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omments/modernComment_114_7A4379E3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16_DEA615D9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E_B3B8856D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22"/>
  </p:notesMasterIdLst>
  <p:sldIdLst>
    <p:sldId id="307" r:id="rId5"/>
    <p:sldId id="276" r:id="rId6"/>
    <p:sldId id="275" r:id="rId7"/>
    <p:sldId id="278" r:id="rId8"/>
    <p:sldId id="277" r:id="rId9"/>
    <p:sldId id="279" r:id="rId10"/>
    <p:sldId id="270" r:id="rId11"/>
    <p:sldId id="260" r:id="rId12"/>
    <p:sldId id="263" r:id="rId13"/>
    <p:sldId id="262" r:id="rId14"/>
    <p:sldId id="267" r:id="rId15"/>
    <p:sldId id="268" r:id="rId16"/>
    <p:sldId id="271" r:id="rId17"/>
    <p:sldId id="273" r:id="rId18"/>
    <p:sldId id="306" r:id="rId19"/>
    <p:sldId id="258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67B11F-970E-24C6-E2A5-5502D013E9F2}" name="Lucy Jayne (Public Health Wales - No. 2 Capital Quarter)" initials="LQ" userId="S::lucy.jayne@wales.nhs.uk::7eb58db9-16aa-42b3-9796-7f97c022edec" providerId="AD"/>
  <p188:author id="{08B1E03E-4DCC-1CAC-3AE4-1F29E517C8F7}" name="Sophie Flood (Public Health Wales - Matrix House)" initials="" userId="S::Sophie.Flood@wales.nhs.uk::f1b68508-ff1d-4a78-a875-f6aa95017de1" providerId="AD"/>
  <p188:author id="{9CEF4D41-7E19-87B1-FCC0-3FB9C95F00ED}" name="Grace Lawson (Public Health Wales - No. 2 Capital Quarter)" initials="GQ" userId="S::grace.lawson@wales.nhs.uk::88c6baf7-06f7-4e16-85cb-71260126bd16" providerId="AD"/>
  <p188:author id="{519C988B-5CEE-D4DB-C133-21D4C2804E0E}" name="Lorna Bennett (Public Health Wales - No. 2 Capital Quarter)" initials="LQ" userId="S::lorna.bennett3@wales.nhs.uk::41cbff77-5434-42c9-8874-6f16723207f9" providerId="AD"/>
  <p188:author id="{F4F662A8-3FE8-2DDF-A473-499F5F15D2F2}" name="Lillie Price (Public Health Wales - No. 2 Capital Quarter)" initials="LQ" userId="S::lillie.price@wales.nhs.uk::032d964d-be01-4d8a-8a44-d1d16ba64254" providerId="AD"/>
  <p188:author id="{0D4999D6-1E25-3088-B460-8B65078DA143}" name="Lillie Price (Public Health Wales - No. 2 Capital Quarter)" initials="" userId="S::Lillie.Price@wales.nhs.uk::032d964d-be01-4d8a-8a44-d1d16ba642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269"/>
    <a:srgbClr val="FF6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30A50B-16D0-F3AE-B75E-6C6EA5ECC6E3}" v="19" dt="2026-04-13T16:09:24.5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Flood (Public Health Wales - Matrix House)" userId="S::sophie.flood@wales.nhs.uk::f1b68508-ff1d-4a78-a875-f6aa95017de1" providerId="AD" clId="Web-{BE6A146B-9EA6-3EA7-5F54-CA39596C91D3}"/>
    <pc:docChg chg="modSld">
      <pc:chgData name="Sophie Flood (Public Health Wales - Matrix House)" userId="S::sophie.flood@wales.nhs.uk::f1b68508-ff1d-4a78-a875-f6aa95017de1" providerId="AD" clId="Web-{BE6A146B-9EA6-3EA7-5F54-CA39596C91D3}" dt="2026-03-19T14:17:37.306" v="1" actId="20577"/>
      <pc:docMkLst>
        <pc:docMk/>
      </pc:docMkLst>
      <pc:sldChg chg="modSp">
        <pc:chgData name="Sophie Flood (Public Health Wales - Matrix House)" userId="S::sophie.flood@wales.nhs.uk::f1b68508-ff1d-4a78-a875-f6aa95017de1" providerId="AD" clId="Web-{BE6A146B-9EA6-3EA7-5F54-CA39596C91D3}" dt="2026-03-19T14:17:37.306" v="1" actId="20577"/>
        <pc:sldMkLst>
          <pc:docMk/>
          <pc:sldMk cId="967469541" sldId="307"/>
        </pc:sldMkLst>
        <pc:spChg chg="mod">
          <ac:chgData name="Sophie Flood (Public Health Wales - Matrix House)" userId="S::sophie.flood@wales.nhs.uk::f1b68508-ff1d-4a78-a875-f6aa95017de1" providerId="AD" clId="Web-{BE6A146B-9EA6-3EA7-5F54-CA39596C91D3}" dt="2026-03-19T14:17:37.306" v="1" actId="20577"/>
          <ac:spMkLst>
            <pc:docMk/>
            <pc:sldMk cId="967469541" sldId="307"/>
            <ac:spMk id="2" creationId="{203B3AF5-7F06-1CDF-C5C2-4B253B6920F4}"/>
          </ac:spMkLst>
        </pc:spChg>
      </pc:sldChg>
    </pc:docChg>
  </pc:docChgLst>
  <pc:docChgLst>
    <pc:chgData name="Sophie Flood (Public Health Wales - Matrix House)" userId="S::sophie.flood@wales.nhs.uk::f1b68508-ff1d-4a78-a875-f6aa95017de1" providerId="AD" clId="Web-{A430A50B-16D0-F3AE-B75E-6C6EA5ECC6E3}"/>
    <pc:docChg chg="modSld">
      <pc:chgData name="Sophie Flood (Public Health Wales - Matrix House)" userId="S::sophie.flood@wales.nhs.uk::f1b68508-ff1d-4a78-a875-f6aa95017de1" providerId="AD" clId="Web-{A430A50B-16D0-F3AE-B75E-6C6EA5ECC6E3}" dt="2026-04-13T16:09:24.521" v="14" actId="1076"/>
      <pc:docMkLst>
        <pc:docMk/>
      </pc:docMkLst>
      <pc:sldChg chg="modSp">
        <pc:chgData name="Sophie Flood (Public Health Wales - Matrix House)" userId="S::sophie.flood@wales.nhs.uk::f1b68508-ff1d-4a78-a875-f6aa95017de1" providerId="AD" clId="Web-{A430A50B-16D0-F3AE-B75E-6C6EA5ECC6E3}" dt="2026-04-13T16:08:44.896" v="6" actId="20577"/>
        <pc:sldMkLst>
          <pc:docMk/>
          <pc:sldMk cId="838740724" sldId="263"/>
        </pc:sldMkLst>
        <pc:spChg chg="mod">
          <ac:chgData name="Sophie Flood (Public Health Wales - Matrix House)" userId="S::sophie.flood@wales.nhs.uk::f1b68508-ff1d-4a78-a875-f6aa95017de1" providerId="AD" clId="Web-{A430A50B-16D0-F3AE-B75E-6C6EA5ECC6E3}" dt="2026-04-13T16:08:44.896" v="6" actId="20577"/>
          <ac:spMkLst>
            <pc:docMk/>
            <pc:sldMk cId="838740724" sldId="263"/>
            <ac:spMk id="2" creationId="{BBCE4151-F6FE-74A6-DF55-827CEFE79851}"/>
          </ac:spMkLst>
        </pc:spChg>
      </pc:sldChg>
      <pc:sldChg chg="modSp">
        <pc:chgData name="Sophie Flood (Public Health Wales - Matrix House)" userId="S::sophie.flood@wales.nhs.uk::f1b68508-ff1d-4a78-a875-f6aa95017de1" providerId="AD" clId="Web-{A430A50B-16D0-F3AE-B75E-6C6EA5ECC6E3}" dt="2026-04-13T16:08:30.739" v="3" actId="20577"/>
        <pc:sldMkLst>
          <pc:docMk/>
          <pc:sldMk cId="3015214445" sldId="270"/>
        </pc:sldMkLst>
        <pc:spChg chg="mod">
          <ac:chgData name="Sophie Flood (Public Health Wales - Matrix House)" userId="S::sophie.flood@wales.nhs.uk::f1b68508-ff1d-4a78-a875-f6aa95017de1" providerId="AD" clId="Web-{A430A50B-16D0-F3AE-B75E-6C6EA5ECC6E3}" dt="2026-04-13T16:08:30.739" v="3" actId="20577"/>
          <ac:spMkLst>
            <pc:docMk/>
            <pc:sldMk cId="3015214445" sldId="270"/>
            <ac:spMk id="5" creationId="{E14D8E5E-B0F4-578F-CC02-AEAA21C7AFBF}"/>
          </ac:spMkLst>
        </pc:spChg>
      </pc:sldChg>
      <pc:sldChg chg="delSp modSp">
        <pc:chgData name="Sophie Flood (Public Health Wales - Matrix House)" userId="S::sophie.flood@wales.nhs.uk::f1b68508-ff1d-4a78-a875-f6aa95017de1" providerId="AD" clId="Web-{A430A50B-16D0-F3AE-B75E-6C6EA5ECC6E3}" dt="2026-04-13T16:09:24.521" v="14" actId="1076"/>
        <pc:sldMkLst>
          <pc:docMk/>
          <pc:sldMk cId="1609553542" sldId="273"/>
        </pc:sldMkLst>
        <pc:spChg chg="mod">
          <ac:chgData name="Sophie Flood (Public Health Wales - Matrix House)" userId="S::sophie.flood@wales.nhs.uk::f1b68508-ff1d-4a78-a875-f6aa95017de1" providerId="AD" clId="Web-{A430A50B-16D0-F3AE-B75E-6C6EA5ECC6E3}" dt="2026-04-13T16:09:21.943" v="13" actId="14100"/>
          <ac:spMkLst>
            <pc:docMk/>
            <pc:sldMk cId="1609553542" sldId="273"/>
            <ac:spMk id="6" creationId="{3F75486D-AA52-3278-42EC-E32CE4317B91}"/>
          </ac:spMkLst>
        </pc:spChg>
        <pc:spChg chg="mod">
          <ac:chgData name="Sophie Flood (Public Health Wales - Matrix House)" userId="S::sophie.flood@wales.nhs.uk::f1b68508-ff1d-4a78-a875-f6aa95017de1" providerId="AD" clId="Web-{A430A50B-16D0-F3AE-B75E-6C6EA5ECC6E3}" dt="2026-04-13T16:09:24.521" v="14" actId="1076"/>
          <ac:spMkLst>
            <pc:docMk/>
            <pc:sldMk cId="1609553542" sldId="273"/>
            <ac:spMk id="7" creationId="{3F74E5CF-9B0F-DE31-1C15-31F3EDE0B5FB}"/>
          </ac:spMkLst>
        </pc:spChg>
        <pc:picChg chg="del">
          <ac:chgData name="Sophie Flood (Public Health Wales - Matrix House)" userId="S::sophie.flood@wales.nhs.uk::f1b68508-ff1d-4a78-a875-f6aa95017de1" providerId="AD" clId="Web-{A430A50B-16D0-F3AE-B75E-6C6EA5ECC6E3}" dt="2026-04-13T16:09:01.052" v="7"/>
          <ac:picMkLst>
            <pc:docMk/>
            <pc:sldMk cId="1609553542" sldId="273"/>
            <ac:picMk id="2" creationId="{11FCDE2B-2A78-6C85-5AB9-ED258FFED925}"/>
          </ac:picMkLst>
        </pc:picChg>
      </pc:sldChg>
      <pc:sldChg chg="modSp">
        <pc:chgData name="Sophie Flood (Public Health Wales - Matrix House)" userId="S::sophie.flood@wales.nhs.uk::f1b68508-ff1d-4a78-a875-f6aa95017de1" providerId="AD" clId="Web-{A430A50B-16D0-F3AE-B75E-6C6EA5ECC6E3}" dt="2026-04-13T16:08:19.380" v="1" actId="20577"/>
        <pc:sldMkLst>
          <pc:docMk/>
          <pc:sldMk cId="2900076299" sldId="275"/>
        </pc:sldMkLst>
        <pc:spChg chg="mod">
          <ac:chgData name="Sophie Flood (Public Health Wales - Matrix House)" userId="S::sophie.flood@wales.nhs.uk::f1b68508-ff1d-4a78-a875-f6aa95017de1" providerId="AD" clId="Web-{A430A50B-16D0-F3AE-B75E-6C6EA5ECC6E3}" dt="2026-04-13T16:08:15.598" v="0" actId="20577"/>
          <ac:spMkLst>
            <pc:docMk/>
            <pc:sldMk cId="2900076299" sldId="275"/>
            <ac:spMk id="5" creationId="{86ECA335-07E0-51BB-7616-F0C4EAE47CDF}"/>
          </ac:spMkLst>
        </pc:spChg>
        <pc:spChg chg="mod">
          <ac:chgData name="Sophie Flood (Public Health Wales - Matrix House)" userId="S::sophie.flood@wales.nhs.uk::f1b68508-ff1d-4a78-a875-f6aa95017de1" providerId="AD" clId="Web-{A430A50B-16D0-F3AE-B75E-6C6EA5ECC6E3}" dt="2026-04-13T16:08:19.380" v="1" actId="20577"/>
          <ac:spMkLst>
            <pc:docMk/>
            <pc:sldMk cId="2900076299" sldId="275"/>
            <ac:spMk id="19" creationId="{C89F7920-70C5-7CF3-F691-81FA6F4E032D}"/>
          </ac:spMkLst>
        </pc:spChg>
      </pc:sldChg>
    </pc:docChg>
  </pc:docChgLst>
  <pc:docChgLst>
    <pc:chgData name="Sophie Flood (Public Health Wales - Matrix House)" userId="S::sophie.flood@wales.nhs.uk::f1b68508-ff1d-4a78-a875-f6aa95017de1" providerId="AD" clId="Web-{E259416D-D47C-4FA8-438B-D5F257572EEF}"/>
    <pc:docChg chg="modSld">
      <pc:chgData name="Sophie Flood (Public Health Wales - Matrix House)" userId="S::sophie.flood@wales.nhs.uk::f1b68508-ff1d-4a78-a875-f6aa95017de1" providerId="AD" clId="Web-{E259416D-D47C-4FA8-438B-D5F257572EEF}" dt="2026-03-16T17:23:39.185" v="3"/>
      <pc:docMkLst>
        <pc:docMk/>
      </pc:docMkLst>
      <pc:sldChg chg="addSp delSp modSp">
        <pc:chgData name="Sophie Flood (Public Health Wales - Matrix House)" userId="S::sophie.flood@wales.nhs.uk::f1b68508-ff1d-4a78-a875-f6aa95017de1" providerId="AD" clId="Web-{E259416D-D47C-4FA8-438B-D5F257572EEF}" dt="2026-03-16T17:23:39.185" v="3"/>
        <pc:sldMkLst>
          <pc:docMk/>
          <pc:sldMk cId="3982800032" sldId="265"/>
        </pc:sldMkLst>
      </pc:sldChg>
      <pc:sldChg chg="modSp">
        <pc:chgData name="Sophie Flood (Public Health Wales - Matrix House)" userId="S::sophie.flood@wales.nhs.uk::f1b68508-ff1d-4a78-a875-f6aa95017de1" providerId="AD" clId="Web-{E259416D-D47C-4FA8-438B-D5F257572EEF}" dt="2026-03-16T17:00:19.356" v="1" actId="1076"/>
        <pc:sldMkLst>
          <pc:docMk/>
          <pc:sldMk cId="967469541" sldId="307"/>
        </pc:sldMkLst>
        <pc:spChg chg="mod">
          <ac:chgData name="Sophie Flood (Public Health Wales - Matrix House)" userId="S::sophie.flood@wales.nhs.uk::f1b68508-ff1d-4a78-a875-f6aa95017de1" providerId="AD" clId="Web-{E259416D-D47C-4FA8-438B-D5F257572EEF}" dt="2026-03-16T17:00:19.356" v="1" actId="1076"/>
          <ac:spMkLst>
            <pc:docMk/>
            <pc:sldMk cId="967469541" sldId="307"/>
            <ac:spMk id="2" creationId="{203B3AF5-7F06-1CDF-C5C2-4B253B6920F4}"/>
          </ac:spMkLst>
        </pc:spChg>
      </pc:sldChg>
    </pc:docChg>
  </pc:docChgLst>
  <pc:docChgLst>
    <pc:chgData name="Gareth Thomas (Public Health Wales, No. 2 Capital Quarter)" userId="S::gareth.thomas17@wales.nhs.uk::74ed2807-8d61-45c7-a3b0-de76cb24c3dd" providerId="AD" clId="Web-{98DC005C-7368-939B-5C9D-DA00C735B4F1}"/>
    <pc:docChg chg="modSld">
      <pc:chgData name="Gareth Thomas (Public Health Wales, No. 2 Capital Quarter)" userId="S::gareth.thomas17@wales.nhs.uk::74ed2807-8d61-45c7-a3b0-de76cb24c3dd" providerId="AD" clId="Web-{98DC005C-7368-939B-5C9D-DA00C735B4F1}" dt="2026-03-23T11:36:01.243" v="7" actId="20577"/>
      <pc:docMkLst>
        <pc:docMk/>
      </pc:docMkLst>
      <pc:sldChg chg="modSp">
        <pc:chgData name="Gareth Thomas (Public Health Wales, No. 2 Capital Quarter)" userId="S::gareth.thomas17@wales.nhs.uk::74ed2807-8d61-45c7-a3b0-de76cb24c3dd" providerId="AD" clId="Web-{98DC005C-7368-939B-5C9D-DA00C735B4F1}" dt="2026-03-23T11:35:47.492" v="6" actId="20577"/>
        <pc:sldMkLst>
          <pc:docMk/>
          <pc:sldMk cId="1233745260" sldId="267"/>
        </pc:sldMkLst>
        <pc:spChg chg="mod">
          <ac:chgData name="Gareth Thomas (Public Health Wales, No. 2 Capital Quarter)" userId="S::gareth.thomas17@wales.nhs.uk::74ed2807-8d61-45c7-a3b0-de76cb24c3dd" providerId="AD" clId="Web-{98DC005C-7368-939B-5C9D-DA00C735B4F1}" dt="2026-03-23T11:35:47.492" v="6" actId="20577"/>
          <ac:spMkLst>
            <pc:docMk/>
            <pc:sldMk cId="1233745260" sldId="267"/>
            <ac:spMk id="8" creationId="{7D4C8AEF-9492-7D97-3FDB-A51908F3A003}"/>
          </ac:spMkLst>
        </pc:spChg>
      </pc:sldChg>
      <pc:sldChg chg="modSp">
        <pc:chgData name="Gareth Thomas (Public Health Wales, No. 2 Capital Quarter)" userId="S::gareth.thomas17@wales.nhs.uk::74ed2807-8d61-45c7-a3b0-de76cb24c3dd" providerId="AD" clId="Web-{98DC005C-7368-939B-5C9D-DA00C735B4F1}" dt="2026-03-23T11:35:17.318" v="5" actId="20577"/>
        <pc:sldMkLst>
          <pc:docMk/>
          <pc:sldMk cId="3015214445" sldId="270"/>
        </pc:sldMkLst>
        <pc:spChg chg="mod">
          <ac:chgData name="Gareth Thomas (Public Health Wales, No. 2 Capital Quarter)" userId="S::gareth.thomas17@wales.nhs.uk::74ed2807-8d61-45c7-a3b0-de76cb24c3dd" providerId="AD" clId="Web-{98DC005C-7368-939B-5C9D-DA00C735B4F1}" dt="2026-03-23T11:35:12.412" v="4" actId="20577"/>
          <ac:spMkLst>
            <pc:docMk/>
            <pc:sldMk cId="3015214445" sldId="270"/>
            <ac:spMk id="5" creationId="{E14D8E5E-B0F4-578F-CC02-AEAA21C7AFBF}"/>
          </ac:spMkLst>
        </pc:spChg>
        <pc:spChg chg="mod">
          <ac:chgData name="Gareth Thomas (Public Health Wales, No. 2 Capital Quarter)" userId="S::gareth.thomas17@wales.nhs.uk::74ed2807-8d61-45c7-a3b0-de76cb24c3dd" providerId="AD" clId="Web-{98DC005C-7368-939B-5C9D-DA00C735B4F1}" dt="2026-03-23T11:35:17.318" v="5" actId="20577"/>
          <ac:spMkLst>
            <pc:docMk/>
            <pc:sldMk cId="3015214445" sldId="270"/>
            <ac:spMk id="7" creationId="{E45EFAD9-2172-A8AC-7858-541B7DD14818}"/>
          </ac:spMkLst>
        </pc:spChg>
      </pc:sldChg>
      <pc:sldChg chg="modSp">
        <pc:chgData name="Gareth Thomas (Public Health Wales, No. 2 Capital Quarter)" userId="S::gareth.thomas17@wales.nhs.uk::74ed2807-8d61-45c7-a3b0-de76cb24c3dd" providerId="AD" clId="Web-{98DC005C-7368-939B-5C9D-DA00C735B4F1}" dt="2026-03-23T11:36:01.243" v="7" actId="20577"/>
        <pc:sldMkLst>
          <pc:docMk/>
          <pc:sldMk cId="1609553542" sldId="273"/>
        </pc:sldMkLst>
        <pc:spChg chg="mod">
          <ac:chgData name="Gareth Thomas (Public Health Wales, No. 2 Capital Quarter)" userId="S::gareth.thomas17@wales.nhs.uk::74ed2807-8d61-45c7-a3b0-de76cb24c3dd" providerId="AD" clId="Web-{98DC005C-7368-939B-5C9D-DA00C735B4F1}" dt="2026-03-23T11:36:01.243" v="7" actId="20577"/>
          <ac:spMkLst>
            <pc:docMk/>
            <pc:sldMk cId="1609553542" sldId="273"/>
            <ac:spMk id="7" creationId="{3F74E5CF-9B0F-DE31-1C15-31F3EDE0B5FB}"/>
          </ac:spMkLst>
        </pc:spChg>
      </pc:sldChg>
      <pc:sldChg chg="modSp">
        <pc:chgData name="Gareth Thomas (Public Health Wales, No. 2 Capital Quarter)" userId="S::gareth.thomas17@wales.nhs.uk::74ed2807-8d61-45c7-a3b0-de76cb24c3dd" providerId="AD" clId="Web-{98DC005C-7368-939B-5C9D-DA00C735B4F1}" dt="2026-03-23T11:34:41.926" v="1" actId="20577"/>
        <pc:sldMkLst>
          <pc:docMk/>
          <pc:sldMk cId="2051242467" sldId="276"/>
        </pc:sldMkLst>
        <pc:spChg chg="mod">
          <ac:chgData name="Gareth Thomas (Public Health Wales, No. 2 Capital Quarter)" userId="S::gareth.thomas17@wales.nhs.uk::74ed2807-8d61-45c7-a3b0-de76cb24c3dd" providerId="AD" clId="Web-{98DC005C-7368-939B-5C9D-DA00C735B4F1}" dt="2026-03-23T11:34:41.926" v="1" actId="20577"/>
          <ac:spMkLst>
            <pc:docMk/>
            <pc:sldMk cId="2051242467" sldId="276"/>
            <ac:spMk id="7" creationId="{1D7C4050-BAAF-1E57-45D4-FE6030C9D916}"/>
          </ac:spMkLst>
        </pc:spChg>
      </pc:sldChg>
      <pc:sldChg chg="modSp">
        <pc:chgData name="Gareth Thomas (Public Health Wales, No. 2 Capital Quarter)" userId="S::gareth.thomas17@wales.nhs.uk::74ed2807-8d61-45c7-a3b0-de76cb24c3dd" providerId="AD" clId="Web-{98DC005C-7368-939B-5C9D-DA00C735B4F1}" dt="2026-03-23T11:34:28.831" v="0" actId="20577"/>
        <pc:sldMkLst>
          <pc:docMk/>
          <pc:sldMk cId="967469541" sldId="307"/>
        </pc:sldMkLst>
        <pc:spChg chg="mod">
          <ac:chgData name="Gareth Thomas (Public Health Wales, No. 2 Capital Quarter)" userId="S::gareth.thomas17@wales.nhs.uk::74ed2807-8d61-45c7-a3b0-de76cb24c3dd" providerId="AD" clId="Web-{98DC005C-7368-939B-5C9D-DA00C735B4F1}" dt="2026-03-23T11:34:28.831" v="0" actId="20577"/>
          <ac:spMkLst>
            <pc:docMk/>
            <pc:sldMk cId="967469541" sldId="307"/>
            <ac:spMk id="2" creationId="{203B3AF5-7F06-1CDF-C5C2-4B253B6920F4}"/>
          </ac:spMkLst>
        </pc:spChg>
      </pc:sldChg>
    </pc:docChg>
  </pc:docChgLst>
</pc:chgInfo>
</file>

<file path=ppt/comments/modernComment_10E_B3B8856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D941CE8-D717-4775-95F9-220922B14AFD}" authorId="{519C988B-5CEE-D4DB-C133-21D4C2804E0E}" status="resolved" created="2026-02-06T11:37:00.01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15214445" sldId="270"/>
      <ac:spMk id="5" creationId="{E14D8E5E-B0F4-578F-CC02-AEAA21C7AFBF}"/>
    </ac:deMkLst>
    <p188:txBody>
      <a:bodyPr/>
      <a:lstStyle/>
      <a:p>
        <a:r>
          <a:rPr lang="en-US"/>
          <a:t>"heathy eating in not the norm for children and young people" - going back to UK frameworks</a:t>
        </a:r>
      </a:p>
    </p188:txBody>
  </p188:cm>
</p188:cmLst>
</file>

<file path=ppt/comments/modernComment_114_7A4379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02508A7-A1E0-4882-B86C-E4DD199EB7FB}" authorId="{519C988B-5CEE-D4DB-C133-21D4C2804E0E}" status="resolved" created="2026-02-06T11:35:29.36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51242467" sldId="276"/>
      <ac:spMk id="7" creationId="{1D7C4050-BAAF-1E57-45D4-FE6030C9D916}"/>
    </ac:deMkLst>
    <p188:txBody>
      <a:bodyPr/>
      <a:lstStyle/>
      <a:p>
        <a:r>
          <a:rPr lang="en-US"/>
          <a:t>Need to decide who this is written for i.e. written for the teacher to use with learners or directly at children. It alters throughout.</a:t>
        </a:r>
      </a:p>
    </p188:txBody>
  </p188:cm>
</p188:cmLst>
</file>

<file path=ppt/comments/modernComment_116_DEA615D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92F5DC8-7120-4973-A0F0-0E6688FD991E}" authorId="{519C988B-5CEE-D4DB-C133-21D4C2804E0E}" status="resolved" created="2026-02-06T11:35:55.759" complete="100000">
    <pc:sldMkLst xmlns:pc="http://schemas.microsoft.com/office/powerpoint/2013/main/command">
      <pc:docMk/>
      <pc:sldMk cId="3735426521" sldId="278"/>
    </pc:sldMkLst>
    <p188:txBody>
      <a:bodyPr/>
      <a:lstStyle/>
      <a:p>
        <a:r>
          <a:rPr lang="en-US"/>
          <a:t>is this the answers?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C5D82-122C-8E42-B3D6-67347C6BA68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F1F24-30D7-5740-9F64-AE7FBFFC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5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>
              <a:ea typeface="Calibri" panose="020F0502020204030204"/>
              <a:cs typeface="Calibri" panose="020F0502020204030204"/>
            </a:endParaRPr>
          </a:p>
          <a:p>
            <a:pPr marL="228600" indent="-228600">
              <a:buAutoNum type="arabicPeriod"/>
            </a:pPr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F1F24-30D7-5740-9F64-AE7FBFFC83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6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>
              <a:ea typeface="Calibri" panose="020F0502020204030204"/>
              <a:cs typeface="Calibri" panose="020F0502020204030204"/>
            </a:endParaRPr>
          </a:p>
          <a:p>
            <a:pPr marL="228600" indent="-228600">
              <a:buAutoNum type="arabicPeriod"/>
            </a:pPr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F1F24-30D7-5740-9F64-AE7FBFFC83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F1F24-30D7-5740-9F64-AE7FBFFC83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8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>
                <a:ea typeface="Calibri"/>
                <a:cs typeface="Calibri"/>
              </a:rPr>
              <a:t>Over 90% of children consume over the recommended guidelines for free sugars. Meaning less that 10% meet the recommendation. </a:t>
            </a:r>
          </a:p>
          <a:p>
            <a:pPr marL="228600" indent="-228600">
              <a:buAutoNum type="arabicPeriod"/>
            </a:pPr>
            <a:r>
              <a:rPr lang="en-GB">
                <a:ea typeface="Calibri"/>
                <a:cs typeface="Calibri"/>
              </a:rPr>
              <a:t>There has been an over all yearly reduction in sodium intake – in all age groups! </a:t>
            </a:r>
          </a:p>
          <a:p>
            <a:pPr marL="228600" indent="-228600">
              <a:buAutoNum type="arabicPeriod"/>
            </a:pPr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F1F24-30D7-5740-9F64-AE7FBFFC83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3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DC0EE8-50B0-E896-5852-F4B8BFA02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6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A63B7-B6C6-2D5C-D2FC-18184746A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pic>
        <p:nvPicPr>
          <p:cNvPr id="2" name="Picture 1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701B4431-6E99-FB30-9E4A-E84060F12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1E15D4-58F0-B835-2EDB-5B041DEA7E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359749" y="2620284"/>
            <a:ext cx="3527371" cy="3968293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2D62E1EC-A6F5-D23A-565E-A7AF64CD93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CE7DE11A-7B6A-14CA-A499-F25F2F9AF8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F447B3A-3F6B-32F0-90F8-3CEF5AAF4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0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 tex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n orange curved object on a black background&#10;&#10;Description automatically generated">
            <a:extLst>
              <a:ext uri="{FF2B5EF4-FFF2-40B4-BE49-F238E27FC236}">
                <a16:creationId xmlns:a16="http://schemas.microsoft.com/office/drawing/2014/main" id="{24D3D47D-7075-66E1-8396-F4103DF01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065" b="50000"/>
          <a:stretch/>
        </p:blipFill>
        <p:spPr>
          <a:xfrm>
            <a:off x="8685957" y="4843391"/>
            <a:ext cx="3113591" cy="2014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A63B7-B6C6-2D5C-D2FC-18184746A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FD5D17FF-AF1C-545F-E3DC-DDD6BD78E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058" t="2107" r="2991" b="47971"/>
          <a:stretch/>
        </p:blipFill>
        <p:spPr>
          <a:xfrm rot="10800000" flipH="1">
            <a:off x="4995863" y="0"/>
            <a:ext cx="3011357" cy="1967696"/>
          </a:xfrm>
          <a:prstGeom prst="rect">
            <a:avLst/>
          </a:prstGeom>
        </p:spPr>
      </p:pic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CF8766FF-E3F7-54FE-61D9-A29B5C42AF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6081" y="2925582"/>
            <a:ext cx="5020807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4E25F6C2-19E2-B16F-2ECE-F7248C893C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08B8FB3E-8875-A86C-9BA3-D0129447E8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AB91901-4FF0-2D7E-65B2-9DF4E55D7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66653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5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DC0EE8-50B0-E896-5852-F4B8BFA02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F8C3108-99AA-BE1B-0102-55204CAE52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065689"/>
            <a:ext cx="6327775" cy="7266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Divider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5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75D8DA0-FA5D-E4A4-348F-1B27185447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3272"/>
            <a:ext cx="5718175" cy="6191457"/>
          </a:xfrm>
          <a:prstGeom prst="roundRect">
            <a:avLst>
              <a:gd name="adj" fmla="val 2233"/>
            </a:avLst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D8264-1EB3-39E9-379D-1E494B0B89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B6815D-7426-E4F1-F536-CD871B71713E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88EED20-7E87-4DFD-D9CA-B1A1FAA854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04FA74-24F0-045A-C516-E3564055D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4365"/>
          <a:stretch/>
        </p:blipFill>
        <p:spPr>
          <a:xfrm rot="10800000">
            <a:off x="5464465" y="-1"/>
            <a:ext cx="3010823" cy="2223164"/>
          </a:xfrm>
          <a:prstGeom prst="rect">
            <a:avLst/>
          </a:prstGeom>
        </p:spPr>
      </p:pic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BB3D2668-6A46-5D77-93AC-94BF8FA30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8E733D0-84C6-0B71-429D-6FE9FF42DE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33D77F80-4716-8565-12CF-9518883585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79491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6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C72F6-8F17-9EF3-5DE2-AD7D14DDFBB4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</p:spTree>
    <p:extLst>
      <p:ext uri="{BB962C8B-B14F-4D97-AF65-F5344CB8AC3E}">
        <p14:creationId xmlns:p14="http://schemas.microsoft.com/office/powerpoint/2010/main" val="10128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EC966F-C3A2-10A4-74A3-25D0347C51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5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40293FF-3E51-2EB7-6DBB-A815093091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2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849E8-9E1B-97A6-16F5-727C33134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57ECEED-71CF-563E-44EC-80FFD85975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CEE91C-570F-B1A8-8A99-CA82C9ED4788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A0DC161-F583-C874-FD6C-D410169078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Thank you </a:t>
            </a:r>
            <a:br>
              <a:rPr lang="en-GB"/>
            </a:br>
            <a:r>
              <a:rPr lang="en-GB"/>
              <a:t>for listening.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4B627C22-1FB4-BAE3-8444-E2668100FF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Further info or contact details to go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8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C7A4B6-E657-EDCC-59CE-FE172E9D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656F4-6DF7-415A-4697-290432580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5691-D849-353F-2C40-B394ED742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fld id="{82B51D49-EE0F-5642-AE4A-D88F56CE5BD0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902D5-1DEE-9B02-E0A7-6B8BD7EAD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C985D-423A-9E41-BE08-22CCE6FC1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fld id="{8BF3B2AA-8EE5-0E49-B5D5-F85568A57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8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62" r:id="rId3"/>
    <p:sldLayoutId id="2147483672" r:id="rId4"/>
    <p:sldLayoutId id="2147483667" r:id="rId5"/>
    <p:sldLayoutId id="2147483700" r:id="rId6"/>
    <p:sldLayoutId id="2147483689" r:id="rId7"/>
    <p:sldLayoutId id="2147483690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wales/welsh-index-multiple-deprivation-2019-analysis-relating-areas-deep-rooted-deprivation-html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rn.org.uk/national-data/" TargetMode="External"/><Relationship Id="rId2" Type="http://schemas.openxmlformats.org/officeDocument/2006/relationships/hyperlink" Target="https://publichealthwales.shinyapps.io/SHRN_Dashboard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ardiff.ac.uk/__data/assets/pdf_file/0006/2792535/Picture-of-Oral-Health-2022-23-Year-1-report-ENG.pdf" TargetMode="External"/><Relationship Id="rId5" Type="http://schemas.openxmlformats.org/officeDocument/2006/relationships/hyperlink" Target="https://www.gov.wales/national-diet-and-nutrition-survey-results-years-1-9" TargetMode="External"/><Relationship Id="rId4" Type="http://schemas.openxmlformats.org/officeDocument/2006/relationships/hyperlink" Target="https://phw.nhs.wales/services-and-teams/child-measurement-programme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4_7A4379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6_DEA615D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wales/national-diet-and-nutrition-survey-results-years-1-9" TargetMode="External"/><Relationship Id="rId2" Type="http://schemas.microsoft.com/office/2018/10/relationships/comments" Target="../comments/modernComment_10E_B3B8856D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government/statistics/national-diet-and-nutrition-survey-2019-to-2023/national-diet-and-nutrition-survey-2019-to-2023-report#foods-consum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publichealthwales.shinyapps.io/SHRN_Dashboard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FD1B2-43EC-31A1-56FC-9807F0ECD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B3AF5-7F06-1CDF-C5C2-4B253B6920F4}"/>
              </a:ext>
            </a:extLst>
          </p:cNvPr>
          <p:cNvSpPr txBox="1"/>
          <p:nvPr/>
        </p:nvSpPr>
        <p:spPr>
          <a:xfrm>
            <a:off x="190865" y="2162734"/>
            <a:ext cx="11609423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Ubuntu"/>
              </a:rPr>
              <a:t>This activity links to the following Knowledge Banks: 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accent1"/>
                </a:solidFill>
                <a:latin typeface="Ubuntu"/>
              </a:rPr>
              <a:t>What is a healthy balanced diet?</a:t>
            </a:r>
            <a:endParaRPr lang="en-US" sz="2000" dirty="0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  <a:p>
            <a:endParaRPr lang="en-US" sz="2000" dirty="0">
              <a:solidFill>
                <a:srgbClr val="000000"/>
              </a:solidFill>
              <a:latin typeface="Ubuntu"/>
            </a:endParaRPr>
          </a:p>
          <a:p>
            <a:r>
              <a:rPr lang="en-US" sz="2000" dirty="0">
                <a:latin typeface="Ubuntu"/>
              </a:rPr>
              <a:t>This activity uses data sources to promote discussion, encourage questioning and build critical thinking about food and nutrition.</a:t>
            </a:r>
          </a:p>
          <a:p>
            <a:endParaRPr lang="en-US" dirty="0">
              <a:solidFill>
                <a:srgbClr val="103D68"/>
              </a:solidFill>
              <a:latin typeface="Ubuntu"/>
              <a:ea typeface="Calibri"/>
              <a:cs typeface="Calibri"/>
            </a:endParaRPr>
          </a:p>
          <a:p>
            <a:pPr marL="228600" indent="-228600"/>
            <a:endParaRPr lang="en-GB" sz="2000" dirty="0">
              <a:latin typeface="Ubuntu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151333-31CE-D047-3901-E9746858B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539109"/>
              </p:ext>
            </p:extLst>
          </p:nvPr>
        </p:nvGraphicFramePr>
        <p:xfrm>
          <a:off x="194637" y="4244269"/>
          <a:ext cx="11996429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603">
                  <a:extLst>
                    <a:ext uri="{9D8B030D-6E8A-4147-A177-3AD203B41FA5}">
                      <a16:colId xmlns:a16="http://schemas.microsoft.com/office/drawing/2014/main" val="4270850206"/>
                    </a:ext>
                  </a:extLst>
                </a:gridCol>
                <a:gridCol w="2302807">
                  <a:extLst>
                    <a:ext uri="{9D8B030D-6E8A-4147-A177-3AD203B41FA5}">
                      <a16:colId xmlns:a16="http://schemas.microsoft.com/office/drawing/2014/main" val="2021095819"/>
                    </a:ext>
                  </a:extLst>
                </a:gridCol>
                <a:gridCol w="2437279">
                  <a:extLst>
                    <a:ext uri="{9D8B030D-6E8A-4147-A177-3AD203B41FA5}">
                      <a16:colId xmlns:a16="http://schemas.microsoft.com/office/drawing/2014/main" val="3723673179"/>
                    </a:ext>
                  </a:extLst>
                </a:gridCol>
                <a:gridCol w="2526914">
                  <a:extLst>
                    <a:ext uri="{9D8B030D-6E8A-4147-A177-3AD203B41FA5}">
                      <a16:colId xmlns:a16="http://schemas.microsoft.com/office/drawing/2014/main" val="1260354662"/>
                    </a:ext>
                  </a:extLst>
                </a:gridCol>
                <a:gridCol w="2378826">
                  <a:extLst>
                    <a:ext uri="{9D8B030D-6E8A-4147-A177-3AD203B41FA5}">
                      <a16:colId xmlns:a16="http://schemas.microsoft.com/office/drawing/2014/main" val="407647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dirty="0"/>
                        <a:t>Possible Health and Well-being descriptions of learning: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473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Progression step 1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I have developed an awareness that my decisions can affect me and others.</a:t>
                      </a:r>
                      <a:endParaRPr lang="en-US" sz="140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Progression step 2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I can </a:t>
                      </a:r>
                      <a:r>
                        <a:rPr lang="en-US" sz="1400" b="0" i="0" u="none" strike="noStrike" noProof="0" err="1">
                          <a:solidFill>
                            <a:schemeClr val="accent1"/>
                          </a:solidFill>
                          <a:latin typeface="Ubuntu"/>
                        </a:rPr>
                        <a:t>recognise</a:t>
                      </a:r>
                      <a:r>
                        <a:rPr lang="en-US" sz="1400" b="0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 that my decisions can impact on me and others, both now and in the future.</a:t>
                      </a:r>
                      <a:endParaRPr lang="en-US" sz="140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Progression step 3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I can </a:t>
                      </a:r>
                      <a:r>
                        <a:rPr lang="en-US" sz="1400" b="0" i="0" u="none" strike="noStrike" noProof="0" err="1">
                          <a:solidFill>
                            <a:schemeClr val="accent1"/>
                          </a:solidFill>
                          <a:latin typeface="Ubuntu"/>
                        </a:rPr>
                        <a:t>recognise</a:t>
                      </a:r>
                      <a:r>
                        <a:rPr lang="en-US" sz="1400" b="0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 that some decisions I make will have a long-term impact on my life and the lives of others.</a:t>
                      </a:r>
                      <a:endParaRPr lang="en-US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Progression step 4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I can consider relevant factors and implications when making decisions individually and collectively.</a:t>
                      </a:r>
                      <a:endParaRPr lang="en-US" sz="140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Progression step 5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accent1"/>
                          </a:solidFill>
                          <a:latin typeface="Ubuntu"/>
                        </a:rPr>
                        <a:t>I can critically evaluate factors and implications, including risks, when making decisions individually and collectively.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62021"/>
                  </a:ext>
                </a:extLst>
              </a:tr>
            </a:tbl>
          </a:graphicData>
        </a:graphic>
      </p:graphicFrame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3A3A172-F7A7-E736-682D-27F0D1743C11}"/>
              </a:ext>
            </a:extLst>
          </p:cNvPr>
          <p:cNvSpPr txBox="1">
            <a:spLocks/>
          </p:cNvSpPr>
          <p:nvPr/>
        </p:nvSpPr>
        <p:spPr>
          <a:xfrm>
            <a:off x="194796" y="871373"/>
            <a:ext cx="6886781" cy="83733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b="1" dirty="0">
                <a:latin typeface="Ubuntu"/>
              </a:rPr>
              <a:t>Data and Statistics</a:t>
            </a:r>
            <a:endParaRPr lang="en-US" dirty="0"/>
          </a:p>
        </p:txBody>
      </p:sp>
      <p:pic>
        <p:nvPicPr>
          <p:cNvPr id="5" name="Picture 4" descr="A person standing in a store&#10;&#10;AI-generated content may be incorrect.">
            <a:extLst>
              <a:ext uri="{FF2B5EF4-FFF2-40B4-BE49-F238E27FC236}">
                <a16:creationId xmlns:a16="http://schemas.microsoft.com/office/drawing/2014/main" id="{15FE7A87-358F-EA3D-6249-CB0E87439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798" y="249395"/>
            <a:ext cx="3459774" cy="244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6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0FC1833-8A21-54DA-A4B2-8277187B031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946" t="-5102" r="21081" b="3061"/>
          <a:stretch/>
        </p:blipFill>
        <p:spPr>
          <a:xfrm>
            <a:off x="6858878" y="1414911"/>
            <a:ext cx="4966933" cy="494928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B8021-2482-7B5A-B7BC-E12F7EDE8A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79" y="727680"/>
            <a:ext cx="4432300" cy="669925"/>
          </a:xfrm>
        </p:spPr>
        <p:txBody>
          <a:bodyPr/>
          <a:lstStyle/>
          <a:p>
            <a:r>
              <a:rPr lang="en-US">
                <a:latin typeface="Ubuntu"/>
              </a:rPr>
              <a:t>Fruit and Vegetables</a:t>
            </a:r>
            <a:endParaRPr lang="en-US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D910E-2D47-3EA9-A900-8610B14BA5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79" y="1409721"/>
            <a:ext cx="4432300" cy="367618"/>
          </a:xfrm>
        </p:spPr>
        <p:txBody>
          <a:bodyPr/>
          <a:lstStyle/>
          <a:p>
            <a:r>
              <a:rPr lang="en-US" b="1">
                <a:solidFill>
                  <a:schemeClr val="accent4"/>
                </a:solidFill>
                <a:latin typeface="Ubuntu"/>
              </a:rPr>
              <a:t>SHRN Secondary</a:t>
            </a:r>
            <a:endParaRPr lang="en-US" b="1">
              <a:solidFill>
                <a:schemeClr val="accent4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4A4E8D-AE61-EFDE-8774-8A6D8EC3B1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80" y="1789071"/>
            <a:ext cx="5648053" cy="33111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1450" indent="-171450">
              <a:buFont typeface="Calibri,Sans-Serif"/>
              <a:buChar char="-"/>
            </a:pPr>
            <a:r>
              <a:rPr lang="en-GB" sz="1700">
                <a:latin typeface="Ubuntu"/>
                <a:cs typeface="Arial"/>
              </a:rPr>
              <a:t>Less than half of secondary aged learners report</a:t>
            </a:r>
            <a:r>
              <a:rPr lang="en-GB" sz="1700">
                <a:solidFill>
                  <a:srgbClr val="0F3C68"/>
                </a:solidFill>
                <a:latin typeface="Ubuntu"/>
                <a:cs typeface="Arial"/>
              </a:rPr>
              <a:t> </a:t>
            </a:r>
            <a:r>
              <a:rPr lang="en-GB" sz="1700">
                <a:latin typeface="Ubuntu"/>
                <a:cs typeface="Arial"/>
              </a:rPr>
              <a:t>eating at least one portion of fruit or vegetables per day (44.8%)</a:t>
            </a:r>
            <a:endParaRPr lang="en-US" sz="1700">
              <a:latin typeface="Ubuntu"/>
              <a:cs typeface="Arial"/>
            </a:endParaRPr>
          </a:p>
          <a:p>
            <a:pPr marL="171450" indent="-171450">
              <a:buFont typeface="Calibri,Sans-Serif"/>
              <a:buChar char="-"/>
            </a:pPr>
            <a:r>
              <a:rPr lang="en-GB" sz="1700">
                <a:latin typeface="Ubuntu"/>
                <a:cs typeface="Arial"/>
              </a:rPr>
              <a:t>The proportion eating one portion of fruit or vegetables per day decreases with age, ranging from 49% of 11 year olds to 42% of 16 year olds </a:t>
            </a:r>
          </a:p>
          <a:p>
            <a:pPr marL="171450" indent="-171450">
              <a:buFont typeface="Calibri,Sans-Serif"/>
              <a:buChar char="-"/>
            </a:pPr>
            <a:r>
              <a:rPr lang="en-GB" sz="1700">
                <a:latin typeface="Ubuntu"/>
                <a:cs typeface="Arial"/>
              </a:rPr>
              <a:t>Girls (46%) were more likely to eat one portion of fruit or vegetables a day than boys (44%)</a:t>
            </a:r>
          </a:p>
          <a:p>
            <a:pPr marL="171450" indent="-171450">
              <a:buFont typeface="Calibri,Sans-Serif"/>
              <a:buChar char="-"/>
            </a:pPr>
            <a:r>
              <a:rPr lang="en-GB" sz="1700">
                <a:latin typeface="Ubuntu"/>
                <a:cs typeface="Arial"/>
              </a:rPr>
              <a:t>Secondary aged learners from more affluent* families were more likely to eat one portion of fruit or vegetables (51%) than those from less affluent families (38%)</a:t>
            </a:r>
          </a:p>
          <a:p>
            <a:pPr algn="just"/>
            <a:endParaRPr lang="en-US" sz="1700">
              <a:solidFill>
                <a:srgbClr val="0F3C68"/>
              </a:solidFill>
              <a:latin typeface="Ubuntu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2138AB82-3AC5-89E5-68AF-AAA48DB55C68}"/>
              </a:ext>
            </a:extLst>
          </p:cNvPr>
          <p:cNvSpPr txBox="1"/>
          <p:nvPr/>
        </p:nvSpPr>
        <p:spPr>
          <a:xfrm>
            <a:off x="477558" y="5095116"/>
            <a:ext cx="5616435" cy="830997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u="none" strike="noStrike">
                <a:solidFill>
                  <a:schemeClr val="bg1"/>
                </a:solidFill>
                <a:effectLst/>
                <a:latin typeface="Ubuntu"/>
              </a:rPr>
              <a:t>* SHRN use the ‘Family Affluence Scale’ to estimate young people’s social-economic status. This is a well-established measure used internationally. </a:t>
            </a:r>
            <a:endParaRPr lang="en-GB" sz="1600">
              <a:solidFill>
                <a:schemeClr val="bg1"/>
              </a:solidFill>
              <a:latin typeface="Ubuntu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AE748-9E1F-1013-D659-57B0242E7EE0}"/>
              </a:ext>
            </a:extLst>
          </p:cNvPr>
          <p:cNvSpPr txBox="1"/>
          <p:nvPr/>
        </p:nvSpPr>
        <p:spPr>
          <a:xfrm rot="16200000">
            <a:off x="5901376" y="3082091"/>
            <a:ext cx="112815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cs typeface="Calibri"/>
              </a:rPr>
              <a:t>Age</a:t>
            </a:r>
            <a:r>
              <a:rPr lang="en-US" sz="2000">
                <a:cs typeface="Calibri"/>
              </a:rPr>
              <a:t>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5967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640FA-4BD8-6E05-A1CD-58D1D3D454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9947" y="740966"/>
            <a:ext cx="6693316" cy="639847"/>
          </a:xfrm>
        </p:spPr>
        <p:txBody>
          <a:bodyPr>
            <a:normAutofit/>
          </a:bodyPr>
          <a:lstStyle/>
          <a:p>
            <a:r>
              <a:rPr lang="en-US">
                <a:latin typeface="Ubuntu"/>
              </a:rPr>
              <a:t>Child Measurement </a:t>
            </a:r>
            <a:r>
              <a:rPr lang="en-US" err="1">
                <a:latin typeface="Ubuntu"/>
              </a:rPr>
              <a:t>Programme</a:t>
            </a:r>
            <a:r>
              <a:rPr lang="en-US">
                <a:latin typeface="Ubuntu"/>
              </a:rPr>
              <a:t> 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CEC7B0-7579-0944-B35E-223DEE601B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188" y="1390494"/>
            <a:ext cx="4965201" cy="41324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900">
                <a:latin typeface="Ubuntu"/>
              </a:rPr>
              <a:t>In Wales, children aged 4-5 years old in reception class have their height and weight measured by school nurses. Here's what they found in 2022/23: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900">
                <a:latin typeface="Ubuntu"/>
              </a:rPr>
              <a:t>About three quarters (74.3%) of children have a healthy weight</a:t>
            </a:r>
          </a:p>
          <a:p>
            <a:pPr marL="285750" indent="-285750">
              <a:buFont typeface="Arial"/>
              <a:buChar char="•"/>
            </a:pPr>
            <a:r>
              <a:rPr lang="en-US" sz="1900">
                <a:latin typeface="Ubuntu"/>
              </a:rPr>
              <a:t>13.4% of children were overweight</a:t>
            </a:r>
          </a:p>
          <a:p>
            <a:pPr marL="285750" indent="-285750">
              <a:buFont typeface="Arial"/>
              <a:buChar char="•"/>
            </a:pPr>
            <a:r>
              <a:rPr lang="en-US" sz="1900">
                <a:latin typeface="Ubuntu"/>
              </a:rPr>
              <a:t>Over 1 in 10 children in reception class (11.4%) had obesity</a:t>
            </a:r>
            <a:endParaRPr lang="en-US" sz="1900"/>
          </a:p>
          <a:p>
            <a:pPr marL="285750" indent="-285750">
              <a:buFont typeface="Arial"/>
              <a:buChar char="•"/>
            </a:pPr>
            <a:r>
              <a:rPr lang="en-US" sz="1900">
                <a:latin typeface="Ubuntu"/>
              </a:rPr>
              <a:t>The number of children with obesity in Wales was higher than in England and Scotland.</a:t>
            </a:r>
          </a:p>
          <a:p>
            <a:endParaRPr lang="en-US"/>
          </a:p>
        </p:txBody>
      </p:sp>
      <p:pic>
        <p:nvPicPr>
          <p:cNvPr id="7" name="Picture 6" descr="A graph with numbers and text&#10;&#10;Description automatically generated">
            <a:extLst>
              <a:ext uri="{FF2B5EF4-FFF2-40B4-BE49-F238E27FC236}">
                <a16:creationId xmlns:a16="http://schemas.microsoft.com/office/drawing/2014/main" id="{C7AE4210-69EC-AAAA-F7CF-DB11BB5CA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6" t="2542" r="3316" b="6473"/>
          <a:stretch/>
        </p:blipFill>
        <p:spPr>
          <a:xfrm>
            <a:off x="5446260" y="2472842"/>
            <a:ext cx="6524779" cy="3816371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D4C8AEF-9492-7D97-3FDB-A51908F3A003}"/>
              </a:ext>
            </a:extLst>
          </p:cNvPr>
          <p:cNvSpPr/>
          <p:nvPr/>
        </p:nvSpPr>
        <p:spPr>
          <a:xfrm>
            <a:off x="103888" y="5265634"/>
            <a:ext cx="5346106" cy="1377558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latin typeface="Ubuntu"/>
                <a:ea typeface="Calibri"/>
                <a:cs typeface="Calibri"/>
              </a:rPr>
              <a:t>Data and statistics can also be gained by taking body measurements. </a:t>
            </a:r>
            <a:br>
              <a:rPr lang="en-US" sz="2000" dirty="0">
                <a:latin typeface="Ubuntu"/>
                <a:ea typeface="Calibri"/>
                <a:cs typeface="Calibri"/>
              </a:rPr>
            </a:br>
            <a:r>
              <a:rPr lang="en-US" sz="2000" dirty="0">
                <a:latin typeface="Ubuntu"/>
                <a:ea typeface="Calibri"/>
                <a:cs typeface="Calibri"/>
              </a:rPr>
              <a:t>What are the positives and negatives of this? </a:t>
            </a:r>
          </a:p>
        </p:txBody>
      </p:sp>
    </p:spTree>
    <p:extLst>
      <p:ext uri="{BB962C8B-B14F-4D97-AF65-F5344CB8AC3E}">
        <p14:creationId xmlns:p14="http://schemas.microsoft.com/office/powerpoint/2010/main" val="123374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640FA-4BD8-6E05-A1CD-58D1D3D4545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8403" y="899853"/>
            <a:ext cx="6952668" cy="8146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b="1">
                <a:latin typeface="Ubuntu"/>
              </a:rPr>
              <a:t>Child Measurement </a:t>
            </a:r>
            <a:r>
              <a:rPr lang="en-US" sz="3200" b="1" err="1">
                <a:latin typeface="Ubuntu"/>
              </a:rPr>
              <a:t>Programme</a:t>
            </a:r>
            <a:endParaRPr lang="en-US" sz="3200" b="1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DA764-BD8C-CBC1-44E5-E7679914F29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0974" y="1622676"/>
            <a:ext cx="4432300" cy="368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chemeClr val="accent4"/>
                </a:solidFill>
                <a:latin typeface="Ubuntu"/>
              </a:rPr>
              <a:t>Child Measurement </a:t>
            </a:r>
            <a:r>
              <a:rPr lang="en-GB" sz="2000" b="1">
                <a:solidFill>
                  <a:schemeClr val="accent4"/>
                </a:solidFill>
                <a:latin typeface="Ubuntu"/>
              </a:rPr>
              <a:t>Programme</a:t>
            </a:r>
            <a:endParaRPr lang="en-GB" sz="2000" b="1">
              <a:solidFill>
                <a:schemeClr val="accent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CEC7B0-7579-0944-B35E-223DEE601B6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9956" y="2270902"/>
            <a:ext cx="9068337" cy="37238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Ubuntu"/>
              </a:rPr>
              <a:t>Children</a:t>
            </a:r>
            <a:r>
              <a:rPr lang="en-US" sz="2000" dirty="0">
                <a:solidFill>
                  <a:schemeClr val="tx2"/>
                </a:solidFill>
                <a:latin typeface="Ubuntu"/>
              </a:rPr>
              <a:t> who live in areas with access to </a:t>
            </a:r>
            <a:r>
              <a:rPr lang="en-US" sz="2000" b="1" dirty="0">
                <a:solidFill>
                  <a:schemeClr val="accent4"/>
                </a:solidFill>
                <a:latin typeface="Ubuntu"/>
              </a:rPr>
              <a:t>the most resources and opportunities</a:t>
            </a:r>
            <a:r>
              <a:rPr lang="en-US" sz="2000" dirty="0">
                <a:solidFill>
                  <a:srgbClr val="15518B"/>
                </a:solidFill>
                <a:latin typeface="Ubuntu"/>
              </a:rPr>
              <a:t> </a:t>
            </a:r>
            <a:r>
              <a:rPr lang="en-US" sz="2000" dirty="0">
                <a:latin typeface="Ubuntu"/>
              </a:rPr>
              <a:t>were much less likely </a:t>
            </a:r>
            <a:r>
              <a:rPr lang="en-US" sz="2000" b="1" dirty="0">
                <a:solidFill>
                  <a:schemeClr val="accent4"/>
                </a:solidFill>
                <a:latin typeface="Ubuntu"/>
              </a:rPr>
              <a:t>(19.7%)</a:t>
            </a:r>
            <a:r>
              <a:rPr lang="en-US" sz="2000" dirty="0">
                <a:latin typeface="Ubuntu"/>
              </a:rPr>
              <a:t> to have overweight or obesity compared to those living in areas with the </a:t>
            </a:r>
            <a:r>
              <a:rPr lang="en-US" sz="2000" b="1" dirty="0">
                <a:solidFill>
                  <a:srgbClr val="144269"/>
                </a:solidFill>
                <a:latin typeface="Ubuntu"/>
              </a:rPr>
              <a:t>fewest resources and opportunities (27.8%)</a:t>
            </a:r>
            <a:r>
              <a:rPr lang="en-US" sz="2000" dirty="0">
                <a:solidFill>
                  <a:srgbClr val="15518B"/>
                </a:solidFill>
                <a:latin typeface="Ubuntu"/>
              </a:rPr>
              <a:t>.*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latin typeface="Ubuntu"/>
              </a:rPr>
              <a:t>This is a difference of over 8%</a:t>
            </a:r>
          </a:p>
          <a:p>
            <a:pPr marL="0" indent="0">
              <a:buNone/>
            </a:pPr>
            <a:r>
              <a:rPr lang="en-US" sz="2000" dirty="0">
                <a:latin typeface="Ubuntu"/>
              </a:rPr>
              <a:t>Similar patterns can be seen across all of the Health Board areas in Wales</a:t>
            </a:r>
            <a:endParaRPr lang="en-US" sz="2000" dirty="0"/>
          </a:p>
          <a:p>
            <a:pPr marL="0" indent="0">
              <a:buNone/>
            </a:pPr>
            <a:r>
              <a:rPr lang="en-GB" sz="2000" dirty="0">
                <a:solidFill>
                  <a:srgbClr val="285087"/>
                </a:solidFill>
                <a:latin typeface="Ubuntu"/>
              </a:rPr>
              <a:t>* This is measured by the </a:t>
            </a:r>
            <a:r>
              <a:rPr lang="en-US" sz="2000" b="1" dirty="0">
                <a:solidFill>
                  <a:srgbClr val="FF6626"/>
                </a:solidFill>
                <a:latin typeface="Ubuntu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Welsh Index of Multiple Deprivation</a:t>
            </a:r>
            <a:r>
              <a:rPr lang="en-US" sz="2000" dirty="0">
                <a:solidFill>
                  <a:srgbClr val="285087"/>
                </a:solidFill>
                <a:latin typeface="Ubuntu"/>
              </a:rPr>
              <a:t> which combines information sources relating to people's living, working and education experiences. </a:t>
            </a:r>
            <a:endParaRPr lang="en-US" sz="2000" dirty="0">
              <a:latin typeface="Ubuntu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3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AF7F4-291E-F3F5-C3B4-90CC0F660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79" y="1000460"/>
            <a:ext cx="6006267" cy="707400"/>
          </a:xfrm>
        </p:spPr>
        <p:txBody>
          <a:bodyPr>
            <a:noAutofit/>
          </a:bodyPr>
          <a:lstStyle/>
          <a:p>
            <a:r>
              <a:rPr lang="en-US" sz="3000">
                <a:latin typeface="Ubuntu"/>
              </a:rPr>
              <a:t>National Diet and Nutrition Survey (NDNS) </a:t>
            </a:r>
            <a:endParaRPr lang="en-US" sz="30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75486D-AA52-3278-42EC-E32CE4317B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052" y="1892907"/>
            <a:ext cx="5654442" cy="41094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latin typeface="Ubuntu"/>
              </a:rPr>
              <a:t>Young people aged 11 to 18 often don't get enough important vitamins and minerals like magnesium, potassium, selenium and zinc.</a:t>
            </a:r>
            <a:endParaRPr lang="en-US"/>
          </a:p>
          <a:p>
            <a:r>
              <a:rPr lang="en-US" sz="2000">
                <a:latin typeface="Ubuntu"/>
              </a:rPr>
              <a:t>A lot of people in all age groups don't get enough folate, which can lead to anemia. About 6% of young people aged 11 to 18 have anemia.</a:t>
            </a:r>
          </a:p>
          <a:p>
            <a:r>
              <a:rPr lang="en-US" sz="2000">
                <a:latin typeface="Ubuntu"/>
              </a:rPr>
              <a:t>Many young people aged 11 to 18 don't get enough vitamin B12.</a:t>
            </a:r>
          </a:p>
          <a:p>
            <a:r>
              <a:rPr lang="en-US" sz="2000">
                <a:latin typeface="Ubuntu"/>
              </a:rPr>
              <a:t>A lot of people, including 23% of young people aged 11 to 18, don't get enough vitamin D.</a:t>
            </a:r>
          </a:p>
          <a:p>
            <a:r>
              <a:rPr lang="en-US" sz="2000">
                <a:latin typeface="Ubuntu"/>
              </a:rPr>
              <a:t>Over half of girls aged 11 to 18 (56%) don't get enough iron and calcium.</a:t>
            </a:r>
          </a:p>
          <a:p>
            <a:endParaRPr lang="en-US" sz="2000">
              <a:latin typeface="Ubuntu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74E5CF-9B0F-DE31-1C15-31F3EDE0B5FB}"/>
              </a:ext>
            </a:extLst>
          </p:cNvPr>
          <p:cNvSpPr txBox="1"/>
          <p:nvPr/>
        </p:nvSpPr>
        <p:spPr>
          <a:xfrm>
            <a:off x="6657790" y="4335233"/>
            <a:ext cx="5314530" cy="1384995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Ubuntu"/>
                <a:ea typeface="Calibri"/>
                <a:cs typeface="Calibri"/>
              </a:rPr>
              <a:t>Why is it important to get a wide range of vitamins and minerals in your body?</a:t>
            </a:r>
            <a:endParaRPr lang="en-US" sz="28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1" descr="A group of food on a table&#10;&#10;AI-generated content may be incorrect.">
            <a:extLst>
              <a:ext uri="{FF2B5EF4-FFF2-40B4-BE49-F238E27FC236}">
                <a16:creationId xmlns:a16="http://schemas.microsoft.com/office/drawing/2014/main" id="{668611BF-75BE-4851-2F08-F236C4C4B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341" y="771525"/>
            <a:ext cx="52292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01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AF7F4-291E-F3F5-C3B4-90CC0F660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79" y="1160881"/>
            <a:ext cx="5802124" cy="669925"/>
          </a:xfrm>
        </p:spPr>
        <p:txBody>
          <a:bodyPr>
            <a:noAutofit/>
          </a:bodyPr>
          <a:lstStyle/>
          <a:p>
            <a:r>
              <a:rPr lang="en-US" sz="3000">
                <a:latin typeface="Ubuntu"/>
              </a:rPr>
              <a:t>National Diet and Nutrition Survey (NDNS) </a:t>
            </a:r>
            <a:endParaRPr lang="en-US" sz="30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75486D-AA52-3278-42EC-E32CE4317B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611" y="1829514"/>
            <a:ext cx="7106157" cy="40298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>
                <a:latin typeface="Ubuntu"/>
              </a:rPr>
              <a:t>Over nine years, there hasn't been a lot of change in how much fruit, vegetables, oily fish or </a:t>
            </a:r>
            <a:r>
              <a:rPr lang="en-US" sz="1800" err="1">
                <a:latin typeface="Ubuntu"/>
              </a:rPr>
              <a:t>fibre</a:t>
            </a:r>
            <a:r>
              <a:rPr lang="en-US" sz="1800">
                <a:latin typeface="Ubuntu"/>
              </a:rPr>
              <a:t> children and young people eat.</a:t>
            </a:r>
            <a:endParaRPr lang="en-US"/>
          </a:p>
          <a:p>
            <a:r>
              <a:rPr lang="en-US" sz="1800">
                <a:latin typeface="Ubuntu"/>
              </a:rPr>
              <a:t>Fewer young people are drinking sugary soft drinks now. In 9 years, the number of young people drinking these drinks has dropped significantly: 38% less for ages 4 to 10 and 42% less for ages 11 to 18.</a:t>
            </a:r>
          </a:p>
          <a:p>
            <a:r>
              <a:rPr lang="en-US" sz="1800">
                <a:latin typeface="Ubuntu"/>
              </a:rPr>
              <a:t>Young people aged 11 to 18 are drinking fewer sugary soft drinks over time.</a:t>
            </a:r>
          </a:p>
          <a:p>
            <a:r>
              <a:rPr lang="en-US" sz="1800">
                <a:latin typeface="Ubuntu"/>
              </a:rPr>
              <a:t>But everyone is still eating too much sugar, more than the recommended limit of 5% of their daily energy.</a:t>
            </a:r>
          </a:p>
          <a:p>
            <a:r>
              <a:rPr lang="en-US" sz="1800">
                <a:latin typeface="Ubuntu"/>
              </a:rPr>
              <a:t>Intake of most vitamins and minerals has gone down for many age groups.</a:t>
            </a:r>
          </a:p>
          <a:p>
            <a:r>
              <a:rPr lang="en-US" sz="1800">
                <a:latin typeface="Ubuntu"/>
              </a:rPr>
              <a:t>People are eating less red and processed meat over time.</a:t>
            </a:r>
          </a:p>
          <a:p>
            <a:r>
              <a:rPr lang="en-US" sz="1800">
                <a:latin typeface="Ubuntu"/>
              </a:rPr>
              <a:t>Salt (sodium) intake has also decreased.</a:t>
            </a:r>
          </a:p>
          <a:p>
            <a:pPr algn="just"/>
            <a:endParaRPr lang="en-US" sz="1700">
              <a:latin typeface="Ubuntu"/>
            </a:endParaRPr>
          </a:p>
          <a:p>
            <a:pPr algn="just"/>
            <a:endParaRPr lang="en-US" sz="1700">
              <a:latin typeface="Ubuntu"/>
            </a:endParaRPr>
          </a:p>
          <a:p>
            <a:pPr algn="just"/>
            <a:endParaRPr lang="en-US" sz="1700">
              <a:latin typeface="Ubuntu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74E5CF-9B0F-DE31-1C15-31F3EDE0B5FB}"/>
              </a:ext>
            </a:extLst>
          </p:cNvPr>
          <p:cNvSpPr txBox="1"/>
          <p:nvPr/>
        </p:nvSpPr>
        <p:spPr>
          <a:xfrm>
            <a:off x="7523326" y="2920399"/>
            <a:ext cx="4375510" cy="1015663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Ubuntu"/>
                <a:ea typeface="Calibri"/>
                <a:cs typeface="Calibri"/>
              </a:rPr>
              <a:t>What will have contributed to young people drinking fewer sugary soft drinks?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53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67C87D-D479-CDB1-4ED3-582FF7BABB23}"/>
              </a:ext>
            </a:extLst>
          </p:cNvPr>
          <p:cNvSpPr txBox="1"/>
          <p:nvPr/>
        </p:nvSpPr>
        <p:spPr>
          <a:xfrm>
            <a:off x="210803" y="1022384"/>
            <a:ext cx="11234969" cy="43088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/>
            <a:r>
              <a:rPr lang="en-US" sz="2000" b="1">
                <a:solidFill>
                  <a:schemeClr val="tx2"/>
                </a:solidFill>
                <a:latin typeface="Ubuntu"/>
                <a:cs typeface="Calibri"/>
              </a:rPr>
              <a:t>Further possible learning suggestions</a:t>
            </a:r>
          </a:p>
          <a:p>
            <a:pPr marL="228600" indent="-228600"/>
            <a:endParaRPr lang="en-US" sz="2000" b="1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pPr marL="228600" indent="-228600"/>
            <a:r>
              <a:rPr lang="en-US" sz="2000" b="1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School data analysis and action</a:t>
            </a:r>
          </a:p>
          <a:p>
            <a:pPr marL="228600" indent="-228600"/>
            <a:r>
              <a:rPr lang="en-US" sz="20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Provide learners with relevant data on food and nutrition from their most recent SHRN survey report and any additional data produced by the school. Learners to </a:t>
            </a:r>
            <a:r>
              <a:rPr lang="en-US" sz="2000" err="1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analyse</a:t>
            </a:r>
            <a:r>
              <a:rPr lang="en-US" sz="20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 the data/report and develop an action plan to improve healthy eating habits across the school. </a:t>
            </a:r>
          </a:p>
          <a:p>
            <a:pPr marL="228600" indent="-228600"/>
            <a:r>
              <a:rPr lang="en-US" sz="2000" b="1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Identify </a:t>
            </a:r>
            <a:r>
              <a:rPr lang="en-US" sz="20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– what does the report/data tell us?</a:t>
            </a:r>
          </a:p>
          <a:p>
            <a:pPr marL="228600" indent="-228600"/>
            <a:r>
              <a:rPr lang="en-US" sz="2000" b="1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Engage</a:t>
            </a:r>
            <a:r>
              <a:rPr lang="en-US" sz="20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 – who do we need to involve?</a:t>
            </a:r>
          </a:p>
          <a:p>
            <a:pPr marL="228600" indent="-228600"/>
            <a:r>
              <a:rPr lang="en-US" sz="2000" b="1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Plan</a:t>
            </a:r>
            <a:r>
              <a:rPr lang="en-US" sz="20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 – what are we going to do?</a:t>
            </a:r>
          </a:p>
          <a:p>
            <a:pPr marL="228600" indent="-228600"/>
            <a:r>
              <a:rPr lang="en-US" sz="2000" b="1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Action</a:t>
            </a:r>
            <a:r>
              <a:rPr lang="en-US" sz="20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 – how are we going to do it?</a:t>
            </a:r>
          </a:p>
          <a:p>
            <a:pPr marL="228600" indent="-228600"/>
            <a:r>
              <a:rPr lang="en-US" sz="2000" b="1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Review</a:t>
            </a:r>
            <a:r>
              <a:rPr lang="en-US" sz="20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 – what did we learn?</a:t>
            </a:r>
          </a:p>
          <a:p>
            <a:pPr marL="228600" indent="-228600"/>
            <a:endParaRPr lang="en-US">
              <a:solidFill>
                <a:srgbClr val="285087"/>
              </a:solidFill>
              <a:latin typeface="Ubuntu"/>
              <a:ea typeface="Calibri"/>
              <a:cs typeface="Calibri"/>
            </a:endParaRPr>
          </a:p>
          <a:p>
            <a:endParaRPr lang="en-US" sz="1600">
              <a:solidFill>
                <a:srgbClr val="285087"/>
              </a:solidFill>
              <a:latin typeface="Ubuntu"/>
              <a:ea typeface="Calibri"/>
              <a:cs typeface="Calibri"/>
            </a:endParaRPr>
          </a:p>
          <a:p>
            <a:pPr marL="228600" indent="-228600"/>
            <a:endParaRPr lang="en-US" sz="2000">
              <a:solidFill>
                <a:schemeClr val="accent1"/>
              </a:solidFill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3388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DFAD1-98BD-23C6-0916-034AD43C725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000" y="1041400"/>
            <a:ext cx="4432300" cy="669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>
                <a:latin typeface="Ubuntu"/>
              </a:rPr>
              <a:t>Key Sources of Data</a:t>
            </a:r>
            <a:endParaRPr lang="en-US" sz="32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563EB-CD6E-68C2-822A-8C22363547B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000" y="1713345"/>
            <a:ext cx="10896745" cy="43474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>
                <a:latin typeface="Ubuntu"/>
              </a:rPr>
              <a:t>School Health Research Network (SHRN) student </a:t>
            </a:r>
            <a:r>
              <a:rPr lang="en-US" sz="1600">
                <a:latin typeface="Ubuntu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and Well-being Surveys</a:t>
            </a:r>
            <a:r>
              <a:rPr lang="en-US" sz="1600">
                <a:latin typeface="Ubuntu"/>
              </a:rPr>
              <a:t> in Wales are undertaken every two years and provide a regular snapshot of children and young people in Wales' health </a:t>
            </a:r>
            <a:r>
              <a:rPr lang="en-US" sz="1600" err="1">
                <a:latin typeface="Ubuntu"/>
              </a:rPr>
              <a:t>behaviours</a:t>
            </a:r>
            <a:r>
              <a:rPr lang="en-US" sz="1600">
                <a:latin typeface="Ubuntu"/>
              </a:rPr>
              <a:t>.</a:t>
            </a:r>
          </a:p>
          <a:p>
            <a:pPr marL="0" indent="0">
              <a:buNone/>
            </a:pPr>
            <a:r>
              <a:rPr lang="en-US" sz="1600">
                <a:latin typeface="Ubuntu"/>
              </a:rPr>
              <a:t>An </a:t>
            </a:r>
            <a:r>
              <a:rPr lang="en-US" sz="1600">
                <a:latin typeface="Ubuntu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interactive data dashboard</a:t>
            </a:r>
            <a:r>
              <a:rPr lang="en-US" sz="1600">
                <a:latin typeface="Ubuntu"/>
              </a:rPr>
              <a:t> is available which shows patterns of </a:t>
            </a:r>
            <a:r>
              <a:rPr lang="en-US" sz="1600">
                <a:latin typeface="Ubuntu"/>
                <a:cs typeface="Segoe UI"/>
              </a:rPr>
              <a:t> food and drink consumption and other health </a:t>
            </a:r>
            <a:r>
              <a:rPr lang="en-GB" sz="1600">
                <a:latin typeface="Ubuntu"/>
                <a:cs typeface="Segoe UI"/>
              </a:rPr>
              <a:t>behaviours</a:t>
            </a:r>
            <a:r>
              <a:rPr lang="en-US" sz="1600">
                <a:latin typeface="Ubuntu"/>
                <a:cs typeface="Segoe UI"/>
              </a:rPr>
              <a:t> relating to age, gender and family affluence at local authority, health board and All Wales level.</a:t>
            </a:r>
          </a:p>
          <a:p>
            <a:pPr marL="0" indent="0">
              <a:buNone/>
            </a:pPr>
            <a:r>
              <a:rPr lang="en-US" sz="1600">
                <a:latin typeface="Ubuntu"/>
                <a:cs typeface="Segoe UI"/>
              </a:rPr>
              <a:t>A </a:t>
            </a:r>
            <a:r>
              <a:rPr lang="en-US" sz="1600">
                <a:latin typeface="Ubuntu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report</a:t>
            </a:r>
            <a:r>
              <a:rPr lang="en-US" sz="1600">
                <a:latin typeface="Ubuntu"/>
                <a:cs typeface="Segoe UI"/>
              </a:rPr>
              <a:t> is also available.</a:t>
            </a:r>
          </a:p>
          <a:p>
            <a:pPr marL="0" indent="0">
              <a:buNone/>
            </a:pPr>
            <a:r>
              <a:rPr lang="en-US" sz="1600">
                <a:latin typeface="Ubuntu"/>
                <a:cs typeface="Segoe UI"/>
              </a:rPr>
              <a:t>Schools can currently access their SHRN data via a bespoke school report sent directly to participating schools. A school-level interactive dashboard is currently in development and will be active February 2025. </a:t>
            </a:r>
          </a:p>
          <a:p>
            <a:pPr marL="0" indent="0">
              <a:buNone/>
            </a:pPr>
            <a:r>
              <a:rPr lang="en-US" sz="1600">
                <a:latin typeface="Ubuntu"/>
                <a:cs typeface="Segoe UI"/>
              </a:rPr>
              <a:t>The </a:t>
            </a:r>
            <a:r>
              <a:rPr lang="en-US" sz="1600">
                <a:latin typeface="Ubuntu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 Measurement Programme</a:t>
            </a:r>
            <a:r>
              <a:rPr lang="en-US" sz="1600">
                <a:latin typeface="Ubuntu"/>
                <a:cs typeface="Segoe UI"/>
              </a:rPr>
              <a:t> for Wales measures the height and weight of children in Reception class. This data is reported to help us understand the proportion of children with a healthy weight relating to age and gender at local authority, health board and All Wales level.</a:t>
            </a:r>
          </a:p>
          <a:p>
            <a:pPr marL="0" indent="0">
              <a:buNone/>
            </a:pPr>
            <a:r>
              <a:rPr lang="en-US" sz="1600">
                <a:latin typeface="Ubuntu"/>
                <a:cs typeface="Segoe UI"/>
              </a:rPr>
              <a:t>The Welsh Government conducts a National Diet and Nutrition Survey that provides data on food and drink consumption </a:t>
            </a:r>
            <a:r>
              <a:rPr lang="en-GB" sz="1600" i="1" u="sng">
                <a:latin typeface="Ubuntu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Diet and Nutrition Survey: results for years 1 to 9 | GOV.WALES</a:t>
            </a:r>
            <a:endParaRPr lang="en-US" sz="1600">
              <a:latin typeface="Ubuntu"/>
              <a:cs typeface="Calibri"/>
            </a:endParaRPr>
          </a:p>
          <a:p>
            <a:pPr marL="0" indent="0">
              <a:buNone/>
            </a:pPr>
            <a:r>
              <a:rPr lang="en-GB" sz="1600" i="1" u="sng">
                <a:latin typeface="Ubuntu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Dental Epidemiological Inspection of school year one in Wales (2022/23)</a:t>
            </a:r>
            <a:r>
              <a:rPr lang="en-GB" sz="1600" i="1" u="sng">
                <a:latin typeface="Ubuntu"/>
                <a:cs typeface="Calibri"/>
              </a:rPr>
              <a:t> </a:t>
            </a:r>
            <a:r>
              <a:rPr lang="en-GB" sz="1600">
                <a:latin typeface="Ubuntu"/>
                <a:cs typeface="Calibri"/>
              </a:rPr>
              <a:t>by Cardiff University provides a picture of oral health in Wales</a:t>
            </a:r>
            <a:endParaRPr lang="en-GB" sz="1600">
              <a:cs typeface="Calibri"/>
            </a:endParaRPr>
          </a:p>
          <a:p>
            <a:endParaRPr lang="en-GB" sz="1700" i="1" u="sng">
              <a:solidFill>
                <a:srgbClr val="285087"/>
              </a:solidFill>
              <a:cs typeface="Calibri"/>
            </a:endParaRPr>
          </a:p>
          <a:p>
            <a:pPr algn="just"/>
            <a:endParaRPr lang="en-US" sz="2200">
              <a:solidFill>
                <a:schemeClr val="accent1">
                  <a:lumMod val="76000"/>
                </a:schemeClr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66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80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C9D29-B494-92BE-459B-86530FA54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2375" y="1908045"/>
            <a:ext cx="5020807" cy="2319337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u="sng">
                <a:latin typeface="Ubuntu"/>
              </a:rPr>
              <a:t>Statistics</a:t>
            </a:r>
            <a:r>
              <a:rPr lang="en-US" sz="1800">
                <a:latin typeface="Ubuntu"/>
              </a:rPr>
              <a:t> are a way to </a:t>
            </a:r>
            <a:r>
              <a:rPr lang="en-US" sz="1800" err="1">
                <a:latin typeface="Ubuntu"/>
              </a:rPr>
              <a:t>summarise</a:t>
            </a:r>
            <a:r>
              <a:rPr lang="en-US" sz="1800">
                <a:latin typeface="Ubuntu"/>
              </a:rPr>
              <a:t> or describe the data we collect. For example, 'the average number of people who are a healthy weight' or 'the percentage of people who are vegetarian' are both statistics. </a:t>
            </a:r>
          </a:p>
          <a:p>
            <a:r>
              <a:rPr lang="en-US" sz="1800">
                <a:latin typeface="Ubuntu"/>
              </a:rPr>
              <a:t>Statistics help us to understand and compare different sets of information. </a:t>
            </a:r>
            <a:endParaRPr lang="en-US" sz="1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EFF5D-E254-21BF-894F-C6B8CAA3E2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79" y="813973"/>
            <a:ext cx="4432300" cy="669925"/>
          </a:xfrm>
        </p:spPr>
        <p:txBody>
          <a:bodyPr/>
          <a:lstStyle/>
          <a:p>
            <a:r>
              <a:rPr lang="en-US">
                <a:latin typeface="Ubuntu"/>
              </a:rPr>
              <a:t>Data and Statistics 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37820-D170-CBD1-6B6F-BE0B9CECC6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79" y="1492828"/>
            <a:ext cx="6129920" cy="367618"/>
          </a:xfrm>
        </p:spPr>
        <p:txBody>
          <a:bodyPr>
            <a:normAutofit/>
          </a:bodyPr>
          <a:lstStyle/>
          <a:p>
            <a:r>
              <a:rPr lang="en-US">
                <a:latin typeface="Ubuntu"/>
              </a:rPr>
              <a:t>What are they? And what do we use them for? 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382F48-027E-AE1A-3D3C-1E9FC543B3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1913387"/>
            <a:ext cx="5266653" cy="3110273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u="sng">
                <a:latin typeface="Ubuntu"/>
              </a:rPr>
              <a:t>Data </a:t>
            </a:r>
            <a:r>
              <a:rPr lang="en-US" sz="1800">
                <a:latin typeface="Ubuntu"/>
              </a:rPr>
              <a:t>refers to the facts, figures or information that can be collected, stored and </a:t>
            </a:r>
            <a:r>
              <a:rPr lang="en-US" sz="1800" err="1">
                <a:latin typeface="Ubuntu"/>
              </a:rPr>
              <a:t>analysed</a:t>
            </a:r>
            <a:r>
              <a:rPr lang="en-US" sz="1800">
                <a:latin typeface="Ubuntu"/>
              </a:rPr>
              <a:t>. </a:t>
            </a:r>
            <a:br>
              <a:rPr lang="en-US" sz="1800">
                <a:latin typeface="Ubuntu"/>
              </a:rPr>
            </a:br>
            <a:br>
              <a:rPr lang="en-US" sz="1800">
                <a:latin typeface="Ubuntu"/>
              </a:rPr>
            </a:br>
            <a:r>
              <a:rPr lang="en-US" sz="1800">
                <a:latin typeface="Ubuntu"/>
              </a:rPr>
              <a:t>On its own, data may not have much meaning, but when </a:t>
            </a:r>
            <a:r>
              <a:rPr lang="en-US" sz="1800" err="1">
                <a:latin typeface="Ubuntu"/>
              </a:rPr>
              <a:t>organised</a:t>
            </a:r>
            <a:r>
              <a:rPr lang="en-US" sz="1800">
                <a:latin typeface="Ubuntu"/>
              </a:rPr>
              <a:t> or processed it can provide us with insights and support decision making. </a:t>
            </a:r>
          </a:p>
          <a:p>
            <a:r>
              <a:rPr lang="en-US" sz="1800">
                <a:latin typeface="Ubuntu"/>
              </a:rPr>
              <a:t>In health we can use data that is collected to predict trends and problem solve. This can help to improve services and plan health interventions.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7C4050-BAAF-1E57-45D4-FE6030C9D916}"/>
              </a:ext>
            </a:extLst>
          </p:cNvPr>
          <p:cNvSpPr/>
          <p:nvPr/>
        </p:nvSpPr>
        <p:spPr>
          <a:xfrm>
            <a:off x="320902" y="5256517"/>
            <a:ext cx="10213605" cy="10239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Ubuntu"/>
              </a:rPr>
              <a:t>The following slides will look at data and statistics for food and nutrition.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Ubuntu"/>
              </a:rPr>
              <a:t>There will be questions to support discussions.</a:t>
            </a:r>
          </a:p>
        </p:txBody>
      </p:sp>
    </p:spTree>
    <p:extLst>
      <p:ext uri="{BB962C8B-B14F-4D97-AF65-F5344CB8AC3E}">
        <p14:creationId xmlns:p14="http://schemas.microsoft.com/office/powerpoint/2010/main" val="20512424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ECA335-07E0-51BB-7616-F0C4EAE47C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4103" y="2646938"/>
            <a:ext cx="1193096" cy="621718"/>
          </a:xfrm>
          <a:solidFill>
            <a:schemeClr val="accent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Ubuntu"/>
              </a:rPr>
              <a:t>2.8 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6FE5EF-E7D4-919B-9546-3B2588839391}"/>
              </a:ext>
            </a:extLst>
          </p:cNvPr>
          <p:cNvSpPr txBox="1">
            <a:spLocks/>
          </p:cNvSpPr>
          <p:nvPr/>
        </p:nvSpPr>
        <p:spPr>
          <a:xfrm>
            <a:off x="576520" y="1577575"/>
            <a:ext cx="7494677" cy="741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>
                <a:solidFill>
                  <a:schemeClr val="tx2"/>
                </a:solidFill>
                <a:latin typeface="Ubuntu"/>
              </a:rPr>
              <a:t>For children aged 11-18, on average how many portions of fruit and vegetables do they consume? </a:t>
            </a:r>
            <a:endParaRPr lang="en-GB" sz="2000" b="0">
              <a:solidFill>
                <a:schemeClr val="tx2"/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4044B66-07D6-E1AB-A00F-3221E499C5B0}"/>
              </a:ext>
            </a:extLst>
          </p:cNvPr>
          <p:cNvSpPr txBox="1">
            <a:spLocks/>
          </p:cNvSpPr>
          <p:nvPr/>
        </p:nvSpPr>
        <p:spPr>
          <a:xfrm>
            <a:off x="2804832" y="2645008"/>
            <a:ext cx="1193096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  <a:latin typeface="Ubuntu"/>
              </a:rPr>
              <a:t>4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435D790-8380-CC3C-62EB-39AD40AB4C60}"/>
              </a:ext>
            </a:extLst>
          </p:cNvPr>
          <p:cNvSpPr txBox="1">
            <a:spLocks/>
          </p:cNvSpPr>
          <p:nvPr/>
        </p:nvSpPr>
        <p:spPr>
          <a:xfrm>
            <a:off x="4733947" y="2645008"/>
            <a:ext cx="1193096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  <a:latin typeface="Ubuntu"/>
              </a:rPr>
              <a:t>2.7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FC83817-02A5-3864-1163-7E998D1F53D9}"/>
              </a:ext>
            </a:extLst>
          </p:cNvPr>
          <p:cNvSpPr txBox="1">
            <a:spLocks/>
          </p:cNvSpPr>
          <p:nvPr/>
        </p:nvSpPr>
        <p:spPr>
          <a:xfrm>
            <a:off x="578635" y="3609711"/>
            <a:ext cx="7494677" cy="741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>
                <a:solidFill>
                  <a:schemeClr val="tx2"/>
                </a:solidFill>
                <a:latin typeface="Ubuntu"/>
              </a:rPr>
              <a:t>How many 11–18-year-olds meet the national fibre recommendations? </a:t>
            </a:r>
            <a:endParaRPr lang="en-GB" sz="2000" b="0">
              <a:solidFill>
                <a:schemeClr val="tx2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89F7920-70C5-7CF3-F691-81FA6F4E032D}"/>
              </a:ext>
            </a:extLst>
          </p:cNvPr>
          <p:cNvSpPr txBox="1">
            <a:spLocks/>
          </p:cNvSpPr>
          <p:nvPr/>
        </p:nvSpPr>
        <p:spPr>
          <a:xfrm>
            <a:off x="971614" y="4723361"/>
            <a:ext cx="1193096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Ubuntu"/>
              </a:rPr>
              <a:t>4%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D18B545-A830-9BB3-6AD5-EFE19595CC47}"/>
              </a:ext>
            </a:extLst>
          </p:cNvPr>
          <p:cNvSpPr txBox="1">
            <a:spLocks/>
          </p:cNvSpPr>
          <p:nvPr/>
        </p:nvSpPr>
        <p:spPr>
          <a:xfrm>
            <a:off x="2804831" y="4723361"/>
            <a:ext cx="1193096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  <a:latin typeface="Ubuntu"/>
              </a:rPr>
              <a:t>50%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338F586-55DF-A58E-A7BB-1833470BBE5C}"/>
              </a:ext>
            </a:extLst>
          </p:cNvPr>
          <p:cNvSpPr txBox="1">
            <a:spLocks/>
          </p:cNvSpPr>
          <p:nvPr/>
        </p:nvSpPr>
        <p:spPr>
          <a:xfrm>
            <a:off x="4737439" y="4723361"/>
            <a:ext cx="1203122" cy="5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  <a:latin typeface="Ubuntu"/>
              </a:rPr>
              <a:t>70% 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7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ECA335-07E0-51BB-7616-F0C4EAE47C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4103" y="2646938"/>
            <a:ext cx="1193096" cy="621718"/>
          </a:xfrm>
          <a:solidFill>
            <a:srgbClr val="00B05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Ubuntu"/>
              </a:rPr>
              <a:t>2.8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6FE5EF-E7D4-919B-9546-3B2588839391}"/>
              </a:ext>
            </a:extLst>
          </p:cNvPr>
          <p:cNvSpPr txBox="1">
            <a:spLocks/>
          </p:cNvSpPr>
          <p:nvPr/>
        </p:nvSpPr>
        <p:spPr>
          <a:xfrm>
            <a:off x="576520" y="1589298"/>
            <a:ext cx="7494677" cy="741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b="0">
                <a:solidFill>
                  <a:schemeClr val="tx2"/>
                </a:solidFill>
                <a:latin typeface="Ubuntu"/>
              </a:rPr>
              <a:t>For children aged 11-18, on average how many portions of fruit and vegetables do they consume? </a:t>
            </a:r>
            <a:endParaRPr lang="en-GB" sz="2000" b="0">
              <a:solidFill>
                <a:schemeClr val="tx2"/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4044B66-07D6-E1AB-A00F-3221E499C5B0}"/>
              </a:ext>
            </a:extLst>
          </p:cNvPr>
          <p:cNvSpPr txBox="1">
            <a:spLocks/>
          </p:cNvSpPr>
          <p:nvPr/>
        </p:nvSpPr>
        <p:spPr>
          <a:xfrm>
            <a:off x="2804832" y="2645008"/>
            <a:ext cx="1193096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  <a:latin typeface="Ubuntu"/>
              </a:rPr>
              <a:t>4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435D790-8380-CC3C-62EB-39AD40AB4C60}"/>
              </a:ext>
            </a:extLst>
          </p:cNvPr>
          <p:cNvSpPr txBox="1">
            <a:spLocks/>
          </p:cNvSpPr>
          <p:nvPr/>
        </p:nvSpPr>
        <p:spPr>
          <a:xfrm>
            <a:off x="4733947" y="2645008"/>
            <a:ext cx="1193096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  <a:latin typeface="Ubuntu"/>
              </a:rPr>
              <a:t>2.7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FC83817-02A5-3864-1163-7E998D1F53D9}"/>
              </a:ext>
            </a:extLst>
          </p:cNvPr>
          <p:cNvSpPr txBox="1">
            <a:spLocks/>
          </p:cNvSpPr>
          <p:nvPr/>
        </p:nvSpPr>
        <p:spPr>
          <a:xfrm>
            <a:off x="578635" y="3609711"/>
            <a:ext cx="7494677" cy="741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>
                <a:solidFill>
                  <a:schemeClr val="tx2"/>
                </a:solidFill>
                <a:latin typeface="Ubuntu"/>
              </a:rPr>
              <a:t>How many 11–18-year-olds meet the national fibre recommendations? </a:t>
            </a:r>
            <a:endParaRPr lang="en-GB" sz="2000" b="0">
              <a:solidFill>
                <a:schemeClr val="tx2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89F7920-70C5-7CF3-F691-81FA6F4E032D}"/>
              </a:ext>
            </a:extLst>
          </p:cNvPr>
          <p:cNvSpPr txBox="1">
            <a:spLocks/>
          </p:cNvSpPr>
          <p:nvPr/>
        </p:nvSpPr>
        <p:spPr>
          <a:xfrm>
            <a:off x="971614" y="4723361"/>
            <a:ext cx="1193096" cy="6217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  <a:latin typeface="Ubuntu"/>
              </a:rPr>
              <a:t>4%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D18B545-A830-9BB3-6AD5-EFE19595CC47}"/>
              </a:ext>
            </a:extLst>
          </p:cNvPr>
          <p:cNvSpPr txBox="1">
            <a:spLocks/>
          </p:cNvSpPr>
          <p:nvPr/>
        </p:nvSpPr>
        <p:spPr>
          <a:xfrm>
            <a:off x="2804831" y="4723361"/>
            <a:ext cx="1193096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  <a:latin typeface="Ubuntu"/>
              </a:rPr>
              <a:t>50%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338F586-55DF-A58E-A7BB-1833470BBE5C}"/>
              </a:ext>
            </a:extLst>
          </p:cNvPr>
          <p:cNvSpPr txBox="1">
            <a:spLocks/>
          </p:cNvSpPr>
          <p:nvPr/>
        </p:nvSpPr>
        <p:spPr>
          <a:xfrm>
            <a:off x="4737439" y="4723361"/>
            <a:ext cx="1203122" cy="5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  <a:latin typeface="Ubuntu"/>
              </a:rPr>
              <a:t>70% 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265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ECA335-07E0-51BB-7616-F0C4EAE47C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787" y="2556701"/>
            <a:ext cx="1193096" cy="621718"/>
          </a:xfrm>
          <a:solidFill>
            <a:schemeClr val="accent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Ubuntu"/>
              </a:rPr>
              <a:t>3%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6FE5EF-E7D4-919B-9546-3B2588839391}"/>
              </a:ext>
            </a:extLst>
          </p:cNvPr>
          <p:cNvSpPr txBox="1">
            <a:spLocks/>
          </p:cNvSpPr>
          <p:nvPr/>
        </p:nvSpPr>
        <p:spPr>
          <a:xfrm>
            <a:off x="456204" y="1487338"/>
            <a:ext cx="7494677" cy="741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b="0">
                <a:solidFill>
                  <a:schemeClr val="tx2"/>
                </a:solidFill>
                <a:latin typeface="Ubuntu"/>
              </a:rPr>
              <a:t>How many children meet the recommended guidelines for free sugars (Sugar added to food and drink)? </a:t>
            </a:r>
            <a:endParaRPr lang="en-GB" sz="2000" b="0">
              <a:solidFill>
                <a:schemeClr val="tx2"/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4044B66-07D6-E1AB-A00F-3221E499C5B0}"/>
              </a:ext>
            </a:extLst>
          </p:cNvPr>
          <p:cNvSpPr txBox="1">
            <a:spLocks/>
          </p:cNvSpPr>
          <p:nvPr/>
        </p:nvSpPr>
        <p:spPr>
          <a:xfrm>
            <a:off x="2784779" y="2554772"/>
            <a:ext cx="1193096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  <a:latin typeface="Ubuntu"/>
              </a:rPr>
              <a:t>50%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435D790-8380-CC3C-62EB-39AD40AB4C60}"/>
              </a:ext>
            </a:extLst>
          </p:cNvPr>
          <p:cNvSpPr txBox="1">
            <a:spLocks/>
          </p:cNvSpPr>
          <p:nvPr/>
        </p:nvSpPr>
        <p:spPr>
          <a:xfrm>
            <a:off x="4723920" y="2534719"/>
            <a:ext cx="1193096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  <a:latin typeface="Ubuntu"/>
              </a:rPr>
              <a:t>10%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FC83817-02A5-3864-1163-7E998D1F53D9}"/>
              </a:ext>
            </a:extLst>
          </p:cNvPr>
          <p:cNvSpPr txBox="1">
            <a:spLocks/>
          </p:cNvSpPr>
          <p:nvPr/>
        </p:nvSpPr>
        <p:spPr>
          <a:xfrm>
            <a:off x="458319" y="3519475"/>
            <a:ext cx="7494677" cy="741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>
                <a:solidFill>
                  <a:schemeClr val="tx2"/>
                </a:solidFill>
                <a:latin typeface="Ubuntu"/>
              </a:rPr>
              <a:t>On average, do you think there has been an increase or decrease in sodium intake?  </a:t>
            </a:r>
            <a:endParaRPr lang="en-GB" sz="2000" b="0">
              <a:solidFill>
                <a:schemeClr val="tx2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89F7920-70C5-7CF3-F691-81FA6F4E032D}"/>
              </a:ext>
            </a:extLst>
          </p:cNvPr>
          <p:cNvSpPr txBox="1">
            <a:spLocks/>
          </p:cNvSpPr>
          <p:nvPr/>
        </p:nvSpPr>
        <p:spPr>
          <a:xfrm>
            <a:off x="1240352" y="4565077"/>
            <a:ext cx="1811340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>
                <a:solidFill>
                  <a:schemeClr val="bg1"/>
                </a:solidFill>
                <a:latin typeface="Ubuntu"/>
              </a:rPr>
              <a:t>Increase</a:t>
            </a:r>
            <a:r>
              <a:rPr lang="en-US" sz="3200">
                <a:solidFill>
                  <a:schemeClr val="bg1"/>
                </a:solidFill>
                <a:latin typeface="Ubuntu"/>
              </a:rPr>
              <a:t> 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D18B545-A830-9BB3-6AD5-EFE19595CC47}"/>
              </a:ext>
            </a:extLst>
          </p:cNvPr>
          <p:cNvSpPr txBox="1">
            <a:spLocks/>
          </p:cNvSpPr>
          <p:nvPr/>
        </p:nvSpPr>
        <p:spPr>
          <a:xfrm>
            <a:off x="3823242" y="4565077"/>
            <a:ext cx="1805193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  <a:latin typeface="Ubuntu"/>
              </a:rPr>
              <a:t>Decrease 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7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ECA335-07E0-51BB-7616-F0C4EAE47C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787" y="2556701"/>
            <a:ext cx="1193096" cy="621718"/>
          </a:xfrm>
          <a:solidFill>
            <a:schemeClr val="accent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Ubuntu"/>
              </a:rPr>
              <a:t>3%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6FE5EF-E7D4-919B-9546-3B2588839391}"/>
              </a:ext>
            </a:extLst>
          </p:cNvPr>
          <p:cNvSpPr txBox="1">
            <a:spLocks/>
          </p:cNvSpPr>
          <p:nvPr/>
        </p:nvSpPr>
        <p:spPr>
          <a:xfrm>
            <a:off x="456204" y="1487338"/>
            <a:ext cx="7494677" cy="741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b="0">
                <a:solidFill>
                  <a:schemeClr val="tx2"/>
                </a:solidFill>
                <a:latin typeface="Ubuntu"/>
              </a:rPr>
              <a:t>How many children meet the recommended guidelines for free sugars (Sugar added to food and drink)? </a:t>
            </a:r>
            <a:endParaRPr lang="en-GB" sz="2000" b="0">
              <a:solidFill>
                <a:schemeClr val="tx2"/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4044B66-07D6-E1AB-A00F-3221E499C5B0}"/>
              </a:ext>
            </a:extLst>
          </p:cNvPr>
          <p:cNvSpPr txBox="1">
            <a:spLocks/>
          </p:cNvSpPr>
          <p:nvPr/>
        </p:nvSpPr>
        <p:spPr>
          <a:xfrm>
            <a:off x="2784779" y="2554772"/>
            <a:ext cx="1193096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  <a:latin typeface="Ubuntu"/>
              </a:rPr>
              <a:t>50%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435D790-8380-CC3C-62EB-39AD40AB4C60}"/>
              </a:ext>
            </a:extLst>
          </p:cNvPr>
          <p:cNvSpPr txBox="1">
            <a:spLocks/>
          </p:cNvSpPr>
          <p:nvPr/>
        </p:nvSpPr>
        <p:spPr>
          <a:xfrm>
            <a:off x="4723920" y="2534719"/>
            <a:ext cx="1193096" cy="6217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  <a:latin typeface="Ubuntu"/>
              </a:rPr>
              <a:t>10%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FC83817-02A5-3864-1163-7E998D1F53D9}"/>
              </a:ext>
            </a:extLst>
          </p:cNvPr>
          <p:cNvSpPr txBox="1">
            <a:spLocks/>
          </p:cNvSpPr>
          <p:nvPr/>
        </p:nvSpPr>
        <p:spPr>
          <a:xfrm>
            <a:off x="458319" y="3519475"/>
            <a:ext cx="7494677" cy="741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>
                <a:solidFill>
                  <a:schemeClr val="tx2"/>
                </a:solidFill>
                <a:latin typeface="Ubuntu"/>
              </a:rPr>
              <a:t>On average, do you think there has been an increase or decrease in sodium intake?  </a:t>
            </a:r>
            <a:endParaRPr lang="en-GB" sz="2000" b="0">
              <a:solidFill>
                <a:schemeClr val="tx2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89F7920-70C5-7CF3-F691-81FA6F4E032D}"/>
              </a:ext>
            </a:extLst>
          </p:cNvPr>
          <p:cNvSpPr txBox="1">
            <a:spLocks/>
          </p:cNvSpPr>
          <p:nvPr/>
        </p:nvSpPr>
        <p:spPr>
          <a:xfrm>
            <a:off x="1240352" y="4565077"/>
            <a:ext cx="1811340" cy="62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>
                <a:solidFill>
                  <a:schemeClr val="bg1"/>
                </a:solidFill>
                <a:latin typeface="Ubuntu"/>
              </a:rPr>
              <a:t>Increase</a:t>
            </a:r>
            <a:r>
              <a:rPr lang="en-US" sz="3200">
                <a:solidFill>
                  <a:schemeClr val="bg1"/>
                </a:solidFill>
                <a:latin typeface="Ubuntu"/>
              </a:rPr>
              <a:t> 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D18B545-A830-9BB3-6AD5-EFE19595CC47}"/>
              </a:ext>
            </a:extLst>
          </p:cNvPr>
          <p:cNvSpPr txBox="1">
            <a:spLocks/>
          </p:cNvSpPr>
          <p:nvPr/>
        </p:nvSpPr>
        <p:spPr>
          <a:xfrm>
            <a:off x="3823242" y="4565077"/>
            <a:ext cx="1805193" cy="6217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  <a:latin typeface="Ubuntu"/>
              </a:rPr>
              <a:t>Decrease 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0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4D8E5E-B0F4-578F-CC02-AEAA21C7AF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544" y="1552192"/>
            <a:ext cx="6539660" cy="41288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By gaining data and forming statistics! </a:t>
            </a:r>
            <a:endParaRPr lang="en-US" dirty="0">
              <a:solidFill>
                <a:schemeClr val="tx2"/>
              </a:solidFill>
            </a:endParaRPr>
          </a:p>
          <a:p>
            <a:endParaRPr lang="en-GB" sz="20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r>
              <a:rPr lang="en-GB" sz="2000" dirty="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We know from studies such as the National Diet and Nutrition Survey that healthy eating is not the norm for children and young people.</a:t>
            </a:r>
          </a:p>
          <a:p>
            <a:r>
              <a:rPr lang="en-GB" sz="2000" dirty="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 </a:t>
            </a:r>
            <a:br>
              <a:rPr lang="en-GB" sz="2000" dirty="0">
                <a:latin typeface="Ubuntu"/>
                <a:ea typeface="Calibri"/>
                <a:cs typeface="Calibri"/>
              </a:rPr>
            </a:br>
            <a:r>
              <a:rPr lang="en-GB" sz="2000" dirty="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(</a:t>
            </a:r>
            <a:r>
              <a:rPr lang="en-GB" sz="2000" i="1" dirty="0">
                <a:solidFill>
                  <a:srgbClr val="285087"/>
                </a:solidFill>
                <a:latin typeface="Ubuntu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Diet and Nutrition Survey: results for years 1 to 9 | GOV.WALES</a:t>
            </a:r>
            <a:r>
              <a:rPr lang="en-GB" sz="2000" i="1" u="sng" dirty="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)</a:t>
            </a:r>
            <a:endParaRPr lang="en-GB" sz="2000" dirty="0">
              <a:solidFill>
                <a:schemeClr val="tx2"/>
              </a:solidFill>
              <a:latin typeface="Ubuntu"/>
            </a:endParaRPr>
          </a:p>
          <a:p>
            <a:r>
              <a:rPr lang="en-GB" sz="2000" i="1" u="sng" dirty="0">
                <a:latin typeface="Ubuntu"/>
                <a:ea typeface="Calibri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Diet and Nutrition Survey 2019 to 2023: report - GOV.UK</a:t>
            </a:r>
            <a:endParaRPr lang="en-GB" sz="2000" i="1">
              <a:latin typeface="Ubuntu"/>
              <a:ea typeface="Calibri"/>
              <a:cs typeface="Times New Roman"/>
            </a:endParaRPr>
          </a:p>
          <a:p>
            <a:endParaRPr lang="en-GB" sz="2000" i="1" u="sng">
              <a:solidFill>
                <a:schemeClr val="tx2"/>
              </a:solidFill>
              <a:highlight>
                <a:srgbClr val="FFFFFF"/>
              </a:highlight>
              <a:latin typeface="Ubuntu"/>
              <a:ea typeface="Calibri"/>
              <a:cs typeface="Times New Roman"/>
            </a:endParaRPr>
          </a:p>
          <a:p>
            <a:r>
              <a:rPr lang="en-US" sz="2000" dirty="0">
                <a:solidFill>
                  <a:schemeClr val="tx2"/>
                </a:solidFill>
                <a:latin typeface="Ubuntu"/>
                <a:cs typeface="Calibri"/>
              </a:rPr>
              <a:t>Now that we have the data, we can make decisions based on the statistics. For example: Educating children on the importance of fruit and vegetables. </a:t>
            </a:r>
          </a:p>
          <a:p>
            <a:endParaRPr lang="en-US" sz="2000">
              <a:solidFill>
                <a:schemeClr val="tx2"/>
              </a:solidFill>
              <a:latin typeface="Ubuntu"/>
              <a:cs typeface="Calibri"/>
            </a:endParaRPr>
          </a:p>
          <a:p>
            <a:endParaRPr lang="en-US" sz="2000">
              <a:solidFill>
                <a:schemeClr val="tx2"/>
              </a:solidFill>
              <a:latin typeface="Ubuntu"/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CD9E80-63B5-35D5-D038-1C89E61FC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083" y="795255"/>
            <a:ext cx="7277060" cy="766687"/>
          </a:xfrm>
        </p:spPr>
        <p:txBody>
          <a:bodyPr>
            <a:normAutofit/>
          </a:bodyPr>
          <a:lstStyle/>
          <a:p>
            <a:r>
              <a:rPr lang="en-US">
                <a:latin typeface="Ubuntu"/>
              </a:rPr>
              <a:t>Where Do We Find This Information? </a:t>
            </a:r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45EFAD9-2172-A8AC-7858-541B7DD14818}"/>
              </a:ext>
            </a:extLst>
          </p:cNvPr>
          <p:cNvSpPr/>
          <p:nvPr/>
        </p:nvSpPr>
        <p:spPr>
          <a:xfrm>
            <a:off x="7335763" y="2604060"/>
            <a:ext cx="4703451" cy="2070564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latin typeface="Ubuntu"/>
                <a:ea typeface="Calibri"/>
                <a:cs typeface="Calibri"/>
              </a:rPr>
              <a:t>On the next slides there will be more </a:t>
            </a:r>
            <a:r>
              <a:rPr lang="en-US" sz="2000" dirty="0">
                <a:latin typeface="Ubuntu"/>
                <a:ea typeface="Calibri"/>
                <a:cs typeface="Calibri"/>
              </a:rPr>
              <a:t>sources of data and statistics. How might these influence decisions for the future?</a:t>
            </a:r>
            <a:endParaRPr lang="en-US" sz="2000" dirty="0"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0152144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2E7EF-64BA-E00E-1E07-6B3F0A0748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79" y="1116803"/>
            <a:ext cx="6772783" cy="741811"/>
          </a:xfrm>
        </p:spPr>
        <p:txBody>
          <a:bodyPr>
            <a:normAutofit fontScale="92500" lnSpcReduction="20000"/>
          </a:bodyPr>
          <a:lstStyle/>
          <a:p>
            <a:r>
              <a:rPr lang="en-US">
                <a:latin typeface="Ubuntu"/>
              </a:rPr>
              <a:t>The School Health Research Network: SHRN 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4D8E5E-B0F4-578F-CC02-AEAA21C7AF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034628"/>
            <a:ext cx="6302116" cy="40556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The Student Health and Wellbeing Survey in Wales also suggests children and young people are not eating a healthy balanced diet. (</a:t>
            </a:r>
            <a:r>
              <a:rPr lang="en-GB" sz="2000">
                <a:solidFill>
                  <a:schemeClr val="tx2"/>
                </a:solidFill>
                <a:latin typeface="Ubuntu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publichealthwales.shinyapps.io/SHRN_Dashboard/</a:t>
            </a:r>
            <a:r>
              <a:rPr lang="en-GB" sz="20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) </a:t>
            </a:r>
          </a:p>
          <a:p>
            <a:endParaRPr lang="en-US" sz="2000">
              <a:solidFill>
                <a:schemeClr val="tx2"/>
              </a:solidFill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GB" sz="20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Less than half of school aged children say they eat at least one portion of fruit or vegetables per day</a:t>
            </a:r>
          </a:p>
          <a:p>
            <a:pPr marL="171450" indent="-171450">
              <a:buFont typeface="Calibri"/>
              <a:buChar char="-"/>
            </a:pPr>
            <a:r>
              <a:rPr lang="en-GB" sz="20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Less than half of secondary-aged learners eat breakfast every weekday</a:t>
            </a:r>
          </a:p>
          <a:p>
            <a:pPr marL="171450" indent="-171450">
              <a:buFont typeface="Calibri"/>
              <a:buChar char="-"/>
            </a:pPr>
            <a:r>
              <a:rPr lang="en-GB" sz="20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16% consume a sugary soft drink daily </a:t>
            </a:r>
          </a:p>
          <a:p>
            <a:r>
              <a:rPr lang="en-GB" sz="20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 - 4% consume an energy drink daily</a:t>
            </a:r>
          </a:p>
          <a:p>
            <a:endParaRPr lang="en-GB">
              <a:solidFill>
                <a:schemeClr val="tx2"/>
              </a:solidFill>
              <a:ea typeface="Calibri"/>
              <a:cs typeface="Calibri"/>
            </a:endParaRPr>
          </a:p>
          <a:p>
            <a:endParaRPr lang="en-US">
              <a:solidFill>
                <a:schemeClr val="tx2"/>
              </a:solidFill>
              <a:latin typeface="Ubuntu"/>
              <a:ea typeface="Calibri"/>
              <a:cs typeface="Calibri"/>
            </a:endParaRPr>
          </a:p>
          <a:p>
            <a:endParaRPr lang="en-US" sz="1100">
              <a:solidFill>
                <a:schemeClr val="tx2"/>
              </a:solidFill>
              <a:cs typeface="Calibri"/>
            </a:endParaRPr>
          </a:p>
        </p:txBody>
      </p:sp>
      <p:pic>
        <p:nvPicPr>
          <p:cNvPr id="2" name="Picture 1" descr="Two women sitting on a swing&#10;&#10;AI-generated content may be incorrect.">
            <a:extLst>
              <a:ext uri="{FF2B5EF4-FFF2-40B4-BE49-F238E27FC236}">
                <a16:creationId xmlns:a16="http://schemas.microsoft.com/office/drawing/2014/main" id="{BFA0E1BC-26F5-8A8D-EB63-0339D2145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879" y="1115546"/>
            <a:ext cx="4562475" cy="29908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4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B8021-2482-7B5A-B7BC-E12F7EDE8A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79" y="909109"/>
            <a:ext cx="4432300" cy="669925"/>
          </a:xfrm>
        </p:spPr>
        <p:txBody>
          <a:bodyPr/>
          <a:lstStyle/>
          <a:p>
            <a:r>
              <a:rPr lang="en-US">
                <a:latin typeface="Ubuntu"/>
              </a:rPr>
              <a:t>Fruit and Vegetables</a:t>
            </a:r>
            <a:endParaRPr lang="en-US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D910E-2D47-3EA9-A900-8610B14BA5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79" y="1719422"/>
            <a:ext cx="4432300" cy="367618"/>
          </a:xfrm>
        </p:spPr>
        <p:txBody>
          <a:bodyPr/>
          <a:lstStyle/>
          <a:p>
            <a:r>
              <a:rPr lang="en-US" b="1">
                <a:solidFill>
                  <a:schemeClr val="accent4"/>
                </a:solidFill>
                <a:latin typeface="Ubuntu"/>
              </a:rPr>
              <a:t>SHRN Primary</a:t>
            </a:r>
            <a:endParaRPr lang="en-US" b="1">
              <a:solidFill>
                <a:schemeClr val="accent4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4A4E8D-AE61-EFDE-8774-8A6D8EC3B1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552818"/>
            <a:ext cx="6242774" cy="37078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Calibri"/>
              <a:buChar char="-"/>
            </a:pPr>
            <a:r>
              <a:rPr lang="en-GB" sz="1800" dirty="0">
                <a:solidFill>
                  <a:schemeClr val="tx2"/>
                </a:solidFill>
                <a:latin typeface="Ubuntu"/>
                <a:cs typeface="Arial"/>
              </a:rPr>
              <a:t>Year 3 learners were most likely to report eating fruit at least daily across the age groups</a:t>
            </a:r>
            <a:endParaRPr lang="en-US" dirty="0">
              <a:solidFill>
                <a:schemeClr val="tx2"/>
              </a:solidFill>
            </a:endParaRPr>
          </a:p>
          <a:p>
            <a:pPr marL="171450" indent="-171450">
              <a:buFont typeface="Calibri"/>
              <a:buChar char="-"/>
            </a:pPr>
            <a:r>
              <a:rPr lang="en-GB" sz="1800" dirty="0">
                <a:solidFill>
                  <a:schemeClr val="tx2"/>
                </a:solidFill>
                <a:latin typeface="Ubuntu"/>
                <a:cs typeface="Arial"/>
              </a:rPr>
              <a:t>Year 5 and 6 learners were more likely to report eating vegetables daily than younger learners</a:t>
            </a:r>
            <a:endParaRPr lang="en-GB" sz="1800" dirty="0">
              <a:solidFill>
                <a:schemeClr val="tx2"/>
              </a:solidFill>
              <a:cs typeface="Arial"/>
            </a:endParaRPr>
          </a:p>
          <a:p>
            <a:pPr marL="171450" indent="-171450">
              <a:buFont typeface="Calibri"/>
              <a:buChar char="-"/>
            </a:pPr>
            <a:r>
              <a:rPr lang="en-GB" sz="1800" dirty="0">
                <a:solidFill>
                  <a:schemeClr val="tx2"/>
                </a:solidFill>
                <a:latin typeface="Ubuntu"/>
                <a:cs typeface="Arial"/>
              </a:rPr>
              <a:t>Girls (40%) were more likely to eat one portion of vegetables a day than boys (34%)</a:t>
            </a:r>
          </a:p>
          <a:p>
            <a:pPr marL="171450" indent="-171450">
              <a:buFont typeface="Calibri"/>
              <a:buChar char="-"/>
            </a:pPr>
            <a:r>
              <a:rPr lang="en-GB" sz="1800" dirty="0">
                <a:solidFill>
                  <a:schemeClr val="tx2"/>
                </a:solidFill>
                <a:latin typeface="Ubuntu"/>
                <a:cs typeface="Arial"/>
              </a:rPr>
              <a:t>Secondary aged learners from more affluent* families were more likely to eat one portion of vegetables (48%) than those from less affluent families (31%)</a:t>
            </a:r>
          </a:p>
          <a:p>
            <a:pPr marL="171450" indent="-171450">
              <a:buFont typeface="Calibri"/>
              <a:buChar char="-"/>
            </a:pPr>
            <a:endParaRPr lang="en-GB" sz="1800" dirty="0">
              <a:solidFill>
                <a:schemeClr val="tx2"/>
              </a:solidFill>
              <a:cs typeface="Arial"/>
            </a:endParaRPr>
          </a:p>
          <a:p>
            <a:pPr marL="171450" indent="-171450">
              <a:buFont typeface="Calibri"/>
              <a:buChar char="-"/>
            </a:pPr>
            <a:endParaRPr lang="en-GB" sz="1800" dirty="0">
              <a:solidFill>
                <a:schemeClr val="tx2"/>
              </a:solidFill>
              <a:cs typeface="Arial"/>
            </a:endParaRPr>
          </a:p>
          <a:p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95780F1F-DA25-DD36-B1AC-A11C16A9BEEA}"/>
              </a:ext>
            </a:extLst>
          </p:cNvPr>
          <p:cNvSpPr txBox="1"/>
          <p:nvPr/>
        </p:nvSpPr>
        <p:spPr>
          <a:xfrm>
            <a:off x="7156230" y="3039641"/>
            <a:ext cx="4735373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u="none" strike="noStrike">
                <a:solidFill>
                  <a:schemeClr val="bg1"/>
                </a:solidFill>
                <a:effectLst/>
                <a:latin typeface="Ubuntu"/>
              </a:rPr>
              <a:t>* SHRN use the ‘Family Affluence Scale’ to estimate young people’s social-economic status. This is a well-established measure used internationally. </a:t>
            </a:r>
            <a:endParaRPr lang="en-GB" sz="1600">
              <a:solidFill>
                <a:schemeClr val="bg1"/>
              </a:solidFill>
              <a:latin typeface="Ubuntu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CE4151-F6FE-74A6-DF55-827CEFE79851}"/>
              </a:ext>
            </a:extLst>
          </p:cNvPr>
          <p:cNvSpPr txBox="1"/>
          <p:nvPr/>
        </p:nvSpPr>
        <p:spPr>
          <a:xfrm>
            <a:off x="7642412" y="1904999"/>
            <a:ext cx="443753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aseline="0" dirty="0">
                <a:solidFill>
                  <a:schemeClr val="accent1"/>
                </a:solidFill>
                <a:latin typeface="Ubuntu"/>
                <a:ea typeface="Segoe UI"/>
                <a:cs typeface="Segoe UI"/>
              </a:rPr>
              <a:t>Statistics can be formed by age group, gender and affluence. </a:t>
            </a:r>
            <a:endParaRPr lang="en-US" dirty="0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40724"/>
      </p:ext>
    </p:extLst>
  </p:cSld>
  <p:clrMapOvr>
    <a:masterClrMapping/>
  </p:clrMapOvr>
</p:sld>
</file>

<file path=ppt/theme/theme1.xml><?xml version="1.0" encoding="utf-8"?>
<a:theme xmlns:a="http://schemas.openxmlformats.org/drawingml/2006/main" name="PHW - Master Deck - Orange">
  <a:themeElements>
    <a:clrScheme name="PHW - Health &amp; Wellbeing Resources">
      <a:dk1>
        <a:srgbClr val="000000"/>
      </a:dk1>
      <a:lt1>
        <a:srgbClr val="FFFFFF"/>
      </a:lt1>
      <a:dk2>
        <a:srgbClr val="285087"/>
      </a:dk2>
      <a:lt2>
        <a:srgbClr val="E8E8E8"/>
      </a:lt2>
      <a:accent1>
        <a:srgbClr val="15518B"/>
      </a:accent1>
      <a:accent2>
        <a:srgbClr val="24FFC0"/>
      </a:accent2>
      <a:accent3>
        <a:srgbClr val="E8FF3E"/>
      </a:accent3>
      <a:accent4>
        <a:srgbClr val="FF5D0C"/>
      </a:accent4>
      <a:accent5>
        <a:srgbClr val="C288FF"/>
      </a:accent5>
      <a:accent6>
        <a:srgbClr val="E0E0E0"/>
      </a:accent6>
      <a:hlink>
        <a:srgbClr val="E8FF3E"/>
      </a:hlink>
      <a:folHlink>
        <a:srgbClr val="24FF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A702A496B7D7449F457C941AEC0CCB" ma:contentTypeVersion="12" ma:contentTypeDescription="Create a new document." ma:contentTypeScope="" ma:versionID="fb6fad9976468a2a6f39f5d098182537">
  <xsd:schema xmlns:xsd="http://www.w3.org/2001/XMLSchema" xmlns:xs="http://www.w3.org/2001/XMLSchema" xmlns:p="http://schemas.microsoft.com/office/2006/metadata/properties" xmlns:ns1="http://schemas.microsoft.com/sharepoint/v3" xmlns:ns2="78b794fc-fa86-49b4-bf1d-df668ee03484" targetNamespace="http://schemas.microsoft.com/office/2006/metadata/properties" ma:root="true" ma:fieldsID="2f8702880030ad90070da29d51a5ee77" ns1:_="" ns2:_="">
    <xsd:import namespace="http://schemas.microsoft.com/sharepoint/v3"/>
    <xsd:import namespace="78b794fc-fa86-49b4-bf1d-df668ee03484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WorkCategory" minOccurs="0"/>
                <xsd:element ref="ns2:DocumentType"/>
                <xsd:element ref="ns2:Meeting" minOccurs="0"/>
                <xsd:element ref="ns2:MeetingDate" minOccurs="0"/>
                <xsd:element ref="ns2:Topic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794fc-fa86-49b4-bf1d-df668ee03484" elementFormDefault="qualified">
    <xsd:import namespace="http://schemas.microsoft.com/office/2006/documentManagement/types"/>
    <xsd:import namespace="http://schemas.microsoft.com/office/infopath/2007/PartnerControls"/>
    <xsd:element name="Project" ma:index="8" nillable="true" ma:displayName="Project" ma:format="Dropdown" ma:internalName="Project">
      <xsd:simpleType>
        <xsd:restriction base="dms:Choice">
          <xsd:enumeration value="Gambling/Digital health"/>
          <xsd:enumeration value="Health Literacy"/>
          <xsd:enumeration value="Tobacco"/>
          <xsd:enumeration value="Sleep"/>
          <xsd:enumeration value="Healthy Relationships"/>
          <xsd:enumeration value="Food and Nutrition"/>
          <xsd:enumeration value="Vaping"/>
        </xsd:restriction>
      </xsd:simpleType>
    </xsd:element>
    <xsd:element name="WorkCategory" ma:index="9" nillable="true" ma:displayName="Work Category" ma:format="Dropdown" ma:internalName="WorkCategory">
      <xsd:simpleType>
        <xsd:restriction base="dms:Choice">
          <xsd:enumeration value="Data identification, collation or analysis"/>
          <xsd:enumeration value="Evidence synthesis"/>
          <xsd:enumeration value="Intervention Development"/>
          <xsd:enumeration value="Research or Evaluation"/>
          <xsd:enumeration value="Monitoring and reporting"/>
          <xsd:enumeration value="Communication"/>
          <xsd:enumeration value="Stakeholder engagement"/>
          <xsd:enumeration value="Planning"/>
          <xsd:enumeration value="Policy or service review"/>
          <xsd:enumeration value="Operational Delivery"/>
          <xsd:enumeration value="Programme or Project Management"/>
          <xsd:enumeration value="Social Marketing"/>
          <xsd:enumeration value="Training"/>
          <xsd:enumeration value="Meeting"/>
          <xsd:enumeration value="Finance"/>
          <xsd:enumeration value="Procurement"/>
          <xsd:enumeration value="Events"/>
          <xsd:enumeration value="Research"/>
        </xsd:restriction>
      </xsd:simpleType>
    </xsd:element>
    <xsd:element name="DocumentType" ma:index="10" ma:displayName="Document Type" ma:format="Dropdown" ma:internalName="DocumentType">
      <xsd:simpleType>
        <xsd:restriction base="dms:Choice">
          <xsd:enumeration value="Report"/>
          <xsd:enumeration value="Standards"/>
          <xsd:enumeration value="Data"/>
          <xsd:enumeration value="Project Plan"/>
          <xsd:enumeration value="Protocol"/>
          <xsd:enumeration value="Correspondence"/>
          <xsd:enumeration value="Minutes"/>
          <xsd:enumeration value="SOP"/>
          <xsd:enumeration value="Agenda"/>
          <xsd:enumeration value="Meeting Documentation"/>
          <xsd:enumeration value="Project Brief"/>
          <xsd:enumeration value="Business Case"/>
          <xsd:enumeration value="Performance Report"/>
          <xsd:enumeration value="Briefing"/>
          <xsd:enumeration value="Evidence"/>
          <xsd:enumeration value="Presentation"/>
        </xsd:restriction>
      </xsd:simpleType>
    </xsd:element>
    <xsd:element name="Meeting" ma:index="11" nillable="true" ma:displayName="Meeting" ma:format="Dropdown" ma:internalName="Meeting">
      <xsd:simpleType>
        <xsd:restriction base="dms:Text">
          <xsd:maxLength value="255"/>
        </xsd:restriction>
      </xsd:simpleType>
    </xsd:element>
    <xsd:element name="MeetingDate" ma:index="12" nillable="true" ma:displayName="Meeting Date" ma:format="DateOnly" ma:internalName="MeetingDate">
      <xsd:simpleType>
        <xsd:restriction base="dms:DateTime"/>
      </xsd:simpleType>
    </xsd:element>
    <xsd:element name="Topic" ma:index="13" ma:displayName="Topic" ma:format="Dropdown" ma:internalName="Topic">
      <xsd:simpleType>
        <xsd:restriction base="dms:Choice">
          <xsd:enumeration value="WNHWPS"/>
          <xsd:enumeration value="WSAEMWB"/>
          <xsd:enumeration value="Curriculum"/>
          <xsd:enumeration value="HSPSS"/>
          <xsd:enumeration value="JustB"/>
          <xsd:enumeration value="Cross-Programme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ocumentType xmlns="78b794fc-fa86-49b4-bf1d-df668ee03484">Presentation</DocumentType>
    <MeetingDate xmlns="78b794fc-fa86-49b4-bf1d-df668ee03484" xsi:nil="true"/>
    <Topic xmlns="78b794fc-fa86-49b4-bf1d-df668ee03484">Curriculum</Topic>
    <_ip_UnifiedCompliancePolicyProperties xmlns="http://schemas.microsoft.com/sharepoint/v3" xsi:nil="true"/>
    <Project xmlns="78b794fc-fa86-49b4-bf1d-df668ee03484">Food and Nutrition</Project>
    <Meeting xmlns="78b794fc-fa86-49b4-bf1d-df668ee03484" xsi:nil="true"/>
    <WorkCategory xmlns="78b794fc-fa86-49b4-bf1d-df668ee03484" xsi:nil="true"/>
  </documentManagement>
</p:properties>
</file>

<file path=customXml/itemProps1.xml><?xml version="1.0" encoding="utf-8"?>
<ds:datastoreItem xmlns:ds="http://schemas.openxmlformats.org/officeDocument/2006/customXml" ds:itemID="{0FD7D7AC-B67C-4813-8385-51BA323D4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8b794fc-fa86-49b4-bf1d-df668ee03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72CF89-D81E-4226-8067-2255C6B4F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86DA86-E1FB-44EE-B0F0-78AE5479C1BE}">
  <ds:schemaRefs>
    <ds:schemaRef ds:uri="bbd7921a-042b-4eb0-b7a0-a3fc5587e9ac"/>
    <ds:schemaRef ds:uri="d6550f9a-f14e-418b-a53a-e888529f43ac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8b794fc-fa86-49b4-bf1d-df668ee0348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PHW - Master Deck - Orange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revision>196</cp:revision>
  <dcterms:created xsi:type="dcterms:W3CDTF">2024-01-29T16:09:21Z</dcterms:created>
  <dcterms:modified xsi:type="dcterms:W3CDTF">2026-04-13T16:09:26Z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0x0101004DA702A496B7D7449F457C941AEC0CCB</vt:lpwstr>
  </property>
  <property fmtid="{D5CDD505-2E9C-101B-9397-08002B2CF9AE}" pid="3" name="Order">
    <vt:r8>228500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Reviewd">
    <vt:bool>false</vt:bool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MediaServiceImageTags">
    <vt:lpwstr/>
  </property>
  <property fmtid="{D5CDD505-2E9C-101B-9397-08002B2CF9AE}" pid="12" name="_SourceUrl">
    <vt:lpwstr/>
  </property>
  <property fmtid="{D5CDD505-2E9C-101B-9397-08002B2CF9AE}" pid="13" name="_SharedFileIndex">
    <vt:lpwstr/>
  </property>
</Properties>
</file>