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s/modernComment_104_DCA52B7D.xml" ContentType="application/vnd.ms-powerpoint.comments+xml"/>
  <Override PartName="/ppt/comments/modernComment_106_49DD0C52.xml" ContentType="application/vnd.ms-powerpoint.comments+xml"/>
  <Override PartName="/ppt/comments/modernComment_108_6431BAC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61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5C8337-EE5E-75FD-1769-61102AA6FA7A}" name="Mary-Ann McKibben (Public Health Wales - No. 2 Capital Quarter)" initials="MQ" userId="S::mary-ann.mckibben@wales.nhs.uk::35459770-b51a-4e1a-abfa-0a28574af725" providerId="AD"/>
  <p188:author id="{519C988B-5CEE-D4DB-C133-21D4C2804E0E}" name="Lorna Bennett (Public Health Wales - No. 2 Capital Quarter)" initials="LQ" userId="S::lorna.bennett3@wales.nhs.uk::41cbff77-5434-42c9-8874-6f16723207f9" providerId="AD"/>
  <p188:author id="{5A994FA8-9F88-B734-D575-CD153A46D4F4}" name="Anthony Priest (Public Health Wales - No. 2 Capital Quarter)" initials="" userId="S::Anthony.Priest2@wales.nhs.uk::46692481-554a-429c-bc03-d4cca9c03c2b" providerId="AD"/>
  <p188:author id="{311702CD-2FE8-6362-4115-878685D0A7F7}" name="Leanne Small (Public Health Wales - No. 2 Capital Quarter)" initials="LQ" userId="S::leanne.small@wales.nhs.uk::d76cf426-005f-434f-ac47-a5eb582e60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D0A9B-F5C8-4D7B-C41A-48EDEEB683B5}" v="20" dt="2026-03-10T11:05:03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B4C186DB-B08C-7250-8BEF-8772AE50F513}"/>
    <pc:docChg chg="modSld">
      <pc:chgData name="Sophie Flood (Public Health Wales - Matrix House)" userId="S::sophie.flood@wales.nhs.uk::f1b68508-ff1d-4a78-a875-f6aa95017de1" providerId="AD" clId="Web-{B4C186DB-B08C-7250-8BEF-8772AE50F513}" dt="2026-02-12T11:23:28.397" v="40" actId="20577"/>
      <pc:docMkLst>
        <pc:docMk/>
      </pc:docMkLst>
      <pc:sldChg chg="modSp modCm">
        <pc:chgData name="Sophie Flood (Public Health Wales - Matrix House)" userId="S::sophie.flood@wales.nhs.uk::f1b68508-ff1d-4a78-a875-f6aa95017de1" providerId="AD" clId="Web-{B4C186DB-B08C-7250-8BEF-8772AE50F513}" dt="2026-02-12T11:22:18.643" v="18" actId="20577"/>
        <pc:sldMkLst>
          <pc:docMk/>
          <pc:sldMk cId="3701812093" sldId="260"/>
        </pc:sldMkLst>
        <pc:spChg chg="mod">
          <ac:chgData name="Sophie Flood (Public Health Wales - Matrix House)" userId="S::sophie.flood@wales.nhs.uk::f1b68508-ff1d-4a78-a875-f6aa95017de1" providerId="AD" clId="Web-{B4C186DB-B08C-7250-8BEF-8772AE50F513}" dt="2026-02-12T11:22:13.939" v="16" actId="20577"/>
          <ac:spMkLst>
            <pc:docMk/>
            <pc:sldMk cId="3701812093" sldId="260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52.485" v="12" actId="20577"/>
          <ac:spMkLst>
            <pc:docMk/>
            <pc:sldMk cId="3701812093" sldId="260"/>
            <ac:spMk id="3" creationId="{93EFE10F-A235-368F-D6AB-E04BDFD9430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25.452" v="2" actId="20577"/>
          <ac:spMkLst>
            <pc:docMk/>
            <pc:sldMk cId="3701812093" sldId="260"/>
            <ac:spMk id="5" creationId="{7F7F6334-F033-652A-FA9D-8FE32900220E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36.827" v="7" actId="20577"/>
          <ac:spMkLst>
            <pc:docMk/>
            <pc:sldMk cId="3701812093" sldId="260"/>
            <ac:spMk id="6" creationId="{71D9206C-02B1-F093-5EF5-43B845B4791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19.701" v="0" actId="20577"/>
          <ac:spMkLst>
            <pc:docMk/>
            <pc:sldMk cId="3701812093" sldId="260"/>
            <ac:spMk id="7" creationId="{35AA6059-34C6-A9EA-09E9-E2081190511B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18.643" v="18" actId="20577"/>
          <ac:spMkLst>
            <pc:docMk/>
            <pc:sldMk cId="3701812093" sldId="260"/>
            <ac:spMk id="8" creationId="{8DDB018D-12FB-C359-A47A-13B8E4D184B7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33.983" v="6" actId="20577"/>
          <ac:spMkLst>
            <pc:docMk/>
            <pc:sldMk cId="3701812093" sldId="260"/>
            <ac:spMk id="9" creationId="{BACA0F0D-6E21-FD87-D2F3-AB1A7BDE3AD1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59.813" v="13" actId="20577"/>
          <ac:spMkLst>
            <pc:docMk/>
            <pc:sldMk cId="3701812093" sldId="260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28.827" v="4" actId="20577"/>
          <ac:spMkLst>
            <pc:docMk/>
            <pc:sldMk cId="3701812093" sldId="260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22.639" v="1" actId="20577"/>
          <ac:spMkLst>
            <pc:docMk/>
            <pc:sldMk cId="3701812093" sldId="260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11.470" v="15" actId="20577"/>
          <ac:spMkLst>
            <pc:docMk/>
            <pc:sldMk cId="3701812093" sldId="260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03.767" v="14" actId="20577"/>
          <ac:spMkLst>
            <pc:docMk/>
            <pc:sldMk cId="3701812093" sldId="260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1:39.703" v="8" actId="20577"/>
          <ac:spMkLst>
            <pc:docMk/>
            <pc:sldMk cId="3701812093" sldId="260"/>
            <ac:spMk id="17" creationId="{245933E4-86E4-0C3D-0804-F9B61B3015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39.703" v="8" actId="20577"/>
              <pc2:cmMkLst xmlns:pc2="http://schemas.microsoft.com/office/powerpoint/2019/9/main/command">
                <pc:docMk/>
                <pc:sldMk cId="3701812093" sldId="260"/>
                <pc2:cmMk id="{7CD77E57-1088-4604-9603-D502EC3927A8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36.827" v="7" actId="20577"/>
              <pc2:cmMkLst xmlns:pc2="http://schemas.microsoft.com/office/powerpoint/2019/9/main/command">
                <pc:docMk/>
                <pc:sldMk cId="3701812093" sldId="260"/>
                <pc2:cmMk id="{74CD278B-2230-464D-B3AB-C75C10EA8D7E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52.485" v="12" actId="20577"/>
              <pc2:cmMkLst xmlns:pc2="http://schemas.microsoft.com/office/powerpoint/2019/9/main/command">
                <pc:docMk/>
                <pc:sldMk cId="3701812093" sldId="260"/>
                <pc2:cmMk id="{2FCF5FA1-4FFD-4294-90DD-DF4810CA9A97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2:13.939" v="16" actId="20577"/>
              <pc2:cmMkLst xmlns:pc2="http://schemas.microsoft.com/office/powerpoint/2019/9/main/command">
                <pc:docMk/>
                <pc:sldMk cId="3701812093" sldId="260"/>
                <pc2:cmMk id="{1C3F4DA2-ECFD-4ED6-8FBE-F52A7F2C3088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36.827" v="7" actId="20577"/>
              <pc2:cmMkLst xmlns:pc2="http://schemas.microsoft.com/office/powerpoint/2019/9/main/command">
                <pc:docMk/>
                <pc:sldMk cId="3701812093" sldId="260"/>
                <pc2:cmMk id="{8F2185D5-51F6-4555-9DD4-96C909C1FB6C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19.701" v="0" actId="20577"/>
              <pc2:cmMkLst xmlns:pc2="http://schemas.microsoft.com/office/powerpoint/2019/9/main/command">
                <pc:docMk/>
                <pc:sldMk cId="3701812093" sldId="260"/>
                <pc2:cmMk id="{7E52B0D6-EC49-4A43-AA9D-74FD2217A44E}"/>
              </pc2:cmMkLst>
            </pc226:cmChg>
            <pc226:cmChg xmlns:pc226="http://schemas.microsoft.com/office/powerpoint/2022/06/main/command" chg="mod">
              <pc226:chgData name="Sophie Flood (Public Health Wales - Matrix House)" userId="S::sophie.flood@wales.nhs.uk::f1b68508-ff1d-4a78-a875-f6aa95017de1" providerId="AD" clId="Web-{B4C186DB-B08C-7250-8BEF-8772AE50F513}" dt="2026-02-12T11:21:33.983" v="6" actId="20577"/>
              <pc2:cmMkLst xmlns:pc2="http://schemas.microsoft.com/office/powerpoint/2019/9/main/command">
                <pc:docMk/>
                <pc:sldMk cId="3701812093" sldId="260"/>
                <pc2:cmMk id="{AA04A3EF-B01E-49EE-BBE0-03279AC1E9E8}"/>
              </pc2:cmMkLst>
            </pc226:cmChg>
          </p:ext>
        </pc:extLst>
      </pc:sldChg>
      <pc:sldChg chg="modSp">
        <pc:chgData name="Sophie Flood (Public Health Wales - Matrix House)" userId="S::sophie.flood@wales.nhs.uk::f1b68508-ff1d-4a78-a875-f6aa95017de1" providerId="AD" clId="Web-{B4C186DB-B08C-7250-8BEF-8772AE50F513}" dt="2026-02-12T11:23:03.723" v="32" actId="20577"/>
        <pc:sldMkLst>
          <pc:docMk/>
          <pc:sldMk cId="1239223378" sldId="262"/>
        </pc:sldMkLst>
        <pc:spChg chg="mod">
          <ac:chgData name="Sophie Flood (Public Health Wales - Matrix House)" userId="S::sophie.flood@wales.nhs.uk::f1b68508-ff1d-4a78-a875-f6aa95017de1" providerId="AD" clId="Web-{B4C186DB-B08C-7250-8BEF-8772AE50F513}" dt="2026-02-12T11:23:03.723" v="32" actId="20577"/>
          <ac:spMkLst>
            <pc:docMk/>
            <pc:sldMk cId="1239223378" sldId="262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26.424" v="20" actId="20577"/>
          <ac:spMkLst>
            <pc:docMk/>
            <pc:sldMk cId="1239223378" sldId="262"/>
            <ac:spMk id="3" creationId="{93EFE10F-A235-368F-D6AB-E04BDFD9430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24.018" v="19" actId="20577"/>
          <ac:spMkLst>
            <pc:docMk/>
            <pc:sldMk cId="1239223378" sldId="262"/>
            <ac:spMk id="5" creationId="{7F7F6334-F033-652A-FA9D-8FE32900220E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29.784" v="21" actId="20577"/>
          <ac:spMkLst>
            <pc:docMk/>
            <pc:sldMk cId="1239223378" sldId="262"/>
            <ac:spMk id="6" creationId="{71D9206C-02B1-F093-5EF5-43B845B4791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33.440" v="23" actId="20577"/>
          <ac:spMkLst>
            <pc:docMk/>
            <pc:sldMk cId="1239223378" sldId="262"/>
            <ac:spMk id="7" creationId="{35AA6059-34C6-A9EA-09E9-E2081190511B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36.878" v="24" actId="20577"/>
          <ac:spMkLst>
            <pc:docMk/>
            <pc:sldMk cId="1239223378" sldId="262"/>
            <ac:spMk id="8" creationId="{8DDB018D-12FB-C359-A47A-13B8E4D184B7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40.066" v="25" actId="20577"/>
          <ac:spMkLst>
            <pc:docMk/>
            <pc:sldMk cId="1239223378" sldId="262"/>
            <ac:spMk id="9" creationId="{BACA0F0D-6E21-FD87-D2F3-AB1A7BDE3AD1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59.786" v="31" actId="20577"/>
          <ac:spMkLst>
            <pc:docMk/>
            <pc:sldMk cId="1239223378" sldId="262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53.426" v="29" actId="20577"/>
          <ac:spMkLst>
            <pc:docMk/>
            <pc:sldMk cId="1239223378" sldId="262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47.066" v="27" actId="20577"/>
          <ac:spMkLst>
            <pc:docMk/>
            <pc:sldMk cId="1239223378" sldId="262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43.285" v="26" actId="20577"/>
          <ac:spMkLst>
            <pc:docMk/>
            <pc:sldMk cId="1239223378" sldId="262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50.379" v="28" actId="20577"/>
          <ac:spMkLst>
            <pc:docMk/>
            <pc:sldMk cId="1239223378" sldId="262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2:55.582" v="30" actId="20577"/>
          <ac:spMkLst>
            <pc:docMk/>
            <pc:sldMk cId="1239223378" sldId="262"/>
            <ac:spMk id="21" creationId="{1594B9B3-64CB-5C94-5078-9F51963975C1}"/>
          </ac:spMkLst>
        </pc:spChg>
      </pc:sldChg>
      <pc:sldChg chg="modSp">
        <pc:chgData name="Sophie Flood (Public Health Wales - Matrix House)" userId="S::sophie.flood@wales.nhs.uk::f1b68508-ff1d-4a78-a875-f6aa95017de1" providerId="AD" clId="Web-{B4C186DB-B08C-7250-8BEF-8772AE50F513}" dt="2026-02-12T11:23:28.397" v="40" actId="20577"/>
        <pc:sldMkLst>
          <pc:docMk/>
          <pc:sldMk cId="1680980685" sldId="264"/>
        </pc:sldMkLst>
        <pc:spChg chg="mod">
          <ac:chgData name="Sophie Flood (Public Health Wales - Matrix House)" userId="S::sophie.flood@wales.nhs.uk::f1b68508-ff1d-4a78-a875-f6aa95017de1" providerId="AD" clId="Web-{B4C186DB-B08C-7250-8BEF-8772AE50F513}" dt="2026-02-12T11:23:28.397" v="40" actId="20577"/>
          <ac:spMkLst>
            <pc:docMk/>
            <pc:sldMk cId="1680980685" sldId="264"/>
            <ac:spMk id="2" creationId="{78346BEF-68C1-9624-CF84-07B66C1A3225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24.537" v="39" actId="20577"/>
          <ac:spMkLst>
            <pc:docMk/>
            <pc:sldMk cId="1680980685" sldId="264"/>
            <ac:spMk id="10" creationId="{1C7224A2-27B7-CED7-7024-1573AB3DED9B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19.474" v="36" actId="20577"/>
          <ac:spMkLst>
            <pc:docMk/>
            <pc:sldMk cId="1680980685" sldId="264"/>
            <ac:spMk id="11" creationId="{34303C65-C722-E913-57F0-C99FAD41412E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13.271" v="34" actId="20577"/>
          <ac:spMkLst>
            <pc:docMk/>
            <pc:sldMk cId="1680980685" sldId="264"/>
            <ac:spMk id="12" creationId="{A1B0D98B-8BFB-CE5E-9E7C-86A4B9884DA9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10.396" v="33" actId="20577"/>
          <ac:spMkLst>
            <pc:docMk/>
            <pc:sldMk cId="1680980685" sldId="264"/>
            <ac:spMk id="14" creationId="{DA84C056-6988-73B9-8C09-DF33DB9FD691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15.849" v="35" actId="20577"/>
          <ac:spMkLst>
            <pc:docMk/>
            <pc:sldMk cId="1680980685" sldId="264"/>
            <ac:spMk id="15" creationId="{B5ACEFE4-8656-776B-7F4D-B458A8D0BE46}"/>
          </ac:spMkLst>
        </pc:spChg>
        <pc:spChg chg="mod">
          <ac:chgData name="Sophie Flood (Public Health Wales - Matrix House)" userId="S::sophie.flood@wales.nhs.uk::f1b68508-ff1d-4a78-a875-f6aa95017de1" providerId="AD" clId="Web-{B4C186DB-B08C-7250-8BEF-8772AE50F513}" dt="2026-02-12T11:23:22.209" v="37" actId="20577"/>
          <ac:spMkLst>
            <pc:docMk/>
            <pc:sldMk cId="1680980685" sldId="264"/>
            <ac:spMk id="21" creationId="{1594B9B3-64CB-5C94-5078-9F51963975C1}"/>
          </ac:spMkLst>
        </pc:spChg>
      </pc:sldChg>
    </pc:docChg>
  </pc:docChgLst>
  <pc:docChgLst>
    <pc:chgData name="Anthony Priest (Public Health Wales - No. 2 Capital Quarter)" userId="S::anthony.priest2@wales.nhs.uk::46692481-554a-429c-bc03-d4cca9c03c2b" providerId="AD" clId="Web-{026D0A9B-F5C8-4D7B-C41A-48EDEEB683B5}"/>
    <pc:docChg chg="modSld">
      <pc:chgData name="Anthony Priest (Public Health Wales - No. 2 Capital Quarter)" userId="S::anthony.priest2@wales.nhs.uk::46692481-554a-429c-bc03-d4cca9c03c2b" providerId="AD" clId="Web-{026D0A9B-F5C8-4D7B-C41A-48EDEEB683B5}" dt="2026-03-10T11:05:03.953" v="11" actId="1076"/>
      <pc:docMkLst>
        <pc:docMk/>
      </pc:docMkLst>
      <pc:sldChg chg="modSp">
        <pc:chgData name="Anthony Priest (Public Health Wales - No. 2 Capital Quarter)" userId="S::anthony.priest2@wales.nhs.uk::46692481-554a-429c-bc03-d4cca9c03c2b" providerId="AD" clId="Web-{026D0A9B-F5C8-4D7B-C41A-48EDEEB683B5}" dt="2026-03-10T11:04:13.543" v="0" actId="20577"/>
        <pc:sldMkLst>
          <pc:docMk/>
          <pc:sldMk cId="3701812093" sldId="260"/>
        </pc:sldMkLst>
        <pc:spChg chg="mod">
          <ac:chgData name="Anthony Priest (Public Health Wales - No. 2 Capital Quarter)" userId="S::anthony.priest2@wales.nhs.uk::46692481-554a-429c-bc03-d4cca9c03c2b" providerId="AD" clId="Web-{026D0A9B-F5C8-4D7B-C41A-48EDEEB683B5}" dt="2026-03-10T11:04:13.543" v="0" actId="20577"/>
          <ac:spMkLst>
            <pc:docMk/>
            <pc:sldMk cId="3701812093" sldId="260"/>
            <ac:spMk id="17" creationId="{245933E4-86E4-0C3D-0804-F9B61B3015E9}"/>
          </ac:spMkLst>
        </pc:spChg>
      </pc:sldChg>
      <pc:sldChg chg="modSp">
        <pc:chgData name="Anthony Priest (Public Health Wales - No. 2 Capital Quarter)" userId="S::anthony.priest2@wales.nhs.uk::46692481-554a-429c-bc03-d4cca9c03c2b" providerId="AD" clId="Web-{026D0A9B-F5C8-4D7B-C41A-48EDEEB683B5}" dt="2026-03-10T11:04:40.795" v="5" actId="1076"/>
        <pc:sldMkLst>
          <pc:docMk/>
          <pc:sldMk cId="1239223378" sldId="262"/>
        </pc:sldMkLst>
        <pc:spChg chg="mod">
          <ac:chgData name="Anthony Priest (Public Health Wales - No. 2 Capital Quarter)" userId="S::anthony.priest2@wales.nhs.uk::46692481-554a-429c-bc03-d4cca9c03c2b" providerId="AD" clId="Web-{026D0A9B-F5C8-4D7B-C41A-48EDEEB683B5}" dt="2026-03-10T11:04:40.795" v="5" actId="1076"/>
          <ac:spMkLst>
            <pc:docMk/>
            <pc:sldMk cId="1239223378" sldId="262"/>
            <ac:spMk id="12" creationId="{A1B0D98B-8BFB-CE5E-9E7C-86A4B9884DA9}"/>
          </ac:spMkLst>
        </pc:spChg>
        <pc:spChg chg="mod">
          <ac:chgData name="Anthony Priest (Public Health Wales - No. 2 Capital Quarter)" userId="S::anthony.priest2@wales.nhs.uk::46692481-554a-429c-bc03-d4cca9c03c2b" providerId="AD" clId="Web-{026D0A9B-F5C8-4D7B-C41A-48EDEEB683B5}" dt="2026-03-10T11:04:37.373" v="4" actId="1076"/>
          <ac:spMkLst>
            <pc:docMk/>
            <pc:sldMk cId="1239223378" sldId="262"/>
            <ac:spMk id="14" creationId="{DA84C056-6988-73B9-8C09-DF33DB9FD691}"/>
          </ac:spMkLst>
        </pc:spChg>
      </pc:sldChg>
      <pc:sldChg chg="modSp">
        <pc:chgData name="Anthony Priest (Public Health Wales - No. 2 Capital Quarter)" userId="S::anthony.priest2@wales.nhs.uk::46692481-554a-429c-bc03-d4cca9c03c2b" providerId="AD" clId="Web-{026D0A9B-F5C8-4D7B-C41A-48EDEEB683B5}" dt="2026-03-10T11:05:03.953" v="11" actId="1076"/>
        <pc:sldMkLst>
          <pc:docMk/>
          <pc:sldMk cId="1680980685" sldId="264"/>
        </pc:sldMkLst>
        <pc:spChg chg="mod">
          <ac:chgData name="Anthony Priest (Public Health Wales - No. 2 Capital Quarter)" userId="S::anthony.priest2@wales.nhs.uk::46692481-554a-429c-bc03-d4cca9c03c2b" providerId="AD" clId="Web-{026D0A9B-F5C8-4D7B-C41A-48EDEEB683B5}" dt="2026-03-10T11:05:03.953" v="11" actId="1076"/>
          <ac:spMkLst>
            <pc:docMk/>
            <pc:sldMk cId="1680980685" sldId="264"/>
            <ac:spMk id="12" creationId="{A1B0D98B-8BFB-CE5E-9E7C-86A4B9884DA9}"/>
          </ac:spMkLst>
        </pc:spChg>
        <pc:spChg chg="mod">
          <ac:chgData name="Anthony Priest (Public Health Wales - No. 2 Capital Quarter)" userId="S::anthony.priest2@wales.nhs.uk::46692481-554a-429c-bc03-d4cca9c03c2b" providerId="AD" clId="Web-{026D0A9B-F5C8-4D7B-C41A-48EDEEB683B5}" dt="2026-03-10T11:04:59.312" v="10" actId="1076"/>
          <ac:spMkLst>
            <pc:docMk/>
            <pc:sldMk cId="1680980685" sldId="264"/>
            <ac:spMk id="14" creationId="{DA84C056-6988-73B9-8C09-DF33DB9FD691}"/>
          </ac:spMkLst>
        </pc:spChg>
      </pc:sldChg>
    </pc:docChg>
  </pc:docChgLst>
</pc:chgInfo>
</file>

<file path=ppt/comments/modernComment_104_DCA52B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CD278B-2230-464D-B3AB-C75C10EA8D7E}" authorId="{F95C8337-EE5E-75FD-1769-61102AA6FA7A}" status="resolved" created="2025-11-17T20:27:52.99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6" creationId="{71D9206C-02B1-F093-5EF5-43B845B47919}"/>
      <ac:txMk cp="50" len="15">
        <ac:context len="94" hash="4051737217"/>
      </ac:txMk>
    </ac:txMkLst>
    <p188:pos x="1087243" y="715536"/>
    <p188:txBody>
      <a:bodyPr/>
      <a:lstStyle/>
      <a:p>
        <a:r>
          <a:rPr lang="en-US"/>
          <a:t>I would just say vaping devices or vapes here, and ditch the term e-cigarettes here and elsewhere</a:t>
        </a:r>
      </a:p>
    </p188:txBody>
  </p188:cm>
  <p188:cm id="{7CD77E57-1088-4604-9603-D502EC3927A8}" authorId="{F95C8337-EE5E-75FD-1769-61102AA6FA7A}" status="resolved" created="2025-11-17T20:28:59.3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17" creationId="{245933E4-86E4-0C3D-0804-F9B61B3015E9}"/>
      <ac:txMk cp="29">
        <ac:context len="86" hash="2106695932"/>
      </ac:txMk>
    </ac:txMkLst>
    <p188:pos x="548268" y="473926"/>
    <p188:txBody>
      <a:bodyPr/>
      <a:lstStyle/>
      <a:p>
        <a:r>
          <a:rPr lang="en-US"/>
          <a:t>I would delete 'new' and also change 'from any shop' to 'from shops'</a:t>
        </a:r>
      </a:p>
    </p188:txBody>
  </p188:cm>
  <p188:cm id="{2FCF5FA1-4FFD-4294-90DD-DF4810CA9A97}" authorId="{F95C8337-EE5E-75FD-1769-61102AA6FA7A}" status="resolved" created="2025-11-17T20:31:10.56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3" creationId="{93EFE10F-A235-368F-D6AB-E04BDFD94309}"/>
      <ac:txMk cp="76" len="48">
        <ac:context len="125" hash="3043922064"/>
      </ac:txMk>
    </ac:txMkLst>
    <p188:pos x="1960756" y="1208048"/>
    <p188:txBody>
      <a:bodyPr/>
      <a:lstStyle/>
      <a:p>
        <a:r>
          <a:rPr lang="en-US"/>
          <a:t>The second half of this one repeats what is in the bottom right box - but that might be intentional to have both parts in one statement - selling and buying by an adult for a YP? So we could either leave this one the same, or else we could  delete 'or for adults to buy them on behalf of under-18s'. Either way I think it would be worth changing bottom right box to 'lt is legal' rather than 'illegal' as a point of difference? Happy to discuss.</a:t>
        </a:r>
      </a:p>
    </p188:txBody>
  </p188:cm>
  <p188:cm id="{1C3F4DA2-ECFD-4ED6-8FBE-F52A7F2C3088}" authorId="{F95C8337-EE5E-75FD-1769-61102AA6FA7A}" status="resolved" created="2025-11-17T20:32:18.96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2" creationId="{78346BEF-68C1-9624-CF84-07B66C1A3225}"/>
      <ac:txMk cp="28">
        <ac:context len="66" hash="3404744909"/>
      </ac:txMk>
    </ac:txMkLst>
    <p188:pos x="2620536" y="223024"/>
    <p188:txBody>
      <a:bodyPr/>
      <a:lstStyle/>
      <a:p>
        <a:r>
          <a:rPr lang="en-US"/>
          <a:t>Maybe change 'stress' to 'anxiety' to avoid repeating 'stress', also change 'are' to 'is'</a:t>
        </a:r>
      </a:p>
    </p188:txBody>
  </p188:cm>
  <p188:cm id="{8F2185D5-51F6-4555-9DD4-96C909C1FB6C}" authorId="{F95C8337-EE5E-75FD-1769-61102AA6FA7A}" status="resolved" created="2025-11-17T20:33:15.18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6" creationId="{71D9206C-02B1-F093-5EF5-43B845B47919}"/>
      <ac:txMk cp="85" len="8">
        <ac:context len="94" hash="4051737217"/>
      </ac:txMk>
    </ac:txMkLst>
    <p188:pos x="1031487" y="957146"/>
    <p188:txBody>
      <a:bodyPr/>
      <a:lstStyle/>
      <a:p>
        <a:r>
          <a:rPr lang="en-US"/>
          <a:t>Needs a hyphen 'under-18' to be consistent </a:t>
        </a:r>
      </a:p>
    </p188:txBody>
  </p188:cm>
  <p188:cm id="{7E52B0D6-EC49-4A43-AA9D-74FD2217A44E}" authorId="{F95C8337-EE5E-75FD-1769-61102AA6FA7A}" status="resolved" created="2025-11-17T20:33:44.98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7" creationId="{35AA6059-34C6-A9EA-09E9-E2081190511B}"/>
      <ac:txMk cp="20" len="2">
        <ac:context len="174" hash="508108876"/>
      </ac:txMk>
    </ac:txMkLst>
    <p188:pos x="3363951" y="223024"/>
    <p188:txBody>
      <a:bodyPr/>
      <a:lstStyle/>
      <a:p>
        <a:r>
          <a:rPr lang="en-US"/>
          <a:t>Amend 'vaping devices' to 'vapes'</a:t>
        </a:r>
      </a:p>
    </p188:txBody>
  </p188:cm>
  <p188:cm id="{9BB6E89C-B41C-409C-9CE9-3096D6C7A55D}" authorId="{F95C8337-EE5E-75FD-1769-61102AA6FA7A}" status="resolved" created="2025-11-17T20:37:06.58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4" creationId="{7196F90E-C201-0652-ADAE-50202BE142AA}"/>
    </ac:deMkLst>
    <p188:txBody>
      <a:bodyPr/>
      <a:lstStyle/>
      <a:p>
        <a:r>
          <a:rPr lang="en-US"/>
          <a:t>This is problematic wording as does not specify 'more likely' than what or who, and 'more difficulty quitting' than what or who? So I would simply, delete 'more' in both places - so it is 'likely to become addicted' and 'have  difficulty quitting'</a:t>
        </a:r>
      </a:p>
    </p188:txBody>
  </p188:cm>
  <p188:cm id="{AA04A3EF-B01E-49EE-BBE0-03279AC1E9E8}" authorId="{F95C8337-EE5E-75FD-1769-61102AA6FA7A}" status="resolved" created="2025-11-26T12:37:31.34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1812093" sldId="260"/>
      <ac:spMk id="9" creationId="{BACA0F0D-6E21-FD87-D2F3-AB1A7BDE3AD1}"/>
      <ac:txMk cp="0" len="7">
        <ac:context len="65" hash="1080673002"/>
      </ac:txMk>
    </ac:txMkLst>
    <p188:pos x="696951" y="223024"/>
    <p188:txBody>
      <a:bodyPr/>
      <a:lstStyle/>
      <a:p>
        <a:r>
          <a:rPr lang="en-US"/>
          <a:t>[@Gareth Thomas (Public Health Wales, No. 2 Capital Quarter)] I've updated to 1 in 4 here and on slide 3 to reflect 2023 data</a:t>
        </a:r>
      </a:p>
    </p188:txBody>
  </p188:cm>
</p188:cmLst>
</file>

<file path=ppt/comments/modernComment_106_49DD0C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FB3A70-2A6D-4767-A989-8D5D6CF8BF5D}" authorId="{F95C8337-EE5E-75FD-1769-61102AA6FA7A}" status="resolved" created="2025-11-17T20:41:41.5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39223378" sldId="262"/>
      <ac:spMk id="16" creationId="{01355350-A99F-E434-98C5-DDD2D0AEF6D5}"/>
      <ac:txMk cp="0" len="5">
        <ac:context len="6" hash="3426887917"/>
      </ac:txMk>
    </ac:txMkLst>
    <p188:pos x="882804" y="436756"/>
    <p188:txBody>
      <a:bodyPr/>
      <a:lstStyle/>
      <a:p>
        <a:r>
          <a:rPr lang="en-US"/>
          <a:t>Obviously this slide will need to be amended to reflect any changes made to the previous slide - sorry :-(</a:t>
        </a:r>
      </a:p>
    </p188:txBody>
  </p188:cm>
</p188:cmLst>
</file>

<file path=ppt/comments/modernComment_108_6431BA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2493BD-238A-4520-A3B8-3ECB484975DC}" authorId="{F95C8337-EE5E-75FD-1769-61102AA6FA7A}" status="resolved" created="2025-11-17T20:42:22.46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80980685" sldId="264"/>
      <ac:spMk id="4" creationId="{51521FDC-147A-6DE1-D613-D8FEBDF2BA13}"/>
      <ac:txMk cp="0" len="6">
        <ac:context len="7" hash="4136905240"/>
      </ac:txMk>
    </ac:txMkLst>
    <p188:pos x="994317" y="223024"/>
    <p188:txBody>
      <a:bodyPr/>
      <a:lstStyle/>
      <a:p>
        <a:r>
          <a:rPr lang="en-US"/>
          <a:t>Ditto with this one....double sorry :-( :-(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4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0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4941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3EDF-457C-1F18-EF76-CFD02BB1935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Thank you </a:t>
            </a:r>
            <a:br>
              <a:rPr lang="en-GB"/>
            </a:br>
            <a:r>
              <a:rPr lang="en-GB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84E63EC1-32C7-C148-9B23-6C189CE1C2B7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fld id="{1A6076B7-25FF-134B-B2FE-8DDBCA4A7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8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DCA52B7D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49DD0C5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6431BACD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6AB5A8-AE53-D96F-DDC9-26440FF68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511" y="2585732"/>
            <a:ext cx="6327775" cy="726622"/>
          </a:xfrm>
        </p:spPr>
        <p:txBody>
          <a:bodyPr/>
          <a:lstStyle/>
          <a:p>
            <a:r>
              <a:rPr lang="en-US">
                <a:latin typeface="Ubuntu"/>
                <a:ea typeface="Verdana"/>
              </a:rPr>
              <a:t>True or False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D84E20-02A1-FA3E-6382-4921CD44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Vaping</a:t>
            </a:r>
          </a:p>
        </p:txBody>
      </p:sp>
      <p:pic>
        <p:nvPicPr>
          <p:cNvPr id="4" name="Picture 3" descr="A group of colorful objects&#10;&#10;Description automatically generated">
            <a:extLst>
              <a:ext uri="{FF2B5EF4-FFF2-40B4-BE49-F238E27FC236}">
                <a16:creationId xmlns:a16="http://schemas.microsoft.com/office/drawing/2014/main" id="{E2023EBF-9472-F364-55AA-5674E87F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776" y="1334180"/>
            <a:ext cx="57245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591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8328580" y="1292710"/>
            <a:ext cx="294067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Vaping devices should not be used by children and young people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5885169" y="2765834"/>
            <a:ext cx="2817635" cy="132343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lt"/>
                <a:cs typeface="Calibri" panose="020F0502020204030204"/>
              </a:rPr>
              <a:t> is illegal to sell nicotine-containing vaping devices to anyone under 18 or for adults to buy them on behalf of </a:t>
            </a:r>
            <a:r>
              <a:rPr lang="en-GB" sz="1600" dirty="0">
                <a:solidFill>
                  <a:srgbClr val="24FFC0"/>
                </a:solidFill>
                <a:latin typeface="Ubuntu"/>
                <a:ea typeface="+mn-lt"/>
                <a:cs typeface="Calibri" panose="020F0502020204030204"/>
              </a:rPr>
              <a:t>under-18s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1D9206C-02B1-F093-5EF5-43B845B47919}"/>
              </a:ext>
            </a:extLst>
          </p:cNvPr>
          <p:cNvSpPr txBox="1"/>
          <p:nvPr/>
        </p:nvSpPr>
        <p:spPr>
          <a:xfrm>
            <a:off x="8254645" y="5562191"/>
            <a:ext cx="3480365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It is illegal for an adult to buy (or try to buy) vaping devices on behalf of anyone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under-18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384692" y="1715487"/>
            <a:ext cx="4377991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Young people using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vapes are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 more likely to become addicted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 to nicotine,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have more difficulty quitting and are at higher risk of addiction to other substances in the future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384692" y="4630164"/>
            <a:ext cx="2549189" cy="1323439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Illegal vapes containing ingredients banned in the UK have been found in secondary schools in Wales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9542097" y="4178424"/>
            <a:ext cx="2465299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1 in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4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 secondary aged learners from Year 7 – 11 have tried vapes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610828" y="3336041"/>
            <a:ext cx="1777401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is harmless and will not damage your health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9067617" y="2432620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Vapes are available in a variety of flavours because they are suitable for children and young people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3131373" y="5687407"/>
            <a:ext cx="266663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helps reduce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anxiety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levels and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is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good for stress relief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4962960" y="1825186"/>
            <a:ext cx="3076065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Vapes and cigarettes are equally as harmful to health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3628985" y="4587860"/>
            <a:ext cx="266663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Boys are more likely to vape regularly (at least weekly) than girls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2927827" y="3209737"/>
            <a:ext cx="2666633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Sharing or passing around a vape with others is safe if it’s with people you know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6F90E-C201-0652-ADAE-50202BE142AA}"/>
              </a:ext>
            </a:extLst>
          </p:cNvPr>
          <p:cNvSpPr txBox="1">
            <a:spLocks/>
          </p:cNvSpPr>
          <p:nvPr/>
        </p:nvSpPr>
        <p:spPr>
          <a:xfrm>
            <a:off x="384692" y="1157308"/>
            <a:ext cx="9756943" cy="404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US" sz="2200">
                <a:solidFill>
                  <a:srgbClr val="4472C4">
                    <a:lumMod val="75000"/>
                  </a:srgbClr>
                </a:solidFill>
                <a:latin typeface="Ubuntu"/>
              </a:rPr>
              <a:t>Read the statements below. </a:t>
            </a:r>
          </a:p>
          <a:p>
            <a:r>
              <a:rPr lang="en-US" sz="2200">
                <a:solidFill>
                  <a:schemeClr val="accent1"/>
                </a:solidFill>
                <a:latin typeface="Ubuntu"/>
              </a:rPr>
              <a:t>Discuss whether you think they are </a:t>
            </a:r>
            <a:r>
              <a:rPr lang="en-US" sz="2200" b="1">
                <a:solidFill>
                  <a:schemeClr val="accent1"/>
                </a:solidFill>
                <a:latin typeface="Ubuntu"/>
              </a:rPr>
              <a:t>true</a:t>
            </a:r>
            <a:r>
              <a:rPr lang="en-US" sz="2200">
                <a:solidFill>
                  <a:schemeClr val="accent1"/>
                </a:solidFill>
                <a:latin typeface="Ubuntu"/>
              </a:rPr>
              <a:t> or </a:t>
            </a:r>
            <a:r>
              <a:rPr lang="en-US" sz="2200" b="1">
                <a:solidFill>
                  <a:schemeClr val="accent1"/>
                </a:solidFill>
                <a:latin typeface="Ubuntu"/>
              </a:rPr>
              <a:t>false</a:t>
            </a:r>
            <a:r>
              <a:rPr lang="en-US" sz="2200">
                <a:solidFill>
                  <a:schemeClr val="accent1"/>
                </a:solidFill>
                <a:latin typeface="Ubuntu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933E4-86E4-0C3D-0804-F9B61B3015E9}"/>
              </a:ext>
            </a:extLst>
          </p:cNvPr>
          <p:cNvSpPr txBox="1"/>
          <p:nvPr/>
        </p:nvSpPr>
        <p:spPr>
          <a:xfrm>
            <a:off x="6620218" y="4402459"/>
            <a:ext cx="2807309" cy="1077218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In Wales you can legally buy single‑use disposable vapes from shops after 1 June 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8120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7F7F6334-F033-652A-FA9D-8FE32900220E}"/>
              </a:ext>
            </a:extLst>
          </p:cNvPr>
          <p:cNvSpPr txBox="1"/>
          <p:nvPr/>
        </p:nvSpPr>
        <p:spPr>
          <a:xfrm>
            <a:off x="437888" y="1661130"/>
            <a:ext cx="6230224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Vaping devices should not be used by children and young people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3EFE10F-A235-368F-D6AB-E04BDFD94309}"/>
              </a:ext>
            </a:extLst>
          </p:cNvPr>
          <p:cNvSpPr txBox="1"/>
          <p:nvPr/>
        </p:nvSpPr>
        <p:spPr>
          <a:xfrm>
            <a:off x="437888" y="2122794"/>
            <a:ext cx="6230224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lt"/>
                <a:cs typeface="Calibri" panose="020F0502020204030204"/>
              </a:rPr>
              <a:t> is illegal to sell nicotine-containing vaping devices to anyone </a:t>
            </a:r>
            <a:r>
              <a:rPr lang="en-GB" sz="1600" dirty="0">
                <a:solidFill>
                  <a:srgbClr val="24FFC0"/>
                </a:solidFill>
                <a:latin typeface="Ubuntu"/>
                <a:ea typeface="+mn-lt"/>
                <a:cs typeface="Calibri" panose="020F0502020204030204"/>
              </a:rPr>
              <a:t>under 18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lt"/>
                <a:cs typeface="Calibri" panose="020F0502020204030204"/>
              </a:rPr>
              <a:t> or for adults to buy them on behalf of under-18s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1D9206C-02B1-F093-5EF5-43B845B47919}"/>
              </a:ext>
            </a:extLst>
          </p:cNvPr>
          <p:cNvSpPr txBox="1"/>
          <p:nvPr/>
        </p:nvSpPr>
        <p:spPr>
          <a:xfrm>
            <a:off x="437887" y="2860044"/>
            <a:ext cx="6230223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It is illegal for an adult to buy (or try to buy) vaping devices or e-cigarettes on behalf of anyone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under-18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5AA6059-34C6-A9EA-09E9-E2081190511B}"/>
              </a:ext>
            </a:extLst>
          </p:cNvPr>
          <p:cNvSpPr txBox="1"/>
          <p:nvPr/>
        </p:nvSpPr>
        <p:spPr>
          <a:xfrm>
            <a:off x="437886" y="3573277"/>
            <a:ext cx="6230223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Young people using vaping devices are more likely to become addicted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 to nicotine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, have more difficulty quitting and are at higher risk of addiction to other substances in the future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DDB018D-12FB-C359-A47A-13B8E4D184B7}"/>
              </a:ext>
            </a:extLst>
          </p:cNvPr>
          <p:cNvSpPr txBox="1"/>
          <p:nvPr/>
        </p:nvSpPr>
        <p:spPr>
          <a:xfrm>
            <a:off x="437889" y="4529622"/>
            <a:ext cx="6230220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Illegal vapes containing ingredients banned in the UK have been found in secondary schools in Wales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ACA0F0D-6E21-FD87-D2F3-AB1A7BDE3AD1}"/>
              </a:ext>
            </a:extLst>
          </p:cNvPr>
          <p:cNvSpPr txBox="1"/>
          <p:nvPr/>
        </p:nvSpPr>
        <p:spPr>
          <a:xfrm>
            <a:off x="437886" y="5225256"/>
            <a:ext cx="6230220" cy="338554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1 in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4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secondary aged learners from Year 7 – 11 have tried vapes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7008063" y="5195125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is harmless and will not damage your health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7008063" y="3620021"/>
            <a:ext cx="4552136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Vapes are available in a variety of flavours because they are suitable for children and young people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7008063" y="5857959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helps reduce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anxiety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 levels and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is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good for stress relief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7008063" y="2035957"/>
            <a:ext cx="4552136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ea typeface="Calibri"/>
                <a:cs typeface="Calibri"/>
              </a:rPr>
              <a:t>In</a:t>
            </a:r>
            <a:r>
              <a:rPr lang="en-GB" sz="1600" dirty="0">
                <a:solidFill>
                  <a:srgbClr val="24FFC0"/>
                </a:solidFill>
                <a:latin typeface="Ubuntu"/>
                <a:ea typeface="+mn-lt"/>
                <a:cs typeface="+mn-lt"/>
              </a:rPr>
              <a:t> Wales you can legally buy new single‑use disposable vapes from any shop after 1 June 2025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7008063" y="1418613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Boys are more likely to vape regularly (at least weekly) than girls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7008063" y="2945649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Sharing or passing around a vape with others is safe if it’s with people you know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355350-A99F-E434-98C5-DDD2D0AEF6D5}"/>
              </a:ext>
            </a:extLst>
          </p:cNvPr>
          <p:cNvSpPr txBox="1">
            <a:spLocks/>
          </p:cNvSpPr>
          <p:nvPr/>
        </p:nvSpPr>
        <p:spPr>
          <a:xfrm>
            <a:off x="2736095" y="672481"/>
            <a:ext cx="1631447" cy="661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US" sz="2400" b="1">
                <a:solidFill>
                  <a:schemeClr val="accent1"/>
                </a:solidFill>
                <a:latin typeface="Ubuntu"/>
              </a:rPr>
              <a:t>True</a:t>
            </a:r>
            <a:r>
              <a:rPr lang="en-US" sz="2400" b="1">
                <a:solidFill>
                  <a:srgbClr val="4472C4"/>
                </a:solidFill>
                <a:latin typeface="Ubuntu"/>
              </a:rPr>
              <a:t> </a:t>
            </a:r>
            <a:endParaRPr lang="en-US" sz="2400">
              <a:solidFill>
                <a:srgbClr val="4472C4">
                  <a:lumMod val="75000"/>
                </a:srgbClr>
              </a:solidFill>
              <a:latin typeface="Ubuntu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1FDC-147A-6DE1-D613-D8FEBDF2BA13}"/>
              </a:ext>
            </a:extLst>
          </p:cNvPr>
          <p:cNvSpPr txBox="1">
            <a:spLocks/>
          </p:cNvSpPr>
          <p:nvPr/>
        </p:nvSpPr>
        <p:spPr>
          <a:xfrm>
            <a:off x="8778339" y="887622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US" sz="2400" b="1">
                <a:solidFill>
                  <a:schemeClr val="accent1"/>
                </a:solidFill>
                <a:latin typeface="Ubuntu"/>
              </a:rPr>
              <a:t>False </a:t>
            </a:r>
            <a:endParaRPr lang="en-US" sz="240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594B9B3-64CB-5C94-5078-9F51963975C1}"/>
              </a:ext>
            </a:extLst>
          </p:cNvPr>
          <p:cNvSpPr txBox="1"/>
          <p:nvPr/>
        </p:nvSpPr>
        <p:spPr>
          <a:xfrm>
            <a:off x="7008063" y="4535483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Vapes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and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cigarettes are equally as harmful to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health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92233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1C7224A2-27B7-CED7-7024-1573AB3DED9B}"/>
              </a:ext>
            </a:extLst>
          </p:cNvPr>
          <p:cNvSpPr txBox="1"/>
          <p:nvPr/>
        </p:nvSpPr>
        <p:spPr>
          <a:xfrm>
            <a:off x="525376" y="4888050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is harmless and will not damage your health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4303C65-C722-E913-57F0-C99FAD41412E}"/>
              </a:ext>
            </a:extLst>
          </p:cNvPr>
          <p:cNvSpPr txBox="1"/>
          <p:nvPr/>
        </p:nvSpPr>
        <p:spPr>
          <a:xfrm>
            <a:off x="525376" y="3312946"/>
            <a:ext cx="4552136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Vapes are available in a variety of flavours because they are suitable for children and young people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46BEF-68C1-9624-CF84-07B66C1A3225}"/>
              </a:ext>
            </a:extLst>
          </p:cNvPr>
          <p:cNvSpPr txBox="1"/>
          <p:nvPr/>
        </p:nvSpPr>
        <p:spPr>
          <a:xfrm>
            <a:off x="525376" y="5550884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Vaping helps reduce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anxiety levels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 and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is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good for stress relief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0D98B-8BFB-CE5E-9E7C-86A4B9884DA9}"/>
              </a:ext>
            </a:extLst>
          </p:cNvPr>
          <p:cNvSpPr txBox="1"/>
          <p:nvPr/>
        </p:nvSpPr>
        <p:spPr>
          <a:xfrm>
            <a:off x="525376" y="1802328"/>
            <a:ext cx="4552136" cy="830997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ea typeface="+mn-lt"/>
                <a:cs typeface="+mn-lt"/>
              </a:rPr>
              <a:t>In Wales you can legally buy new single‑use disposable vapes from any shop after 1 June 2025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24FFC0"/>
              </a:solidFill>
              <a:effectLst/>
              <a:uLnTx/>
              <a:uFillTx/>
              <a:latin typeface="Ubuntu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4C056-6988-73B9-8C09-DF33DB9FD691}"/>
              </a:ext>
            </a:extLst>
          </p:cNvPr>
          <p:cNvSpPr txBox="1"/>
          <p:nvPr/>
        </p:nvSpPr>
        <p:spPr>
          <a:xfrm>
            <a:off x="525376" y="1129899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Boys are more likely to vape regularly (at least weekly) than girls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EFE4-8656-776B-7F4D-B458A8D0BE46}"/>
              </a:ext>
            </a:extLst>
          </p:cNvPr>
          <p:cNvSpPr txBox="1"/>
          <p:nvPr/>
        </p:nvSpPr>
        <p:spPr>
          <a:xfrm>
            <a:off x="525376" y="2638574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Sharing or passing around a vape with others is safe if it’s with people you know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1FDC-147A-6DE1-D613-D8FEBDF2BA13}"/>
              </a:ext>
            </a:extLst>
          </p:cNvPr>
          <p:cNvSpPr txBox="1">
            <a:spLocks/>
          </p:cNvSpPr>
          <p:nvPr/>
        </p:nvSpPr>
        <p:spPr>
          <a:xfrm>
            <a:off x="2295652" y="580547"/>
            <a:ext cx="1330941" cy="44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US" sz="2400" b="1">
                <a:solidFill>
                  <a:schemeClr val="accent1"/>
                </a:solidFill>
                <a:latin typeface="Ubuntu"/>
              </a:rPr>
              <a:t>False</a:t>
            </a:r>
            <a:r>
              <a:rPr lang="en-US" sz="2400" b="1">
                <a:solidFill>
                  <a:srgbClr val="4472C4"/>
                </a:solidFill>
                <a:latin typeface="Ubuntu"/>
              </a:rPr>
              <a:t> </a:t>
            </a:r>
            <a:endParaRPr lang="en-US" sz="2400">
              <a:solidFill>
                <a:srgbClr val="4472C4">
                  <a:lumMod val="75000"/>
                </a:srgbClr>
              </a:solidFill>
              <a:latin typeface="Ubuntu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1594B9B3-64CB-5C94-5078-9F51963975C1}"/>
              </a:ext>
            </a:extLst>
          </p:cNvPr>
          <p:cNvSpPr txBox="1"/>
          <p:nvPr/>
        </p:nvSpPr>
        <p:spPr>
          <a:xfrm>
            <a:off x="525376" y="4228408"/>
            <a:ext cx="4552136" cy="584775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Vapes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and </a:t>
            </a:r>
            <a:r>
              <a:rPr lang="en-GB" sz="1600" dirty="0">
                <a:solidFill>
                  <a:srgbClr val="24FFC0"/>
                </a:solidFill>
                <a:latin typeface="Ubuntu"/>
                <a:cs typeface="Calibri"/>
              </a:rPr>
              <a:t>cigarettes are equally as harmful to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FFC0"/>
                </a:solidFill>
                <a:effectLst/>
                <a:uLnTx/>
                <a:uFillTx/>
                <a:latin typeface="Ubuntu"/>
                <a:ea typeface="+mn-ea"/>
                <a:cs typeface="Calibri"/>
              </a:rPr>
              <a:t>health</a:t>
            </a:r>
            <a:endParaRPr lang="en-US" dirty="0">
              <a:ea typeface="+mn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EA6D6D2-FE19-0C03-BAE7-001F48860598}"/>
              </a:ext>
            </a:extLst>
          </p:cNvPr>
          <p:cNvSpPr txBox="1"/>
          <p:nvPr/>
        </p:nvSpPr>
        <p:spPr>
          <a:xfrm>
            <a:off x="6754590" y="2497111"/>
            <a:ext cx="4438725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accent1"/>
                </a:solidFill>
                <a:latin typeface="Ubuntu"/>
                <a:cs typeface="Calibri"/>
              </a:rPr>
              <a:t>The statements on the left are false. </a:t>
            </a:r>
          </a:p>
          <a:p>
            <a:pPr>
              <a:defRPr/>
            </a:pPr>
            <a:endParaRPr lang="en-GB" b="1">
              <a:solidFill>
                <a:schemeClr val="accent1"/>
              </a:solidFill>
              <a:latin typeface="Ubuntu"/>
              <a:cs typeface="Calibri"/>
            </a:endParaRPr>
          </a:p>
          <a:p>
            <a:pPr>
              <a:defRPr/>
            </a:pPr>
            <a:endParaRPr lang="en-GB" b="1">
              <a:solidFill>
                <a:schemeClr val="accent1"/>
              </a:solidFill>
              <a:latin typeface="Ubuntu"/>
              <a:cs typeface="Calibri"/>
            </a:endParaRPr>
          </a:p>
          <a:p>
            <a:pPr>
              <a:defRPr/>
            </a:pPr>
            <a:r>
              <a:rPr lang="en-GB" b="1">
                <a:solidFill>
                  <a:schemeClr val="accent1"/>
                </a:solidFill>
                <a:latin typeface="Ubuntu"/>
                <a:cs typeface="Calibri"/>
              </a:rPr>
              <a:t>What are the truths?</a:t>
            </a:r>
          </a:p>
          <a:p>
            <a:pPr>
              <a:defRPr/>
            </a:pPr>
            <a:endParaRPr lang="en-GB" sz="1600">
              <a:solidFill>
                <a:schemeClr val="accent1"/>
              </a:solidFill>
              <a:latin typeface="Ubunt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9806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35597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78b794fc-fa86-49b4-bf1d-df668ee03484">Presentation</DocumentType>
    <MeetingDate xmlns="78b794fc-fa86-49b4-bf1d-df668ee03484" xsi:nil="true"/>
    <Topic xmlns="78b794fc-fa86-49b4-bf1d-df668ee03484">Curriculum</Topic>
    <_ip_UnifiedCompliancePolicyProperties xmlns="http://schemas.microsoft.com/sharepoint/v3" xsi:nil="true"/>
    <Project xmlns="78b794fc-fa86-49b4-bf1d-df668ee03484">Vaping</Project>
    <Meeting xmlns="78b794fc-fa86-49b4-bf1d-df668ee03484" xsi:nil="true"/>
    <WorkCategory xmlns="78b794fc-fa86-49b4-bf1d-df668ee034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702A496B7D7449F457C941AEC0CCB" ma:contentTypeVersion="11" ma:contentTypeDescription="Create a new document." ma:contentTypeScope="" ma:versionID="d4385b9f60eb4e1e028fd0e2d2ec7561">
  <xsd:schema xmlns:xsd="http://www.w3.org/2001/XMLSchema" xmlns:xs="http://www.w3.org/2001/XMLSchema" xmlns:p="http://schemas.microsoft.com/office/2006/metadata/properties" xmlns:ns1="http://schemas.microsoft.com/sharepoint/v3" xmlns:ns2="78b794fc-fa86-49b4-bf1d-df668ee03484" targetNamespace="http://schemas.microsoft.com/office/2006/metadata/properties" ma:root="true" ma:fieldsID="f0e7e002cbb8fc093e05c4b44b6ef271" ns1:_="" ns2:_="">
    <xsd:import namespace="http://schemas.microsoft.com/sharepoint/v3"/>
    <xsd:import namespace="78b794fc-fa86-49b4-bf1d-df668ee0348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WorkCategory" minOccurs="0"/>
                <xsd:element ref="ns2:DocumentType"/>
                <xsd:element ref="ns2:Meeting" minOccurs="0"/>
                <xsd:element ref="ns2:MeetingDate" minOccurs="0"/>
                <xsd:element ref="ns2:Topic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794fc-fa86-49b4-bf1d-df668ee03484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" ma:format="Dropdown" ma:internalName="Project">
      <xsd:simpleType>
        <xsd:restriction base="dms:Choice">
          <xsd:enumeration value="Gambling/Digital health"/>
          <xsd:enumeration value="Health Literacy"/>
          <xsd:enumeration value="Tobacco"/>
          <xsd:enumeration value="Sleep"/>
          <xsd:enumeration value="Healthy Relationships"/>
          <xsd:enumeration value="Food and Nutrition"/>
          <xsd:enumeration value="Vaping"/>
        </xsd:restriction>
      </xsd:simpleType>
    </xsd:element>
    <xsd:element name="WorkCategory" ma:index="9" nillable="true" ma:displayName="Work Category" ma:format="Dropdown" ma:internalName="WorkCategory">
      <xsd:simpleType>
        <xsd:restriction base="dms:Choice">
          <xsd:enumeration value="Data identification, collation or analysis"/>
          <xsd:enumeration value="Evidence synthesis"/>
          <xsd:enumeration value="Intervention Development"/>
          <xsd:enumeration value="Research or Evaluation"/>
          <xsd:enumeration value="Monitoring and reporting"/>
          <xsd:enumeration value="Communication"/>
          <xsd:enumeration value="Stakeholder engagement"/>
          <xsd:enumeration value="Planning"/>
          <xsd:enumeration value="Policy or service review"/>
          <xsd:enumeration value="Operational Delivery"/>
          <xsd:enumeration value="Programme or Project Management"/>
          <xsd:enumeration value="Social Marketing"/>
          <xsd:enumeration value="Training"/>
          <xsd:enumeration value="Meeting"/>
          <xsd:enumeration value="Finance"/>
          <xsd:enumeration value="Procurement"/>
          <xsd:enumeration value="Events"/>
          <xsd:enumeration value="Research"/>
        </xsd:restriction>
      </xsd:simpleType>
    </xsd:element>
    <xsd:element name="DocumentType" ma:index="10" ma:displayName="Document Type" ma:format="Dropdown" ma:internalName="DocumentType">
      <xsd:simpleType>
        <xsd:restriction base="dms:Choice">
          <xsd:enumeration value="Report"/>
          <xsd:enumeration value="Standards"/>
          <xsd:enumeration value="Data"/>
          <xsd:enumeration value="Project Plan"/>
          <xsd:enumeration value="Protocol"/>
          <xsd:enumeration value="Correspondence"/>
          <xsd:enumeration value="Minutes"/>
          <xsd:enumeration value="SOP"/>
          <xsd:enumeration value="Agenda"/>
          <xsd:enumeration value="Meeting Documentation"/>
          <xsd:enumeration value="Project Brief"/>
          <xsd:enumeration value="Business Case"/>
          <xsd:enumeration value="Performance Report"/>
          <xsd:enumeration value="Briefing"/>
          <xsd:enumeration value="Evidence"/>
          <xsd:enumeration value="Presentation"/>
        </xsd:restriction>
      </xsd:simpleType>
    </xsd:element>
    <xsd:element name="Meeting" ma:index="11" nillable="true" ma:displayName="Meeting" ma:format="Dropdown" ma:internalName="Meeting">
      <xsd:simpleType>
        <xsd:restriction base="dms:Text">
          <xsd:maxLength value="255"/>
        </xsd:restriction>
      </xsd:simpleType>
    </xsd:element>
    <xsd:element name="MeetingDate" ma:index="12" nillable="true" ma:displayName="Meeting Date" ma:format="DateOnly" ma:internalName="MeetingDate">
      <xsd:simpleType>
        <xsd:restriction base="dms:DateTime"/>
      </xsd:simpleType>
    </xsd:element>
    <xsd:element name="Topic" ma:index="13" ma:displayName="Topic" ma:format="Dropdown" ma:internalName="Topic">
      <xsd:simpleType>
        <xsd:restriction base="dms:Choice">
          <xsd:enumeration value="WNHWPS"/>
          <xsd:enumeration value="WSAEMWB"/>
          <xsd:enumeration value="Curriculum"/>
          <xsd:enumeration value="HSPSS"/>
          <xsd:enumeration value="JustB"/>
          <xsd:enumeration value="Cross-Programme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497418-2574-464B-B492-29E5D71B8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6E3C2-773E-4E78-A660-3320E552FB38}">
  <ds:schemaRefs>
    <ds:schemaRef ds:uri="b7e247b7-cca8-429f-8688-16f83c8fba5f"/>
    <ds:schemaRef ds:uri="bbd7921a-042b-4eb0-b7a0-a3fc5587e9ac"/>
    <ds:schemaRef ds:uri="d6550f9a-f14e-418b-a53a-e888529f43ac"/>
    <ds:schemaRef ds:uri="f30bebb2-c01f-48d0-81da-dc8b123879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78b794fc-fa86-49b4-bf1d-df668ee03484"/>
  </ds:schemaRefs>
</ds:datastoreItem>
</file>

<file path=customXml/itemProps3.xml><?xml version="1.0" encoding="utf-8"?>
<ds:datastoreItem xmlns:ds="http://schemas.openxmlformats.org/officeDocument/2006/customXml" ds:itemID="{78CBF88A-CE52-4823-B3FA-41E944834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b794fc-fa86-49b4-bf1d-df668ee03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Priest (Public Health Wales - No. 2 Capital Quarter)</dc:creator>
  <cp:revision>31</cp:revision>
  <dcterms:created xsi:type="dcterms:W3CDTF">2024-02-26T16:39:02Z</dcterms:created>
  <dcterms:modified xsi:type="dcterms:W3CDTF">2026-03-10T11:05:06Z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0x0101004DA702A496B7D7449F457C941AEC0CCB</vt:lpwstr>
  </property>
  <property fmtid="{D5CDD505-2E9C-101B-9397-08002B2CF9AE}" pid="3" name="MediaServiceImageTags">
    <vt:lpwstr/>
  </property>
  <property fmtid="{D5CDD505-2E9C-101B-9397-08002B2CF9AE}" pid="4" name="Order">
    <vt:r8>67100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