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sldIdLst>
    <p:sldId id="261" r:id="rId5"/>
    <p:sldId id="260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5C8337-EE5E-75FD-1769-61102AA6FA7A}" name="Mary-Ann McKibben (Public Health Wales - No. 2 Capital Quarter)" initials="MQ" userId="S::mary-ann.mckibben@wales.nhs.uk::35459770-b51a-4e1a-abfa-0a28574af725" providerId="AD"/>
  <p188:author id="{519C988B-5CEE-D4DB-C133-21D4C2804E0E}" name="Lorna Bennett (Public Health Wales - No. 2 Capital Quarter)" initials="LQ" userId="S::lorna.bennett3@wales.nhs.uk::41cbff77-5434-42c9-8874-6f16723207f9" providerId="AD"/>
  <p188:author id="{5A994FA8-9F88-B734-D575-CD153A46D4F4}" name="Anthony Priest (Public Health Wales - No. 2 Capital Quarter)" initials="" userId="S::Anthony.Priest2@wales.nhs.uk::46692481-554a-429c-bc03-d4cca9c03c2b" providerId="AD"/>
  <p188:author id="{311702CD-2FE8-6362-4115-878685D0A7F7}" name="Leanne Small (Public Health Wales - No. 2 Capital Quarter)" initials="LQ" userId="S::leanne.small@wales.nhs.uk::d76cf426-005f-434f-ac47-a5eb582e60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8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8EFCF-C246-005C-498D-271681A00F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59749" y="2620284"/>
            <a:ext cx="3527372" cy="3968293"/>
          </a:xfrm>
          <a:prstGeom prst="rect">
            <a:avLst/>
          </a:prstGeom>
        </p:spPr>
      </p:pic>
      <p:pic>
        <p:nvPicPr>
          <p:cNvPr id="4" name="Picture 3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4A6CD33D-CE15-C6EA-E9D7-A276F9645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5437" t="2543" r="5912" b="3059"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E5CFCF9-4FEA-684C-9249-6CB4258FF9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1D7A6BE0-A3A3-00EF-966D-ED9E9646A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3DC193FF-EE37-7665-A88F-6D82E3E41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4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curved object on a black background&#10;&#10;Description automatically generated">
            <a:extLst>
              <a:ext uri="{FF2B5EF4-FFF2-40B4-BE49-F238E27FC236}">
                <a16:creationId xmlns:a16="http://schemas.microsoft.com/office/drawing/2014/main" id="{5BE47017-229C-E9B0-9136-346518C97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170" b="50222"/>
          <a:stretch/>
        </p:blipFill>
        <p:spPr>
          <a:xfrm>
            <a:off x="8678735" y="4849885"/>
            <a:ext cx="3113591" cy="20081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0FAC1D26-CC7D-E97A-3F21-2D75E28C9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058" t="2107" r="2991" b="47971"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F32C9CDA-6E98-BDBB-22CC-3331CBEB20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CB3808F5-2977-2430-671D-201C708FDA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631F4810-3655-6AC4-612B-0F5ED1F823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1E2E994-007A-4BF6-1A75-386E1DE02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06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7FFEF-DD76-C8F1-63F4-63C982059D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0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7E004D3-DBCA-1C37-97A3-960F3197F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DEB40E7-645B-EFDF-08C9-EF3FCF11D1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F444B3-DCDC-AEAE-C9E4-7E25D26EE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4365"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D35E72E3-FB2A-CE9B-8A97-5095BD60FD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64FA1C60-516A-E812-0696-9110D645B8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98BB7B6D-035A-422E-9B5C-4C0B73E96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49414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1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2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A02B95-454C-436A-2495-4BD898992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E66055-0316-3311-FD19-CCA64B9377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443EDF-457C-1F18-EF76-CFD02BB19358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4047BBA-C9F9-8630-437C-D87D9ED7D9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C7BFF3C-A959-AC30-52EA-3320FA2A05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2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6317-7467-DE3F-6C0B-DD058A98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3CBCA-3BED-A47C-B4C8-D30F0AB68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CC687-9ECD-F6E3-5184-EFAF7E46F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4E63EC1-32C7-C148-9B23-6C189CE1C2B7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2B47E-A058-0DAF-B59E-CC2E267BD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73786-2D0C-15B4-1EB1-4F191CCD81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1A6076B7-25FF-134B-B2FE-8DDBCA4A7B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8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6AB5A8-AE53-D96F-DDC9-26440FF68D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7511" y="2585732"/>
            <a:ext cx="6327775" cy="726622"/>
          </a:xfrm>
        </p:spPr>
        <p:txBody>
          <a:bodyPr/>
          <a:lstStyle/>
          <a:p>
            <a:r>
              <a:rPr lang="en-US">
                <a:latin typeface="Ubuntu"/>
                <a:ea typeface="Verdana"/>
              </a:rPr>
              <a:t>True or False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D84E20-02A1-FA3E-6382-4921CD448E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Vaping</a:t>
            </a:r>
          </a:p>
        </p:txBody>
      </p:sp>
      <p:pic>
        <p:nvPicPr>
          <p:cNvPr id="4" name="Picture 3" descr="A group of colorful objects&#10;&#10;Description automatically generated">
            <a:extLst>
              <a:ext uri="{FF2B5EF4-FFF2-40B4-BE49-F238E27FC236}">
                <a16:creationId xmlns:a16="http://schemas.microsoft.com/office/drawing/2014/main" id="{E2023EBF-9472-F364-55AA-5674E87FF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776" y="1334180"/>
            <a:ext cx="57245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9591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7F7F6334-F033-652A-FA9D-8FE32900220E}"/>
              </a:ext>
            </a:extLst>
          </p:cNvPr>
          <p:cNvSpPr txBox="1"/>
          <p:nvPr/>
        </p:nvSpPr>
        <p:spPr>
          <a:xfrm>
            <a:off x="8328580" y="1292710"/>
            <a:ext cx="2940673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Vaping devices should not be used by children and young people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3EFE10F-A235-368F-D6AB-E04BDFD94309}"/>
              </a:ext>
            </a:extLst>
          </p:cNvPr>
          <p:cNvSpPr txBox="1"/>
          <p:nvPr/>
        </p:nvSpPr>
        <p:spPr>
          <a:xfrm>
            <a:off x="5885169" y="2765834"/>
            <a:ext cx="2817635" cy="1323439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lt"/>
                <a:cs typeface="Calibri" panose="020F0502020204030204"/>
              </a:rPr>
              <a:t> is illegal to sell nicotine-containing vaping devices to anyone under 18 or for adults to buy them on behalf of </a:t>
            </a:r>
            <a:r>
              <a:rPr lang="en-GB" sz="1600" dirty="0">
                <a:solidFill>
                  <a:srgbClr val="24FFC0"/>
                </a:solidFill>
                <a:latin typeface="Ubuntu"/>
                <a:ea typeface="+mn-lt"/>
                <a:cs typeface="Calibri" panose="020F0502020204030204"/>
              </a:rPr>
              <a:t>under-18s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1D9206C-02B1-F093-5EF5-43B845B47919}"/>
              </a:ext>
            </a:extLst>
          </p:cNvPr>
          <p:cNvSpPr txBox="1"/>
          <p:nvPr/>
        </p:nvSpPr>
        <p:spPr>
          <a:xfrm>
            <a:off x="8254645" y="5562191"/>
            <a:ext cx="3480365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It is illegal for an adult to buy (or try to buy) vaping devices on behalf of anyone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under-18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35AA6059-34C6-A9EA-09E9-E2081190511B}"/>
              </a:ext>
            </a:extLst>
          </p:cNvPr>
          <p:cNvSpPr txBox="1"/>
          <p:nvPr/>
        </p:nvSpPr>
        <p:spPr>
          <a:xfrm>
            <a:off x="384692" y="1715487"/>
            <a:ext cx="4377991" cy="107721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Young people using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vapes are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 more likely to become addicted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 to nicotine,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have more difficulty quitting and are at higher risk of addiction to other substances in the future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 </a:t>
            </a:r>
            <a:endParaRPr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DDB018D-12FB-C359-A47A-13B8E4D184B7}"/>
              </a:ext>
            </a:extLst>
          </p:cNvPr>
          <p:cNvSpPr txBox="1"/>
          <p:nvPr/>
        </p:nvSpPr>
        <p:spPr>
          <a:xfrm>
            <a:off x="384692" y="4630164"/>
            <a:ext cx="2549189" cy="1323439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Illegal vapes containing ingredients banned in the UK have been found in secondary schools in Wales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ACA0F0D-6E21-FD87-D2F3-AB1A7BDE3AD1}"/>
              </a:ext>
            </a:extLst>
          </p:cNvPr>
          <p:cNvSpPr txBox="1"/>
          <p:nvPr/>
        </p:nvSpPr>
        <p:spPr>
          <a:xfrm>
            <a:off x="9542097" y="4178424"/>
            <a:ext cx="2465299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1 in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 secondary aged learners from Year 7 – 11 have tried vapes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C7224A2-27B7-CED7-7024-1573AB3DED9B}"/>
              </a:ext>
            </a:extLst>
          </p:cNvPr>
          <p:cNvSpPr txBox="1"/>
          <p:nvPr/>
        </p:nvSpPr>
        <p:spPr>
          <a:xfrm>
            <a:off x="610828" y="3336041"/>
            <a:ext cx="1777401" cy="107721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is harmless and will not damage your health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4303C65-C722-E913-57F0-C99FAD41412E}"/>
              </a:ext>
            </a:extLst>
          </p:cNvPr>
          <p:cNvSpPr txBox="1"/>
          <p:nvPr/>
        </p:nvSpPr>
        <p:spPr>
          <a:xfrm>
            <a:off x="9067617" y="2432620"/>
            <a:ext cx="2666633" cy="107721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Vapes are available in a variety of flavours because they are suitable for children and young people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346BEF-68C1-9624-CF84-07B66C1A3225}"/>
              </a:ext>
            </a:extLst>
          </p:cNvPr>
          <p:cNvSpPr txBox="1"/>
          <p:nvPr/>
        </p:nvSpPr>
        <p:spPr>
          <a:xfrm>
            <a:off x="3131373" y="5687407"/>
            <a:ext cx="2666633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helps reduce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anxiety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levels and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is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good for stress relief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0D98B-8BFB-CE5E-9E7C-86A4B9884DA9}"/>
              </a:ext>
            </a:extLst>
          </p:cNvPr>
          <p:cNvSpPr txBox="1"/>
          <p:nvPr/>
        </p:nvSpPr>
        <p:spPr>
          <a:xfrm>
            <a:off x="4962960" y="1825186"/>
            <a:ext cx="3076065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Vapes and cigarettes are equally as harmful to health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84C056-6988-73B9-8C09-DF33DB9FD691}"/>
              </a:ext>
            </a:extLst>
          </p:cNvPr>
          <p:cNvSpPr txBox="1"/>
          <p:nvPr/>
        </p:nvSpPr>
        <p:spPr>
          <a:xfrm>
            <a:off x="3628985" y="4587860"/>
            <a:ext cx="2666633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Boys are more likely to vape regularly (at least weekly) than girls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CEFE4-8656-776B-7F4D-B458A8D0BE46}"/>
              </a:ext>
            </a:extLst>
          </p:cNvPr>
          <p:cNvSpPr txBox="1"/>
          <p:nvPr/>
        </p:nvSpPr>
        <p:spPr>
          <a:xfrm>
            <a:off x="2927827" y="3209737"/>
            <a:ext cx="2666633" cy="107721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Sharing or passing around a vape with others is safe if it’s with people you know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6F90E-C201-0652-ADAE-50202BE142AA}"/>
              </a:ext>
            </a:extLst>
          </p:cNvPr>
          <p:cNvSpPr txBox="1">
            <a:spLocks/>
          </p:cNvSpPr>
          <p:nvPr/>
        </p:nvSpPr>
        <p:spPr>
          <a:xfrm>
            <a:off x="384692" y="1157308"/>
            <a:ext cx="9756943" cy="4043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200">
                <a:solidFill>
                  <a:srgbClr val="4472C4">
                    <a:lumMod val="75000"/>
                  </a:srgbClr>
                </a:solidFill>
                <a:latin typeface="Ubuntu"/>
              </a:rPr>
              <a:t>Read the statements below. </a:t>
            </a:r>
          </a:p>
          <a:p>
            <a:r>
              <a:rPr lang="en-US" sz="2200">
                <a:solidFill>
                  <a:schemeClr val="accent1"/>
                </a:solidFill>
                <a:latin typeface="Ubuntu"/>
              </a:rPr>
              <a:t>Discuss whether you think they are </a:t>
            </a:r>
            <a:r>
              <a:rPr lang="en-US" sz="2200" b="1">
                <a:solidFill>
                  <a:schemeClr val="accent1"/>
                </a:solidFill>
                <a:latin typeface="Ubuntu"/>
              </a:rPr>
              <a:t>true</a:t>
            </a:r>
            <a:r>
              <a:rPr lang="en-US" sz="2200">
                <a:solidFill>
                  <a:schemeClr val="accent1"/>
                </a:solidFill>
                <a:latin typeface="Ubuntu"/>
              </a:rPr>
              <a:t> or </a:t>
            </a:r>
            <a:r>
              <a:rPr lang="en-US" sz="2200" b="1">
                <a:solidFill>
                  <a:schemeClr val="accent1"/>
                </a:solidFill>
                <a:latin typeface="Ubuntu"/>
              </a:rPr>
              <a:t>false</a:t>
            </a:r>
            <a:r>
              <a:rPr lang="en-US" sz="2200">
                <a:solidFill>
                  <a:schemeClr val="accent1"/>
                </a:solidFill>
                <a:latin typeface="Ubuntu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5933E4-86E4-0C3D-0804-F9B61B3015E9}"/>
              </a:ext>
            </a:extLst>
          </p:cNvPr>
          <p:cNvSpPr txBox="1"/>
          <p:nvPr/>
        </p:nvSpPr>
        <p:spPr>
          <a:xfrm>
            <a:off x="6620218" y="4402459"/>
            <a:ext cx="2807309" cy="107721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In Wales you can legally buy single‑use disposable vapes from shops after 1 June 2025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81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7F7F6334-F033-652A-FA9D-8FE32900220E}"/>
              </a:ext>
            </a:extLst>
          </p:cNvPr>
          <p:cNvSpPr txBox="1"/>
          <p:nvPr/>
        </p:nvSpPr>
        <p:spPr>
          <a:xfrm>
            <a:off x="437888" y="1661130"/>
            <a:ext cx="6230224" cy="338554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Vaping devices should not be used by children and young people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3EFE10F-A235-368F-D6AB-E04BDFD94309}"/>
              </a:ext>
            </a:extLst>
          </p:cNvPr>
          <p:cNvSpPr txBox="1"/>
          <p:nvPr/>
        </p:nvSpPr>
        <p:spPr>
          <a:xfrm>
            <a:off x="437888" y="2122794"/>
            <a:ext cx="6230224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lt"/>
                <a:cs typeface="Calibri" panose="020F0502020204030204"/>
              </a:rPr>
              <a:t> is illegal to sell nicotine-containing vaping devices to anyone </a:t>
            </a:r>
            <a:r>
              <a:rPr lang="en-GB" sz="1600" dirty="0">
                <a:solidFill>
                  <a:srgbClr val="24FFC0"/>
                </a:solidFill>
                <a:latin typeface="Ubuntu"/>
                <a:ea typeface="+mn-lt"/>
                <a:cs typeface="Calibri" panose="020F0502020204030204"/>
              </a:rPr>
              <a:t>under 18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lt"/>
                <a:cs typeface="Calibri" panose="020F0502020204030204"/>
              </a:rPr>
              <a:t> or for adults to buy them on behalf of under-18s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1D9206C-02B1-F093-5EF5-43B845B47919}"/>
              </a:ext>
            </a:extLst>
          </p:cNvPr>
          <p:cNvSpPr txBox="1"/>
          <p:nvPr/>
        </p:nvSpPr>
        <p:spPr>
          <a:xfrm>
            <a:off x="437887" y="2860044"/>
            <a:ext cx="6230223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It is illegal for an adult to buy (or try to buy) vaping devices or e-cigarettes on behalf of anyone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under-18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35AA6059-34C6-A9EA-09E9-E2081190511B}"/>
              </a:ext>
            </a:extLst>
          </p:cNvPr>
          <p:cNvSpPr txBox="1"/>
          <p:nvPr/>
        </p:nvSpPr>
        <p:spPr>
          <a:xfrm>
            <a:off x="437886" y="3573277"/>
            <a:ext cx="6230223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Young people using vaping devices are more likely to become addicted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 to nicotine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, have more difficulty quitting and are at higher risk of addiction to other substances in the future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DDB018D-12FB-C359-A47A-13B8E4D184B7}"/>
              </a:ext>
            </a:extLst>
          </p:cNvPr>
          <p:cNvSpPr txBox="1"/>
          <p:nvPr/>
        </p:nvSpPr>
        <p:spPr>
          <a:xfrm>
            <a:off x="437889" y="4529622"/>
            <a:ext cx="6230220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Illegal vapes containing ingredients banned in the UK have been found in secondary schools in Wales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ACA0F0D-6E21-FD87-D2F3-AB1A7BDE3AD1}"/>
              </a:ext>
            </a:extLst>
          </p:cNvPr>
          <p:cNvSpPr txBox="1"/>
          <p:nvPr/>
        </p:nvSpPr>
        <p:spPr>
          <a:xfrm>
            <a:off x="437886" y="5225256"/>
            <a:ext cx="6230220" cy="338554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1 in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4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secondary aged learners from Year 7 – 11 have tried vapes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C7224A2-27B7-CED7-7024-1573AB3DED9B}"/>
              </a:ext>
            </a:extLst>
          </p:cNvPr>
          <p:cNvSpPr txBox="1"/>
          <p:nvPr/>
        </p:nvSpPr>
        <p:spPr>
          <a:xfrm>
            <a:off x="7008063" y="5195125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is harmless and will not damage your health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4303C65-C722-E913-57F0-C99FAD41412E}"/>
              </a:ext>
            </a:extLst>
          </p:cNvPr>
          <p:cNvSpPr txBox="1"/>
          <p:nvPr/>
        </p:nvSpPr>
        <p:spPr>
          <a:xfrm>
            <a:off x="7008063" y="3620021"/>
            <a:ext cx="4552136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Vapes are available in a variety of flavours because they are suitable for children and young people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346BEF-68C1-9624-CF84-07B66C1A3225}"/>
              </a:ext>
            </a:extLst>
          </p:cNvPr>
          <p:cNvSpPr txBox="1"/>
          <p:nvPr/>
        </p:nvSpPr>
        <p:spPr>
          <a:xfrm>
            <a:off x="7008063" y="5857959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helps reduce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anxiety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 levels and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is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good for stress relief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0D98B-8BFB-CE5E-9E7C-86A4B9884DA9}"/>
              </a:ext>
            </a:extLst>
          </p:cNvPr>
          <p:cNvSpPr txBox="1"/>
          <p:nvPr/>
        </p:nvSpPr>
        <p:spPr>
          <a:xfrm>
            <a:off x="7008063" y="2035957"/>
            <a:ext cx="4552136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ea typeface="Calibri"/>
                <a:cs typeface="Calibri"/>
              </a:rPr>
              <a:t>In</a:t>
            </a:r>
            <a:r>
              <a:rPr lang="en-GB" sz="1600" dirty="0">
                <a:solidFill>
                  <a:srgbClr val="24FFC0"/>
                </a:solidFill>
                <a:latin typeface="Ubuntu"/>
                <a:ea typeface="+mn-lt"/>
                <a:cs typeface="+mn-lt"/>
              </a:rPr>
              <a:t> Wales you can legally buy new single‑use disposable vapes from any shop after 1 June 2025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Ubuntu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84C056-6988-73B9-8C09-DF33DB9FD691}"/>
              </a:ext>
            </a:extLst>
          </p:cNvPr>
          <p:cNvSpPr txBox="1"/>
          <p:nvPr/>
        </p:nvSpPr>
        <p:spPr>
          <a:xfrm>
            <a:off x="7008063" y="1418613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Boys are more likely to vape regularly (at least weekly) than girls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CEFE4-8656-776B-7F4D-B458A8D0BE46}"/>
              </a:ext>
            </a:extLst>
          </p:cNvPr>
          <p:cNvSpPr txBox="1"/>
          <p:nvPr/>
        </p:nvSpPr>
        <p:spPr>
          <a:xfrm>
            <a:off x="7008063" y="2945649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Sharing or passing around a vape with others is safe if it’s with people you know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1355350-A99F-E434-98C5-DDD2D0AEF6D5}"/>
              </a:ext>
            </a:extLst>
          </p:cNvPr>
          <p:cNvSpPr txBox="1">
            <a:spLocks/>
          </p:cNvSpPr>
          <p:nvPr/>
        </p:nvSpPr>
        <p:spPr>
          <a:xfrm>
            <a:off x="2736095" y="672481"/>
            <a:ext cx="1631447" cy="6619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400" b="1">
                <a:solidFill>
                  <a:schemeClr val="accent1"/>
                </a:solidFill>
                <a:latin typeface="Ubuntu"/>
              </a:rPr>
              <a:t>True</a:t>
            </a:r>
            <a:r>
              <a:rPr lang="en-US" sz="2400" b="1">
                <a:solidFill>
                  <a:srgbClr val="4472C4"/>
                </a:solidFill>
                <a:latin typeface="Ubuntu"/>
              </a:rPr>
              <a:t> </a:t>
            </a:r>
            <a:endParaRPr lang="en-US" sz="2400">
              <a:solidFill>
                <a:srgbClr val="4472C4">
                  <a:lumMod val="75000"/>
                </a:srgbClr>
              </a:solidFill>
              <a:latin typeface="Ubuntu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21FDC-147A-6DE1-D613-D8FEBDF2BA13}"/>
              </a:ext>
            </a:extLst>
          </p:cNvPr>
          <p:cNvSpPr txBox="1">
            <a:spLocks/>
          </p:cNvSpPr>
          <p:nvPr/>
        </p:nvSpPr>
        <p:spPr>
          <a:xfrm>
            <a:off x="8778339" y="887622"/>
            <a:ext cx="1330941" cy="44730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400" b="1">
                <a:solidFill>
                  <a:schemeClr val="accent1"/>
                </a:solidFill>
                <a:latin typeface="Ubuntu"/>
              </a:rPr>
              <a:t>False </a:t>
            </a:r>
            <a:endParaRPr lang="en-US" sz="2400">
              <a:solidFill>
                <a:schemeClr val="accent1"/>
              </a:solidFill>
              <a:latin typeface="Ubuntu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1594B9B3-64CB-5C94-5078-9F51963975C1}"/>
              </a:ext>
            </a:extLst>
          </p:cNvPr>
          <p:cNvSpPr txBox="1"/>
          <p:nvPr/>
        </p:nvSpPr>
        <p:spPr>
          <a:xfrm>
            <a:off x="7008063" y="4535483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Vapes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and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cigarettes are equally as harmful to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health</a:t>
            </a:r>
            <a:endParaRPr lang="en-US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922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>
            <a:extLst>
              <a:ext uri="{FF2B5EF4-FFF2-40B4-BE49-F238E27FC236}">
                <a16:creationId xmlns:a16="http://schemas.microsoft.com/office/drawing/2014/main" id="{1C7224A2-27B7-CED7-7024-1573AB3DED9B}"/>
              </a:ext>
            </a:extLst>
          </p:cNvPr>
          <p:cNvSpPr txBox="1"/>
          <p:nvPr/>
        </p:nvSpPr>
        <p:spPr>
          <a:xfrm>
            <a:off x="525376" y="4888050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is harmless and will not damage your health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4303C65-C722-E913-57F0-C99FAD41412E}"/>
              </a:ext>
            </a:extLst>
          </p:cNvPr>
          <p:cNvSpPr txBox="1"/>
          <p:nvPr/>
        </p:nvSpPr>
        <p:spPr>
          <a:xfrm>
            <a:off x="525376" y="3312946"/>
            <a:ext cx="4552136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Vapes are available in a variety of flavours because they are suitable for children and young people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346BEF-68C1-9624-CF84-07B66C1A3225}"/>
              </a:ext>
            </a:extLst>
          </p:cNvPr>
          <p:cNvSpPr txBox="1"/>
          <p:nvPr/>
        </p:nvSpPr>
        <p:spPr>
          <a:xfrm>
            <a:off x="525376" y="5550884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Vaping helps reduce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anxiety levels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 and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is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good for stress relief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0D98B-8BFB-CE5E-9E7C-86A4B9884DA9}"/>
              </a:ext>
            </a:extLst>
          </p:cNvPr>
          <p:cNvSpPr txBox="1"/>
          <p:nvPr/>
        </p:nvSpPr>
        <p:spPr>
          <a:xfrm>
            <a:off x="525376" y="1802328"/>
            <a:ext cx="4552136" cy="830997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ea typeface="+mn-lt"/>
                <a:cs typeface="+mn-lt"/>
              </a:rPr>
              <a:t>In Wales you can legally buy new single‑use disposable vapes from any shop after 1 June 2025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24FFC0"/>
              </a:solidFill>
              <a:effectLst/>
              <a:uLnTx/>
              <a:uFillTx/>
              <a:latin typeface="Ubuntu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84C056-6988-73B9-8C09-DF33DB9FD691}"/>
              </a:ext>
            </a:extLst>
          </p:cNvPr>
          <p:cNvSpPr txBox="1"/>
          <p:nvPr/>
        </p:nvSpPr>
        <p:spPr>
          <a:xfrm>
            <a:off x="525376" y="1129899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Boys are more likely to vape regularly (at least weekly) than girls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CEFE4-8656-776B-7F4D-B458A8D0BE46}"/>
              </a:ext>
            </a:extLst>
          </p:cNvPr>
          <p:cNvSpPr txBox="1"/>
          <p:nvPr/>
        </p:nvSpPr>
        <p:spPr>
          <a:xfrm>
            <a:off x="525376" y="2638574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Sharing or passing around a vape with others is safe if it’s with people you know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21FDC-147A-6DE1-D613-D8FEBDF2BA13}"/>
              </a:ext>
            </a:extLst>
          </p:cNvPr>
          <p:cNvSpPr txBox="1">
            <a:spLocks/>
          </p:cNvSpPr>
          <p:nvPr/>
        </p:nvSpPr>
        <p:spPr>
          <a:xfrm>
            <a:off x="2295652" y="580547"/>
            <a:ext cx="1330941" cy="44730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400" b="1">
                <a:solidFill>
                  <a:schemeClr val="accent1"/>
                </a:solidFill>
                <a:latin typeface="Ubuntu"/>
              </a:rPr>
              <a:t>False</a:t>
            </a:r>
            <a:r>
              <a:rPr lang="en-US" sz="2400" b="1">
                <a:solidFill>
                  <a:srgbClr val="4472C4"/>
                </a:solidFill>
                <a:latin typeface="Ubuntu"/>
              </a:rPr>
              <a:t> </a:t>
            </a:r>
            <a:endParaRPr lang="en-US" sz="2400">
              <a:solidFill>
                <a:srgbClr val="4472C4">
                  <a:lumMod val="75000"/>
                </a:srgbClr>
              </a:solidFill>
              <a:latin typeface="Ubuntu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1594B9B3-64CB-5C94-5078-9F51963975C1}"/>
              </a:ext>
            </a:extLst>
          </p:cNvPr>
          <p:cNvSpPr txBox="1"/>
          <p:nvPr/>
        </p:nvSpPr>
        <p:spPr>
          <a:xfrm>
            <a:off x="525376" y="4228408"/>
            <a:ext cx="4552136" cy="58477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Vapes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and </a:t>
            </a:r>
            <a:r>
              <a:rPr lang="en-GB" sz="1600" dirty="0">
                <a:solidFill>
                  <a:srgbClr val="24FFC0"/>
                </a:solidFill>
                <a:latin typeface="Ubuntu"/>
                <a:cs typeface="Calibri"/>
              </a:rPr>
              <a:t>cigarettes are equally as harmful to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4FFC0"/>
                </a:solidFill>
                <a:effectLst/>
                <a:uLnTx/>
                <a:uFillTx/>
                <a:latin typeface="Ubuntu"/>
                <a:ea typeface="+mn-ea"/>
                <a:cs typeface="Calibri"/>
              </a:rPr>
              <a:t>health</a:t>
            </a:r>
            <a:endParaRPr lang="en-US" dirty="0">
              <a:ea typeface="+mn-ea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EA6D6D2-FE19-0C03-BAE7-001F48860598}"/>
              </a:ext>
            </a:extLst>
          </p:cNvPr>
          <p:cNvSpPr txBox="1"/>
          <p:nvPr/>
        </p:nvSpPr>
        <p:spPr>
          <a:xfrm>
            <a:off x="6754590" y="2497111"/>
            <a:ext cx="4438725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>
                <a:solidFill>
                  <a:schemeClr val="accent1"/>
                </a:solidFill>
                <a:latin typeface="Ubuntu"/>
                <a:cs typeface="Calibri"/>
              </a:rPr>
              <a:t>The statements on the left are false. </a:t>
            </a:r>
          </a:p>
          <a:p>
            <a:pPr>
              <a:defRPr/>
            </a:pPr>
            <a:endParaRPr lang="en-GB" b="1">
              <a:solidFill>
                <a:schemeClr val="accent1"/>
              </a:solidFill>
              <a:latin typeface="Ubuntu"/>
              <a:cs typeface="Calibri"/>
            </a:endParaRPr>
          </a:p>
          <a:p>
            <a:pPr>
              <a:defRPr/>
            </a:pPr>
            <a:endParaRPr lang="en-GB" b="1">
              <a:solidFill>
                <a:schemeClr val="accent1"/>
              </a:solidFill>
              <a:latin typeface="Ubuntu"/>
              <a:cs typeface="Calibri"/>
            </a:endParaRPr>
          </a:p>
          <a:p>
            <a:pPr>
              <a:defRPr/>
            </a:pPr>
            <a:r>
              <a:rPr lang="en-GB" b="1">
                <a:solidFill>
                  <a:schemeClr val="accent1"/>
                </a:solidFill>
                <a:latin typeface="Ubuntu"/>
                <a:cs typeface="Calibri"/>
              </a:rPr>
              <a:t>What are the truths?</a:t>
            </a:r>
          </a:p>
          <a:p>
            <a:pPr>
              <a:defRPr/>
            </a:pPr>
            <a:endParaRPr lang="en-GB" sz="1600">
              <a:solidFill>
                <a:schemeClr val="accent1"/>
              </a:solidFill>
              <a:latin typeface="Ubuntu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098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35597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PHW - Master Deck - Green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Vaping</Project>
    <Meeting xmlns="78b794fc-fa86-49b4-bf1d-df668ee03484" xsi:nil="true"/>
    <WorkCategory xmlns="78b794fc-fa86-49b4-bf1d-df668ee03484" xsi:nil="true"/>
    <lcf76f155ced4ddcb4097134ff3c332f xmlns="78b794fc-fa86-49b4-bf1d-df668ee03484">
      <Terms xmlns="http://schemas.microsoft.com/office/infopath/2007/PartnerControls"/>
    </lcf76f155ced4ddcb4097134ff3c332f>
    <TaxCatchAll xmlns="4167e674-6a9f-4892-8806-05d2e97a6b2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20" ma:contentTypeDescription="Create a new document." ma:contentTypeScope="" ma:versionID="36bec2e0108d7b4c246283f8b8b656f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xmlns:ns3="4167e674-6a9f-4892-8806-05d2e97a6b2a" targetNamespace="http://schemas.microsoft.com/office/2006/metadata/properties" ma:root="true" ma:fieldsID="9ff01b39e6b93f2c0f50723aa2212e68" ns1:_="" ns2:_="" ns3:_="">
    <xsd:import namespace="http://schemas.microsoft.com/sharepoint/v3"/>
    <xsd:import namespace="78b794fc-fa86-49b4-bf1d-df668ee03484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  <xsd:enumeration value="Consultations"/>
          <xsd:enumeration value="Choice 20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  <xsd:enumeration value="Email"/>
          <xsd:enumeration value="Notes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97418-2574-464B-B492-29E5D71B87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86E3C2-773E-4E78-A660-3320E552FB38}">
  <ds:schemaRefs>
    <ds:schemaRef ds:uri="b7e247b7-cca8-429f-8688-16f83c8fba5f"/>
    <ds:schemaRef ds:uri="bbd7921a-042b-4eb0-b7a0-a3fc5587e9ac"/>
    <ds:schemaRef ds:uri="d6550f9a-f14e-418b-a53a-e888529f43ac"/>
    <ds:schemaRef ds:uri="f30bebb2-c01f-48d0-81da-dc8b123879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sharepoint/v3"/>
    <ds:schemaRef ds:uri="78b794fc-fa86-49b4-bf1d-df668ee03484"/>
    <ds:schemaRef ds:uri="4167e674-6a9f-4892-8806-05d2e97a6b2a"/>
  </ds:schemaRefs>
</ds:datastoreItem>
</file>

<file path=customXml/itemProps3.xml><?xml version="1.0" encoding="utf-8"?>
<ds:datastoreItem xmlns:ds="http://schemas.openxmlformats.org/officeDocument/2006/customXml" ds:itemID="{3A79A9BA-647D-4EA1-AF8E-26393396E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PHW - Master Deck - Green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Priest (Public Health Wales - No. 2 Capital Quarter)</dc:creator>
  <cp:lastModifiedBy>Brenda Basweti (Public Health Wales - Matrix House)</cp:lastModifiedBy>
  <cp:revision>32</cp:revision>
  <dcterms:created xsi:type="dcterms:W3CDTF">2024-02-26T16:39:02Z</dcterms:created>
  <dcterms:modified xsi:type="dcterms:W3CDTF">2026-07-22T08:42:34Z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0x0101004DA702A496B7D7449F457C941AEC0CCB</vt:lpwstr>
  </property>
  <property fmtid="{D5CDD505-2E9C-101B-9397-08002B2CF9AE}" pid="3" name="MediaServiceImageTags">
    <vt:lpwstr/>
  </property>
  <property fmtid="{D5CDD505-2E9C-101B-9397-08002B2CF9AE}" pid="4" name="Order">
    <vt:r8>67100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