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</p:sldMasterIdLst>
  <p:notesMasterIdLst>
    <p:notesMasterId r:id="rId20"/>
  </p:notesMasterIdLst>
  <p:sldIdLst>
    <p:sldId id="306" r:id="rId5"/>
    <p:sldId id="277" r:id="rId6"/>
    <p:sldId id="276" r:id="rId7"/>
    <p:sldId id="282" r:id="rId8"/>
    <p:sldId id="281" r:id="rId9"/>
    <p:sldId id="283" r:id="rId10"/>
    <p:sldId id="278" r:id="rId11"/>
    <p:sldId id="284" r:id="rId12"/>
    <p:sldId id="279" r:id="rId13"/>
    <p:sldId id="285" r:id="rId14"/>
    <p:sldId id="257" r:id="rId15"/>
    <p:sldId id="286" r:id="rId16"/>
    <p:sldId id="280" r:id="rId17"/>
    <p:sldId id="304" r:id="rId18"/>
    <p:sldId id="30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67B11F-970E-24C6-E2A5-5502D013E9F2}" name="Lucy Jayne (Public Health Wales - No. 2 Capital Quarter)" initials="LQ" userId="S::lucy.jayne@wales.nhs.uk::7eb58db9-16aa-42b3-9796-7f97c022edec" providerId="AD"/>
  <p188:author id="{9CEF4D41-7E19-87B1-FCC0-3FB9C95F00ED}" name="Grace Lawson (Public Health Wales - No. 2 Capital Quarter)" initials="GQ" userId="S::grace.lawson@wales.nhs.uk::88c6baf7-06f7-4e16-85cb-71260126bd16" providerId="AD"/>
  <p188:author id="{519C988B-5CEE-D4DB-C133-21D4C2804E0E}" name="Lorna Bennett (Public Health Wales - No. 2 Capital Quarter)" initials="LQ" userId="S::lorna.bennett3@wales.nhs.uk::41cbff77-5434-42c9-8874-6f16723207f9" providerId="AD"/>
  <p188:author id="{F4F662A8-3FE8-2DDF-A473-499F5F15D2F2}" name="Lillie Price (Public Health Wales - No. 2 Capital Quarter)" initials="LQ" userId="S::lillie.price@wales.nhs.uk::032d964d-be01-4d8a-8a44-d1d16ba64254" providerId="AD"/>
  <p188:author id="{311702CD-2FE8-6362-4115-878685D0A7F7}" name="Leanne Small (Public Health Wales - No. 2 Capital Quarter)" initials="LQ" userId="S::leanne.small@wales.nhs.uk::d76cf426-005f-434f-ac47-a5eb582e6007" providerId="AD"/>
  <p188:author id="{0D4999D6-1E25-3088-B460-8B65078DA143}" name="Lillie Price (Public Health Wales - No. 2 Capital Quarter)" initials="" userId="S::Lillie.Price@wales.nhs.uk::032d964d-be01-4d8a-8a44-d1d16ba642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C93E8-9424-125C-DC26-63ACBD228D9B}" v="1" dt="2026-04-13T16:05:14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Flood (Public Health Wales - Matrix House)" userId="S::sophie.flood@wales.nhs.uk::f1b68508-ff1d-4a78-a875-f6aa95017de1" providerId="AD" clId="Web-{6FCC8C54-A943-A463-E4D6-3BA506C77B97}"/>
    <pc:docChg chg="addSld">
      <pc:chgData name="Sophie Flood (Public Health Wales - Matrix House)" userId="S::sophie.flood@wales.nhs.uk::f1b68508-ff1d-4a78-a875-f6aa95017de1" providerId="AD" clId="Web-{6FCC8C54-A943-A463-E4D6-3BA506C77B97}" dt="2026-03-19T10:41:51.119" v="0"/>
      <pc:docMkLst>
        <pc:docMk/>
      </pc:docMkLst>
      <pc:sldChg chg="add">
        <pc:chgData name="Sophie Flood (Public Health Wales - Matrix House)" userId="S::sophie.flood@wales.nhs.uk::f1b68508-ff1d-4a78-a875-f6aa95017de1" providerId="AD" clId="Web-{6FCC8C54-A943-A463-E4D6-3BA506C77B97}" dt="2026-03-19T10:41:51.119" v="0"/>
        <pc:sldMkLst>
          <pc:docMk/>
          <pc:sldMk cId="3982800032" sldId="303"/>
        </pc:sldMkLst>
      </pc:sldChg>
      <pc:sldMasterChg chg="addSldLayout">
        <pc:chgData name="Sophie Flood (Public Health Wales - Matrix House)" userId="S::sophie.flood@wales.nhs.uk::f1b68508-ff1d-4a78-a875-f6aa95017de1" providerId="AD" clId="Web-{6FCC8C54-A943-A463-E4D6-3BA506C77B97}" dt="2026-03-19T10:41:51.119" v="0"/>
        <pc:sldMasterMkLst>
          <pc:docMk/>
          <pc:sldMasterMk cId="1333482334" sldId="2147483685"/>
        </pc:sldMasterMkLst>
        <pc:sldLayoutChg chg="add">
          <pc:chgData name="Sophie Flood (Public Health Wales - Matrix House)" userId="S::sophie.flood@wales.nhs.uk::f1b68508-ff1d-4a78-a875-f6aa95017de1" providerId="AD" clId="Web-{6FCC8C54-A943-A463-E4D6-3BA506C77B97}" dt="2026-03-19T10:41:51.119" v="0"/>
          <pc:sldLayoutMkLst>
            <pc:docMk/>
            <pc:sldMasterMk cId="1333482334" sldId="2147483685"/>
            <pc:sldLayoutMk cId="3567310155" sldId="2147483701"/>
          </pc:sldLayoutMkLst>
        </pc:sldLayoutChg>
      </pc:sldMasterChg>
    </pc:docChg>
  </pc:docChgLst>
  <pc:docChgLst>
    <pc:chgData name="Sophie Flood (Public Health Wales - Matrix House)" userId="S::sophie.flood@wales.nhs.uk::f1b68508-ff1d-4a78-a875-f6aa95017de1" providerId="AD" clId="Web-{ED5C93E8-9424-125C-DC26-63ACBD228D9B}"/>
    <pc:docChg chg="modSld">
      <pc:chgData name="Sophie Flood (Public Health Wales - Matrix House)" userId="S::sophie.flood@wales.nhs.uk::f1b68508-ff1d-4a78-a875-f6aa95017de1" providerId="AD" clId="Web-{ED5C93E8-9424-125C-DC26-63ACBD228D9B}" dt="2026-04-13T16:05:14.619" v="0" actId="14100"/>
      <pc:docMkLst>
        <pc:docMk/>
      </pc:docMkLst>
      <pc:sldChg chg="modSp">
        <pc:chgData name="Sophie Flood (Public Health Wales - Matrix House)" userId="S::sophie.flood@wales.nhs.uk::f1b68508-ff1d-4a78-a875-f6aa95017de1" providerId="AD" clId="Web-{ED5C93E8-9424-125C-DC26-63ACBD228D9B}" dt="2026-04-13T16:05:14.619" v="0" actId="14100"/>
        <pc:sldMkLst>
          <pc:docMk/>
          <pc:sldMk cId="967469541" sldId="306"/>
        </pc:sldMkLst>
        <pc:spChg chg="mod">
          <ac:chgData name="Sophie Flood (Public Health Wales - Matrix House)" userId="S::sophie.flood@wales.nhs.uk::f1b68508-ff1d-4a78-a875-f6aa95017de1" providerId="AD" clId="Web-{ED5C93E8-9424-125C-DC26-63ACBD228D9B}" dt="2026-04-13T16:05:14.619" v="0" actId="14100"/>
          <ac:spMkLst>
            <pc:docMk/>
            <pc:sldMk cId="967469541" sldId="306"/>
            <ac:spMk id="4" creationId="{23A3A172-F7A7-E736-682D-27F0D1743C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0EE8-50B0-E896-5852-F4B8BFA02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3AC217-C30D-89C1-4460-322363FEB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632777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6D54DB3-E380-84BD-93B3-8BA649F37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3832E92-EF7C-04E7-8DBD-C53D35568A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6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2" name="Picture 1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701B4431-6E99-FB30-9E4A-E84060F12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437" t="2543" r="5912" b="3059"/>
          <a:stretch/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E15D4-58F0-B835-2EDB-5B041DEA7E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59749" y="2620284"/>
            <a:ext cx="3527371" cy="3968293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2D62E1EC-A6F5-D23A-565E-A7AF64CD93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CE7DE11A-7B6A-14CA-A499-F25F2F9AF8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F447B3A-3F6B-32F0-90F8-3CEF5AAF4E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0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 orange curved object on a black background&#10;&#10;Description automatically generated">
            <a:extLst>
              <a:ext uri="{FF2B5EF4-FFF2-40B4-BE49-F238E27FC236}">
                <a16:creationId xmlns:a16="http://schemas.microsoft.com/office/drawing/2014/main" id="{24D3D47D-7075-66E1-8396-F4103DF011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065" b="50000"/>
          <a:stretch/>
        </p:blipFill>
        <p:spPr>
          <a:xfrm>
            <a:off x="8685957" y="4843391"/>
            <a:ext cx="3113591" cy="2014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FD5D17FF-AF1C-545F-E3DC-DDD6BD78E5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058" t="2107" r="2991" b="47971"/>
          <a:stretch/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CF8766FF-E3F7-54FE-61D9-A29B5C42AF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4E25F6C2-19E2-B16F-2ECE-F7248C893C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08B8FB3E-8875-A86C-9BA3-D0129447E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AB91901-4FF0-2D7E-65B2-9DF4E55D7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0EE8-50B0-E896-5852-F4B8BFA02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F8C3108-99AA-BE1B-0102-55204CAE52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5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75D8DA0-FA5D-E4A4-348F-1B27185447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D8264-1EB3-39E9-379D-1E494B0B89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6815D-7426-E4F1-F536-CD871B71713E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88EED20-7E87-4DFD-D9CA-B1A1FAA85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04FA74-24F0-045A-C516-E3564055D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4365"/>
          <a:stretch/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B3D2668-6A46-5D77-93AC-94BF8FA300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08E733D0-84C6-0B71-429D-6FE9FF42DE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3D77F80-4716-8565-12CF-951888358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</p:spTree>
    <p:extLst>
      <p:ext uri="{BB962C8B-B14F-4D97-AF65-F5344CB8AC3E}">
        <p14:creationId xmlns:p14="http://schemas.microsoft.com/office/powerpoint/2010/main" val="10128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53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02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849E8-9E1B-97A6-16F5-727C33134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57ECEED-71CF-563E-44EC-80FFD85975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CEE91C-570F-B1A8-8A99-CA82C9ED4788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A0DC161-F583-C874-FD6C-D41016907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B627C22-1FB4-BAE3-8444-E2668100F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10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C7A4B6-E657-EDCC-59CE-FE172E9D1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656F4-6DF7-415A-4697-290432580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D5691-D849-353F-2C40-B394ED742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2B51D49-EE0F-5642-AE4A-D88F56CE5BD0}" type="datetimeFigureOut">
              <a:rPr lang="en-US" smtClean="0"/>
              <a:pPr/>
              <a:t>4/13/2026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902D5-1DEE-9B02-E0A7-6B8BD7EAD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C985D-423A-9E41-BE08-22CCE6FC1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BF3B2AA-8EE5-0E49-B5D5-F85568A574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8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7" r:id="rId2"/>
    <p:sldLayoutId id="2147483662" r:id="rId3"/>
    <p:sldLayoutId id="2147483672" r:id="rId4"/>
    <p:sldLayoutId id="2147483667" r:id="rId5"/>
    <p:sldLayoutId id="2147483700" r:id="rId6"/>
    <p:sldLayoutId id="2147483689" r:id="rId7"/>
    <p:sldLayoutId id="2147483690" r:id="rId8"/>
    <p:sldLayoutId id="214748370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c/Users/Le122126/Downloads/FSN%20Eating%20well%20recipe%20book_Oct%202023_DIGITAL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tesco.com/groceries/en-GB/products/307136220?gclid=edb3f61a4a6d112543fb9099b6ed4d71&amp;gclsrc=3p.ds&amp;ds_rl=1116322&amp;ds_rl=1116016&amp;msclkid=edb3f61a4a6d112543fb9099b6ed4d71" TargetMode="Externa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healthier-families/recipes/" TargetMode="External"/><Relationship Id="rId7" Type="http://schemas.openxmlformats.org/officeDocument/2006/relationships/hyperlink" Target="https://bcuhb.nhs.wales/health-advice/health-in-the-community/public-health-dietetics-team/food-and-nutrition-courses/" TargetMode="External"/><Relationship Id="rId2" Type="http://schemas.openxmlformats.org/officeDocument/2006/relationships/hyperlink" Target="https://nutritionskillsforlife.com/healthy-recipes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da.uk.com/food-health/lets-get-cooking/recipes/all-recipes.html" TargetMode="External"/><Relationship Id="rId5" Type="http://schemas.openxmlformats.org/officeDocument/2006/relationships/hyperlink" Target="https://www.firststepsnutrition.org/reports-gallery-1/vtn8vy3cjvpjn8fap1dz3we9u5uny1" TargetMode="External"/><Relationship Id="rId4" Type="http://schemas.openxmlformats.org/officeDocument/2006/relationships/hyperlink" Target="https://www.bhf.org.uk/informationsupport/support/healthy-living/healthy-eating/recipe-finder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c/Users/Le122126/Downloads/FSN%20Eating%20well%20recipe%20book_Oct%202023_DIGITAL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groceries.asda.com/product/tinned-soup/heinz-potato-leek-soup/1972991" TargetMode="Externa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c/Users/Le122126/Downloads/FSN%20Eating%20well%20recipe%20book_Oct%202023_DIGITAL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hyperlink" Target="https://www.sainsburys.co.uk/gol-ui/product/batchelors-cup-a-soup-creamy-potato---leek?utm_medium=cpc&amp;cmpid=cpc&amp;catalogId=10241&amp;utm_content=shopping&amp;productId=24650&amp;src=ppc&amp;utm_campaign=391199247&amp;utm_custom2=X0585923&amp;storeId=10151&amp;gclid=5b7d05bf81fc195fc5ad6320503adc3f&amp;utm_custom1=1200667365236762&amp;langId=44&amp;utm_source=bing&amp;krypto=utWoofZpWhdwHp5evWiqsSF6K78wtP3sx%2BcQCSA5I1AOTvbmB3p1GZ5fjygI6gREWRJLvL2q%2FVabSxb%2Brn9JQkbXwAbtJz9biCiSBEyyqDbBsu%2FtCvszg7hBx8xqrK6FT2zXu7I5%2FOGf8RurouhbMkpcHTMygaVDDUwazGj4Si%2Bz1xdBNu092QGobZmgzntLFvQfs3f2mBSsq0DT%2FlyoTidVJb0PB84Bx%2F4l%2F%2BRJjAcI05NctKDJ%2FwGK%2FMYcJ1DsmzTj21HrP0aaooca9rpCSv5k6pQpf9Z21Oy5zPRS6dGxHCQj5gwL7BNjpfPY2vmFA0iqUU3fwUzac%2BKhcpOgEdsgeTh27QDvD9shes57kl4FpW3o0DFYYU9MhXOxk%2Bl3&amp;ddkey=https%3Agb%2Fgroceries%2Fbatchelors-cup-a-soup-creamy-potato---leek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c/Users/Le122126/Downloads/FSN%20Eating%20well%20recipe%20book_Oct%202023_DIGITAL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sainsburys.co.uk/gol-ui/product/pukka-pies-chicken---mushroom-pie-226g?utm_medium=cpc&amp;cmpid=cpc&amp;catalogId=10241&amp;utm_content=shopping&amp;productId=88634&amp;src=ppc&amp;utm_campaign=363639930&amp;utm_custom2=X0585923&amp;storeId=10151&amp;gclid=3dfdfdbe80ca12f194fd9b3a8016a599&amp;utm_custom1=1192970556523091&amp;langId=44&amp;utm_source=bing&amp;krypto=8hXFEiCYbntod1DhB6cVrMwe3dGc76O5A1tkR3QGHuWpXjxQ2J%2BiDKV1YbwliNkDJ5jho7Gaa6giaOt2kq5JhAwJQm%2BZxamD0%2BuFNKArqQjy20oRYbrc9VROVo2Atypna3q5kXYkCka6uaSlB5n9dxJwc4385WtFTvTcE7rm1eWfQ8G1bxobQzHaD%2BAmkCK%2B5By1LIrpRlusEuzprzq%2FtxiwEDRI0IWuWUtFJIM69V1dcbV83glwfs97UWbRwJHnJWHgY5QnZypJhkFmTg0ogO7Yt6Ki%2B3pnLszefUgolx%2BO4j8PvMPJshfIiuWmzKb21QKLhzUxRl5okgEFkXn8mKmJs%2B0oCNH61R67KGqN97altYj5NL6nAa2rYs5Pfx0fL6X11M5fIM%2FXecfor84wruIMQHZXXKkW%2Fo4RIklxCQUrNKc9BkvIHJ4JPnt55y3v2ucVKlM7LafOwwJTJ8hVuQ%3D%3D&amp;ddkey=https%3Agb%2Fgroceries%2Fpukka-pies-chicken---mushroom-pie-226g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c/Users/Le122126/Downloads/FSN%20Eating%20well%20recipe%20book_Oct%202023_DIGITAL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sainsburys.co.uk/gol-ui/product/sainsburys-spaghetti-bolognese-400g-serves-1-?istCompanyId=1e096408-041f-4238-994e-a7cf46bf9413&amp;istFeedId=689af7a8-5842-4d88-be59-1ee5688a81b5&amp;istItemId=wxwqqwrwa&amp;istBid=t&amp;src=ppc&amp;&amp;cmpid=cpc&amp;utm_source=bing&amp;utm_medium=cpc&amp;utm_campaign=391199247&amp;utm_content=shopping&amp;utm_term=%257Bsku%257D&amp;utm_custom1=1194070295285332&amp;utm_custom2=X0585923&amp;msclkid=b417eb8c908f10f3245b8d08925346ad&amp;gclid=b417eb8c908f10f3245b8d08925346ad&amp;gclsrc=3p.ds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FD1B2-43EC-31A1-56FC-9807F0ECD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3B3AF5-7F06-1CDF-C5C2-4B253B6920F4}"/>
              </a:ext>
            </a:extLst>
          </p:cNvPr>
          <p:cNvSpPr txBox="1"/>
          <p:nvPr/>
        </p:nvSpPr>
        <p:spPr>
          <a:xfrm>
            <a:off x="193076" y="2016320"/>
            <a:ext cx="11609423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Ubuntu"/>
              </a:rPr>
              <a:t>This activity links to the following Knowledge Banks: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Ubuntu"/>
              </a:rPr>
              <a:t>What is a healthy balanced diet?</a:t>
            </a:r>
            <a:endParaRPr lang="en-US" sz="2000" dirty="0">
              <a:solidFill>
                <a:schemeClr val="accent1"/>
              </a:solidFill>
            </a:endParaRPr>
          </a:p>
          <a:p>
            <a:endParaRPr lang="en-US" dirty="0">
              <a:solidFill>
                <a:srgbClr val="103D68"/>
              </a:solidFill>
              <a:latin typeface="Ubuntu"/>
            </a:endParaRPr>
          </a:p>
          <a:p>
            <a:pPr marL="228600" indent="-228600"/>
            <a:r>
              <a:rPr lang="en-GB" sz="2000" dirty="0">
                <a:latin typeface="Ubuntu"/>
                <a:ea typeface="+mn-lt"/>
                <a:cs typeface="+mn-lt"/>
              </a:rPr>
              <a:t>This activity helps learners develop decision‑making and critical‑thinking skills about how they prepare food and the choices they make.</a:t>
            </a:r>
            <a:endParaRPr lang="en-US" sz="2000" dirty="0">
              <a:latin typeface="Ubuntu"/>
            </a:endParaRPr>
          </a:p>
          <a:p>
            <a:pPr marL="228600" indent="-228600"/>
            <a:endParaRPr lang="en-US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0151333-31CE-D047-3901-E9746858B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455581"/>
              </p:ext>
            </p:extLst>
          </p:nvPr>
        </p:nvGraphicFramePr>
        <p:xfrm>
          <a:off x="104990" y="3896886"/>
          <a:ext cx="11996429" cy="280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603">
                  <a:extLst>
                    <a:ext uri="{9D8B030D-6E8A-4147-A177-3AD203B41FA5}">
                      <a16:colId xmlns:a16="http://schemas.microsoft.com/office/drawing/2014/main" val="4270850206"/>
                    </a:ext>
                  </a:extLst>
                </a:gridCol>
                <a:gridCol w="2302807">
                  <a:extLst>
                    <a:ext uri="{9D8B030D-6E8A-4147-A177-3AD203B41FA5}">
                      <a16:colId xmlns:a16="http://schemas.microsoft.com/office/drawing/2014/main" val="2021095819"/>
                    </a:ext>
                  </a:extLst>
                </a:gridCol>
                <a:gridCol w="2437279">
                  <a:extLst>
                    <a:ext uri="{9D8B030D-6E8A-4147-A177-3AD203B41FA5}">
                      <a16:colId xmlns:a16="http://schemas.microsoft.com/office/drawing/2014/main" val="3723673179"/>
                    </a:ext>
                  </a:extLst>
                </a:gridCol>
                <a:gridCol w="2526914">
                  <a:extLst>
                    <a:ext uri="{9D8B030D-6E8A-4147-A177-3AD203B41FA5}">
                      <a16:colId xmlns:a16="http://schemas.microsoft.com/office/drawing/2014/main" val="1260354662"/>
                    </a:ext>
                  </a:extLst>
                </a:gridCol>
                <a:gridCol w="2378826">
                  <a:extLst>
                    <a:ext uri="{9D8B030D-6E8A-4147-A177-3AD203B41FA5}">
                      <a16:colId xmlns:a16="http://schemas.microsoft.com/office/drawing/2014/main" val="407647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dirty="0"/>
                        <a:t>Possible Health and Well-being descriptions of learning: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473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Progression step 1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I am beginning to make connections between my diet and my physical health and well-being.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Progression step 2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I have developed an understanding that I need a balanced diet and I can make informed choices about the food I eat and prepare to support my physical health and well-being.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Progression step 3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I can explain the importance of a balanced diet and nutrition and the impact my choices have on my physical health and well-being. I can plan and prepare basic, nutritious meals.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Progression step 4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I can apply my knowledge and understanding of a balanced diet and nutrition to make choices which will allow me to maintain my physical health and well-being. I can plan and prepare a variety of nutritious meals.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Progression step 5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I can adjust my diet in response to different contexts and apply my knowledge and understanding of a balanced diet and nutrition to support others. I can apply a range of techniques to prepare a variety of nutritious meals.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62021"/>
                  </a:ext>
                </a:extLst>
              </a:tr>
            </a:tbl>
          </a:graphicData>
        </a:graphic>
      </p:graphicFrame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3A3A172-F7A7-E736-682D-27F0D1743C11}"/>
              </a:ext>
            </a:extLst>
          </p:cNvPr>
          <p:cNvSpPr txBox="1">
            <a:spLocks/>
          </p:cNvSpPr>
          <p:nvPr/>
        </p:nvSpPr>
        <p:spPr>
          <a:xfrm>
            <a:off x="135265" y="871373"/>
            <a:ext cx="2648156" cy="81352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b="1" dirty="0">
                <a:latin typeface="Ubuntu"/>
              </a:rPr>
              <a:t>Recipes </a:t>
            </a:r>
            <a:endParaRPr lang="en-US" sz="4800" b="1" dirty="0">
              <a:latin typeface="Ubuntu"/>
              <a:ea typeface="Verdana"/>
            </a:endParaRPr>
          </a:p>
        </p:txBody>
      </p:sp>
      <p:pic>
        <p:nvPicPr>
          <p:cNvPr id="5" name="Picture 4" descr="A kitchen counter with food on it&#10;&#10;Description automatically generated">
            <a:extLst>
              <a:ext uri="{FF2B5EF4-FFF2-40B4-BE49-F238E27FC236}">
                <a16:creationId xmlns:a16="http://schemas.microsoft.com/office/drawing/2014/main" id="{66A8869D-4C0A-E080-8E78-6790172B0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080" y="339457"/>
            <a:ext cx="3605419" cy="22957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6746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624498-68B1-B6F2-0C0F-222B095DC4E3}"/>
              </a:ext>
            </a:extLst>
          </p:cNvPr>
          <p:cNvSpPr txBox="1"/>
          <p:nvPr/>
        </p:nvSpPr>
        <p:spPr>
          <a:xfrm>
            <a:off x="4168109" y="2045950"/>
            <a:ext cx="341402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rgbClr val="15518B"/>
                </a:solidFill>
                <a:latin typeface="Ubuntu"/>
                <a:cs typeface="Calibri"/>
              </a:rPr>
              <a:t> </a:t>
            </a:r>
            <a:r>
              <a:rPr lang="en-US" sz="2800" b="1" dirty="0">
                <a:solidFill>
                  <a:srgbClr val="15518B"/>
                </a:solidFill>
                <a:latin typeface="Ubuntu"/>
                <a:cs typeface="Calibri"/>
              </a:rPr>
              <a:t>How Do the Following Influence Us?</a:t>
            </a:r>
          </a:p>
        </p:txBody>
      </p:sp>
      <p:pic>
        <p:nvPicPr>
          <p:cNvPr id="4" name="Picture 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BD7A9BFD-70E5-5D82-8108-F09BA437E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08" y="1127579"/>
            <a:ext cx="3077483" cy="2489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31A39B-A5C1-DE49-7BAF-3885F2428210}"/>
              </a:ext>
            </a:extLst>
          </p:cNvPr>
          <p:cNvSpPr txBox="1"/>
          <p:nvPr/>
        </p:nvSpPr>
        <p:spPr>
          <a:xfrm rot="-420000">
            <a:off x="970026" y="1717675"/>
            <a:ext cx="29609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5518B"/>
                </a:solidFill>
                <a:latin typeface="Ubuntu"/>
              </a:rPr>
              <a:t>Convenience?</a:t>
            </a:r>
          </a:p>
        </p:txBody>
      </p:sp>
      <p:pic>
        <p:nvPicPr>
          <p:cNvPr id="11" name="Picture 10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4A6A61A4-7589-A235-62AC-3D9DBB7D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4407578" y="3903436"/>
            <a:ext cx="3077483" cy="2489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515E2D-48C7-CB9F-61E4-5D21D26FACFF}"/>
              </a:ext>
            </a:extLst>
          </p:cNvPr>
          <p:cNvSpPr txBox="1"/>
          <p:nvPr/>
        </p:nvSpPr>
        <p:spPr>
          <a:xfrm rot="-180000">
            <a:off x="4707454" y="4484459"/>
            <a:ext cx="29609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5518B"/>
                </a:solidFill>
                <a:latin typeface="Ubuntu"/>
              </a:rPr>
              <a:t>Ingredients?</a:t>
            </a:r>
          </a:p>
        </p:txBody>
      </p:sp>
      <p:pic>
        <p:nvPicPr>
          <p:cNvPr id="15" name="Picture 14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31C7D65F-D1A6-2E84-C51A-E296F6038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0000">
            <a:off x="7800293" y="710292"/>
            <a:ext cx="3077483" cy="24892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B87544-9DD0-CB64-B54E-008FACCB700A}"/>
              </a:ext>
            </a:extLst>
          </p:cNvPr>
          <p:cNvSpPr txBox="1"/>
          <p:nvPr/>
        </p:nvSpPr>
        <p:spPr>
          <a:xfrm rot="180000">
            <a:off x="8618511" y="1331144"/>
            <a:ext cx="14459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15518B"/>
                </a:solidFill>
                <a:latin typeface="Ubuntu"/>
              </a:rPr>
              <a:t>Cost?</a:t>
            </a:r>
          </a:p>
        </p:txBody>
      </p:sp>
    </p:spTree>
    <p:extLst>
      <p:ext uri="{BB962C8B-B14F-4D97-AF65-F5344CB8AC3E}">
        <p14:creationId xmlns:p14="http://schemas.microsoft.com/office/powerpoint/2010/main" val="3434408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12BF59-A47D-2988-0180-9C21651B561D}"/>
              </a:ext>
            </a:extLst>
          </p:cNvPr>
          <p:cNvSpPr txBox="1"/>
          <p:nvPr/>
        </p:nvSpPr>
        <p:spPr>
          <a:xfrm>
            <a:off x="5901327" y="6205851"/>
            <a:ext cx="54827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FSN Eating well recipe book_Oct 2023_DIGITAL.pdf</a:t>
            </a:r>
            <a:r>
              <a:rPr lang="en-US" sz="1400" b="1" dirty="0">
                <a:solidFill>
                  <a:srgbClr val="000000"/>
                </a:solidFill>
                <a:latin typeface="Ubuntu"/>
                <a:ea typeface="+mn-lt"/>
                <a:cs typeface="+mn-lt"/>
              </a:rPr>
              <a:t> </a:t>
            </a:r>
            <a:endParaRPr lang="en-US" sz="1400" b="1" dirty="0"/>
          </a:p>
        </p:txBody>
      </p:sp>
      <p:pic>
        <p:nvPicPr>
          <p:cNvPr id="2" name="Picture 1" descr="A screenshot of a recipe&#10;&#10;Description automatically generated">
            <a:extLst>
              <a:ext uri="{FF2B5EF4-FFF2-40B4-BE49-F238E27FC236}">
                <a16:creationId xmlns:a16="http://schemas.microsoft.com/office/drawing/2014/main" id="{2EE9ED7A-7500-81F2-DD6C-947F4DAAA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01" t="15638" r="26979" b="9636"/>
          <a:stretch/>
        </p:blipFill>
        <p:spPr>
          <a:xfrm>
            <a:off x="5898706" y="937589"/>
            <a:ext cx="6153777" cy="52057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Tesco Apple Crumble 500G">
            <a:extLst>
              <a:ext uri="{FF2B5EF4-FFF2-40B4-BE49-F238E27FC236}">
                <a16:creationId xmlns:a16="http://schemas.microsoft.com/office/drawing/2014/main" id="{105C44C9-6D53-01B3-F008-03B2B662A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46" b="11498"/>
          <a:stretch/>
        </p:blipFill>
        <p:spPr>
          <a:xfrm>
            <a:off x="302654" y="941231"/>
            <a:ext cx="3118858" cy="2722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BEDCC-BEC0-93E3-C483-E9BDB3B5F273}"/>
              </a:ext>
            </a:extLst>
          </p:cNvPr>
          <p:cNvSpPr txBox="1"/>
          <p:nvPr/>
        </p:nvSpPr>
        <p:spPr>
          <a:xfrm>
            <a:off x="302654" y="3603276"/>
            <a:ext cx="5587284" cy="25438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Ubuntu"/>
              </a:rPr>
              <a:t>Ingredients</a:t>
            </a:r>
          </a:p>
          <a:p>
            <a:r>
              <a:rPr lang="en-US" sz="1600" dirty="0">
                <a:solidFill>
                  <a:schemeClr val="accent1"/>
                </a:solidFill>
                <a:latin typeface="Ubuntu"/>
              </a:rPr>
              <a:t>Bramley Apple (35%), Wheat Flour [</a:t>
            </a:r>
            <a:r>
              <a:rPr lang="en-US" sz="1600" b="1" dirty="0">
                <a:solidFill>
                  <a:schemeClr val="accent1"/>
                </a:solidFill>
                <a:latin typeface="Ubuntu"/>
              </a:rPr>
              <a:t>Wheat</a:t>
            </a:r>
            <a:r>
              <a:rPr lang="en-US" sz="1600" dirty="0">
                <a:solidFill>
                  <a:schemeClr val="accent1"/>
                </a:solidFill>
                <a:latin typeface="Ubuntu"/>
              </a:rPr>
              <a:t> Flour, Calcium Carbonate, Iron, Niacin, Thiamin], Apple Purée (14%), Sugar, Butter (</a:t>
            </a:r>
            <a:r>
              <a:rPr lang="en-US" sz="1600" b="1" dirty="0">
                <a:solidFill>
                  <a:schemeClr val="accent1"/>
                </a:solidFill>
                <a:latin typeface="Ubuntu"/>
              </a:rPr>
              <a:t>Milk</a:t>
            </a:r>
            <a:r>
              <a:rPr lang="en-US" sz="1600" dirty="0">
                <a:solidFill>
                  <a:schemeClr val="accent1"/>
                </a:solidFill>
                <a:latin typeface="Ubuntu"/>
              </a:rPr>
              <a:t>) (4%), Water, </a:t>
            </a:r>
            <a:r>
              <a:rPr lang="en-US" sz="1600" b="1" dirty="0">
                <a:solidFill>
                  <a:schemeClr val="accent1"/>
                </a:solidFill>
                <a:latin typeface="Ubuntu"/>
              </a:rPr>
              <a:t>Oats</a:t>
            </a:r>
            <a:r>
              <a:rPr lang="en-US" sz="1600" dirty="0">
                <a:solidFill>
                  <a:schemeClr val="accent1"/>
                </a:solidFill>
                <a:latin typeface="Ubuntu"/>
              </a:rPr>
              <a:t>, Palm Oil, Cornflour, Rapeseed Oil, Light Brown Soft Sugar, Invert Sugar Syrup, Honey, Pasteurised </a:t>
            </a:r>
            <a:r>
              <a:rPr lang="en-US" sz="1600" b="1" dirty="0">
                <a:solidFill>
                  <a:schemeClr val="accent1"/>
                </a:solidFill>
                <a:latin typeface="Ubuntu"/>
              </a:rPr>
              <a:t>Egg</a:t>
            </a:r>
            <a:r>
              <a:rPr lang="en-US" sz="1600" dirty="0">
                <a:solidFill>
                  <a:schemeClr val="accent1"/>
                </a:solidFill>
                <a:latin typeface="Ubuntu"/>
              </a:rPr>
              <a:t> White, Salt, Raising Agent (Sodium Bicarbonate).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Ubuntu"/>
              </a:rPr>
              <a:t>Allergy Information:</a:t>
            </a:r>
          </a:p>
          <a:p>
            <a:r>
              <a:rPr lang="en-US" sz="1600" dirty="0">
                <a:solidFill>
                  <a:schemeClr val="accent1"/>
                </a:solidFill>
                <a:latin typeface="Ubuntu"/>
              </a:rPr>
              <a:t>May contain peanuts and nuts. For allergens, including cereals containing gluten, see ingredients in bold.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33028-B1ED-73B7-0E6C-CC0BD811DD5F}"/>
              </a:ext>
            </a:extLst>
          </p:cNvPr>
          <p:cNvSpPr/>
          <p:nvPr/>
        </p:nvSpPr>
        <p:spPr>
          <a:xfrm>
            <a:off x="255896" y="932597"/>
            <a:ext cx="5584208" cy="52202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DE8FE-E027-61E2-F9F5-24395CDDDD81}"/>
              </a:ext>
            </a:extLst>
          </p:cNvPr>
          <p:cNvSpPr txBox="1"/>
          <p:nvPr/>
        </p:nvSpPr>
        <p:spPr>
          <a:xfrm>
            <a:off x="3370998" y="1062251"/>
            <a:ext cx="2436124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Ubuntu"/>
              </a:rPr>
              <a:t>£3.90</a:t>
            </a:r>
          </a:p>
          <a:p>
            <a:r>
              <a:rPr lang="en-US" b="1" dirty="0">
                <a:solidFill>
                  <a:schemeClr val="accent1"/>
                </a:solidFill>
                <a:latin typeface="Ubuntu"/>
              </a:rPr>
              <a:t>£0.78/100g</a:t>
            </a:r>
          </a:p>
          <a:p>
            <a:endParaRPr lang="en-US" b="1" dirty="0">
              <a:solidFill>
                <a:schemeClr val="accent1"/>
              </a:solidFill>
              <a:latin typeface="Ubuntu"/>
            </a:endParaRPr>
          </a:p>
          <a:p>
            <a:r>
              <a:rPr lang="en-US" sz="1400" b="1" dirty="0">
                <a:solidFill>
                  <a:schemeClr val="accent1"/>
                </a:solidFill>
                <a:latin typeface="Ubuntu"/>
              </a:rPr>
              <a:t>Instructions: 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190°C/Fan 170°C/Gas 5 20 mins Remove outer packaging. Place on a baking tray in the centre of a pre-heated oven. Leave to stand for 5 minutes after heating</a:t>
            </a:r>
            <a:endParaRPr lang="en-US" sz="1400" dirty="0">
              <a:solidFill>
                <a:schemeClr val="accent1"/>
              </a:solidFill>
              <a:cs typeface="Calibri"/>
            </a:endParaRPr>
          </a:p>
          <a:p>
            <a:endParaRPr lang="en-US" b="1" dirty="0">
              <a:solidFill>
                <a:schemeClr val="accent1"/>
              </a:solidFill>
              <a:latin typeface="Ubuntu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AAD2C7-3425-C6EA-6390-EFBCE9387BDD}"/>
              </a:ext>
            </a:extLst>
          </p:cNvPr>
          <p:cNvSpPr txBox="1"/>
          <p:nvPr/>
        </p:nvSpPr>
        <p:spPr>
          <a:xfrm>
            <a:off x="1860538" y="6205210"/>
            <a:ext cx="40404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Tesco Apple Crumble 500G - Tesco Groceries</a:t>
            </a:r>
            <a:endParaRPr lang="en-US" sz="1400" b="1" dirty="0">
              <a:solidFill>
                <a:schemeClr val="accent1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167396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A8F2CB-DB33-CB91-CB23-6962BDB8BE24}"/>
              </a:ext>
            </a:extLst>
          </p:cNvPr>
          <p:cNvSpPr txBox="1"/>
          <p:nvPr/>
        </p:nvSpPr>
        <p:spPr>
          <a:xfrm>
            <a:off x="4276966" y="1950287"/>
            <a:ext cx="3414021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rgbClr val="15518B"/>
                </a:solidFill>
                <a:latin typeface="Ubuntu"/>
                <a:cs typeface="Calibri"/>
              </a:rPr>
              <a:t> </a:t>
            </a:r>
            <a:r>
              <a:rPr lang="en-US" sz="2800" b="1" dirty="0">
                <a:solidFill>
                  <a:srgbClr val="15518B"/>
                </a:solidFill>
                <a:latin typeface="Ubuntu"/>
                <a:cs typeface="Calibri"/>
              </a:rPr>
              <a:t>How Do the Following Influence Us? </a:t>
            </a:r>
          </a:p>
          <a:p>
            <a:endParaRPr lang="en-US" sz="2200" dirty="0">
              <a:solidFill>
                <a:srgbClr val="15518B"/>
              </a:solidFill>
              <a:cs typeface="Calibri"/>
            </a:endParaRPr>
          </a:p>
        </p:txBody>
      </p:sp>
      <p:pic>
        <p:nvPicPr>
          <p:cNvPr id="4" name="Picture 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102DFAB0-9112-5B02-D617-5BAAC701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40000">
            <a:off x="833437" y="1245508"/>
            <a:ext cx="3077483" cy="2489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D6BE1F-8507-41D9-F852-F56CC189FC86}"/>
              </a:ext>
            </a:extLst>
          </p:cNvPr>
          <p:cNvSpPr txBox="1"/>
          <p:nvPr/>
        </p:nvSpPr>
        <p:spPr>
          <a:xfrm rot="-420000">
            <a:off x="1296597" y="1790247"/>
            <a:ext cx="29609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5518B"/>
                </a:solidFill>
                <a:latin typeface="Ubuntu"/>
              </a:rPr>
              <a:t>Allergies?</a:t>
            </a:r>
          </a:p>
        </p:txBody>
      </p:sp>
      <p:pic>
        <p:nvPicPr>
          <p:cNvPr id="10" name="Picture 9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EB81A049-0ACD-8901-78EE-29A523041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0000">
            <a:off x="8181293" y="1127579"/>
            <a:ext cx="3077483" cy="2489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1CB66E-4212-2E78-1F93-BD87E4C4BFA2}"/>
              </a:ext>
            </a:extLst>
          </p:cNvPr>
          <p:cNvSpPr txBox="1"/>
          <p:nvPr/>
        </p:nvSpPr>
        <p:spPr>
          <a:xfrm rot="480000">
            <a:off x="8553739" y="1763032"/>
            <a:ext cx="29609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5518B"/>
                </a:solidFill>
                <a:latin typeface="Ubuntu"/>
              </a:rPr>
              <a:t>Family Time?</a:t>
            </a:r>
          </a:p>
        </p:txBody>
      </p:sp>
      <p:pic>
        <p:nvPicPr>
          <p:cNvPr id="12" name="Picture 11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A62C4A64-DAC3-600B-4F2A-65D8E3123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4362221" y="3939720"/>
            <a:ext cx="3077483" cy="2489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A2EF25-BC89-37E6-24AB-B8A8444797B7}"/>
              </a:ext>
            </a:extLst>
          </p:cNvPr>
          <p:cNvSpPr txBox="1"/>
          <p:nvPr/>
        </p:nvSpPr>
        <p:spPr>
          <a:xfrm rot="-180000">
            <a:off x="4616738" y="4520745"/>
            <a:ext cx="29609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5518B"/>
                </a:solidFill>
                <a:latin typeface="Ubuntu"/>
              </a:rPr>
              <a:t>Fun to Make?</a:t>
            </a:r>
          </a:p>
        </p:txBody>
      </p:sp>
    </p:spTree>
    <p:extLst>
      <p:ext uri="{BB962C8B-B14F-4D97-AF65-F5344CB8AC3E}">
        <p14:creationId xmlns:p14="http://schemas.microsoft.com/office/powerpoint/2010/main" val="823310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E0DED-3429-1BE8-AB31-28736D4215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5987" y="1997860"/>
            <a:ext cx="10993651" cy="42752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0" dirty="0">
                <a:latin typeface="Ubuntu"/>
                <a:cs typeface="Calibri"/>
              </a:rPr>
              <a:t>You</a:t>
            </a:r>
            <a:r>
              <a:rPr lang="en-US" sz="1800" b="0" dirty="0">
                <a:solidFill>
                  <a:srgbClr val="15518B"/>
                </a:solidFill>
                <a:latin typeface="Ubuntu"/>
                <a:cs typeface="Calibri"/>
              </a:rPr>
              <a:t> can find many recipes and food preparation ideas online. Here are a few websites where you can find healthy recipes or look for ideas for lunches and snacks:</a:t>
            </a:r>
            <a:endParaRPr lang="en-US" sz="1800" dirty="0">
              <a:solidFill>
                <a:srgbClr val="15518B"/>
              </a:solidFill>
              <a:cs typeface="Calibri"/>
            </a:endParaRPr>
          </a:p>
          <a:p>
            <a:endParaRPr lang="en-US" sz="1800" b="0" dirty="0">
              <a:solidFill>
                <a:srgbClr val="15518B"/>
              </a:solidFill>
              <a:latin typeface="Ubuntu"/>
              <a:cs typeface="Calibri"/>
            </a:endParaRPr>
          </a:p>
          <a:p>
            <a:r>
              <a:rPr lang="en-US" sz="1800" b="0" dirty="0">
                <a:latin typeface="Ubuntu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Healthy Recipes – Nutrition Skills for Life®</a:t>
            </a:r>
            <a:endParaRPr lang="en-US" sz="1800" dirty="0">
              <a:latin typeface="Ubuntu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800" b="0" dirty="0"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Recipes - Healthier Families - NHS (www.nhs.uk)</a:t>
            </a:r>
            <a:r>
              <a:rPr lang="en-US" sz="1800" dirty="0">
                <a:latin typeface="Ubuntu"/>
                <a:cs typeface="Calibri"/>
              </a:rPr>
              <a:t> </a:t>
            </a:r>
            <a:endParaRPr lang="en-US" sz="1800" dirty="0"/>
          </a:p>
          <a:p>
            <a:r>
              <a:rPr lang="en-US" sz="1800" b="0" dirty="0">
                <a:solidFill>
                  <a:schemeClr val="tx2"/>
                </a:solidFill>
                <a:latin typeface="Ubuntu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https://www.bhf.org.uk/informationsupport/support/healthy-living/healthy-eating/recipe-finder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b="0" dirty="0">
                <a:solidFill>
                  <a:schemeClr val="tx2"/>
                </a:solidFill>
                <a:latin typeface="Ubuntu"/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https://www.firststepsnutrition.org/reports-gallery-1/vtn8vy3cjvpjn8fap1dz3we9u5uny1</a:t>
            </a:r>
            <a:r>
              <a:rPr lang="en-US" sz="1800" b="0" dirty="0">
                <a:solidFill>
                  <a:schemeClr val="tx2"/>
                </a:solidFill>
                <a:latin typeface="Ubuntu"/>
                <a:cs typeface="Segoe UI"/>
              </a:rPr>
              <a:t> 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b="0" dirty="0">
                <a:solidFill>
                  <a:schemeClr val="tx2"/>
                </a:solidFill>
                <a:latin typeface="Ubuntu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https://www.bda.uk.com/food-health/lets-get-cooking/recipes/all-recipes.html</a:t>
            </a:r>
            <a:endParaRPr lang="en-US" sz="1800" dirty="0">
              <a:solidFill>
                <a:schemeClr val="tx2"/>
              </a:solidFill>
            </a:endParaRPr>
          </a:p>
          <a:p>
            <a:endParaRPr lang="en-US" sz="1800" b="0" dirty="0">
              <a:solidFill>
                <a:schemeClr val="tx2"/>
              </a:solidFill>
              <a:latin typeface="Ubuntu"/>
              <a:cs typeface="Segoe UI"/>
            </a:endParaRPr>
          </a:p>
          <a:p>
            <a:r>
              <a:rPr lang="en-US" sz="1800" b="0" dirty="0">
                <a:latin typeface="Ubuntu"/>
                <a:cs typeface="Segoe 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and nutrition courses - Betsi Cadwaladr University Health Board</a:t>
            </a:r>
            <a:endParaRPr lang="en-US" dirty="0">
              <a:latin typeface="Ubuntu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900" b="0" dirty="0">
              <a:solidFill>
                <a:srgbClr val="285087"/>
              </a:solidFill>
              <a:cs typeface="Segoe UI"/>
            </a:endParaRPr>
          </a:p>
          <a:p>
            <a:endParaRPr lang="en-US" sz="900" b="0" dirty="0">
              <a:solidFill>
                <a:srgbClr val="285087"/>
              </a:solidFill>
              <a:cs typeface="Segoe UI"/>
            </a:endParaRPr>
          </a:p>
          <a:p>
            <a:endParaRPr lang="en-US" dirty="0">
              <a:solidFill>
                <a:srgbClr val="15518B"/>
              </a:solidFill>
              <a:cs typeface="Calibri"/>
            </a:endParaRPr>
          </a:p>
          <a:p>
            <a:endParaRPr lang="en-US" sz="2000" dirty="0">
              <a:solidFill>
                <a:srgbClr val="FF5D0C"/>
              </a:solidFill>
              <a:cs typeface="Calibri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B23993-B36D-138C-4C22-870DE2C302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1231854"/>
            <a:ext cx="6081404" cy="59508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Ubuntu"/>
              </a:rPr>
              <a:t> </a:t>
            </a:r>
            <a:r>
              <a:rPr lang="en-US" sz="3200" b="1" dirty="0">
                <a:latin typeface="Ubuntu"/>
              </a:rPr>
              <a:t>Healthy Recipes</a:t>
            </a:r>
          </a:p>
        </p:txBody>
      </p:sp>
    </p:spTree>
    <p:extLst>
      <p:ext uri="{BB962C8B-B14F-4D97-AF65-F5344CB8AC3E}">
        <p14:creationId xmlns:p14="http://schemas.microsoft.com/office/powerpoint/2010/main" val="2585829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67C87D-D479-CDB1-4ED3-582FF7BABB23}"/>
              </a:ext>
            </a:extLst>
          </p:cNvPr>
          <p:cNvSpPr txBox="1"/>
          <p:nvPr/>
        </p:nvSpPr>
        <p:spPr>
          <a:xfrm>
            <a:off x="246467" y="898191"/>
            <a:ext cx="11703055" cy="51090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/>
            <a:r>
              <a:rPr lang="en-US" sz="2000" b="1" dirty="0">
                <a:solidFill>
                  <a:schemeClr val="tx2"/>
                </a:solidFill>
                <a:latin typeface="Ubuntu"/>
                <a:cs typeface="Calibri"/>
              </a:rPr>
              <a:t>Further possible learning suggestions</a:t>
            </a:r>
            <a:endParaRPr lang="en-US" sz="2000" dirty="0">
              <a:solidFill>
                <a:schemeClr val="tx2"/>
              </a:solidFill>
              <a:latin typeface="Ubuntu"/>
            </a:endParaRPr>
          </a:p>
          <a:p>
            <a:pPr marL="228600" indent="-228600"/>
            <a:endParaRPr lang="en-US" b="1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r>
              <a:rPr lang="en-US" b="1" dirty="0">
                <a:solidFill>
                  <a:schemeClr val="accent1"/>
                </a:solidFill>
                <a:latin typeface="Ubuntu"/>
                <a:ea typeface="Calibri"/>
                <a:cs typeface="Calibri"/>
              </a:rPr>
              <a:t>Recipe Modification Challenge</a:t>
            </a:r>
            <a:endParaRPr lang="en-US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r>
              <a:rPr lang="en-US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Divide learners into small groups and give them a simple, familiar recipe (e.g., chocolate chip cookies, pizza, pasta bake). Ask each group to </a:t>
            </a:r>
            <a:r>
              <a:rPr lang="en-US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modify the recipe to make it healthier.</a:t>
            </a:r>
            <a:r>
              <a:rPr lang="en-US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Encourage them to think about:</a:t>
            </a:r>
            <a:endParaRPr lang="en-US" dirty="0">
              <a:solidFill>
                <a:schemeClr val="accent1"/>
              </a:solidFill>
              <a:latin typeface="Ubuntu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Increasing fruit and vegetables</a:t>
            </a:r>
            <a:endParaRPr lang="en-US" dirty="0">
              <a:solidFill>
                <a:schemeClr val="accent1"/>
              </a:solidFill>
              <a:latin typeface="Ubuntu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Reducing saturated fat</a:t>
            </a:r>
            <a:endParaRPr lang="en-US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Increasing dietary fibre</a:t>
            </a:r>
            <a:endParaRPr lang="en-US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r>
              <a:rPr lang="en-US" b="1" dirty="0">
                <a:solidFill>
                  <a:schemeClr val="accent1"/>
                </a:solidFill>
                <a:latin typeface="Ubuntu"/>
                <a:ea typeface="Calibri"/>
                <a:cs typeface="Calibri"/>
              </a:rPr>
              <a:t>Examples:</a:t>
            </a:r>
            <a:endParaRPr lang="en-US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r>
              <a:rPr lang="en-US" b="1" dirty="0">
                <a:solidFill>
                  <a:schemeClr val="accent1"/>
                </a:solidFill>
                <a:latin typeface="Ubuntu"/>
                <a:ea typeface="Calibri"/>
                <a:cs typeface="Calibri"/>
              </a:rPr>
              <a:t>Healthy pizza</a:t>
            </a:r>
            <a:r>
              <a:rPr lang="en-US" dirty="0">
                <a:solidFill>
                  <a:schemeClr val="accent1"/>
                </a:solidFill>
                <a:latin typeface="Ubuntu"/>
                <a:ea typeface="Calibri"/>
                <a:cs typeface="Calibri"/>
              </a:rPr>
              <a:t>: Swap white flour for whole wheat or cauliflower crust, use less cheese, add more vegetables.</a:t>
            </a:r>
          </a:p>
          <a:p>
            <a:r>
              <a:rPr lang="en-US" b="1" dirty="0">
                <a:solidFill>
                  <a:schemeClr val="accent1"/>
                </a:solidFill>
                <a:latin typeface="Ubuntu"/>
                <a:ea typeface="Calibri"/>
                <a:cs typeface="Calibri"/>
              </a:rPr>
              <a:t> Cookies</a:t>
            </a:r>
            <a:r>
              <a:rPr lang="en-US" dirty="0">
                <a:solidFill>
                  <a:schemeClr val="accent1"/>
                </a:solidFill>
                <a:latin typeface="Ubuntu"/>
                <a:ea typeface="Calibri"/>
                <a:cs typeface="Calibri"/>
              </a:rPr>
              <a:t>: Add oats or wholemeal flour to increase fibre, mix in dried fruit to reduce the need for chocolate chips.</a:t>
            </a:r>
          </a:p>
          <a:p>
            <a:r>
              <a:rPr lang="en-US" b="1" dirty="0">
                <a:solidFill>
                  <a:schemeClr val="accent1"/>
                </a:solidFill>
                <a:latin typeface="Ubuntu"/>
                <a:ea typeface="Calibri"/>
                <a:cs typeface="Calibri"/>
              </a:rPr>
              <a:t>Pasta bake</a:t>
            </a:r>
            <a:r>
              <a:rPr lang="en-US" dirty="0">
                <a:solidFill>
                  <a:schemeClr val="accent1"/>
                </a:solidFill>
                <a:latin typeface="Ubuntu"/>
                <a:ea typeface="Calibri"/>
                <a:cs typeface="Calibri"/>
              </a:rPr>
              <a:t>:</a:t>
            </a:r>
            <a:r>
              <a:rPr lang="en-US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 Add extra vegetables such as spinach, peas, tomatoes or courgette and use wholewheat pasta for more fibre</a:t>
            </a:r>
            <a:endParaRPr lang="en-US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r>
              <a:rPr lang="en-US" b="1" dirty="0">
                <a:solidFill>
                  <a:schemeClr val="accent1"/>
                </a:solidFill>
                <a:latin typeface="Ubuntu"/>
                <a:ea typeface="Calibri"/>
                <a:cs typeface="Calibri"/>
              </a:rPr>
              <a:t>Discussion:</a:t>
            </a:r>
            <a:r>
              <a:rPr lang="en-US" dirty="0">
                <a:solidFill>
                  <a:schemeClr val="accent1"/>
                </a:solidFill>
                <a:latin typeface="Ubuntu"/>
                <a:ea typeface="Calibri"/>
                <a:cs typeface="Calibri"/>
              </a:rPr>
              <a:t> Each group presents their modified recipe and explains: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How their changes improve health (e.g., more fibre, less saturated fat)</a:t>
            </a:r>
            <a:endParaRPr lang="en-US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Any challenges they faced when adapting the recipe</a:t>
            </a:r>
            <a:endParaRPr lang="en-US" dirty="0">
              <a:solidFill>
                <a:schemeClr val="accent1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83754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80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E0DED-3429-1BE8-AB31-28736D4215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541" y="2140844"/>
            <a:ext cx="11438150" cy="42752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0" dirty="0">
                <a:latin typeface="Ubuntu"/>
                <a:cs typeface="Calibri"/>
              </a:rPr>
              <a:t>Food skills, including planning, budgeting, shopping, preparing and cooking are important so that we can include food as a healthy, positive and fun part of life.   </a:t>
            </a:r>
            <a:endParaRPr lang="en-US" sz="2200" b="0" dirty="0">
              <a:latin typeface="Ubuntu"/>
            </a:endParaRPr>
          </a:p>
          <a:p>
            <a:endParaRPr lang="en-US" sz="2200" b="0" dirty="0">
              <a:latin typeface="Ubuntu"/>
              <a:cs typeface="Calibri"/>
            </a:endParaRPr>
          </a:p>
          <a:p>
            <a:r>
              <a:rPr lang="en-US" sz="2200" b="0" dirty="0">
                <a:latin typeface="Ubuntu"/>
                <a:cs typeface="Calibri"/>
              </a:rPr>
              <a:t>The food options available to us and how much they cost can make it harder or easier to maintain a balanced diet because it influences what food and drink we can access.</a:t>
            </a:r>
          </a:p>
          <a:p>
            <a:endParaRPr lang="en-US" sz="2200" b="0" dirty="0">
              <a:solidFill>
                <a:srgbClr val="15518B"/>
              </a:solidFill>
              <a:cs typeface="Calibri"/>
            </a:endParaRPr>
          </a:p>
          <a:p>
            <a:r>
              <a:rPr lang="en-US" sz="2400" dirty="0">
                <a:solidFill>
                  <a:srgbClr val="15518B"/>
                </a:solidFill>
                <a:latin typeface="Ubuntu"/>
                <a:cs typeface="Calibri"/>
              </a:rPr>
              <a:t>On the following slides, discuss what would influence you when choosing either the home-made recipes or shop-bought processed options using the questions provided. </a:t>
            </a:r>
            <a:endParaRPr lang="en-US" sz="2400" dirty="0">
              <a:solidFill>
                <a:srgbClr val="15518B"/>
              </a:solidFill>
              <a:cs typeface="Calibri"/>
            </a:endParaRPr>
          </a:p>
          <a:p>
            <a:r>
              <a:rPr lang="en-US" sz="2400" dirty="0">
                <a:solidFill>
                  <a:srgbClr val="15518B"/>
                </a:solidFill>
                <a:latin typeface="Ubuntu"/>
                <a:cs typeface="Calibri"/>
              </a:rPr>
              <a:t>Which one would you choose and why?</a:t>
            </a:r>
            <a:endParaRPr lang="en-US" sz="2400" dirty="0">
              <a:solidFill>
                <a:srgbClr val="15518B"/>
              </a:solidFill>
              <a:cs typeface="Calibri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B23993-B36D-138C-4C22-870DE2C302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1" y="1219193"/>
            <a:ext cx="6386486" cy="92165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Ubuntu"/>
              </a:rPr>
              <a:t>Compare and Contrast Recipes</a:t>
            </a:r>
          </a:p>
        </p:txBody>
      </p:sp>
    </p:spTree>
    <p:extLst>
      <p:ext uri="{BB962C8B-B14F-4D97-AF65-F5344CB8AC3E}">
        <p14:creationId xmlns:p14="http://schemas.microsoft.com/office/powerpoint/2010/main" val="348846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12BF59-A47D-2988-0180-9C21651B561D}"/>
              </a:ext>
            </a:extLst>
          </p:cNvPr>
          <p:cNvSpPr txBox="1"/>
          <p:nvPr/>
        </p:nvSpPr>
        <p:spPr>
          <a:xfrm>
            <a:off x="5819684" y="5714504"/>
            <a:ext cx="63717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FSN Eating well recipe book_Oct 2023_DIGITAL.pdf</a:t>
            </a:r>
            <a:r>
              <a:rPr lang="en-US" sz="1400" b="1" dirty="0">
                <a:solidFill>
                  <a:srgbClr val="000000"/>
                </a:solidFill>
                <a:latin typeface="Ubuntu"/>
                <a:ea typeface="+mn-lt"/>
                <a:cs typeface="+mn-lt"/>
              </a:rPr>
              <a:t> </a:t>
            </a:r>
            <a:endParaRPr lang="en-US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BEDCC-BEC0-93E3-C483-E9BDB3B5F273}"/>
              </a:ext>
            </a:extLst>
          </p:cNvPr>
          <p:cNvSpPr txBox="1"/>
          <p:nvPr/>
        </p:nvSpPr>
        <p:spPr>
          <a:xfrm>
            <a:off x="302654" y="3661891"/>
            <a:ext cx="5587284" cy="1969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Ubuntu"/>
              </a:rPr>
              <a:t>Ingredients</a:t>
            </a:r>
          </a:p>
          <a:p>
            <a:r>
              <a:rPr lang="en-US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Water, Potatoes (23%), Leeks (8%), Onions (7%), Whipping Cream (</a:t>
            </a:r>
            <a:r>
              <a:rPr lang="en-US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Milk</a:t>
            </a:r>
            <a:r>
              <a:rPr lang="en-US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), Modified Cornflour, Cornflour, Salt, Black Pepper</a:t>
            </a:r>
            <a:endParaRPr lang="en-US" dirty="0">
              <a:solidFill>
                <a:schemeClr val="accent1"/>
              </a:solidFill>
              <a:latin typeface="Ubuntu"/>
            </a:endParaRPr>
          </a:p>
          <a:p>
            <a:endParaRPr lang="en-US" sz="1600" dirty="0">
              <a:solidFill>
                <a:schemeClr val="accent1"/>
              </a:solidFill>
              <a:latin typeface="Ubuntu"/>
            </a:endParaRPr>
          </a:p>
          <a:p>
            <a:r>
              <a:rPr lang="en-US" b="1" dirty="0">
                <a:solidFill>
                  <a:schemeClr val="accent1"/>
                </a:solidFill>
                <a:latin typeface="Ubuntu"/>
              </a:rPr>
              <a:t>Allergy Information:</a:t>
            </a:r>
          </a:p>
          <a:p>
            <a:r>
              <a:rPr lang="en-US" dirty="0">
                <a:solidFill>
                  <a:schemeClr val="accent1"/>
                </a:solidFill>
                <a:latin typeface="Ubuntu"/>
              </a:rPr>
              <a:t>Contains milk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33028-B1ED-73B7-0E6C-CC0BD811DD5F}"/>
              </a:ext>
            </a:extLst>
          </p:cNvPr>
          <p:cNvSpPr/>
          <p:nvPr/>
        </p:nvSpPr>
        <p:spPr>
          <a:xfrm>
            <a:off x="255896" y="943970"/>
            <a:ext cx="5561462" cy="4662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screenshot of a recipe&#10;&#10;Description automatically generated">
            <a:extLst>
              <a:ext uri="{FF2B5EF4-FFF2-40B4-BE49-F238E27FC236}">
                <a16:creationId xmlns:a16="http://schemas.microsoft.com/office/drawing/2014/main" id="{EC8AB272-0AB7-3A7D-126A-DD1A0F893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3" t="29187" r="29944" b="15423"/>
          <a:stretch/>
        </p:blipFill>
        <p:spPr>
          <a:xfrm>
            <a:off x="5886023" y="963762"/>
            <a:ext cx="6158140" cy="46629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 descr="Heinz Potato &amp; Leek Soup Image 1">
            <a:extLst>
              <a:ext uri="{FF2B5EF4-FFF2-40B4-BE49-F238E27FC236}">
                <a16:creationId xmlns:a16="http://schemas.microsoft.com/office/drawing/2014/main" id="{AD440855-7FE0-4377-BE61-1421011EA7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8" r="-278" b="-982"/>
          <a:stretch/>
        </p:blipFill>
        <p:spPr>
          <a:xfrm>
            <a:off x="389094" y="1073624"/>
            <a:ext cx="2405306" cy="2586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BF286C-91B2-2302-8C98-838EDE010734}"/>
              </a:ext>
            </a:extLst>
          </p:cNvPr>
          <p:cNvSpPr txBox="1"/>
          <p:nvPr/>
        </p:nvSpPr>
        <p:spPr>
          <a:xfrm>
            <a:off x="2790967" y="948519"/>
            <a:ext cx="2993408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Ubuntu"/>
                <a:ea typeface="Source Sans Pro"/>
              </a:rPr>
              <a:t>£1.70</a:t>
            </a:r>
          </a:p>
          <a:p>
            <a:r>
              <a:rPr lang="en-US" b="1" dirty="0">
                <a:solidFill>
                  <a:schemeClr val="accent1"/>
                </a:solidFill>
                <a:latin typeface="Ubuntu"/>
                <a:ea typeface="Source Sans Pro"/>
              </a:rPr>
              <a:t>(42.5p/100g)</a:t>
            </a:r>
          </a:p>
          <a:p>
            <a:endParaRPr lang="en-US" b="1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r>
              <a:rPr lang="en-US" sz="1400" b="1" dirty="0">
                <a:solidFill>
                  <a:schemeClr val="accent1"/>
                </a:solidFill>
                <a:latin typeface="Ubuntu"/>
                <a:ea typeface="Source Sans Pro"/>
              </a:rPr>
              <a:t>Cooking Guidelines:</a:t>
            </a:r>
            <a:endParaRPr lang="en-US" sz="1400" b="1" dirty="0">
              <a:solidFill>
                <a:schemeClr val="accent1"/>
              </a:solidFill>
              <a:cs typeface="Calibri"/>
            </a:endParaRPr>
          </a:p>
          <a:p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Hob - From Ambient: HOB: Heat gently in a pan.</a:t>
            </a:r>
            <a:endParaRPr lang="en-US" sz="1400" dirty="0">
              <a:solidFill>
                <a:schemeClr val="accent1"/>
              </a:solidFill>
              <a:cs typeface="Calibri"/>
            </a:endParaRPr>
          </a:p>
          <a:p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Microwave - From Ambient 850W: Use a covered microwaveable bowl. Heat for 2 minutes, stir. Heat for a further 1 minute.</a:t>
            </a:r>
            <a:endParaRPr lang="en-US" sz="1400" dirty="0">
              <a:solidFill>
                <a:schemeClr val="accent1"/>
              </a:solidFill>
              <a:cs typeface="Calibri"/>
            </a:endParaRPr>
          </a:p>
          <a:p>
            <a:endParaRPr lang="en-US" sz="1400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endParaRPr lang="en-US" b="1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endParaRPr lang="en-US" b="1" dirty="0">
              <a:solidFill>
                <a:schemeClr val="accent1"/>
              </a:solidFill>
              <a:latin typeface="Ubuntu"/>
              <a:ea typeface="Source Sans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63E64-1238-A5D5-DBFD-D44C165D59C9}"/>
              </a:ext>
            </a:extLst>
          </p:cNvPr>
          <p:cNvSpPr txBox="1"/>
          <p:nvPr/>
        </p:nvSpPr>
        <p:spPr>
          <a:xfrm>
            <a:off x="254895" y="5713862"/>
            <a:ext cx="55009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Heinz Potato &amp; Leek Soup - ASDA Groceries</a:t>
            </a:r>
            <a:endParaRPr lang="en-US" sz="1400" b="1" dirty="0">
              <a:solidFill>
                <a:schemeClr val="accent1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81770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8CAC4F0-3831-EC4E-E9B4-2F30D7E7D415}"/>
              </a:ext>
            </a:extLst>
          </p:cNvPr>
          <p:cNvSpPr txBox="1"/>
          <p:nvPr/>
        </p:nvSpPr>
        <p:spPr>
          <a:xfrm>
            <a:off x="4391266" y="2283262"/>
            <a:ext cx="341402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15518B"/>
                </a:solidFill>
                <a:latin typeface="Ubuntu"/>
                <a:cs typeface="Calibri"/>
              </a:rPr>
              <a:t>What Influenced Your Choice?</a:t>
            </a:r>
          </a:p>
        </p:txBody>
      </p:sp>
      <p:pic>
        <p:nvPicPr>
          <p:cNvPr id="2" name="Picture 1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4C8419BF-8804-50B8-B7DE-270211DE7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08" y="1127579"/>
            <a:ext cx="3077483" cy="2489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241294-0F2B-CCD1-55B8-2A44BA2CB2CE}"/>
              </a:ext>
            </a:extLst>
          </p:cNvPr>
          <p:cNvSpPr txBox="1"/>
          <p:nvPr/>
        </p:nvSpPr>
        <p:spPr>
          <a:xfrm rot="-420000">
            <a:off x="1689293" y="1757006"/>
            <a:ext cx="16637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15518B"/>
                </a:solidFill>
                <a:latin typeface="Ubuntu"/>
              </a:rPr>
              <a:t>Cost?</a:t>
            </a:r>
          </a:p>
        </p:txBody>
      </p:sp>
      <p:pic>
        <p:nvPicPr>
          <p:cNvPr id="4" name="Picture 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1E11DFFA-630E-9C46-99F4-DE27E2E1E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">
            <a:off x="8353649" y="1136650"/>
            <a:ext cx="3077483" cy="24892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1A43A6-2793-37B6-1823-A25C1D597E47}"/>
              </a:ext>
            </a:extLst>
          </p:cNvPr>
          <p:cNvSpPr txBox="1"/>
          <p:nvPr/>
        </p:nvSpPr>
        <p:spPr>
          <a:xfrm rot="540000">
            <a:off x="9264458" y="1808774"/>
            <a:ext cx="18269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15518B"/>
                </a:solidFill>
                <a:latin typeface="Ubuntu"/>
              </a:rPr>
              <a:t>Taste?</a:t>
            </a:r>
          </a:p>
        </p:txBody>
      </p:sp>
      <p:pic>
        <p:nvPicPr>
          <p:cNvPr id="12" name="Picture 11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96857440-7925-9424-0D5F-90A2F3D6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4688791" y="3821792"/>
            <a:ext cx="3077483" cy="2489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F6EDFA-E957-E97B-A33B-65C4D4862F26}"/>
              </a:ext>
            </a:extLst>
          </p:cNvPr>
          <p:cNvSpPr txBox="1"/>
          <p:nvPr/>
        </p:nvSpPr>
        <p:spPr>
          <a:xfrm rot="-120000">
            <a:off x="5538008" y="4370924"/>
            <a:ext cx="15004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15518B"/>
                </a:solidFill>
                <a:latin typeface="Ubuntu"/>
              </a:rPr>
              <a:t>Time?</a:t>
            </a:r>
          </a:p>
        </p:txBody>
      </p:sp>
    </p:spTree>
    <p:extLst>
      <p:ext uri="{BB962C8B-B14F-4D97-AF65-F5344CB8AC3E}">
        <p14:creationId xmlns:p14="http://schemas.microsoft.com/office/powerpoint/2010/main" val="3273558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12BF59-A47D-2988-0180-9C21651B561D}"/>
              </a:ext>
            </a:extLst>
          </p:cNvPr>
          <p:cNvSpPr txBox="1"/>
          <p:nvPr/>
        </p:nvSpPr>
        <p:spPr>
          <a:xfrm>
            <a:off x="5892255" y="5714504"/>
            <a:ext cx="51380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FSN Eating well recipe book_Oct 2023_DIGITAL.pdf</a:t>
            </a:r>
            <a:r>
              <a:rPr lang="en-US" sz="1400" b="1" dirty="0">
                <a:solidFill>
                  <a:srgbClr val="000000"/>
                </a:solidFill>
                <a:latin typeface="Ubuntu"/>
                <a:ea typeface="+mn-lt"/>
                <a:cs typeface="+mn-lt"/>
              </a:rPr>
              <a:t> </a:t>
            </a:r>
            <a:endParaRPr lang="en-US" sz="14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BEDCC-BEC0-93E3-C483-E9BDB3B5F273}"/>
              </a:ext>
            </a:extLst>
          </p:cNvPr>
          <p:cNvSpPr txBox="1"/>
          <p:nvPr/>
        </p:nvSpPr>
        <p:spPr>
          <a:xfrm>
            <a:off x="253174" y="3503553"/>
            <a:ext cx="5646660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Ubuntu"/>
              </a:rPr>
              <a:t>Ingredients</a:t>
            </a:r>
          </a:p>
          <a:p>
            <a:r>
              <a:rPr lang="en-US" sz="1400" dirty="0">
                <a:solidFill>
                  <a:schemeClr val="tx2"/>
                </a:solidFill>
                <a:latin typeface="Ubuntu"/>
                <a:ea typeface="+mn-lt"/>
                <a:cs typeface="Arial"/>
              </a:rPr>
              <a:t>Water, Potato (20%), Leek (10%), Glucose Syrup, Palm Oil, Salt, Lactose (</a:t>
            </a:r>
            <a:r>
              <a:rPr lang="en-US" sz="1400" b="1" dirty="0">
                <a:solidFill>
                  <a:schemeClr val="tx2"/>
                </a:solidFill>
                <a:latin typeface="Ubuntu"/>
                <a:ea typeface="+mn-lt"/>
                <a:cs typeface="Arial"/>
              </a:rPr>
              <a:t>Milk</a:t>
            </a:r>
            <a:r>
              <a:rPr lang="en-US" sz="1400" dirty="0">
                <a:solidFill>
                  <a:schemeClr val="tx2"/>
                </a:solidFill>
                <a:latin typeface="Ubuntu"/>
                <a:ea typeface="+mn-lt"/>
                <a:cs typeface="Arial"/>
              </a:rPr>
              <a:t>), Yeast Extract (contains </a:t>
            </a:r>
            <a:r>
              <a:rPr lang="en-US" sz="1400" b="1" dirty="0">
                <a:solidFill>
                  <a:schemeClr val="tx2"/>
                </a:solidFill>
                <a:latin typeface="Ubuntu"/>
                <a:ea typeface="+mn-lt"/>
                <a:cs typeface="Arial"/>
              </a:rPr>
              <a:t>Barley</a:t>
            </a:r>
            <a:r>
              <a:rPr lang="en-US" sz="1400" dirty="0">
                <a:solidFill>
                  <a:schemeClr val="tx2"/>
                </a:solidFill>
                <a:latin typeface="Ubuntu"/>
                <a:ea typeface="+mn-lt"/>
                <a:cs typeface="Arial"/>
              </a:rPr>
              <a:t>), Flavour Enhancers (Monosodium Glutamate, Disodium 5'-Ribonucleotides), </a:t>
            </a:r>
            <a:r>
              <a:rPr lang="en-US" sz="1400" b="1" dirty="0">
                <a:solidFill>
                  <a:schemeClr val="tx2"/>
                </a:solidFill>
                <a:latin typeface="Ubuntu"/>
                <a:ea typeface="+mn-lt"/>
                <a:cs typeface="Arial"/>
              </a:rPr>
              <a:t>Milk</a:t>
            </a:r>
            <a:r>
              <a:rPr lang="en-US" sz="1400" dirty="0">
                <a:solidFill>
                  <a:schemeClr val="tx2"/>
                </a:solidFill>
                <a:latin typeface="Ubuntu"/>
                <a:ea typeface="+mn-lt"/>
                <a:cs typeface="Arial"/>
              </a:rPr>
              <a:t> Proteins, Emulsifiers (Citric Acid Esters of Mono- and Diglycerides of Fatty Acids, Mono- and Diglycerides of Fatty Acids), Flavourings (contain </a:t>
            </a:r>
            <a:r>
              <a:rPr lang="en-US" sz="1400" b="1" dirty="0">
                <a:solidFill>
                  <a:schemeClr val="tx2"/>
                </a:solidFill>
                <a:latin typeface="Ubuntu"/>
                <a:ea typeface="+mn-lt"/>
                <a:cs typeface="Arial"/>
              </a:rPr>
              <a:t>Milk</a:t>
            </a:r>
            <a:r>
              <a:rPr lang="en-US" sz="1400" dirty="0">
                <a:solidFill>
                  <a:schemeClr val="tx2"/>
                </a:solidFill>
                <a:latin typeface="Ubuntu"/>
                <a:ea typeface="+mn-lt"/>
                <a:cs typeface="Arial"/>
              </a:rPr>
              <a:t>)</a:t>
            </a:r>
            <a:endParaRPr lang="en-US" sz="1400" dirty="0">
              <a:solidFill>
                <a:schemeClr val="tx2"/>
              </a:solidFill>
              <a:latin typeface="Ubuntu"/>
              <a:cs typeface="Calibri"/>
            </a:endParaRPr>
          </a:p>
          <a:p>
            <a:r>
              <a:rPr lang="en-US" sz="1600" b="1" dirty="0">
                <a:solidFill>
                  <a:schemeClr val="accent1"/>
                </a:solidFill>
                <a:latin typeface="Ubuntu"/>
              </a:rPr>
              <a:t>Allergy Information:</a:t>
            </a:r>
          </a:p>
          <a:p>
            <a:r>
              <a:rPr lang="en-US" sz="1600" dirty="0">
                <a:solidFill>
                  <a:schemeClr val="accent1"/>
                </a:solidFill>
                <a:latin typeface="Ubuntu"/>
              </a:rPr>
              <a:t>Contains milk and barley</a:t>
            </a:r>
            <a:endParaRPr lang="en-US" sz="1600" dirty="0">
              <a:solidFill>
                <a:schemeClr val="accent1"/>
              </a:solidFill>
              <a:cs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33028-B1ED-73B7-0E6C-CC0BD811DD5F}"/>
              </a:ext>
            </a:extLst>
          </p:cNvPr>
          <p:cNvSpPr/>
          <p:nvPr/>
        </p:nvSpPr>
        <p:spPr>
          <a:xfrm>
            <a:off x="255896" y="943970"/>
            <a:ext cx="5561462" cy="4662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screenshot of a recipe&#10;&#10;Description automatically generated">
            <a:extLst>
              <a:ext uri="{FF2B5EF4-FFF2-40B4-BE49-F238E27FC236}">
                <a16:creationId xmlns:a16="http://schemas.microsoft.com/office/drawing/2014/main" id="{EC8AB272-0AB7-3A7D-126A-DD1A0F893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3" t="29187" r="29944" b="15423"/>
          <a:stretch/>
        </p:blipFill>
        <p:spPr>
          <a:xfrm>
            <a:off x="5895919" y="943970"/>
            <a:ext cx="6148244" cy="46629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BF286C-91B2-2302-8C98-838EDE010734}"/>
              </a:ext>
            </a:extLst>
          </p:cNvPr>
          <p:cNvSpPr txBox="1"/>
          <p:nvPr/>
        </p:nvSpPr>
        <p:spPr>
          <a:xfrm>
            <a:off x="2790967" y="948519"/>
            <a:ext cx="299340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Ubuntu"/>
                <a:ea typeface="Source Sans Pro"/>
              </a:rPr>
              <a:t>£1.60</a:t>
            </a:r>
          </a:p>
          <a:p>
            <a:r>
              <a:rPr lang="en-US" b="1" dirty="0">
                <a:solidFill>
                  <a:schemeClr val="accent1"/>
                </a:solidFill>
                <a:latin typeface="Ubuntu"/>
                <a:ea typeface="Source Sans Pro"/>
              </a:rPr>
              <a:t>(1.50/100g)</a:t>
            </a:r>
          </a:p>
          <a:p>
            <a:endParaRPr lang="en-US" b="1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r>
              <a:rPr lang="en-US" sz="1400" b="1" dirty="0">
                <a:solidFill>
                  <a:schemeClr val="accent1"/>
                </a:solidFill>
                <a:latin typeface="Ubuntu"/>
                <a:ea typeface="Source Sans Pro"/>
              </a:rPr>
              <a:t>Cooking Guidelines:</a:t>
            </a:r>
            <a:endParaRPr lang="en-US" sz="1400" b="1" dirty="0">
              <a:solidFill>
                <a:schemeClr val="accent1"/>
              </a:solidFill>
              <a:cs typeface="Calibri"/>
            </a:endParaRPr>
          </a:p>
          <a:p>
            <a:r>
              <a:rPr lang="en-US" sz="1400" dirty="0">
                <a:solidFill>
                  <a:schemeClr val="tx2"/>
                </a:solidFill>
                <a:latin typeface="Ubuntu"/>
                <a:ea typeface="Source Sans Pro"/>
                <a:cs typeface="Arial"/>
              </a:rPr>
              <a:t>1 Empty a sachet into a cup</a:t>
            </a:r>
            <a:br>
              <a:rPr lang="en-US" sz="1400" dirty="0">
                <a:latin typeface="Ubuntu"/>
                <a:ea typeface="Source Sans Pro"/>
                <a:cs typeface="Arial"/>
              </a:rPr>
            </a:br>
            <a:r>
              <a:rPr lang="en-US" sz="1400" dirty="0">
                <a:solidFill>
                  <a:schemeClr val="tx2"/>
                </a:solidFill>
                <a:latin typeface="Ubuntu"/>
                <a:ea typeface="Source Sans Pro"/>
                <a:cs typeface="Arial"/>
              </a:rPr>
              <a:t>2 Add 230ml of boiling water</a:t>
            </a:r>
            <a:br>
              <a:rPr lang="en-US" sz="1400" dirty="0">
                <a:latin typeface="Ubuntu"/>
                <a:ea typeface="Source Sans Pro"/>
                <a:cs typeface="Arial"/>
              </a:rPr>
            </a:br>
            <a:r>
              <a:rPr lang="en-US" sz="1400" dirty="0">
                <a:solidFill>
                  <a:schemeClr val="tx2"/>
                </a:solidFill>
                <a:latin typeface="Ubuntu"/>
                <a:ea typeface="Source Sans Pro"/>
                <a:cs typeface="Arial"/>
              </a:rPr>
              <a:t>3 Stir well, wait a few moments</a:t>
            </a:r>
            <a:endParaRPr lang="en-US" sz="1400" dirty="0">
              <a:solidFill>
                <a:schemeClr val="tx2"/>
              </a:solidFill>
              <a:latin typeface="Ubuntu"/>
            </a:endParaRPr>
          </a:p>
          <a:p>
            <a:endParaRPr lang="en-US" sz="1400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endParaRPr lang="en-US" b="1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endParaRPr lang="en-US" b="1" dirty="0">
              <a:solidFill>
                <a:schemeClr val="accent1"/>
              </a:solidFill>
              <a:latin typeface="Ubuntu"/>
              <a:ea typeface="Source Sans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63E64-1238-A5D5-DBFD-D44C165D59C9}"/>
              </a:ext>
            </a:extLst>
          </p:cNvPr>
          <p:cNvSpPr txBox="1"/>
          <p:nvPr/>
        </p:nvSpPr>
        <p:spPr>
          <a:xfrm>
            <a:off x="254895" y="5713862"/>
            <a:ext cx="56460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Ubuntu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Batchelors Cup a Soup, Potato &amp; Leek x4 107g | Sainsbury's (sainsburys.co.uk)</a:t>
            </a:r>
            <a:endParaRPr lang="en-US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2" name="Picture 1" descr="Click to zoom in">
            <a:extLst>
              <a:ext uri="{FF2B5EF4-FFF2-40B4-BE49-F238E27FC236}">
                <a16:creationId xmlns:a16="http://schemas.microsoft.com/office/drawing/2014/main" id="{35A8B29F-7B40-86C3-3EF3-69B51B9A69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48" r="9470" b="177"/>
          <a:stretch/>
        </p:blipFill>
        <p:spPr>
          <a:xfrm>
            <a:off x="431303" y="1063830"/>
            <a:ext cx="1886361" cy="236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29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8B4246-F894-056C-1867-E2F65E605F01}"/>
              </a:ext>
            </a:extLst>
          </p:cNvPr>
          <p:cNvSpPr txBox="1"/>
          <p:nvPr/>
        </p:nvSpPr>
        <p:spPr>
          <a:xfrm>
            <a:off x="4382195" y="1793405"/>
            <a:ext cx="3414021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rgbClr val="15518B"/>
                </a:solidFill>
                <a:latin typeface="Ubuntu"/>
                <a:cs typeface="Calibri"/>
              </a:rPr>
              <a:t> </a:t>
            </a:r>
            <a:r>
              <a:rPr lang="en-US" sz="2800" b="1" dirty="0">
                <a:solidFill>
                  <a:srgbClr val="15518B"/>
                </a:solidFill>
                <a:latin typeface="Ubuntu"/>
                <a:cs typeface="Calibri"/>
              </a:rPr>
              <a:t>How Do the Following Influence Us? </a:t>
            </a:r>
          </a:p>
          <a:p>
            <a:endParaRPr lang="en-US" sz="2200" dirty="0">
              <a:solidFill>
                <a:srgbClr val="15518B"/>
              </a:solidFill>
              <a:cs typeface="Calibri"/>
            </a:endParaRPr>
          </a:p>
        </p:txBody>
      </p:sp>
      <p:pic>
        <p:nvPicPr>
          <p:cNvPr id="4" name="Picture 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DF9677D5-DF0A-312C-C4B0-88C17F3BE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08" y="1127579"/>
            <a:ext cx="3077483" cy="2489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200B89-C557-EE73-97DB-AA4AEED02391}"/>
              </a:ext>
            </a:extLst>
          </p:cNvPr>
          <p:cNvSpPr txBox="1"/>
          <p:nvPr/>
        </p:nvSpPr>
        <p:spPr>
          <a:xfrm rot="-420000">
            <a:off x="970026" y="1717675"/>
            <a:ext cx="29609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5518B"/>
                </a:solidFill>
                <a:latin typeface="Ubuntu"/>
              </a:rPr>
              <a:t>Convenience?</a:t>
            </a:r>
          </a:p>
        </p:txBody>
      </p:sp>
      <p:pic>
        <p:nvPicPr>
          <p:cNvPr id="10" name="Picture 9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D394FE63-A3D7-DE0A-A89C-C00234F8C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0000">
            <a:off x="8208507" y="1000578"/>
            <a:ext cx="3077483" cy="2489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F2DE2E-479E-9E00-7DBC-FFCFAB35E629}"/>
              </a:ext>
            </a:extLst>
          </p:cNvPr>
          <p:cNvSpPr txBox="1"/>
          <p:nvPr/>
        </p:nvSpPr>
        <p:spPr>
          <a:xfrm rot="480000">
            <a:off x="8580954" y="1690459"/>
            <a:ext cx="29609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5518B"/>
                </a:solidFill>
                <a:latin typeface="Ubuntu"/>
              </a:rPr>
              <a:t>Ingredients?</a:t>
            </a:r>
          </a:p>
        </p:txBody>
      </p:sp>
      <p:pic>
        <p:nvPicPr>
          <p:cNvPr id="12" name="Picture 11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7DAA4A68-75D9-2A83-7A2D-3544BD256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4616220" y="3576863"/>
            <a:ext cx="3077483" cy="2489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F417BC-4D46-FE92-A9D1-662C0602AF3A}"/>
              </a:ext>
            </a:extLst>
          </p:cNvPr>
          <p:cNvSpPr txBox="1"/>
          <p:nvPr/>
        </p:nvSpPr>
        <p:spPr>
          <a:xfrm rot="-240000">
            <a:off x="5043095" y="3961878"/>
            <a:ext cx="296091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5518B"/>
                </a:solidFill>
                <a:latin typeface="Ubuntu"/>
              </a:rPr>
              <a:t>Cooking appliance?</a:t>
            </a:r>
          </a:p>
        </p:txBody>
      </p:sp>
    </p:spTree>
    <p:extLst>
      <p:ext uri="{BB962C8B-B14F-4D97-AF65-F5344CB8AC3E}">
        <p14:creationId xmlns:p14="http://schemas.microsoft.com/office/powerpoint/2010/main" val="326335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12BF59-A47D-2988-0180-9C21651B561D}"/>
              </a:ext>
            </a:extLst>
          </p:cNvPr>
          <p:cNvSpPr txBox="1"/>
          <p:nvPr/>
        </p:nvSpPr>
        <p:spPr>
          <a:xfrm>
            <a:off x="6636519" y="6239970"/>
            <a:ext cx="54918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FSN Eating well recipe book_Oct 2023_DIGITAL.pdf</a:t>
            </a:r>
            <a:r>
              <a:rPr lang="en-US" sz="1200" b="1" dirty="0">
                <a:solidFill>
                  <a:srgbClr val="000000"/>
                </a:solidFill>
                <a:latin typeface="Ubuntu"/>
                <a:ea typeface="+mn-lt"/>
                <a:cs typeface="+mn-lt"/>
              </a:rPr>
              <a:t> </a:t>
            </a:r>
            <a:endParaRPr lang="en-US" sz="12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BEDCC-BEC0-93E3-C483-E9BDB3B5F273}"/>
              </a:ext>
            </a:extLst>
          </p:cNvPr>
          <p:cNvSpPr txBox="1"/>
          <p:nvPr/>
        </p:nvSpPr>
        <p:spPr>
          <a:xfrm>
            <a:off x="336773" y="3431628"/>
            <a:ext cx="6110448" cy="2828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Ubuntu"/>
              </a:rPr>
              <a:t>Ingredients</a:t>
            </a:r>
          </a:p>
          <a:p>
            <a:r>
              <a:rPr lang="en-US" sz="1600" dirty="0">
                <a:solidFill>
                  <a:schemeClr val="accent1"/>
                </a:solidFill>
                <a:latin typeface="Ubuntu"/>
                <a:ea typeface="+mn-lt"/>
                <a:cs typeface="Calibri"/>
              </a:rPr>
              <a:t>Water, Wheat Flour (contains: Wheat Flour, Calcium Carbonate, Iron, Niacin, Thiamine), Margarine (contains: Palm &amp; Rapeseed Fats &amp; Oils, Water, Salt),</a:t>
            </a:r>
            <a:endParaRPr lang="en-US" sz="1600" dirty="0">
              <a:solidFill>
                <a:schemeClr val="accent1"/>
              </a:solidFill>
              <a:cs typeface="Calibri"/>
            </a:endParaRPr>
          </a:p>
          <a:p>
            <a:r>
              <a:rPr lang="en-US" sz="1600" dirty="0">
                <a:solidFill>
                  <a:schemeClr val="accent1"/>
                </a:solidFill>
                <a:latin typeface="Ubuntu"/>
                <a:ea typeface="+mn-lt"/>
                <a:cs typeface="Calibri"/>
              </a:rPr>
              <a:t>Chicken (18%) (contains: Chicken, Modified Maize Starch, Salt), Mushrooms (5%), Modified Maize Starch, Chicken Stock, Double Cream (contains: Milk), Salt, Flavour Enhancer: Monosodium Glutamate, Onion Powder, White Pepper, Butter (Milk), Wheat Protein</a:t>
            </a:r>
            <a:endParaRPr lang="en-US" sz="1600" dirty="0">
              <a:solidFill>
                <a:schemeClr val="accent1"/>
              </a:solidFill>
              <a:cs typeface="Calibri"/>
            </a:endParaRPr>
          </a:p>
          <a:p>
            <a:r>
              <a:rPr lang="en-US" sz="1600" b="1" dirty="0">
                <a:solidFill>
                  <a:schemeClr val="accent1"/>
                </a:solidFill>
                <a:latin typeface="Ubuntu"/>
              </a:rPr>
              <a:t>Allergy Information:</a:t>
            </a:r>
          </a:p>
          <a:p>
            <a:r>
              <a:rPr lang="en-US" sz="1600" dirty="0">
                <a:solidFill>
                  <a:schemeClr val="accent1"/>
                </a:solidFill>
                <a:latin typeface="Ubuntu"/>
              </a:rPr>
              <a:t>Contains milk. 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May also contain (traces of): Barley, Soya.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33028-B1ED-73B7-0E6C-CC0BD811DD5F}"/>
              </a:ext>
            </a:extLst>
          </p:cNvPr>
          <p:cNvSpPr/>
          <p:nvPr/>
        </p:nvSpPr>
        <p:spPr>
          <a:xfrm>
            <a:off x="335507" y="773374"/>
            <a:ext cx="6107373" cy="54704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F286C-91B2-2302-8C98-838EDE010734}"/>
              </a:ext>
            </a:extLst>
          </p:cNvPr>
          <p:cNvSpPr txBox="1"/>
          <p:nvPr/>
        </p:nvSpPr>
        <p:spPr>
          <a:xfrm>
            <a:off x="2813713" y="777922"/>
            <a:ext cx="3641677" cy="30162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£2.00</a:t>
            </a:r>
            <a:endParaRPr lang="en-US" b="1" dirty="0">
              <a:solidFill>
                <a:schemeClr val="accent1"/>
              </a:solidFill>
              <a:latin typeface="Ubuntu"/>
              <a:ea typeface="+mn-lt"/>
              <a:cs typeface="Arial"/>
            </a:endParaRPr>
          </a:p>
          <a:p>
            <a:r>
              <a:rPr lang="en-US" b="1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94p / 100g</a:t>
            </a:r>
            <a:endParaRPr lang="en-US" dirty="0">
              <a:solidFill>
                <a:schemeClr val="accent1"/>
              </a:solidFill>
              <a:latin typeface="Ubuntu"/>
              <a:ea typeface="Source Sans Pro"/>
              <a:cs typeface="Arial"/>
            </a:endParaRPr>
          </a:p>
          <a:p>
            <a:r>
              <a:rPr lang="en-US" sz="1400" b="1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Oven cook: 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From Frozen</a:t>
            </a:r>
            <a:endParaRPr lang="en-US" sz="1400" dirty="0">
              <a:solidFill>
                <a:schemeClr val="accent1"/>
              </a:solidFill>
              <a:cs typeface="Calibri"/>
            </a:endParaRPr>
          </a:p>
          <a:p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In a pre-heated fan assisted/gas oven:</a:t>
            </a:r>
            <a:br>
              <a:rPr lang="en-US" sz="1400" dirty="0">
                <a:latin typeface="Ubuntu"/>
                <a:ea typeface="Source Sans Pro"/>
                <a:cs typeface="Arial"/>
              </a:rPr>
            </a:b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Heat for 50 minutes at 180°C/gas mark 6. From Chilled: In a pre-heated fan assisted/gas oven:</a:t>
            </a:r>
            <a:br>
              <a:rPr lang="en-US" sz="1400" dirty="0">
                <a:latin typeface="Ubuntu"/>
                <a:ea typeface="Source Sans Pro"/>
                <a:cs typeface="Arial"/>
              </a:rPr>
            </a:b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Heat for 25-30 minutes at 190°C/gas mark 6 1/2.</a:t>
            </a:r>
            <a:endParaRPr lang="en-US" sz="1400" dirty="0">
              <a:solidFill>
                <a:schemeClr val="accent1"/>
              </a:solidFill>
              <a:cs typeface="Calibri"/>
            </a:endParaRPr>
          </a:p>
          <a:p>
            <a:r>
              <a:rPr lang="en-US" sz="1400" i="1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Whilst due care is taken in the preparation of this product, it may contain chicken bones.</a:t>
            </a:r>
            <a:endParaRPr lang="en-US" sz="1400" i="1" dirty="0">
              <a:solidFill>
                <a:schemeClr val="accent1"/>
              </a:solidFill>
              <a:cs typeface="Calibri"/>
            </a:endParaRPr>
          </a:p>
          <a:p>
            <a:endParaRPr lang="en-US" sz="1400" dirty="0">
              <a:solidFill>
                <a:schemeClr val="accent1"/>
              </a:solidFill>
              <a:latin typeface="Ubuntu"/>
              <a:ea typeface="Source Sans Pro"/>
              <a:cs typeface="Arial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EA4F353-C5CF-9763-A4B8-5F8ACF84E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5" t="16020" r="29757" b="9220"/>
          <a:stretch/>
        </p:blipFill>
        <p:spPr>
          <a:xfrm>
            <a:off x="6641910" y="768824"/>
            <a:ext cx="5390882" cy="54682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Click to zoom out">
            <a:extLst>
              <a:ext uri="{FF2B5EF4-FFF2-40B4-BE49-F238E27FC236}">
                <a16:creationId xmlns:a16="http://schemas.microsoft.com/office/drawing/2014/main" id="{4C1916EA-3DCF-4775-D27E-F6D4C8018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75" y="897341"/>
            <a:ext cx="2345141" cy="2367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EFB202-3B1E-566C-487F-657AFED2D5A7}"/>
              </a:ext>
            </a:extLst>
          </p:cNvPr>
          <p:cNvSpPr txBox="1"/>
          <p:nvPr/>
        </p:nvSpPr>
        <p:spPr>
          <a:xfrm>
            <a:off x="1976163" y="6239329"/>
            <a:ext cx="46611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Pukka Pies Chicken &amp; Mushroom Pie 212g | Sainsbury's (sainsburys.co.uk)</a:t>
            </a:r>
          </a:p>
        </p:txBody>
      </p:sp>
    </p:spTree>
    <p:extLst>
      <p:ext uri="{BB962C8B-B14F-4D97-AF65-F5344CB8AC3E}">
        <p14:creationId xmlns:p14="http://schemas.microsoft.com/office/powerpoint/2010/main" val="3034959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14801B63-9BA0-D3D0-EFCE-84A5D52155F6}"/>
              </a:ext>
            </a:extLst>
          </p:cNvPr>
          <p:cNvSpPr txBox="1"/>
          <p:nvPr/>
        </p:nvSpPr>
        <p:spPr>
          <a:xfrm>
            <a:off x="4238973" y="1900020"/>
            <a:ext cx="3414021" cy="172354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dirty="0">
                <a:solidFill>
                  <a:srgbClr val="15518B"/>
                </a:solidFill>
                <a:latin typeface="Ubuntu"/>
                <a:cs typeface="Calibri"/>
              </a:rPr>
              <a:t> </a:t>
            </a:r>
            <a:r>
              <a:rPr lang="en-US" sz="2800" b="1" dirty="0">
                <a:solidFill>
                  <a:srgbClr val="15518B"/>
                </a:solidFill>
                <a:latin typeface="Ubuntu"/>
                <a:cs typeface="Calibri"/>
              </a:rPr>
              <a:t>How Do the Following Influence Us?</a:t>
            </a:r>
            <a:r>
              <a:rPr lang="en-US" sz="2200" b="1" dirty="0">
                <a:solidFill>
                  <a:srgbClr val="15518B"/>
                </a:solidFill>
                <a:latin typeface="Ubuntu"/>
                <a:cs typeface="Calibri"/>
              </a:rPr>
              <a:t> </a:t>
            </a:r>
          </a:p>
          <a:p>
            <a:endParaRPr lang="en-US" sz="2200" dirty="0">
              <a:solidFill>
                <a:srgbClr val="15518B"/>
              </a:solidFill>
              <a:cs typeface="Calibri"/>
            </a:endParaRPr>
          </a:p>
        </p:txBody>
      </p:sp>
      <p:pic>
        <p:nvPicPr>
          <p:cNvPr id="3" name="Picture 2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4CDE9946-D42D-318B-05E9-C4CC6CEA5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00000">
            <a:off x="833436" y="1000578"/>
            <a:ext cx="3077483" cy="2489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1C943F-5EAD-257B-228D-1F9F0E79527E}"/>
              </a:ext>
            </a:extLst>
          </p:cNvPr>
          <p:cNvSpPr txBox="1"/>
          <p:nvPr/>
        </p:nvSpPr>
        <p:spPr>
          <a:xfrm rot="-780000">
            <a:off x="1651654" y="1621430"/>
            <a:ext cx="14459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15518B"/>
                </a:solidFill>
                <a:latin typeface="Ubuntu"/>
              </a:rPr>
              <a:t>Cost?</a:t>
            </a:r>
          </a:p>
        </p:txBody>
      </p:sp>
      <p:pic>
        <p:nvPicPr>
          <p:cNvPr id="10" name="Picture 9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27E06DE6-C480-A6D3-57AE-6A2AE68EF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20000">
            <a:off x="8145007" y="782862"/>
            <a:ext cx="3077483" cy="2489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FAE719-491E-5744-2D31-83A0ACFA2406}"/>
              </a:ext>
            </a:extLst>
          </p:cNvPr>
          <p:cNvSpPr txBox="1"/>
          <p:nvPr/>
        </p:nvSpPr>
        <p:spPr>
          <a:xfrm rot="540000">
            <a:off x="9044868" y="1394643"/>
            <a:ext cx="14459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15518B"/>
                </a:solidFill>
                <a:latin typeface="Ubuntu"/>
              </a:rPr>
              <a:t>Skill?</a:t>
            </a:r>
          </a:p>
        </p:txBody>
      </p:sp>
      <p:pic>
        <p:nvPicPr>
          <p:cNvPr id="12" name="Picture 11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5A012AC3-5C96-C59A-ABD6-83FF72EEB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4616220" y="3631289"/>
            <a:ext cx="3077483" cy="2489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5260B3-9A5A-5218-5D74-EBAD493DCF70}"/>
              </a:ext>
            </a:extLst>
          </p:cNvPr>
          <p:cNvSpPr txBox="1"/>
          <p:nvPr/>
        </p:nvSpPr>
        <p:spPr>
          <a:xfrm>
            <a:off x="5443510" y="4233999"/>
            <a:ext cx="15639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15518B"/>
                </a:solidFill>
                <a:latin typeface="Ubuntu"/>
              </a:rPr>
              <a:t>Time?</a:t>
            </a:r>
          </a:p>
        </p:txBody>
      </p:sp>
    </p:spTree>
    <p:extLst>
      <p:ext uri="{BB962C8B-B14F-4D97-AF65-F5344CB8AC3E}">
        <p14:creationId xmlns:p14="http://schemas.microsoft.com/office/powerpoint/2010/main" val="299412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12BF59-A47D-2988-0180-9C21651B561D}"/>
              </a:ext>
            </a:extLst>
          </p:cNvPr>
          <p:cNvSpPr txBox="1"/>
          <p:nvPr/>
        </p:nvSpPr>
        <p:spPr>
          <a:xfrm>
            <a:off x="6382058" y="591922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FSN Eating well recipe book_Oct 2023_DIGITAL.pdf</a:t>
            </a:r>
            <a:r>
              <a:rPr lang="en-US" sz="1400" b="1" dirty="0">
                <a:solidFill>
                  <a:srgbClr val="000000"/>
                </a:solidFill>
                <a:latin typeface="Ubuntu"/>
                <a:ea typeface="+mn-lt"/>
                <a:cs typeface="+mn-lt"/>
              </a:rPr>
              <a:t> </a:t>
            </a:r>
            <a:endParaRPr lang="en-US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BEDCC-BEC0-93E3-C483-E9BDB3B5F273}"/>
              </a:ext>
            </a:extLst>
          </p:cNvPr>
          <p:cNvSpPr txBox="1"/>
          <p:nvPr/>
        </p:nvSpPr>
        <p:spPr>
          <a:xfrm>
            <a:off x="359519" y="3525413"/>
            <a:ext cx="549629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Ubuntu"/>
              </a:rPr>
              <a:t>Ingredients</a:t>
            </a:r>
          </a:p>
          <a:p>
            <a:r>
              <a:rPr lang="en-US" sz="1600" dirty="0">
                <a:solidFill>
                  <a:schemeClr val="accent1"/>
                </a:solidFill>
                <a:latin typeface="Ubuntu"/>
                <a:ea typeface="+mn-lt"/>
                <a:cs typeface="Calibri"/>
              </a:rPr>
              <a:t>Cooked Spaghetti Pasta (Water, Durum Wheat Semolina), British Beef (20%), Tomato, Water, Onion, Mushroom, Red Wine (3%), Tomato Purée, Carrot, Cornflour, Garlic Purée, Sugar, Beef Stock (Water, Beef Extract, Salt, Yeast Extract), Salt, Rapeseed Oil, Oregano, Black Pepper, Rosemary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600" b="1" dirty="0">
                <a:solidFill>
                  <a:schemeClr val="accent1"/>
                </a:solidFill>
                <a:latin typeface="Ubuntu"/>
              </a:rPr>
              <a:t>Allergy Information:</a:t>
            </a:r>
          </a:p>
          <a:p>
            <a:r>
              <a:rPr lang="en-US" sz="1600" dirty="0">
                <a:solidFill>
                  <a:schemeClr val="accent1"/>
                </a:solidFill>
                <a:latin typeface="Ubuntu"/>
              </a:rPr>
              <a:t>Contains wheat.</a:t>
            </a:r>
            <a:endParaRPr lang="en-US" sz="1600" dirty="0">
              <a:solidFill>
                <a:schemeClr val="accent1"/>
              </a:solidFill>
              <a:latin typeface="Ubuntu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33028-B1ED-73B7-0E6C-CC0BD811DD5F}"/>
              </a:ext>
            </a:extLst>
          </p:cNvPr>
          <p:cNvSpPr/>
          <p:nvPr/>
        </p:nvSpPr>
        <p:spPr>
          <a:xfrm>
            <a:off x="358253" y="807493"/>
            <a:ext cx="5743432" cy="5004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F286C-91B2-2302-8C98-838EDE010734}"/>
              </a:ext>
            </a:extLst>
          </p:cNvPr>
          <p:cNvSpPr txBox="1"/>
          <p:nvPr/>
        </p:nvSpPr>
        <p:spPr>
          <a:xfrm>
            <a:off x="2950191" y="812041"/>
            <a:ext cx="3118513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£3.30</a:t>
            </a:r>
            <a:endParaRPr lang="en-US" dirty="0">
              <a:solidFill>
                <a:schemeClr val="accent1"/>
              </a:solidFill>
              <a:latin typeface="Calibri" panose="020F0502020204030204"/>
              <a:ea typeface="+mn-lt"/>
              <a:cs typeface="+mn-lt"/>
            </a:endParaRPr>
          </a:p>
          <a:p>
            <a:r>
              <a:rPr lang="en-US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£8.25</a:t>
            </a:r>
            <a:r>
              <a:rPr lang="en-US" b="1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/ kg</a:t>
            </a:r>
            <a:endParaRPr lang="en-US" dirty="0">
              <a:solidFill>
                <a:schemeClr val="accent1"/>
              </a:solidFill>
              <a:latin typeface="Calibri" panose="020F0502020204030204"/>
              <a:ea typeface="Source Sans Pro"/>
              <a:cs typeface="Calibri"/>
            </a:endParaRPr>
          </a:p>
          <a:p>
            <a:r>
              <a:rPr lang="en-US" sz="1400" b="1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Instructions: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Oven cook from chilled: 190°C / Fan 170°C / Gas 5. 30 mins. From frozen: 190°C / Fan 170°C / Gas 5. 50 mins.</a:t>
            </a:r>
          </a:p>
          <a:p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Microwave full power from chilled: 800w 4m 30s / 900w 4 mins. From Frozen: 800w 7m 30s / 900w 7 mins</a:t>
            </a:r>
          </a:p>
          <a:p>
            <a:r>
              <a:rPr lang="en-US" sz="1400" i="1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Stir thoroughly before serving. Check food is piping hot. 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9886EB2-30FF-8497-0893-85681A77C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30" t="17236" r="30504" b="33831"/>
          <a:stretch/>
        </p:blipFill>
        <p:spPr>
          <a:xfrm>
            <a:off x="6248488" y="806733"/>
            <a:ext cx="5761569" cy="38448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 descr="Sainsbury's Spaghetti Bolognese Ready Meal For 1 400g">
            <a:extLst>
              <a:ext uri="{FF2B5EF4-FFF2-40B4-BE49-F238E27FC236}">
                <a16:creationId xmlns:a16="http://schemas.microsoft.com/office/drawing/2014/main" id="{63EB411C-2D2A-A4D0-DDC7-27452400B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17" y="806355"/>
            <a:ext cx="2583976" cy="25726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24BC0-A3EE-F5C6-B513-B9F7FEE33368}"/>
              </a:ext>
            </a:extLst>
          </p:cNvPr>
          <p:cNvSpPr txBox="1"/>
          <p:nvPr/>
        </p:nvSpPr>
        <p:spPr>
          <a:xfrm>
            <a:off x="3098042" y="5918579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Sainsbury's Spaghetti Bolognese Ready Meal For 1 400g | Sainsbury's (sainsburys.co.uk)</a:t>
            </a:r>
          </a:p>
        </p:txBody>
      </p:sp>
    </p:spTree>
    <p:extLst>
      <p:ext uri="{BB962C8B-B14F-4D97-AF65-F5344CB8AC3E}">
        <p14:creationId xmlns:p14="http://schemas.microsoft.com/office/powerpoint/2010/main" val="1087296996"/>
      </p:ext>
    </p:extLst>
  </p:cSld>
  <p:clrMapOvr>
    <a:masterClrMapping/>
  </p:clrMapOvr>
</p:sld>
</file>

<file path=ppt/theme/theme1.xml><?xml version="1.0" encoding="utf-8"?>
<a:theme xmlns:a="http://schemas.openxmlformats.org/drawingml/2006/main" name="PHW - Master Deck - Orange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2" ma:contentTypeDescription="Create a new document." ma:contentTypeScope="" ma:versionID="fb6fad9976468a2a6f39f5d098182537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2f8702880030ad90070da29d51a5ee77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Food and Nutrition</Project>
    <Meeting xmlns="78b794fc-fa86-49b4-bf1d-df668ee03484" xsi:nil="true"/>
    <WorkCategory xmlns="78b794fc-fa86-49b4-bf1d-df668ee03484" xsi:nil="true"/>
  </documentManagement>
</p:properties>
</file>

<file path=customXml/itemProps1.xml><?xml version="1.0" encoding="utf-8"?>
<ds:datastoreItem xmlns:ds="http://schemas.openxmlformats.org/officeDocument/2006/customXml" ds:itemID="{C98A7E3E-DDEB-4571-AA34-1151102748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8b794fc-fa86-49b4-bf1d-df668ee03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72CF89-D81E-4226-8067-2255C6B4F3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86DA86-E1FB-44EE-B0F0-78AE5479C1BE}">
  <ds:schemaRefs>
    <ds:schemaRef ds:uri="bbd7921a-042b-4eb0-b7a0-a3fc5587e9ac"/>
    <ds:schemaRef ds:uri="d6550f9a-f14e-418b-a53a-e888529f43ac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8b794fc-fa86-49b4-bf1d-df668ee0348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1467</Words>
  <Application>Microsoft Office PowerPoint</Application>
  <PresentationFormat>Widescreen</PresentationFormat>
  <Paragraphs>129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PHW - Master Deck - Orange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Sophie Flood (Public Health Wales - Matrix House)</cp:lastModifiedBy>
  <cp:revision>178</cp:revision>
  <dcterms:created xsi:type="dcterms:W3CDTF">2024-01-29T16:09:21Z</dcterms:created>
  <dcterms:modified xsi:type="dcterms:W3CDTF">2026-04-13T16:05:14Z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0x0101004DA702A496B7D7449F457C941AEC0CCB</vt:lpwstr>
  </property>
  <property fmtid="{D5CDD505-2E9C-101B-9397-08002B2CF9AE}" pid="3" name="Order">
    <vt:r8>228500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Reviewd">
    <vt:bool>false</vt:bool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MediaServiceImageTags">
    <vt:lpwstr/>
  </property>
  <property fmtid="{D5CDD505-2E9C-101B-9397-08002B2CF9AE}" pid="12" name="_SourceUrl">
    <vt:lpwstr/>
  </property>
  <property fmtid="{D5CDD505-2E9C-101B-9397-08002B2CF9AE}" pid="13" name="_SharedFileIndex">
    <vt:lpwstr/>
  </property>
</Properties>
</file>