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648" r:id="rId5"/>
  </p:sldMasterIdLst>
  <p:notesMasterIdLst>
    <p:notesMasterId r:id="rId15"/>
  </p:notesMasterIdLst>
  <p:sldIdLst>
    <p:sldId id="269" r:id="rId6"/>
    <p:sldId id="305" r:id="rId7"/>
    <p:sldId id="257" r:id="rId8"/>
    <p:sldId id="268" r:id="rId9"/>
    <p:sldId id="265" r:id="rId10"/>
    <p:sldId id="266" r:id="rId11"/>
    <p:sldId id="267" r:id="rId12"/>
    <p:sldId id="316"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9C988B-5CEE-D4DB-C133-21D4C2804E0E}" name="Lorna Bennett (Public Health Wales - No. 2 Capital Quarter)" initials="LQ" userId="S::lorna.bennett3@wales.nhs.uk::41cbff77-5434-42c9-8874-6f16723207f9" providerId="AD"/>
  <p188:author id="{311702CD-2FE8-6362-4115-878685D0A7F7}" name="Leanne Small (Public Health Wales - No. 2 Capital Quarter)" initials="LQ" userId="S::leanne.small@wales.nhs.uk::d76cf426-005f-434f-ac47-a5eb582e600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51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5D2DEF-9D17-DEBC-90E3-CE1F8DDE8A9B}" v="5" dt="2025-09-22T15:24:42.111"/>
    <p1510:client id="{AF76A9A0-5871-BE39-168E-EC89BE1D4744}" v="4" dt="2025-09-23T10:38:44.295"/>
    <p1510:client id="{CCA58DA9-2617-DD3B-15AF-3B07EE5FD065}" v="1" dt="2025-09-23T11:22:38.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Flood (Public Health Wales - Matrix House)" userId="S::sophie.flood@wales.nhs.uk::f1b68508-ff1d-4a78-a875-f6aa95017de1" providerId="AD" clId="Web-{4D5D2DEF-9D17-DEBC-90E3-CE1F8DDE8A9B}"/>
    <pc:docChg chg="modSld">
      <pc:chgData name="Sophie Flood (Public Health Wales - Matrix House)" userId="S::sophie.flood@wales.nhs.uk::f1b68508-ff1d-4a78-a875-f6aa95017de1" providerId="AD" clId="Web-{4D5D2DEF-9D17-DEBC-90E3-CE1F8DDE8A9B}" dt="2025-09-22T15:24:41.064" v="1" actId="20577"/>
      <pc:docMkLst>
        <pc:docMk/>
      </pc:docMkLst>
      <pc:sldChg chg="modSp">
        <pc:chgData name="Sophie Flood (Public Health Wales - Matrix House)" userId="S::sophie.flood@wales.nhs.uk::f1b68508-ff1d-4a78-a875-f6aa95017de1" providerId="AD" clId="Web-{4D5D2DEF-9D17-DEBC-90E3-CE1F8DDE8A9B}" dt="2025-09-22T15:24:41.064" v="1" actId="20577"/>
        <pc:sldMkLst>
          <pc:docMk/>
          <pc:sldMk cId="2065409230" sldId="306"/>
        </pc:sldMkLst>
        <pc:spChg chg="mod">
          <ac:chgData name="Sophie Flood (Public Health Wales - Matrix House)" userId="S::sophie.flood@wales.nhs.uk::f1b68508-ff1d-4a78-a875-f6aa95017de1" providerId="AD" clId="Web-{4D5D2DEF-9D17-DEBC-90E3-CE1F8DDE8A9B}" dt="2025-09-22T15:24:41.064" v="1" actId="20577"/>
          <ac:spMkLst>
            <pc:docMk/>
            <pc:sldMk cId="2065409230" sldId="306"/>
            <ac:spMk id="3" creationId="{782CA381-B63F-71E6-307B-415D8444EBA6}"/>
          </ac:spMkLst>
        </pc:spChg>
      </pc:sldChg>
    </pc:docChg>
  </pc:docChgLst>
  <pc:docChgLst>
    <pc:chgData name="Gareth Thomas (Public Health Wales, No. 2 Capital Quarter)" userId="S::gareth.thomas17@wales.nhs.uk::74ed2807-8d61-45c7-a3b0-de76cb24c3dd" providerId="AD" clId="Web-{CCA58DA9-2617-DD3B-15AF-3B07EE5FD065}"/>
    <pc:docChg chg="delSld">
      <pc:chgData name="Gareth Thomas (Public Health Wales, No. 2 Capital Quarter)" userId="S::gareth.thomas17@wales.nhs.uk::74ed2807-8d61-45c7-a3b0-de76cb24c3dd" providerId="AD" clId="Web-{CCA58DA9-2617-DD3B-15AF-3B07EE5FD065}" dt="2025-09-23T11:22:38.112" v="0"/>
      <pc:docMkLst>
        <pc:docMk/>
      </pc:docMkLst>
      <pc:sldChg chg="del">
        <pc:chgData name="Gareth Thomas (Public Health Wales, No. 2 Capital Quarter)" userId="S::gareth.thomas17@wales.nhs.uk::74ed2807-8d61-45c7-a3b0-de76cb24c3dd" providerId="AD" clId="Web-{CCA58DA9-2617-DD3B-15AF-3B07EE5FD065}" dt="2025-09-23T11:22:38.112" v="0"/>
        <pc:sldMkLst>
          <pc:docMk/>
          <pc:sldMk cId="1201215249" sldId="315"/>
        </pc:sldMkLst>
      </pc:sldChg>
    </pc:docChg>
  </pc:docChgLst>
  <pc:docChgLst>
    <pc:chgData name="Sophie Flood (Public Health Wales - Matrix House)" userId="S::sophie.flood@wales.nhs.uk::f1b68508-ff1d-4a78-a875-f6aa95017de1" providerId="AD" clId="Web-{AF76A9A0-5871-BE39-168E-EC89BE1D4744}"/>
    <pc:docChg chg="addSld delSld modSld">
      <pc:chgData name="Sophie Flood (Public Health Wales - Matrix House)" userId="S::sophie.flood@wales.nhs.uk::f1b68508-ff1d-4a78-a875-f6aa95017de1" providerId="AD" clId="Web-{AF76A9A0-5871-BE39-168E-EC89BE1D4744}" dt="2025-09-23T10:38:44.295" v="3"/>
      <pc:docMkLst>
        <pc:docMk/>
      </pc:docMkLst>
      <pc:sldChg chg="del">
        <pc:chgData name="Sophie Flood (Public Health Wales - Matrix House)" userId="S::sophie.flood@wales.nhs.uk::f1b68508-ff1d-4a78-a875-f6aa95017de1" providerId="AD" clId="Web-{AF76A9A0-5871-BE39-168E-EC89BE1D4744}" dt="2025-09-23T10:38:44.295" v="3"/>
        <pc:sldMkLst>
          <pc:docMk/>
          <pc:sldMk cId="2065409230" sldId="306"/>
        </pc:sldMkLst>
      </pc:sldChg>
      <pc:sldChg chg="add">
        <pc:chgData name="Sophie Flood (Public Health Wales - Matrix House)" userId="S::sophie.flood@wales.nhs.uk::f1b68508-ff1d-4a78-a875-f6aa95017de1" providerId="AD" clId="Web-{AF76A9A0-5871-BE39-168E-EC89BE1D4744}" dt="2025-09-23T09:05:57.614" v="0"/>
        <pc:sldMkLst>
          <pc:docMk/>
          <pc:sldMk cId="1201215249" sldId="315"/>
        </pc:sldMkLst>
      </pc:sldChg>
      <pc:sldChg chg="addSp add replId">
        <pc:chgData name="Sophie Flood (Public Health Wales - Matrix House)" userId="S::sophie.flood@wales.nhs.uk::f1b68508-ff1d-4a78-a875-f6aa95017de1" providerId="AD" clId="Web-{AF76A9A0-5871-BE39-168E-EC89BE1D4744}" dt="2025-09-23T10:38:37.732" v="2"/>
        <pc:sldMkLst>
          <pc:docMk/>
          <pc:sldMk cId="4212263678" sldId="316"/>
        </pc:sldMkLst>
        <pc:spChg chg="add">
          <ac:chgData name="Sophie Flood (Public Health Wales - Matrix House)" userId="S::sophie.flood@wales.nhs.uk::f1b68508-ff1d-4a78-a875-f6aa95017de1" providerId="AD" clId="Web-{AF76A9A0-5871-BE39-168E-EC89BE1D4744}" dt="2025-09-23T10:38:37.732" v="2"/>
          <ac:spMkLst>
            <pc:docMk/>
            <pc:sldMk cId="4212263678" sldId="316"/>
            <ac:spMk id="3" creationId="{47DF73EA-8D9A-2118-0CC3-18DE108DE6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5D82-122C-8E42-B3D6-67347C6BA68D}"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F1F24-30D7-5740-9F64-AE7FBFFC8324}" type="slidenum">
              <a:rPr lang="en-US" smtClean="0"/>
              <a:t>‹#›</a:t>
            </a:fld>
            <a:endParaRPr lang="en-US"/>
          </a:p>
        </p:txBody>
      </p:sp>
    </p:spTree>
    <p:extLst>
      <p:ext uri="{BB962C8B-B14F-4D97-AF65-F5344CB8AC3E}">
        <p14:creationId xmlns:p14="http://schemas.microsoft.com/office/powerpoint/2010/main" val="27734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A89E4-01F1-D603-91B2-5BD4E9CB45BF}"/>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8D59E697-43E9-29BA-4D8B-B1E926BCE746}"/>
              </a:ext>
            </a:extLst>
          </p:cNvPr>
          <p:cNvPicPr>
            <a:picLocks noChangeAspect="1"/>
          </p:cNvPicPr>
          <p:nvPr userDrawn="1"/>
        </p:nvPicPr>
        <p:blipFill>
          <a:blip r:embed="rId3"/>
          <a:srcRect/>
          <a:stretch/>
        </p:blipFill>
        <p:spPr>
          <a:xfrm>
            <a:off x="285750" y="275383"/>
            <a:ext cx="2365080" cy="726620"/>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3121995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2261588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Text only - Nav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sp>
        <p:nvSpPr>
          <p:cNvPr id="17" name="Text Placeholder 16">
            <a:extLst>
              <a:ext uri="{FF2B5EF4-FFF2-40B4-BE49-F238E27FC236}">
                <a16:creationId xmlns:a16="http://schemas.microsoft.com/office/drawing/2014/main" id="{57A28305-E86E-6BEA-B62A-37C15E7688D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18" name="Text Placeholder 16">
            <a:extLst>
              <a:ext uri="{FF2B5EF4-FFF2-40B4-BE49-F238E27FC236}">
                <a16:creationId xmlns:a16="http://schemas.microsoft.com/office/drawing/2014/main" id="{62FF2678-D547-1EB7-8171-17F6A2826D1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20" name="Text Placeholder 19">
            <a:extLst>
              <a:ext uri="{FF2B5EF4-FFF2-40B4-BE49-F238E27FC236}">
                <a16:creationId xmlns:a16="http://schemas.microsoft.com/office/drawing/2014/main" id="{D967881B-99AE-11D6-ADD8-1B405DDD2DE6}"/>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A blue rectangle on a black background&#10;&#10;Description automatically generated">
            <a:extLst>
              <a:ext uri="{FF2B5EF4-FFF2-40B4-BE49-F238E27FC236}">
                <a16:creationId xmlns:a16="http://schemas.microsoft.com/office/drawing/2014/main" id="{8023AF1C-BD47-7ECC-237E-4843CE5DC980}"/>
              </a:ext>
            </a:extLst>
          </p:cNvPr>
          <p:cNvPicPr>
            <a:picLocks noChangeAspect="1"/>
          </p:cNvPicPr>
          <p:nvPr userDrawn="1"/>
        </p:nvPicPr>
        <p:blipFill>
          <a:blip r:embed="rId3">
            <a:alphaModFix amt="25000"/>
          </a:blip>
          <a:stretch>
            <a:fillRect/>
          </a:stretch>
        </p:blipFill>
        <p:spPr>
          <a:xfrm>
            <a:off x="8359749" y="2620284"/>
            <a:ext cx="3527372" cy="3968294"/>
          </a:xfrm>
          <a:prstGeom prst="rect">
            <a:avLst/>
          </a:prstGeom>
          <a:noFill/>
        </p:spPr>
      </p:pic>
      <p:pic>
        <p:nvPicPr>
          <p:cNvPr id="8" name="Picture 7" descr="A blue rectangle on a black background&#10;&#10;Description automatically generated">
            <a:extLst>
              <a:ext uri="{FF2B5EF4-FFF2-40B4-BE49-F238E27FC236}">
                <a16:creationId xmlns:a16="http://schemas.microsoft.com/office/drawing/2014/main" id="{CDB4D158-FD1E-DBFE-626C-A02A658F3AC5}"/>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spTree>
    <p:extLst>
      <p:ext uri="{BB962C8B-B14F-4D97-AF65-F5344CB8AC3E}">
        <p14:creationId xmlns:p14="http://schemas.microsoft.com/office/powerpoint/2010/main" val="1628088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 text - Nav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5" name="Picture 4" descr="A blue rectangle on a black background&#10;&#10;Description automatically generated">
            <a:extLst>
              <a:ext uri="{FF2B5EF4-FFF2-40B4-BE49-F238E27FC236}">
                <a16:creationId xmlns:a16="http://schemas.microsoft.com/office/drawing/2014/main" id="{8023AF1C-BD47-7ECC-237E-4843CE5DC980}"/>
              </a:ext>
            </a:extLst>
          </p:cNvPr>
          <p:cNvPicPr>
            <a:picLocks noChangeAspect="1"/>
          </p:cNvPicPr>
          <p:nvPr userDrawn="1"/>
        </p:nvPicPr>
        <p:blipFill rotWithShape="1">
          <a:blip r:embed="rId3">
            <a:alphaModFix amt="25000"/>
          </a:blip>
          <a:srcRect l="7433" t="1445" r="4298" b="49548"/>
          <a:stretch/>
        </p:blipFill>
        <p:spPr>
          <a:xfrm>
            <a:off x="8514847" y="4913264"/>
            <a:ext cx="3113590" cy="1944735"/>
          </a:xfrm>
          <a:prstGeom prst="rect">
            <a:avLst/>
          </a:prstGeom>
        </p:spPr>
      </p:pic>
      <p:sp>
        <p:nvSpPr>
          <p:cNvPr id="2" name="Text Placeholder 19">
            <a:extLst>
              <a:ext uri="{FF2B5EF4-FFF2-40B4-BE49-F238E27FC236}">
                <a16:creationId xmlns:a16="http://schemas.microsoft.com/office/drawing/2014/main" id="{2C45225E-AE2B-BDA8-1397-6B6531B266D2}"/>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blue rectangle on a black background&#10;&#10;Description automatically generated">
            <a:extLst>
              <a:ext uri="{FF2B5EF4-FFF2-40B4-BE49-F238E27FC236}">
                <a16:creationId xmlns:a16="http://schemas.microsoft.com/office/drawing/2014/main" id="{466C05F7-7AE1-164A-C315-BDF66B497B79}"/>
              </a:ext>
            </a:extLst>
          </p:cNvPr>
          <p:cNvPicPr>
            <a:picLocks noChangeAspect="1"/>
          </p:cNvPicPr>
          <p:nvPr userDrawn="1"/>
        </p:nvPicPr>
        <p:blipFill rotWithShape="1">
          <a:blip r:embed="rId3"/>
          <a:srcRect l="11058" t="2107" r="2991" b="47971"/>
          <a:stretch/>
        </p:blipFill>
        <p:spPr>
          <a:xfrm rot="10800000" flipH="1">
            <a:off x="4995863" y="0"/>
            <a:ext cx="3011357" cy="1967696"/>
          </a:xfrm>
          <a:prstGeom prst="rect">
            <a:avLst/>
          </a:prstGeom>
        </p:spPr>
      </p:pic>
      <p:sp>
        <p:nvSpPr>
          <p:cNvPr id="3" name="Text Placeholder 16">
            <a:extLst>
              <a:ext uri="{FF2B5EF4-FFF2-40B4-BE49-F238E27FC236}">
                <a16:creationId xmlns:a16="http://schemas.microsoft.com/office/drawing/2014/main" id="{53876EB6-6EAE-9BF3-D6D1-835B97C9F842}"/>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6" name="Text Placeholder 16">
            <a:extLst>
              <a:ext uri="{FF2B5EF4-FFF2-40B4-BE49-F238E27FC236}">
                <a16:creationId xmlns:a16="http://schemas.microsoft.com/office/drawing/2014/main" id="{CE49A92E-9F67-1C86-EF89-20128FA2A8FE}"/>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8" name="Text Placeholder 19">
            <a:extLst>
              <a:ext uri="{FF2B5EF4-FFF2-40B4-BE49-F238E27FC236}">
                <a16:creationId xmlns:a16="http://schemas.microsoft.com/office/drawing/2014/main" id="{422755FB-7CAD-254A-9692-4E639AA41DD8}"/>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66225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B4B491-7B2E-0971-899D-3D27CEAB21B9}"/>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587202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 Nav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3" name="Picture 2">
            <a:extLst>
              <a:ext uri="{FF2B5EF4-FFF2-40B4-BE49-F238E27FC236}">
                <a16:creationId xmlns:a16="http://schemas.microsoft.com/office/drawing/2014/main" id="{AC08CF81-4359-D6A0-1E47-2917043B037B}"/>
              </a:ext>
            </a:extLst>
          </p:cNvPr>
          <p:cNvPicPr>
            <a:picLocks noChangeAspect="1"/>
          </p:cNvPicPr>
          <p:nvPr userDrawn="1"/>
        </p:nvPicPr>
        <p:blipFill rotWithShape="1">
          <a:blip r:embed="rId3"/>
          <a:srcRect b="34365"/>
          <a:stretch/>
        </p:blipFill>
        <p:spPr>
          <a:xfrm rot="10800000">
            <a:off x="5464464" y="-1"/>
            <a:ext cx="3010823" cy="2223163"/>
          </a:xfrm>
          <a:prstGeom prst="rect">
            <a:avLst/>
          </a:prstGeom>
        </p:spPr>
      </p:pic>
      <p:sp>
        <p:nvSpPr>
          <p:cNvPr id="6" name="Picture Placeholder 4">
            <a:extLst>
              <a:ext uri="{FF2B5EF4-FFF2-40B4-BE49-F238E27FC236}">
                <a16:creationId xmlns:a16="http://schemas.microsoft.com/office/drawing/2014/main" id="{F135AEA2-0F3C-923E-79C1-CE15C915E462}"/>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a:p>
        </p:txBody>
      </p:sp>
      <p:sp>
        <p:nvSpPr>
          <p:cNvPr id="2" name="Text Placeholder 16">
            <a:extLst>
              <a:ext uri="{FF2B5EF4-FFF2-40B4-BE49-F238E27FC236}">
                <a16:creationId xmlns:a16="http://schemas.microsoft.com/office/drawing/2014/main" id="{2D08B4DB-C721-1337-3CDA-2C6A02F1E3EF}"/>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4" name="Text Placeholder 16">
            <a:extLst>
              <a:ext uri="{FF2B5EF4-FFF2-40B4-BE49-F238E27FC236}">
                <a16:creationId xmlns:a16="http://schemas.microsoft.com/office/drawing/2014/main" id="{22BD3702-547A-7ECF-4695-91D18E4063CE}"/>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5" name="Text Placeholder 19">
            <a:extLst>
              <a:ext uri="{FF2B5EF4-FFF2-40B4-BE49-F238E27FC236}">
                <a16:creationId xmlns:a16="http://schemas.microsoft.com/office/drawing/2014/main" id="{4D16D5F2-F36D-EE07-9DDA-4D14AF6DF215}"/>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9306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3734858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342417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92731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100897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only -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ctr">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3" name="Picture 2">
            <a:extLst>
              <a:ext uri="{FF2B5EF4-FFF2-40B4-BE49-F238E27FC236}">
                <a16:creationId xmlns:a16="http://schemas.microsoft.com/office/drawing/2014/main" id="{BF98EFCF-C246-005C-498D-271681A00FB4}"/>
              </a:ext>
            </a:extLst>
          </p:cNvPr>
          <p:cNvPicPr>
            <a:picLocks noChangeAspect="1"/>
          </p:cNvPicPr>
          <p:nvPr userDrawn="1"/>
        </p:nvPicPr>
        <p:blipFill>
          <a:blip r:embed="rId3"/>
          <a:srcRect/>
          <a:stretch/>
        </p:blipFill>
        <p:spPr>
          <a:xfrm>
            <a:off x="8359749" y="2620284"/>
            <a:ext cx="3527372" cy="3968293"/>
          </a:xfrm>
          <a:prstGeom prst="rect">
            <a:avLst/>
          </a:prstGeom>
        </p:spPr>
      </p:pic>
      <p:pic>
        <p:nvPicPr>
          <p:cNvPr id="4" name="Picture 3" descr="A blue rectangle on a black background&#10;&#10;Description automatically generated">
            <a:extLst>
              <a:ext uri="{FF2B5EF4-FFF2-40B4-BE49-F238E27FC236}">
                <a16:creationId xmlns:a16="http://schemas.microsoft.com/office/drawing/2014/main" id="{4A6CD33D-CE15-C6EA-E9D7-A276F9645855}"/>
              </a:ext>
            </a:extLst>
          </p:cNvPr>
          <p:cNvPicPr>
            <a:picLocks noChangeAspect="1"/>
          </p:cNvPicPr>
          <p:nvPr userDrawn="1"/>
        </p:nvPicPr>
        <p:blipFill rotWithShape="1">
          <a:blip r:embed="rId4"/>
          <a:srcRect l="25437" t="2543" r="5912" b="3059"/>
          <a:stretch/>
        </p:blipFill>
        <p:spPr>
          <a:xfrm rot="5400000">
            <a:off x="6649025" y="-657741"/>
            <a:ext cx="2405273" cy="3720755"/>
          </a:xfrm>
          <a:prstGeom prst="rect">
            <a:avLst/>
          </a:prstGeom>
        </p:spPr>
      </p:pic>
      <p:sp>
        <p:nvSpPr>
          <p:cNvPr id="2" name="Text Placeholder 16">
            <a:extLst>
              <a:ext uri="{FF2B5EF4-FFF2-40B4-BE49-F238E27FC236}">
                <a16:creationId xmlns:a16="http://schemas.microsoft.com/office/drawing/2014/main" id="{0E5CFCF9-4FEA-684C-9249-6CB4258FF9E4}"/>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1D7A6BE0-A3A3-00EF-966D-ED9E9646A869}"/>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3DC193FF-EE37-7665-A88F-6D82E3E41B60}"/>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4913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 Green">
    <p:spTree>
      <p:nvGrpSpPr>
        <p:cNvPr id="1" name=""/>
        <p:cNvGrpSpPr/>
        <p:nvPr/>
      </p:nvGrpSpPr>
      <p:grpSpPr>
        <a:xfrm>
          <a:off x="0" y="0"/>
          <a:ext cx="0" cy="0"/>
          <a:chOff x="0" y="0"/>
          <a:chExt cx="0" cy="0"/>
        </a:xfrm>
      </p:grpSpPr>
      <p:pic>
        <p:nvPicPr>
          <p:cNvPr id="13" name="Picture 12" descr="A green curved object on a black background&#10;&#10;Description automatically generated">
            <a:extLst>
              <a:ext uri="{FF2B5EF4-FFF2-40B4-BE49-F238E27FC236}">
                <a16:creationId xmlns:a16="http://schemas.microsoft.com/office/drawing/2014/main" id="{5BE47017-229C-E9B0-9136-346518C971BC}"/>
              </a:ext>
            </a:extLst>
          </p:cNvPr>
          <p:cNvPicPr>
            <a:picLocks noChangeAspect="1"/>
          </p:cNvPicPr>
          <p:nvPr userDrawn="1"/>
        </p:nvPicPr>
        <p:blipFill rotWithShape="1">
          <a:blip r:embed="rId2"/>
          <a:srcRect l="13170" b="50222"/>
          <a:stretch/>
        </p:blipFill>
        <p:spPr>
          <a:xfrm>
            <a:off x="8678735" y="4849885"/>
            <a:ext cx="3113591" cy="2008116"/>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ctr">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8" name="Picture 7" descr="A blue rectangle on a black background&#10;&#10;Description automatically generated">
            <a:extLst>
              <a:ext uri="{FF2B5EF4-FFF2-40B4-BE49-F238E27FC236}">
                <a16:creationId xmlns:a16="http://schemas.microsoft.com/office/drawing/2014/main" id="{0FAC1D26-CC7D-E97A-3F21-2D75E28C9454}"/>
              </a:ext>
            </a:extLst>
          </p:cNvPr>
          <p:cNvPicPr>
            <a:picLocks noChangeAspect="1"/>
          </p:cNvPicPr>
          <p:nvPr userDrawn="1"/>
        </p:nvPicPr>
        <p:blipFill rotWithShape="1">
          <a:blip r:embed="rId4"/>
          <a:srcRect l="11058" t="2107" r="2991" b="47971"/>
          <a:stretch/>
        </p:blipFill>
        <p:spPr>
          <a:xfrm rot="10800000" flipH="1">
            <a:off x="4995863" y="0"/>
            <a:ext cx="3011357" cy="1967696"/>
          </a:xfrm>
          <a:prstGeom prst="rect">
            <a:avLst/>
          </a:prstGeom>
        </p:spPr>
      </p:pic>
      <p:sp>
        <p:nvSpPr>
          <p:cNvPr id="3" name="Text Placeholder 19">
            <a:extLst>
              <a:ext uri="{FF2B5EF4-FFF2-40B4-BE49-F238E27FC236}">
                <a16:creationId xmlns:a16="http://schemas.microsoft.com/office/drawing/2014/main" id="{F32C9CDA-6E98-BDBB-22CC-3331CBEB200D}"/>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16">
            <a:extLst>
              <a:ext uri="{FF2B5EF4-FFF2-40B4-BE49-F238E27FC236}">
                <a16:creationId xmlns:a16="http://schemas.microsoft.com/office/drawing/2014/main" id="{CB3808F5-2977-2430-671D-201C708FDA25}"/>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631F4810-3655-6AC4-612B-0F5ED1F82335}"/>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9" name="Text Placeholder 19">
            <a:extLst>
              <a:ext uri="{FF2B5EF4-FFF2-40B4-BE49-F238E27FC236}">
                <a16:creationId xmlns:a16="http://schemas.microsoft.com/office/drawing/2014/main" id="{A1E2E994-007A-4BF6-1A75-386E1DE02EA2}"/>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2960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A89E4-01F1-D603-91B2-5BD4E9CB45BF}"/>
              </a:ext>
            </a:extLst>
          </p:cNvPr>
          <p:cNvPicPr>
            <a:picLocks noChangeAspect="1"/>
          </p:cNvPicPr>
          <p:nvPr userDrawn="1"/>
        </p:nvPicPr>
        <p:blipFill>
          <a:blip r:embed="rId2"/>
          <a:srcRect/>
          <a:stretch/>
        </p:blipFill>
        <p:spPr>
          <a:xfrm>
            <a:off x="0" y="3175"/>
            <a:ext cx="12192000" cy="6851650"/>
          </a:xfrm>
          <a:prstGeom prst="rect">
            <a:avLst/>
          </a:prstGeom>
        </p:spPr>
      </p:pic>
      <p:pic>
        <p:nvPicPr>
          <p:cNvPr id="11" name="Picture 10">
            <a:extLst>
              <a:ext uri="{FF2B5EF4-FFF2-40B4-BE49-F238E27FC236}">
                <a16:creationId xmlns:a16="http://schemas.microsoft.com/office/drawing/2014/main" id="{8D59E697-43E9-29BA-4D8B-B1E926BCE746}"/>
              </a:ext>
            </a:extLst>
          </p:cNvPr>
          <p:cNvPicPr>
            <a:picLocks noChangeAspect="1"/>
          </p:cNvPicPr>
          <p:nvPr userDrawn="1"/>
        </p:nvPicPr>
        <p:blipFill>
          <a:blip r:embed="rId3"/>
          <a:srcRect/>
          <a:stretch/>
        </p:blipFill>
        <p:spPr>
          <a:xfrm>
            <a:off x="285750" y="275383"/>
            <a:ext cx="2365080" cy="726620"/>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EFD7FFEF-DD76-C8F1-63F4-63C982059D10}"/>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132246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 Green">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7E004D3-DBCA-1C37-97A3-960F3197F922}"/>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a:p>
        </p:txBody>
      </p:sp>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ADEB40E7-645B-EFDF-08C9-EF3FCF11D1D3}"/>
              </a:ext>
            </a:extLst>
          </p:cNvPr>
          <p:cNvSpPr>
            <a:spLocks noGrp="1"/>
          </p:cNvSpPr>
          <p:nvPr>
            <p:ph type="body" sz="quarter" idx="10" hasCustomPrompt="1"/>
          </p:nvPr>
        </p:nvSpPr>
        <p:spPr>
          <a:xfrm>
            <a:off x="1812016" y="6362447"/>
            <a:ext cx="3772354" cy="239713"/>
          </a:xfrm>
          <a:prstGeom prst="rect">
            <a:avLst/>
          </a:prstGeom>
        </p:spPr>
        <p:txBody>
          <a:bodyPr anchor="ctr">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DEF444B3-DCDC-AEAE-C9E4-7E25D26EE18E}"/>
              </a:ext>
            </a:extLst>
          </p:cNvPr>
          <p:cNvPicPr>
            <a:picLocks noChangeAspect="1"/>
          </p:cNvPicPr>
          <p:nvPr userDrawn="1"/>
        </p:nvPicPr>
        <p:blipFill rotWithShape="1">
          <a:blip r:embed="rId3"/>
          <a:srcRect b="34365"/>
          <a:stretch/>
        </p:blipFill>
        <p:spPr>
          <a:xfrm rot="10800000">
            <a:off x="5464465" y="-1"/>
            <a:ext cx="3010823" cy="2223164"/>
          </a:xfrm>
          <a:prstGeom prst="rect">
            <a:avLst/>
          </a:prstGeom>
        </p:spPr>
      </p:pic>
      <p:sp>
        <p:nvSpPr>
          <p:cNvPr id="4" name="Text Placeholder 16">
            <a:extLst>
              <a:ext uri="{FF2B5EF4-FFF2-40B4-BE49-F238E27FC236}">
                <a16:creationId xmlns:a16="http://schemas.microsoft.com/office/drawing/2014/main" id="{D35E72E3-FB2A-CE9B-8A97-5095BD60FDCE}"/>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64FA1C60-516A-E812-0696-9110D645B8D7}"/>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98BB7B6D-035A-422E-9B5C-4C0B73E961DA}"/>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4923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3162765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78540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04648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A89E4-01F1-D603-91B2-5BD4E9CB45BF}"/>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8D59E697-43E9-29BA-4D8B-B1E926BCE746}"/>
              </a:ext>
            </a:extLst>
          </p:cNvPr>
          <p:cNvPicPr>
            <a:picLocks noChangeAspect="1"/>
          </p:cNvPicPr>
          <p:nvPr userDrawn="1"/>
        </p:nvPicPr>
        <p:blipFill>
          <a:blip r:embed="rId3"/>
          <a:srcRect/>
          <a:stretch/>
        </p:blipFill>
        <p:spPr>
          <a:xfrm>
            <a:off x="285750" y="275383"/>
            <a:ext cx="2365080" cy="726620"/>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EBD4023A-5511-58D4-11BC-1B17DA73A0BE}"/>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4" name="Text Placeholder 13">
            <a:extLst>
              <a:ext uri="{FF2B5EF4-FFF2-40B4-BE49-F238E27FC236}">
                <a16:creationId xmlns:a16="http://schemas.microsoft.com/office/drawing/2014/main" id="{94579856-9FB6-8DA6-9886-277F1B8743F2}"/>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2438247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986317-7467-DE3F-6C0B-DD058A986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53CBCA-3BED-A47C-B4C8-D30F0AB68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8CC687-9ECD-F6E3-5184-EFAF7E46FB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4E63EC1-32C7-C148-9B23-6C189CE1C2B7}" type="datetimeFigureOut">
              <a:rPr lang="en-US" smtClean="0"/>
              <a:pPr/>
              <a:t>9/23/2025</a:t>
            </a:fld>
            <a:endParaRPr lang="en-US"/>
          </a:p>
        </p:txBody>
      </p:sp>
      <p:sp>
        <p:nvSpPr>
          <p:cNvPr id="5" name="Footer Placeholder 4">
            <a:extLst>
              <a:ext uri="{FF2B5EF4-FFF2-40B4-BE49-F238E27FC236}">
                <a16:creationId xmlns:a16="http://schemas.microsoft.com/office/drawing/2014/main" id="{E242B47E-A058-0DAF-B59E-CC2E267BDA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a:p>
        </p:txBody>
      </p:sp>
      <p:sp>
        <p:nvSpPr>
          <p:cNvPr id="6" name="Slide Number Placeholder 5">
            <a:extLst>
              <a:ext uri="{FF2B5EF4-FFF2-40B4-BE49-F238E27FC236}">
                <a16:creationId xmlns:a16="http://schemas.microsoft.com/office/drawing/2014/main" id="{91C73786-2D0C-15B4-1EB1-4F191CCD8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1A6076B7-25FF-134B-B2FE-8DDBCA4A7BAB}" type="slidenum">
              <a:rPr lang="en-US" smtClean="0"/>
              <a:pPr/>
              <a:t>‹#›</a:t>
            </a:fld>
            <a:endParaRPr lang="en-US"/>
          </a:p>
        </p:txBody>
      </p:sp>
    </p:spTree>
    <p:extLst>
      <p:ext uri="{BB962C8B-B14F-4D97-AF65-F5344CB8AC3E}">
        <p14:creationId xmlns:p14="http://schemas.microsoft.com/office/powerpoint/2010/main" val="1613755529"/>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60" r:id="rId3"/>
    <p:sldLayoutId id="2147483670" r:id="rId4"/>
    <p:sldLayoutId id="2147483665" r:id="rId5"/>
    <p:sldLayoutId id="2147483698" r:id="rId6"/>
    <p:sldLayoutId id="2147483693" r:id="rId7"/>
    <p:sldLayoutId id="2147483694" r:id="rId8"/>
    <p:sldLayoutId id="2147483677" r:id="rId9"/>
  </p:sldLayoutIdLst>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C3670BB9-B94F-C65D-7CAC-B054429E8C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4" name="Text Placeholder 2">
            <a:extLst>
              <a:ext uri="{FF2B5EF4-FFF2-40B4-BE49-F238E27FC236}">
                <a16:creationId xmlns:a16="http://schemas.microsoft.com/office/drawing/2014/main" id="{5638F58A-436D-A29C-763B-B8E377A59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Date Placeholder 3">
            <a:extLst>
              <a:ext uri="{FF2B5EF4-FFF2-40B4-BE49-F238E27FC236}">
                <a16:creationId xmlns:a16="http://schemas.microsoft.com/office/drawing/2014/main" id="{68F0F3DD-BECC-807E-F397-4B127CA7E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4E63EC1-32C7-C148-9B23-6C189CE1C2B7}" type="datetimeFigureOut">
              <a:rPr lang="en-US" smtClean="0"/>
              <a:pPr/>
              <a:t>9/23/2025</a:t>
            </a:fld>
            <a:endParaRPr lang="en-US"/>
          </a:p>
        </p:txBody>
      </p:sp>
      <p:sp>
        <p:nvSpPr>
          <p:cNvPr id="16" name="Footer Placeholder 4">
            <a:extLst>
              <a:ext uri="{FF2B5EF4-FFF2-40B4-BE49-F238E27FC236}">
                <a16:creationId xmlns:a16="http://schemas.microsoft.com/office/drawing/2014/main" id="{35AFBA9A-5F67-DAF9-BC39-D9BAE76E42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a:p>
        </p:txBody>
      </p:sp>
      <p:sp>
        <p:nvSpPr>
          <p:cNvPr id="17" name="Slide Number Placeholder 5">
            <a:extLst>
              <a:ext uri="{FF2B5EF4-FFF2-40B4-BE49-F238E27FC236}">
                <a16:creationId xmlns:a16="http://schemas.microsoft.com/office/drawing/2014/main" id="{F94882C1-9C1A-E98C-1EDB-45E209E98F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1A6076B7-25FF-134B-B2FE-8DDBCA4A7BAB}" type="slidenum">
              <a:rPr lang="en-US" smtClean="0"/>
              <a:pPr/>
              <a:t>‹#›</a:t>
            </a:fld>
            <a:endParaRPr lang="en-US"/>
          </a:p>
        </p:txBody>
      </p:sp>
    </p:spTree>
    <p:extLst>
      <p:ext uri="{BB962C8B-B14F-4D97-AF65-F5344CB8AC3E}">
        <p14:creationId xmlns:p14="http://schemas.microsoft.com/office/powerpoint/2010/main" val="389870381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9" r:id="rId3"/>
    <p:sldLayoutId id="2147483669" r:id="rId4"/>
    <p:sldLayoutId id="2147483664" r:id="rId5"/>
    <p:sldLayoutId id="2147483697" r:id="rId6"/>
    <p:sldLayoutId id="2147483695" r:id="rId7"/>
    <p:sldLayoutId id="2147483696" r:id="rId8"/>
    <p:sldLayoutId id="2147483676" r:id="rId9"/>
  </p:sldLayoutIdLst>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teensleephub.org.uk/schools/" TargetMode="External"/><Relationship Id="rId2" Type="http://schemas.openxmlformats.org/officeDocument/2006/relationships/hyperlink" Target="file:///C:/Users/so251463/Downloads/TSC-Advice-Sheets_Creating-a-Good-Bedtime-Routine_Col.pdf" TargetMode="External"/><Relationship Id="rId1" Type="http://schemas.openxmlformats.org/officeDocument/2006/relationships/slideLayout" Target="../slideLayouts/slideLayout11.xml"/><Relationship Id="rId4" Type="http://schemas.openxmlformats.org/officeDocument/2006/relationships/hyperlink" Target="file:///C:/Users/so251463/AppData/Local/Temp/ae9c4c67-e247-4f88-b27c-92c1443f9828_eBook-Promotion.zip.828/eBook%20Promotion/A3/TSH%20-%20Hints%20%26%20Tips%20-%20Teen%20Sleep%20eBook_A3.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1DD9AD-4C31-B3E1-3B52-E3253566CEB7}"/>
              </a:ext>
            </a:extLst>
          </p:cNvPr>
          <p:cNvSpPr>
            <a:spLocks noGrp="1"/>
          </p:cNvSpPr>
          <p:nvPr>
            <p:ph type="body" sz="quarter" idx="10"/>
          </p:nvPr>
        </p:nvSpPr>
        <p:spPr>
          <a:xfrm>
            <a:off x="285750" y="2892265"/>
            <a:ext cx="6327775" cy="726622"/>
          </a:xfrm>
        </p:spPr>
        <p:txBody>
          <a:bodyPr/>
          <a:lstStyle/>
          <a:p>
            <a:r>
              <a:rPr lang="en-US">
                <a:latin typeface="Ubuntu"/>
                <a:ea typeface="Verdana"/>
              </a:rPr>
              <a:t>WhatsApp Discussion Starters</a:t>
            </a:r>
          </a:p>
        </p:txBody>
      </p:sp>
      <p:sp>
        <p:nvSpPr>
          <p:cNvPr id="3" name="Text Placeholder 2">
            <a:extLst>
              <a:ext uri="{FF2B5EF4-FFF2-40B4-BE49-F238E27FC236}">
                <a16:creationId xmlns:a16="http://schemas.microsoft.com/office/drawing/2014/main" id="{86ED9DED-213B-66F3-3130-631A0B45E022}"/>
              </a:ext>
            </a:extLst>
          </p:cNvPr>
          <p:cNvSpPr>
            <a:spLocks noGrp="1"/>
          </p:cNvSpPr>
          <p:nvPr>
            <p:ph type="body" sz="quarter" idx="11"/>
          </p:nvPr>
        </p:nvSpPr>
        <p:spPr>
          <a:xfrm>
            <a:off x="285750" y="3614750"/>
            <a:ext cx="6327775" cy="453119"/>
          </a:xfrm>
        </p:spPr>
        <p:txBody>
          <a:bodyPr/>
          <a:lstStyle/>
          <a:p>
            <a:r>
              <a:rPr lang="en-US">
                <a:latin typeface="Ubuntu"/>
                <a:ea typeface="Verdana"/>
              </a:rPr>
              <a:t>Sleep</a:t>
            </a:r>
            <a:endParaRPr lang="en-US"/>
          </a:p>
        </p:txBody>
      </p:sp>
      <p:pic>
        <p:nvPicPr>
          <p:cNvPr id="5" name="Picture 4" descr="Blue Light on Screens for Better Sleep ...">
            <a:extLst>
              <a:ext uri="{FF2B5EF4-FFF2-40B4-BE49-F238E27FC236}">
                <a16:creationId xmlns:a16="http://schemas.microsoft.com/office/drawing/2014/main" id="{288251D0-36A2-E68E-AACF-91190C6ACBAF}"/>
              </a:ext>
            </a:extLst>
          </p:cNvPr>
          <p:cNvPicPr>
            <a:picLocks noChangeAspect="1"/>
          </p:cNvPicPr>
          <p:nvPr/>
        </p:nvPicPr>
        <p:blipFill>
          <a:blip r:embed="rId2"/>
          <a:stretch>
            <a:fillRect/>
          </a:stretch>
        </p:blipFill>
        <p:spPr>
          <a:xfrm>
            <a:off x="7190014" y="1970541"/>
            <a:ext cx="4379685" cy="2925989"/>
          </a:xfrm>
          <a:prstGeom prst="rect">
            <a:avLst/>
          </a:prstGeom>
        </p:spPr>
      </p:pic>
    </p:spTree>
    <p:extLst>
      <p:ext uri="{BB962C8B-B14F-4D97-AF65-F5344CB8AC3E}">
        <p14:creationId xmlns:p14="http://schemas.microsoft.com/office/powerpoint/2010/main" val="3499240507"/>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7C87D-D479-CDB1-4ED3-582FF7BABB23}"/>
              </a:ext>
            </a:extLst>
          </p:cNvPr>
          <p:cNvSpPr txBox="1"/>
          <p:nvPr/>
        </p:nvSpPr>
        <p:spPr>
          <a:xfrm>
            <a:off x="107196" y="792226"/>
            <a:ext cx="11982257" cy="615553"/>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ctr"/>
            <a:r>
              <a:rPr lang="en-US" sz="1700">
                <a:solidFill>
                  <a:schemeClr val="accent1"/>
                </a:solidFill>
                <a:latin typeface="Ubuntu"/>
                <a:ea typeface="+mn-lt"/>
                <a:cs typeface="+mn-lt"/>
              </a:rPr>
              <a:t>These activities have been developed for use with both primary and secondary aged learners. They should be used flexibly and can be adapted to meet the identified needs of your learners within the context of your school or setting.</a:t>
            </a:r>
            <a:r>
              <a:rPr lang="en-US" sz="1600">
                <a:solidFill>
                  <a:schemeClr val="accent1"/>
                </a:solidFill>
                <a:latin typeface="Ubuntu"/>
                <a:ea typeface="+mn-lt"/>
                <a:cs typeface="+mn-lt"/>
              </a:rPr>
              <a:t> </a:t>
            </a:r>
            <a:endParaRPr lang="en-US" sz="1600">
              <a:solidFill>
                <a:schemeClr val="accent1"/>
              </a:solidFill>
              <a:latin typeface="Ubuntu"/>
              <a:ea typeface="Calibri" panose="020F0502020204030204"/>
              <a:cs typeface="Calibri" panose="020F0502020204030204"/>
            </a:endParaRPr>
          </a:p>
        </p:txBody>
      </p:sp>
      <p:sp>
        <p:nvSpPr>
          <p:cNvPr id="4" name="TextBox 3">
            <a:extLst>
              <a:ext uri="{FF2B5EF4-FFF2-40B4-BE49-F238E27FC236}">
                <a16:creationId xmlns:a16="http://schemas.microsoft.com/office/drawing/2014/main" id="{7281CADA-E834-5793-61B6-C5FC6EC16E69}"/>
              </a:ext>
            </a:extLst>
          </p:cNvPr>
          <p:cNvSpPr txBox="1"/>
          <p:nvPr/>
        </p:nvSpPr>
        <p:spPr>
          <a:xfrm>
            <a:off x="107195" y="2496335"/>
            <a:ext cx="11982257" cy="1585049"/>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1700" b="1">
                <a:solidFill>
                  <a:schemeClr val="accent1"/>
                </a:solidFill>
                <a:latin typeface="Ubuntu"/>
                <a:ea typeface="Calibri"/>
                <a:cs typeface="Calibri"/>
              </a:rPr>
              <a:t>Links to Statements of what matters </a:t>
            </a:r>
          </a:p>
          <a:p>
            <a:pPr marL="228600" indent="-228600"/>
            <a:r>
              <a:rPr lang="en-US" sz="1600" b="1">
                <a:solidFill>
                  <a:schemeClr val="accent1"/>
                </a:solidFill>
                <a:latin typeface="Ubuntu"/>
                <a:ea typeface="+mn-lt"/>
                <a:cs typeface="+mn-lt"/>
              </a:rPr>
              <a:t>Health and Wellbeing</a:t>
            </a:r>
            <a:r>
              <a:rPr lang="en-GB" sz="1600">
                <a:solidFill>
                  <a:srgbClr val="18518A"/>
                </a:solidFill>
                <a:latin typeface="Ubuntu"/>
                <a:ea typeface="+mn-lt"/>
                <a:cs typeface="+mn-lt"/>
              </a:rPr>
              <a:t>: Developing physical health has lifelong benefits (health-promoting and health-harming behaviours)</a:t>
            </a:r>
            <a:endParaRPr lang="en-US" sz="1600">
              <a:latin typeface="Ubuntu"/>
            </a:endParaRPr>
          </a:p>
          <a:p>
            <a:pPr marL="228600" indent="-228600"/>
            <a:r>
              <a:rPr lang="en-US" sz="1600" b="1">
                <a:solidFill>
                  <a:schemeClr val="accent1"/>
                </a:solidFill>
                <a:latin typeface="Ubuntu"/>
                <a:ea typeface="+mn-lt"/>
                <a:cs typeface="+mn-lt"/>
              </a:rPr>
              <a:t>Health and Wellbeing</a:t>
            </a:r>
            <a:r>
              <a:rPr lang="en-US" sz="1600">
                <a:solidFill>
                  <a:schemeClr val="accent1"/>
                </a:solidFill>
                <a:latin typeface="Ubuntu"/>
                <a:ea typeface="+mn-lt"/>
                <a:cs typeface="+mn-lt"/>
              </a:rPr>
              <a:t>: Our decision-making impacts on the quality of our lives and the lives of others (making informed decisions)</a:t>
            </a:r>
            <a:endParaRPr lang="en-US" sz="1600">
              <a:solidFill>
                <a:schemeClr val="accent1"/>
              </a:solidFill>
              <a:latin typeface="Ubuntu"/>
            </a:endParaRPr>
          </a:p>
          <a:p>
            <a:r>
              <a:rPr lang="en-GB" sz="1600" b="1">
                <a:solidFill>
                  <a:srgbClr val="18518A"/>
                </a:solidFill>
                <a:latin typeface="Ubuntu"/>
                <a:ea typeface="Calibri"/>
                <a:cs typeface="Calibri"/>
              </a:rPr>
              <a:t>Science and Technology</a:t>
            </a:r>
            <a:r>
              <a:rPr lang="en-GB" sz="1600">
                <a:solidFill>
                  <a:srgbClr val="18518A"/>
                </a:solidFill>
                <a:latin typeface="Ubuntu"/>
                <a:ea typeface="Calibri"/>
                <a:cs typeface="Calibri"/>
              </a:rPr>
              <a:t>: </a:t>
            </a:r>
            <a:r>
              <a:rPr lang="en-GB" sz="1600">
                <a:solidFill>
                  <a:srgbClr val="18518A"/>
                </a:solidFill>
                <a:latin typeface="Ubuntu"/>
                <a:ea typeface="+mn-lt"/>
                <a:cs typeface="+mn-lt"/>
              </a:rPr>
              <a:t>The world around us is full of living things which depend on each other for survival (an understanding of the factors which affect our health allows us to make informed decisions about our physical health)</a:t>
            </a:r>
          </a:p>
        </p:txBody>
      </p:sp>
      <p:sp>
        <p:nvSpPr>
          <p:cNvPr id="5" name="TextBox 4">
            <a:extLst>
              <a:ext uri="{FF2B5EF4-FFF2-40B4-BE49-F238E27FC236}">
                <a16:creationId xmlns:a16="http://schemas.microsoft.com/office/drawing/2014/main" id="{9D16C461-1705-953C-AA71-3B5B6C0B4ECB}"/>
              </a:ext>
            </a:extLst>
          </p:cNvPr>
          <p:cNvSpPr txBox="1"/>
          <p:nvPr/>
        </p:nvSpPr>
        <p:spPr>
          <a:xfrm>
            <a:off x="118740" y="4088684"/>
            <a:ext cx="11982257" cy="1600438"/>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b="1">
                <a:solidFill>
                  <a:schemeClr val="accent1"/>
                </a:solidFill>
                <a:latin typeface="Ubuntu"/>
                <a:ea typeface="Calibri"/>
                <a:cs typeface="Calibri"/>
              </a:rPr>
              <a:t>Descriptions of learning </a:t>
            </a:r>
            <a:r>
              <a:rPr lang="en-US">
                <a:solidFill>
                  <a:schemeClr val="accent1"/>
                </a:solidFill>
                <a:latin typeface="Ubuntu"/>
                <a:ea typeface="Calibri"/>
                <a:cs typeface="Calibri"/>
              </a:rPr>
              <a:t>(possible)</a:t>
            </a:r>
            <a:endParaRPr lang="en-US">
              <a:solidFill>
                <a:schemeClr val="accent1"/>
              </a:solidFill>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p:txBody>
      </p:sp>
      <p:sp>
        <p:nvSpPr>
          <p:cNvPr id="8" name="TextBox 7">
            <a:extLst>
              <a:ext uri="{FF2B5EF4-FFF2-40B4-BE49-F238E27FC236}">
                <a16:creationId xmlns:a16="http://schemas.microsoft.com/office/drawing/2014/main" id="{12D83889-0442-1959-F86D-9314EE1CFC28}"/>
              </a:ext>
            </a:extLst>
          </p:cNvPr>
          <p:cNvSpPr txBox="1"/>
          <p:nvPr/>
        </p:nvSpPr>
        <p:spPr>
          <a:xfrm>
            <a:off x="107195" y="1411063"/>
            <a:ext cx="11982257" cy="1107996"/>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1700" b="1">
                <a:solidFill>
                  <a:srgbClr val="18518A"/>
                </a:solidFill>
                <a:latin typeface="Ubuntu"/>
                <a:ea typeface="Calibri"/>
                <a:cs typeface="Calibri"/>
              </a:rPr>
              <a:t>WhatsApp Discussion Starters</a:t>
            </a:r>
            <a:r>
              <a:rPr lang="en-US" sz="1700">
                <a:solidFill>
                  <a:srgbClr val="18518A"/>
                </a:solidFill>
                <a:latin typeface="Ubuntu"/>
                <a:ea typeface="Calibri"/>
                <a:cs typeface="Calibri"/>
              </a:rPr>
              <a:t>: 'What is a good sleep?' 'Lifestyle, Social and Environmental factors that shape our sleep' and 'How does sleep impact our health and Wellbeing?' Knowledge Banks</a:t>
            </a:r>
            <a:endParaRPr lang="en-US" sz="1700">
              <a:solidFill>
                <a:srgbClr val="000000"/>
              </a:solidFill>
              <a:latin typeface="Ubuntu"/>
              <a:ea typeface="Calibri"/>
              <a:cs typeface="Calibri"/>
            </a:endParaRPr>
          </a:p>
          <a:p>
            <a:pPr marL="228600" indent="-228600"/>
            <a:r>
              <a:rPr lang="en-US" sz="1600">
                <a:solidFill>
                  <a:srgbClr val="18518A"/>
                </a:solidFill>
                <a:latin typeface="Ubuntu"/>
                <a:ea typeface="Calibri"/>
                <a:cs typeface="Calibri"/>
              </a:rPr>
              <a:t>These activities provide  s</a:t>
            </a:r>
            <a:r>
              <a:rPr lang="en-GB" sz="1600" err="1">
                <a:solidFill>
                  <a:srgbClr val="18518A"/>
                </a:solidFill>
                <a:latin typeface="Ubuntu"/>
                <a:ea typeface="Calibri"/>
                <a:cs typeface="Calibri"/>
              </a:rPr>
              <a:t>cenarios</a:t>
            </a:r>
            <a:r>
              <a:rPr lang="en-GB" sz="1600">
                <a:solidFill>
                  <a:srgbClr val="18518A"/>
                </a:solidFill>
                <a:latin typeface="Ubuntu"/>
                <a:ea typeface="Calibri"/>
                <a:cs typeface="Calibri"/>
              </a:rPr>
              <a:t> for discussion to promote critical thinking relating to sleep hygiene. </a:t>
            </a:r>
          </a:p>
          <a:p>
            <a:pPr marL="228600" indent="-228600"/>
            <a:r>
              <a:rPr lang="en-GB" sz="1600">
                <a:solidFill>
                  <a:srgbClr val="18518A"/>
                </a:solidFill>
                <a:latin typeface="Ubuntu"/>
                <a:ea typeface="Calibri"/>
                <a:cs typeface="Calibri"/>
              </a:rPr>
              <a:t>At the end of the activities are further possible learning suggestions.</a:t>
            </a:r>
          </a:p>
        </p:txBody>
      </p:sp>
      <p:graphicFrame>
        <p:nvGraphicFramePr>
          <p:cNvPr id="9" name="Table 8">
            <a:extLst>
              <a:ext uri="{FF2B5EF4-FFF2-40B4-BE49-F238E27FC236}">
                <a16:creationId xmlns:a16="http://schemas.microsoft.com/office/drawing/2014/main" id="{C44939F1-56C1-C2BB-4B4A-460F01D5AD8C}"/>
              </a:ext>
            </a:extLst>
          </p:cNvPr>
          <p:cNvGraphicFramePr>
            <a:graphicFrameLocks noGrp="1"/>
          </p:cNvGraphicFramePr>
          <p:nvPr/>
        </p:nvGraphicFramePr>
        <p:xfrm>
          <a:off x="105756" y="4536902"/>
          <a:ext cx="11990861" cy="2499360"/>
        </p:xfrm>
        <a:graphic>
          <a:graphicData uri="http://schemas.openxmlformats.org/drawingml/2006/table">
            <a:tbl>
              <a:tblPr firstRow="1" bandRow="1">
                <a:tableStyleId>{5C22544A-7EE6-4342-B048-85BDC9FD1C3A}</a:tableStyleId>
              </a:tblPr>
              <a:tblGrid>
                <a:gridCol w="2283813">
                  <a:extLst>
                    <a:ext uri="{9D8B030D-6E8A-4147-A177-3AD203B41FA5}">
                      <a16:colId xmlns:a16="http://schemas.microsoft.com/office/drawing/2014/main" val="3210821305"/>
                    </a:ext>
                  </a:extLst>
                </a:gridCol>
                <a:gridCol w="2497410">
                  <a:extLst>
                    <a:ext uri="{9D8B030D-6E8A-4147-A177-3AD203B41FA5}">
                      <a16:colId xmlns:a16="http://schemas.microsoft.com/office/drawing/2014/main" val="2888362595"/>
                    </a:ext>
                  </a:extLst>
                </a:gridCol>
                <a:gridCol w="2349537">
                  <a:extLst>
                    <a:ext uri="{9D8B030D-6E8A-4147-A177-3AD203B41FA5}">
                      <a16:colId xmlns:a16="http://schemas.microsoft.com/office/drawing/2014/main" val="611408488"/>
                    </a:ext>
                  </a:extLst>
                </a:gridCol>
                <a:gridCol w="2415258">
                  <a:extLst>
                    <a:ext uri="{9D8B030D-6E8A-4147-A177-3AD203B41FA5}">
                      <a16:colId xmlns:a16="http://schemas.microsoft.com/office/drawing/2014/main" val="1227960004"/>
                    </a:ext>
                  </a:extLst>
                </a:gridCol>
                <a:gridCol w="2444843">
                  <a:extLst>
                    <a:ext uri="{9D8B030D-6E8A-4147-A177-3AD203B41FA5}">
                      <a16:colId xmlns:a16="http://schemas.microsoft.com/office/drawing/2014/main" val="2646896511"/>
                    </a:ext>
                  </a:extLst>
                </a:gridCol>
              </a:tblGrid>
              <a:tr h="2255520">
                <a:tc>
                  <a:txBody>
                    <a:bodyPr/>
                    <a:lstStyle/>
                    <a:p>
                      <a:pPr lvl="0" algn="l">
                        <a:lnSpc>
                          <a:spcPct val="100000"/>
                        </a:lnSpc>
                        <a:spcBef>
                          <a:spcPts val="0"/>
                        </a:spcBef>
                        <a:spcAft>
                          <a:spcPts val="0"/>
                        </a:spcAft>
                        <a:buNone/>
                      </a:pPr>
                      <a:r>
                        <a:rPr lang="en-US" sz="1400" b="1" i="0" u="none" strike="noStrike" noProof="0">
                          <a:solidFill>
                            <a:schemeClr val="bg1"/>
                          </a:solidFill>
                          <a:latin typeface="Ubuntu"/>
                        </a:rPr>
                        <a:t>Progression step 1</a:t>
                      </a:r>
                      <a:endParaRPr lang="en-US" sz="1400">
                        <a:solidFill>
                          <a:schemeClr val="bg1"/>
                        </a:solidFill>
                        <a:latin typeface="Ubuntu"/>
                      </a:endParaRPr>
                    </a:p>
                    <a:p>
                      <a:pPr lvl="0" algn="l">
                        <a:lnSpc>
                          <a:spcPct val="100000"/>
                        </a:lnSpc>
                        <a:spcBef>
                          <a:spcPts val="0"/>
                        </a:spcBef>
                        <a:spcAft>
                          <a:spcPts val="0"/>
                        </a:spcAft>
                        <a:buNone/>
                      </a:pPr>
                      <a:r>
                        <a:rPr lang="en-US" sz="1300" b="1" i="0" u="none" strike="noStrike" noProof="0">
                          <a:solidFill>
                            <a:schemeClr val="bg1"/>
                          </a:solidFill>
                          <a:latin typeface="Ubuntu"/>
                        </a:rPr>
                        <a:t>I am beginning to </a:t>
                      </a:r>
                      <a:r>
                        <a:rPr lang="en-US" sz="1300" b="1" i="0" u="none" strike="noStrike" noProof="0" err="1">
                          <a:solidFill>
                            <a:schemeClr val="bg1"/>
                          </a:solidFill>
                          <a:latin typeface="Ubuntu"/>
                        </a:rPr>
                        <a:t>recognise</a:t>
                      </a:r>
                      <a:r>
                        <a:rPr lang="en-US" sz="1300" b="1" i="0" u="none" strike="noStrike" noProof="0">
                          <a:solidFill>
                            <a:schemeClr val="bg1"/>
                          </a:solidFill>
                          <a:latin typeface="Ubuntu"/>
                        </a:rPr>
                        <a:t> some of the </a:t>
                      </a:r>
                      <a:r>
                        <a:rPr lang="en-US" sz="1300" b="1" i="0" u="none" strike="noStrike" noProof="0" err="1">
                          <a:solidFill>
                            <a:schemeClr val="bg1"/>
                          </a:solidFill>
                          <a:latin typeface="Ubuntu"/>
                        </a:rPr>
                        <a:t>behaviours</a:t>
                      </a:r>
                      <a:r>
                        <a:rPr lang="en-US" sz="1300" b="1" i="0" u="none" strike="noStrike" noProof="0">
                          <a:solidFill>
                            <a:schemeClr val="bg1"/>
                          </a:solidFill>
                          <a:latin typeface="Ubuntu"/>
                        </a:rPr>
                        <a:t>, conditions and situations that affect my physical health and well-being and I am beginning to know how to respond and get help.</a:t>
                      </a:r>
                      <a:endParaRPr lang="en-US" sz="1300">
                        <a:solidFill>
                          <a:schemeClr val="bg1"/>
                        </a:solidFill>
                        <a:latin typeface="Ubuntu"/>
                      </a:endParaRPr>
                    </a:p>
                    <a:p>
                      <a:pPr lvl="0" algn="l">
                        <a:lnSpc>
                          <a:spcPct val="100000"/>
                        </a:lnSpc>
                        <a:spcBef>
                          <a:spcPts val="0"/>
                        </a:spcBef>
                        <a:spcAft>
                          <a:spcPts val="0"/>
                        </a:spcAft>
                        <a:buNone/>
                      </a:pPr>
                      <a:endParaRPr lang="en-US" sz="1400" b="0" i="0" u="none" strike="noStrike" noProof="0">
                        <a:solidFill>
                          <a:schemeClr val="bg1"/>
                        </a:solidFill>
                        <a:latin typeface="Ubuntu"/>
                      </a:endParaRPr>
                    </a:p>
                    <a:p>
                      <a:pPr lvl="0">
                        <a:buNone/>
                      </a:pPr>
                      <a:endParaRPr lang="en-US" sz="1400">
                        <a:solidFill>
                          <a:schemeClr val="bg1"/>
                        </a:solidFill>
                        <a:latin typeface="Ubuntu"/>
                      </a:endParaRPr>
                    </a:p>
                  </a:txBody>
                  <a:tcPr/>
                </a:tc>
                <a:tc>
                  <a:txBody>
                    <a:bodyPr/>
                    <a:lstStyle/>
                    <a:p>
                      <a:pPr lvl="0" algn="l">
                        <a:lnSpc>
                          <a:spcPct val="100000"/>
                        </a:lnSpc>
                        <a:spcBef>
                          <a:spcPts val="0"/>
                        </a:spcBef>
                        <a:spcAft>
                          <a:spcPts val="0"/>
                        </a:spcAft>
                        <a:buNone/>
                      </a:pPr>
                      <a:r>
                        <a:rPr lang="en-US" sz="1400" b="1" i="0" u="none" strike="noStrike" noProof="0">
                          <a:solidFill>
                            <a:schemeClr val="bg1"/>
                          </a:solidFill>
                          <a:latin typeface="Ubuntu"/>
                        </a:rPr>
                        <a:t>Progression step 2</a:t>
                      </a:r>
                      <a:endParaRPr lang="en-US" sz="1400">
                        <a:solidFill>
                          <a:schemeClr val="bg1"/>
                        </a:solidFill>
                        <a:latin typeface="Ubuntu"/>
                      </a:endParaRPr>
                    </a:p>
                    <a:p>
                      <a:pPr lvl="0" algn="l">
                        <a:lnSpc>
                          <a:spcPct val="100000"/>
                        </a:lnSpc>
                        <a:spcBef>
                          <a:spcPts val="0"/>
                        </a:spcBef>
                        <a:spcAft>
                          <a:spcPts val="0"/>
                        </a:spcAft>
                        <a:buNone/>
                      </a:pPr>
                      <a:r>
                        <a:rPr lang="en-US" sz="1300" b="1" i="0" u="none" strike="noStrike" noProof="0">
                          <a:solidFill>
                            <a:schemeClr val="bg1"/>
                          </a:solidFill>
                          <a:latin typeface="Ubuntu"/>
                        </a:rPr>
                        <a:t>I can </a:t>
                      </a:r>
                      <a:r>
                        <a:rPr lang="en-US" sz="1300" b="1" i="0" u="none" strike="noStrike" noProof="0" err="1">
                          <a:solidFill>
                            <a:schemeClr val="bg1"/>
                          </a:solidFill>
                          <a:latin typeface="Ubuntu"/>
                        </a:rPr>
                        <a:t>recognise</a:t>
                      </a:r>
                      <a:r>
                        <a:rPr lang="en-US" sz="1300" b="1" i="0" u="none" strike="noStrike" noProof="0">
                          <a:solidFill>
                            <a:schemeClr val="bg1"/>
                          </a:solidFill>
                          <a:latin typeface="Ubuntu"/>
                        </a:rPr>
                        <a:t> some of the </a:t>
                      </a:r>
                      <a:r>
                        <a:rPr lang="en-US" sz="1300" b="1" i="0" u="none" strike="noStrike" noProof="0" err="1">
                          <a:solidFill>
                            <a:schemeClr val="bg1"/>
                          </a:solidFill>
                          <a:latin typeface="Ubuntu"/>
                        </a:rPr>
                        <a:t>behaviours</a:t>
                      </a:r>
                      <a:r>
                        <a:rPr lang="en-US" sz="1300" b="1" i="0" u="none" strike="noStrike" noProof="0">
                          <a:solidFill>
                            <a:schemeClr val="bg1"/>
                          </a:solidFill>
                          <a:latin typeface="Ubuntu"/>
                        </a:rPr>
                        <a:t>, conditions and situations that affect my physical health and well-being, and I know how to respond and get help in a safe way.</a:t>
                      </a:r>
                      <a:endParaRPr lang="en-US" sz="1300">
                        <a:solidFill>
                          <a:schemeClr val="bg1"/>
                        </a:solidFill>
                        <a:latin typeface="Ubuntu"/>
                      </a:endParaRPr>
                    </a:p>
                    <a:p>
                      <a:pPr lvl="0" algn="l">
                        <a:lnSpc>
                          <a:spcPct val="100000"/>
                        </a:lnSpc>
                        <a:spcBef>
                          <a:spcPts val="0"/>
                        </a:spcBef>
                        <a:spcAft>
                          <a:spcPts val="0"/>
                        </a:spcAft>
                        <a:buNone/>
                      </a:pPr>
                      <a:endParaRPr lang="en-US" sz="1400" b="0" i="0" u="none" strike="noStrike" noProof="0">
                        <a:solidFill>
                          <a:schemeClr val="bg1"/>
                        </a:solidFill>
                        <a:latin typeface="Ubuntu"/>
                      </a:endParaRPr>
                    </a:p>
                    <a:p>
                      <a:pPr lvl="0">
                        <a:buNone/>
                      </a:pPr>
                      <a:endParaRPr lang="en-US" sz="1400">
                        <a:solidFill>
                          <a:schemeClr val="bg1"/>
                        </a:solidFill>
                        <a:latin typeface="Ubuntu"/>
                      </a:endParaRPr>
                    </a:p>
                  </a:txBody>
                  <a:tcPr/>
                </a:tc>
                <a:tc>
                  <a:txBody>
                    <a:bodyPr/>
                    <a:lstStyle/>
                    <a:p>
                      <a:pPr lvl="0" algn="l">
                        <a:lnSpc>
                          <a:spcPct val="100000"/>
                        </a:lnSpc>
                        <a:spcBef>
                          <a:spcPts val="0"/>
                        </a:spcBef>
                        <a:spcAft>
                          <a:spcPts val="0"/>
                        </a:spcAft>
                        <a:buNone/>
                      </a:pPr>
                      <a:r>
                        <a:rPr lang="en-US" sz="1400" b="1" i="0" u="none" strike="noStrike" noProof="0">
                          <a:solidFill>
                            <a:schemeClr val="bg1"/>
                          </a:solidFill>
                          <a:latin typeface="Ubuntu"/>
                        </a:rPr>
                        <a:t>Progression step 3</a:t>
                      </a:r>
                      <a:endParaRPr lang="en-US" sz="1400">
                        <a:solidFill>
                          <a:schemeClr val="bg1"/>
                        </a:solidFill>
                        <a:latin typeface="Ubuntu"/>
                      </a:endParaRPr>
                    </a:p>
                    <a:p>
                      <a:pPr lvl="0" algn="l">
                        <a:lnSpc>
                          <a:spcPct val="100000"/>
                        </a:lnSpc>
                        <a:spcBef>
                          <a:spcPts val="0"/>
                        </a:spcBef>
                        <a:spcAft>
                          <a:spcPts val="0"/>
                        </a:spcAft>
                        <a:buNone/>
                      </a:pPr>
                      <a:r>
                        <a:rPr lang="en-US" sz="1300" b="1" i="0" u="none" strike="noStrike" noProof="0">
                          <a:solidFill>
                            <a:schemeClr val="bg1"/>
                          </a:solidFill>
                          <a:latin typeface="Ubuntu"/>
                        </a:rPr>
                        <a:t>I can describe the </a:t>
                      </a:r>
                      <a:r>
                        <a:rPr lang="en-US" sz="1300" b="1" i="0" u="none" strike="noStrike" noProof="0" err="1">
                          <a:solidFill>
                            <a:schemeClr val="bg1"/>
                          </a:solidFill>
                          <a:latin typeface="Ubuntu"/>
                        </a:rPr>
                        <a:t>behaviours</a:t>
                      </a:r>
                      <a:r>
                        <a:rPr lang="en-US" sz="1300" b="1" i="0" u="none" strike="noStrike" noProof="0">
                          <a:solidFill>
                            <a:schemeClr val="bg1"/>
                          </a:solidFill>
                          <a:latin typeface="Ubuntu"/>
                        </a:rPr>
                        <a:t>, conditions and situations that affect my physical health and well-being, and I know how to respond to and/or manage these in order to actively reduce the risk of harm to myself. </a:t>
                      </a:r>
                      <a:endParaRPr lang="en-US" sz="1300">
                        <a:solidFill>
                          <a:schemeClr val="bg1"/>
                        </a:solidFill>
                        <a:latin typeface="Ubuntu"/>
                      </a:endParaRPr>
                    </a:p>
                  </a:txBody>
                  <a:tcPr/>
                </a:tc>
                <a:tc>
                  <a:txBody>
                    <a:bodyPr/>
                    <a:lstStyle/>
                    <a:p>
                      <a:pPr lvl="0" algn="l">
                        <a:lnSpc>
                          <a:spcPct val="100000"/>
                        </a:lnSpc>
                        <a:spcBef>
                          <a:spcPts val="0"/>
                        </a:spcBef>
                        <a:spcAft>
                          <a:spcPts val="0"/>
                        </a:spcAft>
                        <a:buNone/>
                      </a:pPr>
                      <a:r>
                        <a:rPr lang="en-US" sz="1400" b="1" i="0" u="none" strike="noStrike" noProof="0">
                          <a:solidFill>
                            <a:schemeClr val="bg1"/>
                          </a:solidFill>
                          <a:latin typeface="Ubuntu"/>
                        </a:rPr>
                        <a:t>Progression step 4</a:t>
                      </a:r>
                      <a:endParaRPr lang="en-US" sz="1400">
                        <a:solidFill>
                          <a:schemeClr val="bg1"/>
                        </a:solidFill>
                        <a:latin typeface="Ubuntu"/>
                      </a:endParaRPr>
                    </a:p>
                    <a:p>
                      <a:pPr lvl="0" algn="l">
                        <a:lnSpc>
                          <a:spcPct val="100000"/>
                        </a:lnSpc>
                        <a:spcBef>
                          <a:spcPts val="0"/>
                        </a:spcBef>
                        <a:spcAft>
                          <a:spcPts val="0"/>
                        </a:spcAft>
                        <a:buNone/>
                      </a:pPr>
                      <a:r>
                        <a:rPr lang="en-US" sz="1300" b="1" i="0" u="none" strike="noStrike" noProof="0">
                          <a:solidFill>
                            <a:schemeClr val="bg1"/>
                          </a:solidFill>
                          <a:latin typeface="Ubuntu"/>
                        </a:rPr>
                        <a:t>I can explain the </a:t>
                      </a:r>
                      <a:r>
                        <a:rPr lang="en-US" sz="1300" b="1" i="0" u="none" strike="noStrike" noProof="0" err="1">
                          <a:solidFill>
                            <a:schemeClr val="bg1"/>
                          </a:solidFill>
                          <a:latin typeface="Ubuntu"/>
                        </a:rPr>
                        <a:t>behaviours</a:t>
                      </a:r>
                      <a:r>
                        <a:rPr lang="en-US" sz="1300" b="1" i="0" u="none" strike="noStrike" noProof="0">
                          <a:solidFill>
                            <a:schemeClr val="bg1"/>
                          </a:solidFill>
                          <a:latin typeface="Ubuntu"/>
                        </a:rPr>
                        <a:t>, conditions and situations that affect my physical health and well-being and, through my actions, I can respond to and/or manage these in order to actively reduce the risk of harm to myself and to others.</a:t>
                      </a:r>
                      <a:endParaRPr lang="en-US" sz="1300">
                        <a:solidFill>
                          <a:schemeClr val="bg1"/>
                        </a:solidFill>
                        <a:latin typeface="Ubuntu"/>
                      </a:endParaRPr>
                    </a:p>
                    <a:p>
                      <a:pPr lvl="0" algn="l">
                        <a:lnSpc>
                          <a:spcPct val="100000"/>
                        </a:lnSpc>
                        <a:spcBef>
                          <a:spcPts val="0"/>
                        </a:spcBef>
                        <a:spcAft>
                          <a:spcPts val="0"/>
                        </a:spcAft>
                        <a:buNone/>
                      </a:pPr>
                      <a:endParaRPr lang="en-US" sz="1400" b="0" i="0" u="none" strike="noStrike" noProof="0">
                        <a:solidFill>
                          <a:schemeClr val="bg1"/>
                        </a:solidFill>
                        <a:latin typeface="Ubuntu"/>
                      </a:endParaRPr>
                    </a:p>
                  </a:txBody>
                  <a:tcPr/>
                </a:tc>
                <a:tc>
                  <a:txBody>
                    <a:bodyPr/>
                    <a:lstStyle/>
                    <a:p>
                      <a:pPr lvl="0" algn="l">
                        <a:lnSpc>
                          <a:spcPct val="100000"/>
                        </a:lnSpc>
                        <a:spcBef>
                          <a:spcPts val="0"/>
                        </a:spcBef>
                        <a:spcAft>
                          <a:spcPts val="0"/>
                        </a:spcAft>
                        <a:buNone/>
                      </a:pPr>
                      <a:r>
                        <a:rPr lang="en-US" sz="1400" b="1" i="0" u="none" strike="noStrike" noProof="0">
                          <a:solidFill>
                            <a:schemeClr val="bg1"/>
                          </a:solidFill>
                          <a:latin typeface="Ubuntu"/>
                        </a:rPr>
                        <a:t>Progression step 5</a:t>
                      </a:r>
                      <a:endParaRPr lang="en-US" sz="1400">
                        <a:solidFill>
                          <a:schemeClr val="bg1"/>
                        </a:solidFill>
                        <a:latin typeface="Ubuntu"/>
                      </a:endParaRPr>
                    </a:p>
                    <a:p>
                      <a:pPr lvl="0" algn="l">
                        <a:lnSpc>
                          <a:spcPct val="100000"/>
                        </a:lnSpc>
                        <a:spcBef>
                          <a:spcPts val="0"/>
                        </a:spcBef>
                        <a:spcAft>
                          <a:spcPts val="0"/>
                        </a:spcAft>
                        <a:buNone/>
                      </a:pPr>
                      <a:r>
                        <a:rPr lang="en-US" sz="1300" b="1" i="0" u="none" strike="noStrike" noProof="0">
                          <a:solidFill>
                            <a:schemeClr val="bg1"/>
                          </a:solidFill>
                          <a:latin typeface="Ubuntu"/>
                        </a:rPr>
                        <a:t>I can apply my knowledge of the </a:t>
                      </a:r>
                      <a:r>
                        <a:rPr lang="en-US" sz="1300" b="1" i="0" u="none" strike="noStrike" noProof="0" err="1">
                          <a:solidFill>
                            <a:schemeClr val="bg1"/>
                          </a:solidFill>
                          <a:latin typeface="Ubuntu"/>
                        </a:rPr>
                        <a:t>behaviours</a:t>
                      </a:r>
                      <a:r>
                        <a:rPr lang="en-US" sz="1300" b="1" i="0" u="none" strike="noStrike" noProof="0">
                          <a:solidFill>
                            <a:schemeClr val="bg1"/>
                          </a:solidFill>
                          <a:latin typeface="Ubuntu"/>
                        </a:rPr>
                        <a:t>, conditions and situations that affect my physical health and well-being, to keep myself and others safe. I can safely intervene, using learnt techniques, when others’ physical health is at risk.</a:t>
                      </a:r>
                      <a:endParaRPr lang="en-US" sz="1300">
                        <a:solidFill>
                          <a:schemeClr val="bg1"/>
                        </a:solidFill>
                        <a:latin typeface="Ubuntu"/>
                      </a:endParaRPr>
                    </a:p>
                  </a:txBody>
                  <a:tcPr/>
                </a:tc>
                <a:extLst>
                  <a:ext uri="{0D108BD9-81ED-4DB2-BD59-A6C34878D82A}">
                    <a16:rowId xmlns:a16="http://schemas.microsoft.com/office/drawing/2014/main" val="356298061"/>
                  </a:ext>
                </a:extLst>
              </a:tr>
            </a:tbl>
          </a:graphicData>
        </a:graphic>
      </p:graphicFrame>
    </p:spTree>
    <p:extLst>
      <p:ext uri="{BB962C8B-B14F-4D97-AF65-F5344CB8AC3E}">
        <p14:creationId xmlns:p14="http://schemas.microsoft.com/office/powerpoint/2010/main" val="262969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410E2F-8F07-96E3-BE1F-3D6559A35D43}"/>
              </a:ext>
            </a:extLst>
          </p:cNvPr>
          <p:cNvPicPr>
            <a:picLocks noChangeAspect="1"/>
          </p:cNvPicPr>
          <p:nvPr/>
        </p:nvPicPr>
        <p:blipFill rotWithShape="1">
          <a:blip r:embed="rId2"/>
          <a:srcRect l="5298" t="2244" r="19766" b="36939"/>
          <a:stretch/>
        </p:blipFill>
        <p:spPr>
          <a:xfrm>
            <a:off x="4734627" y="53661"/>
            <a:ext cx="7457372" cy="6804339"/>
          </a:xfrm>
          <a:prstGeom prst="rect">
            <a:avLst/>
          </a:prstGeom>
        </p:spPr>
      </p:pic>
      <p:pic>
        <p:nvPicPr>
          <p:cNvPr id="3" name="Picture 2">
            <a:extLst>
              <a:ext uri="{FF2B5EF4-FFF2-40B4-BE49-F238E27FC236}">
                <a16:creationId xmlns:a16="http://schemas.microsoft.com/office/drawing/2014/main" id="{0F997599-AC56-4792-0624-5987A461DACE}"/>
              </a:ext>
            </a:extLst>
          </p:cNvPr>
          <p:cNvPicPr>
            <a:picLocks noChangeAspect="1"/>
          </p:cNvPicPr>
          <p:nvPr/>
        </p:nvPicPr>
        <p:blipFill rotWithShape="1">
          <a:blip r:embed="rId3"/>
          <a:srcRect b="13363"/>
          <a:stretch/>
        </p:blipFill>
        <p:spPr>
          <a:xfrm>
            <a:off x="7440756" y="618050"/>
            <a:ext cx="3504335" cy="6239950"/>
          </a:xfrm>
          <a:prstGeom prst="rect">
            <a:avLst/>
          </a:prstGeom>
        </p:spPr>
      </p:pic>
      <p:sp>
        <p:nvSpPr>
          <p:cNvPr id="18" name="Text Placeholder 8">
            <a:extLst>
              <a:ext uri="{FF2B5EF4-FFF2-40B4-BE49-F238E27FC236}">
                <a16:creationId xmlns:a16="http://schemas.microsoft.com/office/drawing/2014/main" id="{DCC50E45-842E-38B2-14C3-5B1A3EED426C}"/>
              </a:ext>
            </a:extLst>
          </p:cNvPr>
          <p:cNvSpPr txBox="1">
            <a:spLocks/>
          </p:cNvSpPr>
          <p:nvPr/>
        </p:nvSpPr>
        <p:spPr>
          <a:xfrm>
            <a:off x="519527" y="1542157"/>
            <a:ext cx="6350881" cy="335560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6000"/>
              </a:lnSpc>
              <a:spcAft>
                <a:spcPts val="800"/>
              </a:spcAft>
              <a:buNone/>
            </a:pPr>
            <a:r>
              <a:rPr lang="en-US" sz="2200">
                <a:latin typeface="Ubuntu"/>
                <a:ea typeface="Calibri"/>
                <a:cs typeface="Calibri"/>
              </a:rPr>
              <a:t>Discuss the following screenshot conversations.</a:t>
            </a:r>
            <a:endParaRPr lang="en-US" sz="2200">
              <a:ea typeface="Calibri" panose="020F0502020204030204" pitchFamily="34" charset="0"/>
              <a:cs typeface="Calibri"/>
            </a:endParaRPr>
          </a:p>
          <a:p>
            <a:pPr marL="0" indent="0">
              <a:lnSpc>
                <a:spcPct val="106000"/>
              </a:lnSpc>
              <a:spcAft>
                <a:spcPts val="800"/>
              </a:spcAft>
              <a:buNone/>
            </a:pPr>
            <a:endParaRPr lang="en-US" sz="2200">
              <a:latin typeface="Ubuntu"/>
              <a:ea typeface="Calibri"/>
              <a:cs typeface="Calibri"/>
            </a:endParaRPr>
          </a:p>
          <a:p>
            <a:pPr marL="0" indent="0">
              <a:lnSpc>
                <a:spcPct val="106000"/>
              </a:lnSpc>
              <a:spcAft>
                <a:spcPts val="800"/>
              </a:spcAft>
              <a:buNone/>
            </a:pPr>
            <a:r>
              <a:rPr lang="en-US" sz="2200">
                <a:latin typeface="Ubuntu"/>
                <a:ea typeface="Calibri"/>
                <a:cs typeface="Calibri"/>
              </a:rPr>
              <a:t>What are your thoughts and opinions?</a:t>
            </a:r>
            <a:endParaRPr lang="en-US"/>
          </a:p>
          <a:p>
            <a:pPr marL="0" indent="0">
              <a:lnSpc>
                <a:spcPct val="106000"/>
              </a:lnSpc>
              <a:spcAft>
                <a:spcPts val="800"/>
              </a:spcAft>
              <a:buNone/>
            </a:pPr>
            <a:endParaRPr lang="en-US" sz="2200">
              <a:latin typeface="Ubuntu"/>
              <a:ea typeface="Calibri"/>
              <a:cs typeface="Calibri"/>
            </a:endParaRPr>
          </a:p>
          <a:p>
            <a:pPr marL="0" indent="0">
              <a:lnSpc>
                <a:spcPct val="106000"/>
              </a:lnSpc>
              <a:spcAft>
                <a:spcPts val="800"/>
              </a:spcAft>
              <a:buNone/>
            </a:pPr>
            <a:r>
              <a:rPr lang="en-US" sz="2200">
                <a:latin typeface="Ubuntu"/>
                <a:ea typeface="Calibri"/>
                <a:cs typeface="Calibri"/>
              </a:rPr>
              <a:t>What are the facts? </a:t>
            </a:r>
            <a:endParaRPr lang="en-US" sz="2200">
              <a:ea typeface="Calibri" panose="020F0502020204030204" pitchFamily="34" charset="0"/>
              <a:cs typeface="Calibri"/>
            </a:endParaRPr>
          </a:p>
          <a:p>
            <a:pPr marL="0" indent="0">
              <a:lnSpc>
                <a:spcPct val="106000"/>
              </a:lnSpc>
              <a:spcAft>
                <a:spcPts val="800"/>
              </a:spcAft>
              <a:buNone/>
            </a:pPr>
            <a:endParaRPr lang="en-US" sz="2200">
              <a:ea typeface="Calibri" panose="020F0502020204030204" pitchFamily="34" charset="0"/>
              <a:cs typeface="Calibri"/>
            </a:endParaRPr>
          </a:p>
          <a:p>
            <a:pPr marL="0" indent="0">
              <a:lnSpc>
                <a:spcPct val="106000"/>
              </a:lnSpc>
              <a:spcAft>
                <a:spcPts val="800"/>
              </a:spcAft>
              <a:buNone/>
            </a:pPr>
            <a:endParaRPr lang="en-US" sz="1800">
              <a:ea typeface="Calibri" panose="020F0502020204030204" pitchFamily="34" charset="0"/>
              <a:cs typeface="Calibri"/>
            </a:endParaRPr>
          </a:p>
        </p:txBody>
      </p:sp>
    </p:spTree>
    <p:extLst>
      <p:ext uri="{BB962C8B-B14F-4D97-AF65-F5344CB8AC3E}">
        <p14:creationId xmlns:p14="http://schemas.microsoft.com/office/powerpoint/2010/main" val="132106755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410E2F-8F07-96E3-BE1F-3D6559A35D43}"/>
              </a:ext>
            </a:extLst>
          </p:cNvPr>
          <p:cNvPicPr>
            <a:picLocks noChangeAspect="1"/>
          </p:cNvPicPr>
          <p:nvPr/>
        </p:nvPicPr>
        <p:blipFill rotWithShape="1">
          <a:blip r:embed="rId2"/>
          <a:srcRect l="5298" t="2244" r="19766" b="36939"/>
          <a:stretch/>
        </p:blipFill>
        <p:spPr>
          <a:xfrm>
            <a:off x="4734627" y="53661"/>
            <a:ext cx="7457372" cy="6804339"/>
          </a:xfrm>
          <a:prstGeom prst="rect">
            <a:avLst/>
          </a:prstGeom>
        </p:spPr>
      </p:pic>
      <p:pic>
        <p:nvPicPr>
          <p:cNvPr id="3" name="Picture 2">
            <a:extLst>
              <a:ext uri="{FF2B5EF4-FFF2-40B4-BE49-F238E27FC236}">
                <a16:creationId xmlns:a16="http://schemas.microsoft.com/office/drawing/2014/main" id="{0F997599-AC56-4792-0624-5987A461DACE}"/>
              </a:ext>
            </a:extLst>
          </p:cNvPr>
          <p:cNvPicPr>
            <a:picLocks noChangeAspect="1"/>
          </p:cNvPicPr>
          <p:nvPr/>
        </p:nvPicPr>
        <p:blipFill rotWithShape="1">
          <a:blip r:embed="rId3"/>
          <a:srcRect b="13363"/>
          <a:stretch/>
        </p:blipFill>
        <p:spPr>
          <a:xfrm>
            <a:off x="7440756" y="618050"/>
            <a:ext cx="3504335" cy="6239950"/>
          </a:xfrm>
          <a:prstGeom prst="rect">
            <a:avLst/>
          </a:prstGeom>
        </p:spPr>
      </p:pic>
      <p:sp>
        <p:nvSpPr>
          <p:cNvPr id="4" name="TextBox 3">
            <a:extLst>
              <a:ext uri="{FF2B5EF4-FFF2-40B4-BE49-F238E27FC236}">
                <a16:creationId xmlns:a16="http://schemas.microsoft.com/office/drawing/2014/main" id="{339E850F-DE28-7DB8-99E0-27047F2D7B88}"/>
              </a:ext>
            </a:extLst>
          </p:cNvPr>
          <p:cNvSpPr txBox="1"/>
          <p:nvPr/>
        </p:nvSpPr>
        <p:spPr>
          <a:xfrm>
            <a:off x="8099765" y="1973330"/>
            <a:ext cx="2102260" cy="523220"/>
          </a:xfrm>
          <a:prstGeom prst="rect">
            <a:avLst/>
          </a:prstGeom>
          <a:noFill/>
        </p:spPr>
        <p:txBody>
          <a:bodyPr wrap="square" lIns="91440" tIns="45720" rIns="91440" bIns="45720" rtlCol="0" anchor="t">
            <a:spAutoFit/>
          </a:bodyPr>
          <a:lstStyle/>
          <a:p>
            <a:r>
              <a:rPr lang="en-US" sz="1400">
                <a:solidFill>
                  <a:schemeClr val="accent1"/>
                </a:solidFill>
                <a:latin typeface="Ubuntu"/>
              </a:rPr>
              <a:t>I only sleep for 3 – 4 hours a night.</a:t>
            </a:r>
          </a:p>
        </p:txBody>
      </p:sp>
      <p:sp>
        <p:nvSpPr>
          <p:cNvPr id="5" name="TextBox 4">
            <a:extLst>
              <a:ext uri="{FF2B5EF4-FFF2-40B4-BE49-F238E27FC236}">
                <a16:creationId xmlns:a16="http://schemas.microsoft.com/office/drawing/2014/main" id="{A6751FE3-7CD5-7A5E-AA8A-38B4B907A034}"/>
              </a:ext>
            </a:extLst>
          </p:cNvPr>
          <p:cNvSpPr txBox="1"/>
          <p:nvPr/>
        </p:nvSpPr>
        <p:spPr>
          <a:xfrm>
            <a:off x="8078888" y="3032821"/>
            <a:ext cx="2214947" cy="523220"/>
          </a:xfrm>
          <a:prstGeom prst="rect">
            <a:avLst/>
          </a:prstGeom>
          <a:noFill/>
        </p:spPr>
        <p:txBody>
          <a:bodyPr wrap="square" lIns="91440" tIns="45720" rIns="91440" bIns="45720" rtlCol="0" anchor="t">
            <a:spAutoFit/>
          </a:bodyPr>
          <a:lstStyle/>
          <a:p>
            <a:r>
              <a:rPr lang="en-US" sz="1400">
                <a:solidFill>
                  <a:schemeClr val="accent1"/>
                </a:solidFill>
                <a:latin typeface="Ubuntu"/>
              </a:rPr>
              <a:t>Why? You must be tired when you're in school?</a:t>
            </a:r>
            <a:endParaRPr lang="en-US" sz="1400">
              <a:solidFill>
                <a:schemeClr val="accent1"/>
              </a:solidFill>
              <a:latin typeface="Ubuntu" panose="020B0504030602030204" pitchFamily="34" charset="0"/>
            </a:endParaRPr>
          </a:p>
        </p:txBody>
      </p:sp>
      <p:sp>
        <p:nvSpPr>
          <p:cNvPr id="7" name="TextBox 6">
            <a:extLst>
              <a:ext uri="{FF2B5EF4-FFF2-40B4-BE49-F238E27FC236}">
                <a16:creationId xmlns:a16="http://schemas.microsoft.com/office/drawing/2014/main" id="{9F1A6CBF-EFC2-FEEF-387E-69D705227AF8}"/>
              </a:ext>
            </a:extLst>
          </p:cNvPr>
          <p:cNvSpPr txBox="1"/>
          <p:nvPr/>
        </p:nvSpPr>
        <p:spPr>
          <a:xfrm>
            <a:off x="7995382" y="3984911"/>
            <a:ext cx="2294094" cy="523220"/>
          </a:xfrm>
          <a:prstGeom prst="rect">
            <a:avLst/>
          </a:prstGeom>
          <a:noFill/>
        </p:spPr>
        <p:txBody>
          <a:bodyPr wrap="square" lIns="91440" tIns="45720" rIns="91440" bIns="45720" rtlCol="0" anchor="t">
            <a:spAutoFit/>
          </a:bodyPr>
          <a:lstStyle/>
          <a:p>
            <a:r>
              <a:rPr lang="en-US" sz="1400">
                <a:solidFill>
                  <a:schemeClr val="accent1"/>
                </a:solidFill>
                <a:latin typeface="Ubuntu"/>
              </a:rPr>
              <a:t>Up messing with my phone and gaming. </a:t>
            </a:r>
          </a:p>
        </p:txBody>
      </p:sp>
      <p:sp>
        <p:nvSpPr>
          <p:cNvPr id="17" name="TextBox 16">
            <a:extLst>
              <a:ext uri="{FF2B5EF4-FFF2-40B4-BE49-F238E27FC236}">
                <a16:creationId xmlns:a16="http://schemas.microsoft.com/office/drawing/2014/main" id="{276E9C24-1D9E-7553-EA81-90FF0FB2094E}"/>
              </a:ext>
            </a:extLst>
          </p:cNvPr>
          <p:cNvSpPr txBox="1"/>
          <p:nvPr/>
        </p:nvSpPr>
        <p:spPr>
          <a:xfrm>
            <a:off x="8078888" y="5803798"/>
            <a:ext cx="2173476" cy="523220"/>
          </a:xfrm>
          <a:prstGeom prst="rect">
            <a:avLst/>
          </a:prstGeom>
          <a:noFill/>
        </p:spPr>
        <p:txBody>
          <a:bodyPr wrap="square" lIns="91440" tIns="45720" rIns="91440" bIns="45720" rtlCol="0" anchor="t">
            <a:spAutoFit/>
          </a:bodyPr>
          <a:lstStyle/>
          <a:p>
            <a:r>
              <a:rPr lang="en-US" sz="1400">
                <a:solidFill>
                  <a:schemeClr val="accent1"/>
                </a:solidFill>
                <a:latin typeface="Ubuntu"/>
              </a:rPr>
              <a:t>I couldn’t think straight the next day. </a:t>
            </a:r>
          </a:p>
        </p:txBody>
      </p:sp>
      <p:sp>
        <p:nvSpPr>
          <p:cNvPr id="2" name="Text Placeholder 8">
            <a:extLst>
              <a:ext uri="{FF2B5EF4-FFF2-40B4-BE49-F238E27FC236}">
                <a16:creationId xmlns:a16="http://schemas.microsoft.com/office/drawing/2014/main" id="{A2E8D561-03F1-4CF1-3F4C-B10A36A21A35}"/>
              </a:ext>
            </a:extLst>
          </p:cNvPr>
          <p:cNvSpPr txBox="1">
            <a:spLocks/>
          </p:cNvSpPr>
          <p:nvPr/>
        </p:nvSpPr>
        <p:spPr>
          <a:xfrm>
            <a:off x="563633" y="1715493"/>
            <a:ext cx="4729432" cy="137153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6000"/>
              </a:lnSpc>
              <a:spcAft>
                <a:spcPts val="800"/>
              </a:spcAft>
              <a:buNone/>
            </a:pPr>
            <a:r>
              <a:rPr lang="en-US" sz="2200">
                <a:latin typeface="Ubuntu"/>
                <a:ea typeface="Calibri"/>
                <a:cs typeface="Calibri"/>
              </a:rPr>
              <a:t>Sleep is integral to all aspects of our lives.</a:t>
            </a:r>
            <a:endParaRPr lang="en-US"/>
          </a:p>
          <a:p>
            <a:pPr marL="0" indent="0">
              <a:lnSpc>
                <a:spcPct val="106000"/>
              </a:lnSpc>
              <a:spcAft>
                <a:spcPts val="800"/>
              </a:spcAft>
              <a:buNone/>
            </a:pPr>
            <a:r>
              <a:rPr lang="en-US" sz="2200">
                <a:latin typeface="Ubuntu"/>
                <a:ea typeface="Calibri"/>
                <a:cs typeface="Calibri"/>
              </a:rPr>
              <a:t>Good sleep is essential for physical, mental, and emotional well-being</a:t>
            </a:r>
            <a:endParaRPr lang="en-US"/>
          </a:p>
          <a:p>
            <a:pPr marL="0" indent="0">
              <a:lnSpc>
                <a:spcPct val="106000"/>
              </a:lnSpc>
              <a:spcAft>
                <a:spcPts val="800"/>
              </a:spcAft>
              <a:buNone/>
            </a:pPr>
            <a:r>
              <a:rPr lang="en-US" sz="2200">
                <a:latin typeface="Ubuntu"/>
                <a:ea typeface="Calibri"/>
                <a:cs typeface="Calibri"/>
              </a:rPr>
              <a:t>Teenagers 13 to 18 years are recommended to get between 8 – 10 hours within 24 hours. </a:t>
            </a:r>
            <a:endParaRPr lang="en-US" sz="2200">
              <a:ea typeface="Calibri"/>
              <a:cs typeface="Calibri"/>
            </a:endParaRPr>
          </a:p>
          <a:p>
            <a:pPr marL="0" indent="0">
              <a:lnSpc>
                <a:spcPct val="106000"/>
              </a:lnSpc>
              <a:spcAft>
                <a:spcPts val="800"/>
              </a:spcAft>
              <a:buNone/>
            </a:pPr>
            <a:endParaRPr lang="en-US" sz="2200">
              <a:ea typeface="Calibri"/>
              <a:cs typeface="Calibri"/>
            </a:endParaRPr>
          </a:p>
        </p:txBody>
      </p:sp>
      <p:sp>
        <p:nvSpPr>
          <p:cNvPr id="10" name="TextBox 9">
            <a:extLst>
              <a:ext uri="{FF2B5EF4-FFF2-40B4-BE49-F238E27FC236}">
                <a16:creationId xmlns:a16="http://schemas.microsoft.com/office/drawing/2014/main" id="{528895C1-EDE6-5E4C-5B2C-8A9578E4B67B}"/>
              </a:ext>
            </a:extLst>
          </p:cNvPr>
          <p:cNvSpPr txBox="1"/>
          <p:nvPr/>
        </p:nvSpPr>
        <p:spPr>
          <a:xfrm>
            <a:off x="8078887" y="4853906"/>
            <a:ext cx="2173476" cy="523220"/>
          </a:xfrm>
          <a:prstGeom prst="rect">
            <a:avLst/>
          </a:prstGeom>
          <a:noFill/>
        </p:spPr>
        <p:txBody>
          <a:bodyPr wrap="square" lIns="91440" tIns="45720" rIns="91440" bIns="45720" rtlCol="0" anchor="t">
            <a:spAutoFit/>
          </a:bodyPr>
          <a:lstStyle/>
          <a:p>
            <a:r>
              <a:rPr lang="en-US" sz="1400">
                <a:solidFill>
                  <a:schemeClr val="accent1"/>
                </a:solidFill>
                <a:latin typeface="Ubuntu"/>
              </a:rPr>
              <a:t>It helps me chill out a bit. </a:t>
            </a:r>
            <a:endParaRPr lang="en-US" sz="1400">
              <a:solidFill>
                <a:schemeClr val="accent1"/>
              </a:solidFill>
              <a:latin typeface="Ubuntu" panose="020B0504030602030204" pitchFamily="34" charset="0"/>
            </a:endParaRPr>
          </a:p>
        </p:txBody>
      </p:sp>
    </p:spTree>
    <p:extLst>
      <p:ext uri="{BB962C8B-B14F-4D97-AF65-F5344CB8AC3E}">
        <p14:creationId xmlns:p14="http://schemas.microsoft.com/office/powerpoint/2010/main" val="20968186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2A73B-13B0-9744-BA92-A487560DD035}"/>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22CF9B43-55C8-9E63-1091-133A2BA36453}"/>
              </a:ext>
            </a:extLst>
          </p:cNvPr>
          <p:cNvPicPr>
            <a:picLocks noChangeAspect="1"/>
          </p:cNvPicPr>
          <p:nvPr/>
        </p:nvPicPr>
        <p:blipFill rotWithShape="1">
          <a:blip r:embed="rId2"/>
          <a:srcRect l="5298" t="2244" r="19766" b="36939"/>
          <a:stretch/>
        </p:blipFill>
        <p:spPr>
          <a:xfrm>
            <a:off x="4680966" y="0"/>
            <a:ext cx="7511033" cy="6858000"/>
          </a:xfrm>
          <a:prstGeom prst="rect">
            <a:avLst/>
          </a:prstGeom>
        </p:spPr>
      </p:pic>
      <p:pic>
        <p:nvPicPr>
          <p:cNvPr id="10" name="Picture 9">
            <a:extLst>
              <a:ext uri="{FF2B5EF4-FFF2-40B4-BE49-F238E27FC236}">
                <a16:creationId xmlns:a16="http://schemas.microsoft.com/office/drawing/2014/main" id="{C960BCCC-00EF-34B2-D746-CD19C6C8D7F0}"/>
              </a:ext>
            </a:extLst>
          </p:cNvPr>
          <p:cNvPicPr>
            <a:picLocks noChangeAspect="1"/>
          </p:cNvPicPr>
          <p:nvPr/>
        </p:nvPicPr>
        <p:blipFill rotWithShape="1">
          <a:blip r:embed="rId3"/>
          <a:srcRect b="13052"/>
          <a:stretch/>
        </p:blipFill>
        <p:spPr>
          <a:xfrm>
            <a:off x="7448735" y="614881"/>
            <a:ext cx="3493588" cy="6243120"/>
          </a:xfrm>
          <a:prstGeom prst="rect">
            <a:avLst/>
          </a:prstGeom>
        </p:spPr>
      </p:pic>
      <p:sp>
        <p:nvSpPr>
          <p:cNvPr id="4" name="TextBox 3">
            <a:extLst>
              <a:ext uri="{FF2B5EF4-FFF2-40B4-BE49-F238E27FC236}">
                <a16:creationId xmlns:a16="http://schemas.microsoft.com/office/drawing/2014/main" id="{7BE1A001-3960-E9D5-42EA-12E38D871FB0}"/>
              </a:ext>
            </a:extLst>
          </p:cNvPr>
          <p:cNvSpPr txBox="1"/>
          <p:nvPr/>
        </p:nvSpPr>
        <p:spPr>
          <a:xfrm>
            <a:off x="8068450" y="1927584"/>
            <a:ext cx="2185766" cy="738664"/>
          </a:xfrm>
          <a:prstGeom prst="rect">
            <a:avLst/>
          </a:prstGeom>
          <a:noFill/>
        </p:spPr>
        <p:txBody>
          <a:bodyPr wrap="square" lIns="91440" tIns="45720" rIns="91440" bIns="45720" rtlCol="0" anchor="t">
            <a:spAutoFit/>
          </a:bodyPr>
          <a:lstStyle/>
          <a:p>
            <a:r>
              <a:rPr lang="en-US" sz="1400">
                <a:solidFill>
                  <a:schemeClr val="accent1"/>
                </a:solidFill>
                <a:latin typeface="Ubuntu"/>
              </a:rPr>
              <a:t>I can drink Monster and coffee all night before bed. </a:t>
            </a:r>
            <a:endParaRPr lang="en-US">
              <a:solidFill>
                <a:schemeClr val="accent1"/>
              </a:solidFill>
            </a:endParaRPr>
          </a:p>
        </p:txBody>
      </p:sp>
      <p:sp>
        <p:nvSpPr>
          <p:cNvPr id="5" name="TextBox 4">
            <a:extLst>
              <a:ext uri="{FF2B5EF4-FFF2-40B4-BE49-F238E27FC236}">
                <a16:creationId xmlns:a16="http://schemas.microsoft.com/office/drawing/2014/main" id="{7F29BDFB-78C7-149C-11D5-71F278611CAE}"/>
              </a:ext>
            </a:extLst>
          </p:cNvPr>
          <p:cNvSpPr txBox="1"/>
          <p:nvPr/>
        </p:nvSpPr>
        <p:spPr>
          <a:xfrm>
            <a:off x="8078888" y="3033746"/>
            <a:ext cx="2214947" cy="307777"/>
          </a:xfrm>
          <a:prstGeom prst="rect">
            <a:avLst/>
          </a:prstGeom>
          <a:noFill/>
        </p:spPr>
        <p:txBody>
          <a:bodyPr wrap="square" lIns="91440" tIns="45720" rIns="91440" bIns="45720" rtlCol="0" anchor="t">
            <a:spAutoFit/>
          </a:bodyPr>
          <a:lstStyle/>
          <a:p>
            <a:r>
              <a:rPr lang="en-US" sz="1400">
                <a:solidFill>
                  <a:schemeClr val="accent1"/>
                </a:solidFill>
                <a:latin typeface="Ubuntu"/>
              </a:rPr>
              <a:t>And you sleep ok? </a:t>
            </a:r>
          </a:p>
        </p:txBody>
      </p:sp>
      <p:sp>
        <p:nvSpPr>
          <p:cNvPr id="7" name="TextBox 6">
            <a:extLst>
              <a:ext uri="{FF2B5EF4-FFF2-40B4-BE49-F238E27FC236}">
                <a16:creationId xmlns:a16="http://schemas.microsoft.com/office/drawing/2014/main" id="{B9330554-C4DA-C4FA-A512-C1D2EA8B4F92}"/>
              </a:ext>
            </a:extLst>
          </p:cNvPr>
          <p:cNvSpPr txBox="1"/>
          <p:nvPr/>
        </p:nvSpPr>
        <p:spPr>
          <a:xfrm>
            <a:off x="8065409" y="3869248"/>
            <a:ext cx="2241903" cy="523220"/>
          </a:xfrm>
          <a:prstGeom prst="rect">
            <a:avLst/>
          </a:prstGeom>
          <a:noFill/>
        </p:spPr>
        <p:txBody>
          <a:bodyPr wrap="square" lIns="91440" tIns="45720" rIns="91440" bIns="45720" rtlCol="0" anchor="t">
            <a:spAutoFit/>
          </a:bodyPr>
          <a:lstStyle/>
          <a:p>
            <a:r>
              <a:rPr lang="en-US" sz="1400">
                <a:solidFill>
                  <a:schemeClr val="accent1"/>
                </a:solidFill>
                <a:latin typeface="Ubuntu"/>
              </a:rPr>
              <a:t>As soon as my head hits the pillow I'm gone. </a:t>
            </a:r>
            <a:endParaRPr lang="en-US" sz="1400">
              <a:solidFill>
                <a:schemeClr val="accent1"/>
              </a:solidFill>
              <a:latin typeface="Ubuntu" panose="020B0504030602030204" pitchFamily="34" charset="0"/>
            </a:endParaRPr>
          </a:p>
        </p:txBody>
      </p:sp>
      <p:sp>
        <p:nvSpPr>
          <p:cNvPr id="2" name="TextBox 1">
            <a:extLst>
              <a:ext uri="{FF2B5EF4-FFF2-40B4-BE49-F238E27FC236}">
                <a16:creationId xmlns:a16="http://schemas.microsoft.com/office/drawing/2014/main" id="{1804076E-2448-7857-3CEF-738D424FE3DC}"/>
              </a:ext>
            </a:extLst>
          </p:cNvPr>
          <p:cNvSpPr txBox="1"/>
          <p:nvPr/>
        </p:nvSpPr>
        <p:spPr>
          <a:xfrm>
            <a:off x="8068449" y="5851320"/>
            <a:ext cx="2102260" cy="523220"/>
          </a:xfrm>
          <a:prstGeom prst="rect">
            <a:avLst/>
          </a:prstGeom>
          <a:noFill/>
        </p:spPr>
        <p:txBody>
          <a:bodyPr wrap="square" lIns="91440" tIns="45720" rIns="91440" bIns="45720" rtlCol="0" anchor="t">
            <a:spAutoFit/>
          </a:bodyPr>
          <a:lstStyle/>
          <a:p>
            <a:r>
              <a:rPr lang="en-US" sz="1400">
                <a:solidFill>
                  <a:schemeClr val="accent1"/>
                </a:solidFill>
                <a:latin typeface="Ubuntu"/>
              </a:rPr>
              <a:t>I always feel tired anyway. </a:t>
            </a:r>
            <a:endParaRPr lang="en-US" sz="1400">
              <a:solidFill>
                <a:schemeClr val="accent1"/>
              </a:solidFill>
              <a:latin typeface="Ubuntu" panose="020B0504030602030204" pitchFamily="34" charset="0"/>
            </a:endParaRPr>
          </a:p>
        </p:txBody>
      </p:sp>
      <p:sp>
        <p:nvSpPr>
          <p:cNvPr id="3" name="TextBox 2">
            <a:extLst>
              <a:ext uri="{FF2B5EF4-FFF2-40B4-BE49-F238E27FC236}">
                <a16:creationId xmlns:a16="http://schemas.microsoft.com/office/drawing/2014/main" id="{C20216FE-1A23-F820-EDA4-ABF216E0D165}"/>
              </a:ext>
            </a:extLst>
          </p:cNvPr>
          <p:cNvSpPr txBox="1"/>
          <p:nvPr/>
        </p:nvSpPr>
        <p:spPr>
          <a:xfrm>
            <a:off x="8068448" y="4936919"/>
            <a:ext cx="2102260" cy="523220"/>
          </a:xfrm>
          <a:prstGeom prst="rect">
            <a:avLst/>
          </a:prstGeom>
          <a:noFill/>
        </p:spPr>
        <p:txBody>
          <a:bodyPr wrap="square" lIns="91440" tIns="45720" rIns="91440" bIns="45720" rtlCol="0" anchor="t">
            <a:spAutoFit/>
          </a:bodyPr>
          <a:lstStyle/>
          <a:p>
            <a:r>
              <a:rPr lang="en-US" sz="1400">
                <a:solidFill>
                  <a:schemeClr val="accent1"/>
                </a:solidFill>
                <a:latin typeface="Ubuntu"/>
              </a:rPr>
              <a:t>Do you feel tired in the morning?</a:t>
            </a:r>
            <a:endParaRPr lang="en-US" sz="1400">
              <a:solidFill>
                <a:schemeClr val="accent1"/>
              </a:solidFill>
              <a:latin typeface="Ubuntu" panose="020B0504030602030204" pitchFamily="34" charset="0"/>
            </a:endParaRPr>
          </a:p>
        </p:txBody>
      </p:sp>
      <p:sp>
        <p:nvSpPr>
          <p:cNvPr id="6" name="TextBox 5">
            <a:extLst>
              <a:ext uri="{FF2B5EF4-FFF2-40B4-BE49-F238E27FC236}">
                <a16:creationId xmlns:a16="http://schemas.microsoft.com/office/drawing/2014/main" id="{B58A8F1C-1BBF-45E5-DE27-137F4A10AAA4}"/>
              </a:ext>
            </a:extLst>
          </p:cNvPr>
          <p:cNvSpPr txBox="1"/>
          <p:nvPr/>
        </p:nvSpPr>
        <p:spPr>
          <a:xfrm>
            <a:off x="398584" y="949569"/>
            <a:ext cx="5556738"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solidFill>
                  <a:schemeClr val="tx2"/>
                </a:solidFill>
                <a:latin typeface="Ubuntu"/>
                <a:cs typeface="Segoe UI"/>
              </a:rPr>
              <a:t>Caffeine can significantly influence sleep due to its stimulating effects on the body – These include energy drinks. </a:t>
            </a:r>
          </a:p>
          <a:p>
            <a:r>
              <a:rPr lang="en-US" sz="2200">
                <a:solidFill>
                  <a:schemeClr val="tx2"/>
                </a:solidFill>
                <a:latin typeface="Ubuntu"/>
                <a:cs typeface="Segoe UI"/>
              </a:rPr>
              <a:t>​</a:t>
            </a:r>
          </a:p>
          <a:p>
            <a:r>
              <a:rPr lang="en-US" sz="2200" b="1">
                <a:solidFill>
                  <a:schemeClr val="tx2"/>
                </a:solidFill>
                <a:latin typeface="Ubuntu"/>
                <a:cs typeface="Arial"/>
              </a:rPr>
              <a:t>Caffeine delays sleep</a:t>
            </a:r>
            <a:r>
              <a:rPr lang="en-US" sz="2200">
                <a:solidFill>
                  <a:schemeClr val="tx2"/>
                </a:solidFill>
                <a:latin typeface="Ubuntu"/>
                <a:cs typeface="Arial"/>
              </a:rPr>
              <a:t>: It blocks adenosine, the chemical that helps signal sleepiness and can delay sleep onset, especially if consumed too close to bedtime.​</a:t>
            </a:r>
          </a:p>
          <a:p>
            <a:endParaRPr lang="en-US" sz="2200" b="1">
              <a:solidFill>
                <a:schemeClr val="tx2"/>
              </a:solidFill>
              <a:latin typeface="Ubuntu"/>
              <a:cs typeface="Arial"/>
            </a:endParaRPr>
          </a:p>
          <a:p>
            <a:r>
              <a:rPr lang="en-US" sz="2200" b="1">
                <a:solidFill>
                  <a:schemeClr val="tx2"/>
                </a:solidFill>
                <a:latin typeface="Ubuntu"/>
                <a:cs typeface="Arial"/>
              </a:rPr>
              <a:t>Caffeine reduces sleep quality</a:t>
            </a:r>
            <a:r>
              <a:rPr lang="en-US" sz="2200">
                <a:solidFill>
                  <a:schemeClr val="tx2"/>
                </a:solidFill>
                <a:latin typeface="Ubuntu"/>
                <a:cs typeface="Arial"/>
              </a:rPr>
              <a:t>: Even if you manage to sleep after consuming caffeine, it may reduce the amount of deep and REM sleep, making sleep less restorative.</a:t>
            </a:r>
            <a:endParaRPr lang="en-US">
              <a:solidFill>
                <a:schemeClr val="tx2"/>
              </a:solidFill>
              <a:ea typeface="Calibri" panose="020F0502020204030204"/>
              <a:cs typeface="Calibri" panose="020F0502020204030204"/>
            </a:endParaRPr>
          </a:p>
        </p:txBody>
      </p:sp>
    </p:spTree>
    <p:extLst>
      <p:ext uri="{BB962C8B-B14F-4D97-AF65-F5344CB8AC3E}">
        <p14:creationId xmlns:p14="http://schemas.microsoft.com/office/powerpoint/2010/main" val="4010632006"/>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B17C9-AA91-0E19-09F7-671C2420F72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7DD72311-DDB8-5928-6B40-FE295A095461}"/>
              </a:ext>
            </a:extLst>
          </p:cNvPr>
          <p:cNvPicPr>
            <a:picLocks noChangeAspect="1"/>
          </p:cNvPicPr>
          <p:nvPr/>
        </p:nvPicPr>
        <p:blipFill rotWithShape="1">
          <a:blip r:embed="rId2"/>
          <a:srcRect l="5298" t="2244" r="19766" b="36939"/>
          <a:stretch/>
        </p:blipFill>
        <p:spPr>
          <a:xfrm>
            <a:off x="4680966" y="0"/>
            <a:ext cx="7511033" cy="6858000"/>
          </a:xfrm>
          <a:prstGeom prst="rect">
            <a:avLst/>
          </a:prstGeom>
        </p:spPr>
      </p:pic>
      <p:pic>
        <p:nvPicPr>
          <p:cNvPr id="2" name="Picture 1">
            <a:extLst>
              <a:ext uri="{FF2B5EF4-FFF2-40B4-BE49-F238E27FC236}">
                <a16:creationId xmlns:a16="http://schemas.microsoft.com/office/drawing/2014/main" id="{D6110BB4-1B9C-52B9-561C-1CB0C25F981B}"/>
              </a:ext>
            </a:extLst>
          </p:cNvPr>
          <p:cNvPicPr>
            <a:picLocks noChangeAspect="1"/>
          </p:cNvPicPr>
          <p:nvPr/>
        </p:nvPicPr>
        <p:blipFill rotWithShape="1">
          <a:blip r:embed="rId3"/>
          <a:srcRect b="13607"/>
          <a:stretch/>
        </p:blipFill>
        <p:spPr>
          <a:xfrm>
            <a:off x="7460191" y="620933"/>
            <a:ext cx="3512609" cy="6237067"/>
          </a:xfrm>
          <a:prstGeom prst="rect">
            <a:avLst/>
          </a:prstGeom>
        </p:spPr>
      </p:pic>
      <p:sp>
        <p:nvSpPr>
          <p:cNvPr id="4" name="TextBox 3">
            <a:extLst>
              <a:ext uri="{FF2B5EF4-FFF2-40B4-BE49-F238E27FC236}">
                <a16:creationId xmlns:a16="http://schemas.microsoft.com/office/drawing/2014/main" id="{68EEE1C7-F5D7-9CB6-D17D-A6B61E690505}"/>
              </a:ext>
            </a:extLst>
          </p:cNvPr>
          <p:cNvSpPr txBox="1"/>
          <p:nvPr/>
        </p:nvSpPr>
        <p:spPr>
          <a:xfrm>
            <a:off x="8024088" y="1936364"/>
            <a:ext cx="2173476" cy="523220"/>
          </a:xfrm>
          <a:prstGeom prst="rect">
            <a:avLst/>
          </a:prstGeom>
          <a:noFill/>
        </p:spPr>
        <p:txBody>
          <a:bodyPr wrap="square" lIns="91440" tIns="45720" rIns="91440" bIns="45720" rtlCol="0" anchor="t">
            <a:spAutoFit/>
          </a:bodyPr>
          <a:lstStyle/>
          <a:p>
            <a:r>
              <a:rPr lang="en-US" sz="1400">
                <a:solidFill>
                  <a:schemeClr val="accent1"/>
                </a:solidFill>
                <a:latin typeface="Ubuntu"/>
              </a:rPr>
              <a:t>What is that graph on your watch? </a:t>
            </a:r>
          </a:p>
        </p:txBody>
      </p:sp>
      <p:sp>
        <p:nvSpPr>
          <p:cNvPr id="5" name="TextBox 4">
            <a:extLst>
              <a:ext uri="{FF2B5EF4-FFF2-40B4-BE49-F238E27FC236}">
                <a16:creationId xmlns:a16="http://schemas.microsoft.com/office/drawing/2014/main" id="{1D0CE6CD-9CF8-BE03-06B5-A12CED2CA813}"/>
              </a:ext>
            </a:extLst>
          </p:cNvPr>
          <p:cNvSpPr txBox="1"/>
          <p:nvPr/>
        </p:nvSpPr>
        <p:spPr>
          <a:xfrm>
            <a:off x="8034820" y="2703482"/>
            <a:ext cx="2241903" cy="523220"/>
          </a:xfrm>
          <a:prstGeom prst="rect">
            <a:avLst/>
          </a:prstGeom>
          <a:noFill/>
        </p:spPr>
        <p:txBody>
          <a:bodyPr wrap="square" lIns="91440" tIns="45720" rIns="91440" bIns="45720" rtlCol="0" anchor="t">
            <a:spAutoFit/>
          </a:bodyPr>
          <a:lstStyle/>
          <a:p>
            <a:r>
              <a:rPr lang="en-US" sz="1400">
                <a:solidFill>
                  <a:schemeClr val="accent1"/>
                </a:solidFill>
                <a:latin typeface="Ubuntu"/>
              </a:rPr>
              <a:t>I track my sleep every night</a:t>
            </a:r>
          </a:p>
        </p:txBody>
      </p:sp>
      <p:sp>
        <p:nvSpPr>
          <p:cNvPr id="7" name="TextBox 6">
            <a:extLst>
              <a:ext uri="{FF2B5EF4-FFF2-40B4-BE49-F238E27FC236}">
                <a16:creationId xmlns:a16="http://schemas.microsoft.com/office/drawing/2014/main" id="{A8CC09D7-F22E-1F54-EC9D-1BA1444D447A}"/>
              </a:ext>
            </a:extLst>
          </p:cNvPr>
          <p:cNvSpPr txBox="1"/>
          <p:nvPr/>
        </p:nvSpPr>
        <p:spPr>
          <a:xfrm>
            <a:off x="8021341" y="3528396"/>
            <a:ext cx="2241903" cy="307777"/>
          </a:xfrm>
          <a:prstGeom prst="rect">
            <a:avLst/>
          </a:prstGeom>
          <a:noFill/>
        </p:spPr>
        <p:txBody>
          <a:bodyPr wrap="square" lIns="91440" tIns="45720" rIns="91440" bIns="45720" rtlCol="0" anchor="t">
            <a:spAutoFit/>
          </a:bodyPr>
          <a:lstStyle/>
          <a:p>
            <a:r>
              <a:rPr lang="en-US" sz="1400">
                <a:solidFill>
                  <a:schemeClr val="accent1"/>
                </a:solidFill>
                <a:latin typeface="Ubuntu"/>
              </a:rPr>
              <a:t>Why?</a:t>
            </a:r>
            <a:endParaRPr lang="en-US" sz="1400">
              <a:solidFill>
                <a:schemeClr val="accent1"/>
              </a:solidFill>
              <a:latin typeface="Ubuntu" panose="020B0504030602030204" pitchFamily="34" charset="0"/>
            </a:endParaRPr>
          </a:p>
        </p:txBody>
      </p:sp>
      <p:sp>
        <p:nvSpPr>
          <p:cNvPr id="9" name="TextBox 8">
            <a:extLst>
              <a:ext uri="{FF2B5EF4-FFF2-40B4-BE49-F238E27FC236}">
                <a16:creationId xmlns:a16="http://schemas.microsoft.com/office/drawing/2014/main" id="{08E58696-FF0C-A6FF-58A6-0C00440AE485}"/>
              </a:ext>
            </a:extLst>
          </p:cNvPr>
          <p:cNvSpPr txBox="1"/>
          <p:nvPr/>
        </p:nvSpPr>
        <p:spPr>
          <a:xfrm>
            <a:off x="8031779" y="4181929"/>
            <a:ext cx="2334514" cy="738664"/>
          </a:xfrm>
          <a:prstGeom prst="rect">
            <a:avLst/>
          </a:prstGeom>
          <a:noFill/>
        </p:spPr>
        <p:txBody>
          <a:bodyPr wrap="square" lIns="91440" tIns="45720" rIns="91440" bIns="45720" rtlCol="0" anchor="t">
            <a:spAutoFit/>
          </a:bodyPr>
          <a:lstStyle/>
          <a:p>
            <a:r>
              <a:rPr lang="en-US" sz="1400">
                <a:solidFill>
                  <a:schemeClr val="accent1"/>
                </a:solidFill>
                <a:latin typeface="Ubuntu"/>
              </a:rPr>
              <a:t>I need to get it perfect so can't stop looking at it. I'm obsessed!</a:t>
            </a:r>
          </a:p>
        </p:txBody>
      </p:sp>
      <p:sp>
        <p:nvSpPr>
          <p:cNvPr id="17" name="TextBox 16">
            <a:extLst>
              <a:ext uri="{FF2B5EF4-FFF2-40B4-BE49-F238E27FC236}">
                <a16:creationId xmlns:a16="http://schemas.microsoft.com/office/drawing/2014/main" id="{19FF220A-4858-8B12-3976-432F666FB241}"/>
              </a:ext>
            </a:extLst>
          </p:cNvPr>
          <p:cNvSpPr txBox="1"/>
          <p:nvPr/>
        </p:nvSpPr>
        <p:spPr>
          <a:xfrm>
            <a:off x="8034819" y="5139198"/>
            <a:ext cx="2420187" cy="523220"/>
          </a:xfrm>
          <a:prstGeom prst="rect">
            <a:avLst/>
          </a:prstGeom>
          <a:noFill/>
        </p:spPr>
        <p:txBody>
          <a:bodyPr wrap="square" lIns="91440" tIns="45720" rIns="91440" bIns="45720" rtlCol="0" anchor="t">
            <a:spAutoFit/>
          </a:bodyPr>
          <a:lstStyle/>
          <a:p>
            <a:r>
              <a:rPr lang="en-US" sz="1400">
                <a:solidFill>
                  <a:schemeClr val="accent1"/>
                </a:solidFill>
                <a:latin typeface="Ubuntu"/>
              </a:rPr>
              <a:t>Isn't that impossible to get it perfect every night? </a:t>
            </a:r>
            <a:endParaRPr lang="en-US" sz="1400">
              <a:solidFill>
                <a:schemeClr val="accent1"/>
              </a:solidFill>
              <a:latin typeface="Ubuntu" panose="020B0504030602030204" pitchFamily="34" charset="0"/>
            </a:endParaRPr>
          </a:p>
        </p:txBody>
      </p:sp>
      <p:sp>
        <p:nvSpPr>
          <p:cNvPr id="3" name="TextBox 2">
            <a:extLst>
              <a:ext uri="{FF2B5EF4-FFF2-40B4-BE49-F238E27FC236}">
                <a16:creationId xmlns:a16="http://schemas.microsoft.com/office/drawing/2014/main" id="{4DB1F669-979B-5696-5BB1-90AA4C492DB4}"/>
              </a:ext>
            </a:extLst>
          </p:cNvPr>
          <p:cNvSpPr txBox="1"/>
          <p:nvPr/>
        </p:nvSpPr>
        <p:spPr>
          <a:xfrm>
            <a:off x="8034820" y="5962650"/>
            <a:ext cx="2173476" cy="523220"/>
          </a:xfrm>
          <a:prstGeom prst="rect">
            <a:avLst/>
          </a:prstGeom>
          <a:noFill/>
        </p:spPr>
        <p:txBody>
          <a:bodyPr wrap="square" lIns="91440" tIns="45720" rIns="91440" bIns="45720" rtlCol="0" anchor="t">
            <a:spAutoFit/>
          </a:bodyPr>
          <a:lstStyle/>
          <a:p>
            <a:r>
              <a:rPr lang="en-US" sz="1400">
                <a:solidFill>
                  <a:schemeClr val="accent1"/>
                </a:solidFill>
                <a:latin typeface="Ubuntu"/>
              </a:rPr>
              <a:t>You know me. I'll keep trying until I do.  </a:t>
            </a:r>
          </a:p>
        </p:txBody>
      </p:sp>
      <p:sp>
        <p:nvSpPr>
          <p:cNvPr id="11" name="Text Placeholder 8">
            <a:extLst>
              <a:ext uri="{FF2B5EF4-FFF2-40B4-BE49-F238E27FC236}">
                <a16:creationId xmlns:a16="http://schemas.microsoft.com/office/drawing/2014/main" id="{6BB348C8-2CF6-7500-512D-0E3B7ADD9DD4}"/>
              </a:ext>
            </a:extLst>
          </p:cNvPr>
          <p:cNvSpPr txBox="1">
            <a:spLocks/>
          </p:cNvSpPr>
          <p:nvPr/>
        </p:nvSpPr>
        <p:spPr>
          <a:xfrm>
            <a:off x="684718" y="1095455"/>
            <a:ext cx="4729432" cy="137153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6000"/>
              </a:lnSpc>
              <a:spcAft>
                <a:spcPts val="800"/>
              </a:spcAft>
              <a:buNone/>
            </a:pPr>
            <a:r>
              <a:rPr lang="en-US" sz="2200">
                <a:latin typeface="Ubuntu"/>
                <a:ea typeface="Calibri"/>
                <a:cs typeface="Calibri"/>
              </a:rPr>
              <a:t>There has been a recent boom in popularity for wearable technology for monitoring sleep.</a:t>
            </a:r>
            <a:endParaRPr lang="en-US"/>
          </a:p>
          <a:p>
            <a:pPr marL="0" indent="0">
              <a:lnSpc>
                <a:spcPct val="106000"/>
              </a:lnSpc>
              <a:buNone/>
            </a:pPr>
            <a:r>
              <a:rPr lang="en-US" sz="2200">
                <a:latin typeface="Ubuntu"/>
                <a:ea typeface="Calibri"/>
                <a:cs typeface="Calibri"/>
              </a:rPr>
              <a:t>This can offer valuable insights but should be used with caution to avoid over-interpretation and dependence</a:t>
            </a:r>
          </a:p>
          <a:p>
            <a:pPr marL="0" indent="0">
              <a:lnSpc>
                <a:spcPct val="106000"/>
              </a:lnSpc>
              <a:buNone/>
            </a:pPr>
            <a:r>
              <a:rPr lang="en-US" sz="2200">
                <a:latin typeface="Ubuntu"/>
                <a:ea typeface="Calibri"/>
                <a:cs typeface="Calibri"/>
              </a:rPr>
              <a:t>People might become overly fixated on sleep metrics, leading to anxiety or obsession with achieving "perfect" sleep.</a:t>
            </a:r>
            <a:endParaRPr lang="en-US"/>
          </a:p>
          <a:p>
            <a:pPr marL="0" indent="0">
              <a:lnSpc>
                <a:spcPct val="106000"/>
              </a:lnSpc>
              <a:spcAft>
                <a:spcPts val="800"/>
              </a:spcAft>
              <a:buNone/>
            </a:pPr>
            <a:endParaRPr lang="en-US" sz="2200">
              <a:latin typeface="Ubuntu"/>
              <a:ea typeface="Calibri"/>
              <a:cs typeface="Calibri"/>
            </a:endParaRPr>
          </a:p>
          <a:p>
            <a:pPr marL="0" indent="0">
              <a:lnSpc>
                <a:spcPct val="106000"/>
              </a:lnSpc>
              <a:spcAft>
                <a:spcPts val="800"/>
              </a:spcAft>
              <a:buNone/>
            </a:pPr>
            <a:r>
              <a:rPr lang="en-US" sz="2200">
                <a:latin typeface="Ubuntu"/>
                <a:ea typeface="Calibri"/>
                <a:cs typeface="Calibri"/>
              </a:rPr>
              <a:t> </a:t>
            </a:r>
            <a:endParaRPr lang="en-US" sz="2200">
              <a:ea typeface="Calibri"/>
              <a:cs typeface="Calibri"/>
            </a:endParaRPr>
          </a:p>
          <a:p>
            <a:pPr marL="0" indent="0">
              <a:lnSpc>
                <a:spcPct val="106000"/>
              </a:lnSpc>
              <a:spcAft>
                <a:spcPts val="800"/>
              </a:spcAft>
              <a:buNone/>
            </a:pPr>
            <a:endParaRPr lang="en-US" sz="2200">
              <a:ea typeface="Calibri"/>
              <a:cs typeface="Calibri"/>
            </a:endParaRPr>
          </a:p>
        </p:txBody>
      </p:sp>
    </p:spTree>
    <p:extLst>
      <p:ext uri="{BB962C8B-B14F-4D97-AF65-F5344CB8AC3E}">
        <p14:creationId xmlns:p14="http://schemas.microsoft.com/office/powerpoint/2010/main" val="6183686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7F1D1-7031-3A07-9E0E-2A2AFB50D6C6}"/>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A81456C4-9586-CF69-5425-174914B26F7B}"/>
              </a:ext>
            </a:extLst>
          </p:cNvPr>
          <p:cNvPicPr>
            <a:picLocks noChangeAspect="1"/>
          </p:cNvPicPr>
          <p:nvPr/>
        </p:nvPicPr>
        <p:blipFill rotWithShape="1">
          <a:blip r:embed="rId2"/>
          <a:srcRect l="5298" t="2244" r="19766" b="36939"/>
          <a:stretch/>
        </p:blipFill>
        <p:spPr>
          <a:xfrm>
            <a:off x="4680966" y="0"/>
            <a:ext cx="7511033" cy="6858000"/>
          </a:xfrm>
          <a:prstGeom prst="rect">
            <a:avLst/>
          </a:prstGeom>
        </p:spPr>
      </p:pic>
      <p:pic>
        <p:nvPicPr>
          <p:cNvPr id="8" name="Picture 7">
            <a:extLst>
              <a:ext uri="{FF2B5EF4-FFF2-40B4-BE49-F238E27FC236}">
                <a16:creationId xmlns:a16="http://schemas.microsoft.com/office/drawing/2014/main" id="{291A6DC8-607E-CA50-6385-DFDB825A0580}"/>
              </a:ext>
            </a:extLst>
          </p:cNvPr>
          <p:cNvPicPr>
            <a:picLocks noChangeAspect="1"/>
          </p:cNvPicPr>
          <p:nvPr/>
        </p:nvPicPr>
        <p:blipFill rotWithShape="1">
          <a:blip r:embed="rId3"/>
          <a:srcRect l="453" t="-1" r="-1" b="13254"/>
          <a:stretch/>
        </p:blipFill>
        <p:spPr>
          <a:xfrm>
            <a:off x="7490322" y="620933"/>
            <a:ext cx="3482477" cy="6237067"/>
          </a:xfrm>
          <a:prstGeom prst="rect">
            <a:avLst/>
          </a:prstGeom>
        </p:spPr>
      </p:pic>
      <p:sp>
        <p:nvSpPr>
          <p:cNvPr id="4" name="TextBox 3">
            <a:extLst>
              <a:ext uri="{FF2B5EF4-FFF2-40B4-BE49-F238E27FC236}">
                <a16:creationId xmlns:a16="http://schemas.microsoft.com/office/drawing/2014/main" id="{F6901090-CD79-2ADB-B624-4C1680F7103F}"/>
              </a:ext>
            </a:extLst>
          </p:cNvPr>
          <p:cNvSpPr txBox="1"/>
          <p:nvPr/>
        </p:nvSpPr>
        <p:spPr>
          <a:xfrm>
            <a:off x="8045258" y="1856154"/>
            <a:ext cx="2228424" cy="692497"/>
          </a:xfrm>
          <a:prstGeom prst="rect">
            <a:avLst/>
          </a:prstGeom>
          <a:noFill/>
        </p:spPr>
        <p:txBody>
          <a:bodyPr wrap="square" lIns="91440" tIns="45720" rIns="91440" bIns="45720" rtlCol="0" anchor="t">
            <a:spAutoFit/>
          </a:bodyPr>
          <a:lstStyle/>
          <a:p>
            <a:r>
              <a:rPr lang="en-US" sz="1300">
                <a:solidFill>
                  <a:schemeClr val="accent1"/>
                </a:solidFill>
                <a:latin typeface="Ubuntu"/>
              </a:rPr>
              <a:t>My Dad keeps telling me to put down my phone an hour before bed. </a:t>
            </a:r>
            <a:endParaRPr lang="en-US" sz="1300">
              <a:solidFill>
                <a:schemeClr val="accent1"/>
              </a:solidFill>
              <a:latin typeface="Ubuntu" panose="020B0504030602030204" pitchFamily="34" charset="0"/>
            </a:endParaRPr>
          </a:p>
        </p:txBody>
      </p:sp>
      <p:sp>
        <p:nvSpPr>
          <p:cNvPr id="5" name="TextBox 4">
            <a:extLst>
              <a:ext uri="{FF2B5EF4-FFF2-40B4-BE49-F238E27FC236}">
                <a16:creationId xmlns:a16="http://schemas.microsoft.com/office/drawing/2014/main" id="{966C9287-9E5C-C3F4-D173-30AEA3B0CA44}"/>
              </a:ext>
            </a:extLst>
          </p:cNvPr>
          <p:cNvSpPr txBox="1"/>
          <p:nvPr/>
        </p:nvSpPr>
        <p:spPr>
          <a:xfrm>
            <a:off x="8034820" y="2712645"/>
            <a:ext cx="2241903" cy="292388"/>
          </a:xfrm>
          <a:prstGeom prst="rect">
            <a:avLst/>
          </a:prstGeom>
          <a:noFill/>
        </p:spPr>
        <p:txBody>
          <a:bodyPr wrap="square" lIns="91440" tIns="45720" rIns="91440" bIns="45720" rtlCol="0" anchor="t">
            <a:spAutoFit/>
          </a:bodyPr>
          <a:lstStyle/>
          <a:p>
            <a:r>
              <a:rPr lang="en-US" sz="1300">
                <a:solidFill>
                  <a:schemeClr val="accent1"/>
                </a:solidFill>
                <a:latin typeface="Ubuntu"/>
              </a:rPr>
              <a:t>I bet that’s hard to do. </a:t>
            </a:r>
            <a:endParaRPr lang="en-US" sz="1300">
              <a:solidFill>
                <a:schemeClr val="accent1"/>
              </a:solidFill>
              <a:latin typeface="Ubuntu" panose="020B0504030602030204" pitchFamily="34" charset="0"/>
            </a:endParaRPr>
          </a:p>
        </p:txBody>
      </p:sp>
      <p:sp>
        <p:nvSpPr>
          <p:cNvPr id="7" name="TextBox 6">
            <a:extLst>
              <a:ext uri="{FF2B5EF4-FFF2-40B4-BE49-F238E27FC236}">
                <a16:creationId xmlns:a16="http://schemas.microsoft.com/office/drawing/2014/main" id="{88D97807-4D0D-FD3D-866D-AD7DBAB206FB}"/>
              </a:ext>
            </a:extLst>
          </p:cNvPr>
          <p:cNvSpPr txBox="1"/>
          <p:nvPr/>
        </p:nvSpPr>
        <p:spPr>
          <a:xfrm>
            <a:off x="8021341" y="3406966"/>
            <a:ext cx="2241903" cy="492443"/>
          </a:xfrm>
          <a:prstGeom prst="rect">
            <a:avLst/>
          </a:prstGeom>
          <a:noFill/>
        </p:spPr>
        <p:txBody>
          <a:bodyPr wrap="square" lIns="91440" tIns="45720" rIns="91440" bIns="45720" rtlCol="0" anchor="t">
            <a:spAutoFit/>
          </a:bodyPr>
          <a:lstStyle/>
          <a:p>
            <a:r>
              <a:rPr lang="en-US" sz="1300">
                <a:solidFill>
                  <a:schemeClr val="accent1"/>
                </a:solidFill>
                <a:latin typeface="Ubuntu"/>
              </a:rPr>
              <a:t>Something about blue light because I struggle to sleep. </a:t>
            </a:r>
            <a:endParaRPr lang="en-US" sz="1300">
              <a:solidFill>
                <a:schemeClr val="accent1"/>
              </a:solidFill>
              <a:latin typeface="Ubuntu" panose="020B0504030602030204" pitchFamily="34" charset="0"/>
            </a:endParaRPr>
          </a:p>
        </p:txBody>
      </p:sp>
      <p:sp>
        <p:nvSpPr>
          <p:cNvPr id="9" name="TextBox 8">
            <a:extLst>
              <a:ext uri="{FF2B5EF4-FFF2-40B4-BE49-F238E27FC236}">
                <a16:creationId xmlns:a16="http://schemas.microsoft.com/office/drawing/2014/main" id="{5435FACE-F9B3-C4F0-CC31-5243567479C2}"/>
              </a:ext>
            </a:extLst>
          </p:cNvPr>
          <p:cNvSpPr txBox="1"/>
          <p:nvPr/>
        </p:nvSpPr>
        <p:spPr>
          <a:xfrm>
            <a:off x="8021341" y="4286682"/>
            <a:ext cx="2334514" cy="492443"/>
          </a:xfrm>
          <a:prstGeom prst="rect">
            <a:avLst/>
          </a:prstGeom>
          <a:noFill/>
        </p:spPr>
        <p:txBody>
          <a:bodyPr wrap="square" lIns="91440" tIns="45720" rIns="91440" bIns="45720" rtlCol="0" anchor="t">
            <a:spAutoFit/>
          </a:bodyPr>
          <a:lstStyle/>
          <a:p>
            <a:r>
              <a:rPr lang="en-US" sz="1300">
                <a:solidFill>
                  <a:schemeClr val="accent1"/>
                </a:solidFill>
                <a:latin typeface="Ubuntu"/>
              </a:rPr>
              <a:t>I've heard something about that. </a:t>
            </a:r>
            <a:endParaRPr lang="en-US" sz="1300">
              <a:solidFill>
                <a:schemeClr val="accent1"/>
              </a:solidFill>
              <a:latin typeface="Ubuntu" panose="020B0504030602030204" pitchFamily="34" charset="0"/>
            </a:endParaRPr>
          </a:p>
        </p:txBody>
      </p:sp>
      <p:sp>
        <p:nvSpPr>
          <p:cNvPr id="17" name="TextBox 16">
            <a:extLst>
              <a:ext uri="{FF2B5EF4-FFF2-40B4-BE49-F238E27FC236}">
                <a16:creationId xmlns:a16="http://schemas.microsoft.com/office/drawing/2014/main" id="{D28DF3F2-F64B-9544-7D20-885AB772F87C}"/>
              </a:ext>
            </a:extLst>
          </p:cNvPr>
          <p:cNvSpPr txBox="1"/>
          <p:nvPr/>
        </p:nvSpPr>
        <p:spPr>
          <a:xfrm>
            <a:off x="8034819" y="5178058"/>
            <a:ext cx="2420187" cy="692497"/>
          </a:xfrm>
          <a:prstGeom prst="rect">
            <a:avLst/>
          </a:prstGeom>
          <a:noFill/>
        </p:spPr>
        <p:txBody>
          <a:bodyPr wrap="square" lIns="91440" tIns="45720" rIns="91440" bIns="45720" rtlCol="0" anchor="t">
            <a:spAutoFit/>
          </a:bodyPr>
          <a:lstStyle/>
          <a:p>
            <a:r>
              <a:rPr lang="en-US" sz="1300">
                <a:solidFill>
                  <a:schemeClr val="accent1"/>
                </a:solidFill>
                <a:latin typeface="Ubuntu"/>
              </a:rPr>
              <a:t>I don’t think I could just lie there without my phone though. </a:t>
            </a:r>
          </a:p>
        </p:txBody>
      </p:sp>
      <p:sp>
        <p:nvSpPr>
          <p:cNvPr id="3" name="TextBox 2">
            <a:extLst>
              <a:ext uri="{FF2B5EF4-FFF2-40B4-BE49-F238E27FC236}">
                <a16:creationId xmlns:a16="http://schemas.microsoft.com/office/drawing/2014/main" id="{0BA20206-E319-B0FC-8163-6017FA510EB4}"/>
              </a:ext>
            </a:extLst>
          </p:cNvPr>
          <p:cNvSpPr txBox="1"/>
          <p:nvPr/>
        </p:nvSpPr>
        <p:spPr>
          <a:xfrm>
            <a:off x="8034820" y="6150253"/>
            <a:ext cx="2173476" cy="492443"/>
          </a:xfrm>
          <a:prstGeom prst="rect">
            <a:avLst/>
          </a:prstGeom>
          <a:noFill/>
        </p:spPr>
        <p:txBody>
          <a:bodyPr wrap="square" lIns="91440" tIns="45720" rIns="91440" bIns="45720" rtlCol="0" anchor="t">
            <a:spAutoFit/>
          </a:bodyPr>
          <a:lstStyle/>
          <a:p>
            <a:r>
              <a:rPr lang="en-US" sz="1300">
                <a:solidFill>
                  <a:schemeClr val="accent1"/>
                </a:solidFill>
                <a:latin typeface="Ubuntu"/>
              </a:rPr>
              <a:t>I'm going to give it a go and see if it helps. </a:t>
            </a:r>
            <a:endParaRPr lang="en-US" sz="1300">
              <a:solidFill>
                <a:schemeClr val="accent1"/>
              </a:solidFill>
              <a:latin typeface="Ubuntu" panose="020B0504030602030204" pitchFamily="34" charset="0"/>
            </a:endParaRPr>
          </a:p>
        </p:txBody>
      </p:sp>
      <p:sp>
        <p:nvSpPr>
          <p:cNvPr id="6" name="Text Placeholder 8">
            <a:extLst>
              <a:ext uri="{FF2B5EF4-FFF2-40B4-BE49-F238E27FC236}">
                <a16:creationId xmlns:a16="http://schemas.microsoft.com/office/drawing/2014/main" id="{E77005F1-59A6-F0EE-5F0A-22E178BB8182}"/>
              </a:ext>
            </a:extLst>
          </p:cNvPr>
          <p:cNvSpPr txBox="1">
            <a:spLocks/>
          </p:cNvSpPr>
          <p:nvPr/>
        </p:nvSpPr>
        <p:spPr>
          <a:xfrm>
            <a:off x="684718" y="1345976"/>
            <a:ext cx="4729432" cy="137153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6000"/>
              </a:lnSpc>
              <a:spcAft>
                <a:spcPts val="800"/>
              </a:spcAft>
              <a:buNone/>
            </a:pPr>
            <a:r>
              <a:rPr lang="en-US" sz="2200">
                <a:latin typeface="Ubuntu"/>
                <a:ea typeface="Calibri"/>
                <a:cs typeface="Calibri"/>
              </a:rPr>
              <a:t>Screen time and the use of digital devices such as smartphones, tablets, computers, and televisions have a significant impact on sleep.</a:t>
            </a:r>
            <a:endParaRPr lang="en-US" sz="2200">
              <a:ea typeface="Calibri"/>
              <a:cs typeface="Calibri"/>
            </a:endParaRPr>
          </a:p>
          <a:p>
            <a:pPr marL="0" indent="0">
              <a:lnSpc>
                <a:spcPct val="106000"/>
              </a:lnSpc>
              <a:spcAft>
                <a:spcPts val="800"/>
              </a:spcAft>
              <a:buNone/>
            </a:pPr>
            <a:r>
              <a:rPr lang="en-US" sz="2200">
                <a:latin typeface="Ubuntu"/>
                <a:ea typeface="Calibri"/>
                <a:cs typeface="Calibri"/>
              </a:rPr>
              <a:t>Digital devices emit blue light, a high-energy visible (HEV) light that has been shown to suppress melatonin production and delay sleep onset.</a:t>
            </a:r>
            <a:endParaRPr lang="en-US"/>
          </a:p>
          <a:p>
            <a:pPr marL="0" indent="0">
              <a:lnSpc>
                <a:spcPct val="106000"/>
              </a:lnSpc>
              <a:spcAft>
                <a:spcPts val="800"/>
              </a:spcAft>
              <a:buNone/>
            </a:pPr>
            <a:endParaRPr lang="en-US" sz="2200">
              <a:latin typeface="Ubuntu"/>
              <a:ea typeface="Calibri"/>
              <a:cs typeface="Calibri"/>
            </a:endParaRPr>
          </a:p>
          <a:p>
            <a:pPr marL="0" indent="0">
              <a:lnSpc>
                <a:spcPct val="106000"/>
              </a:lnSpc>
              <a:spcAft>
                <a:spcPts val="800"/>
              </a:spcAft>
              <a:buNone/>
            </a:pPr>
            <a:r>
              <a:rPr lang="en-US" sz="2200">
                <a:latin typeface="Ubuntu"/>
                <a:ea typeface="Calibri"/>
                <a:cs typeface="Calibri"/>
              </a:rPr>
              <a:t> </a:t>
            </a:r>
            <a:endParaRPr lang="en-US" sz="2200">
              <a:ea typeface="Calibri"/>
              <a:cs typeface="Calibri"/>
            </a:endParaRPr>
          </a:p>
          <a:p>
            <a:pPr marL="0" indent="0">
              <a:lnSpc>
                <a:spcPct val="106000"/>
              </a:lnSpc>
              <a:spcAft>
                <a:spcPts val="800"/>
              </a:spcAft>
              <a:buNone/>
            </a:pPr>
            <a:endParaRPr lang="en-US" sz="2200">
              <a:ea typeface="Calibri"/>
              <a:cs typeface="Calibri"/>
            </a:endParaRPr>
          </a:p>
        </p:txBody>
      </p:sp>
    </p:spTree>
    <p:extLst>
      <p:ext uri="{BB962C8B-B14F-4D97-AF65-F5344CB8AC3E}">
        <p14:creationId xmlns:p14="http://schemas.microsoft.com/office/powerpoint/2010/main" val="6455419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AC75A-805D-00A7-7898-1195E3FC8E6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7DF73EA-8D9A-2118-0CC3-18DE108DE6CF}"/>
              </a:ext>
            </a:extLst>
          </p:cNvPr>
          <p:cNvSpPr txBox="1"/>
          <p:nvPr/>
        </p:nvSpPr>
        <p:spPr>
          <a:xfrm>
            <a:off x="210803" y="1022384"/>
            <a:ext cx="11234969" cy="4370427"/>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2000" b="1">
                <a:solidFill>
                  <a:schemeClr val="tx2"/>
                </a:solidFill>
                <a:latin typeface="Ubuntu"/>
                <a:cs typeface="Calibri"/>
              </a:rPr>
              <a:t>Further possible learning suggestions and resources</a:t>
            </a:r>
            <a:endParaRPr lang="en-US">
              <a:solidFill>
                <a:schemeClr val="tx2"/>
              </a:solidFill>
              <a:latin typeface="Ubuntu"/>
            </a:endParaRPr>
          </a:p>
          <a:p>
            <a:pPr marL="228600" indent="-228600"/>
            <a:r>
              <a:rPr lang="en-US" sz="2000">
                <a:solidFill>
                  <a:srgbClr val="15518B"/>
                </a:solidFill>
                <a:latin typeface="Ubuntu"/>
                <a:ea typeface="Calibri"/>
                <a:cs typeface="Calibri"/>
                <a:hlinkClick r:id="rId2">
                  <a:extLst>
                    <a:ext uri="{A12FA001-AC4F-418D-AE19-62706E023703}">
                      <ahyp:hlinkClr xmlns:ahyp="http://schemas.microsoft.com/office/drawing/2018/hyperlinkcolor" val="tx"/>
                    </a:ext>
                  </a:extLst>
                </a:hlinkClick>
              </a:rPr>
              <a:t>TSC-Advice-Sheets_Creating-a-Good-Bedtime-Routine_Col.pdf</a:t>
            </a:r>
            <a:endParaRPr lang="en-US" sz="2000">
              <a:solidFill>
                <a:srgbClr val="000000"/>
              </a:solidFill>
              <a:latin typeface="Ubuntu"/>
              <a:ea typeface="Calibri"/>
              <a:cs typeface="Calibri"/>
            </a:endParaRPr>
          </a:p>
          <a:p>
            <a:pPr marL="228600" indent="-228600"/>
            <a:r>
              <a:rPr lang="en-US" sz="2000">
                <a:solidFill>
                  <a:srgbClr val="15518B"/>
                </a:solidFill>
                <a:latin typeface="Ubuntu"/>
                <a:ea typeface="Calibri"/>
                <a:cs typeface="Calibri"/>
                <a:hlinkClick r:id="rId3">
                  <a:extLst>
                    <a:ext uri="{A12FA001-AC4F-418D-AE19-62706E023703}">
                      <ahyp:hlinkClr xmlns:ahyp="http://schemas.microsoft.com/office/drawing/2018/hyperlinkcolor" val="tx"/>
                    </a:ext>
                  </a:extLst>
                </a:hlinkClick>
              </a:rPr>
              <a:t>Schools - Teen Sleep Hub</a:t>
            </a:r>
            <a:endParaRPr lang="en-US" sz="2000">
              <a:solidFill>
                <a:srgbClr val="000000"/>
              </a:solidFill>
              <a:latin typeface="Ubuntu"/>
              <a:ea typeface="Calibri"/>
              <a:cs typeface="Calibri"/>
            </a:endParaRPr>
          </a:p>
          <a:p>
            <a:pPr marL="228600" indent="-228600"/>
            <a:r>
              <a:rPr lang="en-US" sz="2000">
                <a:solidFill>
                  <a:srgbClr val="15518B"/>
                </a:solidFill>
                <a:latin typeface="Ubuntu"/>
                <a:ea typeface="Calibri"/>
                <a:cs typeface="Calibri"/>
                <a:hlinkClick r:id="rId4">
                  <a:extLst>
                    <a:ext uri="{A12FA001-AC4F-418D-AE19-62706E023703}">
                      <ahyp:hlinkClr xmlns:ahyp="http://schemas.microsoft.com/office/drawing/2018/hyperlinkcolor" val="tx"/>
                    </a:ext>
                  </a:extLst>
                </a:hlinkClick>
              </a:rPr>
              <a:t>TSH - Hints &amp; Tips - Teen Sleep eBook_A3.pdf</a:t>
            </a:r>
            <a:endParaRPr lang="en-US">
              <a:latin typeface="Ubuntu"/>
            </a:endParaRPr>
          </a:p>
          <a:p>
            <a:pPr marL="228600" indent="-228600"/>
            <a:endParaRPr lang="en-US" sz="2000" b="1">
              <a:solidFill>
                <a:srgbClr val="285087"/>
              </a:solidFill>
              <a:latin typeface="Ubuntu"/>
            </a:endParaRPr>
          </a:p>
          <a:p>
            <a:pPr marL="228600" indent="-228600"/>
            <a:r>
              <a:rPr lang="en-US" b="1">
                <a:solidFill>
                  <a:schemeClr val="accent1"/>
                </a:solidFill>
                <a:latin typeface="Ubuntu"/>
              </a:rPr>
              <a:t>Sleep Habits Chat Quiz</a:t>
            </a:r>
            <a:endParaRPr lang="en-US">
              <a:solidFill>
                <a:schemeClr val="accent1"/>
              </a:solidFill>
              <a:latin typeface="Ubuntu"/>
              <a:ea typeface="Calibri"/>
              <a:cs typeface="Calibri"/>
            </a:endParaRPr>
          </a:p>
          <a:p>
            <a:r>
              <a:rPr lang="en-US" sz="2000">
                <a:solidFill>
                  <a:schemeClr val="accent1"/>
                </a:solidFill>
                <a:latin typeface="Ubuntu"/>
                <a:ea typeface="+mn-lt"/>
                <a:cs typeface="+mn-lt"/>
              </a:rPr>
              <a:t>Participate in a quiz about sleep habits and discuss the answers.</a:t>
            </a:r>
            <a:r>
              <a:rPr lang="en-US" sz="2000">
                <a:solidFill>
                  <a:schemeClr val="accent1"/>
                </a:solidFill>
                <a:latin typeface="Ubuntu"/>
                <a:ea typeface="+mn-lt"/>
                <a:cs typeface="Arial"/>
              </a:rPr>
              <a:t> </a:t>
            </a:r>
            <a:endParaRPr lang="en-US">
              <a:solidFill>
                <a:schemeClr val="accent1"/>
              </a:solidFill>
              <a:latin typeface="Ubuntu"/>
            </a:endParaRPr>
          </a:p>
          <a:p>
            <a:r>
              <a:rPr lang="en-US" sz="2000">
                <a:solidFill>
                  <a:schemeClr val="accent1"/>
                </a:solidFill>
                <a:latin typeface="Ubuntu"/>
                <a:ea typeface="+mn-lt"/>
                <a:cs typeface="+mn-lt"/>
              </a:rPr>
              <a:t>Create a quiz with true/false or multiple-choice questions about sleep (e.g., </a:t>
            </a:r>
            <a:r>
              <a:rPr lang="en-US" sz="2000" i="1">
                <a:solidFill>
                  <a:schemeClr val="accent1"/>
                </a:solidFill>
                <a:latin typeface="Ubuntu"/>
                <a:ea typeface="+mn-lt"/>
                <a:cs typeface="+mn-lt"/>
              </a:rPr>
              <a:t>True or False: Drinking caffeine in the evening can disrupt your sleep.</a:t>
            </a:r>
            <a:r>
              <a:rPr lang="en-US" sz="2000">
                <a:solidFill>
                  <a:schemeClr val="accent1"/>
                </a:solidFill>
                <a:latin typeface="Ubuntu"/>
                <a:ea typeface="+mn-lt"/>
                <a:cs typeface="+mn-lt"/>
              </a:rPr>
              <a:t>)</a:t>
            </a:r>
            <a:r>
              <a:rPr lang="en-US" sz="2000">
                <a:solidFill>
                  <a:schemeClr val="accent1"/>
                </a:solidFill>
                <a:latin typeface="Ubuntu"/>
                <a:ea typeface="+mn-lt"/>
                <a:cs typeface="Arial"/>
              </a:rPr>
              <a:t> </a:t>
            </a:r>
            <a:endParaRPr lang="en-US">
              <a:solidFill>
                <a:schemeClr val="accent1"/>
              </a:solidFill>
              <a:latin typeface="Ubuntu"/>
            </a:endParaRPr>
          </a:p>
          <a:p>
            <a:r>
              <a:rPr lang="en-US" sz="2000">
                <a:solidFill>
                  <a:schemeClr val="accent1"/>
                </a:solidFill>
                <a:latin typeface="Ubuntu"/>
                <a:ea typeface="+mn-lt"/>
                <a:cs typeface="+mn-lt"/>
              </a:rPr>
              <a:t>Post questions one at a time and allow learners to respond. After each question, discuss the answers and share the correct information.</a:t>
            </a:r>
            <a:r>
              <a:rPr lang="en-US" sz="2000">
                <a:solidFill>
                  <a:schemeClr val="accent1"/>
                </a:solidFill>
                <a:latin typeface="Ubuntu"/>
                <a:ea typeface="+mn-lt"/>
                <a:cs typeface="Arial"/>
              </a:rPr>
              <a:t> </a:t>
            </a:r>
            <a:endParaRPr lang="en-US">
              <a:solidFill>
                <a:schemeClr val="accent1"/>
              </a:solidFill>
              <a:latin typeface="Ubuntu"/>
            </a:endParaRPr>
          </a:p>
          <a:p>
            <a:r>
              <a:rPr lang="en-US" sz="2000">
                <a:solidFill>
                  <a:schemeClr val="accent1"/>
                </a:solidFill>
                <a:latin typeface="Ubuntu"/>
                <a:ea typeface="+mn-lt"/>
                <a:cs typeface="+mn-lt"/>
              </a:rPr>
              <a:t>End with a discussion prompt like: </a:t>
            </a:r>
            <a:r>
              <a:rPr lang="en-US" sz="2000" i="1">
                <a:solidFill>
                  <a:schemeClr val="accent1"/>
                </a:solidFill>
                <a:latin typeface="Ubuntu"/>
                <a:ea typeface="+mn-lt"/>
                <a:cs typeface="+mn-lt"/>
              </a:rPr>
              <a:t>What’s one sleep habit you didn’t know about before this quiz?</a:t>
            </a:r>
            <a:endParaRPr lang="en-US">
              <a:solidFill>
                <a:schemeClr val="accent1"/>
              </a:solidFill>
              <a:latin typeface="Ubuntu"/>
              <a:ea typeface="+mn-lt"/>
              <a:cs typeface="+mn-lt"/>
            </a:endParaRPr>
          </a:p>
          <a:p>
            <a:endParaRPr lang="en-US" sz="2000" i="1">
              <a:solidFill>
                <a:schemeClr val="accent1"/>
              </a:solidFill>
              <a:latin typeface="Calibri"/>
              <a:ea typeface="Calibri"/>
              <a:cs typeface="Calibri"/>
            </a:endParaRPr>
          </a:p>
          <a:p>
            <a:pPr marL="228600" indent="-228600"/>
            <a:endParaRPr lang="en-US" sz="2000">
              <a:solidFill>
                <a:schemeClr val="accent1"/>
              </a:solidFill>
              <a:ea typeface="Calibri"/>
              <a:cs typeface="Calibri"/>
            </a:endParaRPr>
          </a:p>
        </p:txBody>
      </p:sp>
    </p:spTree>
    <p:extLst>
      <p:ext uri="{BB962C8B-B14F-4D97-AF65-F5344CB8AC3E}">
        <p14:creationId xmlns:p14="http://schemas.microsoft.com/office/powerpoint/2010/main" val="4212263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46455-6E1B-4149-38B9-613B5CA969F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97636728"/>
      </p:ext>
    </p:extLst>
  </p:cSld>
  <p:clrMapOvr>
    <a:masterClrMapping/>
  </p:clrMapOvr>
</p:sld>
</file>

<file path=ppt/theme/theme1.xml><?xml version="1.0" encoding="utf-8"?>
<a:theme xmlns:a="http://schemas.openxmlformats.org/drawingml/2006/main" name="PHW - Master Deck - Green">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HW - Master Deck - Navy">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6A6F83751BC542A98DC5A0AC630D3D" ma:contentTypeVersion="15" ma:contentTypeDescription="Create a new document." ma:contentTypeScope="" ma:versionID="07c4eb4ae9f433db1b465f0e766902ca">
  <xsd:schema xmlns:xsd="http://www.w3.org/2001/XMLSchema" xmlns:xs="http://www.w3.org/2001/XMLSchema" xmlns:p="http://schemas.microsoft.com/office/2006/metadata/properties" xmlns:ns2="bbd7921a-042b-4eb0-b7a0-a3fc5587e9ac" xmlns:ns3="d6550f9a-f14e-418b-a53a-e888529f43ac" targetNamespace="http://schemas.microsoft.com/office/2006/metadata/properties" ma:root="true" ma:fieldsID="fbe34ecbae75e3bf2fe83bd45dea5f21" ns2:_="" ns3:_="">
    <xsd:import namespace="bbd7921a-042b-4eb0-b7a0-a3fc5587e9ac"/>
    <xsd:import namespace="d6550f9a-f14e-418b-a53a-e888529f43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7921a-042b-4eb0-b7a0-a3fc5587e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550f9a-f14e-418b-a53a-e888529f43a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3ce685-6bcb-45ae-998a-d25e5acaad24}" ma:internalName="TaxCatchAll" ma:showField="CatchAllData" ma:web="d6550f9a-f14e-418b-a53a-e888529f4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d7921a-042b-4eb0-b7a0-a3fc5587e9ac">
      <Terms xmlns="http://schemas.microsoft.com/office/infopath/2007/PartnerControls"/>
    </lcf76f155ced4ddcb4097134ff3c332f>
    <TaxCatchAll xmlns="d6550f9a-f14e-418b-a53a-e888529f43a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65F9B-9BD1-4A39-9948-F3B52D123452}">
  <ds:schemaRefs>
    <ds:schemaRef ds:uri="bbd7921a-042b-4eb0-b7a0-a3fc5587e9ac"/>
    <ds:schemaRef ds:uri="d6550f9a-f14e-418b-a53a-e888529f43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CE4054-870F-458A-9ABD-AA3D03B09EF4}">
  <ds:schemaRefs>
    <ds:schemaRef ds:uri="1371cf2b-a7fc-4369-aa35-cbfbf200dd64"/>
    <ds:schemaRef ds:uri="5a69ffab-4136-4b66-a00e-5dffdbe6cbba"/>
    <ds:schemaRef ds:uri="bbd7921a-042b-4eb0-b7a0-a3fc5587e9ac"/>
    <ds:schemaRef ds:uri="d6550f9a-f14e-418b-a53a-e888529f43a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F7655B4-8FC9-4C0C-8A97-95D69409B3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PHW - Master Deck - Green</vt:lpstr>
      <vt:lpstr>PHW - Master Deck - Navy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revision>1</cp:revision>
  <dcterms:created xsi:type="dcterms:W3CDTF">2024-01-29T16:09:21Z</dcterms:created>
  <dcterms:modified xsi:type="dcterms:W3CDTF">2025-09-23T11:22:38Z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0x0101008A6A6F83751BC542A98DC5A0AC630D3D</vt:lpwstr>
  </property>
  <property fmtid="{D5CDD505-2E9C-101B-9397-08002B2CF9AE}" pid="3" name="MediaServiceImageTags">
    <vt:lpwstr/>
  </property>
</Properties>
</file>