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4"/>
  </p:sldMasterIdLst>
  <p:notesMasterIdLst>
    <p:notesMasterId r:id="rId25"/>
  </p:notesMasterIdLst>
  <p:sldIdLst>
    <p:sldId id="307" r:id="rId5"/>
    <p:sldId id="259" r:id="rId6"/>
    <p:sldId id="276" r:id="rId7"/>
    <p:sldId id="277" r:id="rId8"/>
    <p:sldId id="278" r:id="rId9"/>
    <p:sldId id="289" r:id="rId10"/>
    <p:sldId id="279" r:id="rId11"/>
    <p:sldId id="286" r:id="rId12"/>
    <p:sldId id="281" r:id="rId13"/>
    <p:sldId id="287" r:id="rId14"/>
    <p:sldId id="282" r:id="rId15"/>
    <p:sldId id="288" r:id="rId16"/>
    <p:sldId id="283" r:id="rId17"/>
    <p:sldId id="306" r:id="rId18"/>
    <p:sldId id="290" r:id="rId19"/>
    <p:sldId id="291" r:id="rId20"/>
    <p:sldId id="284" r:id="rId21"/>
    <p:sldId id="292" r:id="rId22"/>
    <p:sldId id="304" r:id="rId23"/>
    <p:sldId id="30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67B11F-970E-24C6-E2A5-5502D013E9F2}" name="Lucy Jayne (Public Health Wales - No. 2 Capital Quarter)" initials="LQ" userId="S::lucy.jayne@wales.nhs.uk::7eb58db9-16aa-42b3-9796-7f97c022edec" providerId="AD"/>
  <p188:author id="{9CEF4D41-7E19-87B1-FCC0-3FB9C95F00ED}" name="Grace Lawson (Public Health Wales - No. 2 Capital Quarter)" initials="GQ" userId="S::grace.lawson@wales.nhs.uk::88c6baf7-06f7-4e16-85cb-71260126bd16" providerId="AD"/>
  <p188:author id="{519C988B-5CEE-D4DB-C133-21D4C2804E0E}" name="Lorna Bennett (Public Health Wales - No. 2 Capital Quarter)" initials="LQ" userId="S::lorna.bennett3@wales.nhs.uk::41cbff77-5434-42c9-8874-6f16723207f9" providerId="AD"/>
  <p188:author id="{F4F662A8-3FE8-2DDF-A473-499F5F15D2F2}" name="Lillie Price (Public Health Wales - No. 2 Capital Quarter)" initials="LQ" userId="S::lillie.price@wales.nhs.uk::032d964d-be01-4d8a-8a44-d1d16ba64254" providerId="AD"/>
  <p188:author id="{311702CD-2FE8-6362-4115-878685D0A7F7}" name="Leanne Small (Public Health Wales - No. 2 Capital Quarter)" initials="LQ" userId="S::leanne.small@wales.nhs.uk::d76cf426-005f-434f-ac47-a5eb582e60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6A02D-860D-CC8B-ADD6-17A152CC8619}" v="1" dt="2026-04-13T16:03:45.1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559" autoAdjust="0"/>
  </p:normalViewPr>
  <p:slideViewPr>
    <p:cSldViewPr snapToGrid="0">
      <p:cViewPr varScale="1">
        <p:scale>
          <a:sx n="44" d="100"/>
          <a:sy n="44" d="100"/>
        </p:scale>
        <p:origin x="15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Flood (Public Health Wales - Matrix House)" userId="S::sophie.flood@wales.nhs.uk::f1b68508-ff1d-4a78-a875-f6aa95017de1" providerId="AD" clId="Web-{1FB6A02D-860D-CC8B-ADD6-17A152CC8619}"/>
    <pc:docChg chg="modSld">
      <pc:chgData name="Sophie Flood (Public Health Wales - Matrix House)" userId="S::sophie.flood@wales.nhs.uk::f1b68508-ff1d-4a78-a875-f6aa95017de1" providerId="AD" clId="Web-{1FB6A02D-860D-CC8B-ADD6-17A152CC8619}" dt="2026-04-13T16:03:45.110" v="0" actId="1076"/>
      <pc:docMkLst>
        <pc:docMk/>
      </pc:docMkLst>
      <pc:sldChg chg="modSp">
        <pc:chgData name="Sophie Flood (Public Health Wales - Matrix House)" userId="S::sophie.flood@wales.nhs.uk::f1b68508-ff1d-4a78-a875-f6aa95017de1" providerId="AD" clId="Web-{1FB6A02D-860D-CC8B-ADD6-17A152CC8619}" dt="2026-04-13T16:03:45.110" v="0" actId="1076"/>
        <pc:sldMkLst>
          <pc:docMk/>
          <pc:sldMk cId="2214870792" sldId="277"/>
        </pc:sldMkLst>
        <pc:spChg chg="mod">
          <ac:chgData name="Sophie Flood (Public Health Wales - Matrix House)" userId="S::sophie.flood@wales.nhs.uk::f1b68508-ff1d-4a78-a875-f6aa95017de1" providerId="AD" clId="Web-{1FB6A02D-860D-CC8B-ADD6-17A152CC8619}" dt="2026-04-13T16:03:45.110" v="0" actId="1076"/>
          <ac:spMkLst>
            <pc:docMk/>
            <pc:sldMk cId="2214870792" sldId="277"/>
            <ac:spMk id="3" creationId="{02EF2E79-6571-37F7-59A0-4CABDA7D4E46}"/>
          </ac:spMkLst>
        </pc:spChg>
      </pc:sldChg>
    </pc:docChg>
  </pc:docChgLst>
  <pc:docChgLst>
    <pc:chgData name="Sophie Flood (Public Health Wales - Matrix House)" userId="S::sophie.flood@wales.nhs.uk::f1b68508-ff1d-4a78-a875-f6aa95017de1" providerId="AD" clId="Web-{F8C9C375-C03A-0C03-7344-49093C0F3CDC}"/>
    <pc:docChg chg="addSld">
      <pc:chgData name="Sophie Flood (Public Health Wales - Matrix House)" userId="S::sophie.flood@wales.nhs.uk::f1b68508-ff1d-4a78-a875-f6aa95017de1" providerId="AD" clId="Web-{F8C9C375-C03A-0C03-7344-49093C0F3CDC}" dt="2026-03-19T10:41:30.264" v="0"/>
      <pc:docMkLst>
        <pc:docMk/>
      </pc:docMkLst>
      <pc:sldChg chg="add">
        <pc:chgData name="Sophie Flood (Public Health Wales - Matrix House)" userId="S::sophie.flood@wales.nhs.uk::f1b68508-ff1d-4a78-a875-f6aa95017de1" providerId="AD" clId="Web-{F8C9C375-C03A-0C03-7344-49093C0F3CDC}" dt="2026-03-19T10:41:30.264" v="0"/>
        <pc:sldMkLst>
          <pc:docMk/>
          <pc:sldMk cId="3982800032" sldId="303"/>
        </pc:sldMkLst>
      </pc:sldChg>
      <pc:sldMasterChg chg="addSldLayout">
        <pc:chgData name="Sophie Flood (Public Health Wales - Matrix House)" userId="S::sophie.flood@wales.nhs.uk::f1b68508-ff1d-4a78-a875-f6aa95017de1" providerId="AD" clId="Web-{F8C9C375-C03A-0C03-7344-49093C0F3CDC}" dt="2026-03-19T10:41:30.264" v="0"/>
        <pc:sldMasterMkLst>
          <pc:docMk/>
          <pc:sldMasterMk cId="1333482334" sldId="2147483685"/>
        </pc:sldMasterMkLst>
        <pc:sldLayoutChg chg="add">
          <pc:chgData name="Sophie Flood (Public Health Wales - Matrix House)" userId="S::sophie.flood@wales.nhs.uk::f1b68508-ff1d-4a78-a875-f6aa95017de1" providerId="AD" clId="Web-{F8C9C375-C03A-0C03-7344-49093C0F3CDC}" dt="2026-03-19T10:41:30.264" v="0"/>
          <pc:sldLayoutMkLst>
            <pc:docMk/>
            <pc:sldMasterMk cId="1333482334" sldId="2147483685"/>
            <pc:sldLayoutMk cId="2388333480" sldId="214748370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C5D82-122C-8E42-B3D6-67347C6BA68D}" type="datetimeFigureOut">
              <a:rPr lang="en-US" smtClean="0"/>
              <a:t>4/13/2026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1F24-30D7-5740-9F64-AE7FBFFC83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5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02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>
                <a:cs typeface="+mn-lt"/>
              </a:rPr>
            </a:br>
            <a:r>
              <a:rPr lang="en-US" dirty="0"/>
              <a:t> </a:t>
            </a:r>
            <a:endParaRPr lang="en-US" dirty="0">
              <a:cs typeface="Calibri" panose="020F0502020204030204"/>
            </a:endParaRPr>
          </a:p>
          <a:p>
            <a:br>
              <a:rPr lang="en-US" dirty="0"/>
            </a:b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420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164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143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447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25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18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9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C0EE8-50B0-E896-5852-F4B8BFA027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3AC217-C30D-89C1-4460-322363FEB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6327775" cy="7266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6D54DB3-E380-84BD-93B3-8BA649F37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3832E92-EF7C-04E7-8DBD-C53D35568A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6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onl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2" name="Picture 1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701B4431-6E99-FB30-9E4A-E84060F127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437" t="2543" r="5912" b="3059"/>
          <a:stretch/>
        </p:blipFill>
        <p:spPr>
          <a:xfrm rot="5400000">
            <a:off x="6649025" y="-657741"/>
            <a:ext cx="2405273" cy="3720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1E15D4-58F0-B835-2EDB-5B041DEA7E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59749" y="2620284"/>
            <a:ext cx="3527371" cy="3968293"/>
          </a:xfrm>
          <a:prstGeom prst="rect">
            <a:avLst/>
          </a:prstGeom>
        </p:spPr>
      </p:pic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2D62E1EC-A6F5-D23A-565E-A7AF64CD93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CE7DE11A-7B6A-14CA-A499-F25F2F9AF8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F447B3A-3F6B-32F0-90F8-3CEF5AAF4E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6710362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0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 tex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n orange curved object on a black background&#10;&#10;Description automatically generated">
            <a:extLst>
              <a:ext uri="{FF2B5EF4-FFF2-40B4-BE49-F238E27FC236}">
                <a16:creationId xmlns:a16="http://schemas.microsoft.com/office/drawing/2014/main" id="{24D3D47D-7075-66E1-8396-F4103DF011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065" b="50000"/>
          <a:stretch/>
        </p:blipFill>
        <p:spPr>
          <a:xfrm>
            <a:off x="8685957" y="4843391"/>
            <a:ext cx="3113591" cy="2014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8" name="Picture 7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FD5D17FF-AF1C-545F-E3DC-DDD6BD78E5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1058" t="2107" r="2991" b="47971"/>
          <a:stretch/>
        </p:blipFill>
        <p:spPr>
          <a:xfrm rot="10800000" flipH="1">
            <a:off x="4995863" y="0"/>
            <a:ext cx="3011357" cy="1967696"/>
          </a:xfrm>
          <a:prstGeom prst="rect">
            <a:avLst/>
          </a:prstGeom>
        </p:spPr>
      </p:pic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CF8766FF-E3F7-54FE-61D9-A29B5C42AF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6081" y="2925582"/>
            <a:ext cx="5020807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4E25F6C2-19E2-B16F-2ECE-F7248C893C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08B8FB3E-8875-A86C-9BA3-D0129447E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AB91901-4FF0-2D7E-65B2-9DF4E55D7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66653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5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C0EE8-50B0-E896-5852-F4B8BFA027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F8C3108-99AA-BE1B-0102-55204CAE52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3065689"/>
            <a:ext cx="6327775" cy="7266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5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75D8DA0-FA5D-E4A4-348F-1B27185447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D8264-1EB3-39E9-379D-1E494B0B89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6815D-7426-E4F1-F536-CD871B71713E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88EED20-7E87-4DFD-D9CA-B1A1FAA85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04FA74-24F0-045A-C516-E3564055D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4365"/>
          <a:stretch/>
        </p:blipFill>
        <p:spPr>
          <a:xfrm rot="10800000">
            <a:off x="5464465" y="-1"/>
            <a:ext cx="3010823" cy="2223164"/>
          </a:xfrm>
          <a:prstGeom prst="rect">
            <a:avLst/>
          </a:prstGeom>
        </p:spPr>
      </p:pic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BB3D2668-6A46-5D77-93AC-94BF8FA300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08E733D0-84C6-0B71-429D-6FE9FF42DE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3D77F80-4716-8565-12CF-951888358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79491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60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</p:spTree>
    <p:extLst>
      <p:ext uri="{BB962C8B-B14F-4D97-AF65-F5344CB8AC3E}">
        <p14:creationId xmlns:p14="http://schemas.microsoft.com/office/powerpoint/2010/main" val="101288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C966F-C3A2-10A4-74A3-25D0347C5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353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40293FF-3E51-2EB7-6DBB-A815093091B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02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849E8-9E1B-97A6-16F5-727C331343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57ECEED-71CF-563E-44EC-80FFD85975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CEE91C-570F-B1A8-8A99-CA82C9ED4788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A0DC161-F583-C874-FD6C-D410169078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listening.</a:t>
            </a:r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B627C22-1FB4-BAE3-8444-E2668100F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3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C7A4B6-E657-EDCC-59CE-FE172E9D1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656F4-6DF7-415A-4697-290432580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D5691-D849-353F-2C40-B394ED742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2B51D49-EE0F-5642-AE4A-D88F56CE5BD0}" type="datetimeFigureOut">
              <a:rPr lang="en-US" smtClean="0"/>
              <a:pPr/>
              <a:t>4/13/2026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902D5-1DEE-9B02-E0A7-6B8BD7EAD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C985D-423A-9E41-BE08-22CCE6FC1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BF3B2AA-8EE5-0E49-B5D5-F85568A574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48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7" r:id="rId2"/>
    <p:sldLayoutId id="2147483662" r:id="rId3"/>
    <p:sldLayoutId id="2147483672" r:id="rId4"/>
    <p:sldLayoutId id="2147483667" r:id="rId5"/>
    <p:sldLayoutId id="2147483700" r:id="rId6"/>
    <p:sldLayoutId id="2147483689" r:id="rId7"/>
    <p:sldLayoutId id="2147483690" r:id="rId8"/>
    <p:sldLayoutId id="214748370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ainsburys.co.uk/gol-ui/product/yoplait-petit-filous-strawberry-frubes-9x40g" TargetMode="External"/><Relationship Id="rId4" Type="http://schemas.openxmlformats.org/officeDocument/2006/relationships/hyperlink" Target="https://www.sainsburys.co.uk/gol-ui/product/yeo-valley-organic-natural-yogurt-4x120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groceries.asda.com/search/vegtables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groceries.asda.com/search/frozen%20vegetable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goodfood.com/recipes/tomato-soup" TargetMode="External"/><Relationship Id="rId2" Type="http://schemas.openxmlformats.org/officeDocument/2006/relationships/hyperlink" Target="https://www.sainsburys.co.uk/gol-ui/product/baxters-favourites--cream-of-tomato-soup-400g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hs.uk/live-well/eat-well/food-guidelines-and-food-labels/how-to-read-food-labels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live-well/eat-well/food-guidelines-and-food-labels/how-to-read-food-labels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sco.com/groceries/en-GB/products/259154000" TargetMode="External"/><Relationship Id="rId5" Type="http://schemas.openxmlformats.org/officeDocument/2006/relationships/hyperlink" Target="https://www.tesco.com/groceries/en-GB/products/296734865?msockid=3c42b881e6da6ac516e8ac0ce7616b1d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sco.com/groceries/en-GB/products/309203408" TargetMode="External"/><Relationship Id="rId2" Type="http://schemas.openxmlformats.org/officeDocument/2006/relationships/hyperlink" Target="https://www.tesco.com/groceries/en-GB/products/25851011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ainsburys.co.uk/gol-ui/product/kingsmill-tasty-wholemeal-medium-bread-800g" TargetMode="External"/><Relationship Id="rId4" Type="http://schemas.openxmlformats.org/officeDocument/2006/relationships/hyperlink" Target="https://www.sainsburys.co.uk/gol-ui/product/kingsmill-extra-thick-toastie-800g?istCompanyId=1e096408-041f-4238-994e-a7cf46bf9413&amp;istFeedId=689af7a8-5842-4d88-be59-1ee5688a81b5&amp;istItemId=mrpxpxlwp&amp;istBid=t&amp;src=ppc&amp;&amp;cmpid=cpc&amp;utm_source=bing&amp;utm_medium=cpc&amp;utm_campaign=391199228&amp;utm_content=shopping&amp;utm_term=%257Bsku%257D&amp;utm_custom1=1197368830535767&amp;utm_custom2=X0585923&amp;msclkid=fe6ea3362a0a18536c88c585a7adbd1d&amp;gclid=fe6ea3362a0a18536c88c585a7adbd1d&amp;gclsrc=3p.d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FD1B2-43EC-31A1-56FC-9807F0ECD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3B3AF5-7F06-1CDF-C5C2-4B253B6920F4}"/>
              </a:ext>
            </a:extLst>
          </p:cNvPr>
          <p:cNvSpPr txBox="1"/>
          <p:nvPr/>
        </p:nvSpPr>
        <p:spPr>
          <a:xfrm>
            <a:off x="190865" y="1712861"/>
            <a:ext cx="11609423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Ubuntu"/>
              </a:rPr>
              <a:t>This activity links to the following Knowledge Banks: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Ubuntu"/>
              </a:rPr>
              <a:t>Why do people eat what they eat?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Ubuntu"/>
              </a:rPr>
              <a:t>Where food come from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Ubuntu"/>
              </a:rPr>
              <a:t>Food labels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Ubuntu"/>
              </a:rPr>
              <a:t>The Laws and Regulations</a:t>
            </a:r>
            <a:endParaRPr lang="en-GB" sz="2000" dirty="0">
              <a:solidFill>
                <a:schemeClr val="accent1"/>
              </a:solidFill>
              <a:latin typeface="Ubuntu"/>
            </a:endParaRPr>
          </a:p>
          <a:p>
            <a:endParaRPr lang="en-GB" sz="2000" dirty="0">
              <a:solidFill>
                <a:schemeClr val="accent1">
                  <a:lumMod val="75000"/>
                </a:schemeClr>
              </a:solidFill>
              <a:highlight>
                <a:srgbClr val="00FF00"/>
              </a:highlight>
              <a:latin typeface="Ubuntu"/>
            </a:endParaRPr>
          </a:p>
          <a:p>
            <a:r>
              <a:rPr lang="en-US" sz="2000" dirty="0">
                <a:latin typeface="Ubuntu"/>
              </a:rPr>
              <a:t>This activity </a:t>
            </a:r>
            <a:r>
              <a:rPr lang="en-GB" sz="2000" dirty="0">
                <a:latin typeface="Ubuntu"/>
              </a:rPr>
              <a:t>explores considered decision making and critical thinking regarding food choices.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0151333-31CE-D047-3901-E9746858B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891638"/>
              </p:ext>
            </p:extLst>
          </p:nvPr>
        </p:nvGraphicFramePr>
        <p:xfrm>
          <a:off x="104990" y="4266681"/>
          <a:ext cx="11996429" cy="2118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603">
                  <a:extLst>
                    <a:ext uri="{9D8B030D-6E8A-4147-A177-3AD203B41FA5}">
                      <a16:colId xmlns:a16="http://schemas.microsoft.com/office/drawing/2014/main" val="4270850206"/>
                    </a:ext>
                  </a:extLst>
                </a:gridCol>
                <a:gridCol w="2302807">
                  <a:extLst>
                    <a:ext uri="{9D8B030D-6E8A-4147-A177-3AD203B41FA5}">
                      <a16:colId xmlns:a16="http://schemas.microsoft.com/office/drawing/2014/main" val="2021095819"/>
                    </a:ext>
                  </a:extLst>
                </a:gridCol>
                <a:gridCol w="2437279">
                  <a:extLst>
                    <a:ext uri="{9D8B030D-6E8A-4147-A177-3AD203B41FA5}">
                      <a16:colId xmlns:a16="http://schemas.microsoft.com/office/drawing/2014/main" val="3723673179"/>
                    </a:ext>
                  </a:extLst>
                </a:gridCol>
                <a:gridCol w="2526914">
                  <a:extLst>
                    <a:ext uri="{9D8B030D-6E8A-4147-A177-3AD203B41FA5}">
                      <a16:colId xmlns:a16="http://schemas.microsoft.com/office/drawing/2014/main" val="1260354662"/>
                    </a:ext>
                  </a:extLst>
                </a:gridCol>
                <a:gridCol w="2378826">
                  <a:extLst>
                    <a:ext uri="{9D8B030D-6E8A-4147-A177-3AD203B41FA5}">
                      <a16:colId xmlns:a16="http://schemas.microsoft.com/office/drawing/2014/main" val="407647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US" dirty="0"/>
                        <a:t>Possible Health and Well-being descriptions of learning: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473324"/>
                  </a:ext>
                </a:extLst>
              </a:tr>
              <a:tr h="174811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Progression step 1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I have developed an awareness that my decisions can affect me and others.</a:t>
                      </a: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Progression step 2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I can recognise that my decisions can impact on me and others, both now and in the future.</a:t>
                      </a: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Progression step 3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I can recognise that some decisions I make will have a long-term impact on my life and the lives of others.</a:t>
                      </a: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Progression step 4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I can consider relevant factors and implications when making decisions individually and collectively.</a:t>
                      </a: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Progression step 5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I can critically evaluate factors and implications, including risks, when making decisions individually and collectively.</a:t>
                      </a: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262021"/>
                  </a:ext>
                </a:extLst>
              </a:tr>
            </a:tbl>
          </a:graphicData>
        </a:graphic>
      </p:graphicFrame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3A3A172-F7A7-E736-682D-27F0D1743C11}"/>
              </a:ext>
            </a:extLst>
          </p:cNvPr>
          <p:cNvSpPr txBox="1">
            <a:spLocks/>
          </p:cNvSpPr>
          <p:nvPr/>
        </p:nvSpPr>
        <p:spPr>
          <a:xfrm>
            <a:off x="194796" y="871373"/>
            <a:ext cx="3873951" cy="8373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b="1" dirty="0">
                <a:latin typeface="Ubuntu"/>
              </a:rPr>
              <a:t>This or that?</a:t>
            </a:r>
            <a:endParaRPr lang="en-GB" sz="4800" b="1" dirty="0">
              <a:latin typeface="Ubuntu"/>
              <a:ea typeface="Verdana"/>
            </a:endParaRPr>
          </a:p>
        </p:txBody>
      </p:sp>
      <p:pic>
        <p:nvPicPr>
          <p:cNvPr id="5" name="Picture 4" descr="A person looking at a box in a store&#10;&#10;Description automatically generated">
            <a:extLst>
              <a:ext uri="{FF2B5EF4-FFF2-40B4-BE49-F238E27FC236}">
                <a16:creationId xmlns:a16="http://schemas.microsoft.com/office/drawing/2014/main" id="{751AF634-84B1-7674-F715-6EFBC3CB2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835" y="313171"/>
            <a:ext cx="3522367" cy="242249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6746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C34CF-2934-E942-972E-E703806F9B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79" y="1501776"/>
            <a:ext cx="6764874" cy="647179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Ubuntu"/>
              </a:rPr>
              <a:t>Which Would You Choose and Why?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A1DCA-5710-9940-7B58-21CCEEFB3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79" y="2583523"/>
            <a:ext cx="7946598" cy="278143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Ubuntu"/>
              </a:rPr>
              <a:t>What are the main differences in the products? </a:t>
            </a:r>
            <a:endParaRPr lang="en-US" sz="2400" dirty="0">
              <a:solidFill>
                <a:srgbClr val="000000"/>
              </a:solidFill>
              <a:latin typeface="Ubuntu"/>
            </a:endParaRPr>
          </a:p>
          <a:p>
            <a:endParaRPr lang="en-US" sz="2400" dirty="0">
              <a:latin typeface="Ubuntu"/>
            </a:endParaRPr>
          </a:p>
          <a:p>
            <a:r>
              <a:rPr lang="en-US" sz="2400" dirty="0">
                <a:latin typeface="Ubuntu"/>
              </a:rPr>
              <a:t>Which do you think is a healthier choice? </a:t>
            </a:r>
            <a:endParaRPr lang="en-US" dirty="0"/>
          </a:p>
          <a:p>
            <a:endParaRPr lang="en-US" sz="2400" dirty="0">
              <a:latin typeface="Ubuntu"/>
            </a:endParaRPr>
          </a:p>
          <a:p>
            <a:r>
              <a:rPr lang="en-US" sz="2400" dirty="0">
                <a:latin typeface="Ubuntu"/>
              </a:rPr>
              <a:t>Why do you think this? </a:t>
            </a:r>
          </a:p>
          <a:p>
            <a:endParaRPr lang="en-US" sz="2400" dirty="0">
              <a:latin typeface="Ubuntu"/>
            </a:endParaRPr>
          </a:p>
          <a:p>
            <a:r>
              <a:rPr lang="en-US" sz="2400" dirty="0">
                <a:latin typeface="Ubuntu"/>
              </a:rPr>
              <a:t>Where would we find this information?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18AD7C-37E4-5E29-1498-BA02C134AA1D}"/>
              </a:ext>
            </a:extLst>
          </p:cNvPr>
          <p:cNvSpPr txBox="1"/>
          <p:nvPr/>
        </p:nvSpPr>
        <p:spPr>
          <a:xfrm>
            <a:off x="7594169" y="2589508"/>
            <a:ext cx="4158712" cy="4062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Answers include:</a:t>
            </a:r>
          </a:p>
          <a:p>
            <a:r>
              <a:rPr lang="en-US" sz="2000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Check and compare nutrition labels carefully. </a:t>
            </a:r>
          </a:p>
          <a:p>
            <a:endParaRPr lang="en-US" sz="2000" dirty="0">
              <a:solidFill>
                <a:srgbClr val="333333"/>
              </a:solidFill>
              <a:latin typeface="Ubuntu"/>
              <a:ea typeface="Segoe UI"/>
              <a:cs typeface="Segoe UI"/>
            </a:endParaRPr>
          </a:p>
          <a:p>
            <a:r>
              <a:rPr lang="en-US" sz="2000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In this example check the fibre content of the bread.</a:t>
            </a:r>
          </a:p>
          <a:p>
            <a:r>
              <a:rPr lang="en-US" sz="2000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Choose higher fibre options where possible. </a:t>
            </a:r>
          </a:p>
          <a:p>
            <a:endParaRPr lang="en-US" sz="2000" dirty="0">
              <a:solidFill>
                <a:srgbClr val="333333"/>
              </a:solidFill>
              <a:latin typeface="Ubuntu"/>
              <a:ea typeface="Segoe UI"/>
              <a:cs typeface="Segoe UI"/>
            </a:endParaRPr>
          </a:p>
          <a:p>
            <a:r>
              <a:rPr lang="en-US" sz="2000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The wholemeal contains more fibre than the white bread making it a healthier option.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79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2E3E5-4B29-CED1-51F4-EAEED99F0A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974" y="1042157"/>
            <a:ext cx="4432300" cy="6699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Segoe UI"/>
                <a:cs typeface="Segoe UI"/>
              </a:rPr>
              <a:t>Discuss the Products: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9EE811-7CC4-8FBB-B083-1EBCCE23F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252" y="2672024"/>
            <a:ext cx="8712033" cy="2319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Ubuntu"/>
              </a:rPr>
              <a:t>                                                              </a:t>
            </a:r>
            <a:endParaRPr lang="en-US" dirty="0"/>
          </a:p>
        </p:txBody>
      </p:sp>
      <p:pic>
        <p:nvPicPr>
          <p:cNvPr id="8" name="Picture 7" descr="A green box with white text and daisies&#10;&#10;Description automatically generated">
            <a:extLst>
              <a:ext uri="{FF2B5EF4-FFF2-40B4-BE49-F238E27FC236}">
                <a16:creationId xmlns:a16="http://schemas.microsoft.com/office/drawing/2014/main" id="{6B902CFF-0484-AB8D-7FA5-02FAF87AB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94" y="2144256"/>
            <a:ext cx="3475812" cy="2832831"/>
          </a:xfrm>
          <a:prstGeom prst="rect">
            <a:avLst/>
          </a:prstGeom>
        </p:spPr>
      </p:pic>
      <p:pic>
        <p:nvPicPr>
          <p:cNvPr id="9" name="Picture 8" descr="A box of candy with a cartoon character&#10;&#10;Description automatically generated">
            <a:extLst>
              <a:ext uri="{FF2B5EF4-FFF2-40B4-BE49-F238E27FC236}">
                <a16:creationId xmlns:a16="http://schemas.microsoft.com/office/drawing/2014/main" id="{9D7D83B1-E3EE-77E5-5EB1-5B484611B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300" y="2086122"/>
            <a:ext cx="4450144" cy="2946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2E6875-43B7-F45C-1980-9B05AE61232A}"/>
              </a:ext>
            </a:extLst>
          </p:cNvPr>
          <p:cNvSpPr txBox="1"/>
          <p:nvPr/>
        </p:nvSpPr>
        <p:spPr>
          <a:xfrm>
            <a:off x="8392994" y="5049610"/>
            <a:ext cx="3098348" cy="923330"/>
          </a:xfrm>
          <a:prstGeom prst="rect">
            <a:avLst/>
          </a:prstGeom>
          <a:solidFill>
            <a:schemeClr val="tx2"/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Calibri"/>
              </a:rPr>
              <a:t>Check out the 'nutrition claims' section in 'The Laws and Regulations' Knowledge Bank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6B72DB-ECA5-9607-F343-BECD5031CDA4}"/>
              </a:ext>
            </a:extLst>
          </p:cNvPr>
          <p:cNvSpPr txBox="1"/>
          <p:nvPr/>
        </p:nvSpPr>
        <p:spPr>
          <a:xfrm>
            <a:off x="361043" y="5187042"/>
            <a:ext cx="32058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Yeo Valley Organic Natural Yogurt 4x110g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88396-0320-E1AD-A20A-E141D2F5490C}"/>
              </a:ext>
            </a:extLst>
          </p:cNvPr>
          <p:cNvSpPr txBox="1"/>
          <p:nvPr/>
        </p:nvSpPr>
        <p:spPr>
          <a:xfrm>
            <a:off x="4725355" y="521712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Frubes Kids Strawberry Yoghurt Tubes 9x37g</a:t>
            </a:r>
          </a:p>
        </p:txBody>
      </p:sp>
    </p:spTree>
    <p:extLst>
      <p:ext uri="{BB962C8B-B14F-4D97-AF65-F5344CB8AC3E}">
        <p14:creationId xmlns:p14="http://schemas.microsoft.com/office/powerpoint/2010/main" val="4275566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776AB-494F-B863-28A9-D5E4F6A4E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79" y="891192"/>
            <a:ext cx="7391480" cy="647179"/>
          </a:xfrm>
        </p:spPr>
        <p:txBody>
          <a:bodyPr>
            <a:normAutofit/>
          </a:bodyPr>
          <a:lstStyle/>
          <a:p>
            <a:r>
              <a:rPr lang="en-US" dirty="0">
                <a:latin typeface="Ubuntu"/>
              </a:rPr>
              <a:t>Which Would You Choose and Why?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74773-C41E-93C3-D659-894F17454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0045" y="1713616"/>
            <a:ext cx="5906261" cy="406546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Ubuntu"/>
              </a:rPr>
              <a:t>Who do you think these different yoghurts are marketed at?</a:t>
            </a:r>
            <a:endParaRPr lang="en-US" strike="sngStrike" dirty="0">
              <a:latin typeface="Ubuntu"/>
            </a:endParaRPr>
          </a:p>
          <a:p>
            <a:endParaRPr lang="en-US" dirty="0">
              <a:latin typeface="Ubuntu"/>
            </a:endParaRPr>
          </a:p>
          <a:p>
            <a:r>
              <a:rPr lang="en-US" dirty="0">
                <a:latin typeface="Ubuntu"/>
              </a:rPr>
              <a:t>Does the packaging make it easy to tell which is the healthier choice?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Ubuntu"/>
              </a:rPr>
              <a:t>What do you think the main differences are between the two yoghurts? </a:t>
            </a:r>
          </a:p>
          <a:p>
            <a:endParaRPr lang="en-US" dirty="0"/>
          </a:p>
          <a:p>
            <a:r>
              <a:rPr lang="en-US" dirty="0">
                <a:latin typeface="Ubuntu"/>
              </a:rPr>
              <a:t>Which yoghurt do you think contains more sugar? </a:t>
            </a:r>
            <a:endParaRPr lang="en-US" dirty="0"/>
          </a:p>
          <a:p>
            <a:endParaRPr lang="en-US" dirty="0">
              <a:latin typeface="Ubuntu"/>
            </a:endParaRPr>
          </a:p>
          <a:p>
            <a:r>
              <a:rPr lang="en-US" dirty="0">
                <a:latin typeface="Ubuntu"/>
              </a:rPr>
              <a:t>Have you ever seen natural plain yoghurt sold in convenient lunchbox sized tubes?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69B259-6004-94AB-ABFD-E07871A563E2}"/>
              </a:ext>
            </a:extLst>
          </p:cNvPr>
          <p:cNvSpPr txBox="1"/>
          <p:nvPr/>
        </p:nvSpPr>
        <p:spPr>
          <a:xfrm>
            <a:off x="6367220" y="1543373"/>
            <a:ext cx="5527729" cy="5078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When looking at yoghurt options:</a:t>
            </a:r>
          </a:p>
          <a:p>
            <a:r>
              <a:rPr lang="en-US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Check and compare nutrition labels, especially for sugar content, as many yoghurts are surprisingly high in sugar.</a:t>
            </a:r>
          </a:p>
          <a:p>
            <a:r>
              <a:rPr lang="en-US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Choose products that are lower in sugar wherever possible.</a:t>
            </a:r>
          </a:p>
          <a:p>
            <a:endParaRPr lang="en-US" dirty="0">
              <a:solidFill>
                <a:srgbClr val="333333"/>
              </a:solidFill>
              <a:latin typeface="Ubuntu"/>
              <a:ea typeface="Segoe UI"/>
              <a:cs typeface="Segoe UI"/>
            </a:endParaRPr>
          </a:p>
          <a:p>
            <a:r>
              <a:rPr lang="en-US" b="1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Marketing vs. Nutrition</a:t>
            </a:r>
          </a:p>
          <a:p>
            <a:r>
              <a:rPr lang="en-US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Front‑of‑pack messages can be misleading.</a:t>
            </a:r>
          </a:p>
          <a:p>
            <a:r>
              <a:rPr lang="en-US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For example, Frubes are brightly packaged and promoted as a good source of calcium and vitamin D, which appeals to children. But they are high in sugar.</a:t>
            </a:r>
          </a:p>
          <a:p>
            <a:endParaRPr lang="en-US" dirty="0">
              <a:solidFill>
                <a:srgbClr val="333333"/>
              </a:solidFill>
              <a:latin typeface="Ubuntu"/>
              <a:ea typeface="Segoe UI"/>
              <a:cs typeface="Segoe UI"/>
            </a:endParaRPr>
          </a:p>
          <a:p>
            <a:r>
              <a:rPr lang="en-US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Natural yoghurt also provides calcium and vitamin D, but is low in sugar, making it the healthier option.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91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2E3E5-4B29-CED1-51F4-EAEED99F0A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3973" y="1030062"/>
            <a:ext cx="7274679" cy="66992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  <a:latin typeface="Segoe UI"/>
                <a:cs typeface="Segoe UI"/>
              </a:rPr>
              <a:t>Discuss the Products: Frozen vs Fresh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 descr="A group of bags of vegetables&#10;&#10;Description automatically generated">
            <a:extLst>
              <a:ext uri="{FF2B5EF4-FFF2-40B4-BE49-F238E27FC236}">
                <a16:creationId xmlns:a16="http://schemas.microsoft.com/office/drawing/2014/main" id="{30D04AD1-4A03-E01C-12AE-FEEE6AFB7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85" y="1902202"/>
            <a:ext cx="2699656" cy="2739118"/>
          </a:xfrm>
          <a:prstGeom prst="rect">
            <a:avLst/>
          </a:prstGeom>
        </p:spPr>
      </p:pic>
      <p:pic>
        <p:nvPicPr>
          <p:cNvPr id="8" name="Picture 7" descr="A group of carrots on a white background&#10;&#10;Description automatically generated">
            <a:extLst>
              <a:ext uri="{FF2B5EF4-FFF2-40B4-BE49-F238E27FC236}">
                <a16:creationId xmlns:a16="http://schemas.microsoft.com/office/drawing/2014/main" id="{1AA5A494-5834-8496-0F6A-8E896513B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353" y="3037493"/>
            <a:ext cx="1980746" cy="1611539"/>
          </a:xfrm>
          <a:prstGeom prst="rect">
            <a:avLst/>
          </a:prstGeom>
        </p:spPr>
      </p:pic>
      <p:pic>
        <p:nvPicPr>
          <p:cNvPr id="9" name="Picture 8" descr="A broccoli on a white background&#10;&#10;Description automatically generated">
            <a:extLst>
              <a:ext uri="{FF2B5EF4-FFF2-40B4-BE49-F238E27FC236}">
                <a16:creationId xmlns:a16="http://schemas.microsoft.com/office/drawing/2014/main" id="{9EADE670-3746-783A-8C1D-EE33C104A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792" y="2642733"/>
            <a:ext cx="1874157" cy="1599747"/>
          </a:xfrm>
          <a:prstGeom prst="rect">
            <a:avLst/>
          </a:prstGeom>
        </p:spPr>
      </p:pic>
      <p:pic>
        <p:nvPicPr>
          <p:cNvPr id="10" name="Picture 9" descr="A package of blueberries&#10;&#10;Description automatically generated">
            <a:extLst>
              <a:ext uri="{FF2B5EF4-FFF2-40B4-BE49-F238E27FC236}">
                <a16:creationId xmlns:a16="http://schemas.microsoft.com/office/drawing/2014/main" id="{58F48DDB-EEAA-AD31-758C-17611749E0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33" t="6504"/>
          <a:stretch/>
        </p:blipFill>
        <p:spPr>
          <a:xfrm>
            <a:off x="2301801" y="1773083"/>
            <a:ext cx="1150921" cy="1736576"/>
          </a:xfrm>
          <a:prstGeom prst="rect">
            <a:avLst/>
          </a:prstGeom>
        </p:spPr>
      </p:pic>
      <p:pic>
        <p:nvPicPr>
          <p:cNvPr id="11" name="Picture 10" descr="A container of blueberries&#10;&#10;Description automatically generated">
            <a:extLst>
              <a:ext uri="{FF2B5EF4-FFF2-40B4-BE49-F238E27FC236}">
                <a16:creationId xmlns:a16="http://schemas.microsoft.com/office/drawing/2014/main" id="{F986A731-D03C-90EA-A97F-E8D0E2B81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9177" y="1846640"/>
            <a:ext cx="1860098" cy="1426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FC86FC-8687-B159-AE57-73E605815F9E}"/>
              </a:ext>
            </a:extLst>
          </p:cNvPr>
          <p:cNvSpPr txBox="1"/>
          <p:nvPr/>
        </p:nvSpPr>
        <p:spPr>
          <a:xfrm>
            <a:off x="1194660" y="4851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Frozen </a:t>
            </a:r>
            <a:endParaRPr lang="en-US" b="1" dirty="0">
              <a:solidFill>
                <a:schemeClr val="tx2"/>
              </a:solidFill>
              <a:latin typeface="Ubuntu"/>
              <a:cs typeface="Calibri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10D94-5FDC-92A8-3B69-C6AEADC26B33}"/>
              </a:ext>
            </a:extLst>
          </p:cNvPr>
          <p:cNvSpPr txBox="1"/>
          <p:nvPr/>
        </p:nvSpPr>
        <p:spPr>
          <a:xfrm>
            <a:off x="5108425" y="485140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Fresh</a:t>
            </a:r>
          </a:p>
        </p:txBody>
      </p:sp>
    </p:spTree>
    <p:extLst>
      <p:ext uri="{BB962C8B-B14F-4D97-AF65-F5344CB8AC3E}">
        <p14:creationId xmlns:p14="http://schemas.microsoft.com/office/powerpoint/2010/main" val="474153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776AB-494F-B863-28A9-D5E4F6A4E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79" y="1211490"/>
            <a:ext cx="6593195" cy="647179"/>
          </a:xfrm>
        </p:spPr>
        <p:txBody>
          <a:bodyPr>
            <a:normAutofit/>
          </a:bodyPr>
          <a:lstStyle/>
          <a:p>
            <a:r>
              <a:rPr lang="en-US" dirty="0">
                <a:latin typeface="Ubuntu"/>
              </a:rPr>
              <a:t>What is the Difference?  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74773-C41E-93C3-D659-894F17454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79" y="2151344"/>
            <a:ext cx="8151314" cy="332463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6619A86-F4B4-3FC0-DEDC-F362BA27FE3E}"/>
              </a:ext>
            </a:extLst>
          </p:cNvPr>
          <p:cNvSpPr txBox="1">
            <a:spLocks/>
          </p:cNvSpPr>
          <p:nvPr/>
        </p:nvSpPr>
        <p:spPr>
          <a:xfrm>
            <a:off x="457279" y="2303744"/>
            <a:ext cx="6435430" cy="332463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Ubuntu"/>
              </a:rPr>
              <a:t>Do you think one is healthier than the other? 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latin typeface="Ubuntu"/>
              </a:rPr>
              <a:t>What are the benefits of frozen fruit and vegetables? 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latin typeface="Ubuntu"/>
              </a:rPr>
              <a:t>What do you think is the difference in cost? 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latin typeface="Ubuntu"/>
              </a:rPr>
              <a:t>Which one would you choose? Why is this?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3BADC-CF94-46FB-246C-4D891D09237E}"/>
              </a:ext>
            </a:extLst>
          </p:cNvPr>
          <p:cNvSpPr txBox="1"/>
          <p:nvPr/>
        </p:nvSpPr>
        <p:spPr>
          <a:xfrm>
            <a:off x="2040091" y="5783362"/>
            <a:ext cx="3127375" cy="923330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Calibri"/>
              </a:rPr>
              <a:t>Check out the 'Where food comes from' Knowledge Bank for some tips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4C7BAD-7E4B-34AF-5E1C-177C486442B4}"/>
              </a:ext>
            </a:extLst>
          </p:cNvPr>
          <p:cNvSpPr txBox="1"/>
          <p:nvPr/>
        </p:nvSpPr>
        <p:spPr>
          <a:xfrm>
            <a:off x="7356449" y="477797"/>
            <a:ext cx="4378272" cy="62170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Fresh and frozen fruit and vegetables both count towards 5 A Day.</a:t>
            </a:r>
          </a:p>
          <a:p>
            <a:endParaRPr lang="en-US" sz="2000" dirty="0">
              <a:solidFill>
                <a:srgbClr val="333333"/>
              </a:solidFill>
              <a:latin typeface="Ubuntu"/>
              <a:ea typeface="Segoe UI"/>
              <a:cs typeface="Segoe UI"/>
            </a:endParaRPr>
          </a:p>
          <a:p>
            <a:r>
              <a:rPr lang="en-US" sz="2000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One is not healthier than the other.</a:t>
            </a:r>
          </a:p>
          <a:p>
            <a:r>
              <a:rPr lang="en-US" sz="2000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Frozen options can be more economical.</a:t>
            </a:r>
          </a:p>
          <a:p>
            <a:endParaRPr lang="en-US" sz="2000" dirty="0">
              <a:solidFill>
                <a:srgbClr val="333333"/>
              </a:solidFill>
              <a:latin typeface="Ubuntu"/>
              <a:ea typeface="Segoe UI"/>
              <a:cs typeface="Segoe UI"/>
            </a:endParaRPr>
          </a:p>
          <a:p>
            <a:r>
              <a:rPr lang="en-US" sz="2000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They are often cheaper, can be stored for longer and may help reduce food waste.</a:t>
            </a:r>
          </a:p>
          <a:p>
            <a:endParaRPr lang="en-US" sz="2000" dirty="0">
              <a:solidFill>
                <a:srgbClr val="333333"/>
              </a:solidFill>
              <a:latin typeface="Ubuntu"/>
              <a:ea typeface="Segoe UI"/>
              <a:cs typeface="Segoe UI"/>
            </a:endParaRPr>
          </a:p>
          <a:p>
            <a:r>
              <a:rPr lang="en-US" sz="2000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Buying fresh produce in season is another way to access lower‑cost fruit and vegetables.</a:t>
            </a:r>
          </a:p>
          <a:p>
            <a:endParaRPr lang="en-US" sz="2000" dirty="0">
              <a:solidFill>
                <a:srgbClr val="333333"/>
              </a:solidFill>
              <a:latin typeface="Ubuntu"/>
              <a:ea typeface="Segoe UI"/>
              <a:cs typeface="Segoe UI"/>
            </a:endParaRPr>
          </a:p>
          <a:p>
            <a:r>
              <a:rPr lang="en-US" sz="2000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Remember fresh, frozen, tinned (in juice) and dried fruit and vegetables all count towards your 5 A Day.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67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2E3E5-4B29-CED1-51F4-EAEED99F0A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2521" y="682911"/>
            <a:ext cx="4432300" cy="6699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Ubuntu"/>
                <a:cs typeface="Segoe UI"/>
              </a:rPr>
              <a:t>Food Labels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A32C5-A88B-79B2-8989-853A8549A4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2521" y="1355225"/>
            <a:ext cx="6972299" cy="35854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latin typeface="Ubuntu"/>
              </a:rPr>
              <a:t>These are 2 labels from similar products, which is healthier?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9EE811-7CC4-8FBB-B083-1EBCCE23F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2521" y="1919637"/>
            <a:ext cx="6710362" cy="3631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Ubuntu"/>
              </a:rPr>
              <a:t>Option 1: </a:t>
            </a:r>
            <a:endParaRPr lang="en-US" b="1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B0BABF5-F659-904F-1885-1B1F5458B264}"/>
              </a:ext>
            </a:extLst>
          </p:cNvPr>
          <p:cNvSpPr txBox="1">
            <a:spLocks/>
          </p:cNvSpPr>
          <p:nvPr/>
        </p:nvSpPr>
        <p:spPr>
          <a:xfrm>
            <a:off x="207070" y="4187440"/>
            <a:ext cx="6710362" cy="36315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Ubuntu"/>
              </a:rPr>
              <a:t>Option 2:</a:t>
            </a:r>
            <a:r>
              <a:rPr lang="en-US" dirty="0">
                <a:latin typeface="Ubuntu"/>
              </a:rPr>
              <a:t> </a:t>
            </a:r>
            <a:endParaRPr lang="en-US" dirty="0"/>
          </a:p>
        </p:txBody>
      </p:sp>
      <p:pic>
        <p:nvPicPr>
          <p:cNvPr id="14" name="Picture 13" descr="A white and black text on a white background&#10;&#10;Description automatically generated">
            <a:extLst>
              <a:ext uri="{FF2B5EF4-FFF2-40B4-BE49-F238E27FC236}">
                <a16:creationId xmlns:a16="http://schemas.microsoft.com/office/drawing/2014/main" id="{39B43139-979A-2D85-F798-9A2E23874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03" y="1745349"/>
            <a:ext cx="7720368" cy="2173122"/>
          </a:xfrm>
          <a:prstGeom prst="rect">
            <a:avLst/>
          </a:prstGeom>
        </p:spPr>
      </p:pic>
      <p:pic>
        <p:nvPicPr>
          <p:cNvPr id="15" name="Picture 14" descr="A white paper with black text and black numbers&#10;&#10;Description automatically generated">
            <a:extLst>
              <a:ext uri="{FF2B5EF4-FFF2-40B4-BE49-F238E27FC236}">
                <a16:creationId xmlns:a16="http://schemas.microsoft.com/office/drawing/2014/main" id="{6E74795B-5B27-BE74-7575-2B6168C2B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417" y="4175218"/>
            <a:ext cx="7714540" cy="21810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C940BB-EE95-96BD-9C22-A533B460C368}"/>
              </a:ext>
            </a:extLst>
          </p:cNvPr>
          <p:cNvSpPr txBox="1"/>
          <p:nvPr/>
        </p:nvSpPr>
        <p:spPr>
          <a:xfrm>
            <a:off x="3048000" y="3429000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.</a:t>
            </a:r>
          </a:p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E506F-FDBA-FA10-1CBE-673836F88674}"/>
              </a:ext>
            </a:extLst>
          </p:cNvPr>
          <p:cNvSpPr txBox="1"/>
          <p:nvPr/>
        </p:nvSpPr>
        <p:spPr>
          <a:xfrm>
            <a:off x="9143999" y="5056322"/>
            <a:ext cx="2466814" cy="12926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Ubuntu"/>
              </a:rPr>
              <a:t>Option one is higher in sugar and salt.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45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C34CF-2934-E942-972E-E703806F9B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79" y="1048205"/>
            <a:ext cx="4432300" cy="669925"/>
          </a:xfrm>
        </p:spPr>
        <p:txBody>
          <a:bodyPr/>
          <a:lstStyle/>
          <a:p>
            <a:r>
              <a:rPr lang="en-US" dirty="0">
                <a:latin typeface="Ubuntu"/>
              </a:rPr>
              <a:t>Food Labels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A1DCA-5710-9940-7B58-21CCEEFB3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79" y="2027458"/>
            <a:ext cx="7685016" cy="3576466"/>
          </a:xfrm>
        </p:spPr>
        <p:txBody>
          <a:bodyPr/>
          <a:lstStyle/>
          <a:p>
            <a:r>
              <a:rPr lang="en-US" sz="2400" dirty="0">
                <a:latin typeface="Ubuntu"/>
              </a:rPr>
              <a:t>What did you notice about the two food labels? 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latin typeface="Ubuntu"/>
              </a:rPr>
              <a:t>Which one do you think could be a healthier choice? </a:t>
            </a:r>
          </a:p>
          <a:p>
            <a:endParaRPr lang="en-US" sz="2400" dirty="0"/>
          </a:p>
          <a:p>
            <a:r>
              <a:rPr lang="en-US" sz="2400" dirty="0">
                <a:latin typeface="Ubuntu"/>
              </a:rPr>
              <a:t>Why is this?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7675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2E3E5-4B29-CED1-51F4-EAEED99F0A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7933" y="1286770"/>
            <a:ext cx="6319157" cy="669925"/>
          </a:xfrm>
        </p:spPr>
        <p:txBody>
          <a:bodyPr>
            <a:noAutofit/>
          </a:bodyPr>
          <a:lstStyle/>
          <a:p>
            <a:r>
              <a:rPr lang="en-US" dirty="0">
                <a:latin typeface="Ubuntu"/>
                <a:cs typeface="Segoe UI"/>
              </a:rPr>
              <a:t>Smoothie or Whole Fruit?</a:t>
            </a:r>
          </a:p>
        </p:txBody>
      </p:sp>
      <p:pic>
        <p:nvPicPr>
          <p:cNvPr id="10" name="Picture 9" descr="Bananas Smoothie 250ml ...">
            <a:extLst>
              <a:ext uri="{FF2B5EF4-FFF2-40B4-BE49-F238E27FC236}">
                <a16:creationId xmlns:a16="http://schemas.microsoft.com/office/drawing/2014/main" id="{72BA8320-47E0-61CE-2E1D-7DF493301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299" y="2263063"/>
            <a:ext cx="1066801" cy="3076122"/>
          </a:xfrm>
          <a:prstGeom prst="rect">
            <a:avLst/>
          </a:prstGeom>
        </p:spPr>
      </p:pic>
      <p:pic>
        <p:nvPicPr>
          <p:cNvPr id="11" name="Picture 10" descr="Strawberry Banana">
            <a:extLst>
              <a:ext uri="{FF2B5EF4-FFF2-40B4-BE49-F238E27FC236}">
                <a16:creationId xmlns:a16="http://schemas.microsoft.com/office/drawing/2014/main" id="{E3D19761-4199-B9D6-011B-0D5AF50F9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039" y="2494193"/>
            <a:ext cx="2572506" cy="26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67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C34CF-2934-E942-972E-E703806F9B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79" y="839356"/>
            <a:ext cx="5508776" cy="669925"/>
          </a:xfrm>
        </p:spPr>
        <p:txBody>
          <a:bodyPr>
            <a:normAutofit/>
          </a:bodyPr>
          <a:lstStyle/>
          <a:p>
            <a:r>
              <a:rPr lang="en-US" dirty="0">
                <a:latin typeface="Ubuntu"/>
              </a:rPr>
              <a:t>Smoothie Vs Whole Fruit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A1DCA-5710-9940-7B58-21CCEEFB3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79" y="1512314"/>
            <a:ext cx="6770712" cy="433846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Ubuntu"/>
              </a:rPr>
              <a:t>Which one of these products would you think is a healthier choice? </a:t>
            </a:r>
          </a:p>
          <a:p>
            <a:endParaRPr lang="en-US" sz="2400" dirty="0"/>
          </a:p>
          <a:p>
            <a:r>
              <a:rPr lang="en-US" sz="2400" dirty="0">
                <a:latin typeface="Ubuntu"/>
              </a:rPr>
              <a:t>Why is this? </a:t>
            </a:r>
          </a:p>
          <a:p>
            <a:endParaRPr lang="en-US" sz="2400" dirty="0"/>
          </a:p>
          <a:p>
            <a:r>
              <a:rPr lang="en-US" sz="2400" dirty="0">
                <a:latin typeface="Ubuntu"/>
              </a:rPr>
              <a:t>Which one has more sugar? </a:t>
            </a:r>
          </a:p>
          <a:p>
            <a:endParaRPr lang="en-US" sz="2400" dirty="0"/>
          </a:p>
          <a:p>
            <a:r>
              <a:rPr lang="en-US" sz="2400" dirty="0">
                <a:latin typeface="Ubuntu"/>
              </a:rPr>
              <a:t>Which product do you think has more fibre?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latin typeface="Ubuntu"/>
              </a:rPr>
              <a:t>How many of your 5 A Day does the smoothie contain?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1BCA01-B43A-B783-B313-8E2E09CFCC9E}"/>
              </a:ext>
            </a:extLst>
          </p:cNvPr>
          <p:cNvSpPr txBox="1"/>
          <p:nvPr/>
        </p:nvSpPr>
        <p:spPr>
          <a:xfrm>
            <a:off x="7581254" y="1659610"/>
            <a:ext cx="4158712" cy="4062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Smoothies contain free sugars, while whole fruit does not.</a:t>
            </a:r>
          </a:p>
          <a:p>
            <a:endParaRPr lang="en-US" sz="2000" dirty="0">
              <a:solidFill>
                <a:srgbClr val="333333"/>
              </a:solidFill>
              <a:latin typeface="Ubuntu"/>
              <a:ea typeface="Segoe UI"/>
              <a:cs typeface="Segoe UI"/>
            </a:endParaRPr>
          </a:p>
          <a:p>
            <a:r>
              <a:rPr lang="en-US" sz="2000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This means smoothies are high in sugar, even if no sugar is added.</a:t>
            </a:r>
          </a:p>
          <a:p>
            <a:endParaRPr lang="en-US" sz="2000" dirty="0">
              <a:solidFill>
                <a:srgbClr val="333333"/>
              </a:solidFill>
              <a:latin typeface="Ubuntu"/>
              <a:ea typeface="Segoe UI"/>
              <a:cs typeface="Segoe UI"/>
            </a:endParaRPr>
          </a:p>
          <a:p>
            <a:r>
              <a:rPr lang="en-US" sz="2000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Whole fruit is higher in fibre because the structure of the fruit is kept intact.</a:t>
            </a:r>
          </a:p>
          <a:p>
            <a:endParaRPr lang="en-US" sz="2000" dirty="0">
              <a:solidFill>
                <a:srgbClr val="333333"/>
              </a:solidFill>
              <a:latin typeface="Ubuntu"/>
              <a:ea typeface="Segoe UI"/>
              <a:cs typeface="Segoe UI"/>
            </a:endParaRPr>
          </a:p>
          <a:p>
            <a:r>
              <a:rPr lang="en-US" sz="2000" dirty="0">
                <a:solidFill>
                  <a:srgbClr val="333333"/>
                </a:solidFill>
                <a:latin typeface="Ubuntu"/>
                <a:ea typeface="Segoe UI"/>
                <a:cs typeface="Segoe UI"/>
              </a:rPr>
              <a:t>Whole fruit counts towards 5 A Day, but smoothies do not.</a:t>
            </a:r>
            <a:endParaRPr lang="en-US" sz="2000" dirty="0">
              <a:latin typeface="Ubuntu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92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67C87D-D479-CDB1-4ED3-582FF7BABB23}"/>
              </a:ext>
            </a:extLst>
          </p:cNvPr>
          <p:cNvSpPr txBox="1"/>
          <p:nvPr/>
        </p:nvSpPr>
        <p:spPr>
          <a:xfrm>
            <a:off x="311791" y="1004023"/>
            <a:ext cx="11234969" cy="501675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/>
            <a:r>
              <a:rPr lang="en-US" sz="2000" b="1" dirty="0">
                <a:solidFill>
                  <a:schemeClr val="tx2"/>
                </a:solidFill>
                <a:latin typeface="Ubuntu"/>
                <a:cs typeface="Calibri"/>
              </a:rPr>
              <a:t>Further possible learning suggestions:</a:t>
            </a:r>
          </a:p>
          <a:p>
            <a:pPr marL="228600" indent="-228600"/>
            <a:endParaRPr lang="en-US" sz="2000" b="1" dirty="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pPr marL="228600" indent="-228600"/>
            <a:r>
              <a:rPr lang="en-US" sz="2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Ready meal vs home-cooked  </a:t>
            </a:r>
          </a:p>
          <a:p>
            <a:r>
              <a:rPr lang="en-US" sz="2000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Provide learners with ready meal labels (Can be found on supermarket websites) and task them with finding a homemade version of the same ready meals (BBC Good Food provides the nutritional values). </a:t>
            </a:r>
          </a:p>
          <a:p>
            <a:r>
              <a:rPr lang="en-US" sz="2000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What is the difference in nutrition between the two? For example, does one contain more vegetables, or does one contain more salt? How could this affect our health?</a:t>
            </a:r>
            <a:endParaRPr lang="en-US" dirty="0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en-US" sz="2000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Do you think the ready meal or the home version is cheaper / more expensive? And why? </a:t>
            </a:r>
          </a:p>
          <a:p>
            <a:r>
              <a:rPr lang="en-US" sz="2000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Why might people choose the ready meal or the homemade version?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Ubuntu"/>
                <a:ea typeface="Calibri"/>
                <a:cs typeface="Calibri"/>
              </a:rPr>
              <a:t>Example: Tomato Soup</a:t>
            </a:r>
          </a:p>
          <a:p>
            <a:r>
              <a:rPr lang="en-US" sz="2000" dirty="0">
                <a:solidFill>
                  <a:srgbClr val="002060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Baxters Favourites, Cream Of Tomato Soup 400g | Sainsbury's</a:t>
            </a:r>
            <a:r>
              <a:rPr lang="en-US" sz="2000" b="1" dirty="0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 </a:t>
            </a:r>
            <a:br>
              <a:rPr lang="en-US" sz="2000" b="1" dirty="0">
                <a:latin typeface="Ubuntu"/>
                <a:ea typeface="Calibri"/>
                <a:cs typeface="Calibri"/>
              </a:rPr>
            </a:br>
            <a:r>
              <a:rPr lang="en-US" sz="2000" dirty="0">
                <a:solidFill>
                  <a:srgbClr val="002060"/>
                </a:solidFill>
                <a:latin typeface="Ubuntu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https://www.bbcgoodfood.com/recipes/tomato-soup</a:t>
            </a:r>
            <a:endParaRPr lang="en-US" sz="2000" dirty="0">
              <a:solidFill>
                <a:srgbClr val="002060"/>
              </a:solidFill>
              <a:latin typeface="Ubuntu"/>
              <a:ea typeface="Calibri" panose="020F0502020204030204"/>
              <a:cs typeface="Calibri" panose="020F0502020204030204"/>
            </a:endParaRPr>
          </a:p>
          <a:p>
            <a:endParaRPr lang="en-US" sz="2000" dirty="0">
              <a:ea typeface="+mn-lt"/>
              <a:cs typeface="+mn-lt"/>
            </a:endParaRPr>
          </a:p>
          <a:p>
            <a:endParaRPr lang="en-US" sz="2000" dirty="0">
              <a:solidFill>
                <a:srgbClr val="00000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543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6F5F76-D996-64A2-0F88-FDC3758B4F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912" y="1585868"/>
            <a:ext cx="7174098" cy="45138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Ubuntu"/>
              </a:rPr>
              <a:t>Discuss the two choices given on each slide. 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Ubuntu"/>
              </a:rPr>
              <a:t>Which option would you choose and why?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Ubuntu"/>
              </a:rPr>
              <a:t>What does the packaging tell you about each option?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Ubuntu"/>
              </a:rPr>
              <a:t>What factors would influence your decision to choose one over another?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latin typeface="Ubuntu"/>
              </a:rPr>
              <a:t>Consider the following factors in your decision making:</a:t>
            </a:r>
            <a:endParaRPr lang="en-US" sz="2400" dirty="0"/>
          </a:p>
          <a:p>
            <a:r>
              <a:rPr lang="en-US" sz="2400" dirty="0">
                <a:latin typeface="Ubuntu"/>
              </a:rPr>
              <a:t>size, packaging, labelling, appearance, brands, cost...</a:t>
            </a:r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9ED66-B44B-3F32-356D-9037EF81B6C6}"/>
              </a:ext>
            </a:extLst>
          </p:cNvPr>
          <p:cNvSpPr txBox="1">
            <a:spLocks/>
          </p:cNvSpPr>
          <p:nvPr/>
        </p:nvSpPr>
        <p:spPr>
          <a:xfrm>
            <a:off x="304879" y="916935"/>
            <a:ext cx="4432300" cy="6699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Ubuntu"/>
              </a:rPr>
              <a:t>This or That?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48BFE3-6E58-1FDA-93CE-0C8DD4E2C9C0}"/>
              </a:ext>
            </a:extLst>
          </p:cNvPr>
          <p:cNvSpPr txBox="1"/>
          <p:nvPr/>
        </p:nvSpPr>
        <p:spPr>
          <a:xfrm>
            <a:off x="7479044" y="2751607"/>
            <a:ext cx="3530146" cy="1354217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Ubuntu"/>
                <a:ea typeface="+mn-lt"/>
                <a:cs typeface="+mn-lt"/>
              </a:rPr>
              <a:t>Use the hyperlinks on each slide if you would like to find out more information about each of the products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502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800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2EF2E79-6571-37F7-59A0-4CABDA7D4E46}"/>
              </a:ext>
            </a:extLst>
          </p:cNvPr>
          <p:cNvSpPr txBox="1">
            <a:spLocks/>
          </p:cNvSpPr>
          <p:nvPr/>
        </p:nvSpPr>
        <p:spPr>
          <a:xfrm>
            <a:off x="416837" y="1504924"/>
            <a:ext cx="10703884" cy="38916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Ubuntu"/>
              </a:rPr>
              <a:t>We need information that can help support us to eat the food and drink that will provide our bodies with the nutrients needed to grow and stay healthy.</a:t>
            </a:r>
            <a:endParaRPr lang="en-US" dirty="0"/>
          </a:p>
          <a:p>
            <a:r>
              <a:rPr lang="en-US" sz="2200" dirty="0">
                <a:latin typeface="Ubuntu"/>
              </a:rPr>
              <a:t>Nutrition information labels can help you choose between products and keep a check on whether the foods (and drinks) you're eating are high in fat, saturated fat, salt and sugars.</a:t>
            </a:r>
            <a:endParaRPr lang="en-US" sz="2200" dirty="0"/>
          </a:p>
          <a:p>
            <a:r>
              <a:rPr lang="en-US" sz="2200" dirty="0">
                <a:latin typeface="Ubuntu"/>
              </a:rPr>
              <a:t>Pre-packed foods must have a nutrition information label on the back or side of the packaging. You can use nutrition information labels to help you eat a balanced diet.</a:t>
            </a:r>
            <a:endParaRPr lang="en-US" sz="2200" dirty="0"/>
          </a:p>
          <a:p>
            <a:r>
              <a:rPr lang="en-US" sz="2200" dirty="0">
                <a:latin typeface="Ubuntu"/>
              </a:rPr>
              <a:t>How can we use nutrition labels to help us with the options available to us between two products or recipes?</a:t>
            </a:r>
            <a:endParaRPr lang="en-US" sz="2200" dirty="0"/>
          </a:p>
          <a:p>
            <a:pPr algn="just"/>
            <a:endParaRPr lang="en-US" sz="2200" dirty="0">
              <a:solidFill>
                <a:srgbClr val="00B0F0"/>
              </a:solidFill>
              <a:cs typeface="Calibri"/>
            </a:endParaRPr>
          </a:p>
          <a:p>
            <a:endParaRPr lang="en-US" sz="2200" dirty="0"/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766BB1-F58A-8E2A-62A7-254B71C4C7FE}"/>
              </a:ext>
            </a:extLst>
          </p:cNvPr>
          <p:cNvSpPr txBox="1"/>
          <p:nvPr/>
        </p:nvSpPr>
        <p:spPr>
          <a:xfrm>
            <a:off x="411700" y="927171"/>
            <a:ext cx="754111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Ubuntu"/>
                <a:cs typeface="Calibri"/>
              </a:rPr>
              <a:t>Food and Nutrition Labels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D912E-C865-1024-DCC7-5311A02C2C2E}"/>
              </a:ext>
            </a:extLst>
          </p:cNvPr>
          <p:cNvSpPr txBox="1"/>
          <p:nvPr/>
        </p:nvSpPr>
        <p:spPr>
          <a:xfrm>
            <a:off x="3962400" y="5398477"/>
            <a:ext cx="6096000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u="sng" strike="noStrike" baseline="0" dirty="0">
                <a:solidFill>
                  <a:srgbClr val="00B0F0"/>
                </a:solidFill>
                <a:latin typeface="Ubuntu"/>
                <a:ea typeface="Segoe UI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 labels - NHS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37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2EF2E79-6571-37F7-59A0-4CABDA7D4E46}"/>
              </a:ext>
            </a:extLst>
          </p:cNvPr>
          <p:cNvSpPr txBox="1">
            <a:spLocks/>
          </p:cNvSpPr>
          <p:nvPr/>
        </p:nvSpPr>
        <p:spPr>
          <a:xfrm>
            <a:off x="-1052" y="1530693"/>
            <a:ext cx="6739670" cy="51851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>
                <a:latin typeface="Ubuntu"/>
                <a:cs typeface="Calibri"/>
              </a:rPr>
              <a:t>There are many other factors that influence what we eat, including:</a:t>
            </a:r>
            <a:endParaRPr lang="en-US" dirty="0"/>
          </a:p>
          <a:p>
            <a:endParaRPr lang="en-US" sz="2300" dirty="0">
              <a:latin typeface="Ubuntu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300" dirty="0">
                <a:latin typeface="Ubuntu"/>
                <a:cs typeface="Calibri"/>
              </a:rPr>
              <a:t>Your food skills such as budgeting, shopping, preparing and cooking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>
                <a:latin typeface="Ubuntu"/>
                <a:cs typeface="Calibri"/>
              </a:rPr>
              <a:t>The food available around you and how much it costs 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>
                <a:latin typeface="Ubuntu"/>
                <a:cs typeface="Calibri"/>
              </a:rPr>
              <a:t>The food marketing and advertising you see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>
                <a:latin typeface="Ubuntu"/>
                <a:cs typeface="Calibri"/>
              </a:rPr>
              <a:t>Habits – household/ family/ individual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>
                <a:latin typeface="Ubuntu"/>
                <a:cs typeface="Calibri"/>
              </a:rPr>
              <a:t>Your culture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>
                <a:latin typeface="Ubuntu"/>
                <a:cs typeface="Calibri"/>
              </a:rPr>
              <a:t>Your preferences, what you like and dislike 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>
                <a:latin typeface="Ubuntu"/>
                <a:cs typeface="Calibri"/>
              </a:rPr>
              <a:t>Food allergies and intolerances </a:t>
            </a:r>
          </a:p>
          <a:p>
            <a:pPr algn="just"/>
            <a:endParaRPr lang="en-US" sz="2200" dirty="0">
              <a:latin typeface="Ubuntu"/>
              <a:cs typeface="Calibri"/>
            </a:endParaRPr>
          </a:p>
          <a:p>
            <a:pPr algn="just"/>
            <a:endParaRPr lang="en-US" dirty="0">
              <a:latin typeface="Ubuntu"/>
              <a:cs typeface="Calibri"/>
            </a:endParaRPr>
          </a:p>
          <a:p>
            <a:pPr algn="just"/>
            <a:endParaRPr lang="en-US" dirty="0">
              <a:latin typeface="Ubuntu"/>
              <a:cs typeface="Calibri"/>
            </a:endParaRPr>
          </a:p>
          <a:p>
            <a:pPr algn="just"/>
            <a:endParaRPr lang="en-US" dirty="0">
              <a:latin typeface="Ubuntu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12080-9C6F-45BF-C947-B94458253E81}"/>
              </a:ext>
            </a:extLst>
          </p:cNvPr>
          <p:cNvSpPr txBox="1"/>
          <p:nvPr/>
        </p:nvSpPr>
        <p:spPr>
          <a:xfrm>
            <a:off x="7602144" y="4116908"/>
            <a:ext cx="4029074" cy="830997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aseline="0" dirty="0">
                <a:solidFill>
                  <a:schemeClr val="bg1"/>
                </a:solidFill>
                <a:latin typeface="Ubuntu"/>
              </a:rPr>
              <a:t>Check out the 'Why do people eat what they eat?' Knowledge bank for more  information on this.</a:t>
            </a:r>
            <a:endParaRPr lang="en-US" sz="1600" u="sng" dirty="0">
              <a:solidFill>
                <a:schemeClr val="bg1"/>
              </a:solidFill>
              <a:latin typeface="Ubuntu"/>
              <a:cs typeface="Segoe UI"/>
            </a:endParaRPr>
          </a:p>
        </p:txBody>
      </p:sp>
      <p:pic>
        <p:nvPicPr>
          <p:cNvPr id="5" name="Picture 4" descr="A person looking at a shelf of products&#10;&#10;Description automatically generated">
            <a:extLst>
              <a:ext uri="{FF2B5EF4-FFF2-40B4-BE49-F238E27FC236}">
                <a16:creationId xmlns:a16="http://schemas.microsoft.com/office/drawing/2014/main" id="{AA4BB017-F8CD-46D7-3FEB-88CF6B3E2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291" y="432881"/>
            <a:ext cx="4494179" cy="2996119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CD1530-1916-43B4-D16A-D26D43C4DF2F}"/>
              </a:ext>
            </a:extLst>
          </p:cNvPr>
          <p:cNvSpPr txBox="1"/>
          <p:nvPr/>
        </p:nvSpPr>
        <p:spPr>
          <a:xfrm>
            <a:off x="7596554" y="5281246"/>
            <a:ext cx="6096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u="sng" strike="noStrike" baseline="0" dirty="0">
                <a:solidFill>
                  <a:srgbClr val="00B0F0"/>
                </a:solidFill>
                <a:latin typeface="Ubuntu"/>
                <a:ea typeface="Segoe UI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 labels - NHS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870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7BA7B-F13B-2766-10BE-5DE7591168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466" y="1059362"/>
            <a:ext cx="6585081" cy="999222"/>
          </a:xfrm>
        </p:spPr>
        <p:txBody>
          <a:bodyPr>
            <a:normAutofit/>
          </a:bodyPr>
          <a:lstStyle/>
          <a:p>
            <a:r>
              <a:rPr lang="en-US" dirty="0">
                <a:latin typeface="Ubuntu"/>
              </a:rPr>
              <a:t>Discuss the Two Products: </a:t>
            </a:r>
          </a:p>
          <a:p>
            <a:r>
              <a:rPr lang="en-US" sz="2000" b="0" dirty="0">
                <a:latin typeface="Ubuntu"/>
              </a:rPr>
              <a:t>Why would you choose one or the other? </a:t>
            </a:r>
            <a:endParaRPr lang="en-US" dirty="0">
              <a:latin typeface="Ubuntu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2B76CD-0FE5-6074-F0A2-C39E9285F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77" r="8877" b="1042"/>
          <a:stretch/>
        </p:blipFill>
        <p:spPr>
          <a:xfrm>
            <a:off x="4303228" y="2130440"/>
            <a:ext cx="2501191" cy="3062274"/>
          </a:xfrm>
          <a:prstGeom prst="rect">
            <a:avLst/>
          </a:prstGeom>
        </p:spPr>
      </p:pic>
      <p:pic>
        <p:nvPicPr>
          <p:cNvPr id="4" name="Picture 3" descr="A can of potato chips&#10;&#10;Description automatically generated">
            <a:extLst>
              <a:ext uri="{FF2B5EF4-FFF2-40B4-BE49-F238E27FC236}">
                <a16:creationId xmlns:a16="http://schemas.microsoft.com/office/drawing/2014/main" id="{61D6B4A0-7B56-BABF-358A-B30908231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49" y="2231291"/>
            <a:ext cx="1633592" cy="2966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7B316A-00B5-F38C-C61A-83D421CEC18E}"/>
              </a:ext>
            </a:extLst>
          </p:cNvPr>
          <p:cNvSpPr txBox="1"/>
          <p:nvPr/>
        </p:nvSpPr>
        <p:spPr>
          <a:xfrm>
            <a:off x="269932" y="5580294"/>
            <a:ext cx="34583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Ubuntu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Pringles Original Crisps 200G</a:t>
            </a:r>
            <a:r>
              <a:rPr lang="en-US" dirty="0">
                <a:latin typeface="Ubuntu"/>
                <a:ea typeface="+mn-lt"/>
                <a:cs typeface="+mn-lt"/>
              </a:rPr>
              <a:t> 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D12ED-0FFB-B862-ADA9-721EBE0331FF}"/>
              </a:ext>
            </a:extLst>
          </p:cNvPr>
          <p:cNvSpPr txBox="1"/>
          <p:nvPr/>
        </p:nvSpPr>
        <p:spPr>
          <a:xfrm>
            <a:off x="3905384" y="5585293"/>
            <a:ext cx="43844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Walkers Baked Cheese &amp; Onion 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  <a:latin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Grab Bag Crisps 37.5g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712FA-B65C-4575-C0AF-5AF4A24B98DA}"/>
              </a:ext>
            </a:extLst>
          </p:cNvPr>
          <p:cNvSpPr txBox="1"/>
          <p:nvPr/>
        </p:nvSpPr>
        <p:spPr>
          <a:xfrm>
            <a:off x="7568338" y="200186"/>
            <a:ext cx="4391187" cy="64633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Ubuntu"/>
              </a:rPr>
              <a:t>Crisps are not part of a balanced diet, and there are healthier everyday snack options such as plain popcorn, rice cakes, nuts, seeds, fruit and vegetables.</a:t>
            </a:r>
          </a:p>
          <a:p>
            <a:r>
              <a:rPr lang="en-US" dirty="0">
                <a:latin typeface="Ubuntu"/>
              </a:rPr>
              <a:t>If choosing crisps think about:</a:t>
            </a:r>
          </a:p>
          <a:p>
            <a:endParaRPr lang="en-US" dirty="0">
              <a:latin typeface="Ubuntu"/>
            </a:endParaRPr>
          </a:p>
          <a:p>
            <a:r>
              <a:rPr lang="en-US" b="1" dirty="0">
                <a:latin typeface="Ubuntu"/>
              </a:rPr>
              <a:t>1. Portion Size</a:t>
            </a:r>
          </a:p>
          <a:p>
            <a:r>
              <a:rPr lang="en-US" dirty="0">
                <a:latin typeface="Ubuntu"/>
              </a:rPr>
              <a:t>Large “sharing bags” are often eaten by one person, meaning you may eat far more than you realise.</a:t>
            </a:r>
          </a:p>
          <a:p>
            <a:endParaRPr lang="en-US" dirty="0">
              <a:latin typeface="Ubuntu"/>
            </a:endParaRPr>
          </a:p>
          <a:p>
            <a:r>
              <a:rPr lang="en-US" b="1" dirty="0">
                <a:latin typeface="Ubuntu"/>
              </a:rPr>
              <a:t>2. Nutritional Content</a:t>
            </a:r>
          </a:p>
          <a:p>
            <a:r>
              <a:rPr lang="en-US" dirty="0">
                <a:latin typeface="Ubuntu"/>
              </a:rPr>
              <a:t>The pringles are higher in fat and salt, and the serving size is larger.</a:t>
            </a:r>
          </a:p>
          <a:p>
            <a:r>
              <a:rPr lang="en-US" dirty="0">
                <a:latin typeface="Ubuntu"/>
              </a:rPr>
              <a:t>The Oven‑baked crisps are a smaller portion and are reduced‑fat, so you will generally consume less in one sitting.</a:t>
            </a:r>
          </a:p>
          <a:p>
            <a:endParaRPr lang="en-US" dirty="0">
              <a:latin typeface="Ubuntu"/>
            </a:endParaRPr>
          </a:p>
          <a:p>
            <a:r>
              <a:rPr lang="en-US" b="1" dirty="0">
                <a:latin typeface="Ubuntu"/>
              </a:rPr>
              <a:t>3. Label Reading</a:t>
            </a:r>
          </a:p>
          <a:p>
            <a:r>
              <a:rPr lang="en-US" dirty="0">
                <a:latin typeface="Ubuntu"/>
              </a:rPr>
              <a:t>Check and compare nutrition labels, especially saturated fat and salt content for crisps.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9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C34CF-2934-E942-972E-E703806F9B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0371" y="1059090"/>
            <a:ext cx="7446180" cy="647179"/>
          </a:xfrm>
        </p:spPr>
        <p:txBody>
          <a:bodyPr>
            <a:normAutofit/>
          </a:bodyPr>
          <a:lstStyle/>
          <a:p>
            <a:r>
              <a:rPr lang="en-US" dirty="0">
                <a:latin typeface="Ubuntu"/>
              </a:rPr>
              <a:t>What Choice Would You Make?  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ED684A-470D-33E1-B92A-699BFB3E0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372" y="1715397"/>
            <a:ext cx="11233776" cy="397493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rgbClr val="15518B"/>
                </a:solidFill>
                <a:latin typeface="Ubuntu"/>
                <a:cs typeface="Segoe UI"/>
              </a:rPr>
              <a:t>Why would you choose one or the other? </a:t>
            </a:r>
            <a:endParaRPr lang="en-US" sz="2400" dirty="0"/>
          </a:p>
          <a:p>
            <a:r>
              <a:rPr lang="en-US" sz="2400" dirty="0">
                <a:latin typeface="Ubuntu"/>
                <a:cs typeface="Segoe UI"/>
              </a:rPr>
              <a:t>Does the size effect your choice? Would you realistically share the larger pot?</a:t>
            </a:r>
            <a:endParaRPr lang="en-US" sz="2400" dirty="0">
              <a:cs typeface="Segoe UI"/>
            </a:endParaRPr>
          </a:p>
          <a:p>
            <a:r>
              <a:rPr lang="en-US" sz="2400" dirty="0">
                <a:latin typeface="Ubuntu"/>
                <a:cs typeface="Segoe UI"/>
              </a:rPr>
              <a:t>Do you think one product is better for you than the other? Take a look at the nutrition labelling.</a:t>
            </a:r>
            <a:endParaRPr lang="en-US" sz="2400" dirty="0">
              <a:cs typeface="Segoe UI"/>
            </a:endParaRPr>
          </a:p>
          <a:p>
            <a:r>
              <a:rPr lang="en-US" sz="2400" dirty="0">
                <a:latin typeface="Ubuntu"/>
                <a:cs typeface="Segoe UI"/>
              </a:rPr>
              <a:t>Does the labelling affect your choice? </a:t>
            </a:r>
          </a:p>
          <a:p>
            <a:r>
              <a:rPr lang="en-US" sz="2400" dirty="0">
                <a:latin typeface="Ubuntu"/>
                <a:cs typeface="Segoe UI"/>
              </a:rPr>
              <a:t>What are the pros and cons to making a choice based on how a</a:t>
            </a:r>
            <a:endParaRPr lang="en-US" sz="2400" dirty="0">
              <a:cs typeface="Segoe UI"/>
            </a:endParaRPr>
          </a:p>
          <a:p>
            <a:r>
              <a:rPr lang="en-US" sz="2400" dirty="0">
                <a:latin typeface="Ubuntu"/>
                <a:cs typeface="Segoe UI"/>
              </a:rPr>
              <a:t>product looks? </a:t>
            </a:r>
            <a:endParaRPr lang="en-US" sz="2400" dirty="0">
              <a:cs typeface="Segoe UI"/>
            </a:endParaRPr>
          </a:p>
          <a:p>
            <a:pPr algn="just"/>
            <a:endParaRPr lang="en-US" sz="2000" dirty="0">
              <a:cs typeface="Segoe UI"/>
            </a:endParaRPr>
          </a:p>
          <a:p>
            <a:pPr algn="just"/>
            <a:endParaRPr lang="en-US" sz="2000" dirty="0">
              <a:cs typeface="Segoe UI"/>
            </a:endParaRPr>
          </a:p>
          <a:p>
            <a:pPr algn="just"/>
            <a:endParaRPr lang="en-US" sz="2000" dirty="0">
              <a:cs typeface="Segoe UI"/>
            </a:endParaRPr>
          </a:p>
          <a:p>
            <a:pPr algn="just"/>
            <a:endParaRPr lang="en-US" sz="20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346289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7BA7B-F13B-2766-10BE-5DE7591168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109" y="935386"/>
            <a:ext cx="6052891" cy="648461"/>
          </a:xfrm>
        </p:spPr>
        <p:txBody>
          <a:bodyPr>
            <a:normAutofit/>
          </a:bodyPr>
          <a:lstStyle/>
          <a:p>
            <a:r>
              <a:rPr lang="en-US" dirty="0">
                <a:latin typeface="Ubuntu"/>
              </a:rPr>
              <a:t>Discuss the Two Products: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77E92-2EB8-0B64-125F-B18DD5DE9B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4108" y="1709553"/>
            <a:ext cx="10594249" cy="4755141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Ubuntu"/>
              </a:rPr>
              <a:t>Why would you choose one or the other? </a:t>
            </a:r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r>
              <a:rPr lang="en-US" dirty="0">
                <a:solidFill>
                  <a:schemeClr val="tx2"/>
                </a:solidFill>
                <a:latin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Baked beans</a:t>
            </a:r>
            <a:r>
              <a:rPr lang="en-US" dirty="0">
                <a:solidFill>
                  <a:schemeClr val="tx2"/>
                </a:solidFill>
                <a:latin typeface="Ubuntu"/>
              </a:rPr>
              <a:t>                                             </a:t>
            </a:r>
            <a:r>
              <a:rPr lang="en-US" dirty="0">
                <a:solidFill>
                  <a:schemeClr val="tx2"/>
                </a:solidFill>
                <a:latin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Baked beans reduced salt/ sugar</a:t>
            </a:r>
            <a:endParaRPr lang="en-US" dirty="0">
              <a:solidFill>
                <a:schemeClr val="tx2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Picture 4" descr="Tesco Reduced Sugar And Salt Baked Beans In Tomato Sauce 420G">
            <a:extLst>
              <a:ext uri="{FF2B5EF4-FFF2-40B4-BE49-F238E27FC236}">
                <a16:creationId xmlns:a16="http://schemas.microsoft.com/office/drawing/2014/main" id="{F6800A4C-AB1E-FC56-FD03-A3D7AF123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956" y="2459180"/>
            <a:ext cx="3206339" cy="3176651"/>
          </a:xfrm>
          <a:prstGeom prst="rect">
            <a:avLst/>
          </a:prstGeom>
        </p:spPr>
      </p:pic>
      <p:pic>
        <p:nvPicPr>
          <p:cNvPr id="6" name="Picture 5" descr="Tesco Baked Beans In Tomato Sauce 420G">
            <a:extLst>
              <a:ext uri="{FF2B5EF4-FFF2-40B4-BE49-F238E27FC236}">
                <a16:creationId xmlns:a16="http://schemas.microsoft.com/office/drawing/2014/main" id="{782F68DC-074D-F092-8BC9-44B97C798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7" y="2459181"/>
            <a:ext cx="2988624" cy="298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70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C34CF-2934-E942-972E-E703806F9B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79" y="1525967"/>
            <a:ext cx="7395632" cy="923925"/>
          </a:xfrm>
        </p:spPr>
        <p:txBody>
          <a:bodyPr>
            <a:normAutofit/>
          </a:bodyPr>
          <a:lstStyle/>
          <a:p>
            <a:r>
              <a:rPr lang="en-US" dirty="0">
                <a:latin typeface="Ubuntu"/>
              </a:rPr>
              <a:t>What Differences Do You Notice? </a:t>
            </a:r>
          </a:p>
          <a:p>
            <a:endParaRPr lang="en-US" dirty="0">
              <a:latin typeface="Ubuntu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A1DCA-5710-9940-7B58-21CCEEFB3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79" y="2198280"/>
            <a:ext cx="6364769" cy="3415618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latin typeface="Ubuntu"/>
              </a:rPr>
              <a:t>What are the main differences in the products? 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latin typeface="Ubuntu"/>
              </a:rPr>
              <a:t>How much does the packaging affect your choice? 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latin typeface="Ubuntu"/>
              </a:rPr>
              <a:t>Which one would you think is a healthier choice?</a:t>
            </a:r>
          </a:p>
          <a:p>
            <a:endParaRPr lang="en-US" sz="2400" dirty="0"/>
          </a:p>
          <a:p>
            <a:r>
              <a:rPr lang="en-US" sz="2400" dirty="0">
                <a:latin typeface="Ubuntu"/>
              </a:rPr>
              <a:t>Which would you choose and why? 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C480C-1D86-DA80-E63C-3ED53B4F4A03}"/>
              </a:ext>
            </a:extLst>
          </p:cNvPr>
          <p:cNvSpPr txBox="1"/>
          <p:nvPr/>
        </p:nvSpPr>
        <p:spPr>
          <a:xfrm>
            <a:off x="7878305" y="2654086"/>
            <a:ext cx="3861661" cy="37548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Ubuntu"/>
              </a:rPr>
              <a:t>Answers to include:</a:t>
            </a:r>
            <a:endParaRPr lang="en-US" dirty="0"/>
          </a:p>
          <a:p>
            <a:r>
              <a:rPr lang="en-US" sz="2000" dirty="0">
                <a:solidFill>
                  <a:srgbClr val="000000"/>
                </a:solidFill>
                <a:latin typeface="Ubuntu"/>
              </a:rPr>
              <a:t>Check and compare nutrition labels carefully.</a:t>
            </a:r>
            <a:endParaRPr lang="en-US" dirty="0"/>
          </a:p>
          <a:p>
            <a:endParaRPr lang="en-US" sz="2000" dirty="0">
              <a:latin typeface="Ubuntu"/>
            </a:endParaRPr>
          </a:p>
          <a:p>
            <a:r>
              <a:rPr lang="en-US" sz="2000" dirty="0">
                <a:latin typeface="Ubuntu"/>
              </a:rPr>
              <a:t>Choose items that have lowest amounts of fat, salt and sugar. </a:t>
            </a:r>
          </a:p>
          <a:p>
            <a:endParaRPr lang="en-US" sz="2000" dirty="0">
              <a:latin typeface="Ubuntu"/>
            </a:endParaRPr>
          </a:p>
          <a:p>
            <a:r>
              <a:rPr lang="en-US" sz="2000" dirty="0">
                <a:latin typeface="Ubuntu"/>
              </a:rPr>
              <a:t>In this example, the reduced salt, reduced sugar beans are the healthier option than the standard versions.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7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2E3E5-4B29-CED1-51F4-EAEED99F0A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784" y="1042157"/>
            <a:ext cx="4432300" cy="6699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Segoe UI"/>
                <a:cs typeface="Segoe UI"/>
              </a:rPr>
              <a:t>Discuss the Products:</a:t>
            </a:r>
          </a:p>
        </p:txBody>
      </p:sp>
      <p:pic>
        <p:nvPicPr>
          <p:cNvPr id="7" name="Picture 6" descr="A bag of bread with a label&#10;&#10;Description automatically generated">
            <a:extLst>
              <a:ext uri="{FF2B5EF4-FFF2-40B4-BE49-F238E27FC236}">
                <a16:creationId xmlns:a16="http://schemas.microsoft.com/office/drawing/2014/main" id="{4180D2CE-F9B1-E12C-D5D7-62223B16F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7" y="2269839"/>
            <a:ext cx="4251648" cy="2889827"/>
          </a:xfrm>
          <a:prstGeom prst="rect">
            <a:avLst/>
          </a:prstGeom>
        </p:spPr>
      </p:pic>
      <p:pic>
        <p:nvPicPr>
          <p:cNvPr id="8" name="Picture 7" descr="A package of bread on a white background&#10;&#10;Description automatically generated">
            <a:extLst>
              <a:ext uri="{FF2B5EF4-FFF2-40B4-BE49-F238E27FC236}">
                <a16:creationId xmlns:a16="http://schemas.microsoft.com/office/drawing/2014/main" id="{6C7B2AD1-A403-2A70-9397-CA63DA3C1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618" y="2384063"/>
            <a:ext cx="3452122" cy="2666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253744-1E18-7F0F-6FBE-2A3A9F3B4B26}"/>
              </a:ext>
            </a:extLst>
          </p:cNvPr>
          <p:cNvSpPr txBox="1"/>
          <p:nvPr/>
        </p:nvSpPr>
        <p:spPr>
          <a:xfrm>
            <a:off x="289448" y="5306925"/>
            <a:ext cx="40049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Kingsmill Extra Thick Toastie Bread 800g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ACD4BB-0AEC-789F-1B09-5F036ADB23BD}"/>
              </a:ext>
            </a:extLst>
          </p:cNvPr>
          <p:cNvSpPr txBox="1"/>
          <p:nvPr/>
        </p:nvSpPr>
        <p:spPr>
          <a:xfrm>
            <a:off x="5062555" y="5304274"/>
            <a:ext cx="318351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Kingsmill Tasty Wholemeal Medium Bread 800g</a:t>
            </a:r>
          </a:p>
        </p:txBody>
      </p:sp>
    </p:spTree>
    <p:extLst>
      <p:ext uri="{BB962C8B-B14F-4D97-AF65-F5344CB8AC3E}">
        <p14:creationId xmlns:p14="http://schemas.microsoft.com/office/powerpoint/2010/main" val="3121290848"/>
      </p:ext>
    </p:extLst>
  </p:cSld>
  <p:clrMapOvr>
    <a:masterClrMapping/>
  </p:clrMapOvr>
</p:sld>
</file>

<file path=ppt/theme/theme1.xml><?xml version="1.0" encoding="utf-8"?>
<a:theme xmlns:a="http://schemas.openxmlformats.org/drawingml/2006/main" name="PHW - Master Deck - Orange">
  <a:themeElements>
    <a:clrScheme name="PHW - Health &amp; Wellbeing Resources">
      <a:dk1>
        <a:srgbClr val="000000"/>
      </a:dk1>
      <a:lt1>
        <a:srgbClr val="FFFFFF"/>
      </a:lt1>
      <a:dk2>
        <a:srgbClr val="285087"/>
      </a:dk2>
      <a:lt2>
        <a:srgbClr val="E8E8E8"/>
      </a:lt2>
      <a:accent1>
        <a:srgbClr val="15518B"/>
      </a:accent1>
      <a:accent2>
        <a:srgbClr val="24FFC0"/>
      </a:accent2>
      <a:accent3>
        <a:srgbClr val="E8FF3E"/>
      </a:accent3>
      <a:accent4>
        <a:srgbClr val="FF5D0C"/>
      </a:accent4>
      <a:accent5>
        <a:srgbClr val="C288FF"/>
      </a:accent5>
      <a:accent6>
        <a:srgbClr val="E0E0E0"/>
      </a:accent6>
      <a:hlink>
        <a:srgbClr val="E8FF3E"/>
      </a:hlink>
      <a:folHlink>
        <a:srgbClr val="24FF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ocumentType xmlns="78b794fc-fa86-49b4-bf1d-df668ee03484">Presentation</DocumentType>
    <MeetingDate xmlns="78b794fc-fa86-49b4-bf1d-df668ee03484" xsi:nil="true"/>
    <Topic xmlns="78b794fc-fa86-49b4-bf1d-df668ee03484">Curriculum</Topic>
    <_ip_UnifiedCompliancePolicyProperties xmlns="http://schemas.microsoft.com/sharepoint/v3" xsi:nil="true"/>
    <Project xmlns="78b794fc-fa86-49b4-bf1d-df668ee03484">Food and Nutrition</Project>
    <Meeting xmlns="78b794fc-fa86-49b4-bf1d-df668ee03484" xsi:nil="true"/>
    <WorkCategory xmlns="78b794fc-fa86-49b4-bf1d-df668ee0348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A702A496B7D7449F457C941AEC0CCB" ma:contentTypeVersion="12" ma:contentTypeDescription="Create a new document." ma:contentTypeScope="" ma:versionID="fb6fad9976468a2a6f39f5d098182537">
  <xsd:schema xmlns:xsd="http://www.w3.org/2001/XMLSchema" xmlns:xs="http://www.w3.org/2001/XMLSchema" xmlns:p="http://schemas.microsoft.com/office/2006/metadata/properties" xmlns:ns1="http://schemas.microsoft.com/sharepoint/v3" xmlns:ns2="78b794fc-fa86-49b4-bf1d-df668ee03484" targetNamespace="http://schemas.microsoft.com/office/2006/metadata/properties" ma:root="true" ma:fieldsID="2f8702880030ad90070da29d51a5ee77" ns1:_="" ns2:_="">
    <xsd:import namespace="http://schemas.microsoft.com/sharepoint/v3"/>
    <xsd:import namespace="78b794fc-fa86-49b4-bf1d-df668ee03484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WorkCategory" minOccurs="0"/>
                <xsd:element ref="ns2:DocumentType"/>
                <xsd:element ref="ns2:Meeting" minOccurs="0"/>
                <xsd:element ref="ns2:MeetingDate" minOccurs="0"/>
                <xsd:element ref="ns2:Topic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794fc-fa86-49b4-bf1d-df668ee03484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format="Dropdown" ma:internalName="Project">
      <xsd:simpleType>
        <xsd:restriction base="dms:Choice">
          <xsd:enumeration value="Gambling/Digital health"/>
          <xsd:enumeration value="Health Literacy"/>
          <xsd:enumeration value="Tobacco"/>
          <xsd:enumeration value="Sleep"/>
          <xsd:enumeration value="Healthy Relationships"/>
          <xsd:enumeration value="Food and Nutrition"/>
          <xsd:enumeration value="Vaping"/>
        </xsd:restriction>
      </xsd:simpleType>
    </xsd:element>
    <xsd:element name="WorkCategory" ma:index="9" nillable="true" ma:displayName="Work Category" ma:format="Dropdown" ma:internalName="WorkCategory">
      <xsd:simpleType>
        <xsd:restriction base="dms:Choice">
          <xsd:enumeration value="Data identification, collation or analysis"/>
          <xsd:enumeration value="Evidence synthesis"/>
          <xsd:enumeration value="Intervention Development"/>
          <xsd:enumeration value="Research or Evaluation"/>
          <xsd:enumeration value="Monitoring and reporting"/>
          <xsd:enumeration value="Communication"/>
          <xsd:enumeration value="Stakeholder engagement"/>
          <xsd:enumeration value="Planning"/>
          <xsd:enumeration value="Policy or service review"/>
          <xsd:enumeration value="Operational Delivery"/>
          <xsd:enumeration value="Programme or Project Management"/>
          <xsd:enumeration value="Social Marketing"/>
          <xsd:enumeration value="Training"/>
          <xsd:enumeration value="Meeting"/>
          <xsd:enumeration value="Finance"/>
          <xsd:enumeration value="Procurement"/>
          <xsd:enumeration value="Events"/>
          <xsd:enumeration value="Research"/>
        </xsd:restriction>
      </xsd:simpleType>
    </xsd:element>
    <xsd:element name="DocumentType" ma:index="10" ma:displayName="Document Type" ma:format="Dropdown" ma:internalName="DocumentType">
      <xsd:simpleType>
        <xsd:restriction base="dms:Choice">
          <xsd:enumeration value="Report"/>
          <xsd:enumeration value="Standards"/>
          <xsd:enumeration value="Data"/>
          <xsd:enumeration value="Project Plan"/>
          <xsd:enumeration value="Protocol"/>
          <xsd:enumeration value="Correspondence"/>
          <xsd:enumeration value="Minutes"/>
          <xsd:enumeration value="SOP"/>
          <xsd:enumeration value="Agenda"/>
          <xsd:enumeration value="Meeting Documentation"/>
          <xsd:enumeration value="Project Brief"/>
          <xsd:enumeration value="Business Case"/>
          <xsd:enumeration value="Performance Report"/>
          <xsd:enumeration value="Briefing"/>
          <xsd:enumeration value="Evidence"/>
          <xsd:enumeration value="Presentation"/>
        </xsd:restriction>
      </xsd:simpleType>
    </xsd:element>
    <xsd:element name="Meeting" ma:index="11" nillable="true" ma:displayName="Meeting" ma:format="Dropdown" ma:internalName="Meeting">
      <xsd:simpleType>
        <xsd:restriction base="dms:Text">
          <xsd:maxLength value="255"/>
        </xsd:restriction>
      </xsd:simpleType>
    </xsd:element>
    <xsd:element name="MeetingDate" ma:index="12" nillable="true" ma:displayName="Meeting Date" ma:format="DateOnly" ma:internalName="MeetingDate">
      <xsd:simpleType>
        <xsd:restriction base="dms:DateTime"/>
      </xsd:simpleType>
    </xsd:element>
    <xsd:element name="Topic" ma:index="13" ma:displayName="Topic" ma:format="Dropdown" ma:internalName="Topic">
      <xsd:simpleType>
        <xsd:restriction base="dms:Choice">
          <xsd:enumeration value="WNHWPS"/>
          <xsd:enumeration value="WSAEMWB"/>
          <xsd:enumeration value="Curriculum"/>
          <xsd:enumeration value="HSPSS"/>
          <xsd:enumeration value="JustB"/>
          <xsd:enumeration value="Cross-Programme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86DA86-E1FB-44EE-B0F0-78AE5479C1BE}">
  <ds:schemaRefs>
    <ds:schemaRef ds:uri="bbd7921a-042b-4eb0-b7a0-a3fc5587e9ac"/>
    <ds:schemaRef ds:uri="d6550f9a-f14e-418b-a53a-e888529f43ac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8b794fc-fa86-49b4-bf1d-df668ee03484"/>
  </ds:schemaRefs>
</ds:datastoreItem>
</file>

<file path=customXml/itemProps2.xml><?xml version="1.0" encoding="utf-8"?>
<ds:datastoreItem xmlns:ds="http://schemas.openxmlformats.org/officeDocument/2006/customXml" ds:itemID="{9772CF89-D81E-4226-8067-2255C6B4F3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8BD100-8ABE-42A3-95B4-7686C634EC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8b794fc-fa86-49b4-bf1d-df668ee03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1548</Words>
  <Application>Microsoft Office PowerPoint</Application>
  <PresentationFormat>Widescreen</PresentationFormat>
  <Paragraphs>230</Paragraphs>
  <Slides>20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PHW - Master Deck - Orange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lastModifiedBy>Sophie Flood (Public Health Wales - Matrix House)</cp:lastModifiedBy>
  <cp:revision>194</cp:revision>
  <dcterms:created xsi:type="dcterms:W3CDTF">2024-01-29T16:09:21Z</dcterms:created>
  <dcterms:modified xsi:type="dcterms:W3CDTF">2026-04-13T16:03:45Z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0x0101004DA702A496B7D7449F457C941AEC0CCB</vt:lpwstr>
  </property>
  <property fmtid="{D5CDD505-2E9C-101B-9397-08002B2CF9AE}" pid="3" name="Order">
    <vt:r8>228500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Reviewd">
    <vt:bool>false</vt:bool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MediaServiceImageTags">
    <vt:lpwstr/>
  </property>
  <property fmtid="{D5CDD505-2E9C-101B-9397-08002B2CF9AE}" pid="12" name="_SourceUrl">
    <vt:lpwstr/>
  </property>
  <property fmtid="{D5CDD505-2E9C-101B-9397-08002B2CF9AE}" pid="13" name="_SharedFileIndex">
    <vt:lpwstr/>
  </property>
</Properties>
</file>