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omments/modernComment_10B_6F6E6AB1.xml" ContentType="application/vnd.ms-powerpoint.comments+xml"/>
  <Override PartName="/ppt/comments/modernComment_102_C44E47B8.xml" ContentType="application/vnd.ms-powerpoint.comments+xml"/>
  <Override PartName="/ppt/notesSlides/notesSlide1.xml" ContentType="application/vnd.openxmlformats-officedocument.presentationml.notesSlide+xml"/>
  <Override PartName="/ppt/comments/modernComment_104_F8B28FA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3"/>
  </p:notesMasterIdLst>
  <p:sldIdLst>
    <p:sldId id="256" r:id="rId5"/>
    <p:sldId id="257" r:id="rId6"/>
    <p:sldId id="267" r:id="rId7"/>
    <p:sldId id="258" r:id="rId8"/>
    <p:sldId id="259" r:id="rId9"/>
    <p:sldId id="260" r:id="rId10"/>
    <p:sldId id="262"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5C8337-EE5E-75FD-1769-61102AA6FA7A}" name="Mary-Ann McKibben (Public Health Wales - No. 2 Capital Quarter)" initials="MQ" userId="S::mary-ann.mckibben@wales.nhs.uk::35459770-b51a-4e1a-abfa-0a28574af7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18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793BC-62C1-45C2-97DB-26555B942D21}" v="6" dt="2026-04-20T15:09:47.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 Basweti (Public Health Wales - Matrix House)" userId="b990ae84-a271-4c7f-861a-586df44a9516" providerId="ADAL" clId="{F94B5204-AD79-42E1-B3A0-E1C03B4FE150}"/>
    <pc:docChg chg="custSel modSld">
      <pc:chgData name="Brenda Basweti (Public Health Wales - Matrix House)" userId="b990ae84-a271-4c7f-861a-586df44a9516" providerId="ADAL" clId="{F94B5204-AD79-42E1-B3A0-E1C03B4FE150}" dt="2026-04-20T15:09:49.726" v="24" actId="478"/>
      <pc:docMkLst>
        <pc:docMk/>
      </pc:docMkLst>
      <pc:sldChg chg="addSp delSp modSp mod">
        <pc:chgData name="Brenda Basweti (Public Health Wales - Matrix House)" userId="b990ae84-a271-4c7f-861a-586df44a9516" providerId="ADAL" clId="{F94B5204-AD79-42E1-B3A0-E1C03B4FE150}" dt="2026-04-20T15:08:33.727" v="3" actId="1076"/>
        <pc:sldMkLst>
          <pc:docMk/>
          <pc:sldMk cId="2926879243" sldId="256"/>
        </pc:sldMkLst>
        <pc:spChg chg="add del mod">
          <ac:chgData name="Brenda Basweti (Public Health Wales - Matrix House)" userId="b990ae84-a271-4c7f-861a-586df44a9516" providerId="ADAL" clId="{F94B5204-AD79-42E1-B3A0-E1C03B4FE150}" dt="2026-04-20T15:08:16.350" v="1" actId="478"/>
          <ac:spMkLst>
            <pc:docMk/>
            <pc:sldMk cId="2926879243" sldId="256"/>
            <ac:spMk id="5" creationId="{BAAE4A32-68E2-34AE-0C5B-298EFE9909F9}"/>
          </ac:spMkLst>
        </pc:spChg>
        <pc:picChg chg="add mod">
          <ac:chgData name="Brenda Basweti (Public Health Wales - Matrix House)" userId="b990ae84-a271-4c7f-861a-586df44a9516" providerId="ADAL" clId="{F94B5204-AD79-42E1-B3A0-E1C03B4FE150}" dt="2026-04-20T15:08:33.727" v="3" actId="1076"/>
          <ac:picMkLst>
            <pc:docMk/>
            <pc:sldMk cId="2926879243" sldId="256"/>
            <ac:picMk id="7" creationId="{E0980ED5-3957-E9AC-09FF-CF5DDA8FCE87}"/>
          </ac:picMkLst>
        </pc:picChg>
        <pc:picChg chg="del">
          <ac:chgData name="Brenda Basweti (Public Health Wales - Matrix House)" userId="b990ae84-a271-4c7f-861a-586df44a9516" providerId="ADAL" clId="{F94B5204-AD79-42E1-B3A0-E1C03B4FE150}" dt="2026-04-20T15:08:14.721" v="0" actId="478"/>
          <ac:picMkLst>
            <pc:docMk/>
            <pc:sldMk cId="2926879243" sldId="256"/>
            <ac:picMk id="9" creationId="{CF3C4077-6660-F1AB-C483-7A8DFA9678A9}"/>
          </ac:picMkLst>
        </pc:picChg>
      </pc:sldChg>
      <pc:sldChg chg="addSp delSp modSp mod">
        <pc:chgData name="Brenda Basweti (Public Health Wales - Matrix House)" userId="b990ae84-a271-4c7f-861a-586df44a9516" providerId="ADAL" clId="{F94B5204-AD79-42E1-B3A0-E1C03B4FE150}" dt="2026-04-20T15:09:08.542" v="12" actId="1076"/>
        <pc:sldMkLst>
          <pc:docMk/>
          <pc:sldMk cId="3293464504" sldId="258"/>
        </pc:sldMkLst>
        <pc:spChg chg="add del mod">
          <ac:chgData name="Brenda Basweti (Public Health Wales - Matrix House)" userId="b990ae84-a271-4c7f-861a-586df44a9516" providerId="ADAL" clId="{F94B5204-AD79-42E1-B3A0-E1C03B4FE150}" dt="2026-04-20T15:09:03.788" v="11" actId="478"/>
          <ac:spMkLst>
            <pc:docMk/>
            <pc:sldMk cId="3293464504" sldId="258"/>
            <ac:spMk id="3" creationId="{A3647603-CCE0-47B6-75D0-3BC81C53727B}"/>
          </ac:spMkLst>
        </pc:spChg>
        <pc:picChg chg="add mod">
          <ac:chgData name="Brenda Basweti (Public Health Wales - Matrix House)" userId="b990ae84-a271-4c7f-861a-586df44a9516" providerId="ADAL" clId="{F94B5204-AD79-42E1-B3A0-E1C03B4FE150}" dt="2026-04-20T15:09:08.542" v="12" actId="1076"/>
          <ac:picMkLst>
            <pc:docMk/>
            <pc:sldMk cId="3293464504" sldId="258"/>
            <ac:picMk id="6" creationId="{4E3FC732-5AF7-4E02-E49D-3A02A4747C02}"/>
          </ac:picMkLst>
        </pc:picChg>
        <pc:picChg chg="del">
          <ac:chgData name="Brenda Basweti (Public Health Wales - Matrix House)" userId="b990ae84-a271-4c7f-861a-586df44a9516" providerId="ADAL" clId="{F94B5204-AD79-42E1-B3A0-E1C03B4FE150}" dt="2026-04-20T15:08:58.447" v="9" actId="478"/>
          <ac:picMkLst>
            <pc:docMk/>
            <pc:sldMk cId="3293464504" sldId="258"/>
            <ac:picMk id="8" creationId="{3C9DA567-E65C-01F6-B8C5-429B2950C9F0}"/>
          </ac:picMkLst>
        </pc:picChg>
      </pc:sldChg>
      <pc:sldChg chg="addSp delSp modSp mod">
        <pc:chgData name="Brenda Basweti (Public Health Wales - Matrix House)" userId="b990ae84-a271-4c7f-861a-586df44a9516" providerId="ADAL" clId="{F94B5204-AD79-42E1-B3A0-E1C03B4FE150}" dt="2026-04-20T15:09:23.960" v="17" actId="1076"/>
        <pc:sldMkLst>
          <pc:docMk/>
          <pc:sldMk cId="1368215784" sldId="259"/>
        </pc:sldMkLst>
        <pc:spChg chg="add del mod">
          <ac:chgData name="Brenda Basweti (Public Health Wales - Matrix House)" userId="b990ae84-a271-4c7f-861a-586df44a9516" providerId="ADAL" clId="{F94B5204-AD79-42E1-B3A0-E1C03B4FE150}" dt="2026-04-20T15:09:18.553" v="15" actId="478"/>
          <ac:spMkLst>
            <pc:docMk/>
            <pc:sldMk cId="1368215784" sldId="259"/>
            <ac:spMk id="5" creationId="{44613265-6A11-965E-7383-7988630D4EB3}"/>
          </ac:spMkLst>
        </pc:spChg>
        <pc:picChg chg="add mod">
          <ac:chgData name="Brenda Basweti (Public Health Wales - Matrix House)" userId="b990ae84-a271-4c7f-861a-586df44a9516" providerId="ADAL" clId="{F94B5204-AD79-42E1-B3A0-E1C03B4FE150}" dt="2026-04-20T15:09:23.960" v="17" actId="1076"/>
          <ac:picMkLst>
            <pc:docMk/>
            <pc:sldMk cId="1368215784" sldId="259"/>
            <ac:picMk id="6" creationId="{73532630-8F54-6AE4-BCE2-EED3CE060A33}"/>
          </ac:picMkLst>
        </pc:picChg>
        <pc:picChg chg="del">
          <ac:chgData name="Brenda Basweti (Public Health Wales - Matrix House)" userId="b990ae84-a271-4c7f-861a-586df44a9516" providerId="ADAL" clId="{F94B5204-AD79-42E1-B3A0-E1C03B4FE150}" dt="2026-04-20T15:09:16.478" v="13" actId="478"/>
          <ac:picMkLst>
            <pc:docMk/>
            <pc:sldMk cId="1368215784" sldId="259"/>
            <ac:picMk id="8" creationId="{CF95D372-1900-6F32-5394-698D6DD34228}"/>
          </ac:picMkLst>
        </pc:picChg>
      </pc:sldChg>
      <pc:sldChg chg="addSp delSp modSp mod">
        <pc:chgData name="Brenda Basweti (Public Health Wales - Matrix House)" userId="b990ae84-a271-4c7f-861a-586df44a9516" providerId="ADAL" clId="{F94B5204-AD79-42E1-B3A0-E1C03B4FE150}" dt="2026-04-20T15:09:40.624" v="21" actId="1076"/>
        <pc:sldMkLst>
          <pc:docMk/>
          <pc:sldMk cId="4172451750" sldId="260"/>
        </pc:sldMkLst>
        <pc:spChg chg="add del mod">
          <ac:chgData name="Brenda Basweti (Public Health Wales - Matrix House)" userId="b990ae84-a271-4c7f-861a-586df44a9516" providerId="ADAL" clId="{F94B5204-AD79-42E1-B3A0-E1C03B4FE150}" dt="2026-04-20T15:09:38.123" v="19" actId="478"/>
          <ac:spMkLst>
            <pc:docMk/>
            <pc:sldMk cId="4172451750" sldId="260"/>
            <ac:spMk id="3" creationId="{4B29C5C1-70E7-E0EB-D4C5-87CCAD95202B}"/>
          </ac:spMkLst>
        </pc:spChg>
        <pc:picChg chg="add mod">
          <ac:chgData name="Brenda Basweti (Public Health Wales - Matrix House)" userId="b990ae84-a271-4c7f-861a-586df44a9516" providerId="ADAL" clId="{F94B5204-AD79-42E1-B3A0-E1C03B4FE150}" dt="2026-04-20T15:09:40.624" v="21" actId="1076"/>
          <ac:picMkLst>
            <pc:docMk/>
            <pc:sldMk cId="4172451750" sldId="260"/>
            <ac:picMk id="4" creationId="{241C8904-A5C7-2574-A780-4AF4CC7F82AE}"/>
          </ac:picMkLst>
        </pc:picChg>
        <pc:picChg chg="del">
          <ac:chgData name="Brenda Basweti (Public Health Wales - Matrix House)" userId="b990ae84-a271-4c7f-861a-586df44a9516" providerId="ADAL" clId="{F94B5204-AD79-42E1-B3A0-E1C03B4FE150}" dt="2026-04-20T15:09:36.528" v="18" actId="478"/>
          <ac:picMkLst>
            <pc:docMk/>
            <pc:sldMk cId="4172451750" sldId="260"/>
            <ac:picMk id="9" creationId="{B3AC8848-6950-D67E-2E24-5A2E34F575A4}"/>
          </ac:picMkLst>
        </pc:picChg>
      </pc:sldChg>
      <pc:sldChg chg="addSp delSp modSp mod">
        <pc:chgData name="Brenda Basweti (Public Health Wales - Matrix House)" userId="b990ae84-a271-4c7f-861a-586df44a9516" providerId="ADAL" clId="{F94B5204-AD79-42E1-B3A0-E1C03B4FE150}" dt="2026-04-20T15:09:49.726" v="24" actId="478"/>
        <pc:sldMkLst>
          <pc:docMk/>
          <pc:sldMk cId="2228686664" sldId="262"/>
        </pc:sldMkLst>
        <pc:spChg chg="add del mod">
          <ac:chgData name="Brenda Basweti (Public Health Wales - Matrix House)" userId="b990ae84-a271-4c7f-861a-586df44a9516" providerId="ADAL" clId="{F94B5204-AD79-42E1-B3A0-E1C03B4FE150}" dt="2026-04-20T15:09:49.726" v="24" actId="478"/>
          <ac:spMkLst>
            <pc:docMk/>
            <pc:sldMk cId="2228686664" sldId="262"/>
            <ac:spMk id="5" creationId="{3C2D4BEB-E927-8D05-7047-3D91F14FBE01}"/>
          </ac:spMkLst>
        </pc:spChg>
        <pc:picChg chg="add mod">
          <ac:chgData name="Brenda Basweti (Public Health Wales - Matrix House)" userId="b990ae84-a271-4c7f-861a-586df44a9516" providerId="ADAL" clId="{F94B5204-AD79-42E1-B3A0-E1C03B4FE150}" dt="2026-04-20T15:09:47.169" v="23"/>
          <ac:picMkLst>
            <pc:docMk/>
            <pc:sldMk cId="2228686664" sldId="262"/>
            <ac:picMk id="6" creationId="{B6D9C6E5-A16F-97B9-E0E5-C6C5CD6928CA}"/>
          </ac:picMkLst>
        </pc:picChg>
        <pc:picChg chg="del">
          <ac:chgData name="Brenda Basweti (Public Health Wales - Matrix House)" userId="b990ae84-a271-4c7f-861a-586df44a9516" providerId="ADAL" clId="{F94B5204-AD79-42E1-B3A0-E1C03B4FE150}" dt="2026-04-20T15:09:46.742" v="22" actId="478"/>
          <ac:picMkLst>
            <pc:docMk/>
            <pc:sldMk cId="2228686664" sldId="262"/>
            <ac:picMk id="8" creationId="{D7C9FB2F-55C8-9E1F-A2E8-BAE2B4EDAC5C}"/>
          </ac:picMkLst>
        </pc:picChg>
      </pc:sldChg>
      <pc:sldChg chg="addSp delSp modSp mod">
        <pc:chgData name="Brenda Basweti (Public Health Wales - Matrix House)" userId="b990ae84-a271-4c7f-861a-586df44a9516" providerId="ADAL" clId="{F94B5204-AD79-42E1-B3A0-E1C03B4FE150}" dt="2026-04-20T15:08:51.113" v="8" actId="1076"/>
        <pc:sldMkLst>
          <pc:docMk/>
          <pc:sldMk cId="1869507249" sldId="267"/>
        </pc:sldMkLst>
        <pc:spChg chg="del">
          <ac:chgData name="Brenda Basweti (Public Health Wales - Matrix House)" userId="b990ae84-a271-4c7f-861a-586df44a9516" providerId="ADAL" clId="{F94B5204-AD79-42E1-B3A0-E1C03B4FE150}" dt="2026-04-20T15:08:48.242" v="7" actId="478"/>
          <ac:spMkLst>
            <pc:docMk/>
            <pc:sldMk cId="1869507249" sldId="267"/>
            <ac:spMk id="2" creationId="{E90FC19B-0F87-6ADF-0D8D-98B48159BDDD}"/>
          </ac:spMkLst>
        </pc:spChg>
        <pc:spChg chg="add del mod">
          <ac:chgData name="Brenda Basweti (Public Health Wales - Matrix House)" userId="b990ae84-a271-4c7f-861a-586df44a9516" providerId="ADAL" clId="{F94B5204-AD79-42E1-B3A0-E1C03B4FE150}" dt="2026-04-20T15:08:44.531" v="6" actId="478"/>
          <ac:spMkLst>
            <pc:docMk/>
            <pc:sldMk cId="1869507249" sldId="267"/>
            <ac:spMk id="4" creationId="{A97CD780-269A-5608-7CC4-944194F083C9}"/>
          </ac:spMkLst>
        </pc:spChg>
        <pc:picChg chg="add mod">
          <ac:chgData name="Brenda Basweti (Public Health Wales - Matrix House)" userId="b990ae84-a271-4c7f-861a-586df44a9516" providerId="ADAL" clId="{F94B5204-AD79-42E1-B3A0-E1C03B4FE150}" dt="2026-04-20T15:08:51.113" v="8" actId="1076"/>
          <ac:picMkLst>
            <pc:docMk/>
            <pc:sldMk cId="1869507249" sldId="267"/>
            <ac:picMk id="5" creationId="{B111BC3C-2FDE-F103-E4CD-DFCA8B16CEE8}"/>
          </ac:picMkLst>
        </pc:picChg>
        <pc:picChg chg="del">
          <ac:chgData name="Brenda Basweti (Public Health Wales - Matrix House)" userId="b990ae84-a271-4c7f-861a-586df44a9516" providerId="ADAL" clId="{F94B5204-AD79-42E1-B3A0-E1C03B4FE150}" dt="2026-04-20T15:08:42.302" v="4" actId="478"/>
          <ac:picMkLst>
            <pc:docMk/>
            <pc:sldMk cId="1869507249" sldId="267"/>
            <ac:picMk id="7" creationId="{90AF65F8-22C3-5E51-4E8A-FE838C4917AA}"/>
          </ac:picMkLst>
        </pc:picChg>
      </pc:sldChg>
    </pc:docChg>
  </pc:docChgLst>
</pc:chgInfo>
</file>

<file path=ppt/comments/modernComment_102_C44E47B8.xml><?xml version="1.0" encoding="utf-8"?>
<p188:cmLst xmlns:a="http://schemas.openxmlformats.org/drawingml/2006/main" xmlns:r="http://schemas.openxmlformats.org/officeDocument/2006/relationships" xmlns:p188="http://schemas.microsoft.com/office/powerpoint/2018/8/main">
  <p188:cm id="{C40A48BE-01B2-428C-8C51-740EB6D7561E}" authorId="{F95C8337-EE5E-75FD-1769-61102AA6FA7A}" status="resolved" created="2025-11-17T20:04:36.981" complete="100000">
    <ac:txMkLst xmlns:ac="http://schemas.microsoft.com/office/drawing/2013/main/command">
      <pc:docMk xmlns:pc="http://schemas.microsoft.com/office/powerpoint/2013/main/command"/>
      <pc:sldMk xmlns:pc="http://schemas.microsoft.com/office/powerpoint/2013/main/command" cId="3293464504" sldId="258"/>
      <ac:spMk id="5" creationId="{3267EBD7-302B-145F-8F89-C75A73C19232}"/>
      <ac:txMk cp="557">
        <ac:context len="617" hash="1638553762"/>
      </ac:txMk>
    </ac:txMkLst>
    <p188:pos x="2146609" y="3373243"/>
    <p188:txBody>
      <a:bodyPr/>
      <a:lstStyle/>
      <a:p>
        <a:r>
          <a:rPr lang="en-US"/>
          <a:t>I think we need to make the statement stronger - 'Vapes are safer than smoking as they do not etc......' However, vapes do contain toxins and the nicotine is addictive, so they are not without risks to health.'</a:t>
        </a:r>
      </a:p>
    </p188:txBody>
  </p188:cm>
</p188:cmLst>
</file>

<file path=ppt/comments/modernComment_104_F8B28FA6.xml><?xml version="1.0" encoding="utf-8"?>
<p188:cmLst xmlns:a="http://schemas.openxmlformats.org/drawingml/2006/main" xmlns:r="http://schemas.openxmlformats.org/officeDocument/2006/relationships" xmlns:p188="http://schemas.microsoft.com/office/powerpoint/2018/8/main">
  <p188:cm id="{D840478E-AC8D-4C9A-A240-4ECB39A31FC3}" authorId="{F95C8337-EE5E-75FD-1769-61102AA6FA7A}" status="resolved" created="2025-11-17T20:05:58.030" complete="100000">
    <ac:txMkLst xmlns:ac="http://schemas.microsoft.com/office/drawing/2013/main/command">
      <pc:docMk xmlns:pc="http://schemas.microsoft.com/office/powerpoint/2013/main/command"/>
      <pc:sldMk xmlns:pc="http://schemas.microsoft.com/office/powerpoint/2013/main/command" cId="4172451750" sldId="260"/>
      <ac:spMk id="7" creationId="{780054DB-A5E2-9ADC-8026-4C6536411AA7}"/>
      <ac:txMk cp="333" len="116">
        <ac:context len="631" hash="2611061189"/>
      </ac:txMk>
    </ac:txMkLst>
    <p188:pos x="1616926" y="1514707"/>
    <p188:txBody>
      <a:bodyPr/>
      <a:lstStyle/>
      <a:p>
        <a:r>
          <a:rPr lang="en-US"/>
          <a:t>I would reorder and move the 4th bullet up to be the 2nd bullet, then will flow better as otherwise mentioning the ban without saying what the ban is.</a:t>
        </a:r>
      </a:p>
    </p188:txBody>
  </p188:cm>
  <p188:cm id="{C15283C6-D916-41F2-9783-19D66E7830B4}" authorId="{F95C8337-EE5E-75FD-1769-61102AA6FA7A}" status="resolved" created="2025-11-17T20:08:10.847" complete="100000">
    <ac:txMkLst xmlns:ac="http://schemas.microsoft.com/office/drawing/2013/main/command">
      <pc:docMk xmlns:pc="http://schemas.microsoft.com/office/powerpoint/2013/main/command"/>
      <pc:sldMk xmlns:pc="http://schemas.microsoft.com/office/powerpoint/2013/main/command" cId="4172451750" sldId="260"/>
      <ac:spMk id="7" creationId="{780054DB-A5E2-9ADC-8026-4C6536411AA7}"/>
      <ac:txMk cp="51" len="1">
        <ac:context len="631" hash="2611061189"/>
      </ac:txMk>
    </ac:txMkLst>
    <p188:pos x="1263804" y="-538975"/>
    <p188:txBody>
      <a:bodyPr/>
      <a:lstStyle/>
      <a:p>
        <a:r>
          <a:rPr lang="en-US"/>
          <a:t>Change 'among' to 'by'</a:t>
        </a:r>
      </a:p>
    </p188:txBody>
  </p188:cm>
</p188:cmLst>
</file>

<file path=ppt/comments/modernComment_10B_6F6E6AB1.xml><?xml version="1.0" encoding="utf-8"?>
<p188:cmLst xmlns:a="http://schemas.openxmlformats.org/drawingml/2006/main" xmlns:r="http://schemas.openxmlformats.org/officeDocument/2006/relationships" xmlns:p188="http://schemas.microsoft.com/office/powerpoint/2018/8/main">
  <p188:cm id="{65D9FC73-745C-4916-ACB0-6B4B2CD9DAB8}" authorId="{F95C8337-EE5E-75FD-1769-61102AA6FA7A}" status="resolved" created="2025-11-17T20:01:09.251" complete="100000">
    <ac:txMkLst xmlns:ac="http://schemas.microsoft.com/office/drawing/2013/main/command">
      <pc:docMk xmlns:pc="http://schemas.microsoft.com/office/powerpoint/2013/main/command"/>
      <pc:sldMk xmlns:pc="http://schemas.microsoft.com/office/powerpoint/2013/main/command" cId="1869507249" sldId="267"/>
      <ac:spMk id="12" creationId="{942A5430-0260-6C37-7C16-BE4828FD91BE}"/>
      <ac:txMk cp="112" len="15">
        <ac:context len="252" hash="4214362894"/>
      </ac:txMk>
    </ac:txMkLst>
    <p188:pos x="3010829" y="1087243"/>
    <p188:txBody>
      <a:bodyPr/>
      <a:lstStyle/>
      <a:p>
        <a:r>
          <a:rPr lang="en-US"/>
          <a:t>Wonder if we should stick to vaping terminology?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3C5D82-122C-8E42-B3D6-67347C6BA68D}"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F1F24-30D7-5740-9F64-AE7FBFFC8324}" type="slidenum">
              <a:rPr lang="en-US" smtClean="0"/>
              <a:t>‹#›</a:t>
            </a:fld>
            <a:endParaRPr lang="en-US"/>
          </a:p>
        </p:txBody>
      </p:sp>
    </p:spTree>
    <p:extLst>
      <p:ext uri="{BB962C8B-B14F-4D97-AF65-F5344CB8AC3E}">
        <p14:creationId xmlns:p14="http://schemas.microsoft.com/office/powerpoint/2010/main" val="277345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BF1F24-30D7-5740-9F64-AE7FBFFC8324}" type="slidenum">
              <a:rPr lang="en-US" smtClean="0"/>
              <a:t>6</a:t>
            </a:fld>
            <a:endParaRPr lang="en-US"/>
          </a:p>
        </p:txBody>
      </p:sp>
    </p:spTree>
    <p:extLst>
      <p:ext uri="{BB962C8B-B14F-4D97-AF65-F5344CB8AC3E}">
        <p14:creationId xmlns:p14="http://schemas.microsoft.com/office/powerpoint/2010/main" val="3069894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E0ED43-A537-75F8-3B40-FACDD890427C}"/>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48CC64B-142E-58F7-6B3F-B0517A3CF106}"/>
              </a:ext>
            </a:extLst>
          </p:cNvPr>
          <p:cNvPicPr>
            <a:picLocks noChangeAspect="1"/>
          </p:cNvPicPr>
          <p:nvPr userDrawn="1"/>
        </p:nvPicPr>
        <p:blipFill>
          <a:blip r:embed="rId2"/>
          <a:srcRect/>
          <a:stretch/>
        </p:blipFill>
        <p:spPr>
          <a:xfrm>
            <a:off x="3771899" y="0"/>
            <a:ext cx="8420101" cy="685800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9EEEC7A5-BEBE-218F-2CA7-7C15F21B0373}"/>
              </a:ext>
            </a:extLst>
          </p:cNvPr>
          <p:cNvSpPr>
            <a:spLocks noGrp="1"/>
          </p:cNvSpPr>
          <p:nvPr>
            <p:ph type="body" sz="quarter" idx="10" hasCustomPrompt="1"/>
          </p:nvPr>
        </p:nvSpPr>
        <p:spPr>
          <a:xfrm>
            <a:off x="285750" y="2710836"/>
            <a:ext cx="5432425" cy="726622"/>
          </a:xfrm>
          <a:prstGeom prst="rect">
            <a:avLst/>
          </a:prstGeom>
        </p:spPr>
        <p:txBody>
          <a:bodyPr anchor="b">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Presentation Title</a:t>
            </a:r>
            <a:endParaRPr lang="en-US"/>
          </a:p>
        </p:txBody>
      </p:sp>
      <p:sp>
        <p:nvSpPr>
          <p:cNvPr id="4" name="Text Placeholder 13">
            <a:extLst>
              <a:ext uri="{FF2B5EF4-FFF2-40B4-BE49-F238E27FC236}">
                <a16:creationId xmlns:a16="http://schemas.microsoft.com/office/drawing/2014/main" id="{DD23FB2A-DF5E-3AF2-38DF-C7DF8655157D}"/>
              </a:ext>
            </a:extLst>
          </p:cNvPr>
          <p:cNvSpPr>
            <a:spLocks noGrp="1"/>
          </p:cNvSpPr>
          <p:nvPr>
            <p:ph type="body" sz="quarter" idx="11" hasCustomPrompt="1"/>
          </p:nvPr>
        </p:nvSpPr>
        <p:spPr>
          <a:xfrm>
            <a:off x="285750" y="3387964"/>
            <a:ext cx="5432425" cy="453119"/>
          </a:xfrm>
          <a:prstGeom prst="rect">
            <a:avLst/>
          </a:prstGeom>
        </p:spPr>
        <p:txBody>
          <a:bodyPr anchor="t">
            <a:noAutofit/>
          </a:bodyPr>
          <a:lstStyle>
            <a:lvl1pPr marL="0" indent="0">
              <a:buNone/>
              <a:defRPr sz="22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Subtitle</a:t>
            </a:r>
            <a:endParaRPr lang="en-US"/>
          </a:p>
        </p:txBody>
      </p:sp>
      <p:sp>
        <p:nvSpPr>
          <p:cNvPr id="5" name="Text Placeholder 13">
            <a:extLst>
              <a:ext uri="{FF2B5EF4-FFF2-40B4-BE49-F238E27FC236}">
                <a16:creationId xmlns:a16="http://schemas.microsoft.com/office/drawing/2014/main" id="{DCCB7028-9028-5AAA-F266-1BA4C1BB37BC}"/>
              </a:ext>
            </a:extLst>
          </p:cNvPr>
          <p:cNvSpPr>
            <a:spLocks noGrp="1"/>
          </p:cNvSpPr>
          <p:nvPr>
            <p:ph type="body" sz="quarter" idx="12" hasCustomPrompt="1"/>
          </p:nvPr>
        </p:nvSpPr>
        <p:spPr>
          <a:xfrm>
            <a:off x="285750" y="4204682"/>
            <a:ext cx="5432425" cy="453119"/>
          </a:xfrm>
          <a:prstGeom prst="rect">
            <a:avLst/>
          </a:prstGeom>
        </p:spPr>
        <p:txBody>
          <a:bodyPr anchor="t">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Date</a:t>
            </a:r>
            <a:endParaRPr lang="en-US"/>
          </a:p>
        </p:txBody>
      </p:sp>
      <p:sp>
        <p:nvSpPr>
          <p:cNvPr id="6" name="Picture Placeholder 4">
            <a:extLst>
              <a:ext uri="{FF2B5EF4-FFF2-40B4-BE49-F238E27FC236}">
                <a16:creationId xmlns:a16="http://schemas.microsoft.com/office/drawing/2014/main" id="{A2F69A33-999F-7261-9535-B2A9E2043EB4}"/>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spTree>
    <p:extLst>
      <p:ext uri="{BB962C8B-B14F-4D97-AF65-F5344CB8AC3E}">
        <p14:creationId xmlns:p14="http://schemas.microsoft.com/office/powerpoint/2010/main" val="312199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and Text only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2"/>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3" name="Picture 2">
            <a:extLst>
              <a:ext uri="{FF2B5EF4-FFF2-40B4-BE49-F238E27FC236}">
                <a16:creationId xmlns:a16="http://schemas.microsoft.com/office/drawing/2014/main" id="{BF98EFCF-C246-005C-498D-271681A00FB4}"/>
              </a:ext>
            </a:extLst>
          </p:cNvPr>
          <p:cNvPicPr>
            <a:picLocks noChangeAspect="1"/>
          </p:cNvPicPr>
          <p:nvPr userDrawn="1"/>
        </p:nvPicPr>
        <p:blipFill>
          <a:blip r:embed="rId3"/>
          <a:srcRect/>
          <a:stretch/>
        </p:blipFill>
        <p:spPr>
          <a:xfrm>
            <a:off x="8359749" y="2620284"/>
            <a:ext cx="3527372" cy="3968293"/>
          </a:xfrm>
          <a:prstGeom prst="rect">
            <a:avLst/>
          </a:prstGeom>
        </p:spPr>
      </p:pic>
      <p:pic>
        <p:nvPicPr>
          <p:cNvPr id="4" name="Picture 3" descr="A blue rectangle on a black background&#10;&#10;Description automatically generated">
            <a:extLst>
              <a:ext uri="{FF2B5EF4-FFF2-40B4-BE49-F238E27FC236}">
                <a16:creationId xmlns:a16="http://schemas.microsoft.com/office/drawing/2014/main" id="{4A6CD33D-CE15-C6EA-E9D7-A276F9645855}"/>
              </a:ext>
            </a:extLst>
          </p:cNvPr>
          <p:cNvPicPr>
            <a:picLocks noChangeAspect="1"/>
          </p:cNvPicPr>
          <p:nvPr userDrawn="1"/>
        </p:nvPicPr>
        <p:blipFill rotWithShape="1">
          <a:blip r:embed="rId4"/>
          <a:srcRect l="25437" t="2543" r="5912" b="3059"/>
          <a:stretch/>
        </p:blipFill>
        <p:spPr>
          <a:xfrm rot="5400000">
            <a:off x="6649025" y="-657741"/>
            <a:ext cx="2405273" cy="3720755"/>
          </a:xfrm>
          <a:prstGeom prst="rect">
            <a:avLst/>
          </a:prstGeom>
        </p:spPr>
      </p:pic>
      <p:sp>
        <p:nvSpPr>
          <p:cNvPr id="2" name="Text Placeholder 16">
            <a:extLst>
              <a:ext uri="{FF2B5EF4-FFF2-40B4-BE49-F238E27FC236}">
                <a16:creationId xmlns:a16="http://schemas.microsoft.com/office/drawing/2014/main" id="{0E5CFCF9-4FEA-684C-9249-6CB4258FF9E4}"/>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1D7A6BE0-A3A3-00EF-966D-ED9E9646A869}"/>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3DC193FF-EE37-7665-A88F-6D82E3E41B60}"/>
              </a:ext>
            </a:extLst>
          </p:cNvPr>
          <p:cNvSpPr>
            <a:spLocks noGrp="1"/>
          </p:cNvSpPr>
          <p:nvPr>
            <p:ph type="body" sz="quarter" idx="13"/>
          </p:nvPr>
        </p:nvSpPr>
        <p:spPr>
          <a:xfrm>
            <a:off x="304879" y="2926024"/>
            <a:ext cx="6710362"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49138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 text - Green">
    <p:spTree>
      <p:nvGrpSpPr>
        <p:cNvPr id="1" name=""/>
        <p:cNvGrpSpPr/>
        <p:nvPr/>
      </p:nvGrpSpPr>
      <p:grpSpPr>
        <a:xfrm>
          <a:off x="0" y="0"/>
          <a:ext cx="0" cy="0"/>
          <a:chOff x="0" y="0"/>
          <a:chExt cx="0" cy="0"/>
        </a:xfrm>
      </p:grpSpPr>
      <p:pic>
        <p:nvPicPr>
          <p:cNvPr id="13" name="Picture 12" descr="A green curved object on a black background&#10;&#10;Description automatically generated">
            <a:extLst>
              <a:ext uri="{FF2B5EF4-FFF2-40B4-BE49-F238E27FC236}">
                <a16:creationId xmlns:a16="http://schemas.microsoft.com/office/drawing/2014/main" id="{5BE47017-229C-E9B0-9136-346518C971BC}"/>
              </a:ext>
            </a:extLst>
          </p:cNvPr>
          <p:cNvPicPr>
            <a:picLocks noChangeAspect="1"/>
          </p:cNvPicPr>
          <p:nvPr userDrawn="1"/>
        </p:nvPicPr>
        <p:blipFill rotWithShape="1">
          <a:blip r:embed="rId2"/>
          <a:srcRect l="13170" b="50222"/>
          <a:stretch/>
        </p:blipFill>
        <p:spPr>
          <a:xfrm>
            <a:off x="8678735" y="4849885"/>
            <a:ext cx="3113591" cy="2008116"/>
          </a:xfrm>
          <a:prstGeom prst="rect">
            <a:avLst/>
          </a:prstGeom>
        </p:spPr>
      </p:pic>
      <p:pic>
        <p:nvPicPr>
          <p:cNvPr id="7" name="Picture 6">
            <a:extLst>
              <a:ext uri="{FF2B5EF4-FFF2-40B4-BE49-F238E27FC236}">
                <a16:creationId xmlns:a16="http://schemas.microsoft.com/office/drawing/2014/main" id="{33E64A41-9A05-2CAE-A840-51E35F1B3A84}"/>
              </a:ext>
            </a:extLst>
          </p:cNvPr>
          <p:cNvPicPr>
            <a:picLocks noChangeAspect="1"/>
          </p:cNvPicPr>
          <p:nvPr userDrawn="1"/>
        </p:nvPicPr>
        <p:blipFill>
          <a:blip r:embed="rId3"/>
          <a:srcRect/>
          <a:stretch/>
        </p:blipFill>
        <p:spPr>
          <a:xfrm>
            <a:off x="285750" y="275384"/>
            <a:ext cx="1654753" cy="508387"/>
          </a:xfrm>
          <a:prstGeom prst="rect">
            <a:avLst/>
          </a:prstGeom>
        </p:spPr>
      </p:pic>
      <p:sp>
        <p:nvSpPr>
          <p:cNvPr id="10" name="TextBox 9">
            <a:extLst>
              <a:ext uri="{FF2B5EF4-FFF2-40B4-BE49-F238E27FC236}">
                <a16:creationId xmlns:a16="http://schemas.microsoft.com/office/drawing/2014/main" id="{5F478532-AA67-095D-17D0-9369A6CF187C}"/>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12" name="Text Placeholder 11">
            <a:extLst>
              <a:ext uri="{FF2B5EF4-FFF2-40B4-BE49-F238E27FC236}">
                <a16:creationId xmlns:a16="http://schemas.microsoft.com/office/drawing/2014/main" id="{832A63B7-B6C6-2D5C-D2FC-18184746ACB1}"/>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8" name="Picture 7" descr="A blue rectangle on a black background&#10;&#10;Description automatically generated">
            <a:extLst>
              <a:ext uri="{FF2B5EF4-FFF2-40B4-BE49-F238E27FC236}">
                <a16:creationId xmlns:a16="http://schemas.microsoft.com/office/drawing/2014/main" id="{0FAC1D26-CC7D-E97A-3F21-2D75E28C9454}"/>
              </a:ext>
            </a:extLst>
          </p:cNvPr>
          <p:cNvPicPr>
            <a:picLocks noChangeAspect="1"/>
          </p:cNvPicPr>
          <p:nvPr userDrawn="1"/>
        </p:nvPicPr>
        <p:blipFill rotWithShape="1">
          <a:blip r:embed="rId4"/>
          <a:srcRect l="11058" t="2107" r="2991" b="47971"/>
          <a:stretch/>
        </p:blipFill>
        <p:spPr>
          <a:xfrm rot="10800000" flipH="1">
            <a:off x="4995863" y="0"/>
            <a:ext cx="3011357" cy="1967696"/>
          </a:xfrm>
          <a:prstGeom prst="rect">
            <a:avLst/>
          </a:prstGeom>
        </p:spPr>
      </p:pic>
      <p:sp>
        <p:nvSpPr>
          <p:cNvPr id="3" name="Text Placeholder 19">
            <a:extLst>
              <a:ext uri="{FF2B5EF4-FFF2-40B4-BE49-F238E27FC236}">
                <a16:creationId xmlns:a16="http://schemas.microsoft.com/office/drawing/2014/main" id="{F32C9CDA-6E98-BDBB-22CC-3331CBEB200D}"/>
              </a:ext>
            </a:extLst>
          </p:cNvPr>
          <p:cNvSpPr>
            <a:spLocks noGrp="1"/>
          </p:cNvSpPr>
          <p:nvPr>
            <p:ph type="body" sz="quarter" idx="14"/>
          </p:nvPr>
        </p:nvSpPr>
        <p:spPr>
          <a:xfrm>
            <a:off x="5816081" y="2925582"/>
            <a:ext cx="5020807"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16">
            <a:extLst>
              <a:ext uri="{FF2B5EF4-FFF2-40B4-BE49-F238E27FC236}">
                <a16:creationId xmlns:a16="http://schemas.microsoft.com/office/drawing/2014/main" id="{CB3808F5-2977-2430-671D-201C708FDA25}"/>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5" name="Text Placeholder 16">
            <a:extLst>
              <a:ext uri="{FF2B5EF4-FFF2-40B4-BE49-F238E27FC236}">
                <a16:creationId xmlns:a16="http://schemas.microsoft.com/office/drawing/2014/main" id="{631F4810-3655-6AC4-612B-0F5ED1F82335}"/>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A1E2E994-007A-4BF6-1A75-386E1DE02EA2}"/>
              </a:ext>
            </a:extLst>
          </p:cNvPr>
          <p:cNvSpPr>
            <a:spLocks noGrp="1"/>
          </p:cNvSpPr>
          <p:nvPr>
            <p:ph type="body" sz="quarter" idx="13"/>
          </p:nvPr>
        </p:nvSpPr>
        <p:spPr>
          <a:xfrm>
            <a:off x="304879" y="2926024"/>
            <a:ext cx="5266653"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2960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2A89E4-01F1-D603-91B2-5BD4E9CB45BF}"/>
              </a:ext>
            </a:extLst>
          </p:cNvPr>
          <p:cNvPicPr>
            <a:picLocks noChangeAspect="1"/>
          </p:cNvPicPr>
          <p:nvPr userDrawn="1"/>
        </p:nvPicPr>
        <p:blipFill>
          <a:blip r:embed="rId2"/>
          <a:srcRect/>
          <a:stretch/>
        </p:blipFill>
        <p:spPr>
          <a:xfrm>
            <a:off x="0" y="3175"/>
            <a:ext cx="12192000" cy="6851650"/>
          </a:xfrm>
          <a:prstGeom prst="rect">
            <a:avLst/>
          </a:prstGeom>
        </p:spPr>
      </p:pic>
      <p:pic>
        <p:nvPicPr>
          <p:cNvPr id="11" name="Picture 10">
            <a:extLst>
              <a:ext uri="{FF2B5EF4-FFF2-40B4-BE49-F238E27FC236}">
                <a16:creationId xmlns:a16="http://schemas.microsoft.com/office/drawing/2014/main" id="{8D59E697-43E9-29BA-4D8B-B1E926BCE746}"/>
              </a:ext>
            </a:extLst>
          </p:cNvPr>
          <p:cNvPicPr>
            <a:picLocks noChangeAspect="1"/>
          </p:cNvPicPr>
          <p:nvPr userDrawn="1"/>
        </p:nvPicPr>
        <p:blipFill>
          <a:blip r:embed="rId3"/>
          <a:srcRect/>
          <a:stretch/>
        </p:blipFill>
        <p:spPr>
          <a:xfrm>
            <a:off x="285750" y="275383"/>
            <a:ext cx="2365080" cy="726620"/>
          </a:xfrm>
          <a:prstGeom prst="rect">
            <a:avLst/>
          </a:prstGeom>
        </p:spPr>
      </p:pic>
      <p:sp>
        <p:nvSpPr>
          <p:cNvPr id="12" name="TextBox 11">
            <a:extLst>
              <a:ext uri="{FF2B5EF4-FFF2-40B4-BE49-F238E27FC236}">
                <a16:creationId xmlns:a16="http://schemas.microsoft.com/office/drawing/2014/main" id="{EABDD363-0CD0-EE10-96A3-9A8EC2A57CE3}"/>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3" name="Text Placeholder 13">
            <a:extLst>
              <a:ext uri="{FF2B5EF4-FFF2-40B4-BE49-F238E27FC236}">
                <a16:creationId xmlns:a16="http://schemas.microsoft.com/office/drawing/2014/main" id="{EFD7FFEF-DD76-C8F1-63F4-63C982059D10}"/>
              </a:ext>
            </a:extLst>
          </p:cNvPr>
          <p:cNvSpPr>
            <a:spLocks noGrp="1"/>
          </p:cNvSpPr>
          <p:nvPr>
            <p:ph type="body" sz="quarter" idx="10" hasCustomPrompt="1"/>
          </p:nvPr>
        </p:nvSpPr>
        <p:spPr>
          <a:xfrm>
            <a:off x="285750" y="3065689"/>
            <a:ext cx="6327775" cy="726622"/>
          </a:xfrm>
          <a:prstGeom prst="rect">
            <a:avLst/>
          </a:prstGeom>
        </p:spPr>
        <p:txBody>
          <a:bodyPr anchor="ctr">
            <a:noAutofit/>
          </a:bodyPr>
          <a:lstStyle>
            <a:lvl1pPr marL="0" indent="0">
              <a:buNone/>
              <a:defRPr sz="36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Divider title</a:t>
            </a:r>
            <a:endParaRPr lang="en-US"/>
          </a:p>
        </p:txBody>
      </p:sp>
    </p:spTree>
    <p:extLst>
      <p:ext uri="{BB962C8B-B14F-4D97-AF65-F5344CB8AC3E}">
        <p14:creationId xmlns:p14="http://schemas.microsoft.com/office/powerpoint/2010/main" val="1322468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Gree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17E004D3-DBCA-1C37-97A3-960F3197F922}"/>
              </a:ext>
            </a:extLst>
          </p:cNvPr>
          <p:cNvSpPr>
            <a:spLocks noGrp="1"/>
          </p:cNvSpPr>
          <p:nvPr>
            <p:ph type="pic" sz="quarter" idx="14"/>
          </p:nvPr>
        </p:nvSpPr>
        <p:spPr>
          <a:xfrm>
            <a:off x="6096000" y="333272"/>
            <a:ext cx="5718175" cy="6191457"/>
          </a:xfrm>
          <a:prstGeom prst="roundRect">
            <a:avLst>
              <a:gd name="adj" fmla="val 2233"/>
            </a:avLst>
          </a:prstGeom>
        </p:spPr>
        <p:txBody>
          <a:bodyPr/>
          <a:lstStyle/>
          <a:p>
            <a:endParaRPr lang="en-US"/>
          </a:p>
        </p:txBody>
      </p:sp>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6" name="Text Placeholder 11">
            <a:extLst>
              <a:ext uri="{FF2B5EF4-FFF2-40B4-BE49-F238E27FC236}">
                <a16:creationId xmlns:a16="http://schemas.microsoft.com/office/drawing/2014/main" id="{ADEB40E7-645B-EFDF-08C9-EF3FCF11D1D3}"/>
              </a:ext>
            </a:extLst>
          </p:cNvPr>
          <p:cNvSpPr>
            <a:spLocks noGrp="1"/>
          </p:cNvSpPr>
          <p:nvPr>
            <p:ph type="body" sz="quarter" idx="10" hasCustomPrompt="1"/>
          </p:nvPr>
        </p:nvSpPr>
        <p:spPr>
          <a:xfrm>
            <a:off x="1812016" y="6362447"/>
            <a:ext cx="3772354" cy="239713"/>
          </a:xfrm>
          <a:prstGeom prst="rect">
            <a:avLst/>
          </a:prstGeom>
        </p:spPr>
        <p:txBody>
          <a:bodyPr anchor="b">
            <a:normAutofit/>
          </a:bodyPr>
          <a:lstStyle>
            <a:lvl1pPr marL="0" indent="0">
              <a:buNone/>
              <a:defRPr sz="1000">
                <a:solidFill>
                  <a:schemeClr val="accent1"/>
                </a:solidFill>
                <a:latin typeface="Ubuntu" panose="020B0504030602030204" pitchFamily="34" charset="0"/>
              </a:defRPr>
            </a:lvl1pPr>
          </a:lstStyle>
          <a:p>
            <a:pPr lvl="0"/>
            <a:r>
              <a:rPr lang="en-US"/>
              <a:t>Chapter title goes here</a:t>
            </a:r>
          </a:p>
        </p:txBody>
      </p:sp>
      <p:pic>
        <p:nvPicPr>
          <p:cNvPr id="15" name="Picture 14">
            <a:extLst>
              <a:ext uri="{FF2B5EF4-FFF2-40B4-BE49-F238E27FC236}">
                <a16:creationId xmlns:a16="http://schemas.microsoft.com/office/drawing/2014/main" id="{DEF444B3-DCDC-AEAE-C9E4-7E25D26EE18E}"/>
              </a:ext>
            </a:extLst>
          </p:cNvPr>
          <p:cNvPicPr>
            <a:picLocks noChangeAspect="1"/>
          </p:cNvPicPr>
          <p:nvPr userDrawn="1"/>
        </p:nvPicPr>
        <p:blipFill rotWithShape="1">
          <a:blip r:embed="rId3"/>
          <a:srcRect b="34365"/>
          <a:stretch/>
        </p:blipFill>
        <p:spPr>
          <a:xfrm rot="10800000">
            <a:off x="5464465" y="-1"/>
            <a:ext cx="3010823" cy="2223164"/>
          </a:xfrm>
          <a:prstGeom prst="rect">
            <a:avLst/>
          </a:prstGeom>
        </p:spPr>
      </p:pic>
      <p:sp>
        <p:nvSpPr>
          <p:cNvPr id="4" name="Text Placeholder 16">
            <a:extLst>
              <a:ext uri="{FF2B5EF4-FFF2-40B4-BE49-F238E27FC236}">
                <a16:creationId xmlns:a16="http://schemas.microsoft.com/office/drawing/2014/main" id="{D35E72E3-FB2A-CE9B-8A97-5095BD60FDCE}"/>
              </a:ext>
            </a:extLst>
          </p:cNvPr>
          <p:cNvSpPr>
            <a:spLocks noGrp="1"/>
          </p:cNvSpPr>
          <p:nvPr>
            <p:ph type="body" sz="quarter" idx="11" hasCustomPrompt="1"/>
          </p:nvPr>
        </p:nvSpPr>
        <p:spPr>
          <a:xfrm>
            <a:off x="304879" y="1501776"/>
            <a:ext cx="4432300" cy="669925"/>
          </a:xfrm>
          <a:prstGeom prst="rect">
            <a:avLst/>
          </a:prstGeom>
        </p:spPr>
        <p:txBody>
          <a:bodyPr anchor="b">
            <a:normAutofit/>
          </a:bodyPr>
          <a:lstStyle>
            <a:lvl1pPr marL="0" indent="0">
              <a:buNone/>
              <a:defRPr sz="3200" b="1">
                <a:solidFill>
                  <a:schemeClr val="accent1"/>
                </a:solidFill>
                <a:latin typeface="Ubuntu" panose="020B0504030602030204" pitchFamily="34" charset="0"/>
              </a:defRPr>
            </a:lvl1pPr>
          </a:lstStyle>
          <a:p>
            <a:pPr lvl="0"/>
            <a:r>
              <a:rPr lang="en-US"/>
              <a:t>Main Title</a:t>
            </a:r>
          </a:p>
        </p:txBody>
      </p:sp>
      <p:sp>
        <p:nvSpPr>
          <p:cNvPr id="7" name="Text Placeholder 16">
            <a:extLst>
              <a:ext uri="{FF2B5EF4-FFF2-40B4-BE49-F238E27FC236}">
                <a16:creationId xmlns:a16="http://schemas.microsoft.com/office/drawing/2014/main" id="{64FA1C60-516A-E812-0696-9110D645B8D7}"/>
              </a:ext>
            </a:extLst>
          </p:cNvPr>
          <p:cNvSpPr>
            <a:spLocks noGrp="1"/>
          </p:cNvSpPr>
          <p:nvPr>
            <p:ph type="body" sz="quarter" idx="12" hasCustomPrompt="1"/>
          </p:nvPr>
        </p:nvSpPr>
        <p:spPr>
          <a:xfrm>
            <a:off x="304879" y="2139971"/>
            <a:ext cx="4432300" cy="367618"/>
          </a:xfrm>
          <a:prstGeom prst="rect">
            <a:avLst/>
          </a:prstGeom>
        </p:spPr>
        <p:txBody>
          <a:bodyPr anchor="t">
            <a:normAutofit/>
          </a:bodyPr>
          <a:lstStyle>
            <a:lvl1pPr marL="0" indent="0">
              <a:buNone/>
              <a:defRPr sz="2000" b="0">
                <a:solidFill>
                  <a:schemeClr val="accent1"/>
                </a:solidFill>
                <a:latin typeface="Ubuntu" panose="020B0504030602030204" pitchFamily="34" charset="0"/>
              </a:defRPr>
            </a:lvl1pPr>
          </a:lstStyle>
          <a:p>
            <a:pPr lvl="0"/>
            <a:r>
              <a:rPr lang="en-US"/>
              <a:t>Subtitle</a:t>
            </a:r>
          </a:p>
        </p:txBody>
      </p:sp>
      <p:sp>
        <p:nvSpPr>
          <p:cNvPr id="10" name="Text Placeholder 19">
            <a:extLst>
              <a:ext uri="{FF2B5EF4-FFF2-40B4-BE49-F238E27FC236}">
                <a16:creationId xmlns:a16="http://schemas.microsoft.com/office/drawing/2014/main" id="{98BB7B6D-035A-422E-9B5C-4C0B73E961DA}"/>
              </a:ext>
            </a:extLst>
          </p:cNvPr>
          <p:cNvSpPr>
            <a:spLocks noGrp="1"/>
          </p:cNvSpPr>
          <p:nvPr>
            <p:ph type="body" sz="quarter" idx="13"/>
          </p:nvPr>
        </p:nvSpPr>
        <p:spPr>
          <a:xfrm>
            <a:off x="304879" y="2926024"/>
            <a:ext cx="5279491" cy="2319337"/>
          </a:xfrm>
          <a:prstGeom prst="rect">
            <a:avLst/>
          </a:prstGeom>
          <a:ln>
            <a:noFill/>
          </a:ln>
        </p:spPr>
        <p:txBody>
          <a:bodyPr>
            <a:normAutofit/>
          </a:bodyPr>
          <a:lstStyle>
            <a:lvl1pPr marL="0" indent="0">
              <a:buFontTx/>
              <a:buNone/>
              <a:defRPr sz="1400">
                <a:solidFill>
                  <a:schemeClr val="accent1"/>
                </a:solidFill>
                <a:latin typeface="Ubuntu" panose="020B0504030602030204" pitchFamily="34" charset="0"/>
              </a:defRPr>
            </a:lvl1pPr>
            <a:lvl2pPr marL="457200" indent="0">
              <a:buFontTx/>
              <a:buNone/>
              <a:defRPr sz="1400">
                <a:solidFill>
                  <a:schemeClr val="accent1"/>
                </a:solidFill>
                <a:latin typeface="Ubuntu" panose="020B0504030602030204" pitchFamily="34" charset="0"/>
              </a:defRPr>
            </a:lvl2pPr>
            <a:lvl3pPr marL="914400" indent="0">
              <a:buFontTx/>
              <a:buNone/>
              <a:defRPr sz="1400">
                <a:solidFill>
                  <a:schemeClr val="accent1"/>
                </a:solidFill>
                <a:latin typeface="Ubuntu" panose="020B0504030602030204" pitchFamily="34" charset="0"/>
              </a:defRPr>
            </a:lvl3pPr>
            <a:lvl4pPr marL="1371600" indent="0">
              <a:buFontTx/>
              <a:buNone/>
              <a:defRPr sz="1400">
                <a:solidFill>
                  <a:schemeClr val="accent1"/>
                </a:solidFill>
                <a:latin typeface="Ubuntu" panose="020B0504030602030204" pitchFamily="34" charset="0"/>
              </a:defRPr>
            </a:lvl4pPr>
            <a:lvl5pPr marL="1828800" indent="0">
              <a:buFontTx/>
              <a:buNone/>
              <a:defRPr sz="1400">
                <a:solidFill>
                  <a:schemeClr val="accent1"/>
                </a:solidFill>
                <a:latin typeface="Ubuntu" panose="020B0504030602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49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ande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AEBD5D-6322-B406-0D4B-2DC104931732}"/>
              </a:ext>
            </a:extLst>
          </p:cNvPr>
          <p:cNvPicPr>
            <a:picLocks noChangeAspect="1"/>
          </p:cNvPicPr>
          <p:nvPr userDrawn="1"/>
        </p:nvPicPr>
        <p:blipFill>
          <a:blip r:embed="rId2"/>
          <a:srcRect/>
          <a:stretch/>
        </p:blipFill>
        <p:spPr>
          <a:xfrm>
            <a:off x="285750" y="275384"/>
            <a:ext cx="1654753" cy="508387"/>
          </a:xfrm>
          <a:prstGeom prst="rect">
            <a:avLst/>
          </a:prstGeom>
        </p:spPr>
      </p:pic>
      <p:sp>
        <p:nvSpPr>
          <p:cNvPr id="5" name="TextBox 4">
            <a:extLst>
              <a:ext uri="{FF2B5EF4-FFF2-40B4-BE49-F238E27FC236}">
                <a16:creationId xmlns:a16="http://schemas.microsoft.com/office/drawing/2014/main" id="{89DC72F6-8F17-9EF3-5DE2-AD7D14DDFBB4}"/>
              </a:ext>
            </a:extLst>
          </p:cNvPr>
          <p:cNvSpPr txBox="1"/>
          <p:nvPr userDrawn="1"/>
        </p:nvSpPr>
        <p:spPr>
          <a:xfrm>
            <a:off x="285750" y="6342357"/>
            <a:ext cx="1654753"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Tree>
    <p:extLst>
      <p:ext uri="{BB962C8B-B14F-4D97-AF65-F5344CB8AC3E}">
        <p14:creationId xmlns:p14="http://schemas.microsoft.com/office/powerpoint/2010/main" val="346354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EC966F-C3A2-10A4-74A3-25D0347C513C}"/>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78540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40293FF-3E51-2EB7-6DBB-A815093091B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046480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04A0E-7116-D43A-EF7E-9E7B920E9388}"/>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8E1D216-83C4-383F-5127-29C1F1C984F3}"/>
              </a:ext>
            </a:extLst>
          </p:cNvPr>
          <p:cNvPicPr>
            <a:picLocks noChangeAspect="1"/>
          </p:cNvPicPr>
          <p:nvPr userDrawn="1"/>
        </p:nvPicPr>
        <p:blipFill>
          <a:blip r:embed="rId3"/>
          <a:srcRect/>
          <a:stretch/>
        </p:blipFill>
        <p:spPr>
          <a:xfrm>
            <a:off x="285750" y="275383"/>
            <a:ext cx="2365080" cy="726620"/>
          </a:xfrm>
          <a:prstGeom prst="rect">
            <a:avLst/>
          </a:prstGeom>
        </p:spPr>
      </p:pic>
      <p:sp>
        <p:nvSpPr>
          <p:cNvPr id="7" name="TextBox 6">
            <a:extLst>
              <a:ext uri="{FF2B5EF4-FFF2-40B4-BE49-F238E27FC236}">
                <a16:creationId xmlns:a16="http://schemas.microsoft.com/office/drawing/2014/main" id="{B62B3495-9D10-4CA2-AB77-C01FF170FF10}"/>
              </a:ext>
            </a:extLst>
          </p:cNvPr>
          <p:cNvSpPr txBox="1"/>
          <p:nvPr userDrawn="1"/>
        </p:nvSpPr>
        <p:spPr>
          <a:xfrm>
            <a:off x="285750" y="6342357"/>
            <a:ext cx="1869621" cy="246221"/>
          </a:xfrm>
          <a:prstGeom prst="rect">
            <a:avLst/>
          </a:prstGeom>
          <a:noFill/>
        </p:spPr>
        <p:txBody>
          <a:bodyPr wrap="square" rtlCol="0">
            <a:spAutoFit/>
          </a:bodyPr>
          <a:lstStyle/>
          <a:p>
            <a:r>
              <a:rPr lang="en-US" sz="1000" b="1">
                <a:solidFill>
                  <a:schemeClr val="accent1"/>
                </a:solidFill>
                <a:latin typeface="Verdana" panose="020B0604030504040204" pitchFamily="34" charset="0"/>
                <a:ea typeface="Verdana" panose="020B0604030504040204" pitchFamily="34" charset="0"/>
                <a:cs typeface="Verdana" panose="020B0604030504040204" pitchFamily="34" charset="0"/>
              </a:rPr>
              <a:t>Public Health Wales</a:t>
            </a:r>
          </a:p>
        </p:txBody>
      </p:sp>
      <p:sp>
        <p:nvSpPr>
          <p:cNvPr id="8" name="Text Placeholder 13">
            <a:extLst>
              <a:ext uri="{FF2B5EF4-FFF2-40B4-BE49-F238E27FC236}">
                <a16:creationId xmlns:a16="http://schemas.microsoft.com/office/drawing/2014/main" id="{9D15ADB2-ED3A-0348-BADB-D21C55C9FA09}"/>
              </a:ext>
            </a:extLst>
          </p:cNvPr>
          <p:cNvSpPr>
            <a:spLocks noGrp="1"/>
          </p:cNvSpPr>
          <p:nvPr>
            <p:ph type="body" sz="quarter" idx="10" hasCustomPrompt="1"/>
          </p:nvPr>
        </p:nvSpPr>
        <p:spPr>
          <a:xfrm>
            <a:off x="285750" y="2399892"/>
            <a:ext cx="6327775" cy="1641245"/>
          </a:xfrm>
          <a:prstGeom prst="rect">
            <a:avLst/>
          </a:prstGeom>
        </p:spPr>
        <p:txBody>
          <a:bodyPr anchor="ctr">
            <a:noAutofit/>
          </a:bodyPr>
          <a:lstStyle>
            <a:lvl1pPr marL="0" indent="0">
              <a:buNone/>
              <a:defRPr sz="4800" b="1">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Thank you </a:t>
            </a:r>
            <a:br>
              <a:rPr lang="en-GB"/>
            </a:br>
            <a:r>
              <a:rPr lang="en-GB"/>
              <a:t>for listening.</a:t>
            </a:r>
            <a:endParaRPr lang="en-US"/>
          </a:p>
        </p:txBody>
      </p:sp>
      <p:sp>
        <p:nvSpPr>
          <p:cNvPr id="9" name="Text Placeholder 13">
            <a:extLst>
              <a:ext uri="{FF2B5EF4-FFF2-40B4-BE49-F238E27FC236}">
                <a16:creationId xmlns:a16="http://schemas.microsoft.com/office/drawing/2014/main" id="{2ACCC9AE-D598-DAC1-8F65-F73D0EE59424}"/>
              </a:ext>
            </a:extLst>
          </p:cNvPr>
          <p:cNvSpPr>
            <a:spLocks noGrp="1"/>
          </p:cNvSpPr>
          <p:nvPr>
            <p:ph type="body" sz="quarter" idx="11" hasCustomPrompt="1"/>
          </p:nvPr>
        </p:nvSpPr>
        <p:spPr>
          <a:xfrm>
            <a:off x="285750" y="4053871"/>
            <a:ext cx="6327775" cy="453119"/>
          </a:xfrm>
          <a:prstGeom prst="rect">
            <a:avLst/>
          </a:prstGeom>
        </p:spPr>
        <p:txBody>
          <a:bodyPr anchor="b">
            <a:noAutofit/>
          </a:bodyPr>
          <a:lstStyle>
            <a:lvl1pPr marL="0" indent="0">
              <a:buNone/>
              <a:defRPr sz="1400">
                <a:solidFill>
                  <a:schemeClr val="accent1"/>
                </a:solidFill>
                <a:latin typeface="Ubuntu" panose="020B0504030602030204" pitchFamily="34" charset="0"/>
                <a:ea typeface="Verdana" panose="020B0604030504040204" pitchFamily="34" charset="0"/>
                <a:cs typeface="Verdana" panose="020B0604030504040204" pitchFamily="34" charset="0"/>
              </a:defRPr>
            </a:lvl1pPr>
            <a:lvl2pPr marL="4572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9144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13716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82880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a:t>Further info or contact details to go here.</a:t>
            </a:r>
            <a:endParaRPr lang="en-US"/>
          </a:p>
        </p:txBody>
      </p:sp>
    </p:spTree>
    <p:extLst>
      <p:ext uri="{BB962C8B-B14F-4D97-AF65-F5344CB8AC3E}">
        <p14:creationId xmlns:p14="http://schemas.microsoft.com/office/powerpoint/2010/main" val="3031432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986317-7467-DE3F-6C0B-DD058A986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53CBCA-3BED-A47C-B4C8-D30F0AB68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8CC687-9ECD-F6E3-5184-EFAF7E46F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latin typeface="Ubuntu" panose="020B0504030602030204" pitchFamily="34" charset="0"/>
              </a:defRPr>
            </a:lvl1pPr>
          </a:lstStyle>
          <a:p>
            <a:fld id="{84E63EC1-32C7-C148-9B23-6C189CE1C2B7}" type="datetimeFigureOut">
              <a:rPr lang="en-US" smtClean="0"/>
              <a:pPr/>
              <a:t>4/20/2026</a:t>
            </a:fld>
            <a:endParaRPr lang="en-US"/>
          </a:p>
        </p:txBody>
      </p:sp>
      <p:sp>
        <p:nvSpPr>
          <p:cNvPr id="5" name="Footer Placeholder 4">
            <a:extLst>
              <a:ext uri="{FF2B5EF4-FFF2-40B4-BE49-F238E27FC236}">
                <a16:creationId xmlns:a16="http://schemas.microsoft.com/office/drawing/2014/main" id="{E242B47E-A058-0DAF-B59E-CC2E267BDA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latin typeface="Ubuntu" panose="020B0504030602030204" pitchFamily="34" charset="0"/>
              </a:defRPr>
            </a:lvl1pPr>
          </a:lstStyle>
          <a:p>
            <a:endParaRPr lang="en-US"/>
          </a:p>
        </p:txBody>
      </p:sp>
      <p:sp>
        <p:nvSpPr>
          <p:cNvPr id="6" name="Slide Number Placeholder 5">
            <a:extLst>
              <a:ext uri="{FF2B5EF4-FFF2-40B4-BE49-F238E27FC236}">
                <a16:creationId xmlns:a16="http://schemas.microsoft.com/office/drawing/2014/main" id="{91C73786-2D0C-15B4-1EB1-4F191CCD8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solidFill>
                <a:latin typeface="Ubuntu" panose="020B0504030602030204" pitchFamily="34" charset="0"/>
              </a:defRPr>
            </a:lvl1pPr>
          </a:lstStyle>
          <a:p>
            <a:fld id="{1A6076B7-25FF-134B-B2FE-8DDBCA4A7BAB}" type="slidenum">
              <a:rPr lang="en-US" smtClean="0"/>
              <a:pPr/>
              <a:t>‹#›</a:t>
            </a:fld>
            <a:endParaRPr lang="en-US"/>
          </a:p>
        </p:txBody>
      </p:sp>
    </p:spTree>
    <p:extLst>
      <p:ext uri="{BB962C8B-B14F-4D97-AF65-F5344CB8AC3E}">
        <p14:creationId xmlns:p14="http://schemas.microsoft.com/office/powerpoint/2010/main" val="161375552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60" r:id="rId3"/>
    <p:sldLayoutId id="2147483670" r:id="rId4"/>
    <p:sldLayoutId id="2147483665" r:id="rId5"/>
    <p:sldLayoutId id="2147483698" r:id="rId6"/>
    <p:sldLayoutId id="2147483693" r:id="rId7"/>
    <p:sldLayoutId id="2147483694" r:id="rId8"/>
    <p:sldLayoutId id="2147483702" r:id="rId9"/>
  </p:sldLayoutIdLst>
  <p:txStyles>
    <p:titleStyle>
      <a:lvl1pPr algn="l" defTabSz="914400" rtl="0" eaLnBrk="1" latinLnBrk="0" hangingPunct="1">
        <a:lnSpc>
          <a:spcPct val="90000"/>
        </a:lnSpc>
        <a:spcBef>
          <a:spcPct val="0"/>
        </a:spcBef>
        <a:buNone/>
        <a:defRPr sz="4400" kern="1200">
          <a:solidFill>
            <a:schemeClr val="accent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B_6F6E6AB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C44E47B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4_F8B28FA6.xm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C2B117-9A09-6816-9116-65E6B96C02D3}"/>
              </a:ext>
            </a:extLst>
          </p:cNvPr>
          <p:cNvPicPr>
            <a:picLocks noChangeAspect="1"/>
          </p:cNvPicPr>
          <p:nvPr/>
        </p:nvPicPr>
        <p:blipFill>
          <a:blip r:embed="rId2">
            <a:alphaModFix amt="50000"/>
          </a:blip>
          <a:srcRect/>
          <a:stretch/>
        </p:blipFill>
        <p:spPr>
          <a:xfrm>
            <a:off x="3771899" y="0"/>
            <a:ext cx="8420101" cy="6858000"/>
          </a:xfrm>
          <a:prstGeom prst="rect">
            <a:avLst/>
          </a:prstGeom>
        </p:spPr>
      </p:pic>
      <p:sp>
        <p:nvSpPr>
          <p:cNvPr id="2" name="Text Placeholder 1">
            <a:extLst>
              <a:ext uri="{FF2B5EF4-FFF2-40B4-BE49-F238E27FC236}">
                <a16:creationId xmlns:a16="http://schemas.microsoft.com/office/drawing/2014/main" id="{709FECE3-A7BC-645C-296E-25B886289BF9}"/>
              </a:ext>
            </a:extLst>
          </p:cNvPr>
          <p:cNvSpPr>
            <a:spLocks noGrp="1"/>
          </p:cNvSpPr>
          <p:nvPr>
            <p:ph type="body" sz="quarter" idx="10"/>
          </p:nvPr>
        </p:nvSpPr>
        <p:spPr/>
        <p:txBody>
          <a:bodyPr/>
          <a:lstStyle/>
          <a:p>
            <a:r>
              <a:rPr lang="en-US"/>
              <a:t>See, Think, Wonder</a:t>
            </a:r>
          </a:p>
        </p:txBody>
      </p:sp>
      <p:sp>
        <p:nvSpPr>
          <p:cNvPr id="4" name="Text Placeholder 8">
            <a:extLst>
              <a:ext uri="{FF2B5EF4-FFF2-40B4-BE49-F238E27FC236}">
                <a16:creationId xmlns:a16="http://schemas.microsoft.com/office/drawing/2014/main" id="{24D84E20-02A1-FA3E-6382-4921CD448E5A}"/>
              </a:ext>
            </a:extLst>
          </p:cNvPr>
          <p:cNvSpPr>
            <a:spLocks noGrp="1"/>
          </p:cNvSpPr>
          <p:nvPr/>
        </p:nvSpPr>
        <p:spPr>
          <a:xfrm>
            <a:off x="299975" y="3431878"/>
            <a:ext cx="6327775" cy="45311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2"/>
                </a:solidFill>
                <a:latin typeface="Ubuntu"/>
              </a:rPr>
              <a:t>Vaping</a:t>
            </a:r>
          </a:p>
        </p:txBody>
      </p:sp>
      <p:pic>
        <p:nvPicPr>
          <p:cNvPr id="7" name="Picture 6">
            <a:extLst>
              <a:ext uri="{FF2B5EF4-FFF2-40B4-BE49-F238E27FC236}">
                <a16:creationId xmlns:a16="http://schemas.microsoft.com/office/drawing/2014/main" id="{E0980ED5-3957-E9AC-09FF-CF5DDA8FCE87}"/>
              </a:ext>
            </a:extLst>
          </p:cNvPr>
          <p:cNvPicPr>
            <a:picLocks noChangeAspect="1"/>
          </p:cNvPicPr>
          <p:nvPr/>
        </p:nvPicPr>
        <p:blipFill>
          <a:blip r:embed="rId3"/>
          <a:stretch>
            <a:fillRect/>
          </a:stretch>
        </p:blipFill>
        <p:spPr>
          <a:xfrm>
            <a:off x="5577318" y="57609"/>
            <a:ext cx="5845965" cy="6414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26879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a:extLst>
              <a:ext uri="{FF2B5EF4-FFF2-40B4-BE49-F238E27FC236}">
                <a16:creationId xmlns:a16="http://schemas.microsoft.com/office/drawing/2014/main" id="{942A5430-0260-6C37-7C16-BE4828FD91BE}"/>
              </a:ext>
            </a:extLst>
          </p:cNvPr>
          <p:cNvSpPr>
            <a:spLocks noGrp="1"/>
          </p:cNvSpPr>
          <p:nvPr>
            <p:ph type="body" sz="quarter" idx="11"/>
          </p:nvPr>
        </p:nvSpPr>
        <p:spPr>
          <a:xfrm>
            <a:off x="315611" y="949779"/>
            <a:ext cx="6890017" cy="4855238"/>
          </a:xfrm>
        </p:spPr>
        <p:txBody>
          <a:bodyPr anchor="ctr">
            <a:noAutofit/>
          </a:bodyPr>
          <a:lstStyle/>
          <a:p>
            <a:pPr>
              <a:lnSpc>
                <a:spcPct val="100000"/>
              </a:lnSpc>
            </a:pPr>
            <a:r>
              <a:rPr lang="en-US" sz="2200">
                <a:latin typeface="Ubuntu"/>
                <a:ea typeface="+mn-lt"/>
                <a:cs typeface="+mn-lt"/>
              </a:rPr>
              <a:t>Discuss the following images and answer the following three questions:</a:t>
            </a:r>
          </a:p>
          <a:p>
            <a:pPr>
              <a:lnSpc>
                <a:spcPct val="100000"/>
              </a:lnSpc>
            </a:pPr>
            <a:endParaRPr lang="en-US" sz="2200">
              <a:latin typeface="Ubuntu"/>
              <a:ea typeface="+mn-lt"/>
              <a:cs typeface="+mn-lt"/>
            </a:endParaRPr>
          </a:p>
          <a:p>
            <a:pPr>
              <a:lnSpc>
                <a:spcPct val="100000"/>
              </a:lnSpc>
            </a:pPr>
            <a:r>
              <a:rPr lang="en-US" sz="2200" b="0">
                <a:latin typeface="Ubuntu"/>
                <a:ea typeface="+mn-lt"/>
                <a:cs typeface="+mn-lt"/>
              </a:rPr>
              <a:t>What do you see?</a:t>
            </a:r>
            <a:endParaRPr lang="en-US" b="0"/>
          </a:p>
          <a:p>
            <a:pPr>
              <a:lnSpc>
                <a:spcPct val="100000"/>
              </a:lnSpc>
            </a:pPr>
            <a:endParaRPr lang="en-US" sz="2200" b="0">
              <a:ea typeface="+mn-lt"/>
              <a:cs typeface="+mn-lt"/>
            </a:endParaRPr>
          </a:p>
          <a:p>
            <a:pPr>
              <a:lnSpc>
                <a:spcPct val="100000"/>
              </a:lnSpc>
            </a:pPr>
            <a:r>
              <a:rPr lang="en-US" sz="2200" b="0">
                <a:solidFill>
                  <a:srgbClr val="15518B"/>
                </a:solidFill>
                <a:latin typeface="Ubuntu"/>
                <a:ea typeface="+mn-lt"/>
                <a:cs typeface="+mn-lt"/>
              </a:rPr>
              <a:t>What do you think?</a:t>
            </a:r>
          </a:p>
          <a:p>
            <a:pPr>
              <a:lnSpc>
                <a:spcPct val="100000"/>
              </a:lnSpc>
            </a:pPr>
            <a:endParaRPr lang="en-US" sz="2200" b="0">
              <a:solidFill>
                <a:srgbClr val="15518B"/>
              </a:solidFill>
              <a:latin typeface="Ubuntu"/>
              <a:ea typeface="+mn-lt"/>
              <a:cs typeface="+mn-lt"/>
            </a:endParaRPr>
          </a:p>
          <a:p>
            <a:pPr>
              <a:lnSpc>
                <a:spcPct val="100000"/>
              </a:lnSpc>
            </a:pPr>
            <a:r>
              <a:rPr lang="en-US" sz="2200" b="0">
                <a:solidFill>
                  <a:srgbClr val="15518B"/>
                </a:solidFill>
                <a:latin typeface="Ubuntu"/>
                <a:ea typeface="+mn-lt"/>
                <a:cs typeface="+mn-lt"/>
              </a:rPr>
              <a:t>What do you wonder?</a:t>
            </a:r>
            <a:endParaRPr lang="en-US" sz="2200" b="0">
              <a:solidFill>
                <a:srgbClr val="15518B"/>
              </a:solidFill>
              <a:ea typeface="+mn-lt"/>
              <a:cs typeface="+mn-lt"/>
            </a:endParaRPr>
          </a:p>
          <a:p>
            <a:pPr>
              <a:lnSpc>
                <a:spcPct val="100000"/>
              </a:lnSpc>
            </a:pPr>
            <a:endParaRPr lang="en-US" sz="2200">
              <a:solidFill>
                <a:srgbClr val="15518B"/>
              </a:solidFill>
              <a:ea typeface="+mn-lt"/>
              <a:cs typeface="+mn-lt"/>
            </a:endParaRPr>
          </a:p>
          <a:p>
            <a:pPr marL="0" indent="0">
              <a:lnSpc>
                <a:spcPct val="100000"/>
              </a:lnSpc>
              <a:buNone/>
            </a:pPr>
            <a:endParaRPr lang="en-US" sz="2200">
              <a:solidFill>
                <a:schemeClr val="accent2"/>
              </a:solidFill>
              <a:latin typeface="Ubuntu"/>
              <a:cs typeface="Calibri"/>
            </a:endParaRPr>
          </a:p>
        </p:txBody>
      </p:sp>
    </p:spTree>
    <p:extLst>
      <p:ext uri="{BB962C8B-B14F-4D97-AF65-F5344CB8AC3E}">
        <p14:creationId xmlns:p14="http://schemas.microsoft.com/office/powerpoint/2010/main" val="69852489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A1E995B-F3A8-A9B1-9637-C04955749860}"/>
              </a:ext>
            </a:extLst>
          </p:cNvPr>
          <p:cNvSpPr/>
          <p:nvPr/>
        </p:nvSpPr>
        <p:spPr>
          <a:xfrm>
            <a:off x="445060" y="3773223"/>
            <a:ext cx="5200396" cy="861900"/>
          </a:xfrm>
          <a:prstGeom prst="roundRect">
            <a:avLst>
              <a:gd name="adj" fmla="val 1020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a:extLst>
              <a:ext uri="{FF2B5EF4-FFF2-40B4-BE49-F238E27FC236}">
                <a16:creationId xmlns:a16="http://schemas.microsoft.com/office/drawing/2014/main" id="{942A5430-0260-6C37-7C16-BE4828FD91BE}"/>
              </a:ext>
            </a:extLst>
          </p:cNvPr>
          <p:cNvSpPr>
            <a:spLocks noGrp="1"/>
          </p:cNvSpPr>
          <p:nvPr>
            <p:ph type="body" sz="quarter" idx="11"/>
          </p:nvPr>
        </p:nvSpPr>
        <p:spPr>
          <a:xfrm>
            <a:off x="442219" y="1480126"/>
            <a:ext cx="5199762" cy="3038322"/>
          </a:xfrm>
        </p:spPr>
        <p:txBody>
          <a:bodyPr anchor="ctr">
            <a:noAutofit/>
          </a:bodyPr>
          <a:lstStyle/>
          <a:p>
            <a:pPr>
              <a:lnSpc>
                <a:spcPct val="100000"/>
              </a:lnSpc>
            </a:pPr>
            <a:r>
              <a:rPr lang="en-US" sz="2200" b="0" dirty="0">
                <a:latin typeface="Ubuntu"/>
                <a:ea typeface="+mn-lt"/>
                <a:cs typeface="+mn-lt"/>
              </a:rPr>
              <a:t>Vaping devices should not be used by children and young people. It is illegal for adults to buy (or try to buy) vaping </a:t>
            </a:r>
            <a:r>
              <a:rPr lang="en-US" sz="2200" b="0">
                <a:latin typeface="Ubuntu"/>
                <a:ea typeface="+mn-lt"/>
                <a:cs typeface="+mn-lt"/>
              </a:rPr>
              <a:t>devices </a:t>
            </a:r>
            <a:r>
              <a:rPr lang="en-US" sz="2200" b="0" dirty="0">
                <a:latin typeface="Ubuntu"/>
                <a:ea typeface="+mn-lt"/>
                <a:cs typeface="+mn-lt"/>
              </a:rPr>
              <a:t> for anyone under 18. This is known as </a:t>
            </a:r>
            <a:r>
              <a:rPr lang="en-US" sz="2200" dirty="0">
                <a:latin typeface="Ubuntu"/>
                <a:ea typeface="+mn-lt"/>
                <a:cs typeface="+mn-lt"/>
              </a:rPr>
              <a:t>‘proxy purchase’.</a:t>
            </a:r>
            <a:endParaRPr lang="en-US" dirty="0"/>
          </a:p>
          <a:p>
            <a:pPr>
              <a:lnSpc>
                <a:spcPct val="100000"/>
              </a:lnSpc>
            </a:pPr>
            <a:endParaRPr lang="en-US" sz="2200">
              <a:ea typeface="+mn-lt"/>
              <a:cs typeface="+mn-lt"/>
            </a:endParaRPr>
          </a:p>
          <a:p>
            <a:pPr marL="0" indent="0">
              <a:lnSpc>
                <a:spcPct val="100000"/>
              </a:lnSpc>
              <a:buNone/>
            </a:pPr>
            <a:r>
              <a:rPr lang="en-US" sz="2200">
                <a:solidFill>
                  <a:schemeClr val="accent2"/>
                </a:solidFill>
                <a:latin typeface="Ubuntu"/>
                <a:ea typeface="+mn-lt"/>
                <a:cs typeface="+mn-lt"/>
              </a:rPr>
              <a:t>Fines can be issued to retailers and individuals breaking the law.</a:t>
            </a:r>
            <a:endParaRPr lang="en-US" sz="2200">
              <a:solidFill>
                <a:schemeClr val="accent2"/>
              </a:solidFill>
              <a:latin typeface="Ubuntu"/>
              <a:cs typeface="Calibri"/>
            </a:endParaRPr>
          </a:p>
        </p:txBody>
      </p:sp>
      <p:pic>
        <p:nvPicPr>
          <p:cNvPr id="15" name="Picture 14">
            <a:extLst>
              <a:ext uri="{FF2B5EF4-FFF2-40B4-BE49-F238E27FC236}">
                <a16:creationId xmlns:a16="http://schemas.microsoft.com/office/drawing/2014/main" id="{7BF6FE23-41C9-F687-A1CE-4FF0D6BA744A}"/>
              </a:ext>
            </a:extLst>
          </p:cNvPr>
          <p:cNvPicPr>
            <a:picLocks noChangeAspect="1"/>
          </p:cNvPicPr>
          <p:nvPr/>
        </p:nvPicPr>
        <p:blipFill rotWithShape="1">
          <a:blip r:embed="rId3"/>
          <a:srcRect b="34365"/>
          <a:stretch/>
        </p:blipFill>
        <p:spPr>
          <a:xfrm>
            <a:off x="8803352" y="4634836"/>
            <a:ext cx="3010823" cy="2223164"/>
          </a:xfrm>
          <a:prstGeom prst="rect">
            <a:avLst/>
          </a:prstGeom>
        </p:spPr>
      </p:pic>
      <p:pic>
        <p:nvPicPr>
          <p:cNvPr id="5" name="Picture 4">
            <a:extLst>
              <a:ext uri="{FF2B5EF4-FFF2-40B4-BE49-F238E27FC236}">
                <a16:creationId xmlns:a16="http://schemas.microsoft.com/office/drawing/2014/main" id="{B111BC3C-2FDE-F103-E4CD-DFCA8B16CEE8}"/>
              </a:ext>
            </a:extLst>
          </p:cNvPr>
          <p:cNvPicPr>
            <a:picLocks noChangeAspect="1"/>
          </p:cNvPicPr>
          <p:nvPr/>
        </p:nvPicPr>
        <p:blipFill>
          <a:blip r:embed="rId4"/>
          <a:stretch>
            <a:fillRect/>
          </a:stretch>
        </p:blipFill>
        <p:spPr>
          <a:xfrm>
            <a:off x="5942026" y="914400"/>
            <a:ext cx="6033245" cy="5029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95072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build="p"/>
    </p:bldLst>
  </p:timing>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AD36D-5DD4-3F61-9B50-23DB496BB93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06F3E86-1AF5-8DD0-7A4D-C6771F400158}"/>
              </a:ext>
            </a:extLst>
          </p:cNvPr>
          <p:cNvPicPr>
            <a:picLocks noChangeAspect="1"/>
          </p:cNvPicPr>
          <p:nvPr/>
        </p:nvPicPr>
        <p:blipFill rotWithShape="1">
          <a:blip r:embed="rId3"/>
          <a:srcRect b="34365"/>
          <a:stretch/>
        </p:blipFill>
        <p:spPr>
          <a:xfrm>
            <a:off x="8803352" y="4634836"/>
            <a:ext cx="3010823" cy="2223164"/>
          </a:xfrm>
          <a:prstGeom prst="rect">
            <a:avLst/>
          </a:prstGeom>
        </p:spPr>
      </p:pic>
      <p:sp>
        <p:nvSpPr>
          <p:cNvPr id="4" name="Rounded Rectangle 3">
            <a:extLst>
              <a:ext uri="{FF2B5EF4-FFF2-40B4-BE49-F238E27FC236}">
                <a16:creationId xmlns:a16="http://schemas.microsoft.com/office/drawing/2014/main" id="{EA468C69-6F68-3FA3-344C-4E9DE3CB972D}"/>
              </a:ext>
            </a:extLst>
          </p:cNvPr>
          <p:cNvSpPr/>
          <p:nvPr/>
        </p:nvSpPr>
        <p:spPr>
          <a:xfrm>
            <a:off x="312790" y="5309609"/>
            <a:ext cx="5459330" cy="801990"/>
          </a:xfrm>
          <a:prstGeom prst="roundRect">
            <a:avLst>
              <a:gd name="adj" fmla="val 1020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8">
            <a:extLst>
              <a:ext uri="{FF2B5EF4-FFF2-40B4-BE49-F238E27FC236}">
                <a16:creationId xmlns:a16="http://schemas.microsoft.com/office/drawing/2014/main" id="{3267EBD7-302B-145F-8F89-C75A73C19232}"/>
              </a:ext>
            </a:extLst>
          </p:cNvPr>
          <p:cNvSpPr txBox="1">
            <a:spLocks/>
          </p:cNvSpPr>
          <p:nvPr/>
        </p:nvSpPr>
        <p:spPr>
          <a:xfrm>
            <a:off x="314712" y="1159349"/>
            <a:ext cx="5836180" cy="465490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latin typeface="Ubuntu"/>
                <a:ea typeface="+mn-lt"/>
                <a:cs typeface="+mn-lt"/>
              </a:rPr>
              <a:t>Switching completely from smoking to vaping significantly reduces health harm for smokers who are unable or unwilling to quit. Unlike cigarettes, there is no combustion (burning) involved in vaping devices, so there is no smoke and no other harmful products of combustion, such as tar and carbon monoxide.</a:t>
            </a:r>
            <a:endParaRPr lang="en-US" sz="2000" dirty="0">
              <a:ea typeface="+mn-lt"/>
              <a:cs typeface="+mn-lt"/>
            </a:endParaRPr>
          </a:p>
          <a:p>
            <a:pPr marL="0" indent="0">
              <a:lnSpc>
                <a:spcPct val="100000"/>
              </a:lnSpc>
              <a:buNone/>
            </a:pPr>
            <a:r>
              <a:rPr lang="en-US" sz="2000" dirty="0">
                <a:latin typeface="Ubuntu"/>
                <a:ea typeface="+mn-lt"/>
                <a:cs typeface="+mn-lt"/>
              </a:rPr>
              <a:t>Vapes do not contain the tar, carbon monoxide and other products that cause many smoking-related illnesses, so they are safer than smoking.</a:t>
            </a:r>
            <a:endParaRPr lang="en-US" sz="2000" dirty="0">
              <a:ea typeface="+mn-lt"/>
              <a:cs typeface="+mn-lt"/>
            </a:endParaRPr>
          </a:p>
          <a:p>
            <a:pPr marL="0" indent="0">
              <a:lnSpc>
                <a:spcPct val="100000"/>
              </a:lnSpc>
              <a:buNone/>
            </a:pPr>
            <a:r>
              <a:rPr lang="en-US" sz="2000" dirty="0">
                <a:latin typeface="Ubuntu"/>
                <a:ea typeface="+mn-lt"/>
                <a:cs typeface="+mn-lt"/>
              </a:rPr>
              <a:t>However, vapes do contain toxic substances  and most vapes also contain nicotine, which can lead to addiction. </a:t>
            </a:r>
            <a:endParaRPr lang="en-US" sz="2000" dirty="0">
              <a:ea typeface="+mn-lt"/>
              <a:cs typeface="+mn-lt"/>
            </a:endParaRPr>
          </a:p>
          <a:p>
            <a:pPr marL="0" indent="0">
              <a:lnSpc>
                <a:spcPct val="100000"/>
              </a:lnSpc>
              <a:buFont typeface="Arial" panose="020B0604020202020204" pitchFamily="34" charset="0"/>
              <a:buNone/>
            </a:pPr>
            <a:r>
              <a:rPr lang="en-US" sz="2000" b="1" dirty="0">
                <a:solidFill>
                  <a:schemeClr val="accent2"/>
                </a:solidFill>
                <a:latin typeface="Ubuntu"/>
                <a:ea typeface="+mn-lt"/>
                <a:cs typeface="+mn-lt"/>
              </a:rPr>
              <a:t>This mother may be using a vaping device </a:t>
            </a:r>
            <a:br>
              <a:rPr lang="en-US" sz="2000" b="1" dirty="0">
                <a:ea typeface="+mn-lt"/>
                <a:cs typeface="+mn-lt"/>
              </a:rPr>
            </a:br>
            <a:r>
              <a:rPr lang="en-US" sz="2000" b="1" dirty="0">
                <a:solidFill>
                  <a:schemeClr val="accent2"/>
                </a:solidFill>
                <a:latin typeface="Ubuntu"/>
                <a:ea typeface="+mn-lt"/>
                <a:cs typeface="+mn-lt"/>
              </a:rPr>
              <a:t>to stop smoking.</a:t>
            </a:r>
            <a:endParaRPr lang="en-US" sz="2000" b="1" dirty="0">
              <a:solidFill>
                <a:schemeClr val="accent2"/>
              </a:solidFill>
              <a:latin typeface="Ubuntu"/>
              <a:cs typeface="Calibri"/>
            </a:endParaRPr>
          </a:p>
        </p:txBody>
      </p:sp>
      <p:pic>
        <p:nvPicPr>
          <p:cNvPr id="6" name="Picture 5">
            <a:extLst>
              <a:ext uri="{FF2B5EF4-FFF2-40B4-BE49-F238E27FC236}">
                <a16:creationId xmlns:a16="http://schemas.microsoft.com/office/drawing/2014/main" id="{4E3FC732-5AF7-4E02-E49D-3A02A4747C02}"/>
              </a:ext>
            </a:extLst>
          </p:cNvPr>
          <p:cNvPicPr>
            <a:picLocks noChangeAspect="1"/>
          </p:cNvPicPr>
          <p:nvPr/>
        </p:nvPicPr>
        <p:blipFill>
          <a:blip r:embed="rId4"/>
          <a:stretch>
            <a:fillRect/>
          </a:stretch>
        </p:blipFill>
        <p:spPr>
          <a:xfrm>
            <a:off x="7421991" y="570568"/>
            <a:ext cx="4106619" cy="5541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34645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B5CB3-F0DB-0E84-E2B6-97095B9092E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CC64407-D989-BAB6-C94B-4DA4FCE51129}"/>
              </a:ext>
            </a:extLst>
          </p:cNvPr>
          <p:cNvPicPr>
            <a:picLocks noChangeAspect="1"/>
          </p:cNvPicPr>
          <p:nvPr/>
        </p:nvPicPr>
        <p:blipFill rotWithShape="1">
          <a:blip r:embed="rId2"/>
          <a:srcRect b="34365"/>
          <a:stretch/>
        </p:blipFill>
        <p:spPr>
          <a:xfrm>
            <a:off x="8803352" y="4634836"/>
            <a:ext cx="3010823" cy="2223164"/>
          </a:xfrm>
          <a:prstGeom prst="rect">
            <a:avLst/>
          </a:prstGeom>
        </p:spPr>
      </p:pic>
      <p:sp>
        <p:nvSpPr>
          <p:cNvPr id="2" name="Rounded Rectangle 1">
            <a:extLst>
              <a:ext uri="{FF2B5EF4-FFF2-40B4-BE49-F238E27FC236}">
                <a16:creationId xmlns:a16="http://schemas.microsoft.com/office/drawing/2014/main" id="{27922A24-1294-4E3D-E446-AF335E61486C}"/>
              </a:ext>
            </a:extLst>
          </p:cNvPr>
          <p:cNvSpPr/>
          <p:nvPr/>
        </p:nvSpPr>
        <p:spPr>
          <a:xfrm>
            <a:off x="414882" y="5028633"/>
            <a:ext cx="4487048" cy="846179"/>
          </a:xfrm>
          <a:prstGeom prst="roundRect">
            <a:avLst>
              <a:gd name="adj" fmla="val 1020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E42D2A84-C4FE-3851-01B9-B3EC93DA86D4}"/>
              </a:ext>
            </a:extLst>
          </p:cNvPr>
          <p:cNvSpPr txBox="1">
            <a:spLocks/>
          </p:cNvSpPr>
          <p:nvPr/>
        </p:nvSpPr>
        <p:spPr>
          <a:xfrm>
            <a:off x="410021" y="2353206"/>
            <a:ext cx="5268570" cy="239639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sz="2200">
              <a:solidFill>
                <a:srgbClr val="15518B"/>
              </a:solidFill>
              <a:latin typeface="Ubuntu"/>
              <a:cs typeface="Calibri"/>
            </a:endParaRPr>
          </a:p>
          <a:p>
            <a:pPr marL="0" indent="0">
              <a:lnSpc>
                <a:spcPct val="100000"/>
              </a:lnSpc>
              <a:buNone/>
            </a:pPr>
            <a:r>
              <a:rPr lang="en-US" sz="2200">
                <a:solidFill>
                  <a:srgbClr val="15518B"/>
                </a:solidFill>
                <a:latin typeface="Ubuntu"/>
                <a:ea typeface="+mn-lt"/>
                <a:cs typeface="+mn-lt"/>
              </a:rPr>
              <a:t>Germs can live almost everywhere. When vapes are used by more than one person germs can spread between them.  Multiple viruses such as Flu, the common cold and the herpes virus (which causes cold sores) is present in saliva and so can be passed between people by sharing vapes. It is sensible hygiene advice not to share vapes or to use vapes discarded by others.</a:t>
            </a:r>
            <a:endParaRPr lang="en-US" sz="2200">
              <a:solidFill>
                <a:srgbClr val="15518B"/>
              </a:solidFill>
              <a:ea typeface="+mn-lt"/>
              <a:cs typeface="+mn-lt"/>
            </a:endParaRPr>
          </a:p>
          <a:p>
            <a:pPr marL="0" indent="0">
              <a:lnSpc>
                <a:spcPct val="100000"/>
              </a:lnSpc>
              <a:buNone/>
            </a:pPr>
            <a:endParaRPr lang="en-US" sz="2200">
              <a:solidFill>
                <a:srgbClr val="15518B"/>
              </a:solidFill>
              <a:ea typeface="+mn-lt"/>
              <a:cs typeface="+mn-lt"/>
            </a:endParaRPr>
          </a:p>
          <a:p>
            <a:pPr marL="0" indent="0">
              <a:lnSpc>
                <a:spcPct val="100000"/>
              </a:lnSpc>
              <a:buNone/>
            </a:pPr>
            <a:r>
              <a:rPr lang="en-US" sz="2200" b="1">
                <a:solidFill>
                  <a:schemeClr val="accent2"/>
                </a:solidFill>
                <a:latin typeface="Ubuntu"/>
                <a:cs typeface="Calibri"/>
              </a:rPr>
              <a:t>It is sensible hygiene advice not to share vapes.</a:t>
            </a:r>
            <a:r>
              <a:rPr lang="en-US" sz="2200">
                <a:solidFill>
                  <a:schemeClr val="accent2"/>
                </a:solidFill>
                <a:latin typeface="Ubuntu"/>
                <a:cs typeface="Calibri"/>
              </a:rPr>
              <a:t> </a:t>
            </a:r>
            <a:r>
              <a:rPr lang="en-US" sz="2200">
                <a:latin typeface="Ubuntu"/>
                <a:cs typeface="Calibri"/>
              </a:rPr>
              <a:t> </a:t>
            </a:r>
            <a:endParaRPr lang="en-US">
              <a:latin typeface="Ubuntu"/>
            </a:endParaRPr>
          </a:p>
          <a:p>
            <a:pPr marL="0" indent="0">
              <a:lnSpc>
                <a:spcPct val="100000"/>
              </a:lnSpc>
              <a:buNone/>
            </a:pPr>
            <a:endParaRPr lang="en-US" sz="1400">
              <a:cs typeface="Calibri"/>
            </a:endParaRPr>
          </a:p>
          <a:p>
            <a:pPr marL="0" indent="0">
              <a:lnSpc>
                <a:spcPct val="100000"/>
              </a:lnSpc>
              <a:buFont typeface="Arial" panose="020B0604020202020204" pitchFamily="34" charset="0"/>
              <a:buNone/>
            </a:pPr>
            <a:endParaRPr lang="en-US" sz="1400">
              <a:cs typeface="Calibri"/>
            </a:endParaRPr>
          </a:p>
        </p:txBody>
      </p:sp>
      <p:pic>
        <p:nvPicPr>
          <p:cNvPr id="6" name="Picture 5">
            <a:extLst>
              <a:ext uri="{FF2B5EF4-FFF2-40B4-BE49-F238E27FC236}">
                <a16:creationId xmlns:a16="http://schemas.microsoft.com/office/drawing/2014/main" id="{73532630-8F54-6AE4-BCE2-EED3CE060A33}"/>
              </a:ext>
            </a:extLst>
          </p:cNvPr>
          <p:cNvPicPr>
            <a:picLocks noChangeAspect="1"/>
          </p:cNvPicPr>
          <p:nvPr/>
        </p:nvPicPr>
        <p:blipFill>
          <a:blip r:embed="rId3"/>
          <a:stretch>
            <a:fillRect/>
          </a:stretch>
        </p:blipFill>
        <p:spPr>
          <a:xfrm>
            <a:off x="5828041" y="1472268"/>
            <a:ext cx="6021200" cy="3635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682157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BCAFE-B88B-214A-7DC6-BDEE3322226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EE0EF14-A8EA-038B-4B9C-AD7544B21E66}"/>
              </a:ext>
            </a:extLst>
          </p:cNvPr>
          <p:cNvPicPr>
            <a:picLocks noChangeAspect="1"/>
          </p:cNvPicPr>
          <p:nvPr/>
        </p:nvPicPr>
        <p:blipFill rotWithShape="1">
          <a:blip r:embed="rId4"/>
          <a:srcRect b="34365"/>
          <a:stretch/>
        </p:blipFill>
        <p:spPr>
          <a:xfrm>
            <a:off x="8803352" y="4634836"/>
            <a:ext cx="3010823" cy="2223164"/>
          </a:xfrm>
          <a:prstGeom prst="rect">
            <a:avLst/>
          </a:prstGeom>
        </p:spPr>
      </p:pic>
      <p:sp>
        <p:nvSpPr>
          <p:cNvPr id="7" name="Text Placeholder 8">
            <a:extLst>
              <a:ext uri="{FF2B5EF4-FFF2-40B4-BE49-F238E27FC236}">
                <a16:creationId xmlns:a16="http://schemas.microsoft.com/office/drawing/2014/main" id="{780054DB-A5E2-9ADC-8026-4C6536411AA7}"/>
              </a:ext>
            </a:extLst>
          </p:cNvPr>
          <p:cNvSpPr txBox="1">
            <a:spLocks/>
          </p:cNvSpPr>
          <p:nvPr/>
        </p:nvSpPr>
        <p:spPr>
          <a:xfrm>
            <a:off x="183859" y="1818340"/>
            <a:ext cx="7162422" cy="40352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Ubuntu"/>
                <a:ea typeface="+mn-lt"/>
                <a:cs typeface="+mn-lt"/>
              </a:rPr>
              <a:t>Disposable (single-use) vapes were once widely used by young people and cheaply available.</a:t>
            </a:r>
            <a:endParaRPr lang="en-US" sz="2000" b="1">
              <a:ea typeface="+mn-lt"/>
              <a:cs typeface="+mn-lt"/>
            </a:endParaRPr>
          </a:p>
          <a:p>
            <a:r>
              <a:rPr lang="en-US" sz="2000" dirty="0">
                <a:latin typeface="Ubuntu"/>
                <a:ea typeface="+mn-lt"/>
                <a:cs typeface="+mn-lt"/>
              </a:rPr>
              <a:t>Since </a:t>
            </a:r>
            <a:r>
              <a:rPr lang="en-US" sz="2000" b="1" dirty="0">
                <a:latin typeface="Ubuntu"/>
                <a:ea typeface="+mn-lt"/>
                <a:cs typeface="+mn-lt"/>
              </a:rPr>
              <a:t>1 June 2025</a:t>
            </a:r>
            <a:r>
              <a:rPr lang="en-US" sz="2000" dirty="0">
                <a:latin typeface="Ubuntu"/>
                <a:ea typeface="+mn-lt"/>
                <a:cs typeface="+mn-lt"/>
              </a:rPr>
              <a:t>, the sale and supply of single-use disposable vapes has been banned across the UK, including Wales. </a:t>
            </a:r>
          </a:p>
          <a:p>
            <a:r>
              <a:rPr lang="en-US" sz="2000" dirty="0">
                <a:latin typeface="Ubuntu"/>
                <a:ea typeface="+mn-lt"/>
                <a:cs typeface="+mn-lt"/>
              </a:rPr>
              <a:t>These devices contain plastics, metals and lithium-ion batteries which are difficult to recycle and often end up as waste.</a:t>
            </a:r>
            <a:endParaRPr lang="en-US" sz="2000"/>
          </a:p>
          <a:p>
            <a:r>
              <a:rPr lang="en-US" sz="2000" dirty="0">
                <a:latin typeface="Ubuntu"/>
                <a:ea typeface="+mn-lt"/>
                <a:cs typeface="+mn-lt"/>
              </a:rPr>
              <a:t>Millions of these devices were discarded each week before the ban — for example nearly </a:t>
            </a:r>
            <a:r>
              <a:rPr lang="en-US" sz="2000" b="1" dirty="0">
                <a:latin typeface="Ubuntu"/>
                <a:ea typeface="+mn-lt"/>
                <a:cs typeface="+mn-lt"/>
              </a:rPr>
              <a:t>5 million</a:t>
            </a:r>
            <a:r>
              <a:rPr lang="en-US" sz="2000" dirty="0">
                <a:latin typeface="Ubuntu"/>
                <a:ea typeface="+mn-lt"/>
                <a:cs typeface="+mn-lt"/>
              </a:rPr>
              <a:t> per week in the UK.</a:t>
            </a:r>
            <a:endParaRPr lang="en-US" sz="2000"/>
          </a:p>
          <a:p>
            <a:r>
              <a:rPr lang="en-US" sz="2000" dirty="0">
                <a:latin typeface="Ubuntu"/>
                <a:ea typeface="+mn-lt"/>
                <a:cs typeface="+mn-lt"/>
              </a:rPr>
              <a:t>Reusable vapes (rechargeable, refillable with replaceable coils) remain legal — and these are now the only legal option for new purchases.</a:t>
            </a:r>
            <a:endParaRPr lang="en-US" sz="2000"/>
          </a:p>
          <a:p>
            <a:pPr marL="0" indent="0">
              <a:buNone/>
            </a:pPr>
            <a:endParaRPr lang="en-US" sz="2000" dirty="0">
              <a:ea typeface="Calibri"/>
              <a:cs typeface="Calibri"/>
            </a:endParaRPr>
          </a:p>
          <a:p>
            <a:pPr indent="0">
              <a:buNone/>
            </a:pPr>
            <a:r>
              <a:rPr lang="en-US" sz="2000" i="1" dirty="0">
                <a:latin typeface="Ubuntu"/>
                <a:ea typeface="+mn-lt"/>
                <a:cs typeface="+mn-lt"/>
              </a:rPr>
              <a:t>(Sources: ASH 2023; UK Government 2024)</a:t>
            </a:r>
            <a:endParaRPr lang="en-US" dirty="0"/>
          </a:p>
          <a:p>
            <a:pPr marL="0" indent="0">
              <a:lnSpc>
                <a:spcPct val="100000"/>
              </a:lnSpc>
              <a:buNone/>
            </a:pPr>
            <a:endParaRPr lang="en-US" sz="2200" dirty="0">
              <a:highlight>
                <a:srgbClr val="FFFF00"/>
              </a:highlight>
              <a:latin typeface="Ubuntu"/>
              <a:ea typeface="Calibri"/>
              <a:cs typeface="Calibri"/>
            </a:endParaRPr>
          </a:p>
        </p:txBody>
      </p:sp>
      <p:pic>
        <p:nvPicPr>
          <p:cNvPr id="4" name="Picture 3">
            <a:extLst>
              <a:ext uri="{FF2B5EF4-FFF2-40B4-BE49-F238E27FC236}">
                <a16:creationId xmlns:a16="http://schemas.microsoft.com/office/drawing/2014/main" id="{241C8904-A5C7-2574-A780-4AF4CC7F82AE}"/>
              </a:ext>
            </a:extLst>
          </p:cNvPr>
          <p:cNvPicPr>
            <a:picLocks noChangeAspect="1"/>
          </p:cNvPicPr>
          <p:nvPr/>
        </p:nvPicPr>
        <p:blipFill>
          <a:blip r:embed="rId5"/>
          <a:stretch>
            <a:fillRect/>
          </a:stretch>
        </p:blipFill>
        <p:spPr>
          <a:xfrm>
            <a:off x="7427393" y="848346"/>
            <a:ext cx="4386782" cy="47932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724517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519DE-08D3-5E86-928A-D81ED6A18EC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FF04625-596B-21C5-B3C7-4008CC66F7A5}"/>
              </a:ext>
            </a:extLst>
          </p:cNvPr>
          <p:cNvPicPr>
            <a:picLocks noChangeAspect="1"/>
          </p:cNvPicPr>
          <p:nvPr/>
        </p:nvPicPr>
        <p:blipFill rotWithShape="1">
          <a:blip r:embed="rId2"/>
          <a:srcRect b="34365"/>
          <a:stretch/>
        </p:blipFill>
        <p:spPr>
          <a:xfrm>
            <a:off x="8803352" y="4634836"/>
            <a:ext cx="3010823" cy="2223164"/>
          </a:xfrm>
          <a:prstGeom prst="rect">
            <a:avLst/>
          </a:prstGeom>
        </p:spPr>
      </p:pic>
      <p:sp>
        <p:nvSpPr>
          <p:cNvPr id="2" name="Rounded Rectangle 1">
            <a:extLst>
              <a:ext uri="{FF2B5EF4-FFF2-40B4-BE49-F238E27FC236}">
                <a16:creationId xmlns:a16="http://schemas.microsoft.com/office/drawing/2014/main" id="{A8141E7D-40E6-B1D9-1007-027BC4B62C5F}"/>
              </a:ext>
            </a:extLst>
          </p:cNvPr>
          <p:cNvSpPr/>
          <p:nvPr/>
        </p:nvSpPr>
        <p:spPr>
          <a:xfrm>
            <a:off x="382777" y="4911153"/>
            <a:ext cx="5137229" cy="1098012"/>
          </a:xfrm>
          <a:prstGeom prst="roundRect">
            <a:avLst>
              <a:gd name="adj" fmla="val 1020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8">
            <a:extLst>
              <a:ext uri="{FF2B5EF4-FFF2-40B4-BE49-F238E27FC236}">
                <a16:creationId xmlns:a16="http://schemas.microsoft.com/office/drawing/2014/main" id="{FE072F75-6401-F130-CB9C-382277CC0302}"/>
              </a:ext>
            </a:extLst>
          </p:cNvPr>
          <p:cNvSpPr txBox="1">
            <a:spLocks/>
          </p:cNvSpPr>
          <p:nvPr/>
        </p:nvSpPr>
        <p:spPr>
          <a:xfrm>
            <a:off x="377825" y="1027989"/>
            <a:ext cx="5194839" cy="25587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latin typeface="Ubuntu"/>
                <a:ea typeface="+mn-lt"/>
                <a:cs typeface="+mn-lt"/>
              </a:rPr>
              <a:t>There are concerns about the marketing and promotion of vaping devices and how these may appeal to children and young people. For example, vaping devices may be offered in </a:t>
            </a:r>
            <a:r>
              <a:rPr lang="en-US" sz="2000" dirty="0" err="1">
                <a:latin typeface="Ubuntu"/>
                <a:ea typeface="+mn-lt"/>
                <a:cs typeface="+mn-lt"/>
              </a:rPr>
              <a:t>flavours</a:t>
            </a:r>
            <a:r>
              <a:rPr lang="en-US" sz="2000" dirty="0">
                <a:latin typeface="Ubuntu"/>
                <a:ea typeface="+mn-lt"/>
                <a:cs typeface="+mn-lt"/>
              </a:rPr>
              <a:t> and </a:t>
            </a:r>
            <a:r>
              <a:rPr lang="en-US" sz="2000" dirty="0" err="1">
                <a:latin typeface="Ubuntu"/>
                <a:ea typeface="+mn-lt"/>
                <a:cs typeface="+mn-lt"/>
              </a:rPr>
              <a:t>colours</a:t>
            </a:r>
            <a:r>
              <a:rPr lang="en-US" sz="2000" dirty="0">
                <a:latin typeface="Ubuntu"/>
                <a:ea typeface="+mn-lt"/>
                <a:cs typeface="+mn-lt"/>
              </a:rPr>
              <a:t> with packaging and designs (to look like a highlighter pen for example) that can be particularly attractive to young people.</a:t>
            </a:r>
            <a:endParaRPr lang="en-US" sz="2000" dirty="0">
              <a:highlight>
                <a:srgbClr val="FFFF00"/>
              </a:highlight>
              <a:ea typeface="+mn-lt"/>
              <a:cs typeface="+mn-lt"/>
            </a:endParaRPr>
          </a:p>
          <a:p>
            <a:pPr marL="0" indent="0">
              <a:lnSpc>
                <a:spcPct val="100000"/>
              </a:lnSpc>
              <a:buNone/>
            </a:pPr>
            <a:r>
              <a:rPr lang="en-US" sz="2000" dirty="0">
                <a:latin typeface="Ubuntu"/>
                <a:ea typeface="+mn-lt"/>
                <a:cs typeface="+mn-lt"/>
              </a:rPr>
              <a:t>Disposable (single-use) vapes were once cheap and easy to buy, </a:t>
            </a:r>
            <a:r>
              <a:rPr lang="en-US" sz="2000" b="1" dirty="0">
                <a:latin typeface="Ubuntu"/>
                <a:ea typeface="+mn-lt"/>
                <a:cs typeface="+mn-lt"/>
              </a:rPr>
              <a:t>but</a:t>
            </a:r>
            <a:r>
              <a:rPr lang="en-US" sz="2000" dirty="0">
                <a:latin typeface="Ubuntu"/>
                <a:ea typeface="+mn-lt"/>
                <a:cs typeface="+mn-lt"/>
              </a:rPr>
              <a:t> </a:t>
            </a:r>
            <a:r>
              <a:rPr lang="en-US" sz="2000" b="1" dirty="0">
                <a:latin typeface="Ubuntu"/>
                <a:ea typeface="+mn-lt"/>
                <a:cs typeface="+mn-lt"/>
              </a:rPr>
              <a:t>their</a:t>
            </a:r>
            <a:r>
              <a:rPr lang="en-US" sz="2000" dirty="0">
                <a:latin typeface="Ubuntu"/>
                <a:ea typeface="+mn-lt"/>
                <a:cs typeface="+mn-lt"/>
              </a:rPr>
              <a:t> </a:t>
            </a:r>
            <a:r>
              <a:rPr lang="en-US" sz="2000" b="1" dirty="0">
                <a:latin typeface="Ubuntu"/>
                <a:ea typeface="+mn-lt"/>
                <a:cs typeface="+mn-lt"/>
              </a:rPr>
              <a:t>sale is now banned across Wales and the wider UK</a:t>
            </a:r>
            <a:r>
              <a:rPr lang="en-US" sz="2000" dirty="0">
                <a:latin typeface="Ubuntu"/>
                <a:ea typeface="+mn-lt"/>
                <a:cs typeface="+mn-lt"/>
              </a:rPr>
              <a:t>.</a:t>
            </a:r>
            <a:endParaRPr lang="en-US" sz="2000" dirty="0">
              <a:ea typeface="+mn-lt"/>
              <a:cs typeface="+mn-lt"/>
            </a:endParaRPr>
          </a:p>
          <a:p>
            <a:pPr marL="0" indent="0">
              <a:lnSpc>
                <a:spcPct val="100000"/>
              </a:lnSpc>
              <a:buFont typeface="Arial" panose="020B0604020202020204" pitchFamily="34" charset="0"/>
              <a:buNone/>
            </a:pPr>
            <a:r>
              <a:rPr lang="en-US" sz="1800" b="1" dirty="0">
                <a:solidFill>
                  <a:schemeClr val="accent2"/>
                </a:solidFill>
                <a:latin typeface="Ubuntu"/>
                <a:ea typeface="+mn-lt"/>
                <a:cs typeface="+mn-lt"/>
              </a:rPr>
              <a:t>However, the fact remains, vaping devices should not be used by children and young people.</a:t>
            </a:r>
            <a:endParaRPr lang="en-US" sz="1800" b="1">
              <a:solidFill>
                <a:schemeClr val="accent2"/>
              </a:solidFill>
              <a:latin typeface="Ubuntu"/>
            </a:endParaRPr>
          </a:p>
        </p:txBody>
      </p:sp>
      <p:pic>
        <p:nvPicPr>
          <p:cNvPr id="6" name="Picture 5">
            <a:extLst>
              <a:ext uri="{FF2B5EF4-FFF2-40B4-BE49-F238E27FC236}">
                <a16:creationId xmlns:a16="http://schemas.microsoft.com/office/drawing/2014/main" id="{B6D9C6E5-A16F-97B9-E0E5-C6C5CD6928CA}"/>
              </a:ext>
            </a:extLst>
          </p:cNvPr>
          <p:cNvPicPr>
            <a:picLocks noChangeAspect="1"/>
          </p:cNvPicPr>
          <p:nvPr/>
        </p:nvPicPr>
        <p:blipFill>
          <a:blip r:embed="rId3"/>
          <a:stretch>
            <a:fillRect/>
          </a:stretch>
        </p:blipFill>
        <p:spPr>
          <a:xfrm>
            <a:off x="6190955" y="270255"/>
            <a:ext cx="5623220" cy="6126350"/>
          </a:xfrm>
          <a:prstGeom prst="rect">
            <a:avLst/>
          </a:prstGeom>
        </p:spPr>
      </p:pic>
    </p:spTree>
    <p:extLst>
      <p:ext uri="{BB962C8B-B14F-4D97-AF65-F5344CB8AC3E}">
        <p14:creationId xmlns:p14="http://schemas.microsoft.com/office/powerpoint/2010/main" val="22286866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679578"/>
      </p:ext>
    </p:extLst>
  </p:cSld>
  <p:clrMapOvr>
    <a:masterClrMapping/>
  </p:clrMapOvr>
  <p:transition spd="slow">
    <p:push/>
  </p:transition>
</p:sld>
</file>

<file path=ppt/theme/theme1.xml><?xml version="1.0" encoding="utf-8"?>
<a:theme xmlns:a="http://schemas.openxmlformats.org/drawingml/2006/main" name="PHW - Master Deck - Green">
  <a:themeElements>
    <a:clrScheme name="PHW - Health &amp; Wellbeing Resources">
      <a:dk1>
        <a:srgbClr val="000000"/>
      </a:dk1>
      <a:lt1>
        <a:srgbClr val="FFFFFF"/>
      </a:lt1>
      <a:dk2>
        <a:srgbClr val="285087"/>
      </a:dk2>
      <a:lt2>
        <a:srgbClr val="E8E8E8"/>
      </a:lt2>
      <a:accent1>
        <a:srgbClr val="15518B"/>
      </a:accent1>
      <a:accent2>
        <a:srgbClr val="24FFC0"/>
      </a:accent2>
      <a:accent3>
        <a:srgbClr val="E8FF3E"/>
      </a:accent3>
      <a:accent4>
        <a:srgbClr val="FF5D0C"/>
      </a:accent4>
      <a:accent5>
        <a:srgbClr val="C288FF"/>
      </a:accent5>
      <a:accent6>
        <a:srgbClr val="E0E0E0"/>
      </a:accent6>
      <a:hlink>
        <a:srgbClr val="E8FF3E"/>
      </a:hlink>
      <a:folHlink>
        <a:srgbClr val="24FF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Type xmlns="78b794fc-fa86-49b4-bf1d-df668ee03484">Presentation</DocumentType>
    <MeetingDate xmlns="78b794fc-fa86-49b4-bf1d-df668ee03484" xsi:nil="true"/>
    <Topic xmlns="78b794fc-fa86-49b4-bf1d-df668ee03484">Curriculum</Topic>
    <_ip_UnifiedCompliancePolicyProperties xmlns="http://schemas.microsoft.com/sharepoint/v3" xsi:nil="true"/>
    <Project xmlns="78b794fc-fa86-49b4-bf1d-df668ee03484">Vaping</Project>
    <Meeting xmlns="78b794fc-fa86-49b4-bf1d-df668ee03484" xsi:nil="true"/>
    <WorkCategory xmlns="78b794fc-fa86-49b4-bf1d-df668ee0348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A702A496B7D7449F457C941AEC0CCB" ma:contentTypeVersion="11" ma:contentTypeDescription="Create a new document." ma:contentTypeScope="" ma:versionID="d4385b9f60eb4e1e028fd0e2d2ec7561">
  <xsd:schema xmlns:xsd="http://www.w3.org/2001/XMLSchema" xmlns:xs="http://www.w3.org/2001/XMLSchema" xmlns:p="http://schemas.microsoft.com/office/2006/metadata/properties" xmlns:ns1="http://schemas.microsoft.com/sharepoint/v3" xmlns:ns2="78b794fc-fa86-49b4-bf1d-df668ee03484" targetNamespace="http://schemas.microsoft.com/office/2006/metadata/properties" ma:root="true" ma:fieldsID="f0e7e002cbb8fc093e05c4b44b6ef271" ns1:_="" ns2:_="">
    <xsd:import namespace="http://schemas.microsoft.com/sharepoint/v3"/>
    <xsd:import namespace="78b794fc-fa86-49b4-bf1d-df668ee03484"/>
    <xsd:element name="properties">
      <xsd:complexType>
        <xsd:sequence>
          <xsd:element name="documentManagement">
            <xsd:complexType>
              <xsd:all>
                <xsd:element ref="ns2:Project" minOccurs="0"/>
                <xsd:element ref="ns2:WorkCategory" minOccurs="0"/>
                <xsd:element ref="ns2:DocumentType"/>
                <xsd:element ref="ns2:Meeting" minOccurs="0"/>
                <xsd:element ref="ns2:MeetingDate" minOccurs="0"/>
                <xsd:element ref="ns2:Topic"/>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b794fc-fa86-49b4-bf1d-df668ee03484" elementFormDefault="qualified">
    <xsd:import namespace="http://schemas.microsoft.com/office/2006/documentManagement/types"/>
    <xsd:import namespace="http://schemas.microsoft.com/office/infopath/2007/PartnerControls"/>
    <xsd:element name="Project" ma:index="8" nillable="true" ma:displayName="Project" ma:format="Dropdown" ma:internalName="Project">
      <xsd:simpleType>
        <xsd:restriction base="dms:Choice">
          <xsd:enumeration value="Gambling/Digital health"/>
          <xsd:enumeration value="Health Literacy"/>
          <xsd:enumeration value="Tobacco"/>
          <xsd:enumeration value="Sleep"/>
          <xsd:enumeration value="Healthy Relationships"/>
          <xsd:enumeration value="Food and Nutrition"/>
          <xsd:enumeration value="Vaping"/>
        </xsd:restriction>
      </xsd:simpleType>
    </xsd:element>
    <xsd:element name="WorkCategory" ma:index="9" nillable="true" ma:displayName="Work Category" ma:format="Dropdown" ma:internalName="WorkCategory">
      <xsd:simpleType>
        <xsd:restriction base="dms:Choice">
          <xsd:enumeration value="Data identification, collation or analysis"/>
          <xsd:enumeration value="Evidence synthesis"/>
          <xsd:enumeration value="Intervention Development"/>
          <xsd:enumeration value="Research or Evaluation"/>
          <xsd:enumeration value="Monitoring and reporting"/>
          <xsd:enumeration value="Communication"/>
          <xsd:enumeration value="Stakeholder engagement"/>
          <xsd:enumeration value="Planning"/>
          <xsd:enumeration value="Policy or service review"/>
          <xsd:enumeration value="Operational Delivery"/>
          <xsd:enumeration value="Programme or Project Management"/>
          <xsd:enumeration value="Social Marketing"/>
          <xsd:enumeration value="Training"/>
          <xsd:enumeration value="Meeting"/>
          <xsd:enumeration value="Finance"/>
          <xsd:enumeration value="Procurement"/>
          <xsd:enumeration value="Events"/>
          <xsd:enumeration value="Research"/>
        </xsd:restriction>
      </xsd:simpleType>
    </xsd:element>
    <xsd:element name="DocumentType" ma:index="10" ma:displayName="Document Type" ma:format="Dropdown" ma:internalName="DocumentType">
      <xsd:simpleType>
        <xsd:restriction base="dms:Choice">
          <xsd:enumeration value="Report"/>
          <xsd:enumeration value="Standards"/>
          <xsd:enumeration value="Data"/>
          <xsd:enumeration value="Project Plan"/>
          <xsd:enumeration value="Protocol"/>
          <xsd:enumeration value="Correspondence"/>
          <xsd:enumeration value="Minutes"/>
          <xsd:enumeration value="SOP"/>
          <xsd:enumeration value="Agenda"/>
          <xsd:enumeration value="Meeting Documentation"/>
          <xsd:enumeration value="Project Brief"/>
          <xsd:enumeration value="Business Case"/>
          <xsd:enumeration value="Performance Report"/>
          <xsd:enumeration value="Briefing"/>
          <xsd:enumeration value="Evidence"/>
          <xsd:enumeration value="Presentation"/>
        </xsd:restriction>
      </xsd:simpleType>
    </xsd:element>
    <xsd:element name="Meeting" ma:index="11" nillable="true" ma:displayName="Meeting" ma:format="Dropdown" ma:internalName="Meeting">
      <xsd:simpleType>
        <xsd:restriction base="dms:Text">
          <xsd:maxLength value="255"/>
        </xsd:restriction>
      </xsd:simpleType>
    </xsd:element>
    <xsd:element name="MeetingDate" ma:index="12" nillable="true" ma:displayName="Meeting Date" ma:format="DateOnly" ma:internalName="MeetingDate">
      <xsd:simpleType>
        <xsd:restriction base="dms:DateTime"/>
      </xsd:simpleType>
    </xsd:element>
    <xsd:element name="Topic" ma:index="13" ma:displayName="Topic" ma:format="Dropdown" ma:internalName="Topic">
      <xsd:simpleType>
        <xsd:restriction base="dms:Choice">
          <xsd:enumeration value="WNHWPS"/>
          <xsd:enumeration value="WSAEMWB"/>
          <xsd:enumeration value="Curriculum"/>
          <xsd:enumeration value="HSPSS"/>
          <xsd:enumeration value="JustB"/>
          <xsd:enumeration value="Cross-Programme"/>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7183B9-1F40-438B-A584-45BA90B6AB7F}">
  <ds:schemaRefs>
    <ds:schemaRef ds:uri="http://purl.org/dc/elements/1.1/"/>
    <ds:schemaRef ds:uri="http://schemas.microsoft.com/sharepoint/v3"/>
    <ds:schemaRef ds:uri="http://schemas.microsoft.com/office/2006/documentManagement/types"/>
    <ds:schemaRef ds:uri="http://schemas.openxmlformats.org/package/2006/metadata/core-properties"/>
    <ds:schemaRef ds:uri="http://schemas.microsoft.com/office/2006/metadata/properties"/>
    <ds:schemaRef ds:uri="78b794fc-fa86-49b4-bf1d-df668ee03484"/>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82907549-0B50-4A65-9170-3E7140D16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8b794fc-fa86-49b4-bf1d-df668ee03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02D336-5FE3-45DC-8BB8-0E882941C1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TotalTime>
  <Words>499</Words>
  <Application>Microsoft Office PowerPoint</Application>
  <PresentationFormat>Widescreen</PresentationFormat>
  <Paragraphs>31</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Ubuntu</vt:lpstr>
      <vt:lpstr>Verdana</vt:lpstr>
      <vt:lpstr>PHW - Master Deck -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Brenda Basweti (Public Health Wales - Matrix House)</cp:lastModifiedBy>
  <cp:revision>100</cp:revision>
  <dcterms:created xsi:type="dcterms:W3CDTF">2024-01-29T16:09:21Z</dcterms:created>
  <dcterms:modified xsi:type="dcterms:W3CDTF">2026-04-20T15:09:56Z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0x0101004DA702A496B7D7449F457C941AEC0CCB</vt:lpwstr>
  </property>
  <property fmtid="{D5CDD505-2E9C-101B-9397-08002B2CF9AE}" pid="3" name="MediaServiceImageTags">
    <vt:lpwstr/>
  </property>
  <property fmtid="{D5CDD505-2E9C-101B-9397-08002B2CF9AE}" pid="4" name="Order">
    <vt:lpwstr>69000.0000000000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