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Lst>
  <p:notesMasterIdLst>
    <p:notesMasterId r:id="rId13"/>
  </p:notesMasterIdLst>
  <p:sldIdLst>
    <p:sldId id="256" r:id="rId5"/>
    <p:sldId id="257" r:id="rId6"/>
    <p:sldId id="267" r:id="rId7"/>
    <p:sldId id="258" r:id="rId8"/>
    <p:sldId id="259" r:id="rId9"/>
    <p:sldId id="260" r:id="rId10"/>
    <p:sldId id="262"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5C8337-EE5E-75FD-1769-61102AA6FA7A}" name="Mary-Ann McKibben (Public Health Wales - No. 2 Capital Quarter)" initials="MQ" userId="S::mary-ann.mckibben@wales.nhs.uk::35459770-b51a-4e1a-abfa-0a28574af7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1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B1C62A-D919-40D4-ABFA-11EEEF7F74A8}" v="4" dt="2026-07-22T08:51:35.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BF1F24-30D7-5740-9F64-AE7FBFFC8324}" type="slidenum">
              <a:rPr lang="en-US" smtClean="0"/>
              <a:t>6</a:t>
            </a:fld>
            <a:endParaRPr lang="en-US"/>
          </a:p>
        </p:txBody>
      </p:sp>
    </p:spTree>
    <p:extLst>
      <p:ext uri="{BB962C8B-B14F-4D97-AF65-F5344CB8AC3E}">
        <p14:creationId xmlns:p14="http://schemas.microsoft.com/office/powerpoint/2010/main" val="30698948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E0ED43-A537-75F8-3B40-FACDD890427C}"/>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48CC64B-142E-58F7-6B3F-B0517A3CF10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771899" y="0"/>
            <a:ext cx="8420101" cy="685800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9EEEC7A5-BEBE-218F-2CA7-7C15F21B0373}"/>
              </a:ext>
            </a:extLst>
          </p:cNvPr>
          <p:cNvSpPr>
            <a:spLocks noGrp="1"/>
          </p:cNvSpPr>
          <p:nvPr>
            <p:ph type="body" sz="quarter" idx="10" hasCustomPrompt="1"/>
          </p:nvPr>
        </p:nvSpPr>
        <p:spPr>
          <a:xfrm>
            <a:off x="285750" y="2710836"/>
            <a:ext cx="5432425" cy="726622"/>
          </a:xfrm>
          <a:prstGeom prst="rect">
            <a:avLst/>
          </a:prstGeom>
        </p:spPr>
        <p:txBody>
          <a:bodyPr anchor="b">
            <a:noAutofit/>
          </a:bodyPr>
          <a:lstStyle>
            <a:lvl1pPr marL="0" indent="0">
              <a:buNone/>
              <a:defRPr sz="36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4" name="Text Placeholder 13">
            <a:extLst>
              <a:ext uri="{FF2B5EF4-FFF2-40B4-BE49-F238E27FC236}">
                <a16:creationId xmlns:a16="http://schemas.microsoft.com/office/drawing/2014/main" id="{DD23FB2A-DF5E-3AF2-38DF-C7DF8655157D}"/>
              </a:ext>
            </a:extLst>
          </p:cNvPr>
          <p:cNvSpPr>
            <a:spLocks noGrp="1"/>
          </p:cNvSpPr>
          <p:nvPr>
            <p:ph type="body" sz="quarter" idx="11" hasCustomPrompt="1"/>
          </p:nvPr>
        </p:nvSpPr>
        <p:spPr>
          <a:xfrm>
            <a:off x="285750" y="3387964"/>
            <a:ext cx="5432425" cy="453119"/>
          </a:xfrm>
          <a:prstGeom prst="rect">
            <a:avLst/>
          </a:prstGeom>
        </p:spPr>
        <p:txBody>
          <a:bodyPr anchor="t">
            <a:noAutofit/>
          </a:bodyPr>
          <a:lstStyle>
            <a:lvl1pPr marL="0" indent="0">
              <a:buNone/>
              <a:defRPr sz="22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5" name="Text Placeholder 13">
            <a:extLst>
              <a:ext uri="{FF2B5EF4-FFF2-40B4-BE49-F238E27FC236}">
                <a16:creationId xmlns:a16="http://schemas.microsoft.com/office/drawing/2014/main" id="{DCCB7028-9028-5AAA-F266-1BA4C1BB37BC}"/>
              </a:ext>
            </a:extLst>
          </p:cNvPr>
          <p:cNvSpPr>
            <a:spLocks noGrp="1"/>
          </p:cNvSpPr>
          <p:nvPr>
            <p:ph type="body" sz="quarter" idx="12" hasCustomPrompt="1"/>
          </p:nvPr>
        </p:nvSpPr>
        <p:spPr>
          <a:xfrm>
            <a:off x="285750" y="4204682"/>
            <a:ext cx="5432425" cy="453119"/>
          </a:xfrm>
          <a:prstGeom prst="rect">
            <a:avLst/>
          </a:prstGeom>
        </p:spPr>
        <p:txBody>
          <a:bodyPr anchor="t">
            <a:noAutofit/>
          </a:bodyPr>
          <a:lstStyle>
            <a:lvl1pPr marL="0" indent="0">
              <a:buNone/>
              <a:defRPr sz="14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
        <p:nvSpPr>
          <p:cNvPr id="6" name="Picture Placeholder 4">
            <a:extLst>
              <a:ext uri="{FF2B5EF4-FFF2-40B4-BE49-F238E27FC236}">
                <a16:creationId xmlns:a16="http://schemas.microsoft.com/office/drawing/2014/main" id="{A2F69A33-999F-7261-9535-B2A9E2043EB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spTree>
    <p:extLst>
      <p:ext uri="{BB962C8B-B14F-4D97-AF65-F5344CB8AC3E}">
        <p14:creationId xmlns:p14="http://schemas.microsoft.com/office/powerpoint/2010/main" val="3121995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3" name="Picture 2">
            <a:extLst>
              <a:ext uri="{FF2B5EF4-FFF2-40B4-BE49-F238E27FC236}">
                <a16:creationId xmlns:a16="http://schemas.microsoft.com/office/drawing/2014/main" id="{BF98EFCF-C246-005C-498D-271681A00FB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59749" y="2620284"/>
            <a:ext cx="3527372" cy="3968293"/>
          </a:xfrm>
          <a:prstGeom prst="rect">
            <a:avLst/>
          </a:prstGeom>
        </p:spPr>
      </p:pic>
      <p:pic>
        <p:nvPicPr>
          <p:cNvPr id="4" name="Picture 3" descr="A blue rectangle on a black background&#10;&#10;Description automatically generated">
            <a:extLst>
              <a:ext uri="{FF2B5EF4-FFF2-40B4-BE49-F238E27FC236}">
                <a16:creationId xmlns:a16="http://schemas.microsoft.com/office/drawing/2014/main" id="{4A6CD33D-CE15-C6EA-E9D7-A276F96458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5400000">
            <a:off x="6649025" y="-657741"/>
            <a:ext cx="2405273" cy="3720755"/>
          </a:xfrm>
          <a:prstGeom prst="rect">
            <a:avLst/>
          </a:prstGeom>
        </p:spPr>
      </p:pic>
      <p:sp>
        <p:nvSpPr>
          <p:cNvPr id="2" name="Text Placeholder 16">
            <a:extLst>
              <a:ext uri="{FF2B5EF4-FFF2-40B4-BE49-F238E27FC236}">
                <a16:creationId xmlns:a16="http://schemas.microsoft.com/office/drawing/2014/main" id="{0E5CFCF9-4FEA-684C-9249-6CB4258FF9E4}"/>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1D7A6BE0-A3A3-00EF-966D-ED9E9646A869}"/>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3DC193FF-EE37-7665-A88F-6D82E3E41B60}"/>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491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Green">
    <p:spTree>
      <p:nvGrpSpPr>
        <p:cNvPr id="1" name=""/>
        <p:cNvGrpSpPr/>
        <p:nvPr/>
      </p:nvGrpSpPr>
      <p:grpSpPr>
        <a:xfrm>
          <a:off x="0" y="0"/>
          <a:ext cx="0" cy="0"/>
          <a:chOff x="0" y="0"/>
          <a:chExt cx="0" cy="0"/>
        </a:xfrm>
      </p:grpSpPr>
      <p:pic>
        <p:nvPicPr>
          <p:cNvPr id="13" name="Picture 12" descr="A green curved object on a black background&#10;&#10;Description automatically generated">
            <a:extLst>
              <a:ext uri="{FF2B5EF4-FFF2-40B4-BE49-F238E27FC236}">
                <a16:creationId xmlns:a16="http://schemas.microsoft.com/office/drawing/2014/main" id="{5BE47017-229C-E9B0-9136-346518C971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678735" y="4849885"/>
            <a:ext cx="3113591" cy="2008116"/>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0FAC1D26-CC7D-E97A-3F21-2D75E28C945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4995863" y="0"/>
            <a:ext cx="3011357" cy="1967696"/>
          </a:xfrm>
          <a:prstGeom prst="rect">
            <a:avLst/>
          </a:prstGeom>
        </p:spPr>
      </p:pic>
      <p:sp>
        <p:nvSpPr>
          <p:cNvPr id="3" name="Text Placeholder 19">
            <a:extLst>
              <a:ext uri="{FF2B5EF4-FFF2-40B4-BE49-F238E27FC236}">
                <a16:creationId xmlns:a16="http://schemas.microsoft.com/office/drawing/2014/main" id="{F32C9CDA-6E98-BDBB-22CC-3331CBEB200D}"/>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16">
            <a:extLst>
              <a:ext uri="{FF2B5EF4-FFF2-40B4-BE49-F238E27FC236}">
                <a16:creationId xmlns:a16="http://schemas.microsoft.com/office/drawing/2014/main" id="{CB3808F5-2977-2430-671D-201C708FDA25}"/>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631F4810-3655-6AC4-612B-0F5ED1F82335}"/>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1E2E994-007A-4BF6-1A75-386E1DE02EA2}"/>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2960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A89E4-01F1-D603-91B2-5BD4E9CB45B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3175"/>
            <a:ext cx="12192000" cy="6851650"/>
          </a:xfrm>
          <a:prstGeom prst="rect">
            <a:avLst/>
          </a:prstGeom>
        </p:spPr>
      </p:pic>
      <p:pic>
        <p:nvPicPr>
          <p:cNvPr id="11" name="Picture 10">
            <a:extLst>
              <a:ext uri="{FF2B5EF4-FFF2-40B4-BE49-F238E27FC236}">
                <a16:creationId xmlns:a16="http://schemas.microsoft.com/office/drawing/2014/main" id="{8D59E697-43E9-29BA-4D8B-B1E926BCE74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3"/>
            <a:ext cx="2365080" cy="726620"/>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EFD7FFEF-DD76-C8F1-63F4-63C982059D10}"/>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1322468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Green">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7E004D3-DBCA-1C37-97A3-960F3197F922}"/>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ADEB40E7-645B-EFDF-08C9-EF3FCF11D1D3}"/>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DEF444B3-DCDC-AEAE-C9E4-7E25D26EE18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5464465" y="-1"/>
            <a:ext cx="3010823" cy="2223164"/>
          </a:xfrm>
          <a:prstGeom prst="rect">
            <a:avLst/>
          </a:prstGeom>
        </p:spPr>
      </p:pic>
      <p:sp>
        <p:nvSpPr>
          <p:cNvPr id="4" name="Text Placeholder 16">
            <a:extLst>
              <a:ext uri="{FF2B5EF4-FFF2-40B4-BE49-F238E27FC236}">
                <a16:creationId xmlns:a16="http://schemas.microsoft.com/office/drawing/2014/main" id="{D35E72E3-FB2A-CE9B-8A97-5095BD60FDCE}"/>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64FA1C60-516A-E812-0696-9110D645B8D7}"/>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98BB7B6D-035A-422E-9B5C-4C0B73E961DA}"/>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49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346354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78540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04648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Nav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E04A0E-7116-D43A-EF7E-9E7B920E938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8E1D216-83C4-383F-5127-29C1F1C984F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5750" y="275383"/>
            <a:ext cx="2365080" cy="726620"/>
          </a:xfrm>
          <a:prstGeom prst="rect">
            <a:avLst/>
          </a:prstGeom>
        </p:spPr>
      </p:pic>
      <p:sp>
        <p:nvSpPr>
          <p:cNvPr id="7" name="TextBox 6">
            <a:extLst>
              <a:ext uri="{FF2B5EF4-FFF2-40B4-BE49-F238E27FC236}">
                <a16:creationId xmlns:a16="http://schemas.microsoft.com/office/drawing/2014/main" id="{B62B3495-9D10-4CA2-AB77-C01FF170FF10}"/>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8" name="Text Placeholder 13">
            <a:extLst>
              <a:ext uri="{FF2B5EF4-FFF2-40B4-BE49-F238E27FC236}">
                <a16:creationId xmlns:a16="http://schemas.microsoft.com/office/drawing/2014/main" id="{9D15ADB2-ED3A-0348-BADB-D21C55C9FA09}"/>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9" name="Text Placeholder 13">
            <a:extLst>
              <a:ext uri="{FF2B5EF4-FFF2-40B4-BE49-F238E27FC236}">
                <a16:creationId xmlns:a16="http://schemas.microsoft.com/office/drawing/2014/main" id="{2ACCC9AE-D598-DAC1-8F65-F73D0EE59424}"/>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accent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3031432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6317-7467-DE3F-6C0B-DD058A9867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953CBCA-3BED-A47C-B4C8-D30F0AB68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8CC687-9ECD-F6E3-5184-EFAF7E46FB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4E63EC1-32C7-C148-9B23-6C189CE1C2B7}" type="datetimeFigureOut">
              <a:rPr lang="en-US" smtClean="0"/>
              <a:pPr/>
              <a:t>7/22/2026</a:t>
            </a:fld>
            <a:endParaRPr lang="en-US"/>
          </a:p>
        </p:txBody>
      </p:sp>
      <p:sp>
        <p:nvSpPr>
          <p:cNvPr id="5" name="Footer Placeholder 4">
            <a:extLst>
              <a:ext uri="{FF2B5EF4-FFF2-40B4-BE49-F238E27FC236}">
                <a16:creationId xmlns:a16="http://schemas.microsoft.com/office/drawing/2014/main" id="{E242B47E-A058-0DAF-B59E-CC2E267BDA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a:p>
        </p:txBody>
      </p:sp>
      <p:sp>
        <p:nvSpPr>
          <p:cNvPr id="6" name="Slide Number Placeholder 5">
            <a:extLst>
              <a:ext uri="{FF2B5EF4-FFF2-40B4-BE49-F238E27FC236}">
                <a16:creationId xmlns:a16="http://schemas.microsoft.com/office/drawing/2014/main" id="{91C73786-2D0C-15B4-1EB1-4F191CCD81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1A6076B7-25FF-134B-B2FE-8DDBCA4A7BAB}" type="slidenum">
              <a:rPr lang="en-US" smtClean="0"/>
              <a:pPr/>
              <a:t>‹#›</a:t>
            </a:fld>
            <a:endParaRPr lang="en-US"/>
          </a:p>
        </p:txBody>
      </p:sp>
    </p:spTree>
    <p:extLst>
      <p:ext uri="{BB962C8B-B14F-4D97-AF65-F5344CB8AC3E}">
        <p14:creationId xmlns:p14="http://schemas.microsoft.com/office/powerpoint/2010/main" val="1613755529"/>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 id="2147483670" r:id="rId4"/>
    <p:sldLayoutId id="2147483665" r:id="rId5"/>
    <p:sldLayoutId id="2147483698" r:id="rId6"/>
    <p:sldLayoutId id="2147483693" r:id="rId7"/>
    <p:sldLayoutId id="2147483694" r:id="rId8"/>
    <p:sldLayoutId id="2147483702" r:id="rId9"/>
  </p:sldLayoutIdLst>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C2B117-9A09-6816-9116-65E6B96C02D3}"/>
              </a:ext>
            </a:extLst>
          </p:cNvPr>
          <p:cNvPicPr>
            <a:picLocks noChangeAspect="1"/>
          </p:cNvPicPr>
          <p:nvPr/>
        </p:nvPicPr>
        <p:blipFill>
          <a:blip r:embed="rId2" cstate="screen">
            <a:alphaModFix amt="50000"/>
            <a:extLst>
              <a:ext uri="{28A0092B-C50C-407E-A947-70E740481C1C}">
                <a14:useLocalDpi xmlns:a14="http://schemas.microsoft.com/office/drawing/2010/main"/>
              </a:ext>
            </a:extLst>
          </a:blip>
          <a:srcRect/>
          <a:stretch/>
        </p:blipFill>
        <p:spPr>
          <a:xfrm>
            <a:off x="3771899" y="0"/>
            <a:ext cx="8420101" cy="6858000"/>
          </a:xfrm>
          <a:prstGeom prst="rect">
            <a:avLst/>
          </a:prstGeom>
        </p:spPr>
      </p:pic>
      <p:sp>
        <p:nvSpPr>
          <p:cNvPr id="2" name="Text Placeholder 1">
            <a:extLst>
              <a:ext uri="{FF2B5EF4-FFF2-40B4-BE49-F238E27FC236}">
                <a16:creationId xmlns:a16="http://schemas.microsoft.com/office/drawing/2014/main" id="{709FECE3-A7BC-645C-296E-25B886289BF9}"/>
              </a:ext>
            </a:extLst>
          </p:cNvPr>
          <p:cNvSpPr>
            <a:spLocks noGrp="1"/>
          </p:cNvSpPr>
          <p:nvPr>
            <p:ph type="body" sz="quarter" idx="10"/>
          </p:nvPr>
        </p:nvSpPr>
        <p:spPr/>
        <p:txBody>
          <a:bodyPr/>
          <a:lstStyle/>
          <a:p>
            <a:r>
              <a:rPr lang="en-US"/>
              <a:t>See, Think, Wonder</a:t>
            </a:r>
          </a:p>
        </p:txBody>
      </p:sp>
      <p:sp>
        <p:nvSpPr>
          <p:cNvPr id="4" name="Text Placeholder 8">
            <a:extLst>
              <a:ext uri="{FF2B5EF4-FFF2-40B4-BE49-F238E27FC236}">
                <a16:creationId xmlns:a16="http://schemas.microsoft.com/office/drawing/2014/main" id="{24D84E20-02A1-FA3E-6382-4921CD448E5A}"/>
              </a:ext>
            </a:extLst>
          </p:cNvPr>
          <p:cNvSpPr>
            <a:spLocks noGrp="1"/>
          </p:cNvSpPr>
          <p:nvPr/>
        </p:nvSpPr>
        <p:spPr>
          <a:xfrm>
            <a:off x="299975" y="3431878"/>
            <a:ext cx="6327775" cy="453119"/>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200">
                <a:solidFill>
                  <a:schemeClr val="tx2"/>
                </a:solidFill>
                <a:latin typeface="Ubuntu"/>
              </a:rPr>
              <a:t>Vaping</a:t>
            </a:r>
          </a:p>
        </p:txBody>
      </p:sp>
      <p:pic>
        <p:nvPicPr>
          <p:cNvPr id="9" name="Picture Placeholder 8" descr="A child looking down in front of a group of people&#10;&#10;Description automatically generated">
            <a:extLst>
              <a:ext uri="{FF2B5EF4-FFF2-40B4-BE49-F238E27FC236}">
                <a16:creationId xmlns:a16="http://schemas.microsoft.com/office/drawing/2014/main" id="{CF3C4077-6660-F1AB-C483-7A8DFA9678A9}"/>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5136078" y="453233"/>
            <a:ext cx="6684305" cy="6030718"/>
          </a:xfrm>
        </p:spPr>
      </p:pic>
    </p:spTree>
    <p:extLst>
      <p:ext uri="{BB962C8B-B14F-4D97-AF65-F5344CB8AC3E}">
        <p14:creationId xmlns:p14="http://schemas.microsoft.com/office/powerpoint/2010/main" val="2926879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942A5430-0260-6C37-7C16-BE4828FD91BE}"/>
              </a:ext>
            </a:extLst>
          </p:cNvPr>
          <p:cNvSpPr>
            <a:spLocks noGrp="1"/>
          </p:cNvSpPr>
          <p:nvPr>
            <p:ph type="body" sz="quarter" idx="11"/>
          </p:nvPr>
        </p:nvSpPr>
        <p:spPr>
          <a:xfrm>
            <a:off x="315611" y="949779"/>
            <a:ext cx="6890017" cy="4855238"/>
          </a:xfrm>
        </p:spPr>
        <p:txBody>
          <a:bodyPr anchor="ctr">
            <a:noAutofit/>
          </a:bodyPr>
          <a:lstStyle/>
          <a:p>
            <a:pPr>
              <a:lnSpc>
                <a:spcPct val="100000"/>
              </a:lnSpc>
            </a:pPr>
            <a:r>
              <a:rPr lang="en-US" sz="2200">
                <a:latin typeface="Ubuntu"/>
                <a:ea typeface="+mn-lt"/>
                <a:cs typeface="+mn-lt"/>
              </a:rPr>
              <a:t>Discuss the following images and answer the following three questions:</a:t>
            </a:r>
          </a:p>
          <a:p>
            <a:pPr>
              <a:lnSpc>
                <a:spcPct val="100000"/>
              </a:lnSpc>
            </a:pPr>
            <a:endParaRPr lang="en-US" sz="2200">
              <a:latin typeface="Ubuntu"/>
              <a:ea typeface="+mn-lt"/>
              <a:cs typeface="+mn-lt"/>
            </a:endParaRPr>
          </a:p>
          <a:p>
            <a:pPr>
              <a:lnSpc>
                <a:spcPct val="100000"/>
              </a:lnSpc>
            </a:pPr>
            <a:r>
              <a:rPr lang="en-US" sz="2200" b="0">
                <a:latin typeface="Ubuntu"/>
                <a:ea typeface="+mn-lt"/>
                <a:cs typeface="+mn-lt"/>
              </a:rPr>
              <a:t>What do you see?</a:t>
            </a:r>
            <a:endParaRPr lang="en-US" b="0"/>
          </a:p>
          <a:p>
            <a:pPr>
              <a:lnSpc>
                <a:spcPct val="100000"/>
              </a:lnSpc>
            </a:pPr>
            <a:endParaRPr lang="en-US" sz="2200" b="0">
              <a:ea typeface="+mn-lt"/>
              <a:cs typeface="+mn-lt"/>
            </a:endParaRPr>
          </a:p>
          <a:p>
            <a:pPr>
              <a:lnSpc>
                <a:spcPct val="100000"/>
              </a:lnSpc>
            </a:pPr>
            <a:r>
              <a:rPr lang="en-US" sz="2200" b="0">
                <a:solidFill>
                  <a:srgbClr val="15518B"/>
                </a:solidFill>
                <a:latin typeface="Ubuntu"/>
                <a:ea typeface="+mn-lt"/>
                <a:cs typeface="+mn-lt"/>
              </a:rPr>
              <a:t>What do you think?</a:t>
            </a:r>
          </a:p>
          <a:p>
            <a:pPr>
              <a:lnSpc>
                <a:spcPct val="100000"/>
              </a:lnSpc>
            </a:pPr>
            <a:endParaRPr lang="en-US" sz="2200" b="0">
              <a:solidFill>
                <a:srgbClr val="15518B"/>
              </a:solidFill>
              <a:latin typeface="Ubuntu"/>
              <a:ea typeface="+mn-lt"/>
              <a:cs typeface="+mn-lt"/>
            </a:endParaRPr>
          </a:p>
          <a:p>
            <a:pPr>
              <a:lnSpc>
                <a:spcPct val="100000"/>
              </a:lnSpc>
            </a:pPr>
            <a:r>
              <a:rPr lang="en-US" sz="2200" b="0">
                <a:solidFill>
                  <a:srgbClr val="15518B"/>
                </a:solidFill>
                <a:latin typeface="Ubuntu"/>
                <a:ea typeface="+mn-lt"/>
                <a:cs typeface="+mn-lt"/>
              </a:rPr>
              <a:t>What do you wonder?</a:t>
            </a:r>
            <a:endParaRPr lang="en-US" sz="2200" b="0">
              <a:solidFill>
                <a:srgbClr val="15518B"/>
              </a:solidFill>
              <a:ea typeface="+mn-lt"/>
              <a:cs typeface="+mn-lt"/>
            </a:endParaRPr>
          </a:p>
          <a:p>
            <a:pPr>
              <a:lnSpc>
                <a:spcPct val="100000"/>
              </a:lnSpc>
            </a:pPr>
            <a:endParaRPr lang="en-US" sz="2200">
              <a:solidFill>
                <a:srgbClr val="15518B"/>
              </a:solidFill>
              <a:ea typeface="+mn-lt"/>
              <a:cs typeface="+mn-lt"/>
            </a:endParaRPr>
          </a:p>
          <a:p>
            <a:pPr marL="0" indent="0">
              <a:lnSpc>
                <a:spcPct val="100000"/>
              </a:lnSpc>
              <a:buNone/>
            </a:pPr>
            <a:endParaRPr lang="en-US" sz="2200">
              <a:solidFill>
                <a:schemeClr val="accent2"/>
              </a:solidFill>
              <a:latin typeface="Ubuntu"/>
              <a:cs typeface="Calibri"/>
            </a:endParaRPr>
          </a:p>
        </p:txBody>
      </p:sp>
    </p:spTree>
    <p:extLst>
      <p:ext uri="{BB962C8B-B14F-4D97-AF65-F5344CB8AC3E}">
        <p14:creationId xmlns:p14="http://schemas.microsoft.com/office/powerpoint/2010/main" val="698524891"/>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A1E995B-F3A8-A9B1-9637-C04955749860}"/>
              </a:ext>
            </a:extLst>
          </p:cNvPr>
          <p:cNvSpPr/>
          <p:nvPr/>
        </p:nvSpPr>
        <p:spPr>
          <a:xfrm>
            <a:off x="445060" y="3773223"/>
            <a:ext cx="5200396" cy="861900"/>
          </a:xfrm>
          <a:prstGeom prst="roundRect">
            <a:avLst>
              <a:gd name="adj" fmla="val 1020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8">
            <a:extLst>
              <a:ext uri="{FF2B5EF4-FFF2-40B4-BE49-F238E27FC236}">
                <a16:creationId xmlns:a16="http://schemas.microsoft.com/office/drawing/2014/main" id="{942A5430-0260-6C37-7C16-BE4828FD91BE}"/>
              </a:ext>
            </a:extLst>
          </p:cNvPr>
          <p:cNvSpPr>
            <a:spLocks noGrp="1"/>
          </p:cNvSpPr>
          <p:nvPr>
            <p:ph type="body" sz="quarter" idx="11"/>
          </p:nvPr>
        </p:nvSpPr>
        <p:spPr>
          <a:xfrm>
            <a:off x="442219" y="1480126"/>
            <a:ext cx="5199762" cy="3038322"/>
          </a:xfrm>
        </p:spPr>
        <p:txBody>
          <a:bodyPr anchor="ctr">
            <a:noAutofit/>
          </a:bodyPr>
          <a:lstStyle/>
          <a:p>
            <a:pPr>
              <a:lnSpc>
                <a:spcPct val="100000"/>
              </a:lnSpc>
            </a:pPr>
            <a:r>
              <a:rPr lang="en-US" sz="2200" b="0" dirty="0">
                <a:latin typeface="Ubuntu"/>
                <a:ea typeface="+mn-lt"/>
                <a:cs typeface="+mn-lt"/>
              </a:rPr>
              <a:t>Vaping devices should not be used by children and young people. It is illegal for adults to buy (or try to buy) vaping </a:t>
            </a:r>
            <a:r>
              <a:rPr lang="en-US" sz="2200" b="0">
                <a:latin typeface="Ubuntu"/>
                <a:ea typeface="+mn-lt"/>
                <a:cs typeface="+mn-lt"/>
              </a:rPr>
              <a:t>devices </a:t>
            </a:r>
            <a:r>
              <a:rPr lang="en-US" sz="2200" b="0" dirty="0">
                <a:latin typeface="Ubuntu"/>
                <a:ea typeface="+mn-lt"/>
                <a:cs typeface="+mn-lt"/>
              </a:rPr>
              <a:t> for anyone under 18. This is known as </a:t>
            </a:r>
            <a:r>
              <a:rPr lang="en-US" sz="2200" dirty="0">
                <a:latin typeface="Ubuntu"/>
                <a:ea typeface="+mn-lt"/>
                <a:cs typeface="+mn-lt"/>
              </a:rPr>
              <a:t>‘proxy purchase’.</a:t>
            </a:r>
            <a:endParaRPr lang="en-US" dirty="0"/>
          </a:p>
          <a:p>
            <a:pPr>
              <a:lnSpc>
                <a:spcPct val="100000"/>
              </a:lnSpc>
            </a:pPr>
            <a:endParaRPr lang="en-US" sz="2200">
              <a:ea typeface="+mn-lt"/>
              <a:cs typeface="+mn-lt"/>
            </a:endParaRPr>
          </a:p>
          <a:p>
            <a:pPr marL="0" indent="0">
              <a:lnSpc>
                <a:spcPct val="100000"/>
              </a:lnSpc>
              <a:buNone/>
            </a:pPr>
            <a:r>
              <a:rPr lang="en-US" sz="2200">
                <a:solidFill>
                  <a:schemeClr val="accent2"/>
                </a:solidFill>
                <a:latin typeface="Ubuntu"/>
                <a:ea typeface="+mn-lt"/>
                <a:cs typeface="+mn-lt"/>
              </a:rPr>
              <a:t>Fines can be issued to retailers and individuals breaking the law.</a:t>
            </a:r>
            <a:endParaRPr lang="en-US" sz="2200">
              <a:solidFill>
                <a:schemeClr val="accent2"/>
              </a:solidFill>
              <a:latin typeface="Ubuntu"/>
              <a:cs typeface="Calibri"/>
            </a:endParaRPr>
          </a:p>
        </p:txBody>
      </p:sp>
      <p:pic>
        <p:nvPicPr>
          <p:cNvPr id="15" name="Picture 14">
            <a:extLst>
              <a:ext uri="{FF2B5EF4-FFF2-40B4-BE49-F238E27FC236}">
                <a16:creationId xmlns:a16="http://schemas.microsoft.com/office/drawing/2014/main" id="{7BF6FE23-41C9-F687-A1CE-4FF0D6BA74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3352" y="4634836"/>
            <a:ext cx="3010823" cy="2223164"/>
          </a:xfrm>
          <a:prstGeom prst="rect">
            <a:avLst/>
          </a:prstGeom>
        </p:spPr>
      </p:pic>
      <p:sp>
        <p:nvSpPr>
          <p:cNvPr id="2" name="TextBox 2">
            <a:extLst>
              <a:ext uri="{FF2B5EF4-FFF2-40B4-BE49-F238E27FC236}">
                <a16:creationId xmlns:a16="http://schemas.microsoft.com/office/drawing/2014/main" id="{E90FC19B-0F87-6ADF-0D8D-98B48159BDDD}"/>
              </a:ext>
            </a:extLst>
          </p:cNvPr>
          <p:cNvSpPr txBox="1"/>
          <p:nvPr/>
        </p:nvSpPr>
        <p:spPr>
          <a:xfrm>
            <a:off x="10220307" y="368897"/>
            <a:ext cx="1508792"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3600" b="1">
                <a:solidFill>
                  <a:srgbClr val="A5A5A5"/>
                </a:solidFill>
                <a:cs typeface="Calibri"/>
              </a:rPr>
              <a:t>DRAFT</a:t>
            </a:r>
            <a:endParaRPr lang="en-US" sz="3600" b="1">
              <a:solidFill>
                <a:srgbClr val="A5A5A5"/>
              </a:solidFill>
            </a:endParaRPr>
          </a:p>
        </p:txBody>
      </p:sp>
      <p:pic>
        <p:nvPicPr>
          <p:cNvPr id="7" name="Picture Placeholder 6" descr="A person holding a device&#10;&#10;Description automatically generated">
            <a:extLst>
              <a:ext uri="{FF2B5EF4-FFF2-40B4-BE49-F238E27FC236}">
                <a16:creationId xmlns:a16="http://schemas.microsoft.com/office/drawing/2014/main" id="{90AF65F8-22C3-5E51-4E8A-FE838C4917AA}"/>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6096000" y="453233"/>
            <a:ext cx="5718175" cy="5961431"/>
          </a:xfrm>
        </p:spPr>
      </p:pic>
    </p:spTree>
    <p:extLst>
      <p:ext uri="{BB962C8B-B14F-4D97-AF65-F5344CB8AC3E}">
        <p14:creationId xmlns:p14="http://schemas.microsoft.com/office/powerpoint/2010/main" val="186950724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AD36D-5DD4-3F61-9B50-23DB496BB938}"/>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F06F3E86-1AF5-8DD0-7A4D-C6771F4001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3352" y="4634836"/>
            <a:ext cx="3010823" cy="2223164"/>
          </a:xfrm>
          <a:prstGeom prst="rect">
            <a:avLst/>
          </a:prstGeom>
        </p:spPr>
      </p:pic>
      <p:sp>
        <p:nvSpPr>
          <p:cNvPr id="4" name="Rounded Rectangle 3">
            <a:extLst>
              <a:ext uri="{FF2B5EF4-FFF2-40B4-BE49-F238E27FC236}">
                <a16:creationId xmlns:a16="http://schemas.microsoft.com/office/drawing/2014/main" id="{EA468C69-6F68-3FA3-344C-4E9DE3CB972D}"/>
              </a:ext>
            </a:extLst>
          </p:cNvPr>
          <p:cNvSpPr/>
          <p:nvPr/>
        </p:nvSpPr>
        <p:spPr>
          <a:xfrm>
            <a:off x="312790" y="5309609"/>
            <a:ext cx="5459330" cy="801990"/>
          </a:xfrm>
          <a:prstGeom prst="roundRect">
            <a:avLst>
              <a:gd name="adj" fmla="val 1020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8">
            <a:extLst>
              <a:ext uri="{FF2B5EF4-FFF2-40B4-BE49-F238E27FC236}">
                <a16:creationId xmlns:a16="http://schemas.microsoft.com/office/drawing/2014/main" id="{3267EBD7-302B-145F-8F89-C75A73C19232}"/>
              </a:ext>
            </a:extLst>
          </p:cNvPr>
          <p:cNvSpPr txBox="1">
            <a:spLocks/>
          </p:cNvSpPr>
          <p:nvPr/>
        </p:nvSpPr>
        <p:spPr>
          <a:xfrm>
            <a:off x="314712" y="1159349"/>
            <a:ext cx="5836180" cy="465490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Ubuntu"/>
                <a:ea typeface="+mn-lt"/>
                <a:cs typeface="+mn-lt"/>
              </a:rPr>
              <a:t>Switching completely from smoking to vaping significantly reduces health harm for smokers who are unable or unwilling to quit. Unlike cigarettes, there is no combustion (burning) involved in vaping devices, so there is no smoke and no other harmful products of combustion, such as tar and carbon monoxide.</a:t>
            </a:r>
            <a:endParaRPr lang="en-US" sz="2000" dirty="0">
              <a:ea typeface="+mn-lt"/>
              <a:cs typeface="+mn-lt"/>
            </a:endParaRPr>
          </a:p>
          <a:p>
            <a:pPr marL="0" indent="0">
              <a:lnSpc>
                <a:spcPct val="100000"/>
              </a:lnSpc>
              <a:buNone/>
            </a:pPr>
            <a:r>
              <a:rPr lang="en-US" sz="2000" dirty="0">
                <a:latin typeface="Ubuntu"/>
                <a:ea typeface="+mn-lt"/>
                <a:cs typeface="+mn-lt"/>
              </a:rPr>
              <a:t>Vapes do not contain the tar, carbon monoxide and other products that cause many smoking-related illnesses, so they are safer than smoking.</a:t>
            </a:r>
            <a:endParaRPr lang="en-US" sz="2000" dirty="0">
              <a:ea typeface="+mn-lt"/>
              <a:cs typeface="+mn-lt"/>
            </a:endParaRPr>
          </a:p>
          <a:p>
            <a:pPr marL="0" indent="0">
              <a:lnSpc>
                <a:spcPct val="100000"/>
              </a:lnSpc>
              <a:buNone/>
            </a:pPr>
            <a:r>
              <a:rPr lang="en-US" sz="2000" dirty="0">
                <a:latin typeface="Ubuntu"/>
                <a:ea typeface="+mn-lt"/>
                <a:cs typeface="+mn-lt"/>
              </a:rPr>
              <a:t>However, vapes do contain toxic substances  and most vapes also contain nicotine, which can lead to addiction. </a:t>
            </a:r>
            <a:endParaRPr lang="en-US" sz="2000" dirty="0">
              <a:ea typeface="+mn-lt"/>
              <a:cs typeface="+mn-lt"/>
            </a:endParaRPr>
          </a:p>
          <a:p>
            <a:pPr marL="0" indent="0">
              <a:lnSpc>
                <a:spcPct val="100000"/>
              </a:lnSpc>
              <a:buFont typeface="Arial" panose="020B0604020202020204" pitchFamily="34" charset="0"/>
              <a:buNone/>
            </a:pPr>
            <a:r>
              <a:rPr lang="en-US" sz="2000" b="1" dirty="0">
                <a:solidFill>
                  <a:schemeClr val="accent2"/>
                </a:solidFill>
                <a:latin typeface="Ubuntu"/>
                <a:ea typeface="+mn-lt"/>
                <a:cs typeface="+mn-lt"/>
              </a:rPr>
              <a:t>This mother may be using a vaping device </a:t>
            </a:r>
            <a:br>
              <a:rPr lang="en-US" sz="2000" b="1" dirty="0">
                <a:ea typeface="+mn-lt"/>
                <a:cs typeface="+mn-lt"/>
              </a:rPr>
            </a:br>
            <a:r>
              <a:rPr lang="en-US" sz="2000" b="1" dirty="0">
                <a:solidFill>
                  <a:schemeClr val="accent2"/>
                </a:solidFill>
                <a:latin typeface="Ubuntu"/>
                <a:ea typeface="+mn-lt"/>
                <a:cs typeface="+mn-lt"/>
              </a:rPr>
              <a:t>to stop smoking.</a:t>
            </a:r>
            <a:endParaRPr lang="en-US" sz="2000" b="1" dirty="0">
              <a:solidFill>
                <a:schemeClr val="accent2"/>
              </a:solidFill>
              <a:latin typeface="Ubuntu"/>
              <a:cs typeface="Calibri"/>
            </a:endParaRPr>
          </a:p>
        </p:txBody>
      </p:sp>
      <p:pic>
        <p:nvPicPr>
          <p:cNvPr id="8" name="Picture Placeholder 7" descr="A person and baby sitting on a bench&#10;&#10;Description automatically generated">
            <a:extLst>
              <a:ext uri="{FF2B5EF4-FFF2-40B4-BE49-F238E27FC236}">
                <a16:creationId xmlns:a16="http://schemas.microsoft.com/office/drawing/2014/main" id="{3C9DA567-E65C-01F6-B8C5-429B2950C9F0}"/>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r="-1049"/>
          <a:stretch/>
        </p:blipFill>
        <p:spPr>
          <a:xfrm>
            <a:off x="6096000" y="333272"/>
            <a:ext cx="5728091" cy="6197505"/>
          </a:xfrm>
        </p:spPr>
      </p:pic>
    </p:spTree>
    <p:extLst>
      <p:ext uri="{BB962C8B-B14F-4D97-AF65-F5344CB8AC3E}">
        <p14:creationId xmlns:p14="http://schemas.microsoft.com/office/powerpoint/2010/main" val="329346450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B5CB3-F0DB-0E84-E2B6-97095B9092E9}"/>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ACC64407-D989-BAB6-C94B-4DA4FCE511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3352" y="4634836"/>
            <a:ext cx="3010823" cy="2223164"/>
          </a:xfrm>
          <a:prstGeom prst="rect">
            <a:avLst/>
          </a:prstGeom>
        </p:spPr>
      </p:pic>
      <p:sp>
        <p:nvSpPr>
          <p:cNvPr id="2" name="Rounded Rectangle 1">
            <a:extLst>
              <a:ext uri="{FF2B5EF4-FFF2-40B4-BE49-F238E27FC236}">
                <a16:creationId xmlns:a16="http://schemas.microsoft.com/office/drawing/2014/main" id="{27922A24-1294-4E3D-E446-AF335E61486C}"/>
              </a:ext>
            </a:extLst>
          </p:cNvPr>
          <p:cNvSpPr/>
          <p:nvPr/>
        </p:nvSpPr>
        <p:spPr>
          <a:xfrm>
            <a:off x="414882" y="5028633"/>
            <a:ext cx="4487048" cy="846179"/>
          </a:xfrm>
          <a:prstGeom prst="roundRect">
            <a:avLst>
              <a:gd name="adj" fmla="val 1020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8">
            <a:extLst>
              <a:ext uri="{FF2B5EF4-FFF2-40B4-BE49-F238E27FC236}">
                <a16:creationId xmlns:a16="http://schemas.microsoft.com/office/drawing/2014/main" id="{E42D2A84-C4FE-3851-01B9-B3EC93DA86D4}"/>
              </a:ext>
            </a:extLst>
          </p:cNvPr>
          <p:cNvSpPr txBox="1">
            <a:spLocks/>
          </p:cNvSpPr>
          <p:nvPr/>
        </p:nvSpPr>
        <p:spPr>
          <a:xfrm>
            <a:off x="410021" y="2353206"/>
            <a:ext cx="5268570" cy="239639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US" sz="2200">
              <a:solidFill>
                <a:srgbClr val="15518B"/>
              </a:solidFill>
              <a:latin typeface="Ubuntu"/>
              <a:cs typeface="Calibri"/>
            </a:endParaRPr>
          </a:p>
          <a:p>
            <a:pPr marL="0" indent="0">
              <a:lnSpc>
                <a:spcPct val="100000"/>
              </a:lnSpc>
              <a:buNone/>
            </a:pPr>
            <a:r>
              <a:rPr lang="en-US" sz="2200">
                <a:solidFill>
                  <a:srgbClr val="15518B"/>
                </a:solidFill>
                <a:latin typeface="Ubuntu"/>
                <a:ea typeface="+mn-lt"/>
                <a:cs typeface="+mn-lt"/>
              </a:rPr>
              <a:t>Germs can live almost everywhere. When vapes are used by more than one person germs can spread between them.  Multiple viruses such as Flu, the common cold and the herpes virus (which causes cold sores) is present in saliva and so can be passed between people by sharing vapes. It is sensible hygiene advice not to share vapes or to use vapes discarded by others.</a:t>
            </a:r>
            <a:endParaRPr lang="en-US" sz="2200">
              <a:solidFill>
                <a:srgbClr val="15518B"/>
              </a:solidFill>
              <a:ea typeface="+mn-lt"/>
              <a:cs typeface="+mn-lt"/>
            </a:endParaRPr>
          </a:p>
          <a:p>
            <a:pPr marL="0" indent="0">
              <a:lnSpc>
                <a:spcPct val="100000"/>
              </a:lnSpc>
              <a:buNone/>
            </a:pPr>
            <a:endParaRPr lang="en-US" sz="2200">
              <a:solidFill>
                <a:srgbClr val="15518B"/>
              </a:solidFill>
              <a:ea typeface="+mn-lt"/>
              <a:cs typeface="+mn-lt"/>
            </a:endParaRPr>
          </a:p>
          <a:p>
            <a:pPr marL="0" indent="0">
              <a:lnSpc>
                <a:spcPct val="100000"/>
              </a:lnSpc>
              <a:buNone/>
            </a:pPr>
            <a:r>
              <a:rPr lang="en-US" sz="2200" b="1">
                <a:solidFill>
                  <a:schemeClr val="accent2"/>
                </a:solidFill>
                <a:latin typeface="Ubuntu"/>
                <a:cs typeface="Calibri"/>
              </a:rPr>
              <a:t>It is sensible hygiene advice not to share vapes.</a:t>
            </a:r>
            <a:r>
              <a:rPr lang="en-US" sz="2200">
                <a:solidFill>
                  <a:schemeClr val="accent2"/>
                </a:solidFill>
                <a:latin typeface="Ubuntu"/>
                <a:cs typeface="Calibri"/>
              </a:rPr>
              <a:t> </a:t>
            </a:r>
            <a:r>
              <a:rPr lang="en-US" sz="2200">
                <a:latin typeface="Ubuntu"/>
                <a:cs typeface="Calibri"/>
              </a:rPr>
              <a:t> </a:t>
            </a:r>
            <a:endParaRPr lang="en-US">
              <a:latin typeface="Ubuntu"/>
            </a:endParaRPr>
          </a:p>
          <a:p>
            <a:pPr marL="0" indent="0">
              <a:lnSpc>
                <a:spcPct val="100000"/>
              </a:lnSpc>
              <a:buNone/>
            </a:pPr>
            <a:endParaRPr lang="en-US" sz="1400">
              <a:cs typeface="Calibri"/>
            </a:endParaRPr>
          </a:p>
          <a:p>
            <a:pPr marL="0" indent="0">
              <a:lnSpc>
                <a:spcPct val="100000"/>
              </a:lnSpc>
              <a:buFont typeface="Arial" panose="020B0604020202020204" pitchFamily="34" charset="0"/>
              <a:buNone/>
            </a:pPr>
            <a:endParaRPr lang="en-US" sz="1400">
              <a:cs typeface="Calibri"/>
            </a:endParaRPr>
          </a:p>
        </p:txBody>
      </p:sp>
      <p:pic>
        <p:nvPicPr>
          <p:cNvPr id="8" name="Picture Placeholder 7" descr="A person and person smoking&#10;&#10;Description automatically generated">
            <a:extLst>
              <a:ext uri="{FF2B5EF4-FFF2-40B4-BE49-F238E27FC236}">
                <a16:creationId xmlns:a16="http://schemas.microsoft.com/office/drawing/2014/main" id="{CF95D372-1900-6F32-5394-698D6DD34228}"/>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6096000" y="333272"/>
            <a:ext cx="5718175" cy="6191457"/>
          </a:xfrm>
        </p:spPr>
      </p:pic>
    </p:spTree>
    <p:extLst>
      <p:ext uri="{BB962C8B-B14F-4D97-AF65-F5344CB8AC3E}">
        <p14:creationId xmlns:p14="http://schemas.microsoft.com/office/powerpoint/2010/main" val="136821578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BCAFE-B88B-214A-7DC6-BDEE33222268}"/>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EE0EF14-A8EA-038B-4B9C-AD7544B21E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03352" y="4634836"/>
            <a:ext cx="3010823" cy="2223164"/>
          </a:xfrm>
          <a:prstGeom prst="rect">
            <a:avLst/>
          </a:prstGeom>
        </p:spPr>
      </p:pic>
      <p:sp>
        <p:nvSpPr>
          <p:cNvPr id="7" name="Text Placeholder 8">
            <a:extLst>
              <a:ext uri="{FF2B5EF4-FFF2-40B4-BE49-F238E27FC236}">
                <a16:creationId xmlns:a16="http://schemas.microsoft.com/office/drawing/2014/main" id="{780054DB-A5E2-9ADC-8026-4C6536411AA7}"/>
              </a:ext>
            </a:extLst>
          </p:cNvPr>
          <p:cNvSpPr txBox="1">
            <a:spLocks/>
          </p:cNvSpPr>
          <p:nvPr/>
        </p:nvSpPr>
        <p:spPr>
          <a:xfrm>
            <a:off x="183859" y="1818340"/>
            <a:ext cx="7162422" cy="403525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Ubuntu"/>
                <a:ea typeface="+mn-lt"/>
                <a:cs typeface="+mn-lt"/>
              </a:rPr>
              <a:t>Disposable (single-use) vapes were once widely used by young people and cheaply available.</a:t>
            </a:r>
            <a:endParaRPr lang="en-US" sz="2000" b="1">
              <a:ea typeface="+mn-lt"/>
              <a:cs typeface="+mn-lt"/>
            </a:endParaRPr>
          </a:p>
          <a:p>
            <a:r>
              <a:rPr lang="en-US" sz="2000" dirty="0">
                <a:latin typeface="Ubuntu"/>
                <a:ea typeface="+mn-lt"/>
                <a:cs typeface="+mn-lt"/>
              </a:rPr>
              <a:t>Since </a:t>
            </a:r>
            <a:r>
              <a:rPr lang="en-US" sz="2000" b="1" dirty="0">
                <a:latin typeface="Ubuntu"/>
                <a:ea typeface="+mn-lt"/>
                <a:cs typeface="+mn-lt"/>
              </a:rPr>
              <a:t>1 June 2025</a:t>
            </a:r>
            <a:r>
              <a:rPr lang="en-US" sz="2000" dirty="0">
                <a:latin typeface="Ubuntu"/>
                <a:ea typeface="+mn-lt"/>
                <a:cs typeface="+mn-lt"/>
              </a:rPr>
              <a:t>, the sale and supply of single-use disposable vapes has been banned across the UK, including Wales. </a:t>
            </a:r>
          </a:p>
          <a:p>
            <a:r>
              <a:rPr lang="en-US" sz="2000" dirty="0">
                <a:latin typeface="Ubuntu"/>
                <a:ea typeface="+mn-lt"/>
                <a:cs typeface="+mn-lt"/>
              </a:rPr>
              <a:t>These devices contain plastics, metals and lithium-ion batteries which are difficult to recycle and often end up as waste.</a:t>
            </a:r>
            <a:endParaRPr lang="en-US" sz="2000"/>
          </a:p>
          <a:p>
            <a:r>
              <a:rPr lang="en-US" sz="2000" dirty="0">
                <a:latin typeface="Ubuntu"/>
                <a:ea typeface="+mn-lt"/>
                <a:cs typeface="+mn-lt"/>
              </a:rPr>
              <a:t>Millions of these devices were discarded each week before the ban — for example nearly </a:t>
            </a:r>
            <a:r>
              <a:rPr lang="en-US" sz="2000" b="1" dirty="0">
                <a:latin typeface="Ubuntu"/>
                <a:ea typeface="+mn-lt"/>
                <a:cs typeface="+mn-lt"/>
              </a:rPr>
              <a:t>5 million</a:t>
            </a:r>
            <a:r>
              <a:rPr lang="en-US" sz="2000" dirty="0">
                <a:latin typeface="Ubuntu"/>
                <a:ea typeface="+mn-lt"/>
                <a:cs typeface="+mn-lt"/>
              </a:rPr>
              <a:t> per week in the UK.</a:t>
            </a:r>
            <a:endParaRPr lang="en-US" sz="2000"/>
          </a:p>
          <a:p>
            <a:r>
              <a:rPr lang="en-US" sz="2000" dirty="0">
                <a:latin typeface="Ubuntu"/>
                <a:ea typeface="+mn-lt"/>
                <a:cs typeface="+mn-lt"/>
              </a:rPr>
              <a:t>Reusable vapes (rechargeable, refillable with replaceable coils) remain legal — and these are now the only legal option for new purchases.</a:t>
            </a:r>
            <a:endParaRPr lang="en-US" sz="2000"/>
          </a:p>
          <a:p>
            <a:pPr marL="0" indent="0">
              <a:buNone/>
            </a:pPr>
            <a:endParaRPr lang="en-US" sz="2000" dirty="0">
              <a:ea typeface="Calibri"/>
              <a:cs typeface="Calibri"/>
            </a:endParaRPr>
          </a:p>
          <a:p>
            <a:pPr indent="0">
              <a:buNone/>
            </a:pPr>
            <a:r>
              <a:rPr lang="en-US" sz="2000" i="1" dirty="0">
                <a:latin typeface="Ubuntu"/>
                <a:ea typeface="+mn-lt"/>
                <a:cs typeface="+mn-lt"/>
              </a:rPr>
              <a:t>(Sources: ASH 2023; UK Government 2024)</a:t>
            </a:r>
            <a:endParaRPr lang="en-US" dirty="0"/>
          </a:p>
          <a:p>
            <a:pPr marL="0" indent="0">
              <a:lnSpc>
                <a:spcPct val="100000"/>
              </a:lnSpc>
              <a:buNone/>
            </a:pPr>
            <a:endParaRPr lang="en-US" sz="2200" dirty="0">
              <a:highlight>
                <a:srgbClr val="FFFF00"/>
              </a:highlight>
              <a:latin typeface="Ubuntu"/>
              <a:ea typeface="Calibri"/>
              <a:cs typeface="Calibri"/>
            </a:endParaRPr>
          </a:p>
        </p:txBody>
      </p:sp>
      <p:pic>
        <p:nvPicPr>
          <p:cNvPr id="9" name="Picture Placeholder 8" descr="A cigarette next to a stone wall&#10;&#10;Description automatically generated">
            <a:extLst>
              <a:ext uri="{FF2B5EF4-FFF2-40B4-BE49-F238E27FC236}">
                <a16:creationId xmlns:a16="http://schemas.microsoft.com/office/drawing/2014/main" id="{B3AC8848-6950-D67E-2E24-5A2E34F575A4}"/>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l="-873"/>
          <a:stretch/>
        </p:blipFill>
        <p:spPr>
          <a:xfrm>
            <a:off x="7888940" y="938389"/>
            <a:ext cx="4114445" cy="4807966"/>
          </a:xfrm>
        </p:spPr>
      </p:pic>
    </p:spTree>
    <p:extLst>
      <p:ext uri="{BB962C8B-B14F-4D97-AF65-F5344CB8AC3E}">
        <p14:creationId xmlns:p14="http://schemas.microsoft.com/office/powerpoint/2010/main" val="41724517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519DE-08D3-5E86-928A-D81ED6A18ECC}"/>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BFF04625-596B-21C5-B3C7-4008CC66F7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3352" y="4634836"/>
            <a:ext cx="3010823" cy="2223164"/>
          </a:xfrm>
          <a:prstGeom prst="rect">
            <a:avLst/>
          </a:prstGeom>
        </p:spPr>
      </p:pic>
      <p:sp>
        <p:nvSpPr>
          <p:cNvPr id="2" name="Rounded Rectangle 1">
            <a:extLst>
              <a:ext uri="{FF2B5EF4-FFF2-40B4-BE49-F238E27FC236}">
                <a16:creationId xmlns:a16="http://schemas.microsoft.com/office/drawing/2014/main" id="{A8141E7D-40E6-B1D9-1007-027BC4B62C5F}"/>
              </a:ext>
            </a:extLst>
          </p:cNvPr>
          <p:cNvSpPr/>
          <p:nvPr/>
        </p:nvSpPr>
        <p:spPr>
          <a:xfrm>
            <a:off x="382777" y="4911153"/>
            <a:ext cx="5137229" cy="1098012"/>
          </a:xfrm>
          <a:prstGeom prst="roundRect">
            <a:avLst>
              <a:gd name="adj" fmla="val 1020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8">
            <a:extLst>
              <a:ext uri="{FF2B5EF4-FFF2-40B4-BE49-F238E27FC236}">
                <a16:creationId xmlns:a16="http://schemas.microsoft.com/office/drawing/2014/main" id="{FE072F75-6401-F130-CB9C-382277CC0302}"/>
              </a:ext>
            </a:extLst>
          </p:cNvPr>
          <p:cNvSpPr txBox="1">
            <a:spLocks/>
          </p:cNvSpPr>
          <p:nvPr/>
        </p:nvSpPr>
        <p:spPr>
          <a:xfrm>
            <a:off x="377825" y="1027989"/>
            <a:ext cx="5194839" cy="255871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latin typeface="Ubuntu"/>
                <a:ea typeface="+mn-lt"/>
                <a:cs typeface="+mn-lt"/>
              </a:rPr>
              <a:t>There are concerns about the marketing and promotion of vaping devices and how these may appeal to children and young people. For example, vaping devices may be offered in </a:t>
            </a:r>
            <a:r>
              <a:rPr lang="en-US" sz="2000" dirty="0" err="1">
                <a:latin typeface="Ubuntu"/>
                <a:ea typeface="+mn-lt"/>
                <a:cs typeface="+mn-lt"/>
              </a:rPr>
              <a:t>flavours</a:t>
            </a:r>
            <a:r>
              <a:rPr lang="en-US" sz="2000" dirty="0">
                <a:latin typeface="Ubuntu"/>
                <a:ea typeface="+mn-lt"/>
                <a:cs typeface="+mn-lt"/>
              </a:rPr>
              <a:t> and </a:t>
            </a:r>
            <a:r>
              <a:rPr lang="en-US" sz="2000" dirty="0" err="1">
                <a:latin typeface="Ubuntu"/>
                <a:ea typeface="+mn-lt"/>
                <a:cs typeface="+mn-lt"/>
              </a:rPr>
              <a:t>colours</a:t>
            </a:r>
            <a:r>
              <a:rPr lang="en-US" sz="2000" dirty="0">
                <a:latin typeface="Ubuntu"/>
                <a:ea typeface="+mn-lt"/>
                <a:cs typeface="+mn-lt"/>
              </a:rPr>
              <a:t> with packaging and designs (to look like a highlighter pen for example) that can be particularly attractive to young people.</a:t>
            </a:r>
            <a:endParaRPr lang="en-US" sz="2000" dirty="0">
              <a:highlight>
                <a:srgbClr val="FFFF00"/>
              </a:highlight>
              <a:ea typeface="+mn-lt"/>
              <a:cs typeface="+mn-lt"/>
            </a:endParaRPr>
          </a:p>
          <a:p>
            <a:pPr marL="0" indent="0">
              <a:lnSpc>
                <a:spcPct val="100000"/>
              </a:lnSpc>
              <a:buNone/>
            </a:pPr>
            <a:r>
              <a:rPr lang="en-US" sz="2000" dirty="0">
                <a:latin typeface="Ubuntu"/>
                <a:ea typeface="+mn-lt"/>
                <a:cs typeface="+mn-lt"/>
              </a:rPr>
              <a:t>Disposable (single-use) vapes were once cheap and easy to buy, </a:t>
            </a:r>
            <a:r>
              <a:rPr lang="en-US" sz="2000" b="1" dirty="0">
                <a:latin typeface="Ubuntu"/>
                <a:ea typeface="+mn-lt"/>
                <a:cs typeface="+mn-lt"/>
              </a:rPr>
              <a:t>but</a:t>
            </a:r>
            <a:r>
              <a:rPr lang="en-US" sz="2000" dirty="0">
                <a:latin typeface="Ubuntu"/>
                <a:ea typeface="+mn-lt"/>
                <a:cs typeface="+mn-lt"/>
              </a:rPr>
              <a:t> </a:t>
            </a:r>
            <a:r>
              <a:rPr lang="en-US" sz="2000" b="1" dirty="0">
                <a:latin typeface="Ubuntu"/>
                <a:ea typeface="+mn-lt"/>
                <a:cs typeface="+mn-lt"/>
              </a:rPr>
              <a:t>their</a:t>
            </a:r>
            <a:r>
              <a:rPr lang="en-US" sz="2000" dirty="0">
                <a:latin typeface="Ubuntu"/>
                <a:ea typeface="+mn-lt"/>
                <a:cs typeface="+mn-lt"/>
              </a:rPr>
              <a:t> </a:t>
            </a:r>
            <a:r>
              <a:rPr lang="en-US" sz="2000" b="1" dirty="0">
                <a:latin typeface="Ubuntu"/>
                <a:ea typeface="+mn-lt"/>
                <a:cs typeface="+mn-lt"/>
              </a:rPr>
              <a:t>sale is now banned across Wales and the wider UK</a:t>
            </a:r>
            <a:r>
              <a:rPr lang="en-US" sz="2000" dirty="0">
                <a:latin typeface="Ubuntu"/>
                <a:ea typeface="+mn-lt"/>
                <a:cs typeface="+mn-lt"/>
              </a:rPr>
              <a:t>.</a:t>
            </a:r>
            <a:endParaRPr lang="en-US" sz="2000" dirty="0">
              <a:ea typeface="+mn-lt"/>
              <a:cs typeface="+mn-lt"/>
            </a:endParaRPr>
          </a:p>
          <a:p>
            <a:pPr marL="0" indent="0">
              <a:lnSpc>
                <a:spcPct val="100000"/>
              </a:lnSpc>
              <a:buFont typeface="Arial" panose="020B0604020202020204" pitchFamily="34" charset="0"/>
              <a:buNone/>
            </a:pPr>
            <a:r>
              <a:rPr lang="en-US" sz="1800" b="1" dirty="0">
                <a:solidFill>
                  <a:schemeClr val="accent2"/>
                </a:solidFill>
                <a:latin typeface="Ubuntu"/>
                <a:ea typeface="+mn-lt"/>
                <a:cs typeface="+mn-lt"/>
              </a:rPr>
              <a:t>However, the fact remains, vaping devices should not be used by children and young people.</a:t>
            </a:r>
            <a:endParaRPr lang="en-US" sz="1800" b="1">
              <a:solidFill>
                <a:schemeClr val="accent2"/>
              </a:solidFill>
              <a:latin typeface="Ubuntu"/>
            </a:endParaRPr>
          </a:p>
        </p:txBody>
      </p:sp>
      <p:pic>
        <p:nvPicPr>
          <p:cNvPr id="8" name="Picture Placeholder 7" descr="A storefront with a variety of products&#10;&#10;Description automatically generated">
            <a:extLst>
              <a:ext uri="{FF2B5EF4-FFF2-40B4-BE49-F238E27FC236}">
                <a16:creationId xmlns:a16="http://schemas.microsoft.com/office/drawing/2014/main" id="{D7C9FB2F-55C8-9E1F-A2E8-BAE2B4EDAC5C}"/>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6096000" y="333272"/>
            <a:ext cx="5718175" cy="6191457"/>
          </a:xfrm>
        </p:spPr>
      </p:pic>
    </p:spTree>
    <p:extLst>
      <p:ext uri="{BB962C8B-B14F-4D97-AF65-F5344CB8AC3E}">
        <p14:creationId xmlns:p14="http://schemas.microsoft.com/office/powerpoint/2010/main" val="222868666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7679578"/>
      </p:ext>
    </p:extLst>
  </p:cSld>
  <p:clrMapOvr>
    <a:masterClrMapping/>
  </p:clrMapOvr>
  <p:transition spd="slow">
    <p:push/>
  </p:transition>
</p:sld>
</file>

<file path=ppt/theme/theme1.xml><?xml version="1.0" encoding="utf-8"?>
<a:theme xmlns:a="http://schemas.openxmlformats.org/drawingml/2006/main" name="PHW - Master Deck - Green">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Type xmlns="78b794fc-fa86-49b4-bf1d-df668ee03484">Presentation</DocumentType>
    <MeetingDate xmlns="78b794fc-fa86-49b4-bf1d-df668ee03484" xsi:nil="true"/>
    <Topic xmlns="78b794fc-fa86-49b4-bf1d-df668ee03484">Curriculum</Topic>
    <_ip_UnifiedCompliancePolicyProperties xmlns="http://schemas.microsoft.com/sharepoint/v3" xsi:nil="true"/>
    <Project xmlns="78b794fc-fa86-49b4-bf1d-df668ee03484">Vaping</Project>
    <Meeting xmlns="78b794fc-fa86-49b4-bf1d-df668ee03484" xsi:nil="true"/>
    <WorkCategory xmlns="78b794fc-fa86-49b4-bf1d-df668ee03484" xsi:nil="true"/>
    <lcf76f155ced4ddcb4097134ff3c332f xmlns="78b794fc-fa86-49b4-bf1d-df668ee03484">
      <Terms xmlns="http://schemas.microsoft.com/office/infopath/2007/PartnerControls"/>
    </lcf76f155ced4ddcb4097134ff3c332f>
    <TaxCatchAll xmlns="4167e674-6a9f-4892-8806-05d2e97a6b2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A702A496B7D7449F457C941AEC0CCB" ma:contentTypeVersion="20" ma:contentTypeDescription="Create a new document." ma:contentTypeScope="" ma:versionID="36bec2e0108d7b4c246283f8b8b656f7">
  <xsd:schema xmlns:xsd="http://www.w3.org/2001/XMLSchema" xmlns:xs="http://www.w3.org/2001/XMLSchema" xmlns:p="http://schemas.microsoft.com/office/2006/metadata/properties" xmlns:ns1="http://schemas.microsoft.com/sharepoint/v3" xmlns:ns2="78b794fc-fa86-49b4-bf1d-df668ee03484" xmlns:ns3="4167e674-6a9f-4892-8806-05d2e97a6b2a" targetNamespace="http://schemas.microsoft.com/office/2006/metadata/properties" ma:root="true" ma:fieldsID="9ff01b39e6b93f2c0f50723aa2212e68" ns1:_="" ns2:_="" ns3:_="">
    <xsd:import namespace="http://schemas.microsoft.com/sharepoint/v3"/>
    <xsd:import namespace="78b794fc-fa86-49b4-bf1d-df668ee03484"/>
    <xsd:import namespace="4167e674-6a9f-4892-8806-05d2e97a6b2a"/>
    <xsd:element name="properties">
      <xsd:complexType>
        <xsd:sequence>
          <xsd:element name="documentManagement">
            <xsd:complexType>
              <xsd:all>
                <xsd:element ref="ns2:Project" minOccurs="0"/>
                <xsd:element ref="ns2:WorkCategory" minOccurs="0"/>
                <xsd:element ref="ns2:DocumentType"/>
                <xsd:element ref="ns2:Meeting" minOccurs="0"/>
                <xsd:element ref="ns2:MeetingDate" minOccurs="0"/>
                <xsd:element ref="ns2:Topic"/>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794fc-fa86-49b4-bf1d-df668ee03484"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Choice">
          <xsd:enumeration value="Gambling/Digital health"/>
          <xsd:enumeration value="Health Literacy"/>
          <xsd:enumeration value="Tobacco"/>
          <xsd:enumeration value="Sleep"/>
          <xsd:enumeration value="Healthy Relationships"/>
          <xsd:enumeration value="Food and Nutrition"/>
          <xsd:enumeration value="Vaping"/>
        </xsd:restriction>
      </xsd:simpleType>
    </xsd:element>
    <xsd:element name="WorkCategory" ma:index="9" nillable="true" ma:displayName="Work Category" ma:format="Dropdown" ma:internalName="WorkCategory">
      <xsd:simpleType>
        <xsd:restriction base="dms:Choice">
          <xsd:enumeration value="Data identification, collation or analysis"/>
          <xsd:enumeration value="Evidence synthesis"/>
          <xsd:enumeration value="Intervention Development"/>
          <xsd:enumeration value="Research or Evaluation"/>
          <xsd:enumeration value="Monitoring and reporting"/>
          <xsd:enumeration value="Communication"/>
          <xsd:enumeration value="Stakeholder engagement"/>
          <xsd:enumeration value="Planning"/>
          <xsd:enumeration value="Policy or service review"/>
          <xsd:enumeration value="Operational Delivery"/>
          <xsd:enumeration value="Programme or Project Management"/>
          <xsd:enumeration value="Social Marketing"/>
          <xsd:enumeration value="Training"/>
          <xsd:enumeration value="Meeting"/>
          <xsd:enumeration value="Finance"/>
          <xsd:enumeration value="Procurement"/>
          <xsd:enumeration value="Events"/>
          <xsd:enumeration value="Research"/>
          <xsd:enumeration value="Consultations"/>
          <xsd:enumeration value="Choice 20"/>
        </xsd:restriction>
      </xsd:simpleType>
    </xsd:element>
    <xsd:element name="DocumentType" ma:index="10" ma:displayName="Document Type" ma:format="Dropdown" ma:internalName="DocumentType">
      <xsd:simpleType>
        <xsd:restriction base="dms:Choice">
          <xsd:enumeration value="Report"/>
          <xsd:enumeration value="Standards"/>
          <xsd:enumeration value="Data"/>
          <xsd:enumeration value="Project Plan"/>
          <xsd:enumeration value="Protocol"/>
          <xsd:enumeration value="Correspondence"/>
          <xsd:enumeration value="Minutes"/>
          <xsd:enumeration value="SOP"/>
          <xsd:enumeration value="Agenda"/>
          <xsd:enumeration value="Meeting Documentation"/>
          <xsd:enumeration value="Project Brief"/>
          <xsd:enumeration value="Business Case"/>
          <xsd:enumeration value="Performance Report"/>
          <xsd:enumeration value="Briefing"/>
          <xsd:enumeration value="Evidence"/>
          <xsd:enumeration value="Presentation"/>
          <xsd:enumeration value="Email"/>
          <xsd:enumeration value="Notes"/>
        </xsd:restriction>
      </xsd:simpleType>
    </xsd:element>
    <xsd:element name="Meeting" ma:index="11" nillable="true" ma:displayName="Meeting" ma:format="Dropdown" ma:internalName="Meeting">
      <xsd:simpleType>
        <xsd:restriction base="dms:Text">
          <xsd:maxLength value="255"/>
        </xsd:restriction>
      </xsd:simpleType>
    </xsd:element>
    <xsd:element name="MeetingDate" ma:index="12" nillable="true" ma:displayName="Meeting Date" ma:format="DateOnly" ma:internalName="MeetingDate">
      <xsd:simpleType>
        <xsd:restriction base="dms:DateTime"/>
      </xsd:simpleType>
    </xsd:element>
    <xsd:element name="Topic" ma:index="13" ma:displayName="Topic" ma:format="Dropdown" ma:internalName="Topic">
      <xsd:simpleType>
        <xsd:restriction base="dms:Choice">
          <xsd:enumeration value="WNHWPS"/>
          <xsd:enumeration value="WSAEMWB"/>
          <xsd:enumeration value="Curriculum"/>
          <xsd:enumeration value="HSPSS"/>
          <xsd:enumeration value="JustB"/>
          <xsd:enumeration value="Cross-Programme"/>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67e674-6a9f-4892-8806-05d2e97a6b2a"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8e8a41ad-8522-457e-916e-ff2a16022778}" ma:internalName="TaxCatchAll" ma:showField="CatchAllData" ma:web="4167e674-6a9f-4892-8806-05d2e97a6b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7183B9-1F40-438B-A584-45BA90B6AB7F}">
  <ds:schemaRefs>
    <ds:schemaRef ds:uri="http://schemas.microsoft.com/office/2006/metadata/properties"/>
    <ds:schemaRef ds:uri="http://schemas.microsoft.com/office/infopath/2007/PartnerControls"/>
    <ds:schemaRef ds:uri="bbd7921a-042b-4eb0-b7a0-a3fc5587e9ac"/>
    <ds:schemaRef ds:uri="d6550f9a-f14e-418b-a53a-e888529f43ac"/>
    <ds:schemaRef ds:uri="http://schemas.microsoft.com/sharepoint/v3"/>
    <ds:schemaRef ds:uri="78b794fc-fa86-49b4-bf1d-df668ee03484"/>
    <ds:schemaRef ds:uri="4167e674-6a9f-4892-8806-05d2e97a6b2a"/>
  </ds:schemaRefs>
</ds:datastoreItem>
</file>

<file path=customXml/itemProps2.xml><?xml version="1.0" encoding="utf-8"?>
<ds:datastoreItem xmlns:ds="http://schemas.openxmlformats.org/officeDocument/2006/customXml" ds:itemID="{B702D336-5FE3-45DC-8BB8-0E882941C14B}">
  <ds:schemaRefs>
    <ds:schemaRef ds:uri="http://schemas.microsoft.com/sharepoint/v3/contenttype/forms"/>
  </ds:schemaRefs>
</ds:datastoreItem>
</file>

<file path=customXml/itemProps3.xml><?xml version="1.0" encoding="utf-8"?>
<ds:datastoreItem xmlns:ds="http://schemas.openxmlformats.org/officeDocument/2006/customXml" ds:itemID="{4BBA4FA2-5C47-45D0-8651-81980C9AEB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b794fc-fa86-49b4-bf1d-df668ee03484"/>
    <ds:schemaRef ds:uri="4167e674-6a9f-4892-8806-05d2e97a6b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TotalTime>
  <Words>500</Words>
  <Application>Microsoft Office PowerPoint</Application>
  <PresentationFormat>Widescreen</PresentationFormat>
  <Paragraphs>32</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Ubuntu</vt:lpstr>
      <vt:lpstr>Verdana</vt:lpstr>
      <vt:lpstr>PHW - Master Deck - Green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Ben Jones (Public Health Wales - No. 2 Capital Quarter)</cp:lastModifiedBy>
  <cp:revision>100</cp:revision>
  <dcterms:created xsi:type="dcterms:W3CDTF">2024-01-29T16:09:21Z</dcterms:created>
  <dcterms:modified xsi:type="dcterms:W3CDTF">2026-07-22T08:51:44Z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0x0101004DA702A496B7D7449F457C941AEC0CCB</vt:lpwstr>
  </property>
  <property fmtid="{D5CDD505-2E9C-101B-9397-08002B2CF9AE}" pid="3" name="MediaServiceImageTags">
    <vt:lpwstr/>
  </property>
  <property fmtid="{D5CDD505-2E9C-101B-9397-08002B2CF9AE}" pid="4" name="Order">
    <vt:lpwstr>69000.0000000000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