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omments/modernComment_117_D9496D25.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7"/>
  </p:notesMasterIdLst>
  <p:sldIdLst>
    <p:sldId id="307" r:id="rId5"/>
    <p:sldId id="279" r:id="rId6"/>
    <p:sldId id="291" r:id="rId7"/>
    <p:sldId id="263" r:id="rId8"/>
    <p:sldId id="264" r:id="rId9"/>
    <p:sldId id="280" r:id="rId10"/>
    <p:sldId id="276" r:id="rId11"/>
    <p:sldId id="277" r:id="rId12"/>
    <p:sldId id="281" r:id="rId13"/>
    <p:sldId id="278" r:id="rId14"/>
    <p:sldId id="285" r:id="rId15"/>
    <p:sldId id="289" r:id="rId16"/>
    <p:sldId id="287" r:id="rId17"/>
    <p:sldId id="288" r:id="rId18"/>
    <p:sldId id="286" r:id="rId19"/>
    <p:sldId id="290" r:id="rId20"/>
    <p:sldId id="265" r:id="rId21"/>
    <p:sldId id="266" r:id="rId22"/>
    <p:sldId id="282" r:id="rId23"/>
    <p:sldId id="284" r:id="rId24"/>
    <p:sldId id="306"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519C988B-5CEE-D4DB-C133-21D4C2804E0E}" name="Lorna Bennett (Public Health Wales - No. 2 Capital Quarter)" initials="LQ" userId="S::lorna.bennett3@wales.nhs.uk::41cbff77-5434-42c9-8874-6f16723207f9"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 id="{82A8F2DC-3481-B692-14F4-D4F0F1F9B7EB}" name="Sophie Flood (Public Health Wales - Matrix House)" initials="SH" userId="S::sophie.flood@wales.nhs.uk::f1b68508-ff1d-4a78-a875-f6aa95017d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C5271-5174-818E-3079-160FEC165ADE}" v="35" dt="2026-04-13T16:02:07.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00CC5271-5174-818E-3079-160FEC165ADE}"/>
    <pc:docChg chg="modSld">
      <pc:chgData name="Sophie Flood (Public Health Wales - Matrix House)" userId="S::sophie.flood@wales.nhs.uk::f1b68508-ff1d-4a78-a875-f6aa95017de1" providerId="AD" clId="Web-{00CC5271-5174-818E-3079-160FEC165ADE}" dt="2026-04-13T16:02:07.635" v="18" actId="20577"/>
      <pc:docMkLst>
        <pc:docMk/>
      </pc:docMkLst>
      <pc:sldChg chg="modSp">
        <pc:chgData name="Sophie Flood (Public Health Wales - Matrix House)" userId="S::sophie.flood@wales.nhs.uk::f1b68508-ff1d-4a78-a875-f6aa95017de1" providerId="AD" clId="Web-{00CC5271-5174-818E-3079-160FEC165ADE}" dt="2026-04-13T16:00:59.868" v="6" actId="20577"/>
        <pc:sldMkLst>
          <pc:docMk/>
          <pc:sldMk cId="3102144934" sldId="278"/>
        </pc:sldMkLst>
        <pc:spChg chg="mod">
          <ac:chgData name="Sophie Flood (Public Health Wales - Matrix House)" userId="S::sophie.flood@wales.nhs.uk::f1b68508-ff1d-4a78-a875-f6aa95017de1" providerId="AD" clId="Web-{00CC5271-5174-818E-3079-160FEC165ADE}" dt="2026-04-13T16:00:59.868" v="6" actId="20577"/>
          <ac:spMkLst>
            <pc:docMk/>
            <pc:sldMk cId="3102144934" sldId="278"/>
            <ac:spMk id="3" creationId="{02EF2E79-6571-37F7-59A0-4CABDA7D4E46}"/>
          </ac:spMkLst>
        </pc:spChg>
      </pc:sldChg>
      <pc:sldChg chg="modSp">
        <pc:chgData name="Sophie Flood (Public Health Wales - Matrix House)" userId="S::sophie.flood@wales.nhs.uk::f1b68508-ff1d-4a78-a875-f6aa95017de1" providerId="AD" clId="Web-{00CC5271-5174-818E-3079-160FEC165ADE}" dt="2026-04-13T16:00:19.164" v="1" actId="20577"/>
        <pc:sldMkLst>
          <pc:docMk/>
          <pc:sldMk cId="3645467941" sldId="279"/>
        </pc:sldMkLst>
        <pc:spChg chg="mod">
          <ac:chgData name="Sophie Flood (Public Health Wales - Matrix House)" userId="S::sophie.flood@wales.nhs.uk::f1b68508-ff1d-4a78-a875-f6aa95017de1" providerId="AD" clId="Web-{00CC5271-5174-818E-3079-160FEC165ADE}" dt="2026-04-13T16:00:19.164" v="1" actId="20577"/>
          <ac:spMkLst>
            <pc:docMk/>
            <pc:sldMk cId="3645467941" sldId="279"/>
            <ac:spMk id="2" creationId="{5260F0B5-D392-8973-CF54-5D9D600C79C0}"/>
          </ac:spMkLst>
        </pc:spChg>
      </pc:sldChg>
      <pc:sldChg chg="modSp">
        <pc:chgData name="Sophie Flood (Public Health Wales - Matrix House)" userId="S::sophie.flood@wales.nhs.uk::f1b68508-ff1d-4a78-a875-f6aa95017de1" providerId="AD" clId="Web-{00CC5271-5174-818E-3079-160FEC165ADE}" dt="2026-04-13T16:00:46.946" v="4" actId="20577"/>
        <pc:sldMkLst>
          <pc:docMk/>
          <pc:sldMk cId="1709012864" sldId="280"/>
        </pc:sldMkLst>
        <pc:spChg chg="mod">
          <ac:chgData name="Sophie Flood (Public Health Wales - Matrix House)" userId="S::sophie.flood@wales.nhs.uk::f1b68508-ff1d-4a78-a875-f6aa95017de1" providerId="AD" clId="Web-{00CC5271-5174-818E-3079-160FEC165ADE}" dt="2026-04-13T16:00:46.946" v="4" actId="20577"/>
          <ac:spMkLst>
            <pc:docMk/>
            <pc:sldMk cId="1709012864" sldId="280"/>
            <ac:spMk id="5" creationId="{627C1130-C428-CD4A-5858-13C83A4F0EA0}"/>
          </ac:spMkLst>
        </pc:spChg>
      </pc:sldChg>
      <pc:sldChg chg="modSp">
        <pc:chgData name="Sophie Flood (Public Health Wales - Matrix House)" userId="S::sophie.flood@wales.nhs.uk::f1b68508-ff1d-4a78-a875-f6aa95017de1" providerId="AD" clId="Web-{00CC5271-5174-818E-3079-160FEC165ADE}" dt="2026-04-13T16:01:34.650" v="11" actId="20577"/>
        <pc:sldMkLst>
          <pc:docMk/>
          <pc:sldMk cId="3814279461" sldId="282"/>
        </pc:sldMkLst>
        <pc:spChg chg="mod">
          <ac:chgData name="Sophie Flood (Public Health Wales - Matrix House)" userId="S::sophie.flood@wales.nhs.uk::f1b68508-ff1d-4a78-a875-f6aa95017de1" providerId="AD" clId="Web-{00CC5271-5174-818E-3079-160FEC165ADE}" dt="2026-04-13T16:01:34.650" v="11" actId="20577"/>
          <ac:spMkLst>
            <pc:docMk/>
            <pc:sldMk cId="3814279461" sldId="282"/>
            <ac:spMk id="4" creationId="{20E255BE-868A-D5DC-CE9D-3A9DB48A82BB}"/>
          </ac:spMkLst>
        </pc:spChg>
      </pc:sldChg>
      <pc:sldChg chg="modSp">
        <pc:chgData name="Sophie Flood (Public Health Wales - Matrix House)" userId="S::sophie.flood@wales.nhs.uk::f1b68508-ff1d-4a78-a875-f6aa95017de1" providerId="AD" clId="Web-{00CC5271-5174-818E-3079-160FEC165ADE}" dt="2026-04-13T16:01:51.432" v="15" actId="14100"/>
        <pc:sldMkLst>
          <pc:docMk/>
          <pc:sldMk cId="2232801781" sldId="284"/>
        </pc:sldMkLst>
        <pc:spChg chg="mod">
          <ac:chgData name="Sophie Flood (Public Health Wales - Matrix House)" userId="S::sophie.flood@wales.nhs.uk::f1b68508-ff1d-4a78-a875-f6aa95017de1" providerId="AD" clId="Web-{00CC5271-5174-818E-3079-160FEC165ADE}" dt="2026-04-13T16:01:51.432" v="15" actId="14100"/>
          <ac:spMkLst>
            <pc:docMk/>
            <pc:sldMk cId="2232801781" sldId="284"/>
            <ac:spMk id="2" creationId="{E80EC453-1271-180B-95CB-9E036122E7B5}"/>
          </ac:spMkLst>
        </pc:spChg>
      </pc:sldChg>
      <pc:sldChg chg="modSp">
        <pc:chgData name="Sophie Flood (Public Health Wales - Matrix House)" userId="S::sophie.flood@wales.nhs.uk::f1b68508-ff1d-4a78-a875-f6aa95017de1" providerId="AD" clId="Web-{00CC5271-5174-818E-3079-160FEC165ADE}" dt="2026-04-13T16:01:18.384" v="9" actId="20577"/>
        <pc:sldMkLst>
          <pc:docMk/>
          <pc:sldMk cId="1078699685" sldId="287"/>
        </pc:sldMkLst>
        <pc:spChg chg="mod">
          <ac:chgData name="Sophie Flood (Public Health Wales - Matrix House)" userId="S::sophie.flood@wales.nhs.uk::f1b68508-ff1d-4a78-a875-f6aa95017de1" providerId="AD" clId="Web-{00CC5271-5174-818E-3079-160FEC165ADE}" dt="2026-04-13T16:01:08.525" v="7" actId="20577"/>
          <ac:spMkLst>
            <pc:docMk/>
            <pc:sldMk cId="1078699685" sldId="287"/>
            <ac:spMk id="6" creationId="{1C84F16D-302F-5DFA-53E9-B6D5BF040151}"/>
          </ac:spMkLst>
        </pc:spChg>
        <pc:spChg chg="mod">
          <ac:chgData name="Sophie Flood (Public Health Wales - Matrix House)" userId="S::sophie.flood@wales.nhs.uk::f1b68508-ff1d-4a78-a875-f6aa95017de1" providerId="AD" clId="Web-{00CC5271-5174-818E-3079-160FEC165ADE}" dt="2026-04-13T16:01:18.384" v="9" actId="20577"/>
          <ac:spMkLst>
            <pc:docMk/>
            <pc:sldMk cId="1078699685" sldId="287"/>
            <ac:spMk id="7" creationId="{FA128FEA-6501-B8EA-1E4A-6EE954DDA953}"/>
          </ac:spMkLst>
        </pc:spChg>
      </pc:sldChg>
      <pc:sldChg chg="modSp">
        <pc:chgData name="Sophie Flood (Public Health Wales - Matrix House)" userId="S::sophie.flood@wales.nhs.uk::f1b68508-ff1d-4a78-a875-f6aa95017de1" providerId="AD" clId="Web-{00CC5271-5174-818E-3079-160FEC165ADE}" dt="2026-04-13T16:00:25.102" v="2" actId="20577"/>
        <pc:sldMkLst>
          <pc:docMk/>
          <pc:sldMk cId="2308967033" sldId="291"/>
        </pc:sldMkLst>
        <pc:spChg chg="mod">
          <ac:chgData name="Sophie Flood (Public Health Wales - Matrix House)" userId="S::sophie.flood@wales.nhs.uk::f1b68508-ff1d-4a78-a875-f6aa95017de1" providerId="AD" clId="Web-{00CC5271-5174-818E-3079-160FEC165ADE}" dt="2026-04-13T16:00:25.102" v="2" actId="20577"/>
          <ac:spMkLst>
            <pc:docMk/>
            <pc:sldMk cId="2308967033" sldId="291"/>
            <ac:spMk id="4" creationId="{4CBD636D-61EE-E320-425C-FB429A08BE16}"/>
          </ac:spMkLst>
        </pc:spChg>
      </pc:sldChg>
      <pc:sldChg chg="modSp">
        <pc:chgData name="Sophie Flood (Public Health Wales - Matrix House)" userId="S::sophie.flood@wales.nhs.uk::f1b68508-ff1d-4a78-a875-f6aa95017de1" providerId="AD" clId="Web-{00CC5271-5174-818E-3079-160FEC165ADE}" dt="2026-04-13T16:02:07.635" v="18" actId="20577"/>
        <pc:sldMkLst>
          <pc:docMk/>
          <pc:sldMk cId="3206318145" sldId="306"/>
        </pc:sldMkLst>
        <pc:spChg chg="mod">
          <ac:chgData name="Sophie Flood (Public Health Wales - Matrix House)" userId="S::sophie.flood@wales.nhs.uk::f1b68508-ff1d-4a78-a875-f6aa95017de1" providerId="AD" clId="Web-{00CC5271-5174-818E-3079-160FEC165ADE}" dt="2026-04-13T16:02:07.635" v="18" actId="20577"/>
          <ac:spMkLst>
            <pc:docMk/>
            <pc:sldMk cId="3206318145" sldId="306"/>
            <ac:spMk id="3" creationId="{CF67C87D-D479-CDB1-4ED3-582FF7BABB23}"/>
          </ac:spMkLst>
        </pc:spChg>
      </pc:sldChg>
      <pc:sldChg chg="modSp">
        <pc:chgData name="Sophie Flood (Public Health Wales - Matrix House)" userId="S::sophie.flood@wales.nhs.uk::f1b68508-ff1d-4a78-a875-f6aa95017de1" providerId="AD" clId="Web-{00CC5271-5174-818E-3079-160FEC165ADE}" dt="2026-04-13T16:00:11.117" v="0" actId="20577"/>
        <pc:sldMkLst>
          <pc:docMk/>
          <pc:sldMk cId="967469541" sldId="307"/>
        </pc:sldMkLst>
        <pc:spChg chg="mod">
          <ac:chgData name="Sophie Flood (Public Health Wales - Matrix House)" userId="S::sophie.flood@wales.nhs.uk::f1b68508-ff1d-4a78-a875-f6aa95017de1" providerId="AD" clId="Web-{00CC5271-5174-818E-3079-160FEC165ADE}" dt="2026-04-13T16:00:11.117" v="0" actId="20577"/>
          <ac:spMkLst>
            <pc:docMk/>
            <pc:sldMk cId="967469541" sldId="307"/>
            <ac:spMk id="2" creationId="{203B3AF5-7F06-1CDF-C5C2-4B253B6920F4}"/>
          </ac:spMkLst>
        </pc:spChg>
      </pc:sldChg>
    </pc:docChg>
  </pc:docChgLst>
  <pc:docChgLst>
    <pc:chgData name="Sophie Flood (Public Health Wales - Matrix House)" userId="S::sophie.flood@wales.nhs.uk::f1b68508-ff1d-4a78-a875-f6aa95017de1" providerId="AD" clId="Web-{CDB8624E-3470-55DF-D9BB-B14E17CCCF3F}"/>
    <pc:docChg chg="modSld">
      <pc:chgData name="Sophie Flood (Public Health Wales - Matrix House)" userId="S::sophie.flood@wales.nhs.uk::f1b68508-ff1d-4a78-a875-f6aa95017de1" providerId="AD" clId="Web-{CDB8624E-3470-55DF-D9BB-B14E17CCCF3F}" dt="2026-03-16T16:53:07.170" v="13"/>
      <pc:docMkLst>
        <pc:docMk/>
      </pc:docMkLst>
      <pc:sldChg chg="modSp">
        <pc:chgData name="Sophie Flood (Public Health Wales - Matrix House)" userId="S::sophie.flood@wales.nhs.uk::f1b68508-ff1d-4a78-a875-f6aa95017de1" providerId="AD" clId="Web-{CDB8624E-3470-55DF-D9BB-B14E17CCCF3F}" dt="2026-03-16T16:37:25.949" v="11" actId="14100"/>
        <pc:sldMkLst>
          <pc:docMk/>
          <pc:sldMk cId="1709012864" sldId="280"/>
        </pc:sldMkLst>
        <pc:spChg chg="mod">
          <ac:chgData name="Sophie Flood (Public Health Wales - Matrix House)" userId="S::sophie.flood@wales.nhs.uk::f1b68508-ff1d-4a78-a875-f6aa95017de1" providerId="AD" clId="Web-{CDB8624E-3470-55DF-D9BB-B14E17CCCF3F}" dt="2026-03-16T16:36:04.802" v="10" actId="20577"/>
          <ac:spMkLst>
            <pc:docMk/>
            <pc:sldMk cId="1709012864" sldId="280"/>
            <ac:spMk id="4" creationId="{3FB77E92-2EB8-0B64-125F-B18DD5DE9B5B}"/>
          </ac:spMkLst>
        </pc:spChg>
        <pc:picChg chg="mod">
          <ac:chgData name="Sophie Flood (Public Health Wales - Matrix House)" userId="S::sophie.flood@wales.nhs.uk::f1b68508-ff1d-4a78-a875-f6aa95017de1" providerId="AD" clId="Web-{CDB8624E-3470-55DF-D9BB-B14E17CCCF3F}" dt="2026-03-16T16:37:25.949" v="11" actId="14100"/>
          <ac:picMkLst>
            <pc:docMk/>
            <pc:sldMk cId="1709012864" sldId="280"/>
            <ac:picMk id="6" creationId="{765BA215-CD06-3142-4F3D-A67A5543AB6C}"/>
          </ac:picMkLst>
        </pc:picChg>
      </pc:sldChg>
      <pc:sldChg chg="modSp">
        <pc:chgData name="Sophie Flood (Public Health Wales - Matrix House)" userId="S::sophie.flood@wales.nhs.uk::f1b68508-ff1d-4a78-a875-f6aa95017de1" providerId="AD" clId="Web-{CDB8624E-3470-55DF-D9BB-B14E17CCCF3F}" dt="2026-03-16T16:33:39.086" v="8" actId="1076"/>
        <pc:sldMkLst>
          <pc:docMk/>
          <pc:sldMk cId="2308967033" sldId="291"/>
        </pc:sldMkLst>
        <pc:spChg chg="mod">
          <ac:chgData name="Sophie Flood (Public Health Wales - Matrix House)" userId="S::sophie.flood@wales.nhs.uk::f1b68508-ff1d-4a78-a875-f6aa95017de1" providerId="AD" clId="Web-{CDB8624E-3470-55DF-D9BB-B14E17CCCF3F}" dt="2026-03-16T16:33:39.086" v="8" actId="1076"/>
          <ac:spMkLst>
            <pc:docMk/>
            <pc:sldMk cId="2308967033" sldId="291"/>
            <ac:spMk id="4" creationId="{4CBD636D-61EE-E320-425C-FB429A08BE16}"/>
          </ac:spMkLst>
        </pc:spChg>
      </pc:sldChg>
      <pc:sldChg chg="addSp delSp modSp">
        <pc:chgData name="Sophie Flood (Public Health Wales - Matrix House)" userId="S::sophie.flood@wales.nhs.uk::f1b68508-ff1d-4a78-a875-f6aa95017de1" providerId="AD" clId="Web-{CDB8624E-3470-55DF-D9BB-B14E17CCCF3F}" dt="2026-03-16T16:53:07.170" v="13"/>
        <pc:sldMkLst>
          <pc:docMk/>
          <pc:sldMk cId="3982800032" sldId="294"/>
        </pc:sldMkLst>
      </pc:sldChg>
      <pc:sldChg chg="modSp">
        <pc:chgData name="Sophie Flood (Public Health Wales - Matrix House)" userId="S::sophie.flood@wales.nhs.uk::f1b68508-ff1d-4a78-a875-f6aa95017de1" providerId="AD" clId="Web-{CDB8624E-3470-55DF-D9BB-B14E17CCCF3F}" dt="2026-03-16T16:27:30.924" v="4" actId="14100"/>
        <pc:sldMkLst>
          <pc:docMk/>
          <pc:sldMk cId="967469541" sldId="307"/>
        </pc:sldMkLst>
        <pc:spChg chg="mod">
          <ac:chgData name="Sophie Flood (Public Health Wales - Matrix House)" userId="S::sophie.flood@wales.nhs.uk::f1b68508-ff1d-4a78-a875-f6aa95017de1" providerId="AD" clId="Web-{CDB8624E-3470-55DF-D9BB-B14E17CCCF3F}" dt="2026-03-16T16:27:19.502" v="2" actId="1076"/>
          <ac:spMkLst>
            <pc:docMk/>
            <pc:sldMk cId="967469541" sldId="307"/>
            <ac:spMk id="2" creationId="{203B3AF5-7F06-1CDF-C5C2-4B253B6920F4}"/>
          </ac:spMkLst>
        </pc:spChg>
        <pc:spChg chg="mod">
          <ac:chgData name="Sophie Flood (Public Health Wales - Matrix House)" userId="S::sophie.flood@wales.nhs.uk::f1b68508-ff1d-4a78-a875-f6aa95017de1" providerId="AD" clId="Web-{CDB8624E-3470-55DF-D9BB-B14E17CCCF3F}" dt="2026-03-16T16:27:30.924" v="4" actId="14100"/>
          <ac:spMkLst>
            <pc:docMk/>
            <pc:sldMk cId="967469541" sldId="307"/>
            <ac:spMk id="4" creationId="{23A3A172-F7A7-E736-682D-27F0D1743C11}"/>
          </ac:spMkLst>
        </pc:spChg>
      </pc:sldChg>
    </pc:docChg>
  </pc:docChgLst>
  <pc:docChgLst>
    <pc:chgData name="Sophie Flood (Public Health Wales - Matrix House)" userId="S::sophie.flood@wales.nhs.uk::f1b68508-ff1d-4a78-a875-f6aa95017de1" providerId="AD" clId="Web-{FFA3B752-B2AF-9259-86FE-10F847408F7B}"/>
    <pc:docChg chg="modSld">
      <pc:chgData name="Sophie Flood (Public Health Wales - Matrix House)" userId="S::sophie.flood@wales.nhs.uk::f1b68508-ff1d-4a78-a875-f6aa95017de1" providerId="AD" clId="Web-{FFA3B752-B2AF-9259-86FE-10F847408F7B}" dt="2026-03-19T14:16:48.004" v="1" actId="20577"/>
      <pc:docMkLst>
        <pc:docMk/>
      </pc:docMkLst>
      <pc:sldChg chg="modSp">
        <pc:chgData name="Sophie Flood (Public Health Wales - Matrix House)" userId="S::sophie.flood@wales.nhs.uk::f1b68508-ff1d-4a78-a875-f6aa95017de1" providerId="AD" clId="Web-{FFA3B752-B2AF-9259-86FE-10F847408F7B}" dt="2026-03-19T14:16:48.004" v="1" actId="20577"/>
        <pc:sldMkLst>
          <pc:docMk/>
          <pc:sldMk cId="967469541" sldId="307"/>
        </pc:sldMkLst>
        <pc:spChg chg="mod">
          <ac:chgData name="Sophie Flood (Public Health Wales - Matrix House)" userId="S::sophie.flood@wales.nhs.uk::f1b68508-ff1d-4a78-a875-f6aa95017de1" providerId="AD" clId="Web-{FFA3B752-B2AF-9259-86FE-10F847408F7B}" dt="2026-03-19T14:16:48.004" v="1" actId="20577"/>
          <ac:spMkLst>
            <pc:docMk/>
            <pc:sldMk cId="967469541" sldId="307"/>
            <ac:spMk id="2" creationId="{203B3AF5-7F06-1CDF-C5C2-4B253B6920F4}"/>
          </ac:spMkLst>
        </pc:spChg>
      </pc:sldChg>
    </pc:docChg>
  </pc:docChgLst>
</pc:chgInfo>
</file>

<file path=ppt/comments/modernComment_117_D9496D25.xml><?xml version="1.0" encoding="utf-8"?>
<p188:cmLst xmlns:a="http://schemas.openxmlformats.org/drawingml/2006/main" xmlns:r="http://schemas.openxmlformats.org/officeDocument/2006/relationships" xmlns:p188="http://schemas.microsoft.com/office/powerpoint/2018/8/main">
  <p188:cm id="{A4EDBF33-CF9F-40BC-9E03-4BC1EF83D970}" authorId="{519C988B-5CEE-D4DB-C133-21D4C2804E0E}" status="resolved" created="2026-02-06T10:48:16.176" complete="100000">
    <pc:sldMkLst xmlns:pc="http://schemas.microsoft.com/office/powerpoint/2013/main/command">
      <pc:docMk/>
      <pc:sldMk cId="3645467941" sldId="279"/>
    </pc:sldMkLst>
    <p188:txBody>
      <a:bodyPr/>
      <a:lstStyle/>
      <a:p>
        <a:r>
          <a:rPr lang="en-US"/>
          <a:t>Is there an explanation for this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"Hyper-palatable" refers to foods engineered to have especially strong appeal due to high levels of sugar, fat, salt, and other additives. These foods are designed to be highly desirable and often stimulate the reward centers in the brain more intensely than naturally occurring foods. As a result, they can lead to overeating and contribute to obesity and other health issues. Examples of hyper-palatable foods include fast food, snacks like chips and cookies, sugary beverages, and many processed foods.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6BF1F24-30D7-5740-9F64-AE7FBFFC8324}" type="slidenum">
              <a:rPr lang="en-US" smtClean="0"/>
              <a:t>16</a:t>
            </a:fld>
            <a:endParaRPr lang="en-US"/>
          </a:p>
        </p:txBody>
      </p:sp>
    </p:spTree>
    <p:extLst>
      <p:ext uri="{BB962C8B-B14F-4D97-AF65-F5344CB8AC3E}">
        <p14:creationId xmlns:p14="http://schemas.microsoft.com/office/powerpoint/2010/main" val="4079856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8677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4/13/2026</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nhs.uk"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nhs.uk" TargetMode="External"/><Relationship Id="rId2" Type="http://schemas.microsoft.com/office/2018/10/relationships/comments" Target="../comments/modernComment_117_D9496D25.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v.wales/eatwell-guide"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hs.uk"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food.gov.uk/safety-hygiene/food-additiv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D1B2-43EC-31A1-56FC-9807F0ECD3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3B3AF5-7F06-1CDF-C5C2-4B253B6920F4}"/>
              </a:ext>
            </a:extLst>
          </p:cNvPr>
          <p:cNvSpPr txBox="1"/>
          <p:nvPr/>
        </p:nvSpPr>
        <p:spPr>
          <a:xfrm>
            <a:off x="107521" y="1689048"/>
            <a:ext cx="1160942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Ubuntu"/>
              </a:rPr>
              <a:t>This activity links to the following Knowledge Banks: </a:t>
            </a:r>
          </a:p>
          <a:p>
            <a:pPr marL="342900" indent="-342900">
              <a:buFont typeface="Arial"/>
              <a:buChar char="•"/>
            </a:pPr>
            <a:r>
              <a:rPr lang="en-US" sz="2000" dirty="0">
                <a:solidFill>
                  <a:schemeClr val="accent1"/>
                </a:solidFill>
                <a:latin typeface="Ubuntu"/>
              </a:rPr>
              <a:t>What is a healthy, balanced diet?</a:t>
            </a:r>
          </a:p>
          <a:p>
            <a:pPr marL="342900" indent="-342900">
              <a:buFont typeface="Arial"/>
              <a:buChar char="•"/>
            </a:pPr>
            <a:r>
              <a:rPr lang="en-US" sz="2000" dirty="0">
                <a:solidFill>
                  <a:schemeClr val="accent1"/>
                </a:solidFill>
                <a:latin typeface="Ubuntu"/>
              </a:rPr>
              <a:t>The law and regulations</a:t>
            </a:r>
          </a:p>
          <a:p>
            <a:pPr marL="342900" indent="-342900">
              <a:buFont typeface="Arial"/>
              <a:buChar char="•"/>
            </a:pPr>
            <a:r>
              <a:rPr lang="en-US" sz="2000" dirty="0">
                <a:solidFill>
                  <a:schemeClr val="accent1"/>
                </a:solidFill>
                <a:latin typeface="Ubuntu"/>
              </a:rPr>
              <a:t>Food labels</a:t>
            </a:r>
          </a:p>
          <a:p>
            <a:pPr marL="342900" indent="-342900">
              <a:buFont typeface="Arial"/>
              <a:buChar char="•"/>
            </a:pPr>
            <a:r>
              <a:rPr lang="en-US" sz="2000" dirty="0">
                <a:solidFill>
                  <a:schemeClr val="accent1"/>
                </a:solidFill>
                <a:latin typeface="Ubuntu"/>
              </a:rPr>
              <a:t>Where food comes from</a:t>
            </a:r>
            <a:endParaRPr lang="en-GB" sz="2000">
              <a:solidFill>
                <a:schemeClr val="accent1"/>
              </a:solidFill>
              <a:latin typeface="Ubuntu"/>
            </a:endParaRPr>
          </a:p>
          <a:p>
            <a:endParaRPr lang="en-US" sz="2000" dirty="0">
              <a:solidFill>
                <a:srgbClr val="000000"/>
              </a:solidFill>
              <a:latin typeface="Ubuntu"/>
            </a:endParaRPr>
          </a:p>
          <a:p>
            <a:r>
              <a:rPr lang="en-US" sz="2000" dirty="0">
                <a:latin typeface="Ubuntu"/>
              </a:rPr>
              <a:t>This activity explores considered decision making and promotes questioning on the ingredients of pre-packed foods. </a:t>
            </a:r>
          </a:p>
          <a:p>
            <a:pPr marL="228600" indent="-228600"/>
            <a:endParaRPr lang="en-GB" sz="2000" dirty="0">
              <a:latin typeface="Ubuntu"/>
            </a:endParaRPr>
          </a:p>
        </p:txBody>
      </p:sp>
      <p:graphicFrame>
        <p:nvGraphicFramePr>
          <p:cNvPr id="7" name="Table 6">
            <a:extLst>
              <a:ext uri="{FF2B5EF4-FFF2-40B4-BE49-F238E27FC236}">
                <a16:creationId xmlns:a16="http://schemas.microsoft.com/office/drawing/2014/main" id="{40151333-31CE-D047-3901-E9746858B7A0}"/>
              </a:ext>
            </a:extLst>
          </p:cNvPr>
          <p:cNvGraphicFramePr>
            <a:graphicFrameLocks noGrp="1"/>
          </p:cNvGraphicFramePr>
          <p:nvPr>
            <p:extLst>
              <p:ext uri="{D42A27DB-BD31-4B8C-83A1-F6EECF244321}">
                <p14:modId xmlns:p14="http://schemas.microsoft.com/office/powerpoint/2010/main" val="4167056523"/>
              </p:ext>
            </p:extLst>
          </p:nvPr>
        </p:nvGraphicFramePr>
        <p:xfrm>
          <a:off x="104990" y="4569240"/>
          <a:ext cx="11996429" cy="2108200"/>
        </p:xfrm>
        <a:graphic>
          <a:graphicData uri="http://schemas.openxmlformats.org/drawingml/2006/table">
            <a:tbl>
              <a:tblPr firstRow="1" bandRow="1">
                <a:tableStyleId>{5C22544A-7EE6-4342-B048-85BDC9FD1C3A}</a:tableStyleId>
              </a:tblPr>
              <a:tblGrid>
                <a:gridCol w="2350603">
                  <a:extLst>
                    <a:ext uri="{9D8B030D-6E8A-4147-A177-3AD203B41FA5}">
                      <a16:colId xmlns:a16="http://schemas.microsoft.com/office/drawing/2014/main" val="4270850206"/>
                    </a:ext>
                  </a:extLst>
                </a:gridCol>
                <a:gridCol w="2302807">
                  <a:extLst>
                    <a:ext uri="{9D8B030D-6E8A-4147-A177-3AD203B41FA5}">
                      <a16:colId xmlns:a16="http://schemas.microsoft.com/office/drawing/2014/main" val="2021095819"/>
                    </a:ext>
                  </a:extLst>
                </a:gridCol>
                <a:gridCol w="2437279">
                  <a:extLst>
                    <a:ext uri="{9D8B030D-6E8A-4147-A177-3AD203B41FA5}">
                      <a16:colId xmlns:a16="http://schemas.microsoft.com/office/drawing/2014/main" val="3723673179"/>
                    </a:ext>
                  </a:extLst>
                </a:gridCol>
                <a:gridCol w="2526914">
                  <a:extLst>
                    <a:ext uri="{9D8B030D-6E8A-4147-A177-3AD203B41FA5}">
                      <a16:colId xmlns:a16="http://schemas.microsoft.com/office/drawing/2014/main" val="1260354662"/>
                    </a:ext>
                  </a:extLst>
                </a:gridCol>
                <a:gridCol w="2378826">
                  <a:extLst>
                    <a:ext uri="{9D8B030D-6E8A-4147-A177-3AD203B41FA5}">
                      <a16:colId xmlns:a16="http://schemas.microsoft.com/office/drawing/2014/main" val="40764704"/>
                    </a:ext>
                  </a:extLst>
                </a:gridCol>
              </a:tblGrid>
              <a:tr h="370840">
                <a:tc gridSpan="5">
                  <a:txBody>
                    <a:bodyPr/>
                    <a:lstStyle/>
                    <a:p>
                      <a:r>
                        <a:rPr lang="en-US" dirty="0"/>
                        <a:t>Possible Health and Well-being descriptions of learning:</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473324"/>
                  </a:ext>
                </a:extLst>
              </a:tr>
              <a:tr h="370840">
                <a:tc>
                  <a:txBody>
                    <a:bodyPr/>
                    <a:lstStyle/>
                    <a:p>
                      <a:pPr lvl="0" algn="l">
                        <a:lnSpc>
                          <a:spcPct val="100000"/>
                        </a:lnSpc>
                        <a:spcBef>
                          <a:spcPts val="0"/>
                        </a:spcBef>
                        <a:spcAft>
                          <a:spcPts val="0"/>
                        </a:spcAft>
                        <a:buNone/>
                      </a:pPr>
                      <a:r>
                        <a:rPr lang="en-US" sz="1200" b="1" i="0" u="none" strike="noStrike" noProof="0" dirty="0">
                          <a:solidFill>
                            <a:schemeClr val="accent1"/>
                          </a:solidFill>
                          <a:latin typeface="Ubuntu"/>
                        </a:rPr>
                        <a:t>Progression step 1</a:t>
                      </a:r>
                    </a:p>
                    <a:p>
                      <a:pPr lvl="0" algn="l">
                        <a:lnSpc>
                          <a:spcPct val="100000"/>
                        </a:lnSpc>
                        <a:spcBef>
                          <a:spcPts val="0"/>
                        </a:spcBef>
                        <a:spcAft>
                          <a:spcPts val="0"/>
                        </a:spcAft>
                        <a:buNone/>
                      </a:pPr>
                      <a:r>
                        <a:rPr lang="en-US" sz="1200" b="0" i="0" u="none" strike="noStrike" noProof="0" dirty="0">
                          <a:solidFill>
                            <a:schemeClr val="accent1"/>
                          </a:solidFill>
                          <a:latin typeface="Ubuntu"/>
                        </a:rPr>
                        <a:t>I am beginning to make connections between my diet and my physical health and well-being.</a:t>
                      </a:r>
                      <a:endParaRPr lang="en-US" sz="1200">
                        <a:solidFill>
                          <a:schemeClr val="accent1"/>
                        </a:solidFill>
                        <a:latin typeface="Ubuntu"/>
                      </a:endParaRPr>
                    </a:p>
                  </a:txBody>
                  <a:tcPr/>
                </a:tc>
                <a:tc>
                  <a:txBody>
                    <a:bodyPr/>
                    <a:lstStyle/>
                    <a:p>
                      <a:pPr lvl="0" algn="l">
                        <a:lnSpc>
                          <a:spcPct val="100000"/>
                        </a:lnSpc>
                        <a:spcBef>
                          <a:spcPts val="0"/>
                        </a:spcBef>
                        <a:spcAft>
                          <a:spcPts val="0"/>
                        </a:spcAft>
                        <a:buNone/>
                      </a:pPr>
                      <a:r>
                        <a:rPr lang="en-US" sz="1200" b="1" i="0" u="none" strike="noStrike" noProof="0" dirty="0">
                          <a:solidFill>
                            <a:schemeClr val="accent1"/>
                          </a:solidFill>
                          <a:latin typeface="Ubuntu"/>
                        </a:rPr>
                        <a:t>Progression step 2</a:t>
                      </a:r>
                    </a:p>
                    <a:p>
                      <a:pPr lvl="0" algn="l">
                        <a:lnSpc>
                          <a:spcPct val="100000"/>
                        </a:lnSpc>
                        <a:spcBef>
                          <a:spcPts val="0"/>
                        </a:spcBef>
                        <a:spcAft>
                          <a:spcPts val="0"/>
                        </a:spcAft>
                        <a:buNone/>
                      </a:pPr>
                      <a:r>
                        <a:rPr lang="en-US" sz="1200" b="0" i="0" u="none" strike="noStrike" noProof="0" dirty="0">
                          <a:solidFill>
                            <a:schemeClr val="accent1"/>
                          </a:solidFill>
                          <a:latin typeface="Ubuntu"/>
                        </a:rPr>
                        <a:t>I have developed an understanding that I need a balanced diet and I can make informed choices about the food I eat and prepare to support my physical health and well-being.</a:t>
                      </a:r>
                      <a:endParaRPr lang="en-US" sz="1200">
                        <a:solidFill>
                          <a:schemeClr val="accent1"/>
                        </a:solidFill>
                        <a:latin typeface="Ubuntu"/>
                      </a:endParaRPr>
                    </a:p>
                  </a:txBody>
                  <a:tcPr/>
                </a:tc>
                <a:tc>
                  <a:txBody>
                    <a:bodyPr/>
                    <a:lstStyle/>
                    <a:p>
                      <a:pPr lvl="0" algn="l">
                        <a:lnSpc>
                          <a:spcPct val="100000"/>
                        </a:lnSpc>
                        <a:spcBef>
                          <a:spcPts val="0"/>
                        </a:spcBef>
                        <a:spcAft>
                          <a:spcPts val="0"/>
                        </a:spcAft>
                        <a:buNone/>
                      </a:pPr>
                      <a:r>
                        <a:rPr lang="en-US" sz="1200" b="1" i="0" u="none" strike="noStrike" noProof="0" dirty="0">
                          <a:solidFill>
                            <a:schemeClr val="accent1"/>
                          </a:solidFill>
                          <a:latin typeface="Ubuntu"/>
                        </a:rPr>
                        <a:t>Progression step 3</a:t>
                      </a:r>
                    </a:p>
                    <a:p>
                      <a:pPr lvl="0" algn="l">
                        <a:lnSpc>
                          <a:spcPct val="100000"/>
                        </a:lnSpc>
                        <a:spcBef>
                          <a:spcPts val="0"/>
                        </a:spcBef>
                        <a:spcAft>
                          <a:spcPts val="0"/>
                        </a:spcAft>
                        <a:buNone/>
                      </a:pPr>
                      <a:r>
                        <a:rPr lang="en-US" sz="1200" b="0" i="0" u="none" strike="noStrike" noProof="0" dirty="0">
                          <a:solidFill>
                            <a:schemeClr val="accent1"/>
                          </a:solidFill>
                          <a:latin typeface="Ubuntu"/>
                        </a:rPr>
                        <a:t>I can explain the importance of a balanced diet and nutrition and the impact my choices have on my physical health and well-being. I can plan and prepare basic, nutritious meals.</a:t>
                      </a:r>
                      <a:endParaRPr lang="en-US" sz="1200">
                        <a:solidFill>
                          <a:schemeClr val="accent1"/>
                        </a:solidFill>
                        <a:latin typeface="Ubuntu"/>
                      </a:endParaRPr>
                    </a:p>
                  </a:txBody>
                  <a:tcPr/>
                </a:tc>
                <a:tc>
                  <a:txBody>
                    <a:bodyPr/>
                    <a:lstStyle/>
                    <a:p>
                      <a:pPr lvl="0" algn="l">
                        <a:lnSpc>
                          <a:spcPct val="100000"/>
                        </a:lnSpc>
                        <a:spcBef>
                          <a:spcPts val="0"/>
                        </a:spcBef>
                        <a:spcAft>
                          <a:spcPts val="0"/>
                        </a:spcAft>
                        <a:buNone/>
                      </a:pPr>
                      <a:r>
                        <a:rPr lang="en-US" sz="1200" b="1" i="0" u="none" strike="noStrike" noProof="0" dirty="0">
                          <a:solidFill>
                            <a:schemeClr val="accent1"/>
                          </a:solidFill>
                          <a:latin typeface="Ubuntu"/>
                        </a:rPr>
                        <a:t>Progression step 4</a:t>
                      </a:r>
                    </a:p>
                    <a:p>
                      <a:pPr lvl="0" algn="l">
                        <a:lnSpc>
                          <a:spcPct val="100000"/>
                        </a:lnSpc>
                        <a:spcBef>
                          <a:spcPts val="0"/>
                        </a:spcBef>
                        <a:spcAft>
                          <a:spcPts val="0"/>
                        </a:spcAft>
                        <a:buNone/>
                      </a:pPr>
                      <a:r>
                        <a:rPr lang="en-US" sz="1200" b="0" i="0" u="none" strike="noStrike" noProof="0" dirty="0">
                          <a:solidFill>
                            <a:schemeClr val="accent1"/>
                          </a:solidFill>
                          <a:latin typeface="Ubuntu"/>
                        </a:rPr>
                        <a:t>I can apply my knowledge and understanding of a balanced diet and nutrition to make choices which will allow me to maintain my physical health and well-being. I can plan and prepare a variety of nutritious meals.</a:t>
                      </a:r>
                      <a:endParaRPr lang="en-US" sz="1200">
                        <a:solidFill>
                          <a:schemeClr val="accent1"/>
                        </a:solidFill>
                        <a:latin typeface="Ubuntu"/>
                      </a:endParaRPr>
                    </a:p>
                  </a:txBody>
                  <a:tcPr/>
                </a:tc>
                <a:tc>
                  <a:txBody>
                    <a:bodyPr/>
                    <a:lstStyle/>
                    <a:p>
                      <a:pPr lvl="0" algn="l">
                        <a:lnSpc>
                          <a:spcPct val="100000"/>
                        </a:lnSpc>
                        <a:spcBef>
                          <a:spcPts val="0"/>
                        </a:spcBef>
                        <a:spcAft>
                          <a:spcPts val="0"/>
                        </a:spcAft>
                        <a:buNone/>
                      </a:pPr>
                      <a:r>
                        <a:rPr lang="en-US" sz="1200" b="1" i="0" u="none" strike="noStrike" noProof="0" dirty="0">
                          <a:solidFill>
                            <a:schemeClr val="accent1"/>
                          </a:solidFill>
                          <a:latin typeface="Ubuntu"/>
                        </a:rPr>
                        <a:t>Progression step 5</a:t>
                      </a:r>
                    </a:p>
                    <a:p>
                      <a:pPr lvl="0" algn="l">
                        <a:lnSpc>
                          <a:spcPct val="100000"/>
                        </a:lnSpc>
                        <a:spcBef>
                          <a:spcPts val="0"/>
                        </a:spcBef>
                        <a:spcAft>
                          <a:spcPts val="0"/>
                        </a:spcAft>
                        <a:buNone/>
                      </a:pPr>
                      <a:r>
                        <a:rPr lang="en-US" sz="1200" b="0" i="0" u="none" strike="noStrike" noProof="0" dirty="0">
                          <a:solidFill>
                            <a:schemeClr val="accent1"/>
                          </a:solidFill>
                          <a:latin typeface="Ubuntu"/>
                        </a:rPr>
                        <a:t>I can adjust my diet in response to different contexts and apply my knowledge and understanding of a balanced diet and nutrition to support others. I can apply a range of techniques to prepare a variety of nutritious meals. </a:t>
                      </a:r>
                      <a:endParaRPr lang="en-US" sz="1200">
                        <a:solidFill>
                          <a:schemeClr val="accent1"/>
                        </a:solidFill>
                        <a:latin typeface="Ubuntu"/>
                      </a:endParaRPr>
                    </a:p>
                  </a:txBody>
                  <a:tcPr/>
                </a:tc>
                <a:extLst>
                  <a:ext uri="{0D108BD9-81ED-4DB2-BD59-A6C34878D82A}">
                    <a16:rowId xmlns:a16="http://schemas.microsoft.com/office/drawing/2014/main" val="3206262021"/>
                  </a:ext>
                </a:extLst>
              </a:tr>
            </a:tbl>
          </a:graphicData>
        </a:graphic>
      </p:graphicFrame>
      <p:sp>
        <p:nvSpPr>
          <p:cNvPr id="4" name="Text Placeholder 1">
            <a:extLst>
              <a:ext uri="{FF2B5EF4-FFF2-40B4-BE49-F238E27FC236}">
                <a16:creationId xmlns:a16="http://schemas.microsoft.com/office/drawing/2014/main" id="{23A3A172-F7A7-E736-682D-27F0D1743C11}"/>
              </a:ext>
            </a:extLst>
          </p:cNvPr>
          <p:cNvSpPr txBox="1">
            <a:spLocks/>
          </p:cNvSpPr>
          <p:nvPr/>
        </p:nvSpPr>
        <p:spPr>
          <a:xfrm>
            <a:off x="111452" y="871373"/>
            <a:ext cx="4481719" cy="8254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latin typeface="Ubuntu"/>
              </a:rPr>
              <a:t>What's in this?</a:t>
            </a:r>
            <a:endParaRPr lang="en-US" dirty="0"/>
          </a:p>
        </p:txBody>
      </p:sp>
      <p:pic>
        <p:nvPicPr>
          <p:cNvPr id="5" name="Picture 4" descr="A shelf with different colored packages&#10;&#10;AI-generated content may be incorrect.">
            <a:extLst>
              <a:ext uri="{FF2B5EF4-FFF2-40B4-BE49-F238E27FC236}">
                <a16:creationId xmlns:a16="http://schemas.microsoft.com/office/drawing/2014/main" id="{14BF16BB-54AD-425D-7197-CC8E0BE1CCD2}"/>
              </a:ext>
            </a:extLst>
          </p:cNvPr>
          <p:cNvPicPr>
            <a:picLocks noChangeAspect="1"/>
          </p:cNvPicPr>
          <p:nvPr/>
        </p:nvPicPr>
        <p:blipFill>
          <a:blip r:embed="rId2"/>
          <a:stretch>
            <a:fillRect/>
          </a:stretch>
        </p:blipFill>
        <p:spPr>
          <a:xfrm>
            <a:off x="7879545" y="485840"/>
            <a:ext cx="3472962" cy="2414222"/>
          </a:xfrm>
          <a:prstGeom prst="rect">
            <a:avLst/>
          </a:prstGeom>
        </p:spPr>
      </p:pic>
    </p:spTree>
    <p:extLst>
      <p:ext uri="{BB962C8B-B14F-4D97-AF65-F5344CB8AC3E}">
        <p14:creationId xmlns:p14="http://schemas.microsoft.com/office/powerpoint/2010/main" val="96746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2EF2E79-6571-37F7-59A0-4CABDA7D4E46}"/>
              </a:ext>
            </a:extLst>
          </p:cNvPr>
          <p:cNvSpPr txBox="1">
            <a:spLocks/>
          </p:cNvSpPr>
          <p:nvPr/>
        </p:nvSpPr>
        <p:spPr>
          <a:xfrm>
            <a:off x="162837" y="982140"/>
            <a:ext cx="6914616" cy="5190902"/>
          </a:xfrm>
          <a:prstGeom prst="rect">
            <a:avLst/>
          </a:prstGeom>
          <a:ln>
            <a:noFill/>
          </a:ln>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Ubuntu"/>
              </a:rPr>
              <a:t>Some front-of-pack nutrition labels use red, amber and green </a:t>
            </a:r>
            <a:r>
              <a:rPr lang="en-US" sz="2400" dirty="0" err="1">
                <a:latin typeface="Ubuntu"/>
              </a:rPr>
              <a:t>colour</a:t>
            </a:r>
            <a:r>
              <a:rPr lang="en-US" sz="2400" dirty="0">
                <a:latin typeface="Ubuntu"/>
              </a:rPr>
              <a:t> coding.</a:t>
            </a:r>
            <a:endParaRPr lang="en-US" sz="2400" dirty="0"/>
          </a:p>
          <a:p>
            <a:r>
              <a:rPr lang="en-US" sz="2400" dirty="0" err="1">
                <a:latin typeface="Ubuntu"/>
              </a:rPr>
              <a:t>Colour</a:t>
            </a:r>
            <a:r>
              <a:rPr lang="en-US" sz="2400" dirty="0">
                <a:latin typeface="Ubuntu"/>
              </a:rPr>
              <a:t>-coded nutritional information tells you at a glance if the food has high, medium or low amounts of fat, saturated fat, sugars and salt:</a:t>
            </a:r>
            <a:endParaRPr lang="en-US" sz="2400" dirty="0"/>
          </a:p>
          <a:p>
            <a:pPr marL="285750" indent="-285750">
              <a:buFont typeface="Arial"/>
              <a:buChar char="•"/>
            </a:pPr>
            <a:r>
              <a:rPr lang="en-US" sz="2000" b="1">
                <a:solidFill>
                  <a:srgbClr val="FF0000"/>
                </a:solidFill>
                <a:latin typeface="Ubuntu"/>
              </a:rPr>
              <a:t>Red = high</a:t>
            </a:r>
            <a:endParaRPr lang="en-US" sz="2000" b="1">
              <a:solidFill>
                <a:srgbClr val="FF0000"/>
              </a:solidFill>
            </a:endParaRPr>
          </a:p>
          <a:p>
            <a:pPr marL="285750" indent="-285750">
              <a:buFont typeface="Arial"/>
              <a:buChar char="•"/>
            </a:pPr>
            <a:r>
              <a:rPr lang="en-US" sz="2000" b="1">
                <a:solidFill>
                  <a:srgbClr val="FFC000"/>
                </a:solidFill>
                <a:latin typeface="Ubuntu"/>
              </a:rPr>
              <a:t>Amber = medium</a:t>
            </a:r>
            <a:endParaRPr lang="en-US" sz="2000" b="1">
              <a:solidFill>
                <a:srgbClr val="FFC000"/>
              </a:solidFill>
            </a:endParaRPr>
          </a:p>
          <a:p>
            <a:pPr marL="285750" indent="-285750">
              <a:buFont typeface="Arial"/>
              <a:buChar char="•"/>
            </a:pPr>
            <a:r>
              <a:rPr lang="en-US" sz="2000" b="1">
                <a:solidFill>
                  <a:srgbClr val="00B050"/>
                </a:solidFill>
                <a:latin typeface="Ubuntu"/>
              </a:rPr>
              <a:t>Green = low</a:t>
            </a:r>
            <a:endParaRPr lang="en-US" sz="2000" b="1">
              <a:solidFill>
                <a:srgbClr val="00B050"/>
              </a:solidFill>
            </a:endParaRPr>
          </a:p>
          <a:p>
            <a:endParaRPr lang="en-US" sz="2000" b="1">
              <a:solidFill>
                <a:srgbClr val="00B050"/>
              </a:solidFill>
              <a:latin typeface="Ubuntu"/>
            </a:endParaRPr>
          </a:p>
          <a:p>
            <a:r>
              <a:rPr lang="en-US" sz="2000">
                <a:latin typeface="Ubuntu"/>
              </a:rPr>
              <a:t>I</a:t>
            </a:r>
            <a:r>
              <a:rPr lang="en-US" sz="2400">
                <a:latin typeface="Ubuntu"/>
              </a:rPr>
              <a:t>n general, a food or drink that has all or mostly green on the label is a healthier choice.</a:t>
            </a:r>
            <a:endParaRPr lang="en-US" sz="2400"/>
          </a:p>
          <a:p>
            <a:r>
              <a:rPr lang="en-US" sz="2400" dirty="0">
                <a:latin typeface="Ubuntu"/>
              </a:rPr>
              <a:t>Any red on the label means the food is high in fat, saturated fat, salt and/or sugars, and you should consume these less often and in small amounts. </a:t>
            </a:r>
            <a:endParaRPr lang="en-US" sz="2400" dirty="0">
              <a:solidFill>
                <a:srgbClr val="212B32"/>
              </a:solidFill>
            </a:endParaRPr>
          </a:p>
          <a:p>
            <a:endParaRPr lang="en-US" sz="2200">
              <a:latin typeface="Ubuntu"/>
            </a:endParaRPr>
          </a:p>
          <a:p>
            <a:endParaRPr lang="en-US" sz="2200"/>
          </a:p>
          <a:p>
            <a:endParaRPr lang="en-US" sz="2200"/>
          </a:p>
          <a:p>
            <a:endParaRPr lang="en-US"/>
          </a:p>
          <a:p>
            <a:endParaRPr lang="en-US"/>
          </a:p>
          <a:p>
            <a:endParaRPr lang="en-US"/>
          </a:p>
        </p:txBody>
      </p:sp>
      <p:sp>
        <p:nvSpPr>
          <p:cNvPr id="9" name="TextBox 8">
            <a:extLst>
              <a:ext uri="{FF2B5EF4-FFF2-40B4-BE49-F238E27FC236}">
                <a16:creationId xmlns:a16="http://schemas.microsoft.com/office/drawing/2014/main" id="{1F12BF59-A47D-2988-0180-9C21651B561D}"/>
              </a:ext>
            </a:extLst>
          </p:cNvPr>
          <p:cNvSpPr txBox="1"/>
          <p:nvPr/>
        </p:nvSpPr>
        <p:spPr>
          <a:xfrm>
            <a:off x="7823169" y="4960257"/>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a:solidFill>
                  <a:schemeClr val="accent1"/>
                </a:solidFill>
                <a:latin typeface="Ubuntu"/>
                <a:ea typeface="+mn-lt"/>
                <a:cs typeface="+mn-lt"/>
              </a:rPr>
              <a:t>Food labels - NHS (</a:t>
            </a:r>
            <a:r>
              <a:rPr lang="en-US" sz="1300" b="1">
                <a:solidFill>
                  <a:schemeClr val="accent1"/>
                </a:solidFill>
                <a:latin typeface="Ubuntu"/>
                <a:ea typeface="+mn-lt"/>
                <a:cs typeface="+mn-lt"/>
                <a:hlinkClick r:id="rId2">
                  <a:extLst>
                    <a:ext uri="{A12FA001-AC4F-418D-AE19-62706E023703}">
                      <ahyp:hlinkClr xmlns:ahyp="http://schemas.microsoft.com/office/drawing/2018/hyperlinkcolor" val="tx"/>
                    </a:ext>
                  </a:extLst>
                </a:hlinkClick>
              </a:rPr>
              <a:t>www.nhs.uk</a:t>
            </a:r>
            <a:r>
              <a:rPr lang="en-US" sz="1300" b="1">
                <a:solidFill>
                  <a:schemeClr val="accent1"/>
                </a:solidFill>
                <a:latin typeface="Ubuntu"/>
                <a:ea typeface="+mn-lt"/>
                <a:cs typeface="+mn-lt"/>
              </a:rPr>
              <a:t>)</a:t>
            </a:r>
          </a:p>
          <a:p>
            <a:endParaRPr lang="en-US" sz="1300" b="1">
              <a:solidFill>
                <a:schemeClr val="accent1"/>
              </a:solidFill>
              <a:latin typeface="Ubuntu"/>
              <a:ea typeface="+mn-lt"/>
              <a:cs typeface="+mn-lt"/>
            </a:endParaRPr>
          </a:p>
        </p:txBody>
      </p:sp>
      <p:sp>
        <p:nvSpPr>
          <p:cNvPr id="4" name="TextBox 3">
            <a:extLst>
              <a:ext uri="{FF2B5EF4-FFF2-40B4-BE49-F238E27FC236}">
                <a16:creationId xmlns:a16="http://schemas.microsoft.com/office/drawing/2014/main" id="{9A52861D-735C-01CD-A960-16F3AE60F4F5}"/>
              </a:ext>
            </a:extLst>
          </p:cNvPr>
          <p:cNvSpPr txBox="1"/>
          <p:nvPr/>
        </p:nvSpPr>
        <p:spPr>
          <a:xfrm>
            <a:off x="7728857" y="1395351"/>
            <a:ext cx="4205843" cy="1631216"/>
          </a:xfrm>
          <a:prstGeom prst="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latin typeface="Ubuntu"/>
                <a:ea typeface="Calibri"/>
                <a:cs typeface="Calibri"/>
              </a:rPr>
              <a:t>This traffic light label is for one burger and is based on the amount of energy an adult needs in a day. What do you think about the way this information is presented?</a:t>
            </a:r>
            <a:endParaRPr lang="en-US" sz="2000">
              <a:solidFill>
                <a:schemeClr val="bg1"/>
              </a:solidFill>
              <a:latin typeface="Ubuntu"/>
            </a:endParaRPr>
          </a:p>
        </p:txBody>
      </p:sp>
      <p:pic>
        <p:nvPicPr>
          <p:cNvPr id="5" name="Picture 4" descr="A group of colorful labels with text&#10;&#10;AI-generated content may be incorrect.">
            <a:extLst>
              <a:ext uri="{FF2B5EF4-FFF2-40B4-BE49-F238E27FC236}">
                <a16:creationId xmlns:a16="http://schemas.microsoft.com/office/drawing/2014/main" id="{8B67DB1B-141C-849F-3D4E-B5194745AC39}"/>
              </a:ext>
            </a:extLst>
          </p:cNvPr>
          <p:cNvPicPr>
            <a:picLocks noChangeAspect="1"/>
          </p:cNvPicPr>
          <p:nvPr/>
        </p:nvPicPr>
        <p:blipFill>
          <a:blip r:embed="rId3"/>
          <a:stretch>
            <a:fillRect/>
          </a:stretch>
        </p:blipFill>
        <p:spPr>
          <a:xfrm>
            <a:off x="7787247" y="3213006"/>
            <a:ext cx="4215093" cy="1552575"/>
          </a:xfrm>
          <a:prstGeom prst="rect">
            <a:avLst/>
          </a:prstGeom>
        </p:spPr>
      </p:pic>
    </p:spTree>
    <p:extLst>
      <p:ext uri="{BB962C8B-B14F-4D97-AF65-F5344CB8AC3E}">
        <p14:creationId xmlns:p14="http://schemas.microsoft.com/office/powerpoint/2010/main" val="310214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304879" y="1072480"/>
            <a:ext cx="6052891" cy="648461"/>
          </a:xfrm>
        </p:spPr>
        <p:txBody>
          <a:bodyPr>
            <a:normAutofit/>
          </a:bodyPr>
          <a:lstStyle/>
          <a:p>
            <a:r>
              <a:rPr lang="en-US">
                <a:latin typeface="Ubuntu"/>
              </a:rPr>
              <a:t>Look at the Following Image</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353259" y="1721407"/>
            <a:ext cx="8153759" cy="614462"/>
          </a:xfrm>
        </p:spPr>
        <p:txBody>
          <a:bodyPr>
            <a:noAutofit/>
          </a:bodyPr>
          <a:lstStyle/>
          <a:p>
            <a:r>
              <a:rPr lang="en-US" sz="2400">
                <a:latin typeface="Ubuntu"/>
              </a:rPr>
              <a:t>Discuss the ingredients you think are included in these products and the front of pack nutrition label.</a:t>
            </a:r>
            <a:endParaRPr lang="en-US" sz="2400"/>
          </a:p>
        </p:txBody>
      </p:sp>
      <p:pic>
        <p:nvPicPr>
          <p:cNvPr id="5" name="Picture 4" descr="A shelf with cereal boxes&#10;&#10;AI-generated content may be incorrect.">
            <a:extLst>
              <a:ext uri="{FF2B5EF4-FFF2-40B4-BE49-F238E27FC236}">
                <a16:creationId xmlns:a16="http://schemas.microsoft.com/office/drawing/2014/main" id="{8D73DAB8-B4DC-2A07-B95E-550729E4D663}"/>
              </a:ext>
            </a:extLst>
          </p:cNvPr>
          <p:cNvPicPr>
            <a:picLocks noChangeAspect="1"/>
          </p:cNvPicPr>
          <p:nvPr/>
        </p:nvPicPr>
        <p:blipFill>
          <a:blip r:embed="rId2"/>
          <a:stretch>
            <a:fillRect/>
          </a:stretch>
        </p:blipFill>
        <p:spPr>
          <a:xfrm>
            <a:off x="348223" y="2639266"/>
            <a:ext cx="6677025" cy="3686175"/>
          </a:xfrm>
          <a:prstGeom prst="rect">
            <a:avLst/>
          </a:prstGeom>
        </p:spPr>
      </p:pic>
      <p:pic>
        <p:nvPicPr>
          <p:cNvPr id="7" name="Picture 6" descr="A chart of food content&#10;&#10;AI-generated content may be incorrect.">
            <a:extLst>
              <a:ext uri="{FF2B5EF4-FFF2-40B4-BE49-F238E27FC236}">
                <a16:creationId xmlns:a16="http://schemas.microsoft.com/office/drawing/2014/main" id="{3BA60C30-CE39-8B49-C16C-F9568EA80558}"/>
              </a:ext>
            </a:extLst>
          </p:cNvPr>
          <p:cNvPicPr>
            <a:picLocks noChangeAspect="1"/>
          </p:cNvPicPr>
          <p:nvPr/>
        </p:nvPicPr>
        <p:blipFill>
          <a:blip r:embed="rId3"/>
          <a:stretch>
            <a:fillRect/>
          </a:stretch>
        </p:blipFill>
        <p:spPr>
          <a:xfrm>
            <a:off x="7415773" y="2638425"/>
            <a:ext cx="4352925" cy="2724150"/>
          </a:xfrm>
          <a:prstGeom prst="rect">
            <a:avLst/>
          </a:prstGeom>
        </p:spPr>
      </p:pic>
    </p:spTree>
    <p:extLst>
      <p:ext uri="{BB962C8B-B14F-4D97-AF65-F5344CB8AC3E}">
        <p14:creationId xmlns:p14="http://schemas.microsoft.com/office/powerpoint/2010/main" val="313428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a:bodyPr>
          <a:lstStyle/>
          <a:p>
            <a:pPr marL="0" indent="0">
              <a:buNone/>
            </a:pPr>
            <a:r>
              <a:rPr lang="en-US" sz="3200" b="1">
                <a:latin typeface="Ubuntu"/>
              </a:rPr>
              <a:t>Actual Ingredients: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293296" y="1584372"/>
            <a:ext cx="7414305" cy="2431942"/>
          </a:xfrm>
        </p:spPr>
        <p:txBody>
          <a:bodyPr vert="horz" lIns="91440" tIns="45720" rIns="91440" bIns="45720" rtlCol="0" anchor="t">
            <a:normAutofit lnSpcReduction="10000"/>
          </a:bodyPr>
          <a:lstStyle/>
          <a:p>
            <a:pPr>
              <a:buNone/>
            </a:pPr>
            <a:r>
              <a:rPr lang="en-US" sz="2400" b="1">
                <a:latin typeface="Ubuntu"/>
              </a:rPr>
              <a:t>Kellogg's Coco Pops Choc Hazelnut </a:t>
            </a:r>
            <a:r>
              <a:rPr lang="en-US" sz="2400" b="1" err="1">
                <a:latin typeface="Ubuntu"/>
              </a:rPr>
              <a:t>Flavour</a:t>
            </a:r>
            <a:r>
              <a:rPr lang="en-US" sz="2400" b="1">
                <a:latin typeface="Ubuntu"/>
              </a:rPr>
              <a:t> </a:t>
            </a:r>
            <a:endParaRPr lang="en-US"/>
          </a:p>
          <a:p>
            <a:pPr>
              <a:buNone/>
            </a:pPr>
            <a:r>
              <a:rPr lang="en-US" sz="2400" b="1">
                <a:latin typeface="Ubuntu"/>
              </a:rPr>
              <a:t>Cereal 480g</a:t>
            </a:r>
          </a:p>
          <a:p>
            <a:pPr marL="0" indent="0">
              <a:buNone/>
            </a:pPr>
            <a:r>
              <a:rPr lang="en-US" sz="2200">
                <a:solidFill>
                  <a:schemeClr val="tx2"/>
                </a:solidFill>
                <a:latin typeface="Ubuntu"/>
              </a:rPr>
              <a:t>Rice, Sugar, Glucose Syrup, Fat Reduced Cocoa Powder, </a:t>
            </a:r>
            <a:r>
              <a:rPr lang="en-US" sz="2200" b="1">
                <a:solidFill>
                  <a:schemeClr val="tx2"/>
                </a:solidFill>
                <a:latin typeface="Ubuntu"/>
              </a:rPr>
              <a:t>Barley</a:t>
            </a:r>
            <a:r>
              <a:rPr lang="en-US" sz="2200">
                <a:solidFill>
                  <a:schemeClr val="tx2"/>
                </a:solidFill>
                <a:latin typeface="Ubuntu"/>
              </a:rPr>
              <a:t> Malt Extract, Cocoa Mass, Salt, Natural </a:t>
            </a:r>
            <a:r>
              <a:rPr lang="en-US" sz="2200" err="1">
                <a:solidFill>
                  <a:schemeClr val="tx2"/>
                </a:solidFill>
                <a:latin typeface="Ubuntu"/>
              </a:rPr>
              <a:t>Flavourings</a:t>
            </a:r>
            <a:r>
              <a:rPr lang="en-US" sz="2200">
                <a:solidFill>
                  <a:schemeClr val="tx2"/>
                </a:solidFill>
                <a:latin typeface="Ubuntu"/>
              </a:rPr>
              <a:t>, Niacin, Iron, Vitamin B6, Riboflavin, Thiamin, Folic Acid, Vitamin D, Vitamin B12</a:t>
            </a:r>
            <a:endParaRPr lang="en-US" sz="2200">
              <a:solidFill>
                <a:schemeClr val="tx2"/>
              </a:solidFill>
            </a:endParaRPr>
          </a:p>
        </p:txBody>
      </p:sp>
      <p:sp>
        <p:nvSpPr>
          <p:cNvPr id="5" name="Text Placeholder 3">
            <a:extLst>
              <a:ext uri="{FF2B5EF4-FFF2-40B4-BE49-F238E27FC236}">
                <a16:creationId xmlns:a16="http://schemas.microsoft.com/office/drawing/2014/main" id="{A6F8CC23-BFB3-940C-A129-5ED6D0790522}"/>
              </a:ext>
            </a:extLst>
          </p:cNvPr>
          <p:cNvSpPr txBox="1">
            <a:spLocks/>
          </p:cNvSpPr>
          <p:nvPr/>
        </p:nvSpPr>
        <p:spPr>
          <a:xfrm>
            <a:off x="297845" y="4015730"/>
            <a:ext cx="7432448" cy="21991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400" b="1">
                <a:latin typeface="Ubuntu"/>
              </a:rPr>
              <a:t>Honey Monster Wheat Puffs Cereal 520G</a:t>
            </a:r>
            <a:endParaRPr lang="en-US">
              <a:latin typeface="Ubuntu"/>
            </a:endParaRPr>
          </a:p>
          <a:p>
            <a:pPr marL="0" indent="0">
              <a:buNone/>
            </a:pPr>
            <a:r>
              <a:rPr lang="en-US" sz="2200" b="1">
                <a:solidFill>
                  <a:schemeClr val="tx2"/>
                </a:solidFill>
                <a:latin typeface="Ubuntu"/>
              </a:rPr>
              <a:t>Wheat</a:t>
            </a:r>
            <a:r>
              <a:rPr lang="en-US" sz="2200">
                <a:solidFill>
                  <a:schemeClr val="tx2"/>
                </a:solidFill>
                <a:latin typeface="Ubuntu"/>
              </a:rPr>
              <a:t> (60%), Glucose Syrup, Sugar (14%), Honey (3.6%), Soluble </a:t>
            </a:r>
            <a:r>
              <a:rPr lang="en-US" sz="2200" err="1">
                <a:solidFill>
                  <a:schemeClr val="tx2"/>
                </a:solidFill>
                <a:latin typeface="Ubuntu"/>
              </a:rPr>
              <a:t>Gluco</a:t>
            </a:r>
            <a:r>
              <a:rPr lang="en-US" sz="2200">
                <a:solidFill>
                  <a:schemeClr val="tx2"/>
                </a:solidFill>
                <a:latin typeface="Ubuntu"/>
              </a:rPr>
              <a:t> </a:t>
            </a:r>
            <a:r>
              <a:rPr lang="en-US" sz="2200" err="1">
                <a:solidFill>
                  <a:schemeClr val="tx2"/>
                </a:solidFill>
                <a:latin typeface="Ubuntu"/>
              </a:rPr>
              <a:t>Fibre</a:t>
            </a:r>
            <a:r>
              <a:rPr lang="en-US" sz="2200">
                <a:solidFill>
                  <a:schemeClr val="tx2"/>
                </a:solidFill>
                <a:latin typeface="Ubuntu"/>
              </a:rPr>
              <a:t>, </a:t>
            </a:r>
            <a:r>
              <a:rPr lang="en-US" sz="2200" err="1">
                <a:solidFill>
                  <a:schemeClr val="tx2"/>
                </a:solidFill>
                <a:latin typeface="Ubuntu"/>
              </a:rPr>
              <a:t>Stabiliser</a:t>
            </a:r>
            <a:r>
              <a:rPr lang="en-US" sz="2200">
                <a:solidFill>
                  <a:schemeClr val="tx2"/>
                </a:solidFill>
                <a:latin typeface="Ubuntu"/>
              </a:rPr>
              <a:t> (Calcium Carbonate), </a:t>
            </a:r>
            <a:r>
              <a:rPr lang="en-US" sz="2200" err="1">
                <a:solidFill>
                  <a:schemeClr val="tx2"/>
                </a:solidFill>
                <a:latin typeface="Ubuntu"/>
              </a:rPr>
              <a:t>Caramelised</a:t>
            </a:r>
            <a:r>
              <a:rPr lang="en-US" sz="2200">
                <a:solidFill>
                  <a:schemeClr val="tx2"/>
                </a:solidFill>
                <a:latin typeface="Ubuntu"/>
              </a:rPr>
              <a:t> Sugar Syrup, Sunflower Oil, Vitamins and Minerals (Iron, Niacin (B3), Riboflavin (B2), Thiamin (B1), Vitamin D)</a:t>
            </a:r>
            <a:r>
              <a:rPr lang="en-US" sz="2200">
                <a:solidFill>
                  <a:srgbClr val="FFFFFF"/>
                </a:solidFill>
                <a:latin typeface="Ubuntu"/>
              </a:rPr>
              <a:t>sorbate</a:t>
            </a:r>
            <a:r>
              <a:rPr lang="en-US" sz="1400">
                <a:solidFill>
                  <a:srgbClr val="FFFFFF"/>
                </a:solidFill>
                <a:latin typeface="Ubuntu"/>
              </a:rPr>
              <a:t>). Contains a Source of Phenylalanine.</a:t>
            </a:r>
            <a:endParaRPr lang="en-US" sz="1400">
              <a:solidFill>
                <a:srgbClr val="FFFFFF"/>
              </a:solidFill>
            </a:endParaRPr>
          </a:p>
        </p:txBody>
      </p:sp>
      <p:pic>
        <p:nvPicPr>
          <p:cNvPr id="7" name="Picture 6" descr="A chart of food content&#10;&#10;AI-generated content may be incorrect.">
            <a:extLst>
              <a:ext uri="{FF2B5EF4-FFF2-40B4-BE49-F238E27FC236}">
                <a16:creationId xmlns:a16="http://schemas.microsoft.com/office/drawing/2014/main" id="{4C0E0845-3EB9-B671-2DC3-A98AD561A049}"/>
              </a:ext>
            </a:extLst>
          </p:cNvPr>
          <p:cNvPicPr>
            <a:picLocks noChangeAspect="1"/>
          </p:cNvPicPr>
          <p:nvPr/>
        </p:nvPicPr>
        <p:blipFill>
          <a:blip r:embed="rId2"/>
          <a:stretch>
            <a:fillRect/>
          </a:stretch>
        </p:blipFill>
        <p:spPr>
          <a:xfrm>
            <a:off x="7976282" y="1584103"/>
            <a:ext cx="3495675" cy="2200275"/>
          </a:xfrm>
          <a:prstGeom prst="rect">
            <a:avLst/>
          </a:prstGeom>
        </p:spPr>
      </p:pic>
      <p:pic>
        <p:nvPicPr>
          <p:cNvPr id="8" name="Picture 7" descr="A shelf with cereal boxes&#10;&#10;AI-generated content may be incorrect.">
            <a:extLst>
              <a:ext uri="{FF2B5EF4-FFF2-40B4-BE49-F238E27FC236}">
                <a16:creationId xmlns:a16="http://schemas.microsoft.com/office/drawing/2014/main" id="{18764CB2-4EC5-9970-8556-A51B33E2B138}"/>
              </a:ext>
            </a:extLst>
          </p:cNvPr>
          <p:cNvPicPr>
            <a:picLocks noChangeAspect="1"/>
          </p:cNvPicPr>
          <p:nvPr/>
        </p:nvPicPr>
        <p:blipFill>
          <a:blip r:embed="rId3"/>
          <a:stretch>
            <a:fillRect/>
          </a:stretch>
        </p:blipFill>
        <p:spPr>
          <a:xfrm>
            <a:off x="7923507" y="4012633"/>
            <a:ext cx="3619500" cy="2066925"/>
          </a:xfrm>
          <a:prstGeom prst="rect">
            <a:avLst/>
          </a:prstGeom>
        </p:spPr>
      </p:pic>
    </p:spTree>
    <p:extLst>
      <p:ext uri="{BB962C8B-B14F-4D97-AF65-F5344CB8AC3E}">
        <p14:creationId xmlns:p14="http://schemas.microsoft.com/office/powerpoint/2010/main" val="329303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a:bodyPr>
          <a:lstStyle/>
          <a:p>
            <a:pPr marL="0" indent="0">
              <a:buNone/>
            </a:pPr>
            <a:r>
              <a:rPr lang="en-US" sz="3200" b="1">
                <a:latin typeface="Ubuntu"/>
              </a:rPr>
              <a:t>What's in This?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2913322" y="3917266"/>
            <a:ext cx="3441128" cy="1451770"/>
          </a:xfrm>
        </p:spPr>
        <p:txBody>
          <a:bodyPr vert="horz" lIns="91440" tIns="45720" rIns="91440" bIns="45720" rtlCol="0" anchor="t">
            <a:normAutofit fontScale="55000" lnSpcReduction="20000"/>
          </a:bodyPr>
          <a:lstStyle/>
          <a:p>
            <a:pPr marL="0" indent="0">
              <a:buNone/>
            </a:pPr>
            <a:r>
              <a:rPr lang="en-US" sz="2200" b="1">
                <a:solidFill>
                  <a:schemeClr val="tx2"/>
                </a:solidFill>
                <a:latin typeface="Ubuntu"/>
              </a:rPr>
              <a:t>Honey Monster Wheat Puffs Cereal 520G</a:t>
            </a:r>
            <a:endParaRPr lang="en-US">
              <a:solidFill>
                <a:schemeClr val="tx2"/>
              </a:solidFill>
            </a:endParaRPr>
          </a:p>
          <a:p>
            <a:pPr marL="0" indent="0">
              <a:buNone/>
            </a:pPr>
            <a:r>
              <a:rPr lang="en-US" sz="2200" b="1">
                <a:solidFill>
                  <a:schemeClr val="tx2"/>
                </a:solidFill>
                <a:latin typeface="Ubuntu"/>
              </a:rPr>
              <a:t>INGREDIENTS:</a:t>
            </a:r>
            <a:r>
              <a:rPr lang="en-US" sz="2200">
                <a:solidFill>
                  <a:schemeClr val="tx2"/>
                </a:solidFill>
                <a:latin typeface="Ubuntu"/>
              </a:rPr>
              <a:t> </a:t>
            </a:r>
            <a:r>
              <a:rPr lang="en-US" sz="2200" b="1">
                <a:solidFill>
                  <a:schemeClr val="tx2"/>
                </a:solidFill>
                <a:latin typeface="Ubuntu"/>
              </a:rPr>
              <a:t>Wheat</a:t>
            </a:r>
            <a:r>
              <a:rPr lang="en-US" sz="2200">
                <a:solidFill>
                  <a:schemeClr val="tx2"/>
                </a:solidFill>
                <a:latin typeface="Ubuntu"/>
              </a:rPr>
              <a:t> (60%), Glucose Syrup, Sugar (14%), Honey (3.6%), Soluble </a:t>
            </a:r>
            <a:r>
              <a:rPr lang="en-US" sz="2200" err="1">
                <a:solidFill>
                  <a:schemeClr val="tx2"/>
                </a:solidFill>
                <a:latin typeface="Ubuntu"/>
              </a:rPr>
              <a:t>Gluco</a:t>
            </a:r>
            <a:r>
              <a:rPr lang="en-US" sz="2200">
                <a:solidFill>
                  <a:schemeClr val="tx2"/>
                </a:solidFill>
                <a:latin typeface="Ubuntu"/>
              </a:rPr>
              <a:t> </a:t>
            </a:r>
            <a:r>
              <a:rPr lang="en-US" sz="2200" err="1">
                <a:solidFill>
                  <a:schemeClr val="tx2"/>
                </a:solidFill>
                <a:latin typeface="Ubuntu"/>
              </a:rPr>
              <a:t>Fibre</a:t>
            </a:r>
            <a:r>
              <a:rPr lang="en-US" sz="2200">
                <a:solidFill>
                  <a:schemeClr val="tx2"/>
                </a:solidFill>
                <a:latin typeface="Ubuntu"/>
              </a:rPr>
              <a:t>, </a:t>
            </a:r>
            <a:r>
              <a:rPr lang="en-US" sz="2200" err="1">
                <a:solidFill>
                  <a:schemeClr val="tx2"/>
                </a:solidFill>
                <a:latin typeface="Ubuntu"/>
              </a:rPr>
              <a:t>Stabiliser</a:t>
            </a:r>
            <a:r>
              <a:rPr lang="en-US" sz="2200">
                <a:solidFill>
                  <a:schemeClr val="tx2"/>
                </a:solidFill>
                <a:latin typeface="Ubuntu"/>
              </a:rPr>
              <a:t> (Calcium Carbonate), </a:t>
            </a:r>
            <a:r>
              <a:rPr lang="en-US" sz="2200" err="1">
                <a:solidFill>
                  <a:schemeClr val="tx2"/>
                </a:solidFill>
                <a:latin typeface="Ubuntu"/>
              </a:rPr>
              <a:t>Caramelised</a:t>
            </a:r>
            <a:r>
              <a:rPr lang="en-US" sz="2200">
                <a:solidFill>
                  <a:schemeClr val="tx2"/>
                </a:solidFill>
                <a:latin typeface="Ubuntu"/>
              </a:rPr>
              <a:t> Sugar Syrup, Sunflower Oil, Vitamins and Minerals (Iron, Niacin (B3), Riboflavin (B2), Thiamin (B1), Vitamin D)</a:t>
            </a:r>
            <a:endParaRPr lang="en-US" sz="1300">
              <a:solidFill>
                <a:schemeClr val="tx2"/>
              </a:solidFill>
            </a:endParaRPr>
          </a:p>
        </p:txBody>
      </p:sp>
      <p:sp>
        <p:nvSpPr>
          <p:cNvPr id="6" name="Text Placeholder 3">
            <a:extLst>
              <a:ext uri="{FF2B5EF4-FFF2-40B4-BE49-F238E27FC236}">
                <a16:creationId xmlns:a16="http://schemas.microsoft.com/office/drawing/2014/main" id="{1C84F16D-302F-5DFA-53E9-B6D5BF040151}"/>
              </a:ext>
            </a:extLst>
          </p:cNvPr>
          <p:cNvSpPr txBox="1">
            <a:spLocks/>
          </p:cNvSpPr>
          <p:nvPr/>
        </p:nvSpPr>
        <p:spPr>
          <a:xfrm>
            <a:off x="296719" y="1578520"/>
            <a:ext cx="11244232" cy="223852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Ubuntu"/>
              </a:rPr>
              <a:t>Take a closer look at some of the ingredients listed in the products below. </a:t>
            </a:r>
            <a:endParaRPr lang="en-US" sz="2200" strike="sngStrike"/>
          </a:p>
          <a:p>
            <a:pPr marL="0" indent="0">
              <a:buNone/>
            </a:pPr>
            <a:r>
              <a:rPr lang="en-US" sz="2200">
                <a:latin typeface="Ubuntu"/>
              </a:rPr>
              <a:t>Why are some ingredients in bold? </a:t>
            </a:r>
            <a:endParaRPr lang="en-US" sz="2200"/>
          </a:p>
          <a:p>
            <a:pPr marL="0" indent="0">
              <a:buNone/>
            </a:pPr>
            <a:r>
              <a:rPr lang="en-US" sz="2200">
                <a:latin typeface="Ubuntu"/>
              </a:rPr>
              <a:t>Has anything been added to these products to make them seem healthier? </a:t>
            </a:r>
            <a:endParaRPr lang="en-US" sz="2200"/>
          </a:p>
          <a:p>
            <a:pPr marL="0" indent="0">
              <a:buNone/>
            </a:pPr>
            <a:r>
              <a:rPr lang="en-US" sz="2200" dirty="0">
                <a:latin typeface="Ubuntu"/>
              </a:rPr>
              <a:t>How many different types of sugar can you spot? </a:t>
            </a:r>
            <a:endParaRPr lang="en-US" sz="2200" dirty="0"/>
          </a:p>
          <a:p>
            <a:pPr marL="0" indent="0">
              <a:buNone/>
            </a:pPr>
            <a:r>
              <a:rPr lang="en-US" sz="2200">
                <a:latin typeface="Ubuntu"/>
              </a:rPr>
              <a:t>Is the front-of-pack nutrition label helpful?  How big do you think your servings would be from these cereals?</a:t>
            </a:r>
            <a:endParaRPr lang="en-US" sz="2200"/>
          </a:p>
          <a:p>
            <a:pPr marL="0" indent="0">
              <a:buNone/>
            </a:pPr>
            <a:r>
              <a:rPr lang="en-US" sz="2200">
                <a:latin typeface="Ubuntu"/>
              </a:rPr>
              <a:t>What are the differences between the two products below?</a:t>
            </a:r>
            <a:endParaRPr lang="en-US" sz="2200"/>
          </a:p>
        </p:txBody>
      </p:sp>
      <p:pic>
        <p:nvPicPr>
          <p:cNvPr id="8" name="Picture 7" descr="A shelf with cereal boxes&#10;&#10;AI-generated content may be incorrect.">
            <a:extLst>
              <a:ext uri="{FF2B5EF4-FFF2-40B4-BE49-F238E27FC236}">
                <a16:creationId xmlns:a16="http://schemas.microsoft.com/office/drawing/2014/main" id="{51CFC621-AAAB-8D6B-20A8-0EB3337EEED6}"/>
              </a:ext>
            </a:extLst>
          </p:cNvPr>
          <p:cNvPicPr>
            <a:picLocks noChangeAspect="1"/>
          </p:cNvPicPr>
          <p:nvPr/>
        </p:nvPicPr>
        <p:blipFill>
          <a:blip r:embed="rId2"/>
          <a:stretch>
            <a:fillRect/>
          </a:stretch>
        </p:blipFill>
        <p:spPr>
          <a:xfrm>
            <a:off x="300003" y="4029842"/>
            <a:ext cx="2496531" cy="1604217"/>
          </a:xfrm>
          <a:prstGeom prst="rect">
            <a:avLst/>
          </a:prstGeom>
        </p:spPr>
      </p:pic>
      <p:pic>
        <p:nvPicPr>
          <p:cNvPr id="5" name="Picture 4" descr="A yellow and white package with a white label&#10;&#10;AI-generated content may be incorrect.">
            <a:extLst>
              <a:ext uri="{FF2B5EF4-FFF2-40B4-BE49-F238E27FC236}">
                <a16:creationId xmlns:a16="http://schemas.microsoft.com/office/drawing/2014/main" id="{01867513-8524-1CD5-11B5-EECD76531AAC}"/>
              </a:ext>
            </a:extLst>
          </p:cNvPr>
          <p:cNvPicPr>
            <a:picLocks noChangeAspect="1"/>
          </p:cNvPicPr>
          <p:nvPr/>
        </p:nvPicPr>
        <p:blipFill>
          <a:blip r:embed="rId3"/>
          <a:stretch>
            <a:fillRect/>
          </a:stretch>
        </p:blipFill>
        <p:spPr>
          <a:xfrm>
            <a:off x="7139446" y="3915463"/>
            <a:ext cx="1860818" cy="2644277"/>
          </a:xfrm>
          <a:prstGeom prst="rect">
            <a:avLst/>
          </a:prstGeom>
        </p:spPr>
      </p:pic>
      <p:sp>
        <p:nvSpPr>
          <p:cNvPr id="7" name="TextBox 6">
            <a:extLst>
              <a:ext uri="{FF2B5EF4-FFF2-40B4-BE49-F238E27FC236}">
                <a16:creationId xmlns:a16="http://schemas.microsoft.com/office/drawing/2014/main" id="{FA128FEA-6501-B8EA-1E4A-6EE954DDA953}"/>
              </a:ext>
            </a:extLst>
          </p:cNvPr>
          <p:cNvSpPr txBox="1"/>
          <p:nvPr/>
        </p:nvSpPr>
        <p:spPr>
          <a:xfrm>
            <a:off x="9197071" y="4027559"/>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solidFill>
                <a:latin typeface="Ubuntu"/>
                <a:ea typeface="Calibri"/>
                <a:cs typeface="Calibri"/>
              </a:rPr>
              <a:t>Porridge oats</a:t>
            </a:r>
          </a:p>
          <a:p>
            <a:r>
              <a:rPr lang="en-US" sz="1400" b="1">
                <a:solidFill>
                  <a:schemeClr val="tx2"/>
                </a:solidFill>
                <a:latin typeface="Ubuntu"/>
                <a:ea typeface="Calibri"/>
                <a:cs typeface="Calibri"/>
              </a:rPr>
              <a:t>INGREDIENTS:</a:t>
            </a:r>
            <a:r>
              <a:rPr lang="en-US" sz="1400">
                <a:solidFill>
                  <a:schemeClr val="tx2"/>
                </a:solidFill>
                <a:latin typeface="Ubuntu"/>
                <a:ea typeface="Calibri"/>
                <a:cs typeface="Calibri"/>
              </a:rPr>
              <a:t> Rolled </a:t>
            </a:r>
            <a:r>
              <a:rPr lang="en-US" sz="1400" b="1">
                <a:solidFill>
                  <a:schemeClr val="tx2"/>
                </a:solidFill>
                <a:latin typeface="Ubuntu"/>
                <a:ea typeface="Calibri"/>
                <a:cs typeface="Calibri"/>
              </a:rPr>
              <a:t>oats</a:t>
            </a:r>
          </a:p>
        </p:txBody>
      </p:sp>
      <p:pic>
        <p:nvPicPr>
          <p:cNvPr id="9" name="Picture 8" descr="A chart of food content&#10;&#10;AI-generated content may be incorrect.">
            <a:extLst>
              <a:ext uri="{FF2B5EF4-FFF2-40B4-BE49-F238E27FC236}">
                <a16:creationId xmlns:a16="http://schemas.microsoft.com/office/drawing/2014/main" id="{22B3B4EC-22D6-09F4-DA52-0EBCA4DDA891}"/>
              </a:ext>
            </a:extLst>
          </p:cNvPr>
          <p:cNvPicPr>
            <a:picLocks noChangeAspect="1"/>
          </p:cNvPicPr>
          <p:nvPr/>
        </p:nvPicPr>
        <p:blipFill>
          <a:blip r:embed="rId4"/>
          <a:stretch>
            <a:fillRect/>
          </a:stretch>
        </p:blipFill>
        <p:spPr>
          <a:xfrm>
            <a:off x="9332032" y="4741268"/>
            <a:ext cx="1983381" cy="1727124"/>
          </a:xfrm>
          <a:prstGeom prst="rect">
            <a:avLst/>
          </a:prstGeom>
        </p:spPr>
      </p:pic>
      <p:pic>
        <p:nvPicPr>
          <p:cNvPr id="10" name="Picture 9" descr="A chart of food content&#10;&#10;AI-generated content may be incorrect.">
            <a:extLst>
              <a:ext uri="{FF2B5EF4-FFF2-40B4-BE49-F238E27FC236}">
                <a16:creationId xmlns:a16="http://schemas.microsoft.com/office/drawing/2014/main" id="{8E44304A-4DC1-8BC1-4483-28F0F4F97363}"/>
              </a:ext>
            </a:extLst>
          </p:cNvPr>
          <p:cNvPicPr>
            <a:picLocks noChangeAspect="1"/>
          </p:cNvPicPr>
          <p:nvPr/>
        </p:nvPicPr>
        <p:blipFill>
          <a:blip r:embed="rId5"/>
          <a:stretch>
            <a:fillRect/>
          </a:stretch>
        </p:blipFill>
        <p:spPr>
          <a:xfrm>
            <a:off x="3323651" y="5107063"/>
            <a:ext cx="2092746" cy="1619824"/>
          </a:xfrm>
          <a:prstGeom prst="rect">
            <a:avLst/>
          </a:prstGeom>
        </p:spPr>
      </p:pic>
    </p:spTree>
    <p:extLst>
      <p:ext uri="{BB962C8B-B14F-4D97-AF65-F5344CB8AC3E}">
        <p14:creationId xmlns:p14="http://schemas.microsoft.com/office/powerpoint/2010/main" val="107869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471188" y="936408"/>
            <a:ext cx="5968225" cy="648461"/>
          </a:xfrm>
        </p:spPr>
        <p:txBody>
          <a:bodyPr>
            <a:normAutofit/>
          </a:bodyPr>
          <a:lstStyle/>
          <a:p>
            <a:r>
              <a:rPr lang="en-US">
                <a:latin typeface="Ubuntu"/>
              </a:rPr>
              <a:t>Look at the Following Image</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446998" y="1585336"/>
            <a:ext cx="8849785" cy="614462"/>
          </a:xfrm>
        </p:spPr>
        <p:txBody>
          <a:bodyPr>
            <a:noAutofit/>
          </a:bodyPr>
          <a:lstStyle/>
          <a:p>
            <a:r>
              <a:rPr lang="en-US" sz="2400">
                <a:latin typeface="Ubuntu"/>
              </a:rPr>
              <a:t>Discuss the ingredients you think are included in these products.</a:t>
            </a:r>
          </a:p>
        </p:txBody>
      </p:sp>
      <p:pic>
        <p:nvPicPr>
          <p:cNvPr id="2" name="Picture 1" descr="A shelf with bags of chips&#10;&#10;AI-generated content may be incorrect.">
            <a:extLst>
              <a:ext uri="{FF2B5EF4-FFF2-40B4-BE49-F238E27FC236}">
                <a16:creationId xmlns:a16="http://schemas.microsoft.com/office/drawing/2014/main" id="{7DDF549B-0390-BE19-6320-2F307CCDD3BA}"/>
              </a:ext>
            </a:extLst>
          </p:cNvPr>
          <p:cNvPicPr>
            <a:picLocks noChangeAspect="1"/>
          </p:cNvPicPr>
          <p:nvPr/>
        </p:nvPicPr>
        <p:blipFill>
          <a:blip r:embed="rId2"/>
          <a:stretch>
            <a:fillRect/>
          </a:stretch>
        </p:blipFill>
        <p:spPr>
          <a:xfrm>
            <a:off x="467285" y="2547657"/>
            <a:ext cx="5676900" cy="3600450"/>
          </a:xfrm>
          <a:prstGeom prst="rect">
            <a:avLst/>
          </a:prstGeom>
        </p:spPr>
      </p:pic>
    </p:spTree>
    <p:extLst>
      <p:ext uri="{BB962C8B-B14F-4D97-AF65-F5344CB8AC3E}">
        <p14:creationId xmlns:p14="http://schemas.microsoft.com/office/powerpoint/2010/main" val="219641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a:bodyPr>
          <a:lstStyle/>
          <a:p>
            <a:pPr marL="0" indent="0">
              <a:buNone/>
            </a:pPr>
            <a:r>
              <a:rPr lang="en-US" sz="3200" b="1">
                <a:latin typeface="Ubuntu"/>
              </a:rPr>
              <a:t>Actual Ingredients: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293297" y="1578324"/>
            <a:ext cx="7341734" cy="3069966"/>
          </a:xfrm>
        </p:spPr>
        <p:txBody>
          <a:bodyPr vert="horz" lIns="91440" tIns="45720" rIns="91440" bIns="45720" rtlCol="0" anchor="t">
            <a:normAutofit fontScale="92500" lnSpcReduction="20000"/>
          </a:bodyPr>
          <a:lstStyle/>
          <a:p>
            <a:pPr>
              <a:buNone/>
            </a:pPr>
            <a:r>
              <a:rPr lang="en-US" b="1">
                <a:solidFill>
                  <a:schemeClr val="tx2"/>
                </a:solidFill>
                <a:latin typeface="Ubuntu"/>
              </a:rPr>
              <a:t>Walkers Monster Munch </a:t>
            </a:r>
          </a:p>
          <a:p>
            <a:pPr marL="0" indent="0">
              <a:buNone/>
            </a:pPr>
            <a:r>
              <a:rPr lang="en-US" sz="1800">
                <a:solidFill>
                  <a:schemeClr val="tx2"/>
                </a:solidFill>
                <a:latin typeface="Ubuntu"/>
                <a:cs typeface="Arial"/>
              </a:rPr>
              <a:t>Pickled </a:t>
            </a:r>
            <a:r>
              <a:rPr lang="en-US" sz="1800" err="1">
                <a:solidFill>
                  <a:schemeClr val="tx2"/>
                </a:solidFill>
                <a:latin typeface="Ubuntu"/>
                <a:cs typeface="Arial"/>
              </a:rPr>
              <a:t>OnionMaize</a:t>
            </a:r>
            <a:r>
              <a:rPr lang="en-US" sz="1800">
                <a:solidFill>
                  <a:schemeClr val="tx2"/>
                </a:solidFill>
                <a:latin typeface="Ubuntu"/>
                <a:cs typeface="Arial"/>
              </a:rPr>
              <a:t>, Rapeseed Oil, Pickled Onion Seasoning [</a:t>
            </a:r>
            <a:r>
              <a:rPr lang="en-US" sz="1800" err="1">
                <a:solidFill>
                  <a:schemeClr val="tx2"/>
                </a:solidFill>
                <a:latin typeface="Ubuntu"/>
                <a:cs typeface="Arial"/>
              </a:rPr>
              <a:t>Flavourings</a:t>
            </a:r>
            <a:r>
              <a:rPr lang="en-US" sz="1800">
                <a:solidFill>
                  <a:schemeClr val="tx2"/>
                </a:solidFill>
                <a:latin typeface="Ubuntu"/>
                <a:cs typeface="Arial"/>
              </a:rPr>
              <a:t>, Whey Permeate (from MILK), Onion Powder, Sugar, </a:t>
            </a:r>
            <a:r>
              <a:rPr lang="en-US" sz="1800" err="1">
                <a:solidFill>
                  <a:schemeClr val="tx2"/>
                </a:solidFill>
                <a:latin typeface="Ubuntu"/>
                <a:cs typeface="Arial"/>
              </a:rPr>
              <a:t>Flavour</a:t>
            </a:r>
            <a:r>
              <a:rPr lang="en-US" sz="1800">
                <a:solidFill>
                  <a:schemeClr val="tx2"/>
                </a:solidFill>
                <a:latin typeface="Ubuntu"/>
                <a:cs typeface="Arial"/>
              </a:rPr>
              <a:t> Enhancers (Monosodium Glutamate, Disodium 5-Ribonucleotide), Salt, Potassium Chloride, Garlic Powder, </a:t>
            </a:r>
            <a:r>
              <a:rPr lang="en-US" sz="1800" err="1">
                <a:solidFill>
                  <a:schemeClr val="tx2"/>
                </a:solidFill>
                <a:latin typeface="Ubuntu"/>
                <a:cs typeface="Arial"/>
              </a:rPr>
              <a:t>Hydrolysed</a:t>
            </a:r>
            <a:r>
              <a:rPr lang="en-US" sz="1800">
                <a:solidFill>
                  <a:schemeClr val="tx2"/>
                </a:solidFill>
                <a:latin typeface="Ubuntu"/>
                <a:cs typeface="Arial"/>
              </a:rPr>
              <a:t> SOYA Protein, Acid (Citric acid), Spices] [WHEAT Flour (contains Calcium, Iron, Niacin, Thiamin), </a:t>
            </a:r>
            <a:r>
              <a:rPr lang="en-US" sz="1800" err="1">
                <a:solidFill>
                  <a:schemeClr val="tx2"/>
                </a:solidFill>
                <a:latin typeface="Ubuntu"/>
                <a:cs typeface="Arial"/>
              </a:rPr>
              <a:t>Hydrolysed</a:t>
            </a:r>
            <a:r>
              <a:rPr lang="en-US" sz="1800">
                <a:solidFill>
                  <a:schemeClr val="tx2"/>
                </a:solidFill>
                <a:latin typeface="Ubuntu"/>
                <a:cs typeface="Arial"/>
              </a:rPr>
              <a:t> SOYA Protein, Whey Permeate (from MILK), </a:t>
            </a:r>
            <a:r>
              <a:rPr lang="en-US" sz="1800" err="1">
                <a:solidFill>
                  <a:schemeClr val="tx2"/>
                </a:solidFill>
                <a:latin typeface="Ubuntu"/>
                <a:cs typeface="Arial"/>
              </a:rPr>
              <a:t>Flavourings</a:t>
            </a:r>
            <a:r>
              <a:rPr lang="en-US" sz="1800">
                <a:solidFill>
                  <a:schemeClr val="tx2"/>
                </a:solidFill>
                <a:latin typeface="Ubuntu"/>
                <a:cs typeface="Arial"/>
              </a:rPr>
              <a:t>, Rusk (from WHEAT), Sugar, </a:t>
            </a:r>
            <a:r>
              <a:rPr lang="en-US" sz="1800" err="1">
                <a:solidFill>
                  <a:schemeClr val="tx2"/>
                </a:solidFill>
                <a:latin typeface="Ubuntu"/>
                <a:cs typeface="Arial"/>
              </a:rPr>
              <a:t>Flavour</a:t>
            </a:r>
            <a:r>
              <a:rPr lang="en-US" sz="1800">
                <a:solidFill>
                  <a:schemeClr val="tx2"/>
                </a:solidFill>
                <a:latin typeface="Ubuntu"/>
                <a:cs typeface="Arial"/>
              </a:rPr>
              <a:t> Enhancers (Monosodium Glutamate, Disodium 5-Ribonucleotides), Onion Powder, Salt, Garlic Powder, </a:t>
            </a:r>
            <a:r>
              <a:rPr lang="en-US" sz="1800" err="1">
                <a:solidFill>
                  <a:schemeClr val="tx2"/>
                </a:solidFill>
                <a:latin typeface="Ubuntu"/>
                <a:cs typeface="Arial"/>
              </a:rPr>
              <a:t>Colour</a:t>
            </a:r>
            <a:r>
              <a:rPr lang="en-US" sz="1800">
                <a:solidFill>
                  <a:schemeClr val="tx2"/>
                </a:solidFill>
                <a:latin typeface="Ubuntu"/>
                <a:cs typeface="Arial"/>
              </a:rPr>
              <a:t> (Ammonia Caramel), Spices]</a:t>
            </a:r>
            <a:r>
              <a:rPr lang="en-US" sz="1800" err="1">
                <a:solidFill>
                  <a:schemeClr val="tx2"/>
                </a:solidFill>
                <a:latin typeface="Ubuntu"/>
                <a:cs typeface="Arial"/>
              </a:rPr>
              <a:t>Flamin</a:t>
            </a:r>
            <a:r>
              <a:rPr lang="en-US" sz="1800">
                <a:solidFill>
                  <a:schemeClr val="tx2"/>
                </a:solidFill>
                <a:latin typeface="Ubuntu"/>
                <a:cs typeface="Arial"/>
              </a:rPr>
              <a:t>' </a:t>
            </a:r>
            <a:r>
              <a:rPr lang="en-US" sz="1800" err="1">
                <a:solidFill>
                  <a:schemeClr val="tx2"/>
                </a:solidFill>
                <a:latin typeface="Ubuntu"/>
                <a:cs typeface="Arial"/>
              </a:rPr>
              <a:t>HotMaize</a:t>
            </a:r>
            <a:r>
              <a:rPr lang="en-US" sz="1800">
                <a:solidFill>
                  <a:schemeClr val="tx2"/>
                </a:solidFill>
                <a:latin typeface="Ubuntu"/>
                <a:cs typeface="Arial"/>
              </a:rPr>
              <a:t>, Rapeseed Oil, [</a:t>
            </a:r>
            <a:r>
              <a:rPr lang="en-US" sz="1800" err="1">
                <a:solidFill>
                  <a:schemeClr val="tx2"/>
                </a:solidFill>
                <a:latin typeface="Ubuntu"/>
                <a:cs typeface="Arial"/>
              </a:rPr>
              <a:t>Flavourings</a:t>
            </a:r>
            <a:r>
              <a:rPr lang="en-US" sz="1800">
                <a:solidFill>
                  <a:schemeClr val="tx2"/>
                </a:solidFill>
                <a:latin typeface="Ubuntu"/>
                <a:cs typeface="Arial"/>
              </a:rPr>
              <a:t> (contains SOYA, MILK), Lactose (from MILK), </a:t>
            </a:r>
            <a:r>
              <a:rPr lang="en-US" sz="1800" err="1">
                <a:solidFill>
                  <a:schemeClr val="tx2"/>
                </a:solidFill>
                <a:latin typeface="Ubuntu"/>
                <a:cs typeface="Arial"/>
              </a:rPr>
              <a:t>Hydrolysed</a:t>
            </a:r>
            <a:r>
              <a:rPr lang="en-US" sz="1800">
                <a:solidFill>
                  <a:schemeClr val="tx2"/>
                </a:solidFill>
                <a:latin typeface="Ubuntu"/>
                <a:cs typeface="Arial"/>
              </a:rPr>
              <a:t> SOYA Protein, Fructose, </a:t>
            </a:r>
            <a:r>
              <a:rPr lang="en-US" sz="1800" err="1">
                <a:solidFill>
                  <a:schemeClr val="tx2"/>
                </a:solidFill>
                <a:latin typeface="Ubuntu"/>
                <a:cs typeface="Arial"/>
              </a:rPr>
              <a:t>Flavour</a:t>
            </a:r>
            <a:r>
              <a:rPr lang="en-US" sz="1800">
                <a:solidFill>
                  <a:schemeClr val="tx2"/>
                </a:solidFill>
                <a:latin typeface="Ubuntu"/>
                <a:cs typeface="Arial"/>
              </a:rPr>
              <a:t> Enhancers (Monosodium Glutamate, Disodium 5'Ribonucleotide), Sugar, Onion Powder, Potassium Chloride, Salt, Acids (Citric Acid, Malic Acid), Spice, </a:t>
            </a:r>
            <a:r>
              <a:rPr lang="en-US" sz="1800" err="1">
                <a:solidFill>
                  <a:schemeClr val="tx2"/>
                </a:solidFill>
                <a:latin typeface="Ubuntu"/>
                <a:cs typeface="Arial"/>
              </a:rPr>
              <a:t>Colours</a:t>
            </a:r>
            <a:r>
              <a:rPr lang="en-US" sz="1800">
                <a:solidFill>
                  <a:schemeClr val="tx2"/>
                </a:solidFill>
                <a:latin typeface="Ubuntu"/>
                <a:cs typeface="Arial"/>
              </a:rPr>
              <a:t> (</a:t>
            </a:r>
            <a:r>
              <a:rPr lang="en-US" sz="1800" err="1">
                <a:solidFill>
                  <a:schemeClr val="tx2"/>
                </a:solidFill>
                <a:latin typeface="Ubuntu"/>
                <a:cs typeface="Arial"/>
              </a:rPr>
              <a:t>Sulphite</a:t>
            </a:r>
            <a:r>
              <a:rPr lang="en-US" sz="1800">
                <a:solidFill>
                  <a:schemeClr val="tx2"/>
                </a:solidFill>
                <a:latin typeface="Ubuntu"/>
                <a:cs typeface="Arial"/>
              </a:rPr>
              <a:t> Ammonia Caramel, Paprika Extract, Curcumin), WHEAT Rusk]</a:t>
            </a:r>
            <a:endParaRPr lang="en-US" sz="1800">
              <a:solidFill>
                <a:schemeClr val="tx2"/>
              </a:solidFill>
              <a:latin typeface="Ubuntu"/>
            </a:endParaRPr>
          </a:p>
          <a:p>
            <a:pPr marL="0" indent="0">
              <a:buNone/>
            </a:pPr>
            <a:endParaRPr lang="en-US" sz="2200"/>
          </a:p>
        </p:txBody>
      </p:sp>
      <p:sp>
        <p:nvSpPr>
          <p:cNvPr id="5" name="Text Placeholder 3">
            <a:extLst>
              <a:ext uri="{FF2B5EF4-FFF2-40B4-BE49-F238E27FC236}">
                <a16:creationId xmlns:a16="http://schemas.microsoft.com/office/drawing/2014/main" id="{A6F8CC23-BFB3-940C-A129-5ED6D0790522}"/>
              </a:ext>
            </a:extLst>
          </p:cNvPr>
          <p:cNvSpPr txBox="1">
            <a:spLocks/>
          </p:cNvSpPr>
          <p:nvPr/>
        </p:nvSpPr>
        <p:spPr>
          <a:xfrm>
            <a:off x="288773" y="4956138"/>
            <a:ext cx="7632019" cy="13947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600" b="1">
                <a:solidFill>
                  <a:schemeClr val="tx2"/>
                </a:solidFill>
                <a:latin typeface="Ubuntu"/>
              </a:rPr>
              <a:t>Walkers French Fries Ready Salted</a:t>
            </a:r>
          </a:p>
          <a:p>
            <a:pPr>
              <a:buNone/>
            </a:pPr>
            <a:r>
              <a:rPr lang="en-US" sz="1700">
                <a:solidFill>
                  <a:schemeClr val="tx2"/>
                </a:solidFill>
                <a:latin typeface="Ubuntu"/>
                <a:cs typeface="Arial"/>
              </a:rPr>
              <a:t>Potato Granules, Potato Starch, Sunflower Oil, Salt, </a:t>
            </a:r>
            <a:r>
              <a:rPr lang="en-US" sz="1700" err="1">
                <a:solidFill>
                  <a:schemeClr val="tx2"/>
                </a:solidFill>
                <a:latin typeface="Ubuntu"/>
                <a:cs typeface="Arial"/>
              </a:rPr>
              <a:t>Flavour</a:t>
            </a:r>
            <a:r>
              <a:rPr lang="en-US" sz="1700">
                <a:solidFill>
                  <a:schemeClr val="tx2"/>
                </a:solidFill>
                <a:latin typeface="Ubuntu"/>
                <a:cs typeface="Arial"/>
              </a:rPr>
              <a:t> Enhancer </a:t>
            </a:r>
          </a:p>
          <a:p>
            <a:pPr>
              <a:buNone/>
            </a:pPr>
            <a:r>
              <a:rPr lang="en-US" sz="1700">
                <a:solidFill>
                  <a:schemeClr val="tx2"/>
                </a:solidFill>
                <a:latin typeface="Ubuntu"/>
                <a:cs typeface="Arial"/>
              </a:rPr>
              <a:t>(Monosodium Glutamate), </a:t>
            </a:r>
            <a:r>
              <a:rPr lang="en-US" sz="1700" err="1">
                <a:solidFill>
                  <a:schemeClr val="tx2"/>
                </a:solidFill>
                <a:latin typeface="Ubuntu"/>
                <a:cs typeface="Arial"/>
              </a:rPr>
              <a:t>Colour</a:t>
            </a:r>
            <a:r>
              <a:rPr lang="en-US" sz="1700">
                <a:solidFill>
                  <a:schemeClr val="tx2"/>
                </a:solidFill>
                <a:latin typeface="Ubuntu"/>
                <a:cs typeface="Arial"/>
              </a:rPr>
              <a:t> (Annatto Norbixin)</a:t>
            </a:r>
            <a:endParaRPr lang="en-US" sz="1700">
              <a:solidFill>
                <a:schemeClr val="tx2"/>
              </a:solidFill>
              <a:latin typeface="Ubuntu"/>
            </a:endParaRPr>
          </a:p>
        </p:txBody>
      </p:sp>
      <p:pic>
        <p:nvPicPr>
          <p:cNvPr id="2" name="Picture 1" descr="A shelf with bags of chips&#10;&#10;AI-generated content may be incorrect.">
            <a:extLst>
              <a:ext uri="{FF2B5EF4-FFF2-40B4-BE49-F238E27FC236}">
                <a16:creationId xmlns:a16="http://schemas.microsoft.com/office/drawing/2014/main" id="{4894764C-A517-88E0-6AF0-5D221CFA87E6}"/>
              </a:ext>
            </a:extLst>
          </p:cNvPr>
          <p:cNvPicPr>
            <a:picLocks noChangeAspect="1"/>
          </p:cNvPicPr>
          <p:nvPr/>
        </p:nvPicPr>
        <p:blipFill>
          <a:blip r:embed="rId2"/>
          <a:stretch>
            <a:fillRect/>
          </a:stretch>
        </p:blipFill>
        <p:spPr>
          <a:xfrm>
            <a:off x="7637650" y="1983441"/>
            <a:ext cx="4200525" cy="2667000"/>
          </a:xfrm>
          <a:prstGeom prst="rect">
            <a:avLst/>
          </a:prstGeom>
        </p:spPr>
      </p:pic>
    </p:spTree>
    <p:extLst>
      <p:ext uri="{BB962C8B-B14F-4D97-AF65-F5344CB8AC3E}">
        <p14:creationId xmlns:p14="http://schemas.microsoft.com/office/powerpoint/2010/main" val="60256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a:bodyPr>
          <a:lstStyle/>
          <a:p>
            <a:pPr marL="0" indent="0">
              <a:buNone/>
            </a:pPr>
            <a:r>
              <a:rPr lang="en-US" sz="3200" b="1">
                <a:latin typeface="Ubuntu"/>
              </a:rPr>
              <a:t>What's in This?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296816" y="3784803"/>
            <a:ext cx="7659234" cy="2607323"/>
          </a:xfrm>
        </p:spPr>
        <p:txBody>
          <a:bodyPr vert="horz" lIns="91440" tIns="45720" rIns="91440" bIns="45720" rtlCol="0" anchor="t">
            <a:normAutofit fontScale="92500" lnSpcReduction="20000"/>
          </a:bodyPr>
          <a:lstStyle/>
          <a:p>
            <a:pPr marL="0" indent="0">
              <a:buNone/>
            </a:pPr>
            <a:r>
              <a:rPr lang="en-US" sz="2600" b="1">
                <a:solidFill>
                  <a:schemeClr val="tx2"/>
                </a:solidFill>
                <a:latin typeface="Ubuntu"/>
              </a:rPr>
              <a:t>Walkers Monster Munch </a:t>
            </a:r>
            <a:endParaRPr lang="en-US" b="1">
              <a:solidFill>
                <a:schemeClr val="tx2"/>
              </a:solidFill>
            </a:endParaRPr>
          </a:p>
          <a:p>
            <a:pPr marL="0" indent="0">
              <a:buNone/>
            </a:pPr>
            <a:r>
              <a:rPr lang="en-US" sz="1600">
                <a:solidFill>
                  <a:schemeClr val="tx2"/>
                </a:solidFill>
                <a:latin typeface="Ubuntu"/>
                <a:cs typeface="Arial"/>
              </a:rPr>
              <a:t>Pickled </a:t>
            </a:r>
            <a:r>
              <a:rPr lang="en-US" sz="1600" err="1">
                <a:solidFill>
                  <a:schemeClr val="tx2"/>
                </a:solidFill>
                <a:latin typeface="Ubuntu"/>
                <a:cs typeface="Arial"/>
              </a:rPr>
              <a:t>OnionMaize</a:t>
            </a:r>
            <a:r>
              <a:rPr lang="en-US" sz="1600">
                <a:solidFill>
                  <a:schemeClr val="tx2"/>
                </a:solidFill>
                <a:latin typeface="Ubuntu"/>
                <a:cs typeface="Arial"/>
              </a:rPr>
              <a:t>, Rapeseed Oil, Pickled Onion Seasoning [</a:t>
            </a:r>
            <a:r>
              <a:rPr lang="en-US" sz="1600" err="1">
                <a:solidFill>
                  <a:schemeClr val="tx2"/>
                </a:solidFill>
                <a:latin typeface="Ubuntu"/>
                <a:cs typeface="Arial"/>
              </a:rPr>
              <a:t>Flavourings</a:t>
            </a:r>
            <a:r>
              <a:rPr lang="en-US" sz="1600">
                <a:solidFill>
                  <a:schemeClr val="tx2"/>
                </a:solidFill>
                <a:latin typeface="Ubuntu"/>
                <a:cs typeface="Arial"/>
              </a:rPr>
              <a:t>, Whey Permeate (from MILK), Onion Powder, Sugar, </a:t>
            </a:r>
            <a:r>
              <a:rPr lang="en-US" sz="1600" err="1">
                <a:solidFill>
                  <a:schemeClr val="tx2"/>
                </a:solidFill>
                <a:latin typeface="Ubuntu"/>
                <a:cs typeface="Arial"/>
              </a:rPr>
              <a:t>Flavour</a:t>
            </a:r>
            <a:r>
              <a:rPr lang="en-US" sz="1600">
                <a:solidFill>
                  <a:schemeClr val="tx2"/>
                </a:solidFill>
                <a:latin typeface="Ubuntu"/>
                <a:cs typeface="Arial"/>
              </a:rPr>
              <a:t> Enhancers (Monosodium Glutamate, Disodium 5-Ribonucleotide), Salt, Potassium Chloride, Garlic Powder, </a:t>
            </a:r>
            <a:r>
              <a:rPr lang="en-US" sz="1600" err="1">
                <a:solidFill>
                  <a:schemeClr val="tx2"/>
                </a:solidFill>
                <a:latin typeface="Ubuntu"/>
                <a:cs typeface="Arial"/>
              </a:rPr>
              <a:t>Hydrolysed</a:t>
            </a:r>
            <a:r>
              <a:rPr lang="en-US" sz="1600">
                <a:solidFill>
                  <a:schemeClr val="tx2"/>
                </a:solidFill>
                <a:latin typeface="Ubuntu"/>
                <a:cs typeface="Arial"/>
              </a:rPr>
              <a:t> SOYA Protein, Acid (Citric acid), Spices] [WHEAT Flour (contains Calcium, Iron, Niacin, Thiamin), </a:t>
            </a:r>
            <a:r>
              <a:rPr lang="en-US" sz="1600" err="1">
                <a:solidFill>
                  <a:schemeClr val="tx2"/>
                </a:solidFill>
                <a:latin typeface="Ubuntu"/>
                <a:cs typeface="Arial"/>
              </a:rPr>
              <a:t>Hydrolysed</a:t>
            </a:r>
            <a:r>
              <a:rPr lang="en-US" sz="1600">
                <a:solidFill>
                  <a:schemeClr val="tx2"/>
                </a:solidFill>
                <a:latin typeface="Ubuntu"/>
                <a:cs typeface="Arial"/>
              </a:rPr>
              <a:t> SOYA Protein, Whey Permeate (from MILK), </a:t>
            </a:r>
            <a:r>
              <a:rPr lang="en-US" sz="1600" err="1">
                <a:solidFill>
                  <a:schemeClr val="tx2"/>
                </a:solidFill>
                <a:latin typeface="Ubuntu"/>
                <a:cs typeface="Arial"/>
              </a:rPr>
              <a:t>Flavourings</a:t>
            </a:r>
            <a:r>
              <a:rPr lang="en-US" sz="1600">
                <a:solidFill>
                  <a:schemeClr val="tx2"/>
                </a:solidFill>
                <a:latin typeface="Ubuntu"/>
                <a:cs typeface="Arial"/>
              </a:rPr>
              <a:t>, Rusk (from WHEAT), Sugar, </a:t>
            </a:r>
            <a:r>
              <a:rPr lang="en-US" sz="1600" err="1">
                <a:solidFill>
                  <a:schemeClr val="tx2"/>
                </a:solidFill>
                <a:latin typeface="Ubuntu"/>
                <a:cs typeface="Arial"/>
              </a:rPr>
              <a:t>Flavour</a:t>
            </a:r>
            <a:r>
              <a:rPr lang="en-US" sz="1600">
                <a:solidFill>
                  <a:schemeClr val="tx2"/>
                </a:solidFill>
                <a:latin typeface="Ubuntu"/>
                <a:cs typeface="Arial"/>
              </a:rPr>
              <a:t> Enhancers (Monosodium Glutamate, Disodium 5-Ribonucleotides), Onion Powder, Salt, Garlic Powder, </a:t>
            </a:r>
            <a:r>
              <a:rPr lang="en-US" sz="1600" err="1">
                <a:solidFill>
                  <a:schemeClr val="tx2"/>
                </a:solidFill>
                <a:latin typeface="Ubuntu"/>
                <a:cs typeface="Arial"/>
              </a:rPr>
              <a:t>Colour</a:t>
            </a:r>
            <a:r>
              <a:rPr lang="en-US" sz="1600">
                <a:solidFill>
                  <a:schemeClr val="tx2"/>
                </a:solidFill>
                <a:latin typeface="Ubuntu"/>
                <a:cs typeface="Arial"/>
              </a:rPr>
              <a:t> (Ammonia Caramel), Spices]</a:t>
            </a:r>
            <a:r>
              <a:rPr lang="en-US" sz="1600" err="1">
                <a:solidFill>
                  <a:schemeClr val="tx2"/>
                </a:solidFill>
                <a:latin typeface="Ubuntu"/>
                <a:cs typeface="Arial"/>
              </a:rPr>
              <a:t>Flamin</a:t>
            </a:r>
            <a:r>
              <a:rPr lang="en-US" sz="1600">
                <a:solidFill>
                  <a:schemeClr val="tx2"/>
                </a:solidFill>
                <a:latin typeface="Ubuntu"/>
                <a:cs typeface="Arial"/>
              </a:rPr>
              <a:t>' </a:t>
            </a:r>
            <a:r>
              <a:rPr lang="en-US" sz="1600" err="1">
                <a:solidFill>
                  <a:schemeClr val="tx2"/>
                </a:solidFill>
                <a:latin typeface="Ubuntu"/>
                <a:cs typeface="Arial"/>
              </a:rPr>
              <a:t>HotMaize</a:t>
            </a:r>
            <a:r>
              <a:rPr lang="en-US" sz="1600">
                <a:solidFill>
                  <a:schemeClr val="tx2"/>
                </a:solidFill>
                <a:latin typeface="Ubuntu"/>
                <a:cs typeface="Arial"/>
              </a:rPr>
              <a:t>, Rapeseed Oil, [</a:t>
            </a:r>
            <a:r>
              <a:rPr lang="en-US" sz="1600" err="1">
                <a:solidFill>
                  <a:schemeClr val="tx2"/>
                </a:solidFill>
                <a:latin typeface="Ubuntu"/>
                <a:cs typeface="Arial"/>
              </a:rPr>
              <a:t>Flavourings</a:t>
            </a:r>
            <a:r>
              <a:rPr lang="en-US" sz="1600">
                <a:solidFill>
                  <a:schemeClr val="tx2"/>
                </a:solidFill>
                <a:latin typeface="Ubuntu"/>
                <a:cs typeface="Arial"/>
              </a:rPr>
              <a:t> (contains SOYA, MILK), Lactose (from MILK), </a:t>
            </a:r>
            <a:r>
              <a:rPr lang="en-US" sz="1600" err="1">
                <a:solidFill>
                  <a:schemeClr val="tx2"/>
                </a:solidFill>
                <a:latin typeface="Ubuntu"/>
                <a:cs typeface="Arial"/>
              </a:rPr>
              <a:t>Hydrolysed</a:t>
            </a:r>
            <a:r>
              <a:rPr lang="en-US" sz="1600">
                <a:solidFill>
                  <a:schemeClr val="tx2"/>
                </a:solidFill>
                <a:latin typeface="Ubuntu"/>
                <a:cs typeface="Arial"/>
              </a:rPr>
              <a:t> SOYA Protein, Fructose, </a:t>
            </a:r>
            <a:r>
              <a:rPr lang="en-US" sz="1600" err="1">
                <a:solidFill>
                  <a:schemeClr val="tx2"/>
                </a:solidFill>
                <a:latin typeface="Ubuntu"/>
                <a:cs typeface="Arial"/>
              </a:rPr>
              <a:t>Flavour</a:t>
            </a:r>
            <a:r>
              <a:rPr lang="en-US" sz="1600">
                <a:solidFill>
                  <a:schemeClr val="tx2"/>
                </a:solidFill>
                <a:latin typeface="Ubuntu"/>
                <a:cs typeface="Arial"/>
              </a:rPr>
              <a:t> Enhancers (Monosodium Glutamate, Disodium 5'Ribonucleotide), Sugar, Onion Powder, Potassium Chloride, Salt, Acids (Citric Acid, Malic Acid), Spice, </a:t>
            </a:r>
            <a:r>
              <a:rPr lang="en-US" sz="1600" err="1">
                <a:solidFill>
                  <a:schemeClr val="tx2"/>
                </a:solidFill>
                <a:latin typeface="Ubuntu"/>
                <a:cs typeface="Arial"/>
              </a:rPr>
              <a:t>Colours</a:t>
            </a:r>
            <a:r>
              <a:rPr lang="en-US" sz="1600">
                <a:solidFill>
                  <a:schemeClr val="tx2"/>
                </a:solidFill>
                <a:latin typeface="Ubuntu"/>
                <a:cs typeface="Arial"/>
              </a:rPr>
              <a:t> (</a:t>
            </a:r>
            <a:r>
              <a:rPr lang="en-US" sz="1600" err="1">
                <a:solidFill>
                  <a:schemeClr val="tx2"/>
                </a:solidFill>
                <a:latin typeface="Ubuntu"/>
                <a:cs typeface="Arial"/>
              </a:rPr>
              <a:t>Sulphite</a:t>
            </a:r>
            <a:r>
              <a:rPr lang="en-US" sz="1600">
                <a:solidFill>
                  <a:schemeClr val="tx2"/>
                </a:solidFill>
                <a:latin typeface="Ubuntu"/>
                <a:cs typeface="Arial"/>
              </a:rPr>
              <a:t> Ammonia Caramel, Paprika Extract, Curcumin), WHEAT Rusk]</a:t>
            </a:r>
            <a:endParaRPr lang="en-US" sz="1600">
              <a:solidFill>
                <a:schemeClr val="tx2"/>
              </a:solidFill>
              <a:latin typeface="Ubuntu"/>
            </a:endParaRPr>
          </a:p>
        </p:txBody>
      </p:sp>
      <p:sp>
        <p:nvSpPr>
          <p:cNvPr id="6" name="Text Placeholder 3">
            <a:extLst>
              <a:ext uri="{FF2B5EF4-FFF2-40B4-BE49-F238E27FC236}">
                <a16:creationId xmlns:a16="http://schemas.microsoft.com/office/drawing/2014/main" id="{1C84F16D-302F-5DFA-53E9-B6D5BF040151}"/>
              </a:ext>
            </a:extLst>
          </p:cNvPr>
          <p:cNvSpPr txBox="1">
            <a:spLocks/>
          </p:cNvSpPr>
          <p:nvPr/>
        </p:nvSpPr>
        <p:spPr>
          <a:xfrm>
            <a:off x="296719" y="1575604"/>
            <a:ext cx="11145174" cy="219306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Ubuntu"/>
              </a:rPr>
              <a:t>Take a closer look at some of the ingredients listed below. </a:t>
            </a:r>
            <a:endParaRPr lang="en-US" sz="2200" strike="sngStrike"/>
          </a:p>
          <a:p>
            <a:pPr marL="0" indent="0">
              <a:buNone/>
            </a:pPr>
            <a:r>
              <a:rPr lang="en-US" sz="2200">
                <a:latin typeface="Ubuntu"/>
              </a:rPr>
              <a:t>What vegetable might you expect to see in crisps? </a:t>
            </a:r>
            <a:endParaRPr lang="en-US" sz="2200"/>
          </a:p>
          <a:p>
            <a:pPr marL="0" indent="0">
              <a:buNone/>
            </a:pPr>
            <a:r>
              <a:rPr lang="en-US" sz="2200">
                <a:latin typeface="Ubuntu"/>
              </a:rPr>
              <a:t>Do you think the ingredients are nutritious? </a:t>
            </a:r>
            <a:endParaRPr lang="en-US" sz="2200"/>
          </a:p>
          <a:p>
            <a:pPr marL="0" indent="0">
              <a:buNone/>
            </a:pPr>
            <a:r>
              <a:rPr lang="en-US" sz="2200">
                <a:latin typeface="Ubuntu"/>
              </a:rPr>
              <a:t>Would the </a:t>
            </a:r>
            <a:r>
              <a:rPr lang="en-US" sz="2400">
                <a:latin typeface="Ubuntu"/>
              </a:rPr>
              <a:t>ingredients</a:t>
            </a:r>
            <a:r>
              <a:rPr lang="en-US" sz="2200">
                <a:latin typeface="Ubuntu"/>
              </a:rPr>
              <a:t> help our bodies fight off a cold?</a:t>
            </a:r>
          </a:p>
          <a:p>
            <a:pPr marL="0" indent="0">
              <a:buNone/>
            </a:pPr>
            <a:r>
              <a:rPr lang="en-US" sz="2200">
                <a:latin typeface="Ubuntu"/>
              </a:rPr>
              <a:t>Do you think this combination of ingredients would make a product  </a:t>
            </a:r>
            <a:endParaRPr lang="en-US" sz="2200"/>
          </a:p>
          <a:p>
            <a:pPr marL="0" indent="0">
              <a:buNone/>
            </a:pPr>
            <a:r>
              <a:rPr lang="en-US" sz="2200">
                <a:latin typeface="Ubuntu"/>
              </a:rPr>
              <a:t>tastier?</a:t>
            </a:r>
            <a:endParaRPr lang="en-US" sz="2200"/>
          </a:p>
        </p:txBody>
      </p:sp>
      <p:pic>
        <p:nvPicPr>
          <p:cNvPr id="2" name="Picture 1" descr="A shelf with bags of chips&#10;&#10;AI-generated content may be incorrect.">
            <a:extLst>
              <a:ext uri="{FF2B5EF4-FFF2-40B4-BE49-F238E27FC236}">
                <a16:creationId xmlns:a16="http://schemas.microsoft.com/office/drawing/2014/main" id="{9F845BE4-F0B8-4724-6C5A-A87EDB7D37B1}"/>
              </a:ext>
            </a:extLst>
          </p:cNvPr>
          <p:cNvPicPr>
            <a:picLocks noChangeAspect="1"/>
          </p:cNvPicPr>
          <p:nvPr/>
        </p:nvPicPr>
        <p:blipFill>
          <a:blip r:embed="rId3"/>
          <a:stretch>
            <a:fillRect/>
          </a:stretch>
        </p:blipFill>
        <p:spPr>
          <a:xfrm>
            <a:off x="7960099" y="3433202"/>
            <a:ext cx="3981450" cy="2524125"/>
          </a:xfrm>
          <a:prstGeom prst="rect">
            <a:avLst/>
          </a:prstGeom>
        </p:spPr>
      </p:pic>
    </p:spTree>
    <p:extLst>
      <p:ext uri="{BB962C8B-B14F-4D97-AF65-F5344CB8AC3E}">
        <p14:creationId xmlns:p14="http://schemas.microsoft.com/office/powerpoint/2010/main" val="311194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304879" y="1072480"/>
            <a:ext cx="6052891" cy="648461"/>
          </a:xfrm>
        </p:spPr>
        <p:txBody>
          <a:bodyPr>
            <a:normAutofit/>
          </a:bodyPr>
          <a:lstStyle/>
          <a:p>
            <a:r>
              <a:rPr lang="en-US">
                <a:latin typeface="Ubuntu"/>
              </a:rPr>
              <a:t>Look at the Following Image</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304879" y="1721407"/>
            <a:ext cx="7068762" cy="953128"/>
          </a:xfrm>
        </p:spPr>
        <p:txBody>
          <a:bodyPr>
            <a:normAutofit/>
          </a:bodyPr>
          <a:lstStyle/>
          <a:p>
            <a:r>
              <a:rPr lang="en-US" sz="2400">
                <a:latin typeface="Ubuntu"/>
              </a:rPr>
              <a:t>Discuss the ingredients you think are included in these products.</a:t>
            </a:r>
            <a:endParaRPr lang="en-US" sz="2400"/>
          </a:p>
        </p:txBody>
      </p:sp>
      <p:pic>
        <p:nvPicPr>
          <p:cNvPr id="5" name="Picture 4" descr="A grocery store with a sign and fruits&#10;&#10;AI-generated content may be incorrect.">
            <a:extLst>
              <a:ext uri="{FF2B5EF4-FFF2-40B4-BE49-F238E27FC236}">
                <a16:creationId xmlns:a16="http://schemas.microsoft.com/office/drawing/2014/main" id="{816376D4-5701-E053-904C-71AEBC1CE1E0}"/>
              </a:ext>
            </a:extLst>
          </p:cNvPr>
          <p:cNvPicPr>
            <a:picLocks noChangeAspect="1"/>
          </p:cNvPicPr>
          <p:nvPr/>
        </p:nvPicPr>
        <p:blipFill>
          <a:blip r:embed="rId2"/>
          <a:stretch>
            <a:fillRect/>
          </a:stretch>
        </p:blipFill>
        <p:spPr>
          <a:xfrm>
            <a:off x="1197629" y="2678486"/>
            <a:ext cx="5762625" cy="3495675"/>
          </a:xfrm>
          <a:prstGeom prst="rect">
            <a:avLst/>
          </a:prstGeom>
        </p:spPr>
      </p:pic>
    </p:spTree>
    <p:extLst>
      <p:ext uri="{BB962C8B-B14F-4D97-AF65-F5344CB8AC3E}">
        <p14:creationId xmlns:p14="http://schemas.microsoft.com/office/powerpoint/2010/main" val="336515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1061232"/>
            <a:ext cx="6053138" cy="649287"/>
          </a:xfrm>
        </p:spPr>
        <p:txBody>
          <a:bodyPr vert="horz" lIns="91440" tIns="45720" rIns="91440" bIns="45720" rtlCol="0" anchor="t">
            <a:normAutofit/>
          </a:bodyPr>
          <a:lstStyle/>
          <a:p>
            <a:pPr marL="0" indent="0">
              <a:buNone/>
            </a:pPr>
            <a:r>
              <a:rPr lang="en-US" sz="3200" b="1">
                <a:latin typeface="Ubuntu"/>
              </a:rPr>
              <a:t>Actual Ingredients: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6688867" y="1873250"/>
            <a:ext cx="4877961" cy="4367496"/>
          </a:xfrm>
        </p:spPr>
        <p:txBody>
          <a:bodyPr vert="horz" lIns="91440" tIns="45720" rIns="91440" bIns="45720" rtlCol="0" anchor="t">
            <a:normAutofit/>
          </a:bodyPr>
          <a:lstStyle/>
          <a:p>
            <a:r>
              <a:rPr lang="en-US" sz="2400" b="1">
                <a:latin typeface="Ubuntu"/>
              </a:rPr>
              <a:t>Apples</a:t>
            </a:r>
            <a:endParaRPr lang="en-US" sz="2400" b="1"/>
          </a:p>
          <a:p>
            <a:r>
              <a:rPr lang="en-US" sz="2400" b="1">
                <a:latin typeface="Ubuntu"/>
              </a:rPr>
              <a:t>Oranges</a:t>
            </a:r>
          </a:p>
          <a:p>
            <a:r>
              <a:rPr lang="en-US" sz="2400" b="1">
                <a:latin typeface="Ubuntu"/>
              </a:rPr>
              <a:t>Pears</a:t>
            </a:r>
          </a:p>
          <a:p>
            <a:r>
              <a:rPr lang="en-US" sz="2400" b="1">
                <a:latin typeface="Ubuntu"/>
              </a:rPr>
              <a:t>Grapes</a:t>
            </a:r>
            <a:endParaRPr lang="en-US" sz="2400" b="1"/>
          </a:p>
          <a:p>
            <a:r>
              <a:rPr lang="en-US" sz="2400" b="1">
                <a:latin typeface="Ubuntu"/>
              </a:rPr>
              <a:t>Avocado</a:t>
            </a:r>
          </a:p>
          <a:p>
            <a:r>
              <a:rPr lang="en-US" sz="2400" b="1">
                <a:latin typeface="Ubuntu"/>
              </a:rPr>
              <a:t>Strawberries</a:t>
            </a:r>
          </a:p>
          <a:p>
            <a:r>
              <a:rPr lang="en-US" sz="2400" b="1">
                <a:latin typeface="Ubuntu"/>
              </a:rPr>
              <a:t>Blueberries</a:t>
            </a:r>
          </a:p>
        </p:txBody>
      </p:sp>
      <p:pic>
        <p:nvPicPr>
          <p:cNvPr id="2" name="Picture 1" descr="A grocery store with a sign and fruits&#10;&#10;AI-generated content may be incorrect.">
            <a:extLst>
              <a:ext uri="{FF2B5EF4-FFF2-40B4-BE49-F238E27FC236}">
                <a16:creationId xmlns:a16="http://schemas.microsoft.com/office/drawing/2014/main" id="{606A3BE9-CD5F-CDE1-E4EF-E36D1724DE17}"/>
              </a:ext>
            </a:extLst>
          </p:cNvPr>
          <p:cNvPicPr>
            <a:picLocks noChangeAspect="1"/>
          </p:cNvPicPr>
          <p:nvPr/>
        </p:nvPicPr>
        <p:blipFill>
          <a:blip r:embed="rId2"/>
          <a:stretch>
            <a:fillRect/>
          </a:stretch>
        </p:blipFill>
        <p:spPr>
          <a:xfrm>
            <a:off x="280147" y="1870822"/>
            <a:ext cx="6096000" cy="4057650"/>
          </a:xfrm>
          <a:prstGeom prst="rect">
            <a:avLst/>
          </a:prstGeom>
        </p:spPr>
      </p:pic>
    </p:spTree>
    <p:extLst>
      <p:ext uri="{BB962C8B-B14F-4D97-AF65-F5344CB8AC3E}">
        <p14:creationId xmlns:p14="http://schemas.microsoft.com/office/powerpoint/2010/main" val="347741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304772" y="1061232"/>
            <a:ext cx="6053138" cy="649287"/>
          </a:xfrm>
        </p:spPr>
        <p:txBody>
          <a:bodyPr vert="horz" lIns="91440" tIns="45720" rIns="91440" bIns="45720" rtlCol="0" anchor="t">
            <a:normAutofit/>
          </a:bodyPr>
          <a:lstStyle/>
          <a:p>
            <a:pPr marL="0" indent="0">
              <a:buNone/>
            </a:pPr>
            <a:r>
              <a:rPr lang="en-US" sz="3200" b="1">
                <a:latin typeface="Ubuntu"/>
              </a:rPr>
              <a:t>What's in This?</a:t>
            </a:r>
            <a:endParaRPr lang="en-US" sz="3200" b="1"/>
          </a:p>
        </p:txBody>
      </p:sp>
      <p:sp>
        <p:nvSpPr>
          <p:cNvPr id="4" name="Text Placeholder 3">
            <a:extLst>
              <a:ext uri="{FF2B5EF4-FFF2-40B4-BE49-F238E27FC236}">
                <a16:creationId xmlns:a16="http://schemas.microsoft.com/office/drawing/2014/main" id="{20E255BE-868A-D5DC-CE9D-3A9DB48A82BB}"/>
              </a:ext>
            </a:extLst>
          </p:cNvPr>
          <p:cNvSpPr txBox="1">
            <a:spLocks/>
          </p:cNvSpPr>
          <p:nvPr/>
        </p:nvSpPr>
        <p:spPr>
          <a:xfrm>
            <a:off x="302606" y="1903301"/>
            <a:ext cx="6263295" cy="43674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Ubuntu"/>
              </a:rPr>
              <a:t>When foods aren't in their original form, we don’t always know what's been added or taken away.</a:t>
            </a:r>
            <a:endParaRPr lang="en-US" sz="2400" dirty="0"/>
          </a:p>
          <a:p>
            <a:pPr marL="0" indent="0">
              <a:buNone/>
            </a:pPr>
            <a:r>
              <a:rPr lang="en-US" sz="2400" dirty="0">
                <a:solidFill>
                  <a:srgbClr val="15518B"/>
                </a:solidFill>
                <a:latin typeface="Ubuntu"/>
                <a:cs typeface="Segoe UI"/>
              </a:rPr>
              <a:t>We may not </a:t>
            </a:r>
            <a:r>
              <a:rPr lang="en-US" sz="2400" dirty="0" err="1">
                <a:solidFill>
                  <a:srgbClr val="15518B"/>
                </a:solidFill>
                <a:latin typeface="Ubuntu"/>
                <a:cs typeface="Segoe UI"/>
              </a:rPr>
              <a:t>recognise</a:t>
            </a:r>
            <a:r>
              <a:rPr lang="en-US" sz="2400" dirty="0">
                <a:solidFill>
                  <a:srgbClr val="15518B"/>
                </a:solidFill>
                <a:latin typeface="Ubuntu"/>
                <a:cs typeface="Segoe UI"/>
              </a:rPr>
              <a:t> some of the ingredients listed on some food labels which doesn't give us much information about what we're actually eating.</a:t>
            </a:r>
            <a:endParaRPr lang="en-US" sz="2400" dirty="0">
              <a:solidFill>
                <a:srgbClr val="15518B"/>
              </a:solidFill>
              <a:cs typeface="Segoe UI"/>
            </a:endParaRPr>
          </a:p>
          <a:p>
            <a:pPr marL="0" indent="0">
              <a:buNone/>
            </a:pPr>
            <a:r>
              <a:rPr lang="en-US" sz="2400" dirty="0">
                <a:solidFill>
                  <a:srgbClr val="15518B"/>
                </a:solidFill>
                <a:latin typeface="Ubuntu"/>
                <a:cs typeface="Segoe UI"/>
              </a:rPr>
              <a:t>What we do know is that fruit, vegetables, wholegrains and other foods as recommended in the Eatwell Guide support our health and wellbeing.</a:t>
            </a:r>
          </a:p>
          <a:p>
            <a:pPr marL="0" indent="0">
              <a:buNone/>
            </a:pPr>
            <a:endParaRPr lang="en-US" sz="2200">
              <a:solidFill>
                <a:srgbClr val="15518B"/>
              </a:solidFill>
              <a:cs typeface="Segoe UI"/>
            </a:endParaRPr>
          </a:p>
          <a:p>
            <a:pPr marL="0" indent="0">
              <a:buNone/>
            </a:pPr>
            <a:endParaRPr lang="en-US" sz="1200" i="1">
              <a:solidFill>
                <a:srgbClr val="15518B"/>
              </a:solidFill>
              <a:cs typeface="Segoe UI"/>
            </a:endParaRPr>
          </a:p>
          <a:p>
            <a:pPr marL="0" indent="0">
              <a:buNone/>
            </a:pPr>
            <a:endParaRPr lang="en-US" sz="2200"/>
          </a:p>
        </p:txBody>
      </p:sp>
      <p:pic>
        <p:nvPicPr>
          <p:cNvPr id="2" name="Picture 1" descr="A hand holding a small package&#10;&#10;AI-generated content may be incorrect.">
            <a:extLst>
              <a:ext uri="{FF2B5EF4-FFF2-40B4-BE49-F238E27FC236}">
                <a16:creationId xmlns:a16="http://schemas.microsoft.com/office/drawing/2014/main" id="{68E21503-B156-0144-82FC-A9934FBB4EB6}"/>
              </a:ext>
            </a:extLst>
          </p:cNvPr>
          <p:cNvPicPr>
            <a:picLocks noChangeAspect="1"/>
          </p:cNvPicPr>
          <p:nvPr/>
        </p:nvPicPr>
        <p:blipFill>
          <a:blip r:embed="rId2"/>
          <a:stretch>
            <a:fillRect/>
          </a:stretch>
        </p:blipFill>
        <p:spPr>
          <a:xfrm>
            <a:off x="6570009" y="2073369"/>
            <a:ext cx="5372100" cy="3495675"/>
          </a:xfrm>
          <a:prstGeom prst="rect">
            <a:avLst/>
          </a:prstGeom>
        </p:spPr>
      </p:pic>
    </p:spTree>
    <p:extLst>
      <p:ext uri="{BB962C8B-B14F-4D97-AF65-F5344CB8AC3E}">
        <p14:creationId xmlns:p14="http://schemas.microsoft.com/office/powerpoint/2010/main" val="381427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2EF2E79-6571-37F7-59A0-4CABDA7D4E46}"/>
              </a:ext>
            </a:extLst>
          </p:cNvPr>
          <p:cNvSpPr txBox="1">
            <a:spLocks/>
          </p:cNvSpPr>
          <p:nvPr/>
        </p:nvSpPr>
        <p:spPr>
          <a:xfrm>
            <a:off x="257820" y="1433577"/>
            <a:ext cx="10500085" cy="5191258"/>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Ubuntu"/>
              </a:rPr>
              <a:t>Pre-packed food products must have a list of ingredients with allergens highlighted on the packaging or an attached label.</a:t>
            </a:r>
            <a:endParaRPr lang="en-US" sz="2400" dirty="0"/>
          </a:p>
          <a:p>
            <a:r>
              <a:rPr lang="en-US" sz="2400" dirty="0">
                <a:latin typeface="Ubuntu"/>
              </a:rPr>
              <a:t>The ingredients list can also help you work out how healthy or how processed the product is.</a:t>
            </a:r>
            <a:endParaRPr lang="en-US" sz="2400" dirty="0"/>
          </a:p>
          <a:p>
            <a:r>
              <a:rPr lang="en-US" sz="2400" dirty="0">
                <a:latin typeface="Ubuntu"/>
              </a:rPr>
              <a:t>Ingredients must be listed in descending order of weight, so the main ingredients in the packaged food always come first.</a:t>
            </a:r>
            <a:endParaRPr lang="en-US" sz="2400" dirty="0"/>
          </a:p>
          <a:p>
            <a:r>
              <a:rPr lang="en-US" sz="2400" dirty="0">
                <a:latin typeface="Ubuntu"/>
              </a:rPr>
              <a:t>That means that if the first few ingredients are high-fat ingredients, such as cream, butter or oil, then the food in question is likely to be a high-fat food.</a:t>
            </a:r>
            <a:endParaRPr lang="en-US" sz="2400" dirty="0"/>
          </a:p>
          <a:p>
            <a:r>
              <a:rPr lang="en-US" sz="2400" dirty="0">
                <a:latin typeface="Ubuntu"/>
              </a:rPr>
              <a:t>If there are a long list of ingredients it is likely the food is ultra processed.</a:t>
            </a:r>
          </a:p>
          <a:p>
            <a:endParaRPr lang="en-US" sz="2000" dirty="0"/>
          </a:p>
          <a:p>
            <a:endParaRPr lang="en-US" sz="2200"/>
          </a:p>
          <a:p>
            <a:endParaRPr lang="en-US" sz="2200"/>
          </a:p>
          <a:p>
            <a:endParaRPr lang="en-US" sz="2200"/>
          </a:p>
          <a:p>
            <a:endParaRPr lang="en-US"/>
          </a:p>
          <a:p>
            <a:endParaRPr lang="en-US"/>
          </a:p>
          <a:p>
            <a:endParaRPr lang="en-US"/>
          </a:p>
        </p:txBody>
      </p:sp>
      <p:sp>
        <p:nvSpPr>
          <p:cNvPr id="9" name="TextBox 8">
            <a:extLst>
              <a:ext uri="{FF2B5EF4-FFF2-40B4-BE49-F238E27FC236}">
                <a16:creationId xmlns:a16="http://schemas.microsoft.com/office/drawing/2014/main" id="{1F12BF59-A47D-2988-0180-9C21651B561D}"/>
              </a:ext>
            </a:extLst>
          </p:cNvPr>
          <p:cNvSpPr txBox="1"/>
          <p:nvPr/>
        </p:nvSpPr>
        <p:spPr>
          <a:xfrm>
            <a:off x="9247383" y="6248400"/>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chemeClr val="accent1"/>
                </a:solidFill>
                <a:ea typeface="+mn-lt"/>
                <a:cs typeface="+mn-lt"/>
              </a:rPr>
              <a:t>Food labels - NHS (</a:t>
            </a:r>
            <a:r>
              <a:rPr lang="en-US" sz="1300">
                <a:solidFill>
                  <a:schemeClr val="accent1"/>
                </a:solidFill>
                <a:ea typeface="+mn-lt"/>
                <a:cs typeface="+mn-lt"/>
                <a:hlinkClick r:id="rId3">
                  <a:extLst>
                    <a:ext uri="{A12FA001-AC4F-418D-AE19-62706E023703}">
                      <ahyp:hlinkClr xmlns:ahyp="http://schemas.microsoft.com/office/drawing/2018/hyperlinkcolor" val="tx"/>
                    </a:ext>
                  </a:extLst>
                </a:hlinkClick>
              </a:rPr>
              <a:t>www.nhs.uk</a:t>
            </a:r>
            <a:r>
              <a:rPr lang="en-US" sz="1300">
                <a:solidFill>
                  <a:schemeClr val="accent1"/>
                </a:solidFill>
                <a:ea typeface="+mn-lt"/>
                <a:cs typeface="+mn-lt"/>
              </a:rPr>
              <a:t>)</a:t>
            </a:r>
          </a:p>
          <a:p>
            <a:endParaRPr lang="en-US" sz="1300">
              <a:solidFill>
                <a:schemeClr val="accent1"/>
              </a:solidFill>
              <a:ea typeface="+mn-lt"/>
              <a:cs typeface="+mn-lt"/>
            </a:endParaRPr>
          </a:p>
        </p:txBody>
      </p:sp>
      <p:sp>
        <p:nvSpPr>
          <p:cNvPr id="4" name="TextBox 3">
            <a:extLst>
              <a:ext uri="{FF2B5EF4-FFF2-40B4-BE49-F238E27FC236}">
                <a16:creationId xmlns:a16="http://schemas.microsoft.com/office/drawing/2014/main" id="{2FEE4DDC-976B-99BD-2119-D9AFFE511B9B}"/>
              </a:ext>
            </a:extLst>
          </p:cNvPr>
          <p:cNvSpPr txBox="1"/>
          <p:nvPr/>
        </p:nvSpPr>
        <p:spPr>
          <a:xfrm>
            <a:off x="1655535" y="5421297"/>
            <a:ext cx="3855987" cy="830997"/>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Ubuntu"/>
                <a:cs typeface="Segoe UI"/>
              </a:rPr>
              <a:t>Check out 'The Law and Regulations'  Knowledge Bank for more information on food labels</a:t>
            </a:r>
            <a:endParaRPr lang="en-US" sz="1600">
              <a:solidFill>
                <a:schemeClr val="bg1"/>
              </a:solidFill>
              <a:latin typeface="Ubuntu"/>
              <a:ea typeface="Calibri" panose="020F0502020204030204"/>
              <a:cs typeface="Segoe UI"/>
            </a:endParaRPr>
          </a:p>
        </p:txBody>
      </p:sp>
      <p:sp>
        <p:nvSpPr>
          <p:cNvPr id="5" name="TextBox 4">
            <a:extLst>
              <a:ext uri="{FF2B5EF4-FFF2-40B4-BE49-F238E27FC236}">
                <a16:creationId xmlns:a16="http://schemas.microsoft.com/office/drawing/2014/main" id="{2403F34A-A5AD-46FC-B44C-B8EEE44C5E82}"/>
              </a:ext>
            </a:extLst>
          </p:cNvPr>
          <p:cNvSpPr txBox="1"/>
          <p:nvPr/>
        </p:nvSpPr>
        <p:spPr>
          <a:xfrm>
            <a:off x="6091729" y="5419233"/>
            <a:ext cx="3416823" cy="830997"/>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Ubuntu"/>
                <a:cs typeface="Segoe UI"/>
              </a:rPr>
              <a:t>Check out the 'Where food comes from' Knowledge Bank for more information on food processing</a:t>
            </a:r>
            <a:endParaRPr lang="en-US" sz="1600">
              <a:solidFill>
                <a:schemeClr val="bg1"/>
              </a:solidFill>
              <a:latin typeface="Ubuntu"/>
              <a:ea typeface="Calibri" panose="020F0502020204030204"/>
              <a:cs typeface="Segoe UI"/>
            </a:endParaRPr>
          </a:p>
        </p:txBody>
      </p:sp>
      <p:sp>
        <p:nvSpPr>
          <p:cNvPr id="2" name="TextBox 1">
            <a:extLst>
              <a:ext uri="{FF2B5EF4-FFF2-40B4-BE49-F238E27FC236}">
                <a16:creationId xmlns:a16="http://schemas.microsoft.com/office/drawing/2014/main" id="{5260F0B5-D392-8973-CF54-5D9D600C79C0}"/>
              </a:ext>
            </a:extLst>
          </p:cNvPr>
          <p:cNvSpPr txBox="1"/>
          <p:nvPr/>
        </p:nvSpPr>
        <p:spPr>
          <a:xfrm>
            <a:off x="627530" y="840442"/>
            <a:ext cx="1046629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1E3D67"/>
                </a:solidFill>
                <a:latin typeface="Ubuntu"/>
                <a:ea typeface="Segoe UI"/>
                <a:cs typeface="Segoe UI"/>
              </a:rPr>
              <a:t>This information will be helpful when discussing the</a:t>
            </a:r>
            <a:r>
              <a:rPr lang="en-US" sz="2400" b="1" baseline="0" dirty="0">
                <a:solidFill>
                  <a:srgbClr val="1E3D67"/>
                </a:solidFill>
                <a:latin typeface="Ubuntu"/>
                <a:ea typeface="Segoe UI"/>
                <a:cs typeface="Segoe UI"/>
              </a:rPr>
              <a:t> following slides</a:t>
            </a:r>
            <a:r>
              <a:rPr lang="en-US" sz="2400" b="1" dirty="0">
                <a:solidFill>
                  <a:srgbClr val="1E3D67"/>
                </a:solidFill>
                <a:latin typeface="Ubuntu"/>
                <a:ea typeface="Segoe UI"/>
                <a:cs typeface="Segoe UI"/>
              </a:rPr>
              <a:t>.</a:t>
            </a:r>
            <a:endParaRPr lang="en-US" sz="2400" dirty="0">
              <a:solidFill>
                <a:srgbClr val="000000"/>
              </a:solidFill>
              <a:latin typeface="Calibri" panose="020F0502020204030204"/>
              <a:ea typeface="Calibri" panose="020F0502020204030204"/>
              <a:cs typeface="Calibri" panose="020F0502020204030204"/>
            </a:endParaRPr>
          </a:p>
          <a:p>
            <a:pPr algn="ctr"/>
            <a:endParaRPr lang="en-US">
              <a:solidFill>
                <a:srgbClr val="000000"/>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645467941"/>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0EC453-1271-180B-95CB-9E036122E7B5}"/>
              </a:ext>
            </a:extLst>
          </p:cNvPr>
          <p:cNvSpPr txBox="1"/>
          <p:nvPr/>
        </p:nvSpPr>
        <p:spPr>
          <a:xfrm>
            <a:off x="296434" y="833697"/>
            <a:ext cx="5826626" cy="54630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2"/>
                </a:solidFill>
                <a:latin typeface="Ubuntu"/>
                <a:ea typeface="+mn-lt"/>
                <a:cs typeface="+mn-lt"/>
              </a:rPr>
              <a:t>The main thing to remember is that eating too much food (and drinks) with lots of fat, saturated fat, salt and sugar isn't good for us. </a:t>
            </a:r>
            <a:endParaRPr lang="en-US" dirty="0">
              <a:solidFill>
                <a:schemeClr val="tx2"/>
              </a:solidFill>
              <a:latin typeface="Calibri" panose="020F0502020204030204"/>
              <a:ea typeface="+mn-lt"/>
              <a:cs typeface="+mn-lt"/>
            </a:endParaRPr>
          </a:p>
          <a:p>
            <a:endParaRPr lang="en-US" sz="2000" dirty="0">
              <a:solidFill>
                <a:schemeClr val="tx2"/>
              </a:solidFill>
              <a:latin typeface="Ubuntu"/>
              <a:ea typeface="+mn-lt"/>
              <a:cs typeface="+mn-lt"/>
            </a:endParaRPr>
          </a:p>
          <a:p>
            <a:r>
              <a:rPr lang="en-US" sz="2000" dirty="0">
                <a:solidFill>
                  <a:schemeClr val="tx2"/>
                </a:solidFill>
                <a:latin typeface="Ubuntu"/>
                <a:ea typeface="+mn-lt"/>
                <a:cs typeface="+mn-lt"/>
              </a:rPr>
              <a:t>It's important to check labels and compare different products. The labels can help us find out how much fat, salt and sugar are in the foods we eat, to help us to make healthier choices. </a:t>
            </a:r>
          </a:p>
          <a:p>
            <a:endParaRPr lang="en-US" sz="2000" dirty="0">
              <a:solidFill>
                <a:schemeClr val="tx2"/>
              </a:solidFill>
              <a:latin typeface="Ubuntu"/>
              <a:ea typeface="+mn-lt"/>
              <a:cs typeface="+mn-lt"/>
            </a:endParaRPr>
          </a:p>
          <a:p>
            <a:r>
              <a:rPr lang="en-US" sz="2000" dirty="0">
                <a:solidFill>
                  <a:schemeClr val="tx2"/>
                </a:solidFill>
                <a:latin typeface="Ubuntu"/>
                <a:ea typeface="+mn-lt"/>
                <a:cs typeface="+mn-lt"/>
              </a:rPr>
              <a:t>You may also come across the term ultra-processed foods (UPFs). These foods are typically high in saturated fat, salt and sugar, and low in </a:t>
            </a:r>
            <a:r>
              <a:rPr lang="en-US" sz="2000" dirty="0" err="1">
                <a:solidFill>
                  <a:schemeClr val="tx2"/>
                </a:solidFill>
                <a:latin typeface="Ubuntu"/>
                <a:ea typeface="+mn-lt"/>
                <a:cs typeface="+mn-lt"/>
              </a:rPr>
              <a:t>fibre</a:t>
            </a:r>
            <a:r>
              <a:rPr lang="en-US" sz="2000" dirty="0">
                <a:solidFill>
                  <a:schemeClr val="tx2"/>
                </a:solidFill>
                <a:latin typeface="Ubuntu"/>
                <a:ea typeface="+mn-lt"/>
                <a:cs typeface="+mn-lt"/>
              </a:rPr>
              <a:t>, vitamins and minerals. </a:t>
            </a:r>
          </a:p>
          <a:p>
            <a:endParaRPr lang="en-US" sz="2000" dirty="0">
              <a:solidFill>
                <a:schemeClr val="tx2"/>
              </a:solidFill>
              <a:latin typeface="Ubuntu"/>
              <a:ea typeface="+mn-lt"/>
              <a:cs typeface="+mn-lt"/>
            </a:endParaRPr>
          </a:p>
          <a:p>
            <a:r>
              <a:rPr lang="en-US" sz="2000">
                <a:solidFill>
                  <a:schemeClr val="tx2"/>
                </a:solidFill>
                <a:latin typeface="Ubuntu"/>
                <a:ea typeface="+mn-lt"/>
                <a:cs typeface="+mn-lt"/>
              </a:rPr>
              <a:t>The key is to eat a varied, balanced diet, like the Eatwell Guide suggests to support our health and wellbeing.</a:t>
            </a:r>
            <a:endParaRPr lang="en-US" sz="2000">
              <a:solidFill>
                <a:schemeClr val="tx2"/>
              </a:solidFill>
              <a:latin typeface="Ubuntu"/>
              <a:cs typeface="Calibri" panose="020F0502020204030204"/>
            </a:endParaRPr>
          </a:p>
          <a:p>
            <a:endParaRPr lang="en-US" sz="900">
              <a:solidFill>
                <a:srgbClr val="333333"/>
              </a:solidFill>
              <a:highlight>
                <a:srgbClr val="00FF00"/>
              </a:highlight>
              <a:latin typeface="Segoe UI"/>
              <a:cs typeface="Segoe UI"/>
            </a:endParaRPr>
          </a:p>
        </p:txBody>
      </p:sp>
      <p:sp>
        <p:nvSpPr>
          <p:cNvPr id="4" name="TextBox 3">
            <a:extLst>
              <a:ext uri="{FF2B5EF4-FFF2-40B4-BE49-F238E27FC236}">
                <a16:creationId xmlns:a16="http://schemas.microsoft.com/office/drawing/2014/main" id="{C6BD5FB4-4736-0EB0-9BB2-03602221744B}"/>
              </a:ext>
            </a:extLst>
          </p:cNvPr>
          <p:cNvSpPr txBox="1"/>
          <p:nvPr/>
        </p:nvSpPr>
        <p:spPr>
          <a:xfrm>
            <a:off x="6617444" y="5498448"/>
            <a:ext cx="36049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ea typeface="+mn-lt"/>
                <a:cs typeface="+mn-lt"/>
                <a:hlinkClick r:id="rId2">
                  <a:extLst>
                    <a:ext uri="{A12FA001-AC4F-418D-AE19-62706E023703}">
                      <ahyp:hlinkClr xmlns:ahyp="http://schemas.microsoft.com/office/drawing/2018/hyperlinkcolor" val="tx"/>
                    </a:ext>
                  </a:extLst>
                </a:hlinkClick>
              </a:rPr>
              <a:t>Eatwell guide | GOV.WALES</a:t>
            </a:r>
            <a:endParaRPr lang="en-US">
              <a:solidFill>
                <a:schemeClr val="accent1"/>
              </a:solidFill>
              <a:hlinkClick r:id="rId2">
                <a:extLst>
                  <a:ext uri="{A12FA001-AC4F-418D-AE19-62706E023703}">
                    <ahyp:hlinkClr xmlns:ahyp="http://schemas.microsoft.com/office/drawing/2018/hyperlinkcolor" val="tx"/>
                  </a:ext>
                </a:extLst>
              </a:hlinkClick>
            </a:endParaRPr>
          </a:p>
        </p:txBody>
      </p:sp>
      <p:pic>
        <p:nvPicPr>
          <p:cNvPr id="3" name="Picture 2" descr="A diagram of food items&#10;&#10;Description automatically generated">
            <a:extLst>
              <a:ext uri="{FF2B5EF4-FFF2-40B4-BE49-F238E27FC236}">
                <a16:creationId xmlns:a16="http://schemas.microsoft.com/office/drawing/2014/main" id="{F6BEEE95-3165-FA1D-7FEB-EC87C97133BA}"/>
              </a:ext>
            </a:extLst>
          </p:cNvPr>
          <p:cNvPicPr>
            <a:picLocks noChangeAspect="1"/>
          </p:cNvPicPr>
          <p:nvPr/>
        </p:nvPicPr>
        <p:blipFill>
          <a:blip r:embed="rId3"/>
          <a:stretch>
            <a:fillRect/>
          </a:stretch>
        </p:blipFill>
        <p:spPr>
          <a:xfrm>
            <a:off x="6615414" y="1034022"/>
            <a:ext cx="5321113" cy="4162425"/>
          </a:xfrm>
          <a:prstGeom prst="rect">
            <a:avLst/>
          </a:prstGeom>
        </p:spPr>
      </p:pic>
    </p:spTree>
    <p:extLst>
      <p:ext uri="{BB962C8B-B14F-4D97-AF65-F5344CB8AC3E}">
        <p14:creationId xmlns:p14="http://schemas.microsoft.com/office/powerpoint/2010/main" val="223280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210803" y="1022384"/>
            <a:ext cx="11234969" cy="452431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b="1" dirty="0">
                <a:solidFill>
                  <a:schemeClr val="tx2"/>
                </a:solidFill>
                <a:latin typeface="Ubuntu"/>
                <a:cs typeface="Calibri"/>
              </a:rPr>
              <a:t>Further possible learning suggestions</a:t>
            </a:r>
          </a:p>
          <a:p>
            <a:pPr marL="228600" indent="-228600"/>
            <a:endParaRPr lang="en-US" b="1">
              <a:solidFill>
                <a:schemeClr val="tx2"/>
              </a:solidFill>
              <a:latin typeface="Ubuntu"/>
              <a:ea typeface="Calibri"/>
              <a:cs typeface="Calibri"/>
            </a:endParaRPr>
          </a:p>
          <a:p>
            <a:pPr marL="228600" indent="-228600"/>
            <a:r>
              <a:rPr lang="en-US" b="1">
                <a:solidFill>
                  <a:srgbClr val="285087"/>
                </a:solidFill>
                <a:latin typeface="Ubuntu"/>
                <a:ea typeface="Calibri"/>
                <a:cs typeface="Calibri"/>
              </a:rPr>
              <a:t>Making meals more balanced</a:t>
            </a:r>
          </a:p>
          <a:p>
            <a:pPr marL="228600" indent="-228600"/>
            <a:r>
              <a:rPr lang="en-US">
                <a:solidFill>
                  <a:schemeClr val="tx2"/>
                </a:solidFill>
                <a:latin typeface="Ubuntu"/>
                <a:ea typeface="Calibri"/>
                <a:cs typeface="Calibri"/>
              </a:rPr>
              <a:t>Learners to discuss which ingredients go into each section of the Eatwell Guide. </a:t>
            </a:r>
            <a:endParaRPr lang="en-US" dirty="0">
              <a:solidFill>
                <a:schemeClr val="tx2"/>
              </a:solidFill>
              <a:latin typeface="Ubuntu"/>
              <a:ea typeface="Calibri"/>
              <a:cs typeface="Calibri"/>
            </a:endParaRPr>
          </a:p>
          <a:p>
            <a:pPr marL="228600" indent="-228600"/>
            <a:r>
              <a:rPr lang="en-US" dirty="0">
                <a:solidFill>
                  <a:schemeClr val="tx2"/>
                </a:solidFill>
                <a:latin typeface="Ubuntu"/>
                <a:ea typeface="Calibri"/>
                <a:cs typeface="Calibri"/>
              </a:rPr>
              <a:t>Which ingredients would you add to a meal you enjoy, in order to make the meal more balanced?</a:t>
            </a:r>
            <a:endParaRPr lang="en-US" dirty="0">
              <a:solidFill>
                <a:schemeClr val="tx2"/>
              </a:solidFill>
              <a:ea typeface="Calibri"/>
              <a:cs typeface="Calibri"/>
            </a:endParaRPr>
          </a:p>
          <a:p>
            <a:pPr marL="228600" indent="-228600"/>
            <a:r>
              <a:rPr lang="en-US" dirty="0">
                <a:solidFill>
                  <a:schemeClr val="tx2"/>
                </a:solidFill>
                <a:latin typeface="Ubuntu"/>
                <a:ea typeface="Calibri"/>
                <a:cs typeface="Calibri"/>
              </a:rPr>
              <a:t>For example, could you add more vegetables, fruit, pulses or wholegrains?</a:t>
            </a:r>
          </a:p>
          <a:p>
            <a:pPr marL="228600" indent="-228600"/>
            <a:endParaRPr lang="en-US">
              <a:solidFill>
                <a:schemeClr val="accent1"/>
              </a:solidFill>
              <a:highlight>
                <a:srgbClr val="00FF00"/>
              </a:highlight>
              <a:latin typeface="Ubuntu"/>
              <a:ea typeface="Calibri"/>
              <a:cs typeface="Calibri"/>
            </a:endParaRPr>
          </a:p>
          <a:p>
            <a:pPr marL="228600" indent="-228600"/>
            <a:r>
              <a:rPr lang="en-US" b="1">
                <a:solidFill>
                  <a:schemeClr val="tx2"/>
                </a:solidFill>
                <a:latin typeface="Ubuntu"/>
                <a:ea typeface="Calibri"/>
                <a:cs typeface="Calibri"/>
              </a:rPr>
              <a:t>Design a front of package label</a:t>
            </a:r>
          </a:p>
          <a:p>
            <a:pPr marL="228600" indent="-228600"/>
            <a:endParaRPr lang="en-US" b="1" dirty="0">
              <a:solidFill>
                <a:schemeClr val="tx2"/>
              </a:solidFill>
              <a:latin typeface="Ubuntu"/>
              <a:ea typeface="Calibri"/>
              <a:cs typeface="Calibri"/>
            </a:endParaRPr>
          </a:p>
          <a:p>
            <a:pPr marL="285750" indent="-285750">
              <a:buFont typeface="Arial"/>
              <a:buChar char="•"/>
            </a:pPr>
            <a:r>
              <a:rPr lang="en-US" dirty="0">
                <a:solidFill>
                  <a:schemeClr val="tx2"/>
                </a:solidFill>
                <a:latin typeface="Ubuntu"/>
                <a:ea typeface="Calibri" panose="020F0502020204030204"/>
                <a:cs typeface="Calibri" panose="020F0502020204030204"/>
              </a:rPr>
              <a:t>Find your </a:t>
            </a:r>
            <a:r>
              <a:rPr lang="en-US" dirty="0" err="1">
                <a:solidFill>
                  <a:schemeClr val="tx2"/>
                </a:solidFill>
                <a:latin typeface="Ubuntu"/>
                <a:ea typeface="Calibri" panose="020F0502020204030204"/>
                <a:cs typeface="Calibri" panose="020F0502020204030204"/>
              </a:rPr>
              <a:t>favourite</a:t>
            </a:r>
            <a:r>
              <a:rPr lang="en-US" dirty="0">
                <a:solidFill>
                  <a:schemeClr val="tx2"/>
                </a:solidFill>
                <a:latin typeface="Ubuntu"/>
                <a:ea typeface="Calibri" panose="020F0502020204030204"/>
                <a:cs typeface="Calibri" panose="020F0502020204030204"/>
              </a:rPr>
              <a:t> food item online using a supermarkets website or your </a:t>
            </a:r>
            <a:r>
              <a:rPr lang="en-US" dirty="0" err="1">
                <a:solidFill>
                  <a:schemeClr val="tx2"/>
                </a:solidFill>
                <a:latin typeface="Ubuntu"/>
                <a:ea typeface="Calibri" panose="020F0502020204030204"/>
                <a:cs typeface="Calibri" panose="020F0502020204030204"/>
              </a:rPr>
              <a:t>favourite</a:t>
            </a:r>
            <a:r>
              <a:rPr lang="en-US" dirty="0">
                <a:solidFill>
                  <a:schemeClr val="tx2"/>
                </a:solidFill>
                <a:latin typeface="Ubuntu"/>
                <a:ea typeface="Calibri" panose="020F0502020204030204"/>
                <a:cs typeface="Calibri" panose="020F0502020204030204"/>
              </a:rPr>
              <a:t> recipe. </a:t>
            </a:r>
          </a:p>
          <a:p>
            <a:pPr marL="285750" indent="-285750">
              <a:buFont typeface="Arial"/>
              <a:buChar char="•"/>
            </a:pPr>
            <a:r>
              <a:rPr lang="en-US" dirty="0">
                <a:solidFill>
                  <a:schemeClr val="tx2"/>
                </a:solidFill>
                <a:latin typeface="Ubuntu"/>
                <a:ea typeface="Calibri" panose="020F0502020204030204"/>
                <a:cs typeface="Calibri" panose="020F0502020204030204"/>
              </a:rPr>
              <a:t>Using the nutrient information on the back of the packet or </a:t>
            </a:r>
            <a:br>
              <a:rPr lang="en-US" dirty="0">
                <a:latin typeface="Ubuntu"/>
                <a:ea typeface="Calibri" panose="020F0502020204030204"/>
                <a:cs typeface="Calibri" panose="020F0502020204030204"/>
              </a:rPr>
            </a:br>
            <a:r>
              <a:rPr lang="en-US" dirty="0">
                <a:solidFill>
                  <a:schemeClr val="tx2"/>
                </a:solidFill>
                <a:latin typeface="Ubuntu"/>
                <a:ea typeface="Calibri" panose="020F0502020204030204"/>
                <a:cs typeface="Calibri" panose="020F0502020204030204"/>
              </a:rPr>
              <a:t>recipe, use the table to </a:t>
            </a:r>
            <a:r>
              <a:rPr lang="en-US" dirty="0" err="1">
                <a:solidFill>
                  <a:schemeClr val="tx2"/>
                </a:solidFill>
                <a:latin typeface="Ubuntu"/>
                <a:ea typeface="Calibri" panose="020F0502020204030204"/>
                <a:cs typeface="Calibri" panose="020F0502020204030204"/>
              </a:rPr>
              <a:t>colour</a:t>
            </a:r>
            <a:r>
              <a:rPr lang="en-US" dirty="0">
                <a:solidFill>
                  <a:schemeClr val="tx2"/>
                </a:solidFill>
                <a:latin typeface="Ubuntu"/>
                <a:ea typeface="Calibri" panose="020F0502020204030204"/>
                <a:cs typeface="Calibri" panose="020F0502020204030204"/>
              </a:rPr>
              <a:t> code the product for your </a:t>
            </a:r>
            <a:br>
              <a:rPr lang="en-US" dirty="0">
                <a:latin typeface="Ubuntu"/>
                <a:ea typeface="Calibri" panose="020F0502020204030204"/>
                <a:cs typeface="Calibri" panose="020F0502020204030204"/>
              </a:rPr>
            </a:br>
            <a:r>
              <a:rPr lang="en-US" dirty="0">
                <a:solidFill>
                  <a:schemeClr val="tx2"/>
                </a:solidFill>
                <a:latin typeface="Ubuntu"/>
                <a:ea typeface="Calibri" panose="020F0502020204030204"/>
                <a:cs typeface="Calibri" panose="020F0502020204030204"/>
              </a:rPr>
              <a:t>traffic light label. </a:t>
            </a:r>
          </a:p>
          <a:p>
            <a:pPr marL="285750" indent="-285750">
              <a:buFont typeface="Arial"/>
              <a:buChar char="•"/>
            </a:pPr>
            <a:r>
              <a:rPr lang="en-US" dirty="0">
                <a:solidFill>
                  <a:schemeClr val="tx2"/>
                </a:solidFill>
                <a:latin typeface="Ubuntu"/>
                <a:ea typeface="Calibri" panose="020F0502020204030204"/>
                <a:cs typeface="Calibri" panose="020F0502020204030204"/>
              </a:rPr>
              <a:t>Take a moment to look at the </a:t>
            </a:r>
            <a:r>
              <a:rPr lang="en-US" dirty="0" err="1">
                <a:solidFill>
                  <a:schemeClr val="tx2"/>
                </a:solidFill>
                <a:latin typeface="Ubuntu"/>
                <a:ea typeface="Calibri" panose="020F0502020204030204"/>
                <a:cs typeface="Calibri" panose="020F0502020204030204"/>
              </a:rPr>
              <a:t>colours</a:t>
            </a:r>
            <a:r>
              <a:rPr lang="en-US" dirty="0">
                <a:solidFill>
                  <a:schemeClr val="tx2"/>
                </a:solidFill>
                <a:latin typeface="Ubuntu"/>
                <a:ea typeface="Calibri" panose="020F0502020204030204"/>
                <a:cs typeface="Calibri" panose="020F0502020204030204"/>
              </a:rPr>
              <a:t> on your traffic light, </a:t>
            </a:r>
            <a:br>
              <a:rPr lang="en-US" dirty="0">
                <a:latin typeface="Ubuntu"/>
                <a:ea typeface="Calibri" panose="020F0502020204030204"/>
                <a:cs typeface="Calibri" panose="020F0502020204030204"/>
              </a:rPr>
            </a:br>
            <a:r>
              <a:rPr lang="en-US" dirty="0">
                <a:solidFill>
                  <a:schemeClr val="tx2"/>
                </a:solidFill>
                <a:latin typeface="Ubuntu"/>
                <a:ea typeface="Calibri" panose="020F0502020204030204"/>
                <a:cs typeface="Calibri" panose="020F0502020204030204"/>
              </a:rPr>
              <a:t>what do they mean? How could we make this better? </a:t>
            </a:r>
          </a:p>
          <a:p>
            <a:pPr marL="228600" indent="-228600"/>
            <a:endParaRPr lang="en-US">
              <a:solidFill>
                <a:schemeClr val="tx2"/>
              </a:solidFill>
              <a:latin typeface="Ubuntu"/>
              <a:ea typeface="Calibri" panose="020F0502020204030204"/>
              <a:cs typeface="Calibri" panose="020F0502020204030204"/>
            </a:endParaRPr>
          </a:p>
        </p:txBody>
      </p:sp>
      <p:pic>
        <p:nvPicPr>
          <p:cNvPr id="4" name="Picture 3" descr="A chart of food content&#10;&#10;AI-generated content may be incorrect.">
            <a:extLst>
              <a:ext uri="{FF2B5EF4-FFF2-40B4-BE49-F238E27FC236}">
                <a16:creationId xmlns:a16="http://schemas.microsoft.com/office/drawing/2014/main" id="{B1C19FCE-41B0-C281-7DD1-23CD5F1388F6}"/>
              </a:ext>
            </a:extLst>
          </p:cNvPr>
          <p:cNvPicPr>
            <a:picLocks noChangeAspect="1"/>
          </p:cNvPicPr>
          <p:nvPr/>
        </p:nvPicPr>
        <p:blipFill>
          <a:blip r:embed="rId2"/>
          <a:stretch>
            <a:fillRect/>
          </a:stretch>
        </p:blipFill>
        <p:spPr>
          <a:xfrm>
            <a:off x="6889937" y="4095470"/>
            <a:ext cx="4552950" cy="2028825"/>
          </a:xfrm>
          <a:prstGeom prst="rect">
            <a:avLst/>
          </a:prstGeom>
        </p:spPr>
      </p:pic>
    </p:spTree>
    <p:extLst>
      <p:ext uri="{BB962C8B-B14F-4D97-AF65-F5344CB8AC3E}">
        <p14:creationId xmlns:p14="http://schemas.microsoft.com/office/powerpoint/2010/main" val="320631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80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F12BF59-A47D-2988-0180-9C21651B561D}"/>
              </a:ext>
            </a:extLst>
          </p:cNvPr>
          <p:cNvSpPr txBox="1"/>
          <p:nvPr/>
        </p:nvSpPr>
        <p:spPr>
          <a:xfrm>
            <a:off x="9247383" y="6248400"/>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chemeClr val="accent1"/>
                </a:solidFill>
                <a:ea typeface="+mn-lt"/>
                <a:cs typeface="+mn-lt"/>
              </a:rPr>
              <a:t>Food labels - NHS (</a:t>
            </a:r>
            <a:r>
              <a:rPr lang="en-US" sz="1300">
                <a:solidFill>
                  <a:schemeClr val="accent1"/>
                </a:solidFill>
                <a:ea typeface="+mn-lt"/>
                <a:cs typeface="+mn-lt"/>
                <a:hlinkClick r:id="rId2">
                  <a:extLst>
                    <a:ext uri="{A12FA001-AC4F-418D-AE19-62706E023703}">
                      <ahyp:hlinkClr xmlns:ahyp="http://schemas.microsoft.com/office/drawing/2018/hyperlinkcolor" val="tx"/>
                    </a:ext>
                  </a:extLst>
                </a:hlinkClick>
              </a:rPr>
              <a:t>www.nhs.uk</a:t>
            </a:r>
            <a:r>
              <a:rPr lang="en-US" sz="1300">
                <a:solidFill>
                  <a:schemeClr val="accent1"/>
                </a:solidFill>
                <a:ea typeface="+mn-lt"/>
                <a:cs typeface="+mn-lt"/>
              </a:rPr>
              <a:t>)</a:t>
            </a:r>
          </a:p>
          <a:p>
            <a:endParaRPr lang="en-US" sz="1300">
              <a:solidFill>
                <a:schemeClr val="accent1"/>
              </a:solidFill>
              <a:ea typeface="+mn-lt"/>
              <a:cs typeface="+mn-lt"/>
            </a:endParaRPr>
          </a:p>
        </p:txBody>
      </p:sp>
      <p:sp>
        <p:nvSpPr>
          <p:cNvPr id="3" name="Text Placeholder 2">
            <a:extLst>
              <a:ext uri="{FF2B5EF4-FFF2-40B4-BE49-F238E27FC236}">
                <a16:creationId xmlns:a16="http://schemas.microsoft.com/office/drawing/2014/main" id="{A8B7D11A-BC20-0BE5-4292-D3BE26CFD266}"/>
              </a:ext>
            </a:extLst>
          </p:cNvPr>
          <p:cNvSpPr txBox="1">
            <a:spLocks/>
          </p:cNvSpPr>
          <p:nvPr/>
        </p:nvSpPr>
        <p:spPr>
          <a:xfrm>
            <a:off x="2637771" y="404265"/>
            <a:ext cx="6052891" cy="64846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latin typeface="Ubuntu"/>
              </a:rPr>
              <a:t>Questions for Discussion:</a:t>
            </a:r>
            <a:endParaRPr lang="en-US" sz="3200" b="1"/>
          </a:p>
        </p:txBody>
      </p:sp>
      <p:pic>
        <p:nvPicPr>
          <p:cNvPr id="2" name="Picture 1" descr="A blue and white outline of a speech bubble&#10;&#10;Description automatically generated">
            <a:extLst>
              <a:ext uri="{FF2B5EF4-FFF2-40B4-BE49-F238E27FC236}">
                <a16:creationId xmlns:a16="http://schemas.microsoft.com/office/drawing/2014/main" id="{99BC9A6E-165D-4ACA-7E89-FF52807CFD30}"/>
              </a:ext>
            </a:extLst>
          </p:cNvPr>
          <p:cNvPicPr>
            <a:picLocks noChangeAspect="1"/>
          </p:cNvPicPr>
          <p:nvPr/>
        </p:nvPicPr>
        <p:blipFill>
          <a:blip r:embed="rId3"/>
          <a:stretch>
            <a:fillRect/>
          </a:stretch>
        </p:blipFill>
        <p:spPr>
          <a:xfrm rot="180000">
            <a:off x="8142689" y="503921"/>
            <a:ext cx="3703734" cy="2186726"/>
          </a:xfrm>
          <a:prstGeom prst="rect">
            <a:avLst/>
          </a:prstGeom>
        </p:spPr>
      </p:pic>
      <p:sp>
        <p:nvSpPr>
          <p:cNvPr id="5" name="TextBox 6">
            <a:extLst>
              <a:ext uri="{FF2B5EF4-FFF2-40B4-BE49-F238E27FC236}">
                <a16:creationId xmlns:a16="http://schemas.microsoft.com/office/drawing/2014/main" id="{C516F586-8AB9-F356-A3BC-574CA0B15F22}"/>
              </a:ext>
            </a:extLst>
          </p:cNvPr>
          <p:cNvSpPr txBox="1"/>
          <p:nvPr/>
        </p:nvSpPr>
        <p:spPr>
          <a:xfrm rot="21360000">
            <a:off x="8421331" y="698098"/>
            <a:ext cx="3351781" cy="10282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US" sz="2000">
              <a:solidFill>
                <a:schemeClr val="accent1"/>
              </a:solidFill>
              <a:latin typeface="Ubuntu"/>
              <a:cs typeface="Calibri"/>
            </a:endParaRPr>
          </a:p>
          <a:p>
            <a:pPr marL="228600" indent="-228600" algn="ctr"/>
            <a:r>
              <a:rPr lang="en-US" sz="2000">
                <a:solidFill>
                  <a:schemeClr val="tx2"/>
                </a:solidFill>
                <a:latin typeface="Ubuntu"/>
                <a:cs typeface="Calibri"/>
              </a:rPr>
              <a:t>Which ingredients do you </a:t>
            </a:r>
            <a:r>
              <a:rPr lang="en-US" sz="2000" err="1">
                <a:solidFill>
                  <a:schemeClr val="tx2"/>
                </a:solidFill>
                <a:latin typeface="Ubuntu"/>
                <a:cs typeface="Calibri"/>
              </a:rPr>
              <a:t>recognise</a:t>
            </a:r>
            <a:r>
              <a:rPr lang="en-US" sz="2000">
                <a:solidFill>
                  <a:schemeClr val="tx2"/>
                </a:solidFill>
                <a:latin typeface="Ubuntu"/>
                <a:cs typeface="Calibri"/>
              </a:rPr>
              <a:t>? </a:t>
            </a:r>
            <a:endParaRPr lang="en-US" sz="2000">
              <a:solidFill>
                <a:schemeClr val="tx2"/>
              </a:solidFill>
              <a:cs typeface="Calibri" panose="020F0502020204030204"/>
            </a:endParaRPr>
          </a:p>
        </p:txBody>
      </p:sp>
      <p:pic>
        <p:nvPicPr>
          <p:cNvPr id="6" name="Picture 5" descr="A blue and white outline of a speech bubble&#10;&#10;Description automatically generated">
            <a:extLst>
              <a:ext uri="{FF2B5EF4-FFF2-40B4-BE49-F238E27FC236}">
                <a16:creationId xmlns:a16="http://schemas.microsoft.com/office/drawing/2014/main" id="{FAC77A6C-116E-5A5B-DD06-7AED96ECC4F2}"/>
              </a:ext>
            </a:extLst>
          </p:cNvPr>
          <p:cNvPicPr>
            <a:picLocks noChangeAspect="1"/>
          </p:cNvPicPr>
          <p:nvPr/>
        </p:nvPicPr>
        <p:blipFill>
          <a:blip r:embed="rId3"/>
          <a:stretch>
            <a:fillRect/>
          </a:stretch>
        </p:blipFill>
        <p:spPr>
          <a:xfrm rot="540000">
            <a:off x="8239544" y="3700412"/>
            <a:ext cx="3703734" cy="2186726"/>
          </a:xfrm>
          <a:prstGeom prst="rect">
            <a:avLst/>
          </a:prstGeom>
        </p:spPr>
      </p:pic>
      <p:sp>
        <p:nvSpPr>
          <p:cNvPr id="8" name="TextBox 7">
            <a:extLst>
              <a:ext uri="{FF2B5EF4-FFF2-40B4-BE49-F238E27FC236}">
                <a16:creationId xmlns:a16="http://schemas.microsoft.com/office/drawing/2014/main" id="{6B6A6F1D-C2AB-A846-7F4C-EA8C3A32B9D7}"/>
              </a:ext>
            </a:extLst>
          </p:cNvPr>
          <p:cNvSpPr txBox="1"/>
          <p:nvPr/>
        </p:nvSpPr>
        <p:spPr>
          <a:xfrm rot="180000">
            <a:off x="8736763" y="4167972"/>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85087"/>
                </a:solidFill>
                <a:latin typeface="Ubuntu"/>
              </a:rPr>
              <a:t>Are there any you've never heard of?​</a:t>
            </a:r>
            <a:r>
              <a:rPr lang="en-US" sz="2000">
                <a:latin typeface="Ubuntu"/>
              </a:rPr>
              <a:t>​</a:t>
            </a:r>
            <a:endParaRPr lang="en-US"/>
          </a:p>
        </p:txBody>
      </p:sp>
      <p:pic>
        <p:nvPicPr>
          <p:cNvPr id="10" name="Picture 9" descr="A blue and white outline of a speech bubble&#10;&#10;Description automatically generated">
            <a:extLst>
              <a:ext uri="{FF2B5EF4-FFF2-40B4-BE49-F238E27FC236}">
                <a16:creationId xmlns:a16="http://schemas.microsoft.com/office/drawing/2014/main" id="{AA74489F-7126-3D12-C658-1B1B94B0A189}"/>
              </a:ext>
            </a:extLst>
          </p:cNvPr>
          <p:cNvPicPr>
            <a:picLocks noChangeAspect="1"/>
          </p:cNvPicPr>
          <p:nvPr/>
        </p:nvPicPr>
        <p:blipFill>
          <a:blip r:embed="rId3"/>
          <a:stretch>
            <a:fillRect/>
          </a:stretch>
        </p:blipFill>
        <p:spPr>
          <a:xfrm rot="540000">
            <a:off x="152433" y="4280564"/>
            <a:ext cx="3703734" cy="2186726"/>
          </a:xfrm>
          <a:prstGeom prst="rect">
            <a:avLst/>
          </a:prstGeom>
        </p:spPr>
      </p:pic>
      <p:sp>
        <p:nvSpPr>
          <p:cNvPr id="11" name="TextBox 10">
            <a:extLst>
              <a:ext uri="{FF2B5EF4-FFF2-40B4-BE49-F238E27FC236}">
                <a16:creationId xmlns:a16="http://schemas.microsoft.com/office/drawing/2014/main" id="{B56421AD-A2A1-D80A-FB73-1AD02183B49B}"/>
              </a:ext>
            </a:extLst>
          </p:cNvPr>
          <p:cNvSpPr txBox="1"/>
          <p:nvPr/>
        </p:nvSpPr>
        <p:spPr>
          <a:xfrm rot="180000">
            <a:off x="690302" y="4720677"/>
            <a:ext cx="309698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2"/>
                </a:solidFill>
                <a:latin typeface="Ubuntu"/>
              </a:rPr>
              <a:t>How many ingredients are in each product?</a:t>
            </a:r>
            <a:endParaRPr lang="en-US">
              <a:solidFill>
                <a:schemeClr val="tx2"/>
              </a:solidFill>
            </a:endParaRPr>
          </a:p>
        </p:txBody>
      </p:sp>
      <p:pic>
        <p:nvPicPr>
          <p:cNvPr id="13" name="Picture 12" descr="A blue and white outline of a speech bubble&#10;&#10;Description automatically generated">
            <a:extLst>
              <a:ext uri="{FF2B5EF4-FFF2-40B4-BE49-F238E27FC236}">
                <a16:creationId xmlns:a16="http://schemas.microsoft.com/office/drawing/2014/main" id="{C1DE6E3B-7A08-8D7D-3F49-E1D77D353ED2}"/>
              </a:ext>
            </a:extLst>
          </p:cNvPr>
          <p:cNvPicPr>
            <a:picLocks noChangeAspect="1"/>
          </p:cNvPicPr>
          <p:nvPr/>
        </p:nvPicPr>
        <p:blipFill>
          <a:blip r:embed="rId3"/>
          <a:stretch>
            <a:fillRect/>
          </a:stretch>
        </p:blipFill>
        <p:spPr>
          <a:xfrm>
            <a:off x="4380975" y="4567918"/>
            <a:ext cx="3703734" cy="2186726"/>
          </a:xfrm>
          <a:prstGeom prst="rect">
            <a:avLst/>
          </a:prstGeom>
        </p:spPr>
      </p:pic>
      <p:sp>
        <p:nvSpPr>
          <p:cNvPr id="14" name="TextBox 13">
            <a:extLst>
              <a:ext uri="{FF2B5EF4-FFF2-40B4-BE49-F238E27FC236}">
                <a16:creationId xmlns:a16="http://schemas.microsoft.com/office/drawing/2014/main" id="{4A8089A5-CFF7-EB10-9B7B-B691E3691902}"/>
              </a:ext>
            </a:extLst>
          </p:cNvPr>
          <p:cNvSpPr txBox="1"/>
          <p:nvPr/>
        </p:nvSpPr>
        <p:spPr>
          <a:xfrm rot="21300000">
            <a:off x="4732463" y="5137013"/>
            <a:ext cx="30087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85087"/>
                </a:solidFill>
                <a:latin typeface="Ubuntu"/>
              </a:rPr>
              <a:t>What does this indicate?</a:t>
            </a:r>
            <a:endParaRPr lang="en-US" sz="2000"/>
          </a:p>
        </p:txBody>
      </p:sp>
      <p:pic>
        <p:nvPicPr>
          <p:cNvPr id="16" name="Picture 15" descr="A blue and white outline of a speech bubble&#10;&#10;Description automatically generated">
            <a:extLst>
              <a:ext uri="{FF2B5EF4-FFF2-40B4-BE49-F238E27FC236}">
                <a16:creationId xmlns:a16="http://schemas.microsoft.com/office/drawing/2014/main" id="{61CC9E10-6DEA-6687-7763-A06A35E6F643}"/>
              </a:ext>
            </a:extLst>
          </p:cNvPr>
          <p:cNvPicPr>
            <a:picLocks noChangeAspect="1"/>
          </p:cNvPicPr>
          <p:nvPr/>
        </p:nvPicPr>
        <p:blipFill>
          <a:blip r:embed="rId3"/>
          <a:stretch>
            <a:fillRect/>
          </a:stretch>
        </p:blipFill>
        <p:spPr>
          <a:xfrm rot="300000">
            <a:off x="4466526" y="2001962"/>
            <a:ext cx="3703734" cy="2186726"/>
          </a:xfrm>
          <a:prstGeom prst="rect">
            <a:avLst/>
          </a:prstGeom>
        </p:spPr>
      </p:pic>
      <p:sp>
        <p:nvSpPr>
          <p:cNvPr id="15" name="TextBox 14">
            <a:extLst>
              <a:ext uri="{FF2B5EF4-FFF2-40B4-BE49-F238E27FC236}">
                <a16:creationId xmlns:a16="http://schemas.microsoft.com/office/drawing/2014/main" id="{F94B5548-5BED-C483-D968-E4A9C3B58D8C}"/>
              </a:ext>
            </a:extLst>
          </p:cNvPr>
          <p:cNvSpPr txBox="1"/>
          <p:nvPr/>
        </p:nvSpPr>
        <p:spPr>
          <a:xfrm>
            <a:off x="4826470" y="2430281"/>
            <a:ext cx="29790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85087"/>
                </a:solidFill>
                <a:latin typeface="Ubuntu"/>
              </a:rPr>
              <a:t>What is the role of each ingredient? Is this clear?</a:t>
            </a:r>
            <a:endParaRPr lang="en-US"/>
          </a:p>
        </p:txBody>
      </p:sp>
      <p:sp>
        <p:nvSpPr>
          <p:cNvPr id="4" name="TextBox 3">
            <a:extLst>
              <a:ext uri="{FF2B5EF4-FFF2-40B4-BE49-F238E27FC236}">
                <a16:creationId xmlns:a16="http://schemas.microsoft.com/office/drawing/2014/main" id="{4CBD636D-61EE-E320-425C-FB429A08BE16}"/>
              </a:ext>
            </a:extLst>
          </p:cNvPr>
          <p:cNvSpPr txBox="1"/>
          <p:nvPr/>
        </p:nvSpPr>
        <p:spPr>
          <a:xfrm>
            <a:off x="447676" y="1814512"/>
            <a:ext cx="335683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18518A"/>
                </a:solidFill>
                <a:latin typeface="Ubuntu"/>
                <a:ea typeface="Calibri" panose="020F0502020204030204"/>
                <a:cs typeface="Calibri" panose="020F0502020204030204"/>
              </a:rPr>
              <a:t>Use these questions when discussing the information and questions on the following slides.</a:t>
            </a:r>
            <a:endParaRPr lang="en-US" sz="2000" dirty="0"/>
          </a:p>
          <a:p>
            <a:pPr algn="ctr"/>
            <a:endParaRPr lang="en-US">
              <a:ea typeface="Calibri" panose="020F0502020204030204"/>
              <a:cs typeface="Calibri" panose="020F0502020204030204"/>
            </a:endParaRPr>
          </a:p>
        </p:txBody>
      </p:sp>
    </p:spTree>
    <p:extLst>
      <p:ext uri="{BB962C8B-B14F-4D97-AF65-F5344CB8AC3E}">
        <p14:creationId xmlns:p14="http://schemas.microsoft.com/office/powerpoint/2010/main" val="230896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304879" y="1072480"/>
            <a:ext cx="6052891" cy="648461"/>
          </a:xfrm>
        </p:spPr>
        <p:txBody>
          <a:bodyPr>
            <a:normAutofit/>
          </a:bodyPr>
          <a:lstStyle/>
          <a:p>
            <a:r>
              <a:rPr lang="en-US">
                <a:latin typeface="Ubuntu"/>
              </a:rPr>
              <a:t>Look at the Following Images</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304879" y="1721407"/>
            <a:ext cx="8948196" cy="614462"/>
          </a:xfrm>
        </p:spPr>
        <p:txBody>
          <a:bodyPr>
            <a:noAutofit/>
          </a:bodyPr>
          <a:lstStyle/>
          <a:p>
            <a:r>
              <a:rPr lang="en-US" sz="2400">
                <a:latin typeface="Ubuntu"/>
              </a:rPr>
              <a:t>Discuss the ingredients you think are included in these products.</a:t>
            </a:r>
            <a:endParaRPr lang="en-US" sz="2400"/>
          </a:p>
        </p:txBody>
      </p:sp>
      <p:pic>
        <p:nvPicPr>
          <p:cNvPr id="5" name="Picture 4" descr="A shelf with boxes of candy&#10;&#10;Description automatically generated">
            <a:extLst>
              <a:ext uri="{FF2B5EF4-FFF2-40B4-BE49-F238E27FC236}">
                <a16:creationId xmlns:a16="http://schemas.microsoft.com/office/drawing/2014/main" id="{0400FAD9-0488-B4CE-F6DF-2F7219964416}"/>
              </a:ext>
            </a:extLst>
          </p:cNvPr>
          <p:cNvPicPr>
            <a:picLocks noChangeAspect="1"/>
          </p:cNvPicPr>
          <p:nvPr/>
        </p:nvPicPr>
        <p:blipFill>
          <a:blip r:embed="rId2"/>
          <a:stretch>
            <a:fillRect/>
          </a:stretch>
        </p:blipFill>
        <p:spPr>
          <a:xfrm>
            <a:off x="306998" y="2576513"/>
            <a:ext cx="5200650" cy="3533775"/>
          </a:xfrm>
          <a:prstGeom prst="rect">
            <a:avLst/>
          </a:prstGeom>
        </p:spPr>
      </p:pic>
      <p:pic>
        <p:nvPicPr>
          <p:cNvPr id="6" name="Picture 5" descr="A hand holding a package of yogurt&#10;&#10;Description automatically generated">
            <a:extLst>
              <a:ext uri="{FF2B5EF4-FFF2-40B4-BE49-F238E27FC236}">
                <a16:creationId xmlns:a16="http://schemas.microsoft.com/office/drawing/2014/main" id="{E2B064AF-1674-C8E6-4DEB-9DF7B946DE98}"/>
              </a:ext>
            </a:extLst>
          </p:cNvPr>
          <p:cNvPicPr>
            <a:picLocks noChangeAspect="1"/>
          </p:cNvPicPr>
          <p:nvPr/>
        </p:nvPicPr>
        <p:blipFill>
          <a:blip r:embed="rId3"/>
          <a:stretch>
            <a:fillRect/>
          </a:stretch>
        </p:blipFill>
        <p:spPr>
          <a:xfrm>
            <a:off x="5791760" y="2574551"/>
            <a:ext cx="5314950" cy="3524250"/>
          </a:xfrm>
          <a:prstGeom prst="rect">
            <a:avLst/>
          </a:prstGeom>
        </p:spPr>
      </p:pic>
    </p:spTree>
    <p:extLst>
      <p:ext uri="{BB962C8B-B14F-4D97-AF65-F5344CB8AC3E}">
        <p14:creationId xmlns:p14="http://schemas.microsoft.com/office/powerpoint/2010/main" val="10379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477130" y="934232"/>
            <a:ext cx="6053138" cy="649287"/>
          </a:xfrm>
        </p:spPr>
        <p:txBody>
          <a:bodyPr vert="horz" lIns="91440" tIns="45720" rIns="91440" bIns="45720" rtlCol="0" anchor="t">
            <a:normAutofit/>
          </a:bodyPr>
          <a:lstStyle/>
          <a:p>
            <a:pPr marL="0" indent="0">
              <a:buNone/>
            </a:pPr>
            <a:r>
              <a:rPr lang="en-US" sz="3200" b="1">
                <a:latin typeface="Ubuntu"/>
              </a:rPr>
              <a:t>Actual Ingredients: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4030724" y="1454976"/>
            <a:ext cx="7876948" cy="2229348"/>
          </a:xfrm>
        </p:spPr>
        <p:txBody>
          <a:bodyPr vert="horz" lIns="91440" tIns="45720" rIns="91440" bIns="45720" rtlCol="0" anchor="t">
            <a:normAutofit/>
          </a:bodyPr>
          <a:lstStyle/>
          <a:p>
            <a:pPr marL="0" indent="0">
              <a:buNone/>
            </a:pPr>
            <a:r>
              <a:rPr lang="en-US" sz="2200" b="1">
                <a:latin typeface="Ubuntu"/>
              </a:rPr>
              <a:t>Solero Exotic Ice Cream 90ml</a:t>
            </a:r>
            <a:endParaRPr lang="en-US" b="1"/>
          </a:p>
          <a:p>
            <a:pPr marL="0" indent="0">
              <a:buNone/>
            </a:pPr>
            <a:r>
              <a:rPr lang="en-US" sz="1800">
                <a:latin typeface="Ubuntu"/>
              </a:rPr>
              <a:t>Reconstituted skimmed MILK, water, pineapple juice from concentrate (8.5%), glucose syrup, fructose, peach puree (6.5%), mango puree (6%), passion fruit juice (6%), sugar, coconut fat, soluble </a:t>
            </a:r>
            <a:r>
              <a:rPr lang="en-US" sz="1800" err="1">
                <a:latin typeface="Ubuntu"/>
              </a:rPr>
              <a:t>fibre</a:t>
            </a:r>
            <a:r>
              <a:rPr lang="en-US" sz="1800">
                <a:latin typeface="Ubuntu"/>
              </a:rPr>
              <a:t>, whey solids (MILK), </a:t>
            </a:r>
            <a:r>
              <a:rPr lang="en-US" sz="1800" err="1">
                <a:latin typeface="Ubuntu"/>
              </a:rPr>
              <a:t>colour</a:t>
            </a:r>
            <a:r>
              <a:rPr lang="en-US" sz="1800">
                <a:latin typeface="Ubuntu"/>
              </a:rPr>
              <a:t> (carotenes), </a:t>
            </a:r>
            <a:r>
              <a:rPr lang="en-US" sz="1800" err="1">
                <a:latin typeface="Ubuntu"/>
              </a:rPr>
              <a:t>stabilisers</a:t>
            </a:r>
            <a:r>
              <a:rPr lang="en-US" sz="1800">
                <a:latin typeface="Ubuntu"/>
              </a:rPr>
              <a:t> (guar gum, locust bean gum, </a:t>
            </a:r>
            <a:r>
              <a:rPr lang="en-US" sz="1800" err="1">
                <a:latin typeface="Ubuntu"/>
              </a:rPr>
              <a:t>tara</a:t>
            </a:r>
            <a:r>
              <a:rPr lang="en-US" sz="1800">
                <a:latin typeface="Ubuntu"/>
              </a:rPr>
              <a:t> gum), emulsifier (mono- and diglycerides of fatty acids), acidity regulator (citric acid), natural vanilla </a:t>
            </a:r>
            <a:r>
              <a:rPr lang="en-US" sz="1800" err="1">
                <a:latin typeface="Ubuntu"/>
              </a:rPr>
              <a:t>flavouring</a:t>
            </a:r>
            <a:r>
              <a:rPr lang="en-US" sz="1800">
                <a:latin typeface="Ubuntu"/>
              </a:rPr>
              <a:t>.</a:t>
            </a:r>
            <a:endParaRPr lang="en-US" sz="1800"/>
          </a:p>
        </p:txBody>
      </p:sp>
      <p:sp>
        <p:nvSpPr>
          <p:cNvPr id="5" name="Text Placeholder 3">
            <a:extLst>
              <a:ext uri="{FF2B5EF4-FFF2-40B4-BE49-F238E27FC236}">
                <a16:creationId xmlns:a16="http://schemas.microsoft.com/office/drawing/2014/main" id="{A6F8CC23-BFB3-940C-A129-5ED6D0790522}"/>
              </a:ext>
            </a:extLst>
          </p:cNvPr>
          <p:cNvSpPr txBox="1">
            <a:spLocks/>
          </p:cNvSpPr>
          <p:nvPr/>
        </p:nvSpPr>
        <p:spPr>
          <a:xfrm>
            <a:off x="4026202" y="4011675"/>
            <a:ext cx="7873924" cy="2168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latin typeface="Ubuntu"/>
              </a:rPr>
              <a:t>Paw Patrol Strawberry Yogurt Pots 45g</a:t>
            </a:r>
            <a:endParaRPr lang="en-US" sz="2200" b="1"/>
          </a:p>
          <a:p>
            <a:pPr marL="0" indent="0">
              <a:buNone/>
            </a:pPr>
            <a:r>
              <a:rPr lang="en-US" sz="1800">
                <a:latin typeface="Ubuntu"/>
              </a:rPr>
              <a:t>Water, Strawberry Puree from Concentrate 5%, Maize Starch, Vitamin D, Natural </a:t>
            </a:r>
            <a:r>
              <a:rPr lang="en-US" sz="1800" err="1">
                <a:latin typeface="Ubuntu"/>
              </a:rPr>
              <a:t>Flavourings</a:t>
            </a:r>
            <a:r>
              <a:rPr lang="en-US" sz="1800">
                <a:latin typeface="Ubuntu"/>
              </a:rPr>
              <a:t> (</a:t>
            </a:r>
            <a:r>
              <a:rPr lang="en-US" sz="1800" u="sng">
                <a:latin typeface="Ubuntu"/>
              </a:rPr>
              <a:t>Milk</a:t>
            </a:r>
            <a:r>
              <a:rPr lang="en-US" sz="1800">
                <a:latin typeface="Ubuntu"/>
              </a:rPr>
              <a:t>), Lemon Juice from Concentrate, Sugar 6.8%, Carrot Juice from Concentrate, Fromage Frais (</a:t>
            </a:r>
            <a:r>
              <a:rPr lang="en-US" sz="1800" err="1">
                <a:latin typeface="Ubuntu"/>
              </a:rPr>
              <a:t>Pasteurised</a:t>
            </a:r>
            <a:r>
              <a:rPr lang="en-US" sz="1800">
                <a:latin typeface="Ubuntu"/>
              </a:rPr>
              <a:t> Semi-Skimmed </a:t>
            </a:r>
            <a:r>
              <a:rPr lang="en-US" sz="1800" u="sng">
                <a:latin typeface="Ubuntu"/>
              </a:rPr>
              <a:t>Milk</a:t>
            </a:r>
            <a:r>
              <a:rPr lang="en-US" sz="1800">
                <a:latin typeface="Ubuntu"/>
              </a:rPr>
              <a:t>, Cream (</a:t>
            </a:r>
            <a:r>
              <a:rPr lang="en-US" sz="1800" u="sng">
                <a:latin typeface="Ubuntu"/>
              </a:rPr>
              <a:t>Milk</a:t>
            </a:r>
            <a:r>
              <a:rPr lang="en-US" sz="1800">
                <a:latin typeface="Ubuntu"/>
              </a:rPr>
              <a:t>), Lactic Cultures (</a:t>
            </a:r>
            <a:r>
              <a:rPr lang="en-US" sz="1800" u="sng">
                <a:latin typeface="Ubuntu"/>
              </a:rPr>
              <a:t>Milk</a:t>
            </a:r>
            <a:r>
              <a:rPr lang="en-US" sz="1800">
                <a:latin typeface="Ubuntu"/>
              </a:rPr>
              <a:t>)</a:t>
            </a:r>
            <a:r>
              <a:rPr lang="en-US" sz="1400">
                <a:solidFill>
                  <a:srgbClr val="FFFFFF"/>
                </a:solidFill>
                <a:latin typeface="Ubuntu"/>
              </a:rPr>
              <a:t>.</a:t>
            </a:r>
            <a:endParaRPr lang="en-US" sz="1400">
              <a:solidFill>
                <a:srgbClr val="FFFFFF"/>
              </a:solidFill>
            </a:endParaRPr>
          </a:p>
        </p:txBody>
      </p:sp>
      <p:pic>
        <p:nvPicPr>
          <p:cNvPr id="2" name="Picture 1" descr="A shelf with different colored boxes&#10;&#10;AI-generated content may be incorrect.">
            <a:extLst>
              <a:ext uri="{FF2B5EF4-FFF2-40B4-BE49-F238E27FC236}">
                <a16:creationId xmlns:a16="http://schemas.microsoft.com/office/drawing/2014/main" id="{F948CD84-F8F0-1803-C374-A380FFFEAFD8}"/>
              </a:ext>
            </a:extLst>
          </p:cNvPr>
          <p:cNvPicPr>
            <a:picLocks noChangeAspect="1"/>
          </p:cNvPicPr>
          <p:nvPr/>
        </p:nvPicPr>
        <p:blipFill>
          <a:blip r:embed="rId2"/>
          <a:stretch>
            <a:fillRect/>
          </a:stretch>
        </p:blipFill>
        <p:spPr>
          <a:xfrm>
            <a:off x="474850" y="1561260"/>
            <a:ext cx="3286125" cy="2009775"/>
          </a:xfrm>
          <a:prstGeom prst="rect">
            <a:avLst/>
          </a:prstGeom>
        </p:spPr>
      </p:pic>
      <p:pic>
        <p:nvPicPr>
          <p:cNvPr id="7" name="Picture 6" descr="A hand holding a small package&#10;&#10;AI-generated content may be incorrect.">
            <a:extLst>
              <a:ext uri="{FF2B5EF4-FFF2-40B4-BE49-F238E27FC236}">
                <a16:creationId xmlns:a16="http://schemas.microsoft.com/office/drawing/2014/main" id="{D71525A3-CCDB-6C96-A953-FB315C137113}"/>
              </a:ext>
            </a:extLst>
          </p:cNvPr>
          <p:cNvPicPr>
            <a:picLocks noChangeAspect="1"/>
          </p:cNvPicPr>
          <p:nvPr/>
        </p:nvPicPr>
        <p:blipFill>
          <a:blip r:embed="rId3"/>
          <a:stretch>
            <a:fillRect/>
          </a:stretch>
        </p:blipFill>
        <p:spPr>
          <a:xfrm>
            <a:off x="479612" y="3689256"/>
            <a:ext cx="3276600" cy="2124075"/>
          </a:xfrm>
          <a:prstGeom prst="rect">
            <a:avLst/>
          </a:prstGeom>
        </p:spPr>
      </p:pic>
    </p:spTree>
    <p:extLst>
      <p:ext uri="{BB962C8B-B14F-4D97-AF65-F5344CB8AC3E}">
        <p14:creationId xmlns:p14="http://schemas.microsoft.com/office/powerpoint/2010/main" val="428847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531558" y="952375"/>
            <a:ext cx="6053138" cy="649287"/>
          </a:xfrm>
        </p:spPr>
        <p:txBody>
          <a:bodyPr vert="horz" lIns="91440" tIns="45720" rIns="91440" bIns="45720" rtlCol="0" anchor="t">
            <a:normAutofit/>
          </a:bodyPr>
          <a:lstStyle/>
          <a:p>
            <a:pPr marL="0" indent="0">
              <a:buNone/>
            </a:pPr>
            <a:r>
              <a:rPr lang="en-US" sz="3200" b="1">
                <a:latin typeface="Ubuntu"/>
              </a:rPr>
              <a:t>What's in This?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3250657" y="3555869"/>
            <a:ext cx="2686233" cy="2247710"/>
          </a:xfrm>
        </p:spPr>
        <p:txBody>
          <a:bodyPr vert="horz" lIns="91440" tIns="45720" rIns="91440" bIns="45720" rtlCol="0" anchor="t">
            <a:normAutofit fontScale="92500" lnSpcReduction="20000"/>
          </a:bodyPr>
          <a:lstStyle/>
          <a:p>
            <a:pPr marL="0" indent="0">
              <a:buNone/>
            </a:pPr>
            <a:r>
              <a:rPr lang="en-US" sz="2200" b="1">
                <a:latin typeface="Ubuntu"/>
              </a:rPr>
              <a:t>Solero Exotic Ice Cream 90ml</a:t>
            </a:r>
            <a:endParaRPr lang="en-US" b="1"/>
          </a:p>
          <a:p>
            <a:pPr marL="0" indent="0">
              <a:buNone/>
            </a:pPr>
            <a:r>
              <a:rPr lang="en-US" sz="1200" b="1" dirty="0">
                <a:latin typeface="Ubuntu"/>
              </a:rPr>
              <a:t>INGREDIENTS:</a:t>
            </a:r>
            <a:r>
              <a:rPr lang="en-US" sz="1200" dirty="0">
                <a:latin typeface="Ubuntu"/>
              </a:rPr>
              <a:t> Reconstituted skimmed MILK, water, pineapple juice from concentrate (8.5%), glucose syrup, fructose, peach puree (6.5%), mango puree (6%), passion fruit juice (6%), sugar, coconut fat, soluble </a:t>
            </a:r>
            <a:r>
              <a:rPr lang="en-US" sz="1200" dirty="0" err="1">
                <a:latin typeface="Ubuntu"/>
              </a:rPr>
              <a:t>fibre</a:t>
            </a:r>
            <a:r>
              <a:rPr lang="en-US" sz="1200" dirty="0">
                <a:latin typeface="Ubuntu"/>
              </a:rPr>
              <a:t>, whey solids (MILK), </a:t>
            </a:r>
            <a:r>
              <a:rPr lang="en-US" sz="1200" dirty="0" err="1">
                <a:latin typeface="Ubuntu"/>
              </a:rPr>
              <a:t>colour</a:t>
            </a:r>
            <a:r>
              <a:rPr lang="en-US" sz="1200" dirty="0">
                <a:latin typeface="Ubuntu"/>
              </a:rPr>
              <a:t> (carotenes), </a:t>
            </a:r>
            <a:r>
              <a:rPr lang="en-US" sz="1200" dirty="0" err="1">
                <a:latin typeface="Ubuntu"/>
              </a:rPr>
              <a:t>stabilisers</a:t>
            </a:r>
            <a:r>
              <a:rPr lang="en-US" sz="1200" dirty="0">
                <a:latin typeface="Ubuntu"/>
              </a:rPr>
              <a:t> (guar gum, locust bean gum, </a:t>
            </a:r>
            <a:r>
              <a:rPr lang="en-US" sz="1200" dirty="0" err="1">
                <a:latin typeface="Ubuntu"/>
              </a:rPr>
              <a:t>tara</a:t>
            </a:r>
            <a:r>
              <a:rPr lang="en-US" sz="1200" dirty="0">
                <a:latin typeface="Ubuntu"/>
              </a:rPr>
              <a:t> gum), emulsifier (mono- and diglycerides of fatty acids), acidity regulator (citric acid), natural vanilla </a:t>
            </a:r>
            <a:r>
              <a:rPr lang="en-US" sz="1200" dirty="0" err="1">
                <a:latin typeface="Ubuntu"/>
              </a:rPr>
              <a:t>flavouring</a:t>
            </a:r>
            <a:r>
              <a:rPr lang="en-US" sz="1200" dirty="0">
                <a:latin typeface="Ubuntu"/>
              </a:rPr>
              <a:t>.</a:t>
            </a:r>
            <a:endParaRPr lang="en-US" sz="1200" dirty="0"/>
          </a:p>
        </p:txBody>
      </p:sp>
      <p:sp>
        <p:nvSpPr>
          <p:cNvPr id="7" name="Text Placeholder 3">
            <a:extLst>
              <a:ext uri="{FF2B5EF4-FFF2-40B4-BE49-F238E27FC236}">
                <a16:creationId xmlns:a16="http://schemas.microsoft.com/office/drawing/2014/main" id="{CED69F48-24AD-DCEB-8846-9FAFCA2E7F8B}"/>
              </a:ext>
            </a:extLst>
          </p:cNvPr>
          <p:cNvSpPr txBox="1">
            <a:spLocks/>
          </p:cNvSpPr>
          <p:nvPr/>
        </p:nvSpPr>
        <p:spPr>
          <a:xfrm>
            <a:off x="523505" y="1714700"/>
            <a:ext cx="10625079" cy="13947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Ubuntu"/>
              </a:rPr>
              <a:t>What do you think about these ingredients? </a:t>
            </a:r>
          </a:p>
          <a:p>
            <a:pPr marL="0" indent="0">
              <a:buNone/>
            </a:pPr>
            <a:r>
              <a:rPr lang="en-US" sz="2200">
                <a:latin typeface="Ubuntu"/>
              </a:rPr>
              <a:t>How many of the ingredients do you think give the product a sweet taste?</a:t>
            </a:r>
          </a:p>
          <a:p>
            <a:pPr marL="0" indent="0">
              <a:buNone/>
            </a:pPr>
            <a:r>
              <a:rPr lang="en-US" sz="2200">
                <a:latin typeface="Ubuntu"/>
              </a:rPr>
              <a:t>What is the difference between the two products below?</a:t>
            </a:r>
          </a:p>
        </p:txBody>
      </p:sp>
      <p:pic>
        <p:nvPicPr>
          <p:cNvPr id="2" name="Picture 1" descr="A shelf with different colored boxes&#10;&#10;AI-generated content may be incorrect.">
            <a:extLst>
              <a:ext uri="{FF2B5EF4-FFF2-40B4-BE49-F238E27FC236}">
                <a16:creationId xmlns:a16="http://schemas.microsoft.com/office/drawing/2014/main" id="{51EBD75C-2D3C-0D8B-4D6E-3C740BCC73B2}"/>
              </a:ext>
            </a:extLst>
          </p:cNvPr>
          <p:cNvPicPr>
            <a:picLocks noChangeAspect="1"/>
          </p:cNvPicPr>
          <p:nvPr/>
        </p:nvPicPr>
        <p:blipFill>
          <a:blip r:embed="rId2"/>
          <a:stretch>
            <a:fillRect/>
          </a:stretch>
        </p:blipFill>
        <p:spPr>
          <a:xfrm>
            <a:off x="611480" y="3551991"/>
            <a:ext cx="2680197" cy="1679268"/>
          </a:xfrm>
          <a:prstGeom prst="rect">
            <a:avLst/>
          </a:prstGeom>
        </p:spPr>
      </p:pic>
      <p:sp>
        <p:nvSpPr>
          <p:cNvPr id="5" name="TextBox 4">
            <a:extLst>
              <a:ext uri="{FF2B5EF4-FFF2-40B4-BE49-F238E27FC236}">
                <a16:creationId xmlns:a16="http://schemas.microsoft.com/office/drawing/2014/main" id="{627C1130-C428-CD4A-5858-13C83A4F0EA0}"/>
              </a:ext>
            </a:extLst>
          </p:cNvPr>
          <p:cNvSpPr txBox="1"/>
          <p:nvPr/>
        </p:nvSpPr>
        <p:spPr>
          <a:xfrm>
            <a:off x="8969566" y="3429000"/>
            <a:ext cx="232272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solidFill>
                <a:latin typeface="Ubuntu"/>
                <a:ea typeface="Arial"/>
                <a:cs typeface="Arial"/>
              </a:rPr>
              <a:t>Natural Yoghurt</a:t>
            </a:r>
          </a:p>
          <a:p>
            <a:r>
              <a:rPr lang="en-US" sz="1200" b="1">
                <a:solidFill>
                  <a:schemeClr val="tx2"/>
                </a:solidFill>
                <a:latin typeface="Ubuntu"/>
                <a:ea typeface="Arial"/>
                <a:cs typeface="Arial"/>
              </a:rPr>
              <a:t>INGREDIENTS: </a:t>
            </a:r>
            <a:r>
              <a:rPr lang="en-US" sz="1200">
                <a:solidFill>
                  <a:schemeClr val="tx2"/>
                </a:solidFill>
                <a:latin typeface="Ubuntu"/>
                <a:ea typeface="Arial"/>
                <a:cs typeface="Arial"/>
              </a:rPr>
              <a:t>Low Fat Natural Yogurt (Cows' </a:t>
            </a:r>
            <a:r>
              <a:rPr lang="en-US" sz="1200" b="1">
                <a:solidFill>
                  <a:schemeClr val="tx2"/>
                </a:solidFill>
                <a:latin typeface="Ubuntu"/>
                <a:ea typeface="Arial"/>
                <a:cs typeface="Arial"/>
              </a:rPr>
              <a:t>Milk</a:t>
            </a:r>
            <a:r>
              <a:rPr lang="en-US" sz="1200">
                <a:solidFill>
                  <a:schemeClr val="tx2"/>
                </a:solidFill>
                <a:latin typeface="Ubuntu"/>
                <a:ea typeface="Arial"/>
                <a:cs typeface="Arial"/>
              </a:rPr>
              <a:t>).</a:t>
            </a:r>
            <a:endParaRPr lang="en-US" sz="1200">
              <a:solidFill>
                <a:schemeClr val="tx2"/>
              </a:solidFill>
              <a:latin typeface="Ubuntu"/>
              <a:ea typeface="Calibri"/>
              <a:cs typeface="Calibri"/>
            </a:endParaRPr>
          </a:p>
          <a:p>
            <a:pPr algn="ctr"/>
            <a:endParaRPr lang="en-US" dirty="0">
              <a:ea typeface="Calibri"/>
              <a:cs typeface="Calibri"/>
            </a:endParaRPr>
          </a:p>
          <a:p>
            <a:r>
              <a:rPr lang="en-US" sz="1400" b="1">
                <a:solidFill>
                  <a:schemeClr val="tx2"/>
                </a:solidFill>
                <a:latin typeface="Ubuntu"/>
                <a:ea typeface="Calibri"/>
                <a:cs typeface="Calibri"/>
              </a:rPr>
              <a:t>Fruit</a:t>
            </a:r>
          </a:p>
        </p:txBody>
      </p:sp>
      <p:pic>
        <p:nvPicPr>
          <p:cNvPr id="6" name="Picture 5" descr="A container of yogurt&#10;&#10;AI-generated content may be incorrect.">
            <a:extLst>
              <a:ext uri="{FF2B5EF4-FFF2-40B4-BE49-F238E27FC236}">
                <a16:creationId xmlns:a16="http://schemas.microsoft.com/office/drawing/2014/main" id="{765BA215-CD06-3142-4F3D-A67A5543AB6C}"/>
              </a:ext>
            </a:extLst>
          </p:cNvPr>
          <p:cNvPicPr>
            <a:picLocks noChangeAspect="1"/>
          </p:cNvPicPr>
          <p:nvPr/>
        </p:nvPicPr>
        <p:blipFill>
          <a:blip r:embed="rId3"/>
          <a:stretch>
            <a:fillRect/>
          </a:stretch>
        </p:blipFill>
        <p:spPr>
          <a:xfrm>
            <a:off x="6505691" y="3400453"/>
            <a:ext cx="2297475" cy="2827519"/>
          </a:xfrm>
          <a:prstGeom prst="rect">
            <a:avLst/>
          </a:prstGeom>
        </p:spPr>
      </p:pic>
      <p:pic>
        <p:nvPicPr>
          <p:cNvPr id="9" name="Picture 8" descr="A plate of fruit on a white surface&#10;&#10;AI-generated content may be incorrect.">
            <a:extLst>
              <a:ext uri="{FF2B5EF4-FFF2-40B4-BE49-F238E27FC236}">
                <a16:creationId xmlns:a16="http://schemas.microsoft.com/office/drawing/2014/main" id="{18DCF6DC-85E0-B0B5-C7E1-552308620203}"/>
              </a:ext>
            </a:extLst>
          </p:cNvPr>
          <p:cNvPicPr>
            <a:picLocks noChangeAspect="1"/>
          </p:cNvPicPr>
          <p:nvPr/>
        </p:nvPicPr>
        <p:blipFill>
          <a:blip r:embed="rId4"/>
          <a:stretch>
            <a:fillRect/>
          </a:stretch>
        </p:blipFill>
        <p:spPr>
          <a:xfrm>
            <a:off x="9039626" y="4558056"/>
            <a:ext cx="1998988" cy="1662056"/>
          </a:xfrm>
          <a:prstGeom prst="rect">
            <a:avLst/>
          </a:prstGeom>
        </p:spPr>
      </p:pic>
    </p:spTree>
    <p:extLst>
      <p:ext uri="{BB962C8B-B14F-4D97-AF65-F5344CB8AC3E}">
        <p14:creationId xmlns:p14="http://schemas.microsoft.com/office/powerpoint/2010/main" val="170901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304879" y="1072480"/>
            <a:ext cx="6052891" cy="648461"/>
          </a:xfrm>
        </p:spPr>
        <p:txBody>
          <a:bodyPr>
            <a:normAutofit/>
          </a:bodyPr>
          <a:lstStyle/>
          <a:p>
            <a:r>
              <a:rPr lang="en-US">
                <a:latin typeface="Ubuntu"/>
              </a:rPr>
              <a:t>Look at the Following Images</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304879" y="1721407"/>
            <a:ext cx="8220833" cy="614462"/>
          </a:xfrm>
        </p:spPr>
        <p:txBody>
          <a:bodyPr>
            <a:noAutofit/>
          </a:bodyPr>
          <a:lstStyle/>
          <a:p>
            <a:r>
              <a:rPr lang="en-US" sz="2400">
                <a:latin typeface="Ubuntu"/>
              </a:rPr>
              <a:t>Discuss the ingredients you think are included in these products.</a:t>
            </a:r>
            <a:endParaRPr lang="en-US" sz="2400"/>
          </a:p>
        </p:txBody>
      </p:sp>
      <p:pic>
        <p:nvPicPr>
          <p:cNvPr id="2" name="Picture 1" descr="A shelf with different colored packages&#10;&#10;AI-generated content may be incorrect.">
            <a:extLst>
              <a:ext uri="{FF2B5EF4-FFF2-40B4-BE49-F238E27FC236}">
                <a16:creationId xmlns:a16="http://schemas.microsoft.com/office/drawing/2014/main" id="{62D31712-FDFA-3381-4DB9-D347738C7A6A}"/>
              </a:ext>
            </a:extLst>
          </p:cNvPr>
          <p:cNvPicPr>
            <a:picLocks noChangeAspect="1"/>
          </p:cNvPicPr>
          <p:nvPr/>
        </p:nvPicPr>
        <p:blipFill>
          <a:blip r:embed="rId2"/>
          <a:stretch>
            <a:fillRect/>
          </a:stretch>
        </p:blipFill>
        <p:spPr>
          <a:xfrm>
            <a:off x="308162" y="2594722"/>
            <a:ext cx="5524500" cy="3752850"/>
          </a:xfrm>
          <a:prstGeom prst="rect">
            <a:avLst/>
          </a:prstGeom>
        </p:spPr>
      </p:pic>
      <p:pic>
        <p:nvPicPr>
          <p:cNvPr id="6" name="Picture 5" descr="A shelf with bottles of soda and soda pop&#10;&#10;AI-generated content may be incorrect.">
            <a:extLst>
              <a:ext uri="{FF2B5EF4-FFF2-40B4-BE49-F238E27FC236}">
                <a16:creationId xmlns:a16="http://schemas.microsoft.com/office/drawing/2014/main" id="{4D1F39FA-C253-2837-CCBB-8757B1E0FF4A}"/>
              </a:ext>
            </a:extLst>
          </p:cNvPr>
          <p:cNvPicPr>
            <a:picLocks noChangeAspect="1"/>
          </p:cNvPicPr>
          <p:nvPr/>
        </p:nvPicPr>
        <p:blipFill>
          <a:blip r:embed="rId3"/>
          <a:stretch>
            <a:fillRect/>
          </a:stretch>
        </p:blipFill>
        <p:spPr>
          <a:xfrm>
            <a:off x="6100482" y="2594722"/>
            <a:ext cx="5257800" cy="3752850"/>
          </a:xfrm>
          <a:prstGeom prst="rect">
            <a:avLst/>
          </a:prstGeom>
        </p:spPr>
      </p:pic>
    </p:spTree>
    <p:extLst>
      <p:ext uri="{BB962C8B-B14F-4D97-AF65-F5344CB8AC3E}">
        <p14:creationId xmlns:p14="http://schemas.microsoft.com/office/powerpoint/2010/main" val="164534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a:bodyPr>
          <a:lstStyle/>
          <a:p>
            <a:pPr marL="0" indent="0">
              <a:buNone/>
            </a:pPr>
            <a:r>
              <a:rPr lang="en-US" sz="3200" b="1">
                <a:latin typeface="Ubuntu"/>
              </a:rPr>
              <a:t>Actual Ingredients: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4030724" y="1584372"/>
            <a:ext cx="7124020" cy="2229348"/>
          </a:xfrm>
        </p:spPr>
        <p:txBody>
          <a:bodyPr vert="horz" lIns="91440" tIns="45720" rIns="91440" bIns="45720" rtlCol="0" anchor="t">
            <a:normAutofit/>
          </a:bodyPr>
          <a:lstStyle/>
          <a:p>
            <a:pPr marL="0" indent="0">
              <a:buNone/>
            </a:pPr>
            <a:r>
              <a:rPr lang="en-US" sz="2200">
                <a:latin typeface="Ubuntu"/>
              </a:rPr>
              <a:t>Fruits Skittle Giants 132g</a:t>
            </a:r>
          </a:p>
          <a:p>
            <a:pPr marL="0" indent="0">
              <a:buNone/>
            </a:pPr>
            <a:r>
              <a:rPr lang="en-US" sz="1800">
                <a:latin typeface="Ubuntu"/>
              </a:rPr>
              <a:t>Sugar, Glucose Syrup, Palm Fat, Acid (Malic Acid), Dextrin, Modified Starch, </a:t>
            </a:r>
            <a:r>
              <a:rPr lang="en-US" sz="1800" err="1">
                <a:latin typeface="Ubuntu"/>
              </a:rPr>
              <a:t>Flavourings</a:t>
            </a:r>
            <a:r>
              <a:rPr lang="en-US" sz="1800">
                <a:latin typeface="Ubuntu"/>
              </a:rPr>
              <a:t>, Maltodextrin, </a:t>
            </a:r>
            <a:r>
              <a:rPr lang="en-US" sz="1800" err="1">
                <a:latin typeface="Ubuntu"/>
              </a:rPr>
              <a:t>Colours</a:t>
            </a:r>
            <a:r>
              <a:rPr lang="en-US" sz="1800">
                <a:latin typeface="Ubuntu"/>
              </a:rPr>
              <a:t> (E162, E163, E160a, E170, E100, E153, E133), Acid (Citric Acid), Acidity Regulator (Trisodium Citrate), Glazing Agent (Carnauba Wax), Emulsifier (Lecithin).</a:t>
            </a:r>
            <a:endParaRPr lang="en-US" sz="1800"/>
          </a:p>
        </p:txBody>
      </p:sp>
      <p:sp>
        <p:nvSpPr>
          <p:cNvPr id="5" name="Text Placeholder 3">
            <a:extLst>
              <a:ext uri="{FF2B5EF4-FFF2-40B4-BE49-F238E27FC236}">
                <a16:creationId xmlns:a16="http://schemas.microsoft.com/office/drawing/2014/main" id="{A6F8CC23-BFB3-940C-A129-5ED6D0790522}"/>
              </a:ext>
            </a:extLst>
          </p:cNvPr>
          <p:cNvSpPr txBox="1">
            <a:spLocks/>
          </p:cNvSpPr>
          <p:nvPr/>
        </p:nvSpPr>
        <p:spPr>
          <a:xfrm>
            <a:off x="4034071" y="3934089"/>
            <a:ext cx="6924448" cy="22474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Ubuntu"/>
              </a:rPr>
              <a:t>Pepsi Max Cherry No Sugar Cola 2L</a:t>
            </a:r>
            <a:endParaRPr lang="en-US" sz="2200"/>
          </a:p>
          <a:p>
            <a:pPr marL="0" indent="0">
              <a:buNone/>
            </a:pPr>
            <a:r>
              <a:rPr lang="en-US" sz="1800">
                <a:latin typeface="Ubuntu"/>
              </a:rPr>
              <a:t>Carbonated Water, </a:t>
            </a:r>
            <a:r>
              <a:rPr lang="en-US" sz="1800" err="1">
                <a:latin typeface="Ubuntu"/>
              </a:rPr>
              <a:t>Colour</a:t>
            </a:r>
            <a:r>
              <a:rPr lang="en-US" sz="1800">
                <a:latin typeface="Ubuntu"/>
              </a:rPr>
              <a:t> (E150d), Sweeteners (Aspartame, Acesulfame K), </a:t>
            </a:r>
            <a:r>
              <a:rPr lang="en-US" sz="1800" err="1">
                <a:latin typeface="Ubuntu"/>
              </a:rPr>
              <a:t>Flavourings</a:t>
            </a:r>
            <a:r>
              <a:rPr lang="en-US" sz="1800">
                <a:latin typeface="Ubuntu"/>
              </a:rPr>
              <a:t> (including Caffeine), Acids (Phosphoric Acid, Citric Acid), Preservative (Potassium Sorbate).</a:t>
            </a:r>
            <a:r>
              <a:rPr lang="en-US" sz="1400">
                <a:solidFill>
                  <a:srgbClr val="FFFFFF"/>
                </a:solidFill>
                <a:latin typeface="Ubuntu"/>
              </a:rPr>
              <a:t>, Preservative (Potassium Sorbate). Contains a Source of Phenylalanine.</a:t>
            </a:r>
            <a:endParaRPr lang="en-US" sz="1400">
              <a:solidFill>
                <a:srgbClr val="FFFFFF"/>
              </a:solidFill>
            </a:endParaRPr>
          </a:p>
        </p:txBody>
      </p:sp>
      <p:pic>
        <p:nvPicPr>
          <p:cNvPr id="2" name="Picture 1" descr="A shelf with different colored packages&#10;&#10;AI-generated content may be incorrect.">
            <a:extLst>
              <a:ext uri="{FF2B5EF4-FFF2-40B4-BE49-F238E27FC236}">
                <a16:creationId xmlns:a16="http://schemas.microsoft.com/office/drawing/2014/main" id="{1AFA320B-03A0-FC53-7CF7-B9CABD437798}"/>
              </a:ext>
            </a:extLst>
          </p:cNvPr>
          <p:cNvPicPr>
            <a:picLocks noChangeAspect="1"/>
          </p:cNvPicPr>
          <p:nvPr/>
        </p:nvPicPr>
        <p:blipFill>
          <a:blip r:embed="rId2"/>
          <a:stretch>
            <a:fillRect/>
          </a:stretch>
        </p:blipFill>
        <p:spPr>
          <a:xfrm>
            <a:off x="468406" y="1597399"/>
            <a:ext cx="3276600" cy="2228850"/>
          </a:xfrm>
          <a:prstGeom prst="rect">
            <a:avLst/>
          </a:prstGeom>
        </p:spPr>
      </p:pic>
      <p:pic>
        <p:nvPicPr>
          <p:cNvPr id="6" name="Picture 5" descr="A shelf with bottles of soda and soda pop&#10;&#10;AI-generated content may be incorrect.">
            <a:extLst>
              <a:ext uri="{FF2B5EF4-FFF2-40B4-BE49-F238E27FC236}">
                <a16:creationId xmlns:a16="http://schemas.microsoft.com/office/drawing/2014/main" id="{50E8F94B-3C4F-3A68-883D-9636B80EF90A}"/>
              </a:ext>
            </a:extLst>
          </p:cNvPr>
          <p:cNvPicPr>
            <a:picLocks noChangeAspect="1"/>
          </p:cNvPicPr>
          <p:nvPr/>
        </p:nvPicPr>
        <p:blipFill>
          <a:blip r:embed="rId3"/>
          <a:stretch>
            <a:fillRect/>
          </a:stretch>
        </p:blipFill>
        <p:spPr>
          <a:xfrm>
            <a:off x="468406" y="3931864"/>
            <a:ext cx="3276600" cy="2333625"/>
          </a:xfrm>
          <a:prstGeom prst="rect">
            <a:avLst/>
          </a:prstGeom>
        </p:spPr>
      </p:pic>
    </p:spTree>
    <p:extLst>
      <p:ext uri="{BB962C8B-B14F-4D97-AF65-F5344CB8AC3E}">
        <p14:creationId xmlns:p14="http://schemas.microsoft.com/office/powerpoint/2010/main" val="355474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a:bodyPr>
          <a:lstStyle/>
          <a:p>
            <a:pPr marL="0" indent="0">
              <a:buNone/>
            </a:pPr>
            <a:r>
              <a:rPr lang="en-US" sz="3200" b="1">
                <a:latin typeface="Ubuntu"/>
              </a:rPr>
              <a:t>What's in This?</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4105700" y="3757541"/>
            <a:ext cx="7105877" cy="2289824"/>
          </a:xfrm>
        </p:spPr>
        <p:txBody>
          <a:bodyPr vert="horz" lIns="91440" tIns="45720" rIns="91440" bIns="45720" rtlCol="0" anchor="t">
            <a:normAutofit/>
          </a:bodyPr>
          <a:lstStyle/>
          <a:p>
            <a:pPr marL="0" indent="0">
              <a:buNone/>
            </a:pPr>
            <a:r>
              <a:rPr lang="en-US" sz="2200">
                <a:latin typeface="Ubuntu"/>
              </a:rPr>
              <a:t>Fruits Skittle Giants 132g</a:t>
            </a:r>
            <a:endParaRPr lang="en-US"/>
          </a:p>
          <a:p>
            <a:pPr marL="0" indent="0">
              <a:buNone/>
            </a:pPr>
            <a:r>
              <a:rPr lang="en-US" sz="1800">
                <a:latin typeface="Ubuntu"/>
              </a:rPr>
              <a:t>Sugar, Glucose Syrup, Palm Fat, Acid (Malic Acid), Dextrin, Modified Starch, </a:t>
            </a:r>
            <a:r>
              <a:rPr lang="en-US" sz="1800" err="1">
                <a:latin typeface="Ubuntu"/>
              </a:rPr>
              <a:t>Flavourings</a:t>
            </a:r>
            <a:r>
              <a:rPr lang="en-US" sz="1800">
                <a:latin typeface="Ubuntu"/>
              </a:rPr>
              <a:t>, Maltodextrin, </a:t>
            </a:r>
            <a:r>
              <a:rPr lang="en-US" sz="1800" err="1">
                <a:latin typeface="Ubuntu"/>
              </a:rPr>
              <a:t>Colours</a:t>
            </a:r>
            <a:r>
              <a:rPr lang="en-US" sz="1800">
                <a:latin typeface="Ubuntu"/>
              </a:rPr>
              <a:t> (E162, E163, E160a, E170, E100, E153, E133), Acid (Citric Acid), Acidity Regulator (Trisodium Citrate), Glazing Agent (Carnauba Wax), Emulsifier (Lecithin).</a:t>
            </a:r>
            <a:endParaRPr lang="en-US" sz="1800"/>
          </a:p>
        </p:txBody>
      </p:sp>
      <p:sp>
        <p:nvSpPr>
          <p:cNvPr id="6" name="Text Placeholder 3">
            <a:extLst>
              <a:ext uri="{FF2B5EF4-FFF2-40B4-BE49-F238E27FC236}">
                <a16:creationId xmlns:a16="http://schemas.microsoft.com/office/drawing/2014/main" id="{1C84F16D-302F-5DFA-53E9-B6D5BF040151}"/>
              </a:ext>
            </a:extLst>
          </p:cNvPr>
          <p:cNvSpPr txBox="1">
            <a:spLocks/>
          </p:cNvSpPr>
          <p:nvPr/>
        </p:nvSpPr>
        <p:spPr>
          <a:xfrm>
            <a:off x="314862" y="1587700"/>
            <a:ext cx="11559436" cy="222934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Ubuntu"/>
              </a:rPr>
              <a:t>Take a closer look at some of the ingredients listed below.</a:t>
            </a:r>
            <a:br>
              <a:rPr lang="en-US" sz="2200">
                <a:solidFill>
                  <a:srgbClr val="15518B"/>
                </a:solidFill>
                <a:latin typeface="Ubuntu"/>
                <a:cs typeface="Segoe UI"/>
              </a:rPr>
            </a:br>
            <a:br>
              <a:rPr lang="en-US" sz="2200">
                <a:solidFill>
                  <a:srgbClr val="15518B"/>
                </a:solidFill>
                <a:latin typeface="Ubuntu"/>
                <a:cs typeface="Segoe UI"/>
              </a:rPr>
            </a:br>
            <a:r>
              <a:rPr lang="en-US" sz="1800">
                <a:solidFill>
                  <a:schemeClr val="tx2"/>
                </a:solidFill>
                <a:latin typeface="Ubuntu"/>
                <a:cs typeface="Segoe UI"/>
              </a:rPr>
              <a:t>What do you think about these ingredients? </a:t>
            </a:r>
          </a:p>
          <a:p>
            <a:pPr marL="0" indent="0">
              <a:buNone/>
            </a:pPr>
            <a:r>
              <a:rPr lang="en-US" sz="1800">
                <a:solidFill>
                  <a:schemeClr val="tx2"/>
                </a:solidFill>
                <a:latin typeface="Ubuntu"/>
                <a:cs typeface="Segoe UI"/>
              </a:rPr>
              <a:t>Do you know what they all are? </a:t>
            </a:r>
          </a:p>
          <a:p>
            <a:pPr marL="0" indent="0">
              <a:buNone/>
            </a:pPr>
            <a:r>
              <a:rPr lang="en-US" sz="1800">
                <a:solidFill>
                  <a:schemeClr val="tx2"/>
                </a:solidFill>
                <a:latin typeface="Ubuntu"/>
                <a:cs typeface="Segoe UI"/>
              </a:rPr>
              <a:t>What type of ingredients come first on the list? </a:t>
            </a:r>
          </a:p>
          <a:p>
            <a:pPr marL="0" indent="0">
              <a:buNone/>
            </a:pPr>
            <a:r>
              <a:rPr lang="en-US" sz="1800">
                <a:solidFill>
                  <a:schemeClr val="tx2"/>
                </a:solidFill>
                <a:latin typeface="Ubuntu"/>
                <a:cs typeface="Segoe UI"/>
              </a:rPr>
              <a:t>Do you think the energy you get from these ingredients would last a long time or would we want to keep coming back for more? </a:t>
            </a:r>
            <a:endParaRPr lang="en-US" sz="1800">
              <a:solidFill>
                <a:schemeClr val="tx2"/>
              </a:solidFill>
              <a:latin typeface="Ubuntu"/>
            </a:endParaRPr>
          </a:p>
        </p:txBody>
      </p:sp>
      <p:sp>
        <p:nvSpPr>
          <p:cNvPr id="2" name="TextBox 1">
            <a:extLst>
              <a:ext uri="{FF2B5EF4-FFF2-40B4-BE49-F238E27FC236}">
                <a16:creationId xmlns:a16="http://schemas.microsoft.com/office/drawing/2014/main" id="{77982D3B-327C-54EB-52F9-E92DE395F08D}"/>
              </a:ext>
            </a:extLst>
          </p:cNvPr>
          <p:cNvSpPr txBox="1"/>
          <p:nvPr/>
        </p:nvSpPr>
        <p:spPr>
          <a:xfrm>
            <a:off x="6655129" y="333169"/>
            <a:ext cx="5071752" cy="923330"/>
          </a:xfrm>
          <a:prstGeom prst="rect">
            <a:avLst/>
          </a:prstGeom>
          <a:solidFill>
            <a:schemeClr val="tx2"/>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ea typeface="Calibri"/>
                <a:cs typeface="Calibri"/>
              </a:rPr>
              <a:t>Check out this link to find out more about some of the ingredients: </a:t>
            </a:r>
            <a:r>
              <a:rPr lang="en-US">
                <a:solidFill>
                  <a:schemeClr val="bg1"/>
                </a:solidFill>
                <a:latin typeface="Segoe UI"/>
                <a:ea typeface="Calibri"/>
                <a:cs typeface="Segoe UI"/>
                <a:hlinkClick r:id="rId2">
                  <a:extLst>
                    <a:ext uri="{A12FA001-AC4F-418D-AE19-62706E023703}">
                      <ahyp:hlinkClr xmlns:ahyp="http://schemas.microsoft.com/office/drawing/2018/hyperlinkcolor" val="tx"/>
                    </a:ext>
                  </a:extLst>
                </a:hlinkClick>
              </a:rPr>
              <a:t>https://www.food.gov.uk/safety-hygiene/food-additives</a:t>
            </a:r>
            <a:endParaRPr lang="en-US">
              <a:solidFill>
                <a:schemeClr val="bg1"/>
              </a:solidFill>
              <a:ea typeface="Calibri"/>
              <a:cs typeface="Calibri"/>
            </a:endParaRPr>
          </a:p>
        </p:txBody>
      </p:sp>
      <p:pic>
        <p:nvPicPr>
          <p:cNvPr id="5" name="Picture 4" descr="A shelf with different colored packages&#10;&#10;AI-generated content may be incorrect.">
            <a:extLst>
              <a:ext uri="{FF2B5EF4-FFF2-40B4-BE49-F238E27FC236}">
                <a16:creationId xmlns:a16="http://schemas.microsoft.com/office/drawing/2014/main" id="{8BA8DD56-5030-263F-A5E2-B201D81F22A0}"/>
              </a:ext>
            </a:extLst>
          </p:cNvPr>
          <p:cNvPicPr>
            <a:picLocks noChangeAspect="1"/>
          </p:cNvPicPr>
          <p:nvPr/>
        </p:nvPicPr>
        <p:blipFill>
          <a:blip r:embed="rId3"/>
          <a:stretch>
            <a:fillRect/>
          </a:stretch>
        </p:blipFill>
        <p:spPr>
          <a:xfrm>
            <a:off x="297366" y="3756751"/>
            <a:ext cx="3629025" cy="2466975"/>
          </a:xfrm>
          <a:prstGeom prst="rect">
            <a:avLst/>
          </a:prstGeom>
        </p:spPr>
      </p:pic>
    </p:spTree>
    <p:extLst>
      <p:ext uri="{BB962C8B-B14F-4D97-AF65-F5344CB8AC3E}">
        <p14:creationId xmlns:p14="http://schemas.microsoft.com/office/powerpoint/2010/main" val="2236068483"/>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Type xmlns="78b794fc-fa86-49b4-bf1d-df668ee03484">Presentation</DocumentType>
    <MeetingDate xmlns="78b794fc-fa86-49b4-bf1d-df668ee03484" xsi:nil="true"/>
    <Topic xmlns="78b794fc-fa86-49b4-bf1d-df668ee03484">Curriculum</Topic>
    <_ip_UnifiedCompliancePolicyProperties xmlns="http://schemas.microsoft.com/sharepoint/v3" xsi:nil="true"/>
    <Project xmlns="78b794fc-fa86-49b4-bf1d-df668ee03484">Food and Nutrition</Project>
    <Meeting xmlns="78b794fc-fa86-49b4-bf1d-df668ee03484" xsi:nil="true"/>
    <WorkCategory xmlns="78b794fc-fa86-49b4-bf1d-df668ee0348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A702A496B7D7449F457C941AEC0CCB" ma:contentTypeVersion="12" ma:contentTypeDescription="Create a new document." ma:contentTypeScope="" ma:versionID="fb6fad9976468a2a6f39f5d098182537">
  <xsd:schema xmlns:xsd="http://www.w3.org/2001/XMLSchema" xmlns:xs="http://www.w3.org/2001/XMLSchema" xmlns:p="http://schemas.microsoft.com/office/2006/metadata/properties" xmlns:ns1="http://schemas.microsoft.com/sharepoint/v3" xmlns:ns2="78b794fc-fa86-49b4-bf1d-df668ee03484" targetNamespace="http://schemas.microsoft.com/office/2006/metadata/properties" ma:root="true" ma:fieldsID="2f8702880030ad90070da29d51a5ee77" ns1:_="" ns2:_="">
    <xsd:import namespace="http://schemas.microsoft.com/sharepoint/v3"/>
    <xsd:import namespace="78b794fc-fa86-49b4-bf1d-df668ee03484"/>
    <xsd:element name="properties">
      <xsd:complexType>
        <xsd:sequence>
          <xsd:element name="documentManagement">
            <xsd:complexType>
              <xsd:all>
                <xsd:element ref="ns2:Project" minOccurs="0"/>
                <xsd:element ref="ns2:WorkCategory" minOccurs="0"/>
                <xsd:element ref="ns2:DocumentType"/>
                <xsd:element ref="ns2:Meeting" minOccurs="0"/>
                <xsd:element ref="ns2:MeetingDate" minOccurs="0"/>
                <xsd:element ref="ns2:Topic"/>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794fc-fa86-49b4-bf1d-df668ee03484" elementFormDefault="qualified">
    <xsd:import namespace="http://schemas.microsoft.com/office/2006/documentManagement/types"/>
    <xsd:import namespace="http://schemas.microsoft.com/office/infopath/2007/PartnerControls"/>
    <xsd:element name="Project" ma:index="8" nillable="true" ma:displayName="Project" ma:format="Dropdown" ma:internalName="Project">
      <xsd:simpleType>
        <xsd:restriction base="dms:Choice">
          <xsd:enumeration value="Gambling/Digital health"/>
          <xsd:enumeration value="Health Literacy"/>
          <xsd:enumeration value="Tobacco"/>
          <xsd:enumeration value="Sleep"/>
          <xsd:enumeration value="Healthy Relationships"/>
          <xsd:enumeration value="Food and Nutrition"/>
          <xsd:enumeration value="Vaping"/>
        </xsd:restriction>
      </xsd:simpleType>
    </xsd:element>
    <xsd:element name="WorkCategory" ma:index="9" nillable="true" ma:displayName="Work Category" ma:format="Dropdown" ma:internalName="WorkCategory">
      <xsd:simpleType>
        <xsd:restriction base="dms:Choice">
          <xsd:enumeration value="Data identification, collation or analysis"/>
          <xsd:enumeration value="Evidence synthesis"/>
          <xsd:enumeration value="Intervention Development"/>
          <xsd:enumeration value="Research or Evaluation"/>
          <xsd:enumeration value="Monitoring and reporting"/>
          <xsd:enumeration value="Communication"/>
          <xsd:enumeration value="Stakeholder engagement"/>
          <xsd:enumeration value="Planning"/>
          <xsd:enumeration value="Policy or service review"/>
          <xsd:enumeration value="Operational Delivery"/>
          <xsd:enumeration value="Programme or Project Management"/>
          <xsd:enumeration value="Social Marketing"/>
          <xsd:enumeration value="Training"/>
          <xsd:enumeration value="Meeting"/>
          <xsd:enumeration value="Finance"/>
          <xsd:enumeration value="Procurement"/>
          <xsd:enumeration value="Events"/>
          <xsd:enumeration value="Research"/>
        </xsd:restriction>
      </xsd:simpleType>
    </xsd:element>
    <xsd:element name="DocumentType" ma:index="10" ma:displayName="Document Type" ma:format="Dropdown" ma:internalName="DocumentType">
      <xsd:simpleType>
        <xsd:restriction base="dms:Choice">
          <xsd:enumeration value="Report"/>
          <xsd:enumeration value="Standards"/>
          <xsd:enumeration value="Data"/>
          <xsd:enumeration value="Project Plan"/>
          <xsd:enumeration value="Protocol"/>
          <xsd:enumeration value="Correspondence"/>
          <xsd:enumeration value="Minutes"/>
          <xsd:enumeration value="SOP"/>
          <xsd:enumeration value="Agenda"/>
          <xsd:enumeration value="Meeting Documentation"/>
          <xsd:enumeration value="Project Brief"/>
          <xsd:enumeration value="Business Case"/>
          <xsd:enumeration value="Performance Report"/>
          <xsd:enumeration value="Briefing"/>
          <xsd:enumeration value="Evidence"/>
          <xsd:enumeration value="Presentation"/>
        </xsd:restriction>
      </xsd:simpleType>
    </xsd:element>
    <xsd:element name="Meeting" ma:index="11" nillable="true" ma:displayName="Meeting" ma:format="Dropdown" ma:internalName="Meeting">
      <xsd:simpleType>
        <xsd:restriction base="dms:Text">
          <xsd:maxLength value="255"/>
        </xsd:restriction>
      </xsd:simpleType>
    </xsd:element>
    <xsd:element name="MeetingDate" ma:index="12" nillable="true" ma:displayName="Meeting Date" ma:format="DateOnly" ma:internalName="MeetingDate">
      <xsd:simpleType>
        <xsd:restriction base="dms:DateTime"/>
      </xsd:simpleType>
    </xsd:element>
    <xsd:element name="Topic" ma:index="13" ma:displayName="Topic" ma:format="Dropdown" ma:internalName="Topic">
      <xsd:simpleType>
        <xsd:restriction base="dms:Choice">
          <xsd:enumeration value="WNHWPS"/>
          <xsd:enumeration value="WSAEMWB"/>
          <xsd:enumeration value="Curriculum"/>
          <xsd:enumeration value="HSPSS"/>
          <xsd:enumeration value="JustB"/>
          <xsd:enumeration value="Cross-Programme"/>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86DA86-E1FB-44EE-B0F0-78AE5479C1BE}">
  <ds:schemaRefs>
    <ds:schemaRef ds:uri="bbd7921a-042b-4eb0-b7a0-a3fc5587e9ac"/>
    <ds:schemaRef ds:uri="d6550f9a-f14e-418b-a53a-e888529f43ac"/>
    <ds:schemaRef ds:uri="http://schemas.microsoft.com/office/2006/metadata/properties"/>
    <ds:schemaRef ds:uri="http://schemas.microsoft.com/office/infopath/2007/PartnerControls"/>
    <ds:schemaRef ds:uri="http://schemas.microsoft.com/sharepoint/v3"/>
    <ds:schemaRef ds:uri="78b794fc-fa86-49b4-bf1d-df668ee03484"/>
  </ds:schemaRefs>
</ds:datastoreItem>
</file>

<file path=customXml/itemProps2.xml><?xml version="1.0" encoding="utf-8"?>
<ds:datastoreItem xmlns:ds="http://schemas.openxmlformats.org/officeDocument/2006/customXml" ds:itemID="{EA3EA30F-1E1F-48A6-957B-E58223D1B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b794fc-fa86-49b4-bf1d-df668ee03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72CF89-D81E-4226-8067-2255C6B4F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180</cp:revision>
  <dcterms:created xsi:type="dcterms:W3CDTF">2024-01-29T16:09:21Z</dcterms:created>
  <dcterms:modified xsi:type="dcterms:W3CDTF">2026-04-13T16:02:12Z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0x0101004DA702A496B7D7449F457C941AEC0CCB</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