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omments/modernComment_10A_7B6FF866.xml" ContentType="application/vnd.ms-powerpoint.comments+xml"/>
  <Override PartName="/ppt/comments/modernComment_110_856F1E83.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1" r:id="rId4"/>
  </p:sldMasterIdLst>
  <p:notesMasterIdLst>
    <p:notesMasterId r:id="rId15"/>
  </p:notesMasterIdLst>
  <p:sldIdLst>
    <p:sldId id="256" r:id="rId5"/>
    <p:sldId id="266" r:id="rId6"/>
    <p:sldId id="257" r:id="rId7"/>
    <p:sldId id="265" r:id="rId8"/>
    <p:sldId id="268" r:id="rId9"/>
    <p:sldId id="269" r:id="rId10"/>
    <p:sldId id="270" r:id="rId11"/>
    <p:sldId id="271" r:id="rId12"/>
    <p:sldId id="272" r:id="rId13"/>
    <p:sldId id="26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95C8337-EE5E-75FD-1769-61102AA6FA7A}" name="Mary-Ann McKibben (Public Health Wales - No. 2 Capital Quarter)" initials="MQ" userId="S::mary-ann.mckibben@wales.nhs.uk::35459770-b51a-4e1a-abfa-0a28574af725" providerId="AD"/>
  <p188:author id="{519C988B-5CEE-D4DB-C133-21D4C2804E0E}" name="Lorna Bennett (Public Health Wales - No. 2 Capital Quarter)" initials="LQ" userId="S::lorna.bennett3@wales.nhs.uk::41cbff77-5434-42c9-8874-6f16723207f9" providerId="AD"/>
  <p188:author id="{311702CD-2FE8-6362-4115-878685D0A7F7}" name="Leanne Small (Public Health Wales - No. 2 Capital Quarter)" initials="LQ" userId="S::leanne.small@wales.nhs.uk::d76cf426-005f-434f-ac47-a5eb582e600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103D68"/>
    <a:srgbClr val="FFFFFF"/>
    <a:srgbClr val="1551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A10425-5204-6201-B974-630753045A1E}" v="32" dt="2026-03-10T10:19:10.7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phie Flood (Public Health Wales - Matrix House)" userId="S::sophie.flood@wales.nhs.uk::f1b68508-ff1d-4a78-a875-f6aa95017de1" providerId="AD" clId="Web-{FA0BFFA6-443A-C34F-3365-2E6B92AA944E}"/>
    <pc:docChg chg="modSld">
      <pc:chgData name="Sophie Flood (Public Health Wales - Matrix House)" userId="S::sophie.flood@wales.nhs.uk::f1b68508-ff1d-4a78-a875-f6aa95017de1" providerId="AD" clId="Web-{FA0BFFA6-443A-C34F-3365-2E6B92AA944E}" dt="2026-02-09T16:45:23.797" v="0" actId="20577"/>
      <pc:docMkLst>
        <pc:docMk/>
      </pc:docMkLst>
      <pc:sldChg chg="modSp">
        <pc:chgData name="Sophie Flood (Public Health Wales - Matrix House)" userId="S::sophie.flood@wales.nhs.uk::f1b68508-ff1d-4a78-a875-f6aa95017de1" providerId="AD" clId="Web-{FA0BFFA6-443A-C34F-3365-2E6B92AA944E}" dt="2026-02-09T16:45:23.797" v="0" actId="20577"/>
        <pc:sldMkLst>
          <pc:docMk/>
          <pc:sldMk cId="2787187116" sldId="265"/>
        </pc:sldMkLst>
        <pc:spChg chg="mod">
          <ac:chgData name="Sophie Flood (Public Health Wales - Matrix House)" userId="S::sophie.flood@wales.nhs.uk::f1b68508-ff1d-4a78-a875-f6aa95017de1" providerId="AD" clId="Web-{FA0BFFA6-443A-C34F-3365-2E6B92AA944E}" dt="2026-02-09T16:45:23.797" v="0" actId="20577"/>
          <ac:spMkLst>
            <pc:docMk/>
            <pc:sldMk cId="2787187116" sldId="265"/>
            <ac:spMk id="14" creationId="{9CEC419F-2C9C-02FC-B177-C9734D9B124C}"/>
          </ac:spMkLst>
        </pc:spChg>
      </pc:sldChg>
    </pc:docChg>
  </pc:docChgLst>
  <pc:docChgLst>
    <pc:chgData name="Anthony Priest (Public Health Wales - No. 2 Capital Quarter)" userId="S::anthony.priest2@wales.nhs.uk::46692481-554a-429c-bc03-d4cca9c03c2b" providerId="AD" clId="Web-{C8A10425-5204-6201-B974-630753045A1E}"/>
    <pc:docChg chg="modSld">
      <pc:chgData name="Anthony Priest (Public Health Wales - No. 2 Capital Quarter)" userId="S::anthony.priest2@wales.nhs.uk::46692481-554a-429c-bc03-d4cca9c03c2b" providerId="AD" clId="Web-{C8A10425-5204-6201-B974-630753045A1E}" dt="2026-03-10T10:19:10.710" v="26" actId="20577"/>
      <pc:docMkLst>
        <pc:docMk/>
      </pc:docMkLst>
      <pc:sldChg chg="modSp">
        <pc:chgData name="Anthony Priest (Public Health Wales - No. 2 Capital Quarter)" userId="S::anthony.priest2@wales.nhs.uk::46692481-554a-429c-bc03-d4cca9c03c2b" providerId="AD" clId="Web-{C8A10425-5204-6201-B974-630753045A1E}" dt="2026-03-10T10:18:06.067" v="6" actId="20577"/>
        <pc:sldMkLst>
          <pc:docMk/>
          <pc:sldMk cId="1321067552" sldId="257"/>
        </pc:sldMkLst>
        <pc:spChg chg="mod">
          <ac:chgData name="Anthony Priest (Public Health Wales - No. 2 Capital Quarter)" userId="S::anthony.priest2@wales.nhs.uk::46692481-554a-429c-bc03-d4cca9c03c2b" providerId="AD" clId="Web-{C8A10425-5204-6201-B974-630753045A1E}" dt="2026-03-10T10:18:06.067" v="6" actId="20577"/>
          <ac:spMkLst>
            <pc:docMk/>
            <pc:sldMk cId="1321067552" sldId="257"/>
            <ac:spMk id="20" creationId="{5DDA0A97-597B-E8D2-C172-882C659A340A}"/>
          </ac:spMkLst>
        </pc:spChg>
      </pc:sldChg>
      <pc:sldChg chg="modSp">
        <pc:chgData name="Anthony Priest (Public Health Wales - No. 2 Capital Quarter)" userId="S::anthony.priest2@wales.nhs.uk::46692481-554a-429c-bc03-d4cca9c03c2b" providerId="AD" clId="Web-{C8A10425-5204-6201-B974-630753045A1E}" dt="2026-03-10T10:17:53.551" v="3" actId="20577"/>
        <pc:sldMkLst>
          <pc:docMk/>
          <pc:sldMk cId="2787187116" sldId="265"/>
        </pc:sldMkLst>
        <pc:spChg chg="mod">
          <ac:chgData name="Anthony Priest (Public Health Wales - No. 2 Capital Quarter)" userId="S::anthony.priest2@wales.nhs.uk::46692481-554a-429c-bc03-d4cca9c03c2b" providerId="AD" clId="Web-{C8A10425-5204-6201-B974-630753045A1E}" dt="2026-03-10T10:17:53.551" v="3" actId="20577"/>
          <ac:spMkLst>
            <pc:docMk/>
            <pc:sldMk cId="2787187116" sldId="265"/>
            <ac:spMk id="19" creationId="{F680EB02-67A5-9C30-3F7B-77B061F8FD50}"/>
          </ac:spMkLst>
        </pc:spChg>
      </pc:sldChg>
      <pc:sldChg chg="modSp">
        <pc:chgData name="Anthony Priest (Public Health Wales - No. 2 Capital Quarter)" userId="S::anthony.priest2@wales.nhs.uk::46692481-554a-429c-bc03-d4cca9c03c2b" providerId="AD" clId="Web-{C8A10425-5204-6201-B974-630753045A1E}" dt="2026-03-10T10:17:32.270" v="1" actId="20577"/>
        <pc:sldMkLst>
          <pc:docMk/>
          <pc:sldMk cId="2070935654" sldId="266"/>
        </pc:sldMkLst>
        <pc:spChg chg="mod">
          <ac:chgData name="Anthony Priest (Public Health Wales - No. 2 Capital Quarter)" userId="S::anthony.priest2@wales.nhs.uk::46692481-554a-429c-bc03-d4cca9c03c2b" providerId="AD" clId="Web-{C8A10425-5204-6201-B974-630753045A1E}" dt="2026-03-10T10:17:32.270" v="1" actId="20577"/>
          <ac:spMkLst>
            <pc:docMk/>
            <pc:sldMk cId="2070935654" sldId="266"/>
            <ac:spMk id="5" creationId="{BB78E653-7659-719D-78EF-CB808EB983DF}"/>
          </ac:spMkLst>
        </pc:spChg>
      </pc:sldChg>
      <pc:sldChg chg="modSp">
        <pc:chgData name="Anthony Priest (Public Health Wales - No. 2 Capital Quarter)" userId="S::anthony.priest2@wales.nhs.uk::46692481-554a-429c-bc03-d4cca9c03c2b" providerId="AD" clId="Web-{C8A10425-5204-6201-B974-630753045A1E}" dt="2026-03-10T10:18:12.974" v="8" actId="20577"/>
        <pc:sldMkLst>
          <pc:docMk/>
          <pc:sldMk cId="975811825" sldId="268"/>
        </pc:sldMkLst>
        <pc:spChg chg="mod">
          <ac:chgData name="Anthony Priest (Public Health Wales - No. 2 Capital Quarter)" userId="S::anthony.priest2@wales.nhs.uk::46692481-554a-429c-bc03-d4cca9c03c2b" providerId="AD" clId="Web-{C8A10425-5204-6201-B974-630753045A1E}" dt="2026-03-10T10:18:12.974" v="8" actId="20577"/>
          <ac:spMkLst>
            <pc:docMk/>
            <pc:sldMk cId="975811825" sldId="268"/>
            <ac:spMk id="10" creationId="{578472B8-F9A3-A9CD-B4D0-4BBE077F166A}"/>
          </ac:spMkLst>
        </pc:spChg>
      </pc:sldChg>
      <pc:sldChg chg="modSp">
        <pc:chgData name="Anthony Priest (Public Health Wales - No. 2 Capital Quarter)" userId="S::anthony.priest2@wales.nhs.uk::46692481-554a-429c-bc03-d4cca9c03c2b" providerId="AD" clId="Web-{C8A10425-5204-6201-B974-630753045A1E}" dt="2026-03-10T10:18:19.740" v="10" actId="20577"/>
        <pc:sldMkLst>
          <pc:docMk/>
          <pc:sldMk cId="697937811" sldId="269"/>
        </pc:sldMkLst>
        <pc:spChg chg="mod">
          <ac:chgData name="Anthony Priest (Public Health Wales - No. 2 Capital Quarter)" userId="S::anthony.priest2@wales.nhs.uk::46692481-554a-429c-bc03-d4cca9c03c2b" providerId="AD" clId="Web-{C8A10425-5204-6201-B974-630753045A1E}" dt="2026-03-10T10:18:19.740" v="10" actId="20577"/>
          <ac:spMkLst>
            <pc:docMk/>
            <pc:sldMk cId="697937811" sldId="269"/>
            <ac:spMk id="14" creationId="{0CC201F9-0914-006E-D4C0-92E96866723A}"/>
          </ac:spMkLst>
        </pc:spChg>
      </pc:sldChg>
      <pc:sldChg chg="modSp">
        <pc:chgData name="Anthony Priest (Public Health Wales - No. 2 Capital Quarter)" userId="S::anthony.priest2@wales.nhs.uk::46692481-554a-429c-bc03-d4cca9c03c2b" providerId="AD" clId="Web-{C8A10425-5204-6201-B974-630753045A1E}" dt="2026-03-10T10:18:27.943" v="12" actId="20577"/>
        <pc:sldMkLst>
          <pc:docMk/>
          <pc:sldMk cId="4010168088" sldId="270"/>
        </pc:sldMkLst>
        <pc:spChg chg="mod">
          <ac:chgData name="Anthony Priest (Public Health Wales - No. 2 Capital Quarter)" userId="S::anthony.priest2@wales.nhs.uk::46692481-554a-429c-bc03-d4cca9c03c2b" providerId="AD" clId="Web-{C8A10425-5204-6201-B974-630753045A1E}" dt="2026-03-10T10:18:27.943" v="12" actId="20577"/>
          <ac:spMkLst>
            <pc:docMk/>
            <pc:sldMk cId="4010168088" sldId="270"/>
            <ac:spMk id="10" creationId="{552E9B47-3D71-8077-57CF-667C2B8D7494}"/>
          </ac:spMkLst>
        </pc:spChg>
      </pc:sldChg>
      <pc:sldChg chg="modSp">
        <pc:chgData name="Anthony Priest (Public Health Wales - No. 2 Capital Quarter)" userId="S::anthony.priest2@wales.nhs.uk::46692481-554a-429c-bc03-d4cca9c03c2b" providerId="AD" clId="Web-{C8A10425-5204-6201-B974-630753045A1E}" dt="2026-03-10T10:18:33.583" v="14" actId="20577"/>
        <pc:sldMkLst>
          <pc:docMk/>
          <pc:sldMk cId="4002587636" sldId="271"/>
        </pc:sldMkLst>
        <pc:spChg chg="mod">
          <ac:chgData name="Anthony Priest (Public Health Wales - No. 2 Capital Quarter)" userId="S::anthony.priest2@wales.nhs.uk::46692481-554a-429c-bc03-d4cca9c03c2b" providerId="AD" clId="Web-{C8A10425-5204-6201-B974-630753045A1E}" dt="2026-03-10T10:18:33.583" v="14" actId="20577"/>
          <ac:spMkLst>
            <pc:docMk/>
            <pc:sldMk cId="4002587636" sldId="271"/>
            <ac:spMk id="4" creationId="{16E8AA2E-4F3E-A3BC-3E39-C94B33E80D94}"/>
          </ac:spMkLst>
        </pc:spChg>
      </pc:sldChg>
      <pc:sldChg chg="modSp modCm">
        <pc:chgData name="Anthony Priest (Public Health Wales - No. 2 Capital Quarter)" userId="S::anthony.priest2@wales.nhs.uk::46692481-554a-429c-bc03-d4cca9c03c2b" providerId="AD" clId="Web-{C8A10425-5204-6201-B974-630753045A1E}" dt="2026-03-10T10:19:10.710" v="26" actId="20577"/>
        <pc:sldMkLst>
          <pc:docMk/>
          <pc:sldMk cId="2238652035" sldId="272"/>
        </pc:sldMkLst>
        <pc:spChg chg="mod">
          <ac:chgData name="Anthony Priest (Public Health Wales - No. 2 Capital Quarter)" userId="S::anthony.priest2@wales.nhs.uk::46692481-554a-429c-bc03-d4cca9c03c2b" providerId="AD" clId="Web-{C8A10425-5204-6201-B974-630753045A1E}" dt="2026-03-10T10:18:45.412" v="16" actId="20577"/>
          <ac:spMkLst>
            <pc:docMk/>
            <pc:sldMk cId="2238652035" sldId="272"/>
            <ac:spMk id="2" creationId="{D9EBCA61-4C59-A7C3-364E-C922462A10D6}"/>
          </ac:spMkLst>
        </pc:spChg>
        <pc:spChg chg="mod">
          <ac:chgData name="Anthony Priest (Public Health Wales - No. 2 Capital Quarter)" userId="S::anthony.priest2@wales.nhs.uk::46692481-554a-429c-bc03-d4cca9c03c2b" providerId="AD" clId="Web-{C8A10425-5204-6201-B974-630753045A1E}" dt="2026-03-10T10:19:10.710" v="26" actId="20577"/>
          <ac:spMkLst>
            <pc:docMk/>
            <pc:sldMk cId="2238652035" sldId="272"/>
            <ac:spMk id="4" creationId="{996BE24C-EB0E-6584-A3A7-A4E7C03ACD81}"/>
          </ac:spMkLst>
        </pc:spChg>
        <pc:spChg chg="mod">
          <ac:chgData name="Anthony Priest (Public Health Wales - No. 2 Capital Quarter)" userId="S::anthony.priest2@wales.nhs.uk::46692481-554a-429c-bc03-d4cca9c03c2b" providerId="AD" clId="Web-{C8A10425-5204-6201-B974-630753045A1E}" dt="2026-03-10T10:19:05.929" v="24" actId="20577"/>
          <ac:spMkLst>
            <pc:docMk/>
            <pc:sldMk cId="2238652035" sldId="272"/>
            <ac:spMk id="15" creationId="{9BCEBC89-7044-2B90-0DE2-89C2CDBE956F}"/>
          </ac:spMkLst>
        </pc:spChg>
        <pc:spChg chg="mod">
          <ac:chgData name="Anthony Priest (Public Health Wales - No. 2 Capital Quarter)" userId="S::anthony.priest2@wales.nhs.uk::46692481-554a-429c-bc03-d4cca9c03c2b" providerId="AD" clId="Web-{C8A10425-5204-6201-B974-630753045A1E}" dt="2026-03-10T10:18:50.084" v="17" actId="20577"/>
          <ac:spMkLst>
            <pc:docMk/>
            <pc:sldMk cId="2238652035" sldId="272"/>
            <ac:spMk id="16" creationId="{5DCCB8FA-5608-C3B9-5A78-5570B460A0AC}"/>
          </ac:spMkLst>
        </pc:spChg>
        <pc:extLst>
          <p:ext xmlns:p="http://schemas.openxmlformats.org/presentationml/2006/main" uri="{D6D511B9-2390-475A-947B-AFAB55BFBCF1}">
            <pc226:cmChg xmlns:pc226="http://schemas.microsoft.com/office/powerpoint/2022/06/main/command" chg="mod">
              <pc226:chgData name="Anthony Priest (Public Health Wales - No. 2 Capital Quarter)" userId="S::anthony.priest2@wales.nhs.uk::46692481-554a-429c-bc03-d4cca9c03c2b" providerId="AD" clId="Web-{C8A10425-5204-6201-B974-630753045A1E}" dt="2026-03-10T10:19:00.053" v="22" actId="20577"/>
              <pc2:cmMkLst xmlns:pc2="http://schemas.microsoft.com/office/powerpoint/2019/9/main/command">
                <pc:docMk/>
                <pc:sldMk cId="2238652035" sldId="272"/>
                <pc2:cmMk id="{F0587CD2-796F-4C71-ACA6-C0DA93C22C2F}"/>
              </pc2:cmMkLst>
            </pc226:cmChg>
          </p:ext>
        </pc:extLst>
      </pc:sldChg>
    </pc:docChg>
  </pc:docChgLst>
  <pc:docChgLst>
    <pc:chgData name="Sophie Flood (Public Health Wales - Matrix House)" userId="S::sophie.flood@wales.nhs.uk::f1b68508-ff1d-4a78-a875-f6aa95017de1" providerId="AD" clId="Web-{94643D97-8797-5F9F-DAC2-7C5E17B182D1}"/>
    <pc:docChg chg="modSld">
      <pc:chgData name="Sophie Flood (Public Health Wales - Matrix House)" userId="S::sophie.flood@wales.nhs.uk::f1b68508-ff1d-4a78-a875-f6aa95017de1" providerId="AD" clId="Web-{94643D97-8797-5F9F-DAC2-7C5E17B182D1}" dt="2026-03-02T16:45:51.953" v="9" actId="20577"/>
      <pc:docMkLst>
        <pc:docMk/>
      </pc:docMkLst>
      <pc:sldChg chg="modSp modCm">
        <pc:chgData name="Sophie Flood (Public Health Wales - Matrix House)" userId="S::sophie.flood@wales.nhs.uk::f1b68508-ff1d-4a78-a875-f6aa95017de1" providerId="AD" clId="Web-{94643D97-8797-5F9F-DAC2-7C5E17B182D1}" dt="2026-03-02T16:45:51.953" v="9" actId="20577"/>
        <pc:sldMkLst>
          <pc:docMk/>
          <pc:sldMk cId="2238652035" sldId="272"/>
        </pc:sldMkLst>
        <pc:spChg chg="mod">
          <ac:chgData name="Sophie Flood (Public Health Wales - Matrix House)" userId="S::sophie.flood@wales.nhs.uk::f1b68508-ff1d-4a78-a875-f6aa95017de1" providerId="AD" clId="Web-{94643D97-8797-5F9F-DAC2-7C5E17B182D1}" dt="2026-03-02T16:45:51.953" v="9" actId="20577"/>
          <ac:spMkLst>
            <pc:docMk/>
            <pc:sldMk cId="2238652035" sldId="272"/>
            <ac:spMk id="16" creationId="{5DCCB8FA-5608-C3B9-5A78-5570B460A0AC}"/>
          </ac:spMkLst>
        </pc:spChg>
        <pc:extLst>
          <p:ext xmlns:p="http://schemas.openxmlformats.org/presentationml/2006/main" uri="{D6D511B9-2390-475A-947B-AFAB55BFBCF1}">
            <pc226:cmChg xmlns:pc226="http://schemas.microsoft.com/office/powerpoint/2022/06/main/command" chg="mod">
              <pc226:chgData name="Sophie Flood (Public Health Wales - Matrix House)" userId="S::sophie.flood@wales.nhs.uk::f1b68508-ff1d-4a78-a875-f6aa95017de1" providerId="AD" clId="Web-{94643D97-8797-5F9F-DAC2-7C5E17B182D1}" dt="2026-03-02T16:45:50.922" v="8" actId="20577"/>
              <pc2:cmMkLst xmlns:pc2="http://schemas.microsoft.com/office/powerpoint/2019/9/main/command">
                <pc:docMk/>
                <pc:sldMk cId="2238652035" sldId="272"/>
                <pc2:cmMk id="{0AB5F9C5-B22C-4E7F-ACC8-329BDCBEA957}"/>
              </pc2:cmMkLst>
            </pc226:cmChg>
          </p:ext>
        </pc:extLst>
      </pc:sldChg>
    </pc:docChg>
  </pc:docChgLst>
</pc:chgInfo>
</file>

<file path=ppt/comments/modernComment_10A_7B6FF866.xml><?xml version="1.0" encoding="utf-8"?>
<p188:cmLst xmlns:a="http://schemas.openxmlformats.org/drawingml/2006/main" xmlns:r="http://schemas.openxmlformats.org/officeDocument/2006/relationships" xmlns:p188="http://schemas.microsoft.com/office/powerpoint/2018/8/main">
  <p188:cm id="{87C1E7D0-DF37-43D8-8D64-3F3244ADFC05}" authorId="{F95C8337-EE5E-75FD-1769-61102AA6FA7A}" status="resolved" created="2025-11-17T19:58:32.837" complete="100000">
    <ac:txMkLst xmlns:ac="http://schemas.microsoft.com/office/drawing/2013/main/command">
      <pc:docMk xmlns:pc="http://schemas.microsoft.com/office/powerpoint/2013/main/command"/>
      <pc:sldMk xmlns:pc="http://schemas.microsoft.com/office/powerpoint/2013/main/command" cId="2070935654" sldId="266"/>
      <ac:spMk id="4" creationId="{9F99BD01-9C6A-7798-F305-DC969EEFFA62}"/>
      <ac:txMk cp="0" len="25">
        <ac:context len="26" hash="1218905936"/>
      </ac:txMk>
    </ac:txMkLst>
    <p188:pos x="3150972" y="216243"/>
    <p188:txBody>
      <a:bodyPr/>
      <a:lstStyle/>
      <a:p>
        <a:r>
          <a:rPr lang="en-US"/>
          <a:t>It would be good to add one on the disposable vapes ban from this year - how about this one (although I am quoted in it LOL): https://www.bbc.co.uk/news/articles/c9q0pgvqqz1o 
However I realise that more work as you would need to develop a speech bubble slide to go with it, so let me know what you think.</a:t>
        </a:r>
      </a:p>
    </p188:txBody>
  </p188:cm>
</p188:cmLst>
</file>

<file path=ppt/comments/modernComment_110_856F1E83.xml><?xml version="1.0" encoding="utf-8"?>
<p188:cmLst xmlns:a="http://schemas.openxmlformats.org/drawingml/2006/main" xmlns:r="http://schemas.openxmlformats.org/officeDocument/2006/relationships" xmlns:p188="http://schemas.microsoft.com/office/powerpoint/2018/8/main">
  <p188:cm id="{F0587CD2-796F-4C71-ACA6-C0DA93C22C2F}" authorId="{F95C8337-EE5E-75FD-1769-61102AA6FA7A}" status="resolved" created="2025-11-26T12:10:39.927" complete="100000">
    <ac:txMkLst xmlns:ac="http://schemas.microsoft.com/office/drawing/2013/main/command">
      <pc:docMk xmlns:pc="http://schemas.microsoft.com/office/powerpoint/2013/main/command"/>
      <pc:sldMk xmlns:pc="http://schemas.microsoft.com/office/powerpoint/2013/main/command" cId="2238652035" sldId="272"/>
      <ac:spMk id="15" creationId="{9BCEBC89-7044-2B90-0DE2-89C2CDBE956F}"/>
      <ac:txMk cp="112" len="6">
        <ac:context len="182" hash="380128441"/>
      </ac:txMk>
    </ac:txMkLst>
    <p188:pos x="3196682" y="594731"/>
    <p188:txBody>
      <a:bodyPr/>
      <a:lstStyle/>
      <a:p>
        <a:r>
          <a:rPr lang="en-US"/>
          <a:t>I have put in past tense given ban now come in</a:t>
        </a:r>
      </a:p>
    </p188:txBody>
  </p188:cm>
  <p188:cm id="{0AB5F9C5-B22C-4E7F-ACC8-329BDCBEA957}" authorId="{F95C8337-EE5E-75FD-1769-61102AA6FA7A}" status="resolved" created="2025-11-26T12:12:28.578" complete="100000">
    <ac:txMkLst xmlns:ac="http://schemas.microsoft.com/office/drawing/2013/main/command">
      <pc:docMk xmlns:pc="http://schemas.microsoft.com/office/powerpoint/2013/main/command"/>
      <pc:sldMk xmlns:pc="http://schemas.microsoft.com/office/powerpoint/2013/main/command" cId="2238652035" sldId="272"/>
      <ac:spMk id="16" creationId="{5DCCB8FA-5608-C3B9-5A78-5570B460A0AC}"/>
      <ac:txMk cp="174" len="44">
        <ac:context len="219" hash="3261146970"/>
      </ac:txMk>
    </ac:txMkLst>
    <p188:pos x="1226634" y="1143000"/>
    <p188:txBody>
      <a:bodyPr/>
      <a:lstStyle/>
      <a:p>
        <a:r>
          <a:rPr lang="en-US"/>
          <a:t>What is your thinking in terms of how yp could find their way around the flavour bans, adding their own flavours to vapes? Or wondering if better to make it about the industry instead finding ways around it? Let me know what you think [@Gareth Thomas (Public Health Wales, No. 2 Capital Quarter)]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3C5D82-122C-8E42-B3D6-67347C6BA68D}" type="datetimeFigureOut">
              <a:rPr lang="en-US" smtClean="0"/>
              <a:t>3/10/2026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BF1F24-30D7-5740-9F64-AE7FBFFC8324}" type="slidenum">
              <a:rPr lang="en-US" smtClean="0"/>
              <a:t>‹#›</a:t>
            </a:fld>
            <a:endParaRPr lang="en-US"/>
          </a:p>
        </p:txBody>
      </p:sp>
    </p:spTree>
    <p:extLst>
      <p:ext uri="{BB962C8B-B14F-4D97-AF65-F5344CB8AC3E}">
        <p14:creationId xmlns:p14="http://schemas.microsoft.com/office/powerpoint/2010/main" val="2773458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Green">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B2A89E4-01F1-D603-91B2-5BD4E9CB45B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11" name="Picture 10">
            <a:extLst>
              <a:ext uri="{FF2B5EF4-FFF2-40B4-BE49-F238E27FC236}">
                <a16:creationId xmlns:a16="http://schemas.microsoft.com/office/drawing/2014/main" id="{8D59E697-43E9-29BA-4D8B-B1E926BCE746}"/>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285750" y="275383"/>
            <a:ext cx="2365080" cy="726620"/>
          </a:xfrm>
          <a:prstGeom prst="rect">
            <a:avLst/>
          </a:prstGeom>
        </p:spPr>
      </p:pic>
      <p:sp>
        <p:nvSpPr>
          <p:cNvPr id="12" name="TextBox 11">
            <a:extLst>
              <a:ext uri="{FF2B5EF4-FFF2-40B4-BE49-F238E27FC236}">
                <a16:creationId xmlns:a16="http://schemas.microsoft.com/office/drawing/2014/main" id="{EABDD363-0CD0-EE10-96A3-9A8EC2A57CE3}"/>
              </a:ext>
            </a:extLst>
          </p:cNvPr>
          <p:cNvSpPr txBox="1"/>
          <p:nvPr userDrawn="1"/>
        </p:nvSpPr>
        <p:spPr>
          <a:xfrm>
            <a:off x="285750" y="6342357"/>
            <a:ext cx="1869621" cy="246221"/>
          </a:xfrm>
          <a:prstGeom prst="rect">
            <a:avLst/>
          </a:prstGeom>
          <a:noFill/>
        </p:spPr>
        <p:txBody>
          <a:bodyPr wrap="square" rtlCol="0">
            <a:spAutoFit/>
          </a:bodyPr>
          <a:lstStyle/>
          <a:p>
            <a:r>
              <a:rPr lang="en-US" sz="1000" b="1">
                <a:solidFill>
                  <a:schemeClr val="accent1"/>
                </a:solidFill>
                <a:latin typeface="Verdana" panose="020B0604030504040204" pitchFamily="34" charset="0"/>
                <a:ea typeface="Verdana" panose="020B0604030504040204" pitchFamily="34" charset="0"/>
                <a:cs typeface="Verdana" panose="020B0604030504040204" pitchFamily="34" charset="0"/>
              </a:rPr>
              <a:t>Public Health Wales</a:t>
            </a:r>
          </a:p>
        </p:txBody>
      </p:sp>
      <p:sp>
        <p:nvSpPr>
          <p:cNvPr id="14" name="Text Placeholder 13">
            <a:extLst>
              <a:ext uri="{FF2B5EF4-FFF2-40B4-BE49-F238E27FC236}">
                <a16:creationId xmlns:a16="http://schemas.microsoft.com/office/drawing/2014/main" id="{103AC217-C30D-89C1-4460-322363FEBF75}"/>
              </a:ext>
            </a:extLst>
          </p:cNvPr>
          <p:cNvSpPr>
            <a:spLocks noGrp="1"/>
          </p:cNvSpPr>
          <p:nvPr>
            <p:ph type="body" sz="quarter" idx="10" hasCustomPrompt="1"/>
          </p:nvPr>
        </p:nvSpPr>
        <p:spPr>
          <a:xfrm>
            <a:off x="285750" y="2710836"/>
            <a:ext cx="6327775" cy="726622"/>
          </a:xfrm>
          <a:prstGeom prst="rect">
            <a:avLst/>
          </a:prstGeom>
        </p:spPr>
        <p:txBody>
          <a:bodyPr anchor="b">
            <a:noAutofit/>
          </a:bodyPr>
          <a:lstStyle>
            <a:lvl1pPr marL="0" indent="0">
              <a:buNone/>
              <a:defRPr sz="3600" b="1">
                <a:solidFill>
                  <a:schemeClr val="accent1"/>
                </a:solidFill>
                <a:latin typeface="Ubuntu" panose="020B0504030602030204" pitchFamily="34" charset="0"/>
                <a:ea typeface="Verdana" panose="020B0604030504040204" pitchFamily="34" charset="0"/>
                <a:cs typeface="Verdana" panose="020B0604030504040204" pitchFamily="34" charset="0"/>
              </a:defRPr>
            </a:lvl1pPr>
            <a:lvl2pPr marL="4572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a:t>Presentation Title</a:t>
            </a:r>
            <a:endParaRPr lang="en-US"/>
          </a:p>
        </p:txBody>
      </p:sp>
      <p:sp>
        <p:nvSpPr>
          <p:cNvPr id="15" name="Text Placeholder 13">
            <a:extLst>
              <a:ext uri="{FF2B5EF4-FFF2-40B4-BE49-F238E27FC236}">
                <a16:creationId xmlns:a16="http://schemas.microsoft.com/office/drawing/2014/main" id="{66D54DB3-E380-84BD-93B3-8BA649F37B65}"/>
              </a:ext>
            </a:extLst>
          </p:cNvPr>
          <p:cNvSpPr>
            <a:spLocks noGrp="1"/>
          </p:cNvSpPr>
          <p:nvPr>
            <p:ph type="body" sz="quarter" idx="11" hasCustomPrompt="1"/>
          </p:nvPr>
        </p:nvSpPr>
        <p:spPr>
          <a:xfrm>
            <a:off x="285750" y="3387964"/>
            <a:ext cx="6327775" cy="453119"/>
          </a:xfrm>
          <a:prstGeom prst="rect">
            <a:avLst/>
          </a:prstGeom>
        </p:spPr>
        <p:txBody>
          <a:bodyPr anchor="t">
            <a:noAutofit/>
          </a:bodyPr>
          <a:lstStyle>
            <a:lvl1pPr marL="0" indent="0">
              <a:buNone/>
              <a:defRPr sz="2200">
                <a:solidFill>
                  <a:schemeClr val="accent1"/>
                </a:solidFill>
                <a:latin typeface="Ubuntu" panose="020B0504030602030204" pitchFamily="34" charset="0"/>
                <a:ea typeface="Verdana" panose="020B0604030504040204" pitchFamily="34" charset="0"/>
                <a:cs typeface="Verdana" panose="020B0604030504040204" pitchFamily="34" charset="0"/>
              </a:defRPr>
            </a:lvl1pPr>
            <a:lvl2pPr marL="4572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a:t>Subtitle</a:t>
            </a:r>
            <a:endParaRPr lang="en-US"/>
          </a:p>
        </p:txBody>
      </p:sp>
      <p:sp>
        <p:nvSpPr>
          <p:cNvPr id="16" name="Text Placeholder 13">
            <a:extLst>
              <a:ext uri="{FF2B5EF4-FFF2-40B4-BE49-F238E27FC236}">
                <a16:creationId xmlns:a16="http://schemas.microsoft.com/office/drawing/2014/main" id="{13832E92-EF7C-04E7-8DBD-C53D35568A6F}"/>
              </a:ext>
            </a:extLst>
          </p:cNvPr>
          <p:cNvSpPr>
            <a:spLocks noGrp="1"/>
          </p:cNvSpPr>
          <p:nvPr>
            <p:ph type="body" sz="quarter" idx="12" hasCustomPrompt="1"/>
          </p:nvPr>
        </p:nvSpPr>
        <p:spPr>
          <a:xfrm>
            <a:off x="285750" y="4204682"/>
            <a:ext cx="6327775" cy="453119"/>
          </a:xfrm>
          <a:prstGeom prst="rect">
            <a:avLst/>
          </a:prstGeom>
        </p:spPr>
        <p:txBody>
          <a:bodyPr anchor="t">
            <a:noAutofit/>
          </a:bodyPr>
          <a:lstStyle>
            <a:lvl1pPr marL="0" indent="0">
              <a:buNone/>
              <a:defRPr sz="1400">
                <a:solidFill>
                  <a:schemeClr val="accent1"/>
                </a:solidFill>
                <a:latin typeface="Ubuntu" panose="020B0504030602030204" pitchFamily="34" charset="0"/>
                <a:ea typeface="Verdana" panose="020B0604030504040204" pitchFamily="34" charset="0"/>
                <a:cs typeface="Verdana" panose="020B0604030504040204" pitchFamily="34" charset="0"/>
              </a:defRPr>
            </a:lvl1pPr>
            <a:lvl2pPr marL="4572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a:t>Date</a:t>
            </a:r>
            <a:endParaRPr lang="en-US"/>
          </a:p>
        </p:txBody>
      </p:sp>
    </p:spTree>
    <p:extLst>
      <p:ext uri="{BB962C8B-B14F-4D97-AF65-F5344CB8AC3E}">
        <p14:creationId xmlns:p14="http://schemas.microsoft.com/office/powerpoint/2010/main" val="3121995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er and Text only - Green">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3E64A41-9A05-2CAE-A840-51E35F1B3A8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285750" y="275384"/>
            <a:ext cx="1654753" cy="508387"/>
          </a:xfrm>
          <a:prstGeom prst="rect">
            <a:avLst/>
          </a:prstGeom>
        </p:spPr>
      </p:pic>
      <p:sp>
        <p:nvSpPr>
          <p:cNvPr id="10" name="TextBox 9">
            <a:extLst>
              <a:ext uri="{FF2B5EF4-FFF2-40B4-BE49-F238E27FC236}">
                <a16:creationId xmlns:a16="http://schemas.microsoft.com/office/drawing/2014/main" id="{5F478532-AA67-095D-17D0-9369A6CF187C}"/>
              </a:ext>
            </a:extLst>
          </p:cNvPr>
          <p:cNvSpPr txBox="1"/>
          <p:nvPr userDrawn="1"/>
        </p:nvSpPr>
        <p:spPr>
          <a:xfrm>
            <a:off x="285750" y="6342357"/>
            <a:ext cx="1654753" cy="246221"/>
          </a:xfrm>
          <a:prstGeom prst="rect">
            <a:avLst/>
          </a:prstGeom>
          <a:noFill/>
        </p:spPr>
        <p:txBody>
          <a:bodyPr wrap="square" rtlCol="0">
            <a:spAutoFit/>
          </a:bodyPr>
          <a:lstStyle/>
          <a:p>
            <a:r>
              <a:rPr lang="en-US" sz="1000" b="1">
                <a:solidFill>
                  <a:schemeClr val="accent1"/>
                </a:solidFill>
                <a:latin typeface="Verdana" panose="020B0604030504040204" pitchFamily="34" charset="0"/>
                <a:ea typeface="Verdana" panose="020B0604030504040204" pitchFamily="34" charset="0"/>
                <a:cs typeface="Verdana" panose="020B0604030504040204" pitchFamily="34" charset="0"/>
              </a:rPr>
              <a:t>Public Health Wales</a:t>
            </a:r>
          </a:p>
        </p:txBody>
      </p:sp>
      <p:sp>
        <p:nvSpPr>
          <p:cNvPr id="12" name="Text Placeholder 11">
            <a:extLst>
              <a:ext uri="{FF2B5EF4-FFF2-40B4-BE49-F238E27FC236}">
                <a16:creationId xmlns:a16="http://schemas.microsoft.com/office/drawing/2014/main" id="{832A63B7-B6C6-2D5C-D2FC-18184746ACB1}"/>
              </a:ext>
            </a:extLst>
          </p:cNvPr>
          <p:cNvSpPr>
            <a:spLocks noGrp="1"/>
          </p:cNvSpPr>
          <p:nvPr>
            <p:ph type="body" sz="quarter" idx="10" hasCustomPrompt="1"/>
          </p:nvPr>
        </p:nvSpPr>
        <p:spPr>
          <a:xfrm>
            <a:off x="1812016" y="6362447"/>
            <a:ext cx="3772354" cy="239713"/>
          </a:xfrm>
          <a:prstGeom prst="rect">
            <a:avLst/>
          </a:prstGeom>
        </p:spPr>
        <p:txBody>
          <a:bodyPr anchor="ctr">
            <a:normAutofit/>
          </a:bodyPr>
          <a:lstStyle>
            <a:lvl1pPr marL="0" indent="0">
              <a:buNone/>
              <a:defRPr sz="1000">
                <a:solidFill>
                  <a:schemeClr val="accent1"/>
                </a:solidFill>
                <a:latin typeface="Ubuntu" panose="020B0504030602030204" pitchFamily="34" charset="0"/>
              </a:defRPr>
            </a:lvl1pPr>
          </a:lstStyle>
          <a:p>
            <a:pPr lvl="0"/>
            <a:r>
              <a:rPr lang="en-US"/>
              <a:t>Chapter title goes here</a:t>
            </a:r>
          </a:p>
        </p:txBody>
      </p:sp>
      <p:pic>
        <p:nvPicPr>
          <p:cNvPr id="3" name="Picture 2">
            <a:extLst>
              <a:ext uri="{FF2B5EF4-FFF2-40B4-BE49-F238E27FC236}">
                <a16:creationId xmlns:a16="http://schemas.microsoft.com/office/drawing/2014/main" id="{BF98EFCF-C246-005C-498D-271681A00FB4}"/>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8359749" y="2620284"/>
            <a:ext cx="3527372" cy="3968293"/>
          </a:xfrm>
          <a:prstGeom prst="rect">
            <a:avLst/>
          </a:prstGeom>
        </p:spPr>
      </p:pic>
      <p:pic>
        <p:nvPicPr>
          <p:cNvPr id="4" name="Picture 3" descr="A blue rectangle on a black background&#10;&#10;Description automatically generated">
            <a:extLst>
              <a:ext uri="{FF2B5EF4-FFF2-40B4-BE49-F238E27FC236}">
                <a16:creationId xmlns:a16="http://schemas.microsoft.com/office/drawing/2014/main" id="{4A6CD33D-CE15-C6EA-E9D7-A276F9645855}"/>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rot="5400000">
            <a:off x="6649025" y="-657741"/>
            <a:ext cx="2405273" cy="3720755"/>
          </a:xfrm>
          <a:prstGeom prst="rect">
            <a:avLst/>
          </a:prstGeom>
        </p:spPr>
      </p:pic>
      <p:sp>
        <p:nvSpPr>
          <p:cNvPr id="2" name="Text Placeholder 16">
            <a:extLst>
              <a:ext uri="{FF2B5EF4-FFF2-40B4-BE49-F238E27FC236}">
                <a16:creationId xmlns:a16="http://schemas.microsoft.com/office/drawing/2014/main" id="{0E5CFCF9-4FEA-684C-9249-6CB4258FF9E4}"/>
              </a:ext>
            </a:extLst>
          </p:cNvPr>
          <p:cNvSpPr>
            <a:spLocks noGrp="1"/>
          </p:cNvSpPr>
          <p:nvPr>
            <p:ph type="body" sz="quarter" idx="11" hasCustomPrompt="1"/>
          </p:nvPr>
        </p:nvSpPr>
        <p:spPr>
          <a:xfrm>
            <a:off x="304879" y="1501776"/>
            <a:ext cx="4432300" cy="669925"/>
          </a:xfrm>
          <a:prstGeom prst="rect">
            <a:avLst/>
          </a:prstGeom>
        </p:spPr>
        <p:txBody>
          <a:bodyPr anchor="b">
            <a:normAutofit/>
          </a:bodyPr>
          <a:lstStyle>
            <a:lvl1pPr marL="0" indent="0">
              <a:buNone/>
              <a:defRPr sz="3200" b="1">
                <a:solidFill>
                  <a:schemeClr val="accent1"/>
                </a:solidFill>
                <a:latin typeface="Ubuntu" panose="020B0504030602030204" pitchFamily="34" charset="0"/>
              </a:defRPr>
            </a:lvl1pPr>
          </a:lstStyle>
          <a:p>
            <a:pPr lvl="0"/>
            <a:r>
              <a:rPr lang="en-US"/>
              <a:t>Main Title</a:t>
            </a:r>
          </a:p>
        </p:txBody>
      </p:sp>
      <p:sp>
        <p:nvSpPr>
          <p:cNvPr id="5" name="Text Placeholder 16">
            <a:extLst>
              <a:ext uri="{FF2B5EF4-FFF2-40B4-BE49-F238E27FC236}">
                <a16:creationId xmlns:a16="http://schemas.microsoft.com/office/drawing/2014/main" id="{1D7A6BE0-A3A3-00EF-966D-ED9E9646A869}"/>
              </a:ext>
            </a:extLst>
          </p:cNvPr>
          <p:cNvSpPr>
            <a:spLocks noGrp="1"/>
          </p:cNvSpPr>
          <p:nvPr>
            <p:ph type="body" sz="quarter" idx="12" hasCustomPrompt="1"/>
          </p:nvPr>
        </p:nvSpPr>
        <p:spPr>
          <a:xfrm>
            <a:off x="304879" y="2139971"/>
            <a:ext cx="4432300" cy="367618"/>
          </a:xfrm>
          <a:prstGeom prst="rect">
            <a:avLst/>
          </a:prstGeom>
        </p:spPr>
        <p:txBody>
          <a:bodyPr anchor="t">
            <a:normAutofit/>
          </a:bodyPr>
          <a:lstStyle>
            <a:lvl1pPr marL="0" indent="0">
              <a:buNone/>
              <a:defRPr sz="2000" b="0">
                <a:solidFill>
                  <a:schemeClr val="accent1"/>
                </a:solidFill>
                <a:latin typeface="Ubuntu" panose="020B0504030602030204" pitchFamily="34" charset="0"/>
              </a:defRPr>
            </a:lvl1pPr>
          </a:lstStyle>
          <a:p>
            <a:pPr lvl="0"/>
            <a:r>
              <a:rPr lang="en-US"/>
              <a:t>Subtitle</a:t>
            </a:r>
          </a:p>
        </p:txBody>
      </p:sp>
      <p:sp>
        <p:nvSpPr>
          <p:cNvPr id="6" name="Text Placeholder 19">
            <a:extLst>
              <a:ext uri="{FF2B5EF4-FFF2-40B4-BE49-F238E27FC236}">
                <a16:creationId xmlns:a16="http://schemas.microsoft.com/office/drawing/2014/main" id="{3DC193FF-EE37-7665-A88F-6D82E3E41B60}"/>
              </a:ext>
            </a:extLst>
          </p:cNvPr>
          <p:cNvSpPr>
            <a:spLocks noGrp="1"/>
          </p:cNvSpPr>
          <p:nvPr>
            <p:ph type="body" sz="quarter" idx="13"/>
          </p:nvPr>
        </p:nvSpPr>
        <p:spPr>
          <a:xfrm>
            <a:off x="304879" y="2926024"/>
            <a:ext cx="6710362" cy="2319337"/>
          </a:xfrm>
          <a:prstGeom prst="rect">
            <a:avLst/>
          </a:prstGeom>
          <a:ln>
            <a:noFill/>
          </a:ln>
        </p:spPr>
        <p:txBody>
          <a:bodyPr>
            <a:normAutofit/>
          </a:bodyPr>
          <a:lstStyle>
            <a:lvl1pPr marL="0" indent="0">
              <a:buFontTx/>
              <a:buNone/>
              <a:defRPr sz="1400">
                <a:solidFill>
                  <a:schemeClr val="accent1"/>
                </a:solidFill>
                <a:latin typeface="Ubuntu" panose="020B0504030602030204" pitchFamily="34" charset="0"/>
              </a:defRPr>
            </a:lvl1pPr>
            <a:lvl2pPr marL="457200" indent="0">
              <a:buFontTx/>
              <a:buNone/>
              <a:defRPr sz="1400">
                <a:solidFill>
                  <a:schemeClr val="accent1"/>
                </a:solidFill>
                <a:latin typeface="Ubuntu" panose="020B0504030602030204" pitchFamily="34" charset="0"/>
              </a:defRPr>
            </a:lvl2pPr>
            <a:lvl3pPr marL="914400" indent="0">
              <a:buFontTx/>
              <a:buNone/>
              <a:defRPr sz="1400">
                <a:solidFill>
                  <a:schemeClr val="accent1"/>
                </a:solidFill>
                <a:latin typeface="Ubuntu" panose="020B0504030602030204" pitchFamily="34" charset="0"/>
              </a:defRPr>
            </a:lvl3pPr>
            <a:lvl4pPr marL="1371600" indent="0">
              <a:buFontTx/>
              <a:buNone/>
              <a:defRPr sz="1400">
                <a:solidFill>
                  <a:schemeClr val="accent1"/>
                </a:solidFill>
                <a:latin typeface="Ubuntu" panose="020B0504030602030204" pitchFamily="34" charset="0"/>
              </a:defRPr>
            </a:lvl4pPr>
            <a:lvl5pPr marL="1828800" indent="0">
              <a:buFontTx/>
              <a:buNone/>
              <a:defRPr sz="1400">
                <a:solidFill>
                  <a:schemeClr val="accent1"/>
                </a:solidFill>
                <a:latin typeface="Ubuntu" panose="020B050403060203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649138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Col. text - Green">
    <p:spTree>
      <p:nvGrpSpPr>
        <p:cNvPr id="1" name=""/>
        <p:cNvGrpSpPr/>
        <p:nvPr/>
      </p:nvGrpSpPr>
      <p:grpSpPr>
        <a:xfrm>
          <a:off x="0" y="0"/>
          <a:ext cx="0" cy="0"/>
          <a:chOff x="0" y="0"/>
          <a:chExt cx="0" cy="0"/>
        </a:xfrm>
      </p:grpSpPr>
      <p:pic>
        <p:nvPicPr>
          <p:cNvPr id="13" name="Picture 12" descr="A green curved object on a black background&#10;&#10;Description automatically generated">
            <a:extLst>
              <a:ext uri="{FF2B5EF4-FFF2-40B4-BE49-F238E27FC236}">
                <a16:creationId xmlns:a16="http://schemas.microsoft.com/office/drawing/2014/main" id="{5BE47017-229C-E9B0-9136-346518C971BC}"/>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8678735" y="4849885"/>
            <a:ext cx="3113591" cy="2008116"/>
          </a:xfrm>
          <a:prstGeom prst="rect">
            <a:avLst/>
          </a:prstGeom>
        </p:spPr>
      </p:pic>
      <p:pic>
        <p:nvPicPr>
          <p:cNvPr id="7" name="Picture 6">
            <a:extLst>
              <a:ext uri="{FF2B5EF4-FFF2-40B4-BE49-F238E27FC236}">
                <a16:creationId xmlns:a16="http://schemas.microsoft.com/office/drawing/2014/main" id="{33E64A41-9A05-2CAE-A840-51E35F1B3A84}"/>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285750" y="275384"/>
            <a:ext cx="1654753" cy="508387"/>
          </a:xfrm>
          <a:prstGeom prst="rect">
            <a:avLst/>
          </a:prstGeom>
        </p:spPr>
      </p:pic>
      <p:sp>
        <p:nvSpPr>
          <p:cNvPr id="10" name="TextBox 9">
            <a:extLst>
              <a:ext uri="{FF2B5EF4-FFF2-40B4-BE49-F238E27FC236}">
                <a16:creationId xmlns:a16="http://schemas.microsoft.com/office/drawing/2014/main" id="{5F478532-AA67-095D-17D0-9369A6CF187C}"/>
              </a:ext>
            </a:extLst>
          </p:cNvPr>
          <p:cNvSpPr txBox="1"/>
          <p:nvPr userDrawn="1"/>
        </p:nvSpPr>
        <p:spPr>
          <a:xfrm>
            <a:off x="285750" y="6342357"/>
            <a:ext cx="1654753" cy="246221"/>
          </a:xfrm>
          <a:prstGeom prst="rect">
            <a:avLst/>
          </a:prstGeom>
          <a:noFill/>
        </p:spPr>
        <p:txBody>
          <a:bodyPr wrap="square" rtlCol="0">
            <a:spAutoFit/>
          </a:bodyPr>
          <a:lstStyle/>
          <a:p>
            <a:r>
              <a:rPr lang="en-US" sz="1000" b="1">
                <a:solidFill>
                  <a:schemeClr val="accent1"/>
                </a:solidFill>
                <a:latin typeface="Verdana" panose="020B0604030504040204" pitchFamily="34" charset="0"/>
                <a:ea typeface="Verdana" panose="020B0604030504040204" pitchFamily="34" charset="0"/>
                <a:cs typeface="Verdana" panose="020B0604030504040204" pitchFamily="34" charset="0"/>
              </a:rPr>
              <a:t>Public Health Wales</a:t>
            </a:r>
          </a:p>
        </p:txBody>
      </p:sp>
      <p:sp>
        <p:nvSpPr>
          <p:cNvPr id="12" name="Text Placeholder 11">
            <a:extLst>
              <a:ext uri="{FF2B5EF4-FFF2-40B4-BE49-F238E27FC236}">
                <a16:creationId xmlns:a16="http://schemas.microsoft.com/office/drawing/2014/main" id="{832A63B7-B6C6-2D5C-D2FC-18184746ACB1}"/>
              </a:ext>
            </a:extLst>
          </p:cNvPr>
          <p:cNvSpPr>
            <a:spLocks noGrp="1"/>
          </p:cNvSpPr>
          <p:nvPr>
            <p:ph type="body" sz="quarter" idx="10" hasCustomPrompt="1"/>
          </p:nvPr>
        </p:nvSpPr>
        <p:spPr>
          <a:xfrm>
            <a:off x="1812016" y="6362447"/>
            <a:ext cx="3772354" cy="239713"/>
          </a:xfrm>
          <a:prstGeom prst="rect">
            <a:avLst/>
          </a:prstGeom>
        </p:spPr>
        <p:txBody>
          <a:bodyPr anchor="ctr">
            <a:normAutofit/>
          </a:bodyPr>
          <a:lstStyle>
            <a:lvl1pPr marL="0" indent="0">
              <a:buNone/>
              <a:defRPr sz="1000">
                <a:solidFill>
                  <a:schemeClr val="accent1"/>
                </a:solidFill>
                <a:latin typeface="Ubuntu" panose="020B0504030602030204" pitchFamily="34" charset="0"/>
              </a:defRPr>
            </a:lvl1pPr>
          </a:lstStyle>
          <a:p>
            <a:pPr lvl="0"/>
            <a:r>
              <a:rPr lang="en-US"/>
              <a:t>Chapter title goes here</a:t>
            </a:r>
          </a:p>
        </p:txBody>
      </p:sp>
      <p:pic>
        <p:nvPicPr>
          <p:cNvPr id="8" name="Picture 7" descr="A blue rectangle on a black background&#10;&#10;Description automatically generated">
            <a:extLst>
              <a:ext uri="{FF2B5EF4-FFF2-40B4-BE49-F238E27FC236}">
                <a16:creationId xmlns:a16="http://schemas.microsoft.com/office/drawing/2014/main" id="{0FAC1D26-CC7D-E97A-3F21-2D75E28C9454}"/>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rot="10800000" flipH="1">
            <a:off x="4995863" y="0"/>
            <a:ext cx="3011357" cy="1967696"/>
          </a:xfrm>
          <a:prstGeom prst="rect">
            <a:avLst/>
          </a:prstGeom>
        </p:spPr>
      </p:pic>
      <p:sp>
        <p:nvSpPr>
          <p:cNvPr id="3" name="Text Placeholder 19">
            <a:extLst>
              <a:ext uri="{FF2B5EF4-FFF2-40B4-BE49-F238E27FC236}">
                <a16:creationId xmlns:a16="http://schemas.microsoft.com/office/drawing/2014/main" id="{F32C9CDA-6E98-BDBB-22CC-3331CBEB200D}"/>
              </a:ext>
            </a:extLst>
          </p:cNvPr>
          <p:cNvSpPr>
            <a:spLocks noGrp="1"/>
          </p:cNvSpPr>
          <p:nvPr>
            <p:ph type="body" sz="quarter" idx="14"/>
          </p:nvPr>
        </p:nvSpPr>
        <p:spPr>
          <a:xfrm>
            <a:off x="5816081" y="2925582"/>
            <a:ext cx="5020807" cy="2319337"/>
          </a:xfrm>
          <a:prstGeom prst="rect">
            <a:avLst/>
          </a:prstGeom>
          <a:ln>
            <a:noFill/>
          </a:ln>
        </p:spPr>
        <p:txBody>
          <a:bodyPr>
            <a:normAutofit/>
          </a:bodyPr>
          <a:lstStyle>
            <a:lvl1pPr marL="0" indent="0">
              <a:buFontTx/>
              <a:buNone/>
              <a:defRPr sz="1400">
                <a:solidFill>
                  <a:schemeClr val="accent1"/>
                </a:solidFill>
                <a:latin typeface="Ubuntu" panose="020B0504030602030204" pitchFamily="34" charset="0"/>
              </a:defRPr>
            </a:lvl1pPr>
            <a:lvl2pPr marL="457200" indent="0">
              <a:buFontTx/>
              <a:buNone/>
              <a:defRPr sz="1400">
                <a:solidFill>
                  <a:schemeClr val="accent1"/>
                </a:solidFill>
                <a:latin typeface="Ubuntu" panose="020B0504030602030204" pitchFamily="34" charset="0"/>
              </a:defRPr>
            </a:lvl2pPr>
            <a:lvl3pPr marL="914400" indent="0">
              <a:buFontTx/>
              <a:buNone/>
              <a:defRPr sz="1400">
                <a:solidFill>
                  <a:schemeClr val="accent1"/>
                </a:solidFill>
                <a:latin typeface="Ubuntu" panose="020B0504030602030204" pitchFamily="34" charset="0"/>
              </a:defRPr>
            </a:lvl3pPr>
            <a:lvl4pPr marL="1371600" indent="0">
              <a:buFontTx/>
              <a:buNone/>
              <a:defRPr sz="1400">
                <a:solidFill>
                  <a:schemeClr val="accent1"/>
                </a:solidFill>
                <a:latin typeface="Ubuntu" panose="020B0504030602030204" pitchFamily="34" charset="0"/>
              </a:defRPr>
            </a:lvl4pPr>
            <a:lvl5pPr marL="1828800" indent="0">
              <a:buFontTx/>
              <a:buNone/>
              <a:defRPr sz="1400">
                <a:solidFill>
                  <a:schemeClr val="accent1"/>
                </a:solidFill>
                <a:latin typeface="Ubuntu" panose="020B050403060203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16">
            <a:extLst>
              <a:ext uri="{FF2B5EF4-FFF2-40B4-BE49-F238E27FC236}">
                <a16:creationId xmlns:a16="http://schemas.microsoft.com/office/drawing/2014/main" id="{CB3808F5-2977-2430-671D-201C708FDA25}"/>
              </a:ext>
            </a:extLst>
          </p:cNvPr>
          <p:cNvSpPr>
            <a:spLocks noGrp="1"/>
          </p:cNvSpPr>
          <p:nvPr>
            <p:ph type="body" sz="quarter" idx="11" hasCustomPrompt="1"/>
          </p:nvPr>
        </p:nvSpPr>
        <p:spPr>
          <a:xfrm>
            <a:off x="304879" y="1501776"/>
            <a:ext cx="4432300" cy="669925"/>
          </a:xfrm>
          <a:prstGeom prst="rect">
            <a:avLst/>
          </a:prstGeom>
        </p:spPr>
        <p:txBody>
          <a:bodyPr anchor="b">
            <a:normAutofit/>
          </a:bodyPr>
          <a:lstStyle>
            <a:lvl1pPr marL="0" indent="0">
              <a:buNone/>
              <a:defRPr sz="3200" b="1">
                <a:solidFill>
                  <a:schemeClr val="accent1"/>
                </a:solidFill>
                <a:latin typeface="Ubuntu" panose="020B0504030602030204" pitchFamily="34" charset="0"/>
              </a:defRPr>
            </a:lvl1pPr>
          </a:lstStyle>
          <a:p>
            <a:pPr lvl="0"/>
            <a:r>
              <a:rPr lang="en-US"/>
              <a:t>Main Title</a:t>
            </a:r>
          </a:p>
        </p:txBody>
      </p:sp>
      <p:sp>
        <p:nvSpPr>
          <p:cNvPr id="5" name="Text Placeholder 16">
            <a:extLst>
              <a:ext uri="{FF2B5EF4-FFF2-40B4-BE49-F238E27FC236}">
                <a16:creationId xmlns:a16="http://schemas.microsoft.com/office/drawing/2014/main" id="{631F4810-3655-6AC4-612B-0F5ED1F82335}"/>
              </a:ext>
            </a:extLst>
          </p:cNvPr>
          <p:cNvSpPr>
            <a:spLocks noGrp="1"/>
          </p:cNvSpPr>
          <p:nvPr>
            <p:ph type="body" sz="quarter" idx="12" hasCustomPrompt="1"/>
          </p:nvPr>
        </p:nvSpPr>
        <p:spPr>
          <a:xfrm>
            <a:off x="304879" y="2139971"/>
            <a:ext cx="4432300" cy="367618"/>
          </a:xfrm>
          <a:prstGeom prst="rect">
            <a:avLst/>
          </a:prstGeom>
        </p:spPr>
        <p:txBody>
          <a:bodyPr anchor="t">
            <a:normAutofit/>
          </a:bodyPr>
          <a:lstStyle>
            <a:lvl1pPr marL="0" indent="0">
              <a:buNone/>
              <a:defRPr sz="2000" b="0">
                <a:solidFill>
                  <a:schemeClr val="accent1"/>
                </a:solidFill>
                <a:latin typeface="Ubuntu" panose="020B0504030602030204" pitchFamily="34" charset="0"/>
              </a:defRPr>
            </a:lvl1pPr>
          </a:lstStyle>
          <a:p>
            <a:pPr lvl="0"/>
            <a:r>
              <a:rPr lang="en-US"/>
              <a:t>Subtitle</a:t>
            </a:r>
          </a:p>
        </p:txBody>
      </p:sp>
      <p:sp>
        <p:nvSpPr>
          <p:cNvPr id="9" name="Text Placeholder 19">
            <a:extLst>
              <a:ext uri="{FF2B5EF4-FFF2-40B4-BE49-F238E27FC236}">
                <a16:creationId xmlns:a16="http://schemas.microsoft.com/office/drawing/2014/main" id="{A1E2E994-007A-4BF6-1A75-386E1DE02EA2}"/>
              </a:ext>
            </a:extLst>
          </p:cNvPr>
          <p:cNvSpPr>
            <a:spLocks noGrp="1"/>
          </p:cNvSpPr>
          <p:nvPr>
            <p:ph type="body" sz="quarter" idx="13"/>
          </p:nvPr>
        </p:nvSpPr>
        <p:spPr>
          <a:xfrm>
            <a:off x="304879" y="2926024"/>
            <a:ext cx="5266653" cy="2319337"/>
          </a:xfrm>
          <a:prstGeom prst="rect">
            <a:avLst/>
          </a:prstGeom>
          <a:ln>
            <a:noFill/>
          </a:ln>
        </p:spPr>
        <p:txBody>
          <a:bodyPr>
            <a:normAutofit/>
          </a:bodyPr>
          <a:lstStyle>
            <a:lvl1pPr marL="0" indent="0">
              <a:buFontTx/>
              <a:buNone/>
              <a:defRPr sz="1400">
                <a:solidFill>
                  <a:schemeClr val="accent1"/>
                </a:solidFill>
                <a:latin typeface="Ubuntu" panose="020B0504030602030204" pitchFamily="34" charset="0"/>
              </a:defRPr>
            </a:lvl1pPr>
            <a:lvl2pPr marL="457200" indent="0">
              <a:buFontTx/>
              <a:buNone/>
              <a:defRPr sz="1400">
                <a:solidFill>
                  <a:schemeClr val="accent1"/>
                </a:solidFill>
                <a:latin typeface="Ubuntu" panose="020B0504030602030204" pitchFamily="34" charset="0"/>
              </a:defRPr>
            </a:lvl2pPr>
            <a:lvl3pPr marL="914400" indent="0">
              <a:buFontTx/>
              <a:buNone/>
              <a:defRPr sz="1400">
                <a:solidFill>
                  <a:schemeClr val="accent1"/>
                </a:solidFill>
                <a:latin typeface="Ubuntu" panose="020B0504030602030204" pitchFamily="34" charset="0"/>
              </a:defRPr>
            </a:lvl3pPr>
            <a:lvl4pPr marL="1371600" indent="0">
              <a:buFontTx/>
              <a:buNone/>
              <a:defRPr sz="1400">
                <a:solidFill>
                  <a:schemeClr val="accent1"/>
                </a:solidFill>
                <a:latin typeface="Ubuntu" panose="020B0504030602030204" pitchFamily="34" charset="0"/>
              </a:defRPr>
            </a:lvl4pPr>
            <a:lvl5pPr marL="1828800" indent="0">
              <a:buFontTx/>
              <a:buNone/>
              <a:defRPr sz="1400">
                <a:solidFill>
                  <a:schemeClr val="accent1"/>
                </a:solidFill>
                <a:latin typeface="Ubuntu" panose="020B050403060203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92960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Slide - Green">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B2A89E4-01F1-D603-91B2-5BD4E9CB45B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3175"/>
            <a:ext cx="12192000" cy="6851650"/>
          </a:xfrm>
          <a:prstGeom prst="rect">
            <a:avLst/>
          </a:prstGeom>
        </p:spPr>
      </p:pic>
      <p:pic>
        <p:nvPicPr>
          <p:cNvPr id="11" name="Picture 10">
            <a:extLst>
              <a:ext uri="{FF2B5EF4-FFF2-40B4-BE49-F238E27FC236}">
                <a16:creationId xmlns:a16="http://schemas.microsoft.com/office/drawing/2014/main" id="{8D59E697-43E9-29BA-4D8B-B1E926BCE746}"/>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285750" y="275383"/>
            <a:ext cx="2365080" cy="726620"/>
          </a:xfrm>
          <a:prstGeom prst="rect">
            <a:avLst/>
          </a:prstGeom>
        </p:spPr>
      </p:pic>
      <p:sp>
        <p:nvSpPr>
          <p:cNvPr id="12" name="TextBox 11">
            <a:extLst>
              <a:ext uri="{FF2B5EF4-FFF2-40B4-BE49-F238E27FC236}">
                <a16:creationId xmlns:a16="http://schemas.microsoft.com/office/drawing/2014/main" id="{EABDD363-0CD0-EE10-96A3-9A8EC2A57CE3}"/>
              </a:ext>
            </a:extLst>
          </p:cNvPr>
          <p:cNvSpPr txBox="1"/>
          <p:nvPr userDrawn="1"/>
        </p:nvSpPr>
        <p:spPr>
          <a:xfrm>
            <a:off x="285750" y="6342357"/>
            <a:ext cx="1869621" cy="246221"/>
          </a:xfrm>
          <a:prstGeom prst="rect">
            <a:avLst/>
          </a:prstGeom>
          <a:noFill/>
        </p:spPr>
        <p:txBody>
          <a:bodyPr wrap="square" rtlCol="0">
            <a:spAutoFit/>
          </a:bodyPr>
          <a:lstStyle/>
          <a:p>
            <a:r>
              <a:rPr lang="en-US" sz="1000" b="1">
                <a:solidFill>
                  <a:schemeClr val="accent1"/>
                </a:solidFill>
                <a:latin typeface="Verdana" panose="020B0604030504040204" pitchFamily="34" charset="0"/>
                <a:ea typeface="Verdana" panose="020B0604030504040204" pitchFamily="34" charset="0"/>
                <a:cs typeface="Verdana" panose="020B0604030504040204" pitchFamily="34" charset="0"/>
              </a:rPr>
              <a:t>Public Health Wales</a:t>
            </a:r>
          </a:p>
        </p:txBody>
      </p:sp>
      <p:sp>
        <p:nvSpPr>
          <p:cNvPr id="3" name="Text Placeholder 13">
            <a:extLst>
              <a:ext uri="{FF2B5EF4-FFF2-40B4-BE49-F238E27FC236}">
                <a16:creationId xmlns:a16="http://schemas.microsoft.com/office/drawing/2014/main" id="{EFD7FFEF-DD76-C8F1-63F4-63C982059D10}"/>
              </a:ext>
            </a:extLst>
          </p:cNvPr>
          <p:cNvSpPr>
            <a:spLocks noGrp="1"/>
          </p:cNvSpPr>
          <p:nvPr>
            <p:ph type="body" sz="quarter" idx="10" hasCustomPrompt="1"/>
          </p:nvPr>
        </p:nvSpPr>
        <p:spPr>
          <a:xfrm>
            <a:off x="285750" y="3065689"/>
            <a:ext cx="6327775" cy="726622"/>
          </a:xfrm>
          <a:prstGeom prst="rect">
            <a:avLst/>
          </a:prstGeom>
        </p:spPr>
        <p:txBody>
          <a:bodyPr anchor="ctr">
            <a:noAutofit/>
          </a:bodyPr>
          <a:lstStyle>
            <a:lvl1pPr marL="0" indent="0">
              <a:buNone/>
              <a:defRPr sz="3600" b="1">
                <a:solidFill>
                  <a:schemeClr val="accent1"/>
                </a:solidFill>
                <a:latin typeface="Ubuntu" panose="020B0504030602030204" pitchFamily="34" charset="0"/>
                <a:ea typeface="Verdana" panose="020B0604030504040204" pitchFamily="34" charset="0"/>
                <a:cs typeface="Verdana" panose="020B0604030504040204" pitchFamily="34" charset="0"/>
              </a:defRPr>
            </a:lvl1pPr>
            <a:lvl2pPr marL="4572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a:t>Divider title</a:t>
            </a:r>
            <a:endParaRPr lang="en-US"/>
          </a:p>
        </p:txBody>
      </p:sp>
    </p:spTree>
    <p:extLst>
      <p:ext uri="{BB962C8B-B14F-4D97-AF65-F5344CB8AC3E}">
        <p14:creationId xmlns:p14="http://schemas.microsoft.com/office/powerpoint/2010/main" val="1322468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Image - Green">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17E004D3-DBCA-1C37-97A3-960F3197F922}"/>
              </a:ext>
            </a:extLst>
          </p:cNvPr>
          <p:cNvSpPr>
            <a:spLocks noGrp="1"/>
          </p:cNvSpPr>
          <p:nvPr>
            <p:ph type="pic" sz="quarter" idx="14"/>
          </p:nvPr>
        </p:nvSpPr>
        <p:spPr>
          <a:xfrm>
            <a:off x="6096000" y="333272"/>
            <a:ext cx="5718175" cy="6191457"/>
          </a:xfrm>
          <a:prstGeom prst="roundRect">
            <a:avLst>
              <a:gd name="adj" fmla="val 2233"/>
            </a:avLst>
          </a:prstGeom>
        </p:spPr>
        <p:txBody>
          <a:bodyPr/>
          <a:lstStyle/>
          <a:p>
            <a:endParaRPr lang="en-US"/>
          </a:p>
        </p:txBody>
      </p:sp>
      <p:pic>
        <p:nvPicPr>
          <p:cNvPr id="2" name="Picture 1">
            <a:extLst>
              <a:ext uri="{FF2B5EF4-FFF2-40B4-BE49-F238E27FC236}">
                <a16:creationId xmlns:a16="http://schemas.microsoft.com/office/drawing/2014/main" id="{86AEBD5D-6322-B406-0D4B-2DC104931732}"/>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285750" y="275384"/>
            <a:ext cx="1654753" cy="508387"/>
          </a:xfrm>
          <a:prstGeom prst="rect">
            <a:avLst/>
          </a:prstGeom>
        </p:spPr>
      </p:pic>
      <p:sp>
        <p:nvSpPr>
          <p:cNvPr id="5" name="TextBox 4">
            <a:extLst>
              <a:ext uri="{FF2B5EF4-FFF2-40B4-BE49-F238E27FC236}">
                <a16:creationId xmlns:a16="http://schemas.microsoft.com/office/drawing/2014/main" id="{89DC72F6-8F17-9EF3-5DE2-AD7D14DDFBB4}"/>
              </a:ext>
            </a:extLst>
          </p:cNvPr>
          <p:cNvSpPr txBox="1"/>
          <p:nvPr userDrawn="1"/>
        </p:nvSpPr>
        <p:spPr>
          <a:xfrm>
            <a:off x="285750" y="6342357"/>
            <a:ext cx="1654753" cy="246221"/>
          </a:xfrm>
          <a:prstGeom prst="rect">
            <a:avLst/>
          </a:prstGeom>
          <a:noFill/>
        </p:spPr>
        <p:txBody>
          <a:bodyPr wrap="square" rtlCol="0">
            <a:spAutoFit/>
          </a:bodyPr>
          <a:lstStyle/>
          <a:p>
            <a:r>
              <a:rPr lang="en-US" sz="1000" b="1">
                <a:solidFill>
                  <a:schemeClr val="accent1"/>
                </a:solidFill>
                <a:latin typeface="Verdana" panose="020B0604030504040204" pitchFamily="34" charset="0"/>
                <a:ea typeface="Verdana" panose="020B0604030504040204" pitchFamily="34" charset="0"/>
                <a:cs typeface="Verdana" panose="020B0604030504040204" pitchFamily="34" charset="0"/>
              </a:rPr>
              <a:t>Public Health Wales</a:t>
            </a:r>
          </a:p>
        </p:txBody>
      </p:sp>
      <p:sp>
        <p:nvSpPr>
          <p:cNvPr id="6" name="Text Placeholder 11">
            <a:extLst>
              <a:ext uri="{FF2B5EF4-FFF2-40B4-BE49-F238E27FC236}">
                <a16:creationId xmlns:a16="http://schemas.microsoft.com/office/drawing/2014/main" id="{ADEB40E7-645B-EFDF-08C9-EF3FCF11D1D3}"/>
              </a:ext>
            </a:extLst>
          </p:cNvPr>
          <p:cNvSpPr>
            <a:spLocks noGrp="1"/>
          </p:cNvSpPr>
          <p:nvPr>
            <p:ph type="body" sz="quarter" idx="10" hasCustomPrompt="1"/>
          </p:nvPr>
        </p:nvSpPr>
        <p:spPr>
          <a:xfrm>
            <a:off x="1812016" y="6362447"/>
            <a:ext cx="3772354" cy="239713"/>
          </a:xfrm>
          <a:prstGeom prst="rect">
            <a:avLst/>
          </a:prstGeom>
        </p:spPr>
        <p:txBody>
          <a:bodyPr anchor="ctr">
            <a:normAutofit/>
          </a:bodyPr>
          <a:lstStyle>
            <a:lvl1pPr marL="0" indent="0">
              <a:buNone/>
              <a:defRPr sz="1000">
                <a:solidFill>
                  <a:schemeClr val="accent1"/>
                </a:solidFill>
                <a:latin typeface="Ubuntu" panose="020B0504030602030204" pitchFamily="34" charset="0"/>
              </a:defRPr>
            </a:lvl1pPr>
          </a:lstStyle>
          <a:p>
            <a:pPr lvl="0"/>
            <a:r>
              <a:rPr lang="en-US"/>
              <a:t>Chapter title goes here</a:t>
            </a:r>
          </a:p>
        </p:txBody>
      </p:sp>
      <p:pic>
        <p:nvPicPr>
          <p:cNvPr id="15" name="Picture 14">
            <a:extLst>
              <a:ext uri="{FF2B5EF4-FFF2-40B4-BE49-F238E27FC236}">
                <a16:creationId xmlns:a16="http://schemas.microsoft.com/office/drawing/2014/main" id="{DEF444B3-DCDC-AEAE-C9E4-7E25D26EE18E}"/>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rot="10800000">
            <a:off x="5464465" y="-1"/>
            <a:ext cx="3010823" cy="2223164"/>
          </a:xfrm>
          <a:prstGeom prst="rect">
            <a:avLst/>
          </a:prstGeom>
        </p:spPr>
      </p:pic>
      <p:sp>
        <p:nvSpPr>
          <p:cNvPr id="4" name="Text Placeholder 16">
            <a:extLst>
              <a:ext uri="{FF2B5EF4-FFF2-40B4-BE49-F238E27FC236}">
                <a16:creationId xmlns:a16="http://schemas.microsoft.com/office/drawing/2014/main" id="{D35E72E3-FB2A-CE9B-8A97-5095BD60FDCE}"/>
              </a:ext>
            </a:extLst>
          </p:cNvPr>
          <p:cNvSpPr>
            <a:spLocks noGrp="1"/>
          </p:cNvSpPr>
          <p:nvPr>
            <p:ph type="body" sz="quarter" idx="11" hasCustomPrompt="1"/>
          </p:nvPr>
        </p:nvSpPr>
        <p:spPr>
          <a:xfrm>
            <a:off x="304879" y="1501776"/>
            <a:ext cx="4432300" cy="669925"/>
          </a:xfrm>
          <a:prstGeom prst="rect">
            <a:avLst/>
          </a:prstGeom>
        </p:spPr>
        <p:txBody>
          <a:bodyPr anchor="b">
            <a:normAutofit/>
          </a:bodyPr>
          <a:lstStyle>
            <a:lvl1pPr marL="0" indent="0">
              <a:buNone/>
              <a:defRPr sz="3200" b="1">
                <a:solidFill>
                  <a:schemeClr val="accent1"/>
                </a:solidFill>
                <a:latin typeface="Ubuntu" panose="020B0504030602030204" pitchFamily="34" charset="0"/>
              </a:defRPr>
            </a:lvl1pPr>
          </a:lstStyle>
          <a:p>
            <a:pPr lvl="0"/>
            <a:r>
              <a:rPr lang="en-US"/>
              <a:t>Main Title</a:t>
            </a:r>
          </a:p>
        </p:txBody>
      </p:sp>
      <p:sp>
        <p:nvSpPr>
          <p:cNvPr id="7" name="Text Placeholder 16">
            <a:extLst>
              <a:ext uri="{FF2B5EF4-FFF2-40B4-BE49-F238E27FC236}">
                <a16:creationId xmlns:a16="http://schemas.microsoft.com/office/drawing/2014/main" id="{64FA1C60-516A-E812-0696-9110D645B8D7}"/>
              </a:ext>
            </a:extLst>
          </p:cNvPr>
          <p:cNvSpPr>
            <a:spLocks noGrp="1"/>
          </p:cNvSpPr>
          <p:nvPr>
            <p:ph type="body" sz="quarter" idx="12" hasCustomPrompt="1"/>
          </p:nvPr>
        </p:nvSpPr>
        <p:spPr>
          <a:xfrm>
            <a:off x="304879" y="2139971"/>
            <a:ext cx="4432300" cy="367618"/>
          </a:xfrm>
          <a:prstGeom prst="rect">
            <a:avLst/>
          </a:prstGeom>
        </p:spPr>
        <p:txBody>
          <a:bodyPr anchor="t">
            <a:normAutofit/>
          </a:bodyPr>
          <a:lstStyle>
            <a:lvl1pPr marL="0" indent="0">
              <a:buNone/>
              <a:defRPr sz="2000" b="0">
                <a:solidFill>
                  <a:schemeClr val="accent1"/>
                </a:solidFill>
                <a:latin typeface="Ubuntu" panose="020B0504030602030204" pitchFamily="34" charset="0"/>
              </a:defRPr>
            </a:lvl1pPr>
          </a:lstStyle>
          <a:p>
            <a:pPr lvl="0"/>
            <a:r>
              <a:rPr lang="en-US"/>
              <a:t>Subtitle</a:t>
            </a:r>
          </a:p>
        </p:txBody>
      </p:sp>
      <p:sp>
        <p:nvSpPr>
          <p:cNvPr id="10" name="Text Placeholder 19">
            <a:extLst>
              <a:ext uri="{FF2B5EF4-FFF2-40B4-BE49-F238E27FC236}">
                <a16:creationId xmlns:a16="http://schemas.microsoft.com/office/drawing/2014/main" id="{98BB7B6D-035A-422E-9B5C-4C0B73E961DA}"/>
              </a:ext>
            </a:extLst>
          </p:cNvPr>
          <p:cNvSpPr>
            <a:spLocks noGrp="1"/>
          </p:cNvSpPr>
          <p:nvPr>
            <p:ph type="body" sz="quarter" idx="13"/>
          </p:nvPr>
        </p:nvSpPr>
        <p:spPr>
          <a:xfrm>
            <a:off x="304879" y="2926024"/>
            <a:ext cx="5279491" cy="2319337"/>
          </a:xfrm>
          <a:prstGeom prst="rect">
            <a:avLst/>
          </a:prstGeom>
          <a:ln>
            <a:noFill/>
          </a:ln>
        </p:spPr>
        <p:txBody>
          <a:bodyPr>
            <a:normAutofit/>
          </a:bodyPr>
          <a:lstStyle>
            <a:lvl1pPr marL="0" indent="0">
              <a:buFontTx/>
              <a:buNone/>
              <a:defRPr sz="1400">
                <a:solidFill>
                  <a:schemeClr val="accent1"/>
                </a:solidFill>
                <a:latin typeface="Ubuntu" panose="020B0504030602030204" pitchFamily="34" charset="0"/>
              </a:defRPr>
            </a:lvl1pPr>
            <a:lvl2pPr marL="457200" indent="0">
              <a:buFontTx/>
              <a:buNone/>
              <a:defRPr sz="1400">
                <a:solidFill>
                  <a:schemeClr val="accent1"/>
                </a:solidFill>
                <a:latin typeface="Ubuntu" panose="020B0504030602030204" pitchFamily="34" charset="0"/>
              </a:defRPr>
            </a:lvl2pPr>
            <a:lvl3pPr marL="914400" indent="0">
              <a:buFontTx/>
              <a:buNone/>
              <a:defRPr sz="1400">
                <a:solidFill>
                  <a:schemeClr val="accent1"/>
                </a:solidFill>
                <a:latin typeface="Ubuntu" panose="020B0504030602030204" pitchFamily="34" charset="0"/>
              </a:defRPr>
            </a:lvl3pPr>
            <a:lvl4pPr marL="1371600" indent="0">
              <a:buFontTx/>
              <a:buNone/>
              <a:defRPr sz="1400">
                <a:solidFill>
                  <a:schemeClr val="accent1"/>
                </a:solidFill>
                <a:latin typeface="Ubuntu" panose="020B0504030602030204" pitchFamily="34" charset="0"/>
              </a:defRPr>
            </a:lvl4pPr>
            <a:lvl5pPr marL="1828800" indent="0">
              <a:buFontTx/>
              <a:buNone/>
              <a:defRPr sz="1400">
                <a:solidFill>
                  <a:schemeClr val="accent1"/>
                </a:solidFill>
                <a:latin typeface="Ubuntu" panose="020B050403060203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649238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randed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6AEBD5D-6322-B406-0D4B-2DC104931732}"/>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285750" y="275384"/>
            <a:ext cx="1654753" cy="508387"/>
          </a:xfrm>
          <a:prstGeom prst="rect">
            <a:avLst/>
          </a:prstGeom>
        </p:spPr>
      </p:pic>
      <p:sp>
        <p:nvSpPr>
          <p:cNvPr id="5" name="TextBox 4">
            <a:extLst>
              <a:ext uri="{FF2B5EF4-FFF2-40B4-BE49-F238E27FC236}">
                <a16:creationId xmlns:a16="http://schemas.microsoft.com/office/drawing/2014/main" id="{89DC72F6-8F17-9EF3-5DE2-AD7D14DDFBB4}"/>
              </a:ext>
            </a:extLst>
          </p:cNvPr>
          <p:cNvSpPr txBox="1"/>
          <p:nvPr userDrawn="1"/>
        </p:nvSpPr>
        <p:spPr>
          <a:xfrm>
            <a:off x="285750" y="6342357"/>
            <a:ext cx="1654753" cy="246221"/>
          </a:xfrm>
          <a:prstGeom prst="rect">
            <a:avLst/>
          </a:prstGeom>
          <a:noFill/>
        </p:spPr>
        <p:txBody>
          <a:bodyPr wrap="square" rtlCol="0">
            <a:spAutoFit/>
          </a:bodyPr>
          <a:lstStyle/>
          <a:p>
            <a:r>
              <a:rPr lang="en-US" sz="1000" b="1">
                <a:solidFill>
                  <a:schemeClr val="accent1"/>
                </a:solidFill>
                <a:latin typeface="Verdana" panose="020B0604030504040204" pitchFamily="34" charset="0"/>
                <a:ea typeface="Verdana" panose="020B0604030504040204" pitchFamily="34" charset="0"/>
                <a:cs typeface="Verdana" panose="020B0604030504040204" pitchFamily="34" charset="0"/>
              </a:rPr>
              <a:t>Public Health Wales</a:t>
            </a:r>
          </a:p>
        </p:txBody>
      </p:sp>
    </p:spTree>
    <p:extLst>
      <p:ext uri="{BB962C8B-B14F-4D97-AF65-F5344CB8AC3E}">
        <p14:creationId xmlns:p14="http://schemas.microsoft.com/office/powerpoint/2010/main" val="3162765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ull Screen Imag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88EC966F-C3A2-10A4-74A3-25D0347C513C}"/>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785406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ull Screen Video">
    <p:spTree>
      <p:nvGrpSpPr>
        <p:cNvPr id="1" name=""/>
        <p:cNvGrpSpPr/>
        <p:nvPr/>
      </p:nvGrpSpPr>
      <p:grpSpPr>
        <a:xfrm>
          <a:off x="0" y="0"/>
          <a:ext cx="0" cy="0"/>
          <a:chOff x="0" y="0"/>
          <a:chExt cx="0" cy="0"/>
        </a:xfrm>
      </p:grpSpPr>
      <p:sp>
        <p:nvSpPr>
          <p:cNvPr id="3" name="Media Placeholder 2">
            <a:extLst>
              <a:ext uri="{FF2B5EF4-FFF2-40B4-BE49-F238E27FC236}">
                <a16:creationId xmlns:a16="http://schemas.microsoft.com/office/drawing/2014/main" id="{040293FF-3E51-2EB7-6DBB-A815093091B2}"/>
              </a:ext>
            </a:extLst>
          </p:cNvPr>
          <p:cNvSpPr>
            <a:spLocks noGrp="1"/>
          </p:cNvSpPr>
          <p:nvPr>
            <p:ph type="media"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3046480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 Slide - Green">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B2A89E4-01F1-D603-91B2-5BD4E9CB45B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11" name="Picture 10">
            <a:extLst>
              <a:ext uri="{FF2B5EF4-FFF2-40B4-BE49-F238E27FC236}">
                <a16:creationId xmlns:a16="http://schemas.microsoft.com/office/drawing/2014/main" id="{8D59E697-43E9-29BA-4D8B-B1E926BCE746}"/>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285750" y="275383"/>
            <a:ext cx="2365080" cy="726620"/>
          </a:xfrm>
          <a:prstGeom prst="rect">
            <a:avLst/>
          </a:prstGeom>
        </p:spPr>
      </p:pic>
      <p:sp>
        <p:nvSpPr>
          <p:cNvPr id="12" name="TextBox 11">
            <a:extLst>
              <a:ext uri="{FF2B5EF4-FFF2-40B4-BE49-F238E27FC236}">
                <a16:creationId xmlns:a16="http://schemas.microsoft.com/office/drawing/2014/main" id="{EABDD363-0CD0-EE10-96A3-9A8EC2A57CE3}"/>
              </a:ext>
            </a:extLst>
          </p:cNvPr>
          <p:cNvSpPr txBox="1"/>
          <p:nvPr userDrawn="1"/>
        </p:nvSpPr>
        <p:spPr>
          <a:xfrm>
            <a:off x="285750" y="6342357"/>
            <a:ext cx="1869621" cy="246221"/>
          </a:xfrm>
          <a:prstGeom prst="rect">
            <a:avLst/>
          </a:prstGeom>
          <a:noFill/>
        </p:spPr>
        <p:txBody>
          <a:bodyPr wrap="square" rtlCol="0">
            <a:spAutoFit/>
          </a:bodyPr>
          <a:lstStyle/>
          <a:p>
            <a:r>
              <a:rPr lang="en-US" sz="1000" b="1">
                <a:solidFill>
                  <a:schemeClr val="accent1"/>
                </a:solidFill>
                <a:latin typeface="Verdana" panose="020B0604030504040204" pitchFamily="34" charset="0"/>
                <a:ea typeface="Verdana" panose="020B0604030504040204" pitchFamily="34" charset="0"/>
                <a:cs typeface="Verdana" panose="020B0604030504040204" pitchFamily="34" charset="0"/>
              </a:rPr>
              <a:t>Public Health Wales</a:t>
            </a:r>
          </a:p>
        </p:txBody>
      </p:sp>
      <p:sp>
        <p:nvSpPr>
          <p:cNvPr id="3" name="Text Placeholder 13">
            <a:extLst>
              <a:ext uri="{FF2B5EF4-FFF2-40B4-BE49-F238E27FC236}">
                <a16:creationId xmlns:a16="http://schemas.microsoft.com/office/drawing/2014/main" id="{EBD4023A-5511-58D4-11BC-1B17DA73A0BE}"/>
              </a:ext>
            </a:extLst>
          </p:cNvPr>
          <p:cNvSpPr>
            <a:spLocks noGrp="1"/>
          </p:cNvSpPr>
          <p:nvPr>
            <p:ph type="body" sz="quarter" idx="10" hasCustomPrompt="1"/>
          </p:nvPr>
        </p:nvSpPr>
        <p:spPr>
          <a:xfrm>
            <a:off x="285750" y="2399892"/>
            <a:ext cx="6327775" cy="1641245"/>
          </a:xfrm>
          <a:prstGeom prst="rect">
            <a:avLst/>
          </a:prstGeom>
        </p:spPr>
        <p:txBody>
          <a:bodyPr anchor="ctr">
            <a:noAutofit/>
          </a:bodyPr>
          <a:lstStyle>
            <a:lvl1pPr marL="0" indent="0">
              <a:buNone/>
              <a:defRPr sz="4800" b="1">
                <a:solidFill>
                  <a:schemeClr val="accent1"/>
                </a:solidFill>
                <a:latin typeface="Ubuntu" panose="020B0504030602030204" pitchFamily="34" charset="0"/>
                <a:ea typeface="Verdana" panose="020B0604030504040204" pitchFamily="34" charset="0"/>
                <a:cs typeface="Verdana" panose="020B0604030504040204" pitchFamily="34" charset="0"/>
              </a:defRPr>
            </a:lvl1pPr>
            <a:lvl2pPr marL="4572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a:t>Thank you </a:t>
            </a:r>
            <a:br>
              <a:rPr lang="en-GB"/>
            </a:br>
            <a:r>
              <a:rPr lang="en-GB"/>
              <a:t>for listening.</a:t>
            </a:r>
            <a:endParaRPr lang="en-US"/>
          </a:p>
        </p:txBody>
      </p:sp>
      <p:sp>
        <p:nvSpPr>
          <p:cNvPr id="4" name="Text Placeholder 13">
            <a:extLst>
              <a:ext uri="{FF2B5EF4-FFF2-40B4-BE49-F238E27FC236}">
                <a16:creationId xmlns:a16="http://schemas.microsoft.com/office/drawing/2014/main" id="{94579856-9FB6-8DA6-9886-277F1B8743F2}"/>
              </a:ext>
            </a:extLst>
          </p:cNvPr>
          <p:cNvSpPr>
            <a:spLocks noGrp="1"/>
          </p:cNvSpPr>
          <p:nvPr>
            <p:ph type="body" sz="quarter" idx="11" hasCustomPrompt="1"/>
          </p:nvPr>
        </p:nvSpPr>
        <p:spPr>
          <a:xfrm>
            <a:off x="285750" y="4053871"/>
            <a:ext cx="6327775" cy="453119"/>
          </a:xfrm>
          <a:prstGeom prst="rect">
            <a:avLst/>
          </a:prstGeom>
        </p:spPr>
        <p:txBody>
          <a:bodyPr anchor="b">
            <a:noAutofit/>
          </a:bodyPr>
          <a:lstStyle>
            <a:lvl1pPr marL="0" indent="0">
              <a:buNone/>
              <a:defRPr sz="1400">
                <a:solidFill>
                  <a:schemeClr val="accent1"/>
                </a:solidFill>
                <a:latin typeface="Ubuntu" panose="020B0504030602030204" pitchFamily="34" charset="0"/>
                <a:ea typeface="Verdana" panose="020B0604030504040204" pitchFamily="34" charset="0"/>
                <a:cs typeface="Verdana" panose="020B0604030504040204" pitchFamily="34" charset="0"/>
              </a:defRPr>
            </a:lvl1pPr>
            <a:lvl2pPr marL="4572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a:t>Further info or contact details to go here.</a:t>
            </a:r>
            <a:endParaRPr lang="en-US"/>
          </a:p>
        </p:txBody>
      </p:sp>
    </p:spTree>
    <p:extLst>
      <p:ext uri="{BB962C8B-B14F-4D97-AF65-F5344CB8AC3E}">
        <p14:creationId xmlns:p14="http://schemas.microsoft.com/office/powerpoint/2010/main" val="2438247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986317-7467-DE3F-6C0B-DD058A9867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953CBCA-3BED-A47C-B4C8-D30F0AB685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28CC687-9ECD-F6E3-5184-EFAF7E46FB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accent1"/>
                </a:solidFill>
                <a:latin typeface="Ubuntu" panose="020B0504030602030204" pitchFamily="34" charset="0"/>
              </a:defRPr>
            </a:lvl1pPr>
          </a:lstStyle>
          <a:p>
            <a:fld id="{84E63EC1-32C7-C148-9B23-6C189CE1C2B7}" type="datetimeFigureOut">
              <a:rPr lang="en-US" smtClean="0"/>
              <a:pPr/>
              <a:t>3/10/2026</a:t>
            </a:fld>
            <a:endParaRPr lang="en-US"/>
          </a:p>
        </p:txBody>
      </p:sp>
      <p:sp>
        <p:nvSpPr>
          <p:cNvPr id="5" name="Footer Placeholder 4">
            <a:extLst>
              <a:ext uri="{FF2B5EF4-FFF2-40B4-BE49-F238E27FC236}">
                <a16:creationId xmlns:a16="http://schemas.microsoft.com/office/drawing/2014/main" id="{E242B47E-A058-0DAF-B59E-CC2E267BDA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accent1"/>
                </a:solidFill>
                <a:latin typeface="Ubuntu" panose="020B0504030602030204" pitchFamily="34" charset="0"/>
              </a:defRPr>
            </a:lvl1pPr>
          </a:lstStyle>
          <a:p>
            <a:endParaRPr lang="en-US"/>
          </a:p>
        </p:txBody>
      </p:sp>
      <p:sp>
        <p:nvSpPr>
          <p:cNvPr id="6" name="Slide Number Placeholder 5">
            <a:extLst>
              <a:ext uri="{FF2B5EF4-FFF2-40B4-BE49-F238E27FC236}">
                <a16:creationId xmlns:a16="http://schemas.microsoft.com/office/drawing/2014/main" id="{91C73786-2D0C-15B4-1EB1-4F191CCD81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accent1"/>
                </a:solidFill>
                <a:latin typeface="Ubuntu" panose="020B0504030602030204" pitchFamily="34" charset="0"/>
              </a:defRPr>
            </a:lvl1pPr>
          </a:lstStyle>
          <a:p>
            <a:fld id="{1A6076B7-25FF-134B-B2FE-8DDBCA4A7BAB}" type="slidenum">
              <a:rPr lang="en-US" smtClean="0"/>
              <a:pPr/>
              <a:t>‹#›</a:t>
            </a:fld>
            <a:endParaRPr lang="en-US"/>
          </a:p>
        </p:txBody>
      </p:sp>
    </p:spTree>
    <p:extLst>
      <p:ext uri="{BB962C8B-B14F-4D97-AF65-F5344CB8AC3E}">
        <p14:creationId xmlns:p14="http://schemas.microsoft.com/office/powerpoint/2010/main" val="1613755529"/>
      </p:ext>
    </p:extLst>
  </p:cSld>
  <p:clrMap bg1="lt1" tx1="dk1" bg2="lt2" tx2="dk2" accent1="accent1" accent2="accent2" accent3="accent3" accent4="accent4" accent5="accent5" accent6="accent6" hlink="hlink" folHlink="folHlink"/>
  <p:sldLayoutIdLst>
    <p:sldLayoutId id="2147483650" r:id="rId1"/>
    <p:sldLayoutId id="2147483655" r:id="rId2"/>
    <p:sldLayoutId id="2147483660" r:id="rId3"/>
    <p:sldLayoutId id="2147483670" r:id="rId4"/>
    <p:sldLayoutId id="2147483665" r:id="rId5"/>
    <p:sldLayoutId id="2147483698" r:id="rId6"/>
    <p:sldLayoutId id="2147483693" r:id="rId7"/>
    <p:sldLayoutId id="2147483694" r:id="rId8"/>
    <p:sldLayoutId id="2147483677" r:id="rId9"/>
  </p:sldLayoutIdLst>
  <p:txStyles>
    <p:titleStyle>
      <a:lvl1pPr algn="l" defTabSz="914400" rtl="0" eaLnBrk="1" latinLnBrk="0" hangingPunct="1">
        <a:lnSpc>
          <a:spcPct val="90000"/>
        </a:lnSpc>
        <a:spcBef>
          <a:spcPct val="0"/>
        </a:spcBef>
        <a:buNone/>
        <a:defRPr sz="4400" kern="1200">
          <a:solidFill>
            <a:schemeClr val="accent1"/>
          </a:solidFill>
          <a:latin typeface="Ubuntu" panose="020B050403060203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8" Type="http://schemas.openxmlformats.org/officeDocument/2006/relationships/hyperlink" Target="https://www.bbc.com/news/business-67539543.amp" TargetMode="External"/><Relationship Id="rId3" Type="http://schemas.openxmlformats.org/officeDocument/2006/relationships/hyperlink" Target="https://www.bbc.com/news/uk-wales-65633420" TargetMode="External"/><Relationship Id="rId7" Type="http://schemas.openxmlformats.org/officeDocument/2006/relationships/hyperlink" Target="https://www.bbc.com/news/world-africa-67569996" TargetMode="External"/><Relationship Id="rId2" Type="http://schemas.microsoft.com/office/2018/10/relationships/comments" Target="../comments/modernComment_10A_7B6FF866.xml"/><Relationship Id="rId1" Type="http://schemas.openxmlformats.org/officeDocument/2006/relationships/slideLayout" Target="../slideLayouts/slideLayout2.xml"/><Relationship Id="rId6" Type="http://schemas.openxmlformats.org/officeDocument/2006/relationships/hyperlink" Target="https://www.bbc.co.uk/news/health-67349297" TargetMode="External"/><Relationship Id="rId5" Type="http://schemas.openxmlformats.org/officeDocument/2006/relationships/hyperlink" Target="https://www.bbc.co.uk/news/uk-wales-politics-67068405" TargetMode="External"/><Relationship Id="rId4" Type="http://schemas.openxmlformats.org/officeDocument/2006/relationships/hyperlink" Target="https://www.bbc.co.uk/news/uk-wales-67546601" TargetMode="External"/><Relationship Id="rId9" Type="http://schemas.openxmlformats.org/officeDocument/2006/relationships/hyperlink" Target="https://www.bbc.co.uk/news/articles/c9q0pgvqqz1o"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hyperlink" Target="https://www.bbc.com/news/uk-wales-65633420" TargetMode="External"/><Relationship Id="rId1" Type="http://schemas.openxmlformats.org/officeDocument/2006/relationships/slideLayout" Target="../slideLayouts/slideLayout6.xml"/><Relationship Id="rId4" Type="http://schemas.openxmlformats.org/officeDocument/2006/relationships/hyperlink" Target="https://phw.nhs.wales/topics/supporting-health-and-wellbeing-curriculum-in-school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hyperlink" Target="https://www.bbc.co.uk/news/uk-wales-67546601" TargetMode="External"/><Relationship Id="rId1" Type="http://schemas.openxmlformats.org/officeDocument/2006/relationships/slideLayout" Target="../slideLayouts/slideLayout6.xml"/><Relationship Id="rId4" Type="http://schemas.openxmlformats.org/officeDocument/2006/relationships/hyperlink" Target="https://phw.nhs.wales/topics/supporting-health-and-wellbeing-curriculum-in-school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phw.nhs.wales/topics/supporting-health-and-wellbeing-curriculum-in-schools/" TargetMode="External"/><Relationship Id="rId2" Type="http://schemas.openxmlformats.org/officeDocument/2006/relationships/hyperlink" Target="https://www.bbc.co.uk/news/uk-wales-politics-67068405" TargetMode="External"/><Relationship Id="rId1" Type="http://schemas.openxmlformats.org/officeDocument/2006/relationships/slideLayout" Target="../slideLayouts/slideLayout6.xml"/><Relationship Id="rId4" Type="http://schemas.openxmlformats.org/officeDocument/2006/relationships/image" Target="../media/image11.emf"/></Relationships>
</file>

<file path=ppt/slides/_rels/slide6.xml.rels><?xml version="1.0" encoding="UTF-8" standalone="yes"?>
<Relationships xmlns="http://schemas.openxmlformats.org/package/2006/relationships"><Relationship Id="rId3" Type="http://schemas.openxmlformats.org/officeDocument/2006/relationships/hyperlink" Target="https://phw.nhs.wales/topics/supporting-health-and-wellbeing-curriculum-in-schools/" TargetMode="External"/><Relationship Id="rId2" Type="http://schemas.openxmlformats.org/officeDocument/2006/relationships/hyperlink" Target="https://www.bbc.co.uk/news/health-67349297" TargetMode="External"/><Relationship Id="rId1" Type="http://schemas.openxmlformats.org/officeDocument/2006/relationships/slideLayout" Target="../slideLayouts/slideLayout6.xml"/><Relationship Id="rId5" Type="http://schemas.openxmlformats.org/officeDocument/2006/relationships/hyperlink" Target="https://www.bbc.co.uk/news/health-65614078" TargetMode="External"/><Relationship Id="rId4" Type="http://schemas.openxmlformats.org/officeDocument/2006/relationships/image" Target="../media/image11.emf"/></Relationships>
</file>

<file path=ppt/slides/_rels/slide7.xml.rels><?xml version="1.0" encoding="UTF-8" standalone="yes"?>
<Relationships xmlns="http://schemas.openxmlformats.org/package/2006/relationships"><Relationship Id="rId3" Type="http://schemas.openxmlformats.org/officeDocument/2006/relationships/hyperlink" Target="https://phw.nhs.wales/topics/supporting-health-and-wellbeing-curriculum-in-schools/" TargetMode="External"/><Relationship Id="rId2" Type="http://schemas.openxmlformats.org/officeDocument/2006/relationships/hyperlink" Target="https://www.bbc.com/news/world-africa-67569996" TargetMode="External"/><Relationship Id="rId1" Type="http://schemas.openxmlformats.org/officeDocument/2006/relationships/slideLayout" Target="../slideLayouts/slideLayout6.xml"/><Relationship Id="rId4" Type="http://schemas.openxmlformats.org/officeDocument/2006/relationships/image" Target="../media/image11.emf"/></Relationships>
</file>

<file path=ppt/slides/_rels/slide8.xml.rels><?xml version="1.0" encoding="UTF-8" standalone="yes"?>
<Relationships xmlns="http://schemas.openxmlformats.org/package/2006/relationships"><Relationship Id="rId3" Type="http://schemas.openxmlformats.org/officeDocument/2006/relationships/hyperlink" Target="https://phw.nhs.wales/topics/supporting-health-and-wellbeing-curriculum-in-schools/" TargetMode="External"/><Relationship Id="rId2" Type="http://schemas.openxmlformats.org/officeDocument/2006/relationships/hyperlink" Target="https://www.bbc.com/news/business-67539543.amp" TargetMode="External"/><Relationship Id="rId1" Type="http://schemas.openxmlformats.org/officeDocument/2006/relationships/slideLayout" Target="../slideLayouts/slideLayout6.xml"/><Relationship Id="rId4" Type="http://schemas.openxmlformats.org/officeDocument/2006/relationships/image" Target="../media/image11.emf"/></Relationships>
</file>

<file path=ppt/slides/_rels/slide9.xml.rels><?xml version="1.0" encoding="UTF-8" standalone="yes"?>
<Relationships xmlns="http://schemas.openxmlformats.org/package/2006/relationships"><Relationship Id="rId3" Type="http://schemas.openxmlformats.org/officeDocument/2006/relationships/hyperlink" Target="https://www.bbc.co.uk/news/articles/c9q0pgvqqz1o" TargetMode="External"/><Relationship Id="rId2" Type="http://schemas.microsoft.com/office/2018/10/relationships/comments" Target="../comments/modernComment_110_856F1E83.xml"/><Relationship Id="rId1" Type="http://schemas.openxmlformats.org/officeDocument/2006/relationships/slideLayout" Target="../slideLayouts/slideLayout6.xml"/><Relationship Id="rId6" Type="http://schemas.openxmlformats.org/officeDocument/2006/relationships/image" Target="../media/image11.emf"/><Relationship Id="rId5" Type="http://schemas.openxmlformats.org/officeDocument/2006/relationships/hyperlink" Target="https://phw.nhs.wales/topics/supporting-health-and-wellbeing-curriculum-in-schools/" TargetMode="External"/><Relationship Id="rId4" Type="http://schemas.openxmlformats.org/officeDocument/2006/relationships/hyperlink" Target="https://www.gov.wales/single-use-vapes-ba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7F9632A-7DB0-9BD4-64C6-8AC1077597A7}"/>
              </a:ext>
            </a:extLst>
          </p:cNvPr>
          <p:cNvSpPr>
            <a:spLocks noGrp="1"/>
          </p:cNvSpPr>
          <p:nvPr>
            <p:ph type="body" sz="quarter" idx="10"/>
          </p:nvPr>
        </p:nvSpPr>
        <p:spPr>
          <a:xfrm>
            <a:off x="295646" y="3007719"/>
            <a:ext cx="5140243" cy="726622"/>
          </a:xfrm>
        </p:spPr>
        <p:txBody>
          <a:bodyPr/>
          <a:lstStyle/>
          <a:p>
            <a:r>
              <a:rPr lang="en-US"/>
              <a:t>News Reports &amp; Articles</a:t>
            </a:r>
          </a:p>
        </p:txBody>
      </p:sp>
      <p:sp>
        <p:nvSpPr>
          <p:cNvPr id="5" name="Text Placeholder 8">
            <a:extLst>
              <a:ext uri="{FF2B5EF4-FFF2-40B4-BE49-F238E27FC236}">
                <a16:creationId xmlns:a16="http://schemas.microsoft.com/office/drawing/2014/main" id="{24D84E20-02A1-FA3E-6382-4921CD448E5A}"/>
              </a:ext>
            </a:extLst>
          </p:cNvPr>
          <p:cNvSpPr>
            <a:spLocks noGrp="1"/>
          </p:cNvSpPr>
          <p:nvPr/>
        </p:nvSpPr>
        <p:spPr>
          <a:xfrm>
            <a:off x="290079" y="3827722"/>
            <a:ext cx="6327775" cy="453119"/>
          </a:xfrm>
          <a:prstGeom prst="rect">
            <a:avLst/>
          </a:prstGeom>
        </p:spPr>
        <p:txBody>
          <a:bodyPr vert="horz" lIns="91440" tIns="45720" rIns="91440" bIns="45720" rtlCol="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200">
                <a:solidFill>
                  <a:schemeClr val="tx2"/>
                </a:solidFill>
                <a:latin typeface="Ubuntu"/>
              </a:rPr>
              <a:t>Vaping</a:t>
            </a:r>
          </a:p>
        </p:txBody>
      </p:sp>
      <p:pic>
        <p:nvPicPr>
          <p:cNvPr id="7" name="Picture Placeholder 6" descr="A hand holding a phone showing BBC News">
            <a:extLst>
              <a:ext uri="{FF2B5EF4-FFF2-40B4-BE49-F238E27FC236}">
                <a16:creationId xmlns:a16="http://schemas.microsoft.com/office/drawing/2014/main" id="{50DFC041-D5D9-6E1E-8230-DA4A6D54A5CC}"/>
              </a:ext>
            </a:extLst>
          </p:cNvPr>
          <p:cNvPicPr>
            <a:picLocks noChangeAspect="1"/>
          </p:cNvPicPr>
          <p:nvPr/>
        </p:nvPicPr>
        <p:blipFill>
          <a:blip r:embed="rId2" cstate="screen">
            <a:extLst>
              <a:ext uri="{28A0092B-C50C-407E-A947-70E740481C1C}">
                <a14:useLocalDpi xmlns:a14="http://schemas.microsoft.com/office/drawing/2010/main"/>
              </a:ext>
            </a:extLst>
          </a:blip>
          <a:srcRect/>
          <a:stretch/>
        </p:blipFill>
        <p:spPr>
          <a:xfrm>
            <a:off x="5432961" y="896608"/>
            <a:ext cx="5718175" cy="4648200"/>
          </a:xfrm>
          <a:prstGeom prst="roundRect">
            <a:avLst>
              <a:gd name="adj" fmla="val 2233"/>
            </a:avLst>
          </a:prstGeom>
        </p:spPr>
      </p:pic>
    </p:spTree>
    <p:extLst>
      <p:ext uri="{BB962C8B-B14F-4D97-AF65-F5344CB8AC3E}">
        <p14:creationId xmlns:p14="http://schemas.microsoft.com/office/powerpoint/2010/main" val="2926879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0792993"/>
      </p:ext>
    </p:extLst>
  </p:cSld>
  <p:clrMapOvr>
    <a:masterClrMapping/>
  </p:clrMapOvr>
  <p:transition spd="slow">
    <p:pu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EC29309-ECE7-47FE-7949-D888709201B0}"/>
              </a:ext>
            </a:extLst>
          </p:cNvPr>
          <p:cNvSpPr>
            <a:spLocks noGrp="1"/>
          </p:cNvSpPr>
          <p:nvPr>
            <p:ph type="body" sz="quarter" idx="11"/>
          </p:nvPr>
        </p:nvSpPr>
        <p:spPr>
          <a:xfrm>
            <a:off x="294146" y="1104677"/>
            <a:ext cx="5279491" cy="669925"/>
          </a:xfrm>
        </p:spPr>
        <p:txBody>
          <a:bodyPr>
            <a:normAutofit/>
          </a:bodyPr>
          <a:lstStyle/>
          <a:p>
            <a:r>
              <a:rPr lang="en-US"/>
              <a:t>News Reports &amp; Articles</a:t>
            </a:r>
          </a:p>
        </p:txBody>
      </p:sp>
      <p:sp>
        <p:nvSpPr>
          <p:cNvPr id="4" name="Text Placeholder 3">
            <a:extLst>
              <a:ext uri="{FF2B5EF4-FFF2-40B4-BE49-F238E27FC236}">
                <a16:creationId xmlns:a16="http://schemas.microsoft.com/office/drawing/2014/main" id="{9F99BD01-9C6A-7798-F305-DC969EEFFA62}"/>
              </a:ext>
            </a:extLst>
          </p:cNvPr>
          <p:cNvSpPr>
            <a:spLocks noGrp="1"/>
          </p:cNvSpPr>
          <p:nvPr>
            <p:ph type="body" sz="quarter" idx="12"/>
          </p:nvPr>
        </p:nvSpPr>
        <p:spPr>
          <a:xfrm>
            <a:off x="304879" y="1775070"/>
            <a:ext cx="4432300" cy="367618"/>
          </a:xfrm>
        </p:spPr>
        <p:txBody>
          <a:bodyPr/>
          <a:lstStyle/>
          <a:p>
            <a:r>
              <a:rPr lang="en-US"/>
              <a:t>For discussion and debate</a:t>
            </a:r>
          </a:p>
        </p:txBody>
      </p:sp>
      <p:sp>
        <p:nvSpPr>
          <p:cNvPr id="5" name="Text Placeholder 4">
            <a:extLst>
              <a:ext uri="{FF2B5EF4-FFF2-40B4-BE49-F238E27FC236}">
                <a16:creationId xmlns:a16="http://schemas.microsoft.com/office/drawing/2014/main" id="{BB78E653-7659-719D-78EF-CB808EB983DF}"/>
              </a:ext>
            </a:extLst>
          </p:cNvPr>
          <p:cNvSpPr>
            <a:spLocks noGrp="1"/>
          </p:cNvSpPr>
          <p:nvPr>
            <p:ph type="body" sz="quarter" idx="13"/>
          </p:nvPr>
        </p:nvSpPr>
        <p:spPr>
          <a:xfrm>
            <a:off x="240485" y="2453799"/>
            <a:ext cx="7526023" cy="2319337"/>
          </a:xfrm>
        </p:spPr>
        <p:txBody>
          <a:bodyPr vert="horz" lIns="91440" tIns="45720" rIns="91440" bIns="45720" rtlCol="0" anchor="t">
            <a:noAutofit/>
          </a:bodyPr>
          <a:lstStyle/>
          <a:p>
            <a:pPr marL="285750" indent="-285750">
              <a:buFont typeface="Arial"/>
              <a:buChar char="•"/>
            </a:pPr>
            <a:r>
              <a:rPr lang="en-US" sz="1800">
                <a:latin typeface="Ubuntu"/>
                <a:ea typeface="Calibri"/>
                <a:cs typeface="Calibri"/>
              </a:rPr>
              <a:t>BBC - '</a:t>
            </a:r>
            <a:r>
              <a:rPr lang="en-US" sz="1800" dirty="0">
                <a:solidFill>
                  <a:schemeClr val="accent1">
                    <a:lumMod val="75000"/>
                  </a:schemeClr>
                </a:solidFill>
                <a:latin typeface="Ubuntu"/>
                <a:ea typeface="Calibri"/>
                <a:cs typeface="Calibri"/>
                <a:hlinkClick r:id="rId3">
                  <a:extLst>
                    <a:ext uri="{A12FA001-AC4F-418D-AE19-62706E023703}">
                      <ahyp:hlinkClr xmlns:ahyp="http://schemas.microsoft.com/office/drawing/2018/hyperlinkcolor" val="tx"/>
                    </a:ext>
                  </a:extLst>
                </a:hlinkClick>
              </a:rPr>
              <a:t>Tighter rules calls after doubling in children using vapes</a:t>
            </a:r>
            <a:r>
              <a:rPr lang="en-US" sz="1800">
                <a:latin typeface="Ubuntu"/>
                <a:ea typeface="Calibri"/>
                <a:cs typeface="Calibri"/>
              </a:rPr>
              <a:t>'</a:t>
            </a:r>
          </a:p>
          <a:p>
            <a:pPr marL="285750" indent="-285750">
              <a:buFont typeface="Arial"/>
              <a:buChar char="•"/>
            </a:pPr>
            <a:r>
              <a:rPr lang="en-US" sz="1800">
                <a:solidFill>
                  <a:schemeClr val="accent1">
                    <a:lumMod val="75000"/>
                  </a:schemeClr>
                </a:solidFill>
                <a:latin typeface="Ubuntu"/>
                <a:ea typeface="Calibri"/>
                <a:cs typeface="Calibri"/>
              </a:rPr>
              <a:t>BBC - '</a:t>
            </a:r>
            <a:r>
              <a:rPr lang="en-US" sz="1800" dirty="0">
                <a:solidFill>
                  <a:schemeClr val="accent1">
                    <a:lumMod val="75000"/>
                  </a:schemeClr>
                </a:solidFill>
                <a:latin typeface="Ubuntu"/>
                <a:ea typeface="Calibri"/>
                <a:cs typeface="Calibri"/>
                <a:hlinkClick r:id="rId4">
                  <a:extLst>
                    <a:ext uri="{A12FA001-AC4F-418D-AE19-62706E023703}">
                      <ahyp:hlinkClr xmlns:ahyp="http://schemas.microsoft.com/office/drawing/2018/hyperlinkcolor" val="tx"/>
                    </a:ext>
                  </a:extLst>
                </a:hlinkClick>
              </a:rPr>
              <a:t>Head teachers crack down on post-Covid e-cigarette spike</a:t>
            </a:r>
            <a:r>
              <a:rPr lang="en-US" sz="1800">
                <a:solidFill>
                  <a:schemeClr val="accent1">
                    <a:lumMod val="75000"/>
                  </a:schemeClr>
                </a:solidFill>
                <a:latin typeface="Ubuntu"/>
                <a:ea typeface="Calibri"/>
                <a:cs typeface="Calibri"/>
              </a:rPr>
              <a:t>'</a:t>
            </a:r>
          </a:p>
          <a:p>
            <a:pPr marL="285750" indent="-285750">
              <a:buFont typeface="Arial"/>
              <a:buChar char="•"/>
            </a:pPr>
            <a:r>
              <a:rPr lang="en-US" sz="1800">
                <a:solidFill>
                  <a:schemeClr val="accent1">
                    <a:lumMod val="75000"/>
                  </a:schemeClr>
                </a:solidFill>
                <a:latin typeface="Ubuntu"/>
                <a:ea typeface="Calibri"/>
                <a:cs typeface="Calibri"/>
              </a:rPr>
              <a:t>BBC - '</a:t>
            </a:r>
            <a:r>
              <a:rPr lang="en-US" sz="1800" dirty="0">
                <a:solidFill>
                  <a:schemeClr val="accent1">
                    <a:lumMod val="75000"/>
                  </a:schemeClr>
                </a:solidFill>
                <a:latin typeface="Ubuntu"/>
                <a:ea typeface="Calibri"/>
                <a:cs typeface="Calibri"/>
                <a:hlinkClick r:id="rId5">
                  <a:extLst>
                    <a:ext uri="{A12FA001-AC4F-418D-AE19-62706E023703}">
                      <ahyp:hlinkClr xmlns:ahyp="http://schemas.microsoft.com/office/drawing/2018/hyperlinkcolor" val="tx"/>
                    </a:ext>
                  </a:extLst>
                </a:hlinkClick>
              </a:rPr>
              <a:t>Vapes should be prescription only</a:t>
            </a:r>
            <a:r>
              <a:rPr lang="en-US" sz="1800">
                <a:solidFill>
                  <a:schemeClr val="accent1">
                    <a:lumMod val="75000"/>
                  </a:schemeClr>
                </a:solidFill>
                <a:latin typeface="Ubuntu"/>
                <a:ea typeface="Calibri"/>
                <a:cs typeface="Calibri"/>
              </a:rPr>
              <a:t>'</a:t>
            </a:r>
          </a:p>
          <a:p>
            <a:pPr marL="285750" indent="-285750">
              <a:buFont typeface="Arial"/>
              <a:buChar char="•"/>
            </a:pPr>
            <a:r>
              <a:rPr lang="en-US" sz="1800">
                <a:solidFill>
                  <a:schemeClr val="accent1">
                    <a:lumMod val="75000"/>
                  </a:schemeClr>
                </a:solidFill>
                <a:latin typeface="Ubuntu"/>
                <a:ea typeface="Calibri"/>
                <a:cs typeface="Calibri"/>
              </a:rPr>
              <a:t>BBC - '</a:t>
            </a:r>
            <a:r>
              <a:rPr lang="en-US" sz="1800" dirty="0">
                <a:solidFill>
                  <a:schemeClr val="accent1">
                    <a:lumMod val="75000"/>
                  </a:schemeClr>
                </a:solidFill>
                <a:latin typeface="Ubuntu"/>
                <a:ea typeface="Calibri"/>
                <a:cs typeface="Calibri"/>
                <a:hlinkClick r:id="rId6">
                  <a:extLst>
                    <a:ext uri="{A12FA001-AC4F-418D-AE19-62706E023703}">
                      <ahyp:hlinkClr xmlns:ahyp="http://schemas.microsoft.com/office/drawing/2018/hyperlinkcolor" val="tx"/>
                    </a:ext>
                  </a:extLst>
                </a:hlinkClick>
              </a:rPr>
              <a:t>Warning a child could die due to illegal drugs in vapes</a:t>
            </a:r>
            <a:r>
              <a:rPr lang="en-US" sz="1800">
                <a:solidFill>
                  <a:schemeClr val="accent1">
                    <a:lumMod val="75000"/>
                  </a:schemeClr>
                </a:solidFill>
                <a:latin typeface="Ubuntu"/>
                <a:ea typeface="Calibri"/>
                <a:cs typeface="Calibri"/>
              </a:rPr>
              <a:t>'</a:t>
            </a:r>
          </a:p>
          <a:p>
            <a:pPr marL="285750" indent="-285750">
              <a:buFont typeface="Arial"/>
              <a:buChar char="•"/>
            </a:pPr>
            <a:r>
              <a:rPr lang="en-US" sz="1800">
                <a:solidFill>
                  <a:schemeClr val="accent1">
                    <a:lumMod val="75000"/>
                  </a:schemeClr>
                </a:solidFill>
                <a:latin typeface="Ubuntu"/>
                <a:ea typeface="Calibri"/>
                <a:cs typeface="Calibri"/>
              </a:rPr>
              <a:t>BBC - '</a:t>
            </a:r>
            <a:r>
              <a:rPr lang="en-US" sz="1800" dirty="0">
                <a:solidFill>
                  <a:schemeClr val="accent1">
                    <a:lumMod val="75000"/>
                  </a:schemeClr>
                </a:solidFill>
                <a:latin typeface="Ubuntu"/>
                <a:ea typeface="Calibri"/>
                <a:cs typeface="Calibri"/>
                <a:hlinkClick r:id="rId7">
                  <a:extLst>
                    <a:ext uri="{A12FA001-AC4F-418D-AE19-62706E023703}">
                      <ahyp:hlinkClr xmlns:ahyp="http://schemas.microsoft.com/office/drawing/2018/hyperlinkcolor" val="tx"/>
                    </a:ext>
                  </a:extLst>
                </a:hlinkClick>
              </a:rPr>
              <a:t>TikTokers quit vaping over mining concerns</a:t>
            </a:r>
            <a:r>
              <a:rPr lang="en-US" sz="1800">
                <a:solidFill>
                  <a:schemeClr val="accent1">
                    <a:lumMod val="75000"/>
                  </a:schemeClr>
                </a:solidFill>
                <a:latin typeface="Ubuntu"/>
                <a:ea typeface="Calibri"/>
                <a:cs typeface="Calibri"/>
              </a:rPr>
              <a:t>'</a:t>
            </a:r>
          </a:p>
          <a:p>
            <a:pPr marL="285750" indent="-285750">
              <a:buFont typeface="Arial"/>
              <a:buChar char="•"/>
            </a:pPr>
            <a:r>
              <a:rPr lang="en-US" sz="1800">
                <a:solidFill>
                  <a:schemeClr val="accent1">
                    <a:lumMod val="75000"/>
                  </a:schemeClr>
                </a:solidFill>
                <a:latin typeface="Ubuntu"/>
                <a:ea typeface="Calibri"/>
                <a:cs typeface="Calibri"/>
              </a:rPr>
              <a:t>BBC - '</a:t>
            </a:r>
            <a:r>
              <a:rPr lang="en-US" sz="1800" dirty="0">
                <a:solidFill>
                  <a:schemeClr val="accent1">
                    <a:lumMod val="75000"/>
                  </a:schemeClr>
                </a:solidFill>
                <a:latin typeface="Ubuntu"/>
                <a:ea typeface="Calibri"/>
                <a:cs typeface="Calibri"/>
                <a:hlinkClick r:id="rId8">
                  <a:extLst>
                    <a:ext uri="{A12FA001-AC4F-418D-AE19-62706E023703}">
                      <ahyp:hlinkClr xmlns:ahyp="http://schemas.microsoft.com/office/drawing/2018/hyperlinkcolor" val="tx"/>
                    </a:ext>
                  </a:extLst>
                </a:hlinkClick>
              </a:rPr>
              <a:t>Tobacco firm calls for tougher rules on vapes</a:t>
            </a:r>
            <a:r>
              <a:rPr lang="en-US" sz="1800">
                <a:solidFill>
                  <a:schemeClr val="accent1">
                    <a:lumMod val="75000"/>
                  </a:schemeClr>
                </a:solidFill>
                <a:latin typeface="Ubuntu"/>
                <a:ea typeface="Calibri"/>
                <a:cs typeface="Calibri"/>
              </a:rPr>
              <a:t>'</a:t>
            </a:r>
          </a:p>
          <a:p>
            <a:pPr marL="285750" indent="-285750">
              <a:buFont typeface="Arial"/>
              <a:buChar char="•"/>
            </a:pPr>
            <a:r>
              <a:rPr lang="en-US" sz="1800">
                <a:solidFill>
                  <a:schemeClr val="accent1">
                    <a:lumMod val="75000"/>
                  </a:schemeClr>
                </a:solidFill>
                <a:latin typeface="Ubuntu"/>
                <a:ea typeface="Calibri"/>
                <a:cs typeface="Calibri"/>
              </a:rPr>
              <a:t>BBC - '</a:t>
            </a:r>
            <a:r>
              <a:rPr lang="en-US" sz="1800" dirty="0">
                <a:solidFill>
                  <a:schemeClr val="accent1">
                    <a:lumMod val="75000"/>
                  </a:schemeClr>
                </a:solidFill>
                <a:latin typeface="Ubuntu"/>
                <a:ea typeface="Calibri"/>
                <a:cs typeface="Calibri"/>
                <a:hlinkClick r:id="rId9">
                  <a:extLst>
                    <a:ext uri="{A12FA001-AC4F-418D-AE19-62706E023703}">
                      <ahyp:hlinkClr xmlns:ahyp="http://schemas.microsoft.com/office/drawing/2018/hyperlinkcolor" val="tx"/>
                    </a:ext>
                  </a:extLst>
                </a:hlinkClick>
              </a:rPr>
              <a:t>Vape ban will prevent nicotine-addicted children - health body </a:t>
            </a:r>
            <a:endParaRPr lang="en-US" sz="1800" dirty="0">
              <a:solidFill>
                <a:schemeClr val="accent1">
                  <a:lumMod val="75000"/>
                </a:schemeClr>
              </a:solidFill>
              <a:latin typeface="Ubuntu"/>
              <a:ea typeface="Calibri"/>
              <a:cs typeface="Calibri"/>
            </a:endParaRPr>
          </a:p>
          <a:p>
            <a:endParaRPr lang="en-US" sz="1800">
              <a:solidFill>
                <a:srgbClr val="FF0000"/>
              </a:solidFill>
              <a:latin typeface="Ubuntu"/>
              <a:ea typeface="Calibri"/>
              <a:cs typeface="Calibri"/>
            </a:endParaRPr>
          </a:p>
        </p:txBody>
      </p:sp>
    </p:spTree>
    <p:extLst>
      <p:ext uri="{BB962C8B-B14F-4D97-AF65-F5344CB8AC3E}">
        <p14:creationId xmlns:p14="http://schemas.microsoft.com/office/powerpoint/2010/main" val="2070935654"/>
      </p:ext>
    </p:extLst>
  </p:cSld>
  <p:clrMapOvr>
    <a:masterClrMapping/>
  </p:clrMapOvr>
  <p:transition spd="slow">
    <p:push/>
  </p:transition>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4D00651F-E518-BDD5-2BDD-2203DFCD0F0D}"/>
              </a:ext>
            </a:extLst>
          </p:cNvPr>
          <p:cNvSpPr txBox="1">
            <a:spLocks/>
          </p:cNvSpPr>
          <p:nvPr/>
        </p:nvSpPr>
        <p:spPr>
          <a:xfrm>
            <a:off x="316974" y="1273066"/>
            <a:ext cx="4735205" cy="1202689"/>
          </a:xfrm>
          <a:prstGeom prst="rect">
            <a:avLst/>
          </a:prstGeom>
        </p:spPr>
        <p:txBody>
          <a:bodyPr vert="horz" lIns="91440" tIns="45720" rIns="91440" bIns="45720" rtlCol="0" anchor="b">
            <a:normAutofit fontScale="92500"/>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2400">
                <a:solidFill>
                  <a:srgbClr val="103D68"/>
                </a:solidFill>
                <a:latin typeface="Ubuntu"/>
                <a:hlinkClick r:id="rId2">
                  <a:extLst>
                    <a:ext uri="{A12FA001-AC4F-418D-AE19-62706E023703}">
                      <ahyp:hlinkClr xmlns:ahyp="http://schemas.microsoft.com/office/drawing/2018/hyperlinkcolor" val="tx"/>
                    </a:ext>
                  </a:extLst>
                </a:hlinkClick>
              </a:rPr>
              <a:t>Tighter rules calls after doubling in children using vapes</a:t>
            </a:r>
            <a:r>
              <a:rPr lang="en-US" sz="2400">
                <a:latin typeface="Ubuntu"/>
              </a:rPr>
              <a:t> </a:t>
            </a:r>
            <a:br>
              <a:rPr lang="en-US" sz="2400"/>
            </a:br>
            <a:r>
              <a:rPr lang="en-US" sz="2400" b="0">
                <a:latin typeface="Ubuntu"/>
              </a:rPr>
              <a:t>– BBC News</a:t>
            </a:r>
          </a:p>
        </p:txBody>
      </p:sp>
      <p:pic>
        <p:nvPicPr>
          <p:cNvPr id="8" name="Picture 7">
            <a:extLst>
              <a:ext uri="{FF2B5EF4-FFF2-40B4-BE49-F238E27FC236}">
                <a16:creationId xmlns:a16="http://schemas.microsoft.com/office/drawing/2014/main" id="{FFCA0200-C314-C109-D183-DB8D0EB74FE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175949" y="366056"/>
            <a:ext cx="4720230" cy="3414594"/>
          </a:xfrm>
          <a:prstGeom prst="rect">
            <a:avLst/>
          </a:prstGeom>
        </p:spPr>
      </p:pic>
      <p:pic>
        <p:nvPicPr>
          <p:cNvPr id="10" name="Picture 9">
            <a:extLst>
              <a:ext uri="{FF2B5EF4-FFF2-40B4-BE49-F238E27FC236}">
                <a16:creationId xmlns:a16="http://schemas.microsoft.com/office/drawing/2014/main" id="{BE81216C-2C40-B458-0193-079D5FA6FDD3}"/>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21422531">
            <a:off x="566461" y="3426909"/>
            <a:ext cx="3666807" cy="2597533"/>
          </a:xfrm>
          <a:prstGeom prst="rect">
            <a:avLst/>
          </a:prstGeom>
        </p:spPr>
      </p:pic>
      <p:pic>
        <p:nvPicPr>
          <p:cNvPr id="11" name="Picture 10">
            <a:extLst>
              <a:ext uri="{FF2B5EF4-FFF2-40B4-BE49-F238E27FC236}">
                <a16:creationId xmlns:a16="http://schemas.microsoft.com/office/drawing/2014/main" id="{06F60A0D-B638-C133-30F3-97BDB73A6E8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439703">
            <a:off x="4680959" y="3864047"/>
            <a:ext cx="3700901" cy="2537855"/>
          </a:xfrm>
          <a:prstGeom prst="rect">
            <a:avLst/>
          </a:prstGeom>
        </p:spPr>
      </p:pic>
      <p:sp>
        <p:nvSpPr>
          <p:cNvPr id="12" name="TextBox 11">
            <a:extLst>
              <a:ext uri="{FF2B5EF4-FFF2-40B4-BE49-F238E27FC236}">
                <a16:creationId xmlns:a16="http://schemas.microsoft.com/office/drawing/2014/main" id="{E335FD0F-08DA-3A51-0AB1-36A3F0231640}"/>
              </a:ext>
            </a:extLst>
          </p:cNvPr>
          <p:cNvSpPr txBox="1"/>
          <p:nvPr/>
        </p:nvSpPr>
        <p:spPr>
          <a:xfrm rot="21365305">
            <a:off x="5595198" y="1012671"/>
            <a:ext cx="4050358" cy="1200329"/>
          </a:xfrm>
          <a:prstGeom prst="rect">
            <a:avLst/>
          </a:prstGeom>
          <a:noFill/>
        </p:spPr>
        <p:txBody>
          <a:bodyPr wrap="square" rtlCol="0">
            <a:spAutoFit/>
          </a:bodyPr>
          <a:lstStyle/>
          <a:p>
            <a:r>
              <a:rPr lang="en-US" sz="1200">
                <a:solidFill>
                  <a:schemeClr val="accent1"/>
                </a:solidFill>
                <a:latin typeface="Ubuntu" panose="020B0504030602030204" pitchFamily="34" charset="0"/>
                <a:cs typeface="Calibri" panose="020F0502020204030204"/>
              </a:rPr>
              <a:t>In the article, Deborah Arnott, Chief Executive of Ash states </a:t>
            </a:r>
            <a:r>
              <a:rPr lang="en-US" sz="1200" i="1">
                <a:solidFill>
                  <a:schemeClr val="accent1"/>
                </a:solidFill>
                <a:latin typeface="Ubuntu" panose="020B0504030602030204" pitchFamily="34" charset="0"/>
                <a:cs typeface="Calibri" panose="020F0502020204030204"/>
              </a:rPr>
              <a:t>“But enforcement on its own won't do the trick without tougher regulation to address the child-friendly promotion of these cheap and attractive products.” </a:t>
            </a:r>
            <a:r>
              <a:rPr lang="en-US" sz="1200">
                <a:solidFill>
                  <a:schemeClr val="accent1"/>
                </a:solidFill>
                <a:latin typeface="Ubuntu" panose="020B0504030602030204" pitchFamily="34" charset="0"/>
                <a:cs typeface="Calibri" panose="020F0502020204030204"/>
              </a:rPr>
              <a:t>Do you agree that there should be tougher regulations? </a:t>
            </a:r>
            <a:br>
              <a:rPr lang="en-US" sz="1200">
                <a:solidFill>
                  <a:schemeClr val="accent1"/>
                </a:solidFill>
                <a:latin typeface="Ubuntu" panose="020B0504030602030204" pitchFamily="34" charset="0"/>
                <a:cs typeface="Calibri" panose="020F0502020204030204"/>
              </a:rPr>
            </a:br>
            <a:r>
              <a:rPr lang="en-US" sz="1200">
                <a:solidFill>
                  <a:schemeClr val="accent1"/>
                </a:solidFill>
                <a:latin typeface="Ubuntu" panose="020B0504030602030204" pitchFamily="34" charset="0"/>
                <a:cs typeface="Calibri" panose="020F0502020204030204"/>
              </a:rPr>
              <a:t>What are the current regulations?</a:t>
            </a:r>
            <a:endParaRPr lang="en-US" sz="1200" b="0">
              <a:solidFill>
                <a:schemeClr val="accent1"/>
              </a:solidFill>
              <a:latin typeface="Ubuntu" panose="020B0504030602030204" pitchFamily="34" charset="0"/>
              <a:ea typeface="+mn-lt"/>
              <a:cs typeface="+mn-lt"/>
            </a:endParaRPr>
          </a:p>
        </p:txBody>
      </p:sp>
      <p:sp>
        <p:nvSpPr>
          <p:cNvPr id="13" name="TextBox 12">
            <a:extLst>
              <a:ext uri="{FF2B5EF4-FFF2-40B4-BE49-F238E27FC236}">
                <a16:creationId xmlns:a16="http://schemas.microsoft.com/office/drawing/2014/main" id="{1BF6137B-5870-3A22-4CA7-24103F96EBD2}"/>
              </a:ext>
            </a:extLst>
          </p:cNvPr>
          <p:cNvSpPr txBox="1"/>
          <p:nvPr/>
        </p:nvSpPr>
        <p:spPr>
          <a:xfrm rot="21177925">
            <a:off x="869404" y="3956502"/>
            <a:ext cx="3127188" cy="830997"/>
          </a:xfrm>
          <a:prstGeom prst="rect">
            <a:avLst/>
          </a:prstGeom>
          <a:noFill/>
        </p:spPr>
        <p:txBody>
          <a:bodyPr wrap="square" lIns="91440" tIns="45720" rIns="91440" bIns="45720" rtlCol="0" anchor="t">
            <a:spAutoFit/>
          </a:bodyPr>
          <a:lstStyle/>
          <a:p>
            <a:pPr>
              <a:lnSpc>
                <a:spcPct val="100000"/>
              </a:lnSpc>
            </a:pPr>
            <a:r>
              <a:rPr lang="en-US" sz="1200">
                <a:solidFill>
                  <a:schemeClr val="accent1"/>
                </a:solidFill>
                <a:latin typeface="Ubuntu"/>
                <a:cs typeface="Calibri" panose="020F0502020204030204"/>
              </a:rPr>
              <a:t>Do you agree with </a:t>
            </a:r>
            <a:r>
              <a:rPr lang="en-US" sz="1200" err="1">
                <a:solidFill>
                  <a:schemeClr val="accent1"/>
                </a:solidFill>
                <a:latin typeface="Ubuntu"/>
                <a:cs typeface="Calibri" panose="020F0502020204030204"/>
              </a:rPr>
              <a:t>Mr</a:t>
            </a:r>
            <a:r>
              <a:rPr lang="en-US" sz="1200">
                <a:solidFill>
                  <a:schemeClr val="accent1"/>
                </a:solidFill>
                <a:latin typeface="Ubuntu"/>
                <a:cs typeface="Calibri" panose="020F0502020204030204"/>
              </a:rPr>
              <a:t> Worsely that </a:t>
            </a:r>
            <a:r>
              <a:rPr lang="en-US" sz="1200" i="1">
                <a:solidFill>
                  <a:schemeClr val="accent1"/>
                </a:solidFill>
                <a:latin typeface="Ubuntu"/>
                <a:cs typeface="Calibri" panose="020F0502020204030204"/>
              </a:rPr>
              <a:t>"brightly coloured packaging and sweet names </a:t>
            </a:r>
            <a:r>
              <a:rPr lang="en-US" sz="1200" b="1" i="1">
                <a:solidFill>
                  <a:schemeClr val="accent1"/>
                </a:solidFill>
                <a:latin typeface="Ubuntu"/>
                <a:cs typeface="Calibri" panose="020F0502020204030204"/>
              </a:rPr>
              <a:t>are</a:t>
            </a:r>
            <a:r>
              <a:rPr lang="en-US" sz="1200" i="1">
                <a:solidFill>
                  <a:schemeClr val="accent1"/>
                </a:solidFill>
                <a:latin typeface="Ubuntu"/>
                <a:cs typeface="Calibri" panose="020F0502020204030204"/>
              </a:rPr>
              <a:t> attractive to kids"? </a:t>
            </a:r>
            <a:r>
              <a:rPr lang="en-US" sz="1200">
                <a:solidFill>
                  <a:schemeClr val="accent1"/>
                </a:solidFill>
                <a:latin typeface="Ubuntu"/>
                <a:cs typeface="Calibri" panose="020F0502020204030204"/>
              </a:rPr>
              <a:t>Why do you think they've been designed in this way? </a:t>
            </a:r>
            <a:endParaRPr lang="en-US" sz="1200" b="0">
              <a:solidFill>
                <a:schemeClr val="accent1"/>
              </a:solidFill>
              <a:latin typeface="Ubuntu"/>
              <a:ea typeface="+mn-lt"/>
              <a:cs typeface="+mn-lt"/>
            </a:endParaRPr>
          </a:p>
        </p:txBody>
      </p:sp>
      <p:sp>
        <p:nvSpPr>
          <p:cNvPr id="14" name="TextBox 13">
            <a:extLst>
              <a:ext uri="{FF2B5EF4-FFF2-40B4-BE49-F238E27FC236}">
                <a16:creationId xmlns:a16="http://schemas.microsoft.com/office/drawing/2014/main" id="{A8BA1DDC-4951-22AE-6331-5C906D614470}"/>
              </a:ext>
            </a:extLst>
          </p:cNvPr>
          <p:cNvSpPr txBox="1"/>
          <p:nvPr/>
        </p:nvSpPr>
        <p:spPr>
          <a:xfrm rot="254145">
            <a:off x="5178549" y="4450001"/>
            <a:ext cx="2880916" cy="830997"/>
          </a:xfrm>
          <a:prstGeom prst="rect">
            <a:avLst/>
          </a:prstGeom>
          <a:noFill/>
        </p:spPr>
        <p:txBody>
          <a:bodyPr wrap="square" lIns="91440" tIns="45720" rIns="91440" bIns="45720" rtlCol="0" anchor="t">
            <a:spAutoFit/>
          </a:bodyPr>
          <a:lstStyle/>
          <a:p>
            <a:r>
              <a:rPr lang="en-US" sz="1200">
                <a:solidFill>
                  <a:schemeClr val="accent1"/>
                </a:solidFill>
                <a:latin typeface="Ubuntu"/>
                <a:cs typeface="Calibri" panose="020F0502020204030204"/>
              </a:rPr>
              <a:t>Why do you think there has been </a:t>
            </a:r>
            <a:br>
              <a:rPr lang="en-US" sz="1200">
                <a:latin typeface="Ubuntu" panose="020B0504030602030204" pitchFamily="34" charset="0"/>
                <a:cs typeface="Calibri" panose="020F0502020204030204"/>
              </a:rPr>
            </a:br>
            <a:r>
              <a:rPr lang="en-US" sz="1200">
                <a:solidFill>
                  <a:schemeClr val="accent1"/>
                </a:solidFill>
                <a:latin typeface="Ubuntu"/>
                <a:cs typeface="Calibri" panose="020F0502020204030204"/>
              </a:rPr>
              <a:t>an increase in the number of children using disposable vapes? What are the consequences of this?</a:t>
            </a:r>
            <a:endParaRPr lang="en-US" sz="1200" b="0">
              <a:solidFill>
                <a:schemeClr val="accent1"/>
              </a:solidFill>
              <a:latin typeface="Ubuntu"/>
              <a:cs typeface="Calibri" panose="020F0502020204030204"/>
            </a:endParaRPr>
          </a:p>
        </p:txBody>
      </p:sp>
      <p:sp>
        <p:nvSpPr>
          <p:cNvPr id="15" name="Rounded Rectangle 14">
            <a:extLst>
              <a:ext uri="{FF2B5EF4-FFF2-40B4-BE49-F238E27FC236}">
                <a16:creationId xmlns:a16="http://schemas.microsoft.com/office/drawing/2014/main" id="{83E72AE7-3D07-C03E-E7A6-338A77D4C607}"/>
              </a:ext>
            </a:extLst>
          </p:cNvPr>
          <p:cNvSpPr/>
          <p:nvPr/>
        </p:nvSpPr>
        <p:spPr>
          <a:xfrm>
            <a:off x="304879" y="2734407"/>
            <a:ext cx="2379108" cy="346075"/>
          </a:xfrm>
          <a:prstGeom prst="roundRect">
            <a:avLst>
              <a:gd name="adj" fmla="val 10206"/>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 Placeholder 8">
            <a:extLst>
              <a:ext uri="{FF2B5EF4-FFF2-40B4-BE49-F238E27FC236}">
                <a16:creationId xmlns:a16="http://schemas.microsoft.com/office/drawing/2014/main" id="{3315EEDB-73C5-480A-56AF-D15793B00D21}"/>
              </a:ext>
            </a:extLst>
          </p:cNvPr>
          <p:cNvSpPr txBox="1">
            <a:spLocks/>
          </p:cNvSpPr>
          <p:nvPr/>
        </p:nvSpPr>
        <p:spPr>
          <a:xfrm>
            <a:off x="330457" y="2747901"/>
            <a:ext cx="2344738" cy="34607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1400" b="1">
                <a:cs typeface="Calibri" panose="020F0502020204030204"/>
              </a:rPr>
              <a:t>Questions for discussion:</a:t>
            </a:r>
          </a:p>
        </p:txBody>
      </p:sp>
      <p:sp>
        <p:nvSpPr>
          <p:cNvPr id="19" name="Rounded Rectangle 18">
            <a:extLst>
              <a:ext uri="{FF2B5EF4-FFF2-40B4-BE49-F238E27FC236}">
                <a16:creationId xmlns:a16="http://schemas.microsoft.com/office/drawing/2014/main" id="{8791D8E7-FEF5-D9C1-AC00-AC85C863753F}"/>
              </a:ext>
            </a:extLst>
          </p:cNvPr>
          <p:cNvSpPr/>
          <p:nvPr/>
        </p:nvSpPr>
        <p:spPr>
          <a:xfrm>
            <a:off x="9326880" y="3942341"/>
            <a:ext cx="2487295" cy="2582386"/>
          </a:xfrm>
          <a:prstGeom prst="roundRect">
            <a:avLst>
              <a:gd name="adj" fmla="val 4097"/>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 Placeholder 8">
            <a:extLst>
              <a:ext uri="{FF2B5EF4-FFF2-40B4-BE49-F238E27FC236}">
                <a16:creationId xmlns:a16="http://schemas.microsoft.com/office/drawing/2014/main" id="{5DDA0A97-597B-E8D2-C172-882C659A340A}"/>
              </a:ext>
            </a:extLst>
          </p:cNvPr>
          <p:cNvSpPr txBox="1">
            <a:spLocks/>
          </p:cNvSpPr>
          <p:nvPr/>
        </p:nvSpPr>
        <p:spPr>
          <a:xfrm>
            <a:off x="9450938" y="4049513"/>
            <a:ext cx="2239177" cy="1970944"/>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400">
                <a:latin typeface="Ubuntu"/>
                <a:cs typeface="Calibri" panose="020F0502020204030204"/>
              </a:rPr>
              <a:t>Links to further resources: </a:t>
            </a:r>
            <a:br>
              <a:rPr lang="en-US" sz="1400" dirty="0">
                <a:cs typeface="Calibri" panose="020F0502020204030204"/>
              </a:rPr>
            </a:br>
            <a:endParaRPr lang="en-US" sz="1400">
              <a:cs typeface="Calibri" panose="020F0502020204030204"/>
            </a:endParaRPr>
          </a:p>
          <a:p>
            <a:pPr marL="0" indent="0">
              <a:buNone/>
            </a:pPr>
            <a:r>
              <a:rPr lang="en-US" sz="1400" b="0" i="1" u="sng" dirty="0">
                <a:solidFill>
                  <a:srgbClr val="103D68"/>
                </a:solidFill>
                <a:latin typeface="Ubuntu"/>
                <a:cs typeface="Calibri" panose="020F0502020204030204"/>
                <a:hlinkClick r:id="rId4">
                  <a:extLst>
                    <a:ext uri="{A12FA001-AC4F-418D-AE19-62706E023703}">
                      <ahyp:hlinkClr xmlns:ahyp="http://schemas.microsoft.com/office/drawing/2018/hyperlinkcolor" val="tx"/>
                    </a:ext>
                  </a:extLst>
                </a:hlinkClick>
              </a:rPr>
              <a:t>Industry, Marketing and Advertising</a:t>
            </a:r>
            <a:endParaRPr lang="en-US" sz="1400" b="0" i="1" u="sng">
              <a:solidFill>
                <a:srgbClr val="103D68"/>
              </a:solidFill>
              <a:latin typeface="Ubuntu"/>
              <a:cs typeface="Calibri" panose="020F0502020204030204"/>
            </a:endParaRPr>
          </a:p>
          <a:p>
            <a:pPr marL="457200" indent="-457200"/>
            <a:r>
              <a:rPr lang="en-US" sz="1400" b="0" i="1" u="sng" dirty="0">
                <a:solidFill>
                  <a:srgbClr val="103D68"/>
                </a:solidFill>
                <a:latin typeface="Ubuntu"/>
                <a:cs typeface="Calibri" panose="020F0502020204030204"/>
                <a:hlinkClick r:id="rId4">
                  <a:extLst>
                    <a:ext uri="{A12FA001-AC4F-418D-AE19-62706E023703}">
                      <ahyp:hlinkClr xmlns:ahyp="http://schemas.microsoft.com/office/drawing/2018/hyperlinkcolor" val="tx"/>
                    </a:ext>
                  </a:extLst>
                </a:hlinkClick>
              </a:rPr>
              <a:t>Environmental Impact</a:t>
            </a:r>
            <a:endParaRPr lang="en-US" sz="1400" b="0" i="1" u="sng">
              <a:solidFill>
                <a:srgbClr val="103D68"/>
              </a:solidFill>
              <a:latin typeface="Ubuntu"/>
              <a:cs typeface="Calibri" panose="020F0502020204030204"/>
            </a:endParaRPr>
          </a:p>
          <a:p>
            <a:pPr marL="457200" indent="-457200"/>
            <a:r>
              <a:rPr lang="en-US" sz="1400" b="0" i="1" u="sng" dirty="0">
                <a:solidFill>
                  <a:srgbClr val="103D68"/>
                </a:solidFill>
                <a:latin typeface="Ubuntu"/>
                <a:cs typeface="Calibri" panose="020F0502020204030204"/>
                <a:hlinkClick r:id="rId4">
                  <a:extLst>
                    <a:ext uri="{A12FA001-AC4F-418D-AE19-62706E023703}">
                      <ahyp:hlinkClr xmlns:ahyp="http://schemas.microsoft.com/office/drawing/2018/hyperlinkcolor" val="tx"/>
                    </a:ext>
                  </a:extLst>
                </a:hlinkClick>
              </a:rPr>
              <a:t>The Law and Regulations</a:t>
            </a:r>
          </a:p>
        </p:txBody>
      </p:sp>
    </p:spTree>
    <p:extLst>
      <p:ext uri="{BB962C8B-B14F-4D97-AF65-F5344CB8AC3E}">
        <p14:creationId xmlns:p14="http://schemas.microsoft.com/office/powerpoint/2010/main" val="132106755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ppt_x"/>
                                          </p:val>
                                        </p:tav>
                                        <p:tav tm="100000">
                                          <p:val>
                                            <p:strVal val="#ppt_x"/>
                                          </p:val>
                                        </p:tav>
                                      </p:tavLst>
                                    </p:anim>
                                    <p:anim calcmode="lin" valueType="num">
                                      <p:cBhvr additive="base">
                                        <p:cTn id="18" dur="500" fill="hold"/>
                                        <p:tgtEl>
                                          <p:spTgt spid="11"/>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 calcmode="lin" valueType="num">
                                      <p:cBhvr additive="base">
                                        <p:cTn id="21" dur="500" fill="hold"/>
                                        <p:tgtEl>
                                          <p:spTgt spid="14"/>
                                        </p:tgtEl>
                                        <p:attrNameLst>
                                          <p:attrName>ppt_x</p:attrName>
                                        </p:attrNameLst>
                                      </p:cBhvr>
                                      <p:tavLst>
                                        <p:tav tm="0">
                                          <p:val>
                                            <p:strVal val="#ppt_x"/>
                                          </p:val>
                                        </p:tav>
                                        <p:tav tm="100000">
                                          <p:val>
                                            <p:strVal val="#ppt_x"/>
                                          </p:val>
                                        </p:tav>
                                      </p:tavLst>
                                    </p:anim>
                                    <p:anim calcmode="lin" valueType="num">
                                      <p:cBhvr additive="base">
                                        <p:cTn id="2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33DFA2-AE6D-1023-3C95-2F407EAED4C6}"/>
            </a:ext>
          </a:extLst>
        </p:cNvPr>
        <p:cNvGrpSpPr/>
        <p:nvPr/>
      </p:nvGrpSpPr>
      <p:grpSpPr>
        <a:xfrm>
          <a:off x="0" y="0"/>
          <a:ext cx="0" cy="0"/>
          <a:chOff x="0" y="0"/>
          <a:chExt cx="0" cy="0"/>
        </a:xfrm>
      </p:grpSpPr>
      <p:sp>
        <p:nvSpPr>
          <p:cNvPr id="2" name="Text Placeholder 6">
            <a:extLst>
              <a:ext uri="{FF2B5EF4-FFF2-40B4-BE49-F238E27FC236}">
                <a16:creationId xmlns:a16="http://schemas.microsoft.com/office/drawing/2014/main" id="{E23A2A28-4DE4-84EC-732F-7F3E74BDF77F}"/>
              </a:ext>
            </a:extLst>
          </p:cNvPr>
          <p:cNvSpPr txBox="1">
            <a:spLocks/>
          </p:cNvSpPr>
          <p:nvPr/>
        </p:nvSpPr>
        <p:spPr>
          <a:xfrm>
            <a:off x="304879" y="1273066"/>
            <a:ext cx="5279490" cy="1202689"/>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2400">
                <a:solidFill>
                  <a:schemeClr val="accent1">
                    <a:lumMod val="75000"/>
                  </a:schemeClr>
                </a:solidFill>
                <a:latin typeface="Ubuntu"/>
                <a:hlinkClick r:id="rId2">
                  <a:extLst>
                    <a:ext uri="{A12FA001-AC4F-418D-AE19-62706E023703}">
                      <ahyp:hlinkClr xmlns:ahyp="http://schemas.microsoft.com/office/drawing/2018/hyperlinkcolor" val="tx"/>
                    </a:ext>
                  </a:extLst>
                </a:hlinkClick>
              </a:rPr>
              <a:t>Head teachers crack down on post-Covid e-cigarette spike</a:t>
            </a:r>
            <a:br>
              <a:rPr lang="en-US" sz="2400"/>
            </a:br>
            <a:r>
              <a:rPr lang="en-US" sz="2400" b="0">
                <a:latin typeface="Ubuntu"/>
              </a:rPr>
              <a:t>– BBC News</a:t>
            </a:r>
          </a:p>
        </p:txBody>
      </p:sp>
      <p:pic>
        <p:nvPicPr>
          <p:cNvPr id="8" name="Picture 7">
            <a:extLst>
              <a:ext uri="{FF2B5EF4-FFF2-40B4-BE49-F238E27FC236}">
                <a16:creationId xmlns:a16="http://schemas.microsoft.com/office/drawing/2014/main" id="{C68610D1-2045-2987-95BD-D4CEB2BC841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256283">
            <a:off x="6176678" y="333273"/>
            <a:ext cx="4282805" cy="3304621"/>
          </a:xfrm>
          <a:prstGeom prst="rect">
            <a:avLst/>
          </a:prstGeom>
        </p:spPr>
      </p:pic>
      <p:pic>
        <p:nvPicPr>
          <p:cNvPr id="10" name="Picture 9">
            <a:extLst>
              <a:ext uri="{FF2B5EF4-FFF2-40B4-BE49-F238E27FC236}">
                <a16:creationId xmlns:a16="http://schemas.microsoft.com/office/drawing/2014/main" id="{B7755301-6D2B-3E25-6A7A-DAD04D3C490D}"/>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21422531">
            <a:off x="437344" y="3297675"/>
            <a:ext cx="3702081" cy="2804012"/>
          </a:xfrm>
          <a:prstGeom prst="rect">
            <a:avLst/>
          </a:prstGeom>
        </p:spPr>
      </p:pic>
      <p:pic>
        <p:nvPicPr>
          <p:cNvPr id="11" name="Picture 10">
            <a:extLst>
              <a:ext uri="{FF2B5EF4-FFF2-40B4-BE49-F238E27FC236}">
                <a16:creationId xmlns:a16="http://schemas.microsoft.com/office/drawing/2014/main" id="{C1C9A471-B921-F921-F1D5-7CE7A71A0E9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606746">
            <a:off x="4487431" y="3528910"/>
            <a:ext cx="4240401" cy="3104800"/>
          </a:xfrm>
          <a:prstGeom prst="rect">
            <a:avLst/>
          </a:prstGeom>
        </p:spPr>
      </p:pic>
      <p:sp>
        <p:nvSpPr>
          <p:cNvPr id="12" name="TextBox 11">
            <a:extLst>
              <a:ext uri="{FF2B5EF4-FFF2-40B4-BE49-F238E27FC236}">
                <a16:creationId xmlns:a16="http://schemas.microsoft.com/office/drawing/2014/main" id="{9E9AFC85-D87B-2220-0B50-6CD6A6F077A8}"/>
              </a:ext>
            </a:extLst>
          </p:cNvPr>
          <p:cNvSpPr txBox="1"/>
          <p:nvPr/>
        </p:nvSpPr>
        <p:spPr>
          <a:xfrm rot="21588">
            <a:off x="6529756" y="886475"/>
            <a:ext cx="3792682" cy="1384995"/>
          </a:xfrm>
          <a:prstGeom prst="rect">
            <a:avLst/>
          </a:prstGeom>
          <a:noFill/>
        </p:spPr>
        <p:txBody>
          <a:bodyPr wrap="square" rtlCol="0">
            <a:spAutoFit/>
          </a:bodyPr>
          <a:lstStyle/>
          <a:p>
            <a:r>
              <a:rPr lang="en-US" sz="1200">
                <a:solidFill>
                  <a:schemeClr val="accent1"/>
                </a:solidFill>
                <a:latin typeface="Ubuntu" panose="020B0504030602030204" pitchFamily="34" charset="0"/>
                <a:ea typeface="+mn-lt"/>
                <a:cs typeface="+mn-lt"/>
              </a:rPr>
              <a:t>Year 8 pupils said encountering vapers could be uncomfortable. </a:t>
            </a:r>
            <a:r>
              <a:rPr lang="en-US" sz="1200" i="1">
                <a:solidFill>
                  <a:schemeClr val="accent1"/>
                </a:solidFill>
                <a:latin typeface="Ubuntu" panose="020B0504030602030204" pitchFamily="34" charset="0"/>
                <a:ea typeface="+mn-lt"/>
                <a:cs typeface="+mn-lt"/>
              </a:rPr>
              <a:t>"There is a small group who do it quite a lot,"</a:t>
            </a:r>
            <a:r>
              <a:rPr lang="en-US" sz="1200">
                <a:solidFill>
                  <a:schemeClr val="accent1"/>
                </a:solidFill>
                <a:latin typeface="Ubuntu" panose="020B0504030602030204" pitchFamily="34" charset="0"/>
                <a:ea typeface="+mn-lt"/>
                <a:cs typeface="+mn-lt"/>
              </a:rPr>
              <a:t> </a:t>
            </a:r>
            <a:r>
              <a:rPr lang="en-US" sz="1200" err="1">
                <a:solidFill>
                  <a:schemeClr val="accent1"/>
                </a:solidFill>
                <a:latin typeface="Ubuntu" panose="020B0504030602030204" pitchFamily="34" charset="0"/>
                <a:ea typeface="+mn-lt"/>
                <a:cs typeface="+mn-lt"/>
              </a:rPr>
              <a:t>Ioan</a:t>
            </a:r>
            <a:r>
              <a:rPr lang="en-US" sz="1200">
                <a:solidFill>
                  <a:schemeClr val="accent1"/>
                </a:solidFill>
                <a:latin typeface="Ubuntu" panose="020B0504030602030204" pitchFamily="34" charset="0"/>
                <a:ea typeface="+mn-lt"/>
                <a:cs typeface="+mn-lt"/>
              </a:rPr>
              <a:t>, 13, said. Bryn, 12, blamed </a:t>
            </a:r>
            <a:r>
              <a:rPr lang="en-US" sz="1200" i="1">
                <a:solidFill>
                  <a:schemeClr val="accent1"/>
                </a:solidFill>
                <a:latin typeface="Ubuntu" panose="020B0504030602030204" pitchFamily="34" charset="0"/>
                <a:ea typeface="+mn-lt"/>
                <a:cs typeface="+mn-lt"/>
              </a:rPr>
              <a:t>"peer pressure"</a:t>
            </a:r>
            <a:r>
              <a:rPr lang="en-US" sz="1200">
                <a:solidFill>
                  <a:schemeClr val="accent1"/>
                </a:solidFill>
                <a:latin typeface="Ubuntu" panose="020B0504030602030204" pitchFamily="34" charset="0"/>
                <a:ea typeface="+mn-lt"/>
                <a:cs typeface="+mn-lt"/>
              </a:rPr>
              <a:t> while </a:t>
            </a:r>
            <a:r>
              <a:rPr lang="en-US" sz="1200" err="1">
                <a:solidFill>
                  <a:schemeClr val="accent1"/>
                </a:solidFill>
                <a:latin typeface="Ubuntu" panose="020B0504030602030204" pitchFamily="34" charset="0"/>
                <a:ea typeface="+mn-lt"/>
                <a:cs typeface="+mn-lt"/>
              </a:rPr>
              <a:t>Steffan</a:t>
            </a:r>
            <a:r>
              <a:rPr lang="en-US" sz="1200">
                <a:solidFill>
                  <a:schemeClr val="accent1"/>
                </a:solidFill>
                <a:latin typeface="Ubuntu" panose="020B0504030602030204" pitchFamily="34" charset="0"/>
                <a:ea typeface="+mn-lt"/>
                <a:cs typeface="+mn-lt"/>
              </a:rPr>
              <a:t>, 13, said it was </a:t>
            </a:r>
            <a:r>
              <a:rPr lang="en-US" sz="1200" i="1">
                <a:solidFill>
                  <a:schemeClr val="accent1"/>
                </a:solidFill>
                <a:latin typeface="Ubuntu" panose="020B0504030602030204" pitchFamily="34" charset="0"/>
                <a:ea typeface="+mn-lt"/>
                <a:cs typeface="+mn-lt"/>
              </a:rPr>
              <a:t>"too easy" </a:t>
            </a:r>
            <a:br>
              <a:rPr lang="en-US" sz="1200" i="1">
                <a:solidFill>
                  <a:schemeClr val="accent1"/>
                </a:solidFill>
                <a:latin typeface="Ubuntu" panose="020B0504030602030204" pitchFamily="34" charset="0"/>
                <a:ea typeface="+mn-lt"/>
                <a:cs typeface="+mn-lt"/>
              </a:rPr>
            </a:br>
            <a:r>
              <a:rPr lang="en-US" sz="1200">
                <a:solidFill>
                  <a:schemeClr val="accent1"/>
                </a:solidFill>
                <a:latin typeface="Ubuntu" panose="020B0504030602030204" pitchFamily="34" charset="0"/>
                <a:ea typeface="+mn-lt"/>
                <a:cs typeface="+mn-lt"/>
              </a:rPr>
              <a:t>for children to get hold of vapes. Why do you think pupils feel 'uncomfortable' when encountering other pupils who vape?</a:t>
            </a:r>
            <a:endParaRPr lang="en-US" sz="1200">
              <a:solidFill>
                <a:schemeClr val="accent1"/>
              </a:solidFill>
              <a:latin typeface="Ubuntu" panose="020B0504030602030204" pitchFamily="34" charset="0"/>
              <a:cs typeface="Calibri" panose="020F0502020204030204"/>
            </a:endParaRPr>
          </a:p>
        </p:txBody>
      </p:sp>
      <p:sp>
        <p:nvSpPr>
          <p:cNvPr id="13" name="TextBox 12">
            <a:extLst>
              <a:ext uri="{FF2B5EF4-FFF2-40B4-BE49-F238E27FC236}">
                <a16:creationId xmlns:a16="http://schemas.microsoft.com/office/drawing/2014/main" id="{276DAC2C-D1FD-6FB5-F322-4EF0E9745396}"/>
              </a:ext>
            </a:extLst>
          </p:cNvPr>
          <p:cNvSpPr txBox="1"/>
          <p:nvPr/>
        </p:nvSpPr>
        <p:spPr>
          <a:xfrm rot="21177925">
            <a:off x="741606" y="3864169"/>
            <a:ext cx="3127188" cy="1015663"/>
          </a:xfrm>
          <a:prstGeom prst="rect">
            <a:avLst/>
          </a:prstGeom>
          <a:noFill/>
        </p:spPr>
        <p:txBody>
          <a:bodyPr wrap="square" rtlCol="0">
            <a:spAutoFit/>
          </a:bodyPr>
          <a:lstStyle/>
          <a:p>
            <a:r>
              <a:rPr lang="en-US" sz="1200">
                <a:solidFill>
                  <a:schemeClr val="accent1"/>
                </a:solidFill>
                <a:latin typeface="Ubuntu" panose="020B0504030602030204" pitchFamily="34" charset="0"/>
                <a:ea typeface="+mn-lt"/>
                <a:cs typeface="+mn-lt"/>
              </a:rPr>
              <a:t>Health charity Ash Cymru said children addicted to nicotine should be supported not punished. Do you agree with this? Should pupils be excluded? Where might they find support?</a:t>
            </a:r>
          </a:p>
        </p:txBody>
      </p:sp>
      <p:sp>
        <p:nvSpPr>
          <p:cNvPr id="14" name="TextBox 13">
            <a:extLst>
              <a:ext uri="{FF2B5EF4-FFF2-40B4-BE49-F238E27FC236}">
                <a16:creationId xmlns:a16="http://schemas.microsoft.com/office/drawing/2014/main" id="{9CEC419F-2C9C-02FC-B177-C9734D9B124C}"/>
              </a:ext>
            </a:extLst>
          </p:cNvPr>
          <p:cNvSpPr txBox="1"/>
          <p:nvPr/>
        </p:nvSpPr>
        <p:spPr>
          <a:xfrm rot="421188">
            <a:off x="4940486" y="4009032"/>
            <a:ext cx="3616379" cy="1384995"/>
          </a:xfrm>
          <a:prstGeom prst="rect">
            <a:avLst/>
          </a:prstGeom>
          <a:noFill/>
        </p:spPr>
        <p:txBody>
          <a:bodyPr wrap="square" lIns="91440" tIns="45720" rIns="91440" bIns="45720" rtlCol="0" anchor="t">
            <a:spAutoFit/>
          </a:bodyPr>
          <a:lstStyle/>
          <a:p>
            <a:r>
              <a:rPr lang="en-US" sz="1200" dirty="0">
                <a:solidFill>
                  <a:schemeClr val="accent1"/>
                </a:solidFill>
                <a:latin typeface="Ubuntu"/>
                <a:ea typeface="+mn-lt"/>
                <a:cs typeface="+mn-lt"/>
              </a:rPr>
              <a:t>Deputy head teacher Eurig Thomas said fewer pupils now left lessons to go to the toilet, adding: </a:t>
            </a:r>
            <a:r>
              <a:rPr lang="en-US" sz="1200" i="1" dirty="0">
                <a:solidFill>
                  <a:schemeClr val="accent1"/>
                </a:solidFill>
                <a:latin typeface="Ubuntu"/>
                <a:ea typeface="+mn-lt"/>
                <a:cs typeface="+mn-lt"/>
              </a:rPr>
              <a:t>"What we want to do is eliminate that distraction within schools." </a:t>
            </a:r>
            <a:r>
              <a:rPr lang="en-US" sz="1200" dirty="0">
                <a:solidFill>
                  <a:schemeClr val="accent1"/>
                </a:solidFill>
                <a:latin typeface="Ubuntu"/>
                <a:ea typeface="+mn-lt"/>
                <a:cs typeface="+mn-lt"/>
              </a:rPr>
              <a:t>Do you believe vaping is distracting pupils from their learning? Why are learners leaving lessons to vape? What other problems does vaping pose in schools?</a:t>
            </a:r>
          </a:p>
        </p:txBody>
      </p:sp>
      <p:sp>
        <p:nvSpPr>
          <p:cNvPr id="15" name="Rounded Rectangle 14">
            <a:extLst>
              <a:ext uri="{FF2B5EF4-FFF2-40B4-BE49-F238E27FC236}">
                <a16:creationId xmlns:a16="http://schemas.microsoft.com/office/drawing/2014/main" id="{296C8FE4-8992-2A53-0B25-A8A38BC47255}"/>
              </a:ext>
            </a:extLst>
          </p:cNvPr>
          <p:cNvSpPr/>
          <p:nvPr/>
        </p:nvSpPr>
        <p:spPr>
          <a:xfrm>
            <a:off x="304879" y="2734407"/>
            <a:ext cx="2379108" cy="346075"/>
          </a:xfrm>
          <a:prstGeom prst="roundRect">
            <a:avLst>
              <a:gd name="adj" fmla="val 10206"/>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 Placeholder 8">
            <a:extLst>
              <a:ext uri="{FF2B5EF4-FFF2-40B4-BE49-F238E27FC236}">
                <a16:creationId xmlns:a16="http://schemas.microsoft.com/office/drawing/2014/main" id="{0E42FD29-0BB0-A6C7-07CE-225CDE83B29B}"/>
              </a:ext>
            </a:extLst>
          </p:cNvPr>
          <p:cNvSpPr txBox="1">
            <a:spLocks/>
          </p:cNvSpPr>
          <p:nvPr/>
        </p:nvSpPr>
        <p:spPr>
          <a:xfrm>
            <a:off x="330457" y="2747901"/>
            <a:ext cx="2344738" cy="34607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1400" b="1">
                <a:cs typeface="Calibri" panose="020F0502020204030204"/>
              </a:rPr>
              <a:t>Questions for discussion:</a:t>
            </a:r>
          </a:p>
        </p:txBody>
      </p:sp>
      <p:sp>
        <p:nvSpPr>
          <p:cNvPr id="18" name="Rounded Rectangle 17">
            <a:extLst>
              <a:ext uri="{FF2B5EF4-FFF2-40B4-BE49-F238E27FC236}">
                <a16:creationId xmlns:a16="http://schemas.microsoft.com/office/drawing/2014/main" id="{9600AFEB-FE0D-2E90-E6A5-88288DD4E064}"/>
              </a:ext>
            </a:extLst>
          </p:cNvPr>
          <p:cNvSpPr/>
          <p:nvPr/>
        </p:nvSpPr>
        <p:spPr>
          <a:xfrm>
            <a:off x="9326880" y="4071130"/>
            <a:ext cx="2487295" cy="2453597"/>
          </a:xfrm>
          <a:prstGeom prst="roundRect">
            <a:avLst>
              <a:gd name="adj" fmla="val 4097"/>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Placeholder 8">
            <a:extLst>
              <a:ext uri="{FF2B5EF4-FFF2-40B4-BE49-F238E27FC236}">
                <a16:creationId xmlns:a16="http://schemas.microsoft.com/office/drawing/2014/main" id="{F680EB02-67A5-9C30-3F7B-77B061F8FD50}"/>
              </a:ext>
            </a:extLst>
          </p:cNvPr>
          <p:cNvSpPr txBox="1">
            <a:spLocks/>
          </p:cNvSpPr>
          <p:nvPr/>
        </p:nvSpPr>
        <p:spPr>
          <a:xfrm>
            <a:off x="9450938" y="4157294"/>
            <a:ext cx="2239177" cy="1755383"/>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400">
                <a:latin typeface="Ubuntu"/>
                <a:cs typeface="Calibri" panose="020F0502020204030204"/>
              </a:rPr>
              <a:t>Links to further resources: </a:t>
            </a:r>
            <a:br>
              <a:rPr lang="en-US" sz="1400" dirty="0">
                <a:cs typeface="Calibri" panose="020F0502020204030204"/>
              </a:rPr>
            </a:br>
            <a:endParaRPr lang="en-US" sz="1400">
              <a:cs typeface="Calibri" panose="020F0502020204030204"/>
            </a:endParaRPr>
          </a:p>
          <a:p>
            <a:pPr marL="457200" indent="-457200"/>
            <a:r>
              <a:rPr lang="en-US" sz="1400" b="0" i="1" u="sng" dirty="0">
                <a:solidFill>
                  <a:srgbClr val="103D68"/>
                </a:solidFill>
                <a:latin typeface="Ubuntu"/>
                <a:cs typeface="Calibri" panose="020F0502020204030204"/>
                <a:hlinkClick r:id="rId4">
                  <a:extLst>
                    <a:ext uri="{A12FA001-AC4F-418D-AE19-62706E023703}">
                      <ahyp:hlinkClr xmlns:ahyp="http://schemas.microsoft.com/office/drawing/2018/hyperlinkcolor" val="tx"/>
                    </a:ext>
                  </a:extLst>
                </a:hlinkClick>
              </a:rPr>
              <a:t>Vaping Health Concerns</a:t>
            </a:r>
            <a:r>
              <a:rPr lang="en-US" sz="1400" b="0" i="1" u="sng" dirty="0">
                <a:solidFill>
                  <a:srgbClr val="103D68"/>
                </a:solidFill>
                <a:latin typeface="Ubuntu"/>
                <a:cs typeface="Calibri" panose="020F0502020204030204"/>
              </a:rPr>
              <a:t> </a:t>
            </a:r>
          </a:p>
          <a:p>
            <a:pPr marL="457200" indent="-457200"/>
            <a:r>
              <a:rPr lang="en-US" sz="1400" b="0" i="1" u="sng" dirty="0">
                <a:solidFill>
                  <a:srgbClr val="103D68"/>
                </a:solidFill>
                <a:latin typeface="Ubuntu"/>
                <a:cs typeface="Calibri" panose="020F0502020204030204"/>
                <a:hlinkClick r:id="rId4">
                  <a:extLst>
                    <a:ext uri="{A12FA001-AC4F-418D-AE19-62706E023703}">
                      <ahyp:hlinkClr xmlns:ahyp="http://schemas.microsoft.com/office/drawing/2018/hyperlinkcolor" val="tx"/>
                    </a:ext>
                  </a:extLst>
                </a:hlinkClick>
              </a:rPr>
              <a:t>What is Dependency and Addiction</a:t>
            </a:r>
            <a:endParaRPr lang="en-US" sz="1200" b="0" i="1" u="sng">
              <a:solidFill>
                <a:srgbClr val="103D68"/>
              </a:solidFill>
              <a:cs typeface="Calibri"/>
            </a:endParaRPr>
          </a:p>
          <a:p>
            <a:pPr marL="457200" indent="-457200"/>
            <a:r>
              <a:rPr lang="en-US" sz="1400" b="0" i="1" u="sng" dirty="0">
                <a:solidFill>
                  <a:srgbClr val="103D68"/>
                </a:solidFill>
                <a:latin typeface="Ubuntu"/>
                <a:cs typeface="Calibri" panose="020F0502020204030204"/>
                <a:hlinkClick r:id="rId4">
                  <a:extLst>
                    <a:ext uri="{A12FA001-AC4F-418D-AE19-62706E023703}">
                      <ahyp:hlinkClr xmlns:ahyp="http://schemas.microsoft.com/office/drawing/2018/hyperlinkcolor" val="tx"/>
                    </a:ext>
                  </a:extLst>
                </a:hlinkClick>
              </a:rPr>
              <a:t>Support to Stop Vaping</a:t>
            </a:r>
          </a:p>
        </p:txBody>
      </p:sp>
    </p:spTree>
    <p:extLst>
      <p:ext uri="{BB962C8B-B14F-4D97-AF65-F5344CB8AC3E}">
        <p14:creationId xmlns:p14="http://schemas.microsoft.com/office/powerpoint/2010/main" val="2787187116"/>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ppt_x"/>
                                          </p:val>
                                        </p:tav>
                                        <p:tav tm="100000">
                                          <p:val>
                                            <p:strVal val="#ppt_x"/>
                                          </p:val>
                                        </p:tav>
                                      </p:tavLst>
                                    </p:anim>
                                    <p:anim calcmode="lin" valueType="num">
                                      <p:cBhvr additive="base">
                                        <p:cTn id="2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77477-CB8B-4E30-CF85-6400128538E1}"/>
            </a:ext>
          </a:extLst>
        </p:cNvPr>
        <p:cNvGrpSpPr/>
        <p:nvPr/>
      </p:nvGrpSpPr>
      <p:grpSpPr>
        <a:xfrm>
          <a:off x="0" y="0"/>
          <a:ext cx="0" cy="0"/>
          <a:chOff x="0" y="0"/>
          <a:chExt cx="0" cy="0"/>
        </a:xfrm>
      </p:grpSpPr>
      <p:sp>
        <p:nvSpPr>
          <p:cNvPr id="2" name="Text Placeholder 6">
            <a:extLst>
              <a:ext uri="{FF2B5EF4-FFF2-40B4-BE49-F238E27FC236}">
                <a16:creationId xmlns:a16="http://schemas.microsoft.com/office/drawing/2014/main" id="{D0C6863A-5927-FC37-3A3D-37015992BCFB}"/>
              </a:ext>
            </a:extLst>
          </p:cNvPr>
          <p:cNvSpPr txBox="1">
            <a:spLocks/>
          </p:cNvSpPr>
          <p:nvPr/>
        </p:nvSpPr>
        <p:spPr>
          <a:xfrm>
            <a:off x="304879" y="1273066"/>
            <a:ext cx="4412594" cy="1202689"/>
          </a:xfrm>
          <a:prstGeom prst="rect">
            <a:avLst/>
          </a:prstGeom>
        </p:spPr>
        <p:txBody>
          <a:bodyPr vert="horz" lIns="91440" tIns="45720" rIns="91440" bIns="45720" rtlCol="0" anchor="b">
            <a:normAutofit fontScale="92500"/>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2400">
                <a:solidFill>
                  <a:schemeClr val="accent1">
                    <a:lumMod val="75000"/>
                  </a:schemeClr>
                </a:solidFill>
                <a:latin typeface="Ubuntu"/>
                <a:hlinkClick r:id="rId2">
                  <a:extLst>
                    <a:ext uri="{A12FA001-AC4F-418D-AE19-62706E023703}">
                      <ahyp:hlinkClr xmlns:ahyp="http://schemas.microsoft.com/office/drawing/2018/hyperlinkcolor" val="tx"/>
                    </a:ext>
                  </a:extLst>
                </a:hlinkClick>
              </a:rPr>
              <a:t>Vapes should be prescription only, Mark Drakeford says</a:t>
            </a:r>
            <a:r>
              <a:rPr lang="en-US" sz="2400">
                <a:latin typeface="Ubuntu"/>
              </a:rPr>
              <a:t> </a:t>
            </a:r>
            <a:br>
              <a:rPr lang="en-US" sz="2400"/>
            </a:br>
            <a:r>
              <a:rPr lang="en-US" sz="2400" b="0">
                <a:latin typeface="Ubuntu"/>
              </a:rPr>
              <a:t>– BBC News</a:t>
            </a:r>
          </a:p>
        </p:txBody>
      </p:sp>
      <p:sp>
        <p:nvSpPr>
          <p:cNvPr id="8" name="Rounded Rectangle 7">
            <a:extLst>
              <a:ext uri="{FF2B5EF4-FFF2-40B4-BE49-F238E27FC236}">
                <a16:creationId xmlns:a16="http://schemas.microsoft.com/office/drawing/2014/main" id="{C7B4BD33-2175-5AEB-7C74-E2641E4F8AD9}"/>
              </a:ext>
            </a:extLst>
          </p:cNvPr>
          <p:cNvSpPr/>
          <p:nvPr/>
        </p:nvSpPr>
        <p:spPr>
          <a:xfrm>
            <a:off x="9326880" y="4189186"/>
            <a:ext cx="2487295" cy="2335541"/>
          </a:xfrm>
          <a:prstGeom prst="roundRect">
            <a:avLst>
              <a:gd name="adj" fmla="val 4097"/>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8">
            <a:extLst>
              <a:ext uri="{FF2B5EF4-FFF2-40B4-BE49-F238E27FC236}">
                <a16:creationId xmlns:a16="http://schemas.microsoft.com/office/drawing/2014/main" id="{578472B8-F9A3-A9CD-B4D0-4BBE077F166A}"/>
              </a:ext>
            </a:extLst>
          </p:cNvPr>
          <p:cNvSpPr txBox="1">
            <a:spLocks/>
          </p:cNvSpPr>
          <p:nvPr/>
        </p:nvSpPr>
        <p:spPr>
          <a:xfrm>
            <a:off x="9450938" y="4316993"/>
            <a:ext cx="2239177" cy="1435984"/>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400">
                <a:latin typeface="Ubuntu"/>
                <a:cs typeface="Calibri" panose="020F0502020204030204"/>
              </a:rPr>
              <a:t>Links to further resources: </a:t>
            </a:r>
            <a:br>
              <a:rPr lang="en-US" sz="1400" dirty="0">
                <a:cs typeface="Calibri" panose="020F0502020204030204"/>
              </a:rPr>
            </a:br>
            <a:endParaRPr lang="en-US" sz="1400">
              <a:cs typeface="Calibri" panose="020F0502020204030204"/>
            </a:endParaRPr>
          </a:p>
          <a:p>
            <a:pPr marL="457200" indent="-457200"/>
            <a:r>
              <a:rPr lang="en-US" sz="1400" b="0" i="1" u="sng" dirty="0">
                <a:solidFill>
                  <a:srgbClr val="103D68"/>
                </a:solidFill>
                <a:latin typeface="Ubuntu"/>
                <a:cs typeface="Calibri" panose="020F0502020204030204"/>
                <a:hlinkClick r:id="rId3">
                  <a:extLst>
                    <a:ext uri="{A12FA001-AC4F-418D-AE19-62706E023703}">
                      <ahyp:hlinkClr xmlns:ahyp="http://schemas.microsoft.com/office/drawing/2018/hyperlinkcolor" val="tx"/>
                    </a:ext>
                  </a:extLst>
                </a:hlinkClick>
              </a:rPr>
              <a:t>Vaping Health Concerns</a:t>
            </a:r>
            <a:endParaRPr lang="en-US" sz="1400" b="0" i="1" u="sng" dirty="0">
              <a:solidFill>
                <a:srgbClr val="103D68"/>
              </a:solidFill>
              <a:latin typeface="Ubuntu"/>
              <a:cs typeface="Calibri" panose="020F0502020204030204"/>
            </a:endParaRPr>
          </a:p>
          <a:p>
            <a:pPr marL="457200" indent="-457200"/>
            <a:r>
              <a:rPr lang="en-US" sz="1400" b="0" i="1" u="sng" dirty="0">
                <a:solidFill>
                  <a:srgbClr val="103D68"/>
                </a:solidFill>
                <a:latin typeface="Ubuntu"/>
                <a:cs typeface="Calibri" panose="020F0502020204030204"/>
                <a:hlinkClick r:id="rId3">
                  <a:extLst>
                    <a:ext uri="{A12FA001-AC4F-418D-AE19-62706E023703}">
                      <ahyp:hlinkClr xmlns:ahyp="http://schemas.microsoft.com/office/drawing/2018/hyperlinkcolor" val="tx"/>
                    </a:ext>
                  </a:extLst>
                </a:hlinkClick>
              </a:rPr>
              <a:t>Support to Stop Vaping</a:t>
            </a:r>
          </a:p>
        </p:txBody>
      </p:sp>
      <p:sp>
        <p:nvSpPr>
          <p:cNvPr id="11" name="Rounded Rectangle 10">
            <a:extLst>
              <a:ext uri="{FF2B5EF4-FFF2-40B4-BE49-F238E27FC236}">
                <a16:creationId xmlns:a16="http://schemas.microsoft.com/office/drawing/2014/main" id="{485B35F7-4E97-FD75-D914-63E8EE2FA9DE}"/>
              </a:ext>
            </a:extLst>
          </p:cNvPr>
          <p:cNvSpPr/>
          <p:nvPr/>
        </p:nvSpPr>
        <p:spPr>
          <a:xfrm>
            <a:off x="304879" y="2734407"/>
            <a:ext cx="2379108" cy="346075"/>
          </a:xfrm>
          <a:prstGeom prst="roundRect">
            <a:avLst>
              <a:gd name="adj" fmla="val 10206"/>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8">
            <a:extLst>
              <a:ext uri="{FF2B5EF4-FFF2-40B4-BE49-F238E27FC236}">
                <a16:creationId xmlns:a16="http://schemas.microsoft.com/office/drawing/2014/main" id="{91B38C00-C24D-32C0-1AB3-C7796A2D66E9}"/>
              </a:ext>
            </a:extLst>
          </p:cNvPr>
          <p:cNvSpPr txBox="1">
            <a:spLocks/>
          </p:cNvSpPr>
          <p:nvPr/>
        </p:nvSpPr>
        <p:spPr>
          <a:xfrm>
            <a:off x="330457" y="2747901"/>
            <a:ext cx="2344738" cy="34607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1400" b="1">
                <a:cs typeface="Calibri" panose="020F0502020204030204"/>
              </a:rPr>
              <a:t>Questions for discussion:</a:t>
            </a:r>
          </a:p>
        </p:txBody>
      </p:sp>
      <p:pic>
        <p:nvPicPr>
          <p:cNvPr id="13" name="Picture 12">
            <a:extLst>
              <a:ext uri="{FF2B5EF4-FFF2-40B4-BE49-F238E27FC236}">
                <a16:creationId xmlns:a16="http://schemas.microsoft.com/office/drawing/2014/main" id="{0267C2A9-59D4-BAF1-FEB2-FF6ABBCC055A}"/>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232050">
            <a:off x="1888313" y="3342941"/>
            <a:ext cx="3899045" cy="3053770"/>
          </a:xfrm>
          <a:prstGeom prst="rect">
            <a:avLst/>
          </a:prstGeom>
        </p:spPr>
      </p:pic>
      <p:pic>
        <p:nvPicPr>
          <p:cNvPr id="14" name="Picture 13">
            <a:extLst>
              <a:ext uri="{FF2B5EF4-FFF2-40B4-BE49-F238E27FC236}">
                <a16:creationId xmlns:a16="http://schemas.microsoft.com/office/drawing/2014/main" id="{C0F46135-B9BC-BC1D-4A34-9C9D745DB0D4}"/>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386789">
            <a:off x="5746794" y="809892"/>
            <a:ext cx="3754884" cy="3104800"/>
          </a:xfrm>
          <a:prstGeom prst="rect">
            <a:avLst/>
          </a:prstGeom>
        </p:spPr>
      </p:pic>
      <p:sp>
        <p:nvSpPr>
          <p:cNvPr id="15" name="TextBox 14">
            <a:extLst>
              <a:ext uri="{FF2B5EF4-FFF2-40B4-BE49-F238E27FC236}">
                <a16:creationId xmlns:a16="http://schemas.microsoft.com/office/drawing/2014/main" id="{AE4C6AAD-5B77-4DB4-F538-138922A02038}"/>
              </a:ext>
            </a:extLst>
          </p:cNvPr>
          <p:cNvSpPr txBox="1"/>
          <p:nvPr/>
        </p:nvSpPr>
        <p:spPr>
          <a:xfrm rot="21587444">
            <a:off x="2296203" y="3899417"/>
            <a:ext cx="3285983" cy="1200329"/>
          </a:xfrm>
          <a:prstGeom prst="rect">
            <a:avLst/>
          </a:prstGeom>
          <a:noFill/>
        </p:spPr>
        <p:txBody>
          <a:bodyPr wrap="square" rtlCol="0">
            <a:spAutoFit/>
          </a:bodyPr>
          <a:lstStyle/>
          <a:p>
            <a:r>
              <a:rPr lang="en-US" sz="1200">
                <a:solidFill>
                  <a:schemeClr val="accent1"/>
                </a:solidFill>
                <a:latin typeface="Ubuntu" panose="020B0504030602030204" pitchFamily="34" charset="0"/>
                <a:ea typeface="+mn-lt"/>
                <a:cs typeface="+mn-lt"/>
              </a:rPr>
              <a:t>Mr. Drakeford said: </a:t>
            </a:r>
            <a:r>
              <a:rPr lang="en-US" sz="1200" i="1">
                <a:solidFill>
                  <a:schemeClr val="accent1"/>
                </a:solidFill>
                <a:latin typeface="Ubuntu" panose="020B0504030602030204" pitchFamily="34" charset="0"/>
                <a:ea typeface="+mn-lt"/>
                <a:cs typeface="+mn-lt"/>
              </a:rPr>
              <a:t>“In Australia for example the only way you can get an e-cigarette is by prescription. You can't buy them in shops.” </a:t>
            </a:r>
            <a:r>
              <a:rPr lang="en-US" sz="1200">
                <a:solidFill>
                  <a:schemeClr val="accent1"/>
                </a:solidFill>
                <a:latin typeface="Ubuntu" panose="020B0504030602030204" pitchFamily="34" charset="0"/>
                <a:ea typeface="+mn-lt"/>
                <a:cs typeface="+mn-lt"/>
              </a:rPr>
              <a:t>What do you think about this approach? Should vapes be prescription only? What </a:t>
            </a:r>
            <a:br>
              <a:rPr lang="en-US" sz="1200">
                <a:solidFill>
                  <a:schemeClr val="accent1"/>
                </a:solidFill>
                <a:latin typeface="Ubuntu" panose="020B0504030602030204" pitchFamily="34" charset="0"/>
                <a:ea typeface="+mn-lt"/>
                <a:cs typeface="+mn-lt"/>
              </a:rPr>
            </a:br>
            <a:r>
              <a:rPr lang="en-US" sz="1200">
                <a:solidFill>
                  <a:schemeClr val="accent1"/>
                </a:solidFill>
                <a:latin typeface="Ubuntu" panose="020B0504030602030204" pitchFamily="34" charset="0"/>
                <a:ea typeface="+mn-lt"/>
                <a:cs typeface="+mn-lt"/>
              </a:rPr>
              <a:t>is the purpose of a vape?</a:t>
            </a:r>
            <a:endParaRPr lang="en-US" sz="1200">
              <a:solidFill>
                <a:schemeClr val="accent1"/>
              </a:solidFill>
              <a:latin typeface="Ubuntu" panose="020B0504030602030204" pitchFamily="34" charset="0"/>
              <a:cs typeface="Calibri" panose="020F0502020204030204"/>
            </a:endParaRPr>
          </a:p>
        </p:txBody>
      </p:sp>
      <p:sp>
        <p:nvSpPr>
          <p:cNvPr id="16" name="TextBox 15">
            <a:extLst>
              <a:ext uri="{FF2B5EF4-FFF2-40B4-BE49-F238E27FC236}">
                <a16:creationId xmlns:a16="http://schemas.microsoft.com/office/drawing/2014/main" id="{1773017C-4822-1B87-B77F-5AF4BE21A841}"/>
              </a:ext>
            </a:extLst>
          </p:cNvPr>
          <p:cNvSpPr txBox="1"/>
          <p:nvPr/>
        </p:nvSpPr>
        <p:spPr>
          <a:xfrm>
            <a:off x="6167388" y="1475475"/>
            <a:ext cx="3054678" cy="1015663"/>
          </a:xfrm>
          <a:prstGeom prst="rect">
            <a:avLst/>
          </a:prstGeom>
          <a:noFill/>
        </p:spPr>
        <p:txBody>
          <a:bodyPr wrap="square" rtlCol="0">
            <a:spAutoFit/>
          </a:bodyPr>
          <a:lstStyle/>
          <a:p>
            <a:r>
              <a:rPr lang="en-US" sz="1200">
                <a:solidFill>
                  <a:schemeClr val="accent1"/>
                </a:solidFill>
                <a:latin typeface="Ubuntu" panose="020B0504030602030204" pitchFamily="34" charset="0"/>
                <a:ea typeface="+mn-lt"/>
                <a:cs typeface="+mn-lt"/>
              </a:rPr>
              <a:t>Most vapes users also smoked </a:t>
            </a:r>
            <a:r>
              <a:rPr lang="en-US" sz="1200" i="1">
                <a:solidFill>
                  <a:schemeClr val="accent1"/>
                </a:solidFill>
                <a:latin typeface="Ubuntu" panose="020B0504030602030204" pitchFamily="34" charset="0"/>
                <a:ea typeface="+mn-lt"/>
                <a:cs typeface="+mn-lt"/>
              </a:rPr>
              <a:t>“and that does not reduce the harm of cigarettes themselves", </a:t>
            </a:r>
            <a:r>
              <a:rPr lang="en-US" sz="1200">
                <a:solidFill>
                  <a:schemeClr val="accent1"/>
                </a:solidFill>
                <a:latin typeface="Ubuntu" panose="020B0504030602030204" pitchFamily="34" charset="0"/>
                <a:ea typeface="+mn-lt"/>
                <a:cs typeface="+mn-lt"/>
              </a:rPr>
              <a:t>Mr. Drakeford said. Do you believe this to be true? Do individuals you know both vape and smoke?</a:t>
            </a:r>
          </a:p>
        </p:txBody>
      </p:sp>
    </p:spTree>
    <p:extLst>
      <p:ext uri="{BB962C8B-B14F-4D97-AF65-F5344CB8AC3E}">
        <p14:creationId xmlns:p14="http://schemas.microsoft.com/office/powerpoint/2010/main" val="975811825"/>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500" fill="hold"/>
                                        <p:tgtEl>
                                          <p:spTgt spid="15"/>
                                        </p:tgtEl>
                                        <p:attrNameLst>
                                          <p:attrName>ppt_x</p:attrName>
                                        </p:attrNameLst>
                                      </p:cBhvr>
                                      <p:tavLst>
                                        <p:tav tm="0">
                                          <p:val>
                                            <p:strVal val="#ppt_x"/>
                                          </p:val>
                                        </p:tav>
                                        <p:tav tm="100000">
                                          <p:val>
                                            <p:strVal val="#ppt_x"/>
                                          </p:val>
                                        </p:tav>
                                      </p:tavLst>
                                    </p:anim>
                                    <p:anim calcmode="lin" valueType="num">
                                      <p:cBhvr additive="base">
                                        <p:cTn id="1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additive="base">
                                        <p:cTn id="17" dur="500" fill="hold"/>
                                        <p:tgtEl>
                                          <p:spTgt spid="14"/>
                                        </p:tgtEl>
                                        <p:attrNameLst>
                                          <p:attrName>ppt_x</p:attrName>
                                        </p:attrNameLst>
                                      </p:cBhvr>
                                      <p:tavLst>
                                        <p:tav tm="0">
                                          <p:val>
                                            <p:strVal val="#ppt_x"/>
                                          </p:val>
                                        </p:tav>
                                        <p:tav tm="100000">
                                          <p:val>
                                            <p:strVal val="#ppt_x"/>
                                          </p:val>
                                        </p:tav>
                                      </p:tavLst>
                                    </p:anim>
                                    <p:anim calcmode="lin" valueType="num">
                                      <p:cBhvr additive="base">
                                        <p:cTn id="18" dur="500" fill="hold"/>
                                        <p:tgtEl>
                                          <p:spTgt spid="14"/>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additive="base">
                                        <p:cTn id="21" dur="500" fill="hold"/>
                                        <p:tgtEl>
                                          <p:spTgt spid="16"/>
                                        </p:tgtEl>
                                        <p:attrNameLst>
                                          <p:attrName>ppt_x</p:attrName>
                                        </p:attrNameLst>
                                      </p:cBhvr>
                                      <p:tavLst>
                                        <p:tav tm="0">
                                          <p:val>
                                            <p:strVal val="#ppt_x"/>
                                          </p:val>
                                        </p:tav>
                                        <p:tav tm="100000">
                                          <p:val>
                                            <p:strVal val="#ppt_x"/>
                                          </p:val>
                                        </p:tav>
                                      </p:tavLst>
                                    </p:anim>
                                    <p:anim calcmode="lin" valueType="num">
                                      <p:cBhvr additive="base">
                                        <p:cTn id="2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211CCF-0A0F-1652-6FBA-74537FD871D1}"/>
            </a:ext>
          </a:extLst>
        </p:cNvPr>
        <p:cNvGrpSpPr/>
        <p:nvPr/>
      </p:nvGrpSpPr>
      <p:grpSpPr>
        <a:xfrm>
          <a:off x="0" y="0"/>
          <a:ext cx="0" cy="0"/>
          <a:chOff x="0" y="0"/>
          <a:chExt cx="0" cy="0"/>
        </a:xfrm>
      </p:grpSpPr>
      <p:sp>
        <p:nvSpPr>
          <p:cNvPr id="2" name="Text Placeholder 6">
            <a:extLst>
              <a:ext uri="{FF2B5EF4-FFF2-40B4-BE49-F238E27FC236}">
                <a16:creationId xmlns:a16="http://schemas.microsoft.com/office/drawing/2014/main" id="{D044961B-4B5E-1B33-2732-383F75C9CD99}"/>
              </a:ext>
            </a:extLst>
          </p:cNvPr>
          <p:cNvSpPr txBox="1">
            <a:spLocks/>
          </p:cNvSpPr>
          <p:nvPr/>
        </p:nvSpPr>
        <p:spPr>
          <a:xfrm>
            <a:off x="304879" y="1273066"/>
            <a:ext cx="4412594" cy="1202689"/>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2400">
                <a:solidFill>
                  <a:schemeClr val="accent1">
                    <a:lumMod val="75000"/>
                  </a:schemeClr>
                </a:solidFill>
                <a:latin typeface="Ubuntu"/>
                <a:hlinkClick r:id="rId2">
                  <a:extLst>
                    <a:ext uri="{A12FA001-AC4F-418D-AE19-62706E023703}">
                      <ahyp:hlinkClr xmlns:ahyp="http://schemas.microsoft.com/office/drawing/2018/hyperlinkcolor" val="tx"/>
                    </a:ext>
                  </a:extLst>
                </a:hlinkClick>
              </a:rPr>
              <a:t>Warning a child could die due to illegal drugs in vapes</a:t>
            </a:r>
            <a:br>
              <a:rPr lang="en-US" sz="2400"/>
            </a:br>
            <a:r>
              <a:rPr lang="en-US" sz="2400" b="0">
                <a:latin typeface="Ubuntu"/>
              </a:rPr>
              <a:t>– BBC News</a:t>
            </a:r>
          </a:p>
        </p:txBody>
      </p:sp>
      <p:sp>
        <p:nvSpPr>
          <p:cNvPr id="13" name="Rounded Rectangle 12">
            <a:extLst>
              <a:ext uri="{FF2B5EF4-FFF2-40B4-BE49-F238E27FC236}">
                <a16:creationId xmlns:a16="http://schemas.microsoft.com/office/drawing/2014/main" id="{7CFEF84D-C3A7-A534-3D2B-A15D6EA45C3C}"/>
              </a:ext>
            </a:extLst>
          </p:cNvPr>
          <p:cNvSpPr/>
          <p:nvPr/>
        </p:nvSpPr>
        <p:spPr>
          <a:xfrm>
            <a:off x="9326880" y="3545243"/>
            <a:ext cx="2487295" cy="2979484"/>
          </a:xfrm>
          <a:prstGeom prst="roundRect">
            <a:avLst>
              <a:gd name="adj" fmla="val 4097"/>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8">
            <a:extLst>
              <a:ext uri="{FF2B5EF4-FFF2-40B4-BE49-F238E27FC236}">
                <a16:creationId xmlns:a16="http://schemas.microsoft.com/office/drawing/2014/main" id="{0CC201F9-0914-006E-D4C0-92E96866723A}"/>
              </a:ext>
            </a:extLst>
          </p:cNvPr>
          <p:cNvSpPr txBox="1">
            <a:spLocks/>
          </p:cNvSpPr>
          <p:nvPr/>
        </p:nvSpPr>
        <p:spPr>
          <a:xfrm>
            <a:off x="9450938" y="4316993"/>
            <a:ext cx="2239177" cy="1435984"/>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400">
                <a:latin typeface="Ubuntu"/>
                <a:cs typeface="Calibri" panose="020F0502020204030204"/>
              </a:rPr>
              <a:t>Links to further resources: </a:t>
            </a:r>
            <a:br>
              <a:rPr lang="en-US" sz="1400" dirty="0">
                <a:cs typeface="Calibri" panose="020F0502020204030204"/>
              </a:rPr>
            </a:br>
            <a:endParaRPr lang="en-US" sz="1400">
              <a:cs typeface="Calibri" panose="020F0502020204030204"/>
            </a:endParaRPr>
          </a:p>
          <a:p>
            <a:r>
              <a:rPr lang="en-US" sz="1400" b="0" i="1" u="sng" dirty="0">
                <a:solidFill>
                  <a:srgbClr val="103D68"/>
                </a:solidFill>
                <a:latin typeface="Ubuntu"/>
                <a:cs typeface="Calibri" panose="020F0502020204030204"/>
                <a:hlinkClick r:id="rId3">
                  <a:extLst>
                    <a:ext uri="{A12FA001-AC4F-418D-AE19-62706E023703}">
                      <ahyp:hlinkClr xmlns:ahyp="http://schemas.microsoft.com/office/drawing/2018/hyperlinkcolor" val="tx"/>
                    </a:ext>
                  </a:extLst>
                </a:hlinkClick>
              </a:rPr>
              <a:t>Illegal and Illicit Vapes</a:t>
            </a:r>
            <a:endParaRPr lang="en-US" sz="1400" b="0" i="1" u="sng">
              <a:solidFill>
                <a:srgbClr val="103D68"/>
              </a:solidFill>
              <a:latin typeface="Ubuntu"/>
              <a:cs typeface="Calibri" panose="020F0502020204030204"/>
            </a:endParaRPr>
          </a:p>
          <a:p>
            <a:r>
              <a:rPr lang="en-US" sz="1400" b="0" i="1" u="sng" dirty="0">
                <a:solidFill>
                  <a:srgbClr val="103D68"/>
                </a:solidFill>
                <a:latin typeface="Ubuntu"/>
                <a:cs typeface="Calibri" panose="020F0502020204030204"/>
                <a:hlinkClick r:id="rId3">
                  <a:extLst>
                    <a:ext uri="{A12FA001-AC4F-418D-AE19-62706E023703}">
                      <ahyp:hlinkClr xmlns:ahyp="http://schemas.microsoft.com/office/drawing/2018/hyperlinkcolor" val="tx"/>
                    </a:ext>
                  </a:extLst>
                </a:hlinkClick>
              </a:rPr>
              <a:t>The Law and Regulations</a:t>
            </a:r>
          </a:p>
        </p:txBody>
      </p:sp>
      <p:pic>
        <p:nvPicPr>
          <p:cNvPr id="15" name="Picture 14">
            <a:extLst>
              <a:ext uri="{FF2B5EF4-FFF2-40B4-BE49-F238E27FC236}">
                <a16:creationId xmlns:a16="http://schemas.microsoft.com/office/drawing/2014/main" id="{90A53CEE-B767-88B0-E51B-88A9586AE8A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571641" y="3144454"/>
            <a:ext cx="4044926" cy="3256807"/>
          </a:xfrm>
          <a:prstGeom prst="rect">
            <a:avLst/>
          </a:prstGeom>
        </p:spPr>
      </p:pic>
      <p:pic>
        <p:nvPicPr>
          <p:cNvPr id="16" name="Picture 15">
            <a:extLst>
              <a:ext uri="{FF2B5EF4-FFF2-40B4-BE49-F238E27FC236}">
                <a16:creationId xmlns:a16="http://schemas.microsoft.com/office/drawing/2014/main" id="{2B350275-04FE-D0C8-F274-C9C06DDDD699}"/>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386789">
            <a:off x="5356595" y="304845"/>
            <a:ext cx="4940801" cy="3892408"/>
          </a:xfrm>
          <a:prstGeom prst="rect">
            <a:avLst/>
          </a:prstGeom>
        </p:spPr>
      </p:pic>
      <p:sp>
        <p:nvSpPr>
          <p:cNvPr id="17" name="TextBox 16">
            <a:extLst>
              <a:ext uri="{FF2B5EF4-FFF2-40B4-BE49-F238E27FC236}">
                <a16:creationId xmlns:a16="http://schemas.microsoft.com/office/drawing/2014/main" id="{5B791446-345E-FC74-8EA2-231C97AD8199}"/>
              </a:ext>
            </a:extLst>
          </p:cNvPr>
          <p:cNvSpPr txBox="1"/>
          <p:nvPr/>
        </p:nvSpPr>
        <p:spPr>
          <a:xfrm rot="21355394">
            <a:off x="2020751" y="3698725"/>
            <a:ext cx="3285983" cy="1384995"/>
          </a:xfrm>
          <a:prstGeom prst="rect">
            <a:avLst/>
          </a:prstGeom>
          <a:noFill/>
        </p:spPr>
        <p:txBody>
          <a:bodyPr wrap="square" lIns="91440" tIns="45720" rIns="91440" bIns="45720" rtlCol="0" anchor="t">
            <a:spAutoFit/>
          </a:bodyPr>
          <a:lstStyle/>
          <a:p>
            <a:r>
              <a:rPr lang="en-US" sz="1200">
                <a:solidFill>
                  <a:schemeClr val="accent1"/>
                </a:solidFill>
                <a:latin typeface="Ubuntu"/>
                <a:ea typeface="+mn-lt"/>
                <a:cs typeface="+mn-lt"/>
              </a:rPr>
              <a:t>'The popularity of vaping among youngsters comes amid concern about the emergence of </a:t>
            </a:r>
            <a:r>
              <a:rPr lang="en-US" sz="1200">
                <a:solidFill>
                  <a:schemeClr val="accent1"/>
                </a:solidFill>
                <a:latin typeface="Ubuntu"/>
                <a:ea typeface="+mn-lt"/>
                <a:cs typeface="+mn-lt"/>
                <a:hlinkClick r:id="rId5">
                  <a:extLst>
                    <a:ext uri="{A12FA001-AC4F-418D-AE19-62706E023703}">
                      <ahyp:hlinkClr xmlns:ahyp="http://schemas.microsoft.com/office/drawing/2018/hyperlinkcolor" val="tx"/>
                    </a:ext>
                  </a:extLst>
                </a:hlinkClick>
              </a:rPr>
              <a:t>illegal vapes</a:t>
            </a:r>
            <a:r>
              <a:rPr lang="en-US" sz="1200">
                <a:solidFill>
                  <a:schemeClr val="accent1"/>
                </a:solidFill>
                <a:latin typeface="Ubuntu"/>
                <a:ea typeface="+mn-lt"/>
                <a:cs typeface="+mn-lt"/>
              </a:rPr>
              <a:t> containing excess nicotine content above the legal limit, and </a:t>
            </a:r>
            <a:r>
              <a:rPr lang="en-US" sz="1200">
                <a:solidFill>
                  <a:schemeClr val="accent1"/>
                </a:solidFill>
                <a:latin typeface="Ubuntu"/>
                <a:ea typeface="+mn-lt"/>
                <a:cs typeface="+mn-lt"/>
                <a:hlinkClick r:id="rId5">
                  <a:extLst>
                    <a:ext uri="{A12FA001-AC4F-418D-AE19-62706E023703}">
                      <ahyp:hlinkClr xmlns:ahyp="http://schemas.microsoft.com/office/drawing/2018/hyperlinkcolor" val="tx"/>
                    </a:ext>
                  </a:extLst>
                </a:hlinkClick>
              </a:rPr>
              <a:t>metals such as lead and nickel.</a:t>
            </a:r>
            <a:r>
              <a:rPr lang="en-US" sz="1200">
                <a:solidFill>
                  <a:schemeClr val="accent1"/>
                </a:solidFill>
                <a:latin typeface="Ubuntu"/>
                <a:ea typeface="+mn-lt"/>
                <a:cs typeface="+mn-lt"/>
              </a:rPr>
              <a:t>' What do we know about these metals? How do they affect </a:t>
            </a:r>
            <a:br>
              <a:rPr lang="en-US" sz="1200">
                <a:latin typeface="Ubuntu" panose="020B0504030602030204" pitchFamily="34" charset="0"/>
                <a:ea typeface="+mn-lt"/>
                <a:cs typeface="+mn-lt"/>
              </a:rPr>
            </a:br>
            <a:r>
              <a:rPr lang="en-US" sz="1200">
                <a:solidFill>
                  <a:schemeClr val="accent1"/>
                </a:solidFill>
                <a:latin typeface="Ubuntu"/>
                <a:ea typeface="+mn-lt"/>
                <a:cs typeface="+mn-lt"/>
              </a:rPr>
              <a:t>our health? </a:t>
            </a:r>
          </a:p>
        </p:txBody>
      </p:sp>
      <p:sp>
        <p:nvSpPr>
          <p:cNvPr id="18" name="TextBox 17">
            <a:extLst>
              <a:ext uri="{FF2B5EF4-FFF2-40B4-BE49-F238E27FC236}">
                <a16:creationId xmlns:a16="http://schemas.microsoft.com/office/drawing/2014/main" id="{3845734F-1693-B45E-B7EE-9ED4B6ACA92F}"/>
              </a:ext>
            </a:extLst>
          </p:cNvPr>
          <p:cNvSpPr txBox="1"/>
          <p:nvPr/>
        </p:nvSpPr>
        <p:spPr>
          <a:xfrm>
            <a:off x="5810548" y="932843"/>
            <a:ext cx="4246683" cy="1569660"/>
          </a:xfrm>
          <a:prstGeom prst="rect">
            <a:avLst/>
          </a:prstGeom>
          <a:noFill/>
          <a:ln>
            <a:noFill/>
          </a:ln>
        </p:spPr>
        <p:txBody>
          <a:bodyPr wrap="square" rtlCol="0">
            <a:spAutoFit/>
          </a:bodyPr>
          <a:lstStyle/>
          <a:p>
            <a:r>
              <a:rPr lang="en-US" sz="1200" i="1">
                <a:solidFill>
                  <a:schemeClr val="accent1"/>
                </a:solidFill>
                <a:latin typeface="Ubuntu" panose="020B0504030602030204" pitchFamily="34" charset="0"/>
                <a:ea typeface="+mn-lt"/>
                <a:cs typeface="+mn-lt"/>
              </a:rPr>
              <a:t>“What we find is that some vapes have been tampered with or are being used specifically to house THC or spice. We are finding quite a lot of these children are getting vapes from other countries, where they will have a higher percentage of nicotine which isn't </a:t>
            </a:r>
            <a:r>
              <a:rPr lang="en-US" sz="1200" i="1" err="1">
                <a:solidFill>
                  <a:schemeClr val="accent1"/>
                </a:solidFill>
                <a:latin typeface="Ubuntu" panose="020B0504030602030204" pitchFamily="34" charset="0"/>
                <a:ea typeface="+mn-lt"/>
                <a:cs typeface="+mn-lt"/>
              </a:rPr>
              <a:t>authorised</a:t>
            </a:r>
            <a:r>
              <a:rPr lang="en-US" sz="1200" i="1">
                <a:solidFill>
                  <a:schemeClr val="accent1"/>
                </a:solidFill>
                <a:latin typeface="Ubuntu" panose="020B0504030602030204" pitchFamily="34" charset="0"/>
                <a:ea typeface="+mn-lt"/>
                <a:cs typeface="+mn-lt"/>
              </a:rPr>
              <a:t> in the UK, and that can make these children who aren't used to smoking very ill very quickly.”</a:t>
            </a:r>
            <a:r>
              <a:rPr lang="en-US" sz="1200">
                <a:solidFill>
                  <a:schemeClr val="accent1"/>
                </a:solidFill>
                <a:latin typeface="Ubuntu" panose="020B0504030602030204" pitchFamily="34" charset="0"/>
                <a:ea typeface="+mn-lt"/>
                <a:cs typeface="+mn-lt"/>
              </a:rPr>
              <a:t> What concerns you about this? Is there anything we can do to make CYP safer?</a:t>
            </a:r>
            <a:endParaRPr lang="en-US" sz="1200">
              <a:solidFill>
                <a:schemeClr val="accent1"/>
              </a:solidFill>
              <a:latin typeface="Ubuntu" panose="020B0504030602030204" pitchFamily="34" charset="0"/>
              <a:cs typeface="Calibri" panose="020F0502020204030204"/>
            </a:endParaRPr>
          </a:p>
        </p:txBody>
      </p:sp>
      <p:sp>
        <p:nvSpPr>
          <p:cNvPr id="19" name="Rounded Rectangle 18">
            <a:extLst>
              <a:ext uri="{FF2B5EF4-FFF2-40B4-BE49-F238E27FC236}">
                <a16:creationId xmlns:a16="http://schemas.microsoft.com/office/drawing/2014/main" id="{01344A72-2B58-D409-0C9D-30F4798FEB73}"/>
              </a:ext>
            </a:extLst>
          </p:cNvPr>
          <p:cNvSpPr/>
          <p:nvPr/>
        </p:nvSpPr>
        <p:spPr>
          <a:xfrm>
            <a:off x="304879" y="2734407"/>
            <a:ext cx="2379108" cy="346075"/>
          </a:xfrm>
          <a:prstGeom prst="roundRect">
            <a:avLst>
              <a:gd name="adj" fmla="val 10206"/>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 Placeholder 8">
            <a:extLst>
              <a:ext uri="{FF2B5EF4-FFF2-40B4-BE49-F238E27FC236}">
                <a16:creationId xmlns:a16="http://schemas.microsoft.com/office/drawing/2014/main" id="{9464CE56-6745-ACF1-FAF3-4A058498E8DF}"/>
              </a:ext>
            </a:extLst>
          </p:cNvPr>
          <p:cNvSpPr txBox="1">
            <a:spLocks/>
          </p:cNvSpPr>
          <p:nvPr/>
        </p:nvSpPr>
        <p:spPr>
          <a:xfrm>
            <a:off x="330457" y="2747901"/>
            <a:ext cx="2344738" cy="34607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1400" b="1">
                <a:cs typeface="Calibri" panose="020F0502020204030204"/>
              </a:rPr>
              <a:t>Questions for discussion:</a:t>
            </a:r>
          </a:p>
        </p:txBody>
      </p:sp>
    </p:spTree>
    <p:extLst>
      <p:ext uri="{BB962C8B-B14F-4D97-AF65-F5344CB8AC3E}">
        <p14:creationId xmlns:p14="http://schemas.microsoft.com/office/powerpoint/2010/main" val="697937811"/>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additive="base">
                                        <p:cTn id="17" dur="500" fill="hold"/>
                                        <p:tgtEl>
                                          <p:spTgt spid="15"/>
                                        </p:tgtEl>
                                        <p:attrNameLst>
                                          <p:attrName>ppt_x</p:attrName>
                                        </p:attrNameLst>
                                      </p:cBhvr>
                                      <p:tavLst>
                                        <p:tav tm="0">
                                          <p:val>
                                            <p:strVal val="#ppt_x"/>
                                          </p:val>
                                        </p:tav>
                                        <p:tav tm="100000">
                                          <p:val>
                                            <p:strVal val="#ppt_x"/>
                                          </p:val>
                                        </p:tav>
                                      </p:tavLst>
                                    </p:anim>
                                    <p:anim calcmode="lin" valueType="num">
                                      <p:cBhvr additive="base">
                                        <p:cTn id="18" dur="500" fill="hold"/>
                                        <p:tgtEl>
                                          <p:spTgt spid="15"/>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additive="base">
                                        <p:cTn id="21" dur="500" fill="hold"/>
                                        <p:tgtEl>
                                          <p:spTgt spid="17"/>
                                        </p:tgtEl>
                                        <p:attrNameLst>
                                          <p:attrName>ppt_x</p:attrName>
                                        </p:attrNameLst>
                                      </p:cBhvr>
                                      <p:tavLst>
                                        <p:tav tm="0">
                                          <p:val>
                                            <p:strVal val="#ppt_x"/>
                                          </p:val>
                                        </p:tav>
                                        <p:tav tm="100000">
                                          <p:val>
                                            <p:strVal val="#ppt_x"/>
                                          </p:val>
                                        </p:tav>
                                      </p:tavLst>
                                    </p:anim>
                                    <p:anim calcmode="lin" valueType="num">
                                      <p:cBhvr additive="base">
                                        <p:cTn id="2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815C0-E45B-80DD-0585-DDA7C63377E7}"/>
            </a:ext>
          </a:extLst>
        </p:cNvPr>
        <p:cNvGrpSpPr/>
        <p:nvPr/>
      </p:nvGrpSpPr>
      <p:grpSpPr>
        <a:xfrm>
          <a:off x="0" y="0"/>
          <a:ext cx="0" cy="0"/>
          <a:chOff x="0" y="0"/>
          <a:chExt cx="0" cy="0"/>
        </a:xfrm>
      </p:grpSpPr>
      <p:sp>
        <p:nvSpPr>
          <p:cNvPr id="2" name="Text Placeholder 6">
            <a:extLst>
              <a:ext uri="{FF2B5EF4-FFF2-40B4-BE49-F238E27FC236}">
                <a16:creationId xmlns:a16="http://schemas.microsoft.com/office/drawing/2014/main" id="{9FB18A0F-1B5F-CFC5-E9AC-8A378D1D6DB3}"/>
              </a:ext>
            </a:extLst>
          </p:cNvPr>
          <p:cNvSpPr txBox="1">
            <a:spLocks/>
          </p:cNvSpPr>
          <p:nvPr/>
        </p:nvSpPr>
        <p:spPr>
          <a:xfrm>
            <a:off x="304879" y="1273066"/>
            <a:ext cx="5279490" cy="1202689"/>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2400">
                <a:solidFill>
                  <a:schemeClr val="accent1">
                    <a:lumMod val="75000"/>
                  </a:schemeClr>
                </a:solidFill>
                <a:latin typeface="Ubuntu"/>
                <a:hlinkClick r:id="rId2">
                  <a:extLst>
                    <a:ext uri="{A12FA001-AC4F-418D-AE19-62706E023703}">
                      <ahyp:hlinkClr xmlns:ahyp="http://schemas.microsoft.com/office/drawing/2018/hyperlinkcolor" val="tx"/>
                    </a:ext>
                  </a:extLst>
                </a:hlinkClick>
              </a:rPr>
              <a:t>Congo cobalt: TikTokers quit vaping over mining concerns</a:t>
            </a:r>
            <a:br>
              <a:rPr lang="en-US" sz="2400"/>
            </a:br>
            <a:r>
              <a:rPr lang="en-US" sz="2400" b="0">
                <a:latin typeface="Ubuntu"/>
              </a:rPr>
              <a:t>– BBC News</a:t>
            </a:r>
          </a:p>
        </p:txBody>
      </p:sp>
      <p:sp>
        <p:nvSpPr>
          <p:cNvPr id="8" name="Rounded Rectangle 7">
            <a:extLst>
              <a:ext uri="{FF2B5EF4-FFF2-40B4-BE49-F238E27FC236}">
                <a16:creationId xmlns:a16="http://schemas.microsoft.com/office/drawing/2014/main" id="{26184B27-FF29-F9C9-A674-D8956D87444E}"/>
              </a:ext>
            </a:extLst>
          </p:cNvPr>
          <p:cNvSpPr/>
          <p:nvPr/>
        </p:nvSpPr>
        <p:spPr>
          <a:xfrm>
            <a:off x="9326880" y="3545243"/>
            <a:ext cx="2487295" cy="2979484"/>
          </a:xfrm>
          <a:prstGeom prst="roundRect">
            <a:avLst>
              <a:gd name="adj" fmla="val 4097"/>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8">
            <a:extLst>
              <a:ext uri="{FF2B5EF4-FFF2-40B4-BE49-F238E27FC236}">
                <a16:creationId xmlns:a16="http://schemas.microsoft.com/office/drawing/2014/main" id="{552E9B47-3D71-8077-57CF-667C2B8D7494}"/>
              </a:ext>
            </a:extLst>
          </p:cNvPr>
          <p:cNvSpPr txBox="1">
            <a:spLocks/>
          </p:cNvSpPr>
          <p:nvPr/>
        </p:nvSpPr>
        <p:spPr>
          <a:xfrm>
            <a:off x="9450938" y="4157294"/>
            <a:ext cx="2239177" cy="1755383"/>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400">
                <a:latin typeface="Ubuntu"/>
                <a:cs typeface="Calibri" panose="020F0502020204030204"/>
              </a:rPr>
              <a:t>Links to further resources: </a:t>
            </a:r>
            <a:br>
              <a:rPr lang="en-US" sz="1400" dirty="0">
                <a:cs typeface="Calibri" panose="020F0502020204030204"/>
              </a:rPr>
            </a:br>
            <a:endParaRPr lang="en-US" sz="1400">
              <a:cs typeface="Calibri" panose="020F0502020204030204"/>
            </a:endParaRPr>
          </a:p>
          <a:p>
            <a:r>
              <a:rPr lang="en-US" sz="1400" b="0" i="1" u="sng" dirty="0">
                <a:solidFill>
                  <a:srgbClr val="103D68"/>
                </a:solidFill>
                <a:latin typeface="Ubuntu"/>
                <a:cs typeface="Calibri" panose="020F0502020204030204"/>
                <a:hlinkClick r:id="rId3">
                  <a:extLst>
                    <a:ext uri="{A12FA001-AC4F-418D-AE19-62706E023703}">
                      <ahyp:hlinkClr xmlns:ahyp="http://schemas.microsoft.com/office/drawing/2018/hyperlinkcolor" val="tx"/>
                    </a:ext>
                  </a:extLst>
                </a:hlinkClick>
              </a:rPr>
              <a:t>Journey of a vape</a:t>
            </a:r>
            <a:endParaRPr lang="en-US" sz="1400" b="0" i="1" u="sng" dirty="0">
              <a:solidFill>
                <a:srgbClr val="103D68"/>
              </a:solidFill>
              <a:latin typeface="Ubuntu"/>
              <a:cs typeface="Calibri" panose="020F0502020204030204"/>
            </a:endParaRPr>
          </a:p>
          <a:p>
            <a:r>
              <a:rPr lang="en-US" sz="1400" b="0" i="1" u="sng" dirty="0">
                <a:solidFill>
                  <a:srgbClr val="103D68"/>
                </a:solidFill>
                <a:latin typeface="Ubuntu"/>
                <a:cs typeface="Calibri" panose="020F0502020204030204"/>
                <a:hlinkClick r:id="rId3">
                  <a:extLst>
                    <a:ext uri="{A12FA001-AC4F-418D-AE19-62706E023703}">
                      <ahyp:hlinkClr xmlns:ahyp="http://schemas.microsoft.com/office/drawing/2018/hyperlinkcolor" val="tx"/>
                    </a:ext>
                  </a:extLst>
                </a:hlinkClick>
              </a:rPr>
              <a:t>Environmental impact</a:t>
            </a:r>
            <a:endParaRPr lang="en-US" sz="1400" b="0" i="1" u="sng" dirty="0">
              <a:solidFill>
                <a:srgbClr val="103D68"/>
              </a:solidFill>
              <a:latin typeface="Ubuntu"/>
              <a:cs typeface="Calibri" panose="020F0502020204030204"/>
            </a:endParaRPr>
          </a:p>
          <a:p>
            <a:r>
              <a:rPr lang="en-US" sz="1400" b="0" i="1" u="sng" dirty="0">
                <a:solidFill>
                  <a:srgbClr val="103D68"/>
                </a:solidFill>
                <a:latin typeface="Ubuntu"/>
                <a:cs typeface="Calibri" panose="020F0502020204030204"/>
                <a:hlinkClick r:id="rId3">
                  <a:extLst>
                    <a:ext uri="{A12FA001-AC4F-418D-AE19-62706E023703}">
                      <ahyp:hlinkClr xmlns:ahyp="http://schemas.microsoft.com/office/drawing/2018/hyperlinkcolor" val="tx"/>
                    </a:ext>
                  </a:extLst>
                </a:hlinkClick>
              </a:rPr>
              <a:t>Support to stop vaping</a:t>
            </a:r>
          </a:p>
        </p:txBody>
      </p:sp>
      <p:pic>
        <p:nvPicPr>
          <p:cNvPr id="11" name="Picture 10">
            <a:extLst>
              <a:ext uri="{FF2B5EF4-FFF2-40B4-BE49-F238E27FC236}">
                <a16:creationId xmlns:a16="http://schemas.microsoft.com/office/drawing/2014/main" id="{1C2C171A-CFB1-C4C6-FB16-1F2E966A4275}"/>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406958">
            <a:off x="6149659" y="611584"/>
            <a:ext cx="3728650" cy="2779901"/>
          </a:xfrm>
          <a:prstGeom prst="rect">
            <a:avLst/>
          </a:prstGeom>
        </p:spPr>
      </p:pic>
      <p:sp>
        <p:nvSpPr>
          <p:cNvPr id="13" name="TextBox 12">
            <a:extLst>
              <a:ext uri="{FF2B5EF4-FFF2-40B4-BE49-F238E27FC236}">
                <a16:creationId xmlns:a16="http://schemas.microsoft.com/office/drawing/2014/main" id="{E6068EEF-A99C-B43D-590D-DCB8A6A7C966}"/>
              </a:ext>
            </a:extLst>
          </p:cNvPr>
          <p:cNvSpPr txBox="1"/>
          <p:nvPr/>
        </p:nvSpPr>
        <p:spPr>
          <a:xfrm rot="162352">
            <a:off x="6712992" y="1338332"/>
            <a:ext cx="2990043" cy="646331"/>
          </a:xfrm>
          <a:prstGeom prst="rect">
            <a:avLst/>
          </a:prstGeom>
          <a:noFill/>
        </p:spPr>
        <p:txBody>
          <a:bodyPr wrap="square" rtlCol="0">
            <a:spAutoFit/>
          </a:bodyPr>
          <a:lstStyle/>
          <a:p>
            <a:r>
              <a:rPr lang="en-US" sz="1200">
                <a:solidFill>
                  <a:schemeClr val="accent1"/>
                </a:solidFill>
                <a:latin typeface="Ubuntu" panose="020B0504030602030204" pitchFamily="34" charset="0"/>
                <a:cs typeface="Calibri" panose="020F0502020204030204"/>
              </a:rPr>
              <a:t>How do you feel about Micah's reason for quitting vaping in an </a:t>
            </a:r>
            <a:r>
              <a:rPr lang="en-US" sz="1200" i="1">
                <a:solidFill>
                  <a:schemeClr val="accent1"/>
                </a:solidFill>
                <a:latin typeface="Ubuntu" panose="020B0504030602030204" pitchFamily="34" charset="0"/>
                <a:cs typeface="Calibri" panose="020F0502020204030204"/>
              </a:rPr>
              <a:t>"</a:t>
            </a:r>
            <a:r>
              <a:rPr lang="en-US" sz="1200" i="1">
                <a:solidFill>
                  <a:schemeClr val="accent1"/>
                </a:solidFill>
                <a:latin typeface="Ubuntu" panose="020B0504030602030204" pitchFamily="34" charset="0"/>
                <a:ea typeface="+mn-lt"/>
                <a:cs typeface="+mn-lt"/>
              </a:rPr>
              <a:t>effort to help [the Democratic Republic of] Congo"? </a:t>
            </a:r>
            <a:endParaRPr lang="en-US" sz="1200" i="1">
              <a:solidFill>
                <a:schemeClr val="accent1"/>
              </a:solidFill>
              <a:latin typeface="Ubuntu" panose="020B0504030602030204" pitchFamily="34" charset="0"/>
              <a:cs typeface="Calibri" panose="020F0502020204030204"/>
            </a:endParaRPr>
          </a:p>
        </p:txBody>
      </p:sp>
      <p:pic>
        <p:nvPicPr>
          <p:cNvPr id="15" name="Picture 14">
            <a:extLst>
              <a:ext uri="{FF2B5EF4-FFF2-40B4-BE49-F238E27FC236}">
                <a16:creationId xmlns:a16="http://schemas.microsoft.com/office/drawing/2014/main" id="{EFC537FF-65FD-D0E6-6AA0-BFE0395879CD}"/>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553903" y="3079009"/>
            <a:ext cx="4872594" cy="3445718"/>
          </a:xfrm>
          <a:prstGeom prst="rect">
            <a:avLst/>
          </a:prstGeom>
        </p:spPr>
      </p:pic>
      <p:sp>
        <p:nvSpPr>
          <p:cNvPr id="16" name="TextBox 15">
            <a:extLst>
              <a:ext uri="{FF2B5EF4-FFF2-40B4-BE49-F238E27FC236}">
                <a16:creationId xmlns:a16="http://schemas.microsoft.com/office/drawing/2014/main" id="{F9BA33DE-0D7B-FC6B-D271-7092E668CEB3}"/>
              </a:ext>
            </a:extLst>
          </p:cNvPr>
          <p:cNvSpPr txBox="1"/>
          <p:nvPr/>
        </p:nvSpPr>
        <p:spPr>
          <a:xfrm rot="21328136">
            <a:off x="2008974" y="3764930"/>
            <a:ext cx="4173844" cy="1200329"/>
          </a:xfrm>
          <a:prstGeom prst="rect">
            <a:avLst/>
          </a:prstGeom>
          <a:noFill/>
        </p:spPr>
        <p:txBody>
          <a:bodyPr wrap="square" rtlCol="0">
            <a:spAutoFit/>
          </a:bodyPr>
          <a:lstStyle/>
          <a:p>
            <a:r>
              <a:rPr lang="en-US" sz="1200">
                <a:solidFill>
                  <a:schemeClr val="accent1"/>
                </a:solidFill>
                <a:latin typeface="Ubuntu" panose="020B0504030602030204" pitchFamily="34" charset="0"/>
                <a:ea typeface="+mn-lt"/>
                <a:cs typeface="+mn-lt"/>
              </a:rPr>
              <a:t>In the article, Micah states </a:t>
            </a:r>
            <a:r>
              <a:rPr lang="en-US" sz="1200" i="1">
                <a:solidFill>
                  <a:schemeClr val="accent1"/>
                </a:solidFill>
                <a:latin typeface="Ubuntu" panose="020B0504030602030204" pitchFamily="34" charset="0"/>
                <a:ea typeface="+mn-lt"/>
                <a:cs typeface="+mn-lt"/>
              </a:rPr>
              <a:t>"I believe that I have the ability to spread awareness and social media is an incredibly powerful communication tool, so why not use it?". </a:t>
            </a:r>
            <a:r>
              <a:rPr lang="en-US" sz="1200">
                <a:solidFill>
                  <a:schemeClr val="accent1"/>
                </a:solidFill>
                <a:latin typeface="Ubuntu" panose="020B0504030602030204" pitchFamily="34" charset="0"/>
                <a:ea typeface="+mn-lt"/>
                <a:cs typeface="+mn-lt"/>
              </a:rPr>
              <a:t>Discuss the power of social media. Can one person's message influence another person's actions? Does one person's decision to vape or not vape influence others? How?</a:t>
            </a:r>
            <a:endParaRPr lang="en-US" sz="1200">
              <a:solidFill>
                <a:schemeClr val="accent1"/>
              </a:solidFill>
              <a:latin typeface="Ubuntu" panose="020B0504030602030204" pitchFamily="34" charset="0"/>
              <a:cs typeface="Calibri" panose="020F0502020204030204"/>
            </a:endParaRPr>
          </a:p>
        </p:txBody>
      </p:sp>
      <p:sp>
        <p:nvSpPr>
          <p:cNvPr id="17" name="Rounded Rectangle 16">
            <a:extLst>
              <a:ext uri="{FF2B5EF4-FFF2-40B4-BE49-F238E27FC236}">
                <a16:creationId xmlns:a16="http://schemas.microsoft.com/office/drawing/2014/main" id="{A17D46A5-0135-23A5-3683-BBFCBE5F6B45}"/>
              </a:ext>
            </a:extLst>
          </p:cNvPr>
          <p:cNvSpPr/>
          <p:nvPr/>
        </p:nvSpPr>
        <p:spPr>
          <a:xfrm>
            <a:off x="304879" y="2734407"/>
            <a:ext cx="2379108" cy="346075"/>
          </a:xfrm>
          <a:prstGeom prst="roundRect">
            <a:avLst>
              <a:gd name="adj" fmla="val 10206"/>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8">
            <a:extLst>
              <a:ext uri="{FF2B5EF4-FFF2-40B4-BE49-F238E27FC236}">
                <a16:creationId xmlns:a16="http://schemas.microsoft.com/office/drawing/2014/main" id="{94308205-9B37-8448-79A2-B9653C332262}"/>
              </a:ext>
            </a:extLst>
          </p:cNvPr>
          <p:cNvSpPr txBox="1">
            <a:spLocks/>
          </p:cNvSpPr>
          <p:nvPr/>
        </p:nvSpPr>
        <p:spPr>
          <a:xfrm>
            <a:off x="330457" y="2747901"/>
            <a:ext cx="2344738" cy="34607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1400" b="1">
                <a:cs typeface="Calibri" panose="020F0502020204030204"/>
              </a:rPr>
              <a:t>Questions for discussion:</a:t>
            </a:r>
          </a:p>
        </p:txBody>
      </p:sp>
    </p:spTree>
    <p:extLst>
      <p:ext uri="{BB962C8B-B14F-4D97-AF65-F5344CB8AC3E}">
        <p14:creationId xmlns:p14="http://schemas.microsoft.com/office/powerpoint/2010/main" val="4010168088"/>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500" fill="hold"/>
                                        <p:tgtEl>
                                          <p:spTgt spid="16"/>
                                        </p:tgtEl>
                                        <p:attrNameLst>
                                          <p:attrName>ppt_x</p:attrName>
                                        </p:attrNameLst>
                                      </p:cBhvr>
                                      <p:tavLst>
                                        <p:tav tm="0">
                                          <p:val>
                                            <p:strVal val="#ppt_x"/>
                                          </p:val>
                                        </p:tav>
                                        <p:tav tm="100000">
                                          <p:val>
                                            <p:strVal val="#ppt_x"/>
                                          </p:val>
                                        </p:tav>
                                      </p:tavLst>
                                    </p:anim>
                                    <p:anim calcmode="lin" valueType="num">
                                      <p:cBhvr additive="base">
                                        <p:cTn id="1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ppt_x"/>
                                          </p:val>
                                        </p:tav>
                                        <p:tav tm="100000">
                                          <p:val>
                                            <p:strVal val="#ppt_x"/>
                                          </p:val>
                                        </p:tav>
                                      </p:tavLst>
                                    </p:anim>
                                    <p:anim calcmode="lin" valueType="num">
                                      <p:cBhvr additive="base">
                                        <p:cTn id="18" dur="500" fill="hold"/>
                                        <p:tgtEl>
                                          <p:spTgt spid="11"/>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 calcmode="lin" valueType="num">
                                      <p:cBhvr additive="base">
                                        <p:cTn id="21" dur="500" fill="hold"/>
                                        <p:tgtEl>
                                          <p:spTgt spid="13"/>
                                        </p:tgtEl>
                                        <p:attrNameLst>
                                          <p:attrName>ppt_x</p:attrName>
                                        </p:attrNameLst>
                                      </p:cBhvr>
                                      <p:tavLst>
                                        <p:tav tm="0">
                                          <p:val>
                                            <p:strVal val="#ppt_x"/>
                                          </p:val>
                                        </p:tav>
                                        <p:tav tm="100000">
                                          <p:val>
                                            <p:strVal val="#ppt_x"/>
                                          </p:val>
                                        </p:tav>
                                      </p:tavLst>
                                    </p:anim>
                                    <p:anim calcmode="lin" valueType="num">
                                      <p:cBhvr additive="base">
                                        <p:cTn id="2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7A44D7-5970-78D7-5C5C-8AEE3BE6D857}"/>
            </a:ext>
          </a:extLst>
        </p:cNvPr>
        <p:cNvGrpSpPr/>
        <p:nvPr/>
      </p:nvGrpSpPr>
      <p:grpSpPr>
        <a:xfrm>
          <a:off x="0" y="0"/>
          <a:ext cx="0" cy="0"/>
          <a:chOff x="0" y="0"/>
          <a:chExt cx="0" cy="0"/>
        </a:xfrm>
      </p:grpSpPr>
      <p:sp>
        <p:nvSpPr>
          <p:cNvPr id="2" name="Text Placeholder 6">
            <a:extLst>
              <a:ext uri="{FF2B5EF4-FFF2-40B4-BE49-F238E27FC236}">
                <a16:creationId xmlns:a16="http://schemas.microsoft.com/office/drawing/2014/main" id="{614CEEF9-A72F-FAFB-2281-BE88C9BEB361}"/>
              </a:ext>
            </a:extLst>
          </p:cNvPr>
          <p:cNvSpPr txBox="1">
            <a:spLocks/>
          </p:cNvSpPr>
          <p:nvPr/>
        </p:nvSpPr>
        <p:spPr>
          <a:xfrm>
            <a:off x="304879" y="1273066"/>
            <a:ext cx="4412594" cy="1202689"/>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2400">
                <a:solidFill>
                  <a:schemeClr val="accent1">
                    <a:lumMod val="75000"/>
                  </a:schemeClr>
                </a:solidFill>
                <a:latin typeface="Ubuntu"/>
                <a:hlinkClick r:id="rId2">
                  <a:extLst>
                    <a:ext uri="{A12FA001-AC4F-418D-AE19-62706E023703}">
                      <ahyp:hlinkClr xmlns:ahyp="http://schemas.microsoft.com/office/drawing/2018/hyperlinkcolor" val="tx"/>
                    </a:ext>
                  </a:extLst>
                </a:hlinkClick>
              </a:rPr>
              <a:t>Tobacco firm calls for tougher rules on vapes</a:t>
            </a:r>
            <a:br>
              <a:rPr lang="en-US" sz="2400"/>
            </a:br>
            <a:r>
              <a:rPr lang="en-US" sz="2400" b="0">
                <a:latin typeface="Ubuntu"/>
              </a:rPr>
              <a:t>– BBC News</a:t>
            </a:r>
          </a:p>
        </p:txBody>
      </p:sp>
      <p:sp>
        <p:nvSpPr>
          <p:cNvPr id="3" name="Rounded Rectangle 2">
            <a:extLst>
              <a:ext uri="{FF2B5EF4-FFF2-40B4-BE49-F238E27FC236}">
                <a16:creationId xmlns:a16="http://schemas.microsoft.com/office/drawing/2014/main" id="{4CBC5FFD-F3A7-77FC-D617-FB32B9AA250D}"/>
              </a:ext>
            </a:extLst>
          </p:cNvPr>
          <p:cNvSpPr/>
          <p:nvPr/>
        </p:nvSpPr>
        <p:spPr>
          <a:xfrm>
            <a:off x="9326880" y="4103327"/>
            <a:ext cx="2487295" cy="2421400"/>
          </a:xfrm>
          <a:prstGeom prst="roundRect">
            <a:avLst>
              <a:gd name="adj" fmla="val 4097"/>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8">
            <a:extLst>
              <a:ext uri="{FF2B5EF4-FFF2-40B4-BE49-F238E27FC236}">
                <a16:creationId xmlns:a16="http://schemas.microsoft.com/office/drawing/2014/main" id="{16E8AA2E-4F3E-A3BC-3E39-C94B33E80D94}"/>
              </a:ext>
            </a:extLst>
          </p:cNvPr>
          <p:cNvSpPr txBox="1">
            <a:spLocks/>
          </p:cNvSpPr>
          <p:nvPr/>
        </p:nvSpPr>
        <p:spPr>
          <a:xfrm>
            <a:off x="9450938" y="4230474"/>
            <a:ext cx="2239177" cy="1609022"/>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400">
                <a:latin typeface="Ubuntu"/>
                <a:cs typeface="Calibri" panose="020F0502020204030204"/>
              </a:rPr>
              <a:t>Links to further resources: </a:t>
            </a:r>
            <a:br>
              <a:rPr lang="en-US" sz="1400" dirty="0">
                <a:cs typeface="Calibri" panose="020F0502020204030204"/>
              </a:rPr>
            </a:br>
            <a:endParaRPr lang="en-US" sz="1400">
              <a:cs typeface="Calibri" panose="020F0502020204030204"/>
            </a:endParaRPr>
          </a:p>
          <a:p>
            <a:r>
              <a:rPr lang="en-US" sz="1400" b="0" i="1" u="sng" dirty="0">
                <a:solidFill>
                  <a:srgbClr val="103D68"/>
                </a:solidFill>
                <a:latin typeface="Ubuntu"/>
                <a:cs typeface="Calibri" panose="020F0502020204030204"/>
                <a:hlinkClick r:id="rId3">
                  <a:extLst>
                    <a:ext uri="{A12FA001-AC4F-418D-AE19-62706E023703}">
                      <ahyp:hlinkClr xmlns:ahyp="http://schemas.microsoft.com/office/drawing/2018/hyperlinkcolor" val="tx"/>
                    </a:ext>
                  </a:extLst>
                </a:hlinkClick>
              </a:rPr>
              <a:t>Industry, Marketing </a:t>
            </a:r>
            <a:br>
              <a:rPr lang="en-US" sz="1400" b="0" i="1" u="sng" dirty="0">
                <a:solidFill>
                  <a:srgbClr val="103D68"/>
                </a:solidFill>
                <a:cs typeface="Calibri" panose="020F0502020204030204"/>
                <a:hlinkClick r:id="rId3">
                  <a:extLst>
                    <a:ext uri="{A12FA001-AC4F-418D-AE19-62706E023703}">
                      <ahyp:hlinkClr xmlns:ahyp="http://schemas.microsoft.com/office/drawing/2018/hyperlinkcolor" val="tx"/>
                    </a:ext>
                  </a:extLst>
                </a:hlinkClick>
              </a:rPr>
            </a:br>
            <a:r>
              <a:rPr lang="en-US" sz="1400" b="0" i="1" u="sng" dirty="0">
                <a:solidFill>
                  <a:srgbClr val="103D68"/>
                </a:solidFill>
                <a:latin typeface="Ubuntu"/>
                <a:cs typeface="Calibri" panose="020F0502020204030204"/>
                <a:hlinkClick r:id="rId3">
                  <a:extLst>
                    <a:ext uri="{A12FA001-AC4F-418D-AE19-62706E023703}">
                      <ahyp:hlinkClr xmlns:ahyp="http://schemas.microsoft.com/office/drawing/2018/hyperlinkcolor" val="tx"/>
                    </a:ext>
                  </a:extLst>
                </a:hlinkClick>
              </a:rPr>
              <a:t>and Advertising</a:t>
            </a:r>
            <a:r>
              <a:rPr lang="en-US" sz="1400" b="0" i="1" u="sng" dirty="0">
                <a:solidFill>
                  <a:srgbClr val="103D68"/>
                </a:solidFill>
                <a:latin typeface="Ubuntu"/>
                <a:cs typeface="Calibri" panose="020F0502020204030204"/>
              </a:rPr>
              <a:t> </a:t>
            </a:r>
          </a:p>
          <a:p>
            <a:r>
              <a:rPr lang="en-US" sz="1400" b="0" i="1" u="sng" dirty="0">
                <a:solidFill>
                  <a:srgbClr val="103D68"/>
                </a:solidFill>
                <a:latin typeface="Ubuntu"/>
                <a:cs typeface="Calibri" panose="020F0502020204030204"/>
                <a:hlinkClick r:id="rId3">
                  <a:extLst>
                    <a:ext uri="{A12FA001-AC4F-418D-AE19-62706E023703}">
                      <ahyp:hlinkClr xmlns:ahyp="http://schemas.microsoft.com/office/drawing/2018/hyperlinkcolor" val="tx"/>
                    </a:ext>
                  </a:extLst>
                </a:hlinkClick>
              </a:rPr>
              <a:t>Vaping Health Concerns</a:t>
            </a:r>
            <a:r>
              <a:rPr lang="en-US" sz="1400" b="0" i="1" u="sng" dirty="0">
                <a:solidFill>
                  <a:srgbClr val="103D68"/>
                </a:solidFill>
                <a:latin typeface="Ubuntu"/>
                <a:cs typeface="Calibri" panose="020F0502020204030204"/>
              </a:rPr>
              <a:t> </a:t>
            </a:r>
          </a:p>
        </p:txBody>
      </p:sp>
      <p:sp>
        <p:nvSpPr>
          <p:cNvPr id="5" name="Rounded Rectangle 4">
            <a:extLst>
              <a:ext uri="{FF2B5EF4-FFF2-40B4-BE49-F238E27FC236}">
                <a16:creationId xmlns:a16="http://schemas.microsoft.com/office/drawing/2014/main" id="{80A629F7-8D72-F6E2-5840-83D6316C38F4}"/>
              </a:ext>
            </a:extLst>
          </p:cNvPr>
          <p:cNvSpPr/>
          <p:nvPr/>
        </p:nvSpPr>
        <p:spPr>
          <a:xfrm>
            <a:off x="304879" y="2734407"/>
            <a:ext cx="2379108" cy="346075"/>
          </a:xfrm>
          <a:prstGeom prst="roundRect">
            <a:avLst>
              <a:gd name="adj" fmla="val 10206"/>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 Placeholder 8">
            <a:extLst>
              <a:ext uri="{FF2B5EF4-FFF2-40B4-BE49-F238E27FC236}">
                <a16:creationId xmlns:a16="http://schemas.microsoft.com/office/drawing/2014/main" id="{8BDFBD42-52ED-30B5-CE28-CD3B29B3A44B}"/>
              </a:ext>
            </a:extLst>
          </p:cNvPr>
          <p:cNvSpPr txBox="1">
            <a:spLocks/>
          </p:cNvSpPr>
          <p:nvPr/>
        </p:nvSpPr>
        <p:spPr>
          <a:xfrm>
            <a:off x="330457" y="2747901"/>
            <a:ext cx="2344738" cy="34607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1400" b="1">
                <a:cs typeface="Calibri" panose="020F0502020204030204"/>
              </a:rPr>
              <a:t>Questions for discussion:</a:t>
            </a:r>
          </a:p>
        </p:txBody>
      </p:sp>
      <p:pic>
        <p:nvPicPr>
          <p:cNvPr id="13" name="Picture 12">
            <a:extLst>
              <a:ext uri="{FF2B5EF4-FFF2-40B4-BE49-F238E27FC236}">
                <a16:creationId xmlns:a16="http://schemas.microsoft.com/office/drawing/2014/main" id="{C18A5748-EEB4-6EE4-676E-ED5500B53929}"/>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152250">
            <a:off x="1713515" y="3201170"/>
            <a:ext cx="4112938" cy="3311567"/>
          </a:xfrm>
          <a:prstGeom prst="rect">
            <a:avLst/>
          </a:prstGeom>
        </p:spPr>
      </p:pic>
      <p:pic>
        <p:nvPicPr>
          <p:cNvPr id="14" name="Picture 13">
            <a:extLst>
              <a:ext uri="{FF2B5EF4-FFF2-40B4-BE49-F238E27FC236}">
                <a16:creationId xmlns:a16="http://schemas.microsoft.com/office/drawing/2014/main" id="{0E0F3D54-C50E-08D1-4955-02FE33221067}"/>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219879">
            <a:off x="5558595" y="399475"/>
            <a:ext cx="4610697" cy="3632349"/>
          </a:xfrm>
          <a:prstGeom prst="rect">
            <a:avLst/>
          </a:prstGeom>
        </p:spPr>
      </p:pic>
      <p:sp>
        <p:nvSpPr>
          <p:cNvPr id="15" name="TextBox 14">
            <a:extLst>
              <a:ext uri="{FF2B5EF4-FFF2-40B4-BE49-F238E27FC236}">
                <a16:creationId xmlns:a16="http://schemas.microsoft.com/office/drawing/2014/main" id="{B2D9BE42-9F2E-51CF-C438-F52FC8304AB1}"/>
              </a:ext>
            </a:extLst>
          </p:cNvPr>
          <p:cNvSpPr txBox="1"/>
          <p:nvPr/>
        </p:nvSpPr>
        <p:spPr>
          <a:xfrm rot="21418527">
            <a:off x="2126992" y="3766732"/>
            <a:ext cx="3285983" cy="1384995"/>
          </a:xfrm>
          <a:prstGeom prst="rect">
            <a:avLst/>
          </a:prstGeom>
          <a:noFill/>
        </p:spPr>
        <p:txBody>
          <a:bodyPr wrap="square" lIns="91440" tIns="45720" rIns="91440" bIns="45720" rtlCol="0" anchor="t">
            <a:spAutoFit/>
          </a:bodyPr>
          <a:lstStyle/>
          <a:p>
            <a:r>
              <a:rPr lang="en-US" sz="1200">
                <a:solidFill>
                  <a:schemeClr val="accent1"/>
                </a:solidFill>
                <a:latin typeface="Ubuntu"/>
                <a:ea typeface="+mn-lt"/>
                <a:cs typeface="+mn-lt"/>
              </a:rPr>
              <a:t>The article reports that the company BAT want a ban on 'soft drink, sweet or dessert </a:t>
            </a:r>
            <a:r>
              <a:rPr lang="en-US" sz="1200" err="1">
                <a:solidFill>
                  <a:schemeClr val="accent1"/>
                </a:solidFill>
                <a:latin typeface="Ubuntu"/>
                <a:ea typeface="+mn-lt"/>
                <a:cs typeface="+mn-lt"/>
              </a:rPr>
              <a:t>flavours</a:t>
            </a:r>
            <a:r>
              <a:rPr lang="en-US" sz="1200">
                <a:solidFill>
                  <a:schemeClr val="accent1"/>
                </a:solidFill>
                <a:latin typeface="Ubuntu"/>
                <a:ea typeface="+mn-lt"/>
                <a:cs typeface="+mn-lt"/>
              </a:rPr>
              <a:t> such as gummy bear or cotton candy, which it says appeal </a:t>
            </a:r>
            <a:r>
              <a:rPr lang="en-US" sz="1200" i="1">
                <a:solidFill>
                  <a:schemeClr val="accent1"/>
                </a:solidFill>
                <a:latin typeface="Ubuntu"/>
                <a:ea typeface="+mn-lt"/>
                <a:cs typeface="+mn-lt"/>
              </a:rPr>
              <a:t>“uniquely” </a:t>
            </a:r>
            <a:r>
              <a:rPr lang="en-US" sz="1200">
                <a:solidFill>
                  <a:schemeClr val="accent1"/>
                </a:solidFill>
                <a:latin typeface="Ubuntu"/>
                <a:ea typeface="+mn-lt"/>
                <a:cs typeface="+mn-lt"/>
              </a:rPr>
              <a:t>to the young.' BAT doesn’t sell these </a:t>
            </a:r>
            <a:r>
              <a:rPr lang="en-US" sz="1200" err="1">
                <a:solidFill>
                  <a:schemeClr val="accent1"/>
                </a:solidFill>
                <a:latin typeface="Ubuntu"/>
                <a:ea typeface="+mn-lt"/>
                <a:cs typeface="+mn-lt"/>
              </a:rPr>
              <a:t>flavours</a:t>
            </a:r>
            <a:r>
              <a:rPr lang="en-US" sz="1200">
                <a:solidFill>
                  <a:schemeClr val="accent1"/>
                </a:solidFill>
                <a:latin typeface="Ubuntu"/>
                <a:ea typeface="+mn-lt"/>
                <a:cs typeface="+mn-lt"/>
              </a:rPr>
              <a:t>. What is BAT's motive? It is to reduce the risk of harm to children and young people?</a:t>
            </a:r>
            <a:endParaRPr lang="en-US" sz="1200">
              <a:solidFill>
                <a:schemeClr val="accent1"/>
              </a:solidFill>
              <a:latin typeface="Ubuntu"/>
              <a:cs typeface="Calibri" panose="020F0502020204030204"/>
            </a:endParaRPr>
          </a:p>
        </p:txBody>
      </p:sp>
      <p:sp>
        <p:nvSpPr>
          <p:cNvPr id="16" name="TextBox 15">
            <a:extLst>
              <a:ext uri="{FF2B5EF4-FFF2-40B4-BE49-F238E27FC236}">
                <a16:creationId xmlns:a16="http://schemas.microsoft.com/office/drawing/2014/main" id="{D091D406-5A35-21E2-B32F-E2C1E7C11610}"/>
              </a:ext>
            </a:extLst>
          </p:cNvPr>
          <p:cNvSpPr txBox="1"/>
          <p:nvPr/>
        </p:nvSpPr>
        <p:spPr>
          <a:xfrm>
            <a:off x="6138178" y="1039031"/>
            <a:ext cx="3543301" cy="1395506"/>
          </a:xfrm>
          <a:prstGeom prst="rect">
            <a:avLst/>
          </a:prstGeom>
          <a:noFill/>
        </p:spPr>
        <p:txBody>
          <a:bodyPr wrap="square" rtlCol="0">
            <a:spAutoFit/>
          </a:bodyPr>
          <a:lstStyle/>
          <a:p>
            <a:r>
              <a:rPr lang="en-US" sz="1200">
                <a:solidFill>
                  <a:schemeClr val="accent1"/>
                </a:solidFill>
                <a:latin typeface="Ubuntu" panose="020B0504030602030204" pitchFamily="34" charset="0"/>
                <a:ea typeface="+mn-lt"/>
                <a:cs typeface="+mn-lt"/>
              </a:rPr>
              <a:t>'BAT wants a ban on cartoon imagery on packets. However, it does not support a ban on </a:t>
            </a:r>
            <a:r>
              <a:rPr lang="en-US" sz="1200" err="1">
                <a:solidFill>
                  <a:schemeClr val="accent1"/>
                </a:solidFill>
                <a:latin typeface="Ubuntu" panose="020B0504030602030204" pitchFamily="34" charset="0"/>
                <a:ea typeface="+mn-lt"/>
                <a:cs typeface="+mn-lt"/>
              </a:rPr>
              <a:t>colourful</a:t>
            </a:r>
            <a:r>
              <a:rPr lang="en-US" sz="1200">
                <a:solidFill>
                  <a:schemeClr val="accent1"/>
                </a:solidFill>
                <a:latin typeface="Ubuntu" panose="020B0504030602030204" pitchFamily="34" charset="0"/>
                <a:ea typeface="+mn-lt"/>
                <a:cs typeface="+mn-lt"/>
              </a:rPr>
              <a:t> packaging, nor on advertising or sports sponsorship'. BAT sponsors the motor racing team McLaren. Why do you think BAT support a ban of some elements such as cartoon imagery but not on advertising or sports sponsorship? </a:t>
            </a:r>
            <a:endParaRPr lang="en-US" sz="1200">
              <a:solidFill>
                <a:schemeClr val="accent1"/>
              </a:solidFill>
              <a:latin typeface="Ubuntu" panose="020B0504030602030204" pitchFamily="34" charset="0"/>
              <a:cs typeface="Calibri" panose="020F0502020204030204"/>
            </a:endParaRPr>
          </a:p>
        </p:txBody>
      </p:sp>
    </p:spTree>
    <p:extLst>
      <p:ext uri="{BB962C8B-B14F-4D97-AF65-F5344CB8AC3E}">
        <p14:creationId xmlns:p14="http://schemas.microsoft.com/office/powerpoint/2010/main" val="4002587636"/>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500" fill="hold"/>
                                        <p:tgtEl>
                                          <p:spTgt spid="15"/>
                                        </p:tgtEl>
                                        <p:attrNameLst>
                                          <p:attrName>ppt_x</p:attrName>
                                        </p:attrNameLst>
                                      </p:cBhvr>
                                      <p:tavLst>
                                        <p:tav tm="0">
                                          <p:val>
                                            <p:strVal val="#ppt_x"/>
                                          </p:val>
                                        </p:tav>
                                        <p:tav tm="100000">
                                          <p:val>
                                            <p:strVal val="#ppt_x"/>
                                          </p:val>
                                        </p:tav>
                                      </p:tavLst>
                                    </p:anim>
                                    <p:anim calcmode="lin" valueType="num">
                                      <p:cBhvr additive="base">
                                        <p:cTn id="1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additive="base">
                                        <p:cTn id="17" dur="500" fill="hold"/>
                                        <p:tgtEl>
                                          <p:spTgt spid="14"/>
                                        </p:tgtEl>
                                        <p:attrNameLst>
                                          <p:attrName>ppt_x</p:attrName>
                                        </p:attrNameLst>
                                      </p:cBhvr>
                                      <p:tavLst>
                                        <p:tav tm="0">
                                          <p:val>
                                            <p:strVal val="#ppt_x"/>
                                          </p:val>
                                        </p:tav>
                                        <p:tav tm="100000">
                                          <p:val>
                                            <p:strVal val="#ppt_x"/>
                                          </p:val>
                                        </p:tav>
                                      </p:tavLst>
                                    </p:anim>
                                    <p:anim calcmode="lin" valueType="num">
                                      <p:cBhvr additive="base">
                                        <p:cTn id="18" dur="500" fill="hold"/>
                                        <p:tgtEl>
                                          <p:spTgt spid="14"/>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additive="base">
                                        <p:cTn id="21" dur="500" fill="hold"/>
                                        <p:tgtEl>
                                          <p:spTgt spid="16"/>
                                        </p:tgtEl>
                                        <p:attrNameLst>
                                          <p:attrName>ppt_x</p:attrName>
                                        </p:attrNameLst>
                                      </p:cBhvr>
                                      <p:tavLst>
                                        <p:tav tm="0">
                                          <p:val>
                                            <p:strVal val="#ppt_x"/>
                                          </p:val>
                                        </p:tav>
                                        <p:tav tm="100000">
                                          <p:val>
                                            <p:strVal val="#ppt_x"/>
                                          </p:val>
                                        </p:tav>
                                      </p:tavLst>
                                    </p:anim>
                                    <p:anim calcmode="lin" valueType="num">
                                      <p:cBhvr additive="base">
                                        <p:cTn id="2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DECDD2-3E2A-ACC9-4997-80D3468AD4FA}"/>
            </a:ext>
          </a:extLst>
        </p:cNvPr>
        <p:cNvGrpSpPr/>
        <p:nvPr/>
      </p:nvGrpSpPr>
      <p:grpSpPr>
        <a:xfrm>
          <a:off x="0" y="0"/>
          <a:ext cx="0" cy="0"/>
          <a:chOff x="0" y="0"/>
          <a:chExt cx="0" cy="0"/>
        </a:xfrm>
      </p:grpSpPr>
      <p:sp>
        <p:nvSpPr>
          <p:cNvPr id="2" name="Text Placeholder 6">
            <a:extLst>
              <a:ext uri="{FF2B5EF4-FFF2-40B4-BE49-F238E27FC236}">
                <a16:creationId xmlns:a16="http://schemas.microsoft.com/office/drawing/2014/main" id="{D9EBCA61-4C59-A7C3-364E-C922462A10D6}"/>
              </a:ext>
            </a:extLst>
          </p:cNvPr>
          <p:cNvSpPr txBox="1">
            <a:spLocks/>
          </p:cNvSpPr>
          <p:nvPr/>
        </p:nvSpPr>
        <p:spPr>
          <a:xfrm>
            <a:off x="304879" y="1273066"/>
            <a:ext cx="4412594" cy="1202689"/>
          </a:xfrm>
          <a:prstGeom prst="rect">
            <a:avLst/>
          </a:prstGeom>
        </p:spPr>
        <p:txBody>
          <a:bodyPr vert="horz" lIns="91440" tIns="45720" rIns="91440" bIns="45720" rtlCol="0" anchor="b">
            <a:normAutofit fontScale="92500"/>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2400" dirty="0">
                <a:solidFill>
                  <a:srgbClr val="103D68"/>
                </a:solidFill>
                <a:latin typeface="Ubuntu"/>
                <a:hlinkClick r:id="rId3">
                  <a:extLst>
                    <a:ext uri="{A12FA001-AC4F-418D-AE19-62706E023703}">
                      <ahyp:hlinkClr xmlns:ahyp="http://schemas.microsoft.com/office/drawing/2018/hyperlinkcolor" val="tx"/>
                    </a:ext>
                  </a:extLst>
                </a:hlinkClick>
              </a:rPr>
              <a:t>Vape ban will prevent nicotine-addicted children - health body</a:t>
            </a:r>
            <a:br>
              <a:rPr lang="en-US" sz="2400" dirty="0"/>
            </a:br>
            <a:r>
              <a:rPr lang="en-US" sz="2400" b="0">
                <a:latin typeface="Ubuntu"/>
              </a:rPr>
              <a:t>– BBC News</a:t>
            </a:r>
            <a:endParaRPr lang="en-US"/>
          </a:p>
        </p:txBody>
      </p:sp>
      <p:sp>
        <p:nvSpPr>
          <p:cNvPr id="3" name="Rounded Rectangle 2">
            <a:extLst>
              <a:ext uri="{FF2B5EF4-FFF2-40B4-BE49-F238E27FC236}">
                <a16:creationId xmlns:a16="http://schemas.microsoft.com/office/drawing/2014/main" id="{08274124-424A-FD72-C839-A517B1416A26}"/>
              </a:ext>
            </a:extLst>
          </p:cNvPr>
          <p:cNvSpPr/>
          <p:nvPr/>
        </p:nvSpPr>
        <p:spPr>
          <a:xfrm>
            <a:off x="9326880" y="4103327"/>
            <a:ext cx="2487295" cy="2421400"/>
          </a:xfrm>
          <a:prstGeom prst="roundRect">
            <a:avLst>
              <a:gd name="adj" fmla="val 4097"/>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8">
            <a:extLst>
              <a:ext uri="{FF2B5EF4-FFF2-40B4-BE49-F238E27FC236}">
                <a16:creationId xmlns:a16="http://schemas.microsoft.com/office/drawing/2014/main" id="{996BE24C-EB0E-6584-A3A7-A4E7C03ACD81}"/>
              </a:ext>
            </a:extLst>
          </p:cNvPr>
          <p:cNvSpPr txBox="1">
            <a:spLocks/>
          </p:cNvSpPr>
          <p:nvPr/>
        </p:nvSpPr>
        <p:spPr>
          <a:xfrm>
            <a:off x="9450938" y="4230474"/>
            <a:ext cx="2239177" cy="1609022"/>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400">
                <a:latin typeface="Ubuntu"/>
                <a:cs typeface="Calibri" panose="020F0502020204030204"/>
              </a:rPr>
              <a:t>Links to further resources: </a:t>
            </a:r>
            <a:br>
              <a:rPr lang="en-US" sz="1400" dirty="0">
                <a:cs typeface="Calibri" panose="020F0502020204030204"/>
              </a:rPr>
            </a:br>
            <a:endParaRPr lang="en-US" sz="1400">
              <a:cs typeface="Calibri" panose="020F0502020204030204"/>
            </a:endParaRPr>
          </a:p>
          <a:p>
            <a:r>
              <a:rPr lang="en-US" sz="1400" b="0" dirty="0">
                <a:solidFill>
                  <a:srgbClr val="103D68"/>
                </a:solidFill>
                <a:latin typeface="Ubuntu"/>
                <a:cs typeface="Calibri" panose="020F0502020204030204"/>
                <a:hlinkClick r:id="rId4">
                  <a:extLst>
                    <a:ext uri="{A12FA001-AC4F-418D-AE19-62706E023703}">
                      <ahyp:hlinkClr xmlns:ahyp="http://schemas.microsoft.com/office/drawing/2018/hyperlinkcolor" val="tx"/>
                    </a:ext>
                  </a:extLst>
                </a:hlinkClick>
              </a:rPr>
              <a:t>Single-use vapes ban | GOV.WALES</a:t>
            </a:r>
            <a:endParaRPr lang="en-US" dirty="0">
              <a:solidFill>
                <a:srgbClr val="103D68"/>
              </a:solidFill>
              <a:hlinkClick r:id="rId4">
                <a:extLst>
                  <a:ext uri="{A12FA001-AC4F-418D-AE19-62706E023703}">
                    <ahyp:hlinkClr xmlns:ahyp="http://schemas.microsoft.com/office/drawing/2018/hyperlinkcolor" val="tx"/>
                  </a:ext>
                </a:extLst>
              </a:hlinkClick>
            </a:endParaRPr>
          </a:p>
          <a:p>
            <a:r>
              <a:rPr lang="en-US" sz="1400" b="0" i="1" u="sng" dirty="0">
                <a:solidFill>
                  <a:srgbClr val="103D68"/>
                </a:solidFill>
                <a:latin typeface="Ubuntu"/>
                <a:cs typeface="Calibri" panose="020F0502020204030204"/>
                <a:hlinkClick r:id="rId5">
                  <a:extLst>
                    <a:ext uri="{A12FA001-AC4F-418D-AE19-62706E023703}">
                      <ahyp:hlinkClr xmlns:ahyp="http://schemas.microsoft.com/office/drawing/2018/hyperlinkcolor" val="tx"/>
                    </a:ext>
                  </a:extLst>
                </a:hlinkClick>
              </a:rPr>
              <a:t>Vaping Health Concerns</a:t>
            </a:r>
            <a:r>
              <a:rPr lang="en-US" sz="1400" b="0" i="1" u="sng" dirty="0">
                <a:solidFill>
                  <a:srgbClr val="103D68"/>
                </a:solidFill>
                <a:latin typeface="Ubuntu"/>
                <a:cs typeface="Calibri" panose="020F0502020204030204"/>
              </a:rPr>
              <a:t> </a:t>
            </a:r>
          </a:p>
        </p:txBody>
      </p:sp>
      <p:sp>
        <p:nvSpPr>
          <p:cNvPr id="5" name="Rounded Rectangle 4">
            <a:extLst>
              <a:ext uri="{FF2B5EF4-FFF2-40B4-BE49-F238E27FC236}">
                <a16:creationId xmlns:a16="http://schemas.microsoft.com/office/drawing/2014/main" id="{B2E028E7-09A3-EBE7-858B-F150EDC50E2C}"/>
              </a:ext>
            </a:extLst>
          </p:cNvPr>
          <p:cNvSpPr/>
          <p:nvPr/>
        </p:nvSpPr>
        <p:spPr>
          <a:xfrm>
            <a:off x="304879" y="2734407"/>
            <a:ext cx="2379108" cy="346075"/>
          </a:xfrm>
          <a:prstGeom prst="roundRect">
            <a:avLst>
              <a:gd name="adj" fmla="val 10206"/>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 Placeholder 8">
            <a:extLst>
              <a:ext uri="{FF2B5EF4-FFF2-40B4-BE49-F238E27FC236}">
                <a16:creationId xmlns:a16="http://schemas.microsoft.com/office/drawing/2014/main" id="{38CFFF82-920B-DC99-8E4A-C1BE36B27A2D}"/>
              </a:ext>
            </a:extLst>
          </p:cNvPr>
          <p:cNvSpPr txBox="1">
            <a:spLocks/>
          </p:cNvSpPr>
          <p:nvPr/>
        </p:nvSpPr>
        <p:spPr>
          <a:xfrm>
            <a:off x="330457" y="2747901"/>
            <a:ext cx="2344738" cy="34607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1400" b="1">
                <a:cs typeface="Calibri" panose="020F0502020204030204"/>
              </a:rPr>
              <a:t>Questions for discussion:</a:t>
            </a:r>
          </a:p>
        </p:txBody>
      </p:sp>
      <p:pic>
        <p:nvPicPr>
          <p:cNvPr id="13" name="Picture 12">
            <a:extLst>
              <a:ext uri="{FF2B5EF4-FFF2-40B4-BE49-F238E27FC236}">
                <a16:creationId xmlns:a16="http://schemas.microsoft.com/office/drawing/2014/main" id="{77C7CE42-B429-615B-1209-7F20F289F4AB}"/>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rot="152250">
            <a:off x="1713515" y="3201170"/>
            <a:ext cx="4112938" cy="3311567"/>
          </a:xfrm>
          <a:prstGeom prst="rect">
            <a:avLst/>
          </a:prstGeom>
        </p:spPr>
      </p:pic>
      <p:pic>
        <p:nvPicPr>
          <p:cNvPr id="14" name="Picture 13">
            <a:extLst>
              <a:ext uri="{FF2B5EF4-FFF2-40B4-BE49-F238E27FC236}">
                <a16:creationId xmlns:a16="http://schemas.microsoft.com/office/drawing/2014/main" id="{90A7584C-E4E0-A704-5E54-0EE5FF8336B6}"/>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rot="219879">
            <a:off x="5558595" y="399475"/>
            <a:ext cx="4610697" cy="3632349"/>
          </a:xfrm>
          <a:prstGeom prst="rect">
            <a:avLst/>
          </a:prstGeom>
        </p:spPr>
      </p:pic>
      <p:sp>
        <p:nvSpPr>
          <p:cNvPr id="15" name="TextBox 14">
            <a:extLst>
              <a:ext uri="{FF2B5EF4-FFF2-40B4-BE49-F238E27FC236}">
                <a16:creationId xmlns:a16="http://schemas.microsoft.com/office/drawing/2014/main" id="{9BCEBC89-7044-2B90-0DE2-89C2CDBE956F}"/>
              </a:ext>
            </a:extLst>
          </p:cNvPr>
          <p:cNvSpPr txBox="1"/>
          <p:nvPr/>
        </p:nvSpPr>
        <p:spPr>
          <a:xfrm rot="21418527">
            <a:off x="2126992" y="3951398"/>
            <a:ext cx="3285983" cy="1015663"/>
          </a:xfrm>
          <a:prstGeom prst="rect">
            <a:avLst/>
          </a:prstGeom>
          <a:noFill/>
        </p:spPr>
        <p:txBody>
          <a:bodyPr wrap="square" lIns="91440" tIns="45720" rIns="91440" bIns="45720" rtlCol="0" anchor="t">
            <a:spAutoFit/>
          </a:bodyPr>
          <a:lstStyle/>
          <a:p>
            <a:r>
              <a:rPr lang="en-US" sz="1200" dirty="0">
                <a:solidFill>
                  <a:schemeClr val="accent1"/>
                </a:solidFill>
                <a:latin typeface="Ubuntu"/>
                <a:ea typeface="Calibri"/>
                <a:cs typeface="Calibri" panose="020F0502020204030204"/>
              </a:rPr>
              <a:t>The government says disposable vapes are being banned mainly to protect children.</a:t>
            </a:r>
            <a:br>
              <a:rPr lang="en-US" sz="1200" dirty="0">
                <a:latin typeface="Ubuntu" panose="020B0504030602030204" pitchFamily="34" charset="0"/>
                <a:ea typeface="Calibri"/>
                <a:cs typeface="Calibri" panose="020F0502020204030204"/>
              </a:rPr>
            </a:br>
            <a:r>
              <a:rPr lang="en-US" sz="1200" dirty="0">
                <a:solidFill>
                  <a:schemeClr val="accent1"/>
                </a:solidFill>
                <a:latin typeface="Ubuntu"/>
                <a:ea typeface="Calibri"/>
                <a:cs typeface="Calibri" panose="020F0502020204030204"/>
              </a:rPr>
              <a:t> Why do you think disposables </a:t>
            </a:r>
            <a:r>
              <a:rPr lang="en-US" sz="1200">
                <a:solidFill>
                  <a:schemeClr val="accent1"/>
                </a:solidFill>
                <a:latin typeface="Ubuntu"/>
                <a:ea typeface="Calibri"/>
                <a:cs typeface="Calibri" panose="020F0502020204030204"/>
              </a:rPr>
              <a:t>became</a:t>
            </a:r>
            <a:r>
              <a:rPr lang="en-US" sz="1200" dirty="0">
                <a:solidFill>
                  <a:schemeClr val="accent1"/>
                </a:solidFill>
                <a:latin typeface="Ubuntu"/>
                <a:ea typeface="Calibri"/>
                <a:cs typeface="Calibri" panose="020F0502020204030204"/>
              </a:rPr>
              <a:t> so popular with young people compared to other types of vapes?</a:t>
            </a:r>
            <a:endParaRPr lang="en-US" dirty="0">
              <a:solidFill>
                <a:schemeClr val="accent1"/>
              </a:solidFill>
              <a:latin typeface="Ubuntu"/>
            </a:endParaRPr>
          </a:p>
        </p:txBody>
      </p:sp>
      <p:sp>
        <p:nvSpPr>
          <p:cNvPr id="16" name="TextBox 15">
            <a:extLst>
              <a:ext uri="{FF2B5EF4-FFF2-40B4-BE49-F238E27FC236}">
                <a16:creationId xmlns:a16="http://schemas.microsoft.com/office/drawing/2014/main" id="{5DCCB8FA-5608-C3B9-5A78-5570B460A0AC}"/>
              </a:ext>
            </a:extLst>
          </p:cNvPr>
          <p:cNvSpPr txBox="1"/>
          <p:nvPr/>
        </p:nvSpPr>
        <p:spPr>
          <a:xfrm>
            <a:off x="6138178" y="1039031"/>
            <a:ext cx="3543301" cy="1200329"/>
          </a:xfrm>
          <a:prstGeom prst="rect">
            <a:avLst/>
          </a:prstGeom>
          <a:noFill/>
        </p:spPr>
        <p:txBody>
          <a:bodyPr wrap="square" lIns="91440" tIns="45720" rIns="91440" bIns="45720" rtlCol="0" anchor="t">
            <a:spAutoFit/>
          </a:bodyPr>
          <a:lstStyle/>
          <a:p>
            <a:r>
              <a:rPr lang="en-US" sz="1200" dirty="0">
                <a:solidFill>
                  <a:schemeClr val="accent1"/>
                </a:solidFill>
                <a:latin typeface="Ubuntu"/>
                <a:ea typeface="+mn-lt"/>
                <a:cs typeface="+mn-lt"/>
              </a:rPr>
              <a:t>Ministers argue that </a:t>
            </a:r>
            <a:r>
              <a:rPr lang="en-US" sz="1200" dirty="0" err="1">
                <a:solidFill>
                  <a:schemeClr val="accent1"/>
                </a:solidFill>
                <a:latin typeface="Ubuntu"/>
                <a:ea typeface="+mn-lt"/>
                <a:cs typeface="+mn-lt"/>
              </a:rPr>
              <a:t>flavours</a:t>
            </a:r>
            <a:r>
              <a:rPr lang="en-US" sz="1200" dirty="0">
                <a:solidFill>
                  <a:schemeClr val="accent1"/>
                </a:solidFill>
                <a:latin typeface="Ubuntu"/>
                <a:ea typeface="+mn-lt"/>
                <a:cs typeface="+mn-lt"/>
              </a:rPr>
              <a:t>  like bubblegum, gummy bear or cotton candy make vaping more appealing to children.</a:t>
            </a:r>
            <a:br>
              <a:rPr lang="en-US" sz="1200" dirty="0">
                <a:latin typeface="Ubuntu"/>
                <a:ea typeface="+mn-lt"/>
                <a:cs typeface="+mn-lt"/>
              </a:rPr>
            </a:br>
            <a:r>
              <a:rPr lang="en-US" sz="1200" dirty="0">
                <a:solidFill>
                  <a:schemeClr val="accent1"/>
                </a:solidFill>
                <a:latin typeface="Ubuntu"/>
                <a:ea typeface="+mn-lt"/>
                <a:cs typeface="+mn-lt"/>
              </a:rPr>
              <a:t> Do you agree that </a:t>
            </a:r>
            <a:r>
              <a:rPr lang="en-US" sz="1200" dirty="0" err="1">
                <a:solidFill>
                  <a:schemeClr val="accent1"/>
                </a:solidFill>
                <a:latin typeface="Ubuntu"/>
                <a:ea typeface="+mn-lt"/>
                <a:cs typeface="+mn-lt"/>
              </a:rPr>
              <a:t>flavour</a:t>
            </a:r>
            <a:r>
              <a:rPr lang="en-US" sz="1200" dirty="0">
                <a:solidFill>
                  <a:schemeClr val="accent1"/>
                </a:solidFill>
                <a:latin typeface="Ubuntu"/>
                <a:ea typeface="+mn-lt"/>
                <a:cs typeface="+mn-lt"/>
              </a:rPr>
              <a:t> bans would reduce youth vaping — or would vape producers find ways around it?</a:t>
            </a:r>
            <a:endParaRPr lang="en-US" sz="1200" dirty="0">
              <a:solidFill>
                <a:schemeClr val="accent1"/>
              </a:solidFill>
              <a:latin typeface="Ubuntu"/>
              <a:ea typeface="Calibri"/>
              <a:cs typeface="Calibri" panose="020F0502020204030204"/>
            </a:endParaRPr>
          </a:p>
        </p:txBody>
      </p:sp>
    </p:spTree>
    <p:extLst>
      <p:ext uri="{BB962C8B-B14F-4D97-AF65-F5344CB8AC3E}">
        <p14:creationId xmlns:p14="http://schemas.microsoft.com/office/powerpoint/2010/main" val="2238652035"/>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500" fill="hold"/>
                                        <p:tgtEl>
                                          <p:spTgt spid="15"/>
                                        </p:tgtEl>
                                        <p:attrNameLst>
                                          <p:attrName>ppt_x</p:attrName>
                                        </p:attrNameLst>
                                      </p:cBhvr>
                                      <p:tavLst>
                                        <p:tav tm="0">
                                          <p:val>
                                            <p:strVal val="#ppt_x"/>
                                          </p:val>
                                        </p:tav>
                                        <p:tav tm="100000">
                                          <p:val>
                                            <p:strVal val="#ppt_x"/>
                                          </p:val>
                                        </p:tav>
                                      </p:tavLst>
                                    </p:anim>
                                    <p:anim calcmode="lin" valueType="num">
                                      <p:cBhvr additive="base">
                                        <p:cTn id="1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additive="base">
                                        <p:cTn id="17" dur="500" fill="hold"/>
                                        <p:tgtEl>
                                          <p:spTgt spid="14"/>
                                        </p:tgtEl>
                                        <p:attrNameLst>
                                          <p:attrName>ppt_x</p:attrName>
                                        </p:attrNameLst>
                                      </p:cBhvr>
                                      <p:tavLst>
                                        <p:tav tm="0">
                                          <p:val>
                                            <p:strVal val="#ppt_x"/>
                                          </p:val>
                                        </p:tav>
                                        <p:tav tm="100000">
                                          <p:val>
                                            <p:strVal val="#ppt_x"/>
                                          </p:val>
                                        </p:tav>
                                      </p:tavLst>
                                    </p:anim>
                                    <p:anim calcmode="lin" valueType="num">
                                      <p:cBhvr additive="base">
                                        <p:cTn id="18" dur="500" fill="hold"/>
                                        <p:tgtEl>
                                          <p:spTgt spid="14"/>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additive="base">
                                        <p:cTn id="21" dur="500" fill="hold"/>
                                        <p:tgtEl>
                                          <p:spTgt spid="16"/>
                                        </p:tgtEl>
                                        <p:attrNameLst>
                                          <p:attrName>ppt_x</p:attrName>
                                        </p:attrNameLst>
                                      </p:cBhvr>
                                      <p:tavLst>
                                        <p:tav tm="0">
                                          <p:val>
                                            <p:strVal val="#ppt_x"/>
                                          </p:val>
                                        </p:tav>
                                        <p:tav tm="100000">
                                          <p:val>
                                            <p:strVal val="#ppt_x"/>
                                          </p:val>
                                        </p:tav>
                                      </p:tavLst>
                                    </p:anim>
                                    <p:anim calcmode="lin" valueType="num">
                                      <p:cBhvr additive="base">
                                        <p:cTn id="2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extLst>
    <p:ext uri="{6950BFC3-D8DA-4A85-94F7-54DA5524770B}">
      <p188:commentRel xmlns:p188="http://schemas.microsoft.com/office/powerpoint/2018/8/main" r:id="rId2"/>
    </p:ext>
  </p:extLst>
</p:sld>
</file>

<file path=ppt/theme/theme1.xml><?xml version="1.0" encoding="utf-8"?>
<a:theme xmlns:a="http://schemas.openxmlformats.org/drawingml/2006/main" name="PHW - Master Deck - Green">
  <a:themeElements>
    <a:clrScheme name="PHW - Health &amp; Wellbeing Resources">
      <a:dk1>
        <a:srgbClr val="000000"/>
      </a:dk1>
      <a:lt1>
        <a:srgbClr val="FFFFFF"/>
      </a:lt1>
      <a:dk2>
        <a:srgbClr val="285087"/>
      </a:dk2>
      <a:lt2>
        <a:srgbClr val="E8E8E8"/>
      </a:lt2>
      <a:accent1>
        <a:srgbClr val="15518B"/>
      </a:accent1>
      <a:accent2>
        <a:srgbClr val="24FFC0"/>
      </a:accent2>
      <a:accent3>
        <a:srgbClr val="E8FF3E"/>
      </a:accent3>
      <a:accent4>
        <a:srgbClr val="FF5D0C"/>
      </a:accent4>
      <a:accent5>
        <a:srgbClr val="C288FF"/>
      </a:accent5>
      <a:accent6>
        <a:srgbClr val="E0E0E0"/>
      </a:accent6>
      <a:hlink>
        <a:srgbClr val="E8FF3E"/>
      </a:hlink>
      <a:folHlink>
        <a:srgbClr val="24FFC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DocumentType xmlns="78b794fc-fa86-49b4-bf1d-df668ee03484">Presentation</DocumentType>
    <MeetingDate xmlns="78b794fc-fa86-49b4-bf1d-df668ee03484" xsi:nil="true"/>
    <Topic xmlns="78b794fc-fa86-49b4-bf1d-df668ee03484">Curriculum</Topic>
    <_ip_UnifiedCompliancePolicyProperties xmlns="http://schemas.microsoft.com/sharepoint/v3" xsi:nil="true"/>
    <Project xmlns="78b794fc-fa86-49b4-bf1d-df668ee03484">Vaping</Project>
    <Meeting xmlns="78b794fc-fa86-49b4-bf1d-df668ee03484" xsi:nil="true"/>
    <WorkCategory xmlns="78b794fc-fa86-49b4-bf1d-df668ee0348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DA702A496B7D7449F457C941AEC0CCB" ma:contentTypeVersion="11" ma:contentTypeDescription="Create a new document." ma:contentTypeScope="" ma:versionID="d4385b9f60eb4e1e028fd0e2d2ec7561">
  <xsd:schema xmlns:xsd="http://www.w3.org/2001/XMLSchema" xmlns:xs="http://www.w3.org/2001/XMLSchema" xmlns:p="http://schemas.microsoft.com/office/2006/metadata/properties" xmlns:ns1="http://schemas.microsoft.com/sharepoint/v3" xmlns:ns2="78b794fc-fa86-49b4-bf1d-df668ee03484" targetNamespace="http://schemas.microsoft.com/office/2006/metadata/properties" ma:root="true" ma:fieldsID="f0e7e002cbb8fc093e05c4b44b6ef271" ns1:_="" ns2:_="">
    <xsd:import namespace="http://schemas.microsoft.com/sharepoint/v3"/>
    <xsd:import namespace="78b794fc-fa86-49b4-bf1d-df668ee03484"/>
    <xsd:element name="properties">
      <xsd:complexType>
        <xsd:sequence>
          <xsd:element name="documentManagement">
            <xsd:complexType>
              <xsd:all>
                <xsd:element ref="ns2:Project" minOccurs="0"/>
                <xsd:element ref="ns2:WorkCategory" minOccurs="0"/>
                <xsd:element ref="ns2:DocumentType"/>
                <xsd:element ref="ns2:Meeting" minOccurs="0"/>
                <xsd:element ref="ns2:MeetingDate" minOccurs="0"/>
                <xsd:element ref="ns2:Topic"/>
                <xsd:element ref="ns2:MediaServiceMetadata" minOccurs="0"/>
                <xsd:element ref="ns2:MediaServiceFastMetadata" minOccurs="0"/>
                <xsd:element ref="ns2: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7" nillable="true" ma:displayName="Unified Compliance Policy Properties" ma:hidden="true" ma:internalName="_ip_UnifiedCompliancePolicyProperties">
      <xsd:simpleType>
        <xsd:restriction base="dms:Note"/>
      </xsd:simpleType>
    </xsd:element>
    <xsd:element name="_ip_UnifiedCompliancePolicyUIAction" ma:index="18"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8b794fc-fa86-49b4-bf1d-df668ee03484" elementFormDefault="qualified">
    <xsd:import namespace="http://schemas.microsoft.com/office/2006/documentManagement/types"/>
    <xsd:import namespace="http://schemas.microsoft.com/office/infopath/2007/PartnerControls"/>
    <xsd:element name="Project" ma:index="8" nillable="true" ma:displayName="Project" ma:format="Dropdown" ma:internalName="Project">
      <xsd:simpleType>
        <xsd:restriction base="dms:Choice">
          <xsd:enumeration value="Gambling/Digital health"/>
          <xsd:enumeration value="Health Literacy"/>
          <xsd:enumeration value="Tobacco"/>
          <xsd:enumeration value="Sleep"/>
          <xsd:enumeration value="Healthy Relationships"/>
          <xsd:enumeration value="Food and Nutrition"/>
          <xsd:enumeration value="Vaping"/>
        </xsd:restriction>
      </xsd:simpleType>
    </xsd:element>
    <xsd:element name="WorkCategory" ma:index="9" nillable="true" ma:displayName="Work Category" ma:format="Dropdown" ma:internalName="WorkCategory">
      <xsd:simpleType>
        <xsd:restriction base="dms:Choice">
          <xsd:enumeration value="Data identification, collation or analysis"/>
          <xsd:enumeration value="Evidence synthesis"/>
          <xsd:enumeration value="Intervention Development"/>
          <xsd:enumeration value="Research or Evaluation"/>
          <xsd:enumeration value="Monitoring and reporting"/>
          <xsd:enumeration value="Communication"/>
          <xsd:enumeration value="Stakeholder engagement"/>
          <xsd:enumeration value="Planning"/>
          <xsd:enumeration value="Policy or service review"/>
          <xsd:enumeration value="Operational Delivery"/>
          <xsd:enumeration value="Programme or Project Management"/>
          <xsd:enumeration value="Social Marketing"/>
          <xsd:enumeration value="Training"/>
          <xsd:enumeration value="Meeting"/>
          <xsd:enumeration value="Finance"/>
          <xsd:enumeration value="Procurement"/>
          <xsd:enumeration value="Events"/>
          <xsd:enumeration value="Research"/>
        </xsd:restriction>
      </xsd:simpleType>
    </xsd:element>
    <xsd:element name="DocumentType" ma:index="10" ma:displayName="Document Type" ma:format="Dropdown" ma:internalName="DocumentType">
      <xsd:simpleType>
        <xsd:restriction base="dms:Choice">
          <xsd:enumeration value="Report"/>
          <xsd:enumeration value="Standards"/>
          <xsd:enumeration value="Data"/>
          <xsd:enumeration value="Project Plan"/>
          <xsd:enumeration value="Protocol"/>
          <xsd:enumeration value="Correspondence"/>
          <xsd:enumeration value="Minutes"/>
          <xsd:enumeration value="SOP"/>
          <xsd:enumeration value="Agenda"/>
          <xsd:enumeration value="Meeting Documentation"/>
          <xsd:enumeration value="Project Brief"/>
          <xsd:enumeration value="Business Case"/>
          <xsd:enumeration value="Performance Report"/>
          <xsd:enumeration value="Briefing"/>
          <xsd:enumeration value="Evidence"/>
          <xsd:enumeration value="Presentation"/>
        </xsd:restriction>
      </xsd:simpleType>
    </xsd:element>
    <xsd:element name="Meeting" ma:index="11" nillable="true" ma:displayName="Meeting" ma:format="Dropdown" ma:internalName="Meeting">
      <xsd:simpleType>
        <xsd:restriction base="dms:Text">
          <xsd:maxLength value="255"/>
        </xsd:restriction>
      </xsd:simpleType>
    </xsd:element>
    <xsd:element name="MeetingDate" ma:index="12" nillable="true" ma:displayName="Meeting Date" ma:format="DateOnly" ma:internalName="MeetingDate">
      <xsd:simpleType>
        <xsd:restriction base="dms:DateTime"/>
      </xsd:simpleType>
    </xsd:element>
    <xsd:element name="Topic" ma:index="13" ma:displayName="Topic" ma:format="Dropdown" ma:internalName="Topic">
      <xsd:simpleType>
        <xsd:restriction base="dms:Choice">
          <xsd:enumeration value="WNHWPS"/>
          <xsd:enumeration value="WSAEMWB"/>
          <xsd:enumeration value="Curriculum"/>
          <xsd:enumeration value="HSPSS"/>
          <xsd:enumeration value="JustB"/>
          <xsd:enumeration value="Cross-Programme"/>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SearchProperties" ma:index="1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AC74C76-A103-4BA4-95EE-7E7813DB37FF}">
  <ds:schemaRefs>
    <ds:schemaRef ds:uri="http://schemas.microsoft.com/sharepoint/v3/contenttype/forms"/>
  </ds:schemaRefs>
</ds:datastoreItem>
</file>

<file path=customXml/itemProps2.xml><?xml version="1.0" encoding="utf-8"?>
<ds:datastoreItem xmlns:ds="http://schemas.openxmlformats.org/officeDocument/2006/customXml" ds:itemID="{821D40E2-39F5-4F62-9EBF-EB650C2C6A0F}">
  <ds:schemaRefs>
    <ds:schemaRef ds:uri="b7e247b7-cca8-429f-8688-16f83c8fba5f"/>
    <ds:schemaRef ds:uri="bbd7921a-042b-4eb0-b7a0-a3fc5587e9ac"/>
    <ds:schemaRef ds:uri="d6550f9a-f14e-418b-a53a-e888529f43ac"/>
    <ds:schemaRef ds:uri="f30bebb2-c01f-48d0-81da-dc8b123879c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http://schemas.microsoft.com/sharepoint/v3"/>
    <ds:schemaRef ds:uri="78b794fc-fa86-49b4-bf1d-df668ee03484"/>
  </ds:schemaRefs>
</ds:datastoreItem>
</file>

<file path=customXml/itemProps3.xml><?xml version="1.0" encoding="utf-8"?>
<ds:datastoreItem xmlns:ds="http://schemas.openxmlformats.org/officeDocument/2006/customXml" ds:itemID="{AC5F18D5-2A57-4BEF-AA00-ECE033FB7A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8b794fc-fa86-49b4-bf1d-df668ee034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10</Slides>
  <Notes>0</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PHW - Master Deck - Green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dc:creator>
  <cp:revision>18</cp:revision>
  <dcterms:created xsi:type="dcterms:W3CDTF">2024-01-29T16:09:21Z</dcterms:created>
  <dcterms:modified xsi:type="dcterms:W3CDTF">2026-03-10T10:19:14Z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0x0101004DA702A496B7D7449F457C941AEC0CCB</vt:lpwstr>
  </property>
  <property fmtid="{D5CDD505-2E9C-101B-9397-08002B2CF9AE}" pid="3" name="MediaServiceImageTags">
    <vt:lpwstr/>
  </property>
  <property fmtid="{D5CDD505-2E9C-101B-9397-08002B2CF9AE}" pid="4" name="Order">
    <vt:r8>67200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