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1" r:id="rId4"/>
  </p:sldMasterIdLst>
  <p:notesMasterIdLst>
    <p:notesMasterId r:id="rId15"/>
  </p:notesMasterIdLst>
  <p:sldIdLst>
    <p:sldId id="256" r:id="rId5"/>
    <p:sldId id="266" r:id="rId6"/>
    <p:sldId id="257" r:id="rId7"/>
    <p:sldId id="265" r:id="rId8"/>
    <p:sldId id="268" r:id="rId9"/>
    <p:sldId id="269" r:id="rId10"/>
    <p:sldId id="270" r:id="rId11"/>
    <p:sldId id="271" r:id="rId12"/>
    <p:sldId id="272" r:id="rId13"/>
    <p:sldId id="26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95C8337-EE5E-75FD-1769-61102AA6FA7A}" name="Mary-Ann McKibben (Public Health Wales - No. 2 Capital Quarter)" initials="MQ" userId="S::mary-ann.mckibben@wales.nhs.uk::35459770-b51a-4e1a-abfa-0a28574af725" providerId="AD"/>
  <p188:author id="{519C988B-5CEE-D4DB-C133-21D4C2804E0E}" name="Lorna Bennett (Public Health Wales - No. 2 Capital Quarter)" initials="LQ" userId="S::lorna.bennett3@wales.nhs.uk::41cbff77-5434-42c9-8874-6f16723207f9" providerId="AD"/>
  <p188:author id="{311702CD-2FE8-6362-4115-878685D0A7F7}" name="Leanne Small (Public Health Wales - No. 2 Capital Quarter)" initials="LQ" userId="S::leanne.small@wales.nhs.uk::d76cf426-005f-434f-ac47-a5eb582e600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3D68"/>
    <a:srgbClr val="FFFFFF"/>
    <a:srgbClr val="1551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3C5D82-122C-8E42-B3D6-67347C6BA68D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BF1F24-30D7-5740-9F64-AE7FBFFC83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458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2A89E4-01F1-D603-91B2-5BD4E9CB45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59E697-43E9-29BA-4D8B-B1E926BCE7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750" y="275383"/>
            <a:ext cx="2365080" cy="7266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BDD363-0CD0-EE10-96A3-9A8EC2A57CE3}"/>
              </a:ext>
            </a:extLst>
          </p:cNvPr>
          <p:cNvSpPr txBox="1"/>
          <p:nvPr userDrawn="1"/>
        </p:nvSpPr>
        <p:spPr>
          <a:xfrm>
            <a:off x="285750" y="6342357"/>
            <a:ext cx="1869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03AC217-C30D-89C1-4460-322363FEB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2710836"/>
            <a:ext cx="6327775" cy="72662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3600" b="1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Presentation Title</a:t>
            </a:r>
            <a:endParaRPr lang="en-US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66D54DB3-E380-84BD-93B3-8BA649F37B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5750" y="3387964"/>
            <a:ext cx="6327775" cy="4531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2200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Subtitle</a:t>
            </a:r>
            <a:endParaRPr lang="en-US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13832E92-EF7C-04E7-8DBD-C53D35568A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5750" y="4204682"/>
            <a:ext cx="6327775" cy="4531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Date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995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Text only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3E64A41-9A05-2CAE-A840-51E35F1B3A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478532-AA67-095D-17D0-9369A6CF187C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32A63B7-B6C6-2D5C-D2FC-18184746AC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2016" y="6362447"/>
            <a:ext cx="3772354" cy="2397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Chapter title goes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98EFCF-C246-005C-498D-271681A00FB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59749" y="2620284"/>
            <a:ext cx="3527372" cy="3968293"/>
          </a:xfrm>
          <a:prstGeom prst="rect">
            <a:avLst/>
          </a:prstGeom>
        </p:spPr>
      </p:pic>
      <p:pic>
        <p:nvPicPr>
          <p:cNvPr id="4" name="Picture 3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4A6CD33D-CE15-C6EA-E9D7-A276F96458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649025" y="-657741"/>
            <a:ext cx="2405273" cy="3720755"/>
          </a:xfrm>
          <a:prstGeom prst="rect">
            <a:avLst/>
          </a:prstGeom>
        </p:spPr>
      </p:pic>
      <p:sp>
        <p:nvSpPr>
          <p:cNvPr id="2" name="Text Placeholder 16">
            <a:extLst>
              <a:ext uri="{FF2B5EF4-FFF2-40B4-BE49-F238E27FC236}">
                <a16:creationId xmlns:a16="http://schemas.microsoft.com/office/drawing/2014/main" id="{0E5CFCF9-4FEA-684C-9249-6CB4258FF9E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79" y="1501776"/>
            <a:ext cx="4432300" cy="6699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1D7A6BE0-A3A3-00EF-966D-ED9E9646A8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879" y="2139971"/>
            <a:ext cx="4432300" cy="3676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3DC193FF-EE37-7665-A88F-6D82E3E41B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926024"/>
            <a:ext cx="6710362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13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. tex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een curved object on a black background&#10;&#10;Description automatically generated">
            <a:extLst>
              <a:ext uri="{FF2B5EF4-FFF2-40B4-BE49-F238E27FC236}">
                <a16:creationId xmlns:a16="http://schemas.microsoft.com/office/drawing/2014/main" id="{5BE47017-229C-E9B0-9136-346518C971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8735" y="4849885"/>
            <a:ext cx="3113591" cy="20081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E64A41-9A05-2CAE-A840-51E35F1B3A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478532-AA67-095D-17D0-9369A6CF187C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32A63B7-B6C6-2D5C-D2FC-18184746AC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2016" y="6362447"/>
            <a:ext cx="3772354" cy="2397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Chapter title goes here</a:t>
            </a:r>
          </a:p>
        </p:txBody>
      </p:sp>
      <p:pic>
        <p:nvPicPr>
          <p:cNvPr id="8" name="Picture 7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0FAC1D26-CC7D-E97A-3F21-2D75E28C94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H="1">
            <a:off x="4995863" y="0"/>
            <a:ext cx="3011357" cy="1967696"/>
          </a:xfrm>
          <a:prstGeom prst="rect">
            <a:avLst/>
          </a:prstGeom>
        </p:spPr>
      </p:pic>
      <p:sp>
        <p:nvSpPr>
          <p:cNvPr id="3" name="Text Placeholder 19">
            <a:extLst>
              <a:ext uri="{FF2B5EF4-FFF2-40B4-BE49-F238E27FC236}">
                <a16:creationId xmlns:a16="http://schemas.microsoft.com/office/drawing/2014/main" id="{F32C9CDA-6E98-BDBB-22CC-3331CBEB20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16081" y="2925582"/>
            <a:ext cx="5020807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CB3808F5-2977-2430-671D-201C708FDA2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79" y="1501776"/>
            <a:ext cx="4432300" cy="6699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631F4810-3655-6AC4-612B-0F5ED1F8233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879" y="2139971"/>
            <a:ext cx="4432300" cy="3676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A1E2E994-007A-4BF6-1A75-386E1DE02E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926024"/>
            <a:ext cx="5266653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603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2A89E4-01F1-D603-91B2-5BD4E9CB45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59E697-43E9-29BA-4D8B-B1E926BCE7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750" y="275383"/>
            <a:ext cx="2365080" cy="7266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BDD363-0CD0-EE10-96A3-9A8EC2A57CE3}"/>
              </a:ext>
            </a:extLst>
          </p:cNvPr>
          <p:cNvSpPr txBox="1"/>
          <p:nvPr userDrawn="1"/>
        </p:nvSpPr>
        <p:spPr>
          <a:xfrm>
            <a:off x="285750" y="6342357"/>
            <a:ext cx="1869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EFD7FFEF-DD76-C8F1-63F4-63C982059D1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3065689"/>
            <a:ext cx="6327775" cy="72662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Divider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468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17E004D3-DBCA-1C37-97A3-960F3197F9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333272"/>
            <a:ext cx="5718175" cy="6191457"/>
          </a:xfrm>
          <a:prstGeom prst="roundRect">
            <a:avLst>
              <a:gd name="adj" fmla="val 2233"/>
            </a:avLst>
          </a:prstGeom>
        </p:spPr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6AEBD5D-6322-B406-0D4B-2DC1049317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DC72F6-8F17-9EF3-5DE2-AD7D14DDFBB4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DEB40E7-645B-EFDF-08C9-EF3FCF11D1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2016" y="6362447"/>
            <a:ext cx="3772354" cy="2397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Chapter title goes here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EF444B3-DCDC-AEAE-C9E4-7E25D26EE1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464465" y="-1"/>
            <a:ext cx="3010823" cy="2223164"/>
          </a:xfrm>
          <a:prstGeom prst="rect">
            <a:avLst/>
          </a:prstGeom>
        </p:spPr>
      </p:pic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D35E72E3-FB2A-CE9B-8A97-5095BD60FD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79" y="1501776"/>
            <a:ext cx="4432300" cy="6699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64FA1C60-516A-E812-0696-9110D645B8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879" y="2139971"/>
            <a:ext cx="4432300" cy="3676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98BB7B6D-035A-422E-9B5C-4C0B73E961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926024"/>
            <a:ext cx="5279491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238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e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AEBD5D-6322-B406-0D4B-2DC1049317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DC72F6-8F17-9EF3-5DE2-AD7D14DDFBB4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</p:spTree>
    <p:extLst>
      <p:ext uri="{BB962C8B-B14F-4D97-AF65-F5344CB8AC3E}">
        <p14:creationId xmlns:p14="http://schemas.microsoft.com/office/powerpoint/2010/main" val="3162765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8EC966F-C3A2-10A4-74A3-25D0347C51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406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40293FF-3E51-2EB7-6DBB-A815093091B2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480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2A89E4-01F1-D603-91B2-5BD4E9CB45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59E697-43E9-29BA-4D8B-B1E926BCE7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750" y="275383"/>
            <a:ext cx="2365080" cy="7266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BDD363-0CD0-EE10-96A3-9A8EC2A57CE3}"/>
              </a:ext>
            </a:extLst>
          </p:cNvPr>
          <p:cNvSpPr txBox="1"/>
          <p:nvPr userDrawn="1"/>
        </p:nvSpPr>
        <p:spPr>
          <a:xfrm>
            <a:off x="285750" y="6342357"/>
            <a:ext cx="1869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EBD4023A-5511-58D4-11BC-1B17DA73A0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2399892"/>
            <a:ext cx="6327775" cy="164124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4800" b="1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Thank you </a:t>
            </a:r>
            <a:br>
              <a:rPr lang="en-GB"/>
            </a:br>
            <a:r>
              <a:rPr lang="en-GB"/>
              <a:t>for listening.</a:t>
            </a:r>
            <a:endParaRPr lang="en-US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94579856-9FB6-8DA6-9886-277F1B8743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5750" y="4053871"/>
            <a:ext cx="6327775" cy="45311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Further info or contact details to go here.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24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986317-7467-DE3F-6C0B-DD058A986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53CBCA-3BED-A47C-B4C8-D30F0AB685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8CC687-9ECD-F6E3-5184-EFAF7E46FB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fld id="{84E63EC1-32C7-C148-9B23-6C189CE1C2B7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42B47E-A058-0DAF-B59E-CC2E267BDA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73786-2D0C-15B4-1EB1-4F191CCD81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fld id="{1A6076B7-25FF-134B-B2FE-8DDBCA4A7B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755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  <p:sldLayoutId id="2147483660" r:id="rId3"/>
    <p:sldLayoutId id="2147483670" r:id="rId4"/>
    <p:sldLayoutId id="2147483665" r:id="rId5"/>
    <p:sldLayoutId id="2147483698" r:id="rId6"/>
    <p:sldLayoutId id="2147483693" r:id="rId7"/>
    <p:sldLayoutId id="2147483694" r:id="rId8"/>
    <p:sldLayoutId id="214748367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Ubuntu" panose="020B05040306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bc.co.uk/news/articles/c9q0pgvqqz1o" TargetMode="External"/><Relationship Id="rId3" Type="http://schemas.openxmlformats.org/officeDocument/2006/relationships/hyperlink" Target="https://www.bbc.co.uk/news/uk-wales-67546601" TargetMode="External"/><Relationship Id="rId7" Type="http://schemas.openxmlformats.org/officeDocument/2006/relationships/hyperlink" Target="https://www.bbc.com/news/business-67539543.amp" TargetMode="External"/><Relationship Id="rId2" Type="http://schemas.openxmlformats.org/officeDocument/2006/relationships/hyperlink" Target="https://www.bbc.com/news/uk-wales-6563342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bc.com/news/world-africa-67569996" TargetMode="External"/><Relationship Id="rId5" Type="http://schemas.openxmlformats.org/officeDocument/2006/relationships/hyperlink" Target="https://www.bbc.co.uk/news/health-67349297" TargetMode="External"/><Relationship Id="rId4" Type="http://schemas.openxmlformats.org/officeDocument/2006/relationships/hyperlink" Target="https://www.bbc.co.uk/news/uk-wales-politics-67068405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hyperlink" Target="https://www.bbc.com/news/uk-wales-65633420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phw.nhs.wales/topics/supporting-health-and-wellbeing-curriculum-in-schools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hyperlink" Target="https://www.bbc.co.uk/news/uk-wales-67546601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phw.nhs.wales/topics/supporting-health-and-wellbeing-curriculum-in-schools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topics/supporting-health-and-wellbeing-curriculum-in-schools/" TargetMode="External"/><Relationship Id="rId2" Type="http://schemas.openxmlformats.org/officeDocument/2006/relationships/hyperlink" Target="https://www.bbc.co.uk/news/uk-wales-politics-67068405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topics/supporting-health-and-wellbeing-curriculum-in-schools/" TargetMode="External"/><Relationship Id="rId2" Type="http://schemas.openxmlformats.org/officeDocument/2006/relationships/hyperlink" Target="https://www.bbc.co.uk/news/health-67349297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bbc.co.uk/news/health-65614078" TargetMode="External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topics/supporting-health-and-wellbeing-curriculum-in-schools/" TargetMode="External"/><Relationship Id="rId2" Type="http://schemas.openxmlformats.org/officeDocument/2006/relationships/hyperlink" Target="https://www.bbc.com/news/world-africa-67569996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topics/supporting-health-and-wellbeing-curriculum-in-schools/" TargetMode="External"/><Relationship Id="rId2" Type="http://schemas.openxmlformats.org/officeDocument/2006/relationships/hyperlink" Target="https://www.bbc.com/news/business-67539543.amp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wales/single-use-vapes-ban" TargetMode="External"/><Relationship Id="rId2" Type="http://schemas.openxmlformats.org/officeDocument/2006/relationships/hyperlink" Target="https://www.bbc.co.uk/news/articles/c9q0pgvqqz1o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emf"/><Relationship Id="rId4" Type="http://schemas.openxmlformats.org/officeDocument/2006/relationships/hyperlink" Target="https://phw.nhs.wales/topics/supporting-health-and-wellbeing-curriculum-in-school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9632A-7DB0-9BD4-64C6-8AC1077597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5646" y="3007719"/>
            <a:ext cx="5140243" cy="726622"/>
          </a:xfrm>
        </p:spPr>
        <p:txBody>
          <a:bodyPr/>
          <a:lstStyle/>
          <a:p>
            <a:r>
              <a:rPr lang="en-US"/>
              <a:t>News Reports &amp; Articles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24D84E20-02A1-FA3E-6382-4921CD448E5A}"/>
              </a:ext>
            </a:extLst>
          </p:cNvPr>
          <p:cNvSpPr>
            <a:spLocks noGrp="1"/>
          </p:cNvSpPr>
          <p:nvPr/>
        </p:nvSpPr>
        <p:spPr>
          <a:xfrm>
            <a:off x="290079" y="3827722"/>
            <a:ext cx="6327775" cy="4531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>
                <a:solidFill>
                  <a:schemeClr val="tx2"/>
                </a:solidFill>
                <a:latin typeface="Ubuntu"/>
              </a:rPr>
              <a:t>Vaping</a:t>
            </a:r>
          </a:p>
        </p:txBody>
      </p:sp>
      <p:pic>
        <p:nvPicPr>
          <p:cNvPr id="7" name="Picture Placeholder 6" descr="A hand holding a phone showing BBC News">
            <a:extLst>
              <a:ext uri="{FF2B5EF4-FFF2-40B4-BE49-F238E27FC236}">
                <a16:creationId xmlns:a16="http://schemas.microsoft.com/office/drawing/2014/main" id="{50DFC041-D5D9-6E1E-8230-DA4A6D54A5C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2961" y="896608"/>
            <a:ext cx="5718175" cy="4648200"/>
          </a:xfrm>
          <a:prstGeom prst="roundRect">
            <a:avLst>
              <a:gd name="adj" fmla="val 2233"/>
            </a:avLst>
          </a:prstGeom>
        </p:spPr>
      </p:pic>
    </p:spTree>
    <p:extLst>
      <p:ext uri="{BB962C8B-B14F-4D97-AF65-F5344CB8AC3E}">
        <p14:creationId xmlns:p14="http://schemas.microsoft.com/office/powerpoint/2010/main" val="2926879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0792993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C29309-ECE7-47FE-7949-D888709201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4146" y="1104677"/>
            <a:ext cx="5279491" cy="669925"/>
          </a:xfrm>
        </p:spPr>
        <p:txBody>
          <a:bodyPr>
            <a:normAutofit/>
          </a:bodyPr>
          <a:lstStyle/>
          <a:p>
            <a:r>
              <a:rPr lang="en-US"/>
              <a:t>News Reports &amp; Articles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99BD01-9C6A-7798-F305-DC969EEFFA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4879" y="1775070"/>
            <a:ext cx="4432300" cy="367618"/>
          </a:xfrm>
        </p:spPr>
        <p:txBody>
          <a:bodyPr/>
          <a:lstStyle/>
          <a:p>
            <a:r>
              <a:rPr lang="en-US"/>
              <a:t>For discussion and debate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78E653-7659-719D-78EF-CB808EB983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0485" y="2453799"/>
            <a:ext cx="7526023" cy="231933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800">
                <a:latin typeface="Ubuntu"/>
                <a:ea typeface="Calibri"/>
                <a:cs typeface="Calibri"/>
              </a:rPr>
              <a:t>BBC - '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Ubuntu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Tighter rules calls after doubling in children using vapes</a:t>
            </a:r>
            <a:r>
              <a:rPr lang="en-US" sz="1800">
                <a:latin typeface="Ubuntu"/>
                <a:ea typeface="Calibri"/>
                <a:cs typeface="Calibri"/>
              </a:rPr>
              <a:t>'</a:t>
            </a:r>
          </a:p>
          <a:p>
            <a:pPr marL="285750" indent="-285750">
              <a:buFont typeface="Arial"/>
              <a:buChar char="•"/>
            </a:pPr>
            <a:r>
              <a:rPr lang="en-US" sz="1800">
                <a:solidFill>
                  <a:schemeClr val="accent1">
                    <a:lumMod val="75000"/>
                  </a:schemeClr>
                </a:solidFill>
                <a:latin typeface="Ubuntu"/>
                <a:ea typeface="Calibri"/>
                <a:cs typeface="Calibri"/>
              </a:rPr>
              <a:t>BBC - '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Ubuntu"/>
                <a:ea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Head teachers crack down on post-Covid e-cigarette spike</a:t>
            </a:r>
            <a:r>
              <a:rPr lang="en-US" sz="1800">
                <a:solidFill>
                  <a:schemeClr val="accent1">
                    <a:lumMod val="75000"/>
                  </a:schemeClr>
                </a:solidFill>
                <a:latin typeface="Ubuntu"/>
                <a:ea typeface="Calibri"/>
                <a:cs typeface="Calibri"/>
              </a:rPr>
              <a:t>'</a:t>
            </a:r>
          </a:p>
          <a:p>
            <a:pPr marL="285750" indent="-285750">
              <a:buFont typeface="Arial"/>
              <a:buChar char="•"/>
            </a:pPr>
            <a:r>
              <a:rPr lang="en-US" sz="1800">
                <a:solidFill>
                  <a:schemeClr val="accent1">
                    <a:lumMod val="75000"/>
                  </a:schemeClr>
                </a:solidFill>
                <a:latin typeface="Ubuntu"/>
                <a:ea typeface="Calibri"/>
                <a:cs typeface="Calibri"/>
              </a:rPr>
              <a:t>BBC - '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Ubuntu"/>
                <a:ea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Vapes should be prescription only</a:t>
            </a:r>
            <a:r>
              <a:rPr lang="en-US" sz="1800">
                <a:solidFill>
                  <a:schemeClr val="accent1">
                    <a:lumMod val="75000"/>
                  </a:schemeClr>
                </a:solidFill>
                <a:latin typeface="Ubuntu"/>
                <a:ea typeface="Calibri"/>
                <a:cs typeface="Calibri"/>
              </a:rPr>
              <a:t>'</a:t>
            </a:r>
          </a:p>
          <a:p>
            <a:pPr marL="285750" indent="-285750">
              <a:buFont typeface="Arial"/>
              <a:buChar char="•"/>
            </a:pPr>
            <a:r>
              <a:rPr lang="en-US" sz="1800">
                <a:solidFill>
                  <a:schemeClr val="accent1">
                    <a:lumMod val="75000"/>
                  </a:schemeClr>
                </a:solidFill>
                <a:latin typeface="Ubuntu"/>
                <a:ea typeface="Calibri"/>
                <a:cs typeface="Calibri"/>
              </a:rPr>
              <a:t>BBC - '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Ubuntu"/>
                <a:ea typeface="Calibri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Warning a child could die due to illegal drugs in vapes</a:t>
            </a:r>
            <a:r>
              <a:rPr lang="en-US" sz="1800">
                <a:solidFill>
                  <a:schemeClr val="accent1">
                    <a:lumMod val="75000"/>
                  </a:schemeClr>
                </a:solidFill>
                <a:latin typeface="Ubuntu"/>
                <a:ea typeface="Calibri"/>
                <a:cs typeface="Calibri"/>
              </a:rPr>
              <a:t>'</a:t>
            </a:r>
          </a:p>
          <a:p>
            <a:pPr marL="285750" indent="-285750">
              <a:buFont typeface="Arial"/>
              <a:buChar char="•"/>
            </a:pPr>
            <a:r>
              <a:rPr lang="en-US" sz="1800">
                <a:solidFill>
                  <a:schemeClr val="accent1">
                    <a:lumMod val="75000"/>
                  </a:schemeClr>
                </a:solidFill>
                <a:latin typeface="Ubuntu"/>
                <a:ea typeface="Calibri"/>
                <a:cs typeface="Calibri"/>
              </a:rPr>
              <a:t>BBC - '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Ubuntu"/>
                <a:ea typeface="Calibri"/>
                <a:cs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TikTokers quit vaping over mining concerns</a:t>
            </a:r>
            <a:r>
              <a:rPr lang="en-US" sz="1800">
                <a:solidFill>
                  <a:schemeClr val="accent1">
                    <a:lumMod val="75000"/>
                  </a:schemeClr>
                </a:solidFill>
                <a:latin typeface="Ubuntu"/>
                <a:ea typeface="Calibri"/>
                <a:cs typeface="Calibri"/>
              </a:rPr>
              <a:t>'</a:t>
            </a:r>
          </a:p>
          <a:p>
            <a:pPr marL="285750" indent="-285750">
              <a:buFont typeface="Arial"/>
              <a:buChar char="•"/>
            </a:pPr>
            <a:r>
              <a:rPr lang="en-US" sz="1800">
                <a:solidFill>
                  <a:schemeClr val="accent1">
                    <a:lumMod val="75000"/>
                  </a:schemeClr>
                </a:solidFill>
                <a:latin typeface="Ubuntu"/>
                <a:ea typeface="Calibri"/>
                <a:cs typeface="Calibri"/>
              </a:rPr>
              <a:t>BBC - '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Ubuntu"/>
                <a:ea typeface="Calibri"/>
                <a:cs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Tobacco firm calls for tougher rules on vapes</a:t>
            </a:r>
            <a:r>
              <a:rPr lang="en-US" sz="1800">
                <a:solidFill>
                  <a:schemeClr val="accent1">
                    <a:lumMod val="75000"/>
                  </a:schemeClr>
                </a:solidFill>
                <a:latin typeface="Ubuntu"/>
                <a:ea typeface="Calibri"/>
                <a:cs typeface="Calibri"/>
              </a:rPr>
              <a:t>'</a:t>
            </a:r>
          </a:p>
          <a:p>
            <a:pPr marL="285750" indent="-285750">
              <a:buFont typeface="Arial"/>
              <a:buChar char="•"/>
            </a:pPr>
            <a:r>
              <a:rPr lang="en-US" sz="1800">
                <a:solidFill>
                  <a:schemeClr val="accent1">
                    <a:lumMod val="75000"/>
                  </a:schemeClr>
                </a:solidFill>
                <a:latin typeface="Ubuntu"/>
                <a:ea typeface="Calibri"/>
                <a:cs typeface="Calibri"/>
              </a:rPr>
              <a:t>BBC - '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Ubuntu"/>
                <a:ea typeface="Calibri"/>
                <a:cs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Vape ban will prevent nicotine-addicted children - health body </a:t>
            </a:r>
            <a:endParaRPr lang="en-US" sz="1800" dirty="0">
              <a:solidFill>
                <a:schemeClr val="accent1">
                  <a:lumMod val="75000"/>
                </a:schemeClr>
              </a:solidFill>
              <a:latin typeface="Ubuntu"/>
              <a:ea typeface="Calibri"/>
              <a:cs typeface="Calibri"/>
            </a:endParaRPr>
          </a:p>
          <a:p>
            <a:endParaRPr lang="en-US" sz="1800">
              <a:solidFill>
                <a:srgbClr val="FF0000"/>
              </a:solidFill>
              <a:latin typeface="Ubuntu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0935654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D00651F-E518-BDD5-2BDD-2203DFCD0F0D}"/>
              </a:ext>
            </a:extLst>
          </p:cNvPr>
          <p:cNvSpPr txBox="1">
            <a:spLocks/>
          </p:cNvSpPr>
          <p:nvPr/>
        </p:nvSpPr>
        <p:spPr>
          <a:xfrm>
            <a:off x="316974" y="1273066"/>
            <a:ext cx="4735205" cy="120268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>
                <a:solidFill>
                  <a:srgbClr val="103D68"/>
                </a:solidFill>
                <a:latin typeface="Ubuntu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Tighter rules calls after doubling in children using vapes</a:t>
            </a:r>
            <a:r>
              <a:rPr lang="en-US" sz="2400">
                <a:latin typeface="Ubuntu"/>
              </a:rPr>
              <a:t> </a:t>
            </a:r>
            <a:br>
              <a:rPr lang="en-US" sz="2400"/>
            </a:br>
            <a:r>
              <a:rPr lang="en-US" sz="2400" b="0">
                <a:latin typeface="Ubuntu"/>
              </a:rPr>
              <a:t>– BBC News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CA0200-C314-C109-D183-DB8D0EB74F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5949" y="366056"/>
            <a:ext cx="4720230" cy="34145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81216C-2C40-B458-0193-079D5FA6FDD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22531">
            <a:off x="566461" y="3426909"/>
            <a:ext cx="3666807" cy="25975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6F60A0D-B638-C133-30F3-97BDB73A6E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39703">
            <a:off x="4680959" y="3864047"/>
            <a:ext cx="3700901" cy="253785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335FD0F-08DA-3A51-0AB1-36A3F0231640}"/>
              </a:ext>
            </a:extLst>
          </p:cNvPr>
          <p:cNvSpPr txBox="1"/>
          <p:nvPr/>
        </p:nvSpPr>
        <p:spPr>
          <a:xfrm rot="21365305">
            <a:off x="5595198" y="1012671"/>
            <a:ext cx="40503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Ubuntu" panose="020B0504030602030204" pitchFamily="34" charset="0"/>
                <a:cs typeface="Calibri" panose="020F0502020204030204"/>
              </a:rPr>
              <a:t>In the article, Deborah Arnott, Chief Executive of Ash states </a:t>
            </a:r>
            <a:r>
              <a:rPr lang="en-US" sz="1200" i="1">
                <a:solidFill>
                  <a:schemeClr val="accent1"/>
                </a:solidFill>
                <a:latin typeface="Ubuntu" panose="020B0504030602030204" pitchFamily="34" charset="0"/>
                <a:cs typeface="Calibri" panose="020F0502020204030204"/>
              </a:rPr>
              <a:t>“But enforcement on its own won't do the trick without tougher regulation to address the child-friendly promotion of these cheap and attractive products.” </a:t>
            </a:r>
            <a:r>
              <a:rPr lang="en-US" sz="1200">
                <a:solidFill>
                  <a:schemeClr val="accent1"/>
                </a:solidFill>
                <a:latin typeface="Ubuntu" panose="020B0504030602030204" pitchFamily="34" charset="0"/>
                <a:cs typeface="Calibri" panose="020F0502020204030204"/>
              </a:rPr>
              <a:t>Do you agree that there should be tougher regulations? </a:t>
            </a:r>
            <a:br>
              <a:rPr lang="en-US" sz="1200">
                <a:solidFill>
                  <a:schemeClr val="accent1"/>
                </a:solidFill>
                <a:latin typeface="Ubuntu" panose="020B0504030602030204" pitchFamily="34" charset="0"/>
                <a:cs typeface="Calibri" panose="020F0502020204030204"/>
              </a:rPr>
            </a:br>
            <a:r>
              <a:rPr lang="en-US" sz="1200">
                <a:solidFill>
                  <a:schemeClr val="accent1"/>
                </a:solidFill>
                <a:latin typeface="Ubuntu" panose="020B0504030602030204" pitchFamily="34" charset="0"/>
                <a:cs typeface="Calibri" panose="020F0502020204030204"/>
              </a:rPr>
              <a:t>What are the current regulations?</a:t>
            </a:r>
            <a:endParaRPr lang="en-US" sz="1200" b="0">
              <a:solidFill>
                <a:schemeClr val="accent1"/>
              </a:solidFill>
              <a:latin typeface="Ubuntu" panose="020B0504030602030204" pitchFamily="34" charset="0"/>
              <a:ea typeface="+mn-lt"/>
              <a:cs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F6137B-5870-3A22-4CA7-24103F96EBD2}"/>
              </a:ext>
            </a:extLst>
          </p:cNvPr>
          <p:cNvSpPr txBox="1"/>
          <p:nvPr/>
        </p:nvSpPr>
        <p:spPr>
          <a:xfrm rot="21177925">
            <a:off x="869404" y="3956502"/>
            <a:ext cx="3127188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chemeClr val="accent1"/>
                </a:solidFill>
                <a:latin typeface="Ubuntu"/>
                <a:cs typeface="Calibri" panose="020F0502020204030204"/>
              </a:rPr>
              <a:t>Do you agree with </a:t>
            </a:r>
            <a:r>
              <a:rPr lang="en-US" sz="1200" err="1">
                <a:solidFill>
                  <a:schemeClr val="accent1"/>
                </a:solidFill>
                <a:latin typeface="Ubuntu"/>
                <a:cs typeface="Calibri" panose="020F0502020204030204"/>
              </a:rPr>
              <a:t>Mr</a:t>
            </a:r>
            <a:r>
              <a:rPr lang="en-US" sz="1200">
                <a:solidFill>
                  <a:schemeClr val="accent1"/>
                </a:solidFill>
                <a:latin typeface="Ubuntu"/>
                <a:cs typeface="Calibri" panose="020F0502020204030204"/>
              </a:rPr>
              <a:t> Worsely that </a:t>
            </a:r>
            <a:r>
              <a:rPr lang="en-US" sz="1200" i="1">
                <a:solidFill>
                  <a:schemeClr val="accent1"/>
                </a:solidFill>
                <a:latin typeface="Ubuntu"/>
                <a:cs typeface="Calibri" panose="020F0502020204030204"/>
              </a:rPr>
              <a:t>"brightly coloured packaging and sweet names </a:t>
            </a:r>
            <a:r>
              <a:rPr lang="en-US" sz="1200" b="1" i="1">
                <a:solidFill>
                  <a:schemeClr val="accent1"/>
                </a:solidFill>
                <a:latin typeface="Ubuntu"/>
                <a:cs typeface="Calibri" panose="020F0502020204030204"/>
              </a:rPr>
              <a:t>are</a:t>
            </a:r>
            <a:r>
              <a:rPr lang="en-US" sz="1200" i="1">
                <a:solidFill>
                  <a:schemeClr val="accent1"/>
                </a:solidFill>
                <a:latin typeface="Ubuntu"/>
                <a:cs typeface="Calibri" panose="020F0502020204030204"/>
              </a:rPr>
              <a:t> attractive to kids"? </a:t>
            </a:r>
            <a:r>
              <a:rPr lang="en-US" sz="1200">
                <a:solidFill>
                  <a:schemeClr val="accent1"/>
                </a:solidFill>
                <a:latin typeface="Ubuntu"/>
                <a:cs typeface="Calibri" panose="020F0502020204030204"/>
              </a:rPr>
              <a:t>Why do you think they've been designed in this way? </a:t>
            </a:r>
            <a:endParaRPr lang="en-US" sz="1200" b="0">
              <a:solidFill>
                <a:schemeClr val="accent1"/>
              </a:solidFill>
              <a:latin typeface="Ubuntu"/>
              <a:ea typeface="+mn-lt"/>
              <a:cs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BA1DDC-4951-22AE-6331-5C906D614470}"/>
              </a:ext>
            </a:extLst>
          </p:cNvPr>
          <p:cNvSpPr txBox="1"/>
          <p:nvPr/>
        </p:nvSpPr>
        <p:spPr>
          <a:xfrm rot="254145">
            <a:off x="5178549" y="4450001"/>
            <a:ext cx="2880916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Ubuntu"/>
                <a:cs typeface="Calibri" panose="020F0502020204030204"/>
              </a:rPr>
              <a:t>Why do you think there has been </a:t>
            </a:r>
            <a:br>
              <a:rPr lang="en-US" sz="1200">
                <a:latin typeface="Ubuntu" panose="020B0504030602030204" pitchFamily="34" charset="0"/>
                <a:cs typeface="Calibri" panose="020F0502020204030204"/>
              </a:rPr>
            </a:br>
            <a:r>
              <a:rPr lang="en-US" sz="1200">
                <a:solidFill>
                  <a:schemeClr val="accent1"/>
                </a:solidFill>
                <a:latin typeface="Ubuntu"/>
                <a:cs typeface="Calibri" panose="020F0502020204030204"/>
              </a:rPr>
              <a:t>an increase in the number of children using disposable vapes? What are the consequences of this?</a:t>
            </a:r>
            <a:endParaRPr lang="en-US" sz="1200" b="0">
              <a:solidFill>
                <a:schemeClr val="accent1"/>
              </a:solidFill>
              <a:latin typeface="Ubuntu"/>
              <a:cs typeface="Calibri" panose="020F0502020204030204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83E72AE7-3D07-C03E-E7A6-338A77D4C607}"/>
              </a:ext>
            </a:extLst>
          </p:cNvPr>
          <p:cNvSpPr/>
          <p:nvPr/>
        </p:nvSpPr>
        <p:spPr>
          <a:xfrm>
            <a:off x="304879" y="2734407"/>
            <a:ext cx="2379108" cy="346075"/>
          </a:xfrm>
          <a:prstGeom prst="roundRect">
            <a:avLst>
              <a:gd name="adj" fmla="val 1020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3315EEDB-73C5-480A-56AF-D15793B00D21}"/>
              </a:ext>
            </a:extLst>
          </p:cNvPr>
          <p:cNvSpPr txBox="1">
            <a:spLocks/>
          </p:cNvSpPr>
          <p:nvPr/>
        </p:nvSpPr>
        <p:spPr>
          <a:xfrm>
            <a:off x="330457" y="2747901"/>
            <a:ext cx="2344738" cy="3460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400" b="1">
                <a:cs typeface="Calibri" panose="020F0502020204030204"/>
              </a:rPr>
              <a:t>Questions for discussion: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8791D8E7-FEF5-D9C1-AC00-AC85C863753F}"/>
              </a:ext>
            </a:extLst>
          </p:cNvPr>
          <p:cNvSpPr/>
          <p:nvPr/>
        </p:nvSpPr>
        <p:spPr>
          <a:xfrm>
            <a:off x="9326880" y="3942341"/>
            <a:ext cx="2487295" cy="2582386"/>
          </a:xfrm>
          <a:prstGeom prst="roundRect">
            <a:avLst>
              <a:gd name="adj" fmla="val 409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5DDA0A97-597B-E8D2-C172-882C659A340A}"/>
              </a:ext>
            </a:extLst>
          </p:cNvPr>
          <p:cNvSpPr txBox="1">
            <a:spLocks/>
          </p:cNvSpPr>
          <p:nvPr/>
        </p:nvSpPr>
        <p:spPr>
          <a:xfrm>
            <a:off x="9450938" y="4049513"/>
            <a:ext cx="2239177" cy="19709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400">
                <a:latin typeface="Ubuntu"/>
                <a:cs typeface="Calibri" panose="020F0502020204030204"/>
              </a:rPr>
              <a:t>Links to further resources: </a:t>
            </a:r>
            <a:br>
              <a:rPr lang="en-US" sz="1400" dirty="0">
                <a:cs typeface="Calibri" panose="020F0502020204030204"/>
              </a:rPr>
            </a:br>
            <a:endParaRPr lang="en-US" sz="1400">
              <a:cs typeface="Calibri" panose="020F0502020204030204"/>
            </a:endParaRPr>
          </a:p>
          <a:p>
            <a:pPr marL="0" indent="0">
              <a:buNone/>
            </a:pPr>
            <a:r>
              <a:rPr lang="en-US" sz="1400" b="0" i="1" u="sng" dirty="0">
                <a:solidFill>
                  <a:srgbClr val="103D68"/>
                </a:solidFill>
                <a:latin typeface="Ubuntu"/>
                <a:cs typeface="Calibri" panose="020F050202020403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Industry, Marketing and Advertising</a:t>
            </a:r>
            <a:endParaRPr lang="en-US" sz="1400" b="0" i="1" u="sng">
              <a:solidFill>
                <a:srgbClr val="103D68"/>
              </a:solidFill>
              <a:latin typeface="Ubuntu"/>
              <a:cs typeface="Calibri" panose="020F0502020204030204"/>
            </a:endParaRPr>
          </a:p>
          <a:p>
            <a:pPr marL="457200" indent="-457200"/>
            <a:r>
              <a:rPr lang="en-US" sz="1400" b="0" i="1" u="sng" dirty="0">
                <a:solidFill>
                  <a:srgbClr val="103D68"/>
                </a:solidFill>
                <a:latin typeface="Ubuntu"/>
                <a:cs typeface="Calibri" panose="020F050202020403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Environmental Impact</a:t>
            </a:r>
            <a:endParaRPr lang="en-US" sz="1400" b="0" i="1" u="sng">
              <a:solidFill>
                <a:srgbClr val="103D68"/>
              </a:solidFill>
              <a:latin typeface="Ubuntu"/>
              <a:cs typeface="Calibri" panose="020F0502020204030204"/>
            </a:endParaRPr>
          </a:p>
          <a:p>
            <a:pPr marL="457200" indent="-457200"/>
            <a:r>
              <a:rPr lang="en-US" sz="1400" b="0" i="1" u="sng" dirty="0">
                <a:solidFill>
                  <a:srgbClr val="103D68"/>
                </a:solidFill>
                <a:latin typeface="Ubuntu"/>
                <a:cs typeface="Calibri" panose="020F050202020403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Law and Regulations</a:t>
            </a:r>
          </a:p>
        </p:txBody>
      </p:sp>
    </p:spTree>
    <p:extLst>
      <p:ext uri="{BB962C8B-B14F-4D97-AF65-F5344CB8AC3E}">
        <p14:creationId xmlns:p14="http://schemas.microsoft.com/office/powerpoint/2010/main" val="13210675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3DFA2-AE6D-1023-3C95-2F407EAED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E23A2A28-4DE4-84EC-732F-7F3E74BDF77F}"/>
              </a:ext>
            </a:extLst>
          </p:cNvPr>
          <p:cNvSpPr txBox="1">
            <a:spLocks/>
          </p:cNvSpPr>
          <p:nvPr/>
        </p:nvSpPr>
        <p:spPr>
          <a:xfrm>
            <a:off x="304879" y="1273066"/>
            <a:ext cx="5279490" cy="12026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>
                <a:solidFill>
                  <a:schemeClr val="accent1">
                    <a:lumMod val="75000"/>
                  </a:schemeClr>
                </a:solidFill>
                <a:latin typeface="Ubuntu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Head teachers crack down on post-Covid e-cigarette spike</a:t>
            </a:r>
            <a:br>
              <a:rPr lang="en-US" sz="2400"/>
            </a:br>
            <a:r>
              <a:rPr lang="en-US" sz="2400" b="0">
                <a:latin typeface="Ubuntu"/>
              </a:rPr>
              <a:t>– BBC News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8610D1-2045-2987-95BD-D4CEB2BC841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56283">
            <a:off x="6176678" y="333273"/>
            <a:ext cx="4282805" cy="33046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7755301-6D2B-3E25-6A7A-DAD04D3C490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22531">
            <a:off x="437344" y="3297675"/>
            <a:ext cx="3702081" cy="28040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1C9A471-B921-F921-F1D5-7CE7A71A0E9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06746">
            <a:off x="4487431" y="3528910"/>
            <a:ext cx="4240401" cy="3104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E9AFC85-D87B-2220-0B50-6CD6A6F077A8}"/>
              </a:ext>
            </a:extLst>
          </p:cNvPr>
          <p:cNvSpPr txBox="1"/>
          <p:nvPr/>
        </p:nvSpPr>
        <p:spPr>
          <a:xfrm rot="21588">
            <a:off x="6529756" y="886475"/>
            <a:ext cx="37926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Year 8 pupils said encountering vapers could be uncomfortable. </a:t>
            </a:r>
            <a:r>
              <a:rPr lang="en-US" sz="1200" i="1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"There is a small group who do it quite a lot,"</a:t>
            </a:r>
            <a:r>
              <a:rPr lang="en-US" sz="1200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 </a:t>
            </a:r>
            <a:r>
              <a:rPr lang="en-US" sz="1200" err="1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Ioan</a:t>
            </a:r>
            <a:r>
              <a:rPr lang="en-US" sz="1200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, 13, said. Bryn, 12, blamed </a:t>
            </a:r>
            <a:r>
              <a:rPr lang="en-US" sz="1200" i="1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"peer pressure"</a:t>
            </a:r>
            <a:r>
              <a:rPr lang="en-US" sz="1200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 while </a:t>
            </a:r>
            <a:r>
              <a:rPr lang="en-US" sz="1200" err="1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Steffan</a:t>
            </a:r>
            <a:r>
              <a:rPr lang="en-US" sz="1200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, 13, said it was </a:t>
            </a:r>
            <a:r>
              <a:rPr lang="en-US" sz="1200" i="1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"too easy" </a:t>
            </a:r>
            <a:br>
              <a:rPr lang="en-US" sz="1200" i="1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</a:br>
            <a:r>
              <a:rPr lang="en-US" sz="1200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for children to get hold of vapes. Why do you think pupils feel 'uncomfortable' when encountering other pupils who vape?</a:t>
            </a:r>
            <a:endParaRPr lang="en-US" sz="1200">
              <a:solidFill>
                <a:schemeClr val="accent1"/>
              </a:solidFill>
              <a:latin typeface="Ubuntu" panose="020B0504030602030204" pitchFamily="34" charset="0"/>
              <a:cs typeface="Calibri" panose="020F050202020403020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6DAC2C-D1FD-6FB5-F322-4EF0E9745396}"/>
              </a:ext>
            </a:extLst>
          </p:cNvPr>
          <p:cNvSpPr txBox="1"/>
          <p:nvPr/>
        </p:nvSpPr>
        <p:spPr>
          <a:xfrm rot="21177925">
            <a:off x="741606" y="3864169"/>
            <a:ext cx="31271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Health charity Ash Cymru said children addicted to nicotine should be supported not punished. Do you agree with this? Should pupils be excluded? Where might they find support?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EC419F-2C9C-02FC-B177-C9734D9B124C}"/>
              </a:ext>
            </a:extLst>
          </p:cNvPr>
          <p:cNvSpPr txBox="1"/>
          <p:nvPr/>
        </p:nvSpPr>
        <p:spPr>
          <a:xfrm rot="421188">
            <a:off x="4940486" y="4009032"/>
            <a:ext cx="3616379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Deputy head teacher Eurig Thomas said fewer pupils now left lessons to go to the toilet, adding: </a:t>
            </a:r>
            <a:r>
              <a:rPr lang="en-US" sz="1200" i="1" dirty="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"What we want to do is eliminate that distraction within schools." </a:t>
            </a:r>
            <a:r>
              <a:rPr lang="en-US" sz="1200" dirty="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Do you believe vaping is distracting pupils from their learning? Why are learners leaving lessons to vape? What other problems does vaping pose in schools?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96C8FE4-8992-2A53-0B25-A8A38BC47255}"/>
              </a:ext>
            </a:extLst>
          </p:cNvPr>
          <p:cNvSpPr/>
          <p:nvPr/>
        </p:nvSpPr>
        <p:spPr>
          <a:xfrm>
            <a:off x="304879" y="2734407"/>
            <a:ext cx="2379108" cy="346075"/>
          </a:xfrm>
          <a:prstGeom prst="roundRect">
            <a:avLst>
              <a:gd name="adj" fmla="val 1020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0E42FD29-0BB0-A6C7-07CE-225CDE83B29B}"/>
              </a:ext>
            </a:extLst>
          </p:cNvPr>
          <p:cNvSpPr txBox="1">
            <a:spLocks/>
          </p:cNvSpPr>
          <p:nvPr/>
        </p:nvSpPr>
        <p:spPr>
          <a:xfrm>
            <a:off x="330457" y="2747901"/>
            <a:ext cx="2344738" cy="3460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400" b="1">
                <a:cs typeface="Calibri" panose="020F0502020204030204"/>
              </a:rPr>
              <a:t>Questions for discussion: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9600AFEB-FE0D-2E90-E6A5-88288DD4E064}"/>
              </a:ext>
            </a:extLst>
          </p:cNvPr>
          <p:cNvSpPr/>
          <p:nvPr/>
        </p:nvSpPr>
        <p:spPr>
          <a:xfrm>
            <a:off x="9326880" y="4071130"/>
            <a:ext cx="2487295" cy="2453597"/>
          </a:xfrm>
          <a:prstGeom prst="roundRect">
            <a:avLst>
              <a:gd name="adj" fmla="val 409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F680EB02-67A5-9C30-3F7B-77B061F8FD50}"/>
              </a:ext>
            </a:extLst>
          </p:cNvPr>
          <p:cNvSpPr txBox="1">
            <a:spLocks/>
          </p:cNvSpPr>
          <p:nvPr/>
        </p:nvSpPr>
        <p:spPr>
          <a:xfrm>
            <a:off x="9450938" y="4157294"/>
            <a:ext cx="2239177" cy="17553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400">
                <a:latin typeface="Ubuntu"/>
                <a:cs typeface="Calibri" panose="020F0502020204030204"/>
              </a:rPr>
              <a:t>Links to further resources: </a:t>
            </a:r>
            <a:br>
              <a:rPr lang="en-US" sz="1400" dirty="0">
                <a:cs typeface="Calibri" panose="020F0502020204030204"/>
              </a:rPr>
            </a:br>
            <a:endParaRPr lang="en-US" sz="1400">
              <a:cs typeface="Calibri" panose="020F0502020204030204"/>
            </a:endParaRPr>
          </a:p>
          <a:p>
            <a:pPr marL="457200" indent="-457200"/>
            <a:r>
              <a:rPr lang="en-US" sz="1400" b="0" i="1" u="sng" dirty="0">
                <a:solidFill>
                  <a:srgbClr val="103D68"/>
                </a:solidFill>
                <a:latin typeface="Ubuntu"/>
                <a:cs typeface="Calibri" panose="020F050202020403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Vaping Health Concerns</a:t>
            </a:r>
            <a:r>
              <a:rPr lang="en-US" sz="1400" b="0" i="1" u="sng" dirty="0">
                <a:solidFill>
                  <a:srgbClr val="103D68"/>
                </a:solidFill>
                <a:latin typeface="Ubuntu"/>
                <a:cs typeface="Calibri" panose="020F0502020204030204"/>
              </a:rPr>
              <a:t> </a:t>
            </a:r>
          </a:p>
          <a:p>
            <a:pPr marL="457200" indent="-457200"/>
            <a:r>
              <a:rPr lang="en-US" sz="1400" b="0" i="1" u="sng" dirty="0">
                <a:solidFill>
                  <a:srgbClr val="103D68"/>
                </a:solidFill>
                <a:latin typeface="Ubuntu"/>
                <a:cs typeface="Calibri" panose="020F050202020403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What is Dependency and Addiction</a:t>
            </a:r>
            <a:endParaRPr lang="en-US" sz="1200" b="0" i="1" u="sng">
              <a:solidFill>
                <a:srgbClr val="103D68"/>
              </a:solidFill>
              <a:cs typeface="Calibri"/>
            </a:endParaRPr>
          </a:p>
          <a:p>
            <a:pPr marL="457200" indent="-457200"/>
            <a:r>
              <a:rPr lang="en-US" sz="1400" b="0" i="1" u="sng" dirty="0">
                <a:solidFill>
                  <a:srgbClr val="103D68"/>
                </a:solidFill>
                <a:latin typeface="Ubuntu"/>
                <a:cs typeface="Calibri" panose="020F050202020403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Support to Stop Vaping</a:t>
            </a:r>
          </a:p>
        </p:txBody>
      </p:sp>
    </p:spTree>
    <p:extLst>
      <p:ext uri="{BB962C8B-B14F-4D97-AF65-F5344CB8AC3E}">
        <p14:creationId xmlns:p14="http://schemas.microsoft.com/office/powerpoint/2010/main" val="27871871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77477-CB8B-4E30-CF85-640012853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D0C6863A-5927-FC37-3A3D-37015992BCFB}"/>
              </a:ext>
            </a:extLst>
          </p:cNvPr>
          <p:cNvSpPr txBox="1">
            <a:spLocks/>
          </p:cNvSpPr>
          <p:nvPr/>
        </p:nvSpPr>
        <p:spPr>
          <a:xfrm>
            <a:off x="304879" y="1273066"/>
            <a:ext cx="4412594" cy="120268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>
                <a:solidFill>
                  <a:schemeClr val="accent1">
                    <a:lumMod val="75000"/>
                  </a:schemeClr>
                </a:solidFill>
                <a:latin typeface="Ubuntu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Vapes should be prescription only, Mark Drakeford says</a:t>
            </a:r>
            <a:r>
              <a:rPr lang="en-US" sz="2400">
                <a:latin typeface="Ubuntu"/>
              </a:rPr>
              <a:t> </a:t>
            </a:r>
            <a:br>
              <a:rPr lang="en-US" sz="2400"/>
            </a:br>
            <a:r>
              <a:rPr lang="en-US" sz="2400" b="0">
                <a:latin typeface="Ubuntu"/>
              </a:rPr>
              <a:t>– BBC News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7B4BD33-2175-5AEB-7C74-E2641E4F8AD9}"/>
              </a:ext>
            </a:extLst>
          </p:cNvPr>
          <p:cNvSpPr/>
          <p:nvPr/>
        </p:nvSpPr>
        <p:spPr>
          <a:xfrm>
            <a:off x="9326880" y="4189186"/>
            <a:ext cx="2487295" cy="2335541"/>
          </a:xfrm>
          <a:prstGeom prst="roundRect">
            <a:avLst>
              <a:gd name="adj" fmla="val 409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78472B8-F9A3-A9CD-B4D0-4BBE077F166A}"/>
              </a:ext>
            </a:extLst>
          </p:cNvPr>
          <p:cNvSpPr txBox="1">
            <a:spLocks/>
          </p:cNvSpPr>
          <p:nvPr/>
        </p:nvSpPr>
        <p:spPr>
          <a:xfrm>
            <a:off x="9450938" y="4316993"/>
            <a:ext cx="2239177" cy="143598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400">
                <a:latin typeface="Ubuntu"/>
                <a:cs typeface="Calibri" panose="020F0502020204030204"/>
              </a:rPr>
              <a:t>Links to further resources: </a:t>
            </a:r>
            <a:br>
              <a:rPr lang="en-US" sz="1400" dirty="0">
                <a:cs typeface="Calibri" panose="020F0502020204030204"/>
              </a:rPr>
            </a:br>
            <a:endParaRPr lang="en-US" sz="1400">
              <a:cs typeface="Calibri" panose="020F0502020204030204"/>
            </a:endParaRPr>
          </a:p>
          <a:p>
            <a:pPr marL="457200" indent="-457200"/>
            <a:r>
              <a:rPr lang="en-US" sz="1400" b="0" i="1" u="sng" dirty="0">
                <a:solidFill>
                  <a:srgbClr val="103D68"/>
                </a:solidFill>
                <a:latin typeface="Ubuntu"/>
                <a:cs typeface="Calibri" panose="020F050202020403020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Vaping Health Concerns</a:t>
            </a:r>
            <a:endParaRPr lang="en-US" sz="1400" b="0" i="1" u="sng" dirty="0">
              <a:solidFill>
                <a:srgbClr val="103D68"/>
              </a:solidFill>
              <a:latin typeface="Ubuntu"/>
              <a:cs typeface="Calibri" panose="020F0502020204030204"/>
            </a:endParaRPr>
          </a:p>
          <a:p>
            <a:pPr marL="457200" indent="-457200"/>
            <a:r>
              <a:rPr lang="en-US" sz="1400" b="0" i="1" u="sng" dirty="0">
                <a:solidFill>
                  <a:srgbClr val="103D68"/>
                </a:solidFill>
                <a:latin typeface="Ubuntu"/>
                <a:cs typeface="Calibri" panose="020F050202020403020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Support to Stop Vaping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485B35F7-4E97-FD75-D914-63E8EE2FA9DE}"/>
              </a:ext>
            </a:extLst>
          </p:cNvPr>
          <p:cNvSpPr/>
          <p:nvPr/>
        </p:nvSpPr>
        <p:spPr>
          <a:xfrm>
            <a:off x="304879" y="2734407"/>
            <a:ext cx="2379108" cy="346075"/>
          </a:xfrm>
          <a:prstGeom prst="roundRect">
            <a:avLst>
              <a:gd name="adj" fmla="val 1020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91B38C00-C24D-32C0-1AB3-C7796A2D66E9}"/>
              </a:ext>
            </a:extLst>
          </p:cNvPr>
          <p:cNvSpPr txBox="1">
            <a:spLocks/>
          </p:cNvSpPr>
          <p:nvPr/>
        </p:nvSpPr>
        <p:spPr>
          <a:xfrm>
            <a:off x="330457" y="2747901"/>
            <a:ext cx="2344738" cy="3460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400" b="1">
                <a:cs typeface="Calibri" panose="020F0502020204030204"/>
              </a:rPr>
              <a:t>Questions for discussion: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267C2A9-59D4-BAF1-FEB2-FF6ABBCC05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32050">
            <a:off x="1888313" y="3342941"/>
            <a:ext cx="3899045" cy="30537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0F46135-B9BC-BC1D-4A34-9C9D745DB0D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86789">
            <a:off x="5746794" y="809892"/>
            <a:ext cx="3754884" cy="3104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E4C6AAD-5B77-4DB4-F538-138922A02038}"/>
              </a:ext>
            </a:extLst>
          </p:cNvPr>
          <p:cNvSpPr txBox="1"/>
          <p:nvPr/>
        </p:nvSpPr>
        <p:spPr>
          <a:xfrm rot="21587444">
            <a:off x="2296203" y="3899417"/>
            <a:ext cx="3285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Mr. Drakeford said: </a:t>
            </a:r>
            <a:r>
              <a:rPr lang="en-US" sz="1200" i="1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“In Australia for example the only way you can get an e-cigarette is by prescription. You can't buy them in shops.” </a:t>
            </a:r>
            <a:r>
              <a:rPr lang="en-US" sz="1200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What do you think about this approach? Should vapes be prescription only? What </a:t>
            </a:r>
            <a:br>
              <a:rPr lang="en-US" sz="1200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</a:br>
            <a:r>
              <a:rPr lang="en-US" sz="1200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is the purpose of a vape?</a:t>
            </a:r>
            <a:endParaRPr lang="en-US" sz="1200">
              <a:solidFill>
                <a:schemeClr val="accent1"/>
              </a:solidFill>
              <a:latin typeface="Ubuntu" panose="020B0504030602030204" pitchFamily="34" charset="0"/>
              <a:cs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73017C-4822-1B87-B77F-5AF4BE21A841}"/>
              </a:ext>
            </a:extLst>
          </p:cNvPr>
          <p:cNvSpPr txBox="1"/>
          <p:nvPr/>
        </p:nvSpPr>
        <p:spPr>
          <a:xfrm>
            <a:off x="6167388" y="1475475"/>
            <a:ext cx="30546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Most vapes users also smoked </a:t>
            </a:r>
            <a:r>
              <a:rPr lang="en-US" sz="1200" i="1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“and that does not reduce the harm of cigarettes themselves", </a:t>
            </a:r>
            <a:r>
              <a:rPr lang="en-US" sz="1200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Mr. Drakeford said. Do you believe this to be true? Do individuals you know both vape and smoke?</a:t>
            </a:r>
          </a:p>
        </p:txBody>
      </p:sp>
    </p:spTree>
    <p:extLst>
      <p:ext uri="{BB962C8B-B14F-4D97-AF65-F5344CB8AC3E}">
        <p14:creationId xmlns:p14="http://schemas.microsoft.com/office/powerpoint/2010/main" val="9758118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11CCF-0A0F-1652-6FBA-74537FD87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D044961B-4B5E-1B33-2732-383F75C9CD99}"/>
              </a:ext>
            </a:extLst>
          </p:cNvPr>
          <p:cNvSpPr txBox="1">
            <a:spLocks/>
          </p:cNvSpPr>
          <p:nvPr/>
        </p:nvSpPr>
        <p:spPr>
          <a:xfrm>
            <a:off x="304879" y="1273066"/>
            <a:ext cx="4412594" cy="12026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>
                <a:solidFill>
                  <a:schemeClr val="accent1">
                    <a:lumMod val="75000"/>
                  </a:schemeClr>
                </a:solidFill>
                <a:latin typeface="Ubuntu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Warning a child could die due to illegal drugs in vapes</a:t>
            </a:r>
            <a:br>
              <a:rPr lang="en-US" sz="2400"/>
            </a:br>
            <a:r>
              <a:rPr lang="en-US" sz="2400" b="0">
                <a:latin typeface="Ubuntu"/>
              </a:rPr>
              <a:t>– BBC News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CFEF84D-C3A7-A534-3D2B-A15D6EA45C3C}"/>
              </a:ext>
            </a:extLst>
          </p:cNvPr>
          <p:cNvSpPr/>
          <p:nvPr/>
        </p:nvSpPr>
        <p:spPr>
          <a:xfrm>
            <a:off x="9326880" y="3545243"/>
            <a:ext cx="2487295" cy="2979484"/>
          </a:xfrm>
          <a:prstGeom prst="roundRect">
            <a:avLst>
              <a:gd name="adj" fmla="val 409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0CC201F9-0914-006E-D4C0-92E96866723A}"/>
              </a:ext>
            </a:extLst>
          </p:cNvPr>
          <p:cNvSpPr txBox="1">
            <a:spLocks/>
          </p:cNvSpPr>
          <p:nvPr/>
        </p:nvSpPr>
        <p:spPr>
          <a:xfrm>
            <a:off x="9450938" y="4316993"/>
            <a:ext cx="2239177" cy="143598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400">
                <a:latin typeface="Ubuntu"/>
                <a:cs typeface="Calibri" panose="020F0502020204030204"/>
              </a:rPr>
              <a:t>Links to further resources: </a:t>
            </a:r>
            <a:br>
              <a:rPr lang="en-US" sz="1400" dirty="0">
                <a:cs typeface="Calibri" panose="020F0502020204030204"/>
              </a:rPr>
            </a:br>
            <a:endParaRPr lang="en-US" sz="1400">
              <a:cs typeface="Calibri" panose="020F0502020204030204"/>
            </a:endParaRPr>
          </a:p>
          <a:p>
            <a:r>
              <a:rPr lang="en-US" sz="1400" b="0" i="1" u="sng" dirty="0">
                <a:solidFill>
                  <a:srgbClr val="103D68"/>
                </a:solidFill>
                <a:latin typeface="Ubuntu"/>
                <a:cs typeface="Calibri" panose="020F050202020403020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Illegal and Illicit Vapes</a:t>
            </a:r>
            <a:endParaRPr lang="en-US" sz="1400" b="0" i="1" u="sng">
              <a:solidFill>
                <a:srgbClr val="103D68"/>
              </a:solidFill>
              <a:latin typeface="Ubuntu"/>
              <a:cs typeface="Calibri" panose="020F0502020204030204"/>
            </a:endParaRPr>
          </a:p>
          <a:p>
            <a:r>
              <a:rPr lang="en-US" sz="1400" b="0" i="1" u="sng" dirty="0">
                <a:solidFill>
                  <a:srgbClr val="103D68"/>
                </a:solidFill>
                <a:latin typeface="Ubuntu"/>
                <a:cs typeface="Calibri" panose="020F050202020403020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Law and Regulations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0A53CEE-B767-88B0-E51B-88A9586AE8A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1641" y="3144454"/>
            <a:ext cx="4044926" cy="32568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350275-04FE-D0C8-F274-C9C06DDDD69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86789">
            <a:off x="5356595" y="304845"/>
            <a:ext cx="4940801" cy="389240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B791446-345E-FC74-8EA2-231C97AD8199}"/>
              </a:ext>
            </a:extLst>
          </p:cNvPr>
          <p:cNvSpPr txBox="1"/>
          <p:nvPr/>
        </p:nvSpPr>
        <p:spPr>
          <a:xfrm rot="21355394">
            <a:off x="2020751" y="3698725"/>
            <a:ext cx="328598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'The popularity of vaping among youngsters comes amid concern about the emergence of </a:t>
            </a:r>
            <a:r>
              <a:rPr lang="en-US" sz="1200">
                <a:solidFill>
                  <a:schemeClr val="accent1"/>
                </a:solidFill>
                <a:latin typeface="Ubuntu"/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illegal vapes</a:t>
            </a:r>
            <a:r>
              <a:rPr lang="en-US" sz="1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 containing excess nicotine content above the legal limit, and </a:t>
            </a:r>
            <a:r>
              <a:rPr lang="en-US" sz="1200">
                <a:solidFill>
                  <a:schemeClr val="accent1"/>
                </a:solidFill>
                <a:latin typeface="Ubuntu"/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metals such as lead and nickel.</a:t>
            </a:r>
            <a:r>
              <a:rPr lang="en-US" sz="1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' What do we know about these metals? How do they affect </a:t>
            </a:r>
            <a:br>
              <a:rPr lang="en-US" sz="1200">
                <a:latin typeface="Ubuntu" panose="020B0504030602030204" pitchFamily="34" charset="0"/>
                <a:ea typeface="+mn-lt"/>
                <a:cs typeface="+mn-lt"/>
              </a:rPr>
            </a:br>
            <a:r>
              <a:rPr lang="en-US" sz="1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our health? 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45734F-1693-B45E-B7EE-9ED4B6ACA92F}"/>
              </a:ext>
            </a:extLst>
          </p:cNvPr>
          <p:cNvSpPr txBox="1"/>
          <p:nvPr/>
        </p:nvSpPr>
        <p:spPr>
          <a:xfrm>
            <a:off x="5810548" y="932843"/>
            <a:ext cx="4246683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i="1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“What we find is that some vapes have been tampered with or are being used specifically to house THC or spice. We are finding quite a lot of these children are getting vapes from other countries, where they will have a higher percentage of nicotine which isn't </a:t>
            </a:r>
            <a:r>
              <a:rPr lang="en-US" sz="1200" i="1" err="1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authorised</a:t>
            </a:r>
            <a:r>
              <a:rPr lang="en-US" sz="1200" i="1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 in the UK, and that can make these children who aren't used to smoking very ill very quickly.”</a:t>
            </a:r>
            <a:r>
              <a:rPr lang="en-US" sz="1200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 What concerns you about this? Is there anything we can do to make CYP safer?</a:t>
            </a:r>
            <a:endParaRPr lang="en-US" sz="1200">
              <a:solidFill>
                <a:schemeClr val="accent1"/>
              </a:solidFill>
              <a:latin typeface="Ubuntu" panose="020B0504030602030204" pitchFamily="34" charset="0"/>
              <a:cs typeface="Calibri" panose="020F0502020204030204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01344A72-2B58-D409-0C9D-30F4798FEB73}"/>
              </a:ext>
            </a:extLst>
          </p:cNvPr>
          <p:cNvSpPr/>
          <p:nvPr/>
        </p:nvSpPr>
        <p:spPr>
          <a:xfrm>
            <a:off x="304879" y="2734407"/>
            <a:ext cx="2379108" cy="346075"/>
          </a:xfrm>
          <a:prstGeom prst="roundRect">
            <a:avLst>
              <a:gd name="adj" fmla="val 1020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9464CE56-6745-ACF1-FAF3-4A058498E8DF}"/>
              </a:ext>
            </a:extLst>
          </p:cNvPr>
          <p:cNvSpPr txBox="1">
            <a:spLocks/>
          </p:cNvSpPr>
          <p:nvPr/>
        </p:nvSpPr>
        <p:spPr>
          <a:xfrm>
            <a:off x="330457" y="2747901"/>
            <a:ext cx="2344738" cy="3460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400" b="1">
                <a:cs typeface="Calibri" panose="020F0502020204030204"/>
              </a:rPr>
              <a:t>Questions for discussion:</a:t>
            </a:r>
          </a:p>
        </p:txBody>
      </p:sp>
    </p:spTree>
    <p:extLst>
      <p:ext uri="{BB962C8B-B14F-4D97-AF65-F5344CB8AC3E}">
        <p14:creationId xmlns:p14="http://schemas.microsoft.com/office/powerpoint/2010/main" val="69793781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815C0-E45B-80DD-0585-DDA7C6337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9FB18A0F-1B5F-CFC5-E9AC-8A378D1D6DB3}"/>
              </a:ext>
            </a:extLst>
          </p:cNvPr>
          <p:cNvSpPr txBox="1">
            <a:spLocks/>
          </p:cNvSpPr>
          <p:nvPr/>
        </p:nvSpPr>
        <p:spPr>
          <a:xfrm>
            <a:off x="304879" y="1273066"/>
            <a:ext cx="5279490" cy="12026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>
                <a:solidFill>
                  <a:schemeClr val="accent1">
                    <a:lumMod val="75000"/>
                  </a:schemeClr>
                </a:solidFill>
                <a:latin typeface="Ubuntu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Congo cobalt: TikTokers quit vaping over mining concerns</a:t>
            </a:r>
            <a:br>
              <a:rPr lang="en-US" sz="2400"/>
            </a:br>
            <a:r>
              <a:rPr lang="en-US" sz="2400" b="0">
                <a:latin typeface="Ubuntu"/>
              </a:rPr>
              <a:t>– BBC News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6184B27-FF29-F9C9-A674-D8956D87444E}"/>
              </a:ext>
            </a:extLst>
          </p:cNvPr>
          <p:cNvSpPr/>
          <p:nvPr/>
        </p:nvSpPr>
        <p:spPr>
          <a:xfrm>
            <a:off x="9326880" y="3545243"/>
            <a:ext cx="2487295" cy="2979484"/>
          </a:xfrm>
          <a:prstGeom prst="roundRect">
            <a:avLst>
              <a:gd name="adj" fmla="val 409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52E9B47-3D71-8077-57CF-667C2B8D7494}"/>
              </a:ext>
            </a:extLst>
          </p:cNvPr>
          <p:cNvSpPr txBox="1">
            <a:spLocks/>
          </p:cNvSpPr>
          <p:nvPr/>
        </p:nvSpPr>
        <p:spPr>
          <a:xfrm>
            <a:off x="9450938" y="4157294"/>
            <a:ext cx="2239177" cy="17553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400">
                <a:latin typeface="Ubuntu"/>
                <a:cs typeface="Calibri" panose="020F0502020204030204"/>
              </a:rPr>
              <a:t>Links to further resources: </a:t>
            </a:r>
            <a:br>
              <a:rPr lang="en-US" sz="1400" dirty="0">
                <a:cs typeface="Calibri" panose="020F0502020204030204"/>
              </a:rPr>
            </a:br>
            <a:endParaRPr lang="en-US" sz="1400">
              <a:cs typeface="Calibri" panose="020F0502020204030204"/>
            </a:endParaRPr>
          </a:p>
          <a:p>
            <a:r>
              <a:rPr lang="en-US" sz="1400" b="0" i="1" u="sng" dirty="0">
                <a:solidFill>
                  <a:srgbClr val="103D68"/>
                </a:solidFill>
                <a:latin typeface="Ubuntu"/>
                <a:cs typeface="Calibri" panose="020F050202020403020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Journey of a vape</a:t>
            </a:r>
            <a:endParaRPr lang="en-US" sz="1400" b="0" i="1" u="sng" dirty="0">
              <a:solidFill>
                <a:srgbClr val="103D68"/>
              </a:solidFill>
              <a:latin typeface="Ubuntu"/>
              <a:cs typeface="Calibri" panose="020F0502020204030204"/>
            </a:endParaRPr>
          </a:p>
          <a:p>
            <a:r>
              <a:rPr lang="en-US" sz="1400" b="0" i="1" u="sng" dirty="0">
                <a:solidFill>
                  <a:srgbClr val="103D68"/>
                </a:solidFill>
                <a:latin typeface="Ubuntu"/>
                <a:cs typeface="Calibri" panose="020F050202020403020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Environmental impact</a:t>
            </a:r>
            <a:endParaRPr lang="en-US" sz="1400" b="0" i="1" u="sng" dirty="0">
              <a:solidFill>
                <a:srgbClr val="103D68"/>
              </a:solidFill>
              <a:latin typeface="Ubuntu"/>
              <a:cs typeface="Calibri" panose="020F0502020204030204"/>
            </a:endParaRPr>
          </a:p>
          <a:p>
            <a:r>
              <a:rPr lang="en-US" sz="1400" b="0" i="1" u="sng" dirty="0">
                <a:solidFill>
                  <a:srgbClr val="103D68"/>
                </a:solidFill>
                <a:latin typeface="Ubuntu"/>
                <a:cs typeface="Calibri" panose="020F050202020403020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Support to stop vaping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C2C171A-CFB1-C4C6-FB16-1F2E966A427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06958">
            <a:off x="6149659" y="611584"/>
            <a:ext cx="3728650" cy="277990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6068EEF-A99C-B43D-590D-DCB8A6A7C966}"/>
              </a:ext>
            </a:extLst>
          </p:cNvPr>
          <p:cNvSpPr txBox="1"/>
          <p:nvPr/>
        </p:nvSpPr>
        <p:spPr>
          <a:xfrm rot="162352">
            <a:off x="6712992" y="1338332"/>
            <a:ext cx="29900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Ubuntu" panose="020B0504030602030204" pitchFamily="34" charset="0"/>
                <a:cs typeface="Calibri" panose="020F0502020204030204"/>
              </a:rPr>
              <a:t>How do you feel about Micah's reason for quitting vaping in an </a:t>
            </a:r>
            <a:r>
              <a:rPr lang="en-US" sz="1200" i="1">
                <a:solidFill>
                  <a:schemeClr val="accent1"/>
                </a:solidFill>
                <a:latin typeface="Ubuntu" panose="020B0504030602030204" pitchFamily="34" charset="0"/>
                <a:cs typeface="Calibri" panose="020F0502020204030204"/>
              </a:rPr>
              <a:t>"</a:t>
            </a:r>
            <a:r>
              <a:rPr lang="en-US" sz="1200" i="1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effort to help [the Democratic Republic of] Congo"? </a:t>
            </a:r>
            <a:endParaRPr lang="en-US" sz="1200" i="1">
              <a:solidFill>
                <a:schemeClr val="accent1"/>
              </a:solidFill>
              <a:latin typeface="Ubuntu" panose="020B0504030602030204" pitchFamily="34" charset="0"/>
              <a:cs typeface="Calibri" panose="020F0502020204030204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FC537FF-65FD-D0E6-6AA0-BFE0395879C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3903" y="3079009"/>
            <a:ext cx="4872594" cy="34457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9BA33DE-0D7B-FC6B-D271-7092E668CEB3}"/>
              </a:ext>
            </a:extLst>
          </p:cNvPr>
          <p:cNvSpPr txBox="1"/>
          <p:nvPr/>
        </p:nvSpPr>
        <p:spPr>
          <a:xfrm rot="21328136">
            <a:off x="2008974" y="3764930"/>
            <a:ext cx="41738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In the article, Micah states </a:t>
            </a:r>
            <a:r>
              <a:rPr lang="en-US" sz="1200" i="1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"I believe that I have the ability to spread awareness and social media is an incredibly powerful communication tool, so why not use it?". </a:t>
            </a:r>
            <a:r>
              <a:rPr lang="en-US" sz="1200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Discuss the power of social media. Can one person's message influence another person's actions? Does one person's decision to vape or not vape influence others? How?</a:t>
            </a:r>
            <a:endParaRPr lang="en-US" sz="1200">
              <a:solidFill>
                <a:schemeClr val="accent1"/>
              </a:solidFill>
              <a:latin typeface="Ubuntu" panose="020B0504030602030204" pitchFamily="34" charset="0"/>
              <a:cs typeface="Calibri" panose="020F0502020204030204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A17D46A5-0135-23A5-3683-BBFCBE5F6B45}"/>
              </a:ext>
            </a:extLst>
          </p:cNvPr>
          <p:cNvSpPr/>
          <p:nvPr/>
        </p:nvSpPr>
        <p:spPr>
          <a:xfrm>
            <a:off x="304879" y="2734407"/>
            <a:ext cx="2379108" cy="346075"/>
          </a:xfrm>
          <a:prstGeom prst="roundRect">
            <a:avLst>
              <a:gd name="adj" fmla="val 1020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94308205-9B37-8448-79A2-B9653C332262}"/>
              </a:ext>
            </a:extLst>
          </p:cNvPr>
          <p:cNvSpPr txBox="1">
            <a:spLocks/>
          </p:cNvSpPr>
          <p:nvPr/>
        </p:nvSpPr>
        <p:spPr>
          <a:xfrm>
            <a:off x="330457" y="2747901"/>
            <a:ext cx="2344738" cy="3460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400" b="1">
                <a:cs typeface="Calibri" panose="020F0502020204030204"/>
              </a:rPr>
              <a:t>Questions for discussion:</a:t>
            </a:r>
          </a:p>
        </p:txBody>
      </p:sp>
    </p:spTree>
    <p:extLst>
      <p:ext uri="{BB962C8B-B14F-4D97-AF65-F5344CB8AC3E}">
        <p14:creationId xmlns:p14="http://schemas.microsoft.com/office/powerpoint/2010/main" val="40101680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A44D7-5970-78D7-5C5C-8AEE3BE6D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614CEEF9-A72F-FAFB-2281-BE88C9BEB361}"/>
              </a:ext>
            </a:extLst>
          </p:cNvPr>
          <p:cNvSpPr txBox="1">
            <a:spLocks/>
          </p:cNvSpPr>
          <p:nvPr/>
        </p:nvSpPr>
        <p:spPr>
          <a:xfrm>
            <a:off x="304879" y="1273066"/>
            <a:ext cx="4412594" cy="12026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>
                <a:solidFill>
                  <a:schemeClr val="accent1">
                    <a:lumMod val="75000"/>
                  </a:schemeClr>
                </a:solidFill>
                <a:latin typeface="Ubuntu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Tobacco firm calls for tougher rules on vapes</a:t>
            </a:r>
            <a:br>
              <a:rPr lang="en-US" sz="2400"/>
            </a:br>
            <a:r>
              <a:rPr lang="en-US" sz="2400" b="0">
                <a:latin typeface="Ubuntu"/>
              </a:rPr>
              <a:t>– BBC News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CBC5FFD-F3A7-77FC-D617-FB32B9AA250D}"/>
              </a:ext>
            </a:extLst>
          </p:cNvPr>
          <p:cNvSpPr/>
          <p:nvPr/>
        </p:nvSpPr>
        <p:spPr>
          <a:xfrm>
            <a:off x="9326880" y="4103327"/>
            <a:ext cx="2487295" cy="2421400"/>
          </a:xfrm>
          <a:prstGeom prst="roundRect">
            <a:avLst>
              <a:gd name="adj" fmla="val 409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16E8AA2E-4F3E-A3BC-3E39-C94B33E80D94}"/>
              </a:ext>
            </a:extLst>
          </p:cNvPr>
          <p:cNvSpPr txBox="1">
            <a:spLocks/>
          </p:cNvSpPr>
          <p:nvPr/>
        </p:nvSpPr>
        <p:spPr>
          <a:xfrm>
            <a:off x="9450938" y="4230474"/>
            <a:ext cx="2239177" cy="16090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400">
                <a:latin typeface="Ubuntu"/>
                <a:cs typeface="Calibri" panose="020F0502020204030204"/>
              </a:rPr>
              <a:t>Links to further resources: </a:t>
            </a:r>
            <a:br>
              <a:rPr lang="en-US" sz="1400" dirty="0">
                <a:cs typeface="Calibri" panose="020F0502020204030204"/>
              </a:rPr>
            </a:br>
            <a:endParaRPr lang="en-US" sz="1400">
              <a:cs typeface="Calibri" panose="020F0502020204030204"/>
            </a:endParaRPr>
          </a:p>
          <a:p>
            <a:r>
              <a:rPr lang="en-US" sz="1400" b="0" i="1" u="sng" dirty="0">
                <a:solidFill>
                  <a:srgbClr val="103D68"/>
                </a:solidFill>
                <a:latin typeface="Ubuntu"/>
                <a:cs typeface="Calibri" panose="020F050202020403020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Industry, Marketing </a:t>
            </a:r>
            <a:br>
              <a:rPr lang="en-US" sz="1400" b="0" i="1" u="sng" dirty="0">
                <a:solidFill>
                  <a:srgbClr val="103D68"/>
                </a:solidFill>
                <a:cs typeface="Calibri" panose="020F050202020403020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 sz="1400" b="0" i="1" u="sng" dirty="0">
                <a:solidFill>
                  <a:srgbClr val="103D68"/>
                </a:solidFill>
                <a:latin typeface="Ubuntu"/>
                <a:cs typeface="Calibri" panose="020F050202020403020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 Advertising</a:t>
            </a:r>
            <a:r>
              <a:rPr lang="en-US" sz="1400" b="0" i="1" u="sng" dirty="0">
                <a:solidFill>
                  <a:srgbClr val="103D68"/>
                </a:solidFill>
                <a:latin typeface="Ubuntu"/>
                <a:cs typeface="Calibri" panose="020F0502020204030204"/>
              </a:rPr>
              <a:t> </a:t>
            </a:r>
          </a:p>
          <a:p>
            <a:r>
              <a:rPr lang="en-US" sz="1400" b="0" i="1" u="sng" dirty="0">
                <a:solidFill>
                  <a:srgbClr val="103D68"/>
                </a:solidFill>
                <a:latin typeface="Ubuntu"/>
                <a:cs typeface="Calibri" panose="020F050202020403020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Vaping Health Concerns</a:t>
            </a:r>
            <a:r>
              <a:rPr lang="en-US" sz="1400" b="0" i="1" u="sng" dirty="0">
                <a:solidFill>
                  <a:srgbClr val="103D68"/>
                </a:solidFill>
                <a:latin typeface="Ubuntu"/>
                <a:cs typeface="Calibri" panose="020F0502020204030204"/>
              </a:rPr>
              <a:t> 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0A629F7-8D72-F6E2-5840-83D6316C38F4}"/>
              </a:ext>
            </a:extLst>
          </p:cNvPr>
          <p:cNvSpPr/>
          <p:nvPr/>
        </p:nvSpPr>
        <p:spPr>
          <a:xfrm>
            <a:off x="304879" y="2734407"/>
            <a:ext cx="2379108" cy="346075"/>
          </a:xfrm>
          <a:prstGeom prst="roundRect">
            <a:avLst>
              <a:gd name="adj" fmla="val 1020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BDFBD42-52ED-30B5-CE28-CD3B29B3A44B}"/>
              </a:ext>
            </a:extLst>
          </p:cNvPr>
          <p:cNvSpPr txBox="1">
            <a:spLocks/>
          </p:cNvSpPr>
          <p:nvPr/>
        </p:nvSpPr>
        <p:spPr>
          <a:xfrm>
            <a:off x="330457" y="2747901"/>
            <a:ext cx="2344738" cy="3460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400" b="1">
                <a:cs typeface="Calibri" panose="020F0502020204030204"/>
              </a:rPr>
              <a:t>Questions for discussion: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8A5748-EEB4-6EE4-676E-ED5500B5392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2250">
            <a:off x="1713515" y="3201170"/>
            <a:ext cx="4112938" cy="33115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E0F3D54-C50E-08D1-4955-02FE3322106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9879">
            <a:off x="5558595" y="399475"/>
            <a:ext cx="4610697" cy="363234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2D9BE42-9F2E-51CF-C438-F52FC8304AB1}"/>
              </a:ext>
            </a:extLst>
          </p:cNvPr>
          <p:cNvSpPr txBox="1"/>
          <p:nvPr/>
        </p:nvSpPr>
        <p:spPr>
          <a:xfrm rot="21418527">
            <a:off x="2126992" y="3766732"/>
            <a:ext cx="328598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The article reports that the company BAT want a ban on 'soft drink, sweet or dessert </a:t>
            </a:r>
            <a:r>
              <a:rPr lang="en-US" sz="1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flavours</a:t>
            </a:r>
            <a:r>
              <a:rPr lang="en-US" sz="1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such as gummy bear or cotton candy, which it says appeal </a:t>
            </a:r>
            <a:r>
              <a:rPr lang="en-US" sz="1200" i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“uniquely” </a:t>
            </a:r>
            <a:r>
              <a:rPr lang="en-US" sz="1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to the young.' BAT doesn’t sell these </a:t>
            </a:r>
            <a:r>
              <a:rPr lang="en-US" sz="120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flavours</a:t>
            </a:r>
            <a:r>
              <a:rPr lang="en-US" sz="120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. What is BAT's motive? It is to reduce the risk of harm to children and young people?</a:t>
            </a:r>
            <a:endParaRPr lang="en-US" sz="1200">
              <a:solidFill>
                <a:schemeClr val="accent1"/>
              </a:solidFill>
              <a:latin typeface="Ubuntu"/>
              <a:cs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91D406-5A35-21E2-B32F-E2C1E7C11610}"/>
              </a:ext>
            </a:extLst>
          </p:cNvPr>
          <p:cNvSpPr txBox="1"/>
          <p:nvPr/>
        </p:nvSpPr>
        <p:spPr>
          <a:xfrm>
            <a:off x="6138178" y="1039031"/>
            <a:ext cx="3543301" cy="1395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'BAT wants a ban on cartoon imagery on packets. However, it does not support a ban on </a:t>
            </a:r>
            <a:r>
              <a:rPr lang="en-US" sz="1200" err="1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colourful</a:t>
            </a:r>
            <a:r>
              <a:rPr lang="en-US" sz="1200">
                <a:solidFill>
                  <a:schemeClr val="accent1"/>
                </a:solidFill>
                <a:latin typeface="Ubuntu" panose="020B0504030602030204" pitchFamily="34" charset="0"/>
                <a:ea typeface="+mn-lt"/>
                <a:cs typeface="+mn-lt"/>
              </a:rPr>
              <a:t> packaging, nor on advertising or sports sponsorship'. BAT sponsors the motor racing team McLaren. Why do you think BAT support a ban of some elements such as cartoon imagery but not on advertising or sports sponsorship? </a:t>
            </a:r>
            <a:endParaRPr lang="en-US" sz="1200">
              <a:solidFill>
                <a:schemeClr val="accent1"/>
              </a:solidFill>
              <a:latin typeface="Ubuntu" panose="020B0504030602030204" pitchFamily="34" charset="0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025876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ECDD2-3E2A-ACC9-4997-80D3468AD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D9EBCA61-4C59-A7C3-364E-C922462A10D6}"/>
              </a:ext>
            </a:extLst>
          </p:cNvPr>
          <p:cNvSpPr txBox="1">
            <a:spLocks/>
          </p:cNvSpPr>
          <p:nvPr/>
        </p:nvSpPr>
        <p:spPr>
          <a:xfrm>
            <a:off x="304879" y="1273066"/>
            <a:ext cx="4412594" cy="120268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03D68"/>
                </a:solidFill>
                <a:latin typeface="Ubuntu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Vape ban will prevent nicotine-addicted children - health body</a:t>
            </a:r>
            <a:br>
              <a:rPr lang="en-US" sz="2400" dirty="0"/>
            </a:br>
            <a:r>
              <a:rPr lang="en-US" sz="2400" b="0">
                <a:latin typeface="Ubuntu"/>
              </a:rPr>
              <a:t>– BBC News</a:t>
            </a:r>
            <a:endParaRPr lang="en-US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8274124-424A-FD72-C839-A517B1416A26}"/>
              </a:ext>
            </a:extLst>
          </p:cNvPr>
          <p:cNvSpPr/>
          <p:nvPr/>
        </p:nvSpPr>
        <p:spPr>
          <a:xfrm>
            <a:off x="9326880" y="4103327"/>
            <a:ext cx="2487295" cy="2421400"/>
          </a:xfrm>
          <a:prstGeom prst="roundRect">
            <a:avLst>
              <a:gd name="adj" fmla="val 409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96BE24C-EB0E-6584-A3A7-A4E7C03ACD81}"/>
              </a:ext>
            </a:extLst>
          </p:cNvPr>
          <p:cNvSpPr txBox="1">
            <a:spLocks/>
          </p:cNvSpPr>
          <p:nvPr/>
        </p:nvSpPr>
        <p:spPr>
          <a:xfrm>
            <a:off x="9450938" y="4230474"/>
            <a:ext cx="2239177" cy="16090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400">
                <a:latin typeface="Ubuntu"/>
                <a:cs typeface="Calibri" panose="020F0502020204030204"/>
              </a:rPr>
              <a:t>Links to further resources: </a:t>
            </a:r>
            <a:br>
              <a:rPr lang="en-US" sz="1400" dirty="0">
                <a:cs typeface="Calibri" panose="020F0502020204030204"/>
              </a:rPr>
            </a:br>
            <a:endParaRPr lang="en-US" sz="1400">
              <a:cs typeface="Calibri" panose="020F0502020204030204"/>
            </a:endParaRPr>
          </a:p>
          <a:p>
            <a:r>
              <a:rPr lang="en-US" sz="1400" b="0" dirty="0">
                <a:solidFill>
                  <a:srgbClr val="103D68"/>
                </a:solidFill>
                <a:latin typeface="Ubuntu"/>
                <a:cs typeface="Calibri" panose="020F050202020403020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Single-use vapes ban | GOV.WALES</a:t>
            </a:r>
            <a:endParaRPr lang="en-US" dirty="0">
              <a:solidFill>
                <a:srgbClr val="103D68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400" b="0" i="1" u="sng" dirty="0">
                <a:solidFill>
                  <a:srgbClr val="103D68"/>
                </a:solidFill>
                <a:latin typeface="Ubuntu"/>
                <a:cs typeface="Calibri" panose="020F050202020403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Vaping Health Concerns</a:t>
            </a:r>
            <a:r>
              <a:rPr lang="en-US" sz="1400" b="0" i="1" u="sng" dirty="0">
                <a:solidFill>
                  <a:srgbClr val="103D68"/>
                </a:solidFill>
                <a:latin typeface="Ubuntu"/>
                <a:cs typeface="Calibri" panose="020F0502020204030204"/>
              </a:rPr>
              <a:t> 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2E028E7-09A3-EBE7-858B-F150EDC50E2C}"/>
              </a:ext>
            </a:extLst>
          </p:cNvPr>
          <p:cNvSpPr/>
          <p:nvPr/>
        </p:nvSpPr>
        <p:spPr>
          <a:xfrm>
            <a:off x="304879" y="2734407"/>
            <a:ext cx="2379108" cy="346075"/>
          </a:xfrm>
          <a:prstGeom prst="roundRect">
            <a:avLst>
              <a:gd name="adj" fmla="val 1020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38CFFF82-920B-DC99-8E4A-C1BE36B27A2D}"/>
              </a:ext>
            </a:extLst>
          </p:cNvPr>
          <p:cNvSpPr txBox="1">
            <a:spLocks/>
          </p:cNvSpPr>
          <p:nvPr/>
        </p:nvSpPr>
        <p:spPr>
          <a:xfrm>
            <a:off x="330457" y="2747901"/>
            <a:ext cx="2344738" cy="3460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400" b="1">
                <a:cs typeface="Calibri" panose="020F0502020204030204"/>
              </a:rPr>
              <a:t>Questions for discussion: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C7CE42-B429-615B-1209-7F20F289F4A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2250">
            <a:off x="1713515" y="3201170"/>
            <a:ext cx="4112938" cy="33115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0A7584C-E4E0-A704-5E54-0EE5FF8336B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9879">
            <a:off x="5558595" y="399475"/>
            <a:ext cx="4610697" cy="363234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BCEBC89-7044-2B90-0DE2-89C2CDBE956F}"/>
              </a:ext>
            </a:extLst>
          </p:cNvPr>
          <p:cNvSpPr txBox="1"/>
          <p:nvPr/>
        </p:nvSpPr>
        <p:spPr>
          <a:xfrm rot="21418527">
            <a:off x="2126992" y="3951398"/>
            <a:ext cx="3285983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  <a:latin typeface="Ubuntu"/>
                <a:ea typeface="Calibri"/>
                <a:cs typeface="Calibri" panose="020F0502020204030204"/>
              </a:rPr>
              <a:t>The government says disposable vapes are being banned mainly to protect children.</a:t>
            </a:r>
            <a:br>
              <a:rPr lang="en-US" sz="1200" dirty="0">
                <a:latin typeface="Ubuntu" panose="020B0504030602030204" pitchFamily="34" charset="0"/>
                <a:ea typeface="Calibri"/>
                <a:cs typeface="Calibri" panose="020F0502020204030204"/>
              </a:rPr>
            </a:br>
            <a:r>
              <a:rPr lang="en-US" sz="1200" dirty="0">
                <a:solidFill>
                  <a:schemeClr val="accent1"/>
                </a:solidFill>
                <a:latin typeface="Ubuntu"/>
                <a:ea typeface="Calibri"/>
                <a:cs typeface="Calibri" panose="020F0502020204030204"/>
              </a:rPr>
              <a:t> Why do you think disposables </a:t>
            </a:r>
            <a:r>
              <a:rPr lang="en-US" sz="1200">
                <a:solidFill>
                  <a:schemeClr val="accent1"/>
                </a:solidFill>
                <a:latin typeface="Ubuntu"/>
                <a:ea typeface="Calibri"/>
                <a:cs typeface="Calibri" panose="020F0502020204030204"/>
              </a:rPr>
              <a:t>became</a:t>
            </a:r>
            <a:r>
              <a:rPr lang="en-US" sz="1200" dirty="0">
                <a:solidFill>
                  <a:schemeClr val="accent1"/>
                </a:solidFill>
                <a:latin typeface="Ubuntu"/>
                <a:ea typeface="Calibri"/>
                <a:cs typeface="Calibri" panose="020F0502020204030204"/>
              </a:rPr>
              <a:t> so popular with young people compared to other types of vapes?</a:t>
            </a:r>
            <a:endParaRPr lang="en-US" dirty="0">
              <a:solidFill>
                <a:schemeClr val="accent1"/>
              </a:solidFill>
              <a:latin typeface="Ubuntu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CCB8FA-5608-C3B9-5A78-5570B460A0AC}"/>
              </a:ext>
            </a:extLst>
          </p:cNvPr>
          <p:cNvSpPr txBox="1"/>
          <p:nvPr/>
        </p:nvSpPr>
        <p:spPr>
          <a:xfrm>
            <a:off x="6138178" y="1039031"/>
            <a:ext cx="3543301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Ministers argue that </a:t>
            </a:r>
            <a:r>
              <a:rPr lang="en-US" sz="1200" dirty="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flavours</a:t>
            </a:r>
            <a:r>
              <a:rPr lang="en-US" sz="1200" dirty="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  like bubblegum, gummy bear or cotton candy make vaping more appealing to children.</a:t>
            </a:r>
            <a:br>
              <a:rPr lang="en-US" sz="1200" dirty="0">
                <a:latin typeface="Ubuntu"/>
                <a:ea typeface="+mn-lt"/>
                <a:cs typeface="+mn-lt"/>
              </a:rPr>
            </a:br>
            <a:r>
              <a:rPr lang="en-US" sz="1200" dirty="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Do you agree that </a:t>
            </a:r>
            <a:r>
              <a:rPr lang="en-US" sz="1200" dirty="0" err="1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flavour</a:t>
            </a:r>
            <a:r>
              <a:rPr lang="en-US" sz="1200" dirty="0">
                <a:solidFill>
                  <a:schemeClr val="accent1"/>
                </a:solidFill>
                <a:latin typeface="Ubuntu"/>
                <a:ea typeface="+mn-lt"/>
                <a:cs typeface="+mn-lt"/>
              </a:rPr>
              <a:t> bans would reduce youth vaping — or would vape producers find ways around it?</a:t>
            </a:r>
            <a:endParaRPr lang="en-US" sz="1200" dirty="0">
              <a:solidFill>
                <a:schemeClr val="accent1"/>
              </a:solidFill>
              <a:latin typeface="Ubuntu"/>
              <a:ea typeface="Calibri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386520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theme/theme1.xml><?xml version="1.0" encoding="utf-8"?>
<a:theme xmlns:a="http://schemas.openxmlformats.org/drawingml/2006/main" name="PHW - Master Deck - Green">
  <a:themeElements>
    <a:clrScheme name="PHW - Health &amp; Wellbeing Resources">
      <a:dk1>
        <a:srgbClr val="000000"/>
      </a:dk1>
      <a:lt1>
        <a:srgbClr val="FFFFFF"/>
      </a:lt1>
      <a:dk2>
        <a:srgbClr val="285087"/>
      </a:dk2>
      <a:lt2>
        <a:srgbClr val="E8E8E8"/>
      </a:lt2>
      <a:accent1>
        <a:srgbClr val="15518B"/>
      </a:accent1>
      <a:accent2>
        <a:srgbClr val="24FFC0"/>
      </a:accent2>
      <a:accent3>
        <a:srgbClr val="E8FF3E"/>
      </a:accent3>
      <a:accent4>
        <a:srgbClr val="FF5D0C"/>
      </a:accent4>
      <a:accent5>
        <a:srgbClr val="C288FF"/>
      </a:accent5>
      <a:accent6>
        <a:srgbClr val="E0E0E0"/>
      </a:accent6>
      <a:hlink>
        <a:srgbClr val="E8FF3E"/>
      </a:hlink>
      <a:folHlink>
        <a:srgbClr val="24FFC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DocumentType xmlns="78b794fc-fa86-49b4-bf1d-df668ee03484">Presentation</DocumentType>
    <MeetingDate xmlns="78b794fc-fa86-49b4-bf1d-df668ee03484" xsi:nil="true"/>
    <Topic xmlns="78b794fc-fa86-49b4-bf1d-df668ee03484">Curriculum</Topic>
    <_ip_UnifiedCompliancePolicyProperties xmlns="http://schemas.microsoft.com/sharepoint/v3" xsi:nil="true"/>
    <Project xmlns="78b794fc-fa86-49b4-bf1d-df668ee03484">Vaping</Project>
    <Meeting xmlns="78b794fc-fa86-49b4-bf1d-df668ee03484" xsi:nil="true"/>
    <WorkCategory xmlns="78b794fc-fa86-49b4-bf1d-df668ee03484" xsi:nil="true"/>
    <lcf76f155ced4ddcb4097134ff3c332f xmlns="78b794fc-fa86-49b4-bf1d-df668ee03484">
      <Terms xmlns="http://schemas.microsoft.com/office/infopath/2007/PartnerControls"/>
    </lcf76f155ced4ddcb4097134ff3c332f>
    <TaxCatchAll xmlns="4167e674-6a9f-4892-8806-05d2e97a6b2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A702A496B7D7449F457C941AEC0CCB" ma:contentTypeVersion="20" ma:contentTypeDescription="Create a new document." ma:contentTypeScope="" ma:versionID="36bec2e0108d7b4c246283f8b8b656f7">
  <xsd:schema xmlns:xsd="http://www.w3.org/2001/XMLSchema" xmlns:xs="http://www.w3.org/2001/XMLSchema" xmlns:p="http://schemas.microsoft.com/office/2006/metadata/properties" xmlns:ns1="http://schemas.microsoft.com/sharepoint/v3" xmlns:ns2="78b794fc-fa86-49b4-bf1d-df668ee03484" xmlns:ns3="4167e674-6a9f-4892-8806-05d2e97a6b2a" targetNamespace="http://schemas.microsoft.com/office/2006/metadata/properties" ma:root="true" ma:fieldsID="9ff01b39e6b93f2c0f50723aa2212e68" ns1:_="" ns2:_="" ns3:_="">
    <xsd:import namespace="http://schemas.microsoft.com/sharepoint/v3"/>
    <xsd:import namespace="78b794fc-fa86-49b4-bf1d-df668ee03484"/>
    <xsd:import namespace="4167e674-6a9f-4892-8806-05d2e97a6b2a"/>
    <xsd:element name="properties">
      <xsd:complexType>
        <xsd:sequence>
          <xsd:element name="documentManagement">
            <xsd:complexType>
              <xsd:all>
                <xsd:element ref="ns2:Project" minOccurs="0"/>
                <xsd:element ref="ns2:WorkCategory" minOccurs="0"/>
                <xsd:element ref="ns2:DocumentType"/>
                <xsd:element ref="ns2:Meeting" minOccurs="0"/>
                <xsd:element ref="ns2:MeetingDate" minOccurs="0"/>
                <xsd:element ref="ns2:Topic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b794fc-fa86-49b4-bf1d-df668ee03484" elementFormDefault="qualified">
    <xsd:import namespace="http://schemas.microsoft.com/office/2006/documentManagement/types"/>
    <xsd:import namespace="http://schemas.microsoft.com/office/infopath/2007/PartnerControls"/>
    <xsd:element name="Project" ma:index="8" nillable="true" ma:displayName="Project" ma:format="Dropdown" ma:internalName="Project">
      <xsd:simpleType>
        <xsd:restriction base="dms:Choice">
          <xsd:enumeration value="Gambling/Digital health"/>
          <xsd:enumeration value="Health Literacy"/>
          <xsd:enumeration value="Tobacco"/>
          <xsd:enumeration value="Sleep"/>
          <xsd:enumeration value="Healthy Relationships"/>
          <xsd:enumeration value="Food and Nutrition"/>
          <xsd:enumeration value="Vaping"/>
        </xsd:restriction>
      </xsd:simpleType>
    </xsd:element>
    <xsd:element name="WorkCategory" ma:index="9" nillable="true" ma:displayName="Work Category" ma:format="Dropdown" ma:internalName="WorkCategory">
      <xsd:simpleType>
        <xsd:restriction base="dms:Choice">
          <xsd:enumeration value="Data identification, collation or analysis"/>
          <xsd:enumeration value="Evidence synthesis"/>
          <xsd:enumeration value="Intervention Development"/>
          <xsd:enumeration value="Research or Evaluation"/>
          <xsd:enumeration value="Monitoring and reporting"/>
          <xsd:enumeration value="Communication"/>
          <xsd:enumeration value="Stakeholder engagement"/>
          <xsd:enumeration value="Planning"/>
          <xsd:enumeration value="Policy or service review"/>
          <xsd:enumeration value="Operational Delivery"/>
          <xsd:enumeration value="Programme or Project Management"/>
          <xsd:enumeration value="Social Marketing"/>
          <xsd:enumeration value="Training"/>
          <xsd:enumeration value="Meeting"/>
          <xsd:enumeration value="Finance"/>
          <xsd:enumeration value="Procurement"/>
          <xsd:enumeration value="Events"/>
          <xsd:enumeration value="Research"/>
          <xsd:enumeration value="Consultations"/>
          <xsd:enumeration value="Choice 20"/>
        </xsd:restriction>
      </xsd:simpleType>
    </xsd:element>
    <xsd:element name="DocumentType" ma:index="10" ma:displayName="Document Type" ma:format="Dropdown" ma:internalName="DocumentType">
      <xsd:simpleType>
        <xsd:restriction base="dms:Choice">
          <xsd:enumeration value="Report"/>
          <xsd:enumeration value="Standards"/>
          <xsd:enumeration value="Data"/>
          <xsd:enumeration value="Project Plan"/>
          <xsd:enumeration value="Protocol"/>
          <xsd:enumeration value="Correspondence"/>
          <xsd:enumeration value="Minutes"/>
          <xsd:enumeration value="SOP"/>
          <xsd:enumeration value="Agenda"/>
          <xsd:enumeration value="Meeting Documentation"/>
          <xsd:enumeration value="Project Brief"/>
          <xsd:enumeration value="Business Case"/>
          <xsd:enumeration value="Performance Report"/>
          <xsd:enumeration value="Briefing"/>
          <xsd:enumeration value="Evidence"/>
          <xsd:enumeration value="Presentation"/>
          <xsd:enumeration value="Email"/>
          <xsd:enumeration value="Notes"/>
        </xsd:restriction>
      </xsd:simpleType>
    </xsd:element>
    <xsd:element name="Meeting" ma:index="11" nillable="true" ma:displayName="Meeting" ma:format="Dropdown" ma:internalName="Meeting">
      <xsd:simpleType>
        <xsd:restriction base="dms:Text">
          <xsd:maxLength value="255"/>
        </xsd:restriction>
      </xsd:simpleType>
    </xsd:element>
    <xsd:element name="MeetingDate" ma:index="12" nillable="true" ma:displayName="Meeting Date" ma:format="DateOnly" ma:internalName="MeetingDate">
      <xsd:simpleType>
        <xsd:restriction base="dms:DateTime"/>
      </xsd:simpleType>
    </xsd:element>
    <xsd:element name="Topic" ma:index="13" ma:displayName="Topic" ma:format="Dropdown" ma:internalName="Topic">
      <xsd:simpleType>
        <xsd:restriction base="dms:Choice">
          <xsd:enumeration value="WNHWPS"/>
          <xsd:enumeration value="WSAEMWB"/>
          <xsd:enumeration value="Curriculum"/>
          <xsd:enumeration value="HSPSS"/>
          <xsd:enumeration value="JustB"/>
          <xsd:enumeration value="Cross-Programme"/>
        </xsd:restriction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67e674-6a9f-4892-8806-05d2e97a6b2a" elementFormDefault="qualified">
    <xsd:import namespace="http://schemas.microsoft.com/office/2006/documentManagement/types"/>
    <xsd:import namespace="http://schemas.microsoft.com/office/infopath/2007/PartnerControls"/>
    <xsd:element name="TaxCatchAll" ma:index="26" nillable="true" ma:displayName="Taxonomy Catch All Column" ma:hidden="true" ma:list="{8e8a41ad-8522-457e-916e-ff2a16022778}" ma:internalName="TaxCatchAll" ma:showField="CatchAllData" ma:web="4167e674-6a9f-4892-8806-05d2e97a6b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AC74C76-A103-4BA4-95EE-7E7813DB37F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21D40E2-39F5-4F62-9EBF-EB650C2C6A0F}">
  <ds:schemaRefs>
    <ds:schemaRef ds:uri="b7e247b7-cca8-429f-8688-16f83c8fba5f"/>
    <ds:schemaRef ds:uri="bbd7921a-042b-4eb0-b7a0-a3fc5587e9ac"/>
    <ds:schemaRef ds:uri="d6550f9a-f14e-418b-a53a-e888529f43ac"/>
    <ds:schemaRef ds:uri="f30bebb2-c01f-48d0-81da-dc8b123879c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schemas.microsoft.com/sharepoint/v3"/>
    <ds:schemaRef ds:uri="78b794fc-fa86-49b4-bf1d-df668ee03484"/>
    <ds:schemaRef ds:uri="4167e674-6a9f-4892-8806-05d2e97a6b2a"/>
  </ds:schemaRefs>
</ds:datastoreItem>
</file>

<file path=customXml/itemProps3.xml><?xml version="1.0" encoding="utf-8"?>
<ds:datastoreItem xmlns:ds="http://schemas.openxmlformats.org/officeDocument/2006/customXml" ds:itemID="{6939EE69-D19D-4CFE-8FFE-C9C6CEDDFA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8b794fc-fa86-49b4-bf1d-df668ee03484"/>
    <ds:schemaRef ds:uri="4167e674-6a9f-4892-8806-05d2e97a6b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1103</Words>
  <Application>Microsoft Office PowerPoint</Application>
  <PresentationFormat>Widescreen</PresentationFormat>
  <Paragraphs>65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PHW - Master Deck - Green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</dc:creator>
  <cp:lastModifiedBy>Brenda Basweti (Public Health Wales - Matrix House)</cp:lastModifiedBy>
  <cp:revision>19</cp:revision>
  <dcterms:created xsi:type="dcterms:W3CDTF">2024-01-29T16:09:21Z</dcterms:created>
  <dcterms:modified xsi:type="dcterms:W3CDTF">2026-07-22T08:42:07Z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0x0101004DA702A496B7D7449F457C941AEC0CCB</vt:lpwstr>
  </property>
  <property fmtid="{D5CDD505-2E9C-101B-9397-08002B2CF9AE}" pid="3" name="MediaServiceImageTags">
    <vt:lpwstr/>
  </property>
  <property fmtid="{D5CDD505-2E9C-101B-9397-08002B2CF9AE}" pid="4" name="Order">
    <vt:r8>67200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