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5"/>
  </p:notesMasterIdLst>
  <p:sldIdLst>
    <p:sldId id="313" r:id="rId5"/>
    <p:sldId id="257" r:id="rId6"/>
    <p:sldId id="259" r:id="rId7"/>
    <p:sldId id="263" r:id="rId8"/>
    <p:sldId id="260" r:id="rId9"/>
    <p:sldId id="262" r:id="rId10"/>
    <p:sldId id="261" r:id="rId11"/>
    <p:sldId id="264" r:id="rId12"/>
    <p:sldId id="304"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F259A-4792-31A5-91A6-1CFB3433A86E}" v="2" dt="2026-04-13T15:57:56.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0A92369-80DB-A737-8739-58CFC18D6DBB}"/>
    <pc:docChg chg="modSld">
      <pc:chgData name="" userId="" providerId="" clId="Web-{E0A92369-80DB-A737-8739-58CFC18D6DBB}" dt="2026-03-18T13:57:45.664" v="9" actId="1076"/>
      <pc:docMkLst>
        <pc:docMk/>
      </pc:docMkLst>
      <pc:sldChg chg="modSp">
        <pc:chgData name="" userId="" providerId="" clId="Web-{E0A92369-80DB-A737-8739-58CFC18D6DBB}" dt="2026-03-18T13:57:45.664" v="9" actId="1076"/>
        <pc:sldMkLst>
          <pc:docMk/>
          <pc:sldMk cId="967469541" sldId="313"/>
        </pc:sldMkLst>
        <pc:spChg chg="mod">
          <ac:chgData name="" userId="" providerId="" clId="Web-{E0A92369-80DB-A737-8739-58CFC18D6DBB}" dt="2026-03-18T13:57:45.664" v="9" actId="1076"/>
          <ac:spMkLst>
            <pc:docMk/>
            <pc:sldMk cId="967469541" sldId="313"/>
            <ac:spMk id="2" creationId="{203B3AF5-7F06-1CDF-C5C2-4B253B6920F4}"/>
          </ac:spMkLst>
        </pc:spChg>
      </pc:sldChg>
    </pc:docChg>
  </pc:docChgLst>
  <pc:docChgLst>
    <pc:chgData name="Sophie Flood (Public Health Wales - Matrix House)" userId="S::sophie.flood@wales.nhs.uk::f1b68508-ff1d-4a78-a875-f6aa95017de1" providerId="AD" clId="Web-{9E7F259A-4792-31A5-91A6-1CFB3433A86E}"/>
    <pc:docChg chg="modSld">
      <pc:chgData name="Sophie Flood (Public Health Wales - Matrix House)" userId="S::sophie.flood@wales.nhs.uk::f1b68508-ff1d-4a78-a875-f6aa95017de1" providerId="AD" clId="Web-{9E7F259A-4792-31A5-91A6-1CFB3433A86E}" dt="2026-04-13T15:57:56.696" v="1"/>
      <pc:docMkLst>
        <pc:docMk/>
      </pc:docMkLst>
      <pc:sldChg chg="modSp">
        <pc:chgData name="Sophie Flood (Public Health Wales - Matrix House)" userId="S::sophie.flood@wales.nhs.uk::f1b68508-ff1d-4a78-a875-f6aa95017de1" providerId="AD" clId="Web-{9E7F259A-4792-31A5-91A6-1CFB3433A86E}" dt="2026-04-13T15:57:56.696" v="1"/>
        <pc:sldMkLst>
          <pc:docMk/>
          <pc:sldMk cId="967469541" sldId="313"/>
        </pc:sldMkLst>
        <pc:graphicFrameChg chg="modGraphic">
          <ac:chgData name="Sophie Flood (Public Health Wales - Matrix House)" userId="S::sophie.flood@wales.nhs.uk::f1b68508-ff1d-4a78-a875-f6aa95017de1" providerId="AD" clId="Web-{9E7F259A-4792-31A5-91A6-1CFB3433A86E}" dt="2026-04-13T15:57:56.696" v="1"/>
          <ac:graphicFrameMkLst>
            <pc:docMk/>
            <pc:sldMk cId="967469541" sldId="313"/>
            <ac:graphicFrameMk id="7" creationId="{40151333-31CE-D047-3901-E9746858B7A0}"/>
          </ac:graphicFrameMkLst>
        </pc:graphicFrameChg>
      </pc:sldChg>
    </pc:docChg>
  </pc:docChgLst>
  <pc:docChgLst>
    <pc:chgData name="Sophie Flood (Public Health Wales - Matrix House)" userId="S::sophie.flood@wales.nhs.uk::f1b68508-ff1d-4a78-a875-f6aa95017de1" providerId="AD" clId="Web-{04C5C9C4-06D4-DA35-01CD-27249EDB9A1E}"/>
    <pc:docChg chg="addSld">
      <pc:chgData name="Sophie Flood (Public Health Wales - Matrix House)" userId="S::sophie.flood@wales.nhs.uk::f1b68508-ff1d-4a78-a875-f6aa95017de1" providerId="AD" clId="Web-{04C5C9C4-06D4-DA35-01CD-27249EDB9A1E}" dt="2026-03-19T10:40:19.175" v="0"/>
      <pc:docMkLst>
        <pc:docMk/>
      </pc:docMkLst>
      <pc:sldChg chg="add">
        <pc:chgData name="Sophie Flood (Public Health Wales - Matrix House)" userId="S::sophie.flood@wales.nhs.uk::f1b68508-ff1d-4a78-a875-f6aa95017de1" providerId="AD" clId="Web-{04C5C9C4-06D4-DA35-01CD-27249EDB9A1E}" dt="2026-03-19T10:40:19.175" v="0"/>
        <pc:sldMkLst>
          <pc:docMk/>
          <pc:sldMk cId="3982800032" sldId="303"/>
        </pc:sldMkLst>
      </pc:sldChg>
      <pc:sldMasterChg chg="addSldLayout">
        <pc:chgData name="Sophie Flood (Public Health Wales - Matrix House)" userId="S::sophie.flood@wales.nhs.uk::f1b68508-ff1d-4a78-a875-f6aa95017de1" providerId="AD" clId="Web-{04C5C9C4-06D4-DA35-01CD-27249EDB9A1E}" dt="2026-03-19T10:40:19.175" v="0"/>
        <pc:sldMasterMkLst>
          <pc:docMk/>
          <pc:sldMasterMk cId="1333482334" sldId="2147483685"/>
        </pc:sldMasterMkLst>
        <pc:sldLayoutChg chg="add">
          <pc:chgData name="Sophie Flood (Public Health Wales - Matrix House)" userId="S::sophie.flood@wales.nhs.uk::f1b68508-ff1d-4a78-a875-f6aa95017de1" providerId="AD" clId="Web-{04C5C9C4-06D4-DA35-01CD-27249EDB9A1E}" dt="2026-03-19T10:40:19.175" v="0"/>
          <pc:sldLayoutMkLst>
            <pc:docMk/>
            <pc:sldMasterMk cId="1333482334" sldId="2147483685"/>
            <pc:sldLayoutMk cId="3619764459" sldId="2147483701"/>
          </pc:sldLayoutMkLst>
        </pc:sldLayoutChg>
      </pc:sldMasterChg>
    </pc:docChg>
  </pc:docChgLst>
  <pc:docChgLst>
    <pc:chgData name="Sophie Flood (Public Health Wales - Matrix House)" userId="S::sophie.flood@wales.nhs.uk::f1b68508-ff1d-4a78-a875-f6aa95017de1" providerId="AD" clId="Web-{E0A92369-80DB-A737-8739-58CFC18D6DBB}"/>
    <pc:docChg chg="modSld">
      <pc:chgData name="Sophie Flood (Public Health Wales - Matrix House)" userId="S::sophie.flood@wales.nhs.uk::f1b68508-ff1d-4a78-a875-f6aa95017de1" providerId="AD" clId="Web-{E0A92369-80DB-A737-8739-58CFC18D6DBB}" dt="2026-03-18T13:58:00.071" v="8"/>
      <pc:docMkLst>
        <pc:docMk/>
      </pc:docMkLst>
      <pc:sldChg chg="modSp">
        <pc:chgData name="Sophie Flood (Public Health Wales - Matrix House)" userId="S::sophie.flood@wales.nhs.uk::f1b68508-ff1d-4a78-a875-f6aa95017de1" providerId="AD" clId="Web-{E0A92369-80DB-A737-8739-58CFC18D6DBB}" dt="2026-03-18T13:58:00.071" v="8"/>
        <pc:sldMkLst>
          <pc:docMk/>
          <pc:sldMk cId="967469541" sldId="313"/>
        </pc:sldMkLst>
        <pc:spChg chg="mod">
          <ac:chgData name="Sophie Flood (Public Health Wales - Matrix House)" userId="S::sophie.flood@wales.nhs.uk::f1b68508-ff1d-4a78-a875-f6aa95017de1" providerId="AD" clId="Web-{E0A92369-80DB-A737-8739-58CFC18D6DBB}" dt="2026-03-18T13:57:59.711" v="1" actId="20577"/>
          <ac:spMkLst>
            <pc:docMk/>
            <pc:sldMk cId="967469541" sldId="313"/>
            <ac:spMk id="2" creationId="{203B3AF5-7F06-1CDF-C5C2-4B253B6920F4}"/>
          </ac:spMkLst>
        </pc:spChg>
        <pc:graphicFrameChg chg="mod modGraphic">
          <ac:chgData name="Sophie Flood (Public Health Wales - Matrix House)" userId="S::sophie.flood@wales.nhs.uk::f1b68508-ff1d-4a78-a875-f6aa95017de1" providerId="AD" clId="Web-{E0A92369-80DB-A737-8739-58CFC18D6DBB}" dt="2026-03-18T13:58:00.071" v="8"/>
          <ac:graphicFrameMkLst>
            <pc:docMk/>
            <pc:sldMk cId="967469541" sldId="313"/>
            <ac:graphicFrameMk id="7" creationId="{40151333-31CE-D047-3901-E9746858B7A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dirty="0"/>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dirty="0"/>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61976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4/13/2026</a:t>
            </a:fld>
            <a:endParaRPr lang="en-US" dirty="0"/>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dirty="0"/>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dirty="0"/>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701"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89312" y="1715932"/>
            <a:ext cx="11609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Ubuntu"/>
              </a:rPr>
              <a:t>This activity links to the following Knowledge Banks: </a:t>
            </a:r>
          </a:p>
          <a:p>
            <a:pPr marL="342900" indent="-342900">
              <a:buFont typeface="Arial" panose="020B0604020202020204" pitchFamily="34" charset="0"/>
              <a:buChar char="•"/>
            </a:pPr>
            <a:r>
              <a:rPr lang="en-US" sz="2000" dirty="0">
                <a:solidFill>
                  <a:schemeClr val="accent1"/>
                </a:solidFill>
                <a:latin typeface="Ubuntu"/>
              </a:rPr>
              <a:t>What is a healthy balanced diet? </a:t>
            </a:r>
            <a:endParaRPr lang="en-US" sz="2000">
              <a:solidFill>
                <a:schemeClr val="accent1"/>
              </a:solidFill>
              <a:latin typeface="Ubuntu"/>
              <a:ea typeface="Calibri" panose="020F0502020204030204"/>
              <a:cs typeface="Calibri" panose="020F0502020204030204"/>
            </a:endParaRPr>
          </a:p>
          <a:p>
            <a:pPr marL="342900" indent="-342900">
              <a:buFont typeface="Arial" panose="020B0604020202020204" pitchFamily="34" charset="0"/>
              <a:buChar char="•"/>
            </a:pPr>
            <a:r>
              <a:rPr lang="en-US" sz="2000" dirty="0">
                <a:solidFill>
                  <a:schemeClr val="accent1"/>
                </a:solidFill>
                <a:latin typeface="Ubuntu"/>
              </a:rPr>
              <a:t>Industry, Marketing and Advertising </a:t>
            </a:r>
            <a:endParaRPr lang="en-US" sz="2000" dirty="0">
              <a:solidFill>
                <a:schemeClr val="accent1"/>
              </a:solidFill>
              <a:ea typeface="Calibri"/>
              <a:cs typeface="Calibri"/>
            </a:endParaRPr>
          </a:p>
          <a:p>
            <a:endParaRPr lang="en-US" sz="2000" dirty="0">
              <a:solidFill>
                <a:srgbClr val="000000"/>
              </a:solidFill>
              <a:latin typeface="Ubuntu"/>
            </a:endParaRPr>
          </a:p>
          <a:p>
            <a:r>
              <a:rPr lang="en-US" sz="2000" dirty="0">
                <a:solidFill>
                  <a:srgbClr val="000000"/>
                </a:solidFill>
                <a:latin typeface="Ubuntu"/>
              </a:rPr>
              <a:t>This activity </a:t>
            </a:r>
            <a:r>
              <a:rPr lang="en-US" sz="2000" dirty="0">
                <a:solidFill>
                  <a:srgbClr val="000000"/>
                </a:solidFill>
                <a:latin typeface="Ubuntu"/>
                <a:ea typeface="+mn-lt"/>
                <a:cs typeface="+mn-lt"/>
              </a:rPr>
              <a:t>offers thought‑provoking statements that encourage learners to discuss, debate and reflect on food preparation and food choices.</a:t>
            </a:r>
            <a:r>
              <a:rPr lang="en-US" sz="2000" dirty="0">
                <a:solidFill>
                  <a:srgbClr val="000000"/>
                </a:solidFill>
                <a:latin typeface="Ubuntu"/>
              </a:rPr>
              <a:t> </a:t>
            </a:r>
            <a:endParaRPr lang="en-GB" sz="2000" dirty="0">
              <a:latin typeface="Ubuntu"/>
              <a:ea typeface="Calibri" panose="020F0502020204030204"/>
              <a:cs typeface="Calibri" panose="020F0502020204030204"/>
            </a:endParaRP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2472178347"/>
              </p:ext>
            </p:extLst>
          </p:nvPr>
        </p:nvGraphicFramePr>
        <p:xfrm>
          <a:off x="100852" y="3818445"/>
          <a:ext cx="11818773" cy="2809240"/>
        </p:xfrm>
        <a:graphic>
          <a:graphicData uri="http://schemas.openxmlformats.org/drawingml/2006/table">
            <a:tbl>
              <a:tblPr firstRow="1" bandRow="1">
                <a:tableStyleId>{5C22544A-7EE6-4342-B048-85BDC9FD1C3A}</a:tableStyleId>
              </a:tblPr>
              <a:tblGrid>
                <a:gridCol w="2315793">
                  <a:extLst>
                    <a:ext uri="{9D8B030D-6E8A-4147-A177-3AD203B41FA5}">
                      <a16:colId xmlns:a16="http://schemas.microsoft.com/office/drawing/2014/main" val="4270850206"/>
                    </a:ext>
                  </a:extLst>
                </a:gridCol>
                <a:gridCol w="2268704">
                  <a:extLst>
                    <a:ext uri="{9D8B030D-6E8A-4147-A177-3AD203B41FA5}">
                      <a16:colId xmlns:a16="http://schemas.microsoft.com/office/drawing/2014/main" val="2021095819"/>
                    </a:ext>
                  </a:extLst>
                </a:gridCol>
                <a:gridCol w="2401185">
                  <a:extLst>
                    <a:ext uri="{9D8B030D-6E8A-4147-A177-3AD203B41FA5}">
                      <a16:colId xmlns:a16="http://schemas.microsoft.com/office/drawing/2014/main" val="3723673179"/>
                    </a:ext>
                  </a:extLst>
                </a:gridCol>
                <a:gridCol w="2489493">
                  <a:extLst>
                    <a:ext uri="{9D8B030D-6E8A-4147-A177-3AD203B41FA5}">
                      <a16:colId xmlns:a16="http://schemas.microsoft.com/office/drawing/2014/main" val="1260354662"/>
                    </a:ext>
                  </a:extLst>
                </a:gridCol>
                <a:gridCol w="2343598">
                  <a:extLst>
                    <a:ext uri="{9D8B030D-6E8A-4147-A177-3AD203B41FA5}">
                      <a16:colId xmlns:a16="http://schemas.microsoft.com/office/drawing/2014/main" val="40764704"/>
                    </a:ext>
                  </a:extLst>
                </a:gridCol>
              </a:tblGrid>
              <a:tr h="370840">
                <a:tc gridSpan="5">
                  <a:txBody>
                    <a:bodyPr/>
                    <a:lstStyle/>
                    <a:p>
                      <a:r>
                        <a:rPr lang="en-US" dirty="0"/>
                        <a:t>Possible Health and Well-being descriptions of learning: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1</a:t>
                      </a:r>
                    </a:p>
                    <a:p>
                      <a:pPr lvl="0" algn="l">
                        <a:lnSpc>
                          <a:spcPct val="100000"/>
                        </a:lnSpc>
                        <a:spcBef>
                          <a:spcPts val="0"/>
                        </a:spcBef>
                        <a:spcAft>
                          <a:spcPts val="0"/>
                        </a:spcAft>
                        <a:buNone/>
                      </a:pPr>
                      <a:r>
                        <a:rPr lang="en-US" sz="1400" b="0" i="0" u="none" strike="noStrike" noProof="0" dirty="0">
                          <a:solidFill>
                            <a:schemeClr val="accent1"/>
                          </a:solidFill>
                          <a:latin typeface="Ubuntu"/>
                        </a:rPr>
                        <a:t>I am beginning to make connections between my diet and my physical health and well-being.</a:t>
                      </a:r>
                      <a:endParaRPr lang="en-US" dirty="0">
                        <a:solidFill>
                          <a:schemeClr val="accent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2</a:t>
                      </a:r>
                    </a:p>
                    <a:p>
                      <a:pPr lvl="0" algn="l">
                        <a:lnSpc>
                          <a:spcPct val="100000"/>
                        </a:lnSpc>
                        <a:spcBef>
                          <a:spcPts val="0"/>
                        </a:spcBef>
                        <a:spcAft>
                          <a:spcPts val="0"/>
                        </a:spcAft>
                        <a:buNone/>
                      </a:pPr>
                      <a:r>
                        <a:rPr lang="en-US" sz="1400" b="0" i="0" u="none" strike="noStrike" noProof="0" dirty="0">
                          <a:solidFill>
                            <a:schemeClr val="accent1"/>
                          </a:solidFill>
                          <a:latin typeface="Ubuntu"/>
                        </a:rPr>
                        <a:t>I have developed an understanding that I need a balanced diet and I can make informed choices about the food I eat and prepare to support my physical health and well-being.</a:t>
                      </a:r>
                      <a:endParaRPr lang="en-US" dirty="0">
                        <a:solidFill>
                          <a:schemeClr val="accent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3</a:t>
                      </a:r>
                    </a:p>
                    <a:p>
                      <a:pPr lvl="0" algn="l">
                        <a:lnSpc>
                          <a:spcPct val="100000"/>
                        </a:lnSpc>
                        <a:spcBef>
                          <a:spcPts val="0"/>
                        </a:spcBef>
                        <a:spcAft>
                          <a:spcPts val="0"/>
                        </a:spcAft>
                        <a:buNone/>
                      </a:pPr>
                      <a:r>
                        <a:rPr lang="en-US" sz="1400" b="0" i="0" u="none" strike="noStrike" noProof="0" dirty="0">
                          <a:solidFill>
                            <a:schemeClr val="accent1"/>
                          </a:solidFill>
                          <a:latin typeface="Ubuntu"/>
                        </a:rPr>
                        <a:t>I can explain the importance of a balanced diet and nutrition and the impact my choices have on my physical health and well-being. I can plan and prepare basic, nutritious meals.</a:t>
                      </a:r>
                      <a:endParaRPr lang="en-US" dirty="0">
                        <a:solidFill>
                          <a:schemeClr val="accent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4</a:t>
                      </a:r>
                    </a:p>
                    <a:p>
                      <a:pPr lvl="0" algn="l">
                        <a:lnSpc>
                          <a:spcPct val="100000"/>
                        </a:lnSpc>
                        <a:spcBef>
                          <a:spcPts val="0"/>
                        </a:spcBef>
                        <a:spcAft>
                          <a:spcPts val="0"/>
                        </a:spcAft>
                        <a:buNone/>
                      </a:pPr>
                      <a:r>
                        <a:rPr lang="en-US" sz="1400" b="0" i="0" u="none" strike="noStrike" noProof="0" dirty="0">
                          <a:solidFill>
                            <a:schemeClr val="accent1"/>
                          </a:solidFill>
                          <a:latin typeface="Ubuntu"/>
                        </a:rPr>
                        <a:t>I can apply my knowledge and understanding of a balanced diet and nutrition to make choices which will allow me to maintain my physical health and well-being. I can plan and prepare a variety of nutritious meals.</a:t>
                      </a:r>
                      <a:endParaRPr lang="en-US" dirty="0">
                        <a:solidFill>
                          <a:schemeClr val="accent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chemeClr val="accent1"/>
                          </a:solidFill>
                          <a:latin typeface="Ubuntu"/>
                        </a:rPr>
                        <a:t>Progression step 5</a:t>
                      </a:r>
                    </a:p>
                    <a:p>
                      <a:pPr lvl="0" algn="l">
                        <a:lnSpc>
                          <a:spcPct val="100000"/>
                        </a:lnSpc>
                        <a:spcBef>
                          <a:spcPts val="0"/>
                        </a:spcBef>
                        <a:spcAft>
                          <a:spcPts val="0"/>
                        </a:spcAft>
                        <a:buNone/>
                      </a:pPr>
                      <a:r>
                        <a:rPr lang="en-US" sz="1400" b="0" i="0" u="none" strike="noStrike" noProof="0" dirty="0">
                          <a:solidFill>
                            <a:schemeClr val="accent1"/>
                          </a:solidFill>
                          <a:latin typeface="Ubuntu"/>
                        </a:rPr>
                        <a:t>I can adjust my diet in response to different contexts and apply my knowledge and understanding of a balanced diet and nutrition to support others. I can apply a range of techniques to prepare a variety of nutritious meals.</a:t>
                      </a:r>
                      <a:endParaRPr lang="en-US" dirty="0">
                        <a:solidFill>
                          <a:schemeClr val="accent1"/>
                        </a:solidFill>
                        <a:latin typeface="Ubuntu"/>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01011" y="736902"/>
            <a:ext cx="7871518"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b="1" dirty="0">
                <a:latin typeface="Ubuntu"/>
              </a:rPr>
              <a:t>Always, Sometimes, Never</a:t>
            </a:r>
            <a:endParaRPr lang="en-GB" sz="4800" b="1" dirty="0">
              <a:latin typeface="Ubuntu"/>
              <a:ea typeface="Verdana"/>
            </a:endParaRPr>
          </a:p>
        </p:txBody>
      </p:sp>
      <p:pic>
        <p:nvPicPr>
          <p:cNvPr id="6" name="Picture 5" descr="A person looking at a product in a store&#10;&#10;AI-generated content may be incorrect.">
            <a:extLst>
              <a:ext uri="{FF2B5EF4-FFF2-40B4-BE49-F238E27FC236}">
                <a16:creationId xmlns:a16="http://schemas.microsoft.com/office/drawing/2014/main" id="{0FC5310A-BB59-A9DB-1395-9C4A42EE522A}"/>
              </a:ext>
            </a:extLst>
          </p:cNvPr>
          <p:cNvPicPr>
            <a:picLocks noChangeAspect="1"/>
          </p:cNvPicPr>
          <p:nvPr/>
        </p:nvPicPr>
        <p:blipFill>
          <a:blip r:embed="rId2"/>
          <a:stretch>
            <a:fillRect/>
          </a:stretch>
        </p:blipFill>
        <p:spPr>
          <a:xfrm>
            <a:off x="8260373" y="284284"/>
            <a:ext cx="3431931" cy="2010508"/>
          </a:xfrm>
          <a:prstGeom prst="rect">
            <a:avLst/>
          </a:prstGeom>
        </p:spPr>
      </p:pic>
    </p:spTree>
    <p:extLst>
      <p:ext uri="{BB962C8B-B14F-4D97-AF65-F5344CB8AC3E}">
        <p14:creationId xmlns:p14="http://schemas.microsoft.com/office/powerpoint/2010/main" val="96746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80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834DC58-4DC4-F26A-6ED1-44D6A5E6CA35}"/>
              </a:ext>
            </a:extLst>
          </p:cNvPr>
          <p:cNvSpPr txBox="1">
            <a:spLocks/>
          </p:cNvSpPr>
          <p:nvPr/>
        </p:nvSpPr>
        <p:spPr>
          <a:xfrm>
            <a:off x="263751" y="1713631"/>
            <a:ext cx="5829052" cy="4415952"/>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Ubuntu"/>
              </a:rPr>
              <a:t>Consider and Discuss the Three Statements on Each Slide</a:t>
            </a:r>
            <a:endParaRPr lang="en-US" dirty="0"/>
          </a:p>
          <a:p>
            <a:r>
              <a:rPr lang="en-US" sz="2400" dirty="0">
                <a:latin typeface="Ubuntu"/>
              </a:rPr>
              <a:t>Which of these statements do you think you should do:</a:t>
            </a:r>
            <a:endParaRPr lang="en-US" sz="2400" dirty="0"/>
          </a:p>
          <a:p>
            <a:pPr marL="342900" indent="-342900">
              <a:buFont typeface="Arial"/>
              <a:buChar char="•"/>
            </a:pPr>
            <a:r>
              <a:rPr lang="en-US" sz="2400" dirty="0">
                <a:latin typeface="Ubuntu"/>
              </a:rPr>
              <a:t>Always </a:t>
            </a:r>
          </a:p>
          <a:p>
            <a:pPr marL="342900" indent="-342900">
              <a:buFont typeface="Arial"/>
              <a:buChar char="•"/>
            </a:pPr>
            <a:r>
              <a:rPr lang="en-US" sz="2400" dirty="0">
                <a:latin typeface="Ubuntu"/>
              </a:rPr>
              <a:t>Sometimes </a:t>
            </a:r>
          </a:p>
          <a:p>
            <a:pPr marL="342900" indent="-342900">
              <a:buFont typeface="Arial"/>
              <a:buChar char="•"/>
            </a:pPr>
            <a:r>
              <a:rPr lang="en-US" sz="2400" dirty="0">
                <a:latin typeface="Ubuntu"/>
              </a:rPr>
              <a:t>Never </a:t>
            </a:r>
            <a:endParaRPr lang="en-US" sz="2400" dirty="0"/>
          </a:p>
          <a:p>
            <a:endParaRPr lang="en-US" dirty="0"/>
          </a:p>
          <a:p>
            <a:endParaRPr lang="en-US" dirty="0"/>
          </a:p>
          <a:p>
            <a:endParaRPr lang="en-US" dirty="0"/>
          </a:p>
        </p:txBody>
      </p:sp>
      <p:pic>
        <p:nvPicPr>
          <p:cNvPr id="2" name="Picture 1" descr="A person holding jars in a store&#10;&#10;AI-generated content may be incorrect.">
            <a:extLst>
              <a:ext uri="{FF2B5EF4-FFF2-40B4-BE49-F238E27FC236}">
                <a16:creationId xmlns:a16="http://schemas.microsoft.com/office/drawing/2014/main" id="{B9FE5408-CF5D-3227-9C7C-2DEBBE01FB60}"/>
              </a:ext>
            </a:extLst>
          </p:cNvPr>
          <p:cNvPicPr>
            <a:picLocks noChangeAspect="1"/>
          </p:cNvPicPr>
          <p:nvPr/>
        </p:nvPicPr>
        <p:blipFill>
          <a:blip r:embed="rId2"/>
          <a:stretch>
            <a:fillRect/>
          </a:stretch>
        </p:blipFill>
        <p:spPr>
          <a:xfrm>
            <a:off x="6793847" y="1581150"/>
            <a:ext cx="4924425" cy="3695700"/>
          </a:xfrm>
          <a:prstGeom prst="rect">
            <a:avLst/>
          </a:prstGeom>
        </p:spPr>
      </p:pic>
    </p:spTree>
    <p:extLst>
      <p:ext uri="{BB962C8B-B14F-4D97-AF65-F5344CB8AC3E}">
        <p14:creationId xmlns:p14="http://schemas.microsoft.com/office/powerpoint/2010/main" val="216739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570843" y="3426677"/>
            <a:ext cx="10863831" cy="2618160"/>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Ubuntu"/>
              </a:rPr>
              <a:t>Wash your hands to make sure that they are clean before preparing food or eating.</a:t>
            </a:r>
            <a:endParaRPr lang="en-US" sz="2400" dirty="0"/>
          </a:p>
          <a:p>
            <a:endParaRPr lang="en-US" sz="2400" dirty="0"/>
          </a:p>
          <a:p>
            <a:r>
              <a:rPr lang="en-US" sz="2400" dirty="0">
                <a:latin typeface="Ubuntu"/>
              </a:rPr>
              <a:t>Wash raw chicken before cooking it to remove any bacteria.</a:t>
            </a:r>
            <a:endParaRPr lang="en-US" sz="2400" dirty="0"/>
          </a:p>
          <a:p>
            <a:endParaRPr lang="en-US" sz="2400" dirty="0"/>
          </a:p>
          <a:p>
            <a:r>
              <a:rPr lang="en-US" sz="2400" dirty="0">
                <a:latin typeface="Ubuntu"/>
              </a:rPr>
              <a:t>Defrost food before cooking.</a:t>
            </a:r>
          </a:p>
          <a:p>
            <a:endParaRPr lang="en-US" dirty="0">
              <a:solidFill>
                <a:srgbClr val="FF5D0C"/>
              </a:solidFill>
            </a:endParaRPr>
          </a:p>
          <a:p>
            <a:endParaRPr lang="en-US" dirty="0"/>
          </a:p>
          <a:p>
            <a:endParaRPr lang="en-US" dirty="0"/>
          </a:p>
        </p:txBody>
      </p:sp>
      <p:pic>
        <p:nvPicPr>
          <p:cNvPr id="4" name="Picture 3" descr="A blue square with white lines&#10;&#10;Description automatically generated">
            <a:extLst>
              <a:ext uri="{FF2B5EF4-FFF2-40B4-BE49-F238E27FC236}">
                <a16:creationId xmlns:a16="http://schemas.microsoft.com/office/drawing/2014/main" id="{F3213359-4C8E-902D-7F69-DD919E235B52}"/>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3" name="TextBox 2">
            <a:extLst>
              <a:ext uri="{FF2B5EF4-FFF2-40B4-BE49-F238E27FC236}">
                <a16:creationId xmlns:a16="http://schemas.microsoft.com/office/drawing/2014/main" id="{9C7E2B99-9DD1-E311-74DF-CBA20D828138}"/>
              </a:ext>
            </a:extLst>
          </p:cNvPr>
          <p:cNvSpPr txBox="1"/>
          <p:nvPr/>
        </p:nvSpPr>
        <p:spPr>
          <a:xfrm>
            <a:off x="580747" y="1145184"/>
            <a:ext cx="4474407"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solidFill>
                  <a:schemeClr val="bg1"/>
                </a:solidFill>
                <a:latin typeface="Ubuntu"/>
              </a:rPr>
              <a:t>Which of these statements do you think you should do:</a:t>
            </a:r>
          </a:p>
          <a:p>
            <a:pPr marL="342900" indent="-342900">
              <a:lnSpc>
                <a:spcPct val="90000"/>
              </a:lnSpc>
              <a:spcBef>
                <a:spcPts val="1000"/>
              </a:spcBef>
              <a:buFont typeface="Arial,Sans-Serif"/>
              <a:buChar char="•"/>
            </a:pPr>
            <a:r>
              <a:rPr lang="en-US" sz="2000" dirty="0">
                <a:solidFill>
                  <a:schemeClr val="bg1"/>
                </a:solidFill>
                <a:latin typeface="Ubuntu"/>
              </a:rPr>
              <a:t>Always </a:t>
            </a:r>
          </a:p>
          <a:p>
            <a:pPr marL="342900" indent="-342900">
              <a:lnSpc>
                <a:spcPct val="90000"/>
              </a:lnSpc>
              <a:spcBef>
                <a:spcPts val="1000"/>
              </a:spcBef>
              <a:buFont typeface="Arial,Sans-Serif"/>
              <a:buChar char="•"/>
            </a:pPr>
            <a:r>
              <a:rPr lang="en-US" sz="2000" dirty="0">
                <a:solidFill>
                  <a:schemeClr val="bg1"/>
                </a:solidFill>
                <a:latin typeface="Ubuntu"/>
              </a:rPr>
              <a:t>Sometimes </a:t>
            </a:r>
          </a:p>
          <a:p>
            <a:pPr marL="342900" indent="-342900">
              <a:lnSpc>
                <a:spcPct val="90000"/>
              </a:lnSpc>
              <a:spcBef>
                <a:spcPts val="1000"/>
              </a:spcBef>
              <a:buFont typeface="Arial,Sans-Serif"/>
              <a:buChar char="•"/>
            </a:pPr>
            <a:r>
              <a:rPr lang="en-US" sz="2000" dirty="0">
                <a:solidFill>
                  <a:schemeClr val="bg1"/>
                </a:solidFill>
                <a:latin typeface="Ubuntu"/>
              </a:rPr>
              <a:t>Never </a:t>
            </a:r>
            <a:endParaRPr lang="en-US" sz="2000" dirty="0">
              <a:solidFill>
                <a:schemeClr val="bg1"/>
              </a:solidFill>
            </a:endParaRPr>
          </a:p>
        </p:txBody>
      </p:sp>
      <p:pic>
        <p:nvPicPr>
          <p:cNvPr id="2" name="Picture 1" descr="A person and child washing dishes&#10;&#10;AI-generated content may be incorrect.">
            <a:extLst>
              <a:ext uri="{FF2B5EF4-FFF2-40B4-BE49-F238E27FC236}">
                <a16:creationId xmlns:a16="http://schemas.microsoft.com/office/drawing/2014/main" id="{A9DDC87B-86F2-DF76-D57F-B73A5D49D3F7}"/>
              </a:ext>
            </a:extLst>
          </p:cNvPr>
          <p:cNvPicPr>
            <a:picLocks noChangeAspect="1"/>
          </p:cNvPicPr>
          <p:nvPr/>
        </p:nvPicPr>
        <p:blipFill>
          <a:blip r:embed="rId3"/>
          <a:stretch>
            <a:fillRect/>
          </a:stretch>
        </p:blipFill>
        <p:spPr>
          <a:xfrm>
            <a:off x="8071877" y="327492"/>
            <a:ext cx="3533775" cy="2505075"/>
          </a:xfrm>
          <a:prstGeom prst="rect">
            <a:avLst/>
          </a:prstGeom>
        </p:spPr>
      </p:pic>
    </p:spTree>
    <p:extLst>
      <p:ext uri="{BB962C8B-B14F-4D97-AF65-F5344CB8AC3E}">
        <p14:creationId xmlns:p14="http://schemas.microsoft.com/office/powerpoint/2010/main" val="410750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4294967295"/>
          </p:nvPr>
        </p:nvSpPr>
        <p:spPr>
          <a:xfrm>
            <a:off x="0" y="6362700"/>
            <a:ext cx="3773488" cy="239713"/>
          </a:xfrm>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270511" y="930772"/>
            <a:ext cx="11642729" cy="5415180"/>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Ubuntu"/>
              </a:rPr>
              <a:t>Always:</a:t>
            </a:r>
            <a:r>
              <a:rPr lang="en-US" sz="2000" dirty="0">
                <a:latin typeface="Ubuntu"/>
              </a:rPr>
              <a:t> </a:t>
            </a:r>
            <a:r>
              <a:rPr lang="en-US" sz="2000" b="1" dirty="0">
                <a:solidFill>
                  <a:srgbClr val="FF5D0C"/>
                </a:solidFill>
                <a:latin typeface="Ubuntu"/>
              </a:rPr>
              <a:t>Wash your hands to make sure that they are clean before preparing food or eating</a:t>
            </a:r>
            <a:endParaRPr lang="en-US" sz="2000" b="1" dirty="0">
              <a:solidFill>
                <a:srgbClr val="FF5D0C"/>
              </a:solidFill>
            </a:endParaRPr>
          </a:p>
          <a:p>
            <a:r>
              <a:rPr lang="en-US" sz="2000" b="1" dirty="0">
                <a:latin typeface="Ubuntu"/>
              </a:rPr>
              <a:t>Good hygiene means being clean and avoiding harmful germs. Hygiene is important when it comes to cooking and preparing food. If we eat food with germs in it, we might get ill. If you are cooking with raw ingredients, like meat, fish or eggs, you should always wash your hands after touching the raw product. </a:t>
            </a:r>
            <a:endParaRPr lang="en-US" sz="2000" b="1" dirty="0"/>
          </a:p>
          <a:p>
            <a:endParaRPr lang="en-US" sz="2000" dirty="0"/>
          </a:p>
          <a:p>
            <a:r>
              <a:rPr lang="en-US" sz="2000" b="1" dirty="0">
                <a:latin typeface="Ubuntu"/>
              </a:rPr>
              <a:t>Sometimes: </a:t>
            </a:r>
            <a:r>
              <a:rPr lang="en-US" sz="2000" b="1" dirty="0">
                <a:solidFill>
                  <a:srgbClr val="FF5D0C"/>
                </a:solidFill>
                <a:latin typeface="Ubuntu"/>
                <a:cs typeface="Segoe UI"/>
              </a:rPr>
              <a:t>Defrost food before cooking</a:t>
            </a:r>
            <a:endParaRPr lang="en-US" sz="2000" b="1" dirty="0">
              <a:solidFill>
                <a:srgbClr val="FF5D0C"/>
              </a:solidFill>
              <a:cs typeface="Segoe UI"/>
            </a:endParaRPr>
          </a:p>
          <a:p>
            <a:r>
              <a:rPr lang="en-US" sz="2000" b="1" dirty="0">
                <a:latin typeface="Ubuntu"/>
                <a:cs typeface="Segoe UI"/>
              </a:rPr>
              <a:t>Some foods such as vegetables can be cooked straight from frozen, e.g. peas. But when cooking with meat such as mince or chicken, we must make sure it has been fully defrosted before using. It is important to follow the cooking instructions on the packet provided by the manufacturer. </a:t>
            </a:r>
            <a:endParaRPr lang="en-US" sz="2000" b="1" dirty="0"/>
          </a:p>
          <a:p>
            <a:endParaRPr lang="en-US" sz="2000" dirty="0">
              <a:highlight>
                <a:srgbClr val="FFFF00"/>
              </a:highlight>
            </a:endParaRPr>
          </a:p>
          <a:p>
            <a:r>
              <a:rPr lang="en-US" sz="2000" b="1" dirty="0">
                <a:latin typeface="Ubuntu"/>
              </a:rPr>
              <a:t>Never: </a:t>
            </a:r>
            <a:r>
              <a:rPr lang="en-US" sz="2000" b="1" dirty="0">
                <a:solidFill>
                  <a:srgbClr val="FF5D0C"/>
                </a:solidFill>
                <a:latin typeface="Ubuntu"/>
              </a:rPr>
              <a:t>Wash raw chicken before cooking it to remove any bacteria</a:t>
            </a:r>
            <a:endParaRPr lang="en-US" sz="2000" dirty="0">
              <a:latin typeface="Ubuntu"/>
              <a:cs typeface="Segoe UI"/>
            </a:endParaRPr>
          </a:p>
          <a:p>
            <a:r>
              <a:rPr lang="en-US" sz="2000" b="1" dirty="0">
                <a:latin typeface="Ubuntu"/>
                <a:cs typeface="Segoe UI"/>
              </a:rPr>
              <a:t>You shouldn't wash raw chicken because it can spread germs around the kitchen, which can make you sick. Cooking the chicken properly kills the germs. </a:t>
            </a:r>
            <a:r>
              <a:rPr lang="en-US" sz="2000" b="1" dirty="0">
                <a:latin typeface="Ubuntu"/>
              </a:rPr>
              <a:t> </a:t>
            </a:r>
            <a:r>
              <a:rPr lang="en-US" sz="2000" b="1" dirty="0">
                <a:latin typeface="Ubuntu"/>
                <a:cs typeface="Segoe UI"/>
              </a:rPr>
              <a:t>Some food such as fruits and vegetables should be cleaned before eating, especially if these aren't being cooked.</a:t>
            </a:r>
            <a:endParaRPr lang="en-US" sz="2000" b="1" dirty="0">
              <a:latin typeface="Ubuntu"/>
            </a:endParaRPr>
          </a:p>
          <a:p>
            <a:endParaRPr lang="en-US" sz="1900" dirty="0">
              <a:solidFill>
                <a:srgbClr val="FF0000"/>
              </a:solidFill>
              <a:latin typeface="Ubuntu"/>
            </a:endParaRPr>
          </a:p>
          <a:p>
            <a:endParaRPr lang="en-US" dirty="0"/>
          </a:p>
          <a:p>
            <a:endParaRPr lang="en-US" dirty="0"/>
          </a:p>
          <a:p>
            <a:endParaRPr lang="en-US" dirty="0"/>
          </a:p>
        </p:txBody>
      </p:sp>
    </p:spTree>
    <p:extLst>
      <p:ext uri="{BB962C8B-B14F-4D97-AF65-F5344CB8AC3E}">
        <p14:creationId xmlns:p14="http://schemas.microsoft.com/office/powerpoint/2010/main" val="329830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558501" y="3266188"/>
            <a:ext cx="11163190" cy="3335335"/>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Ubuntu"/>
              </a:rPr>
              <a:t>Choose foods simply because you like the taste, and you enjoy them.</a:t>
            </a:r>
            <a:endParaRPr lang="en-US" sz="2400" dirty="0"/>
          </a:p>
          <a:p>
            <a:endParaRPr lang="en-US" sz="2400" dirty="0"/>
          </a:p>
          <a:p>
            <a:r>
              <a:rPr lang="en-US" sz="2400" dirty="0">
                <a:latin typeface="Ubuntu"/>
              </a:rPr>
              <a:t>Eat a variety of different foods from each of the groups to help you get the wide range of nutrients your body needs to stay healthy and work properly.</a:t>
            </a:r>
            <a:endParaRPr lang="en-US" sz="2400" dirty="0"/>
          </a:p>
          <a:p>
            <a:endParaRPr lang="en-US" sz="2400" dirty="0"/>
          </a:p>
          <a:p>
            <a:r>
              <a:rPr lang="en-US" sz="2400" dirty="0">
                <a:latin typeface="Ubuntu"/>
              </a:rPr>
              <a:t>Restrict or stop eating certain food groups because you saw an influencer talk about it online.</a:t>
            </a:r>
            <a:endParaRPr lang="en-US" sz="2400" dirty="0"/>
          </a:p>
          <a:p>
            <a:endParaRPr lang="en-US" sz="2200" dirty="0"/>
          </a:p>
          <a:p>
            <a:endParaRPr lang="en-US" sz="2200" dirty="0"/>
          </a:p>
          <a:p>
            <a:endParaRPr lang="en-US" dirty="0"/>
          </a:p>
          <a:p>
            <a:endParaRPr lang="en-US" dirty="0"/>
          </a:p>
          <a:p>
            <a:endParaRPr lang="en-US" dirty="0"/>
          </a:p>
        </p:txBody>
      </p:sp>
      <p:pic>
        <p:nvPicPr>
          <p:cNvPr id="7" name="Picture 6" descr="A blue square with white lines&#10;&#10;Description automatically generated">
            <a:extLst>
              <a:ext uri="{FF2B5EF4-FFF2-40B4-BE49-F238E27FC236}">
                <a16:creationId xmlns:a16="http://schemas.microsoft.com/office/drawing/2014/main" id="{22666876-D1ED-3AC2-A15C-A240BC8E9038}"/>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9" name="TextBox 8">
            <a:extLst>
              <a:ext uri="{FF2B5EF4-FFF2-40B4-BE49-F238E27FC236}">
                <a16:creationId xmlns:a16="http://schemas.microsoft.com/office/drawing/2014/main" id="{DBFF0B87-5431-D2C5-4342-6DAD84DC7A2E}"/>
              </a:ext>
            </a:extLst>
          </p:cNvPr>
          <p:cNvSpPr txBox="1"/>
          <p:nvPr/>
        </p:nvSpPr>
        <p:spPr>
          <a:xfrm>
            <a:off x="677508" y="1145184"/>
            <a:ext cx="4268790"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solidFill>
                  <a:schemeClr val="bg1"/>
                </a:solidFill>
                <a:latin typeface="Ubuntu"/>
              </a:rPr>
              <a:t>Which of these statements do you think you should do:</a:t>
            </a:r>
          </a:p>
          <a:p>
            <a:pPr marL="342900" indent="-342900">
              <a:lnSpc>
                <a:spcPct val="90000"/>
              </a:lnSpc>
              <a:spcBef>
                <a:spcPts val="1000"/>
              </a:spcBef>
              <a:buFont typeface="Arial,Sans-Serif"/>
              <a:buChar char="•"/>
            </a:pPr>
            <a:r>
              <a:rPr lang="en-US" sz="2000" dirty="0">
                <a:solidFill>
                  <a:schemeClr val="bg1"/>
                </a:solidFill>
                <a:latin typeface="Ubuntu"/>
              </a:rPr>
              <a:t>Always </a:t>
            </a:r>
          </a:p>
          <a:p>
            <a:pPr marL="342900" indent="-342900">
              <a:lnSpc>
                <a:spcPct val="90000"/>
              </a:lnSpc>
              <a:spcBef>
                <a:spcPts val="1000"/>
              </a:spcBef>
              <a:buFont typeface="Arial,Sans-Serif"/>
              <a:buChar char="•"/>
            </a:pPr>
            <a:r>
              <a:rPr lang="en-US" sz="2000" dirty="0">
                <a:solidFill>
                  <a:schemeClr val="bg1"/>
                </a:solidFill>
                <a:latin typeface="Ubuntu"/>
              </a:rPr>
              <a:t>Sometimes </a:t>
            </a:r>
          </a:p>
          <a:p>
            <a:pPr marL="342900" indent="-342900">
              <a:lnSpc>
                <a:spcPct val="90000"/>
              </a:lnSpc>
              <a:spcBef>
                <a:spcPts val="1000"/>
              </a:spcBef>
              <a:buFont typeface="Arial,Sans-Serif"/>
              <a:buChar char="•"/>
            </a:pPr>
            <a:r>
              <a:rPr lang="en-US" sz="2000" dirty="0">
                <a:solidFill>
                  <a:schemeClr val="bg1"/>
                </a:solidFill>
                <a:latin typeface="Ubuntu"/>
              </a:rPr>
              <a:t>Never</a:t>
            </a:r>
            <a:r>
              <a:rPr lang="en-US" dirty="0">
                <a:solidFill>
                  <a:schemeClr val="bg1"/>
                </a:solidFill>
                <a:latin typeface="Ubuntu"/>
              </a:rPr>
              <a:t> </a:t>
            </a:r>
            <a:endParaRPr lang="en-US" dirty="0">
              <a:solidFill>
                <a:schemeClr val="bg1"/>
              </a:solidFill>
            </a:endParaRPr>
          </a:p>
        </p:txBody>
      </p:sp>
      <p:pic>
        <p:nvPicPr>
          <p:cNvPr id="2" name="Picture 1" descr="A group of food on a white background&#10;&#10;AI-generated content may be incorrect.">
            <a:extLst>
              <a:ext uri="{FF2B5EF4-FFF2-40B4-BE49-F238E27FC236}">
                <a16:creationId xmlns:a16="http://schemas.microsoft.com/office/drawing/2014/main" id="{428419CB-B04B-D239-BC77-ABF2485CF89C}"/>
              </a:ext>
            </a:extLst>
          </p:cNvPr>
          <p:cNvPicPr>
            <a:picLocks noChangeAspect="1"/>
          </p:cNvPicPr>
          <p:nvPr/>
        </p:nvPicPr>
        <p:blipFill>
          <a:blip r:embed="rId3"/>
          <a:stretch>
            <a:fillRect/>
          </a:stretch>
        </p:blipFill>
        <p:spPr>
          <a:xfrm>
            <a:off x="7258610" y="219635"/>
            <a:ext cx="4667250" cy="3124200"/>
          </a:xfrm>
          <a:prstGeom prst="rect">
            <a:avLst/>
          </a:prstGeom>
        </p:spPr>
      </p:pic>
    </p:spTree>
    <p:extLst>
      <p:ext uri="{BB962C8B-B14F-4D97-AF65-F5344CB8AC3E}">
        <p14:creationId xmlns:p14="http://schemas.microsoft.com/office/powerpoint/2010/main" val="385827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385949" y="1165384"/>
            <a:ext cx="11093996" cy="5221391"/>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Ubuntu"/>
              </a:rPr>
              <a:t>Always: </a:t>
            </a:r>
            <a:r>
              <a:rPr lang="en-US" sz="2000" b="1" dirty="0">
                <a:solidFill>
                  <a:srgbClr val="FF5D0C"/>
                </a:solidFill>
                <a:latin typeface="Ubuntu"/>
              </a:rPr>
              <a:t>Eat a variety of different foods from each of the groups to help you get the wide range of nutrients your body needs to stay healthy and work properly. </a:t>
            </a:r>
            <a:endParaRPr lang="en-US" sz="2000" b="1" dirty="0">
              <a:solidFill>
                <a:srgbClr val="FF5D0C"/>
              </a:solidFill>
              <a:cs typeface="Calibri"/>
            </a:endParaRPr>
          </a:p>
          <a:p>
            <a:r>
              <a:rPr lang="en-US" sz="2000" b="1" dirty="0">
                <a:latin typeface="Ubuntu"/>
                <a:cs typeface="Calibri"/>
              </a:rPr>
              <a:t>The balance of what we eat is important because food provides our bodies with the nutrients it needs to grow and stay healthy. </a:t>
            </a:r>
            <a:endParaRPr lang="en-US" sz="2000" b="1" dirty="0">
              <a:cs typeface="Calibri"/>
            </a:endParaRPr>
          </a:p>
          <a:p>
            <a:endParaRPr lang="en-US" sz="2000" dirty="0"/>
          </a:p>
          <a:p>
            <a:r>
              <a:rPr lang="en-US" sz="2000" b="1" dirty="0">
                <a:latin typeface="Ubuntu"/>
                <a:cs typeface="Calibri"/>
              </a:rPr>
              <a:t>Sometimes:</a:t>
            </a:r>
            <a:r>
              <a:rPr lang="en-US" sz="2000" dirty="0">
                <a:latin typeface="Ubuntu"/>
                <a:cs typeface="Calibri"/>
              </a:rPr>
              <a:t> </a:t>
            </a:r>
            <a:r>
              <a:rPr lang="en-US" sz="2000" b="1" dirty="0">
                <a:solidFill>
                  <a:srgbClr val="FF5D0C"/>
                </a:solidFill>
                <a:latin typeface="Ubuntu"/>
                <a:cs typeface="Calibri"/>
              </a:rPr>
              <a:t>Choose foods simply because you like the taste, and you enjoy them.</a:t>
            </a:r>
            <a:r>
              <a:rPr lang="en-US" sz="2000" dirty="0">
                <a:latin typeface="Ubuntu"/>
                <a:cs typeface="Calibri"/>
              </a:rPr>
              <a:t> </a:t>
            </a:r>
            <a:endParaRPr lang="en-US" sz="2000" dirty="0">
              <a:cs typeface="Calibri"/>
            </a:endParaRPr>
          </a:p>
          <a:p>
            <a:r>
              <a:rPr lang="en-US" sz="2000" b="1" dirty="0">
                <a:latin typeface="Ubuntu"/>
                <a:cs typeface="Calibri"/>
              </a:rPr>
              <a:t>We all enjoy different foods, and your likes and dislikes are what make you unique! </a:t>
            </a:r>
            <a:r>
              <a:rPr lang="en-US" sz="2000" b="1" dirty="0">
                <a:latin typeface="Ubuntu"/>
                <a:cs typeface="Segoe UI"/>
              </a:rPr>
              <a:t>But for the foods that contain higher fats, sugars and salts we need to make sure we eat these less often and in smaller amounts.</a:t>
            </a:r>
            <a:r>
              <a:rPr lang="en-US" sz="2000" b="1" dirty="0">
                <a:latin typeface="Ubuntu"/>
                <a:cs typeface="Calibri"/>
              </a:rPr>
              <a:t>  </a:t>
            </a:r>
            <a:endParaRPr lang="en-US" sz="2000" b="1" dirty="0"/>
          </a:p>
          <a:p>
            <a:r>
              <a:rPr lang="en-US" sz="2000" dirty="0">
                <a:latin typeface="Ubuntu"/>
                <a:cs typeface="Calibri"/>
              </a:rPr>
              <a:t>  </a:t>
            </a:r>
          </a:p>
          <a:p>
            <a:r>
              <a:rPr lang="en-US" sz="2000" b="1" dirty="0">
                <a:latin typeface="Ubuntu"/>
              </a:rPr>
              <a:t>Never:</a:t>
            </a:r>
            <a:r>
              <a:rPr lang="en-US" sz="2000" dirty="0">
                <a:latin typeface="Ubuntu"/>
              </a:rPr>
              <a:t> </a:t>
            </a:r>
            <a:r>
              <a:rPr lang="en-US" sz="2000" b="1" dirty="0">
                <a:solidFill>
                  <a:srgbClr val="FF5D0C"/>
                </a:solidFill>
                <a:latin typeface="Ubuntu"/>
              </a:rPr>
              <a:t>Restrict or stop eating certain food groups because you saw an influencer talk about it online. </a:t>
            </a:r>
            <a:endParaRPr lang="en-US" sz="2000" b="1" dirty="0">
              <a:solidFill>
                <a:srgbClr val="FF5D0C"/>
              </a:solidFill>
              <a:cs typeface="Calibri"/>
            </a:endParaRPr>
          </a:p>
          <a:p>
            <a:r>
              <a:rPr lang="en-US" sz="2000" b="1" dirty="0">
                <a:latin typeface="Ubuntu"/>
                <a:cs typeface="Calibri"/>
              </a:rPr>
              <a:t>The type of food (and drink) you eat now is important because it effects healthy growth and development. A healthy balanced diet can fuel the body for daily activities and help you feel at your best. </a:t>
            </a:r>
            <a:endParaRPr lang="en-US" sz="2000" b="1" dirty="0"/>
          </a:p>
          <a:p>
            <a:pPr algn="just"/>
            <a:endParaRPr lang="en-US" sz="2200" dirty="0">
              <a:solidFill>
                <a:srgbClr val="15518B"/>
              </a:solidFill>
              <a:latin typeface="Ubuntu"/>
              <a:cs typeface="Calibri"/>
            </a:endParaRPr>
          </a:p>
          <a:p>
            <a:pPr marL="342900" indent="-342900" algn="just">
              <a:buFont typeface="Arial"/>
              <a:buChar char="•"/>
            </a:pPr>
            <a:endParaRPr lang="en-US" sz="2200" dirty="0">
              <a:cs typeface="Calibri"/>
            </a:endParaRPr>
          </a:p>
          <a:p>
            <a:pPr algn="just"/>
            <a:endParaRPr lang="en-US" sz="2200" dirty="0"/>
          </a:p>
          <a:p>
            <a:pPr algn="just"/>
            <a:endParaRPr lang="en-US" sz="2200" dirty="0"/>
          </a:p>
          <a:p>
            <a:pPr algn="just"/>
            <a:endParaRPr lang="en-US" sz="2200" dirty="0"/>
          </a:p>
          <a:p>
            <a:pPr algn="just"/>
            <a:endParaRPr lang="en-US" sz="2200"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174022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439664" y="3106847"/>
            <a:ext cx="11402426" cy="3223811"/>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Ubuntu"/>
              </a:rPr>
              <a:t>Buy food and drinks just because they are endorsed by your favourite influencer online.</a:t>
            </a:r>
            <a:r>
              <a:rPr lang="en-US" sz="2400" dirty="0">
                <a:solidFill>
                  <a:srgbClr val="15518B"/>
                </a:solidFill>
                <a:latin typeface="Ubuntu"/>
                <a:ea typeface="Calibri"/>
                <a:cs typeface="Calibri"/>
              </a:rPr>
              <a:t> </a:t>
            </a:r>
            <a:endParaRPr lang="en-US" sz="2400" dirty="0">
              <a:solidFill>
                <a:srgbClr val="FF5D0C"/>
              </a:solidFill>
              <a:latin typeface="Ubuntu"/>
              <a:ea typeface="Calibri"/>
              <a:cs typeface="Calibri"/>
            </a:endParaRPr>
          </a:p>
          <a:p>
            <a:endParaRPr lang="en-US" sz="2400" dirty="0">
              <a:solidFill>
                <a:srgbClr val="15518B"/>
              </a:solidFill>
              <a:latin typeface="Ubuntu"/>
              <a:ea typeface="Calibri"/>
              <a:cs typeface="Calibri"/>
            </a:endParaRPr>
          </a:p>
          <a:p>
            <a:r>
              <a:rPr lang="en-US" sz="2400" dirty="0">
                <a:solidFill>
                  <a:srgbClr val="15518B"/>
                </a:solidFill>
                <a:latin typeface="Ubuntu"/>
                <a:ea typeface="Calibri"/>
                <a:cs typeface="Calibri"/>
              </a:rPr>
              <a:t>Choose to buy branded products because you are worried about what others may think if you buy supermarket own.</a:t>
            </a:r>
          </a:p>
          <a:p>
            <a:endParaRPr lang="en-US" sz="2400" dirty="0"/>
          </a:p>
          <a:p>
            <a:r>
              <a:rPr lang="en-US" sz="2400" dirty="0">
                <a:solidFill>
                  <a:srgbClr val="15518B"/>
                </a:solidFill>
                <a:latin typeface="Ubuntu"/>
                <a:ea typeface="Calibri"/>
                <a:cs typeface="Calibri"/>
              </a:rPr>
              <a:t>Read food and drink labels and packaging before choosing to buy and consume it.</a:t>
            </a:r>
          </a:p>
          <a:p>
            <a:endParaRPr lang="en-US" sz="1100" dirty="0">
              <a:solidFill>
                <a:srgbClr val="000000"/>
              </a:solidFill>
              <a:latin typeface="Calibri"/>
              <a:ea typeface="Calibri"/>
              <a:cs typeface="Calibri"/>
            </a:endParaRPr>
          </a:p>
          <a:p>
            <a:endParaRPr lang="en-US" sz="2200" dirty="0"/>
          </a:p>
          <a:p>
            <a:endParaRPr lang="en-US" sz="2200" dirty="0"/>
          </a:p>
          <a:p>
            <a:endParaRPr lang="en-US" dirty="0"/>
          </a:p>
          <a:p>
            <a:endParaRPr lang="en-US" dirty="0"/>
          </a:p>
          <a:p>
            <a:endParaRPr lang="en-US" dirty="0"/>
          </a:p>
        </p:txBody>
      </p:sp>
      <p:pic>
        <p:nvPicPr>
          <p:cNvPr id="7" name="Picture 6" descr="A blue square with white lines&#10;&#10;Description automatically generated">
            <a:extLst>
              <a:ext uri="{FF2B5EF4-FFF2-40B4-BE49-F238E27FC236}">
                <a16:creationId xmlns:a16="http://schemas.microsoft.com/office/drawing/2014/main" id="{B4474BC7-C0BD-7429-0B0E-C64FE34BFA29}"/>
              </a:ext>
            </a:extLst>
          </p:cNvPr>
          <p:cNvPicPr>
            <a:picLocks noChangeAspect="1"/>
          </p:cNvPicPr>
          <p:nvPr/>
        </p:nvPicPr>
        <p:blipFill>
          <a:blip r:embed="rId2"/>
          <a:stretch>
            <a:fillRect/>
          </a:stretch>
        </p:blipFill>
        <p:spPr>
          <a:xfrm>
            <a:off x="341312" y="1006475"/>
            <a:ext cx="4479018" cy="1951264"/>
          </a:xfrm>
          <a:prstGeom prst="rect">
            <a:avLst/>
          </a:prstGeom>
        </p:spPr>
      </p:pic>
      <p:sp>
        <p:nvSpPr>
          <p:cNvPr id="9" name="TextBox 8">
            <a:extLst>
              <a:ext uri="{FF2B5EF4-FFF2-40B4-BE49-F238E27FC236}">
                <a16:creationId xmlns:a16="http://schemas.microsoft.com/office/drawing/2014/main" id="{2ECAEBC2-E8D5-D742-2AAF-7411F5D20EF2}"/>
              </a:ext>
            </a:extLst>
          </p:cNvPr>
          <p:cNvSpPr txBox="1"/>
          <p:nvPr/>
        </p:nvSpPr>
        <p:spPr>
          <a:xfrm>
            <a:off x="453746" y="1054470"/>
            <a:ext cx="4268790"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solidFill>
                  <a:schemeClr val="bg1"/>
                </a:solidFill>
                <a:latin typeface="Ubuntu"/>
              </a:rPr>
              <a:t>Which of these statements do you think you should do:</a:t>
            </a:r>
            <a:endParaRPr lang="en-US" dirty="0">
              <a:solidFill>
                <a:schemeClr val="bg1"/>
              </a:solidFill>
              <a:ea typeface="Calibri" panose="020F0502020204030204"/>
              <a:cs typeface="Calibri" panose="020F0502020204030204"/>
            </a:endParaRPr>
          </a:p>
          <a:p>
            <a:pPr marL="342900" indent="-342900">
              <a:lnSpc>
                <a:spcPct val="90000"/>
              </a:lnSpc>
              <a:spcBef>
                <a:spcPts val="1000"/>
              </a:spcBef>
              <a:buFont typeface="Arial,Sans-Serif"/>
              <a:buChar char="•"/>
            </a:pPr>
            <a:r>
              <a:rPr lang="en-US" sz="2000" dirty="0">
                <a:solidFill>
                  <a:schemeClr val="bg1"/>
                </a:solidFill>
                <a:latin typeface="Ubuntu"/>
              </a:rPr>
              <a:t>Always </a:t>
            </a:r>
          </a:p>
          <a:p>
            <a:pPr marL="342900" indent="-342900">
              <a:lnSpc>
                <a:spcPct val="90000"/>
              </a:lnSpc>
              <a:spcBef>
                <a:spcPts val="1000"/>
              </a:spcBef>
              <a:buFont typeface="Arial,Sans-Serif"/>
              <a:buChar char="•"/>
            </a:pPr>
            <a:r>
              <a:rPr lang="en-US" sz="2000" dirty="0">
                <a:solidFill>
                  <a:schemeClr val="bg1"/>
                </a:solidFill>
                <a:latin typeface="Ubuntu"/>
              </a:rPr>
              <a:t>Sometimes </a:t>
            </a:r>
          </a:p>
          <a:p>
            <a:pPr marL="342900" indent="-342900">
              <a:lnSpc>
                <a:spcPct val="90000"/>
              </a:lnSpc>
              <a:spcBef>
                <a:spcPts val="1000"/>
              </a:spcBef>
              <a:buFont typeface="Arial,Sans-Serif"/>
              <a:buChar char="•"/>
            </a:pPr>
            <a:r>
              <a:rPr lang="en-US" sz="2000" dirty="0">
                <a:solidFill>
                  <a:schemeClr val="bg1"/>
                </a:solidFill>
                <a:latin typeface="Ubuntu"/>
              </a:rPr>
              <a:t>Never </a:t>
            </a:r>
            <a:endParaRPr lang="en-US" sz="2000" dirty="0">
              <a:solidFill>
                <a:schemeClr val="bg1"/>
              </a:solidFill>
              <a:ea typeface="Calibri" panose="020F0502020204030204"/>
              <a:cs typeface="Calibri" panose="020F0502020204030204"/>
            </a:endParaRPr>
          </a:p>
        </p:txBody>
      </p:sp>
      <p:pic>
        <p:nvPicPr>
          <p:cNvPr id="2" name="Picture 1" descr="A finger pointing at a label&#10;&#10;AI-generated content may be incorrect.">
            <a:extLst>
              <a:ext uri="{FF2B5EF4-FFF2-40B4-BE49-F238E27FC236}">
                <a16:creationId xmlns:a16="http://schemas.microsoft.com/office/drawing/2014/main" id="{451D807A-653E-AF87-05FE-3898F3508DB1}"/>
              </a:ext>
            </a:extLst>
          </p:cNvPr>
          <p:cNvPicPr>
            <a:picLocks noChangeAspect="1"/>
          </p:cNvPicPr>
          <p:nvPr/>
        </p:nvPicPr>
        <p:blipFill>
          <a:blip r:embed="rId3"/>
          <a:stretch>
            <a:fillRect/>
          </a:stretch>
        </p:blipFill>
        <p:spPr>
          <a:xfrm>
            <a:off x="7699842" y="198904"/>
            <a:ext cx="4143375" cy="2762250"/>
          </a:xfrm>
          <a:prstGeom prst="rect">
            <a:avLst/>
          </a:prstGeom>
        </p:spPr>
      </p:pic>
    </p:spTree>
    <p:extLst>
      <p:ext uri="{BB962C8B-B14F-4D97-AF65-F5344CB8AC3E}">
        <p14:creationId xmlns:p14="http://schemas.microsoft.com/office/powerpoint/2010/main" val="308782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4294967295"/>
          </p:nvPr>
        </p:nvSpPr>
        <p:spPr>
          <a:xfrm>
            <a:off x="0" y="6362700"/>
            <a:ext cx="3773488" cy="239713"/>
          </a:xfrm>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198293" y="929171"/>
            <a:ext cx="11791607" cy="5409313"/>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dirty="0">
                <a:latin typeface="Ubuntu"/>
                <a:ea typeface="Calibri"/>
                <a:cs typeface="Calibri"/>
              </a:rPr>
              <a:t>Always: </a:t>
            </a:r>
            <a:r>
              <a:rPr lang="en-US" sz="1900" b="1" dirty="0">
                <a:solidFill>
                  <a:srgbClr val="FF5D0C"/>
                </a:solidFill>
                <a:latin typeface="Ubuntu"/>
                <a:ea typeface="Calibri"/>
                <a:cs typeface="Calibri"/>
              </a:rPr>
              <a:t>Read food and drink labels and packaging before choosing to buy and consume it. </a:t>
            </a:r>
            <a:endParaRPr lang="en-US" sz="1900" b="1" dirty="0">
              <a:solidFill>
                <a:srgbClr val="FF5D0C"/>
              </a:solidFill>
              <a:highlight>
                <a:srgbClr val="FFFF00"/>
              </a:highlight>
              <a:latin typeface="Ubuntu"/>
              <a:ea typeface="Calibri"/>
              <a:cs typeface="Calibri"/>
            </a:endParaRPr>
          </a:p>
          <a:p>
            <a:r>
              <a:rPr lang="en-US" sz="1900" b="1" dirty="0">
                <a:latin typeface="Ubuntu"/>
                <a:ea typeface="Calibri"/>
                <a:cs typeface="Calibri"/>
              </a:rPr>
              <a:t>Knowing what is in the food and drinks you consume can help you make a more informed choice about the foods you're eating. It also tells us about the ingredients, nutrients, allergy information and the portion size.</a:t>
            </a:r>
            <a:endParaRPr lang="en-US" sz="1900" b="1" dirty="0">
              <a:highlight>
                <a:srgbClr val="FFFF00"/>
              </a:highlight>
              <a:latin typeface="Ubuntu"/>
              <a:ea typeface="Calibri"/>
              <a:cs typeface="Calibri"/>
            </a:endParaRPr>
          </a:p>
          <a:p>
            <a:endParaRPr lang="en-US" sz="1900" dirty="0">
              <a:latin typeface="Ubuntu"/>
            </a:endParaRPr>
          </a:p>
          <a:p>
            <a:r>
              <a:rPr lang="en-US" sz="1900" b="1" dirty="0">
                <a:solidFill>
                  <a:srgbClr val="15518B"/>
                </a:solidFill>
                <a:latin typeface="Ubuntu"/>
                <a:ea typeface="Calibri"/>
                <a:cs typeface="Calibri"/>
              </a:rPr>
              <a:t>Sometimes:</a:t>
            </a:r>
            <a:r>
              <a:rPr lang="en-US" sz="1900" dirty="0">
                <a:solidFill>
                  <a:srgbClr val="15518B"/>
                </a:solidFill>
                <a:latin typeface="Ubuntu"/>
                <a:ea typeface="Calibri"/>
                <a:cs typeface="Calibri"/>
              </a:rPr>
              <a:t> </a:t>
            </a:r>
            <a:r>
              <a:rPr lang="en-US" sz="1900" b="1" dirty="0">
                <a:solidFill>
                  <a:srgbClr val="FF5D0C"/>
                </a:solidFill>
                <a:latin typeface="Ubuntu"/>
                <a:ea typeface="Calibri"/>
                <a:cs typeface="Calibri"/>
              </a:rPr>
              <a:t>Choose to buy branded products because </a:t>
            </a:r>
            <a:r>
              <a:rPr lang="en-US" sz="1900" b="1" dirty="0">
                <a:solidFill>
                  <a:srgbClr val="FF5D0C"/>
                </a:solidFill>
                <a:latin typeface="Ubuntu"/>
                <a:ea typeface="Calibri"/>
                <a:cs typeface="Segoe UI"/>
              </a:rPr>
              <a:t>you are worried about what others may think if you buy supermarket own.</a:t>
            </a:r>
            <a:r>
              <a:rPr lang="en-US" sz="1900" dirty="0">
                <a:solidFill>
                  <a:srgbClr val="15518B"/>
                </a:solidFill>
                <a:latin typeface="Ubuntu"/>
                <a:ea typeface="Calibri"/>
                <a:cs typeface="Segoe UI"/>
              </a:rPr>
              <a:t> </a:t>
            </a:r>
            <a:endParaRPr lang="en-US" sz="1900" dirty="0">
              <a:solidFill>
                <a:srgbClr val="FF0000"/>
              </a:solidFill>
              <a:highlight>
                <a:srgbClr val="FFFF00"/>
              </a:highlight>
              <a:latin typeface="Ubuntu"/>
              <a:ea typeface="Calibri"/>
              <a:cs typeface="Segoe UI"/>
            </a:endParaRPr>
          </a:p>
          <a:p>
            <a:r>
              <a:rPr lang="en-US" sz="1900" b="1" dirty="0">
                <a:latin typeface="Ubuntu"/>
                <a:ea typeface="Calibri"/>
                <a:cs typeface="Segoe UI"/>
              </a:rPr>
              <a:t>Sometimes we might prefer the taste of top branded food, but let that be your choice to make.  The food available around us and how much it costs can make it harder or easier to maintain a balanced diet because it influences what food and drink we can access and the choices we make. But the supermarket option tastes just as good, and supermarkets often work hard to make their own brands healthier to meet government reformulation targets. </a:t>
            </a:r>
            <a:endParaRPr lang="en-US" sz="1900" b="1" dirty="0">
              <a:highlight>
                <a:srgbClr val="FFFF00"/>
              </a:highlight>
              <a:latin typeface="Ubuntu"/>
              <a:ea typeface="Calibri"/>
              <a:cs typeface="Segoe UI"/>
            </a:endParaRPr>
          </a:p>
          <a:p>
            <a:endParaRPr lang="en-US" sz="1900" dirty="0">
              <a:solidFill>
                <a:srgbClr val="000000"/>
              </a:solidFill>
              <a:latin typeface="Ubuntu"/>
              <a:ea typeface="Calibri"/>
              <a:cs typeface="Calibri"/>
            </a:endParaRPr>
          </a:p>
          <a:p>
            <a:r>
              <a:rPr lang="en-US" sz="1900" b="1" dirty="0">
                <a:latin typeface="Ubuntu"/>
                <a:ea typeface="Calibri"/>
                <a:cs typeface="Calibri"/>
              </a:rPr>
              <a:t>Never:</a:t>
            </a:r>
            <a:r>
              <a:rPr lang="en-US" sz="1900" dirty="0">
                <a:latin typeface="Ubuntu"/>
                <a:ea typeface="Calibri"/>
                <a:cs typeface="Calibri"/>
              </a:rPr>
              <a:t> </a:t>
            </a:r>
            <a:r>
              <a:rPr lang="en-US" sz="1900" b="1" dirty="0">
                <a:solidFill>
                  <a:srgbClr val="FF5D0C"/>
                </a:solidFill>
                <a:latin typeface="Ubuntu"/>
                <a:ea typeface="Calibri"/>
                <a:cs typeface="Calibri"/>
              </a:rPr>
              <a:t>Buy food and drinks just because they are endorsed by your favourite influencer online.</a:t>
            </a:r>
            <a:r>
              <a:rPr lang="en-US" sz="1900" dirty="0">
                <a:latin typeface="Ubuntu"/>
                <a:ea typeface="Calibri"/>
                <a:cs typeface="Calibri"/>
              </a:rPr>
              <a:t> </a:t>
            </a:r>
            <a:endParaRPr lang="en-US" sz="1900" dirty="0">
              <a:solidFill>
                <a:schemeClr val="accent4"/>
              </a:solidFill>
              <a:latin typeface="Ubuntu"/>
              <a:ea typeface="Calibri"/>
              <a:cs typeface="Calibri"/>
            </a:endParaRPr>
          </a:p>
          <a:p>
            <a:r>
              <a:rPr lang="en-US" sz="1900" b="1" dirty="0">
                <a:latin typeface="Ubuntu"/>
                <a:ea typeface="Calibri"/>
                <a:cs typeface="Calibri"/>
              </a:rPr>
              <a:t>Our food choices are often impacted by food marketing and advertising because the food and drinks industry want to persuade people to buy their products; however heavily marketed food is often high in fat, sugar and salt.  </a:t>
            </a:r>
            <a:endParaRPr lang="en-US" sz="1900" b="1" dirty="0">
              <a:latin typeface="Ubuntu"/>
            </a:endParaRPr>
          </a:p>
          <a:p>
            <a:pPr algn="just"/>
            <a:endParaRPr lang="en-US" sz="2200" dirty="0">
              <a:latin typeface="Ubuntu"/>
            </a:endParaRPr>
          </a:p>
          <a:p>
            <a:pPr algn="just"/>
            <a:endParaRPr lang="en-US" sz="2200" dirty="0">
              <a:latin typeface="Ubuntu"/>
            </a:endParaRPr>
          </a:p>
          <a:p>
            <a:pPr algn="just"/>
            <a:endParaRPr lang="en-US" dirty="0">
              <a:latin typeface="Ubuntu"/>
            </a:endParaRPr>
          </a:p>
          <a:p>
            <a:pPr algn="just"/>
            <a:endParaRPr lang="en-US" dirty="0">
              <a:latin typeface="Ubuntu"/>
            </a:endParaRPr>
          </a:p>
          <a:p>
            <a:pPr algn="just"/>
            <a:endParaRPr lang="en-US" dirty="0">
              <a:latin typeface="Ubuntu"/>
            </a:endParaRPr>
          </a:p>
        </p:txBody>
      </p:sp>
    </p:spTree>
    <p:extLst>
      <p:ext uri="{BB962C8B-B14F-4D97-AF65-F5344CB8AC3E}">
        <p14:creationId xmlns:p14="http://schemas.microsoft.com/office/powerpoint/2010/main" val="68770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59725" y="746394"/>
            <a:ext cx="11590569" cy="567847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dirty="0">
                <a:solidFill>
                  <a:srgbClr val="285087"/>
                </a:solidFill>
                <a:latin typeface="Ubuntu"/>
                <a:cs typeface="Calibri"/>
              </a:rPr>
              <a:t>Further possible learning suggestions</a:t>
            </a:r>
          </a:p>
          <a:p>
            <a:pPr marL="228600" indent="-228600"/>
            <a:endParaRPr lang="en-US" sz="2000" b="1" dirty="0">
              <a:solidFill>
                <a:srgbClr val="285087"/>
              </a:solidFill>
              <a:latin typeface="Ubuntu"/>
              <a:ea typeface="Calibri"/>
              <a:cs typeface="Calibri"/>
            </a:endParaRPr>
          </a:p>
          <a:p>
            <a:r>
              <a:rPr lang="en-US" sz="1700" b="1" dirty="0">
                <a:solidFill>
                  <a:srgbClr val="285087"/>
                </a:solidFill>
                <a:latin typeface="Ubuntu"/>
                <a:ea typeface="Calibri"/>
                <a:cs typeface="Calibri"/>
              </a:rPr>
              <a:t>Healthy Food Choices and Habits</a:t>
            </a:r>
            <a:endParaRPr lang="en-US" sz="1700" dirty="0">
              <a:solidFill>
                <a:srgbClr val="285087"/>
              </a:solidFill>
              <a:latin typeface="Ubuntu"/>
              <a:ea typeface="Calibri"/>
              <a:cs typeface="Calibri"/>
            </a:endParaRPr>
          </a:p>
          <a:p>
            <a:r>
              <a:rPr lang="en-US" sz="1700" dirty="0">
                <a:solidFill>
                  <a:srgbClr val="285087"/>
                </a:solidFill>
                <a:latin typeface="Ubuntu"/>
                <a:ea typeface="Calibri"/>
                <a:cs typeface="Calibri"/>
              </a:rPr>
              <a:t>List several food-related behaviours (e.g., "Eating vegetables every day," "Copying a diet you've seen by an online influencer," "Choosing snacks with added sugar"). Learners are to categorise each behavior as </a:t>
            </a:r>
            <a:r>
              <a:rPr lang="en-US" sz="1700" b="1" dirty="0">
                <a:solidFill>
                  <a:srgbClr val="285087"/>
                </a:solidFill>
                <a:latin typeface="Ubuntu"/>
                <a:ea typeface="Calibri"/>
                <a:cs typeface="Calibri"/>
              </a:rPr>
              <a:t>Always, Sometimes, or Never</a:t>
            </a:r>
            <a:r>
              <a:rPr lang="en-US" sz="1700" dirty="0">
                <a:solidFill>
                  <a:srgbClr val="285087"/>
                </a:solidFill>
                <a:latin typeface="Ubuntu"/>
                <a:ea typeface="Calibri"/>
                <a:cs typeface="Calibri"/>
              </a:rPr>
              <a:t>:</a:t>
            </a:r>
          </a:p>
          <a:p>
            <a:r>
              <a:rPr lang="en-US" sz="1700" b="1" dirty="0">
                <a:solidFill>
                  <a:srgbClr val="285087"/>
                </a:solidFill>
                <a:latin typeface="Ubuntu"/>
                <a:ea typeface="Calibri"/>
                <a:cs typeface="Calibri"/>
              </a:rPr>
              <a:t>Examples:</a:t>
            </a:r>
            <a:endParaRPr lang="en-US" sz="1700" dirty="0">
              <a:solidFill>
                <a:srgbClr val="285087"/>
              </a:solidFill>
              <a:latin typeface="Ubuntu"/>
              <a:ea typeface="Calibri"/>
              <a:cs typeface="Calibri"/>
            </a:endParaRPr>
          </a:p>
          <a:p>
            <a:r>
              <a:rPr lang="en-US" sz="1700" b="1" dirty="0">
                <a:solidFill>
                  <a:srgbClr val="285087"/>
                </a:solidFill>
                <a:latin typeface="Ubuntu"/>
                <a:ea typeface="Calibri"/>
                <a:cs typeface="Calibri"/>
              </a:rPr>
              <a:t>"Eating vegetables every day"</a:t>
            </a:r>
            <a:r>
              <a:rPr lang="en-US" sz="1700" dirty="0">
                <a:solidFill>
                  <a:srgbClr val="285087"/>
                </a:solidFill>
                <a:latin typeface="Ubuntu"/>
                <a:ea typeface="Calibri"/>
                <a:cs typeface="Calibri"/>
              </a:rPr>
              <a:t>:</a:t>
            </a:r>
          </a:p>
          <a:p>
            <a:pPr marL="742950" lvl="1" indent="-285750">
              <a:buFont typeface="Arial,Sans-Serif"/>
              <a:buChar char="•"/>
            </a:pPr>
            <a:r>
              <a:rPr lang="en-US" sz="1700" b="1" dirty="0">
                <a:solidFill>
                  <a:srgbClr val="285087"/>
                </a:solidFill>
                <a:latin typeface="Ubuntu"/>
                <a:ea typeface="Calibri"/>
                <a:cs typeface="Calibri"/>
              </a:rPr>
              <a:t>Always:</a:t>
            </a:r>
            <a:r>
              <a:rPr lang="en-US" sz="1700" dirty="0">
                <a:solidFill>
                  <a:srgbClr val="285087"/>
                </a:solidFill>
                <a:latin typeface="Ubuntu"/>
                <a:ea typeface="Calibri"/>
                <a:cs typeface="Calibri"/>
              </a:rPr>
              <a:t> Vegetables provide essential nutrients and are key to a healthy diet.</a:t>
            </a:r>
          </a:p>
          <a:p>
            <a:pPr marL="742950" lvl="1" indent="-285750">
              <a:buFont typeface="Arial,Sans-Serif"/>
              <a:buChar char="•"/>
            </a:pPr>
            <a:r>
              <a:rPr lang="en-US" sz="1700" b="1" dirty="0">
                <a:solidFill>
                  <a:srgbClr val="285087"/>
                </a:solidFill>
                <a:latin typeface="Ubuntu"/>
                <a:ea typeface="Calibri"/>
                <a:cs typeface="Calibri"/>
              </a:rPr>
              <a:t>Sometimes:</a:t>
            </a:r>
            <a:r>
              <a:rPr lang="en-US" sz="1700" dirty="0">
                <a:solidFill>
                  <a:srgbClr val="285087"/>
                </a:solidFill>
                <a:latin typeface="Ubuntu"/>
                <a:ea typeface="Calibri"/>
                <a:cs typeface="Calibri"/>
              </a:rPr>
              <a:t> For some individuals, dietary restrictions or preferences might limit daily vegetable intake, but alternatives can be considered.</a:t>
            </a:r>
          </a:p>
          <a:p>
            <a:pPr marL="742950" lvl="1" indent="-285750">
              <a:buFont typeface="Arial,Sans-Serif"/>
              <a:buChar char="•"/>
            </a:pPr>
            <a:r>
              <a:rPr lang="en-US" sz="1700" b="1" dirty="0">
                <a:solidFill>
                  <a:srgbClr val="285087"/>
                </a:solidFill>
                <a:latin typeface="Ubuntu"/>
                <a:ea typeface="Calibri"/>
                <a:cs typeface="Calibri"/>
              </a:rPr>
              <a:t>Never:</a:t>
            </a:r>
            <a:r>
              <a:rPr lang="en-US" sz="1700" dirty="0">
                <a:solidFill>
                  <a:srgbClr val="285087"/>
                </a:solidFill>
                <a:latin typeface="Ubuntu"/>
                <a:ea typeface="Calibri"/>
                <a:cs typeface="Calibri"/>
              </a:rPr>
              <a:t> Not eating vegetables every day isn’t ideal and we should try to include fruit, vegetables and other nutrient dense foods daily. </a:t>
            </a:r>
          </a:p>
          <a:p>
            <a:pPr lvl="1"/>
            <a:endParaRPr lang="en-US" sz="1700" dirty="0">
              <a:solidFill>
                <a:srgbClr val="285087"/>
              </a:solidFill>
              <a:latin typeface="Ubuntu"/>
              <a:ea typeface="Calibri"/>
              <a:cs typeface="Calibri"/>
            </a:endParaRPr>
          </a:p>
          <a:p>
            <a:pPr lvl="1"/>
            <a:r>
              <a:rPr lang="en-US" sz="1700" b="1" dirty="0">
                <a:solidFill>
                  <a:srgbClr val="285087"/>
                </a:solidFill>
                <a:latin typeface="Ubuntu"/>
                <a:ea typeface="Calibri"/>
                <a:cs typeface="Calibri"/>
              </a:rPr>
              <a:t>"Skipping meals to lose weight"</a:t>
            </a:r>
            <a:r>
              <a:rPr lang="en-US" sz="1700" dirty="0">
                <a:solidFill>
                  <a:srgbClr val="285087"/>
                </a:solidFill>
                <a:latin typeface="Ubuntu"/>
                <a:ea typeface="Calibri"/>
                <a:cs typeface="Calibri"/>
              </a:rPr>
              <a:t>:</a:t>
            </a:r>
          </a:p>
          <a:p>
            <a:pPr marL="742950" lvl="1" indent="-285750">
              <a:buFont typeface="Arial,Sans-Serif"/>
              <a:buChar char="•"/>
            </a:pPr>
            <a:r>
              <a:rPr lang="en-US" sz="1700" b="1" dirty="0">
                <a:solidFill>
                  <a:srgbClr val="285087"/>
                </a:solidFill>
                <a:latin typeface="Ubuntu"/>
                <a:ea typeface="Calibri"/>
                <a:cs typeface="Calibri"/>
              </a:rPr>
              <a:t>Always:</a:t>
            </a:r>
            <a:r>
              <a:rPr lang="en-US" sz="1700" dirty="0">
                <a:solidFill>
                  <a:srgbClr val="285087"/>
                </a:solidFill>
                <a:latin typeface="Ubuntu"/>
                <a:ea typeface="Calibri"/>
                <a:cs typeface="Calibri"/>
              </a:rPr>
              <a:t> Check that the diet is balanced, science led and is right for you. </a:t>
            </a:r>
          </a:p>
          <a:p>
            <a:pPr marL="742950" lvl="1" indent="-285750">
              <a:buFont typeface="Arial,Sans-Serif"/>
              <a:buChar char="•"/>
            </a:pPr>
            <a:r>
              <a:rPr lang="en-US" sz="1700" b="1" dirty="0">
                <a:solidFill>
                  <a:srgbClr val="285087"/>
                </a:solidFill>
                <a:latin typeface="Ubuntu"/>
                <a:ea typeface="Calibri"/>
                <a:cs typeface="Calibri"/>
              </a:rPr>
              <a:t>Sometimes:</a:t>
            </a:r>
            <a:r>
              <a:rPr lang="en-US" sz="1700" dirty="0">
                <a:solidFill>
                  <a:srgbClr val="285087"/>
                </a:solidFill>
                <a:latin typeface="Ubuntu"/>
                <a:ea typeface="Calibri"/>
                <a:cs typeface="Calibri"/>
              </a:rPr>
              <a:t> Some health and wellbeing influencers have great ideas for recipes and daily snacks, so they can provide us with inspiration.</a:t>
            </a:r>
          </a:p>
          <a:p>
            <a:pPr marL="742950" lvl="1" indent="-285750">
              <a:buFont typeface="Arial,Sans-Serif"/>
              <a:buChar char="•"/>
            </a:pPr>
            <a:r>
              <a:rPr lang="en-US" sz="1700" b="1" dirty="0">
                <a:solidFill>
                  <a:srgbClr val="285087"/>
                </a:solidFill>
                <a:latin typeface="Ubuntu"/>
                <a:ea typeface="Calibri"/>
                <a:cs typeface="Calibri"/>
              </a:rPr>
              <a:t>Never:</a:t>
            </a:r>
            <a:r>
              <a:rPr lang="en-US" sz="1700" dirty="0">
                <a:solidFill>
                  <a:srgbClr val="285087"/>
                </a:solidFill>
                <a:latin typeface="Ubuntu"/>
                <a:ea typeface="Calibri"/>
                <a:cs typeface="Calibri"/>
              </a:rPr>
              <a:t> Don't follow a restrictive diet because you think it will make you be or look a certain way or because you want somebody's lifestyle. This could be damaging to your health and well-being and may not be suitable for your daily needs. Skipping meals regularly can lead to nutrient deficiencies and poor metabolism.</a:t>
            </a:r>
            <a:endParaRPr lang="en-US" dirty="0">
              <a:solidFill>
                <a:srgbClr val="285087"/>
              </a:solidFill>
            </a:endParaRPr>
          </a:p>
        </p:txBody>
      </p:sp>
    </p:spTree>
    <p:extLst>
      <p:ext uri="{BB962C8B-B14F-4D97-AF65-F5344CB8AC3E}">
        <p14:creationId xmlns:p14="http://schemas.microsoft.com/office/powerpoint/2010/main" val="2837543079"/>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Props1.xml><?xml version="1.0" encoding="utf-8"?>
<ds:datastoreItem xmlns:ds="http://schemas.openxmlformats.org/officeDocument/2006/customXml" ds:itemID="{B23B78E0-3ED5-46F7-838F-2A2B34412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b794fc-fa86-49b4-bf1d-df668ee03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 ds:uri="http://schemas.microsoft.com/sharepoint/v3"/>
    <ds:schemaRef ds:uri="78b794fc-fa86-49b4-bf1d-df668ee03484"/>
  </ds:schemaRefs>
</ds:datastoreItem>
</file>

<file path=docProps/app.xml><?xml version="1.0" encoding="utf-8"?>
<Properties xmlns="http://schemas.openxmlformats.org/officeDocument/2006/extended-properties" xmlns:vt="http://schemas.openxmlformats.org/officeDocument/2006/docPropsVTypes">
  <TotalTime>345</TotalTime>
  <Words>1284</Words>
  <Application>Microsoft Office PowerPoint</Application>
  <PresentationFormat>Widescreen</PresentationFormat>
  <Paragraphs>119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Sophie Flood (Public Health Wales - Matrix House)</cp:lastModifiedBy>
  <cp:revision>222</cp:revision>
  <dcterms:created xsi:type="dcterms:W3CDTF">2024-01-29T16:09:21Z</dcterms:created>
  <dcterms:modified xsi:type="dcterms:W3CDTF">2026-04-13T15:58:01Z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0x0101004DA702A496B7D7449F457C941AEC0CCB</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y fmtid="{D5CDD505-2E9C-101B-9397-08002B2CF9AE}" pid="12" name="_SourceUrl">
    <vt:lpwstr/>
  </property>
  <property fmtid="{D5CDD505-2E9C-101B-9397-08002B2CF9AE}" pid="13" name="_SharedFileIndex">
    <vt:lpwstr/>
  </property>
</Properties>
</file>