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5"/>
  </p:notesMasterIdLst>
  <p:sldIdLst>
    <p:sldId id="256" r:id="rId5"/>
    <p:sldId id="305" r:id="rId6"/>
    <p:sldId id="266" r:id="rId7"/>
    <p:sldId id="259" r:id="rId8"/>
    <p:sldId id="258" r:id="rId9"/>
    <p:sldId id="260" r:id="rId10"/>
    <p:sldId id="263" r:id="rId11"/>
    <p:sldId id="261" r:id="rId12"/>
    <p:sldId id="306"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E674E-2558-21AE-8451-662A7EA35F49}" v="4" dt="2025-06-23T14:58:35.079"/>
    <p1510:client id="{84A66A08-E27D-D836-F7F7-8F85F3DE2042}" v="18" dt="2025-06-23T09:35:26.109"/>
    <p1510:client id="{C0AA3C44-2F99-89DF-52E3-468F34B6B0C9}" v="15" dt="2025-06-24T08:15:53.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7/31/2025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sttfoundation.canto.global/v/childrenshealth/library?keyword=advertising&amp;viewIndex=2&amp;display=fitView&amp;from=fitView&amp;filter=&amp;column=image&amp;id=119gvnd4050kbaa5th925t0m01"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E1152D-6BB6-3080-954C-28D9314E6AD5}"/>
              </a:ext>
            </a:extLst>
          </p:cNvPr>
          <p:cNvSpPr>
            <a:spLocks noGrp="1"/>
          </p:cNvSpPr>
          <p:nvPr>
            <p:ph type="body" sz="quarter" idx="10"/>
          </p:nvPr>
        </p:nvSpPr>
        <p:spPr/>
        <p:txBody>
          <a:bodyPr/>
          <a:lstStyle/>
          <a:p>
            <a:r>
              <a:rPr lang="en-US" sz="4000">
                <a:latin typeface="Ubuntu"/>
                <a:ea typeface="Verdana"/>
              </a:rPr>
              <a:t>See, Think, Wonder</a:t>
            </a:r>
            <a:endParaRPr lang="en-US" sz="4000"/>
          </a:p>
        </p:txBody>
      </p:sp>
      <p:sp>
        <p:nvSpPr>
          <p:cNvPr id="6" name="Text Placeholder 5">
            <a:extLst>
              <a:ext uri="{FF2B5EF4-FFF2-40B4-BE49-F238E27FC236}">
                <a16:creationId xmlns:a16="http://schemas.microsoft.com/office/drawing/2014/main" id="{49561BF0-1EE0-F350-32FC-16AB73C6A3DB}"/>
              </a:ext>
            </a:extLst>
          </p:cNvPr>
          <p:cNvSpPr>
            <a:spLocks noGrp="1"/>
          </p:cNvSpPr>
          <p:nvPr>
            <p:ph type="body" sz="quarter" idx="11"/>
          </p:nvPr>
        </p:nvSpPr>
        <p:spPr/>
        <p:txBody>
          <a:bodyPr/>
          <a:lstStyle/>
          <a:p>
            <a:r>
              <a:rPr lang="en-US"/>
              <a:t>Food and Nutrition</a:t>
            </a:r>
          </a:p>
        </p:txBody>
      </p:sp>
      <p:pic>
        <p:nvPicPr>
          <p:cNvPr id="2" name="Picture 1" descr="A blackboard with a menu in front of a counter&#10;&#10;AI-generated content may be incorrect.">
            <a:extLst>
              <a:ext uri="{FF2B5EF4-FFF2-40B4-BE49-F238E27FC236}">
                <a16:creationId xmlns:a16="http://schemas.microsoft.com/office/drawing/2014/main" id="{E6EABBE5-C94F-82BF-41FA-634E951B46BA}"/>
              </a:ext>
            </a:extLst>
          </p:cNvPr>
          <p:cNvPicPr>
            <a:picLocks noChangeAspect="1"/>
          </p:cNvPicPr>
          <p:nvPr/>
        </p:nvPicPr>
        <p:blipFill>
          <a:blip r:embed="rId2"/>
          <a:stretch>
            <a:fillRect/>
          </a:stretch>
        </p:blipFill>
        <p:spPr>
          <a:xfrm>
            <a:off x="5615354" y="1587744"/>
            <a:ext cx="6096000" cy="4057650"/>
          </a:xfrm>
          <a:prstGeom prst="rect">
            <a:avLst/>
          </a:prstGeom>
        </p:spPr>
      </p:pic>
    </p:spTree>
    <p:extLst>
      <p:ext uri="{BB962C8B-B14F-4D97-AF65-F5344CB8AC3E}">
        <p14:creationId xmlns:p14="http://schemas.microsoft.com/office/powerpoint/2010/main" val="2926879243"/>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A9E60-ADE7-1061-F03D-C175945E16EF}"/>
              </a:ext>
            </a:extLst>
          </p:cNvPr>
          <p:cNvSpPr>
            <a:spLocks noGrp="1"/>
          </p:cNvSpPr>
          <p:nvPr>
            <p:ph type="body" sz="quarter" idx="10"/>
          </p:nvPr>
        </p:nvSpPr>
        <p:spPr>
          <a:xfrm>
            <a:off x="285750" y="2399892"/>
            <a:ext cx="7621965" cy="1641245"/>
          </a:xfrm>
        </p:spPr>
        <p:txBody>
          <a:bodyPr/>
          <a:lstStyle/>
          <a:p>
            <a:r>
              <a:rPr lang="en-US">
                <a:latin typeface="Ubuntu"/>
                <a:ea typeface="Verdana"/>
              </a:rPr>
              <a:t>Thank You For Listening</a:t>
            </a:r>
            <a:endParaRPr lang="en-US"/>
          </a:p>
        </p:txBody>
      </p:sp>
    </p:spTree>
    <p:extLst>
      <p:ext uri="{BB962C8B-B14F-4D97-AF65-F5344CB8AC3E}">
        <p14:creationId xmlns:p14="http://schemas.microsoft.com/office/powerpoint/2010/main" val="398280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334699"/>
            <a:ext cx="11982257" cy="15850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chemeClr val="accent1"/>
                </a:solidFill>
                <a:latin typeface="Ubuntu"/>
                <a:ea typeface="Calibri"/>
                <a:cs typeface="Calibri"/>
              </a:rPr>
              <a:t>Links to Statements of what matters </a:t>
            </a:r>
          </a:p>
          <a:p>
            <a:pPr marL="228600" indent="-228600"/>
            <a:r>
              <a:rPr lang="en-US" sz="1600" b="1">
                <a:solidFill>
                  <a:schemeClr val="accent1"/>
                </a:solidFill>
                <a:latin typeface="Ubuntu"/>
                <a:ea typeface="+mn-lt"/>
                <a:cs typeface="+mn-lt"/>
              </a:rPr>
              <a:t>Health and Wellbeing</a:t>
            </a:r>
            <a:r>
              <a:rPr lang="en-GB" sz="1600">
                <a:solidFill>
                  <a:srgbClr val="18518A"/>
                </a:solidFill>
                <a:latin typeface="Ubuntu"/>
                <a:ea typeface="+mn-lt"/>
                <a:cs typeface="+mn-lt"/>
              </a:rPr>
              <a:t>: Developing physical health has lifelong benefits (health-promoting and health-harming behaviours)</a:t>
            </a:r>
            <a:endParaRPr lang="en-US" sz="1600">
              <a:latin typeface="Ubuntu"/>
            </a:endParaRPr>
          </a:p>
          <a:p>
            <a:pPr marL="228600" indent="-228600"/>
            <a:r>
              <a:rPr lang="en-US" sz="1600" b="1">
                <a:solidFill>
                  <a:schemeClr val="accent1"/>
                </a:solidFill>
                <a:latin typeface="Ubuntu"/>
                <a:ea typeface="+mn-lt"/>
                <a:cs typeface="+mn-lt"/>
              </a:rPr>
              <a:t>Health and Wellbeing</a:t>
            </a:r>
            <a:r>
              <a:rPr lang="en-US" sz="1600">
                <a:solidFill>
                  <a:schemeClr val="accent1"/>
                </a:solidFill>
                <a:latin typeface="Ubuntu"/>
                <a:ea typeface="+mn-lt"/>
                <a:cs typeface="+mn-lt"/>
              </a:rPr>
              <a:t>: Our decision-making impacts on the quality of our lives and the lives of others (making informed decisions)</a:t>
            </a:r>
            <a:endParaRPr lang="en-US" sz="1600">
              <a:solidFill>
                <a:schemeClr val="accent1"/>
              </a:solidFill>
              <a:latin typeface="Ubuntu"/>
            </a:endParaRPr>
          </a:p>
          <a:p>
            <a:r>
              <a:rPr lang="en-GB" sz="1600" b="1">
                <a:solidFill>
                  <a:srgbClr val="18518A"/>
                </a:solidFill>
                <a:latin typeface="Ubuntu"/>
                <a:ea typeface="Calibri"/>
                <a:cs typeface="Calibri"/>
              </a:rPr>
              <a:t>Science and Technology</a:t>
            </a:r>
            <a:r>
              <a:rPr lang="en-GB" sz="1600">
                <a:solidFill>
                  <a:srgbClr val="18518A"/>
                </a:solidFill>
                <a:latin typeface="Ubuntu"/>
                <a:ea typeface="Calibri"/>
                <a:cs typeface="Calibri"/>
              </a:rPr>
              <a:t>: </a:t>
            </a:r>
            <a:r>
              <a:rPr lang="en-GB" sz="160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84105" y="3938593"/>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84638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rgbClr val="18518A"/>
                </a:solidFill>
                <a:latin typeface="Ubuntu"/>
                <a:ea typeface="Calibri"/>
                <a:cs typeface="Calibri"/>
              </a:rPr>
              <a:t>See, Think, Wonder</a:t>
            </a:r>
            <a:r>
              <a:rPr lang="en-US" sz="1700">
                <a:solidFill>
                  <a:srgbClr val="18518A"/>
                </a:solidFill>
                <a:latin typeface="Ubuntu"/>
                <a:ea typeface="Calibri"/>
                <a:cs typeface="Calibri"/>
              </a:rPr>
              <a:t>:   </a:t>
            </a:r>
            <a:r>
              <a:rPr lang="en-US" sz="1600">
                <a:solidFill>
                  <a:srgbClr val="18518A"/>
                </a:solidFill>
                <a:latin typeface="Ubuntu"/>
                <a:ea typeface="Calibri"/>
                <a:cs typeface="Calibri"/>
              </a:rPr>
              <a:t> Industry, Marketing and Advertising Knowledge Bank</a:t>
            </a:r>
            <a:endParaRPr lang="en-US" sz="1600">
              <a:solidFill>
                <a:srgbClr val="000000"/>
              </a:solidFill>
              <a:latin typeface="Ubuntu"/>
              <a:ea typeface="Calibri"/>
              <a:cs typeface="Calibri"/>
            </a:endParaRPr>
          </a:p>
          <a:p>
            <a:pPr marL="228600" indent="-228600"/>
            <a:r>
              <a:rPr lang="en-US" sz="1600">
                <a:solidFill>
                  <a:srgbClr val="18518A"/>
                </a:solidFill>
                <a:latin typeface="Ubuntu"/>
                <a:ea typeface="Calibri"/>
                <a:cs typeface="Calibri"/>
              </a:rPr>
              <a:t>These activities provide images to provoke critical thinking and questioning about your food choices</a:t>
            </a:r>
            <a:r>
              <a:rPr lang="en-GB" sz="1600">
                <a:solidFill>
                  <a:srgbClr val="18518A"/>
                </a:solidFill>
                <a:latin typeface="Ubuntu"/>
                <a:ea typeface="Calibri"/>
                <a:cs typeface="Calibri"/>
              </a:rPr>
              <a:t>. </a:t>
            </a:r>
          </a:p>
          <a:p>
            <a:pPr marL="228600" indent="-228600"/>
            <a:r>
              <a:rPr lang="en-GB" sz="1600">
                <a:solidFill>
                  <a:srgbClr val="18518A"/>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1613015794"/>
              </p:ext>
            </p:extLst>
          </p:nvPr>
        </p:nvGraphicFramePr>
        <p:xfrm>
          <a:off x="105757" y="4352174"/>
          <a:ext cx="11990861" cy="137160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370840">
                <a:tc>
                  <a:txBody>
                    <a:bodyPr/>
                    <a:lstStyle/>
                    <a:p>
                      <a:pPr lvl="0" algn="l">
                        <a:lnSpc>
                          <a:spcPct val="100000"/>
                        </a:lnSpc>
                        <a:spcBef>
                          <a:spcPts val="0"/>
                        </a:spcBef>
                        <a:spcAft>
                          <a:spcPts val="0"/>
                        </a:spcAft>
                        <a:buNone/>
                      </a:pPr>
                      <a:r>
                        <a:rPr lang="en-US" sz="1400" b="1" i="0" u="none" strike="noStrike" noProof="0">
                          <a:latin typeface="Ubuntu"/>
                        </a:rPr>
                        <a:t>Progression step 1</a:t>
                      </a:r>
                      <a:endParaRPr lang="en-US" sz="1400">
                        <a:latin typeface="Ubuntu"/>
                      </a:endParaRPr>
                    </a:p>
                    <a:p>
                      <a:pPr lvl="0" algn="l">
                        <a:lnSpc>
                          <a:spcPct val="100000"/>
                        </a:lnSpc>
                        <a:spcBef>
                          <a:spcPts val="0"/>
                        </a:spcBef>
                        <a:spcAft>
                          <a:spcPts val="0"/>
                        </a:spcAft>
                        <a:buNone/>
                      </a:pPr>
                      <a:r>
                        <a:rPr lang="en-US" sz="1400" b="0" i="0" u="none" strike="noStrike" noProof="0">
                          <a:solidFill>
                            <a:schemeClr val="bg1"/>
                          </a:solidFill>
                          <a:latin typeface="Ubuntu"/>
                        </a:rPr>
                        <a:t>I have developed an awareness that my decisions can affect me and others.</a:t>
                      </a:r>
                      <a:endParaRPr lang="en-US">
                        <a:solidFill>
                          <a:schemeClr val="bg1"/>
                        </a:solidFill>
                      </a:endParaRPr>
                    </a:p>
                    <a:p>
                      <a:pPr lvl="0">
                        <a:buNone/>
                      </a:pPr>
                      <a:endParaRPr lang="en-US" sz="1400"/>
                    </a:p>
                  </a:txBody>
                  <a:tcPr/>
                </a:tc>
                <a:tc>
                  <a:txBody>
                    <a:bodyPr/>
                    <a:lstStyle/>
                    <a:p>
                      <a:pPr lvl="0" algn="l">
                        <a:lnSpc>
                          <a:spcPct val="100000"/>
                        </a:lnSpc>
                        <a:spcBef>
                          <a:spcPts val="0"/>
                        </a:spcBef>
                        <a:spcAft>
                          <a:spcPts val="0"/>
                        </a:spcAft>
                        <a:buNone/>
                      </a:pPr>
                      <a:r>
                        <a:rPr lang="en-US" sz="1400" b="1" i="0" u="none" strike="noStrike" noProof="0">
                          <a:latin typeface="Ubuntu"/>
                        </a:rPr>
                        <a:t>Progression step 2</a:t>
                      </a:r>
                      <a:endParaRPr lang="en-US" sz="1400">
                        <a:latin typeface="Ubuntu"/>
                      </a:endParaRPr>
                    </a:p>
                    <a:p>
                      <a:pPr lvl="0" algn="l">
                        <a:lnSpc>
                          <a:spcPct val="100000"/>
                        </a:lnSpc>
                        <a:spcBef>
                          <a:spcPts val="0"/>
                        </a:spcBef>
                        <a:spcAft>
                          <a:spcPts val="0"/>
                        </a:spcAft>
                        <a:buNone/>
                      </a:pPr>
                      <a:r>
                        <a:rPr lang="en-US" sz="1400" b="0" i="0" u="none" strike="noStrike" noProof="0">
                          <a:solidFill>
                            <a:srgbClr val="FFFFFF"/>
                          </a:solidFill>
                          <a:latin typeface="Ubuntu"/>
                        </a:rPr>
                        <a:t>I can </a:t>
                      </a:r>
                      <a:r>
                        <a:rPr lang="en-US" sz="1400" b="0" i="0" u="none" strike="noStrike" noProof="0" err="1">
                          <a:solidFill>
                            <a:srgbClr val="FFFFFF"/>
                          </a:solidFill>
                          <a:latin typeface="Ubuntu"/>
                        </a:rPr>
                        <a:t>recognise</a:t>
                      </a:r>
                      <a:r>
                        <a:rPr lang="en-US" sz="1400" b="0" i="0" u="none" strike="noStrike" noProof="0">
                          <a:solidFill>
                            <a:srgbClr val="FFFFFF"/>
                          </a:solidFill>
                          <a:latin typeface="Ubuntu"/>
                        </a:rPr>
                        <a:t> that my decisions can impact on me and others, both now and in the future.</a:t>
                      </a:r>
                      <a:endParaRPr lang="en-US"/>
                    </a:p>
                    <a:p>
                      <a:pPr lvl="0">
                        <a:buNone/>
                      </a:pPr>
                      <a:endParaRPr lang="en-US" sz="1400"/>
                    </a:p>
                  </a:txBody>
                  <a:tcPr/>
                </a:tc>
                <a:tc>
                  <a:txBody>
                    <a:bodyPr/>
                    <a:lstStyle/>
                    <a:p>
                      <a:pPr lvl="0" algn="l">
                        <a:lnSpc>
                          <a:spcPct val="100000"/>
                        </a:lnSpc>
                        <a:spcBef>
                          <a:spcPts val="0"/>
                        </a:spcBef>
                        <a:spcAft>
                          <a:spcPts val="0"/>
                        </a:spcAft>
                        <a:buNone/>
                      </a:pPr>
                      <a:r>
                        <a:rPr lang="en-US" sz="1400" b="1" i="0" u="none" strike="noStrike" noProof="0">
                          <a:latin typeface="Ubuntu"/>
                        </a:rPr>
                        <a:t>Progression step 3</a:t>
                      </a:r>
                      <a:endParaRPr lang="en-US" sz="1400">
                        <a:latin typeface="Ubuntu"/>
                      </a:endParaRPr>
                    </a:p>
                    <a:p>
                      <a:pPr lvl="0" algn="l">
                        <a:lnSpc>
                          <a:spcPct val="100000"/>
                        </a:lnSpc>
                        <a:spcBef>
                          <a:spcPts val="0"/>
                        </a:spcBef>
                        <a:spcAft>
                          <a:spcPts val="0"/>
                        </a:spcAft>
                        <a:buNone/>
                      </a:pPr>
                      <a:r>
                        <a:rPr lang="en-US" sz="1400" b="0" i="0" u="none" strike="noStrike" noProof="0">
                          <a:solidFill>
                            <a:srgbClr val="FFFFFF"/>
                          </a:solidFill>
                          <a:latin typeface="Ubuntu"/>
                        </a:rPr>
                        <a:t>I can </a:t>
                      </a:r>
                      <a:r>
                        <a:rPr lang="en-US" sz="1400" b="0" i="0" u="none" strike="noStrike" noProof="0" err="1">
                          <a:solidFill>
                            <a:srgbClr val="FFFFFF"/>
                          </a:solidFill>
                          <a:latin typeface="Ubuntu"/>
                        </a:rPr>
                        <a:t>recognise</a:t>
                      </a:r>
                      <a:r>
                        <a:rPr lang="en-US" sz="1400" b="0" i="0" u="none" strike="noStrike" noProof="0">
                          <a:solidFill>
                            <a:srgbClr val="FFFFFF"/>
                          </a:solidFill>
                          <a:latin typeface="Ubuntu"/>
                        </a:rPr>
                        <a:t> that some decisions I make will have a long-term impact on my life and the lives of others.</a:t>
                      </a:r>
                      <a:endParaRPr lang="en-US">
                        <a:solidFill>
                          <a:srgbClr val="FFFFFF"/>
                        </a:solidFill>
                      </a:endParaRPr>
                    </a:p>
                    <a:p>
                      <a:pPr lvl="0">
                        <a:buNone/>
                      </a:pPr>
                      <a:endParaRPr lang="en-US" sz="1400"/>
                    </a:p>
                  </a:txBody>
                  <a:tcPr/>
                </a:tc>
                <a:tc>
                  <a:txBody>
                    <a:bodyPr/>
                    <a:lstStyle/>
                    <a:p>
                      <a:pPr lvl="0" algn="l">
                        <a:lnSpc>
                          <a:spcPct val="100000"/>
                        </a:lnSpc>
                        <a:spcBef>
                          <a:spcPts val="0"/>
                        </a:spcBef>
                        <a:spcAft>
                          <a:spcPts val="0"/>
                        </a:spcAft>
                        <a:buNone/>
                      </a:pPr>
                      <a:r>
                        <a:rPr lang="en-US" sz="1400" b="1" i="0" u="none" strike="noStrike" noProof="0">
                          <a:latin typeface="Ubuntu"/>
                        </a:rPr>
                        <a:t>Progression step 4</a:t>
                      </a:r>
                      <a:endParaRPr lang="en-US" sz="1400">
                        <a:latin typeface="Ubuntu"/>
                      </a:endParaRPr>
                    </a:p>
                    <a:p>
                      <a:pPr lvl="0" algn="l">
                        <a:lnSpc>
                          <a:spcPct val="100000"/>
                        </a:lnSpc>
                        <a:spcBef>
                          <a:spcPts val="0"/>
                        </a:spcBef>
                        <a:spcAft>
                          <a:spcPts val="0"/>
                        </a:spcAft>
                        <a:buNone/>
                      </a:pPr>
                      <a:r>
                        <a:rPr lang="en-US" sz="1400" b="0" i="0" u="none" strike="noStrike" noProof="0">
                          <a:solidFill>
                            <a:schemeClr val="bg1"/>
                          </a:solidFill>
                          <a:latin typeface="Ubuntu"/>
                        </a:rPr>
                        <a:t>I can consider relevant factors and implications when making decisions individually and collectively.</a:t>
                      </a:r>
                      <a:endParaRPr lang="en-US">
                        <a:solidFill>
                          <a:schemeClr val="bg1"/>
                        </a:solidFill>
                      </a:endParaRPr>
                    </a:p>
                  </a:txBody>
                  <a:tcPr/>
                </a:tc>
                <a:tc>
                  <a:txBody>
                    <a:bodyPr/>
                    <a:lstStyle/>
                    <a:p>
                      <a:pPr lvl="0" algn="l">
                        <a:lnSpc>
                          <a:spcPct val="100000"/>
                        </a:lnSpc>
                        <a:spcBef>
                          <a:spcPts val="0"/>
                        </a:spcBef>
                        <a:spcAft>
                          <a:spcPts val="0"/>
                        </a:spcAft>
                        <a:buNone/>
                      </a:pPr>
                      <a:r>
                        <a:rPr lang="en-US" sz="1400" b="1" i="0" u="none" strike="noStrike" noProof="0">
                          <a:latin typeface="Ubuntu"/>
                        </a:rPr>
                        <a:t>Progression step 5</a:t>
                      </a:r>
                      <a:endParaRPr lang="en-US" sz="1400">
                        <a:latin typeface="Ubuntu"/>
                      </a:endParaRPr>
                    </a:p>
                    <a:p>
                      <a:pPr lvl="0" algn="l">
                        <a:lnSpc>
                          <a:spcPct val="100000"/>
                        </a:lnSpc>
                        <a:spcBef>
                          <a:spcPts val="0"/>
                        </a:spcBef>
                        <a:spcAft>
                          <a:spcPts val="0"/>
                        </a:spcAft>
                        <a:buNone/>
                      </a:pPr>
                      <a:r>
                        <a:rPr lang="en-US" sz="1400" b="0" i="0" u="none" strike="noStrike" noProof="0">
                          <a:solidFill>
                            <a:schemeClr val="bg1"/>
                          </a:solidFill>
                          <a:latin typeface="Ubuntu"/>
                        </a:rPr>
                        <a:t>I can critically evaluate factors and implications, including risks, when making decisions individually and collectively.</a:t>
                      </a:r>
                      <a:endParaRPr lang="en-US"/>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7A58DE-FA6B-A358-537F-452AA380BBE5}"/>
              </a:ext>
            </a:extLst>
          </p:cNvPr>
          <p:cNvSpPr txBox="1"/>
          <p:nvPr/>
        </p:nvSpPr>
        <p:spPr>
          <a:xfrm>
            <a:off x="720610" y="2018391"/>
            <a:ext cx="731762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6000"/>
                  </a:schemeClr>
                </a:solidFill>
                <a:latin typeface="Ubuntu"/>
                <a:cs typeface="Calibri"/>
              </a:rPr>
              <a:t>Discuss the Following Images and Answer the Following Three Questions:</a:t>
            </a:r>
          </a:p>
          <a:p>
            <a:endParaRPr lang="en-US" sz="2400" b="1">
              <a:solidFill>
                <a:schemeClr val="accent1">
                  <a:lumMod val="76000"/>
                </a:schemeClr>
              </a:solidFill>
              <a:latin typeface="Ubuntu"/>
              <a:cs typeface="Calibri"/>
            </a:endParaRPr>
          </a:p>
          <a:p>
            <a:r>
              <a:rPr lang="en-US" sz="2600" b="1">
                <a:solidFill>
                  <a:schemeClr val="accent1">
                    <a:lumMod val="76000"/>
                  </a:schemeClr>
                </a:solidFill>
                <a:latin typeface="Ubuntu"/>
                <a:cs typeface="Calibri"/>
              </a:rPr>
              <a:t>What Do You See?</a:t>
            </a:r>
          </a:p>
          <a:p>
            <a:endParaRPr lang="en-US" sz="2600" b="1">
              <a:solidFill>
                <a:schemeClr val="accent1">
                  <a:lumMod val="76000"/>
                </a:schemeClr>
              </a:solidFill>
              <a:latin typeface="Ubuntu"/>
              <a:cs typeface="Calibri"/>
            </a:endParaRPr>
          </a:p>
          <a:p>
            <a:r>
              <a:rPr lang="en-US" sz="2600" b="1">
                <a:solidFill>
                  <a:schemeClr val="accent1">
                    <a:lumMod val="76000"/>
                  </a:schemeClr>
                </a:solidFill>
                <a:latin typeface="Ubuntu"/>
                <a:cs typeface="Calibri"/>
              </a:rPr>
              <a:t>What Do You Think?</a:t>
            </a:r>
          </a:p>
          <a:p>
            <a:endParaRPr lang="en-US" sz="2600" b="1">
              <a:solidFill>
                <a:schemeClr val="accent1">
                  <a:lumMod val="76000"/>
                </a:schemeClr>
              </a:solidFill>
              <a:latin typeface="Ubuntu"/>
              <a:cs typeface="Calibri"/>
            </a:endParaRPr>
          </a:p>
          <a:p>
            <a:r>
              <a:rPr lang="en-US" sz="2600" b="1">
                <a:solidFill>
                  <a:schemeClr val="accent1">
                    <a:lumMod val="76000"/>
                  </a:schemeClr>
                </a:solidFill>
                <a:latin typeface="Ubuntu"/>
                <a:cs typeface="Calibri"/>
              </a:rPr>
              <a:t>What Do You Wonder?</a:t>
            </a:r>
          </a:p>
        </p:txBody>
      </p:sp>
    </p:spTree>
    <p:extLst>
      <p:ext uri="{BB962C8B-B14F-4D97-AF65-F5344CB8AC3E}">
        <p14:creationId xmlns:p14="http://schemas.microsoft.com/office/powerpoint/2010/main" val="388579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3"/>
          </p:nvPr>
        </p:nvSpPr>
        <p:spPr>
          <a:xfrm>
            <a:off x="277209" y="1152416"/>
            <a:ext cx="5163951" cy="3815588"/>
          </a:xfrm>
        </p:spPr>
        <p:txBody>
          <a:bodyPr vert="horz" lIns="91440" tIns="45720" rIns="91440" bIns="45720" rtlCol="0" anchor="t">
            <a:noAutofit/>
          </a:bodyPr>
          <a:lstStyle/>
          <a:p>
            <a:r>
              <a:rPr lang="en-US" sz="2100">
                <a:solidFill>
                  <a:schemeClr val="accent1">
                    <a:lumMod val="76000"/>
                  </a:schemeClr>
                </a:solidFill>
                <a:latin typeface="Ubuntu"/>
              </a:rPr>
              <a:t>These sweets are displayed in a supermarket at the right height for a child to see them clearly and reach for them.</a:t>
            </a:r>
            <a:endParaRPr lang="en-US" sz="2100">
              <a:solidFill>
                <a:schemeClr val="accent1">
                  <a:lumMod val="76000"/>
                </a:schemeClr>
              </a:solidFill>
            </a:endParaRPr>
          </a:p>
          <a:p>
            <a:endParaRPr lang="en-US" sz="2100">
              <a:solidFill>
                <a:schemeClr val="accent1">
                  <a:lumMod val="76000"/>
                </a:schemeClr>
              </a:solidFill>
            </a:endParaRPr>
          </a:p>
          <a:p>
            <a:r>
              <a:rPr lang="en-US" sz="2100">
                <a:solidFill>
                  <a:schemeClr val="accent1">
                    <a:lumMod val="76000"/>
                  </a:schemeClr>
                </a:solidFill>
                <a:latin typeface="Ubuntu"/>
              </a:rPr>
              <a:t>The packaging is </a:t>
            </a:r>
            <a:r>
              <a:rPr lang="en-US" sz="2100" err="1">
                <a:solidFill>
                  <a:schemeClr val="accent1">
                    <a:lumMod val="76000"/>
                  </a:schemeClr>
                </a:solidFill>
                <a:latin typeface="Ubuntu"/>
              </a:rPr>
              <a:t>colourful</a:t>
            </a:r>
            <a:r>
              <a:rPr lang="en-US" sz="2100">
                <a:solidFill>
                  <a:schemeClr val="accent1">
                    <a:lumMod val="76000"/>
                  </a:schemeClr>
                </a:solidFill>
                <a:latin typeface="Ubuntu"/>
              </a:rPr>
              <a:t> and appealing to children using fun characters and large logos.</a:t>
            </a:r>
            <a:endParaRPr lang="en-US" sz="2100">
              <a:solidFill>
                <a:schemeClr val="accent1">
                  <a:lumMod val="76000"/>
                </a:schemeClr>
              </a:solidFill>
            </a:endParaRPr>
          </a:p>
          <a:p>
            <a:endParaRPr lang="en-US" sz="2000"/>
          </a:p>
          <a:p>
            <a:r>
              <a:rPr lang="en-US" sz="2100">
                <a:solidFill>
                  <a:schemeClr val="accent1">
                    <a:lumMod val="76000"/>
                  </a:schemeClr>
                </a:solidFill>
                <a:latin typeface="Ubuntu"/>
              </a:rPr>
              <a:t>Why do supermarkets choose to display products in this way?</a:t>
            </a:r>
          </a:p>
          <a:p>
            <a:endParaRPr lang="en-US"/>
          </a:p>
          <a:p>
            <a:endParaRPr lang="en-US"/>
          </a:p>
          <a:p>
            <a:endParaRPr lang="en-US"/>
          </a:p>
        </p:txBody>
      </p:sp>
      <p:pic>
        <p:nvPicPr>
          <p:cNvPr id="3" name="Picture 2" descr="A blue square with white lines&#10;&#10;Description automatically generated">
            <a:extLst>
              <a:ext uri="{FF2B5EF4-FFF2-40B4-BE49-F238E27FC236}">
                <a16:creationId xmlns:a16="http://schemas.microsoft.com/office/drawing/2014/main" id="{233B8126-FD06-D1EF-D102-160EABC3ABFB}"/>
              </a:ext>
            </a:extLst>
          </p:cNvPr>
          <p:cNvPicPr>
            <a:picLocks noChangeAspect="1"/>
          </p:cNvPicPr>
          <p:nvPr/>
        </p:nvPicPr>
        <p:blipFill>
          <a:blip r:embed="rId2"/>
          <a:stretch>
            <a:fillRect/>
          </a:stretch>
        </p:blipFill>
        <p:spPr>
          <a:xfrm>
            <a:off x="285318" y="5107253"/>
            <a:ext cx="5159980" cy="1264406"/>
          </a:xfrm>
          <a:prstGeom prst="rect">
            <a:avLst/>
          </a:prstGeom>
        </p:spPr>
      </p:pic>
      <p:sp>
        <p:nvSpPr>
          <p:cNvPr id="4" name="TextBox 3">
            <a:extLst>
              <a:ext uri="{FF2B5EF4-FFF2-40B4-BE49-F238E27FC236}">
                <a16:creationId xmlns:a16="http://schemas.microsoft.com/office/drawing/2014/main" id="{2E212D04-11B8-BB27-A0CD-12E56A80BB5E}"/>
              </a:ext>
            </a:extLst>
          </p:cNvPr>
          <p:cNvSpPr txBox="1"/>
          <p:nvPr/>
        </p:nvSpPr>
        <p:spPr>
          <a:xfrm>
            <a:off x="281224" y="5207215"/>
            <a:ext cx="5150313" cy="1144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latin typeface="Ubuntu"/>
                <a:cs typeface="Calibri"/>
              </a:rPr>
              <a:t>Decisions about what people purchase are influenced by where products are placed.</a:t>
            </a:r>
            <a:endParaRPr lang="en-US" sz="2200">
              <a:solidFill>
                <a:schemeClr val="bg1"/>
              </a:solidFill>
              <a:latin typeface="Ubuntu"/>
            </a:endParaRPr>
          </a:p>
        </p:txBody>
      </p:sp>
      <p:pic>
        <p:nvPicPr>
          <p:cNvPr id="6" name="Picture 5" descr="A child looking at a shelf with candy&#10;&#10;AI-generated content may be incorrect.">
            <a:extLst>
              <a:ext uri="{FF2B5EF4-FFF2-40B4-BE49-F238E27FC236}">
                <a16:creationId xmlns:a16="http://schemas.microsoft.com/office/drawing/2014/main" id="{654D90ED-D059-1A12-292A-A9727871F7B4}"/>
              </a:ext>
            </a:extLst>
          </p:cNvPr>
          <p:cNvPicPr>
            <a:picLocks noChangeAspect="1"/>
          </p:cNvPicPr>
          <p:nvPr/>
        </p:nvPicPr>
        <p:blipFill>
          <a:blip r:embed="rId3"/>
          <a:stretch>
            <a:fillRect/>
          </a:stretch>
        </p:blipFill>
        <p:spPr>
          <a:xfrm>
            <a:off x="5804647" y="1132915"/>
            <a:ext cx="6096000" cy="4076700"/>
          </a:xfrm>
          <a:prstGeom prst="rect">
            <a:avLst/>
          </a:prstGeom>
        </p:spPr>
      </p:pic>
    </p:spTree>
    <p:extLst>
      <p:ext uri="{BB962C8B-B14F-4D97-AF65-F5344CB8AC3E}">
        <p14:creationId xmlns:p14="http://schemas.microsoft.com/office/powerpoint/2010/main" val="410750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3"/>
          </p:nvPr>
        </p:nvSpPr>
        <p:spPr>
          <a:xfrm>
            <a:off x="372607" y="1263659"/>
            <a:ext cx="5490522" cy="3077777"/>
          </a:xfrm>
        </p:spPr>
        <p:txBody>
          <a:bodyPr vert="horz" lIns="91440" tIns="45720" rIns="91440" bIns="45720" rtlCol="0" anchor="t">
            <a:noAutofit/>
          </a:bodyPr>
          <a:lstStyle/>
          <a:p>
            <a:r>
              <a:rPr lang="en-US" sz="2200">
                <a:solidFill>
                  <a:schemeClr val="accent1">
                    <a:lumMod val="76000"/>
                  </a:schemeClr>
                </a:solidFill>
                <a:latin typeface="Ubuntu"/>
              </a:rPr>
              <a:t>There are food advertising and marketing laws and regulations in place, but do these prevent children and young people from seeing these types of images online?</a:t>
            </a:r>
            <a:endParaRPr lang="en-US"/>
          </a:p>
          <a:p>
            <a:endParaRPr lang="en-US" sz="2200">
              <a:solidFill>
                <a:schemeClr val="accent1">
                  <a:lumMod val="76000"/>
                </a:schemeClr>
              </a:solidFill>
              <a:latin typeface="Ubuntu"/>
            </a:endParaRPr>
          </a:p>
          <a:p>
            <a:r>
              <a:rPr lang="en-US" sz="2200">
                <a:solidFill>
                  <a:schemeClr val="accent1">
                    <a:lumMod val="76000"/>
                  </a:schemeClr>
                </a:solidFill>
                <a:latin typeface="Ubuntu"/>
              </a:rPr>
              <a:t>Advertisements such as this can influence children, young people and adults to choose their products.</a:t>
            </a:r>
            <a:endParaRPr lang="en-US" sz="2200">
              <a:solidFill>
                <a:schemeClr val="accent1">
                  <a:lumMod val="76000"/>
                </a:schemeClr>
              </a:solidFill>
            </a:endParaRPr>
          </a:p>
          <a:p>
            <a:pPr algn="just"/>
            <a:endParaRPr lang="en-US">
              <a:solidFill>
                <a:srgbClr val="0F3C68"/>
              </a:solidFill>
            </a:endParaRPr>
          </a:p>
          <a:p>
            <a:pPr algn="just"/>
            <a:endParaRPr lang="en-US">
              <a:solidFill>
                <a:srgbClr val="0F3C68"/>
              </a:solidFill>
            </a:endParaRPr>
          </a:p>
          <a:p>
            <a:pPr algn="just"/>
            <a:endParaRPr lang="en-US">
              <a:solidFill>
                <a:srgbClr val="0F3C68"/>
              </a:solidFill>
            </a:endParaRPr>
          </a:p>
        </p:txBody>
      </p:sp>
      <p:pic>
        <p:nvPicPr>
          <p:cNvPr id="3" name="Picture 2" descr="A blue square with white lines&#10;&#10;Description automatically generated">
            <a:extLst>
              <a:ext uri="{FF2B5EF4-FFF2-40B4-BE49-F238E27FC236}">
                <a16:creationId xmlns:a16="http://schemas.microsoft.com/office/drawing/2014/main" id="{233B8126-FD06-D1EF-D102-160EABC3ABFB}"/>
              </a:ext>
            </a:extLst>
          </p:cNvPr>
          <p:cNvPicPr>
            <a:picLocks noChangeAspect="1"/>
          </p:cNvPicPr>
          <p:nvPr/>
        </p:nvPicPr>
        <p:blipFill>
          <a:blip r:embed="rId2"/>
          <a:stretch>
            <a:fillRect/>
          </a:stretch>
        </p:blipFill>
        <p:spPr>
          <a:xfrm>
            <a:off x="376031" y="4590182"/>
            <a:ext cx="5159980" cy="1536550"/>
          </a:xfrm>
          <a:prstGeom prst="rect">
            <a:avLst/>
          </a:prstGeom>
        </p:spPr>
      </p:pic>
      <p:sp>
        <p:nvSpPr>
          <p:cNvPr id="6" name="TextBox 5">
            <a:extLst>
              <a:ext uri="{FF2B5EF4-FFF2-40B4-BE49-F238E27FC236}">
                <a16:creationId xmlns:a16="http://schemas.microsoft.com/office/drawing/2014/main" id="{3234362E-110C-7556-34B3-AFB63FA19D05}"/>
              </a:ext>
            </a:extLst>
          </p:cNvPr>
          <p:cNvSpPr txBox="1"/>
          <p:nvPr/>
        </p:nvSpPr>
        <p:spPr>
          <a:xfrm>
            <a:off x="473304" y="4800904"/>
            <a:ext cx="515022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latin typeface="Ubuntu"/>
                <a:cs typeface="Calibri"/>
              </a:rPr>
              <a:t>Advertisements are designed to persuade people to choose and buy their products.</a:t>
            </a:r>
          </a:p>
        </p:txBody>
      </p:sp>
      <p:pic>
        <p:nvPicPr>
          <p:cNvPr id="2" name="Picture 1" descr="A child holding a tablet&#10;&#10;AI-generated content may be incorrect.">
            <a:extLst>
              <a:ext uri="{FF2B5EF4-FFF2-40B4-BE49-F238E27FC236}">
                <a16:creationId xmlns:a16="http://schemas.microsoft.com/office/drawing/2014/main" id="{9FEF5DE2-4E4F-42FB-13BE-9E4EA5842C4A}"/>
              </a:ext>
            </a:extLst>
          </p:cNvPr>
          <p:cNvPicPr>
            <a:picLocks noChangeAspect="1"/>
          </p:cNvPicPr>
          <p:nvPr/>
        </p:nvPicPr>
        <p:blipFill>
          <a:blip r:embed="rId3"/>
          <a:stretch>
            <a:fillRect/>
          </a:stretch>
        </p:blipFill>
        <p:spPr>
          <a:xfrm>
            <a:off x="6092638" y="856970"/>
            <a:ext cx="5676900" cy="3933825"/>
          </a:xfrm>
          <a:prstGeom prst="rect">
            <a:avLst/>
          </a:prstGeom>
        </p:spPr>
      </p:pic>
    </p:spTree>
    <p:extLst>
      <p:ext uri="{BB962C8B-B14F-4D97-AF65-F5344CB8AC3E}">
        <p14:creationId xmlns:p14="http://schemas.microsoft.com/office/powerpoint/2010/main" val="10966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3"/>
          </p:nvPr>
        </p:nvSpPr>
        <p:spPr>
          <a:xfrm>
            <a:off x="324226" y="1153537"/>
            <a:ext cx="5432031" cy="3388102"/>
          </a:xfrm>
        </p:spPr>
        <p:txBody>
          <a:bodyPr vert="horz" lIns="91440" tIns="45720" rIns="91440" bIns="45720" rtlCol="0" anchor="t">
            <a:normAutofit fontScale="92500" lnSpcReduction="20000"/>
          </a:bodyPr>
          <a:lstStyle/>
          <a:p>
            <a:r>
              <a:rPr lang="en-US" sz="2200">
                <a:solidFill>
                  <a:schemeClr val="accent1">
                    <a:lumMod val="76000"/>
                  </a:schemeClr>
                </a:solidFill>
                <a:latin typeface="Ubuntu"/>
              </a:rPr>
              <a:t>Fast food restaurants and take aways are designed to be low-cost, quick and convenient.</a:t>
            </a:r>
            <a:endParaRPr lang="en-US" sz="2200">
              <a:solidFill>
                <a:schemeClr val="accent1">
                  <a:lumMod val="76000"/>
                </a:schemeClr>
              </a:solidFill>
            </a:endParaRPr>
          </a:p>
          <a:p>
            <a:endParaRPr lang="en-US" sz="2200">
              <a:solidFill>
                <a:schemeClr val="accent1">
                  <a:lumMod val="76000"/>
                </a:schemeClr>
              </a:solidFill>
              <a:latin typeface="Ubuntu"/>
            </a:endParaRPr>
          </a:p>
          <a:p>
            <a:r>
              <a:rPr lang="en-US" sz="2200">
                <a:solidFill>
                  <a:schemeClr val="accent1">
                    <a:lumMod val="76000"/>
                  </a:schemeClr>
                </a:solidFill>
                <a:latin typeface="Ubuntu"/>
              </a:rPr>
              <a:t>How many fast food places or take aways can you think of in your area? </a:t>
            </a:r>
          </a:p>
          <a:p>
            <a:r>
              <a:rPr lang="en-US" sz="2200">
                <a:solidFill>
                  <a:schemeClr val="accent1">
                    <a:lumMod val="76000"/>
                  </a:schemeClr>
                </a:solidFill>
                <a:latin typeface="Ubuntu"/>
              </a:rPr>
              <a:t>How do you think this may compare to other areas in Wales?</a:t>
            </a:r>
            <a:endParaRPr lang="en-US" sz="2200">
              <a:solidFill>
                <a:schemeClr val="accent1">
                  <a:lumMod val="76000"/>
                </a:schemeClr>
              </a:solidFill>
            </a:endParaRPr>
          </a:p>
          <a:p>
            <a:endParaRPr lang="en-US" sz="2100">
              <a:solidFill>
                <a:schemeClr val="accent1">
                  <a:lumMod val="76000"/>
                </a:schemeClr>
              </a:solidFill>
            </a:endParaRPr>
          </a:p>
          <a:p>
            <a:r>
              <a:rPr lang="en-US" sz="2200">
                <a:solidFill>
                  <a:schemeClr val="accent1">
                    <a:lumMod val="76000"/>
                  </a:schemeClr>
                </a:solidFill>
                <a:latin typeface="Ubuntu"/>
              </a:rPr>
              <a:t>Do these outlets help you make informed and balanced choices about what you eat?</a:t>
            </a:r>
            <a:endParaRPr lang="en-US" sz="2200">
              <a:solidFill>
                <a:schemeClr val="accent1">
                  <a:lumMod val="76000"/>
                </a:schemeClr>
              </a:solidFill>
            </a:endParaRPr>
          </a:p>
          <a:p>
            <a:endParaRPr lang="en-US"/>
          </a:p>
          <a:p>
            <a:endParaRPr lang="en-US"/>
          </a:p>
          <a:p>
            <a:endParaRPr lang="en-US"/>
          </a:p>
        </p:txBody>
      </p:sp>
      <p:pic>
        <p:nvPicPr>
          <p:cNvPr id="3" name="Picture 2" descr="A blue square with white lines&#10;&#10;Description automatically generated">
            <a:extLst>
              <a:ext uri="{FF2B5EF4-FFF2-40B4-BE49-F238E27FC236}">
                <a16:creationId xmlns:a16="http://schemas.microsoft.com/office/drawing/2014/main" id="{233B8126-FD06-D1EF-D102-160EABC3ABFB}"/>
              </a:ext>
            </a:extLst>
          </p:cNvPr>
          <p:cNvPicPr>
            <a:picLocks noChangeAspect="1"/>
          </p:cNvPicPr>
          <p:nvPr/>
        </p:nvPicPr>
        <p:blipFill>
          <a:blip r:embed="rId2"/>
          <a:stretch>
            <a:fillRect/>
          </a:stretch>
        </p:blipFill>
        <p:spPr>
          <a:xfrm>
            <a:off x="325484" y="4803383"/>
            <a:ext cx="5162282" cy="1111140"/>
          </a:xfrm>
          <a:prstGeom prst="rect">
            <a:avLst/>
          </a:prstGeom>
        </p:spPr>
      </p:pic>
      <p:sp>
        <p:nvSpPr>
          <p:cNvPr id="6" name="TextBox 5">
            <a:extLst>
              <a:ext uri="{FF2B5EF4-FFF2-40B4-BE49-F238E27FC236}">
                <a16:creationId xmlns:a16="http://schemas.microsoft.com/office/drawing/2014/main" id="{87F1DB69-F844-8B64-738E-66B3ABF0E00D}"/>
              </a:ext>
            </a:extLst>
          </p:cNvPr>
          <p:cNvSpPr txBox="1"/>
          <p:nvPr/>
        </p:nvSpPr>
        <p:spPr>
          <a:xfrm>
            <a:off x="462066" y="4804281"/>
            <a:ext cx="515771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latin typeface="Ubuntu"/>
                <a:cs typeface="Calibri"/>
              </a:rPr>
              <a:t>Fast food is designed to encourage people to make quick and convenient choices about what they eat.</a:t>
            </a:r>
          </a:p>
        </p:txBody>
      </p:sp>
      <p:pic>
        <p:nvPicPr>
          <p:cNvPr id="4" name="Picture 3" descr="A group of people walking on a sidewalk&#10;&#10;AI-generated content may be incorrect.">
            <a:extLst>
              <a:ext uri="{FF2B5EF4-FFF2-40B4-BE49-F238E27FC236}">
                <a16:creationId xmlns:a16="http://schemas.microsoft.com/office/drawing/2014/main" id="{0FD4D6BD-35FF-DAD9-D603-2BEAC321ED2D}"/>
              </a:ext>
            </a:extLst>
          </p:cNvPr>
          <p:cNvPicPr>
            <a:picLocks noChangeAspect="1"/>
          </p:cNvPicPr>
          <p:nvPr/>
        </p:nvPicPr>
        <p:blipFill>
          <a:blip r:embed="rId3"/>
          <a:stretch>
            <a:fillRect/>
          </a:stretch>
        </p:blipFill>
        <p:spPr>
          <a:xfrm>
            <a:off x="6546972" y="1716332"/>
            <a:ext cx="4467225" cy="3800475"/>
          </a:xfrm>
          <a:prstGeom prst="rect">
            <a:avLst/>
          </a:prstGeom>
        </p:spPr>
      </p:pic>
    </p:spTree>
    <p:extLst>
      <p:ext uri="{BB962C8B-B14F-4D97-AF65-F5344CB8AC3E}">
        <p14:creationId xmlns:p14="http://schemas.microsoft.com/office/powerpoint/2010/main" val="30825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3"/>
          </p:nvPr>
        </p:nvSpPr>
        <p:spPr>
          <a:xfrm>
            <a:off x="287941" y="1130791"/>
            <a:ext cx="5495215" cy="3578918"/>
          </a:xfrm>
        </p:spPr>
        <p:txBody>
          <a:bodyPr vert="horz" lIns="91440" tIns="45720" rIns="91440" bIns="45720" rtlCol="0" anchor="t">
            <a:noAutofit/>
          </a:bodyPr>
          <a:lstStyle/>
          <a:p>
            <a:r>
              <a:rPr lang="en-US" sz="2000">
                <a:solidFill>
                  <a:schemeClr val="accent1">
                    <a:lumMod val="76000"/>
                  </a:schemeClr>
                </a:solidFill>
                <a:latin typeface="Ubuntu"/>
              </a:rPr>
              <a:t>The price of fresh fruit and vegetables can be expensive compared with other food products.</a:t>
            </a:r>
            <a:endParaRPr lang="en-US" sz="2000">
              <a:solidFill>
                <a:schemeClr val="accent1">
                  <a:lumMod val="76000"/>
                </a:schemeClr>
              </a:solidFill>
            </a:endParaRPr>
          </a:p>
          <a:p>
            <a:endParaRPr lang="en-US" sz="2000">
              <a:solidFill>
                <a:schemeClr val="accent1">
                  <a:lumMod val="76000"/>
                </a:schemeClr>
              </a:solidFill>
            </a:endParaRPr>
          </a:p>
          <a:p>
            <a:r>
              <a:rPr lang="en-US" sz="2000">
                <a:solidFill>
                  <a:schemeClr val="accent1">
                    <a:lumMod val="76000"/>
                  </a:schemeClr>
                </a:solidFill>
                <a:latin typeface="Ubuntu"/>
              </a:rPr>
              <a:t>Offers like this are intended to encourage shoppers to purchase these products which contribute to good overall health.</a:t>
            </a:r>
            <a:endParaRPr lang="en-US" sz="2000">
              <a:solidFill>
                <a:schemeClr val="accent1">
                  <a:lumMod val="76000"/>
                </a:schemeClr>
              </a:solidFill>
            </a:endParaRPr>
          </a:p>
          <a:p>
            <a:endParaRPr lang="en-US" sz="2000">
              <a:solidFill>
                <a:schemeClr val="accent1">
                  <a:lumMod val="76000"/>
                </a:schemeClr>
              </a:solidFill>
            </a:endParaRPr>
          </a:p>
          <a:p>
            <a:r>
              <a:rPr lang="en-US" sz="2000">
                <a:solidFill>
                  <a:schemeClr val="accent1">
                    <a:lumMod val="76000"/>
                  </a:schemeClr>
                </a:solidFill>
                <a:latin typeface="Ubuntu"/>
              </a:rPr>
              <a:t>Do all food offers, such as 3 for 2 support you to make good choices that contribute to a healthy balanced diet?</a:t>
            </a:r>
            <a:endParaRPr lang="en-US" sz="2000">
              <a:solidFill>
                <a:schemeClr val="accent1">
                  <a:lumMod val="76000"/>
                </a:schemeClr>
              </a:solidFill>
            </a:endParaRPr>
          </a:p>
          <a:p>
            <a:pPr algn="just"/>
            <a:endParaRPr lang="en-US"/>
          </a:p>
          <a:p>
            <a:pPr algn="just"/>
            <a:endParaRPr lang="en-US"/>
          </a:p>
        </p:txBody>
      </p:sp>
      <p:pic>
        <p:nvPicPr>
          <p:cNvPr id="3" name="Picture 2" descr="A blue square with white lines&#10;&#10;Description automatically generated">
            <a:extLst>
              <a:ext uri="{FF2B5EF4-FFF2-40B4-BE49-F238E27FC236}">
                <a16:creationId xmlns:a16="http://schemas.microsoft.com/office/drawing/2014/main" id="{233B8126-FD06-D1EF-D102-160EABC3ABFB}"/>
              </a:ext>
            </a:extLst>
          </p:cNvPr>
          <p:cNvPicPr>
            <a:picLocks noChangeAspect="1"/>
          </p:cNvPicPr>
          <p:nvPr/>
        </p:nvPicPr>
        <p:blipFill>
          <a:blip r:embed="rId2"/>
          <a:stretch>
            <a:fillRect/>
          </a:stretch>
        </p:blipFill>
        <p:spPr>
          <a:xfrm>
            <a:off x="291364" y="4880466"/>
            <a:ext cx="5126719" cy="1368929"/>
          </a:xfrm>
          <a:prstGeom prst="rect">
            <a:avLst/>
          </a:prstGeom>
        </p:spPr>
      </p:pic>
      <p:sp>
        <p:nvSpPr>
          <p:cNvPr id="6" name="TextBox 5">
            <a:extLst>
              <a:ext uri="{FF2B5EF4-FFF2-40B4-BE49-F238E27FC236}">
                <a16:creationId xmlns:a16="http://schemas.microsoft.com/office/drawing/2014/main" id="{F7A2B2BB-A11A-59F6-467D-378DF322C0BE}"/>
              </a:ext>
            </a:extLst>
          </p:cNvPr>
          <p:cNvSpPr txBox="1"/>
          <p:nvPr/>
        </p:nvSpPr>
        <p:spPr>
          <a:xfrm>
            <a:off x="541176" y="5006922"/>
            <a:ext cx="473623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latin typeface="Ubuntu"/>
                <a:cs typeface="Calibri"/>
              </a:rPr>
              <a:t>Offers are designed to encourage consumers to buy products. These products can vary.</a:t>
            </a:r>
          </a:p>
        </p:txBody>
      </p:sp>
      <p:pic>
        <p:nvPicPr>
          <p:cNvPr id="2" name="Picture 1" descr="A grocery store with a sign and fruits&#10;&#10;AI-generated content may be incorrect.">
            <a:extLst>
              <a:ext uri="{FF2B5EF4-FFF2-40B4-BE49-F238E27FC236}">
                <a16:creationId xmlns:a16="http://schemas.microsoft.com/office/drawing/2014/main" id="{7F2DAD8B-6B87-1BEC-5F38-56F2D9798673}"/>
              </a:ext>
            </a:extLst>
          </p:cNvPr>
          <p:cNvPicPr>
            <a:picLocks noChangeAspect="1"/>
          </p:cNvPicPr>
          <p:nvPr/>
        </p:nvPicPr>
        <p:blipFill>
          <a:blip r:embed="rId3"/>
          <a:stretch>
            <a:fillRect/>
          </a:stretch>
        </p:blipFill>
        <p:spPr>
          <a:xfrm>
            <a:off x="5939118" y="1132915"/>
            <a:ext cx="6096000" cy="4076700"/>
          </a:xfrm>
          <a:prstGeom prst="rect">
            <a:avLst/>
          </a:prstGeom>
        </p:spPr>
      </p:pic>
    </p:spTree>
    <p:extLst>
      <p:ext uri="{BB962C8B-B14F-4D97-AF65-F5344CB8AC3E}">
        <p14:creationId xmlns:p14="http://schemas.microsoft.com/office/powerpoint/2010/main" val="38347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3"/>
          </p:nvPr>
        </p:nvSpPr>
        <p:spPr>
          <a:xfrm>
            <a:off x="300036" y="1324134"/>
            <a:ext cx="5151856" cy="2751207"/>
          </a:xfrm>
        </p:spPr>
        <p:txBody>
          <a:bodyPr vert="horz" lIns="91440" tIns="45720" rIns="91440" bIns="45720" rtlCol="0" anchor="t">
            <a:noAutofit/>
          </a:bodyPr>
          <a:lstStyle/>
          <a:p>
            <a:r>
              <a:rPr lang="en-US" sz="2400">
                <a:solidFill>
                  <a:schemeClr val="accent1">
                    <a:lumMod val="76000"/>
                  </a:schemeClr>
                </a:solidFill>
                <a:latin typeface="Ubuntu"/>
              </a:rPr>
              <a:t>Often, our food choices can be influenced by what we see.</a:t>
            </a:r>
            <a:endParaRPr lang="en-US" sz="2400">
              <a:solidFill>
                <a:schemeClr val="accent1">
                  <a:lumMod val="76000"/>
                </a:schemeClr>
              </a:solidFill>
            </a:endParaRPr>
          </a:p>
          <a:p>
            <a:endParaRPr lang="en-US" sz="2400">
              <a:solidFill>
                <a:schemeClr val="accent1">
                  <a:lumMod val="76000"/>
                </a:schemeClr>
              </a:solidFill>
            </a:endParaRPr>
          </a:p>
          <a:p>
            <a:r>
              <a:rPr lang="en-US" sz="2400">
                <a:solidFill>
                  <a:schemeClr val="accent1">
                    <a:lumMod val="76000"/>
                  </a:schemeClr>
                </a:solidFill>
                <a:latin typeface="Ubuntu"/>
              </a:rPr>
              <a:t>How many times have you picked up something extra when paying at a till in a shop? How much thought goes into this decision?</a:t>
            </a:r>
            <a:endParaRPr lang="en-US" sz="2400">
              <a:solidFill>
                <a:schemeClr val="accent1">
                  <a:lumMod val="76000"/>
                </a:schemeClr>
              </a:solidFill>
            </a:endParaRPr>
          </a:p>
        </p:txBody>
      </p:sp>
      <p:pic>
        <p:nvPicPr>
          <p:cNvPr id="3" name="Picture 2" descr="A blue square with white lines&#10;&#10;Description automatically generated">
            <a:extLst>
              <a:ext uri="{FF2B5EF4-FFF2-40B4-BE49-F238E27FC236}">
                <a16:creationId xmlns:a16="http://schemas.microsoft.com/office/drawing/2014/main" id="{233B8126-FD06-D1EF-D102-160EABC3ABFB}"/>
              </a:ext>
            </a:extLst>
          </p:cNvPr>
          <p:cNvPicPr>
            <a:picLocks noChangeAspect="1"/>
          </p:cNvPicPr>
          <p:nvPr/>
        </p:nvPicPr>
        <p:blipFill>
          <a:blip r:embed="rId2"/>
          <a:stretch>
            <a:fillRect/>
          </a:stretch>
        </p:blipFill>
        <p:spPr>
          <a:xfrm>
            <a:off x="291365" y="4408753"/>
            <a:ext cx="5150909" cy="1513129"/>
          </a:xfrm>
          <a:prstGeom prst="rect">
            <a:avLst/>
          </a:prstGeom>
        </p:spPr>
      </p:pic>
      <p:sp>
        <p:nvSpPr>
          <p:cNvPr id="7" name="TextBox 6">
            <a:extLst>
              <a:ext uri="{FF2B5EF4-FFF2-40B4-BE49-F238E27FC236}">
                <a16:creationId xmlns:a16="http://schemas.microsoft.com/office/drawing/2014/main" id="{BD8F8A80-0C39-FF5B-FC7B-410FDB8A75D4}"/>
              </a:ext>
            </a:extLst>
          </p:cNvPr>
          <p:cNvSpPr txBox="1"/>
          <p:nvPr/>
        </p:nvSpPr>
        <p:spPr>
          <a:xfrm>
            <a:off x="6001871" y="5363135"/>
            <a:ext cx="42447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hlinkClick r:id="rId3">
                  <a:extLst>
                    <a:ext uri="{A12FA001-AC4F-418D-AE19-62706E023703}">
                      <ahyp:hlinkClr xmlns:ahyp="http://schemas.microsoft.com/office/drawing/2018/hyperlinkcolor" val="tx"/>
                    </a:ext>
                  </a:extLst>
                </a:hlinkClick>
              </a:rPr>
              <a:t>GSTTF asset library (canto.global)</a:t>
            </a:r>
          </a:p>
        </p:txBody>
      </p:sp>
      <p:sp>
        <p:nvSpPr>
          <p:cNvPr id="6" name="TextBox 5">
            <a:extLst>
              <a:ext uri="{FF2B5EF4-FFF2-40B4-BE49-F238E27FC236}">
                <a16:creationId xmlns:a16="http://schemas.microsoft.com/office/drawing/2014/main" id="{21FA8611-3ABB-0E3E-8D0E-A13C81A1F978}"/>
              </a:ext>
            </a:extLst>
          </p:cNvPr>
          <p:cNvSpPr txBox="1"/>
          <p:nvPr/>
        </p:nvSpPr>
        <p:spPr>
          <a:xfrm>
            <a:off x="478087" y="4613868"/>
            <a:ext cx="513208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latin typeface="Ubuntu"/>
                <a:cs typeface="Calibri"/>
              </a:rPr>
              <a:t>We can all be influenced by the products we see and how readily available they are.</a:t>
            </a:r>
          </a:p>
        </p:txBody>
      </p:sp>
      <p:pic>
        <p:nvPicPr>
          <p:cNvPr id="4" name="Picture 3" descr="A cash register with a few candy bars on it&#10;&#10;AI-generated content may be incorrect.">
            <a:extLst>
              <a:ext uri="{FF2B5EF4-FFF2-40B4-BE49-F238E27FC236}">
                <a16:creationId xmlns:a16="http://schemas.microsoft.com/office/drawing/2014/main" id="{03046CA1-6B96-5588-9028-C6092B639E56}"/>
              </a:ext>
            </a:extLst>
          </p:cNvPr>
          <p:cNvPicPr>
            <a:picLocks noChangeAspect="1"/>
          </p:cNvPicPr>
          <p:nvPr/>
        </p:nvPicPr>
        <p:blipFill>
          <a:blip r:embed="rId4"/>
          <a:stretch>
            <a:fillRect/>
          </a:stretch>
        </p:blipFill>
        <p:spPr>
          <a:xfrm>
            <a:off x="5748618" y="1088091"/>
            <a:ext cx="6096000" cy="4076700"/>
          </a:xfrm>
          <a:prstGeom prst="rect">
            <a:avLst/>
          </a:prstGeom>
        </p:spPr>
      </p:pic>
    </p:spTree>
    <p:extLst>
      <p:ext uri="{BB962C8B-B14F-4D97-AF65-F5344CB8AC3E}">
        <p14:creationId xmlns:p14="http://schemas.microsoft.com/office/powerpoint/2010/main" val="9151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75634" y="940322"/>
            <a:ext cx="11234969" cy="541686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dirty="0">
                <a:solidFill>
                  <a:schemeClr val="tx2"/>
                </a:solidFill>
                <a:latin typeface="Ubuntu"/>
                <a:cs typeface="Calibri"/>
              </a:rPr>
              <a:t>Further possible learning suggestions</a:t>
            </a:r>
          </a:p>
          <a:p>
            <a:pPr marL="228600" indent="-228600"/>
            <a:endParaRPr lang="en-US" sz="2000" b="1">
              <a:solidFill>
                <a:schemeClr val="tx2"/>
              </a:solidFill>
              <a:latin typeface="Ubuntu"/>
              <a:ea typeface="Calibri"/>
              <a:cs typeface="Calibri"/>
            </a:endParaRPr>
          </a:p>
          <a:p>
            <a:r>
              <a:rPr lang="en-US" b="1" dirty="0" err="1">
                <a:solidFill>
                  <a:schemeClr val="accent1"/>
                </a:solidFill>
                <a:latin typeface="Ubuntu"/>
                <a:ea typeface="Calibri"/>
                <a:cs typeface="Calibri"/>
              </a:rPr>
              <a:t>Analysing</a:t>
            </a:r>
            <a:r>
              <a:rPr lang="en-US" b="1" dirty="0">
                <a:solidFill>
                  <a:schemeClr val="accent1"/>
                </a:solidFill>
                <a:latin typeface="Ubuntu"/>
                <a:ea typeface="Calibri"/>
                <a:cs typeface="Calibri"/>
              </a:rPr>
              <a:t> Food Advertisements</a:t>
            </a:r>
          </a:p>
          <a:p>
            <a:r>
              <a:rPr lang="en-US" dirty="0">
                <a:solidFill>
                  <a:schemeClr val="accent1"/>
                </a:solidFill>
                <a:latin typeface="Ubuntu"/>
                <a:ea typeface="Calibri"/>
                <a:cs typeface="Calibri"/>
              </a:rPr>
              <a:t>Share a food advertisement (TV commercial, print ad or social media post). Apply the "See, Think, Wonder" framework:</a:t>
            </a:r>
          </a:p>
          <a:p>
            <a:pPr marL="0" lvl="1"/>
            <a:r>
              <a:rPr lang="en-US" dirty="0">
                <a:solidFill>
                  <a:schemeClr val="accent1"/>
                </a:solidFill>
                <a:latin typeface="Ubuntu"/>
                <a:ea typeface="Calibri"/>
                <a:cs typeface="Calibri"/>
              </a:rPr>
              <a:t>See: What elements do you notice in the advertisement? (e.g., </a:t>
            </a:r>
            <a:r>
              <a:rPr lang="en-US" dirty="0" err="1">
                <a:solidFill>
                  <a:schemeClr val="accent1"/>
                </a:solidFill>
                <a:latin typeface="Ubuntu"/>
                <a:ea typeface="Calibri"/>
                <a:cs typeface="Calibri"/>
              </a:rPr>
              <a:t>colours</a:t>
            </a:r>
            <a:r>
              <a:rPr lang="en-US" dirty="0">
                <a:solidFill>
                  <a:schemeClr val="accent1"/>
                </a:solidFill>
                <a:latin typeface="Ubuntu"/>
                <a:ea typeface="Calibri"/>
                <a:cs typeface="Calibri"/>
              </a:rPr>
              <a:t>, text, images, celebrities)</a:t>
            </a:r>
          </a:p>
          <a:p>
            <a:pPr marL="0" lvl="1"/>
            <a:r>
              <a:rPr lang="en-US" dirty="0">
                <a:solidFill>
                  <a:schemeClr val="accent1"/>
                </a:solidFill>
                <a:latin typeface="Ubuntu"/>
                <a:ea typeface="Calibri"/>
                <a:cs typeface="Calibri"/>
              </a:rPr>
              <a:t>Think: What message or idea is being conveyed? Why do you think the advertisement uses these specific strategies?</a:t>
            </a:r>
          </a:p>
          <a:p>
            <a:pPr marL="0" lvl="1"/>
            <a:r>
              <a:rPr lang="en-US" dirty="0">
                <a:solidFill>
                  <a:schemeClr val="accent1"/>
                </a:solidFill>
                <a:latin typeface="Ubuntu"/>
                <a:ea typeface="Calibri"/>
                <a:cs typeface="Calibri"/>
              </a:rPr>
              <a:t>Wonder: What questions or concerns do you have about the ad? Are there any assumptions made or messages that might be misleading?                                                                                                                                                                    </a:t>
            </a:r>
          </a:p>
          <a:p>
            <a:pPr lvl="1"/>
            <a:endParaRPr lang="en-US" dirty="0">
              <a:solidFill>
                <a:schemeClr val="accent1"/>
              </a:solidFill>
              <a:latin typeface="Ubuntu"/>
              <a:ea typeface="Calibri"/>
              <a:cs typeface="Calibri"/>
            </a:endParaRPr>
          </a:p>
          <a:p>
            <a:r>
              <a:rPr lang="en-US" b="1" dirty="0">
                <a:solidFill>
                  <a:schemeClr val="accent1"/>
                </a:solidFill>
                <a:latin typeface="Ubuntu"/>
                <a:ea typeface="Calibri"/>
                <a:cs typeface="Calibri"/>
              </a:rPr>
              <a:t>Exploring Food Packaging</a:t>
            </a:r>
          </a:p>
          <a:p>
            <a:r>
              <a:rPr lang="en-US" dirty="0">
                <a:solidFill>
                  <a:schemeClr val="accent1"/>
                </a:solidFill>
                <a:latin typeface="Ubuntu"/>
                <a:ea typeface="Calibri"/>
                <a:cs typeface="Calibri"/>
              </a:rPr>
              <a:t>Share a variety of food packaging designs (e.g. healthy v junk food packaging). Apply the "See, Think, </a:t>
            </a:r>
            <a:r>
              <a:rPr lang="en-US">
                <a:solidFill>
                  <a:schemeClr val="accent1"/>
                </a:solidFill>
                <a:latin typeface="Ubuntu"/>
                <a:ea typeface="Calibri"/>
                <a:cs typeface="Calibri"/>
              </a:rPr>
              <a:t>Wonder" framework:</a:t>
            </a:r>
          </a:p>
          <a:p>
            <a:r>
              <a:rPr lang="en-US" dirty="0">
                <a:solidFill>
                  <a:schemeClr val="accent1"/>
                </a:solidFill>
                <a:latin typeface="Ubuntu"/>
                <a:ea typeface="Calibri"/>
                <a:cs typeface="Calibri"/>
              </a:rPr>
              <a:t>See: What </a:t>
            </a:r>
            <a:r>
              <a:rPr lang="en-US" dirty="0" err="1">
                <a:solidFill>
                  <a:schemeClr val="accent1"/>
                </a:solidFill>
                <a:latin typeface="Ubuntu"/>
                <a:ea typeface="Calibri"/>
                <a:cs typeface="Calibri"/>
              </a:rPr>
              <a:t>colours</a:t>
            </a:r>
            <a:r>
              <a:rPr lang="en-US" dirty="0">
                <a:solidFill>
                  <a:schemeClr val="accent1"/>
                </a:solidFill>
                <a:latin typeface="Ubuntu"/>
                <a:ea typeface="Calibri"/>
                <a:cs typeface="Calibri"/>
              </a:rPr>
              <a:t>, logos or images are used? How do these elements differ between healthy and unhealthy food packaging?</a:t>
            </a:r>
            <a:endParaRPr lang="en-US" dirty="0">
              <a:solidFill>
                <a:schemeClr val="accent1"/>
              </a:solidFill>
              <a:latin typeface="Calibri" panose="020F0502020204030204"/>
              <a:ea typeface="Calibri"/>
              <a:cs typeface="Calibri"/>
            </a:endParaRPr>
          </a:p>
          <a:p>
            <a:r>
              <a:rPr lang="en-US">
                <a:solidFill>
                  <a:schemeClr val="accent1"/>
                </a:solidFill>
                <a:latin typeface="Ubuntu"/>
                <a:ea typeface="Calibri"/>
                <a:cs typeface="Calibri"/>
              </a:rPr>
              <a:t>Think: How do you think the packaging affects consumer perception of the food product?</a:t>
            </a:r>
            <a:endParaRPr lang="en-US">
              <a:solidFill>
                <a:schemeClr val="accent1"/>
              </a:solidFill>
              <a:latin typeface="Calibri" panose="020F0502020204030204"/>
              <a:ea typeface="Calibri"/>
              <a:cs typeface="Calibri"/>
            </a:endParaRPr>
          </a:p>
          <a:p>
            <a:r>
              <a:rPr lang="en-US" dirty="0">
                <a:solidFill>
                  <a:schemeClr val="accent1"/>
                </a:solidFill>
                <a:latin typeface="Ubuntu"/>
                <a:ea typeface="Calibri"/>
                <a:cs typeface="Calibri"/>
              </a:rPr>
              <a:t>Wonder: What questions do you have about the influence of packaging on food choices? Is there a way to make healthier food packaging more appealing?</a:t>
            </a:r>
            <a:endParaRPr lang="en-US">
              <a:solidFill>
                <a:schemeClr val="accent1"/>
              </a:solidFill>
              <a:latin typeface="Calibri" panose="020F0502020204030204"/>
              <a:ea typeface="Calibri"/>
              <a:cs typeface="Calibri"/>
            </a:endParaRPr>
          </a:p>
        </p:txBody>
      </p:sp>
    </p:spTree>
    <p:extLst>
      <p:ext uri="{BB962C8B-B14F-4D97-AF65-F5344CB8AC3E}">
        <p14:creationId xmlns:p14="http://schemas.microsoft.com/office/powerpoint/2010/main" val="636757933"/>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8034D71-3723-4170-94DD-2FC33F1D9F3E}">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72CF89-D81E-4226-8067-2255C6B4F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32</cp:revision>
  <dcterms:created xsi:type="dcterms:W3CDTF">2024-01-29T16:09:21Z</dcterms:created>
  <dcterms:modified xsi:type="dcterms:W3CDTF">2025-07-31T11:25:19Z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