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notesMasterIdLst>
    <p:notesMasterId r:id="rId14"/>
  </p:notesMasterIdLst>
  <p:sldIdLst>
    <p:sldId id="313" r:id="rId5"/>
    <p:sldId id="266" r:id="rId6"/>
    <p:sldId id="259" r:id="rId7"/>
    <p:sldId id="258" r:id="rId8"/>
    <p:sldId id="260" r:id="rId9"/>
    <p:sldId id="263" r:id="rId10"/>
    <p:sldId id="261" r:id="rId11"/>
    <p:sldId id="30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67B11F-970E-24C6-E2A5-5502D013E9F2}" name="Lucy Jayne (Public Health Wales - No. 2 Capital Quarter)" initials="LQ" userId="S::lucy.jayne@wales.nhs.uk::7eb58db9-16aa-42b3-9796-7f97c022edec" providerId="AD"/>
  <p188:author id="{9CEF4D41-7E19-87B1-FCC0-3FB9C95F00ED}" name="Grace Lawson (Public Health Wales - No. 2 Capital Quarter)" initials="GQ" userId="S::grace.lawson@wales.nhs.uk::88c6baf7-06f7-4e16-85cb-71260126bd16" providerId="AD"/>
  <p188:author id="{F4F662A8-3FE8-2DDF-A473-499F5F15D2F2}" name="Lillie Price (Public Health Wales - No. 2 Capital Quarter)" initials="LQ" userId="S::lillie.price@wales.nhs.uk::032d964d-be01-4d8a-8a44-d1d16ba64254" providerId="AD"/>
  <p188:author id="{311702CD-2FE8-6362-4115-878685D0A7F7}" name="Leanne Small (Public Health Wales - No. 2 Capital Quarter)" initials="LQ" userId="S::leanne.small@wales.nhs.uk::d76cf426-005f-434f-ac47-a5eb582e60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3B16A0-5CC0-E36B-F1CD-5737DEF7423A}" v="3" dt="2026-04-13T15:48:36.7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C5D82-122C-8E42-B3D6-67347C6BA68D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F1F24-30D7-5740-9F64-AE7FBFFC8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DC0EE8-50B0-E896-5852-F4B8BFA02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3AC217-C30D-89C1-4460-322363FEB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6327775" cy="7266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Presentation Title</a:t>
            </a:r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6D54DB3-E380-84BD-93B3-8BA649F37B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3832E92-EF7C-04E7-8DBD-C53D35568A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6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2" name="Picture 1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701B4431-6E99-FB30-9E4A-E84060F127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5437" t="2543" r="5912" b="3059"/>
          <a:stretch/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1E15D4-58F0-B835-2EDB-5B041DEA7E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59749" y="2620284"/>
            <a:ext cx="3527371" cy="3968293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2D62E1EC-A6F5-D23A-565E-A7AF64CD93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CE7DE11A-7B6A-14CA-A499-F25F2F9AF8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AF447B3A-3F6B-32F0-90F8-3CEF5AAF4E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0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 tex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 orange curved object on a black background&#10;&#10;Description automatically generated">
            <a:extLst>
              <a:ext uri="{FF2B5EF4-FFF2-40B4-BE49-F238E27FC236}">
                <a16:creationId xmlns:a16="http://schemas.microsoft.com/office/drawing/2014/main" id="{24D3D47D-7075-66E1-8396-F4103DF011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065" b="50000"/>
          <a:stretch/>
        </p:blipFill>
        <p:spPr>
          <a:xfrm>
            <a:off x="8685957" y="4843391"/>
            <a:ext cx="3113591" cy="2014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FD5D17FF-AF1C-545F-E3DC-DDD6BD78E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1058" t="2107" r="2991" b="47971"/>
          <a:stretch/>
        </p:blipFill>
        <p:spPr>
          <a:xfrm rot="10800000" flipH="1">
            <a:off x="4995863" y="0"/>
            <a:ext cx="3011357" cy="1967696"/>
          </a:xfrm>
          <a:prstGeom prst="rect">
            <a:avLst/>
          </a:prstGeom>
        </p:spPr>
      </p:pic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CF8766FF-E3F7-54FE-61D9-A29B5C42AF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6081" y="2925582"/>
            <a:ext cx="5020807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4E25F6C2-19E2-B16F-2ECE-F7248C893C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08B8FB3E-8875-A86C-9BA3-D0129447E8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AAB91901-4FF0-2D7E-65B2-9DF4E55D7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66653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5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DC0EE8-50B0-E896-5852-F4B8BFA02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F8C3108-99AA-BE1B-0102-55204CAE52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3065689"/>
            <a:ext cx="6327775" cy="7266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Divider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5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C75D8DA0-FA5D-E4A4-348F-1B27185447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1D8264-1EB3-39E9-379D-1E494B0B89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B6815D-7426-E4F1-F536-CD871B71713E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88EED20-7E87-4DFD-D9CA-B1A1FAA854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04FA74-24F0-045A-C516-E3564055D3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34365"/>
          <a:stretch/>
        </p:blipFill>
        <p:spPr>
          <a:xfrm rot="10800000">
            <a:off x="5464465" y="-1"/>
            <a:ext cx="3010823" cy="2223164"/>
          </a:xfrm>
          <a:prstGeom prst="rect">
            <a:avLst/>
          </a:prstGeom>
        </p:spPr>
      </p:pic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BB3D2668-6A46-5D77-93AC-94BF8FA300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08E733D0-84C6-0B71-429D-6FE9FF42DE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3D77F80-4716-8565-12CF-9518883585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79491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6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</p:spTree>
    <p:extLst>
      <p:ext uri="{BB962C8B-B14F-4D97-AF65-F5344CB8AC3E}">
        <p14:creationId xmlns:p14="http://schemas.microsoft.com/office/powerpoint/2010/main" val="10128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EC966F-C3A2-10A4-74A3-25D0347C5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53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40293FF-3E51-2EB7-6DBB-A815093091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2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8849E8-9E1B-97A6-16F5-727C33134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57ECEED-71CF-563E-44EC-80FFD85975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750" y="275383"/>
            <a:ext cx="2365080" cy="7266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CEE91C-570F-B1A8-8A99-CA82C9ED4788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A0DC161-F583-C874-FD6C-D410169078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Thank you </a:t>
            </a:r>
            <a:br>
              <a:rPr lang="en-GB"/>
            </a:br>
            <a:r>
              <a:rPr lang="en-GB"/>
              <a:t>for listening.</a:t>
            </a:r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B627C22-1FB4-BAE3-8444-E2668100FF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8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C7A4B6-E657-EDCC-59CE-FE172E9D1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656F4-6DF7-415A-4697-290432580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5691-D849-353F-2C40-B394ED742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2B51D49-EE0F-5642-AE4A-D88F56CE5BD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902D5-1DEE-9B02-E0A7-6B8BD7EAD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C985D-423A-9E41-BE08-22CCE6FC18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BF3B2AA-8EE5-0E49-B5D5-F85568A574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8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62" r:id="rId3"/>
    <p:sldLayoutId id="2147483672" r:id="rId4"/>
    <p:sldLayoutId id="2147483667" r:id="rId5"/>
    <p:sldLayoutId id="2147483700" r:id="rId6"/>
    <p:sldLayoutId id="2147483689" r:id="rId7"/>
    <p:sldLayoutId id="2147483690" r:id="rId8"/>
    <p:sldLayoutId id="214748369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sttfoundation.canto.global/v/childrenshealth/library?keyword=advertising&amp;viewIndex=2&amp;display=fitView&amp;from=fitView&amp;filter=&amp;column=image&amp;id=119gvnd4050kbaa5th925t0m01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FD1B2-43EC-31A1-56FC-9807F0ECD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3B3AF5-7F06-1CDF-C5C2-4B253B6920F4}"/>
              </a:ext>
            </a:extLst>
          </p:cNvPr>
          <p:cNvSpPr txBox="1"/>
          <p:nvPr/>
        </p:nvSpPr>
        <p:spPr>
          <a:xfrm>
            <a:off x="194796" y="2006991"/>
            <a:ext cx="11609423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Ubuntu"/>
              </a:rPr>
              <a:t>This activity links to the following Knowledge Banks: 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accent1"/>
                </a:solidFill>
                <a:latin typeface="Ubuntu"/>
              </a:rPr>
              <a:t>Industry, Marketing and Advertising</a:t>
            </a:r>
            <a:endParaRPr lang="en-US" sz="2000" dirty="0">
              <a:solidFill>
                <a:schemeClr val="accent1"/>
              </a:solidFill>
              <a:ea typeface="Calibri" panose="020F0502020204030204"/>
              <a:cs typeface="Calibri" panose="020F0502020204030204"/>
            </a:endParaRPr>
          </a:p>
          <a:p>
            <a:endParaRPr lang="en-US" sz="2000" dirty="0">
              <a:solidFill>
                <a:srgbClr val="000000"/>
              </a:solidFill>
              <a:latin typeface="Ubuntu"/>
            </a:endParaRPr>
          </a:p>
          <a:p>
            <a:endParaRPr lang="en-US" sz="2000" dirty="0">
              <a:highlight>
                <a:srgbClr val="00FF00"/>
              </a:highlight>
              <a:latin typeface="Ubuntu"/>
            </a:endParaRPr>
          </a:p>
          <a:p>
            <a:r>
              <a:rPr lang="en-US" sz="2000" dirty="0">
                <a:latin typeface="Ubuntu"/>
              </a:rPr>
              <a:t>This activity provides images to provoke critical thinking and questioning about your food choices</a:t>
            </a:r>
            <a:r>
              <a:rPr lang="en-GB" sz="2000" dirty="0">
                <a:latin typeface="Ubuntu"/>
              </a:rPr>
              <a:t>. </a:t>
            </a:r>
            <a:endParaRPr lang="en-US" sz="2000" dirty="0">
              <a:latin typeface="Ubuntu"/>
            </a:endParaRPr>
          </a:p>
          <a:p>
            <a:pPr marL="228600" indent="-228600"/>
            <a:endParaRPr lang="en-US" sz="2000" dirty="0">
              <a:ea typeface="Calibri" panose="020F0502020204030204"/>
              <a:cs typeface="Calibri" panose="020F0502020204030204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0151333-31CE-D047-3901-E9746858B7A0}"/>
              </a:ext>
            </a:extLst>
          </p:cNvPr>
          <p:cNvGraphicFramePr>
            <a:graphicFrameLocks noGrp="1"/>
          </p:cNvGraphicFramePr>
          <p:nvPr/>
        </p:nvGraphicFramePr>
        <p:xfrm>
          <a:off x="100852" y="4244269"/>
          <a:ext cx="11996429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603">
                  <a:extLst>
                    <a:ext uri="{9D8B030D-6E8A-4147-A177-3AD203B41FA5}">
                      <a16:colId xmlns:a16="http://schemas.microsoft.com/office/drawing/2014/main" val="4270850206"/>
                    </a:ext>
                  </a:extLst>
                </a:gridCol>
                <a:gridCol w="2302807">
                  <a:extLst>
                    <a:ext uri="{9D8B030D-6E8A-4147-A177-3AD203B41FA5}">
                      <a16:colId xmlns:a16="http://schemas.microsoft.com/office/drawing/2014/main" val="2021095819"/>
                    </a:ext>
                  </a:extLst>
                </a:gridCol>
                <a:gridCol w="2437279">
                  <a:extLst>
                    <a:ext uri="{9D8B030D-6E8A-4147-A177-3AD203B41FA5}">
                      <a16:colId xmlns:a16="http://schemas.microsoft.com/office/drawing/2014/main" val="3723673179"/>
                    </a:ext>
                  </a:extLst>
                </a:gridCol>
                <a:gridCol w="2526914">
                  <a:extLst>
                    <a:ext uri="{9D8B030D-6E8A-4147-A177-3AD203B41FA5}">
                      <a16:colId xmlns:a16="http://schemas.microsoft.com/office/drawing/2014/main" val="1260354662"/>
                    </a:ext>
                  </a:extLst>
                </a:gridCol>
                <a:gridCol w="2378826">
                  <a:extLst>
                    <a:ext uri="{9D8B030D-6E8A-4147-A177-3AD203B41FA5}">
                      <a16:colId xmlns:a16="http://schemas.microsoft.com/office/drawing/2014/main" val="407647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US" dirty="0"/>
                        <a:t>Possible Health and Well-being descriptions of learning: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473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1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have developed an awareness that my decisions can affect me and others.</a:t>
                      </a:r>
                      <a:endParaRPr lang="en-US" sz="1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2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</a:t>
                      </a:r>
                      <a:r>
                        <a:rPr lang="en-US" sz="1400" b="0" i="0" u="none" strike="noStrike" noProof="0" err="1">
                          <a:solidFill>
                            <a:schemeClr val="accent1"/>
                          </a:solidFill>
                          <a:latin typeface="Ubuntu"/>
                        </a:rPr>
                        <a:t>recognise</a:t>
                      </a: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 that my decisions can impact on me and others, both now and in the future.</a:t>
                      </a:r>
                      <a:endParaRPr lang="en-US" sz="1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3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</a:t>
                      </a:r>
                      <a:r>
                        <a:rPr lang="en-US" sz="1400" b="0" i="0" u="none" strike="noStrike" noProof="0" err="1">
                          <a:solidFill>
                            <a:schemeClr val="accent1"/>
                          </a:solidFill>
                          <a:latin typeface="Ubuntu"/>
                        </a:rPr>
                        <a:t>recognise</a:t>
                      </a: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 that some decisions I make will have a long-term impact on my life and the lives of others</a:t>
                      </a:r>
                      <a:endParaRPr lang="en-US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4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consider relevant factors and implications when making decisions individually and collectively.</a:t>
                      </a:r>
                      <a:endParaRPr lang="en-US" sz="1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Progression step 5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accent1"/>
                          </a:solidFill>
                          <a:latin typeface="Ubuntu"/>
                        </a:rPr>
                        <a:t>I can critically evaluate factors and implications, including risks, when making decisions individually and collectively.</a:t>
                      </a:r>
                      <a:endParaRPr lang="en-US" sz="1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62021"/>
                  </a:ext>
                </a:extLst>
              </a:tr>
            </a:tbl>
          </a:graphicData>
        </a:graphic>
      </p:graphicFrame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3A3A172-F7A7-E736-682D-27F0D1743C11}"/>
              </a:ext>
            </a:extLst>
          </p:cNvPr>
          <p:cNvSpPr txBox="1">
            <a:spLocks/>
          </p:cNvSpPr>
          <p:nvPr/>
        </p:nvSpPr>
        <p:spPr>
          <a:xfrm>
            <a:off x="194796" y="871373"/>
            <a:ext cx="5819981" cy="8373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800" b="1" dirty="0">
                <a:latin typeface="Ubuntu"/>
              </a:rPr>
              <a:t>See, Think, Wonder</a:t>
            </a:r>
            <a:endParaRPr lang="en-US" sz="4800" b="1" dirty="0">
              <a:latin typeface="Ubuntu"/>
              <a:ea typeface="Verdana"/>
            </a:endParaRPr>
          </a:p>
        </p:txBody>
      </p:sp>
      <p:pic>
        <p:nvPicPr>
          <p:cNvPr id="6" name="Picture 5" descr="A blackboard with a menu in front of a counter&#10;&#10;AI-generated content may be incorrect.">
            <a:extLst>
              <a:ext uri="{FF2B5EF4-FFF2-40B4-BE49-F238E27FC236}">
                <a16:creationId xmlns:a16="http://schemas.microsoft.com/office/drawing/2014/main" id="{5045E371-BE85-A0DC-EDB6-3CAB0C453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046" y="309928"/>
            <a:ext cx="3552092" cy="224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6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7A58DE-FA6B-A358-537F-452AA380BBE5}"/>
              </a:ext>
            </a:extLst>
          </p:cNvPr>
          <p:cNvSpPr txBox="1"/>
          <p:nvPr/>
        </p:nvSpPr>
        <p:spPr>
          <a:xfrm>
            <a:off x="720610" y="2018391"/>
            <a:ext cx="7317620" cy="33239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chemeClr val="accent1">
                    <a:lumMod val="76000"/>
                  </a:schemeClr>
                </a:solidFill>
                <a:latin typeface="Ubuntu"/>
                <a:cs typeface="Calibri"/>
              </a:rPr>
              <a:t>Discuss the Following Images and Answer the Following Three Questions:</a:t>
            </a:r>
          </a:p>
          <a:p>
            <a:endParaRPr lang="en-US" sz="2400" b="1">
              <a:solidFill>
                <a:schemeClr val="accent1">
                  <a:lumMod val="76000"/>
                </a:schemeClr>
              </a:solidFill>
              <a:latin typeface="Ubuntu"/>
              <a:cs typeface="Calibri"/>
            </a:endParaRPr>
          </a:p>
          <a:p>
            <a:r>
              <a:rPr lang="en-US" sz="2600" b="1">
                <a:solidFill>
                  <a:schemeClr val="accent1">
                    <a:lumMod val="76000"/>
                  </a:schemeClr>
                </a:solidFill>
                <a:latin typeface="Ubuntu"/>
                <a:cs typeface="Calibri"/>
              </a:rPr>
              <a:t>What Do You See?</a:t>
            </a:r>
          </a:p>
          <a:p>
            <a:endParaRPr lang="en-US" sz="2600" b="1">
              <a:solidFill>
                <a:schemeClr val="accent1">
                  <a:lumMod val="76000"/>
                </a:schemeClr>
              </a:solidFill>
              <a:latin typeface="Ubuntu"/>
              <a:cs typeface="Calibri"/>
            </a:endParaRPr>
          </a:p>
          <a:p>
            <a:r>
              <a:rPr lang="en-US" sz="2600" b="1">
                <a:solidFill>
                  <a:schemeClr val="accent1">
                    <a:lumMod val="76000"/>
                  </a:schemeClr>
                </a:solidFill>
                <a:latin typeface="Ubuntu"/>
                <a:cs typeface="Calibri"/>
              </a:rPr>
              <a:t>What Do You Think?</a:t>
            </a:r>
          </a:p>
          <a:p>
            <a:endParaRPr lang="en-US" sz="2600" b="1">
              <a:solidFill>
                <a:schemeClr val="accent1">
                  <a:lumMod val="76000"/>
                </a:schemeClr>
              </a:solidFill>
              <a:latin typeface="Ubuntu"/>
              <a:cs typeface="Calibri"/>
            </a:endParaRPr>
          </a:p>
          <a:p>
            <a:r>
              <a:rPr lang="en-US" sz="2600" b="1">
                <a:solidFill>
                  <a:schemeClr val="accent1">
                    <a:lumMod val="76000"/>
                  </a:schemeClr>
                </a:solidFill>
                <a:latin typeface="Ubuntu"/>
                <a:cs typeface="Calibri"/>
              </a:rPr>
              <a:t>What Do You Wonder?</a:t>
            </a:r>
          </a:p>
        </p:txBody>
      </p:sp>
    </p:spTree>
    <p:extLst>
      <p:ext uri="{BB962C8B-B14F-4D97-AF65-F5344CB8AC3E}">
        <p14:creationId xmlns:p14="http://schemas.microsoft.com/office/powerpoint/2010/main" val="3885795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F5F76-D996-64A2-0F88-FDC3758B4F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7209" y="1152416"/>
            <a:ext cx="5163951" cy="381558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100">
                <a:solidFill>
                  <a:schemeClr val="accent1">
                    <a:lumMod val="76000"/>
                  </a:schemeClr>
                </a:solidFill>
                <a:latin typeface="Ubuntu"/>
              </a:rPr>
              <a:t>These sweets are displayed in a supermarket at the right height for a child to see them clearly and reach for them.</a:t>
            </a:r>
            <a:endParaRPr lang="en-US" sz="210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100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sz="2100">
                <a:solidFill>
                  <a:schemeClr val="accent1">
                    <a:lumMod val="76000"/>
                  </a:schemeClr>
                </a:solidFill>
                <a:latin typeface="Ubuntu"/>
              </a:rPr>
              <a:t>The packaging is </a:t>
            </a:r>
            <a:r>
              <a:rPr lang="en-US" sz="2100" err="1">
                <a:solidFill>
                  <a:schemeClr val="accent1">
                    <a:lumMod val="76000"/>
                  </a:schemeClr>
                </a:solidFill>
                <a:latin typeface="Ubuntu"/>
              </a:rPr>
              <a:t>colourful</a:t>
            </a:r>
            <a:r>
              <a:rPr lang="en-US" sz="2100">
                <a:solidFill>
                  <a:schemeClr val="accent1">
                    <a:lumMod val="76000"/>
                  </a:schemeClr>
                </a:solidFill>
                <a:latin typeface="Ubuntu"/>
              </a:rPr>
              <a:t> and appealing to children using fun characters and large logos.</a:t>
            </a:r>
            <a:endParaRPr lang="en-US" sz="210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000"/>
          </a:p>
          <a:p>
            <a:r>
              <a:rPr lang="en-US" sz="2100">
                <a:solidFill>
                  <a:schemeClr val="accent1">
                    <a:lumMod val="76000"/>
                  </a:schemeClr>
                </a:solidFill>
                <a:latin typeface="Ubuntu"/>
              </a:rPr>
              <a:t>Why do supermarkets choose to display products in this way?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3" name="Picture 2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233B8126-FD06-D1EF-D102-160EABC3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18" y="5107253"/>
            <a:ext cx="5159980" cy="12644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212D04-11B8-BB27-A0CD-12E56A80BB5E}"/>
              </a:ext>
            </a:extLst>
          </p:cNvPr>
          <p:cNvSpPr txBox="1"/>
          <p:nvPr/>
        </p:nvSpPr>
        <p:spPr>
          <a:xfrm>
            <a:off x="281224" y="5207215"/>
            <a:ext cx="5150313" cy="11442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Ubuntu"/>
                <a:cs typeface="Calibri"/>
              </a:rPr>
              <a:t>Decisions about what people purchase are influenced by where products are placed.</a:t>
            </a:r>
            <a:endParaRPr lang="en-US" sz="220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6" name="Picture 5" descr="A child looking at a shelf with candy&#10;&#10;AI-generated content may be incorrect.">
            <a:extLst>
              <a:ext uri="{FF2B5EF4-FFF2-40B4-BE49-F238E27FC236}">
                <a16:creationId xmlns:a16="http://schemas.microsoft.com/office/drawing/2014/main" id="{654D90ED-D059-1A12-292A-A9727871F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647" y="1132915"/>
            <a:ext cx="6096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0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F5F76-D996-64A2-0F88-FDC3758B4F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2607" y="1263659"/>
            <a:ext cx="5490522" cy="307777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solidFill>
                  <a:schemeClr val="accent1">
                    <a:lumMod val="76000"/>
                  </a:schemeClr>
                </a:solidFill>
                <a:latin typeface="Ubuntu"/>
              </a:rPr>
              <a:t>There are food advertising and marketing laws and regulations in place, but do these prevent children and young people from seeing these types of images online?</a:t>
            </a:r>
            <a:endParaRPr lang="en-US"/>
          </a:p>
          <a:p>
            <a:endParaRPr lang="en-US" sz="2200">
              <a:solidFill>
                <a:schemeClr val="accent1">
                  <a:lumMod val="76000"/>
                </a:schemeClr>
              </a:solidFill>
              <a:latin typeface="Ubuntu"/>
            </a:endParaRPr>
          </a:p>
          <a:p>
            <a:r>
              <a:rPr lang="en-US" sz="2200">
                <a:solidFill>
                  <a:schemeClr val="accent1">
                    <a:lumMod val="76000"/>
                  </a:schemeClr>
                </a:solidFill>
                <a:latin typeface="Ubuntu"/>
              </a:rPr>
              <a:t>Advertisements such as this can influence children, young people and adults to choose their products.</a:t>
            </a:r>
            <a:endParaRPr lang="en-US" sz="2200">
              <a:solidFill>
                <a:schemeClr val="accent1">
                  <a:lumMod val="76000"/>
                </a:schemeClr>
              </a:solidFill>
            </a:endParaRPr>
          </a:p>
          <a:p>
            <a:pPr algn="just"/>
            <a:endParaRPr lang="en-US">
              <a:solidFill>
                <a:srgbClr val="0F3C68"/>
              </a:solidFill>
            </a:endParaRPr>
          </a:p>
          <a:p>
            <a:pPr algn="just"/>
            <a:endParaRPr lang="en-US">
              <a:solidFill>
                <a:srgbClr val="0F3C68"/>
              </a:solidFill>
            </a:endParaRPr>
          </a:p>
          <a:p>
            <a:pPr algn="just"/>
            <a:endParaRPr lang="en-US">
              <a:solidFill>
                <a:srgbClr val="0F3C68"/>
              </a:solidFill>
            </a:endParaRPr>
          </a:p>
        </p:txBody>
      </p:sp>
      <p:pic>
        <p:nvPicPr>
          <p:cNvPr id="3" name="Picture 2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233B8126-FD06-D1EF-D102-160EABC3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31" y="4590182"/>
            <a:ext cx="5159980" cy="1536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34362E-110C-7556-34B3-AFB63FA19D05}"/>
              </a:ext>
            </a:extLst>
          </p:cNvPr>
          <p:cNvSpPr txBox="1"/>
          <p:nvPr/>
        </p:nvSpPr>
        <p:spPr>
          <a:xfrm>
            <a:off x="473304" y="4800904"/>
            <a:ext cx="515022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Ubuntu"/>
                <a:cs typeface="Calibri"/>
              </a:rPr>
              <a:t>Advertisements are designed to persuade people to choose and buy their products.</a:t>
            </a:r>
          </a:p>
        </p:txBody>
      </p:sp>
      <p:pic>
        <p:nvPicPr>
          <p:cNvPr id="2" name="Picture 1" descr="A child holding a tablet&#10;&#10;AI-generated content may be incorrect.">
            <a:extLst>
              <a:ext uri="{FF2B5EF4-FFF2-40B4-BE49-F238E27FC236}">
                <a16:creationId xmlns:a16="http://schemas.microsoft.com/office/drawing/2014/main" id="{9FEF5DE2-4E4F-42FB-13BE-9E4EA5842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638" y="856970"/>
            <a:ext cx="56769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9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F5F76-D996-64A2-0F88-FDC3758B4F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226" y="1153537"/>
            <a:ext cx="5432031" cy="338810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200">
                <a:solidFill>
                  <a:schemeClr val="accent1">
                    <a:lumMod val="76000"/>
                  </a:schemeClr>
                </a:solidFill>
                <a:latin typeface="Ubuntu"/>
              </a:rPr>
              <a:t>Fast food restaurants and take aways are designed to be low-cost, quick and convenient.</a:t>
            </a:r>
            <a:endParaRPr lang="en-US" sz="220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200">
              <a:solidFill>
                <a:schemeClr val="accent1">
                  <a:lumMod val="76000"/>
                </a:schemeClr>
              </a:solidFill>
              <a:latin typeface="Ubuntu"/>
            </a:endParaRPr>
          </a:p>
          <a:p>
            <a:r>
              <a:rPr lang="en-US" sz="2200">
                <a:solidFill>
                  <a:schemeClr val="accent1">
                    <a:lumMod val="76000"/>
                  </a:schemeClr>
                </a:solidFill>
                <a:latin typeface="Ubuntu"/>
              </a:rPr>
              <a:t>How many fast food places or take aways can you think of in your area? </a:t>
            </a:r>
          </a:p>
          <a:p>
            <a:r>
              <a:rPr lang="en-US" sz="2200">
                <a:solidFill>
                  <a:schemeClr val="accent1">
                    <a:lumMod val="76000"/>
                  </a:schemeClr>
                </a:solidFill>
                <a:latin typeface="Ubuntu"/>
              </a:rPr>
              <a:t>How do you think this may compare to other areas in Wales?</a:t>
            </a:r>
            <a:endParaRPr lang="en-US" sz="220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100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sz="2200">
                <a:solidFill>
                  <a:schemeClr val="accent1">
                    <a:lumMod val="76000"/>
                  </a:schemeClr>
                </a:solidFill>
                <a:latin typeface="Ubuntu"/>
              </a:rPr>
              <a:t>Do these outlets help you make informed and balanced choices about what you eat?</a:t>
            </a:r>
            <a:endParaRPr lang="en-US" sz="2200">
              <a:solidFill>
                <a:schemeClr val="accent1">
                  <a:lumMod val="76000"/>
                </a:schemeClr>
              </a:solidFill>
            </a:endParaRP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3" name="Picture 2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233B8126-FD06-D1EF-D102-160EABC3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84" y="4803383"/>
            <a:ext cx="5162282" cy="11111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F1DB69-F844-8B64-738E-66B3ABF0E00D}"/>
              </a:ext>
            </a:extLst>
          </p:cNvPr>
          <p:cNvSpPr txBox="1"/>
          <p:nvPr/>
        </p:nvSpPr>
        <p:spPr>
          <a:xfrm>
            <a:off x="462066" y="4804281"/>
            <a:ext cx="515771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Ubuntu"/>
                <a:cs typeface="Calibri"/>
              </a:rPr>
              <a:t>Fast food is designed to encourage people to make quick and convenient choices about what they eat.</a:t>
            </a:r>
          </a:p>
        </p:txBody>
      </p:sp>
      <p:pic>
        <p:nvPicPr>
          <p:cNvPr id="4" name="Picture 3" descr="A group of people walking on a sidewalk&#10;&#10;AI-generated content may be incorrect.">
            <a:extLst>
              <a:ext uri="{FF2B5EF4-FFF2-40B4-BE49-F238E27FC236}">
                <a16:creationId xmlns:a16="http://schemas.microsoft.com/office/drawing/2014/main" id="{0FD4D6BD-35FF-DAD9-D603-2BEAC321E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972" y="1716332"/>
            <a:ext cx="446722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4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F5F76-D996-64A2-0F88-FDC3758B4F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41" y="1130791"/>
            <a:ext cx="5495215" cy="357891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solidFill>
                  <a:schemeClr val="accent1">
                    <a:lumMod val="76000"/>
                  </a:schemeClr>
                </a:solidFill>
                <a:latin typeface="Ubuntu"/>
              </a:rPr>
              <a:t>The price of fresh fruit and vegetables can be expensive compared with other food products.</a:t>
            </a:r>
            <a:endParaRPr lang="en-US" sz="200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000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sz="2000">
                <a:solidFill>
                  <a:schemeClr val="accent1">
                    <a:lumMod val="76000"/>
                  </a:schemeClr>
                </a:solidFill>
                <a:latin typeface="Ubuntu"/>
              </a:rPr>
              <a:t>Offers like this are intended to encourage shoppers to purchase these products which contribute to good overall health.</a:t>
            </a:r>
            <a:endParaRPr lang="en-US" sz="200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000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sz="2000">
                <a:solidFill>
                  <a:schemeClr val="accent1">
                    <a:lumMod val="76000"/>
                  </a:schemeClr>
                </a:solidFill>
                <a:latin typeface="Ubuntu"/>
              </a:rPr>
              <a:t>Do all food offers, such as 3 for 2 support you to make good choices that contribute to a healthy balanced diet?</a:t>
            </a:r>
            <a:endParaRPr lang="en-US" sz="2000">
              <a:solidFill>
                <a:schemeClr val="accent1">
                  <a:lumMod val="76000"/>
                </a:schemeClr>
              </a:solidFill>
            </a:endParaRPr>
          </a:p>
          <a:p>
            <a:pPr algn="just"/>
            <a:endParaRPr lang="en-US"/>
          </a:p>
          <a:p>
            <a:pPr algn="just"/>
            <a:endParaRPr lang="en-US"/>
          </a:p>
        </p:txBody>
      </p:sp>
      <p:pic>
        <p:nvPicPr>
          <p:cNvPr id="3" name="Picture 2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233B8126-FD06-D1EF-D102-160EABC3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64" y="4880466"/>
            <a:ext cx="5126719" cy="1368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A2B2BB-A11A-59F6-467D-378DF322C0BE}"/>
              </a:ext>
            </a:extLst>
          </p:cNvPr>
          <p:cNvSpPr txBox="1"/>
          <p:nvPr/>
        </p:nvSpPr>
        <p:spPr>
          <a:xfrm>
            <a:off x="541176" y="5006922"/>
            <a:ext cx="4736239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Ubuntu"/>
                <a:cs typeface="Calibri"/>
              </a:rPr>
              <a:t>Offers are designed to encourage consumers to buy products. These products can vary.</a:t>
            </a:r>
          </a:p>
        </p:txBody>
      </p:sp>
      <p:pic>
        <p:nvPicPr>
          <p:cNvPr id="2" name="Picture 1" descr="A grocery store with a sign and fruits&#10;&#10;AI-generated content may be incorrect.">
            <a:extLst>
              <a:ext uri="{FF2B5EF4-FFF2-40B4-BE49-F238E27FC236}">
                <a16:creationId xmlns:a16="http://schemas.microsoft.com/office/drawing/2014/main" id="{7F2DAD8B-6B87-1BEC-5F38-56F2D9798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118" y="1132915"/>
            <a:ext cx="6096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F5F76-D996-64A2-0F88-FDC3758B4F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036" y="1324134"/>
            <a:ext cx="5151856" cy="275120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solidFill>
                  <a:schemeClr val="accent1">
                    <a:lumMod val="76000"/>
                  </a:schemeClr>
                </a:solidFill>
                <a:latin typeface="Ubuntu"/>
              </a:rPr>
              <a:t>Often, our food choices can be influenced by what we see.</a:t>
            </a:r>
            <a:endParaRPr lang="en-US" sz="240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400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sz="2400">
                <a:solidFill>
                  <a:schemeClr val="accent1">
                    <a:lumMod val="76000"/>
                  </a:schemeClr>
                </a:solidFill>
                <a:latin typeface="Ubuntu"/>
              </a:rPr>
              <a:t>How many times have you picked up something extra when paying at a till in a shop? How much thought goes into this decision?</a:t>
            </a:r>
            <a:endParaRPr lang="en-US" sz="2400">
              <a:solidFill>
                <a:schemeClr val="accent1">
                  <a:lumMod val="76000"/>
                </a:schemeClr>
              </a:solidFill>
            </a:endParaRPr>
          </a:p>
        </p:txBody>
      </p:sp>
      <p:pic>
        <p:nvPicPr>
          <p:cNvPr id="3" name="Picture 2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233B8126-FD06-D1EF-D102-160EABC3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65" y="4408753"/>
            <a:ext cx="5150909" cy="15131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8F8A80-0C39-FF5B-FC7B-410FDB8A75D4}"/>
              </a:ext>
            </a:extLst>
          </p:cNvPr>
          <p:cNvSpPr txBox="1"/>
          <p:nvPr/>
        </p:nvSpPr>
        <p:spPr>
          <a:xfrm>
            <a:off x="6001871" y="5363135"/>
            <a:ext cx="42447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GSTTF asset library (canto.global)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FA8611-3ABB-0E3E-8D0E-A13C81A1F978}"/>
              </a:ext>
            </a:extLst>
          </p:cNvPr>
          <p:cNvSpPr txBox="1"/>
          <p:nvPr/>
        </p:nvSpPr>
        <p:spPr>
          <a:xfrm>
            <a:off x="478087" y="4613868"/>
            <a:ext cx="513208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Ubuntu"/>
                <a:cs typeface="Calibri"/>
              </a:rPr>
              <a:t>We can all be influenced by the products we see and how readily available they are.</a:t>
            </a:r>
          </a:p>
        </p:txBody>
      </p:sp>
      <p:pic>
        <p:nvPicPr>
          <p:cNvPr id="4" name="Picture 3" descr="A cash register with a few candy bars on it&#10;&#10;AI-generated content may be incorrect.">
            <a:extLst>
              <a:ext uri="{FF2B5EF4-FFF2-40B4-BE49-F238E27FC236}">
                <a16:creationId xmlns:a16="http://schemas.microsoft.com/office/drawing/2014/main" id="{03046CA1-6B96-5588-9028-C6092B639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618" y="1088091"/>
            <a:ext cx="6096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2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67C87D-D479-CDB1-4ED3-582FF7BABB23}"/>
              </a:ext>
            </a:extLst>
          </p:cNvPr>
          <p:cNvSpPr txBox="1"/>
          <p:nvPr/>
        </p:nvSpPr>
        <p:spPr>
          <a:xfrm>
            <a:off x="175634" y="940322"/>
            <a:ext cx="11234969" cy="541686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/>
            <a:r>
              <a:rPr lang="en-US" sz="2000" b="1" dirty="0">
                <a:solidFill>
                  <a:schemeClr val="tx2"/>
                </a:solidFill>
                <a:latin typeface="Ubuntu"/>
                <a:cs typeface="Calibri"/>
              </a:rPr>
              <a:t>Further possible learning suggestions</a:t>
            </a:r>
          </a:p>
          <a:p>
            <a:pPr marL="228600" indent="-228600"/>
            <a:endParaRPr lang="en-US" sz="2000" b="1">
              <a:solidFill>
                <a:schemeClr val="tx2"/>
              </a:solidFill>
              <a:latin typeface="Ubuntu"/>
              <a:ea typeface="Calibri"/>
              <a:cs typeface="Calibri"/>
            </a:endParaRPr>
          </a:p>
          <a:p>
            <a:r>
              <a:rPr lang="en-US" b="1" dirty="0" err="1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Analysing</a:t>
            </a:r>
            <a:r>
              <a:rPr lang="en-US" b="1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 Food Advertisements</a:t>
            </a:r>
          </a:p>
          <a:p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Share a food advertisement (TV commercial, print ad or social media post). Apply the "See, Think, Wonder" framework:</a:t>
            </a:r>
          </a:p>
          <a:p>
            <a:pPr marL="0" lvl="1"/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See: What elements do you notice in the advertisement? (e.g., </a:t>
            </a:r>
            <a:r>
              <a:rPr lang="en-US" dirty="0" err="1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colours</a:t>
            </a:r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, text, images, celebrities)</a:t>
            </a:r>
          </a:p>
          <a:p>
            <a:pPr marL="0" lvl="1"/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Think: What message or idea is being conveyed? Why do you think the advertisement uses these specific strategies?</a:t>
            </a:r>
          </a:p>
          <a:p>
            <a:pPr marL="0" lvl="1"/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Wonder: What questions or concerns do you have about the ad? Are there any assumptions made or messages that might be misleading?                                                                                                                                                                    </a:t>
            </a:r>
          </a:p>
          <a:p>
            <a:pPr lvl="1"/>
            <a:endParaRPr lang="en-US" dirty="0">
              <a:solidFill>
                <a:schemeClr val="accent1"/>
              </a:solidFill>
              <a:latin typeface="Ubuntu"/>
              <a:ea typeface="Calibri"/>
              <a:cs typeface="Calibri"/>
            </a:endParaRPr>
          </a:p>
          <a:p>
            <a:r>
              <a:rPr lang="en-US" b="1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Exploring Food Packaging</a:t>
            </a:r>
          </a:p>
          <a:p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Share a variety of food packaging designs (e.g. healthy v junk food packaging). Apply the "See, Think, </a:t>
            </a:r>
            <a:r>
              <a:rPr lang="en-US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Wonder" framework:</a:t>
            </a:r>
          </a:p>
          <a:p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See: What </a:t>
            </a:r>
            <a:r>
              <a:rPr lang="en-US" dirty="0" err="1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colours</a:t>
            </a:r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, logos or images are used? How do these elements differ between healthy and unhealthy food packaging?</a:t>
            </a:r>
            <a:endParaRPr lang="en-US" dirty="0">
              <a:solidFill>
                <a:schemeClr val="accent1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en-US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Think: How do you think the packaging affects consumer perception of the food product?</a:t>
            </a:r>
            <a:endParaRPr lang="en-US">
              <a:solidFill>
                <a:schemeClr val="accent1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en-US" dirty="0">
                <a:solidFill>
                  <a:schemeClr val="accent1"/>
                </a:solidFill>
                <a:latin typeface="Ubuntu"/>
                <a:ea typeface="Calibri"/>
                <a:cs typeface="Calibri"/>
              </a:rPr>
              <a:t>Wonder: What questions do you have about the influence of packaging on food choices? Is there a way to make healthier food packaging more appealing?</a:t>
            </a:r>
            <a:endParaRPr lang="en-US">
              <a:solidFill>
                <a:schemeClr val="accent1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6757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800032"/>
      </p:ext>
    </p:extLst>
  </p:cSld>
  <p:clrMapOvr>
    <a:masterClrMapping/>
  </p:clrMapOvr>
</p:sld>
</file>

<file path=ppt/theme/theme1.xml><?xml version="1.0" encoding="utf-8"?>
<a:theme xmlns:a="http://schemas.openxmlformats.org/drawingml/2006/main" name="PHW - Master Deck - Orange">
  <a:themeElements>
    <a:clrScheme name="PHW - Health &amp; Wellbeing Resources">
      <a:dk1>
        <a:srgbClr val="000000"/>
      </a:dk1>
      <a:lt1>
        <a:srgbClr val="FFFFFF"/>
      </a:lt1>
      <a:dk2>
        <a:srgbClr val="285087"/>
      </a:dk2>
      <a:lt2>
        <a:srgbClr val="E8E8E8"/>
      </a:lt2>
      <a:accent1>
        <a:srgbClr val="15518B"/>
      </a:accent1>
      <a:accent2>
        <a:srgbClr val="24FFC0"/>
      </a:accent2>
      <a:accent3>
        <a:srgbClr val="E8FF3E"/>
      </a:accent3>
      <a:accent4>
        <a:srgbClr val="FF5D0C"/>
      </a:accent4>
      <a:accent5>
        <a:srgbClr val="C288FF"/>
      </a:accent5>
      <a:accent6>
        <a:srgbClr val="E0E0E0"/>
      </a:accent6>
      <a:hlink>
        <a:srgbClr val="E8FF3E"/>
      </a:hlink>
      <a:folHlink>
        <a:srgbClr val="24FF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Type xmlns="78b794fc-fa86-49b4-bf1d-df668ee03484">Presentation</DocumentType>
    <MeetingDate xmlns="78b794fc-fa86-49b4-bf1d-df668ee03484" xsi:nil="true"/>
    <Topic xmlns="78b794fc-fa86-49b4-bf1d-df668ee03484">Curriculum</Topic>
    <_ip_UnifiedCompliancePolicyProperties xmlns="http://schemas.microsoft.com/sharepoint/v3" xsi:nil="true"/>
    <Project xmlns="78b794fc-fa86-49b4-bf1d-df668ee03484">Food and Nutrition</Project>
    <Meeting xmlns="78b794fc-fa86-49b4-bf1d-df668ee03484" xsi:nil="true"/>
    <WorkCategory xmlns="78b794fc-fa86-49b4-bf1d-df668ee0348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702A496B7D7449F457C941AEC0CCB" ma:contentTypeVersion="12" ma:contentTypeDescription="Create a new document." ma:contentTypeScope="" ma:versionID="fb6fad9976468a2a6f39f5d098182537">
  <xsd:schema xmlns:xsd="http://www.w3.org/2001/XMLSchema" xmlns:xs="http://www.w3.org/2001/XMLSchema" xmlns:p="http://schemas.microsoft.com/office/2006/metadata/properties" xmlns:ns1="http://schemas.microsoft.com/sharepoint/v3" xmlns:ns2="78b794fc-fa86-49b4-bf1d-df668ee03484" targetNamespace="http://schemas.microsoft.com/office/2006/metadata/properties" ma:root="true" ma:fieldsID="2f8702880030ad90070da29d51a5ee77" ns1:_="" ns2:_="">
    <xsd:import namespace="http://schemas.microsoft.com/sharepoint/v3"/>
    <xsd:import namespace="78b794fc-fa86-49b4-bf1d-df668ee03484"/>
    <xsd:element name="properties">
      <xsd:complexType>
        <xsd:sequence>
          <xsd:element name="documentManagement">
            <xsd:complexType>
              <xsd:all>
                <xsd:element ref="ns2:Project" minOccurs="0"/>
                <xsd:element ref="ns2:WorkCategory" minOccurs="0"/>
                <xsd:element ref="ns2:DocumentType"/>
                <xsd:element ref="ns2:Meeting" minOccurs="0"/>
                <xsd:element ref="ns2:MeetingDate" minOccurs="0"/>
                <xsd:element ref="ns2:Topic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b794fc-fa86-49b4-bf1d-df668ee03484" elementFormDefault="qualified">
    <xsd:import namespace="http://schemas.microsoft.com/office/2006/documentManagement/types"/>
    <xsd:import namespace="http://schemas.microsoft.com/office/infopath/2007/PartnerControls"/>
    <xsd:element name="Project" ma:index="8" nillable="true" ma:displayName="Project" ma:format="Dropdown" ma:internalName="Project">
      <xsd:simpleType>
        <xsd:restriction base="dms:Choice">
          <xsd:enumeration value="Gambling/Digital health"/>
          <xsd:enumeration value="Health Literacy"/>
          <xsd:enumeration value="Tobacco"/>
          <xsd:enumeration value="Sleep"/>
          <xsd:enumeration value="Healthy Relationships"/>
          <xsd:enumeration value="Food and Nutrition"/>
          <xsd:enumeration value="Vaping"/>
        </xsd:restriction>
      </xsd:simpleType>
    </xsd:element>
    <xsd:element name="WorkCategory" ma:index="9" nillable="true" ma:displayName="Work Category" ma:format="Dropdown" ma:internalName="WorkCategory">
      <xsd:simpleType>
        <xsd:restriction base="dms:Choice">
          <xsd:enumeration value="Data identification, collation or analysis"/>
          <xsd:enumeration value="Evidence synthesis"/>
          <xsd:enumeration value="Intervention Development"/>
          <xsd:enumeration value="Research or Evaluation"/>
          <xsd:enumeration value="Monitoring and reporting"/>
          <xsd:enumeration value="Communication"/>
          <xsd:enumeration value="Stakeholder engagement"/>
          <xsd:enumeration value="Planning"/>
          <xsd:enumeration value="Policy or service review"/>
          <xsd:enumeration value="Operational Delivery"/>
          <xsd:enumeration value="Programme or Project Management"/>
          <xsd:enumeration value="Social Marketing"/>
          <xsd:enumeration value="Training"/>
          <xsd:enumeration value="Meeting"/>
          <xsd:enumeration value="Finance"/>
          <xsd:enumeration value="Procurement"/>
          <xsd:enumeration value="Events"/>
          <xsd:enumeration value="Research"/>
        </xsd:restriction>
      </xsd:simpleType>
    </xsd:element>
    <xsd:element name="DocumentType" ma:index="10" ma:displayName="Document Type" ma:format="Dropdown" ma:internalName="DocumentType">
      <xsd:simpleType>
        <xsd:restriction base="dms:Choice">
          <xsd:enumeration value="Report"/>
          <xsd:enumeration value="Standards"/>
          <xsd:enumeration value="Data"/>
          <xsd:enumeration value="Project Plan"/>
          <xsd:enumeration value="Protocol"/>
          <xsd:enumeration value="Correspondence"/>
          <xsd:enumeration value="Minutes"/>
          <xsd:enumeration value="SOP"/>
          <xsd:enumeration value="Agenda"/>
          <xsd:enumeration value="Meeting Documentation"/>
          <xsd:enumeration value="Project Brief"/>
          <xsd:enumeration value="Business Case"/>
          <xsd:enumeration value="Performance Report"/>
          <xsd:enumeration value="Briefing"/>
          <xsd:enumeration value="Evidence"/>
          <xsd:enumeration value="Presentation"/>
        </xsd:restriction>
      </xsd:simpleType>
    </xsd:element>
    <xsd:element name="Meeting" ma:index="11" nillable="true" ma:displayName="Meeting" ma:format="Dropdown" ma:internalName="Meeting">
      <xsd:simpleType>
        <xsd:restriction base="dms:Text">
          <xsd:maxLength value="255"/>
        </xsd:restriction>
      </xsd:simpleType>
    </xsd:element>
    <xsd:element name="MeetingDate" ma:index="12" nillable="true" ma:displayName="Meeting Date" ma:format="DateOnly" ma:internalName="MeetingDate">
      <xsd:simpleType>
        <xsd:restriction base="dms:DateTime"/>
      </xsd:simpleType>
    </xsd:element>
    <xsd:element name="Topic" ma:index="13" ma:displayName="Topic" ma:format="Dropdown" ma:internalName="Topic">
      <xsd:simpleType>
        <xsd:restriction base="dms:Choice">
          <xsd:enumeration value="WNHWPS"/>
          <xsd:enumeration value="WSAEMWB"/>
          <xsd:enumeration value="Curriculum"/>
          <xsd:enumeration value="HSPSS"/>
          <xsd:enumeration value="JustB"/>
          <xsd:enumeration value="Cross-Programme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86DA86-E1FB-44EE-B0F0-78AE5479C1BE}">
  <ds:schemaRefs>
    <ds:schemaRef ds:uri="bbd7921a-042b-4eb0-b7a0-a3fc5587e9ac"/>
    <ds:schemaRef ds:uri="d6550f9a-f14e-418b-a53a-e888529f43ac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8b794fc-fa86-49b4-bf1d-df668ee03484"/>
  </ds:schemaRefs>
</ds:datastoreItem>
</file>

<file path=customXml/itemProps2.xml><?xml version="1.0" encoding="utf-8"?>
<ds:datastoreItem xmlns:ds="http://schemas.openxmlformats.org/officeDocument/2006/customXml" ds:itemID="{1BBE6D6D-52B4-4604-BC8F-09E6FC0953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8b794fc-fa86-49b4-bf1d-df668ee034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72CF89-D81E-4226-8067-2255C6B4F3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PHW - Master Deck - Orange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Sophie Flood (Public Health Wales - Matrix House)</cp:lastModifiedBy>
  <cp:revision>57</cp:revision>
  <dcterms:created xsi:type="dcterms:W3CDTF">2024-01-29T16:09:21Z</dcterms:created>
  <dcterms:modified xsi:type="dcterms:W3CDTF">2026-07-22T08:57:49Z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0x0101004DA702A496B7D7449F457C941AEC0CCB</vt:lpwstr>
  </property>
  <property fmtid="{D5CDD505-2E9C-101B-9397-08002B2CF9AE}" pid="3" name="Order">
    <vt:r8>228500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Reviewd">
    <vt:bool>false</vt:bool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MediaServiceImageTags">
    <vt:lpwstr/>
  </property>
</Properties>
</file>