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1"/>
  </p:notesMasterIdLst>
  <p:sldIdLst>
    <p:sldId id="296" r:id="rId5"/>
    <p:sldId id="275" r:id="rId6"/>
    <p:sldId id="281" r:id="rId7"/>
    <p:sldId id="282" r:id="rId8"/>
    <p:sldId id="284" r:id="rId9"/>
    <p:sldId id="292" r:id="rId10"/>
    <p:sldId id="295" r:id="rId11"/>
    <p:sldId id="286" r:id="rId12"/>
    <p:sldId id="283" r:id="rId13"/>
    <p:sldId id="287" r:id="rId14"/>
    <p:sldId id="288" r:id="rId15"/>
    <p:sldId id="289" r:id="rId16"/>
    <p:sldId id="290" r:id="rId17"/>
    <p:sldId id="294" r:id="rId18"/>
    <p:sldId id="293"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62B06-79D3-4634-3738-D4FB73426C13}" name="Emily van de Venter (Public Health Wales - No. 2 Capital Quarter)" initials="EQ" userId="S::emily.vandeventer@wales.nhs.uk::c3ee82f5-72f1-4d25-b87c-32c11ca79278" providerId="AD"/>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 id="{A0A299E4-C092-AEC1-06CE-81608E9C237A}" name="Gareth Thomas (Public Health Wales, No. 2 Capital Quarter)" initials="GQ" userId="S::gareth.thomas17@wales.nhs.uk::74ed2807-8d61-45c7-a3b0-de76cb24c3d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F4C8B-C074-37A0-8F4B-95D37760382C}" v="24" dt="2025-09-23T15:42:17.346"/>
    <p1510:client id="{685754F2-9C38-AA50-4AEE-DEE26364FF99}" v="63" dt="2025-09-22T12:34:08.352"/>
    <p1510:client id="{97A99F48-2990-6C71-3206-4222AD4F51D0}" v="72" dt="2025-09-22T11:21:52.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33395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86632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347340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10/1/2025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ubmed.ncbi.nlm.nih.gov/27804960/"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leepfoundation.org/physical-health/obesity-and-sleep" TargetMode="External"/><Relationship Id="rId3" Type="http://schemas.openxmlformats.org/officeDocument/2006/relationships/hyperlink" Target="https://pmc.ncbi.nlm.nih.gov/articles/PMC7181893/" TargetMode="External"/><Relationship Id="rId7" Type="http://schemas.openxmlformats.org/officeDocument/2006/relationships/hyperlink" Target="https://pmc.ncbi.nlm.nih.gov/articles/PMC3397805/" TargetMode="External"/><Relationship Id="rId12" Type="http://schemas.openxmlformats.org/officeDocument/2006/relationships/hyperlink" Target="https://pmc.ncbi.nlm.nih.gov/articles/PMC4568388/" TargetMode="External"/><Relationship Id="rId2" Type="http://schemas.openxmlformats.org/officeDocument/2006/relationships/hyperlink" Target="https://www.mentalhealth.org.uk/explore-mental-health/publications/sleep-matters-impact-sleep-health-and-wellbeing#:~:text=Sleeping%20helps%20to%20repair%20and,to%20function%20during%20the%20daytime." TargetMode="External"/><Relationship Id="rId1" Type="http://schemas.openxmlformats.org/officeDocument/2006/relationships/slideLayout" Target="../slideLayouts/slideLayout12.xml"/><Relationship Id="rId6" Type="http://schemas.openxmlformats.org/officeDocument/2006/relationships/hyperlink" Target="https://www.sleepfoundation.org/physical-activity" TargetMode="External"/><Relationship Id="rId11" Type="http://schemas.openxmlformats.org/officeDocument/2006/relationships/hyperlink" Target="https://pmc.ncbi.nlm.nih.gov/articles/PMC10210975/#:~:text=A%20systematic%20review%20of%20sleep,to%20differences%20in%20daytime%20sleep." TargetMode="External"/><Relationship Id="rId5" Type="http://schemas.openxmlformats.org/officeDocument/2006/relationships/hyperlink" Target="https://www.sleepfoundation.org/physical-activity/exercise-and-sleep" TargetMode="External"/><Relationship Id="rId10" Type="http://schemas.openxmlformats.org/officeDocument/2006/relationships/hyperlink" Target="https://www.nhs.uk/conditions/tiredness-and-fatigue/" TargetMode="External"/><Relationship Id="rId4" Type="http://schemas.openxmlformats.org/officeDocument/2006/relationships/hyperlink" Target="https://www.mind.org.uk/information-support/types-of-mental-health-problems/sleep-problems/sleep-and-mental-health/" TargetMode="External"/><Relationship Id="rId9" Type="http://schemas.openxmlformats.org/officeDocument/2006/relationships/hyperlink" Target="https://pmc.ncbi.nlm.nih.gov/articles/PMC6361301/#:~:text=Short%20and%20long%20sleep%20duration%20are%20positively%20associated%20with%20chronic,poor%20general%20health10%2C1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p:txBody>
          <a:bodyPr/>
          <a:lstStyle/>
          <a:p>
            <a:r>
              <a:rPr lang="en-GB" dirty="0">
                <a:latin typeface="Ubuntu"/>
                <a:ea typeface="Verdana"/>
              </a:rPr>
              <a:t>How does Sleep Impact Our Health and Wellbeing?</a:t>
            </a:r>
            <a:r>
              <a:rPr lang="en-GB" b="0" dirty="0">
                <a:latin typeface="Ubuntu"/>
                <a:ea typeface="Verdana"/>
              </a:rPr>
              <a:t> </a:t>
            </a:r>
            <a:endParaRPr lang="en-US" dirty="0">
              <a:latin typeface="Ubuntu"/>
              <a:ea typeface="Verdana"/>
            </a:endParaRPr>
          </a:p>
        </p:txBody>
      </p:sp>
      <p:pic>
        <p:nvPicPr>
          <p:cNvPr id="6" name="Picture 5" descr="A person lying in bed&#10;&#10;AI-generated content may be incorrect.">
            <a:extLst>
              <a:ext uri="{FF2B5EF4-FFF2-40B4-BE49-F238E27FC236}">
                <a16:creationId xmlns:a16="http://schemas.microsoft.com/office/drawing/2014/main" id="{AE72FCDB-7630-F69F-4F59-87F9C1DB3C81}"/>
              </a:ext>
            </a:extLst>
          </p:cNvPr>
          <p:cNvPicPr>
            <a:picLocks noChangeAspect="1"/>
          </p:cNvPicPr>
          <p:nvPr/>
        </p:nvPicPr>
        <p:blipFill>
          <a:blip r:embed="rId2"/>
          <a:stretch>
            <a:fillRect/>
          </a:stretch>
        </p:blipFill>
        <p:spPr>
          <a:xfrm>
            <a:off x="6832661" y="1478264"/>
            <a:ext cx="4027730" cy="3183264"/>
          </a:xfrm>
          <a:prstGeom prst="rect">
            <a:avLst/>
          </a:prstGeom>
          <a:ln>
            <a:noFill/>
          </a:ln>
          <a:effectLst>
            <a:softEdge rad="112500"/>
          </a:effectLst>
        </p:spPr>
      </p:pic>
    </p:spTree>
    <p:extLst>
      <p:ext uri="{BB962C8B-B14F-4D97-AF65-F5344CB8AC3E}">
        <p14:creationId xmlns:p14="http://schemas.microsoft.com/office/powerpoint/2010/main" val="162436378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65358" y="883002"/>
            <a:ext cx="7599779" cy="8293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The Impact of Sleep Loss on Immune Function and Infection Risk</a:t>
            </a:r>
            <a:endParaRPr lang="en-US" b="1"/>
          </a:p>
        </p:txBody>
      </p:sp>
      <p:sp>
        <p:nvSpPr>
          <p:cNvPr id="4" name="Rectangle 3"/>
          <p:cNvSpPr/>
          <p:nvPr/>
        </p:nvSpPr>
        <p:spPr>
          <a:xfrm>
            <a:off x="352886" y="1878779"/>
            <a:ext cx="7216770" cy="5355312"/>
          </a:xfrm>
          <a:prstGeom prst="rect">
            <a:avLst/>
          </a:prstGeom>
        </p:spPr>
        <p:txBody>
          <a:bodyPr wrap="square" lIns="91440" tIns="45720" rIns="91440" bIns="45720" anchor="t">
            <a:spAutoFit/>
          </a:bodyPr>
          <a:lstStyle/>
          <a:p>
            <a:r>
              <a:rPr lang="en-GB" dirty="0">
                <a:latin typeface="Ubuntu"/>
              </a:rPr>
              <a:t>We are learning more about how sleep and our health are connected and it’s clear that sleep plays a big role in how our immune system works.</a:t>
            </a:r>
            <a:endParaRPr lang="en-US" dirty="0">
              <a:latin typeface="Ubuntu"/>
            </a:endParaRPr>
          </a:p>
          <a:p>
            <a:endParaRPr lang="en-GB" dirty="0">
              <a:latin typeface="Ubuntu"/>
            </a:endParaRPr>
          </a:p>
          <a:p>
            <a:r>
              <a:rPr lang="en-GB" dirty="0">
                <a:latin typeface="Ubuntu"/>
              </a:rPr>
              <a:t>The immune system is important for staying healthy. It helps heal wounds, fight off infections and protect us from serious illnesses.</a:t>
            </a:r>
          </a:p>
          <a:p>
            <a:r>
              <a:rPr lang="en-GB" dirty="0">
                <a:latin typeface="Ubuntu"/>
              </a:rPr>
              <a:t>Sleep and the immune system affect each other. </a:t>
            </a:r>
            <a:endParaRPr lang="en-GB" dirty="0">
              <a:latin typeface="Ubuntu"/>
              <a:ea typeface="Calibri" panose="020F0502020204030204"/>
              <a:cs typeface="Calibri" panose="020F0502020204030204"/>
            </a:endParaRPr>
          </a:p>
          <a:p>
            <a:endParaRPr lang="en-GB" dirty="0">
              <a:latin typeface="Ubuntu"/>
            </a:endParaRPr>
          </a:p>
          <a:p>
            <a:r>
              <a:rPr lang="en-GB" dirty="0">
                <a:latin typeface="Ubuntu"/>
              </a:rPr>
              <a:t>When the immune system is working hard to fight off an infection, it can make it harder to sleep. On the other hand, getting enough good sleep helps the immune system work better and keep us healthy.</a:t>
            </a:r>
            <a:endParaRPr lang="en-GB" dirty="0">
              <a:latin typeface="Ubuntu"/>
              <a:ea typeface="Calibri"/>
              <a:cs typeface="Calibri"/>
            </a:endParaRPr>
          </a:p>
          <a:p>
            <a:endParaRPr lang="en-GB" dirty="0">
              <a:latin typeface="Ubuntu"/>
            </a:endParaRPr>
          </a:p>
          <a:p>
            <a:r>
              <a:rPr lang="en-GB" dirty="0">
                <a:latin typeface="Ubuntu"/>
              </a:rPr>
              <a:t>Not getting enough sleep can weaken the immune system. Studies show that lack of sleep can make us more likely to get sick, both in the short term and over time.</a:t>
            </a:r>
            <a:endParaRPr lang="en-GB" dirty="0"/>
          </a:p>
          <a:p>
            <a:endParaRPr lang="en-GB">
              <a:latin typeface="Ubuntu"/>
            </a:endParaRPr>
          </a:p>
          <a:p>
            <a:endParaRPr lang="en-GB"/>
          </a:p>
          <a:p>
            <a:endParaRPr lang="en-GB"/>
          </a:p>
        </p:txBody>
      </p:sp>
      <p:pic>
        <p:nvPicPr>
          <p:cNvPr id="3" name="Picture 2"/>
          <p:cNvPicPr>
            <a:picLocks noChangeAspect="1"/>
          </p:cNvPicPr>
          <p:nvPr/>
        </p:nvPicPr>
        <p:blipFill>
          <a:blip r:embed="rId2"/>
          <a:stretch>
            <a:fillRect/>
          </a:stretch>
        </p:blipFill>
        <p:spPr>
          <a:xfrm>
            <a:off x="7773750" y="2525129"/>
            <a:ext cx="3901986" cy="2333096"/>
          </a:xfrm>
          <a:prstGeom prst="rect">
            <a:avLst/>
          </a:prstGeom>
          <a:ln>
            <a:noFill/>
          </a:ln>
          <a:effectLst>
            <a:softEdge rad="112500"/>
          </a:effectLst>
        </p:spPr>
      </p:pic>
    </p:spTree>
    <p:extLst>
      <p:ext uri="{BB962C8B-B14F-4D97-AF65-F5344CB8AC3E}">
        <p14:creationId xmlns:p14="http://schemas.microsoft.com/office/powerpoint/2010/main" val="42158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65358" y="883002"/>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The Role of Sleep in Weight Management</a:t>
            </a:r>
          </a:p>
          <a:p>
            <a:endParaRPr lang="en-US" b="1">
              <a:latin typeface="Ubuntu"/>
            </a:endParaRPr>
          </a:p>
          <a:p>
            <a:pPr marL="0" indent="0">
              <a:buNone/>
            </a:pPr>
            <a:endParaRPr lang="en-US" b="1">
              <a:latin typeface="Ubuntu"/>
            </a:endParaRPr>
          </a:p>
        </p:txBody>
      </p:sp>
      <p:sp>
        <p:nvSpPr>
          <p:cNvPr id="3" name="Rectangle 2"/>
          <p:cNvSpPr/>
          <p:nvPr/>
        </p:nvSpPr>
        <p:spPr>
          <a:xfrm>
            <a:off x="230701" y="1518782"/>
            <a:ext cx="6096000" cy="2031325"/>
          </a:xfrm>
          <a:prstGeom prst="rect">
            <a:avLst/>
          </a:prstGeom>
        </p:spPr>
        <p:txBody>
          <a:bodyPr lIns="91440" tIns="45720" rIns="91440" bIns="45720" anchor="t">
            <a:spAutoFit/>
          </a:bodyPr>
          <a:lstStyle/>
          <a:p>
            <a:r>
              <a:rPr lang="en-GB">
                <a:solidFill>
                  <a:srgbClr val="040C28"/>
                </a:solidFill>
                <a:latin typeface="Ubuntu"/>
              </a:rPr>
              <a:t>Poor sleep is a major risk factor for weight gain and obesity</a:t>
            </a:r>
            <a:r>
              <a:rPr lang="en-GB">
                <a:solidFill>
                  <a:srgbClr val="1F1F1F"/>
                </a:solidFill>
                <a:latin typeface="Ubuntu"/>
              </a:rPr>
              <a:t>. Research has observed changes in weight when people get fewer than 7 hours of quality sleep a night. </a:t>
            </a:r>
            <a:r>
              <a:rPr lang="en-GB">
                <a:solidFill>
                  <a:srgbClr val="000000"/>
                </a:solidFill>
                <a:latin typeface="Ubuntu"/>
              </a:rPr>
              <a:t>Additionally, many sleep disorders, like sleep apnoea, are worsened by weight gain. It’s a vicious cycle. Poor sleep can cause weight gain and weight gain can cause your sleep quality to decrease even further.</a:t>
            </a:r>
            <a:endParaRPr lang="en-GB">
              <a:latin typeface="Ubuntu"/>
            </a:endParaRPr>
          </a:p>
        </p:txBody>
      </p:sp>
      <p:sp>
        <p:nvSpPr>
          <p:cNvPr id="4" name="Rectangle 3"/>
          <p:cNvSpPr/>
          <p:nvPr/>
        </p:nvSpPr>
        <p:spPr>
          <a:xfrm>
            <a:off x="229765" y="3717591"/>
            <a:ext cx="6096000" cy="2123658"/>
          </a:xfrm>
          <a:prstGeom prst="rect">
            <a:avLst/>
          </a:prstGeom>
        </p:spPr>
        <p:txBody>
          <a:bodyPr lIns="91440" tIns="45720" rIns="91440" bIns="45720" anchor="t">
            <a:spAutoFit/>
          </a:bodyPr>
          <a:lstStyle/>
          <a:p>
            <a:r>
              <a:rPr lang="en-GB">
                <a:latin typeface="Ubuntu"/>
              </a:rPr>
              <a:t>A recent clinical trial showed that when people were sleep-deprived:</a:t>
            </a:r>
          </a:p>
          <a:p>
            <a:pPr marL="285750" indent="-285750">
              <a:buFont typeface="Wingdings" panose="05000000000000000000" pitchFamily="2" charset="2"/>
              <a:buChar char="Ø"/>
            </a:pPr>
            <a:r>
              <a:rPr lang="en-GB">
                <a:latin typeface="Ubuntu"/>
              </a:rPr>
              <a:t>they ate significantly more calories.</a:t>
            </a:r>
          </a:p>
          <a:p>
            <a:pPr marL="285750" indent="-285750">
              <a:buFont typeface="Wingdings" panose="05000000000000000000" pitchFamily="2" charset="2"/>
              <a:buChar char="Ø"/>
            </a:pPr>
            <a:r>
              <a:rPr lang="en-GB">
                <a:latin typeface="Ubuntu"/>
              </a:rPr>
              <a:t>they had a preference for fatty foods.</a:t>
            </a:r>
          </a:p>
          <a:p>
            <a:pPr marL="285750" indent="-285750">
              <a:buFont typeface="Wingdings" panose="05000000000000000000" pitchFamily="2" charset="2"/>
              <a:buChar char="Ø"/>
            </a:pPr>
            <a:r>
              <a:rPr lang="en-GB">
                <a:latin typeface="Ubuntu"/>
              </a:rPr>
              <a:t>their energy expenditure did not change.</a:t>
            </a:r>
            <a:endParaRPr lang="en-GB"/>
          </a:p>
          <a:p>
            <a:pPr marL="285750" indent="-285750">
              <a:buFont typeface="Wingdings" panose="05000000000000000000" pitchFamily="2" charset="2"/>
              <a:buChar char="Ø"/>
            </a:pPr>
            <a:endParaRPr lang="en-GB">
              <a:latin typeface="Ubuntu"/>
            </a:endParaRPr>
          </a:p>
          <a:p>
            <a:r>
              <a:rPr lang="en-GB" sz="1200">
                <a:solidFill>
                  <a:schemeClr val="accent1"/>
                </a:solidFill>
                <a:ea typeface="+mn-lt"/>
                <a:cs typeface="+mn-lt"/>
              </a:rPr>
              <a:t>*</a:t>
            </a:r>
            <a:r>
              <a:rPr lang="en-GB" sz="1200">
                <a:solidFill>
                  <a:schemeClr val="accent1"/>
                </a:solidFill>
                <a:ea typeface="+mn-lt"/>
                <a:cs typeface="+mn-lt"/>
                <a:hlinkClick r:id="rId2">
                  <a:extLst>
                    <a:ext uri="{A12FA001-AC4F-418D-AE19-62706E023703}">
                      <ahyp:hlinkClr xmlns:ahyp="http://schemas.microsoft.com/office/drawing/2018/hyperlinkcolor" val="tx"/>
                    </a:ext>
                  </a:extLst>
                </a:hlinkClick>
              </a:rPr>
              <a:t>The effects of partial sleep deprivation on energy balance: a systematic review and meta-analysis - PubMed</a:t>
            </a:r>
            <a:endParaRPr lang="en-GB" sz="1200">
              <a:solidFill>
                <a:schemeClr val="accent1"/>
              </a:solidFill>
              <a:ea typeface="Calibri" panose="020F0502020204030204"/>
              <a:cs typeface="Calibri" panose="020F0502020204030204"/>
              <a:hlinkClick r:id="rId2">
                <a:extLst>
                  <a:ext uri="{A12FA001-AC4F-418D-AE19-62706E023703}">
                    <ahyp:hlinkClr xmlns:ahyp="http://schemas.microsoft.com/office/drawing/2018/hyperlinkcolor" val="tx"/>
                  </a:ext>
                </a:extLst>
              </a:hlinkClick>
            </a:endParaRPr>
          </a:p>
        </p:txBody>
      </p:sp>
      <p:sp>
        <p:nvSpPr>
          <p:cNvPr id="6" name="AutoShape 2" descr="Sleep Apnea and Weight Gain — BetterN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Sleep Apnea and Weight Gain — Better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208" y="1691410"/>
            <a:ext cx="5196088" cy="3464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47215" y="792288"/>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Chronic and long-term health </a:t>
            </a:r>
          </a:p>
          <a:p>
            <a:pPr marL="0" indent="0">
              <a:buNone/>
            </a:pPr>
            <a:r>
              <a:rPr lang="en-US" b="1">
                <a:latin typeface="Ubuntu"/>
              </a:rPr>
              <a:t>conditions</a:t>
            </a:r>
          </a:p>
        </p:txBody>
      </p:sp>
      <p:sp>
        <p:nvSpPr>
          <p:cNvPr id="3" name="Rectangle 2"/>
          <p:cNvSpPr/>
          <p:nvPr/>
        </p:nvSpPr>
        <p:spPr>
          <a:xfrm>
            <a:off x="156653" y="1923120"/>
            <a:ext cx="5770114" cy="3970318"/>
          </a:xfrm>
          <a:prstGeom prst="rect">
            <a:avLst/>
          </a:prstGeom>
        </p:spPr>
        <p:txBody>
          <a:bodyPr wrap="square" lIns="91440" tIns="45720" rIns="91440" bIns="45720" anchor="t">
            <a:spAutoFit/>
          </a:bodyPr>
          <a:lstStyle/>
          <a:p>
            <a:r>
              <a:rPr lang="en-GB">
                <a:solidFill>
                  <a:srgbClr val="1C1D1F"/>
                </a:solidFill>
                <a:latin typeface="Ubuntu"/>
                <a:ea typeface="+mn-lt"/>
                <a:cs typeface="+mn-lt"/>
              </a:rPr>
              <a:t>Sleep is closely linked to </a:t>
            </a:r>
            <a:r>
              <a:rPr lang="en-GB">
                <a:latin typeface="Ubuntu"/>
                <a:ea typeface="+mn-lt"/>
                <a:cs typeface="+mn-lt"/>
              </a:rPr>
              <a:t>many chronic</a:t>
            </a:r>
            <a:r>
              <a:rPr lang="en-GB">
                <a:solidFill>
                  <a:srgbClr val="FF0000"/>
                </a:solidFill>
                <a:latin typeface="Ubuntu"/>
                <a:ea typeface="+mn-lt"/>
                <a:cs typeface="+mn-lt"/>
              </a:rPr>
              <a:t> </a:t>
            </a:r>
            <a:r>
              <a:rPr lang="en-GB">
                <a:solidFill>
                  <a:srgbClr val="1C1D1F"/>
                </a:solidFill>
                <a:latin typeface="Ubuntu"/>
                <a:ea typeface="+mn-lt"/>
                <a:cs typeface="+mn-lt"/>
              </a:rPr>
              <a:t>long-term health conditions. Poor sleep can make symptoms worse, and managing these conditions often involves improving sleep. Poor sleep can affect:</a:t>
            </a:r>
            <a:endParaRPr lang="en-US">
              <a:latin typeface="Ubuntu"/>
            </a:endParaRPr>
          </a:p>
          <a:p>
            <a:pPr marL="285750" indent="-285750">
              <a:buFont typeface="Arial"/>
              <a:buChar char="•"/>
            </a:pPr>
            <a:r>
              <a:rPr lang="en-GB" b="1">
                <a:solidFill>
                  <a:srgbClr val="1C1D1F"/>
                </a:solidFill>
                <a:latin typeface="Ubuntu"/>
                <a:ea typeface="+mn-lt"/>
                <a:cs typeface="+mn-lt"/>
              </a:rPr>
              <a:t>Chronic Pain</a:t>
            </a:r>
            <a:r>
              <a:rPr lang="en-GB">
                <a:solidFill>
                  <a:srgbClr val="1C1D1F"/>
                </a:solidFill>
                <a:latin typeface="Ubuntu"/>
                <a:ea typeface="+mn-lt"/>
                <a:cs typeface="+mn-lt"/>
              </a:rPr>
              <a:t> (e.g., Arthritis, Fibromyalgia, Back Pain)</a:t>
            </a:r>
            <a:endParaRPr lang="en-GB">
              <a:latin typeface="Ubuntu"/>
            </a:endParaRPr>
          </a:p>
          <a:p>
            <a:pPr marL="285750" indent="-285750">
              <a:buFont typeface="Arial"/>
              <a:buChar char="•"/>
            </a:pPr>
            <a:r>
              <a:rPr lang="en-GB" b="1">
                <a:solidFill>
                  <a:srgbClr val="1C1D1F"/>
                </a:solidFill>
                <a:latin typeface="Ubuntu"/>
                <a:ea typeface="+mn-lt"/>
                <a:cs typeface="+mn-lt"/>
              </a:rPr>
              <a:t>Respiratory Conditions</a:t>
            </a:r>
            <a:r>
              <a:rPr lang="en-GB">
                <a:solidFill>
                  <a:srgbClr val="1C1D1F"/>
                </a:solidFill>
                <a:latin typeface="Ubuntu"/>
                <a:ea typeface="+mn-lt"/>
                <a:cs typeface="+mn-lt"/>
              </a:rPr>
              <a:t> (e.g., Asthma, Sleep Apnoea)</a:t>
            </a:r>
            <a:endParaRPr lang="en-GB">
              <a:latin typeface="Ubuntu"/>
            </a:endParaRPr>
          </a:p>
          <a:p>
            <a:pPr marL="285750" indent="-285750">
              <a:buFont typeface="Arial"/>
              <a:buChar char="•"/>
            </a:pPr>
            <a:r>
              <a:rPr lang="en-GB" b="1">
                <a:solidFill>
                  <a:srgbClr val="1C1D1F"/>
                </a:solidFill>
                <a:latin typeface="Ubuntu"/>
                <a:ea typeface="+mn-lt"/>
                <a:cs typeface="+mn-lt"/>
              </a:rPr>
              <a:t>Heart Disease and Hypertension</a:t>
            </a:r>
            <a:endParaRPr lang="en-GB">
              <a:latin typeface="Ubuntu"/>
            </a:endParaRPr>
          </a:p>
          <a:p>
            <a:pPr marL="285750" indent="-285750">
              <a:buFont typeface="Arial"/>
              <a:buChar char="•"/>
            </a:pPr>
            <a:r>
              <a:rPr lang="en-GB" b="1">
                <a:solidFill>
                  <a:srgbClr val="1C1D1F"/>
                </a:solidFill>
                <a:latin typeface="Ubuntu"/>
                <a:ea typeface="+mn-lt"/>
                <a:cs typeface="+mn-lt"/>
              </a:rPr>
              <a:t>Mental Health</a:t>
            </a:r>
            <a:r>
              <a:rPr lang="en-GB">
                <a:solidFill>
                  <a:srgbClr val="1C1D1F"/>
                </a:solidFill>
                <a:latin typeface="Ubuntu"/>
                <a:ea typeface="+mn-lt"/>
                <a:cs typeface="+mn-lt"/>
              </a:rPr>
              <a:t> (e.g., Depression, Anxiety, PTSD)</a:t>
            </a:r>
            <a:endParaRPr lang="en-GB">
              <a:latin typeface="Ubuntu"/>
            </a:endParaRPr>
          </a:p>
          <a:p>
            <a:pPr marL="285750" indent="-285750">
              <a:buFont typeface="Arial"/>
              <a:buChar char="•"/>
            </a:pPr>
            <a:r>
              <a:rPr lang="en-GB" b="1">
                <a:solidFill>
                  <a:srgbClr val="1C1D1F"/>
                </a:solidFill>
                <a:latin typeface="Ubuntu"/>
                <a:ea typeface="+mn-lt"/>
                <a:cs typeface="+mn-lt"/>
              </a:rPr>
              <a:t>Diabetes</a:t>
            </a:r>
            <a:r>
              <a:rPr lang="en-GB">
                <a:solidFill>
                  <a:srgbClr val="1C1D1F"/>
                </a:solidFill>
                <a:latin typeface="Ubuntu"/>
                <a:ea typeface="+mn-lt"/>
                <a:cs typeface="+mn-lt"/>
              </a:rPr>
              <a:t> (Type 1 and 2)</a:t>
            </a:r>
            <a:endParaRPr lang="en-GB">
              <a:latin typeface="Ubuntu"/>
            </a:endParaRPr>
          </a:p>
          <a:p>
            <a:pPr marL="285750" indent="-285750">
              <a:buFont typeface="Arial"/>
              <a:buChar char="•"/>
            </a:pPr>
            <a:r>
              <a:rPr lang="en-GB" b="1">
                <a:solidFill>
                  <a:srgbClr val="1C1D1F"/>
                </a:solidFill>
                <a:latin typeface="Ubuntu"/>
                <a:ea typeface="+mn-lt"/>
                <a:cs typeface="+mn-lt"/>
              </a:rPr>
              <a:t>Neurological Disorders</a:t>
            </a:r>
            <a:r>
              <a:rPr lang="en-GB">
                <a:solidFill>
                  <a:srgbClr val="1C1D1F"/>
                </a:solidFill>
                <a:latin typeface="Ubuntu"/>
                <a:ea typeface="+mn-lt"/>
                <a:cs typeface="+mn-lt"/>
              </a:rPr>
              <a:t> (e.g., Parkinson's, MS)</a:t>
            </a:r>
            <a:endParaRPr lang="en-GB">
              <a:latin typeface="Ubuntu"/>
            </a:endParaRPr>
          </a:p>
          <a:p>
            <a:pPr marL="285750" indent="-285750">
              <a:buFont typeface="Arial"/>
              <a:buChar char="•"/>
            </a:pPr>
            <a:r>
              <a:rPr lang="en-GB" b="1">
                <a:solidFill>
                  <a:srgbClr val="1C1D1F"/>
                </a:solidFill>
                <a:latin typeface="Ubuntu"/>
                <a:ea typeface="+mn-lt"/>
                <a:cs typeface="+mn-lt"/>
              </a:rPr>
              <a:t>Obesity</a:t>
            </a:r>
            <a:endParaRPr lang="en-GB">
              <a:latin typeface="Ubuntu"/>
            </a:endParaRPr>
          </a:p>
          <a:p>
            <a:endParaRPr lang="en-GB">
              <a:solidFill>
                <a:srgbClr val="1C1D1F"/>
              </a:solidFill>
              <a:latin typeface="Ubuntu"/>
              <a:ea typeface="+mn-lt"/>
              <a:cs typeface="+mn-lt"/>
            </a:endParaRPr>
          </a:p>
        </p:txBody>
      </p:sp>
      <p:sp>
        <p:nvSpPr>
          <p:cNvPr id="4" name="TextBox 3">
            <a:extLst>
              <a:ext uri="{FF2B5EF4-FFF2-40B4-BE49-F238E27FC236}">
                <a16:creationId xmlns:a16="http://schemas.microsoft.com/office/drawing/2014/main" id="{FCFAA99D-AE9F-42D7-991A-FA151C57A8FD}"/>
              </a:ext>
            </a:extLst>
          </p:cNvPr>
          <p:cNvSpPr txBox="1"/>
          <p:nvPr/>
        </p:nvSpPr>
        <p:spPr>
          <a:xfrm>
            <a:off x="6094989" y="1714905"/>
            <a:ext cx="556665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Ubuntu"/>
                <a:ea typeface="Calibri"/>
                <a:cs typeface="Calibri"/>
              </a:rPr>
              <a:t>Managing Sleep Problems with Chronic (long-term) Health Conditions</a:t>
            </a:r>
          </a:p>
          <a:p>
            <a:r>
              <a:rPr lang="en-US" dirty="0">
                <a:latin typeface="Ubuntu"/>
                <a:ea typeface="Calibri"/>
                <a:cs typeface="Calibri"/>
              </a:rPr>
              <a:t>If you have a chronic health condition, try these strategies to improve sleep:</a:t>
            </a:r>
          </a:p>
          <a:p>
            <a:pPr marL="285750" indent="-285750">
              <a:buFont typeface="Arial"/>
              <a:buChar char="•"/>
            </a:pPr>
            <a:r>
              <a:rPr lang="en-US" b="1" dirty="0">
                <a:latin typeface="Ubuntu"/>
                <a:ea typeface="Calibri"/>
                <a:cs typeface="Calibri"/>
              </a:rPr>
              <a:t>Sleep Hygiene: </a:t>
            </a:r>
            <a:r>
              <a:rPr lang="en-US" dirty="0">
                <a:latin typeface="Ubuntu"/>
                <a:ea typeface="Calibri"/>
                <a:cs typeface="Calibri"/>
              </a:rPr>
              <a:t>Keep a regular sleep schedule, reduce light and noise and avoid caffeine or alcohol before bed.</a:t>
            </a:r>
          </a:p>
          <a:p>
            <a:pPr marL="285750" indent="-285750">
              <a:buFont typeface="Arial"/>
              <a:buChar char="•"/>
            </a:pPr>
            <a:r>
              <a:rPr lang="en-US" b="1" dirty="0">
                <a:latin typeface="Ubuntu"/>
                <a:ea typeface="Calibri"/>
                <a:cs typeface="Calibri"/>
              </a:rPr>
              <a:t>CBT-I</a:t>
            </a:r>
            <a:r>
              <a:rPr lang="en-US" dirty="0">
                <a:latin typeface="Ubuntu"/>
                <a:ea typeface="Calibri"/>
                <a:cs typeface="Calibri"/>
              </a:rPr>
              <a:t>: A therapy for insomnia, especially helpful for those with depression, anxiety or chronic pain.</a:t>
            </a:r>
          </a:p>
          <a:p>
            <a:pPr marL="285750" indent="-285750">
              <a:buFont typeface="Arial"/>
              <a:buChar char="•"/>
            </a:pPr>
            <a:r>
              <a:rPr lang="en-US" b="1" dirty="0">
                <a:latin typeface="Ubuntu"/>
                <a:ea typeface="Calibri"/>
                <a:cs typeface="Calibri"/>
              </a:rPr>
              <a:t>Treating Underlying Conditions</a:t>
            </a:r>
            <a:r>
              <a:rPr lang="en-US" dirty="0">
                <a:latin typeface="Ubuntu"/>
                <a:ea typeface="Calibri"/>
                <a:cs typeface="Calibri"/>
              </a:rPr>
              <a:t>: Managing health issues (like pain or blood sugar) can improve sleep.</a:t>
            </a:r>
          </a:p>
          <a:p>
            <a:pPr marL="285750" indent="-285750">
              <a:buFont typeface="Arial"/>
              <a:buChar char="•"/>
            </a:pPr>
            <a:r>
              <a:rPr lang="en-US" b="1" dirty="0">
                <a:latin typeface="Ubuntu"/>
                <a:ea typeface="Calibri"/>
                <a:cs typeface="Calibri"/>
              </a:rPr>
              <a:t>Sleep </a:t>
            </a:r>
            <a:r>
              <a:rPr lang="en-US" b="1" dirty="0" err="1">
                <a:latin typeface="Ubuntu"/>
                <a:ea typeface="Calibri"/>
                <a:cs typeface="Calibri"/>
              </a:rPr>
              <a:t>Apnoea</a:t>
            </a:r>
            <a:r>
              <a:rPr lang="en-US" b="1" dirty="0">
                <a:latin typeface="Ubuntu"/>
                <a:ea typeface="Calibri"/>
                <a:cs typeface="Calibri"/>
              </a:rPr>
              <a:t> Therapy</a:t>
            </a:r>
            <a:r>
              <a:rPr lang="en-US" dirty="0">
                <a:latin typeface="Ubuntu"/>
                <a:ea typeface="Calibri"/>
                <a:cs typeface="Calibri"/>
              </a:rPr>
              <a:t>: CPAP masks can help improve sleep for those with sleep </a:t>
            </a:r>
            <a:r>
              <a:rPr lang="en-US" dirty="0" err="1">
                <a:latin typeface="Ubuntu"/>
                <a:ea typeface="Calibri"/>
                <a:cs typeface="Calibri"/>
              </a:rPr>
              <a:t>apnoea</a:t>
            </a:r>
            <a:r>
              <a:rPr lang="en-US" dirty="0">
                <a:latin typeface="Ubuntu"/>
                <a:ea typeface="Calibri"/>
                <a:cs typeface="Calibri"/>
              </a:rPr>
              <a:t>.</a:t>
            </a:r>
          </a:p>
          <a:p>
            <a:pPr marL="285750" indent="-285750">
              <a:buFont typeface="Arial"/>
              <a:buChar char="•"/>
            </a:pPr>
            <a:r>
              <a:rPr lang="en-US" b="1" dirty="0">
                <a:latin typeface="Ubuntu"/>
                <a:ea typeface="Calibri"/>
                <a:cs typeface="Calibri"/>
              </a:rPr>
              <a:t>Relaxation Techniques</a:t>
            </a:r>
            <a:r>
              <a:rPr lang="en-US" dirty="0">
                <a:latin typeface="Ubuntu"/>
                <a:ea typeface="Calibri"/>
                <a:cs typeface="Calibri"/>
              </a:rPr>
              <a:t>: Practices like mindfulness or breathing exercises can reduce stress and improve sleep.</a:t>
            </a:r>
            <a:endParaRPr lang="en-US" dirty="0">
              <a:ea typeface="Calibri"/>
              <a:cs typeface="Calibri"/>
            </a:endParaRPr>
          </a:p>
          <a:p>
            <a:endParaRPr lang="en-US">
              <a:latin typeface="Ubuntu"/>
              <a:ea typeface="Calibri"/>
              <a:cs typeface="Calibri"/>
            </a:endParaRPr>
          </a:p>
        </p:txBody>
      </p:sp>
    </p:spTree>
    <p:extLst>
      <p:ext uri="{BB962C8B-B14F-4D97-AF65-F5344CB8AC3E}">
        <p14:creationId xmlns:p14="http://schemas.microsoft.com/office/powerpoint/2010/main" val="143616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65358" y="883002"/>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Poor Quality Sleep and Fatigue </a:t>
            </a:r>
          </a:p>
        </p:txBody>
      </p:sp>
      <p:sp>
        <p:nvSpPr>
          <p:cNvPr id="3" name="Rectangle 2"/>
          <p:cNvSpPr/>
          <p:nvPr/>
        </p:nvSpPr>
        <p:spPr>
          <a:xfrm>
            <a:off x="4742854" y="5341622"/>
            <a:ext cx="6096000" cy="1200329"/>
          </a:xfrm>
          <a:prstGeom prst="rect">
            <a:avLst/>
          </a:prstGeom>
        </p:spPr>
        <p:txBody>
          <a:bodyPr lIns="91440" tIns="45720" rIns="91440" bIns="45720" anchor="t">
            <a:spAutoFit/>
          </a:bodyPr>
          <a:lstStyle/>
          <a:p>
            <a:r>
              <a:rPr lang="en-GB">
                <a:latin typeface="Ubuntu"/>
                <a:ea typeface="+mn-lt"/>
                <a:cs typeface="+mn-lt"/>
              </a:rPr>
              <a:t>Research shows that fatigue (feeling very tired) usually happens because we don’t get enough sleep, stay awake for too long, or are awake when our body is supposed to be sleeping.</a:t>
            </a:r>
            <a:endParaRPr lang="en-US">
              <a:latin typeface="Ubuntu"/>
            </a:endParaRPr>
          </a:p>
        </p:txBody>
      </p:sp>
      <p:sp>
        <p:nvSpPr>
          <p:cNvPr id="4" name="Rectangle 3"/>
          <p:cNvSpPr/>
          <p:nvPr/>
        </p:nvSpPr>
        <p:spPr>
          <a:xfrm>
            <a:off x="4743006" y="1931131"/>
            <a:ext cx="6096000" cy="3416320"/>
          </a:xfrm>
          <a:prstGeom prst="rect">
            <a:avLst/>
          </a:prstGeom>
        </p:spPr>
        <p:txBody>
          <a:bodyPr wrap="square" lIns="91440" tIns="45720" rIns="91440" bIns="45720" anchor="t">
            <a:spAutoFit/>
          </a:bodyPr>
          <a:lstStyle/>
          <a:p>
            <a:r>
              <a:rPr lang="en-GB">
                <a:latin typeface="Ubuntu"/>
              </a:rPr>
              <a:t>Fatigue is an extreme tiredness, it is a feeling of constant exhaustion, burnout or lack of energy. It can be physical, mental or a combination of both. Fatigue can affect anyone.  </a:t>
            </a:r>
          </a:p>
          <a:p>
            <a:endParaRPr lang="en-GB">
              <a:latin typeface="Ubuntu"/>
            </a:endParaRPr>
          </a:p>
          <a:p>
            <a:r>
              <a:rPr lang="en-GB">
                <a:latin typeface="Ubuntu"/>
                <a:ea typeface="+mn-lt"/>
                <a:cs typeface="+mn-lt"/>
              </a:rPr>
              <a:t>Lack of sleep or poor-quality sleep can directly lead to fatigue. The more sleep-deprived we are, the more our bodies may feel tired throughout the day, reducing our performance, alertness and emotional well-being. Fatigue can be a signal that our bodies haven't fully recovered, and sleep is the primary way to restore energy levels.</a:t>
            </a:r>
            <a:endParaRPr lang="en-GB">
              <a:latin typeface="Ubuntu"/>
            </a:endParaRPr>
          </a:p>
        </p:txBody>
      </p:sp>
      <p:pic>
        <p:nvPicPr>
          <p:cNvPr id="3074" name="Picture 2" descr="28,300+ Fatigue Icon Stock Illustrations, Royalty-Free Vector Graphics &amp;  Clip Art - iStock | Fatigue icon vector, Driver fatigue icon, Muscle fatigu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27" y="1673979"/>
            <a:ext cx="3546475" cy="354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6268031-2AD4-1365-3BB6-9BE4BED8EBA7}"/>
              </a:ext>
            </a:extLst>
          </p:cNvPr>
          <p:cNvSpPr txBox="1">
            <a:spLocks/>
          </p:cNvSpPr>
          <p:nvPr/>
        </p:nvSpPr>
        <p:spPr>
          <a:xfrm>
            <a:off x="118466" y="1070571"/>
            <a:ext cx="8306694" cy="820178"/>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Children and Sleep inequality </a:t>
            </a:r>
            <a:endParaRPr lang="en-US" b="1"/>
          </a:p>
        </p:txBody>
      </p:sp>
      <p:sp>
        <p:nvSpPr>
          <p:cNvPr id="3" name="TextBox 3">
            <a:extLst>
              <a:ext uri="{FF2B5EF4-FFF2-40B4-BE49-F238E27FC236}">
                <a16:creationId xmlns:a16="http://schemas.microsoft.com/office/drawing/2014/main" id="{1F29FDF1-6F9A-C132-9BAF-38824E8576D0}"/>
              </a:ext>
            </a:extLst>
          </p:cNvPr>
          <p:cNvSpPr txBox="1"/>
          <p:nvPr/>
        </p:nvSpPr>
        <p:spPr>
          <a:xfrm>
            <a:off x="116394" y="1712686"/>
            <a:ext cx="5646057"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Ubuntu"/>
              </a:rPr>
              <a:t>Children and sleep inequality</a:t>
            </a:r>
            <a:r>
              <a:rPr lang="en-US">
                <a:latin typeface="Ubuntu"/>
              </a:rPr>
              <a:t> refers to the disparities in sleep quality, duration and access to sleep resources among children from different socioeconomic, racial and environmental backgrounds.</a:t>
            </a:r>
          </a:p>
          <a:p>
            <a:endParaRPr lang="en-US">
              <a:latin typeface="Ubuntu"/>
              <a:ea typeface="Calibri"/>
              <a:cs typeface="Calibri"/>
            </a:endParaRPr>
          </a:p>
          <a:p>
            <a:r>
              <a:rPr lang="en-US">
                <a:latin typeface="Ubuntu"/>
                <a:ea typeface="+mn-lt"/>
                <a:cs typeface="+mn-lt"/>
              </a:rPr>
              <a:t>Sleep inequality among children is a significant social issue that affects inequalities in health, academic performance and overall wellbeing.</a:t>
            </a:r>
            <a:endParaRPr lang="en-US">
              <a:latin typeface="Ubuntu"/>
            </a:endParaRPr>
          </a:p>
        </p:txBody>
      </p:sp>
      <p:sp>
        <p:nvSpPr>
          <p:cNvPr id="4" name="TextBox 4">
            <a:extLst>
              <a:ext uri="{FF2B5EF4-FFF2-40B4-BE49-F238E27FC236}">
                <a16:creationId xmlns:a16="http://schemas.microsoft.com/office/drawing/2014/main" id="{05C9298A-8A66-FABF-4EBA-4FB96DC56FF3}"/>
              </a:ext>
            </a:extLst>
          </p:cNvPr>
          <p:cNvSpPr txBox="1"/>
          <p:nvPr/>
        </p:nvSpPr>
        <p:spPr>
          <a:xfrm>
            <a:off x="5762973" y="625364"/>
            <a:ext cx="6448667" cy="61709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latin typeface="Ubuntu"/>
              </a:rPr>
              <a:t>Consequences of Sleep Inequality in Children</a:t>
            </a:r>
          </a:p>
          <a:p>
            <a:endParaRPr lang="en-US" b="1" dirty="0">
              <a:latin typeface="Ubuntu"/>
            </a:endParaRPr>
          </a:p>
          <a:p>
            <a:r>
              <a:rPr lang="en-US" b="1" dirty="0">
                <a:latin typeface="Ubuntu"/>
                <a:ea typeface="+mn-lt"/>
                <a:cs typeface="+mn-lt"/>
              </a:rPr>
              <a:t>Cognitive Development and School Performance</a:t>
            </a:r>
            <a:br>
              <a:rPr lang="en-US" b="1" dirty="0">
                <a:latin typeface="Ubuntu"/>
                <a:ea typeface="+mn-lt"/>
                <a:cs typeface="+mn-lt"/>
              </a:rPr>
            </a:br>
            <a:r>
              <a:rPr lang="en-US" dirty="0">
                <a:latin typeface="Ubuntu"/>
                <a:ea typeface="+mn-lt"/>
                <a:cs typeface="+mn-lt"/>
              </a:rPr>
              <a:t>Not enough sleep makes it hard for children to focus, remember, and learn, leading to lower test scores and behavior problems.</a:t>
            </a:r>
            <a:endParaRPr lang="en-US" dirty="0">
              <a:latin typeface="Ubuntu"/>
            </a:endParaRPr>
          </a:p>
          <a:p>
            <a:endParaRPr lang="en-US" b="1" dirty="0">
              <a:latin typeface="Ubuntu"/>
              <a:ea typeface="+mn-lt"/>
              <a:cs typeface="+mn-lt"/>
            </a:endParaRPr>
          </a:p>
          <a:p>
            <a:r>
              <a:rPr lang="en-US" b="1" dirty="0">
                <a:latin typeface="Ubuntu"/>
                <a:ea typeface="+mn-lt"/>
                <a:cs typeface="+mn-lt"/>
              </a:rPr>
              <a:t>Physical Health</a:t>
            </a:r>
            <a:endParaRPr lang="en-US" dirty="0">
              <a:latin typeface="Ubuntu"/>
              <a:ea typeface="+mn-lt"/>
              <a:cs typeface="+mn-lt"/>
            </a:endParaRPr>
          </a:p>
          <a:p>
            <a:r>
              <a:rPr lang="en-US" dirty="0">
                <a:latin typeface="Ubuntu"/>
                <a:ea typeface="+mn-lt"/>
                <a:cs typeface="+mn-lt"/>
              </a:rPr>
              <a:t>Lack of sleep can cause weight gain, weaken the immune system and increase the risk of diseases like diabetes and heart problems later in life.</a:t>
            </a:r>
            <a:endParaRPr lang="en-US" dirty="0">
              <a:latin typeface="Ubuntu"/>
              <a:ea typeface="Calibri"/>
              <a:cs typeface="Calibri"/>
            </a:endParaRPr>
          </a:p>
          <a:p>
            <a:endParaRPr lang="en-US" b="1" dirty="0">
              <a:latin typeface="Ubuntu"/>
              <a:ea typeface="+mn-lt"/>
              <a:cs typeface="+mn-lt"/>
            </a:endParaRPr>
          </a:p>
          <a:p>
            <a:r>
              <a:rPr lang="en-US" b="1" dirty="0">
                <a:latin typeface="Ubuntu"/>
                <a:ea typeface="+mn-lt"/>
                <a:cs typeface="+mn-lt"/>
              </a:rPr>
              <a:t>Emotional and Behavioral Problems</a:t>
            </a:r>
            <a:br>
              <a:rPr lang="en-US" b="1" dirty="0">
                <a:latin typeface="Ubuntu"/>
                <a:ea typeface="+mn-lt"/>
                <a:cs typeface="+mn-lt"/>
              </a:rPr>
            </a:br>
            <a:r>
              <a:rPr lang="en-US" dirty="0">
                <a:latin typeface="Ubuntu"/>
                <a:ea typeface="+mn-lt"/>
                <a:cs typeface="+mn-lt"/>
              </a:rPr>
              <a:t>Children who don’t sleep enough are more likely to experience mood swings, anxiety and, over time, serious mental health issues like depression.</a:t>
            </a:r>
          </a:p>
          <a:p>
            <a:endParaRPr lang="en-US" b="1" dirty="0">
              <a:latin typeface="Ubuntu"/>
              <a:ea typeface="Calibri"/>
              <a:cs typeface="Calibri"/>
            </a:endParaRPr>
          </a:p>
          <a:p>
            <a:r>
              <a:rPr lang="en-US" b="1" dirty="0">
                <a:latin typeface="Ubuntu"/>
                <a:ea typeface="+mn-lt"/>
                <a:cs typeface="+mn-lt"/>
              </a:rPr>
              <a:t>Social Inequality</a:t>
            </a:r>
            <a:br>
              <a:rPr lang="en-US" b="1" dirty="0">
                <a:latin typeface="Ubuntu"/>
                <a:ea typeface="+mn-lt"/>
                <a:cs typeface="+mn-lt"/>
              </a:rPr>
            </a:br>
            <a:r>
              <a:rPr lang="en-US" dirty="0">
                <a:latin typeface="Ubuntu"/>
                <a:ea typeface="+mn-lt"/>
                <a:cs typeface="+mn-lt"/>
              </a:rPr>
              <a:t>Children from low-income families often get less sleep, which can lead to worse school performance, fewer job opportunities and poor health, creating a cycle of inequality</a:t>
            </a:r>
            <a:endParaRPr lang="en-US" dirty="0">
              <a:latin typeface="Ubuntu"/>
            </a:endParaRPr>
          </a:p>
          <a:p>
            <a:endParaRPr lang="en-US" sz="1700">
              <a:latin typeface="Ubuntu"/>
              <a:ea typeface="Calibri" panose="020F0502020204030204"/>
              <a:cs typeface="Calibri" panose="020F0502020204030204"/>
            </a:endParaRPr>
          </a:p>
        </p:txBody>
      </p:sp>
      <p:pic>
        <p:nvPicPr>
          <p:cNvPr id="5" name="Picture 4" descr="Highlighting Sleep Inequality Issues ...">
            <a:extLst>
              <a:ext uri="{FF2B5EF4-FFF2-40B4-BE49-F238E27FC236}">
                <a16:creationId xmlns:a16="http://schemas.microsoft.com/office/drawing/2014/main" id="{86E77B99-792F-E1F6-487D-F6DB63363632}"/>
              </a:ext>
            </a:extLst>
          </p:cNvPr>
          <p:cNvPicPr>
            <a:picLocks noChangeAspect="1"/>
          </p:cNvPicPr>
          <p:nvPr/>
        </p:nvPicPr>
        <p:blipFill>
          <a:blip r:embed="rId2"/>
          <a:stretch>
            <a:fillRect/>
          </a:stretch>
        </p:blipFill>
        <p:spPr>
          <a:xfrm>
            <a:off x="312006" y="4301327"/>
            <a:ext cx="2195970" cy="1989160"/>
          </a:xfrm>
          <a:prstGeom prst="rect">
            <a:avLst/>
          </a:prstGeom>
        </p:spPr>
      </p:pic>
    </p:spTree>
    <p:extLst>
      <p:ext uri="{BB962C8B-B14F-4D97-AF65-F5344CB8AC3E}">
        <p14:creationId xmlns:p14="http://schemas.microsoft.com/office/powerpoint/2010/main" val="375317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08DB2A8-9976-8883-9D6E-A66BC839F336}"/>
              </a:ext>
            </a:extLst>
          </p:cNvPr>
          <p:cNvSpPr txBox="1"/>
          <p:nvPr/>
        </p:nvSpPr>
        <p:spPr>
          <a:xfrm>
            <a:off x="481826" y="1551633"/>
            <a:ext cx="9945179" cy="70173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Ubuntu"/>
                <a:ea typeface="Calibri"/>
                <a:cs typeface="Calibri"/>
              </a:rPr>
              <a:t>The information provided in this slide set took references from the following:</a:t>
            </a:r>
          </a:p>
          <a:p>
            <a:endParaRPr lang="en-US">
              <a:latin typeface="Ubuntu"/>
              <a:ea typeface="Calibri"/>
              <a:cs typeface="Calibri"/>
            </a:endParaRPr>
          </a:p>
          <a:p>
            <a:pPr marL="285750" indent="-285750">
              <a:buFont typeface="Wingdings"/>
              <a:buChar char="Ø"/>
            </a:pPr>
            <a:r>
              <a:rPr lang="en-US">
                <a:solidFill>
                  <a:schemeClr val="accent1"/>
                </a:solidFill>
                <a:latin typeface="Ubuntu"/>
                <a:ea typeface="+mn-lt"/>
                <a:cs typeface="+mn-lt"/>
                <a:hlinkClick r:id="rId2">
                  <a:extLst>
                    <a:ext uri="{A12FA001-AC4F-418D-AE19-62706E023703}">
                      <ahyp:hlinkClr xmlns:ahyp="http://schemas.microsoft.com/office/drawing/2018/hyperlinkcolor" val="tx"/>
                    </a:ext>
                  </a:extLst>
                </a:hlinkClick>
              </a:rPr>
              <a:t>Sleep Matters: The Impact Of Sleep On Health And Wellbeing | Mental Health Foundation</a:t>
            </a:r>
            <a:endParaRPr lang="en-US">
              <a:solidFill>
                <a:schemeClr val="accent1"/>
              </a:solidFill>
              <a:latin typeface="Ubuntu"/>
              <a:ea typeface="+mn-lt"/>
              <a:cs typeface="+mn-lt"/>
            </a:endParaRPr>
          </a:p>
          <a:p>
            <a:pPr marL="285750" indent="-285750">
              <a:buFont typeface="Wingdings"/>
              <a:buChar char="Ø"/>
            </a:pPr>
            <a:r>
              <a:rPr lang="en-US">
                <a:solidFill>
                  <a:schemeClr val="accent1"/>
                </a:solidFill>
                <a:latin typeface="Ubuntu"/>
                <a:ea typeface="+mn-lt"/>
                <a:cs typeface="+mn-lt"/>
                <a:hlinkClick r:id="rId3">
                  <a:extLst>
                    <a:ext uri="{A12FA001-AC4F-418D-AE19-62706E023703}">
                      <ahyp:hlinkClr xmlns:ahyp="http://schemas.microsoft.com/office/drawing/2018/hyperlinkcolor" val="tx"/>
                    </a:ext>
                  </a:extLst>
                </a:hlinkClick>
              </a:rPr>
              <a:t>Emotion, emotion regulation and sleep: An intimate relationship - PMC</a:t>
            </a:r>
            <a:endParaRPr lang="en-US">
              <a:solidFill>
                <a:schemeClr val="accent1"/>
              </a:solidFill>
              <a:latin typeface="Ubuntu"/>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accent1"/>
                </a:solidFill>
                <a:latin typeface="Ubuntu"/>
                <a:ea typeface="+mn-lt"/>
                <a:cs typeface="+mn-lt"/>
                <a:hlinkClick r:id="rId4">
                  <a:extLst>
                    <a:ext uri="{A12FA001-AC4F-418D-AE19-62706E023703}">
                      <ahyp:hlinkClr xmlns:ahyp="http://schemas.microsoft.com/office/drawing/2018/hyperlinkcolor" val="tx"/>
                    </a:ext>
                  </a:extLst>
                </a:hlinkClick>
              </a:rPr>
              <a:t>Sleep and mental health - Mind</a:t>
            </a:r>
            <a:endParaRPr lang="en-US">
              <a:solidFill>
                <a:schemeClr val="accent1"/>
              </a:solidFill>
              <a:latin typeface="Ubuntu"/>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accent1"/>
                </a:solidFill>
                <a:latin typeface="Ubuntu"/>
                <a:ea typeface="+mn-lt"/>
                <a:cs typeface="+mn-lt"/>
                <a:hlinkClick r:id="rId5">
                  <a:extLst>
                    <a:ext uri="{A12FA001-AC4F-418D-AE19-62706E023703}">
                      <ahyp:hlinkClr xmlns:ahyp="http://schemas.microsoft.com/office/drawing/2018/hyperlinkcolor" val="tx"/>
                    </a:ext>
                  </a:extLst>
                </a:hlinkClick>
              </a:rPr>
              <a:t>How Can Exercise Affect Sleep? | Sleep Foundation</a:t>
            </a:r>
            <a:endParaRPr lang="en-US">
              <a:solidFill>
                <a:schemeClr val="accent1"/>
              </a:solidFill>
              <a:latin typeface="Ubuntu"/>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accent1"/>
                </a:solidFill>
                <a:latin typeface="Ubuntu"/>
                <a:ea typeface="+mn-lt"/>
                <a:cs typeface="+mn-lt"/>
                <a:hlinkClick r:id="rId6">
                  <a:extLst>
                    <a:ext uri="{A12FA001-AC4F-418D-AE19-62706E023703}">
                      <ahyp:hlinkClr xmlns:ahyp="http://schemas.microsoft.com/office/drawing/2018/hyperlinkcolor" val="tx"/>
                    </a:ext>
                  </a:extLst>
                </a:hlinkClick>
              </a:rPr>
              <a:t>Physical Activity &amp; Sleep: How Sleep Affects the Body | Sleep Foundation</a:t>
            </a:r>
            <a:endParaRPr lang="en-US">
              <a:solidFill>
                <a:schemeClr val="accent1"/>
              </a:solidFill>
              <a:latin typeface="Ubuntu"/>
              <a:ea typeface="Calibri"/>
              <a:cs typeface="Calibri"/>
            </a:endParaRPr>
          </a:p>
          <a:p>
            <a:pPr marL="285750" indent="-285750">
              <a:buFont typeface="Wingdings"/>
              <a:buChar char="Ø"/>
            </a:pPr>
            <a:r>
              <a:rPr lang="en-US">
                <a:solidFill>
                  <a:schemeClr val="accent1"/>
                </a:solidFill>
                <a:latin typeface="Ubuntu"/>
                <a:ea typeface="+mn-lt"/>
                <a:cs typeface="+mn-lt"/>
                <a:hlinkClick r:id="rId7">
                  <a:extLst>
                    <a:ext uri="{A12FA001-AC4F-418D-AE19-62706E023703}">
                      <ahyp:hlinkClr xmlns:ahyp="http://schemas.microsoft.com/office/drawing/2018/hyperlinkcolor" val="tx"/>
                    </a:ext>
                  </a:extLst>
                </a:hlinkClick>
              </a:rPr>
              <a:t>Sleep and Infectious Disease Risk - PMC</a:t>
            </a:r>
            <a:endParaRPr lang="en-US">
              <a:solidFill>
                <a:schemeClr val="accent1"/>
              </a:solidFill>
              <a:latin typeface="Ubuntu"/>
              <a:ea typeface="Calibri"/>
              <a:cs typeface="Calibri"/>
            </a:endParaRPr>
          </a:p>
          <a:p>
            <a:pPr marL="285750" indent="-285750">
              <a:buFont typeface="Wingdings"/>
              <a:buChar char="Ø"/>
            </a:pPr>
            <a:r>
              <a:rPr lang="en-US">
                <a:solidFill>
                  <a:schemeClr val="accent1"/>
                </a:solidFill>
                <a:latin typeface="Ubuntu"/>
                <a:ea typeface="+mn-lt"/>
                <a:cs typeface="+mn-lt"/>
                <a:hlinkClick r:id="rId8">
                  <a:extLst>
                    <a:ext uri="{A12FA001-AC4F-418D-AE19-62706E023703}">
                      <ahyp:hlinkClr xmlns:ahyp="http://schemas.microsoft.com/office/drawing/2018/hyperlinkcolor" val="tx"/>
                    </a:ext>
                  </a:extLst>
                </a:hlinkClick>
              </a:rPr>
              <a:t>The Link Between Obesity and Sleep</a:t>
            </a:r>
            <a:endParaRPr lang="en-US">
              <a:solidFill>
                <a:schemeClr val="accent1"/>
              </a:solidFill>
              <a:latin typeface="Ubuntu"/>
              <a:ea typeface="Calibri"/>
              <a:cs typeface="Calibri"/>
            </a:endParaRPr>
          </a:p>
          <a:p>
            <a:pPr marL="285750" indent="-285750">
              <a:buFont typeface="Wingdings"/>
              <a:buChar char="Ø"/>
            </a:pPr>
            <a:r>
              <a:rPr lang="en-US">
                <a:solidFill>
                  <a:schemeClr val="accent1"/>
                </a:solidFill>
                <a:latin typeface="Ubuntu"/>
                <a:ea typeface="+mn-lt"/>
                <a:cs typeface="+mn-lt"/>
                <a:hlinkClick r:id="rId9">
                  <a:extLst>
                    <a:ext uri="{A12FA001-AC4F-418D-AE19-62706E023703}">
                      <ahyp:hlinkClr xmlns:ahyp="http://schemas.microsoft.com/office/drawing/2018/hyperlinkcolor" val="tx"/>
                    </a:ext>
                  </a:extLst>
                </a:hlinkClick>
              </a:rPr>
              <a:t>Sleep duration, lifestyles and chronic diseases: a cross-sectional population-based study - PMC</a:t>
            </a:r>
            <a:endParaRPr lang="en-US">
              <a:solidFill>
                <a:schemeClr val="accent1"/>
              </a:solidFill>
              <a:latin typeface="Ubuntu"/>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accent1"/>
                </a:solidFill>
                <a:latin typeface="Ubuntu"/>
                <a:ea typeface="+mn-lt"/>
                <a:cs typeface="+mn-lt"/>
                <a:hlinkClick r:id="rId10">
                  <a:extLst>
                    <a:ext uri="{A12FA001-AC4F-418D-AE19-62706E023703}">
                      <ahyp:hlinkClr xmlns:ahyp="http://schemas.microsoft.com/office/drawing/2018/hyperlinkcolor" val="tx"/>
                    </a:ext>
                  </a:extLst>
                </a:hlinkClick>
              </a:rPr>
              <a:t>Tiredness and fatigue - NHS</a:t>
            </a:r>
            <a:endParaRPr lang="en-US">
              <a:solidFill>
                <a:schemeClr val="accent1"/>
              </a:solidFill>
              <a:latin typeface="Ubuntu"/>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accent1"/>
                </a:solidFill>
                <a:latin typeface="Ubuntu"/>
                <a:ea typeface="+mn-lt"/>
                <a:cs typeface="+mn-lt"/>
                <a:hlinkClick r:id="rId11">
                  <a:extLst>
                    <a:ext uri="{A12FA001-AC4F-418D-AE19-62706E023703}">
                      <ahyp:hlinkClr xmlns:ahyp="http://schemas.microsoft.com/office/drawing/2018/hyperlinkcolor" val="tx"/>
                    </a:ext>
                  </a:extLst>
                </a:hlinkClick>
              </a:rPr>
              <a:t>Health Disparities in Pediatric Sleep - PMC</a:t>
            </a:r>
            <a:endParaRPr lang="en-US">
              <a:solidFill>
                <a:schemeClr val="accent1"/>
              </a:solidFill>
              <a:latin typeface="Ubuntu"/>
              <a:ea typeface="Calibri"/>
              <a:cs typeface="Calibri"/>
            </a:endParaRPr>
          </a:p>
          <a:p>
            <a:pPr marL="285750" indent="-285750">
              <a:buFont typeface="Wingdings"/>
              <a:buChar char="Ø"/>
            </a:pPr>
            <a:r>
              <a:rPr lang="en-US">
                <a:solidFill>
                  <a:schemeClr val="accent1"/>
                </a:solidFill>
                <a:latin typeface="Ubuntu"/>
                <a:ea typeface="+mn-lt"/>
                <a:cs typeface="+mn-lt"/>
                <a:hlinkClick r:id="rId12">
                  <a:extLst>
                    <a:ext uri="{A12FA001-AC4F-418D-AE19-62706E023703}">
                      <ahyp:hlinkClr xmlns:ahyp="http://schemas.microsoft.com/office/drawing/2018/hyperlinkcolor" val="tx"/>
                    </a:ext>
                  </a:extLst>
                </a:hlinkClick>
              </a:rPr>
              <a:t>The Bidirectional Relationship between Sleep and Immunity against Infections - PMC</a:t>
            </a:r>
            <a:r>
              <a:rPr lang="en-US">
                <a:solidFill>
                  <a:schemeClr val="accent1"/>
                </a:solidFill>
                <a:latin typeface="Ubuntu"/>
                <a:ea typeface="+mn-lt"/>
                <a:cs typeface="+mn-lt"/>
              </a:rPr>
              <a:t> </a:t>
            </a:r>
            <a:endParaRPr lang="en-US">
              <a:solidFill>
                <a:schemeClr val="accent1"/>
              </a:solidFill>
              <a:latin typeface="Ubuntu"/>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pPr marL="285750" indent="-285750">
              <a:buFont typeface="Wingdings"/>
              <a:buChar char="Ø"/>
            </a:pPr>
            <a:endParaRPr lang="en-US">
              <a:solidFill>
                <a:srgbClr val="15518B"/>
              </a:solidFill>
              <a:ea typeface="Calibri"/>
              <a:cs typeface="Calibri"/>
            </a:endParaRPr>
          </a:p>
          <a:p>
            <a:endParaRPr lang="en-US">
              <a:ea typeface="Calibri"/>
              <a:cs typeface="Calibri"/>
            </a:endParaRPr>
          </a:p>
        </p:txBody>
      </p:sp>
      <p:sp>
        <p:nvSpPr>
          <p:cNvPr id="3" name="TextBox 1">
            <a:extLst>
              <a:ext uri="{FF2B5EF4-FFF2-40B4-BE49-F238E27FC236}">
                <a16:creationId xmlns:a16="http://schemas.microsoft.com/office/drawing/2014/main" id="{DE4E7046-484D-4B2C-D451-804C8132165C}"/>
              </a:ext>
            </a:extLst>
          </p:cNvPr>
          <p:cNvSpPr txBox="1"/>
          <p:nvPr/>
        </p:nvSpPr>
        <p:spPr>
          <a:xfrm>
            <a:off x="484779" y="1030870"/>
            <a:ext cx="369570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15518B"/>
                </a:solidFill>
                <a:latin typeface="Ubuntu"/>
              </a:rPr>
              <a:t>References </a:t>
            </a:r>
          </a:p>
        </p:txBody>
      </p:sp>
    </p:spTree>
    <p:extLst>
      <p:ext uri="{BB962C8B-B14F-4D97-AF65-F5344CB8AC3E}">
        <p14:creationId xmlns:p14="http://schemas.microsoft.com/office/powerpoint/2010/main" val="366351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0E0DED-3429-1BE8-AB31-28736D4215F3}"/>
              </a:ext>
            </a:extLst>
          </p:cNvPr>
          <p:cNvSpPr>
            <a:spLocks noGrp="1"/>
          </p:cNvSpPr>
          <p:nvPr>
            <p:ph type="body" sz="quarter" idx="11"/>
          </p:nvPr>
        </p:nvSpPr>
        <p:spPr>
          <a:xfrm>
            <a:off x="304879" y="1501776"/>
            <a:ext cx="5241192" cy="669925"/>
          </a:xfrm>
        </p:spPr>
        <p:txBody>
          <a:bodyPr vert="horz" lIns="91440" tIns="45720" rIns="91440" bIns="45720" rtlCol="0" anchor="t">
            <a:noAutofit/>
          </a:bodyPr>
          <a:lstStyle/>
          <a:p>
            <a:r>
              <a:rPr lang="en-US" sz="2400" dirty="0">
                <a:latin typeface="Ubuntu"/>
              </a:rPr>
              <a:t>In this slide set, we’ll explore:</a:t>
            </a:r>
          </a:p>
        </p:txBody>
      </p:sp>
      <p:sp>
        <p:nvSpPr>
          <p:cNvPr id="2" name="TextBox 1">
            <a:extLst>
              <a:ext uri="{FF2B5EF4-FFF2-40B4-BE49-F238E27FC236}">
                <a16:creationId xmlns:a16="http://schemas.microsoft.com/office/drawing/2014/main" id="{BCC98B2B-D7D5-6E08-62F2-E206BF020178}"/>
              </a:ext>
            </a:extLst>
          </p:cNvPr>
          <p:cNvSpPr txBox="1"/>
          <p:nvPr/>
        </p:nvSpPr>
        <p:spPr>
          <a:xfrm>
            <a:off x="309282" y="2303929"/>
            <a:ext cx="520849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Introduction to Sleep and Wellbeing</a:t>
            </a:r>
            <a:endParaRPr lang="en-US">
              <a:latin typeface="Ubuntu"/>
            </a:endParaRPr>
          </a:p>
          <a:p>
            <a:r>
              <a:rPr lang="en-US" b="1">
                <a:latin typeface="Ubuntu"/>
              </a:rPr>
              <a:t>The Powerful Link Between Sleep and Health</a:t>
            </a:r>
            <a:endParaRPr lang="en-US" b="1">
              <a:latin typeface="Ubuntu"/>
              <a:ea typeface="Calibri" panose="020F0502020204030204"/>
              <a:cs typeface="Calibri" panose="020F0502020204030204"/>
            </a:endParaRPr>
          </a:p>
          <a:p>
            <a:r>
              <a:rPr lang="en-US" b="1">
                <a:latin typeface="Ubuntu"/>
              </a:rPr>
              <a:t>Sleep and Mental Wellbeing</a:t>
            </a:r>
            <a:endParaRPr lang="en-US" b="1">
              <a:latin typeface="Ubuntu"/>
              <a:ea typeface="Calibri" panose="020F0502020204030204"/>
              <a:cs typeface="Calibri" panose="020F0502020204030204"/>
            </a:endParaRPr>
          </a:p>
          <a:p>
            <a:pPr marL="228600" lvl="1" indent="-228600">
              <a:buFont typeface=""/>
              <a:buChar char="•"/>
            </a:pPr>
            <a:r>
              <a:rPr lang="en-US">
                <a:latin typeface="Ubuntu"/>
              </a:rPr>
              <a:t>Emotional Regulation and Mood</a:t>
            </a:r>
            <a:endParaRPr lang="en-US">
              <a:latin typeface="Ubuntu"/>
              <a:ea typeface="Calibri"/>
              <a:cs typeface="Calibri"/>
            </a:endParaRPr>
          </a:p>
          <a:p>
            <a:pPr marL="228600" lvl="1" indent="-228600">
              <a:buFont typeface=""/>
              <a:buChar char="•"/>
            </a:pPr>
            <a:r>
              <a:rPr lang="en-US">
                <a:latin typeface="Ubuntu"/>
              </a:rPr>
              <a:t>Stress, Anxiety and Depression</a:t>
            </a:r>
            <a:endParaRPr lang="en-US">
              <a:latin typeface="Ubuntu"/>
              <a:ea typeface="Calibri"/>
              <a:cs typeface="Calibri"/>
            </a:endParaRPr>
          </a:p>
          <a:p>
            <a:r>
              <a:rPr lang="en-US" b="1">
                <a:latin typeface="Ubuntu"/>
              </a:rPr>
              <a:t>Cognitive Function and Sleep</a:t>
            </a:r>
            <a:endParaRPr lang="en-US" b="1">
              <a:latin typeface="Ubuntu"/>
              <a:ea typeface="Calibri" panose="020F0502020204030204"/>
              <a:cs typeface="Calibri" panose="020F0502020204030204"/>
            </a:endParaRPr>
          </a:p>
          <a:p>
            <a:pPr marL="228600" lvl="1" indent="-228600">
              <a:buFont typeface=""/>
              <a:buChar char="•"/>
            </a:pPr>
            <a:r>
              <a:rPr lang="en-US">
                <a:latin typeface="Ubuntu"/>
              </a:rPr>
              <a:t>Memory and Learning</a:t>
            </a:r>
            <a:endParaRPr lang="en-US">
              <a:latin typeface="Ubuntu"/>
              <a:ea typeface="Calibri"/>
              <a:cs typeface="Calibri"/>
            </a:endParaRPr>
          </a:p>
          <a:p>
            <a:pPr marL="228600" lvl="1" indent="-228600">
              <a:buFont typeface=""/>
              <a:buChar char="•"/>
            </a:pPr>
            <a:r>
              <a:rPr lang="en-US">
                <a:latin typeface="Ubuntu"/>
              </a:rPr>
              <a:t>Attention, Focus and Decision-Making</a:t>
            </a:r>
            <a:endParaRPr lang="en-US">
              <a:latin typeface="Ubuntu"/>
              <a:ea typeface="Calibri"/>
              <a:cs typeface="Calibri"/>
            </a:endParaRPr>
          </a:p>
          <a:p>
            <a:pPr marL="228600" lvl="1" indent="-228600">
              <a:buFont typeface=""/>
              <a:buChar char="•"/>
            </a:pPr>
            <a:r>
              <a:rPr lang="en-US">
                <a:latin typeface="Ubuntu"/>
              </a:rPr>
              <a:t>Reaction Times and Academic Impact</a:t>
            </a:r>
            <a:endParaRPr lang="en-US">
              <a:latin typeface="Ubuntu"/>
              <a:ea typeface="Calibri"/>
              <a:cs typeface="Calibri"/>
            </a:endParaRPr>
          </a:p>
          <a:p>
            <a:r>
              <a:rPr lang="en-US" b="1">
                <a:latin typeface="Ubuntu"/>
              </a:rPr>
              <a:t>Sleep and Academic Success</a:t>
            </a:r>
            <a:endParaRPr lang="en-US" b="1">
              <a:latin typeface="Ubuntu"/>
              <a:ea typeface="Calibri"/>
              <a:cs typeface="Calibri"/>
            </a:endParaRPr>
          </a:p>
          <a:p>
            <a:pPr marL="228600" lvl="1" indent="-228600">
              <a:buFont typeface=""/>
              <a:buChar char="•"/>
            </a:pPr>
            <a:r>
              <a:rPr lang="en-US">
                <a:latin typeface="Ubuntu"/>
              </a:rPr>
              <a:t>Sleep Duration and Performance</a:t>
            </a:r>
            <a:endParaRPr lang="en-US">
              <a:latin typeface="Ubuntu"/>
              <a:ea typeface="Calibri"/>
              <a:cs typeface="Calibri"/>
            </a:endParaRPr>
          </a:p>
          <a:p>
            <a:pPr marL="228600" lvl="1" indent="-228600">
              <a:buFont typeface=""/>
              <a:buChar char="•"/>
            </a:pPr>
            <a:r>
              <a:rPr lang="en-US">
                <a:latin typeface="Ubuntu"/>
              </a:rPr>
              <a:t>Effects of Sleep Deprivation on Learning</a:t>
            </a:r>
            <a:endParaRPr lang="en-US">
              <a:latin typeface="Ubuntu"/>
              <a:ea typeface="Calibri"/>
              <a:cs typeface="Calibri"/>
            </a:endParaRPr>
          </a:p>
        </p:txBody>
      </p:sp>
      <p:sp>
        <p:nvSpPr>
          <p:cNvPr id="4" name="TextBox 3">
            <a:extLst>
              <a:ext uri="{FF2B5EF4-FFF2-40B4-BE49-F238E27FC236}">
                <a16:creationId xmlns:a16="http://schemas.microsoft.com/office/drawing/2014/main" id="{F7693830-48F2-4A62-C5B2-6F33F6794234}"/>
              </a:ext>
            </a:extLst>
          </p:cNvPr>
          <p:cNvSpPr txBox="1"/>
          <p:nvPr/>
        </p:nvSpPr>
        <p:spPr>
          <a:xfrm>
            <a:off x="5508811" y="2303929"/>
            <a:ext cx="582481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Ubuntu"/>
              </a:rPr>
              <a:t>Mental Health and Sleep</a:t>
            </a:r>
            <a:endParaRPr lang="en-US" dirty="0">
              <a:latin typeface="Ubuntu"/>
            </a:endParaRPr>
          </a:p>
          <a:p>
            <a:pPr marL="228600" lvl="1" indent="-228600">
              <a:buFont typeface=""/>
              <a:buChar char="•"/>
            </a:pPr>
            <a:r>
              <a:rPr lang="en-US" dirty="0">
                <a:latin typeface="Ubuntu"/>
              </a:rPr>
              <a:t>Depression and Sleep Disturbances</a:t>
            </a:r>
          </a:p>
          <a:p>
            <a:pPr marL="228600" lvl="1" indent="-228600">
              <a:buFont typeface=""/>
              <a:buChar char="•"/>
            </a:pPr>
            <a:r>
              <a:rPr lang="en-US" dirty="0">
                <a:latin typeface="Ubuntu"/>
              </a:rPr>
              <a:t>Emotional Resilience</a:t>
            </a:r>
          </a:p>
          <a:p>
            <a:r>
              <a:rPr lang="en-US" b="1" dirty="0">
                <a:latin typeface="Ubuntu"/>
              </a:rPr>
              <a:t>Sleep and Physical Wellbeing</a:t>
            </a:r>
          </a:p>
          <a:p>
            <a:pPr marL="228600" lvl="1" indent="-228600">
              <a:buFont typeface=""/>
              <a:buChar char="•"/>
            </a:pPr>
            <a:r>
              <a:rPr lang="en-US" dirty="0">
                <a:latin typeface="Ubuntu"/>
              </a:rPr>
              <a:t>Immune System Support</a:t>
            </a:r>
          </a:p>
          <a:p>
            <a:pPr marL="228600" lvl="1" indent="-228600">
              <a:buFont typeface=""/>
              <a:buChar char="•"/>
            </a:pPr>
            <a:r>
              <a:rPr lang="en-US" dirty="0">
                <a:latin typeface="Ubuntu"/>
              </a:rPr>
              <a:t>Weight Management and Metabolism</a:t>
            </a:r>
          </a:p>
          <a:p>
            <a:pPr marL="228600" lvl="1" indent="-228600">
              <a:buFont typeface=""/>
              <a:buChar char="•"/>
            </a:pPr>
            <a:r>
              <a:rPr lang="en-US" dirty="0">
                <a:latin typeface="Ubuntu"/>
              </a:rPr>
              <a:t>Fatigue and Energy Regulation</a:t>
            </a:r>
          </a:p>
          <a:p>
            <a:r>
              <a:rPr lang="en-US" b="1" dirty="0">
                <a:latin typeface="Ubuntu"/>
              </a:rPr>
              <a:t>Chronic Health Conditions and Sleep</a:t>
            </a:r>
          </a:p>
          <a:p>
            <a:pPr marL="228600" lvl="1" indent="-228600">
              <a:buFont typeface=""/>
              <a:buChar char="•"/>
            </a:pPr>
            <a:r>
              <a:rPr lang="en-US" dirty="0">
                <a:latin typeface="Ubuntu"/>
              </a:rPr>
              <a:t>Sleep and Long-Term Conditions (e.g., pain, respiratory, cardiovascular, neurological)</a:t>
            </a:r>
          </a:p>
          <a:p>
            <a:pPr marL="228600" lvl="1" indent="-228600">
              <a:buFont typeface=""/>
              <a:buChar char="•"/>
            </a:pPr>
            <a:r>
              <a:rPr lang="en-US" dirty="0">
                <a:latin typeface="Ubuntu"/>
              </a:rPr>
              <a:t>Strategies for Managing Sleep with Chronic Illness</a:t>
            </a:r>
          </a:p>
          <a:p>
            <a:r>
              <a:rPr lang="en-US" b="1" dirty="0">
                <a:latin typeface="Ubuntu"/>
              </a:rPr>
              <a:t>Children and Sleep Inequality</a:t>
            </a:r>
          </a:p>
          <a:p>
            <a:pPr marL="228600" lvl="1" indent="-228600">
              <a:buFont typeface=""/>
              <a:buChar char="•"/>
            </a:pPr>
            <a:r>
              <a:rPr lang="en-US" dirty="0">
                <a:latin typeface="Ubuntu"/>
              </a:rPr>
              <a:t>Impact on Cognitive and Emotional Development</a:t>
            </a:r>
          </a:p>
          <a:p>
            <a:pPr marL="228600" lvl="1" indent="-228600">
              <a:buFont typeface=""/>
              <a:buChar char="•"/>
            </a:pPr>
            <a:r>
              <a:rPr lang="en-US" dirty="0">
                <a:latin typeface="Ubuntu"/>
              </a:rPr>
              <a:t>Health Disparities and Social Inequality</a:t>
            </a:r>
          </a:p>
        </p:txBody>
      </p:sp>
    </p:spTree>
    <p:extLst>
      <p:ext uri="{BB962C8B-B14F-4D97-AF65-F5344CB8AC3E}">
        <p14:creationId xmlns:p14="http://schemas.microsoft.com/office/powerpoint/2010/main" val="399078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1235" y="1187802"/>
            <a:ext cx="10657947" cy="8996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Ubuntu"/>
              </a:rPr>
              <a:t> The Powerful Link Between Sleep and Health</a:t>
            </a:r>
            <a:endParaRPr lang="en-US" b="1" dirty="0"/>
          </a:p>
        </p:txBody>
      </p:sp>
      <p:sp>
        <p:nvSpPr>
          <p:cNvPr id="6" name="Text Placeholder 4">
            <a:extLst>
              <a:ext uri="{FF2B5EF4-FFF2-40B4-BE49-F238E27FC236}">
                <a16:creationId xmlns:a16="http://schemas.microsoft.com/office/drawing/2014/main" id="{41FA1CDA-59BF-ABE7-68EC-F35F6A85D545}"/>
              </a:ext>
            </a:extLst>
          </p:cNvPr>
          <p:cNvSpPr txBox="1">
            <a:spLocks/>
          </p:cNvSpPr>
          <p:nvPr/>
        </p:nvSpPr>
        <p:spPr>
          <a:xfrm>
            <a:off x="162837" y="1494572"/>
            <a:ext cx="11874098" cy="4723630"/>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p>
          <a:p>
            <a:endParaRPr lang="en-US" sz="2200"/>
          </a:p>
          <a:p>
            <a:endParaRPr lang="en-US" sz="2200"/>
          </a:p>
          <a:p>
            <a:endParaRPr lang="en-US"/>
          </a:p>
          <a:p>
            <a:endParaRPr lang="en-US"/>
          </a:p>
          <a:p>
            <a:endParaRPr lang="en-US"/>
          </a:p>
        </p:txBody>
      </p:sp>
      <p:sp>
        <p:nvSpPr>
          <p:cNvPr id="2" name="Rectangle 1"/>
          <p:cNvSpPr/>
          <p:nvPr/>
        </p:nvSpPr>
        <p:spPr>
          <a:xfrm>
            <a:off x="149657" y="2338325"/>
            <a:ext cx="5795349" cy="4524315"/>
          </a:xfrm>
          <a:prstGeom prst="rect">
            <a:avLst/>
          </a:prstGeom>
        </p:spPr>
        <p:txBody>
          <a:bodyPr wrap="square" lIns="91440" tIns="45720" rIns="91440" bIns="45720" anchor="t">
            <a:spAutoFit/>
          </a:bodyPr>
          <a:lstStyle/>
          <a:p>
            <a:r>
              <a:rPr lang="en-GB" dirty="0">
                <a:solidFill>
                  <a:srgbClr val="1F1F1F"/>
                </a:solidFill>
                <a:latin typeface="Ubuntu"/>
              </a:rPr>
              <a:t>Sleep is one of our most essential needs — just like food, water and air. Without enough of it, we struggle to learn, focus and feel good.</a:t>
            </a:r>
            <a:endParaRPr lang="en-US">
              <a:latin typeface="Ubuntu"/>
            </a:endParaRPr>
          </a:p>
          <a:p>
            <a:endParaRPr lang="en-GB" dirty="0">
              <a:solidFill>
                <a:srgbClr val="1F1F1F"/>
              </a:solidFill>
              <a:latin typeface="Ubuntu"/>
            </a:endParaRPr>
          </a:p>
          <a:p>
            <a:r>
              <a:rPr lang="en-GB" dirty="0">
                <a:solidFill>
                  <a:srgbClr val="1F1F1F"/>
                </a:solidFill>
                <a:latin typeface="Ubuntu"/>
              </a:rPr>
              <a:t>As we've touched upon before, according to Maslow’s Hierarchy of Needs, rest is a foundation for living a healthy, happy life. Feeling safe, building friendships, doing well in school - all of these depend on being well-rested.</a:t>
            </a:r>
            <a:endParaRPr lang="en-GB">
              <a:latin typeface="Ubuntu"/>
            </a:endParaRPr>
          </a:p>
          <a:p>
            <a:endParaRPr lang="en-GB" dirty="0">
              <a:solidFill>
                <a:srgbClr val="1F1F1F"/>
              </a:solidFill>
              <a:latin typeface="Ubuntu"/>
            </a:endParaRPr>
          </a:p>
          <a:p>
            <a:r>
              <a:rPr lang="en-GB" dirty="0">
                <a:solidFill>
                  <a:srgbClr val="1F1F1F"/>
                </a:solidFill>
                <a:latin typeface="Ubuntu"/>
              </a:rPr>
              <a:t>Sleep helps our brain and body recharge, supports memory, learning and emotional well-being. It’s vital for both mental and physical health.</a:t>
            </a:r>
            <a:endParaRPr lang="en-GB">
              <a:ea typeface="Calibri"/>
              <a:cs typeface="Calibri"/>
            </a:endParaRPr>
          </a:p>
          <a:p>
            <a:endParaRPr lang="en-GB">
              <a:solidFill>
                <a:srgbClr val="1F1F1F"/>
              </a:solidFill>
              <a:latin typeface="Ubuntu"/>
            </a:endParaRPr>
          </a:p>
          <a:p>
            <a:pPr fontAlgn="base"/>
            <a:endParaRPr lang="en-GB">
              <a:solidFill>
                <a:srgbClr val="000000"/>
              </a:solidFill>
            </a:endParaRPr>
          </a:p>
          <a:p>
            <a:pPr fontAlgn="base"/>
            <a:endParaRPr lang="en-GB">
              <a:solidFill>
                <a:srgbClr val="000000"/>
              </a:solidFill>
            </a:endParaRPr>
          </a:p>
        </p:txBody>
      </p:sp>
      <p:pic>
        <p:nvPicPr>
          <p:cNvPr id="3" name="Picture 2"/>
          <p:cNvPicPr>
            <a:picLocks noChangeAspect="1"/>
          </p:cNvPicPr>
          <p:nvPr/>
        </p:nvPicPr>
        <p:blipFill>
          <a:blip r:embed="rId2"/>
          <a:stretch>
            <a:fillRect/>
          </a:stretch>
        </p:blipFill>
        <p:spPr>
          <a:xfrm>
            <a:off x="6385687" y="2668447"/>
            <a:ext cx="5209125" cy="3229192"/>
          </a:xfrm>
          <a:prstGeom prst="rect">
            <a:avLst/>
          </a:prstGeom>
          <a:ln>
            <a:noFill/>
          </a:ln>
          <a:effectLst>
            <a:softEdge rad="112500"/>
          </a:effectLst>
        </p:spPr>
      </p:pic>
    </p:spTree>
    <p:extLst>
      <p:ext uri="{BB962C8B-B14F-4D97-AF65-F5344CB8AC3E}">
        <p14:creationId xmlns:p14="http://schemas.microsoft.com/office/powerpoint/2010/main" val="1594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65358" y="883002"/>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Sleep and our Mental Wellbeing </a:t>
            </a:r>
          </a:p>
        </p:txBody>
      </p:sp>
      <p:sp>
        <p:nvSpPr>
          <p:cNvPr id="3" name="Rectangle 2"/>
          <p:cNvSpPr/>
          <p:nvPr/>
        </p:nvSpPr>
        <p:spPr>
          <a:xfrm>
            <a:off x="4079090" y="2381317"/>
            <a:ext cx="7808956" cy="3970318"/>
          </a:xfrm>
          <a:prstGeom prst="rect">
            <a:avLst/>
          </a:prstGeom>
        </p:spPr>
        <p:txBody>
          <a:bodyPr wrap="square" lIns="91440" tIns="45720" rIns="91440" bIns="45720" anchor="t">
            <a:spAutoFit/>
          </a:bodyPr>
          <a:lstStyle/>
          <a:p>
            <a:pPr fontAlgn="base"/>
            <a:r>
              <a:rPr lang="en-GB">
                <a:solidFill>
                  <a:srgbClr val="000000"/>
                </a:solidFill>
                <a:latin typeface="Ubuntu"/>
              </a:rPr>
              <a:t>There is a strong relationship between the amount and quality of our sleep with our mental health and wellbeing. If we don’t get enough good quality sleep, then there is a greater risk of:   </a:t>
            </a:r>
          </a:p>
          <a:p>
            <a:pPr marL="285750" indent="-285750" fontAlgn="base">
              <a:buFont typeface="Wingdings"/>
              <a:buChar char="Ø"/>
            </a:pPr>
            <a:r>
              <a:rPr lang="en-GB">
                <a:solidFill>
                  <a:srgbClr val="000000"/>
                </a:solidFill>
                <a:latin typeface="Ubuntu"/>
              </a:rPr>
              <a:t>Experiencing more negative emotions and fewer positive emotions   </a:t>
            </a:r>
          </a:p>
          <a:p>
            <a:pPr marL="285750" indent="-285750" fontAlgn="base">
              <a:buFont typeface="Wingdings" panose="020B0604020202020204" pitchFamily="34" charset="0"/>
              <a:buChar char="Ø"/>
            </a:pPr>
            <a:r>
              <a:rPr lang="en-GB">
                <a:solidFill>
                  <a:srgbClr val="000000"/>
                </a:solidFill>
                <a:latin typeface="Ubuntu"/>
              </a:rPr>
              <a:t>Finding it difficult to regulate emotions  </a:t>
            </a:r>
          </a:p>
          <a:p>
            <a:pPr marL="285750" indent="-285750" fontAlgn="base">
              <a:buFont typeface="Wingdings" panose="020B0604020202020204" pitchFamily="34" charset="0"/>
              <a:buChar char="Ø"/>
            </a:pPr>
            <a:r>
              <a:rPr lang="en-GB">
                <a:solidFill>
                  <a:srgbClr val="000000"/>
                </a:solidFill>
                <a:latin typeface="Ubuntu"/>
              </a:rPr>
              <a:t>Depression and anxiety symptoms  </a:t>
            </a:r>
          </a:p>
          <a:p>
            <a:pPr fontAlgn="base"/>
            <a:endParaRPr lang="en-GB">
              <a:solidFill>
                <a:srgbClr val="000000"/>
              </a:solidFill>
              <a:latin typeface="Ubuntu"/>
            </a:endParaRPr>
          </a:p>
          <a:p>
            <a:pPr fontAlgn="base"/>
            <a:r>
              <a:rPr lang="en-GB">
                <a:latin typeface="Ubuntu"/>
              </a:rPr>
              <a:t>People who aren’t getting enough good quality sleep may feel extremely tired, experience mood changes, stress, anxiety and irritability, have impaired thinking, memory, find it hard to make decisions and be less able to focus. </a:t>
            </a:r>
          </a:p>
          <a:p>
            <a:endParaRPr lang="en-GB">
              <a:latin typeface="Ubuntu"/>
            </a:endParaRPr>
          </a:p>
          <a:p>
            <a:r>
              <a:rPr lang="en-GB">
                <a:latin typeface="Ubuntu"/>
              </a:rPr>
              <a:t>The following slides will explore how sleep affects our mental wellbeing in more detail.</a:t>
            </a:r>
          </a:p>
        </p:txBody>
      </p:sp>
      <p:pic>
        <p:nvPicPr>
          <p:cNvPr id="4" name="Picture 3"/>
          <p:cNvPicPr>
            <a:picLocks noChangeAspect="1"/>
          </p:cNvPicPr>
          <p:nvPr/>
        </p:nvPicPr>
        <p:blipFill>
          <a:blip r:embed="rId2"/>
          <a:stretch>
            <a:fillRect/>
          </a:stretch>
        </p:blipFill>
        <p:spPr>
          <a:xfrm>
            <a:off x="319126" y="2188073"/>
            <a:ext cx="3756333" cy="3005812"/>
          </a:xfrm>
          <a:prstGeom prst="rect">
            <a:avLst/>
          </a:prstGeom>
          <a:ln>
            <a:noFill/>
          </a:ln>
          <a:effectLst>
            <a:softEdge rad="112500"/>
          </a:effectLst>
        </p:spPr>
      </p:pic>
    </p:spTree>
    <p:extLst>
      <p:ext uri="{BB962C8B-B14F-4D97-AF65-F5344CB8AC3E}">
        <p14:creationId xmlns:p14="http://schemas.microsoft.com/office/powerpoint/2010/main" val="193871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47372" y="1451170"/>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The Connection Between Emotional Struggles and Poor Quality Sleep</a:t>
            </a:r>
          </a:p>
        </p:txBody>
      </p:sp>
      <p:sp>
        <p:nvSpPr>
          <p:cNvPr id="3" name="Rectangle 2"/>
          <p:cNvSpPr/>
          <p:nvPr/>
        </p:nvSpPr>
        <p:spPr>
          <a:xfrm>
            <a:off x="146448" y="2633077"/>
            <a:ext cx="10773507" cy="3970318"/>
          </a:xfrm>
          <a:prstGeom prst="rect">
            <a:avLst/>
          </a:prstGeom>
        </p:spPr>
        <p:txBody>
          <a:bodyPr wrap="square" lIns="91440" tIns="45720" rIns="91440" bIns="45720" anchor="t">
            <a:spAutoFit/>
          </a:bodyPr>
          <a:lstStyle/>
          <a:p>
            <a:r>
              <a:rPr lang="en-GB">
                <a:solidFill>
                  <a:srgbClr val="1B1B1B"/>
                </a:solidFill>
                <a:latin typeface="Ubuntu"/>
              </a:rPr>
              <a:t>Not enough sleep may result in a state of chronic stress. This can exacerbate how we regulate our emotions and make us more sensitive to stressful stimuli and events. In fact, good sleep appears to be essential to our ability to cope with emotional stress in everyday life. </a:t>
            </a:r>
          </a:p>
          <a:p>
            <a:endParaRPr lang="en-GB">
              <a:solidFill>
                <a:srgbClr val="1B1B1B"/>
              </a:solidFill>
              <a:latin typeface="Ubuntu"/>
            </a:endParaRPr>
          </a:p>
          <a:p>
            <a:r>
              <a:rPr lang="en-GB">
                <a:solidFill>
                  <a:srgbClr val="1B1B1B"/>
                </a:solidFill>
                <a:latin typeface="Ubuntu"/>
              </a:rPr>
              <a:t>A lack of sleep can stop us from thinking clearly and keeping our emotions at an even keel. Studies show that excessive sleepiness can:</a:t>
            </a:r>
          </a:p>
          <a:p>
            <a:pPr marL="285750" indent="-285750">
              <a:buFont typeface="Wingdings" panose="05000000000000000000" pitchFamily="2" charset="2"/>
              <a:buChar char="Ø"/>
            </a:pPr>
            <a:r>
              <a:rPr lang="en-GB">
                <a:solidFill>
                  <a:srgbClr val="1B1B1B"/>
                </a:solidFill>
                <a:latin typeface="Ubuntu"/>
              </a:rPr>
              <a:t>Bring about mood changes </a:t>
            </a:r>
          </a:p>
          <a:p>
            <a:pPr marL="285750" indent="-285750">
              <a:buFont typeface="Wingdings" panose="05000000000000000000" pitchFamily="2" charset="2"/>
              <a:buChar char="Ø"/>
            </a:pPr>
            <a:r>
              <a:rPr lang="en-GB">
                <a:solidFill>
                  <a:srgbClr val="1B1B1B"/>
                </a:solidFill>
                <a:latin typeface="Ubuntu"/>
              </a:rPr>
              <a:t>Cause emotional distress</a:t>
            </a:r>
          </a:p>
          <a:p>
            <a:pPr marL="285750" indent="-285750">
              <a:buFont typeface="Wingdings" panose="05000000000000000000" pitchFamily="2" charset="2"/>
              <a:buChar char="Ø"/>
            </a:pPr>
            <a:r>
              <a:rPr lang="en-GB">
                <a:solidFill>
                  <a:srgbClr val="1B1B1B"/>
                </a:solidFill>
                <a:latin typeface="Ubuntu"/>
              </a:rPr>
              <a:t>Make focus and concentrating more difficult </a:t>
            </a:r>
          </a:p>
          <a:p>
            <a:endParaRPr lang="en-GB">
              <a:solidFill>
                <a:srgbClr val="1B1B1B"/>
              </a:solidFill>
              <a:latin typeface="Ubuntu"/>
            </a:endParaRPr>
          </a:p>
          <a:p>
            <a:r>
              <a:rPr lang="en-GB">
                <a:solidFill>
                  <a:srgbClr val="1B1B1B"/>
                </a:solidFill>
                <a:latin typeface="Ubuntu"/>
              </a:rPr>
              <a:t>All of which can lead to us experiencing negative emotions, impact work and school performance, </a:t>
            </a:r>
          </a:p>
          <a:p>
            <a:r>
              <a:rPr lang="en-GB">
                <a:solidFill>
                  <a:srgbClr val="1B1B1B"/>
                </a:solidFill>
                <a:latin typeface="Ubuntu"/>
              </a:rPr>
              <a:t>put a strain on relationships and lead to anger and depression.</a:t>
            </a:r>
          </a:p>
          <a:p>
            <a:endParaRPr lang="en-GB">
              <a:solidFill>
                <a:srgbClr val="1B1B1B"/>
              </a:solidFill>
              <a:latin typeface="Source Sans Pro"/>
            </a:endParaRPr>
          </a:p>
          <a:p>
            <a:pPr lvl="0"/>
            <a:endParaRPr lang="en-GB">
              <a:solidFill>
                <a:srgbClr val="1F1F1F"/>
              </a:solidFill>
              <a:latin typeface="Google Sans"/>
            </a:endParaRPr>
          </a:p>
        </p:txBody>
      </p:sp>
    </p:spTree>
    <p:extLst>
      <p:ext uri="{BB962C8B-B14F-4D97-AF65-F5344CB8AC3E}">
        <p14:creationId xmlns:p14="http://schemas.microsoft.com/office/powerpoint/2010/main" val="11291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308410" y="889009"/>
            <a:ext cx="6522989"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How Poor Sleep Affects Cognitive Function   </a:t>
            </a:r>
          </a:p>
        </p:txBody>
      </p:sp>
      <p:sp>
        <p:nvSpPr>
          <p:cNvPr id="3" name="Rectangle 2"/>
          <p:cNvSpPr/>
          <p:nvPr/>
        </p:nvSpPr>
        <p:spPr>
          <a:xfrm>
            <a:off x="307597" y="2835489"/>
            <a:ext cx="6096000" cy="3693319"/>
          </a:xfrm>
          <a:prstGeom prst="rect">
            <a:avLst/>
          </a:prstGeom>
        </p:spPr>
        <p:txBody>
          <a:bodyPr lIns="91440" tIns="45720" rIns="91440" bIns="45720" anchor="t">
            <a:spAutoFit/>
          </a:bodyPr>
          <a:lstStyle/>
          <a:p>
            <a:r>
              <a:rPr lang="en-GB" dirty="0">
                <a:solidFill>
                  <a:srgbClr val="1B1B1B"/>
                </a:solidFill>
                <a:latin typeface="Ubuntu"/>
              </a:rPr>
              <a:t>A lack of sleep can:</a:t>
            </a:r>
          </a:p>
          <a:p>
            <a:pPr marL="342900" indent="-342900">
              <a:buAutoNum type="arabicPeriod"/>
            </a:pPr>
            <a:r>
              <a:rPr lang="en-GB" b="1" dirty="0">
                <a:solidFill>
                  <a:srgbClr val="1B1B1B"/>
                </a:solidFill>
                <a:latin typeface="Ubuntu"/>
              </a:rPr>
              <a:t>Slow down our thought processes – </a:t>
            </a:r>
            <a:r>
              <a:rPr lang="en-GB" dirty="0">
                <a:solidFill>
                  <a:srgbClr val="1B1B1B"/>
                </a:solidFill>
                <a:latin typeface="Ubuntu"/>
              </a:rPr>
              <a:t>making it more difficult to focus and pay attention.</a:t>
            </a:r>
          </a:p>
          <a:p>
            <a:pPr marL="342900" indent="-342900">
              <a:buAutoNum type="arabicPeriod"/>
            </a:pPr>
            <a:r>
              <a:rPr lang="en-GB" b="1" dirty="0">
                <a:solidFill>
                  <a:srgbClr val="1B1B1B"/>
                </a:solidFill>
                <a:latin typeface="Ubuntu"/>
              </a:rPr>
              <a:t>Impair our memory and judgement – </a:t>
            </a:r>
            <a:r>
              <a:rPr lang="en-GB" dirty="0">
                <a:solidFill>
                  <a:srgbClr val="1B1B1B"/>
                </a:solidFill>
                <a:latin typeface="Ubuntu"/>
              </a:rPr>
              <a:t>causing an inability to concentrate and finish tasks.</a:t>
            </a:r>
          </a:p>
          <a:p>
            <a:pPr marL="342900" indent="-342900">
              <a:buAutoNum type="arabicPeriod"/>
            </a:pPr>
            <a:r>
              <a:rPr lang="en-GB" b="1" dirty="0">
                <a:solidFill>
                  <a:srgbClr val="1B1B1B"/>
                </a:solidFill>
                <a:latin typeface="Ubuntu"/>
              </a:rPr>
              <a:t>Make learning difficult – </a:t>
            </a:r>
            <a:r>
              <a:rPr lang="en-GB" dirty="0">
                <a:solidFill>
                  <a:srgbClr val="1B1B1B"/>
                </a:solidFill>
                <a:latin typeface="Ubuntu"/>
              </a:rPr>
              <a:t>In children, sleepiness can lead to hyperactivity, also hampering learning. Teens may lose the focus, diligence and memory capacity to perform well in school.</a:t>
            </a:r>
          </a:p>
          <a:p>
            <a:pPr marL="342900" indent="-342900">
              <a:buAutoNum type="arabicPeriod"/>
            </a:pPr>
            <a:r>
              <a:rPr lang="en-GB" b="1" dirty="0">
                <a:solidFill>
                  <a:srgbClr val="1B1B1B"/>
                </a:solidFill>
                <a:latin typeface="Ubuntu"/>
              </a:rPr>
              <a:t>Slow down our reaction times </a:t>
            </a:r>
            <a:r>
              <a:rPr lang="en-GB" dirty="0">
                <a:solidFill>
                  <a:srgbClr val="1B1B1B"/>
                </a:solidFill>
                <a:latin typeface="Ubuntu"/>
              </a:rPr>
              <a:t>– This can be a particular problem for tasks that need a quick response such as driving. </a:t>
            </a:r>
          </a:p>
          <a:p>
            <a:endParaRPr lang="en-GB">
              <a:solidFill>
                <a:srgbClr val="1B1B1B"/>
              </a:solidFill>
              <a:latin typeface="Source Sans Pro"/>
            </a:endParaRPr>
          </a:p>
        </p:txBody>
      </p:sp>
      <p:sp>
        <p:nvSpPr>
          <p:cNvPr id="5" name="Rectangle 4"/>
          <p:cNvSpPr/>
          <p:nvPr/>
        </p:nvSpPr>
        <p:spPr>
          <a:xfrm>
            <a:off x="306145" y="1901839"/>
            <a:ext cx="6096000" cy="923330"/>
          </a:xfrm>
          <a:prstGeom prst="rect">
            <a:avLst/>
          </a:prstGeom>
        </p:spPr>
        <p:txBody>
          <a:bodyPr lIns="91440" tIns="45720" rIns="91440" bIns="45720" anchor="t">
            <a:spAutoFit/>
          </a:bodyPr>
          <a:lstStyle/>
          <a:p>
            <a:r>
              <a:rPr lang="en-GB">
                <a:solidFill>
                  <a:srgbClr val="000000"/>
                </a:solidFill>
                <a:latin typeface="Ubuntu"/>
              </a:rPr>
              <a:t>Sleep plays a critical role in memory consolidation and </a:t>
            </a:r>
            <a:r>
              <a:rPr lang="en-GB">
                <a:latin typeface="Ubuntu"/>
              </a:rPr>
              <a:t>not obtaining enough sleep diminishes a wide variety of cognitive functions.</a:t>
            </a:r>
            <a:r>
              <a:rPr lang="en-GB">
                <a:solidFill>
                  <a:srgbClr val="000000"/>
                </a:solidFill>
                <a:latin typeface="Ubuntu"/>
              </a:rPr>
              <a:t>  </a:t>
            </a:r>
            <a:endParaRPr lang="en-GB">
              <a:latin typeface="Ubuntu"/>
            </a:endParaRPr>
          </a:p>
        </p:txBody>
      </p:sp>
      <p:pic>
        <p:nvPicPr>
          <p:cNvPr id="1026" name="Picture 2" descr="Learning how to prioritize sleep for better mental clarity and cognitive  function in our sleep | Premium AI-generated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222" y="2111026"/>
            <a:ext cx="5564859" cy="31298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0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05208E-47E5-E15C-9EBA-C2A680D120B3}"/>
              </a:ext>
            </a:extLst>
          </p:cNvPr>
          <p:cNvSpPr txBox="1"/>
          <p:nvPr/>
        </p:nvSpPr>
        <p:spPr>
          <a:xfrm>
            <a:off x="101814" y="1183869"/>
            <a:ext cx="76492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5518B"/>
                </a:solidFill>
                <a:latin typeface="Ubuntu"/>
              </a:rPr>
              <a:t>Sleep, Concentration and Academic Success   </a:t>
            </a:r>
            <a:endParaRPr lang="en-US"/>
          </a:p>
        </p:txBody>
      </p:sp>
      <p:sp>
        <p:nvSpPr>
          <p:cNvPr id="4" name="TextBox 3">
            <a:extLst>
              <a:ext uri="{FF2B5EF4-FFF2-40B4-BE49-F238E27FC236}">
                <a16:creationId xmlns:a16="http://schemas.microsoft.com/office/drawing/2014/main" id="{C00E99C9-EBE4-0238-4996-AC28D2178FA3}"/>
              </a:ext>
            </a:extLst>
          </p:cNvPr>
          <p:cNvSpPr txBox="1"/>
          <p:nvPr/>
        </p:nvSpPr>
        <p:spPr>
          <a:xfrm>
            <a:off x="99084" y="1717672"/>
            <a:ext cx="1199158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ea typeface="Calibri"/>
                <a:cs typeface="Calibri"/>
              </a:rPr>
              <a:t>Sleep</a:t>
            </a:r>
            <a:r>
              <a:rPr lang="en-US">
                <a:latin typeface="Ubuntu"/>
                <a:ea typeface="+mn-lt"/>
                <a:cs typeface="+mn-lt"/>
              </a:rPr>
              <a:t> is essential for good concentration and academic success. Getting enough sleep helps with memory, focus, learning and managing emotions - things that are important for doing well in school. On the other hand, not getting enough sleep can make it harder to focus and learn, which can affect academic performance.</a:t>
            </a:r>
            <a:endParaRPr lang="en-US">
              <a:latin typeface="Ubuntu"/>
            </a:endParaRPr>
          </a:p>
          <a:p>
            <a:endParaRPr lang="en-US" b="1">
              <a:latin typeface="Ubuntu"/>
            </a:endParaRPr>
          </a:p>
          <a:p>
            <a:r>
              <a:rPr lang="en-US" b="1">
                <a:latin typeface="Ubuntu"/>
              </a:rPr>
              <a:t>Key Connections:</a:t>
            </a:r>
            <a:endParaRPr lang="en-US" b="1">
              <a:latin typeface="Ubuntu"/>
              <a:ea typeface="Calibri"/>
              <a:cs typeface="Calibri"/>
            </a:endParaRPr>
          </a:p>
          <a:p>
            <a:pPr>
              <a:buFont typeface=""/>
              <a:buChar char="•"/>
            </a:pPr>
            <a:r>
              <a:rPr lang="en-US" b="1">
                <a:latin typeface="Ubuntu"/>
              </a:rPr>
              <a:t>Memory &amp; Learning</a:t>
            </a:r>
            <a:r>
              <a:rPr lang="en-US">
                <a:latin typeface="Ubuntu"/>
              </a:rPr>
              <a:t>: Sleep consolidates memories, improving retention of information.</a:t>
            </a:r>
            <a:endParaRPr lang="en-US">
              <a:latin typeface="Ubuntu"/>
              <a:ea typeface="Calibri"/>
              <a:cs typeface="Calibri"/>
            </a:endParaRPr>
          </a:p>
          <a:p>
            <a:pPr>
              <a:buFont typeface=""/>
              <a:buChar char="•"/>
            </a:pPr>
            <a:r>
              <a:rPr lang="en-US" b="1">
                <a:latin typeface="Ubuntu"/>
              </a:rPr>
              <a:t>Attention &amp; Focus</a:t>
            </a:r>
            <a:r>
              <a:rPr lang="en-US">
                <a:latin typeface="Ubuntu"/>
              </a:rPr>
              <a:t>: Adequate sleep enhances attention span, focus and cognitive control, crucial for academic tasks.</a:t>
            </a:r>
            <a:endParaRPr lang="en-US">
              <a:latin typeface="Ubuntu"/>
              <a:ea typeface="Calibri"/>
              <a:cs typeface="Calibri"/>
            </a:endParaRPr>
          </a:p>
          <a:p>
            <a:pPr>
              <a:buFont typeface=""/>
              <a:buChar char="•"/>
            </a:pPr>
            <a:r>
              <a:rPr lang="en-US" b="1">
                <a:latin typeface="Ubuntu"/>
              </a:rPr>
              <a:t>Cognitive Performance</a:t>
            </a:r>
            <a:r>
              <a:rPr lang="en-US">
                <a:latin typeface="Ubuntu"/>
              </a:rPr>
              <a:t>: Sleep boosts problem-solving abilities and critical thinking, aiding academic success.</a:t>
            </a:r>
            <a:endParaRPr lang="en-US">
              <a:latin typeface="Ubuntu"/>
              <a:ea typeface="Calibri"/>
              <a:cs typeface="Calibri"/>
            </a:endParaRPr>
          </a:p>
          <a:p>
            <a:pPr>
              <a:buFont typeface=""/>
              <a:buChar char="•"/>
            </a:pPr>
            <a:r>
              <a:rPr lang="en-US" b="1">
                <a:latin typeface="Ubuntu"/>
              </a:rPr>
              <a:t>Mood &amp; Motivation</a:t>
            </a:r>
            <a:r>
              <a:rPr lang="en-US">
                <a:latin typeface="Ubuntu"/>
              </a:rPr>
              <a:t>: Well-rested learners experience better mood regulation and higher motivation for studies.</a:t>
            </a:r>
            <a:endParaRPr lang="en-US">
              <a:latin typeface="Ubuntu"/>
              <a:ea typeface="Calibri"/>
              <a:cs typeface="Calibri"/>
            </a:endParaRPr>
          </a:p>
          <a:p>
            <a:endParaRPr lang="en-US" b="1">
              <a:latin typeface="Ubuntu"/>
            </a:endParaRPr>
          </a:p>
          <a:p>
            <a:endParaRPr lang="en-US" b="1">
              <a:latin typeface="Ubuntu"/>
            </a:endParaRPr>
          </a:p>
          <a:p>
            <a:r>
              <a:rPr lang="en-US" b="1">
                <a:latin typeface="Ubuntu"/>
              </a:rPr>
              <a:t>Impact of Sleep Deprivation:</a:t>
            </a:r>
            <a:endParaRPr lang="en-US" b="1">
              <a:latin typeface="Ubuntu"/>
              <a:ea typeface="Calibri"/>
              <a:cs typeface="Calibri"/>
            </a:endParaRPr>
          </a:p>
          <a:p>
            <a:pPr>
              <a:buFont typeface=""/>
              <a:buChar char="•"/>
            </a:pPr>
            <a:r>
              <a:rPr lang="en-US">
                <a:latin typeface="Ubuntu"/>
              </a:rPr>
              <a:t>Impairs memory, attention and decision-making</a:t>
            </a:r>
            <a:endParaRPr lang="en-US">
              <a:latin typeface="Ubuntu"/>
              <a:ea typeface="Calibri"/>
              <a:cs typeface="Calibri"/>
            </a:endParaRPr>
          </a:p>
          <a:p>
            <a:pPr>
              <a:buFont typeface=""/>
              <a:buChar char="•"/>
            </a:pPr>
            <a:r>
              <a:rPr lang="en-US">
                <a:latin typeface="Ubuntu"/>
              </a:rPr>
              <a:t>Leads to reduced concentration and fragmented thinking</a:t>
            </a:r>
            <a:endParaRPr lang="en-US">
              <a:latin typeface="Ubuntu"/>
              <a:ea typeface="Calibri"/>
              <a:cs typeface="Calibri"/>
            </a:endParaRPr>
          </a:p>
          <a:p>
            <a:pPr>
              <a:buFont typeface=""/>
              <a:buChar char="•"/>
            </a:pPr>
            <a:r>
              <a:rPr lang="en-US">
                <a:latin typeface="Ubuntu"/>
              </a:rPr>
              <a:t>Increases mood disturbances (e.g. anxiety, irritability)</a:t>
            </a:r>
            <a:endParaRPr lang="en-US">
              <a:latin typeface="Ubuntu"/>
              <a:ea typeface="Calibri"/>
              <a:cs typeface="Calibri"/>
            </a:endParaRPr>
          </a:p>
          <a:p>
            <a:endParaRPr lang="en-US" b="1"/>
          </a:p>
          <a:p>
            <a:endParaRPr lang="en-US" b="1">
              <a:ea typeface="Calibri"/>
              <a:cs typeface="Calibri"/>
            </a:endParaRPr>
          </a:p>
          <a:p>
            <a:endParaRPr lang="en-US" b="1">
              <a:ea typeface="Calibri"/>
              <a:cs typeface="Calibri"/>
            </a:endParaRPr>
          </a:p>
          <a:p>
            <a:endParaRPr lang="en-US">
              <a:ea typeface="Calibri"/>
              <a:cs typeface="Calibri"/>
            </a:endParaRPr>
          </a:p>
        </p:txBody>
      </p:sp>
      <p:sp>
        <p:nvSpPr>
          <p:cNvPr id="5" name="TextBox 4">
            <a:extLst>
              <a:ext uri="{FF2B5EF4-FFF2-40B4-BE49-F238E27FC236}">
                <a16:creationId xmlns:a16="http://schemas.microsoft.com/office/drawing/2014/main" id="{E35C8256-63E9-4AC2-3E11-2C3A5A740AED}"/>
              </a:ext>
            </a:extLst>
          </p:cNvPr>
          <p:cNvSpPr txBox="1"/>
          <p:nvPr/>
        </p:nvSpPr>
        <p:spPr>
          <a:xfrm>
            <a:off x="6535772" y="4690238"/>
            <a:ext cx="50083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Research Findings:​</a:t>
            </a:r>
          </a:p>
          <a:p>
            <a:pPr marL="228600" indent="-228600">
              <a:buFont typeface=""/>
              <a:buChar char="•"/>
            </a:pPr>
            <a:r>
              <a:rPr lang="en-US">
                <a:latin typeface="Ubuntu"/>
              </a:rPr>
              <a:t>Learners with 7-8 hours of sleep perform better academically.​</a:t>
            </a:r>
            <a:endParaRPr lang="en-US">
              <a:latin typeface="Ubuntu"/>
              <a:ea typeface="Calibri"/>
              <a:cs typeface="Calibri"/>
            </a:endParaRPr>
          </a:p>
          <a:p>
            <a:pPr marL="228600" indent="-228600">
              <a:buFont typeface=""/>
              <a:buChar char="•"/>
            </a:pPr>
            <a:r>
              <a:rPr lang="en-US">
                <a:latin typeface="Ubuntu"/>
              </a:rPr>
              <a:t>Sleep deprivation is linked to a decrease in  academic performance.</a:t>
            </a:r>
            <a:endParaRPr lang="en-US">
              <a:latin typeface="Ubuntu"/>
              <a:ea typeface="Calibri"/>
              <a:cs typeface="Calibri"/>
            </a:endParaRPr>
          </a:p>
        </p:txBody>
      </p:sp>
    </p:spTree>
    <p:extLst>
      <p:ext uri="{BB962C8B-B14F-4D97-AF65-F5344CB8AC3E}">
        <p14:creationId xmlns:p14="http://schemas.microsoft.com/office/powerpoint/2010/main" val="18781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165358" y="883002"/>
            <a:ext cx="6099136" cy="8313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The Relationship Between Sleep and Mental Health </a:t>
            </a:r>
            <a:endParaRPr lang="en-US" b="1"/>
          </a:p>
        </p:txBody>
      </p:sp>
      <p:sp>
        <p:nvSpPr>
          <p:cNvPr id="3" name="Rectangle 2"/>
          <p:cNvSpPr/>
          <p:nvPr/>
        </p:nvSpPr>
        <p:spPr>
          <a:xfrm>
            <a:off x="336966" y="1872194"/>
            <a:ext cx="5924295" cy="2585323"/>
          </a:xfrm>
          <a:prstGeom prst="rect">
            <a:avLst/>
          </a:prstGeom>
        </p:spPr>
        <p:txBody>
          <a:bodyPr wrap="square" lIns="91440" tIns="45720" rIns="91440" bIns="45720" anchor="t">
            <a:spAutoFit/>
          </a:bodyPr>
          <a:lstStyle/>
          <a:p>
            <a:r>
              <a:rPr lang="en-GB" dirty="0">
                <a:latin typeface="Ubuntu"/>
              </a:rPr>
              <a:t>Sleep and depression are strongly connected. Most people with depression have trouble sleeping.</a:t>
            </a:r>
            <a:endParaRPr lang="en-US" dirty="0">
              <a:latin typeface="Ubuntu"/>
            </a:endParaRPr>
          </a:p>
          <a:p>
            <a:endParaRPr lang="en-GB" dirty="0">
              <a:latin typeface="Ubuntu"/>
            </a:endParaRPr>
          </a:p>
          <a:p>
            <a:r>
              <a:rPr lang="en-GB" dirty="0">
                <a:latin typeface="Ubuntu"/>
              </a:rPr>
              <a:t>Poor sleep can make it harder to control emotions, which might make us more likely to become depressed later. Depression can also make sleep worse, especially by reducing the amount of deep, restorative sleep we get.</a:t>
            </a:r>
            <a:endParaRPr lang="en-GB" dirty="0"/>
          </a:p>
          <a:p>
            <a:endParaRPr lang="en-GB">
              <a:latin typeface="Ubuntu"/>
            </a:endParaRPr>
          </a:p>
        </p:txBody>
      </p:sp>
      <p:sp>
        <p:nvSpPr>
          <p:cNvPr id="4" name="Rectangle 3"/>
          <p:cNvSpPr/>
          <p:nvPr/>
        </p:nvSpPr>
        <p:spPr>
          <a:xfrm>
            <a:off x="336966" y="4191777"/>
            <a:ext cx="6096000" cy="1200329"/>
          </a:xfrm>
          <a:prstGeom prst="rect">
            <a:avLst/>
          </a:prstGeom>
        </p:spPr>
        <p:txBody>
          <a:bodyPr lIns="91440" tIns="45720" rIns="91440" bIns="45720" anchor="t">
            <a:spAutoFit/>
          </a:bodyPr>
          <a:lstStyle/>
          <a:p>
            <a:r>
              <a:rPr lang="en-GB">
                <a:solidFill>
                  <a:srgbClr val="000000"/>
                </a:solidFill>
                <a:latin typeface="Ubuntu"/>
              </a:rPr>
              <a:t>If someone lives with depression, daily stresses could also lead to more nighttime wake-ups and more trouble getting back to sleep than someone without depression would experience.</a:t>
            </a:r>
            <a:endParaRPr lang="en-GB">
              <a:latin typeface="Ubuntu"/>
            </a:endParaRPr>
          </a:p>
        </p:txBody>
      </p:sp>
      <p:sp>
        <p:nvSpPr>
          <p:cNvPr id="5" name="Rectangle 4"/>
          <p:cNvSpPr/>
          <p:nvPr/>
        </p:nvSpPr>
        <p:spPr>
          <a:xfrm>
            <a:off x="6431835" y="3775041"/>
            <a:ext cx="6096000" cy="2585323"/>
          </a:xfrm>
          <a:prstGeom prst="rect">
            <a:avLst/>
          </a:prstGeom>
        </p:spPr>
        <p:txBody>
          <a:bodyPr lIns="91440" tIns="45720" rIns="91440" bIns="45720" anchor="t">
            <a:spAutoFit/>
          </a:bodyPr>
          <a:lstStyle/>
          <a:p>
            <a:r>
              <a:rPr lang="en-GB">
                <a:solidFill>
                  <a:srgbClr val="1A1B1F"/>
                </a:solidFill>
                <a:latin typeface="Ubuntu"/>
              </a:rPr>
              <a:t>Symptoms of depression may include: </a:t>
            </a:r>
          </a:p>
          <a:p>
            <a:pPr marL="285750" indent="-285750">
              <a:buFont typeface="Wingdings" panose="05000000000000000000" pitchFamily="2" charset="2"/>
              <a:buChar char="Ø"/>
            </a:pPr>
            <a:r>
              <a:rPr lang="en-GB">
                <a:solidFill>
                  <a:srgbClr val="1A1B1F"/>
                </a:solidFill>
                <a:latin typeface="Ubuntu"/>
              </a:rPr>
              <a:t>Persistent sadness, low or irritable mood</a:t>
            </a:r>
          </a:p>
          <a:p>
            <a:pPr marL="285750" indent="-285750">
              <a:buFont typeface="Wingdings" panose="05000000000000000000" pitchFamily="2" charset="2"/>
              <a:buChar char="Ø"/>
            </a:pPr>
            <a:r>
              <a:rPr lang="en-GB">
                <a:solidFill>
                  <a:srgbClr val="1A1B1F"/>
                </a:solidFill>
                <a:latin typeface="Ubuntu"/>
              </a:rPr>
              <a:t>Feelings of hopelessness, worthlessness or guilt</a:t>
            </a:r>
          </a:p>
          <a:p>
            <a:pPr marL="285750" indent="-285750">
              <a:buFont typeface="Wingdings" panose="05000000000000000000" pitchFamily="2" charset="2"/>
              <a:buChar char="Ø"/>
            </a:pPr>
            <a:r>
              <a:rPr lang="en-GB">
                <a:solidFill>
                  <a:srgbClr val="1A1B1F"/>
                </a:solidFill>
                <a:latin typeface="Ubuntu"/>
              </a:rPr>
              <a:t>Loss of interest or pleasure in activities</a:t>
            </a:r>
          </a:p>
          <a:p>
            <a:pPr marL="285750" indent="-285750">
              <a:buFont typeface="Wingdings" panose="05000000000000000000" pitchFamily="2" charset="2"/>
              <a:buChar char="Ø"/>
            </a:pPr>
            <a:r>
              <a:rPr lang="en-GB">
                <a:solidFill>
                  <a:srgbClr val="1A1B1F"/>
                </a:solidFill>
                <a:latin typeface="Ubuntu"/>
              </a:rPr>
              <a:t>Decreased energy and fatigue</a:t>
            </a:r>
          </a:p>
          <a:p>
            <a:pPr marL="285750" indent="-285750">
              <a:buFont typeface="Wingdings" panose="05000000000000000000" pitchFamily="2" charset="2"/>
              <a:buChar char="Ø"/>
            </a:pPr>
            <a:r>
              <a:rPr lang="en-GB">
                <a:solidFill>
                  <a:srgbClr val="1A1B1F"/>
                </a:solidFill>
                <a:latin typeface="Ubuntu"/>
              </a:rPr>
              <a:t>Difficulty concentrating</a:t>
            </a:r>
          </a:p>
          <a:p>
            <a:pPr marL="285750" indent="-285750">
              <a:buFont typeface="Wingdings" panose="05000000000000000000" pitchFamily="2" charset="2"/>
              <a:buChar char="Ø"/>
            </a:pPr>
            <a:r>
              <a:rPr lang="en-GB">
                <a:solidFill>
                  <a:srgbClr val="1A1B1F"/>
                </a:solidFill>
                <a:latin typeface="Ubuntu"/>
              </a:rPr>
              <a:t>Insomnia, waking up too early or oversleeping</a:t>
            </a:r>
          </a:p>
          <a:p>
            <a:pPr marL="285750" indent="-285750">
              <a:buFont typeface="Wingdings" panose="05000000000000000000" pitchFamily="2" charset="2"/>
              <a:buChar char="Ø"/>
            </a:pPr>
            <a:r>
              <a:rPr lang="en-GB">
                <a:solidFill>
                  <a:srgbClr val="1A1B1F"/>
                </a:solidFill>
                <a:latin typeface="Ubuntu"/>
              </a:rPr>
              <a:t>Low appetite or overeating</a:t>
            </a:r>
          </a:p>
          <a:p>
            <a:pPr marL="285750" indent="-285750">
              <a:buFont typeface="Wingdings" panose="05000000000000000000" pitchFamily="2" charset="2"/>
              <a:buChar char="Ø"/>
            </a:pPr>
            <a:r>
              <a:rPr lang="en-GB">
                <a:solidFill>
                  <a:srgbClr val="1A1B1F"/>
                </a:solidFill>
                <a:latin typeface="Ubuntu"/>
              </a:rPr>
              <a:t>Thoughts of death or suicide</a:t>
            </a:r>
            <a:endParaRPr lang="en-GB" b="0" i="0">
              <a:solidFill>
                <a:srgbClr val="1A1B1F"/>
              </a:solidFill>
              <a:effectLst/>
              <a:latin typeface="Ubuntu"/>
            </a:endParaRPr>
          </a:p>
        </p:txBody>
      </p:sp>
      <p:pic>
        <p:nvPicPr>
          <p:cNvPr id="1026" name="Picture 2" descr="Sleep and mental health can exacerbate each other in a loo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26" y="325761"/>
            <a:ext cx="4414567" cy="3091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76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536" y="2397772"/>
            <a:ext cx="6096000" cy="4247317"/>
          </a:xfrm>
          <a:prstGeom prst="rect">
            <a:avLst/>
          </a:prstGeom>
        </p:spPr>
        <p:txBody>
          <a:bodyPr lIns="91440" tIns="45720" rIns="91440" bIns="45720" anchor="t">
            <a:spAutoFit/>
          </a:bodyPr>
          <a:lstStyle/>
          <a:p>
            <a:pPr fontAlgn="base"/>
            <a:r>
              <a:rPr lang="en-GB">
                <a:solidFill>
                  <a:srgbClr val="000000"/>
                </a:solidFill>
                <a:latin typeface="Ubuntu"/>
              </a:rPr>
              <a:t>In addition to affecting our mental wellbeing there is also a relationship between how well we sleep and our physical health and wellbeing. </a:t>
            </a:r>
          </a:p>
          <a:p>
            <a:pPr fontAlgn="base"/>
            <a:endParaRPr lang="en-GB">
              <a:solidFill>
                <a:srgbClr val="000000"/>
              </a:solidFill>
              <a:latin typeface="Ubuntu"/>
            </a:endParaRPr>
          </a:p>
          <a:p>
            <a:pPr fontAlgn="base"/>
            <a:r>
              <a:rPr lang="en-GB">
                <a:solidFill>
                  <a:srgbClr val="000000"/>
                </a:solidFill>
                <a:latin typeface="Ubuntu"/>
              </a:rPr>
              <a:t>If we don’t get enough good quality sleep, then there is a greater risk of:  </a:t>
            </a:r>
          </a:p>
          <a:p>
            <a:pPr marL="285750" indent="-285750" fontAlgn="base">
              <a:buFont typeface="Wingdings" panose="05000000000000000000" pitchFamily="2" charset="2"/>
              <a:buChar char="Ø"/>
            </a:pPr>
            <a:r>
              <a:rPr lang="en-GB">
                <a:solidFill>
                  <a:srgbClr val="000000"/>
                </a:solidFill>
                <a:latin typeface="Ubuntu"/>
              </a:rPr>
              <a:t>Reduced immunity and risk of infection  </a:t>
            </a:r>
          </a:p>
          <a:p>
            <a:pPr marL="285750" indent="-285750" fontAlgn="base">
              <a:buFont typeface="Wingdings" panose="05000000000000000000" pitchFamily="2" charset="2"/>
              <a:buChar char="Ø"/>
            </a:pPr>
            <a:r>
              <a:rPr lang="en-GB">
                <a:solidFill>
                  <a:srgbClr val="000000"/>
                </a:solidFill>
                <a:latin typeface="Ubuntu"/>
              </a:rPr>
              <a:t>Weight gain and obesity  </a:t>
            </a:r>
          </a:p>
          <a:p>
            <a:pPr marL="285750" indent="-285750" fontAlgn="base">
              <a:buFont typeface="Wingdings" panose="05000000000000000000" pitchFamily="2" charset="2"/>
              <a:buChar char="Ø"/>
            </a:pPr>
            <a:r>
              <a:rPr lang="en-GB">
                <a:solidFill>
                  <a:srgbClr val="000000"/>
                </a:solidFill>
                <a:latin typeface="Ubuntu"/>
              </a:rPr>
              <a:t>Chronic and long-term health conditions   </a:t>
            </a:r>
          </a:p>
          <a:p>
            <a:pPr marL="285750" indent="-285750" fontAlgn="base">
              <a:buFont typeface="Wingdings" panose="05000000000000000000" pitchFamily="2" charset="2"/>
              <a:buChar char="Ø"/>
            </a:pPr>
            <a:r>
              <a:rPr lang="en-GB">
                <a:solidFill>
                  <a:srgbClr val="000000"/>
                </a:solidFill>
                <a:latin typeface="Ubuntu"/>
              </a:rPr>
              <a:t>Fatigue that impacts on the ability to engage in activities</a:t>
            </a:r>
          </a:p>
          <a:p>
            <a:pPr marL="285750" indent="-285750" fontAlgn="base">
              <a:buFont typeface="Wingdings" panose="05000000000000000000" pitchFamily="2" charset="2"/>
              <a:buChar char="Ø"/>
            </a:pPr>
            <a:endParaRPr lang="en-GB">
              <a:solidFill>
                <a:srgbClr val="000000"/>
              </a:solidFill>
              <a:latin typeface="Ubuntu"/>
            </a:endParaRPr>
          </a:p>
          <a:p>
            <a:pPr fontAlgn="base"/>
            <a:r>
              <a:rPr lang="en-GB">
                <a:solidFill>
                  <a:srgbClr val="000000"/>
                </a:solidFill>
                <a:latin typeface="Ubuntu"/>
              </a:rPr>
              <a:t> </a:t>
            </a:r>
            <a:r>
              <a:rPr lang="en-GB">
                <a:latin typeface="Ubuntu"/>
              </a:rPr>
              <a:t>The following slides will explore how sleep affects our physical wellbeing in more detail.</a:t>
            </a:r>
          </a:p>
          <a:p>
            <a:pPr fontAlgn="base"/>
            <a:endParaRPr lang="en-GB">
              <a:solidFill>
                <a:srgbClr val="000000"/>
              </a:solidFill>
            </a:endParaRPr>
          </a:p>
        </p:txBody>
      </p:sp>
      <p:sp>
        <p:nvSpPr>
          <p:cNvPr id="3" name="Text Placeholder 2">
            <a:extLst>
              <a:ext uri="{FF2B5EF4-FFF2-40B4-BE49-F238E27FC236}">
                <a16:creationId xmlns:a16="http://schemas.microsoft.com/office/drawing/2014/main" id="{53EFA4EF-0D9C-63F6-F3E3-E33B427A1960}"/>
              </a:ext>
            </a:extLst>
          </p:cNvPr>
          <p:cNvSpPr txBox="1">
            <a:spLocks/>
          </p:cNvSpPr>
          <p:nvPr/>
        </p:nvSpPr>
        <p:spPr>
          <a:xfrm>
            <a:off x="165358" y="1305033"/>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The Relationship Between Sleep and Physical wellbeing </a:t>
            </a:r>
          </a:p>
        </p:txBody>
      </p:sp>
      <p:pic>
        <p:nvPicPr>
          <p:cNvPr id="5" name="Picture 4"/>
          <p:cNvPicPr>
            <a:picLocks noChangeAspect="1"/>
          </p:cNvPicPr>
          <p:nvPr/>
        </p:nvPicPr>
        <p:blipFill>
          <a:blip r:embed="rId2"/>
          <a:stretch>
            <a:fillRect/>
          </a:stretch>
        </p:blipFill>
        <p:spPr>
          <a:xfrm>
            <a:off x="6540551" y="2266345"/>
            <a:ext cx="5130995" cy="3407469"/>
          </a:xfrm>
          <a:prstGeom prst="rect">
            <a:avLst/>
          </a:prstGeom>
          <a:ln>
            <a:noFill/>
          </a:ln>
          <a:effectLst>
            <a:softEdge rad="112500"/>
          </a:effectLst>
        </p:spPr>
      </p:pic>
    </p:spTree>
    <p:extLst>
      <p:ext uri="{BB962C8B-B14F-4D97-AF65-F5344CB8AC3E}">
        <p14:creationId xmlns:p14="http://schemas.microsoft.com/office/powerpoint/2010/main" val="1263569315"/>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2.xml><?xml version="1.0" encoding="utf-8"?>
<ds:datastoreItem xmlns:ds="http://schemas.openxmlformats.org/officeDocument/2006/customXml" ds:itemID="{D786DA86-E1FB-44EE-B0F0-78AE5479C1BE}">
  <ds:schemaRefs>
    <ds:schemaRef ds:uri="b7e247b7-cca8-429f-8688-16f83c8fba5f"/>
    <ds:schemaRef ds:uri="bbd7921a-042b-4eb0-b7a0-a3fc5587e9ac"/>
    <ds:schemaRef ds:uri="d6550f9a-f14e-418b-a53a-e888529f43ac"/>
    <ds:schemaRef ds:uri="f30bebb2-c01f-48d0-81da-dc8b123879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EFA8E9-AB59-4A75-987D-16AC3C68C76C}">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96</cp:revision>
  <dcterms:created xsi:type="dcterms:W3CDTF">2024-01-29T16:09:21Z</dcterms:created>
  <dcterms:modified xsi:type="dcterms:W3CDTF">2025-10-01T09:15:08Z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