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  <p:sldMasterId id="2147483681" r:id="rId5"/>
  </p:sldMasterIdLst>
  <p:sldIdLst>
    <p:sldId id="275" r:id="rId6"/>
    <p:sldId id="279" r:id="rId7"/>
    <p:sldId id="276" r:id="rId8"/>
    <p:sldId id="274" r:id="rId9"/>
    <p:sldId id="265" r:id="rId10"/>
    <p:sldId id="266" r:id="rId11"/>
    <p:sldId id="269" r:id="rId12"/>
    <p:sldId id="267" r:id="rId13"/>
    <p:sldId id="273" r:id="rId14"/>
    <p:sldId id="271" r:id="rId15"/>
    <p:sldId id="280" r:id="rId16"/>
    <p:sldId id="278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6A0B2B-E484-B3E6-4D87-696A63D8C100}" name="Alexa Gainsbury (Public Health Wales - No. 2 Capital Quarter)" initials="AQ" userId="S::alexa.gainsbury@wales.nhs.uk::c5186529-ff50-472f-a883-baa2f4f2271c" providerId="AD"/>
  <p188:author id="{62A9892F-A510-6073-26EE-1DA906AAF76F}" name="Anthony Priest (Public Health Wales - No. 2 Capital Quarter)" initials="AQ" userId="S::anthony.priest2@wales.nhs.uk::46692481-554a-429c-bc03-d4cca9c03c2b" providerId="AD"/>
  <p188:author id="{9CEF4D41-7E19-87B1-FCC0-3FB9C95F00ED}" name="Grace Lawson (Public Health Wales - No. 2 Capital Quarter)" initials="" userId="S::grace.lawson@wales.nhs.uk::88c6baf7-06f7-4e16-85cb-71260126bd16" providerId="AD"/>
  <p188:author id="{8C8B1C45-317F-9FB0-501D-14FCFB96B5FF}" name="Leanne Small (Public Health Wales - No. 2 Capital Quarter)" initials="LS(HWN2CQ" userId="S::Leanne.Small@wales.nhs.uk::d76cf426-005f-434f-ac47-a5eb582e6007" providerId="AD"/>
  <p188:author id="{6587167B-AB0A-1FD3-96B8-990F783EA243}" name="Alexa Gainsbury (Public Health Wales - No. 2 Capital Quarter)" initials="" userId="S::Alexa.Gainsbury@wales.nhs.uk::c5186529-ff50-472f-a883-baa2f4f2271c" providerId="AD"/>
  <p188:author id="{519C988B-5CEE-D4DB-C133-21D4C2804E0E}" name="Lorna Bennett (Public Health Wales - No. 2 Capital Quarter)" initials="LQ" userId="S::lorna.bennett3@wales.nhs.uk::41cbff77-5434-42c9-8874-6f16723207f9" providerId="AD"/>
  <p188:author id="{5A994FA8-9F88-B734-D575-CD153A46D4F4}" name="Anthony Priest (Public Health Wales - No. 2 Capital Quarter)" initials="" userId="S::Anthony.Priest2@wales.nhs.uk::46692481-554a-429c-bc03-d4cca9c03c2b" providerId="AD"/>
  <p188:author id="{311702CD-2FE8-6362-4115-878685D0A7F7}" name="Leanne Small (Public Health Wales - No. 2 Capital Quarter)" initials="LQ" userId="S::leanne.small@wales.nhs.uk::d76cf426-005f-434f-ac47-a5eb582e60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51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1443F4-4052-4964-9396-535583D457A9}" v="1" dt="2026-07-22T08:46:33.6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3AC217-C30D-89C1-4460-322363FEB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632777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6D54DB3-E380-84BD-93B3-8BA649F37B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13832E92-EF7C-04E7-8DBD-C53D35568A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632777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58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8EFCF-C246-005C-498D-271681A00F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9749" y="2620284"/>
            <a:ext cx="3527372" cy="3968293"/>
          </a:xfrm>
          <a:prstGeom prst="rect">
            <a:avLst/>
          </a:prstGeom>
        </p:spPr>
      </p:pic>
      <p:pic>
        <p:nvPicPr>
          <p:cNvPr id="4" name="Picture 3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4A6CD33D-CE15-C6EA-E9D7-A276F9645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E5CFCF9-4FEA-684C-9249-6CB4258FF9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1D7A6BE0-A3A3-00EF-966D-ED9E9646A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3DC193FF-EE37-7665-A88F-6D82E3E41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21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8E0ED43-A537-75F8-3B40-FACDD89042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8CC64B-142E-58F7-6B3F-B0517A3CF1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1899" y="0"/>
            <a:ext cx="8420101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EEEC7A5-BEBE-218F-2CA7-7C15F21B0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710836"/>
            <a:ext cx="5432425" cy="72662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Presentation Title</a:t>
            </a:r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D23FB2A-DF5E-3AF2-38DF-C7DF86551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3387964"/>
            <a:ext cx="543242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22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DCCB7028-9028-5AAA-F266-1BA4C1BB37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50" y="4204682"/>
            <a:ext cx="5432425" cy="45311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2F69A33-999F-7261-9535-B2A9E2043E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95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8EFCF-C246-005C-498D-271681A00F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9749" y="2620284"/>
            <a:ext cx="3527372" cy="3968293"/>
          </a:xfrm>
          <a:prstGeom prst="rect">
            <a:avLst/>
          </a:prstGeom>
        </p:spPr>
      </p:pic>
      <p:pic>
        <p:nvPicPr>
          <p:cNvPr id="4" name="Picture 3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4A6CD33D-CE15-C6EA-E9D7-A276F9645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649025" y="-657741"/>
            <a:ext cx="2405273" cy="3720755"/>
          </a:xfrm>
          <a:prstGeom prst="rect">
            <a:avLst/>
          </a:prstGeom>
        </p:spPr>
      </p:pic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0E5CFCF9-4FEA-684C-9249-6CB4258FF9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1D7A6BE0-A3A3-00EF-966D-ED9E9646A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3DC193FF-EE37-7665-A88F-6D82E3E41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6710362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38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curved object on a black background&#10;&#10;Description automatically generated">
            <a:extLst>
              <a:ext uri="{FF2B5EF4-FFF2-40B4-BE49-F238E27FC236}">
                <a16:creationId xmlns:a16="http://schemas.microsoft.com/office/drawing/2014/main" id="{5BE47017-229C-E9B0-9136-346518C97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8735" y="4849885"/>
            <a:ext cx="3113591" cy="20081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64A41-9A05-2CAE-A840-51E35F1B3A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478532-AA67-095D-17D0-9369A6CF187C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32A63B7-B6C6-2D5C-D2FC-18184746A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0FAC1D26-CC7D-E97A-3F21-2D75E28C9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>
            <a:off x="4995863" y="0"/>
            <a:ext cx="3011357" cy="1967696"/>
          </a:xfrm>
          <a:prstGeom prst="rect">
            <a:avLst/>
          </a:prstGeom>
        </p:spPr>
      </p:pic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F32C9CDA-6E98-BDBB-22CC-3331CBEB20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16081" y="2925582"/>
            <a:ext cx="5020807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CB3808F5-2977-2430-671D-201C708FDA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631F4810-3655-6AC4-612B-0F5ED1F823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A1E2E994-007A-4BF6-1A75-386E1DE02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66653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603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FD7FFEF-DD76-C8F1-63F4-63C982059D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3065689"/>
            <a:ext cx="6327775" cy="7266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Divider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68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17E004D3-DBCA-1C37-97A3-960F3197F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33272"/>
            <a:ext cx="5718175" cy="6191457"/>
          </a:xfrm>
          <a:prstGeom prst="roundRect">
            <a:avLst>
              <a:gd name="adj" fmla="val 2233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DEB40E7-645B-EFDF-08C9-EF3FCF11D1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2016" y="6362447"/>
            <a:ext cx="3772354" cy="2397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Chapter title goes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F444B3-DCDC-AEAE-C9E4-7E25D26EE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5464465" y="-1"/>
            <a:ext cx="3010823" cy="2223164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D35E72E3-FB2A-CE9B-8A97-5095BD60FD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79" y="1501776"/>
            <a:ext cx="4432300" cy="6699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Main Title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64FA1C60-516A-E812-0696-9110D645B8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879" y="2139971"/>
            <a:ext cx="4432300" cy="3676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98BB7B6D-035A-422E-9B5C-4C0B73E961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926024"/>
            <a:ext cx="5279491" cy="231933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1pPr>
            <a:lvl2pPr marL="4572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2pPr>
            <a:lvl3pPr marL="9144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3pPr>
            <a:lvl4pPr marL="13716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4pPr>
            <a:lvl5pPr marL="1828800" indent="0">
              <a:buFontTx/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38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EBD5D-6322-B406-0D4B-2DC1049317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4"/>
            <a:ext cx="1654753" cy="508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DC72F6-8F17-9EF3-5DE2-AD7D14DDFBB4}"/>
              </a:ext>
            </a:extLst>
          </p:cNvPr>
          <p:cNvSpPr txBox="1"/>
          <p:nvPr userDrawn="1"/>
        </p:nvSpPr>
        <p:spPr>
          <a:xfrm>
            <a:off x="285750" y="6342357"/>
            <a:ext cx="16547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</p:spTree>
    <p:extLst>
      <p:ext uri="{BB962C8B-B14F-4D97-AF65-F5344CB8AC3E}">
        <p14:creationId xmlns:p14="http://schemas.microsoft.com/office/powerpoint/2010/main" val="346354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EC966F-C3A2-10A4-74A3-25D0347C51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06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40293FF-3E51-2EB7-6DBB-A815093091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80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E04A0E-7116-D43A-EF7E-9E7B920E93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E1D216-83C4-383F-5127-29C1F1C984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2B3495-9D10-4CA2-AB77-C01FF170FF10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9D15ADB2-ED3A-0348-BADB-D21C55C9FA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2ACCC9AE-D598-DAC1-8F65-F73D0EE594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32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2A89E4-01F1-D603-91B2-5BD4E9CB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59E697-43E9-29BA-4D8B-B1E926BCE7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750" y="275383"/>
            <a:ext cx="2365080" cy="7266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BDD363-0CD0-EE10-96A3-9A8EC2A57CE3}"/>
              </a:ext>
            </a:extLst>
          </p:cNvPr>
          <p:cNvSpPr txBox="1"/>
          <p:nvPr userDrawn="1"/>
        </p:nvSpPr>
        <p:spPr>
          <a:xfrm>
            <a:off x="285750" y="6342357"/>
            <a:ext cx="18696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Wales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BD4023A-5511-58D4-11BC-1B17DA73A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50" y="2399892"/>
            <a:ext cx="6327775" cy="164124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4800" b="1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Thank you </a:t>
            </a:r>
            <a:br>
              <a:rPr lang="en-GB"/>
            </a:br>
            <a:r>
              <a:rPr lang="en-GB"/>
              <a:t>for listening.</a:t>
            </a:r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94579856-9FB6-8DA6-9886-277F1B8743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750" y="4053871"/>
            <a:ext cx="6327775" cy="453119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  <a:latin typeface="Ubuntu" panose="020B0504030602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/>
              <a:t>Further info or contact details to go here.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06" r:id="rId5"/>
    <p:sldLayoutId id="2147483666" r:id="rId6"/>
    <p:sldLayoutId id="2147483667" r:id="rId7"/>
    <p:sldLayoutId id="2147483668" r:id="rId8"/>
    <p:sldLayoutId id="2147483669" r:id="rId9"/>
    <p:sldLayoutId id="2147483705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986317-7467-DE3F-6C0B-DD058A98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3CBCA-3BED-A47C-B4C8-D30F0AB68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CC687-9ECD-F6E3-5184-EFAF7E46F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84E63EC1-32C7-C148-9B23-6C189CE1C2B7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2B47E-A058-0DAF-B59E-CC2E267BD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73786-2D0C-15B4-1EB1-4F191CCD81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  <a:latin typeface="Ubuntu" panose="020B0504030602030204" pitchFamily="34" charset="0"/>
              </a:defRPr>
            </a:lvl1pPr>
          </a:lstStyle>
          <a:p>
            <a:fld id="{1A6076B7-25FF-134B-B2FE-8DDBCA4A7B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5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0" r:id="rId3"/>
    <p:sldLayoutId id="2147483670" r:id="rId4"/>
    <p:sldLayoutId id="2147483665" r:id="rId5"/>
    <p:sldLayoutId id="2147483698" r:id="rId6"/>
    <p:sldLayoutId id="2147483693" r:id="rId7"/>
    <p:sldLayoutId id="2147483694" r:id="rId8"/>
    <p:sldLayoutId id="2147483702" r:id="rId9"/>
    <p:sldLayoutId id="214748370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devie.com/resources/25-controversial-vintage-ads-that-wouldnt-be-allowed-today" TargetMode="External"/><Relationship Id="rId7" Type="http://schemas.openxmlformats.org/officeDocument/2006/relationships/hyperlink" Target="https://www.bbc.co.uk/news/uk-england-bristol-58429191" TargetMode="External"/><Relationship Id="rId2" Type="http://schemas.openxmlformats.org/officeDocument/2006/relationships/hyperlink" Target="https://www.youtube.com/watch?v=4_TEK4u7cZs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dailymail.co.uk/news/article-2125978/Cigarettes-tobacco-disappear-supermarket-displays-today.html" TargetMode="External"/><Relationship Id="rId5" Type="http://schemas.openxmlformats.org/officeDocument/2006/relationships/hyperlink" Target="https://www.vintag.es/2016/08/be-happy-go-lucky-appeal-of-vintage.html" TargetMode="External"/><Relationship Id="rId4" Type="http://schemas.openxmlformats.org/officeDocument/2006/relationships/hyperlink" Target="https://www.researchgate.net/figure/Example-of-tobacco-advertising-in-the-1950s-5_fig2_319086980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7190989-7CE0-F0A2-4972-BD05EF9949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0852" y="2373489"/>
            <a:ext cx="5607348" cy="1224194"/>
          </a:xfrm>
        </p:spPr>
        <p:txBody>
          <a:bodyPr/>
          <a:lstStyle/>
          <a:p>
            <a:r>
              <a:rPr lang="en-US">
                <a:latin typeface="Ubuntu"/>
                <a:ea typeface="Verdana"/>
              </a:rPr>
              <a:t>How are we influenced?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F3051A2B-3485-C5A9-6170-531A0E02D4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5157" y="3560261"/>
            <a:ext cx="6327775" cy="453119"/>
          </a:xfrm>
        </p:spPr>
        <p:txBody>
          <a:bodyPr/>
          <a:lstStyle/>
          <a:p>
            <a:r>
              <a:rPr lang="en-US"/>
              <a:t>Vapes, Nicotine and Tobacco</a:t>
            </a:r>
          </a:p>
        </p:txBody>
      </p:sp>
      <p:pic>
        <p:nvPicPr>
          <p:cNvPr id="6" name="Picture Placeholder 6" descr="A collection of neon signs&#10;&#10;Description automatically generated">
            <a:extLst>
              <a:ext uri="{FF2B5EF4-FFF2-40B4-BE49-F238E27FC236}">
                <a16:creationId xmlns:a16="http://schemas.microsoft.com/office/drawing/2014/main" id="{B26C70C6-D71B-F0B5-8A64-0ACAF7AB63C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8597" y="1540535"/>
            <a:ext cx="5718175" cy="3776663"/>
          </a:xfrm>
        </p:spPr>
      </p:pic>
    </p:spTree>
    <p:extLst>
      <p:ext uri="{BB962C8B-B14F-4D97-AF65-F5344CB8AC3E}">
        <p14:creationId xmlns:p14="http://schemas.microsoft.com/office/powerpoint/2010/main" val="397142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8653" y="1663267"/>
            <a:ext cx="5788346" cy="288300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 are the differences in the regulation of tobacco advertisements and vaping devices? </a:t>
            </a:r>
            <a:endParaRPr lang="en-US" sz="2200" dirty="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Can you see the different types of tobacco and cigarette products on sale in shops? </a:t>
            </a: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 impact does this have on young people’s exposure to vaping and messages about vaping? </a:t>
            </a: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800" b="1" dirty="0">
              <a:solidFill>
                <a:srgbClr val="3C51B4"/>
              </a:solidFill>
              <a:highlight>
                <a:srgbClr val="F8F4F1"/>
              </a:highlight>
              <a:latin typeface="Roboto"/>
              <a:ea typeface="Roboto"/>
              <a:cs typeface="Roboto"/>
            </a:endParaRPr>
          </a:p>
          <a:p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Bristol study finds shops 'undermining' tobacco display ban - BBC News">
            <a:extLst>
              <a:ext uri="{FF2B5EF4-FFF2-40B4-BE49-F238E27FC236}">
                <a16:creationId xmlns:a16="http://schemas.microsoft.com/office/drawing/2014/main" id="{BFDB8D47-E1A6-0683-737F-CD89A7810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861" y="1920271"/>
            <a:ext cx="5385707" cy="301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5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0075" y="528821"/>
            <a:ext cx="10265290" cy="566524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>
              <a:latin typeface="Ubuntu"/>
              <a:ea typeface="Calibri"/>
              <a:cs typeface="Segoe UI"/>
            </a:endParaRPr>
          </a:p>
          <a:p>
            <a:pPr marL="0" indent="0">
              <a:buNone/>
            </a:pPr>
            <a:endParaRPr lang="en-US" sz="2200">
              <a:latin typeface="Ubuntu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b="1">
                <a:latin typeface="Ubuntu"/>
                <a:ea typeface="Calibri"/>
                <a:cs typeface="Calibri"/>
              </a:rPr>
              <a:t>Things to consider:</a:t>
            </a:r>
          </a:p>
          <a:p>
            <a:pPr marL="0" indent="0">
              <a:buNone/>
            </a:pPr>
            <a:endParaRPr lang="en-US" sz="2400">
              <a:latin typeface="Ubuntu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Ubuntu"/>
                <a:ea typeface="Calibri"/>
                <a:cs typeface="Calibri"/>
              </a:rPr>
              <a:t>Be aware of who and what influences you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Ubuntu"/>
                <a:ea typeface="Calibri"/>
                <a:cs typeface="Calibri"/>
              </a:rPr>
              <a:t>Think critically about the source of information and their motivations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Ubuntu"/>
                <a:ea typeface="Calibri"/>
                <a:cs typeface="Calibri"/>
              </a:rPr>
              <a:t>Ask questions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Ubuntu"/>
                <a:ea typeface="Calibri"/>
                <a:cs typeface="Calibri"/>
              </a:rPr>
              <a:t>Build your own understanding by exploring the facts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Ubuntu"/>
                <a:ea typeface="Calibri"/>
                <a:cs typeface="Calibri"/>
              </a:rPr>
              <a:t>Make decisions based on your own beliefs and not those of others</a:t>
            </a: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0615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0ED23C-F607-5154-AB94-FA233B36BD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79" y="1042740"/>
            <a:ext cx="4432300" cy="669925"/>
          </a:xfrm>
        </p:spPr>
        <p:txBody>
          <a:bodyPr>
            <a:normAutofit fontScale="85000" lnSpcReduction="10000"/>
          </a:bodyPr>
          <a:lstStyle/>
          <a:p>
            <a:r>
              <a:rPr lang="en-US">
                <a:latin typeface="Ubuntu"/>
              </a:rPr>
              <a:t>Image reference library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08450-3376-C03C-488C-70DFBC8FEA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4879" y="1839548"/>
            <a:ext cx="4432300" cy="367618"/>
          </a:xfrm>
        </p:spPr>
        <p:txBody>
          <a:bodyPr/>
          <a:lstStyle/>
          <a:p>
            <a:r>
              <a:rPr lang="en-US">
                <a:latin typeface="Ubuntu"/>
              </a:rPr>
              <a:t>Source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99709D-4EBF-DC4F-D4A4-7B33AFBED5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2274193"/>
            <a:ext cx="6166595" cy="231933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solidFill>
                  <a:srgbClr val="15518B"/>
                </a:solidFill>
                <a:latin typeface="Ubuntu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1: Amazing Vape Trick.. Tiktok Compilation.. Learn Some Tricks.. - YouTube</a:t>
            </a:r>
            <a:endParaRPr lang="en-US" dirty="0">
              <a:solidFill>
                <a:srgbClr val="15518B"/>
              </a:solidFill>
            </a:endParaRPr>
          </a:p>
          <a:p>
            <a:r>
              <a:rPr lang="en-US" dirty="0">
                <a:solidFill>
                  <a:srgbClr val="15518B"/>
                </a:solidFill>
                <a:latin typeface="Ubuntu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2: https://idevie.com/resources/25-controversial-vintage-ads-that-wouldnt-be-allowed-today</a:t>
            </a:r>
            <a:endParaRPr lang="en-US" dirty="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dirty="0">
                <a:solidFill>
                  <a:srgbClr val="15518B"/>
                </a:solidFill>
                <a:latin typeface="Ubuntu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3: Example of tobacco advertising in the 1950s [5] | Download Scientific Diagram(researchgate.net)</a:t>
            </a:r>
            <a:endParaRPr lang="en-US" dirty="0">
              <a:solidFill>
                <a:srgbClr val="15518B"/>
              </a:solidFill>
              <a:latin typeface="Ubuntu"/>
            </a:endParaRPr>
          </a:p>
          <a:p>
            <a:r>
              <a:rPr lang="en-US" dirty="0">
                <a:solidFill>
                  <a:srgbClr val="15518B"/>
                </a:solidFill>
                <a:latin typeface="Ubuntu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4: "Be Happy, Go Lucky!" – The Appeal of Vintage Lucky Strike Tobacco Ads Fromthe Early 1950s ~ Vintage Everyday</a:t>
            </a:r>
            <a:endParaRPr lang="en-US" dirty="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dirty="0">
                <a:solidFill>
                  <a:schemeClr val="tx2"/>
                </a:solidFill>
                <a:latin typeface="Ubuntu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5: </a:t>
            </a:r>
            <a:r>
              <a:rPr lang="en-US" dirty="0">
                <a:solidFill>
                  <a:schemeClr val="tx2"/>
                </a:solidFill>
                <a:latin typeface="Ubuntu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Bristol study finds shops 'undermining' tobacco display ban - BBC News</a:t>
            </a:r>
            <a:endParaRPr lang="en-US" dirty="0">
              <a:solidFill>
                <a:schemeClr val="tx2"/>
              </a:solidFill>
              <a:latin typeface="Ubuntu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015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031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B66AF20D-0992-7D2F-E85E-D0CE3C82D1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9" y="5219100"/>
            <a:ext cx="3042446" cy="68723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3169" y="873877"/>
            <a:ext cx="10130353" cy="5436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Ubuntu"/>
                <a:cs typeface="Segoe UI"/>
              </a:rPr>
              <a:t>The definition of influence:</a:t>
            </a:r>
          </a:p>
          <a:p>
            <a:pPr marL="0" indent="0">
              <a:buNone/>
            </a:pPr>
            <a:r>
              <a:rPr lang="en-US" sz="2200" b="1" i="1" dirty="0">
                <a:latin typeface="Ubuntu"/>
                <a:cs typeface="Segoe UI"/>
              </a:rPr>
              <a:t>'The capacity to have an effect on the character, development, or </a:t>
            </a:r>
            <a:r>
              <a:rPr lang="en-US" sz="2200" b="1" i="1" dirty="0" err="1">
                <a:latin typeface="Ubuntu"/>
                <a:cs typeface="Segoe UI"/>
              </a:rPr>
              <a:t>behaviour</a:t>
            </a:r>
            <a:r>
              <a:rPr lang="en-US" sz="2200" b="1" i="1" dirty="0">
                <a:latin typeface="Ubuntu"/>
                <a:cs typeface="Segoe UI"/>
              </a:rPr>
              <a:t> of someone or something, or the effect itself'</a:t>
            </a:r>
            <a:endParaRPr lang="en-US" b="1" dirty="0">
              <a:latin typeface="Ubuntu"/>
            </a:endParaRPr>
          </a:p>
          <a:p>
            <a:endParaRPr lang="en-US" sz="2200" i="1">
              <a:latin typeface="Ubuntu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latin typeface="Ubuntu"/>
                <a:ea typeface="Calibri"/>
                <a:cs typeface="Calibri"/>
              </a:rPr>
              <a:t>Just about anything can influence your decision making, </a:t>
            </a:r>
            <a:r>
              <a:rPr lang="en-US" sz="2200" err="1">
                <a:latin typeface="Ubuntu"/>
                <a:ea typeface="Calibri"/>
                <a:cs typeface="Calibri"/>
              </a:rPr>
              <a:t>behaviour</a:t>
            </a:r>
            <a:r>
              <a:rPr lang="en-US" sz="2200" dirty="0">
                <a:latin typeface="Ubuntu"/>
                <a:ea typeface="Calibri"/>
                <a:cs typeface="Calibri"/>
              </a:rPr>
              <a:t> and values but the more we are exposed to something, the more normal it can seem. For example, you may be influenced to wear certain types of clothes, listen to </a:t>
            </a:r>
            <a:r>
              <a:rPr lang="en-US" sz="2200">
                <a:latin typeface="Ubuntu"/>
                <a:ea typeface="Calibri"/>
                <a:cs typeface="Calibri"/>
              </a:rPr>
              <a:t>certain music or even to drink certain drinks.</a:t>
            </a:r>
          </a:p>
          <a:p>
            <a:pPr marL="0" indent="0">
              <a:buNone/>
            </a:pPr>
            <a:endParaRPr lang="en-US" sz="2200" dirty="0">
              <a:latin typeface="Ubuntu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latin typeface="Ubuntu"/>
                <a:ea typeface="Calibri"/>
                <a:cs typeface="Calibri"/>
              </a:rPr>
              <a:t>Consider how you are influenced by your friends, family, social media, music, reels and adverts.</a:t>
            </a:r>
          </a:p>
          <a:p>
            <a:pPr marL="0" indent="0">
              <a:buNone/>
            </a:pPr>
            <a:endParaRPr lang="en-US" sz="2200">
              <a:solidFill>
                <a:srgbClr val="15518B"/>
              </a:solidFill>
              <a:highlight>
                <a:srgbClr val="FFFF00"/>
              </a:highlight>
              <a:latin typeface="Ubuntu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15518B"/>
                </a:solidFill>
                <a:latin typeface="Ubuntu"/>
                <a:ea typeface="Calibri"/>
                <a:cs typeface="Calibri"/>
              </a:rPr>
              <a:t> 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Ubuntu"/>
                <a:ea typeface="Calibri"/>
                <a:cs typeface="Calibri"/>
              </a:rPr>
              <a:t>What influences you?</a:t>
            </a:r>
          </a:p>
          <a:p>
            <a:pPr marL="0" indent="0">
              <a:buNone/>
            </a:pPr>
            <a:endParaRPr lang="en-US" sz="2200">
              <a:solidFill>
                <a:srgbClr val="15518B"/>
              </a:solidFill>
              <a:highlight>
                <a:srgbClr val="FFFF00"/>
              </a:highlight>
              <a:latin typeface="Ubuntu"/>
              <a:ea typeface="Calibri"/>
              <a:cs typeface="Calibri"/>
            </a:endParaRPr>
          </a:p>
          <a:p>
            <a:pPr marL="0" indent="0">
              <a:buNone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320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sign on a sidewalk&#10;&#10;Description automatically generated">
            <a:extLst>
              <a:ext uri="{FF2B5EF4-FFF2-40B4-BE49-F238E27FC236}">
                <a16:creationId xmlns:a16="http://schemas.microsoft.com/office/drawing/2014/main" id="{D31AE020-EA7C-34AD-499F-4B78638E8D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263" y="1712129"/>
            <a:ext cx="2742376" cy="408688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0151A-7E4C-AFB0-E263-EB580442A1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4374" y="889771"/>
            <a:ext cx="5318346" cy="669925"/>
          </a:xfrm>
        </p:spPr>
        <p:txBody>
          <a:bodyPr>
            <a:normAutofit/>
          </a:bodyPr>
          <a:lstStyle/>
          <a:p>
            <a:r>
              <a:rPr lang="en-US" sz="2400">
                <a:solidFill>
                  <a:srgbClr val="15518B"/>
                </a:solidFill>
                <a:latin typeface="Ubuntu"/>
              </a:rPr>
              <a:t>Discuss the following images</a:t>
            </a:r>
            <a:endParaRPr lang="en-US">
              <a:solidFill>
                <a:srgbClr val="15518B"/>
              </a:solidFill>
              <a:latin typeface="Ubuntu"/>
            </a:endParaRPr>
          </a:p>
        </p:txBody>
      </p:sp>
      <p:pic>
        <p:nvPicPr>
          <p:cNvPr id="5" name="Picture Placeholder 6" descr="A person and person standing outside a store&#10;&#10;Description automatically generated">
            <a:extLst>
              <a:ext uri="{FF2B5EF4-FFF2-40B4-BE49-F238E27FC236}">
                <a16:creationId xmlns:a16="http://schemas.microsoft.com/office/drawing/2014/main" id="{EC3CB7F8-72FE-5BEF-BB52-23D47D1B0F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5195" y="2055133"/>
            <a:ext cx="5490564" cy="3588636"/>
          </a:xfrm>
          <a:prstGeom prst="roundRect">
            <a:avLst>
              <a:gd name="adj" fmla="val 2233"/>
            </a:avLst>
          </a:prstGeom>
        </p:spPr>
      </p:pic>
      <p:pic>
        <p:nvPicPr>
          <p:cNvPr id="10" name="Picture Placeholder 6" descr="A storefront with a pink sign&#10;&#10;Description automatically generated">
            <a:extLst>
              <a:ext uri="{FF2B5EF4-FFF2-40B4-BE49-F238E27FC236}">
                <a16:creationId xmlns:a16="http://schemas.microsoft.com/office/drawing/2014/main" id="{B063D8EE-11D8-E2C3-0735-7D9DD6AF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588" y="1712129"/>
            <a:ext cx="2742376" cy="4086886"/>
          </a:xfrm>
          <a:prstGeom prst="roundRect">
            <a:avLst>
              <a:gd name="adj" fmla="val 2233"/>
            </a:avLst>
          </a:prstGeom>
        </p:spPr>
      </p:pic>
    </p:spTree>
    <p:extLst>
      <p:ext uri="{BB962C8B-B14F-4D97-AF65-F5344CB8AC3E}">
        <p14:creationId xmlns:p14="http://schemas.microsoft.com/office/powerpoint/2010/main" val="145187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398" y="1098798"/>
            <a:ext cx="6780383" cy="54565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How are vape shops and displays designed?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Why do you think bright lights, large text, </a:t>
            </a:r>
            <a:r>
              <a:rPr lang="en-US" sz="2200" dirty="0" err="1">
                <a:solidFill>
                  <a:srgbClr val="15518B"/>
                </a:solidFill>
                <a:latin typeface="Ubuntu"/>
                <a:cs typeface="Calibri"/>
              </a:rPr>
              <a:t>colours</a:t>
            </a:r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 and logos are being used?</a:t>
            </a: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Why do you think special offers or discounts are advertised?</a:t>
            </a: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chemeClr val="accent1">
                    <a:lumMod val="76000"/>
                  </a:schemeClr>
                </a:solidFill>
                <a:latin typeface="Ubuntu"/>
                <a:cs typeface="Calibri"/>
              </a:rPr>
              <a:t>Are warning statements about harm displayed on vaping product packaging like they are on tobacco products? </a:t>
            </a:r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How does this effect the packaging and the way the product looks?</a:t>
            </a:r>
          </a:p>
        </p:txBody>
      </p:sp>
      <p:pic>
        <p:nvPicPr>
          <p:cNvPr id="4" name="Picture Placeholder 6" descr="A collection of neon signs&#10;&#10;Description automatically generated">
            <a:extLst>
              <a:ext uri="{FF2B5EF4-FFF2-40B4-BE49-F238E27FC236}">
                <a16:creationId xmlns:a16="http://schemas.microsoft.com/office/drawing/2014/main" id="{8495A6BA-0758-D079-595F-F8639BB40E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5610" y="1817626"/>
            <a:ext cx="4896799" cy="3232378"/>
          </a:xfrm>
          <a:prstGeom prst="roundRect">
            <a:avLst>
              <a:gd name="adj" fmla="val 2233"/>
            </a:avLst>
          </a:prstGeom>
        </p:spPr>
      </p:pic>
    </p:spTree>
    <p:extLst>
      <p:ext uri="{BB962C8B-B14F-4D97-AF65-F5344CB8AC3E}">
        <p14:creationId xmlns:p14="http://schemas.microsoft.com/office/powerpoint/2010/main" val="271162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694" y="1452281"/>
            <a:ext cx="7149544" cy="48928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Why do you think vaping devices and products are sold in different </a:t>
            </a:r>
            <a:r>
              <a:rPr lang="en-US" sz="2200" dirty="0" err="1">
                <a:solidFill>
                  <a:srgbClr val="15518B"/>
                </a:solidFill>
                <a:latin typeface="Ubuntu"/>
                <a:cs typeface="Calibri"/>
              </a:rPr>
              <a:t>flavours</a:t>
            </a:r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 that may appeal to children and young people?  </a:t>
            </a:r>
            <a:endParaRPr lang="en-US" dirty="0"/>
          </a:p>
          <a:p>
            <a:pPr marL="457200" indent="-45720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Why do you think vaping devices and products sold in bright </a:t>
            </a:r>
            <a:r>
              <a:rPr lang="en-US" sz="2200" dirty="0" err="1">
                <a:solidFill>
                  <a:srgbClr val="15518B"/>
                </a:solidFill>
                <a:latin typeface="Ubuntu"/>
                <a:cs typeface="Calibri"/>
              </a:rPr>
              <a:t>colours</a:t>
            </a:r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 are likely to appeal to children and young people?  </a:t>
            </a:r>
          </a:p>
          <a:p>
            <a:pPr marL="457200" indent="-45720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 other products do you see in shops with similar </a:t>
            </a:r>
            <a:r>
              <a:rPr lang="en-US" sz="2200" dirty="0" err="1">
                <a:solidFill>
                  <a:srgbClr val="15518B"/>
                </a:solidFill>
                <a:latin typeface="Ubuntu"/>
                <a:cs typeface="Calibri"/>
              </a:rPr>
              <a:t>colours</a:t>
            </a:r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 and </a:t>
            </a:r>
            <a:r>
              <a:rPr lang="en-US" sz="2200" dirty="0" err="1">
                <a:solidFill>
                  <a:srgbClr val="15518B"/>
                </a:solidFill>
                <a:latin typeface="Ubuntu"/>
                <a:cs typeface="Calibri"/>
              </a:rPr>
              <a:t>flavours</a:t>
            </a:r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?</a:t>
            </a:r>
          </a:p>
          <a:p>
            <a:pPr marL="457200" indent="-457200">
              <a:buFont typeface="Arial"/>
              <a:buChar char="•"/>
            </a:pPr>
            <a:endParaRPr lang="en-US" sz="2200">
              <a:solidFill>
                <a:srgbClr val="808080"/>
              </a:solidFill>
              <a:latin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US" sz="220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6" name="Picture Placeholder 6" descr="A group of colorful vaping devices surrounded by ice cubes&#10;&#10;Description automatically generated">
            <a:extLst>
              <a:ext uri="{FF2B5EF4-FFF2-40B4-BE49-F238E27FC236}">
                <a16:creationId xmlns:a16="http://schemas.microsoft.com/office/drawing/2014/main" id="{C6252282-1686-F6AC-BA8D-D1DBAC58B1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887" y="1187637"/>
            <a:ext cx="3316349" cy="4888469"/>
          </a:xfrm>
          <a:prstGeom prst="roundRect">
            <a:avLst>
              <a:gd name="adj" fmla="val 2233"/>
            </a:avLst>
          </a:prstGeom>
        </p:spPr>
      </p:pic>
    </p:spTree>
    <p:extLst>
      <p:ext uri="{BB962C8B-B14F-4D97-AF65-F5344CB8AC3E}">
        <p14:creationId xmlns:p14="http://schemas.microsoft.com/office/powerpoint/2010/main" val="165568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256" y="1612164"/>
            <a:ext cx="6139901" cy="36347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>
                <a:solidFill>
                  <a:srgbClr val="15518B"/>
                </a:solidFill>
                <a:latin typeface="Ubuntu"/>
                <a:cs typeface="Calibri"/>
              </a:rPr>
              <a:t>What product placement techniques do the vaping industry use to promote their products, for example, social media and influencers?</a:t>
            </a: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sz="2200">
                <a:solidFill>
                  <a:srgbClr val="15518B"/>
                </a:solidFill>
                <a:latin typeface="Ubuntu"/>
                <a:cs typeface="Calibri"/>
              </a:rPr>
              <a:t>What does their approach tell you about their target audiences?</a:t>
            </a: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sz="2200">
                <a:solidFill>
                  <a:srgbClr val="15518B"/>
                </a:solidFill>
                <a:latin typeface="Ubuntu"/>
                <a:cs typeface="Calibri"/>
              </a:rPr>
              <a:t>Are there similarities with the tobacco industry now or in the past? </a:t>
            </a:r>
            <a:endParaRPr lang="en-GB" sz="2200">
              <a:solidFill>
                <a:srgbClr val="15518B"/>
              </a:solidFill>
              <a:latin typeface="Ubuntu"/>
            </a:endParaRPr>
          </a:p>
        </p:txBody>
      </p:sp>
      <p:pic>
        <p:nvPicPr>
          <p:cNvPr id="3" name="Picture 2" descr="Amazing Vape Trick.. Tiktok Compilation.. Learn Some Tricks.. - YouTube">
            <a:extLst>
              <a:ext uri="{FF2B5EF4-FFF2-40B4-BE49-F238E27FC236}">
                <a16:creationId xmlns:a16="http://schemas.microsoft.com/office/drawing/2014/main" id="{E1826CD3-5CC8-1983-1757-94F1E68D47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854" y="1949961"/>
            <a:ext cx="5048863" cy="29582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CDA56B-E3B5-DBC8-1946-936215CC644C}"/>
              </a:ext>
            </a:extLst>
          </p:cNvPr>
          <p:cNvSpPr txBox="1"/>
          <p:nvPr/>
        </p:nvSpPr>
        <p:spPr>
          <a:xfrm>
            <a:off x="6946780" y="4777815"/>
            <a:ext cx="263971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cs typeface="Calibri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1932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2691" y="1585257"/>
            <a:ext cx="6507474" cy="37025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Why would advertisers use images of people looking happy and smiling when they vape?</a:t>
            </a: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 thoughts, feelings and emotions are advertisers and marketers trying to evoke in response to their products? Are these realistic? </a:t>
            </a:r>
            <a:endParaRPr lang="en-US" sz="2200" dirty="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 are advertisers not telling you?</a:t>
            </a:r>
            <a:r>
              <a:rPr lang="en-US" sz="2400" dirty="0">
                <a:solidFill>
                  <a:srgbClr val="15518B"/>
                </a:solidFill>
                <a:latin typeface="Ubuntu"/>
                <a:cs typeface="Calibri"/>
              </a:rPr>
              <a:t> </a:t>
            </a:r>
            <a:endParaRPr lang="en-US" sz="2400">
              <a:solidFill>
                <a:srgbClr val="15518B"/>
              </a:solidFill>
              <a:latin typeface="Ubuntu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6" name="Picture Placeholder 6" descr="A person smoking a cigarette&#10;&#10;Description automatically generated">
            <a:extLst>
              <a:ext uri="{FF2B5EF4-FFF2-40B4-BE49-F238E27FC236}">
                <a16:creationId xmlns:a16="http://schemas.microsoft.com/office/drawing/2014/main" id="{C8C5D9B9-555E-C009-A93D-A5D953544E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6650" y="1916587"/>
            <a:ext cx="4639499" cy="3034455"/>
          </a:xfrm>
          <a:prstGeom prst="roundRect">
            <a:avLst>
              <a:gd name="adj" fmla="val 2233"/>
            </a:avLst>
          </a:prstGeom>
        </p:spPr>
      </p:pic>
    </p:spTree>
    <p:extLst>
      <p:ext uri="{BB962C8B-B14F-4D97-AF65-F5344CB8AC3E}">
        <p14:creationId xmlns:p14="http://schemas.microsoft.com/office/powerpoint/2010/main" val="70932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8E6D9C3-6CA6-A415-9950-4CB80139558A}"/>
              </a:ext>
            </a:extLst>
          </p:cNvPr>
          <p:cNvSpPr txBox="1">
            <a:spLocks/>
          </p:cNvSpPr>
          <p:nvPr/>
        </p:nvSpPr>
        <p:spPr>
          <a:xfrm>
            <a:off x="319848" y="668282"/>
            <a:ext cx="7229778" cy="669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accent1"/>
                </a:solidFill>
                <a:latin typeface="Ubuntu" panose="020B05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rgbClr val="15518B"/>
                </a:solidFill>
                <a:latin typeface="Ubuntu"/>
              </a:rPr>
              <a:t>Discuss the following images</a:t>
            </a:r>
            <a:endParaRPr lang="en-US">
              <a:solidFill>
                <a:srgbClr val="15518B"/>
              </a:solidFill>
            </a:endParaRPr>
          </a:p>
        </p:txBody>
      </p:sp>
      <p:pic>
        <p:nvPicPr>
          <p:cNvPr id="5" name="Picture 4" descr="A pregnant person smoking a cigarette&#10;&#10;Description automatically generated">
            <a:extLst>
              <a:ext uri="{FF2B5EF4-FFF2-40B4-BE49-F238E27FC236}">
                <a16:creationId xmlns:a16="http://schemas.microsoft.com/office/drawing/2014/main" id="{9C010445-C75E-55A9-D80F-2DF0977EC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36" y="1714082"/>
            <a:ext cx="3124198" cy="4216915"/>
          </a:xfrm>
          <a:prstGeom prst="rect">
            <a:avLst/>
          </a:prstGeom>
        </p:spPr>
      </p:pic>
      <p:pic>
        <p:nvPicPr>
          <p:cNvPr id="9" name="Picture 8" descr="A person smoking a cigarette&#10;&#10;Description automatically generated">
            <a:extLst>
              <a:ext uri="{FF2B5EF4-FFF2-40B4-BE49-F238E27FC236}">
                <a16:creationId xmlns:a16="http://schemas.microsoft.com/office/drawing/2014/main" id="{C7CC9588-786D-10D6-7725-5579B3040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309" y="1563287"/>
            <a:ext cx="3426906" cy="4365207"/>
          </a:xfrm>
          <a:prstGeom prst="rect">
            <a:avLst/>
          </a:prstGeom>
        </p:spPr>
      </p:pic>
      <p:pic>
        <p:nvPicPr>
          <p:cNvPr id="12" name="Picture 11" descr="A person holding a cigarette&#10;&#10;Description automatically generated">
            <a:extLst>
              <a:ext uri="{FF2B5EF4-FFF2-40B4-BE49-F238E27FC236}">
                <a16:creationId xmlns:a16="http://schemas.microsoft.com/office/drawing/2014/main" id="{1FD211D2-7D90-4F2A-B9D5-211FEECCD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574" y="1637189"/>
            <a:ext cx="3413227" cy="435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2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5FCC5-B22A-7B67-58A2-1D34FFE23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879" y="1613312"/>
            <a:ext cx="7214711" cy="42919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 do these adverts tell you about attitudes toward smoking, tobacco and nicotine at the time?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Is it likely you would see an advertisement like this today, in 2026?</a:t>
            </a:r>
          </a:p>
          <a:p>
            <a:pPr marL="285750" indent="-285750">
              <a:buFont typeface="Arial"/>
              <a:buChar char="•"/>
            </a:pPr>
            <a:endParaRPr lang="en-US" sz="2200">
              <a:solidFill>
                <a:srgbClr val="15518B"/>
              </a:solidFill>
              <a:latin typeface="Ubuntu"/>
              <a:cs typeface="Calibri"/>
            </a:endParaRPr>
          </a:p>
          <a:p>
            <a:r>
              <a:rPr lang="en-US" sz="2200" dirty="0">
                <a:solidFill>
                  <a:srgbClr val="15518B"/>
                </a:solidFill>
                <a:latin typeface="Ubuntu"/>
                <a:cs typeface="Calibri"/>
              </a:rPr>
              <a:t>What do we know now that we didn't know then?</a:t>
            </a:r>
            <a:endParaRPr lang="en-GB" sz="2200" dirty="0">
              <a:solidFill>
                <a:srgbClr val="15518B"/>
              </a:solidFill>
              <a:latin typeface="Ubuntu"/>
            </a:endParaRPr>
          </a:p>
        </p:txBody>
      </p:sp>
      <p:pic>
        <p:nvPicPr>
          <p:cNvPr id="2" name="Picture 1" descr="A person smoking a cigarette&#10;&#10;Description automatically generated">
            <a:extLst>
              <a:ext uri="{FF2B5EF4-FFF2-40B4-BE49-F238E27FC236}">
                <a16:creationId xmlns:a16="http://schemas.microsoft.com/office/drawing/2014/main" id="{213DFE5D-3E20-EFED-C884-219265219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167" y="996802"/>
            <a:ext cx="4065616" cy="48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7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HW - Master Deck - Green">
  <a:themeElements>
    <a:clrScheme name="PHW - Health &amp; Wellbeing Resources">
      <a:dk1>
        <a:srgbClr val="000000"/>
      </a:dk1>
      <a:lt1>
        <a:srgbClr val="FFFFFF"/>
      </a:lt1>
      <a:dk2>
        <a:srgbClr val="285087"/>
      </a:dk2>
      <a:lt2>
        <a:srgbClr val="E8E8E8"/>
      </a:lt2>
      <a:accent1>
        <a:srgbClr val="15518B"/>
      </a:accent1>
      <a:accent2>
        <a:srgbClr val="24FFC0"/>
      </a:accent2>
      <a:accent3>
        <a:srgbClr val="E8FF3E"/>
      </a:accent3>
      <a:accent4>
        <a:srgbClr val="FF5D0C"/>
      </a:accent4>
      <a:accent5>
        <a:srgbClr val="C288FF"/>
      </a:accent5>
      <a:accent6>
        <a:srgbClr val="E0E0E0"/>
      </a:accent6>
      <a:hlink>
        <a:srgbClr val="E8FF3E"/>
      </a:hlink>
      <a:folHlink>
        <a:srgbClr val="24FF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Type xmlns="78b794fc-fa86-49b4-bf1d-df668ee03484">Presentation</DocumentType>
    <MeetingDate xmlns="78b794fc-fa86-49b4-bf1d-df668ee03484" xsi:nil="true"/>
    <Topic xmlns="78b794fc-fa86-49b4-bf1d-df668ee03484">Curriculum</Topic>
    <_ip_UnifiedCompliancePolicyProperties xmlns="http://schemas.microsoft.com/sharepoint/v3" xsi:nil="true"/>
    <Project xmlns="78b794fc-fa86-49b4-bf1d-df668ee03484">Vaping</Project>
    <Meeting xmlns="78b794fc-fa86-49b4-bf1d-df668ee03484" xsi:nil="true"/>
    <WorkCategory xmlns="78b794fc-fa86-49b4-bf1d-df668ee03484" xsi:nil="true"/>
    <lcf76f155ced4ddcb4097134ff3c332f xmlns="78b794fc-fa86-49b4-bf1d-df668ee03484">
      <Terms xmlns="http://schemas.microsoft.com/office/infopath/2007/PartnerControls"/>
    </lcf76f155ced4ddcb4097134ff3c332f>
    <TaxCatchAll xmlns="4167e674-6a9f-4892-8806-05d2e97a6b2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702A496B7D7449F457C941AEC0CCB" ma:contentTypeVersion="20" ma:contentTypeDescription="Create a new document." ma:contentTypeScope="" ma:versionID="36bec2e0108d7b4c246283f8b8b656f7">
  <xsd:schema xmlns:xsd="http://www.w3.org/2001/XMLSchema" xmlns:xs="http://www.w3.org/2001/XMLSchema" xmlns:p="http://schemas.microsoft.com/office/2006/metadata/properties" xmlns:ns1="http://schemas.microsoft.com/sharepoint/v3" xmlns:ns2="78b794fc-fa86-49b4-bf1d-df668ee03484" xmlns:ns3="4167e674-6a9f-4892-8806-05d2e97a6b2a" targetNamespace="http://schemas.microsoft.com/office/2006/metadata/properties" ma:root="true" ma:fieldsID="9ff01b39e6b93f2c0f50723aa2212e68" ns1:_="" ns2:_="" ns3:_="">
    <xsd:import namespace="http://schemas.microsoft.com/sharepoint/v3"/>
    <xsd:import namespace="78b794fc-fa86-49b4-bf1d-df668ee03484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WorkCategory" minOccurs="0"/>
                <xsd:element ref="ns2:DocumentType"/>
                <xsd:element ref="ns2:Meeting" minOccurs="0"/>
                <xsd:element ref="ns2:MeetingDate" minOccurs="0"/>
                <xsd:element ref="ns2:Topi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b794fc-fa86-49b4-bf1d-df668ee03484" elementFormDefault="qualified">
    <xsd:import namespace="http://schemas.microsoft.com/office/2006/documentManagement/types"/>
    <xsd:import namespace="http://schemas.microsoft.com/office/infopath/2007/PartnerControls"/>
    <xsd:element name="Project" ma:index="8" nillable="true" ma:displayName="Project" ma:format="Dropdown" ma:internalName="Project">
      <xsd:simpleType>
        <xsd:restriction base="dms:Choice">
          <xsd:enumeration value="Gambling/Digital health"/>
          <xsd:enumeration value="Health Literacy"/>
          <xsd:enumeration value="Tobacco"/>
          <xsd:enumeration value="Sleep"/>
          <xsd:enumeration value="Healthy Relationships"/>
          <xsd:enumeration value="Food and Nutrition"/>
          <xsd:enumeration value="Vaping"/>
        </xsd:restriction>
      </xsd:simpleType>
    </xsd:element>
    <xsd:element name="WorkCategory" ma:index="9" nillable="true" ma:displayName="Work Category" ma:format="Dropdown" ma:internalName="WorkCategory">
      <xsd:simpleType>
        <xsd:restriction base="dms:Choice">
          <xsd:enumeration value="Data identification, collation or analysis"/>
          <xsd:enumeration value="Evidence synthesis"/>
          <xsd:enumeration value="Intervention Development"/>
          <xsd:enumeration value="Research or Evaluation"/>
          <xsd:enumeration value="Monitoring and reporting"/>
          <xsd:enumeration value="Communication"/>
          <xsd:enumeration value="Stakeholder engagement"/>
          <xsd:enumeration value="Planning"/>
          <xsd:enumeration value="Policy or service review"/>
          <xsd:enumeration value="Operational Delivery"/>
          <xsd:enumeration value="Programme or Project Management"/>
          <xsd:enumeration value="Social Marketing"/>
          <xsd:enumeration value="Training"/>
          <xsd:enumeration value="Meeting"/>
          <xsd:enumeration value="Finance"/>
          <xsd:enumeration value="Procurement"/>
          <xsd:enumeration value="Events"/>
          <xsd:enumeration value="Research"/>
          <xsd:enumeration value="Consultations"/>
          <xsd:enumeration value="Choice 20"/>
        </xsd:restriction>
      </xsd:simpleType>
    </xsd:element>
    <xsd:element name="DocumentType" ma:index="10" ma:displayName="Document Type" ma:format="Dropdown" ma:internalName="DocumentType">
      <xsd:simpleType>
        <xsd:restriction base="dms:Choice">
          <xsd:enumeration value="Report"/>
          <xsd:enumeration value="Standards"/>
          <xsd:enumeration value="Data"/>
          <xsd:enumeration value="Project Plan"/>
          <xsd:enumeration value="Protocol"/>
          <xsd:enumeration value="Correspondence"/>
          <xsd:enumeration value="Minutes"/>
          <xsd:enumeration value="SOP"/>
          <xsd:enumeration value="Agenda"/>
          <xsd:enumeration value="Meeting Documentation"/>
          <xsd:enumeration value="Project Brief"/>
          <xsd:enumeration value="Business Case"/>
          <xsd:enumeration value="Performance Report"/>
          <xsd:enumeration value="Briefing"/>
          <xsd:enumeration value="Evidence"/>
          <xsd:enumeration value="Presentation"/>
          <xsd:enumeration value="Email"/>
          <xsd:enumeration value="Notes"/>
        </xsd:restriction>
      </xsd:simpleType>
    </xsd:element>
    <xsd:element name="Meeting" ma:index="11" nillable="true" ma:displayName="Meeting" ma:format="Dropdown" ma:internalName="Meeting">
      <xsd:simpleType>
        <xsd:restriction base="dms:Text">
          <xsd:maxLength value="255"/>
        </xsd:restriction>
      </xsd:simpleType>
    </xsd:element>
    <xsd:element name="MeetingDate" ma:index="12" nillable="true" ma:displayName="Meeting Date" ma:format="DateOnly" ma:internalName="MeetingDate">
      <xsd:simpleType>
        <xsd:restriction base="dms:DateTime"/>
      </xsd:simpleType>
    </xsd:element>
    <xsd:element name="Topic" ma:index="13" ma:displayName="Topic" ma:format="Dropdown" ma:internalName="Topic">
      <xsd:simpleType>
        <xsd:restriction base="dms:Choice">
          <xsd:enumeration value="WNHWPS"/>
          <xsd:enumeration value="WSAEMWB"/>
          <xsd:enumeration value="Curriculum"/>
          <xsd:enumeration value="HSPSS"/>
          <xsd:enumeration value="JustB"/>
          <xsd:enumeration value="Cross-Programme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616B4C-2246-4D33-80E9-82723D4A54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92588F-4757-4AAB-9C9F-79969CB26AE9}">
  <ds:schemaRefs>
    <ds:schemaRef ds:uri="bbd7921a-042b-4eb0-b7a0-a3fc5587e9ac"/>
    <ds:schemaRef ds:uri="d6550f9a-f14e-418b-a53a-e888529f43a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sharepoint/v3"/>
    <ds:schemaRef ds:uri="78b794fc-fa86-49b4-bf1d-df668ee03484"/>
    <ds:schemaRef ds:uri="4167e674-6a9f-4892-8806-05d2e97a6b2a"/>
  </ds:schemaRefs>
</ds:datastoreItem>
</file>

<file path=customXml/itemProps3.xml><?xml version="1.0" encoding="utf-8"?>
<ds:datastoreItem xmlns:ds="http://schemas.openxmlformats.org/officeDocument/2006/customXml" ds:itemID="{25D53886-08CC-4952-A141-D9629A29EC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8b794fc-fa86-49b4-bf1d-df668ee03484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564</Words>
  <Application>Microsoft Office PowerPoint</Application>
  <PresentationFormat>Widescreen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Ubuntu</vt:lpstr>
      <vt:lpstr>Verdana</vt:lpstr>
      <vt:lpstr>office theme</vt:lpstr>
      <vt:lpstr>PHW - Master Deck - Green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Ben Jones (Public Health Wales - No. 2 Capital Quarter)</cp:lastModifiedBy>
  <cp:revision>124</cp:revision>
  <dcterms:created xsi:type="dcterms:W3CDTF">2023-12-18T10:42:45Z</dcterms:created>
  <dcterms:modified xsi:type="dcterms:W3CDTF">2026-07-22T08:46:44Z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0x0101004DA702A496B7D7449F457C941AEC0CCB</vt:lpwstr>
  </property>
  <property fmtid="{D5CDD505-2E9C-101B-9397-08002B2CF9AE}" pid="3" name="MediaServiceImageTags">
    <vt:lpwstr/>
  </property>
  <property fmtid="{D5CDD505-2E9C-101B-9397-08002B2CF9AE}" pid="4" name="Order">
    <vt:lpwstr>9500.00000000000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SharedWithUsers">
    <vt:lpwstr>13;#Anthony Priest (Public Health Wales - No. 2 Capital Quarter)</vt:lpwstr>
  </property>
</Properties>
</file>