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5"/>
  </p:notesMasterIdLst>
  <p:sldIdLst>
    <p:sldId id="299" r:id="rId5"/>
    <p:sldId id="275" r:id="rId6"/>
    <p:sldId id="292" r:id="rId7"/>
    <p:sldId id="282" r:id="rId8"/>
    <p:sldId id="281" r:id="rId9"/>
    <p:sldId id="284" r:id="rId10"/>
    <p:sldId id="287" r:id="rId11"/>
    <p:sldId id="285" r:id="rId12"/>
    <p:sldId id="283" r:id="rId13"/>
    <p:sldId id="288" r:id="rId14"/>
    <p:sldId id="298" r:id="rId15"/>
    <p:sldId id="290" r:id="rId16"/>
    <p:sldId id="297" r:id="rId17"/>
    <p:sldId id="293" r:id="rId18"/>
    <p:sldId id="286" r:id="rId19"/>
    <p:sldId id="294" r:id="rId20"/>
    <p:sldId id="295" r:id="rId21"/>
    <p:sldId id="296" r:id="rId22"/>
    <p:sldId id="289" r:id="rId23"/>
    <p:sldId id="3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962B06-79D3-4634-3738-D4FB73426C13}" name="Emily van de Venter (Public Health Wales - No. 2 Capital Quarter)" initials="EQ" userId="S::emily.vandeventer@wales.nhs.uk::c3ee82f5-72f1-4d25-b87c-32c11ca79278" providerId="AD"/>
  <p188:author id="{D267B11F-970E-24C6-E2A5-5502D013E9F2}" name="Lucy Jayne (Public Health Wales - No. 2 Capital Quarter)" initials="LQ" userId="S::lucy.jayne@wales.nhs.uk::7eb58db9-16aa-42b3-9796-7f97c022edec" providerId="AD"/>
  <p188:author id="{9CEF4D41-7E19-87B1-FCC0-3FB9C95F00ED}" name="Grace Lawson (Public Health Wales - No. 2 Capital Quarter)" initials="GQ" userId="S::grace.lawson@wales.nhs.uk::88c6baf7-06f7-4e16-85cb-71260126bd16" providerId="AD"/>
  <p188:author id="{9790A088-8B12-CC17-EF6E-C8B35853A029}" name="Amy Davies (Public Health Wales - Matrix House)" initials="AH" userId="S::amy.davies8@wales.nhs.uk::d74f735d-d47c-4db5-a27a-af25ef95d298" providerId="AD"/>
  <p188:author id="{519C988B-5CEE-D4DB-C133-21D4C2804E0E}" name="Lorna Bennett (Public Health Wales - No. 2 Capital Quarter)" initials="LQ" userId="S::lorna.bennett3@wales.nhs.uk::41cbff77-5434-42c9-8874-6f16723207f9" providerId="AD"/>
  <p188:author id="{62E91E8E-1F7E-7A50-C028-78895F47D938}" name="Gareth Thomas (Public Health Wales, No. 2 Capital Quarter)" initials="" userId="S::Gareth.Thomas17@wales.nhs.uk::74ed2807-8d61-45c7-a3b0-de76cb24c3dd" providerId="AD"/>
  <p188:author id="{311702CD-2FE8-6362-4115-878685D0A7F7}" name="Leanne Small (Public Health Wales - No. 2 Capital Quarter)" initials="LQ" userId="S::leanne.small@wales.nhs.uk::d76cf426-005f-434f-ac47-a5eb582e6007" providerId="AD"/>
  <p188:author id="{82A8F2DC-3481-B692-14F4-D4F0F1F9B7EB}" name="Sophie Flood (Public Health Wales - Matrix House)" initials="SH" userId="S::sophie.flood@wales.nhs.uk::f1b68508-ff1d-4a78-a875-f6aa95017de1" providerId="AD"/>
  <p188:author id="{A0A299E4-C092-AEC1-06CE-81608E9C237A}" name="Gareth Thomas (Public Health Wales, No. 2 Capital Quarter)" initials="GQ" userId="S::gareth.thomas17@wales.nhs.uk::74ed2807-8d61-45c7-a3b0-de76cb24c3d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5FF8A-3F98-7AEF-A6D2-0FFC1FC8B7C4}" v="17" dt="2025-09-23T13:51:42.536"/>
    <p1510:client id="{197F605B-19B3-C3E5-C5F6-0B02500A7BF0}" v="64" dt="2025-09-22T09:44:29.892"/>
    <p1510:client id="{493E7F92-7036-FE81-E5EB-CE0555EE5C25}" v="23" dt="2025-09-24T09:19:19.772"/>
    <p1510:client id="{6BD19C88-42E1-82DA-9CBF-2814BF2D3ED0}" v="4" dt="2025-09-22T09:37:04.604"/>
    <p1510:client id="{9A2D82CA-C730-5C4D-8258-0E500D95128F}" v="170" dt="2025-09-22T13:09:55.833"/>
    <p1510:client id="{C77E83CB-A093-6FF2-BA26-5584C2B07CB2}" v="2" dt="2025-09-23T15:40:06.218"/>
    <p1510:client id="{F197D429-E22C-8A45-3751-B24532D34CCC}" v="103" dt="2025-09-22T12:34:23.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418666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380117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445530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Text only - Nav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sp>
        <p:nvSpPr>
          <p:cNvPr id="17" name="Text Placeholder 16">
            <a:extLst>
              <a:ext uri="{FF2B5EF4-FFF2-40B4-BE49-F238E27FC236}">
                <a16:creationId xmlns:a16="http://schemas.microsoft.com/office/drawing/2014/main" id="{57A28305-E86E-6BEA-B62A-37C15E7688D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18" name="Text Placeholder 16">
            <a:extLst>
              <a:ext uri="{FF2B5EF4-FFF2-40B4-BE49-F238E27FC236}">
                <a16:creationId xmlns:a16="http://schemas.microsoft.com/office/drawing/2014/main" id="{62FF2678-D547-1EB7-8171-17F6A2826D1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20" name="Text Placeholder 19">
            <a:extLst>
              <a:ext uri="{FF2B5EF4-FFF2-40B4-BE49-F238E27FC236}">
                <a16:creationId xmlns:a16="http://schemas.microsoft.com/office/drawing/2014/main" id="{D967881B-99AE-11D6-ADD8-1B405DDD2DE6}"/>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blue rectangle on a black background&#10;&#10;Description automatically generated">
            <a:extLst>
              <a:ext uri="{FF2B5EF4-FFF2-40B4-BE49-F238E27FC236}">
                <a16:creationId xmlns:a16="http://schemas.microsoft.com/office/drawing/2014/main" id="{8023AF1C-BD47-7ECC-237E-4843CE5DC980}"/>
              </a:ext>
            </a:extLst>
          </p:cNvPr>
          <p:cNvPicPr>
            <a:picLocks noChangeAspect="1"/>
          </p:cNvPicPr>
          <p:nvPr userDrawn="1"/>
        </p:nvPicPr>
        <p:blipFill>
          <a:blip r:embed="rId3">
            <a:alphaModFix amt="25000"/>
          </a:blip>
          <a:stretch>
            <a:fillRect/>
          </a:stretch>
        </p:blipFill>
        <p:spPr>
          <a:xfrm>
            <a:off x="8359749" y="2620284"/>
            <a:ext cx="3527372" cy="3968294"/>
          </a:xfrm>
          <a:prstGeom prst="rect">
            <a:avLst/>
          </a:prstGeom>
          <a:noFill/>
        </p:spPr>
      </p:pic>
      <p:pic>
        <p:nvPicPr>
          <p:cNvPr id="8" name="Picture 7" descr="A blue rectangle on a black background&#10;&#10;Description automatically generated">
            <a:extLst>
              <a:ext uri="{FF2B5EF4-FFF2-40B4-BE49-F238E27FC236}">
                <a16:creationId xmlns:a16="http://schemas.microsoft.com/office/drawing/2014/main" id="{CDB4D158-FD1E-DBFE-626C-A02A658F3AC5}"/>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spTree>
    <p:extLst>
      <p:ext uri="{BB962C8B-B14F-4D97-AF65-F5344CB8AC3E}">
        <p14:creationId xmlns:p14="http://schemas.microsoft.com/office/powerpoint/2010/main" val="303487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2" name="Picture 1" descr="A blue rectangle on a black background&#10;&#10;Description automatically generated">
            <a:extLst>
              <a:ext uri="{FF2B5EF4-FFF2-40B4-BE49-F238E27FC236}">
                <a16:creationId xmlns:a16="http://schemas.microsoft.com/office/drawing/2014/main" id="{701B4431-6E99-FB30-9E4A-E84060F127FB}"/>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pic>
        <p:nvPicPr>
          <p:cNvPr id="3" name="Picture 2">
            <a:extLst>
              <a:ext uri="{FF2B5EF4-FFF2-40B4-BE49-F238E27FC236}">
                <a16:creationId xmlns:a16="http://schemas.microsoft.com/office/drawing/2014/main" id="{3D1E15D4-58F0-B835-2EDB-5B041DEA7E6E}"/>
              </a:ext>
            </a:extLst>
          </p:cNvPr>
          <p:cNvPicPr>
            <a:picLocks noChangeAspect="1"/>
          </p:cNvPicPr>
          <p:nvPr userDrawn="1"/>
        </p:nvPicPr>
        <p:blipFill>
          <a:blip r:embed="rId4"/>
          <a:srcRect/>
          <a:stretch/>
        </p:blipFill>
        <p:spPr>
          <a:xfrm>
            <a:off x="8359749" y="2620284"/>
            <a:ext cx="3527371" cy="3968293"/>
          </a:xfrm>
          <a:prstGeom prst="rect">
            <a:avLst/>
          </a:prstGeom>
        </p:spPr>
      </p:pic>
      <p:sp>
        <p:nvSpPr>
          <p:cNvPr id="4" name="Text Placeholder 16">
            <a:extLst>
              <a:ext uri="{FF2B5EF4-FFF2-40B4-BE49-F238E27FC236}">
                <a16:creationId xmlns:a16="http://schemas.microsoft.com/office/drawing/2014/main" id="{2D62E1EC-A6F5-D23A-565E-A7AF64CD936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CE7DE11A-7B6A-14CA-A499-F25F2F9AF82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AF447B3A-3F6B-32F0-90F8-3CEF5AAF4EB9}"/>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1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Orange">
    <p:spTree>
      <p:nvGrpSpPr>
        <p:cNvPr id="1" name=""/>
        <p:cNvGrpSpPr/>
        <p:nvPr/>
      </p:nvGrpSpPr>
      <p:grpSpPr>
        <a:xfrm>
          <a:off x="0" y="0"/>
          <a:ext cx="0" cy="0"/>
          <a:chOff x="0" y="0"/>
          <a:chExt cx="0" cy="0"/>
        </a:xfrm>
      </p:grpSpPr>
      <p:pic>
        <p:nvPicPr>
          <p:cNvPr id="14" name="Picture 13" descr="An orange curved object on a black background&#10;&#10;Description automatically generated">
            <a:extLst>
              <a:ext uri="{FF2B5EF4-FFF2-40B4-BE49-F238E27FC236}">
                <a16:creationId xmlns:a16="http://schemas.microsoft.com/office/drawing/2014/main" id="{24D3D47D-7075-66E1-8396-F4103DF0112F}"/>
              </a:ext>
            </a:extLst>
          </p:cNvPr>
          <p:cNvPicPr>
            <a:picLocks noChangeAspect="1"/>
          </p:cNvPicPr>
          <p:nvPr userDrawn="1"/>
        </p:nvPicPr>
        <p:blipFill rotWithShape="1">
          <a:blip r:embed="rId2"/>
          <a:srcRect l="13065" b="50000"/>
          <a:stretch/>
        </p:blipFill>
        <p:spPr>
          <a:xfrm>
            <a:off x="8685957" y="4843391"/>
            <a:ext cx="3113591" cy="2014609"/>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FD5D17FF-AF1C-545F-E3DC-DDD6BD78E5AE}"/>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2" name="Text Placeholder 19">
            <a:extLst>
              <a:ext uri="{FF2B5EF4-FFF2-40B4-BE49-F238E27FC236}">
                <a16:creationId xmlns:a16="http://schemas.microsoft.com/office/drawing/2014/main" id="{CF8766FF-E3F7-54FE-61D9-A29B5C42AF4B}"/>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6">
            <a:extLst>
              <a:ext uri="{FF2B5EF4-FFF2-40B4-BE49-F238E27FC236}">
                <a16:creationId xmlns:a16="http://schemas.microsoft.com/office/drawing/2014/main" id="{4E25F6C2-19E2-B16F-2ECE-F7248C893CC7}"/>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08B8FB3E-8875-A86C-9BA3-D0129447E8DA}"/>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AB91901-4FF0-2D7E-65B2-9DF4E55D78F8}"/>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545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5F8C3108-99AA-BE1B-0102-55204CAE5262}"/>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2295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Oran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75D8DA0-FA5D-E4A4-348F-1B27185447F4}"/>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pic>
        <p:nvPicPr>
          <p:cNvPr id="4" name="Picture 3">
            <a:extLst>
              <a:ext uri="{FF2B5EF4-FFF2-40B4-BE49-F238E27FC236}">
                <a16:creationId xmlns:a16="http://schemas.microsoft.com/office/drawing/2014/main" id="{D21D8264-1EB3-39E9-379D-1E494B0B89BE}"/>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5BB6815D-7426-E4F1-F536-CD871B71713E}"/>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B88EED20-7E87-4DFD-D9CA-B1A1FAA85455}"/>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1304FA74-24F0-045A-C516-E3564055D32B}"/>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3" name="Text Placeholder 16">
            <a:extLst>
              <a:ext uri="{FF2B5EF4-FFF2-40B4-BE49-F238E27FC236}">
                <a16:creationId xmlns:a16="http://schemas.microsoft.com/office/drawing/2014/main" id="{BB3D2668-6A46-5D77-93AC-94BF8FA300B3}"/>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08E733D0-84C6-0B71-429D-6FE9FF42DEA4}"/>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33D77F80-4716-8565-12CF-951888358537}"/>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066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10128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34135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39802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849E8-9E1B-97A6-16F5-727C3313434E}"/>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757ECEED-71CF-563E-44EC-80FFD859756D}"/>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5" name="TextBox 4">
            <a:extLst>
              <a:ext uri="{FF2B5EF4-FFF2-40B4-BE49-F238E27FC236}">
                <a16:creationId xmlns:a16="http://schemas.microsoft.com/office/drawing/2014/main" id="{A6CEE91C-570F-B1A8-8A99-CA82C9ED478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9A0DC161-F583-C874-FD6C-D410169078F1}"/>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4B627C22-1FB4-BAE3-8444-E2668100FF6D}"/>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86778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7A4B6-E657-EDCC-59CE-FE172E9D1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F656F4-6DF7-415A-4697-290432580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7D5691-D849-353F-2C40-B394ED742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2B51D49-EE0F-5642-AE4A-D88F56CE5BD0}" type="datetimeFigureOut">
              <a:rPr lang="en-US" smtClean="0"/>
              <a:pPr/>
              <a:t>10/1/2025</a:t>
            </a:fld>
            <a:endParaRPr lang="en-US"/>
          </a:p>
        </p:txBody>
      </p:sp>
      <p:sp>
        <p:nvSpPr>
          <p:cNvPr id="5" name="Footer Placeholder 4">
            <a:extLst>
              <a:ext uri="{FF2B5EF4-FFF2-40B4-BE49-F238E27FC236}">
                <a16:creationId xmlns:a16="http://schemas.microsoft.com/office/drawing/2014/main" id="{9B0902D5-1DEE-9B02-E0A7-6B8BD7EAD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a:p>
        </p:txBody>
      </p:sp>
      <p:sp>
        <p:nvSpPr>
          <p:cNvPr id="6" name="Slide Number Placeholder 5">
            <a:extLst>
              <a:ext uri="{FF2B5EF4-FFF2-40B4-BE49-F238E27FC236}">
                <a16:creationId xmlns:a16="http://schemas.microsoft.com/office/drawing/2014/main" id="{E8DC985D-423A-9E41-BE08-22CCE6FC1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8BF3B2AA-8EE5-0E49-B5D5-F85568A574C4}" type="slidenum">
              <a:rPr lang="en-US" smtClean="0"/>
              <a:pPr/>
              <a:t>‹#›</a:t>
            </a:fld>
            <a:endParaRPr lang="en-US"/>
          </a:p>
        </p:txBody>
      </p:sp>
    </p:spTree>
    <p:extLst>
      <p:ext uri="{BB962C8B-B14F-4D97-AF65-F5344CB8AC3E}">
        <p14:creationId xmlns:p14="http://schemas.microsoft.com/office/powerpoint/2010/main" val="1333482334"/>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62" r:id="rId3"/>
    <p:sldLayoutId id="2147483672" r:id="rId4"/>
    <p:sldLayoutId id="2147483667" r:id="rId5"/>
    <p:sldLayoutId id="2147483700" r:id="rId6"/>
    <p:sldLayoutId id="2147483689" r:id="rId7"/>
    <p:sldLayoutId id="2147483690" r:id="rId8"/>
    <p:sldLayoutId id="2147483699" r:id="rId9"/>
    <p:sldLayoutId id="2147483701" r:id="rId10"/>
    <p:sldLayoutId id="2147483704" r:id="rId11"/>
    <p:sldLayoutId id="2147483702" r:id="rId12"/>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s://jcsm.aasm.org/doi/10.5664/jcsm.10336" TargetMode="External"/><Relationship Id="rId3" Type="http://schemas.openxmlformats.org/officeDocument/2006/relationships/hyperlink" Target="https://pmc.ncbi.nlm.nih.gov/articles/PMC3630968/#:~:text=Additional%20behavioral%20lifestyle%20factors%20associated,as%20caffeine%2C%20alcohol%20and%20nicotine." TargetMode="External"/><Relationship Id="rId7" Type="http://schemas.openxmlformats.org/officeDocument/2006/relationships/hyperlink" Target="https://www.sleepfoundation.org/how-sleep-works/how-electronics-affect-sleep" TargetMode="External"/><Relationship Id="rId2" Type="http://schemas.openxmlformats.org/officeDocument/2006/relationships/hyperlink" Target="https://www.nhs.uk/every-mind-matters/mental-health-issues/sleep/#:~:text=There%20are%20lots%20of%20things,bed%2C%20often%20cause%20sleep%20problems." TargetMode="External"/><Relationship Id="rId1" Type="http://schemas.openxmlformats.org/officeDocument/2006/relationships/slideLayout" Target="../slideLayouts/slideLayout12.xml"/><Relationship Id="rId6" Type="http://schemas.openxmlformats.org/officeDocument/2006/relationships/hyperlink" Target="https://www.sleepfoundation.org/nutrition/caffeine-and-sleep" TargetMode="External"/><Relationship Id="rId11" Type="http://schemas.openxmlformats.org/officeDocument/2006/relationships/hyperlink" Target="https://www.sleepfoundation.org/physical-activity/exercise-and-sleep" TargetMode="External"/><Relationship Id="rId5" Type="http://schemas.openxmlformats.org/officeDocument/2006/relationships/hyperlink" Target="https://www.sleepfoundation.org/nutrition" TargetMode="External"/><Relationship Id="rId10" Type="http://schemas.openxmlformats.org/officeDocument/2006/relationships/hyperlink" Target="https://www.sleepfoundation.org/mental-health/trauma-and-sleep" TargetMode="External"/><Relationship Id="rId4" Type="http://schemas.openxmlformats.org/officeDocument/2006/relationships/hyperlink" Target="https://www.sleepfoundation.org/physical-activity#:~:text=Regular%20exercise%20can%20help%20healthy,it%20takes%20to%20fall%20asleep." TargetMode="External"/><Relationship Id="rId9" Type="http://schemas.openxmlformats.org/officeDocument/2006/relationships/hyperlink" Target="https://pmc.ncbi.nlm.nih.gov/articles/PMC814797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sleepfoundation.org/physical-activity/exercise-and-sleep" TargetMode="External"/><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1DD9AD-4C31-B3E1-3B52-E3253566CEB7}"/>
              </a:ext>
            </a:extLst>
          </p:cNvPr>
          <p:cNvSpPr>
            <a:spLocks noGrp="1"/>
          </p:cNvSpPr>
          <p:nvPr>
            <p:ph type="body" sz="quarter" idx="10"/>
          </p:nvPr>
        </p:nvSpPr>
        <p:spPr>
          <a:xfrm>
            <a:off x="488156" y="2950918"/>
            <a:ext cx="5586652" cy="726622"/>
          </a:xfrm>
        </p:spPr>
        <p:txBody>
          <a:bodyPr/>
          <a:lstStyle/>
          <a:p>
            <a:r>
              <a:rPr lang="en-GB" b="0">
                <a:latin typeface="Ubuntu"/>
                <a:ea typeface="Verdana"/>
              </a:rPr>
              <a:t>Lifestyle, Social and Environmental Factors That Shape Our Sleep</a:t>
            </a:r>
            <a:endParaRPr lang="en-US"/>
          </a:p>
        </p:txBody>
      </p:sp>
      <p:pic>
        <p:nvPicPr>
          <p:cNvPr id="6" name="Picture 2" descr="A wearable sensor bracelet that tracks ...">
            <a:extLst>
              <a:ext uri="{FF2B5EF4-FFF2-40B4-BE49-F238E27FC236}">
                <a16:creationId xmlns:a16="http://schemas.microsoft.com/office/drawing/2014/main" id="{9474EFB5-21BB-FCFF-0FAB-9A114B375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07" y="1747657"/>
            <a:ext cx="4648419" cy="33602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363782"/>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E190A0-0526-76DA-2521-EC915D0304D8}"/>
              </a:ext>
            </a:extLst>
          </p:cNvPr>
          <p:cNvSpPr txBox="1"/>
          <p:nvPr/>
        </p:nvSpPr>
        <p:spPr>
          <a:xfrm>
            <a:off x="477209" y="1024206"/>
            <a:ext cx="93636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15518B"/>
                </a:solidFill>
                <a:latin typeface="Ubuntu"/>
              </a:rPr>
              <a:t>Screentime and the use of digital devices </a:t>
            </a:r>
          </a:p>
        </p:txBody>
      </p:sp>
      <p:sp>
        <p:nvSpPr>
          <p:cNvPr id="4" name="TextBox 3">
            <a:extLst>
              <a:ext uri="{FF2B5EF4-FFF2-40B4-BE49-F238E27FC236}">
                <a16:creationId xmlns:a16="http://schemas.microsoft.com/office/drawing/2014/main" id="{4C1AF194-8C1D-2E7A-77E6-153D0685BD8E}"/>
              </a:ext>
            </a:extLst>
          </p:cNvPr>
          <p:cNvSpPr txBox="1"/>
          <p:nvPr/>
        </p:nvSpPr>
        <p:spPr>
          <a:xfrm>
            <a:off x="478430" y="1714765"/>
            <a:ext cx="757249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Screen time and the use of digital devices—such as smartphones, tablets, computers and televisions—have a significant impact on sleep. The effects are primarily due to two main factors: </a:t>
            </a:r>
            <a:r>
              <a:rPr lang="en-US" b="1">
                <a:latin typeface="Ubuntu"/>
              </a:rPr>
              <a:t>blue light exposure</a:t>
            </a:r>
            <a:r>
              <a:rPr lang="en-US">
                <a:latin typeface="Ubuntu"/>
              </a:rPr>
              <a:t> and the </a:t>
            </a:r>
            <a:r>
              <a:rPr lang="en-US" b="1">
                <a:latin typeface="Ubuntu"/>
              </a:rPr>
              <a:t>stimulating nature of digital content</a:t>
            </a:r>
            <a:r>
              <a:rPr lang="en-US">
                <a:latin typeface="Ubuntu"/>
                <a:ea typeface="+mn-lt"/>
                <a:cs typeface="+mn-lt"/>
              </a:rPr>
              <a:t>:</a:t>
            </a:r>
            <a:endParaRPr lang="en-US">
              <a:latin typeface="Ubuntu"/>
            </a:endParaRPr>
          </a:p>
          <a:p>
            <a:endParaRPr lang="en-US">
              <a:latin typeface="Ubuntu"/>
              <a:ea typeface="Calibri"/>
              <a:cs typeface="Calibri"/>
            </a:endParaRPr>
          </a:p>
          <a:p>
            <a:pPr marL="285750" indent="-285750">
              <a:buFont typeface="Wingdings"/>
              <a:buChar char="Ø"/>
            </a:pPr>
            <a:r>
              <a:rPr lang="en-US" b="1">
                <a:latin typeface="Ubuntu"/>
                <a:ea typeface="+mn-lt"/>
                <a:cs typeface="+mn-lt"/>
              </a:rPr>
              <a:t>Blue light</a:t>
            </a:r>
            <a:r>
              <a:rPr lang="en-US">
                <a:latin typeface="Ubuntu"/>
                <a:ea typeface="+mn-lt"/>
                <a:cs typeface="+mn-lt"/>
              </a:rPr>
              <a:t>: Phones and tablets give off blue light, which can stop your body from making melatonin—the hormone that helps you sleep.</a:t>
            </a:r>
            <a:endParaRPr lang="en-US">
              <a:latin typeface="Ubuntu"/>
              <a:ea typeface="Calibri"/>
              <a:cs typeface="Calibri"/>
            </a:endParaRPr>
          </a:p>
          <a:p>
            <a:pPr>
              <a:buFont typeface="Wingdings"/>
              <a:buChar char="Ø"/>
            </a:pPr>
            <a:r>
              <a:rPr lang="en-US" b="1">
                <a:latin typeface="Ubuntu"/>
                <a:ea typeface="+mn-lt"/>
                <a:cs typeface="+mn-lt"/>
              </a:rPr>
              <a:t> Poorer sleep</a:t>
            </a:r>
            <a:r>
              <a:rPr lang="en-US">
                <a:latin typeface="Ubuntu"/>
                <a:ea typeface="+mn-lt"/>
                <a:cs typeface="+mn-lt"/>
              </a:rPr>
              <a:t>: Even if you fall asleep, screen use before bed can make your sleep lighter or less restful.</a:t>
            </a:r>
            <a:endParaRPr lang="en-US">
              <a:latin typeface="Ubuntu"/>
            </a:endParaRPr>
          </a:p>
          <a:p>
            <a:pPr>
              <a:buFont typeface="Wingdings"/>
              <a:buChar char="Ø"/>
            </a:pPr>
            <a:r>
              <a:rPr lang="en-US" b="1">
                <a:latin typeface="Ubuntu"/>
                <a:ea typeface="+mn-lt"/>
                <a:cs typeface="+mn-lt"/>
              </a:rPr>
              <a:t> Mental stimulation</a:t>
            </a:r>
            <a:r>
              <a:rPr lang="en-US">
                <a:latin typeface="Ubuntu"/>
                <a:ea typeface="+mn-lt"/>
                <a:cs typeface="+mn-lt"/>
              </a:rPr>
              <a:t>: Watching videos, gaming, or scrolling can keep your brain too active to wind down.</a:t>
            </a:r>
            <a:endParaRPr lang="en-US">
              <a:latin typeface="Ubuntu"/>
            </a:endParaRPr>
          </a:p>
          <a:p>
            <a:pPr>
              <a:buFont typeface="Wingdings"/>
              <a:buChar char="Ø"/>
            </a:pPr>
            <a:r>
              <a:rPr lang="en-US" b="1">
                <a:latin typeface="Ubuntu"/>
                <a:ea typeface="+mn-lt"/>
                <a:cs typeface="+mn-lt"/>
              </a:rPr>
              <a:t> Sleep problems</a:t>
            </a:r>
            <a:r>
              <a:rPr lang="en-US">
                <a:latin typeface="Ubuntu"/>
                <a:ea typeface="+mn-lt"/>
                <a:cs typeface="+mn-lt"/>
              </a:rPr>
              <a:t>: Too much screen time at night is linked to issues like insomnia, delayed sleep, and even sleep </a:t>
            </a:r>
            <a:r>
              <a:rPr lang="en-US" err="1">
                <a:latin typeface="Ubuntu"/>
                <a:ea typeface="+mn-lt"/>
                <a:cs typeface="+mn-lt"/>
              </a:rPr>
              <a:t>apnoea</a:t>
            </a:r>
            <a:r>
              <a:rPr lang="en-US">
                <a:latin typeface="Ubuntu"/>
                <a:ea typeface="+mn-lt"/>
                <a:cs typeface="+mn-lt"/>
              </a:rPr>
              <a:t>.</a:t>
            </a:r>
            <a:endParaRPr lang="en-US">
              <a:latin typeface="Ubuntu"/>
            </a:endParaRPr>
          </a:p>
          <a:p>
            <a:pPr marL="285750" indent="-285750">
              <a:buFont typeface="Wingdings"/>
              <a:buChar char="Ø"/>
            </a:pPr>
            <a:endParaRPr lang="en-US">
              <a:latin typeface="Ubuntu"/>
              <a:ea typeface="Calibri"/>
              <a:cs typeface="Calibri"/>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pic>
        <p:nvPicPr>
          <p:cNvPr id="2" name="Picture 1" descr="Blue Light on Screens for Better Sleep ...">
            <a:extLst>
              <a:ext uri="{FF2B5EF4-FFF2-40B4-BE49-F238E27FC236}">
                <a16:creationId xmlns:a16="http://schemas.microsoft.com/office/drawing/2014/main" id="{F1809A63-F762-0E70-0174-77D31DD60013}"/>
              </a:ext>
            </a:extLst>
          </p:cNvPr>
          <p:cNvPicPr>
            <a:picLocks noChangeAspect="1"/>
          </p:cNvPicPr>
          <p:nvPr/>
        </p:nvPicPr>
        <p:blipFill>
          <a:blip r:embed="rId2"/>
          <a:stretch>
            <a:fillRect/>
          </a:stretch>
        </p:blipFill>
        <p:spPr>
          <a:xfrm>
            <a:off x="8320712" y="2234279"/>
            <a:ext cx="3579297" cy="2386321"/>
          </a:xfrm>
          <a:prstGeom prst="rect">
            <a:avLst/>
          </a:prstGeom>
          <a:ln>
            <a:noFill/>
          </a:ln>
          <a:effectLst>
            <a:softEdge rad="112500"/>
          </a:effectLst>
        </p:spPr>
      </p:pic>
    </p:spTree>
    <p:extLst>
      <p:ext uri="{BB962C8B-B14F-4D97-AF65-F5344CB8AC3E}">
        <p14:creationId xmlns:p14="http://schemas.microsoft.com/office/powerpoint/2010/main" val="88462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2A185B-7297-AE43-639B-6DE6857CBE64}"/>
              </a:ext>
            </a:extLst>
          </p:cNvPr>
          <p:cNvSpPr txBox="1"/>
          <p:nvPr/>
        </p:nvSpPr>
        <p:spPr>
          <a:xfrm>
            <a:off x="240423" y="853849"/>
            <a:ext cx="93636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15518B"/>
                </a:solidFill>
                <a:latin typeface="Ubuntu"/>
              </a:rPr>
              <a:t>Wearable technology for monitoring Sleep</a:t>
            </a:r>
          </a:p>
        </p:txBody>
      </p:sp>
      <p:sp>
        <p:nvSpPr>
          <p:cNvPr id="7" name="TextBox 6">
            <a:extLst>
              <a:ext uri="{FF2B5EF4-FFF2-40B4-BE49-F238E27FC236}">
                <a16:creationId xmlns:a16="http://schemas.microsoft.com/office/drawing/2014/main" id="{D6BB9EFE-C8C4-CFF0-E07B-7296278C8EEB}"/>
              </a:ext>
            </a:extLst>
          </p:cNvPr>
          <p:cNvSpPr txBox="1"/>
          <p:nvPr/>
        </p:nvSpPr>
        <p:spPr>
          <a:xfrm>
            <a:off x="243416" y="3008481"/>
            <a:ext cx="551980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Ubuntu"/>
              </a:rPr>
              <a:t>Positive Aspects:</a:t>
            </a:r>
          </a:p>
          <a:p>
            <a:pPr>
              <a:buFont typeface=""/>
              <a:buAutoNum type="arabicPeriod"/>
            </a:pPr>
            <a:r>
              <a:rPr lang="en-US" b="1" err="1">
                <a:latin typeface="Ubuntu"/>
              </a:rPr>
              <a:t>Personalised</a:t>
            </a:r>
            <a:r>
              <a:rPr lang="en-US" b="1">
                <a:latin typeface="Ubuntu"/>
              </a:rPr>
              <a:t> Insights</a:t>
            </a:r>
            <a:r>
              <a:rPr lang="en-US">
                <a:latin typeface="Ubuntu"/>
              </a:rPr>
              <a:t>: Provides detailed data on sleep patterns, helping users identify sleep disturbances or poor sleep hygiene.</a:t>
            </a:r>
          </a:p>
          <a:p>
            <a:pPr>
              <a:buFont typeface=""/>
              <a:buAutoNum type="arabicPeriod"/>
            </a:pPr>
            <a:r>
              <a:rPr lang="en-US" b="1">
                <a:latin typeface="Ubuntu"/>
              </a:rPr>
              <a:t>Improved Sleep Quality</a:t>
            </a:r>
            <a:r>
              <a:rPr lang="en-US">
                <a:latin typeface="Ubuntu"/>
              </a:rPr>
              <a:t>: Encourages healthier sleep habits and routines by offering feedback and suggestions.</a:t>
            </a:r>
          </a:p>
          <a:p>
            <a:pPr>
              <a:buFont typeface=""/>
              <a:buAutoNum type="arabicPeriod"/>
            </a:pPr>
            <a:r>
              <a:rPr lang="en-US" b="1">
                <a:latin typeface="Ubuntu"/>
              </a:rPr>
              <a:t>Health Monitoring</a:t>
            </a:r>
            <a:r>
              <a:rPr lang="en-US">
                <a:latin typeface="Ubuntu"/>
              </a:rPr>
              <a:t>: Tracks additional metrics like heart rate and oxygen levels, which can alert users to potential health concerns, such as sleep </a:t>
            </a:r>
            <a:r>
              <a:rPr lang="en-US" err="1">
                <a:latin typeface="Ubuntu"/>
              </a:rPr>
              <a:t>apnoea</a:t>
            </a:r>
            <a:endParaRPr lang="en-US">
              <a:highlight>
                <a:srgbClr val="FFFF00"/>
              </a:highlight>
              <a:latin typeface="Ubuntu"/>
            </a:endParaRPr>
          </a:p>
          <a:p>
            <a:pPr>
              <a:buFont typeface=""/>
              <a:buAutoNum type="arabicPeriod"/>
            </a:pPr>
            <a:r>
              <a:rPr lang="en-US" b="1">
                <a:latin typeface="Ubuntu"/>
              </a:rPr>
              <a:t>Motivation</a:t>
            </a:r>
            <a:r>
              <a:rPr lang="en-US">
                <a:latin typeface="Ubuntu"/>
              </a:rPr>
              <a:t>: Can provide motivation to improve sleep consistency and overall well-being.</a:t>
            </a:r>
          </a:p>
        </p:txBody>
      </p:sp>
      <p:sp>
        <p:nvSpPr>
          <p:cNvPr id="8" name="TextBox 7">
            <a:extLst>
              <a:ext uri="{FF2B5EF4-FFF2-40B4-BE49-F238E27FC236}">
                <a16:creationId xmlns:a16="http://schemas.microsoft.com/office/drawing/2014/main" id="{C2FC17AE-4EC5-AC60-8AC2-FB4B0093F15E}"/>
              </a:ext>
            </a:extLst>
          </p:cNvPr>
          <p:cNvSpPr txBox="1"/>
          <p:nvPr/>
        </p:nvSpPr>
        <p:spPr>
          <a:xfrm>
            <a:off x="5903782" y="3013977"/>
            <a:ext cx="583295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Ubuntu"/>
              </a:rPr>
              <a:t>Negative Aspects:</a:t>
            </a:r>
          </a:p>
          <a:p>
            <a:pPr>
              <a:buFont typeface=""/>
              <a:buAutoNum type="arabicPeriod"/>
            </a:pPr>
            <a:r>
              <a:rPr lang="en-US" b="1">
                <a:latin typeface="Ubuntu"/>
              </a:rPr>
              <a:t>Accuracy Concerns</a:t>
            </a:r>
            <a:r>
              <a:rPr lang="en-US">
                <a:latin typeface="Ubuntu"/>
              </a:rPr>
              <a:t>: While helpful, the data collected may not be 100% accurate, especially for diagnosing sleep disorders.</a:t>
            </a:r>
          </a:p>
          <a:p>
            <a:pPr>
              <a:buFont typeface=""/>
              <a:buAutoNum type="arabicPeriod"/>
            </a:pPr>
            <a:r>
              <a:rPr lang="en-US" b="1">
                <a:latin typeface="Ubuntu"/>
              </a:rPr>
              <a:t>Over-reliance</a:t>
            </a:r>
            <a:r>
              <a:rPr lang="en-US">
                <a:latin typeface="Ubuntu"/>
              </a:rPr>
              <a:t>: People might become overly fixated on sleep metrics, leading to anxiety or obsession with achieving "perfect" sleep.</a:t>
            </a:r>
          </a:p>
          <a:p>
            <a:pPr>
              <a:buFont typeface=""/>
              <a:buAutoNum type="arabicPeriod"/>
            </a:pPr>
            <a:r>
              <a:rPr lang="en-US" b="1">
                <a:latin typeface="Ubuntu"/>
              </a:rPr>
              <a:t>Privacy Issues</a:t>
            </a:r>
            <a:r>
              <a:rPr lang="en-US">
                <a:latin typeface="Ubuntu"/>
              </a:rPr>
              <a:t>: Continuous data collection could raise concerns about personal health data security and privacy.</a:t>
            </a:r>
          </a:p>
          <a:p>
            <a:pPr>
              <a:buFont typeface=""/>
              <a:buAutoNum type="arabicPeriod"/>
            </a:pPr>
            <a:r>
              <a:rPr lang="en-US" b="1">
                <a:latin typeface="Ubuntu"/>
              </a:rPr>
              <a:t>Comfort</a:t>
            </a:r>
            <a:r>
              <a:rPr lang="en-US">
                <a:latin typeface="Ubuntu"/>
              </a:rPr>
              <a:t>: Some users find wearing a device to bed uncomfortable, which could potentially disrupt sleep.</a:t>
            </a:r>
          </a:p>
        </p:txBody>
      </p:sp>
      <p:pic>
        <p:nvPicPr>
          <p:cNvPr id="10" name="Picture 9" descr="Best sleep trackers 2020 – top wrist bands and non-wearable trackers | Good  Food">
            <a:extLst>
              <a:ext uri="{FF2B5EF4-FFF2-40B4-BE49-F238E27FC236}">
                <a16:creationId xmlns:a16="http://schemas.microsoft.com/office/drawing/2014/main" id="{E191662F-02B6-89CF-055B-EBA29941A3B6}"/>
              </a:ext>
            </a:extLst>
          </p:cNvPr>
          <p:cNvPicPr>
            <a:picLocks noChangeAspect="1"/>
          </p:cNvPicPr>
          <p:nvPr/>
        </p:nvPicPr>
        <p:blipFill>
          <a:blip r:embed="rId2"/>
          <a:stretch>
            <a:fillRect/>
          </a:stretch>
        </p:blipFill>
        <p:spPr>
          <a:xfrm>
            <a:off x="9048840" y="988105"/>
            <a:ext cx="2800091" cy="1691314"/>
          </a:xfrm>
          <a:prstGeom prst="rect">
            <a:avLst/>
          </a:prstGeom>
        </p:spPr>
      </p:pic>
      <p:sp>
        <p:nvSpPr>
          <p:cNvPr id="2" name="TextBox 1">
            <a:extLst>
              <a:ext uri="{FF2B5EF4-FFF2-40B4-BE49-F238E27FC236}">
                <a16:creationId xmlns:a16="http://schemas.microsoft.com/office/drawing/2014/main" id="{CFB62D44-AE19-9362-45D1-29D97941AFA4}"/>
              </a:ext>
            </a:extLst>
          </p:cNvPr>
          <p:cNvSpPr txBox="1"/>
          <p:nvPr/>
        </p:nvSpPr>
        <p:spPr>
          <a:xfrm>
            <a:off x="234778" y="1377779"/>
            <a:ext cx="846849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Recently, gadgets like smartwatches, fitness trackers and sleep trackers have become popular for monitoring sleep. These devices can track things like how long we sleep, the quality of our sleep, our heart rate, movement and even oxygen levels. While they can give us useful information, it’s important not to rely on them too much or read too much into the results.</a:t>
            </a:r>
          </a:p>
        </p:txBody>
      </p:sp>
    </p:spTree>
    <p:extLst>
      <p:ext uri="{BB962C8B-B14F-4D97-AF65-F5344CB8AC3E}">
        <p14:creationId xmlns:p14="http://schemas.microsoft.com/office/powerpoint/2010/main" val="82019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A58F25-88A0-D0DB-CA9A-6C66B51FC06E}"/>
              </a:ext>
            </a:extLst>
          </p:cNvPr>
          <p:cNvSpPr txBox="1"/>
          <p:nvPr/>
        </p:nvSpPr>
        <p:spPr>
          <a:xfrm>
            <a:off x="498764" y="1973284"/>
            <a:ext cx="723030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In addition to our lifestyle choices </a:t>
            </a:r>
            <a:r>
              <a:rPr lang="en-US">
                <a:latin typeface="Ubuntu"/>
                <a:ea typeface="+mn-lt"/>
                <a:cs typeface="+mn-lt"/>
              </a:rPr>
              <a:t>some things that affect our sleep are outside our control — like money, where we live, or access to healthcare. These factors can make it harder for some people to get good-quality sleep.</a:t>
            </a:r>
            <a:endParaRPr lang="en-GB">
              <a:latin typeface="Ubuntu"/>
            </a:endParaRPr>
          </a:p>
          <a:p>
            <a:endParaRPr lang="en-GB">
              <a:latin typeface="Ubuntu"/>
              <a:ea typeface="Calibri"/>
              <a:cs typeface="Calibri"/>
            </a:endParaRPr>
          </a:p>
          <a:p>
            <a:r>
              <a:rPr lang="en-GB">
                <a:latin typeface="Ubuntu"/>
                <a:ea typeface="Calibri"/>
                <a:cs typeface="Calibri"/>
              </a:rPr>
              <a:t>These disparities can have profound implications for health, productivity and overall well-being. People from disadvantaged backgrounds are often at a higher risk of experiencing sleep disturbances, leading to a range of physical and mental health issues.</a:t>
            </a:r>
          </a:p>
          <a:p>
            <a:endParaRPr lang="en-GB">
              <a:latin typeface="Ubuntu"/>
              <a:ea typeface="Calibri"/>
              <a:cs typeface="Calibri"/>
            </a:endParaRPr>
          </a:p>
          <a:p>
            <a:r>
              <a:rPr lang="en-US">
                <a:latin typeface="Ubuntu"/>
                <a:ea typeface="Calibri"/>
                <a:cs typeface="Calibri"/>
              </a:rPr>
              <a:t>The following slides will look at these factors in more detail.</a:t>
            </a:r>
            <a:endParaRPr lang="en-GB">
              <a:latin typeface="Ubuntu"/>
              <a:ea typeface="Calibri"/>
              <a:cs typeface="Calibri"/>
            </a:endParaRPr>
          </a:p>
        </p:txBody>
      </p:sp>
      <p:sp>
        <p:nvSpPr>
          <p:cNvPr id="3" name="Text Placeholder 2">
            <a:extLst>
              <a:ext uri="{FF2B5EF4-FFF2-40B4-BE49-F238E27FC236}">
                <a16:creationId xmlns:a16="http://schemas.microsoft.com/office/drawing/2014/main" id="{53EFA4EF-0D9C-63F6-F3E3-E33B427A1960}"/>
              </a:ext>
            </a:extLst>
          </p:cNvPr>
          <p:cNvSpPr txBox="1">
            <a:spLocks/>
          </p:cNvSpPr>
          <p:nvPr/>
        </p:nvSpPr>
        <p:spPr>
          <a:xfrm>
            <a:off x="369374" y="1159604"/>
            <a:ext cx="8306694" cy="820178"/>
          </a:xfrm>
          <a:prstGeom prst="rect">
            <a:avLst/>
          </a:prstGeom>
        </p:spPr>
        <p:txBody>
          <a:bodyPr lIns="91440" tIns="45720" rIns="91440" bIns="45720" anchor="t"/>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External Factors That Can Disrupt Sleep</a:t>
            </a:r>
            <a:endParaRPr lang="en-US" b="1"/>
          </a:p>
        </p:txBody>
      </p:sp>
      <p:pic>
        <p:nvPicPr>
          <p:cNvPr id="4" name="Picture 3" descr="Harvard Gazette">
            <a:extLst>
              <a:ext uri="{FF2B5EF4-FFF2-40B4-BE49-F238E27FC236}">
                <a16:creationId xmlns:a16="http://schemas.microsoft.com/office/drawing/2014/main" id="{AB6CFCD4-AF30-9AFE-B6F9-D0A8FC6E3C75}"/>
              </a:ext>
            </a:extLst>
          </p:cNvPr>
          <p:cNvPicPr>
            <a:picLocks noChangeAspect="1"/>
          </p:cNvPicPr>
          <p:nvPr/>
        </p:nvPicPr>
        <p:blipFill>
          <a:blip r:embed="rId2"/>
          <a:stretch>
            <a:fillRect/>
          </a:stretch>
        </p:blipFill>
        <p:spPr>
          <a:xfrm>
            <a:off x="7970840" y="2539794"/>
            <a:ext cx="4133395" cy="2680606"/>
          </a:xfrm>
          <a:prstGeom prst="rect">
            <a:avLst/>
          </a:prstGeom>
          <a:ln>
            <a:noFill/>
          </a:ln>
          <a:effectLst>
            <a:softEdge rad="112500"/>
          </a:effectLst>
        </p:spPr>
      </p:pic>
    </p:spTree>
    <p:extLst>
      <p:ext uri="{BB962C8B-B14F-4D97-AF65-F5344CB8AC3E}">
        <p14:creationId xmlns:p14="http://schemas.microsoft.com/office/powerpoint/2010/main" val="285274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D0D251-4B8F-BB62-C41E-5761413A8CCD}"/>
              </a:ext>
            </a:extLst>
          </p:cNvPr>
          <p:cNvSpPr txBox="1"/>
          <p:nvPr/>
        </p:nvSpPr>
        <p:spPr>
          <a:xfrm>
            <a:off x="721280" y="1012633"/>
            <a:ext cx="744967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5518B"/>
                </a:solidFill>
                <a:latin typeface="Ubuntu"/>
              </a:rPr>
              <a:t>How our Age Affects our Sleep </a:t>
            </a:r>
          </a:p>
        </p:txBody>
      </p:sp>
      <p:sp>
        <p:nvSpPr>
          <p:cNvPr id="4" name="TextBox 3">
            <a:extLst>
              <a:ext uri="{FF2B5EF4-FFF2-40B4-BE49-F238E27FC236}">
                <a16:creationId xmlns:a16="http://schemas.microsoft.com/office/drawing/2014/main" id="{A32B2303-9E76-86A2-AD4B-6EB909810FD6}"/>
              </a:ext>
            </a:extLst>
          </p:cNvPr>
          <p:cNvSpPr txBox="1"/>
          <p:nvPr/>
        </p:nvSpPr>
        <p:spPr>
          <a:xfrm>
            <a:off x="716478" y="2292263"/>
            <a:ext cx="970016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latin typeface="Ubuntu"/>
                <a:ea typeface="Calibri"/>
                <a:cs typeface="Calibri"/>
              </a:rPr>
              <a:t>Infants</a:t>
            </a:r>
            <a:r>
              <a:rPr lang="en-US">
                <a:latin typeface="Ubuntu"/>
                <a:ea typeface="Calibri"/>
                <a:cs typeface="Calibri"/>
              </a:rPr>
              <a:t> need a lot of sleep, with more REM stages.</a:t>
            </a:r>
            <a:endParaRPr lang="en-US">
              <a:latin typeface="Ubuntu"/>
            </a:endParaRPr>
          </a:p>
          <a:p>
            <a:pPr marL="285750" indent="-285750">
              <a:buFont typeface="Arial"/>
              <a:buChar char="•"/>
            </a:pPr>
            <a:r>
              <a:rPr lang="en-US" b="1">
                <a:latin typeface="Ubuntu"/>
                <a:ea typeface="Calibri"/>
                <a:cs typeface="Calibri"/>
              </a:rPr>
              <a:t>Children</a:t>
            </a:r>
            <a:r>
              <a:rPr lang="en-US">
                <a:latin typeface="Ubuntu"/>
                <a:ea typeface="Calibri"/>
                <a:cs typeface="Calibri"/>
              </a:rPr>
              <a:t> develop more regular sleep patterns and require substantial deep sleep for growth.</a:t>
            </a:r>
          </a:p>
          <a:p>
            <a:pPr marL="285750" indent="-285750">
              <a:buFont typeface="Arial"/>
              <a:buChar char="•"/>
            </a:pPr>
            <a:r>
              <a:rPr lang="en-US" b="1">
                <a:latin typeface="Ubuntu"/>
                <a:ea typeface="Calibri"/>
                <a:cs typeface="Calibri"/>
              </a:rPr>
              <a:t>Teens</a:t>
            </a:r>
            <a:r>
              <a:rPr lang="en-US">
                <a:latin typeface="Ubuntu"/>
                <a:ea typeface="Calibri"/>
                <a:cs typeface="Calibri"/>
              </a:rPr>
              <a:t> experience a shift in circadian rhythm, leading to later bedtimes.</a:t>
            </a:r>
          </a:p>
          <a:p>
            <a:pPr marL="285750" indent="-285750">
              <a:buFont typeface="Arial"/>
              <a:buChar char="•"/>
            </a:pPr>
            <a:r>
              <a:rPr lang="en-US" b="1">
                <a:latin typeface="Ubuntu"/>
                <a:ea typeface="Calibri"/>
                <a:cs typeface="Calibri"/>
              </a:rPr>
              <a:t>Young adults</a:t>
            </a:r>
            <a:r>
              <a:rPr lang="en-US">
                <a:latin typeface="Ubuntu"/>
                <a:ea typeface="Calibri"/>
                <a:cs typeface="Calibri"/>
              </a:rPr>
              <a:t> often experience sleep disruptions due to lifestyle choices and external pressures.</a:t>
            </a:r>
          </a:p>
          <a:p>
            <a:pPr marL="285750" indent="-285750">
              <a:buFont typeface="Arial"/>
              <a:buChar char="•"/>
            </a:pPr>
            <a:r>
              <a:rPr lang="en-US" b="1">
                <a:latin typeface="Ubuntu"/>
                <a:ea typeface="Calibri"/>
                <a:cs typeface="Calibri"/>
              </a:rPr>
              <a:t>Middle-aged adults</a:t>
            </a:r>
            <a:r>
              <a:rPr lang="en-US">
                <a:latin typeface="Ubuntu"/>
                <a:ea typeface="Calibri"/>
                <a:cs typeface="Calibri"/>
              </a:rPr>
              <a:t> may experience more fragmented sleep and begin to notice the onset of sleep disorders.</a:t>
            </a:r>
          </a:p>
          <a:p>
            <a:pPr marL="285750" indent="-285750">
              <a:buFont typeface="Arial"/>
              <a:buChar char="•"/>
            </a:pPr>
            <a:r>
              <a:rPr lang="en-US" b="1">
                <a:latin typeface="Ubuntu"/>
                <a:ea typeface="Calibri"/>
                <a:cs typeface="Calibri"/>
              </a:rPr>
              <a:t>Older adults</a:t>
            </a:r>
            <a:r>
              <a:rPr lang="en-US">
                <a:latin typeface="Ubuntu"/>
                <a:ea typeface="Calibri"/>
                <a:cs typeface="Calibri"/>
              </a:rPr>
              <a:t> tend to sleep less deeply, with more frequent awakenings and less REM sleep.</a:t>
            </a:r>
          </a:p>
          <a:p>
            <a:endParaRPr lang="en-US">
              <a:latin typeface="Ubuntu"/>
              <a:ea typeface="Calibri"/>
              <a:cs typeface="Calibri"/>
            </a:endParaRPr>
          </a:p>
          <a:p>
            <a:r>
              <a:rPr lang="en-US">
                <a:latin typeface="Ubuntu"/>
                <a:ea typeface="Calibri"/>
                <a:cs typeface="Calibri"/>
              </a:rPr>
              <a:t>As we age, sleep becomes lighter, more fragmented and may require more conscious effort to maintain sleep quality through good habits, lifestyle adjustments and medical attention if necessary.</a:t>
            </a:r>
          </a:p>
          <a:p>
            <a:endParaRPr lang="en-US">
              <a:ea typeface="Calibri"/>
              <a:cs typeface="Calibri"/>
            </a:endParaRPr>
          </a:p>
        </p:txBody>
      </p:sp>
      <p:sp>
        <p:nvSpPr>
          <p:cNvPr id="5" name="TextBox 4">
            <a:extLst>
              <a:ext uri="{FF2B5EF4-FFF2-40B4-BE49-F238E27FC236}">
                <a16:creationId xmlns:a16="http://schemas.microsoft.com/office/drawing/2014/main" id="{3C9B50B8-3C58-61A6-9A2C-22CA08428D61}"/>
              </a:ext>
            </a:extLst>
          </p:cNvPr>
          <p:cNvSpPr txBox="1"/>
          <p:nvPr/>
        </p:nvSpPr>
        <p:spPr>
          <a:xfrm>
            <a:off x="716478" y="1538532"/>
            <a:ext cx="102741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As we age, sleep patterns and sleep quality undergo significant changes due to both biological and lifestyle factors.</a:t>
            </a:r>
          </a:p>
        </p:txBody>
      </p:sp>
    </p:spTree>
    <p:extLst>
      <p:ext uri="{BB962C8B-B14F-4D97-AF65-F5344CB8AC3E}">
        <p14:creationId xmlns:p14="http://schemas.microsoft.com/office/powerpoint/2010/main" val="3486489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341007" y="885403"/>
            <a:ext cx="6522989" cy="820178"/>
          </a:xfrm>
          <a:prstGeom prst="rect">
            <a:avLst/>
          </a:prstGeom>
        </p:spPr>
        <p:txBody>
          <a:bodyPr lIns="91440" tIns="45720" rIns="91440" bIns="45720" anchor="t"/>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How Money and Life Circumstances Can Affect Our Sleep</a:t>
            </a:r>
            <a:endParaRPr lang="en-US" b="1"/>
          </a:p>
        </p:txBody>
      </p:sp>
      <p:sp>
        <p:nvSpPr>
          <p:cNvPr id="3" name="Rectangle 2">
            <a:extLst>
              <a:ext uri="{FF2B5EF4-FFF2-40B4-BE49-F238E27FC236}">
                <a16:creationId xmlns:a16="http://schemas.microsoft.com/office/drawing/2014/main" id="{542FC14D-7C85-7ECE-95D3-2CD72FF40433}"/>
              </a:ext>
            </a:extLst>
          </p:cNvPr>
          <p:cNvSpPr/>
          <p:nvPr/>
        </p:nvSpPr>
        <p:spPr>
          <a:xfrm>
            <a:off x="359917" y="1610483"/>
            <a:ext cx="6096000" cy="369332"/>
          </a:xfrm>
          <a:prstGeom prst="rect">
            <a:avLst/>
          </a:prstGeom>
        </p:spPr>
        <p:txBody>
          <a:bodyPr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1F1F1F"/>
              </a:solidFill>
              <a:latin typeface="Ubuntu"/>
            </a:endParaRPr>
          </a:p>
        </p:txBody>
      </p:sp>
      <p:sp>
        <p:nvSpPr>
          <p:cNvPr id="4" name="Rectangle 3">
            <a:extLst>
              <a:ext uri="{FF2B5EF4-FFF2-40B4-BE49-F238E27FC236}">
                <a16:creationId xmlns:a16="http://schemas.microsoft.com/office/drawing/2014/main" id="{A17C5B18-28BC-FB45-9F35-98D6F2E54B1B}"/>
              </a:ext>
            </a:extLst>
          </p:cNvPr>
          <p:cNvSpPr/>
          <p:nvPr/>
        </p:nvSpPr>
        <p:spPr>
          <a:xfrm>
            <a:off x="341007" y="2834825"/>
            <a:ext cx="6114910" cy="36933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i="0">
              <a:effectLst/>
              <a:latin typeface="Ubuntu"/>
            </a:endParaRPr>
          </a:p>
        </p:txBody>
      </p:sp>
      <p:sp>
        <p:nvSpPr>
          <p:cNvPr id="6" name="TextBox 5">
            <a:extLst>
              <a:ext uri="{FF2B5EF4-FFF2-40B4-BE49-F238E27FC236}">
                <a16:creationId xmlns:a16="http://schemas.microsoft.com/office/drawing/2014/main" id="{740D98E5-5BFB-B2BD-7E2A-ED097BC472F5}"/>
              </a:ext>
            </a:extLst>
          </p:cNvPr>
          <p:cNvSpPr txBox="1"/>
          <p:nvPr/>
        </p:nvSpPr>
        <p:spPr>
          <a:xfrm>
            <a:off x="526943" y="2138568"/>
            <a:ext cx="689138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Ubuntu"/>
              <a:ea typeface="Calibri"/>
              <a:cs typeface="Calibri"/>
            </a:endParaRPr>
          </a:p>
          <a:p>
            <a:endParaRPr lang="en-US" b="1">
              <a:latin typeface="Ubuntu"/>
            </a:endParaRPr>
          </a:p>
          <a:p>
            <a:r>
              <a:rPr lang="en-US" b="1">
                <a:latin typeface="Ubuntu"/>
              </a:rPr>
              <a:t>Some challenges that can affect sleep:</a:t>
            </a:r>
            <a:endParaRPr lang="en-US" b="1">
              <a:latin typeface="Ubuntu"/>
              <a:ea typeface="Calibri"/>
              <a:cs typeface="Calibri"/>
            </a:endParaRPr>
          </a:p>
          <a:p>
            <a:pPr marL="228600" indent="-228600">
              <a:buFont typeface=""/>
              <a:buChar char="•"/>
            </a:pPr>
            <a:r>
              <a:rPr lang="en-US">
                <a:latin typeface="Ubuntu"/>
              </a:rPr>
              <a:t>Stress and anxiety: from money worries or job pressure</a:t>
            </a:r>
            <a:endParaRPr lang="en-US">
              <a:latin typeface="Ubuntu"/>
              <a:ea typeface="Calibri"/>
              <a:cs typeface="Calibri"/>
            </a:endParaRPr>
          </a:p>
          <a:p>
            <a:pPr marL="228600" indent="-228600">
              <a:buFont typeface=""/>
              <a:buChar char="•"/>
            </a:pPr>
            <a:r>
              <a:rPr lang="en-US">
                <a:latin typeface="Ubuntu"/>
              </a:rPr>
              <a:t>Poorer living conditions: like noise or overcrowding</a:t>
            </a:r>
            <a:endParaRPr lang="en-US">
              <a:latin typeface="Ubuntu"/>
              <a:ea typeface="Calibri"/>
              <a:cs typeface="Calibri"/>
            </a:endParaRPr>
          </a:p>
          <a:p>
            <a:pPr marL="228600" indent="-228600">
              <a:buFont typeface=""/>
              <a:buChar char="•"/>
            </a:pPr>
            <a:r>
              <a:rPr lang="en-US">
                <a:latin typeface="Ubuntu"/>
              </a:rPr>
              <a:t>Working long hours or shifts at different times</a:t>
            </a:r>
            <a:endParaRPr lang="en-US">
              <a:latin typeface="Ubuntu"/>
              <a:ea typeface="Calibri"/>
              <a:cs typeface="Calibri"/>
            </a:endParaRPr>
          </a:p>
          <a:p>
            <a:pPr marL="228600" indent="-228600">
              <a:buFont typeface=""/>
              <a:buChar char="•"/>
            </a:pPr>
            <a:r>
              <a:rPr lang="en-US">
                <a:latin typeface="Ubuntu"/>
              </a:rPr>
              <a:t>Less access to healthcare, support, or advice</a:t>
            </a:r>
            <a:endParaRPr lang="en-US">
              <a:latin typeface="Ubuntu"/>
              <a:ea typeface="Calibri"/>
              <a:cs typeface="Calibri"/>
            </a:endParaRPr>
          </a:p>
          <a:p>
            <a:pPr marL="228600" indent="-228600">
              <a:buFont typeface=""/>
              <a:buChar char="•"/>
            </a:pPr>
            <a:r>
              <a:rPr lang="en-US">
                <a:latin typeface="Ubuntu"/>
              </a:rPr>
              <a:t>Family responsibilities, like looking after others</a:t>
            </a:r>
            <a:endParaRPr lang="en-US">
              <a:latin typeface="Ubuntu"/>
              <a:ea typeface="Calibri"/>
              <a:cs typeface="Calibri"/>
            </a:endParaRPr>
          </a:p>
          <a:p>
            <a:endParaRPr lang="en-US">
              <a:ea typeface="Calibri"/>
              <a:cs typeface="Calibri"/>
            </a:endParaRPr>
          </a:p>
        </p:txBody>
      </p:sp>
      <p:sp>
        <p:nvSpPr>
          <p:cNvPr id="7" name="TextBox 6">
            <a:extLst>
              <a:ext uri="{FF2B5EF4-FFF2-40B4-BE49-F238E27FC236}">
                <a16:creationId xmlns:a16="http://schemas.microsoft.com/office/drawing/2014/main" id="{4A66055C-5C5A-38A4-CA43-48D821A96D57}"/>
              </a:ext>
            </a:extLst>
          </p:cNvPr>
          <p:cNvSpPr txBox="1"/>
          <p:nvPr/>
        </p:nvSpPr>
        <p:spPr>
          <a:xfrm>
            <a:off x="527539" y="4553953"/>
            <a:ext cx="11254152" cy="19210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ea typeface="Calibri"/>
                <a:cs typeface="Calibri"/>
              </a:rPr>
              <a:t>All of these things can lead to:</a:t>
            </a:r>
            <a:endParaRPr lang="en-US">
              <a:latin typeface="Ubuntu"/>
            </a:endParaRPr>
          </a:p>
          <a:p>
            <a:pPr marL="285750" indent="-285750">
              <a:buFont typeface="Wingdings"/>
              <a:buChar char="Ø"/>
            </a:pPr>
            <a:r>
              <a:rPr lang="en-US">
                <a:latin typeface="Ubuntu"/>
                <a:ea typeface="Calibri"/>
                <a:cs typeface="Calibri"/>
              </a:rPr>
              <a:t>Trouble falling or staying asleep</a:t>
            </a:r>
          </a:p>
          <a:p>
            <a:pPr marL="285750" indent="-285750">
              <a:buFont typeface="Wingdings"/>
              <a:buChar char="Ø"/>
            </a:pPr>
            <a:r>
              <a:rPr lang="en-US">
                <a:latin typeface="Ubuntu"/>
                <a:ea typeface="Calibri"/>
                <a:cs typeface="Calibri"/>
              </a:rPr>
              <a:t>Feeling tired even after a full night’s sleep</a:t>
            </a:r>
          </a:p>
          <a:p>
            <a:pPr marL="285750" indent="-285750">
              <a:buFont typeface="Wingdings"/>
              <a:buChar char="Ø"/>
            </a:pPr>
            <a:r>
              <a:rPr lang="en-US">
                <a:latin typeface="Ubuntu"/>
                <a:ea typeface="Calibri"/>
                <a:cs typeface="Calibri"/>
              </a:rPr>
              <a:t>More chance of long-term sleep problems</a:t>
            </a:r>
            <a:endParaRPr lang="en-US">
              <a:latin typeface="Ubuntu"/>
            </a:endParaRPr>
          </a:p>
          <a:p>
            <a:endParaRPr lang="en-US">
              <a:latin typeface="Ubuntu"/>
              <a:ea typeface="Calibri"/>
              <a:cs typeface="Calibri"/>
            </a:endParaRPr>
          </a:p>
          <a:p>
            <a:r>
              <a:rPr lang="en-US">
                <a:latin typeface="Ubuntu"/>
                <a:ea typeface="Calibri"/>
                <a:cs typeface="Calibri"/>
              </a:rPr>
              <a:t>✅ When families feel safe and supported financially, it helps everyone sleep better and feel healthier.</a:t>
            </a:r>
            <a:endParaRPr lang="en-US">
              <a:latin typeface="Ubuntu"/>
            </a:endParaRPr>
          </a:p>
          <a:p>
            <a:pPr>
              <a:lnSpc>
                <a:spcPts val="1050"/>
              </a:lnSpc>
            </a:pPr>
            <a:endParaRPr lang="en-US">
              <a:ea typeface="Calibri"/>
              <a:cs typeface="Segoe UI"/>
            </a:endParaRPr>
          </a:p>
        </p:txBody>
      </p:sp>
      <p:sp>
        <p:nvSpPr>
          <p:cNvPr id="8" name="TextBox 7">
            <a:extLst>
              <a:ext uri="{FF2B5EF4-FFF2-40B4-BE49-F238E27FC236}">
                <a16:creationId xmlns:a16="http://schemas.microsoft.com/office/drawing/2014/main" id="{41305B0E-52B9-3A44-E606-A63CF89CB04D}"/>
              </a:ext>
            </a:extLst>
          </p:cNvPr>
          <p:cNvSpPr txBox="1"/>
          <p:nvPr/>
        </p:nvSpPr>
        <p:spPr>
          <a:xfrm>
            <a:off x="527539" y="1793631"/>
            <a:ext cx="108203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Our sleep isn’t just affected by bedtime routines or screen time. Things like money, work and family responsibilities can also make a big difference.</a:t>
            </a:r>
          </a:p>
        </p:txBody>
      </p:sp>
      <p:pic>
        <p:nvPicPr>
          <p:cNvPr id="11" name="Picture 10" descr="UK financial wellbeing ...">
            <a:extLst>
              <a:ext uri="{FF2B5EF4-FFF2-40B4-BE49-F238E27FC236}">
                <a16:creationId xmlns:a16="http://schemas.microsoft.com/office/drawing/2014/main" id="{D4CE5FEF-907D-78B2-9867-084267D9D9FE}"/>
              </a:ext>
            </a:extLst>
          </p:cNvPr>
          <p:cNvPicPr>
            <a:picLocks noChangeAspect="1"/>
          </p:cNvPicPr>
          <p:nvPr/>
        </p:nvPicPr>
        <p:blipFill>
          <a:blip r:embed="rId2"/>
          <a:stretch>
            <a:fillRect/>
          </a:stretch>
        </p:blipFill>
        <p:spPr>
          <a:xfrm>
            <a:off x="7088841" y="2830886"/>
            <a:ext cx="4267200" cy="2428875"/>
          </a:xfrm>
          <a:prstGeom prst="rect">
            <a:avLst/>
          </a:prstGeom>
          <a:ln>
            <a:noFill/>
          </a:ln>
          <a:effectLst>
            <a:softEdge rad="112500"/>
          </a:effectLst>
        </p:spPr>
      </p:pic>
    </p:spTree>
    <p:extLst>
      <p:ext uri="{BB962C8B-B14F-4D97-AF65-F5344CB8AC3E}">
        <p14:creationId xmlns:p14="http://schemas.microsoft.com/office/powerpoint/2010/main" val="55238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555599" y="977595"/>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latin typeface="Ubuntu"/>
              </a:rPr>
              <a:t> Psychological and Emotional Factors</a:t>
            </a:r>
            <a:endParaRPr lang="en-US" b="1">
              <a:latin typeface="Ubuntu"/>
            </a:endParaRPr>
          </a:p>
        </p:txBody>
      </p:sp>
      <p:sp>
        <p:nvSpPr>
          <p:cNvPr id="3" name="Rectangle 2"/>
          <p:cNvSpPr/>
          <p:nvPr/>
        </p:nvSpPr>
        <p:spPr>
          <a:xfrm>
            <a:off x="379752" y="1719498"/>
            <a:ext cx="6293610" cy="4524315"/>
          </a:xfrm>
          <a:prstGeom prst="rect">
            <a:avLst/>
          </a:prstGeom>
        </p:spPr>
        <p:txBody>
          <a:bodyPr wrap="square" lIns="91440" tIns="45720" rIns="91440" bIns="45720" anchor="t">
            <a:spAutoFit/>
          </a:bodyPr>
          <a:lstStyle/>
          <a:p>
            <a:r>
              <a:rPr lang="en-GB">
                <a:solidFill>
                  <a:srgbClr val="1B1B1B"/>
                </a:solidFill>
                <a:latin typeface="Ubuntu"/>
                <a:cs typeface="Calibri"/>
              </a:rPr>
              <a:t>Emotional events during waking hours affect sleep and the quality and amount of sleep influences the way we react to these events impacting our general well-being.</a:t>
            </a:r>
            <a:endParaRPr lang="en-GB">
              <a:solidFill>
                <a:srgbClr val="1B1B1B"/>
              </a:solidFill>
              <a:latin typeface="Ubuntu"/>
              <a:ea typeface="Calibri"/>
              <a:cs typeface="Calibri"/>
            </a:endParaRPr>
          </a:p>
          <a:p>
            <a:endParaRPr lang="en-GB">
              <a:solidFill>
                <a:srgbClr val="1B1B1B"/>
              </a:solidFill>
              <a:latin typeface="Ubuntu"/>
              <a:cs typeface="Calibri"/>
            </a:endParaRPr>
          </a:p>
          <a:p>
            <a:pPr marL="285750" indent="-285750">
              <a:buFont typeface="Arial"/>
              <a:buChar char="•"/>
            </a:pPr>
            <a:r>
              <a:rPr lang="en-GB" b="1">
                <a:solidFill>
                  <a:srgbClr val="1B1B1B"/>
                </a:solidFill>
                <a:latin typeface="Ubuntu"/>
                <a:ea typeface="+mn-lt"/>
                <a:cs typeface="+mn-lt"/>
              </a:rPr>
              <a:t>Stress and Anxiety</a:t>
            </a:r>
            <a:r>
              <a:rPr lang="en-GB">
                <a:solidFill>
                  <a:srgbClr val="1B1B1B"/>
                </a:solidFill>
                <a:latin typeface="Ubuntu"/>
                <a:ea typeface="+mn-lt"/>
                <a:cs typeface="+mn-lt"/>
              </a:rPr>
              <a:t>: Worrying about daily life, school, relationships or other concerns can keep the mind active and prevent relaxation, making it difficult to fall asleep.</a:t>
            </a:r>
            <a:endParaRPr lang="en-GB">
              <a:latin typeface="Ubuntu"/>
            </a:endParaRPr>
          </a:p>
          <a:p>
            <a:pPr marL="285750" indent="-285750">
              <a:buFont typeface="Arial"/>
              <a:buChar char="•"/>
            </a:pPr>
            <a:r>
              <a:rPr lang="en-GB" b="1">
                <a:solidFill>
                  <a:srgbClr val="1B1B1B"/>
                </a:solidFill>
                <a:latin typeface="Ubuntu"/>
                <a:ea typeface="+mn-lt"/>
                <a:cs typeface="+mn-lt"/>
              </a:rPr>
              <a:t>Depression</a:t>
            </a:r>
            <a:r>
              <a:rPr lang="en-GB">
                <a:solidFill>
                  <a:srgbClr val="1B1B1B"/>
                </a:solidFill>
                <a:latin typeface="Ubuntu"/>
                <a:ea typeface="+mn-lt"/>
                <a:cs typeface="+mn-lt"/>
              </a:rPr>
              <a:t>: Depression is often linked with sleep disturbances, whether it's trouble falling asleep, staying asleep or waking up too early.</a:t>
            </a:r>
            <a:endParaRPr lang="en-GB">
              <a:latin typeface="Ubuntu"/>
            </a:endParaRPr>
          </a:p>
          <a:p>
            <a:pPr marL="285750" indent="-285750">
              <a:buFont typeface="Arial"/>
              <a:buChar char="•"/>
            </a:pPr>
            <a:r>
              <a:rPr lang="en-GB" b="1">
                <a:solidFill>
                  <a:srgbClr val="1B1B1B"/>
                </a:solidFill>
                <a:latin typeface="Ubuntu"/>
                <a:ea typeface="+mn-lt"/>
                <a:cs typeface="+mn-lt"/>
              </a:rPr>
              <a:t>Excitement or Overstimulation</a:t>
            </a:r>
            <a:r>
              <a:rPr lang="en-GB">
                <a:solidFill>
                  <a:srgbClr val="1B1B1B"/>
                </a:solidFill>
                <a:latin typeface="Ubuntu"/>
                <a:ea typeface="+mn-lt"/>
                <a:cs typeface="+mn-lt"/>
              </a:rPr>
              <a:t>: Engaging in stimulating activities or having high emotional arousal right before bedtime can interfere with the body’s natural wind-down process.</a:t>
            </a:r>
            <a:endParaRPr lang="en-GB">
              <a:latin typeface="Ubuntu"/>
            </a:endParaRPr>
          </a:p>
          <a:p>
            <a:endParaRPr lang="en-GB">
              <a:solidFill>
                <a:srgbClr val="1B1B1B"/>
              </a:solidFill>
              <a:latin typeface="Ubuntu"/>
              <a:cs typeface="Calibri"/>
            </a:endParaRPr>
          </a:p>
        </p:txBody>
      </p:sp>
      <p:pic>
        <p:nvPicPr>
          <p:cNvPr id="4" name="Picture 3" descr="Psychological Factors: Over 592 Royalty-Free Licensable Stock Illustrations  &amp; Drawings | Shutterstock">
            <a:extLst>
              <a:ext uri="{FF2B5EF4-FFF2-40B4-BE49-F238E27FC236}">
                <a16:creationId xmlns:a16="http://schemas.microsoft.com/office/drawing/2014/main" id="{0A853171-DE49-7279-5BC8-ABBFB24DFF86}"/>
              </a:ext>
            </a:extLst>
          </p:cNvPr>
          <p:cNvPicPr>
            <a:picLocks noChangeAspect="1"/>
          </p:cNvPicPr>
          <p:nvPr/>
        </p:nvPicPr>
        <p:blipFill>
          <a:blip r:embed="rId2"/>
          <a:srcRect t="-1200" r="946" b="6490"/>
          <a:stretch/>
        </p:blipFill>
        <p:spPr>
          <a:xfrm>
            <a:off x="7103818" y="1391323"/>
            <a:ext cx="4432163" cy="4508627"/>
          </a:xfrm>
          <a:prstGeom prst="rect">
            <a:avLst/>
          </a:prstGeom>
          <a:ln>
            <a:noFill/>
          </a:ln>
          <a:effectLst>
            <a:softEdge rad="112500"/>
          </a:effectLst>
        </p:spPr>
      </p:pic>
    </p:spTree>
    <p:extLst>
      <p:ext uri="{BB962C8B-B14F-4D97-AF65-F5344CB8AC3E}">
        <p14:creationId xmlns:p14="http://schemas.microsoft.com/office/powerpoint/2010/main" val="93882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389476" y="894208"/>
            <a:ext cx="8306694" cy="820178"/>
          </a:xfrm>
          <a:prstGeom prst="rect">
            <a:avLst/>
          </a:prstGeom>
        </p:spPr>
        <p:txBody>
          <a:bodyPr lIns="91440" tIns="45720" rIns="91440" bIns="45720" anchor="t"/>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Experiences of Trauma </a:t>
            </a:r>
          </a:p>
        </p:txBody>
      </p:sp>
      <p:sp>
        <p:nvSpPr>
          <p:cNvPr id="3" name="Rectangle 2">
            <a:extLst>
              <a:ext uri="{FF2B5EF4-FFF2-40B4-BE49-F238E27FC236}">
                <a16:creationId xmlns:a16="http://schemas.microsoft.com/office/drawing/2014/main" id="{F8410F63-6885-22E6-E2CC-68C4203CB251}"/>
              </a:ext>
            </a:extLst>
          </p:cNvPr>
          <p:cNvSpPr/>
          <p:nvPr/>
        </p:nvSpPr>
        <p:spPr>
          <a:xfrm>
            <a:off x="393290" y="1477038"/>
            <a:ext cx="6096000" cy="4524315"/>
          </a:xfrm>
          <a:prstGeom prst="rect">
            <a:avLst/>
          </a:prstGeom>
        </p:spPr>
        <p:txBody>
          <a:bodyPr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1A1B1F"/>
                </a:solidFill>
                <a:latin typeface="Ubuntu"/>
                <a:cs typeface="Arial"/>
              </a:rPr>
              <a:t>When we go through something traumatic it can increase the risk of both mental and physical health problems and it can make it harder to sleep well.</a:t>
            </a:r>
            <a:endParaRPr lang="en-US">
              <a:latin typeface="Ubuntu"/>
            </a:endParaRPr>
          </a:p>
          <a:p>
            <a:endParaRPr lang="en-GB">
              <a:solidFill>
                <a:srgbClr val="1A1B1F"/>
              </a:solidFill>
              <a:latin typeface="Ubuntu"/>
              <a:cs typeface="Arial"/>
            </a:endParaRPr>
          </a:p>
          <a:p>
            <a:r>
              <a:rPr lang="en-GB">
                <a:solidFill>
                  <a:srgbClr val="1A1B1F"/>
                </a:solidFill>
                <a:latin typeface="Ubuntu"/>
                <a:cs typeface="Arial"/>
              </a:rPr>
              <a:t>When the body reacts to trauma, it can stay on high alert, making it difficult to relax. This can lead to problems like insomnia, where we have trouble falling asleep, wake up often during the night, or can’t get back to sleep.</a:t>
            </a:r>
            <a:endParaRPr lang="en-GB">
              <a:latin typeface="Ubuntu"/>
            </a:endParaRPr>
          </a:p>
          <a:p>
            <a:r>
              <a:rPr lang="en-GB">
                <a:solidFill>
                  <a:srgbClr val="1A1B1F"/>
                </a:solidFill>
                <a:latin typeface="Ubuntu"/>
                <a:cs typeface="Arial"/>
              </a:rPr>
              <a:t>Trauma can also change how our body moves through different stages of sleep. </a:t>
            </a:r>
            <a:endParaRPr lang="en-GB">
              <a:solidFill>
                <a:srgbClr val="000000"/>
              </a:solidFill>
              <a:latin typeface="Ubuntu"/>
              <a:ea typeface="Calibri" panose="020F0502020204030204"/>
              <a:cs typeface="Calibri" panose="020F0502020204030204"/>
            </a:endParaRPr>
          </a:p>
          <a:p>
            <a:endParaRPr lang="en-GB">
              <a:solidFill>
                <a:srgbClr val="1A1B1F"/>
              </a:solidFill>
              <a:latin typeface="Ubuntu"/>
              <a:cs typeface="Arial"/>
            </a:endParaRPr>
          </a:p>
          <a:p>
            <a:r>
              <a:rPr lang="en-GB">
                <a:solidFill>
                  <a:srgbClr val="1A1B1F"/>
                </a:solidFill>
                <a:latin typeface="Ubuntu"/>
                <a:cs typeface="Arial"/>
              </a:rPr>
              <a:t>REM sleep, which is important for memory and processing emotions, is usually affected the most. In REM sleep, we often have dreams that are strange or vivid.</a:t>
            </a:r>
            <a:endParaRPr lang="en-GB">
              <a:latin typeface="Ubuntu"/>
              <a:ea typeface="Calibri"/>
              <a:cs typeface="Calibri"/>
            </a:endParaRPr>
          </a:p>
          <a:p>
            <a:endParaRPr lang="en-GB">
              <a:solidFill>
                <a:srgbClr val="1A1B1F"/>
              </a:solidFill>
              <a:latin typeface="Ubuntu"/>
              <a:cs typeface="Arial"/>
            </a:endParaRPr>
          </a:p>
        </p:txBody>
      </p:sp>
      <p:pic>
        <p:nvPicPr>
          <p:cNvPr id="4" name="Picture 3" descr="Study Evaluates Workshop for Trauma and ...">
            <a:extLst>
              <a:ext uri="{FF2B5EF4-FFF2-40B4-BE49-F238E27FC236}">
                <a16:creationId xmlns:a16="http://schemas.microsoft.com/office/drawing/2014/main" id="{1B9F3DBB-E9DD-57BE-3138-132B969998DE}"/>
              </a:ext>
            </a:extLst>
          </p:cNvPr>
          <p:cNvPicPr>
            <a:picLocks noChangeAspect="1"/>
          </p:cNvPicPr>
          <p:nvPr/>
        </p:nvPicPr>
        <p:blipFill>
          <a:blip r:embed="rId2"/>
          <a:stretch>
            <a:fillRect/>
          </a:stretch>
        </p:blipFill>
        <p:spPr>
          <a:xfrm>
            <a:off x="6824192" y="900682"/>
            <a:ext cx="4347941" cy="2979146"/>
          </a:xfrm>
          <a:prstGeom prst="rect">
            <a:avLst/>
          </a:prstGeom>
          <a:ln>
            <a:noFill/>
          </a:ln>
          <a:effectLst>
            <a:softEdge rad="112500"/>
          </a:effectLst>
        </p:spPr>
      </p:pic>
      <p:sp>
        <p:nvSpPr>
          <p:cNvPr id="5" name="Rectangle 4">
            <a:extLst>
              <a:ext uri="{FF2B5EF4-FFF2-40B4-BE49-F238E27FC236}">
                <a16:creationId xmlns:a16="http://schemas.microsoft.com/office/drawing/2014/main" id="{3482697E-9616-F6E5-2510-1C92262217BE}"/>
              </a:ext>
            </a:extLst>
          </p:cNvPr>
          <p:cNvSpPr/>
          <p:nvPr/>
        </p:nvSpPr>
        <p:spPr>
          <a:xfrm>
            <a:off x="6821874" y="4234075"/>
            <a:ext cx="4975123" cy="1477328"/>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1A1B1F"/>
                </a:solidFill>
                <a:latin typeface="Ubuntu"/>
              </a:rPr>
              <a:t>Insomnia is one of the most common sleep issues related to trauma and may resolve on its own with time. More severe and persistent sleep disorders are usually seen in people with higher levels of Post traumatic stress. </a:t>
            </a:r>
            <a:endParaRPr lang="en-GB">
              <a:solidFill>
                <a:srgbClr val="1A1B1F"/>
              </a:solidFill>
              <a:highlight>
                <a:srgbClr val="FFFF00"/>
              </a:highlight>
              <a:latin typeface="Ubuntu"/>
            </a:endParaRPr>
          </a:p>
        </p:txBody>
      </p:sp>
    </p:spTree>
    <p:extLst>
      <p:ext uri="{BB962C8B-B14F-4D97-AF65-F5344CB8AC3E}">
        <p14:creationId xmlns:p14="http://schemas.microsoft.com/office/powerpoint/2010/main" val="3189865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317758" y="1035402"/>
            <a:ext cx="8306694" cy="820178"/>
          </a:xfrm>
          <a:prstGeom prst="rect">
            <a:avLst/>
          </a:prstGeom>
        </p:spPr>
        <p:txBody>
          <a:bodyPr lIns="91440" tIns="45720" rIns="91440" bIns="45720" anchor="t"/>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Childhood Trauma </a:t>
            </a:r>
          </a:p>
        </p:txBody>
      </p:sp>
      <p:sp>
        <p:nvSpPr>
          <p:cNvPr id="3" name="Rectangle 2">
            <a:extLst>
              <a:ext uri="{FF2B5EF4-FFF2-40B4-BE49-F238E27FC236}">
                <a16:creationId xmlns:a16="http://schemas.microsoft.com/office/drawing/2014/main" id="{A855C487-FED1-5C5A-3E07-51659C3CE31E}"/>
              </a:ext>
            </a:extLst>
          </p:cNvPr>
          <p:cNvSpPr/>
          <p:nvPr/>
        </p:nvSpPr>
        <p:spPr>
          <a:xfrm>
            <a:off x="314058" y="1717035"/>
            <a:ext cx="6096000" cy="2031325"/>
          </a:xfrm>
          <a:prstGeom prst="rect">
            <a:avLst/>
          </a:prstGeom>
        </p:spPr>
        <p:txBody>
          <a:bodyPr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1A1B1F"/>
                </a:solidFill>
                <a:latin typeface="Ubuntu"/>
              </a:rPr>
              <a:t>Childhood trauma can have a significant impact on childhood brain development and can continue to affect a person’s health into adulthood. </a:t>
            </a:r>
            <a:endParaRPr lang="en-GB">
              <a:solidFill>
                <a:srgbClr val="000000"/>
              </a:solidFill>
              <a:latin typeface="Ubuntu"/>
            </a:endParaRPr>
          </a:p>
          <a:p>
            <a:endParaRPr lang="en-GB">
              <a:solidFill>
                <a:srgbClr val="1A1B1F"/>
              </a:solidFill>
              <a:latin typeface="Ubuntu"/>
            </a:endParaRPr>
          </a:p>
          <a:p>
            <a:r>
              <a:rPr lang="en-GB">
                <a:solidFill>
                  <a:srgbClr val="1A1B1F"/>
                </a:solidFill>
                <a:latin typeface="Ubuntu"/>
              </a:rPr>
              <a:t>Adverse childhood experiences (ACEs) have been found to increase the risk of mental and physical health problems.</a:t>
            </a:r>
            <a:endParaRPr lang="en-GB">
              <a:latin typeface="Ubuntu"/>
            </a:endParaRPr>
          </a:p>
        </p:txBody>
      </p:sp>
      <p:sp>
        <p:nvSpPr>
          <p:cNvPr id="4" name="Rectangle 3">
            <a:extLst>
              <a:ext uri="{FF2B5EF4-FFF2-40B4-BE49-F238E27FC236}">
                <a16:creationId xmlns:a16="http://schemas.microsoft.com/office/drawing/2014/main" id="{D8D89973-321A-3E07-E297-67372F3D574E}"/>
              </a:ext>
            </a:extLst>
          </p:cNvPr>
          <p:cNvSpPr/>
          <p:nvPr/>
        </p:nvSpPr>
        <p:spPr>
          <a:xfrm>
            <a:off x="314058" y="4053418"/>
            <a:ext cx="6096000" cy="1477328"/>
          </a:xfrm>
          <a:prstGeom prst="rect">
            <a:avLst/>
          </a:prstGeom>
        </p:spPr>
        <p:txBody>
          <a:bodyPr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1A1B1F"/>
                </a:solidFill>
                <a:latin typeface="Ubuntu"/>
                <a:ea typeface="+mn-lt"/>
                <a:cs typeface="+mn-lt"/>
              </a:rPr>
              <a:t>Experiencing trauma can lead to sleep issues, which might increase the risk of health problems later in life. Up to half of children with trauma show signs of PTSD, including trouble sleeping. These sleep problems can continue or worsen as they grow older.</a:t>
            </a:r>
            <a:endParaRPr lang="en-US">
              <a:latin typeface="Ubuntu"/>
            </a:endParaRPr>
          </a:p>
        </p:txBody>
      </p:sp>
      <p:sp>
        <p:nvSpPr>
          <p:cNvPr id="5" name="Rectangle 4">
            <a:extLst>
              <a:ext uri="{FF2B5EF4-FFF2-40B4-BE49-F238E27FC236}">
                <a16:creationId xmlns:a16="http://schemas.microsoft.com/office/drawing/2014/main" id="{99CED8CE-BC06-A0D1-FDA3-528BEE1AA2AD}"/>
              </a:ext>
            </a:extLst>
          </p:cNvPr>
          <p:cNvSpPr/>
          <p:nvPr/>
        </p:nvSpPr>
        <p:spPr>
          <a:xfrm>
            <a:off x="6731715" y="1718581"/>
            <a:ext cx="4965290" cy="1754326"/>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1A1B1F"/>
                </a:solidFill>
                <a:latin typeface="Ubuntu"/>
                <a:ea typeface="+mn-lt"/>
                <a:cs typeface="+mn-lt"/>
              </a:rPr>
              <a:t>Childhood trauma can make insomnia worse in adulthood. Adults with a high number of ACEs (Adverse Childhood Experiences) tend to wake up more often and have more disturbed sleep than those with fewer or no ACEs.</a:t>
            </a:r>
            <a:endParaRPr lang="en-US">
              <a:latin typeface="Ubuntu"/>
            </a:endParaRPr>
          </a:p>
        </p:txBody>
      </p:sp>
      <p:pic>
        <p:nvPicPr>
          <p:cNvPr id="6" name="Picture 5" descr="Adverse Childhood Experiences (ACEs ...">
            <a:extLst>
              <a:ext uri="{FF2B5EF4-FFF2-40B4-BE49-F238E27FC236}">
                <a16:creationId xmlns:a16="http://schemas.microsoft.com/office/drawing/2014/main" id="{429810BA-1AA1-ACB7-8C48-D57D02FDA4FE}"/>
              </a:ext>
            </a:extLst>
          </p:cNvPr>
          <p:cNvPicPr>
            <a:picLocks noChangeAspect="1"/>
          </p:cNvPicPr>
          <p:nvPr/>
        </p:nvPicPr>
        <p:blipFill>
          <a:blip r:embed="rId2"/>
          <a:stretch>
            <a:fillRect/>
          </a:stretch>
        </p:blipFill>
        <p:spPr>
          <a:xfrm>
            <a:off x="7032525" y="3601498"/>
            <a:ext cx="4362707" cy="2912075"/>
          </a:xfrm>
          <a:prstGeom prst="rect">
            <a:avLst/>
          </a:prstGeom>
          <a:ln>
            <a:noFill/>
          </a:ln>
          <a:effectLst>
            <a:softEdge rad="112500"/>
          </a:effectLst>
        </p:spPr>
      </p:pic>
    </p:spTree>
    <p:extLst>
      <p:ext uri="{BB962C8B-B14F-4D97-AF65-F5344CB8AC3E}">
        <p14:creationId xmlns:p14="http://schemas.microsoft.com/office/powerpoint/2010/main" val="370286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BE29A3-AD36-7D41-696A-28760D5E96C4}"/>
              </a:ext>
            </a:extLst>
          </p:cNvPr>
          <p:cNvSpPr txBox="1"/>
          <p:nvPr/>
        </p:nvSpPr>
        <p:spPr>
          <a:xfrm>
            <a:off x="538349" y="726374"/>
            <a:ext cx="40989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5518B"/>
                </a:solidFill>
                <a:latin typeface="Ubuntu"/>
              </a:rPr>
              <a:t>Sleep disorders </a:t>
            </a:r>
          </a:p>
        </p:txBody>
      </p:sp>
      <p:sp>
        <p:nvSpPr>
          <p:cNvPr id="3" name="TextBox 2">
            <a:extLst>
              <a:ext uri="{FF2B5EF4-FFF2-40B4-BE49-F238E27FC236}">
                <a16:creationId xmlns:a16="http://schemas.microsoft.com/office/drawing/2014/main" id="{FA94D5D6-6579-C19A-A929-FAEC06B341AE}"/>
              </a:ext>
            </a:extLst>
          </p:cNvPr>
          <p:cNvSpPr txBox="1"/>
          <p:nvPr/>
        </p:nvSpPr>
        <p:spPr>
          <a:xfrm>
            <a:off x="251363" y="1349829"/>
            <a:ext cx="1170906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ea typeface="+mn-lt"/>
                <a:cs typeface="+mn-lt"/>
              </a:rPr>
              <a:t>Sleep disorders can significantly affect the way we sleep by disrupting the normal sleep cycle, reducing sleep quality and impacting overall health. Here's how various sleep disorders can affect sleep:</a:t>
            </a:r>
          </a:p>
          <a:p>
            <a:endParaRPr lang="en-US">
              <a:latin typeface="Ubuntu"/>
              <a:ea typeface="Calibri"/>
              <a:cs typeface="Calibri"/>
            </a:endParaRPr>
          </a:p>
          <a:p>
            <a:r>
              <a:rPr lang="en-US" b="1" i="1">
                <a:latin typeface="Ubuntu"/>
              </a:rPr>
              <a:t>Insomnia</a:t>
            </a:r>
            <a:r>
              <a:rPr lang="en-US" i="1">
                <a:latin typeface="Ubuntu"/>
              </a:rPr>
              <a:t>:</a:t>
            </a:r>
            <a:endParaRPr lang="en-US" b="1" i="1">
              <a:latin typeface="Ubuntu"/>
              <a:ea typeface="Calibri" panose="020F0502020204030204"/>
              <a:cs typeface="Calibri" panose="020F0502020204030204"/>
            </a:endParaRPr>
          </a:p>
          <a:p>
            <a:pPr marL="285750" indent="-285750">
              <a:buFont typeface="Arial"/>
              <a:buChar char="•"/>
            </a:pPr>
            <a:r>
              <a:rPr lang="en-US" b="1">
                <a:latin typeface="Ubuntu"/>
                <a:ea typeface="+mn-lt"/>
                <a:cs typeface="+mn-lt"/>
              </a:rPr>
              <a:t>Effect on Sleep:</a:t>
            </a:r>
            <a:r>
              <a:rPr lang="en-US">
                <a:latin typeface="Ubuntu"/>
                <a:ea typeface="+mn-lt"/>
                <a:cs typeface="+mn-lt"/>
              </a:rPr>
              <a:t> Insomnia involves persistent difficulty falling asleep, staying asleep or waking up too early. This leads to shortened sleep duration and fragmented sleep.</a:t>
            </a:r>
            <a:endParaRPr lang="en-US">
              <a:latin typeface="Ubuntu"/>
              <a:ea typeface="Calibri"/>
              <a:cs typeface="Calibri"/>
            </a:endParaRPr>
          </a:p>
          <a:p>
            <a:pPr marL="285750" indent="-285750">
              <a:buFont typeface="Arial"/>
              <a:buChar char="•"/>
            </a:pPr>
            <a:r>
              <a:rPr lang="en-US" b="1">
                <a:latin typeface="Ubuntu"/>
                <a:ea typeface="+mn-lt"/>
                <a:cs typeface="+mn-lt"/>
              </a:rPr>
              <a:t>Consequences:</a:t>
            </a:r>
            <a:r>
              <a:rPr lang="en-US">
                <a:latin typeface="Ubuntu"/>
                <a:ea typeface="+mn-lt"/>
                <a:cs typeface="+mn-lt"/>
              </a:rPr>
              <a:t> tiredness, mood changes, impaired concentration and increased stress.</a:t>
            </a:r>
            <a:endParaRPr lang="en-US">
              <a:latin typeface="Ubuntu"/>
            </a:endParaRPr>
          </a:p>
          <a:p>
            <a:r>
              <a:rPr lang="en-US" b="1" i="1">
                <a:latin typeface="Ubuntu"/>
              </a:rPr>
              <a:t>Sleep </a:t>
            </a:r>
            <a:r>
              <a:rPr lang="en-US" b="1" i="1" err="1">
                <a:latin typeface="Ubuntu"/>
              </a:rPr>
              <a:t>Apnoea</a:t>
            </a:r>
            <a:r>
              <a:rPr lang="en-US" i="1">
                <a:latin typeface="Ubuntu"/>
              </a:rPr>
              <a:t>:</a:t>
            </a:r>
            <a:endParaRPr lang="en-US" i="1">
              <a:latin typeface="Ubuntu"/>
              <a:ea typeface="Calibri"/>
              <a:cs typeface="Calibri"/>
            </a:endParaRPr>
          </a:p>
          <a:p>
            <a:pPr marL="285750" indent="-285750">
              <a:buFont typeface="Arial"/>
              <a:buChar char="•"/>
            </a:pPr>
            <a:r>
              <a:rPr lang="en-US" b="1">
                <a:latin typeface="Ubuntu"/>
                <a:ea typeface="+mn-lt"/>
                <a:cs typeface="+mn-lt"/>
              </a:rPr>
              <a:t>Effect on Sleep</a:t>
            </a:r>
            <a:r>
              <a:rPr lang="en-US">
                <a:latin typeface="Ubuntu"/>
                <a:ea typeface="+mn-lt"/>
                <a:cs typeface="+mn-lt"/>
              </a:rPr>
              <a:t>: Sleep </a:t>
            </a:r>
            <a:r>
              <a:rPr lang="en-US" err="1">
                <a:latin typeface="Ubuntu"/>
                <a:ea typeface="+mn-lt"/>
                <a:cs typeface="+mn-lt"/>
              </a:rPr>
              <a:t>apnoea</a:t>
            </a:r>
            <a:r>
              <a:rPr lang="en-US">
                <a:latin typeface="Ubuntu"/>
                <a:ea typeface="+mn-lt"/>
                <a:cs typeface="+mn-lt"/>
              </a:rPr>
              <a:t> causes interrupted breathing during sleep, often leading to frequent awakenings. This disruption can occur hundreds of times during the night, preventing you from reaching deep, restorative sleep.</a:t>
            </a:r>
            <a:endParaRPr lang="en-US">
              <a:latin typeface="Ubuntu"/>
              <a:ea typeface="Calibri" panose="020F0502020204030204"/>
              <a:cs typeface="Calibri" panose="020F0502020204030204"/>
            </a:endParaRPr>
          </a:p>
          <a:p>
            <a:pPr marL="285750" indent="-285750">
              <a:buFont typeface="Arial"/>
              <a:buChar char="•"/>
            </a:pPr>
            <a:r>
              <a:rPr lang="en-US" b="1">
                <a:latin typeface="Ubuntu"/>
                <a:ea typeface="+mn-lt"/>
                <a:cs typeface="+mn-lt"/>
              </a:rPr>
              <a:t>Consequences</a:t>
            </a:r>
            <a:r>
              <a:rPr lang="en-US">
                <a:latin typeface="Ubuntu"/>
                <a:ea typeface="+mn-lt"/>
                <a:cs typeface="+mn-lt"/>
              </a:rPr>
              <a:t>: Fragmented sleep, daytime fatigue and difficulty concentrating. Severe sleep </a:t>
            </a:r>
            <a:r>
              <a:rPr lang="en-US" err="1">
                <a:latin typeface="Ubuntu"/>
                <a:ea typeface="+mn-lt"/>
                <a:cs typeface="+mn-lt"/>
              </a:rPr>
              <a:t>apnoea</a:t>
            </a:r>
            <a:r>
              <a:rPr lang="en-US">
                <a:latin typeface="Ubuntu"/>
                <a:ea typeface="+mn-lt"/>
                <a:cs typeface="+mn-lt"/>
              </a:rPr>
              <a:t> has been linked to an increased risk of cardiovascular problems, high blood pressure and diabetes.</a:t>
            </a:r>
            <a:endParaRPr lang="en-US">
              <a:latin typeface="Ubuntu"/>
            </a:endParaRPr>
          </a:p>
          <a:p>
            <a:r>
              <a:rPr lang="en-US" b="1" i="1">
                <a:latin typeface="Ubuntu"/>
              </a:rPr>
              <a:t>Restless Legs Syndrome (RLS)</a:t>
            </a:r>
            <a:r>
              <a:rPr lang="en-US" i="1">
                <a:latin typeface="Ubuntu"/>
              </a:rPr>
              <a:t>:</a:t>
            </a:r>
            <a:endParaRPr lang="en-US" i="1">
              <a:latin typeface="Ubuntu"/>
              <a:ea typeface="Calibri"/>
              <a:cs typeface="Calibri"/>
            </a:endParaRPr>
          </a:p>
          <a:p>
            <a:pPr marL="285750" indent="-285750">
              <a:buFont typeface="Arial"/>
              <a:buChar char="•"/>
            </a:pPr>
            <a:r>
              <a:rPr lang="en-US" b="1">
                <a:latin typeface="Ubuntu"/>
                <a:ea typeface="+mn-lt"/>
                <a:cs typeface="+mn-lt"/>
              </a:rPr>
              <a:t>Effect on Sleep</a:t>
            </a:r>
            <a:r>
              <a:rPr lang="en-US">
                <a:latin typeface="Ubuntu"/>
                <a:ea typeface="+mn-lt"/>
                <a:cs typeface="+mn-lt"/>
              </a:rPr>
              <a:t>: RLS causes an irresistible urge to move your legs, especially during periods of rest or sleep. This can lead to frequent awakenings and difficulty staying asleep.</a:t>
            </a:r>
            <a:endParaRPr lang="en-US">
              <a:latin typeface="Ubuntu"/>
              <a:ea typeface="Calibri" panose="020F0502020204030204"/>
              <a:cs typeface="Calibri" panose="020F0502020204030204"/>
            </a:endParaRPr>
          </a:p>
          <a:p>
            <a:pPr marL="285750" indent="-285750">
              <a:buFont typeface="Arial"/>
              <a:buChar char="•"/>
            </a:pPr>
            <a:r>
              <a:rPr lang="en-US" b="1">
                <a:latin typeface="Ubuntu"/>
                <a:ea typeface="+mn-lt"/>
                <a:cs typeface="+mn-lt"/>
              </a:rPr>
              <a:t>Consequences</a:t>
            </a:r>
            <a:r>
              <a:rPr lang="en-US">
                <a:latin typeface="Ubuntu"/>
                <a:ea typeface="+mn-lt"/>
                <a:cs typeface="+mn-lt"/>
              </a:rPr>
              <a:t>: People with RLS often experience poor sleep quality due to discomfort and movement, leading to daytime sleepiness and fatigue.</a:t>
            </a:r>
            <a:endParaRPr lang="en-US">
              <a:latin typeface="Ubuntu"/>
              <a:ea typeface="Calibri"/>
              <a:cs typeface="Calibri"/>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1881593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4E7046-484D-4B2C-D451-804C8132165C}"/>
              </a:ext>
            </a:extLst>
          </p:cNvPr>
          <p:cNvSpPr txBox="1"/>
          <p:nvPr/>
        </p:nvSpPr>
        <p:spPr>
          <a:xfrm>
            <a:off x="630916" y="936925"/>
            <a:ext cx="369570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15518B"/>
                </a:solidFill>
                <a:latin typeface="Ubuntu"/>
              </a:rPr>
              <a:t>References </a:t>
            </a:r>
          </a:p>
        </p:txBody>
      </p:sp>
      <p:sp>
        <p:nvSpPr>
          <p:cNvPr id="3" name="TextBox 3">
            <a:extLst>
              <a:ext uri="{FF2B5EF4-FFF2-40B4-BE49-F238E27FC236}">
                <a16:creationId xmlns:a16="http://schemas.microsoft.com/office/drawing/2014/main" id="{608DB2A8-9976-8883-9D6E-A66BC839F336}"/>
              </a:ext>
            </a:extLst>
          </p:cNvPr>
          <p:cNvSpPr txBox="1"/>
          <p:nvPr/>
        </p:nvSpPr>
        <p:spPr>
          <a:xfrm>
            <a:off x="631917" y="1459428"/>
            <a:ext cx="994517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Ubuntu"/>
                <a:ea typeface="Calibri"/>
                <a:cs typeface="Calibri"/>
              </a:rPr>
              <a:t>The information provided in this slide set took references from the following:</a:t>
            </a:r>
            <a:endParaRPr lang="en-US">
              <a:latin typeface="Ubuntu"/>
            </a:endParaRPr>
          </a:p>
        </p:txBody>
      </p:sp>
      <p:sp>
        <p:nvSpPr>
          <p:cNvPr id="4" name="TextBox 3">
            <a:extLst>
              <a:ext uri="{FF2B5EF4-FFF2-40B4-BE49-F238E27FC236}">
                <a16:creationId xmlns:a16="http://schemas.microsoft.com/office/drawing/2014/main" id="{8B12969B-B10C-9231-18D0-296FF64D5489}"/>
              </a:ext>
            </a:extLst>
          </p:cNvPr>
          <p:cNvSpPr txBox="1"/>
          <p:nvPr/>
        </p:nvSpPr>
        <p:spPr>
          <a:xfrm>
            <a:off x="631372" y="2013857"/>
            <a:ext cx="8795656"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a:solidFill>
                  <a:schemeClr val="tx2"/>
                </a:solidFill>
                <a:latin typeface="Ubuntu"/>
                <a:hlinkClick r:id="rId2">
                  <a:extLst>
                    <a:ext uri="{A12FA001-AC4F-418D-AE19-62706E023703}">
                      <ahyp:hlinkClr xmlns:ahyp="http://schemas.microsoft.com/office/drawing/2018/hyperlinkcolor" val="tx"/>
                    </a:ext>
                  </a:extLst>
                </a:hlinkClick>
              </a:rPr>
              <a:t>Sleep problems - Every Mind Matters - NHS</a:t>
            </a:r>
            <a:endParaRPr lang="en-US">
              <a:solidFill>
                <a:schemeClr val="tx2"/>
              </a:solidFill>
              <a:latin typeface="Ubuntu"/>
              <a:ea typeface="Calibri"/>
              <a:cs typeface="Calibri"/>
              <a:hlinkClick r:id="" action="ppaction://noaction">
                <a:extLst>
                  <a:ext uri="{A12FA001-AC4F-418D-AE19-62706E023703}">
                    <ahyp:hlinkClr xmlns:ahyp="http://schemas.microsoft.com/office/drawing/2018/hyperlinkcolor" val="tx"/>
                  </a:ext>
                </a:extLst>
              </a:hlinkClick>
            </a:endParaRPr>
          </a:p>
          <a:p>
            <a:pPr marL="285750" indent="-285750">
              <a:buFont typeface="Wingdings"/>
              <a:buChar char="Ø"/>
            </a:pPr>
            <a:r>
              <a:rPr lang="en-US">
                <a:solidFill>
                  <a:schemeClr val="tx2"/>
                </a:solidFill>
                <a:latin typeface="Ubuntu"/>
                <a:ea typeface="+mn-lt"/>
                <a:cs typeface="+mn-lt"/>
                <a:hlinkClick r:id="rId3">
                  <a:extLst>
                    <a:ext uri="{A12FA001-AC4F-418D-AE19-62706E023703}">
                      <ahyp:hlinkClr xmlns:ahyp="http://schemas.microsoft.com/office/drawing/2018/hyperlinkcolor" val="tx"/>
                    </a:ext>
                  </a:extLst>
                </a:hlinkClick>
              </a:rPr>
              <a:t>Impact of lifestyle and technology developments on sleep - PMC</a:t>
            </a:r>
            <a:endParaRPr lang="en-US">
              <a:solidFill>
                <a:schemeClr val="tx2"/>
              </a:solidFill>
              <a:latin typeface="Ubuntu"/>
              <a:ea typeface="+mn-lt"/>
              <a:cs typeface="+mn-lt"/>
            </a:endParaRPr>
          </a:p>
          <a:p>
            <a:pPr marL="285750" indent="-285750">
              <a:buFont typeface="Wingdings"/>
              <a:buChar char="Ø"/>
            </a:pPr>
            <a:r>
              <a:rPr lang="en-US">
                <a:solidFill>
                  <a:schemeClr val="tx2"/>
                </a:solidFill>
                <a:latin typeface="Ubuntu"/>
                <a:ea typeface="+mn-lt"/>
                <a:cs typeface="+mn-lt"/>
                <a:hlinkClick r:id="rId4">
                  <a:extLst>
                    <a:ext uri="{A12FA001-AC4F-418D-AE19-62706E023703}">
                      <ahyp:hlinkClr xmlns:ahyp="http://schemas.microsoft.com/office/drawing/2018/hyperlinkcolor" val="tx"/>
                    </a:ext>
                  </a:extLst>
                </a:hlinkClick>
              </a:rPr>
              <a:t>Physical Activity &amp; Sleep: How Sleep Affects the Body | Sleep Foundation</a:t>
            </a:r>
            <a:endParaRPr lang="en-US">
              <a:solidFill>
                <a:schemeClr val="tx2"/>
              </a:solidFill>
              <a:latin typeface="Ubuntu"/>
              <a:ea typeface="Calibri" panose="020F0502020204030204"/>
              <a:cs typeface="Calibri" panose="020F0502020204030204"/>
              <a:hlinkClick r:id="" action="ppaction://noaction">
                <a:extLst>
                  <a:ext uri="{A12FA001-AC4F-418D-AE19-62706E023703}">
                    <ahyp:hlinkClr xmlns:ahyp="http://schemas.microsoft.com/office/drawing/2018/hyperlinkcolor" val="tx"/>
                  </a:ext>
                </a:extLst>
              </a:hlinkClick>
            </a:endParaRPr>
          </a:p>
          <a:p>
            <a:pPr marL="285750" indent="-285750">
              <a:buFont typeface="Wingdings"/>
              <a:buChar char="Ø"/>
            </a:pPr>
            <a:r>
              <a:rPr lang="en-US">
                <a:solidFill>
                  <a:schemeClr val="tx2"/>
                </a:solidFill>
                <a:latin typeface="Ubuntu"/>
                <a:ea typeface="+mn-lt"/>
                <a:cs typeface="+mn-lt"/>
                <a:hlinkClick r:id="rId5">
                  <a:extLst>
                    <a:ext uri="{A12FA001-AC4F-418D-AE19-62706E023703}">
                      <ahyp:hlinkClr xmlns:ahyp="http://schemas.microsoft.com/office/drawing/2018/hyperlinkcolor" val="tx"/>
                    </a:ext>
                  </a:extLst>
                </a:hlinkClick>
              </a:rPr>
              <a:t>Nutrition and Sleep: Diet’s Effect on Sleep</a:t>
            </a:r>
            <a:endParaRPr lang="en-US">
              <a:solidFill>
                <a:schemeClr val="tx2"/>
              </a:solidFill>
              <a:latin typeface="Ubuntu"/>
              <a:ea typeface="Calibri" panose="020F0502020204030204"/>
              <a:cs typeface="Calibri" panose="020F0502020204030204"/>
              <a:hlinkClick r:id="" action="ppaction://noaction">
                <a:extLst>
                  <a:ext uri="{A12FA001-AC4F-418D-AE19-62706E023703}">
                    <ahyp:hlinkClr xmlns:ahyp="http://schemas.microsoft.com/office/drawing/2018/hyperlinkcolor" val="tx"/>
                  </a:ext>
                </a:extLst>
              </a:hlinkClick>
            </a:endParaRPr>
          </a:p>
          <a:p>
            <a:pPr marL="285750" indent="-285750">
              <a:buFont typeface="Wingdings"/>
              <a:buChar char="Ø"/>
            </a:pPr>
            <a:r>
              <a:rPr lang="en-US">
                <a:solidFill>
                  <a:schemeClr val="tx2"/>
                </a:solidFill>
                <a:latin typeface="Ubuntu"/>
                <a:ea typeface="+mn-lt"/>
                <a:cs typeface="+mn-lt"/>
                <a:hlinkClick r:id="rId6">
                  <a:extLst>
                    <a:ext uri="{A12FA001-AC4F-418D-AE19-62706E023703}">
                      <ahyp:hlinkClr xmlns:ahyp="http://schemas.microsoft.com/office/drawing/2018/hyperlinkcolor" val="tx"/>
                    </a:ext>
                  </a:extLst>
                </a:hlinkClick>
              </a:rPr>
              <a:t>Caffeine and Sleep Problems</a:t>
            </a:r>
            <a:endParaRPr lang="en-US">
              <a:solidFill>
                <a:schemeClr val="tx2"/>
              </a:solidFill>
              <a:latin typeface="Ubuntu"/>
              <a:ea typeface="Calibri" panose="020F0502020204030204"/>
              <a:cs typeface="Calibri" panose="020F0502020204030204"/>
              <a:hlinkClick r:id="" action="ppaction://noaction">
                <a:extLst>
                  <a:ext uri="{A12FA001-AC4F-418D-AE19-62706E023703}">
                    <ahyp:hlinkClr xmlns:ahyp="http://schemas.microsoft.com/office/drawing/2018/hyperlinkcolor" val="tx"/>
                  </a:ext>
                </a:extLst>
              </a:hlinkClick>
            </a:endParaRPr>
          </a:p>
          <a:p>
            <a:pPr marL="285750" indent="-285750">
              <a:buFont typeface="Wingdings"/>
              <a:buChar char="Ø"/>
            </a:pPr>
            <a:r>
              <a:rPr lang="en-US" u="sng">
                <a:solidFill>
                  <a:schemeClr val="tx2"/>
                </a:solidFill>
                <a:latin typeface="Ubuntu"/>
                <a:ea typeface="Calibri" panose="020F0502020204030204"/>
                <a:cs typeface="Calibri" panose="020F0502020204030204"/>
              </a:rPr>
              <a:t>Light &amp; Sleep: Effects on Sleep Quality | Sleep Foundation</a:t>
            </a:r>
          </a:p>
          <a:p>
            <a:pPr marL="285750" indent="-285750">
              <a:buFont typeface="Wingdings"/>
              <a:buChar char="Ø"/>
            </a:pPr>
            <a:r>
              <a:rPr lang="en-US">
                <a:solidFill>
                  <a:schemeClr val="tx2"/>
                </a:solidFill>
                <a:latin typeface="Ubuntu"/>
                <a:ea typeface="+mn-lt"/>
                <a:cs typeface="+mn-lt"/>
                <a:hlinkClick r:id="rId7">
                  <a:extLst>
                    <a:ext uri="{A12FA001-AC4F-418D-AE19-62706E023703}">
                      <ahyp:hlinkClr xmlns:ahyp="http://schemas.microsoft.com/office/drawing/2018/hyperlinkcolor" val="tx"/>
                    </a:ext>
                  </a:extLst>
                </a:hlinkClick>
              </a:rPr>
              <a:t>Can Electronics Affect Quality Sleep? | Sleep Foundation</a:t>
            </a:r>
            <a:endParaRPr lang="en-US">
              <a:solidFill>
                <a:schemeClr val="tx2"/>
              </a:solidFill>
              <a:latin typeface="Ubuntu"/>
              <a:ea typeface="Calibri" panose="020F0502020204030204"/>
              <a:cs typeface="Calibri" panose="020F0502020204030204"/>
              <a:hlinkClick r:id="" action="ppaction://noaction">
                <a:extLst>
                  <a:ext uri="{A12FA001-AC4F-418D-AE19-62706E023703}">
                    <ahyp:hlinkClr xmlns:ahyp="http://schemas.microsoft.com/office/drawing/2018/hyperlinkcolor" val="tx"/>
                  </a:ext>
                </a:extLst>
              </a:hlinkClick>
            </a:endParaRPr>
          </a:p>
          <a:p>
            <a:pPr marL="285750" indent="-285750">
              <a:buFont typeface="Wingdings"/>
              <a:buChar char="Ø"/>
            </a:pPr>
            <a:r>
              <a:rPr lang="en-US">
                <a:solidFill>
                  <a:schemeClr val="tx2"/>
                </a:solidFill>
                <a:latin typeface="Ubuntu"/>
                <a:ea typeface="+mn-lt"/>
                <a:cs typeface="+mn-lt"/>
                <a:hlinkClick r:id="rId8">
                  <a:extLst>
                    <a:ext uri="{A12FA001-AC4F-418D-AE19-62706E023703}">
                      <ahyp:hlinkClr xmlns:ahyp="http://schemas.microsoft.com/office/drawing/2018/hyperlinkcolor" val="tx"/>
                    </a:ext>
                  </a:extLst>
                </a:hlinkClick>
              </a:rPr>
              <a:t>Socioeconomic status and sleep health: a narrative synthesis of 3 decades of empirical research | Journal of Clinical Sleep Medicine</a:t>
            </a:r>
            <a:r>
              <a:rPr lang="en-US">
                <a:solidFill>
                  <a:schemeClr val="tx2"/>
                </a:solidFill>
                <a:latin typeface="Ubuntu"/>
                <a:ea typeface="+mn-lt"/>
                <a:cs typeface="+mn-lt"/>
              </a:rPr>
              <a:t> </a:t>
            </a:r>
            <a:endParaRPr lang="en-US">
              <a:solidFill>
                <a:schemeClr val="tx2"/>
              </a:solidFill>
              <a:latin typeface="Ubuntu"/>
              <a:ea typeface="Calibri" panose="020F0502020204030204"/>
              <a:cs typeface="Calibri" panose="020F0502020204030204"/>
            </a:endParaRPr>
          </a:p>
          <a:p>
            <a:pPr marL="285750" indent="-285750">
              <a:buFont typeface="Wingdings"/>
              <a:buChar char="Ø"/>
            </a:pPr>
            <a:r>
              <a:rPr lang="en-US">
                <a:solidFill>
                  <a:schemeClr val="tx2"/>
                </a:solidFill>
                <a:latin typeface="Ubuntu"/>
                <a:ea typeface="+mn-lt"/>
                <a:cs typeface="+mn-lt"/>
                <a:hlinkClick r:id="rId9">
                  <a:extLst>
                    <a:ext uri="{A12FA001-AC4F-418D-AE19-62706E023703}">
                      <ahyp:hlinkClr xmlns:ahyp="http://schemas.microsoft.com/office/drawing/2018/hyperlinkcolor" val="tx"/>
                    </a:ext>
                  </a:extLst>
                </a:hlinkClick>
              </a:rPr>
              <a:t>Insufficient Sleep and Poor Sleep Quality Completely Mediate the Relationship between Financial Stress and Dietary Risk among Higher Education Students - PMC</a:t>
            </a:r>
            <a:endParaRPr lang="en-US">
              <a:solidFill>
                <a:schemeClr val="tx2"/>
              </a:solidFill>
              <a:latin typeface="Ubuntu"/>
              <a:ea typeface="Calibri" panose="020F0502020204030204"/>
              <a:cs typeface="Calibri" panose="020F0502020204030204"/>
            </a:endParaRPr>
          </a:p>
          <a:p>
            <a:pPr marL="285750" indent="-285750">
              <a:buFont typeface="Wingdings"/>
              <a:buChar char="Ø"/>
            </a:pPr>
            <a:r>
              <a:rPr lang="en-US">
                <a:solidFill>
                  <a:schemeClr val="tx2"/>
                </a:solidFill>
                <a:latin typeface="Ubuntu"/>
                <a:ea typeface="+mn-lt"/>
                <a:cs typeface="+mn-lt"/>
                <a:hlinkClick r:id="rId10">
                  <a:extLst>
                    <a:ext uri="{A12FA001-AC4F-418D-AE19-62706E023703}">
                      <ahyp:hlinkClr xmlns:ahyp="http://schemas.microsoft.com/office/drawing/2018/hyperlinkcolor" val="tx"/>
                    </a:ext>
                  </a:extLst>
                </a:hlinkClick>
              </a:rPr>
              <a:t>The Role of Trauma in Sleep Problems | Sleep Foundation</a:t>
            </a:r>
            <a:endParaRPr lang="en-US">
              <a:solidFill>
                <a:schemeClr val="tx2"/>
              </a:solidFill>
              <a:latin typeface="Ubuntu"/>
              <a:ea typeface="Calibri" panose="020F0502020204030204"/>
              <a:cs typeface="Calibri" panose="020F0502020204030204"/>
              <a:hlinkClick r:id="" action="ppaction://noaction">
                <a:extLst>
                  <a:ext uri="{A12FA001-AC4F-418D-AE19-62706E023703}">
                    <ahyp:hlinkClr xmlns:ahyp="http://schemas.microsoft.com/office/drawing/2018/hyperlinkcolor" val="tx"/>
                  </a:ext>
                </a:extLst>
              </a:hlinkClick>
            </a:endParaRPr>
          </a:p>
          <a:p>
            <a:pPr marL="285750" indent="-285750">
              <a:buFont typeface="Wingdings"/>
              <a:buChar char="Ø"/>
            </a:pPr>
            <a:r>
              <a:rPr lang="en-US">
                <a:solidFill>
                  <a:schemeClr val="accent1"/>
                </a:solidFill>
                <a:latin typeface="Ubuntu"/>
                <a:ea typeface="+mn-lt"/>
                <a:cs typeface="+mn-lt"/>
                <a:hlinkClick r:id="rId11">
                  <a:extLst>
                    <a:ext uri="{A12FA001-AC4F-418D-AE19-62706E023703}">
                      <ahyp:hlinkClr xmlns:ahyp="http://schemas.microsoft.com/office/drawing/2018/hyperlinkcolor" val="tx"/>
                    </a:ext>
                  </a:extLst>
                </a:hlinkClick>
              </a:rPr>
              <a:t>How Can Exercise Affect Sleep? | Sleep Foundation</a:t>
            </a:r>
            <a:endParaRPr lang="en-US">
              <a:solidFill>
                <a:schemeClr val="accent1"/>
              </a:solidFill>
              <a:latin typeface="Ubuntu"/>
              <a:ea typeface="Calibri" panose="020F0502020204030204"/>
              <a:cs typeface="Calibri" panose="020F0502020204030204"/>
              <a:hlinkClick r:id="rId11">
                <a:extLst>
                  <a:ext uri="{A12FA001-AC4F-418D-AE19-62706E023703}">
                    <ahyp:hlinkClr xmlns:ahyp="http://schemas.microsoft.com/office/drawing/2018/hyperlinkcolor" val="tx"/>
                  </a:ext>
                </a:extLst>
              </a:hlinkClick>
            </a:endParaRPr>
          </a:p>
          <a:p>
            <a:pPr marL="285750" indent="-285750">
              <a:buFont typeface="Wingdings"/>
              <a:buChar char="Ø"/>
            </a:pPr>
            <a:endParaRPr lang="en-US">
              <a:solidFill>
                <a:schemeClr val="tx2"/>
              </a:solidFill>
              <a:ea typeface="Calibri" panose="020F0502020204030204"/>
              <a:cs typeface="Calibri" panose="020F0502020204030204"/>
            </a:endParaRPr>
          </a:p>
          <a:p>
            <a:pPr marL="285750" indent="-285750">
              <a:buFont typeface="Wingdings"/>
              <a:buChar char="Ø"/>
            </a:pPr>
            <a:endParaRPr lang="en-US">
              <a:solidFill>
                <a:schemeClr val="tx2"/>
              </a:solidFill>
              <a:ea typeface="Calibri" panose="020F0502020204030204"/>
              <a:cs typeface="Calibri" panose="020F0502020204030204"/>
            </a:endParaRPr>
          </a:p>
          <a:p>
            <a:endParaRPr lang="en-US">
              <a:solidFill>
                <a:schemeClr val="tx2"/>
              </a:solidFill>
              <a:ea typeface="Calibri" panose="020F0502020204030204"/>
              <a:cs typeface="Calibri" panose="020F0502020204030204"/>
            </a:endParaRPr>
          </a:p>
          <a:p>
            <a:pPr marL="285750" indent="-285750">
              <a:buFont typeface="Wingdings"/>
              <a:buChar char="Ø"/>
            </a:pPr>
            <a:endParaRPr lang="en-US">
              <a:solidFill>
                <a:schemeClr val="tx2"/>
              </a:solidFill>
              <a:ea typeface="Calibri" panose="020F0502020204030204"/>
              <a:cs typeface="Calibri" panose="020F0502020204030204"/>
            </a:endParaRPr>
          </a:p>
          <a:p>
            <a:pPr marL="285750" indent="-285750">
              <a:buFont typeface="Wingdings"/>
              <a:buChar char="Ø"/>
            </a:pPr>
            <a:endParaRPr lang="en-US">
              <a:solidFill>
                <a:schemeClr val="tx2"/>
              </a:solidFill>
              <a:ea typeface="Calibri" panose="020F0502020204030204"/>
              <a:cs typeface="Calibri" panose="020F0502020204030204"/>
            </a:endParaRPr>
          </a:p>
        </p:txBody>
      </p:sp>
    </p:spTree>
    <p:extLst>
      <p:ext uri="{BB962C8B-B14F-4D97-AF65-F5344CB8AC3E}">
        <p14:creationId xmlns:p14="http://schemas.microsoft.com/office/powerpoint/2010/main" val="419082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8C17C7-ECF0-D88A-18EC-8886C0002C28}"/>
              </a:ext>
            </a:extLst>
          </p:cNvPr>
          <p:cNvSpPr txBox="1"/>
          <p:nvPr/>
        </p:nvSpPr>
        <p:spPr>
          <a:xfrm>
            <a:off x="295661" y="1129490"/>
            <a:ext cx="61915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latin typeface="Ubuntu"/>
              </a:rPr>
              <a:t>In this slide set, we’ll explore: </a:t>
            </a:r>
            <a:endParaRPr lang="en-US" sz="2400" b="1">
              <a:solidFill>
                <a:schemeClr val="accent1"/>
              </a:solidFill>
            </a:endParaRPr>
          </a:p>
        </p:txBody>
      </p:sp>
      <p:sp>
        <p:nvSpPr>
          <p:cNvPr id="4" name="TextBox 3">
            <a:extLst>
              <a:ext uri="{FF2B5EF4-FFF2-40B4-BE49-F238E27FC236}">
                <a16:creationId xmlns:a16="http://schemas.microsoft.com/office/drawing/2014/main" id="{BEFE49AD-07BA-066D-CD51-6512EA9AD201}"/>
              </a:ext>
            </a:extLst>
          </p:cNvPr>
          <p:cNvSpPr txBox="1"/>
          <p:nvPr/>
        </p:nvSpPr>
        <p:spPr>
          <a:xfrm>
            <a:off x="301026" y="2028986"/>
            <a:ext cx="1105019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Ubuntu"/>
              </a:rPr>
              <a:t>Introduction to Sleep Health</a:t>
            </a:r>
          </a:p>
          <a:p>
            <a:r>
              <a:rPr lang="en-US" b="1" dirty="0">
                <a:latin typeface="Ubuntu"/>
              </a:rPr>
              <a:t>Factors Influencing Sleep</a:t>
            </a:r>
          </a:p>
          <a:p>
            <a:pPr marL="228600" lvl="1" indent="-228600">
              <a:buFont typeface=""/>
              <a:buChar char="•"/>
            </a:pPr>
            <a:r>
              <a:rPr lang="en-US" dirty="0">
                <a:latin typeface="Ubuntu"/>
              </a:rPr>
              <a:t>Physical Health</a:t>
            </a:r>
          </a:p>
          <a:p>
            <a:pPr marL="228600" lvl="1" indent="-228600">
              <a:buFont typeface=""/>
              <a:buChar char="•"/>
            </a:pPr>
            <a:r>
              <a:rPr lang="en-US" dirty="0">
                <a:latin typeface="Ubuntu"/>
              </a:rPr>
              <a:t>Mental Well-being</a:t>
            </a:r>
          </a:p>
          <a:p>
            <a:pPr marL="228600" lvl="1" indent="-228600">
              <a:buFont typeface=""/>
              <a:buChar char="•"/>
            </a:pPr>
            <a:r>
              <a:rPr lang="en-US" dirty="0">
                <a:latin typeface="Ubuntu"/>
              </a:rPr>
              <a:t>Lifestyle and Diet</a:t>
            </a:r>
          </a:p>
          <a:p>
            <a:pPr marL="228600" lvl="1" indent="-228600">
              <a:buFont typeface=""/>
              <a:buChar char="•"/>
            </a:pPr>
            <a:r>
              <a:rPr lang="en-US" dirty="0">
                <a:latin typeface="Ubuntu"/>
              </a:rPr>
              <a:t>Environment</a:t>
            </a:r>
          </a:p>
          <a:p>
            <a:pPr marL="228600" lvl="1" indent="-228600">
              <a:buFont typeface=""/>
              <a:buChar char="•"/>
            </a:pPr>
            <a:r>
              <a:rPr lang="en-US" dirty="0">
                <a:latin typeface="Ubuntu"/>
              </a:rPr>
              <a:t>Biological Rhythms</a:t>
            </a:r>
          </a:p>
          <a:p>
            <a:r>
              <a:rPr lang="en-US" b="1" dirty="0">
                <a:latin typeface="Ubuntu"/>
              </a:rPr>
              <a:t>Physical Activity and Sleep</a:t>
            </a:r>
          </a:p>
          <a:p>
            <a:pPr marL="228600" lvl="1" indent="-228600">
              <a:buFont typeface=""/>
              <a:buChar char="•"/>
            </a:pPr>
            <a:r>
              <a:rPr lang="en-US" dirty="0">
                <a:latin typeface="Ubuntu"/>
              </a:rPr>
              <a:t>Benefits of Physical Activity</a:t>
            </a:r>
          </a:p>
          <a:p>
            <a:pPr marL="228600" lvl="1" indent="-228600">
              <a:buFont typeface=""/>
              <a:buChar char="•"/>
            </a:pPr>
            <a:r>
              <a:rPr lang="en-US" dirty="0">
                <a:latin typeface="Ubuntu"/>
              </a:rPr>
              <a:t>Best Times to Exercise</a:t>
            </a:r>
          </a:p>
          <a:p>
            <a:r>
              <a:rPr lang="en-US" b="1" dirty="0">
                <a:latin typeface="Ubuntu"/>
              </a:rPr>
              <a:t>Diet and Nutrition</a:t>
            </a:r>
          </a:p>
          <a:p>
            <a:pPr marL="228600" lvl="1" indent="-228600">
              <a:buFont typeface=""/>
              <a:buChar char="•"/>
            </a:pPr>
            <a:r>
              <a:rPr lang="en-US" dirty="0">
                <a:latin typeface="Ubuntu"/>
              </a:rPr>
              <a:t>Foods That Disrupt Sleep</a:t>
            </a:r>
          </a:p>
          <a:p>
            <a:pPr marL="228600" lvl="1" indent="-228600">
              <a:buFont typeface=""/>
              <a:buChar char="•"/>
            </a:pPr>
            <a:r>
              <a:rPr lang="en-US" dirty="0">
                <a:latin typeface="Ubuntu"/>
              </a:rPr>
              <a:t>Foods That Promote Sleep</a:t>
            </a:r>
          </a:p>
          <a:p>
            <a:pPr marL="228600" lvl="1" indent="-228600">
              <a:buFont typeface=""/>
              <a:buChar char="•"/>
            </a:pPr>
            <a:r>
              <a:rPr lang="en-US" dirty="0">
                <a:latin typeface="Ubuntu"/>
              </a:rPr>
              <a:t>The Impact of Caffeine</a:t>
            </a:r>
          </a:p>
          <a:p>
            <a:r>
              <a:rPr lang="en-US" b="1" dirty="0">
                <a:latin typeface="Ubuntu"/>
              </a:rPr>
              <a:t>Creating Effective Bedtime Routines</a:t>
            </a:r>
          </a:p>
          <a:p>
            <a:r>
              <a:rPr lang="en-US" b="1" dirty="0">
                <a:latin typeface="Ubuntu"/>
              </a:rPr>
              <a:t>Access to Natural Daylight</a:t>
            </a:r>
          </a:p>
        </p:txBody>
      </p:sp>
      <p:sp>
        <p:nvSpPr>
          <p:cNvPr id="5" name="TextBox 4">
            <a:extLst>
              <a:ext uri="{FF2B5EF4-FFF2-40B4-BE49-F238E27FC236}">
                <a16:creationId xmlns:a16="http://schemas.microsoft.com/office/drawing/2014/main" id="{77D97F77-EB4A-33FD-E01A-3001E6004250}"/>
              </a:ext>
            </a:extLst>
          </p:cNvPr>
          <p:cNvSpPr txBox="1"/>
          <p:nvPr/>
        </p:nvSpPr>
        <p:spPr>
          <a:xfrm>
            <a:off x="5236241" y="2028986"/>
            <a:ext cx="5697414" cy="42590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Ubuntu"/>
              </a:rPr>
              <a:t>Screen Time and Digital Device Use</a:t>
            </a:r>
          </a:p>
          <a:p>
            <a:r>
              <a:rPr lang="en-US" b="1" dirty="0">
                <a:latin typeface="Ubuntu"/>
              </a:rPr>
              <a:t>Wearable Technology and Sleep Monitorin</a:t>
            </a:r>
            <a:r>
              <a:rPr lang="en-US" dirty="0">
                <a:latin typeface="Ubuntu"/>
              </a:rPr>
              <a:t>g</a:t>
            </a:r>
          </a:p>
          <a:p>
            <a:pPr marL="228600" lvl="1" indent="-228600">
              <a:buFont typeface=""/>
              <a:buChar char="•"/>
            </a:pPr>
            <a:r>
              <a:rPr lang="en-US" dirty="0">
                <a:latin typeface="Ubuntu"/>
              </a:rPr>
              <a:t>Advantages and Limitations</a:t>
            </a:r>
          </a:p>
          <a:p>
            <a:r>
              <a:rPr lang="en-US" b="1" dirty="0">
                <a:latin typeface="Ubuntu"/>
              </a:rPr>
              <a:t>Socioeconomic and Environmental Influences</a:t>
            </a:r>
          </a:p>
          <a:p>
            <a:pPr marL="228600" lvl="1" indent="-228600">
              <a:buFont typeface=""/>
              <a:buChar char="•"/>
            </a:pPr>
            <a:r>
              <a:rPr lang="en-US" dirty="0">
                <a:latin typeface="Ubuntu"/>
              </a:rPr>
              <a:t>Housing, Work, Healthcare Access</a:t>
            </a:r>
          </a:p>
          <a:p>
            <a:r>
              <a:rPr lang="en-US" b="1" dirty="0">
                <a:latin typeface="Ubuntu"/>
              </a:rPr>
              <a:t>How Age Affects Sleep Patterns</a:t>
            </a:r>
          </a:p>
          <a:p>
            <a:r>
              <a:rPr lang="en-US" b="1" dirty="0">
                <a:latin typeface="Ubuntu"/>
              </a:rPr>
              <a:t>Psychological and Emotional Factors</a:t>
            </a:r>
          </a:p>
          <a:p>
            <a:pPr marL="228600" lvl="1" indent="-228600">
              <a:buFont typeface=""/>
              <a:buChar char="•"/>
            </a:pPr>
            <a:r>
              <a:rPr lang="en-US" dirty="0">
                <a:latin typeface="Ubuntu"/>
              </a:rPr>
              <a:t>Stress, Anxiety, Depression</a:t>
            </a:r>
          </a:p>
          <a:p>
            <a:r>
              <a:rPr lang="en-US" b="1" dirty="0">
                <a:latin typeface="Ubuntu"/>
              </a:rPr>
              <a:t>Trauma and Sleep</a:t>
            </a:r>
          </a:p>
          <a:p>
            <a:pPr marL="228600" lvl="1" indent="-228600">
              <a:buFont typeface=""/>
              <a:buChar char="•"/>
            </a:pPr>
            <a:r>
              <a:rPr lang="en-US" dirty="0">
                <a:latin typeface="Ubuntu"/>
              </a:rPr>
              <a:t>Adult and Childhood Trauma</a:t>
            </a:r>
          </a:p>
          <a:p>
            <a:pPr marL="228600" lvl="1" indent="-228600">
              <a:buFont typeface=""/>
              <a:buChar char="•"/>
            </a:pPr>
            <a:r>
              <a:rPr lang="en-US" dirty="0">
                <a:latin typeface="Ubuntu"/>
              </a:rPr>
              <a:t>ACEs and Long-Term Impact</a:t>
            </a:r>
          </a:p>
          <a:p>
            <a:r>
              <a:rPr lang="en-US" b="1" dirty="0">
                <a:latin typeface="Ubuntu"/>
              </a:rPr>
              <a:t>Common Sleep Disorders</a:t>
            </a:r>
          </a:p>
          <a:p>
            <a:pPr marL="228600" lvl="1" indent="-228600">
              <a:buFont typeface=""/>
              <a:buChar char="•"/>
            </a:pPr>
            <a:r>
              <a:rPr lang="en-US" dirty="0">
                <a:latin typeface="Ubuntu"/>
              </a:rPr>
              <a:t>Insomnia</a:t>
            </a:r>
          </a:p>
          <a:p>
            <a:pPr marL="228600" lvl="1" indent="-228600">
              <a:buFont typeface=""/>
              <a:buChar char="•"/>
            </a:pPr>
            <a:r>
              <a:rPr lang="en-US" dirty="0">
                <a:latin typeface="Ubuntu"/>
              </a:rPr>
              <a:t>Sleep </a:t>
            </a:r>
            <a:r>
              <a:rPr lang="en-US" dirty="0" err="1">
                <a:latin typeface="Ubuntu"/>
              </a:rPr>
              <a:t>Apnoea</a:t>
            </a:r>
            <a:endParaRPr lang="en-US" dirty="0">
              <a:latin typeface="Ubuntu"/>
            </a:endParaRPr>
          </a:p>
          <a:p>
            <a:pPr marL="228600" lvl="1" indent="-228600">
              <a:buFont typeface=""/>
              <a:buChar char="•"/>
            </a:pPr>
            <a:r>
              <a:rPr lang="en-US" dirty="0">
                <a:latin typeface="Ubuntu"/>
              </a:rPr>
              <a:t>Restless Legs Syndrome</a:t>
            </a:r>
          </a:p>
        </p:txBody>
      </p:sp>
    </p:spTree>
    <p:extLst>
      <p:ext uri="{BB962C8B-B14F-4D97-AF65-F5344CB8AC3E}">
        <p14:creationId xmlns:p14="http://schemas.microsoft.com/office/powerpoint/2010/main" val="3990787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46455-6E1B-4149-38B9-613B5CA969F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9763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F045BC5-2746-4EB1-C782-4307C4960E15}"/>
              </a:ext>
            </a:extLst>
          </p:cNvPr>
          <p:cNvSpPr txBox="1">
            <a:spLocks/>
          </p:cNvSpPr>
          <p:nvPr/>
        </p:nvSpPr>
        <p:spPr>
          <a:xfrm>
            <a:off x="349949" y="1138265"/>
            <a:ext cx="6527915" cy="14011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3200" b="1">
                <a:latin typeface="Ubuntu"/>
                <a:ea typeface="+mj-ea"/>
                <a:cs typeface="+mj-cs"/>
              </a:rPr>
              <a:t>Understanding What Impacts Our Sleep</a:t>
            </a:r>
          </a:p>
        </p:txBody>
      </p:sp>
      <p:sp>
        <p:nvSpPr>
          <p:cNvPr id="3" name="TextBox 2">
            <a:extLst>
              <a:ext uri="{FF2B5EF4-FFF2-40B4-BE49-F238E27FC236}">
                <a16:creationId xmlns:a16="http://schemas.microsoft.com/office/drawing/2014/main" id="{BCB9354C-0F6C-D56C-786F-537232177D2D}"/>
              </a:ext>
            </a:extLst>
          </p:cNvPr>
          <p:cNvSpPr txBox="1"/>
          <p:nvPr/>
        </p:nvSpPr>
        <p:spPr>
          <a:xfrm>
            <a:off x="295470" y="3910873"/>
            <a:ext cx="496982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Ubuntu"/>
            </a:endParaRPr>
          </a:p>
          <a:p>
            <a:endParaRPr lang="en-US">
              <a:latin typeface="Ubuntu"/>
            </a:endParaRPr>
          </a:p>
          <a:p>
            <a:r>
              <a:rPr lang="en-US">
                <a:latin typeface="Ubuntu"/>
              </a:rPr>
              <a:t>Identifying and managing these factors are essential for improving sleep quality and overall health.</a:t>
            </a:r>
            <a:endParaRPr lang="en-US">
              <a:ea typeface="Calibri"/>
              <a:cs typeface="Calibri"/>
            </a:endParaRPr>
          </a:p>
        </p:txBody>
      </p:sp>
      <p:sp>
        <p:nvSpPr>
          <p:cNvPr id="6" name="TextBox 5">
            <a:extLst>
              <a:ext uri="{FF2B5EF4-FFF2-40B4-BE49-F238E27FC236}">
                <a16:creationId xmlns:a16="http://schemas.microsoft.com/office/drawing/2014/main" id="{B3BD7F86-DDD5-31F2-55D1-DBCD0A30F83D}"/>
              </a:ext>
            </a:extLst>
          </p:cNvPr>
          <p:cNvSpPr txBox="1"/>
          <p:nvPr/>
        </p:nvSpPr>
        <p:spPr>
          <a:xfrm>
            <a:off x="5820431" y="3431958"/>
            <a:ext cx="561250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Good sleep doesn’t happen on its own — it’s supported by how we move, rest, and live each day.</a:t>
            </a:r>
          </a:p>
          <a:p>
            <a:endParaRPr lang="en-US">
              <a:latin typeface="Ubuntu"/>
            </a:endParaRPr>
          </a:p>
          <a:p>
            <a:r>
              <a:rPr lang="en-US">
                <a:latin typeface="Ubuntu"/>
              </a:rPr>
              <a:t>Being active, limiting screen time, and following a calming bedtime routine all help your body and brain wind down. These habits also boost focus, mood, school performance and overall health.</a:t>
            </a:r>
            <a:endParaRPr lang="en-US">
              <a:latin typeface="Ubuntu"/>
              <a:ea typeface="Calibri" panose="020F0502020204030204"/>
              <a:cs typeface="Calibri" panose="020F0502020204030204"/>
            </a:endParaRPr>
          </a:p>
          <a:p>
            <a:endParaRPr lang="en-US">
              <a:latin typeface="Ubuntu"/>
            </a:endParaRPr>
          </a:p>
          <a:p>
            <a:r>
              <a:rPr lang="en-US">
                <a:latin typeface="Ubuntu"/>
              </a:rPr>
              <a:t>Start small - even little changes can lead to better sleep and feeling your best.</a:t>
            </a:r>
            <a:endParaRPr lang="en-US">
              <a:latin typeface="Ubuntu"/>
              <a:ea typeface="Calibri" panose="020F0502020204030204"/>
              <a:cs typeface="Calibri" panose="020F0502020204030204"/>
            </a:endParaRPr>
          </a:p>
        </p:txBody>
      </p:sp>
      <p:sp>
        <p:nvSpPr>
          <p:cNvPr id="2" name="TextBox 1">
            <a:extLst>
              <a:ext uri="{FF2B5EF4-FFF2-40B4-BE49-F238E27FC236}">
                <a16:creationId xmlns:a16="http://schemas.microsoft.com/office/drawing/2014/main" id="{B9FE2635-BE66-EA5E-1137-2DFBE3AC23A9}"/>
              </a:ext>
            </a:extLst>
          </p:cNvPr>
          <p:cNvSpPr txBox="1"/>
          <p:nvPr/>
        </p:nvSpPr>
        <p:spPr>
          <a:xfrm>
            <a:off x="318151" y="1967509"/>
            <a:ext cx="441409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latin typeface="Ubuntu"/>
            </a:endParaRPr>
          </a:p>
          <a:p>
            <a:r>
              <a:rPr lang="en-GB">
                <a:latin typeface="Ubuntu"/>
              </a:rPr>
              <a:t>Sleep is influenced by a complex mix of factors that involve our: </a:t>
            </a:r>
          </a:p>
          <a:p>
            <a:pPr marL="285750" indent="-285750">
              <a:buFont typeface="Wingdings"/>
              <a:buChar char="Ø"/>
            </a:pPr>
            <a:r>
              <a:rPr lang="en-GB">
                <a:latin typeface="Ubuntu"/>
              </a:rPr>
              <a:t>physical health </a:t>
            </a:r>
            <a:endParaRPr lang="en-GB">
              <a:latin typeface="Ubuntu"/>
              <a:ea typeface="Calibri" panose="020F0502020204030204"/>
              <a:cs typeface="Calibri" panose="020F0502020204030204"/>
            </a:endParaRPr>
          </a:p>
          <a:p>
            <a:pPr marL="285750" indent="-285750">
              <a:buFont typeface="Wingdings"/>
              <a:buChar char="Ø"/>
            </a:pPr>
            <a:r>
              <a:rPr lang="en-GB">
                <a:latin typeface="Ubuntu"/>
              </a:rPr>
              <a:t>lifestyle and diet </a:t>
            </a:r>
            <a:endParaRPr lang="en-GB">
              <a:latin typeface="Ubuntu"/>
              <a:ea typeface="Calibri" panose="020F0502020204030204"/>
              <a:cs typeface="Calibri" panose="020F0502020204030204"/>
            </a:endParaRPr>
          </a:p>
          <a:p>
            <a:pPr marL="285750" indent="-285750">
              <a:buFont typeface="Wingdings"/>
              <a:buChar char="Ø"/>
            </a:pPr>
            <a:r>
              <a:rPr lang="en-GB">
                <a:latin typeface="Ubuntu"/>
              </a:rPr>
              <a:t>mental well-being </a:t>
            </a:r>
            <a:endParaRPr lang="en-GB">
              <a:latin typeface="Ubuntu"/>
              <a:ea typeface="Calibri" panose="020F0502020204030204"/>
              <a:cs typeface="Calibri" panose="020F0502020204030204"/>
            </a:endParaRPr>
          </a:p>
          <a:p>
            <a:pPr marL="285750" indent="-285750">
              <a:buFont typeface="Wingdings"/>
              <a:buChar char="Ø"/>
            </a:pPr>
            <a:r>
              <a:rPr lang="en-GB">
                <a:latin typeface="Ubuntu"/>
              </a:rPr>
              <a:t>environment </a:t>
            </a:r>
            <a:endParaRPr lang="en-GB">
              <a:latin typeface="Ubuntu"/>
              <a:ea typeface="Calibri" panose="020F0502020204030204"/>
              <a:cs typeface="Calibri" panose="020F0502020204030204"/>
            </a:endParaRPr>
          </a:p>
          <a:p>
            <a:pPr marL="285750" indent="-285750">
              <a:buFont typeface="Wingdings"/>
              <a:buChar char="Ø"/>
            </a:pPr>
            <a:r>
              <a:rPr lang="en-GB">
                <a:latin typeface="Ubuntu"/>
              </a:rPr>
              <a:t>biological rhythms </a:t>
            </a:r>
            <a:endParaRPr lang="en-GB">
              <a:latin typeface="Ubuntu"/>
              <a:ea typeface="Calibri" panose="020F0502020204030204"/>
              <a:cs typeface="Calibri" panose="020F0502020204030204"/>
            </a:endParaRPr>
          </a:p>
        </p:txBody>
      </p:sp>
      <p:pic>
        <p:nvPicPr>
          <p:cNvPr id="7" name="Picture 6" descr="Understanding Your Sleep Chronotype: A ...">
            <a:extLst>
              <a:ext uri="{FF2B5EF4-FFF2-40B4-BE49-F238E27FC236}">
                <a16:creationId xmlns:a16="http://schemas.microsoft.com/office/drawing/2014/main" id="{A8544F40-FA8F-6105-7EAE-59A70CE52246}"/>
              </a:ext>
            </a:extLst>
          </p:cNvPr>
          <p:cNvPicPr>
            <a:picLocks noChangeAspect="1"/>
          </p:cNvPicPr>
          <p:nvPr/>
        </p:nvPicPr>
        <p:blipFill>
          <a:blip r:embed="rId2"/>
          <a:stretch>
            <a:fillRect/>
          </a:stretch>
        </p:blipFill>
        <p:spPr>
          <a:xfrm>
            <a:off x="6946141" y="442118"/>
            <a:ext cx="3357727" cy="29905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0770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EFA4EF-0D9C-63F6-F3E3-E33B427A1960}"/>
              </a:ext>
            </a:extLst>
          </p:cNvPr>
          <p:cNvSpPr txBox="1">
            <a:spLocks/>
          </p:cNvSpPr>
          <p:nvPr/>
        </p:nvSpPr>
        <p:spPr>
          <a:xfrm>
            <a:off x="534881" y="1014609"/>
            <a:ext cx="4543587"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Physical Activity Levels </a:t>
            </a:r>
            <a:endParaRPr lang="en-US" b="1"/>
          </a:p>
        </p:txBody>
      </p:sp>
      <p:sp>
        <p:nvSpPr>
          <p:cNvPr id="2" name="Rectangle 1"/>
          <p:cNvSpPr/>
          <p:nvPr/>
        </p:nvSpPr>
        <p:spPr>
          <a:xfrm>
            <a:off x="537353" y="1839296"/>
            <a:ext cx="5927115" cy="4524315"/>
          </a:xfrm>
          <a:prstGeom prst="rect">
            <a:avLst/>
          </a:prstGeom>
        </p:spPr>
        <p:txBody>
          <a:bodyPr wrap="square" lIns="91440" tIns="45720" rIns="91440" bIns="45720" anchor="t">
            <a:spAutoFit/>
          </a:bodyPr>
          <a:lstStyle/>
          <a:p>
            <a:r>
              <a:rPr lang="en-GB">
                <a:latin typeface="Ubuntu"/>
                <a:cs typeface="Calibri"/>
              </a:rPr>
              <a:t>Regular physical activity has several health benefits; this includes improving our sleep quality and symptoms of sleep disorders.</a:t>
            </a:r>
          </a:p>
          <a:p>
            <a:endParaRPr lang="en-GB">
              <a:latin typeface="Ubuntu"/>
              <a:cs typeface="Calibri"/>
            </a:endParaRPr>
          </a:p>
          <a:p>
            <a:r>
              <a:rPr lang="en-GB">
                <a:latin typeface="Ubuntu"/>
              </a:rPr>
              <a:t>Moderate to vigorous physical activity can </a:t>
            </a:r>
            <a:r>
              <a:rPr lang="en-GB">
                <a:latin typeface="Ubuntu"/>
                <a:ea typeface="+mn-lt"/>
                <a:cs typeface="+mn-lt"/>
              </a:rPr>
              <a:t>increase sleep quality, reduce the time it takes to fall asleep (sleep onset) and decrease waking up during the night. It can help alleviate</a:t>
            </a:r>
            <a:r>
              <a:rPr lang="en-GB">
                <a:latin typeface="Ubuntu"/>
              </a:rPr>
              <a:t> daytime sleepiness and, for some people, reduce the need for sleep medications.</a:t>
            </a:r>
            <a:endParaRPr lang="en-GB">
              <a:latin typeface="Ubuntu"/>
              <a:cs typeface="Calibri"/>
            </a:endParaRPr>
          </a:p>
          <a:p>
            <a:endParaRPr lang="en-GB">
              <a:latin typeface="Ubuntu"/>
              <a:cs typeface="Calibri"/>
            </a:endParaRPr>
          </a:p>
          <a:p>
            <a:r>
              <a:rPr lang="en-GB">
                <a:latin typeface="Ubuntu"/>
                <a:ea typeface="+mn-lt"/>
                <a:cs typeface="+mn-lt"/>
              </a:rPr>
              <a:t>Physical activity promotes deeper sleep, reduces the occurrence and severity of sleep problems and is also linked to better mental health.</a:t>
            </a:r>
            <a:endParaRPr lang="en-GB">
              <a:latin typeface="Ubuntu"/>
            </a:endParaRPr>
          </a:p>
          <a:p>
            <a:endParaRPr lang="en-GB">
              <a:latin typeface="Ubuntu"/>
              <a:cs typeface="Calibri" panose="020F0502020204030204"/>
            </a:endParaRPr>
          </a:p>
          <a:p>
            <a:endParaRPr lang="en-GB">
              <a:cs typeface="Calibri" panose="020F0502020204030204"/>
            </a:endParaRPr>
          </a:p>
          <a:p>
            <a:endParaRPr lang="en-GB">
              <a:cs typeface="Calibri" panose="020F0502020204030204"/>
            </a:endParaRPr>
          </a:p>
        </p:txBody>
      </p:sp>
      <p:pic>
        <p:nvPicPr>
          <p:cNvPr id="1026" name="Picture 2" descr="A wearable sensor bracelet that track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411" y="140151"/>
            <a:ext cx="4053433" cy="29323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77125E-9C68-0142-3051-CEDAEB159A5D}"/>
              </a:ext>
            </a:extLst>
          </p:cNvPr>
          <p:cNvSpPr txBox="1"/>
          <p:nvPr/>
        </p:nvSpPr>
        <p:spPr>
          <a:xfrm>
            <a:off x="7352644" y="3065341"/>
            <a:ext cx="483941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Ubuntu"/>
              </a:rPr>
              <a:t>The Best Times to Exercise for Healthy Sleep</a:t>
            </a:r>
          </a:p>
          <a:p>
            <a:r>
              <a:rPr lang="en-US">
                <a:latin typeface="Ubuntu"/>
              </a:rPr>
              <a:t>Survey results among people who exercise late at night have been variable, so we should base our exercise times and intensity on what best suits our sleep schedules.</a:t>
            </a:r>
            <a:endParaRPr lang="en-US">
              <a:latin typeface="Ubuntu"/>
              <a:cs typeface="Calibri"/>
            </a:endParaRPr>
          </a:p>
          <a:p>
            <a:endParaRPr lang="en-US">
              <a:latin typeface="Ubuntu"/>
              <a:cs typeface="Calibri"/>
            </a:endParaRPr>
          </a:p>
          <a:p>
            <a:r>
              <a:rPr lang="en-US">
                <a:latin typeface="Ubuntu"/>
                <a:cs typeface="Segoe UI"/>
              </a:rPr>
              <a:t>More active exercises earlier in the day and sticking to more restful exercises nearer to bedtime could be more beneficial for a good night's sleep. </a:t>
            </a:r>
            <a:endParaRPr lang="en-US">
              <a:latin typeface="Ubuntu"/>
            </a:endParaRPr>
          </a:p>
        </p:txBody>
      </p:sp>
    </p:spTree>
    <p:extLst>
      <p:ext uri="{BB962C8B-B14F-4D97-AF65-F5344CB8AC3E}">
        <p14:creationId xmlns:p14="http://schemas.microsoft.com/office/powerpoint/2010/main" val="243748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leep - a critical cornerstone of lifestyle change | Terveystalo">
            <a:extLst>
              <a:ext uri="{FF2B5EF4-FFF2-40B4-BE49-F238E27FC236}">
                <a16:creationId xmlns:a16="http://schemas.microsoft.com/office/drawing/2014/main" id="{A4219CDF-798A-F175-F011-B80ED90B34A7}"/>
              </a:ext>
            </a:extLst>
          </p:cNvPr>
          <p:cNvPicPr>
            <a:picLocks noChangeAspect="1"/>
          </p:cNvPicPr>
          <p:nvPr/>
        </p:nvPicPr>
        <p:blipFill>
          <a:blip r:embed="rId2"/>
          <a:srcRect l="20688"/>
          <a:stretch/>
        </p:blipFill>
        <p:spPr>
          <a:xfrm>
            <a:off x="2522356" y="10"/>
            <a:ext cx="9669642" cy="6857990"/>
          </a:xfrm>
          <a:prstGeom prst="rect">
            <a:avLst/>
          </a:prstGeom>
          <a:ln>
            <a:solidFill>
              <a:srgbClr val="4472C4"/>
            </a:solidFill>
          </a:ln>
        </p:spPr>
      </p:pic>
      <p:sp>
        <p:nvSpPr>
          <p:cNvPr id="4" name="Text Placeholder 2">
            <a:extLst>
              <a:ext uri="{FF2B5EF4-FFF2-40B4-BE49-F238E27FC236}">
                <a16:creationId xmlns:a16="http://schemas.microsoft.com/office/drawing/2014/main" id="{53EFA4EF-0D9C-63F6-F3E3-E33B427A1960}"/>
              </a:ext>
            </a:extLst>
          </p:cNvPr>
          <p:cNvSpPr txBox="1">
            <a:spLocks/>
          </p:cNvSpPr>
          <p:nvPr/>
        </p:nvSpPr>
        <p:spPr>
          <a:xfrm>
            <a:off x="412668" y="365125"/>
            <a:ext cx="5049305" cy="18999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4000" b="1">
                <a:latin typeface="Ubuntu"/>
                <a:ea typeface="+mj-ea"/>
                <a:cs typeface="+mj-cs"/>
              </a:rPr>
              <a:t>Lifestyle influences and sleep  </a:t>
            </a:r>
          </a:p>
        </p:txBody>
      </p:sp>
      <p:sp>
        <p:nvSpPr>
          <p:cNvPr id="5" name="Rectangle 4"/>
          <p:cNvSpPr/>
          <p:nvPr/>
        </p:nvSpPr>
        <p:spPr>
          <a:xfrm>
            <a:off x="293915" y="2147213"/>
            <a:ext cx="5941717" cy="4346424"/>
          </a:xfrm>
          <a:prstGeom prst="rect">
            <a:avLst/>
          </a:prstGeom>
        </p:spPr>
        <p:txBody>
          <a:bodyPr vert="horz" lIns="91440" tIns="45720" rIns="91440" bIns="45720" rtlCol="0" anchor="t">
            <a:noAutofit/>
          </a:bodyPr>
          <a:lstStyle/>
          <a:p>
            <a:pPr>
              <a:lnSpc>
                <a:spcPct val="90000"/>
              </a:lnSpc>
              <a:spcAft>
                <a:spcPts val="600"/>
              </a:spcAft>
            </a:pPr>
            <a:r>
              <a:rPr lang="en-US">
                <a:latin typeface="Ubuntu"/>
              </a:rPr>
              <a:t>If we want to get better rest at night, it is important to consider all the lifestyle choices that we make during the day. </a:t>
            </a:r>
          </a:p>
          <a:p>
            <a:pPr>
              <a:lnSpc>
                <a:spcPct val="90000"/>
              </a:lnSpc>
              <a:spcAft>
                <a:spcPts val="600"/>
              </a:spcAft>
            </a:pPr>
            <a:r>
              <a:rPr lang="en-US">
                <a:latin typeface="Ubuntu"/>
              </a:rPr>
              <a:t>Research suggests that there’s a deep connection between how well we sleep and our physical activity, diet and stress levels.</a:t>
            </a:r>
          </a:p>
          <a:p>
            <a:pPr>
              <a:lnSpc>
                <a:spcPct val="90000"/>
              </a:lnSpc>
              <a:spcAft>
                <a:spcPts val="600"/>
              </a:spcAft>
            </a:pPr>
            <a:r>
              <a:rPr lang="en-US">
                <a:latin typeface="Ubuntu"/>
              </a:rPr>
              <a:t>We spend approximately a third of our lives asleep. Sleep is an essential and involuntary process, without which we cannot function effectively. </a:t>
            </a:r>
          </a:p>
          <a:p>
            <a:pPr>
              <a:lnSpc>
                <a:spcPct val="90000"/>
              </a:lnSpc>
              <a:spcAft>
                <a:spcPts val="600"/>
              </a:spcAft>
            </a:pPr>
            <a:r>
              <a:rPr lang="en-US">
                <a:latin typeface="Ubuntu"/>
              </a:rPr>
              <a:t>It is as essential to our bodies as eating, drinking and breathing, and is vital for maintaining good mental and physical health. Sleeping helps to repair and restore our brains, not just our bodies.</a:t>
            </a:r>
            <a:endParaRPr lang="en-US"/>
          </a:p>
          <a:p>
            <a:pPr>
              <a:lnSpc>
                <a:spcPct val="90000"/>
              </a:lnSpc>
              <a:spcAft>
                <a:spcPts val="600"/>
              </a:spcAft>
            </a:pPr>
            <a:endParaRPr lang="en-US" sz="1600">
              <a:latin typeface="Ubuntu"/>
            </a:endParaRPr>
          </a:p>
        </p:txBody>
      </p:sp>
      <p:sp>
        <p:nvSpPr>
          <p:cNvPr id="3" name="TextBox 2">
            <a:extLst>
              <a:ext uri="{FF2B5EF4-FFF2-40B4-BE49-F238E27FC236}">
                <a16:creationId xmlns:a16="http://schemas.microsoft.com/office/drawing/2014/main" id="{A234BC83-FE0C-B72C-F404-F12E6053F3B1}"/>
              </a:ext>
            </a:extLst>
          </p:cNvPr>
          <p:cNvSpPr txBox="1"/>
          <p:nvPr/>
        </p:nvSpPr>
        <p:spPr>
          <a:xfrm>
            <a:off x="406401" y="5812971"/>
            <a:ext cx="50654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accent1"/>
                </a:solidFill>
                <a:hlinkClick r:id="rId3">
                  <a:extLst>
                    <a:ext uri="{A12FA001-AC4F-418D-AE19-62706E023703}">
                      <ahyp:hlinkClr xmlns:ahyp="http://schemas.microsoft.com/office/drawing/2018/hyperlinkcolor" val="tx"/>
                    </a:ext>
                  </a:extLst>
                </a:hlinkClick>
              </a:rPr>
              <a:t>* How Can Exercise Affect Sleep? | Sleep Foundation</a:t>
            </a:r>
            <a:endParaRPr lang="en-US" sz="1600">
              <a:solidFill>
                <a:schemeClr val="accent1"/>
              </a:solidFill>
              <a:ea typeface="Calibri" panose="020F0502020204030204"/>
              <a:cs typeface="Calibri" panose="020F0502020204030204"/>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5942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294517" y="1091806"/>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Diet - food and drink intake/ choices </a:t>
            </a:r>
            <a:endParaRPr lang="en-US" b="1"/>
          </a:p>
        </p:txBody>
      </p:sp>
      <p:sp>
        <p:nvSpPr>
          <p:cNvPr id="3" name="Rectangle 2"/>
          <p:cNvSpPr/>
          <p:nvPr/>
        </p:nvSpPr>
        <p:spPr>
          <a:xfrm>
            <a:off x="299313" y="1722919"/>
            <a:ext cx="9983206" cy="923330"/>
          </a:xfrm>
          <a:prstGeom prst="rect">
            <a:avLst/>
          </a:prstGeom>
        </p:spPr>
        <p:txBody>
          <a:bodyPr wrap="square" lIns="91440" tIns="45720" rIns="91440" bIns="45720" anchor="t">
            <a:spAutoFit/>
          </a:bodyPr>
          <a:lstStyle/>
          <a:p>
            <a:r>
              <a:rPr lang="en-GB">
                <a:latin typeface="Ubuntu"/>
              </a:rPr>
              <a:t>Eating habits are crucial for quality sleep. Diets low in fibre and high in saturated fat may decrease the amount of deep, restorative sleep. Excess sugar can cause you to awaken more frequently. Consuming certain foods and drinks close to bedtime can also lead to poor sleep. </a:t>
            </a:r>
          </a:p>
        </p:txBody>
      </p:sp>
      <p:sp>
        <p:nvSpPr>
          <p:cNvPr id="4" name="Rectangle 3"/>
          <p:cNvSpPr/>
          <p:nvPr/>
        </p:nvSpPr>
        <p:spPr>
          <a:xfrm>
            <a:off x="299313" y="2830339"/>
            <a:ext cx="1811714" cy="369332"/>
          </a:xfrm>
          <a:prstGeom prst="rect">
            <a:avLst/>
          </a:prstGeom>
        </p:spPr>
        <p:txBody>
          <a:bodyPr wrap="none" lIns="91440" tIns="45720" rIns="91440" bIns="45720" anchor="t">
            <a:spAutoFit/>
          </a:bodyPr>
          <a:lstStyle/>
          <a:p>
            <a:pPr fontAlgn="base"/>
            <a:r>
              <a:rPr lang="en-GB" b="1">
                <a:latin typeface="Ubuntu"/>
              </a:rPr>
              <a:t>What to Avoid</a:t>
            </a:r>
            <a:endParaRPr lang="en-GB" b="0" i="0">
              <a:effectLst/>
              <a:latin typeface="Ubuntu"/>
            </a:endParaRPr>
          </a:p>
        </p:txBody>
      </p:sp>
      <p:sp>
        <p:nvSpPr>
          <p:cNvPr id="5" name="Rectangle 4"/>
          <p:cNvSpPr/>
          <p:nvPr/>
        </p:nvSpPr>
        <p:spPr>
          <a:xfrm>
            <a:off x="299313" y="3203514"/>
            <a:ext cx="3300904" cy="1477328"/>
          </a:xfrm>
          <a:prstGeom prst="rect">
            <a:avLst/>
          </a:prstGeom>
        </p:spPr>
        <p:txBody>
          <a:bodyPr wrap="none" lIns="91440" tIns="45720" rIns="91440" bIns="45720" anchor="t">
            <a:spAutoFit/>
          </a:bodyPr>
          <a:lstStyle/>
          <a:p>
            <a:pPr marL="285750" indent="-285750">
              <a:buFont typeface="Wingdings" panose="05000000000000000000" pitchFamily="2" charset="2"/>
              <a:buChar char="v"/>
            </a:pPr>
            <a:r>
              <a:rPr lang="en-GB">
                <a:latin typeface="Ubuntu"/>
              </a:rPr>
              <a:t>Fatty or high-protein foods</a:t>
            </a:r>
          </a:p>
          <a:p>
            <a:pPr marL="285750" indent="-285750">
              <a:buFont typeface="Wingdings" panose="05000000000000000000" pitchFamily="2" charset="2"/>
              <a:buChar char="v"/>
            </a:pPr>
            <a:r>
              <a:rPr lang="en-GB">
                <a:latin typeface="Ubuntu"/>
              </a:rPr>
              <a:t>Spicy foods</a:t>
            </a:r>
          </a:p>
          <a:p>
            <a:pPr marL="285750" indent="-285750">
              <a:buFont typeface="Wingdings" panose="05000000000000000000" pitchFamily="2" charset="2"/>
              <a:buChar char="v"/>
            </a:pPr>
            <a:r>
              <a:rPr lang="en-GB">
                <a:latin typeface="Ubuntu"/>
              </a:rPr>
              <a:t>Caffeine</a:t>
            </a:r>
          </a:p>
          <a:p>
            <a:pPr marL="285750" indent="-285750">
              <a:buFont typeface="Wingdings" panose="05000000000000000000" pitchFamily="2" charset="2"/>
              <a:buChar char="v"/>
            </a:pPr>
            <a:r>
              <a:rPr lang="en-GB">
                <a:latin typeface="Ubuntu"/>
              </a:rPr>
              <a:t>Alcohol</a:t>
            </a:r>
          </a:p>
          <a:p>
            <a:endParaRPr lang="en-GB"/>
          </a:p>
        </p:txBody>
      </p:sp>
      <p:sp>
        <p:nvSpPr>
          <p:cNvPr id="6" name="Rectangle 5"/>
          <p:cNvSpPr/>
          <p:nvPr/>
        </p:nvSpPr>
        <p:spPr>
          <a:xfrm>
            <a:off x="4904357" y="2824699"/>
            <a:ext cx="2925801" cy="369332"/>
          </a:xfrm>
          <a:prstGeom prst="rect">
            <a:avLst/>
          </a:prstGeom>
        </p:spPr>
        <p:txBody>
          <a:bodyPr wrap="none" lIns="91440" tIns="45720" rIns="91440" bIns="45720" anchor="t">
            <a:spAutoFit/>
          </a:bodyPr>
          <a:lstStyle/>
          <a:p>
            <a:pPr fontAlgn="base"/>
            <a:r>
              <a:rPr lang="en-GB" b="1">
                <a:latin typeface="Ubuntu"/>
              </a:rPr>
              <a:t>What to Choose Instead</a:t>
            </a:r>
            <a:endParaRPr lang="en-GB" b="0" i="0">
              <a:effectLst/>
              <a:latin typeface="Ubuntu"/>
            </a:endParaRPr>
          </a:p>
        </p:txBody>
      </p:sp>
      <p:sp>
        <p:nvSpPr>
          <p:cNvPr id="7" name="Rectangle 6"/>
          <p:cNvSpPr/>
          <p:nvPr/>
        </p:nvSpPr>
        <p:spPr>
          <a:xfrm>
            <a:off x="4904357" y="3186081"/>
            <a:ext cx="6096000" cy="3693319"/>
          </a:xfrm>
          <a:prstGeom prst="rect">
            <a:avLst/>
          </a:prstGeom>
        </p:spPr>
        <p:txBody>
          <a:bodyPr lIns="91440" tIns="45720" rIns="91440" bIns="45720" anchor="t">
            <a:spAutoFit/>
          </a:bodyPr>
          <a:lstStyle/>
          <a:p>
            <a:r>
              <a:rPr lang="en-GB">
                <a:latin typeface="Ubuntu"/>
              </a:rPr>
              <a:t>If we need a snack before bedtime, consider complex carbohydrates such as porridge or whole-wheat toast, which digest easily. </a:t>
            </a:r>
          </a:p>
          <a:p>
            <a:endParaRPr lang="en-GB">
              <a:latin typeface="Ubuntu"/>
            </a:endParaRPr>
          </a:p>
          <a:p>
            <a:r>
              <a:rPr lang="en-GB">
                <a:latin typeface="Ubuntu"/>
              </a:rPr>
              <a:t>Healthy eating habits will encourage healthier sleeping patterns. Eating healthy foods — like fruit, veg, whole grains, and lean proteins — can help us sleep better.</a:t>
            </a:r>
          </a:p>
          <a:p>
            <a:endParaRPr lang="en-GB">
              <a:latin typeface="Ubuntu"/>
            </a:endParaRPr>
          </a:p>
          <a:p>
            <a:r>
              <a:rPr lang="en-GB">
                <a:latin typeface="Ubuntu"/>
              </a:rPr>
              <a:t>Try to avoid too much sugar and look for foods with B vitamins (like eggs, dairy, beans, fish, and chicken), which help your body make melatonin — the hormone that helps you sleep.</a:t>
            </a:r>
            <a:endParaRPr lang="en-GB">
              <a:ea typeface="Calibri"/>
              <a:cs typeface="Calibri"/>
            </a:endParaRPr>
          </a:p>
          <a:p>
            <a:endParaRPr lang="en-GB">
              <a:latin typeface="Ubuntu"/>
            </a:endParaRPr>
          </a:p>
        </p:txBody>
      </p:sp>
      <p:sp>
        <p:nvSpPr>
          <p:cNvPr id="8" name="Rectangle 7"/>
          <p:cNvSpPr/>
          <p:nvPr/>
        </p:nvSpPr>
        <p:spPr>
          <a:xfrm>
            <a:off x="299313" y="4676653"/>
            <a:ext cx="4039605" cy="1200329"/>
          </a:xfrm>
          <a:prstGeom prst="rect">
            <a:avLst/>
          </a:prstGeom>
        </p:spPr>
        <p:txBody>
          <a:bodyPr wrap="square" lIns="91440" tIns="45720" rIns="91440" bIns="45720" anchor="t">
            <a:spAutoFit/>
          </a:bodyPr>
          <a:lstStyle/>
          <a:p>
            <a:r>
              <a:rPr lang="en-GB" b="1">
                <a:latin typeface="Ubuntu"/>
              </a:rPr>
              <a:t>The Takeaway</a:t>
            </a:r>
          </a:p>
          <a:p>
            <a:r>
              <a:rPr lang="en-GB">
                <a:latin typeface="Ubuntu"/>
              </a:rPr>
              <a:t>Good eating habits can go hand in hand with getting a good night’s sleep for a healthier you.</a:t>
            </a:r>
          </a:p>
        </p:txBody>
      </p:sp>
    </p:spTree>
    <p:extLst>
      <p:ext uri="{BB962C8B-B14F-4D97-AF65-F5344CB8AC3E}">
        <p14:creationId xmlns:p14="http://schemas.microsoft.com/office/powerpoint/2010/main" val="1795218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81EEEF-5E28-3A09-BCDB-6828C4FAC29D}"/>
              </a:ext>
            </a:extLst>
          </p:cNvPr>
          <p:cNvSpPr txBox="1"/>
          <p:nvPr/>
        </p:nvSpPr>
        <p:spPr>
          <a:xfrm>
            <a:off x="441070" y="887186"/>
            <a:ext cx="93744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15518B"/>
                </a:solidFill>
                <a:latin typeface="Ubuntu"/>
              </a:rPr>
              <a:t>The effect of Caffeine on sleep </a:t>
            </a:r>
          </a:p>
        </p:txBody>
      </p:sp>
      <p:sp>
        <p:nvSpPr>
          <p:cNvPr id="3" name="TextBox 2">
            <a:extLst>
              <a:ext uri="{FF2B5EF4-FFF2-40B4-BE49-F238E27FC236}">
                <a16:creationId xmlns:a16="http://schemas.microsoft.com/office/drawing/2014/main" id="{08937492-7592-DCD8-8330-D7CBA50579C5}"/>
              </a:ext>
            </a:extLst>
          </p:cNvPr>
          <p:cNvSpPr txBox="1"/>
          <p:nvPr/>
        </p:nvSpPr>
        <p:spPr>
          <a:xfrm>
            <a:off x="442562" y="1560708"/>
            <a:ext cx="6655967"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Caffeine can significantly influence sleep due to its stimulating effects on the body – These include </a:t>
            </a:r>
            <a:r>
              <a:rPr lang="en-US" b="1">
                <a:latin typeface="Ubuntu"/>
              </a:rPr>
              <a:t>energy drinks.</a:t>
            </a:r>
            <a:endParaRPr lang="en-US">
              <a:latin typeface="Ubuntu"/>
            </a:endParaRPr>
          </a:p>
          <a:p>
            <a:endParaRPr lang="en-US">
              <a:latin typeface="Ubuntu"/>
              <a:ea typeface="Calibri"/>
              <a:cs typeface="Calibri"/>
            </a:endParaRPr>
          </a:p>
          <a:p>
            <a:pPr marL="285750" indent="-285750">
              <a:buFont typeface="Arial"/>
              <a:buChar char="•"/>
            </a:pPr>
            <a:r>
              <a:rPr lang="en-US" b="1">
                <a:latin typeface="Ubuntu"/>
                <a:ea typeface="Calibri"/>
                <a:cs typeface="Calibri"/>
              </a:rPr>
              <a:t>Caffeine delays sleep</a:t>
            </a:r>
            <a:r>
              <a:rPr lang="en-US">
                <a:latin typeface="Ubuntu"/>
                <a:ea typeface="Calibri"/>
                <a:cs typeface="Calibri"/>
              </a:rPr>
              <a:t>: It blocks adenosine, the chemical that helps signal sleepiness and can delay sleep onset, especially if consumed too close to bedtime.</a:t>
            </a:r>
          </a:p>
          <a:p>
            <a:pPr marL="285750" indent="-285750">
              <a:buFont typeface="Arial"/>
              <a:buChar char="•"/>
            </a:pPr>
            <a:r>
              <a:rPr lang="en-US" b="1">
                <a:latin typeface="Ubuntu"/>
                <a:ea typeface="Calibri"/>
                <a:cs typeface="Calibri"/>
              </a:rPr>
              <a:t>Caffeine reduces sleep quality</a:t>
            </a:r>
            <a:r>
              <a:rPr lang="en-US">
                <a:latin typeface="Ubuntu"/>
                <a:ea typeface="Calibri"/>
                <a:cs typeface="Calibri"/>
              </a:rPr>
              <a:t>: Even if you manage to sleep after consuming caffeine, it may reduce the amount of deep and REM sleep, making sleep less restorative.</a:t>
            </a:r>
          </a:p>
          <a:p>
            <a:pPr marL="285750" indent="-285750">
              <a:buFont typeface="Arial"/>
              <a:buChar char="•"/>
            </a:pPr>
            <a:r>
              <a:rPr lang="en-US" b="1">
                <a:latin typeface="Ubuntu"/>
                <a:ea typeface="Calibri"/>
                <a:cs typeface="Calibri"/>
              </a:rPr>
              <a:t>Individual sensitivity</a:t>
            </a:r>
            <a:r>
              <a:rPr lang="en-US">
                <a:latin typeface="Ubuntu"/>
                <a:ea typeface="Calibri"/>
                <a:cs typeface="Calibri"/>
              </a:rPr>
              <a:t>: People’s sensitivity to caffeine varies, meaning some might have trouble sleeping after consuming caffeine earlier in the day, while others may not.</a:t>
            </a:r>
          </a:p>
          <a:p>
            <a:pPr marL="285750" indent="-285750">
              <a:buFont typeface="Arial"/>
              <a:buChar char="•"/>
            </a:pPr>
            <a:r>
              <a:rPr lang="en-US" b="1">
                <a:latin typeface="Ubuntu"/>
                <a:ea typeface="Calibri"/>
                <a:cs typeface="Calibri"/>
              </a:rPr>
              <a:t>Sleep disorders:</a:t>
            </a:r>
            <a:r>
              <a:rPr lang="en-US">
                <a:latin typeface="Ubuntu"/>
                <a:ea typeface="Calibri"/>
                <a:cs typeface="Calibri"/>
              </a:rPr>
              <a:t> Caffeine can worsen sleep conditions like insomnia, making it harder to achieve restful sleep.</a:t>
            </a:r>
          </a:p>
          <a:p>
            <a:endParaRPr lang="en-US">
              <a:ea typeface="Calibri"/>
              <a:cs typeface="Calibri"/>
            </a:endParaRPr>
          </a:p>
        </p:txBody>
      </p:sp>
      <p:sp>
        <p:nvSpPr>
          <p:cNvPr id="4" name="TextBox 3">
            <a:extLst>
              <a:ext uri="{FF2B5EF4-FFF2-40B4-BE49-F238E27FC236}">
                <a16:creationId xmlns:a16="http://schemas.microsoft.com/office/drawing/2014/main" id="{296D59E3-9A9A-0DA9-ECBB-AAFB5E391958}"/>
              </a:ext>
            </a:extLst>
          </p:cNvPr>
          <p:cNvSpPr txBox="1"/>
          <p:nvPr/>
        </p:nvSpPr>
        <p:spPr>
          <a:xfrm>
            <a:off x="7589854" y="3166227"/>
            <a:ext cx="423091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To avoid caffeine-related sleep issues, it is generally recommended to:</a:t>
            </a:r>
          </a:p>
          <a:p>
            <a:pPr marL="285750" indent="-285750">
              <a:buFont typeface="Arial"/>
              <a:buChar char="•"/>
            </a:pPr>
            <a:r>
              <a:rPr lang="en-US">
                <a:latin typeface="Ubuntu"/>
              </a:rPr>
              <a:t>Limit caffeine consumption, especially after lunch</a:t>
            </a:r>
            <a:endParaRPr lang="en-US">
              <a:latin typeface="Ubuntu"/>
              <a:ea typeface="Calibri"/>
              <a:cs typeface="Calibri"/>
            </a:endParaRPr>
          </a:p>
          <a:p>
            <a:pPr marL="285750" indent="-285750">
              <a:buFont typeface="Arial"/>
              <a:buChar char="•"/>
            </a:pPr>
            <a:r>
              <a:rPr lang="en-US">
                <a:latin typeface="Ubuntu"/>
              </a:rPr>
              <a:t>Keep track of how much caffeine you consume and how it affects your sleep.</a:t>
            </a:r>
          </a:p>
          <a:p>
            <a:pPr marL="285750" indent="-285750">
              <a:buFont typeface="Arial"/>
              <a:buChar char="•"/>
            </a:pPr>
            <a:r>
              <a:rPr lang="en-US">
                <a:latin typeface="Ubuntu"/>
              </a:rPr>
              <a:t>Try cutting back or eliminating caffeine for a period to see if sleep quality improves.</a:t>
            </a:r>
            <a:endParaRPr lang="en-US">
              <a:latin typeface="Ubuntu"/>
              <a:ea typeface="Calibri" panose="020F0502020204030204"/>
              <a:cs typeface="Calibri" panose="020F0502020204030204"/>
            </a:endParaRPr>
          </a:p>
        </p:txBody>
      </p:sp>
      <p:pic>
        <p:nvPicPr>
          <p:cNvPr id="5" name="Picture 4" descr="Energy Drinks">
            <a:extLst>
              <a:ext uri="{FF2B5EF4-FFF2-40B4-BE49-F238E27FC236}">
                <a16:creationId xmlns:a16="http://schemas.microsoft.com/office/drawing/2014/main" id="{425952D0-4469-5FC7-28C3-BA10C606F2D0}"/>
              </a:ext>
            </a:extLst>
          </p:cNvPr>
          <p:cNvPicPr>
            <a:picLocks noChangeAspect="1"/>
          </p:cNvPicPr>
          <p:nvPr/>
        </p:nvPicPr>
        <p:blipFill>
          <a:blip r:embed="rId2"/>
          <a:stretch>
            <a:fillRect/>
          </a:stretch>
        </p:blipFill>
        <p:spPr>
          <a:xfrm>
            <a:off x="7412464" y="876319"/>
            <a:ext cx="4585262" cy="2103183"/>
          </a:xfrm>
          <a:prstGeom prst="rect">
            <a:avLst/>
          </a:prstGeom>
          <a:ln>
            <a:noFill/>
          </a:ln>
          <a:effectLst>
            <a:softEdge rad="112500"/>
          </a:effectLst>
        </p:spPr>
      </p:pic>
    </p:spTree>
    <p:extLst>
      <p:ext uri="{BB962C8B-B14F-4D97-AF65-F5344CB8AC3E}">
        <p14:creationId xmlns:p14="http://schemas.microsoft.com/office/powerpoint/2010/main" val="3838213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397261" y="888530"/>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Bedtime routines</a:t>
            </a:r>
            <a:endParaRPr lang="en-US" b="1"/>
          </a:p>
        </p:txBody>
      </p:sp>
      <p:sp>
        <p:nvSpPr>
          <p:cNvPr id="3" name="Rectangle 2"/>
          <p:cNvSpPr/>
          <p:nvPr/>
        </p:nvSpPr>
        <p:spPr>
          <a:xfrm>
            <a:off x="397336" y="1709069"/>
            <a:ext cx="11322809" cy="4801314"/>
          </a:xfrm>
          <a:prstGeom prst="rect">
            <a:avLst/>
          </a:prstGeom>
        </p:spPr>
        <p:txBody>
          <a:bodyPr wrap="square" lIns="91440" tIns="45720" rIns="91440" bIns="45720" anchor="t">
            <a:spAutoFit/>
          </a:bodyPr>
          <a:lstStyle/>
          <a:p>
            <a:r>
              <a:rPr lang="en-GB">
                <a:latin typeface="Ubuntu"/>
              </a:rPr>
              <a:t>Having a bedtime routine helps create habits that let our brains and body know that it is time to wind down, get ready for bed and fall asleep. Night-time routines vary among individuals and could include reading a book, meditating, turning off electronic devices and more.</a:t>
            </a:r>
          </a:p>
          <a:p>
            <a:endParaRPr lang="en-GB">
              <a:latin typeface="Ubuntu"/>
            </a:endParaRPr>
          </a:p>
          <a:p>
            <a:r>
              <a:rPr lang="en-GB">
                <a:latin typeface="Ubuntu"/>
              </a:rPr>
              <a:t>When following a routine with the same steps every night, our brain adjusts to learning that the steps we take are preparing us for sleep. This calms the mind, reduces  late-night feelings of stress or anxiety, allowing us to fall asleep more easily.</a:t>
            </a:r>
          </a:p>
          <a:p>
            <a:endParaRPr lang="en-GB">
              <a:latin typeface="Ubuntu"/>
            </a:endParaRPr>
          </a:p>
          <a:p>
            <a:r>
              <a:rPr lang="en-GB" b="1">
                <a:latin typeface="Ubuntu"/>
              </a:rPr>
              <a:t>Keep the same bedtime schedule on both weekdays and weekends to keep your circadian rhythm in check</a:t>
            </a:r>
          </a:p>
          <a:p>
            <a:pPr marL="285750" indent="-285750">
              <a:buFont typeface="Arial"/>
              <a:buChar char="•"/>
            </a:pPr>
            <a:r>
              <a:rPr lang="en-GB">
                <a:latin typeface="Ubuntu"/>
              </a:rPr>
              <a:t>Create a bedtime routine (e.g., shower, pyjamas, brush teeth and read)</a:t>
            </a:r>
          </a:p>
          <a:p>
            <a:pPr marL="285750" indent="-285750">
              <a:buFont typeface="Arial"/>
              <a:buChar char="•"/>
            </a:pPr>
            <a:r>
              <a:rPr lang="en-GB">
                <a:latin typeface="Ubuntu"/>
              </a:rPr>
              <a:t>Be sure to set a time for “lights off”</a:t>
            </a:r>
          </a:p>
          <a:p>
            <a:pPr marL="285750" indent="-285750">
              <a:buFont typeface="Arial"/>
              <a:buChar char="•"/>
            </a:pPr>
            <a:r>
              <a:rPr lang="en-GB">
                <a:latin typeface="Ubuntu"/>
              </a:rPr>
              <a:t>Avoid afternoon naps if it makes it difficult to fall asleep at bedtime</a:t>
            </a:r>
          </a:p>
          <a:p>
            <a:pPr marL="285750" indent="-285750">
              <a:buFont typeface="Arial"/>
              <a:buChar char="•"/>
            </a:pPr>
            <a:r>
              <a:rPr lang="en-GB">
                <a:latin typeface="Ubuntu"/>
              </a:rPr>
              <a:t>Bedtime routines for children and encourage a regular sleep routine for other family members. It will make it easier for you to follow.</a:t>
            </a:r>
          </a:p>
          <a:p>
            <a:endParaRPr lang="en-GB" b="1"/>
          </a:p>
          <a:p>
            <a:endParaRPr lang="en-GB"/>
          </a:p>
        </p:txBody>
      </p:sp>
    </p:spTree>
    <p:extLst>
      <p:ext uri="{BB962C8B-B14F-4D97-AF65-F5344CB8AC3E}">
        <p14:creationId xmlns:p14="http://schemas.microsoft.com/office/powerpoint/2010/main" val="258971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3EFA4EF-0D9C-63F6-F3E3-E33B427A1960}"/>
              </a:ext>
            </a:extLst>
          </p:cNvPr>
          <p:cNvSpPr txBox="1">
            <a:spLocks/>
          </p:cNvSpPr>
          <p:nvPr/>
        </p:nvSpPr>
        <p:spPr>
          <a:xfrm>
            <a:off x="555599" y="977595"/>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Accessing Daylight </a:t>
            </a:r>
            <a:endParaRPr lang="en-US" b="1"/>
          </a:p>
        </p:txBody>
      </p:sp>
      <p:sp>
        <p:nvSpPr>
          <p:cNvPr id="3" name="Rectangle 2"/>
          <p:cNvSpPr/>
          <p:nvPr/>
        </p:nvSpPr>
        <p:spPr>
          <a:xfrm>
            <a:off x="5332450" y="4398367"/>
            <a:ext cx="6252575" cy="1754326"/>
          </a:xfrm>
          <a:prstGeom prst="rect">
            <a:avLst/>
          </a:prstGeom>
        </p:spPr>
        <p:txBody>
          <a:bodyPr wrap="square" lIns="91440" tIns="45720" rIns="91440" bIns="45720" anchor="t">
            <a:spAutoFit/>
          </a:bodyPr>
          <a:lstStyle/>
          <a:p>
            <a:r>
              <a:rPr lang="en-GB">
                <a:latin typeface="Ubuntu"/>
              </a:rPr>
              <a:t>Research conducted during the COVID-19 pandemic found those living in homes with limited access to natural light, or no access to outdoor space, may be at greater risk of sleep problems due to restricted opportunities to gain exposure to natural daylight, fresh air and regular exercise, all of which are important for regulating sleep.</a:t>
            </a:r>
          </a:p>
        </p:txBody>
      </p:sp>
      <p:sp>
        <p:nvSpPr>
          <p:cNvPr id="4" name="Rectangle 3"/>
          <p:cNvSpPr/>
          <p:nvPr/>
        </p:nvSpPr>
        <p:spPr>
          <a:xfrm>
            <a:off x="355812" y="1542236"/>
            <a:ext cx="5869215" cy="2031325"/>
          </a:xfrm>
          <a:prstGeom prst="rect">
            <a:avLst/>
          </a:prstGeom>
        </p:spPr>
        <p:txBody>
          <a:bodyPr wrap="square" lIns="91440" tIns="45720" rIns="91440" bIns="45720" anchor="t">
            <a:spAutoFit/>
          </a:bodyPr>
          <a:lstStyle/>
          <a:p>
            <a:r>
              <a:rPr lang="en-GB">
                <a:latin typeface="Ubuntu"/>
                <a:ea typeface="+mn-lt"/>
                <a:cs typeface="+mn-lt"/>
              </a:rPr>
              <a:t>Getting plenty of daylight, especially sunlight, can help us sleep longer and more deeply. Sunlight helps control important hormones in our body, like melatonin, which makes us feel sleepy at night. It also helps keep our body’s internal clock (called the circadian rhythm) working properly, so we feel awake during the day and tired at bedtime.</a:t>
            </a:r>
            <a:endParaRPr lang="en-US">
              <a:latin typeface="Ubuntu"/>
            </a:endParaRPr>
          </a:p>
        </p:txBody>
      </p:sp>
      <p:pic>
        <p:nvPicPr>
          <p:cNvPr id="5" name="Picture 4" descr="5,500,900+ Daylight Sky Stock Photos, Pictures &amp; Royalty-Free Images -  iStock | Night sky, Sunset, Sunrise">
            <a:extLst>
              <a:ext uri="{FF2B5EF4-FFF2-40B4-BE49-F238E27FC236}">
                <a16:creationId xmlns:a16="http://schemas.microsoft.com/office/drawing/2014/main" id="{F9420782-D56D-1BC3-7175-CC10A0A03CAC}"/>
              </a:ext>
            </a:extLst>
          </p:cNvPr>
          <p:cNvPicPr>
            <a:picLocks noChangeAspect="1"/>
          </p:cNvPicPr>
          <p:nvPr/>
        </p:nvPicPr>
        <p:blipFill>
          <a:blip r:embed="rId2"/>
          <a:stretch>
            <a:fillRect/>
          </a:stretch>
        </p:blipFill>
        <p:spPr>
          <a:xfrm>
            <a:off x="6334890" y="709111"/>
            <a:ext cx="5040421" cy="3339368"/>
          </a:xfrm>
          <a:prstGeom prst="rect">
            <a:avLst/>
          </a:prstGeom>
          <a:ln>
            <a:noFill/>
          </a:ln>
          <a:effectLst>
            <a:softEdge rad="112500"/>
          </a:effectLst>
        </p:spPr>
      </p:pic>
      <p:pic>
        <p:nvPicPr>
          <p:cNvPr id="6" name="Picture 5" descr="Sun Awake Royalty-Free Images, Stock Photos &amp; Pictures | Shutterstock">
            <a:extLst>
              <a:ext uri="{FF2B5EF4-FFF2-40B4-BE49-F238E27FC236}">
                <a16:creationId xmlns:a16="http://schemas.microsoft.com/office/drawing/2014/main" id="{902AA4AA-16EE-396E-AC16-8A49D28246D5}"/>
              </a:ext>
            </a:extLst>
          </p:cNvPr>
          <p:cNvPicPr>
            <a:picLocks noChangeAspect="1"/>
          </p:cNvPicPr>
          <p:nvPr/>
        </p:nvPicPr>
        <p:blipFill>
          <a:blip r:embed="rId3"/>
          <a:srcRect l="99" r="243" b="7823"/>
          <a:stretch/>
        </p:blipFill>
        <p:spPr>
          <a:xfrm>
            <a:off x="459519" y="3662193"/>
            <a:ext cx="4001672" cy="2675728"/>
          </a:xfrm>
          <a:prstGeom prst="rect">
            <a:avLst/>
          </a:prstGeom>
          <a:ln>
            <a:noFill/>
          </a:ln>
          <a:effectLst>
            <a:softEdge rad="112500"/>
          </a:effectLst>
        </p:spPr>
      </p:pic>
    </p:spTree>
    <p:extLst>
      <p:ext uri="{BB962C8B-B14F-4D97-AF65-F5344CB8AC3E}">
        <p14:creationId xmlns:p14="http://schemas.microsoft.com/office/powerpoint/2010/main" val="4055018368"/>
      </p:ext>
    </p:extLst>
  </p:cSld>
  <p:clrMapOvr>
    <a:masterClrMapping/>
  </p:clrMapOvr>
</p:sld>
</file>

<file path=ppt/theme/theme1.xml><?xml version="1.0" encoding="utf-8"?>
<a:theme xmlns:a="http://schemas.openxmlformats.org/drawingml/2006/main" name="PHW - Master Deck - Orange">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550f9a-f14e-418b-a53a-e888529f43ac">
      <UserInfo>
        <DisplayName/>
        <AccountId xsi:nil="true"/>
        <AccountType/>
      </UserInfo>
    </SharedWithUsers>
    <MediaLengthInSeconds xmlns="bbd7921a-042b-4eb0-b7a0-a3fc5587e9ac" xsi:nil="true"/>
    <lcf76f155ced4ddcb4097134ff3c332f xmlns="bbd7921a-042b-4eb0-b7a0-a3fc5587e9ac">
      <Terms xmlns="http://schemas.microsoft.com/office/infopath/2007/PartnerControls"/>
    </lcf76f155ced4ddcb4097134ff3c332f>
    <TaxCatchAll xmlns="d6550f9a-f14e-418b-a53a-e888529f43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6A6F83751BC542A98DC5A0AC630D3D" ma:contentTypeVersion="15" ma:contentTypeDescription="Create a new document." ma:contentTypeScope="" ma:versionID="07c4eb4ae9f433db1b465f0e766902ca">
  <xsd:schema xmlns:xsd="http://www.w3.org/2001/XMLSchema" xmlns:xs="http://www.w3.org/2001/XMLSchema" xmlns:p="http://schemas.microsoft.com/office/2006/metadata/properties" xmlns:ns2="bbd7921a-042b-4eb0-b7a0-a3fc5587e9ac" xmlns:ns3="d6550f9a-f14e-418b-a53a-e888529f43ac" targetNamespace="http://schemas.microsoft.com/office/2006/metadata/properties" ma:root="true" ma:fieldsID="fbe34ecbae75e3bf2fe83bd45dea5f21" ns2:_="" ns3:_="">
    <xsd:import namespace="bbd7921a-042b-4eb0-b7a0-a3fc5587e9ac"/>
    <xsd:import namespace="d6550f9a-f14e-418b-a53a-e888529f43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7921a-042b-4eb0-b7a0-a3fc5587e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50f9a-f14e-418b-a53a-e888529f43a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ce685-6bcb-45ae-998a-d25e5acaad24}" ma:internalName="TaxCatchAll" ma:showField="CatchAllData" ma:web="d6550f9a-f14e-418b-a53a-e888529f4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86DA86-E1FB-44EE-B0F0-78AE5479C1BE}">
  <ds:schemaRefs>
    <ds:schemaRef ds:uri="b7e247b7-cca8-429f-8688-16f83c8fba5f"/>
    <ds:schemaRef ds:uri="bbd7921a-042b-4eb0-b7a0-a3fc5587e9ac"/>
    <ds:schemaRef ds:uri="d6550f9a-f14e-418b-a53a-e888529f43ac"/>
    <ds:schemaRef ds:uri="f30bebb2-c01f-48d0-81da-dc8b123879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72CF89-D81E-4226-8067-2255C6B4F3C3}">
  <ds:schemaRefs>
    <ds:schemaRef ds:uri="http://schemas.microsoft.com/sharepoint/v3/contenttype/forms"/>
  </ds:schemaRefs>
</ds:datastoreItem>
</file>

<file path=customXml/itemProps3.xml><?xml version="1.0" encoding="utf-8"?>
<ds:datastoreItem xmlns:ds="http://schemas.openxmlformats.org/officeDocument/2006/customXml" ds:itemID="{4D0EA260-6F32-4025-B027-0A9C35048188}">
  <ds:schemaRefs>
    <ds:schemaRef ds:uri="bbd7921a-042b-4eb0-b7a0-a3fc5587e9ac"/>
    <ds:schemaRef ds:uri="d6550f9a-f14e-418b-a53a-e888529f4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PHW - Master Deck - Orange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revision>21</cp:revision>
  <dcterms:created xsi:type="dcterms:W3CDTF">2024-01-29T16:09:21Z</dcterms:created>
  <dcterms:modified xsi:type="dcterms:W3CDTF">2025-10-01T09:16:53Z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0x0101008A6A6F83751BC542A98DC5A0AC630D3D</vt:lpwstr>
  </property>
  <property fmtid="{D5CDD505-2E9C-101B-9397-08002B2CF9AE}" pid="3" name="Order">
    <vt:r8>228500</vt:r8>
  </property>
  <property fmtid="{D5CDD505-2E9C-101B-9397-08002B2CF9AE}" pid="4" name="xd_Signature">
    <vt:bool>false</vt:bool>
  </property>
  <property fmtid="{D5CDD505-2E9C-101B-9397-08002B2CF9AE}" pid="5" name="xd_ProgID">
    <vt:lpwstr/>
  </property>
  <property fmtid="{D5CDD505-2E9C-101B-9397-08002B2CF9AE}" pid="6" name="Reviewd">
    <vt:bool>false</vt:bool>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ies>
</file>