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9"/>
  </p:notesMasterIdLst>
  <p:sldIdLst>
    <p:sldId id="313" r:id="rId5"/>
    <p:sldId id="257" r:id="rId6"/>
    <p:sldId id="258" r:id="rId7"/>
    <p:sldId id="283" r:id="rId8"/>
    <p:sldId id="285" r:id="rId9"/>
    <p:sldId id="259" r:id="rId10"/>
    <p:sldId id="261" r:id="rId11"/>
    <p:sldId id="262" r:id="rId12"/>
    <p:sldId id="263" r:id="rId13"/>
    <p:sldId id="282" r:id="rId14"/>
    <p:sldId id="284" r:id="rId15"/>
    <p:sldId id="281" r:id="rId16"/>
    <p:sldId id="306"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5A994FA8-9F88-B734-D575-CD153A46D4F4}" name="Anthony Priest (Public Health Wales - No. 2 Capital Quarter)" initials="" userId="S::Anthony.Priest2@wales.nhs.uk::46692481-554a-429c-bc03-d4cca9c03c2b"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7D49E-8F02-266A-23AC-D69AAB717B9C}" v="12" dt="2026-04-13T13:27:00.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085"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842E6E08-BB2E-7233-1ABF-91A3ADECF7D1}"/>
    <pc:docChg chg="addSld">
      <pc:chgData name="Sophie Flood (Public Health Wales - Matrix House)" userId="S::sophie.flood@wales.nhs.uk::f1b68508-ff1d-4a78-a875-f6aa95017de1" providerId="AD" clId="Web-{842E6E08-BB2E-7233-1ABF-91A3ADECF7D1}" dt="2026-03-19T10:39:50.093" v="0"/>
      <pc:docMkLst>
        <pc:docMk/>
      </pc:docMkLst>
      <pc:sldChg chg="add">
        <pc:chgData name="Sophie Flood (Public Health Wales - Matrix House)" userId="S::sophie.flood@wales.nhs.uk::f1b68508-ff1d-4a78-a875-f6aa95017de1" providerId="AD" clId="Web-{842E6E08-BB2E-7233-1ABF-91A3ADECF7D1}" dt="2026-03-19T10:39:50.093" v="0"/>
        <pc:sldMkLst>
          <pc:docMk/>
          <pc:sldMk cId="3982800032" sldId="303"/>
        </pc:sldMkLst>
      </pc:sldChg>
      <pc:sldMasterChg chg="addSldLayout">
        <pc:chgData name="Sophie Flood (Public Health Wales - Matrix House)" userId="S::sophie.flood@wales.nhs.uk::f1b68508-ff1d-4a78-a875-f6aa95017de1" providerId="AD" clId="Web-{842E6E08-BB2E-7233-1ABF-91A3ADECF7D1}" dt="2026-03-19T10:39:50.093" v="0"/>
        <pc:sldMasterMkLst>
          <pc:docMk/>
          <pc:sldMasterMk cId="1333482334" sldId="2147483685"/>
        </pc:sldMasterMkLst>
        <pc:sldLayoutChg chg="add">
          <pc:chgData name="Sophie Flood (Public Health Wales - Matrix House)" userId="S::sophie.flood@wales.nhs.uk::f1b68508-ff1d-4a78-a875-f6aa95017de1" providerId="AD" clId="Web-{842E6E08-BB2E-7233-1ABF-91A3ADECF7D1}" dt="2026-03-19T10:39:50.093" v="0"/>
          <pc:sldLayoutMkLst>
            <pc:docMk/>
            <pc:sldMasterMk cId="1333482334" sldId="2147483685"/>
            <pc:sldLayoutMk cId="3568713107" sldId="2147483701"/>
          </pc:sldLayoutMkLst>
        </pc:sldLayoutChg>
      </pc:sldMasterChg>
    </pc:docChg>
  </pc:docChgLst>
  <pc:docChgLst>
    <pc:chgData name="Sophie Flood (Public Health Wales - Matrix House)" userId="S::sophie.flood@wales.nhs.uk::f1b68508-ff1d-4a78-a875-f6aa95017de1" providerId="AD" clId="Web-{0307D49E-8F02-266A-23AC-D69AAB717B9C}"/>
    <pc:docChg chg="modSld">
      <pc:chgData name="Sophie Flood (Public Health Wales - Matrix House)" userId="S::sophie.flood@wales.nhs.uk::f1b68508-ff1d-4a78-a875-f6aa95017de1" providerId="AD" clId="Web-{0307D49E-8F02-266A-23AC-D69AAB717B9C}" dt="2026-04-13T13:27:00.249" v="9" actId="14100"/>
      <pc:docMkLst>
        <pc:docMk/>
      </pc:docMkLst>
      <pc:sldChg chg="addSp delSp modSp">
        <pc:chgData name="Sophie Flood (Public Health Wales - Matrix House)" userId="S::sophie.flood@wales.nhs.uk::f1b68508-ff1d-4a78-a875-f6aa95017de1" providerId="AD" clId="Web-{0307D49E-8F02-266A-23AC-D69AAB717B9C}" dt="2026-04-13T13:27:00.249" v="9" actId="14100"/>
        <pc:sldMkLst>
          <pc:docMk/>
          <pc:sldMk cId="3834569773" sldId="263"/>
        </pc:sldMkLst>
        <pc:picChg chg="add del mod">
          <ac:chgData name="Sophie Flood (Public Health Wales - Matrix House)" userId="S::sophie.flood@wales.nhs.uk::f1b68508-ff1d-4a78-a875-f6aa95017de1" providerId="AD" clId="Web-{0307D49E-8F02-266A-23AC-D69AAB717B9C}" dt="2026-04-13T13:25:55.119" v="2"/>
          <ac:picMkLst>
            <pc:docMk/>
            <pc:sldMk cId="3834569773" sldId="263"/>
            <ac:picMk id="2" creationId="{81309214-F573-46F4-2DE8-E26501AE67EB}"/>
          </ac:picMkLst>
        </pc:picChg>
        <pc:picChg chg="add del">
          <ac:chgData name="Sophie Flood (Public Health Wales - Matrix House)" userId="S::sophie.flood@wales.nhs.uk::f1b68508-ff1d-4a78-a875-f6aa95017de1" providerId="AD" clId="Web-{0307D49E-8F02-266A-23AC-D69AAB717B9C}" dt="2026-04-13T13:26:04.823" v="4"/>
          <ac:picMkLst>
            <pc:docMk/>
            <pc:sldMk cId="3834569773" sldId="263"/>
            <ac:picMk id="3" creationId="{5C1CFBA4-EAB8-F784-BB08-7880B5C054FC}"/>
          </ac:picMkLst>
        </pc:picChg>
        <pc:picChg chg="add del mod">
          <ac:chgData name="Sophie Flood (Public Health Wales - Matrix House)" userId="S::sophie.flood@wales.nhs.uk::f1b68508-ff1d-4a78-a875-f6aa95017de1" providerId="AD" clId="Web-{0307D49E-8F02-266A-23AC-D69AAB717B9C}" dt="2026-04-13T13:26:33.528" v="6"/>
          <ac:picMkLst>
            <pc:docMk/>
            <pc:sldMk cId="3834569773" sldId="263"/>
            <ac:picMk id="4" creationId="{A23AB3FD-E18B-B9F1-9CB5-59EF638118D9}"/>
          </ac:picMkLst>
        </pc:picChg>
        <pc:picChg chg="add mod">
          <ac:chgData name="Sophie Flood (Public Health Wales - Matrix House)" userId="S::sophie.flood@wales.nhs.uk::f1b68508-ff1d-4a78-a875-f6aa95017de1" providerId="AD" clId="Web-{0307D49E-8F02-266A-23AC-D69AAB717B9C}" dt="2026-04-13T13:27:00.249" v="9" actId="14100"/>
          <ac:picMkLst>
            <pc:docMk/>
            <pc:sldMk cId="3834569773" sldId="263"/>
            <ac:picMk id="6" creationId="{3461259C-C372-30E4-6871-3ECDEB1B0D77}"/>
          </ac:picMkLst>
        </pc:picChg>
      </pc:sldChg>
    </pc:docChg>
  </pc:docChgLst>
  <pc:docChgLst>
    <pc:chgData name="Sophie Flood (Public Health Wales - Matrix House)" userId="S::sophie.flood@wales.nhs.uk::f1b68508-ff1d-4a78-a875-f6aa95017de1" providerId="AD" clId="Web-{5D8FC8E8-EBF5-7469-EA9E-ED12B7BEA201}"/>
    <pc:docChg chg="modSld">
      <pc:chgData name="Sophie Flood (Public Health Wales - Matrix House)" userId="S::sophie.flood@wales.nhs.uk::f1b68508-ff1d-4a78-a875-f6aa95017de1" providerId="AD" clId="Web-{5D8FC8E8-EBF5-7469-EA9E-ED12B7BEA201}" dt="2026-03-18T13:56:40.694" v="1" actId="20577"/>
      <pc:docMkLst>
        <pc:docMk/>
      </pc:docMkLst>
      <pc:sldChg chg="modSp">
        <pc:chgData name="Sophie Flood (Public Health Wales - Matrix House)" userId="S::sophie.flood@wales.nhs.uk::f1b68508-ff1d-4a78-a875-f6aa95017de1" providerId="AD" clId="Web-{5D8FC8E8-EBF5-7469-EA9E-ED12B7BEA201}" dt="2026-03-18T13:56:40.694" v="1" actId="20577"/>
        <pc:sldMkLst>
          <pc:docMk/>
          <pc:sldMk cId="967469541" sldId="313"/>
        </pc:sldMkLst>
        <pc:spChg chg="mod">
          <ac:chgData name="Sophie Flood (Public Health Wales - Matrix House)" userId="S::sophie.flood@wales.nhs.uk::f1b68508-ff1d-4a78-a875-f6aa95017de1" providerId="AD" clId="Web-{5D8FC8E8-EBF5-7469-EA9E-ED12B7BEA201}" dt="2026-03-18T13:56:40.694" v="1" actId="20577"/>
          <ac:spMkLst>
            <pc:docMk/>
            <pc:sldMk cId="967469541" sldId="313"/>
            <ac:spMk id="2" creationId="{203B3AF5-7F06-1CDF-C5C2-4B253B6920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dirty="0"/>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F1F24-30D7-5740-9F64-AE7FBFFC8324}" type="slidenum">
              <a:rPr lang="en-US" smtClean="0"/>
              <a:t>1</a:t>
            </a:fld>
            <a:endParaRPr lang="en-US" dirty="0"/>
          </a:p>
        </p:txBody>
      </p:sp>
    </p:spTree>
    <p:extLst>
      <p:ext uri="{BB962C8B-B14F-4D97-AF65-F5344CB8AC3E}">
        <p14:creationId xmlns:p14="http://schemas.microsoft.com/office/powerpoint/2010/main" val="44798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6</a:t>
            </a:fld>
            <a:endParaRPr lang="en-US" dirty="0"/>
          </a:p>
        </p:txBody>
      </p:sp>
    </p:spTree>
    <p:extLst>
      <p:ext uri="{BB962C8B-B14F-4D97-AF65-F5344CB8AC3E}">
        <p14:creationId xmlns:p14="http://schemas.microsoft.com/office/powerpoint/2010/main" val="287300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7</a:t>
            </a:fld>
            <a:endParaRPr lang="en-US" dirty="0"/>
          </a:p>
        </p:txBody>
      </p:sp>
    </p:spTree>
    <p:extLst>
      <p:ext uri="{BB962C8B-B14F-4D97-AF65-F5344CB8AC3E}">
        <p14:creationId xmlns:p14="http://schemas.microsoft.com/office/powerpoint/2010/main" val="106010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8</a:t>
            </a:fld>
            <a:endParaRPr lang="en-US" dirty="0"/>
          </a:p>
        </p:txBody>
      </p:sp>
    </p:spTree>
    <p:extLst>
      <p:ext uri="{BB962C8B-B14F-4D97-AF65-F5344CB8AC3E}">
        <p14:creationId xmlns:p14="http://schemas.microsoft.com/office/powerpoint/2010/main" val="139135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9</a:t>
            </a:fld>
            <a:endParaRPr lang="en-US" dirty="0"/>
          </a:p>
        </p:txBody>
      </p:sp>
    </p:spTree>
    <p:extLst>
      <p:ext uri="{BB962C8B-B14F-4D97-AF65-F5344CB8AC3E}">
        <p14:creationId xmlns:p14="http://schemas.microsoft.com/office/powerpoint/2010/main" val="178486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10</a:t>
            </a:fld>
            <a:endParaRPr lang="en-US" dirty="0"/>
          </a:p>
        </p:txBody>
      </p:sp>
    </p:spTree>
    <p:extLst>
      <p:ext uri="{BB962C8B-B14F-4D97-AF65-F5344CB8AC3E}">
        <p14:creationId xmlns:p14="http://schemas.microsoft.com/office/powerpoint/2010/main" val="12781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12</a:t>
            </a:fld>
            <a:endParaRPr lang="en-US" dirty="0"/>
          </a:p>
        </p:txBody>
      </p:sp>
    </p:spTree>
    <p:extLst>
      <p:ext uri="{BB962C8B-B14F-4D97-AF65-F5344CB8AC3E}">
        <p14:creationId xmlns:p14="http://schemas.microsoft.com/office/powerpoint/2010/main" val="2438704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dirty="0"/>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5687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4/13/2026</a:t>
            </a:fld>
            <a:endParaRPr lang="en-US" dirty="0"/>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dirty="0"/>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dirty="0"/>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701"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6mWZUKbAhi8" TargetMode="Externa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8.png"/><Relationship Id="rId7" Type="http://schemas.openxmlformats.org/officeDocument/2006/relationships/hyperlink" Target="https://www.just-drinks.com/news/signal-marketing-marvel-prime-hydration-set-to-surpass-1-2bn-annual-sal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techiegamers.com/prime-valuation/" TargetMode="External"/><Relationship Id="rId5" Type="http://schemas.openxmlformats.org/officeDocument/2006/relationships/hyperlink" Target="https://www.foodbeast.com/news/prime-billion-dollar-sales-by-end-of-2023/" TargetMode="External"/><Relationship Id="rId4" Type="http://schemas.openxmlformats.org/officeDocument/2006/relationships/hyperlink" Target="https://drinkprime.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static1.squarespace.com/static/59f75004f09ca48694070f3b/t/6481134fdf3b065bf460fe05/1686180705852/FSN_UPF+Report_Digital+for+web%2C+June+2023.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194795" y="2102235"/>
            <a:ext cx="1160942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Ubuntu"/>
              </a:rPr>
              <a:t>This activity links to the following Knowledge Banks: </a:t>
            </a:r>
          </a:p>
          <a:p>
            <a:pPr marL="342900" indent="-342900">
              <a:buFont typeface="Arial" panose="020B0604020202020204" pitchFamily="34" charset="0"/>
              <a:buChar char="•"/>
            </a:pPr>
            <a:r>
              <a:rPr lang="en-US" sz="2000" dirty="0">
                <a:solidFill>
                  <a:schemeClr val="accent1"/>
                </a:solidFill>
                <a:latin typeface="Ubuntu"/>
              </a:rPr>
              <a:t>Industry, Marketing and Advertising</a:t>
            </a:r>
            <a:endParaRPr lang="en-US" sz="2000" dirty="0">
              <a:solidFill>
                <a:schemeClr val="accent1"/>
              </a:solidFill>
            </a:endParaRPr>
          </a:p>
          <a:p>
            <a:endParaRPr lang="en-US" sz="2000" dirty="0">
              <a:solidFill>
                <a:srgbClr val="000000"/>
              </a:solidFill>
              <a:latin typeface="Ubuntu"/>
            </a:endParaRPr>
          </a:p>
          <a:p>
            <a:r>
              <a:rPr lang="en-US" sz="2000" dirty="0">
                <a:solidFill>
                  <a:srgbClr val="000000"/>
                </a:solidFill>
                <a:latin typeface="Ubuntu"/>
              </a:rPr>
              <a:t>This activity explores the factors that influence our decision making when choosing which food and </a:t>
            </a:r>
            <a:r>
              <a:rPr lang="en-US" sz="2000">
                <a:solidFill>
                  <a:srgbClr val="000000"/>
                </a:solidFill>
                <a:latin typeface="Ubuntu"/>
              </a:rPr>
              <a:t>drink to buy.</a:t>
            </a: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2389561346"/>
              </p:ext>
            </p:extLst>
          </p:nvPr>
        </p:nvGraphicFramePr>
        <p:xfrm>
          <a:off x="100852" y="4244269"/>
          <a:ext cx="11996429" cy="1955800"/>
        </p:xfrm>
        <a:graphic>
          <a:graphicData uri="http://schemas.openxmlformats.org/drawingml/2006/table">
            <a:tbl>
              <a:tblPr firstRow="1" bandRow="1">
                <a:tableStyleId>{5C22544A-7EE6-4342-B048-85BDC9FD1C3A}</a:tableStyleId>
              </a:tblPr>
              <a:tblGrid>
                <a:gridCol w="2350603">
                  <a:extLst>
                    <a:ext uri="{9D8B030D-6E8A-4147-A177-3AD203B41FA5}">
                      <a16:colId xmlns:a16="http://schemas.microsoft.com/office/drawing/2014/main" val="4270850206"/>
                    </a:ext>
                  </a:extLst>
                </a:gridCol>
                <a:gridCol w="2302807">
                  <a:extLst>
                    <a:ext uri="{9D8B030D-6E8A-4147-A177-3AD203B41FA5}">
                      <a16:colId xmlns:a16="http://schemas.microsoft.com/office/drawing/2014/main" val="2021095819"/>
                    </a:ext>
                  </a:extLst>
                </a:gridCol>
                <a:gridCol w="2437279">
                  <a:extLst>
                    <a:ext uri="{9D8B030D-6E8A-4147-A177-3AD203B41FA5}">
                      <a16:colId xmlns:a16="http://schemas.microsoft.com/office/drawing/2014/main" val="3723673179"/>
                    </a:ext>
                  </a:extLst>
                </a:gridCol>
                <a:gridCol w="2526914">
                  <a:extLst>
                    <a:ext uri="{9D8B030D-6E8A-4147-A177-3AD203B41FA5}">
                      <a16:colId xmlns:a16="http://schemas.microsoft.com/office/drawing/2014/main" val="1260354662"/>
                    </a:ext>
                  </a:extLst>
                </a:gridCol>
                <a:gridCol w="2378826">
                  <a:extLst>
                    <a:ext uri="{9D8B030D-6E8A-4147-A177-3AD203B41FA5}">
                      <a16:colId xmlns:a16="http://schemas.microsoft.com/office/drawing/2014/main" val="40764704"/>
                    </a:ext>
                  </a:extLst>
                </a:gridCol>
              </a:tblGrid>
              <a:tr h="370840">
                <a:tc gridSpan="5">
                  <a:txBody>
                    <a:bodyPr/>
                    <a:lstStyle/>
                    <a:p>
                      <a:r>
                        <a:rPr lang="en-US" dirty="0"/>
                        <a:t>Possible Health and Well-being descriptions of learning: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1</a:t>
                      </a:r>
                    </a:p>
                    <a:p>
                      <a:pPr lvl="0" algn="l">
                        <a:lnSpc>
                          <a:spcPct val="100000"/>
                        </a:lnSpc>
                        <a:spcBef>
                          <a:spcPts val="0"/>
                        </a:spcBef>
                        <a:spcAft>
                          <a:spcPts val="0"/>
                        </a:spcAft>
                        <a:buNone/>
                      </a:pPr>
                      <a:r>
                        <a:rPr lang="en-US" sz="1400" b="0" i="0" u="none" strike="noStrike" noProof="0" dirty="0">
                          <a:solidFill>
                            <a:schemeClr val="accent1"/>
                          </a:solidFill>
                          <a:latin typeface="Ubuntu"/>
                        </a:rPr>
                        <a:t>I have developed an awareness that my decisions can affect me and others.</a:t>
                      </a:r>
                      <a:endParaRPr lang="en-US" sz="1400" dirty="0">
                        <a:solidFill>
                          <a:schemeClr val="accent1"/>
                        </a:solidFill>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2</a:t>
                      </a:r>
                    </a:p>
                    <a:p>
                      <a:pPr lvl="0" algn="l">
                        <a:lnSpc>
                          <a:spcPct val="100000"/>
                        </a:lnSpc>
                        <a:spcBef>
                          <a:spcPts val="0"/>
                        </a:spcBef>
                        <a:spcAft>
                          <a:spcPts val="0"/>
                        </a:spcAft>
                        <a:buNone/>
                      </a:pPr>
                      <a:r>
                        <a:rPr lang="en-US" sz="1400" b="0" i="0" u="none" strike="noStrike" noProof="0" dirty="0">
                          <a:solidFill>
                            <a:schemeClr val="accent1"/>
                          </a:solidFill>
                          <a:latin typeface="Ubuntu"/>
                        </a:rPr>
                        <a:t>I can recognise that my decisions can impact on me and others, both now and in the future.</a:t>
                      </a:r>
                      <a:endParaRPr lang="en-US" sz="1400" dirty="0">
                        <a:solidFill>
                          <a:schemeClr val="accent1"/>
                        </a:solidFill>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3</a:t>
                      </a:r>
                    </a:p>
                    <a:p>
                      <a:pPr lvl="0" algn="l">
                        <a:lnSpc>
                          <a:spcPct val="100000"/>
                        </a:lnSpc>
                        <a:spcBef>
                          <a:spcPts val="0"/>
                        </a:spcBef>
                        <a:spcAft>
                          <a:spcPts val="0"/>
                        </a:spcAft>
                        <a:buNone/>
                      </a:pPr>
                      <a:r>
                        <a:rPr lang="en-US" sz="1400" b="0" i="0" u="none" strike="noStrike" noProof="0" dirty="0">
                          <a:solidFill>
                            <a:schemeClr val="accent1"/>
                          </a:solidFill>
                          <a:latin typeface="Ubuntu"/>
                        </a:rPr>
                        <a:t>I can recognise that some decisions I make will have a long-term impact on my life and the lives of others</a:t>
                      </a:r>
                      <a:endParaRPr lang="en-US" dirty="0">
                        <a:solidFill>
                          <a:schemeClr val="accent1"/>
                        </a:solidFill>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4</a:t>
                      </a:r>
                    </a:p>
                    <a:p>
                      <a:pPr lvl="0" algn="l">
                        <a:lnSpc>
                          <a:spcPct val="100000"/>
                        </a:lnSpc>
                        <a:spcBef>
                          <a:spcPts val="0"/>
                        </a:spcBef>
                        <a:spcAft>
                          <a:spcPts val="0"/>
                        </a:spcAft>
                        <a:buNone/>
                      </a:pPr>
                      <a:r>
                        <a:rPr lang="en-US" sz="1400" b="0" i="0" u="none" strike="noStrike" noProof="0" dirty="0">
                          <a:solidFill>
                            <a:schemeClr val="accent1"/>
                          </a:solidFill>
                          <a:latin typeface="Ubuntu"/>
                        </a:rPr>
                        <a:t>I can consider relevant factors and implications when making decisions individually and collectively.</a:t>
                      </a:r>
                      <a:endParaRPr lang="en-US" sz="1400" dirty="0">
                        <a:solidFill>
                          <a:schemeClr val="accent1"/>
                        </a:solidFill>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5</a:t>
                      </a:r>
                    </a:p>
                    <a:p>
                      <a:pPr lvl="0" algn="l">
                        <a:lnSpc>
                          <a:spcPct val="100000"/>
                        </a:lnSpc>
                        <a:spcBef>
                          <a:spcPts val="0"/>
                        </a:spcBef>
                        <a:spcAft>
                          <a:spcPts val="0"/>
                        </a:spcAft>
                        <a:buNone/>
                      </a:pPr>
                      <a:r>
                        <a:rPr lang="en-US" sz="1400" b="0" i="0" u="none" strike="noStrike" noProof="0" dirty="0">
                          <a:solidFill>
                            <a:schemeClr val="accent1"/>
                          </a:solidFill>
                          <a:latin typeface="Ubuntu"/>
                        </a:rPr>
                        <a:t>I can critically evaluate factors and implications, including risks, when making decisions individually and collectively.</a:t>
                      </a:r>
                      <a:endParaRPr lang="en-US" sz="1400" dirty="0">
                        <a:solidFill>
                          <a:schemeClr val="accent1"/>
                        </a:solidFill>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94795" y="1163381"/>
            <a:ext cx="6652319"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en-GB" sz="4400" b="1" dirty="0">
                <a:latin typeface="Ubuntu"/>
                <a:ea typeface="Verdana"/>
              </a:rPr>
              <a:t>How are we influenced?</a:t>
            </a:r>
            <a:endParaRPr lang="en-US" sz="4400" dirty="0"/>
          </a:p>
        </p:txBody>
      </p:sp>
      <p:pic>
        <p:nvPicPr>
          <p:cNvPr id="5" name="Picture 4" descr="A fast food restaurant with a sign and bicycles&#10;&#10;Description automatically generated">
            <a:extLst>
              <a:ext uri="{FF2B5EF4-FFF2-40B4-BE49-F238E27FC236}">
                <a16:creationId xmlns:a16="http://schemas.microsoft.com/office/drawing/2014/main" id="{77368A80-21E5-43D4-2E3A-FEBEE2D01A47}"/>
              </a:ext>
            </a:extLst>
          </p:cNvPr>
          <p:cNvPicPr>
            <a:picLocks noChangeAspect="1"/>
          </p:cNvPicPr>
          <p:nvPr/>
        </p:nvPicPr>
        <p:blipFill>
          <a:blip r:embed="rId3"/>
          <a:stretch>
            <a:fillRect/>
          </a:stretch>
        </p:blipFill>
        <p:spPr>
          <a:xfrm>
            <a:off x="8319950" y="241789"/>
            <a:ext cx="3298509" cy="2370782"/>
          </a:xfrm>
          <a:prstGeom prst="rect">
            <a:avLst/>
          </a:prstGeom>
        </p:spPr>
      </p:pic>
    </p:spTree>
    <p:extLst>
      <p:ext uri="{BB962C8B-B14F-4D97-AF65-F5344CB8AC3E}">
        <p14:creationId xmlns:p14="http://schemas.microsoft.com/office/powerpoint/2010/main" val="96746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outline of a speech bubble&#10;&#10;Description automatically generated">
            <a:extLst>
              <a:ext uri="{FF2B5EF4-FFF2-40B4-BE49-F238E27FC236}">
                <a16:creationId xmlns:a16="http://schemas.microsoft.com/office/drawing/2014/main" id="{D3A2D1E1-95E3-9FF4-9A1E-FCF06BAC843F}"/>
              </a:ext>
            </a:extLst>
          </p:cNvPr>
          <p:cNvPicPr>
            <a:picLocks noChangeAspect="1"/>
          </p:cNvPicPr>
          <p:nvPr/>
        </p:nvPicPr>
        <p:blipFill>
          <a:blip r:embed="rId3"/>
          <a:stretch>
            <a:fillRect/>
          </a:stretch>
        </p:blipFill>
        <p:spPr>
          <a:xfrm>
            <a:off x="135188" y="2438585"/>
            <a:ext cx="3873869" cy="2393693"/>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156F51D1-B257-8A3E-512B-F6376EC48101}"/>
              </a:ext>
            </a:extLst>
          </p:cNvPr>
          <p:cNvPicPr>
            <a:picLocks noChangeAspect="1"/>
          </p:cNvPicPr>
          <p:nvPr/>
        </p:nvPicPr>
        <p:blipFill>
          <a:blip r:embed="rId3"/>
          <a:stretch>
            <a:fillRect/>
          </a:stretch>
        </p:blipFill>
        <p:spPr>
          <a:xfrm>
            <a:off x="3045301" y="3870056"/>
            <a:ext cx="5810617" cy="2986361"/>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6F425BED-61C5-61E9-F4BD-5461E443E21D}"/>
              </a:ext>
            </a:extLst>
          </p:cNvPr>
          <p:cNvPicPr>
            <a:picLocks noChangeAspect="1"/>
          </p:cNvPicPr>
          <p:nvPr/>
        </p:nvPicPr>
        <p:blipFill>
          <a:blip r:embed="rId3"/>
          <a:stretch>
            <a:fillRect/>
          </a:stretch>
        </p:blipFill>
        <p:spPr>
          <a:xfrm>
            <a:off x="2228572" y="86969"/>
            <a:ext cx="3863286" cy="2298443"/>
          </a:xfrm>
          <a:prstGeom prst="rect">
            <a:avLst/>
          </a:prstGeom>
        </p:spPr>
      </p:pic>
      <p:sp>
        <p:nvSpPr>
          <p:cNvPr id="12" name="TextBox 11">
            <a:extLst>
              <a:ext uri="{FF2B5EF4-FFF2-40B4-BE49-F238E27FC236}">
                <a16:creationId xmlns:a16="http://schemas.microsoft.com/office/drawing/2014/main" id="{25178091-7BBB-FF8A-70D8-B88F96101D9F}"/>
              </a:ext>
            </a:extLst>
          </p:cNvPr>
          <p:cNvSpPr txBox="1"/>
          <p:nvPr/>
        </p:nvSpPr>
        <p:spPr>
          <a:xfrm>
            <a:off x="2638749" y="582184"/>
            <a:ext cx="306326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Which brands and logos do you recognise in this image?</a:t>
            </a:r>
            <a:endParaRPr lang="en-US" sz="2000" dirty="0">
              <a:solidFill>
                <a:schemeClr val="accent1">
                  <a:lumMod val="76000"/>
                </a:schemeClr>
              </a:solidFill>
              <a:cs typeface="Calibri"/>
            </a:endParaRPr>
          </a:p>
        </p:txBody>
      </p:sp>
      <p:sp>
        <p:nvSpPr>
          <p:cNvPr id="13" name="TextBox 12">
            <a:extLst>
              <a:ext uri="{FF2B5EF4-FFF2-40B4-BE49-F238E27FC236}">
                <a16:creationId xmlns:a16="http://schemas.microsoft.com/office/drawing/2014/main" id="{B966F3DE-190E-EE01-7968-6AAC5440F075}"/>
              </a:ext>
            </a:extLst>
          </p:cNvPr>
          <p:cNvSpPr txBox="1"/>
          <p:nvPr/>
        </p:nvSpPr>
        <p:spPr>
          <a:xfrm>
            <a:off x="3557924" y="4426388"/>
            <a:ext cx="505649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What advertising and marketing tactics do companies like Nandos and McDonalds use to ensure people continue to buy their food and drink products?</a:t>
            </a:r>
            <a:endParaRPr lang="en-US" sz="2000" dirty="0">
              <a:solidFill>
                <a:schemeClr val="accent1">
                  <a:lumMod val="76000"/>
                </a:schemeClr>
              </a:solidFill>
              <a:cs typeface="Calibri"/>
            </a:endParaRPr>
          </a:p>
        </p:txBody>
      </p:sp>
      <p:sp>
        <p:nvSpPr>
          <p:cNvPr id="14" name="TextBox 13">
            <a:extLst>
              <a:ext uri="{FF2B5EF4-FFF2-40B4-BE49-F238E27FC236}">
                <a16:creationId xmlns:a16="http://schemas.microsoft.com/office/drawing/2014/main" id="{4E8E3000-8377-ADA9-46D1-9AFEA4A41FE8}"/>
              </a:ext>
            </a:extLst>
          </p:cNvPr>
          <p:cNvSpPr txBox="1"/>
          <p:nvPr/>
        </p:nvSpPr>
        <p:spPr>
          <a:xfrm>
            <a:off x="634257" y="2917863"/>
            <a:ext cx="318287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aseline="0" dirty="0">
                <a:solidFill>
                  <a:srgbClr val="103E6A"/>
                </a:solidFill>
                <a:latin typeface="Ubuntu"/>
              </a:rPr>
              <a:t>Why do you think people choose to eat 'fast food' such as McDonalds? </a:t>
            </a:r>
            <a:endParaRPr lang="en-US" sz="2000" dirty="0"/>
          </a:p>
        </p:txBody>
      </p:sp>
      <p:pic>
        <p:nvPicPr>
          <p:cNvPr id="3" name="Picture 2" descr="A fast food restaurant with a sign and bicycles&#10;&#10;Description automatically generated">
            <a:extLst>
              <a:ext uri="{FF2B5EF4-FFF2-40B4-BE49-F238E27FC236}">
                <a16:creationId xmlns:a16="http://schemas.microsoft.com/office/drawing/2014/main" id="{93C97A60-BCAC-93AA-2E11-895D8208E4F7}"/>
              </a:ext>
            </a:extLst>
          </p:cNvPr>
          <p:cNvPicPr>
            <a:picLocks noChangeAspect="1"/>
          </p:cNvPicPr>
          <p:nvPr/>
        </p:nvPicPr>
        <p:blipFill>
          <a:blip r:embed="rId4"/>
          <a:stretch>
            <a:fillRect/>
          </a:stretch>
        </p:blipFill>
        <p:spPr>
          <a:xfrm>
            <a:off x="6715125" y="159404"/>
            <a:ext cx="4857750" cy="3267075"/>
          </a:xfrm>
          <a:prstGeom prst="rect">
            <a:avLst/>
          </a:prstGeom>
        </p:spPr>
      </p:pic>
    </p:spTree>
    <p:extLst>
      <p:ext uri="{BB962C8B-B14F-4D97-AF65-F5344CB8AC3E}">
        <p14:creationId xmlns:p14="http://schemas.microsoft.com/office/powerpoint/2010/main" val="414211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48C-ACD3-FD83-18A1-F29FA551114E}"/>
              </a:ext>
            </a:extLst>
          </p:cNvPr>
          <p:cNvSpPr txBox="1"/>
          <p:nvPr/>
        </p:nvSpPr>
        <p:spPr>
          <a:xfrm>
            <a:off x="2155343" y="277944"/>
            <a:ext cx="99136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lumMod val="76000"/>
                  </a:schemeClr>
                </a:solidFill>
                <a:latin typeface="Ubuntu"/>
                <a:ea typeface="Calibri"/>
                <a:cs typeface="Calibri"/>
              </a:rPr>
              <a:t>Watch the following clip and discuss the tactics used to persuade children, young people and adults to buy and consume these products.</a:t>
            </a:r>
            <a:endParaRPr lang="en-US" dirty="0"/>
          </a:p>
        </p:txBody>
      </p:sp>
      <p:sp>
        <p:nvSpPr>
          <p:cNvPr id="6" name="TextBox 5">
            <a:extLst>
              <a:ext uri="{FF2B5EF4-FFF2-40B4-BE49-F238E27FC236}">
                <a16:creationId xmlns:a16="http://schemas.microsoft.com/office/drawing/2014/main" id="{DC24009B-1B96-5E48-C82D-25E518807BCB}"/>
              </a:ext>
            </a:extLst>
          </p:cNvPr>
          <p:cNvSpPr txBox="1"/>
          <p:nvPr/>
        </p:nvSpPr>
        <p:spPr>
          <a:xfrm>
            <a:off x="10438768" y="1854521"/>
            <a:ext cx="17563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hlinkClick r:id="rId2">
                  <a:extLst>
                    <a:ext uri="{A12FA001-AC4F-418D-AE19-62706E023703}">
                      <ahyp:hlinkClr xmlns:ahyp="http://schemas.microsoft.com/office/drawing/2018/hyperlinkcolor" val="tx"/>
                    </a:ext>
                  </a:extLst>
                </a:hlinkClick>
              </a:rPr>
              <a:t>Always Working on our Happy Meal | Happy Meal | TV Ad | McDonald’s UK - YouTube</a:t>
            </a:r>
          </a:p>
        </p:txBody>
      </p:sp>
      <p:pic>
        <p:nvPicPr>
          <p:cNvPr id="7" name="Picture 6" descr="A blue and white outline of a speech bubble&#10;&#10;Description automatically generated">
            <a:extLst>
              <a:ext uri="{FF2B5EF4-FFF2-40B4-BE49-F238E27FC236}">
                <a16:creationId xmlns:a16="http://schemas.microsoft.com/office/drawing/2014/main" id="{567DE303-DA33-EFD8-2957-7E379785CAB1}"/>
              </a:ext>
            </a:extLst>
          </p:cNvPr>
          <p:cNvPicPr>
            <a:picLocks noChangeAspect="1"/>
          </p:cNvPicPr>
          <p:nvPr/>
        </p:nvPicPr>
        <p:blipFill>
          <a:blip r:embed="rId3"/>
          <a:stretch>
            <a:fillRect/>
          </a:stretch>
        </p:blipFill>
        <p:spPr>
          <a:xfrm>
            <a:off x="408872" y="4420133"/>
            <a:ext cx="4761763" cy="1911758"/>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F3FBDBF9-A409-89FF-60AB-EC768C8D87C3}"/>
              </a:ext>
            </a:extLst>
          </p:cNvPr>
          <p:cNvPicPr>
            <a:picLocks noChangeAspect="1"/>
          </p:cNvPicPr>
          <p:nvPr/>
        </p:nvPicPr>
        <p:blipFill>
          <a:blip r:embed="rId3"/>
          <a:stretch>
            <a:fillRect/>
          </a:stretch>
        </p:blipFill>
        <p:spPr>
          <a:xfrm>
            <a:off x="3988" y="2548114"/>
            <a:ext cx="4602539" cy="1923131"/>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353F98AB-DCE9-3BF4-DA93-440B6CB8820E}"/>
              </a:ext>
            </a:extLst>
          </p:cNvPr>
          <p:cNvPicPr>
            <a:picLocks noChangeAspect="1"/>
          </p:cNvPicPr>
          <p:nvPr/>
        </p:nvPicPr>
        <p:blipFill>
          <a:blip r:embed="rId3"/>
          <a:stretch>
            <a:fillRect/>
          </a:stretch>
        </p:blipFill>
        <p:spPr>
          <a:xfrm>
            <a:off x="139505" y="1177047"/>
            <a:ext cx="3760929" cy="1387993"/>
          </a:xfrm>
          <a:prstGeom prst="rect">
            <a:avLst/>
          </a:prstGeom>
        </p:spPr>
      </p:pic>
      <p:sp>
        <p:nvSpPr>
          <p:cNvPr id="16" name="TextBox 15">
            <a:extLst>
              <a:ext uri="{FF2B5EF4-FFF2-40B4-BE49-F238E27FC236}">
                <a16:creationId xmlns:a16="http://schemas.microsoft.com/office/drawing/2014/main" id="{7DD53AB0-38BA-85D6-63E5-DC04BA4C17E3}"/>
              </a:ext>
            </a:extLst>
          </p:cNvPr>
          <p:cNvSpPr txBox="1"/>
          <p:nvPr/>
        </p:nvSpPr>
        <p:spPr>
          <a:xfrm>
            <a:off x="286748" y="1492946"/>
            <a:ext cx="37348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76000"/>
                  </a:schemeClr>
                </a:solidFill>
                <a:latin typeface="Ubuntu"/>
              </a:rPr>
              <a:t>Why is it called a 'happy meal'?</a:t>
            </a:r>
            <a:endParaRPr lang="en-US" sz="2000" dirty="0">
              <a:solidFill>
                <a:schemeClr val="accent1">
                  <a:lumMod val="76000"/>
                </a:schemeClr>
              </a:solidFill>
              <a:cs typeface="Calibri" panose="020F0502020204030204"/>
            </a:endParaRPr>
          </a:p>
        </p:txBody>
      </p:sp>
      <p:sp>
        <p:nvSpPr>
          <p:cNvPr id="17" name="TextBox 16">
            <a:extLst>
              <a:ext uri="{FF2B5EF4-FFF2-40B4-BE49-F238E27FC236}">
                <a16:creationId xmlns:a16="http://schemas.microsoft.com/office/drawing/2014/main" id="{6F93DB34-6639-3898-7997-E253055C948A}"/>
              </a:ext>
            </a:extLst>
          </p:cNvPr>
          <p:cNvSpPr txBox="1"/>
          <p:nvPr/>
        </p:nvSpPr>
        <p:spPr>
          <a:xfrm>
            <a:off x="408066" y="2988235"/>
            <a:ext cx="45991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76000"/>
                  </a:schemeClr>
                </a:solidFill>
                <a:latin typeface="Ubuntu"/>
              </a:rPr>
              <a:t>Do all McDonalds ingredients come from farms as shown in the clip?</a:t>
            </a:r>
            <a:endParaRPr lang="en-US" dirty="0">
              <a:solidFill>
                <a:schemeClr val="accent1">
                  <a:lumMod val="76000"/>
                </a:schemeClr>
              </a:solidFill>
              <a:cs typeface="Calibri"/>
            </a:endParaRPr>
          </a:p>
        </p:txBody>
      </p:sp>
      <p:sp>
        <p:nvSpPr>
          <p:cNvPr id="18" name="TextBox 17">
            <a:extLst>
              <a:ext uri="{FF2B5EF4-FFF2-40B4-BE49-F238E27FC236}">
                <a16:creationId xmlns:a16="http://schemas.microsoft.com/office/drawing/2014/main" id="{F2597B37-E327-C093-FAA3-8712C27BA0EB}"/>
              </a:ext>
            </a:extLst>
          </p:cNvPr>
          <p:cNvSpPr txBox="1"/>
          <p:nvPr/>
        </p:nvSpPr>
        <p:spPr>
          <a:xfrm>
            <a:off x="904533" y="4961437"/>
            <a:ext cx="42978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76000"/>
                  </a:schemeClr>
                </a:solidFill>
                <a:latin typeface="Ubuntu"/>
              </a:rPr>
              <a:t>Why would McDonalds include story books in their happy meals?</a:t>
            </a:r>
            <a:endParaRPr lang="en-US" dirty="0">
              <a:solidFill>
                <a:schemeClr val="accent1">
                  <a:lumMod val="76000"/>
                </a:schemeClr>
              </a:solidFill>
              <a:cs typeface="Calibri"/>
            </a:endParaRPr>
          </a:p>
        </p:txBody>
      </p:sp>
      <p:pic>
        <p:nvPicPr>
          <p:cNvPr id="19" name="Picture 18" descr="A blue and white outline of a speech bubble&#10;&#10;Description automatically generated">
            <a:extLst>
              <a:ext uri="{FF2B5EF4-FFF2-40B4-BE49-F238E27FC236}">
                <a16:creationId xmlns:a16="http://schemas.microsoft.com/office/drawing/2014/main" id="{EADA2555-54B8-D220-8E62-EDB1B8CCAFED}"/>
              </a:ext>
            </a:extLst>
          </p:cNvPr>
          <p:cNvPicPr>
            <a:picLocks noChangeAspect="1"/>
          </p:cNvPicPr>
          <p:nvPr/>
        </p:nvPicPr>
        <p:blipFill>
          <a:blip r:embed="rId3"/>
          <a:stretch>
            <a:fillRect/>
          </a:stretch>
        </p:blipFill>
        <p:spPr>
          <a:xfrm>
            <a:off x="5936215" y="4784072"/>
            <a:ext cx="5284927" cy="2070982"/>
          </a:xfrm>
          <a:prstGeom prst="rect">
            <a:avLst/>
          </a:prstGeom>
        </p:spPr>
      </p:pic>
      <p:sp>
        <p:nvSpPr>
          <p:cNvPr id="20" name="TextBox 19">
            <a:extLst>
              <a:ext uri="{FF2B5EF4-FFF2-40B4-BE49-F238E27FC236}">
                <a16:creationId xmlns:a16="http://schemas.microsoft.com/office/drawing/2014/main" id="{0B3C8B13-96EC-1801-FE8D-37B6E06DA6A0}"/>
              </a:ext>
            </a:extLst>
          </p:cNvPr>
          <p:cNvSpPr txBox="1"/>
          <p:nvPr/>
        </p:nvSpPr>
        <p:spPr>
          <a:xfrm>
            <a:off x="6233755" y="5152914"/>
            <a:ext cx="46880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76000"/>
                  </a:schemeClr>
                </a:solidFill>
                <a:latin typeface="Ubuntu"/>
              </a:rPr>
              <a:t>The advert states fries can be swapped out for carrots and apples. Do you think many children choose this?</a:t>
            </a:r>
            <a:endParaRPr lang="en-US" dirty="0">
              <a:solidFill>
                <a:schemeClr val="accent1">
                  <a:lumMod val="76000"/>
                </a:schemeClr>
              </a:solidFill>
              <a:cs typeface="Calibri"/>
            </a:endParaRPr>
          </a:p>
        </p:txBody>
      </p:sp>
      <p:pic>
        <p:nvPicPr>
          <p:cNvPr id="2" name="Picture 1" descr="A group of people in a field with a truck carrying cheese&#10;&#10;Description automatically generated">
            <a:extLst>
              <a:ext uri="{FF2B5EF4-FFF2-40B4-BE49-F238E27FC236}">
                <a16:creationId xmlns:a16="http://schemas.microsoft.com/office/drawing/2014/main" id="{7B4F96B6-BDD8-32AC-FFC1-C588BF429A23}"/>
              </a:ext>
            </a:extLst>
          </p:cNvPr>
          <p:cNvPicPr>
            <a:picLocks noChangeAspect="1"/>
          </p:cNvPicPr>
          <p:nvPr/>
        </p:nvPicPr>
        <p:blipFill>
          <a:blip r:embed="rId4"/>
          <a:stretch>
            <a:fillRect/>
          </a:stretch>
        </p:blipFill>
        <p:spPr>
          <a:xfrm>
            <a:off x="5195607" y="1271028"/>
            <a:ext cx="5162550" cy="3419475"/>
          </a:xfrm>
          <a:prstGeom prst="rect">
            <a:avLst/>
          </a:prstGeom>
        </p:spPr>
      </p:pic>
    </p:spTree>
    <p:extLst>
      <p:ext uri="{BB962C8B-B14F-4D97-AF65-F5344CB8AC3E}">
        <p14:creationId xmlns:p14="http://schemas.microsoft.com/office/powerpoint/2010/main" val="382107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48C-ACD3-FD83-18A1-F29FA551114E}"/>
              </a:ext>
            </a:extLst>
          </p:cNvPr>
          <p:cNvSpPr txBox="1"/>
          <p:nvPr/>
        </p:nvSpPr>
        <p:spPr>
          <a:xfrm>
            <a:off x="2016817" y="218259"/>
            <a:ext cx="9976997" cy="122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1">
                    <a:lumMod val="76000"/>
                  </a:schemeClr>
                </a:solidFill>
                <a:latin typeface="Ubuntu"/>
                <a:ea typeface="+mn-lt"/>
                <a:cs typeface="+mn-lt"/>
              </a:rPr>
              <a:t>Prime energy drinks, a brand created by influencers Logan Paul and KSI, has seen remarkable success since its launch in early 2022. By the end of 2023, Prime was projected to reach £950 million in annual sales and had sold its one billionth bottle. The brand’s valuation has soared to at least £2.5 billion.</a:t>
            </a:r>
            <a:endParaRPr lang="en-US" b="1" dirty="0">
              <a:solidFill>
                <a:schemeClr val="accent1">
                  <a:lumMod val="76000"/>
                </a:schemeClr>
              </a:solidFill>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625843F9-DC96-A7CF-7DFC-3B5936DD5ED5}"/>
              </a:ext>
            </a:extLst>
          </p:cNvPr>
          <p:cNvPicPr>
            <a:picLocks noChangeAspect="1"/>
          </p:cNvPicPr>
          <p:nvPr/>
        </p:nvPicPr>
        <p:blipFill rotWithShape="1">
          <a:blip r:embed="rId3"/>
          <a:srcRect l="9555" t="25160" r="53725" b="9845"/>
          <a:stretch/>
        </p:blipFill>
        <p:spPr>
          <a:xfrm>
            <a:off x="7901642" y="1437698"/>
            <a:ext cx="2506709" cy="2480529"/>
          </a:xfrm>
          <a:prstGeom prst="rect">
            <a:avLst/>
          </a:prstGeom>
        </p:spPr>
      </p:pic>
      <p:sp>
        <p:nvSpPr>
          <p:cNvPr id="6" name="TextBox 5">
            <a:extLst>
              <a:ext uri="{FF2B5EF4-FFF2-40B4-BE49-F238E27FC236}">
                <a16:creationId xmlns:a16="http://schemas.microsoft.com/office/drawing/2014/main" id="{DAC246B4-4153-333B-A766-9453CC5BE4A8}"/>
              </a:ext>
            </a:extLst>
          </p:cNvPr>
          <p:cNvSpPr txBox="1"/>
          <p:nvPr/>
        </p:nvSpPr>
        <p:spPr>
          <a:xfrm>
            <a:off x="7127085" y="4001700"/>
            <a:ext cx="46668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PRIME By Logan Paul x KSI. (drinkprime.uk)</a:t>
            </a:r>
            <a:endParaRPr lang="en-US" dirty="0">
              <a:solidFill>
                <a:schemeClr val="accent1"/>
              </a:solidFill>
              <a:cs typeface="Calibri"/>
            </a:endParaRPr>
          </a:p>
          <a:p>
            <a:r>
              <a:rPr lang="en-US" dirty="0">
                <a:solidFill>
                  <a:schemeClr val="accent1"/>
                </a:solidFill>
                <a:ea typeface="Calibri"/>
                <a:cs typeface="Calibri"/>
              </a:rPr>
              <a:t>(</a:t>
            </a:r>
            <a:r>
              <a:rPr lang="en-US" dirty="0">
                <a:solidFill>
                  <a:srgbClr val="285087"/>
                </a:solidFill>
                <a:ea typeface="Calibri"/>
                <a:cs typeface="Calibri"/>
                <a:hlinkClick r:id="rId5">
                  <a:extLst>
                    <a:ext uri="{A12FA001-AC4F-418D-AE19-62706E023703}">
                      <ahyp:hlinkClr xmlns:ahyp="http://schemas.microsoft.com/office/drawing/2018/hyperlinkcolor" val="tx"/>
                    </a:ext>
                  </a:extLst>
                </a:hlinkClick>
              </a:rPr>
              <a:t>FOODBEAST</a:t>
            </a:r>
            <a:r>
              <a:rPr lang="en-US" dirty="0">
                <a:solidFill>
                  <a:schemeClr val="accent1"/>
                </a:solidFill>
                <a:ea typeface="Calibri"/>
                <a:cs typeface="Calibri"/>
              </a:rPr>
              <a:t>) (</a:t>
            </a:r>
            <a:r>
              <a:rPr lang="en-US" dirty="0">
                <a:solidFill>
                  <a:srgbClr val="285087"/>
                </a:solidFill>
                <a:ea typeface="Calibri"/>
                <a:cs typeface="Calibri"/>
                <a:hlinkClick r:id="rId6">
                  <a:extLst>
                    <a:ext uri="{A12FA001-AC4F-418D-AE19-62706E023703}">
                      <ahyp:hlinkClr xmlns:ahyp="http://schemas.microsoft.com/office/drawing/2018/hyperlinkcolor" val="tx"/>
                    </a:ext>
                  </a:extLst>
                </a:hlinkClick>
              </a:rPr>
              <a:t>Techie + Gamers</a:t>
            </a:r>
            <a:r>
              <a:rPr lang="en-US" dirty="0">
                <a:solidFill>
                  <a:schemeClr val="accent1"/>
                </a:solidFill>
                <a:ea typeface="Calibri"/>
                <a:cs typeface="Calibri"/>
              </a:rPr>
              <a:t>) </a:t>
            </a:r>
          </a:p>
          <a:p>
            <a:r>
              <a:rPr lang="en-US" dirty="0">
                <a:solidFill>
                  <a:schemeClr val="accent1"/>
                </a:solidFill>
                <a:ea typeface="Calibri"/>
                <a:cs typeface="Calibri"/>
              </a:rPr>
              <a:t>(</a:t>
            </a:r>
            <a:r>
              <a:rPr lang="en-US" dirty="0">
                <a:solidFill>
                  <a:srgbClr val="285087"/>
                </a:solidFill>
                <a:ea typeface="Calibri"/>
                <a:cs typeface="Calibri"/>
                <a:hlinkClick r:id="rId6">
                  <a:extLst>
                    <a:ext uri="{A12FA001-AC4F-418D-AE19-62706E023703}">
                      <ahyp:hlinkClr xmlns:ahyp="http://schemas.microsoft.com/office/drawing/2018/hyperlinkcolor" val="tx"/>
                    </a:ext>
                  </a:extLst>
                </a:hlinkClick>
              </a:rPr>
              <a:t>Techie + Gamers</a:t>
            </a:r>
            <a:r>
              <a:rPr lang="en-US" dirty="0">
                <a:solidFill>
                  <a:schemeClr val="tx2"/>
                </a:solidFill>
                <a:ea typeface="Calibri"/>
                <a:cs typeface="Calibri"/>
              </a:rPr>
              <a:t>) (</a:t>
            </a:r>
            <a:r>
              <a:rPr lang="en-US" dirty="0">
                <a:solidFill>
                  <a:srgbClr val="285087"/>
                </a:solidFill>
                <a:ea typeface="Calibri"/>
                <a:cs typeface="Calibri"/>
                <a:hlinkClick r:id="rId7">
                  <a:extLst>
                    <a:ext uri="{A12FA001-AC4F-418D-AE19-62706E023703}">
                      <ahyp:hlinkClr xmlns:ahyp="http://schemas.microsoft.com/office/drawing/2018/hyperlinkcolor" val="tx"/>
                    </a:ext>
                  </a:extLst>
                </a:hlinkClick>
              </a:rPr>
              <a:t>Just Drinks</a:t>
            </a:r>
            <a:r>
              <a:rPr lang="en-US" dirty="0">
                <a:solidFill>
                  <a:schemeClr val="accent1"/>
                </a:solidFill>
                <a:ea typeface="Calibri"/>
                <a:cs typeface="Calibri"/>
              </a:rPr>
              <a:t>)</a:t>
            </a:r>
            <a:endParaRPr lang="en-US" dirty="0">
              <a:solidFill>
                <a:schemeClr val="accent1"/>
              </a:solidFill>
            </a:endParaRPr>
          </a:p>
        </p:txBody>
      </p:sp>
      <p:pic>
        <p:nvPicPr>
          <p:cNvPr id="3" name="Picture 2" descr="A blue and white outline of a speech bubble&#10;&#10;Description automatically generated">
            <a:extLst>
              <a:ext uri="{FF2B5EF4-FFF2-40B4-BE49-F238E27FC236}">
                <a16:creationId xmlns:a16="http://schemas.microsoft.com/office/drawing/2014/main" id="{F980229F-C481-7169-54F3-C03B4A7F1312}"/>
              </a:ext>
            </a:extLst>
          </p:cNvPr>
          <p:cNvPicPr>
            <a:picLocks noChangeAspect="1"/>
          </p:cNvPicPr>
          <p:nvPr/>
        </p:nvPicPr>
        <p:blipFill>
          <a:blip r:embed="rId8"/>
          <a:stretch>
            <a:fillRect/>
          </a:stretch>
        </p:blipFill>
        <p:spPr>
          <a:xfrm>
            <a:off x="8247442" y="5573023"/>
            <a:ext cx="3078540" cy="1276586"/>
          </a:xfrm>
          <a:prstGeom prst="rect">
            <a:avLst/>
          </a:prstGeom>
        </p:spPr>
      </p:pic>
      <p:pic>
        <p:nvPicPr>
          <p:cNvPr id="8" name="Picture 7" descr="A blue and white outline of a speech bubble&#10;&#10;Description automatically generated">
            <a:extLst>
              <a:ext uri="{FF2B5EF4-FFF2-40B4-BE49-F238E27FC236}">
                <a16:creationId xmlns:a16="http://schemas.microsoft.com/office/drawing/2014/main" id="{3FEA7D35-B5EB-8D5C-FAB3-BB6760B0D82B}"/>
              </a:ext>
            </a:extLst>
          </p:cNvPr>
          <p:cNvPicPr>
            <a:picLocks noChangeAspect="1"/>
          </p:cNvPicPr>
          <p:nvPr/>
        </p:nvPicPr>
        <p:blipFill>
          <a:blip r:embed="rId8"/>
          <a:stretch>
            <a:fillRect/>
          </a:stretch>
        </p:blipFill>
        <p:spPr>
          <a:xfrm>
            <a:off x="4843842" y="5563787"/>
            <a:ext cx="3055450" cy="1299677"/>
          </a:xfrm>
          <a:prstGeom prst="rect">
            <a:avLst/>
          </a:prstGeom>
        </p:spPr>
      </p:pic>
      <p:pic>
        <p:nvPicPr>
          <p:cNvPr id="10" name="Picture 9" descr="A blue and white outline of a speech bubble&#10;&#10;Description automatically generated">
            <a:extLst>
              <a:ext uri="{FF2B5EF4-FFF2-40B4-BE49-F238E27FC236}">
                <a16:creationId xmlns:a16="http://schemas.microsoft.com/office/drawing/2014/main" id="{B8EF03B4-C71C-C6D8-790B-42FEF9A2384C}"/>
              </a:ext>
            </a:extLst>
          </p:cNvPr>
          <p:cNvPicPr>
            <a:picLocks noChangeAspect="1"/>
          </p:cNvPicPr>
          <p:nvPr/>
        </p:nvPicPr>
        <p:blipFill>
          <a:blip r:embed="rId8"/>
          <a:stretch>
            <a:fillRect/>
          </a:stretch>
        </p:blipFill>
        <p:spPr>
          <a:xfrm>
            <a:off x="181787" y="4619369"/>
            <a:ext cx="4671812" cy="1784587"/>
          </a:xfrm>
          <a:prstGeom prst="rect">
            <a:avLst/>
          </a:prstGeom>
        </p:spPr>
      </p:pic>
      <p:pic>
        <p:nvPicPr>
          <p:cNvPr id="12" name="Picture 11" descr="A blue and white outline of a speech bubble&#10;&#10;Description automatically generated">
            <a:extLst>
              <a:ext uri="{FF2B5EF4-FFF2-40B4-BE49-F238E27FC236}">
                <a16:creationId xmlns:a16="http://schemas.microsoft.com/office/drawing/2014/main" id="{713FAE4F-F410-638C-085B-BC3EAD6DFC6A}"/>
              </a:ext>
            </a:extLst>
          </p:cNvPr>
          <p:cNvPicPr>
            <a:picLocks noChangeAspect="1"/>
          </p:cNvPicPr>
          <p:nvPr/>
        </p:nvPicPr>
        <p:blipFill>
          <a:blip r:embed="rId8"/>
          <a:stretch>
            <a:fillRect/>
          </a:stretch>
        </p:blipFill>
        <p:spPr>
          <a:xfrm>
            <a:off x="184097" y="2936040"/>
            <a:ext cx="3944451" cy="1680678"/>
          </a:xfrm>
          <a:prstGeom prst="rect">
            <a:avLst/>
          </a:prstGeom>
        </p:spPr>
      </p:pic>
      <p:pic>
        <p:nvPicPr>
          <p:cNvPr id="14" name="Picture 13" descr="A blue and white outline of a speech bubble&#10;&#10;Description automatically generated">
            <a:extLst>
              <a:ext uri="{FF2B5EF4-FFF2-40B4-BE49-F238E27FC236}">
                <a16:creationId xmlns:a16="http://schemas.microsoft.com/office/drawing/2014/main" id="{DD858D7A-FBA4-BE22-F2BE-88BFF3B710FB}"/>
              </a:ext>
            </a:extLst>
          </p:cNvPr>
          <p:cNvPicPr>
            <a:picLocks noChangeAspect="1"/>
          </p:cNvPicPr>
          <p:nvPr/>
        </p:nvPicPr>
        <p:blipFill>
          <a:blip r:embed="rId8"/>
          <a:stretch>
            <a:fillRect/>
          </a:stretch>
        </p:blipFill>
        <p:spPr>
          <a:xfrm>
            <a:off x="4574516" y="2511085"/>
            <a:ext cx="3043902" cy="1392040"/>
          </a:xfrm>
          <a:prstGeom prst="rect">
            <a:avLst/>
          </a:prstGeom>
        </p:spPr>
      </p:pic>
      <p:sp>
        <p:nvSpPr>
          <p:cNvPr id="15" name="TextBox 14">
            <a:extLst>
              <a:ext uri="{FF2B5EF4-FFF2-40B4-BE49-F238E27FC236}">
                <a16:creationId xmlns:a16="http://schemas.microsoft.com/office/drawing/2014/main" id="{59EF0584-AEE5-51AB-6DEB-F82B7DCA92CC}"/>
              </a:ext>
            </a:extLst>
          </p:cNvPr>
          <p:cNvSpPr txBox="1"/>
          <p:nvPr/>
        </p:nvSpPr>
        <p:spPr>
          <a:xfrm>
            <a:off x="5114563" y="2712548"/>
            <a:ext cx="25071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What are the ingredients?  </a:t>
            </a:r>
            <a:endParaRPr lang="en-US" dirty="0">
              <a:solidFill>
                <a:schemeClr val="accent1">
                  <a:lumMod val="76000"/>
                </a:schemeClr>
              </a:solidFill>
            </a:endParaRPr>
          </a:p>
        </p:txBody>
      </p:sp>
      <p:sp>
        <p:nvSpPr>
          <p:cNvPr id="16" name="TextBox 15">
            <a:extLst>
              <a:ext uri="{FF2B5EF4-FFF2-40B4-BE49-F238E27FC236}">
                <a16:creationId xmlns:a16="http://schemas.microsoft.com/office/drawing/2014/main" id="{922D011B-152E-1875-9680-E2BC632A8620}"/>
              </a:ext>
            </a:extLst>
          </p:cNvPr>
          <p:cNvSpPr txBox="1"/>
          <p:nvPr/>
        </p:nvSpPr>
        <p:spPr>
          <a:xfrm>
            <a:off x="435374" y="3290871"/>
            <a:ext cx="37248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Is it suitable for children and young people? </a:t>
            </a:r>
            <a:endParaRPr lang="en-US" dirty="0">
              <a:solidFill>
                <a:schemeClr val="accent1">
                  <a:lumMod val="76000"/>
                </a:schemeClr>
              </a:solidFill>
            </a:endParaRPr>
          </a:p>
        </p:txBody>
      </p:sp>
      <p:sp>
        <p:nvSpPr>
          <p:cNvPr id="17" name="TextBox 16">
            <a:extLst>
              <a:ext uri="{FF2B5EF4-FFF2-40B4-BE49-F238E27FC236}">
                <a16:creationId xmlns:a16="http://schemas.microsoft.com/office/drawing/2014/main" id="{DD7CFEB8-E307-8A65-7F4E-134ADCA35F75}"/>
              </a:ext>
            </a:extLst>
          </p:cNvPr>
          <p:cNvSpPr txBox="1"/>
          <p:nvPr/>
        </p:nvSpPr>
        <p:spPr>
          <a:xfrm>
            <a:off x="621499" y="5035489"/>
            <a:ext cx="3819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Why did so many children and young people want to buy it?</a:t>
            </a:r>
            <a:endParaRPr lang="en-US" dirty="0">
              <a:solidFill>
                <a:schemeClr val="accent1">
                  <a:lumMod val="76000"/>
                </a:schemeClr>
              </a:solidFill>
            </a:endParaRPr>
          </a:p>
        </p:txBody>
      </p:sp>
      <p:sp>
        <p:nvSpPr>
          <p:cNvPr id="19" name="TextBox 18">
            <a:extLst>
              <a:ext uri="{FF2B5EF4-FFF2-40B4-BE49-F238E27FC236}">
                <a16:creationId xmlns:a16="http://schemas.microsoft.com/office/drawing/2014/main" id="{5DFB595E-9556-F975-E0E0-D42A4F48C5D5}"/>
              </a:ext>
            </a:extLst>
          </p:cNvPr>
          <p:cNvSpPr txBox="1"/>
          <p:nvPr/>
        </p:nvSpPr>
        <p:spPr>
          <a:xfrm>
            <a:off x="5036575" y="5813661"/>
            <a:ext cx="26658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Have you bought it?</a:t>
            </a:r>
            <a:endParaRPr lang="en-US" dirty="0">
              <a:solidFill>
                <a:schemeClr val="accent1">
                  <a:lumMod val="76000"/>
                </a:schemeClr>
              </a:solidFill>
            </a:endParaRPr>
          </a:p>
        </p:txBody>
      </p:sp>
      <p:sp>
        <p:nvSpPr>
          <p:cNvPr id="20" name="TextBox 19">
            <a:extLst>
              <a:ext uri="{FF2B5EF4-FFF2-40B4-BE49-F238E27FC236}">
                <a16:creationId xmlns:a16="http://schemas.microsoft.com/office/drawing/2014/main" id="{B2BE22CD-D7AE-3981-03DC-2BEDABB6D49C}"/>
              </a:ext>
            </a:extLst>
          </p:cNvPr>
          <p:cNvSpPr txBox="1"/>
          <p:nvPr/>
        </p:nvSpPr>
        <p:spPr>
          <a:xfrm>
            <a:off x="8515769" y="5813717"/>
            <a:ext cx="29358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How much did it cost?</a:t>
            </a:r>
            <a:r>
              <a:rPr lang="en-US" sz="2000" b="1" dirty="0">
                <a:solidFill>
                  <a:schemeClr val="accent1">
                    <a:lumMod val="76000"/>
                  </a:schemeClr>
                </a:solidFill>
                <a:latin typeface="Ubuntu"/>
              </a:rPr>
              <a:t> </a:t>
            </a:r>
            <a:endParaRPr lang="en-US" dirty="0">
              <a:solidFill>
                <a:schemeClr val="accent1">
                  <a:lumMod val="76000"/>
                </a:schemeClr>
              </a:solidFill>
            </a:endParaRPr>
          </a:p>
        </p:txBody>
      </p:sp>
      <p:pic>
        <p:nvPicPr>
          <p:cNvPr id="21" name="Picture 20" descr="A blue and white outline of a speech bubble&#10;&#10;Description automatically generated">
            <a:extLst>
              <a:ext uri="{FF2B5EF4-FFF2-40B4-BE49-F238E27FC236}">
                <a16:creationId xmlns:a16="http://schemas.microsoft.com/office/drawing/2014/main" id="{92D97BDA-0E40-9BA1-878B-7660DB9F226C}"/>
              </a:ext>
            </a:extLst>
          </p:cNvPr>
          <p:cNvPicPr>
            <a:picLocks noChangeAspect="1"/>
          </p:cNvPicPr>
          <p:nvPr/>
        </p:nvPicPr>
        <p:blipFill>
          <a:blip r:embed="rId8"/>
          <a:stretch>
            <a:fillRect/>
          </a:stretch>
        </p:blipFill>
        <p:spPr>
          <a:xfrm>
            <a:off x="1065638" y="1437439"/>
            <a:ext cx="3537160" cy="1278364"/>
          </a:xfrm>
          <a:prstGeom prst="rect">
            <a:avLst/>
          </a:prstGeom>
        </p:spPr>
      </p:pic>
      <p:sp>
        <p:nvSpPr>
          <p:cNvPr id="22" name="TextBox 21">
            <a:extLst>
              <a:ext uri="{FF2B5EF4-FFF2-40B4-BE49-F238E27FC236}">
                <a16:creationId xmlns:a16="http://schemas.microsoft.com/office/drawing/2014/main" id="{C12CF137-77BB-C81A-26DA-7B2B61A4E9BB}"/>
              </a:ext>
            </a:extLst>
          </p:cNvPr>
          <p:cNvSpPr txBox="1"/>
          <p:nvPr/>
        </p:nvSpPr>
        <p:spPr>
          <a:xfrm>
            <a:off x="1415398" y="1744888"/>
            <a:ext cx="30245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Why do you think this is?</a:t>
            </a:r>
            <a:endParaRPr lang="en-US" dirty="0">
              <a:solidFill>
                <a:schemeClr val="accent1">
                  <a:lumMod val="76000"/>
                </a:schemeClr>
              </a:solidFill>
            </a:endParaRPr>
          </a:p>
        </p:txBody>
      </p:sp>
    </p:spTree>
    <p:extLst>
      <p:ext uri="{BB962C8B-B14F-4D97-AF65-F5344CB8AC3E}">
        <p14:creationId xmlns:p14="http://schemas.microsoft.com/office/powerpoint/2010/main" val="410826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5605763" y="839504"/>
            <a:ext cx="5992409" cy="541686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dirty="0">
                <a:solidFill>
                  <a:schemeClr val="tx2"/>
                </a:solidFill>
                <a:latin typeface="Ubuntu"/>
                <a:cs typeface="Calibri"/>
              </a:rPr>
              <a:t>Further possible learning suggestions</a:t>
            </a:r>
          </a:p>
          <a:p>
            <a:endParaRPr lang="en-US" sz="2000" dirty="0">
              <a:solidFill>
                <a:schemeClr val="tx2"/>
              </a:solidFill>
              <a:latin typeface="Ubuntu"/>
              <a:ea typeface="Calibri" panose="020F0502020204030204"/>
              <a:cs typeface="Calibri"/>
            </a:endParaRPr>
          </a:p>
          <a:p>
            <a:r>
              <a:rPr lang="en-US" b="1" dirty="0">
                <a:solidFill>
                  <a:schemeClr val="tx2"/>
                </a:solidFill>
                <a:latin typeface="Ubuntu"/>
                <a:ea typeface="+mn-lt"/>
                <a:cs typeface="+mn-lt"/>
              </a:rPr>
              <a:t>The Power of Advertising: Creating a Healthy Food option </a:t>
            </a:r>
            <a:endParaRPr lang="en-US" dirty="0">
              <a:solidFill>
                <a:schemeClr val="tx2"/>
              </a:solidFill>
              <a:latin typeface="Ubuntu"/>
              <a:ea typeface="+mn-lt"/>
              <a:cs typeface="+mn-lt"/>
            </a:endParaRPr>
          </a:p>
          <a:p>
            <a:pPr marL="285750" indent="-285750">
              <a:buFont typeface="Arial"/>
              <a:buChar char="•"/>
            </a:pPr>
            <a:r>
              <a:rPr lang="en-US" dirty="0">
                <a:solidFill>
                  <a:schemeClr val="tx2"/>
                </a:solidFill>
                <a:latin typeface="Ubuntu"/>
                <a:ea typeface="+mn-lt"/>
                <a:cs typeface="+mn-lt"/>
              </a:rPr>
              <a:t>Learners research and analyse popular healthy food advertisements. They create their own healthy food commercials, using the persuasive techniques they’ve learned (for example, appealing to emotions, using celebrities, creating a sense of urgency). Compare their commercials to real ones and discuss which tactics could be effective and why.</a:t>
            </a:r>
            <a:endParaRPr lang="en-US" dirty="0">
              <a:solidFill>
                <a:schemeClr val="tx2"/>
              </a:solidFill>
              <a:latin typeface="Ubuntu"/>
              <a:ea typeface="Calibri"/>
              <a:cs typeface="Calibri"/>
            </a:endParaRPr>
          </a:p>
          <a:p>
            <a:r>
              <a:rPr lang="en-US" b="1" dirty="0">
                <a:solidFill>
                  <a:schemeClr val="tx2"/>
                </a:solidFill>
                <a:latin typeface="Ubuntu"/>
                <a:ea typeface="+mn-lt"/>
                <a:cs typeface="+mn-lt"/>
              </a:rPr>
              <a:t>Healthy Food Swap</a:t>
            </a:r>
            <a:endParaRPr lang="en-US" dirty="0">
              <a:solidFill>
                <a:schemeClr val="tx2"/>
              </a:solidFill>
              <a:latin typeface="Ubuntu"/>
              <a:ea typeface="Calibri"/>
              <a:cs typeface="Calibri"/>
            </a:endParaRPr>
          </a:p>
          <a:p>
            <a:pPr marL="285750" indent="-285750">
              <a:buFont typeface="Arial,Sans-Serif"/>
              <a:buChar char="•"/>
            </a:pPr>
            <a:r>
              <a:rPr lang="en-US" dirty="0">
                <a:solidFill>
                  <a:schemeClr val="tx2"/>
                </a:solidFill>
                <a:latin typeface="Ubuntu"/>
                <a:ea typeface="+mn-lt"/>
                <a:cs typeface="+mn-lt"/>
              </a:rPr>
              <a:t>Learners are tasked with swapping a popular junk food product with a healthier alternative and redesigning the packaging of the healthier product to make it just as appealing as the junk food version. Learners will think critically about who the less healthy products are marketed at and why and what the healthier alternatives are. </a:t>
            </a:r>
            <a:endParaRPr lang="en-US" dirty="0">
              <a:solidFill>
                <a:schemeClr val="tx2"/>
              </a:solidFill>
              <a:latin typeface="Ubuntu"/>
              <a:ea typeface="Calibri"/>
              <a:cs typeface="Calibri"/>
            </a:endParaRPr>
          </a:p>
        </p:txBody>
      </p:sp>
      <p:sp>
        <p:nvSpPr>
          <p:cNvPr id="2" name="TextBox 1">
            <a:extLst>
              <a:ext uri="{FF2B5EF4-FFF2-40B4-BE49-F238E27FC236}">
                <a16:creationId xmlns:a16="http://schemas.microsoft.com/office/drawing/2014/main" id="{02388454-F9DB-CF8F-9DCA-8C50EF0A8AE3}"/>
              </a:ext>
            </a:extLst>
          </p:cNvPr>
          <p:cNvSpPr txBox="1"/>
          <p:nvPr/>
        </p:nvSpPr>
        <p:spPr>
          <a:xfrm>
            <a:off x="487680" y="843280"/>
            <a:ext cx="512064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103E6A"/>
                </a:solidFill>
                <a:latin typeface="Ubuntu"/>
                <a:cs typeface="Segoe UI"/>
              </a:rPr>
              <a:t>Things to Consider:</a:t>
            </a:r>
            <a:r>
              <a:rPr lang="en-US" sz="2000" dirty="0">
                <a:latin typeface="Ubuntu"/>
                <a:cs typeface="Segoe UI"/>
              </a:rPr>
              <a:t>​</a:t>
            </a:r>
          </a:p>
          <a:p>
            <a:r>
              <a:rPr lang="en-US" sz="2000" dirty="0">
                <a:latin typeface="Ubuntu"/>
                <a:cs typeface="Segoe UI"/>
              </a:rPr>
              <a:t>​</a:t>
            </a:r>
          </a:p>
          <a:p>
            <a:pPr marL="342900" indent="-342900">
              <a:buFont typeface="Arial,Sans-Serif"/>
              <a:buChar char="•"/>
            </a:pPr>
            <a:r>
              <a:rPr lang="en-US" sz="2000" dirty="0">
                <a:solidFill>
                  <a:srgbClr val="103E6A"/>
                </a:solidFill>
                <a:latin typeface="Ubuntu"/>
                <a:cs typeface="Arial"/>
              </a:rPr>
              <a:t>Be aware of who and what influences you</a:t>
            </a:r>
            <a:r>
              <a:rPr lang="en-US" sz="2000" dirty="0">
                <a:latin typeface="Ubuntu"/>
                <a:cs typeface="Arial"/>
              </a:rPr>
              <a:t>​</a:t>
            </a:r>
          </a:p>
          <a:p>
            <a:pPr marL="342900" indent="-342900">
              <a:buFont typeface="Arial,Sans-Serif"/>
              <a:buChar char="•"/>
            </a:pPr>
            <a:r>
              <a:rPr lang="en-US" sz="2000" dirty="0">
                <a:solidFill>
                  <a:srgbClr val="103E6A"/>
                </a:solidFill>
                <a:latin typeface="Ubuntu"/>
                <a:cs typeface="Arial"/>
              </a:rPr>
              <a:t>Think critically about the source of information and their motivations</a:t>
            </a:r>
            <a:r>
              <a:rPr lang="en-US" sz="2000" dirty="0">
                <a:latin typeface="Ubuntu"/>
                <a:cs typeface="Arial"/>
              </a:rPr>
              <a:t>​</a:t>
            </a:r>
          </a:p>
          <a:p>
            <a:pPr marL="342900" indent="-342900">
              <a:buFont typeface="Arial,Sans-Serif"/>
              <a:buChar char="•"/>
            </a:pPr>
            <a:r>
              <a:rPr lang="en-US" sz="2000" dirty="0">
                <a:solidFill>
                  <a:srgbClr val="103E6A"/>
                </a:solidFill>
                <a:latin typeface="Ubuntu"/>
                <a:cs typeface="Arial"/>
              </a:rPr>
              <a:t>Ask questions</a:t>
            </a:r>
            <a:r>
              <a:rPr lang="en-US" sz="2000" dirty="0">
                <a:latin typeface="Ubuntu"/>
                <a:cs typeface="Arial"/>
              </a:rPr>
              <a:t>​</a:t>
            </a:r>
          </a:p>
          <a:p>
            <a:pPr marL="342900" indent="-342900">
              <a:buFont typeface="Arial,Sans-Serif"/>
              <a:buChar char="•"/>
            </a:pPr>
            <a:r>
              <a:rPr lang="en-US" sz="2000" dirty="0">
                <a:solidFill>
                  <a:srgbClr val="103E6A"/>
                </a:solidFill>
                <a:latin typeface="Ubuntu"/>
                <a:cs typeface="Arial"/>
              </a:rPr>
              <a:t>Build your own understanding by exploring the facts</a:t>
            </a:r>
            <a:r>
              <a:rPr lang="en-US" sz="2000" dirty="0">
                <a:latin typeface="Ubuntu"/>
                <a:cs typeface="Arial"/>
              </a:rPr>
              <a:t>​</a:t>
            </a:r>
          </a:p>
          <a:p>
            <a:pPr marL="342900" indent="-342900">
              <a:buFont typeface="Arial,Sans-Serif"/>
              <a:buChar char="•"/>
            </a:pPr>
            <a:r>
              <a:rPr lang="en-US" sz="2000" dirty="0">
                <a:solidFill>
                  <a:srgbClr val="103E6A"/>
                </a:solidFill>
                <a:latin typeface="Ubuntu"/>
                <a:cs typeface="Arial"/>
              </a:rPr>
              <a:t>Make decisions based on your own beliefs and not those of others, even when influencers and ads try to sway you</a:t>
            </a:r>
            <a:r>
              <a:rPr lang="en-US" sz="2000" i="1" dirty="0">
                <a:solidFill>
                  <a:srgbClr val="103E6A"/>
                </a:solidFill>
                <a:latin typeface="Ubuntu"/>
                <a:cs typeface="Arial"/>
              </a:rPr>
              <a:t> </a:t>
            </a:r>
            <a:r>
              <a:rPr lang="en-US" sz="2000" dirty="0">
                <a:latin typeface="Ubuntu"/>
                <a:cs typeface="Arial"/>
              </a:rPr>
              <a:t>​</a:t>
            </a:r>
          </a:p>
          <a:p>
            <a:pPr marL="342900" indent="-342900">
              <a:buFont typeface="Arial,Sans-Serif"/>
              <a:buChar char="•"/>
            </a:pPr>
            <a:r>
              <a:rPr lang="en-US" sz="2000" dirty="0">
                <a:solidFill>
                  <a:srgbClr val="103E6A"/>
                </a:solidFill>
                <a:latin typeface="Ubuntu"/>
                <a:cs typeface="Arial"/>
              </a:rPr>
              <a:t>Look at the ingredients and nutritional values, how many ingredients do you recognise? </a:t>
            </a:r>
          </a:p>
        </p:txBody>
      </p:sp>
    </p:spTree>
    <p:extLst>
      <p:ext uri="{BB962C8B-B14F-4D97-AF65-F5344CB8AC3E}">
        <p14:creationId xmlns:p14="http://schemas.microsoft.com/office/powerpoint/2010/main" val="135923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80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834DC58-4DC4-F26A-6ED1-44D6A5E6CA35}"/>
              </a:ext>
            </a:extLst>
          </p:cNvPr>
          <p:cNvSpPr txBox="1">
            <a:spLocks/>
          </p:cNvSpPr>
          <p:nvPr/>
        </p:nvSpPr>
        <p:spPr>
          <a:xfrm>
            <a:off x="338073" y="1330775"/>
            <a:ext cx="11217617" cy="4978402"/>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accent1">
                    <a:lumMod val="76000"/>
                  </a:schemeClr>
                </a:solidFill>
                <a:latin typeface="Ubuntu"/>
              </a:rPr>
              <a:t>The Definition of Influence:</a:t>
            </a:r>
            <a:endParaRPr lang="en-US" sz="3200" dirty="0">
              <a:solidFill>
                <a:schemeClr val="accent1">
                  <a:lumMod val="76000"/>
                </a:schemeClr>
              </a:solidFill>
            </a:endParaRPr>
          </a:p>
          <a:p>
            <a:r>
              <a:rPr lang="en-US" sz="2200" b="1" i="1" dirty="0">
                <a:solidFill>
                  <a:schemeClr val="accent1">
                    <a:lumMod val="76000"/>
                  </a:schemeClr>
                </a:solidFill>
                <a:latin typeface="Ubuntu"/>
              </a:rPr>
              <a:t>'The capacity to have an effect on the character, development or behaviour of someone or something, or the effect itself'.</a:t>
            </a:r>
            <a:endParaRPr lang="en-US" dirty="0">
              <a:solidFill>
                <a:schemeClr val="accent1">
                  <a:lumMod val="76000"/>
                </a:schemeClr>
              </a:solidFill>
            </a:endParaRPr>
          </a:p>
          <a:p>
            <a:r>
              <a:rPr lang="en-US" sz="2200" dirty="0">
                <a:solidFill>
                  <a:schemeClr val="accent1">
                    <a:lumMod val="76000"/>
                  </a:schemeClr>
                </a:solidFill>
                <a:latin typeface="Ubuntu"/>
              </a:rPr>
              <a:t>Just about anything can influence your decision-making, behaviour and values but the more we are exposed to something, the more normal it can seem. For example, you may be influenced to wear certain types of clothes, drink certain drinks or eat certain foods.</a:t>
            </a:r>
            <a:endParaRPr lang="en-US" dirty="0">
              <a:solidFill>
                <a:schemeClr val="accent1">
                  <a:lumMod val="76000"/>
                </a:schemeClr>
              </a:solidFill>
            </a:endParaRPr>
          </a:p>
          <a:p>
            <a:r>
              <a:rPr lang="en-US" sz="2200" dirty="0">
                <a:solidFill>
                  <a:schemeClr val="accent1">
                    <a:lumMod val="76000"/>
                  </a:schemeClr>
                </a:solidFill>
                <a:latin typeface="Ubuntu"/>
              </a:rPr>
              <a:t>Consider how you are influenced by your friends, family, social media, music, reels and adverts.</a:t>
            </a:r>
            <a:endParaRPr lang="en-US" dirty="0">
              <a:solidFill>
                <a:schemeClr val="accent1">
                  <a:lumMod val="76000"/>
                </a:schemeClr>
              </a:solidFill>
            </a:endParaRPr>
          </a:p>
          <a:p>
            <a:endParaRPr lang="en-US" dirty="0"/>
          </a:p>
          <a:p>
            <a:endParaRPr lang="en-US" dirty="0"/>
          </a:p>
        </p:txBody>
      </p:sp>
      <p:pic>
        <p:nvPicPr>
          <p:cNvPr id="2" name="Picture 1" descr="A blue square with white lines&#10;&#10;Description automatically generated">
            <a:extLst>
              <a:ext uri="{FF2B5EF4-FFF2-40B4-BE49-F238E27FC236}">
                <a16:creationId xmlns:a16="http://schemas.microsoft.com/office/drawing/2014/main" id="{5529EB94-9996-A0CF-94E6-CCDE0B6AB89E}"/>
              </a:ext>
            </a:extLst>
          </p:cNvPr>
          <p:cNvPicPr>
            <a:picLocks noChangeAspect="1"/>
          </p:cNvPicPr>
          <p:nvPr/>
        </p:nvPicPr>
        <p:blipFill>
          <a:blip r:embed="rId2"/>
          <a:stretch>
            <a:fillRect/>
          </a:stretch>
        </p:blipFill>
        <p:spPr>
          <a:xfrm>
            <a:off x="3586296" y="4510535"/>
            <a:ext cx="3643592" cy="728942"/>
          </a:xfrm>
          <a:prstGeom prst="rect">
            <a:avLst/>
          </a:prstGeom>
        </p:spPr>
      </p:pic>
      <p:sp>
        <p:nvSpPr>
          <p:cNvPr id="5" name="Text Placeholder 5">
            <a:extLst>
              <a:ext uri="{FF2B5EF4-FFF2-40B4-BE49-F238E27FC236}">
                <a16:creationId xmlns:a16="http://schemas.microsoft.com/office/drawing/2014/main" id="{AFD55C41-75E7-63B6-99EF-055ED5B6C2C6}"/>
              </a:ext>
            </a:extLst>
          </p:cNvPr>
          <p:cNvSpPr txBox="1">
            <a:spLocks/>
          </p:cNvSpPr>
          <p:nvPr/>
        </p:nvSpPr>
        <p:spPr>
          <a:xfrm>
            <a:off x="3884327" y="4658998"/>
            <a:ext cx="3349959" cy="433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Ubuntu"/>
              </a:rPr>
              <a:t>What influences you?</a:t>
            </a:r>
            <a:endParaRPr lang="en-US" sz="2400" dirty="0">
              <a:solidFill>
                <a:schemeClr val="bg1"/>
              </a:solidFill>
            </a:endParaRPr>
          </a:p>
        </p:txBody>
      </p:sp>
      <p:sp>
        <p:nvSpPr>
          <p:cNvPr id="4" name="TextBox 3">
            <a:extLst>
              <a:ext uri="{FF2B5EF4-FFF2-40B4-BE49-F238E27FC236}">
                <a16:creationId xmlns:a16="http://schemas.microsoft.com/office/drawing/2014/main" id="{62450E48-D620-2FC6-6129-2695D7BC1D5B}"/>
              </a:ext>
            </a:extLst>
          </p:cNvPr>
          <p:cNvSpPr txBox="1"/>
          <p:nvPr/>
        </p:nvSpPr>
        <p:spPr>
          <a:xfrm>
            <a:off x="492370" y="5468816"/>
            <a:ext cx="95777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solidFill>
                  <a:schemeClr val="tx2">
                    <a:lumMod val="76000"/>
                  </a:schemeClr>
                </a:solidFill>
                <a:latin typeface="Ubuntu"/>
              </a:rPr>
              <a:t>The</a:t>
            </a:r>
            <a:r>
              <a:rPr lang="en-US" sz="2200" b="1" baseline="0" dirty="0">
                <a:solidFill>
                  <a:schemeClr val="tx2">
                    <a:lumMod val="76000"/>
                  </a:schemeClr>
                </a:solidFill>
                <a:latin typeface="Ubuntu"/>
              </a:rPr>
              <a:t> </a:t>
            </a:r>
            <a:r>
              <a:rPr lang="en-US" sz="2200" b="1" dirty="0">
                <a:solidFill>
                  <a:schemeClr val="tx2">
                    <a:lumMod val="76000"/>
                  </a:schemeClr>
                </a:solidFill>
                <a:latin typeface="Ubuntu"/>
              </a:rPr>
              <a:t>following slides</a:t>
            </a:r>
            <a:r>
              <a:rPr lang="en-US" sz="2200" b="1" baseline="0" dirty="0">
                <a:solidFill>
                  <a:schemeClr val="tx2">
                    <a:lumMod val="76000"/>
                  </a:schemeClr>
                </a:solidFill>
                <a:latin typeface="Ubuntu"/>
              </a:rPr>
              <a:t> </a:t>
            </a:r>
            <a:r>
              <a:rPr lang="en-GB" sz="2200" b="1" baseline="0" dirty="0">
                <a:solidFill>
                  <a:schemeClr val="tx2">
                    <a:lumMod val="76000"/>
                  </a:schemeClr>
                </a:solidFill>
                <a:latin typeface="Ubuntu"/>
              </a:rPr>
              <a:t>explore the factors that influence our decision making when choosing which food and drink to buy.</a:t>
            </a:r>
            <a:r>
              <a:rPr lang="en-GB" sz="2200" b="1" dirty="0">
                <a:solidFill>
                  <a:schemeClr val="tx2">
                    <a:lumMod val="76000"/>
                  </a:schemeClr>
                </a:solidFill>
                <a:latin typeface="Ubuntu"/>
              </a:rPr>
              <a:t> There are questions on each slide to start your discussions. </a:t>
            </a:r>
            <a:endParaRPr lang="en-US" sz="2200" b="1" dirty="0">
              <a:solidFill>
                <a:schemeClr val="tx2">
                  <a:lumMod val="76000"/>
                </a:schemeClr>
              </a:solidFill>
              <a:ea typeface="Calibri" panose="020F0502020204030204"/>
              <a:cs typeface="Calibri" panose="020F0502020204030204"/>
            </a:endParaRPr>
          </a:p>
          <a:p>
            <a:pPr algn="ctr"/>
            <a:endParaRPr lang="en-US" dirty="0">
              <a:solidFill>
                <a:schemeClr val="tx2">
                  <a:lumMod val="76000"/>
                </a:schemeClr>
              </a:solidFill>
              <a:ea typeface="Calibri"/>
              <a:cs typeface="Calibri"/>
            </a:endParaRPr>
          </a:p>
        </p:txBody>
      </p:sp>
    </p:spTree>
    <p:extLst>
      <p:ext uri="{BB962C8B-B14F-4D97-AF65-F5344CB8AC3E}">
        <p14:creationId xmlns:p14="http://schemas.microsoft.com/office/powerpoint/2010/main" val="216739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33AF80-FD1A-43C1-F5B0-0795A07ECBC9}"/>
              </a:ext>
            </a:extLst>
          </p:cNvPr>
          <p:cNvSpPr txBox="1"/>
          <p:nvPr/>
        </p:nvSpPr>
        <p:spPr>
          <a:xfrm>
            <a:off x="307097" y="1006036"/>
            <a:ext cx="77935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latin typeface="Ubuntu"/>
                <a:cs typeface="Calibri"/>
              </a:rPr>
              <a:t>Discuss What You See in These Images</a:t>
            </a:r>
            <a:endParaRPr lang="en-US" sz="3200" b="1" dirty="0">
              <a:solidFill>
                <a:schemeClr val="accent1"/>
              </a:solidFill>
              <a:latin typeface="Ubuntu"/>
            </a:endParaRPr>
          </a:p>
        </p:txBody>
      </p:sp>
      <p:pic>
        <p:nvPicPr>
          <p:cNvPr id="2" name="Picture 1" descr="A shelf with bags of chips&#10;&#10;Description automatically generated">
            <a:extLst>
              <a:ext uri="{FF2B5EF4-FFF2-40B4-BE49-F238E27FC236}">
                <a16:creationId xmlns:a16="http://schemas.microsoft.com/office/drawing/2014/main" id="{A694E90F-0E6B-6DA2-353E-443C7DD00BD4}"/>
              </a:ext>
            </a:extLst>
          </p:cNvPr>
          <p:cNvPicPr>
            <a:picLocks noChangeAspect="1"/>
          </p:cNvPicPr>
          <p:nvPr/>
        </p:nvPicPr>
        <p:blipFill>
          <a:blip r:embed="rId2"/>
          <a:stretch>
            <a:fillRect/>
          </a:stretch>
        </p:blipFill>
        <p:spPr>
          <a:xfrm>
            <a:off x="233362" y="2223247"/>
            <a:ext cx="5629275" cy="3733800"/>
          </a:xfrm>
          <a:prstGeom prst="rect">
            <a:avLst/>
          </a:prstGeom>
        </p:spPr>
      </p:pic>
      <p:pic>
        <p:nvPicPr>
          <p:cNvPr id="3" name="Picture 2" descr="A shelf with packages of food&#10;&#10;Description automatically generated">
            <a:extLst>
              <a:ext uri="{FF2B5EF4-FFF2-40B4-BE49-F238E27FC236}">
                <a16:creationId xmlns:a16="http://schemas.microsoft.com/office/drawing/2014/main" id="{C1B750FC-CB09-1CDA-54A9-648283D97CCC}"/>
              </a:ext>
            </a:extLst>
          </p:cNvPr>
          <p:cNvPicPr>
            <a:picLocks noChangeAspect="1"/>
          </p:cNvPicPr>
          <p:nvPr/>
        </p:nvPicPr>
        <p:blipFill>
          <a:blip r:embed="rId3"/>
          <a:stretch>
            <a:fillRect/>
          </a:stretch>
        </p:blipFill>
        <p:spPr>
          <a:xfrm>
            <a:off x="6093759" y="2223247"/>
            <a:ext cx="5562600" cy="3733800"/>
          </a:xfrm>
          <a:prstGeom prst="rect">
            <a:avLst/>
          </a:prstGeom>
        </p:spPr>
      </p:pic>
    </p:spTree>
    <p:extLst>
      <p:ext uri="{BB962C8B-B14F-4D97-AF65-F5344CB8AC3E}">
        <p14:creationId xmlns:p14="http://schemas.microsoft.com/office/powerpoint/2010/main" val="282341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58841-5170-FC64-6A50-37FE90DA1EC5}"/>
              </a:ext>
            </a:extLst>
          </p:cNvPr>
          <p:cNvSpPr txBox="1"/>
          <p:nvPr/>
        </p:nvSpPr>
        <p:spPr>
          <a:xfrm>
            <a:off x="6094842" y="1295454"/>
            <a:ext cx="5796092"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1">
                    <a:lumMod val="76000"/>
                  </a:schemeClr>
                </a:solidFill>
                <a:latin typeface="Ubuntu"/>
                <a:cs typeface="Calibri"/>
              </a:rPr>
              <a:t>The foods in the image are classed as Ultra Processed Foods or UPFs.</a:t>
            </a:r>
            <a:endParaRPr lang="en-US" dirty="0"/>
          </a:p>
          <a:p>
            <a:endParaRPr lang="en-US" sz="2400" dirty="0">
              <a:solidFill>
                <a:schemeClr val="accent1">
                  <a:lumMod val="76000"/>
                </a:schemeClr>
              </a:solidFill>
              <a:latin typeface="Ubuntu"/>
              <a:cs typeface="Calibri"/>
            </a:endParaRPr>
          </a:p>
          <a:p>
            <a:r>
              <a:rPr lang="en-US" sz="2400" dirty="0">
                <a:solidFill>
                  <a:schemeClr val="accent1">
                    <a:lumMod val="76000"/>
                  </a:schemeClr>
                </a:solidFill>
                <a:latin typeface="Ubuntu"/>
                <a:ea typeface="+mn-lt"/>
                <a:cs typeface="+mn-lt"/>
              </a:rPr>
              <a:t>Ultra Processed Foods are defined as those with 5 or more ingredients </a:t>
            </a:r>
            <a:r>
              <a:rPr lang="en-US" sz="2400" dirty="0">
                <a:solidFill>
                  <a:schemeClr val="accent1">
                    <a:lumMod val="76000"/>
                  </a:schemeClr>
                </a:solidFill>
                <a:latin typeface="Ubuntu"/>
                <a:ea typeface="+mn-lt"/>
                <a:cs typeface="Calibri"/>
              </a:rPr>
              <a:t>a</a:t>
            </a:r>
            <a:r>
              <a:rPr lang="en-US" sz="2400" dirty="0">
                <a:solidFill>
                  <a:schemeClr val="accent1">
                    <a:lumMod val="76000"/>
                  </a:schemeClr>
                </a:solidFill>
                <a:latin typeface="Ubuntu"/>
                <a:ea typeface="+mn-lt"/>
                <a:cs typeface="Segoe UI"/>
              </a:rPr>
              <a:t>nd tend to go through lots of different processes taking it away from its original form (e.g. potatoes). </a:t>
            </a:r>
            <a:endParaRPr lang="en-US" sz="2400" dirty="0">
              <a:solidFill>
                <a:schemeClr val="accent1">
                  <a:lumMod val="76000"/>
                </a:schemeClr>
              </a:solidFill>
              <a:highlight>
                <a:srgbClr val="FFFF00"/>
              </a:highlight>
              <a:latin typeface="Ubuntu"/>
              <a:cs typeface="Segoe UI"/>
            </a:endParaRPr>
          </a:p>
          <a:p>
            <a:endParaRPr lang="en-US" sz="2400" dirty="0">
              <a:solidFill>
                <a:schemeClr val="accent1">
                  <a:lumMod val="76000"/>
                </a:schemeClr>
              </a:solidFill>
              <a:latin typeface="Ubuntu"/>
              <a:ea typeface="Calibri"/>
              <a:cs typeface="Calibri"/>
            </a:endParaRPr>
          </a:p>
          <a:p>
            <a:r>
              <a:rPr lang="en-US" sz="2400" dirty="0">
                <a:solidFill>
                  <a:schemeClr val="accent1">
                    <a:lumMod val="76000"/>
                  </a:schemeClr>
                </a:solidFill>
                <a:latin typeface="Ubuntu"/>
                <a:ea typeface="Calibri"/>
                <a:cs typeface="Calibri"/>
              </a:rPr>
              <a:t>These foods are often heavily marketed a</a:t>
            </a:r>
            <a:r>
              <a:rPr lang="en-US" sz="2400" dirty="0">
                <a:solidFill>
                  <a:schemeClr val="accent1">
                    <a:lumMod val="76000"/>
                  </a:schemeClr>
                </a:solidFill>
                <a:latin typeface="Ubuntu"/>
                <a:ea typeface="+mn-lt"/>
                <a:cs typeface="+mn-lt"/>
              </a:rPr>
              <a:t>nd are high in fat, sugar and salt.  </a:t>
            </a:r>
          </a:p>
          <a:p>
            <a:endParaRPr lang="en-US" sz="2200" dirty="0">
              <a:solidFill>
                <a:srgbClr val="15518B"/>
              </a:solidFill>
              <a:latin typeface="Ubuntu"/>
              <a:ea typeface="Calibri"/>
              <a:cs typeface="Calibri"/>
            </a:endParaRPr>
          </a:p>
        </p:txBody>
      </p:sp>
      <p:pic>
        <p:nvPicPr>
          <p:cNvPr id="2" name="Picture 1" descr="A shelf with bags of chips&#10;&#10;Description automatically generated">
            <a:extLst>
              <a:ext uri="{FF2B5EF4-FFF2-40B4-BE49-F238E27FC236}">
                <a16:creationId xmlns:a16="http://schemas.microsoft.com/office/drawing/2014/main" id="{D3DCDE4B-3520-0457-5C63-A422068F7655}"/>
              </a:ext>
            </a:extLst>
          </p:cNvPr>
          <p:cNvPicPr>
            <a:picLocks noChangeAspect="1"/>
          </p:cNvPicPr>
          <p:nvPr/>
        </p:nvPicPr>
        <p:blipFill>
          <a:blip r:embed="rId2"/>
          <a:stretch>
            <a:fillRect/>
          </a:stretch>
        </p:blipFill>
        <p:spPr>
          <a:xfrm>
            <a:off x="233363" y="1293159"/>
            <a:ext cx="5629275" cy="3733800"/>
          </a:xfrm>
          <a:prstGeom prst="rect">
            <a:avLst/>
          </a:prstGeom>
        </p:spPr>
      </p:pic>
    </p:spTree>
    <p:extLst>
      <p:ext uri="{BB962C8B-B14F-4D97-AF65-F5344CB8AC3E}">
        <p14:creationId xmlns:p14="http://schemas.microsoft.com/office/powerpoint/2010/main" val="379655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58841-5170-FC64-6A50-37FE90DA1EC5}"/>
              </a:ext>
            </a:extLst>
          </p:cNvPr>
          <p:cNvSpPr txBox="1"/>
          <p:nvPr/>
        </p:nvSpPr>
        <p:spPr>
          <a:xfrm>
            <a:off x="6094842" y="1460296"/>
            <a:ext cx="5886498"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lumMod val="76000"/>
                  </a:schemeClr>
                </a:solidFill>
                <a:latin typeface="Ubuntu"/>
                <a:ea typeface="Calibri" panose="020F0502020204030204"/>
                <a:cs typeface="Calibri" panose="020F0502020204030204"/>
              </a:rPr>
              <a:t>Companies who produce these UPFs want to persuade you to buy their products. </a:t>
            </a:r>
            <a:endParaRPr lang="en-US" dirty="0">
              <a:ea typeface="Calibri" panose="020F0502020204030204"/>
              <a:cs typeface="Calibri" panose="020F0502020204030204"/>
            </a:endParaRPr>
          </a:p>
          <a:p>
            <a:pPr algn="just"/>
            <a:endParaRPr lang="en-US" sz="2200" b="1" dirty="0">
              <a:solidFill>
                <a:schemeClr val="accent1">
                  <a:lumMod val="76000"/>
                </a:schemeClr>
              </a:solidFill>
              <a:latin typeface="Ubuntu"/>
              <a:ea typeface="Calibri" panose="020F0502020204030204"/>
              <a:cs typeface="Calibri" panose="020F0502020204030204"/>
            </a:endParaRPr>
          </a:p>
          <a:p>
            <a:endParaRPr lang="en-US" sz="2200" dirty="0">
              <a:solidFill>
                <a:schemeClr val="accent1"/>
              </a:solidFill>
              <a:latin typeface="Ubuntu"/>
              <a:ea typeface="Calibri" panose="020F0502020204030204"/>
              <a:cs typeface="Calibri" panose="020F0502020204030204"/>
            </a:endParaRPr>
          </a:p>
          <a:p>
            <a:endParaRPr lang="en-US" sz="2200" dirty="0">
              <a:solidFill>
                <a:srgbClr val="15518B"/>
              </a:solidFill>
              <a:latin typeface="Ubuntu"/>
              <a:ea typeface="Calibri"/>
              <a:cs typeface="Calibri"/>
            </a:endParaRPr>
          </a:p>
          <a:p>
            <a:endParaRPr lang="en-US" sz="2200" dirty="0">
              <a:solidFill>
                <a:srgbClr val="15518B"/>
              </a:solidFill>
              <a:latin typeface="Ubuntu"/>
              <a:ea typeface="Calibri"/>
              <a:cs typeface="Calibri"/>
            </a:endParaRPr>
          </a:p>
          <a:p>
            <a:pPr marL="283210" indent="-283210"/>
            <a:endParaRPr lang="en-GB" dirty="0">
              <a:solidFill>
                <a:srgbClr val="000000"/>
              </a:solidFill>
              <a:latin typeface="Calibri" panose="020F0502020204030204"/>
              <a:ea typeface="Calibri"/>
              <a:cs typeface="Calibri"/>
            </a:endParaRPr>
          </a:p>
          <a:p>
            <a:endParaRPr lang="en-US" sz="2200" dirty="0">
              <a:solidFill>
                <a:srgbClr val="15518B"/>
              </a:solidFill>
              <a:latin typeface="Ubuntu"/>
              <a:ea typeface="Calibri"/>
              <a:cs typeface="Calibri"/>
            </a:endParaRPr>
          </a:p>
        </p:txBody>
      </p:sp>
      <p:pic>
        <p:nvPicPr>
          <p:cNvPr id="2" name="Picture 1" descr="A blue and white outline of a speech bubble&#10;&#10;Description automatically generated">
            <a:extLst>
              <a:ext uri="{FF2B5EF4-FFF2-40B4-BE49-F238E27FC236}">
                <a16:creationId xmlns:a16="http://schemas.microsoft.com/office/drawing/2014/main" id="{183188EE-C82B-AA5C-9BE0-AB5521C5E700}"/>
              </a:ext>
            </a:extLst>
          </p:cNvPr>
          <p:cNvPicPr>
            <a:picLocks noChangeAspect="1"/>
          </p:cNvPicPr>
          <p:nvPr/>
        </p:nvPicPr>
        <p:blipFill>
          <a:blip r:embed="rId2"/>
          <a:stretch>
            <a:fillRect/>
          </a:stretch>
        </p:blipFill>
        <p:spPr>
          <a:xfrm>
            <a:off x="6509029" y="2559569"/>
            <a:ext cx="4048326" cy="3312103"/>
          </a:xfrm>
          <a:prstGeom prst="rect">
            <a:avLst/>
          </a:prstGeom>
        </p:spPr>
      </p:pic>
      <p:sp>
        <p:nvSpPr>
          <p:cNvPr id="8" name="TextBox 7">
            <a:extLst>
              <a:ext uri="{FF2B5EF4-FFF2-40B4-BE49-F238E27FC236}">
                <a16:creationId xmlns:a16="http://schemas.microsoft.com/office/drawing/2014/main" id="{69189A19-9278-7615-4334-7BD29571D004}"/>
              </a:ext>
            </a:extLst>
          </p:cNvPr>
          <p:cNvSpPr txBox="1"/>
          <p:nvPr/>
        </p:nvSpPr>
        <p:spPr>
          <a:xfrm rot="21060000">
            <a:off x="6809242" y="3157719"/>
            <a:ext cx="34569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15518B"/>
                </a:solidFill>
                <a:latin typeface="Ubuntu"/>
              </a:rPr>
              <a:t>How do you think they do this?</a:t>
            </a:r>
            <a:br>
              <a:rPr lang="en-US" sz="2000" dirty="0">
                <a:latin typeface="Ubuntu"/>
              </a:rPr>
            </a:br>
            <a:r>
              <a:rPr lang="en-US" sz="2000" dirty="0">
                <a:solidFill>
                  <a:srgbClr val="15518B"/>
                </a:solidFill>
                <a:latin typeface="Ubuntu"/>
              </a:rPr>
              <a:t>Why do you think they want us to buy it? </a:t>
            </a:r>
            <a:endParaRPr lang="en-US" sz="2000" dirty="0"/>
          </a:p>
        </p:txBody>
      </p:sp>
      <p:pic>
        <p:nvPicPr>
          <p:cNvPr id="3" name="Picture 2" descr="A shelf with packages of food&#10;&#10;Description automatically generated">
            <a:extLst>
              <a:ext uri="{FF2B5EF4-FFF2-40B4-BE49-F238E27FC236}">
                <a16:creationId xmlns:a16="http://schemas.microsoft.com/office/drawing/2014/main" id="{1D377A75-15CB-BC41-D11D-F6F8656F1E27}"/>
              </a:ext>
            </a:extLst>
          </p:cNvPr>
          <p:cNvPicPr>
            <a:picLocks noChangeAspect="1"/>
          </p:cNvPicPr>
          <p:nvPr/>
        </p:nvPicPr>
        <p:blipFill>
          <a:blip r:embed="rId3"/>
          <a:stretch>
            <a:fillRect/>
          </a:stretch>
        </p:blipFill>
        <p:spPr>
          <a:xfrm>
            <a:off x="442913" y="1460126"/>
            <a:ext cx="5210175" cy="3467100"/>
          </a:xfrm>
          <a:prstGeom prst="rect">
            <a:avLst/>
          </a:prstGeom>
        </p:spPr>
      </p:pic>
    </p:spTree>
    <p:extLst>
      <p:ext uri="{BB962C8B-B14F-4D97-AF65-F5344CB8AC3E}">
        <p14:creationId xmlns:p14="http://schemas.microsoft.com/office/powerpoint/2010/main" val="135260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outline of a speech bubble&#10;&#10;Description automatically generated">
            <a:extLst>
              <a:ext uri="{FF2B5EF4-FFF2-40B4-BE49-F238E27FC236}">
                <a16:creationId xmlns:a16="http://schemas.microsoft.com/office/drawing/2014/main" id="{0AE81549-8F5E-4DD4-B96B-A050982A9FA1}"/>
              </a:ext>
            </a:extLst>
          </p:cNvPr>
          <p:cNvPicPr>
            <a:picLocks noChangeAspect="1"/>
          </p:cNvPicPr>
          <p:nvPr/>
        </p:nvPicPr>
        <p:blipFill>
          <a:blip r:embed="rId3"/>
          <a:srcRect l="-52" r="-257" b="2410"/>
          <a:stretch/>
        </p:blipFill>
        <p:spPr>
          <a:xfrm>
            <a:off x="2151363" y="533585"/>
            <a:ext cx="3768121" cy="2340878"/>
          </a:xfrm>
          <a:prstGeom prst="rect">
            <a:avLst/>
          </a:prstGeom>
        </p:spPr>
      </p:pic>
      <p:sp>
        <p:nvSpPr>
          <p:cNvPr id="9" name="TextBox 8">
            <a:extLst>
              <a:ext uri="{FF2B5EF4-FFF2-40B4-BE49-F238E27FC236}">
                <a16:creationId xmlns:a16="http://schemas.microsoft.com/office/drawing/2014/main" id="{03A72DCE-1446-6855-DF8A-4E0CEB11B0D6}"/>
              </a:ext>
            </a:extLst>
          </p:cNvPr>
          <p:cNvSpPr txBox="1"/>
          <p:nvPr/>
        </p:nvSpPr>
        <p:spPr>
          <a:xfrm>
            <a:off x="2532445" y="962683"/>
            <a:ext cx="32235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aseline="0" dirty="0">
                <a:solidFill>
                  <a:srgbClr val="103E6A"/>
                </a:solidFill>
                <a:latin typeface="Ubuntu"/>
              </a:rPr>
              <a:t>How are Ultra Processed Food and drinks displayed in shops?</a:t>
            </a:r>
            <a:endParaRPr lang="en-US" sz="2000" dirty="0"/>
          </a:p>
        </p:txBody>
      </p:sp>
      <p:pic>
        <p:nvPicPr>
          <p:cNvPr id="10" name="Picture 9" descr="A blue and white outline of a speech bubble&#10;&#10;Description automatically generated">
            <a:extLst>
              <a:ext uri="{FF2B5EF4-FFF2-40B4-BE49-F238E27FC236}">
                <a16:creationId xmlns:a16="http://schemas.microsoft.com/office/drawing/2014/main" id="{E6DE8486-A2F0-1626-F02A-3A95DEF1530B}"/>
              </a:ext>
            </a:extLst>
          </p:cNvPr>
          <p:cNvPicPr>
            <a:picLocks noChangeAspect="1"/>
          </p:cNvPicPr>
          <p:nvPr/>
        </p:nvPicPr>
        <p:blipFill>
          <a:blip r:embed="rId3"/>
          <a:stretch>
            <a:fillRect/>
          </a:stretch>
        </p:blipFill>
        <p:spPr>
          <a:xfrm>
            <a:off x="129215" y="2868471"/>
            <a:ext cx="4198591" cy="3170346"/>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50D0B796-5393-11E0-6076-B8B52BD52E41}"/>
              </a:ext>
            </a:extLst>
          </p:cNvPr>
          <p:cNvPicPr>
            <a:picLocks noChangeAspect="1"/>
          </p:cNvPicPr>
          <p:nvPr/>
        </p:nvPicPr>
        <p:blipFill>
          <a:blip r:embed="rId3"/>
          <a:stretch>
            <a:fillRect/>
          </a:stretch>
        </p:blipFill>
        <p:spPr>
          <a:xfrm>
            <a:off x="4690255" y="4076885"/>
            <a:ext cx="3759569" cy="2507993"/>
          </a:xfrm>
          <a:prstGeom prst="rect">
            <a:avLst/>
          </a:prstGeom>
        </p:spPr>
      </p:pic>
      <p:sp>
        <p:nvSpPr>
          <p:cNvPr id="12" name="TextBox 11">
            <a:extLst>
              <a:ext uri="{FF2B5EF4-FFF2-40B4-BE49-F238E27FC236}">
                <a16:creationId xmlns:a16="http://schemas.microsoft.com/office/drawing/2014/main" id="{2E625BD2-E197-CA18-1322-FC34353AF88F}"/>
              </a:ext>
            </a:extLst>
          </p:cNvPr>
          <p:cNvSpPr txBox="1"/>
          <p:nvPr/>
        </p:nvSpPr>
        <p:spPr>
          <a:xfrm>
            <a:off x="361950" y="3613150"/>
            <a:ext cx="35877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aseline="0" dirty="0">
                <a:solidFill>
                  <a:srgbClr val="103E6A"/>
                </a:solidFill>
                <a:latin typeface="Ubuntu"/>
              </a:rPr>
              <a:t>Why do you think bright colours, large text and branded logos are used?</a:t>
            </a:r>
            <a:endParaRPr lang="en-US" sz="2000" dirty="0"/>
          </a:p>
        </p:txBody>
      </p:sp>
      <p:sp>
        <p:nvSpPr>
          <p:cNvPr id="14" name="TextBox 13">
            <a:extLst>
              <a:ext uri="{FF2B5EF4-FFF2-40B4-BE49-F238E27FC236}">
                <a16:creationId xmlns:a16="http://schemas.microsoft.com/office/drawing/2014/main" id="{18614652-57EC-9357-8C0A-8185A215A4AB}"/>
              </a:ext>
            </a:extLst>
          </p:cNvPr>
          <p:cNvSpPr txBox="1"/>
          <p:nvPr/>
        </p:nvSpPr>
        <p:spPr>
          <a:xfrm>
            <a:off x="5115079" y="4624491"/>
            <a:ext cx="31064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aseline="0" dirty="0">
                <a:solidFill>
                  <a:srgbClr val="103E6A"/>
                </a:solidFill>
                <a:latin typeface="Ubuntu"/>
              </a:rPr>
              <a:t>Why do you think special offers or discounts are advertised?</a:t>
            </a:r>
            <a:endParaRPr lang="en-US" dirty="0">
              <a:cs typeface="Calibri" panose="020F0502020204030204"/>
            </a:endParaRPr>
          </a:p>
        </p:txBody>
      </p:sp>
      <p:pic>
        <p:nvPicPr>
          <p:cNvPr id="2" name="Picture 1" descr="A shelf with bottles of soda and drinks&#10;&#10;Description automatically generated">
            <a:extLst>
              <a:ext uri="{FF2B5EF4-FFF2-40B4-BE49-F238E27FC236}">
                <a16:creationId xmlns:a16="http://schemas.microsoft.com/office/drawing/2014/main" id="{735ED8B2-A78C-0747-F08B-8EFF3E631C70}"/>
              </a:ext>
            </a:extLst>
          </p:cNvPr>
          <p:cNvPicPr>
            <a:picLocks noChangeAspect="1"/>
          </p:cNvPicPr>
          <p:nvPr/>
        </p:nvPicPr>
        <p:blipFill>
          <a:blip r:embed="rId4"/>
          <a:stretch>
            <a:fillRect/>
          </a:stretch>
        </p:blipFill>
        <p:spPr>
          <a:xfrm>
            <a:off x="6669698" y="573332"/>
            <a:ext cx="4667250" cy="3038475"/>
          </a:xfrm>
          <a:prstGeom prst="rect">
            <a:avLst/>
          </a:prstGeom>
        </p:spPr>
      </p:pic>
    </p:spTree>
    <p:extLst>
      <p:ext uri="{BB962C8B-B14F-4D97-AF65-F5344CB8AC3E}">
        <p14:creationId xmlns:p14="http://schemas.microsoft.com/office/powerpoint/2010/main" val="253054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outline of a speech bubble&#10;&#10;Description automatically generated">
            <a:extLst>
              <a:ext uri="{FF2B5EF4-FFF2-40B4-BE49-F238E27FC236}">
                <a16:creationId xmlns:a16="http://schemas.microsoft.com/office/drawing/2014/main" id="{603C4A84-215D-B9EA-CE83-1CDA34209CDF}"/>
              </a:ext>
            </a:extLst>
          </p:cNvPr>
          <p:cNvPicPr>
            <a:picLocks noChangeAspect="1"/>
          </p:cNvPicPr>
          <p:nvPr/>
        </p:nvPicPr>
        <p:blipFill>
          <a:blip r:embed="rId3"/>
          <a:stretch>
            <a:fillRect/>
          </a:stretch>
        </p:blipFill>
        <p:spPr>
          <a:xfrm>
            <a:off x="1667655" y="558985"/>
            <a:ext cx="4165969" cy="2622293"/>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19A56BB1-B42C-4B93-D410-DCB5FA0E6FD0}"/>
              </a:ext>
            </a:extLst>
          </p:cNvPr>
          <p:cNvPicPr>
            <a:picLocks noChangeAspect="1"/>
          </p:cNvPicPr>
          <p:nvPr/>
        </p:nvPicPr>
        <p:blipFill>
          <a:blip r:embed="rId3"/>
          <a:stretch>
            <a:fillRect/>
          </a:stretch>
        </p:blipFill>
        <p:spPr>
          <a:xfrm>
            <a:off x="727855" y="3441885"/>
            <a:ext cx="3632569" cy="180949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EC23E390-3531-A963-8892-7B53A0D56AEF}"/>
              </a:ext>
            </a:extLst>
          </p:cNvPr>
          <p:cNvPicPr>
            <a:picLocks noChangeAspect="1"/>
          </p:cNvPicPr>
          <p:nvPr/>
        </p:nvPicPr>
        <p:blipFill>
          <a:blip r:embed="rId3"/>
          <a:stretch>
            <a:fillRect/>
          </a:stretch>
        </p:blipFill>
        <p:spPr>
          <a:xfrm>
            <a:off x="4487055" y="4026085"/>
            <a:ext cx="3950069" cy="2838193"/>
          </a:xfrm>
          <a:prstGeom prst="rect">
            <a:avLst/>
          </a:prstGeom>
        </p:spPr>
      </p:pic>
      <p:sp>
        <p:nvSpPr>
          <p:cNvPr id="12" name="TextBox 11">
            <a:extLst>
              <a:ext uri="{FF2B5EF4-FFF2-40B4-BE49-F238E27FC236}">
                <a16:creationId xmlns:a16="http://schemas.microsoft.com/office/drawing/2014/main" id="{0F6E967C-0DAE-AFDE-D628-BA3774A48724}"/>
              </a:ext>
            </a:extLst>
          </p:cNvPr>
          <p:cNvSpPr txBox="1"/>
          <p:nvPr/>
        </p:nvSpPr>
        <p:spPr>
          <a:xfrm>
            <a:off x="2090421" y="1045734"/>
            <a:ext cx="38740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Why do you think some food and drink products use 'cartoon' or 'animal' logos </a:t>
            </a:r>
            <a:endParaRPr lang="en-US" sz="2000" dirty="0">
              <a:solidFill>
                <a:schemeClr val="accent1">
                  <a:lumMod val="76000"/>
                </a:schemeClr>
              </a:solidFill>
              <a:latin typeface="Calibri" panose="020F0502020204030204"/>
              <a:cs typeface="Calibri"/>
            </a:endParaRPr>
          </a:p>
          <a:p>
            <a:r>
              <a:rPr lang="en-US" sz="2000" dirty="0">
                <a:solidFill>
                  <a:schemeClr val="accent1">
                    <a:lumMod val="76000"/>
                  </a:schemeClr>
                </a:solidFill>
                <a:latin typeface="Ubuntu"/>
              </a:rPr>
              <a:t>such as these?</a:t>
            </a:r>
            <a:endParaRPr lang="en-US" sz="2000" dirty="0">
              <a:solidFill>
                <a:schemeClr val="accent1">
                  <a:lumMod val="76000"/>
                </a:schemeClr>
              </a:solidFill>
              <a:cs typeface="Calibri"/>
            </a:endParaRPr>
          </a:p>
        </p:txBody>
      </p:sp>
      <p:sp>
        <p:nvSpPr>
          <p:cNvPr id="13" name="TextBox 12">
            <a:extLst>
              <a:ext uri="{FF2B5EF4-FFF2-40B4-BE49-F238E27FC236}">
                <a16:creationId xmlns:a16="http://schemas.microsoft.com/office/drawing/2014/main" id="{7153846E-D827-00CA-7D51-68717B1697EF}"/>
              </a:ext>
            </a:extLst>
          </p:cNvPr>
          <p:cNvSpPr txBox="1"/>
          <p:nvPr/>
        </p:nvSpPr>
        <p:spPr>
          <a:xfrm>
            <a:off x="1176820" y="3878361"/>
            <a:ext cx="30142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Who are these products being marketed to?</a:t>
            </a:r>
            <a:endParaRPr lang="en-US" sz="2000" dirty="0">
              <a:solidFill>
                <a:schemeClr val="accent1">
                  <a:lumMod val="76000"/>
                </a:schemeClr>
              </a:solidFill>
              <a:cs typeface="Calibri"/>
            </a:endParaRPr>
          </a:p>
        </p:txBody>
      </p:sp>
      <p:sp>
        <p:nvSpPr>
          <p:cNvPr id="14" name="TextBox 13">
            <a:extLst>
              <a:ext uri="{FF2B5EF4-FFF2-40B4-BE49-F238E27FC236}">
                <a16:creationId xmlns:a16="http://schemas.microsoft.com/office/drawing/2014/main" id="{8D835AEC-07C1-D0E2-21BB-45D0A8801674}"/>
              </a:ext>
            </a:extLst>
          </p:cNvPr>
          <p:cNvSpPr txBox="1"/>
          <p:nvPr/>
        </p:nvSpPr>
        <p:spPr>
          <a:xfrm>
            <a:off x="4884698" y="4584204"/>
            <a:ext cx="33922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Does the brand or logo affect your decision making when choosing a product? Why?</a:t>
            </a:r>
            <a:endParaRPr lang="en-US" sz="2000" dirty="0">
              <a:solidFill>
                <a:schemeClr val="accent1">
                  <a:lumMod val="76000"/>
                </a:schemeClr>
              </a:solidFill>
            </a:endParaRPr>
          </a:p>
        </p:txBody>
      </p:sp>
      <p:pic>
        <p:nvPicPr>
          <p:cNvPr id="3" name="Picture 2" descr="A shelf with cereal boxes&#10;&#10;Description automatically generated">
            <a:extLst>
              <a:ext uri="{FF2B5EF4-FFF2-40B4-BE49-F238E27FC236}">
                <a16:creationId xmlns:a16="http://schemas.microsoft.com/office/drawing/2014/main" id="{45D3C7C5-031B-7EB8-8153-519E9694F416}"/>
              </a:ext>
            </a:extLst>
          </p:cNvPr>
          <p:cNvPicPr>
            <a:picLocks noChangeAspect="1"/>
          </p:cNvPicPr>
          <p:nvPr/>
        </p:nvPicPr>
        <p:blipFill>
          <a:blip r:embed="rId4"/>
          <a:stretch>
            <a:fillRect/>
          </a:stretch>
        </p:blipFill>
        <p:spPr>
          <a:xfrm>
            <a:off x="6582055" y="444034"/>
            <a:ext cx="4810125" cy="3190875"/>
          </a:xfrm>
          <a:prstGeom prst="rect">
            <a:avLst/>
          </a:prstGeom>
        </p:spPr>
      </p:pic>
    </p:spTree>
    <p:extLst>
      <p:ext uri="{BB962C8B-B14F-4D97-AF65-F5344CB8AC3E}">
        <p14:creationId xmlns:p14="http://schemas.microsoft.com/office/powerpoint/2010/main" val="331756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outline of a speech bubble&#10;&#10;Description automatically generated">
            <a:extLst>
              <a:ext uri="{FF2B5EF4-FFF2-40B4-BE49-F238E27FC236}">
                <a16:creationId xmlns:a16="http://schemas.microsoft.com/office/drawing/2014/main" id="{E2968758-33A0-A223-CB5F-16ECDBB8D4DD}"/>
              </a:ext>
            </a:extLst>
          </p:cNvPr>
          <p:cNvPicPr>
            <a:picLocks noChangeAspect="1"/>
          </p:cNvPicPr>
          <p:nvPr/>
        </p:nvPicPr>
        <p:blipFill>
          <a:blip r:embed="rId3"/>
          <a:stretch>
            <a:fillRect/>
          </a:stretch>
        </p:blipFill>
        <p:spPr>
          <a:xfrm>
            <a:off x="1985155" y="292285"/>
            <a:ext cx="4255845" cy="3141039"/>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DAFBB072-8B5E-F483-81B4-6BBCBF7685FF}"/>
              </a:ext>
            </a:extLst>
          </p:cNvPr>
          <p:cNvPicPr>
            <a:picLocks noChangeAspect="1"/>
          </p:cNvPicPr>
          <p:nvPr/>
        </p:nvPicPr>
        <p:blipFill>
          <a:blip r:embed="rId3"/>
          <a:stretch>
            <a:fillRect/>
          </a:stretch>
        </p:blipFill>
        <p:spPr>
          <a:xfrm>
            <a:off x="270655" y="3416485"/>
            <a:ext cx="4242169" cy="262229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E56CF95A-6618-E2D5-4276-CEF3F5A3536C}"/>
              </a:ext>
            </a:extLst>
          </p:cNvPr>
          <p:cNvPicPr>
            <a:picLocks noChangeAspect="1"/>
          </p:cNvPicPr>
          <p:nvPr/>
        </p:nvPicPr>
        <p:blipFill>
          <a:blip r:embed="rId3"/>
          <a:stretch>
            <a:fillRect/>
          </a:stretch>
        </p:blipFill>
        <p:spPr>
          <a:xfrm>
            <a:off x="5109355" y="4343585"/>
            <a:ext cx="3873869" cy="2393693"/>
          </a:xfrm>
          <a:prstGeom prst="rect">
            <a:avLst/>
          </a:prstGeom>
        </p:spPr>
      </p:pic>
      <p:sp>
        <p:nvSpPr>
          <p:cNvPr id="12" name="TextBox 11">
            <a:extLst>
              <a:ext uri="{FF2B5EF4-FFF2-40B4-BE49-F238E27FC236}">
                <a16:creationId xmlns:a16="http://schemas.microsoft.com/office/drawing/2014/main" id="{554B3D0F-70AC-70B8-DAF7-A25A635EDBBB}"/>
              </a:ext>
            </a:extLst>
          </p:cNvPr>
          <p:cNvSpPr txBox="1"/>
          <p:nvPr/>
        </p:nvSpPr>
        <p:spPr>
          <a:xfrm>
            <a:off x="2642681" y="832264"/>
            <a:ext cx="34556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cs typeface="Calibri"/>
              </a:rPr>
              <a:t>Why do you think McVities have branded these as 'Mermaid Magical Choccy Cake Bars'?</a:t>
            </a:r>
          </a:p>
        </p:txBody>
      </p:sp>
      <p:sp>
        <p:nvSpPr>
          <p:cNvPr id="20" name="TextBox 19">
            <a:extLst>
              <a:ext uri="{FF2B5EF4-FFF2-40B4-BE49-F238E27FC236}">
                <a16:creationId xmlns:a16="http://schemas.microsoft.com/office/drawing/2014/main" id="{3EF9AFB8-080F-ECBA-311E-3F4C2181E927}"/>
              </a:ext>
            </a:extLst>
          </p:cNvPr>
          <p:cNvSpPr txBox="1"/>
          <p:nvPr/>
        </p:nvSpPr>
        <p:spPr>
          <a:xfrm>
            <a:off x="512987" y="3998280"/>
            <a:ext cx="3759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aseline="0" dirty="0">
                <a:solidFill>
                  <a:srgbClr val="103E6A"/>
                </a:solidFill>
                <a:latin typeface="Ubuntu"/>
              </a:rPr>
              <a:t>Why do you think McVities have included 'limited edition' on the packaging?</a:t>
            </a:r>
            <a:endParaRPr lang="en-US" sz="2000" dirty="0"/>
          </a:p>
        </p:txBody>
      </p:sp>
      <p:sp>
        <p:nvSpPr>
          <p:cNvPr id="21" name="TextBox 20">
            <a:extLst>
              <a:ext uri="{FF2B5EF4-FFF2-40B4-BE49-F238E27FC236}">
                <a16:creationId xmlns:a16="http://schemas.microsoft.com/office/drawing/2014/main" id="{AC30AA73-B632-89E7-4963-C626F1375376}"/>
              </a:ext>
            </a:extLst>
          </p:cNvPr>
          <p:cNvSpPr txBox="1"/>
          <p:nvPr/>
        </p:nvSpPr>
        <p:spPr>
          <a:xfrm>
            <a:off x="5460265" y="4867574"/>
            <a:ext cx="35179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6000"/>
                  </a:schemeClr>
                </a:solidFill>
                <a:latin typeface="Ubuntu"/>
              </a:rPr>
              <a:t>How might this packaging and image influence young children? </a:t>
            </a:r>
            <a:endParaRPr lang="en-US" sz="2000" dirty="0">
              <a:solidFill>
                <a:schemeClr val="accent1">
                  <a:lumMod val="76000"/>
                </a:schemeClr>
              </a:solidFill>
            </a:endParaRPr>
          </a:p>
        </p:txBody>
      </p:sp>
      <p:pic>
        <p:nvPicPr>
          <p:cNvPr id="2" name="Picture 1" descr="A shelf with packages of food&#10;&#10;Description automatically generated">
            <a:extLst>
              <a:ext uri="{FF2B5EF4-FFF2-40B4-BE49-F238E27FC236}">
                <a16:creationId xmlns:a16="http://schemas.microsoft.com/office/drawing/2014/main" id="{8CE8BC46-30FF-753B-1864-45572EDDF6B8}"/>
              </a:ext>
            </a:extLst>
          </p:cNvPr>
          <p:cNvPicPr>
            <a:picLocks noChangeAspect="1"/>
          </p:cNvPicPr>
          <p:nvPr/>
        </p:nvPicPr>
        <p:blipFill>
          <a:blip r:embed="rId4"/>
          <a:stretch>
            <a:fillRect/>
          </a:stretch>
        </p:blipFill>
        <p:spPr>
          <a:xfrm>
            <a:off x="6479241" y="294995"/>
            <a:ext cx="5486400" cy="3533775"/>
          </a:xfrm>
          <a:prstGeom prst="rect">
            <a:avLst/>
          </a:prstGeom>
        </p:spPr>
      </p:pic>
    </p:spTree>
    <p:extLst>
      <p:ext uri="{BB962C8B-B14F-4D97-AF65-F5344CB8AC3E}">
        <p14:creationId xmlns:p14="http://schemas.microsoft.com/office/powerpoint/2010/main" val="13831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0DA7FD-0156-540E-CBBA-9349431FF763}"/>
              </a:ext>
            </a:extLst>
          </p:cNvPr>
          <p:cNvSpPr txBox="1"/>
          <p:nvPr/>
        </p:nvSpPr>
        <p:spPr>
          <a:xfrm>
            <a:off x="7178839" y="6100084"/>
            <a:ext cx="74547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FSN_UPF+Report_Digital+for+web,+June+2023.pdf</a:t>
            </a:r>
            <a:endParaRPr lang="en-US" dirty="0">
              <a:solidFill>
                <a:schemeClr val="accent1"/>
              </a:solidFill>
            </a:endParaRPr>
          </a:p>
          <a:p>
            <a:r>
              <a:rPr lang="en-US" dirty="0">
                <a:solidFill>
                  <a:schemeClr val="accent1"/>
                </a:solidFill>
                <a:hlinkClick r:id="rId3">
                  <a:extLst>
                    <a:ext uri="{A12FA001-AC4F-418D-AE19-62706E023703}">
                      <ahyp:hlinkClr xmlns:ahyp="http://schemas.microsoft.com/office/drawing/2018/hyperlinkcolor" val="tx"/>
                    </a:ext>
                  </a:extLst>
                </a:hlinkClick>
              </a:rPr>
              <a:t> (squarespace.com)</a:t>
            </a:r>
            <a:endParaRPr lang="en-US" dirty="0">
              <a:solidFill>
                <a:schemeClr val="accent1"/>
              </a:solidFill>
            </a:endParaRPr>
          </a:p>
        </p:txBody>
      </p:sp>
      <p:pic>
        <p:nvPicPr>
          <p:cNvPr id="7" name="Picture 6" descr="A blue and white outline of a speech bubble&#10;&#10;Description automatically generated">
            <a:extLst>
              <a:ext uri="{FF2B5EF4-FFF2-40B4-BE49-F238E27FC236}">
                <a16:creationId xmlns:a16="http://schemas.microsoft.com/office/drawing/2014/main" id="{0E3A3535-17B5-1238-50B2-538F1056284C}"/>
              </a:ext>
            </a:extLst>
          </p:cNvPr>
          <p:cNvPicPr>
            <a:picLocks noChangeAspect="1"/>
          </p:cNvPicPr>
          <p:nvPr/>
        </p:nvPicPr>
        <p:blipFill>
          <a:blip r:embed="rId4"/>
          <a:stretch>
            <a:fillRect/>
          </a:stretch>
        </p:blipFill>
        <p:spPr>
          <a:xfrm>
            <a:off x="2241271" y="4343586"/>
            <a:ext cx="3873869" cy="2393693"/>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04DC8EE1-A045-367D-62A8-B0488B20DB7A}"/>
              </a:ext>
            </a:extLst>
          </p:cNvPr>
          <p:cNvPicPr>
            <a:picLocks noChangeAspect="1"/>
          </p:cNvPicPr>
          <p:nvPr/>
        </p:nvPicPr>
        <p:blipFill>
          <a:blip r:embed="rId4"/>
          <a:stretch>
            <a:fillRect/>
          </a:stretch>
        </p:blipFill>
        <p:spPr>
          <a:xfrm>
            <a:off x="4415088" y="2506317"/>
            <a:ext cx="3196537" cy="174811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F13BF103-6356-D4D5-7665-1B99A0023764}"/>
              </a:ext>
            </a:extLst>
          </p:cNvPr>
          <p:cNvPicPr>
            <a:picLocks noChangeAspect="1"/>
          </p:cNvPicPr>
          <p:nvPr/>
        </p:nvPicPr>
        <p:blipFill>
          <a:blip r:embed="rId4"/>
          <a:stretch>
            <a:fillRect/>
          </a:stretch>
        </p:blipFill>
        <p:spPr>
          <a:xfrm>
            <a:off x="122487" y="1568636"/>
            <a:ext cx="4149037" cy="2785276"/>
          </a:xfrm>
          <a:prstGeom prst="rect">
            <a:avLst/>
          </a:prstGeom>
        </p:spPr>
      </p:pic>
      <p:sp>
        <p:nvSpPr>
          <p:cNvPr id="15" name="TextBox 14">
            <a:extLst>
              <a:ext uri="{FF2B5EF4-FFF2-40B4-BE49-F238E27FC236}">
                <a16:creationId xmlns:a16="http://schemas.microsoft.com/office/drawing/2014/main" id="{56B0E577-9D1E-898D-A232-E9E0EF3C44A6}"/>
              </a:ext>
            </a:extLst>
          </p:cNvPr>
          <p:cNvSpPr txBox="1"/>
          <p:nvPr/>
        </p:nvSpPr>
        <p:spPr>
          <a:xfrm>
            <a:off x="2239335" y="211889"/>
            <a:ext cx="6346790" cy="1189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baseline="0" dirty="0">
                <a:solidFill>
                  <a:srgbClr val="0F3C68"/>
                </a:solidFill>
                <a:latin typeface="Ubuntu"/>
              </a:rPr>
              <a:t>This image shows examples of Ultra Processed Foods marketed for</a:t>
            </a:r>
            <a:endParaRPr lang="en-US" dirty="0">
              <a:solidFill>
                <a:srgbClr val="000000"/>
              </a:solidFill>
              <a:latin typeface="Calibri" panose="020F0502020204030204"/>
              <a:cs typeface="Calibri" panose="020F0502020204030204"/>
            </a:endParaRPr>
          </a:p>
          <a:p>
            <a:r>
              <a:rPr lang="en-US" sz="2400" b="1" baseline="0" dirty="0">
                <a:solidFill>
                  <a:srgbClr val="0F3C68"/>
                </a:solidFill>
                <a:latin typeface="Ubuntu"/>
              </a:rPr>
              <a:t>children here in the UK.</a:t>
            </a:r>
            <a:endParaRPr lang="en-US" dirty="0">
              <a:cs typeface="Calibri"/>
            </a:endParaRPr>
          </a:p>
        </p:txBody>
      </p:sp>
      <p:sp>
        <p:nvSpPr>
          <p:cNvPr id="16" name="TextBox 15">
            <a:extLst>
              <a:ext uri="{FF2B5EF4-FFF2-40B4-BE49-F238E27FC236}">
                <a16:creationId xmlns:a16="http://schemas.microsoft.com/office/drawing/2014/main" id="{4A71B2FD-9A68-62C6-CBEF-F50112C60740}"/>
              </a:ext>
            </a:extLst>
          </p:cNvPr>
          <p:cNvSpPr txBox="1"/>
          <p:nvPr/>
        </p:nvSpPr>
        <p:spPr>
          <a:xfrm>
            <a:off x="656506" y="2054107"/>
            <a:ext cx="357830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F3C68"/>
                </a:solidFill>
                <a:latin typeface="Ubuntu"/>
              </a:rPr>
              <a:t>What tactics do these companies use to make their products appealing to small children?</a:t>
            </a:r>
            <a:endParaRPr lang="en-US" sz="2000" dirty="0"/>
          </a:p>
        </p:txBody>
      </p:sp>
      <p:sp>
        <p:nvSpPr>
          <p:cNvPr id="17" name="TextBox 16">
            <a:extLst>
              <a:ext uri="{FF2B5EF4-FFF2-40B4-BE49-F238E27FC236}">
                <a16:creationId xmlns:a16="http://schemas.microsoft.com/office/drawing/2014/main" id="{655E4111-7135-3B18-C7D8-76F586D00E5C}"/>
              </a:ext>
            </a:extLst>
          </p:cNvPr>
          <p:cNvSpPr txBox="1"/>
          <p:nvPr/>
        </p:nvSpPr>
        <p:spPr>
          <a:xfrm>
            <a:off x="4791236" y="2504075"/>
            <a:ext cx="26204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400" dirty="0">
              <a:latin typeface="Ubuntu"/>
            </a:endParaRPr>
          </a:p>
          <a:p>
            <a:r>
              <a:rPr lang="en-US" sz="2000" dirty="0">
                <a:solidFill>
                  <a:srgbClr val="0F3C68"/>
                </a:solidFill>
                <a:latin typeface="Ubuntu"/>
              </a:rPr>
              <a:t>How many of these have you tried?</a:t>
            </a:r>
            <a:endParaRPr lang="en-US" sz="2000" dirty="0">
              <a:ea typeface="Calibri" panose="020F0502020204030204"/>
              <a:cs typeface="Calibri"/>
            </a:endParaRPr>
          </a:p>
        </p:txBody>
      </p:sp>
      <p:sp>
        <p:nvSpPr>
          <p:cNvPr id="18" name="TextBox 17">
            <a:extLst>
              <a:ext uri="{FF2B5EF4-FFF2-40B4-BE49-F238E27FC236}">
                <a16:creationId xmlns:a16="http://schemas.microsoft.com/office/drawing/2014/main" id="{498AC454-C37F-BF58-9D54-9AF5CFB65B51}"/>
              </a:ext>
            </a:extLst>
          </p:cNvPr>
          <p:cNvSpPr txBox="1"/>
          <p:nvPr/>
        </p:nvSpPr>
        <p:spPr>
          <a:xfrm>
            <a:off x="2775247" y="4828062"/>
            <a:ext cx="363643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F3C68"/>
                </a:solidFill>
                <a:latin typeface="Ubuntu"/>
              </a:rPr>
              <a:t>Do you know what ingredients are in any of these products?</a:t>
            </a:r>
            <a:endParaRPr lang="en-US" sz="2000" dirty="0">
              <a:cs typeface="Calibri"/>
            </a:endParaRPr>
          </a:p>
        </p:txBody>
      </p:sp>
      <p:pic>
        <p:nvPicPr>
          <p:cNvPr id="6" name="Picture 5" descr="A collage of different food items&#10;&#10;AI-generated content may be incorrect.">
            <a:extLst>
              <a:ext uri="{FF2B5EF4-FFF2-40B4-BE49-F238E27FC236}">
                <a16:creationId xmlns:a16="http://schemas.microsoft.com/office/drawing/2014/main" id="{3461259C-C372-30E4-6871-3ECDEB1B0D77}"/>
              </a:ext>
            </a:extLst>
          </p:cNvPr>
          <p:cNvPicPr>
            <a:picLocks noChangeAspect="1"/>
          </p:cNvPicPr>
          <p:nvPr/>
        </p:nvPicPr>
        <p:blipFill>
          <a:blip r:embed="rId5"/>
          <a:stretch>
            <a:fillRect/>
          </a:stretch>
        </p:blipFill>
        <p:spPr>
          <a:xfrm>
            <a:off x="7628957" y="805076"/>
            <a:ext cx="4156027" cy="5065878"/>
          </a:xfrm>
          <a:prstGeom prst="rect">
            <a:avLst/>
          </a:prstGeom>
        </p:spPr>
      </p:pic>
    </p:spTree>
    <p:extLst>
      <p:ext uri="{BB962C8B-B14F-4D97-AF65-F5344CB8AC3E}">
        <p14:creationId xmlns:p14="http://schemas.microsoft.com/office/powerpoint/2010/main" val="3834569773"/>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 ds:uri="http://schemas.microsoft.com/sharepoint/v3"/>
    <ds:schemaRef ds:uri="78b794fc-fa86-49b4-bf1d-df668ee03484"/>
  </ds:schemaRefs>
</ds:datastoreItem>
</file>

<file path=customXml/itemProps2.xml><?xml version="1.0" encoding="utf-8"?>
<ds:datastoreItem xmlns:ds="http://schemas.openxmlformats.org/officeDocument/2006/customXml" ds:itemID="{BF5A8246-CFD6-4B28-A2C4-DCE3CA58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b794fc-fa86-49b4-bf1d-df668ee03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TotalTime>
  <Words>1072</Words>
  <Application>Microsoft Office PowerPoint</Application>
  <PresentationFormat>Widescreen</PresentationFormat>
  <Paragraphs>93</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Sophie Flood (Public Health Wales - Matrix House)</cp:lastModifiedBy>
  <cp:revision>210</cp:revision>
  <dcterms:created xsi:type="dcterms:W3CDTF">2024-01-29T16:09:21Z</dcterms:created>
  <dcterms:modified xsi:type="dcterms:W3CDTF">2026-04-13T13:27:00Z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0x0101004DA702A496B7D7449F457C941AEC0CCB</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y fmtid="{D5CDD505-2E9C-101B-9397-08002B2CF9AE}" pid="12" name="_SourceUrl">
    <vt:lpwstr/>
  </property>
  <property fmtid="{D5CDD505-2E9C-101B-9397-08002B2CF9AE}" pid="13" name="_SharedFileIndex">
    <vt:lpwstr/>
  </property>
</Properties>
</file>