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10"/>
  </p:notesMasterIdLst>
  <p:sldIdLst>
    <p:sldId id="256" r:id="rId5"/>
    <p:sldId id="257" r:id="rId6"/>
    <p:sldId id="258"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A9892F-A510-6073-26EE-1DA906AAF76F}" name="Anthony Priest (Public Health Wales - No. 2 Capital Quarter)" initials="AQ" userId="S::anthony.priest2@wales.nhs.uk::46692481-554a-429c-bc03-d4cca9c03c2b" providerId="AD"/>
  <p188:author id="{519C988B-5CEE-D4DB-C133-21D4C2804E0E}" name="Lorna Bennett (Public Health Wales - No. 2 Capital Quarter)" initials="LQ" userId="S::lorna.bennett3@wales.nhs.uk::41cbff77-5434-42c9-8874-6f16723207f9" providerId="AD"/>
  <p188:author id="{5A994FA8-9F88-B734-D575-CD153A46D4F4}" name="Anthony Priest (Public Health Wales - No. 2 Capital Quarter)" initials="" userId="S::Anthony.Priest2@wales.nhs.uk::46692481-554a-429c-bc03-d4cca9c03c2b" providerId="AD"/>
  <p188:author id="{311702CD-2FE8-6362-4115-878685D0A7F7}" name="Leanne Small (Public Health Wales - No. 2 Capital Quarter)" initials="LQ" userId="S::leanne.small@wales.nhs.uk::d76cf426-005f-434f-ac47-a5eb582e60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4E177-957C-F217-A2BA-736B72CEA41E}" v="9" dt="2026-03-02T16:39:16.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Flood (Public Health Wales - Matrix House)" userId="S::sophie.flood@wales.nhs.uk::f1b68508-ff1d-4a78-a875-f6aa95017de1" providerId="AD" clId="Web-{117F7299-FD8A-6F3C-81A6-9812BC1C0149}"/>
    <pc:docChg chg="modSld">
      <pc:chgData name="Sophie Flood (Public Health Wales - Matrix House)" userId="S::sophie.flood@wales.nhs.uk::f1b68508-ff1d-4a78-a875-f6aa95017de1" providerId="AD" clId="Web-{117F7299-FD8A-6F3C-81A6-9812BC1C0149}" dt="2026-02-09T15:18:56.728" v="4" actId="1076"/>
      <pc:docMkLst>
        <pc:docMk/>
      </pc:docMkLst>
      <pc:sldChg chg="modSp">
        <pc:chgData name="Sophie Flood (Public Health Wales - Matrix House)" userId="S::sophie.flood@wales.nhs.uk::f1b68508-ff1d-4a78-a875-f6aa95017de1" providerId="AD" clId="Web-{117F7299-FD8A-6F3C-81A6-9812BC1C0149}" dt="2026-02-09T15:18:56.728" v="4" actId="1076"/>
        <pc:sldMkLst>
          <pc:docMk/>
          <pc:sldMk cId="2322131181" sldId="257"/>
        </pc:sldMkLst>
        <pc:spChg chg="mod">
          <ac:chgData name="Sophie Flood (Public Health Wales - Matrix House)" userId="S::sophie.flood@wales.nhs.uk::f1b68508-ff1d-4a78-a875-f6aa95017de1" providerId="AD" clId="Web-{117F7299-FD8A-6F3C-81A6-9812BC1C0149}" dt="2026-02-09T15:18:56.728" v="4" actId="1076"/>
          <ac:spMkLst>
            <pc:docMk/>
            <pc:sldMk cId="2322131181" sldId="257"/>
            <ac:spMk id="8" creationId="{CFC68762-CA72-B326-53BB-EA88D46BA41A}"/>
          </ac:spMkLst>
        </pc:spChg>
      </pc:sldChg>
    </pc:docChg>
  </pc:docChgLst>
  <pc:docChgLst>
    <pc:chgData name="Sophie Flood (Public Health Wales - Matrix House)" userId="S::sophie.flood@wales.nhs.uk::f1b68508-ff1d-4a78-a875-f6aa95017de1" providerId="AD" clId="Web-{6644E177-957C-F217-A2BA-736B72CEA41E}"/>
    <pc:docChg chg="modSld">
      <pc:chgData name="Sophie Flood (Public Health Wales - Matrix House)" userId="S::sophie.flood@wales.nhs.uk::f1b68508-ff1d-4a78-a875-f6aa95017de1" providerId="AD" clId="Web-{6644E177-957C-F217-A2BA-736B72CEA41E}" dt="2026-03-02T16:39:12.798" v="2" actId="20577"/>
      <pc:docMkLst>
        <pc:docMk/>
      </pc:docMkLst>
      <pc:sldChg chg="modSp">
        <pc:chgData name="Sophie Flood (Public Health Wales - Matrix House)" userId="S::sophie.flood@wales.nhs.uk::f1b68508-ff1d-4a78-a875-f6aa95017de1" providerId="AD" clId="Web-{6644E177-957C-F217-A2BA-736B72CEA41E}" dt="2026-03-02T16:38:27.719" v="1"/>
        <pc:sldMkLst>
          <pc:docMk/>
          <pc:sldMk cId="560815651" sldId="258"/>
        </pc:sldMkLst>
        <pc:graphicFrameChg chg="mod modGraphic">
          <ac:chgData name="Sophie Flood (Public Health Wales - Matrix House)" userId="S::sophie.flood@wales.nhs.uk::f1b68508-ff1d-4a78-a875-f6aa95017de1" providerId="AD" clId="Web-{6644E177-957C-F217-A2BA-736B72CEA41E}" dt="2026-03-02T16:38:27.719" v="1"/>
          <ac:graphicFrameMkLst>
            <pc:docMk/>
            <pc:sldMk cId="560815651" sldId="258"/>
            <ac:graphicFrameMk id="2" creationId="{F181FA24-E21B-E37E-2723-4B5186C3E3CC}"/>
          </ac:graphicFrameMkLst>
        </pc:graphicFrameChg>
      </pc:sldChg>
      <pc:sldChg chg="modSp">
        <pc:chgData name="Sophie Flood (Public Health Wales - Matrix House)" userId="S::sophie.flood@wales.nhs.uk::f1b68508-ff1d-4a78-a875-f6aa95017de1" providerId="AD" clId="Web-{6644E177-957C-F217-A2BA-736B72CEA41E}" dt="2026-03-02T16:39:12.798" v="2" actId="20577"/>
        <pc:sldMkLst>
          <pc:docMk/>
          <pc:sldMk cId="3701812093" sldId="260"/>
        </pc:sldMkLst>
        <pc:spChg chg="mod">
          <ac:chgData name="Sophie Flood (Public Health Wales - Matrix House)" userId="S::sophie.flood@wales.nhs.uk::f1b68508-ff1d-4a78-a875-f6aa95017de1" providerId="AD" clId="Web-{6644E177-957C-F217-A2BA-736B72CEA41E}" dt="2026-03-02T16:39:12.798" v="2" actId="20577"/>
          <ac:spMkLst>
            <pc:docMk/>
            <pc:sldMk cId="3701812093" sldId="260"/>
            <ac:spMk id="7" creationId="{35AA6059-34C6-A9EA-09E9-E208119051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C5D82-122C-8E42-B3D6-67347C6BA68D}"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F1F24-30D7-5740-9F64-AE7FBFFC8324}" type="slidenum">
              <a:rPr lang="en-US" smtClean="0"/>
              <a:t>‹#›</a:t>
            </a:fld>
            <a:endParaRPr lang="en-US"/>
          </a:p>
        </p:txBody>
      </p:sp>
    </p:spTree>
    <p:extLst>
      <p:ext uri="{BB962C8B-B14F-4D97-AF65-F5344CB8AC3E}">
        <p14:creationId xmlns:p14="http://schemas.microsoft.com/office/powerpoint/2010/main" val="277345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A89E4-01F1-D603-91B2-5BD4E9CB45BF}"/>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D59E697-43E9-29BA-4D8B-B1E926BCE746}"/>
              </a:ext>
            </a:extLst>
          </p:cNvPr>
          <p:cNvPicPr>
            <a:picLocks noChangeAspect="1"/>
          </p:cNvPicPr>
          <p:nvPr userDrawn="1"/>
        </p:nvPicPr>
        <p:blipFill>
          <a:blip r:embed="rId3"/>
          <a:srcRect/>
          <a:stretch/>
        </p:blipFill>
        <p:spPr>
          <a:xfrm>
            <a:off x="285750" y="275383"/>
            <a:ext cx="2365080" cy="726620"/>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4" name="Text Placeholder 13">
            <a:extLst>
              <a:ext uri="{FF2B5EF4-FFF2-40B4-BE49-F238E27FC236}">
                <a16:creationId xmlns:a16="http://schemas.microsoft.com/office/drawing/2014/main" id="{103AC217-C30D-89C1-4460-322363FEBF75}"/>
              </a:ext>
            </a:extLst>
          </p:cNvPr>
          <p:cNvSpPr>
            <a:spLocks noGrp="1"/>
          </p:cNvSpPr>
          <p:nvPr>
            <p:ph type="body" sz="quarter" idx="10" hasCustomPrompt="1"/>
          </p:nvPr>
        </p:nvSpPr>
        <p:spPr>
          <a:xfrm>
            <a:off x="285750" y="2710836"/>
            <a:ext cx="6327775" cy="726622"/>
          </a:xfrm>
          <a:prstGeom prst="rect">
            <a:avLst/>
          </a:prstGeom>
        </p:spPr>
        <p:txBody>
          <a:bodyPr anchor="b">
            <a:noAutofit/>
          </a:bodyPr>
          <a:lstStyle>
            <a:lvl1pPr marL="0" indent="0">
              <a:buNone/>
              <a:defRPr sz="36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Presentation Title</a:t>
            </a:r>
            <a:endParaRPr lang="en-US"/>
          </a:p>
        </p:txBody>
      </p:sp>
      <p:sp>
        <p:nvSpPr>
          <p:cNvPr id="15" name="Text Placeholder 13">
            <a:extLst>
              <a:ext uri="{FF2B5EF4-FFF2-40B4-BE49-F238E27FC236}">
                <a16:creationId xmlns:a16="http://schemas.microsoft.com/office/drawing/2014/main" id="{66D54DB3-E380-84BD-93B3-8BA649F37B65}"/>
              </a:ext>
            </a:extLst>
          </p:cNvPr>
          <p:cNvSpPr>
            <a:spLocks noGrp="1"/>
          </p:cNvSpPr>
          <p:nvPr>
            <p:ph type="body" sz="quarter" idx="11" hasCustomPrompt="1"/>
          </p:nvPr>
        </p:nvSpPr>
        <p:spPr>
          <a:xfrm>
            <a:off x="285750" y="3387964"/>
            <a:ext cx="6327775" cy="453119"/>
          </a:xfrm>
          <a:prstGeom prst="rect">
            <a:avLst/>
          </a:prstGeom>
        </p:spPr>
        <p:txBody>
          <a:bodyPr anchor="t">
            <a:noAutofit/>
          </a:bodyPr>
          <a:lstStyle>
            <a:lvl1pPr marL="0" indent="0">
              <a:buNone/>
              <a:defRPr sz="22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Subtitle</a:t>
            </a:r>
            <a:endParaRPr lang="en-US"/>
          </a:p>
        </p:txBody>
      </p:sp>
      <p:sp>
        <p:nvSpPr>
          <p:cNvPr id="16" name="Text Placeholder 13">
            <a:extLst>
              <a:ext uri="{FF2B5EF4-FFF2-40B4-BE49-F238E27FC236}">
                <a16:creationId xmlns:a16="http://schemas.microsoft.com/office/drawing/2014/main" id="{13832E92-EF7C-04E7-8DBD-C53D35568A6F}"/>
              </a:ext>
            </a:extLst>
          </p:cNvPr>
          <p:cNvSpPr>
            <a:spLocks noGrp="1"/>
          </p:cNvSpPr>
          <p:nvPr>
            <p:ph type="body" sz="quarter" idx="12" hasCustomPrompt="1"/>
          </p:nvPr>
        </p:nvSpPr>
        <p:spPr>
          <a:xfrm>
            <a:off x="285750" y="4204682"/>
            <a:ext cx="6327775" cy="453119"/>
          </a:xfrm>
          <a:prstGeom prst="rect">
            <a:avLst/>
          </a:prstGeom>
        </p:spPr>
        <p:txBody>
          <a:bodyPr anchor="t">
            <a:noAutofit/>
          </a:bodyPr>
          <a:lstStyle>
            <a:lvl1pPr marL="0" indent="0">
              <a:buNone/>
              <a:defRPr sz="14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Date</a:t>
            </a:r>
            <a:endParaRPr lang="en-US"/>
          </a:p>
        </p:txBody>
      </p:sp>
    </p:spTree>
    <p:extLst>
      <p:ext uri="{BB962C8B-B14F-4D97-AF65-F5344CB8AC3E}">
        <p14:creationId xmlns:p14="http://schemas.microsoft.com/office/powerpoint/2010/main" val="312199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Text only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2"/>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3" name="Picture 2">
            <a:extLst>
              <a:ext uri="{FF2B5EF4-FFF2-40B4-BE49-F238E27FC236}">
                <a16:creationId xmlns:a16="http://schemas.microsoft.com/office/drawing/2014/main" id="{BF98EFCF-C246-005C-498D-271681A00FB4}"/>
              </a:ext>
            </a:extLst>
          </p:cNvPr>
          <p:cNvPicPr>
            <a:picLocks noChangeAspect="1"/>
          </p:cNvPicPr>
          <p:nvPr userDrawn="1"/>
        </p:nvPicPr>
        <p:blipFill>
          <a:blip r:embed="rId3"/>
          <a:srcRect/>
          <a:stretch/>
        </p:blipFill>
        <p:spPr>
          <a:xfrm>
            <a:off x="8359749" y="2620284"/>
            <a:ext cx="3527372" cy="3968293"/>
          </a:xfrm>
          <a:prstGeom prst="rect">
            <a:avLst/>
          </a:prstGeom>
        </p:spPr>
      </p:pic>
      <p:pic>
        <p:nvPicPr>
          <p:cNvPr id="4" name="Picture 3" descr="A blue rectangle on a black background&#10;&#10;Description automatically generated">
            <a:extLst>
              <a:ext uri="{FF2B5EF4-FFF2-40B4-BE49-F238E27FC236}">
                <a16:creationId xmlns:a16="http://schemas.microsoft.com/office/drawing/2014/main" id="{4A6CD33D-CE15-C6EA-E9D7-A276F9645855}"/>
              </a:ext>
            </a:extLst>
          </p:cNvPr>
          <p:cNvPicPr>
            <a:picLocks noChangeAspect="1"/>
          </p:cNvPicPr>
          <p:nvPr userDrawn="1"/>
        </p:nvPicPr>
        <p:blipFill rotWithShape="1">
          <a:blip r:embed="rId4"/>
          <a:srcRect l="25437" t="2543" r="5912" b="3059"/>
          <a:stretch/>
        </p:blipFill>
        <p:spPr>
          <a:xfrm rot="5400000">
            <a:off x="6649025" y="-657741"/>
            <a:ext cx="2405273" cy="3720755"/>
          </a:xfrm>
          <a:prstGeom prst="rect">
            <a:avLst/>
          </a:prstGeom>
        </p:spPr>
      </p:pic>
      <p:sp>
        <p:nvSpPr>
          <p:cNvPr id="2" name="Text Placeholder 16">
            <a:extLst>
              <a:ext uri="{FF2B5EF4-FFF2-40B4-BE49-F238E27FC236}">
                <a16:creationId xmlns:a16="http://schemas.microsoft.com/office/drawing/2014/main" id="{0E5CFCF9-4FEA-684C-9249-6CB4258FF9E4}"/>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1D7A6BE0-A3A3-00EF-966D-ED9E9646A869}"/>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3DC193FF-EE37-7665-A88F-6D82E3E41B60}"/>
              </a:ext>
            </a:extLst>
          </p:cNvPr>
          <p:cNvSpPr>
            <a:spLocks noGrp="1"/>
          </p:cNvSpPr>
          <p:nvPr>
            <p:ph type="body" sz="quarter" idx="13"/>
          </p:nvPr>
        </p:nvSpPr>
        <p:spPr>
          <a:xfrm>
            <a:off x="304879" y="2926024"/>
            <a:ext cx="6710362"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4913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 text - Green">
    <p:spTree>
      <p:nvGrpSpPr>
        <p:cNvPr id="1" name=""/>
        <p:cNvGrpSpPr/>
        <p:nvPr/>
      </p:nvGrpSpPr>
      <p:grpSpPr>
        <a:xfrm>
          <a:off x="0" y="0"/>
          <a:ext cx="0" cy="0"/>
          <a:chOff x="0" y="0"/>
          <a:chExt cx="0" cy="0"/>
        </a:xfrm>
      </p:grpSpPr>
      <p:pic>
        <p:nvPicPr>
          <p:cNvPr id="13" name="Picture 12" descr="A green curved object on a black background&#10;&#10;Description automatically generated">
            <a:extLst>
              <a:ext uri="{FF2B5EF4-FFF2-40B4-BE49-F238E27FC236}">
                <a16:creationId xmlns:a16="http://schemas.microsoft.com/office/drawing/2014/main" id="{5BE47017-229C-E9B0-9136-346518C971BC}"/>
              </a:ext>
            </a:extLst>
          </p:cNvPr>
          <p:cNvPicPr>
            <a:picLocks noChangeAspect="1"/>
          </p:cNvPicPr>
          <p:nvPr userDrawn="1"/>
        </p:nvPicPr>
        <p:blipFill rotWithShape="1">
          <a:blip r:embed="rId2"/>
          <a:srcRect l="13170" b="50222"/>
          <a:stretch/>
        </p:blipFill>
        <p:spPr>
          <a:xfrm>
            <a:off x="8678735" y="4849885"/>
            <a:ext cx="3113591" cy="2008116"/>
          </a:xfrm>
          <a:prstGeom prst="rect">
            <a:avLst/>
          </a:prstGeom>
        </p:spPr>
      </p:pic>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3"/>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8" name="Picture 7" descr="A blue rectangle on a black background&#10;&#10;Description automatically generated">
            <a:extLst>
              <a:ext uri="{FF2B5EF4-FFF2-40B4-BE49-F238E27FC236}">
                <a16:creationId xmlns:a16="http://schemas.microsoft.com/office/drawing/2014/main" id="{0FAC1D26-CC7D-E97A-3F21-2D75E28C9454}"/>
              </a:ext>
            </a:extLst>
          </p:cNvPr>
          <p:cNvPicPr>
            <a:picLocks noChangeAspect="1"/>
          </p:cNvPicPr>
          <p:nvPr userDrawn="1"/>
        </p:nvPicPr>
        <p:blipFill rotWithShape="1">
          <a:blip r:embed="rId4"/>
          <a:srcRect l="11058" t="2107" r="2991" b="47971"/>
          <a:stretch/>
        </p:blipFill>
        <p:spPr>
          <a:xfrm rot="10800000" flipH="1">
            <a:off x="4995863" y="0"/>
            <a:ext cx="3011357" cy="1967696"/>
          </a:xfrm>
          <a:prstGeom prst="rect">
            <a:avLst/>
          </a:prstGeom>
        </p:spPr>
      </p:pic>
      <p:sp>
        <p:nvSpPr>
          <p:cNvPr id="3" name="Text Placeholder 19">
            <a:extLst>
              <a:ext uri="{FF2B5EF4-FFF2-40B4-BE49-F238E27FC236}">
                <a16:creationId xmlns:a16="http://schemas.microsoft.com/office/drawing/2014/main" id="{F32C9CDA-6E98-BDBB-22CC-3331CBEB200D}"/>
              </a:ext>
            </a:extLst>
          </p:cNvPr>
          <p:cNvSpPr>
            <a:spLocks noGrp="1"/>
          </p:cNvSpPr>
          <p:nvPr>
            <p:ph type="body" sz="quarter" idx="14"/>
          </p:nvPr>
        </p:nvSpPr>
        <p:spPr>
          <a:xfrm>
            <a:off x="5816081" y="2925582"/>
            <a:ext cx="5020807"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6">
            <a:extLst>
              <a:ext uri="{FF2B5EF4-FFF2-40B4-BE49-F238E27FC236}">
                <a16:creationId xmlns:a16="http://schemas.microsoft.com/office/drawing/2014/main" id="{CB3808F5-2977-2430-671D-201C708FDA25}"/>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631F4810-3655-6AC4-612B-0F5ED1F82335}"/>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A1E2E994-007A-4BF6-1A75-386E1DE02EA2}"/>
              </a:ext>
            </a:extLst>
          </p:cNvPr>
          <p:cNvSpPr>
            <a:spLocks noGrp="1"/>
          </p:cNvSpPr>
          <p:nvPr>
            <p:ph type="body" sz="quarter" idx="13"/>
          </p:nvPr>
        </p:nvSpPr>
        <p:spPr>
          <a:xfrm>
            <a:off x="304879" y="2926024"/>
            <a:ext cx="5266653"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2960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A89E4-01F1-D603-91B2-5BD4E9CB45BF}"/>
              </a:ext>
            </a:extLst>
          </p:cNvPr>
          <p:cNvPicPr>
            <a:picLocks noChangeAspect="1"/>
          </p:cNvPicPr>
          <p:nvPr userDrawn="1"/>
        </p:nvPicPr>
        <p:blipFill>
          <a:blip r:embed="rId2"/>
          <a:srcRect/>
          <a:stretch/>
        </p:blipFill>
        <p:spPr>
          <a:xfrm>
            <a:off x="0" y="3175"/>
            <a:ext cx="12192000" cy="6851650"/>
          </a:xfrm>
          <a:prstGeom prst="rect">
            <a:avLst/>
          </a:prstGeom>
        </p:spPr>
      </p:pic>
      <p:pic>
        <p:nvPicPr>
          <p:cNvPr id="11" name="Picture 10">
            <a:extLst>
              <a:ext uri="{FF2B5EF4-FFF2-40B4-BE49-F238E27FC236}">
                <a16:creationId xmlns:a16="http://schemas.microsoft.com/office/drawing/2014/main" id="{8D59E697-43E9-29BA-4D8B-B1E926BCE746}"/>
              </a:ext>
            </a:extLst>
          </p:cNvPr>
          <p:cNvPicPr>
            <a:picLocks noChangeAspect="1"/>
          </p:cNvPicPr>
          <p:nvPr userDrawn="1"/>
        </p:nvPicPr>
        <p:blipFill>
          <a:blip r:embed="rId3"/>
          <a:srcRect/>
          <a:stretch/>
        </p:blipFill>
        <p:spPr>
          <a:xfrm>
            <a:off x="285750" y="275383"/>
            <a:ext cx="2365080" cy="726620"/>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3" name="Text Placeholder 13">
            <a:extLst>
              <a:ext uri="{FF2B5EF4-FFF2-40B4-BE49-F238E27FC236}">
                <a16:creationId xmlns:a16="http://schemas.microsoft.com/office/drawing/2014/main" id="{EFD7FFEF-DD76-C8F1-63F4-63C982059D10}"/>
              </a:ext>
            </a:extLst>
          </p:cNvPr>
          <p:cNvSpPr>
            <a:spLocks noGrp="1"/>
          </p:cNvSpPr>
          <p:nvPr>
            <p:ph type="body" sz="quarter" idx="10" hasCustomPrompt="1"/>
          </p:nvPr>
        </p:nvSpPr>
        <p:spPr>
          <a:xfrm>
            <a:off x="285750" y="3065689"/>
            <a:ext cx="6327775" cy="726622"/>
          </a:xfrm>
          <a:prstGeom prst="rect">
            <a:avLst/>
          </a:prstGeom>
        </p:spPr>
        <p:txBody>
          <a:bodyPr anchor="ctr">
            <a:noAutofit/>
          </a:bodyPr>
          <a:lstStyle>
            <a:lvl1pPr marL="0" indent="0">
              <a:buNone/>
              <a:defRPr sz="36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Divider title</a:t>
            </a:r>
            <a:endParaRPr lang="en-US"/>
          </a:p>
        </p:txBody>
      </p:sp>
    </p:spTree>
    <p:extLst>
      <p:ext uri="{BB962C8B-B14F-4D97-AF65-F5344CB8AC3E}">
        <p14:creationId xmlns:p14="http://schemas.microsoft.com/office/powerpoint/2010/main" val="132246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 Green">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7E004D3-DBCA-1C37-97A3-960F3197F922}"/>
              </a:ext>
            </a:extLst>
          </p:cNvPr>
          <p:cNvSpPr>
            <a:spLocks noGrp="1"/>
          </p:cNvSpPr>
          <p:nvPr>
            <p:ph type="pic" sz="quarter" idx="14"/>
          </p:nvPr>
        </p:nvSpPr>
        <p:spPr>
          <a:xfrm>
            <a:off x="6096000" y="333272"/>
            <a:ext cx="5718175" cy="6191457"/>
          </a:xfrm>
          <a:prstGeom prst="roundRect">
            <a:avLst>
              <a:gd name="adj" fmla="val 2233"/>
            </a:avLst>
          </a:prstGeom>
        </p:spPr>
        <p:txBody>
          <a:bodyPr/>
          <a:lstStyle/>
          <a:p>
            <a:endParaRPr lang="en-US"/>
          </a:p>
        </p:txBody>
      </p:sp>
      <p:pic>
        <p:nvPicPr>
          <p:cNvPr id="2" name="Picture 1">
            <a:extLst>
              <a:ext uri="{FF2B5EF4-FFF2-40B4-BE49-F238E27FC236}">
                <a16:creationId xmlns:a16="http://schemas.microsoft.com/office/drawing/2014/main" id="{86AEBD5D-6322-B406-0D4B-2DC104931732}"/>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89DC72F6-8F17-9EF3-5DE2-AD7D14DDFBB4}"/>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6" name="Text Placeholder 11">
            <a:extLst>
              <a:ext uri="{FF2B5EF4-FFF2-40B4-BE49-F238E27FC236}">
                <a16:creationId xmlns:a16="http://schemas.microsoft.com/office/drawing/2014/main" id="{ADEB40E7-645B-EFDF-08C9-EF3FCF11D1D3}"/>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15" name="Picture 14">
            <a:extLst>
              <a:ext uri="{FF2B5EF4-FFF2-40B4-BE49-F238E27FC236}">
                <a16:creationId xmlns:a16="http://schemas.microsoft.com/office/drawing/2014/main" id="{DEF444B3-DCDC-AEAE-C9E4-7E25D26EE18E}"/>
              </a:ext>
            </a:extLst>
          </p:cNvPr>
          <p:cNvPicPr>
            <a:picLocks noChangeAspect="1"/>
          </p:cNvPicPr>
          <p:nvPr userDrawn="1"/>
        </p:nvPicPr>
        <p:blipFill rotWithShape="1">
          <a:blip r:embed="rId3"/>
          <a:srcRect b="34365"/>
          <a:stretch/>
        </p:blipFill>
        <p:spPr>
          <a:xfrm rot="10800000">
            <a:off x="5464465" y="-1"/>
            <a:ext cx="3010823" cy="2223164"/>
          </a:xfrm>
          <a:prstGeom prst="rect">
            <a:avLst/>
          </a:prstGeom>
        </p:spPr>
      </p:pic>
      <p:sp>
        <p:nvSpPr>
          <p:cNvPr id="4" name="Text Placeholder 16">
            <a:extLst>
              <a:ext uri="{FF2B5EF4-FFF2-40B4-BE49-F238E27FC236}">
                <a16:creationId xmlns:a16="http://schemas.microsoft.com/office/drawing/2014/main" id="{D35E72E3-FB2A-CE9B-8A97-5095BD60FDCE}"/>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7" name="Text Placeholder 16">
            <a:extLst>
              <a:ext uri="{FF2B5EF4-FFF2-40B4-BE49-F238E27FC236}">
                <a16:creationId xmlns:a16="http://schemas.microsoft.com/office/drawing/2014/main" id="{64FA1C60-516A-E812-0696-9110D645B8D7}"/>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10" name="Text Placeholder 19">
            <a:extLst>
              <a:ext uri="{FF2B5EF4-FFF2-40B4-BE49-F238E27FC236}">
                <a16:creationId xmlns:a16="http://schemas.microsoft.com/office/drawing/2014/main" id="{98BB7B6D-035A-422E-9B5C-4C0B73E961DA}"/>
              </a:ext>
            </a:extLst>
          </p:cNvPr>
          <p:cNvSpPr>
            <a:spLocks noGrp="1"/>
          </p:cNvSpPr>
          <p:nvPr>
            <p:ph type="body" sz="quarter" idx="13"/>
          </p:nvPr>
        </p:nvSpPr>
        <p:spPr>
          <a:xfrm>
            <a:off x="304879" y="2926024"/>
            <a:ext cx="5279491"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492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ande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EBD5D-6322-B406-0D4B-2DC104931732}"/>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89DC72F6-8F17-9EF3-5DE2-AD7D14DDFBB4}"/>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Tree>
    <p:extLst>
      <p:ext uri="{BB962C8B-B14F-4D97-AF65-F5344CB8AC3E}">
        <p14:creationId xmlns:p14="http://schemas.microsoft.com/office/powerpoint/2010/main" val="35204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EC966F-C3A2-10A4-74A3-25D0347C513C}"/>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78540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40293FF-3E51-2EB7-6DBB-A815093091B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04648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 Nav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02B95-454C-436A-2495-4BD89899203F}"/>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5E66055-0316-3311-FD19-CCA64B937788}"/>
              </a:ext>
            </a:extLst>
          </p:cNvPr>
          <p:cNvPicPr>
            <a:picLocks noChangeAspect="1"/>
          </p:cNvPicPr>
          <p:nvPr userDrawn="1"/>
        </p:nvPicPr>
        <p:blipFill>
          <a:blip r:embed="rId3"/>
          <a:srcRect/>
          <a:stretch/>
        </p:blipFill>
        <p:spPr>
          <a:xfrm>
            <a:off x="285750" y="275383"/>
            <a:ext cx="2365080" cy="726620"/>
          </a:xfrm>
          <a:prstGeom prst="rect">
            <a:avLst/>
          </a:prstGeom>
        </p:spPr>
      </p:pic>
      <p:sp>
        <p:nvSpPr>
          <p:cNvPr id="5" name="TextBox 4">
            <a:extLst>
              <a:ext uri="{FF2B5EF4-FFF2-40B4-BE49-F238E27FC236}">
                <a16:creationId xmlns:a16="http://schemas.microsoft.com/office/drawing/2014/main" id="{35443EDF-457C-1F18-EF76-CFD02BB19358}"/>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6" name="Text Placeholder 13">
            <a:extLst>
              <a:ext uri="{FF2B5EF4-FFF2-40B4-BE49-F238E27FC236}">
                <a16:creationId xmlns:a16="http://schemas.microsoft.com/office/drawing/2014/main" id="{E4047BBA-C9F9-8630-437C-D87D9ED7D9DB}"/>
              </a:ext>
            </a:extLst>
          </p:cNvPr>
          <p:cNvSpPr>
            <a:spLocks noGrp="1"/>
          </p:cNvSpPr>
          <p:nvPr>
            <p:ph type="body" sz="quarter" idx="10" hasCustomPrompt="1"/>
          </p:nvPr>
        </p:nvSpPr>
        <p:spPr>
          <a:xfrm>
            <a:off x="285750" y="2399892"/>
            <a:ext cx="6327775" cy="1641245"/>
          </a:xfrm>
          <a:prstGeom prst="rect">
            <a:avLst/>
          </a:prstGeom>
        </p:spPr>
        <p:txBody>
          <a:bodyPr anchor="ctr">
            <a:noAutofit/>
          </a:bodyPr>
          <a:lstStyle>
            <a:lvl1pPr marL="0" indent="0">
              <a:buNone/>
              <a:defRPr sz="48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Thank you </a:t>
            </a:r>
            <a:br>
              <a:rPr lang="en-GB"/>
            </a:br>
            <a:r>
              <a:rPr lang="en-GB"/>
              <a:t>for listening.</a:t>
            </a:r>
            <a:endParaRPr lang="en-US"/>
          </a:p>
        </p:txBody>
      </p:sp>
      <p:sp>
        <p:nvSpPr>
          <p:cNvPr id="7" name="Text Placeholder 13">
            <a:extLst>
              <a:ext uri="{FF2B5EF4-FFF2-40B4-BE49-F238E27FC236}">
                <a16:creationId xmlns:a16="http://schemas.microsoft.com/office/drawing/2014/main" id="{FC7BFF3C-A959-AC30-52EA-3320FA2A055E}"/>
              </a:ext>
            </a:extLst>
          </p:cNvPr>
          <p:cNvSpPr>
            <a:spLocks noGrp="1"/>
          </p:cNvSpPr>
          <p:nvPr>
            <p:ph type="body" sz="quarter" idx="11" hasCustomPrompt="1"/>
          </p:nvPr>
        </p:nvSpPr>
        <p:spPr>
          <a:xfrm>
            <a:off x="285750" y="4053871"/>
            <a:ext cx="6327775" cy="453119"/>
          </a:xfrm>
          <a:prstGeom prst="rect">
            <a:avLst/>
          </a:prstGeom>
        </p:spPr>
        <p:txBody>
          <a:bodyPr anchor="b">
            <a:noAutofit/>
          </a:bodyPr>
          <a:lstStyle>
            <a:lvl1pPr marL="0" indent="0">
              <a:buNone/>
              <a:defRPr sz="14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Further info or contact details to go here.</a:t>
            </a:r>
            <a:endParaRPr lang="en-US"/>
          </a:p>
        </p:txBody>
      </p:sp>
    </p:spTree>
    <p:extLst>
      <p:ext uri="{BB962C8B-B14F-4D97-AF65-F5344CB8AC3E}">
        <p14:creationId xmlns:p14="http://schemas.microsoft.com/office/powerpoint/2010/main" val="151414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86317-7467-DE3F-6C0B-DD058A986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53CBCA-3BED-A47C-B4C8-D30F0AB68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8CC687-9ECD-F6E3-5184-EFAF7E46F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solidFill>
                <a:latin typeface="Ubuntu" panose="020B0504030602030204" pitchFamily="34" charset="0"/>
              </a:defRPr>
            </a:lvl1pPr>
          </a:lstStyle>
          <a:p>
            <a:fld id="{84E63EC1-32C7-C148-9B23-6C189CE1C2B7}" type="datetimeFigureOut">
              <a:rPr lang="en-US" smtClean="0"/>
              <a:pPr/>
              <a:t>3/2/2026</a:t>
            </a:fld>
            <a:endParaRPr lang="en-US"/>
          </a:p>
        </p:txBody>
      </p:sp>
      <p:sp>
        <p:nvSpPr>
          <p:cNvPr id="5" name="Footer Placeholder 4">
            <a:extLst>
              <a:ext uri="{FF2B5EF4-FFF2-40B4-BE49-F238E27FC236}">
                <a16:creationId xmlns:a16="http://schemas.microsoft.com/office/drawing/2014/main" id="{E242B47E-A058-0DAF-B59E-CC2E267BD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latin typeface="Ubuntu" panose="020B0504030602030204" pitchFamily="34" charset="0"/>
              </a:defRPr>
            </a:lvl1pPr>
          </a:lstStyle>
          <a:p>
            <a:endParaRPr lang="en-US"/>
          </a:p>
        </p:txBody>
      </p:sp>
      <p:sp>
        <p:nvSpPr>
          <p:cNvPr id="6" name="Slide Number Placeholder 5">
            <a:extLst>
              <a:ext uri="{FF2B5EF4-FFF2-40B4-BE49-F238E27FC236}">
                <a16:creationId xmlns:a16="http://schemas.microsoft.com/office/drawing/2014/main" id="{91C73786-2D0C-15B4-1EB1-4F191CCD8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solidFill>
                <a:latin typeface="Ubuntu" panose="020B0504030602030204" pitchFamily="34" charset="0"/>
              </a:defRPr>
            </a:lvl1pPr>
          </a:lstStyle>
          <a:p>
            <a:fld id="{1A6076B7-25FF-134B-B2FE-8DDBCA4A7BAB}" type="slidenum">
              <a:rPr lang="en-US" smtClean="0"/>
              <a:pPr/>
              <a:t>‹#›</a:t>
            </a:fld>
            <a:endParaRPr lang="en-US"/>
          </a:p>
        </p:txBody>
      </p:sp>
    </p:spTree>
    <p:extLst>
      <p:ext uri="{BB962C8B-B14F-4D97-AF65-F5344CB8AC3E}">
        <p14:creationId xmlns:p14="http://schemas.microsoft.com/office/powerpoint/2010/main" val="1613755529"/>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 id="2147483670" r:id="rId4"/>
    <p:sldLayoutId id="2147483665" r:id="rId5"/>
    <p:sldLayoutId id="2147483698" r:id="rId6"/>
    <p:sldLayoutId id="2147483693" r:id="rId7"/>
    <p:sldLayoutId id="2147483694" r:id="rId8"/>
    <p:sldLayoutId id="2147483697" r:id="rId9"/>
  </p:sldLayoutIdLst>
  <p:txStyles>
    <p:titleStyle>
      <a:lvl1pPr algn="l" defTabSz="914400" rtl="0" eaLnBrk="1" latinLnBrk="0" hangingPunct="1">
        <a:lnSpc>
          <a:spcPct val="90000"/>
        </a:lnSpc>
        <a:spcBef>
          <a:spcPct val="0"/>
        </a:spcBef>
        <a:buNone/>
        <a:defRPr sz="4400" kern="1200">
          <a:solidFill>
            <a:schemeClr val="accent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6AB5A8-AE53-D96F-DDC9-26440FF68D00}"/>
              </a:ext>
            </a:extLst>
          </p:cNvPr>
          <p:cNvSpPr>
            <a:spLocks noGrp="1"/>
          </p:cNvSpPr>
          <p:nvPr>
            <p:ph type="body" sz="quarter" idx="10"/>
          </p:nvPr>
        </p:nvSpPr>
        <p:spPr/>
        <p:txBody>
          <a:bodyPr/>
          <a:lstStyle/>
          <a:p>
            <a:r>
              <a:rPr lang="en-US"/>
              <a:t>Diamond 9 Ranking</a:t>
            </a:r>
          </a:p>
        </p:txBody>
      </p:sp>
      <p:sp>
        <p:nvSpPr>
          <p:cNvPr id="9" name="Text Placeholder 8">
            <a:extLst>
              <a:ext uri="{FF2B5EF4-FFF2-40B4-BE49-F238E27FC236}">
                <a16:creationId xmlns:a16="http://schemas.microsoft.com/office/drawing/2014/main" id="{24D84E20-02A1-FA3E-6382-4921CD448E5A}"/>
              </a:ext>
            </a:extLst>
          </p:cNvPr>
          <p:cNvSpPr>
            <a:spLocks noGrp="1"/>
          </p:cNvSpPr>
          <p:nvPr>
            <p:ph type="body" sz="quarter" idx="11"/>
          </p:nvPr>
        </p:nvSpPr>
        <p:spPr/>
        <p:txBody>
          <a:bodyPr/>
          <a:lstStyle/>
          <a:p>
            <a:r>
              <a:rPr lang="en-US"/>
              <a:t>Vaping</a:t>
            </a:r>
          </a:p>
        </p:txBody>
      </p:sp>
      <p:pic>
        <p:nvPicPr>
          <p:cNvPr id="5" name="Picture Placeholder 6" descr="A person holding a group of pens&#10;&#10;Description automatically generated">
            <a:extLst>
              <a:ext uri="{FF2B5EF4-FFF2-40B4-BE49-F238E27FC236}">
                <a16:creationId xmlns:a16="http://schemas.microsoft.com/office/drawing/2014/main" id="{5FDA5643-7C6B-BE0E-29DE-6B0ECE214D1A}"/>
              </a:ext>
            </a:extLst>
          </p:cNvPr>
          <p:cNvPicPr>
            <a:picLocks noChangeAspect="1"/>
          </p:cNvPicPr>
          <p:nvPr/>
        </p:nvPicPr>
        <p:blipFill>
          <a:blip r:embed="rId2"/>
          <a:srcRect t="6316" b="6316"/>
          <a:stretch/>
        </p:blipFill>
        <p:spPr>
          <a:xfrm>
            <a:off x="5561610" y="1481921"/>
            <a:ext cx="5718175" cy="3330575"/>
          </a:xfrm>
          <a:prstGeom prst="roundRect">
            <a:avLst>
              <a:gd name="adj" fmla="val 2233"/>
            </a:avLst>
          </a:prstGeom>
        </p:spPr>
      </p:pic>
    </p:spTree>
    <p:extLst>
      <p:ext uri="{BB962C8B-B14F-4D97-AF65-F5344CB8AC3E}">
        <p14:creationId xmlns:p14="http://schemas.microsoft.com/office/powerpoint/2010/main" val="292687924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FC68762-CA72-B326-53BB-EA88D46BA41A}"/>
              </a:ext>
            </a:extLst>
          </p:cNvPr>
          <p:cNvSpPr>
            <a:spLocks noGrp="1"/>
          </p:cNvSpPr>
          <p:nvPr>
            <p:ph type="body" sz="quarter" idx="13"/>
          </p:nvPr>
        </p:nvSpPr>
        <p:spPr>
          <a:xfrm>
            <a:off x="370042" y="2142524"/>
            <a:ext cx="5951411" cy="3723040"/>
          </a:xfrm>
        </p:spPr>
        <p:txBody>
          <a:bodyPr vert="horz" lIns="91440" tIns="45720" rIns="91440" bIns="45720" rtlCol="0" anchor="t">
            <a:normAutofit/>
          </a:bodyPr>
          <a:lstStyle/>
          <a:p>
            <a:pPr fontAlgn="base"/>
            <a:r>
              <a:rPr lang="en-GB" sz="2200" b="0" i="0" u="none" strike="noStrike" dirty="0">
                <a:effectLst/>
                <a:latin typeface="Ubuntu"/>
              </a:rPr>
              <a:t>The vast majority of children and young people do not vape.</a:t>
            </a:r>
            <a:r>
              <a:rPr lang="en-GB" sz="2200" dirty="0">
                <a:latin typeface="Ubuntu"/>
              </a:rPr>
              <a:t> </a:t>
            </a:r>
            <a:endParaRPr lang="en-GB" sz="2200" b="0" i="0" u="none" strike="noStrike">
              <a:effectLst/>
            </a:endParaRPr>
          </a:p>
          <a:p>
            <a:pPr algn="l" rtl="0" fontAlgn="base"/>
            <a:r>
              <a:rPr lang="en-GB" sz="2200" b="0" i="0" u="none" strike="noStrike" dirty="0">
                <a:effectLst/>
                <a:latin typeface="Ubuntu"/>
              </a:rPr>
              <a:t>However, there has been a rise in </a:t>
            </a:r>
            <a:r>
              <a:rPr lang="en-GB" sz="2200" dirty="0">
                <a:latin typeface="Ubuntu"/>
              </a:rPr>
              <a:t>experimental</a:t>
            </a:r>
            <a:r>
              <a:rPr lang="en-GB" sz="2200" b="0" i="0" u="none" strike="noStrike" dirty="0">
                <a:effectLst/>
                <a:latin typeface="Ubuntu"/>
              </a:rPr>
              <a:t> and regular use amongst some young people</a:t>
            </a:r>
            <a:r>
              <a:rPr lang="en-GB" sz="2200" u="none" strike="noStrike" dirty="0">
                <a:latin typeface="Ubuntu"/>
              </a:rPr>
              <a:t>.</a:t>
            </a:r>
          </a:p>
          <a:p>
            <a:pPr algn="l" rtl="0" fontAlgn="base"/>
            <a:r>
              <a:rPr lang="en-GB" sz="2200" b="0" i="0" u="none" strike="noStrike" dirty="0">
                <a:effectLst/>
                <a:latin typeface="Ubuntu"/>
              </a:rPr>
              <a:t>A young person is making a decision about trying vaping.</a:t>
            </a:r>
          </a:p>
          <a:p>
            <a:pPr algn="l" rtl="0" fontAlgn="base"/>
            <a:r>
              <a:rPr lang="en-GB" sz="2200" b="0" i="0" u="none" strike="noStrike" dirty="0">
                <a:effectLst/>
                <a:latin typeface="Ubuntu"/>
              </a:rPr>
              <a:t>What factors should a young person consider?</a:t>
            </a:r>
          </a:p>
          <a:p>
            <a:pPr algn="l" rtl="0" fontAlgn="base"/>
            <a:endParaRPr lang="en-GB" sz="2400"/>
          </a:p>
          <a:p>
            <a:endParaRPr lang="en-GB"/>
          </a:p>
        </p:txBody>
      </p:sp>
      <p:pic>
        <p:nvPicPr>
          <p:cNvPr id="6" name="Picture 5" descr="A person standing in front of a wall with arrows pointing to the right&#10;&#10;Description automatically generated">
            <a:extLst>
              <a:ext uri="{FF2B5EF4-FFF2-40B4-BE49-F238E27FC236}">
                <a16:creationId xmlns:a16="http://schemas.microsoft.com/office/drawing/2014/main" id="{6D263FE1-2BF2-821E-3B91-FAD547B08E30}"/>
              </a:ext>
            </a:extLst>
          </p:cNvPr>
          <p:cNvPicPr>
            <a:picLocks noChangeAspect="1"/>
          </p:cNvPicPr>
          <p:nvPr/>
        </p:nvPicPr>
        <p:blipFill>
          <a:blip r:embed="rId2"/>
          <a:stretch>
            <a:fillRect/>
          </a:stretch>
        </p:blipFill>
        <p:spPr>
          <a:xfrm>
            <a:off x="6529140" y="2138177"/>
            <a:ext cx="5200032" cy="3026971"/>
          </a:xfrm>
          <a:prstGeom prst="rect">
            <a:avLst/>
          </a:prstGeom>
        </p:spPr>
      </p:pic>
    </p:spTree>
    <p:extLst>
      <p:ext uri="{BB962C8B-B14F-4D97-AF65-F5344CB8AC3E}">
        <p14:creationId xmlns:p14="http://schemas.microsoft.com/office/powerpoint/2010/main" val="232213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FC68762-CA72-B326-53BB-EA88D46BA41A}"/>
              </a:ext>
            </a:extLst>
          </p:cNvPr>
          <p:cNvSpPr>
            <a:spLocks noGrp="1"/>
          </p:cNvSpPr>
          <p:nvPr>
            <p:ph type="body" sz="quarter" idx="4294967295"/>
          </p:nvPr>
        </p:nvSpPr>
        <p:spPr>
          <a:xfrm>
            <a:off x="133564" y="2070505"/>
            <a:ext cx="4119939" cy="2439988"/>
          </a:xfrm>
        </p:spPr>
        <p:txBody>
          <a:bodyPr>
            <a:normAutofit/>
          </a:bodyPr>
          <a:lstStyle/>
          <a:p>
            <a:pPr marL="0" indent="0" algn="l" rtl="0" fontAlgn="base">
              <a:buNone/>
            </a:pPr>
            <a:r>
              <a:rPr lang="en-GB" sz="2000" b="0" i="0">
                <a:effectLst/>
              </a:rPr>
              <a:t>Rank the following 9 statements in order of importance to inform decision making. </a:t>
            </a:r>
          </a:p>
          <a:p>
            <a:pPr algn="l" rtl="0" fontAlgn="base"/>
            <a:endParaRPr lang="en-GB" sz="2400"/>
          </a:p>
          <a:p>
            <a:endParaRPr lang="en-GB"/>
          </a:p>
        </p:txBody>
      </p:sp>
      <p:graphicFrame>
        <p:nvGraphicFramePr>
          <p:cNvPr id="2" name="Table 1">
            <a:extLst>
              <a:ext uri="{FF2B5EF4-FFF2-40B4-BE49-F238E27FC236}">
                <a16:creationId xmlns:a16="http://schemas.microsoft.com/office/drawing/2014/main" id="{F181FA24-E21B-E37E-2723-4B5186C3E3CC}"/>
              </a:ext>
            </a:extLst>
          </p:cNvPr>
          <p:cNvGraphicFramePr>
            <a:graphicFrameLocks noGrp="1"/>
          </p:cNvGraphicFramePr>
          <p:nvPr>
            <p:extLst>
              <p:ext uri="{D42A27DB-BD31-4B8C-83A1-F6EECF244321}">
                <p14:modId xmlns:p14="http://schemas.microsoft.com/office/powerpoint/2010/main" val="3080087476"/>
              </p:ext>
            </p:extLst>
          </p:nvPr>
        </p:nvGraphicFramePr>
        <p:xfrm>
          <a:off x="4253503" y="407043"/>
          <a:ext cx="7510408" cy="6043913"/>
        </p:xfrm>
        <a:graphic>
          <a:graphicData uri="http://schemas.openxmlformats.org/drawingml/2006/table">
            <a:tbl>
              <a:tblPr/>
              <a:tblGrid>
                <a:gridCol w="7510408">
                  <a:extLst>
                    <a:ext uri="{9D8B030D-6E8A-4147-A177-3AD203B41FA5}">
                      <a16:colId xmlns:a16="http://schemas.microsoft.com/office/drawing/2014/main" val="1555265442"/>
                    </a:ext>
                  </a:extLst>
                </a:gridCol>
              </a:tblGrid>
              <a:tr h="369870">
                <a:tc>
                  <a:txBody>
                    <a:bodyPr/>
                    <a:lstStyle/>
                    <a:p>
                      <a:pPr algn="l" rtl="0" fontAlgn="base"/>
                      <a:r>
                        <a:rPr lang="en-GB" sz="1600" b="0" i="0">
                          <a:solidFill>
                            <a:schemeClr val="accent1"/>
                          </a:solidFill>
                          <a:effectLst/>
                          <a:latin typeface="Ubuntu" panose="020B0504030602030204" pitchFamily="34" charset="0"/>
                        </a:rPr>
                        <a:t>Vaping devices should not be used by children and young people.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589823"/>
                  </a:ext>
                </a:extLst>
              </a:tr>
              <a:tr h="477409">
                <a:tc>
                  <a:txBody>
                    <a:bodyPr/>
                    <a:lstStyle/>
                    <a:p>
                      <a:pPr algn="l" rtl="0" fontAlgn="base"/>
                      <a:r>
                        <a:rPr lang="en-GB" sz="1600" b="0" i="0">
                          <a:solidFill>
                            <a:schemeClr val="accent1"/>
                          </a:solidFill>
                          <a:effectLst/>
                          <a:latin typeface="Ubuntu" panose="020B0504030602030204" pitchFamily="34" charset="0"/>
                        </a:rPr>
                        <a:t>It is illegal to sell nicotine-containing vaping devices to anyone under 18 or for adults to buy them on behalf of under-18s.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567734"/>
                  </a:ext>
                </a:extLst>
              </a:tr>
              <a:tr h="477409">
                <a:tc>
                  <a:txBody>
                    <a:bodyPr/>
                    <a:lstStyle/>
                    <a:p>
                      <a:pPr algn="l" rtl="0" fontAlgn="base"/>
                      <a:r>
                        <a:rPr lang="en-GB" sz="1600" b="0" i="0">
                          <a:solidFill>
                            <a:schemeClr val="accent1"/>
                          </a:solidFill>
                          <a:effectLst/>
                          <a:latin typeface="Ubuntu" panose="020B0504030602030204" pitchFamily="34" charset="0"/>
                        </a:rPr>
                        <a:t>Illegal vapes have been found in schools in the UK.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6730602"/>
                  </a:ext>
                </a:extLst>
              </a:tr>
              <a:tr h="834342">
                <a:tc>
                  <a:txBody>
                    <a:bodyPr/>
                    <a:lstStyle/>
                    <a:p>
                      <a:pPr algn="l" rtl="0" fontAlgn="base"/>
                      <a:r>
                        <a:rPr lang="en-GB" sz="1600" b="0" i="0" dirty="0">
                          <a:solidFill>
                            <a:schemeClr val="accent1"/>
                          </a:solidFill>
                          <a:effectLst/>
                          <a:latin typeface="Ubuntu"/>
                        </a:rPr>
                        <a:t>Vaping is safer than smoking but it is not harmless. </a:t>
                      </a:r>
                      <a:r>
                        <a:rPr lang="en-GB" sz="1600" b="0" i="0" u="none" strike="noStrike" dirty="0">
                          <a:solidFill>
                            <a:schemeClr val="accent1"/>
                          </a:solidFill>
                          <a:effectLst/>
                          <a:latin typeface="Ubuntu"/>
                        </a:rPr>
                        <a:t>The evidence on the long-term health effects of vaping is limited as it has not been around long enough to</a:t>
                      </a:r>
                      <a:r>
                        <a:rPr lang="en-GB" sz="1600" b="0" i="0" dirty="0">
                          <a:solidFill>
                            <a:schemeClr val="accent1"/>
                          </a:solidFill>
                          <a:effectLst/>
                          <a:latin typeface="Ubuntu"/>
                        </a:rPr>
                        <a:t> know the risk of long-term use.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3206593"/>
                  </a:ext>
                </a:extLst>
              </a:tr>
              <a:tr h="715364">
                <a:tc>
                  <a:txBody>
                    <a:bodyPr/>
                    <a:lstStyle/>
                    <a:p>
                      <a:pPr algn="l" rtl="0" fontAlgn="base"/>
                      <a:r>
                        <a:rPr lang="en-GB" sz="1600" b="0" i="0">
                          <a:solidFill>
                            <a:schemeClr val="accent1"/>
                          </a:solidFill>
                          <a:effectLst/>
                          <a:latin typeface="Ubuntu"/>
                        </a:rPr>
                        <a:t>Vaping can lead to dependence on nicotine. Dependence on nicotine can negatively affect mental health and well-being and can be disruptive to life and learning.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518776"/>
                  </a:ext>
                </a:extLst>
              </a:tr>
              <a:tr h="953319">
                <a:tc>
                  <a:txBody>
                    <a:bodyPr/>
                    <a:lstStyle/>
                    <a:p>
                      <a:pPr algn="l" rtl="0" fontAlgn="base"/>
                      <a:r>
                        <a:rPr lang="en-GB" sz="1600" b="0" i="0" dirty="0">
                          <a:solidFill>
                            <a:schemeClr val="accent1"/>
                          </a:solidFill>
                          <a:effectLst/>
                          <a:latin typeface="Ubuntu"/>
                        </a:rPr>
                        <a:t>There are growing numbers of illegal or illicit vaping devices on sale that don’t meet the stringent quality and safety standards within the UK. These devices can be particularly dangerous as some have been found to contain very high levels of nicotine and dangerous metals like lead.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827844"/>
                  </a:ext>
                </a:extLst>
              </a:tr>
              <a:tr h="596387">
                <a:tc>
                  <a:txBody>
                    <a:bodyPr/>
                    <a:lstStyle/>
                    <a:p>
                      <a:pPr algn="l" rtl="0" fontAlgn="base"/>
                      <a:r>
                        <a:rPr lang="en-GB" sz="1600" b="0" i="0">
                          <a:solidFill>
                            <a:schemeClr val="accent1"/>
                          </a:solidFill>
                          <a:effectLst/>
                          <a:latin typeface="Ubuntu" panose="020B0504030602030204" pitchFamily="34" charset="0"/>
                        </a:rPr>
                        <a:t>Research in Wales has found a range of substances (including cannabis-based substances) present in vaping devices.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279397"/>
                  </a:ext>
                </a:extLst>
              </a:tr>
              <a:tr h="834342">
                <a:tc>
                  <a:txBody>
                    <a:bodyPr/>
                    <a:lstStyle/>
                    <a:p>
                      <a:pPr algn="l" rtl="0" fontAlgn="base"/>
                      <a:r>
                        <a:rPr lang="en-GB" sz="1600" b="0" i="0">
                          <a:solidFill>
                            <a:schemeClr val="accent1"/>
                          </a:solidFill>
                          <a:effectLst/>
                          <a:latin typeface="Ubuntu" panose="020B0504030602030204" pitchFamily="34" charset="0"/>
                        </a:rPr>
                        <a:t>Adult smokers can reduce the risk of harm from smoking by switching completely to vaping, however vaping is not recommended for non-smokers (and should not be used by children and young people).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493954"/>
                  </a:ext>
                </a:extLst>
              </a:tr>
              <a:tr h="596387">
                <a:tc>
                  <a:txBody>
                    <a:bodyPr/>
                    <a:lstStyle/>
                    <a:p>
                      <a:pPr algn="l" rtl="0" fontAlgn="base"/>
                      <a:r>
                        <a:rPr lang="en-GB" sz="1600" b="0" i="0" dirty="0">
                          <a:solidFill>
                            <a:schemeClr val="accent1"/>
                          </a:solidFill>
                          <a:effectLst/>
                          <a:latin typeface="Ubuntu"/>
                        </a:rPr>
                        <a:t>Some illicit vaping devices are labelled as being nicotine-free when they do contain nicotine.  </a:t>
                      </a:r>
                    </a:p>
                  </a:txBody>
                  <a:tcPr marL="46873" marR="46873" marT="23436" marB="2343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334525"/>
                  </a:ext>
                </a:extLst>
              </a:tr>
            </a:tbl>
          </a:graphicData>
        </a:graphic>
      </p:graphicFrame>
      <p:sp>
        <p:nvSpPr>
          <p:cNvPr id="4" name="TextBox 1">
            <a:extLst>
              <a:ext uri="{FF2B5EF4-FFF2-40B4-BE49-F238E27FC236}">
                <a16:creationId xmlns:a16="http://schemas.microsoft.com/office/drawing/2014/main" id="{98D9D1CC-B5E8-F9DF-FE92-4636AF80A232}"/>
              </a:ext>
            </a:extLst>
          </p:cNvPr>
          <p:cNvSpPr txBox="1"/>
          <p:nvPr/>
        </p:nvSpPr>
        <p:spPr>
          <a:xfrm>
            <a:off x="133564" y="3717348"/>
            <a:ext cx="3945276" cy="646331"/>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accent2"/>
                </a:solidFill>
                <a:latin typeface="Ubuntu"/>
                <a:ea typeface="Calibri"/>
                <a:cs typeface="Calibri"/>
              </a:rPr>
              <a:t>Which statements do you think are the most important to consider? </a:t>
            </a:r>
          </a:p>
        </p:txBody>
      </p:sp>
    </p:spTree>
    <p:extLst>
      <p:ext uri="{BB962C8B-B14F-4D97-AF65-F5344CB8AC3E}">
        <p14:creationId xmlns:p14="http://schemas.microsoft.com/office/powerpoint/2010/main" val="560815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7F7F6334-F033-652A-FA9D-8FE32900220E}"/>
              </a:ext>
            </a:extLst>
          </p:cNvPr>
          <p:cNvSpPr txBox="1"/>
          <p:nvPr/>
        </p:nvSpPr>
        <p:spPr>
          <a:xfrm>
            <a:off x="1025724" y="4458428"/>
            <a:ext cx="3681985" cy="585399"/>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GB" sz="1600" b="0" i="0">
                <a:solidFill>
                  <a:schemeClr val="accent2"/>
                </a:solidFill>
                <a:effectLst/>
                <a:latin typeface="Ubuntu"/>
              </a:rPr>
              <a:t>Vaping devices should not be used by children and young people. </a:t>
            </a:r>
          </a:p>
        </p:txBody>
      </p:sp>
      <p:sp>
        <p:nvSpPr>
          <p:cNvPr id="3" name="TextBox 1">
            <a:extLst>
              <a:ext uri="{FF2B5EF4-FFF2-40B4-BE49-F238E27FC236}">
                <a16:creationId xmlns:a16="http://schemas.microsoft.com/office/drawing/2014/main" id="{93EFE10F-A235-368F-D6AB-E04BDFD94309}"/>
              </a:ext>
            </a:extLst>
          </p:cNvPr>
          <p:cNvSpPr txBox="1"/>
          <p:nvPr/>
        </p:nvSpPr>
        <p:spPr>
          <a:xfrm>
            <a:off x="4035564" y="541694"/>
            <a:ext cx="5474294" cy="830997"/>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600">
                <a:solidFill>
                  <a:schemeClr val="accent2"/>
                </a:solidFill>
                <a:latin typeface="Ubuntu"/>
                <a:cs typeface="Calibri"/>
              </a:rPr>
              <a:t>It</a:t>
            </a:r>
            <a:r>
              <a:rPr lang="en-GB" sz="1600">
                <a:solidFill>
                  <a:schemeClr val="accent2"/>
                </a:solidFill>
                <a:latin typeface="Ubuntu"/>
                <a:ea typeface="+mn-lt"/>
                <a:cs typeface="+mn-lt"/>
              </a:rPr>
              <a:t> is illegal to sell nicotine-containing vaping devices to anyone under 18 or for adults to buy them on behalf of under-18s. </a:t>
            </a:r>
            <a:endParaRPr lang="en-GB" sz="1600" b="0" i="0">
              <a:solidFill>
                <a:schemeClr val="accent2"/>
              </a:solidFill>
              <a:effectLst/>
              <a:latin typeface="Ubuntu"/>
            </a:endParaRPr>
          </a:p>
        </p:txBody>
      </p:sp>
      <p:sp>
        <p:nvSpPr>
          <p:cNvPr id="4" name="TextBox 1">
            <a:extLst>
              <a:ext uri="{FF2B5EF4-FFF2-40B4-BE49-F238E27FC236}">
                <a16:creationId xmlns:a16="http://schemas.microsoft.com/office/drawing/2014/main" id="{9EE61330-43A5-26A3-DA27-E748601BEE87}"/>
              </a:ext>
            </a:extLst>
          </p:cNvPr>
          <p:cNvSpPr txBox="1"/>
          <p:nvPr/>
        </p:nvSpPr>
        <p:spPr>
          <a:xfrm>
            <a:off x="6552908" y="3160366"/>
            <a:ext cx="4873280" cy="338554"/>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1600">
                <a:solidFill>
                  <a:schemeClr val="accent2"/>
                </a:solidFill>
                <a:latin typeface="Ubuntu"/>
                <a:cs typeface="Calibri"/>
              </a:rPr>
              <a:t>Illegal</a:t>
            </a:r>
            <a:r>
              <a:rPr lang="en-GB" sz="1600">
                <a:solidFill>
                  <a:schemeClr val="accent2"/>
                </a:solidFill>
                <a:latin typeface="Ubuntu"/>
                <a:ea typeface="+mn-lt"/>
                <a:cs typeface="+mn-lt"/>
              </a:rPr>
              <a:t> vapes have been found in schools in the UK.</a:t>
            </a:r>
            <a:endParaRPr lang="en-GB" sz="1600" b="0" i="0">
              <a:solidFill>
                <a:schemeClr val="accent2"/>
              </a:solidFill>
              <a:effectLst/>
              <a:latin typeface="Ubuntu"/>
              <a:cs typeface="Calibri"/>
            </a:endParaRPr>
          </a:p>
        </p:txBody>
      </p:sp>
      <p:sp>
        <p:nvSpPr>
          <p:cNvPr id="6" name="TextBox 1">
            <a:extLst>
              <a:ext uri="{FF2B5EF4-FFF2-40B4-BE49-F238E27FC236}">
                <a16:creationId xmlns:a16="http://schemas.microsoft.com/office/drawing/2014/main" id="{71D9206C-02B1-F093-5EF5-43B845B47919}"/>
              </a:ext>
            </a:extLst>
          </p:cNvPr>
          <p:cNvSpPr txBox="1"/>
          <p:nvPr/>
        </p:nvSpPr>
        <p:spPr>
          <a:xfrm>
            <a:off x="6091414" y="1656577"/>
            <a:ext cx="5570885" cy="1077218"/>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2"/>
                </a:solidFill>
                <a:latin typeface="Ubuntu"/>
                <a:cs typeface="Calibri"/>
              </a:rPr>
              <a:t>Vaping is safer than smoking but it is not harmless. The evidence on the long-term health effects of vaping is limited as it has not been around long enough to know the risk of long-term use. </a:t>
            </a:r>
            <a:endParaRPr lang="en-US" sz="1600">
              <a:solidFill>
                <a:schemeClr val="accent2"/>
              </a:solidFill>
            </a:endParaRPr>
          </a:p>
        </p:txBody>
      </p:sp>
      <p:sp>
        <p:nvSpPr>
          <p:cNvPr id="7" name="TextBox 1">
            <a:extLst>
              <a:ext uri="{FF2B5EF4-FFF2-40B4-BE49-F238E27FC236}">
                <a16:creationId xmlns:a16="http://schemas.microsoft.com/office/drawing/2014/main" id="{35AA6059-34C6-A9EA-09E9-E2081190511B}"/>
              </a:ext>
            </a:extLst>
          </p:cNvPr>
          <p:cNvSpPr txBox="1"/>
          <p:nvPr/>
        </p:nvSpPr>
        <p:spPr>
          <a:xfrm>
            <a:off x="6134343" y="4038192"/>
            <a:ext cx="5570885" cy="830997"/>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2"/>
                </a:solidFill>
                <a:latin typeface="Ubuntu"/>
                <a:cs typeface="Calibri"/>
              </a:rPr>
              <a:t>Vaping can lead to dependence on nicotine. Dependence on nicotine can negatively affect mental health and well-being and can be disruptive to life and learning. </a:t>
            </a:r>
            <a:endParaRPr lang="en-US" sz="1600">
              <a:solidFill>
                <a:schemeClr val="accent2"/>
              </a:solidFill>
            </a:endParaRPr>
          </a:p>
        </p:txBody>
      </p:sp>
      <p:sp>
        <p:nvSpPr>
          <p:cNvPr id="8" name="TextBox 1">
            <a:extLst>
              <a:ext uri="{FF2B5EF4-FFF2-40B4-BE49-F238E27FC236}">
                <a16:creationId xmlns:a16="http://schemas.microsoft.com/office/drawing/2014/main" id="{8DDB018D-12FB-C359-A47A-13B8E4D184B7}"/>
              </a:ext>
            </a:extLst>
          </p:cNvPr>
          <p:cNvSpPr txBox="1"/>
          <p:nvPr/>
        </p:nvSpPr>
        <p:spPr>
          <a:xfrm>
            <a:off x="188595" y="2845363"/>
            <a:ext cx="5710407" cy="1323439"/>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2"/>
                </a:solidFill>
                <a:latin typeface="Ubuntu"/>
                <a:cs typeface="Calibri"/>
              </a:rPr>
              <a:t>There are growing numbers of illegal or illicit vaping devices on sale that don’t meet the stringent quality and safety standards within the UK. These devices can be particularly dangerous as some have been found to contain very high levels of nicotine and dangerous metals like lead. </a:t>
            </a:r>
            <a:endParaRPr lang="en-US" sz="1600">
              <a:solidFill>
                <a:schemeClr val="accent2"/>
              </a:solidFill>
            </a:endParaRPr>
          </a:p>
        </p:txBody>
      </p:sp>
      <p:sp>
        <p:nvSpPr>
          <p:cNvPr id="9" name="TextBox 1">
            <a:extLst>
              <a:ext uri="{FF2B5EF4-FFF2-40B4-BE49-F238E27FC236}">
                <a16:creationId xmlns:a16="http://schemas.microsoft.com/office/drawing/2014/main" id="{BACA0F0D-6E21-FD87-D2F3-AB1A7BDE3AD1}"/>
              </a:ext>
            </a:extLst>
          </p:cNvPr>
          <p:cNvSpPr txBox="1"/>
          <p:nvPr/>
        </p:nvSpPr>
        <p:spPr>
          <a:xfrm>
            <a:off x="564228" y="1653648"/>
            <a:ext cx="4755224" cy="830997"/>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2"/>
                </a:solidFill>
                <a:latin typeface="Ubuntu"/>
                <a:cs typeface="Calibri"/>
              </a:rPr>
              <a:t>Research in Wales has found a range of substances (including cannabis-based substances) present in vaping devices. </a:t>
            </a:r>
            <a:endParaRPr lang="en-US" sz="1600">
              <a:solidFill>
                <a:schemeClr val="accent2"/>
              </a:solidFill>
            </a:endParaRPr>
          </a:p>
        </p:txBody>
      </p:sp>
      <p:sp>
        <p:nvSpPr>
          <p:cNvPr id="10" name="TextBox 1">
            <a:extLst>
              <a:ext uri="{FF2B5EF4-FFF2-40B4-BE49-F238E27FC236}">
                <a16:creationId xmlns:a16="http://schemas.microsoft.com/office/drawing/2014/main" id="{1C7224A2-27B7-CED7-7024-1573AB3DED9B}"/>
              </a:ext>
            </a:extLst>
          </p:cNvPr>
          <p:cNvSpPr txBox="1"/>
          <p:nvPr/>
        </p:nvSpPr>
        <p:spPr>
          <a:xfrm>
            <a:off x="5898229" y="5247467"/>
            <a:ext cx="5527956" cy="1077218"/>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2"/>
                </a:solidFill>
                <a:latin typeface="Ubuntu"/>
                <a:cs typeface="Calibri"/>
              </a:rPr>
              <a:t>Adult smokers can reduce the risk of harm from smoking by switching completely to vaping, however vaping is not recommended for non-smokers (and should not be used by children and young people). </a:t>
            </a:r>
            <a:endParaRPr lang="en-US" sz="1600">
              <a:solidFill>
                <a:schemeClr val="accent2"/>
              </a:solidFill>
            </a:endParaRPr>
          </a:p>
        </p:txBody>
      </p:sp>
      <p:sp>
        <p:nvSpPr>
          <p:cNvPr id="11" name="TextBox 1">
            <a:extLst>
              <a:ext uri="{FF2B5EF4-FFF2-40B4-BE49-F238E27FC236}">
                <a16:creationId xmlns:a16="http://schemas.microsoft.com/office/drawing/2014/main" id="{34303C65-C722-E913-57F0-C99FAD41412E}"/>
              </a:ext>
            </a:extLst>
          </p:cNvPr>
          <p:cNvSpPr txBox="1"/>
          <p:nvPr/>
        </p:nvSpPr>
        <p:spPr>
          <a:xfrm>
            <a:off x="564232" y="5495010"/>
            <a:ext cx="4594237" cy="584775"/>
          </a:xfrm>
          <a:prstGeom prst="rect">
            <a:avLst/>
          </a:prstGeom>
          <a:solidFill>
            <a:schemeClr val="accent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2"/>
                </a:solidFill>
                <a:latin typeface="Ubuntu"/>
                <a:cs typeface="Calibri"/>
              </a:rPr>
              <a:t>Some illicit vaping devices are labelled as being nicotine-free when they do contain nicotine. </a:t>
            </a:r>
            <a:endParaRPr lang="en-US"/>
          </a:p>
        </p:txBody>
      </p:sp>
    </p:spTree>
    <p:extLst>
      <p:ext uri="{BB962C8B-B14F-4D97-AF65-F5344CB8AC3E}">
        <p14:creationId xmlns:p14="http://schemas.microsoft.com/office/powerpoint/2010/main" val="3701812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839209"/>
      </p:ext>
    </p:extLst>
  </p:cSld>
  <p:clrMapOvr>
    <a:masterClrMapping/>
  </p:clrMapOvr>
  <p:transition spd="slow">
    <p:push/>
  </p:transition>
</p:sld>
</file>

<file path=ppt/theme/theme1.xml><?xml version="1.0" encoding="utf-8"?>
<a:theme xmlns:a="http://schemas.openxmlformats.org/drawingml/2006/main" name="PHW - Master Deck - Green">
  <a:themeElements>
    <a:clrScheme name="PHW - Health &amp; Wellbeing Resources">
      <a:dk1>
        <a:srgbClr val="000000"/>
      </a:dk1>
      <a:lt1>
        <a:srgbClr val="FFFFFF"/>
      </a:lt1>
      <a:dk2>
        <a:srgbClr val="285087"/>
      </a:dk2>
      <a:lt2>
        <a:srgbClr val="E8E8E8"/>
      </a:lt2>
      <a:accent1>
        <a:srgbClr val="15518B"/>
      </a:accent1>
      <a:accent2>
        <a:srgbClr val="24FFC0"/>
      </a:accent2>
      <a:accent3>
        <a:srgbClr val="E8FF3E"/>
      </a:accent3>
      <a:accent4>
        <a:srgbClr val="FF5D0C"/>
      </a:accent4>
      <a:accent5>
        <a:srgbClr val="C288FF"/>
      </a:accent5>
      <a:accent6>
        <a:srgbClr val="E0E0E0"/>
      </a:accent6>
      <a:hlink>
        <a:srgbClr val="E8FF3E"/>
      </a:hlink>
      <a:folHlink>
        <a:srgbClr val="24FF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A702A496B7D7449F457C941AEC0CCB" ma:contentTypeVersion="11" ma:contentTypeDescription="Create a new document." ma:contentTypeScope="" ma:versionID="d4385b9f60eb4e1e028fd0e2d2ec7561">
  <xsd:schema xmlns:xsd="http://www.w3.org/2001/XMLSchema" xmlns:xs="http://www.w3.org/2001/XMLSchema" xmlns:p="http://schemas.microsoft.com/office/2006/metadata/properties" xmlns:ns1="http://schemas.microsoft.com/sharepoint/v3" xmlns:ns2="78b794fc-fa86-49b4-bf1d-df668ee03484" targetNamespace="http://schemas.microsoft.com/office/2006/metadata/properties" ma:root="true" ma:fieldsID="f0e7e002cbb8fc093e05c4b44b6ef271" ns1:_="" ns2:_="">
    <xsd:import namespace="http://schemas.microsoft.com/sharepoint/v3"/>
    <xsd:import namespace="78b794fc-fa86-49b4-bf1d-df668ee03484"/>
    <xsd:element name="properties">
      <xsd:complexType>
        <xsd:sequence>
          <xsd:element name="documentManagement">
            <xsd:complexType>
              <xsd:all>
                <xsd:element ref="ns2:Project" minOccurs="0"/>
                <xsd:element ref="ns2:WorkCategory" minOccurs="0"/>
                <xsd:element ref="ns2:DocumentType"/>
                <xsd:element ref="ns2:Meeting" minOccurs="0"/>
                <xsd:element ref="ns2:MeetingDate" minOccurs="0"/>
                <xsd:element ref="ns2:Topic"/>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b794fc-fa86-49b4-bf1d-df668ee03484"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Choice">
          <xsd:enumeration value="Gambling/Digital health"/>
          <xsd:enumeration value="Health Literacy"/>
          <xsd:enumeration value="Tobacco"/>
          <xsd:enumeration value="Sleep"/>
          <xsd:enumeration value="Healthy Relationships"/>
          <xsd:enumeration value="Food and Nutrition"/>
          <xsd:enumeration value="Vaping"/>
        </xsd:restriction>
      </xsd:simpleType>
    </xsd:element>
    <xsd:element name="WorkCategory" ma:index="9" nillable="true" ma:displayName="Work Category" ma:format="Dropdown" ma:internalName="WorkCategory">
      <xsd:simpleType>
        <xsd:restriction base="dms:Choice">
          <xsd:enumeration value="Data identification, collation or analysis"/>
          <xsd:enumeration value="Evidence synthesis"/>
          <xsd:enumeration value="Intervention Development"/>
          <xsd:enumeration value="Research or Evaluation"/>
          <xsd:enumeration value="Monitoring and reporting"/>
          <xsd:enumeration value="Communication"/>
          <xsd:enumeration value="Stakeholder engagement"/>
          <xsd:enumeration value="Planning"/>
          <xsd:enumeration value="Policy or service review"/>
          <xsd:enumeration value="Operational Delivery"/>
          <xsd:enumeration value="Programme or Project Management"/>
          <xsd:enumeration value="Social Marketing"/>
          <xsd:enumeration value="Training"/>
          <xsd:enumeration value="Meeting"/>
          <xsd:enumeration value="Finance"/>
          <xsd:enumeration value="Procurement"/>
          <xsd:enumeration value="Events"/>
          <xsd:enumeration value="Research"/>
        </xsd:restriction>
      </xsd:simpleType>
    </xsd:element>
    <xsd:element name="DocumentType" ma:index="10" ma:displayName="Document Type" ma:format="Dropdown" ma:internalName="DocumentType">
      <xsd:simpleType>
        <xsd:restriction base="dms:Choice">
          <xsd:enumeration value="Report"/>
          <xsd:enumeration value="Standards"/>
          <xsd:enumeration value="Data"/>
          <xsd:enumeration value="Project Plan"/>
          <xsd:enumeration value="Protocol"/>
          <xsd:enumeration value="Correspondence"/>
          <xsd:enumeration value="Minutes"/>
          <xsd:enumeration value="SOP"/>
          <xsd:enumeration value="Agenda"/>
          <xsd:enumeration value="Meeting Documentation"/>
          <xsd:enumeration value="Project Brief"/>
          <xsd:enumeration value="Business Case"/>
          <xsd:enumeration value="Performance Report"/>
          <xsd:enumeration value="Briefing"/>
          <xsd:enumeration value="Evidence"/>
          <xsd:enumeration value="Presentation"/>
        </xsd:restriction>
      </xsd:simpleType>
    </xsd:element>
    <xsd:element name="Meeting" ma:index="11" nillable="true" ma:displayName="Meeting" ma:format="Dropdown" ma:internalName="Meeting">
      <xsd:simpleType>
        <xsd:restriction base="dms:Text">
          <xsd:maxLength value="255"/>
        </xsd:restriction>
      </xsd:simpleType>
    </xsd:element>
    <xsd:element name="MeetingDate" ma:index="12" nillable="true" ma:displayName="Meeting Date" ma:format="DateOnly" ma:internalName="MeetingDate">
      <xsd:simpleType>
        <xsd:restriction base="dms:DateTime"/>
      </xsd:simpleType>
    </xsd:element>
    <xsd:element name="Topic" ma:index="13" ma:displayName="Topic" ma:format="Dropdown" ma:internalName="Topic">
      <xsd:simpleType>
        <xsd:restriction base="dms:Choice">
          <xsd:enumeration value="WNHWPS"/>
          <xsd:enumeration value="WSAEMWB"/>
          <xsd:enumeration value="Curriculum"/>
          <xsd:enumeration value="HSPSS"/>
          <xsd:enumeration value="JustB"/>
          <xsd:enumeration value="Cross-Programme"/>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ocumentType xmlns="78b794fc-fa86-49b4-bf1d-df668ee03484">Presentation</DocumentType>
    <MeetingDate xmlns="78b794fc-fa86-49b4-bf1d-df668ee03484" xsi:nil="true"/>
    <Topic xmlns="78b794fc-fa86-49b4-bf1d-df668ee03484">Curriculum</Topic>
    <_ip_UnifiedCompliancePolicyProperties xmlns="http://schemas.microsoft.com/sharepoint/v3" xsi:nil="true"/>
    <Project xmlns="78b794fc-fa86-49b4-bf1d-df668ee03484">Vaping</Project>
    <Meeting xmlns="78b794fc-fa86-49b4-bf1d-df668ee03484" xsi:nil="true"/>
    <WorkCategory xmlns="78b794fc-fa86-49b4-bf1d-df668ee0348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C25040-A977-4FCD-B48D-8F34E0460980}"/>
</file>

<file path=customXml/itemProps2.xml><?xml version="1.0" encoding="utf-8"?>
<ds:datastoreItem xmlns:ds="http://schemas.openxmlformats.org/officeDocument/2006/customXml" ds:itemID="{9639ABE9-D76A-4687-AB72-03C3AAE03A52}">
  <ds:schemaRefs>
    <ds:schemaRef ds:uri="1371cf2b-a7fc-4369-aa35-cbfbf200dd64"/>
    <ds:schemaRef ds:uri="5a69ffab-4136-4b66-a00e-5dffdbe6cbba"/>
    <ds:schemaRef ds:uri="http://schemas.microsoft.com/office/2006/metadata/properties"/>
    <ds:schemaRef ds:uri="http://schemas.microsoft.com/office/infopath/2007/PartnerControls"/>
    <ds:schemaRef ds:uri="bbd7921a-042b-4eb0-b7a0-a3fc5587e9ac"/>
    <ds:schemaRef ds:uri="d6550f9a-f14e-418b-a53a-e888529f43ac"/>
  </ds:schemaRefs>
</ds:datastoreItem>
</file>

<file path=customXml/itemProps3.xml><?xml version="1.0" encoding="utf-8"?>
<ds:datastoreItem xmlns:ds="http://schemas.openxmlformats.org/officeDocument/2006/customXml" ds:itemID="{0FC887AD-F699-4BAC-A2F2-71BA570DA6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Slides>
  <Notes>0</Notes>
  <HiddenSlides>0</HiddenSlide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PHW - Master Deck - Green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revision>44</cp:revision>
  <dcterms:created xsi:type="dcterms:W3CDTF">2024-01-29T16:09:21Z</dcterms:created>
  <dcterms:modified xsi:type="dcterms:W3CDTF">2026-03-02T16:39:20Z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0x0101004DA702A496B7D7449F457C941AEC0CCB</vt:lpwstr>
  </property>
  <property fmtid="{D5CDD505-2E9C-101B-9397-08002B2CF9AE}" pid="3" name="MediaServiceImageTags">
    <vt:lpwstr/>
  </property>
  <property fmtid="{D5CDD505-2E9C-101B-9397-08002B2CF9AE}" pid="4" name="Order">
    <vt:lpwstr>13600.0000000000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