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15"/>
  </p:notesMasterIdLst>
  <p:sldIdLst>
    <p:sldId id="313" r:id="rId5"/>
    <p:sldId id="257" r:id="rId6"/>
    <p:sldId id="264" r:id="rId7"/>
    <p:sldId id="259" r:id="rId8"/>
    <p:sldId id="260" r:id="rId9"/>
    <p:sldId id="262" r:id="rId10"/>
    <p:sldId id="263" r:id="rId11"/>
    <p:sldId id="261" r:id="rId12"/>
    <p:sldId id="304" r:id="rId13"/>
    <p:sldId id="30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EF4D41-7E19-87B1-FCC0-3FB9C95F00ED}" name="Grace Lawson (Public Health Wales - No. 2 Capital Quarter)" initials="GQ" userId="S::grace.lawson@wales.nhs.uk::88c6baf7-06f7-4e16-85cb-71260126bd16" providerId="AD"/>
  <p188:author id="{8C8B1C45-317F-9FB0-501D-14FCFB96B5FF}" name="Leanne Small (Public Health Wales - No. 2 Capital Quarter)" initials="" userId="S::Leanne.Small@wales.nhs.uk::d76cf426-005f-434f-ac47-a5eb582e6007" providerId="AD"/>
  <p188:author id="{519C988B-5CEE-D4DB-C133-21D4C2804E0E}" name="Lorna Bennett (Public Health Wales - No. 2 Capital Quarter)" initials="LQ" userId="S::lorna.bennett3@wales.nhs.uk::41cbff77-5434-42c9-8874-6f16723207f9" providerId="AD"/>
  <p188:author id="{F4F662A8-3FE8-2DDF-A473-499F5F15D2F2}" name="Lillie Price (Public Health Wales - No. 2 Capital Quarter)" initials="LQ" userId="S::lillie.price@wales.nhs.uk::032d964d-be01-4d8a-8a44-d1d16ba64254" providerId="AD"/>
  <p188:author id="{311702CD-2FE8-6362-4115-878685D0A7F7}" name="Leanne Small (Public Health Wales - No. 2 Capital Quarter)" initials="LQ" userId="S::leanne.small@wales.nhs.uk::d76cf426-005f-434f-ac47-a5eb582e6007" providerId="AD"/>
  <p188:author id="{0D4999D6-1E25-3088-B460-8B65078DA143}" name="Lillie Price (Public Health Wales - No. 2 Capital Quarter)" initials="" userId="S::Lillie.Price@wales.nhs.uk::032d964d-be01-4d8a-8a44-d1d16ba64254" providerId="AD"/>
  <p188:author id="{82A8F2DC-3481-B692-14F4-D4F0F1F9B7EB}" name="Sophie Flood (Public Health Wales - Matrix House)" initials="SH" userId="S::sophie.flood@wales.nhs.uk::f1b68508-ff1d-4a78-a875-f6aa95017d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D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65278-AE17-4507-89B9-F1ADFD7D7AC7}" v="1" dt="2026-04-21T13:09:59.198"/>
    <p1510:client id="{9247E4A7-9303-A91C-E620-C1142E73EE26}" v="3" dt="2026-04-13T15:45:32.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C5D82-122C-8E42-B3D6-67347C6BA68D}"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F1F24-30D7-5740-9F64-AE7FBFFC8324}" type="slidenum">
              <a:rPr lang="en-US" smtClean="0"/>
              <a:t>‹#›</a:t>
            </a:fld>
            <a:endParaRPr lang="en-US"/>
          </a:p>
        </p:txBody>
      </p:sp>
    </p:spTree>
    <p:extLst>
      <p:ext uri="{BB962C8B-B14F-4D97-AF65-F5344CB8AC3E}">
        <p14:creationId xmlns:p14="http://schemas.microsoft.com/office/powerpoint/2010/main" val="277345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6BF1F24-30D7-5740-9F64-AE7FBFFC8324}" type="slidenum">
              <a:rPr lang="en-US" smtClean="0"/>
              <a:t>2</a:t>
            </a:fld>
            <a:endParaRPr lang="en-US"/>
          </a:p>
        </p:txBody>
      </p:sp>
    </p:spTree>
    <p:extLst>
      <p:ext uri="{BB962C8B-B14F-4D97-AF65-F5344CB8AC3E}">
        <p14:creationId xmlns:p14="http://schemas.microsoft.com/office/powerpoint/2010/main" val="1488853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C0EE8-50B0-E896-5852-F4B8BFA0274B}"/>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8D59E697-43E9-29BA-4D8B-B1E926BCE746}"/>
              </a:ext>
            </a:extLst>
          </p:cNvPr>
          <p:cNvPicPr>
            <a:picLocks noChangeAspect="1"/>
          </p:cNvPicPr>
          <p:nvPr userDrawn="1"/>
        </p:nvPicPr>
        <p:blipFill>
          <a:blip r:embed="rId3"/>
          <a:stretch>
            <a:fillRect/>
          </a:stretch>
        </p:blipFill>
        <p:spPr>
          <a:xfrm>
            <a:off x="285750" y="275383"/>
            <a:ext cx="2365080" cy="726621"/>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bg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4" name="Text Placeholder 13">
            <a:extLst>
              <a:ext uri="{FF2B5EF4-FFF2-40B4-BE49-F238E27FC236}">
                <a16:creationId xmlns:a16="http://schemas.microsoft.com/office/drawing/2014/main" id="{103AC217-C30D-89C1-4460-322363FEBF75}"/>
              </a:ext>
            </a:extLst>
          </p:cNvPr>
          <p:cNvSpPr>
            <a:spLocks noGrp="1"/>
          </p:cNvSpPr>
          <p:nvPr>
            <p:ph type="body" sz="quarter" idx="10" hasCustomPrompt="1"/>
          </p:nvPr>
        </p:nvSpPr>
        <p:spPr>
          <a:xfrm>
            <a:off x="285750" y="2710836"/>
            <a:ext cx="6327775" cy="726622"/>
          </a:xfrm>
          <a:prstGeom prst="rect">
            <a:avLst/>
          </a:prstGeom>
        </p:spPr>
        <p:txBody>
          <a:bodyPr anchor="b">
            <a:noAutofit/>
          </a:bodyPr>
          <a:lstStyle>
            <a:lvl1pPr marL="0" indent="0">
              <a:buNone/>
              <a:defRPr sz="3600" b="1">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Presentation Title</a:t>
            </a:r>
            <a:endParaRPr lang="en-US"/>
          </a:p>
        </p:txBody>
      </p:sp>
      <p:sp>
        <p:nvSpPr>
          <p:cNvPr id="15" name="Text Placeholder 13">
            <a:extLst>
              <a:ext uri="{FF2B5EF4-FFF2-40B4-BE49-F238E27FC236}">
                <a16:creationId xmlns:a16="http://schemas.microsoft.com/office/drawing/2014/main" id="{66D54DB3-E380-84BD-93B3-8BA649F37B65}"/>
              </a:ext>
            </a:extLst>
          </p:cNvPr>
          <p:cNvSpPr>
            <a:spLocks noGrp="1"/>
          </p:cNvSpPr>
          <p:nvPr>
            <p:ph type="body" sz="quarter" idx="11" hasCustomPrompt="1"/>
          </p:nvPr>
        </p:nvSpPr>
        <p:spPr>
          <a:xfrm>
            <a:off x="285750" y="3387964"/>
            <a:ext cx="6327775" cy="453119"/>
          </a:xfrm>
          <a:prstGeom prst="rect">
            <a:avLst/>
          </a:prstGeom>
        </p:spPr>
        <p:txBody>
          <a:bodyPr anchor="t">
            <a:noAutofit/>
          </a:bodyPr>
          <a:lstStyle>
            <a:lvl1pPr marL="0" indent="0">
              <a:buNone/>
              <a:defRPr sz="22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Subtitle</a:t>
            </a:r>
            <a:endParaRPr lang="en-US"/>
          </a:p>
        </p:txBody>
      </p:sp>
      <p:sp>
        <p:nvSpPr>
          <p:cNvPr id="16" name="Text Placeholder 13">
            <a:extLst>
              <a:ext uri="{FF2B5EF4-FFF2-40B4-BE49-F238E27FC236}">
                <a16:creationId xmlns:a16="http://schemas.microsoft.com/office/drawing/2014/main" id="{13832E92-EF7C-04E7-8DBD-C53D35568A6F}"/>
              </a:ext>
            </a:extLst>
          </p:cNvPr>
          <p:cNvSpPr>
            <a:spLocks noGrp="1"/>
          </p:cNvSpPr>
          <p:nvPr>
            <p:ph type="body" sz="quarter" idx="12" hasCustomPrompt="1"/>
          </p:nvPr>
        </p:nvSpPr>
        <p:spPr>
          <a:xfrm>
            <a:off x="285750" y="4204682"/>
            <a:ext cx="6327775" cy="453119"/>
          </a:xfrm>
          <a:prstGeom prst="rect">
            <a:avLst/>
          </a:prstGeom>
        </p:spPr>
        <p:txBody>
          <a:bodyPr anchor="t">
            <a:noAutofit/>
          </a:bodyPr>
          <a:lstStyle>
            <a:lvl1pPr marL="0" indent="0">
              <a:buNone/>
              <a:defRPr sz="14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Date</a:t>
            </a:r>
            <a:endParaRPr lang="en-US"/>
          </a:p>
        </p:txBody>
      </p:sp>
    </p:spTree>
    <p:extLst>
      <p:ext uri="{BB962C8B-B14F-4D97-AF65-F5344CB8AC3E}">
        <p14:creationId xmlns:p14="http://schemas.microsoft.com/office/powerpoint/2010/main" val="418666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Text only -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2"/>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2" name="Picture 1" descr="A blue rectangle on a black background&#10;&#10;Description automatically generated">
            <a:extLst>
              <a:ext uri="{FF2B5EF4-FFF2-40B4-BE49-F238E27FC236}">
                <a16:creationId xmlns:a16="http://schemas.microsoft.com/office/drawing/2014/main" id="{701B4431-6E99-FB30-9E4A-E84060F127FB}"/>
              </a:ext>
            </a:extLst>
          </p:cNvPr>
          <p:cNvPicPr>
            <a:picLocks noChangeAspect="1"/>
          </p:cNvPicPr>
          <p:nvPr userDrawn="1"/>
        </p:nvPicPr>
        <p:blipFill rotWithShape="1">
          <a:blip r:embed="rId3"/>
          <a:srcRect l="25437" t="2543" r="5912" b="3059"/>
          <a:stretch/>
        </p:blipFill>
        <p:spPr>
          <a:xfrm rot="5400000">
            <a:off x="6649025" y="-657741"/>
            <a:ext cx="2405273" cy="3720755"/>
          </a:xfrm>
          <a:prstGeom prst="rect">
            <a:avLst/>
          </a:prstGeom>
        </p:spPr>
      </p:pic>
      <p:pic>
        <p:nvPicPr>
          <p:cNvPr id="3" name="Picture 2">
            <a:extLst>
              <a:ext uri="{FF2B5EF4-FFF2-40B4-BE49-F238E27FC236}">
                <a16:creationId xmlns:a16="http://schemas.microsoft.com/office/drawing/2014/main" id="{3D1E15D4-58F0-B835-2EDB-5B041DEA7E6E}"/>
              </a:ext>
            </a:extLst>
          </p:cNvPr>
          <p:cNvPicPr>
            <a:picLocks noChangeAspect="1"/>
          </p:cNvPicPr>
          <p:nvPr userDrawn="1"/>
        </p:nvPicPr>
        <p:blipFill>
          <a:blip r:embed="rId4"/>
          <a:srcRect/>
          <a:stretch/>
        </p:blipFill>
        <p:spPr>
          <a:xfrm>
            <a:off x="8359749" y="2620284"/>
            <a:ext cx="3527371" cy="3968293"/>
          </a:xfrm>
          <a:prstGeom prst="rect">
            <a:avLst/>
          </a:prstGeom>
        </p:spPr>
      </p:pic>
      <p:sp>
        <p:nvSpPr>
          <p:cNvPr id="4" name="Text Placeholder 16">
            <a:extLst>
              <a:ext uri="{FF2B5EF4-FFF2-40B4-BE49-F238E27FC236}">
                <a16:creationId xmlns:a16="http://schemas.microsoft.com/office/drawing/2014/main" id="{2D62E1EC-A6F5-D23A-565E-A7AF64CD9368}"/>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CE7DE11A-7B6A-14CA-A499-F25F2F9AF822}"/>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F447B3A-3F6B-32F0-90F8-3CEF5AAF4EB9}"/>
              </a:ext>
            </a:extLst>
          </p:cNvPr>
          <p:cNvSpPr>
            <a:spLocks noGrp="1"/>
          </p:cNvSpPr>
          <p:nvPr>
            <p:ph type="body" sz="quarter" idx="13"/>
          </p:nvPr>
        </p:nvSpPr>
        <p:spPr>
          <a:xfrm>
            <a:off x="304879" y="2926024"/>
            <a:ext cx="6710362"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6310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text - Orange">
    <p:spTree>
      <p:nvGrpSpPr>
        <p:cNvPr id="1" name=""/>
        <p:cNvGrpSpPr/>
        <p:nvPr/>
      </p:nvGrpSpPr>
      <p:grpSpPr>
        <a:xfrm>
          <a:off x="0" y="0"/>
          <a:ext cx="0" cy="0"/>
          <a:chOff x="0" y="0"/>
          <a:chExt cx="0" cy="0"/>
        </a:xfrm>
      </p:grpSpPr>
      <p:pic>
        <p:nvPicPr>
          <p:cNvPr id="14" name="Picture 13" descr="An orange curved object on a black background&#10;&#10;Description automatically generated">
            <a:extLst>
              <a:ext uri="{FF2B5EF4-FFF2-40B4-BE49-F238E27FC236}">
                <a16:creationId xmlns:a16="http://schemas.microsoft.com/office/drawing/2014/main" id="{24D3D47D-7075-66E1-8396-F4103DF0112F}"/>
              </a:ext>
            </a:extLst>
          </p:cNvPr>
          <p:cNvPicPr>
            <a:picLocks noChangeAspect="1"/>
          </p:cNvPicPr>
          <p:nvPr userDrawn="1"/>
        </p:nvPicPr>
        <p:blipFill rotWithShape="1">
          <a:blip r:embed="rId2"/>
          <a:srcRect l="13065" b="50000"/>
          <a:stretch/>
        </p:blipFill>
        <p:spPr>
          <a:xfrm>
            <a:off x="8685957" y="4843391"/>
            <a:ext cx="3113591" cy="2014609"/>
          </a:xfrm>
          <a:prstGeom prst="rect">
            <a:avLst/>
          </a:prstGeom>
        </p:spPr>
      </p:pic>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3"/>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8" name="Picture 7" descr="A blue rectangle on a black background&#10;&#10;Description automatically generated">
            <a:extLst>
              <a:ext uri="{FF2B5EF4-FFF2-40B4-BE49-F238E27FC236}">
                <a16:creationId xmlns:a16="http://schemas.microsoft.com/office/drawing/2014/main" id="{FD5D17FF-AF1C-545F-E3DC-DDD6BD78E5AE}"/>
              </a:ext>
            </a:extLst>
          </p:cNvPr>
          <p:cNvPicPr>
            <a:picLocks noChangeAspect="1"/>
          </p:cNvPicPr>
          <p:nvPr userDrawn="1"/>
        </p:nvPicPr>
        <p:blipFill rotWithShape="1">
          <a:blip r:embed="rId4"/>
          <a:srcRect l="11058" t="2107" r="2991" b="47971"/>
          <a:stretch/>
        </p:blipFill>
        <p:spPr>
          <a:xfrm rot="10800000" flipH="1">
            <a:off x="4995863" y="0"/>
            <a:ext cx="3011357" cy="1967696"/>
          </a:xfrm>
          <a:prstGeom prst="rect">
            <a:avLst/>
          </a:prstGeom>
        </p:spPr>
      </p:pic>
      <p:sp>
        <p:nvSpPr>
          <p:cNvPr id="2" name="Text Placeholder 19">
            <a:extLst>
              <a:ext uri="{FF2B5EF4-FFF2-40B4-BE49-F238E27FC236}">
                <a16:creationId xmlns:a16="http://schemas.microsoft.com/office/drawing/2014/main" id="{CF8766FF-E3F7-54FE-61D9-A29B5C42AF4B}"/>
              </a:ext>
            </a:extLst>
          </p:cNvPr>
          <p:cNvSpPr>
            <a:spLocks noGrp="1"/>
          </p:cNvSpPr>
          <p:nvPr>
            <p:ph type="body" sz="quarter" idx="14"/>
          </p:nvPr>
        </p:nvSpPr>
        <p:spPr>
          <a:xfrm>
            <a:off x="5816081" y="2925582"/>
            <a:ext cx="5020807"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16">
            <a:extLst>
              <a:ext uri="{FF2B5EF4-FFF2-40B4-BE49-F238E27FC236}">
                <a16:creationId xmlns:a16="http://schemas.microsoft.com/office/drawing/2014/main" id="{4E25F6C2-19E2-B16F-2ECE-F7248C893CC7}"/>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08B8FB3E-8875-A86C-9BA3-D0129447E8DA}"/>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AAB91901-4FF0-2D7E-65B2-9DF4E55D78F8}"/>
              </a:ext>
            </a:extLst>
          </p:cNvPr>
          <p:cNvSpPr>
            <a:spLocks noGrp="1"/>
          </p:cNvSpPr>
          <p:nvPr>
            <p:ph type="body" sz="quarter" idx="13"/>
          </p:nvPr>
        </p:nvSpPr>
        <p:spPr>
          <a:xfrm>
            <a:off x="304879" y="2926024"/>
            <a:ext cx="5266653"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0545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C0EE8-50B0-E896-5852-F4B8BFA0274B}"/>
              </a:ext>
            </a:extLst>
          </p:cNvPr>
          <p:cNvPicPr>
            <a:picLocks noChangeAspect="1"/>
          </p:cNvPicPr>
          <p:nvPr userDrawn="1"/>
        </p:nvPicPr>
        <p:blipFill>
          <a:blip r:embed="rId2"/>
          <a:srcRect/>
          <a:stretch/>
        </p:blipFill>
        <p:spPr>
          <a:xfrm>
            <a:off x="0" y="3175"/>
            <a:ext cx="12192000" cy="6851650"/>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8D59E697-43E9-29BA-4D8B-B1E926BCE746}"/>
              </a:ext>
            </a:extLst>
          </p:cNvPr>
          <p:cNvPicPr>
            <a:picLocks noChangeAspect="1"/>
          </p:cNvPicPr>
          <p:nvPr userDrawn="1"/>
        </p:nvPicPr>
        <p:blipFill>
          <a:blip r:embed="rId3"/>
          <a:stretch>
            <a:fillRect/>
          </a:stretch>
        </p:blipFill>
        <p:spPr>
          <a:xfrm>
            <a:off x="285750" y="275383"/>
            <a:ext cx="2365080" cy="726621"/>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bg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5F8C3108-99AA-BE1B-0102-55204CAE5262}"/>
              </a:ext>
            </a:extLst>
          </p:cNvPr>
          <p:cNvSpPr>
            <a:spLocks noGrp="1"/>
          </p:cNvSpPr>
          <p:nvPr>
            <p:ph type="body" sz="quarter" idx="10" hasCustomPrompt="1"/>
          </p:nvPr>
        </p:nvSpPr>
        <p:spPr>
          <a:xfrm>
            <a:off x="285750" y="3065689"/>
            <a:ext cx="6327775" cy="726622"/>
          </a:xfrm>
          <a:prstGeom prst="rect">
            <a:avLst/>
          </a:prstGeom>
        </p:spPr>
        <p:txBody>
          <a:bodyPr anchor="ctr">
            <a:noAutofit/>
          </a:bodyPr>
          <a:lstStyle>
            <a:lvl1pPr marL="0" indent="0">
              <a:buNone/>
              <a:defRPr sz="3600" b="1">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Divider title</a:t>
            </a:r>
            <a:endParaRPr lang="en-US"/>
          </a:p>
        </p:txBody>
      </p:sp>
    </p:spTree>
    <p:extLst>
      <p:ext uri="{BB962C8B-B14F-4D97-AF65-F5344CB8AC3E}">
        <p14:creationId xmlns:p14="http://schemas.microsoft.com/office/powerpoint/2010/main" val="229515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 Orang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75D8DA0-FA5D-E4A4-348F-1B27185447F4}"/>
              </a:ext>
            </a:extLst>
          </p:cNvPr>
          <p:cNvSpPr>
            <a:spLocks noGrp="1"/>
          </p:cNvSpPr>
          <p:nvPr>
            <p:ph type="pic" sz="quarter" idx="14"/>
          </p:nvPr>
        </p:nvSpPr>
        <p:spPr>
          <a:xfrm>
            <a:off x="6096000" y="333272"/>
            <a:ext cx="5718175" cy="6191457"/>
          </a:xfrm>
          <a:prstGeom prst="roundRect">
            <a:avLst>
              <a:gd name="adj" fmla="val 2233"/>
            </a:avLst>
          </a:prstGeom>
        </p:spPr>
        <p:txBody>
          <a:bodyPr/>
          <a:lstStyle/>
          <a:p>
            <a:endParaRPr lang="en-US"/>
          </a:p>
        </p:txBody>
      </p:sp>
      <p:pic>
        <p:nvPicPr>
          <p:cNvPr id="4" name="Picture 3">
            <a:extLst>
              <a:ext uri="{FF2B5EF4-FFF2-40B4-BE49-F238E27FC236}">
                <a16:creationId xmlns:a16="http://schemas.microsoft.com/office/drawing/2014/main" id="{D21D8264-1EB3-39E9-379D-1E494B0B89BE}"/>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5BB6815D-7426-E4F1-F536-CD871B71713E}"/>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6" name="Text Placeholder 11">
            <a:extLst>
              <a:ext uri="{FF2B5EF4-FFF2-40B4-BE49-F238E27FC236}">
                <a16:creationId xmlns:a16="http://schemas.microsoft.com/office/drawing/2014/main" id="{B88EED20-7E87-4DFD-D9CA-B1A1FAA85455}"/>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15" name="Picture 14">
            <a:extLst>
              <a:ext uri="{FF2B5EF4-FFF2-40B4-BE49-F238E27FC236}">
                <a16:creationId xmlns:a16="http://schemas.microsoft.com/office/drawing/2014/main" id="{1304FA74-24F0-045A-C516-E3564055D32B}"/>
              </a:ext>
            </a:extLst>
          </p:cNvPr>
          <p:cNvPicPr>
            <a:picLocks noChangeAspect="1"/>
          </p:cNvPicPr>
          <p:nvPr userDrawn="1"/>
        </p:nvPicPr>
        <p:blipFill rotWithShape="1">
          <a:blip r:embed="rId3"/>
          <a:srcRect b="34365"/>
          <a:stretch/>
        </p:blipFill>
        <p:spPr>
          <a:xfrm rot="10800000">
            <a:off x="5464465" y="-1"/>
            <a:ext cx="3010823" cy="2223164"/>
          </a:xfrm>
          <a:prstGeom prst="rect">
            <a:avLst/>
          </a:prstGeom>
        </p:spPr>
      </p:pic>
      <p:sp>
        <p:nvSpPr>
          <p:cNvPr id="3" name="Text Placeholder 16">
            <a:extLst>
              <a:ext uri="{FF2B5EF4-FFF2-40B4-BE49-F238E27FC236}">
                <a16:creationId xmlns:a16="http://schemas.microsoft.com/office/drawing/2014/main" id="{BB3D2668-6A46-5D77-93AC-94BF8FA300B3}"/>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7" name="Text Placeholder 16">
            <a:extLst>
              <a:ext uri="{FF2B5EF4-FFF2-40B4-BE49-F238E27FC236}">
                <a16:creationId xmlns:a16="http://schemas.microsoft.com/office/drawing/2014/main" id="{08E733D0-84C6-0B71-429D-6FE9FF42DEA4}"/>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10" name="Text Placeholder 19">
            <a:extLst>
              <a:ext uri="{FF2B5EF4-FFF2-40B4-BE49-F238E27FC236}">
                <a16:creationId xmlns:a16="http://schemas.microsoft.com/office/drawing/2014/main" id="{33D77F80-4716-8565-12CF-951888358537}"/>
              </a:ext>
            </a:extLst>
          </p:cNvPr>
          <p:cNvSpPr>
            <a:spLocks noGrp="1"/>
          </p:cNvSpPr>
          <p:nvPr>
            <p:ph type="body" sz="quarter" idx="13"/>
          </p:nvPr>
        </p:nvSpPr>
        <p:spPr>
          <a:xfrm>
            <a:off x="304879" y="2926024"/>
            <a:ext cx="5279491"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2066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ande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Tree>
    <p:extLst>
      <p:ext uri="{BB962C8B-B14F-4D97-AF65-F5344CB8AC3E}">
        <p14:creationId xmlns:p14="http://schemas.microsoft.com/office/powerpoint/2010/main" val="101288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EC966F-C3A2-10A4-74A3-25D0347C513C}"/>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34135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40293FF-3E51-2EB7-6DBB-A815093091B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39802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Nav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849E8-9E1B-97A6-16F5-727C3313434E}"/>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black and white logo&#10;&#10;Description automatically generated">
            <a:extLst>
              <a:ext uri="{FF2B5EF4-FFF2-40B4-BE49-F238E27FC236}">
                <a16:creationId xmlns:a16="http://schemas.microsoft.com/office/drawing/2014/main" id="{757ECEED-71CF-563E-44EC-80FFD859756D}"/>
              </a:ext>
            </a:extLst>
          </p:cNvPr>
          <p:cNvPicPr>
            <a:picLocks noChangeAspect="1"/>
          </p:cNvPicPr>
          <p:nvPr userDrawn="1"/>
        </p:nvPicPr>
        <p:blipFill>
          <a:blip r:embed="rId3"/>
          <a:stretch>
            <a:fillRect/>
          </a:stretch>
        </p:blipFill>
        <p:spPr>
          <a:xfrm>
            <a:off x="285750" y="275383"/>
            <a:ext cx="2365080" cy="726621"/>
          </a:xfrm>
          <a:prstGeom prst="rect">
            <a:avLst/>
          </a:prstGeom>
        </p:spPr>
      </p:pic>
      <p:sp>
        <p:nvSpPr>
          <p:cNvPr id="5" name="TextBox 4">
            <a:extLst>
              <a:ext uri="{FF2B5EF4-FFF2-40B4-BE49-F238E27FC236}">
                <a16:creationId xmlns:a16="http://schemas.microsoft.com/office/drawing/2014/main" id="{A6CEE91C-570F-B1A8-8A99-CA82C9ED4788}"/>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bg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6" name="Text Placeholder 13">
            <a:extLst>
              <a:ext uri="{FF2B5EF4-FFF2-40B4-BE49-F238E27FC236}">
                <a16:creationId xmlns:a16="http://schemas.microsoft.com/office/drawing/2014/main" id="{9A0DC161-F583-C874-FD6C-D410169078F1}"/>
              </a:ext>
            </a:extLst>
          </p:cNvPr>
          <p:cNvSpPr>
            <a:spLocks noGrp="1"/>
          </p:cNvSpPr>
          <p:nvPr>
            <p:ph type="body" sz="quarter" idx="10" hasCustomPrompt="1"/>
          </p:nvPr>
        </p:nvSpPr>
        <p:spPr>
          <a:xfrm>
            <a:off x="285750" y="2399892"/>
            <a:ext cx="6327775" cy="1641245"/>
          </a:xfrm>
          <a:prstGeom prst="rect">
            <a:avLst/>
          </a:prstGeom>
        </p:spPr>
        <p:txBody>
          <a:bodyPr anchor="ctr">
            <a:noAutofit/>
          </a:bodyPr>
          <a:lstStyle>
            <a:lvl1pPr marL="0" indent="0">
              <a:buNone/>
              <a:defRPr sz="4800" b="1">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Thank you </a:t>
            </a:r>
            <a:br>
              <a:rPr lang="en-GB"/>
            </a:br>
            <a:r>
              <a:rPr lang="en-GB"/>
              <a:t>for listening.</a:t>
            </a:r>
            <a:endParaRPr lang="en-US"/>
          </a:p>
        </p:txBody>
      </p:sp>
      <p:sp>
        <p:nvSpPr>
          <p:cNvPr id="7" name="Text Placeholder 13">
            <a:extLst>
              <a:ext uri="{FF2B5EF4-FFF2-40B4-BE49-F238E27FC236}">
                <a16:creationId xmlns:a16="http://schemas.microsoft.com/office/drawing/2014/main" id="{4B627C22-1FB4-BAE3-8444-E2668100FF6D}"/>
              </a:ext>
            </a:extLst>
          </p:cNvPr>
          <p:cNvSpPr>
            <a:spLocks noGrp="1"/>
          </p:cNvSpPr>
          <p:nvPr>
            <p:ph type="body" sz="quarter" idx="11" hasCustomPrompt="1"/>
          </p:nvPr>
        </p:nvSpPr>
        <p:spPr>
          <a:xfrm>
            <a:off x="285750" y="4053871"/>
            <a:ext cx="6327775" cy="453119"/>
          </a:xfrm>
          <a:prstGeom prst="rect">
            <a:avLst/>
          </a:prstGeom>
        </p:spPr>
        <p:txBody>
          <a:bodyPr anchor="b">
            <a:noAutofit/>
          </a:bodyPr>
          <a:lstStyle>
            <a:lvl1pPr marL="0" indent="0">
              <a:buNone/>
              <a:defRPr sz="14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Further info or contact details to go here.</a:t>
            </a:r>
            <a:endParaRPr lang="en-US"/>
          </a:p>
        </p:txBody>
      </p:sp>
    </p:spTree>
    <p:extLst>
      <p:ext uri="{BB962C8B-B14F-4D97-AF65-F5344CB8AC3E}">
        <p14:creationId xmlns:p14="http://schemas.microsoft.com/office/powerpoint/2010/main" val="86778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C7A4B6-E657-EDCC-59CE-FE172E9D17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BF656F4-6DF7-415A-4697-290432580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7D5691-D849-353F-2C40-B394ED742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latin typeface="Ubuntu" panose="020B0504030602030204" pitchFamily="34" charset="0"/>
              </a:defRPr>
            </a:lvl1pPr>
          </a:lstStyle>
          <a:p>
            <a:fld id="{82B51D49-EE0F-5642-AE4A-D88F56CE5BD0}" type="datetimeFigureOut">
              <a:rPr lang="en-US" smtClean="0"/>
              <a:pPr/>
              <a:t>4/21/2026</a:t>
            </a:fld>
            <a:endParaRPr lang="en-US"/>
          </a:p>
        </p:txBody>
      </p:sp>
      <p:sp>
        <p:nvSpPr>
          <p:cNvPr id="5" name="Footer Placeholder 4">
            <a:extLst>
              <a:ext uri="{FF2B5EF4-FFF2-40B4-BE49-F238E27FC236}">
                <a16:creationId xmlns:a16="http://schemas.microsoft.com/office/drawing/2014/main" id="{9B0902D5-1DEE-9B02-E0A7-6B8BD7EAD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latin typeface="Ubuntu" panose="020B0504030602030204" pitchFamily="34" charset="0"/>
              </a:defRPr>
            </a:lvl1pPr>
          </a:lstStyle>
          <a:p>
            <a:endParaRPr lang="en-US"/>
          </a:p>
        </p:txBody>
      </p:sp>
      <p:sp>
        <p:nvSpPr>
          <p:cNvPr id="6" name="Slide Number Placeholder 5">
            <a:extLst>
              <a:ext uri="{FF2B5EF4-FFF2-40B4-BE49-F238E27FC236}">
                <a16:creationId xmlns:a16="http://schemas.microsoft.com/office/drawing/2014/main" id="{E8DC985D-423A-9E41-BE08-22CCE6FC1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solidFill>
                <a:latin typeface="Ubuntu" panose="020B0504030602030204" pitchFamily="34" charset="0"/>
              </a:defRPr>
            </a:lvl1pPr>
          </a:lstStyle>
          <a:p>
            <a:fld id="{8BF3B2AA-8EE5-0E49-B5D5-F85568A574C4}" type="slidenum">
              <a:rPr lang="en-US" smtClean="0"/>
              <a:pPr/>
              <a:t>‹#›</a:t>
            </a:fld>
            <a:endParaRPr lang="en-US"/>
          </a:p>
        </p:txBody>
      </p:sp>
    </p:spTree>
    <p:extLst>
      <p:ext uri="{BB962C8B-B14F-4D97-AF65-F5344CB8AC3E}">
        <p14:creationId xmlns:p14="http://schemas.microsoft.com/office/powerpoint/2010/main" val="1333482334"/>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62" r:id="rId3"/>
    <p:sldLayoutId id="2147483672" r:id="rId4"/>
    <p:sldLayoutId id="2147483667" r:id="rId5"/>
    <p:sldLayoutId id="2147483700" r:id="rId6"/>
    <p:sldLayoutId id="2147483689" r:id="rId7"/>
    <p:sldLayoutId id="2147483690" r:id="rId8"/>
    <p:sldLayoutId id="2147483699" r:id="rId9"/>
  </p:sldLayoutIdLst>
  <p:txStyles>
    <p:titleStyle>
      <a:lvl1pPr algn="l" defTabSz="914400" rtl="0" eaLnBrk="1" latinLnBrk="0" hangingPunct="1">
        <a:lnSpc>
          <a:spcPct val="90000"/>
        </a:lnSpc>
        <a:spcBef>
          <a:spcPct val="0"/>
        </a:spcBef>
        <a:buNone/>
        <a:defRPr sz="4400" kern="1200">
          <a:solidFill>
            <a:schemeClr val="accent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eufic.org/en/understanding-science/article/do-you-know-how-to-find-reliable-information-online" TargetMode="External"/><Relationship Id="rId3" Type="http://schemas.openxmlformats.org/officeDocument/2006/relationships/hyperlink" Target="https://www.bhf.org.uk/informationsupport/heart-matters-magazine/nutrition/good-foods-bad-foods" TargetMode="External"/><Relationship Id="rId7" Type="http://schemas.openxmlformats.org/officeDocument/2006/relationships/hyperlink" Target="https://www.bbc.co.uk/news/uk-england-sussex-67666002#:~:text=Fast%20food%20adverts%20on%20council,of%20a%20new%20advertising%20contrac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bbc.co.uk/news/business-61238630" TargetMode="External"/><Relationship Id="rId5" Type="http://schemas.openxmlformats.org/officeDocument/2006/relationships/hyperlink" Target="https://www.bbc.co.uk/news/health-67962147" TargetMode="External"/><Relationship Id="rId4" Type="http://schemas.openxmlformats.org/officeDocument/2006/relationships/hyperlink" Target="https://www.bbc.co.uk/news/health-6828392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bhf.org.uk/informationsupport/heart-matters-magazine/nutrition/good-foods-bad-foods"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www.gov.wales/eatwell-guid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bbc.co.uk/news/health-68283921"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www.bhf.org.uk/informationsupport/heart-matters-magazine/news/behind-the-headlines/ultra-processed-food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news/health-67962147"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www.bda.uk.com/resource/bda-supports-call-for-restricting-the-sale-and-marketing-of-energy-drinks-to-children-and-young-people.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dn.bitebackmedia.com/media/documents/Enticing-Effective-Everywhere-FINAL_1.pdf"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foodfoundation.org.uk/news/new-legislation-passed-restrict-advertising-unhealthy-food#:~:text=A%209pm%20TV%20watershed%20and%20restrictions%20on%20online,will%20come%20into%20effect%20on%201%20January%202023."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healthyweight.wales/journey-four/food-drink/credible-advice/"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healthyweight.wales/files/pdf-files/hwhy-credibleadvice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FD1B2-43EC-31A1-56FC-9807F0ECD3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3B3AF5-7F06-1CDF-C5C2-4B253B6920F4}"/>
              </a:ext>
            </a:extLst>
          </p:cNvPr>
          <p:cNvSpPr txBox="1"/>
          <p:nvPr/>
        </p:nvSpPr>
        <p:spPr>
          <a:xfrm>
            <a:off x="284650" y="1454954"/>
            <a:ext cx="1160942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Ubuntu"/>
              </a:rPr>
              <a:t>This activity links to the following Knowledge Banks: </a:t>
            </a:r>
          </a:p>
          <a:p>
            <a:pPr marL="342900" indent="-342900">
              <a:buFont typeface="Arial"/>
              <a:buChar char="•"/>
            </a:pPr>
            <a:r>
              <a:rPr lang="en-US" sz="2000" dirty="0">
                <a:solidFill>
                  <a:schemeClr val="accent1"/>
                </a:solidFill>
                <a:latin typeface="Ubuntu"/>
              </a:rPr>
              <a:t>Industry, Marketing and Advertising</a:t>
            </a:r>
          </a:p>
          <a:p>
            <a:pPr marL="342900" indent="-342900">
              <a:buFont typeface="Arial"/>
              <a:buChar char="•"/>
            </a:pPr>
            <a:r>
              <a:rPr lang="en-US" sz="2000" dirty="0">
                <a:solidFill>
                  <a:schemeClr val="accent1"/>
                </a:solidFill>
                <a:latin typeface="Ubuntu"/>
              </a:rPr>
              <a:t>The Law and Regulations</a:t>
            </a:r>
          </a:p>
          <a:p>
            <a:pPr marL="342900" indent="-342900">
              <a:buFont typeface="Arial"/>
              <a:buChar char="•"/>
            </a:pPr>
            <a:r>
              <a:rPr lang="en-US" sz="2000" dirty="0">
                <a:solidFill>
                  <a:schemeClr val="accent1"/>
                </a:solidFill>
                <a:latin typeface="Ubuntu"/>
              </a:rPr>
              <a:t>What is a healthy balanced diet?</a:t>
            </a:r>
          </a:p>
          <a:p>
            <a:endParaRPr lang="en-US" sz="2000" dirty="0">
              <a:latin typeface="Ubuntu"/>
            </a:endParaRPr>
          </a:p>
          <a:p>
            <a:r>
              <a:rPr lang="en-US" sz="2000" dirty="0">
                <a:solidFill>
                  <a:srgbClr val="000000"/>
                </a:solidFill>
                <a:latin typeface="Ubuntu"/>
              </a:rPr>
              <a:t>This</a:t>
            </a:r>
            <a:r>
              <a:rPr lang="en-US" sz="2000" dirty="0">
                <a:latin typeface="Ubuntu"/>
              </a:rPr>
              <a:t> activity provides l</a:t>
            </a:r>
            <a:r>
              <a:rPr lang="en-GB" sz="2000" dirty="0">
                <a:latin typeface="Ubuntu"/>
              </a:rPr>
              <a:t>inks to reports and articles about food and nutrition with questions for </a:t>
            </a:r>
            <a:r>
              <a:rPr lang="en-GB" sz="2000">
                <a:latin typeface="Ubuntu"/>
              </a:rPr>
              <a:t>discussion and debate</a:t>
            </a:r>
            <a:r>
              <a:rPr lang="en-US" sz="2000">
                <a:latin typeface="Ubuntu"/>
              </a:rPr>
              <a:t>.</a:t>
            </a:r>
            <a:endParaRPr lang="en-GB" sz="2000">
              <a:latin typeface="Ubuntu"/>
              <a:ea typeface="Calibri" panose="020F0502020204030204"/>
              <a:cs typeface="Calibri" panose="020F0502020204030204"/>
            </a:endParaRPr>
          </a:p>
        </p:txBody>
      </p:sp>
      <p:graphicFrame>
        <p:nvGraphicFramePr>
          <p:cNvPr id="7" name="Table 6">
            <a:extLst>
              <a:ext uri="{FF2B5EF4-FFF2-40B4-BE49-F238E27FC236}">
                <a16:creationId xmlns:a16="http://schemas.microsoft.com/office/drawing/2014/main" id="{40151333-31CE-D047-3901-E9746858B7A0}"/>
              </a:ext>
            </a:extLst>
          </p:cNvPr>
          <p:cNvGraphicFramePr>
            <a:graphicFrameLocks noGrp="1"/>
          </p:cNvGraphicFramePr>
          <p:nvPr>
            <p:extLst>
              <p:ext uri="{D42A27DB-BD31-4B8C-83A1-F6EECF244321}">
                <p14:modId xmlns:p14="http://schemas.microsoft.com/office/powerpoint/2010/main" val="2720540600"/>
              </p:ext>
            </p:extLst>
          </p:nvPr>
        </p:nvGraphicFramePr>
        <p:xfrm>
          <a:off x="100852" y="3998084"/>
          <a:ext cx="11996429" cy="2809240"/>
        </p:xfrm>
        <a:graphic>
          <a:graphicData uri="http://schemas.openxmlformats.org/drawingml/2006/table">
            <a:tbl>
              <a:tblPr firstRow="1" bandRow="1">
                <a:tableStyleId>{5C22544A-7EE6-4342-B048-85BDC9FD1C3A}</a:tableStyleId>
              </a:tblPr>
              <a:tblGrid>
                <a:gridCol w="2350603">
                  <a:extLst>
                    <a:ext uri="{9D8B030D-6E8A-4147-A177-3AD203B41FA5}">
                      <a16:colId xmlns:a16="http://schemas.microsoft.com/office/drawing/2014/main" val="4270850206"/>
                    </a:ext>
                  </a:extLst>
                </a:gridCol>
                <a:gridCol w="2302807">
                  <a:extLst>
                    <a:ext uri="{9D8B030D-6E8A-4147-A177-3AD203B41FA5}">
                      <a16:colId xmlns:a16="http://schemas.microsoft.com/office/drawing/2014/main" val="2021095819"/>
                    </a:ext>
                  </a:extLst>
                </a:gridCol>
                <a:gridCol w="2437279">
                  <a:extLst>
                    <a:ext uri="{9D8B030D-6E8A-4147-A177-3AD203B41FA5}">
                      <a16:colId xmlns:a16="http://schemas.microsoft.com/office/drawing/2014/main" val="3723673179"/>
                    </a:ext>
                  </a:extLst>
                </a:gridCol>
                <a:gridCol w="2526914">
                  <a:extLst>
                    <a:ext uri="{9D8B030D-6E8A-4147-A177-3AD203B41FA5}">
                      <a16:colId xmlns:a16="http://schemas.microsoft.com/office/drawing/2014/main" val="1260354662"/>
                    </a:ext>
                  </a:extLst>
                </a:gridCol>
                <a:gridCol w="2378826">
                  <a:extLst>
                    <a:ext uri="{9D8B030D-6E8A-4147-A177-3AD203B41FA5}">
                      <a16:colId xmlns:a16="http://schemas.microsoft.com/office/drawing/2014/main" val="40764704"/>
                    </a:ext>
                  </a:extLst>
                </a:gridCol>
              </a:tblGrid>
              <a:tr h="370840">
                <a:tc gridSpan="5">
                  <a:txBody>
                    <a:bodyPr/>
                    <a:lstStyle/>
                    <a:p>
                      <a:r>
                        <a:rPr lang="en-US" dirty="0"/>
                        <a:t>Possible Health and Well-being descriptions of learning:</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9473324"/>
                  </a:ext>
                </a:extLst>
              </a:tr>
              <a:tr h="37084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Ubuntu"/>
                        </a:rPr>
                        <a:t>Progression step 1</a:t>
                      </a:r>
                    </a:p>
                    <a:p>
                      <a:pPr lvl="0" algn="l">
                        <a:lnSpc>
                          <a:spcPct val="100000"/>
                        </a:lnSpc>
                        <a:spcBef>
                          <a:spcPts val="0"/>
                        </a:spcBef>
                        <a:spcAft>
                          <a:spcPts val="0"/>
                        </a:spcAft>
                        <a:buNone/>
                      </a:pPr>
                      <a:r>
                        <a:rPr lang="en-US" sz="1400" b="0" i="0" u="none" strike="noStrike" noProof="0" dirty="0">
                          <a:solidFill>
                            <a:schemeClr val="accent1"/>
                          </a:solidFill>
                          <a:latin typeface="Ubuntu"/>
                        </a:rPr>
                        <a:t>I am beginning to make connections between my diet and my physical health and well-being.</a:t>
                      </a:r>
                      <a:endParaRPr lang="en-US">
                        <a:solidFill>
                          <a:schemeClr val="accent1"/>
                        </a:solidFill>
                      </a:endParaRPr>
                    </a:p>
                  </a:txBody>
                  <a:tcPr/>
                </a:tc>
                <a:tc>
                  <a:txBody>
                    <a:bodyPr/>
                    <a:lstStyle/>
                    <a:p>
                      <a:pPr lvl="0" algn="l">
                        <a:lnSpc>
                          <a:spcPct val="100000"/>
                        </a:lnSpc>
                        <a:spcBef>
                          <a:spcPts val="0"/>
                        </a:spcBef>
                        <a:spcAft>
                          <a:spcPts val="0"/>
                        </a:spcAft>
                        <a:buNone/>
                      </a:pPr>
                      <a:r>
                        <a:rPr lang="en-US" sz="1400" b="1" i="0" u="none" strike="noStrike" noProof="0" dirty="0">
                          <a:solidFill>
                            <a:schemeClr val="accent1"/>
                          </a:solidFill>
                          <a:latin typeface="Ubuntu"/>
                        </a:rPr>
                        <a:t>Progression step 2</a:t>
                      </a:r>
                    </a:p>
                    <a:p>
                      <a:pPr lvl="0" algn="l">
                        <a:lnSpc>
                          <a:spcPct val="100000"/>
                        </a:lnSpc>
                        <a:spcBef>
                          <a:spcPts val="0"/>
                        </a:spcBef>
                        <a:spcAft>
                          <a:spcPts val="0"/>
                        </a:spcAft>
                        <a:buNone/>
                      </a:pPr>
                      <a:r>
                        <a:rPr lang="en-US" sz="1400" b="0" i="0" u="none" strike="noStrike" noProof="0" dirty="0">
                          <a:solidFill>
                            <a:schemeClr val="accent1"/>
                          </a:solidFill>
                          <a:latin typeface="Ubuntu"/>
                        </a:rPr>
                        <a:t>I have developed an understanding that I need a balanced diet and I can make informed choices about the food I eat and prepare to support my physical health and well-being.</a:t>
                      </a:r>
                      <a:endParaRPr lang="en-US">
                        <a:solidFill>
                          <a:schemeClr val="accent1"/>
                        </a:solidFill>
                      </a:endParaRPr>
                    </a:p>
                  </a:txBody>
                  <a:tcPr/>
                </a:tc>
                <a:tc>
                  <a:txBody>
                    <a:bodyPr/>
                    <a:lstStyle/>
                    <a:p>
                      <a:pPr lvl="0" algn="l">
                        <a:lnSpc>
                          <a:spcPct val="100000"/>
                        </a:lnSpc>
                        <a:spcBef>
                          <a:spcPts val="0"/>
                        </a:spcBef>
                        <a:spcAft>
                          <a:spcPts val="0"/>
                        </a:spcAft>
                        <a:buNone/>
                      </a:pPr>
                      <a:r>
                        <a:rPr lang="en-US" sz="1400" b="1" i="0" u="none" strike="noStrike" noProof="0" dirty="0">
                          <a:solidFill>
                            <a:schemeClr val="accent1"/>
                          </a:solidFill>
                          <a:latin typeface="Ubuntu"/>
                        </a:rPr>
                        <a:t>Progression step 3</a:t>
                      </a:r>
                    </a:p>
                    <a:p>
                      <a:pPr lvl="0" algn="l">
                        <a:lnSpc>
                          <a:spcPct val="100000"/>
                        </a:lnSpc>
                        <a:spcBef>
                          <a:spcPts val="0"/>
                        </a:spcBef>
                        <a:spcAft>
                          <a:spcPts val="0"/>
                        </a:spcAft>
                        <a:buNone/>
                      </a:pPr>
                      <a:r>
                        <a:rPr lang="en-US" sz="1400" b="0" i="0" u="none" strike="noStrike" noProof="0" dirty="0">
                          <a:solidFill>
                            <a:schemeClr val="accent1"/>
                          </a:solidFill>
                          <a:latin typeface="Ubuntu"/>
                        </a:rPr>
                        <a:t>I can explain the importance of a balanced diet and nutrition and the impact my choices have on my physical health and well-being. I can plan and prepare basic, nutritious meals.</a:t>
                      </a:r>
                      <a:endParaRPr lang="en-US">
                        <a:solidFill>
                          <a:schemeClr val="accent1"/>
                        </a:solidFill>
                      </a:endParaRPr>
                    </a:p>
                  </a:txBody>
                  <a:tcPr/>
                </a:tc>
                <a:tc>
                  <a:txBody>
                    <a:bodyPr/>
                    <a:lstStyle/>
                    <a:p>
                      <a:pPr lvl="0" algn="l">
                        <a:lnSpc>
                          <a:spcPct val="100000"/>
                        </a:lnSpc>
                        <a:spcBef>
                          <a:spcPts val="0"/>
                        </a:spcBef>
                        <a:spcAft>
                          <a:spcPts val="0"/>
                        </a:spcAft>
                        <a:buNone/>
                      </a:pPr>
                      <a:r>
                        <a:rPr lang="en-US" sz="1400" b="1" i="0" u="none" strike="noStrike" noProof="0" dirty="0">
                          <a:solidFill>
                            <a:schemeClr val="accent1"/>
                          </a:solidFill>
                          <a:latin typeface="Ubuntu"/>
                        </a:rPr>
                        <a:t>Progression step 4</a:t>
                      </a:r>
                    </a:p>
                    <a:p>
                      <a:pPr lvl="0" algn="l">
                        <a:lnSpc>
                          <a:spcPct val="100000"/>
                        </a:lnSpc>
                        <a:spcBef>
                          <a:spcPts val="0"/>
                        </a:spcBef>
                        <a:spcAft>
                          <a:spcPts val="0"/>
                        </a:spcAft>
                        <a:buNone/>
                      </a:pPr>
                      <a:r>
                        <a:rPr lang="en-US" sz="1400" b="0" i="0" u="none" strike="noStrike" noProof="0" dirty="0">
                          <a:solidFill>
                            <a:schemeClr val="accent1"/>
                          </a:solidFill>
                          <a:latin typeface="Ubuntu"/>
                        </a:rPr>
                        <a:t>I can apply my knowledge and understanding of a balanced diet and nutrition to make choices which will allow me to maintain my physical health and well-being. I can plan and prepare a variety of nutritious meals.</a:t>
                      </a:r>
                      <a:endParaRPr lang="en-US">
                        <a:solidFill>
                          <a:schemeClr val="accent1"/>
                        </a:solidFill>
                      </a:endParaRPr>
                    </a:p>
                  </a:txBody>
                  <a:tcPr/>
                </a:tc>
                <a:tc>
                  <a:txBody>
                    <a:bodyPr/>
                    <a:lstStyle/>
                    <a:p>
                      <a:pPr lvl="0" algn="l">
                        <a:lnSpc>
                          <a:spcPct val="100000"/>
                        </a:lnSpc>
                        <a:spcBef>
                          <a:spcPts val="0"/>
                        </a:spcBef>
                        <a:spcAft>
                          <a:spcPts val="0"/>
                        </a:spcAft>
                        <a:buNone/>
                      </a:pPr>
                      <a:r>
                        <a:rPr lang="en-US" sz="1400" b="1" i="0" u="none" strike="noStrike" noProof="0" dirty="0">
                          <a:solidFill>
                            <a:schemeClr val="accent1"/>
                          </a:solidFill>
                          <a:latin typeface="Ubuntu"/>
                        </a:rPr>
                        <a:t>Progression step 5</a:t>
                      </a:r>
                    </a:p>
                    <a:p>
                      <a:pPr lvl="0" algn="l">
                        <a:lnSpc>
                          <a:spcPct val="100000"/>
                        </a:lnSpc>
                        <a:spcBef>
                          <a:spcPts val="0"/>
                        </a:spcBef>
                        <a:spcAft>
                          <a:spcPts val="0"/>
                        </a:spcAft>
                        <a:buNone/>
                      </a:pPr>
                      <a:r>
                        <a:rPr lang="en-US" sz="1400" b="0" i="0" u="none" strike="noStrike" noProof="0" dirty="0">
                          <a:solidFill>
                            <a:schemeClr val="accent1"/>
                          </a:solidFill>
                          <a:latin typeface="Ubuntu"/>
                        </a:rPr>
                        <a:t>I can adjust my diet in response to different contexts and apply my knowledge and understanding of a balanced diet and nutrition to support others. I can apply a range of techniques to prepare a variety of nutritious meals.</a:t>
                      </a:r>
                      <a:endParaRPr lang="en-US">
                        <a:solidFill>
                          <a:schemeClr val="accent1"/>
                        </a:solidFill>
                      </a:endParaRPr>
                    </a:p>
                  </a:txBody>
                  <a:tcPr/>
                </a:tc>
                <a:extLst>
                  <a:ext uri="{0D108BD9-81ED-4DB2-BD59-A6C34878D82A}">
                    <a16:rowId xmlns:a16="http://schemas.microsoft.com/office/drawing/2014/main" val="3206262021"/>
                  </a:ext>
                </a:extLst>
              </a:tr>
            </a:tbl>
          </a:graphicData>
        </a:graphic>
      </p:graphicFrame>
      <p:sp>
        <p:nvSpPr>
          <p:cNvPr id="4" name="Text Placeholder 1">
            <a:extLst>
              <a:ext uri="{FF2B5EF4-FFF2-40B4-BE49-F238E27FC236}">
                <a16:creationId xmlns:a16="http://schemas.microsoft.com/office/drawing/2014/main" id="{23A3A172-F7A7-E736-682D-27F0D1743C11}"/>
              </a:ext>
            </a:extLst>
          </p:cNvPr>
          <p:cNvSpPr txBox="1">
            <a:spLocks/>
          </p:cNvSpPr>
          <p:nvPr/>
        </p:nvSpPr>
        <p:spPr>
          <a:xfrm>
            <a:off x="194796" y="742419"/>
            <a:ext cx="7812903" cy="8373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b="1" dirty="0">
                <a:latin typeface="Ubuntu"/>
              </a:rPr>
              <a:t>News reports and articles </a:t>
            </a:r>
            <a:endParaRPr lang="en-GB" sz="4800" b="1" dirty="0">
              <a:latin typeface="Ubuntu"/>
              <a:ea typeface="Verdana"/>
            </a:endParaRPr>
          </a:p>
        </p:txBody>
      </p:sp>
      <p:pic>
        <p:nvPicPr>
          <p:cNvPr id="6" name="Picture 5" descr="A person in a suit holding a microphone and a camera&#10;&#10;Description automatically generated">
            <a:extLst>
              <a:ext uri="{FF2B5EF4-FFF2-40B4-BE49-F238E27FC236}">
                <a16:creationId xmlns:a16="http://schemas.microsoft.com/office/drawing/2014/main" id="{AECC6146-DBC9-1988-ED52-D1A52090C4B2}"/>
              </a:ext>
            </a:extLst>
          </p:cNvPr>
          <p:cNvPicPr>
            <a:picLocks noChangeAspect="1"/>
          </p:cNvPicPr>
          <p:nvPr/>
        </p:nvPicPr>
        <p:blipFill>
          <a:blip r:embed="rId2"/>
          <a:stretch>
            <a:fillRect/>
          </a:stretch>
        </p:blipFill>
        <p:spPr>
          <a:xfrm>
            <a:off x="8189132" y="140515"/>
            <a:ext cx="3386574" cy="2295069"/>
          </a:xfrm>
          <a:prstGeom prst="roundRect">
            <a:avLst/>
          </a:prstGeom>
        </p:spPr>
      </p:pic>
    </p:spTree>
    <p:extLst>
      <p:ext uri="{BB962C8B-B14F-4D97-AF65-F5344CB8AC3E}">
        <p14:creationId xmlns:p14="http://schemas.microsoft.com/office/powerpoint/2010/main" val="96746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80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CE27F0-EEC4-2419-C679-D1DA63C09809}"/>
              </a:ext>
            </a:extLst>
          </p:cNvPr>
          <p:cNvSpPr>
            <a:spLocks noGrp="1"/>
          </p:cNvSpPr>
          <p:nvPr>
            <p:ph type="body" sz="quarter" idx="11"/>
          </p:nvPr>
        </p:nvSpPr>
        <p:spPr>
          <a:xfrm>
            <a:off x="327291" y="1266453"/>
            <a:ext cx="6245073" cy="648759"/>
          </a:xfrm>
        </p:spPr>
        <p:txBody>
          <a:bodyPr>
            <a:normAutofit/>
          </a:bodyPr>
          <a:lstStyle/>
          <a:p>
            <a:r>
              <a:rPr lang="en-US">
                <a:latin typeface="Ubuntu"/>
              </a:rPr>
              <a:t>News Reports and Articles</a:t>
            </a:r>
          </a:p>
        </p:txBody>
      </p:sp>
      <p:sp>
        <p:nvSpPr>
          <p:cNvPr id="4" name="Text Placeholder 3">
            <a:extLst>
              <a:ext uri="{FF2B5EF4-FFF2-40B4-BE49-F238E27FC236}">
                <a16:creationId xmlns:a16="http://schemas.microsoft.com/office/drawing/2014/main" id="{97C2E9EC-2637-E4F3-6E2E-BA97237B945F}"/>
              </a:ext>
            </a:extLst>
          </p:cNvPr>
          <p:cNvSpPr>
            <a:spLocks noGrp="1"/>
          </p:cNvSpPr>
          <p:nvPr>
            <p:ph type="body" sz="quarter" idx="12"/>
          </p:nvPr>
        </p:nvSpPr>
        <p:spPr>
          <a:xfrm>
            <a:off x="327291" y="1904647"/>
            <a:ext cx="4432300" cy="367618"/>
          </a:xfrm>
        </p:spPr>
        <p:txBody>
          <a:bodyPr/>
          <a:lstStyle/>
          <a:p>
            <a:r>
              <a:rPr lang="en-US" b="1">
                <a:solidFill>
                  <a:srgbClr val="FF5D0C"/>
                </a:solidFill>
                <a:latin typeface="Ubuntu"/>
              </a:rPr>
              <a:t>For discussion and debate</a:t>
            </a:r>
            <a:endParaRPr lang="en-US" b="1">
              <a:solidFill>
                <a:srgbClr val="FF5D0C"/>
              </a:solidFill>
            </a:endParaRPr>
          </a:p>
        </p:txBody>
      </p:sp>
      <p:sp>
        <p:nvSpPr>
          <p:cNvPr id="5" name="Text Placeholder 4">
            <a:extLst>
              <a:ext uri="{FF2B5EF4-FFF2-40B4-BE49-F238E27FC236}">
                <a16:creationId xmlns:a16="http://schemas.microsoft.com/office/drawing/2014/main" id="{125256ED-0103-007B-884A-A23DC0717739}"/>
              </a:ext>
            </a:extLst>
          </p:cNvPr>
          <p:cNvSpPr>
            <a:spLocks noGrp="1"/>
          </p:cNvSpPr>
          <p:nvPr>
            <p:ph type="body" sz="quarter" idx="13"/>
          </p:nvPr>
        </p:nvSpPr>
        <p:spPr>
          <a:xfrm>
            <a:off x="327291" y="2624644"/>
            <a:ext cx="10161773" cy="4067454"/>
          </a:xfrm>
        </p:spPr>
        <p:txBody>
          <a:bodyPr vert="horz" lIns="91440" tIns="45720" rIns="91440" bIns="45720" rtlCol="0" anchor="t">
            <a:normAutofit/>
          </a:bodyPr>
          <a:lstStyle/>
          <a:p>
            <a:pPr marL="171450" indent="-171450">
              <a:buFont typeface="Arial"/>
              <a:buChar char="•"/>
            </a:pPr>
            <a:r>
              <a:rPr lang="en-GB" sz="2000">
                <a:solidFill>
                  <a:schemeClr val="accent1">
                    <a:lumMod val="76000"/>
                  </a:schemeClr>
                </a:solidFill>
                <a:latin typeface="Ubuntu"/>
                <a:ea typeface="Verdana"/>
              </a:rPr>
              <a:t>British Heart Foundation - </a:t>
            </a:r>
            <a:r>
              <a:rPr lang="en-GB" sz="2000">
                <a:solidFill>
                  <a:schemeClr val="accent1">
                    <a:lumMod val="76000"/>
                  </a:schemeClr>
                </a:solidFill>
                <a:latin typeface="Ubuntu"/>
                <a:ea typeface="Verdana"/>
                <a:hlinkClick r:id="rId3">
                  <a:extLst>
                    <a:ext uri="{A12FA001-AC4F-418D-AE19-62706E023703}">
                      <ahyp:hlinkClr xmlns:ahyp="http://schemas.microsoft.com/office/drawing/2018/hyperlinkcolor" val="tx"/>
                    </a:ext>
                  </a:extLst>
                </a:hlinkClick>
              </a:rPr>
              <a:t>'Why there's no such thing as good or bad foods'</a:t>
            </a:r>
            <a:endParaRPr lang="en-GB" sz="2000">
              <a:solidFill>
                <a:schemeClr val="accent1">
                  <a:lumMod val="76000"/>
                </a:schemeClr>
              </a:solidFill>
              <a:latin typeface="Ubuntu"/>
              <a:ea typeface="Verdana"/>
            </a:endParaRPr>
          </a:p>
          <a:p>
            <a:pPr marL="171450" indent="-171450">
              <a:buFont typeface="Arial"/>
              <a:buChar char="•"/>
            </a:pPr>
            <a:r>
              <a:rPr lang="en-GB" sz="2000">
                <a:solidFill>
                  <a:schemeClr val="accent1">
                    <a:lumMod val="76000"/>
                  </a:schemeClr>
                </a:solidFill>
                <a:latin typeface="Ubuntu"/>
                <a:ea typeface="Verdana"/>
              </a:rPr>
              <a:t>BBC News - </a:t>
            </a:r>
            <a:r>
              <a:rPr lang="en-GB" sz="2000">
                <a:solidFill>
                  <a:schemeClr val="accent1">
                    <a:lumMod val="76000"/>
                  </a:schemeClr>
                </a:solidFill>
                <a:latin typeface="Ubuntu"/>
                <a:ea typeface="Verdana"/>
                <a:cs typeface="Calibri"/>
              </a:rPr>
              <a:t>'</a:t>
            </a:r>
            <a:r>
              <a:rPr lang="en-GB" sz="2000">
                <a:solidFill>
                  <a:schemeClr val="accent1">
                    <a:lumMod val="76000"/>
                  </a:schemeClr>
                </a:solidFill>
                <a:latin typeface="Ubuntu"/>
                <a:ea typeface="Verdana"/>
                <a:cs typeface="Calibri"/>
                <a:hlinkClick r:id="rId4">
                  <a:extLst>
                    <a:ext uri="{A12FA001-AC4F-418D-AE19-62706E023703}">
                      <ahyp:hlinkClr xmlns:ahyp="http://schemas.microsoft.com/office/drawing/2018/hyperlinkcolor" val="tx"/>
                    </a:ext>
                  </a:extLst>
                </a:hlinkClick>
              </a:rPr>
              <a:t>Confusion over ultra-processed food labelling - study'</a:t>
            </a:r>
            <a:endParaRPr lang="en-GB" sz="2000">
              <a:solidFill>
                <a:schemeClr val="accent1">
                  <a:lumMod val="76000"/>
                </a:schemeClr>
              </a:solidFill>
              <a:latin typeface="Ubuntu"/>
              <a:ea typeface="Verdana"/>
              <a:cs typeface="Calibri"/>
            </a:endParaRPr>
          </a:p>
          <a:p>
            <a:pPr marL="171450" indent="-171450">
              <a:buFont typeface="Arial"/>
              <a:buChar char="•"/>
            </a:pPr>
            <a:r>
              <a:rPr lang="en-GB" sz="2000">
                <a:solidFill>
                  <a:schemeClr val="accent1">
                    <a:lumMod val="76000"/>
                  </a:schemeClr>
                </a:solidFill>
                <a:latin typeface="Ubuntu"/>
                <a:ea typeface="Verdana"/>
                <a:cs typeface="Calibri"/>
              </a:rPr>
              <a:t>BBC News - </a:t>
            </a:r>
            <a:r>
              <a:rPr lang="en-GB" sz="2000">
                <a:solidFill>
                  <a:schemeClr val="accent1">
                    <a:lumMod val="76000"/>
                  </a:schemeClr>
                </a:solidFill>
                <a:latin typeface="Ubuntu"/>
                <a:ea typeface="Verdana"/>
                <a:cs typeface="Calibri"/>
                <a:hlinkClick r:id="rId5">
                  <a:extLst>
                    <a:ext uri="{A12FA001-AC4F-418D-AE19-62706E023703}">
                      <ahyp:hlinkClr xmlns:ahyp="http://schemas.microsoft.com/office/drawing/2018/hyperlinkcolor" val="tx"/>
                    </a:ext>
                  </a:extLst>
                </a:hlinkClick>
              </a:rPr>
              <a:t>'More evidence to ban energy drinks for children, study finds'</a:t>
            </a:r>
            <a:endParaRPr lang="en-GB" sz="2000">
              <a:solidFill>
                <a:schemeClr val="accent1">
                  <a:lumMod val="76000"/>
                </a:schemeClr>
              </a:solidFill>
              <a:ea typeface="Verdana"/>
              <a:cs typeface="Calibri"/>
            </a:endParaRPr>
          </a:p>
          <a:p>
            <a:pPr marL="171450" indent="-171450">
              <a:buFont typeface="Arial"/>
              <a:buChar char="•"/>
            </a:pPr>
            <a:r>
              <a:rPr lang="en-GB" sz="2000">
                <a:solidFill>
                  <a:schemeClr val="accent1">
                    <a:lumMod val="76000"/>
                  </a:schemeClr>
                </a:solidFill>
                <a:latin typeface="Ubuntu"/>
                <a:ea typeface="Verdana"/>
                <a:cs typeface="Calibri"/>
              </a:rPr>
              <a:t>BBC News -</a:t>
            </a:r>
            <a:r>
              <a:rPr lang="en-GB" sz="2200">
                <a:solidFill>
                  <a:schemeClr val="accent1">
                    <a:lumMod val="76000"/>
                  </a:schemeClr>
                </a:solidFill>
                <a:latin typeface="Ubuntu"/>
                <a:ea typeface="Verdana"/>
                <a:cs typeface="Calibri"/>
              </a:rPr>
              <a:t> '</a:t>
            </a:r>
            <a:r>
              <a:rPr lang="en-GB" sz="2200">
                <a:solidFill>
                  <a:schemeClr val="accent1">
                    <a:lumMod val="76000"/>
                  </a:schemeClr>
                </a:solidFill>
                <a:latin typeface="Ubuntu"/>
                <a:hlinkClick r:id="rId6">
                  <a:extLst>
                    <a:ext uri="{A12FA001-AC4F-418D-AE19-62706E023703}">
                      <ahyp:hlinkClr xmlns:ahyp="http://schemas.microsoft.com/office/drawing/2018/hyperlinkcolor" val="tx"/>
                    </a:ext>
                  </a:extLst>
                </a:hlinkClick>
              </a:rPr>
              <a:t>Kellogg's in court battle over new rules for high-sugar cereals</a:t>
            </a:r>
            <a:r>
              <a:rPr lang="en-GB" sz="2200">
                <a:solidFill>
                  <a:schemeClr val="accent1">
                    <a:lumMod val="76000"/>
                  </a:schemeClr>
                </a:solidFill>
                <a:latin typeface="Ubuntu"/>
              </a:rPr>
              <a:t>'</a:t>
            </a:r>
            <a:endParaRPr lang="en-GB" sz="2200">
              <a:solidFill>
                <a:schemeClr val="accent1">
                  <a:lumMod val="76000"/>
                </a:schemeClr>
              </a:solidFill>
              <a:latin typeface="Ubuntu"/>
              <a:ea typeface="Verdana"/>
              <a:cs typeface="Calibri"/>
            </a:endParaRPr>
          </a:p>
          <a:p>
            <a:pPr marL="171450" indent="-171450">
              <a:buFont typeface="Arial"/>
              <a:buChar char="•"/>
            </a:pPr>
            <a:r>
              <a:rPr lang="en-GB" sz="2200">
                <a:solidFill>
                  <a:schemeClr val="accent1">
                    <a:lumMod val="76000"/>
                  </a:schemeClr>
                </a:solidFill>
                <a:latin typeface="Ubuntu"/>
                <a:ea typeface="Verdana"/>
                <a:cs typeface="Calibri"/>
              </a:rPr>
              <a:t>BBC News - '</a:t>
            </a:r>
            <a:r>
              <a:rPr lang="en-GB" sz="2200">
                <a:solidFill>
                  <a:schemeClr val="accent1">
                    <a:lumMod val="76000"/>
                  </a:schemeClr>
                </a:solidFill>
                <a:latin typeface="Ubuntu"/>
                <a:hlinkClick r:id="rId7">
                  <a:extLst>
                    <a:ext uri="{A12FA001-AC4F-418D-AE19-62706E023703}">
                      <ahyp:hlinkClr xmlns:ahyp="http://schemas.microsoft.com/office/drawing/2018/hyperlinkcolor" val="tx"/>
                    </a:ext>
                  </a:extLst>
                </a:hlinkClick>
              </a:rPr>
              <a:t>Brighton &amp; Hove: Ban on fast food adverts to be introduced</a:t>
            </a:r>
            <a:r>
              <a:rPr lang="en-GB" sz="2200">
                <a:solidFill>
                  <a:schemeClr val="accent1">
                    <a:lumMod val="76000"/>
                  </a:schemeClr>
                </a:solidFill>
                <a:latin typeface="Ubuntu"/>
              </a:rPr>
              <a:t>'</a:t>
            </a:r>
            <a:endParaRPr lang="en-GB" sz="2200">
              <a:solidFill>
                <a:schemeClr val="accent1">
                  <a:lumMod val="76000"/>
                </a:schemeClr>
              </a:solidFill>
              <a:latin typeface="Ubuntu"/>
              <a:ea typeface="Verdana"/>
              <a:cs typeface="Calibri"/>
            </a:endParaRPr>
          </a:p>
          <a:p>
            <a:pPr marL="171450" indent="-171450">
              <a:buFont typeface="Arial"/>
              <a:buChar char="•"/>
            </a:pPr>
            <a:r>
              <a:rPr lang="en-GB" sz="2000">
                <a:solidFill>
                  <a:schemeClr val="accent1">
                    <a:lumMod val="76000"/>
                  </a:schemeClr>
                </a:solidFill>
                <a:latin typeface="Ubuntu"/>
                <a:ea typeface="Verdana"/>
                <a:cs typeface="Calibri"/>
              </a:rPr>
              <a:t>EUFIC - '</a:t>
            </a:r>
            <a:r>
              <a:rPr lang="en-GB" sz="2000">
                <a:solidFill>
                  <a:schemeClr val="accent1">
                    <a:lumMod val="76000"/>
                  </a:schemeClr>
                </a:solidFill>
                <a:latin typeface="Ubuntu"/>
                <a:ea typeface="Verdana"/>
                <a:cs typeface="Calibri"/>
                <a:hlinkClick r:id="rId8">
                  <a:extLst>
                    <a:ext uri="{A12FA001-AC4F-418D-AE19-62706E023703}">
                      <ahyp:hlinkClr xmlns:ahyp="http://schemas.microsoft.com/office/drawing/2018/hyperlinkcolor" val="tx"/>
                    </a:ext>
                  </a:extLst>
                </a:hlinkClick>
              </a:rPr>
              <a:t>How to spot fake nutrition information online</a:t>
            </a:r>
            <a:r>
              <a:rPr lang="en-GB" sz="2000">
                <a:solidFill>
                  <a:schemeClr val="accent1">
                    <a:lumMod val="76000"/>
                  </a:schemeClr>
                </a:solidFill>
                <a:latin typeface="Ubuntu"/>
                <a:ea typeface="Verdana"/>
                <a:cs typeface="Calibri"/>
              </a:rPr>
              <a:t>'</a:t>
            </a:r>
          </a:p>
          <a:p>
            <a:pPr marL="171450" indent="-171450">
              <a:buFont typeface="Arial"/>
              <a:buChar char="•"/>
            </a:pPr>
            <a:endParaRPr lang="en-GB" sz="2000">
              <a:solidFill>
                <a:schemeClr val="tx2"/>
              </a:solidFill>
              <a:latin typeface="Ubuntu"/>
              <a:ea typeface="Verdana"/>
              <a:cs typeface="Calibri"/>
            </a:endParaRPr>
          </a:p>
          <a:p>
            <a:pPr marL="171450" indent="-171450">
              <a:buFont typeface="Arial"/>
              <a:buChar char="•"/>
            </a:pPr>
            <a:endParaRPr lang="en-GB" sz="2000">
              <a:solidFill>
                <a:schemeClr val="tx2"/>
              </a:solidFill>
              <a:latin typeface="Ubuntu"/>
              <a:ea typeface="Verdana"/>
              <a:cs typeface="Calibri"/>
            </a:endParaRPr>
          </a:p>
          <a:p>
            <a:pPr marL="171450" indent="-171450">
              <a:buFont typeface="Arial"/>
              <a:buChar char="•"/>
            </a:pPr>
            <a:endParaRPr lang="en-GB" sz="2000">
              <a:solidFill>
                <a:schemeClr val="tx2"/>
              </a:solidFill>
              <a:latin typeface="Ubuntu"/>
              <a:ea typeface="Verdana"/>
              <a:cs typeface="Calibri"/>
            </a:endParaRPr>
          </a:p>
        </p:txBody>
      </p:sp>
    </p:spTree>
    <p:extLst>
      <p:ext uri="{BB962C8B-B14F-4D97-AF65-F5344CB8AC3E}">
        <p14:creationId xmlns:p14="http://schemas.microsoft.com/office/powerpoint/2010/main" val="216739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ue and white outline of a speech bubble&#10;&#10;Description automatically generated">
            <a:extLst>
              <a:ext uri="{FF2B5EF4-FFF2-40B4-BE49-F238E27FC236}">
                <a16:creationId xmlns:a16="http://schemas.microsoft.com/office/drawing/2014/main" id="{23D35B8C-A2FF-B15D-33DD-948105DAA3B6}"/>
              </a:ext>
            </a:extLst>
          </p:cNvPr>
          <p:cNvPicPr>
            <a:picLocks noChangeAspect="1"/>
          </p:cNvPicPr>
          <p:nvPr/>
        </p:nvPicPr>
        <p:blipFill>
          <a:blip r:embed="rId2"/>
          <a:stretch>
            <a:fillRect/>
          </a:stretch>
        </p:blipFill>
        <p:spPr>
          <a:xfrm rot="120000">
            <a:off x="8271334" y="349014"/>
            <a:ext cx="3623352" cy="2721903"/>
          </a:xfrm>
          <a:prstGeom prst="rect">
            <a:avLst/>
          </a:prstGeom>
        </p:spPr>
      </p:pic>
      <p:sp>
        <p:nvSpPr>
          <p:cNvPr id="3" name="Text Placeholder 2">
            <a:extLst>
              <a:ext uri="{FF2B5EF4-FFF2-40B4-BE49-F238E27FC236}">
                <a16:creationId xmlns:a16="http://schemas.microsoft.com/office/drawing/2014/main" id="{4BDEFE2E-E82A-8C09-486B-02E3D1FF4D60}"/>
              </a:ext>
            </a:extLst>
          </p:cNvPr>
          <p:cNvSpPr>
            <a:spLocks/>
          </p:cNvSpPr>
          <p:nvPr/>
        </p:nvSpPr>
        <p:spPr>
          <a:xfrm>
            <a:off x="539384" y="1367093"/>
            <a:ext cx="5534250" cy="683620"/>
          </a:xfrm>
          <a:prstGeom prst="rect">
            <a:avLst/>
          </a:prstGeom>
        </p:spPr>
        <p:txBody>
          <a:bodyPr vert="horz" lIns="91440" tIns="45720" rIns="91440" bIns="45720" rtlCol="0" anchor="b">
            <a:noAutofit/>
          </a:bodyPr>
          <a:lstStyle/>
          <a:p>
            <a:pPr defTabSz="905256">
              <a:spcAft>
                <a:spcPts val="600"/>
              </a:spcAft>
            </a:pP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Why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There's</a:t>
            </a: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No</a:t>
            </a: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Such</a:t>
            </a: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Thing</a:t>
            </a: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 as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'Good</a:t>
            </a: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 or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'Bad</a:t>
            </a:r>
            <a:r>
              <a:rPr lang="en-US" sz="3200" b="1" u="sng" kern="1200">
                <a:solidFill>
                  <a:schemeClr val="tx2"/>
                </a:solidFill>
                <a:latin typeface="Ubuntu"/>
                <a:cs typeface="Calibri"/>
                <a:hlinkClick r:id="rId3">
                  <a:extLst>
                    <a:ext uri="{A12FA001-AC4F-418D-AE19-62706E023703}">
                      <ahyp:hlinkClr xmlns:ahyp="http://schemas.microsoft.com/office/drawing/2018/hyperlinkcolor" val="tx"/>
                    </a:ext>
                  </a:extLst>
                </a:hlinkClick>
              </a:rPr>
              <a:t>' </a:t>
            </a:r>
            <a:r>
              <a:rPr lang="en-US" sz="3200" b="1" u="sng">
                <a:solidFill>
                  <a:schemeClr val="tx2"/>
                </a:solidFill>
                <a:latin typeface="Ubuntu"/>
                <a:cs typeface="Calibri"/>
                <a:hlinkClick r:id="rId3">
                  <a:extLst>
                    <a:ext uri="{A12FA001-AC4F-418D-AE19-62706E023703}">
                      <ahyp:hlinkClr xmlns:ahyp="http://schemas.microsoft.com/office/drawing/2018/hyperlinkcolor" val="tx"/>
                    </a:ext>
                  </a:extLst>
                </a:hlinkClick>
              </a:rPr>
              <a:t>Foods</a:t>
            </a:r>
            <a:r>
              <a:rPr lang="en-US" sz="3200" b="1" u="sng" kern="1200">
                <a:solidFill>
                  <a:schemeClr val="tx2"/>
                </a:solidFill>
                <a:latin typeface="Ubuntu"/>
                <a:ea typeface="+mn-ea"/>
                <a:cs typeface="Calibri"/>
              </a:rPr>
              <a:t> </a:t>
            </a:r>
            <a:endParaRPr lang="en-US" sz="3200" b="1" u="sng">
              <a:solidFill>
                <a:schemeClr val="tx2"/>
              </a:solidFill>
              <a:latin typeface="Ubuntu"/>
              <a:ea typeface="Calibri"/>
              <a:cs typeface="Calibri"/>
            </a:endParaRPr>
          </a:p>
        </p:txBody>
      </p:sp>
      <p:sp>
        <p:nvSpPr>
          <p:cNvPr id="4" name="Text Placeholder 3">
            <a:extLst>
              <a:ext uri="{FF2B5EF4-FFF2-40B4-BE49-F238E27FC236}">
                <a16:creationId xmlns:a16="http://schemas.microsoft.com/office/drawing/2014/main" id="{86066468-B48B-5D42-E450-C512A86D351E}"/>
              </a:ext>
            </a:extLst>
          </p:cNvPr>
          <p:cNvSpPr>
            <a:spLocks/>
          </p:cNvSpPr>
          <p:nvPr/>
        </p:nvSpPr>
        <p:spPr>
          <a:xfrm>
            <a:off x="543204" y="2059925"/>
            <a:ext cx="4418973" cy="367193"/>
          </a:xfrm>
          <a:prstGeom prst="rect">
            <a:avLst/>
          </a:prstGeom>
        </p:spPr>
        <p:txBody>
          <a:bodyPr lIns="91440" tIns="45720" rIns="91440" bIns="45720" anchor="t"/>
          <a:lstStyle/>
          <a:p>
            <a:pPr marL="339090" indent="-339090" defTabSz="905256">
              <a:spcAft>
                <a:spcPts val="600"/>
              </a:spcAft>
              <a:buFont typeface="Calibri" panose="020B0604020202020204" pitchFamily="34" charset="0"/>
              <a:buChar char="-"/>
            </a:pPr>
            <a:r>
              <a:rPr lang="en-US" sz="2000" kern="1200">
                <a:solidFill>
                  <a:schemeClr val="tx2"/>
                </a:solidFill>
                <a:latin typeface="Ubuntu"/>
                <a:ea typeface="+mn-ea"/>
                <a:cs typeface="+mn-cs"/>
              </a:rPr>
              <a:t>British Heart Foundation</a:t>
            </a:r>
            <a:endParaRPr lang="en-US" sz="2000">
              <a:solidFill>
                <a:schemeClr val="tx2"/>
              </a:solidFill>
              <a:ea typeface="Calibri" panose="020F0502020204030204"/>
              <a:cs typeface="Calibri" panose="020F0502020204030204"/>
            </a:endParaRPr>
          </a:p>
        </p:txBody>
      </p:sp>
      <p:pic>
        <p:nvPicPr>
          <p:cNvPr id="8" name="Picture 7" descr="A blue and white outline of a speech bubble&#10;&#10;Description automatically generated">
            <a:extLst>
              <a:ext uri="{FF2B5EF4-FFF2-40B4-BE49-F238E27FC236}">
                <a16:creationId xmlns:a16="http://schemas.microsoft.com/office/drawing/2014/main" id="{0331BD23-39EE-7385-70A4-710BE02C3A08}"/>
              </a:ext>
            </a:extLst>
          </p:cNvPr>
          <p:cNvPicPr>
            <a:picLocks noChangeAspect="1"/>
          </p:cNvPicPr>
          <p:nvPr/>
        </p:nvPicPr>
        <p:blipFill>
          <a:blip r:embed="rId2"/>
          <a:stretch>
            <a:fillRect/>
          </a:stretch>
        </p:blipFill>
        <p:spPr>
          <a:xfrm>
            <a:off x="5785675" y="1476076"/>
            <a:ext cx="2441756" cy="1928154"/>
          </a:xfrm>
          <a:prstGeom prst="rect">
            <a:avLst/>
          </a:prstGeom>
        </p:spPr>
      </p:pic>
      <p:sp>
        <p:nvSpPr>
          <p:cNvPr id="13" name="Text Placeholder 3">
            <a:extLst>
              <a:ext uri="{FF2B5EF4-FFF2-40B4-BE49-F238E27FC236}">
                <a16:creationId xmlns:a16="http://schemas.microsoft.com/office/drawing/2014/main" id="{1460E8D7-688A-28B0-2326-6DD36F112F0B}"/>
              </a:ext>
            </a:extLst>
          </p:cNvPr>
          <p:cNvSpPr txBox="1">
            <a:spLocks/>
          </p:cNvSpPr>
          <p:nvPr/>
        </p:nvSpPr>
        <p:spPr>
          <a:xfrm>
            <a:off x="6095508" y="1933548"/>
            <a:ext cx="2204218" cy="62498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b="0" kern="1200">
                <a:latin typeface="Ubuntu"/>
                <a:ea typeface="+mn-ea"/>
                <a:cs typeface="+mn-cs"/>
              </a:rPr>
              <a:t>Are foods good</a:t>
            </a:r>
            <a:r>
              <a:rPr lang="en-US" sz="1950">
                <a:latin typeface="Ubuntu"/>
              </a:rPr>
              <a:t> </a:t>
            </a:r>
            <a:r>
              <a:rPr lang="en-US" sz="1950" b="0" kern="1200">
                <a:latin typeface="Ubuntu"/>
                <a:ea typeface="+mn-ea"/>
                <a:cs typeface="+mn-cs"/>
              </a:rPr>
              <a:t>or bad?</a:t>
            </a:r>
            <a:endParaRPr lang="en-US" sz="1950"/>
          </a:p>
        </p:txBody>
      </p:sp>
      <p:pic>
        <p:nvPicPr>
          <p:cNvPr id="14" name="Picture 13" descr="A blue and white outline of a speech bubble&#10;&#10;Description automatically generated">
            <a:extLst>
              <a:ext uri="{FF2B5EF4-FFF2-40B4-BE49-F238E27FC236}">
                <a16:creationId xmlns:a16="http://schemas.microsoft.com/office/drawing/2014/main" id="{99BC9A6E-165D-4ACA-7E89-FF52807CFD30}"/>
              </a:ext>
            </a:extLst>
          </p:cNvPr>
          <p:cNvPicPr>
            <a:picLocks noChangeAspect="1"/>
          </p:cNvPicPr>
          <p:nvPr/>
        </p:nvPicPr>
        <p:blipFill>
          <a:blip r:embed="rId2"/>
          <a:stretch>
            <a:fillRect/>
          </a:stretch>
        </p:blipFill>
        <p:spPr>
          <a:xfrm rot="540000">
            <a:off x="4282479" y="3326149"/>
            <a:ext cx="4265207" cy="3155779"/>
          </a:xfrm>
          <a:prstGeom prst="rect">
            <a:avLst/>
          </a:prstGeom>
        </p:spPr>
      </p:pic>
      <p:sp>
        <p:nvSpPr>
          <p:cNvPr id="15" name="Text Placeholder 3">
            <a:extLst>
              <a:ext uri="{FF2B5EF4-FFF2-40B4-BE49-F238E27FC236}">
                <a16:creationId xmlns:a16="http://schemas.microsoft.com/office/drawing/2014/main" id="{17A08034-BB0F-2403-C096-D1FE3270BBC0}"/>
              </a:ext>
            </a:extLst>
          </p:cNvPr>
          <p:cNvSpPr>
            <a:spLocks/>
          </p:cNvSpPr>
          <p:nvPr/>
        </p:nvSpPr>
        <p:spPr>
          <a:xfrm>
            <a:off x="8773689" y="923440"/>
            <a:ext cx="2860111" cy="873325"/>
          </a:xfrm>
          <a:prstGeom prst="rect">
            <a:avLst/>
          </a:prstGeom>
        </p:spPr>
        <p:txBody>
          <a:bodyPr lIns="91440" tIns="45720" rIns="91440" bIns="45720" anchor="t"/>
          <a:lstStyle/>
          <a:p>
            <a:pPr defTabSz="905256">
              <a:spcAft>
                <a:spcPts val="600"/>
              </a:spcAft>
            </a:pPr>
            <a:r>
              <a:rPr lang="en-US" sz="2000">
                <a:solidFill>
                  <a:schemeClr val="tx2"/>
                </a:solidFill>
                <a:latin typeface="Ubuntu"/>
                <a:ea typeface="+mn-lt"/>
                <a:cs typeface="+mn-lt"/>
              </a:rPr>
              <a:t>What are the problems with excluding foods and food groups?</a:t>
            </a:r>
            <a:endParaRPr lang="en-US" sz="2000">
              <a:solidFill>
                <a:schemeClr val="tx2"/>
              </a:solidFill>
              <a:latin typeface="Ubuntu"/>
              <a:ea typeface="Calibri" panose="020F0502020204030204"/>
              <a:cs typeface="Calibri" panose="020F0502020204030204"/>
            </a:endParaRPr>
          </a:p>
          <a:p>
            <a:pPr marL="339090" indent="-339090" defTabSz="905256">
              <a:spcAft>
                <a:spcPts val="600"/>
              </a:spcAft>
              <a:buFont typeface="Calibri" panose="020B0604020202020204" pitchFamily="34" charset="0"/>
              <a:buChar char="-"/>
            </a:pPr>
            <a:endParaRPr lang="en-US" sz="2000">
              <a:solidFill>
                <a:schemeClr val="tx2"/>
              </a:solidFill>
              <a:latin typeface="Ubuntu"/>
              <a:ea typeface="Calibri" panose="020F0502020204030204"/>
              <a:cs typeface="Calibri" panose="020F0502020204030204"/>
            </a:endParaRPr>
          </a:p>
        </p:txBody>
      </p:sp>
      <p:sp>
        <p:nvSpPr>
          <p:cNvPr id="5" name="Rounded Rectangle 18">
            <a:extLst>
              <a:ext uri="{FF2B5EF4-FFF2-40B4-BE49-F238E27FC236}">
                <a16:creationId xmlns:a16="http://schemas.microsoft.com/office/drawing/2014/main" id="{9E5A9953-8D66-0870-ED3F-C8E8E562982A}"/>
              </a:ext>
            </a:extLst>
          </p:cNvPr>
          <p:cNvSpPr/>
          <p:nvPr/>
        </p:nvSpPr>
        <p:spPr>
          <a:xfrm>
            <a:off x="538257" y="2652288"/>
            <a:ext cx="3050998" cy="400549"/>
          </a:xfrm>
          <a:prstGeom prst="roundRect">
            <a:avLst>
              <a:gd name="adj" fmla="val 409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 Placeholder 3">
            <a:extLst>
              <a:ext uri="{FF2B5EF4-FFF2-40B4-BE49-F238E27FC236}">
                <a16:creationId xmlns:a16="http://schemas.microsoft.com/office/drawing/2014/main" id="{E0D3AE6F-2FCD-83D8-62F1-9C5C4E702BF6}"/>
              </a:ext>
            </a:extLst>
          </p:cNvPr>
          <p:cNvSpPr txBox="1">
            <a:spLocks/>
          </p:cNvSpPr>
          <p:nvPr/>
        </p:nvSpPr>
        <p:spPr>
          <a:xfrm>
            <a:off x="539449" y="2653421"/>
            <a:ext cx="3019297" cy="4150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solidFill>
                  <a:schemeClr val="bg1"/>
                </a:solidFill>
                <a:latin typeface="Ubuntu"/>
              </a:rPr>
              <a:t>Questions for discussion:</a:t>
            </a:r>
            <a:endParaRPr lang="en-US">
              <a:solidFill>
                <a:schemeClr val="bg1"/>
              </a:solidFill>
            </a:endParaRPr>
          </a:p>
        </p:txBody>
      </p:sp>
      <p:sp>
        <p:nvSpPr>
          <p:cNvPr id="9" name="Text Placeholder 3">
            <a:extLst>
              <a:ext uri="{FF2B5EF4-FFF2-40B4-BE49-F238E27FC236}">
                <a16:creationId xmlns:a16="http://schemas.microsoft.com/office/drawing/2014/main" id="{4D7F9679-6F63-E558-7D24-E9FF151A374B}"/>
              </a:ext>
            </a:extLst>
          </p:cNvPr>
          <p:cNvSpPr txBox="1">
            <a:spLocks/>
          </p:cNvSpPr>
          <p:nvPr/>
        </p:nvSpPr>
        <p:spPr>
          <a:xfrm>
            <a:off x="4596144" y="4051373"/>
            <a:ext cx="3629232" cy="8528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r>
              <a:rPr lang="en-US">
                <a:latin typeface="Ubuntu"/>
              </a:rPr>
              <a:t>What are the problems with eating only a small number of the same </a:t>
            </a:r>
            <a:r>
              <a:rPr lang="en-US" b="0" kern="1200">
                <a:latin typeface="Ubuntu"/>
                <a:ea typeface="+mn-ea"/>
                <a:cs typeface="+mn-cs"/>
              </a:rPr>
              <a:t>foods?</a:t>
            </a:r>
            <a:endParaRPr lang="en-US"/>
          </a:p>
          <a:p>
            <a:pPr defTabSz="905256">
              <a:spcBef>
                <a:spcPts val="990"/>
              </a:spcBef>
            </a:pPr>
            <a:endParaRPr lang="en-US" sz="1950"/>
          </a:p>
        </p:txBody>
      </p:sp>
      <p:pic>
        <p:nvPicPr>
          <p:cNvPr id="10" name="Picture 9" descr="A blue and white outline of a speech bubble&#10;&#10;Description automatically generated">
            <a:extLst>
              <a:ext uri="{FF2B5EF4-FFF2-40B4-BE49-F238E27FC236}">
                <a16:creationId xmlns:a16="http://schemas.microsoft.com/office/drawing/2014/main" id="{D37EC00F-F336-AD8A-F7E9-DA89B23A6263}"/>
              </a:ext>
            </a:extLst>
          </p:cNvPr>
          <p:cNvPicPr>
            <a:picLocks noChangeAspect="1"/>
          </p:cNvPicPr>
          <p:nvPr/>
        </p:nvPicPr>
        <p:blipFill>
          <a:blip r:embed="rId2"/>
          <a:stretch>
            <a:fillRect/>
          </a:stretch>
        </p:blipFill>
        <p:spPr>
          <a:xfrm>
            <a:off x="538208" y="3728279"/>
            <a:ext cx="3136520" cy="2499653"/>
          </a:xfrm>
          <a:prstGeom prst="rect">
            <a:avLst/>
          </a:prstGeom>
        </p:spPr>
      </p:pic>
      <p:sp>
        <p:nvSpPr>
          <p:cNvPr id="11" name="Text Placeholder 3">
            <a:extLst>
              <a:ext uri="{FF2B5EF4-FFF2-40B4-BE49-F238E27FC236}">
                <a16:creationId xmlns:a16="http://schemas.microsoft.com/office/drawing/2014/main" id="{7ED9D9D7-C114-F702-FF29-7E84782D0FE3}"/>
              </a:ext>
            </a:extLst>
          </p:cNvPr>
          <p:cNvSpPr txBox="1">
            <a:spLocks/>
          </p:cNvSpPr>
          <p:nvPr/>
        </p:nvSpPr>
        <p:spPr>
          <a:xfrm>
            <a:off x="847774" y="4320936"/>
            <a:ext cx="2607630" cy="84910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latin typeface="Ubuntu"/>
              </a:rPr>
              <a:t>What does a healthy balanced diet mean to you?</a:t>
            </a:r>
            <a:endParaRPr lang="en-US" sz="1950"/>
          </a:p>
        </p:txBody>
      </p:sp>
      <p:sp>
        <p:nvSpPr>
          <p:cNvPr id="16" name="Rounded Rectangle 18">
            <a:extLst>
              <a:ext uri="{FF2B5EF4-FFF2-40B4-BE49-F238E27FC236}">
                <a16:creationId xmlns:a16="http://schemas.microsoft.com/office/drawing/2014/main" id="{E244A4BC-2BF3-1AFC-89BB-CE60E0EF5806}"/>
              </a:ext>
            </a:extLst>
          </p:cNvPr>
          <p:cNvSpPr/>
          <p:nvPr/>
        </p:nvSpPr>
        <p:spPr>
          <a:xfrm>
            <a:off x="8808297" y="4397423"/>
            <a:ext cx="3132878" cy="2010888"/>
          </a:xfrm>
          <a:prstGeom prst="roundRect">
            <a:avLst>
              <a:gd name="adj" fmla="val 409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a:p>
            <a:pPr algn="ctr"/>
            <a:endParaRPr lang="en-US">
              <a:ea typeface="Calibri"/>
              <a:cs typeface="Calibri"/>
            </a:endParaRPr>
          </a:p>
          <a:p>
            <a:pPr algn="ctr"/>
            <a:endParaRPr lang="en-US">
              <a:ea typeface="Calibri"/>
              <a:cs typeface="Calibri"/>
            </a:endParaRPr>
          </a:p>
        </p:txBody>
      </p:sp>
      <p:sp>
        <p:nvSpPr>
          <p:cNvPr id="18" name="TextBox 17">
            <a:extLst>
              <a:ext uri="{FF2B5EF4-FFF2-40B4-BE49-F238E27FC236}">
                <a16:creationId xmlns:a16="http://schemas.microsoft.com/office/drawing/2014/main" id="{8C0C812C-B2D5-9721-EEDF-47EC54D645FC}"/>
              </a:ext>
            </a:extLst>
          </p:cNvPr>
          <p:cNvSpPr txBox="1"/>
          <p:nvPr/>
        </p:nvSpPr>
        <p:spPr>
          <a:xfrm>
            <a:off x="8926537" y="4587376"/>
            <a:ext cx="288412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dirty="0">
                <a:solidFill>
                  <a:schemeClr val="bg1"/>
                </a:solidFill>
                <a:latin typeface="Ubuntu"/>
                <a:cs typeface="Calibri"/>
              </a:rPr>
              <a:t>Links for Further </a:t>
            </a:r>
            <a:endParaRPr lang="en-US" sz="2000" dirty="0">
              <a:solidFill>
                <a:schemeClr val="bg1"/>
              </a:solidFill>
              <a:latin typeface="Ubuntu"/>
              <a:cs typeface="Calibri"/>
            </a:endParaRPr>
          </a:p>
          <a:p>
            <a:pPr marL="228600" indent="-228600"/>
            <a:r>
              <a:rPr lang="en-US" sz="2000" b="1" dirty="0">
                <a:solidFill>
                  <a:schemeClr val="bg1"/>
                </a:solidFill>
                <a:latin typeface="Ubuntu"/>
                <a:cs typeface="Calibri"/>
              </a:rPr>
              <a:t>Reading</a:t>
            </a:r>
            <a:endParaRPr lang="en-US" dirty="0">
              <a:solidFill>
                <a:schemeClr val="bg1"/>
              </a:solidFill>
            </a:endParaRPr>
          </a:p>
          <a:p>
            <a:endParaRPr lang="en-US" sz="2000">
              <a:solidFill>
                <a:schemeClr val="bg1"/>
              </a:solidFill>
              <a:ea typeface="+mn-lt"/>
              <a:cs typeface="+mn-lt"/>
            </a:endParaRPr>
          </a:p>
          <a:p>
            <a:r>
              <a:rPr lang="en-US" sz="1600" dirty="0">
                <a:solidFill>
                  <a:schemeClr val="bg1"/>
                </a:solidFill>
                <a:latin typeface="Ubuntu"/>
                <a:ea typeface="+mn-lt"/>
                <a:cs typeface="+mn-lt"/>
              </a:rPr>
              <a:t>Welsh Government: </a:t>
            </a:r>
          </a:p>
          <a:p>
            <a:r>
              <a:rPr lang="en-US" dirty="0">
                <a:solidFill>
                  <a:schemeClr val="bg1"/>
                </a:solidFill>
                <a:ea typeface="+mn-lt"/>
                <a:cs typeface="+mn-lt"/>
                <a:hlinkClick r:id="rId4">
                  <a:extLst>
                    <a:ext uri="{A12FA001-AC4F-418D-AE19-62706E023703}">
                      <ahyp:hlinkClr xmlns:ahyp="http://schemas.microsoft.com/office/drawing/2018/hyperlinkcolor" val="tx"/>
                    </a:ext>
                  </a:extLst>
                </a:hlinkClick>
              </a:rPr>
              <a:t>Eatwell guide | GOV.WALES</a:t>
            </a:r>
            <a:endParaRPr lang="en-US">
              <a:solidFill>
                <a:schemeClr val="bg1"/>
              </a:solidFill>
            </a:endParaRPr>
          </a:p>
          <a:p>
            <a:pPr marL="228600" indent="-228600"/>
            <a:endParaRPr lang="en-US" sz="2000">
              <a:solidFill>
                <a:schemeClr val="accent1"/>
              </a:solidFill>
              <a:latin typeface="Ubuntu"/>
              <a:cs typeface="Calibri"/>
            </a:endParaRPr>
          </a:p>
        </p:txBody>
      </p:sp>
    </p:spTree>
    <p:extLst>
      <p:ext uri="{BB962C8B-B14F-4D97-AF65-F5344CB8AC3E}">
        <p14:creationId xmlns:p14="http://schemas.microsoft.com/office/powerpoint/2010/main" val="2926307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and white outline of a speech bubble&#10;&#10;Description automatically generated">
            <a:extLst>
              <a:ext uri="{FF2B5EF4-FFF2-40B4-BE49-F238E27FC236}">
                <a16:creationId xmlns:a16="http://schemas.microsoft.com/office/drawing/2014/main" id="{0331BD23-39EE-7385-70A4-710BE02C3A08}"/>
              </a:ext>
            </a:extLst>
          </p:cNvPr>
          <p:cNvPicPr>
            <a:picLocks noChangeAspect="1"/>
          </p:cNvPicPr>
          <p:nvPr/>
        </p:nvPicPr>
        <p:blipFill>
          <a:blip r:embed="rId2"/>
          <a:stretch>
            <a:fillRect/>
          </a:stretch>
        </p:blipFill>
        <p:spPr>
          <a:xfrm rot="300000">
            <a:off x="5290704" y="1447145"/>
            <a:ext cx="2713187" cy="2076321"/>
          </a:xfrm>
          <a:prstGeom prst="rect">
            <a:avLst/>
          </a:prstGeom>
        </p:spPr>
      </p:pic>
      <p:sp>
        <p:nvSpPr>
          <p:cNvPr id="3" name="Text Placeholder 2">
            <a:extLst>
              <a:ext uri="{FF2B5EF4-FFF2-40B4-BE49-F238E27FC236}">
                <a16:creationId xmlns:a16="http://schemas.microsoft.com/office/drawing/2014/main" id="{4BDEFE2E-E82A-8C09-486B-02E3D1FF4D60}"/>
              </a:ext>
            </a:extLst>
          </p:cNvPr>
          <p:cNvSpPr>
            <a:spLocks/>
          </p:cNvSpPr>
          <p:nvPr/>
        </p:nvSpPr>
        <p:spPr>
          <a:xfrm>
            <a:off x="495300" y="908283"/>
            <a:ext cx="7378568" cy="962376"/>
          </a:xfrm>
          <a:prstGeom prst="rect">
            <a:avLst/>
          </a:prstGeom>
        </p:spPr>
        <p:txBody>
          <a:bodyPr vert="horz" lIns="91440" tIns="45720" rIns="91440" bIns="45720" rtlCol="0" anchor="b">
            <a:noAutofit/>
          </a:bodyPr>
          <a:lstStyle/>
          <a:p>
            <a:pPr defTabSz="905256">
              <a:spcAft>
                <a:spcPts val="600"/>
              </a:spcAft>
            </a:pPr>
            <a:r>
              <a:rPr lang="en-GB" sz="3200" b="1">
                <a:solidFill>
                  <a:schemeClr val="tx2"/>
                </a:solidFill>
                <a:latin typeface="Ubuntu"/>
                <a:ea typeface="+mn-lt"/>
                <a:cs typeface="+mn-lt"/>
                <a:hlinkClick r:id="rId3">
                  <a:extLst>
                    <a:ext uri="{A12FA001-AC4F-418D-AE19-62706E023703}">
                      <ahyp:hlinkClr xmlns:ahyp="http://schemas.microsoft.com/office/drawing/2018/hyperlinkcolor" val="tx"/>
                    </a:ext>
                  </a:extLst>
                </a:hlinkClick>
              </a:rPr>
              <a:t>Confusion Over Ultra-processed</a:t>
            </a:r>
            <a:endParaRPr lang="en-US" sz="3200" b="1">
              <a:solidFill>
                <a:schemeClr val="tx2"/>
              </a:solidFill>
              <a:latin typeface="Ubuntu"/>
              <a:ea typeface="+mn-lt"/>
              <a:cs typeface="+mn-lt"/>
              <a:hlinkClick r:id="" action="ppaction://noaction">
                <a:extLst>
                  <a:ext uri="{A12FA001-AC4F-418D-AE19-62706E023703}">
                    <ahyp:hlinkClr xmlns:ahyp="http://schemas.microsoft.com/office/drawing/2018/hyperlinkcolor" val="tx"/>
                  </a:ext>
                </a:extLst>
              </a:hlinkClick>
            </a:endParaRPr>
          </a:p>
          <a:p>
            <a:pPr defTabSz="905256">
              <a:spcAft>
                <a:spcPts val="600"/>
              </a:spcAft>
            </a:pPr>
            <a:r>
              <a:rPr lang="en-GB" sz="3200" b="1">
                <a:solidFill>
                  <a:schemeClr val="tx2"/>
                </a:solidFill>
                <a:latin typeface="Ubuntu"/>
                <a:ea typeface="+mn-lt"/>
                <a:cs typeface="+mn-lt"/>
                <a:hlinkClick r:id="rId3">
                  <a:extLst>
                    <a:ext uri="{A12FA001-AC4F-418D-AE19-62706E023703}">
                      <ahyp:hlinkClr xmlns:ahyp="http://schemas.microsoft.com/office/drawing/2018/hyperlinkcolor" val="tx"/>
                    </a:ext>
                  </a:extLst>
                </a:hlinkClick>
              </a:rPr>
              <a:t>Food Labelling - Study</a:t>
            </a:r>
            <a:endParaRPr lang="en-US" sz="3200" b="1">
              <a:solidFill>
                <a:schemeClr val="tx2"/>
              </a:solidFill>
              <a:latin typeface="Ubuntu"/>
              <a:ea typeface="+mn-lt"/>
              <a:cs typeface="+mn-lt"/>
              <a:hlinkClick r:id="" action="ppaction://noaction">
                <a:extLst>
                  <a:ext uri="{A12FA001-AC4F-418D-AE19-62706E023703}">
                    <ahyp:hlinkClr xmlns:ahyp="http://schemas.microsoft.com/office/drawing/2018/hyperlinkcolor" val="tx"/>
                  </a:ext>
                </a:extLst>
              </a:hlinkClick>
            </a:endParaRPr>
          </a:p>
        </p:txBody>
      </p:sp>
      <p:sp>
        <p:nvSpPr>
          <p:cNvPr id="4" name="Text Placeholder 3">
            <a:extLst>
              <a:ext uri="{FF2B5EF4-FFF2-40B4-BE49-F238E27FC236}">
                <a16:creationId xmlns:a16="http://schemas.microsoft.com/office/drawing/2014/main" id="{86066468-B48B-5D42-E450-C512A86D351E}"/>
              </a:ext>
            </a:extLst>
          </p:cNvPr>
          <p:cNvSpPr>
            <a:spLocks/>
          </p:cNvSpPr>
          <p:nvPr/>
        </p:nvSpPr>
        <p:spPr>
          <a:xfrm>
            <a:off x="604721" y="1868907"/>
            <a:ext cx="4418973" cy="367193"/>
          </a:xfrm>
          <a:prstGeom prst="rect">
            <a:avLst/>
          </a:prstGeom>
        </p:spPr>
        <p:txBody>
          <a:bodyPr lIns="91440" tIns="45720" rIns="91440" bIns="45720" anchor="t"/>
          <a:lstStyle/>
          <a:p>
            <a:pPr marL="339090" indent="-339090" defTabSz="905256">
              <a:spcAft>
                <a:spcPts val="600"/>
              </a:spcAft>
              <a:buFont typeface="Calibri" panose="020B0604020202020204" pitchFamily="34" charset="0"/>
              <a:buChar char="-"/>
            </a:pPr>
            <a:r>
              <a:rPr lang="en-US" sz="2000">
                <a:solidFill>
                  <a:schemeClr val="tx2"/>
                </a:solidFill>
                <a:latin typeface="Ubuntu"/>
              </a:rPr>
              <a:t>BBC News</a:t>
            </a:r>
            <a:endParaRPr lang="en-US" sz="2000">
              <a:solidFill>
                <a:schemeClr val="tx2"/>
              </a:solidFill>
              <a:ea typeface="Calibri" panose="020F0502020204030204"/>
              <a:cs typeface="Calibri" panose="020F0502020204030204"/>
            </a:endParaRPr>
          </a:p>
        </p:txBody>
      </p:sp>
      <p:pic>
        <p:nvPicPr>
          <p:cNvPr id="14" name="Picture 13" descr="A blue and white outline of a speech bubble&#10;&#10;Description automatically generated">
            <a:extLst>
              <a:ext uri="{FF2B5EF4-FFF2-40B4-BE49-F238E27FC236}">
                <a16:creationId xmlns:a16="http://schemas.microsoft.com/office/drawing/2014/main" id="{99BC9A6E-165D-4ACA-7E89-FF52807CFD30}"/>
              </a:ext>
            </a:extLst>
          </p:cNvPr>
          <p:cNvPicPr>
            <a:picLocks noChangeAspect="1"/>
          </p:cNvPicPr>
          <p:nvPr/>
        </p:nvPicPr>
        <p:blipFill>
          <a:blip r:embed="rId2"/>
          <a:stretch>
            <a:fillRect/>
          </a:stretch>
        </p:blipFill>
        <p:spPr>
          <a:xfrm rot="540000">
            <a:off x="4340193" y="3482384"/>
            <a:ext cx="4011207" cy="2743029"/>
          </a:xfrm>
          <a:prstGeom prst="rect">
            <a:avLst/>
          </a:prstGeom>
        </p:spPr>
      </p:pic>
      <p:sp>
        <p:nvSpPr>
          <p:cNvPr id="15" name="Text Placeholder 3">
            <a:extLst>
              <a:ext uri="{FF2B5EF4-FFF2-40B4-BE49-F238E27FC236}">
                <a16:creationId xmlns:a16="http://schemas.microsoft.com/office/drawing/2014/main" id="{17A08034-BB0F-2403-C096-D1FE3270BBC0}"/>
              </a:ext>
            </a:extLst>
          </p:cNvPr>
          <p:cNvSpPr>
            <a:spLocks/>
          </p:cNvSpPr>
          <p:nvPr/>
        </p:nvSpPr>
        <p:spPr>
          <a:xfrm>
            <a:off x="4721785" y="4036452"/>
            <a:ext cx="4172444" cy="905075"/>
          </a:xfrm>
          <a:prstGeom prst="rect">
            <a:avLst/>
          </a:prstGeom>
        </p:spPr>
        <p:txBody>
          <a:bodyPr lIns="91440" tIns="45720" rIns="91440" bIns="45720" anchor="t"/>
          <a:lstStyle/>
          <a:p>
            <a:pPr defTabSz="905256">
              <a:spcAft>
                <a:spcPts val="600"/>
              </a:spcAft>
            </a:pPr>
            <a:endParaRPr lang="en-US" sz="2000">
              <a:solidFill>
                <a:schemeClr val="tx2"/>
              </a:solidFill>
              <a:latin typeface="Ubuntu"/>
              <a:ea typeface="Calibri" panose="020F0502020204030204"/>
              <a:cs typeface="Calibri" panose="020F0502020204030204"/>
            </a:endParaRPr>
          </a:p>
          <a:p>
            <a:pPr marL="339090" indent="-339090" defTabSz="905256">
              <a:spcAft>
                <a:spcPts val="600"/>
              </a:spcAft>
              <a:buFont typeface="Calibri" panose="020B0604020202020204" pitchFamily="34" charset="0"/>
              <a:buChar char="-"/>
            </a:pPr>
            <a:endParaRPr lang="en-US" sz="2000">
              <a:solidFill>
                <a:schemeClr val="tx2"/>
              </a:solidFill>
              <a:latin typeface="Ubuntu"/>
              <a:ea typeface="Calibri" panose="020F0502020204030204"/>
              <a:cs typeface="Calibri" panose="020F0502020204030204"/>
            </a:endParaRPr>
          </a:p>
        </p:txBody>
      </p:sp>
      <p:sp>
        <p:nvSpPr>
          <p:cNvPr id="5" name="Rounded Rectangle 18">
            <a:extLst>
              <a:ext uri="{FF2B5EF4-FFF2-40B4-BE49-F238E27FC236}">
                <a16:creationId xmlns:a16="http://schemas.microsoft.com/office/drawing/2014/main" id="{9E5A9953-8D66-0870-ED3F-C8E8E562982A}"/>
              </a:ext>
            </a:extLst>
          </p:cNvPr>
          <p:cNvSpPr/>
          <p:nvPr/>
        </p:nvSpPr>
        <p:spPr>
          <a:xfrm>
            <a:off x="616796" y="2534758"/>
            <a:ext cx="3101129" cy="560970"/>
          </a:xfrm>
          <a:prstGeom prst="roundRect">
            <a:avLst>
              <a:gd name="adj" fmla="val 409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 Placeholder 3">
            <a:extLst>
              <a:ext uri="{FF2B5EF4-FFF2-40B4-BE49-F238E27FC236}">
                <a16:creationId xmlns:a16="http://schemas.microsoft.com/office/drawing/2014/main" id="{E0D3AE6F-2FCD-83D8-62F1-9C5C4E702BF6}"/>
              </a:ext>
            </a:extLst>
          </p:cNvPr>
          <p:cNvSpPr txBox="1">
            <a:spLocks/>
          </p:cNvSpPr>
          <p:nvPr/>
        </p:nvSpPr>
        <p:spPr>
          <a:xfrm>
            <a:off x="606848" y="2542471"/>
            <a:ext cx="3115312" cy="56116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solidFill>
                  <a:schemeClr val="bg1"/>
                </a:solidFill>
                <a:latin typeface="Ubuntu"/>
              </a:rPr>
              <a:t>Questions for discussion:</a:t>
            </a:r>
            <a:endParaRPr lang="en-US">
              <a:solidFill>
                <a:schemeClr val="bg1"/>
              </a:solidFill>
            </a:endParaRPr>
          </a:p>
        </p:txBody>
      </p:sp>
      <p:sp>
        <p:nvSpPr>
          <p:cNvPr id="7" name="TextBox 6">
            <a:extLst>
              <a:ext uri="{FF2B5EF4-FFF2-40B4-BE49-F238E27FC236}">
                <a16:creationId xmlns:a16="http://schemas.microsoft.com/office/drawing/2014/main" id="{7C3AD0E5-C822-3576-6B34-A32B4B5EE3AB}"/>
              </a:ext>
            </a:extLst>
          </p:cNvPr>
          <p:cNvSpPr txBox="1"/>
          <p:nvPr/>
        </p:nvSpPr>
        <p:spPr>
          <a:xfrm>
            <a:off x="5761564" y="1792818"/>
            <a:ext cx="21399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a:solidFill>
                  <a:schemeClr val="accent1"/>
                </a:solidFill>
                <a:latin typeface="Ubuntu"/>
                <a:cs typeface="Calibri"/>
              </a:rPr>
              <a:t>What is </a:t>
            </a:r>
            <a:endParaRPr lang="en-US">
              <a:solidFill>
                <a:schemeClr val="accent1"/>
              </a:solidFill>
              <a:latin typeface="Calibri" panose="020F0502020204030204"/>
              <a:cs typeface="Calibri"/>
            </a:endParaRPr>
          </a:p>
          <a:p>
            <a:pPr marL="228600" indent="-228600"/>
            <a:r>
              <a:rPr lang="en-US" sz="2000">
                <a:solidFill>
                  <a:schemeClr val="accent1"/>
                </a:solidFill>
                <a:latin typeface="Ubuntu"/>
                <a:cs typeface="Calibri"/>
              </a:rPr>
              <a:t>ultra-processed </a:t>
            </a:r>
            <a:endParaRPr lang="en-US">
              <a:solidFill>
                <a:schemeClr val="accent1"/>
              </a:solidFill>
              <a:cs typeface="Calibri"/>
            </a:endParaRPr>
          </a:p>
          <a:p>
            <a:pPr marL="228600" indent="-228600"/>
            <a:r>
              <a:rPr lang="en-US" sz="2000">
                <a:solidFill>
                  <a:schemeClr val="accent1"/>
                </a:solidFill>
                <a:latin typeface="Ubuntu"/>
                <a:cs typeface="Calibri"/>
              </a:rPr>
              <a:t>food?</a:t>
            </a:r>
            <a:endParaRPr lang="en-US">
              <a:solidFill>
                <a:schemeClr val="accent1"/>
              </a:solidFill>
            </a:endParaRPr>
          </a:p>
        </p:txBody>
      </p:sp>
      <p:sp>
        <p:nvSpPr>
          <p:cNvPr id="9" name="TextBox 8">
            <a:extLst>
              <a:ext uri="{FF2B5EF4-FFF2-40B4-BE49-F238E27FC236}">
                <a16:creationId xmlns:a16="http://schemas.microsoft.com/office/drawing/2014/main" id="{236679D7-BEA3-AA9E-CF2E-99899D236D88}"/>
              </a:ext>
            </a:extLst>
          </p:cNvPr>
          <p:cNvSpPr txBox="1"/>
          <p:nvPr/>
        </p:nvSpPr>
        <p:spPr>
          <a:xfrm>
            <a:off x="4724401" y="3920067"/>
            <a:ext cx="40131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1"/>
                </a:solidFill>
                <a:latin typeface="Ubuntu"/>
                <a:cs typeface="Calibri"/>
              </a:rPr>
              <a:t>Should we be reducing the amount of ultra-processed </a:t>
            </a:r>
          </a:p>
          <a:p>
            <a:r>
              <a:rPr lang="en-US" sz="2000">
                <a:solidFill>
                  <a:schemeClr val="accent1"/>
                </a:solidFill>
                <a:latin typeface="Ubuntu"/>
                <a:cs typeface="Calibri"/>
              </a:rPr>
              <a:t>foods we eat?</a:t>
            </a:r>
            <a:endParaRPr lang="en-US" sz="2000">
              <a:solidFill>
                <a:schemeClr val="accent1"/>
              </a:solidFill>
              <a:latin typeface="Ubuntu"/>
            </a:endParaRPr>
          </a:p>
        </p:txBody>
      </p:sp>
      <p:pic>
        <p:nvPicPr>
          <p:cNvPr id="10" name="Picture 9" descr="A blue and white outline of a speech bubble&#10;&#10;Description automatically generated">
            <a:extLst>
              <a:ext uri="{FF2B5EF4-FFF2-40B4-BE49-F238E27FC236}">
                <a16:creationId xmlns:a16="http://schemas.microsoft.com/office/drawing/2014/main" id="{3D57DE58-9C39-9104-BF8D-9FA40753272B}"/>
              </a:ext>
            </a:extLst>
          </p:cNvPr>
          <p:cNvPicPr>
            <a:picLocks noChangeAspect="1"/>
          </p:cNvPicPr>
          <p:nvPr/>
        </p:nvPicPr>
        <p:blipFill>
          <a:blip r:embed="rId2"/>
          <a:stretch>
            <a:fillRect/>
          </a:stretch>
        </p:blipFill>
        <p:spPr>
          <a:xfrm rot="540000">
            <a:off x="180017" y="3612569"/>
            <a:ext cx="3549269" cy="2647819"/>
          </a:xfrm>
          <a:prstGeom prst="rect">
            <a:avLst/>
          </a:prstGeom>
        </p:spPr>
      </p:pic>
      <p:sp>
        <p:nvSpPr>
          <p:cNvPr id="11" name="TextBox 10">
            <a:extLst>
              <a:ext uri="{FF2B5EF4-FFF2-40B4-BE49-F238E27FC236}">
                <a16:creationId xmlns:a16="http://schemas.microsoft.com/office/drawing/2014/main" id="{6DEF83D3-BBAB-DD29-A1E3-F05AF70CF819}"/>
              </a:ext>
            </a:extLst>
          </p:cNvPr>
          <p:cNvSpPr txBox="1"/>
          <p:nvPr/>
        </p:nvSpPr>
        <p:spPr>
          <a:xfrm>
            <a:off x="491067" y="4036484"/>
            <a:ext cx="32300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1"/>
                </a:solidFill>
                <a:latin typeface="Ubuntu"/>
                <a:cs typeface="Calibri"/>
              </a:rPr>
              <a:t>Are some ultra-processed foods healthier than others?</a:t>
            </a:r>
            <a:endParaRPr lang="en-US" sz="2000">
              <a:solidFill>
                <a:schemeClr val="accent1"/>
              </a:solidFill>
              <a:latin typeface="Ubuntu"/>
            </a:endParaRPr>
          </a:p>
        </p:txBody>
      </p:sp>
      <p:pic>
        <p:nvPicPr>
          <p:cNvPr id="12" name="Picture 11" descr="A blue and white outline of a speech bubble&#10;&#10;Description automatically generated">
            <a:extLst>
              <a:ext uri="{FF2B5EF4-FFF2-40B4-BE49-F238E27FC236}">
                <a16:creationId xmlns:a16="http://schemas.microsoft.com/office/drawing/2014/main" id="{B2469697-C1BF-8E8A-77D1-21511E467238}"/>
              </a:ext>
            </a:extLst>
          </p:cNvPr>
          <p:cNvPicPr>
            <a:picLocks noChangeAspect="1"/>
          </p:cNvPicPr>
          <p:nvPr/>
        </p:nvPicPr>
        <p:blipFill>
          <a:blip r:embed="rId2"/>
          <a:stretch>
            <a:fillRect/>
          </a:stretch>
        </p:blipFill>
        <p:spPr>
          <a:xfrm rot="600000">
            <a:off x="8393591" y="1193142"/>
            <a:ext cx="3549267" cy="2817151"/>
          </a:xfrm>
          <a:prstGeom prst="rect">
            <a:avLst/>
          </a:prstGeom>
        </p:spPr>
      </p:pic>
      <p:sp>
        <p:nvSpPr>
          <p:cNvPr id="13" name="TextBox 12">
            <a:extLst>
              <a:ext uri="{FF2B5EF4-FFF2-40B4-BE49-F238E27FC236}">
                <a16:creationId xmlns:a16="http://schemas.microsoft.com/office/drawing/2014/main" id="{A10F12D4-EF45-95B3-9139-89B8E88720F4}"/>
              </a:ext>
            </a:extLst>
          </p:cNvPr>
          <p:cNvSpPr txBox="1"/>
          <p:nvPr/>
        </p:nvSpPr>
        <p:spPr>
          <a:xfrm>
            <a:off x="8925984" y="1634066"/>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1"/>
                </a:solidFill>
                <a:latin typeface="Ubuntu"/>
                <a:cs typeface="Calibri"/>
              </a:rPr>
              <a:t>How could we reduce the amount of ultra-processed foods we eat?</a:t>
            </a:r>
            <a:endParaRPr lang="en-US" sz="2000">
              <a:solidFill>
                <a:schemeClr val="accent1"/>
              </a:solidFill>
              <a:latin typeface="Ubuntu"/>
            </a:endParaRPr>
          </a:p>
        </p:txBody>
      </p:sp>
      <p:sp>
        <p:nvSpPr>
          <p:cNvPr id="2" name="Rounded Rectangle 18">
            <a:extLst>
              <a:ext uri="{FF2B5EF4-FFF2-40B4-BE49-F238E27FC236}">
                <a16:creationId xmlns:a16="http://schemas.microsoft.com/office/drawing/2014/main" id="{8791D8E7-FEF5-D9C1-AC00-AC85C863753F}"/>
              </a:ext>
            </a:extLst>
          </p:cNvPr>
          <p:cNvSpPr/>
          <p:nvPr/>
        </p:nvSpPr>
        <p:spPr>
          <a:xfrm>
            <a:off x="8537077" y="4436169"/>
            <a:ext cx="3417013" cy="2088379"/>
          </a:xfrm>
          <a:prstGeom prst="roundRect">
            <a:avLst>
              <a:gd name="adj" fmla="val 409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a:p>
            <a:pPr algn="ctr"/>
            <a:endParaRPr lang="en-US">
              <a:ea typeface="Calibri"/>
              <a:cs typeface="Calibri"/>
            </a:endParaRPr>
          </a:p>
          <a:p>
            <a:pPr algn="ctr"/>
            <a:endParaRPr lang="en-US">
              <a:ea typeface="Calibri"/>
              <a:cs typeface="Calibri"/>
            </a:endParaRPr>
          </a:p>
        </p:txBody>
      </p:sp>
      <p:sp>
        <p:nvSpPr>
          <p:cNvPr id="16" name="TextBox 15">
            <a:extLst>
              <a:ext uri="{FF2B5EF4-FFF2-40B4-BE49-F238E27FC236}">
                <a16:creationId xmlns:a16="http://schemas.microsoft.com/office/drawing/2014/main" id="{B9797BFC-8B49-E71F-EE34-B552A93585D9}"/>
              </a:ext>
            </a:extLst>
          </p:cNvPr>
          <p:cNvSpPr txBox="1"/>
          <p:nvPr/>
        </p:nvSpPr>
        <p:spPr>
          <a:xfrm>
            <a:off x="8668572" y="4549165"/>
            <a:ext cx="326070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a:solidFill>
                  <a:schemeClr val="bg1"/>
                </a:solidFill>
                <a:latin typeface="Ubuntu"/>
                <a:cs typeface="Calibri"/>
              </a:rPr>
              <a:t>Links for Further </a:t>
            </a:r>
            <a:endParaRPr lang="en-US" sz="2000">
              <a:solidFill>
                <a:srgbClr val="000000"/>
              </a:solidFill>
              <a:latin typeface="Ubuntu"/>
              <a:cs typeface="Calibri"/>
            </a:endParaRPr>
          </a:p>
          <a:p>
            <a:pPr marL="228600" indent="-228600"/>
            <a:r>
              <a:rPr lang="en-US" sz="2000" b="1">
                <a:solidFill>
                  <a:schemeClr val="bg1"/>
                </a:solidFill>
                <a:latin typeface="Ubuntu"/>
                <a:cs typeface="Calibri"/>
              </a:rPr>
              <a:t>Reading</a:t>
            </a:r>
            <a:endParaRPr lang="en-US">
              <a:solidFill>
                <a:schemeClr val="bg1"/>
              </a:solidFill>
            </a:endParaRPr>
          </a:p>
          <a:p>
            <a:endParaRPr lang="en-US" sz="2000">
              <a:solidFill>
                <a:schemeClr val="bg1"/>
              </a:solidFill>
              <a:ea typeface="+mn-lt"/>
              <a:cs typeface="+mn-lt"/>
            </a:endParaRPr>
          </a:p>
          <a:p>
            <a:r>
              <a:rPr lang="en-US" sz="1600">
                <a:solidFill>
                  <a:schemeClr val="bg1"/>
                </a:solidFill>
                <a:latin typeface="Ubuntu"/>
                <a:ea typeface="+mn-lt"/>
                <a:cs typeface="+mn-lt"/>
              </a:rPr>
              <a:t>British Heart Foundation: </a:t>
            </a:r>
            <a:r>
              <a:rPr lang="en-US" sz="1600">
                <a:solidFill>
                  <a:schemeClr val="bg1"/>
                </a:solidFill>
                <a:latin typeface="Ubuntu"/>
                <a:ea typeface="+mn-lt"/>
                <a:cs typeface="+mn-lt"/>
                <a:hlinkClick r:id="rId4">
                  <a:extLst>
                    <a:ext uri="{A12FA001-AC4F-418D-AE19-62706E023703}">
                      <ahyp:hlinkClr xmlns:ahyp="http://schemas.microsoft.com/office/drawing/2018/hyperlinkcolor" val="tx"/>
                    </a:ext>
                  </a:extLst>
                </a:hlinkClick>
              </a:rPr>
              <a:t>Ultra-processed foods: how bad are they for your health? - BHF</a:t>
            </a:r>
            <a:endParaRPr lang="en-US" sz="1600">
              <a:solidFill>
                <a:schemeClr val="bg1"/>
              </a:solidFill>
              <a:latin typeface="Ubuntu"/>
              <a:ea typeface="Calibri"/>
              <a:cs typeface="Calibri"/>
            </a:endParaRPr>
          </a:p>
          <a:p>
            <a:pPr marL="228600" indent="-228600"/>
            <a:endParaRPr lang="en-US" sz="2000">
              <a:solidFill>
                <a:schemeClr val="accent1"/>
              </a:solidFill>
              <a:latin typeface="Ubuntu"/>
              <a:cs typeface="Calibri"/>
            </a:endParaRPr>
          </a:p>
        </p:txBody>
      </p:sp>
    </p:spTree>
    <p:extLst>
      <p:ext uri="{BB962C8B-B14F-4D97-AF65-F5344CB8AC3E}">
        <p14:creationId xmlns:p14="http://schemas.microsoft.com/office/powerpoint/2010/main" val="322247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blue and white outline of a speech bubble&#10;&#10;Description automatically generated">
            <a:extLst>
              <a:ext uri="{FF2B5EF4-FFF2-40B4-BE49-F238E27FC236}">
                <a16:creationId xmlns:a16="http://schemas.microsoft.com/office/drawing/2014/main" id="{99BC9A6E-165D-4ACA-7E89-FF52807CFD30}"/>
              </a:ext>
            </a:extLst>
          </p:cNvPr>
          <p:cNvPicPr>
            <a:picLocks noChangeAspect="1"/>
          </p:cNvPicPr>
          <p:nvPr/>
        </p:nvPicPr>
        <p:blipFill>
          <a:blip r:embed="rId2"/>
          <a:stretch>
            <a:fillRect/>
          </a:stretch>
        </p:blipFill>
        <p:spPr>
          <a:xfrm rot="540000">
            <a:off x="6743647" y="226619"/>
            <a:ext cx="5218903" cy="3354271"/>
          </a:xfrm>
          <a:prstGeom prst="rect">
            <a:avLst/>
          </a:prstGeom>
        </p:spPr>
      </p:pic>
      <p:pic>
        <p:nvPicPr>
          <p:cNvPr id="17" name="Picture 16" descr="A blue and white outline of a speech bubble&#10;&#10;Description automatically generated">
            <a:extLst>
              <a:ext uri="{FF2B5EF4-FFF2-40B4-BE49-F238E27FC236}">
                <a16:creationId xmlns:a16="http://schemas.microsoft.com/office/drawing/2014/main" id="{55811AE8-44BD-9C3E-8858-A7A75A9FBBAB}"/>
              </a:ext>
            </a:extLst>
          </p:cNvPr>
          <p:cNvPicPr>
            <a:picLocks noChangeAspect="1"/>
          </p:cNvPicPr>
          <p:nvPr/>
        </p:nvPicPr>
        <p:blipFill>
          <a:blip r:embed="rId2"/>
          <a:stretch>
            <a:fillRect/>
          </a:stretch>
        </p:blipFill>
        <p:spPr>
          <a:xfrm rot="360000">
            <a:off x="4196827" y="3218285"/>
            <a:ext cx="4334664" cy="3094548"/>
          </a:xfrm>
          <a:prstGeom prst="rect">
            <a:avLst/>
          </a:prstGeom>
        </p:spPr>
      </p:pic>
      <p:sp>
        <p:nvSpPr>
          <p:cNvPr id="3" name="Text Placeholder 2">
            <a:extLst>
              <a:ext uri="{FF2B5EF4-FFF2-40B4-BE49-F238E27FC236}">
                <a16:creationId xmlns:a16="http://schemas.microsoft.com/office/drawing/2014/main" id="{4BDEFE2E-E82A-8C09-486B-02E3D1FF4D60}"/>
              </a:ext>
            </a:extLst>
          </p:cNvPr>
          <p:cNvSpPr>
            <a:spLocks/>
          </p:cNvSpPr>
          <p:nvPr/>
        </p:nvSpPr>
        <p:spPr>
          <a:xfrm>
            <a:off x="452967" y="1677112"/>
            <a:ext cx="6362773" cy="562670"/>
          </a:xfrm>
          <a:prstGeom prst="rect">
            <a:avLst/>
          </a:prstGeom>
        </p:spPr>
        <p:txBody>
          <a:bodyPr vert="horz" lIns="91440" tIns="45720" rIns="91440" bIns="45720" rtlCol="0" anchor="b">
            <a:noAutofit/>
          </a:bodyPr>
          <a:lstStyle/>
          <a:p>
            <a:pPr defTabSz="905256"/>
            <a:r>
              <a:rPr lang="en-GB" sz="3200" b="1">
                <a:solidFill>
                  <a:schemeClr val="tx2"/>
                </a:solidFill>
                <a:latin typeface="Ubuntu"/>
                <a:hlinkClick r:id="rId3">
                  <a:extLst>
                    <a:ext uri="{A12FA001-AC4F-418D-AE19-62706E023703}">
                      <ahyp:hlinkClr xmlns:ahyp="http://schemas.microsoft.com/office/drawing/2018/hyperlinkcolor" val="tx"/>
                    </a:ext>
                  </a:extLst>
                </a:hlinkClick>
              </a:rPr>
              <a:t>More Evidence to Ban Energy </a:t>
            </a:r>
            <a:endParaRPr lang="en-GB" sz="3200" b="1">
              <a:solidFill>
                <a:schemeClr val="tx2"/>
              </a:solidFill>
              <a:latin typeface="Ubuntu"/>
            </a:endParaRPr>
          </a:p>
          <a:p>
            <a:pPr defTabSz="905256"/>
            <a:r>
              <a:rPr lang="en-GB" sz="3200" b="1">
                <a:solidFill>
                  <a:schemeClr val="tx2"/>
                </a:solidFill>
                <a:latin typeface="Ubuntu"/>
                <a:hlinkClick r:id="rId3">
                  <a:extLst>
                    <a:ext uri="{A12FA001-AC4F-418D-AE19-62706E023703}">
                      <ahyp:hlinkClr xmlns:ahyp="http://schemas.microsoft.com/office/drawing/2018/hyperlinkcolor" val="tx"/>
                    </a:ext>
                  </a:extLst>
                </a:hlinkClick>
              </a:rPr>
              <a:t>Drinks for Children, Study Finds</a:t>
            </a:r>
            <a:endParaRPr lang="en-GB" sz="3200" b="1">
              <a:solidFill>
                <a:schemeClr val="tx2"/>
              </a:solidFill>
              <a:latin typeface="Ubuntu"/>
            </a:endParaRPr>
          </a:p>
          <a:p>
            <a:pPr defTabSz="905256">
              <a:spcAft>
                <a:spcPts val="600"/>
              </a:spcAft>
            </a:pPr>
            <a:endParaRPr lang="en-US" sz="2700" b="1" u="sng">
              <a:solidFill>
                <a:schemeClr val="tx2"/>
              </a:solidFill>
              <a:latin typeface="Ubuntu"/>
              <a:ea typeface="Calibri"/>
              <a:cs typeface="Calibri"/>
            </a:endParaRPr>
          </a:p>
        </p:txBody>
      </p:sp>
      <p:sp>
        <p:nvSpPr>
          <p:cNvPr id="4" name="Text Placeholder 3">
            <a:extLst>
              <a:ext uri="{FF2B5EF4-FFF2-40B4-BE49-F238E27FC236}">
                <a16:creationId xmlns:a16="http://schemas.microsoft.com/office/drawing/2014/main" id="{86066468-B48B-5D42-E450-C512A86D351E}"/>
              </a:ext>
            </a:extLst>
          </p:cNvPr>
          <p:cNvSpPr>
            <a:spLocks/>
          </p:cNvSpPr>
          <p:nvPr/>
        </p:nvSpPr>
        <p:spPr>
          <a:xfrm>
            <a:off x="653493" y="1859399"/>
            <a:ext cx="4418973" cy="367193"/>
          </a:xfrm>
          <a:prstGeom prst="rect">
            <a:avLst/>
          </a:prstGeom>
        </p:spPr>
        <p:txBody>
          <a:bodyPr lIns="91440" tIns="45720" rIns="91440" bIns="45720" anchor="t"/>
          <a:lstStyle/>
          <a:p>
            <a:pPr marL="339090" indent="-339090" defTabSz="905256">
              <a:spcAft>
                <a:spcPts val="600"/>
              </a:spcAft>
              <a:buFont typeface="Calibri" panose="020B0604020202020204" pitchFamily="34" charset="0"/>
              <a:buChar char="-"/>
            </a:pPr>
            <a:r>
              <a:rPr lang="en-US" sz="2000">
                <a:solidFill>
                  <a:schemeClr val="tx2"/>
                </a:solidFill>
                <a:latin typeface="Ubuntu"/>
              </a:rPr>
              <a:t>BBC News</a:t>
            </a:r>
            <a:endParaRPr lang="en-US" sz="2000">
              <a:solidFill>
                <a:schemeClr val="tx2"/>
              </a:solidFill>
              <a:ea typeface="Calibri" panose="020F0502020204030204"/>
              <a:cs typeface="Calibri" panose="020F0502020204030204"/>
            </a:endParaRPr>
          </a:p>
        </p:txBody>
      </p:sp>
      <p:pic>
        <p:nvPicPr>
          <p:cNvPr id="8" name="Picture 7" descr="A blue and white outline of a speech bubble&#10;&#10;Description automatically generated">
            <a:extLst>
              <a:ext uri="{FF2B5EF4-FFF2-40B4-BE49-F238E27FC236}">
                <a16:creationId xmlns:a16="http://schemas.microsoft.com/office/drawing/2014/main" id="{0331BD23-39EE-7385-70A4-710BE02C3A08}"/>
              </a:ext>
            </a:extLst>
          </p:cNvPr>
          <p:cNvPicPr>
            <a:picLocks noChangeAspect="1"/>
          </p:cNvPicPr>
          <p:nvPr/>
        </p:nvPicPr>
        <p:blipFill>
          <a:blip r:embed="rId2"/>
          <a:stretch>
            <a:fillRect/>
          </a:stretch>
        </p:blipFill>
        <p:spPr>
          <a:xfrm rot="360000">
            <a:off x="433217" y="3601940"/>
            <a:ext cx="3528102" cy="2605486"/>
          </a:xfrm>
          <a:prstGeom prst="rect">
            <a:avLst/>
          </a:prstGeom>
        </p:spPr>
      </p:pic>
      <p:sp>
        <p:nvSpPr>
          <p:cNvPr id="15" name="Text Placeholder 3">
            <a:extLst>
              <a:ext uri="{FF2B5EF4-FFF2-40B4-BE49-F238E27FC236}">
                <a16:creationId xmlns:a16="http://schemas.microsoft.com/office/drawing/2014/main" id="{17A08034-BB0F-2403-C096-D1FE3270BBC0}"/>
              </a:ext>
            </a:extLst>
          </p:cNvPr>
          <p:cNvSpPr>
            <a:spLocks/>
          </p:cNvSpPr>
          <p:nvPr/>
        </p:nvSpPr>
        <p:spPr>
          <a:xfrm>
            <a:off x="7716869" y="967286"/>
            <a:ext cx="4257110" cy="957991"/>
          </a:xfrm>
          <a:prstGeom prst="rect">
            <a:avLst/>
          </a:prstGeom>
        </p:spPr>
        <p:txBody>
          <a:bodyPr lIns="91440" tIns="45720" rIns="91440" bIns="45720" anchor="t"/>
          <a:lstStyle/>
          <a:p>
            <a:pPr defTabSz="905256">
              <a:spcAft>
                <a:spcPts val="600"/>
              </a:spcAft>
            </a:pPr>
            <a:endParaRPr lang="en-US" sz="2000">
              <a:solidFill>
                <a:schemeClr val="tx2"/>
              </a:solidFill>
              <a:latin typeface="Ubuntu"/>
              <a:ea typeface="Calibri" panose="020F0502020204030204"/>
              <a:cs typeface="Calibri" panose="020F0502020204030204"/>
            </a:endParaRPr>
          </a:p>
          <a:p>
            <a:pPr marL="339090" indent="-339090" defTabSz="905256">
              <a:spcAft>
                <a:spcPts val="600"/>
              </a:spcAft>
              <a:buFont typeface="Calibri" panose="020B0604020202020204" pitchFamily="34" charset="0"/>
              <a:buChar char="-"/>
            </a:pPr>
            <a:endParaRPr lang="en-US" sz="2000">
              <a:solidFill>
                <a:schemeClr val="tx2"/>
              </a:solidFill>
              <a:latin typeface="Ubuntu"/>
              <a:ea typeface="Calibri" panose="020F0502020204030204"/>
              <a:cs typeface="Calibri" panose="020F0502020204030204"/>
            </a:endParaRPr>
          </a:p>
        </p:txBody>
      </p:sp>
      <p:sp>
        <p:nvSpPr>
          <p:cNvPr id="5" name="Rounded Rectangle 18">
            <a:extLst>
              <a:ext uri="{FF2B5EF4-FFF2-40B4-BE49-F238E27FC236}">
                <a16:creationId xmlns:a16="http://schemas.microsoft.com/office/drawing/2014/main" id="{9E5A9953-8D66-0870-ED3F-C8E8E562982A}"/>
              </a:ext>
            </a:extLst>
          </p:cNvPr>
          <p:cNvSpPr/>
          <p:nvPr/>
        </p:nvSpPr>
        <p:spPr>
          <a:xfrm>
            <a:off x="638520" y="2371552"/>
            <a:ext cx="3101129" cy="560970"/>
          </a:xfrm>
          <a:prstGeom prst="roundRect">
            <a:avLst>
              <a:gd name="adj" fmla="val 409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 Placeholder 3">
            <a:extLst>
              <a:ext uri="{FF2B5EF4-FFF2-40B4-BE49-F238E27FC236}">
                <a16:creationId xmlns:a16="http://schemas.microsoft.com/office/drawing/2014/main" id="{E0D3AE6F-2FCD-83D8-62F1-9C5C4E702BF6}"/>
              </a:ext>
            </a:extLst>
          </p:cNvPr>
          <p:cNvSpPr txBox="1">
            <a:spLocks/>
          </p:cNvSpPr>
          <p:nvPr/>
        </p:nvSpPr>
        <p:spPr>
          <a:xfrm>
            <a:off x="649739" y="2492999"/>
            <a:ext cx="3089482" cy="5353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solidFill>
                  <a:schemeClr val="bg1"/>
                </a:solidFill>
                <a:latin typeface="Ubuntu"/>
              </a:rPr>
              <a:t>Questions for discussion:</a:t>
            </a:r>
            <a:endParaRPr lang="en-US">
              <a:solidFill>
                <a:schemeClr val="bg1"/>
              </a:solidFill>
            </a:endParaRPr>
          </a:p>
        </p:txBody>
      </p:sp>
      <p:sp>
        <p:nvSpPr>
          <p:cNvPr id="7" name="TextBox 6">
            <a:extLst>
              <a:ext uri="{FF2B5EF4-FFF2-40B4-BE49-F238E27FC236}">
                <a16:creationId xmlns:a16="http://schemas.microsoft.com/office/drawing/2014/main" id="{C516F586-8AB9-F356-A3BC-574CA0B15F22}"/>
              </a:ext>
            </a:extLst>
          </p:cNvPr>
          <p:cNvSpPr txBox="1"/>
          <p:nvPr/>
        </p:nvSpPr>
        <p:spPr>
          <a:xfrm rot="480000">
            <a:off x="7293366" y="677858"/>
            <a:ext cx="4476637"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endParaRPr lang="en-US" sz="1400">
              <a:solidFill>
                <a:schemeClr val="accent1"/>
              </a:solidFill>
              <a:latin typeface="Ubuntu"/>
              <a:cs typeface="Calibri"/>
            </a:endParaRPr>
          </a:p>
          <a:p>
            <a:pPr marL="228600" indent="-228600"/>
            <a:r>
              <a:rPr lang="en-US" sz="1600" dirty="0">
                <a:solidFill>
                  <a:schemeClr val="accent1"/>
                </a:solidFill>
                <a:latin typeface="Ubuntu"/>
                <a:cs typeface="Calibri"/>
              </a:rPr>
              <a:t>What do you think about energy drinks?</a:t>
            </a:r>
            <a:endParaRPr lang="en-US" sz="1600" dirty="0">
              <a:solidFill>
                <a:schemeClr val="accent1"/>
              </a:solidFill>
              <a:latin typeface="Ubuntu"/>
              <a:ea typeface="Calibri"/>
              <a:cs typeface="Calibri"/>
            </a:endParaRPr>
          </a:p>
          <a:p>
            <a:pPr marL="228600" indent="-228600"/>
            <a:r>
              <a:rPr lang="en-US" sz="1600" dirty="0">
                <a:solidFill>
                  <a:schemeClr val="accent1"/>
                </a:solidFill>
                <a:latin typeface="Ubuntu"/>
                <a:cs typeface="Calibri"/>
              </a:rPr>
              <a:t>Where have you seen energy drinks advertised and did this persuade you to buy one?</a:t>
            </a:r>
            <a:r>
              <a:rPr lang="en-US" sz="1600" dirty="0">
                <a:latin typeface="Ubuntu"/>
                <a:cs typeface="Calibri"/>
              </a:rPr>
              <a:t> </a:t>
            </a:r>
            <a:br>
              <a:rPr lang="en-US" sz="1600" dirty="0">
                <a:latin typeface="Ubuntu"/>
                <a:cs typeface="Calibri"/>
              </a:rPr>
            </a:br>
            <a:endParaRPr lang="en-US" sz="1600">
              <a:solidFill>
                <a:schemeClr val="accent1"/>
              </a:solidFill>
              <a:latin typeface="Ubuntu"/>
              <a:ea typeface="Calibri"/>
              <a:cs typeface="Calibri"/>
            </a:endParaRPr>
          </a:p>
          <a:p>
            <a:pPr marL="228600" indent="-228600"/>
            <a:r>
              <a:rPr lang="en-US" sz="1600" dirty="0">
                <a:solidFill>
                  <a:schemeClr val="accent1"/>
                </a:solidFill>
                <a:latin typeface="Ubuntu"/>
                <a:cs typeface="Calibri"/>
              </a:rPr>
              <a:t>How do you think they affect our health?</a:t>
            </a:r>
          </a:p>
        </p:txBody>
      </p:sp>
      <p:sp>
        <p:nvSpPr>
          <p:cNvPr id="9" name="TextBox 8">
            <a:extLst>
              <a:ext uri="{FF2B5EF4-FFF2-40B4-BE49-F238E27FC236}">
                <a16:creationId xmlns:a16="http://schemas.microsoft.com/office/drawing/2014/main" id="{E8A98E64-E9C0-16EC-5817-87EA4C368B8B}"/>
              </a:ext>
            </a:extLst>
          </p:cNvPr>
          <p:cNvSpPr txBox="1"/>
          <p:nvPr/>
        </p:nvSpPr>
        <p:spPr>
          <a:xfrm>
            <a:off x="755650" y="4089402"/>
            <a:ext cx="66484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a:solidFill>
                  <a:schemeClr val="accent1"/>
                </a:solidFill>
                <a:latin typeface="Ubuntu"/>
                <a:cs typeface="Calibri"/>
              </a:rPr>
              <a:t>What do you think about </a:t>
            </a:r>
            <a:endParaRPr lang="en-US">
              <a:solidFill>
                <a:schemeClr val="accent1"/>
              </a:solidFill>
              <a:latin typeface="Calibri" panose="020F0502020204030204"/>
              <a:cs typeface="Calibri"/>
            </a:endParaRPr>
          </a:p>
          <a:p>
            <a:pPr marL="228600" indent="-228600"/>
            <a:r>
              <a:rPr lang="en-US" sz="2000">
                <a:solidFill>
                  <a:schemeClr val="accent1"/>
                </a:solidFill>
                <a:latin typeface="Ubuntu"/>
                <a:cs typeface="Calibri"/>
              </a:rPr>
              <a:t>the marketing of energy </a:t>
            </a:r>
            <a:endParaRPr lang="en-US">
              <a:solidFill>
                <a:schemeClr val="accent1"/>
              </a:solidFill>
              <a:latin typeface="Calibri" panose="020F0502020204030204"/>
              <a:cs typeface="Calibri"/>
            </a:endParaRPr>
          </a:p>
          <a:p>
            <a:pPr marL="228600" indent="-228600"/>
            <a:r>
              <a:rPr lang="en-US" sz="2000">
                <a:solidFill>
                  <a:schemeClr val="accent1"/>
                </a:solidFill>
                <a:latin typeface="Ubuntu"/>
                <a:cs typeface="Calibri"/>
              </a:rPr>
              <a:t>drinks?</a:t>
            </a:r>
            <a:endParaRPr lang="en-US">
              <a:solidFill>
                <a:schemeClr val="accent1"/>
              </a:solidFill>
              <a:cs typeface="Calibri" panose="020F0502020204030204"/>
            </a:endParaRPr>
          </a:p>
        </p:txBody>
      </p:sp>
      <p:sp>
        <p:nvSpPr>
          <p:cNvPr id="10" name="TextBox 9">
            <a:extLst>
              <a:ext uri="{FF2B5EF4-FFF2-40B4-BE49-F238E27FC236}">
                <a16:creationId xmlns:a16="http://schemas.microsoft.com/office/drawing/2014/main" id="{74CCA3F7-06D0-7648-30CD-7FB7A9EE58C6}"/>
              </a:ext>
            </a:extLst>
          </p:cNvPr>
          <p:cNvSpPr txBox="1"/>
          <p:nvPr/>
        </p:nvSpPr>
        <p:spPr>
          <a:xfrm>
            <a:off x="4570106" y="3675537"/>
            <a:ext cx="35792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latin typeface="Ubuntu"/>
              </a:rPr>
              <a:t>The articles states </a:t>
            </a:r>
            <a:r>
              <a:rPr lang="en-US" i="1">
                <a:solidFill>
                  <a:schemeClr val="accent1"/>
                </a:solidFill>
                <a:latin typeface="Ubuntu"/>
              </a:rPr>
              <a:t>'The sale of all energy drinks to young people and children in the UK should be banned</a:t>
            </a:r>
            <a:r>
              <a:rPr lang="en-US">
                <a:solidFill>
                  <a:schemeClr val="accent1"/>
                </a:solidFill>
                <a:latin typeface="Ubuntu"/>
              </a:rPr>
              <a:t>'. What do you think about this?</a:t>
            </a:r>
          </a:p>
        </p:txBody>
      </p:sp>
      <p:sp>
        <p:nvSpPr>
          <p:cNvPr id="16" name="TextBox 15">
            <a:extLst>
              <a:ext uri="{FF2B5EF4-FFF2-40B4-BE49-F238E27FC236}">
                <a16:creationId xmlns:a16="http://schemas.microsoft.com/office/drawing/2014/main" id="{2BEED59B-D6AD-B9EC-93FC-4FAD9F498CE3}"/>
              </a:ext>
            </a:extLst>
          </p:cNvPr>
          <p:cNvSpPr txBox="1"/>
          <p:nvPr/>
        </p:nvSpPr>
        <p:spPr>
          <a:xfrm>
            <a:off x="8676847" y="3953017"/>
            <a:ext cx="3231955" cy="257763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a:solidFill>
                  <a:schemeClr val="bg1"/>
                </a:solidFill>
                <a:latin typeface="Ubuntu"/>
                <a:cs typeface="Calibri"/>
              </a:rPr>
              <a:t>Links for Further </a:t>
            </a:r>
            <a:endParaRPr lang="en-US" sz="2000">
              <a:solidFill>
                <a:srgbClr val="000000"/>
              </a:solidFill>
              <a:latin typeface="Ubuntu"/>
              <a:cs typeface="Calibri"/>
            </a:endParaRPr>
          </a:p>
          <a:p>
            <a:pPr marL="228600" indent="-228600"/>
            <a:r>
              <a:rPr lang="en-US" sz="2000" b="1">
                <a:solidFill>
                  <a:schemeClr val="bg1"/>
                </a:solidFill>
                <a:latin typeface="Ubuntu"/>
                <a:cs typeface="Calibri"/>
              </a:rPr>
              <a:t>Reading</a:t>
            </a:r>
            <a:endParaRPr lang="en-US">
              <a:solidFill>
                <a:schemeClr val="bg1"/>
              </a:solidFill>
            </a:endParaRPr>
          </a:p>
          <a:p>
            <a:endParaRPr lang="en-US" sz="2000">
              <a:solidFill>
                <a:schemeClr val="bg1"/>
              </a:solidFill>
              <a:ea typeface="+mn-lt"/>
              <a:cs typeface="+mn-lt"/>
            </a:endParaRPr>
          </a:p>
          <a:p>
            <a:r>
              <a:rPr lang="en-US" sz="1600">
                <a:solidFill>
                  <a:schemeClr val="bg1"/>
                </a:solidFill>
                <a:latin typeface="Ubuntu"/>
                <a:ea typeface="+mn-lt"/>
                <a:cs typeface="+mn-lt"/>
              </a:rPr>
              <a:t>British Dietetic Association: </a:t>
            </a:r>
            <a:r>
              <a:rPr lang="en-US" sz="1600">
                <a:solidFill>
                  <a:schemeClr val="bg1"/>
                </a:solidFill>
                <a:latin typeface="Ubuntu"/>
                <a:ea typeface="+mn-lt"/>
                <a:cs typeface="+mn-lt"/>
                <a:hlinkClick r:id="rId4">
                  <a:extLst>
                    <a:ext uri="{A12FA001-AC4F-418D-AE19-62706E023703}">
                      <ahyp:hlinkClr xmlns:ahyp="http://schemas.microsoft.com/office/drawing/2018/hyperlinkcolor" val="tx"/>
                    </a:ext>
                  </a:extLst>
                </a:hlinkClick>
              </a:rPr>
              <a:t>BDA supports call for restricting the sale and marketing of energy drinks to children and young people</a:t>
            </a:r>
            <a:endParaRPr lang="en-US" sz="1600">
              <a:solidFill>
                <a:schemeClr val="bg1"/>
              </a:solidFill>
              <a:latin typeface="Ubuntu"/>
            </a:endParaRPr>
          </a:p>
          <a:p>
            <a:pPr marL="228600" indent="-228600"/>
            <a:endParaRPr lang="en-US" sz="2000">
              <a:solidFill>
                <a:schemeClr val="bg1"/>
              </a:solidFill>
              <a:latin typeface="Ubuntu"/>
              <a:ea typeface="Calibri"/>
              <a:cs typeface="Calibri"/>
            </a:endParaRPr>
          </a:p>
        </p:txBody>
      </p:sp>
    </p:spTree>
    <p:extLst>
      <p:ext uri="{BB962C8B-B14F-4D97-AF65-F5344CB8AC3E}">
        <p14:creationId xmlns:p14="http://schemas.microsoft.com/office/powerpoint/2010/main" val="292981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DEFE2E-E82A-8C09-486B-02E3D1FF4D60}"/>
              </a:ext>
            </a:extLst>
          </p:cNvPr>
          <p:cNvSpPr>
            <a:spLocks/>
          </p:cNvSpPr>
          <p:nvPr/>
        </p:nvSpPr>
        <p:spPr>
          <a:xfrm>
            <a:off x="643467" y="1698278"/>
            <a:ext cx="5249852" cy="532592"/>
          </a:xfrm>
          <a:prstGeom prst="rect">
            <a:avLst/>
          </a:prstGeom>
        </p:spPr>
        <p:txBody>
          <a:bodyPr vert="horz" lIns="91440" tIns="45720" rIns="91440" bIns="45720" rtlCol="0" anchor="b">
            <a:noAutofit/>
          </a:bodyPr>
          <a:lstStyle/>
          <a:p>
            <a:pPr defTabSz="905256">
              <a:spcAft>
                <a:spcPts val="600"/>
              </a:spcAft>
            </a:pPr>
            <a:r>
              <a:rPr lang="en-GB" sz="2800" b="1" u="sng">
                <a:solidFill>
                  <a:schemeClr val="tx2"/>
                </a:solidFill>
                <a:latin typeface="Ubuntu"/>
                <a:ea typeface="+mn-lt"/>
                <a:cs typeface="+mn-lt"/>
              </a:rPr>
              <a:t>Kellogg's in Court Battle Over New Rules for High-Sugar Cereals</a:t>
            </a:r>
            <a:endParaRPr lang="en-US" sz="2800" b="1" u="sng">
              <a:solidFill>
                <a:schemeClr val="tx2"/>
              </a:solidFill>
              <a:latin typeface="Ubuntu"/>
            </a:endParaRPr>
          </a:p>
        </p:txBody>
      </p:sp>
      <p:sp>
        <p:nvSpPr>
          <p:cNvPr id="4" name="Text Placeholder 3">
            <a:extLst>
              <a:ext uri="{FF2B5EF4-FFF2-40B4-BE49-F238E27FC236}">
                <a16:creationId xmlns:a16="http://schemas.microsoft.com/office/drawing/2014/main" id="{86066468-B48B-5D42-E450-C512A86D351E}"/>
              </a:ext>
            </a:extLst>
          </p:cNvPr>
          <p:cNvSpPr>
            <a:spLocks/>
          </p:cNvSpPr>
          <p:nvPr/>
        </p:nvSpPr>
        <p:spPr>
          <a:xfrm>
            <a:off x="643467" y="2240399"/>
            <a:ext cx="4418973" cy="367193"/>
          </a:xfrm>
          <a:prstGeom prst="rect">
            <a:avLst/>
          </a:prstGeom>
        </p:spPr>
        <p:txBody>
          <a:bodyPr lIns="91440" tIns="45720" rIns="91440" bIns="45720" anchor="t"/>
          <a:lstStyle/>
          <a:p>
            <a:pPr marL="342900" indent="-342900" defTabSz="905256">
              <a:spcAft>
                <a:spcPts val="600"/>
              </a:spcAft>
              <a:buFont typeface="Calibri"/>
              <a:buChar char="-"/>
            </a:pPr>
            <a:r>
              <a:rPr lang="en-US" sz="2000">
                <a:solidFill>
                  <a:schemeClr val="tx2"/>
                </a:solidFill>
                <a:latin typeface="Ubuntu"/>
                <a:ea typeface="Calibri" panose="020F0502020204030204"/>
                <a:cs typeface="Calibri" panose="020F0502020204030204"/>
              </a:rPr>
              <a:t>BBC News</a:t>
            </a:r>
          </a:p>
        </p:txBody>
      </p:sp>
      <p:pic>
        <p:nvPicPr>
          <p:cNvPr id="14" name="Picture 13" descr="A blue and white outline of a speech bubble&#10;&#10;Description automatically generated">
            <a:extLst>
              <a:ext uri="{FF2B5EF4-FFF2-40B4-BE49-F238E27FC236}">
                <a16:creationId xmlns:a16="http://schemas.microsoft.com/office/drawing/2014/main" id="{99BC9A6E-165D-4ACA-7E89-FF52807CFD30}"/>
              </a:ext>
            </a:extLst>
          </p:cNvPr>
          <p:cNvPicPr>
            <a:picLocks noChangeAspect="1"/>
          </p:cNvPicPr>
          <p:nvPr/>
        </p:nvPicPr>
        <p:blipFill>
          <a:blip r:embed="rId2"/>
          <a:stretch>
            <a:fillRect/>
          </a:stretch>
        </p:blipFill>
        <p:spPr>
          <a:xfrm rot="540000">
            <a:off x="6217693" y="58953"/>
            <a:ext cx="5708997" cy="4523812"/>
          </a:xfrm>
          <a:prstGeom prst="rect">
            <a:avLst/>
          </a:prstGeom>
        </p:spPr>
      </p:pic>
      <p:sp>
        <p:nvSpPr>
          <p:cNvPr id="15" name="Text Placeholder 3">
            <a:extLst>
              <a:ext uri="{FF2B5EF4-FFF2-40B4-BE49-F238E27FC236}">
                <a16:creationId xmlns:a16="http://schemas.microsoft.com/office/drawing/2014/main" id="{17A08034-BB0F-2403-C096-D1FE3270BBC0}"/>
              </a:ext>
            </a:extLst>
          </p:cNvPr>
          <p:cNvSpPr>
            <a:spLocks/>
          </p:cNvSpPr>
          <p:nvPr/>
        </p:nvSpPr>
        <p:spPr>
          <a:xfrm>
            <a:off x="7378202" y="1422369"/>
            <a:ext cx="4172444" cy="905075"/>
          </a:xfrm>
          <a:prstGeom prst="rect">
            <a:avLst/>
          </a:prstGeom>
        </p:spPr>
        <p:txBody>
          <a:bodyPr lIns="91440" tIns="45720" rIns="91440" bIns="45720" anchor="t"/>
          <a:lstStyle/>
          <a:p>
            <a:pPr defTabSz="905256">
              <a:spcAft>
                <a:spcPts val="600"/>
              </a:spcAft>
            </a:pPr>
            <a:endParaRPr lang="en-US" sz="2000">
              <a:solidFill>
                <a:schemeClr val="tx2"/>
              </a:solidFill>
              <a:latin typeface="Ubuntu"/>
              <a:ea typeface="Calibri" panose="020F0502020204030204"/>
              <a:cs typeface="Calibri" panose="020F0502020204030204"/>
            </a:endParaRPr>
          </a:p>
          <a:p>
            <a:pPr marL="339090" indent="-339090" defTabSz="905256">
              <a:spcAft>
                <a:spcPts val="600"/>
              </a:spcAft>
              <a:buFont typeface="Calibri" panose="020B0604020202020204" pitchFamily="34" charset="0"/>
              <a:buChar char="-"/>
            </a:pPr>
            <a:endParaRPr lang="en-US" sz="2000">
              <a:solidFill>
                <a:schemeClr val="tx2"/>
              </a:solidFill>
              <a:latin typeface="Ubuntu"/>
              <a:ea typeface="Calibri" panose="020F0502020204030204"/>
              <a:cs typeface="Calibri" panose="020F0502020204030204"/>
            </a:endParaRPr>
          </a:p>
        </p:txBody>
      </p:sp>
      <p:sp>
        <p:nvSpPr>
          <p:cNvPr id="5" name="Rounded Rectangle 18">
            <a:extLst>
              <a:ext uri="{FF2B5EF4-FFF2-40B4-BE49-F238E27FC236}">
                <a16:creationId xmlns:a16="http://schemas.microsoft.com/office/drawing/2014/main" id="{9E5A9953-8D66-0870-ED3F-C8E8E562982A}"/>
              </a:ext>
            </a:extLst>
          </p:cNvPr>
          <p:cNvSpPr/>
          <p:nvPr/>
        </p:nvSpPr>
        <p:spPr>
          <a:xfrm>
            <a:off x="638520" y="2762578"/>
            <a:ext cx="3101129" cy="560970"/>
          </a:xfrm>
          <a:prstGeom prst="roundRect">
            <a:avLst>
              <a:gd name="adj" fmla="val 409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 Placeholder 3">
            <a:extLst>
              <a:ext uri="{FF2B5EF4-FFF2-40B4-BE49-F238E27FC236}">
                <a16:creationId xmlns:a16="http://schemas.microsoft.com/office/drawing/2014/main" id="{E0D3AE6F-2FCD-83D8-62F1-9C5C4E702BF6}"/>
              </a:ext>
            </a:extLst>
          </p:cNvPr>
          <p:cNvSpPr txBox="1">
            <a:spLocks/>
          </p:cNvSpPr>
          <p:nvPr/>
        </p:nvSpPr>
        <p:spPr>
          <a:xfrm>
            <a:off x="649739" y="2894052"/>
            <a:ext cx="3089482" cy="5353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solidFill>
                  <a:schemeClr val="bg1"/>
                </a:solidFill>
                <a:latin typeface="Ubuntu"/>
              </a:rPr>
              <a:t>Questions for discussion:</a:t>
            </a:r>
            <a:endParaRPr lang="en-US">
              <a:solidFill>
                <a:schemeClr val="bg1"/>
              </a:solidFill>
            </a:endParaRPr>
          </a:p>
        </p:txBody>
      </p:sp>
      <p:sp>
        <p:nvSpPr>
          <p:cNvPr id="11" name="TextBox 10">
            <a:extLst>
              <a:ext uri="{FF2B5EF4-FFF2-40B4-BE49-F238E27FC236}">
                <a16:creationId xmlns:a16="http://schemas.microsoft.com/office/drawing/2014/main" id="{1A5F3732-B773-3F68-DACC-E7FE508F79B6}"/>
              </a:ext>
            </a:extLst>
          </p:cNvPr>
          <p:cNvSpPr txBox="1"/>
          <p:nvPr/>
        </p:nvSpPr>
        <p:spPr>
          <a:xfrm>
            <a:off x="8070808" y="4359556"/>
            <a:ext cx="3705318" cy="18158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dirty="0">
                <a:solidFill>
                  <a:schemeClr val="bg1"/>
                </a:solidFill>
                <a:latin typeface="Ubuntu"/>
                <a:cs typeface="Calibri"/>
              </a:rPr>
              <a:t>Links for Further Reading</a:t>
            </a:r>
            <a:endParaRPr lang="en-US" sz="2000" dirty="0">
              <a:solidFill>
                <a:schemeClr val="bg1"/>
              </a:solidFill>
              <a:latin typeface="Ubuntu"/>
              <a:cs typeface="Calibri"/>
            </a:endParaRPr>
          </a:p>
          <a:p>
            <a:pPr marL="228600" indent="-228600"/>
            <a:endParaRPr lang="en-US" sz="2000" b="1" dirty="0">
              <a:solidFill>
                <a:schemeClr val="bg1"/>
              </a:solidFill>
              <a:latin typeface="Ubuntu"/>
              <a:ea typeface="+mn-lt"/>
              <a:cs typeface="+mn-lt"/>
            </a:endParaRPr>
          </a:p>
          <a:p>
            <a:pPr marL="228600" indent="-228600"/>
            <a:r>
              <a:rPr lang="en-US" sz="2000" dirty="0">
                <a:solidFill>
                  <a:schemeClr val="bg1"/>
                </a:solidFill>
                <a:latin typeface="Ubuntu"/>
                <a:ea typeface="+mn-lt"/>
                <a:cs typeface="+mn-lt"/>
              </a:rPr>
              <a:t>Bite Back</a:t>
            </a:r>
          </a:p>
          <a:p>
            <a:r>
              <a:rPr lang="en-US" sz="1600" dirty="0">
                <a:solidFill>
                  <a:schemeClr val="bg1"/>
                </a:solidFill>
                <a:ea typeface="+mn-lt"/>
                <a:cs typeface="+mn-lt"/>
                <a:hlinkClick r:id="rId3">
                  <a:extLst>
                    <a:ext uri="{A12FA001-AC4F-418D-AE19-62706E023703}">
                      <ahyp:hlinkClr xmlns:ahyp="http://schemas.microsoft.com/office/drawing/2018/hyperlinkcolor" val="tx"/>
                    </a:ext>
                  </a:extLst>
                </a:hlinkClick>
              </a:rPr>
              <a:t>Enticing-Effective-Everywhere-FINAL_1.pdf</a:t>
            </a:r>
            <a:endParaRPr lang="en-US"/>
          </a:p>
          <a:p>
            <a:pPr marL="228600" indent="-228600"/>
            <a:endParaRPr lang="en-US" sz="2000">
              <a:solidFill>
                <a:schemeClr val="bg1"/>
              </a:solidFill>
              <a:latin typeface="Ubuntu"/>
              <a:ea typeface="Calibri"/>
              <a:cs typeface="Calibri"/>
            </a:endParaRPr>
          </a:p>
        </p:txBody>
      </p:sp>
      <p:sp>
        <p:nvSpPr>
          <p:cNvPr id="12" name="TextBox 11">
            <a:extLst>
              <a:ext uri="{FF2B5EF4-FFF2-40B4-BE49-F238E27FC236}">
                <a16:creationId xmlns:a16="http://schemas.microsoft.com/office/drawing/2014/main" id="{B923A250-9161-7006-200B-F1213158F9C2}"/>
              </a:ext>
            </a:extLst>
          </p:cNvPr>
          <p:cNvSpPr txBox="1"/>
          <p:nvPr/>
        </p:nvSpPr>
        <p:spPr>
          <a:xfrm>
            <a:off x="6788150" y="649818"/>
            <a:ext cx="476294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chemeClr val="accent1"/>
                </a:solidFill>
                <a:latin typeface="Ubuntu"/>
              </a:rPr>
              <a:t>"It's shocking that a company like Kellogg's would sue the Government over its plans to help people be healthier rather than investing in removing sugar from their cereals.". W</a:t>
            </a:r>
            <a:r>
              <a:rPr lang="en-US" sz="2000" dirty="0">
                <a:solidFill>
                  <a:schemeClr val="accent1"/>
                </a:solidFill>
                <a:latin typeface="Ubuntu"/>
              </a:rPr>
              <a:t>hy do </a:t>
            </a:r>
            <a:r>
              <a:rPr lang="en-US" sz="2000" i="1" dirty="0">
                <a:solidFill>
                  <a:schemeClr val="accent1"/>
                </a:solidFill>
                <a:latin typeface="Ubuntu"/>
              </a:rPr>
              <a:t>you </a:t>
            </a:r>
            <a:r>
              <a:rPr lang="en-US" sz="2000" dirty="0">
                <a:solidFill>
                  <a:schemeClr val="accent1"/>
                </a:solidFill>
                <a:latin typeface="Ubuntu"/>
              </a:rPr>
              <a:t>think Kellogg's have taken this action? Do you agree with the brand?</a:t>
            </a:r>
          </a:p>
          <a:p>
            <a:endParaRPr lang="en-US" sz="2000" i="1">
              <a:solidFill>
                <a:schemeClr val="accent1"/>
              </a:solidFill>
              <a:latin typeface="Ubuntu"/>
            </a:endParaRPr>
          </a:p>
        </p:txBody>
      </p:sp>
      <p:pic>
        <p:nvPicPr>
          <p:cNvPr id="8" name="Picture 7" descr="A blue and white outline of a speech bubble&#10;&#10;Description automatically generated">
            <a:extLst>
              <a:ext uri="{FF2B5EF4-FFF2-40B4-BE49-F238E27FC236}">
                <a16:creationId xmlns:a16="http://schemas.microsoft.com/office/drawing/2014/main" id="{0331BD23-39EE-7385-70A4-710BE02C3A08}"/>
              </a:ext>
            </a:extLst>
          </p:cNvPr>
          <p:cNvPicPr>
            <a:picLocks noChangeAspect="1"/>
          </p:cNvPicPr>
          <p:nvPr/>
        </p:nvPicPr>
        <p:blipFill>
          <a:blip r:embed="rId2"/>
          <a:stretch>
            <a:fillRect/>
          </a:stretch>
        </p:blipFill>
        <p:spPr>
          <a:xfrm rot="300000">
            <a:off x="2055076" y="3674942"/>
            <a:ext cx="4999183" cy="3240485"/>
          </a:xfrm>
          <a:prstGeom prst="rect">
            <a:avLst/>
          </a:prstGeom>
        </p:spPr>
      </p:pic>
      <p:sp>
        <p:nvSpPr>
          <p:cNvPr id="13" name="TextBox 12">
            <a:extLst>
              <a:ext uri="{FF2B5EF4-FFF2-40B4-BE49-F238E27FC236}">
                <a16:creationId xmlns:a16="http://schemas.microsoft.com/office/drawing/2014/main" id="{CAEFAFF2-C38D-B5F7-EF4D-1FB1E40270E7}"/>
              </a:ext>
            </a:extLst>
          </p:cNvPr>
          <p:cNvSpPr txBox="1"/>
          <p:nvPr/>
        </p:nvSpPr>
        <p:spPr>
          <a:xfrm>
            <a:off x="2385483" y="4163483"/>
            <a:ext cx="45635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1"/>
                </a:solidFill>
                <a:latin typeface="Ubuntu"/>
              </a:rPr>
              <a:t>Why is '</a:t>
            </a:r>
            <a:r>
              <a:rPr lang="en-US" sz="2000" i="1" dirty="0">
                <a:solidFill>
                  <a:schemeClr val="accent1"/>
                </a:solidFill>
                <a:latin typeface="Ubuntu"/>
              </a:rPr>
              <a:t>Restricting the promotion and advertising of less healthy foods</a:t>
            </a:r>
            <a:r>
              <a:rPr lang="en-US" sz="2000" dirty="0">
                <a:solidFill>
                  <a:schemeClr val="accent1"/>
                </a:solidFill>
                <a:latin typeface="Ubuntu"/>
              </a:rPr>
              <a:t>' important? </a:t>
            </a:r>
            <a:r>
              <a:rPr lang="en-US" sz="2000" dirty="0">
                <a:solidFill>
                  <a:schemeClr val="accent1"/>
                </a:solidFill>
                <a:latin typeface="Ubuntu"/>
                <a:cs typeface="Calibri"/>
              </a:rPr>
              <a:t>What sort of foods do you see being advertised to you?</a:t>
            </a:r>
            <a:endParaRPr lang="en-US" sz="2000" dirty="0">
              <a:solidFill>
                <a:schemeClr val="accent1"/>
              </a:solidFill>
              <a:latin typeface="Ubuntu"/>
            </a:endParaRPr>
          </a:p>
        </p:txBody>
      </p:sp>
    </p:spTree>
    <p:extLst>
      <p:ext uri="{BB962C8B-B14F-4D97-AF65-F5344CB8AC3E}">
        <p14:creationId xmlns:p14="http://schemas.microsoft.com/office/powerpoint/2010/main" val="384419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blue and white outline of a speech bubble&#10;&#10;Description automatically generated">
            <a:extLst>
              <a:ext uri="{FF2B5EF4-FFF2-40B4-BE49-F238E27FC236}">
                <a16:creationId xmlns:a16="http://schemas.microsoft.com/office/drawing/2014/main" id="{D9887069-2602-1121-EEB6-8C8853386B2C}"/>
              </a:ext>
            </a:extLst>
          </p:cNvPr>
          <p:cNvPicPr>
            <a:picLocks noChangeAspect="1"/>
          </p:cNvPicPr>
          <p:nvPr/>
        </p:nvPicPr>
        <p:blipFill>
          <a:blip r:embed="rId2"/>
          <a:stretch>
            <a:fillRect/>
          </a:stretch>
        </p:blipFill>
        <p:spPr>
          <a:xfrm>
            <a:off x="115386" y="3597656"/>
            <a:ext cx="3175126" cy="2436110"/>
          </a:xfrm>
          <a:prstGeom prst="rect">
            <a:avLst/>
          </a:prstGeom>
        </p:spPr>
      </p:pic>
      <p:sp>
        <p:nvSpPr>
          <p:cNvPr id="3" name="Text Placeholder 2">
            <a:extLst>
              <a:ext uri="{FF2B5EF4-FFF2-40B4-BE49-F238E27FC236}">
                <a16:creationId xmlns:a16="http://schemas.microsoft.com/office/drawing/2014/main" id="{4BDEFE2E-E82A-8C09-486B-02E3D1FF4D60}"/>
              </a:ext>
            </a:extLst>
          </p:cNvPr>
          <p:cNvSpPr>
            <a:spLocks/>
          </p:cNvSpPr>
          <p:nvPr/>
        </p:nvSpPr>
        <p:spPr>
          <a:xfrm>
            <a:off x="563256" y="1297226"/>
            <a:ext cx="6362773" cy="562670"/>
          </a:xfrm>
          <a:prstGeom prst="rect">
            <a:avLst/>
          </a:prstGeom>
        </p:spPr>
        <p:txBody>
          <a:bodyPr vert="horz" lIns="91440" tIns="45720" rIns="91440" bIns="45720" rtlCol="0" anchor="b">
            <a:noAutofit/>
          </a:bodyPr>
          <a:lstStyle/>
          <a:p>
            <a:pPr defTabSz="905256">
              <a:spcAft>
                <a:spcPts val="600"/>
              </a:spcAft>
            </a:pPr>
            <a:r>
              <a:rPr lang="en-GB" sz="2800" b="1" u="sng">
                <a:solidFill>
                  <a:schemeClr val="tx2"/>
                </a:solidFill>
                <a:latin typeface="Ubuntu"/>
                <a:ea typeface="+mn-lt"/>
                <a:cs typeface="+mn-lt"/>
              </a:rPr>
              <a:t>Brighton &amp; Hove: Ban on Fast Food Adverts to be Introduced</a:t>
            </a:r>
            <a:endParaRPr lang="en-US" sz="2800" b="1" u="sng">
              <a:solidFill>
                <a:schemeClr val="tx2"/>
              </a:solidFill>
              <a:latin typeface="Ubuntu"/>
            </a:endParaRPr>
          </a:p>
        </p:txBody>
      </p:sp>
      <p:sp>
        <p:nvSpPr>
          <p:cNvPr id="4" name="Text Placeholder 3">
            <a:extLst>
              <a:ext uri="{FF2B5EF4-FFF2-40B4-BE49-F238E27FC236}">
                <a16:creationId xmlns:a16="http://schemas.microsoft.com/office/drawing/2014/main" id="{86066468-B48B-5D42-E450-C512A86D351E}"/>
              </a:ext>
            </a:extLst>
          </p:cNvPr>
          <p:cNvSpPr>
            <a:spLocks/>
          </p:cNvSpPr>
          <p:nvPr/>
        </p:nvSpPr>
        <p:spPr>
          <a:xfrm>
            <a:off x="663520" y="1889478"/>
            <a:ext cx="4418973" cy="367193"/>
          </a:xfrm>
          <a:prstGeom prst="rect">
            <a:avLst/>
          </a:prstGeom>
        </p:spPr>
        <p:txBody>
          <a:bodyPr lIns="91440" tIns="45720" rIns="91440" bIns="45720" anchor="t"/>
          <a:lstStyle/>
          <a:p>
            <a:pPr marL="342900" indent="-342900" defTabSz="905256">
              <a:spcAft>
                <a:spcPts val="600"/>
              </a:spcAft>
              <a:buFont typeface="Calibri"/>
              <a:buChar char="-"/>
            </a:pPr>
            <a:r>
              <a:rPr lang="en-US" sz="2000">
                <a:solidFill>
                  <a:schemeClr val="tx2"/>
                </a:solidFill>
                <a:latin typeface="Ubuntu"/>
                <a:ea typeface="Calibri" panose="020F0502020204030204"/>
                <a:cs typeface="Calibri" panose="020F0502020204030204"/>
              </a:rPr>
              <a:t>BBC News</a:t>
            </a:r>
          </a:p>
        </p:txBody>
      </p:sp>
      <p:pic>
        <p:nvPicPr>
          <p:cNvPr id="8" name="Picture 7" descr="A blue and white outline of a speech bubble&#10;&#10;Description automatically generated">
            <a:extLst>
              <a:ext uri="{FF2B5EF4-FFF2-40B4-BE49-F238E27FC236}">
                <a16:creationId xmlns:a16="http://schemas.microsoft.com/office/drawing/2014/main" id="{0331BD23-39EE-7385-70A4-710BE02C3A08}"/>
              </a:ext>
            </a:extLst>
          </p:cNvPr>
          <p:cNvPicPr>
            <a:picLocks noChangeAspect="1"/>
          </p:cNvPicPr>
          <p:nvPr/>
        </p:nvPicPr>
        <p:blipFill>
          <a:blip r:embed="rId2"/>
          <a:stretch>
            <a:fillRect/>
          </a:stretch>
        </p:blipFill>
        <p:spPr>
          <a:xfrm rot="360000">
            <a:off x="3036653" y="3722626"/>
            <a:ext cx="5707711" cy="3510636"/>
          </a:xfrm>
          <a:prstGeom prst="rect">
            <a:avLst/>
          </a:prstGeom>
        </p:spPr>
      </p:pic>
      <p:pic>
        <p:nvPicPr>
          <p:cNvPr id="14" name="Picture 13" descr="A blue and white outline of a speech bubble&#10;&#10;Description automatically generated">
            <a:extLst>
              <a:ext uri="{FF2B5EF4-FFF2-40B4-BE49-F238E27FC236}">
                <a16:creationId xmlns:a16="http://schemas.microsoft.com/office/drawing/2014/main" id="{99BC9A6E-165D-4ACA-7E89-FF52807CFD30}"/>
              </a:ext>
            </a:extLst>
          </p:cNvPr>
          <p:cNvPicPr>
            <a:picLocks noChangeAspect="1"/>
          </p:cNvPicPr>
          <p:nvPr/>
        </p:nvPicPr>
        <p:blipFill>
          <a:blip r:embed="rId2"/>
          <a:stretch>
            <a:fillRect/>
          </a:stretch>
        </p:blipFill>
        <p:spPr>
          <a:xfrm rot="540000">
            <a:off x="6489770" y="-62601"/>
            <a:ext cx="5270625" cy="3896610"/>
          </a:xfrm>
          <a:prstGeom prst="rect">
            <a:avLst/>
          </a:prstGeom>
        </p:spPr>
      </p:pic>
      <p:sp>
        <p:nvSpPr>
          <p:cNvPr id="15" name="Text Placeholder 3">
            <a:extLst>
              <a:ext uri="{FF2B5EF4-FFF2-40B4-BE49-F238E27FC236}">
                <a16:creationId xmlns:a16="http://schemas.microsoft.com/office/drawing/2014/main" id="{17A08034-BB0F-2403-C096-D1FE3270BBC0}"/>
              </a:ext>
            </a:extLst>
          </p:cNvPr>
          <p:cNvSpPr>
            <a:spLocks/>
          </p:cNvSpPr>
          <p:nvPr/>
        </p:nvSpPr>
        <p:spPr>
          <a:xfrm>
            <a:off x="7378202" y="1422369"/>
            <a:ext cx="4172444" cy="905075"/>
          </a:xfrm>
          <a:prstGeom prst="rect">
            <a:avLst/>
          </a:prstGeom>
        </p:spPr>
        <p:txBody>
          <a:bodyPr lIns="91440" tIns="45720" rIns="91440" bIns="45720" anchor="t"/>
          <a:lstStyle/>
          <a:p>
            <a:pPr defTabSz="905256">
              <a:spcAft>
                <a:spcPts val="600"/>
              </a:spcAft>
            </a:pPr>
            <a:endParaRPr lang="en-US" sz="2000">
              <a:solidFill>
                <a:schemeClr val="tx2"/>
              </a:solidFill>
              <a:latin typeface="Ubuntu"/>
              <a:ea typeface="Calibri" panose="020F0502020204030204"/>
              <a:cs typeface="Calibri" panose="020F0502020204030204"/>
            </a:endParaRPr>
          </a:p>
          <a:p>
            <a:pPr marL="339090" indent="-339090" defTabSz="905256">
              <a:spcAft>
                <a:spcPts val="600"/>
              </a:spcAft>
              <a:buFont typeface="Calibri" panose="020B0604020202020204" pitchFamily="34" charset="0"/>
              <a:buChar char="-"/>
            </a:pPr>
            <a:endParaRPr lang="en-US" sz="2000">
              <a:solidFill>
                <a:schemeClr val="tx2"/>
              </a:solidFill>
              <a:latin typeface="Ubuntu"/>
              <a:ea typeface="Calibri" panose="020F0502020204030204"/>
              <a:cs typeface="Calibri" panose="020F0502020204030204"/>
            </a:endParaRPr>
          </a:p>
        </p:txBody>
      </p:sp>
      <p:sp>
        <p:nvSpPr>
          <p:cNvPr id="5" name="Rounded Rectangle 18">
            <a:extLst>
              <a:ext uri="{FF2B5EF4-FFF2-40B4-BE49-F238E27FC236}">
                <a16:creationId xmlns:a16="http://schemas.microsoft.com/office/drawing/2014/main" id="{9E5A9953-8D66-0870-ED3F-C8E8E562982A}"/>
              </a:ext>
            </a:extLst>
          </p:cNvPr>
          <p:cNvSpPr/>
          <p:nvPr/>
        </p:nvSpPr>
        <p:spPr>
          <a:xfrm>
            <a:off x="658572" y="2562052"/>
            <a:ext cx="3101129" cy="560970"/>
          </a:xfrm>
          <a:prstGeom prst="roundRect">
            <a:avLst>
              <a:gd name="adj" fmla="val 409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 Placeholder 3">
            <a:extLst>
              <a:ext uri="{FF2B5EF4-FFF2-40B4-BE49-F238E27FC236}">
                <a16:creationId xmlns:a16="http://schemas.microsoft.com/office/drawing/2014/main" id="{E0D3AE6F-2FCD-83D8-62F1-9C5C4E702BF6}"/>
              </a:ext>
            </a:extLst>
          </p:cNvPr>
          <p:cNvSpPr txBox="1">
            <a:spLocks/>
          </p:cNvSpPr>
          <p:nvPr/>
        </p:nvSpPr>
        <p:spPr>
          <a:xfrm>
            <a:off x="659765" y="2603289"/>
            <a:ext cx="3089482" cy="5353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solidFill>
                  <a:schemeClr val="bg1"/>
                </a:solidFill>
                <a:latin typeface="Ubuntu"/>
              </a:rPr>
              <a:t>Questions for discussion:</a:t>
            </a:r>
            <a:endParaRPr lang="en-US">
              <a:solidFill>
                <a:schemeClr val="bg1"/>
              </a:solidFill>
            </a:endParaRPr>
          </a:p>
        </p:txBody>
      </p:sp>
      <p:sp>
        <p:nvSpPr>
          <p:cNvPr id="9" name="Rounded Rectangle 18">
            <a:extLst>
              <a:ext uri="{FF2B5EF4-FFF2-40B4-BE49-F238E27FC236}">
                <a16:creationId xmlns:a16="http://schemas.microsoft.com/office/drawing/2014/main" id="{49B17736-C4E9-3880-0F0B-6CD65516588E}"/>
              </a:ext>
            </a:extLst>
          </p:cNvPr>
          <p:cNvSpPr/>
          <p:nvPr/>
        </p:nvSpPr>
        <p:spPr>
          <a:xfrm>
            <a:off x="9168130" y="3836506"/>
            <a:ext cx="2741294" cy="2582387"/>
          </a:xfrm>
          <a:prstGeom prst="roundRect">
            <a:avLst>
              <a:gd name="adj" fmla="val 409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a:p>
            <a:pPr algn="ctr"/>
            <a:endParaRPr lang="en-US">
              <a:ea typeface="Calibri"/>
              <a:cs typeface="Calibri"/>
            </a:endParaRPr>
          </a:p>
        </p:txBody>
      </p:sp>
      <p:sp>
        <p:nvSpPr>
          <p:cNvPr id="11" name="TextBox 10">
            <a:extLst>
              <a:ext uri="{FF2B5EF4-FFF2-40B4-BE49-F238E27FC236}">
                <a16:creationId xmlns:a16="http://schemas.microsoft.com/office/drawing/2014/main" id="{8038C9E7-3BB9-38C8-18AD-129E08AB75BE}"/>
              </a:ext>
            </a:extLst>
          </p:cNvPr>
          <p:cNvSpPr txBox="1"/>
          <p:nvPr/>
        </p:nvSpPr>
        <p:spPr>
          <a:xfrm>
            <a:off x="9267989" y="3996381"/>
            <a:ext cx="2539886"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a:solidFill>
                  <a:schemeClr val="bg1"/>
                </a:solidFill>
                <a:latin typeface="Ubuntu"/>
                <a:cs typeface="Calibri"/>
              </a:rPr>
              <a:t>Links for Further </a:t>
            </a:r>
            <a:endParaRPr lang="en-US" sz="2000">
              <a:solidFill>
                <a:schemeClr val="bg1"/>
              </a:solidFill>
              <a:latin typeface="Ubuntu"/>
              <a:cs typeface="Calibri"/>
            </a:endParaRPr>
          </a:p>
          <a:p>
            <a:pPr marL="228600" indent="-228600"/>
            <a:r>
              <a:rPr lang="en-US" sz="2000" b="1">
                <a:solidFill>
                  <a:schemeClr val="bg1"/>
                </a:solidFill>
                <a:latin typeface="Ubuntu"/>
                <a:cs typeface="Calibri"/>
              </a:rPr>
              <a:t>Reading</a:t>
            </a:r>
            <a:endParaRPr lang="en-US">
              <a:solidFill>
                <a:schemeClr val="bg1"/>
              </a:solidFill>
            </a:endParaRPr>
          </a:p>
          <a:p>
            <a:endParaRPr lang="en-US" sz="1600">
              <a:solidFill>
                <a:schemeClr val="bg1"/>
              </a:solidFill>
              <a:latin typeface="Ubuntu"/>
              <a:ea typeface="+mn-lt"/>
              <a:cs typeface="+mn-lt"/>
            </a:endParaRPr>
          </a:p>
          <a:p>
            <a:r>
              <a:rPr lang="en-US" sz="1600">
                <a:solidFill>
                  <a:schemeClr val="bg1"/>
                </a:solidFill>
                <a:latin typeface="Ubuntu"/>
                <a:ea typeface="Calibri"/>
                <a:cs typeface="Calibri"/>
              </a:rPr>
              <a:t>The Food Foundation: </a:t>
            </a:r>
            <a:r>
              <a:rPr lang="en-US" sz="1600">
                <a:solidFill>
                  <a:schemeClr val="bg1"/>
                </a:solidFill>
                <a:latin typeface="Ubuntu"/>
                <a:ea typeface="+mn-lt"/>
                <a:cs typeface="+mn-lt"/>
                <a:hlinkClick r:id="rId3">
                  <a:extLst>
                    <a:ext uri="{A12FA001-AC4F-418D-AE19-62706E023703}">
                      <ahyp:hlinkClr xmlns:ahyp="http://schemas.microsoft.com/office/drawing/2018/hyperlinkcolor" val="tx"/>
                    </a:ext>
                  </a:extLst>
                </a:hlinkClick>
              </a:rPr>
              <a:t>New legislation passed to restrict advertising of unhealthy food | Food Foundation</a:t>
            </a:r>
            <a:r>
              <a:rPr lang="en-US" sz="1600">
                <a:solidFill>
                  <a:schemeClr val="bg1"/>
                </a:solidFill>
                <a:latin typeface="Ubuntu"/>
                <a:ea typeface="+mn-lt"/>
                <a:cs typeface="+mn-lt"/>
              </a:rPr>
              <a:t> </a:t>
            </a:r>
            <a:endParaRPr lang="en-US" sz="1600">
              <a:solidFill>
                <a:schemeClr val="bg1"/>
              </a:solidFill>
              <a:latin typeface="Ubuntu"/>
              <a:ea typeface="Calibri"/>
              <a:cs typeface="Calibri"/>
            </a:endParaRPr>
          </a:p>
        </p:txBody>
      </p:sp>
      <p:sp>
        <p:nvSpPr>
          <p:cNvPr id="2" name="TextBox 1">
            <a:extLst>
              <a:ext uri="{FF2B5EF4-FFF2-40B4-BE49-F238E27FC236}">
                <a16:creationId xmlns:a16="http://schemas.microsoft.com/office/drawing/2014/main" id="{77EF3CF2-9322-3CB4-5BC9-7F927FB628CF}"/>
              </a:ext>
            </a:extLst>
          </p:cNvPr>
          <p:cNvSpPr txBox="1"/>
          <p:nvPr/>
        </p:nvSpPr>
        <p:spPr>
          <a:xfrm>
            <a:off x="7036023" y="458204"/>
            <a:ext cx="427778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1"/>
                </a:solidFill>
                <a:latin typeface="Ubuntu"/>
              </a:rPr>
              <a:t>'</a:t>
            </a:r>
            <a:r>
              <a:rPr lang="en-US" sz="2000" i="1" err="1">
                <a:solidFill>
                  <a:schemeClr val="accent1"/>
                </a:solidFill>
                <a:latin typeface="Ubuntu"/>
              </a:rPr>
              <a:t>Ms</a:t>
            </a:r>
            <a:r>
              <a:rPr lang="en-US" sz="2000" i="1">
                <a:solidFill>
                  <a:schemeClr val="accent1"/>
                </a:solidFill>
                <a:latin typeface="Ubuntu"/>
              </a:rPr>
              <a:t> Sankey said evidence showed a link between junk food advertising and an increase in buying and eating unhealthy foods'</a:t>
            </a:r>
            <a:r>
              <a:rPr lang="en-US" sz="2000">
                <a:solidFill>
                  <a:schemeClr val="accent1"/>
                </a:solidFill>
                <a:latin typeface="Ubuntu"/>
              </a:rPr>
              <a:t>. Do you agree with this statement? Why do you think this is?</a:t>
            </a:r>
          </a:p>
        </p:txBody>
      </p:sp>
      <p:sp>
        <p:nvSpPr>
          <p:cNvPr id="7" name="TextBox 6">
            <a:extLst>
              <a:ext uri="{FF2B5EF4-FFF2-40B4-BE49-F238E27FC236}">
                <a16:creationId xmlns:a16="http://schemas.microsoft.com/office/drawing/2014/main" id="{FA04EC2A-6662-D1C0-A0F7-722019035B28}"/>
              </a:ext>
            </a:extLst>
          </p:cNvPr>
          <p:cNvSpPr txBox="1"/>
          <p:nvPr/>
        </p:nvSpPr>
        <p:spPr>
          <a:xfrm>
            <a:off x="3830033" y="4115732"/>
            <a:ext cx="477519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accent1"/>
                </a:solidFill>
                <a:latin typeface="Ubuntu"/>
              </a:rPr>
              <a:t>The article discusses </a:t>
            </a:r>
            <a:r>
              <a:rPr lang="en-US" sz="2000" i="1">
                <a:solidFill>
                  <a:schemeClr val="accent1"/>
                </a:solidFill>
                <a:latin typeface="Ubuntu"/>
              </a:rPr>
              <a:t>'restrictions on high fat, sugar and salt food adverts'. </a:t>
            </a:r>
            <a:r>
              <a:rPr lang="en-US" sz="2000">
                <a:solidFill>
                  <a:schemeClr val="accent1"/>
                </a:solidFill>
                <a:latin typeface="Ubuntu"/>
              </a:rPr>
              <a:t>Are banning adverts the best way to restrict the amount of high fat, salt and sugar people eat? What are the alternatives?</a:t>
            </a:r>
            <a:endParaRPr lang="en-US" sz="2000" i="1">
              <a:solidFill>
                <a:schemeClr val="accent1"/>
              </a:solidFill>
              <a:latin typeface="Ubuntu"/>
            </a:endParaRPr>
          </a:p>
        </p:txBody>
      </p:sp>
      <p:sp>
        <p:nvSpPr>
          <p:cNvPr id="10" name="TextBox 9">
            <a:extLst>
              <a:ext uri="{FF2B5EF4-FFF2-40B4-BE49-F238E27FC236}">
                <a16:creationId xmlns:a16="http://schemas.microsoft.com/office/drawing/2014/main" id="{A411E62C-C69F-0560-443D-04ACC489C866}"/>
              </a:ext>
            </a:extLst>
          </p:cNvPr>
          <p:cNvSpPr txBox="1"/>
          <p:nvPr/>
        </p:nvSpPr>
        <p:spPr>
          <a:xfrm>
            <a:off x="383563" y="4112794"/>
            <a:ext cx="290306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a:solidFill>
                  <a:schemeClr val="accent1"/>
                </a:solidFill>
                <a:latin typeface="Ubuntu"/>
                <a:cs typeface="Calibri"/>
              </a:rPr>
              <a:t>Have you bought food </a:t>
            </a:r>
            <a:endParaRPr lang="en-US" sz="2000">
              <a:solidFill>
                <a:schemeClr val="accent1"/>
              </a:solidFill>
              <a:latin typeface="Calibri" panose="020F0502020204030204"/>
              <a:ea typeface="Calibri" panose="020F0502020204030204"/>
              <a:cs typeface="Calibri"/>
            </a:endParaRPr>
          </a:p>
          <a:p>
            <a:pPr marL="228600" indent="-228600"/>
            <a:r>
              <a:rPr lang="en-US" sz="2000">
                <a:solidFill>
                  <a:schemeClr val="accent1"/>
                </a:solidFill>
                <a:latin typeface="Ubuntu"/>
                <a:cs typeface="Calibri"/>
              </a:rPr>
              <a:t>after seeing it being </a:t>
            </a:r>
            <a:endParaRPr lang="en-US" sz="2000">
              <a:solidFill>
                <a:schemeClr val="accent1"/>
              </a:solidFill>
              <a:latin typeface="Calibri" panose="020F0502020204030204"/>
              <a:ea typeface="Calibri" panose="020F0502020204030204"/>
              <a:cs typeface="Calibri"/>
            </a:endParaRPr>
          </a:p>
          <a:p>
            <a:pPr marL="228600" indent="-228600"/>
            <a:r>
              <a:rPr lang="en-US" sz="2000">
                <a:solidFill>
                  <a:schemeClr val="accent1"/>
                </a:solidFill>
                <a:latin typeface="Ubuntu"/>
                <a:cs typeface="Calibri"/>
              </a:rPr>
              <a:t>advertised? Why?</a:t>
            </a:r>
            <a:endParaRPr lang="en-US" sz="2000">
              <a:solidFill>
                <a:schemeClr val="accent1"/>
              </a:solidFill>
              <a:ea typeface="Calibri" panose="020F0502020204030204"/>
              <a:cs typeface="Calibri"/>
            </a:endParaRPr>
          </a:p>
        </p:txBody>
      </p:sp>
    </p:spTree>
    <p:extLst>
      <p:ext uri="{BB962C8B-B14F-4D97-AF65-F5344CB8AC3E}">
        <p14:creationId xmlns:p14="http://schemas.microsoft.com/office/powerpoint/2010/main" val="24484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and white outline of a speech bubble&#10;&#10;Description automatically generated">
            <a:extLst>
              <a:ext uri="{FF2B5EF4-FFF2-40B4-BE49-F238E27FC236}">
                <a16:creationId xmlns:a16="http://schemas.microsoft.com/office/drawing/2014/main" id="{0331BD23-39EE-7385-70A4-710BE02C3A08}"/>
              </a:ext>
            </a:extLst>
          </p:cNvPr>
          <p:cNvPicPr>
            <a:picLocks noChangeAspect="1"/>
          </p:cNvPicPr>
          <p:nvPr/>
        </p:nvPicPr>
        <p:blipFill>
          <a:blip r:embed="rId2"/>
          <a:stretch>
            <a:fillRect/>
          </a:stretch>
        </p:blipFill>
        <p:spPr>
          <a:xfrm rot="360000">
            <a:off x="4175764" y="1668265"/>
            <a:ext cx="3284686" cy="2499653"/>
          </a:xfrm>
          <a:prstGeom prst="rect">
            <a:avLst/>
          </a:prstGeom>
        </p:spPr>
      </p:pic>
      <p:pic>
        <p:nvPicPr>
          <p:cNvPr id="16" name="Picture 15" descr="A blue and white outline of a speech bubble&#10;&#10;Description automatically generated">
            <a:extLst>
              <a:ext uri="{FF2B5EF4-FFF2-40B4-BE49-F238E27FC236}">
                <a16:creationId xmlns:a16="http://schemas.microsoft.com/office/drawing/2014/main" id="{30140FC2-E0A0-03CB-21F6-EEB01692AA2A}"/>
              </a:ext>
            </a:extLst>
          </p:cNvPr>
          <p:cNvPicPr>
            <a:picLocks noChangeAspect="1"/>
          </p:cNvPicPr>
          <p:nvPr/>
        </p:nvPicPr>
        <p:blipFill>
          <a:blip r:embed="rId2"/>
          <a:stretch>
            <a:fillRect/>
          </a:stretch>
        </p:blipFill>
        <p:spPr>
          <a:xfrm rot="240000">
            <a:off x="7848181" y="588765"/>
            <a:ext cx="4141935" cy="2806569"/>
          </a:xfrm>
          <a:prstGeom prst="rect">
            <a:avLst/>
          </a:prstGeom>
        </p:spPr>
      </p:pic>
      <p:pic>
        <p:nvPicPr>
          <p:cNvPr id="11" name="Picture 10" descr="A blue and white outline of a speech bubble&#10;&#10;Description automatically generated">
            <a:extLst>
              <a:ext uri="{FF2B5EF4-FFF2-40B4-BE49-F238E27FC236}">
                <a16:creationId xmlns:a16="http://schemas.microsoft.com/office/drawing/2014/main" id="{4F886AA9-9996-13DB-DD59-BAA05CF4E7A7}"/>
              </a:ext>
            </a:extLst>
          </p:cNvPr>
          <p:cNvPicPr>
            <a:picLocks noChangeAspect="1"/>
          </p:cNvPicPr>
          <p:nvPr/>
        </p:nvPicPr>
        <p:blipFill>
          <a:blip r:embed="rId2"/>
          <a:stretch>
            <a:fillRect/>
          </a:stretch>
        </p:blipFill>
        <p:spPr>
          <a:xfrm>
            <a:off x="4091097" y="3933098"/>
            <a:ext cx="5083851" cy="2922986"/>
          </a:xfrm>
          <a:prstGeom prst="rect">
            <a:avLst/>
          </a:prstGeom>
        </p:spPr>
      </p:pic>
      <p:sp>
        <p:nvSpPr>
          <p:cNvPr id="3" name="Text Placeholder 2">
            <a:extLst>
              <a:ext uri="{FF2B5EF4-FFF2-40B4-BE49-F238E27FC236}">
                <a16:creationId xmlns:a16="http://schemas.microsoft.com/office/drawing/2014/main" id="{4BDEFE2E-E82A-8C09-486B-02E3D1FF4D60}"/>
              </a:ext>
            </a:extLst>
          </p:cNvPr>
          <p:cNvSpPr>
            <a:spLocks/>
          </p:cNvSpPr>
          <p:nvPr/>
        </p:nvSpPr>
        <p:spPr>
          <a:xfrm>
            <a:off x="368618" y="831957"/>
            <a:ext cx="7548105" cy="1082765"/>
          </a:xfrm>
          <a:prstGeom prst="rect">
            <a:avLst/>
          </a:prstGeom>
        </p:spPr>
        <p:txBody>
          <a:bodyPr vert="horz" lIns="91440" tIns="45720" rIns="91440" bIns="45720" rtlCol="0" anchor="b">
            <a:noAutofit/>
          </a:bodyPr>
          <a:lstStyle/>
          <a:p>
            <a:pPr defTabSz="905256">
              <a:spcAft>
                <a:spcPts val="600"/>
              </a:spcAft>
            </a:pPr>
            <a:r>
              <a:rPr lang="en-GB" sz="3200" b="1" u="sng">
                <a:solidFill>
                  <a:schemeClr val="tx2"/>
                </a:solidFill>
                <a:latin typeface="Ubuntu"/>
                <a:ea typeface="+mn-lt"/>
                <a:cs typeface="+mn-lt"/>
              </a:rPr>
              <a:t>How </a:t>
            </a:r>
            <a:r>
              <a:rPr lang="en-GB" sz="3200" b="1" u="sng" baseline="0">
                <a:solidFill>
                  <a:schemeClr val="tx2"/>
                </a:solidFill>
                <a:latin typeface="Ubuntu"/>
                <a:ea typeface="+mn-lt"/>
                <a:cs typeface="+mn-lt"/>
              </a:rPr>
              <a:t>to </a:t>
            </a:r>
            <a:r>
              <a:rPr lang="en-GB" sz="3200" b="1" u="sng">
                <a:solidFill>
                  <a:schemeClr val="tx2"/>
                </a:solidFill>
                <a:latin typeface="Ubuntu"/>
                <a:ea typeface="+mn-lt"/>
                <a:cs typeface="+mn-lt"/>
              </a:rPr>
              <a:t>Spot Fake Nutrition Information Online</a:t>
            </a:r>
            <a:r>
              <a:rPr lang="en-GB" sz="3200" b="1" u="sng">
                <a:solidFill>
                  <a:srgbClr val="285087"/>
                </a:solidFill>
                <a:latin typeface="Ubuntu"/>
              </a:rPr>
              <a:t> </a:t>
            </a:r>
            <a:endParaRPr lang="en-US" sz="3200" b="1" u="sng">
              <a:solidFill>
                <a:schemeClr val="tx2"/>
              </a:solidFill>
              <a:latin typeface="Ubuntu"/>
              <a:ea typeface="Calibri"/>
              <a:cs typeface="Calibri"/>
            </a:endParaRPr>
          </a:p>
        </p:txBody>
      </p:sp>
      <p:sp>
        <p:nvSpPr>
          <p:cNvPr id="4" name="Text Placeholder 3">
            <a:extLst>
              <a:ext uri="{FF2B5EF4-FFF2-40B4-BE49-F238E27FC236}">
                <a16:creationId xmlns:a16="http://schemas.microsoft.com/office/drawing/2014/main" id="{86066468-B48B-5D42-E450-C512A86D351E}"/>
              </a:ext>
            </a:extLst>
          </p:cNvPr>
          <p:cNvSpPr>
            <a:spLocks/>
          </p:cNvSpPr>
          <p:nvPr/>
        </p:nvSpPr>
        <p:spPr>
          <a:xfrm>
            <a:off x="523151" y="1900061"/>
            <a:ext cx="4418973" cy="367193"/>
          </a:xfrm>
          <a:prstGeom prst="rect">
            <a:avLst/>
          </a:prstGeom>
        </p:spPr>
        <p:txBody>
          <a:bodyPr lIns="91440" tIns="45720" rIns="91440" bIns="45720" anchor="t"/>
          <a:lstStyle/>
          <a:p>
            <a:pPr marL="339090" indent="-339090" defTabSz="905256">
              <a:spcAft>
                <a:spcPts val="600"/>
              </a:spcAft>
              <a:buFont typeface="Calibri" panose="020B0604020202020204" pitchFamily="34" charset="0"/>
              <a:buChar char="-"/>
            </a:pPr>
            <a:r>
              <a:rPr lang="en-US" sz="2000">
                <a:solidFill>
                  <a:schemeClr val="tx2"/>
                </a:solidFill>
                <a:latin typeface="Ubuntu"/>
                <a:ea typeface="Calibri" panose="020F0502020204030204"/>
                <a:cs typeface="Calibri" panose="020F0502020204030204"/>
              </a:rPr>
              <a:t>EUFIC</a:t>
            </a:r>
          </a:p>
        </p:txBody>
      </p:sp>
      <p:pic>
        <p:nvPicPr>
          <p:cNvPr id="14" name="Picture 13" descr="A blue and white outline of a speech bubble&#10;&#10;Description automatically generated">
            <a:extLst>
              <a:ext uri="{FF2B5EF4-FFF2-40B4-BE49-F238E27FC236}">
                <a16:creationId xmlns:a16="http://schemas.microsoft.com/office/drawing/2014/main" id="{99BC9A6E-165D-4ACA-7E89-FF52807CFD30}"/>
              </a:ext>
            </a:extLst>
          </p:cNvPr>
          <p:cNvPicPr>
            <a:picLocks noChangeAspect="1"/>
          </p:cNvPicPr>
          <p:nvPr/>
        </p:nvPicPr>
        <p:blipFill>
          <a:blip r:embed="rId2"/>
          <a:stretch>
            <a:fillRect/>
          </a:stretch>
        </p:blipFill>
        <p:spPr>
          <a:xfrm rot="540000">
            <a:off x="10430" y="3756820"/>
            <a:ext cx="3891768" cy="2525313"/>
          </a:xfrm>
          <a:prstGeom prst="rect">
            <a:avLst/>
          </a:prstGeom>
        </p:spPr>
      </p:pic>
      <p:sp>
        <p:nvSpPr>
          <p:cNvPr id="15" name="Text Placeholder 3">
            <a:extLst>
              <a:ext uri="{FF2B5EF4-FFF2-40B4-BE49-F238E27FC236}">
                <a16:creationId xmlns:a16="http://schemas.microsoft.com/office/drawing/2014/main" id="{17A08034-BB0F-2403-C096-D1FE3270BBC0}"/>
              </a:ext>
            </a:extLst>
          </p:cNvPr>
          <p:cNvSpPr>
            <a:spLocks/>
          </p:cNvSpPr>
          <p:nvPr/>
        </p:nvSpPr>
        <p:spPr>
          <a:xfrm>
            <a:off x="520201" y="4078785"/>
            <a:ext cx="4172444" cy="905075"/>
          </a:xfrm>
          <a:prstGeom prst="rect">
            <a:avLst/>
          </a:prstGeom>
        </p:spPr>
        <p:txBody>
          <a:bodyPr lIns="91440" tIns="45720" rIns="91440" bIns="45720" anchor="t"/>
          <a:lstStyle/>
          <a:p>
            <a:pPr defTabSz="905256">
              <a:spcAft>
                <a:spcPts val="600"/>
              </a:spcAft>
            </a:pPr>
            <a:endParaRPr lang="en-US" sz="2000">
              <a:solidFill>
                <a:schemeClr val="tx2"/>
              </a:solidFill>
              <a:latin typeface="Ubuntu"/>
              <a:ea typeface="Calibri" panose="020F0502020204030204"/>
              <a:cs typeface="Calibri" panose="020F0502020204030204"/>
            </a:endParaRPr>
          </a:p>
          <a:p>
            <a:pPr marL="339090" indent="-339090" defTabSz="905256">
              <a:spcAft>
                <a:spcPts val="600"/>
              </a:spcAft>
              <a:buFont typeface="Calibri" panose="020B0604020202020204" pitchFamily="34" charset="0"/>
              <a:buChar char="-"/>
            </a:pPr>
            <a:endParaRPr lang="en-US" sz="2000">
              <a:solidFill>
                <a:schemeClr val="tx2"/>
              </a:solidFill>
              <a:latin typeface="Ubuntu"/>
              <a:ea typeface="Calibri" panose="020F0502020204030204"/>
              <a:cs typeface="Calibri" panose="020F0502020204030204"/>
            </a:endParaRPr>
          </a:p>
        </p:txBody>
      </p:sp>
      <p:sp>
        <p:nvSpPr>
          <p:cNvPr id="5" name="Rounded Rectangle 18">
            <a:extLst>
              <a:ext uri="{FF2B5EF4-FFF2-40B4-BE49-F238E27FC236}">
                <a16:creationId xmlns:a16="http://schemas.microsoft.com/office/drawing/2014/main" id="{9E5A9953-8D66-0870-ED3F-C8E8E562982A}"/>
              </a:ext>
            </a:extLst>
          </p:cNvPr>
          <p:cNvSpPr/>
          <p:nvPr/>
        </p:nvSpPr>
        <p:spPr>
          <a:xfrm>
            <a:off x="376721" y="2319192"/>
            <a:ext cx="3101129" cy="560970"/>
          </a:xfrm>
          <a:prstGeom prst="roundRect">
            <a:avLst>
              <a:gd name="adj" fmla="val 409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 Placeholder 3">
            <a:extLst>
              <a:ext uri="{FF2B5EF4-FFF2-40B4-BE49-F238E27FC236}">
                <a16:creationId xmlns:a16="http://schemas.microsoft.com/office/drawing/2014/main" id="{E0D3AE6F-2FCD-83D8-62F1-9C5C4E702BF6}"/>
              </a:ext>
            </a:extLst>
          </p:cNvPr>
          <p:cNvSpPr txBox="1">
            <a:spLocks/>
          </p:cNvSpPr>
          <p:nvPr/>
        </p:nvSpPr>
        <p:spPr>
          <a:xfrm>
            <a:off x="387940" y="2410561"/>
            <a:ext cx="3089482" cy="53533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05256">
              <a:spcBef>
                <a:spcPts val="990"/>
              </a:spcBef>
            </a:pPr>
            <a:r>
              <a:rPr lang="en-US" sz="1950">
                <a:solidFill>
                  <a:schemeClr val="bg1"/>
                </a:solidFill>
                <a:latin typeface="Ubuntu"/>
              </a:rPr>
              <a:t>Questions for discussion:</a:t>
            </a:r>
            <a:endParaRPr lang="en-US">
              <a:solidFill>
                <a:schemeClr val="bg1"/>
              </a:solidFill>
            </a:endParaRPr>
          </a:p>
        </p:txBody>
      </p:sp>
      <p:sp>
        <p:nvSpPr>
          <p:cNvPr id="7" name="Text Placeholder 3">
            <a:extLst>
              <a:ext uri="{FF2B5EF4-FFF2-40B4-BE49-F238E27FC236}">
                <a16:creationId xmlns:a16="http://schemas.microsoft.com/office/drawing/2014/main" id="{094E267A-9CC8-935D-677D-9432543D584E}"/>
              </a:ext>
            </a:extLst>
          </p:cNvPr>
          <p:cNvSpPr>
            <a:spLocks/>
          </p:cNvSpPr>
          <p:nvPr/>
        </p:nvSpPr>
        <p:spPr>
          <a:xfrm>
            <a:off x="4495800" y="2240398"/>
            <a:ext cx="6175806" cy="705859"/>
          </a:xfrm>
          <a:prstGeom prst="rect">
            <a:avLst/>
          </a:prstGeom>
        </p:spPr>
        <p:txBody>
          <a:bodyPr lIns="91440" tIns="45720" rIns="91440" bIns="45720" anchor="t"/>
          <a:lstStyle/>
          <a:p>
            <a:pPr defTabSz="905256">
              <a:spcAft>
                <a:spcPts val="600"/>
              </a:spcAft>
            </a:pPr>
            <a:r>
              <a:rPr lang="en-US" sz="2000">
                <a:solidFill>
                  <a:schemeClr val="tx2"/>
                </a:solidFill>
                <a:latin typeface="Ubuntu"/>
                <a:ea typeface="Calibri" panose="020F0502020204030204"/>
                <a:cs typeface="Calibri" panose="020F0502020204030204"/>
              </a:rPr>
              <a:t>What does the guide </a:t>
            </a:r>
            <a:endParaRPr lang="en-US">
              <a:solidFill>
                <a:schemeClr val="tx2"/>
              </a:solidFill>
            </a:endParaRPr>
          </a:p>
          <a:p>
            <a:pPr defTabSz="905256">
              <a:spcAft>
                <a:spcPts val="600"/>
              </a:spcAft>
            </a:pPr>
            <a:r>
              <a:rPr lang="en-US" sz="2000">
                <a:solidFill>
                  <a:schemeClr val="tx2"/>
                </a:solidFill>
                <a:latin typeface="Ubuntu"/>
                <a:ea typeface="Calibri" panose="020F0502020204030204"/>
                <a:cs typeface="Calibri" panose="020F0502020204030204"/>
              </a:rPr>
              <a:t>mean by 'credible'?</a:t>
            </a:r>
            <a:endParaRPr lang="en-US">
              <a:solidFill>
                <a:schemeClr val="tx2"/>
              </a:solidFill>
            </a:endParaRPr>
          </a:p>
        </p:txBody>
      </p:sp>
      <p:sp>
        <p:nvSpPr>
          <p:cNvPr id="9" name="Text Placeholder 3">
            <a:extLst>
              <a:ext uri="{FF2B5EF4-FFF2-40B4-BE49-F238E27FC236}">
                <a16:creationId xmlns:a16="http://schemas.microsoft.com/office/drawing/2014/main" id="{A4EAA97C-02E6-91E3-CAC5-604AB75F2AA3}"/>
              </a:ext>
            </a:extLst>
          </p:cNvPr>
          <p:cNvSpPr>
            <a:spLocks/>
          </p:cNvSpPr>
          <p:nvPr/>
        </p:nvSpPr>
        <p:spPr>
          <a:xfrm>
            <a:off x="220132" y="4357065"/>
            <a:ext cx="4418973" cy="367193"/>
          </a:xfrm>
          <a:prstGeom prst="rect">
            <a:avLst/>
          </a:prstGeom>
        </p:spPr>
        <p:txBody>
          <a:bodyPr lIns="91440" tIns="45720" rIns="91440" bIns="45720" anchor="t"/>
          <a:lstStyle/>
          <a:p>
            <a:pPr defTabSz="905256">
              <a:spcAft>
                <a:spcPts val="600"/>
              </a:spcAft>
            </a:pPr>
            <a:r>
              <a:rPr lang="en-US" sz="2000">
                <a:solidFill>
                  <a:schemeClr val="tx2"/>
                </a:solidFill>
                <a:latin typeface="Ubuntu"/>
                <a:ea typeface="Calibri" panose="020F0502020204030204"/>
                <a:cs typeface="Calibri" panose="020F0502020204030204"/>
              </a:rPr>
              <a:t>What is the problem with </a:t>
            </a:r>
            <a:endParaRPr lang="en-US">
              <a:solidFill>
                <a:schemeClr val="tx2"/>
              </a:solidFill>
            </a:endParaRPr>
          </a:p>
          <a:p>
            <a:pPr defTabSz="905256">
              <a:spcAft>
                <a:spcPts val="600"/>
              </a:spcAft>
            </a:pPr>
            <a:r>
              <a:rPr lang="en-US" sz="2000">
                <a:solidFill>
                  <a:schemeClr val="tx2"/>
                </a:solidFill>
                <a:latin typeface="Ubuntu"/>
                <a:ea typeface="Calibri" panose="020F0502020204030204"/>
                <a:cs typeface="Calibri" panose="020F0502020204030204"/>
              </a:rPr>
              <a:t>singling out a 'miracle food'?</a:t>
            </a:r>
            <a:endParaRPr lang="en-US">
              <a:solidFill>
                <a:schemeClr val="tx2"/>
              </a:solidFill>
            </a:endParaRPr>
          </a:p>
        </p:txBody>
      </p:sp>
      <p:sp>
        <p:nvSpPr>
          <p:cNvPr id="10" name="Text Placeholder 3">
            <a:extLst>
              <a:ext uri="{FF2B5EF4-FFF2-40B4-BE49-F238E27FC236}">
                <a16:creationId xmlns:a16="http://schemas.microsoft.com/office/drawing/2014/main" id="{A4C7E505-154E-B81D-47E8-91AF534C0D6B}"/>
              </a:ext>
            </a:extLst>
          </p:cNvPr>
          <p:cNvSpPr>
            <a:spLocks/>
          </p:cNvSpPr>
          <p:nvPr/>
        </p:nvSpPr>
        <p:spPr>
          <a:xfrm>
            <a:off x="4389966" y="4526398"/>
            <a:ext cx="4482474" cy="875193"/>
          </a:xfrm>
          <a:prstGeom prst="rect">
            <a:avLst/>
          </a:prstGeom>
        </p:spPr>
        <p:txBody>
          <a:bodyPr lIns="91440" tIns="45720" rIns="91440" bIns="45720" anchor="t"/>
          <a:lstStyle/>
          <a:p>
            <a:pPr defTabSz="905256">
              <a:spcAft>
                <a:spcPts val="600"/>
              </a:spcAft>
            </a:pPr>
            <a:r>
              <a:rPr lang="en-US" sz="2000">
                <a:solidFill>
                  <a:schemeClr val="tx2"/>
                </a:solidFill>
                <a:latin typeface="Ubuntu"/>
                <a:ea typeface="Calibri" panose="020F0502020204030204"/>
                <a:cs typeface="Calibri" panose="020F0502020204030204"/>
              </a:rPr>
              <a:t>Why is it important to know if </a:t>
            </a:r>
            <a:endParaRPr lang="en-US">
              <a:solidFill>
                <a:schemeClr val="tx2"/>
              </a:solidFill>
            </a:endParaRPr>
          </a:p>
          <a:p>
            <a:pPr defTabSz="905256">
              <a:spcAft>
                <a:spcPts val="600"/>
              </a:spcAft>
            </a:pPr>
            <a:r>
              <a:rPr lang="en-US" sz="2000">
                <a:solidFill>
                  <a:schemeClr val="tx2"/>
                </a:solidFill>
                <a:latin typeface="Ubuntu"/>
                <a:ea typeface="Calibri" panose="020F0502020204030204"/>
                <a:cs typeface="Calibri" panose="020F0502020204030204"/>
              </a:rPr>
              <a:t>an author is trying to 'sell a product'?</a:t>
            </a:r>
            <a:endParaRPr lang="en-US">
              <a:solidFill>
                <a:schemeClr val="tx2"/>
              </a:solidFill>
            </a:endParaRPr>
          </a:p>
        </p:txBody>
      </p:sp>
      <p:sp>
        <p:nvSpPr>
          <p:cNvPr id="12" name="TextBox 11">
            <a:extLst>
              <a:ext uri="{FF2B5EF4-FFF2-40B4-BE49-F238E27FC236}">
                <a16:creationId xmlns:a16="http://schemas.microsoft.com/office/drawing/2014/main" id="{E64F1A7A-8811-9235-7186-0104F8469B08}"/>
              </a:ext>
            </a:extLst>
          </p:cNvPr>
          <p:cNvSpPr txBox="1"/>
          <p:nvPr/>
        </p:nvSpPr>
        <p:spPr>
          <a:xfrm>
            <a:off x="8089901" y="1200150"/>
            <a:ext cx="85111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a:solidFill>
                  <a:schemeClr val="accent1"/>
                </a:solidFill>
                <a:latin typeface="Ubuntu"/>
                <a:cs typeface="Calibri"/>
              </a:rPr>
              <a:t>Where do</a:t>
            </a:r>
            <a:r>
              <a:rPr lang="en-US" sz="2000" i="1">
                <a:solidFill>
                  <a:schemeClr val="accent1"/>
                </a:solidFill>
                <a:latin typeface="Ubuntu"/>
                <a:cs typeface="Calibri"/>
              </a:rPr>
              <a:t> you</a:t>
            </a:r>
            <a:r>
              <a:rPr lang="en-US" sz="2000">
                <a:solidFill>
                  <a:schemeClr val="accent1"/>
                </a:solidFill>
                <a:latin typeface="Ubuntu"/>
                <a:cs typeface="Calibri"/>
              </a:rPr>
              <a:t> get information </a:t>
            </a:r>
            <a:endParaRPr lang="en-US" sz="2000">
              <a:solidFill>
                <a:schemeClr val="accent1"/>
              </a:solidFill>
              <a:latin typeface="Calibri" panose="020F0502020204030204"/>
              <a:ea typeface="Calibri" panose="020F0502020204030204"/>
              <a:cs typeface="Calibri"/>
            </a:endParaRPr>
          </a:p>
          <a:p>
            <a:pPr marL="228600" indent="-228600"/>
            <a:r>
              <a:rPr lang="en-US" sz="2000">
                <a:solidFill>
                  <a:schemeClr val="accent1"/>
                </a:solidFill>
                <a:latin typeface="Ubuntu"/>
                <a:cs typeface="Calibri"/>
              </a:rPr>
              <a:t>about food and nutrition from? </a:t>
            </a:r>
            <a:endParaRPr lang="en-US" sz="2000">
              <a:solidFill>
                <a:schemeClr val="accent1"/>
              </a:solidFill>
              <a:ea typeface="Calibri"/>
              <a:cs typeface="Calibri"/>
            </a:endParaRPr>
          </a:p>
        </p:txBody>
      </p:sp>
      <p:sp>
        <p:nvSpPr>
          <p:cNvPr id="17" name="Rounded Rectangle 18">
            <a:extLst>
              <a:ext uri="{FF2B5EF4-FFF2-40B4-BE49-F238E27FC236}">
                <a16:creationId xmlns:a16="http://schemas.microsoft.com/office/drawing/2014/main" id="{E4860412-1018-3BB3-6A60-7BD6977519BA}"/>
              </a:ext>
            </a:extLst>
          </p:cNvPr>
          <p:cNvSpPr/>
          <p:nvPr/>
        </p:nvSpPr>
        <p:spPr>
          <a:xfrm>
            <a:off x="9239430" y="3760195"/>
            <a:ext cx="2751877" cy="2709387"/>
          </a:xfrm>
          <a:prstGeom prst="roundRect">
            <a:avLst>
              <a:gd name="adj" fmla="val 409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a:p>
            <a:pPr algn="ctr"/>
            <a:endParaRPr lang="en-US">
              <a:ea typeface="Calibri"/>
              <a:cs typeface="Calibri"/>
            </a:endParaRPr>
          </a:p>
        </p:txBody>
      </p:sp>
      <p:sp>
        <p:nvSpPr>
          <p:cNvPr id="19" name="TextBox 18">
            <a:extLst>
              <a:ext uri="{FF2B5EF4-FFF2-40B4-BE49-F238E27FC236}">
                <a16:creationId xmlns:a16="http://schemas.microsoft.com/office/drawing/2014/main" id="{042F47C6-E521-3B2B-EC4A-C58CF587E38E}"/>
              </a:ext>
            </a:extLst>
          </p:cNvPr>
          <p:cNvSpPr txBox="1"/>
          <p:nvPr/>
        </p:nvSpPr>
        <p:spPr>
          <a:xfrm>
            <a:off x="9340959" y="3759092"/>
            <a:ext cx="2652405"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a:solidFill>
                  <a:schemeClr val="bg1"/>
                </a:solidFill>
                <a:latin typeface="Ubuntu"/>
                <a:cs typeface="Calibri"/>
              </a:rPr>
              <a:t>Links for Further </a:t>
            </a:r>
            <a:endParaRPr lang="en-US" sz="2000">
              <a:solidFill>
                <a:schemeClr val="bg1"/>
              </a:solidFill>
              <a:latin typeface="Ubuntu"/>
              <a:cs typeface="Calibri"/>
            </a:endParaRPr>
          </a:p>
          <a:p>
            <a:pPr marL="228600" indent="-228600"/>
            <a:r>
              <a:rPr lang="en-US" sz="2000" b="1">
                <a:solidFill>
                  <a:schemeClr val="bg1"/>
                </a:solidFill>
                <a:latin typeface="Ubuntu"/>
                <a:cs typeface="Calibri"/>
              </a:rPr>
              <a:t>Reading</a:t>
            </a:r>
            <a:endParaRPr lang="en-US" sz="2000">
              <a:solidFill>
                <a:schemeClr val="bg1"/>
              </a:solidFill>
              <a:latin typeface="Ubuntu"/>
              <a:cs typeface="Calibri"/>
            </a:endParaRPr>
          </a:p>
          <a:p>
            <a:endParaRPr lang="en-US" sz="2000">
              <a:solidFill>
                <a:schemeClr val="bg1"/>
              </a:solidFill>
              <a:ea typeface="+mn-lt"/>
              <a:cs typeface="+mn-lt"/>
            </a:endParaRPr>
          </a:p>
          <a:p>
            <a:r>
              <a:rPr lang="en-US" sz="1600">
                <a:solidFill>
                  <a:schemeClr val="bg1"/>
                </a:solidFill>
                <a:latin typeface="Ubuntu"/>
                <a:ea typeface="+mn-lt"/>
                <a:cs typeface="+mn-lt"/>
              </a:rPr>
              <a:t>NHS Wales: </a:t>
            </a:r>
            <a:r>
              <a:rPr lang="en-US" sz="1600">
                <a:solidFill>
                  <a:schemeClr val="bg1"/>
                </a:solidFill>
                <a:latin typeface="Ubuntu"/>
                <a:ea typeface="+mn-lt"/>
                <a:cs typeface="+mn-lt"/>
                <a:hlinkClick r:id="rId3">
                  <a:extLst>
                    <a:ext uri="{A12FA001-AC4F-418D-AE19-62706E023703}">
                      <ahyp:hlinkClr xmlns:ahyp="http://schemas.microsoft.com/office/drawing/2018/hyperlinkcolor" val="tx"/>
                    </a:ext>
                  </a:extLst>
                </a:hlinkClick>
              </a:rPr>
              <a:t>Credible advice - Healthy Weight Healthy You</a:t>
            </a:r>
            <a:endParaRPr lang="en-US" sz="1600">
              <a:solidFill>
                <a:schemeClr val="bg1"/>
              </a:solidFill>
              <a:latin typeface="Ubuntu"/>
              <a:ea typeface="+mn-lt"/>
              <a:cs typeface="+mn-lt"/>
            </a:endParaRPr>
          </a:p>
          <a:p>
            <a:endParaRPr lang="en-US" sz="1600">
              <a:solidFill>
                <a:schemeClr val="bg1"/>
              </a:solidFill>
              <a:latin typeface="Ubuntu"/>
            </a:endParaRPr>
          </a:p>
          <a:p>
            <a:r>
              <a:rPr lang="en-US" sz="1600">
                <a:solidFill>
                  <a:schemeClr val="bg1"/>
                </a:solidFill>
                <a:latin typeface="Ubuntu"/>
                <a:ea typeface="+mn-lt"/>
                <a:cs typeface="+mn-lt"/>
                <a:hlinkClick r:id="rId4">
                  <a:extLst>
                    <a:ext uri="{A12FA001-AC4F-418D-AE19-62706E023703}">
                      <ahyp:hlinkClr xmlns:ahyp="http://schemas.microsoft.com/office/drawing/2018/hyperlinkcolor" val="tx"/>
                    </a:ext>
                  </a:extLst>
                </a:hlinkClick>
              </a:rPr>
              <a:t>HWHY-CredibleAdvice-v03 (healthyweight.wales)</a:t>
            </a:r>
            <a:r>
              <a:rPr lang="en-US" sz="1600">
                <a:solidFill>
                  <a:schemeClr val="bg1"/>
                </a:solidFill>
                <a:latin typeface="Ubuntu"/>
                <a:ea typeface="+mn-lt"/>
                <a:cs typeface="+mn-lt"/>
              </a:rPr>
              <a:t> </a:t>
            </a:r>
            <a:endParaRPr lang="en-US" sz="1600">
              <a:solidFill>
                <a:schemeClr val="bg1"/>
              </a:solidFill>
            </a:endParaRPr>
          </a:p>
          <a:p>
            <a:pPr marL="228600" indent="-228600"/>
            <a:endParaRPr lang="en-US" sz="2000">
              <a:solidFill>
                <a:schemeClr val="accent1"/>
              </a:solidFill>
              <a:latin typeface="Ubuntu"/>
              <a:ea typeface="Calibri"/>
              <a:cs typeface="Calibri"/>
            </a:endParaRPr>
          </a:p>
        </p:txBody>
      </p:sp>
    </p:spTree>
    <p:extLst>
      <p:ext uri="{BB962C8B-B14F-4D97-AF65-F5344CB8AC3E}">
        <p14:creationId xmlns:p14="http://schemas.microsoft.com/office/powerpoint/2010/main" val="346298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67C87D-D479-CDB1-4ED3-582FF7BABB23}"/>
              </a:ext>
            </a:extLst>
          </p:cNvPr>
          <p:cNvSpPr txBox="1"/>
          <p:nvPr/>
        </p:nvSpPr>
        <p:spPr>
          <a:xfrm>
            <a:off x="210803" y="1022384"/>
            <a:ext cx="11234969" cy="5201424"/>
          </a:xfrm>
          <a:prstGeom prst="rect">
            <a:avLst/>
          </a:prstGeom>
          <a:no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2000" b="1" dirty="0">
                <a:solidFill>
                  <a:schemeClr val="tx2"/>
                </a:solidFill>
                <a:latin typeface="Ubuntu"/>
                <a:cs typeface="Calibri"/>
              </a:rPr>
              <a:t>Further possible learning suggestions</a:t>
            </a:r>
          </a:p>
          <a:p>
            <a:pPr marL="228600" indent="-228600"/>
            <a:r>
              <a:rPr lang="en-US" dirty="0">
                <a:solidFill>
                  <a:schemeClr val="tx2"/>
                </a:solidFill>
                <a:latin typeface="Ubuntu"/>
                <a:ea typeface="Calibri" panose="020F0502020204030204"/>
                <a:cs typeface="Calibri"/>
              </a:rPr>
              <a:t>Focus on the consequences that could arise from misleading nutrition claims:</a:t>
            </a:r>
          </a:p>
          <a:p>
            <a:endParaRPr lang="en-US" sz="2000">
              <a:solidFill>
                <a:srgbClr val="285087"/>
              </a:solidFill>
              <a:latin typeface="Ubuntu"/>
              <a:ea typeface="+mn-lt"/>
              <a:cs typeface="Calibri" panose="020F0502020204030204"/>
            </a:endParaRPr>
          </a:p>
          <a:p>
            <a:r>
              <a:rPr lang="en-US" b="1" dirty="0">
                <a:solidFill>
                  <a:schemeClr val="accent1"/>
                </a:solidFill>
                <a:latin typeface="Ubuntu"/>
                <a:ea typeface="+mn-lt"/>
                <a:cs typeface="+mn-lt"/>
              </a:rPr>
              <a:t>Fact vs Fiction: </a:t>
            </a:r>
            <a:r>
              <a:rPr lang="en-US" b="1" dirty="0" err="1">
                <a:solidFill>
                  <a:schemeClr val="accent1"/>
                </a:solidFill>
                <a:latin typeface="Ubuntu"/>
                <a:ea typeface="+mn-lt"/>
                <a:cs typeface="+mn-lt"/>
              </a:rPr>
              <a:t>Analysing</a:t>
            </a:r>
            <a:r>
              <a:rPr lang="en-US" b="1" dirty="0">
                <a:solidFill>
                  <a:schemeClr val="accent1"/>
                </a:solidFill>
                <a:latin typeface="Ubuntu"/>
                <a:ea typeface="+mn-lt"/>
                <a:cs typeface="+mn-lt"/>
              </a:rPr>
              <a:t> Media Claims</a:t>
            </a:r>
            <a:endParaRPr lang="en-US" dirty="0">
              <a:solidFill>
                <a:schemeClr val="accent1"/>
              </a:solidFill>
              <a:latin typeface="Ubuntu"/>
            </a:endParaRPr>
          </a:p>
          <a:p>
            <a:r>
              <a:rPr lang="en-US" dirty="0">
                <a:solidFill>
                  <a:schemeClr val="accent1"/>
                </a:solidFill>
                <a:latin typeface="Ubuntu"/>
                <a:ea typeface="+mn-lt"/>
                <a:cs typeface="+mn-lt"/>
              </a:rPr>
              <a:t>Provide learners with a mix of credible and misleading food-related news articles or advertisements. Work in groups to identify which articles are based on scientific evidence and which are misleading or biased. Present findings to the class, discussing how to evaluate the reliability of food and nutrition information in the media. </a:t>
            </a:r>
            <a:endParaRPr lang="en-US" dirty="0">
              <a:solidFill>
                <a:schemeClr val="accent1"/>
              </a:solidFill>
              <a:latin typeface="Ubuntu"/>
            </a:endParaRPr>
          </a:p>
          <a:p>
            <a:r>
              <a:rPr lang="en-US" b="1" dirty="0">
                <a:solidFill>
                  <a:schemeClr val="accent1"/>
                </a:solidFill>
                <a:latin typeface="Ubuntu"/>
                <a:ea typeface="+mn-lt"/>
                <a:cs typeface="+mn-lt"/>
              </a:rPr>
              <a:t>Headline Writing Challenge</a:t>
            </a:r>
            <a:r>
              <a:rPr lang="en-US" dirty="0">
                <a:solidFill>
                  <a:schemeClr val="accent1"/>
                </a:solidFill>
                <a:latin typeface="Ubuntu"/>
                <a:ea typeface="+mn-lt"/>
                <a:cs typeface="+mn-lt"/>
              </a:rPr>
              <a:t> </a:t>
            </a:r>
            <a:endParaRPr lang="en-US" dirty="0">
              <a:solidFill>
                <a:schemeClr val="accent1"/>
              </a:solidFill>
              <a:latin typeface="Ubuntu"/>
            </a:endParaRPr>
          </a:p>
          <a:p>
            <a:r>
              <a:rPr lang="en-US" dirty="0">
                <a:solidFill>
                  <a:schemeClr val="accent1"/>
                </a:solidFill>
                <a:latin typeface="Ubuntu"/>
                <a:ea typeface="+mn-lt"/>
                <a:cs typeface="+mn-lt"/>
              </a:rPr>
              <a:t>Learners to look at a set of food and nutrition-related facts or news stories. Condense the information into catchy, concise headlines that could appear in a news outlet. Discuss the importance of attention-grabbing headlines versus responsible reporting in the food and nutrition field.  </a:t>
            </a:r>
            <a:endParaRPr lang="en-US">
              <a:solidFill>
                <a:schemeClr val="accent1"/>
              </a:solidFill>
              <a:latin typeface="Ubuntu"/>
            </a:endParaRPr>
          </a:p>
          <a:p>
            <a:r>
              <a:rPr lang="en-US" b="1" dirty="0">
                <a:solidFill>
                  <a:schemeClr val="accent1"/>
                </a:solidFill>
                <a:latin typeface="Ubuntu"/>
                <a:ea typeface="+mn-lt"/>
                <a:cs typeface="+mn-lt"/>
              </a:rPr>
              <a:t>Create a Food and Nutrition Infographic</a:t>
            </a:r>
            <a:r>
              <a:rPr lang="en-US" dirty="0">
                <a:solidFill>
                  <a:schemeClr val="accent1"/>
                </a:solidFill>
                <a:latin typeface="Ubuntu"/>
                <a:ea typeface="+mn-lt"/>
                <a:cs typeface="+mn-lt"/>
              </a:rPr>
              <a:t> </a:t>
            </a:r>
            <a:endParaRPr lang="en-US" dirty="0">
              <a:solidFill>
                <a:schemeClr val="accent1"/>
              </a:solidFill>
              <a:latin typeface="Ubuntu"/>
            </a:endParaRPr>
          </a:p>
          <a:p>
            <a:r>
              <a:rPr lang="en-US" dirty="0">
                <a:solidFill>
                  <a:schemeClr val="accent1"/>
                </a:solidFill>
                <a:latin typeface="Ubuntu"/>
                <a:ea typeface="+mn-lt"/>
                <a:cs typeface="+mn-lt"/>
              </a:rPr>
              <a:t>Learners select a current news topic related to food and nutrition and create an infographic that </a:t>
            </a:r>
            <a:r>
              <a:rPr lang="en-US" dirty="0" err="1">
                <a:solidFill>
                  <a:schemeClr val="accent1"/>
                </a:solidFill>
                <a:latin typeface="Ubuntu"/>
                <a:ea typeface="+mn-lt"/>
                <a:cs typeface="+mn-lt"/>
              </a:rPr>
              <a:t>summarises</a:t>
            </a:r>
            <a:r>
              <a:rPr lang="en-US" dirty="0">
                <a:solidFill>
                  <a:schemeClr val="accent1"/>
                </a:solidFill>
                <a:latin typeface="Ubuntu"/>
                <a:ea typeface="+mn-lt"/>
                <a:cs typeface="+mn-lt"/>
              </a:rPr>
              <a:t> key points, statistics and recommendations. This visual representation helps reinforce important information and makes complex topics more accessible. </a:t>
            </a:r>
            <a:endParaRPr lang="en-US" dirty="0">
              <a:solidFill>
                <a:schemeClr val="accent1"/>
              </a:solidFill>
              <a:latin typeface="Ubuntu"/>
            </a:endParaRPr>
          </a:p>
          <a:p>
            <a:pPr marL="228600" indent="-228600"/>
            <a:endParaRPr lang="en-US" sz="2000" b="1" u="sng">
              <a:solidFill>
                <a:schemeClr val="accent1"/>
              </a:solidFill>
              <a:latin typeface="Ubuntu"/>
              <a:ea typeface="Calibri"/>
              <a:cs typeface="Calibri"/>
            </a:endParaRPr>
          </a:p>
          <a:p>
            <a:pPr marL="228600" indent="-228600"/>
            <a:endParaRPr lang="en-US" sz="2000">
              <a:solidFill>
                <a:schemeClr val="accent1"/>
              </a:solidFill>
              <a:ea typeface="Calibri"/>
              <a:cs typeface="Calibri"/>
            </a:endParaRPr>
          </a:p>
        </p:txBody>
      </p:sp>
    </p:spTree>
    <p:extLst>
      <p:ext uri="{BB962C8B-B14F-4D97-AF65-F5344CB8AC3E}">
        <p14:creationId xmlns:p14="http://schemas.microsoft.com/office/powerpoint/2010/main" val="2837543079"/>
      </p:ext>
    </p:extLst>
  </p:cSld>
  <p:clrMapOvr>
    <a:masterClrMapping/>
  </p:clrMapOvr>
</p:sld>
</file>

<file path=ppt/theme/theme1.xml><?xml version="1.0" encoding="utf-8"?>
<a:theme xmlns:a="http://schemas.openxmlformats.org/drawingml/2006/main" name="PHW - Master Deck - Orange">
  <a:themeElements>
    <a:clrScheme name="PHW - Health &amp; Wellbeing Resources">
      <a:dk1>
        <a:srgbClr val="000000"/>
      </a:dk1>
      <a:lt1>
        <a:srgbClr val="FFFFFF"/>
      </a:lt1>
      <a:dk2>
        <a:srgbClr val="285087"/>
      </a:dk2>
      <a:lt2>
        <a:srgbClr val="E8E8E8"/>
      </a:lt2>
      <a:accent1>
        <a:srgbClr val="15518B"/>
      </a:accent1>
      <a:accent2>
        <a:srgbClr val="24FFC0"/>
      </a:accent2>
      <a:accent3>
        <a:srgbClr val="E8FF3E"/>
      </a:accent3>
      <a:accent4>
        <a:srgbClr val="FF5D0C"/>
      </a:accent4>
      <a:accent5>
        <a:srgbClr val="C288FF"/>
      </a:accent5>
      <a:accent6>
        <a:srgbClr val="E0E0E0"/>
      </a:accent6>
      <a:hlink>
        <a:srgbClr val="E8FF3E"/>
      </a:hlink>
      <a:folHlink>
        <a:srgbClr val="24FF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umentType xmlns="78b794fc-fa86-49b4-bf1d-df668ee03484">Presentation</DocumentType>
    <MeetingDate xmlns="78b794fc-fa86-49b4-bf1d-df668ee03484" xsi:nil="true"/>
    <Topic xmlns="78b794fc-fa86-49b4-bf1d-df668ee03484">Curriculum</Topic>
    <_ip_UnifiedCompliancePolicyProperties xmlns="http://schemas.microsoft.com/sharepoint/v3" xsi:nil="true"/>
    <Project xmlns="78b794fc-fa86-49b4-bf1d-df668ee03484">Food and Nutrition</Project>
    <Meeting xmlns="78b794fc-fa86-49b4-bf1d-df668ee03484" xsi:nil="true"/>
    <WorkCategory xmlns="78b794fc-fa86-49b4-bf1d-df668ee034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A702A496B7D7449F457C941AEC0CCB" ma:contentTypeVersion="12" ma:contentTypeDescription="Create a new document." ma:contentTypeScope="" ma:versionID="fb6fad9976468a2a6f39f5d098182537">
  <xsd:schema xmlns:xsd="http://www.w3.org/2001/XMLSchema" xmlns:xs="http://www.w3.org/2001/XMLSchema" xmlns:p="http://schemas.microsoft.com/office/2006/metadata/properties" xmlns:ns1="http://schemas.microsoft.com/sharepoint/v3" xmlns:ns2="78b794fc-fa86-49b4-bf1d-df668ee03484" targetNamespace="http://schemas.microsoft.com/office/2006/metadata/properties" ma:root="true" ma:fieldsID="2f8702880030ad90070da29d51a5ee77" ns1:_="" ns2:_="">
    <xsd:import namespace="http://schemas.microsoft.com/sharepoint/v3"/>
    <xsd:import namespace="78b794fc-fa86-49b4-bf1d-df668ee03484"/>
    <xsd:element name="properties">
      <xsd:complexType>
        <xsd:sequence>
          <xsd:element name="documentManagement">
            <xsd:complexType>
              <xsd:all>
                <xsd:element ref="ns2:Project" minOccurs="0"/>
                <xsd:element ref="ns2:WorkCategory" minOccurs="0"/>
                <xsd:element ref="ns2:DocumentType"/>
                <xsd:element ref="ns2:Meeting" minOccurs="0"/>
                <xsd:element ref="ns2:MeetingDate" minOccurs="0"/>
                <xsd:element ref="ns2:Topic"/>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b794fc-fa86-49b4-bf1d-df668ee03484"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Choice">
          <xsd:enumeration value="Gambling/Digital health"/>
          <xsd:enumeration value="Health Literacy"/>
          <xsd:enumeration value="Tobacco"/>
          <xsd:enumeration value="Sleep"/>
          <xsd:enumeration value="Healthy Relationships"/>
          <xsd:enumeration value="Food and Nutrition"/>
          <xsd:enumeration value="Vaping"/>
        </xsd:restriction>
      </xsd:simpleType>
    </xsd:element>
    <xsd:element name="WorkCategory" ma:index="9" nillable="true" ma:displayName="Work Category" ma:format="Dropdown" ma:internalName="WorkCategory">
      <xsd:simpleType>
        <xsd:restriction base="dms:Choice">
          <xsd:enumeration value="Data identification, collation or analysis"/>
          <xsd:enumeration value="Evidence synthesis"/>
          <xsd:enumeration value="Intervention Development"/>
          <xsd:enumeration value="Research or Evaluation"/>
          <xsd:enumeration value="Monitoring and reporting"/>
          <xsd:enumeration value="Communication"/>
          <xsd:enumeration value="Stakeholder engagement"/>
          <xsd:enumeration value="Planning"/>
          <xsd:enumeration value="Policy or service review"/>
          <xsd:enumeration value="Operational Delivery"/>
          <xsd:enumeration value="Programme or Project Management"/>
          <xsd:enumeration value="Social Marketing"/>
          <xsd:enumeration value="Training"/>
          <xsd:enumeration value="Meeting"/>
          <xsd:enumeration value="Finance"/>
          <xsd:enumeration value="Procurement"/>
          <xsd:enumeration value="Events"/>
          <xsd:enumeration value="Research"/>
        </xsd:restriction>
      </xsd:simpleType>
    </xsd:element>
    <xsd:element name="DocumentType" ma:index="10" ma:displayName="Document Type" ma:format="Dropdown" ma:internalName="DocumentType">
      <xsd:simpleType>
        <xsd:restriction base="dms:Choice">
          <xsd:enumeration value="Report"/>
          <xsd:enumeration value="Standards"/>
          <xsd:enumeration value="Data"/>
          <xsd:enumeration value="Project Plan"/>
          <xsd:enumeration value="Protocol"/>
          <xsd:enumeration value="Correspondence"/>
          <xsd:enumeration value="Minutes"/>
          <xsd:enumeration value="SOP"/>
          <xsd:enumeration value="Agenda"/>
          <xsd:enumeration value="Meeting Documentation"/>
          <xsd:enumeration value="Project Brief"/>
          <xsd:enumeration value="Business Case"/>
          <xsd:enumeration value="Performance Report"/>
          <xsd:enumeration value="Briefing"/>
          <xsd:enumeration value="Evidence"/>
          <xsd:enumeration value="Presentation"/>
        </xsd:restriction>
      </xsd:simpleType>
    </xsd:element>
    <xsd:element name="Meeting" ma:index="11" nillable="true" ma:displayName="Meeting" ma:format="Dropdown" ma:internalName="Meeting">
      <xsd:simpleType>
        <xsd:restriction base="dms:Text">
          <xsd:maxLength value="255"/>
        </xsd:restriction>
      </xsd:simpleType>
    </xsd:element>
    <xsd:element name="MeetingDate" ma:index="12" nillable="true" ma:displayName="Meeting Date" ma:format="DateOnly" ma:internalName="MeetingDate">
      <xsd:simpleType>
        <xsd:restriction base="dms:DateTime"/>
      </xsd:simpleType>
    </xsd:element>
    <xsd:element name="Topic" ma:index="13" ma:displayName="Topic" ma:format="Dropdown" ma:internalName="Topic">
      <xsd:simpleType>
        <xsd:restriction base="dms:Choice">
          <xsd:enumeration value="WNHWPS"/>
          <xsd:enumeration value="WSAEMWB"/>
          <xsd:enumeration value="Curriculum"/>
          <xsd:enumeration value="HSPSS"/>
          <xsd:enumeration value="JustB"/>
          <xsd:enumeration value="Cross-Programme"/>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72CF89-D81E-4226-8067-2255C6B4F3C3}">
  <ds:schemaRefs>
    <ds:schemaRef ds:uri="http://schemas.microsoft.com/sharepoint/v3/contenttype/forms"/>
  </ds:schemaRefs>
</ds:datastoreItem>
</file>

<file path=customXml/itemProps2.xml><?xml version="1.0" encoding="utf-8"?>
<ds:datastoreItem xmlns:ds="http://schemas.openxmlformats.org/officeDocument/2006/customXml" ds:itemID="{D786DA86-E1FB-44EE-B0F0-78AE5479C1BE}">
  <ds:schemaRefs>
    <ds:schemaRef ds:uri="78b794fc-fa86-49b4-bf1d-df668ee03484"/>
    <ds:schemaRef ds:uri="http://schemas.microsoft.com/office/2006/documentManagement/types"/>
    <ds:schemaRef ds:uri="http://www.w3.org/XML/1998/namespace"/>
    <ds:schemaRef ds:uri="http://purl.org/dc/terms/"/>
    <ds:schemaRef ds:uri="http://schemas.microsoft.com/office/infopath/2007/PartnerControls"/>
    <ds:schemaRef ds:uri="http://schemas.microsoft.com/sharepoint/v3"/>
    <ds:schemaRef ds:uri="http://purl.org/dc/dcmitype/"/>
    <ds:schemaRef ds:uri="http://schemas.microsoft.com/office/2006/metadata/properti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CA042E74-30C2-49E0-961B-B38FB1B71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8b794fc-fa86-49b4-bf1d-df668ee03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1058</Words>
  <Application>Microsoft Office PowerPoint</Application>
  <PresentationFormat>Widescreen</PresentationFormat>
  <Paragraphs>120</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Ubuntu</vt:lpstr>
      <vt:lpstr>Verdana</vt:lpstr>
      <vt:lpstr>PHW - Master Deck - Orange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Brenda Basweti (Public Health Wales - Matrix House)</cp:lastModifiedBy>
  <cp:revision>110</cp:revision>
  <dcterms:created xsi:type="dcterms:W3CDTF">2024-01-29T16:09:21Z</dcterms:created>
  <dcterms:modified xsi:type="dcterms:W3CDTF">2026-04-21T13:09:59Z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0x0101004DA702A496B7D7449F457C941AEC0CCB</vt:lpwstr>
  </property>
  <property fmtid="{D5CDD505-2E9C-101B-9397-08002B2CF9AE}" pid="3" name="Order">
    <vt:r8>228500</vt:r8>
  </property>
  <property fmtid="{D5CDD505-2E9C-101B-9397-08002B2CF9AE}" pid="4" name="xd_Signature">
    <vt:bool>false</vt:bool>
  </property>
  <property fmtid="{D5CDD505-2E9C-101B-9397-08002B2CF9AE}" pid="5" name="xd_ProgID">
    <vt:lpwstr/>
  </property>
  <property fmtid="{D5CDD505-2E9C-101B-9397-08002B2CF9AE}" pid="6" name="Reviewd">
    <vt:bool>false</vt:bool>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MediaServiceImageTags">
    <vt:lpwstr/>
  </property>
</Properties>
</file>