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4"/>
  </p:notesMasterIdLst>
  <p:sldIdLst>
    <p:sldId id="298" r:id="rId5"/>
    <p:sldId id="275" r:id="rId6"/>
    <p:sldId id="281" r:id="rId7"/>
    <p:sldId id="300" r:id="rId8"/>
    <p:sldId id="301" r:id="rId9"/>
    <p:sldId id="257" r:id="rId10"/>
    <p:sldId id="292" r:id="rId11"/>
    <p:sldId id="293" r:id="rId12"/>
    <p:sldId id="287" r:id="rId13"/>
    <p:sldId id="284" r:id="rId14"/>
    <p:sldId id="279" r:id="rId15"/>
    <p:sldId id="288" r:id="rId16"/>
    <p:sldId id="289" r:id="rId17"/>
    <p:sldId id="290" r:id="rId18"/>
    <p:sldId id="294" r:id="rId19"/>
    <p:sldId id="291" r:id="rId20"/>
    <p:sldId id="296" r:id="rId21"/>
    <p:sldId id="295"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62B06-79D3-4634-3738-D4FB73426C13}" name="Emily van de Venter (Public Health Wales - No. 2 Capital Quarter)" initials="EQ" userId="S::emily.vandeventer@wales.nhs.uk::c3ee82f5-72f1-4d25-b87c-32c11ca79278" providerId="AD"/>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9790A088-8B12-CC17-EF6E-C8B35853A029}" name="Amy Davies (Public Health Wales - Matrix House)" initials="AH" userId="S::amy.davies8@wales.nhs.uk::d74f735d-d47c-4db5-a27a-af25ef95d298" providerId="AD"/>
  <p188:author id="{519C988B-5CEE-D4DB-C133-21D4C2804E0E}" name="Lorna Bennett (Public Health Wales - No. 2 Capital Quarter)" initials="LQ" userId="S::lorna.bennett3@wales.nhs.uk::41cbff77-5434-42c9-8874-6f16723207f9" providerId="AD"/>
  <p188:author id="{E58F7FA5-3CAA-A446-7CD7-87A433194C0F}" name="Lorna Bennett" initials="LB" userId="Lorna Bennett" providerId="None"/>
  <p188:author id="{311702CD-2FE8-6362-4115-878685D0A7F7}" name="Leanne Small (Public Health Wales - No. 2 Capital Quarter)" initials="LQ" userId="S::leanne.small@wales.nhs.uk::d76cf426-005f-434f-ac47-a5eb582e6007" providerId="AD"/>
  <p188:author id="{82A8F2DC-3481-B692-14F4-D4F0F1F9B7EB}" name="Sophie Flood (Public Health Wales - Matrix House)" initials="SH" userId="S::sophie.flood@wales.nhs.uk::f1b68508-ff1d-4a78-a875-f6aa95017de1" providerId="AD"/>
  <p188:author id="{A0A299E4-C092-AEC1-06CE-81608E9C237A}" name="Gareth Thomas (Public Health Wales, No. 2 Capital Quarter)" initials="GQ" userId="S::gareth.thomas17@wales.nhs.uk::74ed2807-8d61-45c7-a3b0-de76cb24c3dd" providerId="AD"/>
  <p188:author id="{0D24BCFB-EFAE-C323-685B-1F105898CE7A}" name="Gemma James (Public Health Wales - Matrix House)" initials="GH" userId="S::gemma.james@wales.nhs.uk::b3a5e94b-8a93-4dff-bbb6-33ecacad91f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F0E6E-5B72-7207-E68C-51409D365D33}" v="70" dt="2025-09-22T12:35:34.211"/>
    <p1510:client id="{60631519-4AB9-E668-3878-A4F46693E565}" v="1" dt="2025-09-23T10:01:01.295"/>
    <p1510:client id="{7C84197C-6B4E-8130-E9B7-6A690B16BF69}" v="1" dt="2025-09-22T14:05:39.361"/>
    <p1510:client id="{8C68B8CA-904D-9EE1-748C-A2BDD58ADCC8}" v="8" dt="2025-09-22T09:26:54.353"/>
    <p1510:client id="{E029C0C7-7231-9975-2B88-838C5B02ADFC}" v="34" dt="2025-09-23T15:37:35.059"/>
    <p1510:client id="{E2F7CC74-A5FC-31C1-066F-F7509518F78C}" v="331" dt="2025-09-22T09:57:45.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20780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3034870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25260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8677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pPr/>
              <a:t>10/1/2025</a:t>
            </a:fld>
            <a:endParaRPr lang="en-US"/>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pPr/>
              <a:t>‹#›</a:t>
            </a:fld>
            <a:endParaRPr lang="en-US"/>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699"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nhs.uk/every-mind-matters/mental-wellbeing-tips/how-to-fall-asleep-faster-and-sleep-better/how-can-meditation-help-with-sleep/" TargetMode="External"/><Relationship Id="rId2" Type="http://schemas.openxmlformats.org/officeDocument/2006/relationships/hyperlink" Target="https://www.sleepfoundation.org/meditation-for-sleep" TargetMode="External"/><Relationship Id="rId1" Type="http://schemas.openxmlformats.org/officeDocument/2006/relationships/slideLayout" Target="../slideLayouts/slideLayout11.xml"/><Relationship Id="rId5" Type="http://schemas.openxmlformats.org/officeDocument/2006/relationships/hyperlink" Target="https://phw.nhs.wales/topics/promoting-individual-and-community-wellbeing/whole-school-approach-to-emotional-and-mental-well-being-wsaemwb/wsa-reports-file-bucket/misp/"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hyperlink" Target="https://bedslutonchildrenshealth.nhs.uk/neurodiversity-support/a-whole-person-approach/sleep-for-neurodivergent-children-and-young-people/" TargetMode="External"/><Relationship Id="rId3" Type="http://schemas.openxmlformats.org/officeDocument/2006/relationships/hyperlink" Target="https://www.mentalhealth.org.uk/sites/default/files/2022-07/MHF-Taking-Sleep-Seriously-Publication-2020.pdf" TargetMode="External"/><Relationship Id="rId7" Type="http://schemas.openxmlformats.org/officeDocument/2006/relationships/hyperlink" Target="https://www.mayoclinic.org/diseases-conditions/insomnia/symptoms-causes/syc-20355167" TargetMode="External"/><Relationship Id="rId2" Type="http://schemas.openxmlformats.org/officeDocument/2006/relationships/hyperlink" Target="https://www.gosh.nhs.uk/conditions-and-treatments/procedures-and-treatments/sleep-hygiene-children/" TargetMode="External"/><Relationship Id="rId1" Type="http://schemas.openxmlformats.org/officeDocument/2006/relationships/slideLayout" Target="../slideLayouts/slideLayout11.xml"/><Relationship Id="rId6" Type="http://schemas.openxmlformats.org/officeDocument/2006/relationships/hyperlink" Target="https://www.sleepfoundation.org/sleep-hygiene/how-to-determine-poor-quality-sleep" TargetMode="External"/><Relationship Id="rId5" Type="http://schemas.openxmlformats.org/officeDocument/2006/relationships/hyperlink" Target="https://my.clevelandclinic.org/health/diseases/12115-circadian-rhythm-disorders" TargetMode="External"/><Relationship Id="rId4" Type="http://schemas.openxmlformats.org/officeDocument/2006/relationships/hyperlink" Target="https://www.sleepfoundation.org/stages-of-sleep" TargetMode="External"/><Relationship Id="rId9" Type="http://schemas.openxmlformats.org/officeDocument/2006/relationships/hyperlink" Target="https://www.sleepfoundation.org/meditation-for-slee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www.sleepfoundation.org/how-sleep-works/how-much-sleep-do-we-really-need"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alarm clock&#10;&#10;AI-generated content may be incorrect.">
            <a:extLst>
              <a:ext uri="{FF2B5EF4-FFF2-40B4-BE49-F238E27FC236}">
                <a16:creationId xmlns:a16="http://schemas.microsoft.com/office/drawing/2014/main" id="{ED1511BE-3684-43B1-2BAF-1621C4CF1A99}"/>
              </a:ext>
            </a:extLst>
          </p:cNvPr>
          <p:cNvPicPr>
            <a:picLocks noChangeAspect="1"/>
          </p:cNvPicPr>
          <p:nvPr/>
        </p:nvPicPr>
        <p:blipFill>
          <a:blip r:embed="rId2"/>
          <a:stretch>
            <a:fillRect/>
          </a:stretch>
        </p:blipFill>
        <p:spPr>
          <a:xfrm>
            <a:off x="6187292" y="1828520"/>
            <a:ext cx="4794714" cy="3192627"/>
          </a:xfrm>
          <a:prstGeom prst="rect">
            <a:avLst/>
          </a:prstGeom>
          <a:ln>
            <a:noFill/>
          </a:ln>
          <a:effectLst>
            <a:softEdge rad="112500"/>
          </a:effectLst>
        </p:spPr>
      </p:pic>
      <p:sp>
        <p:nvSpPr>
          <p:cNvPr id="4" name="TextBox 3">
            <a:extLst>
              <a:ext uri="{FF2B5EF4-FFF2-40B4-BE49-F238E27FC236}">
                <a16:creationId xmlns:a16="http://schemas.microsoft.com/office/drawing/2014/main" id="{DB25A081-365D-DD19-33B2-68B6C9B7EBCD}"/>
              </a:ext>
            </a:extLst>
          </p:cNvPr>
          <p:cNvSpPr txBox="1"/>
          <p:nvPr/>
        </p:nvSpPr>
        <p:spPr>
          <a:xfrm>
            <a:off x="792079" y="2225842"/>
            <a:ext cx="445168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latin typeface="Ubuntu"/>
                <a:ea typeface="Calibri"/>
                <a:cs typeface="Calibri"/>
              </a:rPr>
              <a:t>Understanding Sleep:</a:t>
            </a:r>
          </a:p>
          <a:p>
            <a:r>
              <a:rPr lang="en-US" sz="3200" b="1">
                <a:solidFill>
                  <a:schemeClr val="bg1"/>
                </a:solidFill>
                <a:latin typeface="Ubuntu"/>
                <a:ea typeface="Calibri"/>
                <a:cs typeface="Calibri"/>
              </a:rPr>
              <a:t>Why is it Important and What do we mean by good Sleep?</a:t>
            </a:r>
          </a:p>
        </p:txBody>
      </p:sp>
    </p:spTree>
    <p:extLst>
      <p:ext uri="{BB962C8B-B14F-4D97-AF65-F5344CB8AC3E}">
        <p14:creationId xmlns:p14="http://schemas.microsoft.com/office/powerpoint/2010/main" val="1624363782"/>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3EFA4EF-0D9C-63F6-F3E3-E33B427A1960}"/>
              </a:ext>
            </a:extLst>
          </p:cNvPr>
          <p:cNvSpPr txBox="1">
            <a:spLocks/>
          </p:cNvSpPr>
          <p:nvPr/>
        </p:nvSpPr>
        <p:spPr>
          <a:xfrm>
            <a:off x="340562" y="747832"/>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Sleep Quality vs Sleep Quantity  </a:t>
            </a:r>
            <a:endParaRPr lang="en-US" b="1"/>
          </a:p>
        </p:txBody>
      </p:sp>
      <p:sp>
        <p:nvSpPr>
          <p:cNvPr id="2" name="Rectangle 1"/>
          <p:cNvSpPr/>
          <p:nvPr/>
        </p:nvSpPr>
        <p:spPr>
          <a:xfrm>
            <a:off x="161316" y="1402742"/>
            <a:ext cx="11874098" cy="923330"/>
          </a:xfrm>
          <a:prstGeom prst="rect">
            <a:avLst/>
          </a:prstGeom>
        </p:spPr>
        <p:txBody>
          <a:bodyPr wrap="square" lIns="91440" tIns="45720" rIns="91440" bIns="45720" anchor="t">
            <a:spAutoFit/>
          </a:bodyPr>
          <a:lstStyle/>
          <a:p>
            <a:r>
              <a:rPr lang="en-GB">
                <a:latin typeface="Ubuntu"/>
                <a:ea typeface="+mn-lt"/>
                <a:cs typeface="+mn-lt"/>
              </a:rPr>
              <a:t>While sleep quantity is important, the quality of our sleep is also an important factor. Here's how they compare:</a:t>
            </a:r>
            <a:endParaRPr lang="en-US">
              <a:latin typeface="Ubuntu"/>
            </a:endParaRPr>
          </a:p>
          <a:p>
            <a:endParaRPr lang="en-GB">
              <a:latin typeface="Ubuntu"/>
            </a:endParaRPr>
          </a:p>
          <a:p>
            <a:endParaRPr lang="en-GB"/>
          </a:p>
        </p:txBody>
      </p:sp>
      <p:sp>
        <p:nvSpPr>
          <p:cNvPr id="3" name="TextBox 2">
            <a:extLst>
              <a:ext uri="{FF2B5EF4-FFF2-40B4-BE49-F238E27FC236}">
                <a16:creationId xmlns:a16="http://schemas.microsoft.com/office/drawing/2014/main" id="{17EA6FEF-ED10-DBC7-48A7-908270CAC766}"/>
              </a:ext>
            </a:extLst>
          </p:cNvPr>
          <p:cNvSpPr txBox="1"/>
          <p:nvPr/>
        </p:nvSpPr>
        <p:spPr>
          <a:xfrm>
            <a:off x="5769730" y="2003769"/>
            <a:ext cx="627169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Ubuntu"/>
                <a:ea typeface="Calibri"/>
                <a:cs typeface="Calibri"/>
              </a:rPr>
              <a:t>Sleep Quality</a:t>
            </a:r>
            <a:br>
              <a:rPr lang="en-US" b="1">
                <a:latin typeface="Ubuntu"/>
                <a:ea typeface="Calibri"/>
                <a:cs typeface="Calibri"/>
              </a:rPr>
            </a:br>
            <a:r>
              <a:rPr lang="en-US">
                <a:latin typeface="Ubuntu"/>
                <a:ea typeface="Calibri"/>
                <a:cs typeface="Calibri"/>
              </a:rPr>
              <a:t>Sleep quality is about how well you sleep—not just how long. Good sleep is deep, restful, and not interrupted too often.</a:t>
            </a:r>
            <a:endParaRPr lang="en-US">
              <a:latin typeface="Ubuntu"/>
            </a:endParaRPr>
          </a:p>
          <a:p>
            <a:endParaRPr lang="en-US">
              <a:latin typeface="Ubuntu"/>
              <a:ea typeface="Calibri"/>
              <a:cs typeface="Calibri"/>
            </a:endParaRPr>
          </a:p>
          <a:p>
            <a:r>
              <a:rPr lang="en-US" b="1">
                <a:latin typeface="Ubuntu"/>
                <a:ea typeface="Calibri"/>
                <a:cs typeface="Calibri"/>
              </a:rPr>
              <a:t>What Makes Sleep Good?</a:t>
            </a:r>
            <a:endParaRPr lang="en-US">
              <a:latin typeface="Ubuntu"/>
            </a:endParaRPr>
          </a:p>
          <a:p>
            <a:r>
              <a:rPr lang="en-US" b="1">
                <a:latin typeface="Ubuntu"/>
                <a:ea typeface="Calibri"/>
                <a:cs typeface="Calibri"/>
              </a:rPr>
              <a:t>Sleep Cycles:</a:t>
            </a:r>
            <a:r>
              <a:rPr lang="en-US">
                <a:latin typeface="Ubuntu"/>
                <a:ea typeface="Calibri"/>
                <a:cs typeface="Calibri"/>
              </a:rPr>
              <a:t> We go through sleep cycles (about 90 minutes each) that include deep sleep and REM sleep. These help our body and brain recover.</a:t>
            </a:r>
            <a:endParaRPr lang="en-US">
              <a:latin typeface="Ubuntu"/>
            </a:endParaRPr>
          </a:p>
          <a:p>
            <a:endParaRPr lang="en-US">
              <a:latin typeface="Ubuntu"/>
              <a:ea typeface="Calibri"/>
              <a:cs typeface="Calibri"/>
            </a:endParaRPr>
          </a:p>
          <a:p>
            <a:r>
              <a:rPr lang="en-US" b="1">
                <a:latin typeface="Ubuntu"/>
                <a:ea typeface="Calibri"/>
                <a:cs typeface="Calibri"/>
              </a:rPr>
              <a:t>Interruptions: </a:t>
            </a:r>
            <a:r>
              <a:rPr lang="en-US">
                <a:latin typeface="Ubuntu"/>
                <a:ea typeface="Calibri"/>
                <a:cs typeface="Calibri"/>
              </a:rPr>
              <a:t>Waking up a lot during the night—because of noise, stress, or health issues—can make sleep less restful.</a:t>
            </a:r>
            <a:endParaRPr lang="en-US">
              <a:latin typeface="Ubuntu"/>
            </a:endParaRPr>
          </a:p>
          <a:p>
            <a:endParaRPr lang="en-US">
              <a:latin typeface="Ubuntu"/>
              <a:ea typeface="Calibri"/>
              <a:cs typeface="Calibri"/>
            </a:endParaRPr>
          </a:p>
          <a:p>
            <a:r>
              <a:rPr lang="en-US" b="1">
                <a:latin typeface="Ubuntu"/>
                <a:ea typeface="Calibri"/>
                <a:cs typeface="Calibri"/>
              </a:rPr>
              <a:t>Feeling Refreshed: </a:t>
            </a:r>
            <a:r>
              <a:rPr lang="en-US">
                <a:latin typeface="Ubuntu"/>
                <a:ea typeface="Calibri"/>
                <a:cs typeface="Calibri"/>
              </a:rPr>
              <a:t>If you wake up feeling rested and ready for the day, your sleep quality is likely good.</a:t>
            </a:r>
            <a:endParaRPr lang="en-US">
              <a:latin typeface="Ubuntu"/>
            </a:endParaRPr>
          </a:p>
          <a:p>
            <a:endParaRPr lang="en-US" b="1">
              <a:latin typeface="Ubuntu"/>
              <a:ea typeface="Calibri"/>
              <a:cs typeface="Calibri"/>
            </a:endParaRPr>
          </a:p>
          <a:p>
            <a:endParaRPr lang="en-US" b="1">
              <a:latin typeface="Ubuntu"/>
              <a:ea typeface="Calibri"/>
              <a:cs typeface="Calibri"/>
            </a:endParaRPr>
          </a:p>
        </p:txBody>
      </p:sp>
      <p:sp>
        <p:nvSpPr>
          <p:cNvPr id="6" name="TextBox 5">
            <a:extLst>
              <a:ext uri="{FF2B5EF4-FFF2-40B4-BE49-F238E27FC236}">
                <a16:creationId xmlns:a16="http://schemas.microsoft.com/office/drawing/2014/main" id="{4B394360-A502-6220-AB04-E17E68E077B6}"/>
              </a:ext>
            </a:extLst>
          </p:cNvPr>
          <p:cNvSpPr txBox="1"/>
          <p:nvPr/>
        </p:nvSpPr>
        <p:spPr>
          <a:xfrm>
            <a:off x="162698" y="1998943"/>
            <a:ext cx="52454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Ubuntu"/>
              </a:rPr>
              <a:t>Sleep Quantity</a:t>
            </a:r>
            <a:br>
              <a:rPr lang="en-US">
                <a:latin typeface="Ubuntu"/>
              </a:rPr>
            </a:br>
            <a:r>
              <a:rPr lang="en-US">
                <a:latin typeface="Ubuntu"/>
              </a:rPr>
              <a:t>This means how much sleep we get each night, usually measured in hours.</a:t>
            </a:r>
          </a:p>
          <a:p>
            <a:endParaRPr lang="en-US">
              <a:latin typeface="Ubuntu"/>
            </a:endParaRPr>
          </a:p>
          <a:p>
            <a:r>
              <a:rPr lang="en-US" b="1">
                <a:latin typeface="Ubuntu"/>
              </a:rPr>
              <a:t>How Much Sleep Do We Need?</a:t>
            </a:r>
          </a:p>
          <a:p>
            <a:pPr marL="228600" indent="-228600">
              <a:buFont typeface=""/>
              <a:buChar char="•"/>
            </a:pPr>
            <a:r>
              <a:rPr lang="en-US">
                <a:latin typeface="Ubuntu"/>
              </a:rPr>
              <a:t>Adults should get 7 to 9 hours of sleep each night to stay healthy.</a:t>
            </a:r>
          </a:p>
          <a:p>
            <a:pPr marL="228600" indent="-228600">
              <a:buFont typeface=""/>
              <a:buChar char="•"/>
            </a:pPr>
            <a:r>
              <a:rPr lang="en-US">
                <a:latin typeface="Ubuntu"/>
              </a:rPr>
              <a:t>Children and young people need even more—around 9 or more hours, depending on their age.</a:t>
            </a:r>
          </a:p>
          <a:p>
            <a:pPr marL="228600" indent="-228600">
              <a:buFont typeface=""/>
              <a:buChar char="•"/>
            </a:pPr>
            <a:endParaRPr lang="en-US">
              <a:latin typeface="Ubuntu"/>
            </a:endParaRPr>
          </a:p>
          <a:p>
            <a:r>
              <a:rPr lang="en-US" b="1">
                <a:latin typeface="Ubuntu"/>
              </a:rPr>
              <a:t>What Happens If You Don’t Get Enough Sleep?</a:t>
            </a:r>
            <a:br>
              <a:rPr lang="en-US">
                <a:latin typeface="Ubuntu"/>
              </a:rPr>
            </a:br>
            <a:r>
              <a:rPr lang="en-US">
                <a:latin typeface="Ubuntu"/>
              </a:rPr>
              <a:t>Not getting enough sleep for a long time can:</a:t>
            </a:r>
          </a:p>
          <a:p>
            <a:pPr marL="228600" indent="-228600">
              <a:buFont typeface=""/>
              <a:buChar char="•"/>
            </a:pPr>
            <a:r>
              <a:rPr lang="en-US">
                <a:latin typeface="Ubuntu"/>
              </a:rPr>
              <a:t>Make it harder to think clearly or concentrate</a:t>
            </a:r>
          </a:p>
          <a:p>
            <a:pPr marL="228600" indent="-228600">
              <a:buFont typeface=""/>
              <a:buChar char="•"/>
            </a:pPr>
            <a:r>
              <a:rPr lang="en-US">
                <a:latin typeface="Ubuntu"/>
              </a:rPr>
              <a:t>Affect your mood and make us feel more stressed or low</a:t>
            </a:r>
          </a:p>
        </p:txBody>
      </p:sp>
    </p:spTree>
    <p:extLst>
      <p:ext uri="{BB962C8B-B14F-4D97-AF65-F5344CB8AC3E}">
        <p14:creationId xmlns:p14="http://schemas.microsoft.com/office/powerpoint/2010/main" val="377289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3EFA4EF-0D9C-63F6-F3E3-E33B427A1960}"/>
              </a:ext>
            </a:extLst>
          </p:cNvPr>
          <p:cNvSpPr txBox="1">
            <a:spLocks/>
          </p:cNvSpPr>
          <p:nvPr/>
        </p:nvSpPr>
        <p:spPr>
          <a:xfrm>
            <a:off x="180206" y="908755"/>
            <a:ext cx="5839208" cy="6699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Sleep Continuity </a:t>
            </a:r>
          </a:p>
        </p:txBody>
      </p:sp>
      <p:sp>
        <p:nvSpPr>
          <p:cNvPr id="6" name="Text Placeholder 4">
            <a:extLst>
              <a:ext uri="{FF2B5EF4-FFF2-40B4-BE49-F238E27FC236}">
                <a16:creationId xmlns:a16="http://schemas.microsoft.com/office/drawing/2014/main" id="{41FA1CDA-59BF-ABE7-68EC-F35F6A85D545}"/>
              </a:ext>
            </a:extLst>
          </p:cNvPr>
          <p:cNvSpPr txBox="1">
            <a:spLocks/>
          </p:cNvSpPr>
          <p:nvPr/>
        </p:nvSpPr>
        <p:spPr>
          <a:xfrm>
            <a:off x="162837" y="1685993"/>
            <a:ext cx="9730971" cy="4800518"/>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a:p>
          <a:p>
            <a:endParaRPr lang="en-US" sz="2200"/>
          </a:p>
          <a:p>
            <a:endParaRPr lang="en-US" sz="2200"/>
          </a:p>
          <a:p>
            <a:endParaRPr lang="en-US" sz="2200"/>
          </a:p>
          <a:p>
            <a:endParaRPr lang="en-US"/>
          </a:p>
          <a:p>
            <a:endParaRPr lang="en-US"/>
          </a:p>
          <a:p>
            <a:endParaRPr lang="en-US"/>
          </a:p>
        </p:txBody>
      </p:sp>
      <p:sp>
        <p:nvSpPr>
          <p:cNvPr id="2" name="Rectangle 1"/>
          <p:cNvSpPr/>
          <p:nvPr/>
        </p:nvSpPr>
        <p:spPr>
          <a:xfrm>
            <a:off x="175115" y="1466001"/>
            <a:ext cx="7864173" cy="4801314"/>
          </a:xfrm>
          <a:prstGeom prst="rect">
            <a:avLst/>
          </a:prstGeom>
        </p:spPr>
        <p:txBody>
          <a:bodyPr wrap="square" lIns="91440" tIns="45720" rIns="91440" bIns="45720" anchor="t">
            <a:spAutoFit/>
          </a:bodyPr>
          <a:lstStyle/>
          <a:p>
            <a:r>
              <a:rPr lang="en-GB">
                <a:latin typeface="Ubuntu"/>
                <a:ea typeface="+mn-lt"/>
                <a:cs typeface="+mn-lt"/>
              </a:rPr>
              <a:t>One sign of quality sleep is being able to sleep through the night without waking up often.</a:t>
            </a:r>
            <a:endParaRPr lang="en-US">
              <a:latin typeface="Ubuntu"/>
            </a:endParaRPr>
          </a:p>
          <a:p>
            <a:r>
              <a:rPr lang="en-GB">
                <a:latin typeface="Ubuntu"/>
                <a:ea typeface="+mn-lt"/>
                <a:cs typeface="+mn-lt"/>
              </a:rPr>
              <a:t>Sometimes sleep gets disrupted — and we might not even remember it. These disruptions can make us feel tired the next day.</a:t>
            </a:r>
            <a:endParaRPr lang="en-GB">
              <a:latin typeface="Ubuntu"/>
            </a:endParaRPr>
          </a:p>
          <a:p>
            <a:r>
              <a:rPr lang="en-GB">
                <a:latin typeface="Ubuntu"/>
                <a:ea typeface="+mn-lt"/>
                <a:cs typeface="+mn-lt"/>
              </a:rPr>
              <a:t>Common causes of poor sleep include:</a:t>
            </a:r>
            <a:endParaRPr lang="en-GB">
              <a:latin typeface="Ubuntu"/>
            </a:endParaRPr>
          </a:p>
          <a:p>
            <a:endParaRPr lang="en-GB">
              <a:latin typeface="Ubuntu"/>
            </a:endParaRPr>
          </a:p>
          <a:p>
            <a:pPr marL="285750" indent="-285750">
              <a:buFont typeface="Arial" panose="020B0604020202020204" pitchFamily="34" charset="0"/>
              <a:buChar char="•"/>
            </a:pPr>
            <a:r>
              <a:rPr lang="en-GB">
                <a:latin typeface="Ubuntu"/>
              </a:rPr>
              <a:t>Sleep disorders, such as sleep apnoea and restless legs syndrome </a:t>
            </a:r>
          </a:p>
          <a:p>
            <a:pPr marL="285750" indent="-285750">
              <a:buFont typeface="Arial" panose="020B0604020202020204" pitchFamily="34" charset="0"/>
              <a:buChar char="•"/>
            </a:pPr>
            <a:r>
              <a:rPr lang="en-GB">
                <a:latin typeface="Ubuntu"/>
              </a:rPr>
              <a:t>Pain or discomfort </a:t>
            </a:r>
          </a:p>
          <a:p>
            <a:pPr marL="285750" indent="-285750">
              <a:buFont typeface="Arial" panose="020B0604020202020204" pitchFamily="34" charset="0"/>
              <a:buChar char="•"/>
            </a:pPr>
            <a:r>
              <a:rPr lang="en-GB">
                <a:latin typeface="Ubuntu"/>
              </a:rPr>
              <a:t>Caregiving responsibilities </a:t>
            </a:r>
          </a:p>
          <a:p>
            <a:pPr marL="285750" indent="-285750">
              <a:buFont typeface="Arial" panose="020B0604020202020204" pitchFamily="34" charset="0"/>
              <a:buChar char="•"/>
            </a:pPr>
            <a:r>
              <a:rPr lang="en-GB">
                <a:latin typeface="Ubuntu"/>
              </a:rPr>
              <a:t>Night sweats</a:t>
            </a:r>
          </a:p>
          <a:p>
            <a:pPr marL="285750" indent="-285750">
              <a:buFont typeface="Arial" panose="020B0604020202020204" pitchFamily="34" charset="0"/>
              <a:buChar char="•"/>
            </a:pPr>
            <a:r>
              <a:rPr lang="en-GB">
                <a:latin typeface="Ubuntu"/>
              </a:rPr>
              <a:t>A noisy, bright or hot sleep environment </a:t>
            </a:r>
          </a:p>
          <a:p>
            <a:pPr marL="285750" indent="-285750">
              <a:buFont typeface="Arial" panose="020B0604020202020204" pitchFamily="34" charset="0"/>
              <a:buChar char="•"/>
            </a:pPr>
            <a:r>
              <a:rPr lang="en-GB">
                <a:latin typeface="Ubuntu"/>
              </a:rPr>
              <a:t>Snoring or movement of a bed partner</a:t>
            </a:r>
          </a:p>
          <a:p>
            <a:pPr marL="285750" indent="-285750">
              <a:buFont typeface="Arial" panose="020B0604020202020204" pitchFamily="34" charset="0"/>
              <a:buChar char="•"/>
            </a:pPr>
            <a:r>
              <a:rPr lang="en-GB">
                <a:latin typeface="Ubuntu"/>
              </a:rPr>
              <a:t>Night-time bathroom trips</a:t>
            </a:r>
          </a:p>
          <a:p>
            <a:endParaRPr lang="en-GB">
              <a:latin typeface="Ubuntu"/>
            </a:endParaRPr>
          </a:p>
          <a:p>
            <a:r>
              <a:rPr lang="en-GB">
                <a:latin typeface="Ubuntu"/>
              </a:rPr>
              <a:t>Sleep continuity is vital to healthy sleep. Without it, we might have trouble waking up in the morning or feeling energised throughout the day, even if we’ve spent plenty of time in bed.</a:t>
            </a:r>
          </a:p>
        </p:txBody>
      </p:sp>
      <p:pic>
        <p:nvPicPr>
          <p:cNvPr id="3" name="Picture 2"/>
          <p:cNvPicPr>
            <a:picLocks noChangeAspect="1"/>
          </p:cNvPicPr>
          <p:nvPr/>
        </p:nvPicPr>
        <p:blipFill>
          <a:blip r:embed="rId2"/>
          <a:stretch>
            <a:fillRect/>
          </a:stretch>
        </p:blipFill>
        <p:spPr>
          <a:xfrm>
            <a:off x="7844664" y="2844867"/>
            <a:ext cx="4104152" cy="2728284"/>
          </a:xfrm>
          <a:prstGeom prst="rect">
            <a:avLst/>
          </a:prstGeom>
          <a:ln>
            <a:noFill/>
          </a:ln>
          <a:effectLst>
            <a:softEdge rad="112500"/>
          </a:effectLst>
        </p:spPr>
      </p:pic>
    </p:spTree>
    <p:extLst>
      <p:ext uri="{BB962C8B-B14F-4D97-AF65-F5344CB8AC3E}">
        <p14:creationId xmlns:p14="http://schemas.microsoft.com/office/powerpoint/2010/main" val="29238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3EFA4EF-0D9C-63F6-F3E3-E33B427A1960}"/>
              </a:ext>
            </a:extLst>
          </p:cNvPr>
          <p:cNvSpPr txBox="1">
            <a:spLocks/>
          </p:cNvSpPr>
          <p:nvPr/>
        </p:nvSpPr>
        <p:spPr>
          <a:xfrm>
            <a:off x="168401" y="1038862"/>
            <a:ext cx="7467157" cy="6799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Why </a:t>
            </a:r>
            <a:r>
              <a:rPr lang="en-US" b="1">
                <a:solidFill>
                  <a:srgbClr val="15518B"/>
                </a:solidFill>
                <a:latin typeface="Ubuntu"/>
                <a:ea typeface="Verdana"/>
              </a:rPr>
              <a:t>might some people find it more difficult to get good quality sleep? </a:t>
            </a:r>
            <a:endParaRPr lang="en-US" sz="1000">
              <a:solidFill>
                <a:srgbClr val="000000"/>
              </a:solidFill>
              <a:latin typeface="Verdana"/>
              <a:ea typeface="Verdana"/>
            </a:endParaRPr>
          </a:p>
        </p:txBody>
      </p:sp>
      <p:sp>
        <p:nvSpPr>
          <p:cNvPr id="3" name="Rectangle 2"/>
          <p:cNvSpPr/>
          <p:nvPr/>
        </p:nvSpPr>
        <p:spPr>
          <a:xfrm>
            <a:off x="298939" y="1595242"/>
            <a:ext cx="10990385" cy="369332"/>
          </a:xfrm>
          <a:prstGeom prst="rect">
            <a:avLst/>
          </a:prstGeom>
        </p:spPr>
        <p:txBody>
          <a:bodyPr wrap="square" lIns="91440" tIns="45720" rIns="91440" bIns="45720" anchor="t">
            <a:spAutoFit/>
          </a:bodyPr>
          <a:lstStyle/>
          <a:p>
            <a:endParaRPr lang="en-GB">
              <a:ea typeface="Calibri"/>
              <a:cs typeface="Calibri"/>
            </a:endParaRPr>
          </a:p>
        </p:txBody>
      </p:sp>
      <p:sp>
        <p:nvSpPr>
          <p:cNvPr id="2" name="TextBox 1">
            <a:extLst>
              <a:ext uri="{FF2B5EF4-FFF2-40B4-BE49-F238E27FC236}">
                <a16:creationId xmlns:a16="http://schemas.microsoft.com/office/drawing/2014/main" id="{C4A7C32F-52B0-8AC5-481F-F3FF3405249A}"/>
              </a:ext>
            </a:extLst>
          </p:cNvPr>
          <p:cNvSpPr txBox="1"/>
          <p:nvPr/>
        </p:nvSpPr>
        <p:spPr>
          <a:xfrm>
            <a:off x="167371" y="2348164"/>
            <a:ext cx="11004883"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ea typeface="+mn-lt"/>
                <a:cs typeface="+mn-lt"/>
              </a:rPr>
              <a:t>Insomnia is when we aren’t sleeping as we should. That can mean we aren’t sleeping enough, we aren’t sleeping well or we’re having trouble falling or staying asleep. For some people, insomnia is a minor inconvenience. For others, insomnia can be a major disruption.</a:t>
            </a:r>
            <a:endParaRPr lang="en-US">
              <a:latin typeface="Ubuntu"/>
            </a:endParaRPr>
          </a:p>
          <a:p>
            <a:endParaRPr lang="en-US">
              <a:latin typeface="Ubuntu"/>
              <a:ea typeface="Calibri"/>
              <a:cs typeface="Calibri"/>
            </a:endParaRPr>
          </a:p>
          <a:p>
            <a:r>
              <a:rPr lang="en-US">
                <a:latin typeface="Ubuntu"/>
                <a:ea typeface="+mn-lt"/>
                <a:cs typeface="+mn-lt"/>
              </a:rPr>
              <a:t>When we don’t sleep enough, it can cause sleep deprivation, which can keep us from functioning at our best.</a:t>
            </a:r>
            <a:endParaRPr lang="en-US">
              <a:latin typeface="Ubuntu"/>
              <a:ea typeface="Calibri"/>
              <a:cs typeface="Calibri"/>
            </a:endParaRPr>
          </a:p>
          <a:p>
            <a:endParaRPr lang="en-US">
              <a:latin typeface="Ubuntu"/>
              <a:ea typeface="Calibri"/>
              <a:cs typeface="Calibri"/>
            </a:endParaRPr>
          </a:p>
          <a:p>
            <a:r>
              <a:rPr lang="en-US">
                <a:latin typeface="Ubuntu"/>
                <a:ea typeface="+mn-lt"/>
                <a:cs typeface="+mn-lt"/>
              </a:rPr>
              <a:t>There are two main ways that experts use to put insomnia into categories:</a:t>
            </a:r>
            <a:endParaRPr lang="en-US">
              <a:latin typeface="Ubuntu"/>
            </a:endParaRPr>
          </a:p>
          <a:p>
            <a:endParaRPr lang="en-US">
              <a:latin typeface="Ubuntu"/>
              <a:ea typeface="+mn-lt"/>
              <a:cs typeface="+mn-lt"/>
            </a:endParaRPr>
          </a:p>
          <a:p>
            <a:pPr marL="285750" indent="-285750">
              <a:buFont typeface="Arial"/>
              <a:buChar char="•"/>
            </a:pPr>
            <a:r>
              <a:rPr lang="en-US">
                <a:latin typeface="Ubuntu"/>
                <a:ea typeface="+mn-lt"/>
                <a:cs typeface="+mn-lt"/>
              </a:rPr>
              <a:t>Time: Experts classify insomnia as acute (short-term) or chronic (long-term). The chronic form is known as insomnia disorder.</a:t>
            </a:r>
            <a:endParaRPr lang="en-US">
              <a:latin typeface="Ubuntu"/>
            </a:endParaRPr>
          </a:p>
          <a:p>
            <a:pPr marL="285750" indent="-285750">
              <a:buFont typeface="Arial"/>
              <a:buChar char="•"/>
            </a:pPr>
            <a:r>
              <a:rPr lang="en-US">
                <a:latin typeface="Ubuntu"/>
                <a:ea typeface="+mn-lt"/>
                <a:cs typeface="+mn-lt"/>
              </a:rPr>
              <a:t>Cause: Primary insomnia means it happens on its own. Secondary insomnia means it’s a symptom of another condition or circumstance.</a:t>
            </a:r>
            <a:endParaRPr lang="en-US">
              <a:latin typeface="Ubuntu"/>
            </a:endParaRPr>
          </a:p>
          <a:p>
            <a:endParaRPr lang="en-US" sz="1600">
              <a:latin typeface="Ubuntu"/>
              <a:ea typeface="Calibri"/>
              <a:cs typeface="Calibri"/>
            </a:endParaRPr>
          </a:p>
          <a:p>
            <a:endParaRPr lang="en-US" sz="1600">
              <a:latin typeface="Ubuntu"/>
              <a:ea typeface="Calibri"/>
              <a:cs typeface="Calibri"/>
            </a:endParaRPr>
          </a:p>
          <a:p>
            <a:endParaRPr lang="en-US" sz="1400">
              <a:latin typeface="Ubuntu"/>
              <a:ea typeface="Calibri"/>
              <a:cs typeface="Calibri"/>
            </a:endParaRPr>
          </a:p>
          <a:p>
            <a:endParaRPr lang="en-US">
              <a:latin typeface="Calibri"/>
              <a:ea typeface="Verdana"/>
              <a:cs typeface="Calibri"/>
            </a:endParaRPr>
          </a:p>
        </p:txBody>
      </p:sp>
    </p:spTree>
    <p:extLst>
      <p:ext uri="{BB962C8B-B14F-4D97-AF65-F5344CB8AC3E}">
        <p14:creationId xmlns:p14="http://schemas.microsoft.com/office/powerpoint/2010/main" val="354015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3EFA4EF-0D9C-63F6-F3E3-E33B427A1960}"/>
              </a:ext>
            </a:extLst>
          </p:cNvPr>
          <p:cNvSpPr txBox="1">
            <a:spLocks/>
          </p:cNvSpPr>
          <p:nvPr/>
        </p:nvSpPr>
        <p:spPr>
          <a:xfrm>
            <a:off x="210292" y="915223"/>
            <a:ext cx="9102218" cy="6799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What Causes sleep difficulties (Insomnia)? </a:t>
            </a:r>
            <a:endParaRPr lang="en-US" b="1">
              <a:solidFill>
                <a:srgbClr val="15518B"/>
              </a:solidFill>
              <a:latin typeface="Ubuntu"/>
              <a:ea typeface="Verdana"/>
            </a:endParaRPr>
          </a:p>
        </p:txBody>
      </p:sp>
      <p:sp>
        <p:nvSpPr>
          <p:cNvPr id="3" name="Rectangle 2"/>
          <p:cNvSpPr/>
          <p:nvPr/>
        </p:nvSpPr>
        <p:spPr>
          <a:xfrm>
            <a:off x="298939" y="1595242"/>
            <a:ext cx="10990385" cy="369332"/>
          </a:xfrm>
          <a:prstGeom prst="rect">
            <a:avLst/>
          </a:prstGeom>
        </p:spPr>
        <p:txBody>
          <a:bodyPr wrap="square" lIns="91440" tIns="45720" rIns="91440" bIns="45720" anchor="t">
            <a:spAutoFit/>
          </a:bodyPr>
          <a:lstStyle/>
          <a:p>
            <a:endParaRPr lang="en-GB">
              <a:ea typeface="Calibri"/>
              <a:cs typeface="Calibri"/>
            </a:endParaRPr>
          </a:p>
        </p:txBody>
      </p:sp>
      <p:sp>
        <p:nvSpPr>
          <p:cNvPr id="2" name="TextBox 1">
            <a:extLst>
              <a:ext uri="{FF2B5EF4-FFF2-40B4-BE49-F238E27FC236}">
                <a16:creationId xmlns:a16="http://schemas.microsoft.com/office/drawing/2014/main" id="{C4A7C32F-52B0-8AC5-481F-F3FF3405249A}"/>
              </a:ext>
            </a:extLst>
          </p:cNvPr>
          <p:cNvSpPr txBox="1"/>
          <p:nvPr/>
        </p:nvSpPr>
        <p:spPr>
          <a:xfrm>
            <a:off x="210649" y="1422878"/>
            <a:ext cx="11004883"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latin typeface="Ubuntu"/>
                <a:ea typeface="+mn-lt"/>
                <a:cs typeface="+mn-lt"/>
              </a:rPr>
              <a:t>We don’t fully know why insomnia happens, but the current understanding is that this condition can involve many factors. Some of the factors that could cause or contribute include the following:</a:t>
            </a:r>
            <a:endParaRPr lang="en-US" sz="1700">
              <a:latin typeface="Ubuntu"/>
              <a:cs typeface="Calibri"/>
            </a:endParaRPr>
          </a:p>
          <a:p>
            <a:endParaRPr lang="en-US" sz="1700">
              <a:latin typeface="Ubuntu"/>
              <a:ea typeface="+mn-lt"/>
              <a:cs typeface="+mn-lt"/>
            </a:endParaRPr>
          </a:p>
          <a:p>
            <a:pPr marL="285750" indent="-285750">
              <a:buFont typeface="Arial"/>
              <a:buChar char="•"/>
            </a:pPr>
            <a:r>
              <a:rPr lang="en-US" sz="1700" b="1">
                <a:latin typeface="Ubuntu"/>
                <a:ea typeface="Calibri"/>
                <a:cs typeface="Calibri"/>
              </a:rPr>
              <a:t>Family history:</a:t>
            </a:r>
            <a:r>
              <a:rPr lang="en-US" sz="1700">
                <a:latin typeface="Ubuntu"/>
                <a:ea typeface="Calibri"/>
                <a:cs typeface="Calibri"/>
              </a:rPr>
              <a:t> Sleep problems like insomnia can run in families.</a:t>
            </a:r>
          </a:p>
          <a:p>
            <a:pPr marL="285750" indent="-285750">
              <a:buFont typeface="Arial"/>
              <a:buChar char="•"/>
            </a:pPr>
            <a:endParaRPr lang="en-US" sz="1700">
              <a:latin typeface="Ubuntu"/>
              <a:ea typeface="Calibri"/>
              <a:cs typeface="Calibri"/>
            </a:endParaRPr>
          </a:p>
          <a:p>
            <a:pPr marL="285750" indent="-285750">
              <a:buFont typeface="Arial"/>
              <a:buChar char="•"/>
            </a:pPr>
            <a:r>
              <a:rPr lang="en-US" sz="1700" b="1">
                <a:latin typeface="Ubuntu"/>
                <a:ea typeface="Calibri"/>
                <a:cs typeface="Calibri"/>
              </a:rPr>
              <a:t>Brain differences:</a:t>
            </a:r>
            <a:r>
              <a:rPr lang="en-US" sz="1700">
                <a:latin typeface="Ubuntu"/>
                <a:ea typeface="Calibri"/>
                <a:cs typeface="Calibri"/>
              </a:rPr>
              <a:t> Some people’s brains are more active or work differently, making sleep harder.</a:t>
            </a:r>
            <a:endParaRPr lang="en-US">
              <a:latin typeface="Ubuntu"/>
              <a:ea typeface="Calibri" panose="020F0502020204030204"/>
              <a:cs typeface="Calibri" panose="020F0502020204030204"/>
            </a:endParaRPr>
          </a:p>
          <a:p>
            <a:pPr marL="285750" indent="-285750">
              <a:buFont typeface="Arial"/>
              <a:buChar char="•"/>
            </a:pPr>
            <a:endParaRPr lang="en-US" sz="1700">
              <a:latin typeface="Ubuntu"/>
              <a:ea typeface="Calibri"/>
              <a:cs typeface="Calibri"/>
            </a:endParaRPr>
          </a:p>
          <a:p>
            <a:pPr marL="285750" indent="-285750">
              <a:buFont typeface="Arial"/>
              <a:buChar char="•"/>
            </a:pPr>
            <a:r>
              <a:rPr lang="en-US" sz="1700" b="1">
                <a:latin typeface="Ubuntu"/>
                <a:ea typeface="Calibri"/>
                <a:cs typeface="Calibri"/>
              </a:rPr>
              <a:t>Health issues:</a:t>
            </a:r>
            <a:r>
              <a:rPr lang="en-US" sz="1700">
                <a:latin typeface="Ubuntu"/>
                <a:ea typeface="Calibri"/>
                <a:cs typeface="Calibri"/>
              </a:rPr>
              <a:t> Illnesses, injuries or long-term conditions can affect sleep patterns.</a:t>
            </a:r>
            <a:endParaRPr lang="en-US">
              <a:latin typeface="Ubuntu"/>
              <a:ea typeface="Calibri"/>
              <a:cs typeface="Calibri"/>
            </a:endParaRPr>
          </a:p>
          <a:p>
            <a:pPr marL="285750" indent="-285750">
              <a:buFont typeface="Arial"/>
              <a:buChar char="•"/>
            </a:pPr>
            <a:endParaRPr lang="en-US" sz="1700">
              <a:latin typeface="Ubuntu"/>
              <a:ea typeface="Calibri"/>
              <a:cs typeface="Calibri"/>
            </a:endParaRPr>
          </a:p>
          <a:p>
            <a:pPr marL="285750" indent="-285750">
              <a:buFont typeface="Arial"/>
              <a:buChar char="•"/>
            </a:pPr>
            <a:r>
              <a:rPr lang="en-US" sz="1700" b="1">
                <a:latin typeface="Ubuntu"/>
                <a:ea typeface="Calibri"/>
                <a:cs typeface="Calibri"/>
              </a:rPr>
              <a:t>Mental health:</a:t>
            </a:r>
            <a:r>
              <a:rPr lang="en-US" sz="1700">
                <a:latin typeface="Ubuntu"/>
                <a:ea typeface="Calibri"/>
                <a:cs typeface="Calibri"/>
              </a:rPr>
              <a:t> Anxiety, depression and other conditions often go along with insomnia.</a:t>
            </a:r>
            <a:endParaRPr lang="en-US">
              <a:latin typeface="Ubuntu"/>
            </a:endParaRPr>
          </a:p>
          <a:p>
            <a:pPr marL="285750" indent="-285750">
              <a:buFont typeface="Arial"/>
              <a:buChar char="•"/>
            </a:pPr>
            <a:endParaRPr lang="en-US" sz="1700">
              <a:latin typeface="Ubuntu"/>
              <a:ea typeface="Calibri"/>
              <a:cs typeface="Calibri"/>
            </a:endParaRPr>
          </a:p>
          <a:p>
            <a:pPr marL="285750" indent="-285750">
              <a:buFont typeface="Arial"/>
              <a:buChar char="•"/>
            </a:pPr>
            <a:r>
              <a:rPr lang="en-US" sz="1700" b="1">
                <a:latin typeface="Ubuntu"/>
                <a:ea typeface="Calibri"/>
                <a:cs typeface="Calibri"/>
              </a:rPr>
              <a:t>Stressful events:</a:t>
            </a:r>
            <a:r>
              <a:rPr lang="en-US" sz="1700">
                <a:latin typeface="Ubuntu"/>
                <a:ea typeface="Calibri"/>
                <a:cs typeface="Calibri"/>
              </a:rPr>
              <a:t> Big life stresses can make it harder to sleep, even if they don’t directly cause insomnia.</a:t>
            </a:r>
            <a:endParaRPr lang="en-US">
              <a:latin typeface="Ubuntu"/>
              <a:ea typeface="Calibri"/>
              <a:cs typeface="Calibri"/>
            </a:endParaRPr>
          </a:p>
          <a:p>
            <a:pPr marL="285750" indent="-285750">
              <a:buFont typeface="Arial"/>
              <a:buChar char="•"/>
            </a:pPr>
            <a:endParaRPr lang="en-US" sz="1700">
              <a:latin typeface="Ubuntu"/>
              <a:ea typeface="Calibri"/>
              <a:cs typeface="Calibri"/>
            </a:endParaRPr>
          </a:p>
          <a:p>
            <a:pPr marL="285750" indent="-285750">
              <a:buFont typeface="Arial"/>
              <a:buChar char="•"/>
            </a:pPr>
            <a:r>
              <a:rPr lang="en-US" sz="1700" b="1">
                <a:latin typeface="Ubuntu"/>
                <a:ea typeface="Calibri"/>
                <a:cs typeface="Calibri"/>
              </a:rPr>
              <a:t>Life changes:</a:t>
            </a:r>
            <a:r>
              <a:rPr lang="en-US" sz="1700">
                <a:latin typeface="Ubuntu"/>
                <a:ea typeface="Calibri"/>
                <a:cs typeface="Calibri"/>
              </a:rPr>
              <a:t> Things like jet lag, moving house or new routines can disrupt sleep.</a:t>
            </a:r>
            <a:endParaRPr lang="en-US">
              <a:latin typeface="Ubuntu"/>
            </a:endParaRPr>
          </a:p>
          <a:p>
            <a:endParaRPr lang="en-US" sz="1700">
              <a:latin typeface="Ubuntu"/>
              <a:ea typeface="Calibri"/>
              <a:cs typeface="Calibri"/>
            </a:endParaRPr>
          </a:p>
          <a:p>
            <a:pPr marL="285750" indent="-285750">
              <a:buFont typeface="Arial"/>
              <a:buChar char="•"/>
            </a:pPr>
            <a:r>
              <a:rPr lang="en-US" sz="1700" b="1">
                <a:latin typeface="Ubuntu"/>
                <a:ea typeface="Calibri"/>
                <a:cs typeface="Calibri"/>
              </a:rPr>
              <a:t>Daily habits:</a:t>
            </a:r>
            <a:r>
              <a:rPr lang="en-US" sz="1700">
                <a:latin typeface="Ubuntu"/>
                <a:ea typeface="Calibri"/>
                <a:cs typeface="Calibri"/>
              </a:rPr>
              <a:t> Poor sleep habits—like napping too much, using screens late or having caffeine—can lead to insomnia.</a:t>
            </a:r>
            <a:endParaRPr lang="en-US"/>
          </a:p>
          <a:p>
            <a:pPr marL="285750" indent="-285750">
              <a:buFont typeface="Arial"/>
              <a:buChar char="•"/>
            </a:pPr>
            <a:endParaRPr lang="en-US" sz="1700">
              <a:latin typeface="Ubuntu"/>
              <a:ea typeface="Calibri"/>
              <a:cs typeface="Calibri"/>
            </a:endParaRPr>
          </a:p>
          <a:p>
            <a:endParaRPr lang="en-US">
              <a:latin typeface="Calibri"/>
              <a:ea typeface="Verdana"/>
              <a:cs typeface="Calibri"/>
            </a:endParaRPr>
          </a:p>
          <a:p>
            <a:endParaRPr lang="en-US">
              <a:latin typeface="Calibri"/>
              <a:ea typeface="Verdana"/>
              <a:cs typeface="Calibri"/>
            </a:endParaRPr>
          </a:p>
        </p:txBody>
      </p:sp>
    </p:spTree>
    <p:extLst>
      <p:ext uri="{BB962C8B-B14F-4D97-AF65-F5344CB8AC3E}">
        <p14:creationId xmlns:p14="http://schemas.microsoft.com/office/powerpoint/2010/main" val="50933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leep Difficulty: Over 1,835 Royalty-Free Licensable Stock Illustrations &amp;  Drawings | Shutterstock">
            <a:extLst>
              <a:ext uri="{FF2B5EF4-FFF2-40B4-BE49-F238E27FC236}">
                <a16:creationId xmlns:a16="http://schemas.microsoft.com/office/drawing/2014/main" id="{174BE036-B885-7FD4-04C1-235043EA7EAD}"/>
              </a:ext>
            </a:extLst>
          </p:cNvPr>
          <p:cNvPicPr>
            <a:picLocks noChangeAspect="1"/>
          </p:cNvPicPr>
          <p:nvPr/>
        </p:nvPicPr>
        <p:blipFill>
          <a:blip r:embed="rId2"/>
          <a:srcRect l="779" r="1869" b="4906"/>
          <a:stretch/>
        </p:blipFill>
        <p:spPr>
          <a:xfrm>
            <a:off x="6440347" y="1442289"/>
            <a:ext cx="4341507" cy="4527866"/>
          </a:xfrm>
          <a:prstGeom prst="rect">
            <a:avLst/>
          </a:prstGeom>
          <a:ln>
            <a:noFill/>
          </a:ln>
          <a:effectLst>
            <a:softEdge rad="112500"/>
          </a:effectLst>
        </p:spPr>
      </p:pic>
      <p:sp>
        <p:nvSpPr>
          <p:cNvPr id="2" name="TextBox 1">
            <a:extLst>
              <a:ext uri="{FF2B5EF4-FFF2-40B4-BE49-F238E27FC236}">
                <a16:creationId xmlns:a16="http://schemas.microsoft.com/office/drawing/2014/main" id="{C4A7C32F-52B0-8AC5-481F-F3FF3405249A}"/>
              </a:ext>
            </a:extLst>
          </p:cNvPr>
          <p:cNvSpPr txBox="1"/>
          <p:nvPr/>
        </p:nvSpPr>
        <p:spPr>
          <a:xfrm>
            <a:off x="342456" y="2764429"/>
            <a:ext cx="5756469" cy="38436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a:latin typeface="Ubuntu"/>
              </a:rPr>
              <a:t>Insomnia is when we regularly experience sleep difficulties. It is more likely to happen in people with the following characteristics or circumstances:</a:t>
            </a:r>
          </a:p>
          <a:p>
            <a:pPr indent="-228600">
              <a:lnSpc>
                <a:spcPct val="90000"/>
              </a:lnSpc>
              <a:spcAft>
                <a:spcPts val="600"/>
              </a:spcAft>
              <a:buFont typeface="Arial" panose="020B0604020202020204" pitchFamily="34" charset="0"/>
              <a:buChar char="•"/>
            </a:pPr>
            <a:r>
              <a:rPr lang="en-US">
                <a:latin typeface="Ubuntu"/>
              </a:rPr>
              <a:t>Light sleepers.</a:t>
            </a:r>
          </a:p>
          <a:p>
            <a:pPr indent="-228600">
              <a:lnSpc>
                <a:spcPct val="90000"/>
              </a:lnSpc>
              <a:spcAft>
                <a:spcPts val="600"/>
              </a:spcAft>
              <a:buFont typeface="Arial" panose="020B0604020202020204" pitchFamily="34" charset="0"/>
              <a:buChar char="•"/>
            </a:pPr>
            <a:r>
              <a:rPr lang="en-US">
                <a:latin typeface="Ubuntu"/>
              </a:rPr>
              <a:t>People who drink alcohol.</a:t>
            </a:r>
          </a:p>
          <a:p>
            <a:pPr indent="-228600">
              <a:lnSpc>
                <a:spcPct val="90000"/>
              </a:lnSpc>
              <a:spcAft>
                <a:spcPts val="600"/>
              </a:spcAft>
              <a:buFont typeface="Arial" panose="020B0604020202020204" pitchFamily="34" charset="0"/>
              <a:buChar char="•"/>
            </a:pPr>
            <a:r>
              <a:rPr lang="en-US">
                <a:latin typeface="Ubuntu"/>
              </a:rPr>
              <a:t>People who don’t feel safe in their homes (such as situations involving repeated violence or abuse).</a:t>
            </a:r>
          </a:p>
          <a:p>
            <a:pPr indent="-228600">
              <a:lnSpc>
                <a:spcPct val="90000"/>
              </a:lnSpc>
              <a:spcAft>
                <a:spcPts val="600"/>
              </a:spcAft>
              <a:buFont typeface="Arial" panose="020B0604020202020204" pitchFamily="34" charset="0"/>
              <a:buChar char="•"/>
            </a:pPr>
            <a:r>
              <a:rPr lang="en-US">
                <a:latin typeface="Ubuntu"/>
              </a:rPr>
              <a:t>People with fear or anxiety about sleep, such as those with disruptive sleep issues like nocturnal panic attacks or nightmare disorders. </a:t>
            </a:r>
          </a:p>
          <a:p>
            <a:pPr marL="285750" indent="-228600">
              <a:lnSpc>
                <a:spcPct val="90000"/>
              </a:lnSpc>
              <a:spcAft>
                <a:spcPts val="600"/>
              </a:spcAft>
              <a:buFont typeface="Arial" panose="020B0604020202020204" pitchFamily="34" charset="0"/>
              <a:buChar char="•"/>
            </a:pPr>
            <a:endParaRPr lang="en-US" sz="2000" b="1"/>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sp>
        <p:nvSpPr>
          <p:cNvPr id="3" name="Rectangle 2"/>
          <p:cNvSpPr/>
          <p:nvPr/>
        </p:nvSpPr>
        <p:spPr>
          <a:xfrm>
            <a:off x="298939" y="1595242"/>
            <a:ext cx="10990385" cy="369332"/>
          </a:xfrm>
          <a:prstGeom prst="rect">
            <a:avLst/>
          </a:prstGeom>
        </p:spPr>
        <p:txBody>
          <a:bodyPr wrap="square" lIns="91440" tIns="45720" rIns="91440" bIns="45720" anchor="t">
            <a:spAutoFit/>
          </a:bodyPr>
          <a:lstStyle/>
          <a:p>
            <a:endParaRPr lang="en-GB">
              <a:ea typeface="Calibri"/>
              <a:cs typeface="Calibri"/>
            </a:endParaRPr>
          </a:p>
        </p:txBody>
      </p:sp>
      <p:sp>
        <p:nvSpPr>
          <p:cNvPr id="4" name="Text Placeholder 2">
            <a:extLst>
              <a:ext uri="{FF2B5EF4-FFF2-40B4-BE49-F238E27FC236}">
                <a16:creationId xmlns:a16="http://schemas.microsoft.com/office/drawing/2014/main" id="{53EFA4EF-0D9C-63F6-F3E3-E33B427A1960}"/>
              </a:ext>
            </a:extLst>
          </p:cNvPr>
          <p:cNvSpPr txBox="1">
            <a:spLocks/>
          </p:cNvSpPr>
          <p:nvPr/>
        </p:nvSpPr>
        <p:spPr>
          <a:xfrm>
            <a:off x="298285" y="876467"/>
            <a:ext cx="5921227" cy="18073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100" b="1">
                <a:solidFill>
                  <a:schemeClr val="tx2"/>
                </a:solidFill>
                <a:latin typeface="Ubuntu"/>
                <a:ea typeface="+mj-ea"/>
                <a:cs typeface="+mj-cs"/>
              </a:rPr>
              <a:t>What are the risk factors for sleep difficulties (Insomnia)? </a:t>
            </a:r>
          </a:p>
        </p:txBody>
      </p:sp>
    </p:spTree>
    <p:extLst>
      <p:ext uri="{BB962C8B-B14F-4D97-AF65-F5344CB8AC3E}">
        <p14:creationId xmlns:p14="http://schemas.microsoft.com/office/powerpoint/2010/main" val="263094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4879D0-DD18-F908-7ACC-C212B29747AE}"/>
              </a:ext>
            </a:extLst>
          </p:cNvPr>
          <p:cNvSpPr txBox="1">
            <a:spLocks/>
          </p:cNvSpPr>
          <p:nvPr/>
        </p:nvSpPr>
        <p:spPr>
          <a:xfrm>
            <a:off x="411385" y="1036576"/>
            <a:ext cx="6515429" cy="6799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Sleep difficulties in children with </a:t>
            </a:r>
            <a:r>
              <a:rPr lang="en-US" b="1">
                <a:solidFill>
                  <a:srgbClr val="15518B"/>
                </a:solidFill>
                <a:latin typeface="Ubuntu"/>
                <a:cs typeface="Segoe UI"/>
              </a:rPr>
              <a:t>additional needs and Neurodiversity </a:t>
            </a:r>
            <a:endParaRPr lang="en-US" sz="900">
              <a:solidFill>
                <a:srgbClr val="333333"/>
              </a:solidFill>
              <a:latin typeface="Segoe UI"/>
              <a:ea typeface="Verdana"/>
              <a:cs typeface="Segoe UI"/>
            </a:endParaRPr>
          </a:p>
        </p:txBody>
      </p:sp>
      <p:sp>
        <p:nvSpPr>
          <p:cNvPr id="4" name="TextBox 3">
            <a:extLst>
              <a:ext uri="{FF2B5EF4-FFF2-40B4-BE49-F238E27FC236}">
                <a16:creationId xmlns:a16="http://schemas.microsoft.com/office/drawing/2014/main" id="{1EDEC9AD-CB31-DE37-61D9-37D04C27CC8B}"/>
              </a:ext>
            </a:extLst>
          </p:cNvPr>
          <p:cNvSpPr txBox="1"/>
          <p:nvPr/>
        </p:nvSpPr>
        <p:spPr>
          <a:xfrm>
            <a:off x="413224" y="1955311"/>
            <a:ext cx="972984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Children with additional needs (e.g., physical or developmental disabilities) and neurodiversity (</a:t>
            </a:r>
            <a:r>
              <a:rPr lang="en-US">
                <a:latin typeface="Ubuntu"/>
                <a:cs typeface="Arial"/>
              </a:rPr>
              <a:t>the</a:t>
            </a:r>
            <a:r>
              <a:rPr lang="en-US" sz="1100">
                <a:latin typeface="Ubuntu"/>
                <a:cs typeface="Arial"/>
              </a:rPr>
              <a:t> </a:t>
            </a:r>
            <a:r>
              <a:rPr lang="en-US">
                <a:latin typeface="Ubuntu"/>
                <a:cs typeface="Arial"/>
              </a:rPr>
              <a:t>natural diversity of human minds</a:t>
            </a:r>
            <a:r>
              <a:rPr lang="en-US" sz="1600">
                <a:latin typeface="Ubuntu"/>
                <a:cs typeface="Arial"/>
              </a:rPr>
              <a:t>)</a:t>
            </a:r>
            <a:r>
              <a:rPr lang="en-US">
                <a:latin typeface="Ubuntu"/>
              </a:rPr>
              <a:t> often experience unique challenges when it comes to sleep.</a:t>
            </a:r>
          </a:p>
          <a:p>
            <a:endParaRPr lang="en-US">
              <a:latin typeface="Ubuntu"/>
              <a:ea typeface="+mn-lt"/>
              <a:cs typeface="+mn-lt"/>
            </a:endParaRPr>
          </a:p>
          <a:p>
            <a:r>
              <a:rPr lang="en-US">
                <a:latin typeface="Ubuntu"/>
                <a:ea typeface="+mn-lt"/>
                <a:cs typeface="+mn-lt"/>
              </a:rPr>
              <a:t>These challenges can manifest in a variety of ways, impacting both </a:t>
            </a:r>
            <a:r>
              <a:rPr lang="en-US" b="1">
                <a:latin typeface="Ubuntu"/>
                <a:ea typeface="+mn-lt"/>
                <a:cs typeface="+mn-lt"/>
              </a:rPr>
              <a:t>sleep quantity</a:t>
            </a:r>
            <a:r>
              <a:rPr lang="en-US">
                <a:latin typeface="Ubuntu"/>
                <a:ea typeface="+mn-lt"/>
                <a:cs typeface="+mn-lt"/>
              </a:rPr>
              <a:t> (how much sleep they get) and </a:t>
            </a:r>
            <a:r>
              <a:rPr lang="en-US" b="1">
                <a:latin typeface="Ubuntu"/>
                <a:ea typeface="+mn-lt"/>
                <a:cs typeface="+mn-lt"/>
              </a:rPr>
              <a:t>sleep quality</a:t>
            </a:r>
            <a:r>
              <a:rPr lang="en-US">
                <a:latin typeface="Ubuntu"/>
                <a:ea typeface="+mn-lt"/>
                <a:cs typeface="+mn-lt"/>
              </a:rPr>
              <a:t> (how restorative their sleep is). Here are the key factors contributing to sleep difficulties in this group:</a:t>
            </a:r>
          </a:p>
          <a:p>
            <a:endParaRPr lang="en-US">
              <a:latin typeface="Ubuntu"/>
              <a:ea typeface="+mn-lt"/>
              <a:cs typeface="+mn-lt"/>
            </a:endParaRPr>
          </a:p>
          <a:p>
            <a:pPr marL="285750" indent="-285750">
              <a:buFont typeface="Arial"/>
              <a:buChar char="•"/>
            </a:pPr>
            <a:r>
              <a:rPr lang="en-US">
                <a:latin typeface="Ubuntu"/>
                <a:ea typeface="+mn-lt"/>
                <a:cs typeface="+mn-lt"/>
              </a:rPr>
              <a:t>Sensory Sensitivities</a:t>
            </a:r>
          </a:p>
          <a:p>
            <a:pPr marL="285750" indent="-285750">
              <a:buFont typeface="Arial"/>
              <a:buChar char="•"/>
            </a:pPr>
            <a:r>
              <a:rPr lang="en-US">
                <a:latin typeface="Ubuntu"/>
                <a:ea typeface="+mn-lt"/>
                <a:cs typeface="+mn-lt"/>
              </a:rPr>
              <a:t>Difficulty with Sleep Routine and Transitions</a:t>
            </a:r>
          </a:p>
          <a:p>
            <a:pPr marL="285750" indent="-285750">
              <a:buFont typeface="Arial"/>
              <a:buChar char="•"/>
            </a:pPr>
            <a:r>
              <a:rPr lang="en-US">
                <a:latin typeface="Ubuntu"/>
                <a:ea typeface="+mn-lt"/>
                <a:cs typeface="+mn-lt"/>
              </a:rPr>
              <a:t>Overactive Minds or Hyperactivity</a:t>
            </a:r>
          </a:p>
          <a:p>
            <a:pPr marL="285750" indent="-285750">
              <a:buFont typeface="Arial"/>
              <a:buChar char="•"/>
            </a:pPr>
            <a:r>
              <a:rPr lang="en-US">
                <a:latin typeface="Ubuntu"/>
                <a:ea typeface="+mn-lt"/>
                <a:cs typeface="+mn-lt"/>
              </a:rPr>
              <a:t>Co-occurring Conditions (e.g., Anxiety or Seizure Disorders)</a:t>
            </a:r>
          </a:p>
          <a:p>
            <a:pPr marL="285750" indent="-285750">
              <a:buFont typeface="Arial"/>
              <a:buChar char="•"/>
            </a:pPr>
            <a:r>
              <a:rPr lang="en-US">
                <a:latin typeface="Ubuntu"/>
                <a:ea typeface="+mn-lt"/>
                <a:cs typeface="+mn-lt"/>
              </a:rPr>
              <a:t>Circadian Rhythm Disruptions</a:t>
            </a:r>
          </a:p>
          <a:p>
            <a:pPr marL="285750" indent="-285750">
              <a:buFont typeface="Arial"/>
              <a:buChar char="•"/>
            </a:pPr>
            <a:r>
              <a:rPr lang="en-US">
                <a:latin typeface="Ubuntu"/>
                <a:ea typeface="+mn-lt"/>
                <a:cs typeface="+mn-lt"/>
              </a:rPr>
              <a:t>Sleep Disorders</a:t>
            </a:r>
          </a:p>
          <a:p>
            <a:pPr marL="285750" indent="-285750">
              <a:buFont typeface="Arial"/>
              <a:buChar char="•"/>
            </a:pPr>
            <a:r>
              <a:rPr lang="en-US">
                <a:latin typeface="Ubuntu"/>
                <a:ea typeface="+mn-lt"/>
                <a:cs typeface="+mn-lt"/>
              </a:rPr>
              <a:t>Medications and Treatments</a:t>
            </a:r>
          </a:p>
          <a:p>
            <a:pPr marL="285750" indent="-285750">
              <a:buFont typeface="Arial"/>
              <a:buChar char="•"/>
            </a:pPr>
            <a:r>
              <a:rPr lang="en-US">
                <a:latin typeface="Ubuntu"/>
                <a:ea typeface="+mn-lt"/>
                <a:cs typeface="+mn-lt"/>
              </a:rPr>
              <a:t>Parent and Family Sleep Struggles</a:t>
            </a:r>
            <a:endParaRPr lang="en-US">
              <a:latin typeface="Ubuntu"/>
              <a:ea typeface="Calibri"/>
              <a:cs typeface="Calibri"/>
            </a:endParaRPr>
          </a:p>
        </p:txBody>
      </p:sp>
      <p:pic>
        <p:nvPicPr>
          <p:cNvPr id="2" name="Picture 1" descr="Navigating Academia as Neurodivergent ...">
            <a:extLst>
              <a:ext uri="{FF2B5EF4-FFF2-40B4-BE49-F238E27FC236}">
                <a16:creationId xmlns:a16="http://schemas.microsoft.com/office/drawing/2014/main" id="{D80B79F5-4EFD-4537-9300-0909CD80E090}"/>
              </a:ext>
            </a:extLst>
          </p:cNvPr>
          <p:cNvPicPr>
            <a:picLocks noChangeAspect="1"/>
          </p:cNvPicPr>
          <p:nvPr/>
        </p:nvPicPr>
        <p:blipFill>
          <a:blip r:embed="rId2"/>
          <a:stretch>
            <a:fillRect/>
          </a:stretch>
        </p:blipFill>
        <p:spPr>
          <a:xfrm>
            <a:off x="7515049" y="4216532"/>
            <a:ext cx="4002558" cy="2427330"/>
          </a:xfrm>
          <a:prstGeom prst="rect">
            <a:avLst/>
          </a:prstGeom>
          <a:ln>
            <a:noFill/>
          </a:ln>
          <a:effectLst>
            <a:softEdge rad="112500"/>
          </a:effectLst>
        </p:spPr>
      </p:pic>
    </p:spTree>
    <p:extLst>
      <p:ext uri="{BB962C8B-B14F-4D97-AF65-F5344CB8AC3E}">
        <p14:creationId xmlns:p14="http://schemas.microsoft.com/office/powerpoint/2010/main" val="28640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9558C5-7217-F280-36DC-6B292C078FCA}"/>
              </a:ext>
            </a:extLst>
          </p:cNvPr>
          <p:cNvSpPr txBox="1"/>
          <p:nvPr/>
        </p:nvSpPr>
        <p:spPr>
          <a:xfrm>
            <a:off x="433615" y="1552722"/>
            <a:ext cx="645316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Ubuntu"/>
              </a:rPr>
              <a:t>Mindfulness techniques are often promoted as a helpful tool to support good sleep. However, a recent review showed that mindfulness may be harmful to some learners, particularly those aged 11 and under, or with a higher risk of mental health problems including anxiety and depression. </a:t>
            </a:r>
            <a:r>
              <a:rPr lang="en-US">
                <a:latin typeface="Ubuntu"/>
              </a:rPr>
              <a:t> </a:t>
            </a:r>
          </a:p>
          <a:p>
            <a:endParaRPr lang="en-US">
              <a:latin typeface="Ubuntu"/>
            </a:endParaRPr>
          </a:p>
          <a:p>
            <a:r>
              <a:rPr lang="en-GB">
                <a:latin typeface="Ubuntu"/>
              </a:rPr>
              <a:t>Schools should exercise caution in promoting mindfulness universally to all learners. It is important to consider the needs of individual learners and their school population and to identify who may benefit.</a:t>
            </a:r>
            <a:endParaRPr lang="en-GB">
              <a:latin typeface="Ubuntu"/>
              <a:ea typeface="Calibri"/>
              <a:cs typeface="Calibri"/>
            </a:endParaRPr>
          </a:p>
          <a:p>
            <a:endParaRPr lang="en-GB">
              <a:latin typeface="Ubuntu"/>
              <a:ea typeface="Calibri"/>
              <a:cs typeface="Calibri"/>
            </a:endParaRPr>
          </a:p>
          <a:p>
            <a:r>
              <a:rPr lang="en-GB">
                <a:latin typeface="Ubuntu"/>
                <a:ea typeface="Calibri"/>
                <a:cs typeface="Calibri"/>
              </a:rPr>
              <a:t>There are various resources that can provide more information on mindfulness for sleep including the sleep foundation: </a:t>
            </a:r>
            <a:endParaRPr lang="en-GB">
              <a:solidFill>
                <a:srgbClr val="000000"/>
              </a:solidFill>
              <a:latin typeface="Ubuntu"/>
              <a:ea typeface="+mn-lt"/>
              <a:cs typeface="+mn-lt"/>
            </a:endParaRPr>
          </a:p>
          <a:p>
            <a:r>
              <a:rPr lang="en-GB">
                <a:solidFill>
                  <a:schemeClr val="accent1"/>
                </a:solidFill>
                <a:latin typeface="Ubuntu"/>
                <a:ea typeface="+mn-lt"/>
                <a:cs typeface="+mn-lt"/>
                <a:hlinkClick r:id="rId2">
                  <a:extLst>
                    <a:ext uri="{A12FA001-AC4F-418D-AE19-62706E023703}">
                      <ahyp:hlinkClr xmlns:ahyp="http://schemas.microsoft.com/office/drawing/2018/hyperlinkcolor" val="tx"/>
                    </a:ext>
                  </a:extLst>
                </a:hlinkClick>
              </a:rPr>
              <a:t>Meditation and Sleep</a:t>
            </a:r>
            <a:r>
              <a:rPr lang="en-GB">
                <a:solidFill>
                  <a:schemeClr val="accent1"/>
                </a:solidFill>
                <a:latin typeface="Ubuntu"/>
                <a:ea typeface="+mn-lt"/>
                <a:cs typeface="+mn-lt"/>
              </a:rPr>
              <a:t> </a:t>
            </a:r>
          </a:p>
          <a:p>
            <a:r>
              <a:rPr lang="en-GB">
                <a:solidFill>
                  <a:schemeClr val="accent1"/>
                </a:solidFill>
                <a:latin typeface="Ubuntu"/>
                <a:ea typeface="+mn-lt"/>
                <a:cs typeface="+mn-lt"/>
                <a:hlinkClick r:id="rId3">
                  <a:extLst>
                    <a:ext uri="{A12FA001-AC4F-418D-AE19-62706E023703}">
                      <ahyp:hlinkClr xmlns:ahyp="http://schemas.microsoft.com/office/drawing/2018/hyperlinkcolor" val="tx"/>
                    </a:ext>
                  </a:extLst>
                </a:hlinkClick>
              </a:rPr>
              <a:t>Every Mind Matters - NHS</a:t>
            </a:r>
            <a:endParaRPr lang="en-GB">
              <a:solidFill>
                <a:schemeClr val="accent1"/>
              </a:solidFill>
              <a:latin typeface="Ubuntu"/>
              <a:ea typeface="Calibri"/>
              <a:cs typeface="Calibri"/>
            </a:endParaRPr>
          </a:p>
          <a:p>
            <a:endParaRPr lang="en-GB">
              <a:solidFill>
                <a:schemeClr val="accent1"/>
              </a:solidFill>
              <a:latin typeface="Ubuntu"/>
              <a:ea typeface="Calibri"/>
              <a:cs typeface="Calibri"/>
            </a:endParaRPr>
          </a:p>
          <a:p>
            <a:endParaRPr lang="en-GB">
              <a:solidFill>
                <a:srgbClr val="285087"/>
              </a:solidFill>
              <a:latin typeface="Calibri" panose="020F0502020204030204"/>
              <a:ea typeface="Calibri"/>
              <a:cs typeface="Calibri"/>
            </a:endParaRPr>
          </a:p>
          <a:p>
            <a:endParaRPr lang="en-GB">
              <a:solidFill>
                <a:schemeClr val="accent1"/>
              </a:solidFill>
              <a:latin typeface="Ubuntu"/>
              <a:ea typeface="Calibri"/>
              <a:cs typeface="Calibri"/>
            </a:endParaRPr>
          </a:p>
        </p:txBody>
      </p:sp>
      <p:sp>
        <p:nvSpPr>
          <p:cNvPr id="4" name="Text Placeholder 2">
            <a:extLst>
              <a:ext uri="{FF2B5EF4-FFF2-40B4-BE49-F238E27FC236}">
                <a16:creationId xmlns:a16="http://schemas.microsoft.com/office/drawing/2014/main" id="{A6FAFFDF-7E26-E642-1795-BEEA775A2D1A}"/>
              </a:ext>
            </a:extLst>
          </p:cNvPr>
          <p:cNvSpPr txBox="1">
            <a:spLocks/>
          </p:cNvSpPr>
          <p:nvPr/>
        </p:nvSpPr>
        <p:spPr>
          <a:xfrm>
            <a:off x="431472" y="857433"/>
            <a:ext cx="9102218" cy="6799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15518B"/>
                </a:solidFill>
                <a:latin typeface="Ubuntu"/>
                <a:ea typeface="Verdana"/>
              </a:rPr>
              <a:t>Mindfulness techniques and sleep </a:t>
            </a:r>
          </a:p>
        </p:txBody>
      </p:sp>
      <p:pic>
        <p:nvPicPr>
          <p:cNvPr id="5" name="Picture 4" descr="Mindfulness Vectors &amp; Illustrations for Free Download | Freepik">
            <a:extLst>
              <a:ext uri="{FF2B5EF4-FFF2-40B4-BE49-F238E27FC236}">
                <a16:creationId xmlns:a16="http://schemas.microsoft.com/office/drawing/2014/main" id="{A072874A-FF1D-3D34-31D3-6B455BC5CC29}"/>
              </a:ext>
            </a:extLst>
          </p:cNvPr>
          <p:cNvPicPr>
            <a:picLocks noChangeAspect="1"/>
          </p:cNvPicPr>
          <p:nvPr/>
        </p:nvPicPr>
        <p:blipFill>
          <a:blip r:embed="rId4"/>
          <a:stretch>
            <a:fillRect/>
          </a:stretch>
        </p:blipFill>
        <p:spPr>
          <a:xfrm>
            <a:off x="7449043" y="1336844"/>
            <a:ext cx="4175083" cy="4184154"/>
          </a:xfrm>
          <a:prstGeom prst="rect">
            <a:avLst/>
          </a:prstGeom>
        </p:spPr>
      </p:pic>
      <p:sp>
        <p:nvSpPr>
          <p:cNvPr id="3" name="TextBox 2">
            <a:extLst>
              <a:ext uri="{FF2B5EF4-FFF2-40B4-BE49-F238E27FC236}">
                <a16:creationId xmlns:a16="http://schemas.microsoft.com/office/drawing/2014/main" id="{8CAD46AB-32AB-69F6-6074-FED51F440E05}"/>
              </a:ext>
            </a:extLst>
          </p:cNvPr>
          <p:cNvSpPr txBox="1"/>
          <p:nvPr/>
        </p:nvSpPr>
        <p:spPr>
          <a:xfrm>
            <a:off x="435343" y="5952937"/>
            <a:ext cx="57137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latin typeface="Ubuntu"/>
                <a:hlinkClick r:id="rId5">
                  <a:extLst>
                    <a:ext uri="{A12FA001-AC4F-418D-AE19-62706E023703}">
                      <ahyp:hlinkClr xmlns:ahyp="http://schemas.microsoft.com/office/drawing/2018/hyperlinkcolor" val="tx"/>
                    </a:ext>
                  </a:extLst>
                </a:hlinkClick>
              </a:rPr>
              <a:t>Mindfulness in Schools Project (MiSP).pdf</a:t>
            </a:r>
          </a:p>
        </p:txBody>
      </p:sp>
    </p:spTree>
    <p:extLst>
      <p:ext uri="{BB962C8B-B14F-4D97-AF65-F5344CB8AC3E}">
        <p14:creationId xmlns:p14="http://schemas.microsoft.com/office/powerpoint/2010/main" val="211481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9B48F-F19D-7F98-460A-146B03BC6C18}"/>
              </a:ext>
            </a:extLst>
          </p:cNvPr>
          <p:cNvSpPr txBox="1"/>
          <p:nvPr/>
        </p:nvSpPr>
        <p:spPr>
          <a:xfrm>
            <a:off x="288472" y="1531257"/>
            <a:ext cx="1117962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cs typeface="Segoe UI"/>
              </a:rPr>
              <a:t>Sleep practices vary widely across cultures, reflecting different social norms, values and environmental factors. Here are some unique sleep customs and traditions from various parts of the world:​</a:t>
            </a:r>
          </a:p>
          <a:p>
            <a:r>
              <a:rPr lang="en-US">
                <a:latin typeface="Ubuntu"/>
                <a:cs typeface="Segoe UI"/>
              </a:rPr>
              <a:t>​</a:t>
            </a:r>
          </a:p>
          <a:p>
            <a:pPr marL="342900" indent="-342900">
              <a:buFont typeface=""/>
              <a:buAutoNum type="arabicPeriod"/>
            </a:pPr>
            <a:r>
              <a:rPr lang="en-US" b="1">
                <a:latin typeface="Ubuntu"/>
                <a:cs typeface="Arial"/>
              </a:rPr>
              <a:t>Spain and Southern Europe – Siesta: </a:t>
            </a:r>
            <a:r>
              <a:rPr lang="en-US">
                <a:latin typeface="Ubuntu"/>
                <a:cs typeface="Arial"/>
              </a:rPr>
              <a:t>In Spain and many Southern European countries, the concept of the Siesta involves taking a midday nap, typically after lunch, to rest and rejuvenate. ​</a:t>
            </a:r>
          </a:p>
          <a:p>
            <a:pPr marL="342900" indent="-342900">
              <a:buFont typeface=""/>
              <a:buAutoNum type="arabicPeriod"/>
            </a:pPr>
            <a:r>
              <a:rPr lang="en-US" b="1">
                <a:latin typeface="Ubuntu"/>
                <a:cs typeface="Arial"/>
              </a:rPr>
              <a:t>Japan – Group Sleeping and </a:t>
            </a:r>
            <a:r>
              <a:rPr lang="en-US" b="1" err="1">
                <a:latin typeface="Ubuntu"/>
                <a:cs typeface="Arial"/>
              </a:rPr>
              <a:t>Inemuri</a:t>
            </a:r>
            <a:r>
              <a:rPr lang="en-US" b="1">
                <a:latin typeface="Ubuntu"/>
                <a:cs typeface="Arial"/>
              </a:rPr>
              <a:t>: </a:t>
            </a:r>
            <a:r>
              <a:rPr lang="en-US">
                <a:latin typeface="Ubuntu"/>
                <a:cs typeface="Arial"/>
              </a:rPr>
              <a:t>In Japan, sleep is sometimes seen as a communal activity, with families or even coworkers napping together in shared spaces.​</a:t>
            </a:r>
          </a:p>
          <a:p>
            <a:pPr marL="342900" indent="-342900">
              <a:buFont typeface=""/>
              <a:buAutoNum type="arabicPeriod"/>
            </a:pPr>
            <a:r>
              <a:rPr lang="en-US" b="1">
                <a:latin typeface="Ubuntu"/>
                <a:cs typeface="Arial"/>
              </a:rPr>
              <a:t>Middle East and North Africa – Bedouin Sleeping Customs:</a:t>
            </a:r>
            <a:r>
              <a:rPr lang="en-US">
                <a:latin typeface="Ubuntu"/>
                <a:cs typeface="Arial"/>
              </a:rPr>
              <a:t> Among traditional Bedouin cultures in the Middle East, sleep is often a communal and outdoor experience, especially in rural areas.​</a:t>
            </a:r>
          </a:p>
          <a:p>
            <a:pPr marL="342900" indent="-342900">
              <a:buFont typeface=""/>
              <a:buAutoNum type="arabicPeriod"/>
            </a:pPr>
            <a:r>
              <a:rPr lang="en-US" b="1">
                <a:latin typeface="Ubuntu"/>
                <a:cs typeface="Arial"/>
              </a:rPr>
              <a:t>India – Co-Sleeping and Family-Oriented Sleep Practices:</a:t>
            </a:r>
            <a:r>
              <a:rPr lang="en-US">
                <a:latin typeface="Ubuntu"/>
                <a:cs typeface="Arial"/>
              </a:rPr>
              <a:t> In many parts of India, co-sleeping with children and extended family members is a common practice.​</a:t>
            </a:r>
          </a:p>
          <a:p>
            <a:pPr marL="342900" indent="-342900">
              <a:buFont typeface=""/>
              <a:buAutoNum type="arabicPeriod"/>
            </a:pPr>
            <a:r>
              <a:rPr lang="en-US" b="1">
                <a:latin typeface="Ubuntu"/>
                <a:cs typeface="Arial"/>
              </a:rPr>
              <a:t>China – </a:t>
            </a:r>
            <a:r>
              <a:rPr lang="en-US" b="1" err="1">
                <a:latin typeface="Ubuntu"/>
                <a:cs typeface="Arial"/>
              </a:rPr>
              <a:t>Duanxin</a:t>
            </a:r>
            <a:r>
              <a:rPr lang="en-US" b="1">
                <a:latin typeface="Ubuntu"/>
                <a:cs typeface="Arial"/>
              </a:rPr>
              <a:t> and Traditional Resting Practices:</a:t>
            </a:r>
            <a:r>
              <a:rPr lang="en-US">
                <a:latin typeface="Ubuntu"/>
                <a:cs typeface="Arial"/>
              </a:rPr>
              <a:t> In China, a long-standing tradition of </a:t>
            </a:r>
            <a:r>
              <a:rPr lang="en-US" err="1">
                <a:latin typeface="Ubuntu"/>
                <a:cs typeface="Arial"/>
              </a:rPr>
              <a:t>duanxin</a:t>
            </a:r>
            <a:r>
              <a:rPr lang="en-US">
                <a:latin typeface="Ubuntu"/>
                <a:cs typeface="Arial"/>
              </a:rPr>
              <a:t>, or taking a break to rest during the afternoon, aligns with the concept of maintaining energy for the day. ​</a:t>
            </a:r>
          </a:p>
          <a:p>
            <a:endParaRPr lang="en-US">
              <a:latin typeface="Ubuntu"/>
              <a:cs typeface="Arial"/>
            </a:endParaRPr>
          </a:p>
          <a:p>
            <a:r>
              <a:rPr lang="en-US">
                <a:latin typeface="Ubuntu"/>
                <a:cs typeface="Segoe UI"/>
              </a:rPr>
              <a:t>These are just some of the many examples of the many cultural and communal experiences of sleep across the world.</a:t>
            </a:r>
          </a:p>
        </p:txBody>
      </p:sp>
      <p:sp>
        <p:nvSpPr>
          <p:cNvPr id="4" name="Text Placeholder 2">
            <a:extLst>
              <a:ext uri="{FF2B5EF4-FFF2-40B4-BE49-F238E27FC236}">
                <a16:creationId xmlns:a16="http://schemas.microsoft.com/office/drawing/2014/main" id="{1B7F0AE5-18FD-0F80-3BE5-A5C2D3FAA89D}"/>
              </a:ext>
            </a:extLst>
          </p:cNvPr>
          <p:cNvSpPr txBox="1">
            <a:spLocks/>
          </p:cNvSpPr>
          <p:nvPr/>
        </p:nvSpPr>
        <p:spPr>
          <a:xfrm>
            <a:off x="297966" y="896857"/>
            <a:ext cx="8306694" cy="820178"/>
          </a:xfrm>
          <a:prstGeom prst="rect">
            <a:avLst/>
          </a:prstGeom>
        </p:spPr>
        <p:txBody>
          <a:bodyPr lIns="91440" tIns="45720" rIns="91440" bIns="45720" anchor="t"/>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Sleep Practices across Different Cultures  </a:t>
            </a:r>
          </a:p>
        </p:txBody>
      </p:sp>
    </p:spTree>
    <p:extLst>
      <p:ext uri="{BB962C8B-B14F-4D97-AF65-F5344CB8AC3E}">
        <p14:creationId xmlns:p14="http://schemas.microsoft.com/office/powerpoint/2010/main" val="843134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4E7046-484D-4B2C-D451-804C8132165C}"/>
              </a:ext>
            </a:extLst>
          </p:cNvPr>
          <p:cNvSpPr txBox="1"/>
          <p:nvPr/>
        </p:nvSpPr>
        <p:spPr>
          <a:xfrm>
            <a:off x="221210" y="1193351"/>
            <a:ext cx="36957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5518B"/>
                </a:solidFill>
                <a:latin typeface="Ubuntu"/>
              </a:rPr>
              <a:t>References </a:t>
            </a:r>
          </a:p>
        </p:txBody>
      </p:sp>
      <p:sp>
        <p:nvSpPr>
          <p:cNvPr id="3" name="TextBox 2">
            <a:extLst>
              <a:ext uri="{FF2B5EF4-FFF2-40B4-BE49-F238E27FC236}">
                <a16:creationId xmlns:a16="http://schemas.microsoft.com/office/drawing/2014/main" id="{C71E3A57-86BA-85EC-9B2C-E92836920D7E}"/>
              </a:ext>
            </a:extLst>
          </p:cNvPr>
          <p:cNvSpPr txBox="1"/>
          <p:nvPr/>
        </p:nvSpPr>
        <p:spPr>
          <a:xfrm>
            <a:off x="413085" y="2267952"/>
            <a:ext cx="919012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u="sng">
                <a:solidFill>
                  <a:srgbClr val="0070C0"/>
                </a:solidFill>
                <a:latin typeface="Ubuntu"/>
                <a:cs typeface="Segoe UI"/>
                <a:hlinkClick r:id="rId2">
                  <a:extLst>
                    <a:ext uri="{A12FA001-AC4F-418D-AE19-62706E023703}">
                      <ahyp:hlinkClr xmlns:ahyp="http://schemas.microsoft.com/office/drawing/2018/hyperlinkcolor" val="tx"/>
                    </a:ext>
                  </a:extLst>
                </a:hlinkClick>
              </a:rPr>
              <a:t>Sleep hygiene in children and young people | Great Ormond Street Hospital (gosh.nhs.uk)</a:t>
            </a:r>
            <a:endParaRPr lang="en-US">
              <a:latin typeface="Ubuntu"/>
              <a:ea typeface="Calibri" panose="020F0502020204030204"/>
              <a:cs typeface="Calibri" panose="020F0502020204030204"/>
            </a:endParaRPr>
          </a:p>
          <a:p>
            <a:pPr marL="285750" indent="-285750">
              <a:buFont typeface="Arial"/>
              <a:buChar char="•"/>
            </a:pPr>
            <a:r>
              <a:rPr lang="en-US" u="sng">
                <a:solidFill>
                  <a:srgbClr val="0070C0"/>
                </a:solidFill>
                <a:latin typeface="Ubuntu"/>
                <a:cs typeface="Segoe UI"/>
              </a:rPr>
              <a:t>How Much Sleep Do You Need? | Sleep Foundation</a:t>
            </a:r>
          </a:p>
          <a:p>
            <a:pPr marL="285750" indent="-285750">
              <a:buFont typeface="Arial"/>
              <a:buChar char="•"/>
            </a:pPr>
            <a:r>
              <a:rPr lang="en-US" u="sng">
                <a:solidFill>
                  <a:srgbClr val="0070C0"/>
                </a:solidFill>
                <a:latin typeface="Ubuntu"/>
                <a:cs typeface="Segoe UI"/>
                <a:hlinkClick r:id="rId3">
                  <a:extLst>
                    <a:ext uri="{A12FA001-AC4F-418D-AE19-62706E023703}">
                      <ahyp:hlinkClr xmlns:ahyp="http://schemas.microsoft.com/office/drawing/2018/hyperlinkcolor" val="tx"/>
                    </a:ext>
                  </a:extLst>
                </a:hlinkClick>
              </a:rPr>
              <a:t>MHF-Taking-Sleep-Seriously-Publication-2020.pdf (mentalhealth.org.uk)</a:t>
            </a:r>
            <a:r>
              <a:rPr lang="en-US">
                <a:solidFill>
                  <a:srgbClr val="0070C0"/>
                </a:solidFill>
                <a:latin typeface="Ubuntu"/>
                <a:cs typeface="Segoe UI"/>
              </a:rPr>
              <a:t> </a:t>
            </a:r>
            <a:endParaRPr lang="en-US">
              <a:solidFill>
                <a:srgbClr val="0070C0"/>
              </a:solidFill>
              <a:latin typeface="Ubuntu"/>
              <a:ea typeface="+mn-lt"/>
              <a:cs typeface="+mn-lt"/>
            </a:endParaRPr>
          </a:p>
          <a:p>
            <a:pPr marL="285750" indent="-285750">
              <a:buFont typeface="Arial"/>
              <a:buChar char="•"/>
            </a:pPr>
            <a:r>
              <a:rPr lang="en-US">
                <a:solidFill>
                  <a:srgbClr val="0070C0"/>
                </a:solidFill>
                <a:latin typeface="Ubuntu"/>
                <a:ea typeface="+mn-lt"/>
                <a:cs typeface="+mn-lt"/>
                <a:hlinkClick r:id="rId4">
                  <a:extLst>
                    <a:ext uri="{A12FA001-AC4F-418D-AE19-62706E023703}">
                      <ahyp:hlinkClr xmlns:ahyp="http://schemas.microsoft.com/office/drawing/2018/hyperlinkcolor" val="tx"/>
                    </a:ext>
                  </a:extLst>
                </a:hlinkClick>
              </a:rPr>
              <a:t>Stages of Sleep: What Happens in a Sleep Cycle | Sleep Foundation</a:t>
            </a:r>
            <a:r>
              <a:rPr lang="en-US">
                <a:solidFill>
                  <a:srgbClr val="0070C0"/>
                </a:solidFill>
                <a:latin typeface="Ubuntu"/>
                <a:ea typeface="+mn-lt"/>
                <a:cs typeface="+mn-lt"/>
              </a:rPr>
              <a:t> </a:t>
            </a:r>
          </a:p>
          <a:p>
            <a:pPr marL="285750" indent="-285750">
              <a:buFont typeface="Arial"/>
              <a:buChar char="•"/>
            </a:pPr>
            <a:r>
              <a:rPr lang="en-US">
                <a:solidFill>
                  <a:srgbClr val="0070C0"/>
                </a:solidFill>
                <a:latin typeface="Ubuntu"/>
                <a:ea typeface="+mn-lt"/>
                <a:cs typeface="+mn-lt"/>
                <a:hlinkClick r:id="rId5">
                  <a:extLst>
                    <a:ext uri="{A12FA001-AC4F-418D-AE19-62706E023703}">
                      <ahyp:hlinkClr xmlns:ahyp="http://schemas.microsoft.com/office/drawing/2018/hyperlinkcolor" val="tx"/>
                    </a:ext>
                  </a:extLst>
                </a:hlinkClick>
              </a:rPr>
              <a:t>Circadian Rhythm Disorders: Symptoms, Treatment &amp; Types</a:t>
            </a:r>
            <a:r>
              <a:rPr lang="en-US">
                <a:solidFill>
                  <a:srgbClr val="0070C0"/>
                </a:solidFill>
                <a:latin typeface="Ubuntu"/>
                <a:ea typeface="+mn-lt"/>
                <a:cs typeface="+mn-lt"/>
              </a:rPr>
              <a:t> </a:t>
            </a:r>
          </a:p>
          <a:p>
            <a:pPr marL="285750" indent="-285750">
              <a:buFont typeface="Arial"/>
              <a:buChar char="•"/>
            </a:pPr>
            <a:r>
              <a:rPr lang="en-US">
                <a:solidFill>
                  <a:srgbClr val="0070C0"/>
                </a:solidFill>
                <a:latin typeface="Ubuntu"/>
                <a:ea typeface="+mn-lt"/>
                <a:cs typeface="+mn-lt"/>
                <a:hlinkClick r:id="rId6">
                  <a:extLst>
                    <a:ext uri="{A12FA001-AC4F-418D-AE19-62706E023703}">
                      <ahyp:hlinkClr xmlns:ahyp="http://schemas.microsoft.com/office/drawing/2018/hyperlinkcolor" val="tx"/>
                    </a:ext>
                  </a:extLst>
                </a:hlinkClick>
              </a:rPr>
              <a:t>Sleep Quality: How to Determine if You’re Getting Poor Sleep | Sleep Foundation</a:t>
            </a:r>
            <a:endParaRPr lang="en-US">
              <a:solidFill>
                <a:srgbClr val="0070C0"/>
              </a:solidFill>
              <a:latin typeface="Ubuntu"/>
              <a:ea typeface="+mn-lt"/>
              <a:cs typeface="+mn-lt"/>
            </a:endParaRPr>
          </a:p>
          <a:p>
            <a:pPr marL="285750" indent="-285750">
              <a:buFont typeface="Arial"/>
              <a:buChar char="•"/>
            </a:pPr>
            <a:r>
              <a:rPr lang="en-US">
                <a:solidFill>
                  <a:srgbClr val="0070C0"/>
                </a:solidFill>
                <a:latin typeface="Ubuntu"/>
                <a:ea typeface="+mn-lt"/>
                <a:cs typeface="+mn-lt"/>
                <a:hlinkClick r:id="rId7">
                  <a:extLst>
                    <a:ext uri="{A12FA001-AC4F-418D-AE19-62706E023703}">
                      <ahyp:hlinkClr xmlns:ahyp="http://schemas.microsoft.com/office/drawing/2018/hyperlinkcolor" val="tx"/>
                    </a:ext>
                  </a:extLst>
                </a:hlinkClick>
              </a:rPr>
              <a:t>Insomnia - Symptoms and causes - Mayo Clinic</a:t>
            </a:r>
            <a:endParaRPr lang="en-US">
              <a:solidFill>
                <a:srgbClr val="0070C0"/>
              </a:solidFill>
              <a:latin typeface="Ubuntu"/>
              <a:ea typeface="+mn-lt"/>
              <a:cs typeface="+mn-lt"/>
            </a:endParaRPr>
          </a:p>
          <a:p>
            <a:pPr marL="285750" indent="-285750">
              <a:buFont typeface="Arial"/>
              <a:buChar char="•"/>
            </a:pPr>
            <a:r>
              <a:rPr lang="en-US">
                <a:solidFill>
                  <a:srgbClr val="0070C0"/>
                </a:solidFill>
                <a:latin typeface="Ubuntu"/>
                <a:ea typeface="+mn-lt"/>
                <a:cs typeface="+mn-lt"/>
                <a:hlinkClick r:id="rId8">
                  <a:extLst>
                    <a:ext uri="{A12FA001-AC4F-418D-AE19-62706E023703}">
                      <ahyp:hlinkClr xmlns:ahyp="http://schemas.microsoft.com/office/drawing/2018/hyperlinkcolor" val="tx"/>
                    </a:ext>
                  </a:extLst>
                </a:hlinkClick>
              </a:rPr>
              <a:t>Sleep for neurodivergent children and young people</a:t>
            </a:r>
            <a:endParaRPr lang="en-US">
              <a:solidFill>
                <a:srgbClr val="0070C0"/>
              </a:solidFill>
              <a:latin typeface="Ubuntu"/>
              <a:ea typeface="+mn-lt"/>
              <a:cs typeface="+mn-lt"/>
            </a:endParaRPr>
          </a:p>
          <a:p>
            <a:pPr marL="285750" indent="-285750">
              <a:buFont typeface="Arial"/>
              <a:buChar char="•"/>
            </a:pPr>
            <a:r>
              <a:rPr lang="en-US">
                <a:solidFill>
                  <a:srgbClr val="0070C0"/>
                </a:solidFill>
                <a:latin typeface="Ubuntu"/>
                <a:ea typeface="+mn-lt"/>
                <a:cs typeface="+mn-lt"/>
                <a:hlinkClick r:id="rId9">
                  <a:extLst>
                    <a:ext uri="{A12FA001-AC4F-418D-AE19-62706E023703}">
                      <ahyp:hlinkClr xmlns:ahyp="http://schemas.microsoft.com/office/drawing/2018/hyperlinkcolor" val="tx"/>
                    </a:ext>
                  </a:extLst>
                </a:hlinkClick>
              </a:rPr>
              <a:t>Meditation and Sleep</a:t>
            </a:r>
            <a:endParaRPr lang="en-US">
              <a:solidFill>
                <a:srgbClr val="0070C0"/>
              </a:solidFill>
              <a:latin typeface="Ubuntu"/>
            </a:endParaRPr>
          </a:p>
          <a:p>
            <a:endParaRPr lang="en-US">
              <a:solidFill>
                <a:srgbClr val="0070C0"/>
              </a:solidFill>
              <a:latin typeface="Ubuntu"/>
              <a:ea typeface="Calibri"/>
              <a:cs typeface="Calibri"/>
            </a:endParaRPr>
          </a:p>
          <a:p>
            <a:endParaRPr lang="en-US" sz="1200" u="sng">
              <a:solidFill>
                <a:srgbClr val="0070C0"/>
              </a:solidFill>
              <a:latin typeface="Aptos"/>
              <a:cs typeface="Segoe UI"/>
            </a:endParaRPr>
          </a:p>
        </p:txBody>
      </p:sp>
      <p:sp>
        <p:nvSpPr>
          <p:cNvPr id="4" name="TextBox 3">
            <a:extLst>
              <a:ext uri="{FF2B5EF4-FFF2-40B4-BE49-F238E27FC236}">
                <a16:creationId xmlns:a16="http://schemas.microsoft.com/office/drawing/2014/main" id="{608DB2A8-9976-8883-9D6E-A66BC839F336}"/>
              </a:ext>
            </a:extLst>
          </p:cNvPr>
          <p:cNvSpPr txBox="1"/>
          <p:nvPr/>
        </p:nvSpPr>
        <p:spPr>
          <a:xfrm>
            <a:off x="152028" y="1760081"/>
            <a:ext cx="99451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ea typeface="Calibri"/>
                <a:cs typeface="Calibri"/>
              </a:rPr>
              <a:t>The information provided in this slide set took references from the following:</a:t>
            </a:r>
            <a:endParaRPr lang="en-US">
              <a:latin typeface="Ubuntu"/>
            </a:endParaRPr>
          </a:p>
        </p:txBody>
      </p:sp>
    </p:spTree>
    <p:extLst>
      <p:ext uri="{BB962C8B-B14F-4D97-AF65-F5344CB8AC3E}">
        <p14:creationId xmlns:p14="http://schemas.microsoft.com/office/powerpoint/2010/main" val="247581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46455-6E1B-4149-38B9-613B5CA969F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763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5B9BFE-62B3-3977-9435-59B551FFFFE4}"/>
              </a:ext>
            </a:extLst>
          </p:cNvPr>
          <p:cNvSpPr txBox="1"/>
          <p:nvPr/>
        </p:nvSpPr>
        <p:spPr>
          <a:xfrm>
            <a:off x="165316" y="2337358"/>
            <a:ext cx="576536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Ubuntu"/>
              </a:rPr>
              <a:t>Understanding Good Quality Sleep</a:t>
            </a:r>
            <a:endParaRPr lang="en-US">
              <a:latin typeface="Ubuntu"/>
            </a:endParaRPr>
          </a:p>
          <a:p>
            <a:pPr marL="228600" lvl="1" indent="-228600">
              <a:buFont typeface="Arial"/>
              <a:buChar char="•"/>
            </a:pPr>
            <a:r>
              <a:rPr lang="en-US">
                <a:latin typeface="Ubuntu"/>
              </a:rPr>
              <a:t>What makes sleep healthy and restorative</a:t>
            </a:r>
          </a:p>
          <a:p>
            <a:pPr marL="228600" lvl="1" indent="-228600">
              <a:buFont typeface="Arial"/>
              <a:buChar char="•"/>
            </a:pPr>
            <a:r>
              <a:rPr lang="en-US">
                <a:latin typeface="Ubuntu"/>
              </a:rPr>
              <a:t>Sleep cycles and sleep stages</a:t>
            </a:r>
          </a:p>
          <a:p>
            <a:r>
              <a:rPr lang="en-US" b="1">
                <a:latin typeface="Ubuntu"/>
              </a:rPr>
              <a:t>Why Do We Need Sleep?</a:t>
            </a:r>
            <a:endParaRPr lang="en-US">
              <a:latin typeface="Ubuntu"/>
              <a:ea typeface="Calibri"/>
              <a:cs typeface="Calibri"/>
            </a:endParaRPr>
          </a:p>
          <a:p>
            <a:pPr marL="228600" lvl="1" indent="-228600">
              <a:buFont typeface=""/>
              <a:buChar char="•"/>
            </a:pPr>
            <a:r>
              <a:rPr lang="en-US">
                <a:latin typeface="Ubuntu"/>
              </a:rPr>
              <a:t>The role of sleep in health, mood, and learning</a:t>
            </a:r>
          </a:p>
          <a:p>
            <a:pPr marL="228600" lvl="1" indent="-228600">
              <a:buFont typeface=""/>
              <a:buChar char="•"/>
            </a:pPr>
            <a:r>
              <a:rPr lang="en-US">
                <a:latin typeface="Ubuntu"/>
              </a:rPr>
              <a:t>Sleep in the 24-hour movement cycle</a:t>
            </a:r>
          </a:p>
          <a:p>
            <a:r>
              <a:rPr lang="en-US" b="1">
                <a:latin typeface="Ubuntu"/>
              </a:rPr>
              <a:t>The Circadian Rhythm</a:t>
            </a:r>
          </a:p>
          <a:p>
            <a:pPr marL="228600" lvl="1" indent="-228600">
              <a:buFont typeface=""/>
              <a:buChar char="•"/>
            </a:pPr>
            <a:r>
              <a:rPr lang="en-US">
                <a:latin typeface="Ubuntu"/>
              </a:rPr>
              <a:t>How our internal body clock works</a:t>
            </a:r>
          </a:p>
          <a:p>
            <a:pPr marL="228600" lvl="1" indent="-228600">
              <a:buFont typeface=""/>
              <a:buChar char="•"/>
            </a:pPr>
            <a:r>
              <a:rPr lang="en-US">
                <a:latin typeface="Ubuntu"/>
              </a:rPr>
              <a:t>What disrupts it and how to protect it</a:t>
            </a:r>
          </a:p>
          <a:p>
            <a:r>
              <a:rPr lang="en-US" b="1">
                <a:latin typeface="Ubuntu"/>
              </a:rPr>
              <a:t>Sleep Quality vs. Sleep Quantity</a:t>
            </a:r>
          </a:p>
          <a:p>
            <a:pPr marL="228600" lvl="1" indent="-228600">
              <a:buFont typeface=""/>
              <a:buChar char="•"/>
            </a:pPr>
            <a:r>
              <a:rPr lang="en-US">
                <a:latin typeface="Ubuntu"/>
              </a:rPr>
              <a:t>Differences and why both matter</a:t>
            </a:r>
          </a:p>
          <a:p>
            <a:pPr marL="228600" lvl="1" indent="-228600">
              <a:buFont typeface=""/>
              <a:buChar char="•"/>
            </a:pPr>
            <a:r>
              <a:rPr lang="en-US">
                <a:latin typeface="Ubuntu"/>
              </a:rPr>
              <a:t>What impacts continuity and depth of sleep</a:t>
            </a:r>
          </a:p>
        </p:txBody>
      </p:sp>
      <p:sp>
        <p:nvSpPr>
          <p:cNvPr id="11" name="TextBox 10">
            <a:extLst>
              <a:ext uri="{FF2B5EF4-FFF2-40B4-BE49-F238E27FC236}">
                <a16:creationId xmlns:a16="http://schemas.microsoft.com/office/drawing/2014/main" id="{F7BDEF3D-DCFA-862F-F4B5-C22757135A9F}"/>
              </a:ext>
            </a:extLst>
          </p:cNvPr>
          <p:cNvSpPr txBox="1"/>
          <p:nvPr/>
        </p:nvSpPr>
        <p:spPr>
          <a:xfrm>
            <a:off x="5690194" y="2337357"/>
            <a:ext cx="453842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Ubuntu"/>
              </a:rPr>
              <a:t>Barriers to Good Sleep</a:t>
            </a:r>
            <a:endParaRPr lang="en-US">
              <a:latin typeface="Ubuntu"/>
            </a:endParaRPr>
          </a:p>
          <a:p>
            <a:pPr marL="228600" lvl="1" indent="-228600">
              <a:buFont typeface=""/>
              <a:buChar char="•"/>
            </a:pPr>
            <a:r>
              <a:rPr lang="en-US">
                <a:latin typeface="Ubuntu"/>
              </a:rPr>
              <a:t>Causes of sleep difficulties (e.g. insomnia)</a:t>
            </a:r>
          </a:p>
          <a:p>
            <a:pPr marL="228600" lvl="1" indent="-228600">
              <a:buFont typeface=""/>
              <a:buChar char="•"/>
            </a:pPr>
            <a:r>
              <a:rPr lang="en-US">
                <a:latin typeface="Ubuntu"/>
              </a:rPr>
              <a:t>Risk factors and who may be affected</a:t>
            </a:r>
          </a:p>
          <a:p>
            <a:r>
              <a:rPr lang="en-US" b="1">
                <a:latin typeface="Ubuntu"/>
              </a:rPr>
              <a:t>Special Considerations</a:t>
            </a:r>
          </a:p>
          <a:p>
            <a:pPr marL="228600" lvl="1" indent="-228600">
              <a:buFont typeface=""/>
              <a:buChar char="•"/>
            </a:pPr>
            <a:r>
              <a:rPr lang="en-US">
                <a:latin typeface="Ubuntu"/>
              </a:rPr>
              <a:t>Sleep challenges in neurodiverse children</a:t>
            </a:r>
          </a:p>
          <a:p>
            <a:pPr marL="228600" lvl="1" indent="-228600">
              <a:buFont typeface=""/>
              <a:buChar char="•"/>
            </a:pPr>
            <a:r>
              <a:rPr lang="en-US">
                <a:latin typeface="Ubuntu"/>
              </a:rPr>
              <a:t>Cultural differences in sleep practices</a:t>
            </a:r>
          </a:p>
          <a:p>
            <a:r>
              <a:rPr lang="en-US" b="1">
                <a:latin typeface="Ubuntu"/>
              </a:rPr>
              <a:t>Supporting Better Sleep</a:t>
            </a:r>
          </a:p>
          <a:p>
            <a:pPr marL="228600" lvl="1" indent="-228600">
              <a:buFont typeface=""/>
              <a:buChar char="•"/>
            </a:pPr>
            <a:r>
              <a:rPr lang="en-US">
                <a:latin typeface="Ubuntu"/>
              </a:rPr>
              <a:t>Healthy routines and environments</a:t>
            </a:r>
          </a:p>
          <a:p>
            <a:pPr marL="228600" lvl="1" indent="-228600">
              <a:buFont typeface=""/>
              <a:buChar char="•"/>
            </a:pPr>
            <a:r>
              <a:rPr lang="en-US">
                <a:latin typeface="Ubuntu"/>
              </a:rPr>
              <a:t>When mindfulness helps—and when it doesn’t</a:t>
            </a:r>
          </a:p>
          <a:p>
            <a:endParaRPr lang="en-US">
              <a:latin typeface="Ubuntu"/>
            </a:endParaRPr>
          </a:p>
        </p:txBody>
      </p:sp>
      <p:sp>
        <p:nvSpPr>
          <p:cNvPr id="12" name="TextBox 11">
            <a:extLst>
              <a:ext uri="{FF2B5EF4-FFF2-40B4-BE49-F238E27FC236}">
                <a16:creationId xmlns:a16="http://schemas.microsoft.com/office/drawing/2014/main" id="{CFDC5076-1137-C1CE-A590-AB01525C9BA4}"/>
              </a:ext>
            </a:extLst>
          </p:cNvPr>
          <p:cNvSpPr txBox="1"/>
          <p:nvPr/>
        </p:nvSpPr>
        <p:spPr>
          <a:xfrm>
            <a:off x="164202" y="1713135"/>
            <a:ext cx="7803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latin typeface="Ubuntu"/>
                <a:ea typeface="Calibri"/>
                <a:cs typeface="Calibri"/>
              </a:rPr>
              <a:t>In</a:t>
            </a:r>
            <a:r>
              <a:rPr lang="en-US" sz="2400" b="1">
                <a:solidFill>
                  <a:schemeClr val="accent1"/>
                </a:solidFill>
                <a:latin typeface="Ubuntu"/>
                <a:ea typeface="+mn-lt"/>
                <a:cs typeface="+mn-lt"/>
              </a:rPr>
              <a:t> this slide set, we’ll explore: </a:t>
            </a:r>
            <a:endParaRPr lang="en-US" sz="2400" b="1">
              <a:solidFill>
                <a:schemeClr val="accent1"/>
              </a:solidFill>
              <a:latin typeface="Ubuntu"/>
            </a:endParaRPr>
          </a:p>
        </p:txBody>
      </p:sp>
    </p:spTree>
    <p:extLst>
      <p:ext uri="{BB962C8B-B14F-4D97-AF65-F5344CB8AC3E}">
        <p14:creationId xmlns:p14="http://schemas.microsoft.com/office/powerpoint/2010/main" val="399078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3EFA4EF-0D9C-63F6-F3E3-E33B427A1960}"/>
              </a:ext>
            </a:extLst>
          </p:cNvPr>
          <p:cNvSpPr txBox="1">
            <a:spLocks/>
          </p:cNvSpPr>
          <p:nvPr/>
        </p:nvSpPr>
        <p:spPr>
          <a:xfrm>
            <a:off x="347781" y="890039"/>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What is Good Quality Sleep? </a:t>
            </a:r>
            <a:endParaRPr lang="en-US" b="1"/>
          </a:p>
        </p:txBody>
      </p:sp>
      <p:sp>
        <p:nvSpPr>
          <p:cNvPr id="2" name="TextBox 1"/>
          <p:cNvSpPr txBox="1"/>
          <p:nvPr/>
        </p:nvSpPr>
        <p:spPr>
          <a:xfrm>
            <a:off x="313146" y="1576904"/>
            <a:ext cx="4083385" cy="3693319"/>
          </a:xfrm>
          <a:prstGeom prst="rect">
            <a:avLst/>
          </a:prstGeom>
          <a:noFill/>
        </p:spPr>
        <p:txBody>
          <a:bodyPr wrap="square" lIns="91440" tIns="45720" rIns="91440" bIns="45720" rtlCol="0" anchor="t">
            <a:spAutoFit/>
          </a:bodyPr>
          <a:lstStyle/>
          <a:p>
            <a:r>
              <a:rPr lang="en-GB">
                <a:latin typeface="Ubuntu"/>
                <a:cs typeface="Arial"/>
              </a:rPr>
              <a:t>Sleep is essential to every part of our lives, yet it is often one of the first things we compromise when things become busy.</a:t>
            </a:r>
            <a:endParaRPr lang="en-GB">
              <a:latin typeface="Ubuntu"/>
              <a:ea typeface="Calibri"/>
              <a:cs typeface="Calibri"/>
            </a:endParaRPr>
          </a:p>
          <a:p>
            <a:endParaRPr lang="en-GB">
              <a:latin typeface="Ubuntu"/>
              <a:cs typeface="Arial"/>
            </a:endParaRPr>
          </a:p>
          <a:p>
            <a:r>
              <a:rPr lang="en-GB">
                <a:latin typeface="Ubuntu"/>
                <a:cs typeface="Arial"/>
              </a:rPr>
              <a:t>A good and healthy sleep means:   </a:t>
            </a:r>
            <a:endParaRPr lang="en-GB">
              <a:latin typeface="Ubuntu"/>
              <a:cs typeface="Arial" panose="020B0604020202020204" pitchFamily="34" charset="0"/>
            </a:endParaRPr>
          </a:p>
          <a:p>
            <a:pPr marL="285750" indent="-285750" fontAlgn="base">
              <a:buFont typeface="Wingdings"/>
              <a:buChar char="Ø"/>
            </a:pPr>
            <a:r>
              <a:rPr lang="en-GB">
                <a:latin typeface="Ubuntu"/>
                <a:cs typeface="Arial"/>
              </a:rPr>
              <a:t>It takes less than 30 minutes to fall asleep  </a:t>
            </a:r>
          </a:p>
          <a:p>
            <a:pPr marL="285750" indent="-285750" fontAlgn="base">
              <a:buFont typeface="Wingdings" panose="020B0604020202020204" pitchFamily="34" charset="0"/>
              <a:buChar char="Ø"/>
            </a:pPr>
            <a:r>
              <a:rPr lang="en-GB">
                <a:latin typeface="Ubuntu"/>
                <a:cs typeface="Arial"/>
              </a:rPr>
              <a:t>We don’t wake up for more than 30 minutes once we are asleep  </a:t>
            </a:r>
          </a:p>
          <a:p>
            <a:pPr marL="285750" indent="-285750" fontAlgn="base">
              <a:buFont typeface="Wingdings" panose="020B0604020202020204" pitchFamily="34" charset="0"/>
              <a:buChar char="Ø"/>
            </a:pPr>
            <a:r>
              <a:rPr lang="en-GB">
                <a:latin typeface="Ubuntu"/>
                <a:cs typeface="Arial"/>
              </a:rPr>
              <a:t>We get the amount of sleep needed for our age  </a:t>
            </a:r>
          </a:p>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7312540"/>
              </p:ext>
            </p:extLst>
          </p:nvPr>
        </p:nvGraphicFramePr>
        <p:xfrm>
          <a:off x="4637838" y="1715750"/>
          <a:ext cx="7238891" cy="2834640"/>
        </p:xfrm>
        <a:graphic>
          <a:graphicData uri="http://schemas.openxmlformats.org/drawingml/2006/table">
            <a:tbl>
              <a:tblPr firstRow="1" bandRow="1">
                <a:tableStyleId>{5C22544A-7EE6-4342-B048-85BDC9FD1C3A}</a:tableStyleId>
              </a:tblPr>
              <a:tblGrid>
                <a:gridCol w="3293193">
                  <a:extLst>
                    <a:ext uri="{9D8B030D-6E8A-4147-A177-3AD203B41FA5}">
                      <a16:colId xmlns:a16="http://schemas.microsoft.com/office/drawing/2014/main" val="2445903299"/>
                    </a:ext>
                  </a:extLst>
                </a:gridCol>
                <a:gridCol w="3945698">
                  <a:extLst>
                    <a:ext uri="{9D8B030D-6E8A-4147-A177-3AD203B41FA5}">
                      <a16:colId xmlns:a16="http://schemas.microsoft.com/office/drawing/2014/main" val="1677791034"/>
                    </a:ext>
                  </a:extLst>
                </a:gridCol>
              </a:tblGrid>
              <a:tr h="342297">
                <a:tc>
                  <a:txBody>
                    <a:bodyPr/>
                    <a:lstStyle/>
                    <a:p>
                      <a:r>
                        <a:rPr lang="en-GB">
                          <a:latin typeface="Ubuntu"/>
                        </a:rPr>
                        <a:t>Age group </a:t>
                      </a:r>
                    </a:p>
                  </a:txBody>
                  <a:tcPr/>
                </a:tc>
                <a:tc>
                  <a:txBody>
                    <a:bodyPr/>
                    <a:lstStyle/>
                    <a:p>
                      <a:r>
                        <a:rPr lang="en-GB">
                          <a:latin typeface="Ubuntu"/>
                        </a:rPr>
                        <a:t>Recommended</a:t>
                      </a:r>
                      <a:r>
                        <a:rPr lang="en-GB" baseline="0">
                          <a:latin typeface="Ubuntu"/>
                        </a:rPr>
                        <a:t> sleep time in 24 hours </a:t>
                      </a:r>
                      <a:endParaRPr lang="en-GB">
                        <a:latin typeface="Ubuntu"/>
                      </a:endParaRPr>
                    </a:p>
                  </a:txBody>
                  <a:tcPr/>
                </a:tc>
                <a:extLst>
                  <a:ext uri="{0D108BD9-81ED-4DB2-BD59-A6C34878D82A}">
                    <a16:rowId xmlns:a16="http://schemas.microsoft.com/office/drawing/2014/main" val="3167418653"/>
                  </a:ext>
                </a:extLst>
              </a:tr>
              <a:tr h="342297">
                <a:tc>
                  <a:txBody>
                    <a:bodyPr/>
                    <a:lstStyle/>
                    <a:p>
                      <a:r>
                        <a:rPr lang="en-GB">
                          <a:latin typeface="Ubuntu"/>
                        </a:rPr>
                        <a:t>Infants 4 to 12 months</a:t>
                      </a:r>
                    </a:p>
                  </a:txBody>
                  <a:tcPr/>
                </a:tc>
                <a:tc>
                  <a:txBody>
                    <a:bodyPr/>
                    <a:lstStyle/>
                    <a:p>
                      <a:r>
                        <a:rPr lang="en-GB">
                          <a:latin typeface="Ubuntu"/>
                        </a:rPr>
                        <a:t>12 to 16 hours including naps</a:t>
                      </a:r>
                    </a:p>
                  </a:txBody>
                  <a:tcPr/>
                </a:tc>
                <a:extLst>
                  <a:ext uri="{0D108BD9-81ED-4DB2-BD59-A6C34878D82A}">
                    <a16:rowId xmlns:a16="http://schemas.microsoft.com/office/drawing/2014/main" val="1842378478"/>
                  </a:ext>
                </a:extLst>
              </a:tr>
              <a:tr h="342297">
                <a:tc>
                  <a:txBody>
                    <a:bodyPr/>
                    <a:lstStyle/>
                    <a:p>
                      <a:r>
                        <a:rPr lang="en-GB">
                          <a:latin typeface="Ubuntu"/>
                        </a:rPr>
                        <a:t>Children 1 to 2 years</a:t>
                      </a:r>
                    </a:p>
                  </a:txBody>
                  <a:tcPr/>
                </a:tc>
                <a:tc>
                  <a:txBody>
                    <a:bodyPr/>
                    <a:lstStyle/>
                    <a:p>
                      <a:r>
                        <a:rPr lang="en-GB">
                          <a:latin typeface="Ubuntu"/>
                        </a:rPr>
                        <a:t>11 to 14 hours including naps</a:t>
                      </a:r>
                    </a:p>
                  </a:txBody>
                  <a:tcPr/>
                </a:tc>
                <a:extLst>
                  <a:ext uri="{0D108BD9-81ED-4DB2-BD59-A6C34878D82A}">
                    <a16:rowId xmlns:a16="http://schemas.microsoft.com/office/drawing/2014/main" val="2021515411"/>
                  </a:ext>
                </a:extLst>
              </a:tr>
              <a:tr h="342297">
                <a:tc>
                  <a:txBody>
                    <a:bodyPr/>
                    <a:lstStyle/>
                    <a:p>
                      <a:r>
                        <a:rPr lang="en-GB" sz="1800" b="0" i="0" kern="1200">
                          <a:solidFill>
                            <a:schemeClr val="dk1"/>
                          </a:solidFill>
                          <a:effectLst/>
                          <a:latin typeface="Ubuntu"/>
                          <a:ea typeface="+mn-ea"/>
                          <a:cs typeface="+mn-cs"/>
                        </a:rPr>
                        <a:t>Children 3 to 5 years</a:t>
                      </a:r>
                      <a:endParaRPr lang="en-GB">
                        <a:latin typeface="Ubuntu"/>
                      </a:endParaRPr>
                    </a:p>
                  </a:txBody>
                  <a:tcPr/>
                </a:tc>
                <a:tc>
                  <a:txBody>
                    <a:bodyPr/>
                    <a:lstStyle/>
                    <a:p>
                      <a:r>
                        <a:rPr lang="en-GB">
                          <a:latin typeface="Ubuntu"/>
                        </a:rPr>
                        <a:t>10 to 13 hours including naps</a:t>
                      </a:r>
                    </a:p>
                  </a:txBody>
                  <a:tcPr/>
                </a:tc>
                <a:extLst>
                  <a:ext uri="{0D108BD9-81ED-4DB2-BD59-A6C34878D82A}">
                    <a16:rowId xmlns:a16="http://schemas.microsoft.com/office/drawing/2014/main" val="1396531966"/>
                  </a:ext>
                </a:extLst>
              </a:tr>
              <a:tr h="342297">
                <a:tc>
                  <a:txBody>
                    <a:bodyPr/>
                    <a:lstStyle/>
                    <a:p>
                      <a:r>
                        <a:rPr lang="en-GB" sz="1800" b="0" i="0" kern="1200">
                          <a:solidFill>
                            <a:schemeClr val="dk1"/>
                          </a:solidFill>
                          <a:effectLst/>
                          <a:latin typeface="Ubuntu"/>
                          <a:ea typeface="+mn-ea"/>
                          <a:cs typeface="+mn-cs"/>
                        </a:rPr>
                        <a:t>Children 6 to 12 years</a:t>
                      </a:r>
                      <a:endParaRPr lang="en-GB">
                        <a:latin typeface="Ubuntu"/>
                      </a:endParaRPr>
                    </a:p>
                  </a:txBody>
                  <a:tcPr/>
                </a:tc>
                <a:tc>
                  <a:txBody>
                    <a:bodyPr/>
                    <a:lstStyle/>
                    <a:p>
                      <a:r>
                        <a:rPr lang="en-GB">
                          <a:latin typeface="Ubuntu"/>
                        </a:rPr>
                        <a:t>9 to 12 hours</a:t>
                      </a:r>
                    </a:p>
                  </a:txBody>
                  <a:tcPr/>
                </a:tc>
                <a:extLst>
                  <a:ext uri="{0D108BD9-81ED-4DB2-BD59-A6C34878D82A}">
                    <a16:rowId xmlns:a16="http://schemas.microsoft.com/office/drawing/2014/main" val="2497937778"/>
                  </a:ext>
                </a:extLst>
              </a:tr>
              <a:tr h="342297">
                <a:tc>
                  <a:txBody>
                    <a:bodyPr/>
                    <a:lstStyle/>
                    <a:p>
                      <a:r>
                        <a:rPr lang="en-GB">
                          <a:latin typeface="Ubuntu"/>
                        </a:rPr>
                        <a:t>Teenagers 13 to 18 years</a:t>
                      </a:r>
                    </a:p>
                  </a:txBody>
                  <a:tcPr/>
                </a:tc>
                <a:tc>
                  <a:txBody>
                    <a:bodyPr/>
                    <a:lstStyle/>
                    <a:p>
                      <a:r>
                        <a:rPr lang="en-GB">
                          <a:latin typeface="Ubuntu"/>
                        </a:rPr>
                        <a:t>8 to 10 hours</a:t>
                      </a:r>
                    </a:p>
                  </a:txBody>
                  <a:tcPr/>
                </a:tc>
                <a:extLst>
                  <a:ext uri="{0D108BD9-81ED-4DB2-BD59-A6C34878D82A}">
                    <a16:rowId xmlns:a16="http://schemas.microsoft.com/office/drawing/2014/main" val="193839136"/>
                  </a:ext>
                </a:extLst>
              </a:tr>
              <a:tr h="342297">
                <a:tc>
                  <a:txBody>
                    <a:bodyPr/>
                    <a:lstStyle/>
                    <a:p>
                      <a:r>
                        <a:rPr lang="en-GB">
                          <a:latin typeface="Ubuntu"/>
                        </a:rPr>
                        <a:t>Adults over 18 years </a:t>
                      </a:r>
                    </a:p>
                  </a:txBody>
                  <a:tcPr/>
                </a:tc>
                <a:tc>
                  <a:txBody>
                    <a:bodyPr/>
                    <a:lstStyle/>
                    <a:p>
                      <a:r>
                        <a:rPr lang="en-GB">
                          <a:latin typeface="Ubuntu"/>
                        </a:rPr>
                        <a:t>7</a:t>
                      </a:r>
                      <a:r>
                        <a:rPr lang="en-GB" baseline="0">
                          <a:latin typeface="Ubuntu"/>
                        </a:rPr>
                        <a:t> to 9 hours </a:t>
                      </a:r>
                      <a:endParaRPr lang="en-GB">
                        <a:latin typeface="Ubuntu"/>
                      </a:endParaRPr>
                    </a:p>
                  </a:txBody>
                  <a:tcPr/>
                </a:tc>
                <a:extLst>
                  <a:ext uri="{0D108BD9-81ED-4DB2-BD59-A6C34878D82A}">
                    <a16:rowId xmlns:a16="http://schemas.microsoft.com/office/drawing/2014/main" val="7179212"/>
                  </a:ext>
                </a:extLst>
              </a:tr>
            </a:tbl>
          </a:graphicData>
        </a:graphic>
      </p:graphicFrame>
      <p:sp>
        <p:nvSpPr>
          <p:cNvPr id="5" name="TextBox 4">
            <a:extLst>
              <a:ext uri="{FF2B5EF4-FFF2-40B4-BE49-F238E27FC236}">
                <a16:creationId xmlns:a16="http://schemas.microsoft.com/office/drawing/2014/main" id="{9910DE34-015C-3710-9C0C-C39324A706B6}"/>
              </a:ext>
            </a:extLst>
          </p:cNvPr>
          <p:cNvSpPr txBox="1"/>
          <p:nvPr/>
        </p:nvSpPr>
        <p:spPr>
          <a:xfrm>
            <a:off x="347846" y="5113587"/>
            <a:ext cx="11209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Ubuntu"/>
              </a:rPr>
              <a:t>Good sleep is essential for physical, mental and emotional well-being. It involves more than just the number of hours we spend in bed—it encompasses sleep quality and how restorative that sleep is for our body and mind.</a:t>
            </a:r>
            <a:endParaRPr lang="en-US">
              <a:latin typeface="Ubuntu"/>
            </a:endParaRPr>
          </a:p>
        </p:txBody>
      </p:sp>
      <p:sp>
        <p:nvSpPr>
          <p:cNvPr id="6" name="TextBox 5">
            <a:extLst>
              <a:ext uri="{FF2B5EF4-FFF2-40B4-BE49-F238E27FC236}">
                <a16:creationId xmlns:a16="http://schemas.microsoft.com/office/drawing/2014/main" id="{A5AA100D-71BA-A6A2-D3A1-956FA747C741}"/>
              </a:ext>
            </a:extLst>
          </p:cNvPr>
          <p:cNvSpPr txBox="1"/>
          <p:nvPr/>
        </p:nvSpPr>
        <p:spPr>
          <a:xfrm>
            <a:off x="6257472" y="4406901"/>
            <a:ext cx="605427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accent1"/>
                </a:solidFill>
                <a:hlinkClick r:id="rId2">
                  <a:extLst>
                    <a:ext uri="{A12FA001-AC4F-418D-AE19-62706E023703}">
                      <ahyp:hlinkClr xmlns:ahyp="http://schemas.microsoft.com/office/drawing/2018/hyperlinkcolor" val="tx"/>
                    </a:ext>
                  </a:extLst>
                </a:hlinkClick>
              </a:rPr>
              <a:t>*How Much Sleep Do You Need? | Sleep Foundation</a:t>
            </a:r>
          </a:p>
        </p:txBody>
      </p:sp>
    </p:spTree>
    <p:extLst>
      <p:ext uri="{BB962C8B-B14F-4D97-AF65-F5344CB8AC3E}">
        <p14:creationId xmlns:p14="http://schemas.microsoft.com/office/powerpoint/2010/main" val="15942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3CC9687-4FE2-1BF8-2173-28D997B34810}"/>
              </a:ext>
            </a:extLst>
          </p:cNvPr>
          <p:cNvSpPr>
            <a:spLocks noGrp="1"/>
          </p:cNvSpPr>
          <p:nvPr/>
        </p:nvSpPr>
        <p:spPr>
          <a:xfrm>
            <a:off x="296522" y="599736"/>
            <a:ext cx="4432300" cy="669925"/>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Ubuntu"/>
              </a:rPr>
              <a:t>Why do we need sleep?</a:t>
            </a:r>
            <a:endParaRPr lang="en-US"/>
          </a:p>
        </p:txBody>
      </p:sp>
      <p:sp>
        <p:nvSpPr>
          <p:cNvPr id="4" name="TextBox 3">
            <a:extLst>
              <a:ext uri="{FF2B5EF4-FFF2-40B4-BE49-F238E27FC236}">
                <a16:creationId xmlns:a16="http://schemas.microsoft.com/office/drawing/2014/main" id="{00FDBA08-9D3F-967D-5651-25AA3D0D3D4C}"/>
              </a:ext>
            </a:extLst>
          </p:cNvPr>
          <p:cNvSpPr txBox="1"/>
          <p:nvPr/>
        </p:nvSpPr>
        <p:spPr>
          <a:xfrm>
            <a:off x="298077" y="1396253"/>
            <a:ext cx="759534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Ubuntu"/>
              </a:rPr>
              <a:t>Why Sleep Is Important</a:t>
            </a:r>
          </a:p>
          <a:p>
            <a:r>
              <a:rPr lang="en-US">
                <a:latin typeface="Ubuntu"/>
              </a:rPr>
              <a:t>Sleep is a vital part of our daily lives. It helps our bodies and brains rest, recover and get ready for the next day.</a:t>
            </a:r>
            <a:endParaRPr lang="en-US">
              <a:latin typeface="Ubuntu"/>
              <a:ea typeface="Calibri"/>
              <a:cs typeface="Calibri"/>
            </a:endParaRPr>
          </a:p>
          <a:p>
            <a:endParaRPr lang="en-US" b="1">
              <a:latin typeface="Ubuntu"/>
            </a:endParaRPr>
          </a:p>
          <a:p>
            <a:r>
              <a:rPr lang="en-US" b="1">
                <a:latin typeface="Ubuntu"/>
              </a:rPr>
              <a:t>Getting enough good quality sleep helps us:</a:t>
            </a:r>
            <a:endParaRPr lang="en-US" b="1">
              <a:latin typeface="Ubuntu"/>
              <a:ea typeface="Calibri"/>
              <a:cs typeface="Calibri"/>
            </a:endParaRPr>
          </a:p>
          <a:p>
            <a:pPr marL="285750" indent="-285750">
              <a:buFont typeface="Wingdings"/>
              <a:buChar char="Ø"/>
            </a:pPr>
            <a:r>
              <a:rPr lang="en-US">
                <a:latin typeface="Ubuntu"/>
              </a:rPr>
              <a:t>Think clearly and learn better in school</a:t>
            </a:r>
            <a:endParaRPr lang="en-US">
              <a:latin typeface="Ubuntu"/>
              <a:ea typeface="Calibri"/>
              <a:cs typeface="Calibri"/>
            </a:endParaRPr>
          </a:p>
          <a:p>
            <a:pPr marL="228600" indent="-228600">
              <a:buFont typeface="Wingdings"/>
              <a:buChar char="Ø"/>
            </a:pPr>
            <a:r>
              <a:rPr lang="en-US">
                <a:latin typeface="Ubuntu"/>
              </a:rPr>
              <a:t>Feel happier and more in control of our emotions</a:t>
            </a:r>
            <a:endParaRPr lang="en-US">
              <a:latin typeface="Ubuntu"/>
              <a:ea typeface="Calibri"/>
              <a:cs typeface="Calibri"/>
            </a:endParaRPr>
          </a:p>
          <a:p>
            <a:pPr marL="228600" indent="-228600">
              <a:buFont typeface="Wingdings"/>
              <a:buChar char="Ø"/>
            </a:pPr>
            <a:r>
              <a:rPr lang="en-US">
                <a:latin typeface="Ubuntu"/>
              </a:rPr>
              <a:t>Stay healthy and full of energy</a:t>
            </a:r>
            <a:endParaRPr lang="en-US">
              <a:latin typeface="Ubuntu"/>
              <a:ea typeface="Calibri"/>
              <a:cs typeface="Calibri"/>
            </a:endParaRPr>
          </a:p>
          <a:p>
            <a:endParaRPr lang="en-US">
              <a:latin typeface="Ubuntu"/>
            </a:endParaRPr>
          </a:p>
          <a:p>
            <a:r>
              <a:rPr lang="en-US">
                <a:latin typeface="Ubuntu"/>
                <a:ea typeface="+mn-lt"/>
                <a:cs typeface="+mn-lt"/>
              </a:rPr>
              <a:t>But sleep doesn’t work alone! To be healthy, we need to think about how we use our whole day – all 24 hours of it. This is called the 24-hour movement cycle, and it includes:</a:t>
            </a:r>
            <a:endParaRPr lang="en-US">
              <a:latin typeface="Ubuntu"/>
            </a:endParaRPr>
          </a:p>
          <a:p>
            <a:pPr marL="228600" indent="-228600">
              <a:buFont typeface="Wingdings"/>
              <a:buChar char="Ø"/>
            </a:pPr>
            <a:r>
              <a:rPr lang="en-US">
                <a:latin typeface="Ubuntu"/>
              </a:rPr>
              <a:t>Sleep</a:t>
            </a:r>
            <a:endParaRPr lang="en-US">
              <a:latin typeface="Ubuntu"/>
              <a:ea typeface="Calibri"/>
              <a:cs typeface="Calibri"/>
            </a:endParaRPr>
          </a:p>
          <a:p>
            <a:pPr marL="228600" indent="-228600">
              <a:buFont typeface="Wingdings"/>
              <a:buChar char="Ø"/>
            </a:pPr>
            <a:r>
              <a:rPr lang="en-US">
                <a:latin typeface="Ubuntu"/>
              </a:rPr>
              <a:t>Physical activity (like playing, walking or sports)</a:t>
            </a:r>
            <a:endParaRPr lang="en-US">
              <a:latin typeface="Ubuntu"/>
              <a:ea typeface="Calibri"/>
              <a:cs typeface="Calibri"/>
            </a:endParaRPr>
          </a:p>
          <a:p>
            <a:pPr marL="228600" indent="-228600">
              <a:buFont typeface="Wingdings"/>
              <a:buChar char="Ø"/>
            </a:pPr>
            <a:r>
              <a:rPr lang="en-US">
                <a:latin typeface="Ubuntu"/>
              </a:rPr>
              <a:t>Time spent sitting or lying down while awake (called sedentary </a:t>
            </a:r>
            <a:r>
              <a:rPr lang="en-US" err="1">
                <a:latin typeface="Ubuntu"/>
              </a:rPr>
              <a:t>behaviour</a:t>
            </a:r>
            <a:r>
              <a:rPr lang="en-US">
                <a:latin typeface="Ubuntu"/>
              </a:rPr>
              <a:t>, like watching TV or gaming)</a:t>
            </a:r>
            <a:endParaRPr lang="en-US">
              <a:latin typeface="Ubuntu"/>
              <a:ea typeface="Calibri"/>
              <a:cs typeface="Calibri"/>
            </a:endParaRPr>
          </a:p>
          <a:p>
            <a:endParaRPr lang="en-US">
              <a:latin typeface="Ubuntu"/>
              <a:ea typeface="Calibri"/>
              <a:cs typeface="Calibri"/>
            </a:endParaRPr>
          </a:p>
        </p:txBody>
      </p:sp>
      <p:pic>
        <p:nvPicPr>
          <p:cNvPr id="8" name="Picture 7" descr="24 hour cycle Cut Out Stock Images &amp; Pictures - Alamy">
            <a:extLst>
              <a:ext uri="{FF2B5EF4-FFF2-40B4-BE49-F238E27FC236}">
                <a16:creationId xmlns:a16="http://schemas.microsoft.com/office/drawing/2014/main" id="{078FC4DA-EAC4-A577-5B4A-B1871E5390EF}"/>
              </a:ext>
            </a:extLst>
          </p:cNvPr>
          <p:cNvPicPr>
            <a:picLocks noChangeAspect="1"/>
          </p:cNvPicPr>
          <p:nvPr/>
        </p:nvPicPr>
        <p:blipFill>
          <a:blip r:embed="rId2"/>
          <a:srcRect l="1700" t="98" r="283" b="11176"/>
          <a:stretch>
            <a:fillRect/>
          </a:stretch>
        </p:blipFill>
        <p:spPr>
          <a:xfrm>
            <a:off x="7917515" y="598768"/>
            <a:ext cx="3876141" cy="3388400"/>
          </a:xfrm>
          <a:prstGeom prst="rect">
            <a:avLst/>
          </a:prstGeom>
          <a:ln>
            <a:noFill/>
          </a:ln>
          <a:effectLst>
            <a:softEdge rad="112500"/>
          </a:effectLst>
        </p:spPr>
      </p:pic>
      <p:sp>
        <p:nvSpPr>
          <p:cNvPr id="9" name="TextBox 8">
            <a:extLst>
              <a:ext uri="{FF2B5EF4-FFF2-40B4-BE49-F238E27FC236}">
                <a16:creationId xmlns:a16="http://schemas.microsoft.com/office/drawing/2014/main" id="{1B1F4FA2-C458-837E-6E72-81B0BA9A20C7}"/>
              </a:ext>
            </a:extLst>
          </p:cNvPr>
          <p:cNvSpPr txBox="1"/>
          <p:nvPr/>
        </p:nvSpPr>
        <p:spPr>
          <a:xfrm>
            <a:off x="8399929" y="4197723"/>
            <a:ext cx="339314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If we don’t get enough sleep, don’t move enough, or spend too much time sitting still, it can lead to health and well-being problems over time.</a:t>
            </a:r>
          </a:p>
        </p:txBody>
      </p:sp>
    </p:spTree>
    <p:extLst>
      <p:ext uri="{BB962C8B-B14F-4D97-AF65-F5344CB8AC3E}">
        <p14:creationId xmlns:p14="http://schemas.microsoft.com/office/powerpoint/2010/main" val="306941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pyramid&#10;&#10;AI-generated content may be incorrect.">
            <a:extLst>
              <a:ext uri="{FF2B5EF4-FFF2-40B4-BE49-F238E27FC236}">
                <a16:creationId xmlns:a16="http://schemas.microsoft.com/office/drawing/2014/main" id="{DE0AD972-CF57-1B04-90AE-8B7A6EF254F5}"/>
              </a:ext>
            </a:extLst>
          </p:cNvPr>
          <p:cNvPicPr>
            <a:picLocks noChangeAspect="1"/>
          </p:cNvPicPr>
          <p:nvPr/>
        </p:nvPicPr>
        <p:blipFill>
          <a:blip r:embed="rId2"/>
          <a:srcRect l="10816" t="5355" r="7400" b="18361"/>
          <a:stretch>
            <a:fillRect/>
          </a:stretch>
        </p:blipFill>
        <p:spPr>
          <a:xfrm>
            <a:off x="5951162" y="1180354"/>
            <a:ext cx="6395152" cy="3568291"/>
          </a:xfrm>
          <a:prstGeom prst="rect">
            <a:avLst/>
          </a:prstGeom>
          <a:ln>
            <a:noFill/>
          </a:ln>
          <a:effectLst>
            <a:softEdge rad="112500"/>
          </a:effectLst>
        </p:spPr>
      </p:pic>
      <p:sp>
        <p:nvSpPr>
          <p:cNvPr id="3" name="TextBox 2">
            <a:extLst>
              <a:ext uri="{FF2B5EF4-FFF2-40B4-BE49-F238E27FC236}">
                <a16:creationId xmlns:a16="http://schemas.microsoft.com/office/drawing/2014/main" id="{4284663B-CEE2-60EC-6B81-7A122378899B}"/>
              </a:ext>
            </a:extLst>
          </p:cNvPr>
          <p:cNvSpPr txBox="1"/>
          <p:nvPr/>
        </p:nvSpPr>
        <p:spPr>
          <a:xfrm>
            <a:off x="186017" y="1530722"/>
            <a:ext cx="622822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latin typeface="Ubuntu"/>
              <a:ea typeface="Calibri"/>
              <a:cs typeface="Calibri"/>
            </a:endParaRPr>
          </a:p>
          <a:p>
            <a:r>
              <a:rPr lang="en-US">
                <a:latin typeface="Ubuntu"/>
              </a:rPr>
              <a:t>Maslow’s Hierarchy of Needs is a way of understanding what people need to live happy, healthy lives.</a:t>
            </a:r>
            <a:endParaRPr lang="en-US">
              <a:latin typeface="Ubuntu"/>
              <a:ea typeface="Calibri"/>
              <a:cs typeface="Calibri"/>
            </a:endParaRPr>
          </a:p>
          <a:p>
            <a:r>
              <a:rPr lang="en-US">
                <a:latin typeface="Ubuntu"/>
              </a:rPr>
              <a:t>It’s often shown as a pyramid with different levels. The idea is that some needs are more important than others, and we must meet the basic ones first before we can focus on the others.</a:t>
            </a:r>
            <a:endParaRPr lang="en-US">
              <a:latin typeface="Ubuntu"/>
              <a:ea typeface="Calibri"/>
              <a:cs typeface="Calibri"/>
            </a:endParaRPr>
          </a:p>
          <a:p>
            <a:endParaRPr lang="en-US">
              <a:latin typeface="Ubuntu"/>
            </a:endParaRPr>
          </a:p>
          <a:p>
            <a:r>
              <a:rPr lang="en-US">
                <a:latin typeface="Ubuntu"/>
              </a:rPr>
              <a:t>Here’s how it works:</a:t>
            </a:r>
            <a:endParaRPr lang="en-US">
              <a:latin typeface="Ubuntu"/>
              <a:ea typeface="Calibri"/>
              <a:cs typeface="Calibri"/>
            </a:endParaRPr>
          </a:p>
          <a:p>
            <a:pPr marL="228600" indent="-228600">
              <a:buFont typeface=""/>
              <a:buAutoNum type="arabicPeriod"/>
            </a:pPr>
            <a:r>
              <a:rPr lang="en-US" b="1">
                <a:latin typeface="Ubuntu"/>
              </a:rPr>
              <a:t>Basic needs</a:t>
            </a:r>
            <a:r>
              <a:rPr lang="en-US">
                <a:latin typeface="Ubuntu"/>
              </a:rPr>
              <a:t> – These are aspects like food, water, sleep, and safety. Without these, our bodies can’t work properly.</a:t>
            </a:r>
            <a:endParaRPr lang="en-US">
              <a:latin typeface="Ubuntu"/>
              <a:ea typeface="Calibri"/>
              <a:cs typeface="Calibri"/>
            </a:endParaRPr>
          </a:p>
          <a:p>
            <a:pPr marL="228600" indent="-228600">
              <a:buFont typeface=""/>
              <a:buAutoNum type="arabicPeriod"/>
            </a:pPr>
            <a:r>
              <a:rPr lang="en-US" b="1">
                <a:latin typeface="Ubuntu"/>
              </a:rPr>
              <a:t>Next levels</a:t>
            </a:r>
            <a:r>
              <a:rPr lang="en-US">
                <a:latin typeface="Ubuntu"/>
              </a:rPr>
              <a:t> – Once our basic needs are met, we can focus on things like:</a:t>
            </a:r>
            <a:endParaRPr lang="en-US">
              <a:latin typeface="Ubuntu"/>
              <a:ea typeface="Calibri"/>
              <a:cs typeface="Calibri"/>
            </a:endParaRPr>
          </a:p>
          <a:p>
            <a:pPr marL="285750" lvl="1" indent="-285750">
              <a:buFont typeface="Arial"/>
              <a:buChar char="•"/>
            </a:pPr>
            <a:r>
              <a:rPr lang="en-US">
                <a:latin typeface="Ubuntu"/>
              </a:rPr>
              <a:t>Feeling loved and connected to others</a:t>
            </a:r>
            <a:endParaRPr lang="en-US">
              <a:latin typeface="Ubuntu"/>
              <a:ea typeface="Calibri"/>
              <a:cs typeface="Calibri"/>
            </a:endParaRPr>
          </a:p>
          <a:p>
            <a:pPr marL="285750" lvl="1" indent="-285750">
              <a:buFont typeface="Arial"/>
              <a:buChar char="•"/>
            </a:pPr>
            <a:r>
              <a:rPr lang="en-US">
                <a:latin typeface="Ubuntu"/>
              </a:rPr>
              <a:t>Feeling good about ourselves</a:t>
            </a:r>
            <a:endParaRPr lang="en-US">
              <a:latin typeface="Ubuntu"/>
              <a:ea typeface="Calibri"/>
              <a:cs typeface="Calibri"/>
            </a:endParaRPr>
          </a:p>
          <a:p>
            <a:pPr marL="285750" lvl="1" indent="-285750">
              <a:buFont typeface="Arial"/>
              <a:buChar char="•"/>
            </a:pPr>
            <a:r>
              <a:rPr lang="en-US">
                <a:latin typeface="Ubuntu"/>
              </a:rPr>
              <a:t>Learning new things and reaching our full potential</a:t>
            </a:r>
            <a:endParaRPr lang="en-US">
              <a:latin typeface="Ubuntu"/>
              <a:ea typeface="Calibri"/>
              <a:cs typeface="Calibri"/>
            </a:endParaRPr>
          </a:p>
          <a:p>
            <a:endParaRPr lang="en-US">
              <a:latin typeface="Ubuntu"/>
              <a:ea typeface="Calibri"/>
              <a:cs typeface="Calibri"/>
            </a:endParaRPr>
          </a:p>
        </p:txBody>
      </p:sp>
      <p:sp>
        <p:nvSpPr>
          <p:cNvPr id="4" name="TextBox 3">
            <a:extLst>
              <a:ext uri="{FF2B5EF4-FFF2-40B4-BE49-F238E27FC236}">
                <a16:creationId xmlns:a16="http://schemas.microsoft.com/office/drawing/2014/main" id="{2E0AED1E-44D3-4D7A-06B4-05424CBB807E}"/>
              </a:ext>
            </a:extLst>
          </p:cNvPr>
          <p:cNvSpPr txBox="1"/>
          <p:nvPr/>
        </p:nvSpPr>
        <p:spPr>
          <a:xfrm>
            <a:off x="309282" y="903194"/>
            <a:ext cx="933225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solidFill>
                  <a:schemeClr val="accent1"/>
                </a:solidFill>
                <a:latin typeface="Ubuntu"/>
              </a:rPr>
              <a:t>Maslow’s Hierarchy of Needs </a:t>
            </a:r>
          </a:p>
        </p:txBody>
      </p:sp>
      <p:sp>
        <p:nvSpPr>
          <p:cNvPr id="5" name="TextBox 4">
            <a:extLst>
              <a:ext uri="{FF2B5EF4-FFF2-40B4-BE49-F238E27FC236}">
                <a16:creationId xmlns:a16="http://schemas.microsoft.com/office/drawing/2014/main" id="{40985FC9-D4BC-C6DF-B11C-0EFA6E1308C3}"/>
              </a:ext>
            </a:extLst>
          </p:cNvPr>
          <p:cNvSpPr txBox="1"/>
          <p:nvPr/>
        </p:nvSpPr>
        <p:spPr>
          <a:xfrm>
            <a:off x="544607" y="1340224"/>
            <a:ext cx="6855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latin typeface="Ubuntu"/>
              </a:rPr>
              <a:t>What Do We Need to Be Happy and Healthy?</a:t>
            </a:r>
          </a:p>
        </p:txBody>
      </p:sp>
      <p:sp>
        <p:nvSpPr>
          <p:cNvPr id="6" name="TextBox 5">
            <a:extLst>
              <a:ext uri="{FF2B5EF4-FFF2-40B4-BE49-F238E27FC236}">
                <a16:creationId xmlns:a16="http://schemas.microsoft.com/office/drawing/2014/main" id="{38943A41-9FB2-3505-3501-1CF83EA088F5}"/>
              </a:ext>
            </a:extLst>
          </p:cNvPr>
          <p:cNvSpPr txBox="1"/>
          <p:nvPr/>
        </p:nvSpPr>
        <p:spPr>
          <a:xfrm>
            <a:off x="7178488" y="4892488"/>
            <a:ext cx="43792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Abraham Maslow said that we need to take care of our basic needs (like sleep) before we can do our best in school, feel confident or build good relationships.</a:t>
            </a:r>
            <a:endParaRPr lang="en-US"/>
          </a:p>
        </p:txBody>
      </p:sp>
    </p:spTree>
    <p:extLst>
      <p:ext uri="{BB962C8B-B14F-4D97-AF65-F5344CB8AC3E}">
        <p14:creationId xmlns:p14="http://schemas.microsoft.com/office/powerpoint/2010/main" val="404609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3EFA4EF-0D9C-63F6-F3E3-E33B427A1960}"/>
              </a:ext>
            </a:extLst>
          </p:cNvPr>
          <p:cNvSpPr txBox="1">
            <a:spLocks/>
          </p:cNvSpPr>
          <p:nvPr/>
        </p:nvSpPr>
        <p:spPr>
          <a:xfrm>
            <a:off x="165358" y="883002"/>
            <a:ext cx="8306694" cy="8201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Ubuntu"/>
              </a:rPr>
              <a:t>The sleep cycle </a:t>
            </a:r>
            <a:endParaRPr lang="en-US" b="1"/>
          </a:p>
        </p:txBody>
      </p:sp>
      <p:sp>
        <p:nvSpPr>
          <p:cNvPr id="6" name="Text Placeholder 4">
            <a:extLst>
              <a:ext uri="{FF2B5EF4-FFF2-40B4-BE49-F238E27FC236}">
                <a16:creationId xmlns:a16="http://schemas.microsoft.com/office/drawing/2014/main" id="{41FA1CDA-59BF-ABE7-68EC-F35F6A85D545}"/>
              </a:ext>
            </a:extLst>
          </p:cNvPr>
          <p:cNvSpPr txBox="1">
            <a:spLocks/>
          </p:cNvSpPr>
          <p:nvPr/>
        </p:nvSpPr>
        <p:spPr>
          <a:xfrm>
            <a:off x="162837" y="1494572"/>
            <a:ext cx="11874098" cy="4723630"/>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a:p>
          <a:p>
            <a:endParaRPr lang="en-US" sz="2200"/>
          </a:p>
          <a:p>
            <a:endParaRPr lang="en-US" sz="2200"/>
          </a:p>
          <a:p>
            <a:endParaRPr lang="en-US"/>
          </a:p>
          <a:p>
            <a:endParaRPr lang="en-US"/>
          </a:p>
          <a:p>
            <a:endParaRPr lang="en-US"/>
          </a:p>
        </p:txBody>
      </p:sp>
      <p:sp>
        <p:nvSpPr>
          <p:cNvPr id="2" name="Rectangle 1"/>
          <p:cNvSpPr/>
          <p:nvPr/>
        </p:nvSpPr>
        <p:spPr>
          <a:xfrm>
            <a:off x="162837" y="1490240"/>
            <a:ext cx="4987233" cy="2031325"/>
          </a:xfrm>
          <a:prstGeom prst="rect">
            <a:avLst/>
          </a:prstGeom>
        </p:spPr>
        <p:txBody>
          <a:bodyPr wrap="square" lIns="91440" tIns="45720" rIns="91440" bIns="45720" anchor="t">
            <a:spAutoFit/>
          </a:bodyPr>
          <a:lstStyle/>
          <a:p>
            <a:r>
              <a:rPr lang="en-GB">
                <a:solidFill>
                  <a:srgbClr val="000000"/>
                </a:solidFill>
                <a:latin typeface="Ubuntu"/>
              </a:rPr>
              <a:t>We all </a:t>
            </a:r>
            <a:r>
              <a:rPr lang="en-GB" b="1">
                <a:solidFill>
                  <a:srgbClr val="000000"/>
                </a:solidFill>
                <a:latin typeface="Ubuntu"/>
              </a:rPr>
              <a:t>cycle between different types of sleep</a:t>
            </a:r>
            <a:r>
              <a:rPr lang="en-GB">
                <a:solidFill>
                  <a:srgbClr val="000000"/>
                </a:solidFill>
                <a:latin typeface="Ubuntu"/>
              </a:rPr>
              <a:t> during the night and during long naps.</a:t>
            </a:r>
          </a:p>
          <a:p>
            <a:endParaRPr lang="en-GB">
              <a:solidFill>
                <a:srgbClr val="000000"/>
              </a:solidFill>
              <a:latin typeface="Ubuntu"/>
            </a:endParaRPr>
          </a:p>
          <a:p>
            <a:r>
              <a:rPr lang="en-GB">
                <a:solidFill>
                  <a:srgbClr val="000000"/>
                </a:solidFill>
                <a:latin typeface="Ubuntu"/>
              </a:rPr>
              <a:t>From about 6 months of age, a sleep cycle contains:</a:t>
            </a:r>
            <a:endParaRPr lang="en-GB">
              <a:solidFill>
                <a:srgbClr val="000000"/>
              </a:solidFill>
              <a:latin typeface="Ubuntu"/>
              <a:ea typeface="Open Sans"/>
              <a:cs typeface="Open Sans"/>
            </a:endParaRPr>
          </a:p>
          <a:p>
            <a:pPr marL="285750" indent="-285750">
              <a:buFont typeface="Wingdings"/>
              <a:buChar char="Ø"/>
            </a:pPr>
            <a:r>
              <a:rPr lang="en-GB">
                <a:solidFill>
                  <a:srgbClr val="000000"/>
                </a:solidFill>
                <a:latin typeface="Ubuntu"/>
              </a:rPr>
              <a:t>rapid eye movement (REM) sleep</a:t>
            </a:r>
            <a:endParaRPr lang="en-GB">
              <a:solidFill>
                <a:srgbClr val="000000"/>
              </a:solidFill>
              <a:latin typeface="Ubuntu"/>
              <a:ea typeface="Open Sans"/>
              <a:cs typeface="Open Sans"/>
            </a:endParaRPr>
          </a:p>
          <a:p>
            <a:pPr marL="285750" indent="-285750">
              <a:buFont typeface="Wingdings"/>
              <a:buChar char="Ø"/>
            </a:pPr>
            <a:r>
              <a:rPr lang="en-GB">
                <a:solidFill>
                  <a:srgbClr val="000000"/>
                </a:solidFill>
                <a:latin typeface="Ubuntu"/>
              </a:rPr>
              <a:t>non-REM sleep.</a:t>
            </a:r>
            <a:endParaRPr lang="en-GB">
              <a:solidFill>
                <a:srgbClr val="000000"/>
              </a:solidFill>
              <a:latin typeface="Ubuntu"/>
              <a:ea typeface="Open Sans"/>
              <a:cs typeface="Open Sans"/>
            </a:endParaRPr>
          </a:p>
        </p:txBody>
      </p:sp>
      <p:pic>
        <p:nvPicPr>
          <p:cNvPr id="1026" name="Picture 2" descr="Stages of Sleep: What Happens in a Sleep Cycle | Sleep Fou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00" y="4622691"/>
            <a:ext cx="3136683" cy="2158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3475" y="3424896"/>
            <a:ext cx="4529638" cy="1200329"/>
          </a:xfrm>
          <a:prstGeom prst="rect">
            <a:avLst/>
          </a:prstGeom>
        </p:spPr>
        <p:txBody>
          <a:bodyPr wrap="square" lIns="91440" tIns="45720" rIns="91440" bIns="45720" anchor="t">
            <a:spAutoFit/>
          </a:bodyPr>
          <a:lstStyle/>
          <a:p>
            <a:r>
              <a:rPr lang="en-GB">
                <a:solidFill>
                  <a:srgbClr val="1A1B1F"/>
                </a:solidFill>
                <a:latin typeface="Ubuntu"/>
              </a:rPr>
              <a:t>Sleep happens in four stages, and each stage has its own pattern of brain activity that scientists can see when they study the brain during sleep.</a:t>
            </a: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581978170"/>
              </p:ext>
            </p:extLst>
          </p:nvPr>
        </p:nvGraphicFramePr>
        <p:xfrm>
          <a:off x="5737411" y="437029"/>
          <a:ext cx="6177303" cy="3296920"/>
        </p:xfrm>
        <a:graphic>
          <a:graphicData uri="http://schemas.openxmlformats.org/drawingml/2006/table">
            <a:tbl>
              <a:tblPr firstRow="1" bandRow="1">
                <a:tableStyleId>{5C22544A-7EE6-4342-B048-85BDC9FD1C3A}</a:tableStyleId>
              </a:tblPr>
              <a:tblGrid>
                <a:gridCol w="1970688">
                  <a:extLst>
                    <a:ext uri="{9D8B030D-6E8A-4147-A177-3AD203B41FA5}">
                      <a16:colId xmlns:a16="http://schemas.microsoft.com/office/drawing/2014/main" val="2748910564"/>
                    </a:ext>
                  </a:extLst>
                </a:gridCol>
                <a:gridCol w="4206615">
                  <a:extLst>
                    <a:ext uri="{9D8B030D-6E8A-4147-A177-3AD203B41FA5}">
                      <a16:colId xmlns:a16="http://schemas.microsoft.com/office/drawing/2014/main" val="3456700957"/>
                    </a:ext>
                  </a:extLst>
                </a:gridCol>
              </a:tblGrid>
              <a:tr h="370840">
                <a:tc>
                  <a:txBody>
                    <a:bodyPr/>
                    <a:lstStyle/>
                    <a:p>
                      <a:r>
                        <a:rPr lang="en-GB">
                          <a:latin typeface="Ubuntu"/>
                        </a:rPr>
                        <a:t>Non</a:t>
                      </a:r>
                      <a:r>
                        <a:rPr lang="en-GB" baseline="0">
                          <a:latin typeface="Ubuntu"/>
                        </a:rPr>
                        <a:t>-REM sleep </a:t>
                      </a:r>
                      <a:endParaRPr lang="en-GB">
                        <a:latin typeface="Ubuntu"/>
                      </a:endParaRPr>
                    </a:p>
                  </a:txBody>
                  <a:tcPr/>
                </a:tc>
                <a:tc>
                  <a:txBody>
                    <a:bodyPr/>
                    <a:lstStyle/>
                    <a:p>
                      <a:endParaRPr lang="en-GB">
                        <a:latin typeface="Ubuntu"/>
                      </a:endParaRPr>
                    </a:p>
                  </a:txBody>
                  <a:tcPr/>
                </a:tc>
                <a:extLst>
                  <a:ext uri="{0D108BD9-81ED-4DB2-BD59-A6C34878D82A}">
                    <a16:rowId xmlns:a16="http://schemas.microsoft.com/office/drawing/2014/main" val="3546408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Ubuntu"/>
                          <a:ea typeface="+mn-ea"/>
                          <a:cs typeface="Arial"/>
                        </a:rPr>
                        <a:t>Stage 1 (N1) </a:t>
                      </a:r>
                    </a:p>
                    <a:p>
                      <a:endParaRPr lang="en-GB">
                        <a:latin typeface="Ubuntu"/>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200" b="0" i="0" u="none" strike="noStrike" kern="1200" cap="none" spc="0" normalizeH="0" baseline="0" noProof="0">
                          <a:ln>
                            <a:noFill/>
                          </a:ln>
                          <a:solidFill>
                            <a:srgbClr val="1A1B1F"/>
                          </a:solidFill>
                          <a:effectLst/>
                          <a:uLnTx/>
                          <a:uFillTx/>
                          <a:latin typeface="Ubuntu"/>
                          <a:ea typeface="+mn-ea"/>
                          <a:cs typeface="Arial"/>
                        </a:rPr>
                        <a:t>This is </a:t>
                      </a:r>
                      <a:r>
                        <a:rPr lang="en-GB" sz="1200" b="0" i="0" u="none" strike="noStrike" kern="1200" cap="none" spc="0" normalizeH="0" baseline="0" noProof="0">
                          <a:ln>
                            <a:noFill/>
                          </a:ln>
                          <a:solidFill>
                            <a:srgbClr val="1A1B1F"/>
                          </a:solidFill>
                          <a:effectLst/>
                          <a:uLnTx/>
                          <a:uFillTx/>
                          <a:latin typeface="Ubuntu"/>
                          <a:ea typeface="+mn-ea"/>
                          <a:cs typeface="Arial"/>
                        </a:rPr>
                        <a:t>the period </a:t>
                      </a:r>
                      <a:r>
                        <a:rPr kumimoji="0" lang="en-GB" sz="1200" b="0" i="0" u="none" strike="noStrike" kern="1200" cap="none" spc="0" normalizeH="0" baseline="0" noProof="0">
                          <a:ln>
                            <a:noFill/>
                          </a:ln>
                          <a:solidFill>
                            <a:srgbClr val="1A1B1F"/>
                          </a:solidFill>
                          <a:effectLst/>
                          <a:uLnTx/>
                          <a:uFillTx/>
                          <a:latin typeface="Ubuntu"/>
                          <a:ea typeface="+mn-ea"/>
                          <a:cs typeface="Arial"/>
                        </a:rPr>
                        <a:t>when</a:t>
                      </a:r>
                      <a:r>
                        <a:rPr lang="en-GB" sz="1200" b="0" i="0" u="none" strike="noStrike" kern="1200" cap="none" spc="0" normalizeH="0" baseline="0" noProof="0">
                          <a:ln>
                            <a:noFill/>
                          </a:ln>
                          <a:solidFill>
                            <a:srgbClr val="1A1B1F"/>
                          </a:solidFill>
                          <a:effectLst/>
                          <a:uLnTx/>
                          <a:uFillTx/>
                          <a:latin typeface="Ubuntu"/>
                          <a:ea typeface="+mn-ea"/>
                          <a:cs typeface="Arial"/>
                        </a:rPr>
                        <a:t> we</a:t>
                      </a:r>
                      <a:r>
                        <a:rPr kumimoji="0" lang="en-GB" sz="1200" b="0" i="0" u="none" strike="noStrike" kern="1200" cap="none" spc="0" normalizeH="0" baseline="0" noProof="0">
                          <a:ln>
                            <a:noFill/>
                          </a:ln>
                          <a:solidFill>
                            <a:srgbClr val="1A1B1F"/>
                          </a:solidFill>
                          <a:effectLst/>
                          <a:uLnTx/>
                          <a:uFillTx/>
                          <a:latin typeface="Ubuntu"/>
                          <a:ea typeface="+mn-ea"/>
                          <a:cs typeface="Arial"/>
                        </a:rPr>
                        <a:t> first </a:t>
                      </a:r>
                      <a:r>
                        <a:rPr lang="en-GB" sz="1200" b="0" i="0" u="none" strike="noStrike" kern="1200" cap="none" spc="0" normalizeH="0" baseline="0" noProof="0">
                          <a:ln>
                            <a:noFill/>
                          </a:ln>
                          <a:solidFill>
                            <a:srgbClr val="1A1B1F"/>
                          </a:solidFill>
                          <a:effectLst/>
                          <a:uLnTx/>
                          <a:uFillTx/>
                          <a:latin typeface="Ubuntu"/>
                          <a:ea typeface="+mn-ea"/>
                          <a:cs typeface="Arial"/>
                        </a:rPr>
                        <a:t>fall</a:t>
                      </a:r>
                      <a:r>
                        <a:rPr kumimoji="0" lang="en-GB" sz="1200" b="0" i="0" u="none" strike="noStrike" kern="1200" cap="none" spc="0" normalizeH="0" baseline="0" noProof="0">
                          <a:ln>
                            <a:noFill/>
                          </a:ln>
                          <a:solidFill>
                            <a:srgbClr val="1A1B1F"/>
                          </a:solidFill>
                          <a:effectLst/>
                          <a:uLnTx/>
                          <a:uFillTx/>
                          <a:latin typeface="Ubuntu"/>
                          <a:ea typeface="+mn-ea"/>
                          <a:cs typeface="Arial"/>
                        </a:rPr>
                        <a:t> asleep. This stage normally lasts just one to seven minutes.</a:t>
                      </a:r>
                      <a:endParaRPr kumimoji="0" lang="en-GB" sz="1200" b="1" i="0" u="none" strike="noStrike" kern="1200" cap="none" spc="0" normalizeH="0" baseline="0" noProof="0">
                        <a:ln>
                          <a:noFill/>
                        </a:ln>
                        <a:solidFill>
                          <a:srgbClr val="FFFFFF"/>
                        </a:solidFill>
                        <a:effectLst/>
                        <a:uLnTx/>
                        <a:uFillTx/>
                        <a:latin typeface="Ubuntu"/>
                        <a:ea typeface="+mn-ea"/>
                        <a:cs typeface="Arial"/>
                      </a:endParaRPr>
                    </a:p>
                    <a:p>
                      <a:endParaRPr lang="en-GB">
                        <a:latin typeface="Ubuntu"/>
                      </a:endParaRPr>
                    </a:p>
                  </a:txBody>
                  <a:tcPr/>
                </a:tc>
                <a:extLst>
                  <a:ext uri="{0D108BD9-81ED-4DB2-BD59-A6C34878D82A}">
                    <a16:rowId xmlns:a16="http://schemas.microsoft.com/office/drawing/2014/main" val="35907499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Ubuntu"/>
                          <a:ea typeface="+mn-ea"/>
                          <a:cs typeface="Arial"/>
                        </a:rPr>
                        <a:t>Stage 2 (N2) – Light sleep </a:t>
                      </a:r>
                    </a:p>
                    <a:p>
                      <a:endParaRPr lang="en-GB">
                        <a:latin typeface="Ubuntu"/>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baseline="0" noProof="0">
                          <a:ln>
                            <a:noFill/>
                          </a:ln>
                          <a:solidFill>
                            <a:srgbClr val="000000"/>
                          </a:solidFill>
                          <a:effectLst/>
                          <a:uLnTx/>
                          <a:uFillTx/>
                          <a:latin typeface="Ubuntu"/>
                          <a:ea typeface="+mn-ea"/>
                          <a:cs typeface="Arial"/>
                        </a:rPr>
                        <a:t>Our</a:t>
                      </a:r>
                      <a:r>
                        <a:rPr kumimoji="0" lang="en-GB" sz="1200" b="0" i="0" u="none" strike="noStrike" kern="1200" cap="none" spc="0" normalizeH="0" baseline="0" noProof="0">
                          <a:ln>
                            <a:noFill/>
                          </a:ln>
                          <a:solidFill>
                            <a:srgbClr val="000000"/>
                          </a:solidFill>
                          <a:effectLst/>
                          <a:uLnTx/>
                          <a:uFillTx/>
                          <a:latin typeface="Ubuntu"/>
                          <a:ea typeface="+mn-ea"/>
                          <a:cs typeface="Arial"/>
                        </a:rPr>
                        <a:t> body enters a more subdued state including a drop in temperature, relaxed muscles, and slowed breathing and heart rate. </a:t>
                      </a:r>
                      <a:r>
                        <a:rPr kumimoji="0" lang="en-GB" sz="1200" b="0" i="0" u="none" strike="noStrike" kern="1200" cap="none" spc="0" normalizeH="0" baseline="0" noProof="0">
                          <a:ln>
                            <a:noFill/>
                          </a:ln>
                          <a:solidFill>
                            <a:srgbClr val="1A1B1F"/>
                          </a:solidFill>
                          <a:effectLst/>
                          <a:uLnTx/>
                          <a:uFillTx/>
                          <a:latin typeface="Ubuntu"/>
                          <a:ea typeface="+mn-ea"/>
                          <a:cs typeface="Arial"/>
                        </a:rPr>
                        <a:t>Collectively, a person typically spends about half their sleep time in N2 sleep.</a:t>
                      </a:r>
                      <a:endParaRPr kumimoji="0" lang="en-GB" sz="1200" b="0" i="0" u="none" strike="noStrike" kern="1200" cap="none" spc="0" normalizeH="0" baseline="0" noProof="0">
                        <a:ln>
                          <a:noFill/>
                        </a:ln>
                        <a:solidFill>
                          <a:srgbClr val="000000"/>
                        </a:solidFill>
                        <a:effectLst/>
                        <a:uLnTx/>
                        <a:uFillTx/>
                        <a:latin typeface="Ubuntu"/>
                        <a:ea typeface="+mn-ea"/>
                        <a:cs typeface="Arial"/>
                      </a:endParaRPr>
                    </a:p>
                    <a:p>
                      <a:endParaRPr lang="en-GB">
                        <a:latin typeface="Ubuntu"/>
                      </a:endParaRPr>
                    </a:p>
                  </a:txBody>
                  <a:tcPr/>
                </a:tc>
                <a:extLst>
                  <a:ext uri="{0D108BD9-81ED-4DB2-BD59-A6C34878D82A}">
                    <a16:rowId xmlns:a16="http://schemas.microsoft.com/office/drawing/2014/main" val="34558902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Ubuntu"/>
                          <a:ea typeface="+mn-ea"/>
                          <a:cs typeface="Arial"/>
                        </a:rPr>
                        <a:t>Stage 3 (N3) – Deep sleep </a:t>
                      </a:r>
                    </a:p>
                    <a:p>
                      <a:endParaRPr lang="en-GB">
                        <a:latin typeface="Ubuntu"/>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200" b="0" i="0" u="none" strike="noStrike" kern="1200" cap="none" spc="0" normalizeH="0" baseline="0" noProof="0">
                          <a:ln>
                            <a:noFill/>
                          </a:ln>
                          <a:solidFill>
                            <a:srgbClr val="000000"/>
                          </a:solidFill>
                          <a:effectLst/>
                          <a:uLnTx/>
                          <a:uFillTx/>
                          <a:latin typeface="Ubuntu"/>
                          <a:ea typeface="+mn-ea"/>
                          <a:cs typeface="Arial"/>
                        </a:rPr>
                        <a:t>Stage 3 sleep is also known as N3 or deep sleep, and it is harder to wake someone up </a:t>
                      </a:r>
                      <a:r>
                        <a:rPr lang="en-GB" sz="1200" b="0" i="0" u="none" strike="noStrike" kern="1200" cap="none" spc="0" normalizeH="0" baseline="0" noProof="0">
                          <a:ln>
                            <a:noFill/>
                          </a:ln>
                          <a:solidFill>
                            <a:srgbClr val="000000"/>
                          </a:solidFill>
                          <a:effectLst/>
                          <a:uLnTx/>
                          <a:uFillTx/>
                          <a:latin typeface="Ubuntu"/>
                          <a:ea typeface="+mn-ea"/>
                          <a:cs typeface="Arial"/>
                        </a:rPr>
                        <a:t> from this</a:t>
                      </a:r>
                      <a:r>
                        <a:rPr kumimoji="0" lang="en-GB" sz="1200" b="0" i="0" u="none" strike="noStrike" kern="1200" cap="none" spc="0" normalizeH="0" baseline="0" noProof="0">
                          <a:ln>
                            <a:noFill/>
                          </a:ln>
                          <a:solidFill>
                            <a:srgbClr val="000000"/>
                          </a:solidFill>
                          <a:effectLst/>
                          <a:uLnTx/>
                          <a:uFillTx/>
                          <a:latin typeface="Ubuntu"/>
                          <a:ea typeface="+mn-ea"/>
                          <a:cs typeface="Arial"/>
                        </a:rPr>
                        <a:t> phase. Muscle tone, pulse, and breathing rate decrease in N3 sleep as the body relaxes even further.</a:t>
                      </a:r>
                    </a:p>
                    <a:p>
                      <a:endParaRPr lang="en-GB">
                        <a:latin typeface="Ubuntu"/>
                      </a:endParaRPr>
                    </a:p>
                  </a:txBody>
                  <a:tcPr/>
                </a:tc>
                <a:extLst>
                  <a:ext uri="{0D108BD9-81ED-4DB2-BD59-A6C34878D82A}">
                    <a16:rowId xmlns:a16="http://schemas.microsoft.com/office/drawing/2014/main" val="425142767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28975236"/>
              </p:ext>
            </p:extLst>
          </p:nvPr>
        </p:nvGraphicFramePr>
        <p:xfrm>
          <a:off x="5759823" y="3933264"/>
          <a:ext cx="6193442" cy="2638786"/>
        </p:xfrm>
        <a:graphic>
          <a:graphicData uri="http://schemas.openxmlformats.org/drawingml/2006/table">
            <a:tbl>
              <a:tblPr firstRow="1" bandRow="1">
                <a:tableStyleId>{5C22544A-7EE6-4342-B048-85BDC9FD1C3A}</a:tableStyleId>
              </a:tblPr>
              <a:tblGrid>
                <a:gridCol w="2101074">
                  <a:extLst>
                    <a:ext uri="{9D8B030D-6E8A-4147-A177-3AD203B41FA5}">
                      <a16:colId xmlns:a16="http://schemas.microsoft.com/office/drawing/2014/main" val="2736712067"/>
                    </a:ext>
                  </a:extLst>
                </a:gridCol>
                <a:gridCol w="4092368">
                  <a:extLst>
                    <a:ext uri="{9D8B030D-6E8A-4147-A177-3AD203B41FA5}">
                      <a16:colId xmlns:a16="http://schemas.microsoft.com/office/drawing/2014/main" val="3534266013"/>
                    </a:ext>
                  </a:extLst>
                </a:gridCol>
              </a:tblGrid>
              <a:tr h="393010">
                <a:tc>
                  <a:txBody>
                    <a:bodyPr/>
                    <a:lstStyle/>
                    <a:p>
                      <a:r>
                        <a:rPr lang="en-GB">
                          <a:latin typeface="Ubuntu"/>
                        </a:rPr>
                        <a:t>REM</a:t>
                      </a:r>
                      <a:r>
                        <a:rPr lang="en-GB" baseline="0">
                          <a:latin typeface="Ubuntu"/>
                        </a:rPr>
                        <a:t> sleep </a:t>
                      </a:r>
                      <a:endParaRPr lang="en-GB">
                        <a:latin typeface="Ubuntu"/>
                      </a:endParaRPr>
                    </a:p>
                  </a:txBody>
                  <a:tcPr/>
                </a:tc>
                <a:tc>
                  <a:txBody>
                    <a:bodyPr/>
                    <a:lstStyle/>
                    <a:p>
                      <a:endParaRPr lang="en-GB">
                        <a:latin typeface="Ubuntu"/>
                      </a:endParaRPr>
                    </a:p>
                  </a:txBody>
                  <a:tcPr/>
                </a:tc>
                <a:extLst>
                  <a:ext uri="{0D108BD9-81ED-4DB2-BD59-A6C34878D82A}">
                    <a16:rowId xmlns:a16="http://schemas.microsoft.com/office/drawing/2014/main" val="2856276089"/>
                  </a:ext>
                </a:extLst>
              </a:tr>
              <a:tr h="2245776">
                <a:tc>
                  <a:txBody>
                    <a:bodyPr/>
                    <a:lstStyle/>
                    <a:p>
                      <a:r>
                        <a:rPr lang="en-GB" sz="1200">
                          <a:latin typeface="Ubuntu"/>
                          <a:cs typeface="Arial"/>
                        </a:rPr>
                        <a:t>Stage 4 – REM </a:t>
                      </a:r>
                    </a:p>
                  </a:txBody>
                  <a:tcPr/>
                </a:tc>
                <a:tc>
                  <a:txBody>
                    <a:bodyPr/>
                    <a:lstStyle/>
                    <a:p>
                      <a:r>
                        <a:rPr lang="en-GB" sz="1200" b="0" i="0" kern="1200">
                          <a:solidFill>
                            <a:schemeClr val="dk1"/>
                          </a:solidFill>
                          <a:effectLst/>
                          <a:latin typeface="Ubuntu"/>
                          <a:ea typeface="+mn-ea"/>
                          <a:cs typeface="Arial"/>
                        </a:rPr>
                        <a:t>During REM sleep, brain activity picks up, nearing levels seen when we are awake. The body experiences atonia, a temporary paralysis of the muscles, with two exceptions: the eyes and the muscles that control breathing. Even though the eyes are closed, they can be seen moving quickly, which is how this stage gets its name. </a:t>
                      </a:r>
                      <a:r>
                        <a:rPr lang="en-GB" sz="1200" b="0" i="0">
                          <a:solidFill>
                            <a:srgbClr val="1A1B1F"/>
                          </a:solidFill>
                          <a:effectLst/>
                          <a:latin typeface="Ubuntu"/>
                        </a:rPr>
                        <a:t>Under normal circumstances, we do not enter a REM sleep stage until we have been asleep for about 90 minutes. In total, REM stages make up around 25% of sleep in adults.</a:t>
                      </a:r>
                      <a:endParaRPr lang="en-GB" sz="1200">
                        <a:latin typeface="Ubuntu"/>
                        <a:cs typeface="Arial"/>
                      </a:endParaRPr>
                    </a:p>
                  </a:txBody>
                  <a:tcPr/>
                </a:tc>
                <a:extLst>
                  <a:ext uri="{0D108BD9-81ED-4DB2-BD59-A6C34878D82A}">
                    <a16:rowId xmlns:a16="http://schemas.microsoft.com/office/drawing/2014/main" val="2530037111"/>
                  </a:ext>
                </a:extLst>
              </a:tr>
            </a:tbl>
          </a:graphicData>
        </a:graphic>
      </p:graphicFrame>
    </p:spTree>
    <p:extLst>
      <p:ext uri="{BB962C8B-B14F-4D97-AF65-F5344CB8AC3E}">
        <p14:creationId xmlns:p14="http://schemas.microsoft.com/office/powerpoint/2010/main" val="216739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77F5A3-D535-4A58-C943-8DABF5079BEC}"/>
              </a:ext>
            </a:extLst>
          </p:cNvPr>
          <p:cNvSpPr txBox="1"/>
          <p:nvPr/>
        </p:nvSpPr>
        <p:spPr>
          <a:xfrm>
            <a:off x="469900" y="859971"/>
            <a:ext cx="47298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5518B"/>
                </a:solidFill>
                <a:latin typeface="Ubuntu"/>
              </a:rPr>
              <a:t>The Circadian Rhythm </a:t>
            </a:r>
            <a:endParaRPr lang="en-US" sz="2800"/>
          </a:p>
        </p:txBody>
      </p:sp>
      <p:sp>
        <p:nvSpPr>
          <p:cNvPr id="3" name="TextBox 2">
            <a:extLst>
              <a:ext uri="{FF2B5EF4-FFF2-40B4-BE49-F238E27FC236}">
                <a16:creationId xmlns:a16="http://schemas.microsoft.com/office/drawing/2014/main" id="{7ADE321C-5141-D5E8-C50C-B149DF4A6F70}"/>
              </a:ext>
            </a:extLst>
          </p:cNvPr>
          <p:cNvSpPr txBox="1"/>
          <p:nvPr/>
        </p:nvSpPr>
        <p:spPr>
          <a:xfrm>
            <a:off x="5869690" y="2350317"/>
            <a:ext cx="570048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ea typeface="+mn-lt"/>
                <a:cs typeface="+mn-lt"/>
              </a:rPr>
              <a:t>Have you ever wondered why taking a nap feels so good in the middle of the afternoon? Or why we feel extra tired when we travel east? Or why your bedtime is different from your family's? The answers to all these questions have to do with something called </a:t>
            </a:r>
            <a:r>
              <a:rPr lang="en-US" b="1">
                <a:latin typeface="Ubuntu"/>
                <a:ea typeface="+mn-lt"/>
                <a:cs typeface="+mn-lt"/>
              </a:rPr>
              <a:t>circadian rhythms</a:t>
            </a:r>
            <a:r>
              <a:rPr lang="en-US">
                <a:latin typeface="Ubuntu"/>
                <a:ea typeface="+mn-lt"/>
                <a:cs typeface="+mn-lt"/>
              </a:rPr>
              <a:t>.</a:t>
            </a:r>
            <a:endParaRPr lang="en-US" b="1">
              <a:latin typeface="Ubuntu"/>
              <a:cs typeface="Arial"/>
            </a:endParaRPr>
          </a:p>
          <a:p>
            <a:endParaRPr lang="en-US">
              <a:latin typeface="Ubuntu"/>
              <a:ea typeface="Calibri" panose="020F0502020204030204"/>
              <a:cs typeface="Arial"/>
            </a:endParaRPr>
          </a:p>
          <a:p>
            <a:r>
              <a:rPr lang="en-US">
                <a:latin typeface="Ubuntu"/>
                <a:ea typeface="+mn-lt"/>
                <a:cs typeface="+mn-lt"/>
              </a:rPr>
              <a:t>Our circadian rhythm is </a:t>
            </a:r>
            <a:r>
              <a:rPr lang="en-US">
                <a:solidFill>
                  <a:srgbClr val="000000"/>
                </a:solidFill>
                <a:latin typeface="Ubuntu"/>
                <a:ea typeface="+mn-lt"/>
                <a:cs typeface="+mn-lt"/>
              </a:rPr>
              <a:t>our </a:t>
            </a:r>
            <a:r>
              <a:rPr lang="en-US">
                <a:solidFill>
                  <a:srgbClr val="231F20"/>
                </a:solidFill>
                <a:latin typeface="Ubuntu"/>
                <a:ea typeface="+mn-lt"/>
                <a:cs typeface="+mn-lt"/>
              </a:rPr>
              <a:t>sleep-wake pattern over the course of a 24-hour day </a:t>
            </a:r>
            <a:r>
              <a:rPr lang="en-US">
                <a:latin typeface="Ubuntu"/>
                <a:ea typeface="+mn-lt"/>
                <a:cs typeface="+mn-lt"/>
              </a:rPr>
              <a:t>— it’s the name given to our body’s internal clock.  </a:t>
            </a:r>
          </a:p>
          <a:p>
            <a:endParaRPr lang="en-US">
              <a:solidFill>
                <a:srgbClr val="000000"/>
              </a:solidFill>
              <a:latin typeface="Ubuntu"/>
              <a:ea typeface="Calibri"/>
              <a:cs typeface="Calibri"/>
            </a:endParaRPr>
          </a:p>
          <a:p>
            <a:r>
              <a:rPr lang="en-US">
                <a:solidFill>
                  <a:srgbClr val="231F20"/>
                </a:solidFill>
                <a:latin typeface="Ubuntu"/>
                <a:ea typeface="+mn-lt"/>
                <a:cs typeface="+mn-lt"/>
              </a:rPr>
              <a:t>Some people may experience disruptions to their circadian rhythm because of external factors or sleep disorders. Maintaining healthy habits can help us respond better to this natural rhythm of our body.</a:t>
            </a:r>
            <a:endParaRPr lang="en-US">
              <a:latin typeface="Ubuntu"/>
            </a:endParaRPr>
          </a:p>
        </p:txBody>
      </p:sp>
      <p:pic>
        <p:nvPicPr>
          <p:cNvPr id="4" name="Picture 3" descr="Your Circadian Rhythm Chronotype - Quieton">
            <a:extLst>
              <a:ext uri="{FF2B5EF4-FFF2-40B4-BE49-F238E27FC236}">
                <a16:creationId xmlns:a16="http://schemas.microsoft.com/office/drawing/2014/main" id="{B077501E-CE56-8324-2D24-651443EFC3B6}"/>
              </a:ext>
            </a:extLst>
          </p:cNvPr>
          <p:cNvPicPr>
            <a:picLocks noChangeAspect="1"/>
          </p:cNvPicPr>
          <p:nvPr/>
        </p:nvPicPr>
        <p:blipFill>
          <a:blip r:embed="rId2"/>
          <a:stretch>
            <a:fillRect/>
          </a:stretch>
        </p:blipFill>
        <p:spPr>
          <a:xfrm>
            <a:off x="-4723" y="1709621"/>
            <a:ext cx="5751287" cy="4059466"/>
          </a:xfrm>
          <a:prstGeom prst="rect">
            <a:avLst/>
          </a:prstGeom>
          <a:ln>
            <a:noFill/>
          </a:ln>
          <a:effectLst>
            <a:softEdge rad="112500"/>
          </a:effectLst>
        </p:spPr>
      </p:pic>
    </p:spTree>
    <p:extLst>
      <p:ext uri="{BB962C8B-B14F-4D97-AF65-F5344CB8AC3E}">
        <p14:creationId xmlns:p14="http://schemas.microsoft.com/office/powerpoint/2010/main" val="240577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B1F218-F71A-CC2A-46E7-E299CFB80F7B}"/>
              </a:ext>
            </a:extLst>
          </p:cNvPr>
          <p:cNvSpPr txBox="1"/>
          <p:nvPr/>
        </p:nvSpPr>
        <p:spPr>
          <a:xfrm>
            <a:off x="271571" y="1238000"/>
            <a:ext cx="92655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5518B"/>
                </a:solidFill>
                <a:latin typeface="Ubuntu"/>
              </a:rPr>
              <a:t>What factors can change our Circadian </a:t>
            </a:r>
            <a:endParaRPr lang="en-US" sz="2800">
              <a:solidFill>
                <a:srgbClr val="000000"/>
              </a:solidFill>
              <a:latin typeface="Calibri" panose="020F0502020204030204"/>
              <a:ea typeface="Calibri" panose="020F0502020204030204"/>
              <a:cs typeface="Calibri" panose="020F0502020204030204"/>
            </a:endParaRPr>
          </a:p>
          <a:p>
            <a:r>
              <a:rPr lang="en-US" sz="2800" b="1">
                <a:solidFill>
                  <a:srgbClr val="15518B"/>
                </a:solidFill>
                <a:latin typeface="Ubuntu"/>
              </a:rPr>
              <a:t>Rhythm?  </a:t>
            </a:r>
            <a:endParaRPr lang="en-US" sz="2800">
              <a:ea typeface="Calibri"/>
              <a:cs typeface="Calibri"/>
            </a:endParaRPr>
          </a:p>
        </p:txBody>
      </p:sp>
      <p:sp>
        <p:nvSpPr>
          <p:cNvPr id="5" name="TextBox 4">
            <a:extLst>
              <a:ext uri="{FF2B5EF4-FFF2-40B4-BE49-F238E27FC236}">
                <a16:creationId xmlns:a16="http://schemas.microsoft.com/office/drawing/2014/main" id="{59D25B47-B6D7-BC63-B0FA-B552F1454745}"/>
              </a:ext>
            </a:extLst>
          </p:cNvPr>
          <p:cNvSpPr txBox="1"/>
          <p:nvPr/>
        </p:nvSpPr>
        <p:spPr>
          <a:xfrm>
            <a:off x="275627" y="2280424"/>
            <a:ext cx="10980050"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buntu"/>
              </a:rPr>
              <a:t>Sometimes our natural circadian rhythm gets disrupted, and our lifestyle needs and internal clock clash. This can occur because of a number of reasons:</a:t>
            </a:r>
          </a:p>
          <a:p>
            <a:endParaRPr lang="en-US">
              <a:latin typeface="Ubuntu"/>
            </a:endParaRPr>
          </a:p>
          <a:p>
            <a:pPr marL="285750" indent="-285750">
              <a:buFont typeface="Wingdings"/>
              <a:buChar char="Ø"/>
            </a:pPr>
            <a:r>
              <a:rPr lang="en-US" b="1">
                <a:solidFill>
                  <a:srgbClr val="000000"/>
                </a:solidFill>
                <a:latin typeface="Ubuntu"/>
                <a:ea typeface="+mn-lt"/>
                <a:cs typeface="+mn-lt"/>
              </a:rPr>
              <a:t>Light exposure</a:t>
            </a:r>
            <a:r>
              <a:rPr lang="en-US">
                <a:solidFill>
                  <a:srgbClr val="000000"/>
                </a:solidFill>
                <a:latin typeface="Ubuntu"/>
                <a:ea typeface="+mn-lt"/>
                <a:cs typeface="+mn-lt"/>
              </a:rPr>
              <a:t>: Too much light, especially at night, can delay sleep.</a:t>
            </a:r>
            <a:endParaRPr lang="en-US">
              <a:solidFill>
                <a:srgbClr val="000000"/>
              </a:solidFill>
              <a:latin typeface="Ubuntu"/>
              <a:ea typeface="Calibri"/>
              <a:cs typeface="Calibri"/>
            </a:endParaRPr>
          </a:p>
          <a:p>
            <a:pPr>
              <a:buFont typeface="Wingdings"/>
              <a:buChar char="Ø"/>
            </a:pPr>
            <a:r>
              <a:rPr lang="en-US" b="1">
                <a:solidFill>
                  <a:srgbClr val="000000"/>
                </a:solidFill>
                <a:latin typeface="Ubuntu"/>
                <a:ea typeface="+mn-lt"/>
                <a:cs typeface="+mn-lt"/>
              </a:rPr>
              <a:t> Sleep schedule</a:t>
            </a:r>
            <a:r>
              <a:rPr lang="en-US">
                <a:solidFill>
                  <a:srgbClr val="000000"/>
                </a:solidFill>
                <a:latin typeface="Ubuntu"/>
                <a:ea typeface="+mn-lt"/>
                <a:cs typeface="+mn-lt"/>
              </a:rPr>
              <a:t>: Irregular sleep times or jet lag can throw off your body clock.</a:t>
            </a:r>
            <a:endParaRPr lang="en-US">
              <a:latin typeface="Ubuntu"/>
            </a:endParaRPr>
          </a:p>
          <a:p>
            <a:pPr>
              <a:buFont typeface="Wingdings"/>
              <a:buChar char="Ø"/>
            </a:pPr>
            <a:r>
              <a:rPr lang="en-US" b="1">
                <a:solidFill>
                  <a:srgbClr val="000000"/>
                </a:solidFill>
                <a:latin typeface="Ubuntu"/>
                <a:ea typeface="+mn-lt"/>
                <a:cs typeface="+mn-lt"/>
              </a:rPr>
              <a:t> Hormones</a:t>
            </a:r>
            <a:r>
              <a:rPr lang="en-US">
                <a:solidFill>
                  <a:srgbClr val="000000"/>
                </a:solidFill>
                <a:latin typeface="Ubuntu"/>
                <a:ea typeface="+mn-lt"/>
                <a:cs typeface="+mn-lt"/>
              </a:rPr>
              <a:t>: Hormonal changes can affect when and how well you sleep.</a:t>
            </a:r>
            <a:endParaRPr lang="en-US">
              <a:latin typeface="Ubuntu"/>
            </a:endParaRPr>
          </a:p>
          <a:p>
            <a:pPr>
              <a:buFont typeface="Wingdings"/>
              <a:buChar char="Ø"/>
            </a:pPr>
            <a:r>
              <a:rPr lang="en-US" b="1">
                <a:solidFill>
                  <a:srgbClr val="000000"/>
                </a:solidFill>
                <a:latin typeface="Ubuntu"/>
                <a:ea typeface="+mn-lt"/>
                <a:cs typeface="+mn-lt"/>
              </a:rPr>
              <a:t> Age</a:t>
            </a:r>
            <a:r>
              <a:rPr lang="en-US">
                <a:solidFill>
                  <a:srgbClr val="000000"/>
                </a:solidFill>
                <a:latin typeface="Ubuntu"/>
                <a:ea typeface="+mn-lt"/>
                <a:cs typeface="+mn-lt"/>
              </a:rPr>
              <a:t>: Our sleep patterns often shift as we get older.</a:t>
            </a:r>
            <a:endParaRPr lang="en-US">
              <a:latin typeface="Ubuntu"/>
            </a:endParaRPr>
          </a:p>
          <a:p>
            <a:pPr>
              <a:buFont typeface="Wingdings"/>
              <a:buChar char="Ø"/>
            </a:pPr>
            <a:r>
              <a:rPr lang="en-US" b="1">
                <a:solidFill>
                  <a:srgbClr val="000000"/>
                </a:solidFill>
                <a:latin typeface="Ubuntu"/>
                <a:ea typeface="+mn-lt"/>
                <a:cs typeface="+mn-lt"/>
              </a:rPr>
              <a:t> Food habits</a:t>
            </a:r>
            <a:r>
              <a:rPr lang="en-US">
                <a:solidFill>
                  <a:srgbClr val="000000"/>
                </a:solidFill>
                <a:latin typeface="Ubuntu"/>
                <a:ea typeface="+mn-lt"/>
                <a:cs typeface="+mn-lt"/>
              </a:rPr>
              <a:t>: Eating late or at odd times can make it harder to sleep.</a:t>
            </a:r>
            <a:endParaRPr lang="en-US">
              <a:latin typeface="Ubuntu"/>
            </a:endParaRPr>
          </a:p>
          <a:p>
            <a:pPr>
              <a:buFont typeface="Wingdings"/>
              <a:buChar char="Ø"/>
            </a:pPr>
            <a:r>
              <a:rPr lang="en-US" b="1">
                <a:solidFill>
                  <a:srgbClr val="000000"/>
                </a:solidFill>
                <a:latin typeface="Ubuntu"/>
                <a:ea typeface="+mn-lt"/>
                <a:cs typeface="+mn-lt"/>
              </a:rPr>
              <a:t> Exercise</a:t>
            </a:r>
            <a:r>
              <a:rPr lang="en-US">
                <a:solidFill>
                  <a:srgbClr val="000000"/>
                </a:solidFill>
                <a:latin typeface="Ubuntu"/>
                <a:ea typeface="+mn-lt"/>
                <a:cs typeface="+mn-lt"/>
              </a:rPr>
              <a:t>: Regular activity helps, but exercising too late can keep you awake.</a:t>
            </a:r>
            <a:endParaRPr lang="en-US">
              <a:latin typeface="Ubuntu"/>
            </a:endParaRPr>
          </a:p>
          <a:p>
            <a:pPr>
              <a:buFont typeface="Wingdings"/>
              <a:buChar char="Ø"/>
            </a:pPr>
            <a:r>
              <a:rPr lang="en-US" b="1">
                <a:solidFill>
                  <a:srgbClr val="000000"/>
                </a:solidFill>
                <a:latin typeface="Ubuntu"/>
                <a:ea typeface="+mn-lt"/>
                <a:cs typeface="+mn-lt"/>
              </a:rPr>
              <a:t> Environment</a:t>
            </a:r>
            <a:r>
              <a:rPr lang="en-US">
                <a:solidFill>
                  <a:srgbClr val="000000"/>
                </a:solidFill>
                <a:latin typeface="Ubuntu"/>
                <a:ea typeface="+mn-lt"/>
                <a:cs typeface="+mn-lt"/>
              </a:rPr>
              <a:t>: Noise, light, and temperature all affect how well we sleep.</a:t>
            </a:r>
            <a:endParaRPr lang="en-US">
              <a:latin typeface="Ubuntu"/>
            </a:endParaRPr>
          </a:p>
          <a:p>
            <a:pPr>
              <a:buFont typeface="Wingdings"/>
              <a:buChar char="Ø"/>
            </a:pPr>
            <a:r>
              <a:rPr lang="en-US" b="1">
                <a:solidFill>
                  <a:srgbClr val="000000"/>
                </a:solidFill>
                <a:latin typeface="Ubuntu"/>
                <a:ea typeface="+mn-lt"/>
                <a:cs typeface="+mn-lt"/>
              </a:rPr>
              <a:t> Health and medicine</a:t>
            </a:r>
            <a:r>
              <a:rPr lang="en-US">
                <a:solidFill>
                  <a:srgbClr val="000000"/>
                </a:solidFill>
                <a:latin typeface="Ubuntu"/>
                <a:ea typeface="+mn-lt"/>
                <a:cs typeface="+mn-lt"/>
              </a:rPr>
              <a:t>: Some conditions and medications can disrupt sleep.</a:t>
            </a:r>
            <a:endParaRPr lang="en-US">
              <a:latin typeface="Ubuntu"/>
            </a:endParaRPr>
          </a:p>
          <a:p>
            <a:pPr>
              <a:buFont typeface="Wingdings"/>
              <a:buChar char="Ø"/>
            </a:pPr>
            <a:r>
              <a:rPr lang="en-US" b="1">
                <a:solidFill>
                  <a:srgbClr val="000000"/>
                </a:solidFill>
                <a:latin typeface="Ubuntu"/>
                <a:ea typeface="+mn-lt"/>
                <a:cs typeface="+mn-lt"/>
              </a:rPr>
              <a:t> Seasons</a:t>
            </a:r>
            <a:r>
              <a:rPr lang="en-US">
                <a:solidFill>
                  <a:srgbClr val="000000"/>
                </a:solidFill>
                <a:latin typeface="Ubuntu"/>
                <a:ea typeface="+mn-lt"/>
                <a:cs typeface="+mn-lt"/>
              </a:rPr>
              <a:t>: Less daylight in winter can shift your body clock.</a:t>
            </a:r>
            <a:endParaRPr lang="en-US">
              <a:latin typeface="Ubuntu"/>
            </a:endParaRPr>
          </a:p>
          <a:p>
            <a:pPr>
              <a:buFont typeface="Wingdings"/>
              <a:buChar char="Ø"/>
            </a:pPr>
            <a:r>
              <a:rPr lang="en-US" b="1">
                <a:solidFill>
                  <a:srgbClr val="000000"/>
                </a:solidFill>
                <a:latin typeface="Ubuntu"/>
                <a:ea typeface="+mn-lt"/>
                <a:cs typeface="+mn-lt"/>
              </a:rPr>
              <a:t> Screens and devices</a:t>
            </a:r>
            <a:r>
              <a:rPr lang="en-US">
                <a:solidFill>
                  <a:srgbClr val="000000"/>
                </a:solidFill>
                <a:latin typeface="Ubuntu"/>
                <a:ea typeface="+mn-lt"/>
                <a:cs typeface="+mn-lt"/>
              </a:rPr>
              <a:t>: Using phones, tablets, or TVs late at night can mess with sleep.</a:t>
            </a:r>
            <a:endParaRPr lang="en-US">
              <a:latin typeface="Ubuntu"/>
            </a:endParaRPr>
          </a:p>
          <a:p>
            <a:pPr marL="285750" indent="-285750">
              <a:buFont typeface="Wingdings"/>
              <a:buChar char="Ø"/>
            </a:pPr>
            <a:endParaRPr lang="en-US" sz="1600">
              <a:solidFill>
                <a:srgbClr val="000000"/>
              </a:solidFill>
              <a:latin typeface="Ubuntu"/>
              <a:ea typeface="Calibri"/>
              <a:cs typeface="Calibri"/>
            </a:endParaRPr>
          </a:p>
          <a:p>
            <a:endParaRPr lang="en-US">
              <a:solidFill>
                <a:srgbClr val="231F20"/>
              </a:solidFill>
              <a:latin typeface="Proxima Nova"/>
            </a:endParaRPr>
          </a:p>
        </p:txBody>
      </p:sp>
    </p:spTree>
    <p:extLst>
      <p:ext uri="{BB962C8B-B14F-4D97-AF65-F5344CB8AC3E}">
        <p14:creationId xmlns:p14="http://schemas.microsoft.com/office/powerpoint/2010/main" val="428305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3EFA4EF-0D9C-63F6-F3E3-E33B427A1960}"/>
              </a:ext>
            </a:extLst>
          </p:cNvPr>
          <p:cNvSpPr txBox="1">
            <a:spLocks/>
          </p:cNvSpPr>
          <p:nvPr/>
        </p:nvSpPr>
        <p:spPr>
          <a:xfrm>
            <a:off x="304879" y="1040565"/>
            <a:ext cx="4432300" cy="66992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kern="1200">
                <a:latin typeface="Ubuntu" panose="020B0504030602030204" pitchFamily="34" charset="0"/>
                <a:ea typeface="+mn-ea"/>
                <a:cs typeface="+mn-cs"/>
              </a:rPr>
              <a:t>Why a sleep schedule matters?</a:t>
            </a:r>
          </a:p>
        </p:txBody>
      </p:sp>
      <p:sp>
        <p:nvSpPr>
          <p:cNvPr id="3" name="Rectangle 2"/>
          <p:cNvSpPr/>
          <p:nvPr/>
        </p:nvSpPr>
        <p:spPr>
          <a:xfrm>
            <a:off x="234695" y="1712840"/>
            <a:ext cx="8023809" cy="2319337"/>
          </a:xfrm>
          <a:prstGeom prst="rect">
            <a:avLst/>
          </a:prstGeom>
          <a:ln>
            <a:noFill/>
          </a:ln>
        </p:spPr>
        <p:txBody>
          <a:bodyPr vert="horz" lIns="91440" tIns="45720" rIns="91440" bIns="45720" rtlCol="0" anchor="t">
            <a:noAutofit/>
          </a:bodyPr>
          <a:lstStyle/>
          <a:p>
            <a:pPr>
              <a:lnSpc>
                <a:spcPct val="90000"/>
              </a:lnSpc>
              <a:spcBef>
                <a:spcPts val="1000"/>
              </a:spcBef>
            </a:pPr>
            <a:r>
              <a:rPr lang="en-US">
                <a:latin typeface="Ubuntu"/>
              </a:rPr>
              <a:t>A consistent sleep schedule (going to bed and getting up at the same time every day) can help us get the amount of sleep we need.</a:t>
            </a:r>
          </a:p>
          <a:p>
            <a:pPr>
              <a:lnSpc>
                <a:spcPct val="90000"/>
              </a:lnSpc>
              <a:spcBef>
                <a:spcPts val="1000"/>
              </a:spcBef>
            </a:pPr>
            <a:r>
              <a:rPr lang="en-US">
                <a:latin typeface="Ubuntu"/>
              </a:rPr>
              <a:t>A regular sleep schedule can also help boost the quality of our sleep and ensure that our body’s circadian rhythms aren't disrupted.</a:t>
            </a:r>
            <a:endParaRPr lang="en-US">
              <a:latin typeface="Ubuntu" panose="020B0504030602030204" pitchFamily="34" charset="0"/>
            </a:endParaRPr>
          </a:p>
          <a:p>
            <a:pPr>
              <a:lnSpc>
                <a:spcPct val="90000"/>
              </a:lnSpc>
              <a:spcBef>
                <a:spcPts val="1000"/>
              </a:spcBef>
            </a:pPr>
            <a:endParaRPr lang="en-US">
              <a:latin typeface="Ubuntu" panose="020B0504030602030204" pitchFamily="34" charset="0"/>
            </a:endParaRPr>
          </a:p>
        </p:txBody>
      </p:sp>
      <p:sp>
        <p:nvSpPr>
          <p:cNvPr id="2" name="TextBox 1">
            <a:extLst>
              <a:ext uri="{FF2B5EF4-FFF2-40B4-BE49-F238E27FC236}">
                <a16:creationId xmlns:a16="http://schemas.microsoft.com/office/drawing/2014/main" id="{2A586944-E693-B2C3-E5BF-5CFD22ACE94C}"/>
              </a:ext>
            </a:extLst>
          </p:cNvPr>
          <p:cNvSpPr txBox="1"/>
          <p:nvPr/>
        </p:nvSpPr>
        <p:spPr>
          <a:xfrm>
            <a:off x="232612" y="3240505"/>
            <a:ext cx="980172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Ubuntu"/>
                <a:cs typeface="Segoe UI"/>
              </a:rPr>
              <a:t>Our circadian rhythms also have an important influence on:</a:t>
            </a:r>
            <a:r>
              <a:rPr lang="en-US">
                <a:latin typeface="Ubuntu"/>
                <a:cs typeface="Segoe UI"/>
              </a:rPr>
              <a:t>​</a:t>
            </a:r>
          </a:p>
          <a:p>
            <a:pPr marL="285750" indent="-285750">
              <a:buFont typeface="Wingdings"/>
              <a:buChar char="Ø"/>
            </a:pPr>
            <a:r>
              <a:rPr lang="en-US">
                <a:latin typeface="Ubuntu"/>
                <a:cs typeface="Segoe UI"/>
              </a:rPr>
              <a:t>When we feel ready to sleep and wake up​</a:t>
            </a:r>
          </a:p>
          <a:p>
            <a:pPr marL="285750" indent="-285750">
              <a:buFont typeface="Wingdings"/>
              <a:buChar char="Ø"/>
            </a:pPr>
            <a:r>
              <a:rPr lang="en-US">
                <a:latin typeface="Ubuntu"/>
                <a:cs typeface="Segoe UI"/>
              </a:rPr>
              <a:t>How our body cycles through the stages of sleep​</a:t>
            </a:r>
            <a:endParaRPr lang="en-US">
              <a:latin typeface="Ubuntu"/>
            </a:endParaRPr>
          </a:p>
          <a:p>
            <a:pPr marL="285750" indent="-285750">
              <a:buFont typeface="Wingdings"/>
              <a:buChar char="Ø"/>
            </a:pPr>
            <a:r>
              <a:rPr lang="en-US">
                <a:latin typeface="Ubuntu"/>
                <a:cs typeface="Segoe UI"/>
              </a:rPr>
              <a:t>Our ability to sleep continuously through the night ​</a:t>
            </a:r>
            <a:endParaRPr lang="en-US">
              <a:latin typeface="Ubuntu"/>
              <a:ea typeface="Calibri"/>
              <a:cs typeface="Calibri"/>
            </a:endParaRPr>
          </a:p>
          <a:p>
            <a:endParaRPr lang="en-US">
              <a:latin typeface="Ubuntu"/>
              <a:cs typeface="Segoe UI"/>
            </a:endParaRPr>
          </a:p>
          <a:p>
            <a:r>
              <a:rPr lang="en-US">
                <a:latin typeface="Ubuntu"/>
                <a:cs typeface="Segoe UI"/>
              </a:rPr>
              <a:t>Both our environment and </a:t>
            </a:r>
            <a:r>
              <a:rPr lang="en-US" err="1">
                <a:latin typeface="Ubuntu"/>
                <a:cs typeface="Segoe UI"/>
              </a:rPr>
              <a:t>behaviours</a:t>
            </a:r>
            <a:r>
              <a:rPr lang="en-US">
                <a:latin typeface="Ubuntu"/>
                <a:cs typeface="Segoe UI"/>
              </a:rPr>
              <a:t> affect our circadian rhythms. For example, darkness is a sleep cue that triggers production of the sleep-inducing hormone melatonin that supports healthy sleep and aligns our circadian rhythms with our preferred sleep schedule.​</a:t>
            </a:r>
            <a:endParaRPr lang="en-US"/>
          </a:p>
        </p:txBody>
      </p:sp>
    </p:spTree>
    <p:extLst>
      <p:ext uri="{BB962C8B-B14F-4D97-AF65-F5344CB8AC3E}">
        <p14:creationId xmlns:p14="http://schemas.microsoft.com/office/powerpoint/2010/main" val="1595927795"/>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550f9a-f14e-418b-a53a-e888529f43ac">
      <UserInfo>
        <DisplayName/>
        <AccountId xsi:nil="true"/>
        <AccountType/>
      </UserInfo>
    </SharedWithUsers>
    <MediaLengthInSeconds xmlns="bbd7921a-042b-4eb0-b7a0-a3fc5587e9ac" xsi:nil="true"/>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86DA86-E1FB-44EE-B0F0-78AE5479C1BE}">
  <ds:schemaRefs>
    <ds:schemaRef ds:uri="b7e247b7-cca8-429f-8688-16f83c8fba5f"/>
    <ds:schemaRef ds:uri="bbd7921a-042b-4eb0-b7a0-a3fc5587e9ac"/>
    <ds:schemaRef ds:uri="d6550f9a-f14e-418b-a53a-e888529f43ac"/>
    <ds:schemaRef ds:uri="f30bebb2-c01f-48d0-81da-dc8b123879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72CF89-D81E-4226-8067-2255C6B4F3C3}">
  <ds:schemaRefs>
    <ds:schemaRef ds:uri="http://schemas.microsoft.com/sharepoint/v3/contenttype/forms"/>
  </ds:schemaRefs>
</ds:datastoreItem>
</file>

<file path=customXml/itemProps3.xml><?xml version="1.0" encoding="utf-8"?>
<ds:datastoreItem xmlns:ds="http://schemas.openxmlformats.org/officeDocument/2006/customXml" ds:itemID="{9240B6F2-D85B-4628-AD8C-C7EF5B9812C4}">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14</cp:revision>
  <dcterms:created xsi:type="dcterms:W3CDTF">2024-01-29T16:09:21Z</dcterms:created>
  <dcterms:modified xsi:type="dcterms:W3CDTF">2025-10-01T09:15:51Z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