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handoutMasterIdLst>
    <p:handoutMasterId r:id="rId61"/>
  </p:handoutMasterIdLst>
  <p:sldIdLst>
    <p:sldId id="2147375905" r:id="rId5"/>
    <p:sldId id="282" r:id="rId6"/>
    <p:sldId id="284" r:id="rId7"/>
    <p:sldId id="2147375672" r:id="rId8"/>
    <p:sldId id="258" r:id="rId9"/>
    <p:sldId id="259" r:id="rId10"/>
    <p:sldId id="2147375906" r:id="rId11"/>
    <p:sldId id="287" r:id="rId12"/>
    <p:sldId id="290" r:id="rId13"/>
    <p:sldId id="288" r:id="rId14"/>
    <p:sldId id="289" r:id="rId15"/>
    <p:sldId id="292" r:id="rId16"/>
    <p:sldId id="293" r:id="rId17"/>
    <p:sldId id="2147375911" r:id="rId18"/>
    <p:sldId id="497" r:id="rId19"/>
    <p:sldId id="500" r:id="rId20"/>
    <p:sldId id="296" r:id="rId21"/>
    <p:sldId id="299" r:id="rId22"/>
    <p:sldId id="2147375904" r:id="rId23"/>
    <p:sldId id="355" r:id="rId24"/>
    <p:sldId id="302" r:id="rId25"/>
    <p:sldId id="309" r:id="rId26"/>
    <p:sldId id="2147375907" r:id="rId27"/>
    <p:sldId id="2147375902" r:id="rId28"/>
    <p:sldId id="328" r:id="rId29"/>
    <p:sldId id="278" r:id="rId30"/>
    <p:sldId id="334" r:id="rId31"/>
    <p:sldId id="338" r:id="rId32"/>
    <p:sldId id="494" r:id="rId33"/>
    <p:sldId id="332" r:id="rId34"/>
    <p:sldId id="501" r:id="rId35"/>
    <p:sldId id="2147375673" r:id="rId36"/>
    <p:sldId id="305" r:id="rId37"/>
    <p:sldId id="308" r:id="rId38"/>
    <p:sldId id="340" r:id="rId39"/>
    <p:sldId id="341" r:id="rId40"/>
    <p:sldId id="2147375908" r:id="rId41"/>
    <p:sldId id="451" r:id="rId42"/>
    <p:sldId id="471" r:id="rId43"/>
    <p:sldId id="2147375912" r:id="rId44"/>
    <p:sldId id="473" r:id="rId45"/>
    <p:sldId id="2147375675" r:id="rId46"/>
    <p:sldId id="306" r:id="rId47"/>
    <p:sldId id="477" r:id="rId48"/>
    <p:sldId id="496" r:id="rId49"/>
    <p:sldId id="2147375909" r:id="rId50"/>
    <p:sldId id="347" r:id="rId51"/>
    <p:sldId id="348" r:id="rId52"/>
    <p:sldId id="349" r:id="rId53"/>
    <p:sldId id="350" r:id="rId54"/>
    <p:sldId id="2147375910" r:id="rId55"/>
    <p:sldId id="345" r:id="rId56"/>
    <p:sldId id="357" r:id="rId57"/>
    <p:sldId id="2147375674" r:id="rId58"/>
    <p:sldId id="35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AA831A-BE82-2A20-7FA3-D1D0C543708F}" name="Claire Thompson (Public Health Wales - Matrix House)" initials="CH" userId="S::claire.thompson@wales.nhs.uk::f072a33b-5616-4f50-9715-78a84fd54c68" providerId="AD"/>
  <p188:author id="{A1DFA91B-0C5E-2742-DA78-68813409AFB1}" name="Francesca Brugnoli-Edwards (Public Health Wales - CQ2)" initials="FB" userId="S::Francesca.Brugnoli-Edwards4@wales.nhs.uk::fe73d689-5a9e-427e-bfa8-5a40d2485247" providerId="AD"/>
  <p188:author id="{EB9FFD1E-3458-7F38-5C65-8E0926627691}" name="Sonia Khoury (Public Health Wales)" initials="SW" userId="S::sonia.khoury3@wales.nhs.uk::0df631ab-5610-4e21-b418-d0a5f88f07aa" providerId="AD"/>
  <p188:author id="{FA93072A-18F9-0AA5-4887-9A1245323FEE}" name="Mal" initials="MP" userId="Mal" providerId="None"/>
  <p188:author id="{1519992A-3D09-C08D-DBF5-95040AB9B37F}" name="Ceriann Howard (Public Health Wales - No. 2 Capital Quarter)" initials="CH(HWN2CQ" userId="S::Ceriann.Howard2@wales.nhs.uk::21820608-678a-4a54-aec7-0e03d16ea59c" providerId="AD"/>
  <p188:author id="{A5CCCE2E-F254-443D-8D19-7CC115471B17}" name="Kate Lloyd (Public Health Wales - No. 2 Capital Quarter)" initials="KL(HWN2CQ" userId="S::Kate.Lloyd5@wales.nhs.uk::d2fef917-2188-4caf-afe2-dc2d6aa0f598" providerId="AD"/>
  <p188:author id="{5FAFC735-FEFA-D700-9A74-52BBD1A3C3BC}" name="Rosemary Jones (Public Health Wales)" initials="RW" userId="S::rosemary.jones2@wales.nhs.uk::1eb86f96-1bd6-4022-93f5-9c9180c4fd8b" providerId="AD"/>
  <p188:author id="{389AFE47-C33C-6317-5D80-394894170595}" name="Clare Powell (Public Health Wales)" initials="CW" userId="S::clare.powell2@wales.nhs.uk::d7f25bbe-a553-4284-9dbf-a45ba97dae4b" providerId="AD"/>
  <p188:author id="{CE5BB153-4BFE-5C3F-C9AE-4DDD7AC59109}" name="Sean Morgans (Public Health Wales - No. 2 Capital Quarter)" initials="SQ" userId="S::sean.morgans3@wales.nhs.uk::e7c54ca9-1b9b-4e7b-81b7-8429a31925e0" providerId="AD"/>
  <p188:author id="{8D0B7555-513D-0555-6327-44435E9246FA}" name="Jackie Blayney (Public Health Wales - No. 2 Capital Quarter)" initials="JB(HWN2CQ" userId="S::Jackie.Blayney@wales.nhs.uk::633d779f-4707-4e3e-888e-a968d3c25860" providerId="AD"/>
  <p188:author id="{61B49FA0-74B8-0DE4-8AD1-6D5180F0657F}" name="Ceriann Howard (Public Health Wales - No. 2 Capital Quarter)" initials="CQ" userId="S::ceriann.howard2@wales.nhs.uk::21820608-678a-4a54-aec7-0e03d16ea59c" providerId="AD"/>
  <p188:author id="{C11460A8-C1E2-2352-9CA8-9FFD42E0F657}" name="Clare Powell (Public Health Wales)" initials="CP(HW" userId="S::Clare.Powell2@wales.nhs.uk::d7f25bbe-a553-4284-9dbf-a45ba97dae4b" providerId="AD"/>
  <p188:author id="{7C80A3C3-6E61-BCDB-5564-869A5EF3248E}" name="Carys Rees (Public Health Wales - No. 2 Capital Quarter)" initials="CR" userId="S::Carys.Rees8@wales.nhs.uk::b158f908-155c-451f-81aa-6b2e7effd62b" providerId="AD"/>
  <p188:author id="{9606C2C5-DD1B-6A07-1FF9-E595B25E5BEA}" name="Malorie Perry (Public Health Wales - No. 2 Capital Quarter)" initials="MQ" userId="S::malorie.perry@wales.nhs.uk::3f008b24-5763-40c0-8811-7eff5b10140f" providerId="AD"/>
  <p188:author id="{8746E5C7-7D04-3168-181F-C184157DCD71}" name="Carys Rees (Public Health Wales - No. 2 Capital Quarter)" initials="CQ" userId="S::carys.rees8@wales.nhs.uk::b158f908-155c-451f-81aa-6b2e7effd62b" providerId="AD"/>
  <p188:author id="{2B1B84EE-57B4-63E8-1F44-723F5233FCE3}" name="Hawys Youlden (Public Health Wales - No.2 Capital Quarter)" initials="HY(HWNCQ" userId="S::Hawys.Youlden2@wales.nhs.uk::a640df3f-f1c5-4512-b62e-09302c969a5e" providerId="AD"/>
  <p188:author id="{755782F0-D0BE-DDDC-1854-1A05E53344B3}" name="Francesca Brugnoli-Edwards (Public Health Wales - CQ2)" initials="FC" userId="S::francesca.brugnoli-edwards4@wales.nhs.uk::fe73d689-5a9e-427e-bfa8-5a40d24852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die Phillips (Public Health Wales - No. 2 Capital Quarter)" initials="JP(HW-N2CQ" lastIdx="12" clrIdx="0">
    <p:extLst>
      <p:ext uri="{19B8F6BF-5375-455C-9EA6-DF929625EA0E}">
        <p15:presenceInfo xmlns:p15="http://schemas.microsoft.com/office/powerpoint/2012/main" userId="S-1-5-21-978635462-3828570294-627434887-1192716" providerId="AD"/>
      </p:ext>
    </p:extLst>
  </p:cmAuthor>
  <p:cmAuthor id="2" name="Hannah Y. Lindsay (Public Health Wales - No. 2 Capital Quarter)" initials="HYL(HW-N2CQ" lastIdx="5" clrIdx="1">
    <p:extLst>
      <p:ext uri="{19B8F6BF-5375-455C-9EA6-DF929625EA0E}">
        <p15:presenceInfo xmlns:p15="http://schemas.microsoft.com/office/powerpoint/2012/main" userId="S-1-5-21-978635462-3828570294-627434887-1147744" providerId="AD"/>
      </p:ext>
    </p:extLst>
  </p:cmAuthor>
  <p:cmAuthor id="3" name="Lesley Lewis (Public Health Wales - No. 2 Capital Quarter)" initials="LL(HW-N2CQ" lastIdx="14" clrIdx="2">
    <p:extLst>
      <p:ext uri="{19B8F6BF-5375-455C-9EA6-DF929625EA0E}">
        <p15:presenceInfo xmlns:p15="http://schemas.microsoft.com/office/powerpoint/2012/main" userId="S-1-5-21-978635462-3828570294-627434887-913762" providerId="AD"/>
      </p:ext>
    </p:extLst>
  </p:cmAuthor>
  <p:cmAuthor id="4" name="Ashley Gould (Public Health Wales - No. 2 Capital Quarter)" initials="AG(HW-N2CQ" lastIdx="20" clrIdx="3">
    <p:extLst>
      <p:ext uri="{19B8F6BF-5375-455C-9EA6-DF929625EA0E}">
        <p15:presenceInfo xmlns:p15="http://schemas.microsoft.com/office/powerpoint/2012/main" userId="S-1-5-21-978635462-3828570294-627434887-274402" providerId="AD"/>
      </p:ext>
    </p:extLst>
  </p:cmAuthor>
  <p:cmAuthor id="5" name="James Field (Public Health Wales - No. 2 Capital Quarter)" initials="JQ" lastIdx="13" clrIdx="4">
    <p:extLst>
      <p:ext uri="{19B8F6BF-5375-455C-9EA6-DF929625EA0E}">
        <p15:presenceInfo xmlns:p15="http://schemas.microsoft.com/office/powerpoint/2012/main" userId="S::james.field@wales.nhs.uk::7456450a-a083-4289-9b33-e13e318a5e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8CE"/>
    <a:srgbClr val="00A7A7"/>
    <a:srgbClr val="212A73"/>
    <a:srgbClr val="B2E7F0"/>
    <a:srgbClr val="FFDC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BEA1D-5611-4C90-8881-EFACD134BD4F}" v="8" dt="2025-08-21T14:29:54.899"/>
    <p1510:client id="{475CA72C-82EF-43F3-8714-A3A96BDB6329}" v="1" dt="2025-08-21T13:48:32.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79" autoAdjust="0"/>
  </p:normalViewPr>
  <p:slideViewPr>
    <p:cSldViewPr snapToGrid="0">
      <p:cViewPr varScale="1">
        <p:scale>
          <a:sx n="90" d="100"/>
          <a:sy n="90" d="100"/>
        </p:scale>
        <p:origin x="54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BFEFFB-9D59-421A-A817-24758BCB8412}" type="datetimeFigureOut">
              <a:rPr lang="en-GB" smtClean="0"/>
              <a:t>22/08/2025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BA053-F0AD-45AD-8A89-5960FC23B41D}" type="slidenum">
              <a:rPr lang="en-GB" smtClean="0"/>
              <a:t>‹#›</a:t>
            </a:fld>
            <a:endParaRPr lang="en-GB"/>
          </a:p>
        </p:txBody>
      </p:sp>
    </p:spTree>
    <p:extLst>
      <p:ext uri="{BB962C8B-B14F-4D97-AF65-F5344CB8AC3E}">
        <p14:creationId xmlns:p14="http://schemas.microsoft.com/office/powerpoint/2010/main" val="23808841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E7099-F52E-4117-8D96-2AA360E78F7F}" type="datetimeFigureOut">
              <a:rPr lang="en-GB" smtClean="0"/>
              <a:t>22/08/2025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9AB69-1183-4A53-8418-DBE90C92BBE7}" type="slidenum">
              <a:rPr lang="en-GB" smtClean="0"/>
              <a:t>‹#›</a:t>
            </a:fld>
            <a:endParaRPr lang="en-GB"/>
          </a:p>
        </p:txBody>
      </p:sp>
    </p:spTree>
    <p:extLst>
      <p:ext uri="{BB962C8B-B14F-4D97-AF65-F5344CB8AC3E}">
        <p14:creationId xmlns:p14="http://schemas.microsoft.com/office/powerpoint/2010/main" val="5778586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gov.uk/government/publications/shingles-herpes-zoster-the-green-book-chapter-28a" TargetMode="External"/><Relationship Id="rId4" Type="http://schemas.openxmlformats.org/officeDocument/2006/relationships/hyperlink" Target="https://www.gov.uk/government/publications/shingles-vaccination-guidance-for-healthcare-professional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publications/shingles-herpes-zoster-the-green-book-chapter-28a"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cks.nice.org.uk/topics/shingles/background-information/complications/" TargetMode="External"/><Relationship Id="rId4" Type="http://schemas.openxmlformats.org/officeDocument/2006/relationships/hyperlink" Target="https://cks.nice.org.uk/topics/post-herpetic-neuralgia/diagnosis/diagnosi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hw-tableau.cymru.nhs.uk/#/views/GP_Shingles/GPShingles?:iid=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cademic.oup.com/cid/article/73/6/941/6134290?searchresult=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wales/expansion-shingles-immunisation-severely-immunosuppressed-people-aged-18-4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edicines.org.uk/emc/product/1205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edicines.org.uk/emc/product/12054"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wmic.wales.nhs.uk/pgds-templates-advice/" TargetMode="External"/><Relationship Id="rId5" Type="http://schemas.openxmlformats.org/officeDocument/2006/relationships/hyperlink" Target="https://www.gov.uk/government/publications/shingles-vaccine-shingrix-patient-group-direction-pgd-template" TargetMode="External"/><Relationship Id="rId4" Type="http://schemas.openxmlformats.org/officeDocument/2006/relationships/hyperlink" Target="https://www.gov.uk/government/publications/vaccine-safety-and-adverse-events-following-immunisation-the-green-book-chapter-8"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edicines.org.uk/emc/product/12054"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ov.uk/government/publications/surveillance-and-monitoring-for-vaccine-safety-the-green-book-chapter-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cademic.oup.com/cid/article/73/6/941/6134290?searchresult=1"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pubmed.ncbi.nlm.nih.gov/31399377/" TargetMode="External"/><Relationship Id="rId4" Type="http://schemas.openxmlformats.org/officeDocument/2006/relationships/hyperlink" Target="https://pubmed.ncbi.nlm.nih.gov/2591634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ov.wales/expansion-shingles-immunisation-severely-immunosuppressed-people-aged-18-49"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gov.wales/expansion-shingles-immunisation-severely-immunosuppressed-people-aged-18-49-whc2025028"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wales/expansion-shingles-immunisation-severely-immunosuppressed-people-aged-18-49"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ncbi.nlm.nih.gov/pmc/articles/PMC6491344/"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s://www.gov.wales/changes-shingles-vaccinations-september-2023-whc2023024" TargetMode="External"/><Relationship Id="rId4" Type="http://schemas.openxmlformats.org/officeDocument/2006/relationships/hyperlink" Target="https://www.nice.org.uk/guidance/ng21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immunity-and-how-vaccines-work-the-green-book-chapter-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12943/Green_book_of_immunisation_28a_Shingles.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who.int/news-room/fact-sheets/detail/shingles-(herpes-zoster)" TargetMode="External"/><Relationship Id="rId5" Type="http://schemas.openxmlformats.org/officeDocument/2006/relationships/hyperlink" Target="https://www.nhs.uk/conditions/shingles/" TargetMode="External"/><Relationship Id="rId4" Type="http://schemas.openxmlformats.org/officeDocument/2006/relationships/hyperlink" Target="https://assets.publishing.service.gov.uk/government/uploads/system/uploads/attachment_data/file/1056198/Green_Book_Chapter_34_v3_0.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ks.nice.org.uk/topics/shingles/diagnosis/diagnosi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nhs.uk/conditions/shingles/" TargetMode="External"/><Relationship Id="rId4" Type="http://schemas.openxmlformats.org/officeDocument/2006/relationships/hyperlink" Target="https://www.gov.uk/government/publications/shingles-herpes-zoster-the-green-book-chapter-28a"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government/publications/shingles-herpes-zoster-the-green-book-chapter-28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ks.nice.org.uk/topics/shingles/diagnosis/clinical-feature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publications/shingles-herpes-zoster-the-green-book-chapter-28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ks.nice.org.uk/topics/shingles/background-information/complicati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Material contained in this document may be reproduced without prior permission provided it is done so accurately and is not used in a misleading context.</a:t>
            </a:r>
            <a:endParaRPr lang="en-US" dirty="0"/>
          </a:p>
          <a:p>
            <a:endParaRPr lang="en-GB" dirty="0"/>
          </a:p>
          <a:p>
            <a:r>
              <a:rPr lang="en-GB" dirty="0"/>
              <a:t>Acknowledgement to Public Health Wales NHS Trust to be stated.</a:t>
            </a:r>
            <a:endParaRPr lang="en-US" dirty="0"/>
          </a:p>
          <a:p>
            <a:endParaRPr lang="en-GB" dirty="0"/>
          </a:p>
          <a:p>
            <a:r>
              <a:rPr lang="en-GB" dirty="0"/>
              <a:t>© 2025 Public Health Wales NHS Trust.</a:t>
            </a:r>
            <a:endParaRPr lang="en-US" dirty="0"/>
          </a:p>
          <a:p>
            <a:endParaRPr lang="en-GB" dirty="0"/>
          </a:p>
          <a:p>
            <a:r>
              <a:rPr lang="en-GB" b="1" dirty="0"/>
              <a:t>Version 2</a:t>
            </a:r>
            <a:endParaRPr lang="en-US" dirty="0"/>
          </a:p>
          <a:p>
            <a:r>
              <a:rPr lang="en-GB" b="1" dirty="0"/>
              <a:t>Slide 37 and 56: </a:t>
            </a:r>
            <a:r>
              <a:rPr lang="en-GB" dirty="0"/>
              <a:t>Updated Green book advice on co-administration </a:t>
            </a:r>
            <a:r>
              <a:rPr lang="en-GB" b="1" dirty="0"/>
              <a:t>- </a:t>
            </a:r>
            <a:r>
              <a:rPr lang="en-GB" dirty="0"/>
              <a:t>update to the </a:t>
            </a:r>
            <a:r>
              <a:rPr lang="en-GB" dirty="0">
                <a:hlinkClick r:id="rId3"/>
              </a:rPr>
              <a:t>COVID-19: the green book, chapter 14a - GOV.UK (www.gov.uk)</a:t>
            </a:r>
            <a:r>
              <a:rPr lang="en-GB" dirty="0"/>
              <a:t> indicates that COVID-19 vaccines can be given at the same time as other vaccines, including flu vaccines.</a:t>
            </a:r>
            <a:endParaRPr lang="en-US" dirty="0"/>
          </a:p>
          <a:p>
            <a:endParaRPr lang="en-GB" dirty="0"/>
          </a:p>
          <a:p>
            <a:r>
              <a:rPr lang="en-GB" b="1" dirty="0"/>
              <a:t>Version 3 (1 September 2023)</a:t>
            </a:r>
            <a:endParaRPr lang="en-US" dirty="0"/>
          </a:p>
          <a:p>
            <a:r>
              <a:rPr lang="en-GB" b="1" dirty="0"/>
              <a:t>Completed slide set update: </a:t>
            </a:r>
            <a:r>
              <a:rPr lang="en-GB" dirty="0"/>
              <a:t>Updated to align with proposed changes to shingles programme from 01 September 2023</a:t>
            </a:r>
            <a:endParaRPr lang="en-US" dirty="0"/>
          </a:p>
          <a:p>
            <a:endParaRPr lang="en-GB" dirty="0"/>
          </a:p>
          <a:p>
            <a:r>
              <a:rPr lang="en-GB" b="1" dirty="0"/>
              <a:t>Version 4 (11 September 2023)</a:t>
            </a:r>
            <a:endParaRPr lang="en-US" dirty="0"/>
          </a:p>
          <a:p>
            <a:r>
              <a:rPr lang="en-GB" b="1" dirty="0"/>
              <a:t>Slide 45: </a:t>
            </a:r>
            <a:r>
              <a:rPr lang="en-GB" dirty="0"/>
              <a:t>Slide content and notes section updated to align with recently updated UKHSA Shingles vaccination: guidance for healthcare professionals: </a:t>
            </a:r>
            <a:r>
              <a:rPr lang="en-GB" dirty="0">
                <a:hlinkClick r:id="rId4"/>
              </a:rPr>
              <a:t>https://www.gov.uk/government/publications/shingles-vaccination-guidance-for-healthcare-professionals</a:t>
            </a:r>
            <a:endParaRPr lang="en-GB" dirty="0"/>
          </a:p>
          <a:p>
            <a:r>
              <a:rPr lang="en-US" b="1" dirty="0"/>
              <a:t>Slide 48: </a:t>
            </a:r>
            <a:r>
              <a:rPr lang="en-GB" dirty="0"/>
              <a:t>Slide content and notes section updated to align with recently updated UKHSA Shingles vaccination: guidance for healthcare professionals: </a:t>
            </a:r>
            <a:r>
              <a:rPr lang="en-GB" dirty="0">
                <a:hlinkClick r:id="rId4"/>
              </a:rPr>
              <a:t>https://www.gov.uk/government/publications/shingles-vaccination-guidance-for-healthcare-professionals</a:t>
            </a:r>
            <a:endParaRPr lang="en-GB" dirty="0"/>
          </a:p>
          <a:p>
            <a:r>
              <a:rPr lang="en-GB" b="1" dirty="0"/>
              <a:t>Slide 49 and 50</a:t>
            </a:r>
            <a:r>
              <a:rPr lang="en-GB" dirty="0"/>
              <a:t>: Added slide “Immunosuppressed individuals who develop a varicella rash following inadvertent vaccination with Zostavax®” to provide further information to healthcare practitioners. Aligned with Green </a:t>
            </a:r>
            <a:r>
              <a:rPr lang="en-GB"/>
              <a:t>Book Chapter 28a: </a:t>
            </a:r>
            <a:r>
              <a:rPr lang="en-GB" dirty="0"/>
              <a:t>Shingles (up to 31/08/2023): </a:t>
            </a:r>
            <a:r>
              <a:rPr lang="en-GB" dirty="0">
                <a:hlinkClick r:id="rId5"/>
              </a:rPr>
              <a:t>Shingles (herpes zoster): the green book</a:t>
            </a:r>
            <a:r>
              <a:rPr lang="en-GB">
                <a:hlinkClick r:id="rId5"/>
              </a:rPr>
              <a:t>, chapter 28a </a:t>
            </a:r>
            <a:r>
              <a:rPr lang="en-GB" dirty="0">
                <a:hlinkClick r:id="rId5"/>
              </a:rPr>
              <a:t>- GOV.UK (www.gov.uk)</a:t>
            </a:r>
            <a:r>
              <a:rPr lang="en-GB" dirty="0"/>
              <a:t> / </a:t>
            </a:r>
            <a:r>
              <a:rPr lang="en-GB" dirty="0">
                <a:hlinkClick r:id="rId5"/>
              </a:rPr>
              <a:t>https://www.gov.uk/government/publications</a:t>
            </a:r>
            <a:r>
              <a:rPr lang="en-GB">
                <a:hlinkClick r:id="rId5"/>
              </a:rPr>
              <a:t>/shingles-herpes-zoster-the-green-book-chapter-28a</a:t>
            </a:r>
            <a:r>
              <a:rPr lang="en-GB"/>
              <a:t> </a:t>
            </a:r>
            <a:r>
              <a:rPr lang="en-GB" dirty="0"/>
              <a:t>and UKHSA Shingles vaccination: guidance for healthcare professionals: </a:t>
            </a:r>
            <a:r>
              <a:rPr lang="en-GB" dirty="0">
                <a:hlinkClick r:id="rId4"/>
              </a:rPr>
              <a:t>https://www.gov.uk/government/publications/shingles-vaccination-guidance-for-healthcare-professionals</a:t>
            </a:r>
            <a:endParaRPr lang="en-GB" dirty="0"/>
          </a:p>
          <a:p>
            <a:r>
              <a:rPr lang="en-US" b="1" dirty="0"/>
              <a:t>Slide 57: </a:t>
            </a:r>
            <a:r>
              <a:rPr lang="en-GB" dirty="0"/>
              <a:t>Slide content and notes section updated to align with recently updated UKHSA Shingles vaccination: guidance for healthcare professionals </a:t>
            </a:r>
            <a:r>
              <a:rPr lang="en-GB" dirty="0">
                <a:hlinkClick r:id="rId4"/>
              </a:rPr>
              <a:t>https://www.gov.uk/government/publications/shingles-vaccination-guidance-for-healthcare-professionals</a:t>
            </a:r>
            <a:endParaRPr lang="en-US" dirty="0"/>
          </a:p>
          <a:p>
            <a:r>
              <a:rPr lang="en-GB" b="1" dirty="0"/>
              <a:t>Slide 64</a:t>
            </a:r>
            <a:r>
              <a:rPr lang="en-GB" dirty="0"/>
              <a:t>: Slide content and notes section updated to align with recently updated UKHSA Shingles vaccination: guidance for healthcare professionals </a:t>
            </a:r>
            <a:r>
              <a:rPr lang="en-GB" dirty="0">
                <a:hlinkClick r:id="rId4"/>
              </a:rPr>
              <a:t>https://www.gov.uk/government/publications/shingles-vaccination-guidance-for-healthcare-professionals</a:t>
            </a:r>
            <a:endParaRPr lang="en-US" dirty="0"/>
          </a:p>
          <a:p>
            <a:r>
              <a:rPr lang="en-GB" b="1" dirty="0"/>
              <a:t>Slide 65</a:t>
            </a:r>
            <a:r>
              <a:rPr lang="en-GB" dirty="0"/>
              <a:t>: Slide content and notes section updated to align with recently updated UKHSA Shingles vaccination: guidance for healthcare professionals: </a:t>
            </a:r>
            <a:r>
              <a:rPr lang="en-GB" dirty="0">
                <a:hlinkClick r:id="rId4"/>
              </a:rPr>
              <a:t>https://www.gov.uk/government/publications/shingles-vaccination-guidance-for-healthcare-professionals</a:t>
            </a:r>
            <a:endParaRPr lang="en-GB" dirty="0"/>
          </a:p>
          <a:p>
            <a:r>
              <a:rPr lang="en-GB" b="1" dirty="0"/>
              <a:t>Slide 78</a:t>
            </a:r>
            <a:r>
              <a:rPr lang="en-GB" dirty="0"/>
              <a:t>: Resource information updated</a:t>
            </a:r>
            <a:endParaRPr lang="en-US" dirty="0"/>
          </a:p>
          <a:p>
            <a:r>
              <a:rPr lang="en-GB" b="1" dirty="0"/>
              <a:t>Slide 79</a:t>
            </a:r>
            <a:r>
              <a:rPr lang="en-GB" dirty="0"/>
              <a:t>: Image of ‘Visual aid for healthcare professionals’ added to slide</a:t>
            </a:r>
            <a:br>
              <a:rPr lang="en-GB" dirty="0">
                <a:cs typeface="+mn-lt"/>
              </a:rPr>
            </a:br>
            <a:br>
              <a:rPr lang="en-GB" dirty="0">
                <a:cs typeface="+mn-lt"/>
              </a:rPr>
            </a:br>
            <a:r>
              <a:rPr lang="en-GB" b="1" dirty="0"/>
              <a:t>Version 5 (17/04/2025) </a:t>
            </a:r>
            <a:endParaRPr lang="en-US" dirty="0"/>
          </a:p>
          <a:p>
            <a:r>
              <a:rPr lang="en-GB" dirty="0"/>
              <a:t>These slides have been reviewed and changes made in relation to: </a:t>
            </a:r>
            <a:endParaRPr lang="en-GB" dirty="0">
              <a:ea typeface="Calibri"/>
              <a:cs typeface="Calibri"/>
            </a:endParaRPr>
          </a:p>
          <a:p>
            <a:r>
              <a:rPr lang="en-GB" dirty="0"/>
              <a:t>*the removal of Zostavax (including transmission of vaccine virus) which has been discontinued</a:t>
            </a:r>
            <a:endParaRPr lang="en-GB" dirty="0">
              <a:ea typeface="Calibri"/>
              <a:cs typeface="Calibri"/>
            </a:endParaRPr>
          </a:p>
          <a:p>
            <a:r>
              <a:rPr lang="en-GB" dirty="0"/>
              <a:t>*updated images</a:t>
            </a:r>
            <a:endParaRPr lang="en-GB" dirty="0">
              <a:ea typeface="Calibri"/>
              <a:cs typeface="Calibri"/>
            </a:endParaRPr>
          </a:p>
          <a:p>
            <a:r>
              <a:rPr lang="en-GB" dirty="0"/>
              <a:t>*updated epi/surveillance</a:t>
            </a:r>
            <a:endParaRPr lang="en-GB" dirty="0">
              <a:ea typeface="Calibri"/>
              <a:cs typeface="Calibri"/>
            </a:endParaRPr>
          </a:p>
          <a:p>
            <a:r>
              <a:rPr lang="en-GB" dirty="0"/>
              <a:t>*reflect embedded programme dates</a:t>
            </a:r>
            <a:endParaRPr lang="en-GB" dirty="0">
              <a:ea typeface="Calibri"/>
              <a:cs typeface="Calibri"/>
            </a:endParaRPr>
          </a:p>
          <a:p>
            <a:r>
              <a:rPr lang="en-GB" dirty="0"/>
              <a:t>*reflect the VCAG decision on Shingrix® vaccine eligibility for those who received Zostavax routinely but have since become severely immunosuppressed following</a:t>
            </a:r>
            <a:endParaRPr lang="en-GB" dirty="0">
              <a:ea typeface="Calibri"/>
              <a:cs typeface="Calibri"/>
            </a:endParaRPr>
          </a:p>
          <a:p>
            <a:r>
              <a:rPr lang="en-GB" dirty="0"/>
              <a:t>*black triangle status</a:t>
            </a:r>
            <a:endParaRPr lang="en-GB" dirty="0">
              <a:ea typeface="Calibri"/>
              <a:cs typeface="Calibri"/>
            </a:endParaRPr>
          </a:p>
          <a:p>
            <a:r>
              <a:rPr lang="en-GB" dirty="0"/>
              <a:t>*updates to Green Book (Chapter 8)</a:t>
            </a:r>
            <a:endParaRPr lang="en-GB" dirty="0">
              <a:ea typeface="Calibri"/>
              <a:cs typeface="Calibri"/>
            </a:endParaRPr>
          </a:p>
          <a:p>
            <a:r>
              <a:rPr lang="en-GB" dirty="0"/>
              <a:t>*coadministration</a:t>
            </a:r>
            <a:endParaRPr lang="en-GB" dirty="0">
              <a:ea typeface="Calibri"/>
              <a:cs typeface="Calibri"/>
            </a:endParaRPr>
          </a:p>
          <a:p>
            <a:r>
              <a:rPr lang="en-GB" dirty="0"/>
              <a:t>*PGDs</a:t>
            </a:r>
            <a:endParaRPr lang="en-GB" dirty="0">
              <a:ea typeface="Calibri"/>
              <a:cs typeface="Calibri"/>
            </a:endParaRPr>
          </a:p>
          <a:p>
            <a:r>
              <a:rPr lang="en-GB" dirty="0"/>
              <a:t>*updated resources</a:t>
            </a:r>
            <a:endParaRPr lang="en-GB" dirty="0">
              <a:ea typeface="Calibri"/>
              <a:cs typeface="Calibri"/>
            </a:endParaRPr>
          </a:p>
          <a:p>
            <a:r>
              <a:rPr lang="en-GB" dirty="0">
                <a:ea typeface="Calibri"/>
                <a:cs typeface="+mn-lt"/>
              </a:rPr>
              <a:t>VPDP are aiming to standardize the format of template training slides.</a:t>
            </a:r>
          </a:p>
          <a:p>
            <a:br>
              <a:rPr lang="en-GB" b="1" dirty="0">
                <a:cs typeface="+mn-lt"/>
              </a:rPr>
            </a:br>
            <a:r>
              <a:rPr lang="en-GB" b="1" dirty="0">
                <a:cs typeface="+mn-lt"/>
              </a:rPr>
              <a:t>Version 6</a:t>
            </a:r>
            <a:endParaRPr lang="en-GB" b="1" dirty="0">
              <a:ea typeface="Calibri"/>
              <a:cs typeface="+mn-lt"/>
            </a:endParaRPr>
          </a:p>
          <a:p>
            <a:r>
              <a:rPr lang="en-GB" b="0" dirty="0">
                <a:cs typeface="+mn-lt"/>
              </a:rPr>
              <a:t>Slide set updated to reflect severely immunosuppressed cohort from 50 year and over to 18 years and over.</a:t>
            </a:r>
            <a:endParaRPr lang="en-GB" b="0" dirty="0">
              <a:ea typeface="Calibri"/>
              <a:cs typeface="+mn-lt"/>
            </a:endParaRPr>
          </a:p>
          <a:p>
            <a:endParaRPr lang="en-GB" b="0" dirty="0">
              <a:ea typeface="Calibri"/>
              <a:cs typeface="+mn-lt"/>
            </a:endParaRPr>
          </a:p>
          <a:p>
            <a:r>
              <a:rPr lang="en-GB" b="1" dirty="0">
                <a:ea typeface="Calibri" panose="020F0502020204030204"/>
                <a:cs typeface="+mn-lt"/>
              </a:rPr>
              <a:t>Slide 2:</a:t>
            </a:r>
            <a:r>
              <a:rPr lang="en-GB" b="0" dirty="0">
                <a:ea typeface="Calibri" panose="020F0502020204030204"/>
                <a:cs typeface="+mn-lt"/>
              </a:rPr>
              <a:t> Notes section updated</a:t>
            </a:r>
          </a:p>
          <a:p>
            <a:r>
              <a:rPr lang="en-GB" b="1" dirty="0">
                <a:ea typeface="Calibri" panose="020F0502020204030204"/>
                <a:cs typeface="+mn-lt"/>
              </a:rPr>
              <a:t>Slide 9: </a:t>
            </a:r>
            <a:r>
              <a:rPr lang="en-GB" b="0" dirty="0">
                <a:ea typeface="Calibri" panose="020F0502020204030204"/>
                <a:cs typeface="+mn-lt"/>
              </a:rPr>
              <a:t>Text </a:t>
            </a:r>
            <a:r>
              <a:rPr lang="en-GB" dirty="0">
                <a:ea typeface="Calibri" panose="020F0502020204030204"/>
                <a:cs typeface="+mn-lt"/>
              </a:rPr>
              <a:t>on slide and in notes section </a:t>
            </a:r>
            <a:r>
              <a:rPr lang="en-GB" b="0" dirty="0">
                <a:ea typeface="Calibri" panose="020F0502020204030204"/>
                <a:cs typeface="+mn-lt"/>
              </a:rPr>
              <a:t>updated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ea typeface="Calibri" panose="020F0502020204030204"/>
                <a:cs typeface="+mn-lt"/>
              </a:rPr>
              <a:t>Slide 11: </a:t>
            </a:r>
            <a:r>
              <a:rPr lang="en-GB" b="0" dirty="0">
                <a:ea typeface="Calibri" panose="020F0502020204030204"/>
                <a:cs typeface="+mn-lt"/>
              </a:rPr>
              <a:t>Text updated</a:t>
            </a:r>
            <a:endParaRPr lang="en-GB" b="0" dirty="0">
              <a:ea typeface="Calibri" panose="020F0502020204030204"/>
              <a:cs typeface="Calibri" panose="020F0502020204030204"/>
            </a:endParaRPr>
          </a:p>
          <a:p>
            <a:pPr>
              <a:defRPr/>
            </a:pPr>
            <a:r>
              <a:rPr lang="en-GB" b="1" dirty="0">
                <a:ea typeface="Calibri" panose="020F0502020204030204"/>
                <a:cs typeface="+mn-lt"/>
              </a:rPr>
              <a:t>Slide 13: </a:t>
            </a:r>
            <a:r>
              <a:rPr lang="en-GB" b="0" dirty="0">
                <a:ea typeface="Calibri" panose="020F0502020204030204"/>
                <a:cs typeface="+mn-lt"/>
              </a:rPr>
              <a:t>Text updated</a:t>
            </a:r>
            <a:endParaRPr lang="en-GB" dirty="0"/>
          </a:p>
          <a:p>
            <a:pPr>
              <a:defRPr/>
            </a:pPr>
            <a:r>
              <a:rPr lang="en-GB" b="1" dirty="0">
                <a:ea typeface="Calibri" panose="020F0502020204030204"/>
                <a:cs typeface="+mn-lt"/>
              </a:rPr>
              <a:t>Slide 15</a:t>
            </a:r>
            <a:r>
              <a:rPr lang="en-GB" dirty="0">
                <a:ea typeface="Calibri" panose="020F0502020204030204"/>
                <a:cs typeface="+mn-lt"/>
              </a:rPr>
              <a:t>: Text updated</a:t>
            </a:r>
          </a:p>
          <a:p>
            <a:pPr>
              <a:defRPr/>
            </a:pPr>
            <a:r>
              <a:rPr lang="en-GB" b="1" dirty="0">
                <a:ea typeface="Calibri" panose="020F0502020204030204"/>
                <a:cs typeface="+mn-lt"/>
              </a:rPr>
              <a:t>Slide 17</a:t>
            </a:r>
            <a:r>
              <a:rPr lang="en-GB" dirty="0">
                <a:ea typeface="Calibri" panose="020F0502020204030204"/>
                <a:cs typeface="+mn-lt"/>
              </a:rPr>
              <a:t>: Table and text updated</a:t>
            </a:r>
          </a:p>
          <a:p>
            <a:pPr>
              <a:defRPr/>
            </a:pPr>
            <a:r>
              <a:rPr lang="en-GB" b="1" dirty="0">
                <a:ea typeface="Calibri" panose="020F0502020204030204"/>
                <a:cs typeface="+mn-lt"/>
              </a:rPr>
              <a:t>Slide 24</a:t>
            </a:r>
            <a:r>
              <a:rPr lang="en-GB" dirty="0">
                <a:ea typeface="Calibri" panose="020F0502020204030204"/>
                <a:cs typeface="+mn-lt"/>
              </a:rPr>
              <a:t>: Text updated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ea typeface="Calibri" panose="020F0502020204030204"/>
                <a:cs typeface="+mn-lt"/>
              </a:rPr>
              <a:t>Slide 25: </a:t>
            </a:r>
            <a:r>
              <a:rPr lang="en-GB" b="0" dirty="0">
                <a:ea typeface="Calibri" panose="020F0502020204030204"/>
                <a:cs typeface="+mn-lt"/>
              </a:rPr>
              <a:t>Note section updated</a:t>
            </a:r>
            <a:endParaRPr lang="en-GB" b="0" dirty="0">
              <a:ea typeface="Calibri" panose="020F0502020204030204"/>
              <a:cs typeface="Calibri" panose="020F0502020204030204"/>
            </a:endParaRPr>
          </a:p>
          <a:p>
            <a:pPr>
              <a:defRPr/>
            </a:pPr>
            <a:r>
              <a:rPr lang="en-GB" b="1" dirty="0">
                <a:ea typeface="Calibri" panose="020F0502020204030204"/>
                <a:cs typeface="+mn-lt"/>
              </a:rPr>
              <a:t>Slide 25: </a:t>
            </a:r>
            <a:r>
              <a:rPr lang="en-GB" dirty="0">
                <a:ea typeface="Calibri" panose="020F0502020204030204"/>
                <a:cs typeface="+mn-lt"/>
              </a:rPr>
              <a:t>Notes section text removed (in relation to availability of Shingrix from 2021 for severely immunosuppressed individuals)</a:t>
            </a:r>
          </a:p>
          <a:p>
            <a:pPr>
              <a:defRPr/>
            </a:pPr>
            <a:r>
              <a:rPr lang="en-GB" b="1" dirty="0">
                <a:ea typeface="Calibri" panose="020F0502020204030204"/>
                <a:cs typeface="+mn-lt"/>
              </a:rPr>
              <a:t>Slide 26: </a:t>
            </a:r>
            <a:r>
              <a:rPr lang="en-GB" dirty="0">
                <a:ea typeface="Calibri" panose="020F0502020204030204"/>
                <a:cs typeface="+mn-lt"/>
              </a:rPr>
              <a:t>Added recent WHC/2025/028 to slide and information about the extended programme for severely immunosuppressed individuals in the notes section.</a:t>
            </a:r>
          </a:p>
          <a:p>
            <a:pPr marL="0" marR="0" lvl="0" indent="0" algn="l" defTabSz="914400">
              <a:lnSpc>
                <a:spcPct val="100000"/>
              </a:lnSpc>
              <a:spcBef>
                <a:spcPts val="0"/>
              </a:spcBef>
              <a:spcAft>
                <a:spcPts val="0"/>
              </a:spcAft>
              <a:buClrTx/>
              <a:buSzTx/>
              <a:buFontTx/>
              <a:buNone/>
              <a:tabLst/>
              <a:defRPr/>
            </a:pPr>
            <a:r>
              <a:rPr lang="en-GB" b="1" dirty="0">
                <a:ea typeface="Calibri" panose="020F0502020204030204"/>
                <a:cs typeface="+mn-lt"/>
              </a:rPr>
              <a:t>Slide 29: </a:t>
            </a:r>
            <a:r>
              <a:rPr lang="en-GB" b="0" dirty="0">
                <a:ea typeface="Calibri" panose="020F0502020204030204"/>
                <a:cs typeface="+mn-lt"/>
              </a:rPr>
              <a:t>Text updated</a:t>
            </a:r>
            <a:endParaRPr lang="en-GB" b="0" dirty="0">
              <a:ea typeface="Calibri" panose="020F0502020204030204"/>
              <a:cs typeface="Calibri" panose="020F0502020204030204"/>
            </a:endParaRPr>
          </a:p>
          <a:p>
            <a:pPr>
              <a:defRPr/>
            </a:pPr>
            <a:r>
              <a:rPr lang="en-GB" b="1" dirty="0">
                <a:ea typeface="Calibri" panose="020F0502020204030204"/>
                <a:cs typeface="+mn-lt"/>
              </a:rPr>
              <a:t>Slide 30</a:t>
            </a:r>
            <a:r>
              <a:rPr lang="en-GB" dirty="0">
                <a:ea typeface="Calibri" panose="020F0502020204030204"/>
                <a:cs typeface="+mn-lt"/>
              </a:rPr>
              <a:t>: Text updated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ea typeface="Calibri" panose="020F0502020204030204"/>
                <a:cs typeface="+mn-lt"/>
              </a:rPr>
              <a:t>Slide 31: </a:t>
            </a:r>
            <a:r>
              <a:rPr lang="en-GB" b="0" dirty="0">
                <a:ea typeface="Calibri" panose="020F0502020204030204"/>
                <a:cs typeface="+mn-lt"/>
              </a:rPr>
              <a:t>Text updated</a:t>
            </a:r>
            <a:endParaRPr lang="en-GB" b="0" dirty="0">
              <a:ea typeface="Calibri" panose="020F0502020204030204"/>
              <a:cs typeface="Calibri" panose="020F0502020204030204"/>
            </a:endParaRPr>
          </a:p>
          <a:p>
            <a:pPr>
              <a:defRPr/>
            </a:pPr>
            <a:r>
              <a:rPr lang="en-GB" b="1" dirty="0">
                <a:ea typeface="Calibri" panose="020F0502020204030204"/>
                <a:cs typeface="+mn-lt"/>
              </a:rPr>
              <a:t>Slide 37:  </a:t>
            </a:r>
            <a:r>
              <a:rPr lang="en-GB" dirty="0">
                <a:ea typeface="Calibri" panose="020F0502020204030204"/>
                <a:cs typeface="+mn-lt"/>
              </a:rPr>
              <a:t>Text updated</a:t>
            </a:r>
            <a:endParaRPr lang="en-GB" dirty="0">
              <a:ea typeface="Calibri" panose="020F0502020204030204"/>
              <a:cs typeface="Calibri" panose="020F0502020204030204"/>
            </a:endParaRPr>
          </a:p>
          <a:p>
            <a:pPr>
              <a:defRPr/>
            </a:pPr>
            <a:r>
              <a:rPr lang="en-GB" b="1" dirty="0"/>
              <a:t>Slide 38: </a:t>
            </a:r>
            <a:r>
              <a:rPr lang="en-GB" dirty="0"/>
              <a:t>Slide content updated</a:t>
            </a:r>
            <a:r>
              <a:rPr lang="en-GB" b="1" dirty="0"/>
              <a:t> </a:t>
            </a:r>
            <a:r>
              <a:rPr lang="en-GB" dirty="0"/>
              <a:t>(Previously slide 26 vaccine eligibility) </a:t>
            </a:r>
            <a:endParaRPr lang="en-GB" dirty="0">
              <a:ea typeface="Calibri"/>
              <a:cs typeface="Calibri"/>
            </a:endParaRPr>
          </a:p>
          <a:p>
            <a:pPr>
              <a:defRPr/>
            </a:pPr>
            <a:r>
              <a:rPr lang="en-GB" b="1" dirty="0">
                <a:ea typeface="Calibri" panose="020F0502020204030204"/>
                <a:cs typeface="+mn-lt"/>
              </a:rPr>
              <a:t>Slide 44:</a:t>
            </a:r>
            <a:r>
              <a:rPr lang="en-GB" dirty="0">
                <a:ea typeface="Calibri" panose="020F0502020204030204"/>
                <a:cs typeface="+mn-lt"/>
              </a:rPr>
              <a:t> Text and notes section updated</a:t>
            </a:r>
            <a:endParaRPr lang="en-GB" dirty="0">
              <a:ea typeface="Calibri" panose="020F0502020204030204"/>
              <a:cs typeface="Calibri" panose="020F0502020204030204"/>
            </a:endParaRPr>
          </a:p>
          <a:p>
            <a:r>
              <a:rPr lang="en-GB" b="1" dirty="0">
                <a:ea typeface="Calibri" panose="020F0502020204030204"/>
                <a:cs typeface="Calibri" panose="020F0502020204030204"/>
              </a:rPr>
              <a:t>Slide 52</a:t>
            </a:r>
            <a:r>
              <a:rPr lang="en-GB" dirty="0">
                <a:ea typeface="Calibri" panose="020F0502020204030204"/>
                <a:cs typeface="Calibri" panose="020F0502020204030204"/>
              </a:rPr>
              <a:t>: Updated</a:t>
            </a:r>
          </a:p>
          <a:p>
            <a:r>
              <a:rPr lang="en-GB" b="1" dirty="0">
                <a:ea typeface="Calibri" panose="020F0502020204030204"/>
                <a:cs typeface="Calibri" panose="020F0502020204030204"/>
              </a:rPr>
              <a:t>Slide 54</a:t>
            </a:r>
            <a:r>
              <a:rPr lang="en-GB" dirty="0">
                <a:ea typeface="Calibri" panose="020F0502020204030204"/>
                <a:cs typeface="Calibri" panose="020F0502020204030204"/>
              </a:rPr>
              <a:t>: Updated</a:t>
            </a:r>
          </a:p>
          <a:p>
            <a:r>
              <a:rPr lang="en-GB" b="1" dirty="0">
                <a:ea typeface="Calibri" panose="020F0502020204030204"/>
                <a:cs typeface="Calibri" panose="020F0502020204030204"/>
              </a:rPr>
              <a:t>Slide 55</a:t>
            </a:r>
            <a:r>
              <a:rPr lang="en-GB" dirty="0">
                <a:ea typeface="Calibri" panose="020F0502020204030204"/>
                <a:cs typeface="Calibri" panose="020F0502020204030204"/>
              </a:rPr>
              <a:t>: Updated</a:t>
            </a:r>
          </a:p>
          <a:p>
            <a:endParaRPr lang="en-GB" b="1" dirty="0">
              <a:ea typeface="Calibri" panose="020F0502020204030204"/>
              <a:cs typeface="Calibri" panose="020F0502020204030204"/>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a:t>
            </a:fld>
            <a:endParaRPr lang="en-GB"/>
          </a:p>
        </p:txBody>
      </p:sp>
    </p:spTree>
    <p:extLst>
      <p:ext uri="{BB962C8B-B14F-4D97-AF65-F5344CB8AC3E}">
        <p14:creationId xmlns:p14="http://schemas.microsoft.com/office/powerpoint/2010/main" val="2043358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rPr>
              <a:t>*PHN is defined as an intense pain that persists for, or develops after 90 days following the onset of the shingles rash and can persist between for 3 and 6 months.  This pain can last longer and is dependent on the individual’s immune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rPr>
              <a:t>As the pain can be intense and is not generally relieved by common pain killers, PHN can have a negative impact on the individuals quality of life. PHN can contribute to fatigue, insomnia, depression, anxiety and can impair the basic activities of daily living for the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rPr>
              <a:t>Green book, Chapter 28a Shingles: </a:t>
            </a:r>
            <a:r>
              <a:rPr lang="en-GB" sz="1000">
                <a:hlinkClick r:id="rId3"/>
              </a:rPr>
              <a:t>Shingles (herpes zoster): the green book, chapter 28a - GOV.UK (www.gov.uk)</a:t>
            </a:r>
            <a:r>
              <a:rPr lang="en-GB" sz="1000"/>
              <a:t> https://www.gov.uk/government/publications/shingles-herpes-zoster-the-green-book-chapter-28a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err="1"/>
              <a:t>Oxman</a:t>
            </a:r>
            <a:r>
              <a:rPr lang="en-GB" sz="1000"/>
              <a:t> MN and others (2005). A vaccine to prevent herpes zoster and postherpetic neuralgia in older adults New England Journal of Medicine 2005: volume 352 issue 22, pages 2271-84 </a:t>
            </a:r>
            <a:endParaRPr kumimoji="0" lang="en-GB" sz="8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endParaRPr>
          </a:p>
          <a:p>
            <a:endParaRPr lang="en-GB" sz="1000"/>
          </a:p>
          <a:p>
            <a:r>
              <a:rPr lang="en-GB" sz="1200">
                <a:hlinkClick r:id="rId4"/>
              </a:rPr>
              <a:t>Diagnosis | Diagnosis | Post-herpetic neuralgia | CKS | NICE</a:t>
            </a:r>
            <a:endParaRPr lang="en-GB" sz="1200"/>
          </a:p>
          <a:p>
            <a:endParaRPr lang="en-GB" sz="1200"/>
          </a:p>
          <a:p>
            <a:r>
              <a:rPr lang="en-GB" sz="1200">
                <a:hlinkClick r:id="rId5"/>
              </a:rPr>
              <a:t>Complications | Background information | Shingles | CKS | NICE</a:t>
            </a:r>
            <a:endParaRPr lang="en-GB" sz="100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13</a:t>
            </a:fld>
            <a:endParaRPr lang="en-GB"/>
          </a:p>
        </p:txBody>
      </p:sp>
    </p:spTree>
    <p:extLst>
      <p:ext uri="{BB962C8B-B14F-4D97-AF65-F5344CB8AC3E}">
        <p14:creationId xmlns:p14="http://schemas.microsoft.com/office/powerpoint/2010/main" val="278191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a:t>1</a:t>
            </a:r>
            <a:r>
              <a:rPr lang="en-GB" sz="1200" dirty="0">
                <a:effectLst/>
                <a:latin typeface="Calibri"/>
                <a:ea typeface="Calibri"/>
                <a:cs typeface="Calibri"/>
              </a:rPr>
              <a:t>Data taken from Audit+ (</a:t>
            </a:r>
            <a:r>
              <a:rPr lang="en-GB" dirty="0">
                <a:latin typeface="Calibri"/>
                <a:ea typeface="Calibri"/>
                <a:cs typeface="Calibri"/>
              </a:rPr>
              <a:t>2025</a:t>
            </a:r>
            <a:r>
              <a:rPr lang="en-GB" sz="1200" dirty="0">
                <a:effectLst/>
                <a:latin typeface="Calibri"/>
                <a:ea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a:t>2</a:t>
            </a:r>
            <a:r>
              <a:rPr lang="en-GB" sz="1800" dirty="0">
                <a:effectLst/>
                <a:latin typeface="Calibri"/>
                <a:ea typeface="Calibri"/>
                <a:cs typeface="Calibri"/>
              </a:rPr>
              <a:t>Data taken from Patient Episode Database Wales (PEDW) (</a:t>
            </a:r>
            <a:r>
              <a:rPr lang="en-GB" sz="1800" dirty="0">
                <a:latin typeface="Calibri"/>
                <a:ea typeface="Calibri"/>
                <a:cs typeface="Calibri"/>
              </a:rPr>
              <a:t>2025</a:t>
            </a:r>
            <a:r>
              <a:rPr lang="en-GB" sz="1800" dirty="0">
                <a:effectLst/>
                <a:latin typeface="Calibri"/>
                <a:ea typeface="Calibri"/>
                <a:cs typeface="Calibri"/>
              </a:rPr>
              <a:t>) </a:t>
            </a:r>
            <a:endParaRPr lang="en-GB" sz="1200" baseline="30000" dirty="0">
              <a:latin typeface="Calibri"/>
              <a:ea typeface="Calibri"/>
              <a:cs typeface="Calibri"/>
            </a:endParaRPr>
          </a:p>
          <a:p>
            <a:r>
              <a:rPr lang="en-GB" sz="1200" baseline="30000" dirty="0"/>
              <a:t>3</a:t>
            </a:r>
            <a:r>
              <a:rPr lang="en-GB" sz="1200" dirty="0"/>
              <a:t>UKHSA (</a:t>
            </a:r>
            <a:r>
              <a:rPr lang="en-GB" dirty="0"/>
              <a:t>2025</a:t>
            </a:r>
            <a:r>
              <a:rPr lang="en-GB" sz="1200" dirty="0"/>
              <a:t>) Immunisation against infectious disease. Chapter 28a Shingles [online] </a:t>
            </a:r>
            <a:r>
              <a:rPr lang="en-GB" dirty="0"/>
              <a:t>due to the nature of the population and risk of co-morbidities some deaths recorded as being shingles-related may not be directly attributable to the disease</a:t>
            </a:r>
            <a:endParaRPr lang="en-GB" sz="1200" dirty="0">
              <a:ea typeface="Calibri"/>
              <a:cs typeface="Calibri"/>
            </a:endParaRPr>
          </a:p>
          <a:p>
            <a:r>
              <a:rPr lang="en-GB" baseline="30000" dirty="0">
                <a:solidFill>
                  <a:srgbClr val="002060"/>
                </a:solidFill>
              </a:rPr>
              <a:t>4 </a:t>
            </a:r>
            <a:r>
              <a:rPr lang="en-GB" sz="1200" dirty="0"/>
              <a:t>UKHSA (</a:t>
            </a:r>
            <a:r>
              <a:rPr lang="en-GB" dirty="0"/>
              <a:t>2025</a:t>
            </a:r>
            <a:r>
              <a:rPr lang="en-GB" sz="1200" dirty="0"/>
              <a:t>) Immunisation against infectious disease. Chapter 28a Shingles [online].  The risk of shingles is also increased in individuals with certain conditions, including systemic lupus erythematosus </a:t>
            </a:r>
            <a:r>
              <a:rPr lang="en-GB" dirty="0"/>
              <a:t>(Nagasawa et al.,1990), </a:t>
            </a:r>
            <a:r>
              <a:rPr lang="en-GB" sz="1200" dirty="0"/>
              <a:t>rheumatoid arthritis (Smitten et al., 2007), diabetes (Heymann et al 2008) and Wegener’s granulomatosis. (Wung et al., 2005).</a:t>
            </a:r>
            <a:br>
              <a:rPr lang="en-GB" sz="1200" dirty="0"/>
            </a:br>
            <a:br>
              <a:rPr lang="en-GB" sz="1200" dirty="0"/>
            </a:br>
            <a:endParaRPr lang="en-GB" sz="1000"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46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a:solidFill>
                  <a:prstClr val="black"/>
                </a:solidFill>
              </a:rPr>
              <a:t>This table again shows the estimated annual age specific incidence per 100,000 with the associated burden of disease for each of the age quinquennia. </a:t>
            </a:r>
            <a:endParaRPr lang="en-US"/>
          </a:p>
          <a:p>
            <a:pPr defTabSz="966338">
              <a:defRPr/>
            </a:pPr>
            <a:r>
              <a:rPr lang="en-GB">
                <a:solidFill>
                  <a:prstClr val="black"/>
                </a:solidFill>
              </a:rPr>
              <a:t>The burden of disease is measured in this table as the percentage developing post herpetic neuralgia (PHN) after 90 days, proportion of those hospitalised after the first diagnosis and the mean number of days spent in hospital. </a:t>
            </a:r>
            <a:endParaRPr lang="en-GB"/>
          </a:p>
          <a:p>
            <a:pPr defTabSz="966338">
              <a:defRPr/>
            </a:pPr>
            <a:r>
              <a:rPr lang="en-GB">
                <a:solidFill>
                  <a:prstClr val="black"/>
                </a:solidFill>
              </a:rPr>
              <a:t>The table shows the association between the incidence of age related shingles and the burden of disease. In particular, those individuals above 75 years of age account for a higher percentage of those developing PHN after 90 days. They are more likely to be hospitalised as a result of the disease and stay the longest when admitted to hospital. </a:t>
            </a:r>
            <a:endParaRPr lang="en-GB"/>
          </a:p>
          <a:p>
            <a:pPr defTabSz="966338">
              <a:defRPr/>
            </a:pPr>
            <a:r>
              <a:rPr lang="en-GB">
                <a:solidFill>
                  <a:prstClr val="black"/>
                </a:solidFill>
              </a:rPr>
              <a:t>As shown in the table, the burden of disease is closely related to age with those in the older age groups experiencing severe forms of the illness. </a:t>
            </a:r>
            <a:endParaRPr lang="en-GB"/>
          </a:p>
          <a:p>
            <a:pPr defTabSz="966338">
              <a:defRPr/>
            </a:pPr>
            <a:r>
              <a:rPr lang="en-GB">
                <a:solidFill>
                  <a:prstClr val="black"/>
                </a:solidFill>
              </a:rPr>
              <a:t>The severity of the disease burden is markedly increased in those individuals aged 75 to 85+ years. Individuals aged 85 years and over account for 4.4% of hospital admissions after the first diagnosis and 8.1% of hospital admissions within the first 3 diagnoses. They account for 52% of individuals developing PHN after 90 days and as a result of the disease, require a minimum of 22 days in hospital. This highlights the severity and impact of the disease in this age group and emphasises the importance of offering vaccination to older individuals. </a:t>
            </a:r>
            <a:endParaRPr lang="en-GB"/>
          </a:p>
          <a:p>
            <a:pPr defTabSz="966338">
              <a:defRPr/>
            </a:pPr>
            <a:r>
              <a:rPr lang="en-GB">
                <a:solidFill>
                  <a:prstClr val="black"/>
                </a:solidFill>
              </a:rPr>
              <a:t>These estimates are from 2007 prior to the vaccination programme being established.</a:t>
            </a:r>
            <a:endParaRPr lang="en-GB"/>
          </a:p>
          <a:p>
            <a:pPr defTabSz="966338">
              <a:defRPr/>
            </a:pPr>
            <a:endParaRPr lang="en-GB">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16</a:t>
            </a:fld>
            <a:endParaRPr lang="en-GB"/>
          </a:p>
        </p:txBody>
      </p:sp>
    </p:spTree>
    <p:extLst>
      <p:ext uri="{BB962C8B-B14F-4D97-AF65-F5344CB8AC3E}">
        <p14:creationId xmlns:p14="http://schemas.microsoft.com/office/powerpoint/2010/main" val="2974839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spcBef>
                <a:spcPts val="0"/>
              </a:spcBef>
              <a:buClrTx/>
              <a:buSzTx/>
              <a:buFontTx/>
              <a:buNone/>
              <a:tabLst/>
              <a:defRPr/>
            </a:pPr>
            <a:r>
              <a:rPr lang="en-GB" sz="1000" dirty="0"/>
              <a:t>Average annual age-specific rates of shingles primary care consultation per 100,000 in England, 2007/08 to 2023/24 (epidemiological year between October and September). Zostavax vaccination programme started in September 2013. Data from Andrews et al., 2020 and Royal College of General Practitioners (RCGP) Research and Surveillance Centre (RSC). </a:t>
            </a:r>
          </a:p>
          <a:p>
            <a:pPr marL="0" marR="0" lvl="0" indent="0" algn="l" defTabSz="914400">
              <a:spcBef>
                <a:spcPts val="0"/>
              </a:spcBef>
              <a:buClrTx/>
              <a:buSzTx/>
              <a:buFontTx/>
              <a:buNone/>
              <a:tabLst/>
              <a:defRPr/>
            </a:pPr>
            <a:endParaRPr lang="en-GB" sz="1000" dirty="0">
              <a:ea typeface="Calibri"/>
              <a:cs typeface="Calibri"/>
            </a:endParaRPr>
          </a:p>
          <a:p>
            <a:pPr marL="0" marR="0" lvl="0" indent="0" algn="l" defTabSz="914400">
              <a:spcBef>
                <a:spcPts val="0"/>
              </a:spcBef>
              <a:buClrTx/>
              <a:buSzTx/>
              <a:buFontTx/>
              <a:buNone/>
              <a:tabLst/>
              <a:defRPr/>
            </a:pPr>
            <a:r>
              <a:rPr lang="en-GB" sz="1000" dirty="0">
                <a:ea typeface="Calibri"/>
                <a:cs typeface="Calibri"/>
              </a:rPr>
              <a:t>NB. This data is in relation to England only</a:t>
            </a:r>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17</a:t>
            </a:fld>
            <a:endParaRPr lang="en-GB"/>
          </a:p>
        </p:txBody>
      </p:sp>
    </p:spTree>
    <p:extLst>
      <p:ext uri="{BB962C8B-B14F-4D97-AF65-F5344CB8AC3E}">
        <p14:creationId xmlns:p14="http://schemas.microsoft.com/office/powerpoint/2010/main" val="264538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18</a:t>
            </a:fld>
            <a:endParaRPr lang="en-GB"/>
          </a:p>
        </p:txBody>
      </p:sp>
    </p:spTree>
    <p:extLst>
      <p:ext uri="{BB962C8B-B14F-4D97-AF65-F5344CB8AC3E}">
        <p14:creationId xmlns:p14="http://schemas.microsoft.com/office/powerpoint/2010/main" val="2111000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It is important that general practices consider how they can optimise the uptake of shingles vaccine in eligible patients in order to reduce the significant burden of disease associated with shingles among older adults.</a:t>
            </a:r>
          </a:p>
          <a:p>
            <a:endParaRPr lang="en-GB" sz="1000" dirty="0"/>
          </a:p>
          <a:p>
            <a:r>
              <a:rPr lang="en-GB" sz="1000" dirty="0"/>
              <a:t>Coverage of at least one dose of any vaccine in the immunosuppressed group aged 50+ years, as at end August 2024 was 49.2%. Some of these older adults would have been eligible for the previous routine shingles vaccination.</a:t>
            </a:r>
          </a:p>
          <a:p>
            <a:endParaRPr lang="en-GB" sz="1000" dirty="0"/>
          </a:p>
          <a:p>
            <a:r>
              <a:rPr lang="en-GB" sz="1000" dirty="0"/>
              <a:t>Uptake dipped during the pandemic.</a:t>
            </a:r>
            <a:endParaRPr lang="en-GB" sz="1000" dirty="0">
              <a:ea typeface="Calibri"/>
              <a:cs typeface="Calibri"/>
            </a:endParaRPr>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19</a:t>
            </a:fld>
            <a:endParaRPr lang="en-GB"/>
          </a:p>
        </p:txBody>
      </p:sp>
    </p:spTree>
    <p:extLst>
      <p:ext uri="{BB962C8B-B14F-4D97-AF65-F5344CB8AC3E}">
        <p14:creationId xmlns:p14="http://schemas.microsoft.com/office/powerpoint/2010/main" val="1687901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Shingles vaccine uptake by HB can be viewed here: https://public.tableau.com/app/profile/public.health.wales.health.protection/viz/ShinglesVaccination-LocalHealthBoard/Dashboard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Shingle vaccine uptake by GP and cluster is available here (NHS only): https://phw-tableau.cymru.nhs.uk/#/views/ShinglesVaccination-GPLevel/Dashboard?:iid=2 </a:t>
            </a: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20</a:t>
            </a:fld>
            <a:endParaRPr lang="en-GB"/>
          </a:p>
        </p:txBody>
      </p:sp>
    </p:spTree>
    <p:extLst>
      <p:ext uri="{BB962C8B-B14F-4D97-AF65-F5344CB8AC3E}">
        <p14:creationId xmlns:p14="http://schemas.microsoft.com/office/powerpoint/2010/main" val="3085979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Shingle vaccine uptake by GP and cluster is available here: </a:t>
            </a:r>
            <a:r>
              <a:rPr lang="en-GB" sz="1000">
                <a:hlinkClick r:id="rId3"/>
              </a:rPr>
              <a:t>GP_Shingles: GP Shingles - Tableau Server (cymru.nhs.uk)</a:t>
            </a:r>
            <a:endParaRPr lang="en-GB" sz="1000"/>
          </a:p>
          <a:p>
            <a:endParaRPr lang="en-GB" sz="100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21</a:t>
            </a:fld>
            <a:endParaRPr lang="en-GB"/>
          </a:p>
        </p:txBody>
      </p:sp>
    </p:spTree>
    <p:extLst>
      <p:ext uri="{BB962C8B-B14F-4D97-AF65-F5344CB8AC3E}">
        <p14:creationId xmlns:p14="http://schemas.microsoft.com/office/powerpoint/2010/main" val="3325971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aseline="30000" dirty="0"/>
              <a:t>1</a:t>
            </a:r>
            <a:r>
              <a:rPr lang="en-GB" sz="1000" dirty="0"/>
              <a:t>https://bmjopen.bmj.com/content/</a:t>
            </a:r>
            <a:r>
              <a:rPr lang="en-GB" sz="1000" dirty="0" err="1"/>
              <a:t>bmjopen</a:t>
            </a:r>
            <a:r>
              <a:rPr lang="en-GB" sz="1000" dirty="0"/>
              <a:t>/10/7/e037458.full.pdf</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i="0" dirty="0"/>
              <a:t>Impact of the herpes zoster vaccination programme on hospitalised and general practice consulted herpes zoster in the 5 years after its introduction in England: a population-based study</a:t>
            </a:r>
            <a:endParaRPr lang="en-GB" sz="1000" i="0" dirty="0">
              <a:ea typeface="Calibri"/>
              <a:cs typeface="Calibri"/>
            </a:endParaRPr>
          </a:p>
          <a:p>
            <a:r>
              <a:rPr lang="en-GB" sz="1000" dirty="0"/>
              <a:t>Andrews N, Stowe J, </a:t>
            </a:r>
            <a:r>
              <a:rPr lang="en-GB" sz="1000" dirty="0" err="1"/>
              <a:t>Kuyumdzhieva</a:t>
            </a:r>
            <a:r>
              <a:rPr lang="en-GB" sz="1000" dirty="0"/>
              <a:t> G,  Sile B, </a:t>
            </a:r>
            <a:r>
              <a:rPr lang="en-GB" sz="1000" dirty="0" err="1"/>
              <a:t>Yonova</a:t>
            </a:r>
            <a:r>
              <a:rPr lang="en-GB" sz="1000" dirty="0"/>
              <a:t> I, de Lusignan S, Ramsay M, Amirthalingam G</a:t>
            </a:r>
            <a:endParaRPr lang="en-GB" sz="1000" dirty="0">
              <a:ea typeface="Calibri"/>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000" dirty="0"/>
          </a:p>
          <a:p>
            <a:endParaRPr lang="en-GB" sz="1000" dirty="0"/>
          </a:p>
          <a:p>
            <a:r>
              <a:rPr lang="en-GB" sz="1000" dirty="0"/>
              <a:t>Izurieta H S et al (2021) Recombinant Zoster Vaccine (Shingrix</a:t>
            </a:r>
            <a:r>
              <a:rPr lang="en-GB" sz="1000" baseline="30000" dirty="0">
                <a:solidFill>
                  <a:srgbClr val="002060"/>
                </a:solidFill>
                <a:latin typeface="+mn-lt"/>
              </a:rPr>
              <a:t>®</a:t>
            </a:r>
            <a:r>
              <a:rPr lang="en-GB" sz="1000" dirty="0"/>
              <a:t>): Real-World Effectiveness in the First 2 Years Post-Licensure </a:t>
            </a:r>
            <a:r>
              <a:rPr lang="en-GB" sz="1000" dirty="0">
                <a:hlinkClick r:id="rId3"/>
              </a:rPr>
              <a:t>Recombinant Zoster Vaccine (Shingrix): Real-World Effectiveness in the First 2 Years Post-Licensure | Clinical Infectious Diseases | Oxford Academic (oup.com)</a:t>
            </a:r>
            <a:endParaRPr lang="en-GB" sz="1000" dirty="0"/>
          </a:p>
          <a:p>
            <a:endParaRPr lang="en-GB" sz="1000"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22</a:t>
            </a:fld>
            <a:endParaRPr lang="en-GB"/>
          </a:p>
        </p:txBody>
      </p:sp>
    </p:spTree>
    <p:extLst>
      <p:ext uri="{BB962C8B-B14F-4D97-AF65-F5344CB8AC3E}">
        <p14:creationId xmlns:p14="http://schemas.microsoft.com/office/powerpoint/2010/main" val="1709019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*This should be either through a face to face taught course or a blended approach of both e-learning and a face to face taught course. New immunisers should also have a period of supervised practice and support with a registered healthcare practitioner who is experienced, up to date and competent in immunisation.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FFFFFF"/>
              </a:solidFill>
              <a:latin typeface="Source Sans Pro" pitchFamily="34"/>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FFFF"/>
                </a:solidFill>
                <a:latin typeface="Source Sans Pro" pitchFamily="34"/>
                <a:cs typeface="Arial" pitchFamily="34"/>
              </a:rPr>
              <a:t>Practitioners should always ensure they are accessing the most up to date information and guidance.</a:t>
            </a:r>
          </a:p>
          <a:p>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24</a:t>
            </a:fld>
            <a:endParaRPr lang="en-GB"/>
          </a:p>
        </p:txBody>
      </p:sp>
    </p:spTree>
    <p:extLst>
      <p:ext uri="{BB962C8B-B14F-4D97-AF65-F5344CB8AC3E}">
        <p14:creationId xmlns:p14="http://schemas.microsoft.com/office/powerpoint/2010/main" val="189680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GB" b="1" dirty="0"/>
              <a:t>Background</a:t>
            </a:r>
            <a:endParaRPr lang="en-GB" b="1" dirty="0">
              <a:ea typeface="Calibri"/>
              <a:cs typeface="Calibri"/>
            </a:endParaRPr>
          </a:p>
          <a:p>
            <a:r>
              <a:rPr lang="en-GB" b="0" dirty="0"/>
              <a:t>In 2010, the Joint Committee on Vaccination and Immunisation (JCVI) was asked by the Secretary of State for Health to review the available evidence relevant to the introduction of a universal vaccination programme to protect against shingles (Herpes Zoster).</a:t>
            </a:r>
            <a:r>
              <a:rPr lang="en-GB" dirty="0"/>
              <a:t>  </a:t>
            </a:r>
            <a:r>
              <a:rPr lang="en-GB" b="0" dirty="0"/>
              <a:t>The JCVI considered a range of issues including disease epidemiology, vaccine efficacy, vaccine safety and the cost effectiveness of introducing a routine shingles vaccination programme in the UK. Based on the findings of the cost-effectiveness analysis, the JCVI recommended a universal routine herpes zoster (shingles) vaccination programme using a single dose of the live Zostavax</a:t>
            </a:r>
            <a:r>
              <a:rPr lang="en-GB" sz="1200" baseline="30000" dirty="0">
                <a:solidFill>
                  <a:srgbClr val="002060"/>
                </a:solidFill>
                <a:latin typeface="+mn-lt"/>
              </a:rPr>
              <a:t>®</a:t>
            </a:r>
            <a:r>
              <a:rPr lang="en-GB" b="0" dirty="0"/>
              <a:t> shingles vaccine for adults aged 70 with a catch-up programme for those aged 71 to 79 years.  Individuals who reached their 80th birthday were not eligible for a shingles vaccination due to the reduced efficacy of Zostavax</a:t>
            </a:r>
            <a:r>
              <a:rPr lang="en-GB" sz="1200" baseline="30000" dirty="0">
                <a:solidFill>
                  <a:srgbClr val="002060"/>
                </a:solidFill>
                <a:latin typeface="+mn-lt"/>
              </a:rPr>
              <a:t>®</a:t>
            </a:r>
            <a:r>
              <a:rPr lang="en-GB" b="0" dirty="0"/>
              <a:t> vaccine with increased age.</a:t>
            </a:r>
            <a:endParaRPr lang="en-GB" b="0" dirty="0">
              <a:ea typeface="Calibri"/>
              <a:cs typeface="Calibri"/>
            </a:endParaRPr>
          </a:p>
          <a:p>
            <a:pPr>
              <a:buFont typeface="Wingdings" panose="05000000000000000000" pitchFamily="2" charset="2"/>
              <a:buNone/>
            </a:pPr>
            <a:endParaRPr lang="en-GB" b="0" dirty="0">
              <a:ea typeface="Calibri"/>
              <a:cs typeface="Calibri"/>
            </a:endParaRPr>
          </a:p>
          <a:p>
            <a:pPr>
              <a:buFont typeface="Wingdings" panose="05000000000000000000" pitchFamily="2" charset="2"/>
              <a:buNone/>
            </a:pPr>
            <a:r>
              <a:rPr lang="en-GB" b="0" dirty="0"/>
              <a:t>From September 2013, a single dose of Zostavax</a:t>
            </a:r>
            <a:r>
              <a:rPr lang="en-GB" sz="1200" baseline="30000" dirty="0">
                <a:solidFill>
                  <a:srgbClr val="002060"/>
                </a:solidFill>
                <a:latin typeface="+mn-lt"/>
              </a:rPr>
              <a:t>®</a:t>
            </a:r>
            <a:r>
              <a:rPr lang="en-GB" b="0" dirty="0"/>
              <a:t> shingles vaccine was offered routinely to individuals aged 70 years (born on or after 1 September 1942) with a phased catch up programme based on age as of 1 September that year. From August 2021 Shingrix</a:t>
            </a:r>
            <a:r>
              <a:rPr lang="en-GB" sz="1200" baseline="30000" dirty="0">
                <a:solidFill>
                  <a:srgbClr val="002060"/>
                </a:solidFill>
                <a:latin typeface="+mn-lt"/>
              </a:rPr>
              <a:t>®</a:t>
            </a:r>
            <a:r>
              <a:rPr lang="en-GB" b="0" dirty="0"/>
              <a:t> vaccine was introduced as an alternative vaccine for immunocompromised individuals.  </a:t>
            </a:r>
            <a:endParaRPr lang="en-GB" b="0" dirty="0">
              <a:ea typeface="Calibri"/>
              <a:cs typeface="Calibri"/>
            </a:endParaRPr>
          </a:p>
          <a:p>
            <a:pPr>
              <a:buFont typeface="Wingdings" panose="05000000000000000000" pitchFamily="2" charset="2"/>
              <a:buNone/>
            </a:pPr>
            <a:endParaRPr lang="en-GB" b="0" dirty="0">
              <a:ea typeface="Calibri"/>
              <a:cs typeface="Calibri"/>
            </a:endParaRPr>
          </a:p>
          <a:p>
            <a:r>
              <a:rPr lang="en-GB" b="0" dirty="0"/>
              <a:t>From September 2023 Shingrix</a:t>
            </a:r>
            <a:r>
              <a:rPr lang="en-GB" sz="1200" baseline="30000" dirty="0">
                <a:solidFill>
                  <a:srgbClr val="002060"/>
                </a:solidFill>
                <a:latin typeface="+mn-lt"/>
              </a:rPr>
              <a:t>®</a:t>
            </a:r>
            <a:r>
              <a:rPr lang="en-GB" b="0" dirty="0"/>
              <a:t> </a:t>
            </a:r>
            <a:r>
              <a:rPr lang="en-GB" dirty="0"/>
              <a:t>should be</a:t>
            </a:r>
            <a:r>
              <a:rPr lang="en-GB" b="0" dirty="0"/>
              <a:t> offered to all severely immunosuppressed individuals from 50 years of age and to immunocompetent individuals from 60 years of age over a 10 year phased introduction.</a:t>
            </a:r>
            <a:br>
              <a:rPr lang="en-GB" b="0" dirty="0">
                <a:cs typeface="+mn-lt"/>
              </a:rPr>
            </a:br>
            <a:br>
              <a:rPr lang="en-GB" b="0" dirty="0">
                <a:cs typeface="+mn-lt"/>
              </a:rPr>
            </a:br>
            <a:r>
              <a:rPr lang="en-GB" b="0" dirty="0"/>
              <a:t>From August 2025 Shingrix</a:t>
            </a:r>
            <a:r>
              <a:rPr lang="en-GB" sz="1200" baseline="30000" dirty="0">
                <a:solidFill>
                  <a:srgbClr val="002060"/>
                </a:solidFill>
                <a:latin typeface="+mn-lt"/>
              </a:rPr>
              <a:t>®</a:t>
            </a:r>
            <a:r>
              <a:rPr lang="en-GB" b="0" dirty="0"/>
              <a:t> </a:t>
            </a:r>
            <a:r>
              <a:rPr lang="en-GB" dirty="0"/>
              <a:t>should be</a:t>
            </a:r>
            <a:r>
              <a:rPr lang="en-GB" b="0" dirty="0"/>
              <a:t> offered to all severely immunosuppressed individuals from 18 years of age (with no upper age limit) in accordance with the Welsh Health Circular</a:t>
            </a:r>
            <a:r>
              <a:rPr lang="en-GB" dirty="0"/>
              <a:t> (WHC/2025/028) </a:t>
            </a:r>
            <a:r>
              <a:rPr lang="en-GB" dirty="0">
                <a:hlinkClick r:id="rId3"/>
              </a:rPr>
              <a:t>Expansion of shingles immunisation for severely immunosuppressed people aged 18 to 49 | GOV.WALES</a:t>
            </a:r>
            <a:r>
              <a:rPr lang="en-GB" dirty="0"/>
              <a:t>.</a:t>
            </a:r>
            <a:endParaRPr lang="en-GB" b="0" dirty="0">
              <a:ea typeface="Calibri"/>
              <a:cs typeface="Calibri"/>
            </a:endParaRPr>
          </a:p>
          <a:p>
            <a:endParaRPr lang="en-GB" b="1" dirty="0">
              <a:ea typeface="Calibri"/>
              <a:cs typeface="Calibri"/>
            </a:endParaRPr>
          </a:p>
          <a:p>
            <a:r>
              <a:rPr lang="en-GB" b="1" dirty="0"/>
              <a:t>This resource is designed to support healthcare practitioners involved in discussing and delivering the routine vaccination against shingles.  </a:t>
            </a:r>
            <a:r>
              <a:rPr lang="en-GB" dirty="0"/>
              <a:t>It is to support healthcare practitioners involved in discussing routine vaccination against shingles.  This resource does not cover the actual administration techniques involved in vaccinating against shingles. If staff are required to deliver vaccinations they should refer to their line manager for additional training. </a:t>
            </a:r>
            <a:endParaRPr lang="en-GB" dirty="0">
              <a:ea typeface="Calibri"/>
              <a:cs typeface="Calibri"/>
            </a:endParaRPr>
          </a:p>
          <a:p>
            <a:pPr>
              <a:buFont typeface="Wingdings" panose="05000000000000000000" pitchFamily="2" charset="2"/>
              <a:buNone/>
            </a:pPr>
            <a:r>
              <a:rPr lang="en-GB" dirty="0"/>
              <a:t>Note: shingles is also known as herpes zoster. Shingles is used throughout this slide set. </a:t>
            </a:r>
            <a:endParaRPr lang="en-GB" dirty="0">
              <a:ea typeface="Calibri"/>
              <a:cs typeface="Calibri"/>
            </a:endParaRPr>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a:t>
            </a:fld>
            <a:endParaRPr lang="en-GB"/>
          </a:p>
        </p:txBody>
      </p:sp>
    </p:spTree>
    <p:extLst>
      <p:ext uri="{BB962C8B-B14F-4D97-AF65-F5344CB8AC3E}">
        <p14:creationId xmlns:p14="http://schemas.microsoft.com/office/powerpoint/2010/main" val="1832268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spcAft>
                <a:spcPct val="0"/>
              </a:spcAft>
              <a:defRPr/>
            </a:pPr>
            <a:endParaRPr lang="en-GB" sz="1000" strike="sngStrike">
              <a:ea typeface="Calibri"/>
              <a:cs typeface="Calibri"/>
            </a:endParaRPr>
          </a:p>
          <a:p>
            <a:pPr>
              <a:spcBef>
                <a:spcPct val="20000"/>
              </a:spcBef>
              <a:defRPr/>
            </a:pPr>
            <a:endParaRPr lang="en-GB" sz="1000">
              <a:ea typeface="Calibri"/>
              <a:cs typeface="Calibri"/>
            </a:endParaRPr>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25</a:t>
            </a:fld>
            <a:endParaRPr lang="en-GB"/>
          </a:p>
        </p:txBody>
      </p:sp>
    </p:spTree>
    <p:extLst>
      <p:ext uri="{BB962C8B-B14F-4D97-AF65-F5344CB8AC3E}">
        <p14:creationId xmlns:p14="http://schemas.microsoft.com/office/powerpoint/2010/main" val="2726491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a:cs typeface="Calibri"/>
              </a:rPr>
              <a:t>Healthcare professionals are encouraged to read the Summary of Product Characteristics (SmPC) to ensure accurate reconstitution and delivery of the product. </a:t>
            </a:r>
          </a:p>
          <a:p>
            <a:pPr marL="0" marR="0" indent="0" algn="l" defTabSz="914400" rtl="0" latinLnBrk="0">
              <a:lnSpc>
                <a:spcPct val="100000"/>
              </a:lnSpc>
              <a:buClrTx/>
              <a:buSzTx/>
              <a:buFontTx/>
              <a:buNone/>
              <a:tabLst/>
              <a:defRPr/>
            </a:pPr>
            <a:endParaRPr lang="en-GB" sz="1200" kern="1200" dirty="0">
              <a:solidFill>
                <a:schemeClr val="tx1"/>
              </a:solidFill>
              <a:effectLst/>
              <a:latin typeface="+mn-lt"/>
              <a:ea typeface="ヒラギノ角ゴ Pro W3" pitchFamily="84" charset="-128"/>
              <a:cs typeface="Calibri"/>
            </a:endParaRPr>
          </a:p>
          <a:p>
            <a:r>
              <a:rPr lang="en-GB" sz="1200" dirty="0"/>
              <a:t>Shingles vaccine should preferably be injected into the deltoid muscle in the upper arm (or anterolateral aspect of thigh if not possible to use the deltoid muscle).</a:t>
            </a:r>
            <a:endParaRPr lang="en-GB" sz="1200" dirty="0">
              <a:ea typeface="Calibri"/>
              <a:cs typeface="Calibri"/>
            </a:endParaRPr>
          </a:p>
          <a:p>
            <a:endParaRPr lang="en-GB" sz="1200" dirty="0"/>
          </a:p>
          <a:p>
            <a:pPr fontAlgn="base"/>
            <a:r>
              <a:rPr lang="en-GB" sz="1200" b="0" i="0" kern="1200" dirty="0">
                <a:solidFill>
                  <a:schemeClr val="tx1"/>
                </a:solidFill>
                <a:effectLst/>
                <a:latin typeface="+mn-lt"/>
                <a:ea typeface="ヒラギノ角ゴ Pro W3"/>
                <a:cs typeface="Calibri"/>
              </a:rPr>
              <a:t>Injecting too high into the upper arm might result in the vaccine being deposited in the shoulder capsule rather than the deltoid muscle. </a:t>
            </a:r>
          </a:p>
          <a:p>
            <a:pPr fontAlgn="base"/>
            <a:r>
              <a:rPr lang="en-GB" sz="1200" b="0" i="0" kern="1200" dirty="0">
                <a:solidFill>
                  <a:schemeClr val="tx1"/>
                </a:solidFill>
                <a:effectLst/>
                <a:latin typeface="+mn-lt"/>
                <a:ea typeface="ヒラギノ角ゴ Pro W3"/>
                <a:cs typeface="Calibri"/>
              </a:rPr>
              <a:t>This can cause inflammation that can lead to a shoulder injury or a frozen shoulder leading to pain, weakness and a limited range of motion that can last for months.</a:t>
            </a:r>
          </a:p>
          <a:p>
            <a:pPr fontAlgn="base"/>
            <a:endParaRPr lang="en-GB" sz="1200" b="0" i="0" kern="1200" dirty="0">
              <a:solidFill>
                <a:schemeClr val="tx1"/>
              </a:solidFill>
              <a:effectLst/>
              <a:latin typeface="+mn-lt"/>
              <a:ea typeface="ヒラギノ角ゴ Pro W3" pitchFamily="84" charset="-128"/>
              <a:cs typeface="ヒラギノ角ゴ Pro W3" pitchFamily="84" charset="-128"/>
            </a:endParaRPr>
          </a:p>
          <a:p>
            <a:pPr fontAlgn="base"/>
            <a:r>
              <a:rPr lang="en-GB" sz="1200" b="0" i="0" kern="1200" dirty="0">
                <a:solidFill>
                  <a:schemeClr val="tx1"/>
                </a:solidFill>
                <a:effectLst/>
                <a:latin typeface="+mn-lt"/>
                <a:ea typeface="ヒラギノ角ゴ Pro W3"/>
                <a:cs typeface="Calibri"/>
              </a:rPr>
              <a:t>Injecting too far to the side of the arm or too low on the arm risks injecting into the axillary nerve or the radial nerve. </a:t>
            </a:r>
          </a:p>
          <a:p>
            <a:pPr fontAlgn="base"/>
            <a:r>
              <a:rPr lang="en-GB" sz="1200" b="0" i="0" kern="1200" dirty="0">
                <a:solidFill>
                  <a:schemeClr val="tx1"/>
                </a:solidFill>
                <a:effectLst/>
                <a:latin typeface="+mn-lt"/>
                <a:ea typeface="ヒラギノ角ゴ Pro W3"/>
                <a:cs typeface="Calibri"/>
              </a:rPr>
              <a:t>This can cause a burning or shooting pain during the procedure and can lead to nerve damage (neuropathy/paralysis).</a:t>
            </a:r>
          </a:p>
          <a:p>
            <a:pPr fontAlgn="base"/>
            <a:endParaRPr lang="en-GB" sz="1200" b="0" i="0" kern="1200" dirty="0">
              <a:solidFill>
                <a:schemeClr val="tx1"/>
              </a:solidFill>
              <a:effectLst/>
              <a:latin typeface="+mn-lt"/>
              <a:ea typeface="ヒラギノ角ゴ Pro W3" pitchFamily="84" charset="-128"/>
              <a:cs typeface="ヒラギノ角ゴ Pro W3" pitchFamily="84" charset="-128"/>
            </a:endParaRPr>
          </a:p>
          <a:p>
            <a:pPr fontAlgn="base"/>
            <a:r>
              <a:rPr lang="en-GB" sz="1200" b="0" i="0" kern="1200" dirty="0">
                <a:solidFill>
                  <a:schemeClr val="tx1"/>
                </a:solidFill>
                <a:effectLst/>
                <a:latin typeface="+mn-lt"/>
                <a:ea typeface="ヒラギノ角ゴ Pro W3"/>
                <a:cs typeface="Calibri"/>
              </a:rPr>
              <a:t>To avoid shoulder injury, the limb should be assessed before administering the vaccine to identify the correct site for injection.</a:t>
            </a:r>
            <a:endParaRPr lang="en-GB" sz="1200" dirty="0">
              <a:ea typeface="ヒラギノ角ゴ Pro W3"/>
              <a:cs typeface="Calibri"/>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altLang="en-US" sz="1200" dirty="0">
                <a:latin typeface="Calibri"/>
                <a:ea typeface="Calibri"/>
                <a:cs typeface="Calibri"/>
              </a:rPr>
              <a:t>Shingrix</a:t>
            </a:r>
            <a:r>
              <a:rPr lang="en-GB" altLang="en-US" sz="1200" baseline="0" dirty="0">
                <a:latin typeface="Calibri"/>
                <a:ea typeface="Calibri"/>
                <a:cs typeface="Calibri"/>
              </a:rPr>
              <a:t> </a:t>
            </a:r>
            <a:r>
              <a:rPr lang="en-GB" altLang="en-US" sz="1200" dirty="0">
                <a:latin typeface="Calibri"/>
                <a:ea typeface="Calibri"/>
                <a:cs typeface="Calibri"/>
              </a:rPr>
              <a:t>vaccine can be given at same time as other vaccines (</a:t>
            </a:r>
            <a:r>
              <a:rPr lang="en-GB" altLang="en-US" dirty="0">
                <a:latin typeface="Calibri"/>
                <a:ea typeface="Calibri"/>
                <a:cs typeface="Calibri"/>
              </a:rPr>
              <a:t>refer to</a:t>
            </a:r>
            <a:r>
              <a:rPr lang="en-GB" altLang="en-US" sz="1200" dirty="0">
                <a:latin typeface="Calibri"/>
                <a:ea typeface="Calibri"/>
                <a:cs typeface="Calibri"/>
              </a:rPr>
              <a:t> slide </a:t>
            </a:r>
            <a:r>
              <a:rPr lang="en-GB" altLang="en-US" dirty="0">
                <a:latin typeface="Calibri"/>
                <a:ea typeface="Calibri"/>
                <a:cs typeface="Calibri"/>
              </a:rPr>
              <a:t>30 and relevant Green Book chapters</a:t>
            </a:r>
            <a:r>
              <a:rPr lang="en-GB" altLang="en-US" sz="1200" dirty="0">
                <a:latin typeface="Calibri"/>
                <a:ea typeface="Calibri"/>
                <a:cs typeface="Calibri"/>
              </a:rPr>
              <a:t>)</a:t>
            </a:r>
            <a:r>
              <a:rPr lang="en-GB" altLang="en-US" sz="1200" baseline="0" dirty="0">
                <a:latin typeface="Calibri"/>
                <a:ea typeface="Calibri"/>
                <a:cs typeface="Calibri"/>
              </a:rPr>
              <a:t>. </a:t>
            </a:r>
            <a:r>
              <a:rPr lang="en-GB" altLang="en-US" sz="1200" dirty="0">
                <a:latin typeface="Calibri"/>
                <a:ea typeface="Calibri"/>
                <a:cs typeface="Calibri"/>
              </a:rPr>
              <a:t> The vaccines should be given at a separate site, preferably in a different limb. The sites at which each vaccine was given should be noted in the individual’s health records.</a:t>
            </a:r>
          </a:p>
          <a:p>
            <a:endParaRPr lang="en-GB" altLang="en-US" sz="1200" dirty="0">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Shingrix powder and suspension for suspension for injection, Herpes zoster vaccine (recombinant, adjuvanted) - Summary of Product Characteristics (SmPC) - (</a:t>
            </a:r>
            <a:r>
              <a:rPr lang="en-GB" sz="1200" dirty="0" err="1">
                <a:hlinkClick r:id="rId3"/>
              </a:rPr>
              <a:t>emc</a:t>
            </a:r>
            <a:r>
              <a:rPr lang="en-GB" sz="1200" dirty="0">
                <a:hlinkClick r:id="rId3"/>
              </a:rPr>
              <a:t>) (medicines.org.uk)</a:t>
            </a:r>
            <a:endParaRPr lang="en-GB" sz="1000" dirty="0"/>
          </a:p>
          <a:p>
            <a:endParaRPr lang="en-GB" altLang="en-US" sz="1200" dirty="0">
              <a:latin typeface="Calibri" pitchFamily="34" charset="0"/>
            </a:endParaRPr>
          </a:p>
          <a:p>
            <a:endParaRPr lang="en-GB" sz="1200" dirty="0"/>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26</a:t>
            </a:fld>
            <a:endParaRPr lang="en-GB"/>
          </a:p>
        </p:txBody>
      </p:sp>
    </p:spTree>
    <p:extLst>
      <p:ext uri="{BB962C8B-B14F-4D97-AF65-F5344CB8AC3E}">
        <p14:creationId xmlns:p14="http://schemas.microsoft.com/office/powerpoint/2010/main" val="3667362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strike="noStrike" kern="1200">
                <a:solidFill>
                  <a:schemeClr val="tx1"/>
                </a:solidFill>
                <a:effectLst/>
                <a:latin typeface="+mn-lt"/>
                <a:ea typeface="ヒラギノ角ゴ Pro W3" pitchFamily="84" charset="-128"/>
                <a:cs typeface="ヒラギノ角ゴ Pro W3" pitchFamily="84" charset="-128"/>
              </a:rPr>
              <a:t>The second dose can be given 6 months after the first dose but as Shingrix</a:t>
            </a:r>
            <a:r>
              <a:rPr lang="en-GB" sz="1000" strike="noStrike" baseline="30000">
                <a:solidFill>
                  <a:srgbClr val="002060"/>
                </a:solidFill>
              </a:rPr>
              <a:t>®</a:t>
            </a:r>
            <a:r>
              <a:rPr lang="en-GB" sz="1000" strike="noStrike" kern="1200">
                <a:solidFill>
                  <a:schemeClr val="tx1"/>
                </a:solidFill>
                <a:effectLst/>
                <a:latin typeface="+mn-lt"/>
                <a:ea typeface="ヒラギノ角ゴ Pro W3" pitchFamily="84" charset="-128"/>
                <a:cs typeface="ヒラギノ角ゴ Pro W3" pitchFamily="84" charset="-128"/>
              </a:rPr>
              <a:t> vaccine is being offered to severely immunosuppressed individuals, they should be protected with a full course as soon as possible so the recommendation is to give the 2</a:t>
            </a:r>
            <a:r>
              <a:rPr lang="en-GB" sz="1000" strike="noStrike" kern="1200" baseline="30000">
                <a:solidFill>
                  <a:schemeClr val="tx1"/>
                </a:solidFill>
                <a:effectLst/>
                <a:latin typeface="+mn-lt"/>
                <a:ea typeface="ヒラギノ角ゴ Pro W3" pitchFamily="84" charset="-128"/>
                <a:cs typeface="ヒラギノ角ゴ Pro W3" pitchFamily="84" charset="-128"/>
              </a:rPr>
              <a:t>nd</a:t>
            </a:r>
            <a:r>
              <a:rPr lang="en-GB" sz="1000" strike="noStrike" kern="1200">
                <a:solidFill>
                  <a:schemeClr val="tx1"/>
                </a:solidFill>
                <a:effectLst/>
                <a:latin typeface="+mn-lt"/>
                <a:ea typeface="ヒラギノ角ゴ Pro W3" pitchFamily="84" charset="-128"/>
                <a:cs typeface="ヒラギノ角ゴ Pro W3" pitchFamily="84" charset="-128"/>
              </a:rPr>
              <a:t> dose of vaccine at 8 weeks to 6 months.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kern="1200">
                <a:solidFill>
                  <a:schemeClr val="tx1"/>
                </a:solidFill>
                <a:effectLst/>
                <a:latin typeface="+mn-lt"/>
                <a:ea typeface="ヒラギノ角ゴ Pro W3" pitchFamily="84" charset="-128"/>
                <a:cs typeface="ヒラギノ角ゴ Pro W3" pitchFamily="84" charset="-128"/>
              </a:rPr>
              <a:t>The need for, and the timing of a booster dose, for Shingrix</a:t>
            </a:r>
            <a:r>
              <a:rPr lang="en-GB" sz="1000" baseline="30000">
                <a:solidFill>
                  <a:srgbClr val="002060"/>
                </a:solidFill>
              </a:rPr>
              <a:t>®</a:t>
            </a:r>
            <a:r>
              <a:rPr lang="en-GB" sz="1000" kern="1200">
                <a:solidFill>
                  <a:schemeClr val="tx1"/>
                </a:solidFill>
                <a:effectLst/>
                <a:latin typeface="+mn-lt"/>
                <a:ea typeface="ヒラギノ角ゴ Pro W3" pitchFamily="84" charset="-128"/>
                <a:cs typeface="ヒラギノ角ゴ Pro W3" pitchFamily="84" charset="-128"/>
              </a:rPr>
              <a:t> has not yet been determined therefore no booster is currently recommended.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100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27</a:t>
            </a:fld>
            <a:endParaRPr lang="en-GB"/>
          </a:p>
        </p:txBody>
      </p:sp>
    </p:spTree>
    <p:extLst>
      <p:ext uri="{BB962C8B-B14F-4D97-AF65-F5344CB8AC3E}">
        <p14:creationId xmlns:p14="http://schemas.microsoft.com/office/powerpoint/2010/main" val="1478806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000">
                <a:hlinkClick r:id="rId3"/>
              </a:rPr>
              <a:t>https://www.medicines.org.uk/emc/product/12054</a:t>
            </a:r>
            <a:endParaRPr lang="en-GB" sz="100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100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000"/>
              <a:t>With a confirmed allergic reaction to a previous dose of the same vaccine, this contraindicates further vaccination with the same vaccine or a component of that vaccine, unless otherwise advised by an expert who has been able to investigate the reaction further.</a:t>
            </a:r>
            <a:endParaRPr lang="en-GB" sz="1000">
              <a:ea typeface="Calibri"/>
              <a:cs typeface="Calibri"/>
            </a:endParaRPr>
          </a:p>
          <a:p>
            <a:pPr>
              <a:spcBef>
                <a:spcPct val="20000"/>
              </a:spcBef>
              <a:defRPr/>
            </a:pPr>
            <a:endParaRPr lang="en-GB" sz="100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000"/>
              <a:t>Green Book: Chapter 8 </a:t>
            </a:r>
            <a:r>
              <a:rPr lang="en-GB" sz="1200">
                <a:hlinkClick r:id="rId4"/>
              </a:rPr>
              <a:t>Vaccine safety and adverse events following immunisation: the green book, chapter 8 - GOV.UK</a:t>
            </a:r>
            <a:endParaRPr lang="en-GB" sz="1200"/>
          </a:p>
          <a:p>
            <a:pPr>
              <a:spcBef>
                <a:spcPct val="20000"/>
              </a:spcBef>
              <a:defRPr/>
            </a:pPr>
            <a:r>
              <a:rPr lang="en-GB" sz="1000" strike="noStrike"/>
              <a:t>UKHSA PGD </a:t>
            </a:r>
            <a:r>
              <a:rPr lang="en-GB" sz="1000" strike="noStrike">
                <a:hlinkClick r:id="rId5"/>
              </a:rPr>
              <a:t>Shingrix</a:t>
            </a:r>
            <a:r>
              <a:rPr lang="en-GB" sz="1000" strike="noStrike"/>
              <a:t> Template (2024</a:t>
            </a:r>
            <a:r>
              <a:rPr lang="en-GB" sz="1800" strike="noStrike"/>
              <a:t>)</a:t>
            </a:r>
            <a:r>
              <a:rPr lang="en-GB" sz="1800"/>
              <a:t> </a:t>
            </a:r>
            <a:r>
              <a:rPr lang="en-GB">
                <a:hlinkClick r:id="rId6"/>
              </a:rPr>
              <a:t>https://www.wmic.wales.nhs.uk/pgds-templates-advice/</a:t>
            </a:r>
            <a:endParaRPr lang="en-GB" strike="noStrike">
              <a:ea typeface="Calibri"/>
              <a:cs typeface="Calibri"/>
              <a:hlinkClick r:id="rId6"/>
            </a:endParaRPr>
          </a:p>
          <a:p>
            <a:pPr>
              <a:spcBef>
                <a:spcPct val="20000"/>
              </a:spcBef>
              <a:defRPr/>
            </a:pPr>
            <a:r>
              <a:rPr lang="en-GB">
                <a:ea typeface="Calibri"/>
                <a:cs typeface="Calibri"/>
              </a:rPr>
              <a:t>Refer to PGD on </a:t>
            </a:r>
            <a:r>
              <a:rPr lang="en-GB">
                <a:hlinkClick r:id="rId6"/>
              </a:rPr>
              <a:t>Patient Group Directions (PGD) - Welsh Medicines Advice Service</a:t>
            </a:r>
            <a:endParaRPr lang="en-GB">
              <a:ea typeface="Calibri"/>
              <a:cs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1000"/>
          </a:p>
          <a:p>
            <a:pPr>
              <a:spcBef>
                <a:spcPct val="20000"/>
              </a:spcBef>
              <a:defRPr/>
            </a:pPr>
            <a:endParaRPr lang="en-GB" sz="1000">
              <a:ea typeface="Calibri" panose="020F0502020204030204"/>
              <a:cs typeface="Calibri" panose="020F0502020204030204"/>
            </a:endParaRPr>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28</a:t>
            </a:fld>
            <a:endParaRPr lang="en-GB"/>
          </a:p>
        </p:txBody>
      </p:sp>
    </p:spTree>
    <p:extLst>
      <p:ext uri="{BB962C8B-B14F-4D97-AF65-F5344CB8AC3E}">
        <p14:creationId xmlns:p14="http://schemas.microsoft.com/office/powerpoint/2010/main" val="4203759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Shingrix® can also be given with the 23-valent pneumococcal polysaccharide vaccine, PPV23 and with COVID-19 vaccines. In studies, when adults aged 50 years and older received PPV23 or COVID-19 vaccine with their first dose of Shingrix®, the immune response to both vaccines was unaffected but fever and shivering were more commonly reported when Shingrix was co-administered with PPV23.</a:t>
            </a:r>
            <a:endParaRPr lang="en-GB" strike="sngStrike" dirty="0">
              <a:highlight>
                <a:srgbClr val="00FFFF"/>
              </a:highlight>
            </a:endParaRPr>
          </a:p>
          <a:p>
            <a:pPr>
              <a:defRPr/>
            </a:pPr>
            <a:r>
              <a:rPr lang="en-GB" dirty="0"/>
              <a:t> </a:t>
            </a:r>
            <a:endParaRPr lang="en-GB" dirty="0">
              <a:ea typeface="Calibri"/>
              <a:cs typeface="Calibri"/>
            </a:endParaRPr>
          </a:p>
          <a:p>
            <a:pPr>
              <a:defRPr/>
            </a:pPr>
            <a:r>
              <a:rPr lang="en-GB" dirty="0"/>
              <a:t>Any co-administered vaccines should be given at a separate site, preferably in a different limb. The sites at which each vaccine was given should be noted in the individual’s health records.</a:t>
            </a:r>
            <a:endParaRPr lang="en-GB" dirty="0">
              <a:ea typeface="Calibri"/>
              <a:cs typeface="Calibri"/>
            </a:endParaRPr>
          </a:p>
          <a:p>
            <a:pPr marL="0" marR="0" lvl="0" indent="0" algn="l" defTabSz="914400">
              <a:lnSpc>
                <a:spcPct val="100000"/>
              </a:lnSpc>
              <a:spcBef>
                <a:spcPts val="0"/>
              </a:spcBef>
              <a:spcAft>
                <a:spcPts val="0"/>
              </a:spcAft>
              <a:buClrTx/>
              <a:buSzTx/>
              <a:buFontTx/>
              <a:buNone/>
              <a:tabLst/>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29</a:t>
            </a:fld>
            <a:endParaRPr lang="en-US"/>
          </a:p>
        </p:txBody>
      </p:sp>
    </p:spTree>
    <p:extLst>
      <p:ext uri="{BB962C8B-B14F-4D97-AF65-F5344CB8AC3E}">
        <p14:creationId xmlns:p14="http://schemas.microsoft.com/office/powerpoint/2010/main" val="3285472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b="0" i="0" u="none" strike="noStrike" kern="1200" baseline="0">
                <a:solidFill>
                  <a:schemeClr val="tx1"/>
                </a:solidFill>
                <a:latin typeface="+mn-lt"/>
                <a:ea typeface="ヒラギノ角ゴ Pro W3" pitchFamily="84" charset="-128"/>
                <a:cs typeface="ヒラギノ角ゴ Pro W3" pitchFamily="84" charset="-128"/>
              </a:rPr>
              <a:t>A full list of side effects can be found in the Shingrix</a:t>
            </a:r>
            <a:r>
              <a:rPr lang="en-GB" sz="1000" baseline="30000">
                <a:solidFill>
                  <a:srgbClr val="002060"/>
                </a:solidFill>
              </a:rPr>
              <a:t>®</a:t>
            </a:r>
            <a:r>
              <a:rPr lang="en-GB" sz="1000" b="0" i="0" u="none" strike="noStrike" kern="1200" baseline="0">
                <a:solidFill>
                  <a:schemeClr val="tx1"/>
                </a:solidFill>
                <a:latin typeface="+mn-lt"/>
                <a:ea typeface="ヒラギノ角ゴ Pro W3" pitchFamily="84" charset="-128"/>
                <a:cs typeface="ヒラギノ角ゴ Pro W3" pitchFamily="84" charset="-128"/>
              </a:rPr>
              <a:t> summary of product characteristics:</a:t>
            </a:r>
          </a:p>
          <a:p>
            <a:r>
              <a:rPr lang="en-GB" sz="1000">
                <a:hlinkClick r:id="rId3"/>
              </a:rPr>
              <a:t>https://www.medicines.org.uk/emc/product/12054</a:t>
            </a:r>
            <a:endParaRPr lang="en-GB" sz="100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000" b="0" i="0" u="none" strike="noStrike" kern="1200" baseline="0">
              <a:solidFill>
                <a:schemeClr val="tx1"/>
              </a:solidFill>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100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30</a:t>
            </a:fld>
            <a:endParaRPr lang="en-GB"/>
          </a:p>
        </p:txBody>
      </p:sp>
    </p:spTree>
    <p:extLst>
      <p:ext uri="{BB962C8B-B14F-4D97-AF65-F5344CB8AC3E}">
        <p14:creationId xmlns:p14="http://schemas.microsoft.com/office/powerpoint/2010/main" val="3429554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*Although these are often referred to as ‘hypersensitivity reactions’, they are not allergic in origin, but may be either due to high titres of antibody or a direct effect of the vaccine product. The occurrence or severity of such local reactions </a:t>
            </a:r>
            <a:r>
              <a:rPr lang="en-GB" b="1"/>
              <a:t>does not contraindicate </a:t>
            </a:r>
            <a:r>
              <a:rPr lang="en-GB"/>
              <a:t>further doses of immunisation with the same vaccine or vaccines containing the same antigens.</a:t>
            </a:r>
            <a:endParaRPr lang="en-US"/>
          </a:p>
          <a:p>
            <a:endParaRPr lang="en-GB">
              <a:ea typeface="Calibri"/>
              <a:cs typeface="Calibri"/>
            </a:endParaRPr>
          </a:p>
          <a:p>
            <a:r>
              <a:rPr lang="en-GB"/>
              <a:t>**The timing of systemic reactions will vary according to the characteristics of the vaccine received, the age of the recipient and the biological response to that vaccine. For example, fever may start within a few hours of tetanus-containing vaccines, but occurs seven to ten days after measles- containing vaccine. The occurrence of such systemic </a:t>
            </a:r>
            <a:r>
              <a:rPr lang="en-GB" b="1"/>
              <a:t>reactions does not contraindicate</a:t>
            </a:r>
            <a:r>
              <a:rPr lang="en-GB"/>
              <a:t> further doses of the same vaccine or vaccines containing the same .</a:t>
            </a:r>
            <a:endParaRPr lang="en-GB">
              <a:ea typeface="Calibri"/>
              <a:cs typeface="Calibri"/>
            </a:endParaRPr>
          </a:p>
          <a:p>
            <a:endParaRPr lang="en-GB">
              <a:ea typeface="Calibri"/>
              <a:cs typeface="Calibri"/>
            </a:endParaRPr>
          </a:p>
          <a:p>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31</a:t>
            </a:fld>
            <a:endParaRPr lang="en-GB"/>
          </a:p>
        </p:txBody>
      </p:sp>
    </p:spTree>
    <p:extLst>
      <p:ext uri="{BB962C8B-B14F-4D97-AF65-F5344CB8AC3E}">
        <p14:creationId xmlns:p14="http://schemas.microsoft.com/office/powerpoint/2010/main" val="2630558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endParaRPr lang="en-GB"/>
          </a:p>
          <a:p>
            <a:r>
              <a:rPr lang="en-GB"/>
              <a:t>Green Book chapter</a:t>
            </a:r>
            <a:r>
              <a:rPr lang="en-GB" baseline="0"/>
              <a:t> 9: </a:t>
            </a:r>
            <a:r>
              <a:rPr lang="en-GB" sz="1800" u="sng"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https://www.gov.uk/government/publications/surveillance-and-monitoring-for-vaccine-safety-the-green-book-chapter-9</a:t>
            </a:r>
            <a:r>
              <a:rPr lang="en-GB" sz="1800" u="sng"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32</a:t>
            </a:fld>
            <a:endParaRPr lang="en-GB"/>
          </a:p>
        </p:txBody>
      </p:sp>
    </p:spTree>
    <p:extLst>
      <p:ext uri="{BB962C8B-B14F-4D97-AF65-F5344CB8AC3E}">
        <p14:creationId xmlns:p14="http://schemas.microsoft.com/office/powerpoint/2010/main" val="3647257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a:t>Supplies for the routine programme should be ordered from ImmForm</a:t>
            </a:r>
          </a:p>
          <a:p>
            <a:r>
              <a:rPr lang="en-GB" sz="1000"/>
              <a:t>Vaccines for private prescriptions, occupational health or travel are NOT provided free of charge and should be ordered directly from the manufacturer </a:t>
            </a:r>
          </a:p>
          <a:p>
            <a:endParaRPr lang="en-GB" sz="1000"/>
          </a:p>
          <a:p>
            <a:endParaRPr lang="en-GB" sz="100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33</a:t>
            </a:fld>
            <a:endParaRPr lang="en-GB"/>
          </a:p>
        </p:txBody>
      </p:sp>
    </p:spTree>
    <p:extLst>
      <p:ext uri="{BB962C8B-B14F-4D97-AF65-F5344CB8AC3E}">
        <p14:creationId xmlns:p14="http://schemas.microsoft.com/office/powerpoint/2010/main" val="1034282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err="1"/>
              <a:t>Strezova</a:t>
            </a:r>
            <a:r>
              <a:rPr lang="en-GB" sz="1000" dirty="0"/>
              <a:t> A, Diez Domingo J, Cunningham AL et al. (2025), Final analysis of the ZOE-LTFU trial to 11 years post-vaccination: efficacy of the adjuvanted recombinant zoster vaccine against herpes zoster and related complications. </a:t>
            </a:r>
            <a:r>
              <a:rPr lang="en-GB" sz="1000" dirty="0" err="1"/>
              <a:t>eClinicalMedicine</a:t>
            </a:r>
            <a:r>
              <a:rPr lang="en-GB" sz="1000" dirty="0"/>
              <a:t> 2025 May 9;83:103241.</a:t>
            </a:r>
          </a:p>
          <a:p>
            <a:endParaRPr lang="en-GB" sz="1000" dirty="0"/>
          </a:p>
          <a:p>
            <a:r>
              <a:rPr lang="en-GB" sz="1000" dirty="0"/>
              <a:t>Izurieta H S et al (2021) Recombinant Zoster Vaccine (Shingrix</a:t>
            </a:r>
            <a:r>
              <a:rPr lang="en-GB" sz="1000" baseline="30000" dirty="0">
                <a:effectLst/>
                <a:latin typeface="Arial" panose="020B0604020202020204" pitchFamily="34" charset="0"/>
                <a:ea typeface="Times New Roman" panose="02020603050405020304" pitchFamily="18" charset="0"/>
              </a:rPr>
              <a:t>®</a:t>
            </a:r>
            <a:r>
              <a:rPr lang="en-GB" sz="1000" dirty="0"/>
              <a:t>): Real-World Effectiveness in the First 2 Years Post-Licensure </a:t>
            </a:r>
            <a:r>
              <a:rPr lang="en-GB" sz="1000" dirty="0">
                <a:hlinkClick r:id="rId3"/>
              </a:rPr>
              <a:t>Recombinant Zoster Vaccine (Shingrix): Real-World Effectiveness in the First 2 Years Post-Licensure | Clinical Infectious Diseases | Oxford Academic (oup.com)</a:t>
            </a:r>
            <a:endParaRPr lang="en-GB" sz="1000" dirty="0"/>
          </a:p>
          <a:p>
            <a:endParaRPr lang="en-GB" sz="1000" dirty="0"/>
          </a:p>
          <a:p>
            <a:r>
              <a:rPr lang="en-GB" sz="1000" dirty="0"/>
              <a:t>Lal et al (2015) </a:t>
            </a:r>
            <a:r>
              <a:rPr lang="en-GB" sz="1200" dirty="0">
                <a:hlinkClick r:id="rId4"/>
              </a:rPr>
              <a:t>https://pubmed.ncbi.nlm.nih.gov/25916341/</a:t>
            </a:r>
            <a:endParaRPr lang="en-GB" sz="1200" dirty="0"/>
          </a:p>
          <a:p>
            <a:endParaRPr lang="en-GB" sz="1200" dirty="0"/>
          </a:p>
          <a:p>
            <a:r>
              <a:rPr lang="en-GB" sz="1200" dirty="0"/>
              <a:t>Dagnew et al (2019) </a:t>
            </a:r>
            <a:r>
              <a:rPr lang="en-GB" sz="1200" dirty="0">
                <a:hlinkClick r:id="rId5"/>
              </a:rPr>
              <a:t>https://pubmed.ncbi.nlm.nih.gov/31399377/</a:t>
            </a:r>
            <a:endParaRPr lang="en-GB" sz="1000"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34</a:t>
            </a:fld>
            <a:endParaRPr lang="en-GB"/>
          </a:p>
        </p:txBody>
      </p:sp>
    </p:spTree>
    <p:extLst>
      <p:ext uri="{BB962C8B-B14F-4D97-AF65-F5344CB8AC3E}">
        <p14:creationId xmlns:p14="http://schemas.microsoft.com/office/powerpoint/2010/main" val="233345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solidFill>
                  <a:srgbClr val="FFFFFF"/>
                </a:solidFill>
              </a:rPr>
              <a:t>*including UKHSA Training slides: November 2024, August 2023 and August 2021 (Text transferred to UK Health Security Agency (UKHSA) template January 2022) (Available on request) </a:t>
            </a:r>
            <a:endParaRPr lang="en-US"/>
          </a:p>
          <a:p>
            <a:pPr marL="0" marR="0" lvl="0" indent="0" algn="l" defTabSz="914400">
              <a:lnSpc>
                <a:spcPct val="100000"/>
              </a:lnSpc>
              <a:spcBef>
                <a:spcPts val="0"/>
              </a:spcBef>
              <a:spcAft>
                <a:spcPts val="0"/>
              </a:spcAft>
              <a:buClrTx/>
              <a:buSzTx/>
              <a:buFontTx/>
              <a:buNone/>
              <a:tabLst/>
              <a:defRPr/>
            </a:pPr>
            <a:endParaRPr lang="en-GB">
              <a:solidFill>
                <a:srgbClr val="FFFFFF"/>
              </a:solidFill>
              <a:ea typeface="Calibri"/>
              <a:cs typeface="Calibri"/>
            </a:endParaRPr>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a:t>
            </a:fld>
            <a:endParaRPr lang="en-GB"/>
          </a:p>
        </p:txBody>
      </p:sp>
    </p:spTree>
    <p:extLst>
      <p:ext uri="{BB962C8B-B14F-4D97-AF65-F5344CB8AC3E}">
        <p14:creationId xmlns:p14="http://schemas.microsoft.com/office/powerpoint/2010/main" val="3486266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0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rPr>
              <a:t>Immunisation of individuals who are acutely unwell should be postponed until they have recovered fully. This is to avoid confusing the diagnosis of any acute illness by wrongly attributing any sign or symptoms to the adverse effects of the vaccine.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0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0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rPr>
              <a:t>Shingrix vaccine can be given as long as the individual has recovered from acute infection and they have no active vesicles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0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100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35</a:t>
            </a:fld>
            <a:endParaRPr lang="en-GB"/>
          </a:p>
        </p:txBody>
      </p:sp>
    </p:spTree>
    <p:extLst>
      <p:ext uri="{BB962C8B-B14F-4D97-AF65-F5344CB8AC3E}">
        <p14:creationId xmlns:p14="http://schemas.microsoft.com/office/powerpoint/2010/main" val="3986815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100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36</a:t>
            </a:fld>
            <a:endParaRPr lang="en-GB"/>
          </a:p>
        </p:txBody>
      </p:sp>
    </p:spTree>
    <p:extLst>
      <p:ext uri="{BB962C8B-B14F-4D97-AF65-F5344CB8AC3E}">
        <p14:creationId xmlns:p14="http://schemas.microsoft.com/office/powerpoint/2010/main" val="1070023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sz="1400" b="1" dirty="0">
                <a:effectLst/>
                <a:ea typeface="Calibri"/>
                <a:cs typeface="Calibri"/>
              </a:rPr>
              <a:t>From 1 September 2023 </a:t>
            </a:r>
          </a:p>
          <a:p>
            <a:pPr>
              <a:defRPr/>
            </a:pPr>
            <a:r>
              <a:rPr lang="en-GB" sz="1400" dirty="0">
                <a:effectLst/>
                <a:ea typeface="Calibri"/>
                <a:cs typeface="Calibri"/>
              </a:rPr>
              <a:t>For the first 5 years, those turning ‘65’ and ‘70’ years of age each year from 1 September until the following 31 August (inclusive) will become eligible for Shingrix</a:t>
            </a:r>
            <a:r>
              <a:rPr lang="en-GB" sz="1400" baseline="30000" dirty="0">
                <a:solidFill>
                  <a:srgbClr val="002060"/>
                </a:solidFill>
                <a:latin typeface="+mn-lt"/>
              </a:rPr>
              <a:t>®</a:t>
            </a:r>
            <a:r>
              <a:rPr lang="en-GB" sz="1400" dirty="0">
                <a:effectLst/>
                <a:ea typeface="Calibri"/>
                <a:cs typeface="Calibri"/>
              </a:rPr>
              <a:t> vaccine on their birthday and will remain so until they are 80 years of age. </a:t>
            </a:r>
          </a:p>
          <a:p>
            <a:pPr>
              <a:defRPr/>
            </a:pPr>
            <a:endParaRPr lang="en-GB" sz="1400" dirty="0">
              <a:effectLst/>
              <a:ea typeface="Calibri"/>
              <a:cs typeface="Calibri"/>
            </a:endParaRPr>
          </a:p>
          <a:p>
            <a:pPr>
              <a:defRPr/>
            </a:pPr>
            <a:r>
              <a:rPr lang="en-GB" sz="1400" dirty="0">
                <a:effectLst/>
                <a:ea typeface="Calibri"/>
                <a:cs typeface="Calibri"/>
              </a:rPr>
              <a:t>For the following 5 years, from 1 September 2028, the eligible age will then reduce and those becoming ‘60’ and ‘65’ years of age from 1 September to 31 August (inclusive) each year, will become eligible on their birthday, so that in 10 years’ time, Shingrix</a:t>
            </a:r>
            <a:r>
              <a:rPr lang="en-GB" sz="1400" baseline="30000" dirty="0">
                <a:solidFill>
                  <a:srgbClr val="002060"/>
                </a:solidFill>
                <a:latin typeface="+mn-lt"/>
              </a:rPr>
              <a:t>®</a:t>
            </a:r>
            <a:r>
              <a:rPr lang="en-GB" sz="1400" dirty="0">
                <a:effectLst/>
                <a:ea typeface="Calibri"/>
                <a:cs typeface="Calibri"/>
              </a:rPr>
              <a:t> will be offered routinely to all immunocompetent individuals from 60 years of age.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400" strike="noStrike" dirty="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400" strike="noStrike" dirty="0">
                <a:cs typeface="Calibri"/>
              </a:rPr>
              <a:t>Immunocompetent individuals who reach their 80th birthday are no longer eligible for a shingles vaccination.</a:t>
            </a:r>
            <a:endParaRPr lang="en-GB" sz="1400" dirty="0">
              <a:ea typeface="Calibri"/>
              <a:cs typeface="Calibri"/>
            </a:endParaRPr>
          </a:p>
          <a:p>
            <a:pPr marL="0" marR="0" lvl="0" indent="0" algn="l" defTabSz="914400">
              <a:lnSpc>
                <a:spcPct val="100000"/>
              </a:lnSpc>
              <a:spcBef>
                <a:spcPct val="30000"/>
              </a:spcBef>
              <a:spcAft>
                <a:spcPct val="0"/>
              </a:spcAft>
              <a:buClrTx/>
              <a:buSzTx/>
              <a:buFontTx/>
              <a:buNone/>
              <a:tabLst/>
              <a:defRPr/>
            </a:pPr>
            <a:endParaRPr lang="en-GB" sz="1400" dirty="0">
              <a:effectLst/>
              <a:latin typeface="Calibri" panose="020F0502020204030204" pitchFamily="34" charset="0"/>
              <a:ea typeface="Calibri" panose="020F0502020204030204" pitchFamily="34" charset="0"/>
              <a:cs typeface="Calibri"/>
            </a:endParaRPr>
          </a:p>
          <a:p>
            <a:pPr>
              <a:spcBef>
                <a:spcPct val="30000"/>
              </a:spcBef>
              <a:spcAft>
                <a:spcPct val="0"/>
              </a:spcAft>
            </a:pPr>
            <a:r>
              <a:rPr lang="en-GB" sz="1400" b="1" dirty="0">
                <a:latin typeface="Calibri"/>
                <a:ea typeface="Calibri"/>
                <a:cs typeface="Calibri"/>
              </a:rPr>
              <a:t>From August 2025</a:t>
            </a:r>
            <a:r>
              <a:rPr lang="en-GB" sz="1400" dirty="0">
                <a:latin typeface="Calibri"/>
                <a:ea typeface="Calibri"/>
                <a:cs typeface="Calibri"/>
              </a:rPr>
              <a:t>:</a:t>
            </a:r>
            <a:endParaRPr lang="en-GB" sz="1400" dirty="0">
              <a:latin typeface="Calibri" panose="020F0502020204030204" pitchFamily="34" charset="0"/>
              <a:ea typeface="Calibri" panose="020F0502020204030204" pitchFamily="34" charset="0"/>
              <a:cs typeface="Calibri"/>
            </a:endParaRPr>
          </a:p>
          <a:p>
            <a:pPr>
              <a:spcBef>
                <a:spcPct val="30000"/>
              </a:spcBef>
              <a:spcAft>
                <a:spcPct val="0"/>
              </a:spcAft>
            </a:pPr>
            <a:r>
              <a:rPr lang="en-GB" sz="1400" dirty="0">
                <a:latin typeface="Calibri"/>
                <a:ea typeface="Calibri"/>
                <a:cs typeface="Calibri"/>
              </a:rPr>
              <a:t>The programme has been expanded for severely immunosuppressed individuals from aged 18 years (with no upper age limit). Refer to </a:t>
            </a:r>
            <a:r>
              <a:rPr lang="en-GB" b="1" dirty="0"/>
              <a:t>(</a:t>
            </a:r>
            <a:r>
              <a:rPr lang="en-GB" b="1" dirty="0">
                <a:solidFill>
                  <a:srgbClr val="212A73"/>
                </a:solidFill>
                <a:hlinkClick r:id="rId3">
                  <a:extLst>
                    <a:ext uri="{A12FA001-AC4F-418D-AE19-62706E023703}">
                      <ahyp:hlinkClr xmlns:ahyp="http://schemas.microsoft.com/office/drawing/2018/hyperlinkcolor" val="tx"/>
                    </a:ext>
                  </a:extLst>
                </a:hlinkClick>
              </a:rPr>
              <a:t>WHC/2025/028</a:t>
            </a:r>
            <a:r>
              <a:rPr lang="en-GB" b="1" dirty="0">
                <a:solidFill>
                  <a:srgbClr val="212A73"/>
                </a:solidFill>
              </a:rPr>
              <a:t> </a:t>
            </a:r>
            <a:r>
              <a:rPr lang="en-GB" dirty="0">
                <a:hlinkClick r:id="rId4"/>
              </a:rPr>
              <a:t>Expansion of shingles immunisation for severely immunosuppressed people aged 18 to 49 (WHC/2025/028) | GOV.WALES</a:t>
            </a:r>
            <a:r>
              <a:rPr lang="en-GB" b="1" dirty="0"/>
              <a:t>).</a:t>
            </a:r>
            <a:endParaRPr lang="en-GB" sz="1400" dirty="0">
              <a:latin typeface="Calibri" panose="020F0502020204030204" pitchFamily="34" charset="0"/>
              <a:ea typeface="Calibri" panose="020F0502020204030204" pitchFamily="34" charset="0"/>
              <a:cs typeface="Calibri"/>
            </a:endParaRPr>
          </a:p>
          <a:p>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38</a:t>
            </a:fld>
            <a:endParaRPr lang="en-US"/>
          </a:p>
        </p:txBody>
      </p:sp>
    </p:spTree>
    <p:extLst>
      <p:ext uri="{BB962C8B-B14F-4D97-AF65-F5344CB8AC3E}">
        <p14:creationId xmlns:p14="http://schemas.microsoft.com/office/powerpoint/2010/main" val="3724675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relation to those who were eligible prior to September 2023 changes (70-79 years) they remain eligible until age 80. Where an individual has turned 80 years of age following their first dose of Shingrix</a:t>
            </a:r>
            <a:r>
              <a:rPr lang="en-GB" sz="1200" baseline="30000" dirty="0">
                <a:effectLst/>
                <a:latin typeface="Arial" panose="020B0604020202020204" pitchFamily="34" charset="0"/>
                <a:ea typeface="Times New Roman" panose="02020603050405020304" pitchFamily="18" charset="0"/>
              </a:rPr>
              <a:t>®</a:t>
            </a:r>
            <a:r>
              <a:rPr lang="en-GB" dirty="0"/>
              <a:t>, a second dose should be provided </a:t>
            </a:r>
            <a:r>
              <a:rPr lang="en-GB" b="1" dirty="0"/>
              <a:t>before</a:t>
            </a:r>
            <a:r>
              <a:rPr lang="en-GB" dirty="0"/>
              <a:t> the individual’s 81st birthday to complete the course.</a:t>
            </a: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39</a:t>
            </a:fld>
            <a:endParaRPr lang="en-GB"/>
          </a:p>
        </p:txBody>
      </p:sp>
    </p:spTree>
    <p:extLst>
      <p:ext uri="{BB962C8B-B14F-4D97-AF65-F5344CB8AC3E}">
        <p14:creationId xmlns:p14="http://schemas.microsoft.com/office/powerpoint/2010/main" val="505404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Refer to WHC/2025/028 </a:t>
            </a:r>
            <a:r>
              <a:rPr lang="en-US">
                <a:hlinkClick r:id="rId3"/>
              </a:rPr>
              <a:t>Expansion of shingles immunisation for severely immunosuppressed people aged 18 to 49 | GOV.WALES</a:t>
            </a:r>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40</a:t>
            </a:fld>
            <a:endParaRPr lang="en-GB"/>
          </a:p>
        </p:txBody>
      </p:sp>
    </p:spTree>
    <p:extLst>
      <p:ext uri="{BB962C8B-B14F-4D97-AF65-F5344CB8AC3E}">
        <p14:creationId xmlns:p14="http://schemas.microsoft.com/office/powerpoint/2010/main" val="540189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*Practitioners will need to check with their local health board if the vaccine needs to be purchased directly from the manufacturer (not ordered through ImmForm). Another legal framework to administer would be required e.g. PSD.</a:t>
            </a:r>
          </a:p>
          <a:p>
            <a:endParaRPr lang="en-GB" dirty="0"/>
          </a:p>
          <a:p>
            <a:r>
              <a:rPr lang="en-GB" dirty="0"/>
              <a:t>The risk and severity of shingles is considerably higher amongst immunosuppressed individuals</a:t>
            </a:r>
          </a:p>
          <a:p>
            <a:endParaRPr lang="en-GB" dirty="0"/>
          </a:p>
          <a:p>
            <a:r>
              <a:rPr lang="en-GB" dirty="0"/>
              <a:t>Individuals who have received a stem cell transplant have an increased risk of developing herpes zoster which may have severe and debilitating effects</a:t>
            </a:r>
          </a:p>
          <a:p>
            <a:endParaRPr lang="en-GB" dirty="0"/>
          </a:p>
          <a:p>
            <a:r>
              <a:rPr lang="en-GB" dirty="0"/>
              <a:t>Discussion should take place with the individual patient’s clinical consultant</a:t>
            </a: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41</a:t>
            </a:fld>
            <a:endParaRPr lang="en-GB"/>
          </a:p>
        </p:txBody>
      </p:sp>
    </p:spTree>
    <p:extLst>
      <p:ext uri="{BB962C8B-B14F-4D97-AF65-F5344CB8AC3E}">
        <p14:creationId xmlns:p14="http://schemas.microsoft.com/office/powerpoint/2010/main" val="3787819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a:p>
          <a:p>
            <a:endParaRPr lang="en-GB" sz="100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43</a:t>
            </a:fld>
            <a:endParaRPr lang="en-GB"/>
          </a:p>
        </p:txBody>
      </p:sp>
    </p:spTree>
    <p:extLst>
      <p:ext uri="{BB962C8B-B14F-4D97-AF65-F5344CB8AC3E}">
        <p14:creationId xmlns:p14="http://schemas.microsoft.com/office/powerpoint/2010/main" val="1808903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231F20"/>
                </a:solidFill>
                <a:effectLst/>
                <a:latin typeface="Arial"/>
                <a:ea typeface="Calibri"/>
                <a:cs typeface="Arial"/>
              </a:rPr>
              <a:t>* The WHC/2023/024 allows for opportunistic vaccination of this group as it has been instrumental in the shingles programme to date and maintaining this practice going forwards is encouraged. In instances where an individual has already attained or passed the age of 65 but not yet 80 for phase one, or 60 but not yet 80 in stage two, then general practices can accommodate opportunistic vaccination if operationally possible. The SFE will be clear on the parameters for this reimbursement route for opportunistic vaccination. This opportunistic offer is available to enhance the robust call/recall</a:t>
            </a:r>
            <a:r>
              <a:rPr lang="en-GB">
                <a:solidFill>
                  <a:srgbClr val="231F20"/>
                </a:solidFill>
                <a:latin typeface="Arial"/>
                <a:ea typeface="Calibri"/>
                <a:cs typeface="Arial"/>
              </a:rPr>
              <a:t>.</a:t>
            </a:r>
            <a:endParaRPr lang="en-GB" sz="1200">
              <a:solidFill>
                <a:srgbClr val="231F20"/>
              </a:solidFill>
              <a:effectLst/>
              <a:latin typeface="Arial"/>
              <a:ea typeface="Calibri"/>
              <a:cs typeface="Arial"/>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44</a:t>
            </a:fld>
            <a:endParaRPr lang="en-GB"/>
          </a:p>
        </p:txBody>
      </p:sp>
    </p:spTree>
    <p:extLst>
      <p:ext uri="{BB962C8B-B14F-4D97-AF65-F5344CB8AC3E}">
        <p14:creationId xmlns:p14="http://schemas.microsoft.com/office/powerpoint/2010/main" val="1245574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implementing call/recall, it is a requirement to make up to three attempts to contact eligible individuals within 12 weeks of reaching their invitation age. This is applicable for immunocompetent and immunocompromised individuals at all stages of the programme.</a:t>
            </a:r>
            <a:endParaRPr lang="en-GB" sz="12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defRPr/>
            </a:pPr>
            <a:r>
              <a:rPr lang="en-GB" dirty="0"/>
              <a:t>The WHC/2023/024 and WHC/2025/028 provide further detail on call/recall.</a:t>
            </a:r>
            <a:endParaRPr lang="en-GB" dirty="0">
              <a:ea typeface="Calibri"/>
              <a:cs typeface="Calibri"/>
            </a:endParaRPr>
          </a:p>
          <a:p>
            <a:pPr>
              <a:defRPr/>
            </a:pPr>
            <a:r>
              <a:rPr lang="en-GB" dirty="0"/>
              <a:t> </a:t>
            </a:r>
            <a:endParaRPr lang="en-GB" dirty="0">
              <a:ea typeface="Calibri"/>
              <a:cs typeface="Calibri"/>
            </a:endParaRPr>
          </a:p>
          <a:p>
            <a:pPr>
              <a:defRPr/>
            </a:pPr>
            <a:endParaRPr lang="en-GB" dirty="0">
              <a:ea typeface="Calibri"/>
              <a:cs typeface="Calibri"/>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574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hlinkClick r:id="rId3"/>
              </a:rPr>
              <a:t>NICE </a:t>
            </a:r>
            <a:r>
              <a:rPr lang="en-GB" dirty="0"/>
              <a:t>Vaccine uptake in the general population [NG218] guideline: </a:t>
            </a:r>
            <a:r>
              <a:rPr lang="en-GB" dirty="0">
                <a:hlinkClick r:id="rId4"/>
              </a:rPr>
              <a:t>https://www.nice.org.uk/guidance/ng218</a:t>
            </a:r>
            <a:r>
              <a:rPr lang="en-GB" dirty="0"/>
              <a:t> </a:t>
            </a:r>
            <a:endParaRPr lang="en-US" dirty="0"/>
          </a:p>
          <a:p>
            <a:pPr>
              <a:defRPr/>
            </a:pPr>
            <a:r>
              <a:rPr lang="en-GB" dirty="0"/>
              <a:t> </a:t>
            </a:r>
            <a:endParaRPr lang="en-GB" dirty="0">
              <a:ea typeface="Calibri" panose="020F0502020204030204"/>
              <a:cs typeface="Calibri" panose="020F0502020204030204"/>
            </a:endParaRPr>
          </a:p>
          <a:p>
            <a:pPr>
              <a:defRPr/>
            </a:pPr>
            <a:r>
              <a:rPr lang="en-GB" dirty="0">
                <a:hlinkClick r:id="rId3"/>
              </a:rPr>
              <a:t>1. Cochrane Database </a:t>
            </a:r>
            <a:r>
              <a:rPr lang="en-GB" dirty="0" err="1">
                <a:hlinkClick r:id="rId3"/>
              </a:rPr>
              <a:t>Syst</a:t>
            </a:r>
            <a:r>
              <a:rPr lang="en-GB" dirty="0">
                <a:hlinkClick r:id="rId3"/>
              </a:rPr>
              <a:t> Rev.</a:t>
            </a:r>
            <a:r>
              <a:rPr lang="en-GB" dirty="0"/>
              <a:t> 2018: Patient reminder and recall interventions to improve immunization rates: </a:t>
            </a:r>
            <a:r>
              <a:rPr lang="en-GB" dirty="0">
                <a:hlinkClick r:id="rId3"/>
              </a:rPr>
              <a:t>https://www.ncbi.nlm.nih.gov/pmc/articles/PMC6491344/</a:t>
            </a:r>
            <a:r>
              <a:rPr lang="en-GB" dirty="0"/>
              <a:t> </a:t>
            </a:r>
            <a:endParaRPr lang="en-GB" dirty="0">
              <a:ea typeface="Calibri"/>
              <a:cs typeface="Calibri"/>
            </a:endParaRPr>
          </a:p>
          <a:p>
            <a:pPr>
              <a:defRPr/>
            </a:pPr>
            <a:r>
              <a:rPr lang="en-GB" dirty="0"/>
              <a:t>2. WHC/2023/24 </a:t>
            </a:r>
            <a:r>
              <a:rPr lang="en-GB" dirty="0">
                <a:hlinkClick r:id="rId5"/>
              </a:rPr>
              <a:t>https://www.gov.wales/changes-shingles-vaccinations-september-2023-whc2023024</a:t>
            </a:r>
            <a:r>
              <a:rPr lang="en-GB" dirty="0"/>
              <a:t> </a:t>
            </a:r>
            <a:endParaRPr lang="en-GB" dirty="0">
              <a:ea typeface="Calibri"/>
              <a:cs typeface="Calibri"/>
            </a:endParaRPr>
          </a:p>
          <a:p>
            <a:pPr marL="0" marR="0" lvl="0" indent="0" algn="l" defTabSz="914400">
              <a:lnSpc>
                <a:spcPct val="100000"/>
              </a:lnSpc>
              <a:spcBef>
                <a:spcPts val="0"/>
              </a:spcBef>
              <a:spcAft>
                <a:spcPts val="0"/>
              </a:spcAft>
              <a:buClrTx/>
              <a:buSzTx/>
              <a:buFontTx/>
              <a:buNone/>
              <a:tabLst/>
              <a:defRPr/>
            </a:pPr>
            <a:endParaRPr lang="en-GB" sz="4000" u="sng" dirty="0">
              <a:effectLst/>
              <a:latin typeface="Lora"/>
              <a:ea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47</a:t>
            </a:fld>
            <a:endParaRPr lang="en-GB"/>
          </a:p>
        </p:txBody>
      </p:sp>
    </p:spTree>
    <p:extLst>
      <p:ext uri="{BB962C8B-B14F-4D97-AF65-F5344CB8AC3E}">
        <p14:creationId xmlns:p14="http://schemas.microsoft.com/office/powerpoint/2010/main" val="3573804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a:t>
            </a:fld>
            <a:endParaRPr lang="en-GB"/>
          </a:p>
        </p:txBody>
      </p:sp>
    </p:spTree>
    <p:extLst>
      <p:ext uri="{BB962C8B-B14F-4D97-AF65-F5344CB8AC3E}">
        <p14:creationId xmlns:p14="http://schemas.microsoft.com/office/powerpoint/2010/main" val="3414949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50</a:t>
            </a:fld>
            <a:endParaRPr lang="en-GB"/>
          </a:p>
        </p:txBody>
      </p:sp>
    </p:spTree>
    <p:extLst>
      <p:ext uri="{BB962C8B-B14F-4D97-AF65-F5344CB8AC3E}">
        <p14:creationId xmlns:p14="http://schemas.microsoft.com/office/powerpoint/2010/main" val="1722659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1000"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52</a:t>
            </a:fld>
            <a:endParaRPr lang="en-GB"/>
          </a:p>
        </p:txBody>
      </p:sp>
    </p:spTree>
    <p:extLst>
      <p:ext uri="{BB962C8B-B14F-4D97-AF65-F5344CB8AC3E}">
        <p14:creationId xmlns:p14="http://schemas.microsoft.com/office/powerpoint/2010/main" val="3422578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54</a:t>
            </a:fld>
            <a:endParaRPr lang="en-GB"/>
          </a:p>
        </p:txBody>
      </p:sp>
    </p:spTree>
    <p:extLst>
      <p:ext uri="{BB962C8B-B14F-4D97-AF65-F5344CB8AC3E}">
        <p14:creationId xmlns:p14="http://schemas.microsoft.com/office/powerpoint/2010/main" val="2578310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55</a:t>
            </a:fld>
            <a:endParaRPr lang="en-GB"/>
          </a:p>
        </p:txBody>
      </p:sp>
    </p:spTree>
    <p:extLst>
      <p:ext uri="{BB962C8B-B14F-4D97-AF65-F5344CB8AC3E}">
        <p14:creationId xmlns:p14="http://schemas.microsoft.com/office/powerpoint/2010/main" val="41888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ヒラギノ角ゴ Pro W3" pitchFamily="84" charset="-128"/>
                <a:cs typeface="ヒラギノ角ゴ Pro W3" pitchFamily="84" charset="-128"/>
              </a:rPr>
              <a:t>Shingles (herpes zoster) is caused by the reactivation of a latent varicella zoster virus (VZV) infection, generally decades after the primary infection</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ヒラギノ角ゴ Pro W3" pitchFamily="84" charset="-128"/>
                <a:cs typeface="ヒラギノ角ゴ Pro W3" pitchFamily="84" charset="-128"/>
              </a:rPr>
              <a:t>Following primary VZV infection, the virus enters the sensory nerves and travels along the nerve to the sensory dorsal root ganglia and establishes a permanent latent infection</a:t>
            </a:r>
          </a:p>
          <a:p>
            <a:pPr marL="171450" indent="-171450">
              <a:buFont typeface="Arial" panose="020B0604020202020204" pitchFamily="34" charset="0"/>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i="0" u="none" strike="noStrike" baseline="0" dirty="0">
                <a:solidFill>
                  <a:srgbClr val="000000"/>
                </a:solidFill>
                <a:latin typeface="Frutiger 45 Light"/>
              </a:rPr>
              <a:t>Reactivation of the latent virus leads to the clinical manifestations of shingles and is associated with immune senescence or suppression of the immune system e.g. immunosuppressive therapy, HIV infection, malignancy . The risk and severity of shingles increases with age. </a:t>
            </a:r>
            <a:endParaRPr kumimoji="0" lang="en-GB" sz="1200" b="0" i="0" u="none" strike="noStrike" kern="1200" cap="none" spc="0" normalizeH="0" baseline="3000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Although rare, it is possible to have shingles more than once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Shingles is not caused by the same virus that causes genital herpes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Green Book Chapter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Immunity and how vaccines work: the green book, chapter 1 - GOV.UK (www.gov.uk)</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8</a:t>
            </a:fld>
            <a:endParaRPr lang="en-GB"/>
          </a:p>
        </p:txBody>
      </p:sp>
    </p:spTree>
    <p:extLst>
      <p:ext uri="{BB962C8B-B14F-4D97-AF65-F5344CB8AC3E}">
        <p14:creationId xmlns:p14="http://schemas.microsoft.com/office/powerpoint/2010/main" val="415116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rPr>
              <a:t>Infection with varicella zoster (chickenpox) is a pre-requisite for the development of shingles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rPr>
              <a:t>You do not develop shingles from being in contact with chickenpox</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2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rPr>
              <a:t>Shingles cannot be transmitted from one person to another, although it can cause chickenpox in individuals who have not previously had the disease and who have direct contact with the fluid from the shingles vesicles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endParaRPr>
          </a:p>
          <a:p>
            <a:pPr>
              <a:buFontTx/>
              <a:buNone/>
              <a:defRPr/>
            </a:pPr>
            <a:r>
              <a:rPr lang="en-GB">
                <a:solidFill>
                  <a:prstClr val="black"/>
                </a:solidFill>
              </a:rPr>
              <a:t>*Individuals with active lesions, particularly if they are immunosuppressed, can transmit VZV to susceptible individuals to cause chickenpox and therefore at - risk individuals who have had a significant exposure to shingles require post exposure management</a:t>
            </a:r>
            <a:endParaRPr lang="en-GB">
              <a:ea typeface="Calibri" panose="020F0502020204030204"/>
              <a:cs typeface="Calibri" panose="020F0502020204030204"/>
            </a:endParaRPr>
          </a:p>
          <a:p>
            <a:pPr marL="171450" marR="0" lvl="0" indent="-171450" algn="l" defTabSz="914400">
              <a:lnSpc>
                <a:spcPct val="100000"/>
              </a:lnSpc>
              <a:spcBef>
                <a:spcPts val="0"/>
              </a:spcBef>
              <a:spcAft>
                <a:spcPts val="0"/>
              </a:spcAft>
              <a:buClrTx/>
              <a:buSzTx/>
              <a:buFont typeface="Arial" pitchFamily="34" charset="0"/>
              <a:buChar char="•"/>
              <a:tabLst/>
              <a:defRPr/>
            </a:pPr>
            <a:endParaRPr lang="en-GB" sz="1200" b="0" i="0" u="none" strike="noStrike" kern="1200" cap="none" spc="0" normalizeH="0" baseline="0" noProof="0">
              <a:ln>
                <a:noFill/>
              </a:ln>
              <a:solidFill>
                <a:prstClr val="black"/>
              </a:solidFill>
              <a:effectLst/>
              <a:uLnTx/>
              <a:uFillTx/>
              <a:latin typeface="+mn-lt"/>
              <a:ea typeface="ヒラギノ角ゴ Pro W3" pitchFamily="84" charset="-128"/>
              <a:cs typeface="Calibri"/>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rPr>
              <a:t>https://www.gov.uk/government/publications/shingles-herpes-zoster-the-green-book-chapter-28a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b="0" i="0" u="none" strike="noStrike" kern="1200" cap="none" spc="0" normalizeH="0" baseline="0" noProof="0">
              <a:ln>
                <a:noFill/>
              </a:ln>
              <a:solidFill>
                <a:prstClr val="black"/>
              </a:solidFill>
              <a:effectLst/>
              <a:uLnTx/>
              <a:uFillTx/>
              <a:latin typeface="+mn-lt"/>
              <a:ea typeface="ヒラギノ角ゴ Pro W3" pitchFamily="84" charset="-128"/>
              <a:cs typeface="ヒラギノ角ゴ Pro W3" pitchFamily="84" charset="-128"/>
            </a:endParaRPr>
          </a:p>
          <a:p>
            <a:pP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https://assets.publishing.service.gov.uk/government/uploads/system/uploads/attachment_data/file/1012943/Green_book_of_immunisation_28a_Shingles.pdf</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000">
              <a:effectLst/>
              <a:latin typeface="Arial" panose="020B0604020202020204" pitchFamily="34" charset="0"/>
              <a:cs typeface="Times New Roman" panose="02020603050405020304" pitchFamily="18" charset="0"/>
            </a:endParaRPr>
          </a:p>
          <a:p>
            <a:pPr>
              <a:lnSpc>
                <a:spcPct val="107000"/>
              </a:lnSpc>
              <a:spcAft>
                <a:spcPts val="800"/>
              </a:spcAft>
            </a:pPr>
            <a:r>
              <a:rPr lang="en-GB" sz="1200" b="1"/>
              <a:t>Management of at-risk individuals following significant exposure to chickenpox or herpes zoster</a:t>
            </a:r>
            <a:r>
              <a:rPr lang="en-GB" sz="1200"/>
              <a:t>: </a:t>
            </a:r>
            <a:endParaRPr lang="en-GB" sz="1000">
              <a:solidFill>
                <a:srgbClr val="0000FF"/>
              </a:solidFill>
            </a:endParaRPr>
          </a:p>
          <a:p>
            <a:pPr>
              <a:lnSpc>
                <a:spcPct val="107000"/>
              </a:lnSpc>
              <a:spcAft>
                <a:spcPts val="800"/>
              </a:spcAft>
            </a:pPr>
            <a:r>
              <a:rPr lang="en-GB" sz="1200"/>
              <a:t>The aim of post-exposure management is to protect individuals at high risk of suffering from severe varicella and those who may transmit infection to those at high risk (e.g. healthcare workers). VZIG prophylaxis is recommended for individuals who fulfil all of the following three criteria: </a:t>
            </a:r>
            <a:endParaRPr lang="en-GB" sz="1000">
              <a:solidFill>
                <a:srgbClr val="0000FF"/>
              </a:solidFill>
            </a:endParaRPr>
          </a:p>
          <a:p>
            <a:pPr>
              <a:lnSpc>
                <a:spcPct val="107000"/>
              </a:lnSpc>
              <a:spcAft>
                <a:spcPts val="800"/>
              </a:spcAft>
            </a:pPr>
            <a:r>
              <a:rPr lang="en-GB" sz="1200"/>
              <a:t>● significant exposure to chickenpox or herpes zoster </a:t>
            </a:r>
            <a:endParaRPr lang="en-GB" sz="1000">
              <a:solidFill>
                <a:srgbClr val="0000FF"/>
              </a:solidFill>
            </a:endParaRPr>
          </a:p>
          <a:p>
            <a:pPr>
              <a:lnSpc>
                <a:spcPct val="107000"/>
              </a:lnSpc>
              <a:spcAft>
                <a:spcPts val="800"/>
              </a:spcAft>
            </a:pPr>
            <a:r>
              <a:rPr lang="en-GB" sz="1200"/>
              <a:t>● a clinical condition that increases the risk of severe varicella; this includes immunosuppressed patients, neonates and pregnant women (see below) </a:t>
            </a:r>
            <a:endParaRPr lang="en-GB" sz="1000">
              <a:solidFill>
                <a:srgbClr val="0000FF"/>
              </a:solidFill>
            </a:endParaRPr>
          </a:p>
          <a:p>
            <a:pPr>
              <a:lnSpc>
                <a:spcPct val="107000"/>
              </a:lnSpc>
              <a:spcAft>
                <a:spcPts val="800"/>
              </a:spcAft>
            </a:pPr>
            <a:r>
              <a:rPr lang="en-GB" sz="1200"/>
              <a:t>● no antibodies to VZ virus </a:t>
            </a:r>
            <a:r>
              <a:rPr lang="en-GB" sz="1000">
                <a:solidFill>
                  <a:srgbClr val="0000FF"/>
                </a:solidFill>
                <a:effectLst/>
                <a:latin typeface="Calibri"/>
                <a:ea typeface="Calibri"/>
                <a:cs typeface="Calibri"/>
                <a:hlinkClick r:id="rId4"/>
              </a:rPr>
              <a:t>Chapter 34 (publishing.service.gov.uk)</a:t>
            </a:r>
            <a:endParaRPr lang="en-GB" sz="1000">
              <a:solidFill>
                <a:srgbClr val="0000FF"/>
              </a:solidFill>
              <a:effectLst/>
              <a:latin typeface="Calibri"/>
              <a:ea typeface="Calibri"/>
              <a:cs typeface="Calibri"/>
            </a:endParaRPr>
          </a:p>
          <a:p>
            <a:pPr>
              <a:lnSpc>
                <a:spcPct val="107000"/>
              </a:lnSpc>
              <a:spcAft>
                <a:spcPts val="800"/>
              </a:spcAft>
            </a:pPr>
            <a:endParaRPr lang="en-GB" sz="10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https://www.nhs.uk/conditions/shingles/</a:t>
            </a:r>
            <a:endParaRPr lang="en-GB" sz="1800">
              <a:effectLst/>
              <a:latin typeface="Times New Roman" panose="02020603050405020304" pitchFamily="18" charset="0"/>
              <a:ea typeface="Times New Roman" panose="02020603050405020304" pitchFamily="18" charset="0"/>
            </a:endParaRPr>
          </a:p>
          <a:p>
            <a:pPr>
              <a:lnSpc>
                <a:spcPct val="107000"/>
              </a:lnSpc>
              <a:spcAft>
                <a:spcPts val="800"/>
              </a:spcAft>
              <a:defRPr/>
            </a:pPr>
            <a:endParaRPr lang="en-GB">
              <a:solidFill>
                <a:srgbClr val="0000EE"/>
              </a:solidFill>
            </a:endParaRPr>
          </a:p>
          <a:p>
            <a:pPr marL="0" marR="0" lvl="0" indent="0" algn="l" defTabSz="914400">
              <a:lnSpc>
                <a:spcPct val="107000"/>
              </a:lnSpc>
              <a:spcBef>
                <a:spcPts val="0"/>
              </a:spcBef>
              <a:spcAft>
                <a:spcPts val="800"/>
              </a:spcAft>
              <a:buNone/>
              <a:tabLst/>
              <a:defRPr/>
            </a:pPr>
            <a:r>
              <a:rPr lang="en-GB">
                <a:solidFill>
                  <a:srgbClr val="0000EE"/>
                </a:solidFill>
                <a:hlinkClick r:id="rId6">
                  <a:extLst>
                    <a:ext uri="{A12FA001-AC4F-418D-AE19-62706E023703}">
                      <ahyp:hlinkClr xmlns:ahyp="http://schemas.microsoft.com/office/drawing/2018/hyperlinkcolor" val="tx"/>
                    </a:ext>
                  </a:extLst>
                </a:hlinkClick>
              </a:rPr>
              <a:t>https://www.who.int/news-room/fact-sheets/detail/shingles-(herpes-zoster)</a:t>
            </a:r>
            <a:endParaRPr lang="en-GB">
              <a:ea typeface="Calibri"/>
              <a:cs typeface="Calibri"/>
            </a:endParaRPr>
          </a:p>
          <a:p>
            <a:pPr marL="0" marR="0" lvl="0" indent="0" algn="l" defTabSz="914400">
              <a:lnSpc>
                <a:spcPct val="107000"/>
              </a:lnSpc>
              <a:spcBef>
                <a:spcPts val="0"/>
              </a:spcBef>
              <a:spcAft>
                <a:spcPts val="800"/>
              </a:spcAft>
              <a:buClrTx/>
              <a:buSzTx/>
              <a:buFontTx/>
              <a:buNone/>
              <a:tabLst/>
              <a:defRPr/>
            </a:pPr>
            <a:endParaRPr lang="en-GB" sz="1800" u="sng">
              <a:ea typeface="Calibri"/>
              <a:cs typeface="Calibri"/>
            </a:endParaRPr>
          </a:p>
          <a:p>
            <a:pPr>
              <a:buFont typeface="Arial" pitchFamily="34" charset="0"/>
              <a:defRPr/>
            </a:pPr>
            <a:endParaRPr lang="en-GB">
              <a:ea typeface="ヒラギノ角ゴ Pro W3" pitchFamily="84" charset="-128"/>
              <a:cs typeface="Calibri" panose="020F0502020204030204"/>
            </a:endParaRPr>
          </a:p>
          <a:p>
            <a:pPr>
              <a:defRPr/>
            </a:pPr>
            <a:endParaRPr lang="en-GB">
              <a:ea typeface="Calibri" panose="020F0502020204030204"/>
              <a:cs typeface="Calibri" panose="020F0502020204030204"/>
            </a:endParaRPr>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9</a:t>
            </a:fld>
            <a:endParaRPr lang="en-GB"/>
          </a:p>
        </p:txBody>
      </p:sp>
    </p:spTree>
    <p:extLst>
      <p:ext uri="{BB962C8B-B14F-4D97-AF65-F5344CB8AC3E}">
        <p14:creationId xmlns:p14="http://schemas.microsoft.com/office/powerpoint/2010/main" val="417159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Diagnosis | Diagnosis | Shingles | CKS | NICE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4"/>
              </a:rPr>
              <a:t>Shingles (herpes zoster): the green book, chapter 28a - GOV.UK (www.gov.uk)</a:t>
            </a:r>
            <a:endParaRPr lang="en-GB"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Images of shingles available NHS site: </a:t>
            </a:r>
            <a:r>
              <a:rPr lang="en-GB" sz="1200" u="sng"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5"/>
              </a:rPr>
              <a:t>www.nhs.uk/conditions/shingles/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10</a:t>
            </a:fld>
            <a:endParaRPr lang="en-GB"/>
          </a:p>
        </p:txBody>
      </p:sp>
    </p:spTree>
    <p:extLst>
      <p:ext uri="{BB962C8B-B14F-4D97-AF65-F5344CB8AC3E}">
        <p14:creationId xmlns:p14="http://schemas.microsoft.com/office/powerpoint/2010/main" val="161145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Shingles (herpes zoster): the green book, chapter 28a - GOV.UK (www.gov.uk)</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4"/>
              </a:rPr>
              <a:t>Clinical features | Diagnosis | Shingles | CKS | NICE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defTabSz="966338">
              <a:defRPr/>
            </a:pPr>
            <a:r>
              <a:rPr lang="en-GB" sz="1200">
                <a:solidFill>
                  <a:prstClr val="black"/>
                </a:solidFill>
              </a:rPr>
              <a:t>Shingles can affect any part of the body, although most commonly affected areas include face (including eyes) chest and abdomen. </a:t>
            </a:r>
          </a:p>
          <a:p>
            <a:pPr defTabSz="966338">
              <a:defRPr/>
            </a:pPr>
            <a:r>
              <a:rPr lang="en-GB" sz="1200">
                <a:solidFill>
                  <a:prstClr val="black"/>
                </a:solidFill>
              </a:rPr>
              <a:t>Individuals may also experience pain in the arms and legs and may feel exhausted. </a:t>
            </a:r>
          </a:p>
          <a:p>
            <a:pPr defTabSz="966338">
              <a:defRPr/>
            </a:pPr>
            <a:endParaRPr lang="en-GB" sz="1200">
              <a:solidFill>
                <a:prstClr val="black"/>
              </a:solidFill>
            </a:endParaRPr>
          </a:p>
          <a:p>
            <a:pPr defTabSz="966338">
              <a:defRPr/>
            </a:pPr>
            <a:r>
              <a:rPr lang="en-GB" sz="1200">
                <a:solidFill>
                  <a:prstClr val="black"/>
                </a:solidFill>
              </a:rPr>
              <a:t>A dermatome can be defined as an area of skin that is supplied by a single nerve. Shingles can affect one or more isolated dermatomes.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11</a:t>
            </a:fld>
            <a:endParaRPr lang="en-GB"/>
          </a:p>
        </p:txBody>
      </p:sp>
    </p:spTree>
    <p:extLst>
      <p:ext uri="{BB962C8B-B14F-4D97-AF65-F5344CB8AC3E}">
        <p14:creationId xmlns:p14="http://schemas.microsoft.com/office/powerpoint/2010/main" val="3190969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Shingles can cause a number of secondary complications and the severity of these can be dependent on how weak the individual’s immune system 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Most commonly reported complications in the older age groups include secondary bacterial infections at the site of the rash (that may require antibiotic therapy) and post herpetic neuralgia.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Other less common complications can include ophthalmic shingles and peripheral motor neuropathy. Ophthalmic shingles affects the facial nerve (trigeminal) and can cause ulceration and scarring of the eye and uveitis (inflammation of the inner eye). Ophthalmic shingles can also cause loss of vision if untreated and is often associated with long term pain. Estimates show between 10 and 20% of shingles cases result in ophthalmic zoster with approximately 4% of these cases resulting in long term sequelae</a:t>
            </a:r>
            <a:endParaRPr kumimoji="0" lang="en-GB" sz="1000" b="0" i="0" u="none" strike="noStrike" kern="1200" cap="none" spc="0" normalizeH="0" baseline="3000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Peripheral motor neuropathy is more common in the elderly population and results in temporary nerve damage (peripheral motor nerve) that controls movement (peripheral motor nerve) of limbs such as the arm or leg, causing paralysis in the associated limb. This effect is temporary and individuals can make a good recovery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3"/>
              </a:rPr>
              <a:t>Shingles (herpes zoster): the green book, chapter 28a - GOV.UK (www.gov.uk)</a:t>
            </a:r>
            <a:r>
              <a:rPr lang="en-GB" sz="10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4"/>
              </a:rPr>
              <a:t>Complications | Background information | Shingles | CKS | NICE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12</a:t>
            </a:fld>
            <a:endParaRPr lang="en-GB"/>
          </a:p>
        </p:txBody>
      </p:sp>
    </p:spTree>
    <p:extLst>
      <p:ext uri="{BB962C8B-B14F-4D97-AF65-F5344CB8AC3E}">
        <p14:creationId xmlns:p14="http://schemas.microsoft.com/office/powerpoint/2010/main" val="936349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197813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Respiratory virus vaccine campaign outline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340932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379497"/>
            <a:ext cx="12192000" cy="5478503"/>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9" name="Text Placeholder 8">
            <a:extLst>
              <a:ext uri="{FF2B5EF4-FFF2-40B4-BE49-F238E27FC236}">
                <a16:creationId xmlns:a16="http://schemas.microsoft.com/office/drawing/2014/main" id="{48CDF416-7C47-74FB-B816-312A154FB231}"/>
              </a:ext>
            </a:extLst>
          </p:cNvPr>
          <p:cNvSpPr>
            <a:spLocks noGrp="1"/>
          </p:cNvSpPr>
          <p:nvPr>
            <p:ph type="body" sz="quarter" idx="11" hasCustomPrompt="1"/>
          </p:nvPr>
        </p:nvSpPr>
        <p:spPr>
          <a:xfrm>
            <a:off x="614018" y="4738781"/>
            <a:ext cx="11137194" cy="480937"/>
          </a:xfrm>
          <a:prstGeom prst="rect">
            <a:avLst/>
          </a:prstGeom>
        </p:spPr>
        <p:txBody>
          <a:bodyPr/>
          <a:lstStyle>
            <a:lvl1pPr marL="0" indent="0">
              <a:buNone/>
              <a:defRPr sz="2491">
                <a:solidFill>
                  <a:schemeClr val="bg1">
                    <a:lumMod val="95000"/>
                  </a:schemeClr>
                </a:solidFill>
              </a:defRPr>
            </a:lvl1pPr>
          </a:lstStyle>
          <a:p>
            <a:pPr lvl="0"/>
            <a:r>
              <a:rPr lang="en-US"/>
              <a:t>Name and Job Title of Presenter</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22" name="Text Placeholder 21">
            <a:extLst>
              <a:ext uri="{FF2B5EF4-FFF2-40B4-BE49-F238E27FC236}">
                <a16:creationId xmlns:a16="http://schemas.microsoft.com/office/drawing/2014/main" id="{419A2497-1537-CF20-87F0-8B2956BA39CC}"/>
              </a:ext>
            </a:extLst>
          </p:cNvPr>
          <p:cNvSpPr>
            <a:spLocks noGrp="1"/>
          </p:cNvSpPr>
          <p:nvPr>
            <p:ph type="body" sz="quarter" idx="12" hasCustomPrompt="1"/>
          </p:nvPr>
        </p:nvSpPr>
        <p:spPr>
          <a:xfrm>
            <a:off x="623359" y="5477985"/>
            <a:ext cx="7041091" cy="934811"/>
          </a:xfrm>
          <a:prstGeom prst="rect">
            <a:avLst/>
          </a:prstGeom>
        </p:spPr>
        <p:txBody>
          <a:bodyPr/>
          <a:lstStyle>
            <a:lvl1pPr marL="0" indent="0">
              <a:buNone/>
              <a:defRPr>
                <a:solidFill>
                  <a:schemeClr val="bg1">
                    <a:lumMod val="95000"/>
                  </a:schemeClr>
                </a:solidFill>
              </a:defRPr>
            </a:lvl1pPr>
            <a:lvl2pPr marL="451639" indent="0">
              <a:buNone/>
              <a:defRPr>
                <a:solidFill>
                  <a:schemeClr val="bg1">
                    <a:lumMod val="95000"/>
                  </a:schemeClr>
                </a:solidFill>
              </a:defRPr>
            </a:lvl2pPr>
          </a:lstStyle>
          <a:p>
            <a:r>
              <a:rPr lang="en-GB" sz="2385">
                <a:solidFill>
                  <a:schemeClr val="bg1"/>
                </a:solidFill>
              </a:rPr>
              <a:t>Vaccine Preventable Disease Programme</a:t>
            </a:r>
          </a:p>
          <a:p>
            <a:r>
              <a:rPr lang="en-GB" sz="2385">
                <a:solidFill>
                  <a:schemeClr val="bg1"/>
                </a:solidFill>
              </a:rPr>
              <a:t>Public Health Wales</a:t>
            </a:r>
          </a:p>
          <a:p>
            <a:pPr marL="451639" marR="0" lvl="1" indent="0" algn="l" defTabSz="903278" rtl="0" eaLnBrk="1" fontAlgn="auto" latinLnBrk="0" hangingPunct="1">
              <a:lnSpc>
                <a:spcPct val="90000"/>
              </a:lnSpc>
              <a:spcBef>
                <a:spcPts val="494"/>
              </a:spcBef>
              <a:spcAft>
                <a:spcPts val="0"/>
              </a:spcAft>
              <a:buClrTx/>
              <a:buSzTx/>
              <a:buFont typeface="Arial" panose="020B0604020202020204" pitchFamily="34" charset="0"/>
              <a:buNone/>
              <a:tabLst/>
              <a:defRPr/>
            </a:pPr>
            <a:endParaRPr lang="en-GB"/>
          </a:p>
        </p:txBody>
      </p:sp>
    </p:spTree>
    <p:extLst>
      <p:ext uri="{BB962C8B-B14F-4D97-AF65-F5344CB8AC3E}">
        <p14:creationId xmlns:p14="http://schemas.microsoft.com/office/powerpoint/2010/main" val="68027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Rectangle 6"/>
          <p:cNvSpPr/>
          <p:nvPr userDrawn="1"/>
        </p:nvSpPr>
        <p:spPr>
          <a:xfrm>
            <a:off x="0" y="1407460"/>
            <a:ext cx="12192000" cy="5450540"/>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Divider Slide Title</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8" name="Text Placeholder 7">
            <a:extLst>
              <a:ext uri="{FF2B5EF4-FFF2-40B4-BE49-F238E27FC236}">
                <a16:creationId xmlns:a16="http://schemas.microsoft.com/office/drawing/2014/main" id="{D7B9AB21-65E7-4C53-F2A8-92E3562B9A25}"/>
              </a:ext>
            </a:extLst>
          </p:cNvPr>
          <p:cNvSpPr>
            <a:spLocks noGrp="1"/>
          </p:cNvSpPr>
          <p:nvPr>
            <p:ph type="body" sz="quarter" idx="11" hasCustomPrompt="1"/>
          </p:nvPr>
        </p:nvSpPr>
        <p:spPr>
          <a:xfrm>
            <a:off x="623359" y="3896018"/>
            <a:ext cx="7041091" cy="1286401"/>
          </a:xfrm>
          <a:prstGeom prst="rect">
            <a:avLst/>
          </a:prstGeom>
        </p:spPr>
        <p:txBody>
          <a:bodyPr/>
          <a:lstStyle>
            <a:lvl1pPr marL="0" indent="0">
              <a:buNone/>
              <a:defRPr>
                <a:solidFill>
                  <a:schemeClr val="bg1">
                    <a:lumMod val="95000"/>
                  </a:schemeClr>
                </a:solidFill>
              </a:defRPr>
            </a:lvl1pPr>
          </a:lstStyle>
          <a:p>
            <a:pPr lvl="0"/>
            <a:r>
              <a:rPr lang="en-US"/>
              <a:t>Subtitle</a:t>
            </a:r>
          </a:p>
        </p:txBody>
      </p:sp>
    </p:spTree>
    <p:extLst>
      <p:ext uri="{BB962C8B-B14F-4D97-AF65-F5344CB8AC3E}">
        <p14:creationId xmlns:p14="http://schemas.microsoft.com/office/powerpoint/2010/main" val="1174309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8335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nhs.uk/conditions/shingl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media/6603fedef9ab41001aeea371/Shingles_Green_Book_chapter_28a_20240315.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12943/Green_book_of_immunisation_28a_Shingle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shingles-herpes-zoster-the-green-book-chapter-28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hw.nhs.wales/topics/immunisation-and-vaccines/vaccine-resources-for-health-and-social-care-professionals/shingles-information-for-health-professionals/" TargetMode="External"/><Relationship Id="rId4" Type="http://schemas.openxmlformats.org/officeDocument/2006/relationships/hyperlink" Target="https://www.gov.uk/government/publications/shingles-vaccination-guidance-for-healthcare-professional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hw-tableau.cymru.nhs.uk/#/views/GP_Shingles/GPShingles?:iid=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public.tableau.com/app/profile/public.health.wales.vpd.and.respiratory.surveillance.group/viz/NationalandHBlevelShinglesdashboard-ENGLISH/DBShinglesuptake-ENGLISH"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nhswales365.sharepoint.com/sites/PHW_VPDPComms/SitePages/Surveillance.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s://bmjopen.bmj.com/content/bmjopen/10/7/e037458.full.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www.gov.uk/government/publications/shingles-vaccination-guidance-for-healthcare-professionals" TargetMode="External"/><Relationship Id="rId3" Type="http://schemas.openxmlformats.org/officeDocument/2006/relationships/hyperlink" Target="https://www.gov.uk/government/publications/national-minimum-standards-and-core-curriculum-for-immunisation-training-for-registered-healthcare-practitioners" TargetMode="External"/><Relationship Id="rId7" Type="http://schemas.openxmlformats.org/officeDocument/2006/relationships/hyperlink" Target="https://www.gov.uk/government/publications/shingles-herpes-zoster-the-green-book-chapter-28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gov.uk/government/publications/consent-the-green-book-chapter-2" TargetMode="External"/><Relationship Id="rId5" Type="http://schemas.openxmlformats.org/officeDocument/2006/relationships/hyperlink" Target="https://www.wmic.wales.nhs.uk/pgds-templates-advice/" TargetMode="External"/><Relationship Id="rId4" Type="http://schemas.openxmlformats.org/officeDocument/2006/relationships/hyperlink" Target="https://www.resus.org.uk/about-us/news-and-events/rcuk-publishes-anaphylaxis-guidance-vaccination-settings" TargetMode="External"/><Relationship Id="rId9" Type="http://schemas.openxmlformats.org/officeDocument/2006/relationships/hyperlink" Target="https://www.medicines.org.uk/emc/product/15309/smpc#gre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medicines.org.uk/emc/product/12054/smpc"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medicines.org.uk/emc/product/12054/smp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gov.uk/government/publications/immunisation-procedures-the-green-book-chapter-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hw.nhs.wales/topics/immunisation-and-vaccin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v.uk/government/collections/shingles-vaccination-programm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gov.uk/government/publications/surveillance-and-monitoring-for-vaccine-safety-the-green-book-chapter-9" TargetMode="External"/><Relationship Id="rId5" Type="http://schemas.openxmlformats.org/officeDocument/2006/relationships/hyperlink" Target="http://www.mhra.gov.uk/yellowcard" TargetMode="External"/><Relationship Id="rId4" Type="http://schemas.openxmlformats.org/officeDocument/2006/relationships/hyperlink" Target="https://yellowcard.mhra.gov.uk/"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medicines.org.uk/emc/product/12054/smpc"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20and%20Green%20Book:%20Chapter%203"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ubmed.ncbi.nlm.nih.gov/2591634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academic.oup.com/cid/article/73/6/941/6134290?searchresult=1" TargetMode="External"/><Relationship Id="rId4" Type="http://schemas.openxmlformats.org/officeDocument/2006/relationships/hyperlink" Target="https://www.gov.uk/government/publications/shingles-herpes-zoster-the-green-book-chapter-28a"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wmic.wales.nhs.uk/pgds-templates-advic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eur03.safelinks.protection.outlook.com/?url=https%3A%2F%2Fwww.gov.wales%2Fchanges-shingles-vaccinations-whc2023024&amp;data=05%7C02%7CCeriann.Howard2%40wales.nhs.uk%7Cd444b8f1e33c4c8095bf08dd30b6c77a%7Cbb5628b8e3284082a856433c9edc8fae%7C0%7C0%7C638720283888478355%7CUnknown%7CTWFpbGZsb3d8eyJFbXB0eU1hcGkiOnRydWUsIlYiOiIwLjAuMDAwMCIsIlAiOiJXaW4zMiIsIkFOIjoiTWFpbCIsIldUIjoyfQ%3D%3D%7C0%7C%7C%7C&amp;sdata=jtwrBOCkTYlSfR2KufeaJo7G7sd%2BI8y1VN9v9qoBDQs%3D&amp;reserved=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gov.uk/government/publications/shingles-herpes-zoster-the-green-book-chapter-28a" TargetMode="External"/><Relationship Id="rId4" Type="http://schemas.openxmlformats.org/officeDocument/2006/relationships/hyperlink" Target="https://www.gov.wales/expansion-shingles-immunisation-severely-immunosuppressed-people-aged-18-49"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assets.publishing.service.gov.uk/media/6603fedef9ab41001aeea371/Shingles_Green_Book_chapter_28a_20240315.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gov.uk/government/publications/shingles-herpes-zoster-the-green-book-chapter-28a"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shingles-herpes-zoster-the-green-book-chapter-28a"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ur03.safelinks.protection.outlook.com/?url=https%3A%2F%2Fwww.gov.uk%2Fgovernment%2Fpublications%2Fshingles-vaccination-guidance-for-healthcare-professionals%2Fshingles-immunisation-programme-information-for-healthcare-practitioners%23earlyagevacc&amp;data=05%7C02%7CCeriann.Howard2%40wales.nhs.uk%7Cd444b8f1e33c4c8095bf08dd30b6c77a%7Cbb5628b8e3284082a856433c9edc8fae%7C0%7C0%7C638720283888441195%7CUnknown%7CTWFpbGZsb3d8eyJFbXB0eU1hcGkiOnRydWUsIlYiOiIwLjAuMDAwMCIsIlAiOiJXaW4zMiIsIkFOIjoiTWFpbCIsIldUIjoyfQ%3D%3D%7C0%7C%7C%7C&amp;sdata=JMne4%2BVAcfNFqvgQ66xIwUudrKH0IM%2BTSniYPGsoTS8%3D&amp;reserved=0" TargetMode="External"/><Relationship Id="rId2" Type="http://schemas.openxmlformats.org/officeDocument/2006/relationships/hyperlink" Target="https://eur03.safelinks.protection.outlook.com/?url=https%3A%2F%2Fwww.gov.wales%2Fchanges-shingles-vaccinations-september-2023-whc2023024&amp;data=05%7C02%7CCeriann.Howard2%40wales.nhs.uk%7Cd444b8f1e33c4c8095bf08dd30b6c77a%7Cbb5628b8e3284082a856433c9edc8fae%7C0%7C0%7C638720283888406384%7CUnknown%7CTWFpbGZsb3d8eyJFbXB0eU1hcGkiOnRydWUsIlYiOiIwLjAuMDAwMCIsIlAiOiJXaW4zMiIsIkFOIjoiTWFpbCIsIldUIjoyfQ%3D%3D%7C0%7C%7C%7C&amp;sdata=MRr%2BBNhMamJOLLUcK9H560WEIzkBieXUO%2BztNEGXHgA%3D&amp;reserved=0" TargetMode="External"/><Relationship Id="rId1" Type="http://schemas.openxmlformats.org/officeDocument/2006/relationships/slideLayout" Target="../slideLayouts/slideLayout2.xml"/><Relationship Id="rId5" Type="http://schemas.openxmlformats.org/officeDocument/2006/relationships/hyperlink" Target="https://eur03.safelinks.protection.outlook.com/?url=https%3A%2F%2Fwww.gov.uk%2Fgovernment%2Fpublications%2Fshingles-herpes-zoster-the-green-book-chapter-28a&amp;data=05%7C02%7CCeriann.Howard2%40wales.nhs.uk%7Cd444b8f1e33c4c8095bf08dd30b6c77a%7Cbb5628b8e3284082a856433c9edc8fae%7C0%7C0%7C638720283888455108%7CUnknown%7CTWFpbGZsb3d8eyJFbXB0eU1hcGkiOnRydWUsIlYiOiIwLjAuMDAwMCIsIlAiOiJXaW4zMiIsIkFOIjoiTWFpbCIsIldUIjoyfQ%3D%3D%7C0%7C%7C%7C&amp;sdata=P5hK5hTtrxEPW3EkXsqFYmHfNkK64Yp%2Biw8QpEOeGXs%3D&amp;reserved=0" TargetMode="External"/><Relationship Id="rId4" Type="http://schemas.openxmlformats.org/officeDocument/2006/relationships/hyperlink" Target="https://www.gov.uk/government/publications/shingles-herpes-zoster-the-green-book-chapter-28a"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government/publications/shingles-vaccination-guidance-for-healthcare-professionals/shingles-immunisation-programme-information-for-healthcare-practitioners#eligible-cohort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gov.wales/changes-shingles-vaccinations-september-2023-whc2023024"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v.wales/changes-shingles-vaccinations-september-2023-whc202302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gov.wales/expansion-shingles-immunisation-severely-immunosuppressed-people-aged-18-49-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hyperlink" Target="https://www.gov.wales/expansion-shingles-immunisation-severely-immunosuppressed-people-aged-18-49-whc2025028-html" TargetMode="External"/><Relationship Id="rId3" Type="http://schemas.openxmlformats.org/officeDocument/2006/relationships/hyperlink" Target="https://www.gov.wales/sites/default/files/publications/2022-10/national-immunisation-framework-for-wales.pdf" TargetMode="External"/><Relationship Id="rId7" Type="http://schemas.openxmlformats.org/officeDocument/2006/relationships/hyperlink" Target="https://www.gov.wales/changes-shingles-vaccinations-september-2023-whc202302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nice.org.uk/guidance/ng218" TargetMode="External"/><Relationship Id="rId5" Type="http://schemas.openxmlformats.org/officeDocument/2006/relationships/hyperlink" Target="https://www.gov.wales/healthier-wales-long-term-plan-health-and-social-care" TargetMode="External"/><Relationship Id="rId4" Type="http://schemas.openxmlformats.org/officeDocument/2006/relationships/hyperlink" Target="https://www.gov.wales/well-being-of-future-generations-wales" TargetMode="External"/><Relationship Id="rId9" Type="http://schemas.openxmlformats.org/officeDocument/2006/relationships/hyperlink" Target="https://phw.nhs.wales/services-and-teams/health-information-resources/#!/Imiwneiddio-Immunisation/c/38145364"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www.equalityhumanrights.com/equality/equality-act-2010"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phw.nhs.wales/services-and-teams/health-information-resources/#!/Imiwneiddio-Immunisation/c/3814536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phw.nhs.wales/topics/immunisation-and-vaccines/immunisation-elearning/" TargetMode="External"/><Relationship Id="rId3" Type="http://schemas.openxmlformats.org/officeDocument/2006/relationships/hyperlink" Target="https://phw.nhs.wales/topics/immunisation-and-vaccines/vaccination-information-in-accessible-formats/adults/" TargetMode="External"/><Relationship Id="rId7" Type="http://schemas.openxmlformats.org/officeDocument/2006/relationships/hyperlink" Target="https://www.nice.org.uk/guidance/ng218/resources/visual-summary-2-vaccinations-for-young-children-and-older-people-invitations-reminders-and-escalation-of-contact-pdf-11072363006"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nice.org.uk/guidance/ng218" TargetMode="External"/><Relationship Id="rId5" Type="http://schemas.openxmlformats.org/officeDocument/2006/relationships/hyperlink" Target="https://phw.nhs.wales/topics/immunisation-and-vaccines/vaccine-resources-for-health-and-social-care-professionals/shingles-information-for-health-professionals/" TargetMode="External"/><Relationship Id="rId4" Type="http://schemas.openxmlformats.org/officeDocument/2006/relationships/hyperlink" Target="https://www.nice.org.uk/guidance/ng108"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hyperlink" Target="https://phw.nhs.wales/services-and-teams/health-information-resources/" TargetMode="External"/><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hyperlink" Target="https://phw.nhs.wales/topics/immunisation-and-vaccines/vaccination-information-in-accessible-formats/adults/" TargetMode="External"/><Relationship Id="rId10" Type="http://schemas.openxmlformats.org/officeDocument/2006/relationships/image" Target="../media/image21.png"/><Relationship Id="rId4" Type="http://schemas.openxmlformats.org/officeDocument/2006/relationships/hyperlink" Target="https://phw.nhs.wales/topics/immunisation-and-vaccines/vaccines-professionals/shingles-information-for-health-professionals/" TargetMode="External"/><Relationship Id="rId9" Type="http://schemas.openxmlformats.org/officeDocument/2006/relationships/hyperlink" Target="https://icc.gig.cymru/pynciau/imiwneiddio-a-brechlynnau/brechu-mewn-fformatau-hygyrch/oedolion/"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phw.nhs.wales/topics/immunisation-and-vaccines/vaccines-professionals/shingles-information-for-health-professionals/#clinical" TargetMode="External"/><Relationship Id="rId2" Type="http://schemas.openxmlformats.org/officeDocument/2006/relationships/hyperlink" Target="https://nhswales365.sharepoint.com/sites/PHW_VPDPComms/SitePages/Frequently-asked-questions.aspx"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hyperlink" Target="https://phw.nhs.wales/topics/immunisation-and-vaccines/vaccines-professionals/shingles-information-for-health-professionals/#clinical" TargetMode="External"/><Relationship Id="rId7"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8" Type="http://schemas.openxmlformats.org/officeDocument/2006/relationships/hyperlink" Target="https://www.gov.uk/government/publications/shingles-herpes-zoster-the-green-book-chapter-28a" TargetMode="External"/><Relationship Id="rId3" Type="http://schemas.openxmlformats.org/officeDocument/2006/relationships/hyperlink" Target="https://phw.nhs.wales/topics/immunisation-and-vaccines/vaccine-resources-for-health-and-social-care-professionals/patient-group-directions-pgds-and-protocols-landing-page/" TargetMode="External"/><Relationship Id="rId7" Type="http://schemas.openxmlformats.org/officeDocument/2006/relationships/hyperlink" Target="https://phw.nhs.wales/topics/immunisation-and-vaccines/vaccine-resources-for-health-and-social-care-professionals/shingles-information-for-health-professional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gov.wales/expansion-shingles-immunisation-severely-immunosuppressed-people-aged-18-49" TargetMode="External"/><Relationship Id="rId5" Type="http://schemas.openxmlformats.org/officeDocument/2006/relationships/hyperlink" Target="https://www.gov.wales/changes-shingles-vaccinations-whc2023024" TargetMode="External"/><Relationship Id="rId4" Type="http://schemas.openxmlformats.org/officeDocument/2006/relationships/hyperlink" Target="https://www.wmic.wales.nhs.uk/pgds-templates-advice/" TargetMode="External"/><Relationship Id="rId9" Type="http://schemas.openxmlformats.org/officeDocument/2006/relationships/hyperlink" Target="https://www.gov.uk/government/publications/shingles-vaccination-guidance-for-healthcare-professional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news-room/fact-sheets/detail/shingles-(herpes-zost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334AAC-32DC-A563-FA96-6355F75835D0}"/>
              </a:ext>
            </a:extLst>
          </p:cNvPr>
          <p:cNvSpPr>
            <a:spLocks noGrp="1"/>
          </p:cNvSpPr>
          <p:nvPr>
            <p:ph type="body" sz="quarter" idx="10"/>
          </p:nvPr>
        </p:nvSpPr>
        <p:spPr>
          <a:xfrm>
            <a:off x="372141" y="2732567"/>
            <a:ext cx="11376836" cy="970933"/>
          </a:xfrm>
        </p:spPr>
        <p:txBody>
          <a:bodyPr lIns="91440" tIns="45720" rIns="91440" bIns="45720" anchor="t">
            <a:normAutofit fontScale="70000" lnSpcReduction="20000"/>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algn="ctr"/>
            <a:r>
              <a:rPr lang="en-GB" sz="5700" dirty="0">
                <a:solidFill>
                  <a:srgbClr val="FFFFFF"/>
                </a:solidFill>
                <a:cs typeface="Arial"/>
              </a:rPr>
              <a:t>Vaccination against shingles (Herpes Zoster)</a:t>
            </a:r>
            <a:endParaRPr lang="en-GB" sz="5700" b="0" dirty="0">
              <a:solidFill>
                <a:srgbClr val="000000"/>
              </a:solidFill>
              <a:cs typeface="Arial"/>
            </a:endParaRPr>
          </a:p>
          <a:p>
            <a:endParaRPr lang="en-GB" dirty="0">
              <a:cs typeface="Arial"/>
            </a:endParaRPr>
          </a:p>
        </p:txBody>
      </p:sp>
      <p:sp>
        <p:nvSpPr>
          <p:cNvPr id="6" name="Text Placeholder 5">
            <a:extLst>
              <a:ext uri="{FF2B5EF4-FFF2-40B4-BE49-F238E27FC236}">
                <a16:creationId xmlns:a16="http://schemas.microsoft.com/office/drawing/2014/main" id="{649A8CC0-8C56-CC04-DA11-18422BE0D30E}"/>
              </a:ext>
            </a:extLst>
          </p:cNvPr>
          <p:cNvSpPr>
            <a:spLocks noGrp="1"/>
          </p:cNvSpPr>
          <p:nvPr>
            <p:ph type="body" sz="quarter" idx="11"/>
          </p:nvPr>
        </p:nvSpPr>
        <p:spPr>
          <a:xfrm>
            <a:off x="159488" y="3608785"/>
            <a:ext cx="11865935" cy="1242936"/>
          </a:xfrm>
        </p:spPr>
        <p:txBody>
          <a:bodyPr lIns="91440" tIns="45720" rIns="91440" bIns="45720"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algn="ctr"/>
            <a:r>
              <a:rPr lang="en-GB" dirty="0">
                <a:solidFill>
                  <a:srgbClr val="FFFFFF"/>
                </a:solidFill>
                <a:cs typeface="Arial"/>
              </a:rPr>
              <a:t>These slides are version controlled and subject to revision</a:t>
            </a:r>
            <a:endParaRPr lang="en-US" dirty="0">
              <a:cs typeface="Arial"/>
            </a:endParaRPr>
          </a:p>
          <a:p>
            <a:pPr algn="ctr"/>
            <a:endParaRPr lang="en-GB" dirty="0">
              <a:cs typeface="Arial"/>
            </a:endParaRPr>
          </a:p>
        </p:txBody>
      </p:sp>
      <p:sp>
        <p:nvSpPr>
          <p:cNvPr id="7" name="Text Placeholder 6">
            <a:extLst>
              <a:ext uri="{FF2B5EF4-FFF2-40B4-BE49-F238E27FC236}">
                <a16:creationId xmlns:a16="http://schemas.microsoft.com/office/drawing/2014/main" id="{1CA7EE42-D684-84E5-7AF8-82ABBB9F05CA}"/>
              </a:ext>
            </a:extLst>
          </p:cNvPr>
          <p:cNvSpPr>
            <a:spLocks noGrp="1"/>
          </p:cNvSpPr>
          <p:nvPr>
            <p:ph type="body" sz="quarter" idx="12"/>
          </p:nvPr>
        </p:nvSpPr>
        <p:spPr>
          <a:xfrm>
            <a:off x="614217" y="4757005"/>
            <a:ext cx="7041091" cy="1455133"/>
          </a:xfrm>
        </p:spPr>
        <p:txBody>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sz="2800" dirty="0">
                <a:solidFill>
                  <a:schemeClr val="bg1"/>
                </a:solidFill>
              </a:rPr>
              <a:t>Vaccine Preventable Disease Programme</a:t>
            </a:r>
          </a:p>
          <a:p>
            <a:r>
              <a:rPr lang="en-GB" sz="2800" dirty="0">
                <a:solidFill>
                  <a:schemeClr val="bg1"/>
                </a:solidFill>
              </a:rPr>
              <a:t>Public Health Wales</a:t>
            </a:r>
          </a:p>
          <a:p>
            <a:r>
              <a:rPr lang="en-GB" sz="2800" dirty="0">
                <a:solidFill>
                  <a:schemeClr val="bg1"/>
                </a:solidFill>
                <a:cs typeface="Arial"/>
              </a:rPr>
              <a:t>Version 6 </a:t>
            </a:r>
          </a:p>
          <a:p>
            <a:r>
              <a:rPr lang="en-GB" sz="2800" dirty="0">
                <a:solidFill>
                  <a:schemeClr val="bg1"/>
                </a:solidFill>
                <a:cs typeface="Arial"/>
              </a:rPr>
              <a:t>Last update: August 2025</a:t>
            </a:r>
          </a:p>
          <a:p>
            <a:endParaRPr lang="en-GB" sz="2432" dirty="0">
              <a:solidFill>
                <a:schemeClr val="bg1"/>
              </a:solidFill>
            </a:endParaRPr>
          </a:p>
        </p:txBody>
      </p:sp>
    </p:spTree>
    <p:extLst>
      <p:ext uri="{BB962C8B-B14F-4D97-AF65-F5344CB8AC3E}">
        <p14:creationId xmlns:p14="http://schemas.microsoft.com/office/powerpoint/2010/main" val="58303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10</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683172"/>
          </a:xfrm>
        </p:spPr>
        <p:txBody>
          <a:bodyPr>
            <a:noAutofit/>
          </a:bodyPr>
          <a:lstStyle/>
          <a:p>
            <a:pPr algn="ctr"/>
            <a:r>
              <a:rPr lang="en-GB" sz="4000" b="1">
                <a:solidFill>
                  <a:srgbClr val="002060"/>
                </a:solidFill>
              </a:rPr>
              <a:t>Clinical presentation of shingles (1)</a:t>
            </a:r>
          </a:p>
        </p:txBody>
      </p:sp>
      <p:sp>
        <p:nvSpPr>
          <p:cNvPr id="7" name="Content Placeholder 2"/>
          <p:cNvSpPr>
            <a:spLocks noGrp="1"/>
          </p:cNvSpPr>
          <p:nvPr>
            <p:ph idx="1"/>
          </p:nvPr>
        </p:nvSpPr>
        <p:spPr>
          <a:xfrm>
            <a:off x="321862" y="830318"/>
            <a:ext cx="8347875" cy="4860246"/>
          </a:xfrm>
        </p:spPr>
        <p:txBody>
          <a:bodyPr>
            <a:noAutofit/>
          </a:bodyPr>
          <a:lstStyle/>
          <a:p>
            <a:pPr marL="0" indent="0" algn="just">
              <a:lnSpc>
                <a:spcPct val="150000"/>
              </a:lnSpc>
              <a:buNone/>
            </a:pPr>
            <a:endParaRPr lang="en-GB" sz="1600" b="1">
              <a:solidFill>
                <a:srgbClr val="002060"/>
              </a:solidFill>
            </a:endParaRPr>
          </a:p>
          <a:p>
            <a:pPr marL="0" indent="0" algn="just">
              <a:lnSpc>
                <a:spcPct val="150000"/>
              </a:lnSpc>
              <a:buNone/>
            </a:pPr>
            <a:r>
              <a:rPr lang="en-GB" sz="1600" b="1">
                <a:solidFill>
                  <a:srgbClr val="002060"/>
                </a:solidFill>
              </a:rPr>
              <a:t>Prodromal phase </a:t>
            </a:r>
            <a:r>
              <a:rPr lang="en-GB" sz="1600">
                <a:solidFill>
                  <a:srgbClr val="002060"/>
                </a:solidFill>
              </a:rPr>
              <a:t>– the first signs of shingles may include: </a:t>
            </a:r>
          </a:p>
          <a:p>
            <a:pPr lvl="1" algn="just">
              <a:lnSpc>
                <a:spcPct val="150000"/>
              </a:lnSpc>
              <a:spcBef>
                <a:spcPts val="600"/>
              </a:spcBef>
            </a:pPr>
            <a:r>
              <a:rPr lang="en-GB" sz="1600">
                <a:solidFill>
                  <a:srgbClr val="002060"/>
                </a:solidFill>
              </a:rPr>
              <a:t>Abnormal skin sensations and pain in the affected area of skin (</a:t>
            </a:r>
            <a:r>
              <a:rPr lang="en-GB" sz="1600" err="1">
                <a:solidFill>
                  <a:srgbClr val="002060"/>
                </a:solidFill>
              </a:rPr>
              <a:t>dermatone</a:t>
            </a:r>
            <a:r>
              <a:rPr lang="en-GB" sz="1600">
                <a:solidFill>
                  <a:srgbClr val="002060"/>
                </a:solidFill>
              </a:rPr>
              <a:t>).</a:t>
            </a:r>
          </a:p>
          <a:p>
            <a:pPr lvl="1" algn="just">
              <a:lnSpc>
                <a:spcPct val="150000"/>
              </a:lnSpc>
              <a:spcBef>
                <a:spcPts val="0"/>
              </a:spcBef>
            </a:pPr>
            <a:r>
              <a:rPr lang="en-GB" sz="1600">
                <a:solidFill>
                  <a:srgbClr val="002060"/>
                </a:solidFill>
              </a:rPr>
              <a:t>Headache</a:t>
            </a:r>
          </a:p>
          <a:p>
            <a:pPr lvl="1" algn="just">
              <a:lnSpc>
                <a:spcPct val="150000"/>
              </a:lnSpc>
              <a:spcBef>
                <a:spcPts val="0"/>
              </a:spcBef>
            </a:pPr>
            <a:r>
              <a:rPr lang="en-GB" sz="1600">
                <a:solidFill>
                  <a:srgbClr val="002060"/>
                </a:solidFill>
              </a:rPr>
              <a:t>Feeling generally unwell</a:t>
            </a:r>
          </a:p>
          <a:p>
            <a:pPr lvl="1" algn="just">
              <a:lnSpc>
                <a:spcPct val="150000"/>
              </a:lnSpc>
              <a:spcBef>
                <a:spcPts val="0"/>
              </a:spcBef>
            </a:pPr>
            <a:r>
              <a:rPr lang="en-GB" sz="1600">
                <a:solidFill>
                  <a:srgbClr val="002060"/>
                </a:solidFill>
              </a:rPr>
              <a:t>Photophobia</a:t>
            </a:r>
          </a:p>
          <a:p>
            <a:pPr lvl="1" algn="just">
              <a:lnSpc>
                <a:spcPct val="150000"/>
              </a:lnSpc>
              <a:spcBef>
                <a:spcPts val="0"/>
              </a:spcBef>
            </a:pPr>
            <a:r>
              <a:rPr lang="en-GB" sz="1600">
                <a:solidFill>
                  <a:srgbClr val="002060"/>
                </a:solidFill>
              </a:rPr>
              <a:t>Malaise</a:t>
            </a:r>
          </a:p>
          <a:p>
            <a:pPr lvl="1" algn="just">
              <a:lnSpc>
                <a:spcPct val="150000"/>
              </a:lnSpc>
              <a:spcBef>
                <a:spcPts val="0"/>
              </a:spcBef>
            </a:pPr>
            <a:r>
              <a:rPr lang="en-GB" sz="1600">
                <a:solidFill>
                  <a:srgbClr val="002060"/>
                </a:solidFill>
              </a:rPr>
              <a:t>Fever (although this is less common)</a:t>
            </a:r>
          </a:p>
          <a:p>
            <a:pPr marL="0" indent="0">
              <a:buNone/>
            </a:pPr>
            <a:endParaRPr lang="en-GB" sz="1800">
              <a:solidFill>
                <a:srgbClr val="002060"/>
              </a:solidFill>
            </a:endParaRPr>
          </a:p>
        </p:txBody>
      </p:sp>
    </p:spTree>
    <p:extLst>
      <p:ext uri="{BB962C8B-B14F-4D97-AF65-F5344CB8AC3E}">
        <p14:creationId xmlns:p14="http://schemas.microsoft.com/office/powerpoint/2010/main" val="3625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11</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683172"/>
          </a:xfrm>
        </p:spPr>
        <p:txBody>
          <a:bodyPr>
            <a:noAutofit/>
          </a:bodyPr>
          <a:lstStyle/>
          <a:p>
            <a:pPr algn="ctr"/>
            <a:r>
              <a:rPr lang="en-GB" sz="4000" b="1">
                <a:solidFill>
                  <a:srgbClr val="002060"/>
                </a:solidFill>
              </a:rPr>
              <a:t>Clinical presentation of shingles (2)</a:t>
            </a:r>
          </a:p>
        </p:txBody>
      </p:sp>
      <p:sp>
        <p:nvSpPr>
          <p:cNvPr id="2" name="Rectangle 1"/>
          <p:cNvSpPr/>
          <p:nvPr/>
        </p:nvSpPr>
        <p:spPr>
          <a:xfrm>
            <a:off x="308911" y="1092939"/>
            <a:ext cx="9647612" cy="5099025"/>
          </a:xfrm>
          <a:prstGeom prst="rect">
            <a:avLst/>
          </a:prstGeom>
        </p:spPr>
        <p:txBody>
          <a:bodyPr wrap="square" lIns="91440" tIns="45720" rIns="91440" bIns="45720" anchor="t">
            <a:spAutoFit/>
          </a:bodyPr>
          <a:lstStyle/>
          <a:p>
            <a:pPr algn="just">
              <a:lnSpc>
                <a:spcPct val="200000"/>
              </a:lnSpc>
            </a:pPr>
            <a:r>
              <a:rPr lang="en-GB" sz="1500" b="1" dirty="0">
                <a:solidFill>
                  <a:srgbClr val="002060"/>
                </a:solidFill>
              </a:rPr>
              <a:t>Acute stage</a:t>
            </a:r>
            <a:endParaRPr lang="en-GB" sz="1500" b="1" dirty="0">
              <a:solidFill>
                <a:srgbClr val="002060"/>
              </a:solidFill>
              <a:cs typeface="Arial"/>
            </a:endParaRPr>
          </a:p>
          <a:p>
            <a:pPr marL="285750" indent="-285750">
              <a:lnSpc>
                <a:spcPct val="150000"/>
              </a:lnSpc>
              <a:buFont typeface="Arial" panose="020B0604020202020204" pitchFamily="34" charset="0"/>
              <a:buChar char="•"/>
            </a:pPr>
            <a:r>
              <a:rPr lang="en-GB" sz="1500" dirty="0">
                <a:solidFill>
                  <a:srgbClr val="002060"/>
                </a:solidFill>
                <a:cs typeface="Arial"/>
              </a:rPr>
              <a:t>The first signs of shingles begin most commonly with abnormal skin sensations and pain in the affected area of skin (dermatome). Headache, photophobia, malaise and less commonly fever may occur as part of the prodromal phase</a:t>
            </a:r>
          </a:p>
          <a:p>
            <a:pPr marL="285750" indent="-285750">
              <a:lnSpc>
                <a:spcPct val="150000"/>
              </a:lnSpc>
              <a:buFont typeface="Arial" panose="020B0604020202020204" pitchFamily="34" charset="0"/>
              <a:buChar char="•"/>
            </a:pPr>
            <a:r>
              <a:rPr lang="en-GB" sz="1500" dirty="0">
                <a:solidFill>
                  <a:srgbClr val="002060"/>
                </a:solidFill>
                <a:cs typeface="Arial"/>
              </a:rPr>
              <a:t>Around 20% of people present with systemic symptoms, such as headache, fever, malaise or fatigue. </a:t>
            </a:r>
          </a:p>
          <a:p>
            <a:pPr marL="285750" indent="-285750">
              <a:lnSpc>
                <a:spcPct val="150000"/>
              </a:lnSpc>
              <a:buFont typeface="Arial" panose="020B0604020202020204" pitchFamily="34" charset="0"/>
              <a:buChar char="•"/>
            </a:pPr>
            <a:r>
              <a:rPr lang="en-GB" sz="1500" dirty="0">
                <a:solidFill>
                  <a:srgbClr val="002060"/>
                </a:solidFill>
                <a:cs typeface="Arial"/>
              </a:rPr>
              <a:t>Within days or weeks a unilateral vesicular rash typically appears in a dermatomal distribution. </a:t>
            </a:r>
            <a:endParaRPr lang="en-GB" sz="1500" dirty="0">
              <a:solidFill>
                <a:srgbClr val="000000"/>
              </a:solidFill>
              <a:cs typeface="Arial"/>
            </a:endParaRPr>
          </a:p>
          <a:p>
            <a:pPr marL="285750" indent="-285750">
              <a:lnSpc>
                <a:spcPct val="150000"/>
              </a:lnSpc>
              <a:buFont typeface="Arial" panose="020B0604020202020204" pitchFamily="34" charset="0"/>
              <a:buChar char="•"/>
            </a:pPr>
            <a:r>
              <a:rPr lang="en-GB" sz="1500" dirty="0">
                <a:solidFill>
                  <a:srgbClr val="002060"/>
                </a:solidFill>
              </a:rPr>
              <a:t>A rash of fluid filled blisters develops after a few days, commonly on one side of the face or body, usually within the distribution of a dermatome (an area of skin that is supplied by a single nerve).</a:t>
            </a:r>
            <a:endParaRPr lang="en-GB" sz="1500" dirty="0">
              <a:solidFill>
                <a:srgbClr val="002060"/>
              </a:solidFill>
              <a:cs typeface="Arial"/>
            </a:endParaRPr>
          </a:p>
          <a:p>
            <a:pPr marL="285750" indent="-285750">
              <a:lnSpc>
                <a:spcPct val="150000"/>
              </a:lnSpc>
              <a:buFont typeface="Arial" panose="020B0604020202020204" pitchFamily="34" charset="0"/>
              <a:buChar char="•"/>
            </a:pPr>
            <a:r>
              <a:rPr lang="en-GB" sz="1500" dirty="0">
                <a:solidFill>
                  <a:srgbClr val="002060"/>
                </a:solidFill>
              </a:rPr>
              <a:t>The rash often causes intense pain, burning, shooting, stabbing, throbbing or pulsating in the area of the affected nerve. </a:t>
            </a:r>
            <a:endParaRPr lang="en-GB" sz="1500" dirty="0">
              <a:solidFill>
                <a:srgbClr val="002060"/>
              </a:solidFill>
              <a:cs typeface="Arial"/>
            </a:endParaRPr>
          </a:p>
          <a:p>
            <a:pPr marL="285750" indent="-285750">
              <a:lnSpc>
                <a:spcPct val="150000"/>
              </a:lnSpc>
              <a:buFont typeface="Arial" panose="020B0604020202020204" pitchFamily="34" charset="0"/>
              <a:buChar char="•"/>
            </a:pPr>
            <a:r>
              <a:rPr lang="en-GB" sz="1500" dirty="0">
                <a:solidFill>
                  <a:srgbClr val="002060"/>
                </a:solidFill>
              </a:rPr>
              <a:t>The rash forms blisters that typically scab over in 7 to 10 days, this eventually clears within 2 to 4 weeks.</a:t>
            </a:r>
            <a:endParaRPr lang="en-GB" sz="1500" dirty="0">
              <a:solidFill>
                <a:srgbClr val="002060"/>
              </a:solidFill>
              <a:cs typeface="Arial"/>
            </a:endParaRPr>
          </a:p>
          <a:p>
            <a:pPr marL="285750" indent="-285750">
              <a:lnSpc>
                <a:spcPct val="150000"/>
              </a:lnSpc>
              <a:buFont typeface="Arial" panose="020B0604020202020204" pitchFamily="34" charset="0"/>
              <a:buChar char="•"/>
            </a:pPr>
            <a:r>
              <a:rPr lang="en-GB" sz="1500" dirty="0">
                <a:solidFill>
                  <a:srgbClr val="002060"/>
                </a:solidFill>
              </a:rPr>
              <a:t>In individuals with weakened immune systems, a more disseminated rash covering multiple dermatomes may occur and this may appear similar to the chickenpox rash.</a:t>
            </a:r>
            <a:endParaRPr lang="en-GB" sz="1500" dirty="0">
              <a:solidFill>
                <a:srgbClr val="002060"/>
              </a:solidFill>
              <a:cs typeface="Arial"/>
            </a:endParaRPr>
          </a:p>
          <a:p>
            <a:pPr marL="285750" indent="-285750" algn="just">
              <a:lnSpc>
                <a:spcPct val="200000"/>
              </a:lnSpc>
              <a:buFont typeface="Arial" panose="020B0604020202020204" pitchFamily="34" charset="0"/>
              <a:buChar char="•"/>
            </a:pPr>
            <a:endParaRPr lang="en-GB" sz="1500" dirty="0">
              <a:solidFill>
                <a:srgbClr val="002060"/>
              </a:solidFill>
              <a:cs typeface="Arial"/>
            </a:endParaRPr>
          </a:p>
        </p:txBody>
      </p:sp>
      <p:pic>
        <p:nvPicPr>
          <p:cNvPr id="3" name="Picture 2" descr="Shingles rash shown on white skin. Close up of patches of red blisters oozing fluid. The skin around the blisters is pink.">
            <a:extLst>
              <a:ext uri="{FF2B5EF4-FFF2-40B4-BE49-F238E27FC236}">
                <a16:creationId xmlns:a16="http://schemas.microsoft.com/office/drawing/2014/main" id="{F482D809-575C-499E-F7C2-EE9FD10683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848675" y="2884122"/>
            <a:ext cx="2159947" cy="1530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1E9AB5-9446-771B-A749-3E790193A044}"/>
              </a:ext>
            </a:extLst>
          </p:cNvPr>
          <p:cNvSpPr txBox="1"/>
          <p:nvPr/>
        </p:nvSpPr>
        <p:spPr>
          <a:xfrm>
            <a:off x="10024546" y="4405676"/>
            <a:ext cx="1797084"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Image source: </a:t>
            </a:r>
            <a:r>
              <a:rPr lang="en-GB" sz="1050" u="sng" kern="1200">
                <a:solidFill>
                  <a:srgbClr val="00A7A7"/>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www.nhs.uk/conditions/shingles/</a:t>
            </a:r>
            <a:endParaRPr lang="en-GB" sz="105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660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12</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85015"/>
            <a:ext cx="12192000" cy="683172"/>
          </a:xfrm>
        </p:spPr>
        <p:txBody>
          <a:bodyPr>
            <a:noAutofit/>
          </a:bodyPr>
          <a:lstStyle/>
          <a:p>
            <a:pPr algn="ctr"/>
            <a:r>
              <a:rPr lang="en-GB" sz="4000" b="1">
                <a:solidFill>
                  <a:srgbClr val="002060"/>
                </a:solidFill>
              </a:rPr>
              <a:t>Possible complications of shingles</a:t>
            </a:r>
          </a:p>
        </p:txBody>
      </p:sp>
      <p:sp>
        <p:nvSpPr>
          <p:cNvPr id="3" name="Rectangle 2"/>
          <p:cNvSpPr/>
          <p:nvPr/>
        </p:nvSpPr>
        <p:spPr>
          <a:xfrm>
            <a:off x="175259" y="1192677"/>
            <a:ext cx="11680043" cy="4031873"/>
          </a:xfrm>
          <a:prstGeom prst="rect">
            <a:avLst/>
          </a:prstGeom>
        </p:spPr>
        <p:txBody>
          <a:bodyPr wrap="square">
            <a:spAutoFit/>
          </a:bodyPr>
          <a:lstStyle/>
          <a:p>
            <a:pPr algn="just"/>
            <a:endParaRPr lang="en-GB" sz="1600" dirty="0">
              <a:solidFill>
                <a:srgbClr val="002060"/>
              </a:solidFill>
            </a:endParaRPr>
          </a:p>
          <a:p>
            <a:pPr algn="just"/>
            <a:r>
              <a:rPr lang="en-GB" sz="1600" b="1" dirty="0">
                <a:solidFill>
                  <a:srgbClr val="002060"/>
                </a:solidFill>
              </a:rPr>
              <a:t>Most common complications are:</a:t>
            </a:r>
          </a:p>
          <a:p>
            <a:pPr marL="285750" indent="-285750" algn="just">
              <a:spcBef>
                <a:spcPts val="0"/>
              </a:spcBef>
              <a:buFont typeface="Arial" panose="020B0604020202020204" pitchFamily="34" charset="0"/>
              <a:buChar char="•"/>
            </a:pPr>
            <a:r>
              <a:rPr lang="en-GB" sz="1600" dirty="0">
                <a:solidFill>
                  <a:srgbClr val="002060"/>
                </a:solidFill>
              </a:rPr>
              <a:t>Post herpetic neuralgia (PHN)</a:t>
            </a:r>
          </a:p>
          <a:p>
            <a:pPr marL="285750" indent="-285750" algn="just">
              <a:spcBef>
                <a:spcPts val="0"/>
              </a:spcBef>
              <a:buFont typeface="Arial" panose="020B0604020202020204" pitchFamily="34" charset="0"/>
              <a:buChar char="•"/>
            </a:pPr>
            <a:r>
              <a:rPr lang="en-GB" sz="1600" dirty="0">
                <a:solidFill>
                  <a:srgbClr val="002060"/>
                </a:solidFill>
              </a:rPr>
              <a:t>Secondary bacterial skin infections</a:t>
            </a:r>
          </a:p>
          <a:p>
            <a:pPr algn="just"/>
            <a:endParaRPr lang="en-GB" sz="1600" dirty="0">
              <a:solidFill>
                <a:srgbClr val="002060"/>
              </a:solidFill>
            </a:endParaRPr>
          </a:p>
          <a:p>
            <a:pPr algn="just"/>
            <a:r>
              <a:rPr lang="en-GB" sz="1600" b="1" dirty="0">
                <a:solidFill>
                  <a:srgbClr val="002060"/>
                </a:solidFill>
              </a:rPr>
              <a:t>Less common complications can include:</a:t>
            </a:r>
          </a:p>
          <a:p>
            <a:pPr marL="285750" indent="-285750" algn="just">
              <a:spcBef>
                <a:spcPts val="0"/>
              </a:spcBef>
              <a:buFont typeface="Arial" panose="020B0604020202020204" pitchFamily="34" charset="0"/>
              <a:buChar char="•"/>
            </a:pPr>
            <a:r>
              <a:rPr lang="en-GB" sz="1600" dirty="0">
                <a:solidFill>
                  <a:srgbClr val="002060"/>
                </a:solidFill>
              </a:rPr>
              <a:t>Ophthalmic zoster (leading to keratitis, corneal ulceration, conjunctivitis, retinitis, optic neuritis and or glaucoma)</a:t>
            </a:r>
          </a:p>
          <a:p>
            <a:pPr marL="285750" indent="-285750" algn="just">
              <a:spcBef>
                <a:spcPts val="0"/>
              </a:spcBef>
              <a:buFont typeface="Arial" panose="020B0604020202020204" pitchFamily="34" charset="0"/>
              <a:buChar char="•"/>
            </a:pPr>
            <a:r>
              <a:rPr lang="en-GB" sz="1600" dirty="0">
                <a:solidFill>
                  <a:srgbClr val="002060"/>
                </a:solidFill>
              </a:rPr>
              <a:t>Peripheral motor neuropathy</a:t>
            </a:r>
          </a:p>
          <a:p>
            <a:pPr marL="285750" indent="-285750" algn="just">
              <a:spcBef>
                <a:spcPts val="0"/>
              </a:spcBef>
              <a:buFont typeface="Arial" panose="020B0604020202020204" pitchFamily="34" charset="0"/>
              <a:buChar char="•"/>
            </a:pPr>
            <a:endParaRPr lang="en-GB" sz="1600" dirty="0">
              <a:solidFill>
                <a:srgbClr val="002060"/>
              </a:solidFill>
            </a:endParaRPr>
          </a:p>
          <a:p>
            <a:pPr algn="just">
              <a:spcBef>
                <a:spcPts val="0"/>
              </a:spcBef>
            </a:pPr>
            <a:r>
              <a:rPr lang="en-GB" sz="1600" b="1" dirty="0">
                <a:solidFill>
                  <a:srgbClr val="002060"/>
                </a:solidFill>
              </a:rPr>
              <a:t>Rare complications can include</a:t>
            </a:r>
            <a:r>
              <a:rPr lang="en-GB" sz="1600" dirty="0">
                <a:solidFill>
                  <a:srgbClr val="002060"/>
                </a:solidFill>
              </a:rPr>
              <a:t>:</a:t>
            </a:r>
          </a:p>
          <a:p>
            <a:pPr marL="285750" indent="-285750" algn="just">
              <a:spcBef>
                <a:spcPts val="0"/>
              </a:spcBef>
              <a:buFont typeface="Arial" panose="020B0604020202020204" pitchFamily="34" charset="0"/>
              <a:buChar char="•"/>
            </a:pPr>
            <a:r>
              <a:rPr lang="en-GB" sz="1600" dirty="0">
                <a:solidFill>
                  <a:srgbClr val="002060"/>
                </a:solidFill>
              </a:rPr>
              <a:t>Systemic dissemination (disseminated into the lungs, liver, gut, and brain, leading to pneumonia, hepatitis, encephalitis, and disseminated intravascular coagulopathy). This is more likely to occur in individuals who are severely immunocompromised with a case fatality rate reported to be between 5 and 15%, and most deaths being attributable to pneumonia </a:t>
            </a:r>
            <a:r>
              <a:rPr lang="en-GB" sz="1600" dirty="0">
                <a:hlinkClick r:id="rId3"/>
              </a:rPr>
              <a:t>Shingles Green Book chapter</a:t>
            </a:r>
            <a:endParaRPr lang="en-GB" sz="1600" dirty="0">
              <a:solidFill>
                <a:srgbClr val="002060"/>
              </a:solidFill>
            </a:endParaRPr>
          </a:p>
          <a:p>
            <a:pPr marL="285750" indent="-285750" algn="just">
              <a:spcBef>
                <a:spcPts val="0"/>
              </a:spcBef>
              <a:buFont typeface="Arial" panose="020B0604020202020204" pitchFamily="34" charset="0"/>
              <a:buChar char="•"/>
            </a:pPr>
            <a:endParaRPr lang="en-GB" sz="1600" dirty="0">
              <a:solidFill>
                <a:srgbClr val="002060"/>
              </a:solidFill>
            </a:endParaRPr>
          </a:p>
          <a:p>
            <a:pPr algn="just"/>
            <a:r>
              <a:rPr lang="en-GB" sz="1600" dirty="0">
                <a:solidFill>
                  <a:srgbClr val="002060"/>
                </a:solidFill>
              </a:rPr>
              <a:t>In severe cases, shingles can lead to hospitalisation and death.</a:t>
            </a:r>
          </a:p>
        </p:txBody>
      </p:sp>
    </p:spTree>
    <p:extLst>
      <p:ext uri="{BB962C8B-B14F-4D97-AF65-F5344CB8AC3E}">
        <p14:creationId xmlns:p14="http://schemas.microsoft.com/office/powerpoint/2010/main" val="529898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13</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683172"/>
          </a:xfrm>
        </p:spPr>
        <p:txBody>
          <a:bodyPr>
            <a:noAutofit/>
          </a:bodyPr>
          <a:lstStyle/>
          <a:p>
            <a:pPr algn="ctr"/>
            <a:r>
              <a:rPr lang="en-GB" sz="4000" b="1">
                <a:solidFill>
                  <a:srgbClr val="002060"/>
                </a:solidFill>
              </a:rPr>
              <a:t>Post Herpetic Neuralgia (PHN)</a:t>
            </a:r>
          </a:p>
        </p:txBody>
      </p:sp>
      <p:sp>
        <p:nvSpPr>
          <p:cNvPr id="3" name="Rectangle 2"/>
          <p:cNvSpPr/>
          <p:nvPr/>
        </p:nvSpPr>
        <p:spPr>
          <a:xfrm>
            <a:off x="306705" y="1035807"/>
            <a:ext cx="11578590" cy="3739998"/>
          </a:xfrm>
          <a:prstGeom prst="rect">
            <a:avLst/>
          </a:prstGeom>
        </p:spPr>
        <p:txBody>
          <a:bodyPr wrap="square" lIns="91440" tIns="45720" rIns="91440" bIns="45720" anchor="t">
            <a:spAutoFit/>
          </a:bodyPr>
          <a:lstStyle/>
          <a:p>
            <a:pPr marL="285750" indent="-285750" algn="just">
              <a:lnSpc>
                <a:spcPct val="150000"/>
              </a:lnSpc>
              <a:buFont typeface="Arial" panose="020B0604020202020204" pitchFamily="34" charset="0"/>
              <a:buChar char="•"/>
            </a:pPr>
            <a:endParaRPr lang="en-GB" sz="1600">
              <a:solidFill>
                <a:srgbClr val="002060"/>
              </a:solidFill>
            </a:endParaRPr>
          </a:p>
          <a:p>
            <a:pPr marL="285750" indent="-285750" algn="just">
              <a:lnSpc>
                <a:spcPct val="150000"/>
              </a:lnSpc>
              <a:buFont typeface="Arial" panose="020B0604020202020204" pitchFamily="34" charset="0"/>
              <a:buChar char="•"/>
            </a:pPr>
            <a:r>
              <a:rPr lang="en-GB" sz="1600">
                <a:solidFill>
                  <a:srgbClr val="002060"/>
                </a:solidFill>
              </a:rPr>
              <a:t>PHN is pain at the rash site that can persist for months* </a:t>
            </a:r>
            <a:endParaRPr lang="en-GB" sz="1600">
              <a:solidFill>
                <a:srgbClr val="002060"/>
              </a:solidFill>
              <a:cs typeface="Arial"/>
            </a:endParaRPr>
          </a:p>
          <a:p>
            <a:pPr marL="285750" indent="-285750" algn="just">
              <a:lnSpc>
                <a:spcPct val="150000"/>
              </a:lnSpc>
              <a:buFont typeface="Arial" panose="020B0604020202020204" pitchFamily="34" charset="0"/>
              <a:buChar char="•"/>
            </a:pPr>
            <a:r>
              <a:rPr lang="en-GB" sz="1600">
                <a:solidFill>
                  <a:srgbClr val="002060"/>
                </a:solidFill>
              </a:rPr>
              <a:t>PHN may develop beyond 90 days after the shingles rash</a:t>
            </a:r>
            <a:endParaRPr lang="en-GB" sz="1600">
              <a:solidFill>
                <a:srgbClr val="002060"/>
              </a:solidFill>
              <a:cs typeface="Arial"/>
            </a:endParaRPr>
          </a:p>
          <a:p>
            <a:pPr marL="285750" indent="-285750" algn="just">
              <a:lnSpc>
                <a:spcPct val="150000"/>
              </a:lnSpc>
              <a:buFont typeface="Arial" panose="020B0604020202020204" pitchFamily="34" charset="0"/>
              <a:buChar char="•"/>
            </a:pPr>
            <a:r>
              <a:rPr lang="en-GB" sz="1600">
                <a:solidFill>
                  <a:srgbClr val="002060"/>
                </a:solidFill>
              </a:rPr>
              <a:t>On average PHN lasts from 3 to 6 months but can persist for longer</a:t>
            </a:r>
            <a:endParaRPr lang="en-GB" sz="1600">
              <a:solidFill>
                <a:srgbClr val="002060"/>
              </a:solidFill>
              <a:cs typeface="Arial"/>
            </a:endParaRPr>
          </a:p>
          <a:p>
            <a:pPr marL="285750" indent="-285750" algn="just">
              <a:lnSpc>
                <a:spcPct val="150000"/>
              </a:lnSpc>
              <a:buFont typeface="Arial" panose="020B0604020202020204" pitchFamily="34" charset="0"/>
              <a:buChar char="•"/>
            </a:pPr>
            <a:r>
              <a:rPr lang="en-GB" sz="1600">
                <a:solidFill>
                  <a:srgbClr val="002060"/>
                </a:solidFill>
              </a:rPr>
              <a:t>Severity of pain may be constant, intermittent or triggered by stimulation of the affected area such as a breeze on the face</a:t>
            </a:r>
            <a:endParaRPr lang="en-GB" sz="1600">
              <a:solidFill>
                <a:srgbClr val="002060"/>
              </a:solidFill>
              <a:cs typeface="Arial"/>
            </a:endParaRPr>
          </a:p>
          <a:p>
            <a:pPr marL="285750" indent="-285750" algn="just">
              <a:lnSpc>
                <a:spcPct val="150000"/>
              </a:lnSpc>
              <a:buFont typeface="Arial" panose="020B0604020202020204" pitchFamily="34" charset="0"/>
              <a:buChar char="•"/>
            </a:pPr>
            <a:r>
              <a:rPr lang="en-GB" sz="1600">
                <a:solidFill>
                  <a:srgbClr val="002060"/>
                </a:solidFill>
              </a:rPr>
              <a:t>The pain may be a burning, shooting,  stabbing or pulsating pain which may be extremely sensitive to touch and not generally relieved by common painkillers.</a:t>
            </a:r>
            <a:endParaRPr lang="en-GB" sz="1600">
              <a:solidFill>
                <a:srgbClr val="002060"/>
              </a:solidFill>
              <a:cs typeface="Arial"/>
            </a:endParaRPr>
          </a:p>
          <a:p>
            <a:pPr algn="just">
              <a:lnSpc>
                <a:spcPct val="150000"/>
              </a:lnSpc>
            </a:pPr>
            <a:endParaRPr lang="en-GB" sz="1600">
              <a:solidFill>
                <a:srgbClr val="002060"/>
              </a:solidFill>
            </a:endParaRPr>
          </a:p>
          <a:p>
            <a:pPr algn="just">
              <a:lnSpc>
                <a:spcPct val="150000"/>
              </a:lnSpc>
            </a:pPr>
            <a:r>
              <a:rPr lang="en-GB" sz="1600">
                <a:solidFill>
                  <a:srgbClr val="002060"/>
                </a:solidFill>
              </a:rPr>
              <a:t>PHN is more likely to develop, and is more severe, in people over the age of 50, with one third of sufferers over the age of 80 experiencing intense pain.</a:t>
            </a:r>
            <a:endParaRPr lang="en-GB" sz="1600">
              <a:solidFill>
                <a:srgbClr val="002060"/>
              </a:solidFill>
              <a:cs typeface="Arial"/>
            </a:endParaRPr>
          </a:p>
        </p:txBody>
      </p:sp>
    </p:spTree>
    <p:extLst>
      <p:ext uri="{BB962C8B-B14F-4D97-AF65-F5344CB8AC3E}">
        <p14:creationId xmlns:p14="http://schemas.microsoft.com/office/powerpoint/2010/main" val="2457026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55916-38ED-EB8D-099C-EDCFAA29CF8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5DC5180-8830-922B-B186-77A413D63848}"/>
              </a:ext>
            </a:extLst>
          </p:cNvPr>
          <p:cNvSpPr>
            <a:spLocks noGrp="1"/>
          </p:cNvSpPr>
          <p:nvPr>
            <p:ph type="body" sz="quarter" idx="10"/>
          </p:nvPr>
        </p:nvSpPr>
        <p:spPr>
          <a:xfrm>
            <a:off x="623397" y="2772454"/>
            <a:ext cx="7040563" cy="939474"/>
          </a:xfrm>
        </p:spPr>
        <p:txBody>
          <a:bodyPr lIns="91440" tIns="45720" rIns="91440" bIns="45720" anchor="t">
            <a:normAutofit fontScale="32500" lnSpcReduction="20000"/>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algn="ctr"/>
            <a:r>
              <a:rPr lang="en-GB" sz="4400">
                <a:cs typeface="Arial"/>
              </a:rPr>
              <a:t>What is shingles?</a:t>
            </a:r>
            <a:endParaRPr lang="en-GB" sz="4400">
              <a:solidFill>
                <a:srgbClr val="212A73"/>
              </a:solidFill>
              <a:cs typeface="Arial"/>
            </a:endParaRPr>
          </a:p>
          <a:p>
            <a:r>
              <a:rPr lang="en-GB" sz="9600">
                <a:solidFill>
                  <a:schemeClr val="bg1"/>
                </a:solidFill>
                <a:cs typeface="Arial"/>
              </a:rPr>
              <a:t>Epidemiology and Surveillance</a:t>
            </a:r>
          </a:p>
          <a:p>
            <a:endParaRPr lang="en-GB" sz="9600">
              <a:solidFill>
                <a:schemeClr val="bg1"/>
              </a:solidFill>
              <a:cs typeface="Arial"/>
            </a:endParaRPr>
          </a:p>
          <a:p>
            <a:endParaRPr lang="en-GB">
              <a:cs typeface="Arial"/>
            </a:endParaRPr>
          </a:p>
        </p:txBody>
      </p:sp>
      <p:sp>
        <p:nvSpPr>
          <p:cNvPr id="4" name="Slide Number Placeholder 3">
            <a:extLst>
              <a:ext uri="{FF2B5EF4-FFF2-40B4-BE49-F238E27FC236}">
                <a16:creationId xmlns:a16="http://schemas.microsoft.com/office/drawing/2014/main" id="{E90B98D8-30E4-0168-A1AD-0C37465539D9}"/>
              </a:ext>
            </a:extLst>
          </p:cNvPr>
          <p:cNvSpPr>
            <a:spLocks noGrp="1"/>
          </p:cNvSpPr>
          <p:nvPr>
            <p:ph type="sldNum" sz="quarter" idx="4294967295"/>
          </p:nvPr>
        </p:nvSpPr>
        <p:spPr>
          <a:xfrm>
            <a:off x="11637095" y="6347858"/>
            <a:ext cx="517506" cy="364988"/>
          </a:xfrm>
          <a:prstGeom prst="rect">
            <a:avLst/>
          </a:prstGeom>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14</a:t>
            </a:fld>
            <a:endParaRPr lang="en-GB"/>
          </a:p>
        </p:txBody>
      </p:sp>
    </p:spTree>
    <p:extLst>
      <p:ext uri="{BB962C8B-B14F-4D97-AF65-F5344CB8AC3E}">
        <p14:creationId xmlns:p14="http://schemas.microsoft.com/office/powerpoint/2010/main" val="1033041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shingles (Herpes Zoster)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683172"/>
          </a:xfrm>
        </p:spPr>
        <p:txBody>
          <a:bodyPr>
            <a:noAutofit/>
          </a:bodyPr>
          <a:lstStyle/>
          <a:p>
            <a:pPr algn="ctr"/>
            <a:r>
              <a:rPr lang="en-GB" sz="4000" b="1">
                <a:solidFill>
                  <a:srgbClr val="002060"/>
                </a:solidFill>
              </a:rPr>
              <a:t>Incidence of Shingles </a:t>
            </a:r>
          </a:p>
        </p:txBody>
      </p:sp>
      <p:sp>
        <p:nvSpPr>
          <p:cNvPr id="3" name="Rectangle 2"/>
          <p:cNvSpPr/>
          <p:nvPr/>
        </p:nvSpPr>
        <p:spPr>
          <a:xfrm>
            <a:off x="319442" y="1139376"/>
            <a:ext cx="11553116" cy="4272965"/>
          </a:xfrm>
          <a:prstGeom prst="rect">
            <a:avLst/>
          </a:prstGeom>
        </p:spPr>
        <p:txBody>
          <a:bodyPr wrap="square" lIns="91440" tIns="45720" rIns="91440" bIns="45720" anchor="t">
            <a:spAutoFit/>
          </a:bodyPr>
          <a:lstStyle/>
          <a:p>
            <a:pPr marL="285750" indent="-285750" algn="just">
              <a:lnSpc>
                <a:spcPct val="150000"/>
              </a:lnSpc>
              <a:buFont typeface="Arial" panose="020B0604020202020204" pitchFamily="34" charset="0"/>
              <a:buChar char="•"/>
              <a:defRPr/>
            </a:pPr>
            <a:r>
              <a:rPr kumimoji="0" lang="en-GB" sz="1800" b="0" i="0" u="none" strike="noStrike" kern="1200" cap="none" spc="0" normalizeH="0" baseline="0" noProof="0" dirty="0">
                <a:ln>
                  <a:noFill/>
                </a:ln>
                <a:solidFill>
                  <a:srgbClr val="002060"/>
                </a:solidFill>
                <a:effectLst/>
                <a:uLnTx/>
                <a:uFillTx/>
                <a:latin typeface="Arial"/>
                <a:ea typeface="+mn-ea"/>
                <a:cs typeface="+mn-cs"/>
              </a:rPr>
              <a:t>Each year, approximately</a:t>
            </a:r>
            <a:r>
              <a:rPr lang="en-GB" dirty="0">
                <a:solidFill>
                  <a:srgbClr val="002060"/>
                </a:solidFill>
                <a:latin typeface="Arial"/>
              </a:rPr>
              <a:t> 550 cases</a:t>
            </a:r>
            <a:r>
              <a:rPr kumimoji="0" lang="en-GB" sz="1800" b="0" i="0" u="none" strike="noStrike" kern="1200" cap="none" spc="0" normalizeH="0" baseline="0" noProof="0" dirty="0">
                <a:ln>
                  <a:noFill/>
                </a:ln>
                <a:solidFill>
                  <a:srgbClr val="002060"/>
                </a:solidFill>
                <a:effectLst/>
                <a:uLnTx/>
                <a:uFillTx/>
                <a:latin typeface="Arial"/>
                <a:ea typeface="+mn-ea"/>
                <a:cs typeface="+mn-cs"/>
              </a:rPr>
              <a:t> of shingles are diagnosed by GPs per 100,000 people aged </a:t>
            </a:r>
            <a:r>
              <a:rPr lang="en-GB" dirty="0">
                <a:solidFill>
                  <a:srgbClr val="002060"/>
                </a:solidFill>
                <a:latin typeface="Arial"/>
              </a:rPr>
              <a:t>65y</a:t>
            </a:r>
            <a:r>
              <a:rPr kumimoji="0" lang="en-GB" sz="1800" b="0" i="0" u="none" strike="noStrike" kern="1200" cap="none" spc="0" normalizeH="0" baseline="0" noProof="0" dirty="0">
                <a:ln>
                  <a:noFill/>
                </a:ln>
                <a:solidFill>
                  <a:srgbClr val="002060"/>
                </a:solidFill>
                <a:effectLst/>
                <a:uLnTx/>
                <a:uFillTx/>
                <a:latin typeface="Arial"/>
                <a:ea typeface="+mn-ea"/>
                <a:cs typeface="+mn-cs"/>
              </a:rPr>
              <a:t> and over in Wales</a:t>
            </a:r>
            <a:r>
              <a:rPr kumimoji="0" lang="en-GB" sz="1800" b="0" i="0" u="none" strike="noStrike" kern="1200" cap="none" spc="0" normalizeH="0" baseline="30000" noProof="0" dirty="0">
                <a:ln>
                  <a:noFill/>
                </a:ln>
                <a:solidFill>
                  <a:srgbClr val="002060"/>
                </a:solidFill>
                <a:effectLst/>
                <a:uLnTx/>
                <a:uFillTx/>
                <a:latin typeface="Arial"/>
                <a:ea typeface="+mn-ea"/>
                <a:cs typeface="+mn-cs"/>
              </a:rPr>
              <a:t>1</a:t>
            </a:r>
            <a:endParaRPr kumimoji="0" lang="en-GB" sz="1800" b="0" i="0" u="none" strike="noStrike" kern="1200" cap="none" spc="0" normalizeH="0" baseline="0" noProof="0" dirty="0">
              <a:ln>
                <a:noFill/>
              </a:ln>
              <a:solidFill>
                <a:srgbClr val="002060"/>
              </a:solidFill>
              <a:effectLst/>
              <a:uLnTx/>
              <a:uFillTx/>
              <a:latin typeface="Arial"/>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Arial"/>
                <a:ea typeface="+mn-ea"/>
                <a:cs typeface="+mn-cs"/>
              </a:rPr>
              <a:t>In Wales approximately 60 cases of PHN are diagnosed by GPs per 100,000 people aged </a:t>
            </a:r>
            <a:r>
              <a:rPr lang="en-GB" dirty="0">
                <a:solidFill>
                  <a:srgbClr val="002060"/>
                </a:solidFill>
                <a:latin typeface="Arial"/>
              </a:rPr>
              <a:t>65y</a:t>
            </a:r>
            <a:r>
              <a:rPr kumimoji="0" lang="en-GB" sz="1800" b="0" i="0" u="none" strike="noStrike" kern="1200" cap="none" spc="0" normalizeH="0" baseline="0" noProof="0" dirty="0">
                <a:ln>
                  <a:noFill/>
                </a:ln>
                <a:solidFill>
                  <a:srgbClr val="002060"/>
                </a:solidFill>
                <a:effectLst/>
                <a:uLnTx/>
                <a:uFillTx/>
                <a:latin typeface="Arial"/>
                <a:ea typeface="+mn-ea"/>
                <a:cs typeface="+mn-cs"/>
              </a:rPr>
              <a:t> and over each </a:t>
            </a:r>
            <a:r>
              <a:rPr lang="en-GB" dirty="0">
                <a:solidFill>
                  <a:srgbClr val="002060"/>
                </a:solidFill>
                <a:latin typeface="Arial"/>
              </a:rPr>
              <a:t>year</a:t>
            </a:r>
            <a:r>
              <a:rPr lang="en-GB" baseline="30000" dirty="0">
                <a:solidFill>
                  <a:srgbClr val="002060"/>
                </a:solidFill>
                <a:latin typeface="Arial"/>
              </a:rPr>
              <a:t>1</a:t>
            </a:r>
            <a:endParaRPr lang="en-GB" sz="1800" b="0" i="0" u="none" strike="noStrike" kern="1200" cap="none" spc="0" normalizeH="0" noProof="0" dirty="0">
              <a:ln>
                <a:noFill/>
              </a:ln>
              <a:solidFill>
                <a:srgbClr val="002060"/>
              </a:solidFill>
              <a:effectLst/>
              <a:uLnTx/>
              <a:uFillTx/>
              <a:latin typeface="Arial"/>
              <a:cs typeface="Arial"/>
            </a:endParaRPr>
          </a:p>
          <a:p>
            <a:pPr marL="285750" indent="-285750" algn="just">
              <a:lnSpc>
                <a:spcPct val="150000"/>
              </a:lnSpc>
              <a:buFont typeface="Arial" panose="020B0604020202020204" pitchFamily="34" charset="0"/>
              <a:buChar char="•"/>
              <a:defRPr/>
            </a:pPr>
            <a:r>
              <a:rPr kumimoji="0" lang="en-GB" sz="1800" b="0" i="0" u="none" strike="noStrike" kern="1200" cap="none" spc="0" normalizeH="0" baseline="0" noProof="0" dirty="0">
                <a:ln>
                  <a:noFill/>
                </a:ln>
                <a:solidFill>
                  <a:srgbClr val="002060"/>
                </a:solidFill>
                <a:effectLst/>
                <a:uLnTx/>
                <a:uFillTx/>
                <a:latin typeface="Arial"/>
                <a:ea typeface="+mn-ea"/>
                <a:cs typeface="+mn-cs"/>
              </a:rPr>
              <a:t>During April </a:t>
            </a:r>
            <a:r>
              <a:rPr lang="en-GB" dirty="0">
                <a:solidFill>
                  <a:srgbClr val="002060"/>
                </a:solidFill>
                <a:latin typeface="Arial"/>
              </a:rPr>
              <a:t>2024</a:t>
            </a:r>
            <a:r>
              <a:rPr kumimoji="0" lang="en-GB" sz="1800" b="0" i="0" u="none" strike="noStrike" kern="1200" cap="none" spc="0" normalizeH="0" baseline="0" noProof="0" dirty="0">
                <a:ln>
                  <a:noFill/>
                </a:ln>
                <a:solidFill>
                  <a:srgbClr val="002060"/>
                </a:solidFill>
                <a:effectLst/>
                <a:uLnTx/>
                <a:uFillTx/>
                <a:latin typeface="Arial"/>
                <a:ea typeface="+mn-ea"/>
                <a:cs typeface="+mn-cs"/>
              </a:rPr>
              <a:t> to March </a:t>
            </a:r>
            <a:r>
              <a:rPr lang="en-GB" dirty="0">
                <a:solidFill>
                  <a:srgbClr val="002060"/>
                </a:solidFill>
                <a:latin typeface="Arial"/>
              </a:rPr>
              <a:t>2025</a:t>
            </a:r>
            <a:r>
              <a:rPr kumimoji="0" lang="en-GB" sz="1800" b="0" i="0" u="none" strike="noStrike" kern="1200" cap="none" spc="0" normalizeH="0" baseline="0" noProof="0" dirty="0">
                <a:ln>
                  <a:noFill/>
                </a:ln>
                <a:solidFill>
                  <a:srgbClr val="002060"/>
                </a:solidFill>
                <a:effectLst/>
                <a:uLnTx/>
                <a:uFillTx/>
                <a:latin typeface="Arial"/>
                <a:ea typeface="+mn-ea"/>
                <a:cs typeface="+mn-cs"/>
              </a:rPr>
              <a:t> there </a:t>
            </a:r>
            <a:r>
              <a:rPr lang="en-GB" dirty="0">
                <a:solidFill>
                  <a:srgbClr val="002060"/>
                </a:solidFill>
                <a:latin typeface="Arial"/>
              </a:rPr>
              <a:t>were 145</a:t>
            </a:r>
            <a:r>
              <a:rPr kumimoji="0" lang="en-GB" sz="1800" b="0" i="0" u="none" strike="noStrike" kern="1200" cap="none" spc="0" normalizeH="0" baseline="0" noProof="0" dirty="0">
                <a:ln>
                  <a:noFill/>
                </a:ln>
                <a:solidFill>
                  <a:srgbClr val="002060"/>
                </a:solidFill>
                <a:effectLst/>
                <a:uLnTx/>
                <a:uFillTx/>
                <a:latin typeface="Arial"/>
                <a:ea typeface="+mn-ea"/>
                <a:cs typeface="+mn-cs"/>
              </a:rPr>
              <a:t> people aged</a:t>
            </a:r>
            <a:r>
              <a:rPr lang="en-GB" dirty="0">
                <a:solidFill>
                  <a:srgbClr val="002060"/>
                </a:solidFill>
                <a:latin typeface="Arial"/>
              </a:rPr>
              <a:t> 18y</a:t>
            </a:r>
            <a:r>
              <a:rPr kumimoji="0" lang="en-GB" sz="1800" b="0" i="0" u="none" strike="noStrike" kern="1200" cap="none" spc="0" normalizeH="0" baseline="0" noProof="0" dirty="0">
                <a:ln>
                  <a:noFill/>
                </a:ln>
                <a:solidFill>
                  <a:srgbClr val="002060"/>
                </a:solidFill>
                <a:effectLst/>
                <a:uLnTx/>
                <a:uFillTx/>
                <a:latin typeface="Arial"/>
                <a:ea typeface="+mn-ea"/>
                <a:cs typeface="+mn-cs"/>
              </a:rPr>
              <a:t> and over admitted to hospital with       shingles</a:t>
            </a:r>
            <a:r>
              <a:rPr kumimoji="0" lang="en-GB" sz="1800" b="0" i="0" u="none" strike="noStrike" kern="1200" cap="none" spc="0" normalizeH="0" baseline="30000" noProof="0" dirty="0">
                <a:ln>
                  <a:noFill/>
                </a:ln>
                <a:solidFill>
                  <a:srgbClr val="002060"/>
                </a:solidFill>
                <a:effectLst/>
                <a:uLnTx/>
                <a:uFillTx/>
                <a:latin typeface="Arial"/>
                <a:ea typeface="+mn-ea"/>
                <a:cs typeface="+mn-cs"/>
              </a:rPr>
              <a:t>2</a:t>
            </a:r>
            <a:r>
              <a:rPr kumimoji="0" lang="en-GB" sz="1800" b="0" i="0" u="none" strike="noStrike" kern="1200" cap="none" spc="0" normalizeH="0" baseline="0" noProof="0" dirty="0">
                <a:ln>
                  <a:noFill/>
                </a:ln>
                <a:solidFill>
                  <a:srgbClr val="002060"/>
                </a:solidFill>
                <a:effectLst/>
                <a:uLnTx/>
                <a:uFillTx/>
                <a:latin typeface="Arial"/>
                <a:ea typeface="+mn-ea"/>
                <a:cs typeface="+mn-cs"/>
              </a:rPr>
              <a:t> </a:t>
            </a:r>
            <a:endParaRPr lang="en-GB" sz="1800" b="0" i="0" u="none" strike="noStrike" kern="1200" cap="none" spc="0" normalizeH="0" baseline="0" noProof="0" dirty="0">
              <a:ln>
                <a:noFill/>
              </a:ln>
              <a:solidFill>
                <a:srgbClr val="002060"/>
              </a:solidFill>
              <a:effectLst/>
              <a:uLnTx/>
              <a:uFillTx/>
              <a:latin typeface="Arial"/>
              <a:cs typeface="Arial"/>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Arial"/>
                <a:ea typeface="+mn-ea"/>
                <a:cs typeface="+mn-cs"/>
              </a:rPr>
              <a:t>1 in 1,000 cases of shingles in people 70 years of age and over are estimated to result in death before vaccine introduction</a:t>
            </a:r>
            <a:r>
              <a:rPr kumimoji="0" lang="en-GB" sz="1800" b="0" i="0" u="none" strike="noStrike" kern="1200" cap="none" spc="0" normalizeH="0" baseline="30000" noProof="0" dirty="0">
                <a:ln>
                  <a:noFill/>
                </a:ln>
                <a:solidFill>
                  <a:srgbClr val="002060"/>
                </a:solidFill>
                <a:effectLst/>
                <a:uLnTx/>
                <a:uFillTx/>
                <a:latin typeface="Arial"/>
                <a:ea typeface="+mn-ea"/>
                <a:cs typeface="+mn-cs"/>
              </a:rPr>
              <a:t>3</a:t>
            </a:r>
            <a:r>
              <a:rPr kumimoji="0" lang="en-GB" sz="1800" b="0" i="0" u="none" strike="noStrike" kern="1200" cap="none" spc="0" normalizeH="0" baseline="0" noProof="0" dirty="0">
                <a:ln>
                  <a:noFill/>
                </a:ln>
                <a:solidFill>
                  <a:srgbClr val="002060"/>
                </a:solidFill>
                <a:effectLst/>
                <a:uLnTx/>
                <a:uFillTx/>
                <a:latin typeface="Arial"/>
                <a:ea typeface="+mn-ea"/>
                <a:cs typeface="+mn-cs"/>
              </a:rPr>
              <a:t>.</a:t>
            </a:r>
            <a:endParaRPr lang="en-GB" sz="1800" b="0" i="0" u="none" strike="noStrike" kern="1200" cap="none" spc="0" normalizeH="0" baseline="0" noProof="0" dirty="0">
              <a:ln>
                <a:noFill/>
              </a:ln>
              <a:solidFill>
                <a:srgbClr val="002060"/>
              </a:solidFill>
              <a:effectLst/>
              <a:uLnTx/>
              <a:uFillTx/>
              <a:latin typeface="Arial"/>
              <a:cs typeface="Arial"/>
            </a:endParaRPr>
          </a:p>
          <a:p>
            <a:pPr marL="285750" marR="0" lvl="0" indent="-285750" algn="just"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Arial"/>
                <a:ea typeface="+mn-ea"/>
                <a:cs typeface="+mn-cs"/>
              </a:rPr>
              <a:t>The risk of shingles is higher in individuals with certain conditions, including lupus, rheumatoid arthritis, diabetes and granulomatosis with polyangiitis (an auto immune disease leading to small vessel vasculitis</a:t>
            </a:r>
            <a:r>
              <a:rPr kumimoji="0" lang="en-GB" sz="1800" b="0" i="0" u="none" strike="noStrike" kern="1200" cap="none" spc="0" normalizeH="0" baseline="30000" noProof="0" dirty="0">
                <a:ln>
                  <a:noFill/>
                </a:ln>
                <a:solidFill>
                  <a:srgbClr val="002060"/>
                </a:solidFill>
                <a:effectLst/>
                <a:uLnTx/>
                <a:uFillTx/>
                <a:latin typeface="Arial"/>
                <a:ea typeface="+mn-ea"/>
                <a:cs typeface="+mn-cs"/>
              </a:rPr>
              <a:t>)4.</a:t>
            </a:r>
            <a:endParaRPr lang="en-GB" sz="1800" b="0" i="0" u="none" strike="noStrike" kern="1200" cap="none" spc="0" normalizeH="0" baseline="30000" noProof="0" dirty="0">
              <a:ln>
                <a:noFill/>
              </a:ln>
              <a:solidFill>
                <a:srgbClr val="002060"/>
              </a:solidFill>
              <a:effectLst/>
              <a:uLnTx/>
              <a:uFillTx/>
              <a:latin typeface="Arial"/>
              <a:cs typeface="Arial"/>
            </a:endParaRPr>
          </a:p>
        </p:txBody>
      </p:sp>
    </p:spTree>
    <p:extLst>
      <p:ext uri="{BB962C8B-B14F-4D97-AF65-F5344CB8AC3E}">
        <p14:creationId xmlns:p14="http://schemas.microsoft.com/office/powerpoint/2010/main" val="3678226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15D8-891F-5164-7C28-5A787741D8F2}"/>
              </a:ext>
            </a:extLst>
          </p:cNvPr>
          <p:cNvSpPr>
            <a:spLocks noGrp="1"/>
          </p:cNvSpPr>
          <p:nvPr>
            <p:ph type="title"/>
          </p:nvPr>
        </p:nvSpPr>
        <p:spPr>
          <a:xfrm>
            <a:off x="746645" y="303542"/>
            <a:ext cx="10967113" cy="658457"/>
          </a:xfrm>
        </p:spPr>
        <p:txBody>
          <a:bodyPr/>
          <a:lstStyle/>
          <a:p>
            <a:pPr algn="ctr"/>
            <a:r>
              <a:rPr lang="en-GB" sz="3600" b="1"/>
              <a:t>Epidemiology of shingles in England and Wales</a:t>
            </a:r>
          </a:p>
        </p:txBody>
      </p:sp>
      <p:sp>
        <p:nvSpPr>
          <p:cNvPr id="4" name="Footer Placeholder 3">
            <a:extLst>
              <a:ext uri="{FF2B5EF4-FFF2-40B4-BE49-F238E27FC236}">
                <a16:creationId xmlns:a16="http://schemas.microsoft.com/office/drawing/2014/main" id="{3D616E12-4EBE-EE49-6ED6-7EAC598F9D95}"/>
              </a:ext>
            </a:extLst>
          </p:cNvPr>
          <p:cNvSpPr>
            <a:spLocks noGrp="1"/>
          </p:cNvSpPr>
          <p:nvPr>
            <p:ph type="ftr" sz="quarter" idx="11"/>
          </p:nvPr>
        </p:nvSpPr>
        <p:spPr/>
        <p:txBody>
          <a:bodyPr/>
          <a:lstStyle/>
          <a:p>
            <a:r>
              <a:rPr lang="en-GB"/>
              <a:t>Vaccination against shingles (Herpes Zoster)</a:t>
            </a:r>
          </a:p>
          <a:p>
            <a:endParaRPr lang="en-GB"/>
          </a:p>
        </p:txBody>
      </p:sp>
      <p:sp>
        <p:nvSpPr>
          <p:cNvPr id="5" name="Slide Number Placeholder 4">
            <a:extLst>
              <a:ext uri="{FF2B5EF4-FFF2-40B4-BE49-F238E27FC236}">
                <a16:creationId xmlns:a16="http://schemas.microsoft.com/office/drawing/2014/main" id="{2FAFB44F-DDEE-827D-4B30-074F646FB972}"/>
              </a:ext>
            </a:extLst>
          </p:cNvPr>
          <p:cNvSpPr>
            <a:spLocks noGrp="1"/>
          </p:cNvSpPr>
          <p:nvPr>
            <p:ph type="sldNum" sz="quarter" idx="12"/>
          </p:nvPr>
        </p:nvSpPr>
        <p:spPr/>
        <p:txBody>
          <a:bodyPr/>
          <a:lstStyle/>
          <a:p>
            <a:fld id="{561D0CCE-8DCC-44DC-A653-AE62B1D84A52}" type="slidenum">
              <a:rPr lang="en-GB" smtClean="0"/>
              <a:pPr/>
              <a:t>16</a:t>
            </a:fld>
            <a:endParaRPr lang="en-GB"/>
          </a:p>
        </p:txBody>
      </p:sp>
      <p:pic>
        <p:nvPicPr>
          <p:cNvPr id="6" name="Picture 4">
            <a:extLst>
              <a:ext uri="{FF2B5EF4-FFF2-40B4-BE49-F238E27FC236}">
                <a16:creationId xmlns:a16="http://schemas.microsoft.com/office/drawing/2014/main" id="{8EB8A118-834A-73D4-1D4C-A07BC7499A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6247" y="1114836"/>
            <a:ext cx="8215953" cy="391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9BAD1481-6620-BD92-4F21-926C86D9062D}"/>
              </a:ext>
            </a:extLst>
          </p:cNvPr>
          <p:cNvSpPr txBox="1"/>
          <p:nvPr/>
        </p:nvSpPr>
        <p:spPr>
          <a:xfrm>
            <a:off x="1637731" y="5029756"/>
            <a:ext cx="9184943" cy="1020921"/>
          </a:xfrm>
          <a:prstGeom prst="rect">
            <a:avLst/>
          </a:prstGeom>
          <a:noFill/>
        </p:spPr>
        <p:txBody>
          <a:bodyPr wrap="square" rtlCol="0">
            <a:spAutoFit/>
          </a:bodyPr>
          <a:lstStyle/>
          <a:p>
            <a:pPr marL="0" indent="0">
              <a:lnSpc>
                <a:spcPct val="115000"/>
              </a:lnSpc>
              <a:spcBef>
                <a:spcPct val="20000"/>
              </a:spcBef>
              <a:spcAft>
                <a:spcPts val="1000"/>
              </a:spcAft>
              <a:buNone/>
            </a:pPr>
            <a:r>
              <a:rPr lang="en-GB" sz="1800">
                <a:solidFill>
                  <a:prstClr val="black"/>
                </a:solidFill>
                <a:latin typeface="+mn-lt"/>
                <a:ea typeface="Calibri"/>
                <a:cs typeface="Times New Roman"/>
              </a:rPr>
              <a:t>Estimated annual age-specific incidence, hospitalisation rate, length of inpatient stay, Burden of disease in the immunocompetent population England and Wales.</a:t>
            </a:r>
            <a:r>
              <a:rPr lang="nl-NL" sz="1800">
                <a:solidFill>
                  <a:prstClr val="black"/>
                </a:solidFill>
                <a:latin typeface="+mn-lt"/>
                <a:ea typeface="Calibri"/>
                <a:cs typeface="Times New Roman"/>
              </a:rPr>
              <a:t> (Data taken from van Hoek and others, 2009)</a:t>
            </a:r>
            <a:r>
              <a:rPr lang="en-GB" sz="1800">
                <a:solidFill>
                  <a:prstClr val="black"/>
                </a:solidFill>
                <a:latin typeface="+mn-lt"/>
                <a:ea typeface="Calibri"/>
                <a:cs typeface="Times New Roman"/>
              </a:rPr>
              <a:t> </a:t>
            </a:r>
          </a:p>
        </p:txBody>
      </p:sp>
    </p:spTree>
    <p:extLst>
      <p:ext uri="{BB962C8B-B14F-4D97-AF65-F5344CB8AC3E}">
        <p14:creationId xmlns:p14="http://schemas.microsoft.com/office/powerpoint/2010/main" val="1287300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17</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91440"/>
            <a:ext cx="12192000" cy="1325880"/>
          </a:xfrm>
        </p:spPr>
        <p:txBody>
          <a:bodyPr>
            <a:noAutofit/>
          </a:bodyPr>
          <a:lstStyle/>
          <a:p>
            <a:pPr algn="ctr"/>
            <a:r>
              <a:rPr lang="en-GB" sz="4000" b="1" dirty="0">
                <a:solidFill>
                  <a:srgbClr val="002060"/>
                </a:solidFill>
              </a:rPr>
              <a:t>Epidemiology of shingles in England </a:t>
            </a:r>
          </a:p>
        </p:txBody>
      </p:sp>
      <p:sp>
        <p:nvSpPr>
          <p:cNvPr id="8" name="TextBox 7">
            <a:extLst>
              <a:ext uri="{FF2B5EF4-FFF2-40B4-BE49-F238E27FC236}">
                <a16:creationId xmlns:a16="http://schemas.microsoft.com/office/drawing/2014/main" id="{1BCB535F-DFF8-4BAA-80C8-E792E73E4925}"/>
              </a:ext>
            </a:extLst>
          </p:cNvPr>
          <p:cNvSpPr txBox="1"/>
          <p:nvPr/>
        </p:nvSpPr>
        <p:spPr>
          <a:xfrm>
            <a:off x="0" y="5629462"/>
            <a:ext cx="12192000" cy="369332"/>
          </a:xfrm>
          <a:prstGeom prst="rect">
            <a:avLst/>
          </a:prstGeom>
          <a:noFill/>
        </p:spPr>
        <p:txBody>
          <a:bodyPr wrap="square" rtlCol="0">
            <a:spAutoFit/>
          </a:bodyPr>
          <a:lstStyle/>
          <a:p>
            <a:pPr algn="ctr"/>
            <a:r>
              <a:rPr lang="en-GB" dirty="0">
                <a:hlinkClick r:id="rId3"/>
              </a:rPr>
              <a:t>Source: Green Book of immunisation - Shingles (publishing.service.gov.uk)</a:t>
            </a:r>
            <a:endParaRPr lang="en-GB" dirty="0"/>
          </a:p>
        </p:txBody>
      </p:sp>
      <p:pic>
        <p:nvPicPr>
          <p:cNvPr id="3" name="Picture 2">
            <a:extLst>
              <a:ext uri="{FF2B5EF4-FFF2-40B4-BE49-F238E27FC236}">
                <a16:creationId xmlns:a16="http://schemas.microsoft.com/office/drawing/2014/main" id="{E81F8257-E204-3C9A-6C4D-BB9C16863B51}"/>
              </a:ext>
            </a:extLst>
          </p:cNvPr>
          <p:cNvPicPr>
            <a:picLocks noChangeAspect="1"/>
          </p:cNvPicPr>
          <p:nvPr/>
        </p:nvPicPr>
        <p:blipFill>
          <a:blip r:embed="rId4"/>
          <a:stretch>
            <a:fillRect/>
          </a:stretch>
        </p:blipFill>
        <p:spPr>
          <a:xfrm>
            <a:off x="2528207" y="1191054"/>
            <a:ext cx="7135586" cy="4196047"/>
          </a:xfrm>
          <a:prstGeom prst="rect">
            <a:avLst/>
          </a:prstGeom>
          <a:ln w="12700">
            <a:solidFill>
              <a:schemeClr val="tx1"/>
            </a:solidFill>
          </a:ln>
        </p:spPr>
      </p:pic>
    </p:spTree>
    <p:extLst>
      <p:ext uri="{BB962C8B-B14F-4D97-AF65-F5344CB8AC3E}">
        <p14:creationId xmlns:p14="http://schemas.microsoft.com/office/powerpoint/2010/main" val="116159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18</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683172"/>
          </a:xfrm>
        </p:spPr>
        <p:txBody>
          <a:bodyPr>
            <a:noAutofit/>
          </a:bodyPr>
          <a:lstStyle/>
          <a:p>
            <a:pPr algn="ctr"/>
            <a:r>
              <a:rPr lang="en-GB" sz="4000" b="1">
                <a:solidFill>
                  <a:srgbClr val="002060"/>
                </a:solidFill>
              </a:rPr>
              <a:t>Vaccine coverage</a:t>
            </a:r>
          </a:p>
        </p:txBody>
      </p:sp>
      <p:sp>
        <p:nvSpPr>
          <p:cNvPr id="8" name="Rectangle 7"/>
          <p:cNvSpPr/>
          <p:nvPr/>
        </p:nvSpPr>
        <p:spPr>
          <a:xfrm>
            <a:off x="432435" y="1228661"/>
            <a:ext cx="11327130" cy="3970318"/>
          </a:xfrm>
          <a:prstGeom prst="rect">
            <a:avLst/>
          </a:prstGeom>
        </p:spPr>
        <p:txBody>
          <a:bodyPr wrap="square">
            <a:spAutoFit/>
          </a:bodyPr>
          <a:lstStyle/>
          <a:p>
            <a:pPr marL="285750" indent="-285750" algn="just">
              <a:lnSpc>
                <a:spcPct val="100000"/>
              </a:lnSpc>
              <a:buFont typeface="Arial" panose="020B0604020202020204" pitchFamily="34" charset="0"/>
              <a:buChar char="•"/>
            </a:pPr>
            <a:r>
              <a:rPr lang="en-GB">
                <a:solidFill>
                  <a:srgbClr val="002060"/>
                </a:solidFill>
              </a:rPr>
              <a:t>Since the introduction of the Shingles vaccination programme in 2013 there has been a year on year decline in timely vaccine uptake</a:t>
            </a:r>
          </a:p>
          <a:p>
            <a:pPr marL="285750" indent="-285750" algn="just">
              <a:lnSpc>
                <a:spcPct val="100000"/>
              </a:lnSpc>
              <a:buFont typeface="Arial" panose="020B0604020202020204" pitchFamily="34" charset="0"/>
              <a:buChar char="•"/>
            </a:pPr>
            <a:endParaRPr lang="en-GB">
              <a:solidFill>
                <a:srgbClr val="002060"/>
              </a:solidFill>
            </a:endParaRPr>
          </a:p>
          <a:p>
            <a:pPr marL="285750" indent="-285750" algn="just">
              <a:lnSpc>
                <a:spcPct val="100000"/>
              </a:lnSpc>
              <a:buFont typeface="Arial" panose="020B0604020202020204" pitchFamily="34" charset="0"/>
              <a:buChar char="•"/>
            </a:pPr>
            <a:r>
              <a:rPr lang="en-GB">
                <a:solidFill>
                  <a:srgbClr val="002060"/>
                </a:solidFill>
              </a:rPr>
              <a:t>Coverage increases over time as people have been eligible for longer but remains suboptimal</a:t>
            </a:r>
          </a:p>
          <a:p>
            <a:pPr marL="285750" indent="-285750" algn="just">
              <a:lnSpc>
                <a:spcPct val="100000"/>
              </a:lnSpc>
              <a:buFont typeface="Arial" panose="020B0604020202020204" pitchFamily="34" charset="0"/>
              <a:buChar char="•"/>
            </a:pPr>
            <a:endParaRPr lang="en-GB">
              <a:solidFill>
                <a:srgbClr val="002060"/>
              </a:solidFill>
            </a:endParaRPr>
          </a:p>
          <a:p>
            <a:pPr marL="285750" indent="-285750" algn="just">
              <a:lnSpc>
                <a:spcPct val="100000"/>
              </a:lnSpc>
              <a:buFont typeface="Arial" panose="020B0604020202020204" pitchFamily="34" charset="0"/>
              <a:buChar char="•"/>
            </a:pPr>
            <a:r>
              <a:rPr lang="en-GB">
                <a:solidFill>
                  <a:srgbClr val="002060"/>
                </a:solidFill>
              </a:rPr>
              <a:t>Efforts to identify and vaccinate all eligible individuals are needed to achieve a continuing reduction in the number of cases of this debilitating and painful condition</a:t>
            </a:r>
          </a:p>
          <a:p>
            <a:pPr marL="285750" indent="-285750" algn="just">
              <a:lnSpc>
                <a:spcPct val="100000"/>
              </a:lnSpc>
              <a:buFont typeface="Arial" panose="020B0604020202020204" pitchFamily="34" charset="0"/>
              <a:buChar char="•"/>
            </a:pPr>
            <a:endParaRPr lang="en-GB">
              <a:solidFill>
                <a:srgbClr val="002060"/>
              </a:solidFill>
            </a:endParaRPr>
          </a:p>
          <a:p>
            <a:pPr marL="285750" indent="-285750" algn="just">
              <a:lnSpc>
                <a:spcPct val="100000"/>
              </a:lnSpc>
              <a:buFont typeface="Arial" panose="020B0604020202020204" pitchFamily="34" charset="0"/>
              <a:buChar char="•"/>
            </a:pPr>
            <a:r>
              <a:rPr lang="en-GB">
                <a:solidFill>
                  <a:srgbClr val="002060"/>
                </a:solidFill>
              </a:rPr>
              <a:t>All those advising on or administering the shingles vaccine should take every opportunity to offer vaccination to eligible patients as soon as they become eligible to help to protect them from this serious illness</a:t>
            </a:r>
          </a:p>
          <a:p>
            <a:pPr>
              <a:lnSpc>
                <a:spcPct val="100000"/>
              </a:lnSpc>
              <a:buFont typeface="Arial" panose="020B0604020202020204" pitchFamily="34" charset="0"/>
              <a:buChar char="•"/>
            </a:pPr>
            <a:endParaRPr lang="en-GB">
              <a:solidFill>
                <a:srgbClr val="002060"/>
              </a:solidFill>
            </a:endParaRPr>
          </a:p>
          <a:p>
            <a:pPr>
              <a:lnSpc>
                <a:spcPct val="100000"/>
              </a:lnSpc>
              <a:buFont typeface="Arial" panose="020B0604020202020204" pitchFamily="34" charset="0"/>
              <a:buChar char="•"/>
            </a:pPr>
            <a:endParaRPr lang="en-GB">
              <a:solidFill>
                <a:srgbClr val="002060"/>
              </a:solidFill>
            </a:endParaRPr>
          </a:p>
          <a:p>
            <a:pPr>
              <a:lnSpc>
                <a:spcPct val="100000"/>
              </a:lnSpc>
              <a:buFont typeface="Arial" panose="020B0604020202020204" pitchFamily="34" charset="0"/>
              <a:buChar char="•"/>
            </a:pPr>
            <a:endParaRPr lang="en-GB">
              <a:solidFill>
                <a:srgbClr val="002060"/>
              </a:solidFill>
            </a:endParaRPr>
          </a:p>
        </p:txBody>
      </p:sp>
    </p:spTree>
    <p:extLst>
      <p:ext uri="{BB962C8B-B14F-4D97-AF65-F5344CB8AC3E}">
        <p14:creationId xmlns:p14="http://schemas.microsoft.com/office/powerpoint/2010/main" val="2176652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dirty="0"/>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19</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683172"/>
          </a:xfrm>
        </p:spPr>
        <p:txBody>
          <a:bodyPr>
            <a:noAutofit/>
          </a:bodyPr>
          <a:lstStyle/>
          <a:p>
            <a:pPr algn="ctr"/>
            <a:r>
              <a:rPr lang="en-GB" sz="4000" b="1">
                <a:solidFill>
                  <a:srgbClr val="002060"/>
                </a:solidFill>
              </a:rPr>
              <a:t>Shingles vaccine coverage data: Wales</a:t>
            </a:r>
          </a:p>
        </p:txBody>
      </p:sp>
      <p:sp>
        <p:nvSpPr>
          <p:cNvPr id="7" name="Content Placeholder 2">
            <a:extLst>
              <a:ext uri="{FF2B5EF4-FFF2-40B4-BE49-F238E27FC236}">
                <a16:creationId xmlns:a16="http://schemas.microsoft.com/office/drawing/2014/main" id="{812502F1-63BF-4B3A-ADB4-5DF6CE04AB9D}"/>
              </a:ext>
            </a:extLst>
          </p:cNvPr>
          <p:cNvSpPr>
            <a:spLocks noGrp="1"/>
          </p:cNvSpPr>
          <p:nvPr>
            <p:ph idx="1"/>
          </p:nvPr>
        </p:nvSpPr>
        <p:spPr>
          <a:xfrm>
            <a:off x="735150" y="830319"/>
            <a:ext cx="10491650" cy="2878082"/>
          </a:xfrm>
        </p:spPr>
        <p:txBody>
          <a:bodyPr>
            <a:normAutofit fontScale="77500" lnSpcReduction="20000"/>
          </a:bodyPr>
          <a:lstStyle/>
          <a:p>
            <a:pPr>
              <a:lnSpc>
                <a:spcPct val="120000"/>
              </a:lnSpc>
            </a:pPr>
            <a:r>
              <a:rPr lang="en-GB" sz="2600">
                <a:solidFill>
                  <a:srgbClr val="002060"/>
                </a:solidFill>
                <a:latin typeface="+mn-lt"/>
              </a:rPr>
              <a:t>Shingles vaccination was successfully introduced in Wales during September 2013. </a:t>
            </a:r>
          </a:p>
          <a:p>
            <a:pPr>
              <a:lnSpc>
                <a:spcPct val="120000"/>
              </a:lnSpc>
            </a:pPr>
            <a:r>
              <a:rPr lang="en-GB" sz="2600">
                <a:solidFill>
                  <a:srgbClr val="002060"/>
                </a:solidFill>
                <a:latin typeface="+mn-lt"/>
              </a:rPr>
              <a:t>Since then, there has been an overall decline in vaccine uptake.</a:t>
            </a:r>
          </a:p>
          <a:p>
            <a:endParaRPr lang="en-GB" sz="2900"/>
          </a:p>
          <a:p>
            <a:pPr marL="0" indent="0">
              <a:buNone/>
            </a:pPr>
            <a:endParaRPr lang="en-GB"/>
          </a:p>
          <a:p>
            <a:endParaRPr lang="en-GB"/>
          </a:p>
          <a:p>
            <a:pPr marL="0" indent="0">
              <a:lnSpc>
                <a:spcPct val="110000"/>
              </a:lnSpc>
              <a:spcBef>
                <a:spcPts val="0"/>
              </a:spcBef>
              <a:buNone/>
            </a:pPr>
            <a:endParaRPr lang="en-GB" sz="2000"/>
          </a:p>
          <a:p>
            <a:pPr marL="0" indent="0">
              <a:lnSpc>
                <a:spcPct val="110000"/>
              </a:lnSpc>
              <a:spcBef>
                <a:spcPts val="0"/>
              </a:spcBef>
              <a:buNone/>
            </a:pPr>
            <a:r>
              <a:rPr lang="en-GB" sz="2000">
                <a:solidFill>
                  <a:srgbClr val="002060"/>
                </a:solidFill>
              </a:rPr>
              <a:t>(Information in Table above relates to year from April – March)</a:t>
            </a:r>
          </a:p>
          <a:p>
            <a:pPr marL="0" indent="0">
              <a:lnSpc>
                <a:spcPct val="110000"/>
              </a:lnSpc>
              <a:spcBef>
                <a:spcPts val="0"/>
              </a:spcBef>
              <a:buNone/>
            </a:pPr>
            <a:r>
              <a:rPr lang="en-GB" sz="2000">
                <a:solidFill>
                  <a:srgbClr val="002060"/>
                </a:solidFill>
              </a:rPr>
              <a:t>*Age 70 as at previous September</a:t>
            </a:r>
          </a:p>
          <a:p>
            <a:pPr marL="0" indent="0">
              <a:lnSpc>
                <a:spcPct val="110000"/>
              </a:lnSpc>
              <a:spcBef>
                <a:spcPts val="0"/>
              </a:spcBef>
              <a:buNone/>
            </a:pPr>
            <a:r>
              <a:rPr lang="en-GB" sz="2000">
                <a:solidFill>
                  <a:srgbClr val="002060"/>
                </a:solidFill>
              </a:rPr>
              <a:t>** Age 70 as at extract date (end March)</a:t>
            </a:r>
            <a:endParaRPr lang="en-GB" sz="1900"/>
          </a:p>
          <a:p>
            <a:endParaRPr lang="en-GB"/>
          </a:p>
          <a:p>
            <a:endParaRPr lang="en-GB"/>
          </a:p>
        </p:txBody>
      </p:sp>
      <p:sp>
        <p:nvSpPr>
          <p:cNvPr id="9" name="TextBox 8">
            <a:extLst>
              <a:ext uri="{FF2B5EF4-FFF2-40B4-BE49-F238E27FC236}">
                <a16:creationId xmlns:a16="http://schemas.microsoft.com/office/drawing/2014/main" id="{E79F5EA3-C452-4921-AA39-46CA37920656}"/>
              </a:ext>
            </a:extLst>
          </p:cNvPr>
          <p:cNvSpPr txBox="1"/>
          <p:nvPr/>
        </p:nvSpPr>
        <p:spPr>
          <a:xfrm>
            <a:off x="101600" y="5858404"/>
            <a:ext cx="11758750" cy="338554"/>
          </a:xfrm>
          <a:prstGeom prst="rect">
            <a:avLst/>
          </a:prstGeom>
          <a:noFill/>
        </p:spPr>
        <p:txBody>
          <a:bodyPr wrap="square" rtlCol="0">
            <a:spAutoFit/>
          </a:bodyPr>
          <a:lstStyle/>
          <a:p>
            <a:r>
              <a:rPr lang="en-GB" sz="1600">
                <a:solidFill>
                  <a:srgbClr val="002060"/>
                </a:solidFill>
                <a:ea typeface="Verdana" charset="0"/>
              </a:rPr>
              <a:t>Data to monitor shingles immunisation in Wales are provided to Public Health Wales (PHW) by General Practices through Audit+ </a:t>
            </a:r>
          </a:p>
        </p:txBody>
      </p:sp>
      <p:graphicFrame>
        <p:nvGraphicFramePr>
          <p:cNvPr id="3" name="Table 2">
            <a:extLst>
              <a:ext uri="{FF2B5EF4-FFF2-40B4-BE49-F238E27FC236}">
                <a16:creationId xmlns:a16="http://schemas.microsoft.com/office/drawing/2014/main" id="{048EB445-5B7B-831C-E50D-7F9182E59C79}"/>
              </a:ext>
            </a:extLst>
          </p:cNvPr>
          <p:cNvGraphicFramePr>
            <a:graphicFrameLocks noGrp="1"/>
          </p:cNvGraphicFramePr>
          <p:nvPr/>
        </p:nvGraphicFramePr>
        <p:xfrm>
          <a:off x="838200" y="1660540"/>
          <a:ext cx="9867904" cy="1101937"/>
        </p:xfrm>
        <a:graphic>
          <a:graphicData uri="http://schemas.openxmlformats.org/drawingml/2006/table">
            <a:tbl>
              <a:tblPr firstRow="1" bandRow="1">
                <a:tableStyleId>{5C22544A-7EE6-4342-B048-85BDC9FD1C3A}</a:tableStyleId>
              </a:tblPr>
              <a:tblGrid>
                <a:gridCol w="1460500">
                  <a:extLst>
                    <a:ext uri="{9D8B030D-6E8A-4147-A177-3AD203B41FA5}">
                      <a16:colId xmlns:a16="http://schemas.microsoft.com/office/drawing/2014/main" val="3389639037"/>
                    </a:ext>
                  </a:extLst>
                </a:gridCol>
                <a:gridCol w="1041400">
                  <a:extLst>
                    <a:ext uri="{9D8B030D-6E8A-4147-A177-3AD203B41FA5}">
                      <a16:colId xmlns:a16="http://schemas.microsoft.com/office/drawing/2014/main" val="866989938"/>
                    </a:ext>
                  </a:extLst>
                </a:gridCol>
                <a:gridCol w="1198564">
                  <a:extLst>
                    <a:ext uri="{9D8B030D-6E8A-4147-A177-3AD203B41FA5}">
                      <a16:colId xmlns:a16="http://schemas.microsoft.com/office/drawing/2014/main" val="3822527533"/>
                    </a:ext>
                  </a:extLst>
                </a:gridCol>
                <a:gridCol w="1233488">
                  <a:extLst>
                    <a:ext uri="{9D8B030D-6E8A-4147-A177-3AD203B41FA5}">
                      <a16:colId xmlns:a16="http://schemas.microsoft.com/office/drawing/2014/main" val="3899262009"/>
                    </a:ext>
                  </a:extLst>
                </a:gridCol>
                <a:gridCol w="1233488">
                  <a:extLst>
                    <a:ext uri="{9D8B030D-6E8A-4147-A177-3AD203B41FA5}">
                      <a16:colId xmlns:a16="http://schemas.microsoft.com/office/drawing/2014/main" val="2749030790"/>
                    </a:ext>
                  </a:extLst>
                </a:gridCol>
                <a:gridCol w="1233488">
                  <a:extLst>
                    <a:ext uri="{9D8B030D-6E8A-4147-A177-3AD203B41FA5}">
                      <a16:colId xmlns:a16="http://schemas.microsoft.com/office/drawing/2014/main" val="951790740"/>
                    </a:ext>
                  </a:extLst>
                </a:gridCol>
                <a:gridCol w="1233488">
                  <a:extLst>
                    <a:ext uri="{9D8B030D-6E8A-4147-A177-3AD203B41FA5}">
                      <a16:colId xmlns:a16="http://schemas.microsoft.com/office/drawing/2014/main" val="2189945406"/>
                    </a:ext>
                  </a:extLst>
                </a:gridCol>
                <a:gridCol w="1233488">
                  <a:extLst>
                    <a:ext uri="{9D8B030D-6E8A-4147-A177-3AD203B41FA5}">
                      <a16:colId xmlns:a16="http://schemas.microsoft.com/office/drawing/2014/main" val="12907298"/>
                    </a:ext>
                  </a:extLst>
                </a:gridCol>
              </a:tblGrid>
              <a:tr h="484717">
                <a:tc>
                  <a:txBody>
                    <a:bodyPr/>
                    <a:lstStyle/>
                    <a:p>
                      <a:pPr algn="l" fontAlgn="b"/>
                      <a:endParaRPr lang="en-GB"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ctr"/>
                      <a:r>
                        <a:rPr lang="en-GB" sz="2000" b="0" i="0" u="none" strike="noStrike">
                          <a:solidFill>
                            <a:srgbClr val="000000"/>
                          </a:solidFill>
                          <a:effectLst/>
                          <a:latin typeface="Calibri" panose="020F0502020204030204" pitchFamily="34" charset="0"/>
                        </a:rPr>
                        <a:t>Year 4* (2016/17)</a:t>
                      </a:r>
                    </a:p>
                  </a:txBody>
                  <a:tcPr marL="7620" marR="7620" marT="7620" marB="0" anchor="ctr"/>
                </a:tc>
                <a:tc>
                  <a:txBody>
                    <a:bodyPr/>
                    <a:lstStyle/>
                    <a:p>
                      <a:pPr algn="ctr" fontAlgn="ctr"/>
                      <a:r>
                        <a:rPr lang="en-GB" sz="2000" b="0" i="0" u="none" strike="noStrike">
                          <a:solidFill>
                            <a:srgbClr val="000000"/>
                          </a:solidFill>
                          <a:effectLst/>
                          <a:latin typeface="Calibri" panose="020F0502020204030204" pitchFamily="34" charset="0"/>
                        </a:rPr>
                        <a:t>Year 5* (2017/18)</a:t>
                      </a:r>
                    </a:p>
                  </a:txBody>
                  <a:tcPr marL="7620" marR="7620" marT="7620" marB="0" anchor="ctr"/>
                </a:tc>
                <a:tc>
                  <a:txBody>
                    <a:bodyPr/>
                    <a:lstStyle/>
                    <a:p>
                      <a:pPr algn="ctr" fontAlgn="ctr"/>
                      <a:r>
                        <a:rPr lang="en-GB" sz="2000" b="0" i="0" u="none" strike="noStrike">
                          <a:solidFill>
                            <a:srgbClr val="000000"/>
                          </a:solidFill>
                          <a:effectLst/>
                          <a:latin typeface="Calibri" panose="020F0502020204030204" pitchFamily="34" charset="0"/>
                        </a:rPr>
                        <a:t>Year 6* (2018/19)</a:t>
                      </a:r>
                    </a:p>
                  </a:txBody>
                  <a:tcPr marL="7620" marR="7620" marT="7620" marB="0" anchor="ctr"/>
                </a:tc>
                <a:tc>
                  <a:txBody>
                    <a:bodyPr/>
                    <a:lstStyle/>
                    <a:p>
                      <a:pPr algn="ctr" fontAlgn="ctr"/>
                      <a:r>
                        <a:rPr lang="en-GB" sz="2000" b="0" i="0" u="none" strike="noStrike">
                          <a:solidFill>
                            <a:srgbClr val="000000"/>
                          </a:solidFill>
                          <a:effectLst/>
                          <a:latin typeface="Calibri" panose="020F0502020204030204" pitchFamily="34" charset="0"/>
                        </a:rPr>
                        <a:t>Year 7** (2019/20)</a:t>
                      </a:r>
                    </a:p>
                  </a:txBody>
                  <a:tcPr marL="7620" marR="7620" marT="7620" marB="0" anchor="ctr"/>
                </a:tc>
                <a:tc>
                  <a:txBody>
                    <a:bodyPr/>
                    <a:lstStyle/>
                    <a:p>
                      <a:pPr algn="ctr" fontAlgn="ctr"/>
                      <a:r>
                        <a:rPr lang="en-GB" sz="2000" b="0" i="0" u="none" strike="noStrike">
                          <a:solidFill>
                            <a:srgbClr val="000000"/>
                          </a:solidFill>
                          <a:effectLst/>
                          <a:latin typeface="Calibri" panose="020F0502020204030204" pitchFamily="34" charset="0"/>
                        </a:rPr>
                        <a:t>Year 8** (2020/21)</a:t>
                      </a:r>
                    </a:p>
                  </a:txBody>
                  <a:tcPr marL="7620" marR="7620" marT="7620" marB="0" anchor="ctr"/>
                </a:tc>
                <a:tc>
                  <a:txBody>
                    <a:bodyPr/>
                    <a:lstStyle/>
                    <a:p>
                      <a:pPr algn="ctr" fontAlgn="ctr"/>
                      <a:r>
                        <a:rPr lang="en-GB" sz="2000" b="0" i="0" u="none" strike="noStrike">
                          <a:solidFill>
                            <a:srgbClr val="000000"/>
                          </a:solidFill>
                          <a:effectLst/>
                          <a:latin typeface="Calibri" panose="020F0502020204030204" pitchFamily="34" charset="0"/>
                        </a:rPr>
                        <a:t>Year 9** (2021/22)</a:t>
                      </a:r>
                    </a:p>
                  </a:txBody>
                  <a:tcPr marL="7620" marR="7620" marT="7620" marB="0" anchor="ctr"/>
                </a:tc>
                <a:tc>
                  <a:txBody>
                    <a:bodyPr/>
                    <a:lstStyle/>
                    <a:p>
                      <a:pPr algn="ctr" fontAlgn="ctr"/>
                      <a:r>
                        <a:rPr lang="en-GB" sz="2000" b="0" i="0" u="none" strike="noStrike">
                          <a:solidFill>
                            <a:srgbClr val="000000"/>
                          </a:solidFill>
                          <a:effectLst/>
                          <a:latin typeface="Calibri" panose="020F0502020204030204" pitchFamily="34" charset="0"/>
                        </a:rPr>
                        <a:t>Year 10** (2022/23)</a:t>
                      </a:r>
                    </a:p>
                  </a:txBody>
                  <a:tcPr marL="7620" marR="7620" marT="7620" marB="0" anchor="ctr"/>
                </a:tc>
                <a:extLst>
                  <a:ext uri="{0D108BD9-81ED-4DB2-BD59-A6C34878D82A}">
                    <a16:rowId xmlns:a16="http://schemas.microsoft.com/office/drawing/2014/main" val="574269891"/>
                  </a:ext>
                </a:extLst>
              </a:tr>
              <a:tr h="484717">
                <a:tc>
                  <a:txBody>
                    <a:bodyPr/>
                    <a:lstStyle/>
                    <a:p>
                      <a:pPr algn="ctr" fontAlgn="b"/>
                      <a:r>
                        <a:rPr lang="en-GB" sz="2000" b="0" i="0" u="none" strike="noStrike">
                          <a:solidFill>
                            <a:srgbClr val="000000"/>
                          </a:solidFill>
                          <a:effectLst/>
                          <a:latin typeface="Calibri" panose="020F0502020204030204" pitchFamily="34" charset="0"/>
                        </a:rPr>
                        <a:t>70y</a:t>
                      </a:r>
                    </a:p>
                  </a:txBody>
                  <a:tcPr marL="7620" marR="7620" marT="7620" marB="0" anchor="b"/>
                </a:tc>
                <a:tc>
                  <a:txBody>
                    <a:bodyPr/>
                    <a:lstStyle/>
                    <a:p>
                      <a:pPr algn="ctr" fontAlgn="b"/>
                      <a:r>
                        <a:rPr lang="en-GB" sz="2000" b="0" i="0" u="none" strike="noStrike">
                          <a:solidFill>
                            <a:srgbClr val="000000"/>
                          </a:solidFill>
                          <a:effectLst/>
                          <a:latin typeface="Calibri" panose="020F0502020204030204" pitchFamily="34" charset="0"/>
                        </a:rPr>
                        <a:t>42.6%</a:t>
                      </a:r>
                    </a:p>
                  </a:txBody>
                  <a:tcPr marL="7620" marR="7620" marT="7620" marB="0" anchor="b"/>
                </a:tc>
                <a:tc>
                  <a:txBody>
                    <a:bodyPr/>
                    <a:lstStyle/>
                    <a:p>
                      <a:pPr algn="ctr" fontAlgn="b"/>
                      <a:r>
                        <a:rPr lang="en-GB" sz="2000" b="0" i="0" u="none" strike="noStrike">
                          <a:solidFill>
                            <a:srgbClr val="000000"/>
                          </a:solidFill>
                          <a:effectLst/>
                          <a:latin typeface="Calibri" panose="020F0502020204030204" pitchFamily="34" charset="0"/>
                        </a:rPr>
                        <a:t>40.5%</a:t>
                      </a:r>
                    </a:p>
                  </a:txBody>
                  <a:tcPr marL="7620" marR="7620" marT="7620" marB="0" anchor="b"/>
                </a:tc>
                <a:tc>
                  <a:txBody>
                    <a:bodyPr/>
                    <a:lstStyle/>
                    <a:p>
                      <a:pPr algn="ctr" fontAlgn="b"/>
                      <a:r>
                        <a:rPr lang="en-GB" sz="2000" b="0" i="0" u="none" strike="noStrike">
                          <a:solidFill>
                            <a:srgbClr val="000000"/>
                          </a:solidFill>
                          <a:effectLst/>
                          <a:latin typeface="Calibri" panose="020F0502020204030204" pitchFamily="34" charset="0"/>
                        </a:rPr>
                        <a:t>35.0%</a:t>
                      </a:r>
                    </a:p>
                  </a:txBody>
                  <a:tcPr marL="7620" marR="7620" marT="7620" marB="0" anchor="b"/>
                </a:tc>
                <a:tc>
                  <a:txBody>
                    <a:bodyPr/>
                    <a:lstStyle/>
                    <a:p>
                      <a:pPr algn="ctr" fontAlgn="b"/>
                      <a:r>
                        <a:rPr lang="en-GB" sz="2000" b="0" i="0" u="none" strike="noStrike">
                          <a:solidFill>
                            <a:srgbClr val="000000"/>
                          </a:solidFill>
                          <a:effectLst/>
                          <a:latin typeface="Calibri" panose="020F0502020204030204" pitchFamily="34" charset="0"/>
                        </a:rPr>
                        <a:t>39.7%</a:t>
                      </a:r>
                    </a:p>
                  </a:txBody>
                  <a:tcPr marL="7620" marR="7620" marT="7620" marB="0" anchor="b"/>
                </a:tc>
                <a:tc>
                  <a:txBody>
                    <a:bodyPr/>
                    <a:lstStyle/>
                    <a:p>
                      <a:pPr algn="ctr" fontAlgn="b"/>
                      <a:r>
                        <a:rPr lang="en-GB" sz="2000" b="0" i="0" u="none" strike="noStrike">
                          <a:solidFill>
                            <a:srgbClr val="000000"/>
                          </a:solidFill>
                          <a:effectLst/>
                          <a:latin typeface="Calibri" panose="020F0502020204030204" pitchFamily="34" charset="0"/>
                        </a:rPr>
                        <a:t>33.1%</a:t>
                      </a:r>
                    </a:p>
                  </a:txBody>
                  <a:tcPr marL="7620" marR="7620" marT="7620" marB="0" anchor="b"/>
                </a:tc>
                <a:tc>
                  <a:txBody>
                    <a:bodyPr/>
                    <a:lstStyle/>
                    <a:p>
                      <a:pPr algn="ctr" fontAlgn="b"/>
                      <a:r>
                        <a:rPr lang="en-GB" sz="2000" b="0" i="0" u="none" strike="noStrike">
                          <a:solidFill>
                            <a:srgbClr val="000000"/>
                          </a:solidFill>
                          <a:effectLst/>
                          <a:latin typeface="Calibri" panose="020F0502020204030204" pitchFamily="34" charset="0"/>
                        </a:rPr>
                        <a:t>31.1%</a:t>
                      </a:r>
                    </a:p>
                  </a:txBody>
                  <a:tcPr marL="7620" marR="7620" marT="7620" marB="0" anchor="b"/>
                </a:tc>
                <a:tc>
                  <a:txBody>
                    <a:bodyPr/>
                    <a:lstStyle/>
                    <a:p>
                      <a:pPr algn="ctr" fontAlgn="b"/>
                      <a:r>
                        <a:rPr lang="en-GB" sz="2000" b="0" i="0" u="none" strike="noStrike">
                          <a:solidFill>
                            <a:srgbClr val="000000"/>
                          </a:solidFill>
                          <a:effectLst/>
                          <a:latin typeface="Calibri" panose="020F0502020204030204" pitchFamily="34" charset="0"/>
                        </a:rPr>
                        <a:t>36.2%</a:t>
                      </a:r>
                    </a:p>
                  </a:txBody>
                  <a:tcPr marL="7620" marR="7620" marT="7620" marB="0" anchor="b"/>
                </a:tc>
                <a:extLst>
                  <a:ext uri="{0D108BD9-81ED-4DB2-BD59-A6C34878D82A}">
                    <a16:rowId xmlns:a16="http://schemas.microsoft.com/office/drawing/2014/main" val="570297656"/>
                  </a:ext>
                </a:extLst>
              </a:tr>
            </a:tbl>
          </a:graphicData>
        </a:graphic>
      </p:graphicFrame>
      <p:graphicFrame>
        <p:nvGraphicFramePr>
          <p:cNvPr id="8" name="Table 7">
            <a:extLst>
              <a:ext uri="{FF2B5EF4-FFF2-40B4-BE49-F238E27FC236}">
                <a16:creationId xmlns:a16="http://schemas.microsoft.com/office/drawing/2014/main" id="{7E48EEAE-C0AE-F028-077D-60A49D0F9ADC}"/>
              </a:ext>
            </a:extLst>
          </p:cNvPr>
          <p:cNvGraphicFramePr>
            <a:graphicFrameLocks noGrp="1"/>
          </p:cNvGraphicFramePr>
          <p:nvPr>
            <p:extLst>
              <p:ext uri="{D42A27DB-BD31-4B8C-83A1-F6EECF244321}">
                <p14:modId xmlns:p14="http://schemas.microsoft.com/office/powerpoint/2010/main" val="1256152448"/>
              </p:ext>
            </p:extLst>
          </p:nvPr>
        </p:nvGraphicFramePr>
        <p:xfrm>
          <a:off x="838200" y="3593133"/>
          <a:ext cx="2527300" cy="1358900"/>
        </p:xfrm>
        <a:graphic>
          <a:graphicData uri="http://schemas.openxmlformats.org/drawingml/2006/table">
            <a:tbl>
              <a:tblPr firstRow="1" bandRow="1">
                <a:tableStyleId>{5C22544A-7EE6-4342-B048-85BDC9FD1C3A}</a:tableStyleId>
              </a:tblPr>
              <a:tblGrid>
                <a:gridCol w="1263650">
                  <a:extLst>
                    <a:ext uri="{9D8B030D-6E8A-4147-A177-3AD203B41FA5}">
                      <a16:colId xmlns:a16="http://schemas.microsoft.com/office/drawing/2014/main" val="4195472357"/>
                    </a:ext>
                  </a:extLst>
                </a:gridCol>
                <a:gridCol w="1263650">
                  <a:extLst>
                    <a:ext uri="{9D8B030D-6E8A-4147-A177-3AD203B41FA5}">
                      <a16:colId xmlns:a16="http://schemas.microsoft.com/office/drawing/2014/main" val="3655676767"/>
                    </a:ext>
                  </a:extLst>
                </a:gridCol>
              </a:tblGrid>
              <a:tr h="370840">
                <a:tc>
                  <a:txBody>
                    <a:bodyPr/>
                    <a:lstStyle/>
                    <a:p>
                      <a:pPr algn="l" fontAlgn="b"/>
                      <a:endParaRPr lang="en-GB"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ctr"/>
                      <a:r>
                        <a:rPr lang="en-GB" sz="2000" b="0" i="0" u="none" strike="noStrike">
                          <a:solidFill>
                            <a:srgbClr val="000000"/>
                          </a:solidFill>
                          <a:effectLst/>
                          <a:latin typeface="Calibri"/>
                        </a:rPr>
                        <a:t>Year 11*** (2023/24)</a:t>
                      </a:r>
                    </a:p>
                  </a:txBody>
                  <a:tcPr marL="7620" marR="7620" marT="7620" marB="0" anchor="ctr"/>
                </a:tc>
                <a:extLst>
                  <a:ext uri="{0D108BD9-81ED-4DB2-BD59-A6C34878D82A}">
                    <a16:rowId xmlns:a16="http://schemas.microsoft.com/office/drawing/2014/main" val="1701238923"/>
                  </a:ext>
                </a:extLst>
              </a:tr>
              <a:tr h="370840">
                <a:tc>
                  <a:txBody>
                    <a:bodyPr/>
                    <a:lstStyle/>
                    <a:p>
                      <a:pPr algn="ctr" fontAlgn="b"/>
                      <a:r>
                        <a:rPr lang="en-GB" sz="2000" b="0" i="0" u="none" strike="noStrike">
                          <a:solidFill>
                            <a:srgbClr val="000000"/>
                          </a:solidFill>
                          <a:effectLst/>
                          <a:latin typeface="Calibri"/>
                        </a:rPr>
                        <a:t>65y****</a:t>
                      </a:r>
                      <a:endParaRPr lang="en-GB"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2000" b="0" i="0" u="none" strike="noStrike">
                          <a:solidFill>
                            <a:srgbClr val="000000"/>
                          </a:solidFill>
                          <a:effectLst/>
                          <a:latin typeface="Calibri"/>
                        </a:rPr>
                        <a:t>27.4%</a:t>
                      </a:r>
                    </a:p>
                  </a:txBody>
                  <a:tcPr marL="7620" marR="7620" marT="7620" marB="0" anchor="b"/>
                </a:tc>
                <a:extLst>
                  <a:ext uri="{0D108BD9-81ED-4DB2-BD59-A6C34878D82A}">
                    <a16:rowId xmlns:a16="http://schemas.microsoft.com/office/drawing/2014/main" val="3961238094"/>
                  </a:ext>
                </a:extLst>
              </a:tr>
              <a:tr h="370840">
                <a:tc>
                  <a:txBody>
                    <a:bodyPr/>
                    <a:lstStyle/>
                    <a:p>
                      <a:pPr algn="ctr" fontAlgn="b"/>
                      <a:r>
                        <a:rPr lang="en-GB" sz="2000" b="0" i="0" u="none" strike="noStrike">
                          <a:solidFill>
                            <a:srgbClr val="000000"/>
                          </a:solidFill>
                          <a:effectLst/>
                          <a:latin typeface="Calibri"/>
                        </a:rPr>
                        <a:t>70y****</a:t>
                      </a:r>
                      <a:endParaRPr lang="en-GB"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2000" b="0" i="0" u="none" strike="noStrike">
                          <a:solidFill>
                            <a:srgbClr val="000000"/>
                          </a:solidFill>
                          <a:effectLst/>
                          <a:latin typeface="Calibri"/>
                        </a:rPr>
                        <a:t>36.8%</a:t>
                      </a:r>
                    </a:p>
                  </a:txBody>
                  <a:tcPr marL="7620" marR="7620" marT="7620" marB="0" anchor="b"/>
                </a:tc>
                <a:extLst>
                  <a:ext uri="{0D108BD9-81ED-4DB2-BD59-A6C34878D82A}">
                    <a16:rowId xmlns:a16="http://schemas.microsoft.com/office/drawing/2014/main" val="1729099401"/>
                  </a:ext>
                </a:extLst>
              </a:tr>
            </a:tbl>
          </a:graphicData>
        </a:graphic>
      </p:graphicFrame>
      <p:sp>
        <p:nvSpPr>
          <p:cNvPr id="11" name="TextBox 10">
            <a:extLst>
              <a:ext uri="{FF2B5EF4-FFF2-40B4-BE49-F238E27FC236}">
                <a16:creationId xmlns:a16="http://schemas.microsoft.com/office/drawing/2014/main" id="{D1449DF1-14C8-0A7D-826E-083E89F61DDA}"/>
              </a:ext>
            </a:extLst>
          </p:cNvPr>
          <p:cNvSpPr txBox="1"/>
          <p:nvPr/>
        </p:nvSpPr>
        <p:spPr>
          <a:xfrm>
            <a:off x="735150" y="4980597"/>
            <a:ext cx="8129450" cy="883832"/>
          </a:xfrm>
          <a:prstGeom prst="rect">
            <a:avLst/>
          </a:prstGeom>
          <a:noFill/>
        </p:spPr>
        <p:txBody>
          <a:bodyPr wrap="square">
            <a:spAutoFit/>
          </a:bodyPr>
          <a:lstStyle/>
          <a:p>
            <a:pPr marL="0" indent="0">
              <a:lnSpc>
                <a:spcPct val="110000"/>
              </a:lnSpc>
              <a:spcBef>
                <a:spcPts val="0"/>
              </a:spcBef>
              <a:buNone/>
            </a:pPr>
            <a:r>
              <a:rPr lang="en-GB" sz="1600">
                <a:solidFill>
                  <a:srgbClr val="002060"/>
                </a:solidFill>
              </a:rPr>
              <a:t>(Information in Table above relates to year from September – August)</a:t>
            </a:r>
          </a:p>
          <a:p>
            <a:pPr marL="0" indent="0">
              <a:lnSpc>
                <a:spcPct val="110000"/>
              </a:lnSpc>
              <a:spcBef>
                <a:spcPts val="0"/>
              </a:spcBef>
              <a:buNone/>
            </a:pPr>
            <a:r>
              <a:rPr lang="en-GB" sz="1600">
                <a:solidFill>
                  <a:srgbClr val="002060"/>
                </a:solidFill>
              </a:rPr>
              <a:t>***Age as at end August</a:t>
            </a:r>
          </a:p>
          <a:p>
            <a:pPr marL="0" indent="0">
              <a:lnSpc>
                <a:spcPct val="110000"/>
              </a:lnSpc>
              <a:spcBef>
                <a:spcPts val="0"/>
              </a:spcBef>
              <a:buNone/>
            </a:pPr>
            <a:r>
              <a:rPr lang="en-GB" sz="1600">
                <a:solidFill>
                  <a:srgbClr val="002060"/>
                </a:solidFill>
              </a:rPr>
              <a:t>****Uptake of at least one dose of any shingles vaccine</a:t>
            </a:r>
          </a:p>
        </p:txBody>
      </p:sp>
    </p:spTree>
    <p:extLst>
      <p:ext uri="{BB962C8B-B14F-4D97-AF65-F5344CB8AC3E}">
        <p14:creationId xmlns:p14="http://schemas.microsoft.com/office/powerpoint/2010/main" val="397886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2</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36525"/>
            <a:ext cx="12191999" cy="683172"/>
          </a:xfrm>
        </p:spPr>
        <p:txBody>
          <a:bodyPr>
            <a:noAutofit/>
          </a:bodyPr>
          <a:lstStyle/>
          <a:p>
            <a:pPr algn="ctr"/>
            <a:r>
              <a:rPr lang="en-GB" sz="4000" b="1">
                <a:solidFill>
                  <a:srgbClr val="002060"/>
                </a:solidFill>
              </a:rPr>
              <a:t>Vaccination against shingles (Herpes Zoster)  </a:t>
            </a:r>
            <a:br>
              <a:rPr lang="en-GB" b="1">
                <a:solidFill>
                  <a:srgbClr val="002060"/>
                </a:solidFill>
              </a:rPr>
            </a:br>
            <a:endParaRPr lang="en-GB" b="1">
              <a:solidFill>
                <a:srgbClr val="002060"/>
              </a:solidFill>
            </a:endParaRPr>
          </a:p>
        </p:txBody>
      </p:sp>
      <p:sp>
        <p:nvSpPr>
          <p:cNvPr id="7" name="Rectangle 6"/>
          <p:cNvSpPr/>
          <p:nvPr/>
        </p:nvSpPr>
        <p:spPr>
          <a:xfrm>
            <a:off x="394138" y="922423"/>
            <a:ext cx="11403724" cy="4778231"/>
          </a:xfrm>
          <a:prstGeom prst="rect">
            <a:avLst/>
          </a:prstGeom>
        </p:spPr>
        <p:txBody>
          <a:bodyPr wrap="square" lIns="91440" tIns="45720" rIns="91440" bIns="45720" anchor="t">
            <a:spAutoFit/>
          </a:bodyPr>
          <a:lstStyle/>
          <a:p>
            <a:pPr algn="just"/>
            <a:r>
              <a:rPr lang="en-GB" sz="1600" dirty="0"/>
              <a:t>The information contained within this slide set is up to date as of August 2025.</a:t>
            </a:r>
            <a:endParaRPr lang="en-GB" sz="1600" dirty="0">
              <a:cs typeface="Arial"/>
            </a:endParaRPr>
          </a:p>
          <a:p>
            <a:pPr algn="just"/>
            <a:endParaRPr lang="en-GB" sz="1600" dirty="0"/>
          </a:p>
          <a:p>
            <a:pPr algn="just"/>
            <a:r>
              <a:rPr lang="en-GB" sz="1600" b="1" dirty="0">
                <a:solidFill>
                  <a:srgbClr val="343A40"/>
                </a:solidFill>
              </a:rPr>
              <a:t>​</a:t>
            </a:r>
            <a:r>
              <a:rPr lang="en-GB" sz="1600" dirty="0"/>
              <a:t>It is important that all immunisers delivering the shingles vaccination programme and/ or those who are providing immunisation advice familiarise themselves with the most up to date clinical evidence and guidance, this can be found in the following key documents:</a:t>
            </a:r>
            <a:endParaRPr lang="en-GB" sz="1600" dirty="0">
              <a:cs typeface="Arial"/>
            </a:endParaRPr>
          </a:p>
          <a:p>
            <a:pPr algn="just"/>
            <a:endParaRPr lang="en-GB" sz="1600" dirty="0"/>
          </a:p>
          <a:p>
            <a:pPr marL="285750" indent="-285750" algn="just">
              <a:buFont typeface="Arial" panose="020B0604020202020204" pitchFamily="34" charset="0"/>
              <a:buChar char="•"/>
            </a:pPr>
            <a:r>
              <a:rPr lang="en-GB" sz="1600" dirty="0">
                <a:solidFill>
                  <a:srgbClr val="002060"/>
                </a:solidFill>
              </a:rPr>
              <a:t>Shingles (Herpes Zoster): the green book, chapter:  </a:t>
            </a:r>
            <a:r>
              <a:rPr lang="en-GB" sz="1600" dirty="0">
                <a:hlinkClick r:id="rId3"/>
              </a:rPr>
              <a:t>https://www.gov.uk/government/publications/shingles-herpes-zoster-the-green-book-chapter-28a</a:t>
            </a:r>
            <a:r>
              <a:rPr lang="en-GB" sz="1600" i="1" dirty="0"/>
              <a:t>. </a:t>
            </a:r>
            <a:endParaRPr lang="en-GB" sz="1600" b="1" i="1" strike="sngStrike" dirty="0"/>
          </a:p>
          <a:p>
            <a:pPr marL="285750" indent="-285750" algn="just">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solidFill>
                  <a:srgbClr val="002060"/>
                </a:solidFill>
              </a:rPr>
              <a:t>UKHSA Shingles vaccination: guidance for healthcare professionals: </a:t>
            </a:r>
            <a:r>
              <a:rPr lang="en-GB" sz="1600" dirty="0">
                <a:solidFill>
                  <a:srgbClr val="002060"/>
                </a:solidFill>
                <a:hlinkClick r:id="rId4"/>
              </a:rPr>
              <a:t>https://www.gov.uk/government/publications/shingles-vaccination-guidance-for-healthcare-professionals</a:t>
            </a:r>
            <a:r>
              <a:rPr lang="en-GB" sz="1600" dirty="0">
                <a:solidFill>
                  <a:srgbClr val="002060"/>
                </a:solidFill>
              </a:rPr>
              <a:t>.   </a:t>
            </a:r>
            <a:endParaRPr lang="en-GB" sz="1600" dirty="0">
              <a:solidFill>
                <a:srgbClr val="002060"/>
              </a:solidFill>
              <a:cs typeface="Arial"/>
            </a:endParaRPr>
          </a:p>
          <a:p>
            <a:pPr marL="285750" indent="-285750" algn="just">
              <a:buFont typeface="Arial" panose="020B0604020202020204" pitchFamily="34" charset="0"/>
              <a:buChar char="•"/>
            </a:pPr>
            <a:endParaRPr lang="en-GB" sz="1600" dirty="0">
              <a:solidFill>
                <a:srgbClr val="002060"/>
              </a:solidFill>
            </a:endParaRPr>
          </a:p>
          <a:p>
            <a:pPr marL="285750" indent="-285750" algn="just">
              <a:buFont typeface="Arial" panose="020B0604020202020204" pitchFamily="34" charset="0"/>
              <a:buChar char="•"/>
            </a:pPr>
            <a:r>
              <a:rPr lang="en-GB" sz="1600" dirty="0">
                <a:solidFill>
                  <a:srgbClr val="002060"/>
                </a:solidFill>
              </a:rPr>
              <a:t>Shingles vaccination programme website page is available here: </a:t>
            </a:r>
            <a:r>
              <a:rPr lang="en-GB" sz="1600" dirty="0">
                <a:hlinkClick r:id="rId5"/>
              </a:rPr>
              <a:t>Shingles - Information for health professionals - Public Health Wales (</a:t>
            </a:r>
            <a:r>
              <a:rPr lang="en-GB" sz="1600" dirty="0" err="1">
                <a:hlinkClick r:id="rId5"/>
              </a:rPr>
              <a:t>nhs.wales</a:t>
            </a:r>
            <a:r>
              <a:rPr lang="en-GB" sz="1600" dirty="0">
                <a:hlinkClick r:id="rId5"/>
              </a:rPr>
              <a:t>)</a:t>
            </a:r>
            <a:r>
              <a:rPr lang="en-GB" sz="1600" dirty="0"/>
              <a:t>.</a:t>
            </a:r>
            <a:endParaRPr lang="en-GB" sz="1600" dirty="0">
              <a:cs typeface="Arial"/>
            </a:endParaRPr>
          </a:p>
          <a:p>
            <a:pPr algn="just"/>
            <a:endParaRPr lang="en-GB" sz="1600" dirty="0"/>
          </a:p>
          <a:p>
            <a:pPr algn="just"/>
            <a:endParaRPr lang="en-GB" sz="1600" dirty="0">
              <a:solidFill>
                <a:srgbClr val="002060"/>
              </a:solidFill>
            </a:endParaRPr>
          </a:p>
          <a:p>
            <a:pPr algn="just"/>
            <a:r>
              <a:rPr lang="en-GB" sz="1600" dirty="0">
                <a:solidFill>
                  <a:srgbClr val="002060"/>
                </a:solidFill>
              </a:rPr>
              <a:t>The content of this training slide set is subject to review. This resource will be version controlled. This is version 6 dated  August 2025.</a:t>
            </a:r>
            <a:endParaRPr lang="en-GB" sz="1600" dirty="0">
              <a:solidFill>
                <a:srgbClr val="002060"/>
              </a:solidFill>
              <a:cs typeface="Arial"/>
            </a:endParaRPr>
          </a:p>
          <a:p>
            <a:pPr algn="just"/>
            <a:endParaRPr lang="en-GB" sz="1650" dirty="0">
              <a:solidFill>
                <a:srgbClr val="002060"/>
              </a:solidFill>
            </a:endParaRPr>
          </a:p>
        </p:txBody>
      </p:sp>
    </p:spTree>
    <p:extLst>
      <p:ext uri="{BB962C8B-B14F-4D97-AF65-F5344CB8AC3E}">
        <p14:creationId xmlns:p14="http://schemas.microsoft.com/office/powerpoint/2010/main" val="1685170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p:nvSpPr>
        <p:spPr>
          <a:xfrm>
            <a:off x="6172201" y="5507837"/>
            <a:ext cx="59340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srgbClr val="212A73"/>
                </a:solidFill>
                <a:effectLst/>
                <a:uLnTx/>
                <a:uFillTx/>
                <a:latin typeface="Arial"/>
                <a:ea typeface="+mn-ea"/>
                <a:cs typeface="+mn-cs"/>
                <a:hlinkClick r:id="rId3"/>
              </a:rPr>
              <a:t>GP_Shingles</a:t>
            </a:r>
            <a:r>
              <a:rPr kumimoji="0" lang="en-GB" sz="1800" b="0" i="0" u="none" strike="noStrike" kern="1200" cap="none" spc="0" normalizeH="0" baseline="0" noProof="0">
                <a:ln>
                  <a:noFill/>
                </a:ln>
                <a:solidFill>
                  <a:srgbClr val="212A73"/>
                </a:solidFill>
                <a:effectLst/>
                <a:uLnTx/>
                <a:uFillTx/>
                <a:latin typeface="Arial"/>
                <a:ea typeface="+mn-ea"/>
                <a:cs typeface="+mn-cs"/>
                <a:hlinkClick r:id="rId3"/>
              </a:rPr>
              <a:t>: GP Shingles - Tableau Server (cymru.nhs.uk)</a:t>
            </a:r>
            <a:endParaRPr kumimoji="0" lang="en-GB" sz="1800" b="0" i="0" u="none" strike="noStrike" kern="1200" cap="none" spc="0" normalizeH="0" baseline="0" noProof="0">
              <a:ln>
                <a:noFill/>
              </a:ln>
              <a:solidFill>
                <a:srgbClr val="212A73"/>
              </a:solidFill>
              <a:effectLst/>
              <a:uLnTx/>
              <a:uFillTx/>
              <a:latin typeface="Arial"/>
              <a:ea typeface="+mn-ea"/>
              <a:cs typeface="+mn-cs"/>
            </a:endParaRPr>
          </a:p>
        </p:txBody>
      </p:sp>
      <p:sp>
        <p:nvSpPr>
          <p:cNvPr id="8" name="TextBox 7"/>
          <p:cNvSpPr txBox="1"/>
          <p:nvPr/>
        </p:nvSpPr>
        <p:spPr>
          <a:xfrm>
            <a:off x="96197" y="5571520"/>
            <a:ext cx="57816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12A73"/>
                </a:solidFill>
                <a:effectLst/>
                <a:uLnTx/>
                <a:uFillTx/>
                <a:latin typeface="Arial"/>
                <a:ea typeface="+mn-ea"/>
                <a:cs typeface="+mn-cs"/>
              </a:rPr>
              <a:t> </a:t>
            </a:r>
            <a:r>
              <a:rPr kumimoji="0" lang="en-GB" sz="1800" b="0" i="0" u="none" strike="noStrike" kern="1200" cap="none" spc="0" normalizeH="0" baseline="0" noProof="0">
                <a:ln>
                  <a:noFill/>
                </a:ln>
                <a:solidFill>
                  <a:srgbClr val="212A73"/>
                </a:solidFill>
                <a:effectLst/>
                <a:uLnTx/>
                <a:uFillTx/>
                <a:latin typeface="Arial"/>
                <a:ea typeface="+mn-ea"/>
                <a:cs typeface="+mn-cs"/>
                <a:hlinkClick r:id="rId4"/>
              </a:rPr>
              <a:t>National and HB level Shingles dashboard - ENGLISH | Tableau Public</a:t>
            </a:r>
            <a:endParaRPr kumimoji="0" lang="en-GB" sz="1800" b="0" i="0" u="none" strike="noStrike" kern="1200" cap="none" spc="0" normalizeH="0" baseline="0" noProof="0">
              <a:ln>
                <a:noFill/>
              </a:ln>
              <a:solidFill>
                <a:srgbClr val="212A73"/>
              </a:solidFill>
              <a:effectLst/>
              <a:uLnTx/>
              <a:uFillTx/>
              <a:latin typeface="Arial"/>
              <a:ea typeface="+mn-ea"/>
              <a:cs typeface="+mn-cs"/>
            </a:endParaRPr>
          </a:p>
        </p:txBody>
      </p:sp>
      <p:pic>
        <p:nvPicPr>
          <p:cNvPr id="6" name="Picture 5">
            <a:extLst>
              <a:ext uri="{FF2B5EF4-FFF2-40B4-BE49-F238E27FC236}">
                <a16:creationId xmlns:a16="http://schemas.microsoft.com/office/drawing/2014/main" id="{47D813DE-6831-36D1-911F-74B393EAE699}"/>
              </a:ext>
            </a:extLst>
          </p:cNvPr>
          <p:cNvPicPr>
            <a:picLocks noChangeAspect="1"/>
          </p:cNvPicPr>
          <p:nvPr/>
        </p:nvPicPr>
        <p:blipFill>
          <a:blip r:embed="rId5"/>
          <a:stretch>
            <a:fillRect/>
          </a:stretch>
        </p:blipFill>
        <p:spPr>
          <a:xfrm>
            <a:off x="476782" y="1087018"/>
            <a:ext cx="5135525" cy="4442689"/>
          </a:xfrm>
          <a:prstGeom prst="rect">
            <a:avLst/>
          </a:prstGeom>
        </p:spPr>
      </p:pic>
      <p:sp>
        <p:nvSpPr>
          <p:cNvPr id="3" name="TextBox 2">
            <a:extLst>
              <a:ext uri="{FF2B5EF4-FFF2-40B4-BE49-F238E27FC236}">
                <a16:creationId xmlns:a16="http://schemas.microsoft.com/office/drawing/2014/main" id="{BC03550E-B97A-0606-B8BD-7A6EF38B54A5}"/>
              </a:ext>
            </a:extLst>
          </p:cNvPr>
          <p:cNvSpPr txBox="1"/>
          <p:nvPr/>
        </p:nvSpPr>
        <p:spPr>
          <a:xfrm>
            <a:off x="335045" y="304546"/>
            <a:ext cx="1165678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Arial"/>
              </a:rPr>
              <a:t>Example of shingles vaccine uptake data on PHW website</a:t>
            </a:r>
          </a:p>
        </p:txBody>
      </p:sp>
      <p:pic>
        <p:nvPicPr>
          <p:cNvPr id="9" name="Picture 8">
            <a:extLst>
              <a:ext uri="{FF2B5EF4-FFF2-40B4-BE49-F238E27FC236}">
                <a16:creationId xmlns:a16="http://schemas.microsoft.com/office/drawing/2014/main" id="{AF065967-1B25-4DCA-10BC-F556363DED61}"/>
              </a:ext>
            </a:extLst>
          </p:cNvPr>
          <p:cNvPicPr>
            <a:picLocks noChangeAspect="1"/>
          </p:cNvPicPr>
          <p:nvPr/>
        </p:nvPicPr>
        <p:blipFill>
          <a:blip r:embed="rId6"/>
          <a:stretch>
            <a:fillRect/>
          </a:stretch>
        </p:blipFill>
        <p:spPr>
          <a:xfrm>
            <a:off x="6601166" y="1312784"/>
            <a:ext cx="4018868" cy="3822597"/>
          </a:xfrm>
          <a:prstGeom prst="rect">
            <a:avLst/>
          </a:prstGeom>
          <a:ln w="19050">
            <a:solidFill>
              <a:schemeClr val="tx1"/>
            </a:solidFill>
          </a:ln>
        </p:spPr>
      </p:pic>
      <p:sp>
        <p:nvSpPr>
          <p:cNvPr id="2" name="Footer Placeholder 3">
            <a:extLst>
              <a:ext uri="{FF2B5EF4-FFF2-40B4-BE49-F238E27FC236}">
                <a16:creationId xmlns:a16="http://schemas.microsoft.com/office/drawing/2014/main" id="{AA83B9D1-DC70-38AF-16E4-D1CC58F73A1E}"/>
              </a:ext>
            </a:extLst>
          </p:cNvPr>
          <p:cNvSpPr txBox="1">
            <a:spLocks/>
          </p:cNvSpPr>
          <p:nvPr/>
        </p:nvSpPr>
        <p:spPr>
          <a:xfrm>
            <a:off x="838200" y="6341398"/>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t>Vaccination against shingles (Herpes Zoster)</a:t>
            </a:r>
          </a:p>
        </p:txBody>
      </p:sp>
    </p:spTree>
    <p:extLst>
      <p:ext uri="{BB962C8B-B14F-4D97-AF65-F5344CB8AC3E}">
        <p14:creationId xmlns:p14="http://schemas.microsoft.com/office/powerpoint/2010/main" val="1514778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21</a:t>
            </a:fld>
            <a:endParaRPr lang="en-GB"/>
          </a:p>
        </p:txBody>
      </p:sp>
      <p:sp>
        <p:nvSpPr>
          <p:cNvPr id="8" name="Title 1">
            <a:extLst>
              <a:ext uri="{FF2B5EF4-FFF2-40B4-BE49-F238E27FC236}">
                <a16:creationId xmlns:a16="http://schemas.microsoft.com/office/drawing/2014/main" id="{8346E301-0C41-47DA-A6A5-72983401BFEB}"/>
              </a:ext>
            </a:extLst>
          </p:cNvPr>
          <p:cNvSpPr>
            <a:spLocks noGrp="1"/>
          </p:cNvSpPr>
          <p:nvPr>
            <p:ph type="title"/>
          </p:nvPr>
        </p:nvSpPr>
        <p:spPr>
          <a:xfrm>
            <a:off x="0" y="147638"/>
            <a:ext cx="12192000" cy="682625"/>
          </a:xfrm>
        </p:spPr>
        <p:txBody>
          <a:bodyPr/>
          <a:lstStyle/>
          <a:p>
            <a:pPr algn="ctr"/>
            <a:r>
              <a:rPr lang="en-GB" sz="4000" b="1">
                <a:solidFill>
                  <a:srgbClr val="002060"/>
                </a:solidFill>
              </a:rPr>
              <a:t>Cluster and GP level data</a:t>
            </a:r>
          </a:p>
        </p:txBody>
      </p:sp>
      <p:sp>
        <p:nvSpPr>
          <p:cNvPr id="2" name="Rectangle 1"/>
          <p:cNvSpPr/>
          <p:nvPr/>
        </p:nvSpPr>
        <p:spPr>
          <a:xfrm>
            <a:off x="720090" y="971550"/>
            <a:ext cx="11167110" cy="2585323"/>
          </a:xfrm>
          <a:prstGeom prst="rect">
            <a:avLst/>
          </a:prstGeom>
        </p:spPr>
        <p:txBody>
          <a:bodyPr wrap="square" lIns="91440" tIns="45720" rIns="91440" bIns="45720" anchor="t">
            <a:spAutoFit/>
          </a:bodyPr>
          <a:lstStyle/>
          <a:p>
            <a:pPr algn="just"/>
            <a:r>
              <a:rPr lang="en-GB">
                <a:solidFill>
                  <a:srgbClr val="002060"/>
                </a:solidFill>
              </a:rPr>
              <a:t>A GP and cluster level shingles immunisation summary can be found on the </a:t>
            </a:r>
            <a:r>
              <a:rPr lang="en-GB">
                <a:hlinkClick r:id="rId3"/>
              </a:rPr>
              <a:t>VPDP SharePoint Surveillance Page</a:t>
            </a:r>
            <a:r>
              <a:rPr lang="en-GB"/>
              <a:t>. </a:t>
            </a:r>
          </a:p>
          <a:p>
            <a:pPr algn="just"/>
            <a:endParaRPr lang="en-GB"/>
          </a:p>
          <a:p>
            <a:pPr marL="285750" indent="-285750" algn="just">
              <a:buFont typeface="Arial" panose="020B0604020202020204" pitchFamily="34" charset="0"/>
              <a:buChar char="•"/>
            </a:pPr>
            <a:r>
              <a:rPr lang="en-GB">
                <a:solidFill>
                  <a:srgbClr val="002060"/>
                </a:solidFill>
              </a:rPr>
              <a:t>The interactive dashboard summarises shingles immunisation uptake data for those aged 50+</a:t>
            </a:r>
            <a:endParaRPr lang="en-GB">
              <a:solidFill>
                <a:srgbClr val="002060"/>
              </a:solidFill>
              <a:cs typeface="Arial"/>
            </a:endParaRPr>
          </a:p>
          <a:p>
            <a:pPr marL="285750" indent="-285750" algn="just">
              <a:buFont typeface="Arial" panose="020B0604020202020204" pitchFamily="34" charset="0"/>
              <a:buChar char="•"/>
            </a:pPr>
            <a:r>
              <a:rPr lang="en-GB">
                <a:solidFill>
                  <a:srgbClr val="002060"/>
                </a:solidFill>
              </a:rPr>
              <a:t>The data on which the report is based are submitted from general practices through Audit+ and the dashboard will be updated on a monthly basis. </a:t>
            </a:r>
            <a:endParaRPr lang="en-GB">
              <a:solidFill>
                <a:srgbClr val="002060"/>
              </a:solidFill>
              <a:cs typeface="Arial"/>
            </a:endParaRPr>
          </a:p>
          <a:p>
            <a:pPr algn="just"/>
            <a:endParaRPr lang="en-GB">
              <a:solidFill>
                <a:srgbClr val="002060"/>
              </a:solidFill>
            </a:endParaRPr>
          </a:p>
          <a:p>
            <a:pPr algn="just"/>
            <a:r>
              <a:rPr lang="en-GB">
                <a:solidFill>
                  <a:srgbClr val="002060"/>
                </a:solidFill>
              </a:rPr>
              <a:t>The dashboard data can be exported to Excel by clicking on the Download button at the top right of the dashboard and selecting Crosstab – see screenshots below:</a:t>
            </a:r>
            <a:endParaRPr lang="en-GB">
              <a:solidFill>
                <a:srgbClr val="002060"/>
              </a:solidFill>
              <a:cs typeface="Arial"/>
            </a:endParaRPr>
          </a:p>
        </p:txBody>
      </p:sp>
      <p:pic>
        <p:nvPicPr>
          <p:cNvPr id="9" name="Picture 8">
            <a:extLst>
              <a:ext uri="{FF2B5EF4-FFF2-40B4-BE49-F238E27FC236}">
                <a16:creationId xmlns:a16="http://schemas.microsoft.com/office/drawing/2014/main" id="{718EED2D-144B-4517-B85A-1DB1D2A05AB1}"/>
              </a:ext>
            </a:extLst>
          </p:cNvPr>
          <p:cNvPicPr>
            <a:picLocks noChangeAspect="1"/>
          </p:cNvPicPr>
          <p:nvPr/>
        </p:nvPicPr>
        <p:blipFill>
          <a:blip r:embed="rId4"/>
          <a:stretch>
            <a:fillRect/>
          </a:stretch>
        </p:blipFill>
        <p:spPr>
          <a:xfrm>
            <a:off x="2211494" y="4169486"/>
            <a:ext cx="7774293" cy="196851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14554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22</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1270174"/>
          </a:xfrm>
        </p:spPr>
        <p:txBody>
          <a:bodyPr>
            <a:noAutofit/>
          </a:bodyPr>
          <a:lstStyle/>
          <a:p>
            <a:pPr algn="ctr"/>
            <a:r>
              <a:rPr lang="en-GB" sz="4000" b="1">
                <a:solidFill>
                  <a:srgbClr val="002060"/>
                </a:solidFill>
              </a:rPr>
              <a:t>Evaluation of the shingles vaccination programme</a:t>
            </a:r>
          </a:p>
        </p:txBody>
      </p:sp>
      <p:sp>
        <p:nvSpPr>
          <p:cNvPr id="8" name="Content Placeholder 2"/>
          <p:cNvSpPr>
            <a:spLocks noGrp="1"/>
          </p:cNvSpPr>
          <p:nvPr>
            <p:ph idx="1"/>
          </p:nvPr>
        </p:nvSpPr>
        <p:spPr>
          <a:xfrm>
            <a:off x="403860" y="1543050"/>
            <a:ext cx="11384280" cy="4183982"/>
          </a:xfrm>
        </p:spPr>
        <p:txBody>
          <a:bodyPr/>
          <a:lstStyle/>
          <a:p>
            <a:pPr marL="0" indent="0" algn="just">
              <a:buNone/>
            </a:pPr>
            <a:r>
              <a:rPr lang="en-GB" sz="1600" dirty="0">
                <a:solidFill>
                  <a:srgbClr val="002060"/>
                </a:solidFill>
              </a:rPr>
              <a:t>In 2020 an </a:t>
            </a:r>
            <a:r>
              <a:rPr lang="en-GB" sz="1600" dirty="0">
                <a:solidFill>
                  <a:srgbClr val="002060"/>
                </a:solidFill>
                <a:hlinkClick r:id="rId3"/>
              </a:rPr>
              <a:t>England population based study</a:t>
            </a:r>
            <a:r>
              <a:rPr lang="en-GB" sz="1600" baseline="30000" dirty="0">
                <a:solidFill>
                  <a:srgbClr val="002060"/>
                </a:solidFill>
              </a:rPr>
              <a:t>1</a:t>
            </a:r>
            <a:r>
              <a:rPr lang="en-GB" sz="1600" dirty="0">
                <a:solidFill>
                  <a:srgbClr val="002060"/>
                </a:solidFill>
              </a:rPr>
              <a:t> estimated that the impact of herpes zoster vaccination in the 5 years after the introduction for 70-79 yr. olds in England in September 2013 was:</a:t>
            </a:r>
          </a:p>
          <a:p>
            <a:pPr algn="just">
              <a:buFont typeface="Arial" panose="020B0604020202020204" pitchFamily="34" charset="0"/>
              <a:buChar char="•"/>
            </a:pPr>
            <a:r>
              <a:rPr lang="en-GB" sz="1600" dirty="0">
                <a:solidFill>
                  <a:srgbClr val="002060"/>
                </a:solidFill>
              </a:rPr>
              <a:t>40,500 fewer herpes zoster GP consultations. </a:t>
            </a:r>
          </a:p>
          <a:p>
            <a:pPr algn="just">
              <a:buFont typeface="Arial" panose="020B0604020202020204" pitchFamily="34" charset="0"/>
              <a:buChar char="•"/>
            </a:pPr>
            <a:r>
              <a:rPr lang="en-GB" sz="1600" dirty="0">
                <a:solidFill>
                  <a:srgbClr val="002060"/>
                </a:solidFill>
              </a:rPr>
              <a:t>1,840 fewer herpes zoster hospitalisations (including 540 PHN consultations).</a:t>
            </a:r>
          </a:p>
          <a:p>
            <a:pPr algn="just">
              <a:buFont typeface="Arial" panose="020B0604020202020204" pitchFamily="34" charset="0"/>
              <a:buChar char="•"/>
            </a:pPr>
            <a:endParaRPr lang="en-GB" sz="1600" dirty="0">
              <a:solidFill>
                <a:srgbClr val="002060"/>
              </a:solidFill>
            </a:endParaRPr>
          </a:p>
          <a:p>
            <a:pPr marL="0" indent="0" algn="just">
              <a:buNone/>
            </a:pPr>
            <a:r>
              <a:rPr lang="en-GB" sz="1600" b="0" i="0" u="none" strike="noStrike" baseline="0" dirty="0"/>
              <a:t>These reductions were consistent with a vaccine effectiveness of:</a:t>
            </a:r>
          </a:p>
          <a:p>
            <a:pPr algn="just"/>
            <a:r>
              <a:rPr lang="en-GB" sz="1600" dirty="0"/>
              <a:t>b</a:t>
            </a:r>
            <a:r>
              <a:rPr lang="en-GB" sz="1600" b="0" i="0" u="none" strike="noStrike" baseline="0" dirty="0"/>
              <a:t>etween 50 to 60% (herpes zoster) GP consultations and 66 to 75% (PHN) GP consultations</a:t>
            </a:r>
          </a:p>
          <a:p>
            <a:pPr algn="just"/>
            <a:r>
              <a:rPr lang="en-GB" sz="1600" b="0" i="0" u="none" strike="noStrike" baseline="0" dirty="0"/>
              <a:t>between 37% to 50% (herpes zoster) hospitalisations </a:t>
            </a:r>
            <a:r>
              <a:rPr lang="en-GB" sz="1600" b="0" i="0" u="none" strike="sngStrike" baseline="0" dirty="0"/>
              <a:t> </a:t>
            </a:r>
          </a:p>
          <a:p>
            <a:pPr algn="just"/>
            <a:r>
              <a:rPr lang="en-GB" sz="1600" b="0" i="0" u="none" strike="noStrike" baseline="0" dirty="0"/>
              <a:t>between 49% to 50% PHN) hospitalisations </a:t>
            </a:r>
            <a:r>
              <a:rPr lang="en-GB" sz="1600" b="0" i="0" u="none" strike="sngStrike" baseline="0" dirty="0"/>
              <a:t> </a:t>
            </a:r>
            <a:endParaRPr lang="en-GB" sz="1600" strike="sngStrike" dirty="0"/>
          </a:p>
          <a:p>
            <a:pPr marL="0" indent="0" algn="just">
              <a:buNone/>
            </a:pPr>
            <a:r>
              <a:rPr lang="en-GB" sz="1600" dirty="0">
                <a:solidFill>
                  <a:srgbClr val="002060"/>
                </a:solidFill>
              </a:rPr>
              <a:t> </a:t>
            </a:r>
          </a:p>
          <a:p>
            <a:pPr marL="0" indent="0" algn="just">
              <a:buNone/>
            </a:pPr>
            <a:r>
              <a:rPr lang="en-GB" sz="1600" dirty="0">
                <a:solidFill>
                  <a:srgbClr val="002060"/>
                </a:solidFill>
              </a:rPr>
              <a:t>Public Health Wales are working on a study which will be shared when available, however the data from England highlights the effectiveness of the shingles vaccine programme.</a:t>
            </a:r>
          </a:p>
        </p:txBody>
      </p:sp>
    </p:spTree>
    <p:extLst>
      <p:ext uri="{BB962C8B-B14F-4D97-AF65-F5344CB8AC3E}">
        <p14:creationId xmlns:p14="http://schemas.microsoft.com/office/powerpoint/2010/main" val="2399540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9BDCD-FA54-BA2D-C54C-7F712A96CAD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B5D7EEE-8682-FE1C-DA8D-E69976778E57}"/>
              </a:ext>
            </a:extLst>
          </p:cNvPr>
          <p:cNvSpPr>
            <a:spLocks noGrp="1"/>
          </p:cNvSpPr>
          <p:nvPr>
            <p:ph type="body" sz="quarter" idx="10"/>
          </p:nvPr>
        </p:nvSpPr>
        <p:spPr>
          <a:xfrm>
            <a:off x="623397" y="2818358"/>
            <a:ext cx="7361888" cy="893570"/>
          </a:xfrm>
        </p:spPr>
        <p:txBody>
          <a:bodyPr lIns="91440" tIns="45720" rIns="91440" bIns="45720" anchor="t">
            <a:normAutofit fontScale="40000" lnSpcReduction="20000"/>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algn="ctr"/>
            <a:r>
              <a:rPr lang="en-GB" sz="4400">
                <a:cs typeface="Arial"/>
              </a:rPr>
              <a:t>What is shingles?</a:t>
            </a:r>
            <a:endParaRPr lang="en-GB" sz="4400">
              <a:solidFill>
                <a:srgbClr val="212A73"/>
              </a:solidFill>
              <a:cs typeface="Arial"/>
            </a:endParaRPr>
          </a:p>
          <a:p>
            <a:r>
              <a:rPr lang="en-GB" sz="9600">
                <a:solidFill>
                  <a:schemeClr val="bg1"/>
                </a:solidFill>
                <a:cs typeface="Arial"/>
              </a:rPr>
              <a:t>Vaccination against shingles?</a:t>
            </a:r>
          </a:p>
          <a:p>
            <a:endParaRPr lang="en-GB">
              <a:cs typeface="Arial"/>
            </a:endParaRPr>
          </a:p>
        </p:txBody>
      </p:sp>
      <p:sp>
        <p:nvSpPr>
          <p:cNvPr id="4" name="Slide Number Placeholder 3">
            <a:extLst>
              <a:ext uri="{FF2B5EF4-FFF2-40B4-BE49-F238E27FC236}">
                <a16:creationId xmlns:a16="http://schemas.microsoft.com/office/drawing/2014/main" id="{7880BED8-A7CD-FF46-3C07-9FCBBF529559}"/>
              </a:ext>
            </a:extLst>
          </p:cNvPr>
          <p:cNvSpPr>
            <a:spLocks noGrp="1"/>
          </p:cNvSpPr>
          <p:nvPr>
            <p:ph type="sldNum" sz="quarter" idx="4294967295"/>
          </p:nvPr>
        </p:nvSpPr>
        <p:spPr>
          <a:xfrm>
            <a:off x="11637095" y="6347858"/>
            <a:ext cx="517506" cy="364988"/>
          </a:xfrm>
          <a:prstGeom prst="rect">
            <a:avLst/>
          </a:prstGeom>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23</a:t>
            </a:fld>
            <a:endParaRPr lang="en-GB"/>
          </a:p>
        </p:txBody>
      </p:sp>
    </p:spTree>
    <p:extLst>
      <p:ext uri="{BB962C8B-B14F-4D97-AF65-F5344CB8AC3E}">
        <p14:creationId xmlns:p14="http://schemas.microsoft.com/office/powerpoint/2010/main" val="2020360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91017" y="160063"/>
            <a:ext cx="12192000" cy="683172"/>
          </a:xfrm>
        </p:spPr>
        <p:txBody>
          <a:bodyPr>
            <a:noAutofit/>
          </a:bodyPr>
          <a:lstStyle/>
          <a:p>
            <a:r>
              <a:rPr lang="en-GB" sz="4000" b="1">
                <a:solidFill>
                  <a:srgbClr val="002060"/>
                </a:solidFill>
              </a:rPr>
              <a:t>Pre-requisites to administering shingles vaccine</a:t>
            </a:r>
            <a:br>
              <a:rPr lang="en-GB" b="1">
                <a:solidFill>
                  <a:srgbClr val="002060"/>
                </a:solidFill>
              </a:rPr>
            </a:br>
            <a:endParaRPr lang="en-GB" b="1">
              <a:solidFill>
                <a:srgbClr val="002060"/>
              </a:solidFill>
            </a:endParaRPr>
          </a:p>
        </p:txBody>
      </p:sp>
      <p:sp>
        <p:nvSpPr>
          <p:cNvPr id="7" name="Rectangle 6"/>
          <p:cNvSpPr/>
          <p:nvPr/>
        </p:nvSpPr>
        <p:spPr>
          <a:xfrm>
            <a:off x="274398" y="1002149"/>
            <a:ext cx="11825238" cy="4853701"/>
          </a:xfrm>
          <a:prstGeom prst="rect">
            <a:avLst/>
          </a:prstGeom>
        </p:spPr>
        <p:txBody>
          <a:bodyPr wrap="square" lIns="91440" tIns="45720" rIns="91440" bIns="45720" anchor="t">
            <a:spAutoFit/>
          </a:bodyPr>
          <a:lstStyle/>
          <a:p>
            <a:pPr algn="just">
              <a:spcAft>
                <a:spcPts val="600"/>
              </a:spcAft>
            </a:pPr>
            <a:r>
              <a:rPr lang="en-GB" sz="1400" dirty="0">
                <a:solidFill>
                  <a:srgbClr val="002060"/>
                </a:solidFill>
              </a:rPr>
              <a:t>Before administering shingles vaccine, it is recommended that: </a:t>
            </a:r>
          </a:p>
          <a:p>
            <a:pPr marL="285750" indent="-285750" algn="just">
              <a:lnSpc>
                <a:spcPct val="150000"/>
              </a:lnSpc>
              <a:spcAft>
                <a:spcPts val="600"/>
              </a:spcAft>
              <a:buFont typeface="Arial" panose="020B0604020202020204" pitchFamily="34" charset="0"/>
              <a:buChar char="•"/>
            </a:pPr>
            <a:r>
              <a:rPr lang="en-GB" sz="1400" dirty="0"/>
              <a:t>*</a:t>
            </a:r>
            <a:r>
              <a:rPr lang="en-GB" sz="1400" dirty="0">
                <a:effectLst/>
              </a:rPr>
              <a:t>Those new to immunisation should receive comprehensive foundation immunisation training. Both knowledge and clinical competence should be assessed before new immunisers start to give and/or advise the shingles vaccine </a:t>
            </a:r>
            <a:r>
              <a:rPr lang="en-GB" sz="1400" i="0" dirty="0">
                <a:solidFill>
                  <a:srgbClr val="0B0C0C"/>
                </a:solidFill>
                <a:effectLst/>
                <a:hlinkClick r:id="rId3"/>
              </a:rPr>
              <a:t>National Minimum Standards and Core Curriculum for Vaccination </a:t>
            </a:r>
            <a:r>
              <a:rPr lang="en-GB" sz="1400" dirty="0">
                <a:solidFill>
                  <a:srgbClr val="0B0C0C"/>
                </a:solidFill>
                <a:hlinkClick r:id="rId3"/>
              </a:rPr>
              <a:t>Training</a:t>
            </a:r>
            <a:endParaRPr lang="en-GB" sz="1400" dirty="0">
              <a:solidFill>
                <a:srgbClr val="212A73"/>
              </a:solidFill>
            </a:endParaRPr>
          </a:p>
          <a:p>
            <a:pPr marL="285750" indent="-285750" algn="just">
              <a:lnSpc>
                <a:spcPct val="150000"/>
              </a:lnSpc>
              <a:spcAft>
                <a:spcPts val="600"/>
              </a:spcAft>
              <a:buFont typeface="Arial" panose="020B0604020202020204" pitchFamily="34" charset="0"/>
              <a:buChar char="•"/>
            </a:pPr>
            <a:r>
              <a:rPr lang="en-GB" sz="1400" dirty="0">
                <a:solidFill>
                  <a:srgbClr val="002060"/>
                </a:solidFill>
              </a:rPr>
              <a:t>Training in the management of anaphylaxis and Basic Life Support is undertaken, as specified by policy for your local area and are familiar with </a:t>
            </a:r>
            <a:r>
              <a:rPr lang="en-GB" sz="1400" dirty="0">
                <a:hlinkClick r:id="rId4">
                  <a:extLst>
                    <a:ext uri="{A12FA001-AC4F-418D-AE19-62706E023703}">
                      <ahyp:hlinkClr xmlns:ahyp="http://schemas.microsoft.com/office/drawing/2018/hyperlinkcolor" val="tx"/>
                    </a:ext>
                  </a:extLst>
                </a:hlinkClick>
              </a:rPr>
              <a:t>Resuscitation Council UK (RCUK) guidance on Management of Anaphylaxis in the Vaccination Setting</a:t>
            </a:r>
            <a:endParaRPr lang="en-GB" sz="1400" dirty="0">
              <a:cs typeface="Arial"/>
            </a:endParaRPr>
          </a:p>
          <a:p>
            <a:pPr marL="285750" indent="-285750" algn="just">
              <a:lnSpc>
                <a:spcPct val="150000"/>
              </a:lnSpc>
              <a:buFont typeface="Arial" panose="020B0604020202020204" pitchFamily="34" charset="0"/>
              <a:buChar char="•"/>
            </a:pPr>
            <a:r>
              <a:rPr lang="en-GB" sz="1400" dirty="0">
                <a:effectLst/>
              </a:rPr>
              <a:t>Any additional statutory and mandatory training as required by your employer is completed </a:t>
            </a:r>
            <a:endParaRPr lang="en-GB" sz="1400" dirty="0">
              <a:cs typeface="Arial"/>
            </a:endParaRPr>
          </a:p>
          <a:p>
            <a:pPr marL="285750" indent="-285750" algn="just">
              <a:lnSpc>
                <a:spcPct val="150000"/>
              </a:lnSpc>
              <a:spcAft>
                <a:spcPts val="600"/>
              </a:spcAft>
              <a:buFont typeface="Arial" panose="020B0604020202020204" pitchFamily="34" charset="0"/>
              <a:buChar char="•"/>
            </a:pPr>
            <a:r>
              <a:rPr lang="en-GB" sz="1400" dirty="0"/>
              <a:t>An appropriate legal framework to supply and administer shingles vaccine is in place e.g. written prescription, Patient Specific Direction (PSD), Patient Group Direction (PGD). Visit </a:t>
            </a:r>
            <a:r>
              <a:rPr lang="en-GB" sz="1400" dirty="0">
                <a:hlinkClick r:id="rId5"/>
              </a:rPr>
              <a:t>here</a:t>
            </a:r>
            <a:r>
              <a:rPr lang="en-GB" sz="1400" dirty="0"/>
              <a:t> for Wales PGD template</a:t>
            </a:r>
            <a:endParaRPr lang="en-GB" sz="1400" dirty="0">
              <a:cs typeface="Arial"/>
            </a:endParaRPr>
          </a:p>
          <a:p>
            <a:pPr marL="285750" indent="-285750" algn="just">
              <a:lnSpc>
                <a:spcPct val="150000"/>
              </a:lnSpc>
              <a:spcAft>
                <a:spcPts val="600"/>
              </a:spcAft>
              <a:buFont typeface="Arial" panose="020B0604020202020204" pitchFamily="34" charset="0"/>
              <a:buChar char="•"/>
            </a:pPr>
            <a:r>
              <a:rPr lang="en-GB" sz="1400" dirty="0">
                <a:effectLst/>
              </a:rPr>
              <a:t>Those involved in immunisation and vaccination understand the process of consent and how this applies when giving vaccines. Information on consent can be viewed here: </a:t>
            </a:r>
            <a:r>
              <a:rPr lang="en-GB" sz="1400" dirty="0">
                <a:hlinkClick r:id="rId6"/>
              </a:rPr>
              <a:t>Consent: the green book, chapter 2 - GOV.UK</a:t>
            </a:r>
            <a:endParaRPr lang="en-GB" sz="1400" strike="sngStrike" dirty="0">
              <a:solidFill>
                <a:srgbClr val="00A7A7"/>
              </a:solidFill>
            </a:endParaRPr>
          </a:p>
          <a:p>
            <a:pPr marL="285750" indent="-285750" algn="just">
              <a:lnSpc>
                <a:spcPct val="150000"/>
              </a:lnSpc>
              <a:spcAft>
                <a:spcPts val="600"/>
              </a:spcAft>
              <a:buFont typeface="Arial" panose="020B0604020202020204" pitchFamily="34" charset="0"/>
              <a:buChar char="•"/>
            </a:pPr>
            <a:r>
              <a:rPr lang="en-GB" sz="1400" dirty="0">
                <a:solidFill>
                  <a:srgbClr val="002060"/>
                </a:solidFill>
              </a:rPr>
              <a:t>Immunisers and those giving immunisation advice access and familiarise themselves with the following key documents:</a:t>
            </a:r>
            <a:r>
              <a:rPr lang="en-GB" sz="1400" dirty="0">
                <a:solidFill>
                  <a:srgbClr val="002060"/>
                </a:solidFill>
                <a:hlinkClick r:id="rId7"/>
              </a:rPr>
              <a:t> Shingles, Green Book Chapter</a:t>
            </a:r>
            <a:r>
              <a:rPr lang="en-GB" sz="1400" dirty="0">
                <a:solidFill>
                  <a:srgbClr val="002060"/>
                </a:solidFill>
              </a:rPr>
              <a:t> : Information for healthcare practitioners:</a:t>
            </a:r>
            <a:r>
              <a:rPr lang="en-GB" sz="1400" dirty="0">
                <a:hlinkClick r:id="rId8"/>
              </a:rPr>
              <a:t> Vaccination against shingles(publishing.service.gov.uk)</a:t>
            </a:r>
            <a:r>
              <a:rPr lang="en-GB" sz="1400" dirty="0"/>
              <a:t> T</a:t>
            </a:r>
            <a:r>
              <a:rPr lang="en-GB" sz="1400" dirty="0">
                <a:latin typeface="Arial"/>
                <a:cs typeface="Arial"/>
              </a:rPr>
              <a:t>he vaccine product information in the Summary of Product Characteristics (</a:t>
            </a:r>
            <a:r>
              <a:rPr lang="en-GB" sz="1400" u="sng" dirty="0">
                <a:solidFill>
                  <a:schemeClr val="accent1">
                    <a:lumMod val="75000"/>
                  </a:schemeClr>
                </a:solidFill>
                <a:latin typeface="Arial"/>
                <a:cs typeface="Arial"/>
                <a:hlinkClick r:id="rId9">
                  <a:extLst>
                    <a:ext uri="{A12FA001-AC4F-418D-AE19-62706E023703}">
                      <ahyp:hlinkClr xmlns:ahyp="http://schemas.microsoft.com/office/drawing/2018/hyperlinkcolor" val="tx"/>
                    </a:ext>
                  </a:extLst>
                </a:hlinkClick>
              </a:rPr>
              <a:t>Electronic Medicines Compendium</a:t>
            </a:r>
            <a:r>
              <a:rPr lang="en-GB" sz="1400" dirty="0">
                <a:latin typeface="Arial"/>
                <a:cs typeface="Arial"/>
              </a:rPr>
              <a:t> website) </a:t>
            </a:r>
            <a:endParaRPr lang="en-GB" sz="1400" dirty="0">
              <a:solidFill>
                <a:srgbClr val="002060"/>
              </a:solidFill>
              <a:highlight>
                <a:srgbClr val="FFFF00"/>
              </a:highlight>
            </a:endParaRPr>
          </a:p>
        </p:txBody>
      </p:sp>
      <p:sp>
        <p:nvSpPr>
          <p:cNvPr id="2" name="Footer Placeholder 3">
            <a:extLst>
              <a:ext uri="{FF2B5EF4-FFF2-40B4-BE49-F238E27FC236}">
                <a16:creationId xmlns:a16="http://schemas.microsoft.com/office/drawing/2014/main" id="{A50BC3F8-213F-6352-57C4-5D21F9C8462A}"/>
              </a:ext>
            </a:extLst>
          </p:cNvPr>
          <p:cNvSpPr>
            <a:spLocks noGrp="1"/>
          </p:cNvSpPr>
          <p:nvPr>
            <p:ph type="ftr" sz="quarter" idx="11"/>
          </p:nvPr>
        </p:nvSpPr>
        <p:spPr>
          <a:xfrm>
            <a:off x="838200" y="6356350"/>
            <a:ext cx="7315200" cy="365125"/>
          </a:xfrm>
        </p:spPr>
        <p:txBody>
          <a:bodyPr/>
          <a:lstStyle/>
          <a:p>
            <a:pPr>
              <a:defRPr/>
            </a:pPr>
            <a:r>
              <a:rPr lang="en-GB"/>
              <a:t>Vaccination against shingles (Herpes Zoster)</a:t>
            </a:r>
          </a:p>
        </p:txBody>
      </p:sp>
      <p:sp>
        <p:nvSpPr>
          <p:cNvPr id="3" name="Slide Number Placeholder 4">
            <a:extLst>
              <a:ext uri="{FF2B5EF4-FFF2-40B4-BE49-F238E27FC236}">
                <a16:creationId xmlns:a16="http://schemas.microsoft.com/office/drawing/2014/main" id="{87BA1213-6E98-7E4F-93CD-67539DDC14D2}"/>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24</a:t>
            </a:fld>
            <a:endParaRPr lang="en-GB"/>
          </a:p>
        </p:txBody>
      </p:sp>
    </p:spTree>
    <p:extLst>
      <p:ext uri="{BB962C8B-B14F-4D97-AF65-F5344CB8AC3E}">
        <p14:creationId xmlns:p14="http://schemas.microsoft.com/office/powerpoint/2010/main" val="3216531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25</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0"/>
            <a:ext cx="12192000" cy="602630"/>
          </a:xfrm>
        </p:spPr>
        <p:txBody>
          <a:bodyPr>
            <a:noAutofit/>
          </a:bodyPr>
          <a:lstStyle/>
          <a:p>
            <a:pPr algn="ctr"/>
            <a:r>
              <a:rPr lang="en-GB" sz="4000" b="1" dirty="0">
                <a:solidFill>
                  <a:srgbClr val="002060"/>
                </a:solidFill>
              </a:rPr>
              <a:t>Shingrix</a:t>
            </a:r>
            <a:r>
              <a:rPr lang="en-GB" sz="4000" b="1" baseline="30000" dirty="0">
                <a:solidFill>
                  <a:srgbClr val="002060"/>
                </a:solidFill>
              </a:rPr>
              <a:t>®</a:t>
            </a:r>
            <a:br>
              <a:rPr lang="en-GB" sz="4000" dirty="0">
                <a:solidFill>
                  <a:srgbClr val="002060"/>
                </a:solidFill>
              </a:rPr>
            </a:br>
            <a:br>
              <a:rPr lang="en-GB" dirty="0">
                <a:solidFill>
                  <a:srgbClr val="002060"/>
                </a:solidFill>
              </a:rPr>
            </a:br>
            <a:endParaRPr lang="en-GB" b="1" dirty="0">
              <a:solidFill>
                <a:srgbClr val="002060"/>
              </a:solidFill>
            </a:endParaRPr>
          </a:p>
        </p:txBody>
      </p:sp>
      <p:sp>
        <p:nvSpPr>
          <p:cNvPr id="7" name="Content Placeholder 2"/>
          <p:cNvSpPr txBox="1">
            <a:spLocks/>
          </p:cNvSpPr>
          <p:nvPr/>
        </p:nvSpPr>
        <p:spPr>
          <a:xfrm>
            <a:off x="448287" y="1487170"/>
            <a:ext cx="11743713" cy="3611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a:solidFill>
                <a:srgbClr val="002060"/>
              </a:solidFill>
            </a:endParaRPr>
          </a:p>
        </p:txBody>
      </p:sp>
      <p:sp>
        <p:nvSpPr>
          <p:cNvPr id="9" name="Content Placeholder 2"/>
          <p:cNvSpPr>
            <a:spLocks noGrp="1"/>
          </p:cNvSpPr>
          <p:nvPr>
            <p:ph idx="1"/>
          </p:nvPr>
        </p:nvSpPr>
        <p:spPr>
          <a:xfrm>
            <a:off x="419727" y="602630"/>
            <a:ext cx="10773697" cy="5086667"/>
          </a:xfrm>
        </p:spPr>
        <p:txBody>
          <a:bodyPr lIns="91440" tIns="45720" rIns="91440" bIns="45720" anchor="t"/>
          <a:lstStyle/>
          <a:p>
            <a:pPr>
              <a:lnSpc>
                <a:spcPct val="150000"/>
              </a:lnSpc>
            </a:pPr>
            <a:r>
              <a:rPr lang="en-GB" sz="1600" b="1" dirty="0">
                <a:solidFill>
                  <a:srgbClr val="002060"/>
                </a:solidFill>
              </a:rPr>
              <a:t>Full product name: </a:t>
            </a:r>
            <a:r>
              <a:rPr lang="en-GB" sz="1600" dirty="0">
                <a:solidFill>
                  <a:srgbClr val="002060"/>
                </a:solidFill>
              </a:rPr>
              <a:t>Shingrix</a:t>
            </a:r>
            <a:r>
              <a:rPr lang="en-GB" sz="1600" baseline="30000" dirty="0">
                <a:solidFill>
                  <a:srgbClr val="002060"/>
                </a:solidFill>
              </a:rPr>
              <a:t>®</a:t>
            </a:r>
            <a:endParaRPr lang="en-GB" sz="1600" baseline="30000" dirty="0">
              <a:solidFill>
                <a:srgbClr val="002060"/>
              </a:solidFill>
              <a:cs typeface="Arial"/>
            </a:endParaRPr>
          </a:p>
          <a:p>
            <a:pPr>
              <a:lnSpc>
                <a:spcPct val="150000"/>
              </a:lnSpc>
            </a:pPr>
            <a:r>
              <a:rPr lang="en-GB" sz="1600" dirty="0">
                <a:solidFill>
                  <a:srgbClr val="002060"/>
                </a:solidFill>
              </a:rPr>
              <a:t>Herpes zoster vaccine</a:t>
            </a:r>
          </a:p>
          <a:p>
            <a:pPr>
              <a:lnSpc>
                <a:spcPct val="150000"/>
              </a:lnSpc>
            </a:pPr>
            <a:r>
              <a:rPr lang="en-GB" sz="1600" dirty="0">
                <a:solidFill>
                  <a:srgbClr val="002060"/>
                </a:solidFill>
              </a:rPr>
              <a:t>Marketed by: GlaxoSmithKline UK</a:t>
            </a:r>
          </a:p>
          <a:p>
            <a:pPr>
              <a:lnSpc>
                <a:spcPct val="150000"/>
              </a:lnSpc>
            </a:pPr>
            <a:r>
              <a:rPr lang="en-GB" sz="1600" dirty="0">
                <a:solidFill>
                  <a:srgbClr val="002060"/>
                </a:solidFill>
              </a:rPr>
              <a:t>Type of vaccine: Recombinant adjuvanted subunit shingles vaccine</a:t>
            </a:r>
          </a:p>
          <a:p>
            <a:pPr>
              <a:lnSpc>
                <a:spcPct val="150000"/>
              </a:lnSpc>
            </a:pPr>
            <a:r>
              <a:rPr lang="en-GB" sz="1600" dirty="0">
                <a:solidFill>
                  <a:srgbClr val="002060"/>
                </a:solidFill>
              </a:rPr>
              <a:t>Does not contain live varicella-zoster virus, latex, thiomersal or gelatine</a:t>
            </a:r>
          </a:p>
          <a:p>
            <a:pPr>
              <a:lnSpc>
                <a:spcPct val="150000"/>
              </a:lnSpc>
            </a:pPr>
            <a:r>
              <a:rPr lang="en-GB" sz="1600" dirty="0"/>
              <a:t>Contains a single protein glycoprotein E found in the outer shell of the herpes zoster virus, and an adjuvant to enhance the body's immune response to an antigen.</a:t>
            </a:r>
          </a:p>
          <a:p>
            <a:pPr>
              <a:lnSpc>
                <a:spcPct val="150000"/>
              </a:lnSpc>
            </a:pPr>
            <a:r>
              <a:rPr lang="en-GB" sz="1600" dirty="0">
                <a:latin typeface="Arial"/>
                <a:cs typeface="Segoe UI"/>
              </a:rPr>
              <a:t>Contains Polysorbate 80 </a:t>
            </a:r>
            <a:endParaRPr lang="en-GB" sz="1200" dirty="0">
              <a:latin typeface="Arial"/>
              <a:cs typeface="Arial"/>
            </a:endParaRPr>
          </a:p>
          <a:p>
            <a:pPr>
              <a:lnSpc>
                <a:spcPct val="150000"/>
              </a:lnSpc>
            </a:pPr>
            <a:r>
              <a:rPr lang="en-GB" sz="1600" dirty="0"/>
              <a:t>By combining the VZV specific antigen (</a:t>
            </a:r>
            <a:r>
              <a:rPr lang="en-GB" sz="1600" dirty="0" err="1"/>
              <a:t>gE</a:t>
            </a:r>
            <a:r>
              <a:rPr lang="en-GB" sz="1600" dirty="0"/>
              <a:t>) with an adjuvant system (AS01B), Shingrix</a:t>
            </a:r>
            <a:r>
              <a:rPr lang="en-GB" sz="1600" baseline="30000" dirty="0"/>
              <a:t>®</a:t>
            </a:r>
            <a:r>
              <a:rPr lang="en-GB" sz="1600" dirty="0"/>
              <a:t> is designed to induce antigen-specific cellular and humoral immune responses in individuals with pre-existing immunity against VZV.</a:t>
            </a:r>
          </a:p>
          <a:p>
            <a:pPr>
              <a:lnSpc>
                <a:spcPct val="150000"/>
              </a:lnSpc>
            </a:pPr>
            <a:r>
              <a:rPr lang="en-GB" sz="1600" dirty="0"/>
              <a:t>The vial rubber stopper is composed of </a:t>
            </a:r>
            <a:r>
              <a:rPr lang="en-GB" sz="1600" b="0" i="0" dirty="0">
                <a:effectLst/>
              </a:rPr>
              <a:t>butyl rubber which </a:t>
            </a:r>
            <a:r>
              <a:rPr lang="en-GB" sz="1600" dirty="0"/>
              <a:t>does not contain natural rubber latex</a:t>
            </a:r>
            <a:endParaRPr lang="en-GB" sz="1600" dirty="0">
              <a:cs typeface="Arial"/>
            </a:endParaRPr>
          </a:p>
          <a:p>
            <a:pPr marL="0" indent="0">
              <a:buNone/>
            </a:pPr>
            <a:endParaRPr lang="en-GB" sz="2000" dirty="0"/>
          </a:p>
        </p:txBody>
      </p:sp>
      <p:pic>
        <p:nvPicPr>
          <p:cNvPr id="10" name="Picture 9" descr="Text&#10;&#10;Description automatically generated">
            <a:extLst>
              <a:ext uri="{FF2B5EF4-FFF2-40B4-BE49-F238E27FC236}">
                <a16:creationId xmlns:a16="http://schemas.microsoft.com/office/drawing/2014/main" id="{724E1709-D4E8-4710-A72E-3C5864685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8762" y="656612"/>
            <a:ext cx="4393511" cy="164957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B9F44BD5-53BA-6281-18FC-7C4C9E169755}"/>
              </a:ext>
            </a:extLst>
          </p:cNvPr>
          <p:cNvSpPr txBox="1"/>
          <p:nvPr/>
        </p:nvSpPr>
        <p:spPr>
          <a:xfrm>
            <a:off x="8055537" y="2397461"/>
            <a:ext cx="3571048" cy="276999"/>
          </a:xfrm>
          <a:prstGeom prst="rect">
            <a:avLst/>
          </a:prstGeom>
          <a:noFill/>
        </p:spPr>
        <p:txBody>
          <a:bodyPr wrap="square" lIns="91440" tIns="45720" rIns="91440" bIns="45720" rtlCol="0" anchor="t">
            <a:spAutoFit/>
          </a:bodyPr>
          <a:lstStyle/>
          <a:p>
            <a:r>
              <a:rPr lang="fr-FR" sz="1200"/>
              <a:t>Image source: www.nhs.uk/conditions/shingles</a:t>
            </a:r>
            <a:endParaRPr lang="en-GB" sz="1200"/>
          </a:p>
        </p:txBody>
      </p:sp>
      <p:sp>
        <p:nvSpPr>
          <p:cNvPr id="8" name="TextBox 7">
            <a:extLst>
              <a:ext uri="{FF2B5EF4-FFF2-40B4-BE49-F238E27FC236}">
                <a16:creationId xmlns:a16="http://schemas.microsoft.com/office/drawing/2014/main" id="{7A511D3C-2F82-1E3E-D559-EA07157D1E96}"/>
              </a:ext>
            </a:extLst>
          </p:cNvPr>
          <p:cNvSpPr txBox="1"/>
          <p:nvPr/>
        </p:nvSpPr>
        <p:spPr>
          <a:xfrm>
            <a:off x="1642789" y="5689297"/>
            <a:ext cx="8327571" cy="369332"/>
          </a:xfrm>
          <a:prstGeom prst="rect">
            <a:avLst/>
          </a:prstGeom>
          <a:noFill/>
        </p:spPr>
        <p:txBody>
          <a:bodyPr wrap="square" rtlCol="0">
            <a:spAutoFit/>
          </a:bodyPr>
          <a:lstStyle/>
          <a:p>
            <a:pPr algn="ctr"/>
            <a:r>
              <a:rPr lang="en-GB" b="1" dirty="0"/>
              <a:t>Refer to </a:t>
            </a:r>
            <a:r>
              <a:rPr lang="en-GB" b="1" dirty="0">
                <a:hlinkClick r:id="rId4"/>
              </a:rPr>
              <a:t>SmPC</a:t>
            </a:r>
            <a:r>
              <a:rPr lang="en-GB" b="1" dirty="0"/>
              <a:t> for vaccine contents and excipients</a:t>
            </a:r>
          </a:p>
        </p:txBody>
      </p:sp>
    </p:spTree>
    <p:extLst>
      <p:ext uri="{BB962C8B-B14F-4D97-AF65-F5344CB8AC3E}">
        <p14:creationId xmlns:p14="http://schemas.microsoft.com/office/powerpoint/2010/main" val="281558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19" y="165121"/>
            <a:ext cx="11218718" cy="1325563"/>
          </a:xfrm>
        </p:spPr>
        <p:txBody>
          <a:bodyPr/>
          <a:lstStyle/>
          <a:p>
            <a:r>
              <a:rPr lang="en-GB" sz="4000" b="1">
                <a:cs typeface="Calibri" panose="020F0502020204030204" pitchFamily="34" charset="0"/>
              </a:rPr>
              <a:t>Preparation and administration of </a:t>
            </a:r>
            <a:r>
              <a:rPr lang="en-GB" sz="4000" b="1">
                <a:solidFill>
                  <a:srgbClr val="002060"/>
                </a:solidFill>
              </a:rPr>
              <a:t>Shingrix</a:t>
            </a:r>
            <a:r>
              <a:rPr lang="en-GB" sz="4000" b="1" baseline="30000">
                <a:solidFill>
                  <a:srgbClr val="002060"/>
                </a:solidFill>
              </a:rPr>
              <a:t>®</a:t>
            </a:r>
            <a:r>
              <a:rPr lang="en-GB" sz="4000" b="1">
                <a:solidFill>
                  <a:srgbClr val="002060"/>
                </a:solidFill>
              </a:rPr>
              <a:t> </a:t>
            </a:r>
            <a:br>
              <a:rPr lang="en-GB" b="1">
                <a:latin typeface="+mj-lt"/>
                <a:ea typeface="Calibri" panose="020F0502020204030204" pitchFamily="34" charset="0"/>
                <a:cs typeface="Times New Roman" panose="02020603050405020304" pitchFamily="18" charset="0"/>
              </a:rPr>
            </a:br>
            <a:endParaRPr lang="en-GB" b="1">
              <a:cs typeface="Calibri" panose="020F0502020204030204" pitchFamily="34" charset="0"/>
            </a:endParaRPr>
          </a:p>
        </p:txBody>
      </p:sp>
      <p:sp>
        <p:nvSpPr>
          <p:cNvPr id="3" name="Content Placeholder 2"/>
          <p:cNvSpPr>
            <a:spLocks noGrp="1"/>
          </p:cNvSpPr>
          <p:nvPr>
            <p:ph idx="1"/>
          </p:nvPr>
        </p:nvSpPr>
        <p:spPr>
          <a:xfrm>
            <a:off x="111500" y="931954"/>
            <a:ext cx="11654472" cy="4700061"/>
          </a:xfrm>
        </p:spPr>
        <p:txBody>
          <a:bodyPr lIns="91440" tIns="45720" rIns="91440" bIns="45720" anchor="t"/>
          <a:lstStyle/>
          <a:p>
            <a:pPr algn="just">
              <a:lnSpc>
                <a:spcPct val="100000"/>
              </a:lnSpc>
              <a:spcBef>
                <a:spcPts val="0"/>
              </a:spcBef>
            </a:pPr>
            <a:r>
              <a:rPr lang="en-GB" sz="1600">
                <a:cs typeface="Calibri"/>
              </a:rPr>
              <a:t>Shingrix</a:t>
            </a:r>
            <a:r>
              <a:rPr lang="en-GB" sz="1600" b="0" i="0" baseline="30000">
                <a:effectLst/>
                <a:cs typeface="Arial"/>
              </a:rPr>
              <a:t> ®</a:t>
            </a:r>
            <a:r>
              <a:rPr lang="en-GB" sz="1600">
                <a:cs typeface="Calibri"/>
              </a:rPr>
              <a:t>  requires reconstitution of two vials prior to administration:</a:t>
            </a:r>
          </a:p>
          <a:p>
            <a:pPr lvl="1" algn="just">
              <a:lnSpc>
                <a:spcPct val="100000"/>
              </a:lnSpc>
              <a:spcBef>
                <a:spcPts val="0"/>
              </a:spcBef>
              <a:buFont typeface="Courier New" panose="02070309020205020404" pitchFamily="49" charset="0"/>
              <a:buChar char="o"/>
            </a:pPr>
            <a:r>
              <a:rPr lang="en-GB" sz="1600">
                <a:solidFill>
                  <a:srgbClr val="002060"/>
                </a:solidFill>
                <a:latin typeface="+mn-lt"/>
              </a:rPr>
              <a:t>One vial contains the powder</a:t>
            </a:r>
            <a:endParaRPr lang="en-GB" sz="1600">
              <a:solidFill>
                <a:srgbClr val="002060"/>
              </a:solidFill>
              <a:latin typeface="+mn-lt"/>
              <a:cs typeface="Arial"/>
            </a:endParaRPr>
          </a:p>
          <a:p>
            <a:pPr lvl="1" algn="just">
              <a:lnSpc>
                <a:spcPct val="100000"/>
              </a:lnSpc>
              <a:spcBef>
                <a:spcPts val="0"/>
              </a:spcBef>
              <a:buFont typeface="Courier New" panose="02070309020205020404" pitchFamily="49" charset="0"/>
              <a:buChar char="o"/>
            </a:pPr>
            <a:r>
              <a:rPr lang="en-GB" sz="1600">
                <a:solidFill>
                  <a:srgbClr val="002060"/>
                </a:solidFill>
                <a:latin typeface="+mn-lt"/>
              </a:rPr>
              <a:t>One vial contains the suspension (adjuvant)</a:t>
            </a:r>
            <a:endParaRPr lang="en-GB" sz="1600">
              <a:cs typeface="Calibri" panose="020F0502020204030204" pitchFamily="34" charset="0"/>
            </a:endParaRPr>
          </a:p>
          <a:p>
            <a:pPr algn="just">
              <a:lnSpc>
                <a:spcPct val="100000"/>
              </a:lnSpc>
            </a:pPr>
            <a:r>
              <a:rPr lang="en-GB" sz="1600">
                <a:cs typeface="Calibri"/>
              </a:rPr>
              <a:t>For reconstitution instructions refer to </a:t>
            </a:r>
            <a:r>
              <a:rPr lang="en-GB" sz="1600">
                <a:cs typeface="Calibri"/>
                <a:hlinkClick r:id="rId3"/>
              </a:rPr>
              <a:t>SmPC</a:t>
            </a:r>
            <a:endParaRPr lang="en-GB" sz="1600">
              <a:cs typeface="Calibri"/>
            </a:endParaRPr>
          </a:p>
          <a:p>
            <a:pPr algn="just">
              <a:lnSpc>
                <a:spcPct val="100000"/>
              </a:lnSpc>
            </a:pPr>
            <a:r>
              <a:rPr lang="en-GB" sz="1600">
                <a:cs typeface="Calibri"/>
              </a:rPr>
              <a:t>Discard the vaccine if </a:t>
            </a:r>
            <a:r>
              <a:rPr lang="en-GB" sz="1600">
                <a:solidFill>
                  <a:srgbClr val="002060"/>
                </a:solidFill>
                <a:latin typeface="+mn-lt"/>
              </a:rPr>
              <a:t>foreign particulate matter and/or variation of appearance is observed in the vials</a:t>
            </a:r>
            <a:endParaRPr lang="en-GB" sz="1600">
              <a:solidFill>
                <a:srgbClr val="002060"/>
              </a:solidFill>
              <a:latin typeface="+mn-lt"/>
              <a:cs typeface="Arial"/>
            </a:endParaRPr>
          </a:p>
          <a:p>
            <a:pPr algn="just">
              <a:lnSpc>
                <a:spcPct val="100000"/>
              </a:lnSpc>
            </a:pPr>
            <a:endParaRPr lang="en-GB" sz="1600">
              <a:cs typeface="Calibri"/>
            </a:endParaRPr>
          </a:p>
          <a:p>
            <a:pPr algn="just">
              <a:lnSpc>
                <a:spcPct val="100000"/>
              </a:lnSpc>
            </a:pPr>
            <a:endParaRPr lang="en-GB" sz="1600">
              <a:cs typeface="Calibri"/>
            </a:endParaRPr>
          </a:p>
          <a:p>
            <a:pPr marL="0" indent="0" algn="just">
              <a:lnSpc>
                <a:spcPct val="100000"/>
              </a:lnSpc>
              <a:buNone/>
            </a:pPr>
            <a:endParaRPr lang="en-GB" sz="1600">
              <a:cs typeface="Calibri"/>
            </a:endParaRPr>
          </a:p>
          <a:p>
            <a:pPr>
              <a:lnSpc>
                <a:spcPct val="100000"/>
              </a:lnSpc>
            </a:pPr>
            <a:r>
              <a:rPr lang="en-GB" sz="1600">
                <a:cs typeface="Calibri"/>
              </a:rPr>
              <a:t>Select the appropriate needle length to ensure an intramuscular (IM) administration                                                   depending on the patient's size and weight (refer to </a:t>
            </a:r>
            <a:r>
              <a:rPr lang="en-GB" sz="1600">
                <a:cs typeface="Calibri"/>
                <a:hlinkClick r:id="rId4"/>
              </a:rPr>
              <a:t>Green Book -Chapter 4</a:t>
            </a:r>
            <a:r>
              <a:rPr lang="en-GB" sz="1600">
                <a:cs typeface="Calibri"/>
              </a:rPr>
              <a:t> – immunisation                                         procedures)</a:t>
            </a:r>
          </a:p>
          <a:p>
            <a:pPr>
              <a:lnSpc>
                <a:spcPct val="100000"/>
              </a:lnSpc>
            </a:pPr>
            <a:r>
              <a:rPr lang="en-GB" sz="1600">
                <a:cs typeface="Calibri" panose="020F0502020204030204" pitchFamily="34" charset="0"/>
              </a:rPr>
              <a:t>Administer the entire 0.5ml dose as per standard protocol, preferably into the                                                                          deltoid muscle of the arm</a:t>
            </a:r>
          </a:p>
          <a:p>
            <a:pPr>
              <a:lnSpc>
                <a:spcPct val="100000"/>
              </a:lnSpc>
            </a:pPr>
            <a:r>
              <a:rPr lang="en-GB" sz="1600"/>
              <a:t>The vaccine must </a:t>
            </a:r>
            <a:r>
              <a:rPr lang="en-GB" sz="1600" b="1"/>
              <a:t>not</a:t>
            </a:r>
            <a:r>
              <a:rPr lang="en-GB" sz="1600"/>
              <a:t> be given intravascularly</a:t>
            </a:r>
            <a:endParaRPr lang="en-GB" sz="160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26</a:t>
            </a:fld>
            <a:endParaRPr lang="en-GB"/>
          </a:p>
        </p:txBody>
      </p:sp>
      <p:pic>
        <p:nvPicPr>
          <p:cNvPr id="6" name="Content Placeholder 6">
            <a:extLst>
              <a:ext uri="{FF2B5EF4-FFF2-40B4-BE49-F238E27FC236}">
                <a16:creationId xmlns:a16="http://schemas.microsoft.com/office/drawing/2014/main" id="{D2CBFD87-6088-29DE-41FE-51AFAC11D3A8}"/>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9902238" y="931954"/>
            <a:ext cx="1625312" cy="1563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Footer Placeholder 3">
            <a:extLst>
              <a:ext uri="{FF2B5EF4-FFF2-40B4-BE49-F238E27FC236}">
                <a16:creationId xmlns:a16="http://schemas.microsoft.com/office/drawing/2014/main" id="{D050FE63-DA52-B7A1-3A53-C72E9DC9F45C}"/>
              </a:ext>
            </a:extLst>
          </p:cNvPr>
          <p:cNvSpPr>
            <a:spLocks noGrp="1"/>
          </p:cNvSpPr>
          <p:nvPr>
            <p:ph type="ftr" sz="quarter" idx="11"/>
          </p:nvPr>
        </p:nvSpPr>
        <p:spPr>
          <a:xfrm>
            <a:off x="838200" y="6356350"/>
            <a:ext cx="7315200" cy="365125"/>
          </a:xfrm>
        </p:spPr>
        <p:txBody>
          <a:bodyPr/>
          <a:lstStyle/>
          <a:p>
            <a:pPr>
              <a:defRPr/>
            </a:pPr>
            <a:r>
              <a:rPr lang="en-GB"/>
              <a:t>Vaccination against shingles (Herpes Zoster)</a:t>
            </a:r>
          </a:p>
        </p:txBody>
      </p:sp>
      <p:pic>
        <p:nvPicPr>
          <p:cNvPr id="8" name="Picture 2">
            <a:extLst>
              <a:ext uri="{FF2B5EF4-FFF2-40B4-BE49-F238E27FC236}">
                <a16:creationId xmlns:a16="http://schemas.microsoft.com/office/drawing/2014/main" id="{70B95B0E-6FD8-7C97-3F3C-BBAA601880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7815" y="3428455"/>
            <a:ext cx="2544362" cy="23832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B4397B9-1A7B-8B1B-AF1C-008E056E0913}"/>
              </a:ext>
            </a:extLst>
          </p:cNvPr>
          <p:cNvSpPr txBox="1"/>
          <p:nvPr/>
        </p:nvSpPr>
        <p:spPr>
          <a:xfrm>
            <a:off x="6466693" y="5822695"/>
            <a:ext cx="5890520" cy="307777"/>
          </a:xfrm>
          <a:prstGeom prst="rect">
            <a:avLst/>
          </a:prstGeom>
          <a:noFill/>
        </p:spPr>
        <p:txBody>
          <a:bodyPr wrap="square">
            <a:spAutoFit/>
          </a:bodyPr>
          <a:lstStyle/>
          <a:p>
            <a:r>
              <a:rPr lang="en-GB" sz="1400">
                <a:solidFill>
                  <a:srgbClr val="002060"/>
                </a:solidFill>
                <a:effectLst/>
                <a:ea typeface="Calibri" panose="020F0502020204030204" pitchFamily="34" charset="0"/>
              </a:rPr>
              <a:t>Image source: The Australian Immunisation Handbook (health.gov.au</a:t>
            </a:r>
            <a:r>
              <a:rPr lang="en-GB" sz="1400">
                <a:solidFill>
                  <a:srgbClr val="002060"/>
                </a:solidFill>
                <a:effectLst/>
                <a:latin typeface="Calibri" panose="020F0502020204030204" pitchFamily="34" charset="0"/>
                <a:ea typeface="Calibri" panose="020F0502020204030204" pitchFamily="34" charset="0"/>
              </a:rPr>
              <a:t>)</a:t>
            </a:r>
          </a:p>
        </p:txBody>
      </p:sp>
      <p:sp>
        <p:nvSpPr>
          <p:cNvPr id="4" name="TextBox 3">
            <a:extLst>
              <a:ext uri="{FF2B5EF4-FFF2-40B4-BE49-F238E27FC236}">
                <a16:creationId xmlns:a16="http://schemas.microsoft.com/office/drawing/2014/main" id="{1C551E57-90F5-8F98-2170-E7FC38AE7598}"/>
              </a:ext>
            </a:extLst>
          </p:cNvPr>
          <p:cNvSpPr txBox="1"/>
          <p:nvPr/>
        </p:nvSpPr>
        <p:spPr>
          <a:xfrm>
            <a:off x="9768482" y="2550035"/>
            <a:ext cx="2588731" cy="307777"/>
          </a:xfrm>
          <a:prstGeom prst="rect">
            <a:avLst/>
          </a:prstGeom>
          <a:noFill/>
        </p:spPr>
        <p:txBody>
          <a:bodyPr wrap="square" rtlCol="0">
            <a:spAutoFit/>
          </a:bodyPr>
          <a:lstStyle/>
          <a:p>
            <a:r>
              <a:rPr lang="en-GB" sz="1400"/>
              <a:t>Image </a:t>
            </a:r>
            <a:r>
              <a:rPr lang="en-GB" sz="1400" err="1"/>
              <a:t>source:</a:t>
            </a:r>
            <a:r>
              <a:rPr lang="en-GB" sz="1400" err="1">
                <a:hlinkClick r:id="rId3"/>
              </a:rPr>
              <a:t>SmPC</a:t>
            </a:r>
            <a:endParaRPr lang="en-GB" sz="1400"/>
          </a:p>
        </p:txBody>
      </p:sp>
    </p:spTree>
    <p:extLst>
      <p:ext uri="{BB962C8B-B14F-4D97-AF65-F5344CB8AC3E}">
        <p14:creationId xmlns:p14="http://schemas.microsoft.com/office/powerpoint/2010/main" val="970612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27</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744394"/>
          </a:xfrm>
        </p:spPr>
        <p:txBody>
          <a:bodyPr>
            <a:noAutofit/>
          </a:bodyPr>
          <a:lstStyle/>
          <a:p>
            <a:pPr algn="ctr"/>
            <a:r>
              <a:rPr lang="en-GB" sz="4000" b="1">
                <a:solidFill>
                  <a:srgbClr val="002060"/>
                </a:solidFill>
              </a:rPr>
              <a:t>Shingrix</a:t>
            </a:r>
            <a:r>
              <a:rPr lang="en-GB" sz="4000" b="1" baseline="30000">
                <a:solidFill>
                  <a:srgbClr val="002060"/>
                </a:solidFill>
              </a:rPr>
              <a:t>®</a:t>
            </a:r>
            <a:r>
              <a:rPr lang="en-GB" sz="4000" b="1">
                <a:solidFill>
                  <a:srgbClr val="002060"/>
                </a:solidFill>
              </a:rPr>
              <a:t> dosage and schedule</a:t>
            </a:r>
            <a:br>
              <a:rPr lang="en-GB">
                <a:solidFill>
                  <a:srgbClr val="002060"/>
                </a:solidFill>
              </a:rPr>
            </a:br>
            <a:br>
              <a:rPr lang="en-GB">
                <a:solidFill>
                  <a:srgbClr val="002060"/>
                </a:solidFill>
              </a:rPr>
            </a:br>
            <a:br>
              <a:rPr lang="en-GB">
                <a:solidFill>
                  <a:srgbClr val="002060"/>
                </a:solidFill>
              </a:rPr>
            </a:br>
            <a:endParaRPr lang="en-GB" b="1">
              <a:solidFill>
                <a:srgbClr val="002060"/>
              </a:solidFill>
            </a:endParaRPr>
          </a:p>
        </p:txBody>
      </p:sp>
      <p:sp>
        <p:nvSpPr>
          <p:cNvPr id="7" name="Content Placeholder 2"/>
          <p:cNvSpPr txBox="1">
            <a:spLocks/>
          </p:cNvSpPr>
          <p:nvPr/>
        </p:nvSpPr>
        <p:spPr>
          <a:xfrm>
            <a:off x="448287" y="1487170"/>
            <a:ext cx="11743713" cy="3611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a:solidFill>
                <a:srgbClr val="002060"/>
              </a:solidFill>
            </a:endParaRPr>
          </a:p>
        </p:txBody>
      </p:sp>
      <p:sp>
        <p:nvSpPr>
          <p:cNvPr id="8" name="Content Placeholder 2"/>
          <p:cNvSpPr>
            <a:spLocks noGrp="1"/>
          </p:cNvSpPr>
          <p:nvPr>
            <p:ph idx="1"/>
          </p:nvPr>
        </p:nvSpPr>
        <p:spPr>
          <a:xfrm>
            <a:off x="447964" y="1086195"/>
            <a:ext cx="11212945" cy="4868291"/>
          </a:xfrm>
        </p:spPr>
        <p:txBody>
          <a:bodyPr lIns="91440" tIns="45720" rIns="91440" bIns="45720" anchor="t">
            <a:normAutofit/>
          </a:bodyPr>
          <a:lstStyle/>
          <a:p>
            <a:pPr marL="285750" indent="-285750" algn="just">
              <a:lnSpc>
                <a:spcPct val="100000"/>
              </a:lnSpc>
            </a:pPr>
            <a:r>
              <a:rPr lang="en-GB" sz="1800">
                <a:solidFill>
                  <a:srgbClr val="002060"/>
                </a:solidFill>
              </a:rPr>
              <a:t>After reconstitution Shingrix</a:t>
            </a:r>
            <a:r>
              <a:rPr lang="en-GB" sz="1800" baseline="30000">
                <a:solidFill>
                  <a:srgbClr val="002060"/>
                </a:solidFill>
              </a:rPr>
              <a:t>®</a:t>
            </a:r>
            <a:r>
              <a:rPr lang="en-GB" sz="1800">
                <a:solidFill>
                  <a:srgbClr val="002060"/>
                </a:solidFill>
              </a:rPr>
              <a:t> should be administered as a 0.5ml dose</a:t>
            </a:r>
            <a:endParaRPr lang="en-GB" sz="1800">
              <a:solidFill>
                <a:srgbClr val="002060"/>
              </a:solidFill>
              <a:cs typeface="Arial"/>
            </a:endParaRPr>
          </a:p>
          <a:p>
            <a:pPr algn="just">
              <a:lnSpc>
                <a:spcPct val="100000"/>
              </a:lnSpc>
              <a:buFont typeface="Arial" panose="020B0604020202020204" pitchFamily="34" charset="0"/>
              <a:buChar char="•"/>
            </a:pPr>
            <a:r>
              <a:rPr lang="en-GB" sz="1800">
                <a:solidFill>
                  <a:srgbClr val="002060"/>
                </a:solidFill>
              </a:rPr>
              <a:t>The schedule consists of 2 doses of vaccine with the following interval between doses:</a:t>
            </a:r>
          </a:p>
          <a:p>
            <a:pPr lvl="1" algn="just">
              <a:lnSpc>
                <a:spcPct val="100000"/>
              </a:lnSpc>
              <a:buFont typeface="Courier New" panose="02070309020205020404" pitchFamily="49" charset="0"/>
              <a:buChar char="o"/>
            </a:pPr>
            <a:r>
              <a:rPr lang="en-GB" sz="1800">
                <a:solidFill>
                  <a:srgbClr val="002060"/>
                </a:solidFill>
              </a:rPr>
              <a:t>For </a:t>
            </a:r>
            <a:r>
              <a:rPr lang="en-GB" sz="1800" b="1">
                <a:solidFill>
                  <a:srgbClr val="002060"/>
                </a:solidFill>
              </a:rPr>
              <a:t>severely immunosuppressed </a:t>
            </a:r>
            <a:r>
              <a:rPr lang="en-GB" sz="1800">
                <a:solidFill>
                  <a:srgbClr val="002060"/>
                </a:solidFill>
              </a:rPr>
              <a:t>individuals </a:t>
            </a:r>
            <a:r>
              <a:rPr lang="en-GB" sz="1800" b="1">
                <a:solidFill>
                  <a:srgbClr val="002060"/>
                </a:solidFill>
              </a:rPr>
              <a:t>8 weeks to 6 months</a:t>
            </a:r>
          </a:p>
          <a:p>
            <a:pPr lvl="1" algn="just">
              <a:lnSpc>
                <a:spcPct val="100000"/>
              </a:lnSpc>
              <a:buFont typeface="Courier New" panose="02070309020205020404" pitchFamily="49" charset="0"/>
              <a:buChar char="o"/>
            </a:pPr>
            <a:r>
              <a:rPr lang="en-GB" sz="1800">
                <a:solidFill>
                  <a:srgbClr val="002060"/>
                </a:solidFill>
              </a:rPr>
              <a:t>For </a:t>
            </a:r>
            <a:r>
              <a:rPr lang="en-GB" sz="1800" b="1">
                <a:solidFill>
                  <a:srgbClr val="002060"/>
                </a:solidFill>
              </a:rPr>
              <a:t>immunocompetent</a:t>
            </a:r>
            <a:r>
              <a:rPr lang="en-GB" sz="1800">
                <a:solidFill>
                  <a:srgbClr val="002060"/>
                </a:solidFill>
              </a:rPr>
              <a:t> individuals </a:t>
            </a:r>
            <a:r>
              <a:rPr lang="en-GB" sz="1800" b="1">
                <a:solidFill>
                  <a:srgbClr val="002060"/>
                </a:solidFill>
              </a:rPr>
              <a:t>6 months to 12 months </a:t>
            </a:r>
            <a:r>
              <a:rPr lang="en-GB" sz="1800">
                <a:solidFill>
                  <a:srgbClr val="002060"/>
                </a:solidFill>
              </a:rPr>
              <a:t>(</a:t>
            </a:r>
            <a:r>
              <a:rPr lang="en-GB" sz="1800"/>
              <a:t>it may be offered from 8 weeks after the first dose. For operational reasons a longer dose interval is being used between </a:t>
            </a:r>
            <a:r>
              <a:rPr lang="en-GB" sz="1800" b="1"/>
              <a:t>6-12 months </a:t>
            </a:r>
            <a:r>
              <a:rPr lang="en-GB" sz="1800"/>
              <a:t>in England, Wales and Northern Ireland)</a:t>
            </a:r>
            <a:endParaRPr lang="en-GB" sz="1800">
              <a:solidFill>
                <a:srgbClr val="002060"/>
              </a:solidFill>
            </a:endParaRPr>
          </a:p>
          <a:p>
            <a:pPr algn="just">
              <a:lnSpc>
                <a:spcPct val="100000"/>
              </a:lnSpc>
              <a:buFont typeface="Arial" panose="020B0604020202020204" pitchFamily="34" charset="0"/>
              <a:buChar char="•"/>
            </a:pPr>
            <a:r>
              <a:rPr lang="en-GB" sz="1800">
                <a:solidFill>
                  <a:srgbClr val="002060"/>
                </a:solidFill>
              </a:rPr>
              <a:t>There is no current recommendation for a booster dose (the need for booster doses following 2 primary doses has not yet been determined)</a:t>
            </a:r>
          </a:p>
          <a:p>
            <a:pPr>
              <a:lnSpc>
                <a:spcPct val="100000"/>
              </a:lnSpc>
              <a:buFont typeface="Arial" panose="020B0604020202020204" pitchFamily="34" charset="0"/>
              <a:buChar char="•"/>
            </a:pPr>
            <a:endParaRPr lang="en-GB" sz="1800">
              <a:solidFill>
                <a:srgbClr val="002060"/>
              </a:solidFill>
            </a:endParaRPr>
          </a:p>
        </p:txBody>
      </p:sp>
      <p:pic>
        <p:nvPicPr>
          <p:cNvPr id="2" name="Picture 1" descr="Text&#10;&#10;Description automatically generated">
            <a:extLst>
              <a:ext uri="{FF2B5EF4-FFF2-40B4-BE49-F238E27FC236}">
                <a16:creationId xmlns:a16="http://schemas.microsoft.com/office/drawing/2014/main" id="{3C830C3D-CEAC-68A2-0689-CE35A040EF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55171" y="4110215"/>
            <a:ext cx="3863349" cy="1731257"/>
          </a:xfrm>
          <a:prstGeom prst="rect">
            <a:avLst/>
          </a:prstGeom>
        </p:spPr>
        <p:style>
          <a:lnRef idx="2">
            <a:schemeClr val="dk1"/>
          </a:lnRef>
          <a:fillRef idx="1">
            <a:schemeClr val="lt1"/>
          </a:fillRef>
          <a:effectRef idx="0">
            <a:schemeClr val="dk1"/>
          </a:effectRef>
          <a:fontRef idx="minor">
            <a:schemeClr val="dk1"/>
          </a:fontRef>
        </p:style>
      </p:pic>
      <p:sp>
        <p:nvSpPr>
          <p:cNvPr id="3" name="TextBox 2">
            <a:extLst>
              <a:ext uri="{FF2B5EF4-FFF2-40B4-BE49-F238E27FC236}">
                <a16:creationId xmlns:a16="http://schemas.microsoft.com/office/drawing/2014/main" id="{D548FB47-2267-A185-E007-F3D587E0A6C2}"/>
              </a:ext>
            </a:extLst>
          </p:cNvPr>
          <p:cNvSpPr txBox="1"/>
          <p:nvPr/>
        </p:nvSpPr>
        <p:spPr>
          <a:xfrm>
            <a:off x="3918326" y="5845516"/>
            <a:ext cx="3591440" cy="276999"/>
          </a:xfrm>
          <a:prstGeom prst="rect">
            <a:avLst/>
          </a:prstGeom>
          <a:noFill/>
        </p:spPr>
        <p:txBody>
          <a:bodyPr wrap="square" lIns="91440" tIns="45720" rIns="91440" bIns="45720" rtlCol="0" anchor="t">
            <a:spAutoFit/>
          </a:bodyPr>
          <a:lstStyle/>
          <a:p>
            <a:r>
              <a:rPr lang="fr-FR" sz="1200"/>
              <a:t>Image source: www.nhs.uk/conditions/shingles</a:t>
            </a:r>
            <a:endParaRPr lang="en-GB" sz="1200"/>
          </a:p>
        </p:txBody>
      </p:sp>
    </p:spTree>
    <p:extLst>
      <p:ext uri="{BB962C8B-B14F-4D97-AF65-F5344CB8AC3E}">
        <p14:creationId xmlns:p14="http://schemas.microsoft.com/office/powerpoint/2010/main" val="2330254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28</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744394"/>
          </a:xfrm>
        </p:spPr>
        <p:txBody>
          <a:bodyPr>
            <a:noAutofit/>
          </a:bodyPr>
          <a:lstStyle/>
          <a:p>
            <a:pPr algn="ctr"/>
            <a:r>
              <a:rPr lang="en-GB" sz="4000" b="1">
                <a:solidFill>
                  <a:srgbClr val="002060"/>
                </a:solidFill>
              </a:rPr>
              <a:t>Contraindications and precautions</a:t>
            </a:r>
            <a:br>
              <a:rPr lang="en-GB">
                <a:solidFill>
                  <a:srgbClr val="002060"/>
                </a:solidFill>
              </a:rPr>
            </a:br>
            <a:br>
              <a:rPr lang="en-GB">
                <a:solidFill>
                  <a:srgbClr val="002060"/>
                </a:solidFill>
              </a:rPr>
            </a:br>
            <a:br>
              <a:rPr lang="en-GB">
                <a:solidFill>
                  <a:srgbClr val="002060"/>
                </a:solidFill>
              </a:rPr>
            </a:br>
            <a:endParaRPr lang="en-GB" b="1">
              <a:solidFill>
                <a:srgbClr val="002060"/>
              </a:solidFill>
            </a:endParaRPr>
          </a:p>
        </p:txBody>
      </p:sp>
      <p:sp>
        <p:nvSpPr>
          <p:cNvPr id="7" name="Content Placeholder 2"/>
          <p:cNvSpPr txBox="1">
            <a:spLocks/>
          </p:cNvSpPr>
          <p:nvPr/>
        </p:nvSpPr>
        <p:spPr>
          <a:xfrm>
            <a:off x="448287" y="1487170"/>
            <a:ext cx="11743713" cy="3611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a:solidFill>
                <a:srgbClr val="002060"/>
              </a:solidFill>
            </a:endParaRPr>
          </a:p>
        </p:txBody>
      </p:sp>
      <p:sp>
        <p:nvSpPr>
          <p:cNvPr id="8" name="Content Placeholder 2"/>
          <p:cNvSpPr>
            <a:spLocks noGrp="1"/>
          </p:cNvSpPr>
          <p:nvPr>
            <p:ph idx="1"/>
          </p:nvPr>
        </p:nvSpPr>
        <p:spPr>
          <a:xfrm>
            <a:off x="443020" y="1098567"/>
            <a:ext cx="11436048" cy="4854763"/>
          </a:xfrm>
        </p:spPr>
        <p:txBody>
          <a:bodyPr lIns="91440" tIns="45720" rIns="91440" bIns="45720" anchor="t"/>
          <a:lstStyle/>
          <a:p>
            <a:pPr marL="0" indent="0" algn="just">
              <a:lnSpc>
                <a:spcPct val="150000"/>
              </a:lnSpc>
              <a:buNone/>
            </a:pPr>
            <a:r>
              <a:rPr lang="en-GB" sz="1600">
                <a:solidFill>
                  <a:srgbClr val="002060"/>
                </a:solidFill>
              </a:rPr>
              <a:t>Contraindications:</a:t>
            </a:r>
          </a:p>
          <a:p>
            <a:pPr marL="0" indent="0" algn="just">
              <a:lnSpc>
                <a:spcPct val="150000"/>
              </a:lnSpc>
              <a:buNone/>
            </a:pPr>
            <a:r>
              <a:rPr lang="en-GB" sz="1600">
                <a:solidFill>
                  <a:srgbClr val="002060"/>
                </a:solidFill>
              </a:rPr>
              <a:t>Shingrix</a:t>
            </a:r>
            <a:r>
              <a:rPr lang="en-GB" sz="1600" baseline="30000">
                <a:solidFill>
                  <a:srgbClr val="002060"/>
                </a:solidFill>
              </a:rPr>
              <a:t>® </a:t>
            </a:r>
            <a:r>
              <a:rPr lang="en-GB" sz="1600">
                <a:cs typeface="Calibri"/>
              </a:rPr>
              <a:t>should not be administered to those who have had:</a:t>
            </a:r>
          </a:p>
          <a:p>
            <a:pPr lvl="1" algn="just">
              <a:lnSpc>
                <a:spcPct val="150000"/>
              </a:lnSpc>
              <a:buFont typeface="Courier New" panose="02070309020205020404" pitchFamily="49" charset="0"/>
              <a:buChar char="o"/>
            </a:pPr>
            <a:r>
              <a:rPr lang="en-GB" sz="1600">
                <a:cs typeface="Calibri"/>
              </a:rPr>
              <a:t>A confirmed anaphylaxis to a previous dose of the vaccine</a:t>
            </a:r>
          </a:p>
          <a:p>
            <a:pPr lvl="1" algn="just">
              <a:lnSpc>
                <a:spcPct val="150000"/>
              </a:lnSpc>
              <a:buFont typeface="Courier New" panose="02070309020205020404" pitchFamily="49" charset="0"/>
              <a:buChar char="o"/>
            </a:pPr>
            <a:r>
              <a:rPr lang="en-GB" sz="1600">
                <a:cs typeface="Calibri"/>
              </a:rPr>
              <a:t>A confirmed anaphylaxis to any constituent or excipient of the vaccine</a:t>
            </a:r>
          </a:p>
          <a:p>
            <a:pPr marL="0" indent="0" algn="just">
              <a:lnSpc>
                <a:spcPct val="150000"/>
              </a:lnSpc>
              <a:buNone/>
            </a:pPr>
            <a:r>
              <a:rPr lang="en-GB" sz="1600"/>
              <a:t>Precautions:</a:t>
            </a:r>
          </a:p>
          <a:p>
            <a:pPr algn="just">
              <a:lnSpc>
                <a:spcPct val="150000"/>
              </a:lnSpc>
            </a:pPr>
            <a:r>
              <a:rPr lang="en-GB" sz="1600"/>
              <a:t>Individuals with bleeding disorders (e.g. coagulation or thrombocytopenia) may be vaccinated intramuscularly if, in the opinion of a doctor familiar with the individual’s bleeding risk, vaccines or similar small volume intramuscular injections can be administered with reasonable safety by this route</a:t>
            </a:r>
            <a:endParaRPr lang="en-GB" sz="1600">
              <a:cs typeface="Arial"/>
            </a:endParaRPr>
          </a:p>
          <a:p>
            <a:pPr algn="just">
              <a:lnSpc>
                <a:spcPct val="150000"/>
              </a:lnSpc>
            </a:pPr>
            <a:r>
              <a:rPr lang="en-GB" sz="1600"/>
              <a:t>If an individual is acutely unwell, immunisation may be postponed until they have fully recovered to avoid confusing the differential diagnosis of any acute illness by wrongly attributing any signs or symptoms to any possible adverse effects of the vaccine</a:t>
            </a:r>
            <a:r>
              <a:rPr lang="en-GB" sz="1600" strike="noStrike">
                <a:cs typeface="Calibri"/>
              </a:rPr>
              <a:t>		</a:t>
            </a:r>
            <a:r>
              <a:rPr lang="en-GB" sz="1600">
                <a:cs typeface="Calibri"/>
              </a:rPr>
              <a:t>      </a:t>
            </a:r>
            <a:endParaRPr lang="en-GB" sz="3600">
              <a:highlight>
                <a:srgbClr val="FFFF00"/>
              </a:highlight>
              <a:cs typeface="Arial"/>
            </a:endParaRPr>
          </a:p>
          <a:p>
            <a:pPr marL="0" indent="0" algn="just">
              <a:lnSpc>
                <a:spcPct val="150000"/>
              </a:lnSpc>
              <a:buNone/>
            </a:pPr>
            <a:endParaRPr lang="en-GB" sz="1600" strike="sngStrike">
              <a:solidFill>
                <a:srgbClr val="29B8CE"/>
              </a:solidFill>
              <a:highlight>
                <a:srgbClr val="FFFF00"/>
              </a:highlight>
              <a:cs typeface="Arial"/>
            </a:endParaRPr>
          </a:p>
          <a:p>
            <a:pPr algn="just">
              <a:lnSpc>
                <a:spcPct val="250000"/>
              </a:lnSpc>
            </a:pPr>
            <a:endParaRPr lang="en-GB" sz="1600">
              <a:hlinkClick r:id="rId3"/>
            </a:endParaRPr>
          </a:p>
          <a:p>
            <a:pPr algn="just">
              <a:lnSpc>
                <a:spcPct val="250000"/>
              </a:lnSpc>
            </a:pPr>
            <a:endParaRPr lang="en-GB" sz="1600">
              <a:hlinkClick r:id="rId3"/>
            </a:endParaRPr>
          </a:p>
          <a:p>
            <a:pPr marL="0" indent="0" algn="just">
              <a:lnSpc>
                <a:spcPct val="250000"/>
              </a:lnSpc>
              <a:buNone/>
            </a:pPr>
            <a:endParaRPr lang="en-GB" sz="1600">
              <a:cs typeface="Calibri" panose="020F0502020204030204" pitchFamily="34" charset="0"/>
            </a:endParaRPr>
          </a:p>
          <a:p>
            <a:pPr marL="457200" lvl="1" indent="0" algn="just">
              <a:lnSpc>
                <a:spcPct val="250000"/>
              </a:lnSpc>
              <a:buNone/>
            </a:pPr>
            <a:endParaRPr lang="en-GB" sz="1600">
              <a:cs typeface="Calibri" panose="020F0502020204030204" pitchFamily="34" charset="0"/>
            </a:endParaRPr>
          </a:p>
          <a:p>
            <a:pPr lvl="1" algn="just">
              <a:lnSpc>
                <a:spcPct val="250000"/>
              </a:lnSpc>
              <a:buFont typeface="Courier New" panose="02070309020205020404" pitchFamily="49" charset="0"/>
              <a:buChar char="o"/>
            </a:pPr>
            <a:endParaRPr lang="en-GB" sz="1600">
              <a:cs typeface="Calibri" panose="020F0502020204030204" pitchFamily="34" charset="0"/>
            </a:endParaRPr>
          </a:p>
          <a:p>
            <a:pPr marL="457200" lvl="1" indent="0" algn="just">
              <a:lnSpc>
                <a:spcPct val="250000"/>
              </a:lnSpc>
              <a:buNone/>
            </a:pPr>
            <a:endParaRPr lang="en-GB" sz="1600">
              <a:cs typeface="Calibri" panose="020F0502020204030204" pitchFamily="34" charset="0"/>
            </a:endParaRPr>
          </a:p>
          <a:p>
            <a:pPr marL="457200" lvl="1" indent="0" algn="just">
              <a:lnSpc>
                <a:spcPct val="250000"/>
              </a:lnSpc>
              <a:buNone/>
            </a:pPr>
            <a:endParaRPr lang="en-GB" sz="1600">
              <a:cs typeface="Calibri" panose="020F0502020204030204" pitchFamily="34" charset="0"/>
            </a:endParaRPr>
          </a:p>
          <a:p>
            <a:pPr lvl="1" algn="just">
              <a:lnSpc>
                <a:spcPct val="250000"/>
              </a:lnSpc>
              <a:buFont typeface="Courier New" panose="02070309020205020404" pitchFamily="49" charset="0"/>
              <a:buChar char="o"/>
            </a:pPr>
            <a:endParaRPr lang="en-GB" sz="1600">
              <a:cs typeface="Calibri" panose="020F0502020204030204" pitchFamily="34" charset="0"/>
            </a:endParaRPr>
          </a:p>
          <a:p>
            <a:pPr>
              <a:lnSpc>
                <a:spcPct val="150000"/>
              </a:lnSpc>
              <a:spcBef>
                <a:spcPts val="0"/>
              </a:spcBef>
            </a:pPr>
            <a:endParaRPr lang="en-GB" sz="1600" baseline="30000">
              <a:solidFill>
                <a:srgbClr val="002060"/>
              </a:solidFill>
            </a:endParaRPr>
          </a:p>
          <a:p>
            <a:pPr>
              <a:lnSpc>
                <a:spcPct val="150000"/>
              </a:lnSpc>
              <a:spcBef>
                <a:spcPts val="0"/>
              </a:spcBef>
            </a:pPr>
            <a:endParaRPr lang="en-GB" sz="1600" baseline="30000">
              <a:solidFill>
                <a:srgbClr val="002060"/>
              </a:solidFill>
              <a:latin typeface="+mn-lt"/>
            </a:endParaRPr>
          </a:p>
        </p:txBody>
      </p:sp>
    </p:spTree>
    <p:extLst>
      <p:ext uri="{BB962C8B-B14F-4D97-AF65-F5344CB8AC3E}">
        <p14:creationId xmlns:p14="http://schemas.microsoft.com/office/powerpoint/2010/main" val="636491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849-EBC9-51A9-97F7-9DD15A7DB305}"/>
              </a:ext>
            </a:extLst>
          </p:cNvPr>
          <p:cNvSpPr>
            <a:spLocks noGrp="1"/>
          </p:cNvSpPr>
          <p:nvPr>
            <p:ph type="title"/>
          </p:nvPr>
        </p:nvSpPr>
        <p:spPr>
          <a:xfrm>
            <a:off x="838200" y="136525"/>
            <a:ext cx="10515600" cy="663574"/>
          </a:xfrm>
        </p:spPr>
        <p:txBody>
          <a:bodyPr>
            <a:normAutofit/>
          </a:bodyPr>
          <a:lstStyle/>
          <a:p>
            <a:pPr algn="ctr"/>
            <a:r>
              <a:rPr lang="en-GB" sz="4000" b="1"/>
              <a:t>Co-administration</a:t>
            </a:r>
          </a:p>
        </p:txBody>
      </p:sp>
      <p:sp>
        <p:nvSpPr>
          <p:cNvPr id="3" name="Content Placeholder 2">
            <a:extLst>
              <a:ext uri="{FF2B5EF4-FFF2-40B4-BE49-F238E27FC236}">
                <a16:creationId xmlns:a16="http://schemas.microsoft.com/office/drawing/2014/main" id="{F8CD0C1E-AFF6-9696-C0FB-AACD3A75E5DA}"/>
              </a:ext>
            </a:extLst>
          </p:cNvPr>
          <p:cNvSpPr>
            <a:spLocks noGrp="1"/>
          </p:cNvSpPr>
          <p:nvPr>
            <p:ph idx="1"/>
          </p:nvPr>
        </p:nvSpPr>
        <p:spPr>
          <a:xfrm>
            <a:off x="410417" y="878844"/>
            <a:ext cx="11371166" cy="5100312"/>
          </a:xfrm>
        </p:spPr>
        <p:txBody>
          <a:bodyPr lIns="91440" tIns="45720" rIns="91440" bIns="45720" anchor="t">
            <a:normAutofit fontScale="32500" lnSpcReduction="20000"/>
          </a:bodyPr>
          <a:lstStyle/>
          <a:p>
            <a:pPr algn="just">
              <a:lnSpc>
                <a:spcPct val="120000"/>
              </a:lnSpc>
            </a:pPr>
            <a:r>
              <a:rPr lang="en-GB" sz="6400" dirty="0"/>
              <a:t>Shingrix</a:t>
            </a:r>
            <a:r>
              <a:rPr lang="en-GB" sz="6400" baseline="30000" dirty="0"/>
              <a:t>®</a:t>
            </a:r>
            <a:r>
              <a:rPr lang="en-GB" sz="6400" dirty="0"/>
              <a:t> can be given at the same time as inactivated or live vaccines including but not limited to adjuvanted flu vaccine (</a:t>
            </a:r>
            <a:r>
              <a:rPr lang="en-GB" sz="6400" dirty="0" err="1"/>
              <a:t>aTIV</a:t>
            </a:r>
            <a:r>
              <a:rPr lang="en-GB" sz="6400" dirty="0"/>
              <a:t>), pneumococcal polysaccharide vaccine (PPV23), pneumococcal conjugate vaccines (PCV), respiratory syncytial virus (RSV), COVID-19.</a:t>
            </a:r>
          </a:p>
          <a:p>
            <a:pPr algn="just">
              <a:lnSpc>
                <a:spcPct val="120000"/>
              </a:lnSpc>
            </a:pPr>
            <a:r>
              <a:rPr lang="en-GB" sz="6400" dirty="0"/>
              <a:t>When Shingrix</a:t>
            </a:r>
            <a:r>
              <a:rPr lang="en-GB" sz="6400" baseline="30000" dirty="0"/>
              <a:t>®</a:t>
            </a:r>
            <a:r>
              <a:rPr lang="en-GB" sz="6400" dirty="0"/>
              <a:t> is given at the same time as the 23-valent pneumococcal polysaccharide vaccine (PPV23), individuals should be advised about possible side effects of fever and shivering</a:t>
            </a:r>
            <a:endParaRPr lang="en-GB" sz="6400" dirty="0">
              <a:cs typeface="Arial"/>
            </a:endParaRPr>
          </a:p>
          <a:p>
            <a:pPr algn="just">
              <a:lnSpc>
                <a:spcPct val="107000"/>
              </a:lnSpc>
              <a:spcAft>
                <a:spcPts val="800"/>
              </a:spcAft>
              <a:defRPr/>
            </a:pPr>
            <a:r>
              <a:rPr lang="en-GB" sz="6400" spc="-10" dirty="0">
                <a:effectLst/>
                <a:ea typeface="Times New Roman" panose="02020603050405020304" pitchFamily="18" charset="0"/>
                <a:cs typeface="Times New Roman"/>
              </a:rPr>
              <a:t>Shingrix</a:t>
            </a:r>
            <a:r>
              <a:rPr lang="en-GB" sz="6400" baseline="30000" dirty="0"/>
              <a:t> ®</a:t>
            </a:r>
            <a:r>
              <a:rPr lang="en-GB" sz="6400" spc="-10" dirty="0">
                <a:effectLst/>
                <a:ea typeface="Times New Roman" panose="02020603050405020304" pitchFamily="18" charset="0"/>
                <a:cs typeface="Times New Roman"/>
              </a:rPr>
              <a:t> may also be offered at the same appointment to individuals aged 75 years and above who attend, year-round, for their RSV vaccination  </a:t>
            </a:r>
            <a:endParaRPr kumimoji="0" lang="en-GB" sz="6400" b="0" i="0" u="none" strike="noStrike" kern="1200" cap="none" spc="0" normalizeH="0" baseline="0" noProof="0" dirty="0">
              <a:ln>
                <a:noFill/>
              </a:ln>
              <a:solidFill>
                <a:srgbClr val="212A73"/>
              </a:solidFill>
              <a:effectLst/>
              <a:uLnTx/>
              <a:uFillTx/>
              <a:ea typeface="Calibri" panose="020F0502020204030204" pitchFamily="34" charset="0"/>
              <a:cs typeface="Times New Roman"/>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6400" b="0" i="0" u="none" kern="1200" cap="none" spc="0" normalizeH="0" baseline="0" noProof="0" dirty="0">
                <a:ln>
                  <a:noFill/>
                </a:ln>
                <a:solidFill>
                  <a:srgbClr val="212A73"/>
                </a:solidFill>
                <a:effectLst/>
                <a:uLnTx/>
                <a:uFillTx/>
                <a:ea typeface="Calibri"/>
                <a:cs typeface="Times New Roman"/>
              </a:rPr>
              <a:t>Individuals should be informed about the likely timing of potential adverse events relating to each vaccine. </a:t>
            </a:r>
          </a:p>
          <a:p>
            <a:pPr algn="just">
              <a:lnSpc>
                <a:spcPct val="107000"/>
              </a:lnSpc>
              <a:spcAft>
                <a:spcPts val="800"/>
              </a:spcAft>
              <a:defRPr/>
            </a:pPr>
            <a:r>
              <a:rPr lang="en-GB" sz="6400" dirty="0">
                <a:solidFill>
                  <a:srgbClr val="212A73"/>
                </a:solidFill>
                <a:ea typeface="Calibri"/>
                <a:cs typeface="Times New Roman"/>
              </a:rPr>
              <a:t>For more information on co-administration please refer to the relevant chapters in the </a:t>
            </a:r>
            <a:r>
              <a:rPr lang="en-GB" sz="6400" u="sng" dirty="0">
                <a:solidFill>
                  <a:srgbClr val="0000FF"/>
                </a:solidFill>
                <a:ea typeface="Calibri"/>
                <a:cs typeface="Times New Roman"/>
                <a:hlinkClick r:id="rId3"/>
              </a:rPr>
              <a:t>Green Book </a:t>
            </a:r>
            <a:endParaRPr lang="en-GB" sz="6400" u="sng" dirty="0">
              <a:solidFill>
                <a:srgbClr val="0000FF"/>
              </a:solidFill>
              <a:ea typeface="Calibri"/>
              <a:cs typeface="Times New Roman"/>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en-GB" sz="6400" b="0" i="0" u="none" kern="1200" cap="none" spc="0" normalizeH="0" baseline="0" noProof="0" dirty="0">
              <a:ln>
                <a:noFill/>
              </a:ln>
              <a:solidFill>
                <a:srgbClr val="212A73"/>
              </a:solidFill>
              <a:effectLst/>
              <a:highlight>
                <a:srgbClr val="FFFF00"/>
              </a:highlight>
              <a:uLnTx/>
              <a:uFillTx/>
              <a:ea typeface="Calibri"/>
              <a:cs typeface="Times New Roman"/>
            </a:endParaRPr>
          </a:p>
          <a:p>
            <a:pPr>
              <a:lnSpc>
                <a:spcPct val="120000"/>
              </a:lnSpc>
            </a:pPr>
            <a:endParaRPr lang="en-GB" sz="2900" dirty="0"/>
          </a:p>
          <a:p>
            <a:endParaRPr lang="en-GB" dirty="0"/>
          </a:p>
        </p:txBody>
      </p:sp>
      <p:sp>
        <p:nvSpPr>
          <p:cNvPr id="6" name="Slide Number Placeholder 5">
            <a:extLst>
              <a:ext uri="{FF2B5EF4-FFF2-40B4-BE49-F238E27FC236}">
                <a16:creationId xmlns:a16="http://schemas.microsoft.com/office/drawing/2014/main" id="{EA6F4CFD-AE48-35FE-8CBA-4F2882D0A6D5}"/>
              </a:ext>
            </a:extLst>
          </p:cNvPr>
          <p:cNvSpPr>
            <a:spLocks noGrp="1"/>
          </p:cNvSpPr>
          <p:nvPr>
            <p:ph type="sldNum" sz="quarter" idx="11"/>
          </p:nvPr>
        </p:nvSpPr>
        <p:spPr>
          <a:xfrm>
            <a:off x="11122068" y="6356350"/>
            <a:ext cx="948012" cy="365125"/>
          </a:xfrm>
        </p:spPr>
        <p:txBody>
          <a:bodyPr/>
          <a:lstStyle/>
          <a:p>
            <a:fld id="{344369E4-5DE7-46E5-874E-4FD437973785}" type="slidenum">
              <a:rPr lang="en-GB" smtClean="0"/>
              <a:pPr/>
              <a:t>29</a:t>
            </a:fld>
            <a:endParaRPr lang="en-GB" sz="1400"/>
          </a:p>
        </p:txBody>
      </p:sp>
      <p:sp>
        <p:nvSpPr>
          <p:cNvPr id="4" name="Footer Placeholder 3">
            <a:extLst>
              <a:ext uri="{FF2B5EF4-FFF2-40B4-BE49-F238E27FC236}">
                <a16:creationId xmlns:a16="http://schemas.microsoft.com/office/drawing/2014/main" id="{3898258E-CCD9-9959-C47E-1BF5893BD959}"/>
              </a:ext>
            </a:extLst>
          </p:cNvPr>
          <p:cNvSpPr txBox="1">
            <a:spLocks/>
          </p:cNvSpPr>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t>Vaccination against shingles (Herpes Zoster)</a:t>
            </a:r>
            <a:endParaRPr lang="en-GB" dirty="0"/>
          </a:p>
        </p:txBody>
      </p:sp>
    </p:spTree>
    <p:extLst>
      <p:ext uri="{BB962C8B-B14F-4D97-AF65-F5344CB8AC3E}">
        <p14:creationId xmlns:p14="http://schemas.microsoft.com/office/powerpoint/2010/main" val="212496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3</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683172"/>
          </a:xfrm>
        </p:spPr>
        <p:txBody>
          <a:bodyPr>
            <a:noAutofit/>
          </a:bodyPr>
          <a:lstStyle/>
          <a:p>
            <a:pPr algn="ctr"/>
            <a:r>
              <a:rPr lang="en-GB" sz="4000" b="1">
                <a:solidFill>
                  <a:srgbClr val="212A73"/>
                </a:solidFill>
              </a:rPr>
              <a:t>Acknowledgements</a:t>
            </a:r>
            <a:br>
              <a:rPr lang="en-GB" b="1">
                <a:solidFill>
                  <a:srgbClr val="002060"/>
                </a:solidFill>
              </a:rPr>
            </a:br>
            <a:endParaRPr lang="en-GB" b="1">
              <a:solidFill>
                <a:srgbClr val="002060"/>
              </a:solidFill>
            </a:endParaRPr>
          </a:p>
        </p:txBody>
      </p:sp>
      <p:sp>
        <p:nvSpPr>
          <p:cNvPr id="2" name="Rectangle 1"/>
          <p:cNvSpPr/>
          <p:nvPr/>
        </p:nvSpPr>
        <p:spPr>
          <a:xfrm>
            <a:off x="754380" y="911373"/>
            <a:ext cx="11162317" cy="2703817"/>
          </a:xfrm>
          <a:prstGeom prst="rect">
            <a:avLst/>
          </a:prstGeom>
        </p:spPr>
        <p:txBody>
          <a:bodyPr wrap="square">
            <a:spAutoFit/>
          </a:bodyPr>
          <a:lstStyle/>
          <a:p>
            <a:pPr marL="285750" lvl="0" indent="-285750" algn="just">
              <a:lnSpc>
                <a:spcPct val="250000"/>
              </a:lnSpc>
              <a:spcBef>
                <a:spcPts val="1000"/>
              </a:spcBef>
              <a:buFont typeface="Arial" charset="0"/>
              <a:buChar char="•"/>
              <a:defRPr/>
            </a:pPr>
            <a:r>
              <a:rPr lang="en-GB" sz="1600">
                <a:ea typeface="Verdana" panose="020B0604030504040204" pitchFamily="34" charset="0"/>
                <a:cs typeface="Calibri" panose="020F0502020204030204" pitchFamily="34" charset="0"/>
              </a:rPr>
              <a:t>Vaccine Preventable Disease Programme (VPDP), </a:t>
            </a:r>
            <a:r>
              <a:rPr lang="en-GB" sz="1600">
                <a:cs typeface="Calibri" panose="020F0502020204030204" pitchFamily="34" charset="0"/>
              </a:rPr>
              <a:t>Public Health Wales </a:t>
            </a:r>
            <a:r>
              <a:rPr lang="en-GB" sz="1600">
                <a:hlinkClick r:id="rId3"/>
              </a:rPr>
              <a:t>Immunisation and Vaccines - Public</a:t>
            </a:r>
            <a:endParaRPr lang="en-GB" sz="1600" strike="sngStrike">
              <a:solidFill>
                <a:srgbClr val="212A73"/>
              </a:solidFill>
              <a:ea typeface="Verdana" panose="020B0604030504040204" pitchFamily="34" charset="0"/>
            </a:endParaRPr>
          </a:p>
          <a:p>
            <a:pPr marL="285750" lvl="0" indent="-285750" algn="just">
              <a:lnSpc>
                <a:spcPct val="250000"/>
              </a:lnSpc>
              <a:spcBef>
                <a:spcPts val="1000"/>
              </a:spcBef>
              <a:buFont typeface="Arial" charset="0"/>
              <a:buChar char="•"/>
              <a:defRPr/>
            </a:pPr>
            <a:r>
              <a:rPr lang="en-GB" sz="1600">
                <a:solidFill>
                  <a:srgbClr val="212A73"/>
                </a:solidFill>
                <a:ea typeface="Verdana" panose="020B0604030504040204" pitchFamily="34" charset="0"/>
              </a:rPr>
              <a:t>UK Health Security Agency (UKHSA) </a:t>
            </a:r>
            <a:r>
              <a:rPr lang="en-GB" sz="1600">
                <a:solidFill>
                  <a:srgbClr val="212A73"/>
                </a:solidFill>
                <a:ea typeface="Verdana" panose="020B0604030504040204" pitchFamily="34" charset="0"/>
                <a:hlinkClick r:id="rId4"/>
              </a:rPr>
              <a:t>https://www.gov.uk/government/collections/shingles-vaccination-programme</a:t>
            </a:r>
            <a:endParaRPr lang="en-GB" sz="1600">
              <a:solidFill>
                <a:srgbClr val="002060"/>
              </a:solidFill>
            </a:endParaRPr>
          </a:p>
          <a:p>
            <a:pPr marL="285750" indent="-285750" algn="just">
              <a:lnSpc>
                <a:spcPct val="250000"/>
              </a:lnSpc>
              <a:buFont typeface="Arial" panose="020B0604020202020204" pitchFamily="34" charset="0"/>
              <a:buChar char="•"/>
              <a:defRPr/>
            </a:pPr>
            <a:r>
              <a:rPr lang="en-GB" sz="1600">
                <a:solidFill>
                  <a:srgbClr val="002060"/>
                </a:solidFill>
              </a:rPr>
              <a:t>UKHSA Shingles training slide set (2024)* </a:t>
            </a:r>
            <a:r>
              <a:rPr lang="en-GB" sz="1600">
                <a:hlinkClick r:id="rId4"/>
              </a:rPr>
              <a:t>https://www.gov.uk/government/collections/shingles-vaccination-programme</a:t>
            </a:r>
            <a:endParaRPr lang="en-GB" sz="1600"/>
          </a:p>
          <a:p>
            <a:pPr marL="285750" lvl="0" indent="-285750" algn="just">
              <a:lnSpc>
                <a:spcPct val="250000"/>
              </a:lnSpc>
              <a:spcBef>
                <a:spcPts val="1000"/>
              </a:spcBef>
              <a:buFont typeface="Arial" charset="0"/>
              <a:buChar char="•"/>
              <a:defRPr/>
            </a:pPr>
            <a:r>
              <a:rPr lang="en-US" sz="1600">
                <a:solidFill>
                  <a:srgbClr val="212A73"/>
                </a:solidFill>
                <a:ea typeface="Verdana" panose="020B0604030504040204" pitchFamily="34" charset="0"/>
              </a:rPr>
              <a:t>Other references included in slides or footer notes</a:t>
            </a:r>
          </a:p>
        </p:txBody>
      </p:sp>
    </p:spTree>
    <p:extLst>
      <p:ext uri="{BB962C8B-B14F-4D97-AF65-F5344CB8AC3E}">
        <p14:creationId xmlns:p14="http://schemas.microsoft.com/office/powerpoint/2010/main" val="2176957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30</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401377"/>
            <a:ext cx="12192000" cy="744394"/>
          </a:xfrm>
        </p:spPr>
        <p:txBody>
          <a:bodyPr>
            <a:noAutofit/>
          </a:bodyPr>
          <a:lstStyle/>
          <a:p>
            <a:pPr algn="ctr"/>
            <a:r>
              <a:rPr lang="en-GB" sz="4000" b="1">
                <a:solidFill>
                  <a:srgbClr val="002060"/>
                </a:solidFill>
              </a:rPr>
              <a:t>Possible adverse reactions</a:t>
            </a:r>
            <a:br>
              <a:rPr lang="en-GB">
                <a:solidFill>
                  <a:srgbClr val="002060"/>
                </a:solidFill>
              </a:rPr>
            </a:br>
            <a:br>
              <a:rPr lang="en-GB">
                <a:solidFill>
                  <a:srgbClr val="002060"/>
                </a:solidFill>
              </a:rPr>
            </a:br>
            <a:br>
              <a:rPr lang="en-GB">
                <a:solidFill>
                  <a:srgbClr val="002060"/>
                </a:solidFill>
              </a:rPr>
            </a:br>
            <a:endParaRPr lang="en-GB" b="1">
              <a:solidFill>
                <a:srgbClr val="002060"/>
              </a:solidFill>
            </a:endParaRPr>
          </a:p>
        </p:txBody>
      </p:sp>
      <p:sp>
        <p:nvSpPr>
          <p:cNvPr id="7" name="Content Placeholder 2"/>
          <p:cNvSpPr txBox="1">
            <a:spLocks/>
          </p:cNvSpPr>
          <p:nvPr/>
        </p:nvSpPr>
        <p:spPr>
          <a:xfrm>
            <a:off x="448287" y="1487170"/>
            <a:ext cx="11743713" cy="3611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a:solidFill>
                <a:srgbClr val="002060"/>
              </a:solidFill>
            </a:endParaRPr>
          </a:p>
        </p:txBody>
      </p:sp>
      <p:sp>
        <p:nvSpPr>
          <p:cNvPr id="10" name="Content Placeholder 2"/>
          <p:cNvSpPr>
            <a:spLocks noGrp="1"/>
          </p:cNvSpPr>
          <p:nvPr>
            <p:ph idx="1"/>
          </p:nvPr>
        </p:nvSpPr>
        <p:spPr>
          <a:xfrm>
            <a:off x="341672" y="1145771"/>
            <a:ext cx="11508656" cy="4946955"/>
          </a:xfrm>
        </p:spPr>
        <p:txBody>
          <a:bodyPr lIns="91440" tIns="45720" rIns="91440" bIns="45720" anchor="t">
            <a:normAutofit fontScale="25000" lnSpcReduction="20000"/>
          </a:bodyPr>
          <a:lstStyle/>
          <a:p>
            <a:pPr marL="0" indent="0" algn="just">
              <a:lnSpc>
                <a:spcPct val="120000"/>
              </a:lnSpc>
              <a:buNone/>
            </a:pPr>
            <a:r>
              <a:rPr lang="en-GB" sz="6400" b="1">
                <a:solidFill>
                  <a:srgbClr val="002060"/>
                </a:solidFill>
                <a:latin typeface="+mn-lt"/>
              </a:rPr>
              <a:t>Most commonly reported </a:t>
            </a:r>
            <a:r>
              <a:rPr lang="en-GB" sz="6400">
                <a:solidFill>
                  <a:srgbClr val="002060"/>
                </a:solidFill>
                <a:latin typeface="+mn-lt"/>
              </a:rPr>
              <a:t>(1:10 of people vaccinated)</a:t>
            </a:r>
          </a:p>
          <a:p>
            <a:pPr marL="0" indent="0" algn="just">
              <a:lnSpc>
                <a:spcPct val="120000"/>
              </a:lnSpc>
              <a:spcBef>
                <a:spcPts val="0"/>
              </a:spcBef>
              <a:buNone/>
            </a:pPr>
            <a:r>
              <a:rPr lang="en-GB" sz="6400">
                <a:solidFill>
                  <a:srgbClr val="002060"/>
                </a:solidFill>
                <a:latin typeface="+mn-lt"/>
              </a:rPr>
              <a:t>Pain, redness, swelling at the injection site; headache; gastrointestinal symptoms, (nausea, vomiting and/ or abdominal pain), myalgia, fatigue, chills, fever.</a:t>
            </a:r>
            <a:endParaRPr lang="en-GB" sz="6400">
              <a:solidFill>
                <a:srgbClr val="002060"/>
              </a:solidFill>
              <a:latin typeface="+mn-lt"/>
              <a:cs typeface="Arial"/>
            </a:endParaRPr>
          </a:p>
          <a:p>
            <a:pPr marL="0" indent="0" algn="just">
              <a:lnSpc>
                <a:spcPct val="120000"/>
              </a:lnSpc>
              <a:spcBef>
                <a:spcPts val="0"/>
              </a:spcBef>
              <a:buNone/>
            </a:pPr>
            <a:r>
              <a:rPr lang="en-GB" sz="6400">
                <a:solidFill>
                  <a:srgbClr val="002060"/>
                </a:solidFill>
                <a:latin typeface="+mn-lt"/>
              </a:rPr>
              <a:t>Generally lower in those 70 years of age and above.</a:t>
            </a:r>
            <a:endParaRPr lang="en-GB" sz="6400">
              <a:solidFill>
                <a:srgbClr val="002060"/>
              </a:solidFill>
              <a:latin typeface="+mn-lt"/>
              <a:cs typeface="Arial"/>
            </a:endParaRPr>
          </a:p>
          <a:p>
            <a:pPr algn="just">
              <a:lnSpc>
                <a:spcPct val="120000"/>
              </a:lnSpc>
              <a:spcBef>
                <a:spcPts val="0"/>
              </a:spcBef>
            </a:pPr>
            <a:endParaRPr lang="en-GB" sz="6400">
              <a:solidFill>
                <a:srgbClr val="002060"/>
              </a:solidFill>
              <a:latin typeface="+mn-lt"/>
            </a:endParaRPr>
          </a:p>
          <a:p>
            <a:pPr marL="0" indent="0" algn="just">
              <a:lnSpc>
                <a:spcPct val="120000"/>
              </a:lnSpc>
              <a:spcBef>
                <a:spcPts val="0"/>
              </a:spcBef>
              <a:buNone/>
            </a:pPr>
            <a:r>
              <a:rPr lang="en-GB" sz="6400" b="1">
                <a:solidFill>
                  <a:srgbClr val="002060"/>
                </a:solidFill>
                <a:latin typeface="+mn-lt"/>
              </a:rPr>
              <a:t>Less commonly reported </a:t>
            </a:r>
            <a:r>
              <a:rPr lang="en-GB" sz="6400">
                <a:solidFill>
                  <a:srgbClr val="002060"/>
                </a:solidFill>
                <a:latin typeface="+mn-lt"/>
              </a:rPr>
              <a:t>(≥1/100 to &lt;1/10)</a:t>
            </a:r>
            <a:endParaRPr lang="en-GB" sz="6400">
              <a:solidFill>
                <a:srgbClr val="002060"/>
              </a:solidFill>
              <a:latin typeface="+mn-lt"/>
              <a:cs typeface="Arial"/>
            </a:endParaRPr>
          </a:p>
          <a:p>
            <a:pPr marL="0" indent="0" algn="just">
              <a:lnSpc>
                <a:spcPct val="120000"/>
              </a:lnSpc>
              <a:spcBef>
                <a:spcPts val="0"/>
              </a:spcBef>
              <a:buNone/>
            </a:pPr>
            <a:r>
              <a:rPr lang="en-GB" sz="6400">
                <a:solidFill>
                  <a:srgbClr val="002060"/>
                </a:solidFill>
                <a:latin typeface="+mn-lt"/>
              </a:rPr>
              <a:t>Injection site pruritus, malaise.</a:t>
            </a:r>
            <a:endParaRPr lang="en-GB" sz="6400">
              <a:solidFill>
                <a:srgbClr val="002060"/>
              </a:solidFill>
              <a:latin typeface="+mn-lt"/>
              <a:cs typeface="Arial"/>
            </a:endParaRPr>
          </a:p>
          <a:p>
            <a:pPr marL="0" marR="0" lvl="0" indent="0" algn="just" defTabSz="914400" rtl="0" eaLnBrk="0" fontAlgn="base" latinLnBrk="0" hangingPunct="0">
              <a:lnSpc>
                <a:spcPct val="120000"/>
              </a:lnSpc>
              <a:spcBef>
                <a:spcPct val="30000"/>
              </a:spcBef>
              <a:spcAft>
                <a:spcPct val="0"/>
              </a:spcAft>
              <a:buClrTx/>
              <a:buSzTx/>
              <a:buFontTx/>
              <a:buNone/>
              <a:tabLst/>
              <a:defRPr/>
            </a:pPr>
            <a:endParaRPr lang="en-GB" sz="6400" b="0" i="0" u="none" strike="noStrike" kern="1200" baseline="0">
              <a:solidFill>
                <a:schemeClr val="tx1"/>
              </a:solidFill>
              <a:latin typeface="+mn-lt"/>
              <a:ea typeface="ヒラギノ角ゴ Pro W3" pitchFamily="84" charset="-128"/>
              <a:cs typeface="ヒラギノ角ゴ Pro W3" pitchFamily="84" charset="-128"/>
            </a:endParaRPr>
          </a:p>
          <a:p>
            <a:pPr marL="0" indent="0" algn="just">
              <a:lnSpc>
                <a:spcPct val="120000"/>
              </a:lnSpc>
              <a:spcBef>
                <a:spcPts val="0"/>
              </a:spcBef>
              <a:buNone/>
            </a:pPr>
            <a:r>
              <a:rPr lang="en-GB" sz="6400" b="1">
                <a:solidFill>
                  <a:srgbClr val="002060"/>
                </a:solidFill>
                <a:latin typeface="+mn-lt"/>
              </a:rPr>
              <a:t>Uncommon</a:t>
            </a:r>
            <a:r>
              <a:rPr lang="en-GB" sz="6400">
                <a:solidFill>
                  <a:srgbClr val="002060"/>
                </a:solidFill>
                <a:latin typeface="+mn-lt"/>
              </a:rPr>
              <a:t> (≥1/1,000 to &lt;1/100)</a:t>
            </a:r>
            <a:endParaRPr lang="en-GB" sz="6400">
              <a:solidFill>
                <a:srgbClr val="002060"/>
              </a:solidFill>
              <a:latin typeface="+mn-lt"/>
              <a:cs typeface="Arial"/>
            </a:endParaRPr>
          </a:p>
          <a:p>
            <a:pPr marL="0" indent="0" algn="just">
              <a:lnSpc>
                <a:spcPct val="120000"/>
              </a:lnSpc>
              <a:spcBef>
                <a:spcPts val="0"/>
              </a:spcBef>
              <a:buNone/>
            </a:pPr>
            <a:r>
              <a:rPr lang="en-GB" sz="6400">
                <a:solidFill>
                  <a:srgbClr val="002060"/>
                </a:solidFill>
                <a:latin typeface="+mn-lt"/>
              </a:rPr>
              <a:t>Lymphadenopathy, arthralgia.</a:t>
            </a:r>
            <a:endParaRPr lang="en-GB" sz="6400">
              <a:solidFill>
                <a:srgbClr val="002060"/>
              </a:solidFill>
              <a:latin typeface="+mn-lt"/>
              <a:cs typeface="Arial"/>
            </a:endParaRPr>
          </a:p>
          <a:p>
            <a:pPr algn="just">
              <a:lnSpc>
                <a:spcPct val="120000"/>
              </a:lnSpc>
              <a:spcBef>
                <a:spcPts val="0"/>
              </a:spcBef>
            </a:pPr>
            <a:endParaRPr lang="en-GB" sz="6400">
              <a:solidFill>
                <a:srgbClr val="002060"/>
              </a:solidFill>
              <a:latin typeface="+mn-lt"/>
            </a:endParaRPr>
          </a:p>
          <a:p>
            <a:pPr marL="0" indent="0" algn="just">
              <a:lnSpc>
                <a:spcPct val="120000"/>
              </a:lnSpc>
              <a:spcBef>
                <a:spcPts val="0"/>
              </a:spcBef>
              <a:buNone/>
            </a:pPr>
            <a:r>
              <a:rPr lang="en-GB" sz="6400" b="1">
                <a:solidFill>
                  <a:srgbClr val="002060"/>
                </a:solidFill>
                <a:latin typeface="+mn-lt"/>
              </a:rPr>
              <a:t>Rare</a:t>
            </a:r>
            <a:r>
              <a:rPr lang="en-GB" sz="6400">
                <a:solidFill>
                  <a:srgbClr val="002060"/>
                </a:solidFill>
                <a:latin typeface="+mn-lt"/>
              </a:rPr>
              <a:t> (≥1/10,000 to &lt;1/1,000)</a:t>
            </a:r>
            <a:endParaRPr lang="en-GB" sz="6400">
              <a:solidFill>
                <a:srgbClr val="002060"/>
              </a:solidFill>
              <a:latin typeface="+mn-lt"/>
              <a:cs typeface="Arial"/>
            </a:endParaRPr>
          </a:p>
          <a:p>
            <a:pPr marL="0" indent="0" algn="just">
              <a:lnSpc>
                <a:spcPct val="120000"/>
              </a:lnSpc>
              <a:spcBef>
                <a:spcPts val="0"/>
              </a:spcBef>
              <a:buNone/>
            </a:pPr>
            <a:r>
              <a:rPr lang="en-GB" sz="6400">
                <a:solidFill>
                  <a:srgbClr val="002060"/>
                </a:solidFill>
                <a:latin typeface="+mn-lt"/>
              </a:rPr>
              <a:t>Hypersensitivity reactions including rash, urticaria, angioedema (from spontaneous reporting).</a:t>
            </a:r>
            <a:endParaRPr lang="en-GB" sz="6400">
              <a:solidFill>
                <a:srgbClr val="002060"/>
              </a:solidFill>
              <a:latin typeface="+mn-lt"/>
              <a:cs typeface="Arial"/>
            </a:endParaRPr>
          </a:p>
          <a:p>
            <a:pPr marL="0" indent="0" algn="just">
              <a:lnSpc>
                <a:spcPct val="120000"/>
              </a:lnSpc>
              <a:buNone/>
            </a:pPr>
            <a:r>
              <a:rPr lang="en-GB" sz="6400" b="1"/>
              <a:t>Driving and using machines</a:t>
            </a:r>
            <a:endParaRPr lang="en-GB" sz="6400" b="1">
              <a:cs typeface="Arial"/>
            </a:endParaRPr>
          </a:p>
          <a:p>
            <a:pPr algn="just">
              <a:lnSpc>
                <a:spcPct val="120000"/>
              </a:lnSpc>
            </a:pPr>
            <a:r>
              <a:rPr lang="en-GB" sz="6400"/>
              <a:t>Shingrix</a:t>
            </a:r>
            <a:r>
              <a:rPr lang="en-GB" sz="6400" baseline="30000">
                <a:solidFill>
                  <a:srgbClr val="002060"/>
                </a:solidFill>
              </a:rPr>
              <a:t>®</a:t>
            </a:r>
            <a:r>
              <a:rPr lang="en-GB" sz="6400"/>
              <a:t> may have a minor influence on the ability to drive and use machines in the 2- 3 days following vaccination. Fatigue and malaise may occur following administration.</a:t>
            </a:r>
            <a:endParaRPr lang="en-GB" sz="6400">
              <a:cs typeface="Arial"/>
            </a:endParaRPr>
          </a:p>
          <a:p>
            <a:pPr algn="just">
              <a:lnSpc>
                <a:spcPct val="120000"/>
              </a:lnSpc>
            </a:pPr>
            <a:r>
              <a:rPr lang="en-GB" sz="6400"/>
              <a:t>Individuals should be advised that they should not drive or use machines if they are feeling unwell.</a:t>
            </a:r>
            <a:endParaRPr lang="en-GB" sz="6400">
              <a:cs typeface="Arial"/>
            </a:endParaRPr>
          </a:p>
          <a:p>
            <a:pPr marL="0" indent="0">
              <a:lnSpc>
                <a:spcPct val="120000"/>
              </a:lnSpc>
              <a:spcBef>
                <a:spcPts val="0"/>
              </a:spcBef>
              <a:buNone/>
            </a:pPr>
            <a:endParaRPr lang="en-GB" sz="1900">
              <a:solidFill>
                <a:srgbClr val="002060"/>
              </a:solidFill>
              <a:latin typeface="+mn-lt"/>
            </a:endParaRPr>
          </a:p>
          <a:p>
            <a:endParaRPr lang="en-GB" sz="2000"/>
          </a:p>
        </p:txBody>
      </p:sp>
    </p:spTree>
    <p:extLst>
      <p:ext uri="{BB962C8B-B14F-4D97-AF65-F5344CB8AC3E}">
        <p14:creationId xmlns:p14="http://schemas.microsoft.com/office/powerpoint/2010/main" val="2292764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7DD57-7B2E-A182-69EB-2C3E175BF690}"/>
              </a:ext>
            </a:extLst>
          </p:cNvPr>
          <p:cNvSpPr>
            <a:spLocks noGrp="1"/>
          </p:cNvSpPr>
          <p:nvPr>
            <p:ph type="title"/>
          </p:nvPr>
        </p:nvSpPr>
        <p:spPr>
          <a:xfrm>
            <a:off x="268637" y="202982"/>
            <a:ext cx="11654725" cy="1325563"/>
          </a:xfrm>
        </p:spPr>
        <p:txBody>
          <a:bodyPr/>
          <a:lstStyle/>
          <a:p>
            <a:pPr algn="ctr"/>
            <a:r>
              <a:rPr lang="en-GB" sz="4000" b="1"/>
              <a:t>Common vaccine product-induced Adverse Event Following Immunisation (AEFI)</a:t>
            </a:r>
          </a:p>
        </p:txBody>
      </p:sp>
      <p:sp>
        <p:nvSpPr>
          <p:cNvPr id="3" name="Content Placeholder 2">
            <a:extLst>
              <a:ext uri="{FF2B5EF4-FFF2-40B4-BE49-F238E27FC236}">
                <a16:creationId xmlns:a16="http://schemas.microsoft.com/office/drawing/2014/main" id="{8909BBFB-6ABC-F918-F9ED-ADA1268A82AA}"/>
              </a:ext>
            </a:extLst>
          </p:cNvPr>
          <p:cNvSpPr>
            <a:spLocks noGrp="1"/>
          </p:cNvSpPr>
          <p:nvPr>
            <p:ph idx="1"/>
          </p:nvPr>
        </p:nvSpPr>
        <p:spPr>
          <a:xfrm>
            <a:off x="333683" y="1609364"/>
            <a:ext cx="11528116" cy="4833145"/>
          </a:xfrm>
        </p:spPr>
        <p:txBody>
          <a:bodyPr lIns="91440" tIns="45720" rIns="91440" bIns="45720" anchor="t"/>
          <a:lstStyle/>
          <a:p>
            <a:pPr marL="0" indent="0" algn="just">
              <a:buNone/>
            </a:pPr>
            <a:r>
              <a:rPr lang="en-GB" sz="1800"/>
              <a:t>Common vaccine-induced AEFIs include:</a:t>
            </a:r>
            <a:endParaRPr lang="en-GB" sz="1800">
              <a:cs typeface="Arial"/>
            </a:endParaRPr>
          </a:p>
          <a:p>
            <a:pPr algn="just"/>
            <a:r>
              <a:rPr lang="en-GB" sz="1800"/>
              <a:t>pain, swelling or redness at the site of injection. These are common after immunisation and should be anticipated</a:t>
            </a:r>
            <a:endParaRPr lang="en-GB" sz="1800">
              <a:cs typeface="Arial"/>
            </a:endParaRPr>
          </a:p>
          <a:p>
            <a:pPr algn="just"/>
            <a:r>
              <a:rPr lang="en-GB" sz="1800"/>
              <a:t>local adverse reactions that generally start within a few hours of administration and are usually mild and self-limiting*. </a:t>
            </a:r>
            <a:endParaRPr lang="en-GB" sz="1800">
              <a:cs typeface="Arial"/>
            </a:endParaRPr>
          </a:p>
          <a:p>
            <a:pPr algn="just"/>
            <a:r>
              <a:rPr lang="en-GB" sz="1800"/>
              <a:t>systemic adverse reactions which include fever, malaise, myalgia, irritability, headache and loss of appetite**. </a:t>
            </a:r>
            <a:endParaRPr lang="en-GB" sz="1800">
              <a:cs typeface="Arial"/>
            </a:endParaRPr>
          </a:p>
          <a:p>
            <a:pPr algn="just"/>
            <a:endParaRPr lang="en-GB" sz="1800">
              <a:cs typeface="Arial"/>
            </a:endParaRPr>
          </a:p>
          <a:p>
            <a:pPr algn="just">
              <a:buNone/>
            </a:pPr>
            <a:r>
              <a:rPr lang="en-GB" sz="1800">
                <a:latin typeface="Arial"/>
                <a:ea typeface="Calibri"/>
                <a:cs typeface="Calibri"/>
              </a:rPr>
              <a:t>The occurrence or severity of such local reactions </a:t>
            </a:r>
            <a:r>
              <a:rPr lang="en-GB" sz="1800" b="1">
                <a:latin typeface="Arial"/>
                <a:ea typeface="Calibri"/>
                <a:cs typeface="Calibri"/>
              </a:rPr>
              <a:t>does not contraindicate </a:t>
            </a:r>
            <a:r>
              <a:rPr lang="en-GB" sz="1800">
                <a:latin typeface="Arial"/>
                <a:ea typeface="Calibri"/>
                <a:cs typeface="Calibri"/>
              </a:rPr>
              <a:t>further doses of immunisation with the same vaccine or vaccines containing the same antigens.</a:t>
            </a:r>
          </a:p>
          <a:p>
            <a:pPr algn="just">
              <a:buNone/>
            </a:pPr>
            <a:r>
              <a:rPr lang="en-GB" sz="1800">
                <a:latin typeface="Arial"/>
                <a:ea typeface="Calibri"/>
                <a:cs typeface="Calibri"/>
              </a:rPr>
              <a:t>Timing of systemic reactions will vary according to the characteristics of the vaccine received, the age of the recipient and the biological response to that vaccine.</a:t>
            </a:r>
            <a:endParaRPr lang="en-GB" sz="1800">
              <a:latin typeface="Arial"/>
              <a:cs typeface="Arial"/>
            </a:endParaRPr>
          </a:p>
          <a:p>
            <a:pPr marL="0" indent="0">
              <a:buNone/>
            </a:pPr>
            <a:endParaRPr lang="en-GB" sz="1800">
              <a:cs typeface="Arial"/>
            </a:endParaRPr>
          </a:p>
        </p:txBody>
      </p:sp>
      <p:sp>
        <p:nvSpPr>
          <p:cNvPr id="5" name="Slide Number Placeholder 4">
            <a:extLst>
              <a:ext uri="{FF2B5EF4-FFF2-40B4-BE49-F238E27FC236}">
                <a16:creationId xmlns:a16="http://schemas.microsoft.com/office/drawing/2014/main" id="{AC87F55B-8DC4-24CB-9747-FFB5B2C6236E}"/>
              </a:ext>
            </a:extLst>
          </p:cNvPr>
          <p:cNvSpPr>
            <a:spLocks noGrp="1"/>
          </p:cNvSpPr>
          <p:nvPr>
            <p:ph type="sldNum" sz="quarter" idx="12"/>
          </p:nvPr>
        </p:nvSpPr>
        <p:spPr/>
        <p:txBody>
          <a:bodyPr/>
          <a:lstStyle/>
          <a:p>
            <a:fld id="{561D0CCE-8DCC-44DC-A653-AE62B1D84A52}" type="slidenum">
              <a:rPr lang="en-GB" smtClean="0"/>
              <a:pPr/>
              <a:t>31</a:t>
            </a:fld>
            <a:endParaRPr lang="en-GB"/>
          </a:p>
        </p:txBody>
      </p:sp>
      <p:sp>
        <p:nvSpPr>
          <p:cNvPr id="6" name="Footer Placeholder 3">
            <a:extLst>
              <a:ext uri="{FF2B5EF4-FFF2-40B4-BE49-F238E27FC236}">
                <a16:creationId xmlns:a16="http://schemas.microsoft.com/office/drawing/2014/main" id="{79062C6C-836E-ECC7-22B5-616FC6D4773F}"/>
              </a:ext>
            </a:extLst>
          </p:cNvPr>
          <p:cNvSpPr txBox="1">
            <a:spLocks/>
          </p:cNvSpPr>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t>Vaccination against shingles (Herpes Zoster)</a:t>
            </a:r>
          </a:p>
        </p:txBody>
      </p:sp>
    </p:spTree>
    <p:extLst>
      <p:ext uri="{BB962C8B-B14F-4D97-AF65-F5344CB8AC3E}">
        <p14:creationId xmlns:p14="http://schemas.microsoft.com/office/powerpoint/2010/main" val="3746895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1D0CCE-8DCC-44DC-A653-AE62B1D84A52}" type="slidenum">
              <a:rPr lang="en-GB" smtClean="0"/>
              <a:pPr/>
              <a:t>32</a:t>
            </a:fld>
            <a:endParaRPr lang="en-GB"/>
          </a:p>
        </p:txBody>
      </p:sp>
      <p:sp>
        <p:nvSpPr>
          <p:cNvPr id="6" name="Content Placeholder 2">
            <a:extLst>
              <a:ext uri="{FF2B5EF4-FFF2-40B4-BE49-F238E27FC236}">
                <a16:creationId xmlns:a16="http://schemas.microsoft.com/office/drawing/2014/main" id="{1AC8C4D4-40EB-4BA6-A862-7C3FCA179D49}"/>
              </a:ext>
            </a:extLst>
          </p:cNvPr>
          <p:cNvSpPr>
            <a:spLocks noGrp="1"/>
          </p:cNvSpPr>
          <p:nvPr>
            <p:ph idx="1"/>
          </p:nvPr>
        </p:nvSpPr>
        <p:spPr>
          <a:xfrm>
            <a:off x="260412" y="299763"/>
            <a:ext cx="11457250" cy="3695539"/>
          </a:xfrm>
        </p:spPr>
        <p:txBody>
          <a:bodyPr/>
          <a:lstStyle/>
          <a:p>
            <a:pPr marL="0" indent="0" algn="ctr">
              <a:buNone/>
            </a:pPr>
            <a:r>
              <a:rPr lang="en-GB" sz="4000" b="1">
                <a:solidFill>
                  <a:schemeClr val="tx1"/>
                </a:solidFill>
                <a:latin typeface="+mj-lt"/>
                <a:cs typeface="Calibri" panose="020F0502020204030204" pitchFamily="34" charset="0"/>
              </a:rPr>
              <a:t>Reporting suspected adverse reactions</a:t>
            </a:r>
          </a:p>
          <a:p>
            <a:pPr marL="0" indent="0">
              <a:buNone/>
            </a:pPr>
            <a:r>
              <a:rPr lang="en-GB" b="1">
                <a:latin typeface="Calibri" panose="020F0502020204030204" pitchFamily="34" charset="0"/>
                <a:cs typeface="Calibri" panose="020F0502020204030204" pitchFamily="34" charset="0"/>
              </a:rPr>
              <a:t>               </a:t>
            </a:r>
          </a:p>
          <a:p>
            <a:pPr marL="0" indent="0">
              <a:buNone/>
            </a:pPr>
            <a:endParaRPr lang="en-GB"/>
          </a:p>
        </p:txBody>
      </p:sp>
      <p:pic>
        <p:nvPicPr>
          <p:cNvPr id="7" name="Picture 6"/>
          <p:cNvPicPr>
            <a:picLocks noChangeAspect="1"/>
          </p:cNvPicPr>
          <p:nvPr/>
        </p:nvPicPr>
        <p:blipFill>
          <a:blip r:embed="rId3"/>
          <a:stretch>
            <a:fillRect/>
          </a:stretch>
        </p:blipFill>
        <p:spPr>
          <a:xfrm>
            <a:off x="9504045" y="1024900"/>
            <a:ext cx="2276482" cy="200042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60412" y="1179410"/>
            <a:ext cx="9075493" cy="4499180"/>
          </a:xfrm>
          <a:prstGeom prst="rect">
            <a:avLst/>
          </a:prstGeom>
        </p:spPr>
        <p:txBody>
          <a:bodyPr wrap="square">
            <a:spAutoFit/>
          </a:bodyPr>
          <a:lstStyle/>
          <a:p>
            <a:pPr marL="285750" indent="-285750" algn="just">
              <a:lnSpc>
                <a:spcPct val="250000"/>
              </a:lnSpc>
              <a:buFont typeface="Arial" panose="020B0604020202020204" pitchFamily="34" charset="0"/>
              <a:buChar char="•"/>
            </a:pPr>
            <a:r>
              <a:rPr lang="en-GB" sz="1600">
                <a:solidFill>
                  <a:srgbClr val="002060"/>
                </a:solidFill>
                <a:cs typeface="Arial" panose="020B0604020202020204" pitchFamily="34" charset="0"/>
              </a:rPr>
              <a:t>Vaccinees should be advised that they can report any adverse reactions or suspected side effects to the MHRA through the online </a:t>
            </a:r>
            <a:r>
              <a:rPr lang="en-GB" sz="1600">
                <a:solidFill>
                  <a:srgbClr val="002060"/>
                </a:solidFill>
                <a:cs typeface="Arial" panose="020B0604020202020204" pitchFamily="34" charset="0"/>
                <a:hlinkClick r:id="rId4"/>
              </a:rPr>
              <a:t>yellow card scheme </a:t>
            </a:r>
            <a:r>
              <a:rPr lang="en-GB" sz="1600">
                <a:solidFill>
                  <a:srgbClr val="002060"/>
                </a:solidFill>
                <a:cs typeface="Arial" panose="020B0604020202020204" pitchFamily="34" charset="0"/>
              </a:rPr>
              <a:t>website or the Yellow Card app</a:t>
            </a:r>
            <a:endParaRPr lang="en-GB" sz="1600">
              <a:cs typeface="Calibri" panose="020F0502020204030204" pitchFamily="34" charset="0"/>
            </a:endParaRPr>
          </a:p>
          <a:p>
            <a:pPr marL="285750" indent="-285750" algn="just">
              <a:lnSpc>
                <a:spcPct val="250000"/>
              </a:lnSpc>
              <a:buFont typeface="Arial" panose="020B0604020202020204" pitchFamily="34" charset="0"/>
              <a:buChar char="•"/>
            </a:pPr>
            <a:r>
              <a:rPr lang="en-GB" sz="1600">
                <a:solidFill>
                  <a:schemeClr val="tx1"/>
                </a:solidFill>
                <a:cs typeface="Calibri" panose="020F0502020204030204" pitchFamily="34" charset="0"/>
              </a:rPr>
              <a:t>Any suspected side effects following vaccine administration should be reported to the MHRA Yellow Card Scheme.  </a:t>
            </a:r>
            <a:endParaRPr lang="en-GB" sz="1600">
              <a:ea typeface="Calibri" panose="020F0502020204030204" pitchFamily="34" charset="0"/>
              <a:cs typeface="Times New Roman" panose="02020603050405020304" pitchFamily="18" charset="0"/>
            </a:endParaRPr>
          </a:p>
          <a:p>
            <a:pPr marL="285750" indent="-285750" algn="just">
              <a:lnSpc>
                <a:spcPct val="250000"/>
              </a:lnSpc>
              <a:spcAft>
                <a:spcPts val="800"/>
              </a:spcAft>
              <a:buFont typeface="Arial" panose="020B0604020202020204" pitchFamily="34" charset="0"/>
              <a:buChar char="•"/>
            </a:pPr>
            <a:r>
              <a:rPr lang="en-GB" sz="1600">
                <a:ea typeface="Calibri" panose="020F0502020204030204" pitchFamily="34" charset="0"/>
                <a:cs typeface="Times New Roman" panose="02020603050405020304" pitchFamily="18" charset="0"/>
              </a:rPr>
              <a:t>Anyone can report even if uncertain about whether vaccine caused condition:</a:t>
            </a:r>
          </a:p>
          <a:p>
            <a:pPr marL="800100" lvl="1" indent="-342900" algn="just">
              <a:lnSpc>
                <a:spcPct val="250000"/>
              </a:lnSpc>
              <a:spcAft>
                <a:spcPts val="800"/>
              </a:spcAft>
              <a:buFont typeface="Courier New" panose="02070309020205020404" pitchFamily="49" charset="0"/>
              <a:buChar char="o"/>
              <a:tabLst>
                <a:tab pos="457200" algn="l"/>
              </a:tabLst>
            </a:pPr>
            <a:r>
              <a:rPr lang="en-GB" sz="1600" u="sng">
                <a:ea typeface="Calibri" panose="020F0502020204030204" pitchFamily="34" charset="0"/>
                <a:cs typeface="Times New Roman" panose="02020603050405020304" pitchFamily="18" charset="0"/>
                <a:hlinkClick r:id="rId5"/>
              </a:rPr>
              <a:t>www.mhra.gov.uk/yellowcard</a:t>
            </a:r>
            <a:r>
              <a:rPr lang="en-GB" sz="1600">
                <a:ea typeface="Calibri" panose="020F0502020204030204" pitchFamily="34" charset="0"/>
                <a:cs typeface="Times New Roman" panose="02020603050405020304" pitchFamily="18" charset="0"/>
              </a:rPr>
              <a:t> or call 0800 731 6789 (9am to 5pm Monday to Friday)</a:t>
            </a:r>
          </a:p>
          <a:p>
            <a:pPr marL="800100" lvl="1" indent="-342900" algn="just">
              <a:lnSpc>
                <a:spcPct val="250000"/>
              </a:lnSpc>
              <a:spcAft>
                <a:spcPts val="800"/>
              </a:spcAft>
              <a:buFont typeface="Courier New" panose="02070309020205020404" pitchFamily="49" charset="0"/>
              <a:buChar char="o"/>
              <a:tabLst>
                <a:tab pos="457200" algn="l"/>
              </a:tabLst>
            </a:pPr>
            <a:r>
              <a:rPr lang="en-GB" sz="1600">
                <a:ea typeface="Calibri" panose="020F0502020204030204" pitchFamily="34" charset="0"/>
                <a:cs typeface="Times New Roman" panose="02020603050405020304" pitchFamily="18" charset="0"/>
                <a:hlinkClick r:id="rId6"/>
              </a:rPr>
              <a:t>Green Book Chapter 9 </a:t>
            </a:r>
            <a:r>
              <a:rPr lang="en-GB" sz="1600">
                <a:ea typeface="Calibri" panose="020F0502020204030204" pitchFamily="34" charset="0"/>
                <a:cs typeface="Times New Roman" panose="02020603050405020304" pitchFamily="18" charset="0"/>
              </a:rPr>
              <a:t>for detailed guidance on reporting vaccine reactions</a:t>
            </a:r>
          </a:p>
        </p:txBody>
      </p:sp>
      <p:pic>
        <p:nvPicPr>
          <p:cNvPr id="2" name="Picture 1"/>
          <p:cNvPicPr>
            <a:picLocks noChangeAspect="1"/>
          </p:cNvPicPr>
          <p:nvPr/>
        </p:nvPicPr>
        <p:blipFill>
          <a:blip r:embed="rId7"/>
          <a:stretch>
            <a:fillRect/>
          </a:stretch>
        </p:blipFill>
        <p:spPr>
          <a:xfrm>
            <a:off x="10161270" y="3385948"/>
            <a:ext cx="1682122" cy="2504727"/>
          </a:xfrm>
          <a:prstGeom prst="rect">
            <a:avLst/>
          </a:prstGeom>
          <a:ln>
            <a:noFill/>
          </a:ln>
          <a:effectLst>
            <a:outerShdw blurRad="292100" dist="139700" dir="2700000" algn="tl" rotWithShape="0">
              <a:srgbClr val="333333">
                <a:alpha val="65000"/>
              </a:srgbClr>
            </a:outerShdw>
          </a:effectLst>
        </p:spPr>
      </p:pic>
      <p:sp>
        <p:nvSpPr>
          <p:cNvPr id="9" name="Footer Placeholder 3">
            <a:extLst>
              <a:ext uri="{FF2B5EF4-FFF2-40B4-BE49-F238E27FC236}">
                <a16:creationId xmlns:a16="http://schemas.microsoft.com/office/drawing/2014/main" id="{EBFFF1C8-D332-55C3-3049-A9E92CB02D1C}"/>
              </a:ext>
            </a:extLst>
          </p:cNvPr>
          <p:cNvSpPr txBox="1">
            <a:spLocks/>
          </p:cNvSpPr>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t>Vaccination against shingles (Herpes Zoster)</a:t>
            </a:r>
          </a:p>
        </p:txBody>
      </p:sp>
    </p:spTree>
    <p:extLst>
      <p:ext uri="{BB962C8B-B14F-4D97-AF65-F5344CB8AC3E}">
        <p14:creationId xmlns:p14="http://schemas.microsoft.com/office/powerpoint/2010/main" val="1659402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33</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683172"/>
          </a:xfrm>
        </p:spPr>
        <p:txBody>
          <a:bodyPr>
            <a:noAutofit/>
          </a:bodyPr>
          <a:lstStyle/>
          <a:p>
            <a:pPr algn="ctr"/>
            <a:r>
              <a:rPr lang="en-GB" sz="4000" b="1">
                <a:solidFill>
                  <a:srgbClr val="002060"/>
                </a:solidFill>
              </a:rPr>
              <a:t>Shingrix</a:t>
            </a:r>
            <a:r>
              <a:rPr lang="en-GB" sz="4000" b="1" baseline="30000">
                <a:solidFill>
                  <a:srgbClr val="002060"/>
                </a:solidFill>
              </a:rPr>
              <a:t>® </a:t>
            </a:r>
            <a:r>
              <a:rPr lang="en-GB" sz="4000" b="1">
                <a:solidFill>
                  <a:srgbClr val="002060"/>
                </a:solidFill>
              </a:rPr>
              <a:t>storage and supply</a:t>
            </a:r>
          </a:p>
        </p:txBody>
      </p:sp>
      <p:sp>
        <p:nvSpPr>
          <p:cNvPr id="9" name="TextBox 8">
            <a:extLst>
              <a:ext uri="{FF2B5EF4-FFF2-40B4-BE49-F238E27FC236}">
                <a16:creationId xmlns:a16="http://schemas.microsoft.com/office/drawing/2014/main" id="{2735C52A-0CD3-443D-81A2-7BE556558097}"/>
              </a:ext>
            </a:extLst>
          </p:cNvPr>
          <p:cNvSpPr txBox="1"/>
          <p:nvPr/>
        </p:nvSpPr>
        <p:spPr>
          <a:xfrm>
            <a:off x="264812" y="830318"/>
            <a:ext cx="11574262" cy="5217326"/>
          </a:xfrm>
          <a:prstGeom prst="rect">
            <a:avLst/>
          </a:prstGeom>
          <a:noFill/>
        </p:spPr>
        <p:txBody>
          <a:bodyPr wrap="square" rtlCol="0">
            <a:spAutoFit/>
          </a:bodyPr>
          <a:lstStyle/>
          <a:p>
            <a:pPr marL="0" indent="0">
              <a:lnSpc>
                <a:spcPct val="150000"/>
              </a:lnSpc>
              <a:buNone/>
            </a:pPr>
            <a:r>
              <a:rPr lang="en-GB" sz="1600" b="1" dirty="0">
                <a:solidFill>
                  <a:srgbClr val="002060"/>
                </a:solidFill>
              </a:rPr>
              <a:t>Storage</a:t>
            </a:r>
            <a:r>
              <a:rPr lang="en-GB" sz="1600" dirty="0">
                <a:solidFill>
                  <a:srgbClr val="002060"/>
                </a:solidFill>
              </a:rPr>
              <a:t>: </a:t>
            </a:r>
          </a:p>
          <a:p>
            <a:pPr marL="285750" indent="-285750">
              <a:lnSpc>
                <a:spcPct val="150000"/>
              </a:lnSpc>
              <a:buFont typeface="Arial" panose="020B0604020202020204" pitchFamily="34" charset="0"/>
              <a:buChar char="•"/>
            </a:pPr>
            <a:r>
              <a:rPr lang="en-GB" sz="1600" dirty="0">
                <a:solidFill>
                  <a:srgbClr val="002060"/>
                </a:solidFill>
              </a:rPr>
              <a:t>Shingrix</a:t>
            </a:r>
            <a:r>
              <a:rPr lang="en-GB" sz="1600" baseline="30000" dirty="0">
                <a:solidFill>
                  <a:srgbClr val="002060"/>
                </a:solidFill>
              </a:rPr>
              <a:t>®</a:t>
            </a:r>
            <a:r>
              <a:rPr lang="en-GB" sz="1600" dirty="0">
                <a:solidFill>
                  <a:srgbClr val="002060"/>
                </a:solidFill>
              </a:rPr>
              <a:t> should be stored in a refrigerator +2ºC to +8ºC. </a:t>
            </a:r>
          </a:p>
          <a:p>
            <a:pPr marL="285750" indent="-285750" algn="just">
              <a:lnSpc>
                <a:spcPct val="150000"/>
              </a:lnSpc>
              <a:buFont typeface="Arial" panose="020B0604020202020204" pitchFamily="34" charset="0"/>
              <a:buChar char="•"/>
            </a:pPr>
            <a:r>
              <a:rPr lang="en-GB" sz="1600" dirty="0">
                <a:cs typeface="Calibri" panose="020F0502020204030204" pitchFamily="34" charset="0"/>
              </a:rPr>
              <a:t>Keep in original packaging</a:t>
            </a:r>
          </a:p>
          <a:p>
            <a:pPr marL="285750" indent="-285750" algn="just">
              <a:lnSpc>
                <a:spcPct val="150000"/>
              </a:lnSpc>
              <a:buFont typeface="Arial" panose="020B0604020202020204" pitchFamily="34" charset="0"/>
              <a:buChar char="•"/>
            </a:pPr>
            <a:r>
              <a:rPr lang="en-GB" sz="1600" dirty="0">
                <a:cs typeface="Calibri" panose="020F0502020204030204" pitchFamily="34" charset="0"/>
              </a:rPr>
              <a:t>Protect from light</a:t>
            </a:r>
          </a:p>
          <a:p>
            <a:pPr marL="285750" indent="-285750" algn="just">
              <a:lnSpc>
                <a:spcPct val="150000"/>
              </a:lnSpc>
              <a:buFont typeface="Arial" panose="020B0604020202020204" pitchFamily="34" charset="0"/>
              <a:buChar char="•"/>
            </a:pPr>
            <a:r>
              <a:rPr lang="en-GB" sz="1600" dirty="0">
                <a:cs typeface="Calibri" panose="020F0502020204030204" pitchFamily="34" charset="0"/>
              </a:rPr>
              <a:t>Use as soon as possible after removing from fridge</a:t>
            </a:r>
          </a:p>
          <a:p>
            <a:pPr marL="285750" indent="-285750" algn="just">
              <a:lnSpc>
                <a:spcPct val="150000"/>
              </a:lnSpc>
              <a:buFont typeface="Arial" panose="020B0604020202020204" pitchFamily="34" charset="0"/>
              <a:buChar char="•"/>
            </a:pPr>
            <a:r>
              <a:rPr lang="en-GB" sz="1600" dirty="0">
                <a:cs typeface="Calibri" panose="020F0502020204030204" pitchFamily="34" charset="0"/>
              </a:rPr>
              <a:t>Effectiveness cannot be guaranteed for vaccines unless the cold chain has been maintained, and vaccine has been monitored as per national recommendations</a:t>
            </a:r>
          </a:p>
          <a:p>
            <a:pPr marL="285750" indent="-285750" algn="just">
              <a:lnSpc>
                <a:spcPct val="150000"/>
              </a:lnSpc>
              <a:buFont typeface="Arial" panose="020B0604020202020204" pitchFamily="34" charset="0"/>
              <a:buChar char="•"/>
            </a:pPr>
            <a:r>
              <a:rPr lang="en-GB" sz="1600" dirty="0">
                <a:cs typeface="Calibri" panose="020F0502020204030204" pitchFamily="34" charset="0"/>
              </a:rPr>
              <a:t>Refer to local policy on vaccine storage and handling, Shingrix</a:t>
            </a:r>
            <a:r>
              <a:rPr lang="en-GB" sz="1600" baseline="30000" dirty="0">
                <a:cs typeface="Calibri" panose="020F0502020204030204" pitchFamily="34" charset="0"/>
              </a:rPr>
              <a:t>®</a:t>
            </a:r>
            <a:r>
              <a:rPr lang="en-GB" sz="1600" dirty="0">
                <a:cs typeface="Calibri" panose="020F0502020204030204" pitchFamily="34" charset="0"/>
              </a:rPr>
              <a:t> </a:t>
            </a:r>
            <a:r>
              <a:rPr lang="en-GB" sz="1600" dirty="0">
                <a:cs typeface="Calibri" panose="020F0502020204030204" pitchFamily="34" charset="0"/>
                <a:hlinkClick r:id="rId3"/>
              </a:rPr>
              <a:t>SmPC</a:t>
            </a:r>
            <a:r>
              <a:rPr lang="en-GB" sz="1600" dirty="0">
                <a:cs typeface="Calibri" panose="020F0502020204030204" pitchFamily="34" charset="0"/>
              </a:rPr>
              <a:t> , and </a:t>
            </a:r>
            <a:r>
              <a:rPr lang="en-GB" sz="1600" dirty="0">
                <a:cs typeface="Calibri" panose="020F0502020204030204" pitchFamily="34" charset="0"/>
                <a:hlinkClick r:id="rId4"/>
              </a:rPr>
              <a:t>Green Book: Chapter 3 </a:t>
            </a:r>
            <a:endParaRPr lang="en-GB" sz="1600" dirty="0">
              <a:cs typeface="Calibri" panose="020F0502020204030204" pitchFamily="34" charset="0"/>
            </a:endParaRPr>
          </a:p>
          <a:p>
            <a:pPr algn="just">
              <a:lnSpc>
                <a:spcPct val="150000"/>
              </a:lnSpc>
            </a:pPr>
            <a:endParaRPr lang="en-GB" sz="1600" dirty="0">
              <a:solidFill>
                <a:srgbClr val="002060"/>
              </a:solidFill>
            </a:endParaRPr>
          </a:p>
          <a:p>
            <a:pPr>
              <a:lnSpc>
                <a:spcPct val="150000"/>
              </a:lnSpc>
            </a:pPr>
            <a:r>
              <a:rPr lang="en-GB" sz="1600" b="1" dirty="0">
                <a:solidFill>
                  <a:srgbClr val="002060"/>
                </a:solidFill>
              </a:rPr>
              <a:t>Supply:</a:t>
            </a:r>
            <a:r>
              <a:rPr lang="en-GB" sz="1600" dirty="0">
                <a:solidFill>
                  <a:srgbClr val="002060"/>
                </a:solidFill>
              </a:rPr>
              <a:t> </a:t>
            </a:r>
          </a:p>
          <a:p>
            <a:pPr marL="285750" indent="-285750" algn="just">
              <a:lnSpc>
                <a:spcPct val="150000"/>
              </a:lnSpc>
              <a:buFont typeface="Arial" panose="020B0604020202020204" pitchFamily="34" charset="0"/>
              <a:buChar char="•"/>
            </a:pPr>
            <a:r>
              <a:rPr lang="en-GB" sz="1600" dirty="0"/>
              <a:t>Supply of Shingrix</a:t>
            </a:r>
            <a:r>
              <a:rPr lang="en-GB" sz="1600" baseline="30000" dirty="0">
                <a:solidFill>
                  <a:srgbClr val="002060"/>
                </a:solidFill>
              </a:rPr>
              <a:t> ®</a:t>
            </a:r>
            <a:r>
              <a:rPr lang="en-GB" sz="1600" dirty="0"/>
              <a:t> is available for general practice to order online via the ImmForm website for delivery to those eligible as part of the routine shingles programme</a:t>
            </a:r>
          </a:p>
          <a:p>
            <a:pPr marL="285750" indent="-285750" algn="just">
              <a:lnSpc>
                <a:spcPct val="150000"/>
              </a:lnSpc>
              <a:buFont typeface="Arial" panose="020B0604020202020204" pitchFamily="34" charset="0"/>
              <a:buChar char="•"/>
            </a:pPr>
            <a:r>
              <a:rPr lang="en-GB" sz="1600" dirty="0">
                <a:solidFill>
                  <a:srgbClr val="002060"/>
                </a:solidFill>
              </a:rPr>
              <a:t>To obtain supplies of Shingrix</a:t>
            </a:r>
            <a:r>
              <a:rPr lang="en-GB" sz="1600" b="1" baseline="30000" dirty="0">
                <a:solidFill>
                  <a:srgbClr val="002060"/>
                </a:solidFill>
              </a:rPr>
              <a:t>®  </a:t>
            </a:r>
            <a:r>
              <a:rPr lang="en-GB" sz="1600" dirty="0">
                <a:solidFill>
                  <a:srgbClr val="002060"/>
                </a:solidFill>
              </a:rPr>
              <a:t>for use outside of the national immunisation programme contact GlaxoSmithKline UK, direct on Tel: 0800 221 441</a:t>
            </a:r>
          </a:p>
        </p:txBody>
      </p:sp>
    </p:spTree>
    <p:extLst>
      <p:ext uri="{BB962C8B-B14F-4D97-AF65-F5344CB8AC3E}">
        <p14:creationId xmlns:p14="http://schemas.microsoft.com/office/powerpoint/2010/main" val="2272574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34</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262601"/>
            <a:ext cx="12192000" cy="683172"/>
          </a:xfrm>
        </p:spPr>
        <p:txBody>
          <a:bodyPr>
            <a:noAutofit/>
          </a:bodyPr>
          <a:lstStyle/>
          <a:p>
            <a:pPr algn="ctr"/>
            <a:r>
              <a:rPr lang="en-GB" sz="4000" b="1" dirty="0">
                <a:solidFill>
                  <a:srgbClr val="002060"/>
                </a:solidFill>
              </a:rPr>
              <a:t>Shingrix</a:t>
            </a:r>
            <a:r>
              <a:rPr lang="en-GB" sz="4000" baseline="30000" dirty="0">
                <a:solidFill>
                  <a:srgbClr val="002060"/>
                </a:solidFill>
              </a:rPr>
              <a:t>®</a:t>
            </a:r>
            <a:r>
              <a:rPr lang="en-GB" sz="4000" b="1" dirty="0">
                <a:solidFill>
                  <a:srgbClr val="002060"/>
                </a:solidFill>
              </a:rPr>
              <a:t> efficacy </a:t>
            </a:r>
          </a:p>
        </p:txBody>
      </p:sp>
      <p:sp>
        <p:nvSpPr>
          <p:cNvPr id="7" name="Content Placeholder 2"/>
          <p:cNvSpPr>
            <a:spLocks noGrp="1"/>
          </p:cNvSpPr>
          <p:nvPr>
            <p:ph idx="1"/>
          </p:nvPr>
        </p:nvSpPr>
        <p:spPr>
          <a:xfrm>
            <a:off x="374578" y="1295052"/>
            <a:ext cx="11239667" cy="4662109"/>
          </a:xfrm>
        </p:spPr>
        <p:txBody>
          <a:bodyPr lIns="91440" tIns="45720" rIns="91440" bIns="45720" anchor="t">
            <a:noAutofit/>
          </a:bodyPr>
          <a:lstStyle/>
          <a:p>
            <a:pPr marL="0" indent="0">
              <a:lnSpc>
                <a:spcPct val="150000"/>
              </a:lnSpc>
              <a:spcBef>
                <a:spcPts val="0"/>
              </a:spcBef>
              <a:buNone/>
            </a:pPr>
            <a:r>
              <a:rPr lang="en-GB" sz="1400" dirty="0">
                <a:solidFill>
                  <a:srgbClr val="002060"/>
                </a:solidFill>
              </a:rPr>
              <a:t>From September 2023, Shingrix® replaced Zostavax® in the routine immunisation programme.   </a:t>
            </a:r>
            <a:endParaRPr lang="en-GB" sz="1400" dirty="0">
              <a:solidFill>
                <a:srgbClr val="002060"/>
              </a:solidFill>
              <a:cs typeface="Arial"/>
            </a:endParaRPr>
          </a:p>
          <a:p>
            <a:pPr marL="0" indent="0">
              <a:lnSpc>
                <a:spcPct val="150000"/>
              </a:lnSpc>
              <a:spcBef>
                <a:spcPts val="0"/>
              </a:spcBef>
              <a:buNone/>
            </a:pPr>
            <a:endParaRPr lang="en-GB" sz="1400" dirty="0">
              <a:solidFill>
                <a:srgbClr val="002060"/>
              </a:solidFill>
              <a:cs typeface="Arial"/>
            </a:endParaRPr>
          </a:p>
          <a:p>
            <a:pPr marL="0" indent="0">
              <a:lnSpc>
                <a:spcPct val="150000"/>
              </a:lnSpc>
              <a:spcBef>
                <a:spcPts val="0"/>
              </a:spcBef>
              <a:buNone/>
            </a:pPr>
            <a:r>
              <a:rPr lang="en-GB" sz="1400" dirty="0">
                <a:solidFill>
                  <a:srgbClr val="002060"/>
                </a:solidFill>
              </a:rPr>
              <a:t>In the phase 3 randomised placebo controlled clinical trials of 15,411 participants, vaccine efficacy in the 7,695 immunocompetent adults ≥ 50 years and 6,950 ≥70 years, vaccinated with two doses of Shingrix</a:t>
            </a:r>
            <a:r>
              <a:rPr lang="en-GB" sz="1400" baseline="30000" dirty="0">
                <a:solidFill>
                  <a:srgbClr val="002060"/>
                </a:solidFill>
              </a:rPr>
              <a:t>®</a:t>
            </a:r>
            <a:r>
              <a:rPr lang="en-GB" sz="1400" dirty="0">
                <a:solidFill>
                  <a:srgbClr val="002060"/>
                </a:solidFill>
              </a:rPr>
              <a:t> 2 months apart was estimated at 97.2% and 91.2% respectively (reference: </a:t>
            </a:r>
            <a:r>
              <a:rPr lang="en-GB" sz="1400" dirty="0">
                <a:solidFill>
                  <a:srgbClr val="002060"/>
                </a:solidFill>
                <a:hlinkClick r:id="rId3"/>
              </a:rPr>
              <a:t>Lal et al (2015)</a:t>
            </a:r>
            <a:r>
              <a:rPr lang="en-GB" sz="1400" dirty="0">
                <a:solidFill>
                  <a:srgbClr val="002060"/>
                </a:solidFill>
              </a:rPr>
              <a:t>). A long-term follow-up of the initial clinical trials showed the vaccine efficacy against zoster were 71.7% to 83.9% 6 to 11 years after vaccination (reference: </a:t>
            </a:r>
            <a:r>
              <a:rPr lang="en-GB" sz="1400" dirty="0" err="1">
                <a:solidFill>
                  <a:srgbClr val="002060"/>
                </a:solidFill>
                <a:hlinkClick r:id="rId4"/>
              </a:rPr>
              <a:t>Strezova</a:t>
            </a:r>
            <a:r>
              <a:rPr lang="en-GB" sz="1400" dirty="0">
                <a:solidFill>
                  <a:srgbClr val="002060"/>
                </a:solidFill>
                <a:hlinkClick r:id="rId4"/>
              </a:rPr>
              <a:t> et al (2025) in Green Book Shingles Chapter</a:t>
            </a:r>
            <a:r>
              <a:rPr lang="en-GB" sz="1400" dirty="0">
                <a:solidFill>
                  <a:srgbClr val="002060"/>
                </a:solidFill>
              </a:rPr>
              <a:t>)</a:t>
            </a:r>
          </a:p>
          <a:p>
            <a:pPr marL="0" indent="0">
              <a:lnSpc>
                <a:spcPct val="150000"/>
              </a:lnSpc>
              <a:spcBef>
                <a:spcPts val="0"/>
              </a:spcBef>
              <a:buNone/>
            </a:pPr>
            <a:endParaRPr lang="en-GB" sz="1400" dirty="0">
              <a:solidFill>
                <a:srgbClr val="002060"/>
              </a:solidFill>
              <a:cs typeface="Arial"/>
            </a:endParaRPr>
          </a:p>
          <a:p>
            <a:pPr marL="0" indent="0">
              <a:lnSpc>
                <a:spcPct val="150000"/>
              </a:lnSpc>
              <a:spcBef>
                <a:spcPts val="0"/>
              </a:spcBef>
              <a:buNone/>
            </a:pPr>
            <a:r>
              <a:rPr lang="en-GB" sz="1400" dirty="0">
                <a:solidFill>
                  <a:srgbClr val="002060"/>
                </a:solidFill>
                <a:cs typeface="Arial"/>
              </a:rPr>
              <a:t>One- and two-dose real-world vaccine effectiveness of Shingrix® was estimated at 56.9% and 70.1% respectively in another US study of both immunocompetent and immunosuppressed adults aged &gt;over 65 years (</a:t>
            </a:r>
            <a:r>
              <a:rPr lang="en-GB" sz="1400" dirty="0">
                <a:solidFill>
                  <a:srgbClr val="002060"/>
                </a:solidFill>
                <a:cs typeface="Arial"/>
                <a:hlinkClick r:id="rId5"/>
              </a:rPr>
              <a:t>Izurieta et al, 2021</a:t>
            </a:r>
            <a:r>
              <a:rPr lang="en-GB" sz="1400" dirty="0">
                <a:solidFill>
                  <a:srgbClr val="002060"/>
                </a:solidFill>
                <a:cs typeface="Arial"/>
              </a:rPr>
              <a:t>).  Sub-group analyses showed that VE for immunosuppressed individuals was lower (37.0% for 1 dose and 64.1% for 2 dose) than those who were not immunosuppressed (58.4% for 1 dose and 70.5% for 2 dose).  One- and two- dose vaccine effectiveness against post-herpetic neuralgia was 51.4% and 76.0%. The two-dose vaccine effectiveness was not significantly lower for adults aged 80+ years and over, for second doses received at ≥180 days, or for individuals with autoimmune conditions. </a:t>
            </a:r>
          </a:p>
          <a:p>
            <a:pPr marL="0" indent="0">
              <a:lnSpc>
                <a:spcPct val="100000"/>
              </a:lnSpc>
              <a:spcBef>
                <a:spcPts val="0"/>
              </a:spcBef>
              <a:buNone/>
            </a:pPr>
            <a:endParaRPr lang="en-GB" sz="1400" dirty="0">
              <a:solidFill>
                <a:srgbClr val="002060"/>
              </a:solidFill>
              <a:cs typeface="Arial"/>
              <a:hlinkClick r:id="rId4"/>
            </a:endParaRPr>
          </a:p>
          <a:p>
            <a:pPr marL="0" indent="0">
              <a:lnSpc>
                <a:spcPct val="100000"/>
              </a:lnSpc>
              <a:spcBef>
                <a:spcPts val="0"/>
              </a:spcBef>
              <a:buNone/>
            </a:pPr>
            <a:endParaRPr lang="en-GB" sz="3200" strike="sngStrike" dirty="0">
              <a:solidFill>
                <a:srgbClr val="002060"/>
              </a:solidFill>
            </a:endParaRPr>
          </a:p>
          <a:p>
            <a:pPr marL="0" indent="0">
              <a:buNone/>
            </a:pPr>
            <a:endParaRPr lang="en-GB" sz="2000" dirty="0">
              <a:solidFill>
                <a:srgbClr val="002060"/>
              </a:solidFill>
            </a:endParaRPr>
          </a:p>
        </p:txBody>
      </p:sp>
      <p:sp>
        <p:nvSpPr>
          <p:cNvPr id="2" name="TextBox 1">
            <a:extLst>
              <a:ext uri="{FF2B5EF4-FFF2-40B4-BE49-F238E27FC236}">
                <a16:creationId xmlns:a16="http://schemas.microsoft.com/office/drawing/2014/main" id="{9CBF251A-6E92-78D1-665D-64E51AB58554}"/>
              </a:ext>
            </a:extLst>
          </p:cNvPr>
          <p:cNvSpPr txBox="1"/>
          <p:nvPr/>
        </p:nvSpPr>
        <p:spPr>
          <a:xfrm>
            <a:off x="4495800" y="5602757"/>
            <a:ext cx="3452884" cy="369332"/>
          </a:xfrm>
          <a:prstGeom prst="rect">
            <a:avLst/>
          </a:prstGeom>
          <a:noFill/>
        </p:spPr>
        <p:txBody>
          <a:bodyPr wrap="square" rtlCol="0">
            <a:spAutoFit/>
          </a:bodyPr>
          <a:lstStyle/>
          <a:p>
            <a:pPr algn="just"/>
            <a:r>
              <a:rPr lang="en-GB" dirty="0">
                <a:solidFill>
                  <a:srgbClr val="002060"/>
                </a:solidFill>
                <a:cs typeface="Arial"/>
                <a:hlinkClick r:id="rId4"/>
              </a:rPr>
              <a:t>Green Book: Shingles </a:t>
            </a:r>
            <a:endParaRPr lang="en-GB" sz="4400" dirty="0">
              <a:solidFill>
                <a:srgbClr val="002060"/>
              </a:solidFill>
              <a:cs typeface="Arial"/>
            </a:endParaRPr>
          </a:p>
        </p:txBody>
      </p:sp>
    </p:spTree>
    <p:extLst>
      <p:ext uri="{BB962C8B-B14F-4D97-AF65-F5344CB8AC3E}">
        <p14:creationId xmlns:p14="http://schemas.microsoft.com/office/powerpoint/2010/main" val="1048836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35</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1520680"/>
          </a:xfrm>
        </p:spPr>
        <p:txBody>
          <a:bodyPr>
            <a:noAutofit/>
          </a:bodyPr>
          <a:lstStyle/>
          <a:p>
            <a:pPr algn="ctr"/>
            <a:r>
              <a:rPr lang="en-GB" sz="4000" b="1">
                <a:solidFill>
                  <a:srgbClr val="002060"/>
                </a:solidFill>
              </a:rPr>
              <a:t>Individuals with a recent history of shingles and post herpetic neuralgia (PHN)</a:t>
            </a:r>
            <a:br>
              <a:rPr lang="en-GB" sz="4000">
                <a:solidFill>
                  <a:srgbClr val="002060"/>
                </a:solidFill>
              </a:rPr>
            </a:br>
            <a:br>
              <a:rPr lang="en-GB" sz="4000">
                <a:solidFill>
                  <a:srgbClr val="002060"/>
                </a:solidFill>
              </a:rPr>
            </a:br>
            <a:br>
              <a:rPr lang="en-GB">
                <a:solidFill>
                  <a:srgbClr val="002060"/>
                </a:solidFill>
              </a:rPr>
            </a:br>
            <a:endParaRPr lang="en-GB" b="1">
              <a:solidFill>
                <a:srgbClr val="002060"/>
              </a:solidFill>
            </a:endParaRPr>
          </a:p>
        </p:txBody>
      </p:sp>
      <p:sp>
        <p:nvSpPr>
          <p:cNvPr id="7" name="Content Placeholder 2"/>
          <p:cNvSpPr txBox="1">
            <a:spLocks/>
          </p:cNvSpPr>
          <p:nvPr/>
        </p:nvSpPr>
        <p:spPr>
          <a:xfrm>
            <a:off x="448287" y="1487170"/>
            <a:ext cx="11743713" cy="3611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a:solidFill>
                <a:srgbClr val="002060"/>
              </a:solidFill>
            </a:endParaRPr>
          </a:p>
        </p:txBody>
      </p:sp>
      <p:sp>
        <p:nvSpPr>
          <p:cNvPr id="8" name="Content Placeholder 2"/>
          <p:cNvSpPr>
            <a:spLocks noGrp="1"/>
          </p:cNvSpPr>
          <p:nvPr>
            <p:ph idx="1"/>
          </p:nvPr>
        </p:nvSpPr>
        <p:spPr>
          <a:xfrm>
            <a:off x="360292" y="1656282"/>
            <a:ext cx="11561197" cy="4230169"/>
          </a:xfrm>
        </p:spPr>
        <p:txBody>
          <a:bodyPr lIns="91440" tIns="45720" rIns="91440" bIns="45720" anchor="t">
            <a:normAutofit/>
          </a:bodyPr>
          <a:lstStyle/>
          <a:p>
            <a:pPr algn="just">
              <a:lnSpc>
                <a:spcPct val="110000"/>
              </a:lnSpc>
            </a:pPr>
            <a:r>
              <a:rPr lang="en-GB" sz="1900" dirty="0">
                <a:solidFill>
                  <a:srgbClr val="002060"/>
                </a:solidFill>
              </a:rPr>
              <a:t>Shingles vaccine is not recommended for treatment of shingles or PHN.</a:t>
            </a:r>
            <a:endParaRPr lang="en-US" sz="1900" dirty="0"/>
          </a:p>
          <a:p>
            <a:pPr algn="just">
              <a:lnSpc>
                <a:spcPct val="110000"/>
              </a:lnSpc>
            </a:pPr>
            <a:r>
              <a:rPr lang="en-GB" sz="1900" dirty="0">
                <a:solidFill>
                  <a:srgbClr val="002060"/>
                </a:solidFill>
              </a:rPr>
              <a:t>Eligible individuals who have shingles should wait until symptoms have ceased before being considered for shingles vaccination.</a:t>
            </a:r>
            <a:endParaRPr lang="en-GB" sz="1900" dirty="0">
              <a:solidFill>
                <a:srgbClr val="002060"/>
              </a:solidFill>
              <a:cs typeface="Arial"/>
            </a:endParaRPr>
          </a:p>
          <a:p>
            <a:pPr algn="just">
              <a:lnSpc>
                <a:spcPct val="110000"/>
              </a:lnSpc>
            </a:pPr>
            <a:r>
              <a:rPr lang="en-GB" sz="1900" dirty="0"/>
              <a:t>Individuals who have two or more episodes of shingles in one year should have immunological investigation prior to vaccination. Clinicians may wish to discuss such cases with local specialist teams. </a:t>
            </a:r>
            <a:endParaRPr lang="en-GB" sz="1900" dirty="0">
              <a:cs typeface="Arial"/>
            </a:endParaRPr>
          </a:p>
          <a:p>
            <a:pPr algn="just">
              <a:lnSpc>
                <a:spcPct val="110000"/>
              </a:lnSpc>
              <a:buFont typeface="Arial" pitchFamily="34" charset="0"/>
              <a:buChar char="•"/>
            </a:pPr>
            <a:r>
              <a:rPr lang="en-GB" sz="1900" dirty="0">
                <a:solidFill>
                  <a:srgbClr val="002060"/>
                </a:solidFill>
              </a:rPr>
              <a:t>As PHN can persist for many months or years, if the patient is eligible for shingles vaccine by age and they have no other symptoms, then the recommendation would be to offer the shingles vaccine without any specific interval before offering vaccine.</a:t>
            </a:r>
            <a:endParaRPr lang="en-GB" sz="1900" dirty="0">
              <a:solidFill>
                <a:srgbClr val="002060"/>
              </a:solidFill>
              <a:cs typeface="Arial"/>
            </a:endParaRPr>
          </a:p>
          <a:p>
            <a:pPr algn="just">
              <a:lnSpc>
                <a:spcPct val="110000"/>
              </a:lnSpc>
            </a:pPr>
            <a:r>
              <a:rPr lang="en-GB" sz="1900" dirty="0">
                <a:solidFill>
                  <a:srgbClr val="002060"/>
                </a:solidFill>
              </a:rPr>
              <a:t>N</a:t>
            </a:r>
            <a:r>
              <a:rPr lang="en-GB" sz="1900" dirty="0">
                <a:solidFill>
                  <a:srgbClr val="002060"/>
                </a:solidFill>
                <a:latin typeface="+mn-lt"/>
              </a:rPr>
              <a:t>atural boosting that occurs following an episode of shingles makes the benefit of offering </a:t>
            </a:r>
            <a:r>
              <a:rPr lang="en-GB" sz="1900" dirty="0">
                <a:solidFill>
                  <a:srgbClr val="002060"/>
                </a:solidFill>
              </a:rPr>
              <a:t>shingles vaccine</a:t>
            </a:r>
            <a:r>
              <a:rPr lang="en-GB" sz="1900" dirty="0">
                <a:solidFill>
                  <a:srgbClr val="002060"/>
                </a:solidFill>
                <a:latin typeface="+mn-lt"/>
              </a:rPr>
              <a:t> immediately following recovery unclear.</a:t>
            </a:r>
            <a:endParaRPr lang="en-GB" sz="1900" dirty="0">
              <a:solidFill>
                <a:srgbClr val="002060"/>
              </a:solidFill>
              <a:latin typeface="+mn-lt"/>
              <a:cs typeface="Arial"/>
            </a:endParaRPr>
          </a:p>
        </p:txBody>
      </p:sp>
    </p:spTree>
    <p:extLst>
      <p:ext uri="{BB962C8B-B14F-4D97-AF65-F5344CB8AC3E}">
        <p14:creationId xmlns:p14="http://schemas.microsoft.com/office/powerpoint/2010/main" val="2063457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36</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755824"/>
          </a:xfrm>
        </p:spPr>
        <p:txBody>
          <a:bodyPr>
            <a:noAutofit/>
          </a:bodyPr>
          <a:lstStyle/>
          <a:p>
            <a:pPr algn="ctr"/>
            <a:r>
              <a:rPr lang="en-GB" sz="4000" b="1">
                <a:solidFill>
                  <a:srgbClr val="002060"/>
                </a:solidFill>
              </a:rPr>
              <a:t>Prescription only medication (POM)</a:t>
            </a:r>
            <a:br>
              <a:rPr lang="en-GB" sz="4000">
                <a:solidFill>
                  <a:srgbClr val="002060"/>
                </a:solidFill>
              </a:rPr>
            </a:br>
            <a:br>
              <a:rPr lang="en-GB" sz="4000">
                <a:solidFill>
                  <a:srgbClr val="002060"/>
                </a:solidFill>
              </a:rPr>
            </a:br>
            <a:br>
              <a:rPr lang="en-GB" sz="4000">
                <a:solidFill>
                  <a:srgbClr val="002060"/>
                </a:solidFill>
              </a:rPr>
            </a:br>
            <a:br>
              <a:rPr lang="en-GB">
                <a:solidFill>
                  <a:srgbClr val="002060"/>
                </a:solidFill>
              </a:rPr>
            </a:br>
            <a:endParaRPr lang="en-GB" b="1">
              <a:solidFill>
                <a:srgbClr val="002060"/>
              </a:solidFill>
            </a:endParaRPr>
          </a:p>
        </p:txBody>
      </p:sp>
      <p:sp>
        <p:nvSpPr>
          <p:cNvPr id="7" name="Content Placeholder 2"/>
          <p:cNvSpPr txBox="1">
            <a:spLocks/>
          </p:cNvSpPr>
          <p:nvPr/>
        </p:nvSpPr>
        <p:spPr>
          <a:xfrm>
            <a:off x="448287" y="1487170"/>
            <a:ext cx="11743713" cy="3611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a:solidFill>
                <a:srgbClr val="002060"/>
              </a:solidFill>
            </a:endParaRPr>
          </a:p>
        </p:txBody>
      </p:sp>
      <p:sp>
        <p:nvSpPr>
          <p:cNvPr id="9" name="Content Placeholder 2"/>
          <p:cNvSpPr>
            <a:spLocks noGrp="1"/>
          </p:cNvSpPr>
          <p:nvPr>
            <p:ph idx="1"/>
          </p:nvPr>
        </p:nvSpPr>
        <p:spPr>
          <a:xfrm>
            <a:off x="453103" y="1165052"/>
            <a:ext cx="11570333" cy="4656050"/>
          </a:xfrm>
        </p:spPr>
        <p:txBody>
          <a:bodyPr lIns="91440" tIns="45720" rIns="91440" bIns="45720" anchor="t">
            <a:normAutofit/>
          </a:bodyPr>
          <a:lstStyle/>
          <a:p>
            <a:pPr marL="0" indent="0">
              <a:buNone/>
            </a:pPr>
            <a:r>
              <a:rPr lang="en-GB" sz="1800" dirty="0">
                <a:solidFill>
                  <a:srgbClr val="002060"/>
                </a:solidFill>
              </a:rPr>
              <a:t>Shingrix</a:t>
            </a:r>
            <a:r>
              <a:rPr lang="en-GB" sz="1800" baseline="30000" dirty="0">
                <a:solidFill>
                  <a:srgbClr val="002060"/>
                </a:solidFill>
              </a:rPr>
              <a:t>®</a:t>
            </a:r>
            <a:r>
              <a:rPr lang="en-GB" sz="1800" dirty="0">
                <a:solidFill>
                  <a:srgbClr val="002060"/>
                </a:solidFill>
              </a:rPr>
              <a:t> should only be administered using a:</a:t>
            </a:r>
          </a:p>
          <a:p>
            <a:r>
              <a:rPr lang="en-GB" sz="1800" dirty="0">
                <a:solidFill>
                  <a:srgbClr val="002060"/>
                </a:solidFill>
              </a:rPr>
              <a:t>Prescription written manually or electronically by a registered medical practitioner or other authorised prescriber.</a:t>
            </a:r>
            <a:endParaRPr lang="en-GB" sz="1800" dirty="0">
              <a:solidFill>
                <a:srgbClr val="002060"/>
              </a:solidFill>
              <a:cs typeface="Arial"/>
            </a:endParaRPr>
          </a:p>
          <a:p>
            <a:pPr>
              <a:buFont typeface="Arial" panose="020B0604020202020204" pitchFamily="34" charset="0"/>
              <a:buChar char="•"/>
            </a:pPr>
            <a:r>
              <a:rPr lang="en-GB" sz="1800" dirty="0">
                <a:solidFill>
                  <a:srgbClr val="002060"/>
                </a:solidFill>
              </a:rPr>
              <a:t>Patient specific direction (PSD).</a:t>
            </a:r>
            <a:endParaRPr lang="en-GB" sz="1800" dirty="0">
              <a:solidFill>
                <a:srgbClr val="002060"/>
              </a:solidFill>
              <a:cs typeface="Arial"/>
            </a:endParaRPr>
          </a:p>
          <a:p>
            <a:pPr>
              <a:buFont typeface="Arial" panose="020B0604020202020204" pitchFamily="34" charset="0"/>
              <a:buChar char="•"/>
            </a:pPr>
            <a:r>
              <a:rPr lang="en-GB" sz="1800" dirty="0">
                <a:solidFill>
                  <a:srgbClr val="002060"/>
                </a:solidFill>
              </a:rPr>
              <a:t>Patient group direction (PGD).</a:t>
            </a:r>
            <a:endParaRPr lang="en-GB" sz="1800" dirty="0">
              <a:solidFill>
                <a:srgbClr val="002060"/>
              </a:solidFill>
              <a:cs typeface="Arial"/>
            </a:endParaRPr>
          </a:p>
          <a:p>
            <a:pPr>
              <a:buFont typeface="Arial" panose="020B0604020202020204" pitchFamily="34" charset="0"/>
              <a:buChar char="•"/>
            </a:pPr>
            <a:endParaRPr lang="en-GB" sz="1800" dirty="0">
              <a:solidFill>
                <a:srgbClr val="002060"/>
              </a:solidFill>
            </a:endParaRPr>
          </a:p>
          <a:p>
            <a:pPr marL="0" indent="0">
              <a:buNone/>
            </a:pPr>
            <a:r>
              <a:rPr lang="en-GB" sz="1800" dirty="0">
                <a:solidFill>
                  <a:srgbClr val="002060"/>
                </a:solidFill>
              </a:rPr>
              <a:t>There is a Welsh National PGD for Shingrix which will is available </a:t>
            </a:r>
            <a:r>
              <a:rPr lang="en-GB" sz="1800" dirty="0">
                <a:solidFill>
                  <a:srgbClr val="002060"/>
                </a:solidFill>
                <a:hlinkClick r:id="rId3"/>
              </a:rPr>
              <a:t>here</a:t>
            </a:r>
            <a:r>
              <a:rPr lang="en-GB" sz="1800" dirty="0">
                <a:solidFill>
                  <a:srgbClr val="002060"/>
                </a:solidFill>
              </a:rPr>
              <a:t> </a:t>
            </a:r>
            <a:endParaRPr lang="en-GB" sz="1800" dirty="0">
              <a:solidFill>
                <a:srgbClr val="002060"/>
              </a:solidFill>
              <a:cs typeface="Arial"/>
            </a:endParaRPr>
          </a:p>
          <a:p>
            <a:pPr marL="0" indent="0">
              <a:buNone/>
            </a:pPr>
            <a:r>
              <a:rPr lang="en-GB" sz="1800" dirty="0">
                <a:solidFill>
                  <a:srgbClr val="002060"/>
                </a:solidFill>
              </a:rPr>
              <a:t>Health Boards will need to review, authorise and sign off locally according to their policies and governance procedures before use.</a:t>
            </a:r>
            <a:endParaRPr lang="en-GB" sz="1800" dirty="0">
              <a:solidFill>
                <a:srgbClr val="002060"/>
              </a:solidFill>
              <a:cs typeface="Arial"/>
            </a:endParaRPr>
          </a:p>
        </p:txBody>
      </p:sp>
    </p:spTree>
    <p:extLst>
      <p:ext uri="{BB962C8B-B14F-4D97-AF65-F5344CB8AC3E}">
        <p14:creationId xmlns:p14="http://schemas.microsoft.com/office/powerpoint/2010/main" val="15450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FC9AB-6C3F-114A-F02A-FEA74512E30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82FAB5B-B3ED-BCC7-D27B-6E829F5730EF}"/>
              </a:ext>
            </a:extLst>
          </p:cNvPr>
          <p:cNvSpPr>
            <a:spLocks noGrp="1"/>
          </p:cNvSpPr>
          <p:nvPr>
            <p:ph type="body" sz="quarter" idx="10"/>
          </p:nvPr>
        </p:nvSpPr>
        <p:spPr>
          <a:xfrm>
            <a:off x="623397" y="2754093"/>
            <a:ext cx="7361888" cy="957835"/>
          </a:xfrm>
        </p:spPr>
        <p:txBody>
          <a:bodyPr lIns="91440" tIns="45720" rIns="91440" bIns="45720" anchor="t">
            <a:normAutofit fontScale="32500" lnSpcReduction="20000"/>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algn="ctr"/>
            <a:r>
              <a:rPr lang="en-GB" sz="4400">
                <a:cs typeface="Arial"/>
              </a:rPr>
              <a:t>What is shingles?</a:t>
            </a:r>
            <a:endParaRPr lang="en-GB" sz="4400">
              <a:solidFill>
                <a:srgbClr val="212A73"/>
              </a:solidFill>
              <a:cs typeface="Arial"/>
            </a:endParaRPr>
          </a:p>
          <a:p>
            <a:r>
              <a:rPr lang="en-GB" sz="9600">
                <a:solidFill>
                  <a:schemeClr val="bg1"/>
                </a:solidFill>
                <a:cs typeface="Arial"/>
              </a:rPr>
              <a:t>Shingles vaccination programme</a:t>
            </a:r>
          </a:p>
          <a:p>
            <a:endParaRPr lang="en-GB">
              <a:cs typeface="Arial"/>
            </a:endParaRPr>
          </a:p>
        </p:txBody>
      </p:sp>
      <p:sp>
        <p:nvSpPr>
          <p:cNvPr id="4" name="Slide Number Placeholder 3">
            <a:extLst>
              <a:ext uri="{FF2B5EF4-FFF2-40B4-BE49-F238E27FC236}">
                <a16:creationId xmlns:a16="http://schemas.microsoft.com/office/drawing/2014/main" id="{6D0E35AC-9902-9EF3-987F-682806818638}"/>
              </a:ext>
            </a:extLst>
          </p:cNvPr>
          <p:cNvSpPr>
            <a:spLocks noGrp="1"/>
          </p:cNvSpPr>
          <p:nvPr>
            <p:ph type="sldNum" sz="quarter" idx="4294967295"/>
          </p:nvPr>
        </p:nvSpPr>
        <p:spPr>
          <a:xfrm>
            <a:off x="11637095" y="6347858"/>
            <a:ext cx="517506" cy="364988"/>
          </a:xfrm>
          <a:prstGeom prst="rect">
            <a:avLst/>
          </a:prstGeom>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37</a:t>
            </a:fld>
            <a:endParaRPr lang="en-GB"/>
          </a:p>
        </p:txBody>
      </p:sp>
    </p:spTree>
    <p:extLst>
      <p:ext uri="{BB962C8B-B14F-4D97-AF65-F5344CB8AC3E}">
        <p14:creationId xmlns:p14="http://schemas.microsoft.com/office/powerpoint/2010/main" val="3649511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5A19-9744-417F-A586-03401BF78263}"/>
              </a:ext>
            </a:extLst>
          </p:cNvPr>
          <p:cNvSpPr>
            <a:spLocks noGrp="1"/>
          </p:cNvSpPr>
          <p:nvPr>
            <p:ph type="title"/>
          </p:nvPr>
        </p:nvSpPr>
        <p:spPr>
          <a:xfrm>
            <a:off x="838200" y="201164"/>
            <a:ext cx="10515600" cy="668028"/>
          </a:xfrm>
        </p:spPr>
        <p:txBody>
          <a:bodyPr/>
          <a:lstStyle/>
          <a:p>
            <a:pPr algn="ctr"/>
            <a:r>
              <a:rPr lang="en-GB" sz="4000" b="1"/>
              <a:t>Shingrix</a:t>
            </a:r>
            <a:r>
              <a:rPr lang="en-GB" sz="4000" baseline="30000">
                <a:solidFill>
                  <a:srgbClr val="002060"/>
                </a:solidFill>
              </a:rPr>
              <a:t>®</a:t>
            </a:r>
            <a:r>
              <a:rPr lang="en-GB" sz="4000" b="1"/>
              <a:t> vaccine eligibility </a:t>
            </a:r>
          </a:p>
        </p:txBody>
      </p:sp>
      <p:sp>
        <p:nvSpPr>
          <p:cNvPr id="3" name="Content Placeholder 2">
            <a:extLst>
              <a:ext uri="{FF2B5EF4-FFF2-40B4-BE49-F238E27FC236}">
                <a16:creationId xmlns:a16="http://schemas.microsoft.com/office/drawing/2014/main" id="{983713EA-9970-4AA8-ACE9-222BDB188E1D}"/>
              </a:ext>
            </a:extLst>
          </p:cNvPr>
          <p:cNvSpPr>
            <a:spLocks noGrp="1"/>
          </p:cNvSpPr>
          <p:nvPr>
            <p:ph idx="1"/>
          </p:nvPr>
        </p:nvSpPr>
        <p:spPr>
          <a:xfrm>
            <a:off x="244688" y="1021940"/>
            <a:ext cx="8427013" cy="4945821"/>
          </a:xfrm>
        </p:spPr>
        <p:txBody>
          <a:bodyPr lIns="91440" tIns="45720" rIns="91440" bIns="45720" anchor="t">
            <a:noAutofit/>
          </a:bodyPr>
          <a:lstStyle/>
          <a:p>
            <a:pPr marL="0" indent="0">
              <a:lnSpc>
                <a:spcPct val="150000"/>
              </a:lnSpc>
              <a:spcBef>
                <a:spcPts val="600"/>
              </a:spcBef>
              <a:buNone/>
            </a:pPr>
            <a:r>
              <a:rPr lang="en-GB" sz="1600" dirty="0"/>
              <a:t>Refer to updated </a:t>
            </a:r>
            <a:r>
              <a:rPr lang="en-GB" sz="1600" b="1" kern="1200" dirty="0">
                <a:effectLst/>
                <a:latin typeface="+mn-lt"/>
                <a:ea typeface="+mn-ea"/>
                <a:cs typeface="+mn-cs"/>
              </a:rPr>
              <a:t>Welsh Health Circular: Change of vaccine and cohort expansion for shingles vaccination programme (from September 2023)</a:t>
            </a:r>
            <a:r>
              <a:rPr lang="en-GB" sz="1600" kern="1200" dirty="0">
                <a:effectLst/>
                <a:latin typeface="+mn-lt"/>
                <a:ea typeface="+mn-ea"/>
                <a:cs typeface="+mn-cs"/>
              </a:rPr>
              <a:t> (</a:t>
            </a:r>
            <a:r>
              <a:rPr lang="en-GB" sz="1600" u="sng" kern="1200" dirty="0">
                <a:effectLst/>
                <a:latin typeface="+mn-lt"/>
                <a:ea typeface="+mn-ea"/>
                <a:cs typeface="+mn-cs"/>
                <a:hlinkClick r:id="rId3">
                  <a:extLst>
                    <a:ext uri="{A12FA001-AC4F-418D-AE19-62706E023703}">
                      <ahyp:hlinkClr xmlns:ahyp="http://schemas.microsoft.com/office/drawing/2018/hyperlinkcolor" val="tx"/>
                    </a:ext>
                  </a:extLst>
                </a:hlinkClick>
              </a:rPr>
              <a:t>WHC/2023/024</a:t>
            </a:r>
            <a:r>
              <a:rPr lang="en-GB" sz="1600" kern="1200" dirty="0">
                <a:effectLst/>
                <a:latin typeface="+mn-lt"/>
                <a:ea typeface="+mn-ea"/>
                <a:cs typeface="+mn-cs"/>
              </a:rPr>
              <a:t>) [02 January 2025] and </a:t>
            </a:r>
            <a:r>
              <a:rPr lang="en-GB" sz="1600" b="1" dirty="0"/>
              <a:t>Expansion of shingles immunisation for severely immunosuppressed people aged 18 to 49 (</a:t>
            </a:r>
            <a:r>
              <a:rPr lang="en-GB" sz="1600" b="1" dirty="0">
                <a:hlinkClick r:id="rId4">
                  <a:extLst>
                    <a:ext uri="{A12FA001-AC4F-418D-AE19-62706E023703}">
                      <ahyp:hlinkClr xmlns:ahyp="http://schemas.microsoft.com/office/drawing/2018/hyperlinkcolor" val="tx"/>
                    </a:ext>
                  </a:extLst>
                </a:hlinkClick>
              </a:rPr>
              <a:t>WHC/2025/028</a:t>
            </a:r>
            <a:r>
              <a:rPr lang="en-GB" sz="1600" b="1" dirty="0"/>
              <a:t>) </a:t>
            </a:r>
            <a:r>
              <a:rPr lang="en-GB" sz="1600" dirty="0"/>
              <a:t>[10 July 2025]</a:t>
            </a:r>
            <a:endParaRPr lang="en-GB" sz="1600" dirty="0">
              <a:highlight>
                <a:srgbClr val="FFFF00"/>
              </a:highlight>
            </a:endParaRPr>
          </a:p>
          <a:p>
            <a:pPr marL="0" indent="0">
              <a:lnSpc>
                <a:spcPct val="150000"/>
              </a:lnSpc>
              <a:spcBef>
                <a:spcPts val="600"/>
              </a:spcBef>
              <a:buNone/>
            </a:pPr>
            <a:r>
              <a:rPr lang="en-GB" sz="1600" u="sng" dirty="0"/>
              <a:t>Overview</a:t>
            </a:r>
            <a:r>
              <a:rPr lang="en-GB" sz="1600" dirty="0"/>
              <a:t>:</a:t>
            </a:r>
            <a:endParaRPr lang="en-GB" sz="1600" dirty="0">
              <a:cs typeface="Arial"/>
            </a:endParaRPr>
          </a:p>
          <a:p>
            <a:pPr>
              <a:lnSpc>
                <a:spcPct val="150000"/>
              </a:lnSpc>
              <a:spcBef>
                <a:spcPts val="600"/>
              </a:spcBef>
            </a:pPr>
            <a:r>
              <a:rPr lang="en-GB" sz="1600" dirty="0"/>
              <a:t>I</a:t>
            </a:r>
            <a:r>
              <a:rPr lang="en-GB" sz="1600" dirty="0">
                <a:latin typeface="+mn-lt"/>
              </a:rPr>
              <a:t>mmunocompetent individuals from 60 years of age in a phased implementation </a:t>
            </a:r>
            <a:r>
              <a:rPr lang="en-GB" sz="1600" dirty="0"/>
              <a:t>over</a:t>
            </a:r>
            <a:r>
              <a:rPr lang="en-GB" sz="1600" dirty="0">
                <a:latin typeface="+mn-lt"/>
              </a:rPr>
              <a:t>                                                            </a:t>
            </a:r>
            <a:r>
              <a:rPr lang="en-GB" sz="1600" dirty="0"/>
              <a:t>a 10 - year</a:t>
            </a:r>
            <a:r>
              <a:rPr lang="en-GB" sz="1600" dirty="0">
                <a:latin typeface="+mn-lt"/>
              </a:rPr>
              <a:t> period </a:t>
            </a:r>
            <a:r>
              <a:rPr lang="en-GB" sz="1600" b="1" dirty="0">
                <a:latin typeface="+mn-lt"/>
              </a:rPr>
              <a:t>starting with those turning ’65’ and ’70’ years of age</a:t>
            </a:r>
            <a:endParaRPr lang="en-GB" sz="1600" b="1" dirty="0">
              <a:latin typeface="+mn-lt"/>
              <a:cs typeface="Arial"/>
            </a:endParaRPr>
          </a:p>
          <a:p>
            <a:pPr>
              <a:lnSpc>
                <a:spcPct val="150000"/>
              </a:lnSpc>
            </a:pPr>
            <a:r>
              <a:rPr lang="en-GB" sz="1600" dirty="0"/>
              <a:t>Immunocompetent individuals 70 to 79 years of age already eligible for the                                                                       routine immunisation schedule</a:t>
            </a:r>
            <a:endParaRPr lang="en-GB" sz="1600" dirty="0">
              <a:cs typeface="Arial"/>
            </a:endParaRPr>
          </a:p>
          <a:p>
            <a:pPr>
              <a:lnSpc>
                <a:spcPct val="150000"/>
              </a:lnSpc>
              <a:spcBef>
                <a:spcPts val="600"/>
              </a:spcBef>
            </a:pPr>
            <a:r>
              <a:rPr lang="en-GB" sz="1600" dirty="0"/>
              <a:t>Severely immunosuppressed (i</a:t>
            </a:r>
            <a:r>
              <a:rPr lang="en-GB" sz="1600" dirty="0">
                <a:latin typeface="+mn-lt"/>
              </a:rPr>
              <a:t>mmunocompromised) individuals aged </a:t>
            </a:r>
            <a:r>
              <a:rPr lang="en-GB" sz="1600" dirty="0"/>
              <a:t>18</a:t>
            </a:r>
            <a:r>
              <a:rPr lang="en-GB" sz="1600" dirty="0">
                <a:latin typeface="+mn-lt"/>
              </a:rPr>
              <a:t>years and                                                                      over who have not received shingles vaccine before (eligibility as defined in the                                                                   </a:t>
            </a:r>
            <a:r>
              <a:rPr lang="en-GB" sz="1600" b="1" dirty="0">
                <a:latin typeface="+mn-lt"/>
              </a:rPr>
              <a:t>Box</a:t>
            </a:r>
            <a:r>
              <a:rPr lang="en-GB" sz="1600" dirty="0">
                <a:latin typeface="+mn-lt"/>
              </a:rPr>
              <a:t>: </a:t>
            </a:r>
            <a:r>
              <a:rPr lang="en-GB" sz="1600" dirty="0">
                <a:latin typeface="+mn-lt"/>
                <a:hlinkClick r:id="rId5"/>
              </a:rPr>
              <a:t>Green Book Shingles Chapter</a:t>
            </a:r>
            <a:r>
              <a:rPr lang="en-GB" sz="1600" dirty="0">
                <a:latin typeface="+mn-lt"/>
              </a:rPr>
              <a:t>)</a:t>
            </a:r>
            <a:endParaRPr lang="en-GB" sz="1600" dirty="0">
              <a:latin typeface="+mn-lt"/>
              <a:cs typeface="Arial"/>
            </a:endParaRPr>
          </a:p>
          <a:p>
            <a:pPr marL="0" indent="0">
              <a:lnSpc>
                <a:spcPct val="150000"/>
              </a:lnSpc>
              <a:buNone/>
            </a:pPr>
            <a:endParaRPr lang="en-GB" sz="1600" dirty="0">
              <a:latin typeface="+mn-lt"/>
            </a:endParaRPr>
          </a:p>
        </p:txBody>
      </p:sp>
      <p:sp>
        <p:nvSpPr>
          <p:cNvPr id="5" name="Slide Number Placeholder 4">
            <a:extLst>
              <a:ext uri="{FF2B5EF4-FFF2-40B4-BE49-F238E27FC236}">
                <a16:creationId xmlns:a16="http://schemas.microsoft.com/office/drawing/2014/main" id="{340F8269-6903-46E9-A02B-1DADACC1E110}"/>
              </a:ext>
            </a:extLst>
          </p:cNvPr>
          <p:cNvSpPr>
            <a:spLocks noGrp="1"/>
          </p:cNvSpPr>
          <p:nvPr>
            <p:ph type="sldNum" sz="quarter" idx="11"/>
          </p:nvPr>
        </p:nvSpPr>
        <p:spPr>
          <a:xfrm>
            <a:off x="838199" y="6329548"/>
            <a:ext cx="10965873" cy="391927"/>
          </a:xfrm>
        </p:spPr>
        <p:txBody>
          <a:bodyPr/>
          <a:lstStyle/>
          <a:p>
            <a:r>
              <a:rPr lang="en-GB"/>
              <a:t>Vaccination against shingles (Herpes Zoster)                                                                                     </a:t>
            </a:r>
            <a:fld id="{344369E4-5DE7-46E5-874E-4FD437973785}" type="slidenum">
              <a:rPr lang="en-GB" smtClean="0"/>
              <a:pPr/>
              <a:t>38</a:t>
            </a:fld>
            <a:endParaRPr lang="en-GB" sz="1400"/>
          </a:p>
        </p:txBody>
      </p:sp>
      <p:pic>
        <p:nvPicPr>
          <p:cNvPr id="4" name="Content Placeholder 14">
            <a:extLst>
              <a:ext uri="{FF2B5EF4-FFF2-40B4-BE49-F238E27FC236}">
                <a16:creationId xmlns:a16="http://schemas.microsoft.com/office/drawing/2014/main" id="{F25FB543-391A-370A-03DF-ED55207338B8}"/>
              </a:ext>
            </a:extLst>
          </p:cNvPr>
          <p:cNvPicPr>
            <a:picLocks noChangeAspect="1"/>
          </p:cNvPicPr>
          <p:nvPr/>
        </p:nvPicPr>
        <p:blipFill rotWithShape="1">
          <a:blip r:embed="rId6"/>
          <a:srcRect l="36185" t="17777" r="36162" b="11507"/>
          <a:stretch/>
        </p:blipFill>
        <p:spPr bwMode="auto">
          <a:xfrm>
            <a:off x="8951843" y="1691097"/>
            <a:ext cx="2663485" cy="3615216"/>
          </a:xfrm>
          <a:prstGeom prst="rect">
            <a:avLst/>
          </a:prstGeom>
          <a:ln/>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pic>
      <p:sp>
        <p:nvSpPr>
          <p:cNvPr id="6" name="TextBox 5">
            <a:extLst>
              <a:ext uri="{FF2B5EF4-FFF2-40B4-BE49-F238E27FC236}">
                <a16:creationId xmlns:a16="http://schemas.microsoft.com/office/drawing/2014/main" id="{15AAC9C8-F842-A711-E97E-9C60CF634944}"/>
              </a:ext>
            </a:extLst>
          </p:cNvPr>
          <p:cNvSpPr txBox="1"/>
          <p:nvPr/>
        </p:nvSpPr>
        <p:spPr>
          <a:xfrm>
            <a:off x="8804215" y="5455795"/>
            <a:ext cx="2995612" cy="276999"/>
          </a:xfrm>
          <a:prstGeom prst="rect">
            <a:avLst/>
          </a:prstGeom>
          <a:noFill/>
        </p:spPr>
        <p:txBody>
          <a:bodyPr wrap="square" rtlCol="0">
            <a:spAutoFit/>
          </a:bodyPr>
          <a:lstStyle/>
          <a:p>
            <a:r>
              <a:rPr lang="en-GB" sz="1200" b="1">
                <a:latin typeface="+mn-lt"/>
              </a:rPr>
              <a:t>Box</a:t>
            </a:r>
            <a:r>
              <a:rPr lang="en-GB" sz="1200">
                <a:latin typeface="+mn-lt"/>
              </a:rPr>
              <a:t>: </a:t>
            </a:r>
            <a:r>
              <a:rPr lang="en-GB" sz="1200">
                <a:latin typeface="+mn-lt"/>
                <a:hlinkClick r:id="rId5"/>
              </a:rPr>
              <a:t>Green Book Shingles Chapter</a:t>
            </a:r>
            <a:endParaRPr lang="en-GB" sz="1200"/>
          </a:p>
        </p:txBody>
      </p:sp>
    </p:spTree>
    <p:extLst>
      <p:ext uri="{BB962C8B-B14F-4D97-AF65-F5344CB8AC3E}">
        <p14:creationId xmlns:p14="http://schemas.microsoft.com/office/powerpoint/2010/main" val="517421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D642E-EFF0-7D11-4D0E-171B3CE4BA6B}"/>
              </a:ext>
            </a:extLst>
          </p:cNvPr>
          <p:cNvSpPr>
            <a:spLocks noGrp="1"/>
          </p:cNvSpPr>
          <p:nvPr>
            <p:ph type="title"/>
          </p:nvPr>
        </p:nvSpPr>
        <p:spPr>
          <a:xfrm>
            <a:off x="128649" y="560107"/>
            <a:ext cx="11934701" cy="1028209"/>
          </a:xfrm>
        </p:spPr>
        <p:txBody>
          <a:bodyPr/>
          <a:lstStyle/>
          <a:p>
            <a:pPr algn="ctr"/>
            <a:r>
              <a:rPr lang="en-GB" sz="2800" b="1"/>
              <a:t>Summary of changes to the shingles vaccination programme from 1 September 2023 for </a:t>
            </a:r>
            <a:r>
              <a:rPr lang="en-GB" sz="2800" b="1" u="sng"/>
              <a:t>immunocompetent individuals</a:t>
            </a:r>
          </a:p>
        </p:txBody>
      </p:sp>
      <p:sp>
        <p:nvSpPr>
          <p:cNvPr id="3" name="Content Placeholder 2">
            <a:extLst>
              <a:ext uri="{FF2B5EF4-FFF2-40B4-BE49-F238E27FC236}">
                <a16:creationId xmlns:a16="http://schemas.microsoft.com/office/drawing/2014/main" id="{5B1E637D-F026-8996-9637-EB49B9D7B1EE}"/>
              </a:ext>
            </a:extLst>
          </p:cNvPr>
          <p:cNvSpPr>
            <a:spLocks noGrp="1"/>
          </p:cNvSpPr>
          <p:nvPr>
            <p:ph idx="1"/>
          </p:nvPr>
        </p:nvSpPr>
        <p:spPr>
          <a:xfrm>
            <a:off x="838200" y="1873126"/>
            <a:ext cx="10515600" cy="4351338"/>
          </a:xfrm>
        </p:spPr>
        <p:txBody>
          <a:bodyPr/>
          <a:lstStyle/>
          <a:p>
            <a:pPr>
              <a:lnSpc>
                <a:spcPct val="100000"/>
              </a:lnSpc>
            </a:pPr>
            <a:endParaRPr lang="en-GB" sz="1600">
              <a:effectLst/>
              <a:latin typeface="Arial" panose="020B0604020202020204" pitchFamily="34" charset="0"/>
              <a:ea typeface="Times New Roman" panose="02020603050405020304" pitchFamily="18" charset="0"/>
            </a:endParaRPr>
          </a:p>
          <a:p>
            <a:pPr>
              <a:lnSpc>
                <a:spcPct val="100000"/>
              </a:lnSpc>
            </a:pPr>
            <a:endParaRPr lang="en-GB" sz="1600">
              <a:latin typeface="Arial" panose="020B0604020202020204" pitchFamily="34" charset="0"/>
              <a:ea typeface="Times New Roman" panose="02020603050405020304" pitchFamily="18" charset="0"/>
            </a:endParaRPr>
          </a:p>
          <a:p>
            <a:endParaRPr lang="en-GB"/>
          </a:p>
        </p:txBody>
      </p:sp>
      <p:sp>
        <p:nvSpPr>
          <p:cNvPr id="4" name="Footer Placeholder 3">
            <a:extLst>
              <a:ext uri="{FF2B5EF4-FFF2-40B4-BE49-F238E27FC236}">
                <a16:creationId xmlns:a16="http://schemas.microsoft.com/office/drawing/2014/main" id="{E916531F-6BB2-5BB7-CC6A-15877CCE478A}"/>
              </a:ext>
            </a:extLst>
          </p:cNvPr>
          <p:cNvSpPr>
            <a:spLocks noGrp="1"/>
          </p:cNvSpPr>
          <p:nvPr>
            <p:ph type="ftr" sz="quarter" idx="11"/>
          </p:nvPr>
        </p:nvSpPr>
        <p:spPr/>
        <p:txBody>
          <a:bodyPr/>
          <a:lstStyle/>
          <a:p>
            <a:r>
              <a:rPr lang="en-GB"/>
              <a:t>Vaccination against shingles (Herpes Zoster)</a:t>
            </a:r>
          </a:p>
          <a:p>
            <a:endParaRPr lang="en-GB"/>
          </a:p>
        </p:txBody>
      </p:sp>
      <p:sp>
        <p:nvSpPr>
          <p:cNvPr id="5" name="Slide Number Placeholder 4">
            <a:extLst>
              <a:ext uri="{FF2B5EF4-FFF2-40B4-BE49-F238E27FC236}">
                <a16:creationId xmlns:a16="http://schemas.microsoft.com/office/drawing/2014/main" id="{62A048DB-BEA9-BA02-18DC-DB98D7C10307}"/>
              </a:ext>
            </a:extLst>
          </p:cNvPr>
          <p:cNvSpPr>
            <a:spLocks noGrp="1"/>
          </p:cNvSpPr>
          <p:nvPr>
            <p:ph type="sldNum" sz="quarter" idx="12"/>
          </p:nvPr>
        </p:nvSpPr>
        <p:spPr/>
        <p:txBody>
          <a:bodyPr/>
          <a:lstStyle/>
          <a:p>
            <a:fld id="{561D0CCE-8DCC-44DC-A653-AE62B1D84A52}" type="slidenum">
              <a:rPr lang="en-GB" smtClean="0"/>
              <a:pPr/>
              <a:t>39</a:t>
            </a:fld>
            <a:endParaRPr lang="en-GB"/>
          </a:p>
        </p:txBody>
      </p:sp>
      <p:graphicFrame>
        <p:nvGraphicFramePr>
          <p:cNvPr id="6" name="Content Placeholder 3">
            <a:extLst>
              <a:ext uri="{FF2B5EF4-FFF2-40B4-BE49-F238E27FC236}">
                <a16:creationId xmlns:a16="http://schemas.microsoft.com/office/drawing/2014/main" id="{E2C5FA2B-DE32-E1B8-FAF8-2168303843CB}"/>
              </a:ext>
            </a:extLst>
          </p:cNvPr>
          <p:cNvGraphicFramePr>
            <a:graphicFrameLocks/>
          </p:cNvGraphicFramePr>
          <p:nvPr>
            <p:extLst>
              <p:ext uri="{D42A27DB-BD31-4B8C-83A1-F6EECF244321}">
                <p14:modId xmlns:p14="http://schemas.microsoft.com/office/powerpoint/2010/main" val="4063335130"/>
              </p:ext>
            </p:extLst>
          </p:nvPr>
        </p:nvGraphicFramePr>
        <p:xfrm>
          <a:off x="788353" y="1594988"/>
          <a:ext cx="10417005" cy="3876922"/>
        </p:xfrm>
        <a:graphic>
          <a:graphicData uri="http://schemas.openxmlformats.org/drawingml/2006/table">
            <a:tbl>
              <a:tblPr firstRow="1" firstCol="1" bandRow="1">
                <a:tableStyleId>{5C22544A-7EE6-4342-B048-85BDC9FD1C3A}</a:tableStyleId>
              </a:tblPr>
              <a:tblGrid>
                <a:gridCol w="2733189">
                  <a:extLst>
                    <a:ext uri="{9D8B030D-6E8A-4147-A177-3AD203B41FA5}">
                      <a16:colId xmlns:a16="http://schemas.microsoft.com/office/drawing/2014/main" val="2930290246"/>
                    </a:ext>
                  </a:extLst>
                </a:gridCol>
                <a:gridCol w="2112340">
                  <a:extLst>
                    <a:ext uri="{9D8B030D-6E8A-4147-A177-3AD203B41FA5}">
                      <a16:colId xmlns:a16="http://schemas.microsoft.com/office/drawing/2014/main" val="2860149242"/>
                    </a:ext>
                  </a:extLst>
                </a:gridCol>
                <a:gridCol w="5571476">
                  <a:extLst>
                    <a:ext uri="{9D8B030D-6E8A-4147-A177-3AD203B41FA5}">
                      <a16:colId xmlns:a16="http://schemas.microsoft.com/office/drawing/2014/main" val="3621562565"/>
                    </a:ext>
                  </a:extLst>
                </a:gridCol>
              </a:tblGrid>
              <a:tr h="831272">
                <a:tc>
                  <a:txBody>
                    <a:bodyPr/>
                    <a:lstStyle/>
                    <a:p>
                      <a:pPr>
                        <a:lnSpc>
                          <a:spcPts val="1800"/>
                        </a:lnSpc>
                        <a:spcAft>
                          <a:spcPts val="600"/>
                        </a:spcAft>
                      </a:pPr>
                      <a:r>
                        <a:rPr lang="en-GB" sz="2000">
                          <a:effectLst/>
                        </a:rPr>
                        <a:t>Implementation phases</a:t>
                      </a:r>
                      <a:endParaRPr lang="en-GB"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lnSpc>
                          <a:spcPts val="1800"/>
                        </a:lnSpc>
                        <a:spcAft>
                          <a:spcPts val="600"/>
                        </a:spcAft>
                      </a:pPr>
                      <a:r>
                        <a:rPr lang="en-GB" sz="2000">
                          <a:effectLst/>
                        </a:rPr>
                        <a:t>Delivery period</a:t>
                      </a:r>
                      <a:endParaRPr lang="en-GB"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lnSpc>
                          <a:spcPts val="1800"/>
                        </a:lnSpc>
                        <a:spcAft>
                          <a:spcPts val="600"/>
                        </a:spcAft>
                      </a:pPr>
                      <a:r>
                        <a:rPr lang="en-GB" sz="2000">
                          <a:effectLst/>
                        </a:rPr>
                        <a:t>Eligible for first dose</a:t>
                      </a:r>
                      <a:endParaRPr lang="en-GB"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1047815748"/>
                  </a:ext>
                </a:extLst>
              </a:tr>
              <a:tr h="914563">
                <a:tc>
                  <a:txBody>
                    <a:bodyPr/>
                    <a:lstStyle/>
                    <a:p>
                      <a:pPr>
                        <a:lnSpc>
                          <a:spcPts val="1800"/>
                        </a:lnSpc>
                        <a:spcAft>
                          <a:spcPts val="600"/>
                        </a:spcAft>
                      </a:pPr>
                      <a:r>
                        <a:rPr lang="en-GB" sz="2000">
                          <a:effectLst/>
                        </a:rPr>
                        <a:t>Phase 1</a:t>
                      </a:r>
                    </a:p>
                    <a:p>
                      <a:pPr>
                        <a:lnSpc>
                          <a:spcPts val="1800"/>
                        </a:lnSpc>
                        <a:spcAft>
                          <a:spcPts val="600"/>
                        </a:spcAft>
                      </a:pPr>
                      <a:r>
                        <a:rPr lang="en-GB" sz="2000">
                          <a:effectLst/>
                        </a:rPr>
                        <a:t>(five year duration)</a:t>
                      </a:r>
                      <a:endParaRPr lang="en-GB"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lnSpc>
                          <a:spcPct val="100000"/>
                        </a:lnSpc>
                        <a:spcAft>
                          <a:spcPts val="600"/>
                        </a:spcAft>
                      </a:pPr>
                      <a:r>
                        <a:rPr lang="en-GB" sz="2000" dirty="0">
                          <a:effectLst/>
                        </a:rPr>
                        <a:t>1 Sept 2023 to 31 Aug 2028</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lnSpc>
                          <a:spcPct val="100000"/>
                        </a:lnSpc>
                        <a:spcAft>
                          <a:spcPts val="600"/>
                        </a:spcAft>
                      </a:pPr>
                      <a:r>
                        <a:rPr lang="en-GB" sz="2000" dirty="0">
                          <a:effectLst/>
                        </a:rPr>
                        <a:t>Those who reach age 65 or 70 years during this period should be called in on/after their 65th or 70th birthday*</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2040009031"/>
                  </a:ext>
                </a:extLst>
              </a:tr>
              <a:tr h="890650">
                <a:tc>
                  <a:txBody>
                    <a:bodyPr/>
                    <a:lstStyle/>
                    <a:p>
                      <a:pPr>
                        <a:lnSpc>
                          <a:spcPts val="1800"/>
                        </a:lnSpc>
                        <a:spcAft>
                          <a:spcPts val="600"/>
                        </a:spcAft>
                      </a:pPr>
                      <a:r>
                        <a:rPr lang="en-GB" sz="2000">
                          <a:effectLst/>
                        </a:rPr>
                        <a:t>Phase 2</a:t>
                      </a:r>
                    </a:p>
                    <a:p>
                      <a:pPr>
                        <a:lnSpc>
                          <a:spcPts val="1800"/>
                        </a:lnSpc>
                        <a:spcAft>
                          <a:spcPts val="600"/>
                        </a:spcAft>
                      </a:pPr>
                      <a:r>
                        <a:rPr lang="en-GB" sz="2000">
                          <a:effectLst/>
                        </a:rPr>
                        <a:t>(five year duration)</a:t>
                      </a:r>
                      <a:endParaRPr lang="en-GB"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lnSpc>
                          <a:spcPct val="100000"/>
                        </a:lnSpc>
                        <a:spcAft>
                          <a:spcPts val="600"/>
                        </a:spcAft>
                      </a:pPr>
                      <a:r>
                        <a:rPr lang="en-GB" sz="2000">
                          <a:effectLst/>
                        </a:rPr>
                        <a:t>1 Sept 2028 to 31 Aug 2033</a:t>
                      </a:r>
                      <a:endParaRPr lang="en-GB"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lnSpc>
                          <a:spcPct val="100000"/>
                        </a:lnSpc>
                        <a:spcAft>
                          <a:spcPts val="600"/>
                        </a:spcAft>
                      </a:pPr>
                      <a:r>
                        <a:rPr lang="en-GB" sz="2000" dirty="0">
                          <a:effectLst/>
                        </a:rPr>
                        <a:t>Those who reach age 60 or 65 years during this period should be called in on/after their 60th or 65th birthday*</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3727526562"/>
                  </a:ext>
                </a:extLst>
              </a:tr>
              <a:tr h="929830">
                <a:tc>
                  <a:txBody>
                    <a:bodyPr/>
                    <a:lstStyle/>
                    <a:p>
                      <a:pPr>
                        <a:lnSpc>
                          <a:spcPts val="1800"/>
                        </a:lnSpc>
                        <a:spcAft>
                          <a:spcPts val="600"/>
                        </a:spcAft>
                      </a:pPr>
                      <a:r>
                        <a:rPr lang="en-GB" sz="2000">
                          <a:effectLst/>
                        </a:rPr>
                        <a:t>Ongoing routine offer</a:t>
                      </a:r>
                      <a:endParaRPr lang="en-GB"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lnSpc>
                          <a:spcPct val="100000"/>
                        </a:lnSpc>
                        <a:spcAft>
                          <a:spcPts val="600"/>
                        </a:spcAft>
                      </a:pPr>
                      <a:r>
                        <a:rPr lang="en-GB" sz="2000">
                          <a:effectLst/>
                        </a:rPr>
                        <a:t>1 Sept 2033 onwards</a:t>
                      </a:r>
                      <a:endParaRPr lang="en-GB" sz="200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lnSpc>
                          <a:spcPct val="100000"/>
                        </a:lnSpc>
                        <a:spcAft>
                          <a:spcPts val="600"/>
                        </a:spcAft>
                      </a:pPr>
                      <a:r>
                        <a:rPr lang="en-GB" sz="2000" dirty="0">
                          <a:effectLst/>
                        </a:rPr>
                        <a:t>Those turning 60 years of age should be called in on/after their 60th birthday*</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2642504025"/>
                  </a:ext>
                </a:extLst>
              </a:tr>
            </a:tbl>
          </a:graphicData>
        </a:graphic>
      </p:graphicFrame>
      <p:sp>
        <p:nvSpPr>
          <p:cNvPr id="8" name="TextBox 7">
            <a:extLst>
              <a:ext uri="{FF2B5EF4-FFF2-40B4-BE49-F238E27FC236}">
                <a16:creationId xmlns:a16="http://schemas.microsoft.com/office/drawing/2014/main" id="{33A20BA1-A731-B827-3908-BA2DDA23700B}"/>
              </a:ext>
            </a:extLst>
          </p:cNvPr>
          <p:cNvSpPr txBox="1"/>
          <p:nvPr/>
        </p:nvSpPr>
        <p:spPr>
          <a:xfrm>
            <a:off x="1502229" y="5537853"/>
            <a:ext cx="9703129" cy="369332"/>
          </a:xfrm>
          <a:prstGeom prst="rect">
            <a:avLst/>
          </a:prstGeom>
          <a:noFill/>
        </p:spPr>
        <p:txBody>
          <a:bodyPr wrap="square">
            <a:spAutoFit/>
          </a:bodyPr>
          <a:lstStyle/>
          <a:p>
            <a:r>
              <a:rPr lang="en-GB"/>
              <a:t>*Those that became eligible and missed out remain eligible until their 80th birthday.</a:t>
            </a:r>
          </a:p>
        </p:txBody>
      </p:sp>
    </p:spTree>
    <p:extLst>
      <p:ext uri="{BB962C8B-B14F-4D97-AF65-F5344CB8AC3E}">
        <p14:creationId xmlns:p14="http://schemas.microsoft.com/office/powerpoint/2010/main" val="301572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567690" y="279340"/>
            <a:ext cx="10685980" cy="1325563"/>
          </a:xfrm>
        </p:spPr>
        <p:txBody>
          <a:bodyPr/>
          <a:lstStyle/>
          <a:p>
            <a:r>
              <a:rPr lang="en-GB" sz="4000" b="1"/>
              <a:t>Contents</a:t>
            </a:r>
          </a:p>
        </p:txBody>
      </p:sp>
      <p:sp>
        <p:nvSpPr>
          <p:cNvPr id="5" name="Slide Number Placeholder 4">
            <a:extLst>
              <a:ext uri="{FF2B5EF4-FFF2-40B4-BE49-F238E27FC236}">
                <a16:creationId xmlns:a16="http://schemas.microsoft.com/office/drawing/2014/main" id="{44602CD6-661B-D619-9E8D-763523595DA5}"/>
              </a:ext>
            </a:extLst>
          </p:cNvPr>
          <p:cNvSpPr>
            <a:spLocks noGrp="1"/>
          </p:cNvSpPr>
          <p:nvPr>
            <p:ph type="sldNum" sz="quarter" idx="12"/>
          </p:nvPr>
        </p:nvSpPr>
        <p:spPr/>
        <p:txBody>
          <a:bodyPr/>
          <a:lstStyle/>
          <a:p>
            <a:fld id="{561D0CCE-8DCC-44DC-A653-AE62B1D84A52}" type="slidenum">
              <a:rPr lang="en-GB" smtClean="0"/>
              <a:pPr/>
              <a:t>4</a:t>
            </a:fld>
            <a:endParaRPr lang="en-GB"/>
          </a:p>
        </p:txBody>
      </p:sp>
      <p:graphicFrame>
        <p:nvGraphicFramePr>
          <p:cNvPr id="10" name="Content Placeholder 9">
            <a:extLst>
              <a:ext uri="{FF2B5EF4-FFF2-40B4-BE49-F238E27FC236}">
                <a16:creationId xmlns:a16="http://schemas.microsoft.com/office/drawing/2014/main" id="{D53F163A-A49E-07CC-6F75-B071F0E2C7E2}"/>
              </a:ext>
            </a:extLst>
          </p:cNvPr>
          <p:cNvGraphicFramePr>
            <a:graphicFrameLocks noGrp="1"/>
          </p:cNvGraphicFramePr>
          <p:nvPr>
            <p:ph idx="1"/>
            <p:extLst>
              <p:ext uri="{D42A27DB-BD31-4B8C-83A1-F6EECF244321}">
                <p14:modId xmlns:p14="http://schemas.microsoft.com/office/powerpoint/2010/main" val="4133336070"/>
              </p:ext>
            </p:extLst>
          </p:nvPr>
        </p:nvGraphicFramePr>
        <p:xfrm>
          <a:off x="753010" y="1073771"/>
          <a:ext cx="10685980" cy="4914188"/>
        </p:xfrm>
        <a:graphic>
          <a:graphicData uri="http://schemas.openxmlformats.org/drawingml/2006/table">
            <a:tbl>
              <a:tblPr firstRow="1" firstCol="1" bandRow="1"/>
              <a:tblGrid>
                <a:gridCol w="9277129">
                  <a:extLst>
                    <a:ext uri="{9D8B030D-6E8A-4147-A177-3AD203B41FA5}">
                      <a16:colId xmlns:a16="http://schemas.microsoft.com/office/drawing/2014/main" val="3380251832"/>
                    </a:ext>
                  </a:extLst>
                </a:gridCol>
                <a:gridCol w="1408851">
                  <a:extLst>
                    <a:ext uri="{9D8B030D-6E8A-4147-A177-3AD203B41FA5}">
                      <a16:colId xmlns:a16="http://schemas.microsoft.com/office/drawing/2014/main" val="3552843467"/>
                    </a:ext>
                  </a:extLst>
                </a:gridCol>
              </a:tblGrid>
              <a:tr h="572423">
                <a:tc>
                  <a:txBody>
                    <a:bodyPr/>
                    <a:lstStyle/>
                    <a:p>
                      <a:pPr marL="457200">
                        <a:lnSpc>
                          <a:spcPct val="107000"/>
                        </a:lnSpc>
                      </a:pPr>
                      <a:r>
                        <a:rPr lang="en-GB" sz="1600">
                          <a:solidFill>
                            <a:srgbClr val="000000"/>
                          </a:solidFill>
                          <a:effectLst/>
                          <a:latin typeface="+mn-lt"/>
                          <a:ea typeface="Calibri" panose="020F0502020204030204" pitchFamily="34" charset="0"/>
                          <a:cs typeface="Arial" panose="020B0604020202020204" pitchFamily="34" charset="0"/>
                        </a:rPr>
                        <a:t>Section</a:t>
                      </a: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l">
                        <a:lnSpc>
                          <a:spcPct val="107000"/>
                        </a:lnSpc>
                      </a:pPr>
                      <a:r>
                        <a:rPr lang="en-GB" sz="1600">
                          <a:solidFill>
                            <a:schemeClr val="accent6"/>
                          </a:solidFill>
                          <a:effectLst/>
                          <a:latin typeface="+mn-lt"/>
                          <a:ea typeface="Calibri" panose="020F0502020204030204" pitchFamily="34" charset="0"/>
                          <a:cs typeface="Arial" panose="020B0604020202020204" pitchFamily="34" charset="0"/>
                        </a:rPr>
                        <a:t>Slide number</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46217183"/>
                  </a:ext>
                </a:extLst>
              </a:tr>
              <a:tr h="381444">
                <a:tc>
                  <a:txBody>
                    <a:bodyPr/>
                    <a:lstStyle/>
                    <a:p>
                      <a:pPr marL="457200">
                        <a:lnSpc>
                          <a:spcPct val="100000"/>
                        </a:lnSpc>
                      </a:pPr>
                      <a:r>
                        <a:rPr lang="en-GB" sz="1600">
                          <a:effectLst/>
                          <a:latin typeface="+mn-lt"/>
                          <a:ea typeface="Calibri" panose="020F0502020204030204" pitchFamily="34" charset="0"/>
                          <a:cs typeface="Arial" panose="020B0604020202020204" pitchFamily="34" charset="0"/>
                        </a:rPr>
                        <a:t>Aims </a:t>
                      </a:r>
                    </a:p>
                    <a:p>
                      <a:pPr marL="457200">
                        <a:lnSpc>
                          <a:spcPct val="100000"/>
                        </a:lnSpc>
                      </a:pP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a:lnSpc>
                          <a:spcPct val="100000"/>
                        </a:lnSpc>
                      </a:pPr>
                      <a:r>
                        <a:rPr lang="en-GB" sz="1600">
                          <a:effectLst/>
                          <a:latin typeface="+mn-lt"/>
                          <a:ea typeface="Calibri" panose="020F0502020204030204" pitchFamily="34" charset="0"/>
                          <a:cs typeface="Arial" panose="020B0604020202020204" pitchFamily="34" charset="0"/>
                        </a:rPr>
                        <a:t>5</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542860"/>
                  </a:ext>
                </a:extLst>
              </a:tr>
              <a:tr h="370993">
                <a:tc>
                  <a:txBody>
                    <a:bodyPr/>
                    <a:lstStyle/>
                    <a:p>
                      <a:pPr marL="457200">
                        <a:lnSpc>
                          <a:spcPct val="100000"/>
                        </a:lnSpc>
                      </a:pPr>
                      <a:r>
                        <a:rPr lang="en-GB" sz="1600">
                          <a:effectLst/>
                          <a:latin typeface="+mn-lt"/>
                          <a:ea typeface="Calibri" panose="020F0502020204030204" pitchFamily="34" charset="0"/>
                          <a:cs typeface="Arial" panose="020B0604020202020204" pitchFamily="34" charset="0"/>
                        </a:rPr>
                        <a:t>Objectives</a:t>
                      </a:r>
                    </a:p>
                    <a:p>
                      <a:pPr marL="457200">
                        <a:lnSpc>
                          <a:spcPct val="100000"/>
                        </a:lnSpc>
                      </a:pP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panose="020F0502020204030204" pitchFamily="34" charset="0"/>
                          <a:cs typeface="Arial" panose="020B0604020202020204" pitchFamily="34" charset="0"/>
                        </a:rPr>
                        <a:t>6</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837220"/>
                  </a:ext>
                </a:extLst>
              </a:tr>
              <a:tr h="514589">
                <a:tc>
                  <a:txBody>
                    <a:bodyPr/>
                    <a:lstStyle/>
                    <a:p>
                      <a:pPr marL="457200">
                        <a:lnSpc>
                          <a:spcPct val="100000"/>
                        </a:lnSpc>
                      </a:pPr>
                      <a:r>
                        <a:rPr lang="en-GB" sz="1600">
                          <a:effectLst/>
                          <a:latin typeface="+mn-lt"/>
                          <a:ea typeface="Calibri" panose="020F0502020204030204" pitchFamily="34" charset="0"/>
                          <a:cs typeface="Arial" panose="020B0604020202020204" pitchFamily="34" charset="0"/>
                        </a:rPr>
                        <a:t>What is shingles? </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panose="020F0502020204030204" pitchFamily="34" charset="0"/>
                          <a:cs typeface="Arial" panose="020B0604020202020204" pitchFamily="34" charset="0"/>
                        </a:rPr>
                        <a:t>7</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3013770"/>
                  </a:ext>
                </a:extLst>
              </a:tr>
              <a:tr h="563150">
                <a:tc>
                  <a:txBody>
                    <a:bodyPr/>
                    <a:lstStyle/>
                    <a:p>
                      <a:pPr marL="457200" marR="0" lvl="0" indent="0" algn="l" rtl="0">
                        <a:lnSpc>
                          <a:spcPct val="100000"/>
                        </a:lnSpc>
                        <a:spcBef>
                          <a:spcPts val="0"/>
                        </a:spcBef>
                        <a:spcAft>
                          <a:spcPts val="0"/>
                        </a:spcAft>
                        <a:buClrTx/>
                        <a:buSzTx/>
                        <a:buFontTx/>
                        <a:buNone/>
                      </a:pPr>
                      <a:r>
                        <a:rPr lang="en-GB" sz="1600">
                          <a:effectLst/>
                          <a:latin typeface="+mn-lt"/>
                          <a:ea typeface="Calibri"/>
                          <a:cs typeface="Arial"/>
                        </a:rPr>
                        <a:t>Epidemiology </a:t>
                      </a:r>
                      <a:r>
                        <a:rPr lang="en-GB" sz="1600" b="0" i="0" u="none" strike="noStrike" noProof="0">
                          <a:solidFill>
                            <a:srgbClr val="002060"/>
                          </a:solidFill>
                          <a:effectLst/>
                          <a:latin typeface="Arial"/>
                        </a:rPr>
                        <a:t>and Surveillance</a:t>
                      </a:r>
                      <a:endParaRPr lang="en-GB" sz="1600" b="0" i="0" u="none" strike="noStrike" noProof="0">
                        <a:solidFill>
                          <a:srgbClr val="000000"/>
                        </a:solidFill>
                        <a:effectLst/>
                        <a:latin typeface="Arial"/>
                      </a:endParaRPr>
                    </a:p>
                    <a:p>
                      <a:pPr marL="457200" lvl="0">
                        <a:lnSpc>
                          <a:spcPct val="100000"/>
                        </a:lnSpc>
                        <a:buNone/>
                      </a:pP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lvl="0">
                        <a:lnSpc>
                          <a:spcPct val="100000"/>
                        </a:lnSpc>
                        <a:buNone/>
                      </a:pPr>
                      <a:r>
                        <a:rPr lang="en-GB" sz="1600">
                          <a:effectLst/>
                          <a:latin typeface="+mn-lt"/>
                          <a:ea typeface="Calibri"/>
                          <a:cs typeface="Arial"/>
                        </a:rPr>
                        <a:t>14</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3561998"/>
                  </a:ext>
                </a:extLst>
              </a:tr>
              <a:tr h="563150">
                <a:tc>
                  <a:txBody>
                    <a:bodyPr/>
                    <a:lstStyle/>
                    <a:p>
                      <a:pPr marL="457200" marR="0" lvl="0" indent="0" algn="l" rtl="0" eaLnBrk="1" fontAlgn="auto" latinLnBrk="0" hangingPunct="1">
                        <a:lnSpc>
                          <a:spcPct val="100000"/>
                        </a:lnSpc>
                        <a:spcBef>
                          <a:spcPts val="0"/>
                        </a:spcBef>
                        <a:spcAft>
                          <a:spcPts val="0"/>
                        </a:spcAft>
                        <a:buClrTx/>
                        <a:buSzTx/>
                        <a:buFontTx/>
                        <a:buNone/>
                      </a:pPr>
                      <a:r>
                        <a:rPr lang="en-GB" sz="1600">
                          <a:effectLst/>
                          <a:latin typeface="+mn-lt"/>
                          <a:ea typeface="Calibri"/>
                          <a:cs typeface="Arial"/>
                        </a:rPr>
                        <a:t>Vaccination against shingles</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23</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264601"/>
                  </a:ext>
                </a:extLst>
              </a:tr>
              <a:tr h="563150">
                <a:tc>
                  <a:txBody>
                    <a:bodyPr/>
                    <a:lstStyle/>
                    <a:p>
                      <a:pPr marL="457200">
                        <a:lnSpc>
                          <a:spcPct val="100000"/>
                        </a:lnSpc>
                      </a:pPr>
                      <a:r>
                        <a:rPr lang="en-GB" sz="1600">
                          <a:effectLst/>
                          <a:latin typeface="+mn-lt"/>
                          <a:ea typeface="Calibri"/>
                          <a:cs typeface="Arial"/>
                        </a:rPr>
                        <a:t>The shingles vaccination programme</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a:cs typeface="Arial"/>
                        </a:rPr>
                        <a:t>37</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898321"/>
                  </a:ext>
                </a:extLst>
              </a:tr>
              <a:tr h="581183">
                <a:tc>
                  <a:txBody>
                    <a:bodyPr/>
                    <a:lstStyle/>
                    <a:p>
                      <a:pPr marL="457200" lvl="0">
                        <a:lnSpc>
                          <a:spcPct val="100000"/>
                        </a:lnSpc>
                        <a:buNone/>
                      </a:pPr>
                      <a:r>
                        <a:rPr lang="en-GB" sz="1600">
                          <a:effectLst/>
                          <a:latin typeface="+mn-lt"/>
                          <a:ea typeface="Calibri"/>
                          <a:cs typeface="Arial"/>
                        </a:rPr>
                        <a:t>Optimising vaccine uptake</a:t>
                      </a:r>
                    </a:p>
                  </a:txBody>
                  <a:tcPr marL="41597" marR="41597"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457200" lvl="0">
                        <a:lnSpc>
                          <a:spcPct val="100000"/>
                        </a:lnSpc>
                        <a:buNone/>
                      </a:pPr>
                      <a:r>
                        <a:rPr lang="en-GB" sz="1600" dirty="0">
                          <a:effectLst/>
                          <a:latin typeface="+mn-lt"/>
                          <a:ea typeface="Calibri"/>
                          <a:cs typeface="Arial"/>
                        </a:rPr>
                        <a:t>46</a:t>
                      </a:r>
                    </a:p>
                  </a:txBody>
                  <a:tcPr marL="41597" marR="41597" marT="0" marB="0">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3386916598"/>
                  </a:ext>
                </a:extLst>
              </a:tr>
              <a:tr h="581183">
                <a:tc>
                  <a:txBody>
                    <a:bodyPr/>
                    <a:lstStyle/>
                    <a:p>
                      <a:pPr marL="457200">
                        <a:lnSpc>
                          <a:spcPct val="100000"/>
                        </a:lnSpc>
                      </a:pPr>
                      <a:r>
                        <a:rPr lang="en-GB" sz="1600">
                          <a:effectLst/>
                          <a:latin typeface="+mn-lt"/>
                          <a:ea typeface="Calibri"/>
                          <a:cs typeface="Arial"/>
                        </a:rPr>
                        <a:t>Resources </a:t>
                      </a:r>
                    </a:p>
                    <a:p>
                      <a:pPr marL="457200">
                        <a:lnSpc>
                          <a:spcPct val="100000"/>
                        </a:lnSpc>
                      </a:pP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a:cs typeface="Arial"/>
                        </a:rPr>
                        <a:t>51</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304857"/>
                  </a:ext>
                </a:extLst>
              </a:tr>
            </a:tbl>
          </a:graphicData>
        </a:graphic>
      </p:graphicFrame>
      <p:sp>
        <p:nvSpPr>
          <p:cNvPr id="4" name="Footer Placeholder 3">
            <a:extLst>
              <a:ext uri="{FF2B5EF4-FFF2-40B4-BE49-F238E27FC236}">
                <a16:creationId xmlns:a16="http://schemas.microsoft.com/office/drawing/2014/main" id="{4D21001F-500B-012F-FB10-EF3C9C5F1D3E}"/>
              </a:ext>
            </a:extLst>
          </p:cNvPr>
          <p:cNvSpPr>
            <a:spLocks noGrp="1"/>
          </p:cNvSpPr>
          <p:nvPr>
            <p:ph type="ftr" sz="quarter" idx="11"/>
          </p:nvPr>
        </p:nvSpPr>
        <p:spPr>
          <a:xfrm>
            <a:off x="838200" y="6356350"/>
            <a:ext cx="7315200" cy="365125"/>
          </a:xfrm>
        </p:spPr>
        <p:txBody>
          <a:bodyPr/>
          <a:lstStyle/>
          <a:p>
            <a:pPr>
              <a:defRPr/>
            </a:pPr>
            <a:r>
              <a:rPr lang="en-GB"/>
              <a:t>Vaccination against shingles (Herpes Zoster)</a:t>
            </a:r>
          </a:p>
        </p:txBody>
      </p:sp>
    </p:spTree>
    <p:extLst>
      <p:ext uri="{BB962C8B-B14F-4D97-AF65-F5344CB8AC3E}">
        <p14:creationId xmlns:p14="http://schemas.microsoft.com/office/powerpoint/2010/main" val="3820985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A563-96D4-65D0-DEC2-5E7BC8463ED4}"/>
              </a:ext>
            </a:extLst>
          </p:cNvPr>
          <p:cNvSpPr>
            <a:spLocks noGrp="1"/>
          </p:cNvSpPr>
          <p:nvPr>
            <p:ph type="title"/>
          </p:nvPr>
        </p:nvSpPr>
        <p:spPr/>
        <p:txBody>
          <a:bodyPr/>
          <a:lstStyle/>
          <a:p>
            <a:pPr algn="ctr"/>
            <a:r>
              <a:rPr lang="en-GB" sz="2800" b="1" dirty="0"/>
              <a:t>Summary of changes to the shingles vaccination programme from August 2025 for </a:t>
            </a:r>
            <a:r>
              <a:rPr lang="en-GB" sz="2800" b="1" u="sng" dirty="0"/>
              <a:t>severely immunosuppressed individuals</a:t>
            </a:r>
            <a:endParaRPr lang="en-GB" sz="2800" u="sng" dirty="0"/>
          </a:p>
        </p:txBody>
      </p:sp>
      <p:sp>
        <p:nvSpPr>
          <p:cNvPr id="3" name="Content Placeholder 2">
            <a:extLst>
              <a:ext uri="{FF2B5EF4-FFF2-40B4-BE49-F238E27FC236}">
                <a16:creationId xmlns:a16="http://schemas.microsoft.com/office/drawing/2014/main" id="{1D6A63A1-822D-93AD-9DF4-72F199EE71A5}"/>
              </a:ext>
            </a:extLst>
          </p:cNvPr>
          <p:cNvSpPr>
            <a:spLocks noGrp="1"/>
          </p:cNvSpPr>
          <p:nvPr>
            <p:ph idx="1"/>
          </p:nvPr>
        </p:nvSpPr>
        <p:spPr>
          <a:xfrm>
            <a:off x="838200" y="1518367"/>
            <a:ext cx="10515600" cy="4351338"/>
          </a:xfrm>
        </p:spPr>
        <p:txBody>
          <a:bodyPr/>
          <a:lstStyle/>
          <a:p>
            <a:pPr marL="342900" lvl="0" indent="-342900">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GB" sz="1800" b="1" dirty="0">
                <a:latin typeface="Arial" panose="020B0604020202020204" pitchFamily="34" charset="0"/>
                <a:ea typeface="Times New Roman" panose="02020603050405020304" pitchFamily="18" charset="0"/>
                <a:cs typeface="Arial" panose="020B0604020202020204" pitchFamily="34" charset="0"/>
              </a:rPr>
              <a:t>Eligibility</a:t>
            </a:r>
            <a:r>
              <a:rPr lang="en-GB" sz="1800" dirty="0">
                <a:latin typeface="Arial" panose="020B0604020202020204" pitchFamily="34" charset="0"/>
                <a:ea typeface="Times New Roman" panose="02020603050405020304" pitchFamily="18" charset="0"/>
                <a:cs typeface="Arial" panose="020B0604020202020204" pitchFamily="34" charset="0"/>
              </a:rPr>
              <a:t>: </a:t>
            </a:r>
          </a:p>
          <a:p>
            <a:pPr marL="0" lvl="0" indent="0">
              <a:buNone/>
            </a:pPr>
            <a:endParaRPr lang="en-GB" sz="1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All severely immunosuppressed adults, as defined in the </a:t>
            </a:r>
            <a:r>
              <a:rPr lang="en-GB"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Greenbook chapter</a:t>
            </a:r>
            <a:r>
              <a:rPr lang="en-GB" sz="1800" dirty="0">
                <a:effectLst/>
                <a:latin typeface="Arial" panose="020B0604020202020204" pitchFamily="34" charset="0"/>
                <a:ea typeface="Times New Roman" panose="02020603050405020304" pitchFamily="18" charset="0"/>
                <a:cs typeface="Arial" panose="020B0604020202020204" pitchFamily="34" charset="0"/>
              </a:rPr>
              <a:t>, aged 18 years and over (no upper age limit)</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Eligible individuals should be offered two doses of Shingrix. ®. For this cohort the second dose should be given 8 weeks to 6 months after the first dose. </a:t>
            </a:r>
            <a:endParaRPr lang="en-GB" sz="1800" strike="sngStrike"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Severely immunosuppressed adults represent the highest priority for vaccination given their risk of severe disease. Individuals who should be offered Shingrix® are summarised in the </a:t>
            </a:r>
            <a:r>
              <a:rPr lang="en-GB" sz="1800" dirty="0">
                <a:effectLst/>
                <a:latin typeface="Arial" panose="020B0604020202020204" pitchFamily="34" charset="0"/>
                <a:ea typeface="Times New Roman" panose="02020603050405020304" pitchFamily="18" charset="0"/>
                <a:cs typeface="Times New Roman" panose="02020603050405020304" pitchFamily="18" charset="0"/>
                <a:hlinkClick r:id="rId4"/>
              </a:rPr>
              <a:t>Green Book: Shingles Chapter: Box</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If there is any doubt, individual patients should be discussed with their specialist.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Severely immunosuppressed adults who have already received 2 doses of Shingrix® do not need re-vaccination. </a:t>
            </a:r>
          </a:p>
          <a:p>
            <a:pPr marL="0" lvl="0" indent="0">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1BD269E-3394-8935-90F0-C853B620210D}"/>
              </a:ext>
            </a:extLst>
          </p:cNvPr>
          <p:cNvSpPr>
            <a:spLocks noGrp="1"/>
          </p:cNvSpPr>
          <p:nvPr>
            <p:ph type="sldNum" sz="quarter" idx="12"/>
          </p:nvPr>
        </p:nvSpPr>
        <p:spPr/>
        <p:txBody>
          <a:bodyPr/>
          <a:lstStyle/>
          <a:p>
            <a:fld id="{561D0CCE-8DCC-44DC-A653-AE62B1D84A52}" type="slidenum">
              <a:rPr lang="en-GB" smtClean="0"/>
              <a:pPr/>
              <a:t>40</a:t>
            </a:fld>
            <a:endParaRPr lang="en-GB"/>
          </a:p>
        </p:txBody>
      </p:sp>
      <p:sp>
        <p:nvSpPr>
          <p:cNvPr id="4" name="Footer Placeholder 3">
            <a:extLst>
              <a:ext uri="{FF2B5EF4-FFF2-40B4-BE49-F238E27FC236}">
                <a16:creationId xmlns:a16="http://schemas.microsoft.com/office/drawing/2014/main" id="{DD2CAA2A-6EC7-C806-4162-1314679E91D3}"/>
              </a:ext>
            </a:extLst>
          </p:cNvPr>
          <p:cNvSpPr>
            <a:spLocks noGrp="1"/>
          </p:cNvSpPr>
          <p:nvPr>
            <p:ph type="ftr" sz="quarter" idx="11"/>
          </p:nvPr>
        </p:nvSpPr>
        <p:spPr>
          <a:xfrm>
            <a:off x="838200" y="6356350"/>
            <a:ext cx="7315200" cy="365125"/>
          </a:xfrm>
        </p:spPr>
        <p:txBody>
          <a:bodyPr/>
          <a:lstStyle/>
          <a:p>
            <a:pPr>
              <a:defRPr/>
            </a:pPr>
            <a:r>
              <a:rPr lang="en-GB" dirty="0"/>
              <a:t>Vaccination against shingles (Herpes Zoster)</a:t>
            </a:r>
          </a:p>
        </p:txBody>
      </p:sp>
    </p:spTree>
    <p:extLst>
      <p:ext uri="{BB962C8B-B14F-4D97-AF65-F5344CB8AC3E}">
        <p14:creationId xmlns:p14="http://schemas.microsoft.com/office/powerpoint/2010/main" val="35452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56E8-5D00-6BE5-51C2-BA39820FB309}"/>
              </a:ext>
            </a:extLst>
          </p:cNvPr>
          <p:cNvSpPr>
            <a:spLocks noGrp="1"/>
          </p:cNvSpPr>
          <p:nvPr>
            <p:ph type="title"/>
          </p:nvPr>
        </p:nvSpPr>
        <p:spPr>
          <a:xfrm>
            <a:off x="-50800" y="226075"/>
            <a:ext cx="12305146" cy="1129289"/>
          </a:xfrm>
        </p:spPr>
        <p:txBody>
          <a:bodyPr lIns="91440" tIns="45720" rIns="91440" bIns="45720" anchor="t"/>
          <a:lstStyle/>
          <a:p>
            <a:pPr algn="ctr"/>
            <a:r>
              <a:rPr lang="en-GB" sz="4000" b="1" dirty="0"/>
              <a:t>Individuals aged 18 years and older anticipating </a:t>
            </a:r>
            <a:r>
              <a:rPr lang="en-GB" sz="4000" dirty="0"/>
              <a:t>immunosuppressive therapy </a:t>
            </a:r>
          </a:p>
        </p:txBody>
      </p:sp>
      <p:sp>
        <p:nvSpPr>
          <p:cNvPr id="3" name="Content Placeholder 2">
            <a:extLst>
              <a:ext uri="{FF2B5EF4-FFF2-40B4-BE49-F238E27FC236}">
                <a16:creationId xmlns:a16="http://schemas.microsoft.com/office/drawing/2014/main" id="{A0891360-39CE-76A8-40C0-F9DF86057492}"/>
              </a:ext>
            </a:extLst>
          </p:cNvPr>
          <p:cNvSpPr>
            <a:spLocks noGrp="1"/>
          </p:cNvSpPr>
          <p:nvPr>
            <p:ph idx="1"/>
          </p:nvPr>
        </p:nvSpPr>
        <p:spPr>
          <a:xfrm>
            <a:off x="579308" y="1216818"/>
            <a:ext cx="11035145" cy="4420610"/>
          </a:xfrm>
        </p:spPr>
        <p:txBody>
          <a:bodyPr lIns="91440" tIns="45720" rIns="91440" bIns="45720" anchor="t"/>
          <a:lstStyle/>
          <a:p>
            <a:pPr marL="0" indent="0" algn="just">
              <a:buNone/>
            </a:pPr>
            <a:endParaRPr lang="en-GB" sz="1800" dirty="0">
              <a:cs typeface="Arial"/>
            </a:endParaRPr>
          </a:p>
          <a:p>
            <a:pPr marL="0" indent="0" algn="just">
              <a:buNone/>
            </a:pPr>
            <a:endParaRPr lang="en-GB" sz="1800" strike="sngStrike" dirty="0"/>
          </a:p>
          <a:p>
            <a:pPr marL="0" indent="0" algn="just">
              <a:buNone/>
            </a:pPr>
            <a:endParaRPr lang="en-GB" sz="1800" dirty="0">
              <a:cs typeface="Arial"/>
            </a:endParaRPr>
          </a:p>
          <a:p>
            <a:pPr algn="just"/>
            <a:r>
              <a:rPr lang="en-GB" sz="1800" dirty="0">
                <a:cs typeface="Arial"/>
              </a:rPr>
              <a:t>The risk and severity of shingles is considerably higher amongst severely immunosuppressed adults, therefore eligible individuals anticipating immunosuppressive therapy should ideally be assessed for vaccine eligibility before starting treatment. </a:t>
            </a:r>
            <a:r>
              <a:rPr lang="en-GB" sz="1800" dirty="0"/>
              <a:t>This would be a clinical judgement and would need a legal framework to administer*</a:t>
            </a:r>
            <a:endParaRPr lang="en-GB" sz="1800" dirty="0">
              <a:cs typeface="Arial"/>
            </a:endParaRPr>
          </a:p>
          <a:p>
            <a:pPr algn="just"/>
            <a:r>
              <a:rPr lang="en-GB" sz="1800" dirty="0">
                <a:cs typeface="Arial"/>
              </a:rPr>
              <a:t>Eligible individuals who have not previously been vaccinated should commence a course of Shingrix® at the earliest opportunity preferably one month before starting immunosuppressive therapy (but at least 14 days if one month is not possible) with a dose interval of 8 weeks. </a:t>
            </a:r>
          </a:p>
          <a:p>
            <a:pPr algn="just"/>
            <a:r>
              <a:rPr lang="en-GB" sz="1800" dirty="0">
                <a:cs typeface="Arial"/>
              </a:rPr>
              <a:t>If immunosuppressive treatment is subsequently commenced after the first dose of Shingrix® is given, the second dose may be given 8 weeks to 6 months later. </a:t>
            </a:r>
          </a:p>
        </p:txBody>
      </p:sp>
      <p:sp>
        <p:nvSpPr>
          <p:cNvPr id="4" name="Footer Placeholder 3">
            <a:extLst>
              <a:ext uri="{FF2B5EF4-FFF2-40B4-BE49-F238E27FC236}">
                <a16:creationId xmlns:a16="http://schemas.microsoft.com/office/drawing/2014/main" id="{A825012C-4EC1-13AE-6AE5-435C438FA0A0}"/>
              </a:ext>
            </a:extLst>
          </p:cNvPr>
          <p:cNvSpPr>
            <a:spLocks noGrp="1"/>
          </p:cNvSpPr>
          <p:nvPr>
            <p:ph type="ftr" sz="quarter" idx="11"/>
          </p:nvPr>
        </p:nvSpPr>
        <p:spPr/>
        <p:txBody>
          <a:bodyPr/>
          <a:lstStyle/>
          <a:p>
            <a:r>
              <a:rPr lang="en-GB"/>
              <a:t>Vaccination against shingles (Herpes Zoster)</a:t>
            </a:r>
          </a:p>
          <a:p>
            <a:endParaRPr lang="en-GB"/>
          </a:p>
        </p:txBody>
      </p:sp>
      <p:sp>
        <p:nvSpPr>
          <p:cNvPr id="5" name="Slide Number Placeholder 4">
            <a:extLst>
              <a:ext uri="{FF2B5EF4-FFF2-40B4-BE49-F238E27FC236}">
                <a16:creationId xmlns:a16="http://schemas.microsoft.com/office/drawing/2014/main" id="{14DEF4D7-ADF9-7B68-A062-A36D970E111D}"/>
              </a:ext>
            </a:extLst>
          </p:cNvPr>
          <p:cNvSpPr>
            <a:spLocks noGrp="1"/>
          </p:cNvSpPr>
          <p:nvPr>
            <p:ph type="sldNum" sz="quarter" idx="12"/>
          </p:nvPr>
        </p:nvSpPr>
        <p:spPr/>
        <p:txBody>
          <a:bodyPr/>
          <a:lstStyle/>
          <a:p>
            <a:fld id="{561D0CCE-8DCC-44DC-A653-AE62B1D84A52}" type="slidenum">
              <a:rPr lang="en-GB" smtClean="0"/>
              <a:pPr/>
              <a:t>41</a:t>
            </a:fld>
            <a:endParaRPr lang="en-GB"/>
          </a:p>
        </p:txBody>
      </p:sp>
      <p:sp>
        <p:nvSpPr>
          <p:cNvPr id="6" name="TextBox 5">
            <a:extLst>
              <a:ext uri="{FF2B5EF4-FFF2-40B4-BE49-F238E27FC236}">
                <a16:creationId xmlns:a16="http://schemas.microsoft.com/office/drawing/2014/main" id="{856FB373-4CED-4F46-A772-70C009ED50FE}"/>
              </a:ext>
            </a:extLst>
          </p:cNvPr>
          <p:cNvSpPr txBox="1"/>
          <p:nvPr/>
        </p:nvSpPr>
        <p:spPr>
          <a:xfrm>
            <a:off x="4495800" y="5268096"/>
            <a:ext cx="3452884" cy="369332"/>
          </a:xfrm>
          <a:prstGeom prst="rect">
            <a:avLst/>
          </a:prstGeom>
          <a:noFill/>
        </p:spPr>
        <p:txBody>
          <a:bodyPr wrap="square" rtlCol="0">
            <a:spAutoFit/>
          </a:bodyPr>
          <a:lstStyle/>
          <a:p>
            <a:pPr algn="just"/>
            <a:r>
              <a:rPr lang="en-GB" dirty="0">
                <a:solidFill>
                  <a:srgbClr val="002060"/>
                </a:solidFill>
                <a:cs typeface="Arial"/>
                <a:hlinkClick r:id="rId3"/>
              </a:rPr>
              <a:t>Green Book: Shingles </a:t>
            </a:r>
            <a:endParaRPr lang="en-GB" sz="4400" dirty="0">
              <a:solidFill>
                <a:srgbClr val="002060"/>
              </a:solidFill>
              <a:cs typeface="Arial"/>
            </a:endParaRPr>
          </a:p>
        </p:txBody>
      </p:sp>
    </p:spTree>
    <p:extLst>
      <p:ext uri="{BB962C8B-B14F-4D97-AF65-F5344CB8AC3E}">
        <p14:creationId xmlns:p14="http://schemas.microsoft.com/office/powerpoint/2010/main" val="2612590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84515-86E9-9A76-556D-3B0D8720813E}"/>
              </a:ext>
            </a:extLst>
          </p:cNvPr>
          <p:cNvSpPr>
            <a:spLocks noGrp="1"/>
          </p:cNvSpPr>
          <p:nvPr>
            <p:ph type="title"/>
          </p:nvPr>
        </p:nvSpPr>
        <p:spPr>
          <a:xfrm>
            <a:off x="122382" y="0"/>
            <a:ext cx="11947235" cy="952139"/>
          </a:xfrm>
        </p:spPr>
        <p:txBody>
          <a:bodyPr/>
          <a:lstStyle/>
          <a:p>
            <a:pPr algn="ctr"/>
            <a:r>
              <a:rPr lang="en-GB" sz="2800" b="1" dirty="0"/>
              <a:t>Shingrix</a:t>
            </a:r>
            <a:r>
              <a:rPr lang="en-GB" sz="2800" baseline="30000" dirty="0">
                <a:solidFill>
                  <a:srgbClr val="002060"/>
                </a:solidFill>
              </a:rPr>
              <a:t>®</a:t>
            </a:r>
            <a:r>
              <a:rPr lang="en-GB" sz="2800" b="1" dirty="0"/>
              <a:t> vaccine eligibility for those who received Zostavax routinely but have since become severely immunosuppressed</a:t>
            </a:r>
            <a:endParaRPr lang="en-GB" sz="2800" dirty="0"/>
          </a:p>
        </p:txBody>
      </p:sp>
      <p:sp>
        <p:nvSpPr>
          <p:cNvPr id="3" name="Content Placeholder 2">
            <a:extLst>
              <a:ext uri="{FF2B5EF4-FFF2-40B4-BE49-F238E27FC236}">
                <a16:creationId xmlns:a16="http://schemas.microsoft.com/office/drawing/2014/main" id="{5405DBB5-912F-466A-255A-921BAB70CF9D}"/>
              </a:ext>
            </a:extLst>
          </p:cNvPr>
          <p:cNvSpPr>
            <a:spLocks noGrp="1"/>
          </p:cNvSpPr>
          <p:nvPr>
            <p:ph idx="1"/>
          </p:nvPr>
        </p:nvSpPr>
        <p:spPr>
          <a:xfrm>
            <a:off x="122381" y="952139"/>
            <a:ext cx="11947235" cy="5177199"/>
          </a:xfrm>
        </p:spPr>
        <p:txBody>
          <a:bodyPr lIns="91440" tIns="45720" rIns="91440" bIns="45720" anchor="t"/>
          <a:lstStyle/>
          <a:p>
            <a:pPr marL="0" indent="0" algn="just">
              <a:buNone/>
            </a:pPr>
            <a:endParaRPr lang="en-GB" sz="1600" kern="1200" dirty="0">
              <a:effectLst/>
              <a:latin typeface="+mn-lt"/>
              <a:cs typeface="Arial"/>
            </a:endParaRPr>
          </a:p>
          <a:p>
            <a:pPr marL="0" indent="0" algn="just">
              <a:buNone/>
            </a:pPr>
            <a:r>
              <a:rPr lang="en-GB" sz="1600" kern="1200" dirty="0">
                <a:effectLst/>
                <a:latin typeface="+mn-lt"/>
                <a:cs typeface="Arial"/>
              </a:rPr>
              <a:t>If an individual has had Zostavax® vaccination and then becomes severely immunosuppressed, they should be offered 2 doses of Shingrix®. If an individual has had 2 doses of Shingrix® and then becomes severely immunosuppressed there is no need to repeat the course. The need for routine booster doses following either 2 doses of Shingrix® or a single dose of Zostavax® has not yet been determined. </a:t>
            </a:r>
          </a:p>
          <a:p>
            <a:pPr marL="0" indent="0" algn="just">
              <a:buNone/>
            </a:pPr>
            <a:r>
              <a:rPr lang="en-GB" sz="1600" kern="1200" dirty="0">
                <a:effectLst/>
                <a:latin typeface="+mn-lt"/>
                <a:ea typeface="+mn-ea"/>
                <a:cs typeface="+mn-cs"/>
              </a:rPr>
              <a:t>In Wales the Vaccine Clinical Advisory Group (VCAG) and Welsh Government have agreed that if following a clinical assessment, a severely immunosuppressed* individual would benefit from revaccination then they can be offered a course of Shingrix </a:t>
            </a:r>
            <a:r>
              <a:rPr lang="en-GB" sz="1600" u="sng" kern="1200" dirty="0">
                <a:effectLst/>
                <a:latin typeface="+mn-lt"/>
                <a:ea typeface="+mn-ea"/>
                <a:cs typeface="+mn-cs"/>
              </a:rPr>
              <a:t>(2 doses of Shingrix</a:t>
            </a:r>
            <a:r>
              <a:rPr lang="en-GB" sz="1600" baseline="30000" dirty="0">
                <a:solidFill>
                  <a:srgbClr val="002060"/>
                </a:solidFill>
              </a:rPr>
              <a:t>®</a:t>
            </a:r>
            <a:r>
              <a:rPr lang="en-GB" sz="1600" u="sng" kern="1200" dirty="0">
                <a:effectLst/>
                <a:latin typeface="+mn-lt"/>
                <a:ea typeface="+mn-ea"/>
                <a:cs typeface="+mn-cs"/>
              </a:rPr>
              <a:t> vaccine at a minimum interval of 8 weeks apart)</a:t>
            </a:r>
            <a:r>
              <a:rPr lang="en-GB" sz="1600" kern="1200" dirty="0">
                <a:effectLst/>
                <a:latin typeface="+mn-lt"/>
                <a:ea typeface="+mn-ea"/>
                <a:cs typeface="+mn-cs"/>
              </a:rPr>
              <a:t> on a permissive approach based on opportunistic clinical identification.  There is no reason to leave any interval after previous Zostavax vaccine for these individuals.</a:t>
            </a:r>
            <a:endParaRPr lang="en-GB" sz="1600" kern="1200" dirty="0">
              <a:effectLst/>
              <a:latin typeface="+mn-lt"/>
              <a:cs typeface="Arial"/>
            </a:endParaRPr>
          </a:p>
          <a:p>
            <a:pPr marL="0" indent="0" algn="just">
              <a:buNone/>
            </a:pPr>
            <a:r>
              <a:rPr lang="en-GB" sz="1600" kern="1200" dirty="0">
                <a:effectLst/>
                <a:latin typeface="+mn-lt"/>
                <a:ea typeface="+mn-ea"/>
                <a:cs typeface="+mn-cs"/>
              </a:rPr>
              <a:t>The Welsh Health Circular: Change of vaccine and cohort expansion for shingles vaccination programme (from September 2023) </a:t>
            </a:r>
            <a:r>
              <a:rPr lang="en-GB" sz="1600" kern="1200" dirty="0">
                <a:solidFill>
                  <a:srgbClr val="00A7A7"/>
                </a:solidFill>
                <a:effectLst/>
                <a:latin typeface="+mn-lt"/>
                <a:ea typeface="+mn-ea"/>
                <a:cs typeface="+mn-cs"/>
              </a:rPr>
              <a:t>(</a:t>
            </a:r>
            <a:r>
              <a:rPr lang="en-GB" sz="1600" u="sng" kern="1200" dirty="0">
                <a:solidFill>
                  <a:srgbClr val="00A7A7"/>
                </a:solidFill>
                <a:effectLst/>
                <a:latin typeface="+mn-lt"/>
                <a:ea typeface="+mn-ea"/>
                <a:cs typeface="+mn-cs"/>
                <a:hlinkClick r:id="rId2">
                  <a:extLst>
                    <a:ext uri="{A12FA001-AC4F-418D-AE19-62706E023703}">
                      <ahyp:hlinkClr xmlns:ahyp="http://schemas.microsoft.com/office/drawing/2018/hyperlinkcolor" val="tx"/>
                    </a:ext>
                  </a:extLst>
                </a:hlinkClick>
              </a:rPr>
              <a:t>WHC/2023/024</a:t>
            </a:r>
            <a:r>
              <a:rPr lang="en-GB" sz="1600" kern="1200" dirty="0">
                <a:solidFill>
                  <a:srgbClr val="00A7A7"/>
                </a:solidFill>
                <a:effectLst/>
                <a:latin typeface="+mn-lt"/>
                <a:ea typeface="+mn-ea"/>
                <a:cs typeface="+mn-cs"/>
              </a:rPr>
              <a:t>) </a:t>
            </a:r>
            <a:r>
              <a:rPr lang="en-GB" sz="1600" kern="1200" dirty="0">
                <a:effectLst/>
                <a:latin typeface="+mn-lt"/>
                <a:ea typeface="+mn-ea"/>
                <a:cs typeface="+mn-cs"/>
              </a:rPr>
              <a:t>was updated to reflect this on 02 January 2025. </a:t>
            </a:r>
            <a:endParaRPr lang="en-GB" sz="1600" kern="1200" dirty="0">
              <a:effectLst/>
              <a:latin typeface="+mn-lt"/>
              <a:cs typeface="Arial"/>
            </a:endParaRPr>
          </a:p>
          <a:p>
            <a:pPr marL="0" indent="0" algn="just">
              <a:buNone/>
            </a:pPr>
            <a:r>
              <a:rPr lang="en-GB" sz="1600" kern="1200" dirty="0">
                <a:effectLst/>
                <a:latin typeface="+mn-lt"/>
                <a:ea typeface="+mn-ea"/>
                <a:cs typeface="+mn-cs"/>
              </a:rPr>
              <a:t>The use of stock from ImmForm is permitted in these cases as the individuals being offered would be severely immunosuppressed.  A Patient Group Directive (PGD) </a:t>
            </a:r>
            <a:r>
              <a:rPr lang="en-GB" sz="1600" b="1" kern="1200" dirty="0">
                <a:effectLst/>
                <a:latin typeface="+mn-lt"/>
                <a:ea typeface="+mn-ea"/>
                <a:cs typeface="+mn-cs"/>
              </a:rPr>
              <a:t>cannot</a:t>
            </a:r>
            <a:r>
              <a:rPr lang="en-GB" sz="1600" kern="1200" dirty="0">
                <a:effectLst/>
                <a:latin typeface="+mn-lt"/>
                <a:ea typeface="+mn-ea"/>
                <a:cs typeface="+mn-cs"/>
              </a:rPr>
              <a:t> be used in these cases and an alternate legal framework for administration will be required e.g. Patient Specific Directive (PSD) or prescription.  The practice would be reimbursed for administering the course of Shingrix under the Statement of Financial Entitlements (SFE).</a:t>
            </a:r>
            <a:endParaRPr lang="en-GB" sz="1600" kern="1200" dirty="0">
              <a:effectLst/>
              <a:latin typeface="+mn-lt"/>
              <a:cs typeface="Arial"/>
            </a:endParaRPr>
          </a:p>
          <a:p>
            <a:pPr marL="0" indent="0" algn="just">
              <a:buNone/>
            </a:pPr>
            <a:r>
              <a:rPr lang="en-GB" sz="1600" kern="1200" dirty="0">
                <a:effectLst/>
                <a:latin typeface="+mn-lt"/>
                <a:ea typeface="+mn-ea"/>
                <a:cs typeface="+mn-cs"/>
              </a:rPr>
              <a:t>The </a:t>
            </a:r>
            <a:r>
              <a:rPr lang="en-GB" sz="1600" u="sng" kern="1200" dirty="0">
                <a:solidFill>
                  <a:srgbClr val="00A7A7"/>
                </a:solidFill>
                <a:effectLst/>
                <a:latin typeface="+mn-lt"/>
                <a:ea typeface="+mn-ea"/>
                <a:cs typeface="+mn-cs"/>
                <a:hlinkClick r:id="rId3">
                  <a:extLst>
                    <a:ext uri="{A12FA001-AC4F-418D-AE19-62706E023703}">
                      <ahyp:hlinkClr xmlns:ahyp="http://schemas.microsoft.com/office/drawing/2018/hyperlinkcolor" val="tx"/>
                    </a:ext>
                  </a:extLst>
                </a:hlinkClick>
              </a:rPr>
              <a:t>UKHSA Shingles vaccination: guidance for healthcare practitioners</a:t>
            </a:r>
            <a:r>
              <a:rPr lang="en-GB" sz="1600" kern="1200" dirty="0">
                <a:solidFill>
                  <a:srgbClr val="00A7A7"/>
                </a:solidFill>
                <a:effectLst/>
                <a:latin typeface="+mn-lt"/>
                <a:ea typeface="+mn-ea"/>
                <a:cs typeface="+mn-cs"/>
              </a:rPr>
              <a:t> </a:t>
            </a:r>
            <a:r>
              <a:rPr lang="en-GB" sz="1600" kern="1200" dirty="0">
                <a:effectLst/>
                <a:latin typeface="+mn-lt"/>
                <a:ea typeface="+mn-ea"/>
                <a:cs typeface="+mn-cs"/>
              </a:rPr>
              <a:t>and </a:t>
            </a:r>
            <a:r>
              <a:rPr lang="en-GB" sz="1600" kern="1200" dirty="0">
                <a:effectLst/>
                <a:latin typeface="+mn-lt"/>
                <a:ea typeface="+mn-ea"/>
                <a:cs typeface="+mn-cs"/>
                <a:hlinkClick r:id="rId4"/>
              </a:rPr>
              <a:t>Green Book: Shingles Chapter</a:t>
            </a:r>
            <a:r>
              <a:rPr lang="en-GB" sz="1600" kern="1200" dirty="0">
                <a:effectLst/>
                <a:latin typeface="+mn-lt"/>
                <a:ea typeface="+mn-ea"/>
                <a:cs typeface="+mn-cs"/>
              </a:rPr>
              <a:t> resources provide further information</a:t>
            </a:r>
            <a:endParaRPr lang="en-GB" sz="1600" strike="sngStrike" kern="1200" dirty="0">
              <a:solidFill>
                <a:srgbClr val="00A7A7"/>
              </a:solidFill>
              <a:effectLst/>
              <a:highlight>
                <a:srgbClr val="FFFF00"/>
              </a:highlight>
              <a:latin typeface="+mn-lt"/>
              <a:cs typeface="Arial"/>
            </a:endParaRPr>
          </a:p>
          <a:p>
            <a:pPr marL="0" indent="0" algn="just">
              <a:buNone/>
            </a:pPr>
            <a:r>
              <a:rPr lang="en-GB" sz="1600" kern="1200" dirty="0">
                <a:effectLst/>
                <a:latin typeface="+mn-lt"/>
                <a:ea typeface="+mn-ea"/>
                <a:cs typeface="+mn-cs"/>
              </a:rPr>
              <a:t>*For definition of severely immunosuppressed refer to </a:t>
            </a:r>
            <a:r>
              <a:rPr lang="en-GB" sz="1600" b="1" u="sng" kern="1200" dirty="0">
                <a:solidFill>
                  <a:srgbClr val="00A7A7"/>
                </a:solidFill>
                <a:effectLst/>
                <a:latin typeface="+mn-lt"/>
                <a:ea typeface="+mn-ea"/>
                <a:cs typeface="+mn-cs"/>
                <a:hlinkClick r:id="rId5"/>
              </a:rPr>
              <a:t>Box Green Book: Shingles Chapter</a:t>
            </a:r>
            <a:endParaRPr lang="en-GB" dirty="0">
              <a:solidFill>
                <a:srgbClr val="00A7A7"/>
              </a:solidFill>
              <a:cs typeface="Arial"/>
            </a:endParaRPr>
          </a:p>
        </p:txBody>
      </p:sp>
      <p:sp>
        <p:nvSpPr>
          <p:cNvPr id="5" name="Slide Number Placeholder 4">
            <a:extLst>
              <a:ext uri="{FF2B5EF4-FFF2-40B4-BE49-F238E27FC236}">
                <a16:creationId xmlns:a16="http://schemas.microsoft.com/office/drawing/2014/main" id="{2E39C96A-2AB3-C457-7330-F0014DDC93D0}"/>
              </a:ext>
            </a:extLst>
          </p:cNvPr>
          <p:cNvSpPr>
            <a:spLocks noGrp="1"/>
          </p:cNvSpPr>
          <p:nvPr>
            <p:ph type="sldNum" sz="quarter" idx="12"/>
          </p:nvPr>
        </p:nvSpPr>
        <p:spPr/>
        <p:txBody>
          <a:bodyPr/>
          <a:lstStyle/>
          <a:p>
            <a:fld id="{561D0CCE-8DCC-44DC-A653-AE62B1D84A52}" type="slidenum">
              <a:rPr lang="en-GB" smtClean="0"/>
              <a:pPr/>
              <a:t>42</a:t>
            </a:fld>
            <a:endParaRPr lang="en-GB"/>
          </a:p>
        </p:txBody>
      </p:sp>
      <p:sp>
        <p:nvSpPr>
          <p:cNvPr id="6" name="Slide Number Placeholder 4">
            <a:extLst>
              <a:ext uri="{FF2B5EF4-FFF2-40B4-BE49-F238E27FC236}">
                <a16:creationId xmlns:a16="http://schemas.microsoft.com/office/drawing/2014/main" id="{C5209200-D067-8DEC-89B2-527FC8996763}"/>
              </a:ext>
            </a:extLst>
          </p:cNvPr>
          <p:cNvSpPr txBox="1">
            <a:spLocks/>
          </p:cNvSpPr>
          <p:nvPr/>
        </p:nvSpPr>
        <p:spPr>
          <a:xfrm>
            <a:off x="838199" y="6329548"/>
            <a:ext cx="5397501" cy="391927"/>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Vaccination against shingles (Herpes Zoster)   </a:t>
            </a:r>
            <a:endParaRPr lang="en-GB" sz="1400"/>
          </a:p>
        </p:txBody>
      </p:sp>
    </p:spTree>
    <p:extLst>
      <p:ext uri="{BB962C8B-B14F-4D97-AF65-F5344CB8AC3E}">
        <p14:creationId xmlns:p14="http://schemas.microsoft.com/office/powerpoint/2010/main" val="4081897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43</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311727" y="147146"/>
            <a:ext cx="12827000" cy="1407334"/>
          </a:xfrm>
        </p:spPr>
        <p:txBody>
          <a:bodyPr>
            <a:noAutofit/>
          </a:bodyPr>
          <a:lstStyle/>
          <a:p>
            <a:pPr algn="ctr"/>
            <a:r>
              <a:rPr lang="en-GB" sz="4000" b="1">
                <a:solidFill>
                  <a:srgbClr val="002060"/>
                </a:solidFill>
              </a:rPr>
              <a:t>Vaccination of patients outside of the national immunisation programme recommendations</a:t>
            </a:r>
          </a:p>
        </p:txBody>
      </p:sp>
      <p:sp>
        <p:nvSpPr>
          <p:cNvPr id="8" name="Content Placeholder 7">
            <a:extLst>
              <a:ext uri="{FF2B5EF4-FFF2-40B4-BE49-F238E27FC236}">
                <a16:creationId xmlns:a16="http://schemas.microsoft.com/office/drawing/2014/main" id="{9C07734B-C2EC-4382-B929-A770C5514C1D}"/>
              </a:ext>
            </a:extLst>
          </p:cNvPr>
          <p:cNvSpPr>
            <a:spLocks noGrp="1"/>
          </p:cNvSpPr>
          <p:nvPr>
            <p:ph idx="1"/>
          </p:nvPr>
        </p:nvSpPr>
        <p:spPr>
          <a:xfrm>
            <a:off x="455295" y="1566599"/>
            <a:ext cx="11281410" cy="4371308"/>
          </a:xfrm>
        </p:spPr>
        <p:txBody>
          <a:bodyPr>
            <a:normAutofit fontScale="25000" lnSpcReduction="20000"/>
          </a:bodyPr>
          <a:lstStyle/>
          <a:p>
            <a:pPr marL="0" indent="0" algn="just">
              <a:buNone/>
            </a:pPr>
            <a:r>
              <a:rPr lang="en-GB" sz="7200"/>
              <a:t>Shingrix</a:t>
            </a:r>
            <a:r>
              <a:rPr lang="en-GB" sz="7200" baseline="30000">
                <a:solidFill>
                  <a:srgbClr val="002060"/>
                </a:solidFill>
              </a:rPr>
              <a:t>®</a:t>
            </a:r>
            <a:endParaRPr lang="en-GB" sz="7200" strike="sngStrike">
              <a:solidFill>
                <a:srgbClr val="002060"/>
              </a:solidFill>
            </a:endParaRPr>
          </a:p>
          <a:p>
            <a:pPr algn="just">
              <a:lnSpc>
                <a:spcPct val="120000"/>
              </a:lnSpc>
            </a:pPr>
            <a:r>
              <a:rPr lang="en-GB" sz="7200">
                <a:solidFill>
                  <a:srgbClr val="002060"/>
                </a:solidFill>
              </a:rPr>
              <a:t>Following assessment by a suitably qualified clinician, the shingles vaccine may be offered to those who are not currently eligible for the national programme but who benefit medically, for example those with underlying conditions which increase their risk of shingles.</a:t>
            </a:r>
          </a:p>
          <a:p>
            <a:pPr algn="just">
              <a:lnSpc>
                <a:spcPct val="120000"/>
              </a:lnSpc>
            </a:pPr>
            <a:r>
              <a:rPr lang="en-GB" sz="7200">
                <a:solidFill>
                  <a:srgbClr val="002060"/>
                </a:solidFill>
              </a:rPr>
              <a:t>Vaccine for this purpose cannot be used from central supplies (</a:t>
            </a:r>
            <a:r>
              <a:rPr lang="en-GB" sz="7200" err="1">
                <a:solidFill>
                  <a:srgbClr val="002060"/>
                </a:solidFill>
              </a:rPr>
              <a:t>Immform</a:t>
            </a:r>
            <a:r>
              <a:rPr lang="en-GB" sz="7200">
                <a:solidFill>
                  <a:srgbClr val="002060"/>
                </a:solidFill>
              </a:rPr>
              <a:t>) and must be sourced separately. A PGD cannot be used.</a:t>
            </a:r>
          </a:p>
          <a:p>
            <a:pPr algn="just">
              <a:lnSpc>
                <a:spcPct val="120000"/>
              </a:lnSpc>
            </a:pPr>
            <a:r>
              <a:rPr lang="en-GB" sz="7200">
                <a:solidFill>
                  <a:srgbClr val="002060"/>
                </a:solidFill>
              </a:rPr>
              <a:t>Refer to </a:t>
            </a:r>
            <a:r>
              <a:rPr lang="en-GB" sz="7200">
                <a:hlinkClick r:id="rId3"/>
              </a:rPr>
              <a:t>UKHSA Shingles immunisation programme: information for healthcare practitioners</a:t>
            </a:r>
            <a:endParaRPr lang="en-GB" sz="7200" strike="sngStrike">
              <a:solidFill>
                <a:srgbClr val="00A7A7"/>
              </a:solidFill>
            </a:endParaRPr>
          </a:p>
          <a:p>
            <a:pPr marL="0" indent="0" algn="just">
              <a:lnSpc>
                <a:spcPct val="120000"/>
              </a:lnSpc>
              <a:buNone/>
            </a:pPr>
            <a:endParaRPr lang="en-GB" sz="7200"/>
          </a:p>
          <a:p>
            <a:pPr marL="0" indent="0" algn="just">
              <a:buNone/>
            </a:pPr>
            <a:r>
              <a:rPr lang="en-GB" sz="7200" b="1" i="1">
                <a:solidFill>
                  <a:srgbClr val="002060"/>
                </a:solidFill>
              </a:rPr>
              <a:t>For administration of shingles to those outside of the national programme an individual clinical assessment is required and a legal framework to administer the vaccination.</a:t>
            </a:r>
          </a:p>
          <a:p>
            <a:pPr marL="0" indent="0" algn="ctr">
              <a:buNone/>
            </a:pPr>
            <a:endParaRPr lang="en-GB" sz="8000" b="1"/>
          </a:p>
          <a:p>
            <a:pPr marL="0" indent="0">
              <a:buNone/>
            </a:pPr>
            <a:endParaRPr lang="en-GB"/>
          </a:p>
          <a:p>
            <a:endParaRPr lang="en-GB"/>
          </a:p>
          <a:p>
            <a:pPr marL="0" indent="0">
              <a:buNone/>
            </a:pPr>
            <a:r>
              <a:rPr lang="en-GB"/>
              <a:t>   </a:t>
            </a:r>
          </a:p>
        </p:txBody>
      </p:sp>
    </p:spTree>
    <p:extLst>
      <p:ext uri="{BB962C8B-B14F-4D97-AF65-F5344CB8AC3E}">
        <p14:creationId xmlns:p14="http://schemas.microsoft.com/office/powerpoint/2010/main" val="1490774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EE5C-D7C4-69F3-0457-5A1407A60316}"/>
              </a:ext>
            </a:extLst>
          </p:cNvPr>
          <p:cNvSpPr>
            <a:spLocks noGrp="1"/>
          </p:cNvSpPr>
          <p:nvPr>
            <p:ph type="title"/>
          </p:nvPr>
        </p:nvSpPr>
        <p:spPr>
          <a:xfrm>
            <a:off x="838200" y="237505"/>
            <a:ext cx="10515600" cy="869909"/>
          </a:xfrm>
        </p:spPr>
        <p:txBody>
          <a:bodyPr/>
          <a:lstStyle/>
          <a:p>
            <a:pPr algn="ctr"/>
            <a:r>
              <a:rPr lang="en-GB" sz="4000" b="1"/>
              <a:t>Opportunistic vaccination</a:t>
            </a:r>
          </a:p>
        </p:txBody>
      </p:sp>
      <p:sp>
        <p:nvSpPr>
          <p:cNvPr id="3" name="Content Placeholder 2">
            <a:extLst>
              <a:ext uri="{FF2B5EF4-FFF2-40B4-BE49-F238E27FC236}">
                <a16:creationId xmlns:a16="http://schemas.microsoft.com/office/drawing/2014/main" id="{65193767-53AC-F5C6-CB39-936BAFDD8A59}"/>
              </a:ext>
            </a:extLst>
          </p:cNvPr>
          <p:cNvSpPr>
            <a:spLocks noGrp="1"/>
          </p:cNvSpPr>
          <p:nvPr>
            <p:ph idx="1"/>
          </p:nvPr>
        </p:nvSpPr>
        <p:spPr>
          <a:xfrm>
            <a:off x="192505" y="1253331"/>
            <a:ext cx="11161295" cy="4351338"/>
          </a:xfrm>
        </p:spPr>
        <p:txBody>
          <a:bodyPr lIns="91440" tIns="45720" rIns="91440" bIns="45720" anchor="t"/>
          <a:lstStyle/>
          <a:p>
            <a:pPr marL="0" indent="0" algn="just">
              <a:lnSpc>
                <a:spcPct val="150000"/>
              </a:lnSpc>
              <a:buNone/>
            </a:pPr>
            <a:r>
              <a:rPr lang="en-GB" sz="1800"/>
              <a:t>The ability to provide opportunistic shingles vaccination* has been instrumental in the shingles programme. The </a:t>
            </a:r>
            <a:r>
              <a:rPr lang="en-GB" sz="1800">
                <a:hlinkClick r:id="rId3"/>
              </a:rPr>
              <a:t>WHC/2023/024</a:t>
            </a:r>
            <a:r>
              <a:rPr lang="en-GB" sz="1800"/>
              <a:t> encourages this practice to continue:</a:t>
            </a:r>
          </a:p>
          <a:p>
            <a:pPr marL="0" indent="0" algn="just">
              <a:lnSpc>
                <a:spcPct val="150000"/>
              </a:lnSpc>
              <a:buNone/>
            </a:pPr>
            <a:r>
              <a:rPr lang="en-GB" sz="1800"/>
              <a:t>General practices can accommodate opportunistic vaccination (if operationally possible) in instances where an individual has already attained or passed the age of:</a:t>
            </a:r>
          </a:p>
          <a:p>
            <a:pPr lvl="1" algn="just">
              <a:lnSpc>
                <a:spcPct val="150000"/>
              </a:lnSpc>
            </a:pPr>
            <a:r>
              <a:rPr lang="en-GB" sz="1800"/>
              <a:t>65 but not yet 80 for phase one and</a:t>
            </a:r>
          </a:p>
          <a:p>
            <a:pPr lvl="1" algn="just">
              <a:lnSpc>
                <a:spcPct val="150000"/>
              </a:lnSpc>
            </a:pPr>
            <a:r>
              <a:rPr lang="en-GB" sz="1800"/>
              <a:t>60 but not yet 80 in phase two</a:t>
            </a:r>
          </a:p>
          <a:p>
            <a:pPr marL="0" indent="0" algn="just">
              <a:lnSpc>
                <a:spcPct val="150000"/>
              </a:lnSpc>
              <a:buNone/>
            </a:pPr>
            <a:r>
              <a:rPr lang="en-GB" sz="1800"/>
              <a:t>The opportunistic offer is available to enhance the robust call/recall </a:t>
            </a:r>
            <a:endParaRPr lang="en-GB" sz="1800" strike="sngStrike">
              <a:highlight>
                <a:srgbClr val="FFFF00"/>
              </a:highlight>
              <a:cs typeface="Arial"/>
            </a:endParaRPr>
          </a:p>
          <a:p>
            <a:pPr lvl="1" algn="just"/>
            <a:endParaRPr lang="en-GB"/>
          </a:p>
        </p:txBody>
      </p:sp>
      <p:sp>
        <p:nvSpPr>
          <p:cNvPr id="4" name="Footer Placeholder 3">
            <a:extLst>
              <a:ext uri="{FF2B5EF4-FFF2-40B4-BE49-F238E27FC236}">
                <a16:creationId xmlns:a16="http://schemas.microsoft.com/office/drawing/2014/main" id="{DC6D64C1-6621-8A6C-E208-D1B5A925586E}"/>
              </a:ext>
            </a:extLst>
          </p:cNvPr>
          <p:cNvSpPr>
            <a:spLocks noGrp="1"/>
          </p:cNvSpPr>
          <p:nvPr>
            <p:ph type="ftr" sz="quarter" idx="11"/>
          </p:nvPr>
        </p:nvSpPr>
        <p:spPr/>
        <p:txBody>
          <a:bodyPr/>
          <a:lstStyle/>
          <a:p>
            <a:r>
              <a:rPr lang="en-GB"/>
              <a:t>Vaccination against shingles (Herpes Zoster)</a:t>
            </a:r>
          </a:p>
          <a:p>
            <a:endParaRPr lang="en-GB"/>
          </a:p>
        </p:txBody>
      </p:sp>
      <p:sp>
        <p:nvSpPr>
          <p:cNvPr id="5" name="Slide Number Placeholder 4">
            <a:extLst>
              <a:ext uri="{FF2B5EF4-FFF2-40B4-BE49-F238E27FC236}">
                <a16:creationId xmlns:a16="http://schemas.microsoft.com/office/drawing/2014/main" id="{1CD34F18-6F9D-A388-E893-6EBB702FC9F1}"/>
              </a:ext>
            </a:extLst>
          </p:cNvPr>
          <p:cNvSpPr>
            <a:spLocks noGrp="1"/>
          </p:cNvSpPr>
          <p:nvPr>
            <p:ph type="sldNum" sz="quarter" idx="12"/>
          </p:nvPr>
        </p:nvSpPr>
        <p:spPr/>
        <p:txBody>
          <a:bodyPr/>
          <a:lstStyle/>
          <a:p>
            <a:fld id="{561D0CCE-8DCC-44DC-A653-AE62B1D84A52}" type="slidenum">
              <a:rPr lang="en-GB" smtClean="0"/>
              <a:pPr/>
              <a:t>44</a:t>
            </a:fld>
            <a:endParaRPr lang="en-GB"/>
          </a:p>
        </p:txBody>
      </p:sp>
    </p:spTree>
    <p:extLst>
      <p:ext uri="{BB962C8B-B14F-4D97-AF65-F5344CB8AC3E}">
        <p14:creationId xmlns:p14="http://schemas.microsoft.com/office/powerpoint/2010/main" val="85497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EE5C-D7C4-69F3-0457-5A1407A60316}"/>
              </a:ext>
            </a:extLst>
          </p:cNvPr>
          <p:cNvSpPr>
            <a:spLocks noGrp="1"/>
          </p:cNvSpPr>
          <p:nvPr>
            <p:ph type="title"/>
          </p:nvPr>
        </p:nvSpPr>
        <p:spPr>
          <a:xfrm>
            <a:off x="838198" y="136525"/>
            <a:ext cx="10515600" cy="689124"/>
          </a:xfrm>
        </p:spPr>
        <p:txBody>
          <a:bodyPr/>
          <a:lstStyle/>
          <a:p>
            <a:pPr algn="ctr"/>
            <a:r>
              <a:rPr lang="en-GB" sz="4000" b="1"/>
              <a:t>Call and recall</a:t>
            </a:r>
          </a:p>
        </p:txBody>
      </p:sp>
      <p:sp>
        <p:nvSpPr>
          <p:cNvPr id="3" name="Content Placeholder 2">
            <a:extLst>
              <a:ext uri="{FF2B5EF4-FFF2-40B4-BE49-F238E27FC236}">
                <a16:creationId xmlns:a16="http://schemas.microsoft.com/office/drawing/2014/main" id="{65193767-53AC-F5C6-CB39-936BAFDD8A59}"/>
              </a:ext>
            </a:extLst>
          </p:cNvPr>
          <p:cNvSpPr>
            <a:spLocks noGrp="1"/>
          </p:cNvSpPr>
          <p:nvPr>
            <p:ph idx="1"/>
          </p:nvPr>
        </p:nvSpPr>
        <p:spPr>
          <a:xfrm>
            <a:off x="182100" y="786040"/>
            <a:ext cx="11827796" cy="5285919"/>
          </a:xfrm>
        </p:spPr>
        <p:txBody>
          <a:bodyPr/>
          <a:lstStyle/>
          <a:p>
            <a:pPr marL="0" indent="0" algn="just">
              <a:lnSpc>
                <a:spcPct val="150000"/>
              </a:lnSpc>
              <a:buNone/>
            </a:pPr>
            <a:r>
              <a:rPr lang="en-GB" sz="1600" dirty="0"/>
              <a:t>An effective call/ recall system must be in place (</a:t>
            </a:r>
            <a:r>
              <a:rPr lang="en-GB" sz="1600" dirty="0">
                <a:hlinkClick r:id="rId3"/>
              </a:rPr>
              <a:t>WHC/2023/024</a:t>
            </a:r>
            <a:r>
              <a:rPr lang="en-GB" sz="1600" dirty="0"/>
              <a:t> and </a:t>
            </a:r>
            <a:r>
              <a:rPr lang="en-GB" sz="1600" dirty="0">
                <a:hlinkClick r:id="rId4"/>
              </a:rPr>
              <a:t>WHC/2025/028</a:t>
            </a:r>
            <a:r>
              <a:rPr lang="en-GB" sz="1600" dirty="0"/>
              <a:t>) which should continue after the initial stages of the roll-out:</a:t>
            </a:r>
          </a:p>
          <a:p>
            <a:pPr algn="just">
              <a:lnSpc>
                <a:spcPct val="150000"/>
              </a:lnSpc>
            </a:pPr>
            <a:r>
              <a:rPr lang="en-GB" sz="1600" dirty="0"/>
              <a:t>Expectation that eligible individuals will receive an invitation to be vaccinated, with reminders for those who do not decline but fail to respond to the initial invitation</a:t>
            </a:r>
          </a:p>
          <a:p>
            <a:pPr algn="just">
              <a:lnSpc>
                <a:spcPct val="150000"/>
              </a:lnSpc>
            </a:pPr>
            <a:r>
              <a:rPr lang="en-GB" sz="1600" dirty="0"/>
              <a:t>Requirement to make up to three attempts to contact eligible individuals within 12 weeks of reaching their invitation age </a:t>
            </a:r>
          </a:p>
          <a:p>
            <a:pPr lvl="1" algn="just">
              <a:lnSpc>
                <a:spcPct val="150000"/>
              </a:lnSpc>
              <a:buFont typeface="Courier New" panose="02070309020205020404" pitchFamily="49" charset="0"/>
              <a:buChar char="o"/>
            </a:pPr>
            <a:r>
              <a:rPr lang="en-GB" sz="1600" dirty="0"/>
              <a:t>Can be calls, emails, text messages or written invitations, however at least one must be a written invitation</a:t>
            </a:r>
          </a:p>
          <a:p>
            <a:pPr marL="0" indent="0" algn="just">
              <a:lnSpc>
                <a:spcPct val="150000"/>
              </a:lnSpc>
              <a:buNone/>
            </a:pPr>
            <a:r>
              <a:rPr lang="en-GB" sz="1600" b="1" dirty="0"/>
              <a:t>The first year catch up for severely immunosuppressed individuals concluded on 01 September 2024. Since August 2025: </a:t>
            </a:r>
          </a:p>
          <a:p>
            <a:pPr algn="just">
              <a:lnSpc>
                <a:spcPct val="150000"/>
              </a:lnSpc>
            </a:pPr>
            <a:r>
              <a:rPr lang="en-GB" sz="1600" dirty="0"/>
              <a:t>Severely immunosuppressed (immunocompromised) individuals who turn 18 years old should be offered vaccination within 12 weeks of reaching their invitation age (</a:t>
            </a:r>
            <a:r>
              <a:rPr lang="en-GB" sz="1600" dirty="0">
                <a:hlinkClick r:id="rId4"/>
              </a:rPr>
              <a:t>WHC/2025/028</a:t>
            </a:r>
            <a:r>
              <a:rPr lang="en-GB" sz="1600" dirty="0"/>
              <a:t>)</a:t>
            </a:r>
          </a:p>
          <a:p>
            <a:pPr algn="just">
              <a:lnSpc>
                <a:spcPct val="150000"/>
              </a:lnSpc>
            </a:pPr>
            <a:r>
              <a:rPr lang="en-GB" sz="1600" dirty="0"/>
              <a:t>Newly diagnosed unvaccinated severely immunosuppressed (immunocompromised) individuals already over 18 years old should be vaccinated within 12 weeks of immunocompromised diagnosis</a:t>
            </a:r>
          </a:p>
        </p:txBody>
      </p:sp>
      <p:sp>
        <p:nvSpPr>
          <p:cNvPr id="4" name="Footer Placeholder 3">
            <a:extLst>
              <a:ext uri="{FF2B5EF4-FFF2-40B4-BE49-F238E27FC236}">
                <a16:creationId xmlns:a16="http://schemas.microsoft.com/office/drawing/2014/main" id="{DC6D64C1-6621-8A6C-E208-D1B5A925586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shingles (Herpes Zoster)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1CD34F18-6F9D-A388-E893-6EBB702FC9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02882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739C4-9E01-2621-432A-D7449BF2EA9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9D56286-3709-A9C4-45A8-B2D0E1542048}"/>
              </a:ext>
            </a:extLst>
          </p:cNvPr>
          <p:cNvSpPr>
            <a:spLocks noGrp="1"/>
          </p:cNvSpPr>
          <p:nvPr>
            <p:ph type="body" sz="quarter" idx="10"/>
          </p:nvPr>
        </p:nvSpPr>
        <p:spPr>
          <a:xfrm>
            <a:off x="623397" y="2579659"/>
            <a:ext cx="7499599" cy="1132269"/>
          </a:xfrm>
        </p:spPr>
        <p:txBody>
          <a:bodyPr lIns="91440" tIns="45720" rIns="91440" bIns="45720" anchor="t">
            <a:normAutofit fontScale="40000" lnSpcReduction="20000"/>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algn="ctr"/>
            <a:r>
              <a:rPr lang="en-GB" sz="4400">
                <a:cs typeface="Arial"/>
              </a:rPr>
              <a:t>What is shingles?</a:t>
            </a:r>
            <a:endParaRPr lang="en-GB" sz="4400">
              <a:solidFill>
                <a:srgbClr val="212A73"/>
              </a:solidFill>
              <a:cs typeface="Arial"/>
            </a:endParaRPr>
          </a:p>
          <a:p>
            <a:r>
              <a:rPr lang="en-GB" sz="9600">
                <a:solidFill>
                  <a:schemeClr val="bg1"/>
                </a:solidFill>
                <a:cs typeface="Arial"/>
              </a:rPr>
              <a:t>Optimising vaccine uptake</a:t>
            </a:r>
          </a:p>
        </p:txBody>
      </p:sp>
      <p:sp>
        <p:nvSpPr>
          <p:cNvPr id="4" name="Slide Number Placeholder 3">
            <a:extLst>
              <a:ext uri="{FF2B5EF4-FFF2-40B4-BE49-F238E27FC236}">
                <a16:creationId xmlns:a16="http://schemas.microsoft.com/office/drawing/2014/main" id="{DAE3CA35-754E-29B2-DC9F-B37954D5917D}"/>
              </a:ext>
            </a:extLst>
          </p:cNvPr>
          <p:cNvSpPr>
            <a:spLocks noGrp="1"/>
          </p:cNvSpPr>
          <p:nvPr>
            <p:ph type="sldNum" sz="quarter" idx="4294967295"/>
          </p:nvPr>
        </p:nvSpPr>
        <p:spPr>
          <a:xfrm>
            <a:off x="11637095" y="6347858"/>
            <a:ext cx="517506" cy="364988"/>
          </a:xfrm>
          <a:prstGeom prst="rect">
            <a:avLst/>
          </a:prstGeom>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46</a:t>
            </a:fld>
            <a:endParaRPr lang="en-GB"/>
          </a:p>
        </p:txBody>
      </p:sp>
    </p:spTree>
    <p:extLst>
      <p:ext uri="{BB962C8B-B14F-4D97-AF65-F5344CB8AC3E}">
        <p14:creationId xmlns:p14="http://schemas.microsoft.com/office/powerpoint/2010/main" val="3732010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1CB1-A9EC-7E2B-67E7-BC2B856B419C}"/>
              </a:ext>
            </a:extLst>
          </p:cNvPr>
          <p:cNvSpPr>
            <a:spLocks noGrp="1"/>
          </p:cNvSpPr>
          <p:nvPr>
            <p:ph type="title"/>
          </p:nvPr>
        </p:nvSpPr>
        <p:spPr>
          <a:xfrm>
            <a:off x="1808018" y="136525"/>
            <a:ext cx="10515600" cy="1325563"/>
          </a:xfrm>
        </p:spPr>
        <p:txBody>
          <a:bodyPr lIns="91440" tIns="45720" rIns="91440" bIns="45720" anchor="t"/>
          <a:lstStyle/>
          <a:p>
            <a:r>
              <a:rPr lang="en-GB" sz="4000" b="1"/>
              <a:t>How to maximise vaccine uptake</a:t>
            </a:r>
            <a:endParaRPr lang="en-GB" sz="4000" b="1">
              <a:cs typeface="Arial"/>
            </a:endParaRPr>
          </a:p>
        </p:txBody>
      </p:sp>
      <p:sp>
        <p:nvSpPr>
          <p:cNvPr id="3" name="Content Placeholder 2">
            <a:extLst>
              <a:ext uri="{FF2B5EF4-FFF2-40B4-BE49-F238E27FC236}">
                <a16:creationId xmlns:a16="http://schemas.microsoft.com/office/drawing/2014/main" id="{A5FDAE77-B305-A485-6B15-8937A11B91B3}"/>
              </a:ext>
            </a:extLst>
          </p:cNvPr>
          <p:cNvSpPr>
            <a:spLocks noGrp="1"/>
          </p:cNvSpPr>
          <p:nvPr>
            <p:ph idx="1"/>
          </p:nvPr>
        </p:nvSpPr>
        <p:spPr>
          <a:xfrm>
            <a:off x="350703" y="799306"/>
            <a:ext cx="11490593" cy="5406622"/>
          </a:xfrm>
        </p:spPr>
        <p:txBody>
          <a:bodyPr lIns="91440" tIns="45720" rIns="91440" bIns="45720" anchor="t"/>
          <a:lstStyle/>
          <a:p>
            <a:pPr marL="0" indent="0" algn="just">
              <a:lnSpc>
                <a:spcPct val="100000"/>
              </a:lnSpc>
              <a:spcBef>
                <a:spcPts val="600"/>
              </a:spcBef>
              <a:spcAft>
                <a:spcPts val="600"/>
              </a:spcAft>
              <a:buNone/>
            </a:pPr>
            <a:r>
              <a:rPr lang="en-US" sz="1600" dirty="0" err="1">
                <a:effectLst/>
                <a:ea typeface="MS Mincho"/>
                <a:cs typeface="Times New Roman"/>
              </a:rPr>
              <a:t>Maximising</a:t>
            </a:r>
            <a:r>
              <a:rPr lang="en-US" sz="1600" dirty="0">
                <a:effectLst/>
                <a:ea typeface="MS Mincho"/>
                <a:cs typeface="Times New Roman"/>
              </a:rPr>
              <a:t> vaccine uptake </a:t>
            </a:r>
            <a:r>
              <a:rPr lang="en-GB" sz="1600" dirty="0">
                <a:effectLst/>
              </a:rPr>
              <a:t>supports the aims of the </a:t>
            </a:r>
            <a:r>
              <a:rPr lang="en-GB" sz="1600" dirty="0">
                <a:effectLst/>
                <a:hlinkClick r:id="rId3"/>
              </a:rPr>
              <a:t>National Immunisation Framework for Wales </a:t>
            </a:r>
            <a:r>
              <a:rPr lang="en-GB" sz="1600" dirty="0">
                <a:effectLst/>
              </a:rPr>
              <a:t>which aligns to the </a:t>
            </a:r>
            <a:r>
              <a:rPr lang="en-GB" sz="1600" dirty="0">
                <a:effectLst/>
                <a:hlinkClick r:id="rId4"/>
              </a:rPr>
              <a:t>Well-being of Future Generations (Wales) Act </a:t>
            </a:r>
            <a:r>
              <a:rPr lang="en-GB" sz="1600" dirty="0">
                <a:effectLst/>
              </a:rPr>
              <a:t>and contributes to </a:t>
            </a:r>
            <a:r>
              <a:rPr lang="en-GB" sz="1600" dirty="0">
                <a:hlinkClick r:id="rId5"/>
              </a:rPr>
              <a:t>A Healthier Wales</a:t>
            </a:r>
            <a:r>
              <a:rPr lang="en-GB" sz="1600" dirty="0">
                <a:effectLst/>
              </a:rPr>
              <a:t>. </a:t>
            </a:r>
            <a:endParaRPr lang="en-GB" sz="1600" dirty="0">
              <a:effectLst/>
              <a:cs typeface="Arial"/>
            </a:endParaRPr>
          </a:p>
          <a:p>
            <a:pPr marL="0" indent="0" algn="just">
              <a:lnSpc>
                <a:spcPct val="100000"/>
              </a:lnSpc>
              <a:spcBef>
                <a:spcPts val="600"/>
              </a:spcBef>
              <a:spcAft>
                <a:spcPts val="600"/>
              </a:spcAft>
              <a:buNone/>
            </a:pPr>
            <a:r>
              <a:rPr lang="en-US" sz="1600" dirty="0">
                <a:effectLst/>
                <a:ea typeface="MS Mincho"/>
                <a:cs typeface="Times New Roman"/>
              </a:rPr>
              <a:t>This section is based upon </a:t>
            </a:r>
            <a:r>
              <a:rPr lang="en-US" sz="1600" dirty="0">
                <a:solidFill>
                  <a:srgbClr val="00A7A7"/>
                </a:solidFill>
                <a:effectLst/>
                <a:ea typeface="MS Mincho"/>
                <a:cs typeface="Times New Roman"/>
                <a:hlinkClick r:id="rId6">
                  <a:extLst>
                    <a:ext uri="{A12FA001-AC4F-418D-AE19-62706E023703}">
                      <ahyp:hlinkClr xmlns:ahyp="http://schemas.microsoft.com/office/drawing/2018/hyperlinkcolor" val="tx"/>
                    </a:ext>
                  </a:extLst>
                </a:hlinkClick>
              </a:rPr>
              <a:t>NICE Vaccine uptake in the general population guideline [NG218]</a:t>
            </a:r>
            <a:r>
              <a:rPr lang="en-US" sz="1600" dirty="0">
                <a:effectLst/>
                <a:ea typeface="MS Mincho"/>
                <a:cs typeface="Times New Roman"/>
                <a:hlinkClick r:id="rId6">
                  <a:extLst>
                    <a:ext uri="{A12FA001-AC4F-418D-AE19-62706E023703}">
                      <ahyp:hlinkClr xmlns:ahyp="http://schemas.microsoft.com/office/drawing/2018/hyperlinkcolor" val="tx"/>
                    </a:ext>
                  </a:extLst>
                </a:hlinkClick>
              </a:rPr>
              <a:t> </a:t>
            </a:r>
            <a:r>
              <a:rPr lang="en-US" sz="1600" dirty="0">
                <a:effectLst/>
                <a:ea typeface="MS Mincho"/>
                <a:cs typeface="Times New Roman"/>
              </a:rPr>
              <a:t>recommendations.  It is considered good practice to offer the shingles vaccination on a call and recall basis</a:t>
            </a:r>
            <a:r>
              <a:rPr lang="en-US" sz="1600" baseline="30000" dirty="0">
                <a:effectLst/>
                <a:ea typeface="MS Mincho"/>
                <a:cs typeface="Times New Roman"/>
              </a:rPr>
              <a:t>1</a:t>
            </a:r>
            <a:r>
              <a:rPr lang="en-US" sz="1600" baseline="30000" dirty="0">
                <a:ea typeface="MS Mincho"/>
                <a:cs typeface="Times New Roman"/>
              </a:rPr>
              <a:t>. </a:t>
            </a:r>
            <a:r>
              <a:rPr lang="en-US" sz="1600" dirty="0">
                <a:ea typeface="MS Mincho"/>
                <a:cs typeface="Times New Roman"/>
              </a:rPr>
              <a:t>The </a:t>
            </a:r>
            <a:r>
              <a:rPr lang="en-US" sz="1600" dirty="0">
                <a:solidFill>
                  <a:srgbClr val="00A7A7"/>
                </a:solidFill>
                <a:ea typeface="MS Mincho"/>
                <a:cs typeface="Times New Roman"/>
                <a:hlinkClick r:id="rId7">
                  <a:extLst>
                    <a:ext uri="{A12FA001-AC4F-418D-AE19-62706E023703}">
                      <ahyp:hlinkClr xmlns:ahyp="http://schemas.microsoft.com/office/drawing/2018/hyperlinkcolor" val="tx"/>
                    </a:ext>
                  </a:extLst>
                </a:hlinkClick>
              </a:rPr>
              <a:t>WHC/2023/24</a:t>
            </a:r>
            <a:r>
              <a:rPr lang="en-US" sz="1600" dirty="0">
                <a:solidFill>
                  <a:srgbClr val="00A7A7"/>
                </a:solidFill>
                <a:ea typeface="MS Mincho"/>
                <a:cs typeface="Times New Roman"/>
              </a:rPr>
              <a:t> </a:t>
            </a:r>
            <a:r>
              <a:rPr lang="en-US" sz="1600" dirty="0">
                <a:solidFill>
                  <a:srgbClr val="002060"/>
                </a:solidFill>
                <a:ea typeface="MS Mincho"/>
                <a:cs typeface="Times New Roman"/>
              </a:rPr>
              <a:t>and</a:t>
            </a:r>
            <a:r>
              <a:rPr lang="en-US" sz="1600" dirty="0">
                <a:solidFill>
                  <a:srgbClr val="00A7A7"/>
                </a:solidFill>
                <a:ea typeface="MS Mincho"/>
                <a:cs typeface="Times New Roman"/>
              </a:rPr>
              <a:t> </a:t>
            </a:r>
            <a:r>
              <a:rPr lang="en-US" sz="1600" dirty="0">
                <a:solidFill>
                  <a:srgbClr val="00A7A7"/>
                </a:solidFill>
                <a:ea typeface="MS Mincho"/>
                <a:cs typeface="Times New Roman"/>
                <a:hlinkClick r:id="rId8"/>
              </a:rPr>
              <a:t>WHC/2025/028</a:t>
            </a:r>
            <a:r>
              <a:rPr lang="en-US" sz="1600" dirty="0">
                <a:solidFill>
                  <a:srgbClr val="00A7A7"/>
                </a:solidFill>
                <a:ea typeface="MS Mincho"/>
                <a:cs typeface="Times New Roman"/>
              </a:rPr>
              <a:t> </a:t>
            </a:r>
            <a:r>
              <a:rPr lang="en-US" sz="1600" dirty="0">
                <a:ea typeface="MS Mincho"/>
                <a:cs typeface="Times New Roman"/>
              </a:rPr>
              <a:t>stipulates a requirement for call/recall.</a:t>
            </a:r>
            <a:endParaRPr lang="en-US" sz="1600" strike="sngStrike" dirty="0">
              <a:effectLst/>
              <a:ea typeface="MS Mincho"/>
              <a:cs typeface="Times New Roman"/>
            </a:endParaRPr>
          </a:p>
          <a:p>
            <a:pPr marL="0" indent="0" algn="just">
              <a:lnSpc>
                <a:spcPct val="150000"/>
              </a:lnSpc>
              <a:spcBef>
                <a:spcPts val="600"/>
              </a:spcBef>
              <a:spcAft>
                <a:spcPts val="600"/>
              </a:spcAft>
              <a:buNone/>
            </a:pPr>
            <a:r>
              <a:rPr lang="en-US" sz="1600" b="1" u="sng" dirty="0">
                <a:effectLst/>
                <a:ea typeface="MS Mincho"/>
                <a:cs typeface="Times New Roman"/>
              </a:rPr>
              <a:t>Invitations </a:t>
            </a:r>
            <a:endParaRPr lang="en-GB" sz="1600" dirty="0">
              <a:effectLst/>
              <a:ea typeface="MS Mincho"/>
              <a:cs typeface="Times New Roman"/>
            </a:endParaRPr>
          </a:p>
          <a:p>
            <a:pPr algn="just">
              <a:lnSpc>
                <a:spcPct val="100000"/>
              </a:lnSpc>
              <a:spcBef>
                <a:spcPts val="600"/>
              </a:spcBef>
              <a:spcAft>
                <a:spcPts val="600"/>
              </a:spcAft>
            </a:pPr>
            <a:r>
              <a:rPr lang="en-US" sz="1600" dirty="0">
                <a:effectLst/>
                <a:ea typeface="MS Mincho"/>
                <a:cs typeface="Times New Roman"/>
              </a:rPr>
              <a:t>Invite eligible individuals for vaccination to book an appointment or attend an open access clinic.  It is expected that individuals </a:t>
            </a:r>
            <a:r>
              <a:rPr lang="en-US" sz="1600" dirty="0">
                <a:ea typeface="MS Mincho"/>
                <a:cs typeface="Times New Roman"/>
              </a:rPr>
              <a:t>turning</a:t>
            </a:r>
            <a:r>
              <a:rPr lang="en-US" sz="1600" dirty="0">
                <a:effectLst/>
                <a:ea typeface="MS Mincho"/>
                <a:cs typeface="Times New Roman"/>
              </a:rPr>
              <a:t> 65 and 70 on/after 01/09/2023 are actively called and recalled</a:t>
            </a:r>
            <a:r>
              <a:rPr lang="en-US" sz="1600" baseline="30000" dirty="0">
                <a:effectLst/>
                <a:ea typeface="MS Mincho"/>
                <a:cs typeface="Times New Roman"/>
              </a:rPr>
              <a:t>2</a:t>
            </a:r>
            <a:r>
              <a:rPr lang="en-US" sz="1600" dirty="0">
                <a:effectLst/>
                <a:ea typeface="MS Mincho"/>
                <a:cs typeface="Times New Roman"/>
              </a:rPr>
              <a:t>  </a:t>
            </a:r>
            <a:endParaRPr lang="en-GB" sz="1600" dirty="0">
              <a:ea typeface="MS Mincho"/>
              <a:cs typeface="Times New Roman"/>
            </a:endParaRPr>
          </a:p>
          <a:p>
            <a:pPr algn="just">
              <a:lnSpc>
                <a:spcPct val="100000"/>
              </a:lnSpc>
              <a:spcBef>
                <a:spcPts val="600"/>
              </a:spcBef>
              <a:spcAft>
                <a:spcPts val="600"/>
              </a:spcAft>
            </a:pPr>
            <a:r>
              <a:rPr lang="en-US" sz="1600" dirty="0">
                <a:ea typeface="MS Mincho"/>
                <a:cs typeface="Times New Roman"/>
              </a:rPr>
              <a:t>Where possible, use</a:t>
            </a:r>
            <a:r>
              <a:rPr lang="en-US" sz="1600" dirty="0">
                <a:effectLst/>
                <a:ea typeface="MS Mincho"/>
                <a:cs typeface="Times New Roman"/>
              </a:rPr>
              <a:t> the persons preferred method of communication for invitations</a:t>
            </a:r>
            <a:r>
              <a:rPr lang="en-US" sz="1600" dirty="0">
                <a:ea typeface="MS Mincho"/>
                <a:cs typeface="Times New Roman"/>
              </a:rPr>
              <a:t> (e.g., letter, text, phone call, email)</a:t>
            </a:r>
            <a:endParaRPr lang="en-GB" sz="1600" dirty="0">
              <a:effectLst/>
              <a:ea typeface="MS Mincho"/>
              <a:cs typeface="Times New Roman"/>
            </a:endParaRPr>
          </a:p>
          <a:p>
            <a:pPr algn="just">
              <a:lnSpc>
                <a:spcPct val="100000"/>
              </a:lnSpc>
              <a:spcBef>
                <a:spcPts val="600"/>
              </a:spcBef>
              <a:spcAft>
                <a:spcPts val="600"/>
              </a:spcAft>
            </a:pPr>
            <a:r>
              <a:rPr lang="en-US" sz="1600" dirty="0">
                <a:ea typeface="MS Mincho"/>
                <a:cs typeface="Times New Roman"/>
              </a:rPr>
              <a:t>Consider </a:t>
            </a:r>
            <a:r>
              <a:rPr lang="en-US" sz="1600" dirty="0">
                <a:effectLst/>
                <a:ea typeface="MS Mincho"/>
                <a:cs typeface="Times New Roman"/>
              </a:rPr>
              <a:t>sending the vaccination invitation and any subsequent reminders from a healthcare practitioner or service that is known to the individual</a:t>
            </a:r>
            <a:endParaRPr lang="en-GB" sz="1600" dirty="0">
              <a:effectLst/>
              <a:ea typeface="MS Mincho"/>
              <a:cs typeface="Times New Roman"/>
            </a:endParaRPr>
          </a:p>
          <a:p>
            <a:pPr algn="just">
              <a:lnSpc>
                <a:spcPct val="100000"/>
              </a:lnSpc>
              <a:spcBef>
                <a:spcPts val="600"/>
              </a:spcBef>
              <a:spcAft>
                <a:spcPts val="600"/>
              </a:spcAft>
            </a:pPr>
            <a:r>
              <a:rPr lang="en-US" sz="1600" dirty="0">
                <a:ea typeface="MS Mincho"/>
                <a:cs typeface="Arial"/>
              </a:rPr>
              <a:t>Consider including a shingles leaflet with your invitation available free (inc. delivery) from: </a:t>
            </a:r>
            <a:r>
              <a:rPr lang="en-US" sz="1600" dirty="0">
                <a:solidFill>
                  <a:srgbClr val="00A7A7"/>
                </a:solidFill>
                <a:ea typeface="MS Mincho"/>
                <a:cs typeface="Arial"/>
                <a:hlinkClick r:id="rId9">
                  <a:extLst>
                    <a:ext uri="{A12FA001-AC4F-418D-AE19-62706E023703}">
                      <ahyp:hlinkClr xmlns:ahyp="http://schemas.microsoft.com/office/drawing/2018/hyperlinkcolor" val="tx"/>
                    </a:ext>
                  </a:extLst>
                </a:hlinkClick>
              </a:rPr>
              <a:t>Health Information Resources</a:t>
            </a:r>
            <a:endParaRPr lang="en-US" sz="1600" dirty="0">
              <a:ea typeface="MS Mincho"/>
              <a:cs typeface="Times New Roman"/>
            </a:endParaRPr>
          </a:p>
          <a:p>
            <a:pPr algn="just">
              <a:lnSpc>
                <a:spcPct val="100000"/>
              </a:lnSpc>
              <a:spcBef>
                <a:spcPts val="600"/>
              </a:spcBef>
              <a:spcAft>
                <a:spcPts val="600"/>
              </a:spcAft>
            </a:pPr>
            <a:r>
              <a:rPr lang="en-US" sz="1600" dirty="0">
                <a:effectLst/>
                <a:ea typeface="MS Mincho"/>
                <a:cs typeface="Times New Roman"/>
              </a:rPr>
              <a:t>Ensure individuals (or their family or carers, as appropriate) who live in care homes or residential settings or are house bound know how to get home visits for vaccination if they are unable to attend the vaccination clinic or other settings where the vaccination is available</a:t>
            </a:r>
            <a:endParaRPr lang="en-GB" sz="1600" dirty="0">
              <a:effectLst/>
              <a:ea typeface="MS Mincho"/>
              <a:cs typeface="Times New Roman"/>
            </a:endParaRPr>
          </a:p>
          <a:p>
            <a:pPr algn="just">
              <a:lnSpc>
                <a:spcPct val="100000"/>
              </a:lnSpc>
              <a:spcBef>
                <a:spcPts val="600"/>
              </a:spcBef>
              <a:spcAft>
                <a:spcPts val="600"/>
              </a:spcAft>
            </a:pPr>
            <a:r>
              <a:rPr lang="en-US" sz="1600" dirty="0">
                <a:ea typeface="MS Mincho"/>
                <a:cs typeface="Arial"/>
              </a:rPr>
              <a:t>Ensure all eligible patients are flagged on the system to promote opportunistic vaccination</a:t>
            </a:r>
            <a:endParaRPr lang="en-US" sz="1600" dirty="0">
              <a:ea typeface="MS Mincho"/>
              <a:cs typeface="Times New Roman"/>
            </a:endParaRPr>
          </a:p>
          <a:p>
            <a:endParaRPr lang="en-GB" dirty="0">
              <a:cs typeface="Arial"/>
            </a:endParaRPr>
          </a:p>
        </p:txBody>
      </p:sp>
      <p:sp>
        <p:nvSpPr>
          <p:cNvPr id="4" name="Footer Placeholder 3">
            <a:extLst>
              <a:ext uri="{FF2B5EF4-FFF2-40B4-BE49-F238E27FC236}">
                <a16:creationId xmlns:a16="http://schemas.microsoft.com/office/drawing/2014/main" id="{095104F3-CA75-73CE-56E5-3C7A52F951BC}"/>
              </a:ext>
            </a:extLst>
          </p:cNvPr>
          <p:cNvSpPr>
            <a:spLocks noGrp="1"/>
          </p:cNvSpPr>
          <p:nvPr>
            <p:ph type="ftr" sz="quarter" idx="11"/>
          </p:nvPr>
        </p:nvSpPr>
        <p:spPr/>
        <p:txBody>
          <a:bodyPr/>
          <a:lstStyle/>
          <a:p>
            <a:r>
              <a:rPr lang="en-GB"/>
              <a:t>Vaccination against shingles (Herpes Zoster)</a:t>
            </a:r>
          </a:p>
          <a:p>
            <a:endParaRPr lang="en-GB"/>
          </a:p>
        </p:txBody>
      </p:sp>
      <p:sp>
        <p:nvSpPr>
          <p:cNvPr id="5" name="Slide Number Placeholder 4">
            <a:extLst>
              <a:ext uri="{FF2B5EF4-FFF2-40B4-BE49-F238E27FC236}">
                <a16:creationId xmlns:a16="http://schemas.microsoft.com/office/drawing/2014/main" id="{5335373F-899B-0111-9DCF-6CF8D3B2563D}"/>
              </a:ext>
            </a:extLst>
          </p:cNvPr>
          <p:cNvSpPr>
            <a:spLocks noGrp="1"/>
          </p:cNvSpPr>
          <p:nvPr>
            <p:ph type="sldNum" sz="quarter" idx="12"/>
          </p:nvPr>
        </p:nvSpPr>
        <p:spPr/>
        <p:txBody>
          <a:bodyPr/>
          <a:lstStyle/>
          <a:p>
            <a:fld id="{561D0CCE-8DCC-44DC-A653-AE62B1D84A52}" type="slidenum">
              <a:rPr lang="en-GB" smtClean="0"/>
              <a:pPr/>
              <a:t>47</a:t>
            </a:fld>
            <a:endParaRPr lang="en-GB"/>
          </a:p>
        </p:txBody>
      </p:sp>
    </p:spTree>
    <p:extLst>
      <p:ext uri="{BB962C8B-B14F-4D97-AF65-F5344CB8AC3E}">
        <p14:creationId xmlns:p14="http://schemas.microsoft.com/office/powerpoint/2010/main" val="3294793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41C9-4243-ED06-AE86-B4A83BD1E6CE}"/>
              </a:ext>
            </a:extLst>
          </p:cNvPr>
          <p:cNvSpPr>
            <a:spLocks noGrp="1"/>
          </p:cNvSpPr>
          <p:nvPr>
            <p:ph type="title"/>
          </p:nvPr>
        </p:nvSpPr>
        <p:spPr>
          <a:xfrm>
            <a:off x="838200" y="234496"/>
            <a:ext cx="10515600" cy="1325563"/>
          </a:xfrm>
        </p:spPr>
        <p:txBody>
          <a:bodyPr lIns="91440" tIns="45720" rIns="91440" bIns="45720" anchor="t"/>
          <a:lstStyle/>
          <a:p>
            <a:pPr algn="ctr"/>
            <a:r>
              <a:rPr lang="en-GB" sz="4000" b="1"/>
              <a:t>How to maximise vaccine uptake</a:t>
            </a:r>
            <a:endParaRPr lang="en-US"/>
          </a:p>
        </p:txBody>
      </p:sp>
      <p:sp>
        <p:nvSpPr>
          <p:cNvPr id="3" name="Content Placeholder 2">
            <a:extLst>
              <a:ext uri="{FF2B5EF4-FFF2-40B4-BE49-F238E27FC236}">
                <a16:creationId xmlns:a16="http://schemas.microsoft.com/office/drawing/2014/main" id="{AE2F2AB9-FFA0-8852-58E4-C4E1E36FE812}"/>
              </a:ext>
            </a:extLst>
          </p:cNvPr>
          <p:cNvSpPr>
            <a:spLocks noGrp="1"/>
          </p:cNvSpPr>
          <p:nvPr>
            <p:ph idx="1"/>
          </p:nvPr>
        </p:nvSpPr>
        <p:spPr>
          <a:xfrm>
            <a:off x="295564" y="1138989"/>
            <a:ext cx="11762508" cy="5060199"/>
          </a:xfrm>
        </p:spPr>
        <p:txBody>
          <a:bodyPr lIns="91440" tIns="45720" rIns="91440" bIns="45720" anchor="t"/>
          <a:lstStyle/>
          <a:p>
            <a:pPr>
              <a:lnSpc>
                <a:spcPct val="100000"/>
              </a:lnSpc>
              <a:spcBef>
                <a:spcPts val="600"/>
              </a:spcBef>
              <a:spcAft>
                <a:spcPts val="600"/>
              </a:spcAft>
              <a:buFont typeface="Arial"/>
              <a:buChar char="•"/>
            </a:pPr>
            <a:r>
              <a:rPr lang="en-US" sz="1600" dirty="0">
                <a:cs typeface="Arial"/>
              </a:rPr>
              <a:t>Reasonable adjustments are a legal requirement under the </a:t>
            </a:r>
            <a:r>
              <a:rPr lang="en-US" sz="1600" dirty="0">
                <a:cs typeface="Arial"/>
                <a:hlinkClick r:id="rId2"/>
              </a:rPr>
              <a:t>Equality Act 2010</a:t>
            </a:r>
            <a:r>
              <a:rPr lang="en-US" sz="1600" dirty="0">
                <a:cs typeface="Arial"/>
              </a:rPr>
              <a:t> to make sure health services are accessible to all disabled people. These are small changes made by services that can make a big difference to people's experience and access to healthcare,  including vaccinations. The duty is anticipatory. Some examples are offering a longer appointment time, offering the first or last appointment of the day, or a quiet waiting area away from noise and bright lights. </a:t>
            </a:r>
            <a:endParaRPr lang="en-US" sz="1600" dirty="0"/>
          </a:p>
          <a:p>
            <a:pPr marL="0" indent="0">
              <a:lnSpc>
                <a:spcPct val="100000"/>
              </a:lnSpc>
              <a:spcBef>
                <a:spcPts val="600"/>
              </a:spcBef>
              <a:spcAft>
                <a:spcPts val="600"/>
              </a:spcAft>
              <a:buNone/>
            </a:pPr>
            <a:r>
              <a:rPr lang="en-GB" sz="1600" b="1" dirty="0"/>
              <a:t>Reminders:</a:t>
            </a:r>
            <a:endParaRPr lang="en-US" sz="1600" dirty="0">
              <a:cs typeface="Arial"/>
            </a:endParaRPr>
          </a:p>
          <a:p>
            <a:r>
              <a:rPr lang="en-GB" sz="1600" dirty="0"/>
              <a:t>Identify people who do not respond to invitations or attend clinics or vaccination appointments and send a reminder. Confirm receipt of the reminder</a:t>
            </a:r>
            <a:endParaRPr lang="en-GB" sz="1600" dirty="0">
              <a:cs typeface="Arial"/>
            </a:endParaRPr>
          </a:p>
          <a:p>
            <a:pPr marL="0" indent="0">
              <a:buNone/>
            </a:pPr>
            <a:r>
              <a:rPr lang="en-GB" sz="1600" b="1" dirty="0"/>
              <a:t>Escalation:</a:t>
            </a:r>
            <a:endParaRPr lang="en-GB" sz="1600" b="1" dirty="0">
              <a:cs typeface="Arial"/>
            </a:endParaRPr>
          </a:p>
          <a:p>
            <a:r>
              <a:rPr lang="en-GB" sz="1600" dirty="0"/>
              <a:t>If there is no response from reminders. Consider more direct contact such as a phone call. Explore with them the reasons for their lack of response and try to address any issues they raise. </a:t>
            </a:r>
            <a:endParaRPr lang="en-GB" sz="1600" dirty="0">
              <a:cs typeface="Arial"/>
            </a:endParaRPr>
          </a:p>
          <a:p>
            <a:r>
              <a:rPr lang="en-GB" sz="1600" dirty="0"/>
              <a:t>Consider a multidisciplinary approach to address any issues raised, involving other relevant health and social care practitioners</a:t>
            </a:r>
            <a:endParaRPr lang="en-GB" sz="1600" dirty="0">
              <a:cs typeface="Arial"/>
            </a:endParaRPr>
          </a:p>
          <a:p>
            <a:r>
              <a:rPr lang="en-GB" sz="1600" dirty="0"/>
              <a:t>Access is often identified as a barrier to uptake of vaccination, and includes factors such as  language barrier, literacy skills,  digital literacy, sensory loss, additional health condition, difficulties accessing the venue, or lack of social support to attend appointments away from other responsibilities such as caring</a:t>
            </a:r>
            <a:endParaRPr lang="en-GB" sz="1600" dirty="0">
              <a:cs typeface="Arial"/>
            </a:endParaRPr>
          </a:p>
          <a:p>
            <a:r>
              <a:rPr lang="en-GB" sz="1600" dirty="0"/>
              <a:t>Addressing individual barriers can make a difference to individuals being able to access their vaccine appointment</a:t>
            </a:r>
            <a:endParaRPr lang="en-GB" sz="1600" dirty="0">
              <a:cs typeface="Arial"/>
            </a:endParaRPr>
          </a:p>
          <a:p>
            <a:endParaRPr lang="en-GB" sz="1800" dirty="0"/>
          </a:p>
          <a:p>
            <a:pPr marL="0" indent="0">
              <a:buNone/>
            </a:pPr>
            <a:endParaRPr lang="en-GB" sz="1800" b="1" dirty="0"/>
          </a:p>
        </p:txBody>
      </p:sp>
      <p:sp>
        <p:nvSpPr>
          <p:cNvPr id="4" name="Footer Placeholder 3">
            <a:extLst>
              <a:ext uri="{FF2B5EF4-FFF2-40B4-BE49-F238E27FC236}">
                <a16:creationId xmlns:a16="http://schemas.microsoft.com/office/drawing/2014/main" id="{37154EF9-019F-B509-7DE1-1DDBEBB43F2D}"/>
              </a:ext>
            </a:extLst>
          </p:cNvPr>
          <p:cNvSpPr>
            <a:spLocks noGrp="1"/>
          </p:cNvSpPr>
          <p:nvPr>
            <p:ph type="ftr" sz="quarter" idx="11"/>
          </p:nvPr>
        </p:nvSpPr>
        <p:spPr/>
        <p:txBody>
          <a:bodyPr/>
          <a:lstStyle/>
          <a:p>
            <a:r>
              <a:rPr lang="en-GB"/>
              <a:t>Vaccination against shingles (Herpes Zoster)</a:t>
            </a:r>
          </a:p>
          <a:p>
            <a:endParaRPr lang="en-GB"/>
          </a:p>
        </p:txBody>
      </p:sp>
      <p:sp>
        <p:nvSpPr>
          <p:cNvPr id="5" name="Slide Number Placeholder 4">
            <a:extLst>
              <a:ext uri="{FF2B5EF4-FFF2-40B4-BE49-F238E27FC236}">
                <a16:creationId xmlns:a16="http://schemas.microsoft.com/office/drawing/2014/main" id="{4B39C0F9-1C13-C811-6E00-6D16797AAD7D}"/>
              </a:ext>
            </a:extLst>
          </p:cNvPr>
          <p:cNvSpPr>
            <a:spLocks noGrp="1"/>
          </p:cNvSpPr>
          <p:nvPr>
            <p:ph type="sldNum" sz="quarter" idx="12"/>
          </p:nvPr>
        </p:nvSpPr>
        <p:spPr/>
        <p:txBody>
          <a:bodyPr/>
          <a:lstStyle/>
          <a:p>
            <a:fld id="{561D0CCE-8DCC-44DC-A653-AE62B1D84A52}" type="slidenum">
              <a:rPr lang="en-GB" smtClean="0"/>
              <a:pPr/>
              <a:t>48</a:t>
            </a:fld>
            <a:endParaRPr lang="en-GB"/>
          </a:p>
        </p:txBody>
      </p:sp>
    </p:spTree>
    <p:extLst>
      <p:ext uri="{BB962C8B-B14F-4D97-AF65-F5344CB8AC3E}">
        <p14:creationId xmlns:p14="http://schemas.microsoft.com/office/powerpoint/2010/main" val="419635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751EA-5B04-0968-2F14-4623D5A30723}"/>
              </a:ext>
            </a:extLst>
          </p:cNvPr>
          <p:cNvSpPr>
            <a:spLocks noGrp="1"/>
          </p:cNvSpPr>
          <p:nvPr>
            <p:ph type="title"/>
          </p:nvPr>
        </p:nvSpPr>
        <p:spPr>
          <a:xfrm>
            <a:off x="180110" y="134216"/>
            <a:ext cx="11831781" cy="1360199"/>
          </a:xfrm>
        </p:spPr>
        <p:txBody>
          <a:bodyPr lIns="91440" tIns="45720" rIns="91440" bIns="45720" anchor="t"/>
          <a:lstStyle/>
          <a:p>
            <a:pPr algn="ctr"/>
            <a:r>
              <a:rPr lang="en-GB" sz="4000" b="1"/>
              <a:t>Additional measures to increase vaccination uptake may include: </a:t>
            </a:r>
            <a:br>
              <a:rPr lang="en-GB" sz="4000" b="1"/>
            </a:br>
            <a:endParaRPr lang="en-GB" sz="4000">
              <a:cs typeface="Arial"/>
            </a:endParaRPr>
          </a:p>
        </p:txBody>
      </p:sp>
      <p:sp>
        <p:nvSpPr>
          <p:cNvPr id="3" name="Content Placeholder 2">
            <a:extLst>
              <a:ext uri="{FF2B5EF4-FFF2-40B4-BE49-F238E27FC236}">
                <a16:creationId xmlns:a16="http://schemas.microsoft.com/office/drawing/2014/main" id="{B038D605-C3E6-8BF5-FCD1-6377D17B7D0B}"/>
              </a:ext>
            </a:extLst>
          </p:cNvPr>
          <p:cNvSpPr>
            <a:spLocks noGrp="1"/>
          </p:cNvSpPr>
          <p:nvPr>
            <p:ph idx="1"/>
          </p:nvPr>
        </p:nvSpPr>
        <p:spPr>
          <a:xfrm>
            <a:off x="297389" y="1542457"/>
            <a:ext cx="11597221" cy="4996455"/>
          </a:xfrm>
        </p:spPr>
        <p:txBody>
          <a:bodyPr lIns="91440" tIns="45720" rIns="91440" bIns="45720" anchor="t"/>
          <a:lstStyle/>
          <a:p>
            <a:pPr algn="just"/>
            <a:endParaRPr lang="en-GB" sz="1800" dirty="0">
              <a:cs typeface="Arial"/>
            </a:endParaRPr>
          </a:p>
          <a:p>
            <a:pPr algn="just"/>
            <a:r>
              <a:rPr lang="en-GB" sz="1800" dirty="0"/>
              <a:t>Raising awareness within your team about shingles including discussions around potential complications, benefits, eligibility and impact on people’s lives</a:t>
            </a:r>
            <a:endParaRPr lang="en-GB" sz="1800" dirty="0">
              <a:cs typeface="Arial"/>
            </a:endParaRPr>
          </a:p>
          <a:p>
            <a:pPr algn="just"/>
            <a:r>
              <a:rPr lang="en-GB" sz="1800" dirty="0"/>
              <a:t>Raising awareness in your patients about the benefits of the vaccine and eligible groups</a:t>
            </a:r>
            <a:endParaRPr lang="en-GB" sz="1800" dirty="0">
              <a:cs typeface="Arial"/>
            </a:endParaRPr>
          </a:p>
          <a:p>
            <a:pPr algn="just"/>
            <a:r>
              <a:rPr lang="en-GB" sz="1800" dirty="0"/>
              <a:t>Consider the use of resources such as posters and leaflets in waiting rooms, community groups such as local lunch clubs or the library to promote the vaccine. Shingles resources are available to order here: </a:t>
            </a:r>
            <a:r>
              <a:rPr lang="en-GB" sz="1800" dirty="0">
                <a:hlinkClick r:id="rId2"/>
              </a:rPr>
              <a:t>Health Information Resources</a:t>
            </a:r>
            <a:endParaRPr lang="en-GB" sz="1800" dirty="0">
              <a:cs typeface="Arial"/>
            </a:endParaRPr>
          </a:p>
          <a:p>
            <a:pPr algn="just"/>
            <a:r>
              <a:rPr lang="en-GB" sz="1800" dirty="0"/>
              <a:t>Utilise online resources such as your practice webpage or official social media sites to highlight why the vaccine is important, and who is eligible</a:t>
            </a:r>
            <a:endParaRPr lang="en-GB" sz="1800" dirty="0">
              <a:cs typeface="Arial"/>
            </a:endParaRPr>
          </a:p>
          <a:p>
            <a:pPr algn="just"/>
            <a:r>
              <a:rPr lang="en-GB" sz="1800" dirty="0">
                <a:cs typeface="Arial"/>
              </a:rPr>
              <a:t>Consider how patients who do not have access to the internet or digital literacy skills can access the information to support informed vaccination choices</a:t>
            </a:r>
          </a:p>
          <a:p>
            <a:pPr marL="0" indent="0">
              <a:buNone/>
            </a:pPr>
            <a:endParaRPr lang="en-GB" sz="1800" dirty="0">
              <a:cs typeface="Arial"/>
            </a:endParaRPr>
          </a:p>
          <a:p>
            <a:pPr marL="0" indent="0">
              <a:buNone/>
            </a:pPr>
            <a:endParaRPr lang="en-GB" dirty="0">
              <a:cs typeface="Arial"/>
            </a:endParaRPr>
          </a:p>
        </p:txBody>
      </p:sp>
      <p:sp>
        <p:nvSpPr>
          <p:cNvPr id="4" name="Footer Placeholder 3">
            <a:extLst>
              <a:ext uri="{FF2B5EF4-FFF2-40B4-BE49-F238E27FC236}">
                <a16:creationId xmlns:a16="http://schemas.microsoft.com/office/drawing/2014/main" id="{AC576910-8914-A700-AF59-1799713453C9}"/>
              </a:ext>
            </a:extLst>
          </p:cNvPr>
          <p:cNvSpPr>
            <a:spLocks noGrp="1"/>
          </p:cNvSpPr>
          <p:nvPr>
            <p:ph type="ftr" sz="quarter" idx="11"/>
          </p:nvPr>
        </p:nvSpPr>
        <p:spPr/>
        <p:txBody>
          <a:bodyPr/>
          <a:lstStyle/>
          <a:p>
            <a:r>
              <a:rPr lang="en-GB"/>
              <a:t>Vaccination against shingles (Herpes Zoster)</a:t>
            </a:r>
          </a:p>
          <a:p>
            <a:endParaRPr lang="en-GB"/>
          </a:p>
        </p:txBody>
      </p:sp>
      <p:sp>
        <p:nvSpPr>
          <p:cNvPr id="5" name="Slide Number Placeholder 4">
            <a:extLst>
              <a:ext uri="{FF2B5EF4-FFF2-40B4-BE49-F238E27FC236}">
                <a16:creationId xmlns:a16="http://schemas.microsoft.com/office/drawing/2014/main" id="{4B64E855-2CDA-C4F3-B712-E0E6F2512FE2}"/>
              </a:ext>
            </a:extLst>
          </p:cNvPr>
          <p:cNvSpPr>
            <a:spLocks noGrp="1"/>
          </p:cNvSpPr>
          <p:nvPr>
            <p:ph type="sldNum" sz="quarter" idx="12"/>
          </p:nvPr>
        </p:nvSpPr>
        <p:spPr/>
        <p:txBody>
          <a:bodyPr/>
          <a:lstStyle/>
          <a:p>
            <a:fld id="{561D0CCE-8DCC-44DC-A653-AE62B1D84A52}" type="slidenum">
              <a:rPr lang="en-GB" smtClean="0"/>
              <a:pPr/>
              <a:t>49</a:t>
            </a:fld>
            <a:endParaRPr lang="en-GB"/>
          </a:p>
        </p:txBody>
      </p:sp>
    </p:spTree>
    <p:extLst>
      <p:ext uri="{BB962C8B-B14F-4D97-AF65-F5344CB8AC3E}">
        <p14:creationId xmlns:p14="http://schemas.microsoft.com/office/powerpoint/2010/main" val="223769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lnSpc>
                <a:spcPct val="107000"/>
              </a:lnSpc>
              <a:spcAft>
                <a:spcPts val="800"/>
              </a:spcAft>
              <a:tabLst>
                <a:tab pos="455930" algn="l"/>
              </a:tabLst>
            </a:pPr>
            <a:r>
              <a:rPr lang="en-GB" sz="4000" b="1">
                <a:ea typeface="Calibri" panose="020F0502020204030204" pitchFamily="34" charset="0"/>
                <a:cs typeface="Times New Roman" panose="02020603050405020304" pitchFamily="18" charset="0"/>
              </a:rPr>
              <a:t>Aims</a:t>
            </a:r>
          </a:p>
        </p:txBody>
      </p:sp>
      <p:sp>
        <p:nvSpPr>
          <p:cNvPr id="3" name="Content Placeholder 2"/>
          <p:cNvSpPr>
            <a:spLocks noGrp="1"/>
          </p:cNvSpPr>
          <p:nvPr>
            <p:ph idx="1"/>
          </p:nvPr>
        </p:nvSpPr>
        <p:spPr>
          <a:xfrm>
            <a:off x="838200" y="1238117"/>
            <a:ext cx="10515600" cy="4699855"/>
          </a:xfrm>
        </p:spPr>
        <p:txBody>
          <a:bodyPr/>
          <a:lstStyle/>
          <a:p>
            <a:pPr lvl="0" algn="just">
              <a:lnSpc>
                <a:spcPct val="200000"/>
              </a:lnSpc>
              <a:spcAft>
                <a:spcPts val="800"/>
              </a:spcAft>
              <a:tabLst>
                <a:tab pos="455930" algn="l"/>
              </a:tabLst>
            </a:pPr>
            <a:r>
              <a:rPr lang="en-GB" sz="1600">
                <a:ea typeface="Calibri" panose="020F0502020204030204" pitchFamily="34" charset="0"/>
                <a:cs typeface="Times New Roman" panose="02020603050405020304" pitchFamily="18" charset="0"/>
              </a:rPr>
              <a:t>To provide information for healthcare practitioners involved in advising on and delivering the shingles vaccination programme</a:t>
            </a:r>
          </a:p>
          <a:p>
            <a:pPr lvl="0" algn="just">
              <a:lnSpc>
                <a:spcPct val="200000"/>
              </a:lnSpc>
              <a:spcAft>
                <a:spcPts val="800"/>
              </a:spcAft>
              <a:tabLst>
                <a:tab pos="455930" algn="l"/>
              </a:tabLst>
            </a:pPr>
            <a:r>
              <a:rPr lang="en-GB" sz="1600">
                <a:ea typeface="Calibri" panose="020F0502020204030204" pitchFamily="34" charset="0"/>
                <a:cs typeface="Times New Roman" panose="02020603050405020304" pitchFamily="18" charset="0"/>
              </a:rPr>
              <a:t>To raise awareness of the current epidemiology of shingles and the impact on older adults </a:t>
            </a:r>
          </a:p>
          <a:p>
            <a:pPr lvl="0" algn="just">
              <a:lnSpc>
                <a:spcPct val="200000"/>
              </a:lnSpc>
              <a:spcAft>
                <a:spcPts val="800"/>
              </a:spcAft>
              <a:tabLst>
                <a:tab pos="455930" algn="l"/>
              </a:tabLst>
            </a:pPr>
            <a:r>
              <a:rPr lang="en-GB" sz="1600">
                <a:ea typeface="Calibri" panose="020F0502020204030204" pitchFamily="34" charset="0"/>
                <a:cs typeface="Times New Roman" panose="02020603050405020304" pitchFamily="18" charset="0"/>
              </a:rPr>
              <a:t>To describe the vaccination programme details including administration of the vaccine, eligibility, recommended dosage and schedule, contraindications, precautions and potential adverse reactions</a:t>
            </a:r>
          </a:p>
          <a:p>
            <a:pPr lvl="0" algn="just">
              <a:lnSpc>
                <a:spcPct val="200000"/>
              </a:lnSpc>
              <a:spcAft>
                <a:spcPts val="800"/>
              </a:spcAft>
              <a:tabLst>
                <a:tab pos="455930" algn="l"/>
              </a:tabLst>
            </a:pPr>
            <a:r>
              <a:rPr lang="en-GB" sz="1600">
                <a:ea typeface="Calibri" panose="020F0502020204030204" pitchFamily="34" charset="0"/>
                <a:cs typeface="Times New Roman" panose="02020603050405020304" pitchFamily="18" charset="0"/>
              </a:rPr>
              <a:t>To raise awareness of the impact of the shingles vaccination programme</a:t>
            </a:r>
            <a:endParaRPr lang="en-GB" sz="1600">
              <a:ea typeface="ヒラギノ角ゴ Pro W3"/>
              <a:cs typeface="Arial"/>
            </a:endParaRPr>
          </a:p>
          <a:p>
            <a:pPr algn="just">
              <a:lnSpc>
                <a:spcPct val="200000"/>
              </a:lnSpc>
            </a:pPr>
            <a:r>
              <a:rPr lang="en-GB" sz="1600">
                <a:ea typeface="ヒラギノ角ゴ Pro W3"/>
                <a:cs typeface="Arial"/>
              </a:rPr>
              <a:t>To highlight resources that support the shingles vaccination programme </a:t>
            </a:r>
            <a:endParaRPr lang="en-GB" sz="1600"/>
          </a:p>
          <a:p>
            <a:pPr marL="0" lvl="0" indent="0">
              <a:lnSpc>
                <a:spcPct val="107000"/>
              </a:lnSpc>
              <a:spcAft>
                <a:spcPts val="800"/>
              </a:spcAft>
              <a:buNone/>
              <a:tabLst>
                <a:tab pos="455930" algn="l"/>
              </a:tabLst>
            </a:pPr>
            <a:endParaRPr lang="en-GB">
              <a:latin typeface="+mj-lt"/>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5</a:t>
            </a:fld>
            <a:endParaRPr lang="en-GB"/>
          </a:p>
        </p:txBody>
      </p:sp>
      <p:sp>
        <p:nvSpPr>
          <p:cNvPr id="6" name="Footer Placeholder 3">
            <a:extLst>
              <a:ext uri="{FF2B5EF4-FFF2-40B4-BE49-F238E27FC236}">
                <a16:creationId xmlns:a16="http://schemas.microsoft.com/office/drawing/2014/main" id="{5B93B137-B19A-A44B-B2CA-D488F1986CB4}"/>
              </a:ext>
            </a:extLst>
          </p:cNvPr>
          <p:cNvSpPr>
            <a:spLocks noGrp="1"/>
          </p:cNvSpPr>
          <p:nvPr>
            <p:ph type="ftr" sz="quarter" idx="11"/>
          </p:nvPr>
        </p:nvSpPr>
        <p:spPr>
          <a:xfrm>
            <a:off x="838200" y="6356350"/>
            <a:ext cx="7315200" cy="365125"/>
          </a:xfrm>
        </p:spPr>
        <p:txBody>
          <a:bodyPr/>
          <a:lstStyle/>
          <a:p>
            <a:pPr>
              <a:defRPr/>
            </a:pPr>
            <a:r>
              <a:rPr lang="en-GB"/>
              <a:t>Vaccination against shingles (Herpes Zoster)</a:t>
            </a:r>
          </a:p>
        </p:txBody>
      </p:sp>
    </p:spTree>
    <p:extLst>
      <p:ext uri="{BB962C8B-B14F-4D97-AF65-F5344CB8AC3E}">
        <p14:creationId xmlns:p14="http://schemas.microsoft.com/office/powerpoint/2010/main" val="3863209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F683-3303-1170-BA8F-15DB08CAEC60}"/>
              </a:ext>
            </a:extLst>
          </p:cNvPr>
          <p:cNvSpPr>
            <a:spLocks noGrp="1"/>
          </p:cNvSpPr>
          <p:nvPr>
            <p:ph type="title"/>
          </p:nvPr>
        </p:nvSpPr>
        <p:spPr>
          <a:xfrm>
            <a:off x="708065" y="136525"/>
            <a:ext cx="10515600" cy="1325563"/>
          </a:xfrm>
        </p:spPr>
        <p:txBody>
          <a:bodyPr lIns="91440" tIns="45720" rIns="91440" bIns="45720" anchor="t"/>
          <a:lstStyle/>
          <a:p>
            <a:pPr algn="ctr"/>
            <a:r>
              <a:rPr lang="en-GB" sz="3600" b="1"/>
              <a:t>Accessible information and supported decision making</a:t>
            </a:r>
            <a:endParaRPr lang="en-US"/>
          </a:p>
        </p:txBody>
      </p:sp>
      <p:sp>
        <p:nvSpPr>
          <p:cNvPr id="3" name="Content Placeholder 2">
            <a:extLst>
              <a:ext uri="{FF2B5EF4-FFF2-40B4-BE49-F238E27FC236}">
                <a16:creationId xmlns:a16="http://schemas.microsoft.com/office/drawing/2014/main" id="{E02FF381-807B-C636-94D2-71D0BBAE2E6B}"/>
              </a:ext>
            </a:extLst>
          </p:cNvPr>
          <p:cNvSpPr>
            <a:spLocks noGrp="1"/>
          </p:cNvSpPr>
          <p:nvPr>
            <p:ph idx="1"/>
          </p:nvPr>
        </p:nvSpPr>
        <p:spPr>
          <a:xfrm>
            <a:off x="296779" y="1424833"/>
            <a:ext cx="11338173" cy="4351338"/>
          </a:xfrm>
        </p:spPr>
        <p:txBody>
          <a:bodyPr lIns="91440" tIns="45720" rIns="91440" bIns="45720" anchor="t"/>
          <a:lstStyle/>
          <a:p>
            <a:pPr algn="just">
              <a:lnSpc>
                <a:spcPct val="100000"/>
              </a:lnSpc>
              <a:spcBef>
                <a:spcPts val="600"/>
              </a:spcBef>
              <a:spcAft>
                <a:spcPts val="600"/>
              </a:spcAft>
            </a:pPr>
            <a:r>
              <a:rPr lang="en-US" sz="1600" dirty="0">
                <a:ea typeface="MS Mincho"/>
                <a:cs typeface="Times New Roman"/>
              </a:rPr>
              <a:t>Tr</a:t>
            </a:r>
            <a:r>
              <a:rPr lang="en-US" sz="1600" dirty="0">
                <a:effectLst/>
                <a:ea typeface="MS Mincho"/>
                <a:cs typeface="Times New Roman"/>
              </a:rPr>
              <a:t>y to provide the information, invitation and any subsequent reminders in a format and language appropriate for the person and their family members or carers (as appropriate) Click </a:t>
            </a:r>
            <a:r>
              <a:rPr lang="en-US" sz="1600" dirty="0">
                <a:effectLst/>
                <a:ea typeface="MS Mincho"/>
                <a:cs typeface="Times New Roman"/>
                <a:hlinkClick r:id="rId3">
                  <a:extLst>
                    <a:ext uri="{A12FA001-AC4F-418D-AE19-62706E023703}">
                      <ahyp:hlinkClr xmlns:ahyp="http://schemas.microsoft.com/office/drawing/2018/hyperlinkcolor" val="tx"/>
                    </a:ext>
                  </a:extLst>
                </a:hlinkClick>
              </a:rPr>
              <a:t>here</a:t>
            </a:r>
            <a:r>
              <a:rPr lang="en-US" sz="1600" dirty="0">
                <a:effectLst/>
                <a:ea typeface="MS Mincho"/>
                <a:cs typeface="Times New Roman"/>
              </a:rPr>
              <a:t> for accessible resources for shingles</a:t>
            </a:r>
            <a:endParaRPr lang="en-GB" sz="1600" dirty="0">
              <a:effectLst/>
              <a:ea typeface="MS Mincho"/>
              <a:cs typeface="Times New Roman"/>
            </a:endParaRPr>
          </a:p>
          <a:p>
            <a:pPr algn="just">
              <a:lnSpc>
                <a:spcPct val="100000"/>
              </a:lnSpc>
              <a:spcBef>
                <a:spcPts val="600"/>
              </a:spcBef>
              <a:spcAft>
                <a:spcPts val="600"/>
              </a:spcAft>
            </a:pPr>
            <a:r>
              <a:rPr lang="en-US" sz="1600" dirty="0">
                <a:effectLst/>
                <a:ea typeface="MS Mincho"/>
                <a:cs typeface="Times New Roman"/>
              </a:rPr>
              <a:t>Ensure the </a:t>
            </a:r>
            <a:r>
              <a:rPr lang="en-US" sz="1600" dirty="0">
                <a:ea typeface="MS Mincho"/>
                <a:cs typeface="Times New Roman"/>
              </a:rPr>
              <a:t>vaccination information</a:t>
            </a:r>
            <a:r>
              <a:rPr lang="en-US" sz="1600" dirty="0">
                <a:effectLst/>
                <a:ea typeface="MS Mincho"/>
                <a:cs typeface="Times New Roman"/>
              </a:rPr>
              <a:t>, invitation and reminders meet the persons communication needs</a:t>
            </a:r>
          </a:p>
          <a:p>
            <a:pPr marL="228600" marR="0" lvl="0" indent="-2286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12A73"/>
                </a:solidFill>
                <a:effectLst/>
                <a:uLnTx/>
                <a:uFillTx/>
                <a:ea typeface="MS Mincho"/>
                <a:cs typeface="Times New Roman"/>
              </a:rPr>
              <a:t>If someone declines the offer of a vaccination, record this with the reason why if given, and ensure they know how to get a vaccination at a later date if they change their mind </a:t>
            </a:r>
            <a:endParaRPr lang="en-US" sz="1600" dirty="0">
              <a:effectLst/>
              <a:ea typeface="MS Mincho"/>
              <a:cs typeface="Times New Roman"/>
            </a:endParaRPr>
          </a:p>
          <a:p>
            <a:pPr marL="228600" marR="0" lvl="0" indent="-2286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12A73"/>
                </a:solidFill>
                <a:effectLst/>
                <a:uLnTx/>
                <a:uFillTx/>
                <a:ea typeface="MS Mincho"/>
                <a:cs typeface="Times New Roman"/>
              </a:rPr>
              <a:t>For additional support with decision making, please refer to </a:t>
            </a:r>
            <a:r>
              <a:rPr lang="en-US" sz="1600" u="sng" dirty="0">
                <a:solidFill>
                  <a:srgbClr val="212A73"/>
                </a:solidFill>
                <a:ea typeface="MS Mincho"/>
                <a:cs typeface="Times New Roman"/>
                <a:hlinkClick r:id="rId4"/>
              </a:rPr>
              <a:t>Recommendations on supporting decision making in the NICE guideline on decision making and mental capacity</a:t>
            </a:r>
            <a:endParaRPr lang="en-GB" sz="1600" dirty="0">
              <a:effectLst/>
              <a:ea typeface="MS Mincho"/>
              <a:cs typeface="Times New Roman"/>
            </a:endParaRPr>
          </a:p>
          <a:p>
            <a:pPr algn="just">
              <a:lnSpc>
                <a:spcPct val="100000"/>
              </a:lnSpc>
              <a:spcBef>
                <a:spcPts val="600"/>
              </a:spcBef>
              <a:spcAft>
                <a:spcPts val="600"/>
              </a:spcAft>
            </a:pPr>
            <a:r>
              <a:rPr lang="en-US" sz="1600" dirty="0">
                <a:effectLst/>
                <a:ea typeface="MS Mincho"/>
                <a:cs typeface="Times New Roman"/>
              </a:rPr>
              <a:t>More information is available from the </a:t>
            </a:r>
            <a:r>
              <a:rPr lang="en-US" sz="1600" u="sng" dirty="0">
                <a:ea typeface="MS Mincho"/>
                <a:cs typeface="Times New Roman"/>
                <a:hlinkClick r:id="rId5"/>
              </a:rPr>
              <a:t>PHW Shingles – information for health professionals' page</a:t>
            </a:r>
            <a:endParaRPr lang="en-GB" sz="1600" u="sng" dirty="0">
              <a:ea typeface="MS Mincho"/>
              <a:cs typeface="Times New Roman"/>
            </a:endParaRPr>
          </a:p>
          <a:p>
            <a:pPr algn="just">
              <a:lnSpc>
                <a:spcPct val="100000"/>
              </a:lnSpc>
              <a:spcBef>
                <a:spcPts val="600"/>
              </a:spcBef>
              <a:spcAft>
                <a:spcPts val="600"/>
              </a:spcAft>
            </a:pPr>
            <a:r>
              <a:rPr lang="en-US" sz="1600" dirty="0">
                <a:ea typeface="MS Mincho"/>
                <a:cs typeface="Times New Roman"/>
              </a:rPr>
              <a:t>F</a:t>
            </a:r>
            <a:r>
              <a:rPr lang="en-US" sz="1600" dirty="0">
                <a:effectLst/>
                <a:ea typeface="MS Mincho"/>
                <a:cs typeface="Times New Roman"/>
              </a:rPr>
              <a:t>urther information on increasing vaccination uptake is available in the </a:t>
            </a:r>
            <a:r>
              <a:rPr lang="en-US" sz="1600" u="sng" dirty="0">
                <a:solidFill>
                  <a:srgbClr val="00A7A7"/>
                </a:solidFill>
                <a:effectLst/>
                <a:ea typeface="MS Mincho"/>
                <a:cs typeface="Times New Roman"/>
                <a:hlinkClick r:id="rId6">
                  <a:extLst>
                    <a:ext uri="{A12FA001-AC4F-418D-AE19-62706E023703}">
                      <ahyp:hlinkClr xmlns:ahyp="http://schemas.microsoft.com/office/drawing/2018/hyperlinkcolor" val="tx"/>
                    </a:ext>
                  </a:extLst>
                </a:hlinkClick>
              </a:rPr>
              <a:t>NICE guidance for vaccine uptake in the general population</a:t>
            </a:r>
            <a:r>
              <a:rPr lang="en-US" sz="1600" dirty="0">
                <a:solidFill>
                  <a:srgbClr val="00A7A7"/>
                </a:solidFill>
                <a:effectLst/>
                <a:ea typeface="MS Mincho"/>
                <a:cs typeface="Times New Roman"/>
              </a:rPr>
              <a:t> </a:t>
            </a:r>
            <a:r>
              <a:rPr lang="en-US" sz="1600" dirty="0">
                <a:effectLst/>
                <a:ea typeface="MS Mincho"/>
                <a:cs typeface="Times New Roman"/>
              </a:rPr>
              <a:t>and </a:t>
            </a:r>
            <a:r>
              <a:rPr lang="en-US" sz="1600" u="sng" dirty="0">
                <a:solidFill>
                  <a:srgbClr val="00A7A7"/>
                </a:solidFill>
                <a:effectLst/>
                <a:ea typeface="MS Mincho"/>
                <a:cs typeface="Times New Roman"/>
                <a:hlinkClick r:id="rId7">
                  <a:extLst>
                    <a:ext uri="{A12FA001-AC4F-418D-AE19-62706E023703}">
                      <ahyp:hlinkClr xmlns:ahyp="http://schemas.microsoft.com/office/drawing/2018/hyperlinkcolor" val="tx"/>
                    </a:ext>
                  </a:extLst>
                </a:hlinkClick>
              </a:rPr>
              <a:t>Vaccinations for young children and older people: invites, reminders and escalation of contact</a:t>
            </a:r>
            <a:endParaRPr lang="en-US" sz="1600" u="sng" dirty="0">
              <a:solidFill>
                <a:srgbClr val="00A7A7"/>
              </a:solidFill>
              <a:effectLst/>
              <a:ea typeface="MS Mincho"/>
              <a:cs typeface="Times New Roman"/>
            </a:endParaRPr>
          </a:p>
          <a:p>
            <a:pPr algn="just">
              <a:lnSpc>
                <a:spcPct val="100000"/>
              </a:lnSpc>
              <a:spcBef>
                <a:spcPts val="600"/>
              </a:spcBef>
              <a:spcAft>
                <a:spcPts val="600"/>
              </a:spcAft>
            </a:pPr>
            <a:r>
              <a:rPr lang="en-GB" sz="1600" dirty="0">
                <a:solidFill>
                  <a:srgbClr val="002060"/>
                </a:solidFill>
              </a:rPr>
              <a:t>There is an eLearning module available which aims to support staff with having positive conversations about immunisations, the module is called ‘</a:t>
            </a:r>
            <a:r>
              <a:rPr lang="en-GB" sz="1600" b="0" i="0" dirty="0">
                <a:solidFill>
                  <a:srgbClr val="002060"/>
                </a:solidFill>
                <a:effectLst/>
              </a:rPr>
              <a:t>Optimising Vaccine Uptake: Using motivational interviewing for better conversations’ and is available here: </a:t>
            </a:r>
            <a:r>
              <a:rPr lang="en-GB" sz="1600" dirty="0">
                <a:solidFill>
                  <a:srgbClr val="002060"/>
                </a:solidFill>
                <a:hlinkClick r:id="rId8"/>
              </a:rPr>
              <a:t>eLearning - Public Health Wales (nhs.wales)</a:t>
            </a:r>
            <a:endParaRPr lang="en-GB" sz="1600" dirty="0">
              <a:solidFill>
                <a:srgbClr val="002060"/>
              </a:solidFill>
            </a:endParaRPr>
          </a:p>
          <a:p>
            <a:pPr>
              <a:lnSpc>
                <a:spcPct val="100000"/>
              </a:lnSpc>
              <a:spcBef>
                <a:spcPts val="600"/>
              </a:spcBef>
              <a:spcAft>
                <a:spcPts val="600"/>
              </a:spcAft>
            </a:pPr>
            <a:endParaRPr lang="en-GB" sz="1800" dirty="0">
              <a:solidFill>
                <a:srgbClr val="002060"/>
              </a:solidFill>
            </a:endParaRPr>
          </a:p>
          <a:p>
            <a:pPr>
              <a:lnSpc>
                <a:spcPct val="100000"/>
              </a:lnSpc>
              <a:spcBef>
                <a:spcPts val="600"/>
              </a:spcBef>
              <a:spcAft>
                <a:spcPts val="600"/>
              </a:spcAft>
            </a:pPr>
            <a:endParaRPr lang="en-US" sz="1800" u="sng" dirty="0">
              <a:solidFill>
                <a:srgbClr val="002060"/>
              </a:solidFill>
              <a:effectLst/>
              <a:ea typeface="MS Mincho" panose="02020609040205080304" pitchFamily="49" charset="-128"/>
              <a:cs typeface="Times New Roman" panose="02020603050405020304" pitchFamily="18" charset="0"/>
            </a:endParaRPr>
          </a:p>
          <a:p>
            <a:pPr>
              <a:lnSpc>
                <a:spcPct val="100000"/>
              </a:lnSpc>
              <a:spcBef>
                <a:spcPts val="600"/>
              </a:spcBef>
              <a:spcAft>
                <a:spcPts val="600"/>
              </a:spcAft>
            </a:pPr>
            <a:endParaRPr lang="en-GB" dirty="0"/>
          </a:p>
        </p:txBody>
      </p:sp>
      <p:sp>
        <p:nvSpPr>
          <p:cNvPr id="4" name="Footer Placeholder 3">
            <a:extLst>
              <a:ext uri="{FF2B5EF4-FFF2-40B4-BE49-F238E27FC236}">
                <a16:creationId xmlns:a16="http://schemas.microsoft.com/office/drawing/2014/main" id="{5FC1B1A2-A875-DA39-E9DC-47121F30E3BB}"/>
              </a:ext>
            </a:extLst>
          </p:cNvPr>
          <p:cNvSpPr>
            <a:spLocks noGrp="1"/>
          </p:cNvSpPr>
          <p:nvPr>
            <p:ph type="ftr" sz="quarter" idx="11"/>
          </p:nvPr>
        </p:nvSpPr>
        <p:spPr/>
        <p:txBody>
          <a:bodyPr/>
          <a:lstStyle/>
          <a:p>
            <a:r>
              <a:rPr lang="en-GB"/>
              <a:t>Vaccination against shingles (Herpes Zoster)</a:t>
            </a:r>
          </a:p>
          <a:p>
            <a:endParaRPr lang="en-GB"/>
          </a:p>
        </p:txBody>
      </p:sp>
      <p:sp>
        <p:nvSpPr>
          <p:cNvPr id="5" name="Slide Number Placeholder 4">
            <a:extLst>
              <a:ext uri="{FF2B5EF4-FFF2-40B4-BE49-F238E27FC236}">
                <a16:creationId xmlns:a16="http://schemas.microsoft.com/office/drawing/2014/main" id="{C1358429-6258-87DB-AAFF-B97DD5CFE3F2}"/>
              </a:ext>
            </a:extLst>
          </p:cNvPr>
          <p:cNvSpPr>
            <a:spLocks noGrp="1"/>
          </p:cNvSpPr>
          <p:nvPr>
            <p:ph type="sldNum" sz="quarter" idx="12"/>
          </p:nvPr>
        </p:nvSpPr>
        <p:spPr/>
        <p:txBody>
          <a:bodyPr/>
          <a:lstStyle/>
          <a:p>
            <a:fld id="{561D0CCE-8DCC-44DC-A653-AE62B1D84A52}" type="slidenum">
              <a:rPr lang="en-GB" smtClean="0"/>
              <a:pPr/>
              <a:t>50</a:t>
            </a:fld>
            <a:endParaRPr lang="en-GB"/>
          </a:p>
        </p:txBody>
      </p:sp>
    </p:spTree>
    <p:extLst>
      <p:ext uri="{BB962C8B-B14F-4D97-AF65-F5344CB8AC3E}">
        <p14:creationId xmlns:p14="http://schemas.microsoft.com/office/powerpoint/2010/main" val="3014295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DB882-500C-07CA-F871-B5F64C4F3F5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BA4F6FD-8FEB-0F67-10B3-EF2CF311D09A}"/>
              </a:ext>
            </a:extLst>
          </p:cNvPr>
          <p:cNvSpPr>
            <a:spLocks noGrp="1"/>
          </p:cNvSpPr>
          <p:nvPr>
            <p:ph type="body" sz="quarter" idx="10"/>
          </p:nvPr>
        </p:nvSpPr>
        <p:spPr>
          <a:xfrm>
            <a:off x="623397" y="2790816"/>
            <a:ext cx="7279261" cy="921112"/>
          </a:xfrm>
        </p:spPr>
        <p:txBody>
          <a:bodyPr lIns="91440" tIns="45720" rIns="91440" bIns="45720" anchor="t">
            <a:normAutofit fontScale="40000" lnSpcReduction="20000"/>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algn="ctr"/>
            <a:r>
              <a:rPr lang="en-GB" sz="4400">
                <a:cs typeface="Arial"/>
              </a:rPr>
              <a:t>What is shingles?</a:t>
            </a:r>
            <a:endParaRPr lang="en-GB" sz="4400">
              <a:solidFill>
                <a:srgbClr val="212A73"/>
              </a:solidFill>
              <a:cs typeface="Arial"/>
            </a:endParaRPr>
          </a:p>
          <a:p>
            <a:r>
              <a:rPr lang="en-GB" sz="9600">
                <a:solidFill>
                  <a:schemeClr val="bg1"/>
                </a:solidFill>
                <a:cs typeface="Arial"/>
              </a:rPr>
              <a:t>Resources</a:t>
            </a:r>
          </a:p>
        </p:txBody>
      </p:sp>
      <p:sp>
        <p:nvSpPr>
          <p:cNvPr id="4" name="Slide Number Placeholder 3">
            <a:extLst>
              <a:ext uri="{FF2B5EF4-FFF2-40B4-BE49-F238E27FC236}">
                <a16:creationId xmlns:a16="http://schemas.microsoft.com/office/drawing/2014/main" id="{BAF2C83D-C76B-037B-9A39-FA9613FCD765}"/>
              </a:ext>
            </a:extLst>
          </p:cNvPr>
          <p:cNvSpPr>
            <a:spLocks noGrp="1"/>
          </p:cNvSpPr>
          <p:nvPr>
            <p:ph type="sldNum" sz="quarter" idx="4294967295"/>
          </p:nvPr>
        </p:nvSpPr>
        <p:spPr>
          <a:xfrm>
            <a:off x="11637095" y="6347858"/>
            <a:ext cx="517506" cy="364988"/>
          </a:xfrm>
          <a:prstGeom prst="rect">
            <a:avLst/>
          </a:prstGeom>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51</a:t>
            </a:fld>
            <a:endParaRPr lang="en-GB"/>
          </a:p>
        </p:txBody>
      </p:sp>
    </p:spTree>
    <p:extLst>
      <p:ext uri="{BB962C8B-B14F-4D97-AF65-F5344CB8AC3E}">
        <p14:creationId xmlns:p14="http://schemas.microsoft.com/office/powerpoint/2010/main" val="825845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a:xfrm>
            <a:off x="8610600" y="6345729"/>
            <a:ext cx="2743200" cy="365125"/>
          </a:xfrm>
        </p:spPr>
        <p:txBody>
          <a:bodyPr/>
          <a:lstStyle/>
          <a:p>
            <a:fld id="{561D0CCE-8DCC-44DC-A653-AE62B1D84A52}" type="slidenum">
              <a:rPr lang="en-GB" smtClean="0"/>
              <a:pPr/>
              <a:t>52</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755824"/>
          </a:xfrm>
        </p:spPr>
        <p:txBody>
          <a:bodyPr lIns="91440" tIns="45720" rIns="91440" bIns="45720" anchor="t">
            <a:noAutofit/>
          </a:bodyPr>
          <a:lstStyle/>
          <a:p>
            <a:pPr algn="ctr"/>
            <a:r>
              <a:rPr lang="en-GB" sz="4000" b="1">
                <a:solidFill>
                  <a:srgbClr val="002060"/>
                </a:solidFill>
              </a:rPr>
              <a:t>Resources</a:t>
            </a:r>
          </a:p>
        </p:txBody>
      </p:sp>
      <p:sp>
        <p:nvSpPr>
          <p:cNvPr id="7" name="Content Placeholder 2"/>
          <p:cNvSpPr txBox="1">
            <a:spLocks/>
          </p:cNvSpPr>
          <p:nvPr/>
        </p:nvSpPr>
        <p:spPr>
          <a:xfrm>
            <a:off x="448287" y="1487170"/>
            <a:ext cx="11743713" cy="3611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a:solidFill>
                <a:srgbClr val="002060"/>
              </a:solidFill>
            </a:endParaRPr>
          </a:p>
        </p:txBody>
      </p:sp>
      <p:sp>
        <p:nvSpPr>
          <p:cNvPr id="8" name="Content Placeholder 2"/>
          <p:cNvSpPr>
            <a:spLocks noGrp="1"/>
          </p:cNvSpPr>
          <p:nvPr>
            <p:ph idx="1"/>
          </p:nvPr>
        </p:nvSpPr>
        <p:spPr>
          <a:xfrm>
            <a:off x="838200" y="1085850"/>
            <a:ext cx="4593994" cy="5097780"/>
          </a:xfrm>
        </p:spPr>
        <p:txBody>
          <a:bodyPr>
            <a:normAutofit/>
          </a:bodyPr>
          <a:lstStyle/>
          <a:p>
            <a:pPr marL="0" indent="0">
              <a:buNone/>
            </a:pPr>
            <a:endParaRPr lang="en-GB" sz="3600">
              <a:solidFill>
                <a:srgbClr val="002060"/>
              </a:solidFill>
              <a:latin typeface="+mn-lt"/>
            </a:endParaRPr>
          </a:p>
          <a:p>
            <a:pPr marL="0" indent="0">
              <a:buNone/>
            </a:pPr>
            <a:endParaRPr lang="en-GB" sz="2000">
              <a:solidFill>
                <a:srgbClr val="002060"/>
              </a:solidFill>
            </a:endParaRPr>
          </a:p>
          <a:p>
            <a:endParaRPr lang="en-GB" sz="2200"/>
          </a:p>
        </p:txBody>
      </p:sp>
      <p:sp>
        <p:nvSpPr>
          <p:cNvPr id="15" name="TextBox 14">
            <a:extLst>
              <a:ext uri="{FF2B5EF4-FFF2-40B4-BE49-F238E27FC236}">
                <a16:creationId xmlns:a16="http://schemas.microsoft.com/office/drawing/2014/main" id="{F9193359-3B28-69EF-D706-2B1A8303432E}"/>
              </a:ext>
            </a:extLst>
          </p:cNvPr>
          <p:cNvSpPr txBox="1"/>
          <p:nvPr/>
        </p:nvSpPr>
        <p:spPr>
          <a:xfrm>
            <a:off x="9127569" y="1088278"/>
            <a:ext cx="2430653" cy="3693319"/>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Resources are available </a:t>
            </a:r>
            <a:r>
              <a:rPr lang="en-US" b="1" i="1">
                <a:cs typeface="Arial"/>
              </a:rPr>
              <a:t>free</a:t>
            </a:r>
            <a:r>
              <a:rPr lang="en-US">
                <a:cs typeface="Arial"/>
              </a:rPr>
              <a:t> to order with </a:t>
            </a:r>
            <a:r>
              <a:rPr lang="en-US" b="1" i="1">
                <a:cs typeface="Arial"/>
              </a:rPr>
              <a:t>free</a:t>
            </a:r>
            <a:r>
              <a:rPr lang="en-US">
                <a:cs typeface="Arial"/>
              </a:rPr>
              <a:t> delivery on </a:t>
            </a:r>
            <a:r>
              <a:rPr lang="en-US">
                <a:cs typeface="Arial"/>
                <a:hlinkClick r:id="rId3"/>
              </a:rPr>
              <a:t>Health Information Resources website</a:t>
            </a:r>
            <a:r>
              <a:rPr lang="en-US">
                <a:cs typeface="Arial"/>
              </a:rPr>
              <a:t> </a:t>
            </a:r>
          </a:p>
          <a:p>
            <a:r>
              <a:rPr lang="en-US">
                <a:cs typeface="Arial"/>
              </a:rPr>
              <a:t>Or download from the </a:t>
            </a:r>
            <a:r>
              <a:rPr lang="en-US">
                <a:cs typeface="Arial"/>
                <a:hlinkClick r:id="rId4"/>
              </a:rPr>
              <a:t>Shingles HCP webpage</a:t>
            </a:r>
            <a:endParaRPr lang="en-US">
              <a:hlinkClick r:id="rId4"/>
            </a:endParaRPr>
          </a:p>
          <a:p>
            <a:endParaRPr lang="en-US">
              <a:cs typeface="Arial"/>
            </a:endParaRPr>
          </a:p>
          <a:p>
            <a:r>
              <a:rPr lang="en-US">
                <a:cs typeface="Arial"/>
              </a:rPr>
              <a:t>Accessible resources are  available online </a:t>
            </a:r>
            <a:r>
              <a:rPr lang="en-US">
                <a:cs typeface="Arial"/>
                <a:hlinkClick r:id="rId5"/>
              </a:rPr>
              <a:t>here</a:t>
            </a:r>
            <a:endParaRPr lang="en-US"/>
          </a:p>
          <a:p>
            <a:pPr algn="l"/>
            <a:endParaRPr lang="en-US">
              <a:cs typeface="Arial"/>
            </a:endParaRPr>
          </a:p>
        </p:txBody>
      </p:sp>
      <p:grpSp>
        <p:nvGrpSpPr>
          <p:cNvPr id="19" name="Group 18">
            <a:extLst>
              <a:ext uri="{FF2B5EF4-FFF2-40B4-BE49-F238E27FC236}">
                <a16:creationId xmlns:a16="http://schemas.microsoft.com/office/drawing/2014/main" id="{17CE759F-88D0-5A8A-12A3-214FEE6CBCAF}"/>
              </a:ext>
            </a:extLst>
          </p:cNvPr>
          <p:cNvGrpSpPr/>
          <p:nvPr/>
        </p:nvGrpSpPr>
        <p:grpSpPr>
          <a:xfrm>
            <a:off x="80513" y="112407"/>
            <a:ext cx="2743200" cy="3366798"/>
            <a:chOff x="80513" y="112407"/>
            <a:chExt cx="2743200" cy="3366798"/>
          </a:xfrm>
        </p:grpSpPr>
        <p:pic>
          <p:nvPicPr>
            <p:cNvPr id="11" name="Picture 10">
              <a:extLst>
                <a:ext uri="{FF2B5EF4-FFF2-40B4-BE49-F238E27FC236}">
                  <a16:creationId xmlns:a16="http://schemas.microsoft.com/office/drawing/2014/main" id="{7FD373B3-BFA0-7CB7-91F0-65284042C729}"/>
                </a:ext>
              </a:extLst>
            </p:cNvPr>
            <p:cNvPicPr>
              <a:picLocks noChangeAspect="1"/>
            </p:cNvPicPr>
            <p:nvPr/>
          </p:nvPicPr>
          <p:blipFill>
            <a:blip r:embed="rId6"/>
            <a:stretch>
              <a:fillRect/>
            </a:stretch>
          </p:blipFill>
          <p:spPr>
            <a:xfrm>
              <a:off x="271183" y="112407"/>
              <a:ext cx="1134890" cy="2759534"/>
            </a:xfrm>
            <a:prstGeom prst="rect">
              <a:avLst/>
            </a:prstGeom>
            <a:ln w="19050">
              <a:solidFill>
                <a:schemeClr val="tx1"/>
              </a:solidFill>
            </a:ln>
          </p:spPr>
        </p:pic>
        <p:pic>
          <p:nvPicPr>
            <p:cNvPr id="14" name="Picture 13">
              <a:extLst>
                <a:ext uri="{FF2B5EF4-FFF2-40B4-BE49-F238E27FC236}">
                  <a16:creationId xmlns:a16="http://schemas.microsoft.com/office/drawing/2014/main" id="{1C2BD640-EE71-5F33-7088-2C65FD696937}"/>
                </a:ext>
              </a:extLst>
            </p:cNvPr>
            <p:cNvPicPr>
              <a:picLocks noChangeAspect="1"/>
            </p:cNvPicPr>
            <p:nvPr/>
          </p:nvPicPr>
          <p:blipFill>
            <a:blip r:embed="rId7"/>
            <a:stretch>
              <a:fillRect/>
            </a:stretch>
          </p:blipFill>
          <p:spPr>
            <a:xfrm>
              <a:off x="1586370" y="112409"/>
              <a:ext cx="1134891" cy="2759532"/>
            </a:xfrm>
            <a:prstGeom prst="rect">
              <a:avLst/>
            </a:prstGeom>
            <a:ln w="19050">
              <a:solidFill>
                <a:schemeClr val="tx1"/>
              </a:solidFill>
            </a:ln>
          </p:spPr>
        </p:pic>
        <p:sp>
          <p:nvSpPr>
            <p:cNvPr id="17" name="TextBox 16">
              <a:extLst>
                <a:ext uri="{FF2B5EF4-FFF2-40B4-BE49-F238E27FC236}">
                  <a16:creationId xmlns:a16="http://schemas.microsoft.com/office/drawing/2014/main" id="{0B96261C-13AD-DA85-43C8-6843F464919C}"/>
                </a:ext>
              </a:extLst>
            </p:cNvPr>
            <p:cNvSpPr txBox="1"/>
            <p:nvPr/>
          </p:nvSpPr>
          <p:spPr>
            <a:xfrm>
              <a:off x="80513" y="295598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2060"/>
                  </a:solidFill>
                  <a:cs typeface="Arial"/>
                </a:rPr>
                <a:t>Bilingual shingles leaflet for adults </a:t>
              </a:r>
              <a:r>
                <a:rPr lang="en-GB" sz="1400">
                  <a:cs typeface="Arial"/>
                </a:rPr>
                <a:t>​</a:t>
              </a:r>
              <a:endParaRPr lang="en-US" sz="1400">
                <a:cs typeface="Arial"/>
              </a:endParaRPr>
            </a:p>
          </p:txBody>
        </p:sp>
      </p:grpSp>
      <p:grpSp>
        <p:nvGrpSpPr>
          <p:cNvPr id="31" name="Group 30">
            <a:extLst>
              <a:ext uri="{FF2B5EF4-FFF2-40B4-BE49-F238E27FC236}">
                <a16:creationId xmlns:a16="http://schemas.microsoft.com/office/drawing/2014/main" id="{5E3A9463-DDD6-2B2C-F515-09E08ADCC4DE}"/>
              </a:ext>
            </a:extLst>
          </p:cNvPr>
          <p:cNvGrpSpPr/>
          <p:nvPr/>
        </p:nvGrpSpPr>
        <p:grpSpPr>
          <a:xfrm>
            <a:off x="64855" y="3479205"/>
            <a:ext cx="2743200" cy="2620508"/>
            <a:chOff x="80513" y="3430438"/>
            <a:chExt cx="2743200" cy="2620508"/>
          </a:xfrm>
        </p:grpSpPr>
        <p:pic>
          <p:nvPicPr>
            <p:cNvPr id="20" name="Picture 19" descr="A person smiling for a vaccine&#10;&#10;AI-generated content may be incorrect.">
              <a:extLst>
                <a:ext uri="{FF2B5EF4-FFF2-40B4-BE49-F238E27FC236}">
                  <a16:creationId xmlns:a16="http://schemas.microsoft.com/office/drawing/2014/main" id="{70897A81-633B-9FCF-81D3-E9C862C2955F}"/>
                </a:ext>
              </a:extLst>
            </p:cNvPr>
            <p:cNvPicPr>
              <a:picLocks noChangeAspect="1"/>
            </p:cNvPicPr>
            <p:nvPr/>
          </p:nvPicPr>
          <p:blipFill>
            <a:blip r:embed="rId8"/>
            <a:stretch>
              <a:fillRect/>
            </a:stretch>
          </p:blipFill>
          <p:spPr>
            <a:xfrm>
              <a:off x="739173" y="3430438"/>
              <a:ext cx="1411500" cy="2311881"/>
            </a:xfrm>
            <a:prstGeom prst="rect">
              <a:avLst/>
            </a:prstGeom>
            <a:ln w="12700">
              <a:solidFill>
                <a:schemeClr val="tx1"/>
              </a:solidFill>
            </a:ln>
          </p:spPr>
        </p:pic>
        <p:sp>
          <p:nvSpPr>
            <p:cNvPr id="21" name="TextBox 20">
              <a:extLst>
                <a:ext uri="{FF2B5EF4-FFF2-40B4-BE49-F238E27FC236}">
                  <a16:creationId xmlns:a16="http://schemas.microsoft.com/office/drawing/2014/main" id="{A3CE7824-E7F7-8EFC-3ED8-CA433F189503}"/>
                </a:ext>
              </a:extLst>
            </p:cNvPr>
            <p:cNvSpPr txBox="1"/>
            <p:nvPr/>
          </p:nvSpPr>
          <p:spPr>
            <a:xfrm>
              <a:off x="80513" y="5773947"/>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a:t>Easy read booklet </a:t>
              </a:r>
              <a:r>
                <a:rPr lang="en-GB" sz="1200" b="1">
                  <a:hlinkClick r:id="rId9"/>
                </a:rPr>
                <a:t>CYM</a:t>
              </a:r>
              <a:r>
                <a:rPr lang="en-GB" sz="1200" b="1"/>
                <a:t>/</a:t>
              </a:r>
              <a:r>
                <a:rPr lang="en-GB" sz="1200" b="1">
                  <a:hlinkClick r:id="rId5"/>
                </a:rPr>
                <a:t>ENG</a:t>
              </a:r>
            </a:p>
          </p:txBody>
        </p:sp>
      </p:grpSp>
      <p:grpSp>
        <p:nvGrpSpPr>
          <p:cNvPr id="30" name="Group 29">
            <a:extLst>
              <a:ext uri="{FF2B5EF4-FFF2-40B4-BE49-F238E27FC236}">
                <a16:creationId xmlns:a16="http://schemas.microsoft.com/office/drawing/2014/main" id="{8BCD254C-70DC-0501-7747-F887EC148303}"/>
              </a:ext>
            </a:extLst>
          </p:cNvPr>
          <p:cNvGrpSpPr/>
          <p:nvPr/>
        </p:nvGrpSpPr>
        <p:grpSpPr>
          <a:xfrm>
            <a:off x="3042249" y="910176"/>
            <a:ext cx="2743200" cy="2710997"/>
            <a:chOff x="2711570" y="910176"/>
            <a:chExt cx="2743200" cy="2710997"/>
          </a:xfrm>
        </p:grpSpPr>
        <p:pic>
          <p:nvPicPr>
            <p:cNvPr id="22" name="Picture 21" descr="A screenshot of a medical information&#10;&#10;AI-generated content may be incorrect.">
              <a:extLst>
                <a:ext uri="{FF2B5EF4-FFF2-40B4-BE49-F238E27FC236}">
                  <a16:creationId xmlns:a16="http://schemas.microsoft.com/office/drawing/2014/main" id="{7BDD6959-48FF-FC70-E5F1-2C8E97708CE9}"/>
                </a:ext>
              </a:extLst>
            </p:cNvPr>
            <p:cNvPicPr>
              <a:picLocks noChangeAspect="1"/>
            </p:cNvPicPr>
            <p:nvPr/>
          </p:nvPicPr>
          <p:blipFill>
            <a:blip r:embed="rId10"/>
            <a:stretch>
              <a:fillRect/>
            </a:stretch>
          </p:blipFill>
          <p:spPr>
            <a:xfrm>
              <a:off x="3145406" y="910176"/>
              <a:ext cx="1760508" cy="2392214"/>
            </a:xfrm>
            <a:prstGeom prst="rect">
              <a:avLst/>
            </a:prstGeom>
            <a:ln w="12700">
              <a:solidFill>
                <a:schemeClr val="tx1"/>
              </a:solidFill>
            </a:ln>
          </p:spPr>
        </p:pic>
        <p:sp>
          <p:nvSpPr>
            <p:cNvPr id="24" name="TextBox 23">
              <a:extLst>
                <a:ext uri="{FF2B5EF4-FFF2-40B4-BE49-F238E27FC236}">
                  <a16:creationId xmlns:a16="http://schemas.microsoft.com/office/drawing/2014/main" id="{7844C625-2DBA-32D0-2CAD-B35A3D58FE4D}"/>
                </a:ext>
              </a:extLst>
            </p:cNvPr>
            <p:cNvSpPr txBox="1"/>
            <p:nvPr/>
          </p:nvSpPr>
          <p:spPr>
            <a:xfrm>
              <a:off x="2711570" y="3344174"/>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a:t>Large print booklet </a:t>
              </a:r>
              <a:r>
                <a:rPr lang="en-GB" sz="1200" b="1">
                  <a:hlinkClick r:id="rId9"/>
                </a:rPr>
                <a:t>CYM</a:t>
              </a:r>
              <a:r>
                <a:rPr lang="en-GB" sz="1200" b="1"/>
                <a:t>/</a:t>
              </a:r>
              <a:r>
                <a:rPr lang="en-GB" sz="1200" b="1">
                  <a:hlinkClick r:id="rId5"/>
                </a:rPr>
                <a:t>ENG</a:t>
              </a:r>
            </a:p>
          </p:txBody>
        </p:sp>
      </p:grpSp>
      <p:grpSp>
        <p:nvGrpSpPr>
          <p:cNvPr id="29" name="Group 28">
            <a:extLst>
              <a:ext uri="{FF2B5EF4-FFF2-40B4-BE49-F238E27FC236}">
                <a16:creationId xmlns:a16="http://schemas.microsoft.com/office/drawing/2014/main" id="{5D661664-BE13-0A84-BCC2-3B8169E366C3}"/>
              </a:ext>
            </a:extLst>
          </p:cNvPr>
          <p:cNvGrpSpPr/>
          <p:nvPr/>
        </p:nvGrpSpPr>
        <p:grpSpPr>
          <a:xfrm>
            <a:off x="3046293" y="3881257"/>
            <a:ext cx="2620095" cy="2031985"/>
            <a:chOff x="2773123" y="3809370"/>
            <a:chExt cx="2620095" cy="2031985"/>
          </a:xfrm>
        </p:grpSpPr>
        <p:pic>
          <p:nvPicPr>
            <p:cNvPr id="26" name="Picture 25" descr="A person with her hands on her chest&#10;&#10;AI-generated content may be incorrect.">
              <a:extLst>
                <a:ext uri="{FF2B5EF4-FFF2-40B4-BE49-F238E27FC236}">
                  <a16:creationId xmlns:a16="http://schemas.microsoft.com/office/drawing/2014/main" id="{A58954D9-C54C-E894-1565-A19EB478D5B7}"/>
                </a:ext>
              </a:extLst>
            </p:cNvPr>
            <p:cNvPicPr>
              <a:picLocks noChangeAspect="1"/>
            </p:cNvPicPr>
            <p:nvPr/>
          </p:nvPicPr>
          <p:blipFill>
            <a:blip r:embed="rId11"/>
            <a:stretch>
              <a:fillRect/>
            </a:stretch>
          </p:blipFill>
          <p:spPr>
            <a:xfrm>
              <a:off x="2773123" y="3809370"/>
              <a:ext cx="2620095" cy="1669034"/>
            </a:xfrm>
            <a:prstGeom prst="rect">
              <a:avLst/>
            </a:prstGeom>
            <a:ln w="12700">
              <a:solidFill>
                <a:schemeClr val="tx1"/>
              </a:solidFill>
            </a:ln>
          </p:spPr>
        </p:pic>
        <p:sp>
          <p:nvSpPr>
            <p:cNvPr id="28" name="TextBox 27">
              <a:extLst>
                <a:ext uri="{FF2B5EF4-FFF2-40B4-BE49-F238E27FC236}">
                  <a16:creationId xmlns:a16="http://schemas.microsoft.com/office/drawing/2014/main" id="{83782874-E70B-A376-8F36-B85218C68913}"/>
                </a:ext>
              </a:extLst>
            </p:cNvPr>
            <p:cNvSpPr txBox="1"/>
            <p:nvPr/>
          </p:nvSpPr>
          <p:spPr>
            <a:xfrm>
              <a:off x="3789872" y="5472023"/>
              <a:ext cx="7159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BSL</a:t>
              </a:r>
              <a:endParaRPr lang="en-US"/>
            </a:p>
          </p:txBody>
        </p:sp>
      </p:grpSp>
      <p:grpSp>
        <p:nvGrpSpPr>
          <p:cNvPr id="33" name="Group 32">
            <a:extLst>
              <a:ext uri="{FF2B5EF4-FFF2-40B4-BE49-F238E27FC236}">
                <a16:creationId xmlns:a16="http://schemas.microsoft.com/office/drawing/2014/main" id="{611915F2-3182-8B72-ECA0-3C7A0B272222}"/>
              </a:ext>
            </a:extLst>
          </p:cNvPr>
          <p:cNvGrpSpPr/>
          <p:nvPr/>
        </p:nvGrpSpPr>
        <p:grpSpPr>
          <a:xfrm>
            <a:off x="6090249" y="4227123"/>
            <a:ext cx="2743200" cy="1694427"/>
            <a:chOff x="6090249" y="4227123"/>
            <a:chExt cx="2743200" cy="1694427"/>
          </a:xfrm>
        </p:grpSpPr>
        <p:pic>
          <p:nvPicPr>
            <p:cNvPr id="25" name="Picture 24" descr="A computer screen with a black screen&#10;&#10;AI-generated content may be incorrect.">
              <a:extLst>
                <a:ext uri="{FF2B5EF4-FFF2-40B4-BE49-F238E27FC236}">
                  <a16:creationId xmlns:a16="http://schemas.microsoft.com/office/drawing/2014/main" id="{595AEB96-557F-FF0B-8D81-2EDF5D67A97D}"/>
                </a:ext>
              </a:extLst>
            </p:cNvPr>
            <p:cNvPicPr>
              <a:picLocks noChangeAspect="1"/>
            </p:cNvPicPr>
            <p:nvPr/>
          </p:nvPicPr>
          <p:blipFill>
            <a:blip r:embed="rId12"/>
            <a:stretch>
              <a:fillRect/>
            </a:stretch>
          </p:blipFill>
          <p:spPr>
            <a:xfrm>
              <a:off x="6327476" y="4227123"/>
              <a:ext cx="2139351" cy="1423000"/>
            </a:xfrm>
            <a:prstGeom prst="rect">
              <a:avLst/>
            </a:prstGeom>
          </p:spPr>
        </p:pic>
        <p:sp>
          <p:nvSpPr>
            <p:cNvPr id="32" name="TextBox 31">
              <a:extLst>
                <a:ext uri="{FF2B5EF4-FFF2-40B4-BE49-F238E27FC236}">
                  <a16:creationId xmlns:a16="http://schemas.microsoft.com/office/drawing/2014/main" id="{89F4D465-91AD-C649-802B-DD10D1F64924}"/>
                </a:ext>
              </a:extLst>
            </p:cNvPr>
            <p:cNvSpPr txBox="1"/>
            <p:nvPr/>
          </p:nvSpPr>
          <p:spPr>
            <a:xfrm>
              <a:off x="6090249" y="564455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a:t>Audio file </a:t>
              </a:r>
              <a:r>
                <a:rPr lang="en-GB" sz="1200" b="1">
                  <a:hlinkClick r:id="rId9"/>
                </a:rPr>
                <a:t>CYM</a:t>
              </a:r>
              <a:r>
                <a:rPr lang="en-GB" sz="1200" b="1"/>
                <a:t>/</a:t>
              </a:r>
              <a:r>
                <a:rPr lang="en-GB" sz="1200" b="1">
                  <a:hlinkClick r:id="rId5"/>
                </a:rPr>
                <a:t>ENG</a:t>
              </a:r>
            </a:p>
          </p:txBody>
        </p:sp>
      </p:grpSp>
      <p:grpSp>
        <p:nvGrpSpPr>
          <p:cNvPr id="12" name="Group 11">
            <a:extLst>
              <a:ext uri="{FF2B5EF4-FFF2-40B4-BE49-F238E27FC236}">
                <a16:creationId xmlns:a16="http://schemas.microsoft.com/office/drawing/2014/main" id="{5C48243D-F803-5119-4C12-16D0A6367613}"/>
              </a:ext>
            </a:extLst>
          </p:cNvPr>
          <p:cNvGrpSpPr/>
          <p:nvPr/>
        </p:nvGrpSpPr>
        <p:grpSpPr>
          <a:xfrm>
            <a:off x="6320143" y="843902"/>
            <a:ext cx="2123992" cy="3386982"/>
            <a:chOff x="6320143" y="843902"/>
            <a:chExt cx="2123992" cy="3386982"/>
          </a:xfrm>
        </p:grpSpPr>
        <p:sp>
          <p:nvSpPr>
            <p:cNvPr id="10" name="Content Placeholder 2">
              <a:extLst>
                <a:ext uri="{FF2B5EF4-FFF2-40B4-BE49-F238E27FC236}">
                  <a16:creationId xmlns:a16="http://schemas.microsoft.com/office/drawing/2014/main" id="{20ABF536-B1E8-452B-A875-F33C851F42CD}"/>
                </a:ext>
              </a:extLst>
            </p:cNvPr>
            <p:cNvSpPr txBox="1">
              <a:spLocks/>
            </p:cNvSpPr>
            <p:nvPr/>
          </p:nvSpPr>
          <p:spPr>
            <a:xfrm>
              <a:off x="6321064" y="3814938"/>
              <a:ext cx="2123071" cy="41594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srgbClr val="212A73"/>
                  </a:solidFill>
                </a:rPr>
                <a:t>Bilingual shingles </a:t>
              </a:r>
              <a:r>
                <a:rPr lang="en-GB" sz="1400" dirty="0"/>
                <a:t>poster</a:t>
              </a:r>
              <a:r>
                <a:rPr lang="en-GB" sz="1600" dirty="0"/>
                <a:t> </a:t>
              </a:r>
              <a:endParaRPr lang="en-GB" sz="1600" dirty="0">
                <a:cs typeface="Arial"/>
              </a:endParaRPr>
            </a:p>
            <a:p>
              <a:endParaRPr lang="en-GB" sz="1800" dirty="0">
                <a:highlight>
                  <a:srgbClr val="FF00FF"/>
                </a:highlight>
              </a:endParaRPr>
            </a:p>
            <a:p>
              <a:endParaRPr lang="en-GB" sz="1800" dirty="0">
                <a:highlight>
                  <a:srgbClr val="FF00FF"/>
                </a:highlight>
              </a:endParaRPr>
            </a:p>
          </p:txBody>
        </p:sp>
        <p:pic>
          <p:nvPicPr>
            <p:cNvPr id="9" name="Picture 8">
              <a:extLst>
                <a:ext uri="{FF2B5EF4-FFF2-40B4-BE49-F238E27FC236}">
                  <a16:creationId xmlns:a16="http://schemas.microsoft.com/office/drawing/2014/main" id="{6E288912-AC7D-9715-CF21-4586150A95FA}"/>
                </a:ext>
              </a:extLst>
            </p:cNvPr>
            <p:cNvPicPr>
              <a:picLocks noChangeAspect="1"/>
            </p:cNvPicPr>
            <p:nvPr/>
          </p:nvPicPr>
          <p:blipFill>
            <a:blip r:embed="rId13"/>
            <a:stretch>
              <a:fillRect/>
            </a:stretch>
          </p:blipFill>
          <p:spPr>
            <a:xfrm>
              <a:off x="6320143" y="843902"/>
              <a:ext cx="2067823" cy="3003542"/>
            </a:xfrm>
            <a:prstGeom prst="rect">
              <a:avLst/>
            </a:prstGeom>
            <a:ln w="19050">
              <a:solidFill>
                <a:schemeClr val="tx1"/>
              </a:solidFill>
            </a:ln>
          </p:spPr>
        </p:pic>
      </p:grpSp>
      <p:sp>
        <p:nvSpPr>
          <p:cNvPr id="13" name="TextBox 2">
            <a:extLst>
              <a:ext uri="{FF2B5EF4-FFF2-40B4-BE49-F238E27FC236}">
                <a16:creationId xmlns:a16="http://schemas.microsoft.com/office/drawing/2014/main" id="{D82DD07C-0B0C-1D3C-CB6E-D7CC4CF09378}"/>
              </a:ext>
            </a:extLst>
          </p:cNvPr>
          <p:cNvSpPr txBox="1"/>
          <p:nvPr/>
        </p:nvSpPr>
        <p:spPr>
          <a:xfrm rot="20173288">
            <a:off x="-13291" y="1432213"/>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t>Currently being updated</a:t>
            </a:r>
          </a:p>
        </p:txBody>
      </p:sp>
      <p:sp>
        <p:nvSpPr>
          <p:cNvPr id="18" name="TextBox 2">
            <a:extLst>
              <a:ext uri="{FF2B5EF4-FFF2-40B4-BE49-F238E27FC236}">
                <a16:creationId xmlns:a16="http://schemas.microsoft.com/office/drawing/2014/main" id="{D82DD07C-0B0C-1D3C-CB6E-D7CC4CF09378}"/>
              </a:ext>
            </a:extLst>
          </p:cNvPr>
          <p:cNvSpPr txBox="1"/>
          <p:nvPr/>
        </p:nvSpPr>
        <p:spPr>
          <a:xfrm rot="20173288">
            <a:off x="2964947" y="1783391"/>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t>Currently being updated</a:t>
            </a:r>
          </a:p>
        </p:txBody>
      </p:sp>
      <p:sp>
        <p:nvSpPr>
          <p:cNvPr id="23" name="TextBox 2">
            <a:extLst>
              <a:ext uri="{FF2B5EF4-FFF2-40B4-BE49-F238E27FC236}">
                <a16:creationId xmlns:a16="http://schemas.microsoft.com/office/drawing/2014/main" id="{92544BA5-B97E-BCC9-2FEA-C0A64FCF810E}"/>
              </a:ext>
            </a:extLst>
          </p:cNvPr>
          <p:cNvSpPr txBox="1"/>
          <p:nvPr/>
        </p:nvSpPr>
        <p:spPr>
          <a:xfrm rot="20173288">
            <a:off x="5885061" y="2026412"/>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t>Currently being updated</a:t>
            </a:r>
          </a:p>
        </p:txBody>
      </p:sp>
      <p:sp>
        <p:nvSpPr>
          <p:cNvPr id="27" name="TextBox 2">
            <a:extLst>
              <a:ext uri="{FF2B5EF4-FFF2-40B4-BE49-F238E27FC236}">
                <a16:creationId xmlns:a16="http://schemas.microsoft.com/office/drawing/2014/main" id="{581D6DF3-214B-2949-9BE9-FC844CD04153}"/>
              </a:ext>
            </a:extLst>
          </p:cNvPr>
          <p:cNvSpPr txBox="1"/>
          <p:nvPr/>
        </p:nvSpPr>
        <p:spPr>
          <a:xfrm rot="20173288">
            <a:off x="-117509" y="4531108"/>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t>Currently being updated</a:t>
            </a:r>
          </a:p>
        </p:txBody>
      </p:sp>
      <p:sp>
        <p:nvSpPr>
          <p:cNvPr id="34" name="TextBox 2">
            <a:extLst>
              <a:ext uri="{FF2B5EF4-FFF2-40B4-BE49-F238E27FC236}">
                <a16:creationId xmlns:a16="http://schemas.microsoft.com/office/drawing/2014/main" id="{B2778092-4FF3-BFFA-4B04-A385951B4525}"/>
              </a:ext>
            </a:extLst>
          </p:cNvPr>
          <p:cNvSpPr txBox="1"/>
          <p:nvPr/>
        </p:nvSpPr>
        <p:spPr>
          <a:xfrm rot="20173288">
            <a:off x="2885520" y="4488551"/>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t>Currently being updated</a:t>
            </a:r>
          </a:p>
        </p:txBody>
      </p:sp>
      <p:sp>
        <p:nvSpPr>
          <p:cNvPr id="35" name="TextBox 2">
            <a:extLst>
              <a:ext uri="{FF2B5EF4-FFF2-40B4-BE49-F238E27FC236}">
                <a16:creationId xmlns:a16="http://schemas.microsoft.com/office/drawing/2014/main" id="{4F087CA7-5F07-6292-4E7E-B9AFDBB52B08}"/>
              </a:ext>
            </a:extLst>
          </p:cNvPr>
          <p:cNvSpPr txBox="1"/>
          <p:nvPr/>
        </p:nvSpPr>
        <p:spPr>
          <a:xfrm rot="20173288">
            <a:off x="5935683" y="4850005"/>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t>Currently being updated</a:t>
            </a:r>
          </a:p>
        </p:txBody>
      </p:sp>
    </p:spTree>
    <p:extLst>
      <p:ext uri="{BB962C8B-B14F-4D97-AF65-F5344CB8AC3E}">
        <p14:creationId xmlns:p14="http://schemas.microsoft.com/office/powerpoint/2010/main" val="1877591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30E7-9517-FCA1-2385-E2CE3AE320E1}"/>
              </a:ext>
            </a:extLst>
          </p:cNvPr>
          <p:cNvSpPr>
            <a:spLocks noGrp="1"/>
          </p:cNvSpPr>
          <p:nvPr>
            <p:ph type="title"/>
          </p:nvPr>
        </p:nvSpPr>
        <p:spPr>
          <a:xfrm>
            <a:off x="838200" y="365126"/>
            <a:ext cx="10515600" cy="554038"/>
          </a:xfrm>
        </p:spPr>
        <p:txBody>
          <a:bodyPr lIns="91440" tIns="45720" rIns="91440" bIns="45720" anchor="t"/>
          <a:lstStyle/>
          <a:p>
            <a:pPr algn="ctr"/>
            <a:r>
              <a:rPr lang="en-GB" sz="4000" b="1">
                <a:solidFill>
                  <a:srgbClr val="002060"/>
                </a:solidFill>
              </a:rPr>
              <a:t>Resources</a:t>
            </a:r>
            <a:endParaRPr lang="en-GB" sz="4000"/>
          </a:p>
        </p:txBody>
      </p:sp>
      <p:sp>
        <p:nvSpPr>
          <p:cNvPr id="3" name="Content Placeholder 2">
            <a:extLst>
              <a:ext uri="{FF2B5EF4-FFF2-40B4-BE49-F238E27FC236}">
                <a16:creationId xmlns:a16="http://schemas.microsoft.com/office/drawing/2014/main" id="{70D444AC-E3E4-22C7-D45F-614E46FBACD4}"/>
              </a:ext>
            </a:extLst>
          </p:cNvPr>
          <p:cNvSpPr>
            <a:spLocks noGrp="1"/>
          </p:cNvSpPr>
          <p:nvPr>
            <p:ph idx="1"/>
          </p:nvPr>
        </p:nvSpPr>
        <p:spPr>
          <a:xfrm>
            <a:off x="216008" y="1223014"/>
            <a:ext cx="4828074" cy="4613874"/>
          </a:xfrm>
        </p:spPr>
        <p:txBody>
          <a:bodyPr lIns="91440" tIns="45720" rIns="91440" bIns="45720" anchor="t"/>
          <a:lstStyle/>
          <a:p>
            <a:pPr algn="just"/>
            <a:endParaRPr lang="en-GB" sz="2000">
              <a:cs typeface="Arial"/>
            </a:endParaRPr>
          </a:p>
          <a:p>
            <a:pPr algn="just"/>
            <a:endParaRPr lang="en-GB" sz="2000">
              <a:cs typeface="Arial"/>
            </a:endParaRPr>
          </a:p>
          <a:p>
            <a:pPr algn="just"/>
            <a:r>
              <a:rPr lang="en-GB" sz="2000"/>
              <a:t>Shingles ’Frequently Asked Questions’ are available </a:t>
            </a:r>
            <a:r>
              <a:rPr lang="en-GB" sz="2000">
                <a:solidFill>
                  <a:schemeClr val="accent1"/>
                </a:solidFill>
                <a:hlinkClick r:id="rId2">
                  <a:extLst>
                    <a:ext uri="{A12FA001-AC4F-418D-AE19-62706E023703}">
                      <ahyp:hlinkClr xmlns:ahyp="http://schemas.microsoft.com/office/drawing/2018/hyperlinkcolor" val="tx"/>
                    </a:ext>
                  </a:extLst>
                </a:hlinkClick>
              </a:rPr>
              <a:t>here</a:t>
            </a:r>
            <a:r>
              <a:rPr lang="en-GB" sz="2000"/>
              <a:t> </a:t>
            </a:r>
            <a:endParaRPr lang="en-GB" sz="2000">
              <a:cs typeface="Arial"/>
            </a:endParaRPr>
          </a:p>
          <a:p>
            <a:pPr algn="just"/>
            <a:r>
              <a:rPr lang="en-GB" sz="2000"/>
              <a:t>An updated shingles healthcare professional visual aid will be available to download in ENG/CYM </a:t>
            </a:r>
            <a:r>
              <a:rPr lang="en-GB" sz="2000">
                <a:solidFill>
                  <a:schemeClr val="accent1"/>
                </a:solidFill>
                <a:hlinkClick r:id="rId3">
                  <a:extLst>
                    <a:ext uri="{A12FA001-AC4F-418D-AE19-62706E023703}">
                      <ahyp:hlinkClr xmlns:ahyp="http://schemas.microsoft.com/office/drawing/2018/hyperlinkcolor" val="tx"/>
                    </a:ext>
                  </a:extLst>
                </a:hlinkClick>
              </a:rPr>
              <a:t>here</a:t>
            </a:r>
            <a:r>
              <a:rPr lang="en-GB" sz="2000"/>
              <a:t> </a:t>
            </a:r>
            <a:endParaRPr lang="en-GB" sz="2000">
              <a:cs typeface="Arial"/>
            </a:endParaRPr>
          </a:p>
          <a:p>
            <a:pPr algn="just"/>
            <a:r>
              <a:rPr lang="en-GB" sz="2000"/>
              <a:t>An updated shingles immunisation programme toolkit for Healthcare Practitioners will be available to download in ENG/CYM</a:t>
            </a:r>
            <a:r>
              <a:rPr lang="en-GB" sz="2000">
                <a:solidFill>
                  <a:schemeClr val="accent1"/>
                </a:solidFill>
              </a:rPr>
              <a:t> </a:t>
            </a:r>
            <a:r>
              <a:rPr lang="en-GB" sz="2000">
                <a:solidFill>
                  <a:schemeClr val="accent1"/>
                </a:solidFill>
                <a:hlinkClick r:id="rId3">
                  <a:extLst>
                    <a:ext uri="{A12FA001-AC4F-418D-AE19-62706E023703}">
                      <ahyp:hlinkClr xmlns:ahyp="http://schemas.microsoft.com/office/drawing/2018/hyperlinkcolor" val="tx"/>
                    </a:ext>
                  </a:extLst>
                </a:hlinkClick>
              </a:rPr>
              <a:t>here</a:t>
            </a:r>
            <a:endParaRPr lang="en-GB" sz="2000">
              <a:solidFill>
                <a:schemeClr val="accent1"/>
              </a:solidFill>
              <a:cs typeface="Arial"/>
            </a:endParaRPr>
          </a:p>
        </p:txBody>
      </p:sp>
      <p:sp>
        <p:nvSpPr>
          <p:cNvPr id="4" name="Footer Placeholder 3">
            <a:extLst>
              <a:ext uri="{FF2B5EF4-FFF2-40B4-BE49-F238E27FC236}">
                <a16:creationId xmlns:a16="http://schemas.microsoft.com/office/drawing/2014/main" id="{1A2098BA-DFE2-BB12-C187-E7EF282ED237}"/>
              </a:ext>
            </a:extLst>
          </p:cNvPr>
          <p:cNvSpPr>
            <a:spLocks noGrp="1"/>
          </p:cNvSpPr>
          <p:nvPr>
            <p:ph type="ftr" sz="quarter" idx="11"/>
          </p:nvPr>
        </p:nvSpPr>
        <p:spPr/>
        <p:txBody>
          <a:bodyPr/>
          <a:lstStyle/>
          <a:p>
            <a:r>
              <a:rPr lang="en-GB"/>
              <a:t>Vaccination against shingles (Herpes Zoster)</a:t>
            </a:r>
          </a:p>
          <a:p>
            <a:endParaRPr lang="en-GB"/>
          </a:p>
        </p:txBody>
      </p:sp>
      <p:sp>
        <p:nvSpPr>
          <p:cNvPr id="5" name="Slide Number Placeholder 4">
            <a:extLst>
              <a:ext uri="{FF2B5EF4-FFF2-40B4-BE49-F238E27FC236}">
                <a16:creationId xmlns:a16="http://schemas.microsoft.com/office/drawing/2014/main" id="{E501D43D-6BA7-E48C-0ACA-CFE3B80A7785}"/>
              </a:ext>
            </a:extLst>
          </p:cNvPr>
          <p:cNvSpPr>
            <a:spLocks noGrp="1"/>
          </p:cNvSpPr>
          <p:nvPr>
            <p:ph type="sldNum" sz="quarter" idx="12"/>
          </p:nvPr>
        </p:nvSpPr>
        <p:spPr/>
        <p:txBody>
          <a:bodyPr/>
          <a:lstStyle/>
          <a:p>
            <a:fld id="{561D0CCE-8DCC-44DC-A653-AE62B1D84A52}" type="slidenum">
              <a:rPr lang="en-GB" smtClean="0"/>
              <a:pPr/>
              <a:t>53</a:t>
            </a:fld>
            <a:endParaRPr lang="en-GB"/>
          </a:p>
        </p:txBody>
      </p:sp>
      <p:pic>
        <p:nvPicPr>
          <p:cNvPr id="11" name="Picture 10">
            <a:extLst>
              <a:ext uri="{FF2B5EF4-FFF2-40B4-BE49-F238E27FC236}">
                <a16:creationId xmlns:a16="http://schemas.microsoft.com/office/drawing/2014/main" id="{4CA8E485-98D5-145E-7C9F-F699A9787055}"/>
              </a:ext>
            </a:extLst>
          </p:cNvPr>
          <p:cNvPicPr>
            <a:picLocks noChangeAspect="1"/>
          </p:cNvPicPr>
          <p:nvPr/>
        </p:nvPicPr>
        <p:blipFill>
          <a:blip r:embed="rId4"/>
          <a:stretch>
            <a:fillRect/>
          </a:stretch>
        </p:blipFill>
        <p:spPr>
          <a:xfrm>
            <a:off x="5222929" y="1125639"/>
            <a:ext cx="3279789" cy="4813197"/>
          </a:xfrm>
          <a:prstGeom prst="rect">
            <a:avLst/>
          </a:prstGeom>
          <a:ln w="19050">
            <a:solidFill>
              <a:schemeClr val="tx1"/>
            </a:solidFill>
          </a:ln>
        </p:spPr>
      </p:pic>
      <p:pic>
        <p:nvPicPr>
          <p:cNvPr id="13" name="Picture 12">
            <a:extLst>
              <a:ext uri="{FF2B5EF4-FFF2-40B4-BE49-F238E27FC236}">
                <a16:creationId xmlns:a16="http://schemas.microsoft.com/office/drawing/2014/main" id="{4EBDA476-7C10-D19E-6EDA-CC8714F62385}"/>
              </a:ext>
            </a:extLst>
          </p:cNvPr>
          <p:cNvPicPr>
            <a:picLocks noChangeAspect="1"/>
          </p:cNvPicPr>
          <p:nvPr/>
        </p:nvPicPr>
        <p:blipFill>
          <a:blip r:embed="rId5"/>
          <a:stretch>
            <a:fillRect/>
          </a:stretch>
        </p:blipFill>
        <p:spPr>
          <a:xfrm>
            <a:off x="8610600" y="1125638"/>
            <a:ext cx="3297503" cy="4813197"/>
          </a:xfrm>
          <a:prstGeom prst="rect">
            <a:avLst/>
          </a:prstGeom>
          <a:ln w="19050">
            <a:solidFill>
              <a:schemeClr val="tx1"/>
            </a:solidFill>
          </a:ln>
        </p:spPr>
      </p:pic>
      <p:sp>
        <p:nvSpPr>
          <p:cNvPr id="6" name="TextBox 2">
            <a:extLst>
              <a:ext uri="{FF2B5EF4-FFF2-40B4-BE49-F238E27FC236}">
                <a16:creationId xmlns:a16="http://schemas.microsoft.com/office/drawing/2014/main" id="{367C1EC7-8FC7-534A-8CE9-678E41F19F7D}"/>
              </a:ext>
            </a:extLst>
          </p:cNvPr>
          <p:cNvSpPr txBox="1"/>
          <p:nvPr/>
        </p:nvSpPr>
        <p:spPr>
          <a:xfrm rot="20173288">
            <a:off x="5525822" y="2949376"/>
            <a:ext cx="565276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3200" dirty="0"/>
              <a:t>Currently being updated</a:t>
            </a:r>
          </a:p>
        </p:txBody>
      </p:sp>
    </p:spTree>
    <p:extLst>
      <p:ext uri="{BB962C8B-B14F-4D97-AF65-F5344CB8AC3E}">
        <p14:creationId xmlns:p14="http://schemas.microsoft.com/office/powerpoint/2010/main" val="1764675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1EC7-B091-5F35-006E-017F37C9FEA5}"/>
              </a:ext>
            </a:extLst>
          </p:cNvPr>
          <p:cNvSpPr>
            <a:spLocks noGrp="1"/>
          </p:cNvSpPr>
          <p:nvPr>
            <p:ph type="title"/>
          </p:nvPr>
        </p:nvSpPr>
        <p:spPr>
          <a:xfrm>
            <a:off x="838200" y="365125"/>
            <a:ext cx="10515600" cy="752475"/>
          </a:xfrm>
        </p:spPr>
        <p:txBody>
          <a:bodyPr lIns="91440" tIns="45720" rIns="91440" bIns="45720" anchor="t"/>
          <a:lstStyle/>
          <a:p>
            <a:pPr algn="ctr"/>
            <a:r>
              <a:rPr lang="en-GB" sz="4400" b="1">
                <a:solidFill>
                  <a:srgbClr val="002060"/>
                </a:solidFill>
              </a:rPr>
              <a:t>Resources </a:t>
            </a:r>
            <a:endParaRPr lang="en-GB"/>
          </a:p>
        </p:txBody>
      </p:sp>
      <p:sp>
        <p:nvSpPr>
          <p:cNvPr id="3" name="Content Placeholder 2">
            <a:extLst>
              <a:ext uri="{FF2B5EF4-FFF2-40B4-BE49-F238E27FC236}">
                <a16:creationId xmlns:a16="http://schemas.microsoft.com/office/drawing/2014/main" id="{4AEBE540-B68B-5AB6-1A76-71C4E17B7450}"/>
              </a:ext>
            </a:extLst>
          </p:cNvPr>
          <p:cNvSpPr>
            <a:spLocks noGrp="1"/>
          </p:cNvSpPr>
          <p:nvPr>
            <p:ph idx="1"/>
          </p:nvPr>
        </p:nvSpPr>
        <p:spPr>
          <a:xfrm>
            <a:off x="598212" y="1131258"/>
            <a:ext cx="10999190" cy="4902199"/>
          </a:xfrm>
        </p:spPr>
        <p:txBody>
          <a:bodyPr lIns="91440" tIns="45720" rIns="91440" bIns="45720" anchor="t"/>
          <a:lstStyle/>
          <a:p>
            <a:r>
              <a:rPr lang="en-GB" sz="2400" dirty="0"/>
              <a:t>A template invitation letter is available to download </a:t>
            </a:r>
            <a:r>
              <a:rPr lang="en-GB" sz="2400" dirty="0">
                <a:hlinkClick r:id="rId3"/>
              </a:rPr>
              <a:t>here</a:t>
            </a:r>
            <a:r>
              <a:rPr lang="en-GB" sz="2400" dirty="0"/>
              <a:t> in English and Welsh</a:t>
            </a:r>
          </a:p>
          <a:p>
            <a:r>
              <a:rPr lang="en-GB" sz="2400" dirty="0">
                <a:cs typeface="Arial"/>
              </a:rPr>
              <a:t>A template invitation letter for severely immunosuppressed individuals will be available to download </a:t>
            </a:r>
            <a:r>
              <a:rPr lang="en-GB" sz="2400" dirty="0">
                <a:cs typeface="Arial"/>
                <a:hlinkClick r:id="rId3"/>
              </a:rPr>
              <a:t>here</a:t>
            </a:r>
            <a:r>
              <a:rPr lang="en-GB" sz="2400" dirty="0">
                <a:cs typeface="Arial"/>
              </a:rPr>
              <a:t> in English and Welsh</a:t>
            </a:r>
          </a:p>
        </p:txBody>
      </p:sp>
      <p:sp>
        <p:nvSpPr>
          <p:cNvPr id="5" name="Slide Number Placeholder 4">
            <a:extLst>
              <a:ext uri="{FF2B5EF4-FFF2-40B4-BE49-F238E27FC236}">
                <a16:creationId xmlns:a16="http://schemas.microsoft.com/office/drawing/2014/main" id="{325E7A2F-E7C3-45A8-17FB-D0BF63E1A6B4}"/>
              </a:ext>
            </a:extLst>
          </p:cNvPr>
          <p:cNvSpPr>
            <a:spLocks noGrp="1"/>
          </p:cNvSpPr>
          <p:nvPr>
            <p:ph type="sldNum" sz="quarter" idx="12"/>
          </p:nvPr>
        </p:nvSpPr>
        <p:spPr/>
        <p:txBody>
          <a:bodyPr/>
          <a:lstStyle/>
          <a:p>
            <a:fld id="{561D0CCE-8DCC-44DC-A653-AE62B1D84A52}" type="slidenum">
              <a:rPr lang="en-GB" smtClean="0"/>
              <a:pPr/>
              <a:t>54</a:t>
            </a:fld>
            <a:endParaRPr lang="en-GB"/>
          </a:p>
        </p:txBody>
      </p:sp>
      <p:sp>
        <p:nvSpPr>
          <p:cNvPr id="6" name="Footer Placeholder 3">
            <a:extLst>
              <a:ext uri="{FF2B5EF4-FFF2-40B4-BE49-F238E27FC236}">
                <a16:creationId xmlns:a16="http://schemas.microsoft.com/office/drawing/2014/main" id="{063B23E2-A998-2850-E3AA-6F56CD54EC11}"/>
              </a:ext>
            </a:extLst>
          </p:cNvPr>
          <p:cNvSpPr>
            <a:spLocks noGrp="1"/>
          </p:cNvSpPr>
          <p:nvPr>
            <p:ph type="ftr" sz="quarter" idx="11"/>
          </p:nvPr>
        </p:nvSpPr>
        <p:spPr>
          <a:xfrm>
            <a:off x="838200" y="6356350"/>
            <a:ext cx="7315200" cy="365125"/>
          </a:xfrm>
        </p:spPr>
        <p:txBody>
          <a:bodyPr/>
          <a:lstStyle/>
          <a:p>
            <a:pPr>
              <a:defRPr/>
            </a:pPr>
            <a:r>
              <a:rPr lang="en-GB"/>
              <a:t>Vaccination against shingles (Herpes Zoster)</a:t>
            </a:r>
          </a:p>
        </p:txBody>
      </p:sp>
      <p:pic>
        <p:nvPicPr>
          <p:cNvPr id="8" name="Picture 7">
            <a:extLst>
              <a:ext uri="{FF2B5EF4-FFF2-40B4-BE49-F238E27FC236}">
                <a16:creationId xmlns:a16="http://schemas.microsoft.com/office/drawing/2014/main" id="{B6316494-6655-DDF1-2FBD-77D93B8F9EE7}"/>
              </a:ext>
            </a:extLst>
          </p:cNvPr>
          <p:cNvPicPr>
            <a:picLocks noChangeAspect="1"/>
          </p:cNvPicPr>
          <p:nvPr/>
        </p:nvPicPr>
        <p:blipFill>
          <a:blip r:embed="rId4"/>
          <a:stretch>
            <a:fillRect/>
          </a:stretch>
        </p:blipFill>
        <p:spPr>
          <a:xfrm>
            <a:off x="511948" y="2410577"/>
            <a:ext cx="2442830" cy="2716059"/>
          </a:xfrm>
          <a:prstGeom prst="rect">
            <a:avLst/>
          </a:prstGeom>
          <a:ln w="12700">
            <a:solidFill>
              <a:schemeClr val="tx1"/>
            </a:solidFill>
          </a:ln>
        </p:spPr>
      </p:pic>
      <p:pic>
        <p:nvPicPr>
          <p:cNvPr id="10" name="Picture 9">
            <a:extLst>
              <a:ext uri="{FF2B5EF4-FFF2-40B4-BE49-F238E27FC236}">
                <a16:creationId xmlns:a16="http://schemas.microsoft.com/office/drawing/2014/main" id="{DB3F0A6E-36B2-AEAD-C7BF-D8B87221085B}"/>
              </a:ext>
            </a:extLst>
          </p:cNvPr>
          <p:cNvPicPr>
            <a:picLocks noChangeAspect="1"/>
          </p:cNvPicPr>
          <p:nvPr/>
        </p:nvPicPr>
        <p:blipFill>
          <a:blip r:embed="rId5"/>
          <a:stretch>
            <a:fillRect/>
          </a:stretch>
        </p:blipFill>
        <p:spPr>
          <a:xfrm>
            <a:off x="6395408" y="2395282"/>
            <a:ext cx="2573385" cy="2730437"/>
          </a:xfrm>
          <a:prstGeom prst="rect">
            <a:avLst/>
          </a:prstGeom>
          <a:ln w="12700">
            <a:solidFill>
              <a:schemeClr val="tx1"/>
            </a:solidFill>
          </a:ln>
        </p:spPr>
      </p:pic>
      <p:pic>
        <p:nvPicPr>
          <p:cNvPr id="12" name="Picture 11">
            <a:extLst>
              <a:ext uri="{FF2B5EF4-FFF2-40B4-BE49-F238E27FC236}">
                <a16:creationId xmlns:a16="http://schemas.microsoft.com/office/drawing/2014/main" id="{6B40FF25-C43F-CBAF-6A8E-55790282906E}"/>
              </a:ext>
            </a:extLst>
          </p:cNvPr>
          <p:cNvPicPr>
            <a:picLocks noChangeAspect="1"/>
          </p:cNvPicPr>
          <p:nvPr/>
        </p:nvPicPr>
        <p:blipFill>
          <a:blip r:embed="rId6"/>
          <a:stretch>
            <a:fillRect/>
          </a:stretch>
        </p:blipFill>
        <p:spPr>
          <a:xfrm>
            <a:off x="9180257" y="2395282"/>
            <a:ext cx="2586060" cy="2730436"/>
          </a:xfrm>
          <a:prstGeom prst="rect">
            <a:avLst/>
          </a:prstGeom>
          <a:ln w="12700">
            <a:solidFill>
              <a:schemeClr val="tx1"/>
            </a:solidFill>
          </a:ln>
        </p:spPr>
      </p:pic>
      <p:pic>
        <p:nvPicPr>
          <p:cNvPr id="14" name="Picture 13">
            <a:extLst>
              <a:ext uri="{FF2B5EF4-FFF2-40B4-BE49-F238E27FC236}">
                <a16:creationId xmlns:a16="http://schemas.microsoft.com/office/drawing/2014/main" id="{461D1A9B-9A41-1B40-CB60-2820E8852E0D}"/>
              </a:ext>
            </a:extLst>
          </p:cNvPr>
          <p:cNvPicPr>
            <a:picLocks noChangeAspect="1"/>
          </p:cNvPicPr>
          <p:nvPr/>
        </p:nvPicPr>
        <p:blipFill>
          <a:blip r:embed="rId7"/>
          <a:stretch>
            <a:fillRect/>
          </a:stretch>
        </p:blipFill>
        <p:spPr>
          <a:xfrm>
            <a:off x="3189730" y="2396200"/>
            <a:ext cx="2344487" cy="2730436"/>
          </a:xfrm>
          <a:prstGeom prst="rect">
            <a:avLst/>
          </a:prstGeom>
          <a:ln w="12700">
            <a:solidFill>
              <a:schemeClr val="tx1"/>
            </a:solidFill>
          </a:ln>
        </p:spPr>
      </p:pic>
      <p:sp>
        <p:nvSpPr>
          <p:cNvPr id="15" name="TextBox 14">
            <a:extLst>
              <a:ext uri="{FF2B5EF4-FFF2-40B4-BE49-F238E27FC236}">
                <a16:creationId xmlns:a16="http://schemas.microsoft.com/office/drawing/2014/main" id="{7A826303-3995-82CD-2F28-78096F54D4A0}"/>
              </a:ext>
            </a:extLst>
          </p:cNvPr>
          <p:cNvSpPr txBox="1"/>
          <p:nvPr/>
        </p:nvSpPr>
        <p:spPr>
          <a:xfrm>
            <a:off x="916632" y="5338918"/>
            <a:ext cx="4216400" cy="369332"/>
          </a:xfrm>
          <a:prstGeom prst="rect">
            <a:avLst/>
          </a:prstGeom>
          <a:noFill/>
        </p:spPr>
        <p:txBody>
          <a:bodyPr wrap="square" rtlCol="0">
            <a:spAutoFit/>
          </a:bodyPr>
          <a:lstStyle/>
          <a:p>
            <a:pPr algn="ctr"/>
            <a:r>
              <a:rPr lang="en-GB" dirty="0"/>
              <a:t>Template with date for appointment</a:t>
            </a:r>
          </a:p>
        </p:txBody>
      </p:sp>
      <p:sp>
        <p:nvSpPr>
          <p:cNvPr id="16" name="TextBox 15">
            <a:extLst>
              <a:ext uri="{FF2B5EF4-FFF2-40B4-BE49-F238E27FC236}">
                <a16:creationId xmlns:a16="http://schemas.microsoft.com/office/drawing/2014/main" id="{98D25459-E369-F587-F17F-334F44DEF4E8}"/>
              </a:ext>
            </a:extLst>
          </p:cNvPr>
          <p:cNvSpPr txBox="1"/>
          <p:nvPr/>
        </p:nvSpPr>
        <p:spPr>
          <a:xfrm>
            <a:off x="6860593" y="5324427"/>
            <a:ext cx="4216400" cy="369332"/>
          </a:xfrm>
          <a:prstGeom prst="rect">
            <a:avLst/>
          </a:prstGeom>
          <a:noFill/>
        </p:spPr>
        <p:txBody>
          <a:bodyPr wrap="square" rtlCol="0">
            <a:spAutoFit/>
          </a:bodyPr>
          <a:lstStyle/>
          <a:p>
            <a:pPr algn="ctr"/>
            <a:r>
              <a:rPr lang="en-GB" dirty="0"/>
              <a:t>Template with no date for appointment</a:t>
            </a:r>
          </a:p>
        </p:txBody>
      </p:sp>
      <p:sp>
        <p:nvSpPr>
          <p:cNvPr id="4" name="TextBox 3">
            <a:extLst>
              <a:ext uri="{FF2B5EF4-FFF2-40B4-BE49-F238E27FC236}">
                <a16:creationId xmlns:a16="http://schemas.microsoft.com/office/drawing/2014/main" id="{942B90B1-7D5E-D5B7-2002-988A348D0345}"/>
              </a:ext>
            </a:extLst>
          </p:cNvPr>
          <p:cNvSpPr txBox="1"/>
          <p:nvPr/>
        </p:nvSpPr>
        <p:spPr>
          <a:xfrm>
            <a:off x="2450749" y="5693759"/>
            <a:ext cx="777887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Invitation for severely immunosuppressed individuals coming soon</a:t>
            </a:r>
          </a:p>
        </p:txBody>
      </p:sp>
    </p:spTree>
    <p:extLst>
      <p:ext uri="{BB962C8B-B14F-4D97-AF65-F5344CB8AC3E}">
        <p14:creationId xmlns:p14="http://schemas.microsoft.com/office/powerpoint/2010/main" val="1947042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ED10-A841-7151-3322-9D68794EF1A3}"/>
              </a:ext>
            </a:extLst>
          </p:cNvPr>
          <p:cNvSpPr>
            <a:spLocks noGrp="1"/>
          </p:cNvSpPr>
          <p:nvPr>
            <p:ph type="title"/>
          </p:nvPr>
        </p:nvSpPr>
        <p:spPr/>
        <p:txBody>
          <a:bodyPr lIns="91440" tIns="45720" rIns="91440" bIns="45720" anchor="t"/>
          <a:lstStyle/>
          <a:p>
            <a:pPr algn="ctr"/>
            <a:r>
              <a:rPr lang="en-GB" sz="4000" b="1">
                <a:solidFill>
                  <a:srgbClr val="002060"/>
                </a:solidFill>
              </a:rPr>
              <a:t>Resources</a:t>
            </a:r>
            <a:endParaRPr lang="en-GB" sz="4000"/>
          </a:p>
        </p:txBody>
      </p:sp>
      <p:sp>
        <p:nvSpPr>
          <p:cNvPr id="3" name="Content Placeholder 2">
            <a:extLst>
              <a:ext uri="{FF2B5EF4-FFF2-40B4-BE49-F238E27FC236}">
                <a16:creationId xmlns:a16="http://schemas.microsoft.com/office/drawing/2014/main" id="{A5C88338-49A0-96D9-B6A4-527235954572}"/>
              </a:ext>
            </a:extLst>
          </p:cNvPr>
          <p:cNvSpPr>
            <a:spLocks noGrp="1"/>
          </p:cNvSpPr>
          <p:nvPr>
            <p:ph idx="1"/>
          </p:nvPr>
        </p:nvSpPr>
        <p:spPr>
          <a:xfrm>
            <a:off x="-4617" y="1230954"/>
            <a:ext cx="12201235" cy="5020973"/>
          </a:xfrm>
        </p:spPr>
        <p:txBody>
          <a:bodyPr lIns="91440" tIns="45720" rIns="91440" bIns="45720" anchor="t"/>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dirty="0">
                <a:solidFill>
                  <a:srgbClr val="002060"/>
                </a:solidFill>
              </a:rPr>
              <a:t>Template PGDs and Advisory Document for Wales available here: </a:t>
            </a:r>
            <a:r>
              <a:rPr kumimoji="0" lang="en-GB" sz="1800" b="0" i="0" u="sng" strike="noStrike" kern="1200" cap="none" spc="0" normalizeH="0" baseline="0" noProof="0" dirty="0">
                <a:ln>
                  <a:noFill/>
                </a:ln>
                <a:solidFill>
                  <a:srgbClr val="0000FF"/>
                </a:solidFill>
                <a:effectLst/>
                <a:uLnTx/>
                <a:uFillTx/>
                <a:latin typeface="Arial"/>
                <a:ea typeface="Calibri"/>
                <a:cs typeface="Arial"/>
                <a:hlinkClick r:id="rId3"/>
              </a:rPr>
              <a:t>Patient Group Directions (PGDs) and Protocols Landing Page - Public Health Wales (</a:t>
            </a:r>
            <a:r>
              <a:rPr kumimoji="0" lang="en-GB" sz="1800" b="0" i="0" u="sng" strike="noStrike" kern="1200" cap="none" spc="0" normalizeH="0" baseline="0" noProof="0" dirty="0" err="1">
                <a:ln>
                  <a:noFill/>
                </a:ln>
                <a:solidFill>
                  <a:srgbClr val="0000FF"/>
                </a:solidFill>
                <a:effectLst/>
                <a:uLnTx/>
                <a:uFillTx/>
                <a:latin typeface="Arial"/>
                <a:ea typeface="Calibri"/>
                <a:cs typeface="Arial"/>
                <a:hlinkClick r:id="rId3"/>
              </a:rPr>
              <a:t>nhs.wales</a:t>
            </a:r>
            <a:r>
              <a:rPr kumimoji="0" lang="en-GB" sz="1800" b="0" i="0" u="sng" strike="noStrike" kern="1200" cap="none" spc="0" normalizeH="0" baseline="0" noProof="0" dirty="0">
                <a:ln>
                  <a:noFill/>
                </a:ln>
                <a:solidFill>
                  <a:srgbClr val="0000FF"/>
                </a:solidFill>
                <a:effectLst/>
                <a:uLnTx/>
                <a:uFillTx/>
                <a:latin typeface="Arial"/>
                <a:ea typeface="Calibri"/>
                <a:cs typeface="Arial"/>
                <a:hlinkClick r:id="rId3"/>
              </a:rPr>
              <a:t>)</a:t>
            </a:r>
            <a:r>
              <a:rPr kumimoji="0" lang="en-GB" sz="1800" b="0" i="0" u="sng" strike="noStrike" kern="1200" cap="none" spc="0" normalizeH="0" baseline="0" noProof="0" dirty="0">
                <a:ln>
                  <a:noFill/>
                </a:ln>
                <a:solidFill>
                  <a:srgbClr val="0000FF"/>
                </a:solidFill>
                <a:effectLst/>
                <a:uLnTx/>
                <a:uFillTx/>
                <a:latin typeface="Arial"/>
                <a:ea typeface="Calibri"/>
                <a:cs typeface="Arial"/>
              </a:rPr>
              <a:t> </a:t>
            </a:r>
            <a:r>
              <a:rPr kumimoji="0" lang="en-GB" sz="1800" b="0" i="0" u="none" strike="noStrike" kern="1200" cap="none" spc="0" normalizeH="0" baseline="0" noProof="0" dirty="0">
                <a:ln>
                  <a:noFill/>
                </a:ln>
                <a:solidFill>
                  <a:srgbClr val="002060"/>
                </a:solidFill>
                <a:effectLst/>
                <a:uLnTx/>
                <a:uFillTx/>
                <a:latin typeface="Arial"/>
                <a:ea typeface="+mn-ea"/>
                <a:cs typeface="+mn-cs"/>
              </a:rPr>
              <a:t>and </a:t>
            </a:r>
            <a:r>
              <a:rPr lang="en-GB" sz="1800" dirty="0">
                <a:hlinkClick r:id="rId4"/>
              </a:rPr>
              <a:t>Patient Group Directions (PGD) - Welsh Medicines Advice Service (wales.nhs.uk)</a:t>
            </a:r>
            <a:endParaRPr kumimoji="0" lang="en-GB" sz="1800" b="0" i="0" u="none" strike="sngStrike" kern="1200" cap="none" spc="0" normalizeH="0" baseline="0" noProof="0" dirty="0">
              <a:ln>
                <a:noFill/>
              </a:ln>
              <a:solidFill>
                <a:srgbClr val="002060"/>
              </a:solidFill>
              <a:effectLst/>
              <a:uLnTx/>
              <a:uFillTx/>
              <a:latin typeface="Arial"/>
              <a:ea typeface="+mn-ea"/>
              <a:cs typeface="+mn-cs"/>
            </a:endParaRPr>
          </a:p>
          <a:p>
            <a:r>
              <a:rPr lang="en-GB" sz="1800" dirty="0"/>
              <a:t>Welsh Government Shingles immunisation programme policy (WHC/2023/024): </a:t>
            </a:r>
            <a:r>
              <a:rPr lang="en-GB" sz="1800" dirty="0">
                <a:hlinkClick r:id="rId5"/>
              </a:rPr>
              <a:t>Changes to shingles vaccinations (WHC/2023/024) | GOV.WALES</a:t>
            </a:r>
            <a:endParaRPr lang="en-GB" sz="1800" dirty="0"/>
          </a:p>
          <a:p>
            <a:r>
              <a:rPr lang="en-GB" sz="1800" dirty="0">
                <a:solidFill>
                  <a:srgbClr val="212A73"/>
                </a:solidFill>
                <a:cs typeface="Arial"/>
              </a:rPr>
              <a:t>Welsh Government Shingles immunisation programme policy (WHC/2025/028): </a:t>
            </a:r>
            <a:r>
              <a:rPr lang="en-GB" sz="1800" dirty="0">
                <a:solidFill>
                  <a:srgbClr val="212A73"/>
                </a:solidFill>
                <a:ea typeface="+mn-lt"/>
                <a:cs typeface="+mn-lt"/>
                <a:hlinkClick r:id="rId6"/>
              </a:rPr>
              <a:t>Expansion of shingles immunisation for severely immunosuppressed people aged 18 to 49 | GOV.WALES</a:t>
            </a:r>
            <a:endParaRPr lang="en-GB" sz="1800" dirty="0">
              <a:solidFill>
                <a:srgbClr val="212A73"/>
              </a:solidFill>
            </a:endParaRPr>
          </a:p>
          <a:p>
            <a:r>
              <a:rPr lang="en-GB" sz="1800" dirty="0">
                <a:solidFill>
                  <a:srgbClr val="002060"/>
                </a:solidFill>
              </a:rPr>
              <a:t>Shingles vaccination programme website page is available here: </a:t>
            </a:r>
            <a:r>
              <a:rPr lang="en-GB" sz="1800" dirty="0">
                <a:hlinkClick r:id="rId7"/>
              </a:rPr>
              <a:t>Shingles - Information for health professionals - Public Health Wales (</a:t>
            </a:r>
            <a:r>
              <a:rPr lang="en-GB" sz="1800" dirty="0" err="1">
                <a:hlinkClick r:id="rId7"/>
              </a:rPr>
              <a:t>nhs.wales</a:t>
            </a:r>
            <a:r>
              <a:rPr lang="en-GB" sz="1800" dirty="0">
                <a:hlinkClick r:id="rId7"/>
              </a:rPr>
              <a:t>)</a:t>
            </a:r>
            <a:endParaRPr lang="en-GB" sz="1800" dirty="0">
              <a:solidFill>
                <a:srgbClr val="002060"/>
              </a:solidFill>
            </a:endParaRPr>
          </a:p>
          <a:p>
            <a:r>
              <a:rPr lang="en-GB" sz="1800" dirty="0">
                <a:solidFill>
                  <a:srgbClr val="002060"/>
                </a:solidFill>
              </a:rPr>
              <a:t>Shingles (Herpes Zoster): the </a:t>
            </a:r>
            <a:r>
              <a:rPr lang="en-GB" sz="1800">
                <a:solidFill>
                  <a:srgbClr val="002060"/>
                </a:solidFill>
              </a:rPr>
              <a:t>green book chapter: </a:t>
            </a:r>
            <a:r>
              <a:rPr lang="en-GB" sz="1800" dirty="0">
                <a:hlinkClick r:id="rId8"/>
              </a:rPr>
              <a:t>https://www.gov.uk/government/publications/shingles-herpes-zoster-the-green-book-chapter-28a</a:t>
            </a:r>
            <a:r>
              <a:rPr lang="en-GB" sz="1800" dirty="0"/>
              <a:t>  </a:t>
            </a:r>
            <a:endParaRPr lang="en-GB" sz="1800" dirty="0">
              <a:cs typeface="Arial"/>
            </a:endParaRPr>
          </a:p>
          <a:p>
            <a:r>
              <a:rPr lang="en-GB" sz="1800" dirty="0"/>
              <a:t>Shingles vaccination: guidance for healthcare practitioners: </a:t>
            </a:r>
            <a:r>
              <a:rPr lang="en-GB" sz="1800" dirty="0">
                <a:hlinkClick r:id="rId9"/>
              </a:rPr>
              <a:t>Shingles vaccination: guidance for healthcare practitioners - GOV.UK (www.gov.uk)</a:t>
            </a:r>
            <a:endParaRPr lang="en-GB" sz="1800" dirty="0"/>
          </a:p>
          <a:p>
            <a:pPr marL="0" indent="0">
              <a:buNone/>
            </a:pPr>
            <a:endParaRPr lang="en-GB" sz="1800" dirty="0"/>
          </a:p>
          <a:p>
            <a:endParaRPr lang="en-GB" dirty="0"/>
          </a:p>
        </p:txBody>
      </p:sp>
      <p:sp>
        <p:nvSpPr>
          <p:cNvPr id="4" name="Footer Placeholder 3">
            <a:extLst>
              <a:ext uri="{FF2B5EF4-FFF2-40B4-BE49-F238E27FC236}">
                <a16:creationId xmlns:a16="http://schemas.microsoft.com/office/drawing/2014/main" id="{0159E0F6-441A-1519-3077-B8220485BA9D}"/>
              </a:ext>
            </a:extLst>
          </p:cNvPr>
          <p:cNvSpPr>
            <a:spLocks noGrp="1"/>
          </p:cNvSpPr>
          <p:nvPr>
            <p:ph type="ftr" sz="quarter" idx="11"/>
          </p:nvPr>
        </p:nvSpPr>
        <p:spPr/>
        <p:txBody>
          <a:bodyPr/>
          <a:lstStyle/>
          <a:p>
            <a:pPr>
              <a:defRPr/>
            </a:pPr>
            <a:r>
              <a:rPr lang="en-GB"/>
              <a:t>Vaccination against shingles (Herpes Zoster)</a:t>
            </a:r>
          </a:p>
        </p:txBody>
      </p:sp>
      <p:sp>
        <p:nvSpPr>
          <p:cNvPr id="5" name="Slide Number Placeholder 4">
            <a:extLst>
              <a:ext uri="{FF2B5EF4-FFF2-40B4-BE49-F238E27FC236}">
                <a16:creationId xmlns:a16="http://schemas.microsoft.com/office/drawing/2014/main" id="{A5BFA012-05BF-8B3E-4029-EA770CB255DE}"/>
              </a:ext>
            </a:extLst>
          </p:cNvPr>
          <p:cNvSpPr>
            <a:spLocks noGrp="1"/>
          </p:cNvSpPr>
          <p:nvPr>
            <p:ph type="sldNum" sz="quarter" idx="12"/>
          </p:nvPr>
        </p:nvSpPr>
        <p:spPr/>
        <p:txBody>
          <a:bodyPr/>
          <a:lstStyle/>
          <a:p>
            <a:fld id="{561D0CCE-8DCC-44DC-A653-AE62B1D84A52}" type="slidenum">
              <a:rPr lang="en-GB" smtClean="0"/>
              <a:pPr/>
              <a:t>55</a:t>
            </a:fld>
            <a:endParaRPr lang="en-GB"/>
          </a:p>
        </p:txBody>
      </p:sp>
    </p:spTree>
    <p:extLst>
      <p:ext uri="{BB962C8B-B14F-4D97-AF65-F5344CB8AC3E}">
        <p14:creationId xmlns:p14="http://schemas.microsoft.com/office/powerpoint/2010/main" val="298729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7000"/>
              </a:lnSpc>
              <a:spcAft>
                <a:spcPts val="800"/>
              </a:spcAft>
            </a:pPr>
            <a:r>
              <a:rPr lang="en-GB" sz="4000" b="1">
                <a:ea typeface="Calibri" panose="020F0502020204030204" pitchFamily="34" charset="0"/>
                <a:cs typeface="Times New Roman" panose="02020603050405020304" pitchFamily="18" charset="0"/>
              </a:rPr>
              <a:t>Objectives</a:t>
            </a:r>
          </a:p>
        </p:txBody>
      </p:sp>
      <p:sp>
        <p:nvSpPr>
          <p:cNvPr id="3" name="Content Placeholder 2"/>
          <p:cNvSpPr>
            <a:spLocks noGrp="1"/>
          </p:cNvSpPr>
          <p:nvPr>
            <p:ph idx="1"/>
          </p:nvPr>
        </p:nvSpPr>
        <p:spPr>
          <a:xfrm>
            <a:off x="838200" y="1251020"/>
            <a:ext cx="10515600" cy="4730000"/>
          </a:xfrm>
        </p:spPr>
        <p:txBody>
          <a:bodyPr/>
          <a:lstStyle/>
          <a:p>
            <a:pPr marL="0" indent="0" algn="just">
              <a:lnSpc>
                <a:spcPct val="200000"/>
              </a:lnSpc>
              <a:spcAft>
                <a:spcPts val="800"/>
              </a:spcAft>
              <a:buNone/>
            </a:pPr>
            <a:r>
              <a:rPr lang="en-GB" sz="1600">
                <a:ea typeface="Calibri" panose="020F0502020204030204" pitchFamily="34" charset="0"/>
                <a:cs typeface="Times New Roman" panose="02020603050405020304" pitchFamily="18" charset="0"/>
              </a:rPr>
              <a:t>After completing this resource immunisers will be able to:</a:t>
            </a:r>
          </a:p>
          <a:p>
            <a:pPr marL="342900" indent="-342900" algn="just">
              <a:lnSpc>
                <a:spcPct val="200000"/>
              </a:lnSpc>
              <a:spcAft>
                <a:spcPts val="800"/>
              </a:spcAft>
            </a:pPr>
            <a:r>
              <a:rPr lang="en-GB" sz="1600">
                <a:ea typeface="Calibri" panose="020F0502020204030204" pitchFamily="34" charset="0"/>
                <a:cs typeface="Times New Roman" panose="02020603050405020304" pitchFamily="18" charset="0"/>
              </a:rPr>
              <a:t>Describe the aetiology and epidemiology of shingles</a:t>
            </a:r>
          </a:p>
          <a:p>
            <a:pPr marL="342900" indent="-342900" algn="just">
              <a:lnSpc>
                <a:spcPct val="200000"/>
              </a:lnSpc>
              <a:spcAft>
                <a:spcPts val="800"/>
              </a:spcAft>
            </a:pPr>
            <a:r>
              <a:rPr lang="en-GB" sz="1600">
                <a:ea typeface="Calibri" panose="020F0502020204030204" pitchFamily="34" charset="0"/>
                <a:cs typeface="Times New Roman" panose="02020603050405020304" pitchFamily="18" charset="0"/>
              </a:rPr>
              <a:t>Understand the rationale and evidence base for the shingles vaccination programme</a:t>
            </a:r>
          </a:p>
          <a:p>
            <a:pPr marL="342900" indent="-342900" algn="just">
              <a:lnSpc>
                <a:spcPct val="200000"/>
              </a:lnSpc>
              <a:spcAft>
                <a:spcPts val="800"/>
              </a:spcAft>
            </a:pPr>
            <a:r>
              <a:rPr lang="en-GB" sz="1600">
                <a:ea typeface="Calibri" panose="020F0502020204030204" pitchFamily="34" charset="0"/>
                <a:cs typeface="Times New Roman" panose="02020603050405020304" pitchFamily="18" charset="0"/>
              </a:rPr>
              <a:t>Discuss the benefits of vaccination against shingles</a:t>
            </a:r>
          </a:p>
          <a:p>
            <a:pPr marL="342900" indent="-342900" algn="just">
              <a:lnSpc>
                <a:spcPct val="200000"/>
              </a:lnSpc>
              <a:spcAft>
                <a:spcPts val="800"/>
              </a:spcAft>
            </a:pPr>
            <a:r>
              <a:rPr lang="en-GB" sz="1600">
                <a:ea typeface="Calibri" panose="020F0502020204030204" pitchFamily="34" charset="0"/>
                <a:cs typeface="Times New Roman" panose="02020603050405020304" pitchFamily="18" charset="0"/>
              </a:rPr>
              <a:t>Gain essential knowledge to administer the vaccine safely</a:t>
            </a:r>
          </a:p>
          <a:p>
            <a:pPr marL="342900" indent="-342900" algn="just">
              <a:lnSpc>
                <a:spcPct val="200000"/>
              </a:lnSpc>
              <a:spcAft>
                <a:spcPts val="800"/>
              </a:spcAft>
            </a:pPr>
            <a:r>
              <a:rPr lang="en-GB" sz="1600">
                <a:effectLst/>
              </a:rPr>
              <a:t>Identify relevant resources and additional information in relation to the </a:t>
            </a:r>
            <a:r>
              <a:rPr lang="en-GB" sz="1600"/>
              <a:t>shingles </a:t>
            </a:r>
            <a:r>
              <a:rPr lang="en-GB" sz="1600">
                <a:effectLst/>
              </a:rPr>
              <a:t>vaccination programme</a:t>
            </a:r>
          </a:p>
          <a:p>
            <a:pPr marL="342900" indent="-342900">
              <a:lnSpc>
                <a:spcPct val="107000"/>
              </a:lnSpc>
              <a:spcAft>
                <a:spcPts val="800"/>
              </a:spcAft>
            </a:pPr>
            <a:endParaRPr lang="en-GB" sz="2000">
              <a:latin typeface="+mj-lt"/>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6</a:t>
            </a:fld>
            <a:endParaRPr lang="en-GB"/>
          </a:p>
        </p:txBody>
      </p:sp>
      <p:sp>
        <p:nvSpPr>
          <p:cNvPr id="6" name="Footer Placeholder 3">
            <a:extLst>
              <a:ext uri="{FF2B5EF4-FFF2-40B4-BE49-F238E27FC236}">
                <a16:creationId xmlns:a16="http://schemas.microsoft.com/office/drawing/2014/main" id="{C6F08C7E-B5E2-EE1E-36D2-606792670A54}"/>
              </a:ext>
            </a:extLst>
          </p:cNvPr>
          <p:cNvSpPr>
            <a:spLocks noGrp="1"/>
          </p:cNvSpPr>
          <p:nvPr>
            <p:ph type="ftr" sz="quarter" idx="11"/>
          </p:nvPr>
        </p:nvSpPr>
        <p:spPr>
          <a:xfrm>
            <a:off x="838200" y="6356350"/>
            <a:ext cx="7315200" cy="365125"/>
          </a:xfrm>
        </p:spPr>
        <p:txBody>
          <a:bodyPr/>
          <a:lstStyle/>
          <a:p>
            <a:pPr>
              <a:defRPr/>
            </a:pPr>
            <a:r>
              <a:rPr lang="en-GB"/>
              <a:t>Vaccination against shingles (Herpes Zoster)</a:t>
            </a:r>
          </a:p>
        </p:txBody>
      </p:sp>
    </p:spTree>
    <p:extLst>
      <p:ext uri="{BB962C8B-B14F-4D97-AF65-F5344CB8AC3E}">
        <p14:creationId xmlns:p14="http://schemas.microsoft.com/office/powerpoint/2010/main" val="258765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99FE71-DFE1-DA0C-4D84-921A5AE2B05E}"/>
              </a:ext>
            </a:extLst>
          </p:cNvPr>
          <p:cNvSpPr>
            <a:spLocks noGrp="1"/>
          </p:cNvSpPr>
          <p:nvPr>
            <p:ph type="body" sz="quarter" idx="10"/>
          </p:nvPr>
        </p:nvSpPr>
        <p:spPr/>
        <p:txBody>
          <a:bodyPr lIns="91440" tIns="45720" rIns="91440" bIns="45720" anchor="t">
            <a:normAutofit fontScale="32500" lnSpcReduction="20000"/>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algn="ctr"/>
            <a:r>
              <a:rPr lang="en-GB" sz="4400">
                <a:cs typeface="Arial"/>
              </a:rPr>
              <a:t>What is shingles?</a:t>
            </a:r>
            <a:endParaRPr lang="en-GB" sz="4400">
              <a:solidFill>
                <a:srgbClr val="212A73"/>
              </a:solidFill>
              <a:cs typeface="Arial"/>
            </a:endParaRPr>
          </a:p>
          <a:p>
            <a:r>
              <a:rPr lang="en-GB" sz="9600">
                <a:solidFill>
                  <a:schemeClr val="bg1"/>
                </a:solidFill>
                <a:cs typeface="Arial"/>
              </a:rPr>
              <a:t>What is shingles?</a:t>
            </a:r>
          </a:p>
          <a:p>
            <a:endParaRPr lang="en-GB">
              <a:cs typeface="Arial"/>
            </a:endParaRPr>
          </a:p>
        </p:txBody>
      </p:sp>
      <p:sp>
        <p:nvSpPr>
          <p:cNvPr id="4" name="Slide Number Placeholder 3">
            <a:extLst>
              <a:ext uri="{FF2B5EF4-FFF2-40B4-BE49-F238E27FC236}">
                <a16:creationId xmlns:a16="http://schemas.microsoft.com/office/drawing/2014/main" id="{B4A3CBAC-E3D1-C560-4A49-B175B4E31CE1}"/>
              </a:ext>
            </a:extLst>
          </p:cNvPr>
          <p:cNvSpPr>
            <a:spLocks noGrp="1"/>
          </p:cNvSpPr>
          <p:nvPr>
            <p:ph type="sldNum" sz="quarter" idx="4294967295"/>
          </p:nvPr>
        </p:nvSpPr>
        <p:spPr>
          <a:xfrm>
            <a:off x="11637095" y="6347858"/>
            <a:ext cx="517506" cy="364988"/>
          </a:xfrm>
          <a:prstGeom prst="rect">
            <a:avLst/>
          </a:prstGeom>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7</a:t>
            </a:fld>
            <a:endParaRPr lang="en-GB"/>
          </a:p>
        </p:txBody>
      </p:sp>
    </p:spTree>
    <p:extLst>
      <p:ext uri="{BB962C8B-B14F-4D97-AF65-F5344CB8AC3E}">
        <p14:creationId xmlns:p14="http://schemas.microsoft.com/office/powerpoint/2010/main" val="417517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8</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683172"/>
          </a:xfrm>
        </p:spPr>
        <p:txBody>
          <a:bodyPr lIns="91440" tIns="45720" rIns="91440" bIns="45720" anchor="t">
            <a:noAutofit/>
          </a:bodyPr>
          <a:lstStyle/>
          <a:p>
            <a:pPr algn="ctr"/>
            <a:r>
              <a:rPr lang="en-GB" sz="4000" b="1">
                <a:solidFill>
                  <a:srgbClr val="212A73"/>
                </a:solidFill>
              </a:rPr>
              <a:t>Shingles</a:t>
            </a:r>
            <a:endParaRPr lang="en-GB" b="1">
              <a:solidFill>
                <a:srgbClr val="002060"/>
              </a:solidFill>
            </a:endParaRPr>
          </a:p>
        </p:txBody>
      </p:sp>
      <p:sp>
        <p:nvSpPr>
          <p:cNvPr id="7" name="Content Placeholder 2"/>
          <p:cNvSpPr>
            <a:spLocks noGrp="1"/>
          </p:cNvSpPr>
          <p:nvPr>
            <p:ph idx="1"/>
          </p:nvPr>
        </p:nvSpPr>
        <p:spPr>
          <a:xfrm>
            <a:off x="228600" y="1005348"/>
            <a:ext cx="7621953" cy="5070599"/>
          </a:xfrm>
        </p:spPr>
        <p:txBody>
          <a:bodyPr lIns="91440" tIns="45720" rIns="91440" bIns="45720" anchor="t">
            <a:noAutofit/>
          </a:bodyPr>
          <a:lstStyle/>
          <a:p>
            <a:pPr algn="just">
              <a:lnSpc>
                <a:spcPct val="200000"/>
              </a:lnSpc>
            </a:pPr>
            <a:r>
              <a:rPr lang="en-GB" sz="1600">
                <a:solidFill>
                  <a:srgbClr val="002060"/>
                </a:solidFill>
              </a:rPr>
              <a:t>A viral infection of the nerve cells and surrounding skin</a:t>
            </a:r>
          </a:p>
          <a:p>
            <a:pPr algn="just">
              <a:lnSpc>
                <a:spcPct val="200000"/>
              </a:lnSpc>
            </a:pPr>
            <a:r>
              <a:rPr lang="en-GB" sz="1600">
                <a:solidFill>
                  <a:srgbClr val="002060"/>
                </a:solidFill>
              </a:rPr>
              <a:t>Caused by the varicella zoster virus (chickenpox)</a:t>
            </a:r>
            <a:endParaRPr lang="en-GB" sz="1600">
              <a:solidFill>
                <a:srgbClr val="002060"/>
              </a:solidFill>
              <a:cs typeface="Arial"/>
            </a:endParaRPr>
          </a:p>
          <a:p>
            <a:pPr algn="just">
              <a:lnSpc>
                <a:spcPct val="200000"/>
              </a:lnSpc>
            </a:pPr>
            <a:r>
              <a:rPr lang="en-GB" sz="1600">
                <a:solidFill>
                  <a:srgbClr val="002060"/>
                </a:solidFill>
              </a:rPr>
              <a:t>After a person recovers from chickenpox infection, the virus remains dormant in the nerve cells and can reactivate at a later stage when the immune system is weakened</a:t>
            </a:r>
            <a:endParaRPr lang="en-GB" sz="1600">
              <a:solidFill>
                <a:srgbClr val="002060"/>
              </a:solidFill>
              <a:cs typeface="Arial"/>
            </a:endParaRPr>
          </a:p>
          <a:p>
            <a:pPr algn="just">
              <a:lnSpc>
                <a:spcPct val="200000"/>
              </a:lnSpc>
            </a:pPr>
            <a:r>
              <a:rPr lang="en-GB" sz="1600">
                <a:solidFill>
                  <a:srgbClr val="002060"/>
                </a:solidFill>
              </a:rPr>
              <a:t>Reactivation of the dormant virus leads to the clinical manifestation of shingles</a:t>
            </a:r>
            <a:endParaRPr lang="en-GB" sz="1600">
              <a:solidFill>
                <a:srgbClr val="002060"/>
              </a:solidFill>
              <a:cs typeface="Arial"/>
            </a:endParaRPr>
          </a:p>
          <a:p>
            <a:pPr>
              <a:lnSpc>
                <a:spcPct val="200000"/>
              </a:lnSpc>
            </a:pPr>
            <a:r>
              <a:rPr lang="en-GB" sz="1600">
                <a:solidFill>
                  <a:srgbClr val="002060"/>
                </a:solidFill>
              </a:rPr>
              <a:t>Reactivation can be associated with older age, malignancy, immunosuppressant therapy or HIV infection</a:t>
            </a:r>
            <a:endParaRPr lang="en-GB" sz="1600">
              <a:solidFill>
                <a:srgbClr val="002060"/>
              </a:solidFill>
              <a:cs typeface="Arial"/>
            </a:endParaRPr>
          </a:p>
          <a:p>
            <a:pPr>
              <a:lnSpc>
                <a:spcPct val="100000"/>
              </a:lnSpc>
            </a:pPr>
            <a:endParaRPr lang="en-GB" sz="1800">
              <a:solidFill>
                <a:srgbClr val="002060"/>
              </a:solidFill>
            </a:endParaRPr>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502" y="1268469"/>
            <a:ext cx="3749138" cy="39217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417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Vaccination against shingles (Herpes Zoster)</a:t>
            </a:r>
          </a:p>
        </p:txBody>
      </p:sp>
      <p:sp>
        <p:nvSpPr>
          <p:cNvPr id="5" name="Slide Number Placeholder 4"/>
          <p:cNvSpPr>
            <a:spLocks noGrp="1"/>
          </p:cNvSpPr>
          <p:nvPr>
            <p:ph type="sldNum" sz="quarter" idx="12"/>
          </p:nvPr>
        </p:nvSpPr>
        <p:spPr/>
        <p:txBody>
          <a:bodyPr/>
          <a:lstStyle/>
          <a:p>
            <a:fld id="{561D0CCE-8DCC-44DC-A653-AE62B1D84A52}" type="slidenum">
              <a:rPr lang="en-GB" smtClean="0"/>
              <a:pPr/>
              <a:t>9</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683172"/>
          </a:xfrm>
        </p:spPr>
        <p:txBody>
          <a:bodyPr>
            <a:noAutofit/>
          </a:bodyPr>
          <a:lstStyle/>
          <a:p>
            <a:pPr algn="ctr"/>
            <a:r>
              <a:rPr lang="en-GB" sz="4000" b="1">
                <a:solidFill>
                  <a:srgbClr val="002060"/>
                </a:solidFill>
              </a:rPr>
              <a:t>Transmission</a:t>
            </a:r>
          </a:p>
        </p:txBody>
      </p:sp>
      <p:sp>
        <p:nvSpPr>
          <p:cNvPr id="2" name="Rectangle 1"/>
          <p:cNvSpPr/>
          <p:nvPr/>
        </p:nvSpPr>
        <p:spPr>
          <a:xfrm>
            <a:off x="282299" y="1073342"/>
            <a:ext cx="10898181" cy="4752113"/>
          </a:xfrm>
          <a:prstGeom prst="rect">
            <a:avLst/>
          </a:prstGeom>
        </p:spPr>
        <p:txBody>
          <a:bodyPr wrap="square" lIns="91440" tIns="45720" rIns="91440" bIns="45720" anchor="t">
            <a:spAutoFit/>
          </a:bodyPr>
          <a:lstStyle/>
          <a:p>
            <a:pPr algn="just"/>
            <a:r>
              <a:rPr lang="en-GB" sz="2000">
                <a:solidFill>
                  <a:srgbClr val="002060"/>
                </a:solidFill>
              </a:rPr>
              <a:t>The varicella virus that causes shingles (herpes zoster) is the same virus that causes chickenpox (varicella zoster). </a:t>
            </a:r>
            <a:endParaRPr lang="en-GB" sz="2000">
              <a:solidFill>
                <a:srgbClr val="002060"/>
              </a:solidFill>
              <a:cs typeface="Arial"/>
            </a:endParaRPr>
          </a:p>
          <a:p>
            <a:pPr marL="285750" indent="-285750" algn="just">
              <a:buFont typeface="Arial" panose="020B0604020202020204" pitchFamily="34" charset="0"/>
              <a:buChar char="•"/>
            </a:pPr>
            <a:r>
              <a:rPr lang="en-GB" sz="2000">
                <a:solidFill>
                  <a:srgbClr val="002060"/>
                </a:solidFill>
              </a:rPr>
              <a:t>Shingles itself is not contagious.</a:t>
            </a:r>
            <a:endParaRPr lang="en-GB" sz="2000">
              <a:solidFill>
                <a:srgbClr val="002060"/>
              </a:solidFill>
              <a:cs typeface="Arial"/>
            </a:endParaRPr>
          </a:p>
          <a:p>
            <a:pPr marL="285750" indent="-285750" algn="just">
              <a:buFont typeface="Arial" panose="020B0604020202020204" pitchFamily="34" charset="0"/>
              <a:buChar char="•"/>
            </a:pPr>
            <a:r>
              <a:rPr lang="en-GB" sz="2000">
                <a:solidFill>
                  <a:srgbClr val="002060"/>
                </a:solidFill>
              </a:rPr>
              <a:t>A person exposed to shingles will not develop shingles.</a:t>
            </a:r>
            <a:endParaRPr lang="en-GB" sz="2000">
              <a:solidFill>
                <a:srgbClr val="002060"/>
              </a:solidFill>
              <a:cs typeface="Arial"/>
            </a:endParaRPr>
          </a:p>
          <a:p>
            <a:pPr marL="285750" indent="-285750" algn="just">
              <a:buFont typeface="Arial" panose="020B0604020202020204" pitchFamily="34" charset="0"/>
              <a:buChar char="•"/>
            </a:pPr>
            <a:r>
              <a:rPr lang="en-GB" sz="2000">
                <a:solidFill>
                  <a:srgbClr val="002060"/>
                </a:solidFill>
                <a:cs typeface="Arial"/>
              </a:rPr>
              <a:t>Varicella-zoster virus (VZV) can spread to someone who has never had chickenpox or the chickenpox vaccine. In that case, they would develop chickenpox, not shingles.</a:t>
            </a:r>
          </a:p>
          <a:p>
            <a:pPr marL="285750" indent="-285750" algn="just">
              <a:buFont typeface="Arial" panose="020B0604020202020204" pitchFamily="34" charset="0"/>
              <a:buChar char="•"/>
            </a:pPr>
            <a:r>
              <a:rPr lang="en-GB" sz="2000">
                <a:solidFill>
                  <a:srgbClr val="002060"/>
                </a:solidFill>
                <a:cs typeface="Arial"/>
              </a:rPr>
              <a:t>The virus spreads through direct contact with the fluid from the shingles blisters. Once the blisters crust over, the risk of spreading the virus is very low.</a:t>
            </a:r>
          </a:p>
          <a:p>
            <a:pPr marL="285750" indent="-285750" algn="just">
              <a:buFont typeface="Arial" panose="020B0604020202020204" pitchFamily="34" charset="0"/>
              <a:buChar char="•"/>
            </a:pPr>
            <a:r>
              <a:rPr lang="en-GB" sz="2000">
                <a:solidFill>
                  <a:srgbClr val="002060"/>
                </a:solidFill>
                <a:cs typeface="Arial"/>
              </a:rPr>
              <a:t>A person exposed to chickenpox will not develop shingles.</a:t>
            </a:r>
            <a:endParaRPr lang="en-GB" sz="2000">
              <a:cs typeface="Arial"/>
            </a:endParaRPr>
          </a:p>
          <a:p>
            <a:pPr algn="just"/>
            <a:endParaRPr lang="en-GB" sz="2000">
              <a:solidFill>
                <a:srgbClr val="002060"/>
              </a:solidFill>
              <a:ea typeface="Calibri"/>
              <a:cs typeface="Times New Roman"/>
            </a:endParaRPr>
          </a:p>
          <a:p>
            <a:pPr algn="just"/>
            <a:endParaRPr lang="en-GB" sz="2000">
              <a:solidFill>
                <a:srgbClr val="002060"/>
              </a:solidFill>
              <a:ea typeface="Calibri"/>
              <a:cs typeface="Times New Roman"/>
            </a:endParaRPr>
          </a:p>
          <a:p>
            <a:pPr algn="just"/>
            <a:r>
              <a:rPr lang="en-GB" sz="2000">
                <a:solidFill>
                  <a:srgbClr val="002060"/>
                </a:solidFill>
                <a:ea typeface="Calibri"/>
                <a:cs typeface="Times New Roman"/>
              </a:rPr>
              <a:t>Individuals with shingles should try to </a:t>
            </a:r>
            <a:r>
              <a:rPr lang="en-GB" sz="2000" b="1">
                <a:solidFill>
                  <a:srgbClr val="002060"/>
                </a:solidFill>
                <a:ea typeface="Calibri"/>
                <a:cs typeface="Times New Roman"/>
              </a:rPr>
              <a:t>avoid</a:t>
            </a:r>
            <a:r>
              <a:rPr lang="en-GB" sz="2000">
                <a:solidFill>
                  <a:srgbClr val="002060"/>
                </a:solidFill>
                <a:ea typeface="Calibri"/>
                <a:cs typeface="Times New Roman"/>
              </a:rPr>
              <a:t>:</a:t>
            </a:r>
            <a:endParaRPr lang="en-GB" sz="2000">
              <a:cs typeface="Arial"/>
            </a:endParaRPr>
          </a:p>
          <a:p>
            <a:pPr marL="1257300" lvl="2" indent="-342900" algn="just">
              <a:buFont typeface="Courier New" panose="02070309020205020404" pitchFamily="49" charset="0"/>
              <a:buChar char="o"/>
            </a:pPr>
            <a:r>
              <a:rPr lang="en-GB" sz="2000">
                <a:solidFill>
                  <a:srgbClr val="002060"/>
                </a:solidFill>
                <a:ea typeface="Calibri"/>
                <a:cs typeface="Times New Roman"/>
              </a:rPr>
              <a:t>Pregnant women who have not had chickenpox before.</a:t>
            </a:r>
          </a:p>
          <a:p>
            <a:pPr marL="1257300" lvl="2" indent="-342900" algn="just">
              <a:buFont typeface="Courier New" panose="02070309020205020404" pitchFamily="49" charset="0"/>
              <a:buChar char="o"/>
            </a:pPr>
            <a:r>
              <a:rPr lang="en-GB" sz="2000">
                <a:solidFill>
                  <a:srgbClr val="002060"/>
                </a:solidFill>
                <a:ea typeface="Calibri"/>
                <a:cs typeface="Times New Roman"/>
              </a:rPr>
              <a:t>People with a weakened immune system - like someone having chemotherapy.</a:t>
            </a:r>
          </a:p>
          <a:p>
            <a:pPr marL="1257300" lvl="2" indent="-342900" algn="just">
              <a:spcAft>
                <a:spcPts val="800"/>
              </a:spcAft>
              <a:buFont typeface="Courier New" panose="02070309020205020404" pitchFamily="49" charset="0"/>
              <a:buChar char="o"/>
            </a:pPr>
            <a:r>
              <a:rPr lang="en-GB" sz="2000">
                <a:solidFill>
                  <a:srgbClr val="002060"/>
                </a:solidFill>
                <a:ea typeface="Calibri"/>
                <a:cs typeface="Times New Roman"/>
              </a:rPr>
              <a:t>Babies less than 1 month old.</a:t>
            </a:r>
          </a:p>
        </p:txBody>
      </p:sp>
      <p:sp>
        <p:nvSpPr>
          <p:cNvPr id="3" name="TextBox 2">
            <a:extLst>
              <a:ext uri="{FF2B5EF4-FFF2-40B4-BE49-F238E27FC236}">
                <a16:creationId xmlns:a16="http://schemas.microsoft.com/office/drawing/2014/main" id="{042C966B-67BD-8288-0C59-251FF9728CFC}"/>
              </a:ext>
            </a:extLst>
          </p:cNvPr>
          <p:cNvSpPr txBox="1"/>
          <p:nvPr/>
        </p:nvSpPr>
        <p:spPr>
          <a:xfrm>
            <a:off x="8442625" y="5636925"/>
            <a:ext cx="3086100" cy="369332"/>
          </a:xfrm>
          <a:prstGeom prst="rect">
            <a:avLst/>
          </a:prstGeom>
          <a:noFill/>
        </p:spPr>
        <p:txBody>
          <a:bodyPr wrap="square" rtlCol="0">
            <a:spAutoFit/>
          </a:bodyPr>
          <a:lstStyle/>
          <a:p>
            <a:pPr algn="ctr"/>
            <a:r>
              <a:rPr lang="en-GB" sz="1800">
                <a:solidFill>
                  <a:srgbClr val="002060"/>
                </a:solidFill>
                <a:cs typeface="Arial"/>
                <a:hlinkClick r:id="rId3"/>
              </a:rPr>
              <a:t>Shingles (herpes zoster)</a:t>
            </a:r>
            <a:endParaRPr lang="en-GB" sz="1800">
              <a:solidFill>
                <a:srgbClr val="002060"/>
              </a:solidFill>
              <a:cs typeface="Arial"/>
            </a:endParaRPr>
          </a:p>
        </p:txBody>
      </p:sp>
    </p:spTree>
    <p:extLst>
      <p:ext uri="{BB962C8B-B14F-4D97-AF65-F5344CB8AC3E}">
        <p14:creationId xmlns:p14="http://schemas.microsoft.com/office/powerpoint/2010/main" val="2762289733"/>
      </p:ext>
    </p:extLst>
  </p:cSld>
  <p:clrMapOvr>
    <a:masterClrMapping/>
  </p:clrMapOvr>
</p:sld>
</file>

<file path=ppt/theme/theme1.xml><?xml version="1.0" encoding="utf-8"?>
<a:theme xmlns:a="http://schemas.openxmlformats.org/drawingml/2006/main" name="Office Theme">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rchive xmlns="2c9bf0ee-e2fa-4332-ade7-023316494af1" xsi:nil="true"/>
    <TypeofFAQ xmlns="2c9bf0ee-e2fa-4332-ade7-023316494af1">Shingles</TypeofFAQ>
    <VersionNumbers xmlns="2c9bf0ee-e2fa-4332-ade7-023316494af1" xsi:nil="true"/>
    <TypeofDocument xmlns="2c9bf0ee-e2fa-4332-ade7-023316494af1">Training</TypeofDocument>
    <LifeCourse xmlns="2c9bf0ee-e2fa-4332-ade7-023316494af1">
      <Value>Adult</Value>
    </LifeCourse>
    <TypeofDocument0 xmlns="2c9bf0ee-e2fa-4332-ade7-023316494af1">Supporting documents</TypeofDocument0>
    <TaxCatchAll xmlns="fdfaf355-f7ae-47f3-8f93-739a60756710" xsi:nil="true"/>
    <lcf76f155ced4ddcb4097134ff3c332f xmlns="2c9bf0ee-e2fa-4332-ade7-023316494af1">
      <Terms xmlns="http://schemas.microsoft.com/office/infopath/2007/PartnerControls"/>
    </lcf76f155ced4ddcb4097134ff3c332f>
    <test xmlns="2c9bf0ee-e2fa-4332-ade7-023316494af1" xsi:nil="true"/>
    <VersionHistory xmlns="2c9bf0ee-e2fa-4332-ade7-023316494a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45F8889482814EBB8A3D6A36545BF4" ma:contentTypeVersion="21" ma:contentTypeDescription="Create a new document." ma:contentTypeScope="" ma:versionID="e592b2a0af313c44c8ff34e861e3f46a">
  <xsd:schema xmlns:xsd="http://www.w3.org/2001/XMLSchema" xmlns:xs="http://www.w3.org/2001/XMLSchema" xmlns:p="http://schemas.microsoft.com/office/2006/metadata/properties" xmlns:ns2="2c9bf0ee-e2fa-4332-ade7-023316494af1" xmlns:ns3="fdfaf355-f7ae-47f3-8f93-739a60756710" targetNamespace="http://schemas.microsoft.com/office/2006/metadata/properties" ma:root="true" ma:fieldsID="7f58a3bf609b141e127c48bc582e393e" ns2:_="" ns3:_="">
    <xsd:import namespace="2c9bf0ee-e2fa-4332-ade7-023316494af1"/>
    <xsd:import namespace="fdfaf355-f7ae-47f3-8f93-739a60756710"/>
    <xsd:element name="properties">
      <xsd:complexType>
        <xsd:sequence>
          <xsd:element name="documentManagement">
            <xsd:complexType>
              <xsd:all>
                <xsd:element ref="ns2:TypeofDocument"/>
                <xsd:element ref="ns2:MediaServiceMetadata" minOccurs="0"/>
                <xsd:element ref="ns2:MediaServiceFastMetadata" minOccurs="0"/>
                <xsd:element ref="ns2:MediaServiceSearchProperties" minOccurs="0"/>
                <xsd:element ref="ns2:MediaServiceObjectDetectorVersions" minOccurs="0"/>
                <xsd:element ref="ns2:TypeofFAQ"/>
                <xsd:element ref="ns2:LifeCourse" minOccurs="0"/>
                <xsd:element ref="ns2:VersionNumbers" minOccurs="0"/>
                <xsd:element ref="ns2:Archive" minOccurs="0"/>
                <xsd:element ref="ns2:TypeofDocument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VersionHistory" minOccurs="0"/>
                <xsd:element ref="ns2: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bf0ee-e2fa-4332-ade7-023316494af1" elementFormDefault="qualified">
    <xsd:import namespace="http://schemas.microsoft.com/office/2006/documentManagement/types"/>
    <xsd:import namespace="http://schemas.microsoft.com/office/infopath/2007/PartnerControls"/>
    <xsd:element name="TypeofDocument" ma:index="8" ma:displayName="Topic " ma:format="Dropdown" ma:internalName="TypeofDocument">
      <xsd:simpleType>
        <xsd:restriction base="dms:Choice">
          <xsd:enumeration value="Healthcare Professionals Information &amp; Guidance"/>
          <xsd:enumeration value="Training"/>
          <xsd:enumeration value="Policy"/>
          <xsd:enumeration value="PGDs and Protocols"/>
          <xsd:enumeration value="HCP FAQs"/>
          <xsd:enumeration value="Tarian"/>
          <xsd:enumeration value="Reference Sources"/>
          <xsd:enumeration value="E-Learning"/>
          <xsd:enumeration value="Nurse Meetings"/>
          <xsd:enumeration value="Other"/>
          <xsd:enumeration value="Evaluation"/>
          <xsd:enumeration value="External Meeting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ypeofFAQ" ma:index="13" ma:displayName="Vaccine names" ma:format="Dropdown" ma:internalName="TypeofFAQ">
      <xsd:simpleType>
        <xsd:restriction base="dms:Choice">
          <xsd:enumeration value="MMR"/>
          <xsd:enumeration value="HPV"/>
          <xsd:enumeration value="Shingles"/>
          <xsd:enumeration value="HepB"/>
          <xsd:enumeration value="3in1: Teenage Booster"/>
          <xsd:enumeration value="MenACWY"/>
          <xsd:enumeration value="Covid19"/>
          <xsd:enumeration value="RSV"/>
          <xsd:enumeration value="Flu"/>
          <xsd:enumeration value="Combined Vaccines"/>
          <xsd:enumeration value="MMR &amp; MMRv"/>
          <xsd:enumeration value="Non-specific vaccine info"/>
          <xsd:enumeration value="BCG"/>
          <xsd:enumeration value="HIB/MenC"/>
          <xsd:enumeration value="Measles"/>
          <xsd:enumeration value="MenB"/>
          <xsd:enumeration value="Pneumococcal"/>
          <xsd:enumeration value="MPox"/>
          <xsd:enumeration value="Rotavirus"/>
          <xsd:enumeration value="Shingles"/>
          <xsd:enumeration value="Whooping Cough"/>
          <xsd:enumeration value="4in1: For Pre-School"/>
          <xsd:enumeration value="6in1: For Babies"/>
          <xsd:enumeration value="HepA"/>
          <xsd:enumeration value="Typhoid"/>
          <xsd:enumeration value="Varicella"/>
          <xsd:enumeration value="MenB for Gonorrhoea"/>
          <xsd:enumeration value="HepB"/>
          <xsd:enumeration value="Pertussis"/>
        </xsd:restriction>
      </xsd:simpleType>
    </xsd:element>
    <xsd:element name="LifeCourse" ma:index="14" nillable="true" ma:displayName="Life Course" ma:format="Dropdown" ma:internalName="LifeCourse" ma:requiredMultiChoice="true">
      <xsd:complexType>
        <xsd:complexContent>
          <xsd:extension base="dms:MultiChoice">
            <xsd:sequence>
              <xsd:element name="Value" maxOccurs="unbounded" minOccurs="0" nillable="true">
                <xsd:simpleType>
                  <xsd:restriction base="dms:Choice">
                    <xsd:enumeration value="School Age"/>
                    <xsd:enumeration value="Adult"/>
                    <xsd:enumeration value="Generic Life Course"/>
                    <xsd:enumeration value="Pre-School"/>
                    <xsd:enumeration value="Pregnancy"/>
                    <xsd:enumeration value="Changes Childhood Schedule"/>
                    <xsd:enumeration value="All"/>
                    <xsd:enumeration value="N/A"/>
                  </xsd:restriction>
                </xsd:simpleType>
              </xsd:element>
            </xsd:sequence>
          </xsd:extension>
        </xsd:complexContent>
      </xsd:complexType>
    </xsd:element>
    <xsd:element name="VersionNumbers" ma:index="15" nillable="true" ma:displayName="Version Numbers" ma:format="Dropdown" ma:internalName="VersionNumbers">
      <xsd:simpleType>
        <xsd:restriction base="dms:Text">
          <xsd:maxLength value="255"/>
        </xsd:restriction>
      </xsd:simpleType>
    </xsd:element>
    <xsd:element name="Archive" ma:index="16" nillable="true" ma:displayName="Archive" ma:default="0" ma:description="Document is no longer in use." ma:format="Dropdown" ma:internalName="Archive">
      <xsd:simpleType>
        <xsd:restriction base="dms:Boolean"/>
      </xsd:simpleType>
    </xsd:element>
    <xsd:element name="TypeofDocument0" ma:index="17" ma:displayName="Type of Document" ma:format="Dropdown" ma:internalName="TypeofDocument0">
      <xsd:simpleType>
        <xsd:restriction base="dms:Choice">
          <xsd:enumeration value="Meetings - Action log"/>
          <xsd:enumeration value="Meetings - Agenda"/>
          <xsd:enumeration value="Highlight report"/>
          <xsd:enumeration value="Meetings - risk log"/>
          <xsd:enumeration value="Reports"/>
          <xsd:enumeration value="Meetings - Minutes"/>
          <xsd:enumeration value="Supporting documents"/>
          <xsd:enumeration value="Highlight Reports"/>
          <xsd:enumeration value="Tarian - Responses"/>
          <xsd:enumeration value="Tarian - SOP/Guidance"/>
          <xsd:enumeration value="Tarian - Supporting Documents"/>
          <xsd:enumeration value="Tarian - Audit"/>
          <xsd:enumeration value="Tarian - Data"/>
          <xsd:enumeration value="Meetings - Presentations"/>
          <xsd:enumeration value="Template"/>
          <xsd:enumeration value="Briefing Document"/>
          <xsd:enumeration value="Training Slides"/>
          <xsd:enumeration value="Evaluation - survey"/>
          <xsd:enumeration value="Evaluation - report"/>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VersionHistory" ma:index="26" nillable="true" ma:displayName="Version History " ma:format="Dropdown" ma:internalName="VersionHistory">
      <xsd:simpleType>
        <xsd:restriction base="dms:Choice">
          <xsd:enumeration value="Version 1"/>
          <xsd:enumeration value="Choice 2"/>
          <xsd:enumeration value="Choice 3"/>
        </xsd:restriction>
      </xsd:simpleType>
    </xsd:element>
    <xsd:element name="test" ma:index="27" nillable="true" ma:displayName="test" ma:format="Dropdown" ma:internalName="test">
      <xsd:simpleType>
        <xsd:restriction base="dms:Choice">
          <xsd:enumeration value="Working Draft"/>
          <xsd:enumeration value="FINAL FOR UPLOAD"/>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fdfaf355-f7ae-47f3-8f93-739a6075671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a3ffe3a-ac90-4981-bec8-4654896fe9f4}" ma:internalName="TaxCatchAll" ma:showField="CatchAllData" ma:web="fdfaf355-f7ae-47f3-8f93-739a607567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F3318E-419E-4691-9552-64B6766ACA4A}">
  <ds:schemaRefs>
    <ds:schemaRef ds:uri="http://schemas.microsoft.com/office/2006/documentManagement/types"/>
    <ds:schemaRef ds:uri="fdfaf355-f7ae-47f3-8f93-739a60756710"/>
    <ds:schemaRef ds:uri="2c9bf0ee-e2fa-4332-ade7-023316494af1"/>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B5755035-83C7-4A52-97B0-EBB774912E03}">
  <ds:schemaRefs>
    <ds:schemaRef ds:uri="2c9bf0ee-e2fa-4332-ade7-023316494af1"/>
    <ds:schemaRef ds:uri="fdfaf355-f7ae-47f3-8f93-739a60756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35DEFA-EF74-478B-A33A-AF8BB4F046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FM's BAME Advisory Group 16.12.2020</Template>
  <TotalTime>422</TotalTime>
  <Words>11528</Words>
  <Application>Microsoft Office PowerPoint</Application>
  <PresentationFormat>Widescreen</PresentationFormat>
  <Paragraphs>902</Paragraphs>
  <Slides>55</Slides>
  <Notes>43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Vaccination against shingles (Herpes Zoster)   </vt:lpstr>
      <vt:lpstr>Acknowledgements </vt:lpstr>
      <vt:lpstr>Contents</vt:lpstr>
      <vt:lpstr>Aims</vt:lpstr>
      <vt:lpstr>Objectives</vt:lpstr>
      <vt:lpstr>PowerPoint Presentation</vt:lpstr>
      <vt:lpstr>Shingles</vt:lpstr>
      <vt:lpstr>Transmission</vt:lpstr>
      <vt:lpstr>Clinical presentation of shingles (1)</vt:lpstr>
      <vt:lpstr>Clinical presentation of shingles (2)</vt:lpstr>
      <vt:lpstr>Possible complications of shingles</vt:lpstr>
      <vt:lpstr>Post Herpetic Neuralgia (PHN)</vt:lpstr>
      <vt:lpstr>PowerPoint Presentation</vt:lpstr>
      <vt:lpstr>Incidence of Shingles </vt:lpstr>
      <vt:lpstr>Epidemiology of shingles in England and Wales</vt:lpstr>
      <vt:lpstr>Epidemiology of shingles in England </vt:lpstr>
      <vt:lpstr>Vaccine coverage</vt:lpstr>
      <vt:lpstr>Shingles vaccine coverage data: Wales</vt:lpstr>
      <vt:lpstr>PowerPoint Presentation</vt:lpstr>
      <vt:lpstr>Cluster and GP level data</vt:lpstr>
      <vt:lpstr>Evaluation of the shingles vaccination programme</vt:lpstr>
      <vt:lpstr>PowerPoint Presentation</vt:lpstr>
      <vt:lpstr>Pre-requisites to administering shingles vaccine </vt:lpstr>
      <vt:lpstr>Shingrix®  </vt:lpstr>
      <vt:lpstr>Preparation and administration of Shingrix®  </vt:lpstr>
      <vt:lpstr>Shingrix® dosage and schedule   </vt:lpstr>
      <vt:lpstr>Contraindications and precautions   </vt:lpstr>
      <vt:lpstr>Co-administration</vt:lpstr>
      <vt:lpstr>Possible adverse reactions   </vt:lpstr>
      <vt:lpstr>Common vaccine product-induced Adverse Event Following Immunisation (AEFI)</vt:lpstr>
      <vt:lpstr>PowerPoint Presentation</vt:lpstr>
      <vt:lpstr>Shingrix® storage and supply</vt:lpstr>
      <vt:lpstr>Shingrix® efficacy </vt:lpstr>
      <vt:lpstr>Individuals with a recent history of shingles and post herpetic neuralgia (PHN)   </vt:lpstr>
      <vt:lpstr>Prescription only medication (POM)    </vt:lpstr>
      <vt:lpstr>PowerPoint Presentation</vt:lpstr>
      <vt:lpstr>Shingrix® vaccine eligibility </vt:lpstr>
      <vt:lpstr>Summary of changes to the shingles vaccination programme from 1 September 2023 for immunocompetent individuals</vt:lpstr>
      <vt:lpstr>Summary of changes to the shingles vaccination programme from August 2025 for severely immunosuppressed individuals</vt:lpstr>
      <vt:lpstr>Individuals aged 18 years and older anticipating immunosuppressive therapy </vt:lpstr>
      <vt:lpstr>Shingrix® vaccine eligibility for those who received Zostavax routinely but have since become severely immunosuppressed</vt:lpstr>
      <vt:lpstr>Vaccination of patients outside of the national immunisation programme recommendations</vt:lpstr>
      <vt:lpstr>Opportunistic vaccination</vt:lpstr>
      <vt:lpstr>Call and recall</vt:lpstr>
      <vt:lpstr>PowerPoint Presentation</vt:lpstr>
      <vt:lpstr>How to maximise vaccine uptake</vt:lpstr>
      <vt:lpstr>How to maximise vaccine uptake</vt:lpstr>
      <vt:lpstr>Additional measures to increase vaccination uptake may include:  </vt:lpstr>
      <vt:lpstr>Accessible information and supported decision making</vt:lpstr>
      <vt:lpstr>PowerPoint Presentation</vt:lpstr>
      <vt:lpstr>Resources</vt:lpstr>
      <vt:lpstr>Resources</vt:lpstr>
      <vt:lpstr>Resources </vt:lpstr>
      <vt:lpstr>Resources</vt:lpstr>
    </vt:vector>
  </TitlesOfParts>
  <Company>Public Health Wales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Chowdhury (Public Health Wales)</dc:creator>
  <cp:lastModifiedBy>Clare Powell (Public Health Wales)</cp:lastModifiedBy>
  <cp:revision>237</cp:revision>
  <dcterms:created xsi:type="dcterms:W3CDTF">2020-12-14T08:16:43Z</dcterms:created>
  <dcterms:modified xsi:type="dcterms:W3CDTF">2025-08-22T15:07:03Z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0x010100D645F8889482814EBB8A3D6A36545BF4</vt:lpwstr>
  </property>
  <property fmtid="{D5CDD505-2E9C-101B-9397-08002B2CF9AE}" pid="3" name="MediaServiceImageTags">
    <vt:lpwstr/>
  </property>
  <property fmtid="{D5CDD505-2E9C-101B-9397-08002B2CF9AE}" pid="4" name="Topic">
    <vt:lpwstr>;#Adult;#</vt:lpwstr>
  </property>
  <property fmtid="{D5CDD505-2E9C-101B-9397-08002B2CF9AE}" pid="5" name="HIRLink">
    <vt:lpwstr>, </vt:lpwstr>
  </property>
  <property fmtid="{D5CDD505-2E9C-101B-9397-08002B2CF9AE}" pid="6" name="Archive0">
    <vt:bool>false</vt:bool>
  </property>
  <property fmtid="{D5CDD505-2E9C-101B-9397-08002B2CF9AE}" pid="7" name="Vaccinename">
    <vt:lpwstr>;#Shingles;#</vt:lpwstr>
  </property>
  <property fmtid="{D5CDD505-2E9C-101B-9397-08002B2CF9AE}" pid="8" name="relatingtoresource">
    <vt:lpwstr>FINAL CONTENT</vt:lpwstr>
  </property>
  <property fmtid="{D5CDD505-2E9C-101B-9397-08002B2CF9AE}" pid="9" name="Typeofresource">
    <vt:lpwstr>Training Slide Set</vt:lpwstr>
  </property>
  <property fmtid="{D5CDD505-2E9C-101B-9397-08002B2CF9AE}" pid="10" name="SKUNumber">
    <vt:lpwstr>NA</vt:lpwstr>
  </property>
</Properties>
</file>