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97"/>
  </p:notesMasterIdLst>
  <p:handoutMasterIdLst>
    <p:handoutMasterId r:id="rId98"/>
  </p:handoutMasterIdLst>
  <p:sldIdLst>
    <p:sldId id="2147375685" r:id="rId5"/>
    <p:sldId id="2147376152" r:id="rId6"/>
    <p:sldId id="2147376125" r:id="rId7"/>
    <p:sldId id="321" r:id="rId8"/>
    <p:sldId id="2147376154" r:id="rId9"/>
    <p:sldId id="2147375672" r:id="rId10"/>
    <p:sldId id="2147375673" r:id="rId11"/>
    <p:sldId id="259" r:id="rId12"/>
    <p:sldId id="283" r:id="rId13"/>
    <p:sldId id="2147375684" r:id="rId14"/>
    <p:sldId id="2147376151" r:id="rId15"/>
    <p:sldId id="2147376112" r:id="rId16"/>
    <p:sldId id="2147376161" r:id="rId17"/>
    <p:sldId id="2147376127" r:id="rId18"/>
    <p:sldId id="2147376116" r:id="rId19"/>
    <p:sldId id="2147376078" r:id="rId20"/>
    <p:sldId id="2147376084" r:id="rId21"/>
    <p:sldId id="2147376079" r:id="rId22"/>
    <p:sldId id="2147376080" r:id="rId23"/>
    <p:sldId id="2147376081" r:id="rId24"/>
    <p:sldId id="2147376077" r:id="rId25"/>
    <p:sldId id="2147376082" r:id="rId26"/>
    <p:sldId id="2147376086" r:id="rId27"/>
    <p:sldId id="2147376128" r:id="rId28"/>
    <p:sldId id="2147376131" r:id="rId29"/>
    <p:sldId id="2147375857" r:id="rId30"/>
    <p:sldId id="2147376129" r:id="rId31"/>
    <p:sldId id="2147376132" r:id="rId32"/>
    <p:sldId id="2147375860" r:id="rId33"/>
    <p:sldId id="2147376130" r:id="rId34"/>
    <p:sldId id="2147376133" r:id="rId35"/>
    <p:sldId id="2147376134" r:id="rId36"/>
    <p:sldId id="2147376092" r:id="rId37"/>
    <p:sldId id="2147375674" r:id="rId38"/>
    <p:sldId id="2147376093" r:id="rId39"/>
    <p:sldId id="2147376094" r:id="rId40"/>
    <p:sldId id="2147376095" r:id="rId41"/>
    <p:sldId id="2147376096" r:id="rId42"/>
    <p:sldId id="2147376113" r:id="rId43"/>
    <p:sldId id="2147376115" r:id="rId44"/>
    <p:sldId id="2147376164" r:id="rId45"/>
    <p:sldId id="2147376106" r:id="rId46"/>
    <p:sldId id="2147376165" r:id="rId47"/>
    <p:sldId id="2147376109" r:id="rId48"/>
    <p:sldId id="2147376170" r:id="rId49"/>
    <p:sldId id="2147376158" r:id="rId50"/>
    <p:sldId id="2147376108" r:id="rId51"/>
    <p:sldId id="2147376166" r:id="rId52"/>
    <p:sldId id="2147376167" r:id="rId53"/>
    <p:sldId id="2147376136" r:id="rId54"/>
    <p:sldId id="2147376162" r:id="rId55"/>
    <p:sldId id="2147376137" r:id="rId56"/>
    <p:sldId id="2147376143" r:id="rId57"/>
    <p:sldId id="2147376141" r:id="rId58"/>
    <p:sldId id="2147376142" r:id="rId59"/>
    <p:sldId id="2147376118" r:id="rId60"/>
    <p:sldId id="2147376169" r:id="rId61"/>
    <p:sldId id="2147376140" r:id="rId62"/>
    <p:sldId id="2147376144" r:id="rId63"/>
    <p:sldId id="2147376145" r:id="rId64"/>
    <p:sldId id="2147376147" r:id="rId65"/>
    <p:sldId id="2147376171" r:id="rId66"/>
    <p:sldId id="2147376149" r:id="rId67"/>
    <p:sldId id="2147376148" r:id="rId68"/>
    <p:sldId id="341" r:id="rId69"/>
    <p:sldId id="2147375683" r:id="rId70"/>
    <p:sldId id="2147376172" r:id="rId71"/>
    <p:sldId id="2147375686" r:id="rId72"/>
    <p:sldId id="2147376119" r:id="rId73"/>
    <p:sldId id="2147376120" r:id="rId74"/>
    <p:sldId id="2147376121" r:id="rId75"/>
    <p:sldId id="2147376122" r:id="rId76"/>
    <p:sldId id="2147376123" r:id="rId77"/>
    <p:sldId id="2147376124" r:id="rId78"/>
    <p:sldId id="2147375687" r:id="rId79"/>
    <p:sldId id="2147376173" r:id="rId80"/>
    <p:sldId id="2147376174" r:id="rId81"/>
    <p:sldId id="2147376098" r:id="rId82"/>
    <p:sldId id="2147376099" r:id="rId83"/>
    <p:sldId id="2147375688" r:id="rId84"/>
    <p:sldId id="2147376100" r:id="rId85"/>
    <p:sldId id="2147376177" r:id="rId86"/>
    <p:sldId id="2147376178" r:id="rId87"/>
    <p:sldId id="2147376179" r:id="rId88"/>
    <p:sldId id="2147376180" r:id="rId89"/>
    <p:sldId id="2147376181" r:id="rId90"/>
    <p:sldId id="2147376182" r:id="rId91"/>
    <p:sldId id="2147376102" r:id="rId92"/>
    <p:sldId id="2147376103" r:id="rId93"/>
    <p:sldId id="2147376175" r:id="rId94"/>
    <p:sldId id="2147376176" r:id="rId95"/>
    <p:sldId id="2147376104" r:id="rId9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1DFA91B-0C5E-2742-DA78-68813409AFB1}" name="Francesca Brugnoli-Edwards (Public Health Wales - CQ2)" initials="FB" userId="S::Francesca.Brugnoli-Edwards4@wales.nhs.uk::fe73d689-5a9e-427e-bfa8-5a40d2485247" providerId="AD"/>
  <p188:author id="{1519992A-3D09-C08D-DBF5-95040AB9B37F}" name="Ceriann Howard (Public Health Wales - No. 2 Capital Quarter)" initials="CH(HWN2CQ" userId="S::Ceriann.Howard2@wales.nhs.uk::21820608-678a-4a54-aec7-0e03d16ea59c" providerId="AD"/>
  <p188:author id="{389AFE47-C33C-6317-5D80-394894170595}" name="Clare Powell (Public Health Wales)" initials="CW" userId="S::clare.powell2@wales.nhs.uk::d7f25bbe-a553-4284-9dbf-a45ba97dae4b" providerId="AD"/>
  <p188:author id="{C5D0F550-F9BB-6F8A-BA5A-D4CC1CCA4996}" name="Nel Griffith (Public Health Wales - Preswylfa)" initials="NP" userId="S::nel.griffith2@wales.nhs.uk::d3411c5d-489e-4c8a-8609-fd949edced08" providerId="AD"/>
  <p188:author id="{DBAC516B-78D9-7271-9E83-BF11F31898DD}" name="Juliet Norwood (Public Health Wales - No. 2 Capital Quarter)" initials="JN" userId="S::Juliet.Norwood3@wales.nhs.uk::d95c3245-648b-48c9-b18a-f1410408e2e8" providerId="AD"/>
  <p188:author id="{C11460A8-C1E2-2352-9CA8-9FFD42E0F657}" name="Clare Powell (Public Health Wales)" initials="CP" userId="S::Clare.Powell2@wales.nhs.uk::d7f25bbe-a553-4284-9dbf-a45ba97dae4b" providerId="AD"/>
  <p188:author id="{F81AE8BE-BEC6-8BD2-DFFC-8E207419E239}" name="Juliet Norwood (Public Health Wales - No. 2 Capital Quarter)" initials="JQ" userId="S::juliet.norwood3@wales.nhs.uk::d95c3245-648b-48c9-b18a-f1410408e2e8" providerId="AD"/>
  <p188:author id="{7C80A3C3-6E61-BCDB-5564-869A5EF3248E}" name="Carys Rees (Public Health Wales - No. 2 Capital Quarter)" initials="CR" userId="S::Carys.Rees8@wales.nhs.uk::b158f908-155c-451f-81aa-6b2e7effd62b" providerId="AD"/>
  <p188:author id="{7E7468D4-90F3-629A-FC72-77268836BECB}" name="Hawys Youlden (Public Health Wales - No.2 Capital Quarter)" initials="HQ" userId="S::hawys.youlden2@wales.nhs.uk::a640df3f-f1c5-4512-b62e-09302c969a5e" providerId="AD"/>
  <p188:author id="{755782F0-D0BE-DDDC-1854-1A05E53344B3}" name="Francesca Brugnoli-Edwards (Public Health Wales - CQ2)" initials="FC" userId="S::francesca.brugnoli-edwards4@wales.nhs.uk::fe73d689-5a9e-427e-bfa8-5a40d248524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odie Phillips (Public Health Wales - No. 2 Capital Quarter)" initials="JP(HW-N2CQ" lastIdx="12" clrIdx="0">
    <p:extLst>
      <p:ext uri="{19B8F6BF-5375-455C-9EA6-DF929625EA0E}">
        <p15:presenceInfo xmlns:p15="http://schemas.microsoft.com/office/powerpoint/2012/main" userId="S-1-5-21-978635462-3828570294-627434887-1192716" providerId="AD"/>
      </p:ext>
    </p:extLst>
  </p:cmAuthor>
  <p:cmAuthor id="2" name="Hannah Y. Lindsay (Public Health Wales - No. 2 Capital Quarter)" initials="HYL(HW-N2CQ" lastIdx="5" clrIdx="1">
    <p:extLst>
      <p:ext uri="{19B8F6BF-5375-455C-9EA6-DF929625EA0E}">
        <p15:presenceInfo xmlns:p15="http://schemas.microsoft.com/office/powerpoint/2012/main" userId="S-1-5-21-978635462-3828570294-627434887-1147744" providerId="AD"/>
      </p:ext>
    </p:extLst>
  </p:cmAuthor>
  <p:cmAuthor id="3" name="Lesley Lewis (Public Health Wales - No. 2 Capital Quarter)" initials="LL(HW-N2CQ" lastIdx="14" clrIdx="2">
    <p:extLst>
      <p:ext uri="{19B8F6BF-5375-455C-9EA6-DF929625EA0E}">
        <p15:presenceInfo xmlns:p15="http://schemas.microsoft.com/office/powerpoint/2012/main" userId="S-1-5-21-978635462-3828570294-627434887-913762" providerId="AD"/>
      </p:ext>
    </p:extLst>
  </p:cmAuthor>
  <p:cmAuthor id="4" name="Ashley Gould (Public Health Wales - No. 2 Capital Quarter)" initials="AG(HW-N2CQ" lastIdx="20" clrIdx="3">
    <p:extLst>
      <p:ext uri="{19B8F6BF-5375-455C-9EA6-DF929625EA0E}">
        <p15:presenceInfo xmlns:p15="http://schemas.microsoft.com/office/powerpoint/2012/main" userId="S-1-5-21-978635462-3828570294-627434887-274402" providerId="AD"/>
      </p:ext>
    </p:extLst>
  </p:cmAuthor>
  <p:cmAuthor id="5" name="James Field (Public Health Wales - No. 2 Capital Quarter)" initials="JQ" lastIdx="13" clrIdx="4">
    <p:extLst>
      <p:ext uri="{19B8F6BF-5375-455C-9EA6-DF929625EA0E}">
        <p15:presenceInfo xmlns:p15="http://schemas.microsoft.com/office/powerpoint/2012/main" userId="S::james.field@wales.nhs.uk::7456450a-a083-4289-9b33-e13e318a5e8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2A73"/>
    <a:srgbClr val="B2E7F0"/>
    <a:srgbClr val="29B8CE"/>
    <a:srgbClr val="00A7A7"/>
    <a:srgbClr val="FFD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FAC36D-C15A-EFE5-70D0-1D98A1677676}" v="4" dt="2025-12-11T15:17:14.656"/>
    <p1510:client id="{2A9979A3-5F06-6F36-8FB7-9A228A9FB392}" v="1" dt="2025-12-11T14:49:46.310"/>
    <p1510:client id="{2DD08D93-3A3B-B89F-ADCB-11E5D6BAD258}" v="23" dt="2025-12-11T14:28:05.650"/>
    <p1510:client id="{370EADAD-8E07-C363-3AFD-3870FD713ACE}" v="68" dt="2025-12-11T11:22:09.817"/>
    <p1510:client id="{664D1523-3F73-0B90-4BD8-5E9B66BD550B}" v="56" dt="2025-12-12T12:13:48.538"/>
    <p1510:client id="{6714398B-120E-8460-1A57-0F3F0384D8B9}" v="366" dt="2025-12-10T16:59:10.023"/>
    <p1510:client id="{823AAAEB-623C-2B31-9128-D8CD1043E50B}" v="3" dt="2025-12-12T11:42:27.833"/>
    <p1510:client id="{9B323640-BB2B-3360-0F47-A6D9D7D44947}" v="20" dt="2025-12-12T12:18:17.289"/>
    <p1510:client id="{E8577364-2401-45F6-F1F0-ED7DA4727930}" v="312" dt="2025-12-12T11:19:04.234"/>
    <p1510:client id="{EF65267D-F022-3189-68CC-7BAC08D8BAD5}" v="105" dt="2025-12-11T11:54:32.994"/>
    <p1510:client id="{FDE6D7F7-38C5-4E43-90EF-42CA35AA02D3}" v="204" dt="2025-12-11T14:17:38.0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144" y="7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theme" Target="theme/theme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commentAuthors" Target="commentAuthors.xml"/><Relationship Id="rId10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notesMaster" Target="notesMasters/notesMaster1.xml"/><Relationship Id="rId104"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presProps" Target="presProps.xml"/><Relationship Id="rId105"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handoutMaster" Target="handoutMasters/handoutMaster1.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74E84D-AB83-44C4-95E6-0C06BE2C3C96}" type="doc">
      <dgm:prSet loTypeId="urn:microsoft.com/office/officeart/2005/8/layout/hierarchy3" loCatId="relationship" qsTypeId="urn:microsoft.com/office/officeart/2005/8/quickstyle/simple2" qsCatId="simple" csTypeId="urn:microsoft.com/office/officeart/2005/8/colors/accent1_2" csCatId="accent1" phldr="1"/>
      <dgm:spPr/>
      <dgm:t>
        <a:bodyPr/>
        <a:lstStyle/>
        <a:p>
          <a:endParaRPr lang="en-GB"/>
        </a:p>
      </dgm:t>
    </dgm:pt>
    <dgm:pt modelId="{5E983921-F0EE-4612-890B-170D9DA208EB}">
      <dgm:prSet phldrT="[Text]"/>
      <dgm:spPr>
        <a:xfrm>
          <a:off x="6945" y="1380298"/>
          <a:ext cx="1119187" cy="559593"/>
        </a:xfrm>
        <a:prstGeom prst="roundRect">
          <a:avLst>
            <a:gd name="adj" fmla="val 10000"/>
          </a:avLst>
        </a:prstGeom>
        <a:solidFill>
          <a:srgbClr val="156082">
            <a:hueOff val="0"/>
            <a:satOff val="0"/>
            <a:lumOff val="0"/>
            <a:alphaOff val="0"/>
          </a:srgbClr>
        </a:solidFill>
        <a:ln w="25400" cap="flat" cmpd="sng" algn="ctr">
          <a:solidFill>
            <a:sysClr val="window" lastClr="FFFFFF">
              <a:hueOff val="0"/>
              <a:satOff val="0"/>
              <a:lumOff val="0"/>
              <a:alphaOff val="0"/>
            </a:sysClr>
          </a:solidFill>
          <a:prstDash val="solid"/>
          <a:miter lim="800000"/>
        </a:ln>
        <a:effectLst/>
      </dgm:spPr>
      <dgm:t>
        <a:bodyPr/>
        <a:lstStyle/>
        <a:p>
          <a:pPr>
            <a:buNone/>
          </a:pPr>
          <a:r>
            <a:rPr lang="en-GB">
              <a:latin typeface="Aptos" panose="02110004020202020204"/>
              <a:ea typeface="+mn-ea"/>
              <a:cs typeface="+mn-cs"/>
            </a:rPr>
            <a:t>8-week appointment</a:t>
          </a:r>
        </a:p>
      </dgm:t>
    </dgm:pt>
    <dgm:pt modelId="{31ADE277-A628-4398-886F-65B7C780E64A}" type="parTrans" cxnId="{3B762669-B273-43B1-A7CF-5F0AB24BA652}">
      <dgm:prSet/>
      <dgm:spPr/>
      <dgm:t>
        <a:bodyPr/>
        <a:lstStyle/>
        <a:p>
          <a:endParaRPr lang="en-GB"/>
        </a:p>
      </dgm:t>
    </dgm:pt>
    <dgm:pt modelId="{72275122-0617-4CE5-9C4D-37EFFFABED08}" type="sibTrans" cxnId="{3B762669-B273-43B1-A7CF-5F0AB24BA652}">
      <dgm:prSet/>
      <dgm:spPr/>
      <dgm:t>
        <a:bodyPr/>
        <a:lstStyle/>
        <a:p>
          <a:endParaRPr lang="en-GB"/>
        </a:p>
      </dgm:t>
    </dgm:pt>
    <dgm:pt modelId="{1C6113FB-99C5-4819-8126-61CE91BF7A39}">
      <dgm:prSet phldrT="[Text]">
        <dgm:style>
          <a:lnRef idx="1">
            <a:schemeClr val="accent1"/>
          </a:lnRef>
          <a:fillRef idx="2">
            <a:schemeClr val="accent1"/>
          </a:fillRef>
          <a:effectRef idx="1">
            <a:schemeClr val="accent1"/>
          </a:effectRef>
          <a:fontRef idx="minor">
            <a:schemeClr val="dk1"/>
          </a:fontRef>
        </dgm:style>
      </dgm:prSet>
      <dgm:spPr>
        <a:xfrm>
          <a:off x="230782" y="2079790"/>
          <a:ext cx="895349" cy="559593"/>
        </a:xfrm>
        <a:prstGeom prst="roundRect">
          <a:avLst>
            <a:gd name="adj" fmla="val 10000"/>
          </a:avLst>
        </a:prstGeom>
        <a:gradFill rotWithShape="1">
          <a:gsLst>
            <a:gs pos="0">
              <a:srgbClr val="156082">
                <a:lumMod val="110000"/>
                <a:satMod val="105000"/>
                <a:tint val="67000"/>
              </a:srgbClr>
            </a:gs>
            <a:gs pos="50000">
              <a:srgbClr val="156082">
                <a:lumMod val="105000"/>
                <a:satMod val="103000"/>
                <a:tint val="73000"/>
              </a:srgbClr>
            </a:gs>
            <a:gs pos="100000">
              <a:srgbClr val="156082">
                <a:lumMod val="105000"/>
                <a:satMod val="109000"/>
                <a:tint val="81000"/>
              </a:srgbClr>
            </a:gs>
          </a:gsLst>
          <a:lin ang="5400000" scaled="0"/>
        </a:gradFill>
        <a:ln w="12700" cap="flat" cmpd="sng" algn="ctr">
          <a:solidFill>
            <a:srgbClr val="156082"/>
          </a:solidFill>
          <a:prstDash val="solid"/>
          <a:miter lim="800000"/>
        </a:ln>
        <a:effectLst/>
      </dgm:spPr>
      <dgm:t>
        <a:bodyPr/>
        <a:lstStyle/>
        <a:p>
          <a:pPr>
            <a:buNone/>
          </a:pPr>
          <a:r>
            <a:rPr lang="en-GB">
              <a:latin typeface="Aptos" panose="02110004020202020204"/>
              <a:ea typeface="+mn-ea"/>
              <a:cs typeface="+mn-cs"/>
            </a:rPr>
            <a:t>6-in-1</a:t>
          </a:r>
        </a:p>
      </dgm:t>
    </dgm:pt>
    <dgm:pt modelId="{E0611FDB-C2FC-4FFB-97CB-01254F257912}" type="parTrans" cxnId="{AF4D0994-2A5A-4D95-B8A2-4D0BC33DBA92}">
      <dgm:prSet/>
      <dgm:spPr>
        <a:xfrm>
          <a:off x="118864" y="1939892"/>
          <a:ext cx="111918" cy="419695"/>
        </a:xfrm>
        <a:custGeom>
          <a:avLst/>
          <a:gdLst/>
          <a:ahLst/>
          <a:cxnLst/>
          <a:rect l="0" t="0" r="0" b="0"/>
          <a:pathLst>
            <a:path>
              <a:moveTo>
                <a:pt x="0" y="0"/>
              </a:moveTo>
              <a:lnTo>
                <a:pt x="0" y="419695"/>
              </a:lnTo>
              <a:lnTo>
                <a:pt x="111918" y="419695"/>
              </a:lnTo>
            </a:path>
          </a:pathLst>
        </a:custGeom>
        <a:noFill/>
        <a:ln w="19050" cap="flat" cmpd="sng" algn="ctr">
          <a:solidFill>
            <a:srgbClr val="156082">
              <a:shade val="60000"/>
              <a:hueOff val="0"/>
              <a:satOff val="0"/>
              <a:lumOff val="0"/>
              <a:alphaOff val="0"/>
            </a:srgbClr>
          </a:solidFill>
          <a:prstDash val="solid"/>
          <a:miter lim="800000"/>
        </a:ln>
        <a:effectLst/>
      </dgm:spPr>
      <dgm:t>
        <a:bodyPr/>
        <a:lstStyle/>
        <a:p>
          <a:endParaRPr lang="en-GB"/>
        </a:p>
      </dgm:t>
    </dgm:pt>
    <dgm:pt modelId="{04B5D7EB-1E22-42AB-9F75-832F7002BBA7}" type="sibTrans" cxnId="{AF4D0994-2A5A-4D95-B8A2-4D0BC33DBA92}">
      <dgm:prSet/>
      <dgm:spPr/>
      <dgm:t>
        <a:bodyPr/>
        <a:lstStyle/>
        <a:p>
          <a:endParaRPr lang="en-GB"/>
        </a:p>
      </dgm:t>
    </dgm:pt>
    <dgm:pt modelId="{16B2320F-30A3-4142-B67B-0C1D9986A9DB}">
      <dgm:prSet phldrT="[Text]">
        <dgm:style>
          <a:lnRef idx="1">
            <a:schemeClr val="accent6"/>
          </a:lnRef>
          <a:fillRef idx="2">
            <a:schemeClr val="accent6"/>
          </a:fillRef>
          <a:effectRef idx="1">
            <a:schemeClr val="accent6"/>
          </a:effectRef>
          <a:fontRef idx="minor">
            <a:schemeClr val="dk1"/>
          </a:fontRef>
        </dgm:style>
      </dgm:prSet>
      <dgm:spPr>
        <a:xfrm>
          <a:off x="230782" y="2779282"/>
          <a:ext cx="895349" cy="559593"/>
        </a:xfrm>
        <a:prstGeom prst="roundRect">
          <a:avLst>
            <a:gd name="adj" fmla="val 10000"/>
          </a:avLst>
        </a:prstGeom>
        <a:gradFill rotWithShape="1">
          <a:gsLst>
            <a:gs pos="0">
              <a:srgbClr val="4EA72E">
                <a:lumMod val="110000"/>
                <a:satMod val="105000"/>
                <a:tint val="67000"/>
              </a:srgbClr>
            </a:gs>
            <a:gs pos="50000">
              <a:srgbClr val="4EA72E">
                <a:lumMod val="105000"/>
                <a:satMod val="103000"/>
                <a:tint val="73000"/>
              </a:srgbClr>
            </a:gs>
            <a:gs pos="100000">
              <a:srgbClr val="4EA72E">
                <a:lumMod val="105000"/>
                <a:satMod val="109000"/>
                <a:tint val="81000"/>
              </a:srgbClr>
            </a:gs>
          </a:gsLst>
          <a:lin ang="5400000" scaled="0"/>
        </a:gradFill>
        <a:ln w="12700" cap="flat" cmpd="sng" algn="ctr">
          <a:solidFill>
            <a:srgbClr val="4EA72E"/>
          </a:solidFill>
          <a:prstDash val="solid"/>
          <a:miter lim="800000"/>
        </a:ln>
        <a:effectLst/>
      </dgm:spPr>
      <dgm:t>
        <a:bodyPr/>
        <a:lstStyle/>
        <a:p>
          <a:pPr>
            <a:buNone/>
          </a:pPr>
          <a:r>
            <a:rPr lang="en-GB">
              <a:latin typeface="Aptos" panose="02110004020202020204"/>
              <a:ea typeface="+mn-ea"/>
              <a:cs typeface="+mn-cs"/>
            </a:rPr>
            <a:t>MenB</a:t>
          </a:r>
          <a:endParaRPr lang="en-GB" err="1">
            <a:latin typeface="Aptos" panose="02110004020202020204"/>
            <a:ea typeface="+mn-ea"/>
            <a:cs typeface="+mn-cs"/>
          </a:endParaRPr>
        </a:p>
      </dgm:t>
    </dgm:pt>
    <dgm:pt modelId="{E4FCCE2C-1589-4299-B58E-575E9FBE80B5}" type="parTrans" cxnId="{A826EFAC-E7DE-42EA-AD75-472994EE60DF}">
      <dgm:prSet/>
      <dgm:spPr>
        <a:xfrm>
          <a:off x="118864" y="1939892"/>
          <a:ext cx="111918" cy="1119187"/>
        </a:xfrm>
        <a:custGeom>
          <a:avLst/>
          <a:gdLst/>
          <a:ahLst/>
          <a:cxnLst/>
          <a:rect l="0" t="0" r="0" b="0"/>
          <a:pathLst>
            <a:path>
              <a:moveTo>
                <a:pt x="0" y="0"/>
              </a:moveTo>
              <a:lnTo>
                <a:pt x="0" y="1119187"/>
              </a:lnTo>
              <a:lnTo>
                <a:pt x="111918" y="1119187"/>
              </a:lnTo>
            </a:path>
          </a:pathLst>
        </a:custGeom>
        <a:noFill/>
        <a:ln w="19050" cap="flat" cmpd="sng" algn="ctr">
          <a:solidFill>
            <a:srgbClr val="156082">
              <a:shade val="60000"/>
              <a:hueOff val="0"/>
              <a:satOff val="0"/>
              <a:lumOff val="0"/>
              <a:alphaOff val="0"/>
            </a:srgbClr>
          </a:solidFill>
          <a:prstDash val="solid"/>
          <a:miter lim="800000"/>
        </a:ln>
        <a:effectLst/>
      </dgm:spPr>
      <dgm:t>
        <a:bodyPr/>
        <a:lstStyle/>
        <a:p>
          <a:endParaRPr lang="en-GB"/>
        </a:p>
      </dgm:t>
    </dgm:pt>
    <dgm:pt modelId="{B2BDC856-5CEF-4AD2-A8DC-ED12F672BB2A}" type="sibTrans" cxnId="{A826EFAC-E7DE-42EA-AD75-472994EE60DF}">
      <dgm:prSet/>
      <dgm:spPr/>
      <dgm:t>
        <a:bodyPr/>
        <a:lstStyle/>
        <a:p>
          <a:endParaRPr lang="en-GB"/>
        </a:p>
      </dgm:t>
    </dgm:pt>
    <dgm:pt modelId="{B93DC5D8-FBF9-4D70-AB01-31FE3F8A49B7}">
      <dgm:prSet phldrT="[Text]"/>
      <dgm:spPr>
        <a:xfrm>
          <a:off x="1405929" y="1380298"/>
          <a:ext cx="1119187" cy="559593"/>
        </a:xfrm>
        <a:prstGeom prst="roundRect">
          <a:avLst>
            <a:gd name="adj" fmla="val 10000"/>
          </a:avLst>
        </a:prstGeom>
        <a:solidFill>
          <a:srgbClr val="156082">
            <a:hueOff val="0"/>
            <a:satOff val="0"/>
            <a:lumOff val="0"/>
            <a:alphaOff val="0"/>
          </a:srgbClr>
        </a:solidFill>
        <a:ln w="25400" cap="flat" cmpd="sng" algn="ctr">
          <a:solidFill>
            <a:sysClr val="window" lastClr="FFFFFF">
              <a:hueOff val="0"/>
              <a:satOff val="0"/>
              <a:lumOff val="0"/>
              <a:alphaOff val="0"/>
            </a:sysClr>
          </a:solidFill>
          <a:prstDash val="solid"/>
          <a:miter lim="800000"/>
        </a:ln>
        <a:effectLst/>
      </dgm:spPr>
      <dgm:t>
        <a:bodyPr/>
        <a:lstStyle/>
        <a:p>
          <a:pPr>
            <a:buNone/>
          </a:pPr>
          <a:r>
            <a:rPr lang="en-GB" i="0">
              <a:latin typeface="Aptos" panose="02110004020202020204"/>
              <a:ea typeface="+mn-ea"/>
              <a:cs typeface="+mn-cs"/>
            </a:rPr>
            <a:t>12-week appointment</a:t>
          </a:r>
        </a:p>
      </dgm:t>
    </dgm:pt>
    <dgm:pt modelId="{0804A813-928D-4BFC-BE4C-98E5B1EACBDB}" type="parTrans" cxnId="{0B5FD823-4413-4D2A-AEB5-E933449AA7D1}">
      <dgm:prSet/>
      <dgm:spPr/>
      <dgm:t>
        <a:bodyPr/>
        <a:lstStyle/>
        <a:p>
          <a:endParaRPr lang="en-GB"/>
        </a:p>
      </dgm:t>
    </dgm:pt>
    <dgm:pt modelId="{4B95D1FC-958A-4C43-A62A-65B612EFFD56}" type="sibTrans" cxnId="{0B5FD823-4413-4D2A-AEB5-E933449AA7D1}">
      <dgm:prSet/>
      <dgm:spPr/>
      <dgm:t>
        <a:bodyPr/>
        <a:lstStyle/>
        <a:p>
          <a:endParaRPr lang="en-GB"/>
        </a:p>
      </dgm:t>
    </dgm:pt>
    <dgm:pt modelId="{08DB6F90-A167-448F-87AD-648E77A312B9}">
      <dgm:prSet phldrT="[Text]">
        <dgm:style>
          <a:lnRef idx="1">
            <a:schemeClr val="accent1"/>
          </a:lnRef>
          <a:fillRef idx="2">
            <a:schemeClr val="accent1"/>
          </a:fillRef>
          <a:effectRef idx="1">
            <a:schemeClr val="accent1"/>
          </a:effectRef>
          <a:fontRef idx="minor">
            <a:schemeClr val="dk1"/>
          </a:fontRef>
        </dgm:style>
      </dgm:prSet>
      <dgm:spPr>
        <a:xfrm>
          <a:off x="1629767" y="2079790"/>
          <a:ext cx="895349" cy="559593"/>
        </a:xfrm>
        <a:prstGeom prst="roundRect">
          <a:avLst>
            <a:gd name="adj" fmla="val 10000"/>
          </a:avLst>
        </a:prstGeom>
        <a:gradFill rotWithShape="1">
          <a:gsLst>
            <a:gs pos="0">
              <a:srgbClr val="156082">
                <a:lumMod val="110000"/>
                <a:satMod val="105000"/>
                <a:tint val="67000"/>
              </a:srgbClr>
            </a:gs>
            <a:gs pos="50000">
              <a:srgbClr val="156082">
                <a:lumMod val="105000"/>
                <a:satMod val="103000"/>
                <a:tint val="73000"/>
              </a:srgbClr>
            </a:gs>
            <a:gs pos="100000">
              <a:srgbClr val="156082">
                <a:lumMod val="105000"/>
                <a:satMod val="109000"/>
                <a:tint val="81000"/>
              </a:srgbClr>
            </a:gs>
          </a:gsLst>
          <a:lin ang="5400000" scaled="0"/>
        </a:gradFill>
        <a:ln w="12700" cap="flat" cmpd="sng" algn="ctr">
          <a:solidFill>
            <a:srgbClr val="156082"/>
          </a:solidFill>
          <a:prstDash val="solid"/>
          <a:miter lim="800000"/>
        </a:ln>
        <a:effectLst/>
      </dgm:spPr>
      <dgm:t>
        <a:bodyPr/>
        <a:lstStyle/>
        <a:p>
          <a:pPr>
            <a:buNone/>
          </a:pPr>
          <a:r>
            <a:rPr lang="en-GB" i="0">
              <a:latin typeface="Aptos" panose="02110004020202020204"/>
              <a:ea typeface="+mn-ea"/>
              <a:cs typeface="+mn-cs"/>
            </a:rPr>
            <a:t>6-in-1</a:t>
          </a:r>
        </a:p>
      </dgm:t>
    </dgm:pt>
    <dgm:pt modelId="{FD209392-73D0-4C5E-9D0E-F75BC021BA04}" type="parTrans" cxnId="{A2D44B3E-0F60-4CB0-A571-B7D27943DA09}">
      <dgm:prSet/>
      <dgm:spPr>
        <a:xfrm>
          <a:off x="1517848" y="1939892"/>
          <a:ext cx="111918" cy="419695"/>
        </a:xfrm>
        <a:custGeom>
          <a:avLst/>
          <a:gdLst/>
          <a:ahLst/>
          <a:cxnLst/>
          <a:rect l="0" t="0" r="0" b="0"/>
          <a:pathLst>
            <a:path>
              <a:moveTo>
                <a:pt x="0" y="0"/>
              </a:moveTo>
              <a:lnTo>
                <a:pt x="0" y="419695"/>
              </a:lnTo>
              <a:lnTo>
                <a:pt x="111918" y="419695"/>
              </a:lnTo>
            </a:path>
          </a:pathLst>
        </a:custGeom>
        <a:noFill/>
        <a:ln w="19050" cap="flat" cmpd="sng" algn="ctr">
          <a:solidFill>
            <a:srgbClr val="156082">
              <a:shade val="60000"/>
              <a:hueOff val="0"/>
              <a:satOff val="0"/>
              <a:lumOff val="0"/>
              <a:alphaOff val="0"/>
            </a:srgbClr>
          </a:solidFill>
          <a:prstDash val="solid"/>
          <a:miter lim="800000"/>
        </a:ln>
        <a:effectLst/>
      </dgm:spPr>
      <dgm:t>
        <a:bodyPr/>
        <a:lstStyle/>
        <a:p>
          <a:endParaRPr lang="en-GB"/>
        </a:p>
      </dgm:t>
    </dgm:pt>
    <dgm:pt modelId="{6A5A1875-950D-4591-8536-FEA43589C16E}" type="sibTrans" cxnId="{A2D44B3E-0F60-4CB0-A571-B7D27943DA09}">
      <dgm:prSet/>
      <dgm:spPr/>
      <dgm:t>
        <a:bodyPr/>
        <a:lstStyle/>
        <a:p>
          <a:endParaRPr lang="en-GB"/>
        </a:p>
      </dgm:t>
    </dgm:pt>
    <dgm:pt modelId="{D8AF7BA0-74D5-431F-A294-AEA1ECA84781}">
      <dgm:prSet phldrT="[Text]">
        <dgm:style>
          <a:lnRef idx="1">
            <a:schemeClr val="accent6"/>
          </a:lnRef>
          <a:fillRef idx="2">
            <a:schemeClr val="accent6"/>
          </a:fillRef>
          <a:effectRef idx="1">
            <a:schemeClr val="accent6"/>
          </a:effectRef>
          <a:fontRef idx="minor">
            <a:schemeClr val="dk1"/>
          </a:fontRef>
        </dgm:style>
      </dgm:prSet>
      <dgm:spPr>
        <a:xfrm>
          <a:off x="1629767" y="2779282"/>
          <a:ext cx="895349" cy="559593"/>
        </a:xfrm>
        <a:prstGeom prst="roundRect">
          <a:avLst>
            <a:gd name="adj" fmla="val 10000"/>
          </a:avLst>
        </a:prstGeom>
        <a:gradFill rotWithShape="1">
          <a:gsLst>
            <a:gs pos="0">
              <a:srgbClr val="4EA72E">
                <a:lumMod val="110000"/>
                <a:satMod val="105000"/>
                <a:tint val="67000"/>
              </a:srgbClr>
            </a:gs>
            <a:gs pos="50000">
              <a:srgbClr val="4EA72E">
                <a:lumMod val="105000"/>
                <a:satMod val="103000"/>
                <a:tint val="73000"/>
              </a:srgbClr>
            </a:gs>
            <a:gs pos="100000">
              <a:srgbClr val="4EA72E">
                <a:lumMod val="105000"/>
                <a:satMod val="109000"/>
                <a:tint val="81000"/>
              </a:srgbClr>
            </a:gs>
          </a:gsLst>
          <a:lin ang="5400000" scaled="0"/>
        </a:gradFill>
        <a:ln w="12700" cap="flat" cmpd="sng" algn="ctr">
          <a:solidFill>
            <a:srgbClr val="4EA72E"/>
          </a:solidFill>
          <a:prstDash val="solid"/>
          <a:miter lim="800000"/>
        </a:ln>
        <a:effectLst/>
      </dgm:spPr>
      <dgm:t>
        <a:bodyPr/>
        <a:lstStyle/>
        <a:p>
          <a:pPr>
            <a:buNone/>
          </a:pPr>
          <a:r>
            <a:rPr lang="en-GB" i="1">
              <a:latin typeface="Aptos" panose="02110004020202020204"/>
              <a:ea typeface="+mn-ea"/>
              <a:cs typeface="+mn-cs"/>
            </a:rPr>
            <a:t>MenB</a:t>
          </a:r>
          <a:endParaRPr lang="en-GB" i="1" err="1">
            <a:latin typeface="Aptos" panose="02110004020202020204"/>
            <a:ea typeface="+mn-ea"/>
            <a:cs typeface="+mn-cs"/>
          </a:endParaRPr>
        </a:p>
      </dgm:t>
    </dgm:pt>
    <dgm:pt modelId="{064E3B39-A56A-42E1-8CE8-D5E748D0CA34}" type="parTrans" cxnId="{246CC0EC-50B6-4781-A9C5-25648261ED84}">
      <dgm:prSet/>
      <dgm:spPr>
        <a:xfrm>
          <a:off x="1517848" y="1939892"/>
          <a:ext cx="111918" cy="1119187"/>
        </a:xfrm>
        <a:custGeom>
          <a:avLst/>
          <a:gdLst/>
          <a:ahLst/>
          <a:cxnLst/>
          <a:rect l="0" t="0" r="0" b="0"/>
          <a:pathLst>
            <a:path>
              <a:moveTo>
                <a:pt x="0" y="0"/>
              </a:moveTo>
              <a:lnTo>
                <a:pt x="0" y="1119187"/>
              </a:lnTo>
              <a:lnTo>
                <a:pt x="111918" y="1119187"/>
              </a:lnTo>
            </a:path>
          </a:pathLst>
        </a:custGeom>
        <a:noFill/>
        <a:ln w="19050" cap="flat" cmpd="sng" algn="ctr">
          <a:solidFill>
            <a:srgbClr val="156082">
              <a:shade val="60000"/>
              <a:hueOff val="0"/>
              <a:satOff val="0"/>
              <a:lumOff val="0"/>
              <a:alphaOff val="0"/>
            </a:srgbClr>
          </a:solidFill>
          <a:prstDash val="solid"/>
          <a:miter lim="800000"/>
        </a:ln>
        <a:effectLst/>
      </dgm:spPr>
      <dgm:t>
        <a:bodyPr/>
        <a:lstStyle/>
        <a:p>
          <a:endParaRPr lang="en-GB"/>
        </a:p>
      </dgm:t>
    </dgm:pt>
    <dgm:pt modelId="{79E70AF4-3B23-4192-92A3-3B74CB7F5840}" type="sibTrans" cxnId="{246CC0EC-50B6-4781-A9C5-25648261ED84}">
      <dgm:prSet/>
      <dgm:spPr/>
      <dgm:t>
        <a:bodyPr/>
        <a:lstStyle/>
        <a:p>
          <a:endParaRPr lang="en-GB"/>
        </a:p>
      </dgm:t>
    </dgm:pt>
    <dgm:pt modelId="{38BA84C6-04A7-4798-9314-ADC642DE5D4B}">
      <dgm:prSet phldrT="[Text]">
        <dgm:style>
          <a:lnRef idx="1">
            <a:schemeClr val="accent4"/>
          </a:lnRef>
          <a:fillRef idx="2">
            <a:schemeClr val="accent4"/>
          </a:fillRef>
          <a:effectRef idx="1">
            <a:schemeClr val="accent4"/>
          </a:effectRef>
          <a:fontRef idx="minor">
            <a:schemeClr val="dk1"/>
          </a:fontRef>
        </dgm:style>
      </dgm:prSet>
      <dgm:spPr>
        <a:xfrm>
          <a:off x="1629767" y="3478774"/>
          <a:ext cx="895349" cy="559593"/>
        </a:xfrm>
        <a:prstGeom prst="roundRect">
          <a:avLst>
            <a:gd name="adj" fmla="val 10000"/>
          </a:avLst>
        </a:prstGeom>
        <a:gradFill rotWithShape="1">
          <a:gsLst>
            <a:gs pos="0">
              <a:srgbClr val="0F9ED5">
                <a:lumMod val="110000"/>
                <a:satMod val="105000"/>
                <a:tint val="67000"/>
              </a:srgbClr>
            </a:gs>
            <a:gs pos="50000">
              <a:srgbClr val="0F9ED5">
                <a:lumMod val="105000"/>
                <a:satMod val="103000"/>
                <a:tint val="73000"/>
              </a:srgbClr>
            </a:gs>
            <a:gs pos="100000">
              <a:srgbClr val="0F9ED5">
                <a:lumMod val="105000"/>
                <a:satMod val="109000"/>
                <a:tint val="81000"/>
              </a:srgbClr>
            </a:gs>
          </a:gsLst>
          <a:lin ang="5400000" scaled="0"/>
        </a:gradFill>
        <a:ln w="12700" cap="flat" cmpd="sng" algn="ctr">
          <a:solidFill>
            <a:srgbClr val="0F9ED5"/>
          </a:solidFill>
          <a:prstDash val="solid"/>
          <a:miter lim="800000"/>
        </a:ln>
        <a:effectLst/>
      </dgm:spPr>
      <dgm:t>
        <a:bodyPr/>
        <a:lstStyle/>
        <a:p>
          <a:pPr>
            <a:buNone/>
          </a:pPr>
          <a:r>
            <a:rPr lang="en-GB">
              <a:latin typeface="Aptos" panose="02110004020202020204"/>
              <a:ea typeface="+mn-ea"/>
              <a:cs typeface="+mn-cs"/>
            </a:rPr>
            <a:t>Rotavirus</a:t>
          </a:r>
        </a:p>
      </dgm:t>
    </dgm:pt>
    <dgm:pt modelId="{779C7128-0C04-4B46-9B5E-BDCB6A353E11}" type="parTrans" cxnId="{029FFA26-D9A7-4101-9A11-CAE0EB07F181}">
      <dgm:prSet/>
      <dgm:spPr>
        <a:xfrm>
          <a:off x="1517848" y="1939892"/>
          <a:ext cx="111918" cy="1818679"/>
        </a:xfrm>
        <a:custGeom>
          <a:avLst/>
          <a:gdLst/>
          <a:ahLst/>
          <a:cxnLst/>
          <a:rect l="0" t="0" r="0" b="0"/>
          <a:pathLst>
            <a:path>
              <a:moveTo>
                <a:pt x="0" y="0"/>
              </a:moveTo>
              <a:lnTo>
                <a:pt x="0" y="1818679"/>
              </a:lnTo>
              <a:lnTo>
                <a:pt x="111918" y="1818679"/>
              </a:lnTo>
            </a:path>
          </a:pathLst>
        </a:custGeom>
        <a:noFill/>
        <a:ln w="19050" cap="flat" cmpd="sng" algn="ctr">
          <a:solidFill>
            <a:srgbClr val="156082">
              <a:shade val="60000"/>
              <a:hueOff val="0"/>
              <a:satOff val="0"/>
              <a:lumOff val="0"/>
              <a:alphaOff val="0"/>
            </a:srgbClr>
          </a:solidFill>
          <a:prstDash val="solid"/>
          <a:miter lim="800000"/>
        </a:ln>
        <a:effectLst/>
      </dgm:spPr>
      <dgm:t>
        <a:bodyPr/>
        <a:lstStyle/>
        <a:p>
          <a:endParaRPr lang="en-GB"/>
        </a:p>
      </dgm:t>
    </dgm:pt>
    <dgm:pt modelId="{FDD74B1F-8820-4FD6-AECA-EFAF70EAE425}" type="sibTrans" cxnId="{029FFA26-D9A7-4101-9A11-CAE0EB07F181}">
      <dgm:prSet/>
      <dgm:spPr/>
      <dgm:t>
        <a:bodyPr/>
        <a:lstStyle/>
        <a:p>
          <a:endParaRPr lang="en-GB"/>
        </a:p>
      </dgm:t>
    </dgm:pt>
    <dgm:pt modelId="{CD45476E-A1E0-4B0E-AA0A-FB669A30584D}">
      <dgm:prSet phldrT="[Text]">
        <dgm:style>
          <a:lnRef idx="1">
            <a:schemeClr val="accent1"/>
          </a:lnRef>
          <a:fillRef idx="2">
            <a:schemeClr val="accent1"/>
          </a:fillRef>
          <a:effectRef idx="1">
            <a:schemeClr val="accent1"/>
          </a:effectRef>
          <a:fontRef idx="minor">
            <a:schemeClr val="dk1"/>
          </a:fontRef>
        </dgm:style>
      </dgm:prSet>
      <dgm:spPr>
        <a:xfrm>
          <a:off x="3039021" y="2048968"/>
          <a:ext cx="895349" cy="559593"/>
        </a:xfrm>
        <a:prstGeom prst="roundRect">
          <a:avLst>
            <a:gd name="adj" fmla="val 10000"/>
          </a:avLst>
        </a:prstGeom>
        <a:gradFill rotWithShape="1">
          <a:gsLst>
            <a:gs pos="0">
              <a:srgbClr val="156082">
                <a:lumMod val="110000"/>
                <a:satMod val="105000"/>
                <a:tint val="67000"/>
              </a:srgbClr>
            </a:gs>
            <a:gs pos="50000">
              <a:srgbClr val="156082">
                <a:lumMod val="105000"/>
                <a:satMod val="103000"/>
                <a:tint val="73000"/>
              </a:srgbClr>
            </a:gs>
            <a:gs pos="100000">
              <a:srgbClr val="156082">
                <a:lumMod val="105000"/>
                <a:satMod val="109000"/>
                <a:tint val="81000"/>
              </a:srgbClr>
            </a:gs>
          </a:gsLst>
          <a:lin ang="5400000" scaled="0"/>
        </a:gradFill>
        <a:ln w="12700" cap="flat" cmpd="sng" algn="ctr">
          <a:solidFill>
            <a:srgbClr val="156082"/>
          </a:solidFill>
          <a:prstDash val="solid"/>
          <a:miter lim="800000"/>
        </a:ln>
        <a:effectLst/>
      </dgm:spPr>
      <dgm:t>
        <a:bodyPr/>
        <a:lstStyle/>
        <a:p>
          <a:pPr>
            <a:buNone/>
          </a:pPr>
          <a:r>
            <a:rPr lang="en-GB">
              <a:latin typeface="Aptos" panose="02110004020202020204"/>
              <a:ea typeface="+mn-ea"/>
              <a:cs typeface="+mn-cs"/>
            </a:rPr>
            <a:t>6-in-1</a:t>
          </a:r>
        </a:p>
      </dgm:t>
    </dgm:pt>
    <dgm:pt modelId="{C8498735-F44B-4756-9937-C881BE920F53}" type="parTrans" cxnId="{FE2FD025-62CE-45E8-AB2D-29819AF34B02}">
      <dgm:prSet/>
      <dgm:spPr>
        <a:xfrm>
          <a:off x="2916832" y="1939892"/>
          <a:ext cx="122188" cy="388872"/>
        </a:xfrm>
        <a:custGeom>
          <a:avLst/>
          <a:gdLst/>
          <a:ahLst/>
          <a:cxnLst/>
          <a:rect l="0" t="0" r="0" b="0"/>
          <a:pathLst>
            <a:path>
              <a:moveTo>
                <a:pt x="0" y="0"/>
              </a:moveTo>
              <a:lnTo>
                <a:pt x="0" y="388872"/>
              </a:lnTo>
              <a:lnTo>
                <a:pt x="122188" y="388872"/>
              </a:lnTo>
            </a:path>
          </a:pathLst>
        </a:custGeom>
        <a:noFill/>
        <a:ln w="19050" cap="flat" cmpd="sng" algn="ctr">
          <a:solidFill>
            <a:srgbClr val="156082">
              <a:shade val="60000"/>
              <a:hueOff val="0"/>
              <a:satOff val="0"/>
              <a:lumOff val="0"/>
              <a:alphaOff val="0"/>
            </a:srgbClr>
          </a:solidFill>
          <a:prstDash val="solid"/>
          <a:miter lim="800000"/>
        </a:ln>
        <a:effectLst/>
      </dgm:spPr>
      <dgm:t>
        <a:bodyPr/>
        <a:lstStyle/>
        <a:p>
          <a:endParaRPr lang="en-GB"/>
        </a:p>
      </dgm:t>
    </dgm:pt>
    <dgm:pt modelId="{7C8C5DFD-B950-4EAA-B55B-677AB0848275}" type="sibTrans" cxnId="{FE2FD025-62CE-45E8-AB2D-29819AF34B02}">
      <dgm:prSet/>
      <dgm:spPr/>
      <dgm:t>
        <a:bodyPr/>
        <a:lstStyle/>
        <a:p>
          <a:endParaRPr lang="en-GB"/>
        </a:p>
      </dgm:t>
    </dgm:pt>
    <dgm:pt modelId="{95070C4C-E1F8-40E5-AB95-77B237D85EF9}">
      <dgm:prSet phldrT="[Text]"/>
      <dgm:spPr>
        <a:xfrm>
          <a:off x="2804914" y="1380298"/>
          <a:ext cx="1119187" cy="559593"/>
        </a:xfrm>
        <a:prstGeom prst="roundRect">
          <a:avLst>
            <a:gd name="adj" fmla="val 10000"/>
          </a:avLst>
        </a:prstGeom>
        <a:solidFill>
          <a:srgbClr val="156082">
            <a:hueOff val="0"/>
            <a:satOff val="0"/>
            <a:lumOff val="0"/>
            <a:alphaOff val="0"/>
          </a:srgbClr>
        </a:solidFill>
        <a:ln w="25400" cap="flat" cmpd="sng" algn="ctr">
          <a:solidFill>
            <a:sysClr val="window" lastClr="FFFFFF">
              <a:hueOff val="0"/>
              <a:satOff val="0"/>
              <a:lumOff val="0"/>
              <a:alphaOff val="0"/>
            </a:sysClr>
          </a:solidFill>
          <a:prstDash val="solid"/>
          <a:miter lim="800000"/>
        </a:ln>
        <a:effectLst/>
      </dgm:spPr>
      <dgm:t>
        <a:bodyPr/>
        <a:lstStyle/>
        <a:p>
          <a:pPr>
            <a:buNone/>
          </a:pPr>
          <a:r>
            <a:rPr lang="en-GB">
              <a:latin typeface="Aptos" panose="02110004020202020204"/>
              <a:ea typeface="+mn-ea"/>
              <a:cs typeface="+mn-cs"/>
            </a:rPr>
            <a:t>16-week appointment</a:t>
          </a:r>
        </a:p>
      </dgm:t>
    </dgm:pt>
    <dgm:pt modelId="{66564187-3508-4D13-8D81-0F53A505F16B}" type="parTrans" cxnId="{A554EC1A-091C-4F56-A2D4-314B21F3D31E}">
      <dgm:prSet/>
      <dgm:spPr/>
      <dgm:t>
        <a:bodyPr/>
        <a:lstStyle/>
        <a:p>
          <a:endParaRPr lang="en-GB"/>
        </a:p>
      </dgm:t>
    </dgm:pt>
    <dgm:pt modelId="{24743C45-C0AF-48A8-A7FB-7844BAA6B8F6}" type="sibTrans" cxnId="{A554EC1A-091C-4F56-A2D4-314B21F3D31E}">
      <dgm:prSet/>
      <dgm:spPr/>
      <dgm:t>
        <a:bodyPr/>
        <a:lstStyle/>
        <a:p>
          <a:endParaRPr lang="en-GB"/>
        </a:p>
      </dgm:t>
    </dgm:pt>
    <dgm:pt modelId="{07EE1FA4-E4D4-48FC-9707-407EC6838087}">
      <dgm:prSet phldrT="[Text]">
        <dgm:style>
          <a:lnRef idx="1">
            <a:schemeClr val="accent4"/>
          </a:lnRef>
          <a:fillRef idx="2">
            <a:schemeClr val="accent4"/>
          </a:fillRef>
          <a:effectRef idx="1">
            <a:schemeClr val="accent4"/>
          </a:effectRef>
          <a:fontRef idx="minor">
            <a:schemeClr val="dk1"/>
          </a:fontRef>
        </dgm:style>
      </dgm:prSet>
      <dgm:spPr>
        <a:xfrm>
          <a:off x="230782" y="3478774"/>
          <a:ext cx="895349" cy="559593"/>
        </a:xfrm>
        <a:prstGeom prst="roundRect">
          <a:avLst>
            <a:gd name="adj" fmla="val 10000"/>
          </a:avLst>
        </a:prstGeom>
        <a:gradFill rotWithShape="1">
          <a:gsLst>
            <a:gs pos="0">
              <a:srgbClr val="0F9ED5">
                <a:lumMod val="110000"/>
                <a:satMod val="105000"/>
                <a:tint val="67000"/>
              </a:srgbClr>
            </a:gs>
            <a:gs pos="50000">
              <a:srgbClr val="0F9ED5">
                <a:lumMod val="105000"/>
                <a:satMod val="103000"/>
                <a:tint val="73000"/>
              </a:srgbClr>
            </a:gs>
            <a:gs pos="100000">
              <a:srgbClr val="0F9ED5">
                <a:lumMod val="105000"/>
                <a:satMod val="109000"/>
                <a:tint val="81000"/>
              </a:srgbClr>
            </a:gs>
          </a:gsLst>
          <a:lin ang="5400000" scaled="0"/>
        </a:gradFill>
        <a:ln w="12700" cap="flat" cmpd="sng" algn="ctr">
          <a:solidFill>
            <a:srgbClr val="0F9ED5"/>
          </a:solidFill>
          <a:prstDash val="solid"/>
          <a:miter lim="800000"/>
        </a:ln>
        <a:effectLst/>
      </dgm:spPr>
      <dgm:t>
        <a:bodyPr/>
        <a:lstStyle/>
        <a:p>
          <a:pPr>
            <a:buNone/>
          </a:pPr>
          <a:r>
            <a:rPr lang="en-GB">
              <a:latin typeface="Aptos" panose="02110004020202020204"/>
              <a:ea typeface="+mn-ea"/>
              <a:cs typeface="+mn-cs"/>
            </a:rPr>
            <a:t>Rotavirus</a:t>
          </a:r>
        </a:p>
      </dgm:t>
    </dgm:pt>
    <dgm:pt modelId="{925039C6-0A43-462A-ABD6-9FBB6661328F}" type="parTrans" cxnId="{C8392EA1-07CD-4132-A966-1B785850FDE6}">
      <dgm:prSet/>
      <dgm:spPr>
        <a:xfrm>
          <a:off x="118864" y="1939892"/>
          <a:ext cx="111918" cy="1818679"/>
        </a:xfrm>
        <a:custGeom>
          <a:avLst/>
          <a:gdLst/>
          <a:ahLst/>
          <a:cxnLst/>
          <a:rect l="0" t="0" r="0" b="0"/>
          <a:pathLst>
            <a:path>
              <a:moveTo>
                <a:pt x="0" y="0"/>
              </a:moveTo>
              <a:lnTo>
                <a:pt x="0" y="1818679"/>
              </a:lnTo>
              <a:lnTo>
                <a:pt x="111918" y="1818679"/>
              </a:lnTo>
            </a:path>
          </a:pathLst>
        </a:custGeom>
        <a:noFill/>
        <a:ln w="19050" cap="flat" cmpd="sng" algn="ctr">
          <a:solidFill>
            <a:srgbClr val="156082">
              <a:shade val="60000"/>
              <a:hueOff val="0"/>
              <a:satOff val="0"/>
              <a:lumOff val="0"/>
              <a:alphaOff val="0"/>
            </a:srgbClr>
          </a:solidFill>
          <a:prstDash val="solid"/>
          <a:miter lim="800000"/>
        </a:ln>
        <a:effectLst/>
      </dgm:spPr>
      <dgm:t>
        <a:bodyPr/>
        <a:lstStyle/>
        <a:p>
          <a:endParaRPr lang="en-GB"/>
        </a:p>
      </dgm:t>
    </dgm:pt>
    <dgm:pt modelId="{D25B64CC-13F1-4F24-A48E-5A134E023B84}" type="sibTrans" cxnId="{C8392EA1-07CD-4132-A966-1B785850FDE6}">
      <dgm:prSet/>
      <dgm:spPr/>
      <dgm:t>
        <a:bodyPr/>
        <a:lstStyle/>
        <a:p>
          <a:endParaRPr lang="en-GB"/>
        </a:p>
      </dgm:t>
    </dgm:pt>
    <dgm:pt modelId="{CCED9596-B824-4429-94E3-D1162C566344}">
      <dgm:prSet phldrT="[Text]">
        <dgm:style>
          <a:lnRef idx="1">
            <a:schemeClr val="accent5"/>
          </a:lnRef>
          <a:fillRef idx="2">
            <a:schemeClr val="accent5"/>
          </a:fillRef>
          <a:effectRef idx="1">
            <a:schemeClr val="accent5"/>
          </a:effectRef>
          <a:fontRef idx="minor">
            <a:schemeClr val="dk1"/>
          </a:fontRef>
        </dgm:style>
      </dgm:prSet>
      <dgm:spPr>
        <a:xfrm>
          <a:off x="3028751" y="2779282"/>
          <a:ext cx="895349" cy="559593"/>
        </a:xfrm>
        <a:prstGeom prst="roundRect">
          <a:avLst>
            <a:gd name="adj" fmla="val 10000"/>
          </a:avLst>
        </a:prstGeom>
        <a:gradFill rotWithShape="1">
          <a:gsLst>
            <a:gs pos="0">
              <a:srgbClr val="A02B93">
                <a:lumMod val="110000"/>
                <a:satMod val="105000"/>
                <a:tint val="67000"/>
              </a:srgbClr>
            </a:gs>
            <a:gs pos="50000">
              <a:srgbClr val="A02B93">
                <a:lumMod val="105000"/>
                <a:satMod val="103000"/>
                <a:tint val="73000"/>
              </a:srgbClr>
            </a:gs>
            <a:gs pos="100000">
              <a:srgbClr val="A02B93">
                <a:lumMod val="105000"/>
                <a:satMod val="109000"/>
                <a:tint val="81000"/>
              </a:srgbClr>
            </a:gs>
          </a:gsLst>
          <a:lin ang="5400000" scaled="0"/>
        </a:gradFill>
        <a:ln w="12700" cap="flat" cmpd="sng" algn="ctr">
          <a:solidFill>
            <a:srgbClr val="A02B93"/>
          </a:solidFill>
          <a:prstDash val="solid"/>
          <a:miter lim="800000"/>
        </a:ln>
        <a:effectLst/>
      </dgm:spPr>
      <dgm:t>
        <a:bodyPr/>
        <a:lstStyle/>
        <a:p>
          <a:pPr>
            <a:buNone/>
          </a:pPr>
          <a:r>
            <a:rPr lang="en-GB">
              <a:latin typeface="Aptos" panose="02110004020202020204"/>
              <a:ea typeface="+mn-ea"/>
              <a:cs typeface="+mn-cs"/>
            </a:rPr>
            <a:t>PCV</a:t>
          </a:r>
        </a:p>
      </dgm:t>
    </dgm:pt>
    <dgm:pt modelId="{5AEBE342-9EA7-442A-8B15-E975F8BDDBB3}" type="parTrans" cxnId="{0B29B0B8-F6A9-4B60-BCF4-559549D4B1B1}">
      <dgm:prSet/>
      <dgm:spPr>
        <a:xfrm>
          <a:off x="2916832" y="1939892"/>
          <a:ext cx="111918" cy="1119187"/>
        </a:xfrm>
        <a:custGeom>
          <a:avLst/>
          <a:gdLst/>
          <a:ahLst/>
          <a:cxnLst/>
          <a:rect l="0" t="0" r="0" b="0"/>
          <a:pathLst>
            <a:path>
              <a:moveTo>
                <a:pt x="0" y="0"/>
              </a:moveTo>
              <a:lnTo>
                <a:pt x="0" y="1119187"/>
              </a:lnTo>
              <a:lnTo>
                <a:pt x="111918" y="1119187"/>
              </a:lnTo>
            </a:path>
          </a:pathLst>
        </a:custGeom>
        <a:noFill/>
        <a:ln w="19050" cap="flat" cmpd="sng" algn="ctr">
          <a:solidFill>
            <a:srgbClr val="156082">
              <a:shade val="60000"/>
              <a:hueOff val="0"/>
              <a:satOff val="0"/>
              <a:lumOff val="0"/>
              <a:alphaOff val="0"/>
            </a:srgbClr>
          </a:solidFill>
          <a:prstDash val="solid"/>
          <a:miter lim="800000"/>
        </a:ln>
        <a:effectLst/>
      </dgm:spPr>
      <dgm:t>
        <a:bodyPr/>
        <a:lstStyle/>
        <a:p>
          <a:endParaRPr lang="en-GB"/>
        </a:p>
      </dgm:t>
    </dgm:pt>
    <dgm:pt modelId="{48ADE69A-F8F3-4DE8-8FE3-A827305CA8D1}" type="sibTrans" cxnId="{0B29B0B8-F6A9-4B60-BCF4-559549D4B1B1}">
      <dgm:prSet/>
      <dgm:spPr/>
      <dgm:t>
        <a:bodyPr/>
        <a:lstStyle/>
        <a:p>
          <a:endParaRPr lang="en-GB"/>
        </a:p>
      </dgm:t>
    </dgm:pt>
    <dgm:pt modelId="{5435A10E-9849-4AE4-9EE2-24304D8148D8}">
      <dgm:prSet phldrT="[Text]"/>
      <dgm:spPr>
        <a:xfrm>
          <a:off x="4203898" y="1380298"/>
          <a:ext cx="1119187" cy="559593"/>
        </a:xfrm>
        <a:prstGeom prst="roundRect">
          <a:avLst>
            <a:gd name="adj" fmla="val 10000"/>
          </a:avLst>
        </a:prstGeom>
        <a:solidFill>
          <a:srgbClr val="156082">
            <a:hueOff val="0"/>
            <a:satOff val="0"/>
            <a:lumOff val="0"/>
            <a:alphaOff val="0"/>
          </a:srgbClr>
        </a:solidFill>
        <a:ln w="25400" cap="flat" cmpd="sng" algn="ctr">
          <a:solidFill>
            <a:sysClr val="window" lastClr="FFFFFF">
              <a:hueOff val="0"/>
              <a:satOff val="0"/>
              <a:lumOff val="0"/>
              <a:alphaOff val="0"/>
            </a:sysClr>
          </a:solidFill>
          <a:prstDash val="solid"/>
          <a:miter lim="800000"/>
        </a:ln>
        <a:effectLst/>
      </dgm:spPr>
      <dgm:t>
        <a:bodyPr/>
        <a:lstStyle/>
        <a:p>
          <a:pPr>
            <a:buNone/>
          </a:pPr>
          <a:r>
            <a:rPr lang="en-GB">
              <a:latin typeface="Aptos" panose="02110004020202020204"/>
              <a:ea typeface="+mn-ea"/>
              <a:cs typeface="+mn-cs"/>
            </a:rPr>
            <a:t>12-month appointment</a:t>
          </a:r>
        </a:p>
      </dgm:t>
    </dgm:pt>
    <dgm:pt modelId="{A6B3F4E8-9413-4444-BE4C-26E4F3A94241}" type="parTrans" cxnId="{C2CA41E6-D7DB-4AD4-B463-348EC512E7E3}">
      <dgm:prSet/>
      <dgm:spPr/>
      <dgm:t>
        <a:bodyPr/>
        <a:lstStyle/>
        <a:p>
          <a:endParaRPr lang="en-GB"/>
        </a:p>
      </dgm:t>
    </dgm:pt>
    <dgm:pt modelId="{E2B83B48-193C-405D-8011-C5E88A24EF6C}" type="sibTrans" cxnId="{C2CA41E6-D7DB-4AD4-B463-348EC512E7E3}">
      <dgm:prSet/>
      <dgm:spPr/>
      <dgm:t>
        <a:bodyPr/>
        <a:lstStyle/>
        <a:p>
          <a:endParaRPr lang="en-GB"/>
        </a:p>
      </dgm:t>
    </dgm:pt>
    <dgm:pt modelId="{321F446E-BEF9-485B-859C-F3497DDE8BE2}">
      <dgm:prSet phldrT="[Text]">
        <dgm:style>
          <a:lnRef idx="1">
            <a:schemeClr val="accent5"/>
          </a:lnRef>
          <a:fillRef idx="2">
            <a:schemeClr val="accent5"/>
          </a:fillRef>
          <a:effectRef idx="1">
            <a:schemeClr val="accent5"/>
          </a:effectRef>
          <a:fontRef idx="minor">
            <a:schemeClr val="dk1"/>
          </a:fontRef>
        </dgm:style>
      </dgm:prSet>
      <dgm:spPr>
        <a:xfrm>
          <a:off x="4427735" y="2079790"/>
          <a:ext cx="895349" cy="559593"/>
        </a:xfrm>
        <a:prstGeom prst="roundRect">
          <a:avLst>
            <a:gd name="adj" fmla="val 10000"/>
          </a:avLst>
        </a:prstGeom>
        <a:gradFill rotWithShape="1">
          <a:gsLst>
            <a:gs pos="0">
              <a:srgbClr val="A02B93">
                <a:lumMod val="110000"/>
                <a:satMod val="105000"/>
                <a:tint val="67000"/>
              </a:srgbClr>
            </a:gs>
            <a:gs pos="50000">
              <a:srgbClr val="A02B93">
                <a:lumMod val="105000"/>
                <a:satMod val="103000"/>
                <a:tint val="73000"/>
              </a:srgbClr>
            </a:gs>
            <a:gs pos="100000">
              <a:srgbClr val="A02B93">
                <a:lumMod val="105000"/>
                <a:satMod val="109000"/>
                <a:tint val="81000"/>
              </a:srgbClr>
            </a:gs>
          </a:gsLst>
          <a:lin ang="5400000" scaled="0"/>
        </a:gradFill>
        <a:ln w="12700" cap="flat" cmpd="sng" algn="ctr">
          <a:solidFill>
            <a:srgbClr val="A02B93"/>
          </a:solidFill>
          <a:prstDash val="solid"/>
          <a:miter lim="800000"/>
        </a:ln>
        <a:effectLst/>
      </dgm:spPr>
      <dgm:t>
        <a:bodyPr/>
        <a:lstStyle/>
        <a:p>
          <a:pPr>
            <a:buNone/>
          </a:pPr>
          <a:r>
            <a:rPr lang="en-GB">
              <a:latin typeface="Aptos" panose="02110004020202020204"/>
              <a:ea typeface="+mn-ea"/>
              <a:cs typeface="+mn-cs"/>
            </a:rPr>
            <a:t>PCV</a:t>
          </a:r>
        </a:p>
      </dgm:t>
    </dgm:pt>
    <dgm:pt modelId="{8C843C0D-441A-4B40-A5D8-A97B788A91D6}" type="parTrans" cxnId="{6DE691FB-EE88-4F0A-A081-F287DB558CF1}">
      <dgm:prSet/>
      <dgm:spPr>
        <a:xfrm>
          <a:off x="4315817" y="1939892"/>
          <a:ext cx="111918" cy="419695"/>
        </a:xfrm>
        <a:custGeom>
          <a:avLst/>
          <a:gdLst/>
          <a:ahLst/>
          <a:cxnLst/>
          <a:rect l="0" t="0" r="0" b="0"/>
          <a:pathLst>
            <a:path>
              <a:moveTo>
                <a:pt x="0" y="0"/>
              </a:moveTo>
              <a:lnTo>
                <a:pt x="0" y="419695"/>
              </a:lnTo>
              <a:lnTo>
                <a:pt x="111918" y="419695"/>
              </a:lnTo>
            </a:path>
          </a:pathLst>
        </a:custGeom>
        <a:noFill/>
        <a:ln w="19050" cap="flat" cmpd="sng" algn="ctr">
          <a:solidFill>
            <a:srgbClr val="156082">
              <a:shade val="60000"/>
              <a:hueOff val="0"/>
              <a:satOff val="0"/>
              <a:lumOff val="0"/>
              <a:alphaOff val="0"/>
            </a:srgbClr>
          </a:solidFill>
          <a:prstDash val="solid"/>
          <a:miter lim="800000"/>
        </a:ln>
        <a:effectLst/>
      </dgm:spPr>
      <dgm:t>
        <a:bodyPr/>
        <a:lstStyle/>
        <a:p>
          <a:endParaRPr lang="en-GB"/>
        </a:p>
      </dgm:t>
    </dgm:pt>
    <dgm:pt modelId="{6875CBEC-6775-4A28-8789-B4EC3AEBE65A}" type="sibTrans" cxnId="{6DE691FB-EE88-4F0A-A081-F287DB558CF1}">
      <dgm:prSet/>
      <dgm:spPr/>
      <dgm:t>
        <a:bodyPr/>
        <a:lstStyle/>
        <a:p>
          <a:endParaRPr lang="en-GB"/>
        </a:p>
      </dgm:t>
    </dgm:pt>
    <dgm:pt modelId="{0A5FB404-8568-42A7-AB66-7CBC82BD97A6}">
      <dgm:prSet phldrT="[Text]">
        <dgm:style>
          <a:lnRef idx="1">
            <a:schemeClr val="accent2"/>
          </a:lnRef>
          <a:fillRef idx="2">
            <a:schemeClr val="accent2"/>
          </a:fillRef>
          <a:effectRef idx="1">
            <a:schemeClr val="accent2"/>
          </a:effectRef>
          <a:fontRef idx="minor">
            <a:schemeClr val="dk1"/>
          </a:fontRef>
        </dgm:style>
      </dgm:prSet>
      <dgm:spPr>
        <a:xfrm>
          <a:off x="4427735" y="2779282"/>
          <a:ext cx="895349" cy="559593"/>
        </a:xfrm>
        <a:prstGeom prst="roundRect">
          <a:avLst>
            <a:gd name="adj" fmla="val 10000"/>
          </a:avLst>
        </a:prstGeom>
        <a:gradFill rotWithShape="1">
          <a:gsLst>
            <a:gs pos="0">
              <a:srgbClr val="E97132">
                <a:lumMod val="110000"/>
                <a:satMod val="105000"/>
                <a:tint val="67000"/>
              </a:srgbClr>
            </a:gs>
            <a:gs pos="50000">
              <a:srgbClr val="E97132">
                <a:lumMod val="105000"/>
                <a:satMod val="103000"/>
                <a:tint val="73000"/>
              </a:srgbClr>
            </a:gs>
            <a:gs pos="100000">
              <a:srgbClr val="E97132">
                <a:lumMod val="105000"/>
                <a:satMod val="109000"/>
                <a:tint val="81000"/>
              </a:srgbClr>
            </a:gs>
          </a:gsLst>
          <a:lin ang="5400000" scaled="0"/>
        </a:gradFill>
        <a:ln w="12700" cap="flat" cmpd="sng" algn="ctr">
          <a:solidFill>
            <a:srgbClr val="E97132"/>
          </a:solidFill>
          <a:prstDash val="solid"/>
          <a:miter lim="800000"/>
        </a:ln>
        <a:effectLst/>
      </dgm:spPr>
      <dgm:t>
        <a:bodyPr/>
        <a:lstStyle/>
        <a:p>
          <a:pPr>
            <a:buNone/>
          </a:pPr>
          <a:r>
            <a:rPr lang="en-GB" b="1">
              <a:latin typeface="Aptos" panose="02110004020202020204"/>
              <a:ea typeface="+mn-ea"/>
              <a:cs typeface="+mn-cs"/>
            </a:rPr>
            <a:t>MMRV</a:t>
          </a:r>
        </a:p>
      </dgm:t>
    </dgm:pt>
    <dgm:pt modelId="{0F648312-DF62-42ED-BB93-612A48495B64}" type="parTrans" cxnId="{E79671DF-201C-4D1E-8D4C-9A8FD67EC2CD}">
      <dgm:prSet/>
      <dgm:spPr>
        <a:xfrm>
          <a:off x="4315817" y="1939892"/>
          <a:ext cx="111918" cy="1119187"/>
        </a:xfrm>
        <a:custGeom>
          <a:avLst/>
          <a:gdLst/>
          <a:ahLst/>
          <a:cxnLst/>
          <a:rect l="0" t="0" r="0" b="0"/>
          <a:pathLst>
            <a:path>
              <a:moveTo>
                <a:pt x="0" y="0"/>
              </a:moveTo>
              <a:lnTo>
                <a:pt x="0" y="1119187"/>
              </a:lnTo>
              <a:lnTo>
                <a:pt x="111918" y="1119187"/>
              </a:lnTo>
            </a:path>
          </a:pathLst>
        </a:custGeom>
        <a:noFill/>
        <a:ln w="19050" cap="flat" cmpd="sng" algn="ctr">
          <a:solidFill>
            <a:srgbClr val="156082">
              <a:shade val="60000"/>
              <a:hueOff val="0"/>
              <a:satOff val="0"/>
              <a:lumOff val="0"/>
              <a:alphaOff val="0"/>
            </a:srgbClr>
          </a:solidFill>
          <a:prstDash val="solid"/>
          <a:miter lim="800000"/>
        </a:ln>
        <a:effectLst/>
      </dgm:spPr>
      <dgm:t>
        <a:bodyPr/>
        <a:lstStyle/>
        <a:p>
          <a:endParaRPr lang="en-GB"/>
        </a:p>
      </dgm:t>
    </dgm:pt>
    <dgm:pt modelId="{4972CEFA-E55A-4A0C-AEAF-7011766D6170}" type="sibTrans" cxnId="{E79671DF-201C-4D1E-8D4C-9A8FD67EC2CD}">
      <dgm:prSet/>
      <dgm:spPr/>
      <dgm:t>
        <a:bodyPr/>
        <a:lstStyle/>
        <a:p>
          <a:endParaRPr lang="en-GB"/>
        </a:p>
      </dgm:t>
    </dgm:pt>
    <dgm:pt modelId="{B66CBEBB-E53C-4A73-8C61-B29FA6AB41EC}">
      <dgm:prSet phldrT="[Text]">
        <dgm:style>
          <a:lnRef idx="1">
            <a:schemeClr val="accent6"/>
          </a:lnRef>
          <a:fillRef idx="2">
            <a:schemeClr val="accent6"/>
          </a:fillRef>
          <a:effectRef idx="1">
            <a:schemeClr val="accent6"/>
          </a:effectRef>
          <a:fontRef idx="minor">
            <a:schemeClr val="dk1"/>
          </a:fontRef>
        </dgm:style>
      </dgm:prSet>
      <dgm:spPr>
        <a:xfrm>
          <a:off x="4427735" y="3478774"/>
          <a:ext cx="895349" cy="559593"/>
        </a:xfrm>
        <a:prstGeom prst="roundRect">
          <a:avLst>
            <a:gd name="adj" fmla="val 10000"/>
          </a:avLst>
        </a:prstGeom>
        <a:gradFill rotWithShape="1">
          <a:gsLst>
            <a:gs pos="0">
              <a:srgbClr val="4EA72E">
                <a:lumMod val="110000"/>
                <a:satMod val="105000"/>
                <a:tint val="67000"/>
              </a:srgbClr>
            </a:gs>
            <a:gs pos="50000">
              <a:srgbClr val="4EA72E">
                <a:lumMod val="105000"/>
                <a:satMod val="103000"/>
                <a:tint val="73000"/>
              </a:srgbClr>
            </a:gs>
            <a:gs pos="100000">
              <a:srgbClr val="4EA72E">
                <a:lumMod val="105000"/>
                <a:satMod val="109000"/>
                <a:tint val="81000"/>
              </a:srgbClr>
            </a:gs>
          </a:gsLst>
          <a:lin ang="5400000" scaled="0"/>
        </a:gradFill>
        <a:ln w="12700" cap="flat" cmpd="sng" algn="ctr">
          <a:solidFill>
            <a:srgbClr val="4EA72E"/>
          </a:solidFill>
          <a:prstDash val="solid"/>
          <a:miter lim="800000"/>
        </a:ln>
        <a:effectLst/>
      </dgm:spPr>
      <dgm:t>
        <a:bodyPr/>
        <a:lstStyle/>
        <a:p>
          <a:pPr>
            <a:buNone/>
          </a:pPr>
          <a:r>
            <a:rPr lang="en-GB">
              <a:latin typeface="Aptos" panose="02110004020202020204"/>
              <a:ea typeface="+mn-ea"/>
              <a:cs typeface="+mn-cs"/>
            </a:rPr>
            <a:t>MenB</a:t>
          </a:r>
          <a:endParaRPr lang="en-GB" err="1">
            <a:latin typeface="Aptos" panose="02110004020202020204"/>
            <a:ea typeface="+mn-ea"/>
            <a:cs typeface="+mn-cs"/>
          </a:endParaRPr>
        </a:p>
      </dgm:t>
    </dgm:pt>
    <dgm:pt modelId="{73EB6B1C-1464-4EA3-8B9E-BE4175A4C3E0}" type="parTrans" cxnId="{CE7ABC2F-6035-4C11-8BA5-87E9EDF114A4}">
      <dgm:prSet/>
      <dgm:spPr>
        <a:xfrm>
          <a:off x="4315817" y="1939892"/>
          <a:ext cx="111918" cy="1818679"/>
        </a:xfrm>
        <a:custGeom>
          <a:avLst/>
          <a:gdLst/>
          <a:ahLst/>
          <a:cxnLst/>
          <a:rect l="0" t="0" r="0" b="0"/>
          <a:pathLst>
            <a:path>
              <a:moveTo>
                <a:pt x="0" y="0"/>
              </a:moveTo>
              <a:lnTo>
                <a:pt x="0" y="1818679"/>
              </a:lnTo>
              <a:lnTo>
                <a:pt x="111918" y="1818679"/>
              </a:lnTo>
            </a:path>
          </a:pathLst>
        </a:custGeom>
        <a:noFill/>
        <a:ln w="19050" cap="flat" cmpd="sng" algn="ctr">
          <a:solidFill>
            <a:srgbClr val="156082">
              <a:shade val="60000"/>
              <a:hueOff val="0"/>
              <a:satOff val="0"/>
              <a:lumOff val="0"/>
              <a:alphaOff val="0"/>
            </a:srgbClr>
          </a:solidFill>
          <a:prstDash val="solid"/>
          <a:miter lim="800000"/>
        </a:ln>
        <a:effectLst/>
      </dgm:spPr>
      <dgm:t>
        <a:bodyPr/>
        <a:lstStyle/>
        <a:p>
          <a:endParaRPr lang="en-GB"/>
        </a:p>
      </dgm:t>
    </dgm:pt>
    <dgm:pt modelId="{97841971-E734-40C4-8B3A-B7448CED41B5}" type="sibTrans" cxnId="{CE7ABC2F-6035-4C11-8BA5-87E9EDF114A4}">
      <dgm:prSet/>
      <dgm:spPr/>
      <dgm:t>
        <a:bodyPr/>
        <a:lstStyle/>
        <a:p>
          <a:endParaRPr lang="en-GB"/>
        </a:p>
      </dgm:t>
    </dgm:pt>
    <dgm:pt modelId="{86C14597-8E5C-4D84-B187-FDE09A561EAC}">
      <dgm:prSet phldrT="[Text]"/>
      <dgm:spPr>
        <a:xfrm>
          <a:off x="5602882" y="1380298"/>
          <a:ext cx="1119187" cy="559593"/>
        </a:xfrm>
        <a:prstGeom prst="roundRect">
          <a:avLst>
            <a:gd name="adj" fmla="val 10000"/>
          </a:avLst>
        </a:prstGeom>
        <a:solidFill>
          <a:srgbClr val="156082">
            <a:hueOff val="0"/>
            <a:satOff val="0"/>
            <a:lumOff val="0"/>
            <a:alphaOff val="0"/>
          </a:srgbClr>
        </a:solidFill>
        <a:ln w="25400" cap="flat" cmpd="sng" algn="ctr">
          <a:solidFill>
            <a:sysClr val="window" lastClr="FFFFFF">
              <a:hueOff val="0"/>
              <a:satOff val="0"/>
              <a:lumOff val="0"/>
              <a:alphaOff val="0"/>
            </a:sysClr>
          </a:solidFill>
          <a:prstDash val="solid"/>
          <a:miter lim="800000"/>
        </a:ln>
        <a:effectLst/>
      </dgm:spPr>
      <dgm:t>
        <a:bodyPr/>
        <a:lstStyle/>
        <a:p>
          <a:pPr>
            <a:buNone/>
          </a:pPr>
          <a:r>
            <a:rPr lang="en-GB">
              <a:latin typeface="Aptos" panose="02110004020202020204"/>
              <a:ea typeface="+mn-ea"/>
              <a:cs typeface="+mn-cs"/>
            </a:rPr>
            <a:t>18-month appointment</a:t>
          </a:r>
        </a:p>
      </dgm:t>
    </dgm:pt>
    <dgm:pt modelId="{3DD7AA7F-8683-4E9D-A0A4-0A2A340887A6}" type="parTrans" cxnId="{8424A0AF-D603-4DB1-B2BB-3F5A036B5ECC}">
      <dgm:prSet/>
      <dgm:spPr/>
      <dgm:t>
        <a:bodyPr/>
        <a:lstStyle/>
        <a:p>
          <a:endParaRPr lang="en-GB"/>
        </a:p>
      </dgm:t>
    </dgm:pt>
    <dgm:pt modelId="{34842042-B14A-40CB-9C65-911775292C5B}" type="sibTrans" cxnId="{8424A0AF-D603-4DB1-B2BB-3F5A036B5ECC}">
      <dgm:prSet/>
      <dgm:spPr/>
      <dgm:t>
        <a:bodyPr/>
        <a:lstStyle/>
        <a:p>
          <a:endParaRPr lang="en-GB"/>
        </a:p>
      </dgm:t>
    </dgm:pt>
    <dgm:pt modelId="{072EF665-1C03-4B85-8B81-56E16719DCDD}">
      <dgm:prSet phldrT="[Text]">
        <dgm:style>
          <a:lnRef idx="1">
            <a:schemeClr val="accent1"/>
          </a:lnRef>
          <a:fillRef idx="2">
            <a:schemeClr val="accent1"/>
          </a:fillRef>
          <a:effectRef idx="1">
            <a:schemeClr val="accent1"/>
          </a:effectRef>
          <a:fontRef idx="minor">
            <a:schemeClr val="dk1"/>
          </a:fontRef>
        </dgm:style>
      </dgm:prSet>
      <dgm:spPr>
        <a:xfrm>
          <a:off x="5826720" y="2079790"/>
          <a:ext cx="895349" cy="559593"/>
        </a:xfrm>
        <a:prstGeom prst="roundRect">
          <a:avLst>
            <a:gd name="adj" fmla="val 10000"/>
          </a:avLst>
        </a:prstGeom>
        <a:gradFill rotWithShape="1">
          <a:gsLst>
            <a:gs pos="0">
              <a:srgbClr val="156082">
                <a:lumMod val="110000"/>
                <a:satMod val="105000"/>
                <a:tint val="67000"/>
              </a:srgbClr>
            </a:gs>
            <a:gs pos="50000">
              <a:srgbClr val="156082">
                <a:lumMod val="105000"/>
                <a:satMod val="103000"/>
                <a:tint val="73000"/>
              </a:srgbClr>
            </a:gs>
            <a:gs pos="100000">
              <a:srgbClr val="156082">
                <a:lumMod val="105000"/>
                <a:satMod val="109000"/>
                <a:tint val="81000"/>
              </a:srgbClr>
            </a:gs>
          </a:gsLst>
          <a:lin ang="5400000" scaled="0"/>
        </a:gradFill>
        <a:ln w="12700" cap="flat" cmpd="sng" algn="ctr">
          <a:solidFill>
            <a:srgbClr val="156082"/>
          </a:solidFill>
          <a:prstDash val="solid"/>
          <a:miter lim="800000"/>
        </a:ln>
        <a:effectLst/>
      </dgm:spPr>
      <dgm:t>
        <a:bodyPr/>
        <a:lstStyle/>
        <a:p>
          <a:pPr>
            <a:buNone/>
          </a:pPr>
          <a:r>
            <a:rPr lang="en-GB">
              <a:latin typeface="Aptos" panose="02110004020202020204"/>
              <a:ea typeface="+mn-ea"/>
              <a:cs typeface="+mn-cs"/>
            </a:rPr>
            <a:t>6-in-1</a:t>
          </a:r>
        </a:p>
      </dgm:t>
    </dgm:pt>
    <dgm:pt modelId="{1FD7A8D8-84E9-4044-9F2C-A1A2EC2640DF}" type="parTrans" cxnId="{F5A5AD94-C7E1-4BDA-8F61-E3DD63F55DE3}">
      <dgm:prSet/>
      <dgm:spPr>
        <a:xfrm>
          <a:off x="5714801" y="1939892"/>
          <a:ext cx="111918" cy="419695"/>
        </a:xfrm>
        <a:custGeom>
          <a:avLst/>
          <a:gdLst/>
          <a:ahLst/>
          <a:cxnLst/>
          <a:rect l="0" t="0" r="0" b="0"/>
          <a:pathLst>
            <a:path>
              <a:moveTo>
                <a:pt x="0" y="0"/>
              </a:moveTo>
              <a:lnTo>
                <a:pt x="0" y="419695"/>
              </a:lnTo>
              <a:lnTo>
                <a:pt x="111918" y="419695"/>
              </a:lnTo>
            </a:path>
          </a:pathLst>
        </a:custGeom>
        <a:noFill/>
        <a:ln w="19050" cap="flat" cmpd="sng" algn="ctr">
          <a:solidFill>
            <a:srgbClr val="156082">
              <a:shade val="60000"/>
              <a:hueOff val="0"/>
              <a:satOff val="0"/>
              <a:lumOff val="0"/>
              <a:alphaOff val="0"/>
            </a:srgbClr>
          </a:solidFill>
          <a:prstDash val="solid"/>
          <a:miter lim="800000"/>
        </a:ln>
        <a:effectLst/>
      </dgm:spPr>
      <dgm:t>
        <a:bodyPr/>
        <a:lstStyle/>
        <a:p>
          <a:endParaRPr lang="en-GB"/>
        </a:p>
      </dgm:t>
    </dgm:pt>
    <dgm:pt modelId="{A09DE44A-024B-4147-92F6-9BD428E06D4B}" type="sibTrans" cxnId="{F5A5AD94-C7E1-4BDA-8F61-E3DD63F55DE3}">
      <dgm:prSet/>
      <dgm:spPr/>
      <dgm:t>
        <a:bodyPr/>
        <a:lstStyle/>
        <a:p>
          <a:endParaRPr lang="en-GB"/>
        </a:p>
      </dgm:t>
    </dgm:pt>
    <dgm:pt modelId="{16E9CF55-A56A-4276-BE0E-65EA27781906}">
      <dgm:prSet phldrT="[Text]">
        <dgm:style>
          <a:lnRef idx="1">
            <a:schemeClr val="accent2"/>
          </a:lnRef>
          <a:fillRef idx="2">
            <a:schemeClr val="accent2"/>
          </a:fillRef>
          <a:effectRef idx="1">
            <a:schemeClr val="accent2"/>
          </a:effectRef>
          <a:fontRef idx="minor">
            <a:schemeClr val="dk1"/>
          </a:fontRef>
        </dgm:style>
      </dgm:prSet>
      <dgm:spPr>
        <a:xfrm>
          <a:off x="5826720" y="2779282"/>
          <a:ext cx="895349" cy="559593"/>
        </a:xfrm>
        <a:prstGeom prst="roundRect">
          <a:avLst>
            <a:gd name="adj" fmla="val 10000"/>
          </a:avLst>
        </a:prstGeom>
        <a:gradFill rotWithShape="1">
          <a:gsLst>
            <a:gs pos="0">
              <a:srgbClr val="E97132">
                <a:lumMod val="110000"/>
                <a:satMod val="105000"/>
                <a:tint val="67000"/>
              </a:srgbClr>
            </a:gs>
            <a:gs pos="50000">
              <a:srgbClr val="E97132">
                <a:lumMod val="105000"/>
                <a:satMod val="103000"/>
                <a:tint val="73000"/>
              </a:srgbClr>
            </a:gs>
            <a:gs pos="100000">
              <a:srgbClr val="E97132">
                <a:lumMod val="105000"/>
                <a:satMod val="109000"/>
                <a:tint val="81000"/>
              </a:srgbClr>
            </a:gs>
          </a:gsLst>
          <a:lin ang="5400000" scaled="0"/>
        </a:gradFill>
        <a:ln w="12700" cap="flat" cmpd="sng" algn="ctr">
          <a:solidFill>
            <a:srgbClr val="E97132"/>
          </a:solidFill>
          <a:prstDash val="solid"/>
          <a:miter lim="800000"/>
        </a:ln>
        <a:effectLst/>
      </dgm:spPr>
      <dgm:t>
        <a:bodyPr/>
        <a:lstStyle/>
        <a:p>
          <a:pPr>
            <a:buNone/>
          </a:pPr>
          <a:r>
            <a:rPr lang="en-GB" b="1">
              <a:latin typeface="Aptos" panose="02110004020202020204"/>
              <a:ea typeface="+mn-ea"/>
              <a:cs typeface="+mn-cs"/>
            </a:rPr>
            <a:t>MMRV</a:t>
          </a:r>
        </a:p>
      </dgm:t>
    </dgm:pt>
    <dgm:pt modelId="{EC005A76-22FD-49C6-A25F-801CF11DA122}" type="parTrans" cxnId="{DA7ED84A-5F9F-4426-BD0A-E045AE921264}">
      <dgm:prSet/>
      <dgm:spPr>
        <a:xfrm>
          <a:off x="5714801" y="1939892"/>
          <a:ext cx="111918" cy="1119187"/>
        </a:xfrm>
        <a:custGeom>
          <a:avLst/>
          <a:gdLst/>
          <a:ahLst/>
          <a:cxnLst/>
          <a:rect l="0" t="0" r="0" b="0"/>
          <a:pathLst>
            <a:path>
              <a:moveTo>
                <a:pt x="0" y="0"/>
              </a:moveTo>
              <a:lnTo>
                <a:pt x="0" y="1119187"/>
              </a:lnTo>
              <a:lnTo>
                <a:pt x="111918" y="1119187"/>
              </a:lnTo>
            </a:path>
          </a:pathLst>
        </a:custGeom>
        <a:noFill/>
        <a:ln w="19050" cap="flat" cmpd="sng" algn="ctr">
          <a:solidFill>
            <a:srgbClr val="156082">
              <a:shade val="60000"/>
              <a:hueOff val="0"/>
              <a:satOff val="0"/>
              <a:lumOff val="0"/>
              <a:alphaOff val="0"/>
            </a:srgbClr>
          </a:solidFill>
          <a:prstDash val="solid"/>
          <a:miter lim="800000"/>
        </a:ln>
        <a:effectLst/>
      </dgm:spPr>
      <dgm:t>
        <a:bodyPr/>
        <a:lstStyle/>
        <a:p>
          <a:endParaRPr lang="en-GB"/>
        </a:p>
      </dgm:t>
    </dgm:pt>
    <dgm:pt modelId="{B9B1FF78-48AF-4604-A8B9-6EEA53433B6F}" type="sibTrans" cxnId="{DA7ED84A-5F9F-4426-BD0A-E045AE921264}">
      <dgm:prSet/>
      <dgm:spPr/>
      <dgm:t>
        <a:bodyPr/>
        <a:lstStyle/>
        <a:p>
          <a:endParaRPr lang="en-GB"/>
        </a:p>
      </dgm:t>
    </dgm:pt>
    <dgm:pt modelId="{8567654B-4D57-4C72-A387-C00650DD3816}">
      <dgm:prSet phldrT="[Text]"/>
      <dgm:spPr>
        <a:xfrm>
          <a:off x="7001867" y="1380298"/>
          <a:ext cx="1119187" cy="559593"/>
        </a:xfrm>
        <a:prstGeom prst="roundRect">
          <a:avLst>
            <a:gd name="adj" fmla="val 10000"/>
          </a:avLst>
        </a:prstGeom>
        <a:solidFill>
          <a:srgbClr val="156082">
            <a:hueOff val="0"/>
            <a:satOff val="0"/>
            <a:lumOff val="0"/>
            <a:alphaOff val="0"/>
          </a:srgbClr>
        </a:solidFill>
        <a:ln w="25400" cap="flat" cmpd="sng" algn="ctr">
          <a:solidFill>
            <a:sysClr val="window" lastClr="FFFFFF">
              <a:hueOff val="0"/>
              <a:satOff val="0"/>
              <a:lumOff val="0"/>
              <a:alphaOff val="0"/>
            </a:sysClr>
          </a:solidFill>
          <a:prstDash val="solid"/>
          <a:miter lim="800000"/>
        </a:ln>
        <a:effectLst/>
      </dgm:spPr>
      <dgm:t>
        <a:bodyPr/>
        <a:lstStyle/>
        <a:p>
          <a:pPr>
            <a:buNone/>
          </a:pPr>
          <a:r>
            <a:rPr lang="en-GB">
              <a:latin typeface="Aptos" panose="02110004020202020204"/>
              <a:ea typeface="+mn-ea"/>
              <a:cs typeface="+mn-cs"/>
            </a:rPr>
            <a:t>3-yrs and 4-month appointment</a:t>
          </a:r>
        </a:p>
      </dgm:t>
    </dgm:pt>
    <dgm:pt modelId="{1544BAB6-BF16-4671-A1FA-9F438301D858}" type="parTrans" cxnId="{D9502BDA-5B31-44CE-8F19-499A2ACA6388}">
      <dgm:prSet/>
      <dgm:spPr/>
      <dgm:t>
        <a:bodyPr/>
        <a:lstStyle/>
        <a:p>
          <a:endParaRPr lang="en-GB"/>
        </a:p>
      </dgm:t>
    </dgm:pt>
    <dgm:pt modelId="{78B481C1-F5E2-42A0-ADF5-8BF9DECD4866}" type="sibTrans" cxnId="{D9502BDA-5B31-44CE-8F19-499A2ACA6388}">
      <dgm:prSet/>
      <dgm:spPr/>
      <dgm:t>
        <a:bodyPr/>
        <a:lstStyle/>
        <a:p>
          <a:endParaRPr lang="en-GB"/>
        </a:p>
      </dgm:t>
    </dgm:pt>
    <dgm:pt modelId="{C24916DB-979A-4C9B-868D-A9B31E476F66}">
      <dgm:prSet phldrT="[Text]">
        <dgm:style>
          <a:lnRef idx="1">
            <a:schemeClr val="dk1"/>
          </a:lnRef>
          <a:fillRef idx="2">
            <a:schemeClr val="dk1"/>
          </a:fillRef>
          <a:effectRef idx="1">
            <a:schemeClr val="dk1"/>
          </a:effectRef>
          <a:fontRef idx="minor">
            <a:schemeClr val="dk1"/>
          </a:fontRef>
        </dgm:style>
      </dgm:prSet>
      <dgm:spPr>
        <a:xfrm>
          <a:off x="7225704" y="2079790"/>
          <a:ext cx="895349" cy="559593"/>
        </a:xfrm>
        <a:prstGeom prst="roundRect">
          <a:avLst>
            <a:gd name="adj" fmla="val 10000"/>
          </a:avLst>
        </a:prstGeom>
        <a:gradFill rotWithShape="1">
          <a:gsLst>
            <a:gs pos="0">
              <a:sysClr val="windowText" lastClr="000000">
                <a:lumMod val="110000"/>
                <a:satMod val="105000"/>
                <a:tint val="67000"/>
              </a:sysClr>
            </a:gs>
            <a:gs pos="50000">
              <a:sysClr val="windowText" lastClr="000000">
                <a:lumMod val="105000"/>
                <a:satMod val="103000"/>
                <a:tint val="73000"/>
              </a:sysClr>
            </a:gs>
            <a:gs pos="100000">
              <a:sysClr val="windowText" lastClr="000000">
                <a:lumMod val="105000"/>
                <a:satMod val="109000"/>
                <a:tint val="81000"/>
              </a:sysClr>
            </a:gs>
          </a:gsLst>
          <a:lin ang="5400000" scaled="0"/>
        </a:gradFill>
        <a:ln w="12700" cap="flat" cmpd="sng" algn="ctr">
          <a:solidFill>
            <a:sysClr val="windowText" lastClr="000000"/>
          </a:solidFill>
          <a:prstDash val="solid"/>
          <a:miter lim="800000"/>
        </a:ln>
        <a:effectLst/>
      </dgm:spPr>
      <dgm:t>
        <a:bodyPr/>
        <a:lstStyle/>
        <a:p>
          <a:pPr>
            <a:buNone/>
          </a:pPr>
          <a:r>
            <a:rPr lang="en-GB">
              <a:latin typeface="Aptos" panose="02110004020202020204"/>
              <a:ea typeface="+mn-ea"/>
              <a:cs typeface="+mn-cs"/>
            </a:rPr>
            <a:t>4-in-1</a:t>
          </a:r>
        </a:p>
      </dgm:t>
    </dgm:pt>
    <dgm:pt modelId="{6FE921FC-62B0-402D-8A94-4370C7CE6EC3}" type="parTrans" cxnId="{1516C317-36D3-498D-9375-46357C52E7A6}">
      <dgm:prSet/>
      <dgm:spPr>
        <a:xfrm>
          <a:off x="7113785" y="1939892"/>
          <a:ext cx="111918" cy="419695"/>
        </a:xfrm>
        <a:custGeom>
          <a:avLst/>
          <a:gdLst/>
          <a:ahLst/>
          <a:cxnLst/>
          <a:rect l="0" t="0" r="0" b="0"/>
          <a:pathLst>
            <a:path>
              <a:moveTo>
                <a:pt x="0" y="0"/>
              </a:moveTo>
              <a:lnTo>
                <a:pt x="0" y="419695"/>
              </a:lnTo>
              <a:lnTo>
                <a:pt x="111918" y="419695"/>
              </a:lnTo>
            </a:path>
          </a:pathLst>
        </a:custGeom>
        <a:noFill/>
        <a:ln w="19050" cap="flat" cmpd="sng" algn="ctr">
          <a:solidFill>
            <a:srgbClr val="156082">
              <a:shade val="60000"/>
              <a:hueOff val="0"/>
              <a:satOff val="0"/>
              <a:lumOff val="0"/>
              <a:alphaOff val="0"/>
            </a:srgbClr>
          </a:solidFill>
          <a:prstDash val="solid"/>
          <a:miter lim="800000"/>
        </a:ln>
        <a:effectLst/>
      </dgm:spPr>
      <dgm:t>
        <a:bodyPr/>
        <a:lstStyle/>
        <a:p>
          <a:endParaRPr lang="en-GB"/>
        </a:p>
      </dgm:t>
    </dgm:pt>
    <dgm:pt modelId="{CB106281-29FE-4CC4-A8CB-38862FD976A9}" type="sibTrans" cxnId="{1516C317-36D3-498D-9375-46357C52E7A6}">
      <dgm:prSet/>
      <dgm:spPr/>
      <dgm:t>
        <a:bodyPr/>
        <a:lstStyle/>
        <a:p>
          <a:endParaRPr lang="en-GB"/>
        </a:p>
      </dgm:t>
    </dgm:pt>
    <dgm:pt modelId="{0430D7E3-145E-4552-8298-8BA7CDDEA256}" type="pres">
      <dgm:prSet presAssocID="{A774E84D-AB83-44C4-95E6-0C06BE2C3C96}" presName="diagram" presStyleCnt="0">
        <dgm:presLayoutVars>
          <dgm:chPref val="1"/>
          <dgm:dir/>
          <dgm:animOne val="branch"/>
          <dgm:animLvl val="lvl"/>
          <dgm:resizeHandles/>
        </dgm:presLayoutVars>
      </dgm:prSet>
      <dgm:spPr/>
    </dgm:pt>
    <dgm:pt modelId="{50F04FD2-24C6-4283-B05D-BAB88A78E1D6}" type="pres">
      <dgm:prSet presAssocID="{5E983921-F0EE-4612-890B-170D9DA208EB}" presName="root" presStyleCnt="0"/>
      <dgm:spPr/>
    </dgm:pt>
    <dgm:pt modelId="{CC27A5C2-521A-4A49-B262-A64767AA5BE6}" type="pres">
      <dgm:prSet presAssocID="{5E983921-F0EE-4612-890B-170D9DA208EB}" presName="rootComposite" presStyleCnt="0"/>
      <dgm:spPr/>
    </dgm:pt>
    <dgm:pt modelId="{5B321A0C-9B32-4A5B-8DFA-7C6EA5A1B1C1}" type="pres">
      <dgm:prSet presAssocID="{5E983921-F0EE-4612-890B-170D9DA208EB}" presName="rootText" presStyleLbl="node1" presStyleIdx="0" presStyleCnt="6"/>
      <dgm:spPr/>
    </dgm:pt>
    <dgm:pt modelId="{148361A2-0FA5-4A97-977E-DDBBE6AF296D}" type="pres">
      <dgm:prSet presAssocID="{5E983921-F0EE-4612-890B-170D9DA208EB}" presName="rootConnector" presStyleLbl="node1" presStyleIdx="0" presStyleCnt="6"/>
      <dgm:spPr/>
    </dgm:pt>
    <dgm:pt modelId="{7572A9BC-2CEF-44C1-A051-79439ABFDB1B}" type="pres">
      <dgm:prSet presAssocID="{5E983921-F0EE-4612-890B-170D9DA208EB}" presName="childShape" presStyleCnt="0"/>
      <dgm:spPr/>
    </dgm:pt>
    <dgm:pt modelId="{8ED5EC39-EED9-4618-B330-12C9567AA898}" type="pres">
      <dgm:prSet presAssocID="{E0611FDB-C2FC-4FFB-97CB-01254F257912}" presName="Name13" presStyleLbl="parChTrans1D2" presStyleIdx="0" presStyleCnt="14"/>
      <dgm:spPr/>
    </dgm:pt>
    <dgm:pt modelId="{E9C6AB21-8839-4E0C-A36F-252FBE5613CF}" type="pres">
      <dgm:prSet presAssocID="{1C6113FB-99C5-4819-8126-61CE91BF7A39}" presName="childText" presStyleLbl="bgAcc1" presStyleIdx="0" presStyleCnt="14">
        <dgm:presLayoutVars>
          <dgm:bulletEnabled val="1"/>
        </dgm:presLayoutVars>
      </dgm:prSet>
      <dgm:spPr/>
    </dgm:pt>
    <dgm:pt modelId="{40018989-324F-4B75-B4B8-DEB1E16D863C}" type="pres">
      <dgm:prSet presAssocID="{E4FCCE2C-1589-4299-B58E-575E9FBE80B5}" presName="Name13" presStyleLbl="parChTrans1D2" presStyleIdx="1" presStyleCnt="14"/>
      <dgm:spPr/>
    </dgm:pt>
    <dgm:pt modelId="{55867FDB-8B5D-43E6-BB48-7BD5C8D74C3D}" type="pres">
      <dgm:prSet presAssocID="{16B2320F-30A3-4142-B67B-0C1D9986A9DB}" presName="childText" presStyleLbl="bgAcc1" presStyleIdx="1" presStyleCnt="14">
        <dgm:presLayoutVars>
          <dgm:bulletEnabled val="1"/>
        </dgm:presLayoutVars>
      </dgm:prSet>
      <dgm:spPr/>
    </dgm:pt>
    <dgm:pt modelId="{FDA96FD5-4C81-416A-B941-7108404F55D7}" type="pres">
      <dgm:prSet presAssocID="{925039C6-0A43-462A-ABD6-9FBB6661328F}" presName="Name13" presStyleLbl="parChTrans1D2" presStyleIdx="2" presStyleCnt="14"/>
      <dgm:spPr/>
    </dgm:pt>
    <dgm:pt modelId="{D98E7BDB-EFD8-4591-AF66-FCD24BF5FB20}" type="pres">
      <dgm:prSet presAssocID="{07EE1FA4-E4D4-48FC-9707-407EC6838087}" presName="childText" presStyleLbl="bgAcc1" presStyleIdx="2" presStyleCnt="14">
        <dgm:presLayoutVars>
          <dgm:bulletEnabled val="1"/>
        </dgm:presLayoutVars>
      </dgm:prSet>
      <dgm:spPr/>
    </dgm:pt>
    <dgm:pt modelId="{E49A7E40-7065-4CE3-A83E-761C9C47C901}" type="pres">
      <dgm:prSet presAssocID="{B93DC5D8-FBF9-4D70-AB01-31FE3F8A49B7}" presName="root" presStyleCnt="0"/>
      <dgm:spPr/>
    </dgm:pt>
    <dgm:pt modelId="{5CFE797A-27A4-490E-8643-F50FE7564ED2}" type="pres">
      <dgm:prSet presAssocID="{B93DC5D8-FBF9-4D70-AB01-31FE3F8A49B7}" presName="rootComposite" presStyleCnt="0"/>
      <dgm:spPr/>
    </dgm:pt>
    <dgm:pt modelId="{BB6A7CEC-F313-4E44-83EE-DC26FFDBF65E}" type="pres">
      <dgm:prSet presAssocID="{B93DC5D8-FBF9-4D70-AB01-31FE3F8A49B7}" presName="rootText" presStyleLbl="node1" presStyleIdx="1" presStyleCnt="6"/>
      <dgm:spPr/>
    </dgm:pt>
    <dgm:pt modelId="{A9623F24-712A-4CBF-BF1D-DD01B0262047}" type="pres">
      <dgm:prSet presAssocID="{B93DC5D8-FBF9-4D70-AB01-31FE3F8A49B7}" presName="rootConnector" presStyleLbl="node1" presStyleIdx="1" presStyleCnt="6"/>
      <dgm:spPr/>
    </dgm:pt>
    <dgm:pt modelId="{AEDE654B-6A10-43A4-843C-DBCD1BDE7EA5}" type="pres">
      <dgm:prSet presAssocID="{B93DC5D8-FBF9-4D70-AB01-31FE3F8A49B7}" presName="childShape" presStyleCnt="0"/>
      <dgm:spPr/>
    </dgm:pt>
    <dgm:pt modelId="{45267A0C-A81B-4528-9F15-FCF1C15994C7}" type="pres">
      <dgm:prSet presAssocID="{FD209392-73D0-4C5E-9D0E-F75BC021BA04}" presName="Name13" presStyleLbl="parChTrans1D2" presStyleIdx="3" presStyleCnt="14"/>
      <dgm:spPr/>
    </dgm:pt>
    <dgm:pt modelId="{FDC9A7D9-1C1E-44A2-85EE-43F29F12FCF9}" type="pres">
      <dgm:prSet presAssocID="{08DB6F90-A167-448F-87AD-648E77A312B9}" presName="childText" presStyleLbl="bgAcc1" presStyleIdx="3" presStyleCnt="14">
        <dgm:presLayoutVars>
          <dgm:bulletEnabled val="1"/>
        </dgm:presLayoutVars>
      </dgm:prSet>
      <dgm:spPr/>
    </dgm:pt>
    <dgm:pt modelId="{2E557D94-DE21-457E-845F-6E9863F949AC}" type="pres">
      <dgm:prSet presAssocID="{064E3B39-A56A-42E1-8CE8-D5E748D0CA34}" presName="Name13" presStyleLbl="parChTrans1D2" presStyleIdx="4" presStyleCnt="14"/>
      <dgm:spPr/>
    </dgm:pt>
    <dgm:pt modelId="{9DEFF3C5-3DF8-461E-9900-749C6070522D}" type="pres">
      <dgm:prSet presAssocID="{D8AF7BA0-74D5-431F-A294-AEA1ECA84781}" presName="childText" presStyleLbl="bgAcc1" presStyleIdx="4" presStyleCnt="14">
        <dgm:presLayoutVars>
          <dgm:bulletEnabled val="1"/>
        </dgm:presLayoutVars>
      </dgm:prSet>
      <dgm:spPr/>
    </dgm:pt>
    <dgm:pt modelId="{6E3266B4-62CF-4FEA-BB60-5260EBDA5CFE}" type="pres">
      <dgm:prSet presAssocID="{779C7128-0C04-4B46-9B5E-BDCB6A353E11}" presName="Name13" presStyleLbl="parChTrans1D2" presStyleIdx="5" presStyleCnt="14"/>
      <dgm:spPr/>
    </dgm:pt>
    <dgm:pt modelId="{C6F9D663-81D2-4788-B80E-C57A8377CB31}" type="pres">
      <dgm:prSet presAssocID="{38BA84C6-04A7-4798-9314-ADC642DE5D4B}" presName="childText" presStyleLbl="bgAcc1" presStyleIdx="5" presStyleCnt="14">
        <dgm:presLayoutVars>
          <dgm:bulletEnabled val="1"/>
        </dgm:presLayoutVars>
      </dgm:prSet>
      <dgm:spPr/>
    </dgm:pt>
    <dgm:pt modelId="{A1D4711B-566C-43FE-B549-D04E837649C3}" type="pres">
      <dgm:prSet presAssocID="{95070C4C-E1F8-40E5-AB95-77B237D85EF9}" presName="root" presStyleCnt="0"/>
      <dgm:spPr/>
    </dgm:pt>
    <dgm:pt modelId="{BB977773-5591-4E0E-9A35-207FA08E0A98}" type="pres">
      <dgm:prSet presAssocID="{95070C4C-E1F8-40E5-AB95-77B237D85EF9}" presName="rootComposite" presStyleCnt="0"/>
      <dgm:spPr/>
    </dgm:pt>
    <dgm:pt modelId="{70B5532C-8622-4273-8357-353C305EFC30}" type="pres">
      <dgm:prSet presAssocID="{95070C4C-E1F8-40E5-AB95-77B237D85EF9}" presName="rootText" presStyleLbl="node1" presStyleIdx="2" presStyleCnt="6"/>
      <dgm:spPr/>
    </dgm:pt>
    <dgm:pt modelId="{E289BF01-E79A-4948-B9D1-EFAE02060752}" type="pres">
      <dgm:prSet presAssocID="{95070C4C-E1F8-40E5-AB95-77B237D85EF9}" presName="rootConnector" presStyleLbl="node1" presStyleIdx="2" presStyleCnt="6"/>
      <dgm:spPr/>
    </dgm:pt>
    <dgm:pt modelId="{BBBE9148-09C4-416D-8CDA-BA6F3AE81B2B}" type="pres">
      <dgm:prSet presAssocID="{95070C4C-E1F8-40E5-AB95-77B237D85EF9}" presName="childShape" presStyleCnt="0"/>
      <dgm:spPr/>
    </dgm:pt>
    <dgm:pt modelId="{08D8483E-624D-408A-A741-34A27C72CEBB}" type="pres">
      <dgm:prSet presAssocID="{C8498735-F44B-4756-9937-C881BE920F53}" presName="Name13" presStyleLbl="parChTrans1D2" presStyleIdx="6" presStyleCnt="14"/>
      <dgm:spPr/>
    </dgm:pt>
    <dgm:pt modelId="{AB2B7F35-F1D5-43F2-9B8A-70CCD68AA5FD}" type="pres">
      <dgm:prSet presAssocID="{CD45476E-A1E0-4B0E-AA0A-FB669A30584D}" presName="childText" presStyleLbl="bgAcc1" presStyleIdx="6" presStyleCnt="14" custLinFactNeighborX="1147" custLinFactNeighborY="-5508">
        <dgm:presLayoutVars>
          <dgm:bulletEnabled val="1"/>
        </dgm:presLayoutVars>
      </dgm:prSet>
      <dgm:spPr/>
    </dgm:pt>
    <dgm:pt modelId="{5461B1C1-0F82-4B50-B752-C449CF534FDC}" type="pres">
      <dgm:prSet presAssocID="{5AEBE342-9EA7-442A-8B15-E975F8BDDBB3}" presName="Name13" presStyleLbl="parChTrans1D2" presStyleIdx="7" presStyleCnt="14"/>
      <dgm:spPr/>
    </dgm:pt>
    <dgm:pt modelId="{85CDB8A0-472D-459E-952E-9BB887D39948}" type="pres">
      <dgm:prSet presAssocID="{CCED9596-B824-4429-94E3-D1162C566344}" presName="childText" presStyleLbl="bgAcc1" presStyleIdx="7" presStyleCnt="14">
        <dgm:presLayoutVars>
          <dgm:bulletEnabled val="1"/>
        </dgm:presLayoutVars>
      </dgm:prSet>
      <dgm:spPr/>
    </dgm:pt>
    <dgm:pt modelId="{E4AEF1DA-4EC0-45EB-8B1D-2AB61BAD7B6D}" type="pres">
      <dgm:prSet presAssocID="{5435A10E-9849-4AE4-9EE2-24304D8148D8}" presName="root" presStyleCnt="0"/>
      <dgm:spPr/>
    </dgm:pt>
    <dgm:pt modelId="{0CC2C3FC-4227-4D34-AE67-E76F9AC17748}" type="pres">
      <dgm:prSet presAssocID="{5435A10E-9849-4AE4-9EE2-24304D8148D8}" presName="rootComposite" presStyleCnt="0"/>
      <dgm:spPr/>
    </dgm:pt>
    <dgm:pt modelId="{B3793499-30A1-485D-ACC4-412BF3B3BF19}" type="pres">
      <dgm:prSet presAssocID="{5435A10E-9849-4AE4-9EE2-24304D8148D8}" presName="rootText" presStyleLbl="node1" presStyleIdx="3" presStyleCnt="6"/>
      <dgm:spPr/>
    </dgm:pt>
    <dgm:pt modelId="{3046B6C5-F48E-4554-B153-B1F78EE16BB0}" type="pres">
      <dgm:prSet presAssocID="{5435A10E-9849-4AE4-9EE2-24304D8148D8}" presName="rootConnector" presStyleLbl="node1" presStyleIdx="3" presStyleCnt="6"/>
      <dgm:spPr/>
    </dgm:pt>
    <dgm:pt modelId="{51CB06C2-A463-4AF0-A956-E46488D818E4}" type="pres">
      <dgm:prSet presAssocID="{5435A10E-9849-4AE4-9EE2-24304D8148D8}" presName="childShape" presStyleCnt="0"/>
      <dgm:spPr/>
    </dgm:pt>
    <dgm:pt modelId="{D80EEF8C-B9A4-4535-AC58-2FCE36E79BFE}" type="pres">
      <dgm:prSet presAssocID="{8C843C0D-441A-4B40-A5D8-A97B788A91D6}" presName="Name13" presStyleLbl="parChTrans1D2" presStyleIdx="8" presStyleCnt="14"/>
      <dgm:spPr/>
    </dgm:pt>
    <dgm:pt modelId="{E0084C54-F86D-4830-B5CA-29BB940E6F74}" type="pres">
      <dgm:prSet presAssocID="{321F446E-BEF9-485B-859C-F3497DDE8BE2}" presName="childText" presStyleLbl="bgAcc1" presStyleIdx="8" presStyleCnt="14">
        <dgm:presLayoutVars>
          <dgm:bulletEnabled val="1"/>
        </dgm:presLayoutVars>
      </dgm:prSet>
      <dgm:spPr/>
    </dgm:pt>
    <dgm:pt modelId="{350A133E-474D-41BB-880A-F996740A25EB}" type="pres">
      <dgm:prSet presAssocID="{0F648312-DF62-42ED-BB93-612A48495B64}" presName="Name13" presStyleLbl="parChTrans1D2" presStyleIdx="9" presStyleCnt="14"/>
      <dgm:spPr/>
    </dgm:pt>
    <dgm:pt modelId="{479CCF90-04A3-4084-A342-F6AD815B0E0C}" type="pres">
      <dgm:prSet presAssocID="{0A5FB404-8568-42A7-AB66-7CBC82BD97A6}" presName="childText" presStyleLbl="bgAcc1" presStyleIdx="9" presStyleCnt="14">
        <dgm:presLayoutVars>
          <dgm:bulletEnabled val="1"/>
        </dgm:presLayoutVars>
      </dgm:prSet>
      <dgm:spPr/>
    </dgm:pt>
    <dgm:pt modelId="{E6C67957-1B50-4909-BC16-8EF94EBBCEF8}" type="pres">
      <dgm:prSet presAssocID="{73EB6B1C-1464-4EA3-8B9E-BE4175A4C3E0}" presName="Name13" presStyleLbl="parChTrans1D2" presStyleIdx="10" presStyleCnt="14"/>
      <dgm:spPr/>
    </dgm:pt>
    <dgm:pt modelId="{A0920CE9-9990-4211-B02C-1C7D8D41D0F7}" type="pres">
      <dgm:prSet presAssocID="{B66CBEBB-E53C-4A73-8C61-B29FA6AB41EC}" presName="childText" presStyleLbl="bgAcc1" presStyleIdx="10" presStyleCnt="14">
        <dgm:presLayoutVars>
          <dgm:bulletEnabled val="1"/>
        </dgm:presLayoutVars>
      </dgm:prSet>
      <dgm:spPr/>
    </dgm:pt>
    <dgm:pt modelId="{88A8CF27-55A9-4263-981B-1E9A96C15517}" type="pres">
      <dgm:prSet presAssocID="{86C14597-8E5C-4D84-B187-FDE09A561EAC}" presName="root" presStyleCnt="0"/>
      <dgm:spPr/>
    </dgm:pt>
    <dgm:pt modelId="{9FB9C67B-E43E-4025-9288-D3414FA056AA}" type="pres">
      <dgm:prSet presAssocID="{86C14597-8E5C-4D84-B187-FDE09A561EAC}" presName="rootComposite" presStyleCnt="0"/>
      <dgm:spPr/>
    </dgm:pt>
    <dgm:pt modelId="{F92FDAC8-34FC-4775-AF10-C4753F853881}" type="pres">
      <dgm:prSet presAssocID="{86C14597-8E5C-4D84-B187-FDE09A561EAC}" presName="rootText" presStyleLbl="node1" presStyleIdx="4" presStyleCnt="6"/>
      <dgm:spPr/>
    </dgm:pt>
    <dgm:pt modelId="{E0BC49B6-F9BB-4DC9-A8E9-B3F7C8FCD1BC}" type="pres">
      <dgm:prSet presAssocID="{86C14597-8E5C-4D84-B187-FDE09A561EAC}" presName="rootConnector" presStyleLbl="node1" presStyleIdx="4" presStyleCnt="6"/>
      <dgm:spPr/>
    </dgm:pt>
    <dgm:pt modelId="{A25D9291-4427-44DF-B92B-B10F022E10C4}" type="pres">
      <dgm:prSet presAssocID="{86C14597-8E5C-4D84-B187-FDE09A561EAC}" presName="childShape" presStyleCnt="0"/>
      <dgm:spPr/>
    </dgm:pt>
    <dgm:pt modelId="{4FD4FA3C-B37F-40E4-80AA-DA4776D6868E}" type="pres">
      <dgm:prSet presAssocID="{1FD7A8D8-84E9-4044-9F2C-A1A2EC2640DF}" presName="Name13" presStyleLbl="parChTrans1D2" presStyleIdx="11" presStyleCnt="14"/>
      <dgm:spPr/>
    </dgm:pt>
    <dgm:pt modelId="{5C2C2289-FCA2-40DB-9153-290292FE0326}" type="pres">
      <dgm:prSet presAssocID="{072EF665-1C03-4B85-8B81-56E16719DCDD}" presName="childText" presStyleLbl="bgAcc1" presStyleIdx="11" presStyleCnt="14">
        <dgm:presLayoutVars>
          <dgm:bulletEnabled val="1"/>
        </dgm:presLayoutVars>
      </dgm:prSet>
      <dgm:spPr/>
    </dgm:pt>
    <dgm:pt modelId="{FD0B7EF8-28C9-40E8-9689-C598E3F81BC9}" type="pres">
      <dgm:prSet presAssocID="{EC005A76-22FD-49C6-A25F-801CF11DA122}" presName="Name13" presStyleLbl="parChTrans1D2" presStyleIdx="12" presStyleCnt="14"/>
      <dgm:spPr/>
    </dgm:pt>
    <dgm:pt modelId="{5ED3327B-DA3F-4325-9F17-E81A3641819E}" type="pres">
      <dgm:prSet presAssocID="{16E9CF55-A56A-4276-BE0E-65EA27781906}" presName="childText" presStyleLbl="bgAcc1" presStyleIdx="12" presStyleCnt="14">
        <dgm:presLayoutVars>
          <dgm:bulletEnabled val="1"/>
        </dgm:presLayoutVars>
      </dgm:prSet>
      <dgm:spPr/>
    </dgm:pt>
    <dgm:pt modelId="{DEFD6A29-2351-45BF-91BA-E6B0E237CB07}" type="pres">
      <dgm:prSet presAssocID="{8567654B-4D57-4C72-A387-C00650DD3816}" presName="root" presStyleCnt="0"/>
      <dgm:spPr/>
    </dgm:pt>
    <dgm:pt modelId="{9359870C-1C08-4895-AD94-93D110A9E9E4}" type="pres">
      <dgm:prSet presAssocID="{8567654B-4D57-4C72-A387-C00650DD3816}" presName="rootComposite" presStyleCnt="0"/>
      <dgm:spPr/>
    </dgm:pt>
    <dgm:pt modelId="{8153786D-AC0F-443B-ACE7-0228823740E1}" type="pres">
      <dgm:prSet presAssocID="{8567654B-4D57-4C72-A387-C00650DD3816}" presName="rootText" presStyleLbl="node1" presStyleIdx="5" presStyleCnt="6"/>
      <dgm:spPr/>
    </dgm:pt>
    <dgm:pt modelId="{CEF85725-E5FC-4CFA-94CE-FD3933872B7E}" type="pres">
      <dgm:prSet presAssocID="{8567654B-4D57-4C72-A387-C00650DD3816}" presName="rootConnector" presStyleLbl="node1" presStyleIdx="5" presStyleCnt="6"/>
      <dgm:spPr/>
    </dgm:pt>
    <dgm:pt modelId="{5DE5F0B8-7DA8-4CF3-A644-9C700F64B08D}" type="pres">
      <dgm:prSet presAssocID="{8567654B-4D57-4C72-A387-C00650DD3816}" presName="childShape" presStyleCnt="0"/>
      <dgm:spPr/>
    </dgm:pt>
    <dgm:pt modelId="{10E7B2D3-891A-40DE-8576-C48458012BB9}" type="pres">
      <dgm:prSet presAssocID="{6FE921FC-62B0-402D-8A94-4370C7CE6EC3}" presName="Name13" presStyleLbl="parChTrans1D2" presStyleIdx="13" presStyleCnt="14"/>
      <dgm:spPr/>
    </dgm:pt>
    <dgm:pt modelId="{7D61A788-EFF7-411E-9D16-CB1E1A8ACEF4}" type="pres">
      <dgm:prSet presAssocID="{C24916DB-979A-4C9B-868D-A9B31E476F66}" presName="childText" presStyleLbl="bgAcc1" presStyleIdx="13" presStyleCnt="14">
        <dgm:presLayoutVars>
          <dgm:bulletEnabled val="1"/>
        </dgm:presLayoutVars>
      </dgm:prSet>
      <dgm:spPr/>
    </dgm:pt>
  </dgm:ptLst>
  <dgm:cxnLst>
    <dgm:cxn modelId="{FE06C70C-6346-4A57-B6FE-2C06AE840B59}" type="presOf" srcId="{1FD7A8D8-84E9-4044-9F2C-A1A2EC2640DF}" destId="{4FD4FA3C-B37F-40E4-80AA-DA4776D6868E}" srcOrd="0" destOrd="0" presId="urn:microsoft.com/office/officeart/2005/8/layout/hierarchy3"/>
    <dgm:cxn modelId="{3468CF14-8E6E-47C4-BB79-06A559C51076}" type="presOf" srcId="{FD209392-73D0-4C5E-9D0E-F75BC021BA04}" destId="{45267A0C-A81B-4528-9F15-FCF1C15994C7}" srcOrd="0" destOrd="0" presId="urn:microsoft.com/office/officeart/2005/8/layout/hierarchy3"/>
    <dgm:cxn modelId="{C0868515-909D-4DC2-BF79-166092A11ADB}" type="presOf" srcId="{C24916DB-979A-4C9B-868D-A9B31E476F66}" destId="{7D61A788-EFF7-411E-9D16-CB1E1A8ACEF4}" srcOrd="0" destOrd="0" presId="urn:microsoft.com/office/officeart/2005/8/layout/hierarchy3"/>
    <dgm:cxn modelId="{E407DE15-37C1-478F-8668-295D904A510B}" type="presOf" srcId="{925039C6-0A43-462A-ABD6-9FBB6661328F}" destId="{FDA96FD5-4C81-416A-B941-7108404F55D7}" srcOrd="0" destOrd="0" presId="urn:microsoft.com/office/officeart/2005/8/layout/hierarchy3"/>
    <dgm:cxn modelId="{1516C317-36D3-498D-9375-46357C52E7A6}" srcId="{8567654B-4D57-4C72-A387-C00650DD3816}" destId="{C24916DB-979A-4C9B-868D-A9B31E476F66}" srcOrd="0" destOrd="0" parTransId="{6FE921FC-62B0-402D-8A94-4370C7CE6EC3}" sibTransId="{CB106281-29FE-4CC4-A8CB-38862FD976A9}"/>
    <dgm:cxn modelId="{A554EC1A-091C-4F56-A2D4-314B21F3D31E}" srcId="{A774E84D-AB83-44C4-95E6-0C06BE2C3C96}" destId="{95070C4C-E1F8-40E5-AB95-77B237D85EF9}" srcOrd="2" destOrd="0" parTransId="{66564187-3508-4D13-8D81-0F53A505F16B}" sibTransId="{24743C45-C0AF-48A8-A7FB-7844BAA6B8F6}"/>
    <dgm:cxn modelId="{0B5FD823-4413-4D2A-AEB5-E933449AA7D1}" srcId="{A774E84D-AB83-44C4-95E6-0C06BE2C3C96}" destId="{B93DC5D8-FBF9-4D70-AB01-31FE3F8A49B7}" srcOrd="1" destOrd="0" parTransId="{0804A813-928D-4BFC-BE4C-98E5B1EACBDB}" sibTransId="{4B95D1FC-958A-4C43-A62A-65B612EFFD56}"/>
    <dgm:cxn modelId="{FE2FD025-62CE-45E8-AB2D-29819AF34B02}" srcId="{95070C4C-E1F8-40E5-AB95-77B237D85EF9}" destId="{CD45476E-A1E0-4B0E-AA0A-FB669A30584D}" srcOrd="0" destOrd="0" parTransId="{C8498735-F44B-4756-9937-C881BE920F53}" sibTransId="{7C8C5DFD-B950-4EAA-B55B-677AB0848275}"/>
    <dgm:cxn modelId="{029FFA26-D9A7-4101-9A11-CAE0EB07F181}" srcId="{B93DC5D8-FBF9-4D70-AB01-31FE3F8A49B7}" destId="{38BA84C6-04A7-4798-9314-ADC642DE5D4B}" srcOrd="2" destOrd="0" parTransId="{779C7128-0C04-4B46-9B5E-BDCB6A353E11}" sibTransId="{FDD74B1F-8820-4FD6-AECA-EFAF70EAE425}"/>
    <dgm:cxn modelId="{F6D8262B-10F9-4769-8068-F8D2A1714325}" type="presOf" srcId="{86C14597-8E5C-4D84-B187-FDE09A561EAC}" destId="{E0BC49B6-F9BB-4DC9-A8E9-B3F7C8FCD1BC}" srcOrd="1" destOrd="0" presId="urn:microsoft.com/office/officeart/2005/8/layout/hierarchy3"/>
    <dgm:cxn modelId="{F095692D-EF09-4CAE-987B-421DBA486946}" type="presOf" srcId="{064E3B39-A56A-42E1-8CE8-D5E748D0CA34}" destId="{2E557D94-DE21-457E-845F-6E9863F949AC}" srcOrd="0" destOrd="0" presId="urn:microsoft.com/office/officeart/2005/8/layout/hierarchy3"/>
    <dgm:cxn modelId="{CE7ABC2F-6035-4C11-8BA5-87E9EDF114A4}" srcId="{5435A10E-9849-4AE4-9EE2-24304D8148D8}" destId="{B66CBEBB-E53C-4A73-8C61-B29FA6AB41EC}" srcOrd="2" destOrd="0" parTransId="{73EB6B1C-1464-4EA3-8B9E-BE4175A4C3E0}" sibTransId="{97841971-E734-40C4-8B3A-B7448CED41B5}"/>
    <dgm:cxn modelId="{E23C1436-3D7A-4469-B3D2-FAA188A69FF9}" type="presOf" srcId="{072EF665-1C03-4B85-8B81-56E16719DCDD}" destId="{5C2C2289-FCA2-40DB-9153-290292FE0326}" srcOrd="0" destOrd="0" presId="urn:microsoft.com/office/officeart/2005/8/layout/hierarchy3"/>
    <dgm:cxn modelId="{82133536-D2CC-4B0A-87F7-9F30C5855BC0}" type="presOf" srcId="{95070C4C-E1F8-40E5-AB95-77B237D85EF9}" destId="{E289BF01-E79A-4948-B9D1-EFAE02060752}" srcOrd="1" destOrd="0" presId="urn:microsoft.com/office/officeart/2005/8/layout/hierarchy3"/>
    <dgm:cxn modelId="{8A356539-F560-4B2B-A120-3D95C1CD72D3}" type="presOf" srcId="{C8498735-F44B-4756-9937-C881BE920F53}" destId="{08D8483E-624D-408A-A741-34A27C72CEBB}" srcOrd="0" destOrd="0" presId="urn:microsoft.com/office/officeart/2005/8/layout/hierarchy3"/>
    <dgm:cxn modelId="{A2D44B3E-0F60-4CB0-A571-B7D27943DA09}" srcId="{B93DC5D8-FBF9-4D70-AB01-31FE3F8A49B7}" destId="{08DB6F90-A167-448F-87AD-648E77A312B9}" srcOrd="0" destOrd="0" parTransId="{FD209392-73D0-4C5E-9D0E-F75BC021BA04}" sibTransId="{6A5A1875-950D-4591-8536-FEA43589C16E}"/>
    <dgm:cxn modelId="{FF18BF5F-048A-450E-BEBB-958EEAE4C3F8}" type="presOf" srcId="{5435A10E-9849-4AE4-9EE2-24304D8148D8}" destId="{B3793499-30A1-485D-ACC4-412BF3B3BF19}" srcOrd="0" destOrd="0" presId="urn:microsoft.com/office/officeart/2005/8/layout/hierarchy3"/>
    <dgm:cxn modelId="{9B15E160-DF98-4744-AC2E-077575281B98}" type="presOf" srcId="{EC005A76-22FD-49C6-A25F-801CF11DA122}" destId="{FD0B7EF8-28C9-40E8-9689-C598E3F81BC9}" srcOrd="0" destOrd="0" presId="urn:microsoft.com/office/officeart/2005/8/layout/hierarchy3"/>
    <dgm:cxn modelId="{8A2A2667-9D12-44F9-A9FD-73B581963FB0}" type="presOf" srcId="{CCED9596-B824-4429-94E3-D1162C566344}" destId="{85CDB8A0-472D-459E-952E-9BB887D39948}" srcOrd="0" destOrd="0" presId="urn:microsoft.com/office/officeart/2005/8/layout/hierarchy3"/>
    <dgm:cxn modelId="{3B762669-B273-43B1-A7CF-5F0AB24BA652}" srcId="{A774E84D-AB83-44C4-95E6-0C06BE2C3C96}" destId="{5E983921-F0EE-4612-890B-170D9DA208EB}" srcOrd="0" destOrd="0" parTransId="{31ADE277-A628-4398-886F-65B7C780E64A}" sibTransId="{72275122-0617-4CE5-9C4D-37EFFFABED08}"/>
    <dgm:cxn modelId="{DA7ED84A-5F9F-4426-BD0A-E045AE921264}" srcId="{86C14597-8E5C-4D84-B187-FDE09A561EAC}" destId="{16E9CF55-A56A-4276-BE0E-65EA27781906}" srcOrd="1" destOrd="0" parTransId="{EC005A76-22FD-49C6-A25F-801CF11DA122}" sibTransId="{B9B1FF78-48AF-4604-A8B9-6EEA53433B6F}"/>
    <dgm:cxn modelId="{F744414B-3C7E-4597-9DE5-B3E48C73B820}" type="presOf" srcId="{8567654B-4D57-4C72-A387-C00650DD3816}" destId="{8153786D-AC0F-443B-ACE7-0228823740E1}" srcOrd="0" destOrd="0" presId="urn:microsoft.com/office/officeart/2005/8/layout/hierarchy3"/>
    <dgm:cxn modelId="{8E79116F-4981-4B20-AD9E-9658A6DCE732}" type="presOf" srcId="{8C843C0D-441A-4B40-A5D8-A97B788A91D6}" destId="{D80EEF8C-B9A4-4535-AC58-2FCE36E79BFE}" srcOrd="0" destOrd="0" presId="urn:microsoft.com/office/officeart/2005/8/layout/hierarchy3"/>
    <dgm:cxn modelId="{A4D3D772-4996-4DCA-A62D-8118C5A633D6}" type="presOf" srcId="{B93DC5D8-FBF9-4D70-AB01-31FE3F8A49B7}" destId="{BB6A7CEC-F313-4E44-83EE-DC26FFDBF65E}" srcOrd="0" destOrd="0" presId="urn:microsoft.com/office/officeart/2005/8/layout/hierarchy3"/>
    <dgm:cxn modelId="{60BF2354-F8D6-4EE1-A91D-5F75A4414976}" type="presOf" srcId="{8567654B-4D57-4C72-A387-C00650DD3816}" destId="{CEF85725-E5FC-4CFA-94CE-FD3933872B7E}" srcOrd="1" destOrd="0" presId="urn:microsoft.com/office/officeart/2005/8/layout/hierarchy3"/>
    <dgm:cxn modelId="{76201959-468A-4A28-B6B0-6F2306343D01}" type="presOf" srcId="{73EB6B1C-1464-4EA3-8B9E-BE4175A4C3E0}" destId="{E6C67957-1B50-4909-BC16-8EF94EBBCEF8}" srcOrd="0" destOrd="0" presId="urn:microsoft.com/office/officeart/2005/8/layout/hierarchy3"/>
    <dgm:cxn modelId="{EB216C5A-7170-4BEC-AA4E-CE39D87A4CB1}" type="presOf" srcId="{5435A10E-9849-4AE4-9EE2-24304D8148D8}" destId="{3046B6C5-F48E-4554-B153-B1F78EE16BB0}" srcOrd="1" destOrd="0" presId="urn:microsoft.com/office/officeart/2005/8/layout/hierarchy3"/>
    <dgm:cxn modelId="{3ADACF90-BF73-4604-A9F7-C5CCB1387566}" type="presOf" srcId="{0F648312-DF62-42ED-BB93-612A48495B64}" destId="{350A133E-474D-41BB-880A-F996740A25EB}" srcOrd="0" destOrd="0" presId="urn:microsoft.com/office/officeart/2005/8/layout/hierarchy3"/>
    <dgm:cxn modelId="{5E396192-B708-4F2B-BE38-122134FD927E}" type="presOf" srcId="{E0611FDB-C2FC-4FFB-97CB-01254F257912}" destId="{8ED5EC39-EED9-4618-B330-12C9567AA898}" srcOrd="0" destOrd="0" presId="urn:microsoft.com/office/officeart/2005/8/layout/hierarchy3"/>
    <dgm:cxn modelId="{AF4D0994-2A5A-4D95-B8A2-4D0BC33DBA92}" srcId="{5E983921-F0EE-4612-890B-170D9DA208EB}" destId="{1C6113FB-99C5-4819-8126-61CE91BF7A39}" srcOrd="0" destOrd="0" parTransId="{E0611FDB-C2FC-4FFB-97CB-01254F257912}" sibTransId="{04B5D7EB-1E22-42AB-9F75-832F7002BBA7}"/>
    <dgm:cxn modelId="{82CA8994-25C3-40F0-B31A-ACCF842B747C}" type="presOf" srcId="{08DB6F90-A167-448F-87AD-648E77A312B9}" destId="{FDC9A7D9-1C1E-44A2-85EE-43F29F12FCF9}" srcOrd="0" destOrd="0" presId="urn:microsoft.com/office/officeart/2005/8/layout/hierarchy3"/>
    <dgm:cxn modelId="{F5A5AD94-C7E1-4BDA-8F61-E3DD63F55DE3}" srcId="{86C14597-8E5C-4D84-B187-FDE09A561EAC}" destId="{072EF665-1C03-4B85-8B81-56E16719DCDD}" srcOrd="0" destOrd="0" parTransId="{1FD7A8D8-84E9-4044-9F2C-A1A2EC2640DF}" sibTransId="{A09DE44A-024B-4147-92F6-9BD428E06D4B}"/>
    <dgm:cxn modelId="{7B5DD194-5300-40DE-A1F7-830844A6C4BB}" type="presOf" srcId="{CD45476E-A1E0-4B0E-AA0A-FB669A30584D}" destId="{AB2B7F35-F1D5-43F2-9B8A-70CCD68AA5FD}" srcOrd="0" destOrd="0" presId="urn:microsoft.com/office/officeart/2005/8/layout/hierarchy3"/>
    <dgm:cxn modelId="{AE17BC95-A3DB-4D26-AAA4-DC20350BCB04}" type="presOf" srcId="{D8AF7BA0-74D5-431F-A294-AEA1ECA84781}" destId="{9DEFF3C5-3DF8-461E-9900-749C6070522D}" srcOrd="0" destOrd="0" presId="urn:microsoft.com/office/officeart/2005/8/layout/hierarchy3"/>
    <dgm:cxn modelId="{F8629897-8CAC-4526-A40E-07AFE44CEDD6}" type="presOf" srcId="{5E983921-F0EE-4612-890B-170D9DA208EB}" destId="{148361A2-0FA5-4A97-977E-DDBBE6AF296D}" srcOrd="1" destOrd="0" presId="urn:microsoft.com/office/officeart/2005/8/layout/hierarchy3"/>
    <dgm:cxn modelId="{C8392EA1-07CD-4132-A966-1B785850FDE6}" srcId="{5E983921-F0EE-4612-890B-170D9DA208EB}" destId="{07EE1FA4-E4D4-48FC-9707-407EC6838087}" srcOrd="2" destOrd="0" parTransId="{925039C6-0A43-462A-ABD6-9FBB6661328F}" sibTransId="{D25B64CC-13F1-4F24-A48E-5A134E023B84}"/>
    <dgm:cxn modelId="{BF13E0A1-55F2-45CF-A818-55658C5C678E}" type="presOf" srcId="{5E983921-F0EE-4612-890B-170D9DA208EB}" destId="{5B321A0C-9B32-4A5B-8DFA-7C6EA5A1B1C1}" srcOrd="0" destOrd="0" presId="urn:microsoft.com/office/officeart/2005/8/layout/hierarchy3"/>
    <dgm:cxn modelId="{6AB6C4A2-B82A-4A73-8186-8C450F91B440}" type="presOf" srcId="{5AEBE342-9EA7-442A-8B15-E975F8BDDBB3}" destId="{5461B1C1-0F82-4B50-B752-C449CF534FDC}" srcOrd="0" destOrd="0" presId="urn:microsoft.com/office/officeart/2005/8/layout/hierarchy3"/>
    <dgm:cxn modelId="{921164A6-73D8-4599-8B5A-7CFAE49FFF9E}" type="presOf" srcId="{E4FCCE2C-1589-4299-B58E-575E9FBE80B5}" destId="{40018989-324F-4B75-B4B8-DEB1E16D863C}" srcOrd="0" destOrd="0" presId="urn:microsoft.com/office/officeart/2005/8/layout/hierarchy3"/>
    <dgm:cxn modelId="{306A28A9-9F02-44DA-B3F8-E1F0D4450DC6}" type="presOf" srcId="{38BA84C6-04A7-4798-9314-ADC642DE5D4B}" destId="{C6F9D663-81D2-4788-B80E-C57A8377CB31}" srcOrd="0" destOrd="0" presId="urn:microsoft.com/office/officeart/2005/8/layout/hierarchy3"/>
    <dgm:cxn modelId="{131BE6AB-E4D1-4CC4-8848-5DA0A9956C34}" type="presOf" srcId="{95070C4C-E1F8-40E5-AB95-77B237D85EF9}" destId="{70B5532C-8622-4273-8357-353C305EFC30}" srcOrd="0" destOrd="0" presId="urn:microsoft.com/office/officeart/2005/8/layout/hierarchy3"/>
    <dgm:cxn modelId="{A826EFAC-E7DE-42EA-AD75-472994EE60DF}" srcId="{5E983921-F0EE-4612-890B-170D9DA208EB}" destId="{16B2320F-30A3-4142-B67B-0C1D9986A9DB}" srcOrd="1" destOrd="0" parTransId="{E4FCCE2C-1589-4299-B58E-575E9FBE80B5}" sibTransId="{B2BDC856-5CEF-4AD2-A8DC-ED12F672BB2A}"/>
    <dgm:cxn modelId="{8424A0AF-D603-4DB1-B2BB-3F5A036B5ECC}" srcId="{A774E84D-AB83-44C4-95E6-0C06BE2C3C96}" destId="{86C14597-8E5C-4D84-B187-FDE09A561EAC}" srcOrd="4" destOrd="0" parTransId="{3DD7AA7F-8683-4E9D-A0A4-0A2A340887A6}" sibTransId="{34842042-B14A-40CB-9C65-911775292C5B}"/>
    <dgm:cxn modelId="{0B29B0B8-F6A9-4B60-BCF4-559549D4B1B1}" srcId="{95070C4C-E1F8-40E5-AB95-77B237D85EF9}" destId="{CCED9596-B824-4429-94E3-D1162C566344}" srcOrd="1" destOrd="0" parTransId="{5AEBE342-9EA7-442A-8B15-E975F8BDDBB3}" sibTransId="{48ADE69A-F8F3-4DE8-8FE3-A827305CA8D1}"/>
    <dgm:cxn modelId="{5209A7BC-2DCA-467D-8C4D-BFC71B348FA0}" type="presOf" srcId="{0A5FB404-8568-42A7-AB66-7CBC82BD97A6}" destId="{479CCF90-04A3-4084-A342-F6AD815B0E0C}" srcOrd="0" destOrd="0" presId="urn:microsoft.com/office/officeart/2005/8/layout/hierarchy3"/>
    <dgm:cxn modelId="{BD4AD2C9-4315-4105-A5CF-8293EF0DEF24}" type="presOf" srcId="{1C6113FB-99C5-4819-8126-61CE91BF7A39}" destId="{E9C6AB21-8839-4E0C-A36F-252FBE5613CF}" srcOrd="0" destOrd="0" presId="urn:microsoft.com/office/officeart/2005/8/layout/hierarchy3"/>
    <dgm:cxn modelId="{EAE408CA-41E4-49E1-84FD-F6254F9C309C}" type="presOf" srcId="{779C7128-0C04-4B46-9B5E-BDCB6A353E11}" destId="{6E3266B4-62CF-4FEA-BB60-5260EBDA5CFE}" srcOrd="0" destOrd="0" presId="urn:microsoft.com/office/officeart/2005/8/layout/hierarchy3"/>
    <dgm:cxn modelId="{E06C16CB-E42D-456B-96FF-C3707406674A}" type="presOf" srcId="{07EE1FA4-E4D4-48FC-9707-407EC6838087}" destId="{D98E7BDB-EFD8-4591-AF66-FCD24BF5FB20}" srcOrd="0" destOrd="0" presId="urn:microsoft.com/office/officeart/2005/8/layout/hierarchy3"/>
    <dgm:cxn modelId="{D9502BDA-5B31-44CE-8F19-499A2ACA6388}" srcId="{A774E84D-AB83-44C4-95E6-0C06BE2C3C96}" destId="{8567654B-4D57-4C72-A387-C00650DD3816}" srcOrd="5" destOrd="0" parTransId="{1544BAB6-BF16-4671-A1FA-9F438301D858}" sibTransId="{78B481C1-F5E2-42A0-ADF5-8BF9DECD4866}"/>
    <dgm:cxn modelId="{3B2940DD-9F2B-4311-BAB6-A7371B680F91}" type="presOf" srcId="{A774E84D-AB83-44C4-95E6-0C06BE2C3C96}" destId="{0430D7E3-145E-4552-8298-8BA7CDDEA256}" srcOrd="0" destOrd="0" presId="urn:microsoft.com/office/officeart/2005/8/layout/hierarchy3"/>
    <dgm:cxn modelId="{E79671DF-201C-4D1E-8D4C-9A8FD67EC2CD}" srcId="{5435A10E-9849-4AE4-9EE2-24304D8148D8}" destId="{0A5FB404-8568-42A7-AB66-7CBC82BD97A6}" srcOrd="1" destOrd="0" parTransId="{0F648312-DF62-42ED-BB93-612A48495B64}" sibTransId="{4972CEFA-E55A-4A0C-AEAF-7011766D6170}"/>
    <dgm:cxn modelId="{C7EF21E2-8417-464A-81C2-D1C7D7C05B43}" type="presOf" srcId="{321F446E-BEF9-485B-859C-F3497DDE8BE2}" destId="{E0084C54-F86D-4830-B5CA-29BB940E6F74}" srcOrd="0" destOrd="0" presId="urn:microsoft.com/office/officeart/2005/8/layout/hierarchy3"/>
    <dgm:cxn modelId="{106440E3-5708-470A-A371-F9C1894768B6}" type="presOf" srcId="{86C14597-8E5C-4D84-B187-FDE09A561EAC}" destId="{F92FDAC8-34FC-4775-AF10-C4753F853881}" srcOrd="0" destOrd="0" presId="urn:microsoft.com/office/officeart/2005/8/layout/hierarchy3"/>
    <dgm:cxn modelId="{B36FB8E5-D006-4EDB-B668-2D6D621EAA71}" type="presOf" srcId="{6FE921FC-62B0-402D-8A94-4370C7CE6EC3}" destId="{10E7B2D3-891A-40DE-8576-C48458012BB9}" srcOrd="0" destOrd="0" presId="urn:microsoft.com/office/officeart/2005/8/layout/hierarchy3"/>
    <dgm:cxn modelId="{0AC61FE6-DD52-449E-AD41-F01B2D628725}" type="presOf" srcId="{B93DC5D8-FBF9-4D70-AB01-31FE3F8A49B7}" destId="{A9623F24-712A-4CBF-BF1D-DD01B0262047}" srcOrd="1" destOrd="0" presId="urn:microsoft.com/office/officeart/2005/8/layout/hierarchy3"/>
    <dgm:cxn modelId="{C2CA41E6-D7DB-4AD4-B463-348EC512E7E3}" srcId="{A774E84D-AB83-44C4-95E6-0C06BE2C3C96}" destId="{5435A10E-9849-4AE4-9EE2-24304D8148D8}" srcOrd="3" destOrd="0" parTransId="{A6B3F4E8-9413-4444-BE4C-26E4F3A94241}" sibTransId="{E2B83B48-193C-405D-8011-C5E88A24EF6C}"/>
    <dgm:cxn modelId="{A3921DE8-3F70-4570-A2DA-DF04E7171C3D}" type="presOf" srcId="{16B2320F-30A3-4142-B67B-0C1D9986A9DB}" destId="{55867FDB-8B5D-43E6-BB48-7BD5C8D74C3D}" srcOrd="0" destOrd="0" presId="urn:microsoft.com/office/officeart/2005/8/layout/hierarchy3"/>
    <dgm:cxn modelId="{246CC0EC-50B6-4781-A9C5-25648261ED84}" srcId="{B93DC5D8-FBF9-4D70-AB01-31FE3F8A49B7}" destId="{D8AF7BA0-74D5-431F-A294-AEA1ECA84781}" srcOrd="1" destOrd="0" parTransId="{064E3B39-A56A-42E1-8CE8-D5E748D0CA34}" sibTransId="{79E70AF4-3B23-4192-92A3-3B74CB7F5840}"/>
    <dgm:cxn modelId="{EA1F6CF5-A944-4BE9-916D-35C286D05667}" type="presOf" srcId="{B66CBEBB-E53C-4A73-8C61-B29FA6AB41EC}" destId="{A0920CE9-9990-4211-B02C-1C7D8D41D0F7}" srcOrd="0" destOrd="0" presId="urn:microsoft.com/office/officeart/2005/8/layout/hierarchy3"/>
    <dgm:cxn modelId="{6DE691FB-EE88-4F0A-A081-F287DB558CF1}" srcId="{5435A10E-9849-4AE4-9EE2-24304D8148D8}" destId="{321F446E-BEF9-485B-859C-F3497DDE8BE2}" srcOrd="0" destOrd="0" parTransId="{8C843C0D-441A-4B40-A5D8-A97B788A91D6}" sibTransId="{6875CBEC-6775-4A28-8789-B4EC3AEBE65A}"/>
    <dgm:cxn modelId="{9A6B14FE-6610-48E5-B5F5-6A540D089D6B}" type="presOf" srcId="{16E9CF55-A56A-4276-BE0E-65EA27781906}" destId="{5ED3327B-DA3F-4325-9F17-E81A3641819E}" srcOrd="0" destOrd="0" presId="urn:microsoft.com/office/officeart/2005/8/layout/hierarchy3"/>
    <dgm:cxn modelId="{5FDCBDAD-61C3-450E-B154-E1A0DFA590DC}" type="presParOf" srcId="{0430D7E3-145E-4552-8298-8BA7CDDEA256}" destId="{50F04FD2-24C6-4283-B05D-BAB88A78E1D6}" srcOrd="0" destOrd="0" presId="urn:microsoft.com/office/officeart/2005/8/layout/hierarchy3"/>
    <dgm:cxn modelId="{5450CB27-E2C2-44C5-B2A1-AA3FB60F3FD2}" type="presParOf" srcId="{50F04FD2-24C6-4283-B05D-BAB88A78E1D6}" destId="{CC27A5C2-521A-4A49-B262-A64767AA5BE6}" srcOrd="0" destOrd="0" presId="urn:microsoft.com/office/officeart/2005/8/layout/hierarchy3"/>
    <dgm:cxn modelId="{CE88D00C-CC62-4765-BB1A-492D5E8AE033}" type="presParOf" srcId="{CC27A5C2-521A-4A49-B262-A64767AA5BE6}" destId="{5B321A0C-9B32-4A5B-8DFA-7C6EA5A1B1C1}" srcOrd="0" destOrd="0" presId="urn:microsoft.com/office/officeart/2005/8/layout/hierarchy3"/>
    <dgm:cxn modelId="{26254150-273F-4523-9C45-55F6508C0ABF}" type="presParOf" srcId="{CC27A5C2-521A-4A49-B262-A64767AA5BE6}" destId="{148361A2-0FA5-4A97-977E-DDBBE6AF296D}" srcOrd="1" destOrd="0" presId="urn:microsoft.com/office/officeart/2005/8/layout/hierarchy3"/>
    <dgm:cxn modelId="{7CBDD239-4924-42AC-BA63-5A9900653992}" type="presParOf" srcId="{50F04FD2-24C6-4283-B05D-BAB88A78E1D6}" destId="{7572A9BC-2CEF-44C1-A051-79439ABFDB1B}" srcOrd="1" destOrd="0" presId="urn:microsoft.com/office/officeart/2005/8/layout/hierarchy3"/>
    <dgm:cxn modelId="{F4959A4A-58F8-4833-96CD-4BC60C923B12}" type="presParOf" srcId="{7572A9BC-2CEF-44C1-A051-79439ABFDB1B}" destId="{8ED5EC39-EED9-4618-B330-12C9567AA898}" srcOrd="0" destOrd="0" presId="urn:microsoft.com/office/officeart/2005/8/layout/hierarchy3"/>
    <dgm:cxn modelId="{101479AD-6A7D-4744-9523-1E8D30045220}" type="presParOf" srcId="{7572A9BC-2CEF-44C1-A051-79439ABFDB1B}" destId="{E9C6AB21-8839-4E0C-A36F-252FBE5613CF}" srcOrd="1" destOrd="0" presId="urn:microsoft.com/office/officeart/2005/8/layout/hierarchy3"/>
    <dgm:cxn modelId="{F0483A46-D424-4720-A59E-BF8ED33B0818}" type="presParOf" srcId="{7572A9BC-2CEF-44C1-A051-79439ABFDB1B}" destId="{40018989-324F-4B75-B4B8-DEB1E16D863C}" srcOrd="2" destOrd="0" presId="urn:microsoft.com/office/officeart/2005/8/layout/hierarchy3"/>
    <dgm:cxn modelId="{E8AC63C6-3B7F-4BEF-9ACF-55084F1A315B}" type="presParOf" srcId="{7572A9BC-2CEF-44C1-A051-79439ABFDB1B}" destId="{55867FDB-8B5D-43E6-BB48-7BD5C8D74C3D}" srcOrd="3" destOrd="0" presId="urn:microsoft.com/office/officeart/2005/8/layout/hierarchy3"/>
    <dgm:cxn modelId="{F7368455-4F6D-4E06-B5D2-626D6785E6D1}" type="presParOf" srcId="{7572A9BC-2CEF-44C1-A051-79439ABFDB1B}" destId="{FDA96FD5-4C81-416A-B941-7108404F55D7}" srcOrd="4" destOrd="0" presId="urn:microsoft.com/office/officeart/2005/8/layout/hierarchy3"/>
    <dgm:cxn modelId="{A8BBA898-17EB-43E4-82AD-482F90B5AABE}" type="presParOf" srcId="{7572A9BC-2CEF-44C1-A051-79439ABFDB1B}" destId="{D98E7BDB-EFD8-4591-AF66-FCD24BF5FB20}" srcOrd="5" destOrd="0" presId="urn:microsoft.com/office/officeart/2005/8/layout/hierarchy3"/>
    <dgm:cxn modelId="{765AC8AF-BA02-4AFE-80A8-DA1B8419DE4B}" type="presParOf" srcId="{0430D7E3-145E-4552-8298-8BA7CDDEA256}" destId="{E49A7E40-7065-4CE3-A83E-761C9C47C901}" srcOrd="1" destOrd="0" presId="urn:microsoft.com/office/officeart/2005/8/layout/hierarchy3"/>
    <dgm:cxn modelId="{4AEDB7BB-3E65-4B3D-A93F-DD60A6E8438E}" type="presParOf" srcId="{E49A7E40-7065-4CE3-A83E-761C9C47C901}" destId="{5CFE797A-27A4-490E-8643-F50FE7564ED2}" srcOrd="0" destOrd="0" presId="urn:microsoft.com/office/officeart/2005/8/layout/hierarchy3"/>
    <dgm:cxn modelId="{D32C7BEB-C144-4199-93F1-CF94A9DA6482}" type="presParOf" srcId="{5CFE797A-27A4-490E-8643-F50FE7564ED2}" destId="{BB6A7CEC-F313-4E44-83EE-DC26FFDBF65E}" srcOrd="0" destOrd="0" presId="urn:microsoft.com/office/officeart/2005/8/layout/hierarchy3"/>
    <dgm:cxn modelId="{7AD8A053-03CE-4FE7-9724-A7D9D41BBE45}" type="presParOf" srcId="{5CFE797A-27A4-490E-8643-F50FE7564ED2}" destId="{A9623F24-712A-4CBF-BF1D-DD01B0262047}" srcOrd="1" destOrd="0" presId="urn:microsoft.com/office/officeart/2005/8/layout/hierarchy3"/>
    <dgm:cxn modelId="{3B01856E-BD45-43B8-BF55-45E4906E9791}" type="presParOf" srcId="{E49A7E40-7065-4CE3-A83E-761C9C47C901}" destId="{AEDE654B-6A10-43A4-843C-DBCD1BDE7EA5}" srcOrd="1" destOrd="0" presId="urn:microsoft.com/office/officeart/2005/8/layout/hierarchy3"/>
    <dgm:cxn modelId="{4D16FDCF-D06B-4B21-89A1-C9486030D862}" type="presParOf" srcId="{AEDE654B-6A10-43A4-843C-DBCD1BDE7EA5}" destId="{45267A0C-A81B-4528-9F15-FCF1C15994C7}" srcOrd="0" destOrd="0" presId="urn:microsoft.com/office/officeart/2005/8/layout/hierarchy3"/>
    <dgm:cxn modelId="{3D8E840A-C5F7-4E59-BAF0-2E5564A5FF00}" type="presParOf" srcId="{AEDE654B-6A10-43A4-843C-DBCD1BDE7EA5}" destId="{FDC9A7D9-1C1E-44A2-85EE-43F29F12FCF9}" srcOrd="1" destOrd="0" presId="urn:microsoft.com/office/officeart/2005/8/layout/hierarchy3"/>
    <dgm:cxn modelId="{10F8711F-38CC-4890-ADB8-5E679AD9FDF6}" type="presParOf" srcId="{AEDE654B-6A10-43A4-843C-DBCD1BDE7EA5}" destId="{2E557D94-DE21-457E-845F-6E9863F949AC}" srcOrd="2" destOrd="0" presId="urn:microsoft.com/office/officeart/2005/8/layout/hierarchy3"/>
    <dgm:cxn modelId="{1065DD7A-11E3-4681-B70E-F46DAB860881}" type="presParOf" srcId="{AEDE654B-6A10-43A4-843C-DBCD1BDE7EA5}" destId="{9DEFF3C5-3DF8-461E-9900-749C6070522D}" srcOrd="3" destOrd="0" presId="urn:microsoft.com/office/officeart/2005/8/layout/hierarchy3"/>
    <dgm:cxn modelId="{E55BBD81-0321-45D1-923C-3BD6CD434057}" type="presParOf" srcId="{AEDE654B-6A10-43A4-843C-DBCD1BDE7EA5}" destId="{6E3266B4-62CF-4FEA-BB60-5260EBDA5CFE}" srcOrd="4" destOrd="0" presId="urn:microsoft.com/office/officeart/2005/8/layout/hierarchy3"/>
    <dgm:cxn modelId="{0ABFF5A4-A03C-49C6-A5FA-7D3113C00C5A}" type="presParOf" srcId="{AEDE654B-6A10-43A4-843C-DBCD1BDE7EA5}" destId="{C6F9D663-81D2-4788-B80E-C57A8377CB31}" srcOrd="5" destOrd="0" presId="urn:microsoft.com/office/officeart/2005/8/layout/hierarchy3"/>
    <dgm:cxn modelId="{3906B635-09AC-48B7-989F-4FFCF334A4B7}" type="presParOf" srcId="{0430D7E3-145E-4552-8298-8BA7CDDEA256}" destId="{A1D4711B-566C-43FE-B549-D04E837649C3}" srcOrd="2" destOrd="0" presId="urn:microsoft.com/office/officeart/2005/8/layout/hierarchy3"/>
    <dgm:cxn modelId="{77BC54DF-C4A0-4A84-9295-14CF9A315995}" type="presParOf" srcId="{A1D4711B-566C-43FE-B549-D04E837649C3}" destId="{BB977773-5591-4E0E-9A35-207FA08E0A98}" srcOrd="0" destOrd="0" presId="urn:microsoft.com/office/officeart/2005/8/layout/hierarchy3"/>
    <dgm:cxn modelId="{DE33FEC1-ED45-45D2-850C-C160E22DC3AB}" type="presParOf" srcId="{BB977773-5591-4E0E-9A35-207FA08E0A98}" destId="{70B5532C-8622-4273-8357-353C305EFC30}" srcOrd="0" destOrd="0" presId="urn:microsoft.com/office/officeart/2005/8/layout/hierarchy3"/>
    <dgm:cxn modelId="{2601382A-1FDE-47A7-A18A-CFBD2E4669ED}" type="presParOf" srcId="{BB977773-5591-4E0E-9A35-207FA08E0A98}" destId="{E289BF01-E79A-4948-B9D1-EFAE02060752}" srcOrd="1" destOrd="0" presId="urn:microsoft.com/office/officeart/2005/8/layout/hierarchy3"/>
    <dgm:cxn modelId="{8C766062-9C55-483F-87D5-DEF352D40305}" type="presParOf" srcId="{A1D4711B-566C-43FE-B549-D04E837649C3}" destId="{BBBE9148-09C4-416D-8CDA-BA6F3AE81B2B}" srcOrd="1" destOrd="0" presId="urn:microsoft.com/office/officeart/2005/8/layout/hierarchy3"/>
    <dgm:cxn modelId="{EF6E5E64-C0D8-4422-82DE-B07AEE78A6A7}" type="presParOf" srcId="{BBBE9148-09C4-416D-8CDA-BA6F3AE81B2B}" destId="{08D8483E-624D-408A-A741-34A27C72CEBB}" srcOrd="0" destOrd="0" presId="urn:microsoft.com/office/officeart/2005/8/layout/hierarchy3"/>
    <dgm:cxn modelId="{D99CE79D-0826-4289-8990-7CDFBD918270}" type="presParOf" srcId="{BBBE9148-09C4-416D-8CDA-BA6F3AE81B2B}" destId="{AB2B7F35-F1D5-43F2-9B8A-70CCD68AA5FD}" srcOrd="1" destOrd="0" presId="urn:microsoft.com/office/officeart/2005/8/layout/hierarchy3"/>
    <dgm:cxn modelId="{E726E118-622E-4D94-8CDC-239976397F02}" type="presParOf" srcId="{BBBE9148-09C4-416D-8CDA-BA6F3AE81B2B}" destId="{5461B1C1-0F82-4B50-B752-C449CF534FDC}" srcOrd="2" destOrd="0" presId="urn:microsoft.com/office/officeart/2005/8/layout/hierarchy3"/>
    <dgm:cxn modelId="{4A569204-BA8E-412F-B7BF-8F7928339B05}" type="presParOf" srcId="{BBBE9148-09C4-416D-8CDA-BA6F3AE81B2B}" destId="{85CDB8A0-472D-459E-952E-9BB887D39948}" srcOrd="3" destOrd="0" presId="urn:microsoft.com/office/officeart/2005/8/layout/hierarchy3"/>
    <dgm:cxn modelId="{0AD48DD9-EF5E-4323-91E8-023C9792E1C1}" type="presParOf" srcId="{0430D7E3-145E-4552-8298-8BA7CDDEA256}" destId="{E4AEF1DA-4EC0-45EB-8B1D-2AB61BAD7B6D}" srcOrd="3" destOrd="0" presId="urn:microsoft.com/office/officeart/2005/8/layout/hierarchy3"/>
    <dgm:cxn modelId="{D4ADB43B-2078-4DC9-859D-AB5893819950}" type="presParOf" srcId="{E4AEF1DA-4EC0-45EB-8B1D-2AB61BAD7B6D}" destId="{0CC2C3FC-4227-4D34-AE67-E76F9AC17748}" srcOrd="0" destOrd="0" presId="urn:microsoft.com/office/officeart/2005/8/layout/hierarchy3"/>
    <dgm:cxn modelId="{0AF6473B-A634-4467-84E9-DC503E8AA043}" type="presParOf" srcId="{0CC2C3FC-4227-4D34-AE67-E76F9AC17748}" destId="{B3793499-30A1-485D-ACC4-412BF3B3BF19}" srcOrd="0" destOrd="0" presId="urn:microsoft.com/office/officeart/2005/8/layout/hierarchy3"/>
    <dgm:cxn modelId="{495A7F82-AE9A-42FB-90C7-EDE881FAA3B7}" type="presParOf" srcId="{0CC2C3FC-4227-4D34-AE67-E76F9AC17748}" destId="{3046B6C5-F48E-4554-B153-B1F78EE16BB0}" srcOrd="1" destOrd="0" presId="urn:microsoft.com/office/officeart/2005/8/layout/hierarchy3"/>
    <dgm:cxn modelId="{AB05EFAB-B773-4469-BD33-13D384245486}" type="presParOf" srcId="{E4AEF1DA-4EC0-45EB-8B1D-2AB61BAD7B6D}" destId="{51CB06C2-A463-4AF0-A956-E46488D818E4}" srcOrd="1" destOrd="0" presId="urn:microsoft.com/office/officeart/2005/8/layout/hierarchy3"/>
    <dgm:cxn modelId="{F167BECB-C03C-436E-B811-B4C3341903A4}" type="presParOf" srcId="{51CB06C2-A463-4AF0-A956-E46488D818E4}" destId="{D80EEF8C-B9A4-4535-AC58-2FCE36E79BFE}" srcOrd="0" destOrd="0" presId="urn:microsoft.com/office/officeart/2005/8/layout/hierarchy3"/>
    <dgm:cxn modelId="{9F3D7F2B-0076-4770-B51A-9375C6F118F7}" type="presParOf" srcId="{51CB06C2-A463-4AF0-A956-E46488D818E4}" destId="{E0084C54-F86D-4830-B5CA-29BB940E6F74}" srcOrd="1" destOrd="0" presId="urn:microsoft.com/office/officeart/2005/8/layout/hierarchy3"/>
    <dgm:cxn modelId="{0691D8A5-DD73-4E22-A4F2-41E8C9CFB09C}" type="presParOf" srcId="{51CB06C2-A463-4AF0-A956-E46488D818E4}" destId="{350A133E-474D-41BB-880A-F996740A25EB}" srcOrd="2" destOrd="0" presId="urn:microsoft.com/office/officeart/2005/8/layout/hierarchy3"/>
    <dgm:cxn modelId="{212BFB1C-F961-4F85-B782-1CB1A9187EE6}" type="presParOf" srcId="{51CB06C2-A463-4AF0-A956-E46488D818E4}" destId="{479CCF90-04A3-4084-A342-F6AD815B0E0C}" srcOrd="3" destOrd="0" presId="urn:microsoft.com/office/officeart/2005/8/layout/hierarchy3"/>
    <dgm:cxn modelId="{FF48DBE6-04F1-42A6-904A-32F97EEE0ECA}" type="presParOf" srcId="{51CB06C2-A463-4AF0-A956-E46488D818E4}" destId="{E6C67957-1B50-4909-BC16-8EF94EBBCEF8}" srcOrd="4" destOrd="0" presId="urn:microsoft.com/office/officeart/2005/8/layout/hierarchy3"/>
    <dgm:cxn modelId="{08D053E8-52E3-4BF9-9125-9E725A9EE339}" type="presParOf" srcId="{51CB06C2-A463-4AF0-A956-E46488D818E4}" destId="{A0920CE9-9990-4211-B02C-1C7D8D41D0F7}" srcOrd="5" destOrd="0" presId="urn:microsoft.com/office/officeart/2005/8/layout/hierarchy3"/>
    <dgm:cxn modelId="{E2674893-0392-4324-BAA0-476365B4439C}" type="presParOf" srcId="{0430D7E3-145E-4552-8298-8BA7CDDEA256}" destId="{88A8CF27-55A9-4263-981B-1E9A96C15517}" srcOrd="4" destOrd="0" presId="urn:microsoft.com/office/officeart/2005/8/layout/hierarchy3"/>
    <dgm:cxn modelId="{437D22DB-614A-4156-BCFF-E210A00C6F27}" type="presParOf" srcId="{88A8CF27-55A9-4263-981B-1E9A96C15517}" destId="{9FB9C67B-E43E-4025-9288-D3414FA056AA}" srcOrd="0" destOrd="0" presId="urn:microsoft.com/office/officeart/2005/8/layout/hierarchy3"/>
    <dgm:cxn modelId="{2B191E35-8580-40C3-8EA3-BA9245866DE9}" type="presParOf" srcId="{9FB9C67B-E43E-4025-9288-D3414FA056AA}" destId="{F92FDAC8-34FC-4775-AF10-C4753F853881}" srcOrd="0" destOrd="0" presId="urn:microsoft.com/office/officeart/2005/8/layout/hierarchy3"/>
    <dgm:cxn modelId="{506EF1C6-1F21-4CAE-A757-4A596FECDCB2}" type="presParOf" srcId="{9FB9C67B-E43E-4025-9288-D3414FA056AA}" destId="{E0BC49B6-F9BB-4DC9-A8E9-B3F7C8FCD1BC}" srcOrd="1" destOrd="0" presId="urn:microsoft.com/office/officeart/2005/8/layout/hierarchy3"/>
    <dgm:cxn modelId="{68D4D8BB-4B4D-432B-83DA-383C57AE2FB0}" type="presParOf" srcId="{88A8CF27-55A9-4263-981B-1E9A96C15517}" destId="{A25D9291-4427-44DF-B92B-B10F022E10C4}" srcOrd="1" destOrd="0" presId="urn:microsoft.com/office/officeart/2005/8/layout/hierarchy3"/>
    <dgm:cxn modelId="{86187B35-0064-4260-BE3F-06696FF7DFC7}" type="presParOf" srcId="{A25D9291-4427-44DF-B92B-B10F022E10C4}" destId="{4FD4FA3C-B37F-40E4-80AA-DA4776D6868E}" srcOrd="0" destOrd="0" presId="urn:microsoft.com/office/officeart/2005/8/layout/hierarchy3"/>
    <dgm:cxn modelId="{49FF5861-BF82-4BF7-A89C-4E7F5CA21F4A}" type="presParOf" srcId="{A25D9291-4427-44DF-B92B-B10F022E10C4}" destId="{5C2C2289-FCA2-40DB-9153-290292FE0326}" srcOrd="1" destOrd="0" presId="urn:microsoft.com/office/officeart/2005/8/layout/hierarchy3"/>
    <dgm:cxn modelId="{81D265BC-00D6-4AA9-BA3E-33FE0E5F5BF3}" type="presParOf" srcId="{A25D9291-4427-44DF-B92B-B10F022E10C4}" destId="{FD0B7EF8-28C9-40E8-9689-C598E3F81BC9}" srcOrd="2" destOrd="0" presId="urn:microsoft.com/office/officeart/2005/8/layout/hierarchy3"/>
    <dgm:cxn modelId="{80A728FA-925B-48F7-96AD-5B1614B30A23}" type="presParOf" srcId="{A25D9291-4427-44DF-B92B-B10F022E10C4}" destId="{5ED3327B-DA3F-4325-9F17-E81A3641819E}" srcOrd="3" destOrd="0" presId="urn:microsoft.com/office/officeart/2005/8/layout/hierarchy3"/>
    <dgm:cxn modelId="{DC73772F-ED89-4C35-A6D3-2CC30651263D}" type="presParOf" srcId="{0430D7E3-145E-4552-8298-8BA7CDDEA256}" destId="{DEFD6A29-2351-45BF-91BA-E6B0E237CB07}" srcOrd="5" destOrd="0" presId="urn:microsoft.com/office/officeart/2005/8/layout/hierarchy3"/>
    <dgm:cxn modelId="{18DCFA69-7CC5-4857-8215-E0CAFD5BFD57}" type="presParOf" srcId="{DEFD6A29-2351-45BF-91BA-E6B0E237CB07}" destId="{9359870C-1C08-4895-AD94-93D110A9E9E4}" srcOrd="0" destOrd="0" presId="urn:microsoft.com/office/officeart/2005/8/layout/hierarchy3"/>
    <dgm:cxn modelId="{5309FEC5-7A75-4A4F-8341-43419AD001B0}" type="presParOf" srcId="{9359870C-1C08-4895-AD94-93D110A9E9E4}" destId="{8153786D-AC0F-443B-ACE7-0228823740E1}" srcOrd="0" destOrd="0" presId="urn:microsoft.com/office/officeart/2005/8/layout/hierarchy3"/>
    <dgm:cxn modelId="{D8437806-03D6-42B0-9360-29B2AA7A628E}" type="presParOf" srcId="{9359870C-1C08-4895-AD94-93D110A9E9E4}" destId="{CEF85725-E5FC-4CFA-94CE-FD3933872B7E}" srcOrd="1" destOrd="0" presId="urn:microsoft.com/office/officeart/2005/8/layout/hierarchy3"/>
    <dgm:cxn modelId="{D2ADC0E9-A754-48D4-B53B-E968F64B6C79}" type="presParOf" srcId="{DEFD6A29-2351-45BF-91BA-E6B0E237CB07}" destId="{5DE5F0B8-7DA8-4CF3-A644-9C700F64B08D}" srcOrd="1" destOrd="0" presId="urn:microsoft.com/office/officeart/2005/8/layout/hierarchy3"/>
    <dgm:cxn modelId="{5B2448AD-0BA0-4E44-8B4A-2142D3DE6F38}" type="presParOf" srcId="{5DE5F0B8-7DA8-4CF3-A644-9C700F64B08D}" destId="{10E7B2D3-891A-40DE-8576-C48458012BB9}" srcOrd="0" destOrd="0" presId="urn:microsoft.com/office/officeart/2005/8/layout/hierarchy3"/>
    <dgm:cxn modelId="{A98AA956-09E3-43B1-A389-118006759649}" type="presParOf" srcId="{5DE5F0B8-7DA8-4CF3-A644-9C700F64B08D}" destId="{7D61A788-EFF7-411E-9D16-CB1E1A8ACEF4}"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321A0C-9B32-4A5B-8DFA-7C6EA5A1B1C1}">
      <dsp:nvSpPr>
        <dsp:cNvPr id="0" name=""/>
        <dsp:cNvSpPr/>
      </dsp:nvSpPr>
      <dsp:spPr>
        <a:xfrm>
          <a:off x="8432" y="1011680"/>
          <a:ext cx="1358763" cy="679381"/>
        </a:xfrm>
        <a:prstGeom prst="roundRect">
          <a:avLst>
            <a:gd name="adj" fmla="val 10000"/>
          </a:avLst>
        </a:prstGeom>
        <a:solidFill>
          <a:srgbClr val="156082">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GB" sz="1400" kern="1200">
              <a:latin typeface="Aptos" panose="02110004020202020204"/>
              <a:ea typeface="+mn-ea"/>
              <a:cs typeface="+mn-cs"/>
            </a:rPr>
            <a:t>8-week appointment</a:t>
          </a:r>
        </a:p>
      </dsp:txBody>
      <dsp:txXfrm>
        <a:off x="28330" y="1031578"/>
        <a:ext cx="1318967" cy="639585"/>
      </dsp:txXfrm>
    </dsp:sp>
    <dsp:sp modelId="{8ED5EC39-EED9-4618-B330-12C9567AA898}">
      <dsp:nvSpPr>
        <dsp:cNvPr id="0" name=""/>
        <dsp:cNvSpPr/>
      </dsp:nvSpPr>
      <dsp:spPr>
        <a:xfrm>
          <a:off x="144308" y="1691062"/>
          <a:ext cx="135876" cy="509536"/>
        </a:xfrm>
        <a:custGeom>
          <a:avLst/>
          <a:gdLst/>
          <a:ahLst/>
          <a:cxnLst/>
          <a:rect l="0" t="0" r="0" b="0"/>
          <a:pathLst>
            <a:path>
              <a:moveTo>
                <a:pt x="0" y="0"/>
              </a:moveTo>
              <a:lnTo>
                <a:pt x="0" y="419695"/>
              </a:lnTo>
              <a:lnTo>
                <a:pt x="111918" y="419695"/>
              </a:lnTo>
            </a:path>
          </a:pathLst>
        </a:custGeom>
        <a:noFill/>
        <a:ln w="19050" cap="flat" cmpd="sng" algn="ctr">
          <a:solidFill>
            <a:srgbClr val="156082">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E9C6AB21-8839-4E0C-A36F-252FBE5613CF}">
      <dsp:nvSpPr>
        <dsp:cNvPr id="0" name=""/>
        <dsp:cNvSpPr/>
      </dsp:nvSpPr>
      <dsp:spPr>
        <a:xfrm>
          <a:off x="280184" y="1860908"/>
          <a:ext cx="1087010" cy="679381"/>
        </a:xfrm>
        <a:prstGeom prst="roundRect">
          <a:avLst>
            <a:gd name="adj" fmla="val 10000"/>
          </a:avLst>
        </a:prstGeom>
        <a:gradFill rotWithShape="1">
          <a:gsLst>
            <a:gs pos="0">
              <a:srgbClr val="156082">
                <a:lumMod val="110000"/>
                <a:satMod val="105000"/>
                <a:tint val="67000"/>
              </a:srgbClr>
            </a:gs>
            <a:gs pos="50000">
              <a:srgbClr val="156082">
                <a:lumMod val="105000"/>
                <a:satMod val="103000"/>
                <a:tint val="73000"/>
              </a:srgbClr>
            </a:gs>
            <a:gs pos="100000">
              <a:srgbClr val="156082">
                <a:lumMod val="105000"/>
                <a:satMod val="109000"/>
                <a:tint val="81000"/>
              </a:srgbClr>
            </a:gs>
          </a:gsLst>
          <a:lin ang="5400000" scaled="0"/>
        </a:gradFill>
        <a:ln w="12700" cap="flat" cmpd="sng" algn="ctr">
          <a:solidFill>
            <a:srgbClr val="156082"/>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GB" sz="1800" kern="1200">
              <a:latin typeface="Aptos" panose="02110004020202020204"/>
              <a:ea typeface="+mn-ea"/>
              <a:cs typeface="+mn-cs"/>
            </a:rPr>
            <a:t>6-in-1</a:t>
          </a:r>
        </a:p>
      </dsp:txBody>
      <dsp:txXfrm>
        <a:off x="300082" y="1880806"/>
        <a:ext cx="1047214" cy="639585"/>
      </dsp:txXfrm>
    </dsp:sp>
    <dsp:sp modelId="{40018989-324F-4B75-B4B8-DEB1E16D863C}">
      <dsp:nvSpPr>
        <dsp:cNvPr id="0" name=""/>
        <dsp:cNvSpPr/>
      </dsp:nvSpPr>
      <dsp:spPr>
        <a:xfrm>
          <a:off x="144308" y="1691062"/>
          <a:ext cx="135876" cy="1358763"/>
        </a:xfrm>
        <a:custGeom>
          <a:avLst/>
          <a:gdLst/>
          <a:ahLst/>
          <a:cxnLst/>
          <a:rect l="0" t="0" r="0" b="0"/>
          <a:pathLst>
            <a:path>
              <a:moveTo>
                <a:pt x="0" y="0"/>
              </a:moveTo>
              <a:lnTo>
                <a:pt x="0" y="1119187"/>
              </a:lnTo>
              <a:lnTo>
                <a:pt x="111918" y="1119187"/>
              </a:lnTo>
            </a:path>
          </a:pathLst>
        </a:custGeom>
        <a:noFill/>
        <a:ln w="19050" cap="flat" cmpd="sng" algn="ctr">
          <a:solidFill>
            <a:srgbClr val="156082">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55867FDB-8B5D-43E6-BB48-7BD5C8D74C3D}">
      <dsp:nvSpPr>
        <dsp:cNvPr id="0" name=""/>
        <dsp:cNvSpPr/>
      </dsp:nvSpPr>
      <dsp:spPr>
        <a:xfrm>
          <a:off x="280184" y="2710135"/>
          <a:ext cx="1087010" cy="679381"/>
        </a:xfrm>
        <a:prstGeom prst="roundRect">
          <a:avLst>
            <a:gd name="adj" fmla="val 10000"/>
          </a:avLst>
        </a:prstGeom>
        <a:gradFill rotWithShape="1">
          <a:gsLst>
            <a:gs pos="0">
              <a:srgbClr val="4EA72E">
                <a:lumMod val="110000"/>
                <a:satMod val="105000"/>
                <a:tint val="67000"/>
              </a:srgbClr>
            </a:gs>
            <a:gs pos="50000">
              <a:srgbClr val="4EA72E">
                <a:lumMod val="105000"/>
                <a:satMod val="103000"/>
                <a:tint val="73000"/>
              </a:srgbClr>
            </a:gs>
            <a:gs pos="100000">
              <a:srgbClr val="4EA72E">
                <a:lumMod val="105000"/>
                <a:satMod val="109000"/>
                <a:tint val="81000"/>
              </a:srgbClr>
            </a:gs>
          </a:gsLst>
          <a:lin ang="5400000" scaled="0"/>
        </a:gradFill>
        <a:ln w="12700" cap="flat" cmpd="sng" algn="ctr">
          <a:solidFill>
            <a:srgbClr val="4EA72E"/>
          </a:solidFill>
          <a:prstDash val="solid"/>
          <a:miter lim="800000"/>
        </a:ln>
        <a:effectLst/>
      </dsp:spPr>
      <dsp:style>
        <a:lnRef idx="1">
          <a:schemeClr val="accent6"/>
        </a:lnRef>
        <a:fillRef idx="2">
          <a:schemeClr val="accent6"/>
        </a:fillRef>
        <a:effectRef idx="1">
          <a:schemeClr val="accent6"/>
        </a:effectRef>
        <a:fontRef idx="minor">
          <a:schemeClr val="dk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GB" sz="1800" kern="1200">
              <a:latin typeface="Aptos" panose="02110004020202020204"/>
              <a:ea typeface="+mn-ea"/>
              <a:cs typeface="+mn-cs"/>
            </a:rPr>
            <a:t>MenB</a:t>
          </a:r>
          <a:endParaRPr lang="en-GB" sz="1800" kern="1200" err="1">
            <a:latin typeface="Aptos" panose="02110004020202020204"/>
            <a:ea typeface="+mn-ea"/>
            <a:cs typeface="+mn-cs"/>
          </a:endParaRPr>
        </a:p>
      </dsp:txBody>
      <dsp:txXfrm>
        <a:off x="300082" y="2730033"/>
        <a:ext cx="1047214" cy="639585"/>
      </dsp:txXfrm>
    </dsp:sp>
    <dsp:sp modelId="{FDA96FD5-4C81-416A-B941-7108404F55D7}">
      <dsp:nvSpPr>
        <dsp:cNvPr id="0" name=""/>
        <dsp:cNvSpPr/>
      </dsp:nvSpPr>
      <dsp:spPr>
        <a:xfrm>
          <a:off x="144308" y="1691062"/>
          <a:ext cx="135876" cy="2207990"/>
        </a:xfrm>
        <a:custGeom>
          <a:avLst/>
          <a:gdLst/>
          <a:ahLst/>
          <a:cxnLst/>
          <a:rect l="0" t="0" r="0" b="0"/>
          <a:pathLst>
            <a:path>
              <a:moveTo>
                <a:pt x="0" y="0"/>
              </a:moveTo>
              <a:lnTo>
                <a:pt x="0" y="1818679"/>
              </a:lnTo>
              <a:lnTo>
                <a:pt x="111918" y="1818679"/>
              </a:lnTo>
            </a:path>
          </a:pathLst>
        </a:custGeom>
        <a:noFill/>
        <a:ln w="19050" cap="flat" cmpd="sng" algn="ctr">
          <a:solidFill>
            <a:srgbClr val="156082">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D98E7BDB-EFD8-4591-AF66-FCD24BF5FB20}">
      <dsp:nvSpPr>
        <dsp:cNvPr id="0" name=""/>
        <dsp:cNvSpPr/>
      </dsp:nvSpPr>
      <dsp:spPr>
        <a:xfrm>
          <a:off x="280184" y="3559362"/>
          <a:ext cx="1087010" cy="679381"/>
        </a:xfrm>
        <a:prstGeom prst="roundRect">
          <a:avLst>
            <a:gd name="adj" fmla="val 10000"/>
          </a:avLst>
        </a:prstGeom>
        <a:gradFill rotWithShape="1">
          <a:gsLst>
            <a:gs pos="0">
              <a:srgbClr val="0F9ED5">
                <a:lumMod val="110000"/>
                <a:satMod val="105000"/>
                <a:tint val="67000"/>
              </a:srgbClr>
            </a:gs>
            <a:gs pos="50000">
              <a:srgbClr val="0F9ED5">
                <a:lumMod val="105000"/>
                <a:satMod val="103000"/>
                <a:tint val="73000"/>
              </a:srgbClr>
            </a:gs>
            <a:gs pos="100000">
              <a:srgbClr val="0F9ED5">
                <a:lumMod val="105000"/>
                <a:satMod val="109000"/>
                <a:tint val="81000"/>
              </a:srgbClr>
            </a:gs>
          </a:gsLst>
          <a:lin ang="5400000" scaled="0"/>
        </a:gradFill>
        <a:ln w="12700" cap="flat" cmpd="sng" algn="ctr">
          <a:solidFill>
            <a:srgbClr val="0F9ED5"/>
          </a:solidFill>
          <a:prstDash val="solid"/>
          <a:miter lim="800000"/>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GB" sz="1800" kern="1200">
              <a:latin typeface="Aptos" panose="02110004020202020204"/>
              <a:ea typeface="+mn-ea"/>
              <a:cs typeface="+mn-cs"/>
            </a:rPr>
            <a:t>Rotavirus</a:t>
          </a:r>
        </a:p>
      </dsp:txBody>
      <dsp:txXfrm>
        <a:off x="300082" y="3579260"/>
        <a:ext cx="1047214" cy="639585"/>
      </dsp:txXfrm>
    </dsp:sp>
    <dsp:sp modelId="{BB6A7CEC-F313-4E44-83EE-DC26FFDBF65E}">
      <dsp:nvSpPr>
        <dsp:cNvPr id="0" name=""/>
        <dsp:cNvSpPr/>
      </dsp:nvSpPr>
      <dsp:spPr>
        <a:xfrm>
          <a:off x="1706886" y="1011680"/>
          <a:ext cx="1358763" cy="679381"/>
        </a:xfrm>
        <a:prstGeom prst="roundRect">
          <a:avLst>
            <a:gd name="adj" fmla="val 10000"/>
          </a:avLst>
        </a:prstGeom>
        <a:solidFill>
          <a:srgbClr val="156082">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GB" sz="1400" i="0" kern="1200">
              <a:latin typeface="Aptos" panose="02110004020202020204"/>
              <a:ea typeface="+mn-ea"/>
              <a:cs typeface="+mn-cs"/>
            </a:rPr>
            <a:t>12-week appointment</a:t>
          </a:r>
        </a:p>
      </dsp:txBody>
      <dsp:txXfrm>
        <a:off x="1726784" y="1031578"/>
        <a:ext cx="1318967" cy="639585"/>
      </dsp:txXfrm>
    </dsp:sp>
    <dsp:sp modelId="{45267A0C-A81B-4528-9F15-FCF1C15994C7}">
      <dsp:nvSpPr>
        <dsp:cNvPr id="0" name=""/>
        <dsp:cNvSpPr/>
      </dsp:nvSpPr>
      <dsp:spPr>
        <a:xfrm>
          <a:off x="1842762" y="1691062"/>
          <a:ext cx="135876" cy="509536"/>
        </a:xfrm>
        <a:custGeom>
          <a:avLst/>
          <a:gdLst/>
          <a:ahLst/>
          <a:cxnLst/>
          <a:rect l="0" t="0" r="0" b="0"/>
          <a:pathLst>
            <a:path>
              <a:moveTo>
                <a:pt x="0" y="0"/>
              </a:moveTo>
              <a:lnTo>
                <a:pt x="0" y="419695"/>
              </a:lnTo>
              <a:lnTo>
                <a:pt x="111918" y="419695"/>
              </a:lnTo>
            </a:path>
          </a:pathLst>
        </a:custGeom>
        <a:noFill/>
        <a:ln w="19050" cap="flat" cmpd="sng" algn="ctr">
          <a:solidFill>
            <a:srgbClr val="156082">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FDC9A7D9-1C1E-44A2-85EE-43F29F12FCF9}">
      <dsp:nvSpPr>
        <dsp:cNvPr id="0" name=""/>
        <dsp:cNvSpPr/>
      </dsp:nvSpPr>
      <dsp:spPr>
        <a:xfrm>
          <a:off x="1978639" y="1860908"/>
          <a:ext cx="1087010" cy="679381"/>
        </a:xfrm>
        <a:prstGeom prst="roundRect">
          <a:avLst>
            <a:gd name="adj" fmla="val 10000"/>
          </a:avLst>
        </a:prstGeom>
        <a:gradFill rotWithShape="1">
          <a:gsLst>
            <a:gs pos="0">
              <a:srgbClr val="156082">
                <a:lumMod val="110000"/>
                <a:satMod val="105000"/>
                <a:tint val="67000"/>
              </a:srgbClr>
            </a:gs>
            <a:gs pos="50000">
              <a:srgbClr val="156082">
                <a:lumMod val="105000"/>
                <a:satMod val="103000"/>
                <a:tint val="73000"/>
              </a:srgbClr>
            </a:gs>
            <a:gs pos="100000">
              <a:srgbClr val="156082">
                <a:lumMod val="105000"/>
                <a:satMod val="109000"/>
                <a:tint val="81000"/>
              </a:srgbClr>
            </a:gs>
          </a:gsLst>
          <a:lin ang="5400000" scaled="0"/>
        </a:gradFill>
        <a:ln w="12700" cap="flat" cmpd="sng" algn="ctr">
          <a:solidFill>
            <a:srgbClr val="156082"/>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GB" sz="1800" i="0" kern="1200">
              <a:latin typeface="Aptos" panose="02110004020202020204"/>
              <a:ea typeface="+mn-ea"/>
              <a:cs typeface="+mn-cs"/>
            </a:rPr>
            <a:t>6-in-1</a:t>
          </a:r>
        </a:p>
      </dsp:txBody>
      <dsp:txXfrm>
        <a:off x="1998537" y="1880806"/>
        <a:ext cx="1047214" cy="639585"/>
      </dsp:txXfrm>
    </dsp:sp>
    <dsp:sp modelId="{2E557D94-DE21-457E-845F-6E9863F949AC}">
      <dsp:nvSpPr>
        <dsp:cNvPr id="0" name=""/>
        <dsp:cNvSpPr/>
      </dsp:nvSpPr>
      <dsp:spPr>
        <a:xfrm>
          <a:off x="1842762" y="1691062"/>
          <a:ext cx="135876" cy="1358763"/>
        </a:xfrm>
        <a:custGeom>
          <a:avLst/>
          <a:gdLst/>
          <a:ahLst/>
          <a:cxnLst/>
          <a:rect l="0" t="0" r="0" b="0"/>
          <a:pathLst>
            <a:path>
              <a:moveTo>
                <a:pt x="0" y="0"/>
              </a:moveTo>
              <a:lnTo>
                <a:pt x="0" y="1119187"/>
              </a:lnTo>
              <a:lnTo>
                <a:pt x="111918" y="1119187"/>
              </a:lnTo>
            </a:path>
          </a:pathLst>
        </a:custGeom>
        <a:noFill/>
        <a:ln w="19050" cap="flat" cmpd="sng" algn="ctr">
          <a:solidFill>
            <a:srgbClr val="156082">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9DEFF3C5-3DF8-461E-9900-749C6070522D}">
      <dsp:nvSpPr>
        <dsp:cNvPr id="0" name=""/>
        <dsp:cNvSpPr/>
      </dsp:nvSpPr>
      <dsp:spPr>
        <a:xfrm>
          <a:off x="1978639" y="2710135"/>
          <a:ext cx="1087010" cy="679381"/>
        </a:xfrm>
        <a:prstGeom prst="roundRect">
          <a:avLst>
            <a:gd name="adj" fmla="val 10000"/>
          </a:avLst>
        </a:prstGeom>
        <a:gradFill rotWithShape="1">
          <a:gsLst>
            <a:gs pos="0">
              <a:srgbClr val="4EA72E">
                <a:lumMod val="110000"/>
                <a:satMod val="105000"/>
                <a:tint val="67000"/>
              </a:srgbClr>
            </a:gs>
            <a:gs pos="50000">
              <a:srgbClr val="4EA72E">
                <a:lumMod val="105000"/>
                <a:satMod val="103000"/>
                <a:tint val="73000"/>
              </a:srgbClr>
            </a:gs>
            <a:gs pos="100000">
              <a:srgbClr val="4EA72E">
                <a:lumMod val="105000"/>
                <a:satMod val="109000"/>
                <a:tint val="81000"/>
              </a:srgbClr>
            </a:gs>
          </a:gsLst>
          <a:lin ang="5400000" scaled="0"/>
        </a:gradFill>
        <a:ln w="12700" cap="flat" cmpd="sng" algn="ctr">
          <a:solidFill>
            <a:srgbClr val="4EA72E"/>
          </a:solidFill>
          <a:prstDash val="solid"/>
          <a:miter lim="800000"/>
        </a:ln>
        <a:effectLst/>
      </dsp:spPr>
      <dsp:style>
        <a:lnRef idx="1">
          <a:schemeClr val="accent6"/>
        </a:lnRef>
        <a:fillRef idx="2">
          <a:schemeClr val="accent6"/>
        </a:fillRef>
        <a:effectRef idx="1">
          <a:schemeClr val="accent6"/>
        </a:effectRef>
        <a:fontRef idx="minor">
          <a:schemeClr val="dk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GB" sz="1800" i="1" kern="1200">
              <a:latin typeface="Aptos" panose="02110004020202020204"/>
              <a:ea typeface="+mn-ea"/>
              <a:cs typeface="+mn-cs"/>
            </a:rPr>
            <a:t>MenB</a:t>
          </a:r>
          <a:endParaRPr lang="en-GB" sz="1800" i="1" kern="1200" err="1">
            <a:latin typeface="Aptos" panose="02110004020202020204"/>
            <a:ea typeface="+mn-ea"/>
            <a:cs typeface="+mn-cs"/>
          </a:endParaRPr>
        </a:p>
      </dsp:txBody>
      <dsp:txXfrm>
        <a:off x="1998537" y="2730033"/>
        <a:ext cx="1047214" cy="639585"/>
      </dsp:txXfrm>
    </dsp:sp>
    <dsp:sp modelId="{6E3266B4-62CF-4FEA-BB60-5260EBDA5CFE}">
      <dsp:nvSpPr>
        <dsp:cNvPr id="0" name=""/>
        <dsp:cNvSpPr/>
      </dsp:nvSpPr>
      <dsp:spPr>
        <a:xfrm>
          <a:off x="1842762" y="1691062"/>
          <a:ext cx="135876" cy="2207990"/>
        </a:xfrm>
        <a:custGeom>
          <a:avLst/>
          <a:gdLst/>
          <a:ahLst/>
          <a:cxnLst/>
          <a:rect l="0" t="0" r="0" b="0"/>
          <a:pathLst>
            <a:path>
              <a:moveTo>
                <a:pt x="0" y="0"/>
              </a:moveTo>
              <a:lnTo>
                <a:pt x="0" y="1818679"/>
              </a:lnTo>
              <a:lnTo>
                <a:pt x="111918" y="1818679"/>
              </a:lnTo>
            </a:path>
          </a:pathLst>
        </a:custGeom>
        <a:noFill/>
        <a:ln w="19050" cap="flat" cmpd="sng" algn="ctr">
          <a:solidFill>
            <a:srgbClr val="156082">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C6F9D663-81D2-4788-B80E-C57A8377CB31}">
      <dsp:nvSpPr>
        <dsp:cNvPr id="0" name=""/>
        <dsp:cNvSpPr/>
      </dsp:nvSpPr>
      <dsp:spPr>
        <a:xfrm>
          <a:off x="1978639" y="3559362"/>
          <a:ext cx="1087010" cy="679381"/>
        </a:xfrm>
        <a:prstGeom prst="roundRect">
          <a:avLst>
            <a:gd name="adj" fmla="val 10000"/>
          </a:avLst>
        </a:prstGeom>
        <a:gradFill rotWithShape="1">
          <a:gsLst>
            <a:gs pos="0">
              <a:srgbClr val="0F9ED5">
                <a:lumMod val="110000"/>
                <a:satMod val="105000"/>
                <a:tint val="67000"/>
              </a:srgbClr>
            </a:gs>
            <a:gs pos="50000">
              <a:srgbClr val="0F9ED5">
                <a:lumMod val="105000"/>
                <a:satMod val="103000"/>
                <a:tint val="73000"/>
              </a:srgbClr>
            </a:gs>
            <a:gs pos="100000">
              <a:srgbClr val="0F9ED5">
                <a:lumMod val="105000"/>
                <a:satMod val="109000"/>
                <a:tint val="81000"/>
              </a:srgbClr>
            </a:gs>
          </a:gsLst>
          <a:lin ang="5400000" scaled="0"/>
        </a:gradFill>
        <a:ln w="12700" cap="flat" cmpd="sng" algn="ctr">
          <a:solidFill>
            <a:srgbClr val="0F9ED5"/>
          </a:solidFill>
          <a:prstDash val="solid"/>
          <a:miter lim="800000"/>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GB" sz="1800" kern="1200">
              <a:latin typeface="Aptos" panose="02110004020202020204"/>
              <a:ea typeface="+mn-ea"/>
              <a:cs typeface="+mn-cs"/>
            </a:rPr>
            <a:t>Rotavirus</a:t>
          </a:r>
        </a:p>
      </dsp:txBody>
      <dsp:txXfrm>
        <a:off x="1998537" y="3579260"/>
        <a:ext cx="1047214" cy="639585"/>
      </dsp:txXfrm>
    </dsp:sp>
    <dsp:sp modelId="{70B5532C-8622-4273-8357-353C305EFC30}">
      <dsp:nvSpPr>
        <dsp:cNvPr id="0" name=""/>
        <dsp:cNvSpPr/>
      </dsp:nvSpPr>
      <dsp:spPr>
        <a:xfrm>
          <a:off x="3405340" y="1011680"/>
          <a:ext cx="1358763" cy="679381"/>
        </a:xfrm>
        <a:prstGeom prst="roundRect">
          <a:avLst>
            <a:gd name="adj" fmla="val 10000"/>
          </a:avLst>
        </a:prstGeom>
        <a:solidFill>
          <a:srgbClr val="156082">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GB" sz="1400" kern="1200">
              <a:latin typeface="Aptos" panose="02110004020202020204"/>
              <a:ea typeface="+mn-ea"/>
              <a:cs typeface="+mn-cs"/>
            </a:rPr>
            <a:t>16-week appointment</a:t>
          </a:r>
        </a:p>
      </dsp:txBody>
      <dsp:txXfrm>
        <a:off x="3425238" y="1031578"/>
        <a:ext cx="1318967" cy="639585"/>
      </dsp:txXfrm>
    </dsp:sp>
    <dsp:sp modelId="{08D8483E-624D-408A-A741-34A27C72CEBB}">
      <dsp:nvSpPr>
        <dsp:cNvPr id="0" name=""/>
        <dsp:cNvSpPr/>
      </dsp:nvSpPr>
      <dsp:spPr>
        <a:xfrm>
          <a:off x="3541216" y="1691062"/>
          <a:ext cx="148344" cy="472115"/>
        </a:xfrm>
        <a:custGeom>
          <a:avLst/>
          <a:gdLst/>
          <a:ahLst/>
          <a:cxnLst/>
          <a:rect l="0" t="0" r="0" b="0"/>
          <a:pathLst>
            <a:path>
              <a:moveTo>
                <a:pt x="0" y="0"/>
              </a:moveTo>
              <a:lnTo>
                <a:pt x="0" y="388872"/>
              </a:lnTo>
              <a:lnTo>
                <a:pt x="122188" y="388872"/>
              </a:lnTo>
            </a:path>
          </a:pathLst>
        </a:custGeom>
        <a:noFill/>
        <a:ln w="19050" cap="flat" cmpd="sng" algn="ctr">
          <a:solidFill>
            <a:srgbClr val="156082">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AB2B7F35-F1D5-43F2-9B8A-70CCD68AA5FD}">
      <dsp:nvSpPr>
        <dsp:cNvPr id="0" name=""/>
        <dsp:cNvSpPr/>
      </dsp:nvSpPr>
      <dsp:spPr>
        <a:xfrm>
          <a:off x="3689561" y="1823487"/>
          <a:ext cx="1087010" cy="679381"/>
        </a:xfrm>
        <a:prstGeom prst="roundRect">
          <a:avLst>
            <a:gd name="adj" fmla="val 10000"/>
          </a:avLst>
        </a:prstGeom>
        <a:gradFill rotWithShape="1">
          <a:gsLst>
            <a:gs pos="0">
              <a:srgbClr val="156082">
                <a:lumMod val="110000"/>
                <a:satMod val="105000"/>
                <a:tint val="67000"/>
              </a:srgbClr>
            </a:gs>
            <a:gs pos="50000">
              <a:srgbClr val="156082">
                <a:lumMod val="105000"/>
                <a:satMod val="103000"/>
                <a:tint val="73000"/>
              </a:srgbClr>
            </a:gs>
            <a:gs pos="100000">
              <a:srgbClr val="156082">
                <a:lumMod val="105000"/>
                <a:satMod val="109000"/>
                <a:tint val="81000"/>
              </a:srgbClr>
            </a:gs>
          </a:gsLst>
          <a:lin ang="5400000" scaled="0"/>
        </a:gradFill>
        <a:ln w="12700" cap="flat" cmpd="sng" algn="ctr">
          <a:solidFill>
            <a:srgbClr val="156082"/>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GB" sz="1800" kern="1200">
              <a:latin typeface="Aptos" panose="02110004020202020204"/>
              <a:ea typeface="+mn-ea"/>
              <a:cs typeface="+mn-cs"/>
            </a:rPr>
            <a:t>6-in-1</a:t>
          </a:r>
        </a:p>
      </dsp:txBody>
      <dsp:txXfrm>
        <a:off x="3709459" y="1843385"/>
        <a:ext cx="1047214" cy="639585"/>
      </dsp:txXfrm>
    </dsp:sp>
    <dsp:sp modelId="{5461B1C1-0F82-4B50-B752-C449CF534FDC}">
      <dsp:nvSpPr>
        <dsp:cNvPr id="0" name=""/>
        <dsp:cNvSpPr/>
      </dsp:nvSpPr>
      <dsp:spPr>
        <a:xfrm>
          <a:off x="3541216" y="1691062"/>
          <a:ext cx="135876" cy="1358763"/>
        </a:xfrm>
        <a:custGeom>
          <a:avLst/>
          <a:gdLst/>
          <a:ahLst/>
          <a:cxnLst/>
          <a:rect l="0" t="0" r="0" b="0"/>
          <a:pathLst>
            <a:path>
              <a:moveTo>
                <a:pt x="0" y="0"/>
              </a:moveTo>
              <a:lnTo>
                <a:pt x="0" y="1119187"/>
              </a:lnTo>
              <a:lnTo>
                <a:pt x="111918" y="1119187"/>
              </a:lnTo>
            </a:path>
          </a:pathLst>
        </a:custGeom>
        <a:noFill/>
        <a:ln w="19050" cap="flat" cmpd="sng" algn="ctr">
          <a:solidFill>
            <a:srgbClr val="156082">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85CDB8A0-472D-459E-952E-9BB887D39948}">
      <dsp:nvSpPr>
        <dsp:cNvPr id="0" name=""/>
        <dsp:cNvSpPr/>
      </dsp:nvSpPr>
      <dsp:spPr>
        <a:xfrm>
          <a:off x="3677093" y="2710135"/>
          <a:ext cx="1087010" cy="679381"/>
        </a:xfrm>
        <a:prstGeom prst="roundRect">
          <a:avLst>
            <a:gd name="adj" fmla="val 10000"/>
          </a:avLst>
        </a:prstGeom>
        <a:gradFill rotWithShape="1">
          <a:gsLst>
            <a:gs pos="0">
              <a:srgbClr val="A02B93">
                <a:lumMod val="110000"/>
                <a:satMod val="105000"/>
                <a:tint val="67000"/>
              </a:srgbClr>
            </a:gs>
            <a:gs pos="50000">
              <a:srgbClr val="A02B93">
                <a:lumMod val="105000"/>
                <a:satMod val="103000"/>
                <a:tint val="73000"/>
              </a:srgbClr>
            </a:gs>
            <a:gs pos="100000">
              <a:srgbClr val="A02B93">
                <a:lumMod val="105000"/>
                <a:satMod val="109000"/>
                <a:tint val="81000"/>
              </a:srgbClr>
            </a:gs>
          </a:gsLst>
          <a:lin ang="5400000" scaled="0"/>
        </a:gradFill>
        <a:ln w="12700" cap="flat" cmpd="sng" algn="ctr">
          <a:solidFill>
            <a:srgbClr val="A02B93"/>
          </a:solidFill>
          <a:prstDash val="solid"/>
          <a:miter lim="800000"/>
        </a:ln>
        <a:effectLst/>
      </dsp:spPr>
      <dsp:style>
        <a:lnRef idx="1">
          <a:schemeClr val="accent5"/>
        </a:lnRef>
        <a:fillRef idx="2">
          <a:schemeClr val="accent5"/>
        </a:fillRef>
        <a:effectRef idx="1">
          <a:schemeClr val="accent5"/>
        </a:effectRef>
        <a:fontRef idx="minor">
          <a:schemeClr val="dk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GB" sz="1800" kern="1200">
              <a:latin typeface="Aptos" panose="02110004020202020204"/>
              <a:ea typeface="+mn-ea"/>
              <a:cs typeface="+mn-cs"/>
            </a:rPr>
            <a:t>PCV</a:t>
          </a:r>
        </a:p>
      </dsp:txBody>
      <dsp:txXfrm>
        <a:off x="3696991" y="2730033"/>
        <a:ext cx="1047214" cy="639585"/>
      </dsp:txXfrm>
    </dsp:sp>
    <dsp:sp modelId="{B3793499-30A1-485D-ACC4-412BF3B3BF19}">
      <dsp:nvSpPr>
        <dsp:cNvPr id="0" name=""/>
        <dsp:cNvSpPr/>
      </dsp:nvSpPr>
      <dsp:spPr>
        <a:xfrm>
          <a:off x="5103794" y="1011680"/>
          <a:ext cx="1358763" cy="679381"/>
        </a:xfrm>
        <a:prstGeom prst="roundRect">
          <a:avLst>
            <a:gd name="adj" fmla="val 10000"/>
          </a:avLst>
        </a:prstGeom>
        <a:solidFill>
          <a:srgbClr val="156082">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GB" sz="1400" kern="1200">
              <a:latin typeface="Aptos" panose="02110004020202020204"/>
              <a:ea typeface="+mn-ea"/>
              <a:cs typeface="+mn-cs"/>
            </a:rPr>
            <a:t>12-month appointment</a:t>
          </a:r>
        </a:p>
      </dsp:txBody>
      <dsp:txXfrm>
        <a:off x="5123692" y="1031578"/>
        <a:ext cx="1318967" cy="639585"/>
      </dsp:txXfrm>
    </dsp:sp>
    <dsp:sp modelId="{D80EEF8C-B9A4-4535-AC58-2FCE36E79BFE}">
      <dsp:nvSpPr>
        <dsp:cNvPr id="0" name=""/>
        <dsp:cNvSpPr/>
      </dsp:nvSpPr>
      <dsp:spPr>
        <a:xfrm>
          <a:off x="5239671" y="1691062"/>
          <a:ext cx="135876" cy="509536"/>
        </a:xfrm>
        <a:custGeom>
          <a:avLst/>
          <a:gdLst/>
          <a:ahLst/>
          <a:cxnLst/>
          <a:rect l="0" t="0" r="0" b="0"/>
          <a:pathLst>
            <a:path>
              <a:moveTo>
                <a:pt x="0" y="0"/>
              </a:moveTo>
              <a:lnTo>
                <a:pt x="0" y="419695"/>
              </a:lnTo>
              <a:lnTo>
                <a:pt x="111918" y="419695"/>
              </a:lnTo>
            </a:path>
          </a:pathLst>
        </a:custGeom>
        <a:noFill/>
        <a:ln w="19050" cap="flat" cmpd="sng" algn="ctr">
          <a:solidFill>
            <a:srgbClr val="156082">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E0084C54-F86D-4830-B5CA-29BB940E6F74}">
      <dsp:nvSpPr>
        <dsp:cNvPr id="0" name=""/>
        <dsp:cNvSpPr/>
      </dsp:nvSpPr>
      <dsp:spPr>
        <a:xfrm>
          <a:off x="5375547" y="1860908"/>
          <a:ext cx="1087010" cy="679381"/>
        </a:xfrm>
        <a:prstGeom prst="roundRect">
          <a:avLst>
            <a:gd name="adj" fmla="val 10000"/>
          </a:avLst>
        </a:prstGeom>
        <a:gradFill rotWithShape="1">
          <a:gsLst>
            <a:gs pos="0">
              <a:srgbClr val="A02B93">
                <a:lumMod val="110000"/>
                <a:satMod val="105000"/>
                <a:tint val="67000"/>
              </a:srgbClr>
            </a:gs>
            <a:gs pos="50000">
              <a:srgbClr val="A02B93">
                <a:lumMod val="105000"/>
                <a:satMod val="103000"/>
                <a:tint val="73000"/>
              </a:srgbClr>
            </a:gs>
            <a:gs pos="100000">
              <a:srgbClr val="A02B93">
                <a:lumMod val="105000"/>
                <a:satMod val="109000"/>
                <a:tint val="81000"/>
              </a:srgbClr>
            </a:gs>
          </a:gsLst>
          <a:lin ang="5400000" scaled="0"/>
        </a:gradFill>
        <a:ln w="12700" cap="flat" cmpd="sng" algn="ctr">
          <a:solidFill>
            <a:srgbClr val="A02B93"/>
          </a:solidFill>
          <a:prstDash val="solid"/>
          <a:miter lim="800000"/>
        </a:ln>
        <a:effectLst/>
      </dsp:spPr>
      <dsp:style>
        <a:lnRef idx="1">
          <a:schemeClr val="accent5"/>
        </a:lnRef>
        <a:fillRef idx="2">
          <a:schemeClr val="accent5"/>
        </a:fillRef>
        <a:effectRef idx="1">
          <a:schemeClr val="accent5"/>
        </a:effectRef>
        <a:fontRef idx="minor">
          <a:schemeClr val="dk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GB" sz="1800" kern="1200">
              <a:latin typeface="Aptos" panose="02110004020202020204"/>
              <a:ea typeface="+mn-ea"/>
              <a:cs typeface="+mn-cs"/>
            </a:rPr>
            <a:t>PCV</a:t>
          </a:r>
        </a:p>
      </dsp:txBody>
      <dsp:txXfrm>
        <a:off x="5395445" y="1880806"/>
        <a:ext cx="1047214" cy="639585"/>
      </dsp:txXfrm>
    </dsp:sp>
    <dsp:sp modelId="{350A133E-474D-41BB-880A-F996740A25EB}">
      <dsp:nvSpPr>
        <dsp:cNvPr id="0" name=""/>
        <dsp:cNvSpPr/>
      </dsp:nvSpPr>
      <dsp:spPr>
        <a:xfrm>
          <a:off x="5239671" y="1691062"/>
          <a:ext cx="135876" cy="1358763"/>
        </a:xfrm>
        <a:custGeom>
          <a:avLst/>
          <a:gdLst/>
          <a:ahLst/>
          <a:cxnLst/>
          <a:rect l="0" t="0" r="0" b="0"/>
          <a:pathLst>
            <a:path>
              <a:moveTo>
                <a:pt x="0" y="0"/>
              </a:moveTo>
              <a:lnTo>
                <a:pt x="0" y="1119187"/>
              </a:lnTo>
              <a:lnTo>
                <a:pt x="111918" y="1119187"/>
              </a:lnTo>
            </a:path>
          </a:pathLst>
        </a:custGeom>
        <a:noFill/>
        <a:ln w="19050" cap="flat" cmpd="sng" algn="ctr">
          <a:solidFill>
            <a:srgbClr val="156082">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479CCF90-04A3-4084-A342-F6AD815B0E0C}">
      <dsp:nvSpPr>
        <dsp:cNvPr id="0" name=""/>
        <dsp:cNvSpPr/>
      </dsp:nvSpPr>
      <dsp:spPr>
        <a:xfrm>
          <a:off x="5375547" y="2710135"/>
          <a:ext cx="1087010" cy="679381"/>
        </a:xfrm>
        <a:prstGeom prst="roundRect">
          <a:avLst>
            <a:gd name="adj" fmla="val 10000"/>
          </a:avLst>
        </a:prstGeom>
        <a:gradFill rotWithShape="1">
          <a:gsLst>
            <a:gs pos="0">
              <a:srgbClr val="E97132">
                <a:lumMod val="110000"/>
                <a:satMod val="105000"/>
                <a:tint val="67000"/>
              </a:srgbClr>
            </a:gs>
            <a:gs pos="50000">
              <a:srgbClr val="E97132">
                <a:lumMod val="105000"/>
                <a:satMod val="103000"/>
                <a:tint val="73000"/>
              </a:srgbClr>
            </a:gs>
            <a:gs pos="100000">
              <a:srgbClr val="E97132">
                <a:lumMod val="105000"/>
                <a:satMod val="109000"/>
                <a:tint val="81000"/>
              </a:srgbClr>
            </a:gs>
          </a:gsLst>
          <a:lin ang="5400000" scaled="0"/>
        </a:gradFill>
        <a:ln w="12700" cap="flat" cmpd="sng" algn="ctr">
          <a:solidFill>
            <a:srgbClr val="E9713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GB" sz="1800" b="1" kern="1200">
              <a:latin typeface="Aptos" panose="02110004020202020204"/>
              <a:ea typeface="+mn-ea"/>
              <a:cs typeface="+mn-cs"/>
            </a:rPr>
            <a:t>MMRV</a:t>
          </a:r>
        </a:p>
      </dsp:txBody>
      <dsp:txXfrm>
        <a:off x="5395445" y="2730033"/>
        <a:ext cx="1047214" cy="639585"/>
      </dsp:txXfrm>
    </dsp:sp>
    <dsp:sp modelId="{E6C67957-1B50-4909-BC16-8EF94EBBCEF8}">
      <dsp:nvSpPr>
        <dsp:cNvPr id="0" name=""/>
        <dsp:cNvSpPr/>
      </dsp:nvSpPr>
      <dsp:spPr>
        <a:xfrm>
          <a:off x="5239671" y="1691062"/>
          <a:ext cx="135876" cy="2207990"/>
        </a:xfrm>
        <a:custGeom>
          <a:avLst/>
          <a:gdLst/>
          <a:ahLst/>
          <a:cxnLst/>
          <a:rect l="0" t="0" r="0" b="0"/>
          <a:pathLst>
            <a:path>
              <a:moveTo>
                <a:pt x="0" y="0"/>
              </a:moveTo>
              <a:lnTo>
                <a:pt x="0" y="1818679"/>
              </a:lnTo>
              <a:lnTo>
                <a:pt x="111918" y="1818679"/>
              </a:lnTo>
            </a:path>
          </a:pathLst>
        </a:custGeom>
        <a:noFill/>
        <a:ln w="19050" cap="flat" cmpd="sng" algn="ctr">
          <a:solidFill>
            <a:srgbClr val="156082">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A0920CE9-9990-4211-B02C-1C7D8D41D0F7}">
      <dsp:nvSpPr>
        <dsp:cNvPr id="0" name=""/>
        <dsp:cNvSpPr/>
      </dsp:nvSpPr>
      <dsp:spPr>
        <a:xfrm>
          <a:off x="5375547" y="3559362"/>
          <a:ext cx="1087010" cy="679381"/>
        </a:xfrm>
        <a:prstGeom prst="roundRect">
          <a:avLst>
            <a:gd name="adj" fmla="val 10000"/>
          </a:avLst>
        </a:prstGeom>
        <a:gradFill rotWithShape="1">
          <a:gsLst>
            <a:gs pos="0">
              <a:srgbClr val="4EA72E">
                <a:lumMod val="110000"/>
                <a:satMod val="105000"/>
                <a:tint val="67000"/>
              </a:srgbClr>
            </a:gs>
            <a:gs pos="50000">
              <a:srgbClr val="4EA72E">
                <a:lumMod val="105000"/>
                <a:satMod val="103000"/>
                <a:tint val="73000"/>
              </a:srgbClr>
            </a:gs>
            <a:gs pos="100000">
              <a:srgbClr val="4EA72E">
                <a:lumMod val="105000"/>
                <a:satMod val="109000"/>
                <a:tint val="81000"/>
              </a:srgbClr>
            </a:gs>
          </a:gsLst>
          <a:lin ang="5400000" scaled="0"/>
        </a:gradFill>
        <a:ln w="12700" cap="flat" cmpd="sng" algn="ctr">
          <a:solidFill>
            <a:srgbClr val="4EA72E"/>
          </a:solidFill>
          <a:prstDash val="solid"/>
          <a:miter lim="800000"/>
        </a:ln>
        <a:effectLst/>
      </dsp:spPr>
      <dsp:style>
        <a:lnRef idx="1">
          <a:schemeClr val="accent6"/>
        </a:lnRef>
        <a:fillRef idx="2">
          <a:schemeClr val="accent6"/>
        </a:fillRef>
        <a:effectRef idx="1">
          <a:schemeClr val="accent6"/>
        </a:effectRef>
        <a:fontRef idx="minor">
          <a:schemeClr val="dk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GB" sz="1800" kern="1200">
              <a:latin typeface="Aptos" panose="02110004020202020204"/>
              <a:ea typeface="+mn-ea"/>
              <a:cs typeface="+mn-cs"/>
            </a:rPr>
            <a:t>MenB</a:t>
          </a:r>
          <a:endParaRPr lang="en-GB" sz="1800" kern="1200" err="1">
            <a:latin typeface="Aptos" panose="02110004020202020204"/>
            <a:ea typeface="+mn-ea"/>
            <a:cs typeface="+mn-cs"/>
          </a:endParaRPr>
        </a:p>
      </dsp:txBody>
      <dsp:txXfrm>
        <a:off x="5395445" y="3579260"/>
        <a:ext cx="1047214" cy="639585"/>
      </dsp:txXfrm>
    </dsp:sp>
    <dsp:sp modelId="{F92FDAC8-34FC-4775-AF10-C4753F853881}">
      <dsp:nvSpPr>
        <dsp:cNvPr id="0" name=""/>
        <dsp:cNvSpPr/>
      </dsp:nvSpPr>
      <dsp:spPr>
        <a:xfrm>
          <a:off x="6802249" y="1011680"/>
          <a:ext cx="1358763" cy="679381"/>
        </a:xfrm>
        <a:prstGeom prst="roundRect">
          <a:avLst>
            <a:gd name="adj" fmla="val 10000"/>
          </a:avLst>
        </a:prstGeom>
        <a:solidFill>
          <a:srgbClr val="156082">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GB" sz="1400" kern="1200">
              <a:latin typeface="Aptos" panose="02110004020202020204"/>
              <a:ea typeface="+mn-ea"/>
              <a:cs typeface="+mn-cs"/>
            </a:rPr>
            <a:t>18-month appointment</a:t>
          </a:r>
        </a:p>
      </dsp:txBody>
      <dsp:txXfrm>
        <a:off x="6822147" y="1031578"/>
        <a:ext cx="1318967" cy="639585"/>
      </dsp:txXfrm>
    </dsp:sp>
    <dsp:sp modelId="{4FD4FA3C-B37F-40E4-80AA-DA4776D6868E}">
      <dsp:nvSpPr>
        <dsp:cNvPr id="0" name=""/>
        <dsp:cNvSpPr/>
      </dsp:nvSpPr>
      <dsp:spPr>
        <a:xfrm>
          <a:off x="6938125" y="1691062"/>
          <a:ext cx="135876" cy="509536"/>
        </a:xfrm>
        <a:custGeom>
          <a:avLst/>
          <a:gdLst/>
          <a:ahLst/>
          <a:cxnLst/>
          <a:rect l="0" t="0" r="0" b="0"/>
          <a:pathLst>
            <a:path>
              <a:moveTo>
                <a:pt x="0" y="0"/>
              </a:moveTo>
              <a:lnTo>
                <a:pt x="0" y="419695"/>
              </a:lnTo>
              <a:lnTo>
                <a:pt x="111918" y="419695"/>
              </a:lnTo>
            </a:path>
          </a:pathLst>
        </a:custGeom>
        <a:noFill/>
        <a:ln w="19050" cap="flat" cmpd="sng" algn="ctr">
          <a:solidFill>
            <a:srgbClr val="156082">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5C2C2289-FCA2-40DB-9153-290292FE0326}">
      <dsp:nvSpPr>
        <dsp:cNvPr id="0" name=""/>
        <dsp:cNvSpPr/>
      </dsp:nvSpPr>
      <dsp:spPr>
        <a:xfrm>
          <a:off x="7074001" y="1860908"/>
          <a:ext cx="1087010" cy="679381"/>
        </a:xfrm>
        <a:prstGeom prst="roundRect">
          <a:avLst>
            <a:gd name="adj" fmla="val 10000"/>
          </a:avLst>
        </a:prstGeom>
        <a:gradFill rotWithShape="1">
          <a:gsLst>
            <a:gs pos="0">
              <a:srgbClr val="156082">
                <a:lumMod val="110000"/>
                <a:satMod val="105000"/>
                <a:tint val="67000"/>
              </a:srgbClr>
            </a:gs>
            <a:gs pos="50000">
              <a:srgbClr val="156082">
                <a:lumMod val="105000"/>
                <a:satMod val="103000"/>
                <a:tint val="73000"/>
              </a:srgbClr>
            </a:gs>
            <a:gs pos="100000">
              <a:srgbClr val="156082">
                <a:lumMod val="105000"/>
                <a:satMod val="109000"/>
                <a:tint val="81000"/>
              </a:srgbClr>
            </a:gs>
          </a:gsLst>
          <a:lin ang="5400000" scaled="0"/>
        </a:gradFill>
        <a:ln w="12700" cap="flat" cmpd="sng" algn="ctr">
          <a:solidFill>
            <a:srgbClr val="156082"/>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GB" sz="1800" kern="1200">
              <a:latin typeface="Aptos" panose="02110004020202020204"/>
              <a:ea typeface="+mn-ea"/>
              <a:cs typeface="+mn-cs"/>
            </a:rPr>
            <a:t>6-in-1</a:t>
          </a:r>
        </a:p>
      </dsp:txBody>
      <dsp:txXfrm>
        <a:off x="7093899" y="1880806"/>
        <a:ext cx="1047214" cy="639585"/>
      </dsp:txXfrm>
    </dsp:sp>
    <dsp:sp modelId="{FD0B7EF8-28C9-40E8-9689-C598E3F81BC9}">
      <dsp:nvSpPr>
        <dsp:cNvPr id="0" name=""/>
        <dsp:cNvSpPr/>
      </dsp:nvSpPr>
      <dsp:spPr>
        <a:xfrm>
          <a:off x="6938125" y="1691062"/>
          <a:ext cx="135876" cy="1358763"/>
        </a:xfrm>
        <a:custGeom>
          <a:avLst/>
          <a:gdLst/>
          <a:ahLst/>
          <a:cxnLst/>
          <a:rect l="0" t="0" r="0" b="0"/>
          <a:pathLst>
            <a:path>
              <a:moveTo>
                <a:pt x="0" y="0"/>
              </a:moveTo>
              <a:lnTo>
                <a:pt x="0" y="1119187"/>
              </a:lnTo>
              <a:lnTo>
                <a:pt x="111918" y="1119187"/>
              </a:lnTo>
            </a:path>
          </a:pathLst>
        </a:custGeom>
        <a:noFill/>
        <a:ln w="19050" cap="flat" cmpd="sng" algn="ctr">
          <a:solidFill>
            <a:srgbClr val="156082">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5ED3327B-DA3F-4325-9F17-E81A3641819E}">
      <dsp:nvSpPr>
        <dsp:cNvPr id="0" name=""/>
        <dsp:cNvSpPr/>
      </dsp:nvSpPr>
      <dsp:spPr>
        <a:xfrm>
          <a:off x="7074001" y="2710135"/>
          <a:ext cx="1087010" cy="679381"/>
        </a:xfrm>
        <a:prstGeom prst="roundRect">
          <a:avLst>
            <a:gd name="adj" fmla="val 10000"/>
          </a:avLst>
        </a:prstGeom>
        <a:gradFill rotWithShape="1">
          <a:gsLst>
            <a:gs pos="0">
              <a:srgbClr val="E97132">
                <a:lumMod val="110000"/>
                <a:satMod val="105000"/>
                <a:tint val="67000"/>
              </a:srgbClr>
            </a:gs>
            <a:gs pos="50000">
              <a:srgbClr val="E97132">
                <a:lumMod val="105000"/>
                <a:satMod val="103000"/>
                <a:tint val="73000"/>
              </a:srgbClr>
            </a:gs>
            <a:gs pos="100000">
              <a:srgbClr val="E97132">
                <a:lumMod val="105000"/>
                <a:satMod val="109000"/>
                <a:tint val="81000"/>
              </a:srgbClr>
            </a:gs>
          </a:gsLst>
          <a:lin ang="5400000" scaled="0"/>
        </a:gradFill>
        <a:ln w="12700" cap="flat" cmpd="sng" algn="ctr">
          <a:solidFill>
            <a:srgbClr val="E9713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GB" sz="1800" b="1" kern="1200">
              <a:latin typeface="Aptos" panose="02110004020202020204"/>
              <a:ea typeface="+mn-ea"/>
              <a:cs typeface="+mn-cs"/>
            </a:rPr>
            <a:t>MMRV</a:t>
          </a:r>
        </a:p>
      </dsp:txBody>
      <dsp:txXfrm>
        <a:off x="7093899" y="2730033"/>
        <a:ext cx="1047214" cy="639585"/>
      </dsp:txXfrm>
    </dsp:sp>
    <dsp:sp modelId="{8153786D-AC0F-443B-ACE7-0228823740E1}">
      <dsp:nvSpPr>
        <dsp:cNvPr id="0" name=""/>
        <dsp:cNvSpPr/>
      </dsp:nvSpPr>
      <dsp:spPr>
        <a:xfrm>
          <a:off x="8500703" y="1011680"/>
          <a:ext cx="1358763" cy="679381"/>
        </a:xfrm>
        <a:prstGeom prst="roundRect">
          <a:avLst>
            <a:gd name="adj" fmla="val 10000"/>
          </a:avLst>
        </a:prstGeom>
        <a:solidFill>
          <a:srgbClr val="156082">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GB" sz="1400" kern="1200">
              <a:latin typeface="Aptos" panose="02110004020202020204"/>
              <a:ea typeface="+mn-ea"/>
              <a:cs typeface="+mn-cs"/>
            </a:rPr>
            <a:t>3-yrs and 4-month appointment</a:t>
          </a:r>
        </a:p>
      </dsp:txBody>
      <dsp:txXfrm>
        <a:off x="8520601" y="1031578"/>
        <a:ext cx="1318967" cy="639585"/>
      </dsp:txXfrm>
    </dsp:sp>
    <dsp:sp modelId="{10E7B2D3-891A-40DE-8576-C48458012BB9}">
      <dsp:nvSpPr>
        <dsp:cNvPr id="0" name=""/>
        <dsp:cNvSpPr/>
      </dsp:nvSpPr>
      <dsp:spPr>
        <a:xfrm>
          <a:off x="8636579" y="1691062"/>
          <a:ext cx="135876" cy="509536"/>
        </a:xfrm>
        <a:custGeom>
          <a:avLst/>
          <a:gdLst/>
          <a:ahLst/>
          <a:cxnLst/>
          <a:rect l="0" t="0" r="0" b="0"/>
          <a:pathLst>
            <a:path>
              <a:moveTo>
                <a:pt x="0" y="0"/>
              </a:moveTo>
              <a:lnTo>
                <a:pt x="0" y="419695"/>
              </a:lnTo>
              <a:lnTo>
                <a:pt x="111918" y="419695"/>
              </a:lnTo>
            </a:path>
          </a:pathLst>
        </a:custGeom>
        <a:noFill/>
        <a:ln w="19050" cap="flat" cmpd="sng" algn="ctr">
          <a:solidFill>
            <a:srgbClr val="156082">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7D61A788-EFF7-411E-9D16-CB1E1A8ACEF4}">
      <dsp:nvSpPr>
        <dsp:cNvPr id="0" name=""/>
        <dsp:cNvSpPr/>
      </dsp:nvSpPr>
      <dsp:spPr>
        <a:xfrm>
          <a:off x="8772456" y="1860908"/>
          <a:ext cx="1087010" cy="679381"/>
        </a:xfrm>
        <a:prstGeom prst="roundRect">
          <a:avLst>
            <a:gd name="adj" fmla="val 10000"/>
          </a:avLst>
        </a:prstGeom>
        <a:gradFill rotWithShape="1">
          <a:gsLst>
            <a:gs pos="0">
              <a:sysClr val="windowText" lastClr="000000">
                <a:lumMod val="110000"/>
                <a:satMod val="105000"/>
                <a:tint val="67000"/>
              </a:sysClr>
            </a:gs>
            <a:gs pos="50000">
              <a:sysClr val="windowText" lastClr="000000">
                <a:lumMod val="105000"/>
                <a:satMod val="103000"/>
                <a:tint val="73000"/>
              </a:sysClr>
            </a:gs>
            <a:gs pos="100000">
              <a:sysClr val="windowText" lastClr="000000">
                <a:lumMod val="105000"/>
                <a:satMod val="109000"/>
                <a:tint val="81000"/>
              </a:sysClr>
            </a:gs>
          </a:gsLst>
          <a:lin ang="5400000" scaled="0"/>
        </a:gradFill>
        <a:ln w="12700" cap="flat" cmpd="sng" algn="ctr">
          <a:solidFill>
            <a:sysClr val="windowText" lastClr="000000"/>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GB" sz="1800" kern="1200">
              <a:latin typeface="Aptos" panose="02110004020202020204"/>
              <a:ea typeface="+mn-ea"/>
              <a:cs typeface="+mn-cs"/>
            </a:rPr>
            <a:t>4-in-1</a:t>
          </a:r>
        </a:p>
      </dsp:txBody>
      <dsp:txXfrm>
        <a:off x="8792354" y="1880806"/>
        <a:ext cx="1047214" cy="63958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4BFEFFB-9D59-421A-A817-24758BCB8412}" type="datetimeFigureOut">
              <a:rPr lang="en-GB" smtClean="0"/>
              <a:t>30/03/2026</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GB"/>
              <a:t>COVID-19 Vaccine Equity Committee Meeting </a:t>
            </a: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51BA053-F0AD-45AD-8A89-5960FC23B41D}" type="slidenum">
              <a:rPr lang="en-GB" smtClean="0"/>
              <a:t>‹#›</a:t>
            </a:fld>
            <a:endParaRPr lang="en-GB"/>
          </a:p>
        </p:txBody>
      </p:sp>
    </p:spTree>
    <p:extLst>
      <p:ext uri="{BB962C8B-B14F-4D97-AF65-F5344CB8AC3E}">
        <p14:creationId xmlns:p14="http://schemas.microsoft.com/office/powerpoint/2010/main" val="2380884193"/>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9E7099-F52E-4117-8D96-2AA360E78F7F}" type="datetimeFigureOut">
              <a:rPr lang="en-GB" smtClean="0"/>
              <a:t>30/03/2026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GB"/>
              <a:t>COVID-19 Vaccine Equity Committee Meeting </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E9AB69-1183-4A53-8418-DBE90C92BBE7}" type="slidenum">
              <a:rPr lang="en-GB" smtClean="0"/>
              <a:t>‹#›</a:t>
            </a:fld>
            <a:endParaRPr lang="en-GB"/>
          </a:p>
        </p:txBody>
      </p:sp>
    </p:spTree>
    <p:extLst>
      <p:ext uri="{BB962C8B-B14F-4D97-AF65-F5344CB8AC3E}">
        <p14:creationId xmlns:p14="http://schemas.microsoft.com/office/powerpoint/2010/main" val="577858653"/>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gov.uk/government/publications/mmrv-programme-information-for-healthcare-practitioners"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https://www.gov.uk/government/publications/varicella-the-green-book-chapter-34" TargetMode="External"/><Relationship Id="rId4" Type="http://schemas.openxmlformats.org/officeDocument/2006/relationships/hyperlink" Target="https://www.medicines.org.uk/emc/product/101444/pil"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sciencedirect.com/science/article/pii/S0264410X23000488"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vaccineknowledge.ox.ac.uk/files/sspe-serious-complication-measles"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academic.oup.com/jid/article/226/Supplement_4/S425/6764809"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gov.uk/government/publications/post-exposure-prophylaxis-for-chickenpox-and-shingles"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gov.uk/government/publications/surveillance-and-monitoring-for-vaccine-safety-the-green-book-chapter-9"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gov.uk/government/publications/childhood-varicella-vaccination-programme-jcvi-advice-14-november-2023/jcvi-statement-on-a-childhood-varicella-chickenpox-vaccination-programme"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200" kern="1200">
                <a:solidFill>
                  <a:schemeClr val="tx1"/>
                </a:solidFill>
                <a:latin typeface="Arial" charset="0"/>
                <a:ea typeface="ＭＳ Ｐゴシック" charset="-128"/>
                <a:cs typeface="+mn-cs"/>
              </a:rPr>
              <a:t>Material contained in this document may be reproduced without prior permission provided it is done so accurately and is not used in a misleading context.</a:t>
            </a:r>
          </a:p>
          <a:p>
            <a:pPr eaLnBrk="1" fontAlgn="auto" hangingPunct="1">
              <a:spcBef>
                <a:spcPts val="0"/>
              </a:spcBef>
              <a:spcAft>
                <a:spcPts val="0"/>
              </a:spcAft>
              <a:defRPr/>
            </a:pPr>
            <a:r>
              <a:rPr lang="en-GB" sz="1200" kern="1200">
                <a:solidFill>
                  <a:schemeClr val="tx1"/>
                </a:solidFill>
                <a:latin typeface="Arial" charset="0"/>
                <a:ea typeface="ＭＳ Ｐゴシック" charset="-128"/>
                <a:cs typeface="+mn-cs"/>
              </a:rPr>
              <a:t>Acknowledgement to Public Health Wales NHS Trust to be stated. © 2025 Public Health Wales NHS Trust.</a:t>
            </a:r>
            <a:endParaRPr lang="en-US">
              <a:latin typeface="Arial" pitchFamily="34" charset="0"/>
              <a:ea typeface="ＭＳ Ｐゴシック" pitchFamily="34" charset="-128"/>
            </a:endParaRPr>
          </a:p>
          <a:p>
            <a:endParaRPr lang="en-US">
              <a:ea typeface="Calibri"/>
              <a:cs typeface="Calibri"/>
            </a:endParaRPr>
          </a:p>
          <a:p>
            <a:pPr>
              <a:defRPr/>
            </a:pPr>
            <a:r>
              <a:rPr lang="en-GB" sz="1200" kern="1200">
                <a:solidFill>
                  <a:schemeClr val="tx1"/>
                </a:solidFill>
                <a:latin typeface="Arial" charset="0"/>
                <a:ea typeface="ＭＳ Ｐゴシック" charset="-128"/>
                <a:cs typeface="+mn-cs"/>
              </a:rPr>
              <a:t>These training slides will be version controlled. </a:t>
            </a:r>
          </a:p>
          <a:p>
            <a:pPr>
              <a:defRPr/>
            </a:pPr>
            <a:r>
              <a:rPr lang="en-GB" sz="1200" kern="1200">
                <a:solidFill>
                  <a:schemeClr val="tx1"/>
                </a:solidFill>
                <a:latin typeface="Arial" charset="0"/>
                <a:ea typeface="ＭＳ Ｐゴシック" charset="-128"/>
                <a:cs typeface="+mn-cs"/>
              </a:rPr>
              <a:t>Version 2 changes: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ea typeface="Calibri"/>
                <a:cs typeface="Calibri"/>
              </a:rPr>
              <a:t>Slide 2: added </a:t>
            </a:r>
            <a:r>
              <a:rPr lang="en-GB" sz="1200">
                <a:hlinkClick r:id="rId3"/>
              </a:rPr>
              <a:t>MMRV programme: information for healthcare practitioners - GOV.UK</a:t>
            </a:r>
            <a:endParaRPr lang="en-GB" sz="120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cs typeface="Arial"/>
              </a:rPr>
              <a:t>Slide 9: </a:t>
            </a:r>
            <a:r>
              <a:rPr lang="en-US">
                <a:ea typeface="Calibri"/>
                <a:cs typeface="Calibri"/>
              </a:rPr>
              <a:t>added </a:t>
            </a:r>
            <a:r>
              <a:rPr lang="en-GB" sz="1200">
                <a:hlinkClick r:id="rId3"/>
              </a:rPr>
              <a:t>MMRV programme: information for healthcare practitioners - GOV.UK</a:t>
            </a:r>
            <a:endParaRPr lang="en-GB" sz="1200">
              <a:cs typeface="Arial"/>
            </a:endParaRPr>
          </a:p>
          <a:p>
            <a:r>
              <a:rPr lang="en-US">
                <a:ea typeface="Calibri"/>
                <a:cs typeface="Calibri"/>
              </a:rPr>
              <a:t>Slide 41: Updated information from the Varicella green book chapter on the vaccine effectiveness of MMRV</a:t>
            </a:r>
          </a:p>
          <a:p>
            <a:r>
              <a:rPr lang="en-US">
                <a:ea typeface="Calibri"/>
                <a:cs typeface="Calibri"/>
              </a:rPr>
              <a:t>Slide 47 updated links to the SmPC for </a:t>
            </a:r>
            <a:r>
              <a:rPr lang="en-GB" sz="1200" err="1"/>
              <a:t>ProQuad</a:t>
            </a:r>
            <a:r>
              <a:rPr lang="en-GB" sz="120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a typeface="Calibri"/>
                <a:cs typeface="Calibri"/>
              </a:rPr>
              <a:t>Slide 48: previous error in 3</a:t>
            </a:r>
            <a:r>
              <a:rPr lang="en-GB" sz="1200" baseline="30000">
                <a:ea typeface="Calibri"/>
                <a:cs typeface="Calibri"/>
              </a:rPr>
              <a:t>rd</a:t>
            </a:r>
            <a:r>
              <a:rPr lang="en-GB" sz="1200">
                <a:ea typeface="Calibri"/>
                <a:cs typeface="Calibri"/>
              </a:rPr>
              <a:t> bullet, which stated </a:t>
            </a:r>
            <a:r>
              <a:rPr lang="en-GB" sz="1200" err="1"/>
              <a:t>Priorix</a:t>
            </a:r>
            <a:r>
              <a:rPr lang="en-GB" sz="1200"/>
              <a:t>-Tetra® instead of </a:t>
            </a:r>
            <a:r>
              <a:rPr lang="en-GB" sz="1200" err="1"/>
              <a:t>ProQuad</a:t>
            </a:r>
            <a:r>
              <a:rPr lang="en-GB" sz="120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Slide 49: Updated description of the reconstituted vaccine: a </a:t>
            </a:r>
            <a:r>
              <a:rPr lang="en-GB" sz="1200">
                <a:ea typeface="+mn-lt"/>
                <a:cs typeface="+mn-lt"/>
              </a:rPr>
              <a:t>clear pale yellow to light pink liquid </a:t>
            </a:r>
            <a:r>
              <a:rPr lang="en-GB" sz="1200" err="1">
                <a:ea typeface="+mn-lt"/>
                <a:cs typeface="+mn-lt"/>
                <a:hlinkClick r:id="rId4"/>
              </a:rPr>
              <a:t>ProQuad</a:t>
            </a:r>
            <a:r>
              <a:rPr lang="en-GB" sz="1200">
                <a:ea typeface="+mn-lt"/>
                <a:cs typeface="+mn-lt"/>
                <a:hlinkClick r:id="rId4"/>
              </a:rPr>
              <a:t> powder and solvent for suspension for injection in a pre-filled syringe - Patient Information Leaflet (PIL) - (</a:t>
            </a:r>
            <a:r>
              <a:rPr lang="en-GB" sz="1200" err="1">
                <a:ea typeface="+mn-lt"/>
                <a:cs typeface="+mn-lt"/>
                <a:hlinkClick r:id="rId4"/>
              </a:rPr>
              <a:t>emc</a:t>
            </a:r>
            <a:r>
              <a:rPr lang="en-GB" sz="1200">
                <a:ea typeface="+mn-lt"/>
                <a:cs typeface="+mn-lt"/>
                <a:hlinkClick r:id="rId4"/>
              </a:rPr>
              <a:t>) | 101444</a:t>
            </a:r>
            <a:endParaRPr lang="en-GB" sz="1200">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a typeface="+mn-lt"/>
                <a:cs typeface="+mn-lt"/>
              </a:rPr>
              <a:t>Slide 57: new slide added on the Red book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a typeface="+mn-lt"/>
                <a:cs typeface="+mn-lt"/>
              </a:rPr>
              <a:t>Slides 61-64: reviewed against the published </a:t>
            </a:r>
            <a:r>
              <a:rPr lang="en-GB" sz="1200">
                <a:cs typeface="Arial"/>
                <a:hlinkClick r:id="rId5"/>
              </a:rPr>
              <a:t>Varicella: the green book - GOV.UK</a:t>
            </a:r>
            <a:r>
              <a:rPr lang="en-GB" sz="1200">
                <a:cs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cs typeface="Arial"/>
              </a:rPr>
              <a:t>Slide 67: new slide: </a:t>
            </a:r>
            <a:r>
              <a:rPr lang="en-GB" sz="1200" b="1"/>
              <a:t>MHRA and measles Green Book chapter reaffirms safety of childhood vaccinations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a:cs typeface="Arial"/>
              </a:rPr>
              <a:t>Slides 76/77: additional slides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a:cs typeface="Arial"/>
              </a:rPr>
              <a:t>Updated slides added to the resources section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p>
          <a:p>
            <a:endParaRPr lang="en-US">
              <a:ea typeface="Calibri"/>
              <a:cs typeface="Calibri"/>
            </a:endParaRPr>
          </a:p>
          <a:p>
            <a:endParaRPr lang="en-US">
              <a:ea typeface="Calibri"/>
              <a:cs typeface="Calibri"/>
            </a:endParaRPr>
          </a:p>
          <a:p>
            <a:endParaRPr lang="en-US">
              <a:ea typeface="Calibri"/>
              <a:cs typeface="Calibri"/>
            </a:endParaRPr>
          </a:p>
          <a:p>
            <a:endParaRPr lang="en-US">
              <a:ea typeface="Calibri"/>
              <a:cs typeface="Calibri"/>
            </a:endParaRPr>
          </a:p>
        </p:txBody>
      </p:sp>
      <p:sp>
        <p:nvSpPr>
          <p:cNvPr id="4" name="Footer Placeholder 3"/>
          <p:cNvSpPr>
            <a:spLocks noGrp="1"/>
          </p:cNvSpPr>
          <p:nvPr>
            <p:ph type="ftr" sz="quarter" idx="4"/>
          </p:nvPr>
        </p:nvSpPr>
        <p:spPr/>
        <p:txBody>
          <a:bodyPr/>
          <a:lstStyle/>
          <a:p>
            <a:r>
              <a:rPr lang="en-GB"/>
              <a:t>COVID-19 Vaccine Equity Committee Meeting </a:t>
            </a:r>
          </a:p>
        </p:txBody>
      </p:sp>
      <p:sp>
        <p:nvSpPr>
          <p:cNvPr id="5" name="Slide Number Placeholder 4"/>
          <p:cNvSpPr>
            <a:spLocks noGrp="1"/>
          </p:cNvSpPr>
          <p:nvPr>
            <p:ph type="sldNum" sz="quarter" idx="5"/>
          </p:nvPr>
        </p:nvSpPr>
        <p:spPr/>
        <p:txBody>
          <a:bodyPr/>
          <a:lstStyle/>
          <a:p>
            <a:fld id="{50E9AB69-1183-4A53-8418-DBE90C92BBE7}" type="slidenum">
              <a:rPr lang="en-GB" smtClean="0"/>
              <a:t>1</a:t>
            </a:fld>
            <a:endParaRPr lang="en-GB"/>
          </a:p>
        </p:txBody>
      </p:sp>
    </p:spTree>
    <p:extLst>
      <p:ext uri="{BB962C8B-B14F-4D97-AF65-F5344CB8AC3E}">
        <p14:creationId xmlns:p14="http://schemas.microsoft.com/office/powerpoint/2010/main" val="4277935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*Study available at: </a:t>
            </a:r>
            <a:r>
              <a:rPr lang="en-GB">
                <a:hlinkClick r:id="rId3"/>
              </a:rPr>
              <a:t>https://www.sciencedirect.com/science/article/pii/S0264410X23000488</a:t>
            </a:r>
            <a:endParaRPr lang="en-GB"/>
          </a:p>
          <a:p>
            <a:endParaRPr lang="en-GB"/>
          </a:p>
        </p:txBody>
      </p:sp>
      <p:sp>
        <p:nvSpPr>
          <p:cNvPr id="4" name="Footer Placeholder 3"/>
          <p:cNvSpPr>
            <a:spLocks noGrp="1"/>
          </p:cNvSpPr>
          <p:nvPr>
            <p:ph type="ftr" sz="quarter" idx="4"/>
          </p:nvPr>
        </p:nvSpPr>
        <p:spPr/>
        <p:txBody>
          <a:bodyPr/>
          <a:lstStyle/>
          <a:p>
            <a:r>
              <a:rPr lang="en-GB"/>
              <a:t>COVID-19 Vaccine Equity Committee Meeting </a:t>
            </a:r>
          </a:p>
        </p:txBody>
      </p:sp>
      <p:sp>
        <p:nvSpPr>
          <p:cNvPr id="5" name="Slide Number Placeholder 4"/>
          <p:cNvSpPr>
            <a:spLocks noGrp="1"/>
          </p:cNvSpPr>
          <p:nvPr>
            <p:ph type="sldNum" sz="quarter" idx="5"/>
          </p:nvPr>
        </p:nvSpPr>
        <p:spPr/>
        <p:txBody>
          <a:bodyPr/>
          <a:lstStyle/>
          <a:p>
            <a:fld id="{50E9AB69-1183-4A53-8418-DBE90C92BBE7}" type="slidenum">
              <a:rPr lang="en-GB" smtClean="0"/>
              <a:t>22</a:t>
            </a:fld>
            <a:endParaRPr lang="en-GB"/>
          </a:p>
        </p:txBody>
      </p:sp>
    </p:spTree>
    <p:extLst>
      <p:ext uri="{BB962C8B-B14F-4D97-AF65-F5344CB8AC3E}">
        <p14:creationId xmlns:p14="http://schemas.microsoft.com/office/powerpoint/2010/main" val="13436128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40000"/>
              </a:lnSpc>
              <a:spcBef>
                <a:spcPct val="0"/>
              </a:spcBef>
            </a:pPr>
            <a:r>
              <a:rPr lang="en-GB" sz="1200">
                <a:latin typeface="Arial" charset="0"/>
                <a:ea typeface="ヒラギノ角ゴ Pro W3" charset="-128"/>
              </a:rPr>
              <a:t>A very rare but fatal neurological complication, called sub-acute sclerosing panencephalitis</a:t>
            </a:r>
            <a:r>
              <a:rPr lang="en-GB" sz="1200"/>
              <a:t> (SSPE), is caused when measles virus establishes chronic infection in the brain. It happens</a:t>
            </a:r>
            <a:r>
              <a:rPr lang="en-GB" sz="1200">
                <a:latin typeface="Arial" charset="0"/>
                <a:ea typeface="ヒラギノ角ゴ Pro W3" charset="-128"/>
              </a:rPr>
              <a:t> in about one in every 25,000 cases (1 in 8,000 if aged under 2 years). This is a progressive illness with neuro-cognitive symptoms and in most cases leads to coma and death.</a:t>
            </a:r>
          </a:p>
          <a:p>
            <a:pPr>
              <a:lnSpc>
                <a:spcPct val="140000"/>
              </a:lnSpc>
              <a:spcBef>
                <a:spcPct val="0"/>
              </a:spcBef>
            </a:pPr>
            <a:r>
              <a:rPr lang="en-GB" sz="1200">
                <a:latin typeface="Arial" charset="0"/>
                <a:ea typeface="ヒラギノ角ゴ Pro W3" charset="-128"/>
              </a:rPr>
              <a:t>The Oxford vaccine group have the following patient's story: </a:t>
            </a:r>
            <a:r>
              <a:rPr lang="en-GB" sz="1200">
                <a:latin typeface="Arial" charset="0"/>
                <a:ea typeface="ヒラギノ角ゴ Pro W3" charset="-128"/>
                <a:hlinkClick r:id="rId3"/>
              </a:rPr>
              <a:t>https://vaccineknowledge.ox.ac.uk/files/sspe-serious-complication-measles</a:t>
            </a:r>
            <a:r>
              <a:rPr lang="en-GB" sz="1200">
                <a:latin typeface="Arial" charset="0"/>
                <a:ea typeface="ヒラギノ角ゴ Pro W3" charset="-128"/>
              </a:rPr>
              <a:t> (external site)</a:t>
            </a:r>
          </a:p>
          <a:p>
            <a:endParaRPr lang="en-GB"/>
          </a:p>
        </p:txBody>
      </p:sp>
      <p:sp>
        <p:nvSpPr>
          <p:cNvPr id="4" name="Footer Placeholder 3"/>
          <p:cNvSpPr>
            <a:spLocks noGrp="1"/>
          </p:cNvSpPr>
          <p:nvPr>
            <p:ph type="ftr" sz="quarter" idx="4"/>
          </p:nvPr>
        </p:nvSpPr>
        <p:spPr/>
        <p:txBody>
          <a:bodyPr/>
          <a:lstStyle/>
          <a:p>
            <a:r>
              <a:rPr lang="en-GB"/>
              <a:t>COVID-19 Vaccine Equity Committee Meeting </a:t>
            </a:r>
          </a:p>
        </p:txBody>
      </p:sp>
      <p:sp>
        <p:nvSpPr>
          <p:cNvPr id="5" name="Slide Number Placeholder 4"/>
          <p:cNvSpPr>
            <a:spLocks noGrp="1"/>
          </p:cNvSpPr>
          <p:nvPr>
            <p:ph type="sldNum" sz="quarter" idx="5"/>
          </p:nvPr>
        </p:nvSpPr>
        <p:spPr/>
        <p:txBody>
          <a:bodyPr/>
          <a:lstStyle/>
          <a:p>
            <a:fld id="{50E9AB69-1183-4A53-8418-DBE90C92BBE7}" type="slidenum">
              <a:rPr lang="en-GB" smtClean="0"/>
              <a:t>26</a:t>
            </a:fld>
            <a:endParaRPr lang="en-GB"/>
          </a:p>
        </p:txBody>
      </p:sp>
    </p:spTree>
    <p:extLst>
      <p:ext uri="{BB962C8B-B14F-4D97-AF65-F5344CB8AC3E}">
        <p14:creationId xmlns:p14="http://schemas.microsoft.com/office/powerpoint/2010/main" val="27132684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r>
              <a:rPr lang="en-GB"/>
              <a:t>COVID-19 Vaccine Equity Committee Meeting </a:t>
            </a:r>
          </a:p>
        </p:txBody>
      </p:sp>
      <p:sp>
        <p:nvSpPr>
          <p:cNvPr id="5" name="Slide Number Placeholder 4"/>
          <p:cNvSpPr>
            <a:spLocks noGrp="1"/>
          </p:cNvSpPr>
          <p:nvPr>
            <p:ph type="sldNum" sz="quarter" idx="5"/>
          </p:nvPr>
        </p:nvSpPr>
        <p:spPr/>
        <p:txBody>
          <a:bodyPr/>
          <a:lstStyle/>
          <a:p>
            <a:fld id="{50E9AB69-1183-4A53-8418-DBE90C92BBE7}" type="slidenum">
              <a:rPr lang="en-GB" smtClean="0"/>
              <a:t>32</a:t>
            </a:fld>
            <a:endParaRPr lang="en-GB"/>
          </a:p>
        </p:txBody>
      </p:sp>
    </p:spTree>
    <p:extLst>
      <p:ext uri="{BB962C8B-B14F-4D97-AF65-F5344CB8AC3E}">
        <p14:creationId xmlns:p14="http://schemas.microsoft.com/office/powerpoint/2010/main" val="24607484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200"/>
              <a:t>*Due to the larger pool of varicella-susceptible children following the pandemic restrictions, and as vaccination is predicted to decrease circulation of varicella, there is a risk of susceptible children continuing to be vulnerable to catching varicella as they head into adulthood</a:t>
            </a:r>
            <a:r>
              <a:rPr lang="en-GB"/>
              <a:t>. Therefore the JCVI </a:t>
            </a:r>
            <a:r>
              <a:rPr lang="en-GB">
                <a:solidFill>
                  <a:srgbClr val="000000"/>
                </a:solidFill>
              </a:rPr>
              <a:t>considered it beneficial for a catchup programme to prevent a gap in immunity. </a:t>
            </a:r>
            <a:endParaRPr lang="en-GB" sz="1200">
              <a:solidFill>
                <a:schemeClr val="accent5">
                  <a:lumMod val="95000"/>
                  <a:lumOff val="5000"/>
                </a:schemeClr>
              </a:solidFill>
              <a:ea typeface="Calibri"/>
              <a:cs typeface="Calibri"/>
            </a:endParaRPr>
          </a:p>
          <a:p>
            <a:endParaRPr lang="en-GB"/>
          </a:p>
        </p:txBody>
      </p:sp>
      <p:sp>
        <p:nvSpPr>
          <p:cNvPr id="4" name="Footer Placeholder 3"/>
          <p:cNvSpPr>
            <a:spLocks noGrp="1"/>
          </p:cNvSpPr>
          <p:nvPr>
            <p:ph type="ftr" sz="quarter" idx="4"/>
          </p:nvPr>
        </p:nvSpPr>
        <p:spPr/>
        <p:txBody>
          <a:bodyPr/>
          <a:lstStyle/>
          <a:p>
            <a:r>
              <a:rPr lang="en-GB"/>
              <a:t>COVID-19 Vaccine Equity Committee Meeting </a:t>
            </a:r>
          </a:p>
        </p:txBody>
      </p:sp>
      <p:sp>
        <p:nvSpPr>
          <p:cNvPr id="5" name="Slide Number Placeholder 4"/>
          <p:cNvSpPr>
            <a:spLocks noGrp="1"/>
          </p:cNvSpPr>
          <p:nvPr>
            <p:ph type="sldNum" sz="quarter" idx="5"/>
          </p:nvPr>
        </p:nvSpPr>
        <p:spPr/>
        <p:txBody>
          <a:bodyPr/>
          <a:lstStyle/>
          <a:p>
            <a:fld id="{50E9AB69-1183-4A53-8418-DBE90C92BBE7}" type="slidenum">
              <a:rPr lang="en-GB" smtClean="0"/>
              <a:t>34</a:t>
            </a:fld>
            <a:endParaRPr lang="en-GB"/>
          </a:p>
        </p:txBody>
      </p:sp>
    </p:spTree>
    <p:extLst>
      <p:ext uri="{BB962C8B-B14F-4D97-AF65-F5344CB8AC3E}">
        <p14:creationId xmlns:p14="http://schemas.microsoft.com/office/powerpoint/2010/main" val="30697059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r>
              <a:rPr lang="en-GB"/>
              <a:t>COVID-19 Vaccine Equity Committee Meeting </a:t>
            </a:r>
          </a:p>
        </p:txBody>
      </p:sp>
      <p:sp>
        <p:nvSpPr>
          <p:cNvPr id="5" name="Slide Number Placeholder 4"/>
          <p:cNvSpPr>
            <a:spLocks noGrp="1"/>
          </p:cNvSpPr>
          <p:nvPr>
            <p:ph type="sldNum" sz="quarter" idx="5"/>
          </p:nvPr>
        </p:nvSpPr>
        <p:spPr/>
        <p:txBody>
          <a:bodyPr/>
          <a:lstStyle/>
          <a:p>
            <a:fld id="{50E9AB69-1183-4A53-8418-DBE90C92BBE7}" type="slidenum">
              <a:rPr lang="en-GB" smtClean="0"/>
              <a:t>37</a:t>
            </a:fld>
            <a:endParaRPr lang="en-GB"/>
          </a:p>
        </p:txBody>
      </p:sp>
    </p:spTree>
    <p:extLst>
      <p:ext uri="{BB962C8B-B14F-4D97-AF65-F5344CB8AC3E}">
        <p14:creationId xmlns:p14="http://schemas.microsoft.com/office/powerpoint/2010/main" val="8406272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hlinkClick r:id="rId3"/>
              </a:rPr>
              <a:t>*Effectiveness of Varicella Vaccine: 25 Years of </a:t>
            </a:r>
            <a:r>
              <a:rPr lang="en-US" err="1">
                <a:hlinkClick r:id="rId3"/>
              </a:rPr>
              <a:t>Postlicensure</a:t>
            </a:r>
            <a:r>
              <a:rPr lang="en-US">
                <a:hlinkClick r:id="rId3"/>
              </a:rPr>
              <a:t> Experience in the United States  | The Journal of Infectious Diseases | Oxford Academic</a:t>
            </a:r>
            <a:endParaRPr lang="en-US"/>
          </a:p>
          <a:p>
            <a:endParaRPr lang="en-GB"/>
          </a:p>
        </p:txBody>
      </p:sp>
      <p:sp>
        <p:nvSpPr>
          <p:cNvPr id="4" name="Footer Placeholder 3"/>
          <p:cNvSpPr>
            <a:spLocks noGrp="1"/>
          </p:cNvSpPr>
          <p:nvPr>
            <p:ph type="ftr" sz="quarter" idx="4"/>
          </p:nvPr>
        </p:nvSpPr>
        <p:spPr/>
        <p:txBody>
          <a:bodyPr/>
          <a:lstStyle/>
          <a:p>
            <a:r>
              <a:rPr lang="en-GB"/>
              <a:t>COVID-19 Vaccine Equity Committee Meeting </a:t>
            </a:r>
          </a:p>
        </p:txBody>
      </p:sp>
      <p:sp>
        <p:nvSpPr>
          <p:cNvPr id="5" name="Slide Number Placeholder 4"/>
          <p:cNvSpPr>
            <a:spLocks noGrp="1"/>
          </p:cNvSpPr>
          <p:nvPr>
            <p:ph type="sldNum" sz="quarter" idx="5"/>
          </p:nvPr>
        </p:nvSpPr>
        <p:spPr/>
        <p:txBody>
          <a:bodyPr/>
          <a:lstStyle/>
          <a:p>
            <a:fld id="{50E9AB69-1183-4A53-8418-DBE90C92BBE7}" type="slidenum">
              <a:rPr lang="en-GB" smtClean="0"/>
              <a:t>41</a:t>
            </a:fld>
            <a:endParaRPr lang="en-GB"/>
          </a:p>
        </p:txBody>
      </p:sp>
    </p:spTree>
    <p:extLst>
      <p:ext uri="{BB962C8B-B14F-4D97-AF65-F5344CB8AC3E}">
        <p14:creationId xmlns:p14="http://schemas.microsoft.com/office/powerpoint/2010/main" val="36620134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right-hand column shows what a fully vaccinated child (according to both old and current schedules) should have received, or will receive.</a:t>
            </a:r>
          </a:p>
          <a:p>
            <a:r>
              <a:rPr lang="en-GB"/>
              <a:t>It’s fine if some children end up with three MMR-containing doses. If they already have antibodies from a previous dose, these will neutralise the vaccine virus in later doses.</a:t>
            </a:r>
          </a:p>
          <a:p>
            <a:endParaRPr lang="en-GB"/>
          </a:p>
        </p:txBody>
      </p:sp>
      <p:sp>
        <p:nvSpPr>
          <p:cNvPr id="4" name="Footer Placeholder 3"/>
          <p:cNvSpPr>
            <a:spLocks noGrp="1"/>
          </p:cNvSpPr>
          <p:nvPr>
            <p:ph type="ftr" sz="quarter" idx="4"/>
          </p:nvPr>
        </p:nvSpPr>
        <p:spPr/>
        <p:txBody>
          <a:bodyPr/>
          <a:lstStyle/>
          <a:p>
            <a:r>
              <a:rPr lang="en-GB"/>
              <a:t>COVID-19 Vaccine Equity Committee Meeting </a:t>
            </a:r>
          </a:p>
        </p:txBody>
      </p:sp>
      <p:sp>
        <p:nvSpPr>
          <p:cNvPr id="5" name="Slide Number Placeholder 4"/>
          <p:cNvSpPr>
            <a:spLocks noGrp="1"/>
          </p:cNvSpPr>
          <p:nvPr>
            <p:ph type="sldNum" sz="quarter" idx="5"/>
          </p:nvPr>
        </p:nvSpPr>
        <p:spPr/>
        <p:txBody>
          <a:bodyPr/>
          <a:lstStyle/>
          <a:p>
            <a:fld id="{50E9AB69-1183-4A53-8418-DBE90C92BBE7}" type="slidenum">
              <a:rPr lang="en-GB" smtClean="0"/>
              <a:t>42</a:t>
            </a:fld>
            <a:endParaRPr lang="en-GB"/>
          </a:p>
        </p:txBody>
      </p:sp>
    </p:spTree>
    <p:extLst>
      <p:ext uri="{BB962C8B-B14F-4D97-AF65-F5344CB8AC3E}">
        <p14:creationId xmlns:p14="http://schemas.microsoft.com/office/powerpoint/2010/main" val="14875331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r>
              <a:rPr lang="en-GB"/>
              <a:t>COVID-19 Vaccine Equity Committee Meeting </a:t>
            </a:r>
          </a:p>
        </p:txBody>
      </p:sp>
      <p:sp>
        <p:nvSpPr>
          <p:cNvPr id="5" name="Slide Number Placeholder 4"/>
          <p:cNvSpPr>
            <a:spLocks noGrp="1"/>
          </p:cNvSpPr>
          <p:nvPr>
            <p:ph type="sldNum" sz="quarter" idx="5"/>
          </p:nvPr>
        </p:nvSpPr>
        <p:spPr/>
        <p:txBody>
          <a:bodyPr/>
          <a:lstStyle/>
          <a:p>
            <a:fld id="{50E9AB69-1183-4A53-8418-DBE90C92BBE7}" type="slidenum">
              <a:rPr lang="en-GB" smtClean="0"/>
              <a:t>47</a:t>
            </a:fld>
            <a:endParaRPr lang="en-GB"/>
          </a:p>
        </p:txBody>
      </p:sp>
    </p:spTree>
    <p:extLst>
      <p:ext uri="{BB962C8B-B14F-4D97-AF65-F5344CB8AC3E}">
        <p14:creationId xmlns:p14="http://schemas.microsoft.com/office/powerpoint/2010/main" val="39522555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hlinkClick r:id="rId3"/>
              </a:rPr>
              <a:t>*Post-exposure prophylaxis for chickenpox and shingles - GOV.UK</a:t>
            </a:r>
            <a:endParaRPr lang="en-GB"/>
          </a:p>
          <a:p>
            <a:endParaRPr lang="en-GB"/>
          </a:p>
        </p:txBody>
      </p:sp>
      <p:sp>
        <p:nvSpPr>
          <p:cNvPr id="4" name="Footer Placeholder 3"/>
          <p:cNvSpPr>
            <a:spLocks noGrp="1"/>
          </p:cNvSpPr>
          <p:nvPr>
            <p:ph type="ftr" sz="quarter" idx="4"/>
          </p:nvPr>
        </p:nvSpPr>
        <p:spPr/>
        <p:txBody>
          <a:bodyPr/>
          <a:lstStyle/>
          <a:p>
            <a:r>
              <a:rPr lang="en-GB"/>
              <a:t>COVID-19 Vaccine Equity Committee Meeting </a:t>
            </a:r>
          </a:p>
        </p:txBody>
      </p:sp>
      <p:sp>
        <p:nvSpPr>
          <p:cNvPr id="5" name="Slide Number Placeholder 4"/>
          <p:cNvSpPr>
            <a:spLocks noGrp="1"/>
          </p:cNvSpPr>
          <p:nvPr>
            <p:ph type="sldNum" sz="quarter" idx="5"/>
          </p:nvPr>
        </p:nvSpPr>
        <p:spPr/>
        <p:txBody>
          <a:bodyPr/>
          <a:lstStyle/>
          <a:p>
            <a:fld id="{50E9AB69-1183-4A53-8418-DBE90C92BBE7}" type="slidenum">
              <a:rPr lang="en-GB" smtClean="0"/>
              <a:t>61</a:t>
            </a:fld>
            <a:endParaRPr lang="en-GB"/>
          </a:p>
        </p:txBody>
      </p:sp>
    </p:spTree>
    <p:extLst>
      <p:ext uri="{BB962C8B-B14F-4D97-AF65-F5344CB8AC3E}">
        <p14:creationId xmlns:p14="http://schemas.microsoft.com/office/powerpoint/2010/main" val="10366787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*Speak to the on-call microbiologist who will help to arrange serological testing at either the local microbiology laboratory, or onward transport to the UKHSA Virus Reference Department, which offers free, specialised serological testing for such children</a:t>
            </a:r>
          </a:p>
        </p:txBody>
      </p:sp>
      <p:sp>
        <p:nvSpPr>
          <p:cNvPr id="4" name="Footer Placeholder 3"/>
          <p:cNvSpPr>
            <a:spLocks noGrp="1"/>
          </p:cNvSpPr>
          <p:nvPr>
            <p:ph type="ftr" sz="quarter" idx="4"/>
          </p:nvPr>
        </p:nvSpPr>
        <p:spPr/>
        <p:txBody>
          <a:bodyPr/>
          <a:lstStyle/>
          <a:p>
            <a:r>
              <a:rPr lang="en-GB"/>
              <a:t>COVID-19 Vaccine Equity Committee Meeting </a:t>
            </a:r>
          </a:p>
        </p:txBody>
      </p:sp>
      <p:sp>
        <p:nvSpPr>
          <p:cNvPr id="5" name="Slide Number Placeholder 4"/>
          <p:cNvSpPr>
            <a:spLocks noGrp="1"/>
          </p:cNvSpPr>
          <p:nvPr>
            <p:ph type="sldNum" sz="quarter" idx="5"/>
          </p:nvPr>
        </p:nvSpPr>
        <p:spPr/>
        <p:txBody>
          <a:bodyPr/>
          <a:lstStyle/>
          <a:p>
            <a:fld id="{50E9AB69-1183-4A53-8418-DBE90C92BBE7}" type="slidenum">
              <a:rPr lang="en-GB" smtClean="0"/>
              <a:t>64</a:t>
            </a:fld>
            <a:endParaRPr lang="en-GB"/>
          </a:p>
        </p:txBody>
      </p:sp>
    </p:spTree>
    <p:extLst>
      <p:ext uri="{BB962C8B-B14F-4D97-AF65-F5344CB8AC3E}">
        <p14:creationId xmlns:p14="http://schemas.microsoft.com/office/powerpoint/2010/main" val="790505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r>
              <a:rPr lang="en-GB"/>
              <a:t>COVID-19 Vaccine Equity Committee Meeting </a:t>
            </a:r>
          </a:p>
        </p:txBody>
      </p:sp>
      <p:sp>
        <p:nvSpPr>
          <p:cNvPr id="5" name="Slide Number Placeholder 4"/>
          <p:cNvSpPr>
            <a:spLocks noGrp="1"/>
          </p:cNvSpPr>
          <p:nvPr>
            <p:ph type="sldNum" sz="quarter" idx="5"/>
          </p:nvPr>
        </p:nvSpPr>
        <p:spPr/>
        <p:txBody>
          <a:bodyPr/>
          <a:lstStyle/>
          <a:p>
            <a:fld id="{50E9AB69-1183-4A53-8418-DBE90C92BBE7}" type="slidenum">
              <a:rPr lang="en-GB" smtClean="0"/>
              <a:t>3</a:t>
            </a:fld>
            <a:endParaRPr lang="en-GB"/>
          </a:p>
        </p:txBody>
      </p:sp>
    </p:spTree>
    <p:extLst>
      <p:ext uri="{BB962C8B-B14F-4D97-AF65-F5344CB8AC3E}">
        <p14:creationId xmlns:p14="http://schemas.microsoft.com/office/powerpoint/2010/main" val="18323792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en-GB" sz="1000"/>
          </a:p>
        </p:txBody>
      </p:sp>
      <p:sp>
        <p:nvSpPr>
          <p:cNvPr id="4" name="Footer Placeholder 3"/>
          <p:cNvSpPr>
            <a:spLocks noGrp="1"/>
          </p:cNvSpPr>
          <p:nvPr>
            <p:ph type="ftr" sz="quarter" idx="10"/>
          </p:nvPr>
        </p:nvSpPr>
        <p:spPr/>
        <p:txBody>
          <a:bodyPr/>
          <a:lstStyle/>
          <a:p>
            <a:r>
              <a:rPr lang="en-GB"/>
              <a:t>COVID-19 Vaccine Equity Committee Meeting </a:t>
            </a:r>
          </a:p>
        </p:txBody>
      </p:sp>
      <p:sp>
        <p:nvSpPr>
          <p:cNvPr id="5" name="Slide Number Placeholder 4"/>
          <p:cNvSpPr>
            <a:spLocks noGrp="1"/>
          </p:cNvSpPr>
          <p:nvPr>
            <p:ph type="sldNum" sz="quarter" idx="11"/>
          </p:nvPr>
        </p:nvSpPr>
        <p:spPr/>
        <p:txBody>
          <a:bodyPr/>
          <a:lstStyle/>
          <a:p>
            <a:fld id="{50E9AB69-1183-4A53-8418-DBE90C92BBE7}" type="slidenum">
              <a:rPr lang="en-GB" smtClean="0"/>
              <a:t>65</a:t>
            </a:fld>
            <a:endParaRPr lang="en-GB"/>
          </a:p>
        </p:txBody>
      </p:sp>
    </p:spTree>
    <p:extLst>
      <p:ext uri="{BB962C8B-B14F-4D97-AF65-F5344CB8AC3E}">
        <p14:creationId xmlns:p14="http://schemas.microsoft.com/office/powerpoint/2010/main" val="10700232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itchFamily="34" charset="0"/>
                <a:ea typeface="+mn-ea"/>
                <a:cs typeface="+mn-cs"/>
              </a:rPr>
              <a:t>Healthcare professionals and patients are encouraged to report suspected adverse reactions to the Medicines and Healthcare Products Regulatory Agency (MHRA) using the yellow card reporting scheme</a:t>
            </a:r>
            <a:endParaRPr lang="en-GB"/>
          </a:p>
          <a:p>
            <a:r>
              <a:rPr lang="en-GB"/>
              <a:t>Green Book chapter</a:t>
            </a:r>
            <a:r>
              <a:rPr lang="en-GB" baseline="0"/>
              <a:t> 9: </a:t>
            </a:r>
            <a:r>
              <a:rPr lang="en-GB" sz="1800" u="sng"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hlinkClick r:id="rId3"/>
              </a:rPr>
              <a:t>https://www.gov.uk/government/publications/surveillance-and-monitoring-for-vaccine-safety-the-green-book-chapter-9</a:t>
            </a:r>
            <a:r>
              <a:rPr lang="en-GB" sz="1800" u="sng"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GB"/>
          </a:p>
        </p:txBody>
      </p:sp>
      <p:sp>
        <p:nvSpPr>
          <p:cNvPr id="4" name="Footer Placeholder 3"/>
          <p:cNvSpPr>
            <a:spLocks noGrp="1"/>
          </p:cNvSpPr>
          <p:nvPr>
            <p:ph type="ftr" sz="quarter" idx="10"/>
          </p:nvPr>
        </p:nvSpPr>
        <p:spPr/>
        <p:txBody>
          <a:bodyPr/>
          <a:lstStyle/>
          <a:p>
            <a:r>
              <a:rPr lang="en-GB"/>
              <a:t>COVID-19 Vaccine Equity Committee Meeting </a:t>
            </a:r>
          </a:p>
        </p:txBody>
      </p:sp>
      <p:sp>
        <p:nvSpPr>
          <p:cNvPr id="5" name="Slide Number Placeholder 4"/>
          <p:cNvSpPr>
            <a:spLocks noGrp="1"/>
          </p:cNvSpPr>
          <p:nvPr>
            <p:ph type="sldNum" sz="quarter" idx="11"/>
          </p:nvPr>
        </p:nvSpPr>
        <p:spPr/>
        <p:txBody>
          <a:bodyPr/>
          <a:lstStyle/>
          <a:p>
            <a:fld id="{50E9AB69-1183-4A53-8418-DBE90C92BBE7}" type="slidenum">
              <a:rPr lang="en-GB" smtClean="0"/>
              <a:t>66</a:t>
            </a:fld>
            <a:endParaRPr lang="en-GB"/>
          </a:p>
        </p:txBody>
      </p:sp>
    </p:spTree>
    <p:extLst>
      <p:ext uri="{BB962C8B-B14F-4D97-AF65-F5344CB8AC3E}">
        <p14:creationId xmlns:p14="http://schemas.microsoft.com/office/powerpoint/2010/main" val="36472575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r>
              <a:rPr lang="en-GB"/>
              <a:t>COVID-19 Vaccine Equity Committee Meeting </a:t>
            </a:r>
          </a:p>
        </p:txBody>
      </p:sp>
      <p:sp>
        <p:nvSpPr>
          <p:cNvPr id="5" name="Slide Number Placeholder 4"/>
          <p:cNvSpPr>
            <a:spLocks noGrp="1"/>
          </p:cNvSpPr>
          <p:nvPr>
            <p:ph type="sldNum" sz="quarter" idx="5"/>
          </p:nvPr>
        </p:nvSpPr>
        <p:spPr/>
        <p:txBody>
          <a:bodyPr/>
          <a:lstStyle/>
          <a:p>
            <a:fld id="{50E9AB69-1183-4A53-8418-DBE90C92BBE7}" type="slidenum">
              <a:rPr lang="en-GB" smtClean="0"/>
              <a:t>69</a:t>
            </a:fld>
            <a:endParaRPr lang="en-GB"/>
          </a:p>
        </p:txBody>
      </p:sp>
    </p:spTree>
    <p:extLst>
      <p:ext uri="{BB962C8B-B14F-4D97-AF65-F5344CB8AC3E}">
        <p14:creationId xmlns:p14="http://schemas.microsoft.com/office/powerpoint/2010/main" val="25876549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Chickenpox presents a substantial and measurable burden across Wales with a considerable number of cases resulting in severe disease and complications requiring </a:t>
            </a:r>
            <a:r>
              <a:rPr lang="en-US" err="1"/>
              <a:t>hospitalisation</a:t>
            </a:r>
            <a:r>
              <a:rPr lang="en-US"/>
              <a:t>.</a:t>
            </a:r>
          </a:p>
        </p:txBody>
      </p:sp>
      <p:sp>
        <p:nvSpPr>
          <p:cNvPr id="4" name="Footer Placeholder 3"/>
          <p:cNvSpPr>
            <a:spLocks noGrp="1"/>
          </p:cNvSpPr>
          <p:nvPr>
            <p:ph type="ftr" sz="quarter" idx="4"/>
          </p:nvPr>
        </p:nvSpPr>
        <p:spPr/>
        <p:txBody>
          <a:bodyPr/>
          <a:lstStyle/>
          <a:p>
            <a:r>
              <a:rPr lang="en-GB"/>
              <a:t>COVID-19 Vaccine Equity Committee Meeting </a:t>
            </a:r>
          </a:p>
        </p:txBody>
      </p:sp>
      <p:sp>
        <p:nvSpPr>
          <p:cNvPr id="5" name="Slide Number Placeholder 4"/>
          <p:cNvSpPr>
            <a:spLocks noGrp="1"/>
          </p:cNvSpPr>
          <p:nvPr>
            <p:ph type="sldNum" sz="quarter" idx="5"/>
          </p:nvPr>
        </p:nvSpPr>
        <p:spPr/>
        <p:txBody>
          <a:bodyPr/>
          <a:lstStyle/>
          <a:p>
            <a:fld id="{50E9AB69-1183-4A53-8418-DBE90C92BBE7}" type="slidenum">
              <a:rPr lang="en-GB" smtClean="0"/>
              <a:t>71</a:t>
            </a:fld>
            <a:endParaRPr lang="en-GB"/>
          </a:p>
        </p:txBody>
      </p:sp>
    </p:spTree>
    <p:extLst>
      <p:ext uri="{BB962C8B-B14F-4D97-AF65-F5344CB8AC3E}">
        <p14:creationId xmlns:p14="http://schemas.microsoft.com/office/powerpoint/2010/main" val="17349936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684D69-B07E-EF05-808A-5C0BDE8F94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D50859-0AFE-7C98-1091-D627038523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FF6FC7-2B3F-DEDF-53A3-FD9D431B7427}"/>
              </a:ext>
            </a:extLst>
          </p:cNvPr>
          <p:cNvSpPr>
            <a:spLocks noGrp="1"/>
          </p:cNvSpPr>
          <p:nvPr>
            <p:ph type="body" idx="1"/>
          </p:nvPr>
        </p:nvSpPr>
        <p:spPr/>
        <p:txBody>
          <a:bodyPr/>
          <a:lstStyle/>
          <a:p>
            <a:r>
              <a:rPr lang="en-US"/>
              <a:t>Chickenpox presents a substantial and measurable burden across Wales with a considerable number of cases resulting in severe disease and complications requiring </a:t>
            </a:r>
            <a:r>
              <a:rPr lang="en-US" err="1"/>
              <a:t>hospitalisation</a:t>
            </a:r>
            <a:r>
              <a:rPr lang="en-US"/>
              <a:t>.</a:t>
            </a:r>
          </a:p>
        </p:txBody>
      </p:sp>
      <p:sp>
        <p:nvSpPr>
          <p:cNvPr id="4" name="Footer Placeholder 3">
            <a:extLst>
              <a:ext uri="{FF2B5EF4-FFF2-40B4-BE49-F238E27FC236}">
                <a16:creationId xmlns:a16="http://schemas.microsoft.com/office/drawing/2014/main" id="{9027E2EF-E1AF-981C-412C-7A88554FE8AC}"/>
              </a:ext>
            </a:extLst>
          </p:cNvPr>
          <p:cNvSpPr>
            <a:spLocks noGrp="1"/>
          </p:cNvSpPr>
          <p:nvPr>
            <p:ph type="ftr" sz="quarter" idx="4"/>
          </p:nvPr>
        </p:nvSpPr>
        <p:spPr/>
        <p:txBody>
          <a:bodyPr/>
          <a:lstStyle/>
          <a:p>
            <a:r>
              <a:rPr lang="en-GB"/>
              <a:t>COVID-19 Vaccine Equity Committee Meeting </a:t>
            </a:r>
          </a:p>
        </p:txBody>
      </p:sp>
      <p:sp>
        <p:nvSpPr>
          <p:cNvPr id="5" name="Slide Number Placeholder 4">
            <a:extLst>
              <a:ext uri="{FF2B5EF4-FFF2-40B4-BE49-F238E27FC236}">
                <a16:creationId xmlns:a16="http://schemas.microsoft.com/office/drawing/2014/main" id="{6FF7EDF6-6C4B-DC8E-EE9C-91C6DB8375D0}"/>
              </a:ext>
            </a:extLst>
          </p:cNvPr>
          <p:cNvSpPr>
            <a:spLocks noGrp="1"/>
          </p:cNvSpPr>
          <p:nvPr>
            <p:ph type="sldNum" sz="quarter" idx="5"/>
          </p:nvPr>
        </p:nvSpPr>
        <p:spPr/>
        <p:txBody>
          <a:bodyPr/>
          <a:lstStyle/>
          <a:p>
            <a:fld id="{50E9AB69-1183-4A53-8418-DBE90C92BBE7}" type="slidenum">
              <a:rPr lang="en-GB" smtClean="0"/>
              <a:t>72</a:t>
            </a:fld>
            <a:endParaRPr lang="en-GB"/>
          </a:p>
        </p:txBody>
      </p:sp>
    </p:spTree>
    <p:extLst>
      <p:ext uri="{BB962C8B-B14F-4D97-AF65-F5344CB8AC3E}">
        <p14:creationId xmlns:p14="http://schemas.microsoft.com/office/powerpoint/2010/main" val="38705156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UKHSA - An online survey was conducted through the Ipsos Knowledge Panel and Ipsos Interactive Services (IIS) access panel and panel partners between 16 January – 12 February 2025. </a:t>
            </a:r>
          </a:p>
          <a:p>
            <a:r>
              <a:rPr lang="en-GB"/>
              <a:t>A total of 3,272 parents in the UK completed the survey. </a:t>
            </a:r>
            <a:br>
              <a:rPr lang="en-GB"/>
            </a:br>
            <a:r>
              <a:rPr lang="en-GB"/>
              <a:t>To be eligible, parents needed to have at least one child aged between 2 months and less than 5 years. </a:t>
            </a:r>
          </a:p>
          <a:p>
            <a:r>
              <a:rPr lang="en-GB"/>
              <a:t>In total, 325 parents took part in Scotland, 244 in Wales, 227 in Northern Ireland, and 2,476 in England. Parents living in Wales were given the option to complete the survey in English or Welsh. </a:t>
            </a:r>
          </a:p>
          <a:p>
            <a:endParaRPr lang="en-GB"/>
          </a:p>
        </p:txBody>
      </p:sp>
      <p:sp>
        <p:nvSpPr>
          <p:cNvPr id="4" name="Footer Placeholder 3"/>
          <p:cNvSpPr>
            <a:spLocks noGrp="1"/>
          </p:cNvSpPr>
          <p:nvPr>
            <p:ph type="ftr" sz="quarter" idx="4"/>
          </p:nvPr>
        </p:nvSpPr>
        <p:spPr/>
        <p:txBody>
          <a:bodyPr/>
          <a:lstStyle/>
          <a:p>
            <a:pPr marL="0" marR="0" lvl="0" indent="0" algn="l" defTabSz="1374618"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COVID-19 Vaccine Equity Committee Meeting </a:t>
            </a:r>
          </a:p>
        </p:txBody>
      </p:sp>
      <p:sp>
        <p:nvSpPr>
          <p:cNvPr id="5" name="Slide Number Placeholder 4"/>
          <p:cNvSpPr>
            <a:spLocks noGrp="1"/>
          </p:cNvSpPr>
          <p:nvPr>
            <p:ph type="sldNum" sz="quarter" idx="5"/>
          </p:nvPr>
        </p:nvSpPr>
        <p:spPr/>
        <p:txBody>
          <a:bodyPr/>
          <a:lstStyle/>
          <a:p>
            <a:pPr marL="0" marR="0" lvl="0" indent="0" algn="r" defTabSz="1374618" rtl="0" eaLnBrk="1" fontAlgn="auto" latinLnBrk="0" hangingPunct="1">
              <a:lnSpc>
                <a:spcPct val="100000"/>
              </a:lnSpc>
              <a:spcBef>
                <a:spcPts val="0"/>
              </a:spcBef>
              <a:spcAft>
                <a:spcPts val="0"/>
              </a:spcAft>
              <a:buClrTx/>
              <a:buSzTx/>
              <a:buFontTx/>
              <a:buNone/>
              <a:tabLst/>
              <a:defRPr/>
            </a:pPr>
            <a:fld id="{50E9AB69-1183-4A53-8418-DBE90C92BBE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74618"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55836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3DCCE-70F0-F621-1944-72836DD0A5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757F09-7DD2-DCA0-B25C-6274D6DD2B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1F926C-BCA0-C2B9-EC88-2B3555914E3C}"/>
              </a:ext>
            </a:extLst>
          </p:cNvPr>
          <p:cNvSpPr>
            <a:spLocks noGrp="1"/>
          </p:cNvSpPr>
          <p:nvPr>
            <p:ph type="body" idx="1"/>
          </p:nvPr>
        </p:nvSpPr>
        <p:spPr/>
        <p:txBody>
          <a:bodyPr/>
          <a:lstStyle/>
          <a:p>
            <a:endParaRPr lang="en-GB"/>
          </a:p>
        </p:txBody>
      </p:sp>
      <p:sp>
        <p:nvSpPr>
          <p:cNvPr id="4" name="Footer Placeholder 3">
            <a:extLst>
              <a:ext uri="{FF2B5EF4-FFF2-40B4-BE49-F238E27FC236}">
                <a16:creationId xmlns:a16="http://schemas.microsoft.com/office/drawing/2014/main" id="{8F26E765-8C3C-B7D8-D91D-BF1E38341A06}"/>
              </a:ext>
            </a:extLst>
          </p:cNvPr>
          <p:cNvSpPr>
            <a:spLocks noGrp="1"/>
          </p:cNvSpPr>
          <p:nvPr>
            <p:ph type="ftr" sz="quarter" idx="4"/>
          </p:nvPr>
        </p:nvSpPr>
        <p:spPr/>
        <p:txBody>
          <a:bodyPr/>
          <a:lstStyle/>
          <a:p>
            <a:r>
              <a:rPr lang="en-GB"/>
              <a:t>COVID-19 Vaccine Equity Committee Meeting </a:t>
            </a:r>
          </a:p>
        </p:txBody>
      </p:sp>
      <p:sp>
        <p:nvSpPr>
          <p:cNvPr id="5" name="Slide Number Placeholder 4">
            <a:extLst>
              <a:ext uri="{FF2B5EF4-FFF2-40B4-BE49-F238E27FC236}">
                <a16:creationId xmlns:a16="http://schemas.microsoft.com/office/drawing/2014/main" id="{9E27BB69-26EB-1E4F-3151-043BF7722723}"/>
              </a:ext>
            </a:extLst>
          </p:cNvPr>
          <p:cNvSpPr>
            <a:spLocks noGrp="1"/>
          </p:cNvSpPr>
          <p:nvPr>
            <p:ph type="sldNum" sz="quarter" idx="5"/>
          </p:nvPr>
        </p:nvSpPr>
        <p:spPr/>
        <p:txBody>
          <a:bodyPr/>
          <a:lstStyle/>
          <a:p>
            <a:fld id="{50E9AB69-1183-4A53-8418-DBE90C92BBE7}" type="slidenum">
              <a:rPr lang="en-GB" smtClean="0"/>
              <a:t>90</a:t>
            </a:fld>
            <a:endParaRPr lang="en-GB"/>
          </a:p>
        </p:txBody>
      </p:sp>
    </p:spTree>
    <p:extLst>
      <p:ext uri="{BB962C8B-B14F-4D97-AF65-F5344CB8AC3E}">
        <p14:creationId xmlns:p14="http://schemas.microsoft.com/office/powerpoint/2010/main" val="24162830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r>
              <a:rPr lang="en-GB"/>
              <a:t>COVID-19 Vaccine Equity Committee Meeting </a:t>
            </a:r>
          </a:p>
        </p:txBody>
      </p:sp>
      <p:sp>
        <p:nvSpPr>
          <p:cNvPr id="5" name="Slide Number Placeholder 4"/>
          <p:cNvSpPr>
            <a:spLocks noGrp="1"/>
          </p:cNvSpPr>
          <p:nvPr>
            <p:ph type="sldNum" sz="quarter" idx="5"/>
          </p:nvPr>
        </p:nvSpPr>
        <p:spPr/>
        <p:txBody>
          <a:bodyPr/>
          <a:lstStyle/>
          <a:p>
            <a:fld id="{50E9AB69-1183-4A53-8418-DBE90C92BBE7}" type="slidenum">
              <a:rPr lang="en-GB" smtClean="0"/>
              <a:t>91</a:t>
            </a:fld>
            <a:endParaRPr lang="en-GB"/>
          </a:p>
        </p:txBody>
      </p:sp>
    </p:spTree>
    <p:extLst>
      <p:ext uri="{BB962C8B-B14F-4D97-AF65-F5344CB8AC3E}">
        <p14:creationId xmlns:p14="http://schemas.microsoft.com/office/powerpoint/2010/main" val="3414949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r>
              <a:rPr lang="en-GB"/>
              <a:t>COVID-19 Vaccine Equity Committee Meeting </a:t>
            </a:r>
          </a:p>
        </p:txBody>
      </p:sp>
      <p:sp>
        <p:nvSpPr>
          <p:cNvPr id="5" name="Slide Number Placeholder 4"/>
          <p:cNvSpPr>
            <a:spLocks noGrp="1"/>
          </p:cNvSpPr>
          <p:nvPr>
            <p:ph type="sldNum" sz="quarter" idx="5"/>
          </p:nvPr>
        </p:nvSpPr>
        <p:spPr/>
        <p:txBody>
          <a:bodyPr/>
          <a:lstStyle/>
          <a:p>
            <a:fld id="{50E9AB69-1183-4A53-8418-DBE90C92BBE7}" type="slidenum">
              <a:rPr lang="en-GB" smtClean="0"/>
              <a:t>6</a:t>
            </a:fld>
            <a:endParaRPr lang="en-GB"/>
          </a:p>
        </p:txBody>
      </p:sp>
    </p:spTree>
    <p:extLst>
      <p:ext uri="{BB962C8B-B14F-4D97-AF65-F5344CB8AC3E}">
        <p14:creationId xmlns:p14="http://schemas.microsoft.com/office/powerpoint/2010/main" val="3414949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defRPr/>
            </a:pPr>
            <a:r>
              <a:rPr lang="en-GB" sz="1800">
                <a:latin typeface="Segoe UI"/>
                <a:cs typeface="Segoe UI"/>
              </a:rPr>
              <a:t>For new immunisers this</a:t>
            </a:r>
            <a:r>
              <a:rPr lang="en-GB" sz="1800">
                <a:effectLst/>
                <a:latin typeface="Segoe UI"/>
                <a:cs typeface="Segoe UI"/>
              </a:rPr>
              <a:t> should be either through a face-to-face taught course or a blended approach of both e-learning and a face-to-face taught course. New immunisers should also have a period of supervised practice and support with a registered healthcare practitioner who is experienced, up to date and competent in immunisation.</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solidFill>
                <a:srgbClr val="FFFFFF"/>
              </a:solidFill>
              <a:latin typeface="Source Sans Pro" pitchFamily="34"/>
              <a:cs typeface="Arial" pitchFamily="3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FFFFFF"/>
                </a:solidFill>
                <a:latin typeface="Source Sans Pro" pitchFamily="34"/>
                <a:cs typeface="Arial" pitchFamily="34"/>
              </a:rPr>
              <a:t>Practitioners should always ensure they are accessing the most up to date information and guidance.</a:t>
            </a:r>
          </a:p>
          <a:p>
            <a:endParaRPr lang="en-GB"/>
          </a:p>
        </p:txBody>
      </p:sp>
      <p:sp>
        <p:nvSpPr>
          <p:cNvPr id="4" name="Footer Placeholder 3"/>
          <p:cNvSpPr>
            <a:spLocks noGrp="1"/>
          </p:cNvSpPr>
          <p:nvPr>
            <p:ph type="ftr" sz="quarter" idx="10"/>
          </p:nvPr>
        </p:nvSpPr>
        <p:spPr/>
        <p:txBody>
          <a:bodyPr/>
          <a:lstStyle/>
          <a:p>
            <a:r>
              <a:rPr lang="en-GB"/>
              <a:t>COVID-19 Vaccine Equity Committee Meeting </a:t>
            </a:r>
          </a:p>
        </p:txBody>
      </p:sp>
      <p:sp>
        <p:nvSpPr>
          <p:cNvPr id="5" name="Slide Number Placeholder 4"/>
          <p:cNvSpPr>
            <a:spLocks noGrp="1"/>
          </p:cNvSpPr>
          <p:nvPr>
            <p:ph type="sldNum" sz="quarter" idx="11"/>
          </p:nvPr>
        </p:nvSpPr>
        <p:spPr/>
        <p:txBody>
          <a:bodyPr/>
          <a:lstStyle/>
          <a:p>
            <a:fld id="{50E9AB69-1183-4A53-8418-DBE90C92BBE7}" type="slidenum">
              <a:rPr lang="en-GB" smtClean="0"/>
              <a:t>9</a:t>
            </a:fld>
            <a:endParaRPr lang="en-GB"/>
          </a:p>
        </p:txBody>
      </p:sp>
    </p:spTree>
    <p:extLst>
      <p:ext uri="{BB962C8B-B14F-4D97-AF65-F5344CB8AC3E}">
        <p14:creationId xmlns:p14="http://schemas.microsoft.com/office/powerpoint/2010/main" val="18968032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r>
              <a:rPr lang="en-GB"/>
              <a:t>COVID-19 Vaccine Equity Committee Meeting </a:t>
            </a:r>
          </a:p>
        </p:txBody>
      </p:sp>
      <p:sp>
        <p:nvSpPr>
          <p:cNvPr id="5" name="Slide Number Placeholder 4"/>
          <p:cNvSpPr>
            <a:spLocks noGrp="1"/>
          </p:cNvSpPr>
          <p:nvPr>
            <p:ph type="sldNum" sz="quarter" idx="5"/>
          </p:nvPr>
        </p:nvSpPr>
        <p:spPr/>
        <p:txBody>
          <a:bodyPr/>
          <a:lstStyle/>
          <a:p>
            <a:fld id="{50E9AB69-1183-4A53-8418-DBE90C92BBE7}" type="slidenum">
              <a:rPr lang="en-GB" smtClean="0"/>
              <a:t>14</a:t>
            </a:fld>
            <a:endParaRPr lang="en-GB"/>
          </a:p>
        </p:txBody>
      </p:sp>
    </p:spTree>
    <p:extLst>
      <p:ext uri="{BB962C8B-B14F-4D97-AF65-F5344CB8AC3E}">
        <p14:creationId xmlns:p14="http://schemas.microsoft.com/office/powerpoint/2010/main" val="3631212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a:solidFill>
                  <a:schemeClr val="tx1"/>
                </a:solidFill>
                <a:effectLst/>
                <a:latin typeface="+mn-lt"/>
                <a:ea typeface="+mn-ea"/>
                <a:cs typeface="+mn-cs"/>
              </a:rPr>
              <a:t>The </a:t>
            </a:r>
            <a:r>
              <a:rPr lang="en-GB" sz="1200" b="1" i="0" kern="1200">
                <a:solidFill>
                  <a:schemeClr val="tx1"/>
                </a:solidFill>
                <a:effectLst/>
                <a:latin typeface="+mn-lt"/>
                <a:ea typeface="+mn-ea"/>
                <a:cs typeface="+mn-cs"/>
              </a:rPr>
              <a:t>exogenous boosting (EB) hypothesis </a:t>
            </a:r>
            <a:r>
              <a:rPr lang="en-GB" sz="1200" b="0" i="0" kern="1200">
                <a:solidFill>
                  <a:schemeClr val="tx1"/>
                </a:solidFill>
                <a:effectLst/>
                <a:latin typeface="+mn-lt"/>
                <a:ea typeface="+mn-ea"/>
                <a:cs typeface="+mn-cs"/>
              </a:rPr>
              <a:t>proposes that cell-mediated immunity is boosted for individuals re-exposed to varicella-zoster virus (VZV).</a:t>
            </a:r>
            <a:endParaRPr lang="en-GB"/>
          </a:p>
        </p:txBody>
      </p:sp>
      <p:sp>
        <p:nvSpPr>
          <p:cNvPr id="4" name="Footer Placeholder 3"/>
          <p:cNvSpPr>
            <a:spLocks noGrp="1"/>
          </p:cNvSpPr>
          <p:nvPr>
            <p:ph type="ftr" sz="quarter" idx="4"/>
          </p:nvPr>
        </p:nvSpPr>
        <p:spPr/>
        <p:txBody>
          <a:bodyPr/>
          <a:lstStyle/>
          <a:p>
            <a:r>
              <a:rPr lang="en-GB"/>
              <a:t>COVID-19 Vaccine Equity Committee Meeting </a:t>
            </a:r>
          </a:p>
        </p:txBody>
      </p:sp>
      <p:sp>
        <p:nvSpPr>
          <p:cNvPr id="5" name="Slide Number Placeholder 4"/>
          <p:cNvSpPr>
            <a:spLocks noGrp="1"/>
          </p:cNvSpPr>
          <p:nvPr>
            <p:ph type="sldNum" sz="quarter" idx="5"/>
          </p:nvPr>
        </p:nvSpPr>
        <p:spPr/>
        <p:txBody>
          <a:bodyPr/>
          <a:lstStyle/>
          <a:p>
            <a:fld id="{50E9AB69-1183-4A53-8418-DBE90C92BBE7}" type="slidenum">
              <a:rPr lang="en-GB" smtClean="0"/>
              <a:t>16</a:t>
            </a:fld>
            <a:endParaRPr lang="en-GB"/>
          </a:p>
        </p:txBody>
      </p:sp>
    </p:spTree>
    <p:extLst>
      <p:ext uri="{BB962C8B-B14F-4D97-AF65-F5344CB8AC3E}">
        <p14:creationId xmlns:p14="http://schemas.microsoft.com/office/powerpoint/2010/main" val="2211940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r>
              <a:rPr lang="en-GB"/>
              <a:t>COVID-19 Vaccine Equity Committee Meeting </a:t>
            </a:r>
          </a:p>
        </p:txBody>
      </p:sp>
      <p:sp>
        <p:nvSpPr>
          <p:cNvPr id="5" name="Slide Number Placeholder 4"/>
          <p:cNvSpPr>
            <a:spLocks noGrp="1"/>
          </p:cNvSpPr>
          <p:nvPr>
            <p:ph type="sldNum" sz="quarter" idx="5"/>
          </p:nvPr>
        </p:nvSpPr>
        <p:spPr/>
        <p:txBody>
          <a:bodyPr/>
          <a:lstStyle/>
          <a:p>
            <a:fld id="{50E9AB69-1183-4A53-8418-DBE90C92BBE7}" type="slidenum">
              <a:rPr lang="en-GB" smtClean="0"/>
              <a:t>17</a:t>
            </a:fld>
            <a:endParaRPr lang="en-GB"/>
          </a:p>
        </p:txBody>
      </p:sp>
    </p:spTree>
    <p:extLst>
      <p:ext uri="{BB962C8B-B14F-4D97-AF65-F5344CB8AC3E}">
        <p14:creationId xmlns:p14="http://schemas.microsoft.com/office/powerpoint/2010/main" val="2610964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Currently unpublished data. refer to: </a:t>
            </a:r>
            <a:r>
              <a:rPr lang="en-GB">
                <a:hlinkClick r:id="rId3"/>
              </a:rPr>
              <a:t>https://www.gov.uk/government/publications/childhood-varicella-vaccination-programme-jcvi-advice-14-november-2023/jcvi-statement-on-a-childhood-varicella-chickenpox-vaccination-programme</a:t>
            </a:r>
            <a:r>
              <a:rPr lang="en-GB"/>
              <a:t> for further information</a:t>
            </a:r>
          </a:p>
        </p:txBody>
      </p:sp>
      <p:sp>
        <p:nvSpPr>
          <p:cNvPr id="4" name="Footer Placeholder 3"/>
          <p:cNvSpPr>
            <a:spLocks noGrp="1"/>
          </p:cNvSpPr>
          <p:nvPr>
            <p:ph type="ftr" sz="quarter" idx="4"/>
          </p:nvPr>
        </p:nvSpPr>
        <p:spPr/>
        <p:txBody>
          <a:bodyPr/>
          <a:lstStyle/>
          <a:p>
            <a:r>
              <a:rPr lang="en-GB"/>
              <a:t>COVID-19 Vaccine Equity Committee Meeting </a:t>
            </a:r>
          </a:p>
        </p:txBody>
      </p:sp>
      <p:sp>
        <p:nvSpPr>
          <p:cNvPr id="5" name="Slide Number Placeholder 4"/>
          <p:cNvSpPr>
            <a:spLocks noGrp="1"/>
          </p:cNvSpPr>
          <p:nvPr>
            <p:ph type="sldNum" sz="quarter" idx="5"/>
          </p:nvPr>
        </p:nvSpPr>
        <p:spPr/>
        <p:txBody>
          <a:bodyPr/>
          <a:lstStyle/>
          <a:p>
            <a:fld id="{50E9AB69-1183-4A53-8418-DBE90C92BBE7}" type="slidenum">
              <a:rPr lang="en-GB" smtClean="0"/>
              <a:t>18</a:t>
            </a:fld>
            <a:endParaRPr lang="en-GB"/>
          </a:p>
        </p:txBody>
      </p:sp>
    </p:spTree>
    <p:extLst>
      <p:ext uri="{BB962C8B-B14F-4D97-AF65-F5344CB8AC3E}">
        <p14:creationId xmlns:p14="http://schemas.microsoft.com/office/powerpoint/2010/main" val="31808813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a:solidFill>
                  <a:schemeClr val="tx1"/>
                </a:solidFill>
                <a:effectLst/>
                <a:latin typeface="+mn-lt"/>
                <a:ea typeface="+mn-ea"/>
                <a:cs typeface="+mn-cs"/>
              </a:rPr>
              <a:t>The exogenous boosting hypothesis postulates that those who have previously had varicella have their immunity boosted by exposure to circulating varicella zoster virus, thereby inhibiting reactivation of the varicella virus and the development of herpes zoster.</a:t>
            </a:r>
            <a:endParaRPr lang="en-GB"/>
          </a:p>
        </p:txBody>
      </p:sp>
      <p:sp>
        <p:nvSpPr>
          <p:cNvPr id="4" name="Footer Placeholder 3"/>
          <p:cNvSpPr>
            <a:spLocks noGrp="1"/>
          </p:cNvSpPr>
          <p:nvPr>
            <p:ph type="ftr" sz="quarter" idx="4"/>
          </p:nvPr>
        </p:nvSpPr>
        <p:spPr/>
        <p:txBody>
          <a:bodyPr/>
          <a:lstStyle/>
          <a:p>
            <a:r>
              <a:rPr lang="en-GB"/>
              <a:t>COVID-19 Vaccine Equity Committee Meeting </a:t>
            </a:r>
          </a:p>
        </p:txBody>
      </p:sp>
      <p:sp>
        <p:nvSpPr>
          <p:cNvPr id="5" name="Slide Number Placeholder 4"/>
          <p:cNvSpPr>
            <a:spLocks noGrp="1"/>
          </p:cNvSpPr>
          <p:nvPr>
            <p:ph type="sldNum" sz="quarter" idx="5"/>
          </p:nvPr>
        </p:nvSpPr>
        <p:spPr/>
        <p:txBody>
          <a:bodyPr/>
          <a:lstStyle/>
          <a:p>
            <a:fld id="{50E9AB69-1183-4A53-8418-DBE90C92BBE7}" type="slidenum">
              <a:rPr lang="en-GB" smtClean="0"/>
              <a:t>19</a:t>
            </a:fld>
            <a:endParaRPr lang="en-GB"/>
          </a:p>
        </p:txBody>
      </p:sp>
    </p:spTree>
    <p:extLst>
      <p:ext uri="{BB962C8B-B14F-4D97-AF65-F5344CB8AC3E}">
        <p14:creationId xmlns:p14="http://schemas.microsoft.com/office/powerpoint/2010/main" val="36784376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3524738"/>
            <a:ext cx="12192000" cy="3333262"/>
          </a:xfrm>
          <a:prstGeom prst="rect">
            <a:avLst/>
          </a:prstGeom>
          <a:solidFill>
            <a:srgbClr val="212A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 Placeholder 10"/>
          <p:cNvSpPr>
            <a:spLocks noGrp="1"/>
          </p:cNvSpPr>
          <p:nvPr>
            <p:ph type="body" sz="quarter" idx="10" hasCustomPrompt="1"/>
          </p:nvPr>
        </p:nvSpPr>
        <p:spPr>
          <a:xfrm>
            <a:off x="742950" y="3751263"/>
            <a:ext cx="7040563" cy="719137"/>
          </a:xfrm>
          <a:prstGeom prst="rect">
            <a:avLst/>
          </a:prstGeom>
        </p:spPr>
        <p:txBody>
          <a:bodyPr>
            <a:normAutofit/>
          </a:bodyPr>
          <a:lstStyle>
            <a:lvl1pPr marL="0" indent="0">
              <a:buNone/>
              <a:defRPr sz="4400" b="1" u="none" baseline="0">
                <a:solidFill>
                  <a:schemeClr val="bg1"/>
                </a:solidFill>
                <a:latin typeface="Arial" panose="020B0604020202020204" pitchFamily="34" charset="0"/>
                <a:cs typeface="Arial" panose="020B0604020202020204" pitchFamily="34" charset="0"/>
              </a:defRPr>
            </a:lvl1pPr>
          </a:lstStyle>
          <a:p>
            <a:pPr lvl="0"/>
            <a:r>
              <a:rPr lang="en-GB" b="1" u="none">
                <a:latin typeface="Arial" panose="020B0604020202020204" pitchFamily="34" charset="0"/>
                <a:cs typeface="Arial" panose="020B0604020202020204" pitchFamily="34" charset="0"/>
              </a:rPr>
              <a:t>Title of presentation</a:t>
            </a:r>
            <a:endParaRPr lang="en-GB"/>
          </a:p>
        </p:txBody>
      </p:sp>
      <p:sp>
        <p:nvSpPr>
          <p:cNvPr id="13" name="Content Placeholder 12"/>
          <p:cNvSpPr>
            <a:spLocks noGrp="1"/>
          </p:cNvSpPr>
          <p:nvPr>
            <p:ph sz="quarter" idx="11" hasCustomPrompt="1"/>
          </p:nvPr>
        </p:nvSpPr>
        <p:spPr>
          <a:xfrm>
            <a:off x="711200" y="4689475"/>
            <a:ext cx="5908675" cy="687388"/>
          </a:xfrm>
          <a:prstGeom prst="rect">
            <a:avLst/>
          </a:prstGeom>
        </p:spPr>
        <p:txBody>
          <a:bodyPr/>
          <a:lstStyle>
            <a:lvl1pPr marL="0" indent="0">
              <a:buNone/>
              <a:defRPr>
                <a:solidFill>
                  <a:srgbClr val="FFDC00"/>
                </a:solidFill>
                <a:latin typeface="Arial" panose="020B0604020202020204" pitchFamily="34" charset="0"/>
                <a:cs typeface="Arial" panose="020B0604020202020204" pitchFamily="34" charset="0"/>
              </a:defRPr>
            </a:lvl1pPr>
          </a:lstStyle>
          <a:p>
            <a:pPr lvl="0"/>
            <a:r>
              <a:rPr lang="en-GB"/>
              <a:t>Subtitle</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2950" y="1636469"/>
            <a:ext cx="7264228" cy="1361533"/>
          </a:xfrm>
          <a:prstGeom prst="rect">
            <a:avLst/>
          </a:prstGeom>
        </p:spPr>
      </p:pic>
    </p:spTree>
    <p:extLst>
      <p:ext uri="{BB962C8B-B14F-4D97-AF65-F5344CB8AC3E}">
        <p14:creationId xmlns:p14="http://schemas.microsoft.com/office/powerpoint/2010/main" val="1978130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a:xfrm>
            <a:off x="838200" y="6356350"/>
            <a:ext cx="7315200" cy="365125"/>
          </a:xfrm>
          <a:prstGeom prst="rect">
            <a:avLst/>
          </a:prstGeom>
        </p:spPr>
        <p:txBody>
          <a:bodyPr/>
          <a:lstStyle>
            <a:lvl1pPr>
              <a:defRPr b="1">
                <a:solidFill>
                  <a:schemeClr val="bg1"/>
                </a:solidFill>
              </a:defRPr>
            </a:lvl1pPr>
          </a:lstStyle>
          <a:p>
            <a:r>
              <a:rPr lang="en-GB"/>
              <a:t>Varicella vaccination and other changes to the routine childhood immunisation schedule </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lgn="r">
              <a:defRPr b="1">
                <a:solidFill>
                  <a:schemeClr val="bg1"/>
                </a:solidFill>
              </a:defRPr>
            </a:lvl1pPr>
          </a:lstStyle>
          <a:p>
            <a:fld id="{561D0CCE-8DCC-44DC-A653-AE62B1D84A52}" type="slidenum">
              <a:rPr lang="en-GB" smtClean="0"/>
              <a:pPr/>
              <a:t>‹#›</a:t>
            </a:fld>
            <a:endParaRPr lang="en-GB"/>
          </a:p>
        </p:txBody>
      </p:sp>
    </p:spTree>
    <p:extLst>
      <p:ext uri="{BB962C8B-B14F-4D97-AF65-F5344CB8AC3E}">
        <p14:creationId xmlns:p14="http://schemas.microsoft.com/office/powerpoint/2010/main" val="3409326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7" name="Rectangle 6"/>
          <p:cNvSpPr/>
          <p:nvPr userDrawn="1"/>
        </p:nvSpPr>
        <p:spPr>
          <a:xfrm>
            <a:off x="0" y="1407460"/>
            <a:ext cx="12192000" cy="5450540"/>
          </a:xfrm>
          <a:prstGeom prst="rect">
            <a:avLst/>
          </a:prstGeom>
          <a:solidFill>
            <a:srgbClr val="212A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673"/>
          </a:p>
        </p:txBody>
      </p:sp>
      <p:sp>
        <p:nvSpPr>
          <p:cNvPr id="11" name="Text Placeholder 10"/>
          <p:cNvSpPr>
            <a:spLocks noGrp="1"/>
          </p:cNvSpPr>
          <p:nvPr>
            <p:ph type="body" sz="quarter" idx="10" hasCustomPrompt="1"/>
          </p:nvPr>
        </p:nvSpPr>
        <p:spPr>
          <a:xfrm>
            <a:off x="623397" y="2992791"/>
            <a:ext cx="7040563" cy="719137"/>
          </a:xfrm>
          <a:prstGeom prst="rect">
            <a:avLst/>
          </a:prstGeom>
        </p:spPr>
        <p:txBody>
          <a:bodyPr>
            <a:normAutofit/>
          </a:bodyPr>
          <a:lstStyle>
            <a:lvl1pPr marL="0" indent="0">
              <a:buNone/>
              <a:defRPr sz="4108" b="1" u="none" baseline="0">
                <a:solidFill>
                  <a:schemeClr val="bg1"/>
                </a:solidFill>
                <a:latin typeface="Arial" panose="020B0604020202020204" pitchFamily="34" charset="0"/>
                <a:cs typeface="Arial" panose="020B0604020202020204" pitchFamily="34" charset="0"/>
              </a:defRPr>
            </a:lvl1pPr>
          </a:lstStyle>
          <a:p>
            <a:pPr lvl="0"/>
            <a:r>
              <a:rPr lang="en-GB" b="1" u="none">
                <a:latin typeface="Arial" panose="020B0604020202020204" pitchFamily="34" charset="0"/>
                <a:cs typeface="Arial" panose="020B0604020202020204" pitchFamily="34" charset="0"/>
              </a:rPr>
              <a:t>Divider Slide Title</a:t>
            </a:r>
            <a:endParaRPr lang="en-GB"/>
          </a:p>
        </p:txBody>
      </p:sp>
      <p:sp>
        <p:nvSpPr>
          <p:cNvPr id="12" name="Freeform 2">
            <a:extLst>
              <a:ext uri="{FF2B5EF4-FFF2-40B4-BE49-F238E27FC236}">
                <a16:creationId xmlns:a16="http://schemas.microsoft.com/office/drawing/2014/main" id="{EB393F6B-9FA7-4197-D100-C29505DE9F4F}"/>
              </a:ext>
            </a:extLst>
          </p:cNvPr>
          <p:cNvSpPr/>
          <p:nvPr userDrawn="1"/>
        </p:nvSpPr>
        <p:spPr>
          <a:xfrm>
            <a:off x="614019" y="163896"/>
            <a:ext cx="4526400" cy="1130621"/>
          </a:xfrm>
          <a:custGeom>
            <a:avLst/>
            <a:gdLst/>
            <a:ahLst/>
            <a:cxnLst/>
            <a:rect l="l" t="t" r="r" b="b"/>
            <a:pathLst>
              <a:path w="6790242" h="1706048">
                <a:moveTo>
                  <a:pt x="0" y="0"/>
                </a:moveTo>
                <a:lnTo>
                  <a:pt x="6790242" y="0"/>
                </a:lnTo>
                <a:lnTo>
                  <a:pt x="6790242" y="1706048"/>
                </a:lnTo>
                <a:lnTo>
                  <a:pt x="0" y="1706048"/>
                </a:lnTo>
                <a:lnTo>
                  <a:pt x="0" y="0"/>
                </a:lnTo>
                <a:close/>
              </a:path>
            </a:pathLst>
          </a:custGeom>
          <a:blipFill>
            <a:blip r:embed="rId2"/>
            <a:stretch>
              <a:fillRect/>
            </a:stretch>
          </a:blipFill>
        </p:spPr>
        <p:txBody>
          <a:bodyPr/>
          <a:lstStyle/>
          <a:p>
            <a:endParaRPr lang="en-GB" sz="2673"/>
          </a:p>
        </p:txBody>
      </p:sp>
      <p:sp>
        <p:nvSpPr>
          <p:cNvPr id="13" name="Freeform 3">
            <a:extLst>
              <a:ext uri="{FF2B5EF4-FFF2-40B4-BE49-F238E27FC236}">
                <a16:creationId xmlns:a16="http://schemas.microsoft.com/office/drawing/2014/main" id="{28B89880-880D-D351-E692-3A2EFDC28912}"/>
              </a:ext>
            </a:extLst>
          </p:cNvPr>
          <p:cNvSpPr/>
          <p:nvPr userDrawn="1"/>
        </p:nvSpPr>
        <p:spPr>
          <a:xfrm>
            <a:off x="8753845" y="324155"/>
            <a:ext cx="2685600" cy="746591"/>
          </a:xfrm>
          <a:custGeom>
            <a:avLst/>
            <a:gdLst/>
            <a:ahLst/>
            <a:cxnLst/>
            <a:rect l="l" t="t" r="r" b="b"/>
            <a:pathLst>
              <a:path w="4026993" h="1125825">
                <a:moveTo>
                  <a:pt x="0" y="0"/>
                </a:moveTo>
                <a:lnTo>
                  <a:pt x="4026993" y="0"/>
                </a:lnTo>
                <a:lnTo>
                  <a:pt x="4026993" y="1125825"/>
                </a:lnTo>
                <a:lnTo>
                  <a:pt x="0" y="1125825"/>
                </a:lnTo>
                <a:lnTo>
                  <a:pt x="0" y="0"/>
                </a:lnTo>
                <a:close/>
              </a:path>
            </a:pathLst>
          </a:custGeom>
          <a:blipFill>
            <a:blip r:embed="rId3"/>
            <a:stretch>
              <a:fillRect r="-19388"/>
            </a:stretch>
          </a:blipFill>
        </p:spPr>
        <p:txBody>
          <a:bodyPr/>
          <a:lstStyle/>
          <a:p>
            <a:endParaRPr lang="en-GB" sz="2673"/>
          </a:p>
        </p:txBody>
      </p:sp>
      <p:sp>
        <p:nvSpPr>
          <p:cNvPr id="8" name="Text Placeholder 7">
            <a:extLst>
              <a:ext uri="{FF2B5EF4-FFF2-40B4-BE49-F238E27FC236}">
                <a16:creationId xmlns:a16="http://schemas.microsoft.com/office/drawing/2014/main" id="{D7B9AB21-65E7-4C53-F2A8-92E3562B9A25}"/>
              </a:ext>
            </a:extLst>
          </p:cNvPr>
          <p:cNvSpPr>
            <a:spLocks noGrp="1"/>
          </p:cNvSpPr>
          <p:nvPr>
            <p:ph type="body" sz="quarter" idx="11" hasCustomPrompt="1"/>
          </p:nvPr>
        </p:nvSpPr>
        <p:spPr>
          <a:xfrm>
            <a:off x="623359" y="3896018"/>
            <a:ext cx="7041091" cy="1286401"/>
          </a:xfrm>
          <a:prstGeom prst="rect">
            <a:avLst/>
          </a:prstGeom>
        </p:spPr>
        <p:txBody>
          <a:bodyPr/>
          <a:lstStyle>
            <a:lvl1pPr marL="0" indent="0">
              <a:buNone/>
              <a:defRPr>
                <a:solidFill>
                  <a:schemeClr val="bg1">
                    <a:lumMod val="95000"/>
                  </a:schemeClr>
                </a:solidFill>
              </a:defRPr>
            </a:lvl1pPr>
          </a:lstStyle>
          <a:p>
            <a:pPr lvl="0"/>
            <a:r>
              <a:rPr lang="en-US"/>
              <a:t>Subtitle</a:t>
            </a:r>
          </a:p>
        </p:txBody>
      </p:sp>
    </p:spTree>
    <p:extLst>
      <p:ext uri="{BB962C8B-B14F-4D97-AF65-F5344CB8AC3E}">
        <p14:creationId xmlns:p14="http://schemas.microsoft.com/office/powerpoint/2010/main" val="3683041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1379497"/>
            <a:ext cx="12192000" cy="5478503"/>
          </a:xfrm>
          <a:prstGeom prst="rect">
            <a:avLst/>
          </a:prstGeom>
          <a:solidFill>
            <a:srgbClr val="212A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673"/>
          </a:p>
        </p:txBody>
      </p:sp>
      <p:sp>
        <p:nvSpPr>
          <p:cNvPr id="11" name="Text Placeholder 10"/>
          <p:cNvSpPr>
            <a:spLocks noGrp="1"/>
          </p:cNvSpPr>
          <p:nvPr>
            <p:ph type="body" sz="quarter" idx="10" hasCustomPrompt="1"/>
          </p:nvPr>
        </p:nvSpPr>
        <p:spPr>
          <a:xfrm>
            <a:off x="623397" y="2992791"/>
            <a:ext cx="7040563" cy="719137"/>
          </a:xfrm>
          <a:prstGeom prst="rect">
            <a:avLst/>
          </a:prstGeom>
        </p:spPr>
        <p:txBody>
          <a:bodyPr>
            <a:normAutofit/>
          </a:bodyPr>
          <a:lstStyle>
            <a:lvl1pPr marL="0" indent="0">
              <a:buNone/>
              <a:defRPr sz="4108" b="1" u="none" baseline="0">
                <a:solidFill>
                  <a:schemeClr val="bg1"/>
                </a:solidFill>
                <a:latin typeface="Arial" panose="020B0604020202020204" pitchFamily="34" charset="0"/>
                <a:cs typeface="Arial" panose="020B0604020202020204" pitchFamily="34" charset="0"/>
              </a:defRPr>
            </a:lvl1pPr>
          </a:lstStyle>
          <a:p>
            <a:pPr lvl="0"/>
            <a:r>
              <a:rPr lang="en-GB" b="1" u="none">
                <a:latin typeface="Arial" panose="020B0604020202020204" pitchFamily="34" charset="0"/>
                <a:cs typeface="Arial" panose="020B0604020202020204" pitchFamily="34" charset="0"/>
              </a:rPr>
              <a:t>Title of presentation</a:t>
            </a:r>
            <a:endParaRPr lang="en-GB"/>
          </a:p>
        </p:txBody>
      </p:sp>
      <p:sp>
        <p:nvSpPr>
          <p:cNvPr id="9" name="Text Placeholder 8">
            <a:extLst>
              <a:ext uri="{FF2B5EF4-FFF2-40B4-BE49-F238E27FC236}">
                <a16:creationId xmlns:a16="http://schemas.microsoft.com/office/drawing/2014/main" id="{48CDF416-7C47-74FB-B816-312A154FB231}"/>
              </a:ext>
            </a:extLst>
          </p:cNvPr>
          <p:cNvSpPr>
            <a:spLocks noGrp="1"/>
          </p:cNvSpPr>
          <p:nvPr>
            <p:ph type="body" sz="quarter" idx="11" hasCustomPrompt="1"/>
          </p:nvPr>
        </p:nvSpPr>
        <p:spPr>
          <a:xfrm>
            <a:off x="614018" y="4738781"/>
            <a:ext cx="11137194" cy="480937"/>
          </a:xfrm>
          <a:prstGeom prst="rect">
            <a:avLst/>
          </a:prstGeom>
        </p:spPr>
        <p:txBody>
          <a:bodyPr/>
          <a:lstStyle>
            <a:lvl1pPr marL="0" indent="0">
              <a:buNone/>
              <a:defRPr sz="2491">
                <a:solidFill>
                  <a:schemeClr val="bg1">
                    <a:lumMod val="95000"/>
                  </a:schemeClr>
                </a:solidFill>
              </a:defRPr>
            </a:lvl1pPr>
          </a:lstStyle>
          <a:p>
            <a:pPr lvl="0"/>
            <a:r>
              <a:rPr lang="en-US"/>
              <a:t>Name and Job Title of Presenter</a:t>
            </a:r>
            <a:endParaRPr lang="en-GB"/>
          </a:p>
        </p:txBody>
      </p:sp>
      <p:sp>
        <p:nvSpPr>
          <p:cNvPr id="12" name="Freeform 2">
            <a:extLst>
              <a:ext uri="{FF2B5EF4-FFF2-40B4-BE49-F238E27FC236}">
                <a16:creationId xmlns:a16="http://schemas.microsoft.com/office/drawing/2014/main" id="{EB393F6B-9FA7-4197-D100-C29505DE9F4F}"/>
              </a:ext>
            </a:extLst>
          </p:cNvPr>
          <p:cNvSpPr/>
          <p:nvPr userDrawn="1"/>
        </p:nvSpPr>
        <p:spPr>
          <a:xfrm>
            <a:off x="614019" y="163896"/>
            <a:ext cx="4526400" cy="1130621"/>
          </a:xfrm>
          <a:custGeom>
            <a:avLst/>
            <a:gdLst/>
            <a:ahLst/>
            <a:cxnLst/>
            <a:rect l="l" t="t" r="r" b="b"/>
            <a:pathLst>
              <a:path w="6790242" h="1706048">
                <a:moveTo>
                  <a:pt x="0" y="0"/>
                </a:moveTo>
                <a:lnTo>
                  <a:pt x="6790242" y="0"/>
                </a:lnTo>
                <a:lnTo>
                  <a:pt x="6790242" y="1706048"/>
                </a:lnTo>
                <a:lnTo>
                  <a:pt x="0" y="1706048"/>
                </a:lnTo>
                <a:lnTo>
                  <a:pt x="0" y="0"/>
                </a:lnTo>
                <a:close/>
              </a:path>
            </a:pathLst>
          </a:custGeom>
          <a:blipFill>
            <a:blip r:embed="rId2"/>
            <a:stretch>
              <a:fillRect/>
            </a:stretch>
          </a:blipFill>
        </p:spPr>
        <p:txBody>
          <a:bodyPr/>
          <a:lstStyle/>
          <a:p>
            <a:endParaRPr lang="en-GB" sz="2673"/>
          </a:p>
        </p:txBody>
      </p:sp>
      <p:sp>
        <p:nvSpPr>
          <p:cNvPr id="13" name="Freeform 3">
            <a:extLst>
              <a:ext uri="{FF2B5EF4-FFF2-40B4-BE49-F238E27FC236}">
                <a16:creationId xmlns:a16="http://schemas.microsoft.com/office/drawing/2014/main" id="{28B89880-880D-D351-E692-3A2EFDC28912}"/>
              </a:ext>
            </a:extLst>
          </p:cNvPr>
          <p:cNvSpPr/>
          <p:nvPr userDrawn="1"/>
        </p:nvSpPr>
        <p:spPr>
          <a:xfrm>
            <a:off x="8753845" y="324155"/>
            <a:ext cx="2685600" cy="746591"/>
          </a:xfrm>
          <a:custGeom>
            <a:avLst/>
            <a:gdLst/>
            <a:ahLst/>
            <a:cxnLst/>
            <a:rect l="l" t="t" r="r" b="b"/>
            <a:pathLst>
              <a:path w="4026993" h="1125825">
                <a:moveTo>
                  <a:pt x="0" y="0"/>
                </a:moveTo>
                <a:lnTo>
                  <a:pt x="4026993" y="0"/>
                </a:lnTo>
                <a:lnTo>
                  <a:pt x="4026993" y="1125825"/>
                </a:lnTo>
                <a:lnTo>
                  <a:pt x="0" y="1125825"/>
                </a:lnTo>
                <a:lnTo>
                  <a:pt x="0" y="0"/>
                </a:lnTo>
                <a:close/>
              </a:path>
            </a:pathLst>
          </a:custGeom>
          <a:blipFill>
            <a:blip r:embed="rId3"/>
            <a:stretch>
              <a:fillRect r="-19388"/>
            </a:stretch>
          </a:blipFill>
        </p:spPr>
        <p:txBody>
          <a:bodyPr/>
          <a:lstStyle/>
          <a:p>
            <a:endParaRPr lang="en-GB" sz="2673"/>
          </a:p>
        </p:txBody>
      </p:sp>
      <p:sp>
        <p:nvSpPr>
          <p:cNvPr id="22" name="Text Placeholder 21">
            <a:extLst>
              <a:ext uri="{FF2B5EF4-FFF2-40B4-BE49-F238E27FC236}">
                <a16:creationId xmlns:a16="http://schemas.microsoft.com/office/drawing/2014/main" id="{419A2497-1537-CF20-87F0-8B2956BA39CC}"/>
              </a:ext>
            </a:extLst>
          </p:cNvPr>
          <p:cNvSpPr>
            <a:spLocks noGrp="1"/>
          </p:cNvSpPr>
          <p:nvPr>
            <p:ph type="body" sz="quarter" idx="12" hasCustomPrompt="1"/>
          </p:nvPr>
        </p:nvSpPr>
        <p:spPr>
          <a:xfrm>
            <a:off x="623359" y="5477985"/>
            <a:ext cx="7041091" cy="934811"/>
          </a:xfrm>
          <a:prstGeom prst="rect">
            <a:avLst/>
          </a:prstGeom>
        </p:spPr>
        <p:txBody>
          <a:bodyPr/>
          <a:lstStyle>
            <a:lvl1pPr marL="0" indent="0">
              <a:buNone/>
              <a:defRPr>
                <a:solidFill>
                  <a:schemeClr val="bg1">
                    <a:lumMod val="95000"/>
                  </a:schemeClr>
                </a:solidFill>
              </a:defRPr>
            </a:lvl1pPr>
            <a:lvl2pPr marL="451639" indent="0">
              <a:buNone/>
              <a:defRPr>
                <a:solidFill>
                  <a:schemeClr val="bg1">
                    <a:lumMod val="95000"/>
                  </a:schemeClr>
                </a:solidFill>
              </a:defRPr>
            </a:lvl2pPr>
          </a:lstStyle>
          <a:p>
            <a:r>
              <a:rPr lang="en-GB" sz="2385">
                <a:solidFill>
                  <a:schemeClr val="bg1"/>
                </a:solidFill>
              </a:rPr>
              <a:t>Vaccine Preventable Disease Programme</a:t>
            </a:r>
          </a:p>
          <a:p>
            <a:r>
              <a:rPr lang="en-GB" sz="2385">
                <a:solidFill>
                  <a:schemeClr val="bg1"/>
                </a:solidFill>
              </a:rPr>
              <a:t>Public Health Wales</a:t>
            </a:r>
          </a:p>
          <a:p>
            <a:pPr marL="451639" marR="0" lvl="1" indent="0" algn="l" defTabSz="903278" rtl="0" eaLnBrk="1" fontAlgn="auto" latinLnBrk="0" hangingPunct="1">
              <a:lnSpc>
                <a:spcPct val="90000"/>
              </a:lnSpc>
              <a:spcBef>
                <a:spcPts val="494"/>
              </a:spcBef>
              <a:spcAft>
                <a:spcPts val="0"/>
              </a:spcAft>
              <a:buClrTx/>
              <a:buSzTx/>
              <a:buFont typeface="Arial" panose="020B0604020202020204" pitchFamily="34" charset="0"/>
              <a:buNone/>
              <a:tabLst/>
              <a:defRPr/>
            </a:pPr>
            <a:endParaRPr lang="en-GB"/>
          </a:p>
        </p:txBody>
      </p:sp>
    </p:spTree>
    <p:extLst>
      <p:ext uri="{BB962C8B-B14F-4D97-AF65-F5344CB8AC3E}">
        <p14:creationId xmlns:p14="http://schemas.microsoft.com/office/powerpoint/2010/main" val="280627327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189786"/>
            <a:ext cx="12192000" cy="668214"/>
          </a:xfrm>
          <a:prstGeom prst="rect">
            <a:avLst/>
          </a:prstGeom>
          <a:solidFill>
            <a:srgbClr val="212A73"/>
          </a:solidFill>
          <a:ln>
            <a:solidFill>
              <a:srgbClr val="212A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183353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www.gov.uk/government/publications/childhood-varicella-vaccination-programme-jcvi-advice-14-november-2023/jcvi-statement-on-a-childhood-varicella-chickenpox-vaccination-programme" TargetMode="External"/><Relationship Id="rId2" Type="http://schemas.openxmlformats.org/officeDocument/2006/relationships/hyperlink" Target="https://www.gov.uk/government/publications/changes-to-the-childhood-immunisation-schedule-jcvi-statement/joint-committee-on-vaccination-and-immunisation-jcvi-statement-on-changes-to-the-childhood-immunisation-schedule" TargetMode="External"/><Relationship Id="rId1" Type="http://schemas.openxmlformats.org/officeDocument/2006/relationships/slideLayout" Target="../slideLayouts/slideLayout2.xml"/><Relationship Id="rId6" Type="http://schemas.openxmlformats.org/officeDocument/2006/relationships/hyperlink" Target="https://www.gov.wales/routine-varicella-chickenpox-vaccination-young-children-1-january-2026-whc2025046" TargetMode="External"/><Relationship Id="rId5" Type="http://schemas.openxmlformats.org/officeDocument/2006/relationships/hyperlink" Target="https://www.gov.wales/written-statement-introduction-routine-varicella-chicken-pox-vaccination-programme" TargetMode="External"/><Relationship Id="rId4" Type="http://schemas.openxmlformats.org/officeDocument/2006/relationships/hyperlink" Target="https://www.gov.wales/childhood-vaccination-schedule-whc2025019-html"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gov.wales/routine-varicella-chickenpox-vaccination-young-children-1-january-2026-whc2025046"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gov.wales/routine-varicella-chickenpox-vaccination-young-children-1-january-2026-whc2025046" TargetMode="External"/><Relationship Id="rId2" Type="http://schemas.openxmlformats.org/officeDocument/2006/relationships/hyperlink" Target="https://www.gov.wales/changes-routine-childhood-and-selective-neonatal-hepatitis-b-vaccinations-whc2025019" TargetMode="External"/><Relationship Id="rId1" Type="http://schemas.openxmlformats.org/officeDocument/2006/relationships/slideLayout" Target="../slideLayouts/slideLayout2.xml"/><Relationship Id="rId4" Type="http://schemas.openxmlformats.org/officeDocument/2006/relationships/hyperlink" Target="https://phw.nhs.wales/topics/immunisation-and-vaccines/"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s://phw.nhs.wales/topics/immunisation-and-vaccines/routine-immunisation-schedules-for-wales/"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www.gov.uk/government/publications/childhood-varicella-vaccination-programme-jcvi-advice-14-november-2023/jcvi-statement-on-a-childhood-varicella-chickenpox-vaccination-programme"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1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gov.uk/government/publications/measles-the-green-book-chapter-21" TargetMode="External"/><Relationship Id="rId2" Type="http://schemas.openxmlformats.org/officeDocument/2006/relationships/hyperlink" Target="https://www.gov.uk/government/publications/varicella-the-green-book-chapter-34" TargetMode="External"/><Relationship Id="rId1" Type="http://schemas.openxmlformats.org/officeDocument/2006/relationships/slideLayout" Target="../slideLayouts/slideLayout2.xml"/><Relationship Id="rId5" Type="http://schemas.openxmlformats.org/officeDocument/2006/relationships/hyperlink" Target="https://www.gov.uk/government/publications/rubella-the-green-book-chapter-28" TargetMode="External"/><Relationship Id="rId4" Type="http://schemas.openxmlformats.org/officeDocument/2006/relationships/hyperlink" Target="https://www.gov.uk/government/publications/mumps-the-green-book-chapter-23" TargetMode="External"/></Relationships>
</file>

<file path=ppt/slides/_rels/slide20.xml.rels><?xml version="1.0" encoding="UTF-8" standalone="yes"?>
<Relationships xmlns="http://schemas.openxmlformats.org/package/2006/relationships"><Relationship Id="rId2" Type="http://schemas.openxmlformats.org/officeDocument/2006/relationships/hyperlink" Target="https://www.gov.uk/government/publications/childhood-varicella-vaccination-programme-jcvi-advice-14-november-2023/jcvi-statement-on-a-childhood-varicella-chickenpox-vaccination-programme"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s://www.gov.uk/government/publications/childhood-varicella-vaccination-programme-jcvi-advice-14-november-2023/jcvi-statement-on-a-childhood-varicella-chickenpox-vaccination-programme"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www.gov.uk/government/publications/childhood-varicella-vaccination-programme-jcvi-advice-14-november-2023/jcvi-statement-on-a-childhood-varicella-chickenpox-vaccination-programme"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academic.oup.com/jid/article/226/Supplement_4/S375/6764810"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hyperlink" Target="https://en.wikipedia.org/wiki/Measles_virus" TargetMode="External"/><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hyperlink" Target="https://www.gov.wales/written-statement-introduction-routine-varicella-chicken-pox-vaccination-programme" TargetMode="External"/><Relationship Id="rId13" Type="http://schemas.openxmlformats.org/officeDocument/2006/relationships/hyperlink" Target="https://phw.nhs.wales/topics/immunisation-and-vaccines/" TargetMode="External"/><Relationship Id="rId3" Type="http://schemas.openxmlformats.org/officeDocument/2006/relationships/hyperlink" Target="https://www.gov.uk/government/publications/varicella-the-green-book-chapter-34" TargetMode="External"/><Relationship Id="rId7" Type="http://schemas.openxmlformats.org/officeDocument/2006/relationships/hyperlink" Target="https://www.gov.uk/government/publications/mmrv-programme-information-for-healthcare-practitioners" TargetMode="External"/><Relationship Id="rId12" Type="http://schemas.openxmlformats.org/officeDocument/2006/relationships/hyperlink" Target="https://www.gov.uk/government/publications/changes-to-the-childhood-immunisation-schedule-jcvi-statement"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www.gov.uk/government/publications/rubella-the-green-book-chapter-28" TargetMode="External"/><Relationship Id="rId11" Type="http://schemas.openxmlformats.org/officeDocument/2006/relationships/hyperlink" Target="https://www.gov.uk/government/publications/childhood-varicella-vaccination-programme-jcvi-advice-14-november-2023/jcvi-statement-on-a-childhood-varicella-chickenpox-vaccination-programme" TargetMode="External"/><Relationship Id="rId5" Type="http://schemas.openxmlformats.org/officeDocument/2006/relationships/hyperlink" Target="https://www.gov.uk/government/publications/mumps-the-green-book-chapter-23" TargetMode="External"/><Relationship Id="rId10" Type="http://schemas.openxmlformats.org/officeDocument/2006/relationships/hyperlink" Target="https://www.gov.wales/routine-varicella-chickenpox-vaccination-young-children-1-january-2026-whc2025046-html" TargetMode="External"/><Relationship Id="rId4" Type="http://schemas.openxmlformats.org/officeDocument/2006/relationships/hyperlink" Target="https://www.gov.uk/government/publications/measles-the-green-book-chapter-21" TargetMode="External"/><Relationship Id="rId9" Type="http://schemas.openxmlformats.org/officeDocument/2006/relationships/hyperlink" Target="https://www.gov.wales/childhood-vaccination-schedule-whc2025019-html"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wikidoc.org/index.php/Chickenpox_causes" TargetMode="External"/><Relationship Id="rId7" Type="http://schemas.openxmlformats.org/officeDocument/2006/relationships/hyperlink" Target="https://creativecommons.org/licenses/by-nc-sa/3.0/" TargetMode="External"/><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hyperlink" Target="https://pathfinderscommune.blogspot.com/2009/10/lessons-from-chicken-pox.html" TargetMode="External"/><Relationship Id="rId5" Type="http://schemas.openxmlformats.org/officeDocument/2006/relationships/image" Target="../media/image18.jpeg"/><Relationship Id="rId4" Type="http://schemas.openxmlformats.org/officeDocument/2006/relationships/hyperlink" Target="https://creativecommons.org/licenses/by-sa/3.0/"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asiamd.com/tag/%E4%B8%8A%E7%81%AB/" TargetMode="External"/><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bioethics.com/archives/73766" TargetMode="External"/><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www.gov.uk/government/topics/public-health" TargetMode="External"/><Relationship Id="rId2" Type="http://schemas.openxmlformats.org/officeDocument/2006/relationships/hyperlink" Target="https://phw.nhs.wales/topics/immunisation-and-vaccines/" TargetMode="External"/><Relationship Id="rId1" Type="http://schemas.openxmlformats.org/officeDocument/2006/relationships/slideLayout" Target="../slideLayouts/slideLayout2.xml"/><Relationship Id="rId4" Type="http://schemas.openxmlformats.org/officeDocument/2006/relationships/hyperlink" Target="https://www.gov.uk/government/collections/measles-mumps-rubella-and-varicella-mmrv-vaccination-programme"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www.gov.uk/government/publications/mmrv-programme-information-for-healthcare-practitioners/mmrv-vaccination-information-for-healthcare-professionals"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assets.publishing.service.gov.uk/media/69304b635b5198836f303fe1/Green-book-on-immunisation-varicella-chapter-34.pdf"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www.gov.uk/government/publications/vaccination-of-individuals-with-uncertain-or-incomplete-immunisation-status"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gov.uk/government/publications/vaccination-of-individuals-with-uncertain-or-incomplete-immunisation-status"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hyperlink" Target="https://www.medicines.org.uk/emc/product/101321/smpc"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www.gov.uk/government/publications/varicella-the-green-book-chapter-34" TargetMode="External"/><Relationship Id="rId5" Type="http://schemas.openxmlformats.org/officeDocument/2006/relationships/hyperlink" Target="https://www.medicines.org.uk/emc/product/101444/smpc" TargetMode="External"/><Relationship Id="rId4" Type="http://schemas.openxmlformats.org/officeDocument/2006/relationships/hyperlink" Target="https://www.medicines.org.uk/emc/product/101444/pil" TargetMode="External"/></Relationships>
</file>

<file path=ppt/slides/_rels/slide4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phw.nhs.wales/topics/immunisation-and-vaccines/vaccines-professionals/immunisation-training-resources-and-events/"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phw.nhs.wales/topics/immunisation-and-vaccines/vaccines-professionals/changes-to-the-childhood-immunisation-schedule-information-for-health-professionals/" TargetMode="External"/><Relationship Id="rId2" Type="http://schemas.openxmlformats.org/officeDocument/2006/relationships/hyperlink" Target="https://phw.nhs.wales/topics/immunisation-and-vaccines/routine-immunisation-schedules-for-wales/"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hyperlink" Target="https://phw.nhs.wales/topics/immunisation-and-vaccines/routine-immunisation-schedules-for-wales/"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icc.gig.cymru/pynciau/imiwneiddio-a-brechlynnau/adnoddau-brechlyn-ar-gyfer-gweithwyr-iechyd-a-gofal-cymdeithasol-proffesiynol/newidiadau-ir-amserlen-imiwneiddio-i-blant-gwybodaeth-i-weithwyr-iechyd/offeryn-cymhwysedd-mmrv-ar-1-ionawr-2026/" TargetMode="Externa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hyperlink" Target="https://www.gov.uk/government/publications/varicella-the-green-book-chapter-34" TargetMode="External"/><Relationship Id="rId2" Type="http://schemas.openxmlformats.org/officeDocument/2006/relationships/hyperlink" Target="https://www.gov.uk/government/publications/contraindications-and-special-considerations-the-green-book-chapter-6"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www.gov.uk/government/publications/mmrv-and-febrile-convulsions" TargetMode="External"/><Relationship Id="rId2" Type="http://schemas.openxmlformats.org/officeDocument/2006/relationships/hyperlink" Target="https://www.gov.uk/government/publications/mmrv-programme-information-for-healthcare-practitioners" TargetMode="External"/><Relationship Id="rId1" Type="http://schemas.openxmlformats.org/officeDocument/2006/relationships/slideLayout" Target="../slideLayouts/slideLayout2.xml"/><Relationship Id="rId4" Type="http://schemas.openxmlformats.org/officeDocument/2006/relationships/image" Target="../media/image33.sv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www.wmic.wales.nhs.uk/pgds-templates-advice/"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www.gov.uk/government/publications/surveillance-and-monitoring-for-vaccine-safety-the-green-book-chapter-9" TargetMode="External"/><Relationship Id="rId5" Type="http://schemas.openxmlformats.org/officeDocument/2006/relationships/hyperlink" Target="http://www.mhra.gov.uk/yellowcard" TargetMode="External"/><Relationship Id="rId4" Type="http://schemas.openxmlformats.org/officeDocument/2006/relationships/hyperlink" Target="https://yellowcard.mhra.gov.uk/"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s://www.gov.uk/government/news/mhra-reaffirms-safety-of-childhood-vaccination" TargetMode="External"/><Relationship Id="rId7" Type="http://schemas.openxmlformats.org/officeDocument/2006/relationships/image" Target="../media/image38.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hyperlink" Target="https://news.un.org/en/story/2025/12/1166567" TargetMode="External"/><Relationship Id="rId5" Type="http://schemas.openxmlformats.org/officeDocument/2006/relationships/image" Target="../media/image37.png"/><Relationship Id="rId4" Type="http://schemas.openxmlformats.org/officeDocument/2006/relationships/hyperlink" Target="https://assets.publishing.service.gov.uk/media/69304d4acdec734f4dff41b1/Green-book-on-immunisation-measles-chapter-21.pdf"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s://pmc.ncbi.nlm.nih.gov/articles/PMC6807256/"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s://phw.nhs.wales/topics/immunisation-and-vaccines/cover-national-childhood-immunisation-uptake-data/cover-archive-folder/annual-reports/" TargetMode="External"/><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s://phw.nhs.wales/topics/immunisation-and-vaccines/cover-national-childhood-immunisation-uptake-data/cover-inequalities-reports/annual-inequalities-report-202425/" TargetMode="External"/><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s://www.gov.uk/government/publications/childhood-vaccines-parental-attitudes-survey-2025/childhood-vaccines-parental-attitudes-survey-2025-findings"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s://www.gov.uk/government/publications/national-minimum-standards-and-core-curriculum-for-immunisation-training-for-registered-healthcare-practitioners" TargetMode="Externa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78.xml.rels><?xml version="1.0" encoding="UTF-8" standalone="yes"?>
<Relationships xmlns="http://schemas.openxmlformats.org/package/2006/relationships"><Relationship Id="rId2" Type="http://schemas.openxmlformats.org/officeDocument/2006/relationships/hyperlink" Target="https://www.gov.uk/government/publications/childhood-vaccines-parental-attitudes-survey-2025/childhood-vaccines-parental-attitudes-survey-2025-findings" TargetMode="Externa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s://pubmed.ncbi.nlm.nih.gov/39121697/" TargetMode="External"/><Relationship Id="rId7" Type="http://schemas.openxmlformats.org/officeDocument/2006/relationships/image" Target="../media/image50.png"/><Relationship Id="rId2" Type="http://schemas.openxmlformats.org/officeDocument/2006/relationships/hyperlink" Target="https://pubmed.ncbi.nlm.nih.gov/38480101/" TargetMode="Externa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hyperlink" Target="https://www.sciencedirect.com/science/article/pii/S0264410X23000488"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hyperlink" Target="https://phw.nhs.wales/topics/immunisation-and-vaccines/changes-to-the-childhood-immunisation-schedule/" TargetMode="External"/><Relationship Id="rId2" Type="http://schemas.openxmlformats.org/officeDocument/2006/relationships/hyperlink" Target="https://phw.nhs.wales/topics/immunisation-and-vaccines/" TargetMode="External"/><Relationship Id="rId1" Type="http://schemas.openxmlformats.org/officeDocument/2006/relationships/slideLayout" Target="../slideLayouts/slideLayout2.xml"/><Relationship Id="rId6" Type="http://schemas.openxmlformats.org/officeDocument/2006/relationships/hyperlink" Target="https://icc.gig.cymru/pynciau/imiwneiddio-a-brechlynnau/newidiadau-ir-amserlen-imiwneiddio-i-blant/" TargetMode="External"/><Relationship Id="rId5" Type="http://schemas.openxmlformats.org/officeDocument/2006/relationships/hyperlink" Target="https://phw.nhs.wales/topics/immunisation-and-vaccines/vaccines-professionals/changes-to-the-childhood-immunisation-schedule-information-for-health-professionals/" TargetMode="External"/><Relationship Id="rId4" Type="http://schemas.openxmlformats.org/officeDocument/2006/relationships/hyperlink" Target="https://icc.gig.cymru/pynciau/imiwneiddio-a-brechlynnau/adnoddau-brechlyn-ar-gyfer-gweithwyr-iechyd-a-gofal-cymdeithasol-proffesiynol/newidiadau-ir-amserlen-imiwneiddio-i-blant-gwybodaeth-i-weithwyr-iechyd/offeryn-cymhwysedd-mmrv-ar-1-ionawr-2026/"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s://phw.nhs.wales/topics/immunisation-and-vaccines/vaccines-professionals/changes-to-the-childhood-immunisation-schedule-information-for-health-professionals/" TargetMode="External"/><Relationship Id="rId2" Type="http://schemas.openxmlformats.org/officeDocument/2006/relationships/hyperlink" Target="https://icc.gig.cymru/pynciau/imiwneiddio-a-brechlynnau/adnoddau-brechlyn-ar-gyfer-gweithwyr-iechyd-a-gofal-cymdeithasol-proffesiynol/newidiadau-ir-amserlen-imiwneiddio-i-blant-gwybodaeth-i-weithwyr-iechyd/offeryn-cymhwysedd-mmrv-ar-1-ionawr-2026/" TargetMode="Externa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hyperlink" Target="https://phw.nhs.wales/topics/immunisation-and-vaccines/changes-to-the-childhood-immunisation-schedule/" TargetMode="External"/><Relationship Id="rId4" Type="http://schemas.openxmlformats.org/officeDocument/2006/relationships/hyperlink" Target="https://icc.gig.cymru/pynciau/imiwneiddio-a-brechlynnau/newidiadau-ir-amserlen-imiwneiddio-i-blant/" TargetMode="External"/></Relationships>
</file>

<file path=ppt/slides/_rels/slide83.xml.rels><?xml version="1.0" encoding="UTF-8" standalone="yes"?>
<Relationships xmlns="http://schemas.openxmlformats.org/package/2006/relationships"><Relationship Id="rId3" Type="http://schemas.openxmlformats.org/officeDocument/2006/relationships/hyperlink" Target="https://phw.nhs.wales/topics/immunisation-and-vaccines/mmrv-and-mmr/" TargetMode="External"/><Relationship Id="rId2" Type="http://schemas.openxmlformats.org/officeDocument/2006/relationships/hyperlink" Target="https://icc.gig.cymru/pynciau/imiwneiddio-a-brechlynnau/mmrv-a-mmr/" TargetMode="Externa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84.xml.rels><?xml version="1.0" encoding="UTF-8" standalone="yes"?>
<Relationships xmlns="http://schemas.openxmlformats.org/package/2006/relationships"><Relationship Id="rId3" Type="http://schemas.openxmlformats.org/officeDocument/2006/relationships/hyperlink" Target="https://phw.nhs.wales/topics/immunisation-and-vaccines/vaccines-professionals/mmrv-and-mmr-vaccines-information-for-health-professionals/" TargetMode="External"/><Relationship Id="rId2" Type="http://schemas.openxmlformats.org/officeDocument/2006/relationships/hyperlink" Target="https://icc.gig.cymru/pynciau/imiwneiddio-a-brechlynnau/adnoddau-brechlyn-ar-gyfer-gweithwyr-iechyd-a-gofal-cymdeithasol-proffesiynol/mmrv-a-mmr-gwybodaeth-i-weithwyr-iechyd-proffesiynol/" TargetMode="Externa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hyperlink" Target="https://phw.nhs.wales/topics/immunisation-and-vaccines/vaccines-professionals/changes-to-the-childhood-immunisation-schedule-information-for-health-professionals/mmrv-eligibility-tool-on-1-january-2026/" TargetMode="External"/><Relationship Id="rId4" Type="http://schemas.openxmlformats.org/officeDocument/2006/relationships/hyperlink" Target="https://icc.gig.cymru/pynciau/imiwneiddio-a-brechlynnau/adnoddau-brechlyn-ar-gyfer-gweithwyr-iechyd-a-gofal-cymdeithasol-proffesiynol/newidiadau-ir-amserlen-imiwneiddio-i-blant-gwybodaeth-i-weithwyr-iechyd/offeryn-cymhwysedd-mmrv-ar-1-ionawr-2026/" TargetMode="External"/></Relationships>
</file>

<file path=ppt/slides/_rels/slide8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hyperlink" Target="https://phw.nhs.wales/topics/immunisation-and-vaccines/leaflets/" TargetMode="External"/><Relationship Id="rId7" Type="http://schemas.openxmlformats.org/officeDocument/2006/relationships/image" Target="../media/image59.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hyperlink" Target="https://phw.nhs.wales/services-and-teams/health-information-resources/#!/Imiwneiddio-Immunisation/c/161506753" TargetMode="External"/><Relationship Id="rId10" Type="http://schemas.openxmlformats.org/officeDocument/2006/relationships/image" Target="../media/image62.png"/><Relationship Id="rId4" Type="http://schemas.openxmlformats.org/officeDocument/2006/relationships/hyperlink" Target="https://phw.nhs.wales/topics/immunisation-and-vaccines/vaccination-information-in-accessible-formats/" TargetMode="External"/><Relationship Id="rId9" Type="http://schemas.openxmlformats.org/officeDocument/2006/relationships/image" Target="../media/image61.png"/></Relationships>
</file>

<file path=ppt/slides/_rels/slide86.xml.rels><?xml version="1.0" encoding="UTF-8" standalone="yes"?>
<Relationships xmlns="http://schemas.openxmlformats.org/package/2006/relationships"><Relationship Id="rId3" Type="http://schemas.openxmlformats.org/officeDocument/2006/relationships/hyperlink" Target="https://eur03.safelinks.protection.outlook.com/?url=https%3A%2F%2Fphw.nhs.wales%2Ftopics%2Fimmunisation-and-vaccines%2Fschool-age-children-and-young-people%2F%23info-school&amp;data=05%7C02%7CEmily.Chapman%40wales.nhs.uk%7C7af191f22ee84f9b8ced08de178c22c5%7Cbb5628b8e3284082a856433c9edc8fae%7C0%7C0%7C638974087807665486%7CUnknown%7CTWFpbGZsb3d8eyJFbXB0eU1hcGkiOnRydWUsIlYiOiIwLjAuMDAwMCIsIlAiOiJXaW4zMiIsIkFOIjoiTWFpbCIsIldUIjoyfQ%3D%3D%7C0%7C%7C%7C&amp;sdata=fgGsPK%2FUOL7FoDCWUF2Kw6YYVkLHabBAA3w%2ByOZyCDE%3D&amp;reserved=0" TargetMode="External"/><Relationship Id="rId2" Type="http://schemas.openxmlformats.org/officeDocument/2006/relationships/hyperlink" Target="https://eur03.safelinks.protection.outlook.com/?url=https%3A%2F%2Fphw.nhs.wales%2Ftopics%2Fimmunisation-and-vaccines%2Fvaccination-for-students-make-sure-youre-protected%2F&amp;data=05%7C02%7CEmily.Chapman%40wales.nhs.uk%7C7af191f22ee84f9b8ced08de178c22c5%7Cbb5628b8e3284082a856433c9edc8fae%7C0%7C0%7C638974087807629343%7CUnknown%7CTWFpbGZsb3d8eyJFbXB0eU1hcGkiOnRydWUsIlYiOiIwLjAuMDAwMCIsIlAiOiJXaW4zMiIsIkFOIjoiTWFpbCIsIldUIjoyfQ%3D%3D%7C0%7C%7C%7C&amp;sdata=fMyiYfDbeJm38IGFbLf70Q2oSVOCXnvuTt0m3CJ2sqA%3D&amp;reserved=0" TargetMode="Externa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hyperlink" Target="https://phw.nhs.wales/topics/immunisation-and-vaccines/vaccines-professionals/mmrv-and-mmr-vaccines-information-for-health-professionals/" TargetMode="External"/><Relationship Id="rId4" Type="http://schemas.openxmlformats.org/officeDocument/2006/relationships/hyperlink" Target="https://icc.gig.cymru/pynciau/imiwneiddio-a-brechlynnau/adnoddau-brechlyn-ar-gyfer-gweithwyr-iechyd-a-gofal-cymdeithasol-proffesiynol/mmrv-a-mmr-gwybodaeth-i-weithwyr-iechyd-proffesiynol/" TargetMode="External"/></Relationships>
</file>

<file path=ppt/slides/_rels/slide87.xml.rels><?xml version="1.0" encoding="UTF-8" standalone="yes"?>
<Relationships xmlns="http://schemas.openxmlformats.org/package/2006/relationships"><Relationship Id="rId3" Type="http://schemas.openxmlformats.org/officeDocument/2006/relationships/hyperlink" Target="https://www.freepik.com/vectors/whiteboard-paper" TargetMode="External"/><Relationship Id="rId7" Type="http://schemas.openxmlformats.org/officeDocument/2006/relationships/image" Target="../media/image67.sv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hyperlink" Target="https://fity.club/lists/t/top-lab/" TargetMode="External"/><Relationship Id="rId4" Type="http://schemas.openxmlformats.org/officeDocument/2006/relationships/image" Target="../media/image65.jpeg"/></Relationships>
</file>

<file path=ppt/slides/_rels/slide88.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hyperlink" Target="https://phw.nhs.wales/topics/immunisation-and-vaccines/vaccines-professionals/immunisation-training-resources-and-events/" TargetMode="External"/><Relationship Id="rId1" Type="http://schemas.openxmlformats.org/officeDocument/2006/relationships/slideLayout" Target="../slideLayouts/slideLayout2.xml"/><Relationship Id="rId4" Type="http://schemas.openxmlformats.org/officeDocument/2006/relationships/image" Target="../media/image69.svg"/></Relationships>
</file>

<file path=ppt/slides/_rels/slide89.xml.rels><?xml version="1.0" encoding="UTF-8" standalone="yes"?>
<Relationships xmlns="http://schemas.openxmlformats.org/package/2006/relationships"><Relationship Id="rId3" Type="http://schemas.openxmlformats.org/officeDocument/2006/relationships/hyperlink" Target="https://publichealthwales-ws.agility.cloud/" TargetMode="External"/><Relationship Id="rId2" Type="http://schemas.openxmlformats.org/officeDocument/2006/relationships/hyperlink" Target="https://eur03.safelinks.protection.outlook.com/?url=https%3A%2F%2Fphw.nhs.wales%2Fservices-and-teams%2Fhealth-information-resources%2F&amp;data=05%7C02%7CJuliet.Norwood3%40wales.nhs.uk%7C1f0053930ae04a51c59a08dde47e956b%7Cbb5628b8e3284082a856433c9edc8fae%7C0%7C0%7C638917954503140863%7CUnknown%7CTWFpbGZsb3d8eyJFbXB0eU1hcGkiOnRydWUsIlYiOiIwLjAuMDAwMCIsIlAiOiJXaW4zMiIsIkFOIjoiTWFpbCIsIldUIjoyfQ%3D%3D%7C0%7C%7C%7C&amp;sdata=eVy%2B%2B2sThbdGtC%2BEI2zb89Fo1C9ZYCvV7p5C22WRQK0%3D&amp;reserved=0" TargetMode="Externa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hyperlink" Target="mailto:phw.vaccines@wales.nhs.uk" TargetMode="External"/><Relationship Id="rId4" Type="http://schemas.openxmlformats.org/officeDocument/2006/relationships/hyperlink" Target="mailto:Health.Info@wales.nhs.uk"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www.gov.uk/government/publications/mumps-the-green-book-chapter-23" TargetMode="External"/><Relationship Id="rId3" Type="http://schemas.openxmlformats.org/officeDocument/2006/relationships/hyperlink" Target="https://www.gov.uk/government/publications/national-minimum-standards-and-core-curriculum-for-immunisation-training-for-registered-healthcare-practitioners" TargetMode="External"/><Relationship Id="rId7" Type="http://schemas.openxmlformats.org/officeDocument/2006/relationships/hyperlink" Target="https://www.gov.uk/government/publications/measles-the-green-book-chapter-21" TargetMode="External"/><Relationship Id="rId12" Type="http://schemas.openxmlformats.org/officeDocument/2006/relationships/hyperlink" Target="https://www.medicines.org.uk/emc"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www.gov.uk/government/publications/consent-the-green-book-chapter-2" TargetMode="External"/><Relationship Id="rId11" Type="http://schemas.openxmlformats.org/officeDocument/2006/relationships/hyperlink" Target="https://www.gov.uk/government/publications/mmrv-programme-information-for-healthcare-practitioners" TargetMode="External"/><Relationship Id="rId5" Type="http://schemas.openxmlformats.org/officeDocument/2006/relationships/hyperlink" Target="https://www.wmic.wales.nhs.uk/pgds-templates-advice/" TargetMode="External"/><Relationship Id="rId10" Type="http://schemas.openxmlformats.org/officeDocument/2006/relationships/hyperlink" Target="https://www.gov.uk/government/publications/varicella-the-green-book-chapter-34" TargetMode="External"/><Relationship Id="rId4" Type="http://schemas.openxmlformats.org/officeDocument/2006/relationships/hyperlink" Target="https://www.resus.org.uk/about-us/news-and-events/rcuk-publishes-anaphylaxis-guidance-vaccination-settings" TargetMode="External"/><Relationship Id="rId9" Type="http://schemas.openxmlformats.org/officeDocument/2006/relationships/hyperlink" Target="https://www.gov.uk/government/publications/rubella-the-green-book-chapter-28" TargetMode="External"/></Relationships>
</file>

<file path=ppt/slides/_rels/slide90.xml.rels><?xml version="1.0" encoding="UTF-8" standalone="yes"?>
<Relationships xmlns="http://schemas.openxmlformats.org/package/2006/relationships"><Relationship Id="rId8" Type="http://schemas.openxmlformats.org/officeDocument/2006/relationships/hyperlink" Target="https://phw.nhs.wales/topics/immunisation-and-vaccines/vaccines-professionals/changes-to-the-childhood-immunisation-schedule-information-for-health-professionals/mmrv-eligibility-tool-on-1-january-2026/" TargetMode="External"/><Relationship Id="rId3" Type="http://schemas.openxmlformats.org/officeDocument/2006/relationships/hyperlink" Target="https://phw.nhs.wales/topics/immunisation-and-vaccines/leaflets/" TargetMode="External"/><Relationship Id="rId7" Type="http://schemas.openxmlformats.org/officeDocument/2006/relationships/hyperlink" Target="https://phw.nhs.wales/topics/immunisation-and-vaccines/mmrv-and-mmr/"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s://phw.nhs.wales/topics/immunisation-and-vaccines/vaccines-professionals/mmrv-and-mmr-vaccines-information-for-health-professionals/" TargetMode="External"/><Relationship Id="rId5" Type="http://schemas.openxmlformats.org/officeDocument/2006/relationships/hyperlink" Target="https://phw.nhs.wales/topics/immunisation-and-vaccines/changes-to-the-childhood-immunisation-schedule/" TargetMode="External"/><Relationship Id="rId4" Type="http://schemas.openxmlformats.org/officeDocument/2006/relationships/hyperlink" Target="https://phw.nhs.wales/topics/immunisation-and-vaccines/vaccines-professionals/changes-to-the-childhood-immunisation-schedule-information-for-health-professionals/" TargetMode="External"/><Relationship Id="rId9" Type="http://schemas.openxmlformats.org/officeDocument/2006/relationships/hyperlink" Target="https://phw.nhs.wales/topics/immunisation-and-vaccines/vaccines-professionals/" TargetMode="External"/></Relationships>
</file>

<file path=ppt/slides/_rels/slide91.xml.rels><?xml version="1.0" encoding="UTF-8" standalone="yes"?>
<Relationships xmlns="http://schemas.openxmlformats.org/package/2006/relationships"><Relationship Id="rId8" Type="http://schemas.openxmlformats.org/officeDocument/2006/relationships/hyperlink" Target="https://phw.nhs.wales/topics/immunisation-and-vaccines/4-in-1/" TargetMode="External"/><Relationship Id="rId3" Type="http://schemas.openxmlformats.org/officeDocument/2006/relationships/hyperlink" Target="https://nhswales365.sharepoint.com/sites/PHW_VPDPComms/SitePages/Frequently-asked-questions.aspx" TargetMode="External"/><Relationship Id="rId7" Type="http://schemas.openxmlformats.org/officeDocument/2006/relationships/hyperlink" Target="https://phw.nhs.wales/topics/immunisation-and-vaccines/vaccines-professionals/diphtheria-tetanus-pertussis-whooping-cough-and-polio-dtapipv-or-4-in-1-information-for-health-professionals/" TargetMode="External"/><Relationship Id="rId12" Type="http://schemas.openxmlformats.org/officeDocument/2006/relationships/hyperlink" Target="https://phw.nhs.wales/topics/immunisation-and-vaccines/vaccination-information-in-accessible-formats/"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phw.nhs.wales/topics/immunisation-and-vaccines/vaccines-professionals/mmrv-and-mmr-vaccines-information-for-health-professionals/" TargetMode="External"/><Relationship Id="rId11" Type="http://schemas.openxmlformats.org/officeDocument/2006/relationships/hyperlink" Target="https://phw.nhs.wales/topics/immunisation-and-vaccines/vaccines-professionals/" TargetMode="External"/><Relationship Id="rId5" Type="http://schemas.openxmlformats.org/officeDocument/2006/relationships/hyperlink" Target="https://phw.nhs.wales/topics/immunisation-and-vaccines/mmrv-and-mmr/" TargetMode="External"/><Relationship Id="rId10" Type="http://schemas.openxmlformats.org/officeDocument/2006/relationships/hyperlink" Target="https://phw.nhs.wales/topics/immunisation-and-vaccines/6-in-1/" TargetMode="External"/><Relationship Id="rId4" Type="http://schemas.openxmlformats.org/officeDocument/2006/relationships/hyperlink" Target="https://phw.nhs.wales/topics/immunisation-and-vaccines/routine-immunisation-schedules-for-wales/" TargetMode="External"/><Relationship Id="rId9" Type="http://schemas.openxmlformats.org/officeDocument/2006/relationships/hyperlink" Target="https://phw.nhs.wales/topics/immunisation-and-vaccines/vaccines-professionals/6-in-1/" TargetMode="External"/></Relationships>
</file>

<file path=ppt/slides/_rels/slide92.xml.rels><?xml version="1.0" encoding="UTF-8" standalone="yes"?>
<Relationships xmlns="http://schemas.openxmlformats.org/package/2006/relationships"><Relationship Id="rId8" Type="http://schemas.openxmlformats.org/officeDocument/2006/relationships/hyperlink" Target="https://www.gov.wales/childhood-vaccination-schedule-whc2025019-html" TargetMode="External"/><Relationship Id="rId3" Type="http://schemas.openxmlformats.org/officeDocument/2006/relationships/hyperlink" Target="https://www.gov.uk/government/publications/measles-the-green-book-chapter-21" TargetMode="External"/><Relationship Id="rId7" Type="http://schemas.openxmlformats.org/officeDocument/2006/relationships/hyperlink" Target="https://www.gov.uk/government/publications/childhood-varicella-vaccination-programme-jcvi-advice-14-november-2023/jcvi-statement-on-a-childhood-varicella-chickenpox-vaccination-programme" TargetMode="External"/><Relationship Id="rId2" Type="http://schemas.openxmlformats.org/officeDocument/2006/relationships/hyperlink" Target="https://www.gov.uk/government/collections/immunisation-against-infectious-disease-the-green-book" TargetMode="External"/><Relationship Id="rId1" Type="http://schemas.openxmlformats.org/officeDocument/2006/relationships/slideLayout" Target="../slideLayouts/slideLayout2.xml"/><Relationship Id="rId6" Type="http://schemas.openxmlformats.org/officeDocument/2006/relationships/hyperlink" Target="https://www.gov.uk/government/publications/varicella-the-green-book-chapter-34" TargetMode="External"/><Relationship Id="rId5" Type="http://schemas.openxmlformats.org/officeDocument/2006/relationships/hyperlink" Target="https://www.gov.uk/government/publications/rubella-the-green-book-chapter-28" TargetMode="External"/><Relationship Id="rId10" Type="http://schemas.openxmlformats.org/officeDocument/2006/relationships/hyperlink" Target="https://www.wmic.wales.nhs.uk/pgds-templates-advice/#immunisations" TargetMode="External"/><Relationship Id="rId4" Type="http://schemas.openxmlformats.org/officeDocument/2006/relationships/hyperlink" Target="https://www.gov.uk/government/publications/mumps-the-green-book-chapter-23" TargetMode="External"/><Relationship Id="rId9" Type="http://schemas.openxmlformats.org/officeDocument/2006/relationships/hyperlink" Target="https://www.gov.uk/government/publications/mmrv-programme-information-for-healthcare-practitioner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B334AAC-32DC-A563-FA96-6355F75835D0}"/>
              </a:ext>
            </a:extLst>
          </p:cNvPr>
          <p:cNvSpPr>
            <a:spLocks noGrp="1"/>
          </p:cNvSpPr>
          <p:nvPr>
            <p:ph type="body" sz="quarter" idx="10"/>
          </p:nvPr>
        </p:nvSpPr>
        <p:spPr>
          <a:xfrm>
            <a:off x="394797" y="2155031"/>
            <a:ext cx="10874886" cy="1431317"/>
          </a:xfrm>
        </p:spPr>
        <p:txBody>
          <a:bodyPr lIns="91440" tIns="45720" rIns="91440" bIns="45720" anchor="t">
            <a:normAutofit fontScale="32500" lnSpcReduction="20000"/>
          </a:bodyPr>
          <a:lstStyle>
            <a:defPPr>
              <a:defRPr lang="en-US"/>
            </a:defPPr>
            <a:lvl1pPr marL="0" algn="l" defTabSz="914258" rtl="0" eaLnBrk="1" latinLnBrk="0" hangingPunct="1">
              <a:defRPr sz="1800" kern="1200">
                <a:solidFill>
                  <a:schemeClr val="tx1"/>
                </a:solidFill>
                <a:latin typeface="+mn-lt"/>
                <a:ea typeface="+mn-ea"/>
                <a:cs typeface="+mn-cs"/>
              </a:defRPr>
            </a:lvl1pPr>
            <a:lvl2pPr marL="457129" algn="l" defTabSz="914258" rtl="0" eaLnBrk="1" latinLnBrk="0" hangingPunct="1">
              <a:defRPr sz="1800" kern="1200">
                <a:solidFill>
                  <a:schemeClr val="tx1"/>
                </a:solidFill>
                <a:latin typeface="+mn-lt"/>
                <a:ea typeface="+mn-ea"/>
                <a:cs typeface="+mn-cs"/>
              </a:defRPr>
            </a:lvl2pPr>
            <a:lvl3pPr marL="914258" algn="l" defTabSz="914258" rtl="0" eaLnBrk="1" latinLnBrk="0" hangingPunct="1">
              <a:defRPr sz="1800" kern="1200">
                <a:solidFill>
                  <a:schemeClr val="tx1"/>
                </a:solidFill>
                <a:latin typeface="+mn-lt"/>
                <a:ea typeface="+mn-ea"/>
                <a:cs typeface="+mn-cs"/>
              </a:defRPr>
            </a:lvl3pPr>
            <a:lvl4pPr marL="1371387" algn="l" defTabSz="914258" rtl="0" eaLnBrk="1" latinLnBrk="0" hangingPunct="1">
              <a:defRPr sz="1800" kern="1200">
                <a:solidFill>
                  <a:schemeClr val="tx1"/>
                </a:solidFill>
                <a:latin typeface="+mn-lt"/>
                <a:ea typeface="+mn-ea"/>
                <a:cs typeface="+mn-cs"/>
              </a:defRPr>
            </a:lvl4pPr>
            <a:lvl5pPr marL="1828516" algn="l" defTabSz="914258" rtl="0" eaLnBrk="1" latinLnBrk="0" hangingPunct="1">
              <a:defRPr sz="1800" kern="1200">
                <a:solidFill>
                  <a:schemeClr val="tx1"/>
                </a:solidFill>
                <a:latin typeface="+mn-lt"/>
                <a:ea typeface="+mn-ea"/>
                <a:cs typeface="+mn-cs"/>
              </a:defRPr>
            </a:lvl5pPr>
            <a:lvl6pPr marL="2285645" algn="l" defTabSz="914258" rtl="0" eaLnBrk="1" latinLnBrk="0" hangingPunct="1">
              <a:defRPr sz="1800" kern="1200">
                <a:solidFill>
                  <a:schemeClr val="tx1"/>
                </a:solidFill>
                <a:latin typeface="+mn-lt"/>
                <a:ea typeface="+mn-ea"/>
                <a:cs typeface="+mn-cs"/>
              </a:defRPr>
            </a:lvl6pPr>
            <a:lvl7pPr marL="2742775" algn="l" defTabSz="914258" rtl="0" eaLnBrk="1" latinLnBrk="0" hangingPunct="1">
              <a:defRPr sz="1800" kern="1200">
                <a:solidFill>
                  <a:schemeClr val="tx1"/>
                </a:solidFill>
                <a:latin typeface="+mn-lt"/>
                <a:ea typeface="+mn-ea"/>
                <a:cs typeface="+mn-cs"/>
              </a:defRPr>
            </a:lvl7pPr>
            <a:lvl8pPr marL="3199903" algn="l" defTabSz="914258" rtl="0" eaLnBrk="1" latinLnBrk="0" hangingPunct="1">
              <a:defRPr sz="1800" kern="1200">
                <a:solidFill>
                  <a:schemeClr val="tx1"/>
                </a:solidFill>
                <a:latin typeface="+mn-lt"/>
                <a:ea typeface="+mn-ea"/>
                <a:cs typeface="+mn-cs"/>
              </a:defRPr>
            </a:lvl8pPr>
            <a:lvl9pPr marL="3657032" algn="l" defTabSz="914258" rtl="0" eaLnBrk="1" latinLnBrk="0" hangingPunct="1">
              <a:defRPr sz="1800" kern="1200">
                <a:solidFill>
                  <a:schemeClr val="tx1"/>
                </a:solidFill>
                <a:latin typeface="+mn-lt"/>
                <a:ea typeface="+mn-ea"/>
                <a:cs typeface="+mn-cs"/>
              </a:defRPr>
            </a:lvl9pPr>
          </a:lstStyle>
          <a:p>
            <a:r>
              <a:rPr lang="en-GB" sz="11200">
                <a:solidFill>
                  <a:srgbClr val="FFFFFF"/>
                </a:solidFill>
                <a:cs typeface="Arial"/>
              </a:rPr>
              <a:t>Vaccination against chickenpox (varicella) </a:t>
            </a:r>
          </a:p>
          <a:p>
            <a:r>
              <a:rPr lang="en-GB" sz="8600">
                <a:solidFill>
                  <a:srgbClr val="FFFFFF"/>
                </a:solidFill>
                <a:cs typeface="Arial"/>
              </a:rPr>
              <a:t>and other changes to the routine childhood immunisation schedule in January 2026</a:t>
            </a:r>
            <a:endParaRPr lang="en-US" sz="8600" b="0">
              <a:cs typeface="Arial"/>
            </a:endParaRPr>
          </a:p>
          <a:p>
            <a:endParaRPr lang="en-GB" sz="2800" b="0">
              <a:solidFill>
                <a:srgbClr val="FFFFFF"/>
              </a:solidFill>
              <a:cs typeface="Arial"/>
            </a:endParaRPr>
          </a:p>
          <a:p>
            <a:endParaRPr lang="en-GB" sz="3600" b="0">
              <a:cs typeface="Arial"/>
            </a:endParaRPr>
          </a:p>
          <a:p>
            <a:endParaRPr lang="en-GB">
              <a:cs typeface="Arial"/>
            </a:endParaRPr>
          </a:p>
        </p:txBody>
      </p:sp>
      <p:sp>
        <p:nvSpPr>
          <p:cNvPr id="8" name="TextBox 7">
            <a:extLst>
              <a:ext uri="{FF2B5EF4-FFF2-40B4-BE49-F238E27FC236}">
                <a16:creationId xmlns:a16="http://schemas.microsoft.com/office/drawing/2014/main" id="{86B47CB6-BDA4-50CA-CA08-1889FA4D767D}"/>
              </a:ext>
            </a:extLst>
          </p:cNvPr>
          <p:cNvSpPr txBox="1"/>
          <p:nvPr/>
        </p:nvSpPr>
        <p:spPr>
          <a:xfrm>
            <a:off x="625874" y="5337847"/>
            <a:ext cx="6339349" cy="1938992"/>
          </a:xfrm>
          <a:prstGeom prst="rect">
            <a:avLst/>
          </a:prstGeom>
          <a:noFill/>
        </p:spPr>
        <p:txBody>
          <a:bodyPr wrap="square" lIns="91440" tIns="45720" rIns="91440" bIns="45720" anchor="t">
            <a:spAutoFit/>
          </a:bodyPr>
          <a:lstStyle/>
          <a:p>
            <a:r>
              <a:rPr lang="en-GB" sz="2400">
                <a:solidFill>
                  <a:schemeClr val="bg1"/>
                </a:solidFill>
              </a:rPr>
              <a:t>Vaccine Preventable Disease Programme</a:t>
            </a:r>
          </a:p>
          <a:p>
            <a:r>
              <a:rPr lang="en-GB" sz="2400">
                <a:solidFill>
                  <a:schemeClr val="bg1"/>
                </a:solidFill>
              </a:rPr>
              <a:t>Public Health Wales</a:t>
            </a:r>
            <a:br>
              <a:rPr lang="en-GB" sz="2400"/>
            </a:br>
            <a:endParaRPr lang="en-GB" sz="2400">
              <a:solidFill>
                <a:schemeClr val="bg1"/>
              </a:solidFill>
              <a:highlight>
                <a:srgbClr val="FFFF00"/>
              </a:highlight>
              <a:cs typeface="Arial"/>
            </a:endParaRPr>
          </a:p>
          <a:p>
            <a:endParaRPr lang="en-GB" sz="2400">
              <a:solidFill>
                <a:schemeClr val="bg1"/>
              </a:solidFill>
            </a:endParaRPr>
          </a:p>
          <a:p>
            <a:endParaRPr lang="en-GB" sz="2400">
              <a:solidFill>
                <a:schemeClr val="bg1"/>
              </a:solidFill>
            </a:endParaRPr>
          </a:p>
        </p:txBody>
      </p:sp>
      <p:sp>
        <p:nvSpPr>
          <p:cNvPr id="2" name="TextBox 1">
            <a:extLst>
              <a:ext uri="{FF2B5EF4-FFF2-40B4-BE49-F238E27FC236}">
                <a16:creationId xmlns:a16="http://schemas.microsoft.com/office/drawing/2014/main" id="{D867F5CF-5474-9CB4-B424-B1D9847FF234}"/>
              </a:ext>
            </a:extLst>
          </p:cNvPr>
          <p:cNvSpPr txBox="1"/>
          <p:nvPr/>
        </p:nvSpPr>
        <p:spPr>
          <a:xfrm>
            <a:off x="625874" y="4892040"/>
            <a:ext cx="4005072" cy="369332"/>
          </a:xfrm>
          <a:prstGeom prst="rect">
            <a:avLst/>
          </a:prstGeom>
          <a:noFill/>
        </p:spPr>
        <p:txBody>
          <a:bodyPr wrap="square" lIns="91440" tIns="45720" rIns="91440" bIns="45720" rtlCol="0" anchor="t">
            <a:spAutoFit/>
          </a:bodyPr>
          <a:lstStyle/>
          <a:p>
            <a:r>
              <a:rPr lang="en-GB">
                <a:solidFill>
                  <a:schemeClr val="bg1"/>
                </a:solidFill>
              </a:rPr>
              <a:t>Date: 12 December 2025 </a:t>
            </a:r>
            <a:endParaRPr lang="en-GB">
              <a:solidFill>
                <a:schemeClr val="bg1"/>
              </a:solidFill>
              <a:highlight>
                <a:srgbClr val="FFFF00"/>
              </a:highlight>
              <a:cs typeface="Arial"/>
            </a:endParaRPr>
          </a:p>
        </p:txBody>
      </p:sp>
      <p:sp>
        <p:nvSpPr>
          <p:cNvPr id="3" name="TextBox 2">
            <a:extLst>
              <a:ext uri="{FF2B5EF4-FFF2-40B4-BE49-F238E27FC236}">
                <a16:creationId xmlns:a16="http://schemas.microsoft.com/office/drawing/2014/main" id="{51F6FC58-21B5-00EE-EC23-7F4AF87182EF}"/>
              </a:ext>
            </a:extLst>
          </p:cNvPr>
          <p:cNvSpPr txBox="1"/>
          <p:nvPr/>
        </p:nvSpPr>
        <p:spPr>
          <a:xfrm>
            <a:off x="625874" y="3849624"/>
            <a:ext cx="7109950" cy="646331"/>
          </a:xfrm>
          <a:prstGeom prst="rect">
            <a:avLst/>
          </a:prstGeom>
          <a:noFill/>
        </p:spPr>
        <p:txBody>
          <a:bodyPr wrap="square" lIns="91440" tIns="45720" rIns="91440" bIns="45720" rtlCol="0" anchor="t">
            <a:spAutoFit/>
          </a:bodyPr>
          <a:lstStyle/>
          <a:p>
            <a:r>
              <a:rPr lang="en-GB">
                <a:solidFill>
                  <a:schemeClr val="bg1"/>
                </a:solidFill>
              </a:rPr>
              <a:t>These slides are version controlled and subject to revision</a:t>
            </a:r>
          </a:p>
          <a:p>
            <a:r>
              <a:rPr lang="en-GB">
                <a:solidFill>
                  <a:schemeClr val="bg1"/>
                </a:solidFill>
              </a:rPr>
              <a:t>Version 2 </a:t>
            </a:r>
            <a:endParaRPr lang="en-GB">
              <a:solidFill>
                <a:schemeClr val="bg1"/>
              </a:solidFill>
              <a:cs typeface="Arial"/>
            </a:endParaRPr>
          </a:p>
        </p:txBody>
      </p:sp>
    </p:spTree>
    <p:extLst>
      <p:ext uri="{BB962C8B-B14F-4D97-AF65-F5344CB8AC3E}">
        <p14:creationId xmlns:p14="http://schemas.microsoft.com/office/powerpoint/2010/main" val="5830399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299FE71-DFE1-DA0C-4D84-921A5AE2B05E}"/>
              </a:ext>
            </a:extLst>
          </p:cNvPr>
          <p:cNvSpPr>
            <a:spLocks noGrp="1"/>
          </p:cNvSpPr>
          <p:nvPr>
            <p:ph type="body" sz="quarter" idx="10"/>
          </p:nvPr>
        </p:nvSpPr>
        <p:spPr>
          <a:xfrm>
            <a:off x="623397" y="2992791"/>
            <a:ext cx="9761574" cy="719137"/>
          </a:xfrm>
        </p:spPr>
        <p:txBody>
          <a:bodyPr lIns="91440" tIns="45720" rIns="91440" bIns="45720" anchor="t">
            <a:noAutofit/>
          </a:bodyPr>
          <a:lstStyle>
            <a:defPPr>
              <a:defRPr lang="en-US"/>
            </a:defPPr>
            <a:lvl1pPr marL="0" algn="l" defTabSz="914258" rtl="0" eaLnBrk="1" latinLnBrk="0" hangingPunct="1">
              <a:defRPr sz="1800" kern="1200">
                <a:solidFill>
                  <a:schemeClr val="tx1"/>
                </a:solidFill>
                <a:latin typeface="+mn-lt"/>
                <a:ea typeface="+mn-ea"/>
                <a:cs typeface="+mn-cs"/>
              </a:defRPr>
            </a:lvl1pPr>
            <a:lvl2pPr marL="457129" algn="l" defTabSz="914258" rtl="0" eaLnBrk="1" latinLnBrk="0" hangingPunct="1">
              <a:defRPr sz="1800" kern="1200">
                <a:solidFill>
                  <a:schemeClr val="tx1"/>
                </a:solidFill>
                <a:latin typeface="+mn-lt"/>
                <a:ea typeface="+mn-ea"/>
                <a:cs typeface="+mn-cs"/>
              </a:defRPr>
            </a:lvl2pPr>
            <a:lvl3pPr marL="914258" algn="l" defTabSz="914258" rtl="0" eaLnBrk="1" latinLnBrk="0" hangingPunct="1">
              <a:defRPr sz="1800" kern="1200">
                <a:solidFill>
                  <a:schemeClr val="tx1"/>
                </a:solidFill>
                <a:latin typeface="+mn-lt"/>
                <a:ea typeface="+mn-ea"/>
                <a:cs typeface="+mn-cs"/>
              </a:defRPr>
            </a:lvl3pPr>
            <a:lvl4pPr marL="1371387" algn="l" defTabSz="914258" rtl="0" eaLnBrk="1" latinLnBrk="0" hangingPunct="1">
              <a:defRPr sz="1800" kern="1200">
                <a:solidFill>
                  <a:schemeClr val="tx1"/>
                </a:solidFill>
                <a:latin typeface="+mn-lt"/>
                <a:ea typeface="+mn-ea"/>
                <a:cs typeface="+mn-cs"/>
              </a:defRPr>
            </a:lvl4pPr>
            <a:lvl5pPr marL="1828516" algn="l" defTabSz="914258" rtl="0" eaLnBrk="1" latinLnBrk="0" hangingPunct="1">
              <a:defRPr sz="1800" kern="1200">
                <a:solidFill>
                  <a:schemeClr val="tx1"/>
                </a:solidFill>
                <a:latin typeface="+mn-lt"/>
                <a:ea typeface="+mn-ea"/>
                <a:cs typeface="+mn-cs"/>
              </a:defRPr>
            </a:lvl5pPr>
            <a:lvl6pPr marL="2285645" algn="l" defTabSz="914258" rtl="0" eaLnBrk="1" latinLnBrk="0" hangingPunct="1">
              <a:defRPr sz="1800" kern="1200">
                <a:solidFill>
                  <a:schemeClr val="tx1"/>
                </a:solidFill>
                <a:latin typeface="+mn-lt"/>
                <a:ea typeface="+mn-ea"/>
                <a:cs typeface="+mn-cs"/>
              </a:defRPr>
            </a:lvl6pPr>
            <a:lvl7pPr marL="2742775" algn="l" defTabSz="914258" rtl="0" eaLnBrk="1" latinLnBrk="0" hangingPunct="1">
              <a:defRPr sz="1800" kern="1200">
                <a:solidFill>
                  <a:schemeClr val="tx1"/>
                </a:solidFill>
                <a:latin typeface="+mn-lt"/>
                <a:ea typeface="+mn-ea"/>
                <a:cs typeface="+mn-cs"/>
              </a:defRPr>
            </a:lvl7pPr>
            <a:lvl8pPr marL="3199903" algn="l" defTabSz="914258" rtl="0" eaLnBrk="1" latinLnBrk="0" hangingPunct="1">
              <a:defRPr sz="1800" kern="1200">
                <a:solidFill>
                  <a:schemeClr val="tx1"/>
                </a:solidFill>
                <a:latin typeface="+mn-lt"/>
                <a:ea typeface="+mn-ea"/>
                <a:cs typeface="+mn-cs"/>
              </a:defRPr>
            </a:lvl8pPr>
            <a:lvl9pPr marL="3657032" algn="l" defTabSz="914258" rtl="0" eaLnBrk="1" latinLnBrk="0" hangingPunct="1">
              <a:defRPr sz="1800" kern="1200">
                <a:solidFill>
                  <a:schemeClr val="tx1"/>
                </a:solidFill>
                <a:latin typeface="+mn-lt"/>
                <a:ea typeface="+mn-ea"/>
                <a:cs typeface="+mn-cs"/>
              </a:defRPr>
            </a:lvl9pPr>
          </a:lstStyle>
          <a:p>
            <a:r>
              <a:rPr lang="en-GB" sz="3200">
                <a:solidFill>
                  <a:schemeClr val="bg1"/>
                </a:solidFill>
              </a:rPr>
              <a:t>Policy and overview of the changes to the routine childhood immunisation schedule on 1 January 2026</a:t>
            </a:r>
          </a:p>
        </p:txBody>
      </p:sp>
      <p:sp>
        <p:nvSpPr>
          <p:cNvPr id="4" name="Slide Number Placeholder 3">
            <a:extLst>
              <a:ext uri="{FF2B5EF4-FFF2-40B4-BE49-F238E27FC236}">
                <a16:creationId xmlns:a16="http://schemas.microsoft.com/office/drawing/2014/main" id="{B4A3CBAC-E3D1-C560-4A49-B175B4E31CE1}"/>
              </a:ext>
            </a:extLst>
          </p:cNvPr>
          <p:cNvSpPr>
            <a:spLocks noGrp="1"/>
          </p:cNvSpPr>
          <p:nvPr>
            <p:ph type="sldNum" sz="quarter" idx="4294967295"/>
          </p:nvPr>
        </p:nvSpPr>
        <p:spPr>
          <a:xfrm>
            <a:off x="11637095" y="6347858"/>
            <a:ext cx="517506" cy="364988"/>
          </a:xfrm>
          <a:prstGeom prst="rect">
            <a:avLst/>
          </a:prstGeom>
        </p:spPr>
        <p:txBody>
          <a:bodyPr/>
          <a:lstStyle>
            <a:defPPr>
              <a:defRPr lang="en-US"/>
            </a:defPPr>
            <a:lvl1pPr marL="0" algn="l" defTabSz="605787" rtl="0" eaLnBrk="1" latinLnBrk="0" hangingPunct="1">
              <a:defRPr sz="1193" kern="1200">
                <a:solidFill>
                  <a:schemeClr val="tx1"/>
                </a:solidFill>
                <a:latin typeface="+mn-lt"/>
                <a:ea typeface="+mn-ea"/>
                <a:cs typeface="+mn-cs"/>
              </a:defRPr>
            </a:lvl1pPr>
            <a:lvl2pPr marL="302894" algn="l" defTabSz="605787" rtl="0" eaLnBrk="1" latinLnBrk="0" hangingPunct="1">
              <a:defRPr sz="1193" kern="1200">
                <a:solidFill>
                  <a:schemeClr val="tx1"/>
                </a:solidFill>
                <a:latin typeface="+mn-lt"/>
                <a:ea typeface="+mn-ea"/>
                <a:cs typeface="+mn-cs"/>
              </a:defRPr>
            </a:lvl2pPr>
            <a:lvl3pPr marL="605787" algn="l" defTabSz="605787" rtl="0" eaLnBrk="1" latinLnBrk="0" hangingPunct="1">
              <a:defRPr sz="1193" kern="1200">
                <a:solidFill>
                  <a:schemeClr val="tx1"/>
                </a:solidFill>
                <a:latin typeface="+mn-lt"/>
                <a:ea typeface="+mn-ea"/>
                <a:cs typeface="+mn-cs"/>
              </a:defRPr>
            </a:lvl3pPr>
            <a:lvl4pPr marL="908681" algn="l" defTabSz="605787" rtl="0" eaLnBrk="1" latinLnBrk="0" hangingPunct="1">
              <a:defRPr sz="1193" kern="1200">
                <a:solidFill>
                  <a:schemeClr val="tx1"/>
                </a:solidFill>
                <a:latin typeface="+mn-lt"/>
                <a:ea typeface="+mn-ea"/>
                <a:cs typeface="+mn-cs"/>
              </a:defRPr>
            </a:lvl4pPr>
            <a:lvl5pPr marL="1211575" algn="l" defTabSz="605787" rtl="0" eaLnBrk="1" latinLnBrk="0" hangingPunct="1">
              <a:defRPr sz="1193" kern="1200">
                <a:solidFill>
                  <a:schemeClr val="tx1"/>
                </a:solidFill>
                <a:latin typeface="+mn-lt"/>
                <a:ea typeface="+mn-ea"/>
                <a:cs typeface="+mn-cs"/>
              </a:defRPr>
            </a:lvl5pPr>
            <a:lvl6pPr marL="1514468" algn="l" defTabSz="605787" rtl="0" eaLnBrk="1" latinLnBrk="0" hangingPunct="1">
              <a:defRPr sz="1193" kern="1200">
                <a:solidFill>
                  <a:schemeClr val="tx1"/>
                </a:solidFill>
                <a:latin typeface="+mn-lt"/>
                <a:ea typeface="+mn-ea"/>
                <a:cs typeface="+mn-cs"/>
              </a:defRPr>
            </a:lvl6pPr>
            <a:lvl7pPr marL="1817363" algn="l" defTabSz="605787" rtl="0" eaLnBrk="1" latinLnBrk="0" hangingPunct="1">
              <a:defRPr sz="1193" kern="1200">
                <a:solidFill>
                  <a:schemeClr val="tx1"/>
                </a:solidFill>
                <a:latin typeface="+mn-lt"/>
                <a:ea typeface="+mn-ea"/>
                <a:cs typeface="+mn-cs"/>
              </a:defRPr>
            </a:lvl7pPr>
            <a:lvl8pPr marL="2120256" algn="l" defTabSz="605787" rtl="0" eaLnBrk="1" latinLnBrk="0" hangingPunct="1">
              <a:defRPr sz="1193" kern="1200">
                <a:solidFill>
                  <a:schemeClr val="tx1"/>
                </a:solidFill>
                <a:latin typeface="+mn-lt"/>
                <a:ea typeface="+mn-ea"/>
                <a:cs typeface="+mn-cs"/>
              </a:defRPr>
            </a:lvl8pPr>
            <a:lvl9pPr marL="2423149" algn="l" defTabSz="605787" rtl="0" eaLnBrk="1" latinLnBrk="0" hangingPunct="1">
              <a:defRPr sz="1193" kern="1200">
                <a:solidFill>
                  <a:schemeClr val="tx1"/>
                </a:solidFill>
                <a:latin typeface="+mn-lt"/>
                <a:ea typeface="+mn-ea"/>
                <a:cs typeface="+mn-cs"/>
              </a:defRPr>
            </a:lvl9pPr>
          </a:lstStyle>
          <a:p>
            <a:fld id="{561D0CCE-8DCC-44DC-A653-AE62B1D84A52}" type="slidenum">
              <a:rPr lang="en-GB" smtClean="0"/>
              <a:pPr/>
              <a:t>10</a:t>
            </a:fld>
            <a:endParaRPr lang="en-GB"/>
          </a:p>
        </p:txBody>
      </p:sp>
    </p:spTree>
    <p:extLst>
      <p:ext uri="{BB962C8B-B14F-4D97-AF65-F5344CB8AC3E}">
        <p14:creationId xmlns:p14="http://schemas.microsoft.com/office/powerpoint/2010/main" val="41751789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4B558-2096-BD0A-96EF-E5A24C9C77FA}"/>
              </a:ext>
            </a:extLst>
          </p:cNvPr>
          <p:cNvSpPr>
            <a:spLocks noGrp="1"/>
          </p:cNvSpPr>
          <p:nvPr>
            <p:ph type="title"/>
          </p:nvPr>
        </p:nvSpPr>
        <p:spPr>
          <a:xfrm>
            <a:off x="838200" y="365125"/>
            <a:ext cx="10515600" cy="774720"/>
          </a:xfrm>
        </p:spPr>
        <p:txBody>
          <a:bodyPr lIns="91440" tIns="45720" rIns="91440" bIns="45720" anchor="t"/>
          <a:lstStyle/>
          <a:p>
            <a:r>
              <a:rPr lang="en-US" sz="4000" b="1">
                <a:cs typeface="Arial"/>
              </a:rPr>
              <a:t>Background: publications</a:t>
            </a:r>
            <a:endParaRPr lang="en-US" sz="4000" b="1"/>
          </a:p>
        </p:txBody>
      </p:sp>
      <p:sp>
        <p:nvSpPr>
          <p:cNvPr id="3" name="Content Placeholder 2">
            <a:extLst>
              <a:ext uri="{FF2B5EF4-FFF2-40B4-BE49-F238E27FC236}">
                <a16:creationId xmlns:a16="http://schemas.microsoft.com/office/drawing/2014/main" id="{4EE601AF-7BB1-E91B-7C48-64218171DA89}"/>
              </a:ext>
            </a:extLst>
          </p:cNvPr>
          <p:cNvSpPr>
            <a:spLocks noGrp="1"/>
          </p:cNvSpPr>
          <p:nvPr>
            <p:ph idx="1"/>
          </p:nvPr>
        </p:nvSpPr>
        <p:spPr>
          <a:xfrm>
            <a:off x="838200" y="1137071"/>
            <a:ext cx="10515600" cy="5039892"/>
          </a:xfrm>
        </p:spPr>
        <p:txBody>
          <a:bodyPr lIns="91440" tIns="45720" rIns="91440" bIns="45720" anchor="t"/>
          <a:lstStyle/>
          <a:p>
            <a:r>
              <a:rPr lang="en-US" sz="1800" b="1">
                <a:cs typeface="Arial"/>
              </a:rPr>
              <a:t>November 2022:</a:t>
            </a:r>
            <a:r>
              <a:rPr lang="en-US" sz="1800">
                <a:cs typeface="Arial"/>
              </a:rPr>
              <a:t> Joint Committee on Vaccination and Immunisation (JCVI) statement on changes to the routine childhood immunisation schedule </a:t>
            </a:r>
            <a:r>
              <a:rPr lang="en-US" sz="1800">
                <a:ea typeface="+mn-lt"/>
                <a:cs typeface="+mn-lt"/>
                <a:hlinkClick r:id="rId2"/>
              </a:rPr>
              <a:t>Joint Committee on Vaccination and Immunisation (JCVI) statement on changes to the childhood immunisation schedule - GOV.UK</a:t>
            </a:r>
          </a:p>
          <a:p>
            <a:r>
              <a:rPr lang="en-US" sz="1800" b="1">
                <a:cs typeface="Arial"/>
              </a:rPr>
              <a:t>November 2023:</a:t>
            </a:r>
            <a:r>
              <a:rPr lang="en-US" sz="1800">
                <a:cs typeface="Arial"/>
              </a:rPr>
              <a:t> JCVI statement on a childhood varicella (chickenpox) vaccination programme </a:t>
            </a:r>
            <a:r>
              <a:rPr lang="en-US" sz="1800">
                <a:ea typeface="+mn-lt"/>
                <a:cs typeface="+mn-lt"/>
              </a:rPr>
              <a:t> </a:t>
            </a:r>
            <a:r>
              <a:rPr lang="en-US" sz="1800">
                <a:ea typeface="+mn-lt"/>
                <a:cs typeface="+mn-lt"/>
                <a:hlinkClick r:id="rId3"/>
              </a:rPr>
              <a:t>JCVI statement on a childhood varicella (chickenpox) vaccination programme - GOV.UK</a:t>
            </a:r>
          </a:p>
          <a:p>
            <a:r>
              <a:rPr lang="en-US" sz="1800" b="1">
                <a:cs typeface="Arial"/>
              </a:rPr>
              <a:t>May 2025:</a:t>
            </a:r>
            <a:r>
              <a:rPr lang="en-US" sz="1800">
                <a:cs typeface="Arial"/>
              </a:rPr>
              <a:t> Welsh Government letter to professionals</a:t>
            </a:r>
            <a:r>
              <a:rPr lang="en-US" sz="1800">
                <a:ea typeface="+mn-lt"/>
                <a:cs typeface="+mn-lt"/>
              </a:rPr>
              <a:t> </a:t>
            </a:r>
            <a:r>
              <a:rPr lang="en-US" sz="1800">
                <a:ea typeface="+mn-lt"/>
                <a:cs typeface="+mn-lt"/>
                <a:hlinkClick r:id="rId4"/>
              </a:rPr>
              <a:t>Changes to routine childhood and selective neonatal hepatitis B vaccinations (WHC/2025/019) [HTML] | GOV.WALES</a:t>
            </a:r>
          </a:p>
          <a:p>
            <a:r>
              <a:rPr lang="en-US" sz="1800" b="1">
                <a:cs typeface="Arial"/>
              </a:rPr>
              <a:t>29 August 2025:</a:t>
            </a:r>
            <a:r>
              <a:rPr lang="en-US" sz="1800">
                <a:cs typeface="Arial"/>
              </a:rPr>
              <a:t> Welsh Government written statement </a:t>
            </a:r>
            <a:r>
              <a:rPr lang="en-US" sz="1800">
                <a:ea typeface="+mn-lt"/>
                <a:cs typeface="+mn-lt"/>
                <a:hlinkClick r:id="rId5"/>
              </a:rPr>
              <a:t>Written Statement: Introduction of a routine varicella (chicken pox) vaccination programme (29 August 2025) | GOV.WALES</a:t>
            </a:r>
            <a:endParaRPr lang="en-US" sz="1800">
              <a:cs typeface="Arial"/>
            </a:endParaRPr>
          </a:p>
        </p:txBody>
      </p:sp>
      <p:sp>
        <p:nvSpPr>
          <p:cNvPr id="5" name="Slide Number Placeholder 4">
            <a:extLst>
              <a:ext uri="{FF2B5EF4-FFF2-40B4-BE49-F238E27FC236}">
                <a16:creationId xmlns:a16="http://schemas.microsoft.com/office/drawing/2014/main" id="{32C712FA-A097-3D0D-9EE7-50C72297CD01}"/>
              </a:ext>
            </a:extLst>
          </p:cNvPr>
          <p:cNvSpPr>
            <a:spLocks noGrp="1"/>
          </p:cNvSpPr>
          <p:nvPr>
            <p:ph type="sldNum" sz="quarter" idx="12"/>
          </p:nvPr>
        </p:nvSpPr>
        <p:spPr/>
        <p:txBody>
          <a:bodyPr/>
          <a:lstStyle/>
          <a:p>
            <a:fld id="{561D0CCE-8DCC-44DC-A653-AE62B1D84A52}" type="slidenum">
              <a:rPr lang="en-GB" smtClean="0"/>
              <a:pPr/>
              <a:t>11</a:t>
            </a:fld>
            <a:endParaRPr lang="en-GB"/>
          </a:p>
        </p:txBody>
      </p:sp>
      <p:sp>
        <p:nvSpPr>
          <p:cNvPr id="6" name="TextBox 5">
            <a:extLst>
              <a:ext uri="{FF2B5EF4-FFF2-40B4-BE49-F238E27FC236}">
                <a16:creationId xmlns:a16="http://schemas.microsoft.com/office/drawing/2014/main" id="{795C8F1E-3D02-23EE-F708-F61868CEF0C3}"/>
              </a:ext>
            </a:extLst>
          </p:cNvPr>
          <p:cNvSpPr txBox="1"/>
          <p:nvPr/>
        </p:nvSpPr>
        <p:spPr>
          <a:xfrm>
            <a:off x="838200" y="4594474"/>
            <a:ext cx="10116552" cy="1200329"/>
          </a:xfrm>
          <a:prstGeom prst="rect">
            <a:avLst/>
          </a:prstGeom>
          <a:solidFill>
            <a:schemeClr val="tx1">
              <a:lumMod val="20000"/>
              <a:lumOff val="80000"/>
            </a:schemeClr>
          </a:solidFill>
          <a:ln>
            <a:solidFill>
              <a:schemeClr val="tx1">
                <a:lumMod val="40000"/>
                <a:lumOff val="6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Arial"/>
              </a:rPr>
              <a:t>3 November 2025: Welsh Health Circular (WHC/2025/046)</a:t>
            </a:r>
          </a:p>
          <a:p>
            <a:r>
              <a:rPr lang="en-US" b="1">
                <a:cs typeface="Arial"/>
              </a:rPr>
              <a:t>Routine varicella (chickenpox) vaccination for young children from 1 January 2026</a:t>
            </a:r>
          </a:p>
          <a:p>
            <a:r>
              <a:rPr lang="en-GB">
                <a:hlinkClick r:id="rId6"/>
              </a:rPr>
              <a:t>Routine varicella (chickenpox) vaccination for young children from 1 January 2026 (WHC/2025/046) | GOV.WALES</a:t>
            </a:r>
            <a:endParaRPr lang="en-US">
              <a:cs typeface="Arial"/>
            </a:endParaRPr>
          </a:p>
        </p:txBody>
      </p:sp>
      <p:sp>
        <p:nvSpPr>
          <p:cNvPr id="7" name="Arrow: Down 6">
            <a:extLst>
              <a:ext uri="{FF2B5EF4-FFF2-40B4-BE49-F238E27FC236}">
                <a16:creationId xmlns:a16="http://schemas.microsoft.com/office/drawing/2014/main" id="{0938D28D-1A0C-C8F1-6FAB-127312FC1CF7}"/>
              </a:ext>
            </a:extLst>
          </p:cNvPr>
          <p:cNvSpPr/>
          <p:nvPr/>
        </p:nvSpPr>
        <p:spPr>
          <a:xfrm>
            <a:off x="5233736" y="4093703"/>
            <a:ext cx="360947" cy="41107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3">
            <a:extLst>
              <a:ext uri="{FF2B5EF4-FFF2-40B4-BE49-F238E27FC236}">
                <a16:creationId xmlns:a16="http://schemas.microsoft.com/office/drawing/2014/main" id="{C81D46BA-C106-BA6C-E729-438F6D688114}"/>
              </a:ext>
            </a:extLst>
          </p:cNvPr>
          <p:cNvSpPr>
            <a:spLocks noGrp="1"/>
          </p:cNvSpPr>
          <p:nvPr>
            <p:ph type="ftr" sz="quarter" idx="11"/>
          </p:nvPr>
        </p:nvSpPr>
        <p:spPr>
          <a:xfrm>
            <a:off x="285749" y="6349598"/>
            <a:ext cx="7543801" cy="365125"/>
          </a:xfrm>
        </p:spPr>
        <p:txBody>
          <a:bodyPr/>
          <a:lstStyle/>
          <a:p>
            <a:r>
              <a:rPr lang="en-GB" sz="1300"/>
              <a:t>Varicella vaccination and other changes to the routine childhood immunisation schedule </a:t>
            </a:r>
          </a:p>
        </p:txBody>
      </p:sp>
    </p:spTree>
    <p:extLst>
      <p:ext uri="{BB962C8B-B14F-4D97-AF65-F5344CB8AC3E}">
        <p14:creationId xmlns:p14="http://schemas.microsoft.com/office/powerpoint/2010/main" val="25434973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1278C-2693-8E05-C56A-7B924A57F79A}"/>
              </a:ext>
            </a:extLst>
          </p:cNvPr>
          <p:cNvSpPr>
            <a:spLocks noGrp="1"/>
          </p:cNvSpPr>
          <p:nvPr>
            <p:ph type="title"/>
          </p:nvPr>
        </p:nvSpPr>
        <p:spPr>
          <a:xfrm>
            <a:off x="838200" y="191505"/>
            <a:ext cx="10515600" cy="1325563"/>
          </a:xfrm>
        </p:spPr>
        <p:txBody>
          <a:bodyPr lIns="91440" tIns="45720" rIns="91440" bIns="45720" anchor="t"/>
          <a:lstStyle/>
          <a:p>
            <a:r>
              <a:rPr lang="en-US" sz="4000" b="1">
                <a:cs typeface="Arial"/>
              </a:rPr>
              <a:t>3 November 2025: Welsh Health Circular</a:t>
            </a:r>
            <a:endParaRPr lang="en-US" sz="4000" b="1"/>
          </a:p>
        </p:txBody>
      </p:sp>
      <p:pic>
        <p:nvPicPr>
          <p:cNvPr id="9" name="Content Placeholder 8">
            <a:extLst>
              <a:ext uri="{FF2B5EF4-FFF2-40B4-BE49-F238E27FC236}">
                <a16:creationId xmlns:a16="http://schemas.microsoft.com/office/drawing/2014/main" id="{E82199DB-6C44-884F-5038-E58D148780B4}"/>
              </a:ext>
            </a:extLst>
          </p:cNvPr>
          <p:cNvPicPr>
            <a:picLocks noGrp="1" noChangeAspect="1"/>
          </p:cNvPicPr>
          <p:nvPr>
            <p:ph idx="1"/>
          </p:nvPr>
        </p:nvPicPr>
        <p:blipFill>
          <a:blip r:embed="rId2"/>
          <a:stretch>
            <a:fillRect/>
          </a:stretch>
        </p:blipFill>
        <p:spPr>
          <a:xfrm>
            <a:off x="486908" y="1010781"/>
            <a:ext cx="4980548" cy="1590813"/>
          </a:xfrm>
        </p:spPr>
      </p:pic>
      <p:sp>
        <p:nvSpPr>
          <p:cNvPr id="5" name="Slide Number Placeholder 4">
            <a:extLst>
              <a:ext uri="{FF2B5EF4-FFF2-40B4-BE49-F238E27FC236}">
                <a16:creationId xmlns:a16="http://schemas.microsoft.com/office/drawing/2014/main" id="{59F401D5-F667-5FB2-D6AB-C7927C6EB95B}"/>
              </a:ext>
            </a:extLst>
          </p:cNvPr>
          <p:cNvSpPr>
            <a:spLocks noGrp="1"/>
          </p:cNvSpPr>
          <p:nvPr>
            <p:ph type="sldNum" sz="quarter" idx="12"/>
          </p:nvPr>
        </p:nvSpPr>
        <p:spPr/>
        <p:txBody>
          <a:bodyPr/>
          <a:lstStyle/>
          <a:p>
            <a:fld id="{561D0CCE-8DCC-44DC-A653-AE62B1D84A52}" type="slidenum">
              <a:rPr lang="en-GB" smtClean="0"/>
              <a:pPr/>
              <a:t>12</a:t>
            </a:fld>
            <a:endParaRPr lang="en-GB"/>
          </a:p>
        </p:txBody>
      </p:sp>
      <p:sp>
        <p:nvSpPr>
          <p:cNvPr id="7" name="TextBox 6">
            <a:extLst>
              <a:ext uri="{FF2B5EF4-FFF2-40B4-BE49-F238E27FC236}">
                <a16:creationId xmlns:a16="http://schemas.microsoft.com/office/drawing/2014/main" id="{EF9346EF-EC66-3E71-B21E-47E8689DEC0C}"/>
              </a:ext>
            </a:extLst>
          </p:cNvPr>
          <p:cNvSpPr txBox="1"/>
          <p:nvPr/>
        </p:nvSpPr>
        <p:spPr>
          <a:xfrm>
            <a:off x="9381506" y="2701430"/>
            <a:ext cx="2619152" cy="1754326"/>
          </a:xfrm>
          <a:prstGeom prst="rect">
            <a:avLst/>
          </a:prstGeom>
          <a:noFill/>
        </p:spPr>
        <p:txBody>
          <a:bodyPr wrap="square" lIns="91440" tIns="45720" rIns="91440" bIns="45720" anchor="t">
            <a:spAutoFit/>
          </a:bodyPr>
          <a:lstStyle/>
          <a:p>
            <a:r>
              <a:rPr lang="en-GB"/>
              <a:t> </a:t>
            </a:r>
            <a:r>
              <a:rPr lang="en-GB">
                <a:ea typeface="+mn-lt"/>
                <a:cs typeface="+mn-lt"/>
                <a:hlinkClick r:id="rId3"/>
              </a:rPr>
              <a:t>Routine varicella (chickenpox) vaccination for young children from 1 January 2026 (WHC/2025/046) | GOV.WALES</a:t>
            </a:r>
            <a:endParaRPr lang="en-GB"/>
          </a:p>
        </p:txBody>
      </p:sp>
      <p:sp>
        <p:nvSpPr>
          <p:cNvPr id="10" name="TextBox 9">
            <a:extLst>
              <a:ext uri="{FF2B5EF4-FFF2-40B4-BE49-F238E27FC236}">
                <a16:creationId xmlns:a16="http://schemas.microsoft.com/office/drawing/2014/main" id="{D8D454DF-24C5-8279-30CC-55BD64EA28E1}"/>
              </a:ext>
            </a:extLst>
          </p:cNvPr>
          <p:cNvSpPr txBox="1"/>
          <p:nvPr/>
        </p:nvSpPr>
        <p:spPr>
          <a:xfrm>
            <a:off x="6970815" y="1124731"/>
            <a:ext cx="4821381" cy="1200329"/>
          </a:xfrm>
          <a:prstGeom prst="rect">
            <a:avLst/>
          </a:prstGeom>
          <a:noFill/>
        </p:spPr>
        <p:txBody>
          <a:bodyPr wrap="square" rtlCol="0">
            <a:spAutoFit/>
          </a:bodyPr>
          <a:lstStyle/>
          <a:p>
            <a:r>
              <a:rPr lang="en-GB">
                <a:solidFill>
                  <a:srgbClr val="212A73"/>
                </a:solidFill>
                <a:latin typeface="Arial"/>
                <a:cs typeface="Arial"/>
              </a:rPr>
              <a:t>Confirmation of the introduction of a new varicella (chickenpox) vaccine to the routine childhood immunisation schedule, following JCVI recommendations. </a:t>
            </a:r>
          </a:p>
        </p:txBody>
      </p:sp>
      <p:sp>
        <p:nvSpPr>
          <p:cNvPr id="12" name="TextBox 11">
            <a:extLst>
              <a:ext uri="{FF2B5EF4-FFF2-40B4-BE49-F238E27FC236}">
                <a16:creationId xmlns:a16="http://schemas.microsoft.com/office/drawing/2014/main" id="{F4A4AEAD-0A1F-BB4B-55A1-78C9C4399787}"/>
              </a:ext>
            </a:extLst>
          </p:cNvPr>
          <p:cNvSpPr txBox="1"/>
          <p:nvPr/>
        </p:nvSpPr>
        <p:spPr>
          <a:xfrm>
            <a:off x="486908" y="2606029"/>
            <a:ext cx="8514607" cy="3600986"/>
          </a:xfrm>
          <a:prstGeom prst="rect">
            <a:avLst/>
          </a:prstGeom>
          <a:noFill/>
        </p:spPr>
        <p:txBody>
          <a:bodyPr wrap="square" lIns="91440" tIns="45720" rIns="91440" bIns="45720" anchor="t">
            <a:spAutoFit/>
          </a:bodyPr>
          <a:lstStyle/>
          <a:p>
            <a:r>
              <a:rPr lang="en-GB" sz="1800" b="1">
                <a:solidFill>
                  <a:srgbClr val="212A73"/>
                </a:solidFill>
                <a:latin typeface="Arial"/>
                <a:cs typeface="Arial"/>
              </a:rPr>
              <a:t>From 1 January 2026 a varicella (chickenpox) vaccination will be introduced to the routine childhood immunisation schedule. </a:t>
            </a:r>
            <a:endParaRPr lang="en-US" sz="1800">
              <a:solidFill>
                <a:srgbClr val="212A73"/>
              </a:solidFill>
              <a:latin typeface="Arial"/>
              <a:cs typeface="Arial"/>
            </a:endParaRPr>
          </a:p>
          <a:p>
            <a:endParaRPr lang="en-GB" sz="1600">
              <a:solidFill>
                <a:srgbClr val="212A73"/>
              </a:solidFill>
              <a:latin typeface="Arial"/>
              <a:cs typeface="Arial"/>
            </a:endParaRPr>
          </a:p>
          <a:p>
            <a:pPr marL="342900" indent="-342900">
              <a:buFont typeface="Arial,Sans-Serif"/>
              <a:buChar char="•"/>
            </a:pPr>
            <a:r>
              <a:rPr lang="en-GB" sz="1600">
                <a:solidFill>
                  <a:srgbClr val="212A73"/>
                </a:solidFill>
                <a:latin typeface="Arial"/>
                <a:cs typeface="Arial"/>
              </a:rPr>
              <a:t>using the combined measles, mumps, rubella and varicella (MMRV) vaccine </a:t>
            </a:r>
            <a:endParaRPr lang="en-US" sz="1600">
              <a:solidFill>
                <a:srgbClr val="212A73"/>
              </a:solidFill>
              <a:latin typeface="Arial"/>
              <a:cs typeface="Arial"/>
            </a:endParaRPr>
          </a:p>
          <a:p>
            <a:pPr marL="342900" indent="-342900">
              <a:buFont typeface="Arial,Sans-Serif"/>
              <a:buChar char="•"/>
            </a:pPr>
            <a:endParaRPr lang="en-GB" sz="1600">
              <a:solidFill>
                <a:srgbClr val="212A73"/>
              </a:solidFill>
              <a:latin typeface="Arial"/>
              <a:cs typeface="Arial"/>
            </a:endParaRPr>
          </a:p>
          <a:p>
            <a:pPr marL="342900" indent="-342900">
              <a:buFont typeface="Arial,Sans-Serif"/>
              <a:buChar char="•"/>
            </a:pPr>
            <a:r>
              <a:rPr lang="en-GB" sz="1600">
                <a:solidFill>
                  <a:srgbClr val="212A73"/>
                </a:solidFill>
                <a:latin typeface="Arial"/>
                <a:cs typeface="Arial"/>
              </a:rPr>
              <a:t>this means that children due their 1</a:t>
            </a:r>
            <a:r>
              <a:rPr lang="en-GB" sz="1600" baseline="30000">
                <a:solidFill>
                  <a:srgbClr val="212A73"/>
                </a:solidFill>
                <a:latin typeface="Arial"/>
                <a:cs typeface="Arial"/>
              </a:rPr>
              <a:t>st</a:t>
            </a:r>
            <a:r>
              <a:rPr lang="en-GB" sz="1600">
                <a:solidFill>
                  <a:srgbClr val="212A73"/>
                </a:solidFill>
                <a:latin typeface="Arial"/>
                <a:cs typeface="Arial"/>
              </a:rPr>
              <a:t> or 2</a:t>
            </a:r>
            <a:r>
              <a:rPr lang="en-GB" sz="1600" baseline="30000">
                <a:solidFill>
                  <a:srgbClr val="212A73"/>
                </a:solidFill>
                <a:latin typeface="Arial"/>
                <a:cs typeface="Arial"/>
              </a:rPr>
              <a:t>nd</a:t>
            </a:r>
            <a:r>
              <a:rPr lang="en-GB" sz="1600">
                <a:solidFill>
                  <a:srgbClr val="212A73"/>
                </a:solidFill>
                <a:latin typeface="Arial"/>
                <a:cs typeface="Arial"/>
              </a:rPr>
              <a:t> MMR vaccine from 1 January 2026 should be offered the combined MMRV vaccine, instead of MMR</a:t>
            </a:r>
            <a:endParaRPr lang="en-US" sz="1600">
              <a:solidFill>
                <a:srgbClr val="212A73"/>
              </a:solidFill>
              <a:latin typeface="Arial"/>
              <a:cs typeface="Arial"/>
            </a:endParaRPr>
          </a:p>
          <a:p>
            <a:pPr marL="342900" indent="-342900">
              <a:buFont typeface="Arial,Sans-Serif"/>
              <a:buChar char="•"/>
            </a:pPr>
            <a:endParaRPr lang="en-GB" sz="1600">
              <a:solidFill>
                <a:srgbClr val="212A73"/>
              </a:solidFill>
              <a:latin typeface="Arial"/>
              <a:cs typeface="Arial"/>
            </a:endParaRPr>
          </a:p>
          <a:p>
            <a:pPr marL="342900" indent="-342900">
              <a:buFont typeface="Arial,Sans-Serif"/>
              <a:buChar char="•"/>
            </a:pPr>
            <a:r>
              <a:rPr lang="en-GB" sz="1600">
                <a:solidFill>
                  <a:srgbClr val="212A73"/>
                </a:solidFill>
                <a:latin typeface="Arial"/>
                <a:cs typeface="Arial"/>
              </a:rPr>
              <a:t>there will also be a selective catch-up programme with MMRV for older children without a history of chickenpox or existing varicella vaccination, to help accelerate control and to further reduce transmission in the population</a:t>
            </a:r>
          </a:p>
          <a:p>
            <a:pPr marL="342900" indent="-342900">
              <a:buFont typeface="Arial,Sans-Serif"/>
              <a:buChar char="•"/>
            </a:pPr>
            <a:endParaRPr lang="en-GB" sz="1600">
              <a:solidFill>
                <a:srgbClr val="212A73"/>
              </a:solidFill>
              <a:latin typeface="Arial"/>
              <a:cs typeface="Arial"/>
            </a:endParaRPr>
          </a:p>
          <a:p>
            <a:pPr marL="342900" indent="-342900">
              <a:buFont typeface="Arial,Sans-Serif"/>
              <a:buChar char="•"/>
            </a:pPr>
            <a:r>
              <a:rPr lang="en-GB" sz="1600">
                <a:solidFill>
                  <a:srgbClr val="212A73"/>
                </a:solidFill>
                <a:latin typeface="Arial"/>
                <a:cs typeface="Arial"/>
              </a:rPr>
              <a:t>The one-dose MMRV selective catch-up programme will be delivered between 1 November 2026 and 31 March 2028</a:t>
            </a:r>
          </a:p>
        </p:txBody>
      </p:sp>
      <p:sp>
        <p:nvSpPr>
          <p:cNvPr id="3" name="Footer Placeholder 3">
            <a:extLst>
              <a:ext uri="{FF2B5EF4-FFF2-40B4-BE49-F238E27FC236}">
                <a16:creationId xmlns:a16="http://schemas.microsoft.com/office/drawing/2014/main" id="{40643EB3-8C60-4FB3-47A0-1DBB5461736F}"/>
              </a:ext>
            </a:extLst>
          </p:cNvPr>
          <p:cNvSpPr>
            <a:spLocks noGrp="1"/>
          </p:cNvSpPr>
          <p:nvPr>
            <p:ph type="ftr" sz="quarter" idx="11"/>
          </p:nvPr>
        </p:nvSpPr>
        <p:spPr>
          <a:xfrm>
            <a:off x="285749" y="6349598"/>
            <a:ext cx="7543801" cy="365125"/>
          </a:xfrm>
        </p:spPr>
        <p:txBody>
          <a:bodyPr/>
          <a:lstStyle/>
          <a:p>
            <a:r>
              <a:rPr lang="en-GB" sz="1300"/>
              <a:t>Varicella vaccination and other changes to the routine childhood immunisation schedule </a:t>
            </a:r>
          </a:p>
        </p:txBody>
      </p:sp>
    </p:spTree>
    <p:extLst>
      <p:ext uri="{BB962C8B-B14F-4D97-AF65-F5344CB8AC3E}">
        <p14:creationId xmlns:p14="http://schemas.microsoft.com/office/powerpoint/2010/main" val="7385203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113CB54-FDE0-54EA-61DD-C511555A6D87}"/>
              </a:ext>
            </a:extLst>
          </p:cNvPr>
          <p:cNvSpPr>
            <a:spLocks noGrp="1"/>
          </p:cNvSpPr>
          <p:nvPr>
            <p:ph type="sldNum" sz="quarter" idx="12"/>
          </p:nvPr>
        </p:nvSpPr>
        <p:spPr/>
        <p:txBody>
          <a:bodyPr/>
          <a:lstStyle/>
          <a:p>
            <a:fld id="{561D0CCE-8DCC-44DC-A653-AE62B1D84A52}" type="slidenum">
              <a:rPr lang="en-GB" smtClean="0"/>
              <a:pPr/>
              <a:t>13</a:t>
            </a:fld>
            <a:endParaRPr lang="en-GB"/>
          </a:p>
        </p:txBody>
      </p:sp>
      <p:sp>
        <p:nvSpPr>
          <p:cNvPr id="9" name="TextBox 8">
            <a:extLst>
              <a:ext uri="{FF2B5EF4-FFF2-40B4-BE49-F238E27FC236}">
                <a16:creationId xmlns:a16="http://schemas.microsoft.com/office/drawing/2014/main" id="{35CC90B8-1E45-C26D-B750-8E2A59B0EB17}"/>
              </a:ext>
            </a:extLst>
          </p:cNvPr>
          <p:cNvSpPr txBox="1"/>
          <p:nvPr/>
        </p:nvSpPr>
        <p:spPr>
          <a:xfrm>
            <a:off x="554889" y="522965"/>
            <a:ext cx="8512834" cy="1938427"/>
          </a:xfrm>
          <a:prstGeom prst="rect">
            <a:avLst/>
          </a:prstGeom>
          <a:solidFill>
            <a:srgbClr val="CFD3F1"/>
          </a:solidFill>
        </p:spPr>
        <p:style>
          <a:lnRef idx="2">
            <a:schemeClr val="accent5"/>
          </a:lnRef>
          <a:fillRef idx="1">
            <a:schemeClr val="lt1"/>
          </a:fillRef>
          <a:effectRef idx="0">
            <a:schemeClr val="accent5"/>
          </a:effectRef>
          <a:fontRef idx="minor">
            <a:schemeClr val="dk1"/>
          </a:fontRef>
        </p:style>
        <p:txBody>
          <a:bodyPr wrap="square" lIns="90879" tIns="45440" rIns="90879" bIns="45440" anchor="t">
            <a:spAutoFit/>
          </a:bodyPr>
          <a:lstStyle/>
          <a:p>
            <a:pPr algn="just" defTabSz="903278">
              <a:defRPr/>
            </a:pPr>
            <a:r>
              <a:rPr lang="en-GB" sz="1600" b="1">
                <a:solidFill>
                  <a:srgbClr val="002060"/>
                </a:solidFill>
                <a:latin typeface="Arial Body"/>
                <a:cs typeface="Arial"/>
              </a:rPr>
              <a:t>From 1 January 2026:</a:t>
            </a:r>
            <a:endParaRPr lang="en-GB" sz="1600" b="1">
              <a:solidFill>
                <a:srgbClr val="002060"/>
              </a:solidFill>
              <a:latin typeface="Arial Body"/>
              <a:cs typeface="Arial" panose="020B0604020202020204" pitchFamily="34" charset="0"/>
            </a:endParaRPr>
          </a:p>
          <a:p>
            <a:pPr algn="just" defTabSz="903278">
              <a:defRPr/>
            </a:pPr>
            <a:endParaRPr lang="en-GB" sz="2000" b="1">
              <a:solidFill>
                <a:srgbClr val="002060"/>
              </a:solidFill>
              <a:latin typeface="Arial Body"/>
              <a:cs typeface="Arial" panose="020B0604020202020204" pitchFamily="34" charset="0"/>
            </a:endParaRPr>
          </a:p>
          <a:p>
            <a:pPr marL="283845" indent="-283845" algn="just" defTabSz="903278">
              <a:buFont typeface="Arial" panose="020B0604020202020204" pitchFamily="34" charset="0"/>
              <a:buChar char="•"/>
              <a:defRPr/>
            </a:pPr>
            <a:r>
              <a:rPr lang="en-GB" sz="1600">
                <a:solidFill>
                  <a:srgbClr val="002060"/>
                </a:solidFill>
                <a:latin typeface="Arial Body"/>
                <a:cs typeface="Arial"/>
              </a:rPr>
              <a:t>introduction of an </a:t>
            </a:r>
            <a:r>
              <a:rPr lang="en-GB" sz="1600" b="1">
                <a:solidFill>
                  <a:srgbClr val="002060"/>
                </a:solidFill>
                <a:latin typeface="Arial Body"/>
                <a:cs typeface="Arial"/>
              </a:rPr>
              <a:t>additional (4th dose) of 6-in-1 </a:t>
            </a:r>
            <a:r>
              <a:rPr lang="en-GB" sz="1600">
                <a:solidFill>
                  <a:srgbClr val="002060"/>
                </a:solidFill>
                <a:latin typeface="Arial Body"/>
                <a:cs typeface="Arial"/>
              </a:rPr>
              <a:t>(DTaP/IPV/Hib/</a:t>
            </a:r>
            <a:r>
              <a:rPr lang="en-GB" sz="1600" err="1">
                <a:solidFill>
                  <a:srgbClr val="002060"/>
                </a:solidFill>
                <a:latin typeface="Arial Body"/>
                <a:cs typeface="Arial"/>
              </a:rPr>
              <a:t>HepB</a:t>
            </a:r>
            <a:r>
              <a:rPr lang="en-GB" sz="1600">
                <a:solidFill>
                  <a:srgbClr val="002060"/>
                </a:solidFill>
                <a:latin typeface="Arial Body"/>
                <a:cs typeface="Arial"/>
              </a:rPr>
              <a:t>) vaccine at a </a:t>
            </a:r>
            <a:r>
              <a:rPr lang="en-GB" sz="1600" b="1">
                <a:solidFill>
                  <a:srgbClr val="002060"/>
                </a:solidFill>
                <a:latin typeface="Arial Body"/>
                <a:cs typeface="Arial"/>
              </a:rPr>
              <a:t>new routine appointment at 18 months</a:t>
            </a:r>
            <a:endParaRPr lang="en-GB" sz="1600">
              <a:solidFill>
                <a:srgbClr val="002060"/>
              </a:solidFill>
              <a:latin typeface="Arial Body"/>
              <a:cs typeface="Arial"/>
            </a:endParaRPr>
          </a:p>
          <a:p>
            <a:pPr algn="just" defTabSz="903278">
              <a:defRPr/>
            </a:pPr>
            <a:endParaRPr lang="en-GB" sz="1600">
              <a:solidFill>
                <a:srgbClr val="002060"/>
              </a:solidFill>
              <a:latin typeface="Arial Body"/>
              <a:cs typeface="Arial" panose="020B0604020202020204" pitchFamily="34" charset="0"/>
            </a:endParaRPr>
          </a:p>
          <a:p>
            <a:pPr marL="283845" indent="-283845" algn="just" defTabSz="903278">
              <a:buFont typeface="Arial" panose="020B0604020202020204" pitchFamily="34" charset="0"/>
              <a:buChar char="•"/>
              <a:defRPr/>
            </a:pPr>
            <a:r>
              <a:rPr lang="en-GB" sz="1600">
                <a:solidFill>
                  <a:srgbClr val="002060"/>
                </a:solidFill>
                <a:latin typeface="Arial Body"/>
                <a:cs typeface="Arial"/>
              </a:rPr>
              <a:t>movement of the second </a:t>
            </a:r>
            <a:r>
              <a:rPr lang="en-GB" sz="1600" b="1">
                <a:solidFill>
                  <a:srgbClr val="002060"/>
                </a:solidFill>
                <a:latin typeface="Arial Body"/>
                <a:cs typeface="Arial"/>
              </a:rPr>
              <a:t>MMR</a:t>
            </a:r>
            <a:r>
              <a:rPr lang="en-GB" sz="1600">
                <a:solidFill>
                  <a:srgbClr val="002060"/>
                </a:solidFill>
                <a:latin typeface="Arial Body"/>
                <a:cs typeface="Arial"/>
              </a:rPr>
              <a:t> dose from 3 years 4 months to the </a:t>
            </a:r>
            <a:r>
              <a:rPr lang="en-GB" sz="1600" b="1">
                <a:solidFill>
                  <a:srgbClr val="002060"/>
                </a:solidFill>
                <a:latin typeface="Arial Body"/>
                <a:cs typeface="Arial"/>
              </a:rPr>
              <a:t>new routine 18-month appointment</a:t>
            </a:r>
          </a:p>
        </p:txBody>
      </p:sp>
      <p:sp>
        <p:nvSpPr>
          <p:cNvPr id="10" name="TextBox 9">
            <a:extLst>
              <a:ext uri="{FF2B5EF4-FFF2-40B4-BE49-F238E27FC236}">
                <a16:creationId xmlns:a16="http://schemas.microsoft.com/office/drawing/2014/main" id="{64C7E835-A7E3-DF5F-15F8-C982866D29B9}"/>
              </a:ext>
            </a:extLst>
          </p:cNvPr>
          <p:cNvSpPr txBox="1"/>
          <p:nvPr/>
        </p:nvSpPr>
        <p:spPr>
          <a:xfrm>
            <a:off x="9415013" y="1019637"/>
            <a:ext cx="2605177" cy="1384995"/>
          </a:xfrm>
          <a:prstGeom prst="rect">
            <a:avLst/>
          </a:prstGeom>
          <a:noFill/>
        </p:spPr>
        <p:txBody>
          <a:bodyPr wrap="square" rtlCol="0">
            <a:spAutoFit/>
          </a:bodyPr>
          <a:lstStyle/>
          <a:p>
            <a:r>
              <a:rPr lang="en-GB" sz="1400">
                <a:solidFill>
                  <a:srgbClr val="212A73"/>
                </a:solidFill>
              </a:rPr>
              <a:t>Welsh Government policy:  </a:t>
            </a:r>
            <a:r>
              <a:rPr lang="en-GB" sz="1400">
                <a:solidFill>
                  <a:srgbClr val="212A73"/>
                </a:solidFill>
                <a:hlinkClick r:id="rId2"/>
              </a:rPr>
              <a:t>https://www.gov.wales/changes-routine-childhood-and-selective-neonatal-hepatitis-b-vaccinations-whc2025019</a:t>
            </a:r>
            <a:r>
              <a:rPr lang="en-GB" sz="1400">
                <a:solidFill>
                  <a:srgbClr val="212A73"/>
                </a:solidFill>
              </a:rPr>
              <a:t> </a:t>
            </a:r>
          </a:p>
          <a:p>
            <a:endParaRPr lang="en-GB" sz="1400">
              <a:solidFill>
                <a:srgbClr val="212A73"/>
              </a:solidFill>
            </a:endParaRPr>
          </a:p>
        </p:txBody>
      </p:sp>
      <p:sp>
        <p:nvSpPr>
          <p:cNvPr id="11" name="TextBox 10">
            <a:extLst>
              <a:ext uri="{FF2B5EF4-FFF2-40B4-BE49-F238E27FC236}">
                <a16:creationId xmlns:a16="http://schemas.microsoft.com/office/drawing/2014/main" id="{C67C8C49-A08F-ECCF-2B85-916AF442DD57}"/>
              </a:ext>
            </a:extLst>
          </p:cNvPr>
          <p:cNvSpPr txBox="1"/>
          <p:nvPr/>
        </p:nvSpPr>
        <p:spPr>
          <a:xfrm>
            <a:off x="554889" y="2625644"/>
            <a:ext cx="8512834" cy="3539430"/>
          </a:xfrm>
          <a:prstGeom prst="rect">
            <a:avLst/>
          </a:prstGeom>
          <a:solidFill>
            <a:schemeClr val="tx1">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lIns="91440" tIns="45720" rIns="91440" bIns="45720" rtlCol="0" anchor="t">
            <a:spAutoFit/>
          </a:bodyPr>
          <a:lstStyle/>
          <a:p>
            <a:r>
              <a:rPr lang="en-GB" sz="1600" b="1">
                <a:solidFill>
                  <a:srgbClr val="212A73"/>
                </a:solidFill>
                <a:latin typeface="Arial"/>
                <a:cs typeface="Arial"/>
              </a:rPr>
              <a:t>From 1 January 2026 a varicella (chickenpox) vaccination will be introduced to the routine childhood immunisation schedule. </a:t>
            </a:r>
            <a:endParaRPr lang="en-US" sz="1600">
              <a:solidFill>
                <a:srgbClr val="212A73"/>
              </a:solidFill>
              <a:latin typeface="Arial"/>
              <a:cs typeface="Arial"/>
            </a:endParaRPr>
          </a:p>
          <a:p>
            <a:endParaRPr lang="en-GB" sz="1600">
              <a:solidFill>
                <a:srgbClr val="212A73"/>
              </a:solidFill>
              <a:latin typeface="Arial"/>
              <a:cs typeface="Arial"/>
            </a:endParaRPr>
          </a:p>
          <a:p>
            <a:pPr marL="342900" indent="-342900">
              <a:buFont typeface="Arial,Sans-Serif"/>
              <a:buChar char="•"/>
            </a:pPr>
            <a:r>
              <a:rPr lang="en-GB" sz="1600">
                <a:solidFill>
                  <a:srgbClr val="212A73"/>
                </a:solidFill>
                <a:latin typeface="Arial"/>
                <a:cs typeface="Arial"/>
              </a:rPr>
              <a:t>using the combined measles, mumps, rubella and varicella (MMRV) vaccine</a:t>
            </a:r>
            <a:endParaRPr lang="en-US" sz="1600">
              <a:solidFill>
                <a:srgbClr val="212A73"/>
              </a:solidFill>
              <a:latin typeface="Arial"/>
              <a:cs typeface="Arial"/>
            </a:endParaRPr>
          </a:p>
          <a:p>
            <a:pPr marL="342900" indent="-342900">
              <a:buFont typeface="Arial,Sans-Serif"/>
              <a:buChar char="•"/>
            </a:pPr>
            <a:endParaRPr lang="en-GB" sz="1600">
              <a:solidFill>
                <a:srgbClr val="212A73"/>
              </a:solidFill>
              <a:latin typeface="Arial"/>
              <a:cs typeface="Arial"/>
            </a:endParaRPr>
          </a:p>
          <a:p>
            <a:pPr marL="342900" indent="-342900">
              <a:buFont typeface="Arial,Sans-Serif"/>
              <a:buChar char="•"/>
            </a:pPr>
            <a:r>
              <a:rPr lang="en-GB" sz="1600">
                <a:solidFill>
                  <a:srgbClr val="212A73"/>
                </a:solidFill>
                <a:latin typeface="Arial"/>
                <a:cs typeface="Arial"/>
              </a:rPr>
              <a:t>this means that children due their 1</a:t>
            </a:r>
            <a:r>
              <a:rPr lang="en-GB" sz="1600" baseline="30000">
                <a:solidFill>
                  <a:srgbClr val="212A73"/>
                </a:solidFill>
                <a:latin typeface="Arial"/>
                <a:cs typeface="Arial"/>
              </a:rPr>
              <a:t>st</a:t>
            </a:r>
            <a:r>
              <a:rPr lang="en-GB" sz="1600">
                <a:solidFill>
                  <a:srgbClr val="212A73"/>
                </a:solidFill>
                <a:latin typeface="Arial"/>
                <a:cs typeface="Arial"/>
              </a:rPr>
              <a:t> or 2</a:t>
            </a:r>
            <a:r>
              <a:rPr lang="en-GB" sz="1600" baseline="30000">
                <a:solidFill>
                  <a:srgbClr val="212A73"/>
                </a:solidFill>
                <a:latin typeface="Arial"/>
                <a:cs typeface="Arial"/>
              </a:rPr>
              <a:t>nd</a:t>
            </a:r>
            <a:r>
              <a:rPr lang="en-GB" sz="1600">
                <a:solidFill>
                  <a:srgbClr val="212A73"/>
                </a:solidFill>
                <a:latin typeface="Arial"/>
                <a:cs typeface="Arial"/>
              </a:rPr>
              <a:t> MMR vaccine from 1 January 2026 should be offered the combined MMRV vaccine, instead of MMR</a:t>
            </a:r>
            <a:endParaRPr lang="en-US" sz="1600">
              <a:solidFill>
                <a:srgbClr val="212A73"/>
              </a:solidFill>
              <a:latin typeface="Arial"/>
              <a:cs typeface="Arial"/>
            </a:endParaRPr>
          </a:p>
          <a:p>
            <a:pPr marL="342900" indent="-342900">
              <a:buFont typeface="Arial,Sans-Serif"/>
              <a:buChar char="•"/>
            </a:pPr>
            <a:endParaRPr lang="en-GB" sz="1600">
              <a:solidFill>
                <a:srgbClr val="212A73"/>
              </a:solidFill>
              <a:latin typeface="Arial"/>
              <a:cs typeface="Arial"/>
            </a:endParaRPr>
          </a:p>
          <a:p>
            <a:pPr marL="342900" indent="-342900">
              <a:buFont typeface="Arial,Sans-Serif"/>
              <a:buChar char="•"/>
            </a:pPr>
            <a:r>
              <a:rPr lang="en-GB" sz="1600">
                <a:solidFill>
                  <a:srgbClr val="212A73"/>
                </a:solidFill>
                <a:latin typeface="Arial"/>
                <a:cs typeface="Arial"/>
              </a:rPr>
              <a:t>older children (born from 1 January 2020) without a history of chickenpox or previous 2 varicella vaccinations will be offered a dose of MMRV in a catch-up programme to help accelerate control and to further reduce transmission in the population</a:t>
            </a:r>
            <a:endParaRPr lang="en-US" sz="1600">
              <a:solidFill>
                <a:srgbClr val="212A73"/>
              </a:solidFill>
              <a:latin typeface="Arial"/>
              <a:cs typeface="Arial"/>
            </a:endParaRPr>
          </a:p>
          <a:p>
            <a:pPr marL="342900" indent="-342900">
              <a:buFont typeface="Arial,Sans-Serif"/>
              <a:buChar char="•"/>
            </a:pPr>
            <a:endParaRPr lang="en-GB" sz="1600">
              <a:solidFill>
                <a:srgbClr val="212A73"/>
              </a:solidFill>
              <a:latin typeface="Arial"/>
              <a:cs typeface="Arial"/>
            </a:endParaRPr>
          </a:p>
          <a:p>
            <a:pPr marL="342900" indent="-342900">
              <a:buFont typeface="Arial,Sans-Serif"/>
              <a:buChar char="•"/>
            </a:pPr>
            <a:r>
              <a:rPr lang="en-GB" sz="1600">
                <a:solidFill>
                  <a:srgbClr val="212A73"/>
                </a:solidFill>
                <a:latin typeface="Arial"/>
                <a:cs typeface="Arial"/>
              </a:rPr>
              <a:t>the one-dose MMRV selective catch-up programme will be delivered between 1 November 2026 and 31 March 2028</a:t>
            </a:r>
          </a:p>
        </p:txBody>
      </p:sp>
      <p:sp>
        <p:nvSpPr>
          <p:cNvPr id="12" name="TextBox 11">
            <a:extLst>
              <a:ext uri="{FF2B5EF4-FFF2-40B4-BE49-F238E27FC236}">
                <a16:creationId xmlns:a16="http://schemas.microsoft.com/office/drawing/2014/main" id="{05FAFEDF-DD1F-F4C4-C469-B9AB81700869}"/>
              </a:ext>
            </a:extLst>
          </p:cNvPr>
          <p:cNvSpPr txBox="1"/>
          <p:nvPr/>
        </p:nvSpPr>
        <p:spPr>
          <a:xfrm>
            <a:off x="9359929" y="3247245"/>
            <a:ext cx="2840966" cy="1815882"/>
          </a:xfrm>
          <a:prstGeom prst="rect">
            <a:avLst/>
          </a:prstGeom>
          <a:noFill/>
        </p:spPr>
        <p:txBody>
          <a:bodyPr wrap="square" lIns="91440" tIns="45720" rIns="91440" bIns="45720" rtlCol="0" anchor="t">
            <a:spAutoFit/>
          </a:bodyPr>
          <a:lstStyle/>
          <a:p>
            <a:r>
              <a:rPr lang="en-GB" sz="1400">
                <a:solidFill>
                  <a:srgbClr val="212A73"/>
                </a:solidFill>
              </a:rPr>
              <a:t>This is a </a:t>
            </a:r>
            <a:r>
              <a:rPr lang="en-GB" sz="1400" b="1">
                <a:solidFill>
                  <a:srgbClr val="212A73"/>
                </a:solidFill>
              </a:rPr>
              <a:t>new</a:t>
            </a:r>
            <a:r>
              <a:rPr lang="en-GB" sz="1400">
                <a:solidFill>
                  <a:srgbClr val="212A73"/>
                </a:solidFill>
              </a:rPr>
              <a:t> vaccine in the routine childhood vaccination schedule.</a:t>
            </a:r>
          </a:p>
          <a:p>
            <a:r>
              <a:rPr lang="en-GB" sz="1400">
                <a:solidFill>
                  <a:srgbClr val="212A73"/>
                </a:solidFill>
                <a:cs typeface="Arial"/>
              </a:rPr>
              <a:t>Welsh government policy: </a:t>
            </a:r>
            <a:r>
              <a:rPr lang="en-GB" sz="1400">
                <a:solidFill>
                  <a:srgbClr val="212A73"/>
                </a:solidFill>
                <a:ea typeface="+mn-lt"/>
                <a:cs typeface="+mn-lt"/>
                <a:hlinkClick r:id="rId3"/>
              </a:rPr>
              <a:t>Routine varicella (chickenpox) vaccination for young children from 1 January 2026 (WHC/2025/046) | GOV.WALES</a:t>
            </a:r>
          </a:p>
        </p:txBody>
      </p:sp>
      <p:sp>
        <p:nvSpPr>
          <p:cNvPr id="2" name="TextBox 1">
            <a:extLst>
              <a:ext uri="{FF2B5EF4-FFF2-40B4-BE49-F238E27FC236}">
                <a16:creationId xmlns:a16="http://schemas.microsoft.com/office/drawing/2014/main" id="{4A5B095C-E99A-B0BB-131A-352B5D1BE0B3}"/>
              </a:ext>
            </a:extLst>
          </p:cNvPr>
          <p:cNvSpPr txBox="1"/>
          <p:nvPr/>
        </p:nvSpPr>
        <p:spPr>
          <a:xfrm>
            <a:off x="-4705" y="92406"/>
            <a:ext cx="12196705" cy="430887"/>
          </a:xfrm>
          <a:prstGeom prst="rect">
            <a:avLst/>
          </a:prstGeom>
          <a:noFill/>
        </p:spPr>
        <p:txBody>
          <a:bodyPr wrap="square" lIns="91440" tIns="45720" rIns="91440" bIns="45720" rtlCol="0" anchor="t">
            <a:spAutoFit/>
          </a:bodyPr>
          <a:lstStyle/>
          <a:p>
            <a:r>
              <a:rPr lang="en-GB" sz="2200" b="1">
                <a:latin typeface="+mj-lt"/>
              </a:rPr>
              <a:t>Summary of changes to the routine childhood immunisation schedule on 1 January 2026 </a:t>
            </a:r>
          </a:p>
        </p:txBody>
      </p:sp>
      <p:sp>
        <p:nvSpPr>
          <p:cNvPr id="3" name="TextBox 2">
            <a:extLst>
              <a:ext uri="{FF2B5EF4-FFF2-40B4-BE49-F238E27FC236}">
                <a16:creationId xmlns:a16="http://schemas.microsoft.com/office/drawing/2014/main" id="{324CFA6A-8F5E-AF6C-2292-3B2AFDB70028}"/>
              </a:ext>
            </a:extLst>
          </p:cNvPr>
          <p:cNvSpPr txBox="1"/>
          <p:nvPr/>
        </p:nvSpPr>
        <p:spPr>
          <a:xfrm>
            <a:off x="9340840" y="5376663"/>
            <a:ext cx="2738311" cy="738664"/>
          </a:xfrm>
          <a:prstGeom prst="rect">
            <a:avLst/>
          </a:prstGeom>
          <a:noFill/>
        </p:spPr>
        <p:txBody>
          <a:bodyPr wrap="square" lIns="91440" tIns="45720" rIns="91440" bIns="45720" rtlCol="0" anchor="t">
            <a:spAutoFit/>
          </a:bodyPr>
          <a:lstStyle/>
          <a:p>
            <a:r>
              <a:rPr lang="en-GB" sz="1400"/>
              <a:t>For more information see: </a:t>
            </a:r>
            <a:r>
              <a:rPr lang="en-GB" sz="1400">
                <a:hlinkClick r:id="rId4"/>
              </a:rPr>
              <a:t>Immunisation and Vaccines - Public Health Wales</a:t>
            </a:r>
            <a:r>
              <a:rPr lang="en-GB" sz="1400"/>
              <a:t> </a:t>
            </a:r>
          </a:p>
        </p:txBody>
      </p:sp>
      <p:sp>
        <p:nvSpPr>
          <p:cNvPr id="6" name="Footer Placeholder 3">
            <a:extLst>
              <a:ext uri="{FF2B5EF4-FFF2-40B4-BE49-F238E27FC236}">
                <a16:creationId xmlns:a16="http://schemas.microsoft.com/office/drawing/2014/main" id="{79C2BBE0-1C7C-7D52-C457-8A0D7F628D82}"/>
              </a:ext>
            </a:extLst>
          </p:cNvPr>
          <p:cNvSpPr>
            <a:spLocks noGrp="1"/>
          </p:cNvSpPr>
          <p:nvPr>
            <p:ph type="ftr" sz="quarter" idx="11"/>
          </p:nvPr>
        </p:nvSpPr>
        <p:spPr>
          <a:xfrm>
            <a:off x="285749" y="6349598"/>
            <a:ext cx="7543801" cy="365125"/>
          </a:xfrm>
        </p:spPr>
        <p:txBody>
          <a:bodyPr/>
          <a:lstStyle/>
          <a:p>
            <a:r>
              <a:rPr lang="en-GB" sz="1300"/>
              <a:t>Varicella vaccination and other changes to the routine childhood immunisation schedule </a:t>
            </a:r>
          </a:p>
        </p:txBody>
      </p:sp>
    </p:spTree>
    <p:extLst>
      <p:ext uri="{BB962C8B-B14F-4D97-AF65-F5344CB8AC3E}">
        <p14:creationId xmlns:p14="http://schemas.microsoft.com/office/powerpoint/2010/main" val="26800728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4D791-6332-469C-85FD-22783D6A80ED}"/>
              </a:ext>
            </a:extLst>
          </p:cNvPr>
          <p:cNvSpPr>
            <a:spLocks noGrp="1"/>
          </p:cNvSpPr>
          <p:nvPr>
            <p:ph type="title"/>
          </p:nvPr>
        </p:nvSpPr>
        <p:spPr>
          <a:xfrm>
            <a:off x="36039" y="382970"/>
            <a:ext cx="11911500" cy="740243"/>
          </a:xfrm>
        </p:spPr>
        <p:txBody>
          <a:bodyPr lIns="60586" tIns="30293" rIns="60586" bIns="30293" anchor="t"/>
          <a:lstStyle/>
          <a:p>
            <a:pPr algn="ctr"/>
            <a:r>
              <a:rPr lang="en-GB" sz="2650" b="1">
                <a:ea typeface="+mj-lt"/>
                <a:cs typeface="+mj-lt"/>
              </a:rPr>
              <a:t>Routine schedule from 1 January 2026</a:t>
            </a:r>
            <a:endParaRPr lang="en-GB" sz="2650" b="1">
              <a:cs typeface="Arial"/>
            </a:endParaRPr>
          </a:p>
        </p:txBody>
      </p:sp>
      <p:sp>
        <p:nvSpPr>
          <p:cNvPr id="4" name="Slide Number Placeholder 3">
            <a:extLst>
              <a:ext uri="{FF2B5EF4-FFF2-40B4-BE49-F238E27FC236}">
                <a16:creationId xmlns:a16="http://schemas.microsoft.com/office/drawing/2014/main" id="{BD1BD06D-282A-2E18-B712-38B49E788D8D}"/>
              </a:ext>
            </a:extLst>
          </p:cNvPr>
          <p:cNvSpPr>
            <a:spLocks noGrp="1"/>
          </p:cNvSpPr>
          <p:nvPr>
            <p:ph type="sldNum" sz="quarter" idx="12"/>
          </p:nvPr>
        </p:nvSpPr>
        <p:spPr/>
        <p:txBody>
          <a:bodyPr lIns="60586" tIns="30293" rIns="60586" bIns="30293" anchor="t"/>
          <a:lstStyle/>
          <a:p>
            <a:r>
              <a:rPr lang="en-GB" sz="1750">
                <a:cs typeface="Arial"/>
              </a:rPr>
              <a:t>8</a:t>
            </a:r>
          </a:p>
        </p:txBody>
      </p:sp>
      <p:graphicFrame>
        <p:nvGraphicFramePr>
          <p:cNvPr id="7" name="Diagram 6">
            <a:extLst>
              <a:ext uri="{FF2B5EF4-FFF2-40B4-BE49-F238E27FC236}">
                <a16:creationId xmlns:a16="http://schemas.microsoft.com/office/drawing/2014/main" id="{F8D1B631-BD62-24DF-34C5-D9EE3FE0EBF8}"/>
              </a:ext>
            </a:extLst>
          </p:cNvPr>
          <p:cNvGraphicFramePr/>
          <p:nvPr/>
        </p:nvGraphicFramePr>
        <p:xfrm>
          <a:off x="1209675" y="747208"/>
          <a:ext cx="9867899" cy="5250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05C5A76D-A934-8688-A5CC-66178192B3F1}"/>
              </a:ext>
            </a:extLst>
          </p:cNvPr>
          <p:cNvSpPr txBox="1"/>
          <p:nvPr/>
        </p:nvSpPr>
        <p:spPr>
          <a:xfrm>
            <a:off x="8275393" y="1274302"/>
            <a:ext cx="877824" cy="369332"/>
          </a:xfrm>
          <a:prstGeom prst="rect">
            <a:avLst/>
          </a:prstGeom>
          <a:noFill/>
        </p:spPr>
        <p:txBody>
          <a:bodyPr wrap="square" rtlCol="0">
            <a:spAutoFit/>
          </a:bodyPr>
          <a:lstStyle/>
          <a:p>
            <a:r>
              <a:rPr lang="en-GB" b="1"/>
              <a:t>NEW</a:t>
            </a:r>
          </a:p>
        </p:txBody>
      </p:sp>
      <p:cxnSp>
        <p:nvCxnSpPr>
          <p:cNvPr id="10" name="Straight Arrow Connector 9">
            <a:extLst>
              <a:ext uri="{FF2B5EF4-FFF2-40B4-BE49-F238E27FC236}">
                <a16:creationId xmlns:a16="http://schemas.microsoft.com/office/drawing/2014/main" id="{AB4F5AE1-48A8-11D5-B913-34487B50BB83}"/>
              </a:ext>
            </a:extLst>
          </p:cNvPr>
          <p:cNvCxnSpPr/>
          <p:nvPr/>
        </p:nvCxnSpPr>
        <p:spPr>
          <a:xfrm flipH="1">
            <a:off x="9455043" y="3784661"/>
            <a:ext cx="813816" cy="0"/>
          </a:xfrm>
          <a:prstGeom prst="straightConnector1">
            <a:avLst/>
          </a:prstGeom>
          <a:ln w="38100">
            <a:solidFill>
              <a:srgbClr val="D58C2B"/>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0CEBD0C-9571-2FCD-D9AB-28764DD4FD77}"/>
              </a:ext>
            </a:extLst>
          </p:cNvPr>
          <p:cNvSpPr txBox="1"/>
          <p:nvPr/>
        </p:nvSpPr>
        <p:spPr>
          <a:xfrm>
            <a:off x="2105025" y="5583698"/>
            <a:ext cx="6762750" cy="369332"/>
          </a:xfrm>
          <a:prstGeom prst="rect">
            <a:avLst/>
          </a:prstGeom>
          <a:noFill/>
        </p:spPr>
        <p:txBody>
          <a:bodyPr wrap="square" rtlCol="0">
            <a:spAutoFit/>
          </a:bodyPr>
          <a:lstStyle/>
          <a:p>
            <a:r>
              <a:rPr lang="en-GB">
                <a:solidFill>
                  <a:srgbClr val="00A7A7"/>
                </a:solidFill>
                <a:hlinkClick r:id="rId8">
                  <a:extLst>
                    <a:ext uri="{A12FA001-AC4F-418D-AE19-62706E023703}">
                      <ahyp:hlinkClr xmlns:ahyp="http://schemas.microsoft.com/office/drawing/2018/hyperlinkcolor" val="tx"/>
                    </a:ext>
                  </a:extLst>
                </a:hlinkClick>
              </a:rPr>
              <a:t>Routine immunisation schedules for Wales - Public Health Wales</a:t>
            </a:r>
            <a:endParaRPr lang="en-GB">
              <a:solidFill>
                <a:srgbClr val="002060"/>
              </a:solidFill>
            </a:endParaRPr>
          </a:p>
        </p:txBody>
      </p:sp>
      <p:sp>
        <p:nvSpPr>
          <p:cNvPr id="5" name="Footer Placeholder 3">
            <a:extLst>
              <a:ext uri="{FF2B5EF4-FFF2-40B4-BE49-F238E27FC236}">
                <a16:creationId xmlns:a16="http://schemas.microsoft.com/office/drawing/2014/main" id="{9966CAD9-5850-B3C8-0374-B3EE0C91E65F}"/>
              </a:ext>
            </a:extLst>
          </p:cNvPr>
          <p:cNvSpPr>
            <a:spLocks noGrp="1"/>
          </p:cNvSpPr>
          <p:nvPr>
            <p:ph type="ftr" sz="quarter" idx="11"/>
          </p:nvPr>
        </p:nvSpPr>
        <p:spPr>
          <a:xfrm>
            <a:off x="285749" y="6349598"/>
            <a:ext cx="7543801" cy="365125"/>
          </a:xfrm>
        </p:spPr>
        <p:txBody>
          <a:bodyPr/>
          <a:lstStyle/>
          <a:p>
            <a:r>
              <a:rPr lang="en-GB" sz="1300"/>
              <a:t>Varicella vaccination and other changes to the routine childhood immunisation schedule </a:t>
            </a:r>
          </a:p>
        </p:txBody>
      </p:sp>
    </p:spTree>
    <p:extLst>
      <p:ext uri="{BB962C8B-B14F-4D97-AF65-F5344CB8AC3E}">
        <p14:creationId xmlns:p14="http://schemas.microsoft.com/office/powerpoint/2010/main" val="8877401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C26DC33-5EC7-7B49-EC71-E4B1162DA562}"/>
              </a:ext>
            </a:extLst>
          </p:cNvPr>
          <p:cNvSpPr>
            <a:spLocks noGrp="1"/>
          </p:cNvSpPr>
          <p:nvPr>
            <p:ph type="body" sz="quarter" idx="10"/>
          </p:nvPr>
        </p:nvSpPr>
        <p:spPr/>
        <p:txBody>
          <a:bodyPr>
            <a:noAutofit/>
          </a:bodyPr>
          <a:lstStyle/>
          <a:p>
            <a:r>
              <a:rPr lang="en-GB" sz="3200">
                <a:latin typeface="+mn-lt"/>
                <a:cs typeface="+mn-cs"/>
              </a:rPr>
              <a:t>Rationale for introduction of varicella (chickenpox) vaccination programme</a:t>
            </a:r>
          </a:p>
        </p:txBody>
      </p:sp>
    </p:spTree>
    <p:extLst>
      <p:ext uri="{BB962C8B-B14F-4D97-AF65-F5344CB8AC3E}">
        <p14:creationId xmlns:p14="http://schemas.microsoft.com/office/powerpoint/2010/main" val="12546133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3A32E-C36F-39F3-8CA9-E2D41214DC84}"/>
              </a:ext>
            </a:extLst>
          </p:cNvPr>
          <p:cNvSpPr>
            <a:spLocks noGrp="1"/>
          </p:cNvSpPr>
          <p:nvPr>
            <p:ph type="title"/>
          </p:nvPr>
        </p:nvSpPr>
        <p:spPr>
          <a:xfrm>
            <a:off x="387016" y="365126"/>
            <a:ext cx="10966784" cy="868307"/>
          </a:xfrm>
        </p:spPr>
        <p:txBody>
          <a:bodyPr lIns="91440" tIns="45720" rIns="91440" bIns="45720" anchor="t"/>
          <a:lstStyle/>
          <a:p>
            <a:r>
              <a:rPr lang="en-GB" sz="2800" b="1"/>
              <a:t>JCVI rationale for considering the introduction of a universal varicella (chickenpox) programme:</a:t>
            </a:r>
            <a:br>
              <a:rPr lang="en-GB" sz="2800" b="1"/>
            </a:br>
            <a:br>
              <a:rPr lang="en-GB" sz="3600" b="1"/>
            </a:br>
            <a:endParaRPr lang="en-GB" sz="2400"/>
          </a:p>
        </p:txBody>
      </p:sp>
      <p:sp>
        <p:nvSpPr>
          <p:cNvPr id="3" name="Content Placeholder 2">
            <a:extLst>
              <a:ext uri="{FF2B5EF4-FFF2-40B4-BE49-F238E27FC236}">
                <a16:creationId xmlns:a16="http://schemas.microsoft.com/office/drawing/2014/main" id="{FA9F4ECF-227E-11F4-A0E3-050BEAFFFE6E}"/>
              </a:ext>
            </a:extLst>
          </p:cNvPr>
          <p:cNvSpPr>
            <a:spLocks noGrp="1"/>
          </p:cNvSpPr>
          <p:nvPr>
            <p:ph idx="1"/>
          </p:nvPr>
        </p:nvSpPr>
        <p:spPr>
          <a:xfrm>
            <a:off x="838200" y="2253111"/>
            <a:ext cx="10356273" cy="2434620"/>
          </a:xfrm>
        </p:spPr>
        <p:txBody>
          <a:bodyPr/>
          <a:lstStyle/>
          <a:p>
            <a:pPr marL="0" indent="0">
              <a:buNone/>
            </a:pPr>
            <a:r>
              <a:rPr lang="en-GB" sz="2000">
                <a:ea typeface="+mj-ea"/>
                <a:cs typeface="+mj-cs"/>
              </a:rPr>
              <a:t>The JCVI sub-committee met many times in 2022 and 2023 to review the updated evidence, including: </a:t>
            </a:r>
          </a:p>
          <a:p>
            <a:r>
              <a:rPr lang="en-GB" sz="2000">
                <a:ea typeface="+mj-ea"/>
                <a:cs typeface="+mj-cs"/>
              </a:rPr>
              <a:t>varicella disease burden</a:t>
            </a:r>
          </a:p>
          <a:p>
            <a:r>
              <a:rPr lang="en-GB" sz="2000">
                <a:ea typeface="+mj-ea"/>
                <a:cs typeface="+mj-cs"/>
              </a:rPr>
              <a:t>potential impact on exogenous boosting</a:t>
            </a:r>
          </a:p>
          <a:p>
            <a:r>
              <a:rPr lang="en-GB" sz="2000">
                <a:ea typeface="+mj-ea"/>
                <a:cs typeface="+mj-cs"/>
              </a:rPr>
              <a:t>updated seroprevalence data</a:t>
            </a:r>
          </a:p>
          <a:p>
            <a:r>
              <a:rPr lang="en-GB" sz="2000">
                <a:ea typeface="+mj-ea"/>
                <a:cs typeface="+mj-cs"/>
              </a:rPr>
              <a:t>modelling cost-effectiveness and real-world data from countries who have already implemented a programme</a:t>
            </a:r>
          </a:p>
          <a:p>
            <a:pPr marL="0" indent="0">
              <a:buNone/>
            </a:pPr>
            <a:endParaRPr lang="en-GB"/>
          </a:p>
        </p:txBody>
      </p:sp>
      <p:sp>
        <p:nvSpPr>
          <p:cNvPr id="5" name="Slide Number Placeholder 4">
            <a:extLst>
              <a:ext uri="{FF2B5EF4-FFF2-40B4-BE49-F238E27FC236}">
                <a16:creationId xmlns:a16="http://schemas.microsoft.com/office/drawing/2014/main" id="{EB5D70FA-0D68-CF36-F73A-0473313E9F71}"/>
              </a:ext>
            </a:extLst>
          </p:cNvPr>
          <p:cNvSpPr>
            <a:spLocks noGrp="1"/>
          </p:cNvSpPr>
          <p:nvPr>
            <p:ph type="sldNum" sz="quarter" idx="12"/>
          </p:nvPr>
        </p:nvSpPr>
        <p:spPr/>
        <p:txBody>
          <a:bodyPr/>
          <a:lstStyle/>
          <a:p>
            <a:fld id="{561D0CCE-8DCC-44DC-A653-AE62B1D84A52}" type="slidenum">
              <a:rPr lang="en-GB" smtClean="0"/>
              <a:pPr/>
              <a:t>16</a:t>
            </a:fld>
            <a:endParaRPr lang="en-GB"/>
          </a:p>
        </p:txBody>
      </p:sp>
      <p:sp>
        <p:nvSpPr>
          <p:cNvPr id="7" name="TextBox 6">
            <a:extLst>
              <a:ext uri="{FF2B5EF4-FFF2-40B4-BE49-F238E27FC236}">
                <a16:creationId xmlns:a16="http://schemas.microsoft.com/office/drawing/2014/main" id="{4C423AF8-D707-5BF7-44E1-62BBA774B129}"/>
              </a:ext>
            </a:extLst>
          </p:cNvPr>
          <p:cNvSpPr txBox="1"/>
          <p:nvPr/>
        </p:nvSpPr>
        <p:spPr>
          <a:xfrm>
            <a:off x="838200" y="1353884"/>
            <a:ext cx="10725912" cy="707886"/>
          </a:xfrm>
          <a:prstGeom prst="rect">
            <a:avLst/>
          </a:prstGeom>
          <a:solidFill>
            <a:srgbClr val="CFD3F1"/>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GB" sz="2000" b="1"/>
              <a:t>The aim of the programme is to prevent severe cases and other serious complications of varicella.</a:t>
            </a:r>
          </a:p>
        </p:txBody>
      </p:sp>
      <p:pic>
        <p:nvPicPr>
          <p:cNvPr id="8" name="Picture 7">
            <a:extLst>
              <a:ext uri="{FF2B5EF4-FFF2-40B4-BE49-F238E27FC236}">
                <a16:creationId xmlns:a16="http://schemas.microsoft.com/office/drawing/2014/main" id="{9FBC9F3D-64BA-19F5-1C4C-77281BE476CC}"/>
              </a:ext>
            </a:extLst>
          </p:cNvPr>
          <p:cNvPicPr>
            <a:picLocks noChangeAspect="1"/>
          </p:cNvPicPr>
          <p:nvPr/>
        </p:nvPicPr>
        <p:blipFill>
          <a:blip r:embed="rId3"/>
          <a:stretch>
            <a:fillRect/>
          </a:stretch>
        </p:blipFill>
        <p:spPr>
          <a:xfrm>
            <a:off x="1043354" y="4915206"/>
            <a:ext cx="5626389" cy="1225613"/>
          </a:xfrm>
          <a:prstGeom prst="rect">
            <a:avLst/>
          </a:prstGeom>
        </p:spPr>
      </p:pic>
      <p:sp>
        <p:nvSpPr>
          <p:cNvPr id="6" name="TextBox 5">
            <a:extLst>
              <a:ext uri="{FF2B5EF4-FFF2-40B4-BE49-F238E27FC236}">
                <a16:creationId xmlns:a16="http://schemas.microsoft.com/office/drawing/2014/main" id="{6BA4D20D-7AA5-5AD2-FC5A-66B542476C46}"/>
              </a:ext>
            </a:extLst>
          </p:cNvPr>
          <p:cNvSpPr txBox="1"/>
          <p:nvPr/>
        </p:nvSpPr>
        <p:spPr>
          <a:xfrm>
            <a:off x="7961974" y="4853788"/>
            <a:ext cx="3130061" cy="1200329"/>
          </a:xfrm>
          <a:prstGeom prst="rect">
            <a:avLst/>
          </a:prstGeom>
          <a:noFill/>
        </p:spPr>
        <p:txBody>
          <a:bodyPr wrap="square" rtlCol="0">
            <a:spAutoFit/>
          </a:bodyPr>
          <a:lstStyle/>
          <a:p>
            <a:r>
              <a:rPr lang="en-GB">
                <a:hlinkClick r:id="rId4"/>
              </a:rPr>
              <a:t>JCVI statement on a childhood varicella (chickenpox) vaccination programme - GOV.UK</a:t>
            </a:r>
            <a:endParaRPr lang="en-GB"/>
          </a:p>
        </p:txBody>
      </p:sp>
      <p:sp>
        <p:nvSpPr>
          <p:cNvPr id="9" name="Footer Placeholder 3">
            <a:extLst>
              <a:ext uri="{FF2B5EF4-FFF2-40B4-BE49-F238E27FC236}">
                <a16:creationId xmlns:a16="http://schemas.microsoft.com/office/drawing/2014/main" id="{E79BFA5F-0847-884B-F455-872B52F01E19}"/>
              </a:ext>
            </a:extLst>
          </p:cNvPr>
          <p:cNvSpPr>
            <a:spLocks noGrp="1"/>
          </p:cNvSpPr>
          <p:nvPr>
            <p:ph type="ftr" sz="quarter" idx="11"/>
          </p:nvPr>
        </p:nvSpPr>
        <p:spPr>
          <a:xfrm>
            <a:off x="285749" y="6349598"/>
            <a:ext cx="7543801" cy="365125"/>
          </a:xfrm>
        </p:spPr>
        <p:txBody>
          <a:bodyPr/>
          <a:lstStyle/>
          <a:p>
            <a:r>
              <a:rPr lang="en-GB" sz="1300"/>
              <a:t>Varicella vaccination and other changes to the routine childhood immunisation schedule </a:t>
            </a:r>
          </a:p>
        </p:txBody>
      </p:sp>
    </p:spTree>
    <p:extLst>
      <p:ext uri="{BB962C8B-B14F-4D97-AF65-F5344CB8AC3E}">
        <p14:creationId xmlns:p14="http://schemas.microsoft.com/office/powerpoint/2010/main" val="18353941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7CF60-3134-E2BA-CDB3-DDA8FF13A471}"/>
              </a:ext>
            </a:extLst>
          </p:cNvPr>
          <p:cNvSpPr>
            <a:spLocks noGrp="1"/>
          </p:cNvSpPr>
          <p:nvPr>
            <p:ph type="title"/>
          </p:nvPr>
        </p:nvSpPr>
        <p:spPr>
          <a:xfrm>
            <a:off x="522513" y="365125"/>
            <a:ext cx="11168743" cy="796163"/>
          </a:xfrm>
        </p:spPr>
        <p:txBody>
          <a:bodyPr/>
          <a:lstStyle/>
          <a:p>
            <a:r>
              <a:rPr lang="en-GB" sz="3600" b="1"/>
              <a:t>JCVI statement: catch-up vaccination programme</a:t>
            </a:r>
            <a:br>
              <a:rPr lang="en-GB" sz="3600" b="1"/>
            </a:br>
            <a:endParaRPr lang="en-GB" sz="3600"/>
          </a:p>
        </p:txBody>
      </p:sp>
      <p:sp>
        <p:nvSpPr>
          <p:cNvPr id="3" name="Content Placeholder 2">
            <a:extLst>
              <a:ext uri="{FF2B5EF4-FFF2-40B4-BE49-F238E27FC236}">
                <a16:creationId xmlns:a16="http://schemas.microsoft.com/office/drawing/2014/main" id="{D650864A-49E2-77FB-36A3-7526ED981E3F}"/>
              </a:ext>
            </a:extLst>
          </p:cNvPr>
          <p:cNvSpPr>
            <a:spLocks noGrp="1"/>
          </p:cNvSpPr>
          <p:nvPr>
            <p:ph idx="1"/>
          </p:nvPr>
        </p:nvSpPr>
        <p:spPr>
          <a:xfrm>
            <a:off x="755904" y="1322704"/>
            <a:ext cx="10515600" cy="4703192"/>
          </a:xfrm>
        </p:spPr>
        <p:txBody>
          <a:bodyPr lIns="91440" tIns="45720" rIns="91440" bIns="45720" anchor="t"/>
          <a:lstStyle/>
          <a:p>
            <a:pPr marL="0" indent="0">
              <a:buNone/>
            </a:pPr>
            <a:r>
              <a:rPr lang="en-GB" sz="1600" b="1"/>
              <a:t>International practice</a:t>
            </a:r>
            <a:endParaRPr lang="en-GB" sz="1600"/>
          </a:p>
          <a:p>
            <a:pPr lvl="1"/>
            <a:r>
              <a:rPr lang="en-GB" sz="1600"/>
              <a:t>most countries with routine varicella vaccination have offered catch-up</a:t>
            </a:r>
            <a:endParaRPr lang="en-GB" sz="1600">
              <a:cs typeface="Arial"/>
            </a:endParaRPr>
          </a:p>
          <a:p>
            <a:pPr lvl="1"/>
            <a:endParaRPr lang="en-GB" sz="1600"/>
          </a:p>
          <a:p>
            <a:pPr marL="0" indent="0">
              <a:buNone/>
            </a:pPr>
            <a:r>
              <a:rPr lang="en-GB" sz="1600" b="1"/>
              <a:t>Rationale</a:t>
            </a:r>
            <a:endParaRPr lang="en-GB" sz="1600"/>
          </a:p>
          <a:p>
            <a:pPr lvl="1"/>
            <a:r>
              <a:rPr lang="en-GB" sz="1600"/>
              <a:t>real world data from other countries has shown that implementation of a universal routine varicella vaccination programme leads to a dramatic drop in varicella cases</a:t>
            </a:r>
            <a:endParaRPr lang="en-GB" sz="1600">
              <a:cs typeface="Arial"/>
            </a:endParaRPr>
          </a:p>
          <a:p>
            <a:pPr lvl="1"/>
            <a:r>
              <a:rPr lang="en-GB" sz="1600"/>
              <a:t>due to the larger pool of varicella-susceptible children following the pandemic restrictions, and as vaccination is predicted to decrease circulation of varicella, there is a risk of susceptible children continuing to be vulnerable to catching varicella as they head into adulthood</a:t>
            </a:r>
            <a:endParaRPr lang="en-GB" sz="1600">
              <a:cs typeface="Arial"/>
            </a:endParaRPr>
          </a:p>
          <a:p>
            <a:pPr lvl="1"/>
            <a:r>
              <a:rPr lang="en-GB" sz="1600" b="1"/>
              <a:t>therefore, the committee considered it beneficial for a catchup programme to prevent a gap in immunity</a:t>
            </a:r>
            <a:endParaRPr lang="en-GB" sz="1600" b="1">
              <a:cs typeface="Arial"/>
            </a:endParaRPr>
          </a:p>
          <a:p>
            <a:pPr lvl="1"/>
            <a:endParaRPr lang="en-GB" sz="1600"/>
          </a:p>
          <a:p>
            <a:pPr marL="0" indent="0">
              <a:buNone/>
            </a:pPr>
            <a:r>
              <a:rPr lang="en-GB" sz="1600" b="1"/>
              <a:t>Cost-effectiveness (early findings)</a:t>
            </a:r>
            <a:endParaRPr lang="en-GB" sz="1600"/>
          </a:p>
          <a:p>
            <a:pPr lvl="1"/>
            <a:r>
              <a:rPr lang="en-GB" sz="1600"/>
              <a:t>universal single-dose catch-up vaccination programme using a single dose of vaccine (up to and including 5 years) is likely cost-effective.</a:t>
            </a:r>
            <a:endParaRPr lang="en-GB" sz="1600">
              <a:cs typeface="Arial"/>
            </a:endParaRPr>
          </a:p>
          <a:p>
            <a:pPr lvl="1"/>
            <a:endParaRPr lang="en-GB" sz="1400"/>
          </a:p>
          <a:p>
            <a:endParaRPr lang="en-GB"/>
          </a:p>
        </p:txBody>
      </p:sp>
      <p:sp>
        <p:nvSpPr>
          <p:cNvPr id="4" name="Footer Placeholder 3">
            <a:extLst>
              <a:ext uri="{FF2B5EF4-FFF2-40B4-BE49-F238E27FC236}">
                <a16:creationId xmlns:a16="http://schemas.microsoft.com/office/drawing/2014/main" id="{C9BE0A00-9E88-38A6-1CED-D47A6383A3E0}"/>
              </a:ext>
            </a:extLst>
          </p:cNvPr>
          <p:cNvSpPr>
            <a:spLocks noGrp="1"/>
          </p:cNvSpPr>
          <p:nvPr>
            <p:ph type="ftr" sz="quarter" idx="11"/>
          </p:nvPr>
        </p:nvSpPr>
        <p:spPr>
          <a:xfrm>
            <a:off x="276727" y="6356350"/>
            <a:ext cx="9531015" cy="365125"/>
          </a:xfrm>
        </p:spPr>
        <p:txBody>
          <a:bodyPr/>
          <a:lstStyle/>
          <a:p>
            <a:r>
              <a:rPr lang="en-GB" sz="1300">
                <a:cs typeface="Calibri" panose="020F0502020204030204" pitchFamily="34" charset="0"/>
              </a:rPr>
              <a:t>Varicella vaccination and other changes to the routine childhood immunisation schedule </a:t>
            </a:r>
            <a:endParaRPr lang="en-GB" sz="1300"/>
          </a:p>
        </p:txBody>
      </p:sp>
      <p:sp>
        <p:nvSpPr>
          <p:cNvPr id="5" name="Slide Number Placeholder 4">
            <a:extLst>
              <a:ext uri="{FF2B5EF4-FFF2-40B4-BE49-F238E27FC236}">
                <a16:creationId xmlns:a16="http://schemas.microsoft.com/office/drawing/2014/main" id="{0428E13C-CA3A-DA3C-CAE0-3D8982D885DE}"/>
              </a:ext>
            </a:extLst>
          </p:cNvPr>
          <p:cNvSpPr>
            <a:spLocks noGrp="1"/>
          </p:cNvSpPr>
          <p:nvPr>
            <p:ph type="sldNum" sz="quarter" idx="12"/>
          </p:nvPr>
        </p:nvSpPr>
        <p:spPr/>
        <p:txBody>
          <a:bodyPr/>
          <a:lstStyle/>
          <a:p>
            <a:fld id="{561D0CCE-8DCC-44DC-A653-AE62B1D84A52}" type="slidenum">
              <a:rPr lang="en-GB" smtClean="0"/>
              <a:pPr/>
              <a:t>17</a:t>
            </a:fld>
            <a:endParaRPr lang="en-GB"/>
          </a:p>
        </p:txBody>
      </p:sp>
    </p:spTree>
    <p:extLst>
      <p:ext uri="{BB962C8B-B14F-4D97-AF65-F5344CB8AC3E}">
        <p14:creationId xmlns:p14="http://schemas.microsoft.com/office/powerpoint/2010/main" val="32729939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591A1-0D28-29A5-4F3D-DEC987D60BE6}"/>
              </a:ext>
            </a:extLst>
          </p:cNvPr>
          <p:cNvSpPr>
            <a:spLocks noGrp="1"/>
          </p:cNvSpPr>
          <p:nvPr>
            <p:ph type="title"/>
          </p:nvPr>
        </p:nvSpPr>
        <p:spPr>
          <a:xfrm>
            <a:off x="338328" y="365125"/>
            <a:ext cx="11015472" cy="881784"/>
          </a:xfrm>
        </p:spPr>
        <p:txBody>
          <a:bodyPr lIns="91440" tIns="45720" rIns="91440" bIns="45720" anchor="t"/>
          <a:lstStyle/>
          <a:p>
            <a:r>
              <a:rPr lang="en-GB" sz="2800" b="1"/>
              <a:t>JCVI considerations for the introduction of a universal varicella vaccination programme</a:t>
            </a:r>
            <a:br>
              <a:rPr lang="en-GB" sz="3600"/>
            </a:br>
            <a:br>
              <a:rPr lang="en-GB" sz="1600" b="1">
                <a:latin typeface="+mn-lt"/>
                <a:ea typeface="+mn-ea"/>
                <a:cs typeface="+mn-cs"/>
              </a:rPr>
            </a:br>
            <a:r>
              <a:rPr lang="en-GB" sz="1600" b="1">
                <a:latin typeface="+mn-lt"/>
                <a:ea typeface="+mn-ea"/>
                <a:cs typeface="+mn-cs"/>
              </a:rPr>
              <a:t>Disease burden (University of Bristol study)*</a:t>
            </a:r>
            <a:br>
              <a:rPr lang="en-GB" sz="1800" b="1"/>
            </a:br>
            <a:endParaRPr lang="en-GB" sz="1800"/>
          </a:p>
        </p:txBody>
      </p:sp>
      <p:sp>
        <p:nvSpPr>
          <p:cNvPr id="3" name="Content Placeholder 2">
            <a:extLst>
              <a:ext uri="{FF2B5EF4-FFF2-40B4-BE49-F238E27FC236}">
                <a16:creationId xmlns:a16="http://schemas.microsoft.com/office/drawing/2014/main" id="{3F9417AA-3EAA-0010-B0CF-F9F8E7C227BB}"/>
              </a:ext>
            </a:extLst>
          </p:cNvPr>
          <p:cNvSpPr>
            <a:spLocks noGrp="1"/>
          </p:cNvSpPr>
          <p:nvPr>
            <p:ph idx="1"/>
          </p:nvPr>
        </p:nvSpPr>
        <p:spPr>
          <a:xfrm>
            <a:off x="338328" y="1781298"/>
            <a:ext cx="10783824" cy="4305043"/>
          </a:xfrm>
        </p:spPr>
        <p:txBody>
          <a:bodyPr/>
          <a:lstStyle/>
          <a:p>
            <a:pPr marL="0" indent="0">
              <a:buNone/>
            </a:pPr>
            <a:r>
              <a:rPr lang="en-GB" sz="1500" b="1"/>
              <a:t>Hospital impact</a:t>
            </a:r>
          </a:p>
          <a:p>
            <a:pPr lvl="1"/>
            <a:r>
              <a:rPr lang="en-GB" sz="1500"/>
              <a:t>the true burden of hospitalisations caused by varicella is underestimated through routine data sources due to errors in coding</a:t>
            </a:r>
          </a:p>
          <a:p>
            <a:pPr lvl="1"/>
            <a:r>
              <a:rPr lang="en-GB" sz="1500"/>
              <a:t>varicella is often not recorded as underlying cause (coded instead as secondary infection e.g. cellulitis, </a:t>
            </a:r>
            <a:r>
              <a:rPr lang="en-GB" sz="1500" err="1"/>
              <a:t>iGas</a:t>
            </a:r>
            <a:r>
              <a:rPr lang="en-GB" sz="1500"/>
              <a:t>, childhood stroke</a:t>
            </a:r>
          </a:p>
          <a:p>
            <a:pPr lvl="1"/>
            <a:r>
              <a:rPr lang="en-GB" sz="1500"/>
              <a:t>it was thought that there may be other secondary complications from varicella which are currently not well understood or captured</a:t>
            </a:r>
          </a:p>
          <a:p>
            <a:pPr lvl="1"/>
            <a:r>
              <a:rPr lang="en-GB" sz="1500"/>
              <a:t>severe complications are common, costly and a burden to the NHS</a:t>
            </a:r>
          </a:p>
          <a:p>
            <a:pPr lvl="1"/>
            <a:r>
              <a:rPr lang="en-GB" sz="1500"/>
              <a:t>uncomplicated varicella can still lead to hospitalisations in the young and those with underlying medical conditions </a:t>
            </a:r>
          </a:p>
          <a:p>
            <a:pPr marL="0" indent="0">
              <a:buNone/>
            </a:pPr>
            <a:r>
              <a:rPr lang="en-GB" sz="1500" b="1"/>
              <a:t>Community impact</a:t>
            </a:r>
            <a:endParaRPr lang="en-GB" sz="1500"/>
          </a:p>
          <a:p>
            <a:pPr lvl="1"/>
            <a:r>
              <a:rPr lang="en-GB" sz="1500"/>
              <a:t>mild cases not captured in medical datasets</a:t>
            </a:r>
          </a:p>
          <a:p>
            <a:pPr lvl="1"/>
            <a:r>
              <a:rPr lang="en-GB" sz="1500"/>
              <a:t>Quality Adjusted Life Years (QALY) loss was estimated for mild varicella</a:t>
            </a:r>
          </a:p>
          <a:p>
            <a:pPr lvl="1"/>
            <a:r>
              <a:rPr lang="en-GB" sz="1500"/>
              <a:t>caregiver work absences &amp; nursery days lost were measured</a:t>
            </a:r>
          </a:p>
          <a:p>
            <a:pPr marL="0" indent="0">
              <a:buNone/>
            </a:pPr>
            <a:r>
              <a:rPr lang="en-GB" sz="1500" b="1"/>
              <a:t>Overall findings</a:t>
            </a:r>
          </a:p>
          <a:p>
            <a:pPr lvl="1"/>
            <a:r>
              <a:rPr lang="en-GB" sz="1500"/>
              <a:t>both mild and severe varicella carry significant health, social &amp; economic costs</a:t>
            </a:r>
          </a:p>
          <a:p>
            <a:pPr lvl="1"/>
            <a:r>
              <a:rPr lang="en-GB" sz="1500"/>
              <a:t>findings informed JCVI varicella vaccination modelling</a:t>
            </a:r>
          </a:p>
          <a:p>
            <a:pPr marL="0" indent="0">
              <a:buNone/>
            </a:pPr>
            <a:endParaRPr lang="en-GB" sz="1200" b="1"/>
          </a:p>
        </p:txBody>
      </p:sp>
      <p:sp>
        <p:nvSpPr>
          <p:cNvPr id="5" name="Slide Number Placeholder 4">
            <a:extLst>
              <a:ext uri="{FF2B5EF4-FFF2-40B4-BE49-F238E27FC236}">
                <a16:creationId xmlns:a16="http://schemas.microsoft.com/office/drawing/2014/main" id="{F293B92D-529C-F9AB-5302-AB6CA68D4794}"/>
              </a:ext>
            </a:extLst>
          </p:cNvPr>
          <p:cNvSpPr>
            <a:spLocks noGrp="1"/>
          </p:cNvSpPr>
          <p:nvPr>
            <p:ph type="sldNum" sz="quarter" idx="12"/>
          </p:nvPr>
        </p:nvSpPr>
        <p:spPr/>
        <p:txBody>
          <a:bodyPr/>
          <a:lstStyle/>
          <a:p>
            <a:fld id="{561D0CCE-8DCC-44DC-A653-AE62B1D84A52}" type="slidenum">
              <a:rPr lang="en-GB" smtClean="0"/>
              <a:pPr/>
              <a:t>18</a:t>
            </a:fld>
            <a:endParaRPr lang="en-GB"/>
          </a:p>
        </p:txBody>
      </p:sp>
      <p:pic>
        <p:nvPicPr>
          <p:cNvPr id="7" name="Graphic 6" descr="Hospital with solid fill">
            <a:extLst>
              <a:ext uri="{FF2B5EF4-FFF2-40B4-BE49-F238E27FC236}">
                <a16:creationId xmlns:a16="http://schemas.microsoft.com/office/drawing/2014/main" id="{0BA9D899-2441-019E-EC17-B3CF11FFCCD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1212" y="2700915"/>
            <a:ext cx="664143" cy="664143"/>
          </a:xfrm>
          <a:prstGeom prst="rect">
            <a:avLst/>
          </a:prstGeom>
        </p:spPr>
      </p:pic>
      <p:pic>
        <p:nvPicPr>
          <p:cNvPr id="9" name="Graphic 8" descr="Neighborhood with solid fill">
            <a:extLst>
              <a:ext uri="{FF2B5EF4-FFF2-40B4-BE49-F238E27FC236}">
                <a16:creationId xmlns:a16="http://schemas.microsoft.com/office/drawing/2014/main" id="{3A66ABA3-97D8-D865-D141-D7D5BC3102C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41478" y="4508029"/>
            <a:ext cx="593877" cy="593877"/>
          </a:xfrm>
          <a:prstGeom prst="rect">
            <a:avLst/>
          </a:prstGeom>
        </p:spPr>
      </p:pic>
      <p:sp>
        <p:nvSpPr>
          <p:cNvPr id="6" name="Footer Placeholder 3">
            <a:extLst>
              <a:ext uri="{FF2B5EF4-FFF2-40B4-BE49-F238E27FC236}">
                <a16:creationId xmlns:a16="http://schemas.microsoft.com/office/drawing/2014/main" id="{C6F62498-8A38-5D53-024F-85F896F749A2}"/>
              </a:ext>
            </a:extLst>
          </p:cNvPr>
          <p:cNvSpPr>
            <a:spLocks noGrp="1"/>
          </p:cNvSpPr>
          <p:nvPr>
            <p:ph type="ftr" sz="quarter" idx="11"/>
          </p:nvPr>
        </p:nvSpPr>
        <p:spPr>
          <a:xfrm>
            <a:off x="285749" y="6349598"/>
            <a:ext cx="7543801" cy="365125"/>
          </a:xfrm>
        </p:spPr>
        <p:txBody>
          <a:bodyPr/>
          <a:lstStyle/>
          <a:p>
            <a:r>
              <a:rPr lang="en-GB" sz="1300"/>
              <a:t>Varicella vaccination and other changes to the routine childhood immunisation schedule </a:t>
            </a:r>
          </a:p>
        </p:txBody>
      </p:sp>
    </p:spTree>
    <p:extLst>
      <p:ext uri="{BB962C8B-B14F-4D97-AF65-F5344CB8AC3E}">
        <p14:creationId xmlns:p14="http://schemas.microsoft.com/office/powerpoint/2010/main" val="10048340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D1D182-C3E0-D496-BAC7-1C4944417832}"/>
              </a:ext>
            </a:extLst>
          </p:cNvPr>
          <p:cNvSpPr>
            <a:spLocks noGrp="1"/>
          </p:cNvSpPr>
          <p:nvPr>
            <p:ph idx="1"/>
          </p:nvPr>
        </p:nvSpPr>
        <p:spPr>
          <a:xfrm>
            <a:off x="582168" y="1252728"/>
            <a:ext cx="10515600" cy="5133594"/>
          </a:xfrm>
        </p:spPr>
        <p:txBody>
          <a:bodyPr/>
          <a:lstStyle/>
          <a:p>
            <a:r>
              <a:rPr lang="en-GB" sz="1600" b="1"/>
              <a:t>Adopted internationally</a:t>
            </a:r>
            <a:endParaRPr lang="en-GB" sz="1600"/>
          </a:p>
          <a:p>
            <a:pPr lvl="1"/>
            <a:r>
              <a:rPr lang="en-GB" sz="1600"/>
              <a:t>varicella vaccination is included in routine schedules of several countries, either as a 2-dose or single-dose strategy (USA, Canada, Australia, Germany)</a:t>
            </a:r>
          </a:p>
          <a:p>
            <a:pPr lvl="1"/>
            <a:r>
              <a:rPr lang="en-GB" sz="1600"/>
              <a:t>these countries have observed significant impact on cases of varicella and resulting hospitalisations</a:t>
            </a:r>
          </a:p>
          <a:p>
            <a:pPr lvl="1"/>
            <a:r>
              <a:rPr lang="en-GB" sz="1600"/>
              <a:t>countries introducing a 2-dose schedules show indirect protection in younger, unvaccinated children</a:t>
            </a:r>
          </a:p>
          <a:p>
            <a:pPr lvl="1"/>
            <a:r>
              <a:rPr lang="en-GB" sz="1600"/>
              <a:t>there is no evidence of infection rebound in rates of infection among those missing out on vaccination post-introduction</a:t>
            </a:r>
          </a:p>
          <a:p>
            <a:r>
              <a:rPr lang="en-GB" sz="1600" b="1"/>
              <a:t>USA experience</a:t>
            </a:r>
            <a:endParaRPr lang="en-GB" sz="1600"/>
          </a:p>
          <a:p>
            <a:pPr lvl="1"/>
            <a:r>
              <a:rPr lang="en-GB" sz="1600"/>
              <a:t>introduced 1995 (1 dose), 2007 (2 doses)</a:t>
            </a:r>
          </a:p>
          <a:p>
            <a:pPr lvl="1"/>
            <a:r>
              <a:rPr lang="en-GB" sz="1600"/>
              <a:t>25-year Centres for Disease Control and Prevention (CDC) data showed major reductions in varicella &amp; hospitalisations</a:t>
            </a:r>
          </a:p>
          <a:p>
            <a:pPr lvl="1"/>
            <a:r>
              <a:rPr lang="en-GB" sz="1600"/>
              <a:t>CDC concluded that data does not support predictions that varicella programme would increase herpes zoster (shingles) incidence</a:t>
            </a:r>
          </a:p>
          <a:p>
            <a:pPr lvl="1"/>
            <a:endParaRPr lang="en-GB" sz="1600"/>
          </a:p>
          <a:p>
            <a:r>
              <a:rPr lang="en-GB" sz="1600" b="1"/>
              <a:t>UK modelling relevance</a:t>
            </a:r>
            <a:endParaRPr lang="en-GB" sz="1600"/>
          </a:p>
          <a:p>
            <a:pPr lvl="1"/>
            <a:r>
              <a:rPr lang="en-GB" sz="1600"/>
              <a:t>JCVI sub-committee reviewed USA data</a:t>
            </a:r>
          </a:p>
          <a:p>
            <a:pPr lvl="1"/>
            <a:r>
              <a:rPr lang="en-GB" sz="1600"/>
              <a:t>findings incorporated into modelling to assess potential effect of vaccination on </a:t>
            </a:r>
            <a:r>
              <a:rPr lang="en-GB" sz="1600" b="1"/>
              <a:t>exogenous boosting</a:t>
            </a:r>
            <a:endParaRPr lang="en-GB" sz="1600"/>
          </a:p>
          <a:p>
            <a:endParaRPr lang="en-GB"/>
          </a:p>
        </p:txBody>
      </p:sp>
      <p:sp>
        <p:nvSpPr>
          <p:cNvPr id="5" name="Slide Number Placeholder 4">
            <a:extLst>
              <a:ext uri="{FF2B5EF4-FFF2-40B4-BE49-F238E27FC236}">
                <a16:creationId xmlns:a16="http://schemas.microsoft.com/office/drawing/2014/main" id="{C7E8DFFC-0FB1-EBB1-F09B-C7F3717808C3}"/>
              </a:ext>
            </a:extLst>
          </p:cNvPr>
          <p:cNvSpPr>
            <a:spLocks noGrp="1"/>
          </p:cNvSpPr>
          <p:nvPr>
            <p:ph type="sldNum" sz="quarter" idx="12"/>
          </p:nvPr>
        </p:nvSpPr>
        <p:spPr/>
        <p:txBody>
          <a:bodyPr/>
          <a:lstStyle/>
          <a:p>
            <a:fld id="{561D0CCE-8DCC-44DC-A653-AE62B1D84A52}" type="slidenum">
              <a:rPr lang="en-GB" smtClean="0"/>
              <a:pPr/>
              <a:t>19</a:t>
            </a:fld>
            <a:endParaRPr lang="en-GB"/>
          </a:p>
        </p:txBody>
      </p:sp>
      <p:pic>
        <p:nvPicPr>
          <p:cNvPr id="6" name="Graphic 5" descr="Globe outline">
            <a:extLst>
              <a:ext uri="{FF2B5EF4-FFF2-40B4-BE49-F238E27FC236}">
                <a16:creationId xmlns:a16="http://schemas.microsoft.com/office/drawing/2014/main" id="{5653337B-27FF-B475-9E76-CC4C188700B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444027" y="347876"/>
            <a:ext cx="914400" cy="914400"/>
          </a:xfrm>
          <a:prstGeom prst="rect">
            <a:avLst/>
          </a:prstGeom>
        </p:spPr>
      </p:pic>
      <p:sp>
        <p:nvSpPr>
          <p:cNvPr id="7" name="TextBox 6">
            <a:extLst>
              <a:ext uri="{FF2B5EF4-FFF2-40B4-BE49-F238E27FC236}">
                <a16:creationId xmlns:a16="http://schemas.microsoft.com/office/drawing/2014/main" id="{45AC88A5-EE36-2A42-0357-680843F0C0B1}"/>
              </a:ext>
            </a:extLst>
          </p:cNvPr>
          <p:cNvSpPr txBox="1"/>
          <p:nvPr/>
        </p:nvSpPr>
        <p:spPr>
          <a:xfrm>
            <a:off x="410342" y="512431"/>
            <a:ext cx="9905265" cy="584775"/>
          </a:xfrm>
          <a:prstGeom prst="rect">
            <a:avLst/>
          </a:prstGeom>
          <a:noFill/>
        </p:spPr>
        <p:txBody>
          <a:bodyPr wrap="square" lIns="91440" tIns="45720" rIns="91440" bIns="45720" rtlCol="0" anchor="t">
            <a:spAutoFit/>
          </a:bodyPr>
          <a:lstStyle/>
          <a:p>
            <a:r>
              <a:rPr lang="en-GB" sz="3200" b="1">
                <a:latin typeface="+mj-lt"/>
              </a:rPr>
              <a:t>Real-world Experience with Varicella Vaccination</a:t>
            </a:r>
          </a:p>
        </p:txBody>
      </p:sp>
      <p:sp>
        <p:nvSpPr>
          <p:cNvPr id="9" name="Footer Placeholder 3">
            <a:extLst>
              <a:ext uri="{FF2B5EF4-FFF2-40B4-BE49-F238E27FC236}">
                <a16:creationId xmlns:a16="http://schemas.microsoft.com/office/drawing/2014/main" id="{786BE438-BD1B-A299-0A0B-99C321D565DE}"/>
              </a:ext>
            </a:extLst>
          </p:cNvPr>
          <p:cNvSpPr>
            <a:spLocks noGrp="1"/>
          </p:cNvSpPr>
          <p:nvPr>
            <p:ph type="ftr" sz="quarter" idx="11"/>
          </p:nvPr>
        </p:nvSpPr>
        <p:spPr>
          <a:xfrm>
            <a:off x="285749" y="6349598"/>
            <a:ext cx="7543801" cy="365125"/>
          </a:xfrm>
        </p:spPr>
        <p:txBody>
          <a:bodyPr/>
          <a:lstStyle/>
          <a:p>
            <a:r>
              <a:rPr lang="en-GB" sz="1300"/>
              <a:t>Varicella vaccination and other changes to the routine childhood immunisation schedule </a:t>
            </a:r>
          </a:p>
        </p:txBody>
      </p:sp>
    </p:spTree>
    <p:extLst>
      <p:ext uri="{BB962C8B-B14F-4D97-AF65-F5344CB8AC3E}">
        <p14:creationId xmlns:p14="http://schemas.microsoft.com/office/powerpoint/2010/main" val="39373097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812DB-54B4-C706-E2D5-F6CF7EA6C4F7}"/>
              </a:ext>
            </a:extLst>
          </p:cNvPr>
          <p:cNvSpPr>
            <a:spLocks noGrp="1"/>
          </p:cNvSpPr>
          <p:nvPr>
            <p:ph type="title"/>
          </p:nvPr>
        </p:nvSpPr>
        <p:spPr>
          <a:xfrm>
            <a:off x="838200" y="210796"/>
            <a:ext cx="10515600" cy="631082"/>
          </a:xfrm>
        </p:spPr>
        <p:txBody>
          <a:bodyPr lIns="91440" tIns="45720" rIns="91440" bIns="45720" anchor="t"/>
          <a:lstStyle/>
          <a:p>
            <a:r>
              <a:rPr lang="en-GB" sz="4000" b="1">
                <a:cs typeface="Arial"/>
              </a:rPr>
              <a:t>Green Book </a:t>
            </a:r>
            <a:endParaRPr lang="en-GB" sz="4000" b="1"/>
          </a:p>
        </p:txBody>
      </p:sp>
      <p:sp>
        <p:nvSpPr>
          <p:cNvPr id="3" name="Content Placeholder 2">
            <a:extLst>
              <a:ext uri="{FF2B5EF4-FFF2-40B4-BE49-F238E27FC236}">
                <a16:creationId xmlns:a16="http://schemas.microsoft.com/office/drawing/2014/main" id="{CF34CE40-2E92-6842-EFB3-82024A1BE598}"/>
              </a:ext>
            </a:extLst>
          </p:cNvPr>
          <p:cNvSpPr>
            <a:spLocks noGrp="1"/>
          </p:cNvSpPr>
          <p:nvPr>
            <p:ph idx="1"/>
          </p:nvPr>
        </p:nvSpPr>
        <p:spPr>
          <a:xfrm>
            <a:off x="838200" y="838450"/>
            <a:ext cx="10515600" cy="5026527"/>
          </a:xfrm>
        </p:spPr>
        <p:txBody>
          <a:bodyPr lIns="91440" tIns="45720" rIns="91440" bIns="45720" anchor="t"/>
          <a:lstStyle/>
          <a:p>
            <a:pPr marL="0" indent="0">
              <a:buNone/>
            </a:pPr>
            <a:r>
              <a:rPr lang="en-GB" sz="2000">
                <a:cs typeface="Arial"/>
              </a:rPr>
              <a:t>The following Green Book chapters have been updated:</a:t>
            </a:r>
          </a:p>
          <a:p>
            <a:r>
              <a:rPr lang="en-GB" sz="2000">
                <a:cs typeface="Arial"/>
                <a:hlinkClick r:id="rId2"/>
              </a:rPr>
              <a:t>Varicella: the green book - GOV.UK</a:t>
            </a:r>
            <a:r>
              <a:rPr lang="en-GB" sz="2000">
                <a:cs typeface="Arial"/>
              </a:rPr>
              <a:t> </a:t>
            </a:r>
          </a:p>
          <a:p>
            <a:r>
              <a:rPr lang="en-GB" sz="2000">
                <a:cs typeface="Arial"/>
                <a:hlinkClick r:id="rId3"/>
              </a:rPr>
              <a:t>Measles: the green book - GOV.UK</a:t>
            </a:r>
            <a:r>
              <a:rPr lang="en-GB" sz="2000">
                <a:cs typeface="Arial"/>
              </a:rPr>
              <a:t> </a:t>
            </a:r>
          </a:p>
          <a:p>
            <a:r>
              <a:rPr lang="en-GB" sz="2000">
                <a:cs typeface="Arial"/>
              </a:rPr>
              <a:t>The following Green Book chapters are still being finalised:</a:t>
            </a:r>
          </a:p>
          <a:p>
            <a:r>
              <a:rPr lang="en-GB" sz="2000">
                <a:cs typeface="Arial"/>
                <a:hlinkClick r:id="rId4"/>
              </a:rPr>
              <a:t>Mumps: the green book - GOV.UK</a:t>
            </a:r>
            <a:r>
              <a:rPr lang="en-GB" sz="2000">
                <a:cs typeface="Arial"/>
              </a:rPr>
              <a:t> </a:t>
            </a:r>
          </a:p>
          <a:p>
            <a:r>
              <a:rPr lang="en-GB" sz="2000">
                <a:cs typeface="Arial"/>
                <a:hlinkClick r:id="rId5"/>
              </a:rPr>
              <a:t>Rubella: the green book - GOV.UK</a:t>
            </a:r>
            <a:endParaRPr lang="en-GB" sz="2000">
              <a:cs typeface="Arial"/>
            </a:endParaRPr>
          </a:p>
          <a:p>
            <a:endParaRPr lang="en-GB" sz="2000">
              <a:solidFill>
                <a:srgbClr val="212A73"/>
              </a:solidFill>
              <a:ea typeface="+mn-lt"/>
              <a:cs typeface="+mn-lt"/>
            </a:endParaRPr>
          </a:p>
          <a:p>
            <a:pPr marL="0" indent="0">
              <a:buNone/>
            </a:pPr>
            <a:endParaRPr lang="en-GB" sz="2000">
              <a:solidFill>
                <a:srgbClr val="002060"/>
              </a:solidFill>
              <a:ea typeface="+mn-lt"/>
              <a:cs typeface="+mn-lt"/>
            </a:endParaRPr>
          </a:p>
          <a:p>
            <a:pPr marL="0" indent="0">
              <a:buNone/>
            </a:pPr>
            <a:r>
              <a:rPr lang="en-GB" sz="2000">
                <a:solidFill>
                  <a:srgbClr val="002060"/>
                </a:solidFill>
                <a:ea typeface="+mn-lt"/>
                <a:cs typeface="+mn-lt"/>
              </a:rPr>
              <a:t>This slide set is version 2 and has been reviewed against the </a:t>
            </a:r>
            <a:r>
              <a:rPr lang="en-GB" sz="2000">
                <a:solidFill>
                  <a:srgbClr val="212A73"/>
                </a:solidFill>
                <a:ea typeface="+mn-lt"/>
                <a:cs typeface="+mn-lt"/>
                <a:hlinkClick r:id="rId2"/>
              </a:rPr>
              <a:t>Varicella: the green book - GOV.UK</a:t>
            </a:r>
            <a:r>
              <a:rPr lang="en-GB" sz="2000">
                <a:solidFill>
                  <a:srgbClr val="212A73"/>
                </a:solidFill>
                <a:ea typeface="+mn-lt"/>
                <a:cs typeface="+mn-lt"/>
              </a:rPr>
              <a:t> and </a:t>
            </a:r>
            <a:r>
              <a:rPr lang="en-GB" sz="2000">
                <a:solidFill>
                  <a:srgbClr val="212A73"/>
                </a:solidFill>
                <a:ea typeface="+mn-lt"/>
                <a:cs typeface="+mn-lt"/>
                <a:hlinkClick r:id="rId3"/>
              </a:rPr>
              <a:t>Measles: the green book - GOV.UK</a:t>
            </a:r>
            <a:r>
              <a:rPr lang="en-GB" sz="2000">
                <a:solidFill>
                  <a:srgbClr val="212A73"/>
                </a:solidFill>
                <a:ea typeface="+mn-lt"/>
                <a:cs typeface="+mn-lt"/>
              </a:rPr>
              <a:t> green book chapters. </a:t>
            </a:r>
          </a:p>
          <a:p>
            <a:pPr marL="0" indent="0">
              <a:buNone/>
            </a:pPr>
            <a:r>
              <a:rPr lang="en-GB" sz="2000" b="1">
                <a:solidFill>
                  <a:srgbClr val="212A73"/>
                </a:solidFill>
                <a:ea typeface="+mn-lt"/>
                <a:cs typeface="+mn-lt"/>
              </a:rPr>
              <a:t>Version changes can be viewed in the notes section of slide 1</a:t>
            </a:r>
            <a:endParaRPr lang="en-GB" sz="2000" b="1">
              <a:solidFill>
                <a:srgbClr val="002060"/>
              </a:solidFill>
              <a:cs typeface="Arial"/>
            </a:endParaRPr>
          </a:p>
        </p:txBody>
      </p:sp>
      <p:sp>
        <p:nvSpPr>
          <p:cNvPr id="5" name="Slide Number Placeholder 4">
            <a:extLst>
              <a:ext uri="{FF2B5EF4-FFF2-40B4-BE49-F238E27FC236}">
                <a16:creationId xmlns:a16="http://schemas.microsoft.com/office/drawing/2014/main" id="{7E957284-2965-D576-D01F-A6A7DB81D1E8}"/>
              </a:ext>
            </a:extLst>
          </p:cNvPr>
          <p:cNvSpPr>
            <a:spLocks noGrp="1"/>
          </p:cNvSpPr>
          <p:nvPr>
            <p:ph type="sldNum" sz="quarter" idx="12"/>
          </p:nvPr>
        </p:nvSpPr>
        <p:spPr/>
        <p:txBody>
          <a:bodyPr/>
          <a:lstStyle/>
          <a:p>
            <a:fld id="{561D0CCE-8DCC-44DC-A653-AE62B1D84A52}" type="slidenum">
              <a:rPr lang="en-GB" smtClean="0"/>
              <a:pPr/>
              <a:t>2</a:t>
            </a:fld>
            <a:endParaRPr lang="en-GB"/>
          </a:p>
        </p:txBody>
      </p:sp>
      <p:sp>
        <p:nvSpPr>
          <p:cNvPr id="8" name="Footer Placeholder 3">
            <a:extLst>
              <a:ext uri="{FF2B5EF4-FFF2-40B4-BE49-F238E27FC236}">
                <a16:creationId xmlns:a16="http://schemas.microsoft.com/office/drawing/2014/main" id="{003666DB-512E-1FC5-0CBC-E7BFE07E464A}"/>
              </a:ext>
            </a:extLst>
          </p:cNvPr>
          <p:cNvSpPr>
            <a:spLocks noGrp="1"/>
          </p:cNvSpPr>
          <p:nvPr>
            <p:ph type="ftr" sz="quarter" idx="11"/>
          </p:nvPr>
        </p:nvSpPr>
        <p:spPr>
          <a:xfrm>
            <a:off x="285749" y="6349598"/>
            <a:ext cx="7543801" cy="365125"/>
          </a:xfrm>
        </p:spPr>
        <p:txBody>
          <a:bodyPr/>
          <a:lstStyle/>
          <a:p>
            <a:r>
              <a:rPr lang="en-GB" sz="1300"/>
              <a:t>Varicella vaccination and other changes to the routine childhood immunisation schedule </a:t>
            </a:r>
          </a:p>
        </p:txBody>
      </p:sp>
    </p:spTree>
    <p:extLst>
      <p:ext uri="{BB962C8B-B14F-4D97-AF65-F5344CB8AC3E}">
        <p14:creationId xmlns:p14="http://schemas.microsoft.com/office/powerpoint/2010/main" val="24546561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938A65-C25C-0D62-8F52-8A1B0D80CC27}"/>
              </a:ext>
            </a:extLst>
          </p:cNvPr>
          <p:cNvSpPr>
            <a:spLocks noGrp="1"/>
          </p:cNvSpPr>
          <p:nvPr>
            <p:ph idx="1"/>
          </p:nvPr>
        </p:nvSpPr>
        <p:spPr>
          <a:xfrm>
            <a:off x="637032" y="454023"/>
            <a:ext cx="10923430" cy="5653699"/>
          </a:xfrm>
        </p:spPr>
        <p:txBody>
          <a:bodyPr lIns="91440" tIns="45720" rIns="91440" bIns="45720" anchor="t"/>
          <a:lstStyle/>
          <a:p>
            <a:pPr marL="0" indent="0">
              <a:buNone/>
            </a:pPr>
            <a:r>
              <a:rPr lang="en-GB" sz="3200" b="1"/>
              <a:t>Cost-effectiveness Modelling</a:t>
            </a:r>
          </a:p>
          <a:p>
            <a:pPr marL="0" indent="0">
              <a:buNone/>
            </a:pPr>
            <a:r>
              <a:rPr lang="en-GB" sz="1600" b="1"/>
              <a:t>Model development</a:t>
            </a:r>
            <a:endParaRPr lang="en-GB" sz="1600"/>
          </a:p>
          <a:p>
            <a:pPr lvl="1"/>
            <a:r>
              <a:rPr lang="en-GB" sz="1600"/>
              <a:t>University of Cambridge, with JCVI input (unpublished)</a:t>
            </a:r>
            <a:r>
              <a:rPr lang="en-GB" sz="1600">
                <a:ea typeface="+mn-lt"/>
                <a:cs typeface="+mn-lt"/>
              </a:rPr>
              <a:t> </a:t>
            </a:r>
            <a:r>
              <a:rPr lang="en-GB" sz="1600">
                <a:ea typeface="+mn-lt"/>
                <a:cs typeface="+mn-lt"/>
                <a:hlinkClick r:id="rId2"/>
              </a:rPr>
              <a:t>JCVI statement on a childhood varicella (chickenpox) vaccination programme - GOV.UK</a:t>
            </a:r>
            <a:endParaRPr lang="en-GB" sz="1600">
              <a:cs typeface="Arial"/>
            </a:endParaRPr>
          </a:p>
          <a:p>
            <a:pPr lvl="1"/>
            <a:r>
              <a:rPr lang="en-GB" sz="1600"/>
              <a:t>applied US real-world data, then refitted to UK data (seroprevalence, Quality of Life, data on primary care consultations for chicken pox)</a:t>
            </a:r>
            <a:endParaRPr lang="en-GB" sz="1600">
              <a:cs typeface="Arial"/>
            </a:endParaRPr>
          </a:p>
          <a:p>
            <a:pPr marL="0" indent="0">
              <a:buNone/>
            </a:pPr>
            <a:r>
              <a:rPr lang="en-GB" sz="1600" b="1"/>
              <a:t>Exogenous boosting assumptions (assumptions on duration of protection from herpes zoster)</a:t>
            </a:r>
            <a:endParaRPr lang="en-GB" sz="1600"/>
          </a:p>
          <a:p>
            <a:pPr lvl="1"/>
            <a:r>
              <a:rPr lang="en-GB" sz="1600"/>
              <a:t>previous assumption on the duration of protection from herpes zoster through exogenous boosting (20 years) was too long</a:t>
            </a:r>
            <a:endParaRPr lang="en-GB" sz="1600">
              <a:cs typeface="Arial"/>
            </a:endParaRPr>
          </a:p>
          <a:p>
            <a:pPr lvl="1"/>
            <a:r>
              <a:rPr lang="en-GB" sz="1600"/>
              <a:t>it was agreed that the duration was likely to be around 3 years (sensitivity analysis 1–5 years)</a:t>
            </a:r>
            <a:endParaRPr lang="en-GB" sz="1600">
              <a:cs typeface="Arial"/>
            </a:endParaRPr>
          </a:p>
          <a:p>
            <a:pPr marL="0" indent="0">
              <a:buNone/>
            </a:pPr>
            <a:r>
              <a:rPr lang="en-GB" sz="1600" b="1"/>
              <a:t>Model outcomes</a:t>
            </a:r>
            <a:endParaRPr lang="en-GB" sz="1600"/>
          </a:p>
          <a:p>
            <a:pPr lvl="1"/>
            <a:r>
              <a:rPr lang="en-GB" sz="1600"/>
              <a:t>the updated modelling did not show a rebound in varicella cases after introduction (consistent with international data)</a:t>
            </a:r>
            <a:endParaRPr lang="en-GB" sz="1600">
              <a:cs typeface="Arial"/>
            </a:endParaRPr>
          </a:p>
          <a:p>
            <a:pPr lvl="1"/>
            <a:r>
              <a:rPr lang="en-GB" sz="1600"/>
              <a:t>sharp initial decline maintained with 2-dose schedule</a:t>
            </a:r>
            <a:endParaRPr lang="en-GB" sz="1600">
              <a:cs typeface="Arial"/>
            </a:endParaRPr>
          </a:p>
          <a:p>
            <a:pPr marL="0" indent="0">
              <a:buNone/>
            </a:pPr>
            <a:r>
              <a:rPr lang="en-GB" sz="1600" b="1"/>
              <a:t>Cost-effectiveness analysis showed that a routine programme would be</a:t>
            </a:r>
            <a:endParaRPr lang="en-GB" sz="1600"/>
          </a:p>
          <a:p>
            <a:pPr lvl="1"/>
            <a:r>
              <a:rPr lang="en-GB" sz="1600" b="1"/>
              <a:t>cost effective</a:t>
            </a:r>
            <a:endParaRPr lang="en-GB" sz="1600"/>
          </a:p>
          <a:p>
            <a:pPr lvl="1"/>
            <a:r>
              <a:rPr lang="en-GB" sz="1600"/>
              <a:t>may be </a:t>
            </a:r>
            <a:r>
              <a:rPr lang="en-GB" sz="1600" b="1"/>
              <a:t>cost saving</a:t>
            </a:r>
            <a:r>
              <a:rPr lang="en-GB" sz="1600"/>
              <a:t> depending on vaccine price</a:t>
            </a:r>
            <a:endParaRPr lang="en-GB" sz="1600">
              <a:cs typeface="Arial"/>
            </a:endParaRPr>
          </a:p>
          <a:p>
            <a:pPr lvl="1"/>
            <a:r>
              <a:rPr lang="en-GB" sz="1600"/>
              <a:t>key drivers: vaccine cost &amp; QALY loss estimates</a:t>
            </a:r>
            <a:endParaRPr lang="en-GB" sz="1600">
              <a:cs typeface="Arial"/>
            </a:endParaRPr>
          </a:p>
          <a:p>
            <a:endParaRPr lang="en-GB"/>
          </a:p>
        </p:txBody>
      </p:sp>
      <p:sp>
        <p:nvSpPr>
          <p:cNvPr id="5" name="Slide Number Placeholder 4">
            <a:extLst>
              <a:ext uri="{FF2B5EF4-FFF2-40B4-BE49-F238E27FC236}">
                <a16:creationId xmlns:a16="http://schemas.microsoft.com/office/drawing/2014/main" id="{5C456E9C-48BE-9BE0-FCF0-DEFBE314211B}"/>
              </a:ext>
            </a:extLst>
          </p:cNvPr>
          <p:cNvSpPr>
            <a:spLocks noGrp="1"/>
          </p:cNvSpPr>
          <p:nvPr>
            <p:ph type="sldNum" sz="quarter" idx="12"/>
          </p:nvPr>
        </p:nvSpPr>
        <p:spPr/>
        <p:txBody>
          <a:bodyPr/>
          <a:lstStyle/>
          <a:p>
            <a:fld id="{561D0CCE-8DCC-44DC-A653-AE62B1D84A52}" type="slidenum">
              <a:rPr lang="en-GB" smtClean="0"/>
              <a:pPr/>
              <a:t>20</a:t>
            </a:fld>
            <a:endParaRPr lang="en-GB"/>
          </a:p>
        </p:txBody>
      </p:sp>
      <p:sp>
        <p:nvSpPr>
          <p:cNvPr id="2" name="Footer Placeholder 3">
            <a:extLst>
              <a:ext uri="{FF2B5EF4-FFF2-40B4-BE49-F238E27FC236}">
                <a16:creationId xmlns:a16="http://schemas.microsoft.com/office/drawing/2014/main" id="{119A1358-7CEB-71C0-888C-EAD957B6A16E}"/>
              </a:ext>
            </a:extLst>
          </p:cNvPr>
          <p:cNvSpPr>
            <a:spLocks noGrp="1"/>
          </p:cNvSpPr>
          <p:nvPr>
            <p:ph type="ftr" sz="quarter" idx="11"/>
          </p:nvPr>
        </p:nvSpPr>
        <p:spPr>
          <a:xfrm>
            <a:off x="285749" y="6349598"/>
            <a:ext cx="7543801" cy="365125"/>
          </a:xfrm>
        </p:spPr>
        <p:txBody>
          <a:bodyPr/>
          <a:lstStyle/>
          <a:p>
            <a:r>
              <a:rPr lang="en-GB" sz="1300"/>
              <a:t>Varicella vaccination and other changes to the routine childhood immunisation schedule </a:t>
            </a:r>
          </a:p>
        </p:txBody>
      </p:sp>
    </p:spTree>
    <p:extLst>
      <p:ext uri="{BB962C8B-B14F-4D97-AF65-F5344CB8AC3E}">
        <p14:creationId xmlns:p14="http://schemas.microsoft.com/office/powerpoint/2010/main" val="38693182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1C6E8-941D-0FC9-16F2-E5DA0198A40D}"/>
              </a:ext>
            </a:extLst>
          </p:cNvPr>
          <p:cNvSpPr>
            <a:spLocks noGrp="1"/>
          </p:cNvSpPr>
          <p:nvPr>
            <p:ph type="title"/>
          </p:nvPr>
        </p:nvSpPr>
        <p:spPr>
          <a:xfrm>
            <a:off x="838200" y="365126"/>
            <a:ext cx="10765536" cy="767484"/>
          </a:xfrm>
        </p:spPr>
        <p:txBody>
          <a:bodyPr/>
          <a:lstStyle/>
          <a:p>
            <a:r>
              <a:rPr lang="en-GB" sz="3200" b="1"/>
              <a:t>JCVI recommendation after reviewing the evidence:</a:t>
            </a:r>
          </a:p>
        </p:txBody>
      </p:sp>
      <p:sp>
        <p:nvSpPr>
          <p:cNvPr id="3" name="Content Placeholder 2">
            <a:extLst>
              <a:ext uri="{FF2B5EF4-FFF2-40B4-BE49-F238E27FC236}">
                <a16:creationId xmlns:a16="http://schemas.microsoft.com/office/drawing/2014/main" id="{2E116C00-5201-38B6-FED8-00C33FF9895D}"/>
              </a:ext>
            </a:extLst>
          </p:cNvPr>
          <p:cNvSpPr>
            <a:spLocks noGrp="1"/>
          </p:cNvSpPr>
          <p:nvPr>
            <p:ph idx="1"/>
          </p:nvPr>
        </p:nvSpPr>
        <p:spPr>
          <a:xfrm>
            <a:off x="674571" y="870559"/>
            <a:ext cx="10515600" cy="1238377"/>
          </a:xfrm>
        </p:spPr>
        <p:txBody>
          <a:bodyPr lIns="91440" tIns="45720" rIns="91440" bIns="45720" anchor="t"/>
          <a:lstStyle/>
          <a:p>
            <a:pPr marL="0" indent="0">
              <a:buNone/>
            </a:pPr>
            <a:r>
              <a:rPr lang="en-GB" sz="1400" b="1"/>
              <a:t>Recommendation that a universal varicella vaccination programme should be introduced as part of the routine childhood vaccination programme. </a:t>
            </a:r>
          </a:p>
          <a:p>
            <a:pPr marL="0" indent="0">
              <a:buFont typeface="Arial" panose="020B0604020202020204" pitchFamily="34" charset="0"/>
              <a:buNone/>
            </a:pPr>
            <a:endParaRPr lang="en-GB" sz="1400" b="1"/>
          </a:p>
          <a:p>
            <a:pPr marL="0" indent="0">
              <a:buFont typeface="Arial" panose="020B0604020202020204" pitchFamily="34" charset="0"/>
              <a:buNone/>
            </a:pPr>
            <a:r>
              <a:rPr lang="en-GB" sz="1400" b="1"/>
              <a:t>This should be a: </a:t>
            </a:r>
            <a:endParaRPr lang="en-GB" sz="1400" b="1">
              <a:cs typeface="Arial"/>
            </a:endParaRPr>
          </a:p>
          <a:p>
            <a:pPr marL="0" indent="0">
              <a:buFont typeface="Arial" panose="020B0604020202020204" pitchFamily="34" charset="0"/>
              <a:buNone/>
            </a:pPr>
            <a:endParaRPr lang="en-GB" sz="1400" b="1"/>
          </a:p>
          <a:p>
            <a:pPr marL="0" indent="0">
              <a:buNone/>
            </a:pPr>
            <a:endParaRPr lang="en-GB" sz="1800"/>
          </a:p>
        </p:txBody>
      </p:sp>
      <p:sp>
        <p:nvSpPr>
          <p:cNvPr id="5" name="Slide Number Placeholder 4">
            <a:extLst>
              <a:ext uri="{FF2B5EF4-FFF2-40B4-BE49-F238E27FC236}">
                <a16:creationId xmlns:a16="http://schemas.microsoft.com/office/drawing/2014/main" id="{18279456-E091-BE2F-A1B2-09841F353DB4}"/>
              </a:ext>
            </a:extLst>
          </p:cNvPr>
          <p:cNvSpPr>
            <a:spLocks noGrp="1"/>
          </p:cNvSpPr>
          <p:nvPr>
            <p:ph type="sldNum" sz="quarter" idx="12"/>
          </p:nvPr>
        </p:nvSpPr>
        <p:spPr/>
        <p:txBody>
          <a:bodyPr/>
          <a:lstStyle/>
          <a:p>
            <a:fld id="{561D0CCE-8DCC-44DC-A653-AE62B1D84A52}" type="slidenum">
              <a:rPr lang="en-GB" smtClean="0"/>
              <a:pPr/>
              <a:t>21</a:t>
            </a:fld>
            <a:endParaRPr lang="en-GB"/>
          </a:p>
        </p:txBody>
      </p:sp>
      <p:sp>
        <p:nvSpPr>
          <p:cNvPr id="6" name="TextBox 5">
            <a:extLst>
              <a:ext uri="{FF2B5EF4-FFF2-40B4-BE49-F238E27FC236}">
                <a16:creationId xmlns:a16="http://schemas.microsoft.com/office/drawing/2014/main" id="{F7147F6B-CF1F-7D9D-6E9D-E64CFE493A70}"/>
              </a:ext>
            </a:extLst>
          </p:cNvPr>
          <p:cNvSpPr txBox="1"/>
          <p:nvPr/>
        </p:nvSpPr>
        <p:spPr>
          <a:xfrm>
            <a:off x="838200" y="2194560"/>
            <a:ext cx="7071360" cy="1600438"/>
          </a:xfrm>
          <a:prstGeom prst="rect">
            <a:avLst/>
          </a:prstGeom>
          <a:solidFill>
            <a:schemeClr val="tx1">
              <a:lumMod val="20000"/>
              <a:lumOff val="8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marL="742950" lvl="1" indent="-285750">
              <a:buFont typeface="Arial" panose="020B0604020202020204" pitchFamily="34" charset="0"/>
              <a:buChar char="•"/>
            </a:pPr>
            <a:endParaRPr lang="en-GB" sz="1400" b="1">
              <a:solidFill>
                <a:schemeClr val="tx1"/>
              </a:solidFill>
            </a:endParaRPr>
          </a:p>
          <a:p>
            <a:pPr marL="742950" lvl="1" indent="-285750">
              <a:buFont typeface="Arial" panose="020B0604020202020204" pitchFamily="34" charset="0"/>
              <a:buChar char="•"/>
            </a:pPr>
            <a:r>
              <a:rPr lang="en-GB" sz="1400" b="1">
                <a:solidFill>
                  <a:schemeClr val="tx1"/>
                </a:solidFill>
              </a:rPr>
              <a:t>2 dose </a:t>
            </a:r>
            <a:r>
              <a:rPr lang="en-GB" sz="1400">
                <a:solidFill>
                  <a:schemeClr val="tx1"/>
                </a:solidFill>
              </a:rPr>
              <a:t>programme</a:t>
            </a:r>
          </a:p>
          <a:p>
            <a:pPr marL="742950" lvl="1" indent="-285750">
              <a:buFont typeface="Arial" panose="020B0604020202020204" pitchFamily="34" charset="0"/>
              <a:buChar char="•"/>
            </a:pPr>
            <a:r>
              <a:rPr lang="en-GB" sz="1400">
                <a:solidFill>
                  <a:schemeClr val="tx1"/>
                </a:solidFill>
              </a:rPr>
              <a:t>at </a:t>
            </a:r>
            <a:r>
              <a:rPr lang="en-GB" sz="1400" b="1">
                <a:solidFill>
                  <a:schemeClr val="tx1"/>
                </a:solidFill>
              </a:rPr>
              <a:t>12 and 18 months </a:t>
            </a:r>
            <a:r>
              <a:rPr lang="en-GB" sz="1400">
                <a:solidFill>
                  <a:schemeClr val="tx1"/>
                </a:solidFill>
              </a:rPr>
              <a:t>(in the </a:t>
            </a:r>
            <a:r>
              <a:rPr lang="en-GB" sz="1400" b="1">
                <a:solidFill>
                  <a:schemeClr val="tx1"/>
                </a:solidFill>
              </a:rPr>
              <a:t>new 18-month appointment</a:t>
            </a:r>
            <a:r>
              <a:rPr lang="en-GB" sz="1400">
                <a:solidFill>
                  <a:schemeClr val="tx1"/>
                </a:solidFill>
              </a:rPr>
              <a:t>)</a:t>
            </a:r>
          </a:p>
          <a:p>
            <a:pPr marL="742950" lvl="1" indent="-285750">
              <a:buFont typeface="Arial" panose="020B0604020202020204" pitchFamily="34" charset="0"/>
              <a:buChar char="•"/>
            </a:pPr>
            <a:r>
              <a:rPr lang="en-GB" sz="1400">
                <a:solidFill>
                  <a:schemeClr val="tx1"/>
                </a:solidFill>
              </a:rPr>
              <a:t>using the </a:t>
            </a:r>
            <a:r>
              <a:rPr lang="en-GB" sz="1400" b="1">
                <a:solidFill>
                  <a:schemeClr val="tx1"/>
                </a:solidFill>
              </a:rPr>
              <a:t>combined MMRV </a:t>
            </a:r>
            <a:r>
              <a:rPr lang="en-GB" sz="1400">
                <a:solidFill>
                  <a:schemeClr val="tx1"/>
                </a:solidFill>
              </a:rPr>
              <a:t>(measles, mumps, rubella and varicella) vaccine.</a:t>
            </a:r>
          </a:p>
          <a:p>
            <a:pPr lvl="1"/>
            <a:r>
              <a:rPr lang="en-GB" sz="1400">
                <a:solidFill>
                  <a:schemeClr val="tx1"/>
                </a:solidFill>
              </a:rPr>
              <a:t> </a:t>
            </a:r>
          </a:p>
          <a:p>
            <a:pPr lvl="1"/>
            <a:r>
              <a:rPr lang="en-GB" sz="1400">
                <a:solidFill>
                  <a:schemeClr val="tx1"/>
                </a:solidFill>
              </a:rPr>
              <a:t>With a </a:t>
            </a:r>
            <a:r>
              <a:rPr lang="en-GB" sz="1400" b="1">
                <a:solidFill>
                  <a:schemeClr val="tx1"/>
                </a:solidFill>
              </a:rPr>
              <a:t>catchup programme </a:t>
            </a:r>
            <a:r>
              <a:rPr lang="en-GB" sz="1400">
                <a:solidFill>
                  <a:schemeClr val="tx1"/>
                </a:solidFill>
              </a:rPr>
              <a:t>to prevent a gap in immunity.</a:t>
            </a:r>
          </a:p>
          <a:p>
            <a:endParaRPr lang="en-GB" sz="1400" b="1"/>
          </a:p>
        </p:txBody>
      </p:sp>
      <p:sp>
        <p:nvSpPr>
          <p:cNvPr id="7" name="TextBox 6">
            <a:extLst>
              <a:ext uri="{FF2B5EF4-FFF2-40B4-BE49-F238E27FC236}">
                <a16:creationId xmlns:a16="http://schemas.microsoft.com/office/drawing/2014/main" id="{439EAAE3-1CEE-0011-022F-F234C4138822}"/>
              </a:ext>
            </a:extLst>
          </p:cNvPr>
          <p:cNvSpPr txBox="1"/>
          <p:nvPr/>
        </p:nvSpPr>
        <p:spPr>
          <a:xfrm>
            <a:off x="765048" y="4152136"/>
            <a:ext cx="10911840" cy="1877437"/>
          </a:xfrm>
          <a:prstGeom prst="rect">
            <a:avLst/>
          </a:prstGeom>
          <a:noFill/>
        </p:spPr>
        <p:txBody>
          <a:bodyPr wrap="square" rtlCol="0">
            <a:spAutoFit/>
          </a:bodyPr>
          <a:lstStyle/>
          <a:p>
            <a:r>
              <a:rPr lang="en-GB" sz="1400" b="1"/>
              <a:t>As shown in other countries which include varicella in their routine vaccination programme:</a:t>
            </a:r>
          </a:p>
          <a:p>
            <a:endParaRPr lang="en-GB" sz="1400" b="1"/>
          </a:p>
          <a:p>
            <a:r>
              <a:rPr lang="en-GB" sz="1400"/>
              <a:t>A 2-dose schedule is predicted to decrease the number of cases of chickenpox in children rapidly and dramatically.</a:t>
            </a:r>
          </a:p>
          <a:p>
            <a:r>
              <a:rPr lang="en-GB" sz="1400"/>
              <a:t>The programme will prevent severe cases of chickenpox and other serious complications. These are rare but can result in hospitalisation or other serious outcomes. </a:t>
            </a:r>
          </a:p>
          <a:p>
            <a:endParaRPr lang="en-GB" sz="1400"/>
          </a:p>
          <a:p>
            <a:endParaRPr lang="en-GB" b="1">
              <a:solidFill>
                <a:srgbClr val="FF0000"/>
              </a:solidFill>
            </a:endParaRPr>
          </a:p>
          <a:p>
            <a:r>
              <a:rPr lang="en-GB" sz="1400">
                <a:hlinkClick r:id="rId2"/>
              </a:rPr>
              <a:t>JCVI statement on a childhood varicella (chickenpox) vaccination programme - GOV.UK</a:t>
            </a:r>
            <a:endParaRPr lang="en-GB" sz="1400"/>
          </a:p>
        </p:txBody>
      </p:sp>
      <p:sp>
        <p:nvSpPr>
          <p:cNvPr id="8" name="Footer Placeholder 3">
            <a:extLst>
              <a:ext uri="{FF2B5EF4-FFF2-40B4-BE49-F238E27FC236}">
                <a16:creationId xmlns:a16="http://schemas.microsoft.com/office/drawing/2014/main" id="{017D098F-3422-C94B-7316-6CF91F303E3E}"/>
              </a:ext>
            </a:extLst>
          </p:cNvPr>
          <p:cNvSpPr>
            <a:spLocks noGrp="1"/>
          </p:cNvSpPr>
          <p:nvPr>
            <p:ph type="ftr" sz="quarter" idx="11"/>
          </p:nvPr>
        </p:nvSpPr>
        <p:spPr>
          <a:xfrm>
            <a:off x="285749" y="6349598"/>
            <a:ext cx="7543801" cy="365125"/>
          </a:xfrm>
        </p:spPr>
        <p:txBody>
          <a:bodyPr/>
          <a:lstStyle/>
          <a:p>
            <a:r>
              <a:rPr lang="en-GB" sz="1300"/>
              <a:t>Varicella vaccination and other changes to the routine childhood immunisation schedule </a:t>
            </a:r>
          </a:p>
        </p:txBody>
      </p:sp>
    </p:spTree>
    <p:extLst>
      <p:ext uri="{BB962C8B-B14F-4D97-AF65-F5344CB8AC3E}">
        <p14:creationId xmlns:p14="http://schemas.microsoft.com/office/powerpoint/2010/main" val="34814244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5812C-931A-60FD-2EFC-CAC1E52F5615}"/>
              </a:ext>
            </a:extLst>
          </p:cNvPr>
          <p:cNvSpPr>
            <a:spLocks noGrp="1"/>
          </p:cNvSpPr>
          <p:nvPr>
            <p:ph type="title"/>
          </p:nvPr>
        </p:nvSpPr>
        <p:spPr>
          <a:xfrm>
            <a:off x="286047" y="71649"/>
            <a:ext cx="11281939" cy="864961"/>
          </a:xfrm>
        </p:spPr>
        <p:txBody>
          <a:bodyPr anchor="ctr">
            <a:normAutofit/>
          </a:bodyPr>
          <a:lstStyle/>
          <a:p>
            <a:r>
              <a:rPr lang="en-GB" sz="2800" b="1"/>
              <a:t>JCVI statement: Varicella vaccine schedule and product choice</a:t>
            </a:r>
          </a:p>
        </p:txBody>
      </p:sp>
      <p:sp>
        <p:nvSpPr>
          <p:cNvPr id="7" name="Rectangle 2">
            <a:extLst>
              <a:ext uri="{FF2B5EF4-FFF2-40B4-BE49-F238E27FC236}">
                <a16:creationId xmlns:a16="http://schemas.microsoft.com/office/drawing/2014/main" id="{73DCD260-702E-4FAB-CC74-8C40B6FDF753}"/>
              </a:ext>
            </a:extLst>
          </p:cNvPr>
          <p:cNvSpPr>
            <a:spLocks noGrp="1" noChangeArrowheads="1"/>
          </p:cNvSpPr>
          <p:nvPr>
            <p:ph idx="1"/>
          </p:nvPr>
        </p:nvSpPr>
        <p:spPr bwMode="auto">
          <a:xfrm>
            <a:off x="134192" y="796284"/>
            <a:ext cx="11202571" cy="534921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t" anchorCtr="0" compatLnSpc="1">
            <a:prstTxWarp prst="textNoShape">
              <a:avLst/>
            </a:prstTxWarp>
            <a:noAutofit/>
          </a:bodyPr>
          <a:lstStyle/>
          <a:p>
            <a:pPr marL="0" marR="0" lvl="0" indent="0" fontAlgn="base">
              <a:spcBef>
                <a:spcPct val="0"/>
              </a:spcBef>
              <a:spcAft>
                <a:spcPts val="600"/>
              </a:spcAft>
              <a:buClrTx/>
              <a:buSzTx/>
              <a:buFont typeface="Arial" panose="020B0604020202020204" pitchFamily="34" charset="0"/>
              <a:buNone/>
              <a:tabLst/>
            </a:pPr>
            <a:r>
              <a:rPr lang="en-US" altLang="en-US" sz="1400" b="1"/>
              <a:t>Vaccine timing</a:t>
            </a:r>
          </a:p>
          <a:p>
            <a:pPr marL="457200" lvl="1" indent="0" fontAlgn="base">
              <a:spcBef>
                <a:spcPct val="0"/>
              </a:spcBef>
              <a:spcAft>
                <a:spcPts val="600"/>
              </a:spcAft>
              <a:buNone/>
            </a:pPr>
            <a:endParaRPr lang="en-US" altLang="en-US" sz="1400"/>
          </a:p>
          <a:p>
            <a:pPr marL="457200" lvl="1" indent="0" fontAlgn="base">
              <a:spcBef>
                <a:spcPct val="0"/>
              </a:spcBef>
              <a:spcAft>
                <a:spcPts val="600"/>
              </a:spcAft>
            </a:pPr>
            <a:r>
              <a:rPr lang="en-US" altLang="en-US" sz="1400"/>
              <a:t>proposed schedule at 12 &amp; 18 months (aligns with MMR timing)</a:t>
            </a:r>
            <a:endParaRPr lang="en-US" sz="1400">
              <a:cs typeface="Arial"/>
            </a:endParaRPr>
          </a:p>
          <a:p>
            <a:pPr marL="457200" lvl="1" indent="0" fontAlgn="base">
              <a:spcBef>
                <a:spcPct val="0"/>
              </a:spcBef>
              <a:spcAft>
                <a:spcPts val="600"/>
              </a:spcAft>
              <a:buFont typeface="Arial" panose="020B0604020202020204" pitchFamily="34" charset="0"/>
              <a:buChar char="•"/>
            </a:pPr>
            <a:endParaRPr lang="en-US" altLang="en-US" sz="1400"/>
          </a:p>
          <a:p>
            <a:pPr marL="0" marR="0" lvl="0" indent="0" fontAlgn="base">
              <a:spcBef>
                <a:spcPct val="0"/>
              </a:spcBef>
              <a:spcAft>
                <a:spcPts val="600"/>
              </a:spcAft>
              <a:buClrTx/>
              <a:buSzTx/>
              <a:buFont typeface="Arial" panose="020B0604020202020204" pitchFamily="34" charset="0"/>
              <a:buNone/>
              <a:tabLst/>
            </a:pPr>
            <a:r>
              <a:rPr lang="en-US" altLang="en-US" sz="1400" b="1"/>
              <a:t>Safety considerations</a:t>
            </a:r>
            <a:endParaRPr lang="en-US" altLang="en-US" sz="1400" b="1">
              <a:cs typeface="Arial"/>
            </a:endParaRPr>
          </a:p>
          <a:p>
            <a:pPr marL="0" marR="0" lvl="0" indent="0" fontAlgn="base">
              <a:spcBef>
                <a:spcPct val="0"/>
              </a:spcBef>
              <a:spcAft>
                <a:spcPts val="600"/>
              </a:spcAft>
              <a:buClrTx/>
              <a:buSzTx/>
              <a:buFont typeface="Arial" panose="020B0604020202020204" pitchFamily="34" charset="0"/>
              <a:buNone/>
              <a:tabLst/>
            </a:pPr>
            <a:endParaRPr lang="en-US" altLang="en-US" sz="1400" b="1">
              <a:cs typeface="Arial"/>
            </a:endParaRPr>
          </a:p>
          <a:p>
            <a:pPr marL="457200" lvl="1" indent="0" fontAlgn="base">
              <a:spcBef>
                <a:spcPct val="0"/>
              </a:spcBef>
              <a:spcAft>
                <a:spcPts val="600"/>
              </a:spcAft>
            </a:pPr>
            <a:r>
              <a:rPr lang="en-US" altLang="en-US" sz="1400"/>
              <a:t>MMRV 1st dose</a:t>
            </a:r>
            <a:r>
              <a:rPr lang="en-US" altLang="en-US" sz="1400">
                <a:solidFill>
                  <a:srgbClr val="212A73"/>
                </a:solidFill>
              </a:rPr>
              <a:t> </a:t>
            </a:r>
            <a:r>
              <a:rPr lang="en-US" altLang="en-US" sz="1400" strike="sngStrike">
                <a:solidFill>
                  <a:srgbClr val="002060"/>
                </a:solidFill>
              </a:rPr>
              <a:t> </a:t>
            </a:r>
            <a:r>
              <a:rPr lang="en-US" sz="1400">
                <a:solidFill>
                  <a:srgbClr val="002060"/>
                </a:solidFill>
                <a:latin typeface="Arial"/>
                <a:cs typeface="Segoe UI"/>
              </a:rPr>
              <a:t> slightly increased rate of febrile seizures vs using separate MMR and varicella vaccines at the same visit </a:t>
            </a:r>
            <a:endParaRPr lang="en-US" altLang="en-US" sz="1400" strike="sngStrike">
              <a:cs typeface="Arial"/>
            </a:endParaRPr>
          </a:p>
          <a:p>
            <a:pPr marL="457200" lvl="1" indent="0" fontAlgn="base">
              <a:spcBef>
                <a:spcPct val="0"/>
              </a:spcBef>
              <a:spcAft>
                <a:spcPts val="600"/>
              </a:spcAft>
              <a:buFont typeface="Arial" panose="020B0604020202020204" pitchFamily="34" charset="0"/>
              <a:buChar char="•"/>
            </a:pPr>
            <a:r>
              <a:rPr lang="en-US" altLang="en-US" sz="1400"/>
              <a:t>risk not seen with MMRV 2nd dose</a:t>
            </a:r>
            <a:endParaRPr lang="en-US" altLang="en-US" sz="1400">
              <a:cs typeface="Arial"/>
            </a:endParaRPr>
          </a:p>
          <a:p>
            <a:pPr marL="457200" lvl="1" indent="0" fontAlgn="base">
              <a:spcBef>
                <a:spcPct val="0"/>
              </a:spcBef>
              <a:spcAft>
                <a:spcPts val="600"/>
              </a:spcAft>
              <a:buFont typeface="Arial" panose="020B0604020202020204" pitchFamily="34" charset="0"/>
              <a:buChar char="•"/>
            </a:pPr>
            <a:r>
              <a:rPr lang="en-US" altLang="en-US" sz="1400"/>
              <a:t>absolute risk very low</a:t>
            </a:r>
            <a:endParaRPr lang="en-US" altLang="en-US" sz="1400" strike="sngStrike">
              <a:cs typeface="Arial"/>
            </a:endParaRPr>
          </a:p>
          <a:p>
            <a:pPr marL="457200" lvl="1" indent="0" fontAlgn="base">
              <a:spcBef>
                <a:spcPct val="0"/>
              </a:spcBef>
              <a:spcAft>
                <a:spcPts val="600"/>
              </a:spcAft>
              <a:buFont typeface="Arial" panose="020B0604020202020204" pitchFamily="34" charset="0"/>
              <a:buChar char="•"/>
            </a:pPr>
            <a:r>
              <a:rPr lang="en-US" altLang="en-US" sz="1400"/>
              <a:t>febrile seizures are generally benign &amp; self-limiting</a:t>
            </a:r>
            <a:endParaRPr lang="en-US" altLang="en-US" sz="1400">
              <a:cs typeface="Arial"/>
            </a:endParaRPr>
          </a:p>
          <a:p>
            <a:pPr marL="457200" lvl="1" indent="0" fontAlgn="base">
              <a:spcBef>
                <a:spcPct val="0"/>
              </a:spcBef>
              <a:spcAft>
                <a:spcPts val="600"/>
              </a:spcAft>
              <a:buFont typeface="Arial" panose="020B0604020202020204" pitchFamily="34" charset="0"/>
              <a:buChar char="•"/>
            </a:pPr>
            <a:endParaRPr lang="en-US" altLang="en-US" sz="1400" b="1"/>
          </a:p>
          <a:p>
            <a:pPr marL="0" marR="0" lvl="0" indent="0" fontAlgn="base">
              <a:spcBef>
                <a:spcPct val="0"/>
              </a:spcBef>
              <a:spcAft>
                <a:spcPts val="600"/>
              </a:spcAft>
              <a:buClrTx/>
              <a:buSzTx/>
              <a:buFont typeface="Arial" panose="020B0604020202020204" pitchFamily="34" charset="0"/>
              <a:buNone/>
              <a:tabLst/>
            </a:pPr>
            <a:r>
              <a:rPr lang="en-US" altLang="en-US" sz="1400" b="1"/>
              <a:t>Benefits of MMRV</a:t>
            </a:r>
            <a:endParaRPr lang="en-US" altLang="en-US" sz="1400" b="1">
              <a:cs typeface="Arial"/>
            </a:endParaRPr>
          </a:p>
          <a:p>
            <a:pPr marL="0" marR="0" lvl="0" indent="0" fontAlgn="base">
              <a:spcBef>
                <a:spcPct val="0"/>
              </a:spcBef>
              <a:spcAft>
                <a:spcPts val="600"/>
              </a:spcAft>
              <a:buClrTx/>
              <a:buSzTx/>
              <a:buFont typeface="Arial" panose="020B0604020202020204" pitchFamily="34" charset="0"/>
              <a:buNone/>
              <a:tabLst/>
            </a:pPr>
            <a:endParaRPr lang="en-US" altLang="en-US" sz="1400" b="1"/>
          </a:p>
          <a:p>
            <a:pPr marL="457200" lvl="1" indent="0" fontAlgn="base">
              <a:spcBef>
                <a:spcPct val="0"/>
              </a:spcBef>
              <a:spcAft>
                <a:spcPts val="600"/>
              </a:spcAft>
              <a:buFont typeface="Arial" panose="020B0604020202020204" pitchFamily="34" charset="0"/>
              <a:buChar char="•"/>
            </a:pPr>
            <a:r>
              <a:rPr lang="en-US" altLang="en-US" sz="1400"/>
              <a:t>fewer injections at each visit</a:t>
            </a:r>
            <a:endParaRPr lang="en-US" altLang="en-US" sz="1400">
              <a:cs typeface="Arial"/>
            </a:endParaRPr>
          </a:p>
          <a:p>
            <a:pPr marL="457200" lvl="1" indent="0" fontAlgn="base">
              <a:spcBef>
                <a:spcPct val="0"/>
              </a:spcBef>
              <a:spcAft>
                <a:spcPts val="600"/>
              </a:spcAft>
              <a:buFont typeface="Arial" panose="020B0604020202020204" pitchFamily="34" charset="0"/>
              <a:buChar char="•"/>
            </a:pPr>
            <a:r>
              <a:rPr lang="en-US" altLang="en-US" sz="1400"/>
              <a:t>parental preference for combined vaccine (UK attitudinal study*)</a:t>
            </a:r>
            <a:endParaRPr lang="en-US" altLang="en-US" sz="1400">
              <a:cs typeface="Arial"/>
            </a:endParaRPr>
          </a:p>
          <a:p>
            <a:pPr marL="457200" lvl="1" indent="0" fontAlgn="base">
              <a:spcBef>
                <a:spcPct val="0"/>
              </a:spcBef>
              <a:spcAft>
                <a:spcPts val="600"/>
              </a:spcAft>
              <a:buFont typeface="Arial" panose="020B0604020202020204" pitchFamily="34" charset="0"/>
              <a:buChar char="•"/>
            </a:pPr>
            <a:r>
              <a:rPr lang="en-US" altLang="en-US" sz="1400"/>
              <a:t>JCVI considered that the small increased risk of febrile seizures was not of clinical concern and that there was a considerable benefit from giving fewer injections across all eligible children</a:t>
            </a:r>
            <a:endParaRPr lang="en-US" altLang="en-US" sz="1400">
              <a:cs typeface="Arial"/>
            </a:endParaRPr>
          </a:p>
          <a:p>
            <a:pPr marL="457200" lvl="1" indent="0" fontAlgn="base">
              <a:spcBef>
                <a:spcPct val="0"/>
              </a:spcBef>
              <a:spcAft>
                <a:spcPts val="600"/>
              </a:spcAft>
              <a:buFont typeface="Arial" panose="020B0604020202020204" pitchFamily="34" charset="0"/>
              <a:buChar char="•"/>
            </a:pPr>
            <a:endParaRPr lang="en-US" altLang="en-US" sz="1400"/>
          </a:p>
          <a:p>
            <a:pPr marL="0" marR="0" lvl="0" indent="0" defTabSz="914400" rtl="0" eaLnBrk="0" fontAlgn="base" latinLnBrk="0" hangingPunct="0">
              <a:spcBef>
                <a:spcPct val="0"/>
              </a:spcBef>
              <a:spcAft>
                <a:spcPts val="600"/>
              </a:spcAft>
              <a:buClrTx/>
              <a:buSzTx/>
              <a:buFontTx/>
              <a:buNone/>
              <a:tabLst/>
            </a:pPr>
            <a:r>
              <a:rPr kumimoji="0" lang="en-US" altLang="en-US" sz="1400" b="0" i="0" u="none" strike="noStrike" cap="none" normalizeH="0" baseline="0">
                <a:ln>
                  <a:noFill/>
                </a:ln>
                <a:effectLst/>
              </a:rPr>
              <a:t>“It is the view of the committee that both doses given in the varicella </a:t>
            </a:r>
            <a:r>
              <a:rPr kumimoji="0" lang="en-US" altLang="en-US" sz="1400" b="0" i="0" u="none" strike="noStrike" cap="none" normalizeH="0" baseline="0" err="1">
                <a:ln>
                  <a:noFill/>
                </a:ln>
                <a:effectLst/>
              </a:rPr>
              <a:t>programme</a:t>
            </a:r>
            <a:r>
              <a:rPr kumimoji="0" lang="en-US" altLang="en-US" sz="1400" b="0" i="0" u="none" strike="noStrike" cap="none" normalizeH="0" baseline="0">
                <a:ln>
                  <a:noFill/>
                </a:ln>
                <a:effectLst/>
              </a:rPr>
              <a:t> should be as the combined MMRV vaccine”</a:t>
            </a:r>
            <a:endParaRPr lang="en-US" altLang="en-US" sz="1400" b="0" i="0" u="none" strike="noStrike" cap="none" normalizeH="0" baseline="0">
              <a:ln>
                <a:noFill/>
              </a:ln>
              <a:effectLst/>
              <a:cs typeface="Arial"/>
            </a:endParaRPr>
          </a:p>
        </p:txBody>
      </p:sp>
      <p:sp>
        <p:nvSpPr>
          <p:cNvPr id="5" name="Slide Number Placeholder 4">
            <a:extLst>
              <a:ext uri="{FF2B5EF4-FFF2-40B4-BE49-F238E27FC236}">
                <a16:creationId xmlns:a16="http://schemas.microsoft.com/office/drawing/2014/main" id="{757CE5B3-623F-55C1-96E3-603003552D07}"/>
              </a:ext>
            </a:extLst>
          </p:cNvPr>
          <p:cNvSpPr>
            <a:spLocks noGrp="1"/>
          </p:cNvSpPr>
          <p:nvPr>
            <p:ph type="sldNum" sz="quarter" idx="12"/>
          </p:nvPr>
        </p:nvSpPr>
        <p:spPr>
          <a:xfrm>
            <a:off x="8610600" y="6356350"/>
            <a:ext cx="2743200" cy="365125"/>
          </a:xfrm>
        </p:spPr>
        <p:txBody>
          <a:bodyPr>
            <a:normAutofit/>
          </a:bodyPr>
          <a:lstStyle/>
          <a:p>
            <a:pPr>
              <a:lnSpc>
                <a:spcPct val="90000"/>
              </a:lnSpc>
              <a:spcAft>
                <a:spcPts val="600"/>
              </a:spcAft>
            </a:pPr>
            <a:fld id="{561D0CCE-8DCC-44DC-A653-AE62B1D84A52}" type="slidenum">
              <a:rPr lang="en-GB" smtClean="0"/>
              <a:pPr>
                <a:lnSpc>
                  <a:spcPct val="90000"/>
                </a:lnSpc>
                <a:spcAft>
                  <a:spcPts val="600"/>
                </a:spcAft>
              </a:pPr>
              <a:t>22</a:t>
            </a:fld>
            <a:endParaRPr lang="en-GB"/>
          </a:p>
        </p:txBody>
      </p:sp>
      <p:pic>
        <p:nvPicPr>
          <p:cNvPr id="6" name="Graphic 5" descr="Needle outline">
            <a:extLst>
              <a:ext uri="{FF2B5EF4-FFF2-40B4-BE49-F238E27FC236}">
                <a16:creationId xmlns:a16="http://schemas.microsoft.com/office/drawing/2014/main" id="{07F54307-95C5-2642-F4D1-0C35C60C0BF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183370" y="2778816"/>
            <a:ext cx="2065019" cy="2065019"/>
          </a:xfrm>
          <a:prstGeom prst="rect">
            <a:avLst/>
          </a:prstGeom>
        </p:spPr>
      </p:pic>
      <p:sp>
        <p:nvSpPr>
          <p:cNvPr id="3" name="Footer Placeholder 3">
            <a:extLst>
              <a:ext uri="{FF2B5EF4-FFF2-40B4-BE49-F238E27FC236}">
                <a16:creationId xmlns:a16="http://schemas.microsoft.com/office/drawing/2014/main" id="{4A3128C8-0FE5-856B-C33B-B7A580023517}"/>
              </a:ext>
            </a:extLst>
          </p:cNvPr>
          <p:cNvSpPr>
            <a:spLocks noGrp="1"/>
          </p:cNvSpPr>
          <p:nvPr>
            <p:ph type="ftr" sz="quarter" idx="11"/>
          </p:nvPr>
        </p:nvSpPr>
        <p:spPr>
          <a:xfrm>
            <a:off x="285749" y="6349598"/>
            <a:ext cx="7543801" cy="365125"/>
          </a:xfrm>
        </p:spPr>
        <p:txBody>
          <a:bodyPr/>
          <a:lstStyle/>
          <a:p>
            <a:r>
              <a:rPr lang="en-GB" sz="1300"/>
              <a:t>Varicella vaccination and other changes to the routine childhood immunisation schedule </a:t>
            </a:r>
          </a:p>
        </p:txBody>
      </p:sp>
      <p:sp>
        <p:nvSpPr>
          <p:cNvPr id="10" name="TextBox 9">
            <a:extLst>
              <a:ext uri="{FF2B5EF4-FFF2-40B4-BE49-F238E27FC236}">
                <a16:creationId xmlns:a16="http://schemas.microsoft.com/office/drawing/2014/main" id="{C471DAC7-FB13-D198-7193-E878F2606756}"/>
              </a:ext>
            </a:extLst>
          </p:cNvPr>
          <p:cNvSpPr txBox="1"/>
          <p:nvPr/>
        </p:nvSpPr>
        <p:spPr>
          <a:xfrm>
            <a:off x="1059529" y="5840630"/>
            <a:ext cx="8369557"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hlinkClick r:id="rId4"/>
              </a:rPr>
              <a:t>JCVI statement on a childhood varicella (chickenpox) vaccination programme - GOV.UK</a:t>
            </a:r>
            <a:endParaRPr lang="en-US" sz="1600"/>
          </a:p>
          <a:p>
            <a:pPr algn="ctr"/>
            <a:endParaRPr lang="en-US"/>
          </a:p>
        </p:txBody>
      </p:sp>
    </p:spTree>
    <p:extLst>
      <p:ext uri="{BB962C8B-B14F-4D97-AF65-F5344CB8AC3E}">
        <p14:creationId xmlns:p14="http://schemas.microsoft.com/office/powerpoint/2010/main" val="30244210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93C50-16EB-66C8-B8F4-2E1ADCB887FF}"/>
              </a:ext>
            </a:extLst>
          </p:cNvPr>
          <p:cNvSpPr>
            <a:spLocks noGrp="1"/>
          </p:cNvSpPr>
          <p:nvPr>
            <p:ph type="title"/>
          </p:nvPr>
        </p:nvSpPr>
        <p:spPr>
          <a:xfrm>
            <a:off x="838200" y="365125"/>
            <a:ext cx="10515600" cy="677291"/>
          </a:xfrm>
        </p:spPr>
        <p:txBody>
          <a:bodyPr/>
          <a:lstStyle/>
          <a:p>
            <a:r>
              <a:rPr lang="en-GB" sz="4000" b="1"/>
              <a:t>Impact of Varicella vaccination in the USA</a:t>
            </a:r>
          </a:p>
        </p:txBody>
      </p:sp>
      <p:sp>
        <p:nvSpPr>
          <p:cNvPr id="3" name="Content Placeholder 2">
            <a:extLst>
              <a:ext uri="{FF2B5EF4-FFF2-40B4-BE49-F238E27FC236}">
                <a16:creationId xmlns:a16="http://schemas.microsoft.com/office/drawing/2014/main" id="{05363D1D-DD87-E01F-E28B-CBF7A82346E8}"/>
              </a:ext>
            </a:extLst>
          </p:cNvPr>
          <p:cNvSpPr>
            <a:spLocks noGrp="1"/>
          </p:cNvSpPr>
          <p:nvPr>
            <p:ph idx="1"/>
          </p:nvPr>
        </p:nvSpPr>
        <p:spPr>
          <a:xfrm>
            <a:off x="838200" y="1042416"/>
            <a:ext cx="7315200" cy="530352"/>
          </a:xfrm>
        </p:spPr>
        <p:txBody>
          <a:bodyPr/>
          <a:lstStyle/>
          <a:p>
            <a:pPr marL="0" indent="0">
              <a:buNone/>
            </a:pPr>
            <a:r>
              <a:rPr lang="en-GB" sz="1600"/>
              <a:t>The United States were the first country to include varicella vaccination as part of the routine childhood schedule, in 1995. </a:t>
            </a:r>
          </a:p>
          <a:p>
            <a:pPr marL="0" indent="0">
              <a:buNone/>
            </a:pPr>
            <a:endParaRPr lang="en-GB" sz="1600"/>
          </a:p>
          <a:p>
            <a:pPr marL="0" indent="0">
              <a:buNone/>
            </a:pPr>
            <a:endParaRPr lang="en-GB" sz="1600"/>
          </a:p>
        </p:txBody>
      </p:sp>
      <p:sp>
        <p:nvSpPr>
          <p:cNvPr id="5" name="Slide Number Placeholder 4">
            <a:extLst>
              <a:ext uri="{FF2B5EF4-FFF2-40B4-BE49-F238E27FC236}">
                <a16:creationId xmlns:a16="http://schemas.microsoft.com/office/drawing/2014/main" id="{2DD38CF7-A91E-A65B-ADB8-0E44A6A0D808}"/>
              </a:ext>
            </a:extLst>
          </p:cNvPr>
          <p:cNvSpPr>
            <a:spLocks noGrp="1"/>
          </p:cNvSpPr>
          <p:nvPr>
            <p:ph type="sldNum" sz="quarter" idx="12"/>
          </p:nvPr>
        </p:nvSpPr>
        <p:spPr/>
        <p:txBody>
          <a:bodyPr/>
          <a:lstStyle/>
          <a:p>
            <a:fld id="{561D0CCE-8DCC-44DC-A653-AE62B1D84A52}" type="slidenum">
              <a:rPr lang="en-GB" smtClean="0"/>
              <a:pPr/>
              <a:t>23</a:t>
            </a:fld>
            <a:endParaRPr lang="en-GB"/>
          </a:p>
        </p:txBody>
      </p:sp>
      <p:pic>
        <p:nvPicPr>
          <p:cNvPr id="10" name="Picture 9">
            <a:extLst>
              <a:ext uri="{FF2B5EF4-FFF2-40B4-BE49-F238E27FC236}">
                <a16:creationId xmlns:a16="http://schemas.microsoft.com/office/drawing/2014/main" id="{8E260501-937A-7B7D-A8C7-FA9436C59E8D}"/>
              </a:ext>
            </a:extLst>
          </p:cNvPr>
          <p:cNvPicPr>
            <a:picLocks noChangeAspect="1"/>
          </p:cNvPicPr>
          <p:nvPr/>
        </p:nvPicPr>
        <p:blipFill>
          <a:blip r:embed="rId2"/>
          <a:stretch>
            <a:fillRect/>
          </a:stretch>
        </p:blipFill>
        <p:spPr>
          <a:xfrm>
            <a:off x="8263597" y="1044219"/>
            <a:ext cx="3789719" cy="17200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TextBox 11">
            <a:extLst>
              <a:ext uri="{FF2B5EF4-FFF2-40B4-BE49-F238E27FC236}">
                <a16:creationId xmlns:a16="http://schemas.microsoft.com/office/drawing/2014/main" id="{F189FE2F-06D9-6FB6-DD5E-015EE97E09CE}"/>
              </a:ext>
            </a:extLst>
          </p:cNvPr>
          <p:cNvSpPr txBox="1"/>
          <p:nvPr/>
        </p:nvSpPr>
        <p:spPr>
          <a:xfrm>
            <a:off x="8195016" y="2906316"/>
            <a:ext cx="3926879" cy="738664"/>
          </a:xfrm>
          <a:prstGeom prst="rect">
            <a:avLst/>
          </a:prstGeom>
          <a:noFill/>
        </p:spPr>
        <p:txBody>
          <a:bodyPr wrap="square">
            <a:spAutoFit/>
          </a:bodyPr>
          <a:lstStyle/>
          <a:p>
            <a:r>
              <a:rPr lang="en-GB" sz="1400">
                <a:hlinkClick r:id="rId3"/>
              </a:rPr>
              <a:t>25 Years of Varicella Vaccination in the United States  | The Journal of Infectious Diseases | Oxford Academic</a:t>
            </a:r>
            <a:endParaRPr lang="en-GB" sz="1400"/>
          </a:p>
        </p:txBody>
      </p:sp>
      <p:sp>
        <p:nvSpPr>
          <p:cNvPr id="13" name="TextBox 12">
            <a:extLst>
              <a:ext uri="{FF2B5EF4-FFF2-40B4-BE49-F238E27FC236}">
                <a16:creationId xmlns:a16="http://schemas.microsoft.com/office/drawing/2014/main" id="{A3FED1F6-CC61-EC0A-B95E-DC50CAFB5179}"/>
              </a:ext>
            </a:extLst>
          </p:cNvPr>
          <p:cNvSpPr txBox="1"/>
          <p:nvPr/>
        </p:nvSpPr>
        <p:spPr>
          <a:xfrm>
            <a:off x="701040" y="1948653"/>
            <a:ext cx="7315200" cy="1631216"/>
          </a:xfrm>
          <a:prstGeom prst="rect">
            <a:avLst/>
          </a:prstGeom>
          <a:solidFill>
            <a:srgbClr val="CFD3F1"/>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GB" b="1"/>
              <a:t>Before introduction of the varicella vaccine, in the early 1990s:</a:t>
            </a:r>
          </a:p>
          <a:p>
            <a:endParaRPr lang="en-GB" b="1"/>
          </a:p>
          <a:p>
            <a:pPr marL="742950" lvl="1" indent="-285750">
              <a:buFont typeface="Arial" panose="020B0604020202020204" pitchFamily="34" charset="0"/>
              <a:buChar char="•"/>
            </a:pPr>
            <a:r>
              <a:rPr lang="en-GB" sz="1600"/>
              <a:t>4 million cases of chickenpox every year</a:t>
            </a:r>
          </a:p>
          <a:p>
            <a:pPr marL="742950" lvl="1" indent="-285750">
              <a:buFont typeface="Arial" panose="020B0604020202020204" pitchFamily="34" charset="0"/>
              <a:buChar char="•"/>
            </a:pPr>
            <a:r>
              <a:rPr lang="en-GB" sz="1600"/>
              <a:t>10,500 – 13,500 hospitalisations</a:t>
            </a:r>
          </a:p>
          <a:p>
            <a:pPr marL="742950" lvl="1" indent="-285750">
              <a:buFont typeface="Arial" panose="020B0604020202020204" pitchFamily="34" charset="0"/>
              <a:buChar char="•"/>
            </a:pPr>
            <a:r>
              <a:rPr lang="en-GB" sz="1600"/>
              <a:t>100 – 150 deaths.</a:t>
            </a:r>
          </a:p>
          <a:p>
            <a:r>
              <a:rPr lang="en-GB" sz="1600"/>
              <a:t>Mostly affected children.</a:t>
            </a:r>
          </a:p>
        </p:txBody>
      </p:sp>
      <p:sp>
        <p:nvSpPr>
          <p:cNvPr id="15" name="TextBox 14">
            <a:extLst>
              <a:ext uri="{FF2B5EF4-FFF2-40B4-BE49-F238E27FC236}">
                <a16:creationId xmlns:a16="http://schemas.microsoft.com/office/drawing/2014/main" id="{CCB2E2FE-ECAC-7D99-CA94-8FA8B913E55E}"/>
              </a:ext>
            </a:extLst>
          </p:cNvPr>
          <p:cNvSpPr txBox="1"/>
          <p:nvPr/>
        </p:nvSpPr>
        <p:spPr>
          <a:xfrm>
            <a:off x="701040" y="3931088"/>
            <a:ext cx="10652760" cy="1877437"/>
          </a:xfrm>
          <a:prstGeom prst="rect">
            <a:avLst/>
          </a:prstGeom>
          <a:solidFill>
            <a:srgbClr val="CFD3F1"/>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GB" b="1"/>
              <a:t>Since 1995:</a:t>
            </a:r>
          </a:p>
          <a:p>
            <a:endParaRPr lang="en-GB" b="1"/>
          </a:p>
          <a:p>
            <a:pPr marL="742950" lvl="1" indent="-285750">
              <a:buFont typeface="Arial" panose="020B0604020202020204" pitchFamily="34" charset="0"/>
              <a:buChar char="•"/>
            </a:pPr>
            <a:r>
              <a:rPr lang="en-GB" sz="1600"/>
              <a:t>97% ↓ cases		Estimated 91 million cases of chickenpox prevented</a:t>
            </a:r>
          </a:p>
          <a:p>
            <a:r>
              <a:rPr lang="en-GB" sz="1600"/>
              <a:t>Fewer than:			US$23.4 billion net societal savings</a:t>
            </a:r>
          </a:p>
          <a:p>
            <a:pPr marL="742950" lvl="1" indent="-285750">
              <a:buFont typeface="Arial" panose="020B0604020202020204" pitchFamily="34" charset="0"/>
              <a:buChar char="•"/>
            </a:pPr>
            <a:r>
              <a:rPr lang="en-GB" sz="1600"/>
              <a:t>150,000 cases</a:t>
            </a:r>
          </a:p>
          <a:p>
            <a:pPr marL="742950" lvl="1" indent="-285750">
              <a:buFont typeface="Arial" panose="020B0604020202020204" pitchFamily="34" charset="0"/>
              <a:buChar char="•"/>
            </a:pPr>
            <a:r>
              <a:rPr lang="en-GB" sz="1600"/>
              <a:t>1,400 hospitalisations</a:t>
            </a:r>
          </a:p>
          <a:p>
            <a:pPr marL="742950" lvl="1" indent="-285750">
              <a:buFont typeface="Arial" panose="020B0604020202020204" pitchFamily="34" charset="0"/>
              <a:buChar char="•"/>
            </a:pPr>
            <a:r>
              <a:rPr lang="en-GB" sz="1600"/>
              <a:t>30 deaths</a:t>
            </a:r>
          </a:p>
        </p:txBody>
      </p:sp>
      <p:sp>
        <p:nvSpPr>
          <p:cNvPr id="6" name="Footer Placeholder 3">
            <a:extLst>
              <a:ext uri="{FF2B5EF4-FFF2-40B4-BE49-F238E27FC236}">
                <a16:creationId xmlns:a16="http://schemas.microsoft.com/office/drawing/2014/main" id="{6B736182-6881-F6BD-E6A0-4BEA193081AE}"/>
              </a:ext>
            </a:extLst>
          </p:cNvPr>
          <p:cNvSpPr>
            <a:spLocks noGrp="1"/>
          </p:cNvSpPr>
          <p:nvPr>
            <p:ph type="ftr" sz="quarter" idx="11"/>
          </p:nvPr>
        </p:nvSpPr>
        <p:spPr>
          <a:xfrm>
            <a:off x="285749" y="6349598"/>
            <a:ext cx="7543801" cy="365125"/>
          </a:xfrm>
        </p:spPr>
        <p:txBody>
          <a:bodyPr/>
          <a:lstStyle/>
          <a:p>
            <a:r>
              <a:rPr lang="en-GB" sz="1300"/>
              <a:t>Varicella vaccination and other changes to the routine childhood immunisation schedule </a:t>
            </a:r>
          </a:p>
        </p:txBody>
      </p:sp>
    </p:spTree>
    <p:extLst>
      <p:ext uri="{BB962C8B-B14F-4D97-AF65-F5344CB8AC3E}">
        <p14:creationId xmlns:p14="http://schemas.microsoft.com/office/powerpoint/2010/main" val="36201874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4FF27E-923C-2CAA-2BE5-90B709B2A7F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6998488-49C5-0C29-84AE-B45D010DD7A9}"/>
              </a:ext>
            </a:extLst>
          </p:cNvPr>
          <p:cNvSpPr>
            <a:spLocks noGrp="1"/>
          </p:cNvSpPr>
          <p:nvPr>
            <p:ph type="body" sz="quarter" idx="10"/>
          </p:nvPr>
        </p:nvSpPr>
        <p:spPr/>
        <p:txBody>
          <a:bodyPr>
            <a:noAutofit/>
          </a:bodyPr>
          <a:lstStyle/>
          <a:p>
            <a:r>
              <a:rPr lang="en-GB" sz="3200">
                <a:latin typeface="+mn-lt"/>
                <a:cs typeface="+mn-cs"/>
              </a:rPr>
              <a:t>Measles </a:t>
            </a:r>
          </a:p>
        </p:txBody>
      </p:sp>
    </p:spTree>
    <p:extLst>
      <p:ext uri="{BB962C8B-B14F-4D97-AF65-F5344CB8AC3E}">
        <p14:creationId xmlns:p14="http://schemas.microsoft.com/office/powerpoint/2010/main" val="1335235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7DAA4-CF81-E6D3-7DAA-3F2D3F9E5324}"/>
              </a:ext>
            </a:extLst>
          </p:cNvPr>
          <p:cNvSpPr>
            <a:spLocks noGrp="1"/>
          </p:cNvSpPr>
          <p:nvPr>
            <p:ph type="title"/>
          </p:nvPr>
        </p:nvSpPr>
        <p:spPr>
          <a:xfrm>
            <a:off x="838200" y="365125"/>
            <a:ext cx="10515600" cy="1325563"/>
          </a:xfrm>
        </p:spPr>
        <p:txBody>
          <a:bodyPr anchor="ctr">
            <a:normAutofit/>
          </a:bodyPr>
          <a:lstStyle/>
          <a:p>
            <a:r>
              <a:rPr lang="en-GB" b="1"/>
              <a:t>Measles infection</a:t>
            </a:r>
          </a:p>
        </p:txBody>
      </p:sp>
      <p:sp>
        <p:nvSpPr>
          <p:cNvPr id="3" name="Content Placeholder 2">
            <a:extLst>
              <a:ext uri="{FF2B5EF4-FFF2-40B4-BE49-F238E27FC236}">
                <a16:creationId xmlns:a16="http://schemas.microsoft.com/office/drawing/2014/main" id="{B585EFA2-690B-DA3B-736D-1AA04B5C4094}"/>
              </a:ext>
            </a:extLst>
          </p:cNvPr>
          <p:cNvSpPr>
            <a:spLocks noGrp="1"/>
          </p:cNvSpPr>
          <p:nvPr>
            <p:ph idx="1"/>
          </p:nvPr>
        </p:nvSpPr>
        <p:spPr>
          <a:xfrm>
            <a:off x="838199" y="1825624"/>
            <a:ext cx="6303745" cy="4286417"/>
          </a:xfrm>
        </p:spPr>
        <p:txBody>
          <a:bodyPr>
            <a:normAutofit/>
          </a:bodyPr>
          <a:lstStyle/>
          <a:p>
            <a:pPr marL="285750" indent="-285750"/>
            <a:r>
              <a:rPr lang="en-GB" sz="1500"/>
              <a:t>measles is an acute, highly infectious disease caused by a morbillivirus of the </a:t>
            </a:r>
            <a:r>
              <a:rPr lang="en-GB" sz="1500" err="1"/>
              <a:t>paramyoxovirus</a:t>
            </a:r>
            <a:endParaRPr lang="en-GB" sz="1500"/>
          </a:p>
          <a:p>
            <a:pPr marL="285750" indent="-285750"/>
            <a:r>
              <a:rPr lang="en-GB" sz="1500"/>
              <a:t>measles is one of the most infectious diseases in the world. One person with measles can infect 9 out of 10 people around them, if they are not immune</a:t>
            </a:r>
          </a:p>
          <a:p>
            <a:pPr marL="285750" indent="-285750"/>
            <a:r>
              <a:rPr lang="en-GB" sz="1500" b="1"/>
              <a:t>transmission</a:t>
            </a:r>
            <a:r>
              <a:rPr lang="en-GB" sz="1500"/>
              <a:t>: respiratory droplets, which may be in the air for many hours</a:t>
            </a:r>
          </a:p>
          <a:p>
            <a:pPr marL="285750" indent="-285750"/>
            <a:r>
              <a:rPr lang="en-GB" sz="1500" b="1"/>
              <a:t>incubation</a:t>
            </a:r>
            <a:r>
              <a:rPr lang="en-GB" sz="1500"/>
              <a:t>: about 10 days (ranging between 7 and 18 days). With a further 2 – 4 days before the rash appears</a:t>
            </a:r>
          </a:p>
          <a:p>
            <a:pPr marL="285750" indent="-285750"/>
            <a:r>
              <a:rPr lang="en-GB" sz="1500" b="1"/>
              <a:t>infectious period</a:t>
            </a:r>
            <a:r>
              <a:rPr lang="en-GB" sz="1500"/>
              <a:t>: from when the first symptom appears to 4 days after the rash appears. </a:t>
            </a:r>
          </a:p>
          <a:p>
            <a:pPr marL="285750" indent="-285750"/>
            <a:r>
              <a:rPr lang="en-GB" sz="1500"/>
              <a:t>household secondary infection rate: approximately 71%</a:t>
            </a:r>
          </a:p>
          <a:p>
            <a:pPr marL="285750" indent="-285750"/>
            <a:endParaRPr lang="en-GB" sz="1500"/>
          </a:p>
          <a:p>
            <a:endParaRPr lang="en-GB" sz="1500"/>
          </a:p>
        </p:txBody>
      </p:sp>
      <p:sp>
        <p:nvSpPr>
          <p:cNvPr id="5" name="Slide Number Placeholder 4">
            <a:extLst>
              <a:ext uri="{FF2B5EF4-FFF2-40B4-BE49-F238E27FC236}">
                <a16:creationId xmlns:a16="http://schemas.microsoft.com/office/drawing/2014/main" id="{D2F4FE09-FEA9-7468-57B9-D289F8BD7815}"/>
              </a:ext>
            </a:extLst>
          </p:cNvPr>
          <p:cNvSpPr>
            <a:spLocks noGrp="1"/>
          </p:cNvSpPr>
          <p:nvPr>
            <p:ph type="sldNum" sz="quarter" idx="12"/>
          </p:nvPr>
        </p:nvSpPr>
        <p:spPr>
          <a:xfrm>
            <a:off x="8610600" y="6356350"/>
            <a:ext cx="2743200" cy="365125"/>
          </a:xfrm>
        </p:spPr>
        <p:txBody>
          <a:bodyPr>
            <a:normAutofit/>
          </a:bodyPr>
          <a:lstStyle/>
          <a:p>
            <a:pPr>
              <a:lnSpc>
                <a:spcPct val="90000"/>
              </a:lnSpc>
              <a:spcAft>
                <a:spcPts val="600"/>
              </a:spcAft>
            </a:pPr>
            <a:fld id="{561D0CCE-8DCC-44DC-A653-AE62B1D84A52}" type="slidenum">
              <a:rPr lang="en-GB" smtClean="0"/>
              <a:pPr>
                <a:lnSpc>
                  <a:spcPct val="90000"/>
                </a:lnSpc>
                <a:spcAft>
                  <a:spcPts val="600"/>
                </a:spcAft>
              </a:pPr>
              <a:t>25</a:t>
            </a:fld>
            <a:endParaRPr lang="en-GB"/>
          </a:p>
        </p:txBody>
      </p:sp>
      <p:pic>
        <p:nvPicPr>
          <p:cNvPr id="7" name="Picture 6" descr="A close-up of a cell&#10;&#10;AI-generated content may be incorrect.">
            <a:extLst>
              <a:ext uri="{FF2B5EF4-FFF2-40B4-BE49-F238E27FC236}">
                <a16:creationId xmlns:a16="http://schemas.microsoft.com/office/drawing/2014/main" id="{AAE16E13-9AE3-14F2-5BE6-F242BF9A831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8590" r="1" b="7756"/>
          <a:stretch>
            <a:fillRect/>
          </a:stretch>
        </p:blipFill>
        <p:spPr>
          <a:xfrm>
            <a:off x="7353144" y="1825625"/>
            <a:ext cx="4000656" cy="3372017"/>
          </a:xfrm>
          <a:prstGeom prst="rect">
            <a:avLst/>
          </a:prstGeom>
          <a:noFill/>
        </p:spPr>
      </p:pic>
      <p:sp>
        <p:nvSpPr>
          <p:cNvPr id="8" name="TextBox 7">
            <a:extLst>
              <a:ext uri="{FF2B5EF4-FFF2-40B4-BE49-F238E27FC236}">
                <a16:creationId xmlns:a16="http://schemas.microsoft.com/office/drawing/2014/main" id="{615860A0-795F-D119-00B7-90F8DCF72CB7}"/>
              </a:ext>
            </a:extLst>
          </p:cNvPr>
          <p:cNvSpPr txBox="1"/>
          <p:nvPr/>
        </p:nvSpPr>
        <p:spPr>
          <a:xfrm>
            <a:off x="8153400" y="5197642"/>
            <a:ext cx="2565125"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3" tooltip="https://en.wikipedia.org/wiki/Measles_virus">
                  <a:extLst>
                    <a:ext uri="{A12FA001-AC4F-418D-AE19-62706E023703}">
                      <ahyp:hlinkClr xmlns:ahyp="http://schemas.microsoft.com/office/drawing/2018/hyperlinkcolor" val="tx"/>
                    </a:ext>
                  </a:extLst>
                </a:hlinkClick>
              </a:rPr>
              <a:t>This Photo</a:t>
            </a:r>
            <a:r>
              <a:rPr lang="en-GB" sz="700">
                <a:solidFill>
                  <a:srgbClr val="FFFFFF"/>
                </a:solidFill>
              </a:rPr>
              <a:t> by Unknown Author is licensed under </a:t>
            </a:r>
            <a:r>
              <a:rPr lang="en-GB"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GB" sz="700">
              <a:solidFill>
                <a:srgbClr val="FFFFFF"/>
              </a:solidFill>
            </a:endParaRPr>
          </a:p>
        </p:txBody>
      </p:sp>
      <p:sp>
        <p:nvSpPr>
          <p:cNvPr id="6" name="Footer Placeholder 3">
            <a:extLst>
              <a:ext uri="{FF2B5EF4-FFF2-40B4-BE49-F238E27FC236}">
                <a16:creationId xmlns:a16="http://schemas.microsoft.com/office/drawing/2014/main" id="{3DC07770-88AD-6418-7773-CDC06D744437}"/>
              </a:ext>
            </a:extLst>
          </p:cNvPr>
          <p:cNvSpPr>
            <a:spLocks noGrp="1"/>
          </p:cNvSpPr>
          <p:nvPr>
            <p:ph type="ftr" sz="quarter" idx="11"/>
          </p:nvPr>
        </p:nvSpPr>
        <p:spPr>
          <a:xfrm>
            <a:off x="285749" y="6349598"/>
            <a:ext cx="7543801" cy="365125"/>
          </a:xfrm>
        </p:spPr>
        <p:txBody>
          <a:bodyPr/>
          <a:lstStyle/>
          <a:p>
            <a:r>
              <a:rPr lang="en-GB" sz="1300"/>
              <a:t>Varicella vaccination and other changes to the routine childhood immunisation schedule </a:t>
            </a:r>
          </a:p>
        </p:txBody>
      </p:sp>
    </p:spTree>
    <p:extLst>
      <p:ext uri="{BB962C8B-B14F-4D97-AF65-F5344CB8AC3E}">
        <p14:creationId xmlns:p14="http://schemas.microsoft.com/office/powerpoint/2010/main" val="42717419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B81FE-A720-6655-3E97-E5E902E1A898}"/>
              </a:ext>
            </a:extLst>
          </p:cNvPr>
          <p:cNvSpPr>
            <a:spLocks noGrp="1"/>
          </p:cNvSpPr>
          <p:nvPr>
            <p:ph type="title"/>
          </p:nvPr>
        </p:nvSpPr>
        <p:spPr>
          <a:xfrm>
            <a:off x="838200" y="365125"/>
            <a:ext cx="10515600" cy="879475"/>
          </a:xfrm>
        </p:spPr>
        <p:txBody>
          <a:bodyPr anchor="ctr">
            <a:normAutofit/>
          </a:bodyPr>
          <a:lstStyle/>
          <a:p>
            <a:r>
              <a:rPr lang="en-GB" b="1"/>
              <a:t>Measles complications</a:t>
            </a:r>
            <a:endParaRPr lang="en-GB"/>
          </a:p>
        </p:txBody>
      </p:sp>
      <p:sp>
        <p:nvSpPr>
          <p:cNvPr id="3" name="Content Placeholder 2">
            <a:extLst>
              <a:ext uri="{FF2B5EF4-FFF2-40B4-BE49-F238E27FC236}">
                <a16:creationId xmlns:a16="http://schemas.microsoft.com/office/drawing/2014/main" id="{78A1B01C-BA0A-503A-37F2-1F2FCD6E6CE2}"/>
              </a:ext>
            </a:extLst>
          </p:cNvPr>
          <p:cNvSpPr>
            <a:spLocks noGrp="1"/>
          </p:cNvSpPr>
          <p:nvPr>
            <p:ph idx="1"/>
          </p:nvPr>
        </p:nvSpPr>
        <p:spPr>
          <a:xfrm>
            <a:off x="773431" y="1371570"/>
            <a:ext cx="7227570" cy="4351338"/>
          </a:xfrm>
        </p:spPr>
        <p:txBody>
          <a:bodyPr lIns="91440" tIns="45720" rIns="91440" bIns="45720" anchor="t">
            <a:normAutofit lnSpcReduction="10000"/>
          </a:bodyPr>
          <a:lstStyle/>
          <a:p>
            <a:pPr marL="285750" indent="-285750"/>
            <a:r>
              <a:rPr lang="en-GB" sz="1800"/>
              <a:t>complications more common and more severe in:</a:t>
            </a:r>
          </a:p>
          <a:p>
            <a:pPr marL="742950" lvl="1" indent="-285750"/>
            <a:r>
              <a:rPr lang="en-GB" sz="1800"/>
              <a:t>young infants and adults</a:t>
            </a:r>
            <a:endParaRPr lang="en-GB" sz="1800">
              <a:cs typeface="Arial"/>
            </a:endParaRPr>
          </a:p>
          <a:p>
            <a:pPr marL="742950" lvl="1" indent="-285750"/>
            <a:r>
              <a:rPr lang="en-GB" sz="1800"/>
              <a:t>immunosuppressed individuals </a:t>
            </a:r>
            <a:endParaRPr lang="en-GB" sz="1800">
              <a:cs typeface="Arial"/>
            </a:endParaRPr>
          </a:p>
          <a:p>
            <a:pPr marL="742950" lvl="1" indent="-285750"/>
            <a:r>
              <a:rPr lang="en-GB" sz="1800"/>
              <a:t>and during pregnancy</a:t>
            </a:r>
            <a:endParaRPr lang="en-GB" sz="1800">
              <a:cs typeface="Arial"/>
            </a:endParaRPr>
          </a:p>
          <a:p>
            <a:pPr marL="285750" indent="-285750"/>
            <a:r>
              <a:rPr lang="en-GB" sz="1800"/>
              <a:t>since the measles vaccine was introduced in the UK in 1968, 20 million cases of measles and 4,500 deaths have been prevented in the UK</a:t>
            </a:r>
            <a:endParaRPr lang="en-GB" sz="1800">
              <a:cs typeface="Arial"/>
            </a:endParaRPr>
          </a:p>
          <a:p>
            <a:pPr marL="285750" indent="-285750"/>
            <a:r>
              <a:rPr lang="en-GB" sz="1800"/>
              <a:t>outbreaks and cases of measles are mainly in unvaccinated children under the age of 10</a:t>
            </a:r>
            <a:endParaRPr lang="en-GB" sz="1800">
              <a:cs typeface="Arial"/>
            </a:endParaRPr>
          </a:p>
          <a:p>
            <a:pPr marL="285750" indent="-285750"/>
            <a:r>
              <a:rPr lang="en-GB" sz="1800"/>
              <a:t>complications include pneumonia (1- 6 in 100), otitis media (7-9 in 100), convulsions (1 in 200) and encephalitis (1 in 1000), Sub-acute sclerosing panencephalitis (SSPE) (1 in 25,000), death (1in 1,000-5,000)</a:t>
            </a:r>
            <a:endParaRPr lang="en-GB" sz="1800">
              <a:cs typeface="Arial"/>
            </a:endParaRPr>
          </a:p>
          <a:p>
            <a:pPr marL="285750" indent="-285750"/>
            <a:r>
              <a:rPr lang="en-GB" sz="1800"/>
              <a:t>there can also be a temporary reduction in the immune response for a few weeks following measles infection; this can increase the risk of severe secondary bacterial and viral infections</a:t>
            </a:r>
            <a:endParaRPr lang="en-GB" sz="1800">
              <a:cs typeface="Arial"/>
            </a:endParaRPr>
          </a:p>
          <a:p>
            <a:pPr marL="285750" indent="-285750"/>
            <a:endParaRPr lang="en-GB" sz="1800"/>
          </a:p>
          <a:p>
            <a:endParaRPr lang="en-GB" sz="1800"/>
          </a:p>
        </p:txBody>
      </p:sp>
      <p:sp>
        <p:nvSpPr>
          <p:cNvPr id="5" name="Slide Number Placeholder 4">
            <a:extLst>
              <a:ext uri="{FF2B5EF4-FFF2-40B4-BE49-F238E27FC236}">
                <a16:creationId xmlns:a16="http://schemas.microsoft.com/office/drawing/2014/main" id="{5A164CD5-8DA9-67CC-65FA-63FF51771A0E}"/>
              </a:ext>
            </a:extLst>
          </p:cNvPr>
          <p:cNvSpPr>
            <a:spLocks noGrp="1"/>
          </p:cNvSpPr>
          <p:nvPr>
            <p:ph type="sldNum" sz="quarter" idx="12"/>
          </p:nvPr>
        </p:nvSpPr>
        <p:spPr>
          <a:xfrm>
            <a:off x="8610600" y="6356350"/>
            <a:ext cx="2743200" cy="365125"/>
          </a:xfrm>
        </p:spPr>
        <p:txBody>
          <a:bodyPr>
            <a:normAutofit/>
          </a:bodyPr>
          <a:lstStyle/>
          <a:p>
            <a:pPr>
              <a:lnSpc>
                <a:spcPct val="90000"/>
              </a:lnSpc>
              <a:spcAft>
                <a:spcPts val="600"/>
              </a:spcAft>
            </a:pPr>
            <a:fld id="{561D0CCE-8DCC-44DC-A653-AE62B1D84A52}" type="slidenum">
              <a:rPr lang="en-GB" smtClean="0"/>
              <a:pPr>
                <a:lnSpc>
                  <a:spcPct val="90000"/>
                </a:lnSpc>
                <a:spcAft>
                  <a:spcPts val="600"/>
                </a:spcAft>
              </a:pPr>
              <a:t>26</a:t>
            </a:fld>
            <a:endParaRPr lang="en-GB"/>
          </a:p>
        </p:txBody>
      </p:sp>
      <p:sp>
        <p:nvSpPr>
          <p:cNvPr id="4" name="Footer Placeholder 3">
            <a:extLst>
              <a:ext uri="{FF2B5EF4-FFF2-40B4-BE49-F238E27FC236}">
                <a16:creationId xmlns:a16="http://schemas.microsoft.com/office/drawing/2014/main" id="{2F9A0F68-F191-A74D-8A40-CC4755104D19}"/>
              </a:ext>
            </a:extLst>
          </p:cNvPr>
          <p:cNvSpPr>
            <a:spLocks noGrp="1"/>
          </p:cNvSpPr>
          <p:nvPr>
            <p:ph type="ftr" sz="quarter" idx="11"/>
          </p:nvPr>
        </p:nvSpPr>
        <p:spPr>
          <a:xfrm>
            <a:off x="285749" y="6349598"/>
            <a:ext cx="7543801" cy="365125"/>
          </a:xfrm>
        </p:spPr>
        <p:txBody>
          <a:bodyPr/>
          <a:lstStyle/>
          <a:p>
            <a:r>
              <a:rPr lang="en-GB" sz="1300"/>
              <a:t>Varicella vaccination and other changes to the routine childhood immunisation schedule </a:t>
            </a:r>
          </a:p>
        </p:txBody>
      </p:sp>
      <p:pic>
        <p:nvPicPr>
          <p:cNvPr id="7" name="Picture 6">
            <a:extLst>
              <a:ext uri="{FF2B5EF4-FFF2-40B4-BE49-F238E27FC236}">
                <a16:creationId xmlns:a16="http://schemas.microsoft.com/office/drawing/2014/main" id="{2AEBCCF7-ED26-699E-1E84-D2E79F9E3B30}"/>
              </a:ext>
            </a:extLst>
          </p:cNvPr>
          <p:cNvPicPr>
            <a:picLocks noChangeAspect="1"/>
          </p:cNvPicPr>
          <p:nvPr/>
        </p:nvPicPr>
        <p:blipFill>
          <a:blip r:embed="rId3"/>
          <a:stretch>
            <a:fillRect/>
          </a:stretch>
        </p:blipFill>
        <p:spPr>
          <a:xfrm>
            <a:off x="8610850" y="811130"/>
            <a:ext cx="3051510" cy="2057400"/>
          </a:xfrm>
          <a:prstGeom prst="rect">
            <a:avLst/>
          </a:prstGeom>
        </p:spPr>
      </p:pic>
      <p:sp>
        <p:nvSpPr>
          <p:cNvPr id="10" name="TextBox 9">
            <a:extLst>
              <a:ext uri="{FF2B5EF4-FFF2-40B4-BE49-F238E27FC236}">
                <a16:creationId xmlns:a16="http://schemas.microsoft.com/office/drawing/2014/main" id="{42DD25C1-B5E3-C171-6F3A-0B2CC525F459}"/>
              </a:ext>
            </a:extLst>
          </p:cNvPr>
          <p:cNvSpPr txBox="1"/>
          <p:nvPr/>
        </p:nvSpPr>
        <p:spPr>
          <a:xfrm>
            <a:off x="8642684" y="2917658"/>
            <a:ext cx="297781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cs typeface="Arial"/>
              </a:rPr>
              <a:t>Measles rash. Courtesy of CDC</a:t>
            </a:r>
            <a:endParaRPr lang="en-US" sz="1100"/>
          </a:p>
        </p:txBody>
      </p:sp>
      <p:pic>
        <p:nvPicPr>
          <p:cNvPr id="11" name="Picture 10">
            <a:extLst>
              <a:ext uri="{FF2B5EF4-FFF2-40B4-BE49-F238E27FC236}">
                <a16:creationId xmlns:a16="http://schemas.microsoft.com/office/drawing/2014/main" id="{437CC29B-C896-9B44-D04D-4790EDAED0F1}"/>
              </a:ext>
            </a:extLst>
          </p:cNvPr>
          <p:cNvPicPr>
            <a:picLocks noChangeAspect="1"/>
          </p:cNvPicPr>
          <p:nvPr/>
        </p:nvPicPr>
        <p:blipFill>
          <a:blip r:embed="rId4"/>
          <a:stretch>
            <a:fillRect/>
          </a:stretch>
        </p:blipFill>
        <p:spPr>
          <a:xfrm>
            <a:off x="8614610" y="3307682"/>
            <a:ext cx="3134227" cy="2147638"/>
          </a:xfrm>
          <a:prstGeom prst="rect">
            <a:avLst/>
          </a:prstGeom>
        </p:spPr>
      </p:pic>
      <p:sp>
        <p:nvSpPr>
          <p:cNvPr id="12" name="TextBox 11">
            <a:extLst>
              <a:ext uri="{FF2B5EF4-FFF2-40B4-BE49-F238E27FC236}">
                <a16:creationId xmlns:a16="http://schemas.microsoft.com/office/drawing/2014/main" id="{A716CBB2-C36C-C7EF-9CA4-0A89558683B8}"/>
              </a:ext>
            </a:extLst>
          </p:cNvPr>
          <p:cNvSpPr txBox="1"/>
          <p:nvPr/>
        </p:nvSpPr>
        <p:spPr>
          <a:xfrm>
            <a:off x="8632658" y="5584657"/>
            <a:ext cx="3248526"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cs typeface="Arial"/>
              </a:rPr>
              <a:t>Measles rash and conjunctivitis. Courtesy of CDC</a:t>
            </a:r>
          </a:p>
        </p:txBody>
      </p:sp>
    </p:spTree>
    <p:extLst>
      <p:ext uri="{BB962C8B-B14F-4D97-AF65-F5344CB8AC3E}">
        <p14:creationId xmlns:p14="http://schemas.microsoft.com/office/powerpoint/2010/main" val="25328151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A2CF23-BEC8-A7AA-837C-D3FBD411D00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4A7C087-CB1C-D558-C8D6-8CA0134A2CA8}"/>
              </a:ext>
            </a:extLst>
          </p:cNvPr>
          <p:cNvSpPr>
            <a:spLocks noGrp="1"/>
          </p:cNvSpPr>
          <p:nvPr>
            <p:ph type="body" sz="quarter" idx="10"/>
          </p:nvPr>
        </p:nvSpPr>
        <p:spPr/>
        <p:txBody>
          <a:bodyPr>
            <a:noAutofit/>
          </a:bodyPr>
          <a:lstStyle/>
          <a:p>
            <a:r>
              <a:rPr lang="en-GB" sz="3200">
                <a:latin typeface="+mn-lt"/>
                <a:cs typeface="+mn-cs"/>
              </a:rPr>
              <a:t>Mumps </a:t>
            </a:r>
          </a:p>
        </p:txBody>
      </p:sp>
    </p:spTree>
    <p:extLst>
      <p:ext uri="{BB962C8B-B14F-4D97-AF65-F5344CB8AC3E}">
        <p14:creationId xmlns:p14="http://schemas.microsoft.com/office/powerpoint/2010/main" val="5671682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AF104-EB33-8A37-6A89-033134772FD1}"/>
              </a:ext>
            </a:extLst>
          </p:cNvPr>
          <p:cNvSpPr>
            <a:spLocks noGrp="1"/>
          </p:cNvSpPr>
          <p:nvPr>
            <p:ph type="title"/>
          </p:nvPr>
        </p:nvSpPr>
        <p:spPr>
          <a:xfrm>
            <a:off x="451338" y="142388"/>
            <a:ext cx="4841631" cy="713398"/>
          </a:xfrm>
        </p:spPr>
        <p:txBody>
          <a:bodyPr/>
          <a:lstStyle/>
          <a:p>
            <a:r>
              <a:rPr lang="en-GB" b="1"/>
              <a:t>Mumps infection</a:t>
            </a:r>
          </a:p>
        </p:txBody>
      </p:sp>
      <p:sp>
        <p:nvSpPr>
          <p:cNvPr id="5" name="Slide Number Placeholder 4">
            <a:extLst>
              <a:ext uri="{FF2B5EF4-FFF2-40B4-BE49-F238E27FC236}">
                <a16:creationId xmlns:a16="http://schemas.microsoft.com/office/drawing/2014/main" id="{AE3AA8C1-83D7-E506-1FEB-83DAE93DC719}"/>
              </a:ext>
            </a:extLst>
          </p:cNvPr>
          <p:cNvSpPr>
            <a:spLocks noGrp="1"/>
          </p:cNvSpPr>
          <p:nvPr>
            <p:ph type="sldNum" sz="quarter" idx="12"/>
          </p:nvPr>
        </p:nvSpPr>
        <p:spPr/>
        <p:txBody>
          <a:bodyPr/>
          <a:lstStyle/>
          <a:p>
            <a:fld id="{561D0CCE-8DCC-44DC-A653-AE62B1D84A52}" type="slidenum">
              <a:rPr lang="en-GB" smtClean="0"/>
              <a:pPr/>
              <a:t>28</a:t>
            </a:fld>
            <a:endParaRPr lang="en-GB"/>
          </a:p>
        </p:txBody>
      </p:sp>
      <p:sp>
        <p:nvSpPr>
          <p:cNvPr id="6" name="Content Placeholder 2">
            <a:extLst>
              <a:ext uri="{FF2B5EF4-FFF2-40B4-BE49-F238E27FC236}">
                <a16:creationId xmlns:a16="http://schemas.microsoft.com/office/drawing/2014/main" id="{E28CF053-8950-EEEB-488A-A08E3BD90964}"/>
              </a:ext>
            </a:extLst>
          </p:cNvPr>
          <p:cNvSpPr>
            <a:spLocks noGrp="1"/>
          </p:cNvSpPr>
          <p:nvPr>
            <p:ph idx="1"/>
          </p:nvPr>
        </p:nvSpPr>
        <p:spPr>
          <a:xfrm>
            <a:off x="205153" y="738554"/>
            <a:ext cx="10105290" cy="2110154"/>
          </a:xfrm>
        </p:spPr>
        <p:txBody>
          <a:bodyPr lIns="91440" tIns="45720" rIns="91440" bIns="45720" anchor="t">
            <a:noAutofit/>
          </a:bodyPr>
          <a:lstStyle/>
          <a:p>
            <a:pPr>
              <a:lnSpc>
                <a:spcPct val="160000"/>
              </a:lnSpc>
              <a:spcBef>
                <a:spcPct val="0"/>
              </a:spcBef>
            </a:pPr>
            <a:r>
              <a:rPr lang="en-GB" sz="1600">
                <a:solidFill>
                  <a:srgbClr val="212A73"/>
                </a:solidFill>
                <a:latin typeface="Arial"/>
                <a:cs typeface="Arial"/>
              </a:rPr>
              <a:t>before the MMR vaccine was introduced in 1988, about 80% of the population developed mumps infection</a:t>
            </a:r>
          </a:p>
          <a:p>
            <a:pPr>
              <a:lnSpc>
                <a:spcPct val="160000"/>
              </a:lnSpc>
              <a:spcBef>
                <a:spcPct val="0"/>
              </a:spcBef>
            </a:pPr>
            <a:r>
              <a:rPr lang="en-GB" sz="1600">
                <a:solidFill>
                  <a:srgbClr val="212A73"/>
                </a:solidFill>
                <a:latin typeface="Arial"/>
                <a:cs typeface="Arial"/>
              </a:rPr>
              <a:t>from this time, mumps cases have dropped dramatically in all age groups, although there have been several large outbreaks since. Most of the cases have been in individuals who missed the MMR vaccine when they were young</a:t>
            </a:r>
          </a:p>
          <a:p>
            <a:pPr>
              <a:lnSpc>
                <a:spcPct val="160000"/>
              </a:lnSpc>
              <a:spcBef>
                <a:spcPct val="0"/>
              </a:spcBef>
            </a:pPr>
            <a:r>
              <a:rPr lang="en-GB" sz="1600">
                <a:solidFill>
                  <a:srgbClr val="212A73"/>
                </a:solidFill>
                <a:latin typeface="Arial"/>
                <a:cs typeface="Arial"/>
              </a:rPr>
              <a:t>mumps is an acute, systemic viral illness that is moderately infectious. It is caused by the paramyxovirus</a:t>
            </a:r>
          </a:p>
          <a:p>
            <a:endParaRPr lang="en-GB" sz="1600">
              <a:solidFill>
                <a:srgbClr val="212A73"/>
              </a:solidFill>
              <a:latin typeface="Arial"/>
              <a:cs typeface="Arial"/>
            </a:endParaRPr>
          </a:p>
        </p:txBody>
      </p:sp>
      <p:pic>
        <p:nvPicPr>
          <p:cNvPr id="11" name="Picture 10" descr="A young child sitting on a bed">
            <a:extLst>
              <a:ext uri="{FF2B5EF4-FFF2-40B4-BE49-F238E27FC236}">
                <a16:creationId xmlns:a16="http://schemas.microsoft.com/office/drawing/2014/main" id="{0F5D83FE-53C0-19CC-DED6-FF2C1BE276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28748" y="857007"/>
            <a:ext cx="2058367" cy="1275555"/>
          </a:xfrm>
          <a:prstGeom prst="rect">
            <a:avLst/>
          </a:prstGeom>
        </p:spPr>
      </p:pic>
      <p:sp>
        <p:nvSpPr>
          <p:cNvPr id="13" name="TextBox 12">
            <a:extLst>
              <a:ext uri="{FF2B5EF4-FFF2-40B4-BE49-F238E27FC236}">
                <a16:creationId xmlns:a16="http://schemas.microsoft.com/office/drawing/2014/main" id="{AFAAE593-7F42-B8D1-76AF-452661EEDB6D}"/>
              </a:ext>
            </a:extLst>
          </p:cNvPr>
          <p:cNvSpPr txBox="1"/>
          <p:nvPr/>
        </p:nvSpPr>
        <p:spPr>
          <a:xfrm>
            <a:off x="10550780" y="2132560"/>
            <a:ext cx="1308090" cy="253916"/>
          </a:xfrm>
          <a:prstGeom prst="rect">
            <a:avLst/>
          </a:prstGeom>
          <a:noFill/>
        </p:spPr>
        <p:txBody>
          <a:bodyPr wrap="square" lIns="91440" tIns="45720" rIns="91440" bIns="45720" rtlCol="0" anchor="t">
            <a:spAutoFit/>
          </a:bodyPr>
          <a:lstStyle/>
          <a:p>
            <a:r>
              <a:rPr lang="en-GB" sz="1050"/>
              <a:t>Courtesy of CDC</a:t>
            </a:r>
            <a:endParaRPr lang="en-GB" sz="1050">
              <a:cs typeface="Arial"/>
            </a:endParaRPr>
          </a:p>
        </p:txBody>
      </p:sp>
      <p:sp>
        <p:nvSpPr>
          <p:cNvPr id="3" name="Footer Placeholder 3">
            <a:extLst>
              <a:ext uri="{FF2B5EF4-FFF2-40B4-BE49-F238E27FC236}">
                <a16:creationId xmlns:a16="http://schemas.microsoft.com/office/drawing/2014/main" id="{926917E3-8B30-EFC9-ABBC-18A8EEC18A79}"/>
              </a:ext>
            </a:extLst>
          </p:cNvPr>
          <p:cNvSpPr>
            <a:spLocks noGrp="1"/>
          </p:cNvSpPr>
          <p:nvPr>
            <p:ph type="ftr" sz="quarter" idx="11"/>
          </p:nvPr>
        </p:nvSpPr>
        <p:spPr>
          <a:xfrm>
            <a:off x="285749" y="6349598"/>
            <a:ext cx="7543801" cy="365125"/>
          </a:xfrm>
        </p:spPr>
        <p:txBody>
          <a:bodyPr/>
          <a:lstStyle/>
          <a:p>
            <a:r>
              <a:rPr lang="en-GB" sz="1300"/>
              <a:t>Varicella vaccination and other changes to the routine childhood immunisation schedule </a:t>
            </a:r>
          </a:p>
        </p:txBody>
      </p:sp>
      <p:sp>
        <p:nvSpPr>
          <p:cNvPr id="8" name="TextBox 7">
            <a:extLst>
              <a:ext uri="{FF2B5EF4-FFF2-40B4-BE49-F238E27FC236}">
                <a16:creationId xmlns:a16="http://schemas.microsoft.com/office/drawing/2014/main" id="{3BAAB7FF-817E-6CEF-95D7-4D52BCD8DF18}"/>
              </a:ext>
            </a:extLst>
          </p:cNvPr>
          <p:cNvSpPr txBox="1"/>
          <p:nvPr/>
        </p:nvSpPr>
        <p:spPr>
          <a:xfrm>
            <a:off x="199292" y="2655278"/>
            <a:ext cx="11265874" cy="39641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lvl="0" indent="-228600">
              <a:lnSpc>
                <a:spcPct val="160000"/>
              </a:lnSpc>
              <a:spcBef>
                <a:spcPct val="0"/>
              </a:spcBef>
              <a:buFont typeface="Arial" panose="020B0604020202020204" pitchFamily="34" charset="0"/>
              <a:buChar char="•"/>
            </a:pPr>
            <a:r>
              <a:rPr lang="en-GB" sz="1600" b="1">
                <a:solidFill>
                  <a:srgbClr val="212A73"/>
                </a:solidFill>
                <a:latin typeface="Arial"/>
                <a:cs typeface="Arial"/>
              </a:rPr>
              <a:t>transmission:</a:t>
            </a:r>
            <a:r>
              <a:rPr lang="en-GB" sz="1600">
                <a:solidFill>
                  <a:srgbClr val="212A73"/>
                </a:solidFill>
                <a:latin typeface="Arial"/>
                <a:cs typeface="Arial"/>
              </a:rPr>
              <a:t> through respiratory droplets and close contact</a:t>
            </a:r>
            <a:r>
              <a:rPr lang="en-US" sz="1600">
                <a:solidFill>
                  <a:srgbClr val="212A73"/>
                </a:solidFill>
                <a:latin typeface="Arial"/>
                <a:cs typeface="Arial"/>
              </a:rPr>
              <a:t>​</a:t>
            </a:r>
          </a:p>
          <a:p>
            <a:pPr marL="228600" lvl="0" indent="-228600">
              <a:lnSpc>
                <a:spcPct val="160000"/>
              </a:lnSpc>
              <a:spcBef>
                <a:spcPct val="0"/>
              </a:spcBef>
              <a:buFont typeface="Arial" panose="020B0604020202020204" pitchFamily="34" charset="0"/>
              <a:buChar char="•"/>
            </a:pPr>
            <a:r>
              <a:rPr lang="en-GB" sz="1600" b="1">
                <a:solidFill>
                  <a:srgbClr val="212A73"/>
                </a:solidFill>
                <a:latin typeface="Arial"/>
                <a:cs typeface="Arial"/>
              </a:rPr>
              <a:t>incubation</a:t>
            </a:r>
            <a:r>
              <a:rPr lang="en-GB" sz="1600">
                <a:solidFill>
                  <a:srgbClr val="212A73"/>
                </a:solidFill>
                <a:latin typeface="Arial"/>
                <a:cs typeface="Arial"/>
              </a:rPr>
              <a:t>: around 16 – 18 days (range: 14 to 25 days)</a:t>
            </a:r>
            <a:r>
              <a:rPr lang="en-US" sz="1600">
                <a:solidFill>
                  <a:srgbClr val="212A73"/>
                </a:solidFill>
                <a:latin typeface="Arial"/>
                <a:cs typeface="Arial"/>
              </a:rPr>
              <a:t>​</a:t>
            </a:r>
          </a:p>
          <a:p>
            <a:pPr marL="228600" lvl="0" indent="-228600">
              <a:lnSpc>
                <a:spcPct val="160000"/>
              </a:lnSpc>
              <a:spcBef>
                <a:spcPct val="0"/>
              </a:spcBef>
              <a:buFont typeface="Arial" panose="020B0604020202020204" pitchFamily="34" charset="0"/>
              <a:buChar char="•"/>
            </a:pPr>
            <a:r>
              <a:rPr lang="en-GB" sz="1600" b="1">
                <a:solidFill>
                  <a:srgbClr val="212A73"/>
                </a:solidFill>
                <a:latin typeface="Arial"/>
                <a:cs typeface="Arial"/>
              </a:rPr>
              <a:t>infectious period:</a:t>
            </a:r>
            <a:r>
              <a:rPr lang="en-GB" sz="1600">
                <a:solidFill>
                  <a:srgbClr val="212A73"/>
                </a:solidFill>
                <a:latin typeface="Arial"/>
                <a:cs typeface="Arial"/>
              </a:rPr>
              <a:t> from about a week before the parotid swelling appears, to several days after </a:t>
            </a:r>
            <a:r>
              <a:rPr lang="en-US" sz="1600">
                <a:solidFill>
                  <a:srgbClr val="212A73"/>
                </a:solidFill>
                <a:latin typeface="Arial"/>
                <a:cs typeface="Arial"/>
              </a:rPr>
              <a:t>​</a:t>
            </a:r>
          </a:p>
          <a:p>
            <a:pPr marL="228600" lvl="0" indent="-228600">
              <a:lnSpc>
                <a:spcPct val="160000"/>
              </a:lnSpc>
              <a:spcBef>
                <a:spcPct val="0"/>
              </a:spcBef>
              <a:buFont typeface="Arial" panose="020B0604020202020204" pitchFamily="34" charset="0"/>
              <a:buChar char="•"/>
            </a:pPr>
            <a:r>
              <a:rPr lang="en-US" sz="1600">
                <a:solidFill>
                  <a:srgbClr val="212A73"/>
                </a:solidFill>
                <a:latin typeface="Arial"/>
                <a:cs typeface="Arial"/>
              </a:rPr>
              <a:t>mumps is vaccine preventable. Around 88% of people who have 2 doses of the MMR vaccine will be protected against mumps. People who are vaccinated against mumps, but still catch it, are less likely to have serious complications or be admitted to hospital​</a:t>
            </a:r>
          </a:p>
          <a:p>
            <a:pPr marL="228600" lvl="0" indent="-228600">
              <a:lnSpc>
                <a:spcPct val="160000"/>
              </a:lnSpc>
              <a:spcBef>
                <a:spcPct val="0"/>
              </a:spcBef>
              <a:buFont typeface="Arial" panose="020B0604020202020204" pitchFamily="34" charset="0"/>
              <a:buChar char="•"/>
            </a:pPr>
            <a:r>
              <a:rPr lang="en-GB" sz="1600">
                <a:solidFill>
                  <a:srgbClr val="212A73"/>
                </a:solidFill>
                <a:latin typeface="Arial"/>
                <a:cs typeface="Arial"/>
              </a:rPr>
              <a:t>most cases of mumps now occur in young adults between the ages of 16 and 30</a:t>
            </a:r>
            <a:r>
              <a:rPr lang="en-US" sz="1600">
                <a:solidFill>
                  <a:srgbClr val="212A73"/>
                </a:solidFill>
                <a:latin typeface="Arial"/>
                <a:cs typeface="Arial"/>
              </a:rPr>
              <a:t>​</a:t>
            </a:r>
          </a:p>
          <a:p>
            <a:pPr marL="228600" lvl="0" indent="-228600">
              <a:lnSpc>
                <a:spcPct val="160000"/>
              </a:lnSpc>
              <a:spcBef>
                <a:spcPct val="0"/>
              </a:spcBef>
              <a:buFont typeface="Arial" panose="020B0604020202020204" pitchFamily="34" charset="0"/>
              <a:buChar char="•"/>
            </a:pPr>
            <a:r>
              <a:rPr lang="en-GB" sz="1600">
                <a:solidFill>
                  <a:srgbClr val="212A73"/>
                </a:solidFill>
                <a:latin typeface="Arial"/>
                <a:cs typeface="Arial"/>
              </a:rPr>
              <a:t>prolonged close contact in schools and universities provides ideal conditions for the infection to spread​</a:t>
            </a:r>
          </a:p>
          <a:p>
            <a:pPr marL="228600" lvl="0" indent="-228600">
              <a:lnSpc>
                <a:spcPct val="160000"/>
              </a:lnSpc>
              <a:spcBef>
                <a:spcPct val="0"/>
              </a:spcBef>
              <a:buFont typeface="Arial" panose="020B0604020202020204" pitchFamily="34" charset="0"/>
              <a:buChar char="•"/>
            </a:pPr>
            <a:endParaRPr sz="1600">
              <a:solidFill>
                <a:srgbClr val="212A73"/>
              </a:solidFill>
              <a:latin typeface="Arial"/>
              <a:cs typeface="Arial"/>
            </a:endParaRPr>
          </a:p>
          <a:p>
            <a:pPr algn="ctr"/>
            <a:endParaRPr lang="en-US"/>
          </a:p>
        </p:txBody>
      </p:sp>
    </p:spTree>
    <p:extLst>
      <p:ext uri="{BB962C8B-B14F-4D97-AF65-F5344CB8AC3E}">
        <p14:creationId xmlns:p14="http://schemas.microsoft.com/office/powerpoint/2010/main" val="28020805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892FE-808F-EEB1-21E9-2978CC183303}"/>
              </a:ext>
            </a:extLst>
          </p:cNvPr>
          <p:cNvSpPr>
            <a:spLocks noGrp="1"/>
          </p:cNvSpPr>
          <p:nvPr>
            <p:ph type="title"/>
          </p:nvPr>
        </p:nvSpPr>
        <p:spPr>
          <a:xfrm>
            <a:off x="1" y="0"/>
            <a:ext cx="7010399" cy="747445"/>
          </a:xfrm>
        </p:spPr>
        <p:txBody>
          <a:bodyPr/>
          <a:lstStyle/>
          <a:p>
            <a:pPr algn="ctr"/>
            <a:r>
              <a:rPr lang="en-GB" b="1">
                <a:latin typeface="Arial" charset="0"/>
                <a:ea typeface="ヒラギノ角ゴ Pro W3" charset="-128"/>
                <a:cs typeface="ヒラギノ角ゴ Pro W3" charset="-128"/>
              </a:rPr>
              <a:t>Mumps complications</a:t>
            </a:r>
            <a:endParaRPr lang="en-GB" b="1"/>
          </a:p>
        </p:txBody>
      </p:sp>
      <p:sp>
        <p:nvSpPr>
          <p:cNvPr id="3" name="Content Placeholder 2">
            <a:extLst>
              <a:ext uri="{FF2B5EF4-FFF2-40B4-BE49-F238E27FC236}">
                <a16:creationId xmlns:a16="http://schemas.microsoft.com/office/drawing/2014/main" id="{296C79C2-339D-44A4-9E90-012CF3826ECC}"/>
              </a:ext>
            </a:extLst>
          </p:cNvPr>
          <p:cNvSpPr>
            <a:spLocks noGrp="1"/>
          </p:cNvSpPr>
          <p:nvPr>
            <p:ph idx="1"/>
          </p:nvPr>
        </p:nvSpPr>
        <p:spPr>
          <a:xfrm>
            <a:off x="539261" y="876719"/>
            <a:ext cx="9661864" cy="5387201"/>
          </a:xfrm>
        </p:spPr>
        <p:txBody>
          <a:bodyPr/>
          <a:lstStyle/>
          <a:p>
            <a:pPr>
              <a:lnSpc>
                <a:spcPct val="160000"/>
              </a:lnSpc>
              <a:spcBef>
                <a:spcPct val="0"/>
              </a:spcBef>
            </a:pPr>
            <a:r>
              <a:rPr lang="en-GB" sz="1800">
                <a:latin typeface="Arial" charset="0"/>
                <a:ea typeface="ヒラギノ角ゴ Pro W3" charset="-128"/>
              </a:rPr>
              <a:t>prior to the introduction of the MMR vaccine in 1988, measles was the most common cause of viral meningitis and acquired deafness in children</a:t>
            </a:r>
          </a:p>
          <a:p>
            <a:pPr>
              <a:lnSpc>
                <a:spcPct val="160000"/>
              </a:lnSpc>
              <a:spcBef>
                <a:spcPct val="0"/>
              </a:spcBef>
            </a:pPr>
            <a:r>
              <a:rPr lang="en-GB" sz="1800">
                <a:latin typeface="Arial" charset="0"/>
                <a:ea typeface="ヒラギノ角ゴ Pro W3" charset="-128"/>
              </a:rPr>
              <a:t>asymptomatic mumps does occur in 20 to 40 % of cases</a:t>
            </a:r>
          </a:p>
          <a:p>
            <a:pPr>
              <a:lnSpc>
                <a:spcPct val="160000"/>
              </a:lnSpc>
              <a:spcBef>
                <a:spcPct val="0"/>
              </a:spcBef>
            </a:pPr>
            <a:r>
              <a:rPr lang="en-GB" sz="1800">
                <a:latin typeface="Arial" charset="0"/>
                <a:ea typeface="ヒラギノ角ゴ Pro W3" charset="-128"/>
              </a:rPr>
              <a:t>symptoms of mumps include swelling of the parotid gland/s, fever, headache, malaise, myalgia and anorexia</a:t>
            </a:r>
          </a:p>
          <a:p>
            <a:pPr>
              <a:lnSpc>
                <a:spcPct val="160000"/>
              </a:lnSpc>
              <a:spcBef>
                <a:spcPct val="0"/>
              </a:spcBef>
            </a:pPr>
            <a:r>
              <a:rPr lang="en-GB" sz="1800">
                <a:latin typeface="Arial" charset="0"/>
                <a:ea typeface="ヒラギノ角ゴ Pro W3" charset="-128"/>
              </a:rPr>
              <a:t>complications include: </a:t>
            </a:r>
          </a:p>
          <a:p>
            <a:pPr lvl="1">
              <a:lnSpc>
                <a:spcPct val="160000"/>
              </a:lnSpc>
              <a:spcBef>
                <a:spcPct val="0"/>
              </a:spcBef>
            </a:pPr>
            <a:r>
              <a:rPr lang="en-GB" sz="1400">
                <a:latin typeface="Arial" charset="0"/>
                <a:ea typeface="ヒラギノ角ゴ Pro W3" charset="-128"/>
              </a:rPr>
              <a:t>Meningitis: 5 in 100</a:t>
            </a:r>
          </a:p>
          <a:p>
            <a:pPr lvl="1">
              <a:lnSpc>
                <a:spcPct val="160000"/>
              </a:lnSpc>
              <a:spcBef>
                <a:spcPct val="0"/>
              </a:spcBef>
            </a:pPr>
            <a:r>
              <a:rPr lang="en-GB" sz="1400">
                <a:latin typeface="Arial" charset="0"/>
                <a:ea typeface="ヒラギノ角ゴ Pro W3" charset="-128"/>
              </a:rPr>
              <a:t>Encephalitis: 1 in 1000</a:t>
            </a:r>
          </a:p>
          <a:p>
            <a:pPr lvl="1">
              <a:lnSpc>
                <a:spcPct val="160000"/>
              </a:lnSpc>
              <a:spcBef>
                <a:spcPct val="0"/>
              </a:spcBef>
            </a:pPr>
            <a:r>
              <a:rPr lang="en-GB" sz="1400">
                <a:latin typeface="Arial" charset="0"/>
                <a:ea typeface="ヒラギノ角ゴ Pro W3" charset="-128"/>
              </a:rPr>
              <a:t>Pancreatitis: 4 in 100</a:t>
            </a:r>
          </a:p>
          <a:p>
            <a:pPr lvl="1">
              <a:lnSpc>
                <a:spcPct val="160000"/>
              </a:lnSpc>
              <a:spcBef>
                <a:spcPct val="0"/>
              </a:spcBef>
            </a:pPr>
            <a:r>
              <a:rPr lang="en-GB" sz="1400">
                <a:latin typeface="Arial" charset="0"/>
                <a:ea typeface="ヒラギノ角ゴ Pro W3" charset="-128"/>
              </a:rPr>
              <a:t>Oophoritis: 5 in 100 of post-pubertal women</a:t>
            </a:r>
          </a:p>
          <a:p>
            <a:pPr lvl="1">
              <a:lnSpc>
                <a:spcPct val="160000"/>
              </a:lnSpc>
              <a:spcBef>
                <a:spcPct val="0"/>
              </a:spcBef>
            </a:pPr>
            <a:r>
              <a:rPr lang="en-GB" sz="1400">
                <a:latin typeface="Arial" charset="0"/>
                <a:ea typeface="ヒラギノ角ゴ Pro W3" charset="-128"/>
              </a:rPr>
              <a:t>Orchitis: 25 in 100 of post-pubertal men</a:t>
            </a:r>
          </a:p>
          <a:p>
            <a:pPr lvl="1">
              <a:lnSpc>
                <a:spcPct val="160000"/>
              </a:lnSpc>
              <a:spcBef>
                <a:spcPct val="0"/>
              </a:spcBef>
            </a:pPr>
            <a:r>
              <a:rPr lang="en-GB" sz="1400">
                <a:latin typeface="Arial" charset="0"/>
                <a:ea typeface="ヒラギノ角ゴ Pro W3" charset="-128"/>
              </a:rPr>
              <a:t>Transient hearing loss: 4 in 100</a:t>
            </a:r>
            <a:endParaRPr lang="en-GB" sz="1800">
              <a:latin typeface="Arial" charset="0"/>
              <a:ea typeface="ヒラギノ角ゴ Pro W3" charset="-128"/>
            </a:endParaRPr>
          </a:p>
          <a:p>
            <a:pPr>
              <a:lnSpc>
                <a:spcPct val="160000"/>
              </a:lnSpc>
              <a:spcBef>
                <a:spcPct val="0"/>
              </a:spcBef>
            </a:pPr>
            <a:endParaRPr lang="en-GB" sz="1800">
              <a:latin typeface="Arial" charset="0"/>
              <a:ea typeface="ヒラギノ角ゴ Pro W3" charset="-128"/>
            </a:endParaRPr>
          </a:p>
          <a:p>
            <a:pPr>
              <a:lnSpc>
                <a:spcPct val="160000"/>
              </a:lnSpc>
              <a:spcBef>
                <a:spcPct val="0"/>
              </a:spcBef>
            </a:pPr>
            <a:endParaRPr lang="en-GB" sz="1800">
              <a:latin typeface="Arial" charset="0"/>
              <a:ea typeface="ヒラギノ角ゴ Pro W3" charset="-128"/>
            </a:endParaRPr>
          </a:p>
          <a:p>
            <a:pPr>
              <a:lnSpc>
                <a:spcPct val="160000"/>
              </a:lnSpc>
              <a:spcBef>
                <a:spcPct val="0"/>
              </a:spcBef>
            </a:pPr>
            <a:endParaRPr lang="en-GB" sz="1800">
              <a:latin typeface="Arial" charset="0"/>
              <a:ea typeface="ヒラギノ角ゴ Pro W3" charset="-128"/>
            </a:endParaRPr>
          </a:p>
          <a:p>
            <a:endParaRPr lang="en-GB"/>
          </a:p>
        </p:txBody>
      </p:sp>
      <p:sp>
        <p:nvSpPr>
          <p:cNvPr id="5" name="Slide Number Placeholder 4">
            <a:extLst>
              <a:ext uri="{FF2B5EF4-FFF2-40B4-BE49-F238E27FC236}">
                <a16:creationId xmlns:a16="http://schemas.microsoft.com/office/drawing/2014/main" id="{956E0A36-2B1E-39DA-6569-8A2A10DC84C0}"/>
              </a:ext>
            </a:extLst>
          </p:cNvPr>
          <p:cNvSpPr>
            <a:spLocks noGrp="1"/>
          </p:cNvSpPr>
          <p:nvPr>
            <p:ph type="sldNum" sz="quarter" idx="12"/>
          </p:nvPr>
        </p:nvSpPr>
        <p:spPr/>
        <p:txBody>
          <a:bodyPr/>
          <a:lstStyle/>
          <a:p>
            <a:fld id="{561D0CCE-8DCC-44DC-A653-AE62B1D84A52}" type="slidenum">
              <a:rPr lang="en-GB" smtClean="0"/>
              <a:pPr/>
              <a:t>29</a:t>
            </a:fld>
            <a:endParaRPr lang="en-GB"/>
          </a:p>
        </p:txBody>
      </p:sp>
      <p:pic>
        <p:nvPicPr>
          <p:cNvPr id="6" name="Picture 2">
            <a:extLst>
              <a:ext uri="{FF2B5EF4-FFF2-40B4-BE49-F238E27FC236}">
                <a16:creationId xmlns:a16="http://schemas.microsoft.com/office/drawing/2014/main" id="{8040F2E2-1C5F-882D-081A-8B53D6747E0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10400" y="2899600"/>
            <a:ext cx="1807940" cy="2093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D338550D-C1DA-0922-7A36-71B1EB6DDB0F}"/>
              </a:ext>
            </a:extLst>
          </p:cNvPr>
          <p:cNvSpPr txBox="1"/>
          <p:nvPr/>
        </p:nvSpPr>
        <p:spPr>
          <a:xfrm>
            <a:off x="6928919" y="5095921"/>
            <a:ext cx="1889421" cy="276999"/>
          </a:xfrm>
          <a:prstGeom prst="rect">
            <a:avLst/>
          </a:prstGeom>
          <a:noFill/>
        </p:spPr>
        <p:txBody>
          <a:bodyPr wrap="square">
            <a:spAutoFit/>
          </a:bodyPr>
          <a:lstStyle/>
          <a:p>
            <a:pPr algn="ctr">
              <a:spcBef>
                <a:spcPct val="50000"/>
              </a:spcBef>
            </a:pPr>
            <a:r>
              <a:rPr lang="en-GB" altLang="en-US" sz="1200">
                <a:solidFill>
                  <a:srgbClr val="002060"/>
                </a:solidFill>
                <a:latin typeface="Arial"/>
              </a:rPr>
              <a:t>Photo courtesy of CDC</a:t>
            </a:r>
          </a:p>
        </p:txBody>
      </p:sp>
      <p:sp>
        <p:nvSpPr>
          <p:cNvPr id="4" name="Footer Placeholder 3">
            <a:extLst>
              <a:ext uri="{FF2B5EF4-FFF2-40B4-BE49-F238E27FC236}">
                <a16:creationId xmlns:a16="http://schemas.microsoft.com/office/drawing/2014/main" id="{AB164826-307D-ED08-2AD3-F15E3C75BE25}"/>
              </a:ext>
            </a:extLst>
          </p:cNvPr>
          <p:cNvSpPr>
            <a:spLocks noGrp="1"/>
          </p:cNvSpPr>
          <p:nvPr>
            <p:ph type="ftr" sz="quarter" idx="11"/>
          </p:nvPr>
        </p:nvSpPr>
        <p:spPr>
          <a:xfrm>
            <a:off x="285749" y="6349598"/>
            <a:ext cx="7543801" cy="365125"/>
          </a:xfrm>
        </p:spPr>
        <p:txBody>
          <a:bodyPr/>
          <a:lstStyle/>
          <a:p>
            <a:r>
              <a:rPr lang="en-GB" sz="1300"/>
              <a:t>Varicella vaccination and other changes to the routine childhood immunisation schedule </a:t>
            </a:r>
          </a:p>
        </p:txBody>
      </p:sp>
    </p:spTree>
    <p:extLst>
      <p:ext uri="{BB962C8B-B14F-4D97-AF65-F5344CB8AC3E}">
        <p14:creationId xmlns:p14="http://schemas.microsoft.com/office/powerpoint/2010/main" val="31397844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030" y="259175"/>
            <a:ext cx="11951970" cy="780281"/>
          </a:xfrm>
        </p:spPr>
        <p:txBody>
          <a:bodyPr lIns="91440" tIns="45720" rIns="91440" bIns="45720" anchor="t">
            <a:normAutofit fontScale="90000"/>
          </a:bodyPr>
          <a:lstStyle/>
          <a:p>
            <a:r>
              <a:rPr kumimoji="0" lang="en-GB" sz="3100" b="1" i="0" u="none" strike="noStrike" kern="1200" cap="none" spc="0" normalizeH="0" baseline="0" noProof="0">
                <a:ln>
                  <a:noFill/>
                </a:ln>
                <a:solidFill>
                  <a:srgbClr val="002060"/>
                </a:solidFill>
                <a:effectLst/>
                <a:uLnTx/>
                <a:uFillTx/>
                <a:latin typeface="Arial"/>
              </a:rPr>
              <a:t>Vaccination against </a:t>
            </a:r>
            <a:r>
              <a:rPr lang="en-GB" sz="3100" b="1">
                <a:solidFill>
                  <a:srgbClr val="002060"/>
                </a:solidFill>
                <a:latin typeface="Arial"/>
              </a:rPr>
              <a:t>varicella (chickenpox), and other changes to the routine childhood immunisation schedule on 1 January 2026.</a:t>
            </a:r>
            <a:br>
              <a:rPr kumimoji="0" lang="en-GB" sz="2400" b="1" i="0" u="none" strike="noStrike" kern="1200" cap="none" spc="0" normalizeH="0" noProof="0">
                <a:ln>
                  <a:noFill/>
                </a:ln>
                <a:effectLst/>
                <a:uLnTx/>
                <a:uFillTx/>
                <a:latin typeface="Arial"/>
              </a:rPr>
            </a:br>
            <a:endParaRPr lang="en-GB" sz="2400" strike="sngStrike"/>
          </a:p>
        </p:txBody>
      </p:sp>
      <p:sp>
        <p:nvSpPr>
          <p:cNvPr id="3" name="Content Placeholder 2"/>
          <p:cNvSpPr>
            <a:spLocks noGrp="1"/>
          </p:cNvSpPr>
          <p:nvPr>
            <p:ph idx="1"/>
          </p:nvPr>
        </p:nvSpPr>
        <p:spPr>
          <a:xfrm>
            <a:off x="389818" y="1121685"/>
            <a:ext cx="11412363" cy="4974315"/>
          </a:xfrm>
        </p:spPr>
        <p:txBody>
          <a:bodyPr lIns="91440" tIns="45720" rIns="91440" bIns="45720" anchor="t"/>
          <a:lstStyle/>
          <a:p>
            <a:pPr marL="0" indent="0" algn="just">
              <a:lnSpc>
                <a:spcPct val="100000"/>
              </a:lnSpc>
              <a:buNone/>
            </a:pPr>
            <a:r>
              <a:rPr lang="en-GB" sz="1600"/>
              <a:t>The information contained within this slide set is up to date as of 12 December 2025</a:t>
            </a:r>
          </a:p>
          <a:p>
            <a:pPr marL="0" indent="0" algn="just">
              <a:lnSpc>
                <a:spcPct val="100000"/>
              </a:lnSpc>
              <a:buNone/>
            </a:pPr>
            <a:r>
              <a:rPr lang="en-GB" sz="1600"/>
              <a:t>It is important that all immunisers delivering the varicella vaccination programme and/or those who are providing immunisation advice familiarise themselves with the most up to date clinical evidence and guidance. This can be found in the following key documents:</a:t>
            </a:r>
            <a:endParaRPr lang="en-GB" sz="1600">
              <a:cs typeface="Arial"/>
            </a:endParaRPr>
          </a:p>
          <a:p>
            <a:pPr algn="just">
              <a:lnSpc>
                <a:spcPct val="100000"/>
              </a:lnSpc>
            </a:pPr>
            <a:r>
              <a:rPr lang="en-GB" sz="1600"/>
              <a:t>The green book: </a:t>
            </a:r>
            <a:r>
              <a:rPr lang="en-GB" sz="1600">
                <a:hlinkClick r:id="rId3"/>
              </a:rPr>
              <a:t>Varicella: the green book - GOV.UK</a:t>
            </a:r>
            <a:r>
              <a:rPr lang="en-GB" sz="1600"/>
              <a:t>, </a:t>
            </a:r>
            <a:r>
              <a:rPr lang="en-GB" sz="1600">
                <a:hlinkClick r:id="rId4"/>
              </a:rPr>
              <a:t>Measles: the green book - GOV.UK</a:t>
            </a:r>
            <a:r>
              <a:rPr lang="en-GB" sz="1600"/>
              <a:t>, chapters have been updated The </a:t>
            </a:r>
            <a:r>
              <a:rPr lang="en-GB" sz="1600">
                <a:hlinkClick r:id="rId5"/>
              </a:rPr>
              <a:t>Mumps: the green book - GOV.UK</a:t>
            </a:r>
            <a:r>
              <a:rPr lang="en-GB" sz="1600"/>
              <a:t>, </a:t>
            </a:r>
            <a:r>
              <a:rPr lang="en-GB" sz="1600">
                <a:ea typeface="+mn-lt"/>
                <a:cs typeface="+mn-lt"/>
              </a:rPr>
              <a:t>and </a:t>
            </a:r>
            <a:r>
              <a:rPr lang="en-GB" sz="1600">
                <a:ea typeface="+mn-lt"/>
                <a:cs typeface="+mn-lt"/>
                <a:hlinkClick r:id="rId6"/>
              </a:rPr>
              <a:t>Rubella: the green book - GOV.UK</a:t>
            </a:r>
            <a:r>
              <a:rPr lang="en-GB" sz="1600">
                <a:ea typeface="+mn-lt"/>
                <a:cs typeface="+mn-lt"/>
              </a:rPr>
              <a:t>  are currently being updated</a:t>
            </a:r>
            <a:endParaRPr lang="en-GB" sz="1600">
              <a:cs typeface="Arial"/>
            </a:endParaRPr>
          </a:p>
          <a:p>
            <a:pPr algn="just">
              <a:lnSpc>
                <a:spcPct val="100000"/>
              </a:lnSpc>
            </a:pPr>
            <a:r>
              <a:rPr lang="en-GB" sz="1600"/>
              <a:t>UKHSA Guidance for Healthcare Professionals: </a:t>
            </a:r>
            <a:r>
              <a:rPr lang="en-GB" sz="1600">
                <a:hlinkClick r:id="rId7"/>
              </a:rPr>
              <a:t>MMRV programme: information for healthcare practitioners - GOV.UK</a:t>
            </a:r>
            <a:endParaRPr lang="en-GB" sz="1600">
              <a:cs typeface="Arial"/>
            </a:endParaRPr>
          </a:p>
          <a:p>
            <a:pPr algn="just">
              <a:lnSpc>
                <a:spcPct val="100000"/>
              </a:lnSpc>
            </a:pPr>
            <a:r>
              <a:rPr lang="en-GB" sz="1600"/>
              <a:t>Welsh Government / policy: </a:t>
            </a:r>
            <a:r>
              <a:rPr lang="en-GB" sz="1600">
                <a:hlinkClick r:id="rId8"/>
              </a:rPr>
              <a:t>Written Statement: Introduction of a routine varicella (chicken pox) vaccination programme (29 August 2025) | GOV.WALES</a:t>
            </a:r>
            <a:r>
              <a:rPr lang="en-GB" sz="1600"/>
              <a:t>, </a:t>
            </a:r>
            <a:r>
              <a:rPr lang="en-GB" sz="1600">
                <a:hlinkClick r:id="rId9"/>
              </a:rPr>
              <a:t>Changes to routine childhood and selective neonatal hepatitis B vaccinations (WHC/2025/019) GOV.WALES</a:t>
            </a:r>
            <a:r>
              <a:rPr lang="en-GB" sz="1600"/>
              <a:t>, </a:t>
            </a:r>
            <a:r>
              <a:rPr lang="en-GB" sz="1600">
                <a:hlinkClick r:id="rId10"/>
              </a:rPr>
              <a:t>Routine varicella (chickenpox) vaccination for young children from 1 January 2026 (WHC/2025/046) [HTML] | GOV.WALES</a:t>
            </a:r>
            <a:endParaRPr lang="en-GB" sz="1600">
              <a:cs typeface="Arial"/>
            </a:endParaRPr>
          </a:p>
          <a:p>
            <a:pPr algn="just">
              <a:lnSpc>
                <a:spcPct val="100000"/>
              </a:lnSpc>
            </a:pPr>
            <a:r>
              <a:rPr lang="en-GB" sz="1600"/>
              <a:t>Joint Committee on Vaccination and Immunisation: </a:t>
            </a:r>
            <a:r>
              <a:rPr lang="en-GB" sz="1600">
                <a:hlinkClick r:id="rId11"/>
              </a:rPr>
              <a:t>JCVI statement on a childhood varicella (chickenpox) vaccination programme - GOV.UK</a:t>
            </a:r>
            <a:r>
              <a:rPr lang="en-GB" sz="1600"/>
              <a:t>, </a:t>
            </a:r>
            <a:r>
              <a:rPr lang="en-GB" sz="1600">
                <a:hlinkClick r:id="rId12"/>
              </a:rPr>
              <a:t>Changes to the childhood immunisation schedule: JCVI statement (Nov 2022) - GOV.UK</a:t>
            </a:r>
            <a:endParaRPr lang="en-GB" sz="1600">
              <a:cs typeface="Arial"/>
            </a:endParaRPr>
          </a:p>
          <a:p>
            <a:pPr algn="just">
              <a:lnSpc>
                <a:spcPct val="100000"/>
              </a:lnSpc>
            </a:pPr>
            <a:r>
              <a:rPr lang="en-GB" sz="1600">
                <a:cs typeface="Arial"/>
              </a:rPr>
              <a:t>VPDP webpage is available here: </a:t>
            </a:r>
            <a:r>
              <a:rPr lang="en-GB" sz="1600">
                <a:hlinkClick r:id="rId13"/>
              </a:rPr>
              <a:t>Immunisation and Vaccines - Public Health Wales</a:t>
            </a:r>
            <a:endParaRPr lang="en-GB" sz="1600">
              <a:cs typeface="Arial"/>
            </a:endParaRPr>
          </a:p>
          <a:p>
            <a:pPr marL="0" indent="0" algn="just">
              <a:lnSpc>
                <a:spcPct val="100000"/>
              </a:lnSpc>
              <a:buNone/>
            </a:pPr>
            <a:r>
              <a:rPr lang="en-GB" sz="1600" b="1">
                <a:cs typeface="Arial"/>
              </a:rPr>
              <a:t>The content of this training slide set is subject to review. This resource will be version controlled. This is version  2 12 December 2025</a:t>
            </a:r>
          </a:p>
          <a:p>
            <a:pPr marL="0" indent="0" algn="just">
              <a:lnSpc>
                <a:spcPct val="100000"/>
              </a:lnSpc>
              <a:buNone/>
            </a:pPr>
            <a:endParaRPr lang="en-GB"/>
          </a:p>
        </p:txBody>
      </p:sp>
      <p:sp>
        <p:nvSpPr>
          <p:cNvPr id="5" name="Slide Number Placeholder 4"/>
          <p:cNvSpPr>
            <a:spLocks noGrp="1"/>
          </p:cNvSpPr>
          <p:nvPr>
            <p:ph type="sldNum" sz="quarter" idx="12"/>
          </p:nvPr>
        </p:nvSpPr>
        <p:spPr>
          <a:xfrm>
            <a:off x="8839200" y="6356350"/>
            <a:ext cx="2514600" cy="365125"/>
          </a:xfrm>
        </p:spPr>
        <p:txBody>
          <a:bodyPr/>
          <a:lstStyle/>
          <a:p>
            <a:fld id="{561D0CCE-8DCC-44DC-A653-AE62B1D84A52}" type="slidenum">
              <a:rPr lang="en-GB" smtClean="0"/>
              <a:pPr/>
              <a:t>3</a:t>
            </a:fld>
            <a:endParaRPr lang="en-GB"/>
          </a:p>
        </p:txBody>
      </p:sp>
      <p:sp>
        <p:nvSpPr>
          <p:cNvPr id="6" name="Footer Placeholder 3">
            <a:extLst>
              <a:ext uri="{FF2B5EF4-FFF2-40B4-BE49-F238E27FC236}">
                <a16:creationId xmlns:a16="http://schemas.microsoft.com/office/drawing/2014/main" id="{7F56D395-EACE-0300-E136-B20CD01666AC}"/>
              </a:ext>
            </a:extLst>
          </p:cNvPr>
          <p:cNvSpPr>
            <a:spLocks noGrp="1"/>
          </p:cNvSpPr>
          <p:nvPr>
            <p:ph type="ftr" sz="quarter" idx="11"/>
          </p:nvPr>
        </p:nvSpPr>
        <p:spPr>
          <a:xfrm>
            <a:off x="285749" y="6349598"/>
            <a:ext cx="7543801" cy="365125"/>
          </a:xfrm>
        </p:spPr>
        <p:txBody>
          <a:bodyPr/>
          <a:lstStyle/>
          <a:p>
            <a:r>
              <a:rPr lang="en-GB" sz="1300"/>
              <a:t>Varicella vaccination and other changes to the routine childhood immunisation schedule </a:t>
            </a:r>
          </a:p>
        </p:txBody>
      </p:sp>
    </p:spTree>
    <p:extLst>
      <p:ext uri="{BB962C8B-B14F-4D97-AF65-F5344CB8AC3E}">
        <p14:creationId xmlns:p14="http://schemas.microsoft.com/office/powerpoint/2010/main" val="6426250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66C887-CC9B-AD56-DAE8-3D8F4669C3E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07D227B-0F2B-A5D5-0A02-CF8CD45DFF39}"/>
              </a:ext>
            </a:extLst>
          </p:cNvPr>
          <p:cNvSpPr>
            <a:spLocks noGrp="1"/>
          </p:cNvSpPr>
          <p:nvPr>
            <p:ph type="body" sz="quarter" idx="10"/>
          </p:nvPr>
        </p:nvSpPr>
        <p:spPr/>
        <p:txBody>
          <a:bodyPr>
            <a:noAutofit/>
          </a:bodyPr>
          <a:lstStyle/>
          <a:p>
            <a:r>
              <a:rPr lang="en-GB" sz="3200">
                <a:latin typeface="+mn-lt"/>
                <a:cs typeface="+mn-cs"/>
              </a:rPr>
              <a:t>Rubella </a:t>
            </a:r>
          </a:p>
        </p:txBody>
      </p:sp>
    </p:spTree>
    <p:extLst>
      <p:ext uri="{BB962C8B-B14F-4D97-AF65-F5344CB8AC3E}">
        <p14:creationId xmlns:p14="http://schemas.microsoft.com/office/powerpoint/2010/main" val="26606371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A862A5-8DE3-EC19-F9C9-3E59AF591E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A452A3-73A8-0451-DF88-41380E1CB235}"/>
              </a:ext>
            </a:extLst>
          </p:cNvPr>
          <p:cNvSpPr>
            <a:spLocks noGrp="1"/>
          </p:cNvSpPr>
          <p:nvPr>
            <p:ph type="title"/>
          </p:nvPr>
        </p:nvSpPr>
        <p:spPr>
          <a:xfrm>
            <a:off x="657225" y="318120"/>
            <a:ext cx="5638800" cy="701817"/>
          </a:xfrm>
        </p:spPr>
        <p:txBody>
          <a:bodyPr/>
          <a:lstStyle/>
          <a:p>
            <a:pPr algn="ctr"/>
            <a:r>
              <a:rPr lang="en-GB" b="1"/>
              <a:t>Rubella infection</a:t>
            </a:r>
          </a:p>
        </p:txBody>
      </p:sp>
      <p:sp>
        <p:nvSpPr>
          <p:cNvPr id="5" name="Slide Number Placeholder 4">
            <a:extLst>
              <a:ext uri="{FF2B5EF4-FFF2-40B4-BE49-F238E27FC236}">
                <a16:creationId xmlns:a16="http://schemas.microsoft.com/office/drawing/2014/main" id="{4679C70D-A02B-8DB4-B476-A6932C07D42A}"/>
              </a:ext>
            </a:extLst>
          </p:cNvPr>
          <p:cNvSpPr>
            <a:spLocks noGrp="1"/>
          </p:cNvSpPr>
          <p:nvPr>
            <p:ph type="sldNum" sz="quarter" idx="12"/>
          </p:nvPr>
        </p:nvSpPr>
        <p:spPr/>
        <p:txBody>
          <a:bodyPr/>
          <a:lstStyle/>
          <a:p>
            <a:fld id="{9F761DF6-0D76-41FB-B981-EF7AADC432A9}" type="slidenum">
              <a:rPr lang="en-GB" smtClean="0"/>
              <a:t>31</a:t>
            </a:fld>
            <a:endParaRPr lang="en-GB"/>
          </a:p>
        </p:txBody>
      </p:sp>
      <p:sp>
        <p:nvSpPr>
          <p:cNvPr id="7" name="TextBox 6">
            <a:extLst>
              <a:ext uri="{FF2B5EF4-FFF2-40B4-BE49-F238E27FC236}">
                <a16:creationId xmlns:a16="http://schemas.microsoft.com/office/drawing/2014/main" id="{12C537A0-C154-D9CB-2239-628C3CC39C91}"/>
              </a:ext>
            </a:extLst>
          </p:cNvPr>
          <p:cNvSpPr txBox="1"/>
          <p:nvPr/>
        </p:nvSpPr>
        <p:spPr>
          <a:xfrm>
            <a:off x="541930" y="1305969"/>
            <a:ext cx="10345526" cy="5114221"/>
          </a:xfrm>
          <a:prstGeom prst="rect">
            <a:avLst/>
          </a:prstGeom>
          <a:noFill/>
        </p:spPr>
        <p:txBody>
          <a:bodyPr wrap="square" rtlCol="0">
            <a:spAutoFit/>
          </a:bodyPr>
          <a:lstStyle/>
          <a:p>
            <a:pPr marL="285750" indent="-285750">
              <a:buFont typeface="Arial" panose="020B0604020202020204" pitchFamily="34" charset="0"/>
              <a:buChar char="•"/>
            </a:pPr>
            <a:r>
              <a:rPr lang="en-GB" sz="1600"/>
              <a:t>rubella is a disease caused by a togavirus </a:t>
            </a:r>
            <a:endParaRPr lang="en-GB" sz="1600" b="1"/>
          </a:p>
          <a:p>
            <a:endParaRPr lang="en-GB" sz="1600" b="1"/>
          </a:p>
          <a:p>
            <a:pPr marL="285750" indent="-285750">
              <a:buFont typeface="Arial" panose="020B0604020202020204" pitchFamily="34" charset="0"/>
              <a:buChar char="•"/>
            </a:pPr>
            <a:r>
              <a:rPr lang="en-GB" sz="1600" b="1"/>
              <a:t>transmission</a:t>
            </a:r>
            <a:r>
              <a:rPr lang="en-GB" sz="1600"/>
              <a:t>: direct contact or droplet</a:t>
            </a:r>
          </a:p>
          <a:p>
            <a:pPr marL="285750" indent="-285750">
              <a:buFont typeface="Arial" panose="020B0604020202020204" pitchFamily="34" charset="0"/>
              <a:buChar char="•"/>
            </a:pPr>
            <a:endParaRPr lang="en-GB" sz="1600"/>
          </a:p>
          <a:p>
            <a:pPr marL="285750" indent="-285750">
              <a:buFont typeface="Arial" panose="020B0604020202020204" pitchFamily="34" charset="0"/>
              <a:buChar char="•"/>
            </a:pPr>
            <a:r>
              <a:rPr lang="en-GB" sz="1600" b="1"/>
              <a:t>incubation</a:t>
            </a:r>
            <a:r>
              <a:rPr lang="en-GB" sz="1600"/>
              <a:t>: 14 to 21 days. Most people develop a rash 14 to 17 days after exposure</a:t>
            </a:r>
          </a:p>
          <a:p>
            <a:pPr marL="285750" indent="-285750">
              <a:buFont typeface="Arial" panose="020B0604020202020204" pitchFamily="34" charset="0"/>
              <a:buChar char="•"/>
            </a:pPr>
            <a:endParaRPr lang="en-GB" sz="1600"/>
          </a:p>
          <a:p>
            <a:pPr marL="285750" indent="-285750">
              <a:buFont typeface="Arial" panose="020B0604020202020204" pitchFamily="34" charset="0"/>
              <a:buChar char="•"/>
            </a:pPr>
            <a:r>
              <a:rPr lang="en-GB" sz="1600" b="1"/>
              <a:t>infectious period</a:t>
            </a:r>
            <a:r>
              <a:rPr lang="en-GB" sz="1600"/>
              <a:t>: a week before to a week after the onset of the rash</a:t>
            </a:r>
          </a:p>
          <a:p>
            <a:pPr marL="285750" indent="-285750">
              <a:buFont typeface="Arial" panose="020B0604020202020204" pitchFamily="34" charset="0"/>
              <a:buChar char="•"/>
            </a:pPr>
            <a:endParaRPr lang="en-GB" sz="1600"/>
          </a:p>
          <a:p>
            <a:pPr marL="285750" indent="-285750">
              <a:buFont typeface="Arial" panose="020B0604020202020204" pitchFamily="34" charset="0"/>
              <a:buChar char="•"/>
            </a:pPr>
            <a:r>
              <a:rPr lang="en-GB" sz="1600"/>
              <a:t>before the introduction of rubella immunisation, more than 80% of adults had evidence of previous rubella infection</a:t>
            </a:r>
          </a:p>
          <a:p>
            <a:pPr marL="285750" indent="-285750">
              <a:buFont typeface="Arial" panose="020B0604020202020204" pitchFamily="34" charset="0"/>
              <a:buChar char="•"/>
            </a:pPr>
            <a:r>
              <a:rPr lang="en-GB" sz="1600"/>
              <a:t>in 1970 rubella immunisation was introduced in the UK for pre-pubertal girls and non-immune women of child-bearing age, to prevent rubella infection in pregnancy and congenital rubella syndrome (CRS) in their babies</a:t>
            </a:r>
          </a:p>
          <a:p>
            <a:pPr marL="285750" indent="-285750">
              <a:buFont typeface="Arial" panose="020B0604020202020204" pitchFamily="34" charset="0"/>
              <a:buChar char="•"/>
            </a:pPr>
            <a:r>
              <a:rPr lang="en-GB" sz="1600"/>
              <a:t>in 1988 the MMR vaccine was introduced. Following this, there was a considerable decline in rubella in young children, and a fall in rubella infections in pregnant women</a:t>
            </a:r>
          </a:p>
          <a:p>
            <a:pPr marL="285750" lvl="2" indent="-285750">
              <a:lnSpc>
                <a:spcPct val="100000"/>
              </a:lnSpc>
              <a:spcBef>
                <a:spcPts val="1000"/>
              </a:spcBef>
              <a:buFont typeface="Arial" panose="020B0604020202020204" pitchFamily="34" charset="0"/>
              <a:buChar char="•"/>
              <a:tabLst>
                <a:tab pos="450850" algn="l"/>
              </a:tabLst>
            </a:pPr>
            <a:r>
              <a:rPr lang="en-GB" altLang="en-US" sz="1600"/>
              <a:t>antenatal testing for rubella antibodies (immunity) stopped in 2016 due to women of childbearing age being mostly immune through vaccination. As part of antenatal care, MMR vaccination status should be checked for all pregnant women. Those who are not up to date with their MMR vaccines should be referred to their GP to catch-up postnatally to protect future pregnancies</a:t>
            </a:r>
            <a:endParaRPr lang="en-GB" sz="1600"/>
          </a:p>
          <a:p>
            <a:pPr marL="285750" indent="-285750">
              <a:buFont typeface="Arial" panose="020B0604020202020204" pitchFamily="34" charset="0"/>
              <a:buChar char="•"/>
            </a:pPr>
            <a:endParaRPr lang="en-GB" sz="1400"/>
          </a:p>
          <a:p>
            <a:pPr marL="285750" indent="-285750">
              <a:buFont typeface="Arial" panose="020B0604020202020204" pitchFamily="34" charset="0"/>
              <a:buChar char="•"/>
            </a:pPr>
            <a:endParaRPr lang="en-GB" sz="1600"/>
          </a:p>
        </p:txBody>
      </p:sp>
      <p:sp>
        <p:nvSpPr>
          <p:cNvPr id="3" name="Footer Placeholder 3">
            <a:extLst>
              <a:ext uri="{FF2B5EF4-FFF2-40B4-BE49-F238E27FC236}">
                <a16:creationId xmlns:a16="http://schemas.microsoft.com/office/drawing/2014/main" id="{7FA437BC-7CF1-67D8-A35B-94426411FEE8}"/>
              </a:ext>
            </a:extLst>
          </p:cNvPr>
          <p:cNvSpPr>
            <a:spLocks noGrp="1"/>
          </p:cNvSpPr>
          <p:nvPr>
            <p:ph type="ftr" sz="quarter" idx="11"/>
          </p:nvPr>
        </p:nvSpPr>
        <p:spPr>
          <a:xfrm>
            <a:off x="285749" y="6349598"/>
            <a:ext cx="7543801" cy="365125"/>
          </a:xfrm>
        </p:spPr>
        <p:txBody>
          <a:bodyPr/>
          <a:lstStyle/>
          <a:p>
            <a:r>
              <a:rPr lang="en-GB" sz="1300"/>
              <a:t>Varicella vaccination and other changes to the routine childhood immunisation schedule </a:t>
            </a:r>
          </a:p>
        </p:txBody>
      </p:sp>
    </p:spTree>
    <p:extLst>
      <p:ext uri="{BB962C8B-B14F-4D97-AF65-F5344CB8AC3E}">
        <p14:creationId xmlns:p14="http://schemas.microsoft.com/office/powerpoint/2010/main" val="32488754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5C94F-C2EF-F8BF-1EB4-2FF39EC6FA98}"/>
              </a:ext>
            </a:extLst>
          </p:cNvPr>
          <p:cNvSpPr>
            <a:spLocks noGrp="1"/>
          </p:cNvSpPr>
          <p:nvPr>
            <p:ph type="title"/>
          </p:nvPr>
        </p:nvSpPr>
        <p:spPr>
          <a:xfrm>
            <a:off x="838200" y="365125"/>
            <a:ext cx="10515600" cy="1325563"/>
          </a:xfrm>
        </p:spPr>
        <p:txBody>
          <a:bodyPr anchor="ctr">
            <a:normAutofit/>
          </a:bodyPr>
          <a:lstStyle/>
          <a:p>
            <a:r>
              <a:rPr lang="en-GB" b="1"/>
              <a:t>Rubella complications</a:t>
            </a:r>
          </a:p>
        </p:txBody>
      </p:sp>
      <p:sp>
        <p:nvSpPr>
          <p:cNvPr id="3" name="Content Placeholder 2">
            <a:extLst>
              <a:ext uri="{FF2B5EF4-FFF2-40B4-BE49-F238E27FC236}">
                <a16:creationId xmlns:a16="http://schemas.microsoft.com/office/drawing/2014/main" id="{C58ECE5E-9C1B-5337-4E8E-EF828BA6EE71}"/>
              </a:ext>
            </a:extLst>
          </p:cNvPr>
          <p:cNvSpPr>
            <a:spLocks noGrp="1"/>
          </p:cNvSpPr>
          <p:nvPr>
            <p:ph idx="1"/>
          </p:nvPr>
        </p:nvSpPr>
        <p:spPr>
          <a:xfrm>
            <a:off x="756138" y="1544271"/>
            <a:ext cx="6899031" cy="4351338"/>
          </a:xfrm>
        </p:spPr>
        <p:txBody>
          <a:bodyPr>
            <a:normAutofit lnSpcReduction="10000"/>
          </a:bodyPr>
          <a:lstStyle/>
          <a:p>
            <a:r>
              <a:rPr lang="en-GB" sz="1600"/>
              <a:t>rubella infection is often asymptomatic. If symptomatic, symptoms can include a mild fever, an erythematous rash (mainly on face and neck), cold like symptoms, feeling generally unwell, and conjunctivitis</a:t>
            </a:r>
          </a:p>
          <a:p>
            <a:r>
              <a:rPr lang="en-GB" sz="1600"/>
              <a:t>transient arthralgia or arthritis can occur in adolescents and adults, especially in women and girls</a:t>
            </a:r>
          </a:p>
          <a:p>
            <a:r>
              <a:rPr lang="en-GB" sz="1600"/>
              <a:t>rare complications: idiopathic thrombocytopenic purpura and encephalitis</a:t>
            </a:r>
          </a:p>
          <a:p>
            <a:r>
              <a:rPr lang="en-GB" sz="1600"/>
              <a:t>rubella in pregnancy can result in severe damage to the foetus. Congenital rubella syndrome (CRS) can present with the following:</a:t>
            </a:r>
          </a:p>
          <a:p>
            <a:pPr lvl="1"/>
            <a:r>
              <a:rPr lang="en-GB" sz="1200"/>
              <a:t>Cataracts and other eye defects</a:t>
            </a:r>
          </a:p>
          <a:p>
            <a:pPr lvl="1"/>
            <a:r>
              <a:rPr lang="en-GB" sz="1200"/>
              <a:t>Deafness</a:t>
            </a:r>
          </a:p>
          <a:p>
            <a:pPr lvl="1"/>
            <a:r>
              <a:rPr lang="en-GB" sz="1200"/>
              <a:t>Cardiac abnormalities</a:t>
            </a:r>
          </a:p>
          <a:p>
            <a:pPr lvl="1"/>
            <a:r>
              <a:rPr lang="en-GB" sz="1200"/>
              <a:t>Microcephaly</a:t>
            </a:r>
          </a:p>
          <a:p>
            <a:pPr lvl="1"/>
            <a:r>
              <a:rPr lang="en-GB" sz="1200"/>
              <a:t>Retardation of intra-uterine growth</a:t>
            </a:r>
          </a:p>
          <a:p>
            <a:pPr lvl="1"/>
            <a:r>
              <a:rPr lang="en-GB" sz="1200"/>
              <a:t>Inflammatory lesions of the brain, liver, lungs and bone marrow</a:t>
            </a:r>
          </a:p>
          <a:p>
            <a:r>
              <a:rPr lang="en-GB" sz="1600"/>
              <a:t>if an infections occurs in the first 8 – 10 weeks of pregnancy, 90% of surviving infants will result in damage, and multiple defects are common</a:t>
            </a:r>
          </a:p>
          <a:p>
            <a:endParaRPr lang="en-GB" sz="1600"/>
          </a:p>
        </p:txBody>
      </p:sp>
      <p:sp>
        <p:nvSpPr>
          <p:cNvPr id="5" name="Slide Number Placeholder 4">
            <a:extLst>
              <a:ext uri="{FF2B5EF4-FFF2-40B4-BE49-F238E27FC236}">
                <a16:creationId xmlns:a16="http://schemas.microsoft.com/office/drawing/2014/main" id="{71FA10D3-84A0-B0D7-1A17-3AA25843EA5C}"/>
              </a:ext>
            </a:extLst>
          </p:cNvPr>
          <p:cNvSpPr>
            <a:spLocks noGrp="1"/>
          </p:cNvSpPr>
          <p:nvPr>
            <p:ph type="sldNum" sz="quarter" idx="12"/>
          </p:nvPr>
        </p:nvSpPr>
        <p:spPr>
          <a:xfrm>
            <a:off x="8610600" y="6356350"/>
            <a:ext cx="2743200" cy="365125"/>
          </a:xfrm>
        </p:spPr>
        <p:txBody>
          <a:bodyPr>
            <a:normAutofit/>
          </a:bodyPr>
          <a:lstStyle/>
          <a:p>
            <a:pPr>
              <a:lnSpc>
                <a:spcPct val="90000"/>
              </a:lnSpc>
              <a:spcAft>
                <a:spcPts val="600"/>
              </a:spcAft>
            </a:pPr>
            <a:fld id="{561D0CCE-8DCC-44DC-A653-AE62B1D84A52}" type="slidenum">
              <a:rPr lang="en-GB" smtClean="0"/>
              <a:pPr>
                <a:lnSpc>
                  <a:spcPct val="90000"/>
                </a:lnSpc>
                <a:spcAft>
                  <a:spcPts val="600"/>
                </a:spcAft>
              </a:pPr>
              <a:t>32</a:t>
            </a:fld>
            <a:endParaRPr lang="en-GB"/>
          </a:p>
        </p:txBody>
      </p:sp>
      <p:pic>
        <p:nvPicPr>
          <p:cNvPr id="6" name="Content Placeholder 5" descr="rubecdc002a">
            <a:extLst>
              <a:ext uri="{FF2B5EF4-FFF2-40B4-BE49-F238E27FC236}">
                <a16:creationId xmlns:a16="http://schemas.microsoft.com/office/drawing/2014/main" id="{4D69758C-E186-7729-D440-678BFDE9F5A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4900" r="-2" b="9680"/>
          <a:stretch>
            <a:fillRect/>
          </a:stretch>
        </p:blipFill>
        <p:spPr bwMode="auto">
          <a:xfrm>
            <a:off x="8422077" y="1202592"/>
            <a:ext cx="3119292" cy="2629145"/>
          </a:xfrm>
          <a:prstGeom prst="rect">
            <a:avLst/>
          </a:prstGeom>
          <a:solidFill>
            <a:srgbClr val="FFFFFF"/>
          </a:solidFill>
        </p:spPr>
      </p:pic>
      <p:sp>
        <p:nvSpPr>
          <p:cNvPr id="7" name="TextBox 6">
            <a:extLst>
              <a:ext uri="{FF2B5EF4-FFF2-40B4-BE49-F238E27FC236}">
                <a16:creationId xmlns:a16="http://schemas.microsoft.com/office/drawing/2014/main" id="{A33CA799-209A-107A-0D27-2621F1638C69}"/>
              </a:ext>
            </a:extLst>
          </p:cNvPr>
          <p:cNvSpPr txBox="1"/>
          <p:nvPr/>
        </p:nvSpPr>
        <p:spPr>
          <a:xfrm>
            <a:off x="8422077" y="3878183"/>
            <a:ext cx="3247293" cy="246221"/>
          </a:xfrm>
          <a:prstGeom prst="rect">
            <a:avLst/>
          </a:prstGeom>
          <a:noFill/>
        </p:spPr>
        <p:txBody>
          <a:bodyPr wrap="square" rtlCol="0">
            <a:spAutoFit/>
          </a:bodyPr>
          <a:lstStyle/>
          <a:p>
            <a:pPr algn="ctr">
              <a:spcBef>
                <a:spcPct val="50000"/>
              </a:spcBef>
            </a:pPr>
            <a:r>
              <a:rPr lang="en-GB" altLang="en-US" sz="1000">
                <a:solidFill>
                  <a:srgbClr val="002060"/>
                </a:solidFill>
              </a:rPr>
              <a:t>Photo courtesy of CDC</a:t>
            </a:r>
          </a:p>
        </p:txBody>
      </p:sp>
      <p:sp>
        <p:nvSpPr>
          <p:cNvPr id="8" name="Footer Placeholder 3">
            <a:extLst>
              <a:ext uri="{FF2B5EF4-FFF2-40B4-BE49-F238E27FC236}">
                <a16:creationId xmlns:a16="http://schemas.microsoft.com/office/drawing/2014/main" id="{28E4330A-3D4D-73B8-4145-E6F7AF127FCD}"/>
              </a:ext>
            </a:extLst>
          </p:cNvPr>
          <p:cNvSpPr>
            <a:spLocks noGrp="1"/>
          </p:cNvSpPr>
          <p:nvPr>
            <p:ph type="ftr" sz="quarter" idx="11"/>
          </p:nvPr>
        </p:nvSpPr>
        <p:spPr>
          <a:xfrm>
            <a:off x="285749" y="6349598"/>
            <a:ext cx="7543801" cy="365125"/>
          </a:xfrm>
        </p:spPr>
        <p:txBody>
          <a:bodyPr/>
          <a:lstStyle/>
          <a:p>
            <a:r>
              <a:rPr lang="en-GB" sz="1300"/>
              <a:t>Varicella vaccination and other changes to the routine childhood immunisation schedule </a:t>
            </a:r>
          </a:p>
        </p:txBody>
      </p:sp>
    </p:spTree>
    <p:extLst>
      <p:ext uri="{BB962C8B-B14F-4D97-AF65-F5344CB8AC3E}">
        <p14:creationId xmlns:p14="http://schemas.microsoft.com/office/powerpoint/2010/main" val="22999859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525936-55DD-4456-2181-1F4347F5116F}"/>
              </a:ext>
            </a:extLst>
          </p:cNvPr>
          <p:cNvSpPr>
            <a:spLocks noGrp="1"/>
          </p:cNvSpPr>
          <p:nvPr>
            <p:ph type="body" sz="quarter" idx="10"/>
          </p:nvPr>
        </p:nvSpPr>
        <p:spPr/>
        <p:txBody>
          <a:bodyPr>
            <a:noAutofit/>
          </a:bodyPr>
          <a:lstStyle/>
          <a:p>
            <a:r>
              <a:rPr lang="en-GB" sz="3200">
                <a:latin typeface="+mn-lt"/>
                <a:cs typeface="+mn-cs"/>
              </a:rPr>
              <a:t>Varicella (chickenpox) </a:t>
            </a:r>
          </a:p>
        </p:txBody>
      </p:sp>
    </p:spTree>
    <p:extLst>
      <p:ext uri="{BB962C8B-B14F-4D97-AF65-F5344CB8AC3E}">
        <p14:creationId xmlns:p14="http://schemas.microsoft.com/office/powerpoint/2010/main" val="29552560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BE695-50C8-7C06-385C-3E2C099E6070}"/>
              </a:ext>
            </a:extLst>
          </p:cNvPr>
          <p:cNvSpPr>
            <a:spLocks noGrp="1"/>
          </p:cNvSpPr>
          <p:nvPr>
            <p:ph type="title"/>
          </p:nvPr>
        </p:nvSpPr>
        <p:spPr>
          <a:xfrm>
            <a:off x="371856" y="422895"/>
            <a:ext cx="10515600" cy="701817"/>
          </a:xfrm>
        </p:spPr>
        <p:txBody>
          <a:bodyPr/>
          <a:lstStyle/>
          <a:p>
            <a:pPr algn="ctr"/>
            <a:r>
              <a:rPr lang="en-GB" b="1">
                <a:solidFill>
                  <a:srgbClr val="002060"/>
                </a:solidFill>
                <a:latin typeface="Arial"/>
              </a:rPr>
              <a:t>Varicella (chickenpox) disease</a:t>
            </a:r>
            <a:endParaRPr lang="en-GB"/>
          </a:p>
        </p:txBody>
      </p:sp>
      <p:sp>
        <p:nvSpPr>
          <p:cNvPr id="5" name="Slide Number Placeholder 4">
            <a:extLst>
              <a:ext uri="{FF2B5EF4-FFF2-40B4-BE49-F238E27FC236}">
                <a16:creationId xmlns:a16="http://schemas.microsoft.com/office/drawing/2014/main" id="{D9478CB1-4CA4-D1C8-D912-F0BA2D026F83}"/>
              </a:ext>
            </a:extLst>
          </p:cNvPr>
          <p:cNvSpPr>
            <a:spLocks noGrp="1"/>
          </p:cNvSpPr>
          <p:nvPr>
            <p:ph type="sldNum" sz="quarter" idx="12"/>
          </p:nvPr>
        </p:nvSpPr>
        <p:spPr/>
        <p:txBody>
          <a:bodyPr/>
          <a:lstStyle/>
          <a:p>
            <a:fld id="{9F761DF6-0D76-41FB-B981-EF7AADC432A9}" type="slidenum">
              <a:rPr lang="en-GB" smtClean="0"/>
              <a:t>34</a:t>
            </a:fld>
            <a:endParaRPr lang="en-GB"/>
          </a:p>
        </p:txBody>
      </p:sp>
      <p:sp>
        <p:nvSpPr>
          <p:cNvPr id="7" name="TextBox 6">
            <a:extLst>
              <a:ext uri="{FF2B5EF4-FFF2-40B4-BE49-F238E27FC236}">
                <a16:creationId xmlns:a16="http://schemas.microsoft.com/office/drawing/2014/main" id="{FA2813F2-CCD9-823D-9F2A-BAEC6659EDA3}"/>
              </a:ext>
            </a:extLst>
          </p:cNvPr>
          <p:cNvSpPr txBox="1"/>
          <p:nvPr/>
        </p:nvSpPr>
        <p:spPr>
          <a:xfrm>
            <a:off x="541930" y="1305969"/>
            <a:ext cx="10345526" cy="5062924"/>
          </a:xfrm>
          <a:prstGeom prst="rect">
            <a:avLst/>
          </a:prstGeom>
          <a:noFill/>
        </p:spPr>
        <p:txBody>
          <a:bodyPr wrap="square" rtlCol="0">
            <a:spAutoFit/>
          </a:bodyPr>
          <a:lstStyle/>
          <a:p>
            <a:pPr marL="285750" indent="-285750">
              <a:buFont typeface="Arial" panose="020B0604020202020204" pitchFamily="34" charset="0"/>
              <a:buChar char="•"/>
            </a:pPr>
            <a:r>
              <a:rPr lang="en-GB" sz="1700"/>
              <a:t>chickenpox is an acute, highly infectious disease caused by </a:t>
            </a:r>
            <a:r>
              <a:rPr lang="en-GB" sz="1700" b="1"/>
              <a:t>varicella zoster virus</a:t>
            </a:r>
          </a:p>
          <a:p>
            <a:pPr marL="285750" indent="-285750">
              <a:buFont typeface="Arial" panose="020B0604020202020204" pitchFamily="34" charset="0"/>
              <a:buChar char="•"/>
            </a:pPr>
            <a:endParaRPr lang="en-GB" sz="1700" b="1"/>
          </a:p>
          <a:p>
            <a:pPr marL="285750" indent="-285750">
              <a:buFont typeface="Arial" panose="020B0604020202020204" pitchFamily="34" charset="0"/>
              <a:buChar char="•"/>
            </a:pPr>
            <a:r>
              <a:rPr lang="en-GB" sz="1700"/>
              <a:t>most common in </a:t>
            </a:r>
            <a:r>
              <a:rPr lang="en-GB" sz="1700" b="1"/>
              <a:t>young children </a:t>
            </a:r>
            <a:r>
              <a:rPr lang="en-GB" sz="1700"/>
              <a:t>below the age of 10, although it can be caught for the first time at any age</a:t>
            </a:r>
          </a:p>
          <a:p>
            <a:endParaRPr lang="en-GB" sz="1700" b="1"/>
          </a:p>
          <a:p>
            <a:pPr marL="285750" indent="-285750">
              <a:buFont typeface="Arial" panose="020B0604020202020204" pitchFamily="34" charset="0"/>
              <a:buChar char="•"/>
            </a:pPr>
            <a:r>
              <a:rPr lang="en-GB" sz="1700" b="1"/>
              <a:t>transmission</a:t>
            </a:r>
            <a:r>
              <a:rPr lang="en-GB" sz="1700"/>
              <a:t>: direct contact with fluid-filled vesicles or inhalation of aerosols from vesicular fluid</a:t>
            </a:r>
          </a:p>
          <a:p>
            <a:pPr marL="285750" indent="-285750">
              <a:buFont typeface="Arial" panose="020B0604020202020204" pitchFamily="34" charset="0"/>
              <a:buChar char="•"/>
            </a:pPr>
            <a:endParaRPr lang="en-GB" sz="1700"/>
          </a:p>
          <a:p>
            <a:pPr marL="285750" indent="-285750">
              <a:buFont typeface="Arial" panose="020B0604020202020204" pitchFamily="34" charset="0"/>
              <a:buChar char="•"/>
            </a:pPr>
            <a:r>
              <a:rPr lang="en-GB" sz="1700" b="1"/>
              <a:t>incubation</a:t>
            </a:r>
            <a:r>
              <a:rPr lang="en-GB" sz="1700"/>
              <a:t>: 14 to 16 days (range 10 – 21 days)</a:t>
            </a:r>
          </a:p>
          <a:p>
            <a:pPr marL="285750" indent="-285750">
              <a:buFont typeface="Arial" panose="020B0604020202020204" pitchFamily="34" charset="0"/>
              <a:buChar char="•"/>
            </a:pPr>
            <a:endParaRPr lang="en-GB" sz="1700"/>
          </a:p>
          <a:p>
            <a:pPr marL="285750" indent="-285750">
              <a:buFont typeface="Arial" panose="020B0604020202020204" pitchFamily="34" charset="0"/>
              <a:buChar char="•"/>
            </a:pPr>
            <a:r>
              <a:rPr lang="en-GB" sz="1700" b="1"/>
              <a:t>infectious period</a:t>
            </a:r>
            <a:r>
              <a:rPr lang="en-GB" sz="1700"/>
              <a:t>: 1-2 days before rash until the spots have scabbed over (longer if immunosuppressed)</a:t>
            </a:r>
          </a:p>
          <a:p>
            <a:pPr marL="285750" indent="-285750">
              <a:buFont typeface="Arial" panose="020B0604020202020204" pitchFamily="34" charset="0"/>
              <a:buChar char="•"/>
            </a:pPr>
            <a:endParaRPr lang="en-GB" sz="1700"/>
          </a:p>
          <a:p>
            <a:pPr marL="285750" indent="-285750">
              <a:buFont typeface="Arial" panose="020B0604020202020204" pitchFamily="34" charset="0"/>
              <a:buChar char="•"/>
            </a:pPr>
            <a:r>
              <a:rPr lang="en-GB" sz="1700"/>
              <a:t>household secondary infection rate: </a:t>
            </a:r>
            <a:r>
              <a:rPr lang="en-GB" sz="1700" b="1"/>
              <a:t>approximately 71%</a:t>
            </a:r>
          </a:p>
          <a:p>
            <a:pPr marL="285750" indent="-285750">
              <a:buFont typeface="Arial" panose="020B0604020202020204" pitchFamily="34" charset="0"/>
              <a:buChar char="•"/>
            </a:pPr>
            <a:endParaRPr lang="en-GB" sz="1700"/>
          </a:p>
          <a:p>
            <a:pPr marL="285750" indent="-285750">
              <a:buFont typeface="Arial" panose="020B0604020202020204" pitchFamily="34" charset="0"/>
              <a:buChar char="•"/>
            </a:pPr>
            <a:r>
              <a:rPr lang="en-GB" sz="1700"/>
              <a:t>chickenpox infection is usually mild and self-limiting, though some children do develop complications and be hospitalised. Very rarely people die from chickenpox</a:t>
            </a:r>
          </a:p>
          <a:p>
            <a:pPr marL="285750" indent="-285750">
              <a:buFont typeface="Arial" panose="020B0604020202020204" pitchFamily="34" charset="0"/>
              <a:buChar char="•"/>
            </a:pPr>
            <a:endParaRPr lang="en-GB" sz="1700"/>
          </a:p>
          <a:p>
            <a:pPr marL="285750" indent="-285750">
              <a:buFont typeface="Arial" panose="020B0604020202020204" pitchFamily="34" charset="0"/>
              <a:buChar char="•"/>
            </a:pPr>
            <a:r>
              <a:rPr lang="en-GB" sz="1700"/>
              <a:t>90% of people raised in the UK are immune by 15 years old*</a:t>
            </a:r>
          </a:p>
          <a:p>
            <a:pPr marL="285750" indent="-285750">
              <a:buFont typeface="Arial" panose="020B0604020202020204" pitchFamily="34" charset="0"/>
              <a:buChar char="•"/>
            </a:pPr>
            <a:endParaRPr lang="en-GB" sz="1700"/>
          </a:p>
        </p:txBody>
      </p:sp>
      <p:sp>
        <p:nvSpPr>
          <p:cNvPr id="3" name="Footer Placeholder 3">
            <a:extLst>
              <a:ext uri="{FF2B5EF4-FFF2-40B4-BE49-F238E27FC236}">
                <a16:creationId xmlns:a16="http://schemas.microsoft.com/office/drawing/2014/main" id="{82F6C2BA-75EA-ACBE-576C-026FA4D1A301}"/>
              </a:ext>
            </a:extLst>
          </p:cNvPr>
          <p:cNvSpPr>
            <a:spLocks noGrp="1"/>
          </p:cNvSpPr>
          <p:nvPr>
            <p:ph type="ftr" sz="quarter" idx="11"/>
          </p:nvPr>
        </p:nvSpPr>
        <p:spPr>
          <a:xfrm>
            <a:off x="285749" y="6349598"/>
            <a:ext cx="7543801" cy="365125"/>
          </a:xfrm>
        </p:spPr>
        <p:txBody>
          <a:bodyPr/>
          <a:lstStyle/>
          <a:p>
            <a:r>
              <a:rPr lang="en-GB" sz="1300"/>
              <a:t>Varicella vaccination and other changes to the routine childhood immunisation schedule </a:t>
            </a:r>
          </a:p>
        </p:txBody>
      </p:sp>
    </p:spTree>
    <p:extLst>
      <p:ext uri="{BB962C8B-B14F-4D97-AF65-F5344CB8AC3E}">
        <p14:creationId xmlns:p14="http://schemas.microsoft.com/office/powerpoint/2010/main" val="13948974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D234E-0AE0-B53A-9177-B8784FED0933}"/>
              </a:ext>
            </a:extLst>
          </p:cNvPr>
          <p:cNvSpPr>
            <a:spLocks noGrp="1"/>
          </p:cNvSpPr>
          <p:nvPr>
            <p:ph type="title"/>
          </p:nvPr>
        </p:nvSpPr>
        <p:spPr>
          <a:xfrm>
            <a:off x="838200" y="365125"/>
            <a:ext cx="10515600" cy="1325563"/>
          </a:xfrm>
        </p:spPr>
        <p:txBody>
          <a:bodyPr anchor="ctr">
            <a:normAutofit/>
          </a:bodyPr>
          <a:lstStyle/>
          <a:p>
            <a:r>
              <a:rPr lang="en-GB" b="1"/>
              <a:t>Clinical Features of Chickenpox</a:t>
            </a:r>
          </a:p>
        </p:txBody>
      </p:sp>
      <p:sp>
        <p:nvSpPr>
          <p:cNvPr id="3" name="Content Placeholder 2">
            <a:extLst>
              <a:ext uri="{FF2B5EF4-FFF2-40B4-BE49-F238E27FC236}">
                <a16:creationId xmlns:a16="http://schemas.microsoft.com/office/drawing/2014/main" id="{7C6B0B5C-9482-3D82-7FB3-AB372CE395FC}"/>
              </a:ext>
            </a:extLst>
          </p:cNvPr>
          <p:cNvSpPr>
            <a:spLocks noGrp="1"/>
          </p:cNvSpPr>
          <p:nvPr>
            <p:ph idx="1"/>
          </p:nvPr>
        </p:nvSpPr>
        <p:spPr>
          <a:xfrm>
            <a:off x="656772" y="1374362"/>
            <a:ext cx="7227570" cy="4351338"/>
          </a:xfrm>
        </p:spPr>
        <p:txBody>
          <a:bodyPr lIns="91440" tIns="45720" rIns="91440" bIns="45720" anchor="t">
            <a:normAutofit lnSpcReduction="10000"/>
          </a:bodyPr>
          <a:lstStyle/>
          <a:p>
            <a:pPr marL="0" indent="0">
              <a:buNone/>
            </a:pPr>
            <a:r>
              <a:rPr lang="en-GB" sz="2400"/>
              <a:t>mild prodrome: </a:t>
            </a:r>
          </a:p>
          <a:p>
            <a:pPr lvl="1"/>
            <a:r>
              <a:rPr lang="en-GB" sz="2000"/>
              <a:t>1-2 days of fever </a:t>
            </a:r>
            <a:endParaRPr lang="en-GB" sz="2000">
              <a:cs typeface="Arial"/>
            </a:endParaRPr>
          </a:p>
          <a:p>
            <a:pPr lvl="1"/>
            <a:r>
              <a:rPr lang="en-GB" sz="2000"/>
              <a:t>malaise may proceed the rash, though it may be absent (particularly in young children, where the rash may be the first symptom)</a:t>
            </a:r>
            <a:endParaRPr lang="en-GB" sz="2000">
              <a:cs typeface="Arial"/>
            </a:endParaRPr>
          </a:p>
          <a:p>
            <a:pPr marL="0" indent="0">
              <a:buNone/>
            </a:pPr>
            <a:r>
              <a:rPr lang="en-GB" sz="2400"/>
              <a:t>rash:</a:t>
            </a:r>
            <a:endParaRPr lang="en-GB" sz="2400">
              <a:cs typeface="Arial"/>
            </a:endParaRPr>
          </a:p>
          <a:p>
            <a:pPr lvl="1"/>
            <a:r>
              <a:rPr lang="en-GB" sz="2100"/>
              <a:t>vesicles start on face/scalp and spread to the trunk and abdomen. Sparce on limbs</a:t>
            </a:r>
            <a:endParaRPr lang="en-GB" sz="2100">
              <a:cs typeface="Arial"/>
            </a:endParaRPr>
          </a:p>
          <a:p>
            <a:pPr lvl="1"/>
            <a:r>
              <a:rPr lang="en-GB" sz="2100"/>
              <a:t>after 3-4 days the vesicles dry with a granular scab, followed by further crops</a:t>
            </a:r>
            <a:endParaRPr lang="en-GB" sz="2100">
              <a:cs typeface="Arial"/>
            </a:endParaRPr>
          </a:p>
          <a:p>
            <a:pPr lvl="1"/>
            <a:r>
              <a:rPr lang="en-GB" sz="2100"/>
              <a:t>severity varies from a few lesions to a widespread confluent rash</a:t>
            </a:r>
            <a:endParaRPr lang="en-GB" sz="2100">
              <a:cs typeface="Arial"/>
            </a:endParaRPr>
          </a:p>
          <a:p>
            <a:pPr marL="0" indent="0">
              <a:buNone/>
            </a:pPr>
            <a:r>
              <a:rPr lang="en-GB" sz="2100"/>
              <a:t>early treatment with acyclovir can reduce duration/severity</a:t>
            </a:r>
            <a:endParaRPr lang="en-GB" sz="2100">
              <a:cs typeface="Arial"/>
            </a:endParaRPr>
          </a:p>
        </p:txBody>
      </p:sp>
      <p:sp>
        <p:nvSpPr>
          <p:cNvPr id="5" name="Slide Number Placeholder 4">
            <a:extLst>
              <a:ext uri="{FF2B5EF4-FFF2-40B4-BE49-F238E27FC236}">
                <a16:creationId xmlns:a16="http://schemas.microsoft.com/office/drawing/2014/main" id="{CA2B7AD8-E65B-183F-7804-1F8FEC90F7B2}"/>
              </a:ext>
            </a:extLst>
          </p:cNvPr>
          <p:cNvSpPr>
            <a:spLocks noGrp="1"/>
          </p:cNvSpPr>
          <p:nvPr>
            <p:ph type="sldNum" sz="quarter" idx="12"/>
          </p:nvPr>
        </p:nvSpPr>
        <p:spPr>
          <a:xfrm>
            <a:off x="8610600" y="6356350"/>
            <a:ext cx="2743200" cy="365125"/>
          </a:xfrm>
        </p:spPr>
        <p:txBody>
          <a:bodyPr>
            <a:normAutofit/>
          </a:bodyPr>
          <a:lstStyle/>
          <a:p>
            <a:pPr>
              <a:lnSpc>
                <a:spcPct val="90000"/>
              </a:lnSpc>
              <a:spcAft>
                <a:spcPts val="600"/>
              </a:spcAft>
            </a:pPr>
            <a:fld id="{561D0CCE-8DCC-44DC-A653-AE62B1D84A52}" type="slidenum">
              <a:rPr lang="en-GB" smtClean="0"/>
              <a:pPr>
                <a:lnSpc>
                  <a:spcPct val="90000"/>
                </a:lnSpc>
                <a:spcAft>
                  <a:spcPts val="600"/>
                </a:spcAft>
              </a:pPr>
              <a:t>35</a:t>
            </a:fld>
            <a:endParaRPr lang="en-GB"/>
          </a:p>
        </p:txBody>
      </p:sp>
      <p:pic>
        <p:nvPicPr>
          <p:cNvPr id="8" name="Picture 7" descr="Close-up of a person's skin with many black spots">
            <a:extLst>
              <a:ext uri="{FF2B5EF4-FFF2-40B4-BE49-F238E27FC236}">
                <a16:creationId xmlns:a16="http://schemas.microsoft.com/office/drawing/2014/main" id="{24C78A9F-CC1D-7C06-202B-D9E87C360ACC}"/>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765023" y="1374362"/>
            <a:ext cx="2770205" cy="1844165"/>
          </a:xfrm>
          <a:prstGeom prst="rect">
            <a:avLst/>
          </a:prstGeom>
        </p:spPr>
      </p:pic>
      <p:sp>
        <p:nvSpPr>
          <p:cNvPr id="9" name="TextBox 8">
            <a:extLst>
              <a:ext uri="{FF2B5EF4-FFF2-40B4-BE49-F238E27FC236}">
                <a16:creationId xmlns:a16="http://schemas.microsoft.com/office/drawing/2014/main" id="{B13ED0C3-FDF8-029D-76A6-1F35B16FAF01}"/>
              </a:ext>
            </a:extLst>
          </p:cNvPr>
          <p:cNvSpPr txBox="1"/>
          <p:nvPr/>
        </p:nvSpPr>
        <p:spPr>
          <a:xfrm>
            <a:off x="8725399" y="3313584"/>
            <a:ext cx="3250135" cy="230832"/>
          </a:xfrm>
          <a:prstGeom prst="rect">
            <a:avLst/>
          </a:prstGeom>
          <a:noFill/>
        </p:spPr>
        <p:txBody>
          <a:bodyPr wrap="square" rtlCol="0">
            <a:spAutoFit/>
          </a:bodyPr>
          <a:lstStyle/>
          <a:p>
            <a:r>
              <a:rPr lang="en-GB" sz="900">
                <a:hlinkClick r:id="rId3" tooltip="https://www.wikidoc.org/index.php/Chickenpox_causes"/>
              </a:rPr>
              <a:t>This Photo</a:t>
            </a:r>
            <a:r>
              <a:rPr lang="en-GB" sz="900"/>
              <a:t> by Unknown Author is licensed under </a:t>
            </a:r>
            <a:r>
              <a:rPr lang="en-GB" sz="900">
                <a:hlinkClick r:id="rId4" tooltip="https://creativecommons.org/licenses/by-sa/3.0/"/>
              </a:rPr>
              <a:t>CC BY-SA</a:t>
            </a:r>
            <a:endParaRPr lang="en-GB" sz="900"/>
          </a:p>
        </p:txBody>
      </p:sp>
      <p:pic>
        <p:nvPicPr>
          <p:cNvPr id="14" name="Picture 13" descr="A close-up of a baby with red spots on it&#10;&#10;AI-generated content may be incorrect.">
            <a:extLst>
              <a:ext uri="{FF2B5EF4-FFF2-40B4-BE49-F238E27FC236}">
                <a16:creationId xmlns:a16="http://schemas.microsoft.com/office/drawing/2014/main" id="{77E034B9-2BA5-D964-E203-BFD94B0A4DB2}"/>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765022" y="3729545"/>
            <a:ext cx="2729983" cy="1817145"/>
          </a:xfrm>
          <a:prstGeom prst="rect">
            <a:avLst/>
          </a:prstGeom>
        </p:spPr>
      </p:pic>
      <p:sp>
        <p:nvSpPr>
          <p:cNvPr id="15" name="TextBox 14">
            <a:extLst>
              <a:ext uri="{FF2B5EF4-FFF2-40B4-BE49-F238E27FC236}">
                <a16:creationId xmlns:a16="http://schemas.microsoft.com/office/drawing/2014/main" id="{56E73E7B-37F6-5002-A0C6-E2C9E4895B5D}"/>
              </a:ext>
            </a:extLst>
          </p:cNvPr>
          <p:cNvSpPr txBox="1"/>
          <p:nvPr/>
        </p:nvSpPr>
        <p:spPr>
          <a:xfrm>
            <a:off x="8765022" y="5661167"/>
            <a:ext cx="3048000" cy="369332"/>
          </a:xfrm>
          <a:prstGeom prst="rect">
            <a:avLst/>
          </a:prstGeom>
          <a:noFill/>
        </p:spPr>
        <p:txBody>
          <a:bodyPr wrap="square" rtlCol="0">
            <a:spAutoFit/>
          </a:bodyPr>
          <a:lstStyle/>
          <a:p>
            <a:r>
              <a:rPr lang="en-GB" sz="900">
                <a:hlinkClick r:id="rId6" tooltip="https://pathfinderscommune.blogspot.com/2009/10/lessons-from-chicken-pox.html"/>
              </a:rPr>
              <a:t>This Photo</a:t>
            </a:r>
            <a:r>
              <a:rPr lang="en-GB" sz="900"/>
              <a:t> by Unknown Author is licensed under </a:t>
            </a:r>
            <a:r>
              <a:rPr lang="en-GB" sz="900">
                <a:hlinkClick r:id="rId7" tooltip="https://creativecommons.org/licenses/by-nc-sa/3.0/"/>
              </a:rPr>
              <a:t>CC BY-SA-NC</a:t>
            </a:r>
            <a:endParaRPr lang="en-GB" sz="900"/>
          </a:p>
        </p:txBody>
      </p:sp>
      <p:sp>
        <p:nvSpPr>
          <p:cNvPr id="6" name="Footer Placeholder 3">
            <a:extLst>
              <a:ext uri="{FF2B5EF4-FFF2-40B4-BE49-F238E27FC236}">
                <a16:creationId xmlns:a16="http://schemas.microsoft.com/office/drawing/2014/main" id="{FBA1CE4A-26F9-062A-C882-7D9E507010BD}"/>
              </a:ext>
            </a:extLst>
          </p:cNvPr>
          <p:cNvSpPr>
            <a:spLocks noGrp="1"/>
          </p:cNvSpPr>
          <p:nvPr>
            <p:ph type="ftr" sz="quarter" idx="11"/>
          </p:nvPr>
        </p:nvSpPr>
        <p:spPr>
          <a:xfrm>
            <a:off x="285749" y="6349598"/>
            <a:ext cx="7543801" cy="365125"/>
          </a:xfrm>
        </p:spPr>
        <p:txBody>
          <a:bodyPr/>
          <a:lstStyle/>
          <a:p>
            <a:r>
              <a:rPr lang="en-GB" sz="1300"/>
              <a:t>Varicella vaccination and other changes to the routine childhood immunisation schedule </a:t>
            </a:r>
          </a:p>
        </p:txBody>
      </p:sp>
    </p:spTree>
    <p:extLst>
      <p:ext uri="{BB962C8B-B14F-4D97-AF65-F5344CB8AC3E}">
        <p14:creationId xmlns:p14="http://schemas.microsoft.com/office/powerpoint/2010/main" val="15480014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1550E-2683-3E4B-565C-AA0ADFA3398B}"/>
              </a:ext>
            </a:extLst>
          </p:cNvPr>
          <p:cNvSpPr>
            <a:spLocks noGrp="1"/>
          </p:cNvSpPr>
          <p:nvPr>
            <p:ph type="title"/>
          </p:nvPr>
        </p:nvSpPr>
        <p:spPr>
          <a:xfrm>
            <a:off x="838200" y="365125"/>
            <a:ext cx="10515600" cy="1325563"/>
          </a:xfrm>
        </p:spPr>
        <p:txBody>
          <a:bodyPr anchor="ctr">
            <a:normAutofit/>
          </a:bodyPr>
          <a:lstStyle/>
          <a:p>
            <a:r>
              <a:rPr lang="en-GB" b="1"/>
              <a:t>Herpes Zoster (Shingles)</a:t>
            </a:r>
          </a:p>
        </p:txBody>
      </p:sp>
      <p:sp>
        <p:nvSpPr>
          <p:cNvPr id="3" name="Content Placeholder 2">
            <a:extLst>
              <a:ext uri="{FF2B5EF4-FFF2-40B4-BE49-F238E27FC236}">
                <a16:creationId xmlns:a16="http://schemas.microsoft.com/office/drawing/2014/main" id="{63C7718D-B273-CA24-134C-4AFC78A213B6}"/>
              </a:ext>
            </a:extLst>
          </p:cNvPr>
          <p:cNvSpPr>
            <a:spLocks noGrp="1"/>
          </p:cNvSpPr>
          <p:nvPr>
            <p:ph idx="1"/>
          </p:nvPr>
        </p:nvSpPr>
        <p:spPr>
          <a:xfrm>
            <a:off x="838200" y="1825625"/>
            <a:ext cx="7227570" cy="4351338"/>
          </a:xfrm>
        </p:spPr>
        <p:txBody>
          <a:bodyPr lIns="91440" tIns="45720" rIns="91440" bIns="45720" anchor="t">
            <a:normAutofit/>
          </a:bodyPr>
          <a:lstStyle/>
          <a:p>
            <a:r>
              <a:rPr lang="en-GB" sz="2400"/>
              <a:t>caused by reactivation of dormant varicella zoster virus (VZV)</a:t>
            </a:r>
            <a:endParaRPr lang="en-GB" sz="2400">
              <a:cs typeface="Arial"/>
            </a:endParaRPr>
          </a:p>
          <a:p>
            <a:r>
              <a:rPr lang="en-GB" sz="2400"/>
              <a:t>more commonly in elderly but can occur in children and especially common in immunosuppressed individuals of any age</a:t>
            </a:r>
            <a:endParaRPr lang="en-GB" sz="2400">
              <a:cs typeface="Arial"/>
            </a:endParaRPr>
          </a:p>
          <a:p>
            <a:r>
              <a:rPr lang="en-GB" sz="2400"/>
              <a:t>vesicles in dermatomal distribution</a:t>
            </a:r>
            <a:endParaRPr lang="en-GB" sz="2400">
              <a:cs typeface="Arial"/>
            </a:endParaRPr>
          </a:p>
          <a:p>
            <a:r>
              <a:rPr lang="en-GB" sz="2400"/>
              <a:t>often painful with associated </a:t>
            </a:r>
            <a:r>
              <a:rPr lang="en-GB" sz="2400" err="1"/>
              <a:t>parasthesia</a:t>
            </a:r>
            <a:endParaRPr lang="en-GB" sz="2400">
              <a:cs typeface="Arial"/>
            </a:endParaRPr>
          </a:p>
          <a:p>
            <a:r>
              <a:rPr lang="en-GB" sz="2400"/>
              <a:t>transmission: VZV from shingles lesions can cause chickenpox in susceptible contacts</a:t>
            </a:r>
            <a:endParaRPr lang="en-GB" sz="2400">
              <a:cs typeface="Arial"/>
            </a:endParaRPr>
          </a:p>
        </p:txBody>
      </p:sp>
      <p:sp>
        <p:nvSpPr>
          <p:cNvPr id="5" name="Slide Number Placeholder 4">
            <a:extLst>
              <a:ext uri="{FF2B5EF4-FFF2-40B4-BE49-F238E27FC236}">
                <a16:creationId xmlns:a16="http://schemas.microsoft.com/office/drawing/2014/main" id="{EBC54462-6F3D-CBC4-D7E2-93692A8081BD}"/>
              </a:ext>
            </a:extLst>
          </p:cNvPr>
          <p:cNvSpPr>
            <a:spLocks noGrp="1"/>
          </p:cNvSpPr>
          <p:nvPr>
            <p:ph type="sldNum" sz="quarter" idx="12"/>
          </p:nvPr>
        </p:nvSpPr>
        <p:spPr>
          <a:xfrm>
            <a:off x="8610600" y="6356350"/>
            <a:ext cx="2743200" cy="365125"/>
          </a:xfrm>
        </p:spPr>
        <p:txBody>
          <a:bodyPr>
            <a:normAutofit/>
          </a:bodyPr>
          <a:lstStyle/>
          <a:p>
            <a:pPr>
              <a:lnSpc>
                <a:spcPct val="90000"/>
              </a:lnSpc>
              <a:spcAft>
                <a:spcPts val="600"/>
              </a:spcAft>
            </a:pPr>
            <a:fld id="{561D0CCE-8DCC-44DC-A653-AE62B1D84A52}" type="slidenum">
              <a:rPr lang="en-GB" smtClean="0"/>
              <a:pPr>
                <a:lnSpc>
                  <a:spcPct val="90000"/>
                </a:lnSpc>
                <a:spcAft>
                  <a:spcPts val="600"/>
                </a:spcAft>
              </a:pPr>
              <a:t>36</a:t>
            </a:fld>
            <a:endParaRPr lang="en-GB"/>
          </a:p>
        </p:txBody>
      </p:sp>
      <p:pic>
        <p:nvPicPr>
          <p:cNvPr id="8" name="Picture 7">
            <a:extLst>
              <a:ext uri="{FF2B5EF4-FFF2-40B4-BE49-F238E27FC236}">
                <a16:creationId xmlns:a16="http://schemas.microsoft.com/office/drawing/2014/main" id="{7279BB13-5D6E-3049-4360-1D669D987938}"/>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827264" y="2376906"/>
            <a:ext cx="3960876" cy="2640584"/>
          </a:xfrm>
          <a:prstGeom prst="rect">
            <a:avLst/>
          </a:prstGeom>
        </p:spPr>
      </p:pic>
      <p:sp>
        <p:nvSpPr>
          <p:cNvPr id="9" name="TextBox 8">
            <a:extLst>
              <a:ext uri="{FF2B5EF4-FFF2-40B4-BE49-F238E27FC236}">
                <a16:creationId xmlns:a16="http://schemas.microsoft.com/office/drawing/2014/main" id="{66D1D621-0F16-42FD-E5B6-C3313234035C}"/>
              </a:ext>
            </a:extLst>
          </p:cNvPr>
          <p:cNvSpPr txBox="1"/>
          <p:nvPr/>
        </p:nvSpPr>
        <p:spPr>
          <a:xfrm>
            <a:off x="7827264" y="5152427"/>
            <a:ext cx="3960876" cy="230832"/>
          </a:xfrm>
          <a:prstGeom prst="rect">
            <a:avLst/>
          </a:prstGeom>
          <a:noFill/>
        </p:spPr>
        <p:txBody>
          <a:bodyPr wrap="square" rtlCol="0">
            <a:spAutoFit/>
          </a:bodyPr>
          <a:lstStyle/>
          <a:p>
            <a:r>
              <a:rPr lang="en-GB" sz="900">
                <a:hlinkClick r:id="rId3" tooltip="https://asiamd.com/tag/%E4%B8%8A%E7%81%AB/"/>
              </a:rPr>
              <a:t>This Photo</a:t>
            </a:r>
            <a:r>
              <a:rPr lang="en-GB" sz="900"/>
              <a:t> by Unknown Author is licensed under </a:t>
            </a:r>
            <a:r>
              <a:rPr lang="en-GB" sz="900">
                <a:hlinkClick r:id="rId4" tooltip="https://creativecommons.org/licenses/by-nc-nd/3.0/"/>
              </a:rPr>
              <a:t>CC BY-NC-ND</a:t>
            </a:r>
            <a:endParaRPr lang="en-GB" sz="900"/>
          </a:p>
        </p:txBody>
      </p:sp>
      <p:sp>
        <p:nvSpPr>
          <p:cNvPr id="6" name="Footer Placeholder 3">
            <a:extLst>
              <a:ext uri="{FF2B5EF4-FFF2-40B4-BE49-F238E27FC236}">
                <a16:creationId xmlns:a16="http://schemas.microsoft.com/office/drawing/2014/main" id="{E6969221-DEBE-20DE-D8E3-7F2C455CF3AF}"/>
              </a:ext>
            </a:extLst>
          </p:cNvPr>
          <p:cNvSpPr>
            <a:spLocks noGrp="1"/>
          </p:cNvSpPr>
          <p:nvPr>
            <p:ph type="ftr" sz="quarter" idx="11"/>
          </p:nvPr>
        </p:nvSpPr>
        <p:spPr>
          <a:xfrm>
            <a:off x="285749" y="6349598"/>
            <a:ext cx="7543801" cy="365125"/>
          </a:xfrm>
        </p:spPr>
        <p:txBody>
          <a:bodyPr/>
          <a:lstStyle/>
          <a:p>
            <a:r>
              <a:rPr lang="en-GB" sz="1300"/>
              <a:t>Varicella vaccination and other changes to the routine childhood immunisation schedule </a:t>
            </a:r>
          </a:p>
        </p:txBody>
      </p:sp>
    </p:spTree>
    <p:extLst>
      <p:ext uri="{BB962C8B-B14F-4D97-AF65-F5344CB8AC3E}">
        <p14:creationId xmlns:p14="http://schemas.microsoft.com/office/powerpoint/2010/main" val="17425736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6F5EF-0DDA-55A2-6E1B-6F968F8B42F3}"/>
              </a:ext>
            </a:extLst>
          </p:cNvPr>
          <p:cNvSpPr>
            <a:spLocks noGrp="1"/>
          </p:cNvSpPr>
          <p:nvPr>
            <p:ph type="title"/>
          </p:nvPr>
        </p:nvSpPr>
        <p:spPr>
          <a:xfrm>
            <a:off x="838200" y="365125"/>
            <a:ext cx="10515600" cy="1325563"/>
          </a:xfrm>
        </p:spPr>
        <p:txBody>
          <a:bodyPr lIns="91440" tIns="45720" rIns="91440" bIns="45720" anchor="ctr">
            <a:normAutofit/>
          </a:bodyPr>
          <a:lstStyle/>
          <a:p>
            <a:r>
              <a:rPr lang="en-GB" b="1"/>
              <a:t>Risk groups and complications</a:t>
            </a:r>
          </a:p>
        </p:txBody>
      </p:sp>
      <p:sp>
        <p:nvSpPr>
          <p:cNvPr id="3" name="Content Placeholder 2">
            <a:extLst>
              <a:ext uri="{FF2B5EF4-FFF2-40B4-BE49-F238E27FC236}">
                <a16:creationId xmlns:a16="http://schemas.microsoft.com/office/drawing/2014/main" id="{C9BB35B6-4693-BA9A-6426-10C2C0E4E304}"/>
              </a:ext>
            </a:extLst>
          </p:cNvPr>
          <p:cNvSpPr>
            <a:spLocks noGrp="1"/>
          </p:cNvSpPr>
          <p:nvPr>
            <p:ph idx="1"/>
          </p:nvPr>
        </p:nvSpPr>
        <p:spPr>
          <a:xfrm>
            <a:off x="778191" y="1602886"/>
            <a:ext cx="7227570" cy="4351338"/>
          </a:xfrm>
        </p:spPr>
        <p:txBody>
          <a:bodyPr>
            <a:normAutofit/>
          </a:bodyPr>
          <a:lstStyle/>
          <a:p>
            <a:r>
              <a:rPr lang="en-GB" sz="2000"/>
              <a:t>complications of varicella infection include:</a:t>
            </a:r>
          </a:p>
          <a:p>
            <a:pPr lvl="1"/>
            <a:r>
              <a:rPr lang="en-GB" sz="2000"/>
              <a:t>pneumonia</a:t>
            </a:r>
          </a:p>
          <a:p>
            <a:pPr lvl="1"/>
            <a:r>
              <a:rPr lang="en-GB" sz="2000"/>
              <a:t>secondary bacterial infection of the skin with Group A Streptococcus or Staphylococcus aureus. These can lead to septicaemia</a:t>
            </a:r>
          </a:p>
          <a:p>
            <a:pPr lvl="1"/>
            <a:r>
              <a:rPr lang="en-GB" sz="2000"/>
              <a:t>encephalitis and ataxia</a:t>
            </a:r>
          </a:p>
          <a:p>
            <a:r>
              <a:rPr lang="en-GB" sz="2000"/>
              <a:t>the disease can be more serious in adults, particularly pregnant women and those who smoke. At more risk of fulminating varicella pneumonia</a:t>
            </a:r>
          </a:p>
          <a:p>
            <a:r>
              <a:rPr lang="en-GB" sz="2000"/>
              <a:t>immunosuppressed and neonates: the risk of disseminated or haemorrhagic varicella is greatly increased</a:t>
            </a:r>
          </a:p>
          <a:p>
            <a:r>
              <a:rPr lang="en-GB" sz="2000"/>
              <a:t>the risk to the foetus and neonate from maternal chickenpox are related to the time of infection of the mother</a:t>
            </a:r>
          </a:p>
        </p:txBody>
      </p:sp>
      <p:sp>
        <p:nvSpPr>
          <p:cNvPr id="5" name="Slide Number Placeholder 4">
            <a:extLst>
              <a:ext uri="{FF2B5EF4-FFF2-40B4-BE49-F238E27FC236}">
                <a16:creationId xmlns:a16="http://schemas.microsoft.com/office/drawing/2014/main" id="{542B92B1-C9E3-7559-1B01-B09271A11F6E}"/>
              </a:ext>
            </a:extLst>
          </p:cNvPr>
          <p:cNvSpPr>
            <a:spLocks noGrp="1"/>
          </p:cNvSpPr>
          <p:nvPr>
            <p:ph type="sldNum" sz="quarter" idx="12"/>
          </p:nvPr>
        </p:nvSpPr>
        <p:spPr>
          <a:xfrm>
            <a:off x="8610600" y="6356350"/>
            <a:ext cx="2743200" cy="365125"/>
          </a:xfrm>
        </p:spPr>
        <p:txBody>
          <a:bodyPr>
            <a:normAutofit/>
          </a:bodyPr>
          <a:lstStyle/>
          <a:p>
            <a:pPr>
              <a:lnSpc>
                <a:spcPct val="90000"/>
              </a:lnSpc>
              <a:spcAft>
                <a:spcPts val="600"/>
              </a:spcAft>
            </a:pPr>
            <a:fld id="{561D0CCE-8DCC-44DC-A653-AE62B1D84A52}" type="slidenum">
              <a:rPr lang="en-GB" smtClean="0"/>
              <a:pPr>
                <a:lnSpc>
                  <a:spcPct val="90000"/>
                </a:lnSpc>
                <a:spcAft>
                  <a:spcPts val="600"/>
                </a:spcAft>
              </a:pPr>
              <a:t>37</a:t>
            </a:fld>
            <a:endParaRPr lang="en-GB"/>
          </a:p>
        </p:txBody>
      </p:sp>
      <p:pic>
        <p:nvPicPr>
          <p:cNvPr id="12" name="Picture 11">
            <a:extLst>
              <a:ext uri="{FF2B5EF4-FFF2-40B4-BE49-F238E27FC236}">
                <a16:creationId xmlns:a16="http://schemas.microsoft.com/office/drawing/2014/main" id="{7B547842-50D4-E621-6E45-B02F985B78A3}"/>
              </a:ext>
            </a:extLst>
          </p:cNvPr>
          <p:cNvPicPr>
            <a:picLocks noChangeAspect="1"/>
          </p:cNvPicPr>
          <p:nvPr/>
        </p:nvPicPr>
        <p:blipFill>
          <a:blip r:embed="rId3"/>
          <a:srcRect l="20682" r="15505" b="1"/>
          <a:stretch>
            <a:fillRect/>
          </a:stretch>
        </p:blipFill>
        <p:spPr>
          <a:xfrm>
            <a:off x="8433435" y="1169480"/>
            <a:ext cx="3097529" cy="4351338"/>
          </a:xfrm>
          <a:prstGeom prst="rect">
            <a:avLst/>
          </a:prstGeom>
          <a:noFill/>
        </p:spPr>
      </p:pic>
      <p:sp>
        <p:nvSpPr>
          <p:cNvPr id="6" name="TextBox 5">
            <a:extLst>
              <a:ext uri="{FF2B5EF4-FFF2-40B4-BE49-F238E27FC236}">
                <a16:creationId xmlns:a16="http://schemas.microsoft.com/office/drawing/2014/main" id="{A1099FA3-1B55-75BD-5028-A5B788D8AEC1}"/>
              </a:ext>
            </a:extLst>
          </p:cNvPr>
          <p:cNvSpPr txBox="1"/>
          <p:nvPr/>
        </p:nvSpPr>
        <p:spPr>
          <a:xfrm>
            <a:off x="9254544" y="5599025"/>
            <a:ext cx="2535936" cy="307777"/>
          </a:xfrm>
          <a:prstGeom prst="rect">
            <a:avLst/>
          </a:prstGeom>
          <a:noFill/>
        </p:spPr>
        <p:txBody>
          <a:bodyPr wrap="square" rtlCol="0">
            <a:spAutoFit/>
          </a:bodyPr>
          <a:lstStyle/>
          <a:p>
            <a:r>
              <a:rPr lang="en-GB" sz="1400"/>
              <a:t>Stock image</a:t>
            </a:r>
          </a:p>
        </p:txBody>
      </p:sp>
      <p:sp>
        <p:nvSpPr>
          <p:cNvPr id="7" name="Footer Placeholder 3">
            <a:extLst>
              <a:ext uri="{FF2B5EF4-FFF2-40B4-BE49-F238E27FC236}">
                <a16:creationId xmlns:a16="http://schemas.microsoft.com/office/drawing/2014/main" id="{FF66BFA0-0199-8AFC-9B2C-E4C99E0B01C8}"/>
              </a:ext>
            </a:extLst>
          </p:cNvPr>
          <p:cNvSpPr>
            <a:spLocks noGrp="1"/>
          </p:cNvSpPr>
          <p:nvPr>
            <p:ph type="ftr" sz="quarter" idx="11"/>
          </p:nvPr>
        </p:nvSpPr>
        <p:spPr>
          <a:xfrm>
            <a:off x="285749" y="6349598"/>
            <a:ext cx="7543801" cy="365125"/>
          </a:xfrm>
        </p:spPr>
        <p:txBody>
          <a:bodyPr/>
          <a:lstStyle/>
          <a:p>
            <a:r>
              <a:rPr lang="en-GB" sz="1300"/>
              <a:t>Varicella vaccination and other changes to the routine childhood immunisation schedule </a:t>
            </a:r>
          </a:p>
        </p:txBody>
      </p:sp>
    </p:spTree>
    <p:extLst>
      <p:ext uri="{BB962C8B-B14F-4D97-AF65-F5344CB8AC3E}">
        <p14:creationId xmlns:p14="http://schemas.microsoft.com/office/powerpoint/2010/main" val="22361318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E85D4-DB42-85CD-8FB5-A4DE004CBD25}"/>
              </a:ext>
            </a:extLst>
          </p:cNvPr>
          <p:cNvSpPr>
            <a:spLocks noGrp="1"/>
          </p:cNvSpPr>
          <p:nvPr>
            <p:ph type="title"/>
          </p:nvPr>
        </p:nvSpPr>
        <p:spPr>
          <a:xfrm>
            <a:off x="838200" y="365125"/>
            <a:ext cx="10503310" cy="551273"/>
          </a:xfrm>
        </p:spPr>
        <p:txBody>
          <a:bodyPr lIns="91440" tIns="45720" rIns="91440" bIns="45720" anchor="ctr">
            <a:normAutofit fontScale="90000"/>
          </a:bodyPr>
          <a:lstStyle/>
          <a:p>
            <a:r>
              <a:rPr lang="en-GB" b="1"/>
              <a:t>Chickenpox in pregnancy</a:t>
            </a:r>
          </a:p>
        </p:txBody>
      </p:sp>
      <p:sp>
        <p:nvSpPr>
          <p:cNvPr id="3" name="Content Placeholder 2">
            <a:extLst>
              <a:ext uri="{FF2B5EF4-FFF2-40B4-BE49-F238E27FC236}">
                <a16:creationId xmlns:a16="http://schemas.microsoft.com/office/drawing/2014/main" id="{C404DBB2-D713-3224-C039-971BC72290AA}"/>
              </a:ext>
            </a:extLst>
          </p:cNvPr>
          <p:cNvSpPr>
            <a:spLocks noGrp="1"/>
          </p:cNvSpPr>
          <p:nvPr>
            <p:ph idx="1"/>
          </p:nvPr>
        </p:nvSpPr>
        <p:spPr>
          <a:xfrm>
            <a:off x="653845" y="1194229"/>
            <a:ext cx="6828692" cy="4351338"/>
          </a:xfrm>
        </p:spPr>
        <p:txBody>
          <a:bodyPr>
            <a:normAutofit lnSpcReduction="10000"/>
          </a:bodyPr>
          <a:lstStyle/>
          <a:p>
            <a:pPr marL="0" indent="0">
              <a:buNone/>
            </a:pPr>
            <a:r>
              <a:rPr lang="en-GB" sz="2200"/>
              <a:t>The risks to the foetus and neonate from maternal chickenpox are related to the time of infection in the mother:</a:t>
            </a:r>
          </a:p>
          <a:p>
            <a:r>
              <a:rPr lang="en-GB" sz="2200" u="sng"/>
              <a:t>0 - 20 weeks</a:t>
            </a:r>
            <a:r>
              <a:rPr lang="en-GB" sz="2200"/>
              <a:t>: congenital varicella Syndrome (CRS). Incidence is rare (&lt; 1% in 1</a:t>
            </a:r>
            <a:r>
              <a:rPr lang="en-GB" sz="2200" baseline="30000"/>
              <a:t>st</a:t>
            </a:r>
            <a:r>
              <a:rPr lang="en-GB" sz="2200"/>
              <a:t> trimester,  about 2% weeks 13-20). CRS includes limb hypoplasia, microcephaly, cataracts, growth restriction, skin scarring. The mortality rate is high</a:t>
            </a:r>
          </a:p>
          <a:p>
            <a:r>
              <a:rPr lang="en-GB" sz="2200" u="sng"/>
              <a:t>20-28 weeks</a:t>
            </a:r>
            <a:r>
              <a:rPr lang="en-GB" sz="2200"/>
              <a:t>: rare foetal damage (e.g. eye, brain, skin) reported, but risk is low</a:t>
            </a:r>
          </a:p>
          <a:p>
            <a:r>
              <a:rPr lang="en-GB" sz="2200" u="sng"/>
              <a:t>-7 to+7 days around delivery</a:t>
            </a:r>
            <a:r>
              <a:rPr lang="en-GB" sz="2200"/>
              <a:t>: severe and even fatal disease in the neonate.  Historically high mortality (reduced by varicella zoster immunoglobulin in the UK)</a:t>
            </a:r>
          </a:p>
        </p:txBody>
      </p:sp>
      <p:sp>
        <p:nvSpPr>
          <p:cNvPr id="5" name="Slide Number Placeholder 4">
            <a:extLst>
              <a:ext uri="{FF2B5EF4-FFF2-40B4-BE49-F238E27FC236}">
                <a16:creationId xmlns:a16="http://schemas.microsoft.com/office/drawing/2014/main" id="{F3C59341-3431-9F71-C16B-BE73E744D13B}"/>
              </a:ext>
            </a:extLst>
          </p:cNvPr>
          <p:cNvSpPr>
            <a:spLocks noGrp="1"/>
          </p:cNvSpPr>
          <p:nvPr>
            <p:ph type="sldNum" sz="quarter" idx="12"/>
          </p:nvPr>
        </p:nvSpPr>
        <p:spPr>
          <a:xfrm>
            <a:off x="8610600" y="6356350"/>
            <a:ext cx="2743200" cy="365125"/>
          </a:xfrm>
        </p:spPr>
        <p:txBody>
          <a:bodyPr>
            <a:normAutofit/>
          </a:bodyPr>
          <a:lstStyle/>
          <a:p>
            <a:pPr>
              <a:lnSpc>
                <a:spcPct val="90000"/>
              </a:lnSpc>
              <a:spcAft>
                <a:spcPts val="600"/>
              </a:spcAft>
            </a:pPr>
            <a:fld id="{561D0CCE-8DCC-44DC-A653-AE62B1D84A52}" type="slidenum">
              <a:rPr lang="en-GB" smtClean="0"/>
              <a:pPr>
                <a:lnSpc>
                  <a:spcPct val="90000"/>
                </a:lnSpc>
                <a:spcAft>
                  <a:spcPts val="600"/>
                </a:spcAft>
              </a:pPr>
              <a:t>38</a:t>
            </a:fld>
            <a:endParaRPr lang="en-GB"/>
          </a:p>
        </p:txBody>
      </p:sp>
      <p:grpSp>
        <p:nvGrpSpPr>
          <p:cNvPr id="6" name="Group 5">
            <a:extLst>
              <a:ext uri="{FF2B5EF4-FFF2-40B4-BE49-F238E27FC236}">
                <a16:creationId xmlns:a16="http://schemas.microsoft.com/office/drawing/2014/main" id="{C9EF1E49-B821-67DD-45A4-9C7AC028CEA8}"/>
              </a:ext>
            </a:extLst>
          </p:cNvPr>
          <p:cNvGrpSpPr/>
          <p:nvPr/>
        </p:nvGrpSpPr>
        <p:grpSpPr>
          <a:xfrm>
            <a:off x="8065476" y="2119818"/>
            <a:ext cx="3288323" cy="2487352"/>
            <a:chOff x="0" y="0"/>
            <a:chExt cx="5731510" cy="4074631"/>
          </a:xfrm>
        </p:grpSpPr>
        <p:pic>
          <p:nvPicPr>
            <p:cNvPr id="7" name="Picture 6">
              <a:extLst>
                <a:ext uri="{FF2B5EF4-FFF2-40B4-BE49-F238E27FC236}">
                  <a16:creationId xmlns:a16="http://schemas.microsoft.com/office/drawing/2014/main" id="{70DF3EF0-99F4-9DF9-387D-1E9D7CE2FA6C}"/>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0"/>
              <a:ext cx="5731510" cy="3822700"/>
            </a:xfrm>
            <a:prstGeom prst="rect">
              <a:avLst/>
            </a:prstGeom>
          </p:spPr>
        </p:pic>
        <p:sp>
          <p:nvSpPr>
            <p:cNvPr id="8" name="Text Box 11">
              <a:extLst>
                <a:ext uri="{FF2B5EF4-FFF2-40B4-BE49-F238E27FC236}">
                  <a16:creationId xmlns:a16="http://schemas.microsoft.com/office/drawing/2014/main" id="{33471D95-090E-40B5-0B2F-6F56E07CBB1D}"/>
                </a:ext>
              </a:extLst>
            </p:cNvPr>
            <p:cNvSpPr txBox="1"/>
            <p:nvPr/>
          </p:nvSpPr>
          <p:spPr>
            <a:xfrm>
              <a:off x="0" y="3822700"/>
              <a:ext cx="5731510" cy="251931"/>
            </a:xfrm>
            <a:prstGeom prst="rect">
              <a:avLst/>
            </a:prstGeom>
            <a:solidFill>
              <a:prstClr val="white"/>
            </a:solid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p>
              <a:pPr defTabSz="822960">
                <a:lnSpc>
                  <a:spcPct val="115000"/>
                </a:lnSpc>
                <a:spcAft>
                  <a:spcPts val="720"/>
                </a:spcAft>
              </a:pPr>
              <a:r>
                <a:rPr lang="en-GB" sz="800" u="sng" kern="100">
                  <a:solidFill>
                    <a:srgbClr val="467886"/>
                  </a:solidFill>
                  <a:latin typeface="Aptos"/>
                  <a:ea typeface="Aptos" panose="020B0004020202020204" pitchFamily="34" charset="0"/>
                  <a:cs typeface="Times New Roman"/>
                  <a:hlinkClick r:id="rId3"/>
                </a:rPr>
                <a:t>This Photo</a:t>
              </a:r>
              <a:r>
                <a:rPr lang="en-GB" sz="800" kern="100">
                  <a:latin typeface="Aptos"/>
                  <a:ea typeface="Aptos" panose="020B0004020202020204" pitchFamily="34" charset="0"/>
                  <a:cs typeface="Times New Roman"/>
                </a:rPr>
                <a:t> by Unknown Author is licensed under </a:t>
              </a:r>
              <a:r>
                <a:rPr lang="en-GB" sz="800" u="sng" kern="100">
                  <a:solidFill>
                    <a:srgbClr val="467886"/>
                  </a:solidFill>
                  <a:latin typeface="Aptos"/>
                  <a:ea typeface="Aptos" panose="020B0004020202020204" pitchFamily="34" charset="0"/>
                  <a:cs typeface="Times New Roman"/>
                  <a:hlinkClick r:id="rId4"/>
                </a:rPr>
                <a:t>CC BY-NC-ND</a:t>
              </a:r>
              <a:endParaRPr lang="en-GB" sz="1200" kern="100">
                <a:solidFill>
                  <a:srgbClr val="212A73"/>
                </a:solidFill>
                <a:effectLst/>
                <a:latin typeface="Aptos"/>
                <a:ea typeface="Aptos" panose="020B0004020202020204" pitchFamily="34" charset="0"/>
                <a:cs typeface="Times New Roman"/>
              </a:endParaRPr>
            </a:p>
          </p:txBody>
        </p:sp>
      </p:grpSp>
      <p:sp>
        <p:nvSpPr>
          <p:cNvPr id="9" name="Footer Placeholder 3">
            <a:extLst>
              <a:ext uri="{FF2B5EF4-FFF2-40B4-BE49-F238E27FC236}">
                <a16:creationId xmlns:a16="http://schemas.microsoft.com/office/drawing/2014/main" id="{39B9191B-405E-CBDF-AD06-00E88F217B12}"/>
              </a:ext>
            </a:extLst>
          </p:cNvPr>
          <p:cNvSpPr>
            <a:spLocks noGrp="1"/>
          </p:cNvSpPr>
          <p:nvPr>
            <p:ph type="ftr" sz="quarter" idx="11"/>
          </p:nvPr>
        </p:nvSpPr>
        <p:spPr>
          <a:xfrm>
            <a:off x="285749" y="6349598"/>
            <a:ext cx="7543801" cy="365125"/>
          </a:xfrm>
        </p:spPr>
        <p:txBody>
          <a:bodyPr/>
          <a:lstStyle/>
          <a:p>
            <a:r>
              <a:rPr lang="en-GB" sz="1300"/>
              <a:t>Varicella vaccination and other changes to the routine childhood immunisation schedule </a:t>
            </a:r>
          </a:p>
        </p:txBody>
      </p:sp>
    </p:spTree>
    <p:extLst>
      <p:ext uri="{BB962C8B-B14F-4D97-AF65-F5344CB8AC3E}">
        <p14:creationId xmlns:p14="http://schemas.microsoft.com/office/powerpoint/2010/main" val="15840654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595575-AC55-38C9-9D11-8CBBD4FCD216}"/>
              </a:ext>
            </a:extLst>
          </p:cNvPr>
          <p:cNvSpPr>
            <a:spLocks noGrp="1"/>
          </p:cNvSpPr>
          <p:nvPr>
            <p:ph type="body" sz="quarter" idx="10"/>
          </p:nvPr>
        </p:nvSpPr>
        <p:spPr/>
        <p:txBody>
          <a:bodyPr lIns="91440" tIns="45720" rIns="91440" bIns="45720" anchor="t">
            <a:normAutofit/>
          </a:bodyPr>
          <a:lstStyle/>
          <a:p>
            <a:r>
              <a:rPr lang="en-US" sz="3200">
                <a:latin typeface="Arial"/>
                <a:cs typeface="Arial"/>
              </a:rPr>
              <a:t>MMRV vaccination </a:t>
            </a:r>
            <a:r>
              <a:rPr lang="en-US" sz="3200" err="1">
                <a:latin typeface="Arial"/>
                <a:cs typeface="Arial"/>
              </a:rPr>
              <a:t>programme</a:t>
            </a:r>
            <a:endParaRPr lang="en-US" sz="3200"/>
          </a:p>
        </p:txBody>
      </p:sp>
    </p:spTree>
    <p:extLst>
      <p:ext uri="{BB962C8B-B14F-4D97-AF65-F5344CB8AC3E}">
        <p14:creationId xmlns:p14="http://schemas.microsoft.com/office/powerpoint/2010/main" val="35481902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88206"/>
          </a:xfrm>
        </p:spPr>
        <p:txBody>
          <a:bodyPr/>
          <a:lstStyle/>
          <a:p>
            <a:r>
              <a:rPr kumimoji="0" lang="en-GB" sz="4000" b="1" i="0" u="none" strike="noStrike" kern="1200" cap="none" spc="0" normalizeH="0" baseline="0" noProof="0">
                <a:ln>
                  <a:noFill/>
                </a:ln>
                <a:solidFill>
                  <a:srgbClr val="002060"/>
                </a:solidFill>
                <a:effectLst/>
                <a:uLnTx/>
                <a:uFillTx/>
                <a:latin typeface="Arial"/>
                <a:ea typeface="+mj-ea"/>
                <a:cs typeface="+mj-cs"/>
              </a:rPr>
              <a:t>Acknowledgements</a:t>
            </a:r>
            <a:endParaRPr lang="en-GB" sz="4000">
              <a:solidFill>
                <a:srgbClr val="002060"/>
              </a:solidFill>
            </a:endParaRPr>
          </a:p>
        </p:txBody>
      </p:sp>
      <p:sp>
        <p:nvSpPr>
          <p:cNvPr id="7" name="Content Placeholder 6">
            <a:extLst>
              <a:ext uri="{FF2B5EF4-FFF2-40B4-BE49-F238E27FC236}">
                <a16:creationId xmlns:a16="http://schemas.microsoft.com/office/drawing/2014/main" id="{CAF437D5-AD1E-3FFD-048B-366259BEA642}"/>
              </a:ext>
            </a:extLst>
          </p:cNvPr>
          <p:cNvSpPr>
            <a:spLocks noGrp="1"/>
          </p:cNvSpPr>
          <p:nvPr>
            <p:ph idx="1"/>
          </p:nvPr>
        </p:nvSpPr>
        <p:spPr>
          <a:xfrm>
            <a:off x="838200" y="1609359"/>
            <a:ext cx="10515600" cy="4351338"/>
          </a:xfrm>
        </p:spPr>
        <p:txBody>
          <a:bodyPr lIns="91440" tIns="45720" rIns="91440" bIns="45720" anchor="t"/>
          <a:lstStyle/>
          <a:p>
            <a:pPr marL="285750" indent="-285750" algn="just">
              <a:lnSpc>
                <a:spcPct val="150000"/>
              </a:lnSpc>
              <a:buFont typeface="Arial" charset="0"/>
              <a:buChar char="•"/>
              <a:defRPr/>
            </a:pPr>
            <a:r>
              <a:rPr lang="en-GB" sz="1800">
                <a:ea typeface="Verdana"/>
                <a:cs typeface="Calibri"/>
              </a:rPr>
              <a:t>Vaccine Preventable Disease Programme (VPDP), Public Health Wales: </a:t>
            </a:r>
            <a:r>
              <a:rPr lang="en-GB" sz="1800">
                <a:hlinkClick r:id="rId2"/>
              </a:rPr>
              <a:t>Immunisation and Vaccines - Public Health Wales</a:t>
            </a:r>
            <a:endParaRPr lang="en-GB" sz="1800"/>
          </a:p>
          <a:p>
            <a:pPr marL="285750" indent="-285750" algn="just">
              <a:lnSpc>
                <a:spcPct val="150000"/>
              </a:lnSpc>
              <a:buFont typeface="Arial" charset="0"/>
              <a:buChar char="•"/>
              <a:defRPr/>
            </a:pPr>
            <a:r>
              <a:rPr lang="en-GB" sz="1800">
                <a:solidFill>
                  <a:srgbClr val="212A73"/>
                </a:solidFill>
                <a:ea typeface="Verdana"/>
              </a:rPr>
              <a:t>Vaccine Programme Wales (VPW)</a:t>
            </a:r>
            <a:endParaRPr lang="en-GB" sz="1800">
              <a:solidFill>
                <a:srgbClr val="212A73"/>
              </a:solidFill>
              <a:ea typeface="Verdana"/>
              <a:cs typeface="Arial"/>
            </a:endParaRPr>
          </a:p>
          <a:p>
            <a:pPr marL="285750" indent="-285750" algn="just">
              <a:lnSpc>
                <a:spcPct val="150000"/>
              </a:lnSpc>
              <a:buFont typeface="Arial" charset="0"/>
              <a:buChar char="•"/>
              <a:defRPr/>
            </a:pPr>
            <a:r>
              <a:rPr lang="en-GB" sz="1800">
                <a:ea typeface="Verdana"/>
                <a:cs typeface="Calibri"/>
              </a:rPr>
              <a:t>Welsh Government</a:t>
            </a:r>
            <a:endParaRPr lang="en-GB" sz="1800">
              <a:ea typeface="Verdana" panose="020B0604030504040204" pitchFamily="34" charset="0"/>
              <a:cs typeface="Calibri" panose="020F0502020204030204" pitchFamily="34" charset="0"/>
            </a:endParaRPr>
          </a:p>
          <a:p>
            <a:pPr marL="285750" indent="-285750" algn="just">
              <a:lnSpc>
                <a:spcPct val="150000"/>
              </a:lnSpc>
              <a:buFont typeface="Arial" charset="0"/>
              <a:buChar char="•"/>
              <a:defRPr/>
            </a:pPr>
            <a:r>
              <a:rPr lang="en-GB" sz="1800">
                <a:ea typeface="Verdana"/>
                <a:cs typeface="Arial"/>
              </a:rPr>
              <a:t>UK Health Security Agency: </a:t>
            </a:r>
            <a:r>
              <a:rPr lang="en-GB" sz="1800">
                <a:ea typeface="Verdana"/>
                <a:cs typeface="Arial"/>
                <a:hlinkClick r:id="rId3"/>
              </a:rPr>
              <a:t>www.gov.uk/government/topics/public-health</a:t>
            </a:r>
            <a:r>
              <a:rPr lang="en-GB" sz="1800">
                <a:ea typeface="Verdana"/>
                <a:cs typeface="Calibri"/>
              </a:rPr>
              <a:t> </a:t>
            </a:r>
            <a:endParaRPr lang="en-GB" sz="1800">
              <a:ea typeface="Verdana"/>
              <a:cs typeface="Calibri" panose="020F0502020204030204" pitchFamily="34" charset="0"/>
            </a:endParaRPr>
          </a:p>
          <a:p>
            <a:pPr marL="0" indent="0" algn="just">
              <a:lnSpc>
                <a:spcPct val="150000"/>
              </a:lnSpc>
              <a:buNone/>
              <a:defRPr/>
            </a:pPr>
            <a:r>
              <a:rPr lang="en-GB" sz="1800">
                <a:ea typeface="Verdana"/>
                <a:cs typeface="Calibri"/>
              </a:rPr>
              <a:t>UKHSA have granted permission for PHW to use the following slides to develop this training resource: </a:t>
            </a:r>
            <a:r>
              <a:rPr lang="en-GB" sz="1800">
                <a:ea typeface="+mn-lt"/>
                <a:cs typeface="+mn-lt"/>
                <a:hlinkClick r:id="rId4"/>
              </a:rPr>
              <a:t>Measles, mumps, rubella and varicella (MMRV) vaccination programme - GOV.UK</a:t>
            </a:r>
            <a:endParaRPr lang="en-GB" sz="1800">
              <a:ea typeface="Verdana"/>
              <a:cs typeface="Calibri" panose="020F0502020204030204" pitchFamily="34" charset="0"/>
            </a:endParaRPr>
          </a:p>
          <a:p>
            <a:pPr marL="0" indent="0" algn="just">
              <a:lnSpc>
                <a:spcPct val="150000"/>
              </a:lnSpc>
              <a:buNone/>
            </a:pPr>
            <a:endParaRPr lang="en-GB" sz="1800">
              <a:highlight>
                <a:srgbClr val="FFFF00"/>
              </a:highlight>
              <a:ea typeface="Verdana" panose="020B0604030504040204" pitchFamily="34" charset="0"/>
              <a:cs typeface="Calibri" panose="020F0502020204030204" pitchFamily="34" charset="0"/>
            </a:endParaRPr>
          </a:p>
          <a:p>
            <a:pPr marL="0" indent="0">
              <a:buNone/>
            </a:pPr>
            <a:endParaRPr lang="en-GB">
              <a:cs typeface="Arial"/>
            </a:endParaRPr>
          </a:p>
        </p:txBody>
      </p:sp>
      <p:sp>
        <p:nvSpPr>
          <p:cNvPr id="5" name="Slide Number Placeholder 4"/>
          <p:cNvSpPr>
            <a:spLocks noGrp="1"/>
          </p:cNvSpPr>
          <p:nvPr>
            <p:ph type="sldNum" sz="quarter" idx="12"/>
          </p:nvPr>
        </p:nvSpPr>
        <p:spPr/>
        <p:txBody>
          <a:bodyPr/>
          <a:lstStyle/>
          <a:p>
            <a:fld id="{561D0CCE-8DCC-44DC-A653-AE62B1D84A52}" type="slidenum">
              <a:rPr lang="en-GB" smtClean="0"/>
              <a:pPr/>
              <a:t>4</a:t>
            </a:fld>
            <a:endParaRPr lang="en-GB"/>
          </a:p>
        </p:txBody>
      </p:sp>
      <p:sp>
        <p:nvSpPr>
          <p:cNvPr id="3" name="Footer Placeholder 3">
            <a:extLst>
              <a:ext uri="{FF2B5EF4-FFF2-40B4-BE49-F238E27FC236}">
                <a16:creationId xmlns:a16="http://schemas.microsoft.com/office/drawing/2014/main" id="{83EEA5F6-ECE7-5088-69C3-AFA0AD8E350A}"/>
              </a:ext>
            </a:extLst>
          </p:cNvPr>
          <p:cNvSpPr>
            <a:spLocks noGrp="1"/>
          </p:cNvSpPr>
          <p:nvPr>
            <p:ph type="ftr" sz="quarter" idx="11"/>
          </p:nvPr>
        </p:nvSpPr>
        <p:spPr>
          <a:xfrm>
            <a:off x="285749" y="6349598"/>
            <a:ext cx="7543801" cy="365125"/>
          </a:xfrm>
        </p:spPr>
        <p:txBody>
          <a:bodyPr/>
          <a:lstStyle/>
          <a:p>
            <a:r>
              <a:rPr lang="en-GB" sz="1300"/>
              <a:t>Varicella vaccination and other changes to the routine childhood immunisation schedule </a:t>
            </a:r>
          </a:p>
        </p:txBody>
      </p:sp>
    </p:spTree>
    <p:extLst>
      <p:ext uri="{BB962C8B-B14F-4D97-AF65-F5344CB8AC3E}">
        <p14:creationId xmlns:p14="http://schemas.microsoft.com/office/powerpoint/2010/main" val="29905028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E0C78-2A88-9197-EE09-A2DBADC9FE34}"/>
              </a:ext>
            </a:extLst>
          </p:cNvPr>
          <p:cNvSpPr>
            <a:spLocks noGrp="1"/>
          </p:cNvSpPr>
          <p:nvPr>
            <p:ph type="title"/>
          </p:nvPr>
        </p:nvSpPr>
        <p:spPr>
          <a:xfrm>
            <a:off x="838200" y="365125"/>
            <a:ext cx="10515600" cy="701274"/>
          </a:xfrm>
        </p:spPr>
        <p:txBody>
          <a:bodyPr lIns="91440" tIns="45720" rIns="91440" bIns="45720" anchor="t"/>
          <a:lstStyle/>
          <a:p>
            <a:r>
              <a:rPr lang="en-US" b="1">
                <a:cs typeface="Arial"/>
              </a:rPr>
              <a:t>Summary:</a:t>
            </a:r>
          </a:p>
        </p:txBody>
      </p:sp>
      <p:sp>
        <p:nvSpPr>
          <p:cNvPr id="3" name="Content Placeholder 2">
            <a:extLst>
              <a:ext uri="{FF2B5EF4-FFF2-40B4-BE49-F238E27FC236}">
                <a16:creationId xmlns:a16="http://schemas.microsoft.com/office/drawing/2014/main" id="{BC1C0D65-CA9E-1200-E70A-3A67197C573C}"/>
              </a:ext>
            </a:extLst>
          </p:cNvPr>
          <p:cNvSpPr>
            <a:spLocks noGrp="1"/>
          </p:cNvSpPr>
          <p:nvPr>
            <p:ph idx="1"/>
          </p:nvPr>
        </p:nvSpPr>
        <p:spPr>
          <a:xfrm>
            <a:off x="838200" y="1210517"/>
            <a:ext cx="6586251" cy="3956567"/>
          </a:xfrm>
        </p:spPr>
        <p:txBody>
          <a:bodyPr lIns="91440" tIns="45720" rIns="91440" bIns="45720" anchor="t"/>
          <a:lstStyle/>
          <a:p>
            <a:pPr marL="0" indent="0">
              <a:buNone/>
            </a:pPr>
            <a:r>
              <a:rPr lang="en-US">
                <a:cs typeface="Arial"/>
              </a:rPr>
              <a:t>On the 1 January 2026:</a:t>
            </a:r>
          </a:p>
          <a:p>
            <a:pPr marL="285750" indent="-285750"/>
            <a:r>
              <a:rPr lang="en-US">
                <a:cs typeface="Arial"/>
              </a:rPr>
              <a:t>introduction of additional (4th dose) of 6-in-1 vaccine at a new 18-month appointment</a:t>
            </a:r>
          </a:p>
          <a:p>
            <a:pPr marL="285750" indent="-285750"/>
            <a:r>
              <a:rPr lang="en-US">
                <a:cs typeface="Arial"/>
              </a:rPr>
              <a:t>children routinely offered MMRV instead of MMR at 12 and 18 months </a:t>
            </a:r>
          </a:p>
          <a:p>
            <a:pPr marL="285750" indent="-285750"/>
            <a:r>
              <a:rPr lang="en-US">
                <a:cs typeface="Arial"/>
              </a:rPr>
              <a:t>at 3 years and 4 months children will routinely only receive the 4-in-1</a:t>
            </a:r>
          </a:p>
          <a:p>
            <a:pPr marL="285750" indent="-285750"/>
            <a:endParaRPr lang="en-US">
              <a:cs typeface="Arial"/>
            </a:endParaRPr>
          </a:p>
          <a:p>
            <a:pPr marL="285750" indent="-285750"/>
            <a:endParaRPr lang="en-US">
              <a:cs typeface="Arial"/>
            </a:endParaRPr>
          </a:p>
          <a:p>
            <a:pPr marL="285750" indent="-285750"/>
            <a:endParaRPr lang="en-US">
              <a:cs typeface="Arial"/>
            </a:endParaRPr>
          </a:p>
        </p:txBody>
      </p:sp>
      <p:sp>
        <p:nvSpPr>
          <p:cNvPr id="5" name="Slide Number Placeholder 4">
            <a:extLst>
              <a:ext uri="{FF2B5EF4-FFF2-40B4-BE49-F238E27FC236}">
                <a16:creationId xmlns:a16="http://schemas.microsoft.com/office/drawing/2014/main" id="{A77F4F1E-A349-1744-F8A0-CE0F4C553884}"/>
              </a:ext>
            </a:extLst>
          </p:cNvPr>
          <p:cNvSpPr>
            <a:spLocks noGrp="1"/>
          </p:cNvSpPr>
          <p:nvPr>
            <p:ph type="sldNum" sz="quarter" idx="12"/>
          </p:nvPr>
        </p:nvSpPr>
        <p:spPr/>
        <p:txBody>
          <a:bodyPr/>
          <a:lstStyle/>
          <a:p>
            <a:fld id="{561D0CCE-8DCC-44DC-A653-AE62B1D84A52}" type="slidenum">
              <a:rPr lang="en-GB" smtClean="0"/>
              <a:pPr/>
              <a:t>40</a:t>
            </a:fld>
            <a:endParaRPr lang="en-GB"/>
          </a:p>
        </p:txBody>
      </p:sp>
      <p:pic>
        <p:nvPicPr>
          <p:cNvPr id="6" name="Picture 5" descr="A diagram of a appointment&#10;&#10;AI-generated content may be incorrect.">
            <a:extLst>
              <a:ext uri="{FF2B5EF4-FFF2-40B4-BE49-F238E27FC236}">
                <a16:creationId xmlns:a16="http://schemas.microsoft.com/office/drawing/2014/main" id="{6C09B0C9-CC8B-DD77-E4AD-A06BFB8CCF64}"/>
              </a:ext>
            </a:extLst>
          </p:cNvPr>
          <p:cNvPicPr>
            <a:picLocks noChangeAspect="1"/>
          </p:cNvPicPr>
          <p:nvPr/>
        </p:nvPicPr>
        <p:blipFill>
          <a:blip r:embed="rId2"/>
          <a:stretch>
            <a:fillRect/>
          </a:stretch>
        </p:blipFill>
        <p:spPr>
          <a:xfrm>
            <a:off x="7332644" y="1213864"/>
            <a:ext cx="4724400" cy="39528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Footer Placeholder 3">
            <a:extLst>
              <a:ext uri="{FF2B5EF4-FFF2-40B4-BE49-F238E27FC236}">
                <a16:creationId xmlns:a16="http://schemas.microsoft.com/office/drawing/2014/main" id="{7835FC1B-C15A-659E-490C-C27148092810}"/>
              </a:ext>
            </a:extLst>
          </p:cNvPr>
          <p:cNvSpPr>
            <a:spLocks noGrp="1"/>
          </p:cNvSpPr>
          <p:nvPr>
            <p:ph type="ftr" sz="quarter" idx="11"/>
          </p:nvPr>
        </p:nvSpPr>
        <p:spPr>
          <a:xfrm>
            <a:off x="285749" y="6349598"/>
            <a:ext cx="7543801" cy="365125"/>
          </a:xfrm>
        </p:spPr>
        <p:txBody>
          <a:bodyPr/>
          <a:lstStyle/>
          <a:p>
            <a:r>
              <a:rPr lang="en-GB" sz="1300"/>
              <a:t>Varicella vaccination and other changes to the routine childhood immunisation schedule </a:t>
            </a:r>
          </a:p>
        </p:txBody>
      </p:sp>
    </p:spTree>
    <p:extLst>
      <p:ext uri="{BB962C8B-B14F-4D97-AF65-F5344CB8AC3E}">
        <p14:creationId xmlns:p14="http://schemas.microsoft.com/office/powerpoint/2010/main" val="28447114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C8686-FBBF-DFE2-A48A-CE49339C6252}"/>
              </a:ext>
            </a:extLst>
          </p:cNvPr>
          <p:cNvSpPr>
            <a:spLocks noGrp="1"/>
          </p:cNvSpPr>
          <p:nvPr>
            <p:ph type="title"/>
          </p:nvPr>
        </p:nvSpPr>
        <p:spPr>
          <a:xfrm>
            <a:off x="838200" y="365125"/>
            <a:ext cx="10515600" cy="732155"/>
          </a:xfrm>
        </p:spPr>
        <p:txBody>
          <a:bodyPr/>
          <a:lstStyle/>
          <a:p>
            <a:r>
              <a:rPr lang="en-US" b="1">
                <a:cs typeface="Arial"/>
              </a:rPr>
              <a:t>Vaccine effectiveness</a:t>
            </a:r>
            <a:endParaRPr lang="en-GB"/>
          </a:p>
        </p:txBody>
      </p:sp>
      <p:sp>
        <p:nvSpPr>
          <p:cNvPr id="3" name="Content Placeholder 2">
            <a:extLst>
              <a:ext uri="{FF2B5EF4-FFF2-40B4-BE49-F238E27FC236}">
                <a16:creationId xmlns:a16="http://schemas.microsoft.com/office/drawing/2014/main" id="{3A7F123F-B2D9-79C5-B018-74BEFC582578}"/>
              </a:ext>
            </a:extLst>
          </p:cNvPr>
          <p:cNvSpPr>
            <a:spLocks noGrp="1"/>
          </p:cNvSpPr>
          <p:nvPr>
            <p:ph idx="1"/>
          </p:nvPr>
        </p:nvSpPr>
        <p:spPr>
          <a:xfrm>
            <a:off x="838200" y="1179576"/>
            <a:ext cx="10515600" cy="4997387"/>
          </a:xfrm>
        </p:spPr>
        <p:txBody>
          <a:bodyPr/>
          <a:lstStyle/>
          <a:p>
            <a:pPr marL="0" indent="0">
              <a:buNone/>
            </a:pPr>
            <a:r>
              <a:rPr lang="en-GB" sz="1600" b="1"/>
              <a:t>MMRV seroconversion rate is high:</a:t>
            </a:r>
          </a:p>
          <a:p>
            <a:r>
              <a:rPr lang="en-GB" sz="1800"/>
              <a:t>after 1 dose:</a:t>
            </a:r>
          </a:p>
          <a:p>
            <a:pPr lvl="1">
              <a:buFont typeface="Courier New" panose="02070309020205020404" pitchFamily="49" charset="0"/>
              <a:buChar char="o"/>
            </a:pPr>
            <a:r>
              <a:rPr lang="en-GB" sz="1600"/>
              <a:t>approx</a:t>
            </a:r>
            <a:r>
              <a:rPr lang="en-GB" sz="1600" b="1"/>
              <a:t>. 87% </a:t>
            </a:r>
            <a:r>
              <a:rPr lang="en-GB" sz="1600"/>
              <a:t>of children develop antibodies against varicella</a:t>
            </a:r>
          </a:p>
          <a:p>
            <a:pPr lvl="1">
              <a:buFont typeface="Courier New" panose="02070309020205020404" pitchFamily="49" charset="0"/>
              <a:buChar char="o"/>
            </a:pPr>
            <a:r>
              <a:rPr lang="en-GB" sz="1600"/>
              <a:t>more than </a:t>
            </a:r>
            <a:r>
              <a:rPr lang="en-GB" sz="1600" b="1"/>
              <a:t>90% </a:t>
            </a:r>
            <a:r>
              <a:rPr lang="en-GB" sz="1600"/>
              <a:t>develop antibodies against measles, mumps and rubella</a:t>
            </a:r>
          </a:p>
          <a:p>
            <a:r>
              <a:rPr lang="en-GB" sz="1800"/>
              <a:t>after 2 doses:</a:t>
            </a:r>
          </a:p>
          <a:p>
            <a:pPr lvl="1">
              <a:buFont typeface="Courier New" panose="02070309020205020404" pitchFamily="49" charset="0"/>
              <a:buChar char="o"/>
            </a:pPr>
            <a:r>
              <a:rPr lang="en-GB" sz="1600"/>
              <a:t>seroconversion reaches approximately </a:t>
            </a:r>
            <a:r>
              <a:rPr lang="en-GB" sz="1600" b="1"/>
              <a:t>99% </a:t>
            </a:r>
            <a:r>
              <a:rPr lang="en-GB" sz="1600"/>
              <a:t>in measles, mumps, rubella and varicella</a:t>
            </a:r>
          </a:p>
          <a:p>
            <a:r>
              <a:rPr lang="en-US" sz="1800">
                <a:cs typeface="Arial"/>
              </a:rPr>
              <a:t>protection is long-lasting:</a:t>
            </a:r>
          </a:p>
          <a:p>
            <a:pPr lvl="1">
              <a:buFont typeface="Courier New" panose="02070309020205020404" pitchFamily="49" charset="0"/>
              <a:buChar char="o"/>
            </a:pPr>
            <a:r>
              <a:rPr lang="en-US" sz="1600"/>
              <a:t>studies show 95% effectiveness for 2 doses (MMRV or MMR+V) in children aged 11-22 months, maintained over 10 years</a:t>
            </a:r>
          </a:p>
          <a:p>
            <a:pPr lvl="1">
              <a:buFont typeface="Courier New" panose="02070309020205020404" pitchFamily="49" charset="0"/>
              <a:buChar char="o"/>
            </a:pPr>
            <a:r>
              <a:rPr lang="en-US" sz="1600"/>
              <a:t>25 years of U.S. surveillance confirms no decline in effectiveness over time with a 2-dose schedule*</a:t>
            </a:r>
          </a:p>
          <a:p>
            <a:r>
              <a:rPr lang="en-US" sz="1800">
                <a:cs typeface="Arial"/>
              </a:rPr>
              <a:t>breakthrough infections can occur, but disease is </a:t>
            </a:r>
            <a:r>
              <a:rPr lang="en-US" sz="1800" b="1">
                <a:cs typeface="Arial"/>
              </a:rPr>
              <a:t>much milder in vaccinated children</a:t>
            </a:r>
            <a:r>
              <a:rPr lang="en-US" sz="1800">
                <a:cs typeface="Arial"/>
              </a:rPr>
              <a:t> (fewer lesions, less fever)</a:t>
            </a:r>
          </a:p>
          <a:p>
            <a:r>
              <a:rPr lang="en-US" sz="2000" b="1">
                <a:cs typeface="Arial"/>
              </a:rPr>
              <a:t>1 dose</a:t>
            </a:r>
            <a:r>
              <a:rPr lang="en-US" sz="2000">
                <a:cs typeface="Arial"/>
              </a:rPr>
              <a:t> is extremely effective in protecting against severe disease</a:t>
            </a:r>
          </a:p>
          <a:p>
            <a:pPr marL="0" indent="0">
              <a:buNone/>
            </a:pPr>
            <a:r>
              <a:rPr lang="en-GB" sz="1400">
                <a:hlinkClick r:id="rId3"/>
              </a:rPr>
              <a:t>MMRV vaccination: information for healthcare professionals - GOV.UK</a:t>
            </a:r>
            <a:r>
              <a:rPr lang="en-GB" sz="1400"/>
              <a:t>,  </a:t>
            </a:r>
            <a:r>
              <a:rPr lang="en-GB" sz="1400">
                <a:hlinkClick r:id="rId4"/>
              </a:rPr>
              <a:t>Green Book chapter 34: Varicella</a:t>
            </a:r>
            <a:endParaRPr lang="en-GB" sz="1400"/>
          </a:p>
        </p:txBody>
      </p:sp>
      <p:sp>
        <p:nvSpPr>
          <p:cNvPr id="5" name="Slide Number Placeholder 4">
            <a:extLst>
              <a:ext uri="{FF2B5EF4-FFF2-40B4-BE49-F238E27FC236}">
                <a16:creationId xmlns:a16="http://schemas.microsoft.com/office/drawing/2014/main" id="{A1AC0DA5-6D74-4765-5E89-3D5D9CCE83F2}"/>
              </a:ext>
            </a:extLst>
          </p:cNvPr>
          <p:cNvSpPr>
            <a:spLocks noGrp="1"/>
          </p:cNvSpPr>
          <p:nvPr>
            <p:ph type="sldNum" sz="quarter" idx="12"/>
          </p:nvPr>
        </p:nvSpPr>
        <p:spPr/>
        <p:txBody>
          <a:bodyPr/>
          <a:lstStyle/>
          <a:p>
            <a:fld id="{561D0CCE-8DCC-44DC-A653-AE62B1D84A52}" type="slidenum">
              <a:rPr lang="en-GB" smtClean="0"/>
              <a:pPr/>
              <a:t>41</a:t>
            </a:fld>
            <a:endParaRPr lang="en-GB"/>
          </a:p>
        </p:txBody>
      </p:sp>
      <p:sp>
        <p:nvSpPr>
          <p:cNvPr id="7" name="Footer Placeholder 3">
            <a:extLst>
              <a:ext uri="{FF2B5EF4-FFF2-40B4-BE49-F238E27FC236}">
                <a16:creationId xmlns:a16="http://schemas.microsoft.com/office/drawing/2014/main" id="{70CF874B-E66F-12EF-6ECA-BCB5AA054897}"/>
              </a:ext>
            </a:extLst>
          </p:cNvPr>
          <p:cNvSpPr>
            <a:spLocks noGrp="1"/>
          </p:cNvSpPr>
          <p:nvPr>
            <p:ph type="ftr" sz="quarter" idx="11"/>
          </p:nvPr>
        </p:nvSpPr>
        <p:spPr>
          <a:xfrm>
            <a:off x="285749" y="6349598"/>
            <a:ext cx="7543801" cy="365125"/>
          </a:xfrm>
        </p:spPr>
        <p:txBody>
          <a:bodyPr/>
          <a:lstStyle/>
          <a:p>
            <a:r>
              <a:rPr lang="en-GB" sz="1300"/>
              <a:t>Varicella vaccination and other changes to the routine childhood immunisation schedule </a:t>
            </a:r>
          </a:p>
        </p:txBody>
      </p:sp>
    </p:spTree>
    <p:extLst>
      <p:ext uri="{BB962C8B-B14F-4D97-AF65-F5344CB8AC3E}">
        <p14:creationId xmlns:p14="http://schemas.microsoft.com/office/powerpoint/2010/main" val="27135970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06731-17FA-E7E6-9C01-A6E0212457A8}"/>
              </a:ext>
            </a:extLst>
          </p:cNvPr>
          <p:cNvSpPr>
            <a:spLocks noGrp="1"/>
          </p:cNvSpPr>
          <p:nvPr>
            <p:ph type="title"/>
          </p:nvPr>
        </p:nvSpPr>
        <p:spPr>
          <a:xfrm>
            <a:off x="3549" y="138603"/>
            <a:ext cx="12194311" cy="395030"/>
          </a:xfrm>
        </p:spPr>
        <p:txBody>
          <a:bodyPr lIns="91440" tIns="45720" rIns="91440" bIns="45720" anchor="t"/>
          <a:lstStyle/>
          <a:p>
            <a:r>
              <a:rPr lang="en-GB" sz="1800" b="1">
                <a:cs typeface="Arial"/>
              </a:rPr>
              <a:t>Key information on implementation of routine and catch-up programmes from varicella from 1 January 2026</a:t>
            </a:r>
            <a:r>
              <a:rPr lang="en-GB" sz="1600" b="1">
                <a:cs typeface="Arial"/>
              </a:rPr>
              <a:t> </a:t>
            </a:r>
          </a:p>
        </p:txBody>
      </p:sp>
      <p:graphicFrame>
        <p:nvGraphicFramePr>
          <p:cNvPr id="6" name="Content Placeholder 5">
            <a:extLst>
              <a:ext uri="{FF2B5EF4-FFF2-40B4-BE49-F238E27FC236}">
                <a16:creationId xmlns:a16="http://schemas.microsoft.com/office/drawing/2014/main" id="{6CCBD0B0-BFE0-B049-B60D-F31A53E1AE1F}"/>
              </a:ext>
            </a:extLst>
          </p:cNvPr>
          <p:cNvGraphicFramePr>
            <a:graphicFrameLocks noGrp="1"/>
          </p:cNvGraphicFramePr>
          <p:nvPr>
            <p:ph idx="1"/>
            <p:extLst>
              <p:ext uri="{D42A27DB-BD31-4B8C-83A1-F6EECF244321}">
                <p14:modId xmlns:p14="http://schemas.microsoft.com/office/powerpoint/2010/main" val="3768897607"/>
              </p:ext>
            </p:extLst>
          </p:nvPr>
        </p:nvGraphicFramePr>
        <p:xfrm>
          <a:off x="281354" y="656491"/>
          <a:ext cx="9653945" cy="5601278"/>
        </p:xfrm>
        <a:graphic>
          <a:graphicData uri="http://schemas.openxmlformats.org/drawingml/2006/table">
            <a:tbl>
              <a:tblPr firstRow="1" firstCol="1" bandRow="1">
                <a:tableStyleId>{5C22544A-7EE6-4342-B048-85BDC9FD1C3A}</a:tableStyleId>
              </a:tblPr>
              <a:tblGrid>
                <a:gridCol w="1389312">
                  <a:extLst>
                    <a:ext uri="{9D8B030D-6E8A-4147-A177-3AD203B41FA5}">
                      <a16:colId xmlns:a16="http://schemas.microsoft.com/office/drawing/2014/main" val="1642445424"/>
                    </a:ext>
                  </a:extLst>
                </a:gridCol>
                <a:gridCol w="1310940">
                  <a:extLst>
                    <a:ext uri="{9D8B030D-6E8A-4147-A177-3AD203B41FA5}">
                      <a16:colId xmlns:a16="http://schemas.microsoft.com/office/drawing/2014/main" val="1402533493"/>
                    </a:ext>
                  </a:extLst>
                </a:gridCol>
                <a:gridCol w="4768284">
                  <a:extLst>
                    <a:ext uri="{9D8B030D-6E8A-4147-A177-3AD203B41FA5}">
                      <a16:colId xmlns:a16="http://schemas.microsoft.com/office/drawing/2014/main" val="2678702762"/>
                    </a:ext>
                  </a:extLst>
                </a:gridCol>
                <a:gridCol w="2185409">
                  <a:extLst>
                    <a:ext uri="{9D8B030D-6E8A-4147-A177-3AD203B41FA5}">
                      <a16:colId xmlns:a16="http://schemas.microsoft.com/office/drawing/2014/main" val="2229630671"/>
                    </a:ext>
                  </a:extLst>
                </a:gridCol>
              </a:tblGrid>
              <a:tr h="826390">
                <a:tc>
                  <a:txBody>
                    <a:bodyPr/>
                    <a:lstStyle/>
                    <a:p>
                      <a:pPr>
                        <a:buNone/>
                      </a:pPr>
                      <a:endParaRPr lang="en-GB" sz="1400">
                        <a:effectLst/>
                      </a:endParaRPr>
                    </a:p>
                    <a:p>
                      <a:pPr lvl="0">
                        <a:buNone/>
                      </a:pPr>
                      <a:endParaRPr lang="en-GB" sz="1400">
                        <a:effectLst/>
                      </a:endParaRPr>
                    </a:p>
                    <a:p>
                      <a:pPr lvl="0">
                        <a:buNone/>
                      </a:pPr>
                      <a:r>
                        <a:rPr lang="en-GB" sz="1400">
                          <a:effectLst/>
                        </a:rPr>
                        <a:t>Date of Birth</a:t>
                      </a:r>
                      <a:endParaRPr lang="en-GB" sz="1400"/>
                    </a:p>
                  </a:txBody>
                  <a:tcPr marL="68580" marR="68580" marT="0" marB="0" anchor="ctr"/>
                </a:tc>
                <a:tc>
                  <a:txBody>
                    <a:bodyPr/>
                    <a:lstStyle/>
                    <a:p>
                      <a:pPr>
                        <a:buNone/>
                      </a:pPr>
                      <a:r>
                        <a:rPr lang="en-GB" sz="1400">
                          <a:effectLst/>
                        </a:rPr>
                        <a:t>Age on 31 December 2025</a:t>
                      </a:r>
                    </a:p>
                    <a:p>
                      <a:pPr>
                        <a:buNone/>
                      </a:pPr>
                      <a:endParaRPr lang="en-GB" sz="1400">
                        <a:solidFill>
                          <a:srgbClr val="231F2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05000"/>
                        </a:lnSpc>
                        <a:buNone/>
                      </a:pPr>
                      <a:r>
                        <a:rPr lang="en-GB" sz="1400">
                          <a:effectLst/>
                        </a:rPr>
                        <a:t>New Programme from 01 January 2026</a:t>
                      </a:r>
                    </a:p>
                    <a:p>
                      <a:pPr>
                        <a:lnSpc>
                          <a:spcPct val="105000"/>
                        </a:lnSpc>
                        <a:buNone/>
                      </a:pPr>
                      <a:endParaRPr lang="en-GB" sz="1400">
                        <a:solidFill>
                          <a:srgbClr val="231F2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05000"/>
                        </a:lnSpc>
                        <a:buNone/>
                      </a:pPr>
                      <a:r>
                        <a:rPr lang="en-GB" sz="1400">
                          <a:solidFill>
                            <a:schemeClr val="bg1"/>
                          </a:solidFill>
                          <a:effectLst/>
                          <a:latin typeface="Calibri"/>
                          <a:ea typeface="Calibri"/>
                          <a:cs typeface="Arial"/>
                        </a:rPr>
                        <a:t>Child’s full schedule for MMR/MMRV</a:t>
                      </a:r>
                    </a:p>
                  </a:txBody>
                  <a:tcPr marL="68580" marR="68580" marT="0" marB="0" anchor="ctr"/>
                </a:tc>
                <a:extLst>
                  <a:ext uri="{0D108BD9-81ED-4DB2-BD59-A6C34878D82A}">
                    <a16:rowId xmlns:a16="http://schemas.microsoft.com/office/drawing/2014/main" val="3264509382"/>
                  </a:ext>
                </a:extLst>
              </a:tr>
              <a:tr h="780480">
                <a:tc>
                  <a:txBody>
                    <a:bodyPr/>
                    <a:lstStyle/>
                    <a:p>
                      <a:pPr>
                        <a:buNone/>
                      </a:pPr>
                      <a:r>
                        <a:rPr lang="en-GB" sz="1400">
                          <a:effectLst/>
                        </a:rPr>
                        <a:t>01.01.2025 or after</a:t>
                      </a:r>
                    </a:p>
                    <a:p>
                      <a:pPr>
                        <a:buNone/>
                      </a:pPr>
                      <a:endParaRPr lang="en-GB" sz="1400">
                        <a:solidFill>
                          <a:srgbClr val="231F2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buNone/>
                      </a:pPr>
                      <a:r>
                        <a:rPr lang="en-GB" sz="1400" b="1">
                          <a:effectLst/>
                        </a:rPr>
                        <a:t>Under 1 year</a:t>
                      </a:r>
                    </a:p>
                    <a:p>
                      <a:pPr>
                        <a:buNone/>
                      </a:pPr>
                      <a:endParaRPr lang="en-GB" sz="1400">
                        <a:solidFill>
                          <a:srgbClr val="231F2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buNone/>
                      </a:pPr>
                      <a:endParaRPr lang="en-GB" sz="1400" b="1">
                        <a:effectLst/>
                      </a:endParaRPr>
                    </a:p>
                    <a:p>
                      <a:pPr>
                        <a:buNone/>
                      </a:pPr>
                      <a:r>
                        <a:rPr lang="en-GB" sz="1400" b="1">
                          <a:effectLst/>
                        </a:rPr>
                        <a:t>Two doses of MMRV at 12m and 18m</a:t>
                      </a:r>
                    </a:p>
                  </a:txBody>
                  <a:tcPr marL="68580" marR="6858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a:effectLst/>
                        </a:rPr>
                        <a:t>12m MMRV</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a:effectLst/>
                        </a:rPr>
                        <a:t>18m MMRV</a:t>
                      </a:r>
                    </a:p>
                    <a:p>
                      <a:pPr>
                        <a:buNone/>
                      </a:pPr>
                      <a:endParaRPr lang="en-GB" sz="1100" b="0">
                        <a:effectLst/>
                      </a:endParaRPr>
                    </a:p>
                  </a:txBody>
                  <a:tcPr marL="68580" marR="68580" marT="0" marB="0" anchor="ctr"/>
                </a:tc>
                <a:extLst>
                  <a:ext uri="{0D108BD9-81ED-4DB2-BD59-A6C34878D82A}">
                    <a16:rowId xmlns:a16="http://schemas.microsoft.com/office/drawing/2014/main" val="2092796723"/>
                  </a:ext>
                </a:extLst>
              </a:tr>
              <a:tr h="826390">
                <a:tc>
                  <a:txBody>
                    <a:bodyPr/>
                    <a:lstStyle/>
                    <a:p>
                      <a:pPr>
                        <a:buNone/>
                      </a:pPr>
                      <a:endParaRPr lang="en-GB" sz="1400">
                        <a:effectLst/>
                      </a:endParaRPr>
                    </a:p>
                    <a:p>
                      <a:pPr>
                        <a:buNone/>
                      </a:pPr>
                      <a:r>
                        <a:rPr lang="en-GB" sz="1400">
                          <a:effectLst/>
                        </a:rPr>
                        <a:t>01.07.2024 to 31.12.2024</a:t>
                      </a:r>
                    </a:p>
                    <a:p>
                      <a:pPr>
                        <a:buNone/>
                      </a:pPr>
                      <a:endParaRPr lang="en-GB" sz="1400">
                        <a:solidFill>
                          <a:srgbClr val="231F2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buNone/>
                      </a:pPr>
                      <a:r>
                        <a:rPr lang="en-GB" sz="1400" b="1">
                          <a:effectLst/>
                        </a:rPr>
                        <a:t>1 year to under 18m</a:t>
                      </a:r>
                    </a:p>
                    <a:p>
                      <a:pPr>
                        <a:buNone/>
                      </a:pPr>
                      <a:endParaRPr lang="en-GB" sz="1400" b="1">
                        <a:solidFill>
                          <a:srgbClr val="231F2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buNone/>
                      </a:pPr>
                      <a:endParaRPr lang="en-GB" sz="1400">
                        <a:effectLst/>
                      </a:endParaRPr>
                    </a:p>
                    <a:p>
                      <a:pPr>
                        <a:buNone/>
                      </a:pPr>
                      <a:r>
                        <a:rPr lang="en-GB" sz="1400" b="1">
                          <a:effectLst/>
                        </a:rPr>
                        <a:t>Two doses of MMRV at 18m and 3y4m</a:t>
                      </a:r>
                    </a:p>
                  </a:txBody>
                  <a:tcPr marL="68580" marR="6858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a:effectLst/>
                        </a:rPr>
                        <a:t>12m MMR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a:effectLst/>
                        </a:rPr>
                        <a:t>18m MMRV</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a:effectLst/>
                        </a:rPr>
                        <a:t>3y4m MMRV</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a:effectLst/>
                        </a:rPr>
                        <a:t>(see notes)</a:t>
                      </a:r>
                    </a:p>
                    <a:p>
                      <a:pPr>
                        <a:buNone/>
                      </a:pPr>
                      <a:endParaRPr lang="en-GB" sz="1100" b="0">
                        <a:effectLst/>
                      </a:endParaRPr>
                    </a:p>
                  </a:txBody>
                  <a:tcPr marL="68580" marR="68580" marT="0" marB="0" anchor="ctr"/>
                </a:tc>
                <a:extLst>
                  <a:ext uri="{0D108BD9-81ED-4DB2-BD59-A6C34878D82A}">
                    <a16:rowId xmlns:a16="http://schemas.microsoft.com/office/drawing/2014/main" val="2066824148"/>
                  </a:ext>
                </a:extLst>
              </a:tr>
              <a:tr h="1032988">
                <a:tc>
                  <a:txBody>
                    <a:bodyPr/>
                    <a:lstStyle/>
                    <a:p>
                      <a:pPr>
                        <a:buNone/>
                      </a:pPr>
                      <a:endParaRPr lang="en-GB" sz="1400">
                        <a:effectLst/>
                      </a:endParaRPr>
                    </a:p>
                    <a:p>
                      <a:pPr>
                        <a:buNone/>
                      </a:pPr>
                      <a:r>
                        <a:rPr lang="en-GB" sz="1400">
                          <a:effectLst/>
                        </a:rPr>
                        <a:t>01.09.2022 to 30.06.2024</a:t>
                      </a:r>
                    </a:p>
                    <a:p>
                      <a:pPr>
                        <a:buNone/>
                      </a:pPr>
                      <a:endParaRPr lang="en-GB" sz="1400">
                        <a:effectLst/>
                      </a:endParaRPr>
                    </a:p>
                    <a:p>
                      <a:pPr>
                        <a:buNone/>
                      </a:pPr>
                      <a:endParaRPr lang="en-GB" sz="1400">
                        <a:solidFill>
                          <a:srgbClr val="231F2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buNone/>
                      </a:pPr>
                      <a:r>
                        <a:rPr lang="en-GB" sz="1400" b="1">
                          <a:effectLst/>
                        </a:rPr>
                        <a:t>18m to under 3y4m</a:t>
                      </a:r>
                    </a:p>
                    <a:p>
                      <a:pPr>
                        <a:buNone/>
                      </a:pPr>
                      <a:endParaRPr lang="en-GB" sz="1400" b="1">
                        <a:effectLst/>
                      </a:endParaRPr>
                    </a:p>
                    <a:p>
                      <a:pPr>
                        <a:buNone/>
                      </a:pPr>
                      <a:endParaRPr lang="en-GB" sz="1400" b="1">
                        <a:solidFill>
                          <a:srgbClr val="231F2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buNone/>
                      </a:pPr>
                      <a:r>
                        <a:rPr lang="en-GB" sz="1400" b="1">
                          <a:effectLst/>
                        </a:rPr>
                        <a:t>One dose of MMRV at 3y4m</a:t>
                      </a:r>
                    </a:p>
                  </a:txBody>
                  <a:tcPr marL="68580" marR="6858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kern="1200">
                          <a:solidFill>
                            <a:schemeClr val="dk1"/>
                          </a:solidFill>
                          <a:effectLst/>
                          <a:latin typeface="+mn-lt"/>
                          <a:ea typeface="+mn-ea"/>
                          <a:cs typeface="+mn-cs"/>
                        </a:rPr>
                        <a:t>12m MMR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kern="1200">
                          <a:solidFill>
                            <a:schemeClr val="dk1"/>
                          </a:solidFill>
                          <a:effectLst/>
                          <a:latin typeface="+mn-lt"/>
                          <a:ea typeface="+mn-ea"/>
                          <a:cs typeface="+mn-cs"/>
                        </a:rPr>
                        <a:t>3y4m MMRV.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kern="1200">
                          <a:solidFill>
                            <a:schemeClr val="dk1"/>
                          </a:solidFill>
                          <a:effectLst/>
                          <a:latin typeface="+mn-lt"/>
                          <a:ea typeface="+mn-ea"/>
                          <a:cs typeface="+mn-cs"/>
                        </a:rPr>
                        <a:t>(Not eligible for 18-month appointment)</a:t>
                      </a:r>
                    </a:p>
                    <a:p>
                      <a:pPr>
                        <a:buNone/>
                      </a:pPr>
                      <a:endParaRPr lang="en-GB" sz="1100" b="0" kern="120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4220749866"/>
                  </a:ext>
                </a:extLst>
              </a:tr>
              <a:tr h="1193678">
                <a:tc>
                  <a:txBody>
                    <a:bodyPr/>
                    <a:lstStyle/>
                    <a:p>
                      <a:pPr>
                        <a:buNone/>
                      </a:pPr>
                      <a:r>
                        <a:rPr lang="en-GB" sz="1400">
                          <a:effectLst/>
                        </a:rPr>
                        <a:t>01.01.2020 to 31.08.2022</a:t>
                      </a:r>
                    </a:p>
                    <a:p>
                      <a:pPr>
                        <a:buNone/>
                      </a:pPr>
                      <a:endParaRPr lang="en-GB" sz="1400">
                        <a:solidFill>
                          <a:srgbClr val="231F2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buNone/>
                      </a:pPr>
                      <a:r>
                        <a:rPr lang="en-GB" sz="1400" b="1">
                          <a:effectLst/>
                        </a:rPr>
                        <a:t>3y4m to under 6y</a:t>
                      </a:r>
                    </a:p>
                    <a:p>
                      <a:pPr>
                        <a:buNone/>
                      </a:pPr>
                      <a:endParaRPr lang="en-GB" sz="1400" b="1">
                        <a:solidFill>
                          <a:srgbClr val="231F2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05000"/>
                        </a:lnSpc>
                        <a:buNone/>
                      </a:pPr>
                      <a:r>
                        <a:rPr lang="en-GB" sz="1400">
                          <a:effectLst/>
                        </a:rPr>
                        <a:t> </a:t>
                      </a:r>
                      <a:r>
                        <a:rPr lang="en-GB" sz="1400" b="1">
                          <a:effectLst/>
                        </a:rPr>
                        <a:t>Selective catch up </a:t>
                      </a:r>
                      <a:r>
                        <a:rPr lang="en-GB" sz="1400">
                          <a:effectLst/>
                        </a:rPr>
                        <a:t>from 1 Nov-2026 to 31 Mar 2028 for those who </a:t>
                      </a:r>
                      <a:r>
                        <a:rPr lang="en-GB" sz="1400" b="1">
                          <a:effectLst/>
                        </a:rPr>
                        <a:t>have </a:t>
                      </a:r>
                      <a:r>
                        <a:rPr lang="en-GB" sz="1400" b="1" u="sng">
                          <a:effectLst/>
                        </a:rPr>
                        <a:t>not</a:t>
                      </a:r>
                      <a:r>
                        <a:rPr lang="en-GB" sz="1400" b="1">
                          <a:effectLst/>
                        </a:rPr>
                        <a:t> yet had chickenpox infection.</a:t>
                      </a:r>
                    </a:p>
                    <a:p>
                      <a:pPr>
                        <a:buNone/>
                      </a:pPr>
                      <a:endParaRPr lang="en-GB" sz="1400">
                        <a:solidFill>
                          <a:srgbClr val="231F2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kern="1200">
                          <a:solidFill>
                            <a:schemeClr val="dk1"/>
                          </a:solidFill>
                          <a:effectLst/>
                          <a:latin typeface="+mn-lt"/>
                          <a:ea typeface="+mn-ea"/>
                          <a:cs typeface="+mn-cs"/>
                        </a:rPr>
                        <a:t>12m MMR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kern="1200">
                          <a:solidFill>
                            <a:schemeClr val="dk1"/>
                          </a:solidFill>
                          <a:effectLst/>
                          <a:latin typeface="+mn-lt"/>
                          <a:ea typeface="+mn-ea"/>
                          <a:cs typeface="+mn-cs"/>
                        </a:rPr>
                        <a:t>3y4m MMR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kern="1200">
                          <a:solidFill>
                            <a:schemeClr val="dk1"/>
                          </a:solidFill>
                          <a:effectLst/>
                          <a:latin typeface="+mn-lt"/>
                          <a:ea typeface="+mn-ea"/>
                          <a:cs typeface="+mn-cs"/>
                        </a:rPr>
                        <a:t>MMRV offered if no history of chickenpox or two varicella vaccines)</a:t>
                      </a:r>
                    </a:p>
                    <a:p>
                      <a:pPr>
                        <a:buNone/>
                      </a:pPr>
                      <a:endParaRPr lang="en-GB" sz="1400">
                        <a:solidFill>
                          <a:srgbClr val="231F2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924920877"/>
                  </a:ext>
                </a:extLst>
              </a:tr>
              <a:tr h="826390">
                <a:tc>
                  <a:txBody>
                    <a:bodyPr/>
                    <a:lstStyle/>
                    <a:p>
                      <a:pPr>
                        <a:buNone/>
                      </a:pPr>
                      <a:endParaRPr lang="en-GB" sz="1400">
                        <a:effectLst/>
                      </a:endParaRPr>
                    </a:p>
                    <a:p>
                      <a:pPr>
                        <a:buNone/>
                      </a:pPr>
                      <a:r>
                        <a:rPr lang="en-GB" sz="1400">
                          <a:effectLst/>
                        </a:rPr>
                        <a:t>31/12/2019 or before</a:t>
                      </a:r>
                    </a:p>
                    <a:p>
                      <a:pPr>
                        <a:buNone/>
                      </a:pPr>
                      <a:endParaRPr lang="en-GB" sz="1400">
                        <a:solidFill>
                          <a:srgbClr val="231F2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buNone/>
                      </a:pPr>
                      <a:r>
                        <a:rPr lang="en-GB" sz="1400" b="1">
                          <a:effectLst/>
                        </a:rPr>
                        <a:t>6y and older</a:t>
                      </a:r>
                    </a:p>
                    <a:p>
                      <a:pPr>
                        <a:buNone/>
                      </a:pPr>
                      <a:endParaRPr lang="en-GB" sz="1400" b="1">
                        <a:solidFill>
                          <a:srgbClr val="231F2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c>
                  <a:txBody>
                    <a:bodyPr/>
                    <a:lstStyle/>
                    <a:p>
                      <a:pPr>
                        <a:buNone/>
                      </a:pPr>
                      <a:r>
                        <a:rPr lang="en-GB" sz="1400" b="1">
                          <a:effectLst/>
                        </a:rPr>
                        <a:t>Not eligible</a:t>
                      </a:r>
                    </a:p>
                    <a:p>
                      <a:pPr>
                        <a:buNone/>
                      </a:pPr>
                      <a:endParaRPr lang="en-GB" sz="1400" b="1">
                        <a:effectLst/>
                      </a:endParaRPr>
                    </a:p>
                    <a:p>
                      <a:pPr>
                        <a:buNone/>
                      </a:pPr>
                      <a:endParaRPr lang="en-GB" sz="1400">
                        <a:solidFill>
                          <a:srgbClr val="231F2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kern="1200">
                          <a:solidFill>
                            <a:schemeClr val="dk1"/>
                          </a:solidFill>
                          <a:effectLst/>
                          <a:latin typeface="+mn-lt"/>
                          <a:ea typeface="+mn-ea"/>
                          <a:cs typeface="+mn-cs"/>
                        </a:rPr>
                        <a:t>12m MMR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kern="1200">
                          <a:solidFill>
                            <a:schemeClr val="dk1"/>
                          </a:solidFill>
                          <a:effectLst/>
                          <a:latin typeface="+mn-lt"/>
                          <a:ea typeface="+mn-ea"/>
                          <a:cs typeface="+mn-cs"/>
                        </a:rPr>
                        <a:t>3y4m MMR</a:t>
                      </a:r>
                    </a:p>
                    <a:p>
                      <a:pPr>
                        <a:buNone/>
                      </a:pPr>
                      <a:endParaRPr lang="en-GB" sz="1400">
                        <a:solidFill>
                          <a:srgbClr val="231F2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316867197"/>
                  </a:ext>
                </a:extLst>
              </a:tr>
            </a:tbl>
          </a:graphicData>
        </a:graphic>
      </p:graphicFrame>
      <p:sp>
        <p:nvSpPr>
          <p:cNvPr id="5" name="Slide Number Placeholder 4">
            <a:extLst>
              <a:ext uri="{FF2B5EF4-FFF2-40B4-BE49-F238E27FC236}">
                <a16:creationId xmlns:a16="http://schemas.microsoft.com/office/drawing/2014/main" id="{FA25EB43-F446-CE8F-E67E-57267E41951A}"/>
              </a:ext>
            </a:extLst>
          </p:cNvPr>
          <p:cNvSpPr>
            <a:spLocks noGrp="1"/>
          </p:cNvSpPr>
          <p:nvPr>
            <p:ph type="sldNum" sz="quarter" idx="12"/>
          </p:nvPr>
        </p:nvSpPr>
        <p:spPr/>
        <p:txBody>
          <a:bodyPr/>
          <a:lstStyle/>
          <a:p>
            <a:fld id="{561D0CCE-8DCC-44DC-A653-AE62B1D84A52}" type="slidenum">
              <a:rPr lang="en-GB" smtClean="0"/>
              <a:pPr/>
              <a:t>42</a:t>
            </a:fld>
            <a:endParaRPr lang="en-GB"/>
          </a:p>
        </p:txBody>
      </p:sp>
      <p:sp>
        <p:nvSpPr>
          <p:cNvPr id="7" name="TextBox 6">
            <a:extLst>
              <a:ext uri="{FF2B5EF4-FFF2-40B4-BE49-F238E27FC236}">
                <a16:creationId xmlns:a16="http://schemas.microsoft.com/office/drawing/2014/main" id="{40EE5CEB-B203-0BD5-4BE7-E5212D2B300E}"/>
              </a:ext>
            </a:extLst>
          </p:cNvPr>
          <p:cNvSpPr txBox="1"/>
          <p:nvPr/>
        </p:nvSpPr>
        <p:spPr>
          <a:xfrm>
            <a:off x="10083699" y="1064640"/>
            <a:ext cx="2110154" cy="4555093"/>
          </a:xfrm>
          <a:prstGeom prst="rect">
            <a:avLst/>
          </a:prstGeom>
          <a:noFill/>
        </p:spPr>
        <p:txBody>
          <a:bodyPr wrap="square" lIns="91440" tIns="45720" rIns="91440" bIns="45720" rtlCol="0" anchor="t">
            <a:spAutoFit/>
          </a:bodyPr>
          <a:lstStyle/>
          <a:p>
            <a:r>
              <a:rPr lang="en-GB" sz="1400"/>
              <a:t>Any child with an incomplete immunisation history for their age should be managed according to the </a:t>
            </a:r>
            <a:r>
              <a:rPr lang="en-GB" sz="1400" u="sng">
                <a:hlinkClick r:id="rId3"/>
              </a:rPr>
              <a:t>UKHSA uncertain or incomplete immunisation algorithm</a:t>
            </a:r>
            <a:r>
              <a:rPr lang="en-GB" sz="1400" u="sng"/>
              <a:t>.</a:t>
            </a:r>
          </a:p>
          <a:p>
            <a:endParaRPr lang="en-GB" u="sng"/>
          </a:p>
          <a:p>
            <a:endParaRPr lang="en-GB" u="sng"/>
          </a:p>
          <a:p>
            <a:endParaRPr lang="en-GB" u="sng">
              <a:cs typeface="Arial"/>
            </a:endParaRPr>
          </a:p>
          <a:p>
            <a:endParaRPr lang="en-GB" u="sng">
              <a:cs typeface="Arial"/>
            </a:endParaRPr>
          </a:p>
          <a:p>
            <a:endParaRPr lang="en-GB" u="sng"/>
          </a:p>
          <a:p>
            <a:endParaRPr lang="en-GB" u="sng"/>
          </a:p>
          <a:p>
            <a:r>
              <a:rPr lang="en-GB" sz="1400"/>
              <a:t>There is no requirement for practices to check the history for those who respond to the offer.</a:t>
            </a:r>
            <a:endParaRPr lang="en-GB" sz="1400">
              <a:cs typeface="Arial"/>
            </a:endParaRPr>
          </a:p>
        </p:txBody>
      </p:sp>
      <p:cxnSp>
        <p:nvCxnSpPr>
          <p:cNvPr id="9" name="Straight Arrow Connector 8">
            <a:extLst>
              <a:ext uri="{FF2B5EF4-FFF2-40B4-BE49-F238E27FC236}">
                <a16:creationId xmlns:a16="http://schemas.microsoft.com/office/drawing/2014/main" id="{E1DB2408-1FF2-2335-C330-057C55B4C404}"/>
              </a:ext>
            </a:extLst>
          </p:cNvPr>
          <p:cNvCxnSpPr>
            <a:cxnSpLocks/>
          </p:cNvCxnSpPr>
          <p:nvPr/>
        </p:nvCxnSpPr>
        <p:spPr>
          <a:xfrm>
            <a:off x="9474098" y="5138827"/>
            <a:ext cx="609601"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 name="Footer Placeholder 3">
            <a:extLst>
              <a:ext uri="{FF2B5EF4-FFF2-40B4-BE49-F238E27FC236}">
                <a16:creationId xmlns:a16="http://schemas.microsoft.com/office/drawing/2014/main" id="{E4208618-90D7-CB50-A5E0-6E143D922B50}"/>
              </a:ext>
            </a:extLst>
          </p:cNvPr>
          <p:cNvSpPr>
            <a:spLocks noGrp="1"/>
          </p:cNvSpPr>
          <p:nvPr>
            <p:ph type="ftr" sz="quarter" idx="11"/>
          </p:nvPr>
        </p:nvSpPr>
        <p:spPr>
          <a:xfrm>
            <a:off x="285749" y="6349598"/>
            <a:ext cx="7543801" cy="365125"/>
          </a:xfrm>
        </p:spPr>
        <p:txBody>
          <a:bodyPr/>
          <a:lstStyle/>
          <a:p>
            <a:r>
              <a:rPr lang="en-GB" sz="1300"/>
              <a:t>Varicella vaccination and other changes to the routine childhood immunisation schedule </a:t>
            </a:r>
          </a:p>
        </p:txBody>
      </p:sp>
    </p:spTree>
    <p:extLst>
      <p:ext uri="{BB962C8B-B14F-4D97-AF65-F5344CB8AC3E}">
        <p14:creationId xmlns:p14="http://schemas.microsoft.com/office/powerpoint/2010/main" val="38992327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21F56-16DC-E9F5-F6E4-C6E421201C69}"/>
              </a:ext>
            </a:extLst>
          </p:cNvPr>
          <p:cNvSpPr>
            <a:spLocks noGrp="1"/>
          </p:cNvSpPr>
          <p:nvPr>
            <p:ph type="title"/>
          </p:nvPr>
        </p:nvSpPr>
        <p:spPr>
          <a:xfrm>
            <a:off x="457200" y="143277"/>
            <a:ext cx="11149964" cy="1325563"/>
          </a:xfrm>
        </p:spPr>
        <p:txBody>
          <a:bodyPr lIns="91440" tIns="45720" rIns="91440" bIns="45720" anchor="ctr">
            <a:normAutofit/>
          </a:bodyPr>
          <a:lstStyle/>
          <a:p>
            <a:r>
              <a:rPr lang="en-GB" b="1"/>
              <a:t>MMRV selective catch-up programme(1) </a:t>
            </a:r>
          </a:p>
        </p:txBody>
      </p:sp>
      <p:sp>
        <p:nvSpPr>
          <p:cNvPr id="3" name="Content Placeholder 2">
            <a:extLst>
              <a:ext uri="{FF2B5EF4-FFF2-40B4-BE49-F238E27FC236}">
                <a16:creationId xmlns:a16="http://schemas.microsoft.com/office/drawing/2014/main" id="{73E48AD7-CE90-921E-795C-CA439A55EB30}"/>
              </a:ext>
            </a:extLst>
          </p:cNvPr>
          <p:cNvSpPr>
            <a:spLocks noGrp="1"/>
          </p:cNvSpPr>
          <p:nvPr>
            <p:ph idx="1"/>
          </p:nvPr>
        </p:nvSpPr>
        <p:spPr>
          <a:xfrm>
            <a:off x="737616" y="1374097"/>
            <a:ext cx="7227570" cy="4351338"/>
          </a:xfrm>
        </p:spPr>
        <p:txBody>
          <a:bodyPr lIns="91440" tIns="45720" rIns="91440" bIns="45720">
            <a:normAutofit/>
          </a:bodyPr>
          <a:lstStyle/>
          <a:p>
            <a:r>
              <a:rPr lang="en-GB" sz="1500"/>
              <a:t>the one-dose MMRV selective catch-up programme will be delivered between </a:t>
            </a:r>
            <a:r>
              <a:rPr lang="en-GB" sz="1500" b="1"/>
              <a:t>1 November 2026 and 31 March 2028</a:t>
            </a:r>
          </a:p>
          <a:p>
            <a:r>
              <a:rPr lang="en-GB" sz="1500"/>
              <a:t>the offer is for children over </a:t>
            </a:r>
            <a:r>
              <a:rPr lang="en-GB" sz="1500" b="1"/>
              <a:t>3y 4m to under 6y on 1 Jan 2026 </a:t>
            </a:r>
            <a:r>
              <a:rPr lang="en-GB" sz="1500"/>
              <a:t>(DOB 01.01.2020 to 31.08.2022)</a:t>
            </a:r>
          </a:p>
          <a:p>
            <a:pPr marL="0" indent="0">
              <a:buNone/>
            </a:pPr>
            <a:r>
              <a:rPr lang="en-GB" sz="1500"/>
              <a:t>1 dose of MMRV vaccine will be offered:</a:t>
            </a:r>
          </a:p>
          <a:p>
            <a:pPr lvl="1"/>
            <a:r>
              <a:rPr lang="en-GB" sz="1500"/>
              <a:t>to those without a history of chickenpox, or</a:t>
            </a:r>
          </a:p>
          <a:p>
            <a:pPr lvl="1"/>
            <a:r>
              <a:rPr lang="en-GB" sz="1500"/>
              <a:t>2 doses of varicella vaccination</a:t>
            </a:r>
          </a:p>
          <a:p>
            <a:r>
              <a:rPr lang="en-GB" sz="1500"/>
              <a:t>children who do present for the selective catch-up do not require the MMRV vaccine if parents volunteer that the child has had previous chickenpox infection or 2 previous varicella-containing vaccines</a:t>
            </a:r>
          </a:p>
          <a:p>
            <a:r>
              <a:rPr lang="en-GB" sz="1500"/>
              <a:t>there is no requirement for practices to check the history for those who do respond to the catch-up offer</a:t>
            </a:r>
          </a:p>
          <a:p>
            <a:r>
              <a:rPr lang="en-GB" sz="1500"/>
              <a:t>there are no safety concerns with giving the vaccine to a child who has already had chickenpox infection or previous varicella vaccination</a:t>
            </a:r>
          </a:p>
          <a:p>
            <a:r>
              <a:rPr lang="en-GB" sz="1500"/>
              <a:t>the vaccine is extremely effective in protecting against severe varicella disease, even if only one dose is administered.</a:t>
            </a:r>
          </a:p>
        </p:txBody>
      </p:sp>
      <p:sp>
        <p:nvSpPr>
          <p:cNvPr id="5" name="Slide Number Placeholder 4">
            <a:extLst>
              <a:ext uri="{FF2B5EF4-FFF2-40B4-BE49-F238E27FC236}">
                <a16:creationId xmlns:a16="http://schemas.microsoft.com/office/drawing/2014/main" id="{263E1628-7560-5F75-28D7-183C15AA37D4}"/>
              </a:ext>
            </a:extLst>
          </p:cNvPr>
          <p:cNvSpPr>
            <a:spLocks noGrp="1"/>
          </p:cNvSpPr>
          <p:nvPr>
            <p:ph type="sldNum" sz="quarter" idx="12"/>
          </p:nvPr>
        </p:nvSpPr>
        <p:spPr>
          <a:xfrm>
            <a:off x="8610600" y="6356350"/>
            <a:ext cx="2743200" cy="365125"/>
          </a:xfrm>
        </p:spPr>
        <p:txBody>
          <a:bodyPr>
            <a:normAutofit/>
          </a:bodyPr>
          <a:lstStyle/>
          <a:p>
            <a:pPr>
              <a:lnSpc>
                <a:spcPct val="90000"/>
              </a:lnSpc>
              <a:spcAft>
                <a:spcPts val="600"/>
              </a:spcAft>
            </a:pPr>
            <a:fld id="{561D0CCE-8DCC-44DC-A653-AE62B1D84A52}" type="slidenum">
              <a:rPr lang="en-GB" smtClean="0"/>
              <a:pPr>
                <a:lnSpc>
                  <a:spcPct val="90000"/>
                </a:lnSpc>
                <a:spcAft>
                  <a:spcPts val="600"/>
                </a:spcAft>
              </a:pPr>
              <a:t>43</a:t>
            </a:fld>
            <a:endParaRPr lang="en-GB"/>
          </a:p>
        </p:txBody>
      </p:sp>
      <p:pic>
        <p:nvPicPr>
          <p:cNvPr id="7" name="Picture 6">
            <a:extLst>
              <a:ext uri="{FF2B5EF4-FFF2-40B4-BE49-F238E27FC236}">
                <a16:creationId xmlns:a16="http://schemas.microsoft.com/office/drawing/2014/main" id="{01EAA658-3AB2-7E38-3BBE-45B525DE0759}"/>
              </a:ext>
            </a:extLst>
          </p:cNvPr>
          <p:cNvPicPr>
            <a:picLocks noChangeAspect="1"/>
          </p:cNvPicPr>
          <p:nvPr/>
        </p:nvPicPr>
        <p:blipFill>
          <a:blip r:embed="rId2"/>
          <a:srcRect l="28795" t="4905" r="7827" b="-2"/>
          <a:stretch/>
        </p:blipFill>
        <p:spPr>
          <a:xfrm>
            <a:off x="8509635" y="1360033"/>
            <a:ext cx="3097529" cy="4137933"/>
          </a:xfrm>
          <a:prstGeom prst="rect">
            <a:avLst/>
          </a:prstGeom>
          <a:noFill/>
        </p:spPr>
      </p:pic>
      <p:sp>
        <p:nvSpPr>
          <p:cNvPr id="8" name="TextBox 7">
            <a:extLst>
              <a:ext uri="{FF2B5EF4-FFF2-40B4-BE49-F238E27FC236}">
                <a16:creationId xmlns:a16="http://schemas.microsoft.com/office/drawing/2014/main" id="{B3A41B94-5C51-679E-9B19-57F0C8FD0DF7}"/>
              </a:ext>
            </a:extLst>
          </p:cNvPr>
          <p:cNvSpPr txBox="1"/>
          <p:nvPr/>
        </p:nvSpPr>
        <p:spPr>
          <a:xfrm>
            <a:off x="8509635" y="5497966"/>
            <a:ext cx="2362200" cy="276999"/>
          </a:xfrm>
          <a:prstGeom prst="rect">
            <a:avLst/>
          </a:prstGeom>
          <a:noFill/>
        </p:spPr>
        <p:txBody>
          <a:bodyPr wrap="square" rtlCol="0">
            <a:spAutoFit/>
          </a:bodyPr>
          <a:lstStyle/>
          <a:p>
            <a:r>
              <a:rPr lang="en-GB" sz="1200"/>
              <a:t>Stock image</a:t>
            </a:r>
          </a:p>
        </p:txBody>
      </p:sp>
      <p:sp>
        <p:nvSpPr>
          <p:cNvPr id="9" name="Footer Placeholder 3">
            <a:extLst>
              <a:ext uri="{FF2B5EF4-FFF2-40B4-BE49-F238E27FC236}">
                <a16:creationId xmlns:a16="http://schemas.microsoft.com/office/drawing/2014/main" id="{8056EE13-A1FB-770C-45DD-6C9B21F4329A}"/>
              </a:ext>
            </a:extLst>
          </p:cNvPr>
          <p:cNvSpPr>
            <a:spLocks noGrp="1"/>
          </p:cNvSpPr>
          <p:nvPr>
            <p:ph type="ftr" sz="quarter" idx="11"/>
          </p:nvPr>
        </p:nvSpPr>
        <p:spPr>
          <a:xfrm>
            <a:off x="285749" y="6349598"/>
            <a:ext cx="7543801" cy="365125"/>
          </a:xfrm>
        </p:spPr>
        <p:txBody>
          <a:bodyPr/>
          <a:lstStyle/>
          <a:p>
            <a:r>
              <a:rPr lang="en-GB" sz="1300"/>
              <a:t>Varicella vaccination and other changes to the routine childhood immunisation schedule </a:t>
            </a:r>
          </a:p>
        </p:txBody>
      </p:sp>
    </p:spTree>
    <p:extLst>
      <p:ext uri="{BB962C8B-B14F-4D97-AF65-F5344CB8AC3E}">
        <p14:creationId xmlns:p14="http://schemas.microsoft.com/office/powerpoint/2010/main" val="23314746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E1EC2-F069-82AA-E8DF-EC2AACC16107}"/>
              </a:ext>
            </a:extLst>
          </p:cNvPr>
          <p:cNvSpPr>
            <a:spLocks noGrp="1"/>
          </p:cNvSpPr>
          <p:nvPr>
            <p:ph type="title"/>
          </p:nvPr>
        </p:nvSpPr>
        <p:spPr>
          <a:xfrm>
            <a:off x="838200" y="365125"/>
            <a:ext cx="10908890" cy="809369"/>
          </a:xfrm>
        </p:spPr>
        <p:txBody>
          <a:bodyPr lIns="91440" tIns="45720" rIns="91440" bIns="45720" anchor="ctr">
            <a:normAutofit/>
          </a:bodyPr>
          <a:lstStyle/>
          <a:p>
            <a:r>
              <a:rPr lang="en-GB" b="1"/>
              <a:t>MMRV selective catchup programme (2)</a:t>
            </a:r>
            <a:r>
              <a:rPr lang="en-GB"/>
              <a:t> </a:t>
            </a:r>
          </a:p>
        </p:txBody>
      </p:sp>
      <p:sp>
        <p:nvSpPr>
          <p:cNvPr id="3" name="Content Placeholder 2">
            <a:extLst>
              <a:ext uri="{FF2B5EF4-FFF2-40B4-BE49-F238E27FC236}">
                <a16:creationId xmlns:a16="http://schemas.microsoft.com/office/drawing/2014/main" id="{A96C8864-2FAC-3383-4DC6-85EACC80FEA6}"/>
              </a:ext>
            </a:extLst>
          </p:cNvPr>
          <p:cNvSpPr>
            <a:spLocks noGrp="1"/>
          </p:cNvSpPr>
          <p:nvPr>
            <p:ph idx="1"/>
          </p:nvPr>
        </p:nvSpPr>
        <p:spPr>
          <a:xfrm>
            <a:off x="838200" y="1514809"/>
            <a:ext cx="5162550" cy="4351338"/>
          </a:xfrm>
        </p:spPr>
        <p:txBody>
          <a:bodyPr lIns="91440" tIns="45720" rIns="91440" bIns="45720" anchor="t">
            <a:normAutofit/>
          </a:bodyPr>
          <a:lstStyle/>
          <a:p>
            <a:r>
              <a:rPr lang="en-GB" sz="2400"/>
              <a:t>there are no safety concerns with giving MMRV to a child who has already had chickenpox infection or previous varicella vaccination</a:t>
            </a:r>
          </a:p>
          <a:p>
            <a:r>
              <a:rPr lang="en-GB" sz="2400"/>
              <a:t>for children who have missed routine doses of MMR, these children should be caught up using the </a:t>
            </a:r>
            <a:r>
              <a:rPr lang="en-GB" sz="2400" u="sng">
                <a:hlinkClick r:id="rId2"/>
              </a:rPr>
              <a:t>UKHSA uncertain or incomplete immunisation algorithm</a:t>
            </a:r>
            <a:r>
              <a:rPr lang="en-GB" sz="2400"/>
              <a:t> </a:t>
            </a:r>
            <a:endParaRPr lang="en-GB" sz="2400">
              <a:cs typeface="Arial"/>
            </a:endParaRPr>
          </a:p>
        </p:txBody>
      </p:sp>
      <p:sp>
        <p:nvSpPr>
          <p:cNvPr id="5" name="Slide Number Placeholder 4">
            <a:extLst>
              <a:ext uri="{FF2B5EF4-FFF2-40B4-BE49-F238E27FC236}">
                <a16:creationId xmlns:a16="http://schemas.microsoft.com/office/drawing/2014/main" id="{44735071-0F8B-8256-898A-88CCAC791D39}"/>
              </a:ext>
            </a:extLst>
          </p:cNvPr>
          <p:cNvSpPr>
            <a:spLocks noGrp="1"/>
          </p:cNvSpPr>
          <p:nvPr>
            <p:ph type="sldNum" sz="quarter" idx="12"/>
          </p:nvPr>
        </p:nvSpPr>
        <p:spPr>
          <a:xfrm>
            <a:off x="8610600" y="6356350"/>
            <a:ext cx="2743200" cy="365125"/>
          </a:xfrm>
        </p:spPr>
        <p:txBody>
          <a:bodyPr>
            <a:normAutofit/>
          </a:bodyPr>
          <a:lstStyle/>
          <a:p>
            <a:pPr>
              <a:lnSpc>
                <a:spcPct val="90000"/>
              </a:lnSpc>
              <a:spcAft>
                <a:spcPts val="600"/>
              </a:spcAft>
            </a:pPr>
            <a:fld id="{561D0CCE-8DCC-44DC-A653-AE62B1D84A52}" type="slidenum">
              <a:rPr lang="en-GB" smtClean="0"/>
              <a:pPr>
                <a:lnSpc>
                  <a:spcPct val="90000"/>
                </a:lnSpc>
                <a:spcAft>
                  <a:spcPts val="600"/>
                </a:spcAft>
              </a:pPr>
              <a:t>44</a:t>
            </a:fld>
            <a:endParaRPr lang="en-GB"/>
          </a:p>
        </p:txBody>
      </p:sp>
      <p:pic>
        <p:nvPicPr>
          <p:cNvPr id="7" name="Picture 6">
            <a:extLst>
              <a:ext uri="{FF2B5EF4-FFF2-40B4-BE49-F238E27FC236}">
                <a16:creationId xmlns:a16="http://schemas.microsoft.com/office/drawing/2014/main" id="{48821D68-7A6E-C37B-48CC-F033371D5255}"/>
              </a:ext>
            </a:extLst>
          </p:cNvPr>
          <p:cNvPicPr>
            <a:picLocks noChangeAspect="1"/>
          </p:cNvPicPr>
          <p:nvPr/>
        </p:nvPicPr>
        <p:blipFill>
          <a:blip r:embed="rId3"/>
          <a:srcRect l="10581" r="4886" b="1"/>
          <a:stretch>
            <a:fillRect/>
          </a:stretch>
        </p:blipFill>
        <p:spPr>
          <a:xfrm>
            <a:off x="6438385" y="1517694"/>
            <a:ext cx="5162550" cy="43513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Footer Placeholder 3">
            <a:extLst>
              <a:ext uri="{FF2B5EF4-FFF2-40B4-BE49-F238E27FC236}">
                <a16:creationId xmlns:a16="http://schemas.microsoft.com/office/drawing/2014/main" id="{C74998AB-E443-5834-D298-6E1F912D8E12}"/>
              </a:ext>
            </a:extLst>
          </p:cNvPr>
          <p:cNvSpPr>
            <a:spLocks noGrp="1"/>
          </p:cNvSpPr>
          <p:nvPr>
            <p:ph type="ftr" sz="quarter" idx="11"/>
          </p:nvPr>
        </p:nvSpPr>
        <p:spPr>
          <a:xfrm>
            <a:off x="285749" y="6349598"/>
            <a:ext cx="7543801" cy="365125"/>
          </a:xfrm>
        </p:spPr>
        <p:txBody>
          <a:bodyPr/>
          <a:lstStyle/>
          <a:p>
            <a:r>
              <a:rPr lang="en-GB" sz="1300"/>
              <a:t>Varicella vaccination and other changes to the routine childhood immunisation schedule </a:t>
            </a:r>
          </a:p>
        </p:txBody>
      </p:sp>
    </p:spTree>
    <p:extLst>
      <p:ext uri="{BB962C8B-B14F-4D97-AF65-F5344CB8AC3E}">
        <p14:creationId xmlns:p14="http://schemas.microsoft.com/office/powerpoint/2010/main" val="26328539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70EBF-0FD7-79FF-4163-F6EEE26854CF}"/>
              </a:ext>
            </a:extLst>
          </p:cNvPr>
          <p:cNvSpPr>
            <a:spLocks noGrp="1"/>
          </p:cNvSpPr>
          <p:nvPr>
            <p:ph type="title"/>
          </p:nvPr>
        </p:nvSpPr>
        <p:spPr>
          <a:xfrm>
            <a:off x="838199" y="136525"/>
            <a:ext cx="10515600" cy="1325563"/>
          </a:xfrm>
        </p:spPr>
        <p:txBody>
          <a:bodyPr anchor="ctr">
            <a:normAutofit/>
          </a:bodyPr>
          <a:lstStyle/>
          <a:p>
            <a:r>
              <a:rPr lang="en-GB" b="1"/>
              <a:t>Additional information </a:t>
            </a:r>
          </a:p>
        </p:txBody>
      </p:sp>
      <p:sp>
        <p:nvSpPr>
          <p:cNvPr id="3" name="Content Placeholder 2">
            <a:extLst>
              <a:ext uri="{FF2B5EF4-FFF2-40B4-BE49-F238E27FC236}">
                <a16:creationId xmlns:a16="http://schemas.microsoft.com/office/drawing/2014/main" id="{0AE5B8CC-644B-1414-64F3-0E34C8C52F72}"/>
              </a:ext>
            </a:extLst>
          </p:cNvPr>
          <p:cNvSpPr>
            <a:spLocks noGrp="1"/>
          </p:cNvSpPr>
          <p:nvPr>
            <p:ph idx="1"/>
          </p:nvPr>
        </p:nvSpPr>
        <p:spPr>
          <a:xfrm>
            <a:off x="3093719" y="1825625"/>
            <a:ext cx="8260080" cy="4351338"/>
          </a:xfrm>
        </p:spPr>
        <p:txBody>
          <a:bodyPr lIns="91440" tIns="45720" rIns="91440" bIns="45720">
            <a:normAutofit/>
          </a:bodyPr>
          <a:lstStyle/>
          <a:p>
            <a:r>
              <a:rPr lang="en-GB" sz="1500"/>
              <a:t>a </a:t>
            </a:r>
            <a:r>
              <a:rPr lang="en-GB" sz="1500" b="1"/>
              <a:t>“varicella-only</a:t>
            </a:r>
            <a:r>
              <a:rPr lang="en-GB" sz="1500"/>
              <a:t>” vaccine </a:t>
            </a:r>
            <a:r>
              <a:rPr lang="en-GB" sz="1500" b="1"/>
              <a:t>will not </a:t>
            </a:r>
            <a:r>
              <a:rPr lang="en-GB" sz="1500"/>
              <a:t>be offered in the NHS routine or selective programmes</a:t>
            </a:r>
          </a:p>
          <a:p>
            <a:r>
              <a:rPr lang="en-GB" sz="1500"/>
              <a:t>however, pre-existing arrangements remain (outside the routine immunisation schedule) for the provision of the varicella only vaccine for close contacts of those at high risk of complications from varicella infection (e.g. siblings of a child with leukaemia, or a child whose parent or sibling is undergoing chemotherapy), in line with Green Book guidance.</a:t>
            </a:r>
          </a:p>
          <a:p>
            <a:r>
              <a:rPr lang="en-GB" sz="1500"/>
              <a:t>the </a:t>
            </a:r>
            <a:r>
              <a:rPr lang="en-GB" sz="1500" b="1"/>
              <a:t>MMR</a:t>
            </a:r>
            <a:r>
              <a:rPr lang="en-GB" sz="1500"/>
              <a:t> vaccine will no longer be available for the </a:t>
            </a:r>
            <a:r>
              <a:rPr lang="en-GB" sz="1500" b="1"/>
              <a:t>NHS routine childhood programme </a:t>
            </a:r>
            <a:r>
              <a:rPr lang="en-GB" sz="1500"/>
              <a:t>from 1 Jan 2026</a:t>
            </a:r>
          </a:p>
          <a:p>
            <a:r>
              <a:rPr lang="en-GB" sz="1500"/>
              <a:t>the </a:t>
            </a:r>
            <a:r>
              <a:rPr lang="en-GB" sz="1500" b="1"/>
              <a:t>MMR</a:t>
            </a:r>
            <a:r>
              <a:rPr lang="en-GB" sz="1500"/>
              <a:t> vaccine will be available for administration </a:t>
            </a:r>
            <a:r>
              <a:rPr lang="en-GB" sz="1500" b="1"/>
              <a:t>outside the routine childhood programme</a:t>
            </a:r>
            <a:r>
              <a:rPr lang="en-GB" sz="1500"/>
              <a:t>, e.g. for</a:t>
            </a:r>
          </a:p>
          <a:p>
            <a:pPr lvl="1"/>
            <a:r>
              <a:rPr lang="en-GB" sz="1500"/>
              <a:t>catching up older individuals (DOB on or before 31 Dec 2019) who </a:t>
            </a:r>
            <a:r>
              <a:rPr lang="en-GB" sz="1500" b="1"/>
              <a:t>have not </a:t>
            </a:r>
            <a:r>
              <a:rPr lang="en-GB" sz="1500"/>
              <a:t>had 2 doses of MMR and are not eligible for MMRV</a:t>
            </a:r>
          </a:p>
          <a:p>
            <a:r>
              <a:rPr lang="en-GB" sz="1500" b="1"/>
              <a:t>children &gt; 6y </a:t>
            </a:r>
            <a:r>
              <a:rPr lang="en-GB" sz="1500"/>
              <a:t>at start of programme (DOB on or before 31 Dec 2019) are </a:t>
            </a:r>
            <a:r>
              <a:rPr lang="en-GB" sz="1500" b="1"/>
              <a:t>not eligible </a:t>
            </a:r>
            <a:r>
              <a:rPr lang="en-GB" sz="1500"/>
              <a:t>for MMRV vaccination via the routine NHS MMRV programme. If not fully vaccinated, they should be offered MMR vaccine</a:t>
            </a:r>
          </a:p>
          <a:p>
            <a:r>
              <a:rPr lang="en-GB" sz="1500"/>
              <a:t>a small number of children (&gt;1y - &lt; 18m, DOB after 1 July 2024 – 31 Dec 2024) are eligible to receive 3 MMR-containing vaccines. There are no safety concerns with this.</a:t>
            </a:r>
          </a:p>
          <a:p>
            <a:endParaRPr lang="en-GB" sz="1500"/>
          </a:p>
          <a:p>
            <a:endParaRPr lang="en-GB" sz="1500"/>
          </a:p>
        </p:txBody>
      </p:sp>
      <p:sp>
        <p:nvSpPr>
          <p:cNvPr id="5" name="Slide Number Placeholder 4">
            <a:extLst>
              <a:ext uri="{FF2B5EF4-FFF2-40B4-BE49-F238E27FC236}">
                <a16:creationId xmlns:a16="http://schemas.microsoft.com/office/drawing/2014/main" id="{5A35758F-8CCE-6D87-E56D-D5AE16F757EF}"/>
              </a:ext>
            </a:extLst>
          </p:cNvPr>
          <p:cNvSpPr>
            <a:spLocks noGrp="1"/>
          </p:cNvSpPr>
          <p:nvPr>
            <p:ph type="sldNum" sz="quarter" idx="12"/>
          </p:nvPr>
        </p:nvSpPr>
        <p:spPr>
          <a:xfrm>
            <a:off x="8610600" y="6356350"/>
            <a:ext cx="2743200" cy="365125"/>
          </a:xfrm>
        </p:spPr>
        <p:txBody>
          <a:bodyPr>
            <a:normAutofit/>
          </a:bodyPr>
          <a:lstStyle/>
          <a:p>
            <a:pPr>
              <a:lnSpc>
                <a:spcPct val="90000"/>
              </a:lnSpc>
              <a:spcAft>
                <a:spcPts val="600"/>
              </a:spcAft>
            </a:pPr>
            <a:fld id="{561D0CCE-8DCC-44DC-A653-AE62B1D84A52}" type="slidenum">
              <a:rPr lang="en-GB" smtClean="0"/>
              <a:pPr>
                <a:lnSpc>
                  <a:spcPct val="90000"/>
                </a:lnSpc>
                <a:spcAft>
                  <a:spcPts val="600"/>
                </a:spcAft>
              </a:pPr>
              <a:t>45</a:t>
            </a:fld>
            <a:endParaRPr lang="en-GB"/>
          </a:p>
        </p:txBody>
      </p:sp>
      <p:pic>
        <p:nvPicPr>
          <p:cNvPr id="8" name="Picture 7" descr="A child playing with a toy&#10;&#10;AI-generated content may be incorrect.">
            <a:extLst>
              <a:ext uri="{FF2B5EF4-FFF2-40B4-BE49-F238E27FC236}">
                <a16:creationId xmlns:a16="http://schemas.microsoft.com/office/drawing/2014/main" id="{C74069EC-F6F7-DF30-2839-D7A1F6D18901}"/>
              </a:ext>
            </a:extLst>
          </p:cNvPr>
          <p:cNvPicPr>
            <a:picLocks noChangeAspect="1"/>
          </p:cNvPicPr>
          <p:nvPr/>
        </p:nvPicPr>
        <p:blipFill>
          <a:blip r:embed="rId2"/>
          <a:srcRect l="35436" r="1904"/>
          <a:stretch>
            <a:fillRect/>
          </a:stretch>
        </p:blipFill>
        <p:spPr>
          <a:xfrm>
            <a:off x="838200" y="1825625"/>
            <a:ext cx="2065019" cy="4351338"/>
          </a:xfrm>
          <a:prstGeom prst="rect">
            <a:avLst/>
          </a:prstGeom>
          <a:noFill/>
        </p:spPr>
      </p:pic>
      <p:sp>
        <p:nvSpPr>
          <p:cNvPr id="9" name="TextBox 8">
            <a:extLst>
              <a:ext uri="{FF2B5EF4-FFF2-40B4-BE49-F238E27FC236}">
                <a16:creationId xmlns:a16="http://schemas.microsoft.com/office/drawing/2014/main" id="{AF6F7605-3DAE-D330-F37C-3F2200705E99}"/>
              </a:ext>
            </a:extLst>
          </p:cNvPr>
          <p:cNvSpPr txBox="1"/>
          <p:nvPr/>
        </p:nvSpPr>
        <p:spPr>
          <a:xfrm>
            <a:off x="707571" y="5889171"/>
            <a:ext cx="2547258" cy="261610"/>
          </a:xfrm>
          <a:prstGeom prst="rect">
            <a:avLst/>
          </a:prstGeom>
          <a:noFill/>
        </p:spPr>
        <p:txBody>
          <a:bodyPr wrap="square" rtlCol="0">
            <a:spAutoFit/>
          </a:bodyPr>
          <a:lstStyle/>
          <a:p>
            <a:r>
              <a:rPr lang="en-GB" sz="1100"/>
              <a:t>Stock image</a:t>
            </a:r>
          </a:p>
        </p:txBody>
      </p:sp>
      <p:sp>
        <p:nvSpPr>
          <p:cNvPr id="7" name="Footer Placeholder 3">
            <a:extLst>
              <a:ext uri="{FF2B5EF4-FFF2-40B4-BE49-F238E27FC236}">
                <a16:creationId xmlns:a16="http://schemas.microsoft.com/office/drawing/2014/main" id="{21A9210E-6B98-0D48-A8BF-FAC7E7462574}"/>
              </a:ext>
            </a:extLst>
          </p:cNvPr>
          <p:cNvSpPr>
            <a:spLocks noGrp="1"/>
          </p:cNvSpPr>
          <p:nvPr>
            <p:ph type="ftr" sz="quarter" idx="11"/>
          </p:nvPr>
        </p:nvSpPr>
        <p:spPr>
          <a:xfrm>
            <a:off x="285749" y="6349598"/>
            <a:ext cx="7543801" cy="365125"/>
          </a:xfrm>
        </p:spPr>
        <p:txBody>
          <a:bodyPr/>
          <a:lstStyle/>
          <a:p>
            <a:r>
              <a:rPr lang="en-GB" sz="1300"/>
              <a:t>Varicella vaccination and other changes to the routine childhood immunisation schedule </a:t>
            </a:r>
          </a:p>
        </p:txBody>
      </p:sp>
    </p:spTree>
    <p:extLst>
      <p:ext uri="{BB962C8B-B14F-4D97-AF65-F5344CB8AC3E}">
        <p14:creationId xmlns:p14="http://schemas.microsoft.com/office/powerpoint/2010/main" val="3210285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32B79DE-9A50-D38C-3412-5F33CA74CFE1}"/>
              </a:ext>
            </a:extLst>
          </p:cNvPr>
          <p:cNvSpPr>
            <a:spLocks noGrp="1"/>
          </p:cNvSpPr>
          <p:nvPr>
            <p:ph type="body" sz="quarter" idx="10"/>
          </p:nvPr>
        </p:nvSpPr>
        <p:spPr/>
        <p:txBody>
          <a:bodyPr>
            <a:normAutofit/>
          </a:bodyPr>
          <a:lstStyle/>
          <a:p>
            <a:r>
              <a:rPr lang="en-GB" sz="3200"/>
              <a:t>MMRV vaccines</a:t>
            </a:r>
          </a:p>
        </p:txBody>
      </p:sp>
    </p:spTree>
    <p:extLst>
      <p:ext uri="{BB962C8B-B14F-4D97-AF65-F5344CB8AC3E}">
        <p14:creationId xmlns:p14="http://schemas.microsoft.com/office/powerpoint/2010/main" val="9430730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B4EB9-95C4-DCB5-C4F7-77AC3D591464}"/>
              </a:ext>
            </a:extLst>
          </p:cNvPr>
          <p:cNvSpPr>
            <a:spLocks noGrp="1"/>
          </p:cNvSpPr>
          <p:nvPr>
            <p:ph type="title"/>
          </p:nvPr>
        </p:nvSpPr>
        <p:spPr>
          <a:xfrm>
            <a:off x="653576" y="4707"/>
            <a:ext cx="10515600" cy="725121"/>
          </a:xfrm>
        </p:spPr>
        <p:txBody>
          <a:bodyPr/>
          <a:lstStyle/>
          <a:p>
            <a:r>
              <a:rPr lang="en-GB"/>
              <a:t>The vaccines</a:t>
            </a:r>
          </a:p>
        </p:txBody>
      </p:sp>
      <p:sp>
        <p:nvSpPr>
          <p:cNvPr id="3" name="Content Placeholder 2">
            <a:extLst>
              <a:ext uri="{FF2B5EF4-FFF2-40B4-BE49-F238E27FC236}">
                <a16:creationId xmlns:a16="http://schemas.microsoft.com/office/drawing/2014/main" id="{E48A4A73-2284-0CE5-D331-9DB66C59086D}"/>
              </a:ext>
            </a:extLst>
          </p:cNvPr>
          <p:cNvSpPr>
            <a:spLocks noGrp="1"/>
          </p:cNvSpPr>
          <p:nvPr>
            <p:ph idx="1"/>
          </p:nvPr>
        </p:nvSpPr>
        <p:spPr>
          <a:xfrm>
            <a:off x="471708" y="736204"/>
            <a:ext cx="11257005" cy="5090576"/>
          </a:xfrm>
        </p:spPr>
        <p:txBody>
          <a:bodyPr lIns="91440" tIns="45720" rIns="91440" bIns="45720" anchor="t"/>
          <a:lstStyle/>
          <a:p>
            <a:r>
              <a:rPr lang="en-GB" sz="1800"/>
              <a:t>the programme will use 2 combined MMRV vaccines:</a:t>
            </a:r>
          </a:p>
          <a:p>
            <a:pPr lvl="1"/>
            <a:r>
              <a:rPr lang="en-GB" sz="1600" err="1"/>
              <a:t>Priorix</a:t>
            </a:r>
            <a:r>
              <a:rPr lang="en-GB" sz="1600"/>
              <a:t>-Tetra® (GSK): (</a:t>
            </a:r>
            <a:r>
              <a:rPr lang="en-GB" sz="1600" b="1"/>
              <a:t>does not contain pork gelatine</a:t>
            </a:r>
            <a:r>
              <a:rPr lang="en-GB" sz="1600"/>
              <a:t>)</a:t>
            </a:r>
            <a:endParaRPr lang="en-GB" sz="1600">
              <a:cs typeface="Arial"/>
            </a:endParaRPr>
          </a:p>
          <a:p>
            <a:pPr lvl="2"/>
            <a:r>
              <a:rPr lang="en-GB" sz="1600"/>
              <a:t>Patient information leaflet: </a:t>
            </a:r>
            <a:r>
              <a:rPr lang="en-GB" sz="1600">
                <a:ea typeface="+mn-lt"/>
                <a:cs typeface="+mn-lt"/>
                <a:hlinkClick r:id="rId3"/>
              </a:rPr>
              <a:t>Priorix Tetra Powder and solvent for solution for injection in pre-filled syringe - Summary of Product Characteristics (SmPC) - (emc) | 101321</a:t>
            </a:r>
            <a:endParaRPr lang="en-GB" sz="1600">
              <a:ea typeface="+mn-lt"/>
              <a:cs typeface="+mn-lt"/>
            </a:endParaRPr>
          </a:p>
          <a:p>
            <a:pPr lvl="2"/>
            <a:r>
              <a:rPr lang="en-GB" sz="1600"/>
              <a:t>Information for healthcare professionals (SmPC): </a:t>
            </a:r>
            <a:r>
              <a:rPr lang="en-GB" sz="1600">
                <a:hlinkClick r:id="rId3"/>
              </a:rPr>
              <a:t>Priorix Tetra Powder and solvent for solution for injection in pre-filled syringe - Summary of Product Characteristics (SmPC) - (emc) | 101321</a:t>
            </a:r>
            <a:endParaRPr lang="en-GB" sz="1600"/>
          </a:p>
          <a:p>
            <a:pPr lvl="1"/>
            <a:endParaRPr lang="en-GB" sz="1600"/>
          </a:p>
          <a:p>
            <a:pPr lvl="1"/>
            <a:r>
              <a:rPr lang="en-GB" sz="1600" err="1"/>
              <a:t>ProQuad</a:t>
            </a:r>
            <a:r>
              <a:rPr lang="en-GB" sz="1600"/>
              <a:t>® (MSD): (</a:t>
            </a:r>
            <a:r>
              <a:rPr lang="en-GB" sz="1600" b="1"/>
              <a:t>contains pork gelatine</a:t>
            </a:r>
            <a:r>
              <a:rPr lang="en-GB" sz="1600"/>
              <a:t>)</a:t>
            </a:r>
          </a:p>
          <a:p>
            <a:pPr lvl="2"/>
            <a:r>
              <a:rPr lang="en-GB" sz="1600"/>
              <a:t>Patient information leaflet: </a:t>
            </a:r>
            <a:r>
              <a:rPr lang="en-GB" sz="1600">
                <a:ea typeface="+mn-lt"/>
                <a:cs typeface="+mn-lt"/>
                <a:hlinkClick r:id="rId4"/>
              </a:rPr>
              <a:t>ProQuad powder and solvent for suspension for injection in a pre-filled syringe - Patient Information Leaflet (PIL) - (emc) | 101444</a:t>
            </a:r>
            <a:endParaRPr lang="en-GB" sz="1600" strike="sngStrike">
              <a:ea typeface="+mn-lt"/>
              <a:cs typeface="+mn-lt"/>
            </a:endParaRPr>
          </a:p>
          <a:p>
            <a:pPr lvl="2"/>
            <a:r>
              <a:rPr lang="en-GB" sz="1600"/>
              <a:t>Information for healthcare professionals (SmPC):</a:t>
            </a:r>
            <a:r>
              <a:rPr lang="en-GB" sz="1600">
                <a:ea typeface="+mn-lt"/>
                <a:cs typeface="+mn-lt"/>
                <a:hlinkClick r:id="rId5"/>
              </a:rPr>
              <a:t>ProQuad powder and solvent for suspension for injection in a pre-filled syringe - Summary of Product Characteristics (SmPC) - (emc) | 101444</a:t>
            </a:r>
            <a:r>
              <a:rPr lang="en-GB" sz="1600"/>
              <a:t> </a:t>
            </a:r>
            <a:endParaRPr lang="en-GB" sz="1600" strike="sngStrike">
              <a:cs typeface="Arial"/>
            </a:endParaRPr>
          </a:p>
          <a:p>
            <a:r>
              <a:rPr lang="en-GB" sz="1600" err="1"/>
              <a:t>ProQuad</a:t>
            </a:r>
            <a:r>
              <a:rPr lang="en-GB" sz="1600"/>
              <a:t>® and </a:t>
            </a:r>
            <a:r>
              <a:rPr lang="en-GB" sz="1600" err="1"/>
              <a:t>Priorix</a:t>
            </a:r>
            <a:r>
              <a:rPr lang="en-GB" sz="1600"/>
              <a:t>-Tetra® are live attenuated vaccines. As the vaccine contains weakened forms of the viruses, it does not cause the diseases </a:t>
            </a:r>
            <a:endParaRPr lang="en-GB" sz="1600">
              <a:cs typeface="Arial"/>
            </a:endParaRPr>
          </a:p>
          <a:p>
            <a:r>
              <a:rPr lang="en-GB" sz="1600"/>
              <a:t>the vaccines are considered clinically equivalent and interchangeable, although Priorix-Tetra® should be offered to children whose parents/ guardians do not wish them to receive a vaccine containing pork gelatine</a:t>
            </a:r>
            <a:endParaRPr lang="en-GB" sz="1600">
              <a:cs typeface="Arial"/>
            </a:endParaRPr>
          </a:p>
          <a:p>
            <a:r>
              <a:rPr lang="en-GB" sz="1600"/>
              <a:t>guidance in the Green Book supersedes the summary of product characteristics (SmPC)</a:t>
            </a:r>
            <a:r>
              <a:rPr lang="en-GB" sz="1600">
                <a:hlinkClick r:id="rId6"/>
              </a:rPr>
              <a:t> Varicella: the green book, chapter 34 - GOV.UK</a:t>
            </a:r>
            <a:endParaRPr lang="en-GB" sz="1600">
              <a:cs typeface="Arial"/>
            </a:endParaRPr>
          </a:p>
          <a:p>
            <a:pPr marL="0" indent="0">
              <a:buNone/>
            </a:pPr>
            <a:endParaRPr lang="en-GB" sz="2000"/>
          </a:p>
          <a:p>
            <a:pPr lvl="1"/>
            <a:endParaRPr lang="en-GB" sz="1600"/>
          </a:p>
        </p:txBody>
      </p:sp>
      <p:sp>
        <p:nvSpPr>
          <p:cNvPr id="5" name="Slide Number Placeholder 4">
            <a:extLst>
              <a:ext uri="{FF2B5EF4-FFF2-40B4-BE49-F238E27FC236}">
                <a16:creationId xmlns:a16="http://schemas.microsoft.com/office/drawing/2014/main" id="{92027A02-C33E-501D-02E9-779E600099CD}"/>
              </a:ext>
            </a:extLst>
          </p:cNvPr>
          <p:cNvSpPr>
            <a:spLocks noGrp="1"/>
          </p:cNvSpPr>
          <p:nvPr>
            <p:ph type="sldNum" sz="quarter" idx="12"/>
          </p:nvPr>
        </p:nvSpPr>
        <p:spPr/>
        <p:txBody>
          <a:bodyPr/>
          <a:lstStyle/>
          <a:p>
            <a:fld id="{561D0CCE-8DCC-44DC-A653-AE62B1D84A52}" type="slidenum">
              <a:rPr lang="en-GB" smtClean="0"/>
              <a:pPr/>
              <a:t>47</a:t>
            </a:fld>
            <a:endParaRPr lang="en-GB"/>
          </a:p>
        </p:txBody>
      </p:sp>
      <p:sp>
        <p:nvSpPr>
          <p:cNvPr id="7" name="Footer Placeholder 3">
            <a:extLst>
              <a:ext uri="{FF2B5EF4-FFF2-40B4-BE49-F238E27FC236}">
                <a16:creationId xmlns:a16="http://schemas.microsoft.com/office/drawing/2014/main" id="{A481DAF7-3E20-9411-83A7-74809DD0D74A}"/>
              </a:ext>
            </a:extLst>
          </p:cNvPr>
          <p:cNvSpPr>
            <a:spLocks noGrp="1"/>
          </p:cNvSpPr>
          <p:nvPr>
            <p:ph type="ftr" sz="quarter" idx="11"/>
          </p:nvPr>
        </p:nvSpPr>
        <p:spPr>
          <a:xfrm>
            <a:off x="285749" y="6349598"/>
            <a:ext cx="7543801" cy="365125"/>
          </a:xfrm>
        </p:spPr>
        <p:txBody>
          <a:bodyPr/>
          <a:lstStyle/>
          <a:p>
            <a:r>
              <a:rPr lang="en-GB" sz="1300"/>
              <a:t>Varicella vaccination and other changes to the routine childhood immunisation schedule </a:t>
            </a:r>
          </a:p>
        </p:txBody>
      </p:sp>
    </p:spTree>
    <p:extLst>
      <p:ext uri="{BB962C8B-B14F-4D97-AF65-F5344CB8AC3E}">
        <p14:creationId xmlns:p14="http://schemas.microsoft.com/office/powerpoint/2010/main" val="14046631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B3396-8430-6609-DA8E-A679FB0C9DFC}"/>
              </a:ext>
            </a:extLst>
          </p:cNvPr>
          <p:cNvSpPr>
            <a:spLocks noGrp="1"/>
          </p:cNvSpPr>
          <p:nvPr>
            <p:ph type="title"/>
          </p:nvPr>
        </p:nvSpPr>
        <p:spPr>
          <a:xfrm>
            <a:off x="838200" y="365126"/>
            <a:ext cx="3517900" cy="685006"/>
          </a:xfrm>
        </p:spPr>
        <p:txBody>
          <a:bodyPr anchor="ctr">
            <a:normAutofit fontScale="90000"/>
          </a:bodyPr>
          <a:lstStyle/>
          <a:p>
            <a:r>
              <a:rPr lang="en-GB" b="1" err="1"/>
              <a:t>ProQuad</a:t>
            </a:r>
            <a:r>
              <a:rPr lang="en-GB" b="1"/>
              <a:t>®</a:t>
            </a:r>
          </a:p>
        </p:txBody>
      </p:sp>
      <p:sp>
        <p:nvSpPr>
          <p:cNvPr id="3" name="Content Placeholder 2">
            <a:extLst>
              <a:ext uri="{FF2B5EF4-FFF2-40B4-BE49-F238E27FC236}">
                <a16:creationId xmlns:a16="http://schemas.microsoft.com/office/drawing/2014/main" id="{D8A095DD-6BB1-E508-6714-10F9D8928B70}"/>
              </a:ext>
            </a:extLst>
          </p:cNvPr>
          <p:cNvSpPr>
            <a:spLocks noGrp="1"/>
          </p:cNvSpPr>
          <p:nvPr>
            <p:ph idx="1"/>
          </p:nvPr>
        </p:nvSpPr>
        <p:spPr>
          <a:xfrm>
            <a:off x="393701" y="1380331"/>
            <a:ext cx="7315200" cy="4283870"/>
          </a:xfrm>
        </p:spPr>
        <p:txBody>
          <a:bodyPr lIns="91440" tIns="45720" rIns="91440" bIns="45720" anchor="t">
            <a:normAutofit/>
          </a:bodyPr>
          <a:lstStyle/>
          <a:p>
            <a:r>
              <a:rPr lang="en-GB" sz="1600" b="1"/>
              <a:t>pack size: Single</a:t>
            </a:r>
            <a:r>
              <a:rPr lang="en-GB" sz="1600"/>
              <a:t> dose packs. 1 x pre-filled syringe containing solvent + 1 vial of powder + 2 unattached needles. One reconstituted dose is</a:t>
            </a:r>
            <a:r>
              <a:rPr lang="en-GB" sz="1600" b="1"/>
              <a:t> 0.5ml </a:t>
            </a:r>
          </a:p>
          <a:p>
            <a:r>
              <a:rPr lang="en-GB" sz="1600" b="1"/>
              <a:t>pack dimension: </a:t>
            </a:r>
            <a:r>
              <a:rPr lang="en-GB" sz="1600"/>
              <a:t>150 (H) x 47 (W) x 28 mm (D)</a:t>
            </a:r>
            <a:endParaRPr lang="en-GB" sz="1600">
              <a:cs typeface="Arial"/>
            </a:endParaRPr>
          </a:p>
          <a:p>
            <a:r>
              <a:rPr lang="en-GB" sz="1600"/>
              <a:t>in addition to the live attenuated viruses, </a:t>
            </a:r>
            <a:r>
              <a:rPr lang="en-GB" sz="1600" err="1"/>
              <a:t>ProQuad</a:t>
            </a:r>
            <a:r>
              <a:rPr lang="en-GB" sz="1600"/>
              <a:t>® contains:</a:t>
            </a:r>
            <a:endParaRPr lang="en-GB" sz="1600">
              <a:cs typeface="Arial"/>
            </a:endParaRPr>
          </a:p>
          <a:p>
            <a:pPr marL="457200" lvl="1" indent="0">
              <a:buNone/>
            </a:pPr>
            <a:r>
              <a:rPr lang="en-GB" sz="1200"/>
              <a:t>Sucrose		Sodium bicarbonate 	Neomycin</a:t>
            </a:r>
            <a:endParaRPr lang="en-GB" sz="1200">
              <a:cs typeface="Arial"/>
            </a:endParaRPr>
          </a:p>
          <a:p>
            <a:pPr marL="457200" lvl="1" indent="0">
              <a:buNone/>
            </a:pPr>
            <a:r>
              <a:rPr lang="en-GB" sz="1200"/>
              <a:t>Hydrolysed </a:t>
            </a:r>
            <a:r>
              <a:rPr lang="en-GB" sz="1200" err="1"/>
              <a:t>gelatin</a:t>
            </a:r>
            <a:r>
              <a:rPr lang="en-GB" sz="1200"/>
              <a:t>		Potassium phosphate	Phenol red</a:t>
            </a:r>
            <a:endParaRPr lang="en-GB" sz="1200">
              <a:cs typeface="Arial"/>
            </a:endParaRPr>
          </a:p>
          <a:p>
            <a:pPr marL="457200" lvl="1" indent="0">
              <a:buNone/>
            </a:pPr>
            <a:r>
              <a:rPr lang="en-GB" sz="1200"/>
              <a:t>Sodium chloride		Potassium chloride	Hydrochloric acid (to adjust pH)</a:t>
            </a:r>
            <a:endParaRPr lang="en-GB" sz="1200">
              <a:cs typeface="Arial"/>
            </a:endParaRPr>
          </a:p>
          <a:p>
            <a:pPr marL="457200" lvl="1" indent="0">
              <a:buNone/>
            </a:pPr>
            <a:r>
              <a:rPr lang="en-GB" sz="1200"/>
              <a:t>Sorbitol (E420)		Medium 199 with Hanks’ Salts Sodium hydroxide (to adjust pH)</a:t>
            </a:r>
            <a:endParaRPr lang="en-GB" sz="1200">
              <a:cs typeface="Arial"/>
            </a:endParaRPr>
          </a:p>
          <a:p>
            <a:pPr marL="457200" lvl="1" indent="0">
              <a:buNone/>
            </a:pPr>
            <a:r>
              <a:rPr lang="en-GB" sz="1200"/>
              <a:t>Monosodium glutamate  	Minimum Essential Medium, Eagle</a:t>
            </a:r>
            <a:endParaRPr lang="en-GB" sz="1200">
              <a:cs typeface="Arial"/>
            </a:endParaRPr>
          </a:p>
          <a:p>
            <a:pPr marL="457200" lvl="1" indent="0">
              <a:buNone/>
            </a:pPr>
            <a:r>
              <a:rPr lang="en-GB" sz="1200"/>
              <a:t>Sodium phosphate</a:t>
            </a:r>
            <a:endParaRPr lang="en-GB" sz="1200">
              <a:cs typeface="Arial"/>
            </a:endParaRPr>
          </a:p>
          <a:p>
            <a:r>
              <a:rPr lang="en-GB" sz="1600"/>
              <a:t>the solvent is water for injections</a:t>
            </a:r>
            <a:endParaRPr lang="en-GB" sz="1600">
              <a:cs typeface="Arial"/>
            </a:endParaRPr>
          </a:p>
          <a:p>
            <a:r>
              <a:rPr lang="en-GB" sz="1600" b="1" err="1"/>
              <a:t>ProQuad</a:t>
            </a:r>
            <a:r>
              <a:rPr lang="en-GB" sz="1600" b="1"/>
              <a:t>® contains pork gelatine</a:t>
            </a:r>
            <a:endParaRPr lang="en-GB" sz="1600" b="1">
              <a:cs typeface="Arial"/>
            </a:endParaRPr>
          </a:p>
          <a:p>
            <a:r>
              <a:rPr lang="en-GB" sz="1600" err="1"/>
              <a:t>Priorix</a:t>
            </a:r>
            <a:r>
              <a:rPr lang="en-GB" sz="1600"/>
              <a:t>-Tetra® should be offered to children whose parents or guardians do not wish them to receive a vaccine containing pork gelatine</a:t>
            </a:r>
            <a:endParaRPr lang="en-GB" sz="1600">
              <a:cs typeface="Arial"/>
            </a:endParaRPr>
          </a:p>
          <a:p>
            <a:pPr marL="457200" lvl="1" indent="0">
              <a:buNone/>
            </a:pPr>
            <a:r>
              <a:rPr lang="en-GB" sz="1100"/>
              <a:t>		</a:t>
            </a:r>
            <a:endParaRPr lang="en-GB" sz="1100">
              <a:cs typeface="Arial"/>
            </a:endParaRPr>
          </a:p>
          <a:p>
            <a:endParaRPr lang="en-GB" sz="1100"/>
          </a:p>
          <a:p>
            <a:endParaRPr lang="en-GB" sz="1100"/>
          </a:p>
        </p:txBody>
      </p:sp>
      <p:sp>
        <p:nvSpPr>
          <p:cNvPr id="5" name="Slide Number Placeholder 4">
            <a:extLst>
              <a:ext uri="{FF2B5EF4-FFF2-40B4-BE49-F238E27FC236}">
                <a16:creationId xmlns:a16="http://schemas.microsoft.com/office/drawing/2014/main" id="{021E732D-A126-6B18-2EE0-4F95AEA2D8C8}"/>
              </a:ext>
            </a:extLst>
          </p:cNvPr>
          <p:cNvSpPr>
            <a:spLocks noGrp="1"/>
          </p:cNvSpPr>
          <p:nvPr>
            <p:ph type="sldNum" sz="quarter" idx="12"/>
          </p:nvPr>
        </p:nvSpPr>
        <p:spPr>
          <a:xfrm>
            <a:off x="8610600" y="6356350"/>
            <a:ext cx="2743200" cy="365125"/>
          </a:xfrm>
        </p:spPr>
        <p:txBody>
          <a:bodyPr>
            <a:normAutofit/>
          </a:bodyPr>
          <a:lstStyle/>
          <a:p>
            <a:pPr>
              <a:lnSpc>
                <a:spcPct val="90000"/>
              </a:lnSpc>
              <a:spcAft>
                <a:spcPts val="600"/>
              </a:spcAft>
            </a:pPr>
            <a:fld id="{561D0CCE-8DCC-44DC-A653-AE62B1D84A52}" type="slidenum">
              <a:rPr lang="en-GB" smtClean="0"/>
              <a:pPr>
                <a:lnSpc>
                  <a:spcPct val="90000"/>
                </a:lnSpc>
                <a:spcAft>
                  <a:spcPts val="600"/>
                </a:spcAft>
              </a:pPr>
              <a:t>48</a:t>
            </a:fld>
            <a:endParaRPr lang="en-GB"/>
          </a:p>
        </p:txBody>
      </p:sp>
      <p:pic>
        <p:nvPicPr>
          <p:cNvPr id="7" name="Picture 6" descr="A syringe and vials next to a box&#10;&#10;AI-generated content may be incorrect.">
            <a:extLst>
              <a:ext uri="{FF2B5EF4-FFF2-40B4-BE49-F238E27FC236}">
                <a16:creationId xmlns:a16="http://schemas.microsoft.com/office/drawing/2014/main" id="{73D313E3-CDEE-3139-AE45-31F33E9885B1}"/>
              </a:ext>
            </a:extLst>
          </p:cNvPr>
          <p:cNvPicPr>
            <a:picLocks noChangeAspect="1"/>
          </p:cNvPicPr>
          <p:nvPr/>
        </p:nvPicPr>
        <p:blipFill>
          <a:blip r:embed="rId2" cstate="print">
            <a:extLst>
              <a:ext uri="{28A0092B-C50C-407E-A947-70E740481C1C}">
                <a14:useLocalDpi xmlns:a14="http://schemas.microsoft.com/office/drawing/2010/main" val="0"/>
              </a:ext>
            </a:extLst>
          </a:blip>
          <a:srcRect l="6717" r="31292" b="1"/>
          <a:stretch>
            <a:fillRect/>
          </a:stretch>
        </p:blipFill>
        <p:spPr>
          <a:xfrm>
            <a:off x="8071884" y="1469231"/>
            <a:ext cx="3726415" cy="3140869"/>
          </a:xfrm>
          <a:prstGeom prst="rect">
            <a:avLst/>
          </a:prstGeom>
          <a:noFill/>
        </p:spPr>
      </p:pic>
      <p:sp>
        <p:nvSpPr>
          <p:cNvPr id="6" name="TextBox 5">
            <a:extLst>
              <a:ext uri="{FF2B5EF4-FFF2-40B4-BE49-F238E27FC236}">
                <a16:creationId xmlns:a16="http://schemas.microsoft.com/office/drawing/2014/main" id="{418E44EF-7CC4-9D4A-A11C-730DB0A5D102}"/>
              </a:ext>
            </a:extLst>
          </p:cNvPr>
          <p:cNvSpPr txBox="1"/>
          <p:nvPr/>
        </p:nvSpPr>
        <p:spPr>
          <a:xfrm>
            <a:off x="8071884" y="4629150"/>
            <a:ext cx="2377041" cy="276999"/>
          </a:xfrm>
          <a:prstGeom prst="rect">
            <a:avLst/>
          </a:prstGeom>
          <a:noFill/>
        </p:spPr>
        <p:txBody>
          <a:bodyPr wrap="square" rtlCol="0">
            <a:spAutoFit/>
          </a:bodyPr>
          <a:lstStyle/>
          <a:p>
            <a:r>
              <a:rPr lang="en-GB" sz="1200"/>
              <a:t>Image source: MSD</a:t>
            </a:r>
          </a:p>
        </p:txBody>
      </p:sp>
      <p:sp>
        <p:nvSpPr>
          <p:cNvPr id="9" name="Footer Placeholder 3">
            <a:extLst>
              <a:ext uri="{FF2B5EF4-FFF2-40B4-BE49-F238E27FC236}">
                <a16:creationId xmlns:a16="http://schemas.microsoft.com/office/drawing/2014/main" id="{61E88E12-19E5-AAEE-80BF-98A655A4B8F5}"/>
              </a:ext>
            </a:extLst>
          </p:cNvPr>
          <p:cNvSpPr>
            <a:spLocks noGrp="1"/>
          </p:cNvSpPr>
          <p:nvPr>
            <p:ph type="ftr" sz="quarter" idx="11"/>
          </p:nvPr>
        </p:nvSpPr>
        <p:spPr>
          <a:xfrm>
            <a:off x="285749" y="6349598"/>
            <a:ext cx="7543801" cy="365125"/>
          </a:xfrm>
        </p:spPr>
        <p:txBody>
          <a:bodyPr/>
          <a:lstStyle/>
          <a:p>
            <a:r>
              <a:rPr lang="en-GB" sz="1300"/>
              <a:t>Varicella vaccination and other changes to the routine childhood immunisation schedule </a:t>
            </a:r>
          </a:p>
        </p:txBody>
      </p:sp>
    </p:spTree>
    <p:extLst>
      <p:ext uri="{BB962C8B-B14F-4D97-AF65-F5344CB8AC3E}">
        <p14:creationId xmlns:p14="http://schemas.microsoft.com/office/powerpoint/2010/main" val="35644729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874C4-AA02-552F-3569-E2013F074E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A38574-FCA0-F019-67E0-09E4ACC57FBA}"/>
              </a:ext>
            </a:extLst>
          </p:cNvPr>
          <p:cNvSpPr>
            <a:spLocks noGrp="1"/>
          </p:cNvSpPr>
          <p:nvPr>
            <p:ph type="title"/>
          </p:nvPr>
        </p:nvSpPr>
        <p:spPr>
          <a:xfrm>
            <a:off x="603738" y="341922"/>
            <a:ext cx="11588262" cy="678229"/>
          </a:xfrm>
        </p:spPr>
        <p:txBody>
          <a:bodyPr/>
          <a:lstStyle/>
          <a:p>
            <a:r>
              <a:rPr lang="en-GB" sz="4000" b="1"/>
              <a:t>Preparation and administration of </a:t>
            </a:r>
            <a:r>
              <a:rPr lang="en-GB" sz="4000" b="1" err="1"/>
              <a:t>ProQuad</a:t>
            </a:r>
            <a:r>
              <a:rPr lang="en-GB" sz="4000" b="1"/>
              <a:t>®</a:t>
            </a:r>
          </a:p>
        </p:txBody>
      </p:sp>
      <p:sp>
        <p:nvSpPr>
          <p:cNvPr id="3" name="Content Placeholder 2">
            <a:extLst>
              <a:ext uri="{FF2B5EF4-FFF2-40B4-BE49-F238E27FC236}">
                <a16:creationId xmlns:a16="http://schemas.microsoft.com/office/drawing/2014/main" id="{2E35A875-D9F0-8C89-B5CA-29BC48D99D0C}"/>
              </a:ext>
            </a:extLst>
          </p:cNvPr>
          <p:cNvSpPr>
            <a:spLocks noGrp="1"/>
          </p:cNvSpPr>
          <p:nvPr>
            <p:ph idx="1"/>
          </p:nvPr>
        </p:nvSpPr>
        <p:spPr>
          <a:xfrm>
            <a:off x="838200" y="1137138"/>
            <a:ext cx="10515600" cy="5039825"/>
          </a:xfrm>
        </p:spPr>
        <p:txBody>
          <a:bodyPr lIns="91440" tIns="45720" rIns="91440" bIns="45720" anchor="t"/>
          <a:lstStyle/>
          <a:p>
            <a:r>
              <a:rPr lang="en-GB" sz="2000"/>
              <a:t>powder in a vial, with a solvent for solution in a pre-filled syringe</a:t>
            </a:r>
          </a:p>
          <a:p>
            <a:r>
              <a:rPr lang="en-GB" sz="2000" b="1"/>
              <a:t>before reconstitution</a:t>
            </a:r>
            <a:r>
              <a:rPr lang="en-GB" sz="2000"/>
              <a:t>: powder is a </a:t>
            </a:r>
            <a:r>
              <a:rPr lang="en-GB" sz="2000">
                <a:ea typeface="+mn-lt"/>
                <a:cs typeface="+mn-lt"/>
              </a:rPr>
              <a:t>before reconstitution the lyophilised powder (or “compact crystalline cake / plug”) is described as </a:t>
            </a:r>
            <a:r>
              <a:rPr lang="en-GB" sz="2000" b="1">
                <a:ea typeface="+mn-lt"/>
                <a:cs typeface="+mn-lt"/>
              </a:rPr>
              <a:t>white to pale yellow</a:t>
            </a:r>
            <a:r>
              <a:rPr lang="en-GB" sz="2000">
                <a:ea typeface="+mn-lt"/>
                <a:cs typeface="+mn-lt"/>
              </a:rPr>
              <a:t> (or “white to pale yellow compact crystalline plug/cake”)</a:t>
            </a:r>
            <a:endParaRPr lang="en-GB" sz="2000">
              <a:cs typeface="Arial"/>
            </a:endParaRPr>
          </a:p>
          <a:p>
            <a:r>
              <a:rPr lang="en-GB" sz="2000" b="1"/>
              <a:t>solvent: </a:t>
            </a:r>
            <a:r>
              <a:rPr lang="en-GB" sz="2000"/>
              <a:t>clear, colourless liquid</a:t>
            </a:r>
            <a:endParaRPr lang="en-GB" sz="2000">
              <a:cs typeface="Arial"/>
            </a:endParaRPr>
          </a:p>
          <a:p>
            <a:r>
              <a:rPr lang="en-GB" sz="2000" b="1"/>
              <a:t>reconstitute vaccine: </a:t>
            </a:r>
            <a:endParaRPr lang="en-GB" sz="2000" b="1">
              <a:cs typeface="Arial"/>
            </a:endParaRPr>
          </a:p>
          <a:p>
            <a:pPr lvl="1"/>
            <a:r>
              <a:rPr lang="en-GB" sz="1600"/>
              <a:t>by adding entire contents of pre-filled syringe of solvent to the vial containing the powder</a:t>
            </a:r>
            <a:endParaRPr lang="en-GB" sz="1600">
              <a:cs typeface="Arial"/>
            </a:endParaRPr>
          </a:p>
          <a:p>
            <a:pPr lvl="1"/>
            <a:r>
              <a:rPr lang="en-GB" sz="1600"/>
              <a:t>inspect the reconstituted vaccine. Its colour should become a </a:t>
            </a:r>
            <a:r>
              <a:rPr lang="en-GB" sz="1600">
                <a:ea typeface="+mn-lt"/>
                <a:cs typeface="+mn-lt"/>
              </a:rPr>
              <a:t>clear pale yellow to light pink liquid</a:t>
            </a:r>
          </a:p>
          <a:p>
            <a:pPr lvl="1"/>
            <a:r>
              <a:rPr lang="en-GB" sz="1600"/>
              <a:t>it may contain translucent product-related particulates, which is normal for this vaccine, but if the vaccine presents with other colouration or contains other particulate matter, do not administer</a:t>
            </a:r>
            <a:endParaRPr lang="en-GB" sz="1600">
              <a:cs typeface="Arial"/>
            </a:endParaRPr>
          </a:p>
          <a:p>
            <a:endParaRPr lang="en-GB" sz="2000"/>
          </a:p>
        </p:txBody>
      </p:sp>
      <p:sp>
        <p:nvSpPr>
          <p:cNvPr id="5" name="Slide Number Placeholder 4">
            <a:extLst>
              <a:ext uri="{FF2B5EF4-FFF2-40B4-BE49-F238E27FC236}">
                <a16:creationId xmlns:a16="http://schemas.microsoft.com/office/drawing/2014/main" id="{1974C90A-C428-D02F-A13A-75CFD084A5FE}"/>
              </a:ext>
            </a:extLst>
          </p:cNvPr>
          <p:cNvSpPr>
            <a:spLocks noGrp="1"/>
          </p:cNvSpPr>
          <p:nvPr>
            <p:ph type="sldNum" sz="quarter" idx="12"/>
          </p:nvPr>
        </p:nvSpPr>
        <p:spPr/>
        <p:txBody>
          <a:bodyPr/>
          <a:lstStyle/>
          <a:p>
            <a:fld id="{561D0CCE-8DCC-44DC-A653-AE62B1D84A52}" type="slidenum">
              <a:rPr lang="en-GB" smtClean="0"/>
              <a:pPr/>
              <a:t>49</a:t>
            </a:fld>
            <a:endParaRPr lang="en-GB"/>
          </a:p>
        </p:txBody>
      </p:sp>
      <p:sp>
        <p:nvSpPr>
          <p:cNvPr id="7" name="Footer Placeholder 3">
            <a:extLst>
              <a:ext uri="{FF2B5EF4-FFF2-40B4-BE49-F238E27FC236}">
                <a16:creationId xmlns:a16="http://schemas.microsoft.com/office/drawing/2014/main" id="{CF567363-16E7-2F65-8EAD-3127C29353D8}"/>
              </a:ext>
            </a:extLst>
          </p:cNvPr>
          <p:cNvSpPr>
            <a:spLocks noGrp="1"/>
          </p:cNvSpPr>
          <p:nvPr>
            <p:ph type="ftr" sz="quarter" idx="11"/>
          </p:nvPr>
        </p:nvSpPr>
        <p:spPr>
          <a:xfrm>
            <a:off x="285749" y="6349598"/>
            <a:ext cx="7543801" cy="365125"/>
          </a:xfrm>
        </p:spPr>
        <p:txBody>
          <a:bodyPr/>
          <a:lstStyle/>
          <a:p>
            <a:r>
              <a:rPr lang="en-GB" sz="1300"/>
              <a:t>Varicella vaccination and other changes to the routine childhood immunisation schedule </a:t>
            </a:r>
          </a:p>
        </p:txBody>
      </p:sp>
    </p:spTree>
    <p:extLst>
      <p:ext uri="{BB962C8B-B14F-4D97-AF65-F5344CB8AC3E}">
        <p14:creationId xmlns:p14="http://schemas.microsoft.com/office/powerpoint/2010/main" val="6727521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E25FC-0BD5-2FB3-9F85-595C6EA91A95}"/>
              </a:ext>
            </a:extLst>
          </p:cNvPr>
          <p:cNvSpPr>
            <a:spLocks noGrp="1"/>
          </p:cNvSpPr>
          <p:nvPr>
            <p:ph type="title"/>
          </p:nvPr>
        </p:nvSpPr>
        <p:spPr>
          <a:xfrm>
            <a:off x="838200" y="143277"/>
            <a:ext cx="10515600" cy="694923"/>
          </a:xfrm>
        </p:spPr>
        <p:txBody>
          <a:bodyPr lIns="91440" tIns="45720" rIns="91440" bIns="45720" anchor="t"/>
          <a:lstStyle/>
          <a:p>
            <a:r>
              <a:rPr lang="en-US" sz="4000" b="1">
                <a:cs typeface="Arial"/>
              </a:rPr>
              <a:t>Notes to users </a:t>
            </a:r>
            <a:endParaRPr lang="en-US" sz="4000" b="1"/>
          </a:p>
        </p:txBody>
      </p:sp>
      <p:sp>
        <p:nvSpPr>
          <p:cNvPr id="3" name="Content Placeholder 2">
            <a:extLst>
              <a:ext uri="{FF2B5EF4-FFF2-40B4-BE49-F238E27FC236}">
                <a16:creationId xmlns:a16="http://schemas.microsoft.com/office/drawing/2014/main" id="{2E22B0B6-9F8A-15E6-BE73-52CE093A3A87}"/>
              </a:ext>
            </a:extLst>
          </p:cNvPr>
          <p:cNvSpPr>
            <a:spLocks noGrp="1"/>
          </p:cNvSpPr>
          <p:nvPr>
            <p:ph idx="1"/>
          </p:nvPr>
        </p:nvSpPr>
        <p:spPr>
          <a:xfrm>
            <a:off x="838200" y="1094928"/>
            <a:ext cx="10515600" cy="4351338"/>
          </a:xfrm>
        </p:spPr>
        <p:txBody>
          <a:bodyPr lIns="91440" tIns="45720" rIns="91440" bIns="45720" anchor="t"/>
          <a:lstStyle/>
          <a:p>
            <a:r>
              <a:rPr lang="en-US" sz="1800">
                <a:solidFill>
                  <a:srgbClr val="002060"/>
                </a:solidFill>
                <a:cs typeface="Arial"/>
              </a:rPr>
              <a:t>this slide set contains a collection of core slides for both individual use and for use or adaptation during the delivery of MMRV vaccination training</a:t>
            </a:r>
            <a:endParaRPr lang="en-US">
              <a:solidFill>
                <a:srgbClr val="002060"/>
              </a:solidFill>
              <a:cs typeface="Arial"/>
            </a:endParaRPr>
          </a:p>
          <a:p>
            <a:endParaRPr lang="en-US" sz="1800">
              <a:solidFill>
                <a:srgbClr val="002060"/>
              </a:solidFill>
              <a:cs typeface="Arial"/>
            </a:endParaRPr>
          </a:p>
          <a:p>
            <a:r>
              <a:rPr lang="en-US" sz="1800">
                <a:solidFill>
                  <a:srgbClr val="002060"/>
                </a:solidFill>
                <a:cs typeface="Arial"/>
              </a:rPr>
              <a:t>trainers should select the slides required depending on the background and experience of the healthcare practitioners they are training and according to the role they will have in delivering the MMRV vaccine </a:t>
            </a:r>
            <a:r>
              <a:rPr lang="en-US" sz="1800" err="1">
                <a:solidFill>
                  <a:srgbClr val="002060"/>
                </a:solidFill>
                <a:cs typeface="Arial"/>
              </a:rPr>
              <a:t>programme</a:t>
            </a:r>
            <a:endParaRPr lang="en-US">
              <a:solidFill>
                <a:srgbClr val="002060"/>
              </a:solidFill>
              <a:cs typeface="Arial"/>
            </a:endParaRPr>
          </a:p>
          <a:p>
            <a:endParaRPr lang="en-US" sz="1800">
              <a:solidFill>
                <a:srgbClr val="002060"/>
              </a:solidFill>
              <a:cs typeface="Arial"/>
            </a:endParaRPr>
          </a:p>
          <a:p>
            <a:r>
              <a:rPr lang="en-US" sz="1800">
                <a:solidFill>
                  <a:srgbClr val="002060"/>
                </a:solidFill>
                <a:cs typeface="Arial"/>
              </a:rPr>
              <a:t>the information in this slide set (version 2) was correct at time of publication</a:t>
            </a:r>
            <a:endParaRPr lang="en-US">
              <a:solidFill>
                <a:srgbClr val="002060"/>
              </a:solidFill>
              <a:cs typeface="Arial"/>
            </a:endParaRPr>
          </a:p>
          <a:p>
            <a:endParaRPr lang="en-US" sz="1800">
              <a:solidFill>
                <a:srgbClr val="002060"/>
              </a:solidFill>
              <a:cs typeface="Arial"/>
            </a:endParaRPr>
          </a:p>
          <a:p>
            <a:r>
              <a:rPr lang="en-US" sz="1800">
                <a:solidFill>
                  <a:srgbClr val="002060"/>
                </a:solidFill>
                <a:cs typeface="Arial"/>
              </a:rPr>
              <a:t>updates to the slide set may be required in the future, for example in response to changing epidemiology or vaccination recommendations - please check online to ensure you are using the latest version of these slides </a:t>
            </a:r>
            <a:r>
              <a:rPr lang="en-US" sz="1800">
                <a:solidFill>
                  <a:srgbClr val="002060"/>
                </a:solidFill>
                <a:ea typeface="+mn-lt"/>
                <a:cs typeface="+mn-lt"/>
                <a:hlinkClick r:id="rId2"/>
              </a:rPr>
              <a:t>Immunisation training resources and events - Public Health Wales</a:t>
            </a:r>
            <a:endParaRPr lang="en-US">
              <a:solidFill>
                <a:srgbClr val="002060"/>
              </a:solidFill>
              <a:cs typeface="Arial"/>
            </a:endParaRPr>
          </a:p>
          <a:p>
            <a:endParaRPr lang="en-US" sz="1800">
              <a:solidFill>
                <a:srgbClr val="002060"/>
              </a:solidFill>
              <a:cs typeface="Arial"/>
            </a:endParaRPr>
          </a:p>
          <a:p>
            <a:endParaRPr lang="en-US" sz="1800">
              <a:solidFill>
                <a:srgbClr val="002060"/>
              </a:solidFill>
              <a:cs typeface="Arial"/>
            </a:endParaRPr>
          </a:p>
          <a:p>
            <a:endParaRPr lang="en-US">
              <a:solidFill>
                <a:srgbClr val="002060"/>
              </a:solidFill>
              <a:cs typeface="Arial"/>
            </a:endParaRPr>
          </a:p>
        </p:txBody>
      </p:sp>
      <p:sp>
        <p:nvSpPr>
          <p:cNvPr id="5" name="Slide Number Placeholder 4">
            <a:extLst>
              <a:ext uri="{FF2B5EF4-FFF2-40B4-BE49-F238E27FC236}">
                <a16:creationId xmlns:a16="http://schemas.microsoft.com/office/drawing/2014/main" id="{843069F3-1F18-6E88-6FAB-56D455B6D8BD}"/>
              </a:ext>
            </a:extLst>
          </p:cNvPr>
          <p:cNvSpPr>
            <a:spLocks noGrp="1"/>
          </p:cNvSpPr>
          <p:nvPr>
            <p:ph type="sldNum" sz="quarter" idx="12"/>
          </p:nvPr>
        </p:nvSpPr>
        <p:spPr/>
        <p:txBody>
          <a:bodyPr/>
          <a:lstStyle/>
          <a:p>
            <a:fld id="{561D0CCE-8DCC-44DC-A653-AE62B1D84A52}" type="slidenum">
              <a:rPr lang="en-GB" smtClean="0"/>
              <a:pPr/>
              <a:t>5</a:t>
            </a:fld>
            <a:endParaRPr lang="en-GB"/>
          </a:p>
        </p:txBody>
      </p:sp>
      <p:sp>
        <p:nvSpPr>
          <p:cNvPr id="7" name="Footer Placeholder 3">
            <a:extLst>
              <a:ext uri="{FF2B5EF4-FFF2-40B4-BE49-F238E27FC236}">
                <a16:creationId xmlns:a16="http://schemas.microsoft.com/office/drawing/2014/main" id="{0CEAF0F7-50C7-67AD-A6A9-96533132CC8C}"/>
              </a:ext>
            </a:extLst>
          </p:cNvPr>
          <p:cNvSpPr>
            <a:spLocks noGrp="1"/>
          </p:cNvSpPr>
          <p:nvPr>
            <p:ph type="ftr" sz="quarter" idx="11"/>
          </p:nvPr>
        </p:nvSpPr>
        <p:spPr>
          <a:xfrm>
            <a:off x="285749" y="6349598"/>
            <a:ext cx="7543801" cy="365125"/>
          </a:xfrm>
        </p:spPr>
        <p:txBody>
          <a:bodyPr/>
          <a:lstStyle/>
          <a:p>
            <a:r>
              <a:rPr lang="en-GB" sz="1300"/>
              <a:t>Varicella vaccination and other changes to the routine childhood immunisation schedule </a:t>
            </a:r>
          </a:p>
        </p:txBody>
      </p:sp>
    </p:spTree>
    <p:extLst>
      <p:ext uri="{BB962C8B-B14F-4D97-AF65-F5344CB8AC3E}">
        <p14:creationId xmlns:p14="http://schemas.microsoft.com/office/powerpoint/2010/main" val="38502134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B964D-41D9-A1C3-DCC9-79AB742F78D5}"/>
              </a:ext>
            </a:extLst>
          </p:cNvPr>
          <p:cNvSpPr>
            <a:spLocks noGrp="1"/>
          </p:cNvSpPr>
          <p:nvPr>
            <p:ph type="title"/>
          </p:nvPr>
        </p:nvSpPr>
        <p:spPr>
          <a:xfrm>
            <a:off x="838200" y="365125"/>
            <a:ext cx="10515600" cy="1325563"/>
          </a:xfrm>
        </p:spPr>
        <p:txBody>
          <a:bodyPr anchor="ctr">
            <a:normAutofit/>
          </a:bodyPr>
          <a:lstStyle/>
          <a:p>
            <a:r>
              <a:rPr lang="en-GB" b="1" err="1"/>
              <a:t>Priorix</a:t>
            </a:r>
            <a:r>
              <a:rPr lang="en-GB" b="1"/>
              <a:t>-Tetra®</a:t>
            </a:r>
          </a:p>
        </p:txBody>
      </p:sp>
      <p:sp>
        <p:nvSpPr>
          <p:cNvPr id="3" name="Content Placeholder 2">
            <a:extLst>
              <a:ext uri="{FF2B5EF4-FFF2-40B4-BE49-F238E27FC236}">
                <a16:creationId xmlns:a16="http://schemas.microsoft.com/office/drawing/2014/main" id="{3EAA1286-EF05-89BD-3B63-9A23A570A56B}"/>
              </a:ext>
            </a:extLst>
          </p:cNvPr>
          <p:cNvSpPr>
            <a:spLocks noGrp="1"/>
          </p:cNvSpPr>
          <p:nvPr>
            <p:ph idx="1"/>
          </p:nvPr>
        </p:nvSpPr>
        <p:spPr>
          <a:xfrm>
            <a:off x="689610" y="1574007"/>
            <a:ext cx="7227570" cy="4351338"/>
          </a:xfrm>
        </p:spPr>
        <p:txBody>
          <a:bodyPr>
            <a:normAutofit/>
          </a:bodyPr>
          <a:lstStyle/>
          <a:p>
            <a:r>
              <a:rPr lang="en-GB" sz="1500" b="1"/>
              <a:t>pack size: </a:t>
            </a:r>
            <a:r>
              <a:rPr lang="en-GB" sz="1500"/>
              <a:t>10 dose pack. 10 x single dose powder in a vial and 10 x single dose diluent (solvent) in a pre-filled syringe. One reconstituted dose = 0.5ml</a:t>
            </a:r>
          </a:p>
          <a:p>
            <a:r>
              <a:rPr lang="en-GB" sz="1500" b="1"/>
              <a:t>pack dimension: </a:t>
            </a:r>
            <a:r>
              <a:rPr lang="en-GB" sz="1500"/>
              <a:t>142 (H) x 178 (W) x 29 mm (D)</a:t>
            </a:r>
          </a:p>
          <a:p>
            <a:r>
              <a:rPr lang="en-GB" sz="1500"/>
              <a:t>in addition to the live attenuated viruses, </a:t>
            </a:r>
            <a:r>
              <a:rPr lang="en-GB" sz="1500" err="1"/>
              <a:t>Priorix</a:t>
            </a:r>
            <a:r>
              <a:rPr lang="en-GB" sz="1500"/>
              <a:t>-Tetra® contains:</a:t>
            </a:r>
          </a:p>
          <a:p>
            <a:pPr lvl="1"/>
            <a:r>
              <a:rPr lang="en-GB" sz="1500"/>
              <a:t>Amino acids (containing phenylalanine)</a:t>
            </a:r>
          </a:p>
          <a:p>
            <a:pPr lvl="1"/>
            <a:r>
              <a:rPr lang="en-GB" sz="1500"/>
              <a:t>Lactose anhydrous</a:t>
            </a:r>
          </a:p>
          <a:p>
            <a:pPr lvl="1"/>
            <a:r>
              <a:rPr lang="en-GB" sz="1500"/>
              <a:t>Mannitol (E 421)</a:t>
            </a:r>
          </a:p>
          <a:p>
            <a:pPr lvl="1"/>
            <a:r>
              <a:rPr lang="en-GB" sz="1500"/>
              <a:t>Sorbitol (E420)</a:t>
            </a:r>
          </a:p>
          <a:p>
            <a:pPr lvl="1"/>
            <a:r>
              <a:rPr lang="en-GB" sz="1500"/>
              <a:t>Medium 199 (containing phenylalanine, para-aminobenzoic acid, sodium and potassium)</a:t>
            </a:r>
          </a:p>
          <a:p>
            <a:pPr lvl="1"/>
            <a:r>
              <a:rPr lang="en-GB" sz="1500"/>
              <a:t>Contains a trace amount of neomycin</a:t>
            </a:r>
          </a:p>
          <a:p>
            <a:r>
              <a:rPr lang="en-GB" sz="1500"/>
              <a:t>the solvent is water for injections</a:t>
            </a:r>
          </a:p>
          <a:p>
            <a:r>
              <a:rPr lang="en-GB" sz="1500" b="1" err="1"/>
              <a:t>Priorix</a:t>
            </a:r>
            <a:r>
              <a:rPr lang="en-GB" sz="1500" b="1"/>
              <a:t>-Tetra® does not contain pork gelatine</a:t>
            </a:r>
          </a:p>
          <a:p>
            <a:r>
              <a:rPr lang="en-GB" sz="1500"/>
              <a:t>this MMRV vaccine should be offered to children whose parents or carers do not wish them to receive a vaccine containing pork gelatine</a:t>
            </a:r>
          </a:p>
          <a:p>
            <a:endParaRPr lang="en-GB" sz="1500"/>
          </a:p>
        </p:txBody>
      </p:sp>
      <p:sp>
        <p:nvSpPr>
          <p:cNvPr id="5" name="Slide Number Placeholder 4">
            <a:extLst>
              <a:ext uri="{FF2B5EF4-FFF2-40B4-BE49-F238E27FC236}">
                <a16:creationId xmlns:a16="http://schemas.microsoft.com/office/drawing/2014/main" id="{12B59F7B-77ED-61BB-3BF1-00A6964485C5}"/>
              </a:ext>
            </a:extLst>
          </p:cNvPr>
          <p:cNvSpPr>
            <a:spLocks noGrp="1"/>
          </p:cNvSpPr>
          <p:nvPr>
            <p:ph type="sldNum" sz="quarter" idx="12"/>
          </p:nvPr>
        </p:nvSpPr>
        <p:spPr>
          <a:xfrm>
            <a:off x="8610600" y="6356350"/>
            <a:ext cx="2743200" cy="365125"/>
          </a:xfrm>
        </p:spPr>
        <p:txBody>
          <a:bodyPr>
            <a:normAutofit/>
          </a:bodyPr>
          <a:lstStyle/>
          <a:p>
            <a:pPr>
              <a:lnSpc>
                <a:spcPct val="90000"/>
              </a:lnSpc>
              <a:spcAft>
                <a:spcPts val="600"/>
              </a:spcAft>
            </a:pPr>
            <a:fld id="{561D0CCE-8DCC-44DC-A653-AE62B1D84A52}" type="slidenum">
              <a:rPr lang="en-GB" smtClean="0"/>
              <a:pPr>
                <a:lnSpc>
                  <a:spcPct val="90000"/>
                </a:lnSpc>
                <a:spcAft>
                  <a:spcPts val="600"/>
                </a:spcAft>
              </a:pPr>
              <a:t>50</a:t>
            </a:fld>
            <a:endParaRPr lang="en-GB"/>
          </a:p>
        </p:txBody>
      </p:sp>
      <p:pic>
        <p:nvPicPr>
          <p:cNvPr id="7" name="Picture 6" descr="A box with syringes and vials&#10;&#10;AI-generated content may be incorrect.">
            <a:extLst>
              <a:ext uri="{FF2B5EF4-FFF2-40B4-BE49-F238E27FC236}">
                <a16:creationId xmlns:a16="http://schemas.microsoft.com/office/drawing/2014/main" id="{13D2A16E-A673-3543-415E-FE2027E1A217}"/>
              </a:ext>
            </a:extLst>
          </p:cNvPr>
          <p:cNvPicPr>
            <a:picLocks noChangeAspect="1"/>
          </p:cNvPicPr>
          <p:nvPr/>
        </p:nvPicPr>
        <p:blipFill>
          <a:blip r:embed="rId2" cstate="print">
            <a:extLst>
              <a:ext uri="{28A0092B-C50C-407E-A947-70E740481C1C}">
                <a14:useLocalDpi xmlns:a14="http://schemas.microsoft.com/office/drawing/2010/main" val="0"/>
              </a:ext>
            </a:extLst>
          </a:blip>
          <a:srcRect l="20223" r="26386" b="-3"/>
          <a:stretch>
            <a:fillRect/>
          </a:stretch>
        </p:blipFill>
        <p:spPr>
          <a:xfrm>
            <a:off x="8610600" y="1457325"/>
            <a:ext cx="3097529" cy="4351338"/>
          </a:xfrm>
          <a:prstGeom prst="rect">
            <a:avLst/>
          </a:prstGeom>
          <a:noFill/>
        </p:spPr>
      </p:pic>
      <p:sp>
        <p:nvSpPr>
          <p:cNvPr id="6" name="TextBox 5">
            <a:extLst>
              <a:ext uri="{FF2B5EF4-FFF2-40B4-BE49-F238E27FC236}">
                <a16:creationId xmlns:a16="http://schemas.microsoft.com/office/drawing/2014/main" id="{9728EE9F-4A77-6AA0-6AEE-535369584A03}"/>
              </a:ext>
            </a:extLst>
          </p:cNvPr>
          <p:cNvSpPr txBox="1"/>
          <p:nvPr/>
        </p:nvSpPr>
        <p:spPr>
          <a:xfrm>
            <a:off x="8763000" y="5925345"/>
            <a:ext cx="1526380" cy="276999"/>
          </a:xfrm>
          <a:prstGeom prst="rect">
            <a:avLst/>
          </a:prstGeom>
          <a:noFill/>
        </p:spPr>
        <p:txBody>
          <a:bodyPr wrap="none" rtlCol="0">
            <a:spAutoFit/>
          </a:bodyPr>
          <a:lstStyle/>
          <a:p>
            <a:r>
              <a:rPr lang="en-GB" sz="1200"/>
              <a:t>Image source: GSK</a:t>
            </a:r>
          </a:p>
        </p:txBody>
      </p:sp>
      <p:sp>
        <p:nvSpPr>
          <p:cNvPr id="8" name="Footer Placeholder 3">
            <a:extLst>
              <a:ext uri="{FF2B5EF4-FFF2-40B4-BE49-F238E27FC236}">
                <a16:creationId xmlns:a16="http://schemas.microsoft.com/office/drawing/2014/main" id="{DCB59FE7-C2B0-4565-0B89-BBED36094240}"/>
              </a:ext>
            </a:extLst>
          </p:cNvPr>
          <p:cNvSpPr>
            <a:spLocks noGrp="1"/>
          </p:cNvSpPr>
          <p:nvPr>
            <p:ph type="ftr" sz="quarter" idx="11"/>
          </p:nvPr>
        </p:nvSpPr>
        <p:spPr>
          <a:xfrm>
            <a:off x="285749" y="6349598"/>
            <a:ext cx="7543801" cy="365125"/>
          </a:xfrm>
        </p:spPr>
        <p:txBody>
          <a:bodyPr/>
          <a:lstStyle/>
          <a:p>
            <a:r>
              <a:rPr lang="en-GB" sz="1300"/>
              <a:t>Varicella vaccination and other changes to the routine childhood immunisation schedule </a:t>
            </a:r>
          </a:p>
        </p:txBody>
      </p:sp>
    </p:spTree>
    <p:extLst>
      <p:ext uri="{BB962C8B-B14F-4D97-AF65-F5344CB8AC3E}">
        <p14:creationId xmlns:p14="http://schemas.microsoft.com/office/powerpoint/2010/main" val="17097636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4D1D2-19F3-4269-E6D8-DE990489C7C4}"/>
              </a:ext>
            </a:extLst>
          </p:cNvPr>
          <p:cNvSpPr>
            <a:spLocks noGrp="1"/>
          </p:cNvSpPr>
          <p:nvPr>
            <p:ph type="title"/>
          </p:nvPr>
        </p:nvSpPr>
        <p:spPr>
          <a:xfrm>
            <a:off x="838200" y="365125"/>
            <a:ext cx="10515600" cy="829804"/>
          </a:xfrm>
        </p:spPr>
        <p:txBody>
          <a:bodyPr lIns="91440" tIns="45720" rIns="91440" bIns="45720" anchor="t"/>
          <a:lstStyle/>
          <a:p>
            <a:r>
              <a:rPr lang="en-GB" b="1" err="1">
                <a:cs typeface="Arial"/>
              </a:rPr>
              <a:t>Priorix</a:t>
            </a:r>
            <a:r>
              <a:rPr lang="en-GB" b="1">
                <a:cs typeface="Arial"/>
              </a:rPr>
              <a:t>-Tetra®</a:t>
            </a:r>
            <a:endParaRPr lang="en-US"/>
          </a:p>
        </p:txBody>
      </p:sp>
      <p:pic>
        <p:nvPicPr>
          <p:cNvPr id="6" name="Content Placeholder 5" descr="A box with syringes and vials&#10;&#10;AI-generated content may be incorrect.">
            <a:extLst>
              <a:ext uri="{FF2B5EF4-FFF2-40B4-BE49-F238E27FC236}">
                <a16:creationId xmlns:a16="http://schemas.microsoft.com/office/drawing/2014/main" id="{1B5EAFF2-FFAD-5A26-02D6-423992A98A5D}"/>
              </a:ext>
            </a:extLst>
          </p:cNvPr>
          <p:cNvPicPr>
            <a:picLocks noGrp="1" noChangeAspect="1"/>
          </p:cNvPicPr>
          <p:nvPr>
            <p:ph idx="1"/>
          </p:nvPr>
        </p:nvPicPr>
        <p:blipFill>
          <a:blip r:embed="rId2"/>
          <a:stretch>
            <a:fillRect/>
          </a:stretch>
        </p:blipFill>
        <p:spPr>
          <a:xfrm>
            <a:off x="1096329" y="1384950"/>
            <a:ext cx="5776209" cy="4351338"/>
          </a:xfrm>
          <a:prstGeom prst="rect">
            <a:avLst/>
          </a:prstGeom>
        </p:spPr>
      </p:pic>
      <p:sp>
        <p:nvSpPr>
          <p:cNvPr id="4" name="Footer Placeholder 3">
            <a:extLst>
              <a:ext uri="{FF2B5EF4-FFF2-40B4-BE49-F238E27FC236}">
                <a16:creationId xmlns:a16="http://schemas.microsoft.com/office/drawing/2014/main" id="{78251D24-8221-14A7-70C9-D68379667A20}"/>
              </a:ext>
            </a:extLst>
          </p:cNvPr>
          <p:cNvSpPr>
            <a:spLocks noGrp="1"/>
          </p:cNvSpPr>
          <p:nvPr>
            <p:ph type="ftr" sz="quarter" idx="11"/>
          </p:nvPr>
        </p:nvSpPr>
        <p:spPr/>
        <p:txBody>
          <a:bodyPr lIns="91440" tIns="45720" rIns="91440" bIns="45720" anchor="t"/>
          <a:lstStyle/>
          <a:p>
            <a:r>
              <a:rPr lang="en-GB" sz="1300"/>
              <a:t>Varicella vaccination and other changes to the routine childhood immunisation schedule </a:t>
            </a:r>
          </a:p>
        </p:txBody>
      </p:sp>
      <p:sp>
        <p:nvSpPr>
          <p:cNvPr id="5" name="Slide Number Placeholder 4">
            <a:extLst>
              <a:ext uri="{FF2B5EF4-FFF2-40B4-BE49-F238E27FC236}">
                <a16:creationId xmlns:a16="http://schemas.microsoft.com/office/drawing/2014/main" id="{F0A9F0D2-E500-E6DA-F91A-10B0204F1735}"/>
              </a:ext>
            </a:extLst>
          </p:cNvPr>
          <p:cNvSpPr>
            <a:spLocks noGrp="1"/>
          </p:cNvSpPr>
          <p:nvPr>
            <p:ph type="sldNum" sz="quarter" idx="12"/>
          </p:nvPr>
        </p:nvSpPr>
        <p:spPr/>
        <p:txBody>
          <a:bodyPr/>
          <a:lstStyle/>
          <a:p>
            <a:fld id="{561D0CCE-8DCC-44DC-A653-AE62B1D84A52}" type="slidenum">
              <a:rPr lang="en-GB" smtClean="0"/>
              <a:pPr/>
              <a:t>51</a:t>
            </a:fld>
            <a:endParaRPr lang="en-GB"/>
          </a:p>
        </p:txBody>
      </p:sp>
      <p:sp>
        <p:nvSpPr>
          <p:cNvPr id="7" name="TextBox 6">
            <a:extLst>
              <a:ext uri="{FF2B5EF4-FFF2-40B4-BE49-F238E27FC236}">
                <a16:creationId xmlns:a16="http://schemas.microsoft.com/office/drawing/2014/main" id="{E56146C1-FB5B-314E-1B72-D9C5FF56198F}"/>
              </a:ext>
            </a:extLst>
          </p:cNvPr>
          <p:cNvSpPr txBox="1"/>
          <p:nvPr/>
        </p:nvSpPr>
        <p:spPr>
          <a:xfrm>
            <a:off x="7197687" y="1712204"/>
            <a:ext cx="4544458"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l" rtl="0">
              <a:buFont typeface="Arial"/>
              <a:buChar char="•"/>
            </a:pPr>
            <a:r>
              <a:rPr lang="en-GB" sz="1800" kern="1200">
                <a:latin typeface="Arial"/>
                <a:ea typeface="+mn-ea"/>
                <a:cs typeface="+mn-cs"/>
              </a:rPr>
              <a:t>Please note that whilst it states</a:t>
            </a:r>
            <a:r>
              <a:rPr lang="en-GB">
                <a:latin typeface="Arial"/>
              </a:rPr>
              <a:t>:</a:t>
            </a:r>
            <a:r>
              <a:rPr lang="en-GB" sz="1800" kern="1200">
                <a:latin typeface="Arial"/>
                <a:ea typeface="+mn-ea"/>
                <a:cs typeface="+mn-cs"/>
              </a:rPr>
              <a:t> ‘1 dose 0.5ml’ in the bottom right corner of the box and on the side of the box, this refers to the volume of vaccine (0.5ml) which should be given per dose.</a:t>
            </a:r>
            <a:endParaRPr lang="en-US">
              <a:ea typeface="+mn-ea"/>
              <a:cs typeface="+mn-cs"/>
            </a:endParaRPr>
          </a:p>
          <a:p>
            <a:endParaRPr lang="en-GB">
              <a:latin typeface="Arial"/>
            </a:endParaRPr>
          </a:p>
          <a:p>
            <a:pPr marL="285750" indent="-285750" algn="l" rtl="0">
              <a:buFont typeface="Arial"/>
              <a:buChar char="•"/>
            </a:pPr>
            <a:r>
              <a:rPr lang="en-GB" sz="1800" kern="1200">
                <a:latin typeface="Arial"/>
                <a:ea typeface="+mn-ea"/>
                <a:cs typeface="+mn-cs"/>
              </a:rPr>
              <a:t>The box itself </a:t>
            </a:r>
            <a:r>
              <a:rPr lang="en-GB">
                <a:latin typeface="Arial"/>
              </a:rPr>
              <a:t>contains10</a:t>
            </a:r>
            <a:r>
              <a:rPr lang="en-GB" sz="1800" kern="1200">
                <a:latin typeface="Arial"/>
                <a:ea typeface="+mn-ea"/>
                <a:cs typeface="+mn-cs"/>
              </a:rPr>
              <a:t> doses of MMRV vaccine</a:t>
            </a:r>
            <a:endParaRPr lang="en-GB" sz="1800" kern="1200">
              <a:latin typeface="Arial"/>
              <a:cs typeface="Arial"/>
            </a:endParaRPr>
          </a:p>
          <a:p>
            <a:pPr algn="ctr"/>
            <a:endParaRPr lang="en-US"/>
          </a:p>
        </p:txBody>
      </p:sp>
    </p:spTree>
    <p:extLst>
      <p:ext uri="{BB962C8B-B14F-4D97-AF65-F5344CB8AC3E}">
        <p14:creationId xmlns:p14="http://schemas.microsoft.com/office/powerpoint/2010/main" val="12664306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D0D22-8746-FF48-AE66-B6029E71950A}"/>
              </a:ext>
            </a:extLst>
          </p:cNvPr>
          <p:cNvSpPr>
            <a:spLocks noGrp="1"/>
          </p:cNvSpPr>
          <p:nvPr>
            <p:ph type="title"/>
          </p:nvPr>
        </p:nvSpPr>
        <p:spPr>
          <a:xfrm>
            <a:off x="603738" y="341922"/>
            <a:ext cx="10750061" cy="678229"/>
          </a:xfrm>
        </p:spPr>
        <p:txBody>
          <a:bodyPr lIns="91440" tIns="45720" rIns="91440" bIns="45720" anchor="t"/>
          <a:lstStyle/>
          <a:p>
            <a:r>
              <a:rPr lang="en-GB" sz="3600" b="1"/>
              <a:t>Preparation and administration of </a:t>
            </a:r>
            <a:r>
              <a:rPr lang="en-GB" sz="3600" b="1" err="1"/>
              <a:t>Priorix</a:t>
            </a:r>
            <a:r>
              <a:rPr lang="en-GB" sz="3600" b="1"/>
              <a:t>-Tetra® </a:t>
            </a:r>
            <a:endParaRPr lang="en-GB" sz="1600" b="1">
              <a:solidFill>
                <a:srgbClr val="FF0000"/>
              </a:solidFill>
              <a:cs typeface="Arial"/>
            </a:endParaRPr>
          </a:p>
        </p:txBody>
      </p:sp>
      <p:sp>
        <p:nvSpPr>
          <p:cNvPr id="3" name="Content Placeholder 2">
            <a:extLst>
              <a:ext uri="{FF2B5EF4-FFF2-40B4-BE49-F238E27FC236}">
                <a16:creationId xmlns:a16="http://schemas.microsoft.com/office/drawing/2014/main" id="{1C0E244A-9D37-2299-529A-C7C1FA90B6F9}"/>
              </a:ext>
            </a:extLst>
          </p:cNvPr>
          <p:cNvSpPr>
            <a:spLocks noGrp="1"/>
          </p:cNvSpPr>
          <p:nvPr>
            <p:ph idx="1"/>
          </p:nvPr>
        </p:nvSpPr>
        <p:spPr>
          <a:xfrm>
            <a:off x="838200" y="1137138"/>
            <a:ext cx="10515600" cy="5039825"/>
          </a:xfrm>
        </p:spPr>
        <p:txBody>
          <a:bodyPr/>
          <a:lstStyle/>
          <a:p>
            <a:r>
              <a:rPr lang="en-GB" sz="2000"/>
              <a:t>powder in a vial, with a solvent for solution in a pre-filled syringe</a:t>
            </a:r>
          </a:p>
          <a:p>
            <a:r>
              <a:rPr lang="en-GB" sz="2000" b="1"/>
              <a:t>before reconstitution</a:t>
            </a:r>
            <a:r>
              <a:rPr lang="en-GB" sz="2000"/>
              <a:t>: powder is a whitish to slightly pink coloured cake, a portion of which may be yellowish</a:t>
            </a:r>
          </a:p>
          <a:p>
            <a:r>
              <a:rPr lang="en-GB" sz="2000" b="1"/>
              <a:t>solvent: </a:t>
            </a:r>
            <a:r>
              <a:rPr lang="en-GB" sz="2000"/>
              <a:t>clear, colourless liquid</a:t>
            </a:r>
          </a:p>
          <a:p>
            <a:r>
              <a:rPr lang="en-GB" sz="2000" b="1"/>
              <a:t>reconstitute vaccine: </a:t>
            </a:r>
          </a:p>
          <a:p>
            <a:pPr lvl="1"/>
            <a:r>
              <a:rPr lang="en-GB" sz="1600"/>
              <a:t>by adding entire contents of pre-filled syringe of solvent to the vial containing the powder</a:t>
            </a:r>
          </a:p>
          <a:p>
            <a:pPr lvl="1"/>
            <a:r>
              <a:rPr lang="en-GB" sz="1600"/>
              <a:t>inspect the reconstituted vaccine. Its colour may vary from clear peach to fuchsia pink due to minor variations of its pH</a:t>
            </a:r>
          </a:p>
          <a:p>
            <a:pPr lvl="1"/>
            <a:r>
              <a:rPr lang="en-GB" sz="1600"/>
              <a:t>it may contain translucent product-related particulates, which is normal for this vaccine, but if the vaccine presents with other colouration or contains other particulate matter, do not administer</a:t>
            </a:r>
          </a:p>
          <a:p>
            <a:r>
              <a:rPr lang="en-GB" sz="2000"/>
              <a:t>one reconstituted dose is 0.5ml</a:t>
            </a:r>
          </a:p>
        </p:txBody>
      </p:sp>
      <p:sp>
        <p:nvSpPr>
          <p:cNvPr id="5" name="Slide Number Placeholder 4">
            <a:extLst>
              <a:ext uri="{FF2B5EF4-FFF2-40B4-BE49-F238E27FC236}">
                <a16:creationId xmlns:a16="http://schemas.microsoft.com/office/drawing/2014/main" id="{51DA2FF8-1C7D-8BEC-E62B-132AF4490319}"/>
              </a:ext>
            </a:extLst>
          </p:cNvPr>
          <p:cNvSpPr>
            <a:spLocks noGrp="1"/>
          </p:cNvSpPr>
          <p:nvPr>
            <p:ph type="sldNum" sz="quarter" idx="12"/>
          </p:nvPr>
        </p:nvSpPr>
        <p:spPr/>
        <p:txBody>
          <a:bodyPr/>
          <a:lstStyle/>
          <a:p>
            <a:fld id="{561D0CCE-8DCC-44DC-A653-AE62B1D84A52}" type="slidenum">
              <a:rPr lang="en-GB" smtClean="0"/>
              <a:pPr/>
              <a:t>52</a:t>
            </a:fld>
            <a:endParaRPr lang="en-GB"/>
          </a:p>
        </p:txBody>
      </p:sp>
      <p:sp>
        <p:nvSpPr>
          <p:cNvPr id="6" name="Footer Placeholder 3">
            <a:extLst>
              <a:ext uri="{FF2B5EF4-FFF2-40B4-BE49-F238E27FC236}">
                <a16:creationId xmlns:a16="http://schemas.microsoft.com/office/drawing/2014/main" id="{598C9A92-09FF-7CC5-ACF6-D311AB3B3771}"/>
              </a:ext>
            </a:extLst>
          </p:cNvPr>
          <p:cNvSpPr>
            <a:spLocks noGrp="1"/>
          </p:cNvSpPr>
          <p:nvPr>
            <p:ph type="ftr" sz="quarter" idx="11"/>
          </p:nvPr>
        </p:nvSpPr>
        <p:spPr>
          <a:xfrm>
            <a:off x="285749" y="6349598"/>
            <a:ext cx="7543801" cy="365125"/>
          </a:xfrm>
        </p:spPr>
        <p:txBody>
          <a:bodyPr/>
          <a:lstStyle/>
          <a:p>
            <a:r>
              <a:rPr lang="en-GB" sz="1300"/>
              <a:t>Varicella vaccination and other changes to the routine childhood immunisation schedule </a:t>
            </a:r>
          </a:p>
        </p:txBody>
      </p:sp>
    </p:spTree>
    <p:extLst>
      <p:ext uri="{BB962C8B-B14F-4D97-AF65-F5344CB8AC3E}">
        <p14:creationId xmlns:p14="http://schemas.microsoft.com/office/powerpoint/2010/main" val="26224261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D1F9A-3E78-7218-9610-BD0B4E20AB50}"/>
              </a:ext>
            </a:extLst>
          </p:cNvPr>
          <p:cNvSpPr>
            <a:spLocks noGrp="1"/>
          </p:cNvSpPr>
          <p:nvPr>
            <p:ph type="title"/>
          </p:nvPr>
        </p:nvSpPr>
        <p:spPr>
          <a:xfrm>
            <a:off x="838200" y="365125"/>
            <a:ext cx="11363459" cy="1347027"/>
          </a:xfrm>
        </p:spPr>
        <p:txBody>
          <a:bodyPr/>
          <a:lstStyle/>
          <a:p>
            <a:r>
              <a:rPr lang="en-GB" b="1"/>
              <a:t>MMRV vaccine administration and storage</a:t>
            </a:r>
          </a:p>
        </p:txBody>
      </p:sp>
      <p:sp>
        <p:nvSpPr>
          <p:cNvPr id="3" name="Content Placeholder 2">
            <a:extLst>
              <a:ext uri="{FF2B5EF4-FFF2-40B4-BE49-F238E27FC236}">
                <a16:creationId xmlns:a16="http://schemas.microsoft.com/office/drawing/2014/main" id="{215104DD-F6F6-E340-0554-00E1FD225D2C}"/>
              </a:ext>
            </a:extLst>
          </p:cNvPr>
          <p:cNvSpPr>
            <a:spLocks noGrp="1"/>
          </p:cNvSpPr>
          <p:nvPr>
            <p:ph idx="1"/>
          </p:nvPr>
        </p:nvSpPr>
        <p:spPr/>
        <p:txBody>
          <a:bodyPr/>
          <a:lstStyle/>
          <a:p>
            <a:r>
              <a:rPr lang="en-GB" sz="2000"/>
              <a:t>both vaccines should be stored in a vaccine refrigerator between +2ºC and +8ºC</a:t>
            </a:r>
          </a:p>
          <a:p>
            <a:r>
              <a:rPr lang="en-GB" sz="2000"/>
              <a:t>store them in their original packaging. This is important to ensure that they are protected from light, that their component parts are kept together and for retention of the batch numbers and expiry dates for the entire product, which is printed on the vaccine cartons</a:t>
            </a:r>
          </a:p>
          <a:p>
            <a:r>
              <a:rPr lang="en-GB" sz="2000"/>
              <a:t>once reconstituted, the vaccines should be administered immediately</a:t>
            </a:r>
          </a:p>
          <a:p>
            <a:r>
              <a:rPr lang="en-GB" sz="2000"/>
              <a:t>for the national programme it is recommended that </a:t>
            </a:r>
            <a:r>
              <a:rPr lang="en-GB" sz="2000" err="1"/>
              <a:t>ProQuad</a:t>
            </a:r>
            <a:r>
              <a:rPr lang="en-GB" sz="2000"/>
              <a:t>® and </a:t>
            </a:r>
            <a:r>
              <a:rPr lang="en-GB" sz="2000" err="1"/>
              <a:t>Priorix</a:t>
            </a:r>
            <a:r>
              <a:rPr lang="en-GB" sz="2000"/>
              <a:t>-Tetra® be administered intramuscularly</a:t>
            </a:r>
          </a:p>
          <a:p>
            <a:r>
              <a:rPr lang="en-GB" sz="2000"/>
              <a:t>they can be administered into the deltoid area of the upper arm, or the anterolateral aspect of the thigh</a:t>
            </a:r>
          </a:p>
        </p:txBody>
      </p:sp>
      <p:sp>
        <p:nvSpPr>
          <p:cNvPr id="5" name="Slide Number Placeholder 4">
            <a:extLst>
              <a:ext uri="{FF2B5EF4-FFF2-40B4-BE49-F238E27FC236}">
                <a16:creationId xmlns:a16="http://schemas.microsoft.com/office/drawing/2014/main" id="{35020099-AD62-B171-DF91-B251D4F92B5B}"/>
              </a:ext>
            </a:extLst>
          </p:cNvPr>
          <p:cNvSpPr>
            <a:spLocks noGrp="1"/>
          </p:cNvSpPr>
          <p:nvPr>
            <p:ph type="sldNum" sz="quarter" idx="12"/>
          </p:nvPr>
        </p:nvSpPr>
        <p:spPr/>
        <p:txBody>
          <a:bodyPr/>
          <a:lstStyle/>
          <a:p>
            <a:fld id="{561D0CCE-8DCC-44DC-A653-AE62B1D84A52}" type="slidenum">
              <a:rPr lang="en-GB" smtClean="0"/>
              <a:pPr/>
              <a:t>53</a:t>
            </a:fld>
            <a:endParaRPr lang="en-GB"/>
          </a:p>
        </p:txBody>
      </p:sp>
      <p:sp>
        <p:nvSpPr>
          <p:cNvPr id="6" name="Footer Placeholder 3">
            <a:extLst>
              <a:ext uri="{FF2B5EF4-FFF2-40B4-BE49-F238E27FC236}">
                <a16:creationId xmlns:a16="http://schemas.microsoft.com/office/drawing/2014/main" id="{ED6061DB-8ECA-20EE-131E-2C030A81DC67}"/>
              </a:ext>
            </a:extLst>
          </p:cNvPr>
          <p:cNvSpPr>
            <a:spLocks noGrp="1"/>
          </p:cNvSpPr>
          <p:nvPr>
            <p:ph type="ftr" sz="quarter" idx="11"/>
          </p:nvPr>
        </p:nvSpPr>
        <p:spPr>
          <a:xfrm>
            <a:off x="285749" y="6349598"/>
            <a:ext cx="7543801" cy="365125"/>
          </a:xfrm>
        </p:spPr>
        <p:txBody>
          <a:bodyPr/>
          <a:lstStyle/>
          <a:p>
            <a:r>
              <a:rPr lang="en-GB" sz="1300"/>
              <a:t>Varicella vaccination and other changes to the routine childhood immunisation schedule </a:t>
            </a:r>
          </a:p>
        </p:txBody>
      </p:sp>
    </p:spTree>
    <p:extLst>
      <p:ext uri="{BB962C8B-B14F-4D97-AF65-F5344CB8AC3E}">
        <p14:creationId xmlns:p14="http://schemas.microsoft.com/office/powerpoint/2010/main" val="14160702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194A6-13BC-F8D8-0350-2911F79927F1}"/>
              </a:ext>
            </a:extLst>
          </p:cNvPr>
          <p:cNvSpPr>
            <a:spLocks noGrp="1"/>
          </p:cNvSpPr>
          <p:nvPr>
            <p:ph type="title"/>
          </p:nvPr>
        </p:nvSpPr>
        <p:spPr>
          <a:xfrm>
            <a:off x="838200" y="365125"/>
            <a:ext cx="10515600" cy="701675"/>
          </a:xfrm>
        </p:spPr>
        <p:txBody>
          <a:bodyPr/>
          <a:lstStyle/>
          <a:p>
            <a:r>
              <a:rPr lang="en-GB" b="1"/>
              <a:t>MMRV scheduling </a:t>
            </a:r>
          </a:p>
        </p:txBody>
      </p:sp>
      <p:sp>
        <p:nvSpPr>
          <p:cNvPr id="3" name="Content Placeholder 2">
            <a:extLst>
              <a:ext uri="{FF2B5EF4-FFF2-40B4-BE49-F238E27FC236}">
                <a16:creationId xmlns:a16="http://schemas.microsoft.com/office/drawing/2014/main" id="{292F06F4-B542-4F58-7865-4A5148E7132D}"/>
              </a:ext>
            </a:extLst>
          </p:cNvPr>
          <p:cNvSpPr>
            <a:spLocks noGrp="1"/>
          </p:cNvSpPr>
          <p:nvPr>
            <p:ph idx="1"/>
          </p:nvPr>
        </p:nvSpPr>
        <p:spPr>
          <a:xfrm>
            <a:off x="838200" y="1148862"/>
            <a:ext cx="10515600" cy="5028101"/>
          </a:xfrm>
        </p:spPr>
        <p:txBody>
          <a:bodyPr lIns="91440" tIns="45720" rIns="91440" bIns="45720" anchor="t"/>
          <a:lstStyle/>
          <a:p>
            <a:r>
              <a:rPr lang="en-GB" sz="2000"/>
              <a:t>the routine schedule is 2 doses (children in the selective catch-up programme will receive 1 dose)</a:t>
            </a:r>
          </a:p>
          <a:p>
            <a:r>
              <a:rPr lang="en-GB" sz="2000"/>
              <a:t>doses should be given as per the new schedule, but where they are given to catch-up a child behind schedule, they can be given a minimum of 4 weeks apart</a:t>
            </a:r>
            <a:endParaRPr lang="en-GB" sz="2000">
              <a:cs typeface="Arial"/>
            </a:endParaRPr>
          </a:p>
          <a:p>
            <a:r>
              <a:rPr lang="en-GB" sz="2000"/>
              <a:t>some children will be eligible to receive 3 MMR-containing vaccines. There are no safety concerns with this</a:t>
            </a:r>
            <a:endParaRPr lang="en-GB" sz="2000">
              <a:cs typeface="Arial"/>
            </a:endParaRPr>
          </a:p>
          <a:p>
            <a:r>
              <a:rPr lang="en-GB" sz="2000"/>
              <a:t>MMRV can be given at the same time as, or at any interval before or after other live vaccines, except for Yellow Fever, where a 4-week interval is required</a:t>
            </a:r>
            <a:endParaRPr lang="en-GB" sz="2000">
              <a:cs typeface="Arial"/>
            </a:endParaRPr>
          </a:p>
          <a:p>
            <a:r>
              <a:rPr lang="en-GB" sz="2000"/>
              <a:t>you will find the new routine immunisation schedule from 1 January 2026 here (</a:t>
            </a:r>
            <a:r>
              <a:rPr lang="en-GB" sz="2000" b="1"/>
              <a:t>currently being updated</a:t>
            </a:r>
            <a:r>
              <a:rPr lang="en-GB" sz="2000"/>
              <a:t>): </a:t>
            </a:r>
            <a:r>
              <a:rPr lang="en-GB" sz="1800">
                <a:hlinkClick r:id="rId2"/>
              </a:rPr>
              <a:t>Routine immunisation schedules for Wales - Public Health Wales</a:t>
            </a:r>
            <a:endParaRPr lang="en-GB" sz="1800"/>
          </a:p>
          <a:p>
            <a:r>
              <a:rPr lang="en-GB" sz="2000"/>
              <a:t>an eligibility tool to support healthcare professionals when implementing the routine and catch-up programmes for MMR vaccination from 1 January 2026 is available here: </a:t>
            </a:r>
            <a:r>
              <a:rPr lang="en-GB" sz="1800">
                <a:hlinkClick r:id="rId3"/>
              </a:rPr>
              <a:t>Changes to the childhood immunisation schedule - Information for health professionals - Public Health Wales</a:t>
            </a:r>
            <a:r>
              <a:rPr lang="en-GB" sz="1800"/>
              <a:t> </a:t>
            </a:r>
            <a:r>
              <a:rPr lang="en-GB" sz="1600"/>
              <a:t>under sub-heading “Which vaccines will be given and when?”</a:t>
            </a:r>
          </a:p>
          <a:p>
            <a:endParaRPr lang="en-GB" sz="2000">
              <a:cs typeface="Arial"/>
            </a:endParaRPr>
          </a:p>
        </p:txBody>
      </p:sp>
      <p:sp>
        <p:nvSpPr>
          <p:cNvPr id="5" name="Slide Number Placeholder 4">
            <a:extLst>
              <a:ext uri="{FF2B5EF4-FFF2-40B4-BE49-F238E27FC236}">
                <a16:creationId xmlns:a16="http://schemas.microsoft.com/office/drawing/2014/main" id="{E4876CB9-30A6-2144-83EB-0DD1E4156506}"/>
              </a:ext>
            </a:extLst>
          </p:cNvPr>
          <p:cNvSpPr>
            <a:spLocks noGrp="1"/>
          </p:cNvSpPr>
          <p:nvPr>
            <p:ph type="sldNum" sz="quarter" idx="12"/>
          </p:nvPr>
        </p:nvSpPr>
        <p:spPr/>
        <p:txBody>
          <a:bodyPr/>
          <a:lstStyle/>
          <a:p>
            <a:fld id="{561D0CCE-8DCC-44DC-A653-AE62B1D84A52}" type="slidenum">
              <a:rPr lang="en-GB" smtClean="0"/>
              <a:pPr/>
              <a:t>54</a:t>
            </a:fld>
            <a:endParaRPr lang="en-GB"/>
          </a:p>
        </p:txBody>
      </p:sp>
      <p:sp>
        <p:nvSpPr>
          <p:cNvPr id="6" name="Footer Placeholder 3">
            <a:extLst>
              <a:ext uri="{FF2B5EF4-FFF2-40B4-BE49-F238E27FC236}">
                <a16:creationId xmlns:a16="http://schemas.microsoft.com/office/drawing/2014/main" id="{4CD264D7-9F8A-8FC7-53E0-611D378D59B0}"/>
              </a:ext>
            </a:extLst>
          </p:cNvPr>
          <p:cNvSpPr>
            <a:spLocks noGrp="1"/>
          </p:cNvSpPr>
          <p:nvPr>
            <p:ph type="ftr" sz="quarter" idx="11"/>
          </p:nvPr>
        </p:nvSpPr>
        <p:spPr>
          <a:xfrm>
            <a:off x="285749" y="6349598"/>
            <a:ext cx="7543801" cy="365125"/>
          </a:xfrm>
        </p:spPr>
        <p:txBody>
          <a:bodyPr/>
          <a:lstStyle/>
          <a:p>
            <a:r>
              <a:rPr lang="en-GB" sz="1300"/>
              <a:t>Varicella vaccination and other changes to the routine childhood immunisation schedule </a:t>
            </a:r>
          </a:p>
        </p:txBody>
      </p:sp>
    </p:spTree>
    <p:extLst>
      <p:ext uri="{BB962C8B-B14F-4D97-AF65-F5344CB8AC3E}">
        <p14:creationId xmlns:p14="http://schemas.microsoft.com/office/powerpoint/2010/main" val="14292356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AF371-B535-34D6-9BD8-BE5D13D9B8E1}"/>
              </a:ext>
            </a:extLst>
          </p:cNvPr>
          <p:cNvSpPr>
            <a:spLocks noGrp="1"/>
          </p:cNvSpPr>
          <p:nvPr>
            <p:ph type="title"/>
          </p:nvPr>
        </p:nvSpPr>
        <p:spPr>
          <a:xfrm>
            <a:off x="838200" y="365125"/>
            <a:ext cx="10515600" cy="640715"/>
          </a:xfrm>
        </p:spPr>
        <p:txBody>
          <a:bodyPr/>
          <a:lstStyle/>
          <a:p>
            <a:r>
              <a:rPr lang="en-GB" sz="3200" b="1"/>
              <a:t>Schedule up to 5 years old from 1 January 2026</a:t>
            </a:r>
          </a:p>
        </p:txBody>
      </p:sp>
      <p:graphicFrame>
        <p:nvGraphicFramePr>
          <p:cNvPr id="6" name="Content Placeholder 5">
            <a:extLst>
              <a:ext uri="{FF2B5EF4-FFF2-40B4-BE49-F238E27FC236}">
                <a16:creationId xmlns:a16="http://schemas.microsoft.com/office/drawing/2014/main" id="{AFB4A85B-58BE-A607-D6C2-D756AA1E1250}"/>
              </a:ext>
            </a:extLst>
          </p:cNvPr>
          <p:cNvGraphicFramePr>
            <a:graphicFrameLocks noGrp="1"/>
          </p:cNvGraphicFramePr>
          <p:nvPr>
            <p:ph idx="1"/>
            <p:extLst>
              <p:ext uri="{D42A27DB-BD31-4B8C-83A1-F6EECF244321}">
                <p14:modId xmlns:p14="http://schemas.microsoft.com/office/powerpoint/2010/main" val="2275298193"/>
              </p:ext>
            </p:extLst>
          </p:nvPr>
        </p:nvGraphicFramePr>
        <p:xfrm>
          <a:off x="326136" y="1139444"/>
          <a:ext cx="7315200" cy="4763008"/>
        </p:xfrm>
        <a:graphic>
          <a:graphicData uri="http://schemas.openxmlformats.org/drawingml/2006/table">
            <a:tbl>
              <a:tblPr firstRow="1" bandRow="1">
                <a:tableStyleId>{5C22544A-7EE6-4342-B048-85BDC9FD1C3A}</a:tableStyleId>
              </a:tblPr>
              <a:tblGrid>
                <a:gridCol w="3477768">
                  <a:extLst>
                    <a:ext uri="{9D8B030D-6E8A-4147-A177-3AD203B41FA5}">
                      <a16:colId xmlns:a16="http://schemas.microsoft.com/office/drawing/2014/main" val="3131547648"/>
                    </a:ext>
                  </a:extLst>
                </a:gridCol>
                <a:gridCol w="3837432">
                  <a:extLst>
                    <a:ext uri="{9D8B030D-6E8A-4147-A177-3AD203B41FA5}">
                      <a16:colId xmlns:a16="http://schemas.microsoft.com/office/drawing/2014/main" val="3302050625"/>
                    </a:ext>
                  </a:extLst>
                </a:gridCol>
              </a:tblGrid>
              <a:tr h="429768">
                <a:tc>
                  <a:txBody>
                    <a:bodyPr/>
                    <a:lstStyle/>
                    <a:p>
                      <a:pPr algn="ctr"/>
                      <a:r>
                        <a:rPr lang="en-GB"/>
                        <a:t>Age due</a:t>
                      </a:r>
                    </a:p>
                  </a:txBody>
                  <a:tcPr/>
                </a:tc>
                <a:tc>
                  <a:txBody>
                    <a:bodyPr/>
                    <a:lstStyle/>
                    <a:p>
                      <a:pPr algn="ctr"/>
                      <a:r>
                        <a:rPr lang="en-GB"/>
                        <a:t>Vaccine</a:t>
                      </a:r>
                    </a:p>
                  </a:txBody>
                  <a:tcPr/>
                </a:tc>
                <a:extLst>
                  <a:ext uri="{0D108BD9-81ED-4DB2-BD59-A6C34878D82A}">
                    <a16:rowId xmlns:a16="http://schemas.microsoft.com/office/drawing/2014/main" val="3130387077"/>
                  </a:ext>
                </a:extLst>
              </a:tr>
              <a:tr h="370840">
                <a:tc>
                  <a:txBody>
                    <a:bodyPr/>
                    <a:lstStyle/>
                    <a:p>
                      <a:r>
                        <a:rPr lang="en-GB" sz="1400"/>
                        <a:t>8 weeks old</a:t>
                      </a:r>
                    </a:p>
                  </a:txBody>
                  <a:tcPr/>
                </a:tc>
                <a:tc>
                  <a:txBody>
                    <a:bodyPr/>
                    <a:lstStyle/>
                    <a:p>
                      <a:r>
                        <a:rPr lang="en-GB" sz="1400"/>
                        <a:t>DTaP/IPV/Hib/</a:t>
                      </a:r>
                      <a:r>
                        <a:rPr lang="en-GB" sz="1400" err="1"/>
                        <a:t>HepB</a:t>
                      </a:r>
                      <a:r>
                        <a:rPr lang="en-GB" sz="1400"/>
                        <a:t> (6 in 1)</a:t>
                      </a:r>
                    </a:p>
                    <a:p>
                      <a:r>
                        <a:rPr lang="en-GB" sz="1400" err="1"/>
                        <a:t>MenB</a:t>
                      </a:r>
                      <a:endParaRPr lang="en-GB" sz="1400"/>
                    </a:p>
                    <a:p>
                      <a:r>
                        <a:rPr lang="en-GB" sz="1400"/>
                        <a:t>Rotavirus</a:t>
                      </a:r>
                    </a:p>
                    <a:p>
                      <a:endParaRPr lang="en-GB" sz="1400"/>
                    </a:p>
                  </a:txBody>
                  <a:tcPr/>
                </a:tc>
                <a:extLst>
                  <a:ext uri="{0D108BD9-81ED-4DB2-BD59-A6C34878D82A}">
                    <a16:rowId xmlns:a16="http://schemas.microsoft.com/office/drawing/2014/main" val="3064320195"/>
                  </a:ext>
                </a:extLst>
              </a:tr>
              <a:tr h="370840">
                <a:tc>
                  <a:txBody>
                    <a:bodyPr/>
                    <a:lstStyle/>
                    <a:p>
                      <a:r>
                        <a:rPr lang="en-GB" sz="1400"/>
                        <a:t>12 weeks old</a:t>
                      </a:r>
                    </a:p>
                  </a:txBody>
                  <a:tcPr/>
                </a:tc>
                <a:tc>
                  <a:txBody>
                    <a:bodyPr/>
                    <a:lstStyle/>
                    <a:p>
                      <a:r>
                        <a:rPr lang="en-GB" sz="1400"/>
                        <a:t>6 in 1</a:t>
                      </a:r>
                    </a:p>
                    <a:p>
                      <a:r>
                        <a:rPr lang="en-GB" sz="1400" err="1"/>
                        <a:t>MenB</a:t>
                      </a:r>
                      <a:endParaRPr lang="en-GB" sz="1400"/>
                    </a:p>
                    <a:p>
                      <a:r>
                        <a:rPr lang="en-GB" sz="1400"/>
                        <a:t>Rotavirus</a:t>
                      </a:r>
                    </a:p>
                  </a:txBody>
                  <a:tcPr/>
                </a:tc>
                <a:extLst>
                  <a:ext uri="{0D108BD9-81ED-4DB2-BD59-A6C34878D82A}">
                    <a16:rowId xmlns:a16="http://schemas.microsoft.com/office/drawing/2014/main" val="2966882195"/>
                  </a:ext>
                </a:extLst>
              </a:tr>
              <a:tr h="370840">
                <a:tc>
                  <a:txBody>
                    <a:bodyPr/>
                    <a:lstStyle/>
                    <a:p>
                      <a:r>
                        <a:rPr lang="en-GB" sz="1400"/>
                        <a:t>16 weeks old</a:t>
                      </a:r>
                    </a:p>
                  </a:txBody>
                  <a:tcPr/>
                </a:tc>
                <a:tc>
                  <a:txBody>
                    <a:bodyPr/>
                    <a:lstStyle/>
                    <a:p>
                      <a:r>
                        <a:rPr lang="en-GB" sz="1400"/>
                        <a:t>6 in 1</a:t>
                      </a:r>
                    </a:p>
                    <a:p>
                      <a:r>
                        <a:rPr lang="en-GB" sz="1400"/>
                        <a:t>Pneumococcal (PCV)</a:t>
                      </a:r>
                    </a:p>
                  </a:txBody>
                  <a:tcPr/>
                </a:tc>
                <a:extLst>
                  <a:ext uri="{0D108BD9-81ED-4DB2-BD59-A6C34878D82A}">
                    <a16:rowId xmlns:a16="http://schemas.microsoft.com/office/drawing/2014/main" val="3764841506"/>
                  </a:ext>
                </a:extLst>
              </a:tr>
              <a:tr h="370840">
                <a:tc>
                  <a:txBody>
                    <a:bodyPr/>
                    <a:lstStyle/>
                    <a:p>
                      <a:r>
                        <a:rPr lang="en-GB" sz="1400"/>
                        <a:t>12 months old</a:t>
                      </a:r>
                    </a:p>
                  </a:txBody>
                  <a:tcPr/>
                </a:tc>
                <a:tc>
                  <a:txBody>
                    <a:bodyPr/>
                    <a:lstStyle/>
                    <a:p>
                      <a:r>
                        <a:rPr lang="en-GB" sz="1400"/>
                        <a:t>PCV</a:t>
                      </a:r>
                    </a:p>
                    <a:p>
                      <a:r>
                        <a:rPr lang="en-GB" sz="1400"/>
                        <a:t>MMRV</a:t>
                      </a:r>
                    </a:p>
                    <a:p>
                      <a:r>
                        <a:rPr lang="en-GB" sz="1400" err="1"/>
                        <a:t>MenB</a:t>
                      </a:r>
                      <a:endParaRPr lang="en-GB" sz="1400"/>
                    </a:p>
                  </a:txBody>
                  <a:tcPr/>
                </a:tc>
                <a:extLst>
                  <a:ext uri="{0D108BD9-81ED-4DB2-BD59-A6C34878D82A}">
                    <a16:rowId xmlns:a16="http://schemas.microsoft.com/office/drawing/2014/main" val="621352613"/>
                  </a:ext>
                </a:extLst>
              </a:tr>
              <a:tr h="370840">
                <a:tc>
                  <a:txBody>
                    <a:bodyPr/>
                    <a:lstStyle/>
                    <a:p>
                      <a:r>
                        <a:rPr lang="en-GB" sz="1400"/>
                        <a:t>18 months old</a:t>
                      </a:r>
                    </a:p>
                  </a:txBody>
                  <a:tcPr/>
                </a:tc>
                <a:tc>
                  <a:txBody>
                    <a:bodyPr/>
                    <a:lstStyle/>
                    <a:p>
                      <a:r>
                        <a:rPr lang="en-GB" sz="1400" kern="1200">
                          <a:solidFill>
                            <a:schemeClr val="dk1"/>
                          </a:solidFill>
                          <a:latin typeface="+mn-lt"/>
                          <a:ea typeface="+mn-ea"/>
                          <a:cs typeface="+mn-cs"/>
                        </a:rPr>
                        <a:t>6 in 1</a:t>
                      </a:r>
                    </a:p>
                    <a:p>
                      <a:r>
                        <a:rPr lang="en-GB" sz="1400" kern="1200">
                          <a:solidFill>
                            <a:schemeClr val="dk1"/>
                          </a:solidFill>
                          <a:latin typeface="+mn-lt"/>
                          <a:ea typeface="+mn-ea"/>
                          <a:cs typeface="+mn-cs"/>
                        </a:rPr>
                        <a:t>MMRV</a:t>
                      </a:r>
                    </a:p>
                  </a:txBody>
                  <a:tcPr/>
                </a:tc>
                <a:extLst>
                  <a:ext uri="{0D108BD9-81ED-4DB2-BD59-A6C34878D82A}">
                    <a16:rowId xmlns:a16="http://schemas.microsoft.com/office/drawing/2014/main" val="3024623914"/>
                  </a:ext>
                </a:extLst>
              </a:tr>
              <a:tr h="370840">
                <a:tc>
                  <a:txBody>
                    <a:bodyPr/>
                    <a:lstStyle/>
                    <a:p>
                      <a:r>
                        <a:rPr lang="en-GB" sz="1400"/>
                        <a:t>2- and 3-year-olds, and all school aged children</a:t>
                      </a:r>
                    </a:p>
                  </a:txBody>
                  <a:tcPr/>
                </a:tc>
                <a:tc>
                  <a:txBody>
                    <a:bodyPr/>
                    <a:lstStyle/>
                    <a:p>
                      <a:r>
                        <a:rPr lang="en-GB" sz="1400" kern="1200">
                          <a:solidFill>
                            <a:schemeClr val="dk1"/>
                          </a:solidFill>
                          <a:latin typeface="+mn-lt"/>
                          <a:ea typeface="+mn-ea"/>
                          <a:cs typeface="+mn-cs"/>
                        </a:rPr>
                        <a:t>Live attenuated influenza vaccine (LAIV)</a:t>
                      </a:r>
                    </a:p>
                  </a:txBody>
                  <a:tcPr/>
                </a:tc>
                <a:extLst>
                  <a:ext uri="{0D108BD9-81ED-4DB2-BD59-A6C34878D82A}">
                    <a16:rowId xmlns:a16="http://schemas.microsoft.com/office/drawing/2014/main" val="1040355432"/>
                  </a:ext>
                </a:extLst>
              </a:tr>
              <a:tr h="370840">
                <a:tc>
                  <a:txBody>
                    <a:bodyPr/>
                    <a:lstStyle/>
                    <a:p>
                      <a:r>
                        <a:rPr lang="en-GB" sz="1400"/>
                        <a:t>3 years and 4 months</a:t>
                      </a:r>
                    </a:p>
                  </a:txBody>
                  <a:tcPr/>
                </a:tc>
                <a:tc>
                  <a:txBody>
                    <a:bodyPr/>
                    <a:lstStyle/>
                    <a:p>
                      <a:r>
                        <a:rPr lang="en-GB" sz="1400" kern="1200" err="1">
                          <a:solidFill>
                            <a:schemeClr val="dk1"/>
                          </a:solidFill>
                          <a:latin typeface="+mn-lt"/>
                          <a:ea typeface="+mn-ea"/>
                          <a:cs typeface="+mn-cs"/>
                        </a:rPr>
                        <a:t>dTaP</a:t>
                      </a:r>
                      <a:r>
                        <a:rPr lang="en-GB" sz="1400" kern="1200">
                          <a:solidFill>
                            <a:schemeClr val="dk1"/>
                          </a:solidFill>
                          <a:latin typeface="+mn-lt"/>
                          <a:ea typeface="+mn-ea"/>
                          <a:cs typeface="+mn-cs"/>
                        </a:rPr>
                        <a:t>/IPV (4 in 1)</a:t>
                      </a:r>
                    </a:p>
                  </a:txBody>
                  <a:tcPr/>
                </a:tc>
                <a:extLst>
                  <a:ext uri="{0D108BD9-81ED-4DB2-BD59-A6C34878D82A}">
                    <a16:rowId xmlns:a16="http://schemas.microsoft.com/office/drawing/2014/main" val="1909107939"/>
                  </a:ext>
                </a:extLst>
              </a:tr>
            </a:tbl>
          </a:graphicData>
        </a:graphic>
      </p:graphicFrame>
      <p:sp>
        <p:nvSpPr>
          <p:cNvPr id="5" name="Slide Number Placeholder 4">
            <a:extLst>
              <a:ext uri="{FF2B5EF4-FFF2-40B4-BE49-F238E27FC236}">
                <a16:creationId xmlns:a16="http://schemas.microsoft.com/office/drawing/2014/main" id="{9D7896C7-F78B-19F9-CCC5-402F70B0E8C3}"/>
              </a:ext>
            </a:extLst>
          </p:cNvPr>
          <p:cNvSpPr>
            <a:spLocks noGrp="1"/>
          </p:cNvSpPr>
          <p:nvPr>
            <p:ph type="sldNum" sz="quarter" idx="12"/>
          </p:nvPr>
        </p:nvSpPr>
        <p:spPr/>
        <p:txBody>
          <a:bodyPr/>
          <a:lstStyle/>
          <a:p>
            <a:fld id="{561D0CCE-8DCC-44DC-A653-AE62B1D84A52}" type="slidenum">
              <a:rPr lang="en-GB" smtClean="0"/>
              <a:pPr/>
              <a:t>55</a:t>
            </a:fld>
            <a:endParaRPr lang="en-GB"/>
          </a:p>
        </p:txBody>
      </p:sp>
      <p:sp>
        <p:nvSpPr>
          <p:cNvPr id="7" name="TextBox 6">
            <a:extLst>
              <a:ext uri="{FF2B5EF4-FFF2-40B4-BE49-F238E27FC236}">
                <a16:creationId xmlns:a16="http://schemas.microsoft.com/office/drawing/2014/main" id="{6B68C1A9-C269-4FCB-B8B7-1253600758C1}"/>
              </a:ext>
            </a:extLst>
          </p:cNvPr>
          <p:cNvSpPr txBox="1"/>
          <p:nvPr/>
        </p:nvSpPr>
        <p:spPr>
          <a:xfrm>
            <a:off x="8503920" y="1655064"/>
            <a:ext cx="2368296" cy="1200329"/>
          </a:xfrm>
          <a:prstGeom prst="rect">
            <a:avLst/>
          </a:prstGeom>
          <a:noFill/>
        </p:spPr>
        <p:txBody>
          <a:bodyPr wrap="square" rtlCol="0">
            <a:spAutoFit/>
          </a:bodyPr>
          <a:lstStyle/>
          <a:p>
            <a:r>
              <a:rPr lang="en-GB">
                <a:hlinkClick r:id="rId2"/>
              </a:rPr>
              <a:t>Routine immunisation schedules for Wales - Public Health Wales</a:t>
            </a:r>
            <a:endParaRPr lang="en-GB"/>
          </a:p>
        </p:txBody>
      </p:sp>
      <p:sp>
        <p:nvSpPr>
          <p:cNvPr id="3" name="Footer Placeholder 3">
            <a:extLst>
              <a:ext uri="{FF2B5EF4-FFF2-40B4-BE49-F238E27FC236}">
                <a16:creationId xmlns:a16="http://schemas.microsoft.com/office/drawing/2014/main" id="{78B11ECF-10F1-FD66-951B-0912F08709F1}"/>
              </a:ext>
            </a:extLst>
          </p:cNvPr>
          <p:cNvSpPr>
            <a:spLocks noGrp="1"/>
          </p:cNvSpPr>
          <p:nvPr>
            <p:ph type="ftr" sz="quarter" idx="11"/>
          </p:nvPr>
        </p:nvSpPr>
        <p:spPr>
          <a:xfrm>
            <a:off x="285749" y="6349598"/>
            <a:ext cx="7543801" cy="365125"/>
          </a:xfrm>
        </p:spPr>
        <p:txBody>
          <a:bodyPr/>
          <a:lstStyle/>
          <a:p>
            <a:r>
              <a:rPr lang="en-GB" sz="1300"/>
              <a:t>Varicella vaccination and other changes to the routine childhood immunisation schedule </a:t>
            </a:r>
          </a:p>
        </p:txBody>
      </p:sp>
    </p:spTree>
    <p:extLst>
      <p:ext uri="{BB962C8B-B14F-4D97-AF65-F5344CB8AC3E}">
        <p14:creationId xmlns:p14="http://schemas.microsoft.com/office/powerpoint/2010/main" val="3283830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1D602-F2A7-BC1D-ADD8-C87F15D44B1F}"/>
              </a:ext>
            </a:extLst>
          </p:cNvPr>
          <p:cNvSpPr>
            <a:spLocks noGrp="1"/>
          </p:cNvSpPr>
          <p:nvPr>
            <p:ph type="title"/>
          </p:nvPr>
        </p:nvSpPr>
        <p:spPr>
          <a:xfrm>
            <a:off x="838200" y="365125"/>
            <a:ext cx="10515600" cy="796925"/>
          </a:xfrm>
        </p:spPr>
        <p:txBody>
          <a:bodyPr/>
          <a:lstStyle/>
          <a:p>
            <a:r>
              <a:rPr lang="en-GB" sz="2400" b="1"/>
              <a:t>Implementing the routine and catch-up programmes for MMR vaccination from 1 January 2026: eligibility tool for Wales</a:t>
            </a:r>
          </a:p>
        </p:txBody>
      </p:sp>
      <p:sp>
        <p:nvSpPr>
          <p:cNvPr id="5" name="Slide Number Placeholder 4">
            <a:extLst>
              <a:ext uri="{FF2B5EF4-FFF2-40B4-BE49-F238E27FC236}">
                <a16:creationId xmlns:a16="http://schemas.microsoft.com/office/drawing/2014/main" id="{A81EC3A0-CB6F-DA8A-B901-D48BE029CDF9}"/>
              </a:ext>
            </a:extLst>
          </p:cNvPr>
          <p:cNvSpPr>
            <a:spLocks noGrp="1"/>
          </p:cNvSpPr>
          <p:nvPr>
            <p:ph type="sldNum" sz="quarter" idx="12"/>
          </p:nvPr>
        </p:nvSpPr>
        <p:spPr/>
        <p:txBody>
          <a:bodyPr/>
          <a:lstStyle/>
          <a:p>
            <a:fld id="{561D0CCE-8DCC-44DC-A653-AE62B1D84A52}" type="slidenum">
              <a:rPr lang="en-GB" smtClean="0"/>
              <a:pPr/>
              <a:t>56</a:t>
            </a:fld>
            <a:endParaRPr lang="en-GB"/>
          </a:p>
        </p:txBody>
      </p:sp>
      <p:pic>
        <p:nvPicPr>
          <p:cNvPr id="9" name="Content Placeholder 8">
            <a:extLst>
              <a:ext uri="{FF2B5EF4-FFF2-40B4-BE49-F238E27FC236}">
                <a16:creationId xmlns:a16="http://schemas.microsoft.com/office/drawing/2014/main" id="{671EFCCC-8F66-B94F-2902-EE56EE8B8C8F}"/>
              </a:ext>
            </a:extLst>
          </p:cNvPr>
          <p:cNvPicPr>
            <a:picLocks noGrp="1" noChangeAspect="1"/>
          </p:cNvPicPr>
          <p:nvPr>
            <p:ph idx="1"/>
          </p:nvPr>
        </p:nvPicPr>
        <p:blipFill>
          <a:blip r:embed="rId2"/>
          <a:stretch>
            <a:fillRect/>
          </a:stretch>
        </p:blipFill>
        <p:spPr>
          <a:xfrm>
            <a:off x="1085850" y="1111701"/>
            <a:ext cx="8782456" cy="50652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Footer Placeholder 3">
            <a:extLst>
              <a:ext uri="{FF2B5EF4-FFF2-40B4-BE49-F238E27FC236}">
                <a16:creationId xmlns:a16="http://schemas.microsoft.com/office/drawing/2014/main" id="{7968C311-72B1-D1B3-9B58-16B2BCAAC622}"/>
              </a:ext>
            </a:extLst>
          </p:cNvPr>
          <p:cNvSpPr>
            <a:spLocks noGrp="1"/>
          </p:cNvSpPr>
          <p:nvPr>
            <p:ph type="ftr" sz="quarter" idx="11"/>
          </p:nvPr>
        </p:nvSpPr>
        <p:spPr>
          <a:xfrm>
            <a:off x="285749" y="6349598"/>
            <a:ext cx="7543801" cy="365125"/>
          </a:xfrm>
        </p:spPr>
        <p:txBody>
          <a:bodyPr/>
          <a:lstStyle/>
          <a:p>
            <a:r>
              <a:rPr lang="en-GB" sz="1300"/>
              <a:t>Varicella vaccination and other changes to the routine childhood immunisation schedule </a:t>
            </a:r>
          </a:p>
        </p:txBody>
      </p:sp>
      <p:graphicFrame>
        <p:nvGraphicFramePr>
          <p:cNvPr id="7" name="Table 6">
            <a:extLst>
              <a:ext uri="{FF2B5EF4-FFF2-40B4-BE49-F238E27FC236}">
                <a16:creationId xmlns:a16="http://schemas.microsoft.com/office/drawing/2014/main" id="{AA378682-B806-7C9A-988C-688ABF2CC1FF}"/>
              </a:ext>
            </a:extLst>
          </p:cNvPr>
          <p:cNvGraphicFramePr>
            <a:graphicFrameLocks noGrp="1"/>
          </p:cNvGraphicFramePr>
          <p:nvPr>
            <p:extLst>
              <p:ext uri="{D42A27DB-BD31-4B8C-83A1-F6EECF244321}">
                <p14:modId xmlns:p14="http://schemas.microsoft.com/office/powerpoint/2010/main" val="3258951697"/>
              </p:ext>
            </p:extLst>
          </p:nvPr>
        </p:nvGraphicFramePr>
        <p:xfrm>
          <a:off x="10196763" y="2055394"/>
          <a:ext cx="1673671" cy="2227255"/>
        </p:xfrm>
        <a:graphic>
          <a:graphicData uri="http://schemas.openxmlformats.org/drawingml/2006/table">
            <a:tbl>
              <a:tblPr bandRow="1">
                <a:tableStyleId>{5C22544A-7EE6-4342-B048-85BDC9FD1C3A}</a:tableStyleId>
              </a:tblPr>
              <a:tblGrid>
                <a:gridCol w="1673671">
                  <a:extLst>
                    <a:ext uri="{9D8B030D-6E8A-4147-A177-3AD203B41FA5}">
                      <a16:colId xmlns:a16="http://schemas.microsoft.com/office/drawing/2014/main" val="887005472"/>
                    </a:ext>
                  </a:extLst>
                </a:gridCol>
              </a:tblGrid>
              <a:tr h="2227255">
                <a:tc>
                  <a:txBody>
                    <a:bodyPr/>
                    <a:lstStyle/>
                    <a:p>
                      <a:pPr>
                        <a:buNone/>
                      </a:pPr>
                      <a:r>
                        <a:rPr lang="en-US">
                          <a:effectLst/>
                        </a:rPr>
                        <a:t>The MMRV eligibility tool is available here: </a:t>
                      </a:r>
                      <a:r>
                        <a:rPr lang="en-US">
                          <a:effectLst/>
                          <a:hlinkClick r:id="rId3"/>
                        </a:rPr>
                        <a:t>icc.gig.cymru/OfferynCymhwyseddMMRV</a:t>
                      </a:r>
                      <a:endParaRPr lang="en-US" err="1">
                        <a:effectLst/>
                        <a:hlinkClick r:id="rId3"/>
                      </a:endParaRPr>
                    </a:p>
                  </a:txBody>
                  <a:tcPr anchor="ctr">
                    <a:lnL>
                      <a:noFill/>
                    </a:lnL>
                    <a:lnR>
                      <a:noFill/>
                    </a:lnR>
                    <a:lnT>
                      <a:noFill/>
                    </a:lnT>
                    <a:lnB>
                      <a:noFill/>
                    </a:lnB>
                    <a:noFill/>
                  </a:tcPr>
                </a:tc>
                <a:extLst>
                  <a:ext uri="{0D108BD9-81ED-4DB2-BD59-A6C34878D82A}">
                    <a16:rowId xmlns:a16="http://schemas.microsoft.com/office/drawing/2014/main" val="3396359280"/>
                  </a:ext>
                </a:extLst>
              </a:tr>
            </a:tbl>
          </a:graphicData>
        </a:graphic>
      </p:graphicFrame>
    </p:spTree>
    <p:extLst>
      <p:ext uri="{BB962C8B-B14F-4D97-AF65-F5344CB8AC3E}">
        <p14:creationId xmlns:p14="http://schemas.microsoft.com/office/powerpoint/2010/main" val="4473789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7DAB03-C6A2-254E-4D3F-182359729D3B}"/>
              </a:ext>
            </a:extLst>
          </p:cNvPr>
          <p:cNvSpPr>
            <a:spLocks noGrp="1"/>
          </p:cNvSpPr>
          <p:nvPr>
            <p:ph idx="1"/>
          </p:nvPr>
        </p:nvSpPr>
        <p:spPr>
          <a:xfrm>
            <a:off x="358087" y="914743"/>
            <a:ext cx="4040177" cy="1983906"/>
          </a:xfrm>
        </p:spPr>
        <p:txBody>
          <a:bodyPr lIns="90879" tIns="45440" rIns="90879" bIns="45440" anchor="t"/>
          <a:lstStyle>
            <a:defPPr>
              <a:defRPr lang="en-US"/>
            </a:defPPr>
            <a:lvl1pPr marL="0" algn="l" defTabSz="1374618" rtl="0" eaLnBrk="1" latinLnBrk="0" hangingPunct="1">
              <a:defRPr sz="2706" kern="1200">
                <a:solidFill>
                  <a:schemeClr val="tx1"/>
                </a:solidFill>
                <a:latin typeface="+mn-lt"/>
                <a:ea typeface="+mn-ea"/>
                <a:cs typeface="+mn-cs"/>
              </a:defRPr>
            </a:lvl1pPr>
            <a:lvl2pPr marL="687309" algn="l" defTabSz="1374618" rtl="0" eaLnBrk="1" latinLnBrk="0" hangingPunct="1">
              <a:defRPr sz="2706" kern="1200">
                <a:solidFill>
                  <a:schemeClr val="tx1"/>
                </a:solidFill>
                <a:latin typeface="+mn-lt"/>
                <a:ea typeface="+mn-ea"/>
                <a:cs typeface="+mn-cs"/>
              </a:defRPr>
            </a:lvl2pPr>
            <a:lvl3pPr marL="1374618" algn="l" defTabSz="1374618" rtl="0" eaLnBrk="1" latinLnBrk="0" hangingPunct="1">
              <a:defRPr sz="2706" kern="1200">
                <a:solidFill>
                  <a:schemeClr val="tx1"/>
                </a:solidFill>
                <a:latin typeface="+mn-lt"/>
                <a:ea typeface="+mn-ea"/>
                <a:cs typeface="+mn-cs"/>
              </a:defRPr>
            </a:lvl3pPr>
            <a:lvl4pPr marL="2061926" algn="l" defTabSz="1374618" rtl="0" eaLnBrk="1" latinLnBrk="0" hangingPunct="1">
              <a:defRPr sz="2706" kern="1200">
                <a:solidFill>
                  <a:schemeClr val="tx1"/>
                </a:solidFill>
                <a:latin typeface="+mn-lt"/>
                <a:ea typeface="+mn-ea"/>
                <a:cs typeface="+mn-cs"/>
              </a:defRPr>
            </a:lvl4pPr>
            <a:lvl5pPr marL="2749235" algn="l" defTabSz="1374618" rtl="0" eaLnBrk="1" latinLnBrk="0" hangingPunct="1">
              <a:defRPr sz="2706" kern="1200">
                <a:solidFill>
                  <a:schemeClr val="tx1"/>
                </a:solidFill>
                <a:latin typeface="+mn-lt"/>
                <a:ea typeface="+mn-ea"/>
                <a:cs typeface="+mn-cs"/>
              </a:defRPr>
            </a:lvl5pPr>
            <a:lvl6pPr marL="3436544" algn="l" defTabSz="1374618" rtl="0" eaLnBrk="1" latinLnBrk="0" hangingPunct="1">
              <a:defRPr sz="2706" kern="1200">
                <a:solidFill>
                  <a:schemeClr val="tx1"/>
                </a:solidFill>
                <a:latin typeface="+mn-lt"/>
                <a:ea typeface="+mn-ea"/>
                <a:cs typeface="+mn-cs"/>
              </a:defRPr>
            </a:lvl6pPr>
            <a:lvl7pPr marL="4123853" algn="l" defTabSz="1374618" rtl="0" eaLnBrk="1" latinLnBrk="0" hangingPunct="1">
              <a:defRPr sz="2706" kern="1200">
                <a:solidFill>
                  <a:schemeClr val="tx1"/>
                </a:solidFill>
                <a:latin typeface="+mn-lt"/>
                <a:ea typeface="+mn-ea"/>
                <a:cs typeface="+mn-cs"/>
              </a:defRPr>
            </a:lvl7pPr>
            <a:lvl8pPr marL="4811161" algn="l" defTabSz="1374618" rtl="0" eaLnBrk="1" latinLnBrk="0" hangingPunct="1">
              <a:defRPr sz="2706" kern="1200">
                <a:solidFill>
                  <a:schemeClr val="tx1"/>
                </a:solidFill>
                <a:latin typeface="+mn-lt"/>
                <a:ea typeface="+mn-ea"/>
                <a:cs typeface="+mn-cs"/>
              </a:defRPr>
            </a:lvl8pPr>
            <a:lvl9pPr marL="5498470" algn="l" defTabSz="1374618" rtl="0" eaLnBrk="1" latinLnBrk="0" hangingPunct="1">
              <a:defRPr sz="2706" kern="1200">
                <a:solidFill>
                  <a:schemeClr val="tx1"/>
                </a:solidFill>
                <a:latin typeface="+mn-lt"/>
                <a:ea typeface="+mn-ea"/>
                <a:cs typeface="+mn-cs"/>
              </a:defRPr>
            </a:lvl9pPr>
          </a:lstStyle>
          <a:p>
            <a:pPr marL="223840" indent="-223840" fontAlgn="base"/>
            <a:r>
              <a:rPr lang="en-GB" sz="1855">
                <a:solidFill>
                  <a:srgbClr val="002060"/>
                </a:solidFill>
                <a:latin typeface="+mj-lt"/>
              </a:rPr>
              <a:t>a new Red Book was issued in July 2025 and will be updated again in July 2026 </a:t>
            </a:r>
            <a:endParaRPr lang="en-US" sz="1855">
              <a:cs typeface="Arial"/>
            </a:endParaRPr>
          </a:p>
          <a:p>
            <a:pPr marL="223840" indent="-223840" fontAlgn="base"/>
            <a:endParaRPr lang="en-GB" sz="1855">
              <a:solidFill>
                <a:srgbClr val="002060"/>
              </a:solidFill>
              <a:latin typeface="+mj-lt"/>
              <a:cs typeface="Arial"/>
            </a:endParaRPr>
          </a:p>
          <a:p>
            <a:pPr marL="223840" indent="-223840" fontAlgn="base"/>
            <a:r>
              <a:rPr lang="en-GB" sz="1855">
                <a:solidFill>
                  <a:srgbClr val="002060"/>
                </a:solidFill>
                <a:latin typeface="+mj-lt"/>
              </a:rPr>
              <a:t>Red Books will need to be manually updated to reflect MMRV</a:t>
            </a:r>
            <a:endParaRPr lang="en-GB" sz="1855">
              <a:solidFill>
                <a:srgbClr val="002060"/>
              </a:solidFill>
              <a:latin typeface="+mj-lt"/>
              <a:cs typeface="Arial"/>
            </a:endParaRPr>
          </a:p>
          <a:p>
            <a:pPr marL="223840" indent="-223840"/>
            <a:endParaRPr lang="en-GB">
              <a:cs typeface="Arial"/>
            </a:endParaRPr>
          </a:p>
        </p:txBody>
      </p:sp>
      <p:sp>
        <p:nvSpPr>
          <p:cNvPr id="3" name="Slide Number Placeholder 2">
            <a:extLst>
              <a:ext uri="{FF2B5EF4-FFF2-40B4-BE49-F238E27FC236}">
                <a16:creationId xmlns:a16="http://schemas.microsoft.com/office/drawing/2014/main" id="{D7CAABFD-A781-BBD1-9321-D95862FC8DE3}"/>
              </a:ext>
            </a:extLst>
          </p:cNvPr>
          <p:cNvSpPr>
            <a:spLocks noGrp="1"/>
          </p:cNvSpPr>
          <p:nvPr>
            <p:ph type="sldNum" sz="quarter" idx="12"/>
          </p:nvPr>
        </p:nvSpPr>
        <p:spPr/>
        <p:txBody>
          <a:bodyPr/>
          <a:lstStyle>
            <a:defPPr>
              <a:defRPr lang="en-US"/>
            </a:defPPr>
            <a:lvl1pPr marL="0" algn="l" defTabSz="1366233" rtl="0" eaLnBrk="1" latinLnBrk="0" hangingPunct="1">
              <a:defRPr sz="2689" kern="1200">
                <a:solidFill>
                  <a:schemeClr val="tx1"/>
                </a:solidFill>
                <a:latin typeface="+mn-lt"/>
                <a:ea typeface="+mn-ea"/>
                <a:cs typeface="+mn-cs"/>
              </a:defRPr>
            </a:lvl1pPr>
            <a:lvl2pPr marL="683117" algn="l" defTabSz="1366233" rtl="0" eaLnBrk="1" latinLnBrk="0" hangingPunct="1">
              <a:defRPr sz="2689" kern="1200">
                <a:solidFill>
                  <a:schemeClr val="tx1"/>
                </a:solidFill>
                <a:latin typeface="+mn-lt"/>
                <a:ea typeface="+mn-ea"/>
                <a:cs typeface="+mn-cs"/>
              </a:defRPr>
            </a:lvl2pPr>
            <a:lvl3pPr marL="1366233" algn="l" defTabSz="1366233" rtl="0" eaLnBrk="1" latinLnBrk="0" hangingPunct="1">
              <a:defRPr sz="2689" kern="1200">
                <a:solidFill>
                  <a:schemeClr val="tx1"/>
                </a:solidFill>
                <a:latin typeface="+mn-lt"/>
                <a:ea typeface="+mn-ea"/>
                <a:cs typeface="+mn-cs"/>
              </a:defRPr>
            </a:lvl3pPr>
            <a:lvl4pPr marL="2049348" algn="l" defTabSz="1366233" rtl="0" eaLnBrk="1" latinLnBrk="0" hangingPunct="1">
              <a:defRPr sz="2689" kern="1200">
                <a:solidFill>
                  <a:schemeClr val="tx1"/>
                </a:solidFill>
                <a:latin typeface="+mn-lt"/>
                <a:ea typeface="+mn-ea"/>
                <a:cs typeface="+mn-cs"/>
              </a:defRPr>
            </a:lvl4pPr>
            <a:lvl5pPr marL="2732465" algn="l" defTabSz="1366233" rtl="0" eaLnBrk="1" latinLnBrk="0" hangingPunct="1">
              <a:defRPr sz="2689" kern="1200">
                <a:solidFill>
                  <a:schemeClr val="tx1"/>
                </a:solidFill>
                <a:latin typeface="+mn-lt"/>
                <a:ea typeface="+mn-ea"/>
                <a:cs typeface="+mn-cs"/>
              </a:defRPr>
            </a:lvl5pPr>
            <a:lvl6pPr marL="3415581" algn="l" defTabSz="1366233" rtl="0" eaLnBrk="1" latinLnBrk="0" hangingPunct="1">
              <a:defRPr sz="2689" kern="1200">
                <a:solidFill>
                  <a:schemeClr val="tx1"/>
                </a:solidFill>
                <a:latin typeface="+mn-lt"/>
                <a:ea typeface="+mn-ea"/>
                <a:cs typeface="+mn-cs"/>
              </a:defRPr>
            </a:lvl6pPr>
            <a:lvl7pPr marL="4098698" algn="l" defTabSz="1366233" rtl="0" eaLnBrk="1" latinLnBrk="0" hangingPunct="1">
              <a:defRPr sz="2689" kern="1200">
                <a:solidFill>
                  <a:schemeClr val="tx1"/>
                </a:solidFill>
                <a:latin typeface="+mn-lt"/>
                <a:ea typeface="+mn-ea"/>
                <a:cs typeface="+mn-cs"/>
              </a:defRPr>
            </a:lvl7pPr>
            <a:lvl8pPr marL="4781813" algn="l" defTabSz="1366233" rtl="0" eaLnBrk="1" latinLnBrk="0" hangingPunct="1">
              <a:defRPr sz="2689" kern="1200">
                <a:solidFill>
                  <a:schemeClr val="tx1"/>
                </a:solidFill>
                <a:latin typeface="+mn-lt"/>
                <a:ea typeface="+mn-ea"/>
                <a:cs typeface="+mn-cs"/>
              </a:defRPr>
            </a:lvl8pPr>
            <a:lvl9pPr marL="5464929" algn="l" defTabSz="1366233" rtl="0" eaLnBrk="1" latinLnBrk="0" hangingPunct="1">
              <a:defRPr sz="2689" kern="1200">
                <a:solidFill>
                  <a:schemeClr val="tx1"/>
                </a:solidFill>
                <a:latin typeface="+mn-lt"/>
                <a:ea typeface="+mn-ea"/>
                <a:cs typeface="+mn-cs"/>
              </a:defRPr>
            </a:lvl9pPr>
          </a:lstStyle>
          <a:p>
            <a:fld id="{561D0CCE-8DCC-44DC-A653-AE62B1D84A52}" type="slidenum">
              <a:rPr lang="en-GB" smtClean="0"/>
              <a:pPr/>
              <a:t>57</a:t>
            </a:fld>
            <a:endParaRPr lang="en-GB"/>
          </a:p>
        </p:txBody>
      </p:sp>
      <p:sp>
        <p:nvSpPr>
          <p:cNvPr id="4" name="Title 3">
            <a:extLst>
              <a:ext uri="{FF2B5EF4-FFF2-40B4-BE49-F238E27FC236}">
                <a16:creationId xmlns:a16="http://schemas.microsoft.com/office/drawing/2014/main" id="{5F20D485-6842-F60E-D55E-2C5C3E77F5A9}"/>
              </a:ext>
            </a:extLst>
          </p:cNvPr>
          <p:cNvSpPr>
            <a:spLocks noGrp="1"/>
          </p:cNvSpPr>
          <p:nvPr>
            <p:ph type="title"/>
          </p:nvPr>
        </p:nvSpPr>
        <p:spPr>
          <a:xfrm>
            <a:off x="4218631" y="120280"/>
            <a:ext cx="2745304" cy="1317431"/>
          </a:xfrm>
        </p:spPr>
        <p:txBody>
          <a:bodyPr lIns="90879" tIns="45440" rIns="90879" bIns="45440" anchor="t"/>
          <a:lstStyle>
            <a:defPPr>
              <a:defRPr lang="en-US"/>
            </a:defPPr>
            <a:lvl1pPr marL="0" algn="l" defTabSz="1374618" rtl="0" eaLnBrk="1" latinLnBrk="0" hangingPunct="1">
              <a:defRPr sz="2706" kern="1200">
                <a:solidFill>
                  <a:schemeClr val="tx1"/>
                </a:solidFill>
                <a:latin typeface="+mn-lt"/>
                <a:ea typeface="+mn-ea"/>
                <a:cs typeface="+mn-cs"/>
              </a:defRPr>
            </a:lvl1pPr>
            <a:lvl2pPr marL="687309" algn="l" defTabSz="1374618" rtl="0" eaLnBrk="1" latinLnBrk="0" hangingPunct="1">
              <a:defRPr sz="2706" kern="1200">
                <a:solidFill>
                  <a:schemeClr val="tx1"/>
                </a:solidFill>
                <a:latin typeface="+mn-lt"/>
                <a:ea typeface="+mn-ea"/>
                <a:cs typeface="+mn-cs"/>
              </a:defRPr>
            </a:lvl2pPr>
            <a:lvl3pPr marL="1374618" algn="l" defTabSz="1374618" rtl="0" eaLnBrk="1" latinLnBrk="0" hangingPunct="1">
              <a:defRPr sz="2706" kern="1200">
                <a:solidFill>
                  <a:schemeClr val="tx1"/>
                </a:solidFill>
                <a:latin typeface="+mn-lt"/>
                <a:ea typeface="+mn-ea"/>
                <a:cs typeface="+mn-cs"/>
              </a:defRPr>
            </a:lvl3pPr>
            <a:lvl4pPr marL="2061926" algn="l" defTabSz="1374618" rtl="0" eaLnBrk="1" latinLnBrk="0" hangingPunct="1">
              <a:defRPr sz="2706" kern="1200">
                <a:solidFill>
                  <a:schemeClr val="tx1"/>
                </a:solidFill>
                <a:latin typeface="+mn-lt"/>
                <a:ea typeface="+mn-ea"/>
                <a:cs typeface="+mn-cs"/>
              </a:defRPr>
            </a:lvl4pPr>
            <a:lvl5pPr marL="2749235" algn="l" defTabSz="1374618" rtl="0" eaLnBrk="1" latinLnBrk="0" hangingPunct="1">
              <a:defRPr sz="2706" kern="1200">
                <a:solidFill>
                  <a:schemeClr val="tx1"/>
                </a:solidFill>
                <a:latin typeface="+mn-lt"/>
                <a:ea typeface="+mn-ea"/>
                <a:cs typeface="+mn-cs"/>
              </a:defRPr>
            </a:lvl5pPr>
            <a:lvl6pPr marL="3436544" algn="l" defTabSz="1374618" rtl="0" eaLnBrk="1" latinLnBrk="0" hangingPunct="1">
              <a:defRPr sz="2706" kern="1200">
                <a:solidFill>
                  <a:schemeClr val="tx1"/>
                </a:solidFill>
                <a:latin typeface="+mn-lt"/>
                <a:ea typeface="+mn-ea"/>
                <a:cs typeface="+mn-cs"/>
              </a:defRPr>
            </a:lvl6pPr>
            <a:lvl7pPr marL="4123853" algn="l" defTabSz="1374618" rtl="0" eaLnBrk="1" latinLnBrk="0" hangingPunct="1">
              <a:defRPr sz="2706" kern="1200">
                <a:solidFill>
                  <a:schemeClr val="tx1"/>
                </a:solidFill>
                <a:latin typeface="+mn-lt"/>
                <a:ea typeface="+mn-ea"/>
                <a:cs typeface="+mn-cs"/>
              </a:defRPr>
            </a:lvl7pPr>
            <a:lvl8pPr marL="4811161" algn="l" defTabSz="1374618" rtl="0" eaLnBrk="1" latinLnBrk="0" hangingPunct="1">
              <a:defRPr sz="2706" kern="1200">
                <a:solidFill>
                  <a:schemeClr val="tx1"/>
                </a:solidFill>
                <a:latin typeface="+mn-lt"/>
                <a:ea typeface="+mn-ea"/>
                <a:cs typeface="+mn-cs"/>
              </a:defRPr>
            </a:lvl8pPr>
            <a:lvl9pPr marL="5498470" algn="l" defTabSz="1374618" rtl="0" eaLnBrk="1" latinLnBrk="0" hangingPunct="1">
              <a:defRPr sz="2706" kern="1200">
                <a:solidFill>
                  <a:schemeClr val="tx1"/>
                </a:solidFill>
                <a:latin typeface="+mn-lt"/>
                <a:ea typeface="+mn-ea"/>
                <a:cs typeface="+mn-cs"/>
              </a:defRPr>
            </a:lvl9pPr>
          </a:lstStyle>
          <a:p>
            <a:pPr algn="ctr"/>
            <a:r>
              <a:rPr lang="en-GB" sz="2915" b="1"/>
              <a:t>Red Book</a:t>
            </a:r>
            <a:endParaRPr lang="en-GB" sz="2915" b="1">
              <a:cs typeface="Arial"/>
            </a:endParaRPr>
          </a:p>
        </p:txBody>
      </p:sp>
      <p:pic>
        <p:nvPicPr>
          <p:cNvPr id="5" name="Picture 4">
            <a:extLst>
              <a:ext uri="{FF2B5EF4-FFF2-40B4-BE49-F238E27FC236}">
                <a16:creationId xmlns:a16="http://schemas.microsoft.com/office/drawing/2014/main" id="{B86F27F3-6500-0C0F-3519-5EADC986A71A}"/>
              </a:ext>
            </a:extLst>
          </p:cNvPr>
          <p:cNvPicPr>
            <a:picLocks noChangeAspect="1"/>
          </p:cNvPicPr>
          <p:nvPr/>
        </p:nvPicPr>
        <p:blipFill>
          <a:blip r:embed="rId2"/>
          <a:stretch>
            <a:fillRect/>
          </a:stretch>
        </p:blipFill>
        <p:spPr>
          <a:xfrm>
            <a:off x="5589333" y="914743"/>
            <a:ext cx="2749204" cy="1688604"/>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EB2F6A31-BEBD-7A5C-A580-F4D79DE32772}"/>
              </a:ext>
            </a:extLst>
          </p:cNvPr>
          <p:cNvPicPr>
            <a:picLocks noChangeAspect="1"/>
          </p:cNvPicPr>
          <p:nvPr/>
        </p:nvPicPr>
        <p:blipFill>
          <a:blip r:embed="rId3"/>
          <a:stretch>
            <a:fillRect/>
          </a:stretch>
        </p:blipFill>
        <p:spPr>
          <a:xfrm>
            <a:off x="900685" y="3031255"/>
            <a:ext cx="3757309" cy="27020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Content Placeholder 7">
            <a:extLst>
              <a:ext uri="{FF2B5EF4-FFF2-40B4-BE49-F238E27FC236}">
                <a16:creationId xmlns:a16="http://schemas.microsoft.com/office/drawing/2014/main" id="{7038B24E-42BE-C5B3-1969-BA7A12B4CC6C}"/>
              </a:ext>
            </a:extLst>
          </p:cNvPr>
          <p:cNvPicPr>
            <a:picLocks noChangeAspect="1"/>
          </p:cNvPicPr>
          <p:nvPr/>
        </p:nvPicPr>
        <p:blipFill>
          <a:blip r:embed="rId4"/>
          <a:stretch>
            <a:fillRect/>
          </a:stretch>
        </p:blipFill>
        <p:spPr>
          <a:xfrm>
            <a:off x="5429136" y="3031255"/>
            <a:ext cx="3757310" cy="26999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Footer Placeholder 3">
            <a:extLst>
              <a:ext uri="{FF2B5EF4-FFF2-40B4-BE49-F238E27FC236}">
                <a16:creationId xmlns:a16="http://schemas.microsoft.com/office/drawing/2014/main" id="{F7A6B767-6951-F8F9-AB53-265A9FEDC961}"/>
              </a:ext>
            </a:extLst>
          </p:cNvPr>
          <p:cNvSpPr>
            <a:spLocks noGrp="1"/>
          </p:cNvSpPr>
          <p:nvPr>
            <p:ph type="ftr" sz="quarter" idx="11"/>
          </p:nvPr>
        </p:nvSpPr>
        <p:spPr>
          <a:xfrm>
            <a:off x="285749" y="6349598"/>
            <a:ext cx="7543801" cy="365125"/>
          </a:xfrm>
        </p:spPr>
        <p:txBody>
          <a:bodyPr/>
          <a:lstStyle/>
          <a:p>
            <a:r>
              <a:rPr lang="en-GB" sz="1300"/>
              <a:t>Varicella vaccination and other changes to the routine childhood immunisation schedule </a:t>
            </a:r>
          </a:p>
        </p:txBody>
      </p:sp>
      <p:sp>
        <p:nvSpPr>
          <p:cNvPr id="10" name="Slide Number Placeholder 4">
            <a:extLst>
              <a:ext uri="{FF2B5EF4-FFF2-40B4-BE49-F238E27FC236}">
                <a16:creationId xmlns:a16="http://schemas.microsoft.com/office/drawing/2014/main" id="{136ECEDC-EAB7-6FC3-4E58-44D359B5D275}"/>
              </a:ext>
            </a:extLst>
          </p:cNvPr>
          <p:cNvSpPr txBox="1">
            <a:spLocks/>
          </p:cNvSpPr>
          <p:nvPr/>
        </p:nvSpPr>
        <p:spPr>
          <a:xfrm>
            <a:off x="8666656" y="6359854"/>
            <a:ext cx="2743200" cy="365125"/>
          </a:xfrm>
          <a:prstGeom prst="rect">
            <a:avLst/>
          </a:prstGeom>
        </p:spPr>
        <p:txBody>
          <a:bodyPr/>
          <a:lstStyle>
            <a:defPPr>
              <a:defRPr lang="en-US"/>
            </a:defPPr>
            <a:lvl1pPr marL="0" algn="r" defTabSz="914400" rtl="0" eaLnBrk="1" latinLnBrk="0" hangingPunct="1">
              <a:defRPr sz="18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1D0CCE-8DCC-44DC-A653-AE62B1D84A52}" type="slidenum">
              <a:rPr lang="en-GB" smtClean="0"/>
              <a:pPr/>
              <a:t>57</a:t>
            </a:fld>
            <a:endParaRPr lang="en-GB"/>
          </a:p>
        </p:txBody>
      </p:sp>
    </p:spTree>
    <p:extLst>
      <p:ext uri="{BB962C8B-B14F-4D97-AF65-F5344CB8AC3E}">
        <p14:creationId xmlns:p14="http://schemas.microsoft.com/office/powerpoint/2010/main" val="18461351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2824DA4-782D-87FE-D666-351799B33BB0}"/>
              </a:ext>
            </a:extLst>
          </p:cNvPr>
          <p:cNvSpPr>
            <a:spLocks noGrp="1"/>
          </p:cNvSpPr>
          <p:nvPr>
            <p:ph type="body" sz="quarter" idx="10"/>
          </p:nvPr>
        </p:nvSpPr>
        <p:spPr/>
        <p:txBody>
          <a:bodyPr>
            <a:noAutofit/>
          </a:bodyPr>
          <a:lstStyle/>
          <a:p>
            <a:r>
              <a:rPr lang="en-GB" sz="3200"/>
              <a:t>Contraindications and possible adverse reactions</a:t>
            </a:r>
          </a:p>
        </p:txBody>
      </p:sp>
    </p:spTree>
    <p:extLst>
      <p:ext uri="{BB962C8B-B14F-4D97-AF65-F5344CB8AC3E}">
        <p14:creationId xmlns:p14="http://schemas.microsoft.com/office/powerpoint/2010/main" val="35095779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C27C9-6FD4-8AE4-B4AB-6D69FDF583F9}"/>
              </a:ext>
            </a:extLst>
          </p:cNvPr>
          <p:cNvSpPr>
            <a:spLocks noGrp="1"/>
          </p:cNvSpPr>
          <p:nvPr>
            <p:ph type="title"/>
          </p:nvPr>
        </p:nvSpPr>
        <p:spPr>
          <a:xfrm>
            <a:off x="838200" y="365125"/>
            <a:ext cx="10515600" cy="713867"/>
          </a:xfrm>
        </p:spPr>
        <p:txBody>
          <a:bodyPr/>
          <a:lstStyle/>
          <a:p>
            <a:r>
              <a:rPr lang="en-GB" b="1"/>
              <a:t>Contraindications and precautions</a:t>
            </a:r>
          </a:p>
        </p:txBody>
      </p:sp>
      <p:sp>
        <p:nvSpPr>
          <p:cNvPr id="3" name="Content Placeholder 2">
            <a:extLst>
              <a:ext uri="{FF2B5EF4-FFF2-40B4-BE49-F238E27FC236}">
                <a16:creationId xmlns:a16="http://schemas.microsoft.com/office/drawing/2014/main" id="{BFDB65EA-663F-B408-F00F-3E2BDE2F2299}"/>
              </a:ext>
            </a:extLst>
          </p:cNvPr>
          <p:cNvSpPr>
            <a:spLocks noGrp="1"/>
          </p:cNvSpPr>
          <p:nvPr>
            <p:ph idx="1"/>
          </p:nvPr>
        </p:nvSpPr>
        <p:spPr>
          <a:xfrm>
            <a:off x="655320" y="1253331"/>
            <a:ext cx="10515600" cy="4351338"/>
          </a:xfrm>
        </p:spPr>
        <p:txBody>
          <a:bodyPr lIns="91440" tIns="45720" rIns="91440" bIns="45720" anchor="t"/>
          <a:lstStyle/>
          <a:p>
            <a:pPr marL="0" indent="0" fontAlgn="base">
              <a:buNone/>
            </a:pPr>
            <a:r>
              <a:rPr lang="en-GB" sz="1600"/>
              <a:t>The MMRV vaccine </a:t>
            </a:r>
            <a:r>
              <a:rPr lang="en-GB" sz="1600" b="1"/>
              <a:t>should not be given </a:t>
            </a:r>
            <a:r>
              <a:rPr lang="en-GB" sz="1600"/>
              <a:t>to:</a:t>
            </a:r>
          </a:p>
          <a:p>
            <a:pPr fontAlgn="base"/>
            <a:r>
              <a:rPr lang="en-GB" sz="1600"/>
              <a:t>pregnant women. Pregnancy should be avoided for 1 month after the last dose of a varicella containing vaccine</a:t>
            </a:r>
            <a:endParaRPr lang="en-GB" sz="1600">
              <a:cs typeface="Arial"/>
            </a:endParaRPr>
          </a:p>
          <a:p>
            <a:pPr fontAlgn="base"/>
            <a:r>
              <a:rPr lang="en-GB" sz="1600"/>
              <a:t>those who are immunosuppressed. See </a:t>
            </a:r>
            <a:r>
              <a:rPr lang="en-GB" sz="1400">
                <a:hlinkClick r:id="rId2"/>
              </a:rPr>
              <a:t>Contraindications and special considerations: the green book, chapter 6 - GOV.UK</a:t>
            </a:r>
            <a:r>
              <a:rPr lang="en-GB" sz="1400"/>
              <a:t> </a:t>
            </a:r>
            <a:r>
              <a:rPr lang="en-GB" sz="1600"/>
              <a:t>and </a:t>
            </a:r>
            <a:r>
              <a:rPr lang="en-GB" sz="1400">
                <a:hlinkClick r:id="rId3"/>
              </a:rPr>
              <a:t>Varicella: the green book, chapter 34 - GOV.UK</a:t>
            </a:r>
            <a:r>
              <a:rPr lang="en-GB" sz="1400"/>
              <a:t> </a:t>
            </a:r>
            <a:r>
              <a:rPr lang="en-GB" sz="1600"/>
              <a:t>for more detail</a:t>
            </a:r>
            <a:endParaRPr lang="en-GB" sz="1600">
              <a:cs typeface="Arial"/>
            </a:endParaRPr>
          </a:p>
          <a:p>
            <a:pPr fontAlgn="base"/>
            <a:r>
              <a:rPr lang="en-GB" sz="1600"/>
              <a:t>anyone who has had:</a:t>
            </a:r>
            <a:endParaRPr lang="en-GB" sz="1600">
              <a:cs typeface="Arial"/>
            </a:endParaRPr>
          </a:p>
          <a:p>
            <a:pPr lvl="1" fontAlgn="base"/>
            <a:r>
              <a:rPr lang="en-GB" sz="1600"/>
              <a:t>a confirmed anaphylactic reaction to a previous dose of the same vaccine</a:t>
            </a:r>
            <a:endParaRPr lang="en-GB" sz="1600">
              <a:cs typeface="Arial"/>
            </a:endParaRPr>
          </a:p>
          <a:p>
            <a:pPr lvl="1" fontAlgn="base"/>
            <a:r>
              <a:rPr lang="en-GB" sz="1600"/>
              <a:t>a confirmed anaphylactic reaction to any ingredient in the vaccine ( including neomycin or gelatine)</a:t>
            </a:r>
            <a:endParaRPr lang="en-GB" sz="1600">
              <a:cs typeface="Arial"/>
            </a:endParaRPr>
          </a:p>
          <a:p>
            <a:pPr lvl="1"/>
            <a:endParaRPr lang="en-GB" sz="1600"/>
          </a:p>
          <a:p>
            <a:pPr marL="0" indent="0">
              <a:buNone/>
            </a:pPr>
            <a:r>
              <a:rPr lang="en-GB" sz="1600"/>
              <a:t>varicella vaccines are </a:t>
            </a:r>
            <a:r>
              <a:rPr lang="en-GB" sz="1600" b="1"/>
              <a:t>not recommended </a:t>
            </a:r>
            <a:r>
              <a:rPr lang="en-GB" sz="1600"/>
              <a:t>for infants under 9 months of age</a:t>
            </a:r>
            <a:endParaRPr lang="en-GB" sz="1600">
              <a:cs typeface="Arial"/>
            </a:endParaRPr>
          </a:p>
          <a:p>
            <a:pPr marL="0" indent="0">
              <a:buNone/>
            </a:pPr>
            <a:r>
              <a:rPr lang="en-GB" sz="1600"/>
              <a:t>vaccination should be </a:t>
            </a:r>
            <a:r>
              <a:rPr lang="en-GB" sz="1600" b="1"/>
              <a:t>postponed</a:t>
            </a:r>
            <a:r>
              <a:rPr lang="en-GB" sz="1600"/>
              <a:t> if a child is acutely unwell with a high fever, and they should wait until they have fully recovered </a:t>
            </a:r>
            <a:endParaRPr lang="en-GB" sz="1600">
              <a:cs typeface="Arial"/>
            </a:endParaRPr>
          </a:p>
          <a:p>
            <a:r>
              <a:rPr lang="en-GB" sz="1600"/>
              <a:t>this avoids confusing symptoms of an illness with adverse effects of the vaccine. </a:t>
            </a:r>
            <a:endParaRPr lang="en-GB" sz="1600">
              <a:cs typeface="Arial"/>
            </a:endParaRPr>
          </a:p>
          <a:p>
            <a:r>
              <a:rPr lang="en-GB" sz="1600"/>
              <a:t>a cold or a minor illness is not a reason to delay the vaccine</a:t>
            </a:r>
            <a:endParaRPr lang="en-GB" sz="1600">
              <a:cs typeface="Arial"/>
            </a:endParaRPr>
          </a:p>
          <a:p>
            <a:r>
              <a:rPr lang="en-GB" sz="1600"/>
              <a:t>very few people are contraindicated for MMRV. If unsure, obtain guidance from the child’s specialist rather than withholding the vaccine</a:t>
            </a:r>
            <a:endParaRPr lang="en-GB" sz="1600">
              <a:cs typeface="Arial"/>
            </a:endParaRPr>
          </a:p>
        </p:txBody>
      </p:sp>
      <p:sp>
        <p:nvSpPr>
          <p:cNvPr id="5" name="Slide Number Placeholder 4">
            <a:extLst>
              <a:ext uri="{FF2B5EF4-FFF2-40B4-BE49-F238E27FC236}">
                <a16:creationId xmlns:a16="http://schemas.microsoft.com/office/drawing/2014/main" id="{54D86A3F-C4CB-D2E3-DE61-66DE54BDEE52}"/>
              </a:ext>
            </a:extLst>
          </p:cNvPr>
          <p:cNvSpPr>
            <a:spLocks noGrp="1"/>
          </p:cNvSpPr>
          <p:nvPr>
            <p:ph type="sldNum" sz="quarter" idx="12"/>
          </p:nvPr>
        </p:nvSpPr>
        <p:spPr/>
        <p:txBody>
          <a:bodyPr/>
          <a:lstStyle/>
          <a:p>
            <a:fld id="{561D0CCE-8DCC-44DC-A653-AE62B1D84A52}" type="slidenum">
              <a:rPr lang="en-GB" smtClean="0"/>
              <a:pPr/>
              <a:t>59</a:t>
            </a:fld>
            <a:endParaRPr lang="en-GB"/>
          </a:p>
        </p:txBody>
      </p:sp>
      <p:sp>
        <p:nvSpPr>
          <p:cNvPr id="6" name="Footer Placeholder 3">
            <a:extLst>
              <a:ext uri="{FF2B5EF4-FFF2-40B4-BE49-F238E27FC236}">
                <a16:creationId xmlns:a16="http://schemas.microsoft.com/office/drawing/2014/main" id="{7F6A6C59-FE6D-220C-8B0A-16C4AC37A5F0}"/>
              </a:ext>
            </a:extLst>
          </p:cNvPr>
          <p:cNvSpPr>
            <a:spLocks noGrp="1"/>
          </p:cNvSpPr>
          <p:nvPr>
            <p:ph type="ftr" sz="quarter" idx="11"/>
          </p:nvPr>
        </p:nvSpPr>
        <p:spPr>
          <a:xfrm>
            <a:off x="285749" y="6349598"/>
            <a:ext cx="7543801" cy="365125"/>
          </a:xfrm>
        </p:spPr>
        <p:txBody>
          <a:bodyPr/>
          <a:lstStyle/>
          <a:p>
            <a:r>
              <a:rPr lang="en-GB" sz="1300"/>
              <a:t>Varicella vaccination and other changes to the routine childhood immunisation schedule </a:t>
            </a:r>
          </a:p>
        </p:txBody>
      </p:sp>
    </p:spTree>
    <p:extLst>
      <p:ext uri="{BB962C8B-B14F-4D97-AF65-F5344CB8AC3E}">
        <p14:creationId xmlns:p14="http://schemas.microsoft.com/office/powerpoint/2010/main" val="34624040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AFFC9-A742-79AA-07EC-D51AC71C13D3}"/>
              </a:ext>
            </a:extLst>
          </p:cNvPr>
          <p:cNvSpPr>
            <a:spLocks noGrp="1"/>
          </p:cNvSpPr>
          <p:nvPr>
            <p:ph type="title"/>
          </p:nvPr>
        </p:nvSpPr>
        <p:spPr>
          <a:xfrm>
            <a:off x="526503" y="57016"/>
            <a:ext cx="10685980" cy="1325563"/>
          </a:xfrm>
        </p:spPr>
        <p:txBody>
          <a:bodyPr/>
          <a:lstStyle/>
          <a:p>
            <a:r>
              <a:rPr lang="en-GB" sz="4000" b="1">
                <a:solidFill>
                  <a:srgbClr val="002060"/>
                </a:solidFill>
              </a:rPr>
              <a:t>Contents</a:t>
            </a:r>
          </a:p>
        </p:txBody>
      </p:sp>
      <p:graphicFrame>
        <p:nvGraphicFramePr>
          <p:cNvPr id="10" name="Content Placeholder 9">
            <a:extLst>
              <a:ext uri="{FF2B5EF4-FFF2-40B4-BE49-F238E27FC236}">
                <a16:creationId xmlns:a16="http://schemas.microsoft.com/office/drawing/2014/main" id="{D53F163A-A49E-07CC-6F75-B071F0E2C7E2}"/>
              </a:ext>
            </a:extLst>
          </p:cNvPr>
          <p:cNvGraphicFramePr>
            <a:graphicFrameLocks noGrp="1"/>
          </p:cNvGraphicFramePr>
          <p:nvPr>
            <p:ph idx="1"/>
            <p:extLst>
              <p:ext uri="{D42A27DB-BD31-4B8C-83A1-F6EECF244321}">
                <p14:modId xmlns:p14="http://schemas.microsoft.com/office/powerpoint/2010/main" val="2735347589"/>
              </p:ext>
            </p:extLst>
          </p:nvPr>
        </p:nvGraphicFramePr>
        <p:xfrm>
          <a:off x="526503" y="634218"/>
          <a:ext cx="10685980" cy="5485678"/>
        </p:xfrm>
        <a:graphic>
          <a:graphicData uri="http://schemas.openxmlformats.org/drawingml/2006/table">
            <a:tbl>
              <a:tblPr firstRow="1" firstCol="1" bandRow="1"/>
              <a:tblGrid>
                <a:gridCol w="9157424">
                  <a:extLst>
                    <a:ext uri="{9D8B030D-6E8A-4147-A177-3AD203B41FA5}">
                      <a16:colId xmlns:a16="http://schemas.microsoft.com/office/drawing/2014/main" val="3380251832"/>
                    </a:ext>
                  </a:extLst>
                </a:gridCol>
                <a:gridCol w="1528556">
                  <a:extLst>
                    <a:ext uri="{9D8B030D-6E8A-4147-A177-3AD203B41FA5}">
                      <a16:colId xmlns:a16="http://schemas.microsoft.com/office/drawing/2014/main" val="3552843467"/>
                    </a:ext>
                  </a:extLst>
                </a:gridCol>
              </a:tblGrid>
              <a:tr h="317324">
                <a:tc>
                  <a:txBody>
                    <a:bodyPr/>
                    <a:lstStyle/>
                    <a:p>
                      <a:pPr marL="457200">
                        <a:lnSpc>
                          <a:spcPct val="107000"/>
                        </a:lnSpc>
                      </a:pPr>
                      <a:r>
                        <a:rPr lang="en-GB" sz="1600">
                          <a:solidFill>
                            <a:srgbClr val="000000"/>
                          </a:solidFill>
                          <a:effectLst/>
                          <a:latin typeface="+mn-lt"/>
                          <a:ea typeface="Calibri"/>
                          <a:cs typeface="Arial"/>
                        </a:rPr>
                        <a:t>Section</a:t>
                      </a:r>
                      <a:endParaRPr lang="en-GB" sz="1600">
                        <a:effectLst/>
                        <a:latin typeface="+mn-lt"/>
                        <a:ea typeface="Calibri"/>
                        <a:cs typeface="Arial"/>
                      </a:endParaRPr>
                    </a:p>
                  </a:txBody>
                  <a:tcPr marL="41598" marR="415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457200" algn="l">
                        <a:lnSpc>
                          <a:spcPct val="107000"/>
                        </a:lnSpc>
                      </a:pPr>
                      <a:r>
                        <a:rPr lang="en-GB" sz="1200">
                          <a:solidFill>
                            <a:schemeClr val="tx1"/>
                          </a:solidFill>
                          <a:effectLst/>
                          <a:latin typeface="+mn-lt"/>
                          <a:ea typeface="Calibri"/>
                          <a:cs typeface="Arial"/>
                        </a:rPr>
                        <a:t>Slide number</a:t>
                      </a:r>
                    </a:p>
                  </a:txBody>
                  <a:tcPr marL="41598" marR="415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2246217183"/>
                  </a:ext>
                </a:extLst>
              </a:tr>
              <a:tr h="371238">
                <a:tc>
                  <a:txBody>
                    <a:bodyPr/>
                    <a:lstStyle/>
                    <a:p>
                      <a:pPr marL="457200">
                        <a:lnSpc>
                          <a:spcPct val="100000"/>
                        </a:lnSpc>
                      </a:pPr>
                      <a:r>
                        <a:rPr lang="en-GB" sz="1600">
                          <a:effectLst/>
                          <a:latin typeface="+mn-lt"/>
                          <a:ea typeface="Calibri"/>
                          <a:cs typeface="Arial"/>
                        </a:rPr>
                        <a:t>Aims </a:t>
                      </a:r>
                    </a:p>
                  </a:txBody>
                  <a:tcPr marL="41598" marR="415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457200" algn="l">
                        <a:lnSpc>
                          <a:spcPct val="100000"/>
                        </a:lnSpc>
                      </a:pPr>
                      <a:r>
                        <a:rPr lang="en-GB" sz="1600" b="1">
                          <a:effectLst/>
                          <a:latin typeface="+mn-lt"/>
                          <a:ea typeface="Calibri"/>
                          <a:cs typeface="Arial"/>
                        </a:rPr>
                        <a:t>7</a:t>
                      </a:r>
                    </a:p>
                  </a:txBody>
                  <a:tcPr marL="41598" marR="415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85542860"/>
                  </a:ext>
                </a:extLst>
              </a:tr>
              <a:tr h="361067">
                <a:tc>
                  <a:txBody>
                    <a:bodyPr/>
                    <a:lstStyle/>
                    <a:p>
                      <a:pPr marL="457200">
                        <a:lnSpc>
                          <a:spcPct val="100000"/>
                        </a:lnSpc>
                      </a:pPr>
                      <a:r>
                        <a:rPr lang="en-GB" sz="1600">
                          <a:effectLst/>
                          <a:latin typeface="+mn-lt"/>
                          <a:ea typeface="Calibri"/>
                          <a:cs typeface="Arial"/>
                        </a:rPr>
                        <a:t>Objectives</a:t>
                      </a:r>
                    </a:p>
                  </a:txBody>
                  <a:tcPr marL="41598" marR="415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457200">
                        <a:lnSpc>
                          <a:spcPct val="100000"/>
                        </a:lnSpc>
                      </a:pPr>
                      <a:r>
                        <a:rPr lang="en-GB" sz="1600" b="1">
                          <a:effectLst/>
                          <a:latin typeface="+mn-lt"/>
                          <a:ea typeface="Calibri"/>
                          <a:cs typeface="Arial"/>
                        </a:rPr>
                        <a:t>8</a:t>
                      </a:r>
                    </a:p>
                  </a:txBody>
                  <a:tcPr marL="41598" marR="415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66837220"/>
                  </a:ext>
                </a:extLst>
              </a:tr>
              <a:tr h="385253">
                <a:tc>
                  <a:txBody>
                    <a:bodyPr/>
                    <a:lstStyle/>
                    <a:p>
                      <a:pPr marL="457200">
                        <a:lnSpc>
                          <a:spcPct val="100000"/>
                        </a:lnSpc>
                      </a:pPr>
                      <a:r>
                        <a:rPr lang="en-GB" sz="1600">
                          <a:effectLst/>
                          <a:latin typeface="+mn-lt"/>
                          <a:ea typeface="Calibri"/>
                          <a:cs typeface="Arial"/>
                        </a:rPr>
                        <a:t>Policy and overview of the changes</a:t>
                      </a:r>
                    </a:p>
                  </a:txBody>
                  <a:tcPr marL="41598" marR="415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457200">
                        <a:lnSpc>
                          <a:spcPct val="100000"/>
                        </a:lnSpc>
                      </a:pPr>
                      <a:r>
                        <a:rPr lang="en-GB" sz="1600" b="1">
                          <a:effectLst/>
                          <a:latin typeface="+mn-lt"/>
                          <a:ea typeface="Calibri"/>
                          <a:cs typeface="Arial"/>
                        </a:rPr>
                        <a:t>10</a:t>
                      </a:r>
                    </a:p>
                  </a:txBody>
                  <a:tcPr marL="41598" marR="415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03013770"/>
                  </a:ext>
                </a:extLst>
              </a:tr>
              <a:tr h="385253">
                <a:tc>
                  <a:txBody>
                    <a:bodyPr/>
                    <a:lstStyle/>
                    <a:p>
                      <a:pPr marL="457200">
                        <a:lnSpc>
                          <a:spcPct val="100000"/>
                        </a:lnSpc>
                      </a:pPr>
                      <a:r>
                        <a:rPr lang="en-GB" sz="1600">
                          <a:effectLst/>
                          <a:latin typeface="+mn-lt"/>
                          <a:ea typeface="Calibri"/>
                          <a:cs typeface="Arial"/>
                        </a:rPr>
                        <a:t>Rationale for the introduction of a varicella (chickenpox) vaccination programme</a:t>
                      </a:r>
                    </a:p>
                  </a:txBody>
                  <a:tcPr marL="41598" marR="415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457200">
                        <a:lnSpc>
                          <a:spcPct val="100000"/>
                        </a:lnSpc>
                      </a:pPr>
                      <a:r>
                        <a:rPr lang="en-GB" sz="1600" b="1">
                          <a:effectLst/>
                          <a:latin typeface="+mn-lt"/>
                          <a:ea typeface="Calibri"/>
                          <a:cs typeface="Arial"/>
                        </a:rPr>
                        <a:t>15</a:t>
                      </a:r>
                    </a:p>
                  </a:txBody>
                  <a:tcPr marL="41598" marR="415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67711199"/>
                  </a:ext>
                </a:extLst>
              </a:tr>
              <a:tr h="269029">
                <a:tc>
                  <a:txBody>
                    <a:bodyPr/>
                    <a:lstStyle/>
                    <a:p>
                      <a:pPr marL="457200">
                        <a:lnSpc>
                          <a:spcPct val="100000"/>
                        </a:lnSpc>
                      </a:pPr>
                      <a:r>
                        <a:rPr lang="en-GB" sz="1600">
                          <a:effectLst/>
                          <a:latin typeface="+mn-lt"/>
                          <a:ea typeface="Calibri"/>
                          <a:cs typeface="Arial"/>
                        </a:rPr>
                        <a:t>Measles</a:t>
                      </a:r>
                    </a:p>
                  </a:txBody>
                  <a:tcPr marL="41598" marR="415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457200">
                        <a:lnSpc>
                          <a:spcPct val="100000"/>
                        </a:lnSpc>
                      </a:pPr>
                      <a:r>
                        <a:rPr lang="en-GB" sz="1600" b="1">
                          <a:effectLst/>
                          <a:latin typeface="+mn-lt"/>
                          <a:ea typeface="Calibri"/>
                          <a:cs typeface="Arial"/>
                        </a:rPr>
                        <a:t>24</a:t>
                      </a:r>
                    </a:p>
                  </a:txBody>
                  <a:tcPr marL="41598" marR="415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90720267"/>
                  </a:ext>
                </a:extLst>
              </a:tr>
              <a:tr h="259564">
                <a:tc>
                  <a:txBody>
                    <a:bodyPr/>
                    <a:lstStyle/>
                    <a:p>
                      <a:pPr marL="457200">
                        <a:lnSpc>
                          <a:spcPct val="100000"/>
                        </a:lnSpc>
                      </a:pPr>
                      <a:r>
                        <a:rPr lang="en-GB" sz="1600">
                          <a:effectLst/>
                          <a:latin typeface="+mn-lt"/>
                          <a:ea typeface="Calibri"/>
                          <a:cs typeface="Arial"/>
                        </a:rPr>
                        <a:t>Mumps</a:t>
                      </a:r>
                    </a:p>
                  </a:txBody>
                  <a:tcPr marL="41598" marR="415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457200">
                        <a:lnSpc>
                          <a:spcPct val="100000"/>
                        </a:lnSpc>
                      </a:pPr>
                      <a:r>
                        <a:rPr lang="en-GB" sz="1600" b="1">
                          <a:effectLst/>
                          <a:latin typeface="+mn-lt"/>
                          <a:ea typeface="Calibri"/>
                          <a:cs typeface="Arial"/>
                        </a:rPr>
                        <a:t>27</a:t>
                      </a:r>
                    </a:p>
                  </a:txBody>
                  <a:tcPr marL="41598" marR="415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45518088"/>
                  </a:ext>
                </a:extLst>
              </a:tr>
              <a:tr h="237316">
                <a:tc>
                  <a:txBody>
                    <a:bodyPr/>
                    <a:lstStyle/>
                    <a:p>
                      <a:pPr marL="457200">
                        <a:lnSpc>
                          <a:spcPct val="100000"/>
                        </a:lnSpc>
                      </a:pPr>
                      <a:r>
                        <a:rPr lang="en-GB" sz="1600">
                          <a:effectLst/>
                          <a:latin typeface="+mn-lt"/>
                          <a:ea typeface="Calibri"/>
                          <a:cs typeface="Arial"/>
                        </a:rPr>
                        <a:t>Rubella</a:t>
                      </a:r>
                    </a:p>
                  </a:txBody>
                  <a:tcPr marL="41598" marR="415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457200">
                        <a:lnSpc>
                          <a:spcPct val="100000"/>
                        </a:lnSpc>
                      </a:pPr>
                      <a:r>
                        <a:rPr lang="en-GB" sz="1600" b="1">
                          <a:effectLst/>
                          <a:latin typeface="+mn-lt"/>
                          <a:ea typeface="Calibri"/>
                          <a:cs typeface="Arial"/>
                        </a:rPr>
                        <a:t>30</a:t>
                      </a:r>
                    </a:p>
                  </a:txBody>
                  <a:tcPr marL="41598" marR="415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73842502"/>
                  </a:ext>
                </a:extLst>
              </a:tr>
              <a:tr h="263272">
                <a:tc>
                  <a:txBody>
                    <a:bodyPr/>
                    <a:lstStyle/>
                    <a:p>
                      <a:pPr marL="457200">
                        <a:lnSpc>
                          <a:spcPct val="100000"/>
                        </a:lnSpc>
                      </a:pPr>
                      <a:r>
                        <a:rPr lang="en-GB" sz="1600">
                          <a:effectLst/>
                          <a:latin typeface="+mn-lt"/>
                          <a:ea typeface="Calibri"/>
                          <a:cs typeface="Arial"/>
                        </a:rPr>
                        <a:t>Varicella (chicken pox) </a:t>
                      </a:r>
                    </a:p>
                  </a:txBody>
                  <a:tcPr marL="41598" marR="415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457200">
                        <a:lnSpc>
                          <a:spcPct val="100000"/>
                        </a:lnSpc>
                      </a:pPr>
                      <a:r>
                        <a:rPr lang="en-GB" sz="1600" b="1">
                          <a:effectLst/>
                          <a:latin typeface="+mn-lt"/>
                          <a:ea typeface="Calibri"/>
                          <a:cs typeface="Arial"/>
                        </a:rPr>
                        <a:t>33</a:t>
                      </a:r>
                    </a:p>
                  </a:txBody>
                  <a:tcPr marL="41598" marR="415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5419719"/>
                  </a:ext>
                </a:extLst>
              </a:tr>
              <a:tr h="263272">
                <a:tc>
                  <a:txBody>
                    <a:bodyPr/>
                    <a:lstStyle/>
                    <a:p>
                      <a:pPr marL="457200" lvl="0">
                        <a:lnSpc>
                          <a:spcPct val="100000"/>
                        </a:lnSpc>
                        <a:buNone/>
                      </a:pPr>
                      <a:r>
                        <a:rPr lang="en-GB" sz="1600">
                          <a:effectLst/>
                          <a:latin typeface="+mn-lt"/>
                          <a:ea typeface="Calibri"/>
                          <a:cs typeface="Arial"/>
                        </a:rPr>
                        <a:t>MMRV vaccination programme</a:t>
                      </a:r>
                    </a:p>
                  </a:txBody>
                  <a:tcPr marL="41597" marR="41597" marT="0" marB="0">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marL="457200" lvl="0">
                        <a:lnSpc>
                          <a:spcPct val="100000"/>
                        </a:lnSpc>
                        <a:buNone/>
                      </a:pPr>
                      <a:r>
                        <a:rPr lang="en-GB" sz="1600" b="1">
                          <a:effectLst/>
                          <a:latin typeface="+mn-lt"/>
                          <a:ea typeface="Calibri"/>
                          <a:cs typeface="Arial"/>
                        </a:rPr>
                        <a:t>39</a:t>
                      </a:r>
                    </a:p>
                  </a:txBody>
                  <a:tcPr marL="41597" marR="41597" marT="0" marB="0">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497325450"/>
                  </a:ext>
                </a:extLst>
              </a:tr>
              <a:tr h="471537">
                <a:tc>
                  <a:txBody>
                    <a:bodyPr/>
                    <a:lstStyle/>
                    <a:p>
                      <a:pPr marL="457200">
                        <a:lnSpc>
                          <a:spcPct val="100000"/>
                        </a:lnSpc>
                      </a:pPr>
                      <a:r>
                        <a:rPr lang="en-GB" sz="1600">
                          <a:effectLst/>
                          <a:latin typeface="+mn-lt"/>
                          <a:ea typeface="Calibri"/>
                          <a:cs typeface="Arial"/>
                        </a:rPr>
                        <a:t>MMRV vaccines</a:t>
                      </a:r>
                    </a:p>
                  </a:txBody>
                  <a:tcPr marL="41598" marR="415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457200">
                        <a:lnSpc>
                          <a:spcPct val="100000"/>
                        </a:lnSpc>
                      </a:pPr>
                      <a:r>
                        <a:rPr lang="en-GB" sz="1600" b="1">
                          <a:effectLst/>
                          <a:latin typeface="+mn-lt"/>
                          <a:ea typeface="Calibri"/>
                          <a:cs typeface="Arial"/>
                        </a:rPr>
                        <a:t>46</a:t>
                      </a:r>
                      <a:endParaRPr lang="en-US"/>
                    </a:p>
                  </a:txBody>
                  <a:tcPr marL="41598" marR="415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83561998"/>
                  </a:ext>
                </a:extLst>
              </a:tr>
              <a:tr h="474632">
                <a:tc>
                  <a:txBody>
                    <a:bodyPr/>
                    <a:lstStyle/>
                    <a:p>
                      <a:pPr marL="457200" marR="0" lvl="0" indent="0" algn="l" defTabSz="914400" rtl="0" eaLnBrk="1" fontAlgn="auto" latinLnBrk="0" hangingPunct="1">
                        <a:lnSpc>
                          <a:spcPct val="100000"/>
                        </a:lnSpc>
                        <a:spcBef>
                          <a:spcPts val="0"/>
                        </a:spcBef>
                        <a:spcAft>
                          <a:spcPts val="0"/>
                        </a:spcAft>
                        <a:buClrTx/>
                        <a:buSzTx/>
                        <a:buFontTx/>
                        <a:buNone/>
                        <a:tabLst/>
                        <a:defRPr/>
                      </a:pPr>
                      <a:r>
                        <a:rPr lang="en-GB" sz="1600"/>
                        <a:t>Contraindications and possible adverse reactions</a:t>
                      </a:r>
                    </a:p>
                    <a:p>
                      <a:pPr marL="457200">
                        <a:lnSpc>
                          <a:spcPct val="100000"/>
                        </a:lnSpc>
                      </a:pPr>
                      <a:endParaRPr lang="en-GB" sz="1600">
                        <a:effectLst/>
                        <a:latin typeface="+mn-lt"/>
                        <a:ea typeface="Calibri" panose="020F0502020204030204" pitchFamily="34" charset="0"/>
                        <a:cs typeface="Arial" panose="020B0604020202020204" pitchFamily="34" charset="0"/>
                      </a:endParaRPr>
                    </a:p>
                  </a:txBody>
                  <a:tcPr marL="41598" marR="415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457200">
                        <a:lnSpc>
                          <a:spcPct val="100000"/>
                        </a:lnSpc>
                      </a:pPr>
                      <a:r>
                        <a:rPr lang="en-GB" sz="1600" b="1">
                          <a:effectLst/>
                          <a:latin typeface="+mn-lt"/>
                          <a:ea typeface="Calibri"/>
                          <a:cs typeface="Arial"/>
                        </a:rPr>
                        <a:t>58</a:t>
                      </a:r>
                    </a:p>
                  </a:txBody>
                  <a:tcPr marL="41598" marR="415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28919750"/>
                  </a:ext>
                </a:extLst>
              </a:tr>
              <a:tr h="474632">
                <a:tc>
                  <a:txBody>
                    <a:bodyPr/>
                    <a:lstStyle/>
                    <a:p>
                      <a:pPr marL="457200" marR="0" lvl="0" indent="0" algn="l" defTabSz="914400" rtl="0" eaLnBrk="1" fontAlgn="auto" latinLnBrk="0" hangingPunct="1">
                        <a:lnSpc>
                          <a:spcPct val="100000"/>
                        </a:lnSpc>
                        <a:spcBef>
                          <a:spcPts val="0"/>
                        </a:spcBef>
                        <a:spcAft>
                          <a:spcPts val="0"/>
                        </a:spcAft>
                        <a:buClrTx/>
                        <a:buSzTx/>
                        <a:buFontTx/>
                        <a:buNone/>
                        <a:tabLst/>
                        <a:defRPr/>
                      </a:pPr>
                      <a:r>
                        <a:rPr lang="en-GB" sz="1600">
                          <a:effectLst/>
                          <a:latin typeface="+mn-lt"/>
                          <a:ea typeface="Calibri"/>
                          <a:cs typeface="Arial"/>
                        </a:rPr>
                        <a:t>Epidemiology</a:t>
                      </a:r>
                    </a:p>
                    <a:p>
                      <a:pPr marL="457200">
                        <a:lnSpc>
                          <a:spcPct val="100000"/>
                        </a:lnSpc>
                      </a:pPr>
                      <a:endParaRPr lang="en-GB" sz="1600">
                        <a:effectLst/>
                        <a:latin typeface="+mn-lt"/>
                        <a:ea typeface="Calibri" panose="020F0502020204030204" pitchFamily="34" charset="0"/>
                        <a:cs typeface="Arial" panose="020B0604020202020204" pitchFamily="34" charset="0"/>
                      </a:endParaRPr>
                    </a:p>
                  </a:txBody>
                  <a:tcPr marL="41598" marR="415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457200">
                        <a:lnSpc>
                          <a:spcPct val="100000"/>
                        </a:lnSpc>
                      </a:pPr>
                      <a:r>
                        <a:rPr lang="en-GB" sz="1600" b="1">
                          <a:effectLst/>
                          <a:latin typeface="+mn-lt"/>
                          <a:ea typeface="Calibri"/>
                          <a:cs typeface="Arial"/>
                        </a:rPr>
                        <a:t>68</a:t>
                      </a:r>
                    </a:p>
                  </a:txBody>
                  <a:tcPr marL="41598" marR="415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33264601"/>
                  </a:ext>
                </a:extLst>
              </a:tr>
              <a:tr h="431989">
                <a:tc>
                  <a:txBody>
                    <a:bodyPr/>
                    <a:lstStyle/>
                    <a:p>
                      <a:pPr marL="457200">
                        <a:lnSpc>
                          <a:spcPct val="100000"/>
                        </a:lnSpc>
                      </a:pPr>
                      <a:r>
                        <a:rPr lang="en-GB" sz="1600">
                          <a:effectLst/>
                          <a:latin typeface="+mn-lt"/>
                          <a:ea typeface="Calibri"/>
                          <a:cs typeface="Arial"/>
                        </a:rPr>
                        <a:t>Engagement insights</a:t>
                      </a:r>
                    </a:p>
                  </a:txBody>
                  <a:tcPr marL="41598" marR="415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457200">
                        <a:lnSpc>
                          <a:spcPct val="100000"/>
                        </a:lnSpc>
                      </a:pPr>
                      <a:r>
                        <a:rPr lang="en-GB" sz="1600" b="1">
                          <a:effectLst/>
                          <a:latin typeface="+mn-lt"/>
                          <a:ea typeface="Calibri"/>
                          <a:cs typeface="Arial"/>
                        </a:rPr>
                        <a:t>75</a:t>
                      </a:r>
                    </a:p>
                  </a:txBody>
                  <a:tcPr marL="41598" marR="415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5898321"/>
                  </a:ext>
                </a:extLst>
              </a:tr>
              <a:tr h="474632">
                <a:tc>
                  <a:txBody>
                    <a:bodyPr/>
                    <a:lstStyle/>
                    <a:p>
                      <a:pPr marL="457200">
                        <a:lnSpc>
                          <a:spcPct val="100000"/>
                        </a:lnSpc>
                      </a:pPr>
                      <a:r>
                        <a:rPr lang="en-GB" sz="1600">
                          <a:effectLst/>
                          <a:latin typeface="+mn-lt"/>
                          <a:ea typeface="Calibri"/>
                          <a:cs typeface="Arial"/>
                        </a:rPr>
                        <a:t>Resources </a:t>
                      </a:r>
                    </a:p>
                    <a:p>
                      <a:pPr marL="457200">
                        <a:lnSpc>
                          <a:spcPct val="100000"/>
                        </a:lnSpc>
                      </a:pPr>
                      <a:endParaRPr lang="en-GB" sz="1600">
                        <a:effectLst/>
                        <a:latin typeface="+mn-lt"/>
                        <a:ea typeface="Calibri" panose="020F0502020204030204" pitchFamily="34" charset="0"/>
                        <a:cs typeface="Arial" panose="020B0604020202020204" pitchFamily="34" charset="0"/>
                      </a:endParaRPr>
                    </a:p>
                  </a:txBody>
                  <a:tcPr marL="41598" marR="415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457200">
                        <a:lnSpc>
                          <a:spcPct val="100000"/>
                        </a:lnSpc>
                      </a:pPr>
                      <a:r>
                        <a:rPr lang="en-GB" sz="1600" b="1">
                          <a:effectLst/>
                          <a:latin typeface="+mn-lt"/>
                          <a:ea typeface="Calibri"/>
                          <a:cs typeface="Arial"/>
                        </a:rPr>
                        <a:t>80</a:t>
                      </a:r>
                    </a:p>
                  </a:txBody>
                  <a:tcPr marL="41598" marR="415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61304857"/>
                  </a:ext>
                </a:extLst>
              </a:tr>
            </a:tbl>
          </a:graphicData>
        </a:graphic>
      </p:graphicFrame>
      <p:sp>
        <p:nvSpPr>
          <p:cNvPr id="5" name="Slide Number Placeholder 4">
            <a:extLst>
              <a:ext uri="{FF2B5EF4-FFF2-40B4-BE49-F238E27FC236}">
                <a16:creationId xmlns:a16="http://schemas.microsoft.com/office/drawing/2014/main" id="{44602CD6-661B-D619-9E8D-763523595DA5}"/>
              </a:ext>
            </a:extLst>
          </p:cNvPr>
          <p:cNvSpPr>
            <a:spLocks noGrp="1"/>
          </p:cNvSpPr>
          <p:nvPr>
            <p:ph type="sldNum" sz="quarter" idx="12"/>
          </p:nvPr>
        </p:nvSpPr>
        <p:spPr/>
        <p:txBody>
          <a:bodyPr/>
          <a:lstStyle/>
          <a:p>
            <a:fld id="{561D0CCE-8DCC-44DC-A653-AE62B1D84A52}" type="slidenum">
              <a:rPr lang="en-GB" smtClean="0"/>
              <a:pPr/>
              <a:t>6</a:t>
            </a:fld>
            <a:endParaRPr lang="en-GB"/>
          </a:p>
        </p:txBody>
      </p:sp>
      <p:sp>
        <p:nvSpPr>
          <p:cNvPr id="6" name="Footer Placeholder 3">
            <a:extLst>
              <a:ext uri="{FF2B5EF4-FFF2-40B4-BE49-F238E27FC236}">
                <a16:creationId xmlns:a16="http://schemas.microsoft.com/office/drawing/2014/main" id="{C7DFB8B4-2BC0-2C42-AD24-6D26A3E08DFD}"/>
              </a:ext>
            </a:extLst>
          </p:cNvPr>
          <p:cNvSpPr>
            <a:spLocks noGrp="1"/>
          </p:cNvSpPr>
          <p:nvPr>
            <p:ph type="ftr" sz="quarter" idx="11"/>
          </p:nvPr>
        </p:nvSpPr>
        <p:spPr>
          <a:xfrm>
            <a:off x="285749" y="6349598"/>
            <a:ext cx="7543801" cy="365125"/>
          </a:xfrm>
        </p:spPr>
        <p:txBody>
          <a:bodyPr/>
          <a:lstStyle/>
          <a:p>
            <a:r>
              <a:rPr lang="en-GB" sz="1300"/>
              <a:t>Varicella vaccination and other changes to the routine childhood immunisation schedule </a:t>
            </a:r>
          </a:p>
        </p:txBody>
      </p:sp>
    </p:spTree>
    <p:extLst>
      <p:ext uri="{BB962C8B-B14F-4D97-AF65-F5344CB8AC3E}">
        <p14:creationId xmlns:p14="http://schemas.microsoft.com/office/powerpoint/2010/main" val="38209856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E13E7-FEE9-1488-3F28-694C38EF7783}"/>
              </a:ext>
            </a:extLst>
          </p:cNvPr>
          <p:cNvSpPr>
            <a:spLocks noGrp="1"/>
          </p:cNvSpPr>
          <p:nvPr>
            <p:ph type="title"/>
          </p:nvPr>
        </p:nvSpPr>
        <p:spPr>
          <a:xfrm>
            <a:off x="838200" y="365125"/>
            <a:ext cx="10515600" cy="759587"/>
          </a:xfrm>
        </p:spPr>
        <p:txBody>
          <a:bodyPr/>
          <a:lstStyle/>
          <a:p>
            <a:r>
              <a:rPr lang="en-GB" b="1"/>
              <a:t>Possible adverse reactions</a:t>
            </a:r>
          </a:p>
        </p:txBody>
      </p:sp>
      <p:sp>
        <p:nvSpPr>
          <p:cNvPr id="3" name="Content Placeholder 2">
            <a:extLst>
              <a:ext uri="{FF2B5EF4-FFF2-40B4-BE49-F238E27FC236}">
                <a16:creationId xmlns:a16="http://schemas.microsoft.com/office/drawing/2014/main" id="{22A69995-33FA-D60C-FF94-67218EE36217}"/>
              </a:ext>
            </a:extLst>
          </p:cNvPr>
          <p:cNvSpPr>
            <a:spLocks noGrp="1"/>
          </p:cNvSpPr>
          <p:nvPr>
            <p:ph idx="1"/>
          </p:nvPr>
        </p:nvSpPr>
        <p:spPr>
          <a:xfrm>
            <a:off x="695325" y="1124712"/>
            <a:ext cx="10515600" cy="4237863"/>
          </a:xfrm>
        </p:spPr>
        <p:txBody>
          <a:bodyPr lIns="91440" tIns="45720" rIns="91440" bIns="45720" anchor="t"/>
          <a:lstStyle/>
          <a:p>
            <a:pPr marL="0" indent="0">
              <a:buNone/>
            </a:pPr>
            <a:r>
              <a:rPr lang="en-GB" sz="1600" b="1"/>
              <a:t>Global studies have found that varicella-containing vaccines are well tolerated and rarely linked to serious adverse events</a:t>
            </a:r>
          </a:p>
          <a:p>
            <a:r>
              <a:rPr lang="en-GB" sz="1600"/>
              <a:t>adverse events after MMRV vaccination (excluding allergic reactions) are usually due to effective replication of the vaccine viruses, which can cause mild illness. These events typically occur:</a:t>
            </a:r>
            <a:endParaRPr lang="en-GB" sz="1600">
              <a:cs typeface="Arial"/>
            </a:endParaRPr>
          </a:p>
          <a:p>
            <a:pPr lvl="1"/>
            <a:r>
              <a:rPr lang="en-GB" sz="1200"/>
              <a:t>6-11 days post vaccination (measles component)</a:t>
            </a:r>
            <a:endParaRPr lang="en-GB" sz="1200">
              <a:cs typeface="Arial"/>
            </a:endParaRPr>
          </a:p>
          <a:p>
            <a:pPr lvl="1"/>
            <a:r>
              <a:rPr lang="en-GB" sz="1200"/>
              <a:t>2-3 weeks post-vaccination (measles and mumps component (mumps and rubella components)</a:t>
            </a:r>
            <a:endParaRPr lang="en-GB" sz="1200">
              <a:cs typeface="Arial"/>
            </a:endParaRPr>
          </a:p>
          <a:p>
            <a:pPr lvl="1"/>
            <a:r>
              <a:rPr lang="en-GB" sz="1200"/>
              <a:t>3-4 weeks post-vaccination (varicella component)</a:t>
            </a:r>
            <a:endParaRPr lang="en-GB" sz="1200">
              <a:cs typeface="Arial"/>
            </a:endParaRPr>
          </a:p>
          <a:p>
            <a:r>
              <a:rPr lang="en-GB" sz="1600"/>
              <a:t>overall, adverse reaction rates are similar or lower for second and subsequent MMR-containing vaccine doses compared to the first dose</a:t>
            </a:r>
            <a:endParaRPr lang="en-GB" sz="1600">
              <a:cs typeface="Arial"/>
            </a:endParaRPr>
          </a:p>
          <a:p>
            <a:r>
              <a:rPr lang="en-GB" sz="1600"/>
              <a:t>common reactions to the MMRV vaccine include:</a:t>
            </a:r>
            <a:endParaRPr lang="en-GB" sz="1600">
              <a:cs typeface="Arial"/>
            </a:endParaRPr>
          </a:p>
          <a:p>
            <a:pPr lvl="1"/>
            <a:r>
              <a:rPr lang="en-GB" sz="1200"/>
              <a:t>injection site reactions (pain, tenderness, redness, swelling</a:t>
            </a:r>
            <a:endParaRPr lang="en-GB" sz="1200">
              <a:cs typeface="Arial"/>
            </a:endParaRPr>
          </a:p>
          <a:p>
            <a:pPr lvl="1"/>
            <a:r>
              <a:rPr lang="en-GB" sz="1200"/>
              <a:t>fever</a:t>
            </a:r>
            <a:endParaRPr lang="en-GB" sz="1200">
              <a:cs typeface="Arial"/>
            </a:endParaRPr>
          </a:p>
          <a:p>
            <a:pPr lvl="1"/>
            <a:r>
              <a:rPr lang="en-GB" sz="1200"/>
              <a:t>irritability</a:t>
            </a:r>
            <a:endParaRPr lang="en-GB" sz="1200">
              <a:cs typeface="Arial"/>
            </a:endParaRPr>
          </a:p>
          <a:p>
            <a:pPr lvl="1"/>
            <a:r>
              <a:rPr lang="en-GB" sz="1200"/>
              <a:t>rash (including measles-like or varicella-like rash)</a:t>
            </a:r>
            <a:endParaRPr lang="en-GB" sz="1200">
              <a:cs typeface="Arial"/>
            </a:endParaRPr>
          </a:p>
        </p:txBody>
      </p:sp>
      <p:sp>
        <p:nvSpPr>
          <p:cNvPr id="5" name="Slide Number Placeholder 4">
            <a:extLst>
              <a:ext uri="{FF2B5EF4-FFF2-40B4-BE49-F238E27FC236}">
                <a16:creationId xmlns:a16="http://schemas.microsoft.com/office/drawing/2014/main" id="{9ACF66D8-D47E-2F2B-B287-879772846C5E}"/>
              </a:ext>
            </a:extLst>
          </p:cNvPr>
          <p:cNvSpPr>
            <a:spLocks noGrp="1"/>
          </p:cNvSpPr>
          <p:nvPr>
            <p:ph type="sldNum" sz="quarter" idx="12"/>
          </p:nvPr>
        </p:nvSpPr>
        <p:spPr/>
        <p:txBody>
          <a:bodyPr/>
          <a:lstStyle/>
          <a:p>
            <a:fld id="{561D0CCE-8DCC-44DC-A653-AE62B1D84A52}" type="slidenum">
              <a:rPr lang="en-GB" smtClean="0"/>
              <a:pPr/>
              <a:t>60</a:t>
            </a:fld>
            <a:endParaRPr lang="en-GB"/>
          </a:p>
        </p:txBody>
      </p:sp>
      <p:sp>
        <p:nvSpPr>
          <p:cNvPr id="6" name="Footer Placeholder 3">
            <a:extLst>
              <a:ext uri="{FF2B5EF4-FFF2-40B4-BE49-F238E27FC236}">
                <a16:creationId xmlns:a16="http://schemas.microsoft.com/office/drawing/2014/main" id="{30B02DB2-2BD0-4C47-66FE-7BE068B544AA}"/>
              </a:ext>
            </a:extLst>
          </p:cNvPr>
          <p:cNvSpPr>
            <a:spLocks noGrp="1"/>
          </p:cNvSpPr>
          <p:nvPr>
            <p:ph type="ftr" sz="quarter" idx="11"/>
          </p:nvPr>
        </p:nvSpPr>
        <p:spPr>
          <a:xfrm>
            <a:off x="285749" y="6349598"/>
            <a:ext cx="7543801" cy="365125"/>
          </a:xfrm>
        </p:spPr>
        <p:txBody>
          <a:bodyPr/>
          <a:lstStyle/>
          <a:p>
            <a:r>
              <a:rPr lang="en-GB" sz="1300"/>
              <a:t>Varicella vaccination and other changes to the routine childhood immunisation schedule </a:t>
            </a:r>
          </a:p>
        </p:txBody>
      </p:sp>
    </p:spTree>
    <p:extLst>
      <p:ext uri="{BB962C8B-B14F-4D97-AF65-F5344CB8AC3E}">
        <p14:creationId xmlns:p14="http://schemas.microsoft.com/office/powerpoint/2010/main" val="40698598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1764F-B42E-F4DA-1E0E-0B63FD8C0237}"/>
              </a:ext>
            </a:extLst>
          </p:cNvPr>
          <p:cNvSpPr>
            <a:spLocks noGrp="1"/>
          </p:cNvSpPr>
          <p:nvPr>
            <p:ph type="title"/>
          </p:nvPr>
        </p:nvSpPr>
        <p:spPr>
          <a:xfrm>
            <a:off x="838200" y="365125"/>
            <a:ext cx="10515600" cy="668147"/>
          </a:xfrm>
        </p:spPr>
        <p:txBody>
          <a:bodyPr/>
          <a:lstStyle/>
          <a:p>
            <a:r>
              <a:rPr lang="en-GB" b="1"/>
              <a:t>Post-vaccination rash</a:t>
            </a:r>
          </a:p>
        </p:txBody>
      </p:sp>
      <p:sp>
        <p:nvSpPr>
          <p:cNvPr id="3" name="Content Placeholder 2">
            <a:extLst>
              <a:ext uri="{FF2B5EF4-FFF2-40B4-BE49-F238E27FC236}">
                <a16:creationId xmlns:a16="http://schemas.microsoft.com/office/drawing/2014/main" id="{A854CFD7-5A4E-E6CE-DACF-51CC02F4C5E6}"/>
              </a:ext>
            </a:extLst>
          </p:cNvPr>
          <p:cNvSpPr>
            <a:spLocks noGrp="1"/>
          </p:cNvSpPr>
          <p:nvPr>
            <p:ph idx="1"/>
          </p:nvPr>
        </p:nvSpPr>
        <p:spPr>
          <a:xfrm>
            <a:off x="838200" y="1028348"/>
            <a:ext cx="10527323" cy="5160337"/>
          </a:xfrm>
        </p:spPr>
        <p:txBody>
          <a:bodyPr lIns="91440" tIns="45720" rIns="91440" bIns="45720" anchor="t"/>
          <a:lstStyle/>
          <a:p>
            <a:r>
              <a:rPr lang="en-GB" sz="1800"/>
              <a:t>some children may develop a varicella vaccine-associated rash at the injection site</a:t>
            </a:r>
          </a:p>
          <a:p>
            <a:r>
              <a:rPr lang="en-GB" sz="1800"/>
              <a:t>they can attend childcare or school, but any vesicles should be kept covered as a precaution</a:t>
            </a:r>
            <a:endParaRPr lang="en-GB" sz="1800">
              <a:cs typeface="Arial"/>
            </a:endParaRPr>
          </a:p>
          <a:p>
            <a:r>
              <a:rPr lang="en-GB" sz="1800"/>
              <a:t>very rarely, a varicella-like rash may appear elsewhere on the body within one month of vaccination (either disseminated or localised)</a:t>
            </a:r>
          </a:p>
          <a:p>
            <a:r>
              <a:rPr lang="en-GB" sz="1800"/>
              <a:t>a widespread rash is more likely due to natural chickenpox than the vaccine virus; these children should be assessed by a clinician and recent exposure considered</a:t>
            </a:r>
          </a:p>
          <a:p>
            <a:pPr marL="0" indent="0">
              <a:buNone/>
            </a:pPr>
            <a:r>
              <a:rPr lang="en-GB" sz="1800" b="1"/>
              <a:t>Transmission</a:t>
            </a:r>
          </a:p>
          <a:p>
            <a:r>
              <a:rPr lang="en-GB" sz="1800"/>
              <a:t>transmission of the varicella-containing vaccine virus from immunocompetent individuals to susceptible close contacts is possible but very rare</a:t>
            </a:r>
          </a:p>
          <a:p>
            <a:r>
              <a:rPr lang="en-GB" sz="1800"/>
              <a:t>transmission of vaccine virus in absence of a post-vaccination rash has not been documented</a:t>
            </a:r>
          </a:p>
          <a:p>
            <a:r>
              <a:rPr lang="en-GB" sz="1800"/>
              <a:t>if a localised vaccine-related rash appears away from the injection site, cover the lesions to reduce risk</a:t>
            </a:r>
          </a:p>
          <a:p>
            <a:r>
              <a:rPr lang="en-GB" sz="1800"/>
              <a:t>if the rash is widespread, the risk is higher; immunosuppressed contacts with significant exposure should receive post-exposure prophylaxis as per guidance*</a:t>
            </a:r>
          </a:p>
          <a:p>
            <a:r>
              <a:rPr lang="en-GB" sz="1800"/>
              <a:t> pregnant contacts who are otherwise healthy can be reassured that the risk of infection is very low</a:t>
            </a:r>
            <a:endParaRPr lang="en-GB" sz="1800">
              <a:cs typeface="Arial"/>
            </a:endParaRPr>
          </a:p>
          <a:p>
            <a:endParaRPr lang="en-GB"/>
          </a:p>
        </p:txBody>
      </p:sp>
      <p:sp>
        <p:nvSpPr>
          <p:cNvPr id="5" name="Slide Number Placeholder 4">
            <a:extLst>
              <a:ext uri="{FF2B5EF4-FFF2-40B4-BE49-F238E27FC236}">
                <a16:creationId xmlns:a16="http://schemas.microsoft.com/office/drawing/2014/main" id="{69F253EF-36E3-3A26-963F-F846B2BB107E}"/>
              </a:ext>
            </a:extLst>
          </p:cNvPr>
          <p:cNvSpPr>
            <a:spLocks noGrp="1"/>
          </p:cNvSpPr>
          <p:nvPr>
            <p:ph type="sldNum" sz="quarter" idx="12"/>
          </p:nvPr>
        </p:nvSpPr>
        <p:spPr/>
        <p:txBody>
          <a:bodyPr/>
          <a:lstStyle/>
          <a:p>
            <a:fld id="{561D0CCE-8DCC-44DC-A653-AE62B1D84A52}" type="slidenum">
              <a:rPr lang="en-GB" smtClean="0"/>
              <a:pPr/>
              <a:t>61</a:t>
            </a:fld>
            <a:endParaRPr lang="en-GB"/>
          </a:p>
        </p:txBody>
      </p:sp>
      <p:sp>
        <p:nvSpPr>
          <p:cNvPr id="6" name="Footer Placeholder 3">
            <a:extLst>
              <a:ext uri="{FF2B5EF4-FFF2-40B4-BE49-F238E27FC236}">
                <a16:creationId xmlns:a16="http://schemas.microsoft.com/office/drawing/2014/main" id="{EC51CF8A-AC45-BACB-8591-A09E215BC22E}"/>
              </a:ext>
            </a:extLst>
          </p:cNvPr>
          <p:cNvSpPr>
            <a:spLocks noGrp="1"/>
          </p:cNvSpPr>
          <p:nvPr>
            <p:ph type="ftr" sz="quarter" idx="11"/>
          </p:nvPr>
        </p:nvSpPr>
        <p:spPr>
          <a:xfrm>
            <a:off x="285749" y="6349598"/>
            <a:ext cx="7543801" cy="365125"/>
          </a:xfrm>
        </p:spPr>
        <p:txBody>
          <a:bodyPr/>
          <a:lstStyle/>
          <a:p>
            <a:r>
              <a:rPr lang="en-GB" sz="1300"/>
              <a:t>Varicella vaccination and other changes to the routine childhood immunisation schedule </a:t>
            </a:r>
          </a:p>
        </p:txBody>
      </p:sp>
    </p:spTree>
    <p:extLst>
      <p:ext uri="{BB962C8B-B14F-4D97-AF65-F5344CB8AC3E}">
        <p14:creationId xmlns:p14="http://schemas.microsoft.com/office/powerpoint/2010/main" val="11453566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B43CC-4DC5-E7BC-93B5-F0FA7163CBAC}"/>
              </a:ext>
            </a:extLst>
          </p:cNvPr>
          <p:cNvSpPr>
            <a:spLocks noGrp="1"/>
          </p:cNvSpPr>
          <p:nvPr>
            <p:ph type="title"/>
          </p:nvPr>
        </p:nvSpPr>
        <p:spPr>
          <a:xfrm>
            <a:off x="838200" y="-2737"/>
            <a:ext cx="10515600" cy="649859"/>
          </a:xfrm>
        </p:spPr>
        <p:txBody>
          <a:bodyPr/>
          <a:lstStyle/>
          <a:p>
            <a:r>
              <a:rPr lang="en-GB" b="1"/>
              <a:t>Febrile convulsions</a:t>
            </a:r>
            <a:endParaRPr lang="en-GB"/>
          </a:p>
        </p:txBody>
      </p:sp>
      <p:sp>
        <p:nvSpPr>
          <p:cNvPr id="3" name="Content Placeholder 2">
            <a:extLst>
              <a:ext uri="{FF2B5EF4-FFF2-40B4-BE49-F238E27FC236}">
                <a16:creationId xmlns:a16="http://schemas.microsoft.com/office/drawing/2014/main" id="{715FC529-26D1-CE60-DBAD-79E58123E04E}"/>
              </a:ext>
            </a:extLst>
          </p:cNvPr>
          <p:cNvSpPr>
            <a:spLocks noGrp="1"/>
          </p:cNvSpPr>
          <p:nvPr>
            <p:ph idx="1"/>
          </p:nvPr>
        </p:nvSpPr>
        <p:spPr>
          <a:xfrm>
            <a:off x="674414" y="648217"/>
            <a:ext cx="10506842" cy="5704848"/>
          </a:xfrm>
        </p:spPr>
        <p:txBody>
          <a:bodyPr lIns="91440" tIns="45720" rIns="91440" bIns="45720" anchor="t"/>
          <a:lstStyle/>
          <a:p>
            <a:r>
              <a:rPr lang="en-GB" sz="2000"/>
              <a:t>febrile convulsions are common in children</a:t>
            </a:r>
            <a:r>
              <a:rPr lang="en-GB" sz="1800">
                <a:ea typeface="+mn-lt"/>
                <a:cs typeface="+mn-lt"/>
              </a:rPr>
              <a:t>1</a:t>
            </a:r>
            <a:r>
              <a:rPr lang="en-GB" sz="1800"/>
              <a:t> in 25 children by the age of 5 have febrile convulsions</a:t>
            </a:r>
            <a:endParaRPr lang="en-GB" sz="2000">
              <a:cs typeface="Arial"/>
            </a:endParaRPr>
          </a:p>
          <a:p>
            <a:pPr lvl="1"/>
            <a:r>
              <a:rPr lang="en-GB" sz="1800"/>
              <a:t>these are generally short lived and are generally considered benign</a:t>
            </a:r>
            <a:endParaRPr lang="en-GB" sz="1800">
              <a:cs typeface="Arial"/>
            </a:endParaRPr>
          </a:p>
          <a:p>
            <a:r>
              <a:rPr lang="en-GB" sz="2000"/>
              <a:t>there is a small increase in the risk of febrile convulsions 5 to 10 days following the first dose of the MMRV vaccine. This is not observed with the second dose</a:t>
            </a:r>
            <a:endParaRPr lang="en-GB" sz="2000">
              <a:cs typeface="Arial"/>
            </a:endParaRPr>
          </a:p>
          <a:p>
            <a:r>
              <a:rPr lang="en-GB" sz="2000">
                <a:cs typeface="Arial"/>
              </a:rPr>
              <a:t>the absolute risk is very low. To put this in context:</a:t>
            </a:r>
          </a:p>
          <a:p>
            <a:pPr lvl="1"/>
            <a:r>
              <a:rPr lang="en-GB" sz="2000">
                <a:cs typeface="Arial"/>
              </a:rPr>
              <a:t>the number of extra children who may have a febrile convulsion per 100,000</a:t>
            </a:r>
          </a:p>
          <a:p>
            <a:pPr lvl="2"/>
            <a:r>
              <a:rPr lang="en-GB" sz="1800">
                <a:cs typeface="Arial"/>
              </a:rPr>
              <a:t>after 1</a:t>
            </a:r>
            <a:r>
              <a:rPr lang="en-GB" sz="1800" baseline="30000">
                <a:cs typeface="Arial"/>
              </a:rPr>
              <a:t>st</a:t>
            </a:r>
            <a:r>
              <a:rPr lang="en-GB" sz="1800">
                <a:cs typeface="Arial"/>
              </a:rPr>
              <a:t> dose of MMR: 24</a:t>
            </a:r>
          </a:p>
          <a:p>
            <a:pPr lvl="2"/>
            <a:r>
              <a:rPr lang="en-GB" sz="1800">
                <a:cs typeface="Arial"/>
              </a:rPr>
              <a:t>after 1</a:t>
            </a:r>
            <a:r>
              <a:rPr lang="en-GB" sz="1800" baseline="30000">
                <a:cs typeface="Arial"/>
              </a:rPr>
              <a:t>st</a:t>
            </a:r>
            <a:r>
              <a:rPr lang="en-GB" sz="1800">
                <a:cs typeface="Arial"/>
              </a:rPr>
              <a:t> dose of MMRV: 35</a:t>
            </a:r>
          </a:p>
          <a:p>
            <a:pPr lvl="2"/>
            <a:r>
              <a:rPr lang="en-GB" sz="1800">
                <a:cs typeface="Arial"/>
              </a:rPr>
              <a:t>after measles infection: 2,300</a:t>
            </a:r>
          </a:p>
          <a:p>
            <a:r>
              <a:rPr lang="en-GB" sz="2000"/>
              <a:t>parents should be advised of the low risk, but also advised to seek medical attention if their child does have a febrile convulsion</a:t>
            </a:r>
            <a:endParaRPr lang="en-GB" sz="2000">
              <a:cs typeface="Arial"/>
            </a:endParaRPr>
          </a:p>
          <a:p>
            <a:r>
              <a:rPr lang="en-GB" sz="2000"/>
              <a:t>as fever after the MMRV vaccine can happen anytime within 2 weeks, there is no need to give prophylactic paracetamol before the vaccine. If the child develops symptoms afterwards, paracetamol can be given</a:t>
            </a:r>
            <a:endParaRPr lang="en-GB" sz="2000">
              <a:cs typeface="Arial"/>
            </a:endParaRPr>
          </a:p>
          <a:p>
            <a:pPr marL="0" indent="0">
              <a:buNone/>
            </a:pPr>
            <a:r>
              <a:rPr lang="en-GB" sz="1400">
                <a:ea typeface="+mn-lt"/>
                <a:cs typeface="+mn-lt"/>
                <a:hlinkClick r:id="rId2"/>
              </a:rPr>
              <a:t>MMRV programme: information for healthcare practitioners - GOV.UK</a:t>
            </a:r>
            <a:r>
              <a:rPr lang="en-GB">
                <a:ea typeface="+mn-lt"/>
                <a:cs typeface="+mn-lt"/>
              </a:rPr>
              <a:t>  </a:t>
            </a:r>
            <a:r>
              <a:rPr lang="en-GB" sz="1400">
                <a:ea typeface="+mn-lt"/>
                <a:cs typeface="+mn-lt"/>
              </a:rPr>
              <a:t>UKHSA have published the following guidance: </a:t>
            </a:r>
            <a:r>
              <a:rPr lang="en-GB" sz="1400">
                <a:solidFill>
                  <a:schemeClr val="accent6">
                    <a:lumMod val="95000"/>
                    <a:lumOff val="5000"/>
                  </a:schemeClr>
                </a:solidFill>
                <a:cs typeface="Arial"/>
                <a:hlinkClick r:id="rId3">
                  <a:extLst>
                    <a:ext uri="{A12FA001-AC4F-418D-AE19-62706E023703}">
                      <ahyp:hlinkClr xmlns:ahyp="http://schemas.microsoft.com/office/drawing/2018/hyperlinkcolor" val="tx"/>
                    </a:ext>
                  </a:extLst>
                </a:hlinkClick>
              </a:rPr>
              <a:t> </a:t>
            </a:r>
            <a:r>
              <a:rPr lang="en-GB" sz="1400">
                <a:solidFill>
                  <a:srgbClr val="00A7A7"/>
                </a:solidFill>
                <a:cs typeface="Arial"/>
                <a:hlinkClick r:id="rId3">
                  <a:extLst>
                    <a:ext uri="{A12FA001-AC4F-418D-AE19-62706E023703}">
                      <ahyp:hlinkClr xmlns:ahyp="http://schemas.microsoft.com/office/drawing/2018/hyperlinkcolor" val="tx"/>
                    </a:ext>
                  </a:extLst>
                </a:hlinkClick>
              </a:rPr>
              <a:t>MMRV and febrile convulsions - GOV.UK</a:t>
            </a:r>
            <a:endParaRPr lang="en-GB" sz="1400">
              <a:solidFill>
                <a:srgbClr val="212A73"/>
              </a:solidFill>
              <a:cs typeface="Arial"/>
            </a:endParaRPr>
          </a:p>
          <a:p>
            <a:endParaRPr lang="en-GB">
              <a:cs typeface="Arial"/>
            </a:endParaRPr>
          </a:p>
        </p:txBody>
      </p:sp>
      <p:sp>
        <p:nvSpPr>
          <p:cNvPr id="5" name="Slide Number Placeholder 4">
            <a:extLst>
              <a:ext uri="{FF2B5EF4-FFF2-40B4-BE49-F238E27FC236}">
                <a16:creationId xmlns:a16="http://schemas.microsoft.com/office/drawing/2014/main" id="{F1189F7A-D06D-BE8A-8BA4-EB6025888F30}"/>
              </a:ext>
            </a:extLst>
          </p:cNvPr>
          <p:cNvSpPr>
            <a:spLocks noGrp="1"/>
          </p:cNvSpPr>
          <p:nvPr>
            <p:ph type="sldNum" sz="quarter" idx="12"/>
          </p:nvPr>
        </p:nvSpPr>
        <p:spPr/>
        <p:txBody>
          <a:bodyPr/>
          <a:lstStyle/>
          <a:p>
            <a:fld id="{561D0CCE-8DCC-44DC-A653-AE62B1D84A52}" type="slidenum">
              <a:rPr lang="en-GB" smtClean="0"/>
              <a:pPr/>
              <a:t>62</a:t>
            </a:fld>
            <a:endParaRPr lang="en-GB"/>
          </a:p>
        </p:txBody>
      </p:sp>
      <p:pic>
        <p:nvPicPr>
          <p:cNvPr id="7" name="Graphic 6" descr="Thermometer with solid fill">
            <a:extLst>
              <a:ext uri="{FF2B5EF4-FFF2-40B4-BE49-F238E27FC236}">
                <a16:creationId xmlns:a16="http://schemas.microsoft.com/office/drawing/2014/main" id="{DA1CC8AB-487C-B467-2B21-9C6C9A1012B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190717" y="2218855"/>
            <a:ext cx="2001283" cy="2001283"/>
          </a:xfrm>
          <a:prstGeom prst="rect">
            <a:avLst/>
          </a:prstGeom>
        </p:spPr>
      </p:pic>
      <p:sp>
        <p:nvSpPr>
          <p:cNvPr id="8" name="Footer Placeholder 3">
            <a:extLst>
              <a:ext uri="{FF2B5EF4-FFF2-40B4-BE49-F238E27FC236}">
                <a16:creationId xmlns:a16="http://schemas.microsoft.com/office/drawing/2014/main" id="{87A6D143-2835-1CB5-94B3-6859E620BC9E}"/>
              </a:ext>
            </a:extLst>
          </p:cNvPr>
          <p:cNvSpPr>
            <a:spLocks noGrp="1"/>
          </p:cNvSpPr>
          <p:nvPr>
            <p:ph type="ftr" sz="quarter" idx="11"/>
          </p:nvPr>
        </p:nvSpPr>
        <p:spPr>
          <a:xfrm>
            <a:off x="285749" y="6349598"/>
            <a:ext cx="7543801" cy="365125"/>
          </a:xfrm>
        </p:spPr>
        <p:txBody>
          <a:bodyPr/>
          <a:lstStyle/>
          <a:p>
            <a:r>
              <a:rPr lang="en-GB" sz="1300"/>
              <a:t>Varicella vaccination and other changes to the routine childhood immunisation schedule </a:t>
            </a:r>
          </a:p>
        </p:txBody>
      </p:sp>
    </p:spTree>
    <p:extLst>
      <p:ext uri="{BB962C8B-B14F-4D97-AF65-F5344CB8AC3E}">
        <p14:creationId xmlns:p14="http://schemas.microsoft.com/office/powerpoint/2010/main" val="13661533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5E8A9-164E-6C6A-8FD0-9B87430C2BEE}"/>
              </a:ext>
            </a:extLst>
          </p:cNvPr>
          <p:cNvSpPr>
            <a:spLocks noGrp="1"/>
          </p:cNvSpPr>
          <p:nvPr>
            <p:ph type="title"/>
          </p:nvPr>
        </p:nvSpPr>
        <p:spPr>
          <a:xfrm>
            <a:off x="838200" y="365125"/>
            <a:ext cx="10515600" cy="631571"/>
          </a:xfrm>
        </p:spPr>
        <p:txBody>
          <a:bodyPr/>
          <a:lstStyle/>
          <a:p>
            <a:r>
              <a:rPr lang="en-GB" b="1"/>
              <a:t>Encephalitis and the MMRV vaccine</a:t>
            </a:r>
          </a:p>
        </p:txBody>
      </p:sp>
      <p:sp>
        <p:nvSpPr>
          <p:cNvPr id="3" name="Content Placeholder 2">
            <a:extLst>
              <a:ext uri="{FF2B5EF4-FFF2-40B4-BE49-F238E27FC236}">
                <a16:creationId xmlns:a16="http://schemas.microsoft.com/office/drawing/2014/main" id="{09129188-6ADE-9521-6DFD-54BC507D9ACC}"/>
              </a:ext>
            </a:extLst>
          </p:cNvPr>
          <p:cNvSpPr>
            <a:spLocks noGrp="1"/>
          </p:cNvSpPr>
          <p:nvPr>
            <p:ph idx="1"/>
          </p:nvPr>
        </p:nvSpPr>
        <p:spPr>
          <a:xfrm>
            <a:off x="838200" y="1253331"/>
            <a:ext cx="10515600" cy="4351338"/>
          </a:xfrm>
        </p:spPr>
        <p:txBody>
          <a:bodyPr/>
          <a:lstStyle/>
          <a:p>
            <a:r>
              <a:rPr lang="en-GB" sz="2000"/>
              <a:t>encephalitis is a known complication of wild-type varicella and measles infections, occurring in about </a:t>
            </a:r>
            <a:r>
              <a:rPr lang="en-GB" sz="2000" b="1"/>
              <a:t>2–3 cases per 100,000 varicella infections</a:t>
            </a:r>
            <a:r>
              <a:rPr lang="en-GB" sz="2000"/>
              <a:t> and </a:t>
            </a:r>
            <a:r>
              <a:rPr lang="en-GB" sz="2000" b="1"/>
              <a:t>100 cases per 100,000 measles infections</a:t>
            </a:r>
            <a:endParaRPr lang="en-GB" sz="2000"/>
          </a:p>
          <a:p>
            <a:r>
              <a:rPr lang="en-GB" sz="2000"/>
              <a:t>post-marketing surveillance of varicella-containing vaccines has reported a small number of encephalitis cases after vaccination, but no clear link has been established</a:t>
            </a:r>
          </a:p>
          <a:p>
            <a:r>
              <a:rPr lang="en-GB" sz="2000"/>
              <a:t>over 15 years of monitoring in the USA, </a:t>
            </a:r>
            <a:r>
              <a:rPr lang="en-GB" sz="2000" b="1"/>
              <a:t>22 cases of encephalitis</a:t>
            </a:r>
            <a:r>
              <a:rPr lang="en-GB" sz="2000"/>
              <a:t> were reported following MMRV vaccination—about </a:t>
            </a:r>
            <a:r>
              <a:rPr lang="en-GB" sz="2000" b="1"/>
              <a:t>0.06 cases per 100,000 doses</a:t>
            </a:r>
            <a:endParaRPr lang="en-GB" sz="2000"/>
          </a:p>
          <a:p>
            <a:r>
              <a:rPr lang="en-GB" sz="2000"/>
              <a:t>varicella zoster virus was detected in one case, but was not strain-typed</a:t>
            </a:r>
          </a:p>
          <a:p>
            <a:r>
              <a:rPr lang="en-GB" sz="2000" b="1"/>
              <a:t>the risk of encephalitis from natural varicella or measles infection is far higher than the risk after vaccination</a:t>
            </a:r>
            <a:endParaRPr lang="en-GB" sz="2000"/>
          </a:p>
          <a:p>
            <a:endParaRPr lang="en-GB"/>
          </a:p>
        </p:txBody>
      </p:sp>
      <p:sp>
        <p:nvSpPr>
          <p:cNvPr id="5" name="Slide Number Placeholder 4">
            <a:extLst>
              <a:ext uri="{FF2B5EF4-FFF2-40B4-BE49-F238E27FC236}">
                <a16:creationId xmlns:a16="http://schemas.microsoft.com/office/drawing/2014/main" id="{F287BD1F-2AE3-9FE2-1417-B40F4B83F2F1}"/>
              </a:ext>
            </a:extLst>
          </p:cNvPr>
          <p:cNvSpPr>
            <a:spLocks noGrp="1"/>
          </p:cNvSpPr>
          <p:nvPr>
            <p:ph type="sldNum" sz="quarter" idx="12"/>
          </p:nvPr>
        </p:nvSpPr>
        <p:spPr/>
        <p:txBody>
          <a:bodyPr/>
          <a:lstStyle/>
          <a:p>
            <a:fld id="{561D0CCE-8DCC-44DC-A653-AE62B1D84A52}" type="slidenum">
              <a:rPr lang="en-GB" smtClean="0"/>
              <a:pPr/>
              <a:t>63</a:t>
            </a:fld>
            <a:endParaRPr lang="en-GB"/>
          </a:p>
        </p:txBody>
      </p:sp>
      <p:sp>
        <p:nvSpPr>
          <p:cNvPr id="7" name="Footer Placeholder 3">
            <a:extLst>
              <a:ext uri="{FF2B5EF4-FFF2-40B4-BE49-F238E27FC236}">
                <a16:creationId xmlns:a16="http://schemas.microsoft.com/office/drawing/2014/main" id="{02F44068-61DF-6629-4540-E7D010830C39}"/>
              </a:ext>
            </a:extLst>
          </p:cNvPr>
          <p:cNvSpPr>
            <a:spLocks noGrp="1"/>
          </p:cNvSpPr>
          <p:nvPr>
            <p:ph type="ftr" sz="quarter" idx="11"/>
          </p:nvPr>
        </p:nvSpPr>
        <p:spPr>
          <a:xfrm>
            <a:off x="285749" y="6349598"/>
            <a:ext cx="7543801" cy="365125"/>
          </a:xfrm>
        </p:spPr>
        <p:txBody>
          <a:bodyPr/>
          <a:lstStyle/>
          <a:p>
            <a:r>
              <a:rPr lang="en-GB" sz="1300"/>
              <a:t>Varicella vaccination and other changes to the routine childhood immunisation schedule </a:t>
            </a:r>
          </a:p>
        </p:txBody>
      </p:sp>
    </p:spTree>
    <p:extLst>
      <p:ext uri="{BB962C8B-B14F-4D97-AF65-F5344CB8AC3E}">
        <p14:creationId xmlns:p14="http://schemas.microsoft.com/office/powerpoint/2010/main" val="27417569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E5A91-1219-EB1A-DD75-ECA851E51227}"/>
              </a:ext>
            </a:extLst>
          </p:cNvPr>
          <p:cNvSpPr>
            <a:spLocks noGrp="1"/>
          </p:cNvSpPr>
          <p:nvPr>
            <p:ph type="title"/>
          </p:nvPr>
        </p:nvSpPr>
        <p:spPr>
          <a:xfrm>
            <a:off x="838200" y="365125"/>
            <a:ext cx="10515600" cy="521843"/>
          </a:xfrm>
        </p:spPr>
        <p:txBody>
          <a:bodyPr/>
          <a:lstStyle/>
          <a:p>
            <a:r>
              <a:rPr lang="en-GB" sz="4000" b="1"/>
              <a:t>Idiopathic thrombocytopenic purpura (ITP)</a:t>
            </a:r>
          </a:p>
        </p:txBody>
      </p:sp>
      <p:sp>
        <p:nvSpPr>
          <p:cNvPr id="3" name="Content Placeholder 2">
            <a:extLst>
              <a:ext uri="{FF2B5EF4-FFF2-40B4-BE49-F238E27FC236}">
                <a16:creationId xmlns:a16="http://schemas.microsoft.com/office/drawing/2014/main" id="{C2E7DFD1-334C-531E-1C12-04E06B5C89FE}"/>
              </a:ext>
            </a:extLst>
          </p:cNvPr>
          <p:cNvSpPr>
            <a:spLocks noGrp="1"/>
          </p:cNvSpPr>
          <p:nvPr>
            <p:ph idx="1"/>
          </p:nvPr>
        </p:nvSpPr>
        <p:spPr>
          <a:xfrm>
            <a:off x="838200" y="1014984"/>
            <a:ext cx="10515600" cy="5161979"/>
          </a:xfrm>
        </p:spPr>
        <p:txBody>
          <a:bodyPr lIns="91440" tIns="45720" rIns="91440" bIns="45720" anchor="t"/>
          <a:lstStyle/>
          <a:p>
            <a:r>
              <a:rPr lang="en-GB" sz="1800"/>
              <a:t>ITP is a blood disorder where the immune system destroys platelets, which are needed for blood clotting</a:t>
            </a:r>
            <a:endParaRPr lang="en-GB" sz="1800">
              <a:cs typeface="Arial"/>
            </a:endParaRPr>
          </a:p>
          <a:p>
            <a:r>
              <a:rPr lang="en-GB" sz="1800"/>
              <a:t>ITP can occur after MMRV vaccination, most likely due to the rubella component</a:t>
            </a:r>
          </a:p>
          <a:p>
            <a:r>
              <a:rPr lang="en-GB" sz="1800"/>
              <a:t>it usually happens within six weeks and resolves on its own</a:t>
            </a:r>
          </a:p>
          <a:p>
            <a:r>
              <a:rPr lang="en-GB" sz="1800"/>
              <a:t>the risk is about 1 in 22,300 after the first MMR dose in the second year of life and is likely similar for MMRV.</a:t>
            </a:r>
          </a:p>
          <a:p>
            <a:r>
              <a:rPr lang="en-GB" sz="1800"/>
              <a:t>the risk after vaccination is much lower than the risk after natural measles or rubella infection.</a:t>
            </a:r>
          </a:p>
          <a:p>
            <a:r>
              <a:rPr lang="en-GB" sz="1800"/>
              <a:t>children with a previous ITP diagnosis do not have an increased risk after MMR-containing vaccines.</a:t>
            </a:r>
          </a:p>
          <a:p>
            <a:r>
              <a:rPr lang="en-GB" sz="1800"/>
              <a:t>there is no evidence linking ITP to the second MMR dose, but data are limited for children who had ITP after the first dose</a:t>
            </a:r>
          </a:p>
          <a:p>
            <a:r>
              <a:rPr lang="en-GB" sz="1800"/>
              <a:t>if ITP occurs after the first dose of MMRV, *test for measles antibodies before giving a second dose</a:t>
            </a:r>
          </a:p>
          <a:p>
            <a:r>
              <a:rPr lang="en-GB" sz="1800"/>
              <a:t>if the child is not protected against measles, a second MMRV dose is recommended</a:t>
            </a:r>
          </a:p>
          <a:p>
            <a:r>
              <a:rPr lang="en-GB" sz="1800"/>
              <a:t>serological testing for mumps, rubella or varicella antibodies is not recommended</a:t>
            </a:r>
          </a:p>
        </p:txBody>
      </p:sp>
      <p:sp>
        <p:nvSpPr>
          <p:cNvPr id="5" name="Slide Number Placeholder 4">
            <a:extLst>
              <a:ext uri="{FF2B5EF4-FFF2-40B4-BE49-F238E27FC236}">
                <a16:creationId xmlns:a16="http://schemas.microsoft.com/office/drawing/2014/main" id="{A052C97B-3C79-2475-3196-51A9D9F502EE}"/>
              </a:ext>
            </a:extLst>
          </p:cNvPr>
          <p:cNvSpPr>
            <a:spLocks noGrp="1"/>
          </p:cNvSpPr>
          <p:nvPr>
            <p:ph type="sldNum" sz="quarter" idx="12"/>
          </p:nvPr>
        </p:nvSpPr>
        <p:spPr/>
        <p:txBody>
          <a:bodyPr/>
          <a:lstStyle/>
          <a:p>
            <a:fld id="{561D0CCE-8DCC-44DC-A653-AE62B1D84A52}" type="slidenum">
              <a:rPr lang="en-GB" smtClean="0"/>
              <a:pPr/>
              <a:t>64</a:t>
            </a:fld>
            <a:endParaRPr lang="en-GB"/>
          </a:p>
        </p:txBody>
      </p:sp>
      <p:sp>
        <p:nvSpPr>
          <p:cNvPr id="6" name="Footer Placeholder 3">
            <a:extLst>
              <a:ext uri="{FF2B5EF4-FFF2-40B4-BE49-F238E27FC236}">
                <a16:creationId xmlns:a16="http://schemas.microsoft.com/office/drawing/2014/main" id="{F146B219-CAEB-E291-B94F-9C694126820C}"/>
              </a:ext>
            </a:extLst>
          </p:cNvPr>
          <p:cNvSpPr>
            <a:spLocks noGrp="1"/>
          </p:cNvSpPr>
          <p:nvPr>
            <p:ph type="ftr" sz="quarter" idx="11"/>
          </p:nvPr>
        </p:nvSpPr>
        <p:spPr>
          <a:xfrm>
            <a:off x="285749" y="6349598"/>
            <a:ext cx="7543801" cy="365125"/>
          </a:xfrm>
        </p:spPr>
        <p:txBody>
          <a:bodyPr/>
          <a:lstStyle/>
          <a:p>
            <a:r>
              <a:rPr lang="en-GB" sz="1300"/>
              <a:t>Varicella vaccination and other changes to the routine childhood immunisation schedule </a:t>
            </a:r>
          </a:p>
        </p:txBody>
      </p:sp>
    </p:spTree>
    <p:extLst>
      <p:ext uri="{BB962C8B-B14F-4D97-AF65-F5344CB8AC3E}">
        <p14:creationId xmlns:p14="http://schemas.microsoft.com/office/powerpoint/2010/main" val="27156007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561D0CCE-8DCC-44DC-A653-AE62B1D84A52}" type="slidenum">
              <a:rPr lang="en-GB" smtClean="0"/>
              <a:pPr/>
              <a:t>65</a:t>
            </a:fld>
            <a:endParaRPr lang="en-GB"/>
          </a:p>
        </p:txBody>
      </p:sp>
      <p:sp>
        <p:nvSpPr>
          <p:cNvPr id="6" name="Title 1">
            <a:extLst>
              <a:ext uri="{FF2B5EF4-FFF2-40B4-BE49-F238E27FC236}">
                <a16:creationId xmlns:a16="http://schemas.microsoft.com/office/drawing/2014/main" id="{39F63E2E-F55A-4626-A287-B09761EC9714}"/>
              </a:ext>
            </a:extLst>
          </p:cNvPr>
          <p:cNvSpPr>
            <a:spLocks noGrp="1"/>
          </p:cNvSpPr>
          <p:nvPr>
            <p:ph type="title"/>
          </p:nvPr>
        </p:nvSpPr>
        <p:spPr>
          <a:xfrm>
            <a:off x="224143" y="171103"/>
            <a:ext cx="12192000" cy="755824"/>
          </a:xfrm>
        </p:spPr>
        <p:txBody>
          <a:bodyPr lIns="91440" tIns="45720" rIns="91440" bIns="45720" anchor="t">
            <a:noAutofit/>
          </a:bodyPr>
          <a:lstStyle/>
          <a:p>
            <a:r>
              <a:rPr lang="en-GB" sz="4000" b="1">
                <a:solidFill>
                  <a:srgbClr val="002060"/>
                </a:solidFill>
              </a:rPr>
              <a:t>Prescription only medication (POM)</a:t>
            </a:r>
            <a:br>
              <a:rPr lang="en-GB" sz="4000"/>
            </a:br>
            <a:br>
              <a:rPr lang="en-GB" sz="4000"/>
            </a:br>
            <a:br>
              <a:rPr lang="en-GB" sz="4000"/>
            </a:br>
            <a:br>
              <a:rPr lang="en-GB"/>
            </a:br>
            <a:endParaRPr lang="en-GB" b="1">
              <a:solidFill>
                <a:srgbClr val="002060"/>
              </a:solidFill>
            </a:endParaRPr>
          </a:p>
        </p:txBody>
      </p:sp>
      <p:sp>
        <p:nvSpPr>
          <p:cNvPr id="7" name="Content Placeholder 2"/>
          <p:cNvSpPr txBox="1">
            <a:spLocks/>
          </p:cNvSpPr>
          <p:nvPr/>
        </p:nvSpPr>
        <p:spPr>
          <a:xfrm>
            <a:off x="448287" y="1487170"/>
            <a:ext cx="11743713" cy="36118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2000">
              <a:solidFill>
                <a:srgbClr val="002060"/>
              </a:solidFill>
            </a:endParaRPr>
          </a:p>
        </p:txBody>
      </p:sp>
      <p:sp>
        <p:nvSpPr>
          <p:cNvPr id="9" name="Content Placeholder 2"/>
          <p:cNvSpPr>
            <a:spLocks noGrp="1"/>
          </p:cNvSpPr>
          <p:nvPr>
            <p:ph idx="1"/>
          </p:nvPr>
        </p:nvSpPr>
        <p:spPr>
          <a:xfrm>
            <a:off x="580103" y="1043305"/>
            <a:ext cx="10773697" cy="4738370"/>
          </a:xfrm>
        </p:spPr>
        <p:txBody>
          <a:bodyPr lIns="91440" tIns="45720" rIns="91440" bIns="45720" anchor="t">
            <a:noAutofit/>
          </a:bodyPr>
          <a:lstStyle/>
          <a:p>
            <a:pPr marL="0" indent="0" algn="just">
              <a:lnSpc>
                <a:spcPct val="150000"/>
              </a:lnSpc>
              <a:buNone/>
            </a:pPr>
            <a:r>
              <a:rPr lang="en-GB" sz="1600">
                <a:solidFill>
                  <a:srgbClr val="002060"/>
                </a:solidFill>
              </a:rPr>
              <a:t>MMRV should only be administered using a:</a:t>
            </a:r>
          </a:p>
          <a:p>
            <a:pPr algn="just">
              <a:lnSpc>
                <a:spcPct val="150000"/>
              </a:lnSpc>
            </a:pPr>
            <a:r>
              <a:rPr lang="en-GB" sz="1600">
                <a:solidFill>
                  <a:srgbClr val="002060"/>
                </a:solidFill>
              </a:rPr>
              <a:t>prescription written manually or electronically by a registered medical practitioner or other authorised prescriber</a:t>
            </a:r>
            <a:endParaRPr lang="en-GB" sz="1600">
              <a:solidFill>
                <a:srgbClr val="002060"/>
              </a:solidFill>
              <a:cs typeface="Arial"/>
            </a:endParaRPr>
          </a:p>
          <a:p>
            <a:pPr algn="just">
              <a:lnSpc>
                <a:spcPct val="150000"/>
              </a:lnSpc>
              <a:buFont typeface="Arial" panose="020B0604020202020204" pitchFamily="34" charset="0"/>
              <a:buChar char="•"/>
            </a:pPr>
            <a:r>
              <a:rPr lang="en-GB" sz="1600">
                <a:solidFill>
                  <a:srgbClr val="002060"/>
                </a:solidFill>
              </a:rPr>
              <a:t>patient specific direction (PSD)</a:t>
            </a:r>
            <a:endParaRPr lang="en-GB" sz="1600">
              <a:solidFill>
                <a:srgbClr val="002060"/>
              </a:solidFill>
              <a:cs typeface="Arial"/>
            </a:endParaRPr>
          </a:p>
          <a:p>
            <a:pPr algn="just">
              <a:lnSpc>
                <a:spcPct val="150000"/>
              </a:lnSpc>
              <a:buFont typeface="Arial" panose="020B0604020202020204" pitchFamily="34" charset="0"/>
              <a:buChar char="•"/>
            </a:pPr>
            <a:r>
              <a:rPr lang="en-GB" sz="1600">
                <a:solidFill>
                  <a:srgbClr val="002060"/>
                </a:solidFill>
              </a:rPr>
              <a:t>patient group direction (PGD)</a:t>
            </a:r>
            <a:endParaRPr lang="en-GB" sz="1600">
              <a:solidFill>
                <a:srgbClr val="002060"/>
              </a:solidFill>
              <a:cs typeface="Arial"/>
            </a:endParaRPr>
          </a:p>
          <a:p>
            <a:pPr marL="0" indent="0" algn="just">
              <a:lnSpc>
                <a:spcPct val="150000"/>
              </a:lnSpc>
              <a:buNone/>
            </a:pPr>
            <a:r>
              <a:rPr lang="en-GB" sz="1600">
                <a:solidFill>
                  <a:srgbClr val="002060"/>
                </a:solidFill>
              </a:rPr>
              <a:t>UK Health Security Agency (UKHSA) provide updated PGD templates (Patient Group Directions) which are available here: </a:t>
            </a:r>
            <a:r>
              <a:rPr lang="en-GB" sz="1600">
                <a:solidFill>
                  <a:srgbClr val="002060"/>
                </a:solidFill>
                <a:hlinkClick r:id="rId3"/>
              </a:rPr>
              <a:t>Welsh Medicines Advice Service (WMAS)</a:t>
            </a:r>
            <a:r>
              <a:rPr lang="en-GB" sz="1600">
                <a:solidFill>
                  <a:srgbClr val="002060"/>
                </a:solidFill>
              </a:rPr>
              <a:t>. These are template PGD’s that can be amended locally by health boards</a:t>
            </a:r>
            <a:endParaRPr lang="en-GB" sz="1600">
              <a:solidFill>
                <a:srgbClr val="002060"/>
              </a:solidFill>
              <a:cs typeface="Arial"/>
            </a:endParaRPr>
          </a:p>
          <a:p>
            <a:pPr marL="0" indent="0" algn="just">
              <a:lnSpc>
                <a:spcPct val="150000"/>
              </a:lnSpc>
              <a:buNone/>
            </a:pPr>
            <a:r>
              <a:rPr lang="en-GB" sz="1600" b="1">
                <a:solidFill>
                  <a:srgbClr val="002060"/>
                </a:solidFill>
                <a:ea typeface="Calibri"/>
              </a:rPr>
              <a:t>NB: </a:t>
            </a:r>
            <a:r>
              <a:rPr lang="en-GB" sz="1600">
                <a:solidFill>
                  <a:srgbClr val="002060"/>
                </a:solidFill>
                <a:ea typeface="Calibri"/>
              </a:rPr>
              <a:t>Local authorisation is required before PGD templates can be used.</a:t>
            </a:r>
            <a:endParaRPr lang="en-GB" sz="1600">
              <a:solidFill>
                <a:srgbClr val="002060"/>
              </a:solidFill>
            </a:endParaRPr>
          </a:p>
          <a:p>
            <a:endParaRPr lang="en-GB" sz="1800"/>
          </a:p>
        </p:txBody>
      </p:sp>
      <p:sp>
        <p:nvSpPr>
          <p:cNvPr id="3" name="Footer Placeholder 3">
            <a:extLst>
              <a:ext uri="{FF2B5EF4-FFF2-40B4-BE49-F238E27FC236}">
                <a16:creationId xmlns:a16="http://schemas.microsoft.com/office/drawing/2014/main" id="{59AE21B3-0C21-3982-1562-DDBE27EA378E}"/>
              </a:ext>
            </a:extLst>
          </p:cNvPr>
          <p:cNvSpPr>
            <a:spLocks noGrp="1"/>
          </p:cNvSpPr>
          <p:nvPr>
            <p:ph type="ftr" sz="quarter" idx="11"/>
          </p:nvPr>
        </p:nvSpPr>
        <p:spPr>
          <a:xfrm>
            <a:off x="285749" y="6349598"/>
            <a:ext cx="7543801" cy="365125"/>
          </a:xfrm>
        </p:spPr>
        <p:txBody>
          <a:bodyPr/>
          <a:lstStyle/>
          <a:p>
            <a:r>
              <a:rPr lang="en-GB" sz="1300"/>
              <a:t>Varicella vaccination and other changes to the routine childhood immunisation schedule </a:t>
            </a:r>
          </a:p>
        </p:txBody>
      </p:sp>
    </p:spTree>
    <p:extLst>
      <p:ext uri="{BB962C8B-B14F-4D97-AF65-F5344CB8AC3E}">
        <p14:creationId xmlns:p14="http://schemas.microsoft.com/office/powerpoint/2010/main" val="1545068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561D0CCE-8DCC-44DC-A653-AE62B1D84A52}" type="slidenum">
              <a:rPr lang="en-GB" smtClean="0"/>
              <a:pPr/>
              <a:t>66</a:t>
            </a:fld>
            <a:endParaRPr lang="en-GB"/>
          </a:p>
        </p:txBody>
      </p:sp>
      <p:sp>
        <p:nvSpPr>
          <p:cNvPr id="6" name="Content Placeholder 2">
            <a:extLst>
              <a:ext uri="{FF2B5EF4-FFF2-40B4-BE49-F238E27FC236}">
                <a16:creationId xmlns:a16="http://schemas.microsoft.com/office/drawing/2014/main" id="{1AC8C4D4-40EB-4BA6-A862-7C3FCA179D49}"/>
              </a:ext>
            </a:extLst>
          </p:cNvPr>
          <p:cNvSpPr>
            <a:spLocks noGrp="1"/>
          </p:cNvSpPr>
          <p:nvPr>
            <p:ph idx="1"/>
          </p:nvPr>
        </p:nvSpPr>
        <p:spPr>
          <a:xfrm>
            <a:off x="260412" y="239001"/>
            <a:ext cx="11457250" cy="3695539"/>
          </a:xfrm>
        </p:spPr>
        <p:txBody>
          <a:bodyPr/>
          <a:lstStyle/>
          <a:p>
            <a:pPr marL="0" indent="0">
              <a:buNone/>
            </a:pPr>
            <a:r>
              <a:rPr lang="en-GB" sz="4000" b="1">
                <a:solidFill>
                  <a:schemeClr val="tx1"/>
                </a:solidFill>
                <a:latin typeface="+mj-lt"/>
                <a:cs typeface="Calibri" panose="020F0502020204030204" pitchFamily="34" charset="0"/>
              </a:rPr>
              <a:t>Reporting suspected adverse reactions</a:t>
            </a:r>
          </a:p>
          <a:p>
            <a:pPr marL="0" indent="0">
              <a:buNone/>
            </a:pPr>
            <a:r>
              <a:rPr lang="en-GB" b="1">
                <a:latin typeface="Calibri" panose="020F0502020204030204" pitchFamily="34" charset="0"/>
                <a:cs typeface="Calibri" panose="020F0502020204030204" pitchFamily="34" charset="0"/>
              </a:rPr>
              <a:t>               </a:t>
            </a:r>
          </a:p>
          <a:p>
            <a:pPr marL="0" indent="0">
              <a:buNone/>
            </a:pPr>
            <a:endParaRPr lang="en-GB"/>
          </a:p>
        </p:txBody>
      </p:sp>
      <p:pic>
        <p:nvPicPr>
          <p:cNvPr id="7" name="Picture 6"/>
          <p:cNvPicPr>
            <a:picLocks noChangeAspect="1"/>
          </p:cNvPicPr>
          <p:nvPr/>
        </p:nvPicPr>
        <p:blipFill>
          <a:blip r:embed="rId3"/>
          <a:stretch>
            <a:fillRect/>
          </a:stretch>
        </p:blipFill>
        <p:spPr>
          <a:xfrm>
            <a:off x="9499917" y="1024900"/>
            <a:ext cx="2280610" cy="2004050"/>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260412" y="1322285"/>
            <a:ext cx="9075493" cy="3985706"/>
          </a:xfrm>
          <a:prstGeom prst="rect">
            <a:avLst/>
          </a:prstGeom>
        </p:spPr>
        <p:txBody>
          <a:bodyPr wrap="square" lIns="91440" tIns="45720" rIns="91440" bIns="45720" anchor="t">
            <a:spAutoFit/>
          </a:bodyPr>
          <a:lstStyle/>
          <a:p>
            <a:pPr marL="285750" indent="-285750" algn="just">
              <a:lnSpc>
                <a:spcPct val="150000"/>
              </a:lnSpc>
              <a:buFont typeface="Arial" panose="020B0604020202020204" pitchFamily="34" charset="0"/>
              <a:buChar char="•"/>
            </a:pPr>
            <a:r>
              <a:rPr lang="en-GB">
                <a:solidFill>
                  <a:srgbClr val="002060"/>
                </a:solidFill>
                <a:cs typeface="Arial"/>
              </a:rPr>
              <a:t>vaccinators should be advised that they can report any adverse reactions or suspected side effects to the MHRA through the online </a:t>
            </a:r>
            <a:r>
              <a:rPr lang="en-GB">
                <a:solidFill>
                  <a:srgbClr val="002060"/>
                </a:solidFill>
                <a:cs typeface="Arial"/>
                <a:hlinkClick r:id="rId4"/>
              </a:rPr>
              <a:t>yellow card scheme </a:t>
            </a:r>
            <a:r>
              <a:rPr lang="en-GB">
                <a:solidFill>
                  <a:srgbClr val="002060"/>
                </a:solidFill>
                <a:cs typeface="Arial"/>
              </a:rPr>
              <a:t>website or the Yellow Card app</a:t>
            </a:r>
            <a:endParaRPr lang="en-GB">
              <a:cs typeface="Arial"/>
            </a:endParaRPr>
          </a:p>
          <a:p>
            <a:pPr marL="285750" indent="-285750" algn="just">
              <a:lnSpc>
                <a:spcPct val="150000"/>
              </a:lnSpc>
              <a:buFont typeface="Arial" panose="020B0604020202020204" pitchFamily="34" charset="0"/>
              <a:buChar char="•"/>
            </a:pPr>
            <a:r>
              <a:rPr lang="en-GB">
                <a:cs typeface="Calibri"/>
              </a:rPr>
              <a:t>any suspected side effects following vaccine administration should be reported to the MHRA Yellow Card Scheme</a:t>
            </a:r>
            <a:endParaRPr lang="en-GB">
              <a:ea typeface="Calibri" panose="020F0502020204030204" pitchFamily="34" charset="0"/>
              <a:cs typeface="Calibri"/>
            </a:endParaRPr>
          </a:p>
          <a:p>
            <a:pPr marL="285750" indent="-285750" algn="just">
              <a:lnSpc>
                <a:spcPct val="150000"/>
              </a:lnSpc>
              <a:spcAft>
                <a:spcPts val="800"/>
              </a:spcAft>
              <a:buFont typeface="Arial" panose="020B0604020202020204" pitchFamily="34" charset="0"/>
              <a:buChar char="•"/>
            </a:pPr>
            <a:r>
              <a:rPr lang="en-GB">
                <a:ea typeface="Calibri"/>
                <a:cs typeface="Times New Roman"/>
              </a:rPr>
              <a:t>anyone can report even if uncertain about whether vaccine caused condition:</a:t>
            </a:r>
          </a:p>
          <a:p>
            <a:pPr marL="800100" lvl="1" indent="-342900" algn="just">
              <a:lnSpc>
                <a:spcPct val="150000"/>
              </a:lnSpc>
              <a:spcAft>
                <a:spcPts val="800"/>
              </a:spcAft>
              <a:buFont typeface="Courier New" panose="02070309020205020404" pitchFamily="49" charset="0"/>
              <a:buChar char="o"/>
              <a:tabLst>
                <a:tab pos="457200" algn="l"/>
              </a:tabLst>
            </a:pPr>
            <a:r>
              <a:rPr lang="en-GB" u="sng">
                <a:ea typeface="Calibri"/>
                <a:cs typeface="Times New Roman"/>
                <a:hlinkClick r:id="rId5"/>
              </a:rPr>
              <a:t>www.mhra.gov.uk/yellowcard</a:t>
            </a:r>
            <a:r>
              <a:rPr lang="en-GB">
                <a:ea typeface="Calibri"/>
                <a:cs typeface="Times New Roman"/>
              </a:rPr>
              <a:t> or call 0800 731 6789 (9am to 5pm Monday to Friday)</a:t>
            </a:r>
          </a:p>
          <a:p>
            <a:pPr marL="800100" lvl="1" indent="-342900" algn="just">
              <a:lnSpc>
                <a:spcPct val="150000"/>
              </a:lnSpc>
              <a:spcAft>
                <a:spcPts val="800"/>
              </a:spcAft>
              <a:buFont typeface="Courier New" panose="02070309020205020404" pitchFamily="49" charset="0"/>
              <a:buChar char="o"/>
              <a:tabLst>
                <a:tab pos="457200" algn="l"/>
              </a:tabLst>
            </a:pPr>
            <a:r>
              <a:rPr lang="en-GB">
                <a:ea typeface="Calibri"/>
                <a:cs typeface="Times New Roman"/>
                <a:hlinkClick r:id="rId6"/>
              </a:rPr>
              <a:t>Green Book Chapter 9 </a:t>
            </a:r>
            <a:r>
              <a:rPr lang="en-GB">
                <a:ea typeface="Calibri"/>
                <a:cs typeface="Times New Roman"/>
              </a:rPr>
              <a:t>for detailed guidance on reporting vaccine reactions</a:t>
            </a:r>
          </a:p>
        </p:txBody>
      </p:sp>
      <p:pic>
        <p:nvPicPr>
          <p:cNvPr id="2" name="Picture 1"/>
          <p:cNvPicPr>
            <a:picLocks noChangeAspect="1"/>
          </p:cNvPicPr>
          <p:nvPr/>
        </p:nvPicPr>
        <p:blipFill>
          <a:blip r:embed="rId7"/>
          <a:stretch>
            <a:fillRect/>
          </a:stretch>
        </p:blipFill>
        <p:spPr>
          <a:xfrm>
            <a:off x="9875520" y="3328373"/>
            <a:ext cx="1682122" cy="2504727"/>
          </a:xfrm>
          <a:prstGeom prst="rect">
            <a:avLst/>
          </a:prstGeom>
          <a:ln>
            <a:noFill/>
          </a:ln>
          <a:effectLst>
            <a:outerShdw blurRad="292100" dist="139700" dir="2700000" algn="tl" rotWithShape="0">
              <a:srgbClr val="333333">
                <a:alpha val="65000"/>
              </a:srgbClr>
            </a:outerShdw>
          </a:effectLst>
        </p:spPr>
      </p:pic>
      <p:sp>
        <p:nvSpPr>
          <p:cNvPr id="4" name="Footer Placeholder 3">
            <a:extLst>
              <a:ext uri="{FF2B5EF4-FFF2-40B4-BE49-F238E27FC236}">
                <a16:creationId xmlns:a16="http://schemas.microsoft.com/office/drawing/2014/main" id="{099DA26B-5130-96C1-A66F-541B7411FFE1}"/>
              </a:ext>
            </a:extLst>
          </p:cNvPr>
          <p:cNvSpPr>
            <a:spLocks noGrp="1"/>
          </p:cNvSpPr>
          <p:nvPr>
            <p:ph type="ftr" sz="quarter" idx="11"/>
          </p:nvPr>
        </p:nvSpPr>
        <p:spPr>
          <a:xfrm>
            <a:off x="285749" y="6349598"/>
            <a:ext cx="7543801" cy="365125"/>
          </a:xfrm>
        </p:spPr>
        <p:txBody>
          <a:bodyPr/>
          <a:lstStyle/>
          <a:p>
            <a:r>
              <a:rPr lang="en-GB" sz="1300"/>
              <a:t>Varicella vaccination and other changes to the routine childhood immunisation schedule </a:t>
            </a:r>
          </a:p>
        </p:txBody>
      </p:sp>
    </p:spTree>
    <p:extLst>
      <p:ext uri="{BB962C8B-B14F-4D97-AF65-F5344CB8AC3E}">
        <p14:creationId xmlns:p14="http://schemas.microsoft.com/office/powerpoint/2010/main" val="16594023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2F1EF-7BDD-6500-9A13-996AA165CDF0}"/>
              </a:ext>
            </a:extLst>
          </p:cNvPr>
          <p:cNvSpPr>
            <a:spLocks noGrp="1"/>
          </p:cNvSpPr>
          <p:nvPr>
            <p:ph type="title"/>
          </p:nvPr>
        </p:nvSpPr>
        <p:spPr>
          <a:xfrm>
            <a:off x="323046" y="182674"/>
            <a:ext cx="11545909" cy="701675"/>
          </a:xfrm>
        </p:spPr>
        <p:txBody>
          <a:bodyPr lIns="91440" tIns="45720" rIns="91440" bIns="45720" anchor="t"/>
          <a:lstStyle/>
          <a:p>
            <a:pPr algn="ctr"/>
            <a:r>
              <a:rPr lang="en-GB" sz="2800" b="1"/>
              <a:t>WHO, MHRA and measles green book chapter reaffirms </a:t>
            </a:r>
            <a:br>
              <a:rPr lang="en-GB" sz="2800" b="1"/>
            </a:br>
            <a:r>
              <a:rPr lang="en-GB" sz="2800" b="1"/>
              <a:t>safety of childhood vaccinations</a:t>
            </a:r>
          </a:p>
        </p:txBody>
      </p:sp>
      <p:sp>
        <p:nvSpPr>
          <p:cNvPr id="5" name="Slide Number Placeholder 4">
            <a:extLst>
              <a:ext uri="{FF2B5EF4-FFF2-40B4-BE49-F238E27FC236}">
                <a16:creationId xmlns:a16="http://schemas.microsoft.com/office/drawing/2014/main" id="{E7171305-1DA4-C008-3D88-FDE35AE4D4CF}"/>
              </a:ext>
            </a:extLst>
          </p:cNvPr>
          <p:cNvSpPr>
            <a:spLocks noGrp="1"/>
          </p:cNvSpPr>
          <p:nvPr>
            <p:ph type="sldNum" sz="quarter" idx="12"/>
          </p:nvPr>
        </p:nvSpPr>
        <p:spPr/>
        <p:txBody>
          <a:bodyPr/>
          <a:lstStyle/>
          <a:p>
            <a:fld id="{561D0CCE-8DCC-44DC-A653-AE62B1D84A52}" type="slidenum">
              <a:rPr lang="en-GB" smtClean="0"/>
              <a:pPr/>
              <a:t>67</a:t>
            </a:fld>
            <a:endParaRPr lang="en-GB"/>
          </a:p>
        </p:txBody>
      </p:sp>
      <p:pic>
        <p:nvPicPr>
          <p:cNvPr id="7" name="Picture 6">
            <a:extLst>
              <a:ext uri="{FF2B5EF4-FFF2-40B4-BE49-F238E27FC236}">
                <a16:creationId xmlns:a16="http://schemas.microsoft.com/office/drawing/2014/main" id="{DFD2A110-00E2-4E71-A2A4-61B1CC5CBA53}"/>
              </a:ext>
            </a:extLst>
          </p:cNvPr>
          <p:cNvPicPr>
            <a:picLocks noChangeAspect="1"/>
          </p:cNvPicPr>
          <p:nvPr/>
        </p:nvPicPr>
        <p:blipFill>
          <a:blip r:embed="rId2"/>
          <a:stretch>
            <a:fillRect/>
          </a:stretch>
        </p:blipFill>
        <p:spPr>
          <a:xfrm>
            <a:off x="8147049" y="993266"/>
            <a:ext cx="3944181" cy="4289119"/>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351C18D6-8847-9216-2D3E-A0CF99752F95}"/>
              </a:ext>
            </a:extLst>
          </p:cNvPr>
          <p:cNvSpPr txBox="1"/>
          <p:nvPr/>
        </p:nvSpPr>
        <p:spPr>
          <a:xfrm>
            <a:off x="8432023" y="5462392"/>
            <a:ext cx="3439473" cy="541581"/>
          </a:xfrm>
          <a:prstGeom prst="rect">
            <a:avLst/>
          </a:prstGeom>
          <a:noFill/>
        </p:spPr>
        <p:txBody>
          <a:bodyPr wrap="square">
            <a:spAutoFit/>
          </a:bodyPr>
          <a:lstStyle/>
          <a:p>
            <a:r>
              <a:rPr lang="en-GB" sz="1400">
                <a:hlinkClick r:id="rId3"/>
              </a:rPr>
              <a:t>MHRA reaffirms safety of childhood vaccination - GOV.UK</a:t>
            </a:r>
            <a:endParaRPr lang="en-GB" sz="1400"/>
          </a:p>
        </p:txBody>
      </p:sp>
      <p:sp>
        <p:nvSpPr>
          <p:cNvPr id="13" name="TextBox 12">
            <a:extLst>
              <a:ext uri="{FF2B5EF4-FFF2-40B4-BE49-F238E27FC236}">
                <a16:creationId xmlns:a16="http://schemas.microsoft.com/office/drawing/2014/main" id="{35F5BE2E-58FE-B88F-1E1A-F1269248AB24}"/>
              </a:ext>
            </a:extLst>
          </p:cNvPr>
          <p:cNvSpPr txBox="1"/>
          <p:nvPr/>
        </p:nvSpPr>
        <p:spPr>
          <a:xfrm>
            <a:off x="4619393" y="2375279"/>
            <a:ext cx="2951775" cy="523220"/>
          </a:xfrm>
          <a:prstGeom prst="rect">
            <a:avLst/>
          </a:prstGeom>
          <a:noFill/>
        </p:spPr>
        <p:txBody>
          <a:bodyPr wrap="square">
            <a:spAutoFit/>
          </a:bodyPr>
          <a:lstStyle/>
          <a:p>
            <a:r>
              <a:rPr lang="en-GB" sz="1400">
                <a:hlinkClick r:id="rId4"/>
              </a:rPr>
              <a:t>Green Book on Immunisation: Measles: chapter 21</a:t>
            </a:r>
            <a:endParaRPr lang="en-GB" sz="1400"/>
          </a:p>
        </p:txBody>
      </p:sp>
      <p:sp>
        <p:nvSpPr>
          <p:cNvPr id="6" name="Footer Placeholder 3">
            <a:extLst>
              <a:ext uri="{FF2B5EF4-FFF2-40B4-BE49-F238E27FC236}">
                <a16:creationId xmlns:a16="http://schemas.microsoft.com/office/drawing/2014/main" id="{AE4CDD60-2EB2-987F-0D69-0FBEE883C71B}"/>
              </a:ext>
            </a:extLst>
          </p:cNvPr>
          <p:cNvSpPr>
            <a:spLocks noGrp="1"/>
          </p:cNvSpPr>
          <p:nvPr>
            <p:ph type="ftr" sz="quarter" idx="11"/>
          </p:nvPr>
        </p:nvSpPr>
        <p:spPr>
          <a:xfrm>
            <a:off x="285749" y="6349598"/>
            <a:ext cx="7543801" cy="365125"/>
          </a:xfrm>
        </p:spPr>
        <p:txBody>
          <a:bodyPr/>
          <a:lstStyle/>
          <a:p>
            <a:r>
              <a:rPr lang="en-GB" sz="1300"/>
              <a:t>Varicella vaccination and other changes to the routine childhood immunisation schedule </a:t>
            </a:r>
          </a:p>
        </p:txBody>
      </p:sp>
      <p:pic>
        <p:nvPicPr>
          <p:cNvPr id="4" name="Picture 3" descr="A person getting an injection&#10;&#10;AI-generated content may be incorrect.">
            <a:extLst>
              <a:ext uri="{FF2B5EF4-FFF2-40B4-BE49-F238E27FC236}">
                <a16:creationId xmlns:a16="http://schemas.microsoft.com/office/drawing/2014/main" id="{5AC6646D-F558-88E7-7FDB-74D3698FE5BB}"/>
              </a:ext>
            </a:extLst>
          </p:cNvPr>
          <p:cNvPicPr>
            <a:picLocks noChangeAspect="1"/>
          </p:cNvPicPr>
          <p:nvPr/>
        </p:nvPicPr>
        <p:blipFill>
          <a:blip r:embed="rId5"/>
          <a:stretch>
            <a:fillRect/>
          </a:stretch>
        </p:blipFill>
        <p:spPr>
          <a:xfrm>
            <a:off x="3660" y="1138409"/>
            <a:ext cx="4564489" cy="3002097"/>
          </a:xfrm>
          <a:prstGeom prst="rect">
            <a:avLst/>
          </a:prstGeom>
        </p:spPr>
      </p:pic>
      <p:sp>
        <p:nvSpPr>
          <p:cNvPr id="8" name="TextBox 7">
            <a:extLst>
              <a:ext uri="{FF2B5EF4-FFF2-40B4-BE49-F238E27FC236}">
                <a16:creationId xmlns:a16="http://schemas.microsoft.com/office/drawing/2014/main" id="{BCCC8C18-9583-FE3E-6027-5CE7C1ABF1E6}"/>
              </a:ext>
            </a:extLst>
          </p:cNvPr>
          <p:cNvSpPr txBox="1"/>
          <p:nvPr/>
        </p:nvSpPr>
        <p:spPr>
          <a:xfrm>
            <a:off x="91807" y="4250675"/>
            <a:ext cx="3782458"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hlinkClick r:id="rId6"/>
              </a:rPr>
              <a:t>WHO expert group reaffirms no link between vaccines and autism | UN News</a:t>
            </a:r>
            <a:endParaRPr lang="en-US" sz="1400"/>
          </a:p>
          <a:p>
            <a:pPr algn="ctr"/>
            <a:endParaRPr lang="en-US"/>
          </a:p>
        </p:txBody>
      </p:sp>
      <p:pic>
        <p:nvPicPr>
          <p:cNvPr id="11" name="Picture 10">
            <a:extLst>
              <a:ext uri="{FF2B5EF4-FFF2-40B4-BE49-F238E27FC236}">
                <a16:creationId xmlns:a16="http://schemas.microsoft.com/office/drawing/2014/main" id="{4E5DBCE0-69F8-186B-4FE4-878A956C9133}"/>
              </a:ext>
            </a:extLst>
          </p:cNvPr>
          <p:cNvPicPr>
            <a:picLocks noChangeAspect="1"/>
          </p:cNvPicPr>
          <p:nvPr/>
        </p:nvPicPr>
        <p:blipFill>
          <a:blip r:embed="rId7"/>
          <a:stretch>
            <a:fillRect/>
          </a:stretch>
        </p:blipFill>
        <p:spPr>
          <a:xfrm>
            <a:off x="3765997" y="2971299"/>
            <a:ext cx="4372879" cy="319572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6118184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B710C7-94BE-5D98-2805-A694A7D924BE}"/>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E0DBF16-649F-94E2-0858-4219968BFAEA}"/>
              </a:ext>
            </a:extLst>
          </p:cNvPr>
          <p:cNvSpPr>
            <a:spLocks noGrp="1"/>
          </p:cNvSpPr>
          <p:nvPr>
            <p:ph type="sldNum" sz="quarter" idx="4294967295"/>
          </p:nvPr>
        </p:nvSpPr>
        <p:spPr>
          <a:xfrm>
            <a:off x="11637095" y="6347858"/>
            <a:ext cx="517506" cy="364988"/>
          </a:xfrm>
          <a:prstGeom prst="rect">
            <a:avLst/>
          </a:prstGeom>
        </p:spPr>
        <p:txBody>
          <a:bodyPr/>
          <a:lstStyle>
            <a:defPPr>
              <a:defRPr lang="en-US"/>
            </a:defPPr>
            <a:lvl1pPr marL="0" algn="l" defTabSz="605787" rtl="0" eaLnBrk="1" latinLnBrk="0" hangingPunct="1">
              <a:defRPr sz="1193" kern="1200">
                <a:solidFill>
                  <a:schemeClr val="tx1"/>
                </a:solidFill>
                <a:latin typeface="+mn-lt"/>
                <a:ea typeface="+mn-ea"/>
                <a:cs typeface="+mn-cs"/>
              </a:defRPr>
            </a:lvl1pPr>
            <a:lvl2pPr marL="302894" algn="l" defTabSz="605787" rtl="0" eaLnBrk="1" latinLnBrk="0" hangingPunct="1">
              <a:defRPr sz="1193" kern="1200">
                <a:solidFill>
                  <a:schemeClr val="tx1"/>
                </a:solidFill>
                <a:latin typeface="+mn-lt"/>
                <a:ea typeface="+mn-ea"/>
                <a:cs typeface="+mn-cs"/>
              </a:defRPr>
            </a:lvl2pPr>
            <a:lvl3pPr marL="605787" algn="l" defTabSz="605787" rtl="0" eaLnBrk="1" latinLnBrk="0" hangingPunct="1">
              <a:defRPr sz="1193" kern="1200">
                <a:solidFill>
                  <a:schemeClr val="tx1"/>
                </a:solidFill>
                <a:latin typeface="+mn-lt"/>
                <a:ea typeface="+mn-ea"/>
                <a:cs typeface="+mn-cs"/>
              </a:defRPr>
            </a:lvl3pPr>
            <a:lvl4pPr marL="908681" algn="l" defTabSz="605787" rtl="0" eaLnBrk="1" latinLnBrk="0" hangingPunct="1">
              <a:defRPr sz="1193" kern="1200">
                <a:solidFill>
                  <a:schemeClr val="tx1"/>
                </a:solidFill>
                <a:latin typeface="+mn-lt"/>
                <a:ea typeface="+mn-ea"/>
                <a:cs typeface="+mn-cs"/>
              </a:defRPr>
            </a:lvl4pPr>
            <a:lvl5pPr marL="1211575" algn="l" defTabSz="605787" rtl="0" eaLnBrk="1" latinLnBrk="0" hangingPunct="1">
              <a:defRPr sz="1193" kern="1200">
                <a:solidFill>
                  <a:schemeClr val="tx1"/>
                </a:solidFill>
                <a:latin typeface="+mn-lt"/>
                <a:ea typeface="+mn-ea"/>
                <a:cs typeface="+mn-cs"/>
              </a:defRPr>
            </a:lvl5pPr>
            <a:lvl6pPr marL="1514468" algn="l" defTabSz="605787" rtl="0" eaLnBrk="1" latinLnBrk="0" hangingPunct="1">
              <a:defRPr sz="1193" kern="1200">
                <a:solidFill>
                  <a:schemeClr val="tx1"/>
                </a:solidFill>
                <a:latin typeface="+mn-lt"/>
                <a:ea typeface="+mn-ea"/>
                <a:cs typeface="+mn-cs"/>
              </a:defRPr>
            </a:lvl6pPr>
            <a:lvl7pPr marL="1817363" algn="l" defTabSz="605787" rtl="0" eaLnBrk="1" latinLnBrk="0" hangingPunct="1">
              <a:defRPr sz="1193" kern="1200">
                <a:solidFill>
                  <a:schemeClr val="tx1"/>
                </a:solidFill>
                <a:latin typeface="+mn-lt"/>
                <a:ea typeface="+mn-ea"/>
                <a:cs typeface="+mn-cs"/>
              </a:defRPr>
            </a:lvl7pPr>
            <a:lvl8pPr marL="2120256" algn="l" defTabSz="605787" rtl="0" eaLnBrk="1" latinLnBrk="0" hangingPunct="1">
              <a:defRPr sz="1193" kern="1200">
                <a:solidFill>
                  <a:schemeClr val="tx1"/>
                </a:solidFill>
                <a:latin typeface="+mn-lt"/>
                <a:ea typeface="+mn-ea"/>
                <a:cs typeface="+mn-cs"/>
              </a:defRPr>
            </a:lvl8pPr>
            <a:lvl9pPr marL="2423149" algn="l" defTabSz="605787" rtl="0" eaLnBrk="1" latinLnBrk="0" hangingPunct="1">
              <a:defRPr sz="1193" kern="1200">
                <a:solidFill>
                  <a:schemeClr val="tx1"/>
                </a:solidFill>
                <a:latin typeface="+mn-lt"/>
                <a:ea typeface="+mn-ea"/>
                <a:cs typeface="+mn-cs"/>
              </a:defRPr>
            </a:lvl9pPr>
          </a:lstStyle>
          <a:p>
            <a:fld id="{561D0CCE-8DCC-44DC-A653-AE62B1D84A52}" type="slidenum">
              <a:rPr lang="en-GB" smtClean="0"/>
              <a:pPr/>
              <a:t>68</a:t>
            </a:fld>
            <a:endParaRPr lang="en-GB"/>
          </a:p>
        </p:txBody>
      </p:sp>
      <p:sp>
        <p:nvSpPr>
          <p:cNvPr id="3" name="Title 1">
            <a:extLst>
              <a:ext uri="{FF2B5EF4-FFF2-40B4-BE49-F238E27FC236}">
                <a16:creationId xmlns:a16="http://schemas.microsoft.com/office/drawing/2014/main" id="{516C9236-9F21-FAE6-3D37-9078F97EFC7E}"/>
              </a:ext>
            </a:extLst>
          </p:cNvPr>
          <p:cNvSpPr txBox="1">
            <a:spLocks/>
          </p:cNvSpPr>
          <p:nvPr/>
        </p:nvSpPr>
        <p:spPr>
          <a:xfrm>
            <a:off x="838200" y="3423534"/>
            <a:ext cx="10515600"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600">
                <a:solidFill>
                  <a:srgbClr val="212A73"/>
                </a:solidFill>
                <a:latin typeface="Arial"/>
              </a:rPr>
              <a:t>Influenza </a:t>
            </a:r>
            <a:endParaRPr lang="en-US"/>
          </a:p>
        </p:txBody>
      </p:sp>
      <p:sp>
        <p:nvSpPr>
          <p:cNvPr id="7" name="TextBox 6">
            <a:extLst>
              <a:ext uri="{FF2B5EF4-FFF2-40B4-BE49-F238E27FC236}">
                <a16:creationId xmlns:a16="http://schemas.microsoft.com/office/drawing/2014/main" id="{222C6A15-FF33-BCAA-E671-6C42C002E24B}"/>
              </a:ext>
            </a:extLst>
          </p:cNvPr>
          <p:cNvSpPr txBox="1"/>
          <p:nvPr/>
        </p:nvSpPr>
        <p:spPr>
          <a:xfrm>
            <a:off x="682107" y="2504204"/>
            <a:ext cx="480818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a:solidFill>
                  <a:schemeClr val="bg1"/>
                </a:solidFill>
                <a:cs typeface="Arial"/>
              </a:rPr>
              <a:t>Epidemiology</a:t>
            </a:r>
          </a:p>
        </p:txBody>
      </p:sp>
    </p:spTree>
    <p:extLst>
      <p:ext uri="{BB962C8B-B14F-4D97-AF65-F5344CB8AC3E}">
        <p14:creationId xmlns:p14="http://schemas.microsoft.com/office/powerpoint/2010/main" val="9723555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BE752-7A9E-9F66-4FB4-89B02DBA8FD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1C24278-EF19-21D7-5D09-F6C4FC5C29E2}"/>
              </a:ext>
            </a:extLst>
          </p:cNvPr>
          <p:cNvSpPr>
            <a:spLocks noGrp="1"/>
          </p:cNvSpPr>
          <p:nvPr>
            <p:ph type="sldNum" sz="quarter" idx="12"/>
          </p:nvPr>
        </p:nvSpPr>
        <p:spPr/>
        <p:txBody>
          <a:bodyPr/>
          <a:lstStyle/>
          <a:p>
            <a:fld id="{9F761DF6-0D76-41FB-B981-EF7AADC432A9}" type="slidenum">
              <a:rPr lang="en-GB" smtClean="0"/>
              <a:t>69</a:t>
            </a:fld>
            <a:endParaRPr lang="en-GB"/>
          </a:p>
        </p:txBody>
      </p:sp>
      <p:sp>
        <p:nvSpPr>
          <p:cNvPr id="6" name="Title 5">
            <a:extLst>
              <a:ext uri="{FF2B5EF4-FFF2-40B4-BE49-F238E27FC236}">
                <a16:creationId xmlns:a16="http://schemas.microsoft.com/office/drawing/2014/main" id="{974D0329-15D7-2ED4-457F-FAAC776FC299}"/>
              </a:ext>
            </a:extLst>
          </p:cNvPr>
          <p:cNvSpPr>
            <a:spLocks noGrp="1"/>
          </p:cNvSpPr>
          <p:nvPr>
            <p:ph type="title"/>
          </p:nvPr>
        </p:nvSpPr>
        <p:spPr>
          <a:xfrm>
            <a:off x="1566582" y="185831"/>
            <a:ext cx="10515600" cy="713867"/>
          </a:xfrm>
        </p:spPr>
        <p:txBody>
          <a:bodyPr lIns="91440" tIns="45720" rIns="91440" bIns="45720" anchor="t"/>
          <a:lstStyle/>
          <a:p>
            <a:r>
              <a:rPr lang="en-GB" sz="4000" b="1"/>
              <a:t>Varicella burden of disease in Wales</a:t>
            </a:r>
            <a:endParaRPr lang="en-GB" sz="4000" b="1">
              <a:cs typeface="Arial"/>
            </a:endParaRPr>
          </a:p>
        </p:txBody>
      </p:sp>
      <p:sp>
        <p:nvSpPr>
          <p:cNvPr id="7" name="TextBox 6">
            <a:extLst>
              <a:ext uri="{FF2B5EF4-FFF2-40B4-BE49-F238E27FC236}">
                <a16:creationId xmlns:a16="http://schemas.microsoft.com/office/drawing/2014/main" id="{64417D6A-2CDD-3080-DFFE-EA32E16F4305}"/>
              </a:ext>
            </a:extLst>
          </p:cNvPr>
          <p:cNvSpPr txBox="1"/>
          <p:nvPr/>
        </p:nvSpPr>
        <p:spPr>
          <a:xfrm>
            <a:off x="837379" y="1260172"/>
            <a:ext cx="8531352" cy="646331"/>
          </a:xfrm>
          <a:prstGeom prst="rect">
            <a:avLst/>
          </a:prstGeom>
          <a:noFill/>
        </p:spPr>
        <p:txBody>
          <a:bodyPr wrap="square" lIns="91440" tIns="45720" rIns="91440" bIns="45720" rtlCol="0" anchor="t">
            <a:spAutoFit/>
          </a:bodyPr>
          <a:lstStyle/>
          <a:p>
            <a:endParaRPr lang="en-GB"/>
          </a:p>
          <a:p>
            <a:endParaRPr lang="en-GB"/>
          </a:p>
        </p:txBody>
      </p:sp>
      <p:sp>
        <p:nvSpPr>
          <p:cNvPr id="5" name="TextBox 4">
            <a:extLst>
              <a:ext uri="{FF2B5EF4-FFF2-40B4-BE49-F238E27FC236}">
                <a16:creationId xmlns:a16="http://schemas.microsoft.com/office/drawing/2014/main" id="{46FD8009-8D16-69D7-CBD8-6379A1F2D8CD}"/>
              </a:ext>
            </a:extLst>
          </p:cNvPr>
          <p:cNvSpPr txBox="1"/>
          <p:nvPr/>
        </p:nvSpPr>
        <p:spPr>
          <a:xfrm>
            <a:off x="2151219" y="767024"/>
            <a:ext cx="854784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cs typeface="Arial"/>
              </a:rPr>
              <a:t>MPH Dissertation Project by Louis Whelan</a:t>
            </a:r>
            <a:r>
              <a:rPr lang="en-US" sz="2000" b="1">
                <a:cs typeface="Arial"/>
              </a:rPr>
              <a:t> </a:t>
            </a:r>
          </a:p>
        </p:txBody>
      </p:sp>
      <p:sp>
        <p:nvSpPr>
          <p:cNvPr id="9" name="TextBox 8">
            <a:extLst>
              <a:ext uri="{FF2B5EF4-FFF2-40B4-BE49-F238E27FC236}">
                <a16:creationId xmlns:a16="http://schemas.microsoft.com/office/drawing/2014/main" id="{223950E8-3F0E-95EF-CB61-8E87AB2F2857}"/>
              </a:ext>
            </a:extLst>
          </p:cNvPr>
          <p:cNvSpPr txBox="1"/>
          <p:nvPr/>
        </p:nvSpPr>
        <p:spPr>
          <a:xfrm>
            <a:off x="555812" y="1373842"/>
            <a:ext cx="378534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E0007B"/>
                </a:solidFill>
                <a:cs typeface="Arial"/>
              </a:rPr>
              <a:t>Primary Care Consultations</a:t>
            </a:r>
          </a:p>
        </p:txBody>
      </p:sp>
      <p:grpSp>
        <p:nvGrpSpPr>
          <p:cNvPr id="13" name="Group 12">
            <a:extLst>
              <a:ext uri="{FF2B5EF4-FFF2-40B4-BE49-F238E27FC236}">
                <a16:creationId xmlns:a16="http://schemas.microsoft.com/office/drawing/2014/main" id="{E95620A5-4251-D1DB-708F-E3C51AB7D4AB}"/>
              </a:ext>
            </a:extLst>
          </p:cNvPr>
          <p:cNvGrpSpPr/>
          <p:nvPr/>
        </p:nvGrpSpPr>
        <p:grpSpPr>
          <a:xfrm>
            <a:off x="4333877" y="1710720"/>
            <a:ext cx="7446317" cy="3969095"/>
            <a:chOff x="4333876" y="1890013"/>
            <a:chExt cx="7423906" cy="3823419"/>
          </a:xfrm>
        </p:grpSpPr>
        <p:pic>
          <p:nvPicPr>
            <p:cNvPr id="8" name="Picture 7" descr="A graph with blue lines and white text&#10;&#10;AI-generated content may be incorrect.">
              <a:extLst>
                <a:ext uri="{FF2B5EF4-FFF2-40B4-BE49-F238E27FC236}">
                  <a16:creationId xmlns:a16="http://schemas.microsoft.com/office/drawing/2014/main" id="{205DB99C-DDC9-685C-017E-AE509A55C78D}"/>
                </a:ext>
              </a:extLst>
            </p:cNvPr>
            <p:cNvPicPr>
              <a:picLocks noChangeAspect="1"/>
            </p:cNvPicPr>
            <p:nvPr/>
          </p:nvPicPr>
          <p:blipFill>
            <a:blip r:embed="rId3"/>
            <a:srcRect t="8018" r="151" b="-271"/>
            <a:stretch>
              <a:fillRect/>
            </a:stretch>
          </p:blipFill>
          <p:spPr>
            <a:xfrm>
              <a:off x="4333876" y="1890013"/>
              <a:ext cx="7423906" cy="3823419"/>
            </a:xfrm>
            <a:prstGeom prst="rect">
              <a:avLst/>
            </a:prstGeom>
          </p:spPr>
        </p:pic>
        <p:sp>
          <p:nvSpPr>
            <p:cNvPr id="11" name="Rectangle 10">
              <a:extLst>
                <a:ext uri="{FF2B5EF4-FFF2-40B4-BE49-F238E27FC236}">
                  <a16:creationId xmlns:a16="http://schemas.microsoft.com/office/drawing/2014/main" id="{8474F427-66FD-5A17-D1D2-105432297F26}"/>
                </a:ext>
              </a:extLst>
            </p:cNvPr>
            <p:cNvSpPr/>
            <p:nvPr/>
          </p:nvSpPr>
          <p:spPr>
            <a:xfrm>
              <a:off x="5928842" y="1984298"/>
              <a:ext cx="5568060" cy="14310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4D27D4C-0E5E-292E-3892-F3A621E67D51}"/>
                </a:ext>
              </a:extLst>
            </p:cNvPr>
            <p:cNvSpPr/>
            <p:nvPr/>
          </p:nvSpPr>
          <p:spPr>
            <a:xfrm>
              <a:off x="7351988" y="2365298"/>
              <a:ext cx="1388266" cy="14310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9075D405-1793-1FC8-F639-224E57E7C5D3}"/>
              </a:ext>
            </a:extLst>
          </p:cNvPr>
          <p:cNvSpPr txBox="1"/>
          <p:nvPr/>
        </p:nvSpPr>
        <p:spPr>
          <a:xfrm>
            <a:off x="418775" y="1744609"/>
            <a:ext cx="3792301" cy="43088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a:cs typeface="Arial"/>
              </a:rPr>
              <a:t>seasonal pattern with a peak around Spring</a:t>
            </a:r>
          </a:p>
          <a:p>
            <a:pPr marL="285750" indent="-285750">
              <a:buFont typeface="Arial"/>
              <a:buChar char="•"/>
            </a:pPr>
            <a:r>
              <a:rPr lang="en-US" sz="1600">
                <a:cs typeface="Arial"/>
              </a:rPr>
              <a:t>decreasing trend between 2017 and 2020</a:t>
            </a:r>
          </a:p>
          <a:p>
            <a:pPr marL="285750" indent="-285750">
              <a:buFont typeface="Arial"/>
              <a:buChar char="•"/>
            </a:pPr>
            <a:r>
              <a:rPr lang="en-US" sz="1600">
                <a:cs typeface="Arial"/>
              </a:rPr>
              <a:t>decrease during lockdown followed by a slight rebound but still lower than pre-pandemic</a:t>
            </a:r>
          </a:p>
          <a:p>
            <a:pPr marL="285750" indent="-285750">
              <a:buFont typeface="Arial"/>
              <a:buChar char="•"/>
            </a:pPr>
            <a:r>
              <a:rPr lang="en-US" sz="1600">
                <a:cs typeface="Arial"/>
              </a:rPr>
              <a:t>by age-groups:</a:t>
            </a:r>
          </a:p>
          <a:p>
            <a:pPr marL="742950" lvl="1" indent="-285750">
              <a:buFont typeface="Courier New"/>
              <a:buChar char="o"/>
            </a:pPr>
            <a:r>
              <a:rPr lang="en-US" sz="1600">
                <a:cs typeface="Arial"/>
              </a:rPr>
              <a:t>the highest rate of consultations in children aged 1-4 years old</a:t>
            </a:r>
          </a:p>
          <a:p>
            <a:pPr marL="742950" lvl="1" indent="-285750">
              <a:buFont typeface="Courier New"/>
              <a:buChar char="o"/>
            </a:pPr>
            <a:r>
              <a:rPr lang="en-US" sz="1600">
                <a:cs typeface="Arial"/>
              </a:rPr>
              <a:t>lowest rate of consultations in adults particularly the oldest age groups</a:t>
            </a:r>
          </a:p>
          <a:p>
            <a:pPr marL="742950" lvl="1" indent="-285750">
              <a:buFont typeface="Courier New"/>
              <a:buChar char="o"/>
            </a:pPr>
            <a:r>
              <a:rPr lang="en-US" sz="1600">
                <a:cs typeface="Arial"/>
              </a:rPr>
              <a:t>seasonality not visible in cases above 15 years old</a:t>
            </a:r>
          </a:p>
          <a:p>
            <a:pPr marL="285750" indent="-285750">
              <a:buFont typeface="Arial"/>
              <a:buChar char="•"/>
            </a:pPr>
            <a:endParaRPr lang="en-US">
              <a:cs typeface="Arial"/>
            </a:endParaRPr>
          </a:p>
        </p:txBody>
      </p:sp>
      <p:sp>
        <p:nvSpPr>
          <p:cNvPr id="14" name="Footer Placeholder 3">
            <a:extLst>
              <a:ext uri="{FF2B5EF4-FFF2-40B4-BE49-F238E27FC236}">
                <a16:creationId xmlns:a16="http://schemas.microsoft.com/office/drawing/2014/main" id="{1ED2EC09-A264-C56C-DF85-973DAEC580C5}"/>
              </a:ext>
            </a:extLst>
          </p:cNvPr>
          <p:cNvSpPr>
            <a:spLocks noGrp="1"/>
          </p:cNvSpPr>
          <p:nvPr>
            <p:ph type="ftr" sz="quarter" idx="11"/>
          </p:nvPr>
        </p:nvSpPr>
        <p:spPr>
          <a:xfrm>
            <a:off x="285749" y="6349598"/>
            <a:ext cx="7543801" cy="365125"/>
          </a:xfrm>
        </p:spPr>
        <p:txBody>
          <a:bodyPr/>
          <a:lstStyle/>
          <a:p>
            <a:r>
              <a:rPr lang="en-GB" sz="1300"/>
              <a:t>Varicella vaccination and other changes to the routine childhood immunisation schedule </a:t>
            </a:r>
          </a:p>
        </p:txBody>
      </p:sp>
    </p:spTree>
    <p:extLst>
      <p:ext uri="{BB962C8B-B14F-4D97-AF65-F5344CB8AC3E}">
        <p14:creationId xmlns:p14="http://schemas.microsoft.com/office/powerpoint/2010/main" val="30488316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3514"/>
            <a:ext cx="10515600" cy="1325563"/>
          </a:xfrm>
        </p:spPr>
        <p:txBody>
          <a:bodyPr/>
          <a:lstStyle/>
          <a:p>
            <a:pPr lvl="0">
              <a:lnSpc>
                <a:spcPct val="107000"/>
              </a:lnSpc>
              <a:spcAft>
                <a:spcPts val="800"/>
              </a:spcAft>
              <a:tabLst>
                <a:tab pos="455930" algn="l"/>
              </a:tabLst>
            </a:pPr>
            <a:r>
              <a:rPr lang="en-GB" sz="4000" b="1">
                <a:solidFill>
                  <a:srgbClr val="002060"/>
                </a:solidFill>
                <a:ea typeface="Calibri" panose="020F0502020204030204" pitchFamily="34" charset="0"/>
                <a:cs typeface="Times New Roman" panose="02020603050405020304" pitchFamily="18" charset="0"/>
              </a:rPr>
              <a:t>Aims</a:t>
            </a:r>
          </a:p>
        </p:txBody>
      </p:sp>
      <p:sp>
        <p:nvSpPr>
          <p:cNvPr id="3" name="Content Placeholder 2"/>
          <p:cNvSpPr>
            <a:spLocks noGrp="1"/>
          </p:cNvSpPr>
          <p:nvPr>
            <p:ph idx="1"/>
          </p:nvPr>
        </p:nvSpPr>
        <p:spPr>
          <a:xfrm>
            <a:off x="838200" y="971876"/>
            <a:ext cx="10515600" cy="4901830"/>
          </a:xfrm>
        </p:spPr>
        <p:txBody>
          <a:bodyPr lIns="91440" tIns="45720" rIns="91440" bIns="45720" anchor="t"/>
          <a:lstStyle/>
          <a:p>
            <a:pPr lvl="0" algn="just">
              <a:lnSpc>
                <a:spcPct val="200000"/>
              </a:lnSpc>
              <a:spcAft>
                <a:spcPts val="800"/>
              </a:spcAft>
              <a:tabLst>
                <a:tab pos="455930" algn="l"/>
              </a:tabLst>
            </a:pPr>
            <a:r>
              <a:rPr lang="en-GB" sz="1600">
                <a:ea typeface="Calibri"/>
                <a:cs typeface="Times New Roman"/>
              </a:rPr>
              <a:t>to provide information for healthcare practitioners involved in advising on and delivering the routine childhood vaccination programme</a:t>
            </a:r>
          </a:p>
          <a:p>
            <a:pPr algn="just">
              <a:lnSpc>
                <a:spcPct val="200000"/>
              </a:lnSpc>
              <a:spcAft>
                <a:spcPts val="800"/>
              </a:spcAft>
              <a:tabLst>
                <a:tab pos="455930" algn="l"/>
              </a:tabLst>
            </a:pPr>
            <a:r>
              <a:rPr lang="en-GB" sz="1600">
                <a:ea typeface="Calibri"/>
                <a:cs typeface="Times New Roman"/>
              </a:rPr>
              <a:t>to raise awareness of the current epidemiology of diseases, including varicella, measles mumps and rubella</a:t>
            </a:r>
            <a:endParaRPr lang="en-GB" sz="1600">
              <a:ea typeface="Calibri" panose="020F0502020204030204" pitchFamily="34" charset="0"/>
              <a:cs typeface="Times New Roman" panose="02020603050405020304" pitchFamily="18" charset="0"/>
            </a:endParaRPr>
          </a:p>
          <a:p>
            <a:pPr lvl="0" algn="just">
              <a:lnSpc>
                <a:spcPct val="200000"/>
              </a:lnSpc>
              <a:spcAft>
                <a:spcPts val="800"/>
              </a:spcAft>
              <a:tabLst>
                <a:tab pos="455930" algn="l"/>
              </a:tabLst>
            </a:pPr>
            <a:r>
              <a:rPr lang="en-GB" sz="1600">
                <a:ea typeface="Calibri"/>
                <a:cs typeface="Times New Roman"/>
              </a:rPr>
              <a:t>to describe the vaccination programme details including administration of the varicella vaccine, eligibility, recommended dosage and schedule, contraindications, precautions and potential adverse reactions</a:t>
            </a:r>
          </a:p>
          <a:p>
            <a:pPr lvl="0" algn="just">
              <a:lnSpc>
                <a:spcPct val="200000"/>
              </a:lnSpc>
              <a:spcAft>
                <a:spcPts val="800"/>
              </a:spcAft>
              <a:tabLst>
                <a:tab pos="455930" algn="l"/>
              </a:tabLst>
            </a:pPr>
            <a:r>
              <a:rPr lang="en-GB" sz="1600">
                <a:ea typeface="Calibri"/>
                <a:cs typeface="Times New Roman"/>
              </a:rPr>
              <a:t>to raise awareness of the impact of the routine childhood vaccination programme, including varicella</a:t>
            </a:r>
          </a:p>
          <a:p>
            <a:pPr algn="just">
              <a:lnSpc>
                <a:spcPct val="200000"/>
              </a:lnSpc>
            </a:pPr>
            <a:r>
              <a:rPr lang="en-GB" sz="1600">
                <a:ea typeface="ヒラギノ角ゴ Pro W3"/>
                <a:cs typeface="Arial"/>
              </a:rPr>
              <a:t>to highlight resources that support the routine childhood vaccination programme </a:t>
            </a:r>
            <a:endParaRPr lang="en-GB" sz="1600"/>
          </a:p>
          <a:p>
            <a:pPr marL="0" lvl="0" indent="0">
              <a:lnSpc>
                <a:spcPct val="107000"/>
              </a:lnSpc>
              <a:spcAft>
                <a:spcPts val="800"/>
              </a:spcAft>
              <a:buNone/>
              <a:tabLst>
                <a:tab pos="455930" algn="l"/>
              </a:tabLst>
            </a:pPr>
            <a:endParaRPr lang="en-GB">
              <a:latin typeface="+mj-lt"/>
              <a:ea typeface="Calibri" panose="020F0502020204030204" pitchFamily="34" charset="0"/>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561D0CCE-8DCC-44DC-A653-AE62B1D84A52}" type="slidenum">
              <a:rPr lang="en-GB" smtClean="0"/>
              <a:pPr/>
              <a:t>7</a:t>
            </a:fld>
            <a:endParaRPr lang="en-GB"/>
          </a:p>
        </p:txBody>
      </p:sp>
      <p:sp>
        <p:nvSpPr>
          <p:cNvPr id="6" name="Footer Placeholder 3">
            <a:extLst>
              <a:ext uri="{FF2B5EF4-FFF2-40B4-BE49-F238E27FC236}">
                <a16:creationId xmlns:a16="http://schemas.microsoft.com/office/drawing/2014/main" id="{CF594F99-257A-ECA9-B891-FF8F0AE5C294}"/>
              </a:ext>
            </a:extLst>
          </p:cNvPr>
          <p:cNvSpPr>
            <a:spLocks noGrp="1"/>
          </p:cNvSpPr>
          <p:nvPr>
            <p:ph type="ftr" sz="quarter" idx="11"/>
          </p:nvPr>
        </p:nvSpPr>
        <p:spPr>
          <a:xfrm>
            <a:off x="285749" y="6349598"/>
            <a:ext cx="7543801" cy="365125"/>
          </a:xfrm>
        </p:spPr>
        <p:txBody>
          <a:bodyPr/>
          <a:lstStyle/>
          <a:p>
            <a:r>
              <a:rPr lang="en-GB" sz="1300"/>
              <a:t>Varicella vaccination and other changes to the routine childhood immunisation schedule </a:t>
            </a:r>
          </a:p>
        </p:txBody>
      </p:sp>
    </p:spTree>
    <p:extLst>
      <p:ext uri="{BB962C8B-B14F-4D97-AF65-F5344CB8AC3E}">
        <p14:creationId xmlns:p14="http://schemas.microsoft.com/office/powerpoint/2010/main" val="386320936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0C510D-BC8F-71F1-4399-2E645FA8E4C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AC21D81-2291-FDAE-6B71-3DE6B9FF22FF}"/>
              </a:ext>
            </a:extLst>
          </p:cNvPr>
          <p:cNvSpPr>
            <a:spLocks noGrp="1"/>
          </p:cNvSpPr>
          <p:nvPr>
            <p:ph type="sldNum" sz="quarter" idx="12"/>
          </p:nvPr>
        </p:nvSpPr>
        <p:spPr/>
        <p:txBody>
          <a:bodyPr/>
          <a:lstStyle/>
          <a:p>
            <a:fld id="{9F761DF6-0D76-41FB-B981-EF7AADC432A9}" type="slidenum">
              <a:rPr lang="en-GB" smtClean="0"/>
              <a:t>70</a:t>
            </a:fld>
            <a:endParaRPr lang="en-GB"/>
          </a:p>
        </p:txBody>
      </p:sp>
      <p:sp>
        <p:nvSpPr>
          <p:cNvPr id="6" name="Title 5">
            <a:extLst>
              <a:ext uri="{FF2B5EF4-FFF2-40B4-BE49-F238E27FC236}">
                <a16:creationId xmlns:a16="http://schemas.microsoft.com/office/drawing/2014/main" id="{DA355D85-33B2-A761-FEA0-E0C2BA5F832C}"/>
              </a:ext>
            </a:extLst>
          </p:cNvPr>
          <p:cNvSpPr>
            <a:spLocks noGrp="1"/>
          </p:cNvSpPr>
          <p:nvPr>
            <p:ph type="title"/>
          </p:nvPr>
        </p:nvSpPr>
        <p:spPr>
          <a:xfrm>
            <a:off x="1566582" y="185831"/>
            <a:ext cx="10515600" cy="713867"/>
          </a:xfrm>
        </p:spPr>
        <p:txBody>
          <a:bodyPr lIns="91440" tIns="45720" rIns="91440" bIns="45720" anchor="t"/>
          <a:lstStyle/>
          <a:p>
            <a:r>
              <a:rPr lang="en-GB" sz="4000" b="1"/>
              <a:t>Varicella burden of disease in Wales</a:t>
            </a:r>
            <a:endParaRPr lang="en-GB" sz="4000" b="1">
              <a:cs typeface="Arial"/>
            </a:endParaRPr>
          </a:p>
        </p:txBody>
      </p:sp>
      <p:sp>
        <p:nvSpPr>
          <p:cNvPr id="7" name="TextBox 6">
            <a:extLst>
              <a:ext uri="{FF2B5EF4-FFF2-40B4-BE49-F238E27FC236}">
                <a16:creationId xmlns:a16="http://schemas.microsoft.com/office/drawing/2014/main" id="{BDB6C95F-0006-8C65-9BD5-E8A565C5F23C}"/>
              </a:ext>
            </a:extLst>
          </p:cNvPr>
          <p:cNvSpPr txBox="1"/>
          <p:nvPr/>
        </p:nvSpPr>
        <p:spPr>
          <a:xfrm>
            <a:off x="837379" y="1260172"/>
            <a:ext cx="8531352" cy="646331"/>
          </a:xfrm>
          <a:prstGeom prst="rect">
            <a:avLst/>
          </a:prstGeom>
          <a:noFill/>
        </p:spPr>
        <p:txBody>
          <a:bodyPr wrap="square" lIns="91440" tIns="45720" rIns="91440" bIns="45720" rtlCol="0" anchor="t">
            <a:spAutoFit/>
          </a:bodyPr>
          <a:lstStyle/>
          <a:p>
            <a:endParaRPr lang="en-GB"/>
          </a:p>
          <a:p>
            <a:endParaRPr lang="en-GB"/>
          </a:p>
        </p:txBody>
      </p:sp>
      <p:sp>
        <p:nvSpPr>
          <p:cNvPr id="5" name="TextBox 4">
            <a:extLst>
              <a:ext uri="{FF2B5EF4-FFF2-40B4-BE49-F238E27FC236}">
                <a16:creationId xmlns:a16="http://schemas.microsoft.com/office/drawing/2014/main" id="{2CBC7A35-C559-8649-FFEA-55D4EBD4F514}"/>
              </a:ext>
            </a:extLst>
          </p:cNvPr>
          <p:cNvSpPr txBox="1"/>
          <p:nvPr/>
        </p:nvSpPr>
        <p:spPr>
          <a:xfrm>
            <a:off x="2151219" y="767024"/>
            <a:ext cx="854784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cs typeface="Arial"/>
              </a:rPr>
              <a:t>MPH Dissertation Project by Louis Whelan</a:t>
            </a:r>
            <a:r>
              <a:rPr lang="en-US" sz="2000" b="1">
                <a:cs typeface="Arial"/>
              </a:rPr>
              <a:t> </a:t>
            </a:r>
          </a:p>
        </p:txBody>
      </p:sp>
      <p:sp>
        <p:nvSpPr>
          <p:cNvPr id="9" name="TextBox 8">
            <a:extLst>
              <a:ext uri="{FF2B5EF4-FFF2-40B4-BE49-F238E27FC236}">
                <a16:creationId xmlns:a16="http://schemas.microsoft.com/office/drawing/2014/main" id="{15DC3CA3-3722-79A0-E10D-2CA7F8EF62AB}"/>
              </a:ext>
            </a:extLst>
          </p:cNvPr>
          <p:cNvSpPr txBox="1"/>
          <p:nvPr/>
        </p:nvSpPr>
        <p:spPr>
          <a:xfrm>
            <a:off x="555812" y="1295401"/>
            <a:ext cx="378534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E0007B"/>
                </a:solidFill>
                <a:cs typeface="Arial"/>
              </a:rPr>
              <a:t>Hospital Admissions</a:t>
            </a:r>
          </a:p>
        </p:txBody>
      </p:sp>
      <p:grpSp>
        <p:nvGrpSpPr>
          <p:cNvPr id="13" name="Group 12">
            <a:extLst>
              <a:ext uri="{FF2B5EF4-FFF2-40B4-BE49-F238E27FC236}">
                <a16:creationId xmlns:a16="http://schemas.microsoft.com/office/drawing/2014/main" id="{495118F6-4849-2A90-8258-F836B247C603}"/>
              </a:ext>
            </a:extLst>
          </p:cNvPr>
          <p:cNvGrpSpPr/>
          <p:nvPr/>
        </p:nvGrpSpPr>
        <p:grpSpPr>
          <a:xfrm>
            <a:off x="5957104" y="1984444"/>
            <a:ext cx="5584869" cy="1881142"/>
            <a:chOff x="5928842" y="1984298"/>
            <a:chExt cx="5568060" cy="1812099"/>
          </a:xfrm>
        </p:grpSpPr>
        <p:sp>
          <p:nvSpPr>
            <p:cNvPr id="11" name="Rectangle 10">
              <a:extLst>
                <a:ext uri="{FF2B5EF4-FFF2-40B4-BE49-F238E27FC236}">
                  <a16:creationId xmlns:a16="http://schemas.microsoft.com/office/drawing/2014/main" id="{816CD9D3-F367-741A-2E5D-7B13E5C40A14}"/>
                </a:ext>
              </a:extLst>
            </p:cNvPr>
            <p:cNvSpPr/>
            <p:nvPr/>
          </p:nvSpPr>
          <p:spPr>
            <a:xfrm>
              <a:off x="5928842" y="1984298"/>
              <a:ext cx="5568060" cy="14310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4AAE2F4-2A85-72E2-68B8-FF178C88E0FE}"/>
                </a:ext>
              </a:extLst>
            </p:cNvPr>
            <p:cNvSpPr/>
            <p:nvPr/>
          </p:nvSpPr>
          <p:spPr>
            <a:xfrm>
              <a:off x="7351988" y="2365298"/>
              <a:ext cx="1388266" cy="14310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5C62BB36-A547-7943-A61A-4FB406D059E5}"/>
              </a:ext>
            </a:extLst>
          </p:cNvPr>
          <p:cNvSpPr txBox="1"/>
          <p:nvPr/>
        </p:nvSpPr>
        <p:spPr>
          <a:xfrm>
            <a:off x="86565" y="1699783"/>
            <a:ext cx="3440434" cy="46166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400">
                <a:cs typeface="Arial"/>
              </a:rPr>
              <a:t>much lower rates of hospital admissions than primary care consultations (per million vs per 100,000)</a:t>
            </a:r>
          </a:p>
          <a:p>
            <a:pPr marL="285750" indent="-285750">
              <a:buFont typeface="Arial"/>
              <a:buChar char="•"/>
            </a:pPr>
            <a:r>
              <a:rPr lang="en-US" sz="1400">
                <a:cs typeface="Arial"/>
              </a:rPr>
              <a:t>admissions increased overall from 2011 to 2019</a:t>
            </a:r>
          </a:p>
          <a:p>
            <a:pPr marL="285750" indent="-285750">
              <a:buFont typeface="Arial"/>
              <a:buChar char="•"/>
            </a:pPr>
            <a:r>
              <a:rPr lang="en-US" sz="1400">
                <a:cs typeface="Arial"/>
              </a:rPr>
              <a:t>admission rates returned to pre-pandemic levels from 2022 (2024 incomplete)</a:t>
            </a:r>
          </a:p>
          <a:p>
            <a:pPr marL="285750" indent="-285750">
              <a:buFont typeface="Arial"/>
              <a:buChar char="•"/>
            </a:pPr>
            <a:r>
              <a:rPr lang="en-US" sz="1400">
                <a:cs typeface="Arial"/>
              </a:rPr>
              <a:t>by age-group:</a:t>
            </a:r>
          </a:p>
          <a:p>
            <a:pPr marL="742950" lvl="1" indent="-285750">
              <a:buFont typeface="Courier New"/>
              <a:buChar char="o"/>
            </a:pPr>
            <a:r>
              <a:rPr lang="en-US" sz="1400">
                <a:cs typeface="Arial"/>
              </a:rPr>
              <a:t>highest rate of admission in under 1 year olds by far (almost 3x higher than 1-4 year olds)</a:t>
            </a:r>
          </a:p>
          <a:p>
            <a:pPr marL="742950" lvl="1" indent="-285750">
              <a:buFont typeface="Courier New"/>
              <a:buChar char="o"/>
            </a:pPr>
            <a:r>
              <a:rPr lang="en-US" sz="1400">
                <a:cs typeface="Arial"/>
              </a:rPr>
              <a:t>very low rates in adult age groups</a:t>
            </a:r>
          </a:p>
          <a:p>
            <a:pPr marL="742950" lvl="1" indent="-285750">
              <a:buFont typeface="Courier New"/>
              <a:buChar char="o"/>
            </a:pPr>
            <a:r>
              <a:rPr lang="en-US" sz="1400">
                <a:cs typeface="Arial"/>
              </a:rPr>
              <a:t>age-specific admission rates for adults aged 50-69 and over 70 are higher than primary care consultation rates</a:t>
            </a:r>
          </a:p>
          <a:p>
            <a:pPr marL="285750" indent="-285750">
              <a:buFont typeface="Arial"/>
              <a:buChar char="•"/>
            </a:pPr>
            <a:endParaRPr lang="en-US" sz="1400">
              <a:cs typeface="Arial"/>
            </a:endParaRPr>
          </a:p>
          <a:p>
            <a:pPr marL="285750" indent="-285750">
              <a:buFont typeface="Arial"/>
              <a:buChar char="•"/>
            </a:pPr>
            <a:endParaRPr lang="en-US" sz="1400">
              <a:cs typeface="Arial"/>
            </a:endParaRPr>
          </a:p>
        </p:txBody>
      </p:sp>
      <p:grpSp>
        <p:nvGrpSpPr>
          <p:cNvPr id="20" name="Group 19">
            <a:extLst>
              <a:ext uri="{FF2B5EF4-FFF2-40B4-BE49-F238E27FC236}">
                <a16:creationId xmlns:a16="http://schemas.microsoft.com/office/drawing/2014/main" id="{89F697C4-CD04-736B-DBFE-371792C68E24}"/>
              </a:ext>
            </a:extLst>
          </p:cNvPr>
          <p:cNvGrpSpPr/>
          <p:nvPr/>
        </p:nvGrpSpPr>
        <p:grpSpPr>
          <a:xfrm>
            <a:off x="3428267" y="1708585"/>
            <a:ext cx="6583914" cy="3444893"/>
            <a:chOff x="3908913" y="1263109"/>
            <a:chExt cx="6466684" cy="3315939"/>
          </a:xfrm>
        </p:grpSpPr>
        <p:pic>
          <p:nvPicPr>
            <p:cNvPr id="16" name="Picture 15" descr="A graph with blue lines and a arrow pointing up&#10;&#10;AI-generated content may be incorrect.">
              <a:extLst>
                <a:ext uri="{FF2B5EF4-FFF2-40B4-BE49-F238E27FC236}">
                  <a16:creationId xmlns:a16="http://schemas.microsoft.com/office/drawing/2014/main" id="{EEFA99FD-5358-0261-0190-E9E760204C5C}"/>
                </a:ext>
              </a:extLst>
            </p:cNvPr>
            <p:cNvPicPr>
              <a:picLocks noChangeAspect="1"/>
            </p:cNvPicPr>
            <p:nvPr/>
          </p:nvPicPr>
          <p:blipFill>
            <a:blip r:embed="rId2"/>
            <a:srcRect t="1346" r="233" b="-271"/>
            <a:stretch>
              <a:fillRect/>
            </a:stretch>
          </p:blipFill>
          <p:spPr>
            <a:xfrm>
              <a:off x="3908913" y="1300691"/>
              <a:ext cx="6434165" cy="3278357"/>
            </a:xfrm>
            <a:prstGeom prst="rect">
              <a:avLst/>
            </a:prstGeom>
          </p:spPr>
        </p:pic>
        <p:sp>
          <p:nvSpPr>
            <p:cNvPr id="17" name="Rectangle 16">
              <a:extLst>
                <a:ext uri="{FF2B5EF4-FFF2-40B4-BE49-F238E27FC236}">
                  <a16:creationId xmlns:a16="http://schemas.microsoft.com/office/drawing/2014/main" id="{4534C01D-EED5-A39D-3A11-BAF750F695D4}"/>
                </a:ext>
              </a:extLst>
            </p:cNvPr>
            <p:cNvSpPr/>
            <p:nvPr/>
          </p:nvSpPr>
          <p:spPr>
            <a:xfrm>
              <a:off x="9732147" y="1919603"/>
              <a:ext cx="631730" cy="12358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BA9EBBC-C0F1-B771-B3EA-8BFAFE27D568}"/>
                </a:ext>
              </a:extLst>
            </p:cNvPr>
            <p:cNvSpPr/>
            <p:nvPr/>
          </p:nvSpPr>
          <p:spPr>
            <a:xfrm>
              <a:off x="7833007" y="1263109"/>
              <a:ext cx="2542590" cy="54414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2" name="Picture 21" descr="A screenshot of a data&#10;&#10;AI-generated content may be incorrect.">
            <a:extLst>
              <a:ext uri="{FF2B5EF4-FFF2-40B4-BE49-F238E27FC236}">
                <a16:creationId xmlns:a16="http://schemas.microsoft.com/office/drawing/2014/main" id="{97FAF8FB-E2A9-76AF-7875-ABD1A2F0882B}"/>
              </a:ext>
            </a:extLst>
          </p:cNvPr>
          <p:cNvPicPr>
            <a:picLocks noChangeAspect="1"/>
          </p:cNvPicPr>
          <p:nvPr/>
        </p:nvPicPr>
        <p:blipFill>
          <a:blip r:embed="rId3"/>
          <a:stretch>
            <a:fillRect/>
          </a:stretch>
        </p:blipFill>
        <p:spPr>
          <a:xfrm>
            <a:off x="9997221" y="1979367"/>
            <a:ext cx="2185622" cy="2723418"/>
          </a:xfrm>
          <a:prstGeom prst="rect">
            <a:avLst/>
          </a:prstGeom>
        </p:spPr>
      </p:pic>
      <p:sp>
        <p:nvSpPr>
          <p:cNvPr id="2" name="Footer Placeholder 3">
            <a:extLst>
              <a:ext uri="{FF2B5EF4-FFF2-40B4-BE49-F238E27FC236}">
                <a16:creationId xmlns:a16="http://schemas.microsoft.com/office/drawing/2014/main" id="{67BF8456-E9C3-15D2-6388-A6100FFC2322}"/>
              </a:ext>
            </a:extLst>
          </p:cNvPr>
          <p:cNvSpPr>
            <a:spLocks noGrp="1"/>
          </p:cNvSpPr>
          <p:nvPr>
            <p:ph type="ftr" sz="quarter" idx="11"/>
          </p:nvPr>
        </p:nvSpPr>
        <p:spPr>
          <a:xfrm>
            <a:off x="285749" y="6349598"/>
            <a:ext cx="7543801" cy="365125"/>
          </a:xfrm>
        </p:spPr>
        <p:txBody>
          <a:bodyPr/>
          <a:lstStyle/>
          <a:p>
            <a:r>
              <a:rPr lang="en-GB" sz="1300"/>
              <a:t>Varicella vaccination and other changes to the routine childhood immunisation schedule </a:t>
            </a:r>
          </a:p>
        </p:txBody>
      </p:sp>
    </p:spTree>
    <p:extLst>
      <p:ext uri="{BB962C8B-B14F-4D97-AF65-F5344CB8AC3E}">
        <p14:creationId xmlns:p14="http://schemas.microsoft.com/office/powerpoint/2010/main" val="365613031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B49C4-B4D6-FC0D-FF3C-549706DD5DCD}"/>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702652C-AA3A-F28D-B457-1C9FEB62B7F5}"/>
              </a:ext>
            </a:extLst>
          </p:cNvPr>
          <p:cNvSpPr>
            <a:spLocks noGrp="1"/>
          </p:cNvSpPr>
          <p:nvPr>
            <p:ph type="sldNum" sz="quarter" idx="12"/>
          </p:nvPr>
        </p:nvSpPr>
        <p:spPr/>
        <p:txBody>
          <a:bodyPr/>
          <a:lstStyle/>
          <a:p>
            <a:fld id="{9F761DF6-0D76-41FB-B981-EF7AADC432A9}" type="slidenum">
              <a:rPr lang="en-GB" smtClean="0"/>
              <a:t>71</a:t>
            </a:fld>
            <a:endParaRPr lang="en-GB"/>
          </a:p>
        </p:txBody>
      </p:sp>
      <p:sp>
        <p:nvSpPr>
          <p:cNvPr id="6" name="Title 5">
            <a:extLst>
              <a:ext uri="{FF2B5EF4-FFF2-40B4-BE49-F238E27FC236}">
                <a16:creationId xmlns:a16="http://schemas.microsoft.com/office/drawing/2014/main" id="{B62951DB-01F1-B9C2-556D-E082EACA47DE}"/>
              </a:ext>
            </a:extLst>
          </p:cNvPr>
          <p:cNvSpPr>
            <a:spLocks noGrp="1"/>
          </p:cNvSpPr>
          <p:nvPr>
            <p:ph type="title"/>
          </p:nvPr>
        </p:nvSpPr>
        <p:spPr>
          <a:xfrm>
            <a:off x="1566582" y="185831"/>
            <a:ext cx="10515600" cy="713867"/>
          </a:xfrm>
        </p:spPr>
        <p:txBody>
          <a:bodyPr lIns="91440" tIns="45720" rIns="91440" bIns="45720" anchor="t"/>
          <a:lstStyle/>
          <a:p>
            <a:r>
              <a:rPr lang="en-GB" sz="4000" b="1"/>
              <a:t>Varicella burden of disease in Wales</a:t>
            </a:r>
            <a:endParaRPr lang="en-GB" sz="4000" b="1">
              <a:cs typeface="Arial"/>
            </a:endParaRPr>
          </a:p>
        </p:txBody>
      </p:sp>
      <p:sp>
        <p:nvSpPr>
          <p:cNvPr id="7" name="TextBox 6">
            <a:extLst>
              <a:ext uri="{FF2B5EF4-FFF2-40B4-BE49-F238E27FC236}">
                <a16:creationId xmlns:a16="http://schemas.microsoft.com/office/drawing/2014/main" id="{C95D5EFC-876B-390E-1C8F-9921140EA8EC}"/>
              </a:ext>
            </a:extLst>
          </p:cNvPr>
          <p:cNvSpPr txBox="1"/>
          <p:nvPr/>
        </p:nvSpPr>
        <p:spPr>
          <a:xfrm>
            <a:off x="837379" y="1260172"/>
            <a:ext cx="8531352" cy="646331"/>
          </a:xfrm>
          <a:prstGeom prst="rect">
            <a:avLst/>
          </a:prstGeom>
          <a:noFill/>
        </p:spPr>
        <p:txBody>
          <a:bodyPr wrap="square" lIns="91440" tIns="45720" rIns="91440" bIns="45720" rtlCol="0" anchor="t">
            <a:spAutoFit/>
          </a:bodyPr>
          <a:lstStyle/>
          <a:p>
            <a:endParaRPr lang="en-GB"/>
          </a:p>
          <a:p>
            <a:endParaRPr lang="en-GB"/>
          </a:p>
        </p:txBody>
      </p:sp>
      <p:sp>
        <p:nvSpPr>
          <p:cNvPr id="5" name="TextBox 4">
            <a:extLst>
              <a:ext uri="{FF2B5EF4-FFF2-40B4-BE49-F238E27FC236}">
                <a16:creationId xmlns:a16="http://schemas.microsoft.com/office/drawing/2014/main" id="{868CD681-7C57-E158-2A5C-586F37A18414}"/>
              </a:ext>
            </a:extLst>
          </p:cNvPr>
          <p:cNvSpPr txBox="1"/>
          <p:nvPr/>
        </p:nvSpPr>
        <p:spPr>
          <a:xfrm>
            <a:off x="2151219" y="767024"/>
            <a:ext cx="854784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cs typeface="Arial"/>
              </a:rPr>
              <a:t>MPH Dissertation Project by Louis Whelan</a:t>
            </a:r>
            <a:r>
              <a:rPr lang="en-US" sz="2000" b="1">
                <a:cs typeface="Arial"/>
              </a:rPr>
              <a:t> </a:t>
            </a:r>
          </a:p>
        </p:txBody>
      </p:sp>
      <p:sp>
        <p:nvSpPr>
          <p:cNvPr id="9" name="TextBox 8">
            <a:extLst>
              <a:ext uri="{FF2B5EF4-FFF2-40B4-BE49-F238E27FC236}">
                <a16:creationId xmlns:a16="http://schemas.microsoft.com/office/drawing/2014/main" id="{26D91876-FED5-23F4-99D0-676B1374123D}"/>
              </a:ext>
            </a:extLst>
          </p:cNvPr>
          <p:cNvSpPr txBox="1"/>
          <p:nvPr/>
        </p:nvSpPr>
        <p:spPr>
          <a:xfrm>
            <a:off x="555812" y="1485901"/>
            <a:ext cx="378534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E0007B"/>
                </a:solidFill>
                <a:cs typeface="Arial"/>
              </a:rPr>
              <a:t>Mortality </a:t>
            </a:r>
          </a:p>
        </p:txBody>
      </p:sp>
      <p:grpSp>
        <p:nvGrpSpPr>
          <p:cNvPr id="13" name="Group 12">
            <a:extLst>
              <a:ext uri="{FF2B5EF4-FFF2-40B4-BE49-F238E27FC236}">
                <a16:creationId xmlns:a16="http://schemas.microsoft.com/office/drawing/2014/main" id="{5EA71BCD-5D0B-578F-A9AD-525DE32BF15C}"/>
              </a:ext>
            </a:extLst>
          </p:cNvPr>
          <p:cNvGrpSpPr/>
          <p:nvPr/>
        </p:nvGrpSpPr>
        <p:grpSpPr>
          <a:xfrm>
            <a:off x="5957104" y="1984444"/>
            <a:ext cx="5584869" cy="1881142"/>
            <a:chOff x="5928842" y="1984298"/>
            <a:chExt cx="5568060" cy="1812099"/>
          </a:xfrm>
        </p:grpSpPr>
        <p:sp>
          <p:nvSpPr>
            <p:cNvPr id="11" name="Rectangle 10">
              <a:extLst>
                <a:ext uri="{FF2B5EF4-FFF2-40B4-BE49-F238E27FC236}">
                  <a16:creationId xmlns:a16="http://schemas.microsoft.com/office/drawing/2014/main" id="{1306C848-626F-BDF0-9FD7-5B6114DE2871}"/>
                </a:ext>
              </a:extLst>
            </p:cNvPr>
            <p:cNvSpPr/>
            <p:nvPr/>
          </p:nvSpPr>
          <p:spPr>
            <a:xfrm>
              <a:off x="5928842" y="1984298"/>
              <a:ext cx="5568060" cy="14310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723944E-997C-CD4C-497F-374A611E04CD}"/>
                </a:ext>
              </a:extLst>
            </p:cNvPr>
            <p:cNvSpPr/>
            <p:nvPr/>
          </p:nvSpPr>
          <p:spPr>
            <a:xfrm>
              <a:off x="7351988" y="2365298"/>
              <a:ext cx="1388266" cy="14310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618CCF04-AE6C-2D6C-39EB-DCBFA9C53C30}"/>
              </a:ext>
            </a:extLst>
          </p:cNvPr>
          <p:cNvSpPr txBox="1"/>
          <p:nvPr/>
        </p:nvSpPr>
        <p:spPr>
          <a:xfrm>
            <a:off x="277064" y="1912696"/>
            <a:ext cx="3742994" cy="22929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a:ea typeface="+mn-lt"/>
                <a:cs typeface="+mn-lt"/>
              </a:rPr>
              <a:t>Forty deaths related to chickenpox between 2011 and 2024 (average three deaths per year) which corresponds to 0.09 deaths per 100,000 people</a:t>
            </a:r>
            <a:endParaRPr lang="en-US" sz="1600">
              <a:cs typeface="Arial"/>
            </a:endParaRPr>
          </a:p>
          <a:p>
            <a:pPr marL="285750" indent="-285750">
              <a:buFont typeface="Arial"/>
              <a:buChar char="•"/>
            </a:pPr>
            <a:endParaRPr lang="en-US" sz="1600">
              <a:ea typeface="+mn-lt"/>
              <a:cs typeface="+mn-lt"/>
            </a:endParaRPr>
          </a:p>
          <a:p>
            <a:pPr marL="285750" indent="-285750">
              <a:buFont typeface="Arial"/>
              <a:buChar char="•"/>
            </a:pPr>
            <a:r>
              <a:rPr lang="en-US" sz="1600">
                <a:ea typeface="+mn-lt"/>
                <a:cs typeface="+mn-lt"/>
              </a:rPr>
              <a:t>overall, 95% of deaths in adults over 30 years old</a:t>
            </a:r>
            <a:endParaRPr lang="en-US" sz="1600">
              <a:cs typeface="Arial"/>
            </a:endParaRPr>
          </a:p>
          <a:p>
            <a:pPr marL="285750" indent="-285750">
              <a:buFont typeface="Arial"/>
              <a:buChar char="•"/>
            </a:pPr>
            <a:endParaRPr lang="en-US" sz="1500">
              <a:cs typeface="Arial"/>
            </a:endParaRPr>
          </a:p>
        </p:txBody>
      </p:sp>
      <p:pic>
        <p:nvPicPr>
          <p:cNvPr id="2" name="Picture 1" descr="A graph with blue and green squares&#10;&#10;AI-generated content may be incorrect.">
            <a:extLst>
              <a:ext uri="{FF2B5EF4-FFF2-40B4-BE49-F238E27FC236}">
                <a16:creationId xmlns:a16="http://schemas.microsoft.com/office/drawing/2014/main" id="{E13903C3-8646-940D-A7AF-BAF25350B079}"/>
              </a:ext>
            </a:extLst>
          </p:cNvPr>
          <p:cNvPicPr>
            <a:picLocks noChangeAspect="1"/>
          </p:cNvPicPr>
          <p:nvPr/>
        </p:nvPicPr>
        <p:blipFill>
          <a:blip r:embed="rId3"/>
          <a:stretch>
            <a:fillRect/>
          </a:stretch>
        </p:blipFill>
        <p:spPr>
          <a:xfrm>
            <a:off x="4331073" y="1485899"/>
            <a:ext cx="7295030" cy="4233583"/>
          </a:xfrm>
          <a:prstGeom prst="rect">
            <a:avLst/>
          </a:prstGeom>
        </p:spPr>
      </p:pic>
      <p:sp>
        <p:nvSpPr>
          <p:cNvPr id="10" name="TextBox 9">
            <a:extLst>
              <a:ext uri="{FF2B5EF4-FFF2-40B4-BE49-F238E27FC236}">
                <a16:creationId xmlns:a16="http://schemas.microsoft.com/office/drawing/2014/main" id="{6EB90410-34B3-1432-9601-393DE1773920}"/>
              </a:ext>
            </a:extLst>
          </p:cNvPr>
          <p:cNvSpPr txBox="1"/>
          <p:nvPr/>
        </p:nvSpPr>
        <p:spPr>
          <a:xfrm>
            <a:off x="249162" y="4228496"/>
            <a:ext cx="3928535" cy="1477328"/>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Calibri"/>
              </a:rPr>
              <a:t>Chickenpox presents a substantial and measurable burden across Wales with a considerable number of cases resulting in severe disease and complications requiring </a:t>
            </a:r>
            <a:r>
              <a:rPr lang="en-US" b="1" err="1">
                <a:latin typeface="Calibri"/>
              </a:rPr>
              <a:t>hospitalisation</a:t>
            </a:r>
            <a:r>
              <a:rPr lang="en-US" b="1">
                <a:latin typeface="Calibri"/>
              </a:rPr>
              <a:t>.</a:t>
            </a:r>
            <a:endParaRPr lang="en-US" b="1"/>
          </a:p>
        </p:txBody>
      </p:sp>
      <p:sp>
        <p:nvSpPr>
          <p:cNvPr id="14" name="Footer Placeholder 3">
            <a:extLst>
              <a:ext uri="{FF2B5EF4-FFF2-40B4-BE49-F238E27FC236}">
                <a16:creationId xmlns:a16="http://schemas.microsoft.com/office/drawing/2014/main" id="{13CB3E68-E334-C48D-13D7-3F1BA041E0AB}"/>
              </a:ext>
            </a:extLst>
          </p:cNvPr>
          <p:cNvSpPr>
            <a:spLocks noGrp="1"/>
          </p:cNvSpPr>
          <p:nvPr>
            <p:ph type="ftr" sz="quarter" idx="11"/>
          </p:nvPr>
        </p:nvSpPr>
        <p:spPr>
          <a:xfrm>
            <a:off x="285749" y="6349598"/>
            <a:ext cx="7543801" cy="365125"/>
          </a:xfrm>
        </p:spPr>
        <p:txBody>
          <a:bodyPr/>
          <a:lstStyle/>
          <a:p>
            <a:r>
              <a:rPr lang="en-GB" sz="1300"/>
              <a:t>Varicella vaccination and other changes to the routine childhood immunisation schedule </a:t>
            </a:r>
          </a:p>
        </p:txBody>
      </p:sp>
    </p:spTree>
    <p:extLst>
      <p:ext uri="{BB962C8B-B14F-4D97-AF65-F5344CB8AC3E}">
        <p14:creationId xmlns:p14="http://schemas.microsoft.com/office/powerpoint/2010/main" val="10118307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72E9D-2187-E024-844E-E687BF5BF454}"/>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B7C1A62-7364-AE1B-BEFE-AA4780BB1311}"/>
              </a:ext>
            </a:extLst>
          </p:cNvPr>
          <p:cNvSpPr>
            <a:spLocks noGrp="1"/>
          </p:cNvSpPr>
          <p:nvPr>
            <p:ph type="sldNum" sz="quarter" idx="12"/>
          </p:nvPr>
        </p:nvSpPr>
        <p:spPr/>
        <p:txBody>
          <a:bodyPr/>
          <a:lstStyle/>
          <a:p>
            <a:fld id="{9F761DF6-0D76-41FB-B981-EF7AADC432A9}" type="slidenum">
              <a:rPr lang="en-GB" smtClean="0"/>
              <a:t>72</a:t>
            </a:fld>
            <a:endParaRPr lang="en-GB"/>
          </a:p>
        </p:txBody>
      </p:sp>
      <p:sp>
        <p:nvSpPr>
          <p:cNvPr id="6" name="Title 5">
            <a:extLst>
              <a:ext uri="{FF2B5EF4-FFF2-40B4-BE49-F238E27FC236}">
                <a16:creationId xmlns:a16="http://schemas.microsoft.com/office/drawing/2014/main" id="{0912F924-0D9D-82FE-0C67-4C72A91EB0C2}"/>
              </a:ext>
            </a:extLst>
          </p:cNvPr>
          <p:cNvSpPr>
            <a:spLocks noGrp="1"/>
          </p:cNvSpPr>
          <p:nvPr>
            <p:ph type="title"/>
          </p:nvPr>
        </p:nvSpPr>
        <p:spPr>
          <a:xfrm>
            <a:off x="2449534" y="318879"/>
            <a:ext cx="10515600" cy="713867"/>
          </a:xfrm>
        </p:spPr>
        <p:txBody>
          <a:bodyPr lIns="91440" tIns="45720" rIns="91440" bIns="45720" anchor="t"/>
          <a:lstStyle/>
          <a:p>
            <a:r>
              <a:rPr lang="en-GB" sz="4000" b="1"/>
              <a:t>Varicella burden of disease </a:t>
            </a:r>
            <a:endParaRPr lang="en-GB" sz="4000" b="1">
              <a:cs typeface="Arial"/>
            </a:endParaRPr>
          </a:p>
        </p:txBody>
      </p:sp>
      <p:sp>
        <p:nvSpPr>
          <p:cNvPr id="7" name="TextBox 6">
            <a:extLst>
              <a:ext uri="{FF2B5EF4-FFF2-40B4-BE49-F238E27FC236}">
                <a16:creationId xmlns:a16="http://schemas.microsoft.com/office/drawing/2014/main" id="{7A1A62B6-A892-14AB-90DD-3594016077E7}"/>
              </a:ext>
            </a:extLst>
          </p:cNvPr>
          <p:cNvSpPr txBox="1"/>
          <p:nvPr/>
        </p:nvSpPr>
        <p:spPr>
          <a:xfrm>
            <a:off x="837379" y="1260172"/>
            <a:ext cx="8531352" cy="646331"/>
          </a:xfrm>
          <a:prstGeom prst="rect">
            <a:avLst/>
          </a:prstGeom>
          <a:noFill/>
        </p:spPr>
        <p:txBody>
          <a:bodyPr wrap="square" lIns="91440" tIns="45720" rIns="91440" bIns="45720" rtlCol="0" anchor="t">
            <a:spAutoFit/>
          </a:bodyPr>
          <a:lstStyle/>
          <a:p>
            <a:endParaRPr lang="en-GB"/>
          </a:p>
          <a:p>
            <a:endParaRPr lang="en-GB"/>
          </a:p>
        </p:txBody>
      </p:sp>
      <p:sp>
        <p:nvSpPr>
          <p:cNvPr id="5" name="TextBox 4">
            <a:extLst>
              <a:ext uri="{FF2B5EF4-FFF2-40B4-BE49-F238E27FC236}">
                <a16:creationId xmlns:a16="http://schemas.microsoft.com/office/drawing/2014/main" id="{E1E15BB9-480E-2347-14DC-DA19FB43BB69}"/>
              </a:ext>
            </a:extLst>
          </p:cNvPr>
          <p:cNvSpPr txBox="1"/>
          <p:nvPr/>
        </p:nvSpPr>
        <p:spPr>
          <a:xfrm>
            <a:off x="1824648" y="900071"/>
            <a:ext cx="8547846"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accent1">
                    <a:lumMod val="76000"/>
                  </a:schemeClr>
                </a:solidFill>
              </a:rPr>
              <a:t>Burden of varicella complications in secondary care, England, 2004 to 2017, </a:t>
            </a:r>
            <a:r>
              <a:rPr lang="en-US" sz="2000" b="1" i="1">
                <a:solidFill>
                  <a:schemeClr val="accent1">
                    <a:lumMod val="76000"/>
                  </a:schemeClr>
                </a:solidFill>
              </a:rPr>
              <a:t>Burnal et al. 2019</a:t>
            </a:r>
            <a:endParaRPr lang="en-US" sz="2000" i="1">
              <a:solidFill>
                <a:schemeClr val="accent1">
                  <a:lumMod val="76000"/>
                </a:schemeClr>
              </a:solidFill>
            </a:endParaRPr>
          </a:p>
          <a:p>
            <a:endParaRPr lang="en-US" sz="2000" b="1">
              <a:cs typeface="Arial"/>
            </a:endParaRPr>
          </a:p>
        </p:txBody>
      </p:sp>
      <p:sp>
        <p:nvSpPr>
          <p:cNvPr id="9" name="TextBox 8">
            <a:extLst>
              <a:ext uri="{FF2B5EF4-FFF2-40B4-BE49-F238E27FC236}">
                <a16:creationId xmlns:a16="http://schemas.microsoft.com/office/drawing/2014/main" id="{F356ED4F-963A-1680-F82F-765579D2CB2C}"/>
              </a:ext>
            </a:extLst>
          </p:cNvPr>
          <p:cNvSpPr txBox="1"/>
          <p:nvPr/>
        </p:nvSpPr>
        <p:spPr>
          <a:xfrm>
            <a:off x="555812" y="1715711"/>
            <a:ext cx="9445918" cy="36420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E0007B"/>
                </a:solidFill>
                <a:cs typeface="Arial"/>
              </a:rPr>
              <a:t>Results </a:t>
            </a:r>
            <a:endParaRPr lang="en-US"/>
          </a:p>
          <a:p>
            <a:endParaRPr lang="en-US" sz="1600">
              <a:cs typeface="Arial"/>
            </a:endParaRPr>
          </a:p>
          <a:p>
            <a:pPr marL="285750" indent="-285750">
              <a:spcAft>
                <a:spcPts val="400"/>
              </a:spcAft>
              <a:buFont typeface="Arial"/>
              <a:buChar char="•"/>
            </a:pPr>
            <a:r>
              <a:rPr lang="en-US">
                <a:solidFill>
                  <a:srgbClr val="212A73"/>
                </a:solidFill>
                <a:latin typeface="Arial"/>
                <a:ea typeface="Cambria"/>
                <a:cs typeface="Arial"/>
              </a:rPr>
              <a:t>there were over 60,000 admissions with varicella between 2004 and 2017. 38.1% had a </a:t>
            </a:r>
            <a:r>
              <a:rPr lang="en-US" err="1">
                <a:solidFill>
                  <a:srgbClr val="212A73"/>
                </a:solidFill>
                <a:latin typeface="Arial"/>
                <a:ea typeface="Cambria"/>
                <a:cs typeface="Arial"/>
              </a:rPr>
              <a:t>recognised</a:t>
            </a:r>
            <a:r>
              <a:rPr lang="en-US">
                <a:solidFill>
                  <a:srgbClr val="212A73"/>
                </a:solidFill>
                <a:latin typeface="Arial"/>
                <a:ea typeface="Cambria"/>
                <a:cs typeface="Arial"/>
              </a:rPr>
              <a:t> varicella complication</a:t>
            </a:r>
          </a:p>
          <a:p>
            <a:pPr marL="285750" indent="-285750">
              <a:spcAft>
                <a:spcPts val="400"/>
              </a:spcAft>
              <a:buFont typeface="Arial"/>
              <a:buChar char="•"/>
            </a:pPr>
            <a:r>
              <a:rPr lang="en-US">
                <a:solidFill>
                  <a:srgbClr val="212A73"/>
                </a:solidFill>
                <a:latin typeface="Arial"/>
                <a:ea typeface="Cambria"/>
                <a:cs typeface="Arial"/>
              </a:rPr>
              <a:t>the most common complications were bacterial skin infections (11.25%), pneumonia (4.82%), febrile convulsions (3.39%) and encephalitis (2.44%) </a:t>
            </a:r>
          </a:p>
          <a:p>
            <a:pPr marL="285750" indent="-285750">
              <a:spcAft>
                <a:spcPts val="400"/>
              </a:spcAft>
              <a:buFont typeface="Arial"/>
              <a:buChar char="•"/>
            </a:pPr>
            <a:r>
              <a:rPr lang="en-US">
                <a:solidFill>
                  <a:srgbClr val="212A73"/>
                </a:solidFill>
                <a:latin typeface="Arial"/>
                <a:ea typeface="Cambria"/>
                <a:cs typeface="Arial"/>
              </a:rPr>
              <a:t>in older age groups, complication rates were higher and the complication types were more severe</a:t>
            </a:r>
          </a:p>
          <a:p>
            <a:pPr marL="285750" indent="-285750">
              <a:spcAft>
                <a:spcPts val="400"/>
              </a:spcAft>
              <a:buFont typeface="Arial"/>
              <a:buChar char="•"/>
            </a:pPr>
            <a:r>
              <a:rPr lang="en-US">
                <a:solidFill>
                  <a:srgbClr val="212A73"/>
                </a:solidFill>
                <a:latin typeface="Arial"/>
                <a:ea typeface="Cambria"/>
                <a:cs typeface="Arial"/>
              </a:rPr>
              <a:t>length of hospital stay for complicated varicella was 3.1 times longer than for uncomplicated varicella</a:t>
            </a:r>
            <a:endParaRPr lang="en-US">
              <a:solidFill>
                <a:srgbClr val="212A73"/>
              </a:solidFill>
              <a:latin typeface="Arial"/>
              <a:cs typeface="Arial"/>
            </a:endParaRPr>
          </a:p>
          <a:p>
            <a:pPr marL="285750" indent="-285750">
              <a:spcAft>
                <a:spcPts val="400"/>
              </a:spcAft>
              <a:buFont typeface="Arial"/>
              <a:buChar char="•"/>
            </a:pPr>
            <a:r>
              <a:rPr lang="en-US">
                <a:solidFill>
                  <a:srgbClr val="212A73"/>
                </a:solidFill>
                <a:latin typeface="Arial"/>
                <a:ea typeface="Cambria"/>
                <a:cs typeface="Arial"/>
              </a:rPr>
              <a:t>complicated varicella has a substantial health and economic burden. </a:t>
            </a:r>
          </a:p>
          <a:p>
            <a:pPr marL="285750" indent="-285750">
              <a:buFont typeface="Arial"/>
              <a:buChar char="•"/>
            </a:pPr>
            <a:endParaRPr lang="en-US" b="1">
              <a:solidFill>
                <a:srgbClr val="212A73"/>
              </a:solidFill>
              <a:cs typeface="Arial"/>
            </a:endParaRPr>
          </a:p>
        </p:txBody>
      </p:sp>
      <p:sp>
        <p:nvSpPr>
          <p:cNvPr id="8" name="TextBox 7">
            <a:extLst>
              <a:ext uri="{FF2B5EF4-FFF2-40B4-BE49-F238E27FC236}">
                <a16:creationId xmlns:a16="http://schemas.microsoft.com/office/drawing/2014/main" id="{8868A26B-8D77-761D-7DFF-B13C00FB54A8}"/>
              </a:ext>
            </a:extLst>
          </p:cNvPr>
          <p:cNvSpPr txBox="1"/>
          <p:nvPr/>
        </p:nvSpPr>
        <p:spPr>
          <a:xfrm>
            <a:off x="648304" y="5655734"/>
            <a:ext cx="927462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3"/>
              </a:rPr>
              <a:t>Burden of varicella complications in secondary care, England, 2004 to 2017 - PMC</a:t>
            </a:r>
            <a:endParaRPr lang="en-US"/>
          </a:p>
        </p:txBody>
      </p:sp>
      <p:sp>
        <p:nvSpPr>
          <p:cNvPr id="2" name="Footer Placeholder 3">
            <a:extLst>
              <a:ext uri="{FF2B5EF4-FFF2-40B4-BE49-F238E27FC236}">
                <a16:creationId xmlns:a16="http://schemas.microsoft.com/office/drawing/2014/main" id="{C332035D-DB79-A983-75EF-EDB451FDC20E}"/>
              </a:ext>
            </a:extLst>
          </p:cNvPr>
          <p:cNvSpPr>
            <a:spLocks noGrp="1"/>
          </p:cNvSpPr>
          <p:nvPr>
            <p:ph type="ftr" sz="quarter" idx="11"/>
          </p:nvPr>
        </p:nvSpPr>
        <p:spPr>
          <a:xfrm>
            <a:off x="285749" y="6349598"/>
            <a:ext cx="7543801" cy="365125"/>
          </a:xfrm>
        </p:spPr>
        <p:txBody>
          <a:bodyPr/>
          <a:lstStyle/>
          <a:p>
            <a:r>
              <a:rPr lang="en-GB" sz="1300"/>
              <a:t>Varicella vaccination and other changes to the routine childhood immunisation schedule </a:t>
            </a:r>
          </a:p>
        </p:txBody>
      </p:sp>
    </p:spTree>
    <p:extLst>
      <p:ext uri="{BB962C8B-B14F-4D97-AF65-F5344CB8AC3E}">
        <p14:creationId xmlns:p14="http://schemas.microsoft.com/office/powerpoint/2010/main" val="18158265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9C5DA0-6088-A494-F729-77153FB8DF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6DBA8C-62E2-0EE1-D647-61EBC7BED366}"/>
              </a:ext>
            </a:extLst>
          </p:cNvPr>
          <p:cNvSpPr>
            <a:spLocks noGrp="1"/>
          </p:cNvSpPr>
          <p:nvPr>
            <p:ph type="title"/>
          </p:nvPr>
        </p:nvSpPr>
        <p:spPr>
          <a:xfrm>
            <a:off x="2886660" y="154881"/>
            <a:ext cx="6426841" cy="683872"/>
          </a:xfrm>
        </p:spPr>
        <p:txBody>
          <a:bodyPr lIns="60586" tIns="30293" rIns="60586" bIns="30293" anchor="t"/>
          <a:lstStyle>
            <a:defPPr>
              <a:defRPr lang="en-US"/>
            </a:defPPr>
            <a:lvl1pPr marL="0" algn="l" defTabSz="914258" rtl="0" eaLnBrk="1" latinLnBrk="0" hangingPunct="1">
              <a:defRPr sz="1800" kern="1200">
                <a:solidFill>
                  <a:schemeClr val="tx1"/>
                </a:solidFill>
                <a:latin typeface="+mn-lt"/>
                <a:ea typeface="+mn-ea"/>
                <a:cs typeface="+mn-cs"/>
              </a:defRPr>
            </a:lvl1pPr>
            <a:lvl2pPr marL="457129" algn="l" defTabSz="914258" rtl="0" eaLnBrk="1" latinLnBrk="0" hangingPunct="1">
              <a:defRPr sz="1800" kern="1200">
                <a:solidFill>
                  <a:schemeClr val="tx1"/>
                </a:solidFill>
                <a:latin typeface="+mn-lt"/>
                <a:ea typeface="+mn-ea"/>
                <a:cs typeface="+mn-cs"/>
              </a:defRPr>
            </a:lvl2pPr>
            <a:lvl3pPr marL="914258" algn="l" defTabSz="914258" rtl="0" eaLnBrk="1" latinLnBrk="0" hangingPunct="1">
              <a:defRPr sz="1800" kern="1200">
                <a:solidFill>
                  <a:schemeClr val="tx1"/>
                </a:solidFill>
                <a:latin typeface="+mn-lt"/>
                <a:ea typeface="+mn-ea"/>
                <a:cs typeface="+mn-cs"/>
              </a:defRPr>
            </a:lvl3pPr>
            <a:lvl4pPr marL="1371387" algn="l" defTabSz="914258" rtl="0" eaLnBrk="1" latinLnBrk="0" hangingPunct="1">
              <a:defRPr sz="1800" kern="1200">
                <a:solidFill>
                  <a:schemeClr val="tx1"/>
                </a:solidFill>
                <a:latin typeface="+mn-lt"/>
                <a:ea typeface="+mn-ea"/>
                <a:cs typeface="+mn-cs"/>
              </a:defRPr>
            </a:lvl4pPr>
            <a:lvl5pPr marL="1828516" algn="l" defTabSz="914258" rtl="0" eaLnBrk="1" latinLnBrk="0" hangingPunct="1">
              <a:defRPr sz="1800" kern="1200">
                <a:solidFill>
                  <a:schemeClr val="tx1"/>
                </a:solidFill>
                <a:latin typeface="+mn-lt"/>
                <a:ea typeface="+mn-ea"/>
                <a:cs typeface="+mn-cs"/>
              </a:defRPr>
            </a:lvl5pPr>
            <a:lvl6pPr marL="2285645" algn="l" defTabSz="914258" rtl="0" eaLnBrk="1" latinLnBrk="0" hangingPunct="1">
              <a:defRPr sz="1800" kern="1200">
                <a:solidFill>
                  <a:schemeClr val="tx1"/>
                </a:solidFill>
                <a:latin typeface="+mn-lt"/>
                <a:ea typeface="+mn-ea"/>
                <a:cs typeface="+mn-cs"/>
              </a:defRPr>
            </a:lvl6pPr>
            <a:lvl7pPr marL="2742775" algn="l" defTabSz="914258" rtl="0" eaLnBrk="1" latinLnBrk="0" hangingPunct="1">
              <a:defRPr sz="1800" kern="1200">
                <a:solidFill>
                  <a:schemeClr val="tx1"/>
                </a:solidFill>
                <a:latin typeface="+mn-lt"/>
                <a:ea typeface="+mn-ea"/>
                <a:cs typeface="+mn-cs"/>
              </a:defRPr>
            </a:lvl7pPr>
            <a:lvl8pPr marL="3199903" algn="l" defTabSz="914258" rtl="0" eaLnBrk="1" latinLnBrk="0" hangingPunct="1">
              <a:defRPr sz="1800" kern="1200">
                <a:solidFill>
                  <a:schemeClr val="tx1"/>
                </a:solidFill>
                <a:latin typeface="+mn-lt"/>
                <a:ea typeface="+mn-ea"/>
                <a:cs typeface="+mn-cs"/>
              </a:defRPr>
            </a:lvl8pPr>
            <a:lvl9pPr marL="3657032" algn="l" defTabSz="914258" rtl="0" eaLnBrk="1" latinLnBrk="0" hangingPunct="1">
              <a:defRPr sz="1800" kern="1200">
                <a:solidFill>
                  <a:schemeClr val="tx1"/>
                </a:solidFill>
                <a:latin typeface="+mn-lt"/>
                <a:ea typeface="+mn-ea"/>
                <a:cs typeface="+mn-cs"/>
              </a:defRPr>
            </a:lvl9pPr>
          </a:lstStyle>
          <a:p>
            <a:pPr>
              <a:lnSpc>
                <a:spcPct val="107000"/>
              </a:lnSpc>
              <a:spcAft>
                <a:spcPts val="795"/>
              </a:spcAft>
            </a:pPr>
            <a:r>
              <a:rPr lang="en-GB" sz="3950" b="1">
                <a:solidFill>
                  <a:srgbClr val="212A73"/>
                </a:solidFill>
                <a:latin typeface="+mj-lt"/>
                <a:ea typeface="Calibri"/>
                <a:cs typeface="Times New Roman"/>
              </a:rPr>
              <a:t>MMR Coverage in Wales</a:t>
            </a:r>
            <a:endParaRPr lang="en-US" sz="3950">
              <a:solidFill>
                <a:srgbClr val="212A73"/>
              </a:solidFill>
              <a:latin typeface="+mj-lt"/>
            </a:endParaRPr>
          </a:p>
        </p:txBody>
      </p:sp>
      <p:sp>
        <p:nvSpPr>
          <p:cNvPr id="13" name="Content Placeholder 12">
            <a:extLst>
              <a:ext uri="{FF2B5EF4-FFF2-40B4-BE49-F238E27FC236}">
                <a16:creationId xmlns:a16="http://schemas.microsoft.com/office/drawing/2014/main" id="{441F60C2-B422-3228-9094-F9E7D807E423}"/>
              </a:ext>
            </a:extLst>
          </p:cNvPr>
          <p:cNvSpPr>
            <a:spLocks noGrp="1"/>
          </p:cNvSpPr>
          <p:nvPr>
            <p:ph idx="1"/>
          </p:nvPr>
        </p:nvSpPr>
        <p:spPr>
          <a:xfrm>
            <a:off x="189741" y="953044"/>
            <a:ext cx="6119642" cy="5178414"/>
          </a:xfrm>
        </p:spPr>
        <p:txBody>
          <a:bodyPr lIns="60586" tIns="30293" rIns="60586" bIns="30293" anchor="t"/>
          <a:lstStyle>
            <a:defPPr>
              <a:defRPr lang="en-US"/>
            </a:defPPr>
            <a:lvl1pPr marL="0" algn="l" defTabSz="914258" rtl="0" eaLnBrk="1" latinLnBrk="0" hangingPunct="1">
              <a:defRPr sz="1800" kern="1200">
                <a:solidFill>
                  <a:schemeClr val="tx1"/>
                </a:solidFill>
                <a:latin typeface="+mn-lt"/>
                <a:ea typeface="+mn-ea"/>
                <a:cs typeface="+mn-cs"/>
              </a:defRPr>
            </a:lvl1pPr>
            <a:lvl2pPr marL="457129" algn="l" defTabSz="914258" rtl="0" eaLnBrk="1" latinLnBrk="0" hangingPunct="1">
              <a:defRPr sz="1800" kern="1200">
                <a:solidFill>
                  <a:schemeClr val="tx1"/>
                </a:solidFill>
                <a:latin typeface="+mn-lt"/>
                <a:ea typeface="+mn-ea"/>
                <a:cs typeface="+mn-cs"/>
              </a:defRPr>
            </a:lvl2pPr>
            <a:lvl3pPr marL="914258" algn="l" defTabSz="914258" rtl="0" eaLnBrk="1" latinLnBrk="0" hangingPunct="1">
              <a:defRPr sz="1800" kern="1200">
                <a:solidFill>
                  <a:schemeClr val="tx1"/>
                </a:solidFill>
                <a:latin typeface="+mn-lt"/>
                <a:ea typeface="+mn-ea"/>
                <a:cs typeface="+mn-cs"/>
              </a:defRPr>
            </a:lvl3pPr>
            <a:lvl4pPr marL="1371387" algn="l" defTabSz="914258" rtl="0" eaLnBrk="1" latinLnBrk="0" hangingPunct="1">
              <a:defRPr sz="1800" kern="1200">
                <a:solidFill>
                  <a:schemeClr val="tx1"/>
                </a:solidFill>
                <a:latin typeface="+mn-lt"/>
                <a:ea typeface="+mn-ea"/>
                <a:cs typeface="+mn-cs"/>
              </a:defRPr>
            </a:lvl4pPr>
            <a:lvl5pPr marL="1828516" algn="l" defTabSz="914258" rtl="0" eaLnBrk="1" latinLnBrk="0" hangingPunct="1">
              <a:defRPr sz="1800" kern="1200">
                <a:solidFill>
                  <a:schemeClr val="tx1"/>
                </a:solidFill>
                <a:latin typeface="+mn-lt"/>
                <a:ea typeface="+mn-ea"/>
                <a:cs typeface="+mn-cs"/>
              </a:defRPr>
            </a:lvl5pPr>
            <a:lvl6pPr marL="2285645" algn="l" defTabSz="914258" rtl="0" eaLnBrk="1" latinLnBrk="0" hangingPunct="1">
              <a:defRPr sz="1800" kern="1200">
                <a:solidFill>
                  <a:schemeClr val="tx1"/>
                </a:solidFill>
                <a:latin typeface="+mn-lt"/>
                <a:ea typeface="+mn-ea"/>
                <a:cs typeface="+mn-cs"/>
              </a:defRPr>
            </a:lvl6pPr>
            <a:lvl7pPr marL="2742775" algn="l" defTabSz="914258" rtl="0" eaLnBrk="1" latinLnBrk="0" hangingPunct="1">
              <a:defRPr sz="1800" kern="1200">
                <a:solidFill>
                  <a:schemeClr val="tx1"/>
                </a:solidFill>
                <a:latin typeface="+mn-lt"/>
                <a:ea typeface="+mn-ea"/>
                <a:cs typeface="+mn-cs"/>
              </a:defRPr>
            </a:lvl7pPr>
            <a:lvl8pPr marL="3199903" algn="l" defTabSz="914258" rtl="0" eaLnBrk="1" latinLnBrk="0" hangingPunct="1">
              <a:defRPr sz="1800" kern="1200">
                <a:solidFill>
                  <a:schemeClr val="tx1"/>
                </a:solidFill>
                <a:latin typeface="+mn-lt"/>
                <a:ea typeface="+mn-ea"/>
                <a:cs typeface="+mn-cs"/>
              </a:defRPr>
            </a:lvl8pPr>
            <a:lvl9pPr marL="3657032" algn="l" defTabSz="914258" rtl="0" eaLnBrk="1" latinLnBrk="0" hangingPunct="1">
              <a:defRPr sz="1800" kern="1200">
                <a:solidFill>
                  <a:schemeClr val="tx1"/>
                </a:solidFill>
                <a:latin typeface="+mn-lt"/>
                <a:ea typeface="+mn-ea"/>
                <a:cs typeface="+mn-cs"/>
              </a:defRPr>
            </a:lvl9pPr>
          </a:lstStyle>
          <a:p>
            <a:pPr marL="225523" indent="-225523">
              <a:buNone/>
            </a:pPr>
            <a:endParaRPr lang="en-US" sz="1855">
              <a:ea typeface="+mn-lt"/>
              <a:cs typeface="+mn-lt"/>
            </a:endParaRPr>
          </a:p>
          <a:p>
            <a:pPr marL="0" indent="0">
              <a:buNone/>
            </a:pPr>
            <a:endParaRPr lang="en-US" sz="1855">
              <a:latin typeface="Arial"/>
              <a:cs typeface="Arial"/>
            </a:endParaRPr>
          </a:p>
          <a:p>
            <a:pPr marL="225523" indent="-225523"/>
            <a:endParaRPr lang="en-US" sz="1855">
              <a:latin typeface="Ubuntu"/>
              <a:cs typeface="Arial"/>
            </a:endParaRPr>
          </a:p>
          <a:p>
            <a:pPr marL="225523" indent="-225523"/>
            <a:endParaRPr lang="en-US" sz="1855">
              <a:latin typeface="Ubuntu"/>
              <a:cs typeface="Arial"/>
            </a:endParaRPr>
          </a:p>
          <a:p>
            <a:pPr marL="302941" indent="-302941"/>
            <a:endParaRPr lang="en-US" sz="1855">
              <a:latin typeface="Arial"/>
              <a:cs typeface="Arial"/>
            </a:endParaRPr>
          </a:p>
          <a:p>
            <a:pPr marL="225523" indent="-225523"/>
            <a:endParaRPr lang="en-US" sz="2750">
              <a:cs typeface="Arial"/>
            </a:endParaRPr>
          </a:p>
        </p:txBody>
      </p:sp>
      <p:sp>
        <p:nvSpPr>
          <p:cNvPr id="7" name="TextBox 6">
            <a:extLst>
              <a:ext uri="{FF2B5EF4-FFF2-40B4-BE49-F238E27FC236}">
                <a16:creationId xmlns:a16="http://schemas.microsoft.com/office/drawing/2014/main" id="{09BE7831-2347-AF9A-4A17-BF796F5EDFD1}"/>
              </a:ext>
            </a:extLst>
          </p:cNvPr>
          <p:cNvSpPr txBox="1"/>
          <p:nvPr/>
        </p:nvSpPr>
        <p:spPr>
          <a:xfrm>
            <a:off x="455877" y="1129592"/>
            <a:ext cx="5058099" cy="5283120"/>
          </a:xfrm>
          <a:prstGeom prst="rect">
            <a:avLst/>
          </a:prstGeom>
          <a:noFill/>
        </p:spPr>
        <p:txBody>
          <a:bodyPr rot="0" spcFirstLastPara="0" vertOverflow="overflow" horzOverflow="overflow" vert="horz" wrap="square" lIns="60586" tIns="30293" rIns="60586" bIns="30293" numCol="1" spcCol="0" rtlCol="0" fromWordArt="0" anchor="t" anchorCtr="0" forceAA="0" compatLnSpc="1">
            <a:prstTxWarp prst="textNoShape">
              <a:avLst/>
            </a:prstTxWarp>
            <a:spAutoFit/>
          </a:bodyPr>
          <a:lstStyle>
            <a:defPPr>
              <a:defRPr lang="en-US"/>
            </a:defPPr>
            <a:lvl1pPr marL="0" algn="l" defTabSz="914258" rtl="0" eaLnBrk="1" latinLnBrk="0" hangingPunct="1">
              <a:defRPr sz="1800" kern="1200">
                <a:solidFill>
                  <a:schemeClr val="tx1"/>
                </a:solidFill>
                <a:latin typeface="+mn-lt"/>
                <a:ea typeface="+mn-ea"/>
                <a:cs typeface="+mn-cs"/>
              </a:defRPr>
            </a:lvl1pPr>
            <a:lvl2pPr marL="457129" algn="l" defTabSz="914258" rtl="0" eaLnBrk="1" latinLnBrk="0" hangingPunct="1">
              <a:defRPr sz="1800" kern="1200">
                <a:solidFill>
                  <a:schemeClr val="tx1"/>
                </a:solidFill>
                <a:latin typeface="+mn-lt"/>
                <a:ea typeface="+mn-ea"/>
                <a:cs typeface="+mn-cs"/>
              </a:defRPr>
            </a:lvl2pPr>
            <a:lvl3pPr marL="914258" algn="l" defTabSz="914258" rtl="0" eaLnBrk="1" latinLnBrk="0" hangingPunct="1">
              <a:defRPr sz="1800" kern="1200">
                <a:solidFill>
                  <a:schemeClr val="tx1"/>
                </a:solidFill>
                <a:latin typeface="+mn-lt"/>
                <a:ea typeface="+mn-ea"/>
                <a:cs typeface="+mn-cs"/>
              </a:defRPr>
            </a:lvl3pPr>
            <a:lvl4pPr marL="1371387" algn="l" defTabSz="914258" rtl="0" eaLnBrk="1" latinLnBrk="0" hangingPunct="1">
              <a:defRPr sz="1800" kern="1200">
                <a:solidFill>
                  <a:schemeClr val="tx1"/>
                </a:solidFill>
                <a:latin typeface="+mn-lt"/>
                <a:ea typeface="+mn-ea"/>
                <a:cs typeface="+mn-cs"/>
              </a:defRPr>
            </a:lvl4pPr>
            <a:lvl5pPr marL="1828516" algn="l" defTabSz="914258" rtl="0" eaLnBrk="1" latinLnBrk="0" hangingPunct="1">
              <a:defRPr sz="1800" kern="1200">
                <a:solidFill>
                  <a:schemeClr val="tx1"/>
                </a:solidFill>
                <a:latin typeface="+mn-lt"/>
                <a:ea typeface="+mn-ea"/>
                <a:cs typeface="+mn-cs"/>
              </a:defRPr>
            </a:lvl5pPr>
            <a:lvl6pPr marL="2285645" algn="l" defTabSz="914258" rtl="0" eaLnBrk="1" latinLnBrk="0" hangingPunct="1">
              <a:defRPr sz="1800" kern="1200">
                <a:solidFill>
                  <a:schemeClr val="tx1"/>
                </a:solidFill>
                <a:latin typeface="+mn-lt"/>
                <a:ea typeface="+mn-ea"/>
                <a:cs typeface="+mn-cs"/>
              </a:defRPr>
            </a:lvl6pPr>
            <a:lvl7pPr marL="2742775" algn="l" defTabSz="914258" rtl="0" eaLnBrk="1" latinLnBrk="0" hangingPunct="1">
              <a:defRPr sz="1800" kern="1200">
                <a:solidFill>
                  <a:schemeClr val="tx1"/>
                </a:solidFill>
                <a:latin typeface="+mn-lt"/>
                <a:ea typeface="+mn-ea"/>
                <a:cs typeface="+mn-cs"/>
              </a:defRPr>
            </a:lvl7pPr>
            <a:lvl8pPr marL="3199903" algn="l" defTabSz="914258" rtl="0" eaLnBrk="1" latinLnBrk="0" hangingPunct="1">
              <a:defRPr sz="1800" kern="1200">
                <a:solidFill>
                  <a:schemeClr val="tx1"/>
                </a:solidFill>
                <a:latin typeface="+mn-lt"/>
                <a:ea typeface="+mn-ea"/>
                <a:cs typeface="+mn-cs"/>
              </a:defRPr>
            </a:lvl8pPr>
            <a:lvl9pPr marL="3657032" algn="l" defTabSz="914258" rtl="0" eaLnBrk="1" latinLnBrk="0" hangingPunct="1">
              <a:defRPr sz="1800" kern="1200">
                <a:solidFill>
                  <a:schemeClr val="tx1"/>
                </a:solidFill>
                <a:latin typeface="+mn-lt"/>
                <a:ea typeface="+mn-ea"/>
                <a:cs typeface="+mn-cs"/>
              </a:defRPr>
            </a:lvl9pPr>
          </a:lstStyle>
          <a:p>
            <a:r>
              <a:rPr lang="en-US" sz="1850" spc="-10">
                <a:cs typeface="Arial"/>
              </a:rPr>
              <a:t>Although there have been some quarterly fluctuations, the long-term trend in coverage of one dose of MMR1 by 2 years and two doses of MMR by five years of age had been gradually decreasing since the first quarter of 2021</a:t>
            </a:r>
            <a:r>
              <a:rPr lang="en-US" sz="1850" spc="-10"/>
              <a:t>.</a:t>
            </a:r>
            <a:endParaRPr lang="en-US" sz="1850"/>
          </a:p>
          <a:p>
            <a:endParaRPr lang="en-US" sz="1855">
              <a:cs typeface="Arial"/>
            </a:endParaRPr>
          </a:p>
          <a:p>
            <a:r>
              <a:rPr lang="en-US" sz="1750" b="1">
                <a:cs typeface="Arial"/>
              </a:rPr>
              <a:t>Latest Annual COVER Report</a:t>
            </a:r>
            <a:r>
              <a:rPr lang="en-US" sz="1750">
                <a:cs typeface="Arial"/>
              </a:rPr>
              <a:t> </a:t>
            </a:r>
          </a:p>
          <a:p>
            <a:r>
              <a:rPr lang="en-US" sz="1750" err="1">
                <a:cs typeface="Arial"/>
              </a:rPr>
              <a:t>Summarises</a:t>
            </a:r>
            <a:r>
              <a:rPr lang="en-US" sz="1750">
                <a:cs typeface="Arial"/>
              </a:rPr>
              <a:t> immunisation uptake in children in Wales reaching key birthdays between 01/04/2024 and 31/03/2025:</a:t>
            </a:r>
            <a:endParaRPr lang="en-US" sz="1750">
              <a:solidFill>
                <a:srgbClr val="212A73"/>
              </a:solidFill>
              <a:ea typeface="+mn-lt"/>
              <a:cs typeface="+mn-lt"/>
            </a:endParaRPr>
          </a:p>
          <a:p>
            <a:endParaRPr lang="en-US" sz="1750">
              <a:ea typeface="+mn-lt"/>
              <a:cs typeface="+mn-lt"/>
            </a:endParaRPr>
          </a:p>
          <a:p>
            <a:pPr marL="302895" indent="-302895">
              <a:buFont typeface="Arial"/>
              <a:buChar char="•"/>
            </a:pPr>
            <a:r>
              <a:rPr lang="en-US" sz="1750">
                <a:ea typeface="+mn-lt"/>
                <a:cs typeface="+mn-lt"/>
              </a:rPr>
              <a:t>MMR uptake of one dose by two years of age was </a:t>
            </a:r>
            <a:r>
              <a:rPr lang="en-US" sz="1750" b="1">
                <a:ea typeface="+mn-lt"/>
                <a:cs typeface="+mn-lt"/>
              </a:rPr>
              <a:t>92.9%</a:t>
            </a:r>
            <a:endParaRPr lang="en-US" sz="1750">
              <a:ea typeface="+mn-lt"/>
              <a:cs typeface="+mn-lt"/>
            </a:endParaRPr>
          </a:p>
          <a:p>
            <a:pPr marL="302895" indent="-302895">
              <a:buFont typeface="Arial"/>
              <a:buChar char="•"/>
            </a:pPr>
            <a:endParaRPr lang="en-US" sz="1789">
              <a:cs typeface="Arial"/>
            </a:endParaRPr>
          </a:p>
          <a:p>
            <a:pPr marL="302895" indent="-302895">
              <a:buFont typeface="Arial"/>
              <a:buChar char="•"/>
            </a:pPr>
            <a:r>
              <a:rPr lang="en-US" sz="1750">
                <a:ea typeface="+mn-lt"/>
                <a:cs typeface="+mn-lt"/>
              </a:rPr>
              <a:t>MMR uptake of two doses in children at five years of age was </a:t>
            </a:r>
            <a:r>
              <a:rPr lang="en-US" sz="1750" b="1">
                <a:ea typeface="+mn-lt"/>
                <a:cs typeface="+mn-lt"/>
              </a:rPr>
              <a:t>88.9%</a:t>
            </a:r>
            <a:r>
              <a:rPr lang="en-US" sz="1750">
                <a:ea typeface="+mn-lt"/>
                <a:cs typeface="+mn-lt"/>
              </a:rPr>
              <a:t>. Coverage of one dose of MMR in children at five years of age was </a:t>
            </a:r>
            <a:r>
              <a:rPr lang="en-US" sz="1750" b="1">
                <a:ea typeface="+mn-lt"/>
                <a:cs typeface="+mn-lt"/>
              </a:rPr>
              <a:t>94.9%</a:t>
            </a:r>
            <a:endParaRPr lang="en-US" sz="1750">
              <a:cs typeface="Arial"/>
            </a:endParaRPr>
          </a:p>
          <a:p>
            <a:endParaRPr lang="en-US" sz="1789">
              <a:cs typeface="Arial"/>
            </a:endParaRPr>
          </a:p>
        </p:txBody>
      </p:sp>
      <p:pic>
        <p:nvPicPr>
          <p:cNvPr id="9" name="Picture 8">
            <a:extLst>
              <a:ext uri="{FF2B5EF4-FFF2-40B4-BE49-F238E27FC236}">
                <a16:creationId xmlns:a16="http://schemas.microsoft.com/office/drawing/2014/main" id="{D6ED8A9F-2166-BBBA-B1F8-04CC9078103A}"/>
              </a:ext>
            </a:extLst>
          </p:cNvPr>
          <p:cNvPicPr>
            <a:picLocks noChangeAspect="1"/>
          </p:cNvPicPr>
          <p:nvPr/>
        </p:nvPicPr>
        <p:blipFill>
          <a:blip r:embed="rId2"/>
          <a:srcRect t="12078" r="116"/>
          <a:stretch>
            <a:fillRect/>
          </a:stretch>
        </p:blipFill>
        <p:spPr>
          <a:xfrm>
            <a:off x="5511711" y="1644917"/>
            <a:ext cx="6633854" cy="3798244"/>
          </a:xfrm>
          <a:prstGeom prst="rect">
            <a:avLst/>
          </a:prstGeom>
        </p:spPr>
      </p:pic>
      <p:sp>
        <p:nvSpPr>
          <p:cNvPr id="10" name="TextBox 9">
            <a:extLst>
              <a:ext uri="{FF2B5EF4-FFF2-40B4-BE49-F238E27FC236}">
                <a16:creationId xmlns:a16="http://schemas.microsoft.com/office/drawing/2014/main" id="{A4C6BFFF-19D0-CE0F-0D01-495A93A8D132}"/>
              </a:ext>
            </a:extLst>
          </p:cNvPr>
          <p:cNvSpPr txBox="1"/>
          <p:nvPr/>
        </p:nvSpPr>
        <p:spPr>
          <a:xfrm>
            <a:off x="5551737" y="1129483"/>
            <a:ext cx="6636668" cy="509814"/>
          </a:xfrm>
          <a:prstGeom prst="rect">
            <a:avLst/>
          </a:prstGeom>
          <a:noFill/>
        </p:spPr>
        <p:txBody>
          <a:bodyPr rot="0" spcFirstLastPara="0" vertOverflow="overflow" horzOverflow="overflow" vert="horz" wrap="square" lIns="60586" tIns="30293" rIns="60586" bIns="30293" numCol="1" spcCol="0" rtlCol="0" fromWordArt="0" anchor="t" anchorCtr="0" forceAA="0" compatLnSpc="1">
            <a:prstTxWarp prst="textNoShape">
              <a:avLst/>
            </a:prstTxWarp>
            <a:spAutoFit/>
          </a:bodyPr>
          <a:lstStyle>
            <a:defPPr>
              <a:defRPr lang="en-US"/>
            </a:defPPr>
            <a:lvl1pPr marL="0" algn="l" defTabSz="914258" rtl="0" eaLnBrk="1" latinLnBrk="0" hangingPunct="1">
              <a:defRPr sz="1800" kern="1200">
                <a:solidFill>
                  <a:schemeClr val="tx1"/>
                </a:solidFill>
                <a:latin typeface="+mn-lt"/>
                <a:ea typeface="+mn-ea"/>
                <a:cs typeface="+mn-cs"/>
              </a:defRPr>
            </a:lvl1pPr>
            <a:lvl2pPr marL="457129" algn="l" defTabSz="914258" rtl="0" eaLnBrk="1" latinLnBrk="0" hangingPunct="1">
              <a:defRPr sz="1800" kern="1200">
                <a:solidFill>
                  <a:schemeClr val="tx1"/>
                </a:solidFill>
                <a:latin typeface="+mn-lt"/>
                <a:ea typeface="+mn-ea"/>
                <a:cs typeface="+mn-cs"/>
              </a:defRPr>
            </a:lvl2pPr>
            <a:lvl3pPr marL="914258" algn="l" defTabSz="914258" rtl="0" eaLnBrk="1" latinLnBrk="0" hangingPunct="1">
              <a:defRPr sz="1800" kern="1200">
                <a:solidFill>
                  <a:schemeClr val="tx1"/>
                </a:solidFill>
                <a:latin typeface="+mn-lt"/>
                <a:ea typeface="+mn-ea"/>
                <a:cs typeface="+mn-cs"/>
              </a:defRPr>
            </a:lvl3pPr>
            <a:lvl4pPr marL="1371387" algn="l" defTabSz="914258" rtl="0" eaLnBrk="1" latinLnBrk="0" hangingPunct="1">
              <a:defRPr sz="1800" kern="1200">
                <a:solidFill>
                  <a:schemeClr val="tx1"/>
                </a:solidFill>
                <a:latin typeface="+mn-lt"/>
                <a:ea typeface="+mn-ea"/>
                <a:cs typeface="+mn-cs"/>
              </a:defRPr>
            </a:lvl4pPr>
            <a:lvl5pPr marL="1828516" algn="l" defTabSz="914258" rtl="0" eaLnBrk="1" latinLnBrk="0" hangingPunct="1">
              <a:defRPr sz="1800" kern="1200">
                <a:solidFill>
                  <a:schemeClr val="tx1"/>
                </a:solidFill>
                <a:latin typeface="+mn-lt"/>
                <a:ea typeface="+mn-ea"/>
                <a:cs typeface="+mn-cs"/>
              </a:defRPr>
            </a:lvl5pPr>
            <a:lvl6pPr marL="2285645" algn="l" defTabSz="914258" rtl="0" eaLnBrk="1" latinLnBrk="0" hangingPunct="1">
              <a:defRPr sz="1800" kern="1200">
                <a:solidFill>
                  <a:schemeClr val="tx1"/>
                </a:solidFill>
                <a:latin typeface="+mn-lt"/>
                <a:ea typeface="+mn-ea"/>
                <a:cs typeface="+mn-cs"/>
              </a:defRPr>
            </a:lvl6pPr>
            <a:lvl7pPr marL="2742775" algn="l" defTabSz="914258" rtl="0" eaLnBrk="1" latinLnBrk="0" hangingPunct="1">
              <a:defRPr sz="1800" kern="1200">
                <a:solidFill>
                  <a:schemeClr val="tx1"/>
                </a:solidFill>
                <a:latin typeface="+mn-lt"/>
                <a:ea typeface="+mn-ea"/>
                <a:cs typeface="+mn-cs"/>
              </a:defRPr>
            </a:lvl7pPr>
            <a:lvl8pPr marL="3199903" algn="l" defTabSz="914258" rtl="0" eaLnBrk="1" latinLnBrk="0" hangingPunct="1">
              <a:defRPr sz="1800" kern="1200">
                <a:solidFill>
                  <a:schemeClr val="tx1"/>
                </a:solidFill>
                <a:latin typeface="+mn-lt"/>
                <a:ea typeface="+mn-ea"/>
                <a:cs typeface="+mn-cs"/>
              </a:defRPr>
            </a:lvl8pPr>
            <a:lvl9pPr marL="3657032" algn="l" defTabSz="914258" rtl="0" eaLnBrk="1" latinLnBrk="0" hangingPunct="1">
              <a:defRPr sz="1800" kern="1200">
                <a:solidFill>
                  <a:schemeClr val="tx1"/>
                </a:solidFill>
                <a:latin typeface="+mn-lt"/>
                <a:ea typeface="+mn-ea"/>
                <a:cs typeface="+mn-cs"/>
              </a:defRPr>
            </a:lvl9pPr>
          </a:lstStyle>
          <a:p>
            <a:r>
              <a:rPr lang="en-US" sz="1458" b="1">
                <a:solidFill>
                  <a:srgbClr val="212A73"/>
                </a:solidFill>
                <a:cs typeface="Arial"/>
              </a:rPr>
              <a:t>Percentage uptake of MMR1 and MMR2 in Wales, quarter 1 2018 to quarter 1 2025</a:t>
            </a:r>
            <a:endParaRPr lang="en-US" sz="663">
              <a:solidFill>
                <a:srgbClr val="212A73"/>
              </a:solidFill>
              <a:cs typeface="Arial"/>
            </a:endParaRPr>
          </a:p>
        </p:txBody>
      </p:sp>
      <p:sp>
        <p:nvSpPr>
          <p:cNvPr id="11" name="TextBox 10">
            <a:extLst>
              <a:ext uri="{FF2B5EF4-FFF2-40B4-BE49-F238E27FC236}">
                <a16:creationId xmlns:a16="http://schemas.microsoft.com/office/drawing/2014/main" id="{2079D4D8-7C9A-1CE4-1EDE-D63D2FBF8E7F}"/>
              </a:ext>
            </a:extLst>
          </p:cNvPr>
          <p:cNvSpPr txBox="1"/>
          <p:nvPr/>
        </p:nvSpPr>
        <p:spPr>
          <a:xfrm>
            <a:off x="6309803" y="5606828"/>
            <a:ext cx="6058601" cy="285496"/>
          </a:xfrm>
          <a:prstGeom prst="rect">
            <a:avLst/>
          </a:prstGeom>
          <a:noFill/>
        </p:spPr>
        <p:txBody>
          <a:bodyPr rot="0" spcFirstLastPara="0" vertOverflow="overflow" horzOverflow="overflow" vert="horz" wrap="square" lIns="60586" tIns="30293" rIns="60586" bIns="30293" numCol="1" spcCol="0" rtlCol="0" fromWordArt="0" anchor="t" anchorCtr="0" forceAA="0" compatLnSpc="1">
            <a:prstTxWarp prst="textNoShape">
              <a:avLst/>
            </a:prstTxWarp>
            <a:spAutoFit/>
          </a:bodyPr>
          <a:lstStyle>
            <a:defPPr>
              <a:defRPr lang="en-US"/>
            </a:defPPr>
            <a:lvl1pPr marL="0" algn="l" defTabSz="914258" rtl="0" eaLnBrk="1" latinLnBrk="0" hangingPunct="1">
              <a:defRPr sz="1800" kern="1200">
                <a:solidFill>
                  <a:schemeClr val="tx1"/>
                </a:solidFill>
                <a:latin typeface="+mn-lt"/>
                <a:ea typeface="+mn-ea"/>
                <a:cs typeface="+mn-cs"/>
              </a:defRPr>
            </a:lvl1pPr>
            <a:lvl2pPr marL="457129" algn="l" defTabSz="914258" rtl="0" eaLnBrk="1" latinLnBrk="0" hangingPunct="1">
              <a:defRPr sz="1800" kern="1200">
                <a:solidFill>
                  <a:schemeClr val="tx1"/>
                </a:solidFill>
                <a:latin typeface="+mn-lt"/>
                <a:ea typeface="+mn-ea"/>
                <a:cs typeface="+mn-cs"/>
              </a:defRPr>
            </a:lvl2pPr>
            <a:lvl3pPr marL="914258" algn="l" defTabSz="914258" rtl="0" eaLnBrk="1" latinLnBrk="0" hangingPunct="1">
              <a:defRPr sz="1800" kern="1200">
                <a:solidFill>
                  <a:schemeClr val="tx1"/>
                </a:solidFill>
                <a:latin typeface="+mn-lt"/>
                <a:ea typeface="+mn-ea"/>
                <a:cs typeface="+mn-cs"/>
              </a:defRPr>
            </a:lvl3pPr>
            <a:lvl4pPr marL="1371387" algn="l" defTabSz="914258" rtl="0" eaLnBrk="1" latinLnBrk="0" hangingPunct="1">
              <a:defRPr sz="1800" kern="1200">
                <a:solidFill>
                  <a:schemeClr val="tx1"/>
                </a:solidFill>
                <a:latin typeface="+mn-lt"/>
                <a:ea typeface="+mn-ea"/>
                <a:cs typeface="+mn-cs"/>
              </a:defRPr>
            </a:lvl4pPr>
            <a:lvl5pPr marL="1828516" algn="l" defTabSz="914258" rtl="0" eaLnBrk="1" latinLnBrk="0" hangingPunct="1">
              <a:defRPr sz="1800" kern="1200">
                <a:solidFill>
                  <a:schemeClr val="tx1"/>
                </a:solidFill>
                <a:latin typeface="+mn-lt"/>
                <a:ea typeface="+mn-ea"/>
                <a:cs typeface="+mn-cs"/>
              </a:defRPr>
            </a:lvl5pPr>
            <a:lvl6pPr marL="2285645" algn="l" defTabSz="914258" rtl="0" eaLnBrk="1" latinLnBrk="0" hangingPunct="1">
              <a:defRPr sz="1800" kern="1200">
                <a:solidFill>
                  <a:schemeClr val="tx1"/>
                </a:solidFill>
                <a:latin typeface="+mn-lt"/>
                <a:ea typeface="+mn-ea"/>
                <a:cs typeface="+mn-cs"/>
              </a:defRPr>
            </a:lvl6pPr>
            <a:lvl7pPr marL="2742775" algn="l" defTabSz="914258" rtl="0" eaLnBrk="1" latinLnBrk="0" hangingPunct="1">
              <a:defRPr sz="1800" kern="1200">
                <a:solidFill>
                  <a:schemeClr val="tx1"/>
                </a:solidFill>
                <a:latin typeface="+mn-lt"/>
                <a:ea typeface="+mn-ea"/>
                <a:cs typeface="+mn-cs"/>
              </a:defRPr>
            </a:lvl7pPr>
            <a:lvl8pPr marL="3199903" algn="l" defTabSz="914258" rtl="0" eaLnBrk="1" latinLnBrk="0" hangingPunct="1">
              <a:defRPr sz="1800" kern="1200">
                <a:solidFill>
                  <a:schemeClr val="tx1"/>
                </a:solidFill>
                <a:latin typeface="+mn-lt"/>
                <a:ea typeface="+mn-ea"/>
                <a:cs typeface="+mn-cs"/>
              </a:defRPr>
            </a:lvl8pPr>
            <a:lvl9pPr marL="3657032" algn="l" defTabSz="914258" rtl="0" eaLnBrk="1" latinLnBrk="0" hangingPunct="1">
              <a:defRPr sz="1800" kern="1200">
                <a:solidFill>
                  <a:schemeClr val="tx1"/>
                </a:solidFill>
                <a:latin typeface="+mn-lt"/>
                <a:ea typeface="+mn-ea"/>
                <a:cs typeface="+mn-cs"/>
              </a:defRPr>
            </a:lvl9pPr>
          </a:lstStyle>
          <a:p>
            <a:r>
              <a:rPr lang="en-US" sz="1458">
                <a:hlinkClick r:id="rId3"/>
              </a:rPr>
              <a:t>Annual Reports - Public Health Wales</a:t>
            </a:r>
            <a:endParaRPr lang="en-US" sz="1458"/>
          </a:p>
        </p:txBody>
      </p:sp>
      <p:sp>
        <p:nvSpPr>
          <p:cNvPr id="5" name="Slide Number Placeholder 3">
            <a:extLst>
              <a:ext uri="{FF2B5EF4-FFF2-40B4-BE49-F238E27FC236}">
                <a16:creationId xmlns:a16="http://schemas.microsoft.com/office/drawing/2014/main" id="{17A2B7CE-380D-AD5B-A723-4CF1EF579AD2}"/>
              </a:ext>
            </a:extLst>
          </p:cNvPr>
          <p:cNvSpPr>
            <a:spLocks noGrp="1"/>
          </p:cNvSpPr>
          <p:nvPr>
            <p:ph type="sldNum" sz="quarter" idx="12"/>
          </p:nvPr>
        </p:nvSpPr>
        <p:spPr>
          <a:xfrm>
            <a:off x="8610600" y="6356350"/>
            <a:ext cx="2743200" cy="365125"/>
          </a:xfrm>
        </p:spPr>
        <p:txBody>
          <a:bodyPr/>
          <a:lstStyle/>
          <a:p>
            <a:fld id="{9F761DF6-0D76-41FB-B981-EF7AADC432A9}" type="slidenum">
              <a:rPr lang="en-GB" smtClean="0"/>
              <a:t>73</a:t>
            </a:fld>
            <a:endParaRPr lang="en-GB"/>
          </a:p>
        </p:txBody>
      </p:sp>
      <p:sp>
        <p:nvSpPr>
          <p:cNvPr id="8" name="Footer Placeholder 2">
            <a:extLst>
              <a:ext uri="{FF2B5EF4-FFF2-40B4-BE49-F238E27FC236}">
                <a16:creationId xmlns:a16="http://schemas.microsoft.com/office/drawing/2014/main" id="{E13EAB72-CD43-CD07-AA3C-615603FA0512}"/>
              </a:ext>
            </a:extLst>
          </p:cNvPr>
          <p:cNvSpPr txBox="1">
            <a:spLocks/>
          </p:cNvSpPr>
          <p:nvPr/>
        </p:nvSpPr>
        <p:spPr>
          <a:xfrm>
            <a:off x="838200" y="6356350"/>
            <a:ext cx="7315200" cy="365125"/>
          </a:xfrm>
          <a:prstGeom prst="rect">
            <a:avLst/>
          </a:prstGeom>
        </p:spPr>
        <p:txBody>
          <a:bodyPr/>
          <a:lstStyle>
            <a:defPPr>
              <a:defRPr lang="en-US"/>
            </a:defPPr>
            <a:lvl1pPr marL="0" algn="l" defTabSz="914400" rtl="0" eaLnBrk="1" latinLnBrk="0" hangingPunct="1">
              <a:defRPr sz="18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a:p>
            <a:endParaRPr lang="en-GB"/>
          </a:p>
        </p:txBody>
      </p:sp>
      <p:sp>
        <p:nvSpPr>
          <p:cNvPr id="3" name="Footer Placeholder 3">
            <a:extLst>
              <a:ext uri="{FF2B5EF4-FFF2-40B4-BE49-F238E27FC236}">
                <a16:creationId xmlns:a16="http://schemas.microsoft.com/office/drawing/2014/main" id="{57422A8E-C5FF-B3AB-C307-CF3101C5DD27}"/>
              </a:ext>
            </a:extLst>
          </p:cNvPr>
          <p:cNvSpPr>
            <a:spLocks noGrp="1"/>
          </p:cNvSpPr>
          <p:nvPr>
            <p:ph type="ftr" sz="quarter" idx="11"/>
          </p:nvPr>
        </p:nvSpPr>
        <p:spPr>
          <a:xfrm>
            <a:off x="285749" y="6349598"/>
            <a:ext cx="7543801" cy="365125"/>
          </a:xfrm>
        </p:spPr>
        <p:txBody>
          <a:bodyPr/>
          <a:lstStyle/>
          <a:p>
            <a:r>
              <a:rPr lang="en-GB" sz="1300"/>
              <a:t>Varicella vaccination and other changes to the routine childhood immunisation schedule </a:t>
            </a:r>
          </a:p>
        </p:txBody>
      </p:sp>
    </p:spTree>
    <p:extLst>
      <p:ext uri="{BB962C8B-B14F-4D97-AF65-F5344CB8AC3E}">
        <p14:creationId xmlns:p14="http://schemas.microsoft.com/office/powerpoint/2010/main" val="193545573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EC47E9-B7C0-DB51-97A3-A875112E93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7BAA24-21C2-C29B-9A93-5B79135156C5}"/>
              </a:ext>
            </a:extLst>
          </p:cNvPr>
          <p:cNvSpPr>
            <a:spLocks noGrp="1"/>
          </p:cNvSpPr>
          <p:nvPr>
            <p:ph type="title"/>
          </p:nvPr>
        </p:nvSpPr>
        <p:spPr>
          <a:xfrm>
            <a:off x="524409" y="130965"/>
            <a:ext cx="11138981" cy="1332099"/>
          </a:xfrm>
        </p:spPr>
        <p:txBody>
          <a:bodyPr lIns="60586" tIns="30293" rIns="60586" bIns="30293" anchor="t"/>
          <a:lstStyle>
            <a:defPPr>
              <a:defRPr lang="en-US"/>
            </a:defPPr>
            <a:lvl1pPr marL="0" algn="l" defTabSz="914258" rtl="0" eaLnBrk="1" latinLnBrk="0" hangingPunct="1">
              <a:defRPr sz="1800" kern="1200">
                <a:solidFill>
                  <a:schemeClr val="tx1"/>
                </a:solidFill>
                <a:latin typeface="+mn-lt"/>
                <a:ea typeface="+mn-ea"/>
                <a:cs typeface="+mn-cs"/>
              </a:defRPr>
            </a:lvl1pPr>
            <a:lvl2pPr marL="457129" algn="l" defTabSz="914258" rtl="0" eaLnBrk="1" latinLnBrk="0" hangingPunct="1">
              <a:defRPr sz="1800" kern="1200">
                <a:solidFill>
                  <a:schemeClr val="tx1"/>
                </a:solidFill>
                <a:latin typeface="+mn-lt"/>
                <a:ea typeface="+mn-ea"/>
                <a:cs typeface="+mn-cs"/>
              </a:defRPr>
            </a:lvl2pPr>
            <a:lvl3pPr marL="914258" algn="l" defTabSz="914258" rtl="0" eaLnBrk="1" latinLnBrk="0" hangingPunct="1">
              <a:defRPr sz="1800" kern="1200">
                <a:solidFill>
                  <a:schemeClr val="tx1"/>
                </a:solidFill>
                <a:latin typeface="+mn-lt"/>
                <a:ea typeface="+mn-ea"/>
                <a:cs typeface="+mn-cs"/>
              </a:defRPr>
            </a:lvl3pPr>
            <a:lvl4pPr marL="1371387" algn="l" defTabSz="914258" rtl="0" eaLnBrk="1" latinLnBrk="0" hangingPunct="1">
              <a:defRPr sz="1800" kern="1200">
                <a:solidFill>
                  <a:schemeClr val="tx1"/>
                </a:solidFill>
                <a:latin typeface="+mn-lt"/>
                <a:ea typeface="+mn-ea"/>
                <a:cs typeface="+mn-cs"/>
              </a:defRPr>
            </a:lvl4pPr>
            <a:lvl5pPr marL="1828516" algn="l" defTabSz="914258" rtl="0" eaLnBrk="1" latinLnBrk="0" hangingPunct="1">
              <a:defRPr sz="1800" kern="1200">
                <a:solidFill>
                  <a:schemeClr val="tx1"/>
                </a:solidFill>
                <a:latin typeface="+mn-lt"/>
                <a:ea typeface="+mn-ea"/>
                <a:cs typeface="+mn-cs"/>
              </a:defRPr>
            </a:lvl5pPr>
            <a:lvl6pPr marL="2285645" algn="l" defTabSz="914258" rtl="0" eaLnBrk="1" latinLnBrk="0" hangingPunct="1">
              <a:defRPr sz="1800" kern="1200">
                <a:solidFill>
                  <a:schemeClr val="tx1"/>
                </a:solidFill>
                <a:latin typeface="+mn-lt"/>
                <a:ea typeface="+mn-ea"/>
                <a:cs typeface="+mn-cs"/>
              </a:defRPr>
            </a:lvl6pPr>
            <a:lvl7pPr marL="2742775" algn="l" defTabSz="914258" rtl="0" eaLnBrk="1" latinLnBrk="0" hangingPunct="1">
              <a:defRPr sz="1800" kern="1200">
                <a:solidFill>
                  <a:schemeClr val="tx1"/>
                </a:solidFill>
                <a:latin typeface="+mn-lt"/>
                <a:ea typeface="+mn-ea"/>
                <a:cs typeface="+mn-cs"/>
              </a:defRPr>
            </a:lvl7pPr>
            <a:lvl8pPr marL="3199903" algn="l" defTabSz="914258" rtl="0" eaLnBrk="1" latinLnBrk="0" hangingPunct="1">
              <a:defRPr sz="1800" kern="1200">
                <a:solidFill>
                  <a:schemeClr val="tx1"/>
                </a:solidFill>
                <a:latin typeface="+mn-lt"/>
                <a:ea typeface="+mn-ea"/>
                <a:cs typeface="+mn-cs"/>
              </a:defRPr>
            </a:lvl8pPr>
            <a:lvl9pPr marL="3657032" algn="l" defTabSz="914258" rtl="0" eaLnBrk="1" latinLnBrk="0" hangingPunct="1">
              <a:defRPr sz="1800" kern="1200">
                <a:solidFill>
                  <a:schemeClr val="tx1"/>
                </a:solidFill>
                <a:latin typeface="+mn-lt"/>
                <a:ea typeface="+mn-ea"/>
                <a:cs typeface="+mn-cs"/>
              </a:defRPr>
            </a:lvl9pPr>
          </a:lstStyle>
          <a:p>
            <a:pPr>
              <a:lnSpc>
                <a:spcPct val="107000"/>
              </a:lnSpc>
              <a:spcAft>
                <a:spcPts val="795"/>
              </a:spcAft>
            </a:pPr>
            <a:r>
              <a:rPr lang="en-GB" sz="3950" b="1">
                <a:solidFill>
                  <a:srgbClr val="212A73"/>
                </a:solidFill>
                <a:latin typeface="+mj-lt"/>
                <a:ea typeface="Calibri"/>
                <a:cs typeface="Times New Roman"/>
              </a:rPr>
              <a:t>Inequalities in uptake of routine childhood immunisations in Wales 2024-25</a:t>
            </a:r>
          </a:p>
        </p:txBody>
      </p:sp>
      <p:sp>
        <p:nvSpPr>
          <p:cNvPr id="4" name="Footer Placeholder 3">
            <a:extLst>
              <a:ext uri="{FF2B5EF4-FFF2-40B4-BE49-F238E27FC236}">
                <a16:creationId xmlns:a16="http://schemas.microsoft.com/office/drawing/2014/main" id="{A682D2BD-94C5-D918-F952-62789F9C38F3}"/>
              </a:ext>
            </a:extLst>
          </p:cNvPr>
          <p:cNvSpPr>
            <a:spLocks noGrp="1"/>
          </p:cNvSpPr>
          <p:nvPr>
            <p:ph type="ftr" sz="quarter" idx="11"/>
          </p:nvPr>
        </p:nvSpPr>
        <p:spPr>
          <a:xfrm>
            <a:off x="295276" y="6338390"/>
            <a:ext cx="7709184" cy="362885"/>
          </a:xfrm>
        </p:spPr>
        <p:txBody>
          <a:bodyPr/>
          <a:lstStyle>
            <a:defPPr>
              <a:defRPr lang="en-US"/>
            </a:defPPr>
            <a:lvl1pPr marL="0" algn="l" defTabSz="605787" rtl="0" eaLnBrk="1" latinLnBrk="0" hangingPunct="1">
              <a:defRPr sz="1193" kern="1200">
                <a:solidFill>
                  <a:schemeClr val="tx1"/>
                </a:solidFill>
                <a:latin typeface="+mn-lt"/>
                <a:ea typeface="+mn-ea"/>
                <a:cs typeface="+mn-cs"/>
              </a:defRPr>
            </a:lvl1pPr>
            <a:lvl2pPr marL="302894" algn="l" defTabSz="605787" rtl="0" eaLnBrk="1" latinLnBrk="0" hangingPunct="1">
              <a:defRPr sz="1193" kern="1200">
                <a:solidFill>
                  <a:schemeClr val="tx1"/>
                </a:solidFill>
                <a:latin typeface="+mn-lt"/>
                <a:ea typeface="+mn-ea"/>
                <a:cs typeface="+mn-cs"/>
              </a:defRPr>
            </a:lvl2pPr>
            <a:lvl3pPr marL="605787" algn="l" defTabSz="605787" rtl="0" eaLnBrk="1" latinLnBrk="0" hangingPunct="1">
              <a:defRPr sz="1193" kern="1200">
                <a:solidFill>
                  <a:schemeClr val="tx1"/>
                </a:solidFill>
                <a:latin typeface="+mn-lt"/>
                <a:ea typeface="+mn-ea"/>
                <a:cs typeface="+mn-cs"/>
              </a:defRPr>
            </a:lvl3pPr>
            <a:lvl4pPr marL="908681" algn="l" defTabSz="605787" rtl="0" eaLnBrk="1" latinLnBrk="0" hangingPunct="1">
              <a:defRPr sz="1193" kern="1200">
                <a:solidFill>
                  <a:schemeClr val="tx1"/>
                </a:solidFill>
                <a:latin typeface="+mn-lt"/>
                <a:ea typeface="+mn-ea"/>
                <a:cs typeface="+mn-cs"/>
              </a:defRPr>
            </a:lvl4pPr>
            <a:lvl5pPr marL="1211575" algn="l" defTabSz="605787" rtl="0" eaLnBrk="1" latinLnBrk="0" hangingPunct="1">
              <a:defRPr sz="1193" kern="1200">
                <a:solidFill>
                  <a:schemeClr val="tx1"/>
                </a:solidFill>
                <a:latin typeface="+mn-lt"/>
                <a:ea typeface="+mn-ea"/>
                <a:cs typeface="+mn-cs"/>
              </a:defRPr>
            </a:lvl5pPr>
            <a:lvl6pPr marL="1514468" algn="l" defTabSz="605787" rtl="0" eaLnBrk="1" latinLnBrk="0" hangingPunct="1">
              <a:defRPr sz="1193" kern="1200">
                <a:solidFill>
                  <a:schemeClr val="tx1"/>
                </a:solidFill>
                <a:latin typeface="+mn-lt"/>
                <a:ea typeface="+mn-ea"/>
                <a:cs typeface="+mn-cs"/>
              </a:defRPr>
            </a:lvl6pPr>
            <a:lvl7pPr marL="1817363" algn="l" defTabSz="605787" rtl="0" eaLnBrk="1" latinLnBrk="0" hangingPunct="1">
              <a:defRPr sz="1193" kern="1200">
                <a:solidFill>
                  <a:schemeClr val="tx1"/>
                </a:solidFill>
                <a:latin typeface="+mn-lt"/>
                <a:ea typeface="+mn-ea"/>
                <a:cs typeface="+mn-cs"/>
              </a:defRPr>
            </a:lvl7pPr>
            <a:lvl8pPr marL="2120256" algn="l" defTabSz="605787" rtl="0" eaLnBrk="1" latinLnBrk="0" hangingPunct="1">
              <a:defRPr sz="1193" kern="1200">
                <a:solidFill>
                  <a:schemeClr val="tx1"/>
                </a:solidFill>
                <a:latin typeface="+mn-lt"/>
                <a:ea typeface="+mn-ea"/>
                <a:cs typeface="+mn-cs"/>
              </a:defRPr>
            </a:lvl8pPr>
            <a:lvl9pPr marL="2423149" algn="l" defTabSz="605787" rtl="0" eaLnBrk="1" latinLnBrk="0" hangingPunct="1">
              <a:defRPr sz="1193"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a:ln>
                  <a:noFill/>
                </a:ln>
                <a:solidFill>
                  <a:prstClr val="white"/>
                </a:solidFill>
                <a:effectLst/>
                <a:uLnTx/>
                <a:uFillTx/>
                <a:latin typeface="Arial"/>
                <a:ea typeface="+mn-ea"/>
                <a:cs typeface="Calibri" panose="020F0502020204030204" pitchFamily="34" charset="0"/>
              </a:rPr>
              <a:t>Varicella vaccination and other changes to the routine childhood immunisation schedule </a:t>
            </a:r>
            <a:endParaRPr kumimoji="0" lang="en-GB" sz="1300" b="1" i="0" u="none" strike="noStrike" kern="1200" cap="none" spc="0" normalizeH="0" baseline="0" noProof="0">
              <a:ln>
                <a:noFill/>
              </a:ln>
              <a:solidFill>
                <a:prstClr val="white"/>
              </a:solidFill>
              <a:effectLst/>
              <a:uLnTx/>
              <a:uFillTx/>
              <a:latin typeface="Arial"/>
              <a:ea typeface="+mn-ea"/>
              <a:cs typeface="+mn-cs"/>
            </a:endParaRPr>
          </a:p>
        </p:txBody>
      </p:sp>
      <p:sp>
        <p:nvSpPr>
          <p:cNvPr id="13" name="Content Placeholder 12">
            <a:extLst>
              <a:ext uri="{FF2B5EF4-FFF2-40B4-BE49-F238E27FC236}">
                <a16:creationId xmlns:a16="http://schemas.microsoft.com/office/drawing/2014/main" id="{2D47D470-35E1-8A46-392E-4A44E7FFB3C3}"/>
              </a:ext>
            </a:extLst>
          </p:cNvPr>
          <p:cNvSpPr>
            <a:spLocks noGrp="1"/>
          </p:cNvSpPr>
          <p:nvPr>
            <p:ph idx="1"/>
          </p:nvPr>
        </p:nvSpPr>
        <p:spPr>
          <a:xfrm>
            <a:off x="189741" y="953044"/>
            <a:ext cx="6119642" cy="5178414"/>
          </a:xfrm>
        </p:spPr>
        <p:txBody>
          <a:bodyPr lIns="60586" tIns="30293" rIns="60586" bIns="30293" anchor="t"/>
          <a:lstStyle>
            <a:defPPr>
              <a:defRPr lang="en-US"/>
            </a:defPPr>
            <a:lvl1pPr marL="0" algn="l" defTabSz="914258" rtl="0" eaLnBrk="1" latinLnBrk="0" hangingPunct="1">
              <a:defRPr sz="1800" kern="1200">
                <a:solidFill>
                  <a:schemeClr val="tx1"/>
                </a:solidFill>
                <a:latin typeface="+mn-lt"/>
                <a:ea typeface="+mn-ea"/>
                <a:cs typeface="+mn-cs"/>
              </a:defRPr>
            </a:lvl1pPr>
            <a:lvl2pPr marL="457129" algn="l" defTabSz="914258" rtl="0" eaLnBrk="1" latinLnBrk="0" hangingPunct="1">
              <a:defRPr sz="1800" kern="1200">
                <a:solidFill>
                  <a:schemeClr val="tx1"/>
                </a:solidFill>
                <a:latin typeface="+mn-lt"/>
                <a:ea typeface="+mn-ea"/>
                <a:cs typeface="+mn-cs"/>
              </a:defRPr>
            </a:lvl2pPr>
            <a:lvl3pPr marL="914258" algn="l" defTabSz="914258" rtl="0" eaLnBrk="1" latinLnBrk="0" hangingPunct="1">
              <a:defRPr sz="1800" kern="1200">
                <a:solidFill>
                  <a:schemeClr val="tx1"/>
                </a:solidFill>
                <a:latin typeface="+mn-lt"/>
                <a:ea typeface="+mn-ea"/>
                <a:cs typeface="+mn-cs"/>
              </a:defRPr>
            </a:lvl3pPr>
            <a:lvl4pPr marL="1371387" algn="l" defTabSz="914258" rtl="0" eaLnBrk="1" latinLnBrk="0" hangingPunct="1">
              <a:defRPr sz="1800" kern="1200">
                <a:solidFill>
                  <a:schemeClr val="tx1"/>
                </a:solidFill>
                <a:latin typeface="+mn-lt"/>
                <a:ea typeface="+mn-ea"/>
                <a:cs typeface="+mn-cs"/>
              </a:defRPr>
            </a:lvl4pPr>
            <a:lvl5pPr marL="1828516" algn="l" defTabSz="914258" rtl="0" eaLnBrk="1" latinLnBrk="0" hangingPunct="1">
              <a:defRPr sz="1800" kern="1200">
                <a:solidFill>
                  <a:schemeClr val="tx1"/>
                </a:solidFill>
                <a:latin typeface="+mn-lt"/>
                <a:ea typeface="+mn-ea"/>
                <a:cs typeface="+mn-cs"/>
              </a:defRPr>
            </a:lvl5pPr>
            <a:lvl6pPr marL="2285645" algn="l" defTabSz="914258" rtl="0" eaLnBrk="1" latinLnBrk="0" hangingPunct="1">
              <a:defRPr sz="1800" kern="1200">
                <a:solidFill>
                  <a:schemeClr val="tx1"/>
                </a:solidFill>
                <a:latin typeface="+mn-lt"/>
                <a:ea typeface="+mn-ea"/>
                <a:cs typeface="+mn-cs"/>
              </a:defRPr>
            </a:lvl6pPr>
            <a:lvl7pPr marL="2742775" algn="l" defTabSz="914258" rtl="0" eaLnBrk="1" latinLnBrk="0" hangingPunct="1">
              <a:defRPr sz="1800" kern="1200">
                <a:solidFill>
                  <a:schemeClr val="tx1"/>
                </a:solidFill>
                <a:latin typeface="+mn-lt"/>
                <a:ea typeface="+mn-ea"/>
                <a:cs typeface="+mn-cs"/>
              </a:defRPr>
            </a:lvl7pPr>
            <a:lvl8pPr marL="3199903" algn="l" defTabSz="914258" rtl="0" eaLnBrk="1" latinLnBrk="0" hangingPunct="1">
              <a:defRPr sz="1800" kern="1200">
                <a:solidFill>
                  <a:schemeClr val="tx1"/>
                </a:solidFill>
                <a:latin typeface="+mn-lt"/>
                <a:ea typeface="+mn-ea"/>
                <a:cs typeface="+mn-cs"/>
              </a:defRPr>
            </a:lvl8pPr>
            <a:lvl9pPr marL="3657032" algn="l" defTabSz="914258" rtl="0" eaLnBrk="1" latinLnBrk="0" hangingPunct="1">
              <a:defRPr sz="1800" kern="1200">
                <a:solidFill>
                  <a:schemeClr val="tx1"/>
                </a:solidFill>
                <a:latin typeface="+mn-lt"/>
                <a:ea typeface="+mn-ea"/>
                <a:cs typeface="+mn-cs"/>
              </a:defRPr>
            </a:lvl9pPr>
          </a:lstStyle>
          <a:p>
            <a:pPr marL="225523" indent="-225523">
              <a:buNone/>
            </a:pPr>
            <a:endParaRPr lang="en-US" sz="1855">
              <a:ea typeface="+mn-lt"/>
              <a:cs typeface="+mn-lt"/>
            </a:endParaRPr>
          </a:p>
          <a:p>
            <a:pPr marL="0" indent="0">
              <a:buNone/>
            </a:pPr>
            <a:endParaRPr lang="en-US" sz="1855">
              <a:latin typeface="Arial"/>
              <a:cs typeface="Arial"/>
            </a:endParaRPr>
          </a:p>
          <a:p>
            <a:pPr marL="225523" indent="-225523"/>
            <a:endParaRPr lang="en-US" sz="1855">
              <a:latin typeface="Ubuntu"/>
              <a:cs typeface="Arial"/>
            </a:endParaRPr>
          </a:p>
          <a:p>
            <a:pPr marL="225523" indent="-225523"/>
            <a:endParaRPr lang="en-US" sz="1855">
              <a:latin typeface="Ubuntu"/>
              <a:cs typeface="Arial"/>
            </a:endParaRPr>
          </a:p>
          <a:p>
            <a:pPr marL="302941" indent="-302941"/>
            <a:endParaRPr lang="en-US" sz="1855">
              <a:latin typeface="Arial"/>
              <a:cs typeface="Arial"/>
            </a:endParaRPr>
          </a:p>
          <a:p>
            <a:pPr marL="225523" indent="-225523"/>
            <a:endParaRPr lang="en-US" sz="2750">
              <a:cs typeface="Arial"/>
            </a:endParaRPr>
          </a:p>
        </p:txBody>
      </p:sp>
      <p:sp>
        <p:nvSpPr>
          <p:cNvPr id="6" name="TextBox 5">
            <a:extLst>
              <a:ext uri="{FF2B5EF4-FFF2-40B4-BE49-F238E27FC236}">
                <a16:creationId xmlns:a16="http://schemas.microsoft.com/office/drawing/2014/main" id="{51BB4131-CCA8-2BA1-62BF-39CAB23A4D41}"/>
              </a:ext>
            </a:extLst>
          </p:cNvPr>
          <p:cNvSpPr txBox="1"/>
          <p:nvPr/>
        </p:nvSpPr>
        <p:spPr>
          <a:xfrm>
            <a:off x="481277" y="2161038"/>
            <a:ext cx="5174788" cy="2417272"/>
          </a:xfrm>
          <a:prstGeom prst="rect">
            <a:avLst/>
          </a:prstGeom>
          <a:noFill/>
        </p:spPr>
        <p:txBody>
          <a:bodyPr rot="0" spcFirstLastPara="0" vertOverflow="overflow" horzOverflow="overflow" vert="horz" wrap="square" lIns="60586" tIns="30293" rIns="60586" bIns="30293" numCol="1" spcCol="0" rtlCol="0" fromWordArt="0" anchor="t" anchorCtr="0" forceAA="0" compatLnSpc="1">
            <a:prstTxWarp prst="textNoShape">
              <a:avLst/>
            </a:prstTxWarp>
            <a:spAutoFit/>
          </a:bodyPr>
          <a:lstStyle>
            <a:defPPr>
              <a:defRPr lang="en-US"/>
            </a:defPPr>
            <a:lvl1pPr marL="0" algn="l" defTabSz="914258" rtl="0" eaLnBrk="1" latinLnBrk="0" hangingPunct="1">
              <a:defRPr sz="1800" kern="1200">
                <a:solidFill>
                  <a:schemeClr val="tx1"/>
                </a:solidFill>
                <a:latin typeface="+mn-lt"/>
                <a:ea typeface="+mn-ea"/>
                <a:cs typeface="+mn-cs"/>
              </a:defRPr>
            </a:lvl1pPr>
            <a:lvl2pPr marL="457129" algn="l" defTabSz="914258" rtl="0" eaLnBrk="1" latinLnBrk="0" hangingPunct="1">
              <a:defRPr sz="1800" kern="1200">
                <a:solidFill>
                  <a:schemeClr val="tx1"/>
                </a:solidFill>
                <a:latin typeface="+mn-lt"/>
                <a:ea typeface="+mn-ea"/>
                <a:cs typeface="+mn-cs"/>
              </a:defRPr>
            </a:lvl2pPr>
            <a:lvl3pPr marL="914258" algn="l" defTabSz="914258" rtl="0" eaLnBrk="1" latinLnBrk="0" hangingPunct="1">
              <a:defRPr sz="1800" kern="1200">
                <a:solidFill>
                  <a:schemeClr val="tx1"/>
                </a:solidFill>
                <a:latin typeface="+mn-lt"/>
                <a:ea typeface="+mn-ea"/>
                <a:cs typeface="+mn-cs"/>
              </a:defRPr>
            </a:lvl3pPr>
            <a:lvl4pPr marL="1371387" algn="l" defTabSz="914258" rtl="0" eaLnBrk="1" latinLnBrk="0" hangingPunct="1">
              <a:defRPr sz="1800" kern="1200">
                <a:solidFill>
                  <a:schemeClr val="tx1"/>
                </a:solidFill>
                <a:latin typeface="+mn-lt"/>
                <a:ea typeface="+mn-ea"/>
                <a:cs typeface="+mn-cs"/>
              </a:defRPr>
            </a:lvl4pPr>
            <a:lvl5pPr marL="1828516" algn="l" defTabSz="914258" rtl="0" eaLnBrk="1" latinLnBrk="0" hangingPunct="1">
              <a:defRPr sz="1800" kern="1200">
                <a:solidFill>
                  <a:schemeClr val="tx1"/>
                </a:solidFill>
                <a:latin typeface="+mn-lt"/>
                <a:ea typeface="+mn-ea"/>
                <a:cs typeface="+mn-cs"/>
              </a:defRPr>
            </a:lvl5pPr>
            <a:lvl6pPr marL="2285645" algn="l" defTabSz="914258" rtl="0" eaLnBrk="1" latinLnBrk="0" hangingPunct="1">
              <a:defRPr sz="1800" kern="1200">
                <a:solidFill>
                  <a:schemeClr val="tx1"/>
                </a:solidFill>
                <a:latin typeface="+mn-lt"/>
                <a:ea typeface="+mn-ea"/>
                <a:cs typeface="+mn-cs"/>
              </a:defRPr>
            </a:lvl6pPr>
            <a:lvl7pPr marL="2742775" algn="l" defTabSz="914258" rtl="0" eaLnBrk="1" latinLnBrk="0" hangingPunct="1">
              <a:defRPr sz="1800" kern="1200">
                <a:solidFill>
                  <a:schemeClr val="tx1"/>
                </a:solidFill>
                <a:latin typeface="+mn-lt"/>
                <a:ea typeface="+mn-ea"/>
                <a:cs typeface="+mn-cs"/>
              </a:defRPr>
            </a:lvl7pPr>
            <a:lvl8pPr marL="3199903" algn="l" defTabSz="914258" rtl="0" eaLnBrk="1" latinLnBrk="0" hangingPunct="1">
              <a:defRPr sz="1800" kern="1200">
                <a:solidFill>
                  <a:schemeClr val="tx1"/>
                </a:solidFill>
                <a:latin typeface="+mn-lt"/>
                <a:ea typeface="+mn-ea"/>
                <a:cs typeface="+mn-cs"/>
              </a:defRPr>
            </a:lvl8pPr>
            <a:lvl9pPr marL="3657032" algn="l" defTabSz="914258" rtl="0" eaLnBrk="1" latinLnBrk="0" hangingPunct="1">
              <a:defRPr sz="1800" kern="1200">
                <a:solidFill>
                  <a:schemeClr val="tx1"/>
                </a:solidFill>
                <a:latin typeface="+mn-lt"/>
                <a:ea typeface="+mn-ea"/>
                <a:cs typeface="+mn-cs"/>
              </a:defRPr>
            </a:lvl9pPr>
          </a:lstStyle>
          <a:p>
            <a:r>
              <a:rPr lang="en-GB" sz="1789">
                <a:cs typeface="Calibri"/>
              </a:rPr>
              <a:t>Compared to 2023-24, the percentage point gap in uptake of routine immunisations in the most deprived and least deprived areas in Wales have:</a:t>
            </a:r>
          </a:p>
          <a:p>
            <a:endParaRPr lang="en-GB" sz="1193"/>
          </a:p>
          <a:p>
            <a:pPr marL="187325" indent="-187325">
              <a:buFont typeface="Arial"/>
              <a:buChar char="•"/>
            </a:pPr>
            <a:r>
              <a:rPr lang="en-GB" sz="1750">
                <a:solidFill>
                  <a:srgbClr val="00B050"/>
                </a:solidFill>
                <a:cs typeface="Calibri"/>
              </a:rPr>
              <a:t>Decreased</a:t>
            </a:r>
            <a:r>
              <a:rPr lang="en-GB" sz="1750">
                <a:cs typeface="Calibri"/>
              </a:rPr>
              <a:t> in one-year-olds from 6.1 to 4.3</a:t>
            </a:r>
          </a:p>
          <a:p>
            <a:pPr marL="187325" indent="-187325">
              <a:buFont typeface="Arial"/>
              <a:buChar char="•"/>
            </a:pPr>
            <a:r>
              <a:rPr lang="en-GB" sz="1750">
                <a:solidFill>
                  <a:srgbClr val="FF0000"/>
                </a:solidFill>
                <a:cs typeface="Calibri"/>
              </a:rPr>
              <a:t>Increased</a:t>
            </a:r>
            <a:r>
              <a:rPr lang="en-GB" sz="1750">
                <a:cs typeface="Calibri"/>
              </a:rPr>
              <a:t> in two-year-olds from 6.3 to 7.0</a:t>
            </a:r>
          </a:p>
          <a:p>
            <a:pPr marL="187325" indent="-187325">
              <a:buFont typeface="Arial"/>
              <a:buChar char="•"/>
            </a:pPr>
            <a:r>
              <a:rPr lang="en-GB" sz="1750">
                <a:solidFill>
                  <a:srgbClr val="00B050"/>
                </a:solidFill>
                <a:cs typeface="Calibri"/>
              </a:rPr>
              <a:t>Decreased</a:t>
            </a:r>
            <a:r>
              <a:rPr lang="en-GB" sz="1750">
                <a:cs typeface="Calibri"/>
              </a:rPr>
              <a:t> in four-year-olds from 11.9 to 11.0</a:t>
            </a:r>
          </a:p>
          <a:p>
            <a:pPr marL="187325" indent="-187325">
              <a:buFont typeface="Arial"/>
              <a:buChar char="•"/>
            </a:pPr>
            <a:r>
              <a:rPr lang="en-GB" sz="1750">
                <a:solidFill>
                  <a:srgbClr val="FF0000"/>
                </a:solidFill>
                <a:cs typeface="Calibri"/>
              </a:rPr>
              <a:t>Increased</a:t>
            </a:r>
            <a:r>
              <a:rPr lang="en-GB" sz="1750">
                <a:cs typeface="Calibri"/>
              </a:rPr>
              <a:t> in five-year-olds from 8.4 to 9.7</a:t>
            </a:r>
          </a:p>
          <a:p>
            <a:pPr marL="187325" indent="-187325">
              <a:buFont typeface="Arial"/>
              <a:buChar char="•"/>
            </a:pPr>
            <a:r>
              <a:rPr lang="en-GB" sz="1750">
                <a:solidFill>
                  <a:srgbClr val="FF0000"/>
                </a:solidFill>
                <a:cs typeface="Calibri"/>
              </a:rPr>
              <a:t>Increased</a:t>
            </a:r>
            <a:r>
              <a:rPr lang="en-GB" sz="1750">
                <a:cs typeface="Calibri"/>
              </a:rPr>
              <a:t> in 15-year-olds from 21.3 to 23.2</a:t>
            </a:r>
          </a:p>
        </p:txBody>
      </p:sp>
      <p:pic>
        <p:nvPicPr>
          <p:cNvPr id="7" name="Picture 6">
            <a:extLst>
              <a:ext uri="{FF2B5EF4-FFF2-40B4-BE49-F238E27FC236}">
                <a16:creationId xmlns:a16="http://schemas.microsoft.com/office/drawing/2014/main" id="{06F51418-F1C8-E0D3-AC85-01B19BEEEA47}"/>
              </a:ext>
            </a:extLst>
          </p:cNvPr>
          <p:cNvPicPr>
            <a:picLocks noChangeAspect="1"/>
          </p:cNvPicPr>
          <p:nvPr/>
        </p:nvPicPr>
        <p:blipFill>
          <a:blip r:embed="rId2"/>
          <a:stretch>
            <a:fillRect/>
          </a:stretch>
        </p:blipFill>
        <p:spPr>
          <a:xfrm>
            <a:off x="5649422" y="1462515"/>
            <a:ext cx="6246884" cy="4156401"/>
          </a:xfrm>
          <a:prstGeom prst="rect">
            <a:avLst/>
          </a:prstGeom>
        </p:spPr>
      </p:pic>
      <p:sp>
        <p:nvSpPr>
          <p:cNvPr id="3" name="TextBox 2">
            <a:extLst>
              <a:ext uri="{FF2B5EF4-FFF2-40B4-BE49-F238E27FC236}">
                <a16:creationId xmlns:a16="http://schemas.microsoft.com/office/drawing/2014/main" id="{38CFEFDE-B752-0E9F-B67D-920EF878D1C6}"/>
              </a:ext>
            </a:extLst>
          </p:cNvPr>
          <p:cNvSpPr txBox="1"/>
          <p:nvPr/>
        </p:nvSpPr>
        <p:spPr>
          <a:xfrm>
            <a:off x="5502094" y="5663170"/>
            <a:ext cx="6686236" cy="469029"/>
          </a:xfrm>
          <a:prstGeom prst="rect">
            <a:avLst/>
          </a:prstGeom>
          <a:noFill/>
        </p:spPr>
        <p:txBody>
          <a:bodyPr rot="0" spcFirstLastPara="0" vertOverflow="overflow" horzOverflow="overflow" vert="horz" wrap="square" lIns="60586" tIns="30293" rIns="60586" bIns="30293" numCol="1" spcCol="0" rtlCol="0" fromWordArt="0" anchor="t" anchorCtr="0" forceAA="0" compatLnSpc="1">
            <a:prstTxWarp prst="textNoShape">
              <a:avLst/>
            </a:prstTxWarp>
            <a:spAutoFit/>
          </a:bodyPr>
          <a:lstStyle>
            <a:defPPr>
              <a:defRPr lang="en-US"/>
            </a:defPPr>
            <a:lvl1pPr marL="0" algn="l" defTabSz="914258" rtl="0" eaLnBrk="1" latinLnBrk="0" hangingPunct="1">
              <a:defRPr sz="1800" kern="1200">
                <a:solidFill>
                  <a:schemeClr val="tx1"/>
                </a:solidFill>
                <a:latin typeface="+mn-lt"/>
                <a:ea typeface="+mn-ea"/>
                <a:cs typeface="+mn-cs"/>
              </a:defRPr>
            </a:lvl1pPr>
            <a:lvl2pPr marL="457129" algn="l" defTabSz="914258" rtl="0" eaLnBrk="1" latinLnBrk="0" hangingPunct="1">
              <a:defRPr sz="1800" kern="1200">
                <a:solidFill>
                  <a:schemeClr val="tx1"/>
                </a:solidFill>
                <a:latin typeface="+mn-lt"/>
                <a:ea typeface="+mn-ea"/>
                <a:cs typeface="+mn-cs"/>
              </a:defRPr>
            </a:lvl2pPr>
            <a:lvl3pPr marL="914258" algn="l" defTabSz="914258" rtl="0" eaLnBrk="1" latinLnBrk="0" hangingPunct="1">
              <a:defRPr sz="1800" kern="1200">
                <a:solidFill>
                  <a:schemeClr val="tx1"/>
                </a:solidFill>
                <a:latin typeface="+mn-lt"/>
                <a:ea typeface="+mn-ea"/>
                <a:cs typeface="+mn-cs"/>
              </a:defRPr>
            </a:lvl3pPr>
            <a:lvl4pPr marL="1371387" algn="l" defTabSz="914258" rtl="0" eaLnBrk="1" latinLnBrk="0" hangingPunct="1">
              <a:defRPr sz="1800" kern="1200">
                <a:solidFill>
                  <a:schemeClr val="tx1"/>
                </a:solidFill>
                <a:latin typeface="+mn-lt"/>
                <a:ea typeface="+mn-ea"/>
                <a:cs typeface="+mn-cs"/>
              </a:defRPr>
            </a:lvl4pPr>
            <a:lvl5pPr marL="1828516" algn="l" defTabSz="914258" rtl="0" eaLnBrk="1" latinLnBrk="0" hangingPunct="1">
              <a:defRPr sz="1800" kern="1200">
                <a:solidFill>
                  <a:schemeClr val="tx1"/>
                </a:solidFill>
                <a:latin typeface="+mn-lt"/>
                <a:ea typeface="+mn-ea"/>
                <a:cs typeface="+mn-cs"/>
              </a:defRPr>
            </a:lvl5pPr>
            <a:lvl6pPr marL="2285645" algn="l" defTabSz="914258" rtl="0" eaLnBrk="1" latinLnBrk="0" hangingPunct="1">
              <a:defRPr sz="1800" kern="1200">
                <a:solidFill>
                  <a:schemeClr val="tx1"/>
                </a:solidFill>
                <a:latin typeface="+mn-lt"/>
                <a:ea typeface="+mn-ea"/>
                <a:cs typeface="+mn-cs"/>
              </a:defRPr>
            </a:lvl6pPr>
            <a:lvl7pPr marL="2742775" algn="l" defTabSz="914258" rtl="0" eaLnBrk="1" latinLnBrk="0" hangingPunct="1">
              <a:defRPr sz="1800" kern="1200">
                <a:solidFill>
                  <a:schemeClr val="tx1"/>
                </a:solidFill>
                <a:latin typeface="+mn-lt"/>
                <a:ea typeface="+mn-ea"/>
                <a:cs typeface="+mn-cs"/>
              </a:defRPr>
            </a:lvl7pPr>
            <a:lvl8pPr marL="3199903" algn="l" defTabSz="914258" rtl="0" eaLnBrk="1" latinLnBrk="0" hangingPunct="1">
              <a:defRPr sz="1800" kern="1200">
                <a:solidFill>
                  <a:schemeClr val="tx1"/>
                </a:solidFill>
                <a:latin typeface="+mn-lt"/>
                <a:ea typeface="+mn-ea"/>
                <a:cs typeface="+mn-cs"/>
              </a:defRPr>
            </a:lvl8pPr>
            <a:lvl9pPr marL="3657032" algn="l" defTabSz="914258" rtl="0" eaLnBrk="1" latinLnBrk="0" hangingPunct="1">
              <a:defRPr sz="1800" kern="1200">
                <a:solidFill>
                  <a:schemeClr val="tx1"/>
                </a:solidFill>
                <a:latin typeface="+mn-lt"/>
                <a:ea typeface="+mn-ea"/>
                <a:cs typeface="+mn-cs"/>
              </a:defRPr>
            </a:lvl9pPr>
          </a:lstStyle>
          <a:p>
            <a:r>
              <a:rPr lang="en-US" sz="1325">
                <a:hlinkClick r:id="rId3"/>
              </a:rPr>
              <a:t>phw.nhs.wales/topics/immunisation-and-vaccines/cover-national-childhood-immunisation-uptake-data/cover-inequalities-reports/annual-inequalities-report-202425/</a:t>
            </a:r>
            <a:endParaRPr lang="en-US" sz="1325"/>
          </a:p>
        </p:txBody>
      </p:sp>
      <p:sp>
        <p:nvSpPr>
          <p:cNvPr id="8" name="Footer Placeholder 2">
            <a:extLst>
              <a:ext uri="{FF2B5EF4-FFF2-40B4-BE49-F238E27FC236}">
                <a16:creationId xmlns:a16="http://schemas.microsoft.com/office/drawing/2014/main" id="{938BBED9-E3C4-E733-1499-C87540EBA8C1}"/>
              </a:ext>
            </a:extLst>
          </p:cNvPr>
          <p:cNvSpPr txBox="1">
            <a:spLocks/>
          </p:cNvSpPr>
          <p:nvPr/>
        </p:nvSpPr>
        <p:spPr>
          <a:xfrm>
            <a:off x="838200" y="6356350"/>
            <a:ext cx="7315200" cy="365125"/>
          </a:xfrm>
          <a:prstGeom prst="rect">
            <a:avLst/>
          </a:prstGeom>
        </p:spPr>
        <p:txBody>
          <a:bodyPr/>
          <a:lstStyle>
            <a:defPPr>
              <a:defRPr lang="en-US"/>
            </a:defPPr>
            <a:lvl1pPr marL="0" algn="l" defTabSz="914400" rtl="0" eaLnBrk="1" latinLnBrk="0" hangingPunct="1">
              <a:defRPr sz="18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 name="Slide Number Placeholder 3">
            <a:extLst>
              <a:ext uri="{FF2B5EF4-FFF2-40B4-BE49-F238E27FC236}">
                <a16:creationId xmlns:a16="http://schemas.microsoft.com/office/drawing/2014/main" id="{C33FA7D2-C4F1-766E-BA40-AF2EE4781586}"/>
              </a:ext>
            </a:extLst>
          </p:cNvPr>
          <p:cNvSpPr>
            <a:spLocks noGrp="1"/>
          </p:cNvSpPr>
          <p:nvPr>
            <p:ph type="sldNum" sz="quarter" idx="12"/>
          </p:nvPr>
        </p:nvSpPr>
        <p:spPr>
          <a:xfrm>
            <a:off x="8610600" y="6356350"/>
            <a:ext cx="2743200" cy="365125"/>
          </a:xfrm>
        </p:spPr>
        <p:txBody>
          <a:bodyPr/>
          <a:lstStyle/>
          <a:p>
            <a:fld id="{9F761DF6-0D76-41FB-B981-EF7AADC432A9}" type="slidenum">
              <a:rPr lang="en-GB" smtClean="0"/>
              <a:t>74</a:t>
            </a:fld>
            <a:endParaRPr lang="en-GB"/>
          </a:p>
        </p:txBody>
      </p:sp>
    </p:spTree>
    <p:extLst>
      <p:ext uri="{BB962C8B-B14F-4D97-AF65-F5344CB8AC3E}">
        <p14:creationId xmlns:p14="http://schemas.microsoft.com/office/powerpoint/2010/main" val="35914853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E2C09-AAB5-C4B1-5B1E-FC49FBFF1E5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FC67F58-09D8-123D-918C-AE6A2631A89B}"/>
              </a:ext>
            </a:extLst>
          </p:cNvPr>
          <p:cNvSpPr>
            <a:spLocks noGrp="1"/>
          </p:cNvSpPr>
          <p:nvPr>
            <p:ph type="sldNum" sz="quarter" idx="4294967295"/>
          </p:nvPr>
        </p:nvSpPr>
        <p:spPr>
          <a:xfrm>
            <a:off x="11637095" y="6347858"/>
            <a:ext cx="517506" cy="364988"/>
          </a:xfrm>
          <a:prstGeom prst="rect">
            <a:avLst/>
          </a:prstGeom>
        </p:spPr>
        <p:txBody>
          <a:bodyPr/>
          <a:lstStyle>
            <a:defPPr>
              <a:defRPr lang="en-US"/>
            </a:defPPr>
            <a:lvl1pPr marL="0" algn="l" defTabSz="605787" rtl="0" eaLnBrk="1" latinLnBrk="0" hangingPunct="1">
              <a:defRPr sz="1193" kern="1200">
                <a:solidFill>
                  <a:schemeClr val="tx1"/>
                </a:solidFill>
                <a:latin typeface="+mn-lt"/>
                <a:ea typeface="+mn-ea"/>
                <a:cs typeface="+mn-cs"/>
              </a:defRPr>
            </a:lvl1pPr>
            <a:lvl2pPr marL="302894" algn="l" defTabSz="605787" rtl="0" eaLnBrk="1" latinLnBrk="0" hangingPunct="1">
              <a:defRPr sz="1193" kern="1200">
                <a:solidFill>
                  <a:schemeClr val="tx1"/>
                </a:solidFill>
                <a:latin typeface="+mn-lt"/>
                <a:ea typeface="+mn-ea"/>
                <a:cs typeface="+mn-cs"/>
              </a:defRPr>
            </a:lvl2pPr>
            <a:lvl3pPr marL="605787" algn="l" defTabSz="605787" rtl="0" eaLnBrk="1" latinLnBrk="0" hangingPunct="1">
              <a:defRPr sz="1193" kern="1200">
                <a:solidFill>
                  <a:schemeClr val="tx1"/>
                </a:solidFill>
                <a:latin typeface="+mn-lt"/>
                <a:ea typeface="+mn-ea"/>
                <a:cs typeface="+mn-cs"/>
              </a:defRPr>
            </a:lvl3pPr>
            <a:lvl4pPr marL="908681" algn="l" defTabSz="605787" rtl="0" eaLnBrk="1" latinLnBrk="0" hangingPunct="1">
              <a:defRPr sz="1193" kern="1200">
                <a:solidFill>
                  <a:schemeClr val="tx1"/>
                </a:solidFill>
                <a:latin typeface="+mn-lt"/>
                <a:ea typeface="+mn-ea"/>
                <a:cs typeface="+mn-cs"/>
              </a:defRPr>
            </a:lvl4pPr>
            <a:lvl5pPr marL="1211575" algn="l" defTabSz="605787" rtl="0" eaLnBrk="1" latinLnBrk="0" hangingPunct="1">
              <a:defRPr sz="1193" kern="1200">
                <a:solidFill>
                  <a:schemeClr val="tx1"/>
                </a:solidFill>
                <a:latin typeface="+mn-lt"/>
                <a:ea typeface="+mn-ea"/>
                <a:cs typeface="+mn-cs"/>
              </a:defRPr>
            </a:lvl5pPr>
            <a:lvl6pPr marL="1514468" algn="l" defTabSz="605787" rtl="0" eaLnBrk="1" latinLnBrk="0" hangingPunct="1">
              <a:defRPr sz="1193" kern="1200">
                <a:solidFill>
                  <a:schemeClr val="tx1"/>
                </a:solidFill>
                <a:latin typeface="+mn-lt"/>
                <a:ea typeface="+mn-ea"/>
                <a:cs typeface="+mn-cs"/>
              </a:defRPr>
            </a:lvl6pPr>
            <a:lvl7pPr marL="1817363" algn="l" defTabSz="605787" rtl="0" eaLnBrk="1" latinLnBrk="0" hangingPunct="1">
              <a:defRPr sz="1193" kern="1200">
                <a:solidFill>
                  <a:schemeClr val="tx1"/>
                </a:solidFill>
                <a:latin typeface="+mn-lt"/>
                <a:ea typeface="+mn-ea"/>
                <a:cs typeface="+mn-cs"/>
              </a:defRPr>
            </a:lvl7pPr>
            <a:lvl8pPr marL="2120256" algn="l" defTabSz="605787" rtl="0" eaLnBrk="1" latinLnBrk="0" hangingPunct="1">
              <a:defRPr sz="1193" kern="1200">
                <a:solidFill>
                  <a:schemeClr val="tx1"/>
                </a:solidFill>
                <a:latin typeface="+mn-lt"/>
                <a:ea typeface="+mn-ea"/>
                <a:cs typeface="+mn-cs"/>
              </a:defRPr>
            </a:lvl8pPr>
            <a:lvl9pPr marL="2423149" algn="l" defTabSz="605787" rtl="0" eaLnBrk="1" latinLnBrk="0" hangingPunct="1">
              <a:defRPr sz="1193" kern="1200">
                <a:solidFill>
                  <a:schemeClr val="tx1"/>
                </a:solidFill>
                <a:latin typeface="+mn-lt"/>
                <a:ea typeface="+mn-ea"/>
                <a:cs typeface="+mn-cs"/>
              </a:defRPr>
            </a:lvl9pPr>
          </a:lstStyle>
          <a:p>
            <a:fld id="{561D0CCE-8DCC-44DC-A653-AE62B1D84A52}" type="slidenum">
              <a:rPr lang="en-GB" smtClean="0"/>
              <a:pPr/>
              <a:t>75</a:t>
            </a:fld>
            <a:endParaRPr lang="en-GB"/>
          </a:p>
        </p:txBody>
      </p:sp>
      <p:sp>
        <p:nvSpPr>
          <p:cNvPr id="3" name="Title 1">
            <a:extLst>
              <a:ext uri="{FF2B5EF4-FFF2-40B4-BE49-F238E27FC236}">
                <a16:creationId xmlns:a16="http://schemas.microsoft.com/office/drawing/2014/main" id="{D358CD97-01B3-F90C-26D6-1538E7F43F28}"/>
              </a:ext>
            </a:extLst>
          </p:cNvPr>
          <p:cNvSpPr txBox="1">
            <a:spLocks/>
          </p:cNvSpPr>
          <p:nvPr/>
        </p:nvSpPr>
        <p:spPr>
          <a:xfrm>
            <a:off x="838200" y="3423534"/>
            <a:ext cx="10515600"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600">
                <a:solidFill>
                  <a:srgbClr val="212A73"/>
                </a:solidFill>
                <a:latin typeface="Arial"/>
              </a:rPr>
              <a:t>Influenza </a:t>
            </a:r>
            <a:endParaRPr lang="en-US"/>
          </a:p>
        </p:txBody>
      </p:sp>
      <p:sp>
        <p:nvSpPr>
          <p:cNvPr id="7" name="TextBox 6">
            <a:extLst>
              <a:ext uri="{FF2B5EF4-FFF2-40B4-BE49-F238E27FC236}">
                <a16:creationId xmlns:a16="http://schemas.microsoft.com/office/drawing/2014/main" id="{4977C6B7-39E3-E24B-D507-FA8E3EFCF7A1}"/>
              </a:ext>
            </a:extLst>
          </p:cNvPr>
          <p:cNvSpPr txBox="1"/>
          <p:nvPr/>
        </p:nvSpPr>
        <p:spPr>
          <a:xfrm>
            <a:off x="405801" y="2308261"/>
            <a:ext cx="739674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a:solidFill>
                  <a:schemeClr val="bg1"/>
                </a:solidFill>
                <a:cs typeface="Arial"/>
              </a:rPr>
              <a:t>Engagement Insights</a:t>
            </a:r>
          </a:p>
        </p:txBody>
      </p:sp>
    </p:spTree>
    <p:extLst>
      <p:ext uri="{BB962C8B-B14F-4D97-AF65-F5344CB8AC3E}">
        <p14:creationId xmlns:p14="http://schemas.microsoft.com/office/powerpoint/2010/main" val="110911225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4F47B9C-D544-FF83-152A-147A8ED811CF}"/>
              </a:ext>
            </a:extLst>
          </p:cNvPr>
          <p:cNvPicPr>
            <a:picLocks noChangeAspect="1"/>
          </p:cNvPicPr>
          <p:nvPr/>
        </p:nvPicPr>
        <p:blipFill>
          <a:blip r:embed="rId3"/>
          <a:srcRect b="9379"/>
          <a:stretch>
            <a:fillRect/>
          </a:stretch>
        </p:blipFill>
        <p:spPr>
          <a:xfrm>
            <a:off x="1598593" y="1407112"/>
            <a:ext cx="9216125" cy="4697856"/>
          </a:xfrm>
          <a:prstGeom prst="rect">
            <a:avLst/>
          </a:prstGeom>
          <a:noFill/>
        </p:spPr>
      </p:pic>
      <p:sp>
        <p:nvSpPr>
          <p:cNvPr id="4" name="Slide Number Placeholder 3" hidden="1">
            <a:extLst>
              <a:ext uri="{FF2B5EF4-FFF2-40B4-BE49-F238E27FC236}">
                <a16:creationId xmlns:a16="http://schemas.microsoft.com/office/drawing/2014/main" id="{CB7E65D9-1606-1A56-BD86-5BACD768B6BF}"/>
              </a:ext>
            </a:extLst>
          </p:cNvPr>
          <p:cNvSpPr>
            <a:spLocks noGrp="1"/>
          </p:cNvSpPr>
          <p:nvPr>
            <p:ph type="sldNum" sz="quarter" idx="12"/>
          </p:nvPr>
        </p:nvSpPr>
        <p:spPr/>
        <p:txBody>
          <a:bodyPr/>
          <a:lstStyle/>
          <a:p>
            <a:pPr defTabSz="910822">
              <a:spcAft>
                <a:spcPts val="398"/>
              </a:spcAft>
            </a:pPr>
            <a:fld id="{561D0CCE-8DCC-44DC-A653-AE62B1D84A52}" type="slidenum">
              <a:rPr lang="en-GB" sz="1793">
                <a:solidFill>
                  <a:prstClr val="white"/>
                </a:solidFill>
                <a:latin typeface="Arial"/>
              </a:rPr>
              <a:pPr defTabSz="910822">
                <a:spcAft>
                  <a:spcPts val="398"/>
                </a:spcAft>
              </a:pPr>
              <a:t>76</a:t>
            </a:fld>
            <a:endParaRPr lang="en-GB" sz="1793">
              <a:solidFill>
                <a:prstClr val="white"/>
              </a:solidFill>
              <a:latin typeface="Arial"/>
            </a:endParaRPr>
          </a:p>
        </p:txBody>
      </p:sp>
      <p:sp>
        <p:nvSpPr>
          <p:cNvPr id="8" name="TextBox 7">
            <a:extLst>
              <a:ext uri="{FF2B5EF4-FFF2-40B4-BE49-F238E27FC236}">
                <a16:creationId xmlns:a16="http://schemas.microsoft.com/office/drawing/2014/main" id="{AB830B8F-2B36-6201-BF9E-6E265EC8A0FF}"/>
              </a:ext>
            </a:extLst>
          </p:cNvPr>
          <p:cNvSpPr txBox="1"/>
          <p:nvPr/>
        </p:nvSpPr>
        <p:spPr>
          <a:xfrm>
            <a:off x="2186273" y="6343653"/>
            <a:ext cx="8252530" cy="368242"/>
          </a:xfrm>
          <a:prstGeom prst="rect">
            <a:avLst/>
          </a:prstGeom>
          <a:noFill/>
        </p:spPr>
        <p:txBody>
          <a:bodyPr wrap="square" rtlCol="0">
            <a:spAutoFit/>
          </a:bodyPr>
          <a:lstStyle/>
          <a:p>
            <a:pPr defTabSz="910822"/>
            <a:r>
              <a:rPr lang="en-GB" sz="1793">
                <a:solidFill>
                  <a:srgbClr val="212A73"/>
                </a:solidFill>
                <a:latin typeface="Arial"/>
                <a:hlinkClick r:id="rId4"/>
              </a:rPr>
              <a:t>Childhood vaccines: parental attitudes survey 2025 findings - GOV.UK</a:t>
            </a:r>
            <a:endParaRPr lang="en-GB" sz="1793">
              <a:solidFill>
                <a:srgbClr val="212A73"/>
              </a:solidFill>
              <a:latin typeface="Arial"/>
            </a:endParaRPr>
          </a:p>
        </p:txBody>
      </p:sp>
      <p:sp>
        <p:nvSpPr>
          <p:cNvPr id="3" name="TextBox 2">
            <a:extLst>
              <a:ext uri="{FF2B5EF4-FFF2-40B4-BE49-F238E27FC236}">
                <a16:creationId xmlns:a16="http://schemas.microsoft.com/office/drawing/2014/main" id="{6E2B9DDF-F030-3242-5596-56173749315D}"/>
              </a:ext>
            </a:extLst>
          </p:cNvPr>
          <p:cNvSpPr txBox="1"/>
          <p:nvPr/>
        </p:nvSpPr>
        <p:spPr>
          <a:xfrm>
            <a:off x="497589" y="110667"/>
            <a:ext cx="11418134" cy="1316001"/>
          </a:xfrm>
          <a:prstGeom prst="rect">
            <a:avLst/>
          </a:prstGeom>
          <a:noFill/>
        </p:spPr>
        <p:txBody>
          <a:bodyPr wrap="square">
            <a:spAutoFit/>
          </a:bodyPr>
          <a:lstStyle/>
          <a:p>
            <a:pPr defTabSz="910822"/>
            <a:r>
              <a:rPr lang="en-GB" sz="3976" b="1">
                <a:solidFill>
                  <a:srgbClr val="212A73"/>
                </a:solidFill>
                <a:latin typeface="Arial"/>
              </a:rPr>
              <a:t>UKHSA parental attitudes to childhood vaccines, 2025</a:t>
            </a:r>
          </a:p>
        </p:txBody>
      </p:sp>
      <p:sp>
        <p:nvSpPr>
          <p:cNvPr id="6" name="Slide Number Placeholder 3">
            <a:extLst>
              <a:ext uri="{FF2B5EF4-FFF2-40B4-BE49-F238E27FC236}">
                <a16:creationId xmlns:a16="http://schemas.microsoft.com/office/drawing/2014/main" id="{42172054-CAA9-17B3-94F4-07FCD71F5B11}"/>
              </a:ext>
            </a:extLst>
          </p:cNvPr>
          <p:cNvSpPr txBox="1">
            <a:spLocks/>
          </p:cNvSpPr>
          <p:nvPr/>
        </p:nvSpPr>
        <p:spPr>
          <a:xfrm>
            <a:off x="8692931" y="6342336"/>
            <a:ext cx="2743200" cy="365125"/>
          </a:xfrm>
          <a:prstGeom prst="rect">
            <a:avLst/>
          </a:prstGeom>
        </p:spPr>
        <p:txBody>
          <a:bodyPr/>
          <a:lstStyle>
            <a:defPPr>
              <a:defRPr lang="en-US"/>
            </a:defPPr>
            <a:lvl1pPr marL="0" algn="r" defTabSz="914400" rtl="0" eaLnBrk="1" latinLnBrk="0" hangingPunct="1">
              <a:defRPr sz="18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F761DF6-0D76-41FB-B981-EF7AADC432A9}" type="slidenum">
              <a:rPr lang="en-GB" smtClean="0"/>
              <a:pPr/>
              <a:t>76</a:t>
            </a:fld>
            <a:endParaRPr lang="en-GB"/>
          </a:p>
        </p:txBody>
      </p:sp>
    </p:spTree>
    <p:extLst>
      <p:ext uri="{BB962C8B-B14F-4D97-AF65-F5344CB8AC3E}">
        <p14:creationId xmlns:p14="http://schemas.microsoft.com/office/powerpoint/2010/main" val="14014350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47569-53E8-6581-A9B9-960647DF2144}"/>
              </a:ext>
            </a:extLst>
          </p:cNvPr>
          <p:cNvSpPr>
            <a:spLocks noGrp="1"/>
          </p:cNvSpPr>
          <p:nvPr>
            <p:ph type="title"/>
          </p:nvPr>
        </p:nvSpPr>
        <p:spPr>
          <a:xfrm>
            <a:off x="838200" y="461581"/>
            <a:ext cx="11017169" cy="1364145"/>
          </a:xfrm>
        </p:spPr>
        <p:txBody>
          <a:bodyPr lIns="91440" tIns="45720" rIns="91440" bIns="45720" anchor="t"/>
          <a:lstStyle/>
          <a:p>
            <a:r>
              <a:rPr lang="en-US" sz="4000" b="1">
                <a:cs typeface="Arial"/>
              </a:rPr>
              <a:t>Health care professional are trusted voices</a:t>
            </a:r>
          </a:p>
        </p:txBody>
      </p:sp>
      <p:sp>
        <p:nvSpPr>
          <p:cNvPr id="3" name="Content Placeholder 2">
            <a:extLst>
              <a:ext uri="{FF2B5EF4-FFF2-40B4-BE49-F238E27FC236}">
                <a16:creationId xmlns:a16="http://schemas.microsoft.com/office/drawing/2014/main" id="{4D6AE663-731D-2268-CE62-797294DAB901}"/>
              </a:ext>
            </a:extLst>
          </p:cNvPr>
          <p:cNvSpPr>
            <a:spLocks noGrp="1"/>
          </p:cNvSpPr>
          <p:nvPr>
            <p:ph idx="1"/>
          </p:nvPr>
        </p:nvSpPr>
        <p:spPr>
          <a:xfrm>
            <a:off x="838200" y="1527832"/>
            <a:ext cx="8212083" cy="4351338"/>
          </a:xfrm>
        </p:spPr>
        <p:txBody>
          <a:bodyPr lIns="91440" tIns="45720" rIns="91440" bIns="45720" anchor="t"/>
          <a:lstStyle/>
          <a:p>
            <a:pPr lvl="1" algn="just"/>
            <a:r>
              <a:rPr lang="en-US" sz="1600">
                <a:ea typeface="+mn-lt"/>
                <a:cs typeface="+mn-lt"/>
              </a:rPr>
              <a:t>Evidence shows that healthcare staff are extremely important and highly trusted as communicators of vaccination information</a:t>
            </a:r>
            <a:endParaRPr lang="en-US">
              <a:cs typeface="Arial"/>
            </a:endParaRPr>
          </a:p>
          <a:p>
            <a:pPr lvl="1" algn="just"/>
            <a:endParaRPr lang="en-US" sz="1600">
              <a:ea typeface="+mn-lt"/>
              <a:cs typeface="+mn-lt"/>
            </a:endParaRPr>
          </a:p>
          <a:p>
            <a:pPr lvl="1"/>
            <a:r>
              <a:rPr lang="en-US" sz="1600">
                <a:ea typeface="+mn-lt"/>
                <a:cs typeface="+mn-lt"/>
              </a:rPr>
              <a:t>Both this trust, and the advice given by healthcare staff, are key factors influencing personal and parental decisions about vaccination</a:t>
            </a:r>
          </a:p>
          <a:p>
            <a:pPr lvl="1"/>
            <a:endParaRPr lang="en-US" sz="1600">
              <a:ea typeface="+mn-lt"/>
              <a:cs typeface="+mn-lt"/>
            </a:endParaRPr>
          </a:p>
          <a:p>
            <a:pPr lvl="1" algn="just"/>
            <a:r>
              <a:rPr lang="en-US" sz="1600">
                <a:ea typeface="+mn-lt"/>
                <a:cs typeface="+mn-lt"/>
              </a:rPr>
              <a:t>A high level of knowledge and a positive attitude to vaccination in healthcare staff are widely acknowledged as being important determinants in achieving and maintaining high vaccine uptake </a:t>
            </a:r>
          </a:p>
          <a:p>
            <a:pPr lvl="1" algn="just"/>
            <a:endParaRPr lang="en-US" sz="1600">
              <a:ea typeface="+mn-lt"/>
              <a:cs typeface="+mn-lt"/>
            </a:endParaRPr>
          </a:p>
          <a:p>
            <a:pPr lvl="1" algn="just"/>
            <a:r>
              <a:rPr lang="en-US" sz="1600">
                <a:ea typeface="+mn-lt"/>
                <a:cs typeface="+mn-lt"/>
              </a:rPr>
              <a:t>It is therefore vital that vaccinators are confident, knowledgeable and up to date</a:t>
            </a:r>
          </a:p>
          <a:p>
            <a:pPr lvl="1" algn="just"/>
            <a:endParaRPr lang="en-US" sz="1600">
              <a:cs typeface="Arial"/>
            </a:endParaRPr>
          </a:p>
          <a:p>
            <a:pPr lvl="1" algn="just"/>
            <a:endParaRPr lang="en-US" sz="1600">
              <a:latin typeface="Arial"/>
              <a:cs typeface="Arial"/>
            </a:endParaRPr>
          </a:p>
          <a:p>
            <a:pPr marL="0" indent="0" algn="ctr">
              <a:buNone/>
            </a:pPr>
            <a:r>
              <a:rPr lang="en-US" sz="1200">
                <a:solidFill>
                  <a:srgbClr val="0000FF"/>
                </a:solidFill>
                <a:latin typeface="Aptos"/>
                <a:cs typeface="Arial"/>
                <a:hlinkClick r:id="rId2"/>
              </a:rPr>
              <a:t>National Minimum Standards and Core Curriculum for Vaccination Training - GOV.UK</a:t>
            </a:r>
            <a:endParaRPr lang="en-US" sz="2000">
              <a:cs typeface="Arial"/>
              <a:hlinkClick r:id="rId2"/>
            </a:endParaRPr>
          </a:p>
        </p:txBody>
      </p:sp>
      <p:sp>
        <p:nvSpPr>
          <p:cNvPr id="5" name="Slide Number Placeholder 4">
            <a:extLst>
              <a:ext uri="{FF2B5EF4-FFF2-40B4-BE49-F238E27FC236}">
                <a16:creationId xmlns:a16="http://schemas.microsoft.com/office/drawing/2014/main" id="{03F253FF-D1E2-5DC8-FAD2-A580D3FBB3F3}"/>
              </a:ext>
            </a:extLst>
          </p:cNvPr>
          <p:cNvSpPr>
            <a:spLocks noGrp="1"/>
          </p:cNvSpPr>
          <p:nvPr>
            <p:ph type="sldNum" sz="quarter" idx="12"/>
          </p:nvPr>
        </p:nvSpPr>
        <p:spPr/>
        <p:txBody>
          <a:bodyPr/>
          <a:lstStyle/>
          <a:p>
            <a:fld id="{561D0CCE-8DCC-44DC-A653-AE62B1D84A52}" type="slidenum">
              <a:rPr lang="en-GB" smtClean="0"/>
              <a:pPr/>
              <a:t>77</a:t>
            </a:fld>
            <a:endParaRPr lang="en-GB"/>
          </a:p>
        </p:txBody>
      </p:sp>
      <p:pic>
        <p:nvPicPr>
          <p:cNvPr id="9" name="Picture 8" descr="A screenshot of a computer&#10;&#10;AI-generated content may be incorrect.">
            <a:extLst>
              <a:ext uri="{FF2B5EF4-FFF2-40B4-BE49-F238E27FC236}">
                <a16:creationId xmlns:a16="http://schemas.microsoft.com/office/drawing/2014/main" id="{4F4FDB79-B8B0-CAAF-9AEF-124E24CE0E3A}"/>
              </a:ext>
            </a:extLst>
          </p:cNvPr>
          <p:cNvPicPr>
            <a:picLocks noChangeAspect="1"/>
          </p:cNvPicPr>
          <p:nvPr/>
        </p:nvPicPr>
        <p:blipFill>
          <a:blip r:embed="rId3"/>
          <a:srcRect l="-442857" t="-165625" r="443697" b="166667"/>
          <a:stretch>
            <a:fillRect/>
          </a:stretch>
        </p:blipFill>
        <p:spPr>
          <a:xfrm>
            <a:off x="5576888" y="3009900"/>
            <a:ext cx="1029501" cy="829469"/>
          </a:xfrm>
          <a:prstGeom prst="rect">
            <a:avLst/>
          </a:prstGeom>
        </p:spPr>
      </p:pic>
      <p:pic>
        <p:nvPicPr>
          <p:cNvPr id="11" name="Picture 10" descr="A person wearing scrubs pointing at something&#10;&#10;AI-generated content may be incorrect.">
            <a:extLst>
              <a:ext uri="{FF2B5EF4-FFF2-40B4-BE49-F238E27FC236}">
                <a16:creationId xmlns:a16="http://schemas.microsoft.com/office/drawing/2014/main" id="{5E210E7A-8AD3-E615-A7BB-77E4041F8E9B}"/>
              </a:ext>
            </a:extLst>
          </p:cNvPr>
          <p:cNvPicPr>
            <a:picLocks noChangeAspect="1"/>
          </p:cNvPicPr>
          <p:nvPr/>
        </p:nvPicPr>
        <p:blipFill>
          <a:blip r:embed="rId4"/>
          <a:stretch>
            <a:fillRect/>
          </a:stretch>
        </p:blipFill>
        <p:spPr>
          <a:xfrm>
            <a:off x="9110181" y="3264182"/>
            <a:ext cx="3077057" cy="2905005"/>
          </a:xfrm>
          <a:prstGeom prst="rect">
            <a:avLst/>
          </a:prstGeom>
        </p:spPr>
      </p:pic>
      <p:sp>
        <p:nvSpPr>
          <p:cNvPr id="6" name="Footer Placeholder 3">
            <a:extLst>
              <a:ext uri="{FF2B5EF4-FFF2-40B4-BE49-F238E27FC236}">
                <a16:creationId xmlns:a16="http://schemas.microsoft.com/office/drawing/2014/main" id="{53C71935-54C9-00F9-9D48-60D3CE90B285}"/>
              </a:ext>
            </a:extLst>
          </p:cNvPr>
          <p:cNvSpPr>
            <a:spLocks noGrp="1"/>
          </p:cNvSpPr>
          <p:nvPr>
            <p:ph type="ftr" sz="quarter" idx="11"/>
          </p:nvPr>
        </p:nvSpPr>
        <p:spPr>
          <a:xfrm>
            <a:off x="285749" y="6349598"/>
            <a:ext cx="7543801" cy="365125"/>
          </a:xfrm>
        </p:spPr>
        <p:txBody>
          <a:bodyPr/>
          <a:lstStyle/>
          <a:p>
            <a:r>
              <a:rPr lang="en-GB" sz="1300"/>
              <a:t>Varicella vaccination and other changes to the routine childhood immunisation schedule </a:t>
            </a:r>
          </a:p>
        </p:txBody>
      </p:sp>
    </p:spTree>
    <p:extLst>
      <p:ext uri="{BB962C8B-B14F-4D97-AF65-F5344CB8AC3E}">
        <p14:creationId xmlns:p14="http://schemas.microsoft.com/office/powerpoint/2010/main" val="392949959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E83AACE-D5E0-175D-3040-65211992257F}"/>
              </a:ext>
            </a:extLst>
          </p:cNvPr>
          <p:cNvSpPr>
            <a:spLocks noGrp="1"/>
          </p:cNvSpPr>
          <p:nvPr>
            <p:ph type="sldNum" sz="quarter" idx="12"/>
          </p:nvPr>
        </p:nvSpPr>
        <p:spPr/>
        <p:txBody>
          <a:bodyPr/>
          <a:lstStyle/>
          <a:p>
            <a:fld id="{561D0CCE-8DCC-44DC-A653-AE62B1D84A52}" type="slidenum">
              <a:rPr lang="en-GB" smtClean="0"/>
              <a:pPr/>
              <a:t>78</a:t>
            </a:fld>
            <a:endParaRPr lang="en-GB"/>
          </a:p>
        </p:txBody>
      </p:sp>
      <p:sp>
        <p:nvSpPr>
          <p:cNvPr id="7" name="Title 6">
            <a:extLst>
              <a:ext uri="{FF2B5EF4-FFF2-40B4-BE49-F238E27FC236}">
                <a16:creationId xmlns:a16="http://schemas.microsoft.com/office/drawing/2014/main" id="{1CBDFB09-2F4A-1434-2328-98295BC20F15}"/>
              </a:ext>
            </a:extLst>
          </p:cNvPr>
          <p:cNvSpPr txBox="1">
            <a:spLocks noGrp="1"/>
          </p:cNvSpPr>
          <p:nvPr>
            <p:ph type="title"/>
          </p:nvPr>
        </p:nvSpPr>
        <p:spPr>
          <a:xfrm>
            <a:off x="838200" y="365125"/>
            <a:ext cx="10515600" cy="480131"/>
          </a:xfrm>
          <a:prstGeom prst="rect">
            <a:avLst/>
          </a:prstGeom>
          <a:noFill/>
        </p:spPr>
        <p:txBody>
          <a:bodyPr wrap="square" rtlCol="0">
            <a:spAutoFit/>
          </a:bodyPr>
          <a:lstStyle/>
          <a:p>
            <a:r>
              <a:rPr lang="en-GB" sz="2800" b="1"/>
              <a:t>UKHSA Childhood Vaccines: parental attitudes survey 2025 </a:t>
            </a:r>
          </a:p>
        </p:txBody>
      </p:sp>
      <p:sp>
        <p:nvSpPr>
          <p:cNvPr id="8" name="Content Placeholder 7">
            <a:extLst>
              <a:ext uri="{FF2B5EF4-FFF2-40B4-BE49-F238E27FC236}">
                <a16:creationId xmlns:a16="http://schemas.microsoft.com/office/drawing/2014/main" id="{ACCDDC39-A274-00AD-2E65-36002A01B6D0}"/>
              </a:ext>
            </a:extLst>
          </p:cNvPr>
          <p:cNvSpPr txBox="1">
            <a:spLocks noGrp="1"/>
          </p:cNvSpPr>
          <p:nvPr>
            <p:ph idx="1"/>
          </p:nvPr>
        </p:nvSpPr>
        <p:spPr>
          <a:xfrm>
            <a:off x="83726" y="2018389"/>
            <a:ext cx="6629400" cy="1724255"/>
          </a:xfrm>
          <a:prstGeom prst="rect">
            <a:avLst/>
          </a:prstGeom>
          <a:solidFill>
            <a:srgbClr val="CFD3F1"/>
          </a:solidFill>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03278" rtl="0" eaLnBrk="1" fontAlgn="auto" latinLnBrk="0" hangingPunct="1">
              <a:lnSpc>
                <a:spcPct val="90000"/>
              </a:lnSpc>
              <a:spcBef>
                <a:spcPts val="988"/>
              </a:spcBef>
              <a:spcAft>
                <a:spcPts val="0"/>
              </a:spcAft>
              <a:buClrTx/>
              <a:buSzTx/>
              <a:buFont typeface="Arial" panose="020B0604020202020204" pitchFamily="34" charset="0"/>
              <a:buNone/>
              <a:tabLst/>
              <a:defRPr/>
            </a:pPr>
            <a:r>
              <a:rPr kumimoji="0" lang="en-GB" sz="1600" b="1" i="0" u="none" strike="noStrike" kern="1200" cap="none" spc="0" normalizeH="0" baseline="0" noProof="0">
                <a:ln>
                  <a:noFill/>
                </a:ln>
                <a:solidFill>
                  <a:srgbClr val="212A73"/>
                </a:solidFill>
                <a:effectLst/>
                <a:uLnTx/>
                <a:uFillTx/>
              </a:rPr>
              <a:t>Findings:</a:t>
            </a:r>
            <a:endParaRPr lang="en-GB" sz="1600" b="1">
              <a:solidFill>
                <a:srgbClr val="212A73"/>
              </a:solidFill>
            </a:endParaRPr>
          </a:p>
          <a:p>
            <a:pPr marL="0" marR="0" lvl="0" indent="0" algn="l" defTabSz="903278" rtl="0" eaLnBrk="1" fontAlgn="auto" latinLnBrk="0" hangingPunct="1">
              <a:lnSpc>
                <a:spcPct val="90000"/>
              </a:lnSpc>
              <a:spcBef>
                <a:spcPts val="988"/>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srgbClr val="212A73"/>
                </a:solidFill>
                <a:effectLst/>
                <a:uLnTx/>
                <a:uFillTx/>
              </a:rPr>
              <a:t>Parents have a high level of confidence in children’s vaccination in UK </a:t>
            </a:r>
          </a:p>
          <a:p>
            <a:pPr marL="1134659" lvl="2" indent="-225819" defTabSz="903278">
              <a:lnSpc>
                <a:spcPct val="90000"/>
              </a:lnSpc>
              <a:spcBef>
                <a:spcPts val="494"/>
              </a:spcBef>
              <a:buFont typeface="Arial" panose="020B0604020202020204" pitchFamily="34" charset="0"/>
              <a:buChar char="•"/>
              <a:defRPr/>
            </a:pPr>
            <a:r>
              <a:rPr kumimoji="0" lang="en-GB" sz="1600" b="1" i="0" u="none" strike="noStrike" kern="1200" cap="none" spc="0" normalizeH="0" baseline="0" noProof="0">
                <a:ln>
                  <a:noFill/>
                </a:ln>
                <a:solidFill>
                  <a:srgbClr val="212A73"/>
                </a:solidFill>
                <a:effectLst/>
                <a:uLnTx/>
                <a:uFillTx/>
              </a:rPr>
              <a:t>87% </a:t>
            </a:r>
            <a:r>
              <a:rPr kumimoji="0" lang="en-GB" sz="1600" b="0" i="0" u="none" strike="noStrike" kern="1200" cap="none" spc="0" normalizeH="0" baseline="0" noProof="0">
                <a:ln>
                  <a:noFill/>
                </a:ln>
                <a:solidFill>
                  <a:srgbClr val="212A73"/>
                </a:solidFill>
                <a:effectLst/>
                <a:uLnTx/>
                <a:uFillTx/>
              </a:rPr>
              <a:t>agreed vaccines </a:t>
            </a:r>
            <a:r>
              <a:rPr kumimoji="0" lang="en-GB" sz="1600" b="1" i="0" u="none" strike="noStrike" kern="1200" cap="none" spc="0" normalizeH="0" baseline="0" noProof="0">
                <a:ln>
                  <a:noFill/>
                </a:ln>
                <a:solidFill>
                  <a:srgbClr val="212A73"/>
                </a:solidFill>
                <a:effectLst/>
                <a:uLnTx/>
                <a:uFillTx/>
              </a:rPr>
              <a:t>work</a:t>
            </a:r>
            <a:r>
              <a:rPr kumimoji="0" lang="en-GB" sz="1600" b="0" i="0" u="none" strike="noStrike" kern="1200" cap="none" spc="0" normalizeH="0" baseline="0" noProof="0">
                <a:ln>
                  <a:noFill/>
                </a:ln>
                <a:solidFill>
                  <a:srgbClr val="212A73"/>
                </a:solidFill>
                <a:effectLst/>
                <a:uLnTx/>
                <a:uFillTx/>
              </a:rPr>
              <a:t> for children</a:t>
            </a:r>
            <a:endParaRPr lang="en-GB" sz="1600">
              <a:solidFill>
                <a:srgbClr val="212A73"/>
              </a:solidFill>
            </a:endParaRPr>
          </a:p>
          <a:p>
            <a:pPr marL="1134659" lvl="2" indent="-225819" defTabSz="903278">
              <a:lnSpc>
                <a:spcPct val="90000"/>
              </a:lnSpc>
              <a:spcBef>
                <a:spcPts val="494"/>
              </a:spcBef>
              <a:buFont typeface="Arial" panose="020B0604020202020204" pitchFamily="34" charset="0"/>
              <a:buChar char="•"/>
              <a:defRPr/>
            </a:pPr>
            <a:r>
              <a:rPr kumimoji="0" lang="en-GB" sz="1600" b="1" i="0" u="none" strike="noStrike" kern="1200" cap="none" spc="0" normalizeH="0" baseline="0" noProof="0">
                <a:ln>
                  <a:noFill/>
                </a:ln>
                <a:solidFill>
                  <a:srgbClr val="212A73"/>
                </a:solidFill>
                <a:effectLst/>
                <a:uLnTx/>
                <a:uFillTx/>
              </a:rPr>
              <a:t>85%</a:t>
            </a:r>
            <a:r>
              <a:rPr kumimoji="0" lang="en-GB" sz="1600" b="0" i="0" u="none" strike="noStrike" kern="1200" cap="none" spc="0" normalizeH="0" baseline="0" noProof="0">
                <a:ln>
                  <a:noFill/>
                </a:ln>
                <a:solidFill>
                  <a:srgbClr val="212A73"/>
                </a:solidFill>
                <a:effectLst/>
                <a:uLnTx/>
                <a:uFillTx/>
              </a:rPr>
              <a:t> agreed they are </a:t>
            </a:r>
            <a:r>
              <a:rPr kumimoji="0" lang="en-GB" sz="1600" b="1" i="0" u="none" strike="noStrike" kern="1200" cap="none" spc="0" normalizeH="0" baseline="0" noProof="0">
                <a:ln>
                  <a:noFill/>
                </a:ln>
                <a:solidFill>
                  <a:srgbClr val="212A73"/>
                </a:solidFill>
                <a:effectLst/>
                <a:uLnTx/>
                <a:uFillTx/>
              </a:rPr>
              <a:t>safe</a:t>
            </a:r>
            <a:r>
              <a:rPr kumimoji="0" lang="en-GB" sz="1600" b="0" i="0" u="none" strike="noStrike" kern="1200" cap="none" spc="0" normalizeH="0" baseline="0" noProof="0">
                <a:ln>
                  <a:noFill/>
                </a:ln>
                <a:solidFill>
                  <a:srgbClr val="212A73"/>
                </a:solidFill>
                <a:effectLst/>
                <a:uLnTx/>
                <a:uFillTx/>
              </a:rPr>
              <a:t> </a:t>
            </a:r>
          </a:p>
          <a:p>
            <a:pPr marL="1134659" lvl="2" indent="-225819" defTabSz="903278">
              <a:lnSpc>
                <a:spcPct val="90000"/>
              </a:lnSpc>
              <a:spcBef>
                <a:spcPts val="494"/>
              </a:spcBef>
              <a:buFont typeface="Arial" panose="020B0604020202020204" pitchFamily="34" charset="0"/>
              <a:buChar char="•"/>
              <a:defRPr/>
            </a:pPr>
            <a:r>
              <a:rPr kumimoji="0" lang="en-GB" sz="1600" b="1" i="0" u="none" strike="noStrike" kern="1200" cap="none" spc="0" normalizeH="0" baseline="0" noProof="0">
                <a:ln>
                  <a:noFill/>
                </a:ln>
                <a:solidFill>
                  <a:srgbClr val="212A73"/>
                </a:solidFill>
                <a:effectLst/>
                <a:uLnTx/>
                <a:uFillTx/>
              </a:rPr>
              <a:t>84%</a:t>
            </a:r>
            <a:r>
              <a:rPr kumimoji="0" lang="en-GB" sz="1600" b="0" i="0" u="none" strike="noStrike" kern="1200" cap="none" spc="0" normalizeH="0" baseline="0" noProof="0">
                <a:ln>
                  <a:noFill/>
                </a:ln>
                <a:solidFill>
                  <a:srgbClr val="212A73"/>
                </a:solidFill>
                <a:effectLst/>
                <a:uLnTx/>
                <a:uFillTx/>
              </a:rPr>
              <a:t> </a:t>
            </a:r>
            <a:r>
              <a:rPr kumimoji="0" lang="en-GB" sz="1600" b="1" i="0" u="none" strike="noStrike" kern="1200" cap="none" spc="0" normalizeH="0" baseline="0" noProof="0">
                <a:ln>
                  <a:noFill/>
                </a:ln>
                <a:solidFill>
                  <a:srgbClr val="212A73"/>
                </a:solidFill>
                <a:effectLst/>
                <a:uLnTx/>
                <a:uFillTx/>
              </a:rPr>
              <a:t>trusted</a:t>
            </a:r>
            <a:r>
              <a:rPr kumimoji="0" lang="en-GB" sz="1600" b="0" i="0" u="none" strike="noStrike" kern="1200" cap="none" spc="0" normalizeH="0" baseline="0" noProof="0">
                <a:ln>
                  <a:noFill/>
                </a:ln>
                <a:solidFill>
                  <a:srgbClr val="212A73"/>
                </a:solidFill>
                <a:effectLst/>
                <a:uLnTx/>
                <a:uFillTx/>
              </a:rPr>
              <a:t> them</a:t>
            </a:r>
          </a:p>
          <a:p>
            <a:pPr marL="677459" marR="0" lvl="1" indent="-225819" algn="l" defTabSz="903278" rtl="0" eaLnBrk="1" fontAlgn="auto" latinLnBrk="0" hangingPunct="1">
              <a:lnSpc>
                <a:spcPct val="90000"/>
              </a:lnSpc>
              <a:spcBef>
                <a:spcPts val="494"/>
              </a:spcBef>
              <a:spcAft>
                <a:spcPts val="0"/>
              </a:spcAft>
              <a:buClrTx/>
              <a:buSzTx/>
              <a:buFont typeface="Arial" panose="020B0604020202020204" pitchFamily="34" charset="0"/>
              <a:buChar char="•"/>
              <a:tabLst/>
              <a:defRPr/>
            </a:pPr>
            <a:endParaRPr kumimoji="0" lang="en-GB" sz="1005" b="0" i="0" u="none" strike="noStrike" kern="1200" cap="none" spc="0" normalizeH="0" baseline="0" noProof="0">
              <a:ln>
                <a:noFill/>
              </a:ln>
              <a:solidFill>
                <a:srgbClr val="212A73"/>
              </a:solidFill>
              <a:effectLst/>
              <a:uLnTx/>
              <a:uFillTx/>
              <a:latin typeface="Arial"/>
              <a:ea typeface="+mn-ea"/>
              <a:cs typeface="+mn-cs"/>
            </a:endParaRPr>
          </a:p>
        </p:txBody>
      </p:sp>
      <p:sp>
        <p:nvSpPr>
          <p:cNvPr id="9" name="TextBox 8">
            <a:extLst>
              <a:ext uri="{FF2B5EF4-FFF2-40B4-BE49-F238E27FC236}">
                <a16:creationId xmlns:a16="http://schemas.microsoft.com/office/drawing/2014/main" id="{8D1D235A-C27E-4FF1-E879-5180DAC967B8}"/>
              </a:ext>
            </a:extLst>
          </p:cNvPr>
          <p:cNvSpPr txBox="1"/>
          <p:nvPr/>
        </p:nvSpPr>
        <p:spPr>
          <a:xfrm>
            <a:off x="783431" y="909814"/>
            <a:ext cx="10625137" cy="968470"/>
          </a:xfrm>
          <a:prstGeom prst="rect">
            <a:avLst/>
          </a:prstGeom>
          <a:noFill/>
        </p:spPr>
        <p:txBody>
          <a:bodyPr wrap="square" rtlCol="0">
            <a:spAutoFit/>
          </a:bodyPr>
          <a:lstStyle/>
          <a:p>
            <a:pPr lvl="0" defTabSz="903278">
              <a:lnSpc>
                <a:spcPct val="90000"/>
              </a:lnSpc>
              <a:spcBef>
                <a:spcPts val="988"/>
              </a:spcBef>
              <a:defRPr/>
            </a:pPr>
            <a:r>
              <a:rPr lang="en-GB">
                <a:solidFill>
                  <a:srgbClr val="212A73"/>
                </a:solidFill>
              </a:rPr>
              <a:t>UKHSA online survey with parents of children aged 2 months to 5 years, </a:t>
            </a:r>
            <a:r>
              <a:rPr lang="en-GB" b="1">
                <a:solidFill>
                  <a:srgbClr val="212A73"/>
                </a:solidFill>
              </a:rPr>
              <a:t>focused on what they think about vaccination</a:t>
            </a:r>
            <a:r>
              <a:rPr lang="en-GB">
                <a:solidFill>
                  <a:srgbClr val="212A73"/>
                </a:solidFill>
              </a:rPr>
              <a:t>.</a:t>
            </a:r>
          </a:p>
          <a:p>
            <a:pPr lvl="0" defTabSz="903278">
              <a:lnSpc>
                <a:spcPct val="90000"/>
              </a:lnSpc>
              <a:spcBef>
                <a:spcPts val="988"/>
              </a:spcBef>
              <a:defRPr/>
            </a:pPr>
            <a:r>
              <a:rPr lang="en-GB">
                <a:solidFill>
                  <a:srgbClr val="212A73"/>
                </a:solidFill>
              </a:rPr>
              <a:t>3,272 parents participated between 16 January and 12 February 2025</a:t>
            </a:r>
          </a:p>
        </p:txBody>
      </p:sp>
      <p:sp>
        <p:nvSpPr>
          <p:cNvPr id="10" name="TextBox 9">
            <a:extLst>
              <a:ext uri="{FF2B5EF4-FFF2-40B4-BE49-F238E27FC236}">
                <a16:creationId xmlns:a16="http://schemas.microsoft.com/office/drawing/2014/main" id="{2200E29A-5CC2-62DC-9FAF-FCBA8C052B03}"/>
              </a:ext>
            </a:extLst>
          </p:cNvPr>
          <p:cNvSpPr txBox="1"/>
          <p:nvPr/>
        </p:nvSpPr>
        <p:spPr>
          <a:xfrm>
            <a:off x="102013" y="4113531"/>
            <a:ext cx="6592826" cy="1392689"/>
          </a:xfrm>
          <a:prstGeom prst="rect">
            <a:avLst/>
          </a:prstGeom>
          <a:solidFill>
            <a:srgbClr val="CFD3F1"/>
          </a:solidFill>
          <a:ln/>
        </p:spPr>
        <p:style>
          <a:lnRef idx="2">
            <a:schemeClr val="dk1"/>
          </a:lnRef>
          <a:fillRef idx="1">
            <a:schemeClr val="lt1"/>
          </a:fillRef>
          <a:effectRef idx="0">
            <a:schemeClr val="dk1"/>
          </a:effectRef>
          <a:fontRef idx="minor">
            <a:schemeClr val="dk1"/>
          </a:fontRef>
        </p:style>
        <p:txBody>
          <a:bodyPr wrap="square">
            <a:spAutoFit/>
          </a:bodyPr>
          <a:lstStyle/>
          <a:p>
            <a:pPr indent="-5560" defTabSz="903278">
              <a:lnSpc>
                <a:spcPct val="90000"/>
              </a:lnSpc>
              <a:spcBef>
                <a:spcPts val="494"/>
              </a:spcBef>
              <a:defRPr/>
            </a:pPr>
            <a:r>
              <a:rPr kumimoji="0" lang="en-GB" sz="1600" b="1" i="0" u="none" strike="noStrike" kern="1200" cap="none" spc="0" normalizeH="0" baseline="0" noProof="0">
                <a:ln>
                  <a:noFill/>
                </a:ln>
                <a:solidFill>
                  <a:srgbClr val="212A73"/>
                </a:solidFill>
                <a:effectLst/>
                <a:uLnTx/>
                <a:uFillTx/>
              </a:rPr>
              <a:t>Seriousness of disease</a:t>
            </a:r>
          </a:p>
          <a:p>
            <a:pPr marL="280190" indent="-285750" defTabSz="903278">
              <a:lnSpc>
                <a:spcPct val="90000"/>
              </a:lnSpc>
              <a:spcBef>
                <a:spcPts val="494"/>
              </a:spcBef>
              <a:buFont typeface="Arial" panose="020B0604020202020204" pitchFamily="34" charset="0"/>
              <a:buChar char="•"/>
              <a:defRPr/>
            </a:pPr>
            <a:r>
              <a:rPr lang="en-GB" sz="1600">
                <a:solidFill>
                  <a:srgbClr val="212A73"/>
                </a:solidFill>
              </a:rPr>
              <a:t>m</a:t>
            </a:r>
            <a:r>
              <a:rPr kumimoji="0" lang="en-GB" sz="1600" b="0" i="0" u="none" strike="noStrike" kern="1200" cap="none" spc="0" normalizeH="0" baseline="0" noProof="0" err="1">
                <a:ln>
                  <a:noFill/>
                </a:ln>
                <a:solidFill>
                  <a:srgbClr val="212A73"/>
                </a:solidFill>
                <a:effectLst/>
                <a:uLnTx/>
                <a:uFillTx/>
              </a:rPr>
              <a:t>ost</a:t>
            </a:r>
            <a:r>
              <a:rPr kumimoji="0" lang="en-GB" sz="1600" b="0" i="0" u="none" strike="noStrike" kern="1200" cap="none" spc="0" normalizeH="0" baseline="0" noProof="0">
                <a:ln>
                  <a:noFill/>
                </a:ln>
                <a:solidFill>
                  <a:srgbClr val="212A73"/>
                </a:solidFill>
                <a:effectLst/>
                <a:uLnTx/>
                <a:uFillTx/>
              </a:rPr>
              <a:t> parents recognised serious of diseases they protect against. </a:t>
            </a:r>
            <a:endParaRPr lang="en-GB" sz="1600">
              <a:solidFill>
                <a:srgbClr val="212A73"/>
              </a:solidFill>
            </a:endParaRPr>
          </a:p>
          <a:p>
            <a:pPr marL="280190" indent="-285750" defTabSz="903278">
              <a:lnSpc>
                <a:spcPct val="90000"/>
              </a:lnSpc>
              <a:spcBef>
                <a:spcPts val="494"/>
              </a:spcBef>
              <a:buFont typeface="Arial" panose="020B0604020202020204" pitchFamily="34" charset="0"/>
              <a:buChar char="•"/>
              <a:defRPr/>
            </a:pPr>
            <a:r>
              <a:rPr kumimoji="0" lang="en-GB" sz="1600" b="0" i="0" u="none" strike="noStrike" kern="1200" cap="none" spc="0" normalizeH="0" baseline="0" noProof="0">
                <a:ln>
                  <a:noFill/>
                </a:ln>
                <a:solidFill>
                  <a:srgbClr val="212A73"/>
                </a:solidFill>
                <a:effectLst/>
                <a:uLnTx/>
                <a:uFillTx/>
              </a:rPr>
              <a:t>“very serious” = septicaemia (84%) and meningitis (83%).</a:t>
            </a:r>
          </a:p>
          <a:p>
            <a:pPr marL="220259" indent="-225819" defTabSz="903278">
              <a:lnSpc>
                <a:spcPct val="90000"/>
              </a:lnSpc>
              <a:spcBef>
                <a:spcPts val="494"/>
              </a:spcBef>
              <a:buFont typeface="Arial" panose="020B0604020202020204" pitchFamily="34" charset="0"/>
              <a:buChar char="•"/>
              <a:defRPr/>
            </a:pPr>
            <a:r>
              <a:rPr lang="en-GB" sz="1600" b="1">
                <a:solidFill>
                  <a:srgbClr val="FF5248"/>
                </a:solidFill>
              </a:rPr>
              <a:t>c</a:t>
            </a:r>
            <a:r>
              <a:rPr kumimoji="0" lang="en-GB" sz="1600" b="1" i="0" u="none" strike="noStrike" kern="1200" cap="none" spc="0" normalizeH="0" baseline="0" noProof="0">
                <a:ln>
                  <a:noFill/>
                </a:ln>
                <a:solidFill>
                  <a:srgbClr val="FF5248"/>
                </a:solidFill>
                <a:effectLst/>
                <a:uLnTx/>
                <a:uFillTx/>
              </a:rPr>
              <a:t>hickenpox seen as less serious</a:t>
            </a:r>
            <a:r>
              <a:rPr kumimoji="0" lang="en-GB" sz="1600" b="0" i="0" u="none" strike="noStrike" kern="1200" cap="none" spc="0" normalizeH="0" baseline="0" noProof="0">
                <a:ln>
                  <a:noFill/>
                </a:ln>
                <a:solidFill>
                  <a:srgbClr val="212A73"/>
                </a:solidFill>
                <a:effectLst/>
                <a:uLnTx/>
                <a:uFillTx/>
              </a:rPr>
              <a:t>. 27% rating “very serious” and 26% “fairly serious”.</a:t>
            </a:r>
          </a:p>
        </p:txBody>
      </p:sp>
      <p:sp>
        <p:nvSpPr>
          <p:cNvPr id="11" name="TextBox 10">
            <a:extLst>
              <a:ext uri="{FF2B5EF4-FFF2-40B4-BE49-F238E27FC236}">
                <a16:creationId xmlns:a16="http://schemas.microsoft.com/office/drawing/2014/main" id="{7136C540-507F-B998-BEE5-8D91BA5A4A90}"/>
              </a:ext>
            </a:extLst>
          </p:cNvPr>
          <p:cNvSpPr txBox="1"/>
          <p:nvPr/>
        </p:nvSpPr>
        <p:spPr>
          <a:xfrm>
            <a:off x="6796849" y="1978268"/>
            <a:ext cx="5276279" cy="3929281"/>
          </a:xfrm>
          <a:prstGeom prst="rect">
            <a:avLst/>
          </a:prstGeom>
          <a:solidFill>
            <a:srgbClr val="CFD3F1"/>
          </a:solidFill>
          <a:ln/>
        </p:spPr>
        <p:style>
          <a:lnRef idx="2">
            <a:schemeClr val="dk1"/>
          </a:lnRef>
          <a:fillRef idx="1">
            <a:schemeClr val="lt1"/>
          </a:fillRef>
          <a:effectRef idx="0">
            <a:schemeClr val="dk1"/>
          </a:effectRef>
          <a:fontRef idx="minor">
            <a:schemeClr val="dk1"/>
          </a:fontRef>
        </p:style>
        <p:txBody>
          <a:bodyPr wrap="square">
            <a:spAutoFit/>
          </a:bodyPr>
          <a:lstStyle/>
          <a:p>
            <a:pPr indent="-5560" defTabSz="903278">
              <a:lnSpc>
                <a:spcPct val="90000"/>
              </a:lnSpc>
              <a:spcBef>
                <a:spcPts val="494"/>
              </a:spcBef>
              <a:defRPr/>
            </a:pPr>
            <a:r>
              <a:rPr kumimoji="0" lang="en-GB" sz="1600" b="1" i="0" u="none" strike="noStrike" kern="1200" cap="none" spc="0" normalizeH="0" baseline="0" noProof="0">
                <a:ln>
                  <a:noFill/>
                </a:ln>
                <a:solidFill>
                  <a:srgbClr val="212A73"/>
                </a:solidFill>
                <a:effectLst/>
                <a:uLnTx/>
                <a:uFillTx/>
              </a:rPr>
              <a:t>Sources of information: </a:t>
            </a:r>
          </a:p>
          <a:p>
            <a:pPr marL="220259" indent="-225819" defTabSz="903278">
              <a:lnSpc>
                <a:spcPct val="90000"/>
              </a:lnSpc>
              <a:spcBef>
                <a:spcPts val="494"/>
              </a:spcBef>
              <a:buFont typeface="Arial" panose="020B0604020202020204" pitchFamily="34" charset="0"/>
              <a:buChar char="•"/>
              <a:defRPr/>
            </a:pPr>
            <a:r>
              <a:rPr kumimoji="0" lang="en-GB" sz="1600" b="1" i="0" u="none" strike="noStrike" kern="1200" cap="none" spc="0" normalizeH="0" baseline="0" noProof="0">
                <a:ln>
                  <a:noFill/>
                </a:ln>
                <a:solidFill>
                  <a:srgbClr val="212A73"/>
                </a:solidFill>
                <a:effectLst/>
                <a:uLnTx/>
                <a:uFillTx/>
              </a:rPr>
              <a:t>NHS and HCP most trusted sources of information. </a:t>
            </a:r>
            <a:r>
              <a:rPr kumimoji="0" lang="en-GB" sz="1600" b="0" i="0" u="none" strike="noStrike" kern="1200" cap="none" spc="0" normalizeH="0" baseline="0" noProof="0">
                <a:ln>
                  <a:noFill/>
                </a:ln>
                <a:solidFill>
                  <a:srgbClr val="212A73"/>
                </a:solidFill>
                <a:effectLst/>
                <a:uLnTx/>
                <a:uFillTx/>
              </a:rPr>
              <a:t>GP 67% ranked in top 3</a:t>
            </a:r>
            <a:r>
              <a:rPr lang="en-GB" sz="1600">
                <a:solidFill>
                  <a:srgbClr val="212A73"/>
                </a:solidFill>
              </a:rPr>
              <a:t>.</a:t>
            </a:r>
          </a:p>
          <a:p>
            <a:pPr marL="677459" lvl="1" indent="-225819" defTabSz="903278">
              <a:lnSpc>
                <a:spcPct val="90000"/>
              </a:lnSpc>
              <a:spcBef>
                <a:spcPts val="494"/>
              </a:spcBef>
              <a:buFont typeface="Arial" panose="020B0604020202020204" pitchFamily="34" charset="0"/>
              <a:buChar char="•"/>
              <a:defRPr/>
            </a:pPr>
            <a:r>
              <a:rPr kumimoji="0" lang="en-GB" sz="1600" b="0" i="0" u="none" strike="noStrike" kern="1200" cap="none" spc="0" normalizeH="0" baseline="0" noProof="0">
                <a:ln>
                  <a:noFill/>
                </a:ln>
                <a:solidFill>
                  <a:srgbClr val="212A73"/>
                </a:solidFill>
                <a:effectLst/>
                <a:uLnTx/>
                <a:uFillTx/>
              </a:rPr>
              <a:t>59% NHS </a:t>
            </a:r>
          </a:p>
          <a:p>
            <a:pPr marL="677459" lvl="1" indent="-225819" defTabSz="903278">
              <a:lnSpc>
                <a:spcPct val="90000"/>
              </a:lnSpc>
              <a:spcBef>
                <a:spcPts val="494"/>
              </a:spcBef>
              <a:buFont typeface="Arial" panose="020B0604020202020204" pitchFamily="34" charset="0"/>
              <a:buChar char="•"/>
              <a:defRPr/>
            </a:pPr>
            <a:r>
              <a:rPr kumimoji="0" lang="en-GB" sz="1600" b="0" i="0" u="none" strike="noStrike" kern="1200" cap="none" spc="0" normalizeH="0" baseline="0" noProof="0">
                <a:ln>
                  <a:noFill/>
                </a:ln>
                <a:solidFill>
                  <a:srgbClr val="212A73"/>
                </a:solidFill>
                <a:effectLst/>
                <a:uLnTx/>
                <a:uFillTx/>
              </a:rPr>
              <a:t>15% pharmacists</a:t>
            </a:r>
          </a:p>
          <a:p>
            <a:pPr marL="677459" lvl="1" indent="-225819" defTabSz="903278">
              <a:lnSpc>
                <a:spcPct val="90000"/>
              </a:lnSpc>
              <a:spcBef>
                <a:spcPts val="494"/>
              </a:spcBef>
              <a:buFont typeface="Arial" panose="020B0604020202020204" pitchFamily="34" charset="0"/>
              <a:buChar char="•"/>
              <a:defRPr/>
            </a:pPr>
            <a:r>
              <a:rPr kumimoji="0" lang="en-GB" sz="1600" b="0" i="0" u="none" strike="noStrike" kern="1200" cap="none" spc="0" normalizeH="0" baseline="0" noProof="0">
                <a:ln>
                  <a:noFill/>
                </a:ln>
                <a:solidFill>
                  <a:srgbClr val="212A73"/>
                </a:solidFill>
                <a:effectLst/>
                <a:uLnTx/>
                <a:uFillTx/>
              </a:rPr>
              <a:t> 7% internet</a:t>
            </a:r>
            <a:endParaRPr lang="en-GB" sz="1600">
              <a:solidFill>
                <a:srgbClr val="212A73"/>
              </a:solidFill>
            </a:endParaRPr>
          </a:p>
          <a:p>
            <a:pPr marL="677459" lvl="1" indent="-225819" defTabSz="903278">
              <a:lnSpc>
                <a:spcPct val="90000"/>
              </a:lnSpc>
              <a:spcBef>
                <a:spcPts val="494"/>
              </a:spcBef>
              <a:buFont typeface="Arial" panose="020B0604020202020204" pitchFamily="34" charset="0"/>
              <a:buChar char="•"/>
              <a:defRPr/>
            </a:pPr>
            <a:r>
              <a:rPr kumimoji="0" lang="en-GB" sz="1600" b="0" i="0" u="none" strike="noStrike" kern="1200" cap="none" spc="0" normalizeH="0" baseline="0" noProof="0">
                <a:ln>
                  <a:noFill/>
                </a:ln>
                <a:solidFill>
                  <a:srgbClr val="212A73"/>
                </a:solidFill>
                <a:effectLst/>
                <a:uLnTx/>
                <a:uFillTx/>
              </a:rPr>
              <a:t>3% </a:t>
            </a:r>
            <a:r>
              <a:rPr lang="en-GB" sz="1600">
                <a:solidFill>
                  <a:srgbClr val="212A73"/>
                </a:solidFill>
              </a:rPr>
              <a:t>s</a:t>
            </a:r>
            <a:r>
              <a:rPr kumimoji="0" lang="en-GB" sz="1600" b="0" i="0" u="none" strike="noStrike" kern="1200" cap="none" spc="0" normalizeH="0" baseline="0" noProof="0" err="1">
                <a:ln>
                  <a:noFill/>
                </a:ln>
                <a:solidFill>
                  <a:srgbClr val="212A73"/>
                </a:solidFill>
                <a:effectLst/>
                <a:uLnTx/>
                <a:uFillTx/>
              </a:rPr>
              <a:t>ocial</a:t>
            </a:r>
            <a:r>
              <a:rPr kumimoji="0" lang="en-GB" sz="1600" b="0" i="0" u="none" strike="noStrike" kern="1200" cap="none" spc="0" normalizeH="0" baseline="0" noProof="0">
                <a:ln>
                  <a:noFill/>
                </a:ln>
                <a:solidFill>
                  <a:srgbClr val="212A73"/>
                </a:solidFill>
                <a:effectLst/>
                <a:uLnTx/>
                <a:uFillTx/>
              </a:rPr>
              <a:t> media</a:t>
            </a:r>
          </a:p>
          <a:p>
            <a:pPr marL="220259" indent="-225819" defTabSz="903278">
              <a:lnSpc>
                <a:spcPct val="90000"/>
              </a:lnSpc>
              <a:spcBef>
                <a:spcPts val="494"/>
              </a:spcBef>
              <a:buFont typeface="Arial" panose="020B0604020202020204" pitchFamily="34" charset="0"/>
              <a:buChar char="•"/>
              <a:defRPr/>
            </a:pPr>
            <a:r>
              <a:rPr kumimoji="0" lang="en-GB" sz="1600" b="0" i="0" u="none" strike="noStrike" kern="1200" cap="none" spc="0" normalizeH="0" baseline="0" noProof="0">
                <a:ln>
                  <a:noFill/>
                </a:ln>
                <a:solidFill>
                  <a:srgbClr val="212A73"/>
                </a:solidFill>
                <a:effectLst/>
                <a:uLnTx/>
                <a:uFillTx/>
              </a:rPr>
              <a:t>6% felt they had received enough information to make an informed decision.</a:t>
            </a:r>
          </a:p>
          <a:p>
            <a:pPr marL="220259" indent="-225819" defTabSz="903278">
              <a:lnSpc>
                <a:spcPct val="90000"/>
              </a:lnSpc>
              <a:spcBef>
                <a:spcPts val="494"/>
              </a:spcBef>
              <a:buFont typeface="Arial" panose="020B0604020202020204" pitchFamily="34" charset="0"/>
              <a:buChar char="•"/>
              <a:defRPr/>
            </a:pPr>
            <a:r>
              <a:rPr kumimoji="0" lang="en-GB" sz="1600" b="0" i="0" u="none" strike="noStrike" kern="1200" cap="none" spc="0" normalizeH="0" baseline="0" noProof="0">
                <a:ln>
                  <a:noFill/>
                </a:ln>
                <a:solidFill>
                  <a:srgbClr val="212A73"/>
                </a:solidFill>
                <a:effectLst/>
                <a:uLnTx/>
                <a:uFillTx/>
              </a:rPr>
              <a:t>89% of parents of children aged 3 years 2 months and under reported that they had an opportunity to discuss vaccines with HCP before child’s first visit. 27% before the child was born.</a:t>
            </a:r>
          </a:p>
          <a:p>
            <a:pPr marL="220259" indent="-225819" defTabSz="903278">
              <a:lnSpc>
                <a:spcPct val="90000"/>
              </a:lnSpc>
              <a:spcBef>
                <a:spcPts val="494"/>
              </a:spcBef>
              <a:buFont typeface="Arial" panose="020B0604020202020204" pitchFamily="34" charset="0"/>
              <a:buChar char="•"/>
              <a:defRPr/>
            </a:pPr>
            <a:r>
              <a:rPr kumimoji="0" lang="en-GB" sz="1600" b="0" i="0" u="none" strike="noStrike" kern="1200" cap="none" spc="0" normalizeH="0" baseline="0" noProof="0">
                <a:ln>
                  <a:noFill/>
                </a:ln>
                <a:solidFill>
                  <a:srgbClr val="212A73"/>
                </a:solidFill>
                <a:effectLst/>
                <a:uLnTx/>
                <a:uFillTx/>
              </a:rPr>
              <a:t>53% of parents reported feeling more confident about having their baby vaccinated after talking with a HCP.</a:t>
            </a:r>
          </a:p>
        </p:txBody>
      </p:sp>
      <p:sp>
        <p:nvSpPr>
          <p:cNvPr id="12" name="TextBox 11">
            <a:extLst>
              <a:ext uri="{FF2B5EF4-FFF2-40B4-BE49-F238E27FC236}">
                <a16:creationId xmlns:a16="http://schemas.microsoft.com/office/drawing/2014/main" id="{845BC3E9-2C12-53B4-74FA-FF9D4518C8C1}"/>
              </a:ext>
            </a:extLst>
          </p:cNvPr>
          <p:cNvSpPr txBox="1"/>
          <p:nvPr/>
        </p:nvSpPr>
        <p:spPr>
          <a:xfrm>
            <a:off x="102013" y="5607944"/>
            <a:ext cx="6511526" cy="307777"/>
          </a:xfrm>
          <a:prstGeom prst="rect">
            <a:avLst/>
          </a:prstGeom>
          <a:noFill/>
        </p:spPr>
        <p:txBody>
          <a:bodyPr wrap="square" rtlCol="0">
            <a:spAutoFit/>
          </a:bodyPr>
          <a:lstStyle/>
          <a:p>
            <a:r>
              <a:rPr lang="en-GB" sz="1400">
                <a:solidFill>
                  <a:srgbClr val="00A7A7"/>
                </a:solidFill>
                <a:hlinkClick r:id="rId2">
                  <a:extLst>
                    <a:ext uri="{A12FA001-AC4F-418D-AE19-62706E023703}">
                      <ahyp:hlinkClr xmlns:ahyp="http://schemas.microsoft.com/office/drawing/2018/hyperlinkcolor" val="tx"/>
                    </a:ext>
                  </a:extLst>
                </a:hlinkClick>
              </a:rPr>
              <a:t>Childhood vaccines: parental attitudes survey 2025 findings - GOV.UK</a:t>
            </a:r>
            <a:endParaRPr lang="en-GB" sz="1400"/>
          </a:p>
        </p:txBody>
      </p:sp>
      <p:sp>
        <p:nvSpPr>
          <p:cNvPr id="2" name="Footer Placeholder 3">
            <a:extLst>
              <a:ext uri="{FF2B5EF4-FFF2-40B4-BE49-F238E27FC236}">
                <a16:creationId xmlns:a16="http://schemas.microsoft.com/office/drawing/2014/main" id="{4AF662AA-0897-7A89-388B-E2BA0A02E54C}"/>
              </a:ext>
            </a:extLst>
          </p:cNvPr>
          <p:cNvSpPr>
            <a:spLocks noGrp="1"/>
          </p:cNvSpPr>
          <p:nvPr>
            <p:ph type="ftr" sz="quarter" idx="11"/>
          </p:nvPr>
        </p:nvSpPr>
        <p:spPr>
          <a:xfrm>
            <a:off x="285749" y="6349598"/>
            <a:ext cx="7543801" cy="365125"/>
          </a:xfrm>
        </p:spPr>
        <p:txBody>
          <a:bodyPr/>
          <a:lstStyle/>
          <a:p>
            <a:r>
              <a:rPr lang="en-GB" sz="1300"/>
              <a:t>Varicella vaccination and other changes to the routine childhood immunisation schedule </a:t>
            </a:r>
          </a:p>
        </p:txBody>
      </p:sp>
    </p:spTree>
    <p:extLst>
      <p:ext uri="{BB962C8B-B14F-4D97-AF65-F5344CB8AC3E}">
        <p14:creationId xmlns:p14="http://schemas.microsoft.com/office/powerpoint/2010/main" val="34848587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18956-42AD-3F72-1722-6784DD302769}"/>
              </a:ext>
            </a:extLst>
          </p:cNvPr>
          <p:cNvSpPr>
            <a:spLocks noGrp="1"/>
          </p:cNvSpPr>
          <p:nvPr>
            <p:ph type="title"/>
          </p:nvPr>
        </p:nvSpPr>
        <p:spPr>
          <a:xfrm>
            <a:off x="530352" y="365125"/>
            <a:ext cx="10823448" cy="549275"/>
          </a:xfrm>
        </p:spPr>
        <p:txBody>
          <a:bodyPr/>
          <a:lstStyle/>
          <a:p>
            <a:r>
              <a:rPr lang="en-GB" sz="3600" b="1"/>
              <a:t>Attitudes towards varicella vaccination in the UK</a:t>
            </a:r>
          </a:p>
        </p:txBody>
      </p:sp>
      <p:sp>
        <p:nvSpPr>
          <p:cNvPr id="5" name="Slide Number Placeholder 4">
            <a:extLst>
              <a:ext uri="{FF2B5EF4-FFF2-40B4-BE49-F238E27FC236}">
                <a16:creationId xmlns:a16="http://schemas.microsoft.com/office/drawing/2014/main" id="{57BF12CA-71FC-B1A4-BF03-8B428C199218}"/>
              </a:ext>
            </a:extLst>
          </p:cNvPr>
          <p:cNvSpPr>
            <a:spLocks noGrp="1"/>
          </p:cNvSpPr>
          <p:nvPr>
            <p:ph type="sldNum" sz="quarter" idx="12"/>
          </p:nvPr>
        </p:nvSpPr>
        <p:spPr/>
        <p:txBody>
          <a:bodyPr/>
          <a:lstStyle/>
          <a:p>
            <a:fld id="{561D0CCE-8DCC-44DC-A653-AE62B1D84A52}" type="slidenum">
              <a:rPr lang="en-GB" smtClean="0"/>
              <a:pPr/>
              <a:t>79</a:t>
            </a:fld>
            <a:endParaRPr lang="en-GB"/>
          </a:p>
        </p:txBody>
      </p:sp>
      <p:sp>
        <p:nvSpPr>
          <p:cNvPr id="6" name="TextBox 5">
            <a:extLst>
              <a:ext uri="{FF2B5EF4-FFF2-40B4-BE49-F238E27FC236}">
                <a16:creationId xmlns:a16="http://schemas.microsoft.com/office/drawing/2014/main" id="{4A7732EE-6096-2CF9-D1DA-161CF35BC321}"/>
              </a:ext>
            </a:extLst>
          </p:cNvPr>
          <p:cNvSpPr txBox="1"/>
          <p:nvPr/>
        </p:nvSpPr>
        <p:spPr>
          <a:xfrm>
            <a:off x="297532" y="1107809"/>
            <a:ext cx="8581292" cy="1815882"/>
          </a:xfrm>
          <a:prstGeom prst="rect">
            <a:avLst/>
          </a:prstGeom>
          <a:solidFill>
            <a:srgbClr val="CFD3F1"/>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GB" sz="1400" b="1">
                <a:solidFill>
                  <a:srgbClr val="FF5248"/>
                </a:solidFill>
              </a:rPr>
              <a:t>Healthcare Professionals (HCPs): </a:t>
            </a:r>
            <a:r>
              <a:rPr lang="en-GB" sz="1400">
                <a:hlinkClick r:id="rId2"/>
              </a:rPr>
              <a:t>UK healthcare professionals’ attitudes towards the introduction of varicella vaccine into the routine childhood vaccination schedule and their preferences for administration </a:t>
            </a:r>
            <a:endParaRPr lang="en-GB" sz="1400">
              <a:solidFill>
                <a:srgbClr val="212A73"/>
              </a:solidFill>
            </a:endParaRPr>
          </a:p>
          <a:p>
            <a:pPr marL="285750" indent="-285750">
              <a:buFont typeface="Arial" panose="020B0604020202020204" pitchFamily="34" charset="0"/>
              <a:buChar char="•"/>
            </a:pPr>
            <a:r>
              <a:rPr lang="en-GB" sz="1400">
                <a:solidFill>
                  <a:srgbClr val="212A73"/>
                </a:solidFill>
              </a:rPr>
              <a:t>surveyed 91 UK HCPs in 2022</a:t>
            </a:r>
          </a:p>
          <a:p>
            <a:pPr marL="285750" indent="-285750">
              <a:buFont typeface="Arial" panose="020B0604020202020204" pitchFamily="34" charset="0"/>
              <a:buChar char="•"/>
            </a:pPr>
            <a:r>
              <a:rPr lang="en-GB" sz="1400">
                <a:solidFill>
                  <a:srgbClr val="212A73"/>
                </a:solidFill>
              </a:rPr>
              <a:t>while all agreed or strongly agreed that vaccines are important for child health:</a:t>
            </a:r>
          </a:p>
          <a:p>
            <a:pPr marL="742950" lvl="1" indent="-285750">
              <a:buFontTx/>
              <a:buChar char="-"/>
            </a:pPr>
            <a:r>
              <a:rPr lang="en-GB" sz="1400" b="1">
                <a:solidFill>
                  <a:srgbClr val="212A73"/>
                </a:solidFill>
              </a:rPr>
              <a:t>58% </a:t>
            </a:r>
            <a:r>
              <a:rPr lang="en-GB" sz="1400">
                <a:solidFill>
                  <a:srgbClr val="212A73"/>
                </a:solidFill>
              </a:rPr>
              <a:t>believe varicella is serious enough for vaccination</a:t>
            </a:r>
          </a:p>
          <a:p>
            <a:pPr marL="742950" lvl="1" indent="-285750">
              <a:buFontTx/>
              <a:buChar char="-"/>
            </a:pPr>
            <a:r>
              <a:rPr lang="en-GB" sz="1400" b="1">
                <a:solidFill>
                  <a:srgbClr val="212A73"/>
                </a:solidFill>
              </a:rPr>
              <a:t>41.8% </a:t>
            </a:r>
            <a:r>
              <a:rPr lang="en-GB" sz="1400">
                <a:solidFill>
                  <a:srgbClr val="212A73"/>
                </a:solidFill>
              </a:rPr>
              <a:t>were unsure or did not believe varicella was serious enough to vaccinate against. </a:t>
            </a:r>
          </a:p>
          <a:p>
            <a:pPr marL="285750" indent="-285750">
              <a:buFont typeface="Arial" panose="020B0604020202020204" pitchFamily="34" charset="0"/>
              <a:buChar char="•"/>
            </a:pPr>
            <a:r>
              <a:rPr lang="en-GB" sz="1400">
                <a:solidFill>
                  <a:srgbClr val="212A73"/>
                </a:solidFill>
              </a:rPr>
              <a:t>after receiving basic information, </a:t>
            </a:r>
            <a:r>
              <a:rPr lang="en-GB" sz="1400" b="1">
                <a:solidFill>
                  <a:srgbClr val="212A73"/>
                </a:solidFill>
              </a:rPr>
              <a:t>47.3% </a:t>
            </a:r>
            <a:r>
              <a:rPr lang="en-GB" sz="1400">
                <a:solidFill>
                  <a:srgbClr val="212A73"/>
                </a:solidFill>
              </a:rPr>
              <a:t>preferred a combined MMRV vaccine</a:t>
            </a:r>
          </a:p>
          <a:p>
            <a:pPr marL="285750" indent="-285750">
              <a:buFont typeface="Arial" panose="020B0604020202020204" pitchFamily="34" charset="0"/>
              <a:buChar char="•"/>
            </a:pPr>
            <a:r>
              <a:rPr lang="en-GB" sz="1400">
                <a:solidFill>
                  <a:srgbClr val="212A73"/>
                </a:solidFill>
              </a:rPr>
              <a:t>highlighted need for training to address knowledge gaps before rollout</a:t>
            </a:r>
          </a:p>
        </p:txBody>
      </p:sp>
      <p:sp>
        <p:nvSpPr>
          <p:cNvPr id="7" name="TextBox 6">
            <a:extLst>
              <a:ext uri="{FF2B5EF4-FFF2-40B4-BE49-F238E27FC236}">
                <a16:creationId xmlns:a16="http://schemas.microsoft.com/office/drawing/2014/main" id="{3C943B5E-235B-F88D-1791-807B2AFD8CB2}"/>
              </a:ext>
            </a:extLst>
          </p:cNvPr>
          <p:cNvSpPr txBox="1"/>
          <p:nvPr/>
        </p:nvSpPr>
        <p:spPr>
          <a:xfrm>
            <a:off x="297532" y="3136098"/>
            <a:ext cx="8581292" cy="1169551"/>
          </a:xfrm>
          <a:prstGeom prst="rect">
            <a:avLst/>
          </a:prstGeom>
          <a:solidFill>
            <a:srgbClr val="CFD3F1"/>
          </a:solidFill>
          <a:ln/>
        </p:spPr>
        <p:style>
          <a:lnRef idx="2">
            <a:schemeClr val="dk1"/>
          </a:lnRef>
          <a:fillRef idx="1">
            <a:schemeClr val="lt1"/>
          </a:fillRef>
          <a:effectRef idx="0">
            <a:schemeClr val="dk1"/>
          </a:effectRef>
          <a:fontRef idx="minor">
            <a:schemeClr val="dk1"/>
          </a:fontRef>
        </p:style>
        <p:txBody>
          <a:bodyPr wrap="square">
            <a:spAutoFit/>
          </a:bodyPr>
          <a:lstStyle/>
          <a:p>
            <a:r>
              <a:rPr lang="en-GB" sz="1400" b="1">
                <a:solidFill>
                  <a:srgbClr val="FF5248"/>
                </a:solidFill>
              </a:rPr>
              <a:t>Paediatricians: </a:t>
            </a:r>
            <a:r>
              <a:rPr lang="en-GB" sz="1400">
                <a:hlinkClick r:id="rId3"/>
              </a:rPr>
              <a:t>UK paediatricians' attitudes towards the chicken pox vaccine: The SPOTTY study</a:t>
            </a:r>
            <a:endParaRPr lang="en-GB" sz="1400" b="1">
              <a:solidFill>
                <a:srgbClr val="FF5248"/>
              </a:solidFill>
            </a:endParaRPr>
          </a:p>
          <a:p>
            <a:pPr marL="285750" indent="-285750">
              <a:buFont typeface="Arial" panose="020B0604020202020204" pitchFamily="34" charset="0"/>
              <a:buChar char="•"/>
            </a:pPr>
            <a:r>
              <a:rPr lang="en-GB" sz="1400">
                <a:solidFill>
                  <a:srgbClr val="212A73"/>
                </a:solidFill>
              </a:rPr>
              <a:t>surveyed 272 UK paediatricians in 2023, 23 from Wales</a:t>
            </a:r>
          </a:p>
          <a:p>
            <a:pPr marL="285750" indent="-285750">
              <a:buFont typeface="Arial" panose="020B0604020202020204" pitchFamily="34" charset="0"/>
              <a:buChar char="•"/>
            </a:pPr>
            <a:r>
              <a:rPr lang="en-GB" sz="1400" b="1">
                <a:solidFill>
                  <a:srgbClr val="212A73"/>
                </a:solidFill>
              </a:rPr>
              <a:t>78% </a:t>
            </a:r>
            <a:r>
              <a:rPr lang="en-GB" sz="1400">
                <a:solidFill>
                  <a:srgbClr val="212A73"/>
                </a:solidFill>
              </a:rPr>
              <a:t>support adding varicella vaccine to routine schedule</a:t>
            </a:r>
          </a:p>
          <a:p>
            <a:pPr marL="285750" indent="-285750">
              <a:buFont typeface="Arial" panose="020B0604020202020204" pitchFamily="34" charset="0"/>
              <a:buChar char="•"/>
            </a:pPr>
            <a:r>
              <a:rPr lang="en-GB" sz="1400" b="1">
                <a:solidFill>
                  <a:srgbClr val="212A73"/>
                </a:solidFill>
              </a:rPr>
              <a:t>86% </a:t>
            </a:r>
            <a:r>
              <a:rPr lang="en-GB" sz="1400">
                <a:solidFill>
                  <a:srgbClr val="212A73"/>
                </a:solidFill>
              </a:rPr>
              <a:t>recommend it to family/friends</a:t>
            </a:r>
          </a:p>
          <a:p>
            <a:pPr marL="285750" indent="-285750">
              <a:buFont typeface="Arial" panose="020B0604020202020204" pitchFamily="34" charset="0"/>
              <a:buChar char="•"/>
            </a:pPr>
            <a:r>
              <a:rPr lang="en-GB" sz="1400">
                <a:solidFill>
                  <a:srgbClr val="212A73"/>
                </a:solidFill>
              </a:rPr>
              <a:t>however, </a:t>
            </a:r>
            <a:r>
              <a:rPr lang="en-GB" sz="1400" b="1">
                <a:solidFill>
                  <a:srgbClr val="212A73"/>
                </a:solidFill>
              </a:rPr>
              <a:t>42% </a:t>
            </a:r>
            <a:r>
              <a:rPr lang="en-GB" sz="1400">
                <a:solidFill>
                  <a:srgbClr val="212A73"/>
                </a:solidFill>
              </a:rPr>
              <a:t>lack confidence to advise parents due to insufficient information</a:t>
            </a:r>
          </a:p>
        </p:txBody>
      </p:sp>
      <p:sp>
        <p:nvSpPr>
          <p:cNvPr id="8" name="TextBox 7">
            <a:extLst>
              <a:ext uri="{FF2B5EF4-FFF2-40B4-BE49-F238E27FC236}">
                <a16:creationId xmlns:a16="http://schemas.microsoft.com/office/drawing/2014/main" id="{673B2919-CBD0-5438-BD03-9AC9FF655921}"/>
              </a:ext>
            </a:extLst>
          </p:cNvPr>
          <p:cNvSpPr txBox="1"/>
          <p:nvPr/>
        </p:nvSpPr>
        <p:spPr>
          <a:xfrm>
            <a:off x="297532" y="4495074"/>
            <a:ext cx="9444131" cy="1600438"/>
          </a:xfrm>
          <a:prstGeom prst="rect">
            <a:avLst/>
          </a:prstGeom>
          <a:solidFill>
            <a:srgbClr val="CFD3F1"/>
          </a:solidFill>
          <a:ln/>
        </p:spPr>
        <p:style>
          <a:lnRef idx="2">
            <a:schemeClr val="dk1"/>
          </a:lnRef>
          <a:fillRef idx="1">
            <a:schemeClr val="lt1"/>
          </a:fillRef>
          <a:effectRef idx="0">
            <a:schemeClr val="dk1"/>
          </a:effectRef>
          <a:fontRef idx="minor">
            <a:schemeClr val="dk1"/>
          </a:fontRef>
        </p:style>
        <p:txBody>
          <a:bodyPr wrap="square">
            <a:spAutoFit/>
          </a:bodyPr>
          <a:lstStyle/>
          <a:p>
            <a:r>
              <a:rPr lang="en-GB" sz="1400" b="1">
                <a:solidFill>
                  <a:srgbClr val="FF5248"/>
                </a:solidFill>
              </a:rPr>
              <a:t>Parents: </a:t>
            </a:r>
            <a:r>
              <a:rPr lang="en-GB" sz="1400">
                <a:hlinkClick r:id="rId4"/>
              </a:rPr>
              <a:t>Parental acceptance of and preferences for administration of routine varicella vaccination in the UK: A study to inform policy</a:t>
            </a:r>
            <a:endParaRPr lang="en-GB" sz="1400" b="1">
              <a:solidFill>
                <a:srgbClr val="FF5248"/>
              </a:solidFill>
            </a:endParaRPr>
          </a:p>
          <a:p>
            <a:pPr marL="285750" indent="-285750">
              <a:buFont typeface="Arial" panose="020B0604020202020204" pitchFamily="34" charset="0"/>
              <a:buChar char="•"/>
            </a:pPr>
            <a:r>
              <a:rPr lang="en-GB" sz="1400">
                <a:solidFill>
                  <a:srgbClr val="212A73"/>
                </a:solidFill>
              </a:rPr>
              <a:t>surveyed 596 UK parents of children aged 0–5, between July and August 2021</a:t>
            </a:r>
          </a:p>
          <a:p>
            <a:pPr marL="285750" indent="-285750">
              <a:buFont typeface="Arial" panose="020B0604020202020204" pitchFamily="34" charset="0"/>
              <a:buChar char="•"/>
            </a:pPr>
            <a:r>
              <a:rPr lang="en-GB" sz="1400" b="1">
                <a:solidFill>
                  <a:srgbClr val="212A73"/>
                </a:solidFill>
              </a:rPr>
              <a:t>74%</a:t>
            </a:r>
            <a:r>
              <a:rPr lang="en-GB" sz="1400">
                <a:solidFill>
                  <a:srgbClr val="212A73"/>
                </a:solidFill>
              </a:rPr>
              <a:t> were extremely/somewhat likely to accept the vaccine</a:t>
            </a:r>
          </a:p>
          <a:p>
            <a:pPr marL="285750" indent="-285750">
              <a:buFont typeface="Arial" panose="020B0604020202020204" pitchFamily="34" charset="0"/>
              <a:buChar char="•"/>
            </a:pPr>
            <a:r>
              <a:rPr lang="en-GB" sz="1400">
                <a:solidFill>
                  <a:srgbClr val="212A73"/>
                </a:solidFill>
              </a:rPr>
              <a:t>reasons not to vaccinate included perception of seriousness of disease, concerns of side effects, belief that it is preferable to catch chickenpox as a child rather than as an adult</a:t>
            </a:r>
          </a:p>
          <a:p>
            <a:pPr marL="285750" indent="-285750">
              <a:buFont typeface="Arial" panose="020B0604020202020204" pitchFamily="34" charset="0"/>
              <a:buChar char="•"/>
            </a:pPr>
            <a:r>
              <a:rPr lang="en-GB" sz="1400">
                <a:solidFill>
                  <a:srgbClr val="212A73"/>
                </a:solidFill>
              </a:rPr>
              <a:t>combined MMRV at an additional immunisation visit preferred</a:t>
            </a:r>
          </a:p>
        </p:txBody>
      </p:sp>
      <p:pic>
        <p:nvPicPr>
          <p:cNvPr id="9" name="Picture 8">
            <a:extLst>
              <a:ext uri="{FF2B5EF4-FFF2-40B4-BE49-F238E27FC236}">
                <a16:creationId xmlns:a16="http://schemas.microsoft.com/office/drawing/2014/main" id="{9D20FB51-AF71-3098-871A-9BEFAF346CB8}"/>
              </a:ext>
            </a:extLst>
          </p:cNvPr>
          <p:cNvPicPr>
            <a:picLocks noChangeAspect="1"/>
          </p:cNvPicPr>
          <p:nvPr/>
        </p:nvPicPr>
        <p:blipFill>
          <a:blip r:embed="rId5"/>
          <a:stretch>
            <a:fillRect/>
          </a:stretch>
        </p:blipFill>
        <p:spPr>
          <a:xfrm>
            <a:off x="9066561" y="983398"/>
            <a:ext cx="1382284" cy="1827278"/>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926679F4-D2E8-2C46-38C7-6196C496ADEC}"/>
              </a:ext>
            </a:extLst>
          </p:cNvPr>
          <p:cNvPicPr>
            <a:picLocks noChangeAspect="1"/>
          </p:cNvPicPr>
          <p:nvPr/>
        </p:nvPicPr>
        <p:blipFill>
          <a:blip r:embed="rId6"/>
          <a:stretch>
            <a:fillRect/>
          </a:stretch>
        </p:blipFill>
        <p:spPr>
          <a:xfrm>
            <a:off x="9776673" y="2414536"/>
            <a:ext cx="1371757" cy="1827278"/>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05909E7B-CDB4-BF01-8780-E736D84BACBB}"/>
              </a:ext>
            </a:extLst>
          </p:cNvPr>
          <p:cNvPicPr>
            <a:picLocks noChangeAspect="1"/>
          </p:cNvPicPr>
          <p:nvPr/>
        </p:nvPicPr>
        <p:blipFill>
          <a:blip r:embed="rId7"/>
          <a:stretch>
            <a:fillRect/>
          </a:stretch>
        </p:blipFill>
        <p:spPr>
          <a:xfrm>
            <a:off x="10262383" y="3529825"/>
            <a:ext cx="1371757" cy="1820244"/>
          </a:xfrm>
          <a:prstGeom prst="rect">
            <a:avLst/>
          </a:prstGeom>
          <a:ln>
            <a:noFill/>
          </a:ln>
          <a:effectLst>
            <a:outerShdw blurRad="292100" dist="139700" dir="2700000" algn="tl" rotWithShape="0">
              <a:srgbClr val="333333">
                <a:alpha val="65000"/>
              </a:srgbClr>
            </a:outerShdw>
          </a:effectLst>
        </p:spPr>
      </p:pic>
      <p:sp>
        <p:nvSpPr>
          <p:cNvPr id="3" name="Footer Placeholder 3">
            <a:extLst>
              <a:ext uri="{FF2B5EF4-FFF2-40B4-BE49-F238E27FC236}">
                <a16:creationId xmlns:a16="http://schemas.microsoft.com/office/drawing/2014/main" id="{FE0300D3-52C8-BA02-7E9F-76CE3AFE0394}"/>
              </a:ext>
            </a:extLst>
          </p:cNvPr>
          <p:cNvSpPr>
            <a:spLocks noGrp="1"/>
          </p:cNvSpPr>
          <p:nvPr>
            <p:ph type="ftr" sz="quarter" idx="11"/>
          </p:nvPr>
        </p:nvSpPr>
        <p:spPr>
          <a:xfrm>
            <a:off x="285749" y="6349598"/>
            <a:ext cx="7543801" cy="365125"/>
          </a:xfrm>
        </p:spPr>
        <p:txBody>
          <a:bodyPr/>
          <a:lstStyle/>
          <a:p>
            <a:r>
              <a:rPr lang="en-GB" sz="1300"/>
              <a:t>Varicella vaccination and other changes to the routine childhood immunisation schedule </a:t>
            </a:r>
          </a:p>
        </p:txBody>
      </p:sp>
    </p:spTree>
    <p:extLst>
      <p:ext uri="{BB962C8B-B14F-4D97-AF65-F5344CB8AC3E}">
        <p14:creationId xmlns:p14="http://schemas.microsoft.com/office/powerpoint/2010/main" val="22788128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551" y="212908"/>
            <a:ext cx="10515600" cy="1325563"/>
          </a:xfrm>
        </p:spPr>
        <p:txBody>
          <a:bodyPr/>
          <a:lstStyle/>
          <a:p>
            <a:pPr>
              <a:lnSpc>
                <a:spcPct val="107000"/>
              </a:lnSpc>
              <a:spcAft>
                <a:spcPts val="800"/>
              </a:spcAft>
            </a:pPr>
            <a:r>
              <a:rPr lang="en-GB" sz="4000" b="1">
                <a:solidFill>
                  <a:srgbClr val="002060"/>
                </a:solidFill>
                <a:ea typeface="Calibri" panose="020F0502020204030204" pitchFamily="34" charset="0"/>
                <a:cs typeface="Times New Roman" panose="02020603050405020304" pitchFamily="18" charset="0"/>
              </a:rPr>
              <a:t>Objectives</a:t>
            </a:r>
          </a:p>
        </p:txBody>
      </p:sp>
      <p:sp>
        <p:nvSpPr>
          <p:cNvPr id="3" name="Content Placeholder 2"/>
          <p:cNvSpPr>
            <a:spLocks noGrp="1"/>
          </p:cNvSpPr>
          <p:nvPr>
            <p:ph idx="1"/>
          </p:nvPr>
        </p:nvSpPr>
        <p:spPr>
          <a:xfrm>
            <a:off x="838200" y="1251020"/>
            <a:ext cx="10515600" cy="4730000"/>
          </a:xfrm>
        </p:spPr>
        <p:txBody>
          <a:bodyPr lIns="91440" tIns="45720" rIns="91440" bIns="45720" anchor="t"/>
          <a:lstStyle/>
          <a:p>
            <a:pPr marL="0" indent="0" algn="just">
              <a:lnSpc>
                <a:spcPct val="200000"/>
              </a:lnSpc>
              <a:spcAft>
                <a:spcPts val="800"/>
              </a:spcAft>
              <a:buNone/>
            </a:pPr>
            <a:r>
              <a:rPr lang="en-GB" sz="1600">
                <a:ea typeface="Calibri"/>
                <a:cs typeface="Times New Roman"/>
              </a:rPr>
              <a:t>After completing this resource immunisers will be able to:</a:t>
            </a:r>
          </a:p>
          <a:p>
            <a:pPr marL="342900" indent="-342900" algn="just">
              <a:lnSpc>
                <a:spcPct val="200000"/>
              </a:lnSpc>
              <a:spcAft>
                <a:spcPts val="800"/>
              </a:spcAft>
            </a:pPr>
            <a:r>
              <a:rPr lang="en-GB" sz="1600">
                <a:ea typeface="Calibri"/>
                <a:cs typeface="Times New Roman"/>
              </a:rPr>
              <a:t>describe the aetiology and epidemiology of varicella</a:t>
            </a:r>
          </a:p>
          <a:p>
            <a:pPr marL="342900" indent="-342900" algn="just">
              <a:lnSpc>
                <a:spcPct val="200000"/>
              </a:lnSpc>
              <a:spcAft>
                <a:spcPts val="800"/>
              </a:spcAft>
            </a:pPr>
            <a:r>
              <a:rPr lang="en-GB" sz="1600">
                <a:ea typeface="Calibri"/>
                <a:cs typeface="Times New Roman"/>
              </a:rPr>
              <a:t>understand the rationale and evidence base for the changes to the routine childhood vaccination programme</a:t>
            </a:r>
          </a:p>
          <a:p>
            <a:pPr marL="342900" indent="-342900" algn="just">
              <a:lnSpc>
                <a:spcPct val="200000"/>
              </a:lnSpc>
              <a:spcAft>
                <a:spcPts val="800"/>
              </a:spcAft>
            </a:pPr>
            <a:r>
              <a:rPr lang="en-GB" sz="1600">
                <a:ea typeface="Calibri"/>
                <a:cs typeface="Times New Roman"/>
              </a:rPr>
              <a:t>discuss the benefits of vaccination against varicella</a:t>
            </a:r>
          </a:p>
          <a:p>
            <a:pPr marL="342900" indent="-342900" algn="just">
              <a:lnSpc>
                <a:spcPct val="200000"/>
              </a:lnSpc>
              <a:spcAft>
                <a:spcPts val="800"/>
              </a:spcAft>
            </a:pPr>
            <a:r>
              <a:rPr lang="en-GB" sz="1600">
                <a:ea typeface="Calibri"/>
                <a:cs typeface="Times New Roman"/>
              </a:rPr>
              <a:t>gain essential knowledge to administer the MMRV (measles, mumps, rubella and varicella) vaccine safely</a:t>
            </a:r>
          </a:p>
          <a:p>
            <a:pPr marL="342900" indent="-342900" algn="just">
              <a:lnSpc>
                <a:spcPct val="200000"/>
              </a:lnSpc>
              <a:spcAft>
                <a:spcPts val="800"/>
              </a:spcAft>
            </a:pPr>
            <a:r>
              <a:rPr lang="en-GB" sz="1600"/>
              <a:t>id</a:t>
            </a:r>
            <a:r>
              <a:rPr lang="en-GB" sz="1600">
                <a:effectLst/>
              </a:rPr>
              <a:t>entify relevant resources and additional information in relation to the </a:t>
            </a:r>
            <a:r>
              <a:rPr lang="en-GB" sz="1600"/>
              <a:t>changes to the routine childhood </a:t>
            </a:r>
            <a:r>
              <a:rPr lang="en-GB" sz="1600">
                <a:effectLst/>
              </a:rPr>
              <a:t> vaccination programme</a:t>
            </a:r>
            <a:endParaRPr lang="en-GB" sz="1600">
              <a:effectLst/>
              <a:cs typeface="Arial"/>
            </a:endParaRPr>
          </a:p>
          <a:p>
            <a:pPr marL="342900" indent="-342900">
              <a:lnSpc>
                <a:spcPct val="107000"/>
              </a:lnSpc>
              <a:spcAft>
                <a:spcPts val="800"/>
              </a:spcAft>
            </a:pPr>
            <a:endParaRPr lang="en-GB" sz="2000">
              <a:latin typeface="+mj-lt"/>
              <a:ea typeface="Calibri" panose="020F0502020204030204" pitchFamily="34" charset="0"/>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561D0CCE-8DCC-44DC-A653-AE62B1D84A52}" type="slidenum">
              <a:rPr lang="en-GB" smtClean="0"/>
              <a:pPr/>
              <a:t>8</a:t>
            </a:fld>
            <a:endParaRPr lang="en-GB"/>
          </a:p>
        </p:txBody>
      </p:sp>
      <p:sp>
        <p:nvSpPr>
          <p:cNvPr id="6" name="Footer Placeholder 3">
            <a:extLst>
              <a:ext uri="{FF2B5EF4-FFF2-40B4-BE49-F238E27FC236}">
                <a16:creationId xmlns:a16="http://schemas.microsoft.com/office/drawing/2014/main" id="{D52ACB4A-A454-544F-001C-599DDD0ABAF5}"/>
              </a:ext>
            </a:extLst>
          </p:cNvPr>
          <p:cNvSpPr>
            <a:spLocks noGrp="1"/>
          </p:cNvSpPr>
          <p:nvPr>
            <p:ph type="ftr" sz="quarter" idx="11"/>
          </p:nvPr>
        </p:nvSpPr>
        <p:spPr>
          <a:xfrm>
            <a:off x="285749" y="6349598"/>
            <a:ext cx="7543801" cy="365125"/>
          </a:xfrm>
        </p:spPr>
        <p:txBody>
          <a:bodyPr/>
          <a:lstStyle/>
          <a:p>
            <a:r>
              <a:rPr lang="en-GB" sz="1300"/>
              <a:t>Varicella vaccination and other changes to the routine childhood immunisation schedule </a:t>
            </a:r>
          </a:p>
        </p:txBody>
      </p:sp>
    </p:spTree>
    <p:extLst>
      <p:ext uri="{BB962C8B-B14F-4D97-AF65-F5344CB8AC3E}">
        <p14:creationId xmlns:p14="http://schemas.microsoft.com/office/powerpoint/2010/main" val="258765209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A8DFA-A786-97F3-B203-7198C5B273B4}"/>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CABCEAC-9054-36F4-2E16-4D5BDC5DD209}"/>
              </a:ext>
            </a:extLst>
          </p:cNvPr>
          <p:cNvSpPr>
            <a:spLocks noGrp="1"/>
          </p:cNvSpPr>
          <p:nvPr>
            <p:ph type="sldNum" sz="quarter" idx="4294967295"/>
          </p:nvPr>
        </p:nvSpPr>
        <p:spPr>
          <a:xfrm>
            <a:off x="11637095" y="6347858"/>
            <a:ext cx="517506" cy="364988"/>
          </a:xfrm>
          <a:prstGeom prst="rect">
            <a:avLst/>
          </a:prstGeom>
        </p:spPr>
        <p:txBody>
          <a:bodyPr/>
          <a:lstStyle>
            <a:defPPr>
              <a:defRPr lang="en-US"/>
            </a:defPPr>
            <a:lvl1pPr marL="0" algn="l" defTabSz="605787" rtl="0" eaLnBrk="1" latinLnBrk="0" hangingPunct="1">
              <a:defRPr sz="1193" kern="1200">
                <a:solidFill>
                  <a:schemeClr val="tx1"/>
                </a:solidFill>
                <a:latin typeface="+mn-lt"/>
                <a:ea typeface="+mn-ea"/>
                <a:cs typeface="+mn-cs"/>
              </a:defRPr>
            </a:lvl1pPr>
            <a:lvl2pPr marL="302894" algn="l" defTabSz="605787" rtl="0" eaLnBrk="1" latinLnBrk="0" hangingPunct="1">
              <a:defRPr sz="1193" kern="1200">
                <a:solidFill>
                  <a:schemeClr val="tx1"/>
                </a:solidFill>
                <a:latin typeface="+mn-lt"/>
                <a:ea typeface="+mn-ea"/>
                <a:cs typeface="+mn-cs"/>
              </a:defRPr>
            </a:lvl2pPr>
            <a:lvl3pPr marL="605787" algn="l" defTabSz="605787" rtl="0" eaLnBrk="1" latinLnBrk="0" hangingPunct="1">
              <a:defRPr sz="1193" kern="1200">
                <a:solidFill>
                  <a:schemeClr val="tx1"/>
                </a:solidFill>
                <a:latin typeface="+mn-lt"/>
                <a:ea typeface="+mn-ea"/>
                <a:cs typeface="+mn-cs"/>
              </a:defRPr>
            </a:lvl3pPr>
            <a:lvl4pPr marL="908681" algn="l" defTabSz="605787" rtl="0" eaLnBrk="1" latinLnBrk="0" hangingPunct="1">
              <a:defRPr sz="1193" kern="1200">
                <a:solidFill>
                  <a:schemeClr val="tx1"/>
                </a:solidFill>
                <a:latin typeface="+mn-lt"/>
                <a:ea typeface="+mn-ea"/>
                <a:cs typeface="+mn-cs"/>
              </a:defRPr>
            </a:lvl4pPr>
            <a:lvl5pPr marL="1211575" algn="l" defTabSz="605787" rtl="0" eaLnBrk="1" latinLnBrk="0" hangingPunct="1">
              <a:defRPr sz="1193" kern="1200">
                <a:solidFill>
                  <a:schemeClr val="tx1"/>
                </a:solidFill>
                <a:latin typeface="+mn-lt"/>
                <a:ea typeface="+mn-ea"/>
                <a:cs typeface="+mn-cs"/>
              </a:defRPr>
            </a:lvl5pPr>
            <a:lvl6pPr marL="1514468" algn="l" defTabSz="605787" rtl="0" eaLnBrk="1" latinLnBrk="0" hangingPunct="1">
              <a:defRPr sz="1193" kern="1200">
                <a:solidFill>
                  <a:schemeClr val="tx1"/>
                </a:solidFill>
                <a:latin typeface="+mn-lt"/>
                <a:ea typeface="+mn-ea"/>
                <a:cs typeface="+mn-cs"/>
              </a:defRPr>
            </a:lvl6pPr>
            <a:lvl7pPr marL="1817363" algn="l" defTabSz="605787" rtl="0" eaLnBrk="1" latinLnBrk="0" hangingPunct="1">
              <a:defRPr sz="1193" kern="1200">
                <a:solidFill>
                  <a:schemeClr val="tx1"/>
                </a:solidFill>
                <a:latin typeface="+mn-lt"/>
                <a:ea typeface="+mn-ea"/>
                <a:cs typeface="+mn-cs"/>
              </a:defRPr>
            </a:lvl7pPr>
            <a:lvl8pPr marL="2120256" algn="l" defTabSz="605787" rtl="0" eaLnBrk="1" latinLnBrk="0" hangingPunct="1">
              <a:defRPr sz="1193" kern="1200">
                <a:solidFill>
                  <a:schemeClr val="tx1"/>
                </a:solidFill>
                <a:latin typeface="+mn-lt"/>
                <a:ea typeface="+mn-ea"/>
                <a:cs typeface="+mn-cs"/>
              </a:defRPr>
            </a:lvl8pPr>
            <a:lvl9pPr marL="2423149" algn="l" defTabSz="605787" rtl="0" eaLnBrk="1" latinLnBrk="0" hangingPunct="1">
              <a:defRPr sz="1193" kern="1200">
                <a:solidFill>
                  <a:schemeClr val="tx1"/>
                </a:solidFill>
                <a:latin typeface="+mn-lt"/>
                <a:ea typeface="+mn-ea"/>
                <a:cs typeface="+mn-cs"/>
              </a:defRPr>
            </a:lvl9pPr>
          </a:lstStyle>
          <a:p>
            <a:fld id="{561D0CCE-8DCC-44DC-A653-AE62B1D84A52}" type="slidenum">
              <a:rPr lang="en-GB" smtClean="0"/>
              <a:pPr/>
              <a:t>80</a:t>
            </a:fld>
            <a:endParaRPr lang="en-GB"/>
          </a:p>
        </p:txBody>
      </p:sp>
      <p:sp>
        <p:nvSpPr>
          <p:cNvPr id="3" name="Title 1">
            <a:extLst>
              <a:ext uri="{FF2B5EF4-FFF2-40B4-BE49-F238E27FC236}">
                <a16:creationId xmlns:a16="http://schemas.microsoft.com/office/drawing/2014/main" id="{0BC77E0D-95F9-4C41-7E25-079C41D1C2ED}"/>
              </a:ext>
            </a:extLst>
          </p:cNvPr>
          <p:cNvSpPr txBox="1">
            <a:spLocks/>
          </p:cNvSpPr>
          <p:nvPr/>
        </p:nvSpPr>
        <p:spPr>
          <a:xfrm>
            <a:off x="838200" y="3423534"/>
            <a:ext cx="10515600"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600">
                <a:solidFill>
                  <a:srgbClr val="212A73"/>
                </a:solidFill>
                <a:latin typeface="Arial"/>
              </a:rPr>
              <a:t>Influenza </a:t>
            </a:r>
            <a:endParaRPr lang="en-US"/>
          </a:p>
        </p:txBody>
      </p:sp>
      <p:sp>
        <p:nvSpPr>
          <p:cNvPr id="7" name="TextBox 6">
            <a:extLst>
              <a:ext uri="{FF2B5EF4-FFF2-40B4-BE49-F238E27FC236}">
                <a16:creationId xmlns:a16="http://schemas.microsoft.com/office/drawing/2014/main" id="{B27E3CD2-396C-672D-76CA-9EB3B47F82D3}"/>
              </a:ext>
            </a:extLst>
          </p:cNvPr>
          <p:cNvSpPr txBox="1"/>
          <p:nvPr/>
        </p:nvSpPr>
        <p:spPr>
          <a:xfrm>
            <a:off x="530666" y="2344615"/>
            <a:ext cx="703815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a:solidFill>
                  <a:schemeClr val="bg1"/>
                </a:solidFill>
                <a:cs typeface="Arial"/>
              </a:rPr>
              <a:t>Resources</a:t>
            </a:r>
          </a:p>
        </p:txBody>
      </p:sp>
    </p:spTree>
    <p:extLst>
      <p:ext uri="{BB962C8B-B14F-4D97-AF65-F5344CB8AC3E}">
        <p14:creationId xmlns:p14="http://schemas.microsoft.com/office/powerpoint/2010/main" val="82035116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68F4D-7F1A-BF91-BCCA-793709DE8DB2}"/>
              </a:ext>
            </a:extLst>
          </p:cNvPr>
          <p:cNvSpPr>
            <a:spLocks noGrp="1"/>
          </p:cNvSpPr>
          <p:nvPr>
            <p:ph type="title"/>
          </p:nvPr>
        </p:nvSpPr>
        <p:spPr>
          <a:xfrm>
            <a:off x="115824" y="0"/>
            <a:ext cx="11960352" cy="430403"/>
          </a:xfrm>
        </p:spPr>
        <p:txBody>
          <a:bodyPr/>
          <a:lstStyle/>
          <a:p>
            <a:pPr algn="ctr"/>
            <a:r>
              <a:rPr lang="en-GB" sz="3600" b="1"/>
              <a:t>Changes to the routine childhood immunisation schedule: our webpages</a:t>
            </a:r>
          </a:p>
        </p:txBody>
      </p:sp>
      <p:sp>
        <p:nvSpPr>
          <p:cNvPr id="5" name="Slide Number Placeholder 4">
            <a:extLst>
              <a:ext uri="{FF2B5EF4-FFF2-40B4-BE49-F238E27FC236}">
                <a16:creationId xmlns:a16="http://schemas.microsoft.com/office/drawing/2014/main" id="{24703955-DF02-F887-7CE2-FCD52341D1EE}"/>
              </a:ext>
            </a:extLst>
          </p:cNvPr>
          <p:cNvSpPr>
            <a:spLocks noGrp="1"/>
          </p:cNvSpPr>
          <p:nvPr>
            <p:ph type="sldNum" sz="quarter" idx="12"/>
          </p:nvPr>
        </p:nvSpPr>
        <p:spPr/>
        <p:txBody>
          <a:bodyPr/>
          <a:lstStyle/>
          <a:p>
            <a:fld id="{561D0CCE-8DCC-44DC-A653-AE62B1D84A52}" type="slidenum">
              <a:rPr lang="en-GB" smtClean="0"/>
              <a:pPr/>
              <a:t>81</a:t>
            </a:fld>
            <a:endParaRPr lang="en-GB"/>
          </a:p>
        </p:txBody>
      </p:sp>
      <p:sp>
        <p:nvSpPr>
          <p:cNvPr id="8" name="TextBox 7">
            <a:extLst>
              <a:ext uri="{FF2B5EF4-FFF2-40B4-BE49-F238E27FC236}">
                <a16:creationId xmlns:a16="http://schemas.microsoft.com/office/drawing/2014/main" id="{47E1759B-C707-6329-2349-12B9F7F42C9B}"/>
              </a:ext>
            </a:extLst>
          </p:cNvPr>
          <p:cNvSpPr txBox="1"/>
          <p:nvPr/>
        </p:nvSpPr>
        <p:spPr>
          <a:xfrm>
            <a:off x="466344" y="5459100"/>
            <a:ext cx="3755618" cy="646331"/>
          </a:xfrm>
          <a:prstGeom prst="rect">
            <a:avLst/>
          </a:prstGeom>
          <a:noFill/>
        </p:spPr>
        <p:txBody>
          <a:bodyPr wrap="square">
            <a:spAutoFit/>
          </a:bodyPr>
          <a:lstStyle/>
          <a:p>
            <a:r>
              <a:rPr lang="en-GB">
                <a:hlinkClick r:id="rId2"/>
              </a:rPr>
              <a:t>Immunisation and Vaccines - Public Health Wales</a:t>
            </a:r>
            <a:endParaRPr lang="en-GB"/>
          </a:p>
        </p:txBody>
      </p:sp>
      <p:sp>
        <p:nvSpPr>
          <p:cNvPr id="9" name="TextBox 8">
            <a:extLst>
              <a:ext uri="{FF2B5EF4-FFF2-40B4-BE49-F238E27FC236}">
                <a16:creationId xmlns:a16="http://schemas.microsoft.com/office/drawing/2014/main" id="{2340E3CC-91D7-1AD0-30D3-848AC5CE59AB}"/>
              </a:ext>
            </a:extLst>
          </p:cNvPr>
          <p:cNvSpPr txBox="1"/>
          <p:nvPr/>
        </p:nvSpPr>
        <p:spPr>
          <a:xfrm>
            <a:off x="1197864" y="990146"/>
            <a:ext cx="2112264" cy="369332"/>
          </a:xfrm>
          <a:prstGeom prst="rect">
            <a:avLst/>
          </a:prstGeom>
          <a:noFill/>
        </p:spPr>
        <p:txBody>
          <a:bodyPr wrap="square" rtlCol="0">
            <a:spAutoFit/>
          </a:bodyPr>
          <a:lstStyle/>
          <a:p>
            <a:r>
              <a:rPr lang="en-GB" b="1"/>
              <a:t>Landing page:  </a:t>
            </a:r>
          </a:p>
        </p:txBody>
      </p:sp>
      <p:sp>
        <p:nvSpPr>
          <p:cNvPr id="12" name="Rectangle: Rounded Corners 11">
            <a:extLst>
              <a:ext uri="{FF2B5EF4-FFF2-40B4-BE49-F238E27FC236}">
                <a16:creationId xmlns:a16="http://schemas.microsoft.com/office/drawing/2014/main" id="{017F9DB9-28ED-2ACA-D771-439672D74BBD}"/>
              </a:ext>
            </a:extLst>
          </p:cNvPr>
          <p:cNvSpPr/>
          <p:nvPr/>
        </p:nvSpPr>
        <p:spPr>
          <a:xfrm>
            <a:off x="3054096" y="2651760"/>
            <a:ext cx="1167866" cy="268833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Content Placeholder 5">
            <a:extLst>
              <a:ext uri="{FF2B5EF4-FFF2-40B4-BE49-F238E27FC236}">
                <a16:creationId xmlns:a16="http://schemas.microsoft.com/office/drawing/2014/main" id="{7502DF3D-152F-A489-AAD2-161C8134708A}"/>
              </a:ext>
            </a:extLst>
          </p:cNvPr>
          <p:cNvPicPr>
            <a:picLocks noGrp="1" noChangeAspect="1"/>
          </p:cNvPicPr>
          <p:nvPr>
            <p:ph idx="1"/>
          </p:nvPr>
        </p:nvPicPr>
        <p:blipFill>
          <a:blip r:embed="rId3"/>
          <a:stretch>
            <a:fillRect/>
          </a:stretch>
        </p:blipFill>
        <p:spPr>
          <a:xfrm>
            <a:off x="324898" y="1424393"/>
            <a:ext cx="4038510" cy="396979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3" name="TextBox 12">
            <a:extLst>
              <a:ext uri="{FF2B5EF4-FFF2-40B4-BE49-F238E27FC236}">
                <a16:creationId xmlns:a16="http://schemas.microsoft.com/office/drawing/2014/main" id="{1E2139EA-A75F-BA92-8E59-FB270D5CC17D}"/>
              </a:ext>
            </a:extLst>
          </p:cNvPr>
          <p:cNvSpPr txBox="1"/>
          <p:nvPr/>
        </p:nvSpPr>
        <p:spPr>
          <a:xfrm>
            <a:off x="5166360" y="1234440"/>
            <a:ext cx="5376672" cy="3354765"/>
          </a:xfrm>
          <a:prstGeom prst="rect">
            <a:avLst/>
          </a:prstGeom>
          <a:noFill/>
        </p:spPr>
        <p:txBody>
          <a:bodyPr wrap="square" lIns="91440" tIns="45720" rIns="91440" bIns="45720" rtlCol="0" anchor="t">
            <a:spAutoFit/>
          </a:bodyPr>
          <a:lstStyle/>
          <a:p>
            <a:r>
              <a:rPr lang="en-GB"/>
              <a:t>Health professionals web page links:</a:t>
            </a:r>
            <a:endParaRPr lang="en-US"/>
          </a:p>
          <a:p>
            <a:r>
              <a:rPr lang="en-GB">
                <a:hlinkClick r:id="rId4"/>
              </a:rPr>
              <a:t>icc.gig.cymru/brechlynnau/ccs-gweithwyr-iechyd-proffesiynol</a:t>
            </a:r>
            <a:r>
              <a:rPr lang="en-GB"/>
              <a:t>  </a:t>
            </a:r>
            <a:endParaRPr lang="en-GB">
              <a:cs typeface="Arial"/>
            </a:endParaRPr>
          </a:p>
          <a:p>
            <a:r>
              <a:rPr lang="en-GB">
                <a:hlinkClick r:id="rId5"/>
              </a:rPr>
              <a:t>phw.nhs.wales/vaccines/ccs-information-for-health-professionals</a:t>
            </a:r>
            <a:endParaRPr lang="en-GB">
              <a:cs typeface="Arial"/>
            </a:endParaRPr>
          </a:p>
          <a:p>
            <a:endParaRPr lang="en-GB" b="1">
              <a:solidFill>
                <a:srgbClr val="212A73"/>
              </a:solidFill>
            </a:endParaRPr>
          </a:p>
          <a:p>
            <a:r>
              <a:rPr lang="en-GB"/>
              <a:t>Public web page web links:  </a:t>
            </a:r>
            <a:r>
              <a:rPr lang="en-GB" b="1">
                <a:solidFill>
                  <a:srgbClr val="FF5248"/>
                </a:solidFill>
              </a:rPr>
              <a:t>   </a:t>
            </a:r>
            <a:endParaRPr lang="en-GB">
              <a:cs typeface="Arial"/>
            </a:endParaRPr>
          </a:p>
          <a:p>
            <a:r>
              <a:rPr lang="en-GB">
                <a:hlinkClick r:id="rId6"/>
              </a:rPr>
              <a:t>icc.gig.cymru/brechlynnau/ccs-gwybodaeth-ir-cyhoedd</a:t>
            </a:r>
            <a:r>
              <a:rPr lang="en-GB"/>
              <a:t>  </a:t>
            </a:r>
          </a:p>
          <a:p>
            <a:r>
              <a:rPr lang="en-GB">
                <a:hlinkClick r:id="rId7"/>
              </a:rPr>
              <a:t>phw.nhs.wales/vaccines/ccs-information-for-public</a:t>
            </a:r>
            <a:endParaRPr lang="en-GB">
              <a:cs typeface="Arial"/>
            </a:endParaRPr>
          </a:p>
          <a:p>
            <a:endParaRPr lang="en-GB" sz="1400" b="1">
              <a:highlight>
                <a:srgbClr val="FFFF00"/>
              </a:highlight>
              <a:cs typeface="Arial"/>
            </a:endParaRPr>
          </a:p>
          <a:p>
            <a:endParaRPr lang="en-GB"/>
          </a:p>
        </p:txBody>
      </p:sp>
      <p:sp>
        <p:nvSpPr>
          <p:cNvPr id="15" name="TextBox 14">
            <a:extLst>
              <a:ext uri="{FF2B5EF4-FFF2-40B4-BE49-F238E27FC236}">
                <a16:creationId xmlns:a16="http://schemas.microsoft.com/office/drawing/2014/main" id="{26FA64EE-FD39-C2A8-B6A2-445BAA14DAA6}"/>
              </a:ext>
            </a:extLst>
          </p:cNvPr>
          <p:cNvSpPr txBox="1"/>
          <p:nvPr/>
        </p:nvSpPr>
        <p:spPr>
          <a:xfrm>
            <a:off x="5284060" y="5131659"/>
            <a:ext cx="4517136" cy="646331"/>
          </a:xfrm>
          <a:prstGeom prst="rect">
            <a:avLst/>
          </a:prstGeom>
          <a:solidFill>
            <a:schemeClr val="tx1">
              <a:lumMod val="20000"/>
              <a:lumOff val="8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a:t>These webpages will be updated as more information becomes available </a:t>
            </a:r>
          </a:p>
        </p:txBody>
      </p:sp>
      <p:sp>
        <p:nvSpPr>
          <p:cNvPr id="16" name="Rectangle: Rounded Corners 15">
            <a:extLst>
              <a:ext uri="{FF2B5EF4-FFF2-40B4-BE49-F238E27FC236}">
                <a16:creationId xmlns:a16="http://schemas.microsoft.com/office/drawing/2014/main" id="{3F338B7A-7822-3EF4-2C98-CC6DAC85372F}"/>
              </a:ext>
            </a:extLst>
          </p:cNvPr>
          <p:cNvSpPr/>
          <p:nvPr/>
        </p:nvSpPr>
        <p:spPr>
          <a:xfrm>
            <a:off x="3054096" y="2651760"/>
            <a:ext cx="1322260" cy="2734056"/>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7CF5D07D-C720-EDE0-9698-3DA1AA865BCF}"/>
              </a:ext>
            </a:extLst>
          </p:cNvPr>
          <p:cNvSpPr/>
          <p:nvPr/>
        </p:nvSpPr>
        <p:spPr>
          <a:xfrm>
            <a:off x="1666018" y="2628900"/>
            <a:ext cx="1322260" cy="2734056"/>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3">
            <a:extLst>
              <a:ext uri="{FF2B5EF4-FFF2-40B4-BE49-F238E27FC236}">
                <a16:creationId xmlns:a16="http://schemas.microsoft.com/office/drawing/2014/main" id="{2614F783-5ADD-439E-3142-8B68E8FF2A29}"/>
              </a:ext>
            </a:extLst>
          </p:cNvPr>
          <p:cNvSpPr>
            <a:spLocks noGrp="1"/>
          </p:cNvSpPr>
          <p:nvPr>
            <p:ph type="ftr" sz="quarter" idx="11"/>
          </p:nvPr>
        </p:nvSpPr>
        <p:spPr>
          <a:xfrm>
            <a:off x="285749" y="6349598"/>
            <a:ext cx="7543801" cy="365125"/>
          </a:xfrm>
        </p:spPr>
        <p:txBody>
          <a:bodyPr/>
          <a:lstStyle/>
          <a:p>
            <a:r>
              <a:rPr lang="en-GB" sz="1300"/>
              <a:t>Varicella vaccination and other changes to the routine childhood immunisation schedule </a:t>
            </a:r>
          </a:p>
        </p:txBody>
      </p:sp>
    </p:spTree>
    <p:extLst>
      <p:ext uri="{BB962C8B-B14F-4D97-AF65-F5344CB8AC3E}">
        <p14:creationId xmlns:p14="http://schemas.microsoft.com/office/powerpoint/2010/main" val="297793855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D41FA8-BE81-7A7B-EF81-EE4F8C7527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387C30-8203-DBD2-B22D-D2C1E93E71A0}"/>
              </a:ext>
            </a:extLst>
          </p:cNvPr>
          <p:cNvSpPr>
            <a:spLocks noGrp="1"/>
          </p:cNvSpPr>
          <p:nvPr>
            <p:ph type="title"/>
          </p:nvPr>
        </p:nvSpPr>
        <p:spPr>
          <a:xfrm>
            <a:off x="435935" y="278498"/>
            <a:ext cx="11304961" cy="549275"/>
          </a:xfrm>
        </p:spPr>
        <p:txBody>
          <a:bodyPr/>
          <a:lstStyle/>
          <a:p>
            <a:pPr algn="ctr"/>
            <a:r>
              <a:rPr lang="en-GB" sz="3400" b="1"/>
              <a:t>Resources for health professionals and the public</a:t>
            </a:r>
          </a:p>
        </p:txBody>
      </p:sp>
      <p:sp>
        <p:nvSpPr>
          <p:cNvPr id="3" name="Content Placeholder 2">
            <a:extLst>
              <a:ext uri="{FF2B5EF4-FFF2-40B4-BE49-F238E27FC236}">
                <a16:creationId xmlns:a16="http://schemas.microsoft.com/office/drawing/2014/main" id="{65984AA8-1A05-FD03-428F-407851B458AD}"/>
              </a:ext>
            </a:extLst>
          </p:cNvPr>
          <p:cNvSpPr>
            <a:spLocks noGrp="1"/>
          </p:cNvSpPr>
          <p:nvPr>
            <p:ph idx="1"/>
          </p:nvPr>
        </p:nvSpPr>
        <p:spPr>
          <a:xfrm>
            <a:off x="342795" y="821050"/>
            <a:ext cx="11398101" cy="5342438"/>
          </a:xfrm>
        </p:spPr>
        <p:txBody>
          <a:bodyPr lIns="91440" tIns="45720" rIns="91440" bIns="45720" anchor="t"/>
          <a:lstStyle/>
          <a:p>
            <a:pPr marL="0" indent="0" algn="ctr">
              <a:buNone/>
            </a:pPr>
            <a:r>
              <a:rPr lang="en-GB" sz="2400" b="1">
                <a:solidFill>
                  <a:srgbClr val="FF5248"/>
                </a:solidFill>
              </a:rPr>
              <a:t>Changes to the childhood schedule webpages</a:t>
            </a:r>
            <a:endParaRPr lang="en-GB" sz="600" b="1">
              <a:solidFill>
                <a:srgbClr val="FF5248"/>
              </a:solidFill>
            </a:endParaRPr>
          </a:p>
          <a:p>
            <a:pPr marL="0" indent="0">
              <a:buNone/>
            </a:pPr>
            <a:r>
              <a:rPr lang="en-GB" sz="1800" b="1">
                <a:solidFill>
                  <a:srgbClr val="FF5248"/>
                </a:solidFill>
              </a:rPr>
              <a:t>Updates for Stage 2:</a:t>
            </a:r>
          </a:p>
          <a:p>
            <a:pPr marL="0" indent="0">
              <a:buNone/>
            </a:pPr>
            <a:endParaRPr lang="en-GB" sz="600" b="1">
              <a:solidFill>
                <a:srgbClr val="FF5248"/>
              </a:solidFill>
            </a:endParaRPr>
          </a:p>
          <a:p>
            <a:pPr marL="742950" lvl="1" indent="-285750">
              <a:spcAft>
                <a:spcPts val="600"/>
              </a:spcAft>
            </a:pPr>
            <a:r>
              <a:rPr lang="en-GB" sz="1500" b="1">
                <a:solidFill>
                  <a:srgbClr val="002060"/>
                </a:solidFill>
              </a:rPr>
              <a:t>MMRV vaccine</a:t>
            </a:r>
          </a:p>
          <a:p>
            <a:pPr marL="742950" lvl="1" indent="-285750">
              <a:spcAft>
                <a:spcPts val="600"/>
              </a:spcAft>
            </a:pPr>
            <a:r>
              <a:rPr lang="en-GB" sz="1500" b="1">
                <a:solidFill>
                  <a:srgbClr val="002060"/>
                </a:solidFill>
              </a:rPr>
              <a:t>Additional 6-in-1 vaccination</a:t>
            </a:r>
          </a:p>
          <a:p>
            <a:pPr marL="742950" lvl="1" indent="-285750">
              <a:spcAft>
                <a:spcPts val="600"/>
              </a:spcAft>
            </a:pPr>
            <a:r>
              <a:rPr lang="en-GB" sz="1500" b="1">
                <a:solidFill>
                  <a:srgbClr val="002060"/>
                </a:solidFill>
              </a:rPr>
              <a:t>18-month appointment</a:t>
            </a:r>
          </a:p>
          <a:p>
            <a:pPr marL="742950" lvl="1" indent="-285750">
              <a:spcAft>
                <a:spcPts val="600"/>
              </a:spcAft>
            </a:pPr>
            <a:r>
              <a:rPr lang="en-GB" sz="1500" b="1">
                <a:solidFill>
                  <a:srgbClr val="002060"/>
                </a:solidFill>
              </a:rPr>
              <a:t>Vaccination eligibility tool </a:t>
            </a:r>
            <a:r>
              <a:rPr lang="en-GB" sz="1300" i="1">
                <a:solidFill>
                  <a:srgbClr val="002060"/>
                </a:solidFill>
              </a:rPr>
              <a:t>(health professionals web page)</a:t>
            </a:r>
          </a:p>
          <a:p>
            <a:pPr marL="742950" lvl="1" indent="-285750">
              <a:spcAft>
                <a:spcPts val="600"/>
              </a:spcAft>
            </a:pPr>
            <a:r>
              <a:rPr lang="en-GB" sz="1500" b="1">
                <a:solidFill>
                  <a:srgbClr val="002060"/>
                </a:solidFill>
              </a:rPr>
              <a:t>Vaccination eligibility guide </a:t>
            </a:r>
            <a:r>
              <a:rPr lang="en-GB" sz="1300" i="1">
                <a:solidFill>
                  <a:srgbClr val="002060"/>
                </a:solidFill>
              </a:rPr>
              <a:t>(public web page)</a:t>
            </a:r>
          </a:p>
          <a:p>
            <a:pPr marL="742950" lvl="1" indent="-285750">
              <a:spcAft>
                <a:spcPts val="600"/>
              </a:spcAft>
            </a:pPr>
            <a:r>
              <a:rPr lang="en-GB" sz="1500" b="1">
                <a:solidFill>
                  <a:srgbClr val="002060"/>
                </a:solidFill>
              </a:rPr>
              <a:t>Unscheduled immunisation record form </a:t>
            </a:r>
            <a:r>
              <a:rPr lang="en-GB" sz="1300" i="1">
                <a:solidFill>
                  <a:srgbClr val="002060"/>
                </a:solidFill>
              </a:rPr>
              <a:t>(health professionals web page)</a:t>
            </a:r>
            <a:endParaRPr lang="en-GB" sz="1300" b="1">
              <a:solidFill>
                <a:srgbClr val="002060"/>
              </a:solidFill>
            </a:endParaRPr>
          </a:p>
          <a:p>
            <a:pPr marL="742950" lvl="1" indent="-285750">
              <a:spcAft>
                <a:spcPts val="600"/>
              </a:spcAft>
            </a:pPr>
            <a:r>
              <a:rPr lang="en-GB" sz="1500" b="1">
                <a:solidFill>
                  <a:srgbClr val="002060"/>
                </a:solidFill>
              </a:rPr>
              <a:t>Links to resources</a:t>
            </a:r>
          </a:p>
          <a:p>
            <a:pPr marL="742950" lvl="1" indent="-285750">
              <a:spcAft>
                <a:spcPts val="600"/>
              </a:spcAft>
            </a:pPr>
            <a:r>
              <a:rPr lang="en-GB" sz="1500" b="1">
                <a:solidFill>
                  <a:srgbClr val="002060"/>
                </a:solidFill>
              </a:rPr>
              <a:t>Frequently asked questions</a:t>
            </a:r>
          </a:p>
          <a:p>
            <a:pPr marL="742950" lvl="1" indent="-285750">
              <a:lnSpc>
                <a:spcPct val="100000"/>
              </a:lnSpc>
              <a:spcBef>
                <a:spcPts val="0"/>
              </a:spcBef>
            </a:pPr>
            <a:endParaRPr lang="en-GB" sz="600" b="1">
              <a:solidFill>
                <a:srgbClr val="FF5248"/>
              </a:solidFill>
            </a:endParaRPr>
          </a:p>
          <a:p>
            <a:pPr marL="742950" lvl="1" indent="-285750">
              <a:lnSpc>
                <a:spcPct val="100000"/>
              </a:lnSpc>
              <a:spcBef>
                <a:spcPts val="0"/>
              </a:spcBef>
            </a:pPr>
            <a:endParaRPr lang="en-GB" sz="600" b="1">
              <a:solidFill>
                <a:srgbClr val="FF5248"/>
              </a:solidFill>
            </a:endParaRPr>
          </a:p>
          <a:p>
            <a:pPr marL="0" indent="0">
              <a:buNone/>
            </a:pPr>
            <a:r>
              <a:rPr lang="en-GB" sz="1600" b="1">
                <a:solidFill>
                  <a:srgbClr val="FF5248"/>
                </a:solidFill>
              </a:rPr>
              <a:t>Health professionals web page links:</a:t>
            </a:r>
          </a:p>
          <a:p>
            <a:pPr marL="0" indent="0">
              <a:buNone/>
            </a:pPr>
            <a:r>
              <a:rPr lang="en-GB" sz="1400" b="1">
                <a:solidFill>
                  <a:srgbClr val="FF5248"/>
                </a:solidFill>
              </a:rPr>
              <a:t> </a:t>
            </a:r>
            <a:r>
              <a:rPr lang="en-GB" sz="1400" b="1" err="1">
                <a:hlinkClick r:id="rId2"/>
              </a:rPr>
              <a:t>icc.gig.cymru</a:t>
            </a:r>
            <a:r>
              <a:rPr lang="en-GB" sz="1400" b="1">
                <a:hlinkClick r:id="rId2"/>
              </a:rPr>
              <a:t>/</a:t>
            </a:r>
            <a:r>
              <a:rPr lang="en-GB" sz="1400" b="1" err="1">
                <a:hlinkClick r:id="rId2"/>
              </a:rPr>
              <a:t>brechlynnau</a:t>
            </a:r>
            <a:r>
              <a:rPr lang="en-GB" sz="1400" b="1">
                <a:hlinkClick r:id="rId2"/>
              </a:rPr>
              <a:t>/ccs-</a:t>
            </a:r>
            <a:r>
              <a:rPr lang="en-GB" sz="1400" b="1" err="1">
                <a:hlinkClick r:id="rId2"/>
              </a:rPr>
              <a:t>gweithwyr</a:t>
            </a:r>
            <a:r>
              <a:rPr lang="en-GB" sz="1400" b="1">
                <a:hlinkClick r:id="rId2"/>
              </a:rPr>
              <a:t>-iechyd-</a:t>
            </a:r>
            <a:r>
              <a:rPr lang="en-GB" sz="1400" b="1" err="1">
                <a:hlinkClick r:id="rId2"/>
              </a:rPr>
              <a:t>proffesiynol</a:t>
            </a:r>
            <a:r>
              <a:rPr lang="en-GB" sz="1400" b="1"/>
              <a:t>  </a:t>
            </a:r>
            <a:r>
              <a:rPr lang="en-GB" sz="1400" b="1">
                <a:solidFill>
                  <a:srgbClr val="FF5248"/>
                </a:solidFill>
              </a:rPr>
              <a:t>|  </a:t>
            </a:r>
            <a:r>
              <a:rPr lang="en-GB" sz="1400" b="1" err="1">
                <a:hlinkClick r:id="rId3"/>
              </a:rPr>
              <a:t>phw.nhs.wales</a:t>
            </a:r>
            <a:r>
              <a:rPr lang="en-GB" sz="1400" b="1">
                <a:hlinkClick r:id="rId3"/>
              </a:rPr>
              <a:t>/vaccines/ccs-information-for-health-professionals</a:t>
            </a:r>
            <a:endParaRPr lang="en-GB" sz="1400" b="1">
              <a:solidFill>
                <a:srgbClr val="FF5248"/>
              </a:solidFill>
              <a:cs typeface="Arial"/>
            </a:endParaRPr>
          </a:p>
          <a:p>
            <a:pPr marL="0" indent="0">
              <a:buNone/>
            </a:pPr>
            <a:r>
              <a:rPr lang="en-GB" sz="1600" b="1">
                <a:solidFill>
                  <a:srgbClr val="FF5248"/>
                </a:solidFill>
              </a:rPr>
              <a:t>Public web page web links:   </a:t>
            </a:r>
            <a:r>
              <a:rPr lang="en-GB" sz="1800" b="1">
                <a:solidFill>
                  <a:srgbClr val="FF5248"/>
                </a:solidFill>
              </a:rPr>
              <a:t>	</a:t>
            </a:r>
            <a:endParaRPr lang="en-GB" sz="1800" b="1">
              <a:solidFill>
                <a:srgbClr val="FF5248"/>
              </a:solidFill>
              <a:cs typeface="Arial"/>
            </a:endParaRPr>
          </a:p>
          <a:p>
            <a:pPr marL="0" indent="0">
              <a:buNone/>
            </a:pPr>
            <a:r>
              <a:rPr lang="en-GB" sz="1400" b="1" err="1">
                <a:hlinkClick r:id="rId4"/>
              </a:rPr>
              <a:t>icc.gig.cymru</a:t>
            </a:r>
            <a:r>
              <a:rPr lang="en-GB" sz="1400" b="1">
                <a:hlinkClick r:id="rId4"/>
              </a:rPr>
              <a:t>/</a:t>
            </a:r>
            <a:r>
              <a:rPr lang="en-GB" sz="1400" b="1" err="1">
                <a:hlinkClick r:id="rId4"/>
              </a:rPr>
              <a:t>brechlynnau</a:t>
            </a:r>
            <a:r>
              <a:rPr lang="en-GB" sz="1400" b="1">
                <a:hlinkClick r:id="rId4"/>
              </a:rPr>
              <a:t>/ccs-</a:t>
            </a:r>
            <a:r>
              <a:rPr lang="en-GB" sz="1400" b="1" err="1">
                <a:hlinkClick r:id="rId4"/>
              </a:rPr>
              <a:t>gwybodaeth</a:t>
            </a:r>
            <a:r>
              <a:rPr lang="en-GB" sz="1400" b="1">
                <a:hlinkClick r:id="rId4"/>
              </a:rPr>
              <a:t>-</a:t>
            </a:r>
            <a:r>
              <a:rPr lang="en-GB" sz="1400" b="1" err="1">
                <a:hlinkClick r:id="rId4"/>
              </a:rPr>
              <a:t>ir-cyhoedd</a:t>
            </a:r>
            <a:r>
              <a:rPr lang="en-GB" sz="1400" b="1"/>
              <a:t>  </a:t>
            </a:r>
            <a:r>
              <a:rPr lang="en-GB" sz="1400" b="1">
                <a:solidFill>
                  <a:srgbClr val="FF5248"/>
                </a:solidFill>
              </a:rPr>
              <a:t>|</a:t>
            </a:r>
            <a:r>
              <a:rPr lang="en-GB" sz="1400" b="1"/>
              <a:t>  </a:t>
            </a:r>
            <a:r>
              <a:rPr lang="en-GB" sz="1400" b="1" err="1">
                <a:hlinkClick r:id="rId5"/>
              </a:rPr>
              <a:t>phw.nhs.wales</a:t>
            </a:r>
            <a:r>
              <a:rPr lang="en-GB" sz="1400" b="1">
                <a:hlinkClick r:id="rId5"/>
              </a:rPr>
              <a:t>/vaccines/ccs-information-for-public</a:t>
            </a:r>
            <a:endParaRPr lang="en-GB" sz="1400" b="1">
              <a:cs typeface="Arial"/>
            </a:endParaRPr>
          </a:p>
          <a:p>
            <a:pPr marL="0" indent="0">
              <a:buNone/>
            </a:pPr>
            <a:endParaRPr lang="en-GB" sz="3200" b="1">
              <a:solidFill>
                <a:srgbClr val="FF5248"/>
              </a:solidFill>
              <a:cs typeface="Arial"/>
            </a:endParaRPr>
          </a:p>
          <a:p>
            <a:endParaRPr lang="en-GB" sz="3600" b="1">
              <a:solidFill>
                <a:srgbClr val="FF5248"/>
              </a:solidFill>
              <a:highlight>
                <a:srgbClr val="FFFF00"/>
              </a:highlight>
            </a:endParaRPr>
          </a:p>
          <a:p>
            <a:pPr marL="0" indent="0">
              <a:buNone/>
            </a:pPr>
            <a:endParaRPr lang="en-GB" sz="2400" b="1">
              <a:solidFill>
                <a:srgbClr val="FF5248"/>
              </a:solidFill>
            </a:endParaRPr>
          </a:p>
          <a:p>
            <a:pPr marL="0" indent="0">
              <a:buNone/>
            </a:pPr>
            <a:endParaRPr lang="en-GB"/>
          </a:p>
        </p:txBody>
      </p:sp>
      <p:sp>
        <p:nvSpPr>
          <p:cNvPr id="5" name="Slide Number Placeholder 4">
            <a:extLst>
              <a:ext uri="{FF2B5EF4-FFF2-40B4-BE49-F238E27FC236}">
                <a16:creationId xmlns:a16="http://schemas.microsoft.com/office/drawing/2014/main" id="{F020BC1E-BDEB-531B-CDD1-E2666F650A7D}"/>
              </a:ext>
            </a:extLst>
          </p:cNvPr>
          <p:cNvSpPr>
            <a:spLocks noGrp="1"/>
          </p:cNvSpPr>
          <p:nvPr>
            <p:ph type="sldNum" sz="quarter" idx="12"/>
          </p:nvPr>
        </p:nvSpPr>
        <p:spPr/>
        <p:txBody>
          <a:bodyPr/>
          <a:lstStyle/>
          <a:p>
            <a:fld id="{561D0CCE-8DCC-44DC-A653-AE62B1D84A52}" type="slidenum">
              <a:rPr lang="en-GB" smtClean="0"/>
              <a:pPr/>
              <a:t>82</a:t>
            </a:fld>
            <a:endParaRPr lang="en-GB"/>
          </a:p>
        </p:txBody>
      </p:sp>
      <p:pic>
        <p:nvPicPr>
          <p:cNvPr id="8" name="Picture 7">
            <a:extLst>
              <a:ext uri="{FF2B5EF4-FFF2-40B4-BE49-F238E27FC236}">
                <a16:creationId xmlns:a16="http://schemas.microsoft.com/office/drawing/2014/main" id="{6C35CDFB-7DDF-3194-307F-2A059CB4299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7354514" y="1444146"/>
            <a:ext cx="4257985" cy="3515969"/>
          </a:xfrm>
          <a:prstGeom prst="rect">
            <a:avLst/>
          </a:prstGeom>
          <a:ln>
            <a:noFill/>
          </a:ln>
          <a:effectLst>
            <a:outerShdw blurRad="292100" dist="139700" dir="2700000" algn="tl" rotWithShape="0">
              <a:srgbClr val="333333">
                <a:alpha val="65000"/>
              </a:srgbClr>
            </a:outerShdw>
          </a:effectLst>
        </p:spPr>
      </p:pic>
      <p:sp>
        <p:nvSpPr>
          <p:cNvPr id="6" name="Footer Placeholder 3">
            <a:extLst>
              <a:ext uri="{FF2B5EF4-FFF2-40B4-BE49-F238E27FC236}">
                <a16:creationId xmlns:a16="http://schemas.microsoft.com/office/drawing/2014/main" id="{765D7FE3-E796-C3F5-6F40-5F613E015471}"/>
              </a:ext>
            </a:extLst>
          </p:cNvPr>
          <p:cNvSpPr>
            <a:spLocks noGrp="1"/>
          </p:cNvSpPr>
          <p:nvPr>
            <p:ph type="ftr" sz="quarter" idx="11"/>
          </p:nvPr>
        </p:nvSpPr>
        <p:spPr>
          <a:xfrm>
            <a:off x="285749" y="6349598"/>
            <a:ext cx="9781795" cy="365125"/>
          </a:xfrm>
        </p:spPr>
        <p:txBody>
          <a:bodyPr/>
          <a:lstStyle/>
          <a:p>
            <a:r>
              <a:rPr lang="en-GB" sz="1300"/>
              <a:t>Vaccination against chickenpox (varicella)​ and other changes to the routine childhood vaccination schedule</a:t>
            </a:r>
          </a:p>
        </p:txBody>
      </p:sp>
    </p:spTree>
    <p:extLst>
      <p:ext uri="{BB962C8B-B14F-4D97-AF65-F5344CB8AC3E}">
        <p14:creationId xmlns:p14="http://schemas.microsoft.com/office/powerpoint/2010/main" val="27210886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8970F8-5DA5-D11D-E543-BEFB9CD4D5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EDB68D-2E45-82D9-0943-D32120EFF55B}"/>
              </a:ext>
            </a:extLst>
          </p:cNvPr>
          <p:cNvSpPr>
            <a:spLocks noGrp="1"/>
          </p:cNvSpPr>
          <p:nvPr>
            <p:ph type="title"/>
          </p:nvPr>
        </p:nvSpPr>
        <p:spPr>
          <a:xfrm>
            <a:off x="502920" y="246544"/>
            <a:ext cx="11219688" cy="549275"/>
          </a:xfrm>
        </p:spPr>
        <p:txBody>
          <a:bodyPr/>
          <a:lstStyle/>
          <a:p>
            <a:pPr algn="ctr"/>
            <a:r>
              <a:rPr lang="en-GB" sz="3400" b="1"/>
              <a:t>Resources for health professionals and the public</a:t>
            </a:r>
          </a:p>
        </p:txBody>
      </p:sp>
      <p:sp>
        <p:nvSpPr>
          <p:cNvPr id="3" name="Content Placeholder 2">
            <a:extLst>
              <a:ext uri="{FF2B5EF4-FFF2-40B4-BE49-F238E27FC236}">
                <a16:creationId xmlns:a16="http://schemas.microsoft.com/office/drawing/2014/main" id="{5D52B5BB-6320-0BBE-D8A5-1908E6F4273B}"/>
              </a:ext>
            </a:extLst>
          </p:cNvPr>
          <p:cNvSpPr>
            <a:spLocks noGrp="1"/>
          </p:cNvSpPr>
          <p:nvPr>
            <p:ph idx="1"/>
          </p:nvPr>
        </p:nvSpPr>
        <p:spPr>
          <a:xfrm>
            <a:off x="435935" y="987552"/>
            <a:ext cx="11398101" cy="5189411"/>
          </a:xfrm>
        </p:spPr>
        <p:txBody>
          <a:bodyPr lIns="91440" tIns="45720" rIns="91440" bIns="45720" anchor="t"/>
          <a:lstStyle/>
          <a:p>
            <a:pPr marL="0" indent="0" algn="ctr">
              <a:buNone/>
            </a:pPr>
            <a:r>
              <a:rPr lang="en-GB" sz="2400" b="1">
                <a:solidFill>
                  <a:srgbClr val="FF5248"/>
                </a:solidFill>
              </a:rPr>
              <a:t>NEW MMRV-MMR vaccines – Public webpage</a:t>
            </a:r>
            <a:endParaRPr lang="en-GB" sz="1200" b="1">
              <a:solidFill>
                <a:srgbClr val="FF5248"/>
              </a:solidFill>
            </a:endParaRPr>
          </a:p>
          <a:p>
            <a:pPr marL="0" indent="0">
              <a:buNone/>
            </a:pPr>
            <a:endParaRPr lang="en-GB" sz="600" b="1">
              <a:solidFill>
                <a:srgbClr val="FF5248"/>
              </a:solidFill>
            </a:endParaRPr>
          </a:p>
          <a:p>
            <a:pPr marL="0" indent="0">
              <a:buNone/>
            </a:pPr>
            <a:r>
              <a:rPr lang="en-GB" sz="1600" b="1">
                <a:solidFill>
                  <a:srgbClr val="FF5248"/>
                </a:solidFill>
              </a:rPr>
              <a:t>New slugs (shortened web links)</a:t>
            </a:r>
          </a:p>
          <a:p>
            <a:r>
              <a:rPr lang="en-GB" sz="1600" b="1" err="1">
                <a:hlinkClick r:id="rId2"/>
              </a:rPr>
              <a:t>icc.gig.cymru</a:t>
            </a:r>
            <a:r>
              <a:rPr lang="en-GB" sz="1600" b="1">
                <a:hlinkClick r:id="rId2"/>
              </a:rPr>
              <a:t>/MMRV-MMR</a:t>
            </a:r>
            <a:endParaRPr lang="en-GB" sz="1600" b="1">
              <a:solidFill>
                <a:srgbClr val="FF5248"/>
              </a:solidFill>
            </a:endParaRPr>
          </a:p>
          <a:p>
            <a:r>
              <a:rPr lang="en-GB" sz="1600" b="1" err="1">
                <a:hlinkClick r:id="rId3"/>
              </a:rPr>
              <a:t>phw.nhs.wales</a:t>
            </a:r>
            <a:r>
              <a:rPr lang="en-GB" sz="1600" b="1">
                <a:hlinkClick r:id="rId3"/>
              </a:rPr>
              <a:t>/MMRV-MMR</a:t>
            </a:r>
            <a:endParaRPr lang="en-GB" sz="1600" b="1">
              <a:cs typeface="Arial"/>
            </a:endParaRPr>
          </a:p>
          <a:p>
            <a:pPr marL="0" indent="0">
              <a:buNone/>
            </a:pPr>
            <a:r>
              <a:rPr lang="en-GB" sz="1600" b="1">
                <a:solidFill>
                  <a:srgbClr val="FF5248"/>
                </a:solidFill>
              </a:rPr>
              <a:t>New QR codes </a:t>
            </a:r>
          </a:p>
          <a:p>
            <a:pPr marL="0" indent="0">
              <a:buNone/>
            </a:pPr>
            <a:endParaRPr lang="en-GB" sz="1000" b="1">
              <a:solidFill>
                <a:srgbClr val="FF5248"/>
              </a:solidFill>
            </a:endParaRPr>
          </a:p>
          <a:p>
            <a:pPr marL="0" indent="0">
              <a:buNone/>
            </a:pPr>
            <a:r>
              <a:rPr lang="en-GB" sz="1800" b="1">
                <a:solidFill>
                  <a:srgbClr val="00A7A7"/>
                </a:solidFill>
              </a:rPr>
              <a:t>What’s covered? </a:t>
            </a:r>
            <a:endParaRPr lang="en-GB" sz="1800" b="1">
              <a:solidFill>
                <a:srgbClr val="00A7A7"/>
              </a:solidFill>
              <a:cs typeface="Arial"/>
            </a:endParaRPr>
          </a:p>
          <a:p>
            <a:r>
              <a:rPr lang="en-GB" sz="1600"/>
              <a:t>Information on the diseases: measles, mumps, rubella</a:t>
            </a:r>
          </a:p>
          <a:p>
            <a:pPr marL="0" indent="0">
              <a:buNone/>
            </a:pPr>
            <a:r>
              <a:rPr lang="en-GB" sz="1600"/>
              <a:t>    and varicella (chickenpox),</a:t>
            </a:r>
          </a:p>
          <a:p>
            <a:r>
              <a:rPr lang="en-GB" sz="1600"/>
              <a:t>Vaccine information covering MMRV and MMR – including </a:t>
            </a:r>
          </a:p>
          <a:p>
            <a:pPr marL="0" indent="0">
              <a:buNone/>
            </a:pPr>
            <a:r>
              <a:rPr lang="en-GB" sz="1600"/>
              <a:t>    eligibility for each vaccine and target groups</a:t>
            </a:r>
          </a:p>
          <a:p>
            <a:r>
              <a:rPr lang="en-GB" sz="1600"/>
              <a:t>Safety and efficacy</a:t>
            </a:r>
          </a:p>
          <a:p>
            <a:r>
              <a:rPr lang="en-GB" sz="1600"/>
              <a:t>Links to MMRV and MMR-specific resources</a:t>
            </a:r>
          </a:p>
          <a:p>
            <a:pPr marL="0" indent="0">
              <a:buNone/>
            </a:pPr>
            <a:endParaRPr lang="en-GB" sz="1600"/>
          </a:p>
        </p:txBody>
      </p:sp>
      <p:sp>
        <p:nvSpPr>
          <p:cNvPr id="5" name="Slide Number Placeholder 4">
            <a:extLst>
              <a:ext uri="{FF2B5EF4-FFF2-40B4-BE49-F238E27FC236}">
                <a16:creationId xmlns:a16="http://schemas.microsoft.com/office/drawing/2014/main" id="{4DE4CA93-35A3-CB46-FD08-ACC96079CEA4}"/>
              </a:ext>
            </a:extLst>
          </p:cNvPr>
          <p:cNvSpPr>
            <a:spLocks noGrp="1"/>
          </p:cNvSpPr>
          <p:nvPr>
            <p:ph type="sldNum" sz="quarter" idx="12"/>
          </p:nvPr>
        </p:nvSpPr>
        <p:spPr/>
        <p:txBody>
          <a:bodyPr/>
          <a:lstStyle/>
          <a:p>
            <a:fld id="{561D0CCE-8DCC-44DC-A653-AE62B1D84A52}" type="slidenum">
              <a:rPr lang="en-GB" smtClean="0"/>
              <a:pPr/>
              <a:t>83</a:t>
            </a:fld>
            <a:endParaRPr lang="en-GB"/>
          </a:p>
        </p:txBody>
      </p:sp>
      <p:pic>
        <p:nvPicPr>
          <p:cNvPr id="7" name="Picture 6">
            <a:extLst>
              <a:ext uri="{FF2B5EF4-FFF2-40B4-BE49-F238E27FC236}">
                <a16:creationId xmlns:a16="http://schemas.microsoft.com/office/drawing/2014/main" id="{56BC277C-3A9C-2946-3658-13ABC7FD7E9A}"/>
              </a:ext>
            </a:extLst>
          </p:cNvPr>
          <p:cNvPicPr>
            <a:picLocks noChangeAspect="1"/>
          </p:cNvPicPr>
          <p:nvPr/>
        </p:nvPicPr>
        <p:blipFill>
          <a:blip r:embed="rId4"/>
          <a:srcRect l="1606" r="1482"/>
          <a:stretch/>
        </p:blipFill>
        <p:spPr>
          <a:xfrm rot="363084">
            <a:off x="6480955" y="1837158"/>
            <a:ext cx="3201244" cy="358968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Picture 9" descr="A qr code on a white background&#10;&#10;AI-generated content may be incorrect.">
            <a:extLst>
              <a:ext uri="{FF2B5EF4-FFF2-40B4-BE49-F238E27FC236}">
                <a16:creationId xmlns:a16="http://schemas.microsoft.com/office/drawing/2014/main" id="{26AB36F7-D5AB-DD04-B143-F40AAE0E13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66440" y="1923736"/>
            <a:ext cx="1086343" cy="1086343"/>
          </a:xfrm>
          <a:prstGeom prst="rect">
            <a:avLst/>
          </a:prstGeom>
        </p:spPr>
      </p:pic>
      <p:sp>
        <p:nvSpPr>
          <p:cNvPr id="11" name="TextBox 10">
            <a:extLst>
              <a:ext uri="{FF2B5EF4-FFF2-40B4-BE49-F238E27FC236}">
                <a16:creationId xmlns:a16="http://schemas.microsoft.com/office/drawing/2014/main" id="{EBC600A8-332B-7FA7-C881-C9F06319C194}"/>
              </a:ext>
            </a:extLst>
          </p:cNvPr>
          <p:cNvSpPr txBox="1"/>
          <p:nvPr/>
        </p:nvSpPr>
        <p:spPr>
          <a:xfrm>
            <a:off x="10249271" y="3099773"/>
            <a:ext cx="1320683" cy="338554"/>
          </a:xfrm>
          <a:prstGeom prst="rect">
            <a:avLst/>
          </a:prstGeom>
          <a:noFill/>
        </p:spPr>
        <p:txBody>
          <a:bodyPr wrap="none" lIns="91440" tIns="45720" rIns="91440" bIns="45720" rtlCol="0" anchor="t">
            <a:spAutoFit/>
          </a:bodyPr>
          <a:lstStyle/>
          <a:p>
            <a:r>
              <a:rPr lang="en-GB" sz="1600" b="1">
                <a:solidFill>
                  <a:srgbClr val="00A7A7"/>
                </a:solidFill>
              </a:rPr>
              <a:t>Welsh page</a:t>
            </a:r>
            <a:endParaRPr lang="en-GB" sz="1600" b="1">
              <a:solidFill>
                <a:srgbClr val="00A7A7"/>
              </a:solidFill>
              <a:cs typeface="Arial"/>
            </a:endParaRPr>
          </a:p>
        </p:txBody>
      </p:sp>
      <p:pic>
        <p:nvPicPr>
          <p:cNvPr id="13" name="Picture 12" descr="A qr code on a white background&#10;&#10;AI-generated content may be incorrect.">
            <a:extLst>
              <a:ext uri="{FF2B5EF4-FFF2-40B4-BE49-F238E27FC236}">
                <a16:creationId xmlns:a16="http://schemas.microsoft.com/office/drawing/2014/main" id="{F5D46146-71E2-61B8-F959-8AA228AC7A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44194" y="3737785"/>
            <a:ext cx="1130839" cy="1130839"/>
          </a:xfrm>
          <a:prstGeom prst="rect">
            <a:avLst/>
          </a:prstGeom>
        </p:spPr>
      </p:pic>
      <p:sp>
        <p:nvSpPr>
          <p:cNvPr id="14" name="TextBox 13">
            <a:extLst>
              <a:ext uri="{FF2B5EF4-FFF2-40B4-BE49-F238E27FC236}">
                <a16:creationId xmlns:a16="http://schemas.microsoft.com/office/drawing/2014/main" id="{EDDCE77C-5144-DF80-5A0A-3436AF733DDF}"/>
              </a:ext>
            </a:extLst>
          </p:cNvPr>
          <p:cNvSpPr txBox="1"/>
          <p:nvPr/>
        </p:nvSpPr>
        <p:spPr>
          <a:xfrm>
            <a:off x="10185500" y="4974143"/>
            <a:ext cx="1460656" cy="338554"/>
          </a:xfrm>
          <a:prstGeom prst="rect">
            <a:avLst/>
          </a:prstGeom>
          <a:noFill/>
        </p:spPr>
        <p:txBody>
          <a:bodyPr wrap="none" lIns="91440" tIns="45720" rIns="91440" bIns="45720" rtlCol="0" anchor="t">
            <a:spAutoFit/>
          </a:bodyPr>
          <a:lstStyle/>
          <a:p>
            <a:r>
              <a:rPr lang="en-GB" sz="1600" b="1">
                <a:solidFill>
                  <a:srgbClr val="00A7A7"/>
                </a:solidFill>
              </a:rPr>
              <a:t>English page</a:t>
            </a:r>
            <a:endParaRPr lang="en-GB" sz="1600" b="1">
              <a:solidFill>
                <a:srgbClr val="00A7A7"/>
              </a:solidFill>
              <a:cs typeface="Arial"/>
            </a:endParaRPr>
          </a:p>
        </p:txBody>
      </p:sp>
      <p:sp>
        <p:nvSpPr>
          <p:cNvPr id="6" name="Footer Placeholder 3">
            <a:extLst>
              <a:ext uri="{FF2B5EF4-FFF2-40B4-BE49-F238E27FC236}">
                <a16:creationId xmlns:a16="http://schemas.microsoft.com/office/drawing/2014/main" id="{028F0AD5-1D2D-050C-799F-750B2689E173}"/>
              </a:ext>
            </a:extLst>
          </p:cNvPr>
          <p:cNvSpPr>
            <a:spLocks noGrp="1"/>
          </p:cNvSpPr>
          <p:nvPr>
            <p:ph type="ftr" sz="quarter" idx="11"/>
          </p:nvPr>
        </p:nvSpPr>
        <p:spPr>
          <a:xfrm>
            <a:off x="285749" y="6349598"/>
            <a:ext cx="9324595" cy="365125"/>
          </a:xfrm>
        </p:spPr>
        <p:txBody>
          <a:bodyPr/>
          <a:lstStyle/>
          <a:p>
            <a:r>
              <a:rPr lang="en-GB" sz="1300"/>
              <a:t>Vaccination against chickenpox (varicella)​ and other changes to the routine childhood vaccination schedule</a:t>
            </a:r>
          </a:p>
        </p:txBody>
      </p:sp>
      <p:sp>
        <p:nvSpPr>
          <p:cNvPr id="4" name="TextBox 3">
            <a:extLst>
              <a:ext uri="{FF2B5EF4-FFF2-40B4-BE49-F238E27FC236}">
                <a16:creationId xmlns:a16="http://schemas.microsoft.com/office/drawing/2014/main" id="{129624D8-DB09-171C-82F4-3FDF95B77341}"/>
              </a:ext>
            </a:extLst>
          </p:cNvPr>
          <p:cNvSpPr txBox="1"/>
          <p:nvPr/>
        </p:nvSpPr>
        <p:spPr>
          <a:xfrm rot="18946391">
            <a:off x="7063461" y="3059036"/>
            <a:ext cx="1907895" cy="1046440"/>
          </a:xfrm>
          <a:prstGeom prst="rect">
            <a:avLst/>
          </a:prstGeom>
          <a:noFill/>
        </p:spPr>
        <p:txBody>
          <a:bodyPr wrap="none" rtlCol="0">
            <a:spAutoFit/>
          </a:bodyPr>
          <a:lstStyle/>
          <a:p>
            <a:r>
              <a:rPr lang="en-GB" sz="6200">
                <a:ln w="0">
                  <a:solidFill>
                    <a:schemeClr val="bg1">
                      <a:lumMod val="75000"/>
                    </a:schemeClr>
                  </a:solidFill>
                </a:ln>
                <a:solidFill>
                  <a:schemeClr val="bg1">
                    <a:lumMod val="85000"/>
                  </a:schemeClr>
                </a:solidFill>
                <a:effectLst>
                  <a:outerShdw blurRad="38100" dist="19050" dir="2700000" algn="tl" rotWithShape="0">
                    <a:schemeClr val="dk1">
                      <a:alpha val="40000"/>
                    </a:schemeClr>
                  </a:outerShdw>
                </a:effectLst>
              </a:rPr>
              <a:t>Draft</a:t>
            </a:r>
          </a:p>
        </p:txBody>
      </p:sp>
    </p:spTree>
    <p:extLst>
      <p:ext uri="{BB962C8B-B14F-4D97-AF65-F5344CB8AC3E}">
        <p14:creationId xmlns:p14="http://schemas.microsoft.com/office/powerpoint/2010/main" val="240712118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CEB081-7316-3EC9-AEFB-B63FB7B19A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F7027E-88AC-E7CA-9860-B3E292839193}"/>
              </a:ext>
            </a:extLst>
          </p:cNvPr>
          <p:cNvSpPr>
            <a:spLocks noGrp="1"/>
          </p:cNvSpPr>
          <p:nvPr>
            <p:ph type="title"/>
          </p:nvPr>
        </p:nvSpPr>
        <p:spPr>
          <a:xfrm>
            <a:off x="435935" y="179567"/>
            <a:ext cx="11316019" cy="549275"/>
          </a:xfrm>
        </p:spPr>
        <p:txBody>
          <a:bodyPr/>
          <a:lstStyle/>
          <a:p>
            <a:pPr algn="ctr"/>
            <a:r>
              <a:rPr lang="en-GB" sz="3400" b="1"/>
              <a:t>Resources for health professionals and the public</a:t>
            </a:r>
          </a:p>
        </p:txBody>
      </p:sp>
      <p:sp>
        <p:nvSpPr>
          <p:cNvPr id="3" name="Content Placeholder 2">
            <a:extLst>
              <a:ext uri="{FF2B5EF4-FFF2-40B4-BE49-F238E27FC236}">
                <a16:creationId xmlns:a16="http://schemas.microsoft.com/office/drawing/2014/main" id="{8D61D4AD-A95B-EE67-B157-551796FA50EF}"/>
              </a:ext>
            </a:extLst>
          </p:cNvPr>
          <p:cNvSpPr>
            <a:spLocks noGrp="1"/>
          </p:cNvSpPr>
          <p:nvPr>
            <p:ph idx="1"/>
          </p:nvPr>
        </p:nvSpPr>
        <p:spPr>
          <a:xfrm>
            <a:off x="435935" y="987552"/>
            <a:ext cx="11398101" cy="5189411"/>
          </a:xfrm>
        </p:spPr>
        <p:txBody>
          <a:bodyPr lIns="91440" tIns="45720" rIns="91440" bIns="45720" anchor="t"/>
          <a:lstStyle/>
          <a:p>
            <a:pPr marL="0" indent="0" algn="ctr">
              <a:buNone/>
            </a:pPr>
            <a:r>
              <a:rPr lang="en-GB" sz="2400" b="1">
                <a:solidFill>
                  <a:srgbClr val="FF5248"/>
                </a:solidFill>
              </a:rPr>
              <a:t>NEW MMRV-MMR vaccines – Health professionals webpage</a:t>
            </a:r>
            <a:endParaRPr lang="en-GB" sz="1200" b="1">
              <a:solidFill>
                <a:srgbClr val="FF5248"/>
              </a:solidFill>
            </a:endParaRPr>
          </a:p>
          <a:p>
            <a:pPr marL="0" indent="0">
              <a:buNone/>
            </a:pPr>
            <a:endParaRPr lang="en-GB" sz="600" b="1">
              <a:solidFill>
                <a:srgbClr val="FF5248"/>
              </a:solidFill>
            </a:endParaRPr>
          </a:p>
          <a:p>
            <a:pPr marL="0" indent="0">
              <a:buNone/>
            </a:pPr>
            <a:r>
              <a:rPr lang="en-GB" sz="1600" b="1">
                <a:solidFill>
                  <a:srgbClr val="FF5248"/>
                </a:solidFill>
              </a:rPr>
              <a:t>New slugs (shortened web links)</a:t>
            </a:r>
          </a:p>
          <a:p>
            <a:r>
              <a:rPr lang="en-GB" sz="1400" b="1" err="1">
                <a:hlinkClick r:id="rId2"/>
              </a:rPr>
              <a:t>icc.gig.cymru</a:t>
            </a:r>
            <a:r>
              <a:rPr lang="en-GB" sz="1400" b="1">
                <a:hlinkClick r:id="rId2"/>
              </a:rPr>
              <a:t>/MMRV-MMR-</a:t>
            </a:r>
            <a:r>
              <a:rPr lang="en-GB" sz="1400" b="1" err="1">
                <a:hlinkClick r:id="rId2"/>
              </a:rPr>
              <a:t>proffesiynol</a:t>
            </a:r>
            <a:r>
              <a:rPr lang="en-GB" sz="1400" b="1">
                <a:solidFill>
                  <a:srgbClr val="FF5248"/>
                </a:solidFill>
              </a:rPr>
              <a:t> | </a:t>
            </a:r>
            <a:r>
              <a:rPr lang="en-GB" sz="1400" b="1" err="1">
                <a:hlinkClick r:id="rId3"/>
              </a:rPr>
              <a:t>phw.nhs.wales</a:t>
            </a:r>
            <a:r>
              <a:rPr lang="en-GB" sz="1400" b="1">
                <a:hlinkClick r:id="rId3"/>
              </a:rPr>
              <a:t>/MMRV-MMR-professionals</a:t>
            </a:r>
            <a:endParaRPr lang="en-GB" sz="1400" b="1">
              <a:cs typeface="Arial"/>
            </a:endParaRPr>
          </a:p>
          <a:p>
            <a:r>
              <a:rPr lang="en-GB" sz="1400" b="1" err="1">
                <a:hlinkClick r:id="rId4"/>
              </a:rPr>
              <a:t>icc.gig.cymru</a:t>
            </a:r>
            <a:r>
              <a:rPr lang="en-GB" sz="1400" b="1">
                <a:hlinkClick r:id="rId4"/>
              </a:rPr>
              <a:t>/</a:t>
            </a:r>
            <a:r>
              <a:rPr lang="en-GB" sz="1400" b="1" err="1">
                <a:hlinkClick r:id="rId4"/>
              </a:rPr>
              <a:t>OfferynCymhwyseddMMRV</a:t>
            </a:r>
            <a:r>
              <a:rPr lang="en-GB" sz="1400" b="1"/>
              <a:t> </a:t>
            </a:r>
            <a:r>
              <a:rPr lang="en-GB" sz="1400" b="1">
                <a:solidFill>
                  <a:srgbClr val="FF5248"/>
                </a:solidFill>
              </a:rPr>
              <a:t>|</a:t>
            </a:r>
            <a:r>
              <a:rPr lang="en-GB" sz="1400" b="1"/>
              <a:t> </a:t>
            </a:r>
            <a:r>
              <a:rPr lang="en-GB" sz="1400" b="1" err="1">
                <a:hlinkClick r:id="rId5"/>
              </a:rPr>
              <a:t>phw.nhs.wales</a:t>
            </a:r>
            <a:r>
              <a:rPr lang="en-GB" sz="1400" b="1">
                <a:hlinkClick r:id="rId5"/>
              </a:rPr>
              <a:t>/</a:t>
            </a:r>
            <a:r>
              <a:rPr lang="en-GB" sz="1400" b="1" err="1">
                <a:hlinkClick r:id="rId5"/>
              </a:rPr>
              <a:t>MMRVEligibilityTool</a:t>
            </a:r>
            <a:endParaRPr lang="en-GB" sz="1400" b="1">
              <a:cs typeface="Arial"/>
            </a:endParaRPr>
          </a:p>
          <a:p>
            <a:pPr marL="0" indent="0">
              <a:buNone/>
            </a:pPr>
            <a:endParaRPr lang="en-GB" sz="1000" b="1">
              <a:highlight>
                <a:srgbClr val="FFFF00"/>
              </a:highlight>
            </a:endParaRPr>
          </a:p>
          <a:p>
            <a:pPr marL="0" indent="0">
              <a:buNone/>
            </a:pPr>
            <a:r>
              <a:rPr lang="en-GB" sz="1800" b="1">
                <a:solidFill>
                  <a:srgbClr val="00A7A7"/>
                </a:solidFill>
              </a:rPr>
              <a:t>What’s covered? </a:t>
            </a:r>
            <a:endParaRPr lang="en-GB" sz="1800" b="1">
              <a:solidFill>
                <a:srgbClr val="00A7A7"/>
              </a:solidFill>
              <a:cs typeface="Arial"/>
            </a:endParaRPr>
          </a:p>
          <a:p>
            <a:r>
              <a:rPr lang="en-GB" sz="1600"/>
              <a:t>Information on the diseases  and vaccines </a:t>
            </a:r>
            <a:r>
              <a:rPr lang="en-GB" sz="1400" i="1"/>
              <a:t>(terms/information aimed at HCPs)</a:t>
            </a:r>
          </a:p>
          <a:p>
            <a:r>
              <a:rPr lang="en-GB" sz="1600"/>
              <a:t>Eligibility Tool for HCPs </a:t>
            </a:r>
          </a:p>
          <a:p>
            <a:r>
              <a:rPr lang="en-GB" sz="1600"/>
              <a:t>Summaries of Product Characteristics (</a:t>
            </a:r>
            <a:r>
              <a:rPr lang="en-GB" sz="1600" err="1"/>
              <a:t>SmPCs</a:t>
            </a:r>
            <a:r>
              <a:rPr lang="en-GB" sz="1600"/>
              <a:t>)</a:t>
            </a:r>
            <a:endParaRPr lang="en-GB" sz="1600">
              <a:cs typeface="Arial"/>
            </a:endParaRPr>
          </a:p>
          <a:p>
            <a:r>
              <a:rPr lang="en-GB" sz="1600"/>
              <a:t>Safety, efficacy and reporting side effects </a:t>
            </a:r>
            <a:endParaRPr lang="en-GB" sz="1600">
              <a:cs typeface="Arial"/>
            </a:endParaRPr>
          </a:p>
          <a:p>
            <a:r>
              <a:rPr lang="en-GB" sz="1600"/>
              <a:t>Policy and guidance (JCVI, WHCs, scientific articles, letters etc.)</a:t>
            </a:r>
          </a:p>
          <a:p>
            <a:r>
              <a:rPr lang="en-GB" sz="1600"/>
              <a:t>Clinical resources and information e.g. Links to Green Book, PGDs etc.</a:t>
            </a:r>
          </a:p>
          <a:p>
            <a:r>
              <a:rPr lang="en-GB" sz="1600"/>
              <a:t>Links to training resources and events; Data and surveillance</a:t>
            </a:r>
          </a:p>
          <a:p>
            <a:r>
              <a:rPr lang="en-GB" sz="1600"/>
              <a:t>Links to PHW MMRV and MMR-specific health professionals' resources</a:t>
            </a:r>
          </a:p>
          <a:p>
            <a:pPr marL="0" indent="0">
              <a:buNone/>
            </a:pPr>
            <a:endParaRPr lang="en-GB" sz="1600"/>
          </a:p>
        </p:txBody>
      </p:sp>
      <p:sp>
        <p:nvSpPr>
          <p:cNvPr id="5" name="Slide Number Placeholder 4">
            <a:extLst>
              <a:ext uri="{FF2B5EF4-FFF2-40B4-BE49-F238E27FC236}">
                <a16:creationId xmlns:a16="http://schemas.microsoft.com/office/drawing/2014/main" id="{963D809D-D3A7-6B20-E43D-4FEE9BA82839}"/>
              </a:ext>
            </a:extLst>
          </p:cNvPr>
          <p:cNvSpPr>
            <a:spLocks noGrp="1"/>
          </p:cNvSpPr>
          <p:nvPr>
            <p:ph type="sldNum" sz="quarter" idx="12"/>
          </p:nvPr>
        </p:nvSpPr>
        <p:spPr/>
        <p:txBody>
          <a:bodyPr/>
          <a:lstStyle/>
          <a:p>
            <a:fld id="{561D0CCE-8DCC-44DC-A653-AE62B1D84A52}" type="slidenum">
              <a:rPr lang="en-GB" smtClean="0"/>
              <a:pPr/>
              <a:t>84</a:t>
            </a:fld>
            <a:endParaRPr lang="en-GB"/>
          </a:p>
        </p:txBody>
      </p:sp>
      <p:pic>
        <p:nvPicPr>
          <p:cNvPr id="7" name="Picture 6">
            <a:extLst>
              <a:ext uri="{FF2B5EF4-FFF2-40B4-BE49-F238E27FC236}">
                <a16:creationId xmlns:a16="http://schemas.microsoft.com/office/drawing/2014/main" id="{8A90808F-104A-F5B9-723C-7F765C1EB75E}"/>
              </a:ext>
            </a:extLst>
          </p:cNvPr>
          <p:cNvPicPr>
            <a:picLocks noChangeAspect="1"/>
          </p:cNvPicPr>
          <p:nvPr/>
        </p:nvPicPr>
        <p:blipFill>
          <a:blip r:embed="rId6">
            <a:extLst>
              <a:ext uri="{28A0092B-C50C-407E-A947-70E740481C1C}">
                <a14:useLocalDpi xmlns:a14="http://schemas.microsoft.com/office/drawing/2010/main" val="0"/>
              </a:ext>
            </a:extLst>
          </a:blip>
          <a:srcRect l="11749" t="5899" r="11749"/>
          <a:stretch/>
        </p:blipFill>
        <p:spPr>
          <a:xfrm rot="363084">
            <a:off x="8381577" y="1893289"/>
            <a:ext cx="3201244" cy="337793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Footer Placeholder 3">
            <a:extLst>
              <a:ext uri="{FF2B5EF4-FFF2-40B4-BE49-F238E27FC236}">
                <a16:creationId xmlns:a16="http://schemas.microsoft.com/office/drawing/2014/main" id="{123B2EBB-E803-E38A-6F23-BA362EB3D0E2}"/>
              </a:ext>
            </a:extLst>
          </p:cNvPr>
          <p:cNvSpPr>
            <a:spLocks noGrp="1"/>
          </p:cNvSpPr>
          <p:nvPr>
            <p:ph type="ftr" sz="quarter" idx="11"/>
          </p:nvPr>
        </p:nvSpPr>
        <p:spPr>
          <a:xfrm>
            <a:off x="285749" y="6349598"/>
            <a:ext cx="9653779" cy="365125"/>
          </a:xfrm>
        </p:spPr>
        <p:txBody>
          <a:bodyPr/>
          <a:lstStyle/>
          <a:p>
            <a:r>
              <a:rPr lang="en-GB" sz="1300"/>
              <a:t>Vaccination against chickenpox (varicella)​ and other changes to the routine childhood vaccination schedule</a:t>
            </a:r>
          </a:p>
        </p:txBody>
      </p:sp>
      <p:sp>
        <p:nvSpPr>
          <p:cNvPr id="4" name="TextBox 3">
            <a:extLst>
              <a:ext uri="{FF2B5EF4-FFF2-40B4-BE49-F238E27FC236}">
                <a16:creationId xmlns:a16="http://schemas.microsoft.com/office/drawing/2014/main" id="{25E33722-4D95-DF56-1F95-F4517DC5512E}"/>
              </a:ext>
            </a:extLst>
          </p:cNvPr>
          <p:cNvSpPr txBox="1"/>
          <p:nvPr/>
        </p:nvSpPr>
        <p:spPr>
          <a:xfrm rot="18946391">
            <a:off x="9028251" y="3059037"/>
            <a:ext cx="1907895" cy="1046440"/>
          </a:xfrm>
          <a:prstGeom prst="rect">
            <a:avLst/>
          </a:prstGeom>
          <a:noFill/>
        </p:spPr>
        <p:txBody>
          <a:bodyPr wrap="none" rtlCol="0">
            <a:spAutoFit/>
          </a:bodyPr>
          <a:lstStyle/>
          <a:p>
            <a:r>
              <a:rPr lang="en-GB" sz="6200">
                <a:ln w="0">
                  <a:solidFill>
                    <a:schemeClr val="bg1">
                      <a:lumMod val="75000"/>
                    </a:schemeClr>
                  </a:solidFill>
                </a:ln>
                <a:solidFill>
                  <a:schemeClr val="bg1">
                    <a:lumMod val="85000"/>
                  </a:schemeClr>
                </a:solidFill>
                <a:effectLst>
                  <a:outerShdw blurRad="38100" dist="19050" dir="2700000" algn="tl" rotWithShape="0">
                    <a:schemeClr val="dk1">
                      <a:alpha val="40000"/>
                    </a:schemeClr>
                  </a:outerShdw>
                </a:effectLst>
              </a:rPr>
              <a:t>Draft</a:t>
            </a:r>
          </a:p>
        </p:txBody>
      </p:sp>
    </p:spTree>
    <p:extLst>
      <p:ext uri="{BB962C8B-B14F-4D97-AF65-F5344CB8AC3E}">
        <p14:creationId xmlns:p14="http://schemas.microsoft.com/office/powerpoint/2010/main" val="203263327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FBA8D2-BF9A-545A-9F76-75B06FFBC550}"/>
            </a:ext>
          </a:extLst>
        </p:cNvPr>
        <p:cNvGrpSpPr/>
        <p:nvPr/>
      </p:nvGrpSpPr>
      <p:grpSpPr>
        <a:xfrm>
          <a:off x="0" y="0"/>
          <a:ext cx="0" cy="0"/>
          <a:chOff x="0" y="0"/>
          <a:chExt cx="0" cy="0"/>
        </a:xfrm>
      </p:grpSpPr>
      <p:pic>
        <p:nvPicPr>
          <p:cNvPr id="9" name="Picture 8" descr="A blue and white poster with text&#10;&#10;AI-generated content may be incorrect.">
            <a:extLst>
              <a:ext uri="{FF2B5EF4-FFF2-40B4-BE49-F238E27FC236}">
                <a16:creationId xmlns:a16="http://schemas.microsoft.com/office/drawing/2014/main" id="{578FA35B-DFE4-5804-8F05-82BD8281127F}"/>
              </a:ext>
            </a:extLst>
          </p:cNvPr>
          <p:cNvPicPr>
            <a:picLocks noChangeAspect="1"/>
          </p:cNvPicPr>
          <p:nvPr/>
        </p:nvPicPr>
        <p:blipFill>
          <a:blip r:embed="rId2"/>
          <a:stretch>
            <a:fillRect/>
          </a:stretch>
        </p:blipFill>
        <p:spPr>
          <a:xfrm>
            <a:off x="8250302" y="914400"/>
            <a:ext cx="1908497" cy="3759859"/>
          </a:xfrm>
          <a:prstGeom prst="rect">
            <a:avLst/>
          </a:prstGeom>
        </p:spPr>
      </p:pic>
      <p:sp>
        <p:nvSpPr>
          <p:cNvPr id="2" name="Title 1">
            <a:extLst>
              <a:ext uri="{FF2B5EF4-FFF2-40B4-BE49-F238E27FC236}">
                <a16:creationId xmlns:a16="http://schemas.microsoft.com/office/drawing/2014/main" id="{6A8957D5-7C22-0028-025E-7432A42C32C0}"/>
              </a:ext>
            </a:extLst>
          </p:cNvPr>
          <p:cNvSpPr>
            <a:spLocks noGrp="1"/>
          </p:cNvSpPr>
          <p:nvPr>
            <p:ph type="title"/>
          </p:nvPr>
        </p:nvSpPr>
        <p:spPr>
          <a:xfrm>
            <a:off x="475103" y="189953"/>
            <a:ext cx="11237350" cy="549275"/>
          </a:xfrm>
        </p:spPr>
        <p:txBody>
          <a:bodyPr/>
          <a:lstStyle/>
          <a:p>
            <a:pPr algn="ctr"/>
            <a:r>
              <a:rPr lang="en-GB" sz="3400" b="1"/>
              <a:t>Resources for health professionals and the public</a:t>
            </a:r>
          </a:p>
        </p:txBody>
      </p:sp>
      <p:sp>
        <p:nvSpPr>
          <p:cNvPr id="3" name="Content Placeholder 2">
            <a:extLst>
              <a:ext uri="{FF2B5EF4-FFF2-40B4-BE49-F238E27FC236}">
                <a16:creationId xmlns:a16="http://schemas.microsoft.com/office/drawing/2014/main" id="{0CBB6B57-47FF-719F-5EE3-CF7565D0F0E0}"/>
              </a:ext>
            </a:extLst>
          </p:cNvPr>
          <p:cNvSpPr>
            <a:spLocks noGrp="1"/>
          </p:cNvSpPr>
          <p:nvPr>
            <p:ph idx="1"/>
          </p:nvPr>
        </p:nvSpPr>
        <p:spPr>
          <a:xfrm>
            <a:off x="121662" y="1137946"/>
            <a:ext cx="11590790" cy="4277017"/>
          </a:xfrm>
        </p:spPr>
        <p:txBody>
          <a:bodyPr lIns="91440" tIns="45720" rIns="91440" bIns="45720" anchor="t"/>
          <a:lstStyle/>
          <a:p>
            <a:pPr>
              <a:buNone/>
            </a:pPr>
            <a:r>
              <a:rPr lang="en-GB" sz="2000" b="1">
                <a:solidFill>
                  <a:srgbClr val="002060"/>
                </a:solidFill>
              </a:rPr>
              <a:t>Public resources</a:t>
            </a:r>
            <a:endParaRPr lang="en-GB" sz="2000" b="1">
              <a:solidFill>
                <a:srgbClr val="002060"/>
              </a:solidFill>
              <a:cs typeface="Arial"/>
            </a:endParaRPr>
          </a:p>
          <a:p>
            <a:pPr>
              <a:buNone/>
            </a:pPr>
            <a:endParaRPr lang="en-GB" sz="600" b="1">
              <a:solidFill>
                <a:srgbClr val="FF5248"/>
              </a:solidFill>
              <a:highlight>
                <a:srgbClr val="FFFF00"/>
              </a:highlight>
            </a:endParaRPr>
          </a:p>
          <a:p>
            <a:pPr>
              <a:buNone/>
            </a:pPr>
            <a:r>
              <a:rPr lang="en-GB" sz="1600" b="1">
                <a:solidFill>
                  <a:srgbClr val="009999"/>
                </a:solidFill>
                <a:latin typeface="Aptos"/>
                <a:cs typeface="Arial"/>
              </a:rPr>
              <a:t>MMRV-MMR leaflet and poster </a:t>
            </a:r>
          </a:p>
          <a:p>
            <a:pPr>
              <a:buNone/>
            </a:pPr>
            <a:r>
              <a:rPr lang="en-GB" sz="1600" b="1">
                <a:solidFill>
                  <a:srgbClr val="009999"/>
                </a:solidFill>
                <a:latin typeface="Aptos"/>
                <a:cs typeface="Arial"/>
              </a:rPr>
              <a:t>6-in-1 vaccine </a:t>
            </a:r>
          </a:p>
          <a:p>
            <a:pPr>
              <a:buNone/>
            </a:pPr>
            <a:r>
              <a:rPr lang="en-GB" sz="1600" b="1">
                <a:solidFill>
                  <a:srgbClr val="009999"/>
                </a:solidFill>
                <a:latin typeface="Aptos"/>
                <a:cs typeface="Arial"/>
              </a:rPr>
              <a:t>4-in-1 vaccine </a:t>
            </a:r>
            <a:endParaRPr lang="en-GB" sz="2400"/>
          </a:p>
          <a:p>
            <a:pPr>
              <a:buNone/>
            </a:pPr>
            <a:r>
              <a:rPr lang="en-GB" sz="1600" b="1">
                <a:solidFill>
                  <a:srgbClr val="009999"/>
                </a:solidFill>
                <a:latin typeface="Aptos"/>
                <a:cs typeface="Arial"/>
              </a:rPr>
              <a:t>What to expect after vaccinations</a:t>
            </a:r>
          </a:p>
          <a:p>
            <a:pPr>
              <a:buNone/>
            </a:pPr>
            <a:endParaRPr lang="en-GB" sz="800">
              <a:solidFill>
                <a:srgbClr val="FF5248"/>
              </a:solidFill>
              <a:latin typeface="Aptos" panose="020B0004020202020204" pitchFamily="34" charset="0"/>
              <a:cs typeface="Arial"/>
            </a:endParaRPr>
          </a:p>
          <a:p>
            <a:pPr>
              <a:lnSpc>
                <a:spcPct val="100000"/>
              </a:lnSpc>
              <a:spcBef>
                <a:spcPts val="0"/>
              </a:spcBef>
            </a:pPr>
            <a:r>
              <a:rPr lang="en-GB" sz="1200">
                <a:solidFill>
                  <a:srgbClr val="002060"/>
                </a:solidFill>
                <a:latin typeface="Arial"/>
                <a:cs typeface="Arial"/>
              </a:rPr>
              <a:t>Signposting to Changes to the childhood schedule  </a:t>
            </a:r>
          </a:p>
          <a:p>
            <a:pPr marL="0" indent="0">
              <a:lnSpc>
                <a:spcPct val="100000"/>
              </a:lnSpc>
              <a:spcBef>
                <a:spcPts val="0"/>
              </a:spcBef>
              <a:buNone/>
            </a:pPr>
            <a:r>
              <a:rPr lang="en-GB" sz="1200">
                <a:solidFill>
                  <a:srgbClr val="002060"/>
                </a:solidFill>
                <a:latin typeface="Arial"/>
                <a:cs typeface="Arial"/>
              </a:rPr>
              <a:t>       and MMRV-MMR Public web pages for further details </a:t>
            </a:r>
          </a:p>
          <a:p>
            <a:pPr marL="0" indent="0">
              <a:lnSpc>
                <a:spcPct val="100000"/>
              </a:lnSpc>
              <a:spcBef>
                <a:spcPts val="0"/>
              </a:spcBef>
              <a:buNone/>
            </a:pPr>
            <a:r>
              <a:rPr lang="en-GB" sz="1200">
                <a:solidFill>
                  <a:srgbClr val="002060"/>
                </a:solidFill>
                <a:latin typeface="Arial"/>
                <a:cs typeface="Arial"/>
              </a:rPr>
              <a:t>       and eligibility information.</a:t>
            </a:r>
          </a:p>
          <a:p>
            <a:pPr>
              <a:lnSpc>
                <a:spcPct val="100000"/>
              </a:lnSpc>
              <a:spcBef>
                <a:spcPts val="0"/>
              </a:spcBef>
            </a:pPr>
            <a:r>
              <a:rPr lang="en-GB" sz="1200">
                <a:solidFill>
                  <a:srgbClr val="002060"/>
                </a:solidFill>
                <a:latin typeface="Arial"/>
                <a:cs typeface="Arial"/>
              </a:rPr>
              <a:t>QR codes</a:t>
            </a:r>
          </a:p>
          <a:p>
            <a:pPr>
              <a:lnSpc>
                <a:spcPct val="100000"/>
              </a:lnSpc>
              <a:spcBef>
                <a:spcPts val="0"/>
              </a:spcBef>
            </a:pPr>
            <a:r>
              <a:rPr lang="en-GB" sz="1200">
                <a:solidFill>
                  <a:srgbClr val="002060"/>
                </a:solidFill>
                <a:latin typeface="Arial"/>
                <a:cs typeface="Arial"/>
              </a:rPr>
              <a:t>Leaflet content summary (page 2)</a:t>
            </a:r>
          </a:p>
          <a:p>
            <a:pPr>
              <a:lnSpc>
                <a:spcPct val="100000"/>
              </a:lnSpc>
              <a:spcBef>
                <a:spcPts val="0"/>
              </a:spcBef>
            </a:pPr>
            <a:r>
              <a:rPr lang="en-GB" sz="1200">
                <a:solidFill>
                  <a:srgbClr val="002060"/>
                </a:solidFill>
                <a:latin typeface="Arial"/>
                <a:cs typeface="Arial"/>
              </a:rPr>
              <a:t>Coloured vaccine facts </a:t>
            </a:r>
          </a:p>
          <a:p>
            <a:pPr>
              <a:lnSpc>
                <a:spcPct val="100000"/>
              </a:lnSpc>
              <a:spcBef>
                <a:spcPts val="0"/>
              </a:spcBef>
            </a:pPr>
            <a:r>
              <a:rPr lang="en-GB" sz="1200">
                <a:solidFill>
                  <a:srgbClr val="002060"/>
                </a:solidFill>
                <a:latin typeface="Arial"/>
                <a:cs typeface="Arial"/>
              </a:rPr>
              <a:t>Coloured vaccines boxes and images - target groups</a:t>
            </a:r>
          </a:p>
          <a:p>
            <a:pPr>
              <a:lnSpc>
                <a:spcPct val="100000"/>
              </a:lnSpc>
              <a:spcBef>
                <a:spcPts val="0"/>
              </a:spcBef>
              <a:buNone/>
            </a:pPr>
            <a:r>
              <a:rPr lang="en-GB" sz="1200">
                <a:solidFill>
                  <a:srgbClr val="002060"/>
                </a:solidFill>
                <a:latin typeface="Arial"/>
                <a:cs typeface="Arial"/>
              </a:rPr>
              <a:t>•     Standardised wording </a:t>
            </a:r>
            <a:r>
              <a:rPr lang="en-GB" sz="1200" i="1">
                <a:solidFill>
                  <a:srgbClr val="002060"/>
                </a:solidFill>
                <a:latin typeface="Arial"/>
                <a:cs typeface="Arial"/>
              </a:rPr>
              <a:t>e.g.: anaphylaxis, safety reporting</a:t>
            </a:r>
          </a:p>
          <a:p>
            <a:pPr>
              <a:lnSpc>
                <a:spcPct val="100000"/>
              </a:lnSpc>
              <a:spcBef>
                <a:spcPts val="0"/>
              </a:spcBef>
              <a:buNone/>
            </a:pPr>
            <a:endParaRPr lang="en-GB" sz="1200">
              <a:latin typeface="Aptos" panose="020B0004020202020204" pitchFamily="34" charset="0"/>
              <a:cs typeface="Arial"/>
            </a:endParaRPr>
          </a:p>
          <a:p>
            <a:pPr marL="0" indent="0">
              <a:buNone/>
            </a:pPr>
            <a:r>
              <a:rPr lang="en-GB" sz="1400" i="1">
                <a:solidFill>
                  <a:srgbClr val="002060"/>
                </a:solidFill>
                <a:latin typeface="Aptos"/>
                <a:cs typeface="Arial"/>
              </a:rPr>
              <a:t> </a:t>
            </a:r>
            <a:r>
              <a:rPr lang="en-GB" sz="1400" b="1">
                <a:hlinkClick r:id="rId3"/>
              </a:rPr>
              <a:t>Leaflets - Public Health Wales</a:t>
            </a:r>
            <a:endParaRPr lang="en-GB" sz="1400" b="1">
              <a:solidFill>
                <a:srgbClr val="29B8CE"/>
              </a:solidFill>
              <a:cs typeface="Arial"/>
            </a:endParaRPr>
          </a:p>
          <a:p>
            <a:pPr marL="0" indent="0">
              <a:buNone/>
            </a:pPr>
            <a:r>
              <a:rPr lang="en-GB" sz="1400" b="1">
                <a:hlinkClick r:id="rId4"/>
              </a:rPr>
              <a:t>Vaccination information in accessible formats - Public Health Wales</a:t>
            </a:r>
            <a:endParaRPr lang="en-GB" sz="1400" b="1">
              <a:solidFill>
                <a:srgbClr val="FF5248"/>
              </a:solidFill>
              <a:cs typeface="Arial"/>
            </a:endParaRPr>
          </a:p>
          <a:p>
            <a:pPr marL="0" indent="0">
              <a:buNone/>
            </a:pPr>
            <a:r>
              <a:rPr lang="en-GB" sz="1400" b="1">
                <a:hlinkClick r:id="rId5"/>
              </a:rPr>
              <a:t>Health Information Resources - Public Health Wales</a:t>
            </a:r>
            <a:endParaRPr lang="en-GB" sz="1400" b="1" i="1">
              <a:solidFill>
                <a:srgbClr val="FF5248"/>
              </a:solidFill>
              <a:cs typeface="Arial"/>
            </a:endParaRPr>
          </a:p>
          <a:p>
            <a:pPr>
              <a:buNone/>
            </a:pPr>
            <a:r>
              <a:rPr lang="en-GB" sz="1600" i="1">
                <a:solidFill>
                  <a:srgbClr val="002060"/>
                </a:solidFill>
                <a:latin typeface="Aptos"/>
                <a:cs typeface="Arial"/>
              </a:rPr>
              <a:t>                                                                                                                                                                      </a:t>
            </a:r>
            <a:endParaRPr lang="en-GB" sz="1600" b="1">
              <a:solidFill>
                <a:srgbClr val="FF5248"/>
              </a:solidFill>
              <a:latin typeface="Aptos"/>
              <a:cs typeface="Arial"/>
            </a:endParaRPr>
          </a:p>
          <a:p>
            <a:pPr marL="0" indent="0">
              <a:buNone/>
            </a:pPr>
            <a:endParaRPr lang="en-GB" sz="1600" i="1">
              <a:solidFill>
                <a:srgbClr val="FF5248"/>
              </a:solidFill>
              <a:cs typeface="Arial"/>
            </a:endParaRPr>
          </a:p>
          <a:p>
            <a:pPr marL="0" indent="0">
              <a:buNone/>
            </a:pPr>
            <a:endParaRPr lang="en-GB" sz="1600"/>
          </a:p>
        </p:txBody>
      </p:sp>
      <p:sp>
        <p:nvSpPr>
          <p:cNvPr id="5" name="Slide Number Placeholder 4">
            <a:extLst>
              <a:ext uri="{FF2B5EF4-FFF2-40B4-BE49-F238E27FC236}">
                <a16:creationId xmlns:a16="http://schemas.microsoft.com/office/drawing/2014/main" id="{57EB0A57-21FD-C625-2666-648DD1D75DB1}"/>
              </a:ext>
            </a:extLst>
          </p:cNvPr>
          <p:cNvSpPr>
            <a:spLocks noGrp="1"/>
          </p:cNvSpPr>
          <p:nvPr>
            <p:ph type="sldNum" sz="quarter" idx="12"/>
          </p:nvPr>
        </p:nvSpPr>
        <p:spPr/>
        <p:txBody>
          <a:bodyPr/>
          <a:lstStyle/>
          <a:p>
            <a:fld id="{561D0CCE-8DCC-44DC-A653-AE62B1D84A52}" type="slidenum">
              <a:rPr lang="en-GB" smtClean="0"/>
              <a:pPr/>
              <a:t>85</a:t>
            </a:fld>
            <a:endParaRPr lang="en-GB"/>
          </a:p>
        </p:txBody>
      </p:sp>
      <p:pic>
        <p:nvPicPr>
          <p:cNvPr id="6" name="Picture 5" descr="A child playing with toys&#10;&#10;AI-generated content may be incorrect.">
            <a:extLst>
              <a:ext uri="{FF2B5EF4-FFF2-40B4-BE49-F238E27FC236}">
                <a16:creationId xmlns:a16="http://schemas.microsoft.com/office/drawing/2014/main" id="{5EB91D95-5A76-7B0B-7C8A-5CFC9CA7D3BA}"/>
              </a:ext>
            </a:extLst>
          </p:cNvPr>
          <p:cNvPicPr>
            <a:picLocks noChangeAspect="1"/>
          </p:cNvPicPr>
          <p:nvPr/>
        </p:nvPicPr>
        <p:blipFill>
          <a:blip r:embed="rId6"/>
          <a:stretch>
            <a:fillRect/>
          </a:stretch>
        </p:blipFill>
        <p:spPr>
          <a:xfrm rot="21384106">
            <a:off x="3604235" y="877421"/>
            <a:ext cx="2607407" cy="3789673"/>
          </a:xfrm>
          <a:prstGeom prst="rect">
            <a:avLst/>
          </a:prstGeom>
        </p:spPr>
      </p:pic>
      <p:pic>
        <p:nvPicPr>
          <p:cNvPr id="8" name="Picture 7" descr="A person holding a baby&#10;&#10;AI-generated content may be incorrect.">
            <a:extLst>
              <a:ext uri="{FF2B5EF4-FFF2-40B4-BE49-F238E27FC236}">
                <a16:creationId xmlns:a16="http://schemas.microsoft.com/office/drawing/2014/main" id="{8012CE75-C263-2737-B449-7A0FA283ED47}"/>
              </a:ext>
            </a:extLst>
          </p:cNvPr>
          <p:cNvPicPr>
            <a:picLocks noChangeAspect="1"/>
          </p:cNvPicPr>
          <p:nvPr/>
        </p:nvPicPr>
        <p:blipFill>
          <a:blip r:embed="rId7"/>
          <a:stretch>
            <a:fillRect/>
          </a:stretch>
        </p:blipFill>
        <p:spPr>
          <a:xfrm rot="21283546">
            <a:off x="4667171" y="846147"/>
            <a:ext cx="2734778" cy="4301671"/>
          </a:xfrm>
          <a:prstGeom prst="rect">
            <a:avLst/>
          </a:prstGeom>
        </p:spPr>
      </p:pic>
      <p:pic>
        <p:nvPicPr>
          <p:cNvPr id="10" name="Picture 9" descr="A person holding a baby&#10;&#10;AI-generated content may be incorrect.">
            <a:extLst>
              <a:ext uri="{FF2B5EF4-FFF2-40B4-BE49-F238E27FC236}">
                <a16:creationId xmlns:a16="http://schemas.microsoft.com/office/drawing/2014/main" id="{5967C0C4-AF31-CA23-B013-A40CD7DB1590}"/>
              </a:ext>
            </a:extLst>
          </p:cNvPr>
          <p:cNvPicPr>
            <a:picLocks noChangeAspect="1"/>
          </p:cNvPicPr>
          <p:nvPr/>
        </p:nvPicPr>
        <p:blipFill>
          <a:blip r:embed="rId8"/>
          <a:stretch>
            <a:fillRect/>
          </a:stretch>
        </p:blipFill>
        <p:spPr>
          <a:xfrm>
            <a:off x="10016745" y="921152"/>
            <a:ext cx="1908498" cy="3743082"/>
          </a:xfrm>
          <a:prstGeom prst="rect">
            <a:avLst/>
          </a:prstGeom>
        </p:spPr>
      </p:pic>
      <p:sp>
        <p:nvSpPr>
          <p:cNvPr id="7" name="Footer Placeholder 3">
            <a:extLst>
              <a:ext uri="{FF2B5EF4-FFF2-40B4-BE49-F238E27FC236}">
                <a16:creationId xmlns:a16="http://schemas.microsoft.com/office/drawing/2014/main" id="{FF7BA5FB-C313-CFDC-58A1-6A314CDA1C18}"/>
              </a:ext>
            </a:extLst>
          </p:cNvPr>
          <p:cNvSpPr>
            <a:spLocks noGrp="1"/>
          </p:cNvSpPr>
          <p:nvPr>
            <p:ph type="ftr" sz="quarter" idx="11"/>
          </p:nvPr>
        </p:nvSpPr>
        <p:spPr>
          <a:xfrm>
            <a:off x="285749" y="6349598"/>
            <a:ext cx="10039351" cy="365125"/>
          </a:xfrm>
        </p:spPr>
        <p:txBody>
          <a:bodyPr/>
          <a:lstStyle/>
          <a:p>
            <a:r>
              <a:rPr lang="en-GB" sz="1300"/>
              <a:t>Vaccination against chickenpox (varicella)​ and other changes to the routine childhood vaccination schedule</a:t>
            </a:r>
          </a:p>
        </p:txBody>
      </p:sp>
      <p:pic>
        <p:nvPicPr>
          <p:cNvPr id="4" name="Picture 3">
            <a:extLst>
              <a:ext uri="{FF2B5EF4-FFF2-40B4-BE49-F238E27FC236}">
                <a16:creationId xmlns:a16="http://schemas.microsoft.com/office/drawing/2014/main" id="{ABC8ADD2-02E4-B5B6-52AB-0ECA90FAC4F9}"/>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806960">
            <a:off x="6253039" y="1501610"/>
            <a:ext cx="1868746" cy="3920929"/>
          </a:xfrm>
          <a:prstGeom prst="rect">
            <a:avLst/>
          </a:prstGeom>
          <a:solidFill>
            <a:srgbClr val="FFFFFF">
              <a:shade val="85000"/>
            </a:srgbClr>
          </a:solidFill>
          <a:ln w="3175" cap="sq">
            <a:solidFill>
              <a:srgbClr val="FFFFFF"/>
            </a:solidFill>
            <a:miter lim="800000"/>
          </a:ln>
          <a:effectLst>
            <a:outerShdw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Picture 12">
            <a:extLst>
              <a:ext uri="{FF2B5EF4-FFF2-40B4-BE49-F238E27FC236}">
                <a16:creationId xmlns:a16="http://schemas.microsoft.com/office/drawing/2014/main" id="{F0B79282-896F-4E5C-3E9C-FA733B52DCE1}"/>
              </a:ext>
            </a:extLst>
          </p:cNvPr>
          <p:cNvPicPr>
            <a:picLocks noChangeAspect="1"/>
          </p:cNvPicPr>
          <p:nvPr/>
        </p:nvPicPr>
        <p:blipFill>
          <a:blip r:embed="rId10" cstate="print">
            <a:extLst>
              <a:ext uri="{28A0092B-C50C-407E-A947-70E740481C1C}">
                <a14:useLocalDpi xmlns:a14="http://schemas.microsoft.com/office/drawing/2010/main" val="0"/>
              </a:ext>
            </a:extLst>
          </a:blip>
          <a:srcRect t="1318" b="1318"/>
          <a:stretch/>
        </p:blipFill>
        <p:spPr>
          <a:xfrm rot="383806">
            <a:off x="7954807" y="2943239"/>
            <a:ext cx="2133444" cy="3012385"/>
          </a:xfrm>
          <a:prstGeom prst="rect">
            <a:avLst/>
          </a:prstGeom>
          <a:solidFill>
            <a:srgbClr val="FFFFFF">
              <a:shade val="85000"/>
            </a:srgbClr>
          </a:solidFill>
          <a:ln w="190500" cap="sq">
            <a:solidFill>
              <a:srgbClr val="FFFFFF"/>
            </a:solidFill>
            <a:miter lim="800000"/>
          </a:ln>
          <a:effectLst>
            <a:outerShdw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32679938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C62331-8CEA-B2D2-37F6-AB69DC4063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26FE77-5FE7-0BBA-1C67-28263B6545B5}"/>
              </a:ext>
            </a:extLst>
          </p:cNvPr>
          <p:cNvSpPr>
            <a:spLocks noGrp="1"/>
          </p:cNvSpPr>
          <p:nvPr>
            <p:ph type="title"/>
          </p:nvPr>
        </p:nvSpPr>
        <p:spPr>
          <a:xfrm>
            <a:off x="493776" y="365125"/>
            <a:ext cx="11209918" cy="549275"/>
          </a:xfrm>
        </p:spPr>
        <p:txBody>
          <a:bodyPr/>
          <a:lstStyle/>
          <a:p>
            <a:pPr algn="ctr"/>
            <a:r>
              <a:rPr lang="en-GB" sz="3400" b="1"/>
              <a:t>Resources for health professionals and the public</a:t>
            </a:r>
          </a:p>
        </p:txBody>
      </p:sp>
      <p:sp>
        <p:nvSpPr>
          <p:cNvPr id="3" name="Content Placeholder 2">
            <a:extLst>
              <a:ext uri="{FF2B5EF4-FFF2-40B4-BE49-F238E27FC236}">
                <a16:creationId xmlns:a16="http://schemas.microsoft.com/office/drawing/2014/main" id="{9ADD2523-26E5-095D-2B1A-23CBC6A4ADE4}"/>
              </a:ext>
            </a:extLst>
          </p:cNvPr>
          <p:cNvSpPr>
            <a:spLocks noGrp="1"/>
          </p:cNvSpPr>
          <p:nvPr>
            <p:ph idx="1"/>
          </p:nvPr>
        </p:nvSpPr>
        <p:spPr>
          <a:xfrm>
            <a:off x="305593" y="1137946"/>
            <a:ext cx="11398101" cy="4277017"/>
          </a:xfrm>
        </p:spPr>
        <p:txBody>
          <a:bodyPr lIns="91440" tIns="45720" rIns="91440" bIns="45720" anchor="t"/>
          <a:lstStyle/>
          <a:p>
            <a:pPr marL="0" indent="0">
              <a:buNone/>
            </a:pPr>
            <a:endParaRPr lang="en-GB" sz="2400" b="1">
              <a:solidFill>
                <a:srgbClr val="7030A0"/>
              </a:solidFill>
            </a:endParaRPr>
          </a:p>
          <a:p>
            <a:pPr marL="0" indent="0">
              <a:buNone/>
            </a:pPr>
            <a:r>
              <a:rPr lang="en-GB" sz="2400" b="1">
                <a:solidFill>
                  <a:srgbClr val="7030A0"/>
                </a:solidFill>
              </a:rPr>
              <a:t>School age resources currently being updated:</a:t>
            </a:r>
          </a:p>
          <a:p>
            <a:pPr marL="0" indent="0">
              <a:buNone/>
            </a:pPr>
            <a:endParaRPr lang="en-GB" sz="1000" b="1">
              <a:solidFill>
                <a:srgbClr val="29B8CE"/>
              </a:solidFill>
            </a:endParaRPr>
          </a:p>
          <a:p>
            <a:pPr lvl="0"/>
            <a:r>
              <a:rPr lang="en-US" sz="2000" b="1"/>
              <a:t>MMR briefing document ​for schools</a:t>
            </a:r>
            <a:endParaRPr lang="en-GB" sz="2000" b="1"/>
          </a:p>
          <a:p>
            <a:pPr lvl="0"/>
            <a:r>
              <a:rPr lang="en-US" sz="2000" b="1"/>
              <a:t>Consent forms</a:t>
            </a:r>
            <a:endParaRPr lang="en-GB" sz="2000" b="1"/>
          </a:p>
          <a:p>
            <a:pPr lvl="0"/>
            <a:r>
              <a:rPr lang="en-US" sz="2000" b="1"/>
              <a:t>Webpages (public-facing):​</a:t>
            </a:r>
          </a:p>
          <a:p>
            <a:pPr marL="0" lvl="0" indent="0">
              <a:buNone/>
            </a:pPr>
            <a:endParaRPr lang="en-GB" sz="1200"/>
          </a:p>
          <a:p>
            <a:pPr marL="457200" lvl="1" indent="0">
              <a:buNone/>
            </a:pPr>
            <a:r>
              <a:rPr lang="en-US" sz="1500" b="1" u="sng">
                <a:hlinkClick r:id="rId2"/>
              </a:rPr>
              <a:t>Vaccination for students - make sure you're protected - Public Health Wales</a:t>
            </a:r>
            <a:r>
              <a:rPr lang="en-US" sz="1500" b="1"/>
              <a:t>​</a:t>
            </a:r>
            <a:endParaRPr lang="en-GB" sz="1500" b="1">
              <a:cs typeface="Arial"/>
            </a:endParaRPr>
          </a:p>
          <a:p>
            <a:pPr marL="457200" lvl="1" indent="0">
              <a:buNone/>
            </a:pPr>
            <a:r>
              <a:rPr lang="en-GB" sz="1500" b="1" u="sng">
                <a:hlinkClick r:id="rId3"/>
              </a:rPr>
              <a:t>School age children and young people - Public Health Wales</a:t>
            </a:r>
            <a:r>
              <a:rPr lang="en-GB" sz="1500" b="1"/>
              <a:t>​</a:t>
            </a:r>
            <a:endParaRPr lang="en-GB" sz="1500" b="1">
              <a:cs typeface="Arial"/>
            </a:endParaRPr>
          </a:p>
          <a:p>
            <a:pPr marL="457200" lvl="1" indent="0">
              <a:buNone/>
            </a:pPr>
            <a:r>
              <a:rPr lang="en-GB" sz="1500" b="1" err="1">
                <a:hlinkClick r:id="rId4"/>
              </a:rPr>
              <a:t>icc.gig.cymru</a:t>
            </a:r>
            <a:r>
              <a:rPr lang="en-GB" sz="1500" b="1">
                <a:hlinkClick r:id="rId4"/>
              </a:rPr>
              <a:t>/MMRV-MMR-</a:t>
            </a:r>
            <a:r>
              <a:rPr lang="en-GB" sz="1500" b="1" err="1">
                <a:hlinkClick r:id="rId4"/>
              </a:rPr>
              <a:t>proffesiynol</a:t>
            </a:r>
            <a:endParaRPr lang="en-GB" sz="1500" b="1">
              <a:solidFill>
                <a:srgbClr val="FF5248"/>
              </a:solidFill>
              <a:cs typeface="Arial"/>
            </a:endParaRPr>
          </a:p>
          <a:p>
            <a:pPr marL="457200" lvl="1" indent="0">
              <a:buNone/>
            </a:pPr>
            <a:r>
              <a:rPr lang="en-GB" sz="1500" b="1" err="1">
                <a:hlinkClick r:id="rId5"/>
              </a:rPr>
              <a:t>phw.nhs.wales</a:t>
            </a:r>
            <a:r>
              <a:rPr lang="en-GB" sz="1500" b="1">
                <a:hlinkClick r:id="rId5"/>
              </a:rPr>
              <a:t>/MMRV-MMR-professionals</a:t>
            </a:r>
            <a:endParaRPr lang="en-GB" sz="1500" b="1">
              <a:cs typeface="Arial"/>
            </a:endParaRPr>
          </a:p>
          <a:p>
            <a:pPr marL="457200" lvl="1" indent="0">
              <a:buNone/>
            </a:pPr>
            <a:endParaRPr lang="en-GB" sz="2000">
              <a:cs typeface="Arial"/>
            </a:endParaRPr>
          </a:p>
          <a:p>
            <a:pPr marL="0" lvl="0" indent="0">
              <a:buNone/>
            </a:pPr>
            <a:r>
              <a:rPr lang="en-US"/>
              <a:t>​</a:t>
            </a:r>
            <a:endParaRPr lang="en-GB"/>
          </a:p>
          <a:p>
            <a:pPr marL="0" indent="0">
              <a:buNone/>
            </a:pPr>
            <a:endParaRPr lang="en-GB"/>
          </a:p>
          <a:p>
            <a:pPr marL="0" indent="0">
              <a:buNone/>
            </a:pPr>
            <a:endParaRPr lang="en-GB" sz="2400" b="1">
              <a:solidFill>
                <a:srgbClr val="FF5248"/>
              </a:solidFill>
              <a:cs typeface="Arial"/>
            </a:endParaRPr>
          </a:p>
          <a:p>
            <a:pPr marL="0" indent="0">
              <a:buNone/>
            </a:pPr>
            <a:endParaRPr lang="en-GB" sz="1600" i="1">
              <a:solidFill>
                <a:srgbClr val="FF5248"/>
              </a:solidFill>
              <a:cs typeface="Arial"/>
            </a:endParaRPr>
          </a:p>
          <a:p>
            <a:pPr marL="0" indent="0">
              <a:buNone/>
            </a:pPr>
            <a:endParaRPr lang="en-GB" sz="1600"/>
          </a:p>
        </p:txBody>
      </p:sp>
      <p:sp>
        <p:nvSpPr>
          <p:cNvPr id="5" name="Slide Number Placeholder 4">
            <a:extLst>
              <a:ext uri="{FF2B5EF4-FFF2-40B4-BE49-F238E27FC236}">
                <a16:creationId xmlns:a16="http://schemas.microsoft.com/office/drawing/2014/main" id="{8BC5E9C0-F774-20CD-8811-1C255AC6DD5B}"/>
              </a:ext>
            </a:extLst>
          </p:cNvPr>
          <p:cNvSpPr>
            <a:spLocks noGrp="1"/>
          </p:cNvSpPr>
          <p:nvPr>
            <p:ph type="sldNum" sz="quarter" idx="12"/>
          </p:nvPr>
        </p:nvSpPr>
        <p:spPr/>
        <p:txBody>
          <a:bodyPr/>
          <a:lstStyle/>
          <a:p>
            <a:fld id="{561D0CCE-8DCC-44DC-A653-AE62B1D84A52}" type="slidenum">
              <a:rPr lang="en-GB" smtClean="0"/>
              <a:pPr/>
              <a:t>86</a:t>
            </a:fld>
            <a:endParaRPr lang="en-GB"/>
          </a:p>
        </p:txBody>
      </p:sp>
      <p:sp>
        <p:nvSpPr>
          <p:cNvPr id="6" name="Footer Placeholder 3">
            <a:extLst>
              <a:ext uri="{FF2B5EF4-FFF2-40B4-BE49-F238E27FC236}">
                <a16:creationId xmlns:a16="http://schemas.microsoft.com/office/drawing/2014/main" id="{334593DC-3BC5-DEFE-5C4C-7D235F4DFD2B}"/>
              </a:ext>
            </a:extLst>
          </p:cNvPr>
          <p:cNvSpPr>
            <a:spLocks noGrp="1"/>
          </p:cNvSpPr>
          <p:nvPr>
            <p:ph type="ftr" sz="quarter" idx="11"/>
          </p:nvPr>
        </p:nvSpPr>
        <p:spPr>
          <a:xfrm>
            <a:off x="285749" y="6349598"/>
            <a:ext cx="9324595" cy="365125"/>
          </a:xfrm>
        </p:spPr>
        <p:txBody>
          <a:bodyPr/>
          <a:lstStyle/>
          <a:p>
            <a:r>
              <a:rPr lang="en-GB" sz="1300"/>
              <a:t>Vaccination against chickenpox (varicella)​ and other changes to the routine childhood vaccination schedule</a:t>
            </a:r>
          </a:p>
        </p:txBody>
      </p:sp>
      <p:pic>
        <p:nvPicPr>
          <p:cNvPr id="7" name="Picture 6">
            <a:extLst>
              <a:ext uri="{FF2B5EF4-FFF2-40B4-BE49-F238E27FC236}">
                <a16:creationId xmlns:a16="http://schemas.microsoft.com/office/drawing/2014/main" id="{7123F630-6149-FF0B-3F9E-ADD096E25D34}"/>
              </a:ext>
            </a:extLst>
          </p:cNvPr>
          <p:cNvPicPr>
            <a:picLocks noChangeAspect="1"/>
          </p:cNvPicPr>
          <p:nvPr/>
        </p:nvPicPr>
        <p:blipFill>
          <a:blip r:embed="rId6"/>
          <a:stretch>
            <a:fillRect/>
          </a:stretch>
        </p:blipFill>
        <p:spPr>
          <a:xfrm>
            <a:off x="8362533" y="2020657"/>
            <a:ext cx="2991267" cy="2972215"/>
          </a:xfrm>
          <a:prstGeom prst="rect">
            <a:avLst/>
          </a:prstGeom>
          <a:solidFill>
            <a:srgbClr val="FFFFFF">
              <a:shade val="85000"/>
            </a:srgbClr>
          </a:solidFill>
          <a:ln w="152400" cap="rnd">
            <a:solidFill>
              <a:schemeClr val="bg1"/>
            </a:solidFill>
            <a:round/>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0493115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38AB6-F353-EE03-F2FA-37BD3A8BA017}"/>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F98B3825-0860-2FC3-A8F8-FDEA88B7865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193792" y="1152401"/>
            <a:ext cx="6495287" cy="4676028"/>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w="101600" prst="riblet"/>
          </a:sp3d>
        </p:spPr>
      </p:pic>
      <p:sp>
        <p:nvSpPr>
          <p:cNvPr id="2" name="Title 1">
            <a:extLst>
              <a:ext uri="{FF2B5EF4-FFF2-40B4-BE49-F238E27FC236}">
                <a16:creationId xmlns:a16="http://schemas.microsoft.com/office/drawing/2014/main" id="{2BDFECA7-9007-9273-EDF8-D5B4A7E3B17F}"/>
              </a:ext>
            </a:extLst>
          </p:cNvPr>
          <p:cNvSpPr>
            <a:spLocks noGrp="1"/>
          </p:cNvSpPr>
          <p:nvPr>
            <p:ph type="title"/>
          </p:nvPr>
        </p:nvSpPr>
        <p:spPr>
          <a:xfrm>
            <a:off x="502920" y="365125"/>
            <a:ext cx="11200774" cy="549275"/>
          </a:xfrm>
        </p:spPr>
        <p:txBody>
          <a:bodyPr/>
          <a:lstStyle/>
          <a:p>
            <a:pPr algn="ctr"/>
            <a:r>
              <a:rPr lang="en-GB" sz="3400" b="1"/>
              <a:t>Resources for health professionals and the public</a:t>
            </a:r>
          </a:p>
        </p:txBody>
      </p:sp>
      <p:sp>
        <p:nvSpPr>
          <p:cNvPr id="3" name="Content Placeholder 2">
            <a:extLst>
              <a:ext uri="{FF2B5EF4-FFF2-40B4-BE49-F238E27FC236}">
                <a16:creationId xmlns:a16="http://schemas.microsoft.com/office/drawing/2014/main" id="{86D5FBFF-D726-5A85-D55F-CDF055B94D7C}"/>
              </a:ext>
            </a:extLst>
          </p:cNvPr>
          <p:cNvSpPr>
            <a:spLocks noGrp="1"/>
          </p:cNvSpPr>
          <p:nvPr>
            <p:ph idx="1"/>
          </p:nvPr>
        </p:nvSpPr>
        <p:spPr>
          <a:xfrm>
            <a:off x="5953789" y="1762666"/>
            <a:ext cx="5039298" cy="4277017"/>
          </a:xfrm>
        </p:spPr>
        <p:txBody>
          <a:bodyPr lIns="91440" tIns="45720" rIns="91440" bIns="45720" anchor="t"/>
          <a:lstStyle/>
          <a:p>
            <a:pPr marL="0" indent="0">
              <a:buNone/>
            </a:pPr>
            <a:endParaRPr lang="en-GB" sz="1800" b="1">
              <a:solidFill>
                <a:srgbClr val="FF5248"/>
              </a:solidFill>
              <a:latin typeface="Comic Sans MS" panose="030F0702030302020204" pitchFamily="66" charset="0"/>
            </a:endParaRPr>
          </a:p>
          <a:p>
            <a:pPr marL="0" indent="0">
              <a:buNone/>
            </a:pPr>
            <a:r>
              <a:rPr lang="en-GB" sz="2000" b="1">
                <a:solidFill>
                  <a:srgbClr val="FF5248"/>
                </a:solidFill>
                <a:latin typeface="Comic Sans MS" panose="030F0702030302020204" pitchFamily="66" charset="0"/>
              </a:rPr>
              <a:t>Stay updated with the VPDP                      weekly emails:</a:t>
            </a:r>
          </a:p>
          <a:p>
            <a:pPr marL="0" indent="0" algn="ctr">
              <a:buNone/>
            </a:pPr>
            <a:endParaRPr lang="en-GB" sz="600" b="1">
              <a:solidFill>
                <a:srgbClr val="FF5248"/>
              </a:solidFill>
              <a:latin typeface="Comic Sans MS" panose="030F0702030302020204" pitchFamily="66" charset="0"/>
            </a:endParaRPr>
          </a:p>
          <a:p>
            <a:pPr>
              <a:buFont typeface="Wingdings" panose="05000000000000000000" pitchFamily="2" charset="2"/>
              <a:buChar char="q"/>
            </a:pPr>
            <a:r>
              <a:rPr lang="en-GB" sz="1400" b="1">
                <a:latin typeface="Comic Sans MS" panose="030F0702030302020204" pitchFamily="66" charset="0"/>
              </a:rPr>
              <a:t>Watch out for the VPDP weekly email updates!</a:t>
            </a:r>
          </a:p>
          <a:p>
            <a:pPr>
              <a:buFont typeface="Wingdings" panose="05000000000000000000" pitchFamily="2" charset="2"/>
              <a:buChar char="q"/>
            </a:pPr>
            <a:r>
              <a:rPr lang="en-GB" sz="1400">
                <a:latin typeface="Comic Sans MS" panose="030F0702030302020204" pitchFamily="66" charset="0"/>
              </a:rPr>
              <a:t>Ensure this information is being shared within your local health board.</a:t>
            </a:r>
          </a:p>
          <a:p>
            <a:pPr>
              <a:buFont typeface="Wingdings" panose="05000000000000000000" pitchFamily="2" charset="2"/>
              <a:buChar char="q"/>
            </a:pPr>
            <a:r>
              <a:rPr lang="en-GB" sz="1400" b="1">
                <a:latin typeface="Comic Sans MS" panose="030F0702030302020204" pitchFamily="66" charset="0"/>
              </a:rPr>
              <a:t>Not receiving these updates?</a:t>
            </a:r>
            <a:br>
              <a:rPr lang="en-GB" sz="1400">
                <a:latin typeface="Comic Sans MS" panose="030F0702030302020204" pitchFamily="66" charset="0"/>
              </a:rPr>
            </a:br>
            <a:r>
              <a:rPr lang="en-GB" sz="1400">
                <a:latin typeface="Comic Sans MS" panose="030F0702030302020204" pitchFamily="66" charset="0"/>
              </a:rPr>
              <a:t>Contact us at the email address below so we can help.</a:t>
            </a:r>
          </a:p>
          <a:p>
            <a:pPr marL="0" indent="0">
              <a:buNone/>
            </a:pPr>
            <a:endParaRPr lang="en-GB" sz="600">
              <a:latin typeface="Comic Sans MS" panose="030F0702030302020204" pitchFamily="66" charset="0"/>
            </a:endParaRPr>
          </a:p>
          <a:p>
            <a:pPr marL="0" indent="0" algn="ctr">
              <a:buNone/>
            </a:pPr>
            <a:r>
              <a:rPr lang="en-GB" sz="2400" b="1">
                <a:solidFill>
                  <a:srgbClr val="FF5248"/>
                </a:solidFill>
                <a:effectLst>
                  <a:outerShdw blurRad="38100" dist="38100" dir="2700000" algn="tl">
                    <a:srgbClr val="000000">
                      <a:alpha val="43137"/>
                    </a:srgbClr>
                  </a:outerShdw>
                </a:effectLst>
                <a:latin typeface="Comic Sans MS" panose="030F0702030302020204" pitchFamily="66" charset="0"/>
              </a:rPr>
              <a:t>phw.vaccines@wales.nhs.uk</a:t>
            </a:r>
          </a:p>
          <a:p>
            <a:pPr marL="0" indent="0">
              <a:buNone/>
            </a:pPr>
            <a:endParaRPr lang="en-GB" sz="1400" b="1">
              <a:highlight>
                <a:srgbClr val="FFFF00"/>
              </a:highlight>
            </a:endParaRPr>
          </a:p>
          <a:p>
            <a:pPr marL="0" indent="0">
              <a:buNone/>
            </a:pPr>
            <a:r>
              <a:rPr lang="en-GB" sz="1400" b="1">
                <a:highlight>
                  <a:srgbClr val="FFFF00"/>
                </a:highlight>
              </a:rPr>
              <a:t> </a:t>
            </a:r>
          </a:p>
          <a:p>
            <a:pPr marL="0" indent="0">
              <a:buNone/>
            </a:pPr>
            <a:endParaRPr lang="en-GB" sz="1400" b="1">
              <a:highlight>
                <a:srgbClr val="FFFF00"/>
              </a:highlight>
            </a:endParaRPr>
          </a:p>
          <a:p>
            <a:pPr marL="0" indent="0">
              <a:buNone/>
            </a:pPr>
            <a:endParaRPr lang="en-GB" sz="1400" b="1">
              <a:highlight>
                <a:srgbClr val="FFFF00"/>
              </a:highlight>
            </a:endParaRPr>
          </a:p>
          <a:p>
            <a:pPr marL="0" indent="0">
              <a:buNone/>
            </a:pPr>
            <a:endParaRPr lang="en-GB" sz="1400" b="1">
              <a:highlight>
                <a:srgbClr val="FFFF00"/>
              </a:highlight>
            </a:endParaRPr>
          </a:p>
        </p:txBody>
      </p:sp>
      <p:sp>
        <p:nvSpPr>
          <p:cNvPr id="5" name="Slide Number Placeholder 4">
            <a:extLst>
              <a:ext uri="{FF2B5EF4-FFF2-40B4-BE49-F238E27FC236}">
                <a16:creationId xmlns:a16="http://schemas.microsoft.com/office/drawing/2014/main" id="{94BD338C-8093-DE82-B83B-AD5A65F30FBA}"/>
              </a:ext>
            </a:extLst>
          </p:cNvPr>
          <p:cNvSpPr>
            <a:spLocks noGrp="1"/>
          </p:cNvSpPr>
          <p:nvPr>
            <p:ph type="sldNum" sz="quarter" idx="12"/>
          </p:nvPr>
        </p:nvSpPr>
        <p:spPr/>
        <p:txBody>
          <a:bodyPr/>
          <a:lstStyle/>
          <a:p>
            <a:fld id="{561D0CCE-8DCC-44DC-A653-AE62B1D84A52}" type="slidenum">
              <a:rPr lang="en-GB" smtClean="0"/>
              <a:pPr/>
              <a:t>87</a:t>
            </a:fld>
            <a:endParaRPr lang="en-GB"/>
          </a:p>
        </p:txBody>
      </p:sp>
      <p:sp>
        <p:nvSpPr>
          <p:cNvPr id="6" name="Footer Placeholder 3">
            <a:extLst>
              <a:ext uri="{FF2B5EF4-FFF2-40B4-BE49-F238E27FC236}">
                <a16:creationId xmlns:a16="http://schemas.microsoft.com/office/drawing/2014/main" id="{D189C579-FF78-6470-E9A0-1F828BF867D8}"/>
              </a:ext>
            </a:extLst>
          </p:cNvPr>
          <p:cNvSpPr>
            <a:spLocks noGrp="1"/>
          </p:cNvSpPr>
          <p:nvPr>
            <p:ph type="ftr" sz="quarter" idx="11"/>
          </p:nvPr>
        </p:nvSpPr>
        <p:spPr>
          <a:xfrm>
            <a:off x="285749" y="6349598"/>
            <a:ext cx="10156699" cy="365125"/>
          </a:xfrm>
        </p:spPr>
        <p:txBody>
          <a:bodyPr/>
          <a:lstStyle/>
          <a:p>
            <a:r>
              <a:rPr lang="en-GB" sz="1300"/>
              <a:t>Vaccination against chickenpox (varicella)​ and other changes to the routine childhood vaccination schedule</a:t>
            </a:r>
          </a:p>
        </p:txBody>
      </p:sp>
      <p:pic>
        <p:nvPicPr>
          <p:cNvPr id="26" name="Picture 25" descr="A computer with a blue screen&#10;&#10;AI-generated content may be incorrect.">
            <a:extLst>
              <a:ext uri="{FF2B5EF4-FFF2-40B4-BE49-F238E27FC236}">
                <a16:creationId xmlns:a16="http://schemas.microsoft.com/office/drawing/2014/main" id="{223FC3F8-BE54-F46E-33E3-B92A35708E80}"/>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4178" t="3124" r="1439" b="4870"/>
          <a:stretch/>
        </p:blipFill>
        <p:spPr>
          <a:xfrm>
            <a:off x="285748" y="2430658"/>
            <a:ext cx="4754880" cy="3535871"/>
          </a:xfrm>
          <a:prstGeom prst="rect">
            <a:avLst/>
          </a:prstGeom>
        </p:spPr>
      </p:pic>
      <p:pic>
        <p:nvPicPr>
          <p:cNvPr id="24" name="Picture 23">
            <a:extLst>
              <a:ext uri="{FF2B5EF4-FFF2-40B4-BE49-F238E27FC236}">
                <a16:creationId xmlns:a16="http://schemas.microsoft.com/office/drawing/2014/main" id="{3D0F61F4-2B9C-634A-D9EB-E051C2FF5A3C}"/>
              </a:ext>
            </a:extLst>
          </p:cNvPr>
          <p:cNvPicPr>
            <a:picLocks noChangeAspect="1"/>
          </p:cNvPicPr>
          <p:nvPr/>
        </p:nvPicPr>
        <p:blipFill>
          <a:blip r:embed="rId6"/>
          <a:stretch>
            <a:fillRect/>
          </a:stretch>
        </p:blipFill>
        <p:spPr>
          <a:xfrm>
            <a:off x="1021426" y="2677731"/>
            <a:ext cx="3283525" cy="2033969"/>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5BB8EFE9-AAF6-A1DA-F589-972F57E4ECBD}"/>
              </a:ext>
            </a:extLst>
          </p:cNvPr>
          <p:cNvSpPr txBox="1"/>
          <p:nvPr/>
        </p:nvSpPr>
        <p:spPr>
          <a:xfrm>
            <a:off x="561834" y="1285018"/>
            <a:ext cx="4251960" cy="954107"/>
          </a:xfrm>
          <a:prstGeom prst="rect">
            <a:avLst/>
          </a:prstGeom>
          <a:noFill/>
        </p:spPr>
        <p:txBody>
          <a:bodyPr wrap="square">
            <a:spAutoFit/>
          </a:bodyPr>
          <a:lstStyle/>
          <a:p>
            <a:pPr algn="ctr"/>
            <a:r>
              <a:rPr lang="en-GB" sz="2800" b="1">
                <a:solidFill>
                  <a:srgbClr val="00A7A7"/>
                </a:solidFill>
                <a:effectLst>
                  <a:outerShdw blurRad="38100" dist="38100" dir="2700000" algn="tl">
                    <a:srgbClr val="000000">
                      <a:alpha val="43137"/>
                    </a:srgbClr>
                  </a:outerShdw>
                </a:effectLst>
              </a:rPr>
              <a:t>Lots more resources are on the way! </a:t>
            </a:r>
            <a:endParaRPr lang="en-GB" sz="2800">
              <a:solidFill>
                <a:srgbClr val="00A7A7"/>
              </a:solidFill>
              <a:effectLst>
                <a:outerShdw blurRad="38100" dist="38100" dir="2700000" algn="tl">
                  <a:srgbClr val="000000">
                    <a:alpha val="43137"/>
                  </a:srgbClr>
                </a:outerShdw>
              </a:effectLst>
            </a:endParaRPr>
          </a:p>
        </p:txBody>
      </p:sp>
      <p:pic>
        <p:nvPicPr>
          <p:cNvPr id="17" name="Graphic 16" descr="Email with solid fill">
            <a:extLst>
              <a:ext uri="{FF2B5EF4-FFF2-40B4-BE49-F238E27FC236}">
                <a16:creationId xmlns:a16="http://schemas.microsoft.com/office/drawing/2014/main" id="{AA2C6100-26DF-F575-5455-37E7168A1C25}"/>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rot="1251286">
            <a:off x="9859580" y="2000969"/>
            <a:ext cx="914400" cy="85937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7997231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D3491-DC34-5A89-7D4A-BE280F601AF1}"/>
              </a:ext>
            </a:extLst>
          </p:cNvPr>
          <p:cNvSpPr>
            <a:spLocks noGrp="1"/>
          </p:cNvSpPr>
          <p:nvPr>
            <p:ph type="title"/>
          </p:nvPr>
        </p:nvSpPr>
        <p:spPr>
          <a:xfrm>
            <a:off x="838200" y="365125"/>
            <a:ext cx="10515600" cy="695579"/>
          </a:xfrm>
        </p:spPr>
        <p:txBody>
          <a:bodyPr/>
          <a:lstStyle/>
          <a:p>
            <a:r>
              <a:rPr lang="en-GB" sz="3600" b="1"/>
              <a:t>Training resources and events:</a:t>
            </a:r>
          </a:p>
        </p:txBody>
      </p:sp>
      <p:sp>
        <p:nvSpPr>
          <p:cNvPr id="3" name="Content Placeholder 2">
            <a:extLst>
              <a:ext uri="{FF2B5EF4-FFF2-40B4-BE49-F238E27FC236}">
                <a16:creationId xmlns:a16="http://schemas.microsoft.com/office/drawing/2014/main" id="{1F94AB7F-687F-CA28-D68F-2FD273BEA23B}"/>
              </a:ext>
            </a:extLst>
          </p:cNvPr>
          <p:cNvSpPr>
            <a:spLocks noGrp="1"/>
          </p:cNvSpPr>
          <p:nvPr>
            <p:ph idx="1"/>
          </p:nvPr>
        </p:nvSpPr>
        <p:spPr>
          <a:xfrm>
            <a:off x="838200" y="1179576"/>
            <a:ext cx="10515600" cy="4997387"/>
          </a:xfrm>
        </p:spPr>
        <p:txBody>
          <a:bodyPr/>
          <a:lstStyle/>
          <a:p>
            <a:pPr marL="0" indent="0">
              <a:buNone/>
            </a:pPr>
            <a:r>
              <a:rPr lang="en-GB" sz="2000"/>
              <a:t>To find out about all healthcare professional awareness raising events in relation to the changes, go to: </a:t>
            </a:r>
            <a:r>
              <a:rPr lang="en-GB" sz="2000">
                <a:hlinkClick r:id="rId2"/>
              </a:rPr>
              <a:t>Immunisation training resources and events - Public Health Wales</a:t>
            </a:r>
            <a:endParaRPr lang="en-GB" sz="2000"/>
          </a:p>
          <a:p>
            <a:pPr marL="0" indent="0">
              <a:buNone/>
            </a:pPr>
            <a:endParaRPr lang="en-GB" sz="2000"/>
          </a:p>
          <a:p>
            <a:pPr marL="0" indent="0">
              <a:buNone/>
            </a:pPr>
            <a:r>
              <a:rPr lang="en-GB" sz="2000" b="1"/>
              <a:t>Here you can: </a:t>
            </a:r>
          </a:p>
          <a:p>
            <a:pPr marL="0" indent="0">
              <a:buNone/>
            </a:pPr>
            <a:endParaRPr lang="en-GB" sz="2000"/>
          </a:p>
          <a:p>
            <a:pPr marL="0" indent="0">
              <a:buNone/>
            </a:pPr>
            <a:r>
              <a:rPr lang="en-GB" sz="2000"/>
              <a:t>Book onto events</a:t>
            </a:r>
          </a:p>
          <a:p>
            <a:pPr marL="0" indent="0">
              <a:buNone/>
            </a:pPr>
            <a:endParaRPr lang="en-GB" sz="2000"/>
          </a:p>
          <a:p>
            <a:pPr marL="0" indent="0">
              <a:buNone/>
            </a:pPr>
            <a:r>
              <a:rPr lang="en-GB" sz="2000"/>
              <a:t>View recorded slide sets</a:t>
            </a:r>
          </a:p>
          <a:p>
            <a:pPr marL="0" indent="0">
              <a:buNone/>
            </a:pPr>
            <a:endParaRPr lang="en-GB" sz="2000"/>
          </a:p>
          <a:p>
            <a:pPr marL="0" indent="0">
              <a:buNone/>
            </a:pPr>
            <a:r>
              <a:rPr lang="en-GB" sz="2000"/>
              <a:t>View webinars</a:t>
            </a:r>
          </a:p>
        </p:txBody>
      </p:sp>
      <p:sp>
        <p:nvSpPr>
          <p:cNvPr id="5" name="Slide Number Placeholder 4">
            <a:extLst>
              <a:ext uri="{FF2B5EF4-FFF2-40B4-BE49-F238E27FC236}">
                <a16:creationId xmlns:a16="http://schemas.microsoft.com/office/drawing/2014/main" id="{7C9B7246-8B31-8571-6229-EE53C6263614}"/>
              </a:ext>
            </a:extLst>
          </p:cNvPr>
          <p:cNvSpPr>
            <a:spLocks noGrp="1"/>
          </p:cNvSpPr>
          <p:nvPr>
            <p:ph type="sldNum" sz="quarter" idx="12"/>
          </p:nvPr>
        </p:nvSpPr>
        <p:spPr/>
        <p:txBody>
          <a:bodyPr/>
          <a:lstStyle/>
          <a:p>
            <a:fld id="{561D0CCE-8DCC-44DC-A653-AE62B1D84A52}" type="slidenum">
              <a:rPr lang="en-GB" smtClean="0"/>
              <a:pPr/>
              <a:t>88</a:t>
            </a:fld>
            <a:endParaRPr lang="en-GB"/>
          </a:p>
        </p:txBody>
      </p:sp>
      <p:pic>
        <p:nvPicPr>
          <p:cNvPr id="7" name="Graphic 6" descr="Checkmark with solid fill">
            <a:extLst>
              <a:ext uri="{FF2B5EF4-FFF2-40B4-BE49-F238E27FC236}">
                <a16:creationId xmlns:a16="http://schemas.microsoft.com/office/drawing/2014/main" id="{8E2AE0DD-A524-B655-3E40-7DEE5E71641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003548" y="2883116"/>
            <a:ext cx="704088" cy="704088"/>
          </a:xfrm>
          <a:prstGeom prst="rect">
            <a:avLst/>
          </a:prstGeom>
        </p:spPr>
      </p:pic>
      <p:pic>
        <p:nvPicPr>
          <p:cNvPr id="8" name="Graphic 7" descr="Checkmark with solid fill">
            <a:extLst>
              <a:ext uri="{FF2B5EF4-FFF2-40B4-BE49-F238E27FC236}">
                <a16:creationId xmlns:a16="http://schemas.microsoft.com/office/drawing/2014/main" id="{E93790E9-3EC0-A86C-B796-15348E39088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003548" y="4410164"/>
            <a:ext cx="704088" cy="704088"/>
          </a:xfrm>
          <a:prstGeom prst="rect">
            <a:avLst/>
          </a:prstGeom>
        </p:spPr>
      </p:pic>
      <p:pic>
        <p:nvPicPr>
          <p:cNvPr id="9" name="Graphic 8" descr="Checkmark with solid fill">
            <a:extLst>
              <a:ext uri="{FF2B5EF4-FFF2-40B4-BE49-F238E27FC236}">
                <a16:creationId xmlns:a16="http://schemas.microsoft.com/office/drawing/2014/main" id="{8F501EE2-C37E-0F48-9E82-C6692206B53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003548" y="3587204"/>
            <a:ext cx="704088" cy="704088"/>
          </a:xfrm>
          <a:prstGeom prst="rect">
            <a:avLst/>
          </a:prstGeom>
        </p:spPr>
      </p:pic>
      <p:sp>
        <p:nvSpPr>
          <p:cNvPr id="10" name="TextBox 9">
            <a:extLst>
              <a:ext uri="{FF2B5EF4-FFF2-40B4-BE49-F238E27FC236}">
                <a16:creationId xmlns:a16="http://schemas.microsoft.com/office/drawing/2014/main" id="{5F86BCAC-479D-025E-D188-E790A009C406}"/>
              </a:ext>
            </a:extLst>
          </p:cNvPr>
          <p:cNvSpPr txBox="1"/>
          <p:nvPr/>
        </p:nvSpPr>
        <p:spPr>
          <a:xfrm>
            <a:off x="6096000" y="4872127"/>
            <a:ext cx="4133088" cy="646331"/>
          </a:xfrm>
          <a:prstGeom prst="rect">
            <a:avLst/>
          </a:prstGeom>
          <a:solidFill>
            <a:schemeClr val="tx1">
              <a:lumMod val="20000"/>
              <a:lumOff val="8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a:t>This webpage will be updated as more information becomes available </a:t>
            </a:r>
          </a:p>
        </p:txBody>
      </p:sp>
      <p:pic>
        <p:nvPicPr>
          <p:cNvPr id="12" name="Graphic 11" descr="Classroom outline">
            <a:extLst>
              <a:ext uri="{FF2B5EF4-FFF2-40B4-BE49-F238E27FC236}">
                <a16:creationId xmlns:a16="http://schemas.microsoft.com/office/drawing/2014/main" id="{658202CC-04AA-2731-5BD7-074C36BF0E3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059930" y="2349716"/>
            <a:ext cx="1941576" cy="1941576"/>
          </a:xfrm>
          <a:prstGeom prst="rect">
            <a:avLst/>
          </a:prstGeom>
        </p:spPr>
      </p:pic>
      <p:sp>
        <p:nvSpPr>
          <p:cNvPr id="4" name="Footer Placeholder 3">
            <a:extLst>
              <a:ext uri="{FF2B5EF4-FFF2-40B4-BE49-F238E27FC236}">
                <a16:creationId xmlns:a16="http://schemas.microsoft.com/office/drawing/2014/main" id="{FA895777-AD2C-BAC5-BBF8-501F4B4AEBB4}"/>
              </a:ext>
            </a:extLst>
          </p:cNvPr>
          <p:cNvSpPr>
            <a:spLocks noGrp="1"/>
          </p:cNvSpPr>
          <p:nvPr>
            <p:ph type="ftr" sz="quarter" idx="11"/>
          </p:nvPr>
        </p:nvSpPr>
        <p:spPr>
          <a:xfrm>
            <a:off x="285749" y="6349598"/>
            <a:ext cx="7543801" cy="365125"/>
          </a:xfrm>
        </p:spPr>
        <p:txBody>
          <a:bodyPr/>
          <a:lstStyle/>
          <a:p>
            <a:r>
              <a:rPr lang="en-GB" sz="1300"/>
              <a:t>Varicella vaccination and other changes to the routine childhood immunisation schedule </a:t>
            </a:r>
          </a:p>
        </p:txBody>
      </p:sp>
    </p:spTree>
    <p:extLst>
      <p:ext uri="{BB962C8B-B14F-4D97-AF65-F5344CB8AC3E}">
        <p14:creationId xmlns:p14="http://schemas.microsoft.com/office/powerpoint/2010/main" val="174842449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659A9-E435-26F6-EDBD-C278B5641E96}"/>
              </a:ext>
            </a:extLst>
          </p:cNvPr>
          <p:cNvSpPr>
            <a:spLocks noGrp="1"/>
          </p:cNvSpPr>
          <p:nvPr>
            <p:ph type="title"/>
          </p:nvPr>
        </p:nvSpPr>
        <p:spPr>
          <a:xfrm>
            <a:off x="838200" y="365125"/>
            <a:ext cx="10515600" cy="750443"/>
          </a:xfrm>
        </p:spPr>
        <p:txBody>
          <a:bodyPr/>
          <a:lstStyle/>
          <a:p>
            <a:r>
              <a:rPr lang="en-GB" sz="3600" b="1"/>
              <a:t>To order leaflets for free:</a:t>
            </a:r>
          </a:p>
        </p:txBody>
      </p:sp>
      <p:sp>
        <p:nvSpPr>
          <p:cNvPr id="5" name="Slide Number Placeholder 4">
            <a:extLst>
              <a:ext uri="{FF2B5EF4-FFF2-40B4-BE49-F238E27FC236}">
                <a16:creationId xmlns:a16="http://schemas.microsoft.com/office/drawing/2014/main" id="{5FA46B6E-DD7D-D2C4-782B-70A7EC2C5320}"/>
              </a:ext>
            </a:extLst>
          </p:cNvPr>
          <p:cNvSpPr>
            <a:spLocks noGrp="1"/>
          </p:cNvSpPr>
          <p:nvPr>
            <p:ph type="sldNum" sz="quarter" idx="12"/>
          </p:nvPr>
        </p:nvSpPr>
        <p:spPr/>
        <p:txBody>
          <a:bodyPr/>
          <a:lstStyle/>
          <a:p>
            <a:fld id="{561D0CCE-8DCC-44DC-A653-AE62B1D84A52}" type="slidenum">
              <a:rPr lang="en-GB" smtClean="0"/>
              <a:pPr/>
              <a:t>89</a:t>
            </a:fld>
            <a:endParaRPr lang="en-GB"/>
          </a:p>
        </p:txBody>
      </p:sp>
      <p:sp>
        <p:nvSpPr>
          <p:cNvPr id="7" name="Content Placeholder 6">
            <a:extLst>
              <a:ext uri="{FF2B5EF4-FFF2-40B4-BE49-F238E27FC236}">
                <a16:creationId xmlns:a16="http://schemas.microsoft.com/office/drawing/2014/main" id="{83DC5F4E-AB65-39EC-2643-E001E691F994}"/>
              </a:ext>
            </a:extLst>
          </p:cNvPr>
          <p:cNvSpPr>
            <a:spLocks noGrp="1"/>
          </p:cNvSpPr>
          <p:nvPr>
            <p:ph idx="1"/>
          </p:nvPr>
        </p:nvSpPr>
        <p:spPr>
          <a:xfrm>
            <a:off x="838200" y="1253331"/>
            <a:ext cx="10515600" cy="2742597"/>
          </a:xfrm>
        </p:spPr>
        <p:txBody>
          <a:bodyPr/>
          <a:lstStyle/>
          <a:p>
            <a:pPr marL="514350" indent="-514350">
              <a:buFont typeface="+mj-lt"/>
              <a:buAutoNum type="arabicPeriod"/>
            </a:pPr>
            <a:r>
              <a:rPr lang="en-GB"/>
              <a:t>Go to </a:t>
            </a:r>
            <a:r>
              <a:rPr lang="en-GB" u="sng">
                <a:hlinkClick r:id="rId2"/>
              </a:rPr>
              <a:t>Health Information Resources - Public Health Wales</a:t>
            </a:r>
            <a:endParaRPr lang="en-GB" u="sng"/>
          </a:p>
          <a:p>
            <a:pPr marL="514350" indent="-514350">
              <a:buFont typeface="+mj-lt"/>
              <a:buAutoNum type="arabicPeriod"/>
            </a:pPr>
            <a:r>
              <a:rPr lang="en-GB"/>
              <a:t>To register click the link </a:t>
            </a:r>
            <a:r>
              <a:rPr lang="en-GB">
                <a:hlinkClick r:id="rId3"/>
              </a:rPr>
              <a:t>https://publichealthwales-ws.agility.cloud/</a:t>
            </a:r>
            <a:r>
              <a:rPr lang="en-GB"/>
              <a:t> . Enter information. Once completed you are free to browse and order</a:t>
            </a:r>
          </a:p>
          <a:p>
            <a:pPr marL="514350" indent="-514350">
              <a:buFont typeface="+mj-lt"/>
              <a:buAutoNum type="arabicPeriod"/>
            </a:pPr>
            <a:r>
              <a:rPr lang="en-GB"/>
              <a:t>If you require assistance when ordering, please email </a:t>
            </a:r>
            <a:r>
              <a:rPr lang="en-GB" u="sng">
                <a:hlinkClick r:id="rId4"/>
              </a:rPr>
              <a:t>Health.Info@wales.nhs.uk.</a:t>
            </a:r>
            <a:r>
              <a:rPr lang="en-GB"/>
              <a:t> or </a:t>
            </a:r>
            <a:r>
              <a:rPr lang="en-GB" u="sng">
                <a:hlinkClick r:id="rId5"/>
              </a:rPr>
              <a:t>phw.vaccines@wales.nhs.uk</a:t>
            </a:r>
            <a:endParaRPr lang="en-GB"/>
          </a:p>
        </p:txBody>
      </p:sp>
      <p:pic>
        <p:nvPicPr>
          <p:cNvPr id="12" name="Picture 11">
            <a:extLst>
              <a:ext uri="{FF2B5EF4-FFF2-40B4-BE49-F238E27FC236}">
                <a16:creationId xmlns:a16="http://schemas.microsoft.com/office/drawing/2014/main" id="{A9963B4A-B498-6A2E-87BC-F353DD54268E}"/>
              </a:ext>
            </a:extLst>
          </p:cNvPr>
          <p:cNvPicPr>
            <a:picLocks noChangeAspect="1"/>
          </p:cNvPicPr>
          <p:nvPr/>
        </p:nvPicPr>
        <p:blipFill>
          <a:blip r:embed="rId6"/>
          <a:stretch>
            <a:fillRect/>
          </a:stretch>
        </p:blipFill>
        <p:spPr>
          <a:xfrm>
            <a:off x="2508746" y="4133691"/>
            <a:ext cx="6693244" cy="19876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Footer Placeholder 3">
            <a:extLst>
              <a:ext uri="{FF2B5EF4-FFF2-40B4-BE49-F238E27FC236}">
                <a16:creationId xmlns:a16="http://schemas.microsoft.com/office/drawing/2014/main" id="{E3B45C5E-7DCA-04D0-F12C-E96684B66B57}"/>
              </a:ext>
            </a:extLst>
          </p:cNvPr>
          <p:cNvSpPr>
            <a:spLocks noGrp="1"/>
          </p:cNvSpPr>
          <p:nvPr>
            <p:ph type="ftr" sz="quarter" idx="11"/>
          </p:nvPr>
        </p:nvSpPr>
        <p:spPr>
          <a:xfrm>
            <a:off x="285749" y="6349598"/>
            <a:ext cx="7543801" cy="365125"/>
          </a:xfrm>
        </p:spPr>
        <p:txBody>
          <a:bodyPr/>
          <a:lstStyle/>
          <a:p>
            <a:r>
              <a:rPr lang="en-GB" sz="1300"/>
              <a:t>Varicella vaccination and other changes to the routine childhood immunisation schedule </a:t>
            </a:r>
          </a:p>
        </p:txBody>
      </p:sp>
    </p:spTree>
    <p:extLst>
      <p:ext uri="{BB962C8B-B14F-4D97-AF65-F5344CB8AC3E}">
        <p14:creationId xmlns:p14="http://schemas.microsoft.com/office/powerpoint/2010/main" val="25380034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561D0CCE-8DCC-44DC-A653-AE62B1D84A52}" type="slidenum">
              <a:rPr lang="en-GB" smtClean="0"/>
              <a:pPr/>
              <a:t>9</a:t>
            </a:fld>
            <a:endParaRPr lang="en-GB"/>
          </a:p>
        </p:txBody>
      </p:sp>
      <p:sp>
        <p:nvSpPr>
          <p:cNvPr id="6" name="Title 1">
            <a:extLst>
              <a:ext uri="{FF2B5EF4-FFF2-40B4-BE49-F238E27FC236}">
                <a16:creationId xmlns:a16="http://schemas.microsoft.com/office/drawing/2014/main" id="{39F63E2E-F55A-4626-A287-B09761EC9714}"/>
              </a:ext>
            </a:extLst>
          </p:cNvPr>
          <p:cNvSpPr>
            <a:spLocks noGrp="1"/>
          </p:cNvSpPr>
          <p:nvPr>
            <p:ph type="title"/>
          </p:nvPr>
        </p:nvSpPr>
        <p:spPr>
          <a:xfrm>
            <a:off x="95250" y="22663"/>
            <a:ext cx="12192000" cy="1098706"/>
          </a:xfrm>
        </p:spPr>
        <p:txBody>
          <a:bodyPr>
            <a:noAutofit/>
          </a:bodyPr>
          <a:lstStyle/>
          <a:p>
            <a:r>
              <a:rPr lang="en-GB" sz="3200" b="1">
                <a:solidFill>
                  <a:srgbClr val="002060"/>
                </a:solidFill>
              </a:rPr>
              <a:t>Pre-requisites to administering the MMRV (measles, mumps, rubella, varicella vaccine)</a:t>
            </a:r>
            <a:br>
              <a:rPr lang="en-GB" b="1">
                <a:solidFill>
                  <a:srgbClr val="002060"/>
                </a:solidFill>
              </a:rPr>
            </a:br>
            <a:endParaRPr lang="en-GB" b="1">
              <a:solidFill>
                <a:srgbClr val="002060"/>
              </a:solidFill>
            </a:endParaRPr>
          </a:p>
        </p:txBody>
      </p:sp>
      <p:sp>
        <p:nvSpPr>
          <p:cNvPr id="7" name="Rectangle 6"/>
          <p:cNvSpPr/>
          <p:nvPr/>
        </p:nvSpPr>
        <p:spPr>
          <a:xfrm>
            <a:off x="562476" y="1016266"/>
            <a:ext cx="10360794" cy="5167248"/>
          </a:xfrm>
          <a:prstGeom prst="rect">
            <a:avLst/>
          </a:prstGeom>
        </p:spPr>
        <p:txBody>
          <a:bodyPr wrap="square" lIns="91440" tIns="45720" rIns="91440" bIns="45720" anchor="t">
            <a:spAutoFit/>
          </a:bodyPr>
          <a:lstStyle/>
          <a:p>
            <a:pPr algn="just">
              <a:spcAft>
                <a:spcPts val="600"/>
              </a:spcAft>
            </a:pPr>
            <a:r>
              <a:rPr lang="en-GB" sz="1400">
                <a:solidFill>
                  <a:srgbClr val="002060"/>
                </a:solidFill>
              </a:rPr>
              <a:t>Before administering a  varicella vaccine, it is recommended that: </a:t>
            </a:r>
          </a:p>
          <a:p>
            <a:pPr marL="285750" indent="-285750" algn="just">
              <a:lnSpc>
                <a:spcPct val="150000"/>
              </a:lnSpc>
              <a:spcAft>
                <a:spcPts val="600"/>
              </a:spcAft>
              <a:buFont typeface="Arial" panose="020B0604020202020204" pitchFamily="34" charset="0"/>
              <a:buChar char="•"/>
            </a:pPr>
            <a:r>
              <a:rPr lang="en-GB" sz="1200"/>
              <a:t>t</a:t>
            </a:r>
            <a:r>
              <a:rPr lang="en-GB" sz="1200">
                <a:effectLst/>
              </a:rPr>
              <a:t>hose new to immunisation should receive comprehensive foundation immunisation training. Both knowledge and clinical competence should be assessed before new immunisers start to give and/or advise about the MMRV vaccine </a:t>
            </a:r>
            <a:r>
              <a:rPr lang="en-GB" sz="1200" b="0" i="0" u="sng">
                <a:solidFill>
                  <a:srgbClr val="024DBC"/>
                </a:solidFill>
                <a:effectLst/>
                <a:hlinkClick r:id="rId3"/>
              </a:rPr>
              <a:t>Immunisation training standards for healthcare practitioner UK Health Security Agency - UKHSA) </a:t>
            </a:r>
            <a:endParaRPr lang="en-GB" sz="1200" b="0" i="0" u="sng">
              <a:solidFill>
                <a:srgbClr val="024DBC"/>
              </a:solidFill>
              <a:effectLst/>
            </a:endParaRPr>
          </a:p>
          <a:p>
            <a:pPr marL="285750" indent="-285750" algn="just">
              <a:lnSpc>
                <a:spcPct val="150000"/>
              </a:lnSpc>
              <a:spcAft>
                <a:spcPts val="600"/>
              </a:spcAft>
              <a:buFont typeface="Arial" panose="020B0604020202020204" pitchFamily="34" charset="0"/>
              <a:buChar char="•"/>
            </a:pPr>
            <a:r>
              <a:rPr lang="en-GB" sz="1200">
                <a:solidFill>
                  <a:srgbClr val="212A73"/>
                </a:solidFill>
                <a:latin typeface="Arial"/>
                <a:cs typeface="Arial"/>
              </a:rPr>
              <a:t>i</a:t>
            </a:r>
            <a:r>
              <a:rPr lang="en-GB" sz="1200" b="0" i="0" u="none" strike="noStrike">
                <a:solidFill>
                  <a:srgbClr val="212A73"/>
                </a:solidFill>
                <a:effectLst/>
                <a:latin typeface="Arial"/>
                <a:cs typeface="Arial"/>
              </a:rPr>
              <a:t>mmunisers have received MMRV vaccine training through attending a taught session</a:t>
            </a:r>
            <a:r>
              <a:rPr lang="en-GB" sz="1200">
                <a:solidFill>
                  <a:srgbClr val="212A73"/>
                </a:solidFill>
                <a:latin typeface="Arial"/>
                <a:cs typeface="Arial"/>
              </a:rPr>
              <a:t> </a:t>
            </a:r>
            <a:r>
              <a:rPr lang="en-GB" sz="1200" b="0" i="0" u="none" strike="noStrike">
                <a:solidFill>
                  <a:srgbClr val="212A73"/>
                </a:solidFill>
                <a:effectLst/>
                <a:latin typeface="Arial"/>
                <a:cs typeface="Arial"/>
              </a:rPr>
              <a:t> </a:t>
            </a:r>
            <a:endParaRPr lang="en-GB" sz="1200" u="sng">
              <a:solidFill>
                <a:srgbClr val="024DBC"/>
              </a:solidFill>
              <a:latin typeface="Arial"/>
              <a:cs typeface="Arial"/>
            </a:endParaRPr>
          </a:p>
          <a:p>
            <a:pPr marL="285750" indent="-285750" algn="just">
              <a:lnSpc>
                <a:spcPct val="150000"/>
              </a:lnSpc>
              <a:spcAft>
                <a:spcPts val="600"/>
              </a:spcAft>
              <a:buFont typeface="Arial" panose="020B0604020202020204" pitchFamily="34" charset="0"/>
              <a:buChar char="•"/>
            </a:pPr>
            <a:r>
              <a:rPr lang="en-GB" sz="1200">
                <a:solidFill>
                  <a:srgbClr val="212A73"/>
                </a:solidFill>
                <a:latin typeface="Arial"/>
                <a:cs typeface="Arial"/>
              </a:rPr>
              <a:t>i</a:t>
            </a:r>
            <a:r>
              <a:rPr lang="en-GB" sz="1200" b="0" i="0" u="none" strike="noStrike">
                <a:solidFill>
                  <a:srgbClr val="212A73"/>
                </a:solidFill>
                <a:effectLst/>
                <a:latin typeface="Arial"/>
                <a:cs typeface="Arial"/>
              </a:rPr>
              <a:t>mmunisers have received practical training in MMRV vaccine preparation and administration (if required)</a:t>
            </a:r>
            <a:endParaRPr lang="en-GB" sz="1200" b="0" i="0" u="sng">
              <a:solidFill>
                <a:srgbClr val="024DBC"/>
              </a:solidFill>
              <a:effectLst/>
              <a:latin typeface="Arial"/>
              <a:cs typeface="Arial"/>
            </a:endParaRPr>
          </a:p>
          <a:p>
            <a:pPr marL="285750" indent="-285750" algn="just" rtl="0" fontAlgn="base">
              <a:buFont typeface="Arial" panose="020B0604020202020204" pitchFamily="34" charset="0"/>
              <a:buChar char="•"/>
            </a:pPr>
            <a:r>
              <a:rPr lang="en-GB" sz="1200" b="0" i="0">
                <a:solidFill>
                  <a:srgbClr val="212A73"/>
                </a:solidFill>
                <a:effectLst/>
                <a:latin typeface="Arial"/>
                <a:cs typeface="Arial"/>
              </a:rPr>
              <a:t>​</a:t>
            </a:r>
            <a:r>
              <a:rPr lang="en-GB" sz="1200" b="0" i="0">
                <a:solidFill>
                  <a:srgbClr val="002060"/>
                </a:solidFill>
                <a:effectLst/>
                <a:latin typeface="Arial"/>
                <a:cs typeface="Arial"/>
              </a:rPr>
              <a:t>t</a:t>
            </a:r>
            <a:r>
              <a:rPr lang="en-GB" sz="1200">
                <a:solidFill>
                  <a:srgbClr val="002060"/>
                </a:solidFill>
              </a:rPr>
              <a:t>raining in the management of anaphylaxis and Basic Life Support is undertaken, as specified by policy for your local area and are familiar with </a:t>
            </a:r>
            <a:r>
              <a:rPr lang="en-GB" sz="1200">
                <a:hlinkClick r:id="rId4"/>
              </a:rPr>
              <a:t>Resuscitation Council UK (RCUK) guidance on Management of Anaphylaxis in the Vaccination Setting</a:t>
            </a:r>
            <a:endParaRPr lang="en-GB" sz="1200"/>
          </a:p>
          <a:p>
            <a:pPr marL="285750" indent="-285750" algn="just">
              <a:lnSpc>
                <a:spcPct val="150000"/>
              </a:lnSpc>
              <a:buFont typeface="Arial" panose="020B0604020202020204" pitchFamily="34" charset="0"/>
              <a:buChar char="•"/>
            </a:pPr>
            <a:r>
              <a:rPr lang="en-GB" sz="1200"/>
              <a:t>a</a:t>
            </a:r>
            <a:r>
              <a:rPr lang="en-GB" sz="1200">
                <a:effectLst/>
              </a:rPr>
              <a:t>ny additional statutory and mandatory training as required by your employer is completed </a:t>
            </a:r>
            <a:endParaRPr lang="en-GB" sz="1200">
              <a:cs typeface="Arial"/>
            </a:endParaRPr>
          </a:p>
          <a:p>
            <a:pPr marL="285750" indent="-285750" algn="just">
              <a:lnSpc>
                <a:spcPct val="150000"/>
              </a:lnSpc>
              <a:spcAft>
                <a:spcPts val="600"/>
              </a:spcAft>
              <a:buFont typeface="Arial" panose="020B0604020202020204" pitchFamily="34" charset="0"/>
              <a:buChar char="•"/>
            </a:pPr>
            <a:r>
              <a:rPr lang="en-GB" sz="1200"/>
              <a:t>an appropriate legal framework to supply and administer the MMRV vaccine is in place e.g. Written prescription, Patient Specific Direction (PSD), or Patient Group Direction (PGD). Visit </a:t>
            </a:r>
            <a:r>
              <a:rPr lang="en-GB" sz="1200">
                <a:hlinkClick r:id="rId5"/>
              </a:rPr>
              <a:t>here</a:t>
            </a:r>
            <a:r>
              <a:rPr lang="en-GB" sz="1200"/>
              <a:t> for Wales PGD template</a:t>
            </a:r>
            <a:endParaRPr lang="en-GB" sz="1200">
              <a:cs typeface="Arial"/>
            </a:endParaRPr>
          </a:p>
          <a:p>
            <a:pPr marL="285750" indent="-285750" algn="just">
              <a:lnSpc>
                <a:spcPct val="150000"/>
              </a:lnSpc>
              <a:spcAft>
                <a:spcPts val="600"/>
              </a:spcAft>
              <a:buFont typeface="Arial" panose="020B0604020202020204" pitchFamily="34" charset="0"/>
              <a:buChar char="•"/>
            </a:pPr>
            <a:r>
              <a:rPr lang="en-GB" sz="1200"/>
              <a:t>t</a:t>
            </a:r>
            <a:r>
              <a:rPr lang="en-GB" sz="1200">
                <a:effectLst/>
              </a:rPr>
              <a:t>hose involved in immunisation and vaccination understand the process of consent and how this applies when giving vaccines. Information on consent can be viewed here: </a:t>
            </a:r>
            <a:r>
              <a:rPr lang="en-GB" sz="1200">
                <a:hlinkClick r:id="rId6">
                  <a:extLst>
                    <a:ext uri="{A12FA001-AC4F-418D-AE19-62706E023703}">
                      <ahyp:hlinkClr xmlns:ahyp="http://schemas.microsoft.com/office/drawing/2018/hyperlinkcolor" val="tx"/>
                    </a:ext>
                  </a:extLst>
                </a:hlinkClick>
              </a:rPr>
              <a:t>Consent: the green book, chapter 2 - GOV.UK</a:t>
            </a:r>
            <a:endParaRPr lang="en-GB" sz="1200" strike="sngStrike"/>
          </a:p>
          <a:p>
            <a:pPr marL="285750" indent="-285750" algn="just">
              <a:lnSpc>
                <a:spcPct val="150000"/>
              </a:lnSpc>
              <a:spcAft>
                <a:spcPts val="600"/>
              </a:spcAft>
              <a:buFont typeface="Arial" panose="020B0604020202020204" pitchFamily="34" charset="0"/>
              <a:buChar char="•"/>
            </a:pPr>
            <a:r>
              <a:rPr lang="en-GB" sz="1200">
                <a:solidFill>
                  <a:srgbClr val="002060"/>
                </a:solidFill>
              </a:rPr>
              <a:t>immunisers and those giving immunisation advice access and familiarise themselves with the following key documents: Specific green book chapters on vaccination against </a:t>
            </a:r>
            <a:r>
              <a:rPr lang="en-GB" sz="1200">
                <a:solidFill>
                  <a:srgbClr val="002060"/>
                </a:solidFill>
                <a:hlinkClick r:id="rId7"/>
              </a:rPr>
              <a:t>measles</a:t>
            </a:r>
            <a:r>
              <a:rPr lang="en-GB" sz="1200">
                <a:solidFill>
                  <a:srgbClr val="002060"/>
                </a:solidFill>
              </a:rPr>
              <a:t>, </a:t>
            </a:r>
            <a:r>
              <a:rPr lang="en-GB" sz="1200">
                <a:solidFill>
                  <a:srgbClr val="002060"/>
                </a:solidFill>
                <a:hlinkClick r:id="rId8"/>
              </a:rPr>
              <a:t>mumps</a:t>
            </a:r>
            <a:r>
              <a:rPr lang="en-GB" sz="1200">
                <a:solidFill>
                  <a:srgbClr val="002060"/>
                </a:solidFill>
              </a:rPr>
              <a:t>, </a:t>
            </a:r>
            <a:r>
              <a:rPr lang="en-GB" sz="1200">
                <a:solidFill>
                  <a:srgbClr val="002060"/>
                </a:solidFill>
                <a:hlinkClick r:id="rId9"/>
              </a:rPr>
              <a:t>rubella</a:t>
            </a:r>
            <a:r>
              <a:rPr lang="en-GB" sz="1200">
                <a:solidFill>
                  <a:srgbClr val="002060"/>
                </a:solidFill>
              </a:rPr>
              <a:t> and </a:t>
            </a:r>
            <a:r>
              <a:rPr lang="en-GB" sz="1200">
                <a:solidFill>
                  <a:srgbClr val="002060"/>
                </a:solidFill>
                <a:hlinkClick r:id="rId10"/>
              </a:rPr>
              <a:t>varicella</a:t>
            </a:r>
            <a:r>
              <a:rPr lang="en-GB" sz="1200">
                <a:solidFill>
                  <a:srgbClr val="002060"/>
                </a:solidFill>
              </a:rPr>
              <a:t>: Information for healthcare practitioners: </a:t>
            </a:r>
            <a:r>
              <a:rPr lang="en-GB" sz="1200">
                <a:solidFill>
                  <a:srgbClr val="002060"/>
                </a:solidFill>
                <a:hlinkClick r:id="rId11"/>
              </a:rPr>
              <a:t>MMRV programme: information for healthcare practitioners - GOV.UK</a:t>
            </a:r>
            <a:r>
              <a:rPr lang="en-GB" sz="1200">
                <a:solidFill>
                  <a:srgbClr val="002060"/>
                </a:solidFill>
              </a:rPr>
              <a:t> T</a:t>
            </a:r>
            <a:r>
              <a:rPr lang="en-GB" sz="1200">
                <a:latin typeface="Arial"/>
                <a:cs typeface="Arial"/>
              </a:rPr>
              <a:t>he vaccine product information in the Summary of Product Characteristics (</a:t>
            </a:r>
            <a:r>
              <a:rPr lang="en-GB" sz="1200">
                <a:hlinkClick r:id="rId12"/>
              </a:rPr>
              <a:t>Home - electronic medicines compendium (emc)</a:t>
            </a:r>
            <a:endParaRPr lang="en-GB" sz="1200">
              <a:solidFill>
                <a:srgbClr val="002060"/>
              </a:solidFill>
              <a:cs typeface="Arial"/>
            </a:endParaRPr>
          </a:p>
        </p:txBody>
      </p:sp>
      <p:sp>
        <p:nvSpPr>
          <p:cNvPr id="3" name="Footer Placeholder 3">
            <a:extLst>
              <a:ext uri="{FF2B5EF4-FFF2-40B4-BE49-F238E27FC236}">
                <a16:creationId xmlns:a16="http://schemas.microsoft.com/office/drawing/2014/main" id="{962ACC32-342E-3140-739D-563669A980DC}"/>
              </a:ext>
            </a:extLst>
          </p:cNvPr>
          <p:cNvSpPr>
            <a:spLocks noGrp="1"/>
          </p:cNvSpPr>
          <p:nvPr>
            <p:ph type="ftr" sz="quarter" idx="11"/>
          </p:nvPr>
        </p:nvSpPr>
        <p:spPr>
          <a:xfrm>
            <a:off x="285749" y="6349598"/>
            <a:ext cx="7543801" cy="365125"/>
          </a:xfrm>
        </p:spPr>
        <p:txBody>
          <a:bodyPr/>
          <a:lstStyle/>
          <a:p>
            <a:r>
              <a:rPr lang="en-GB" sz="1300"/>
              <a:t>Varicella vaccination and other changes to the routine childhood immunisation schedule </a:t>
            </a:r>
          </a:p>
        </p:txBody>
      </p:sp>
    </p:spTree>
    <p:extLst>
      <p:ext uri="{BB962C8B-B14F-4D97-AF65-F5344CB8AC3E}">
        <p14:creationId xmlns:p14="http://schemas.microsoft.com/office/powerpoint/2010/main" val="19581154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248A4B-4629-6E39-AE99-71CE3E7816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580067-ECC9-1C06-BA4F-55D6288C116E}"/>
              </a:ext>
            </a:extLst>
          </p:cNvPr>
          <p:cNvSpPr>
            <a:spLocks noGrp="1"/>
          </p:cNvSpPr>
          <p:nvPr>
            <p:ph type="title"/>
          </p:nvPr>
        </p:nvSpPr>
        <p:spPr>
          <a:xfrm>
            <a:off x="526503" y="155255"/>
            <a:ext cx="10685980" cy="701996"/>
          </a:xfrm>
        </p:spPr>
        <p:txBody>
          <a:bodyPr/>
          <a:lstStyle/>
          <a:p>
            <a:pPr algn="ctr"/>
            <a:r>
              <a:rPr lang="en-GB" sz="3400" b="1">
                <a:solidFill>
                  <a:srgbClr val="002060"/>
                </a:solidFill>
              </a:rPr>
              <a:t>Resources and web pages</a:t>
            </a:r>
          </a:p>
        </p:txBody>
      </p:sp>
      <p:sp>
        <p:nvSpPr>
          <p:cNvPr id="5" name="Slide Number Placeholder 4">
            <a:extLst>
              <a:ext uri="{FF2B5EF4-FFF2-40B4-BE49-F238E27FC236}">
                <a16:creationId xmlns:a16="http://schemas.microsoft.com/office/drawing/2014/main" id="{EFD00F78-A6A3-525E-44F5-8A5EAB434F5C}"/>
              </a:ext>
            </a:extLst>
          </p:cNvPr>
          <p:cNvSpPr>
            <a:spLocks noGrp="1"/>
          </p:cNvSpPr>
          <p:nvPr>
            <p:ph type="sldNum" sz="quarter" idx="12"/>
          </p:nvPr>
        </p:nvSpPr>
        <p:spPr/>
        <p:txBody>
          <a:bodyPr/>
          <a:lstStyle/>
          <a:p>
            <a:fld id="{561D0CCE-8DCC-44DC-A653-AE62B1D84A52}" type="slidenum">
              <a:rPr lang="en-GB" smtClean="0"/>
              <a:pPr/>
              <a:t>90</a:t>
            </a:fld>
            <a:endParaRPr lang="en-GB"/>
          </a:p>
        </p:txBody>
      </p:sp>
      <p:graphicFrame>
        <p:nvGraphicFramePr>
          <p:cNvPr id="7" name="Table 6">
            <a:extLst>
              <a:ext uri="{FF2B5EF4-FFF2-40B4-BE49-F238E27FC236}">
                <a16:creationId xmlns:a16="http://schemas.microsoft.com/office/drawing/2014/main" id="{B76B6341-964E-A931-E102-56BCD516C6E7}"/>
              </a:ext>
            </a:extLst>
          </p:cNvPr>
          <p:cNvGraphicFramePr>
            <a:graphicFrameLocks noGrp="1"/>
          </p:cNvGraphicFramePr>
          <p:nvPr/>
        </p:nvGraphicFramePr>
        <p:xfrm>
          <a:off x="638122" y="808102"/>
          <a:ext cx="10915756" cy="5241795"/>
        </p:xfrm>
        <a:graphic>
          <a:graphicData uri="http://schemas.openxmlformats.org/drawingml/2006/table">
            <a:tbl>
              <a:tblPr firstRow="1" bandRow="1">
                <a:effectLst>
                  <a:outerShdw blurRad="50800" dist="38100" dir="2700000" algn="tl" rotWithShape="0">
                    <a:prstClr val="black">
                      <a:alpha val="40000"/>
                    </a:prstClr>
                  </a:outerShdw>
                </a:effectLst>
                <a:tableStyleId>{B301B821-A1FF-4177-AEE7-76D212191A09}</a:tableStyleId>
              </a:tblPr>
              <a:tblGrid>
                <a:gridCol w="5457878">
                  <a:extLst>
                    <a:ext uri="{9D8B030D-6E8A-4147-A177-3AD203B41FA5}">
                      <a16:colId xmlns:a16="http://schemas.microsoft.com/office/drawing/2014/main" val="4209897364"/>
                    </a:ext>
                  </a:extLst>
                </a:gridCol>
                <a:gridCol w="5457878">
                  <a:extLst>
                    <a:ext uri="{9D8B030D-6E8A-4147-A177-3AD203B41FA5}">
                      <a16:colId xmlns:a16="http://schemas.microsoft.com/office/drawing/2014/main" val="1906703524"/>
                    </a:ext>
                  </a:extLst>
                </a:gridCol>
              </a:tblGrid>
              <a:tr h="349453">
                <a:tc>
                  <a:txBody>
                    <a:bodyPr/>
                    <a:lstStyle/>
                    <a:p>
                      <a:pPr algn="ctr" fontAlgn="ctr"/>
                      <a:r>
                        <a:rPr lang="en-GB" sz="1200" b="1" i="0" u="none" strike="noStrike">
                          <a:solidFill>
                            <a:srgbClr val="000000"/>
                          </a:solidFill>
                          <a:effectLst/>
                          <a:latin typeface="Aptos Narrow" panose="020B0004020202020204" pitchFamily="34" charset="0"/>
                        </a:rPr>
                        <a:t>Web page / resource</a:t>
                      </a:r>
                    </a:p>
                  </a:txBody>
                  <a:tcPr marL="9525" marR="9525" marT="9525" marB="0" anchor="ctr"/>
                </a:tc>
                <a:tc>
                  <a:txBody>
                    <a:bodyPr/>
                    <a:lstStyle/>
                    <a:p>
                      <a:pPr algn="ctr" fontAlgn="ctr"/>
                      <a:r>
                        <a:rPr lang="en-GB" sz="1200" b="1" i="0" u="none" strike="noStrike">
                          <a:solidFill>
                            <a:srgbClr val="000000"/>
                          </a:solidFill>
                          <a:effectLst/>
                          <a:latin typeface="Aptos Narrow" panose="020B0004020202020204" pitchFamily="34" charset="0"/>
                        </a:rPr>
                        <a:t>Link</a:t>
                      </a:r>
                    </a:p>
                  </a:txBody>
                  <a:tcPr marL="9525" marR="9525" marT="9525" marB="0" anchor="ctr"/>
                </a:tc>
                <a:extLst>
                  <a:ext uri="{0D108BD9-81ED-4DB2-BD59-A6C34878D82A}">
                    <a16:rowId xmlns:a16="http://schemas.microsoft.com/office/drawing/2014/main" val="1044996508"/>
                  </a:ext>
                </a:extLst>
              </a:tr>
              <a:tr h="349453">
                <a:tc>
                  <a:txBody>
                    <a:bodyPr/>
                    <a:lstStyle/>
                    <a:p>
                      <a:pPr algn="l" fontAlgn="ctr"/>
                      <a:r>
                        <a:rPr lang="en-GB" sz="1100" b="1" i="0" u="none" strike="noStrike">
                          <a:solidFill>
                            <a:srgbClr val="FF5248"/>
                          </a:solidFill>
                          <a:effectLst/>
                          <a:latin typeface="Aptos Narrow" panose="020B0004020202020204" pitchFamily="34" charset="0"/>
                        </a:rPr>
                        <a:t>MMR and MMRV vaccines - A guide to vaccinations for Measles, Mumps, Rubella and Varicella DL leaflet</a:t>
                      </a:r>
                    </a:p>
                  </a:txBody>
                  <a:tcPr marL="9525" marR="9525" marT="9525" marB="0" anchor="ctr"/>
                </a:tc>
                <a:tc>
                  <a:txBody>
                    <a:bodyPr/>
                    <a:lstStyle/>
                    <a:p>
                      <a:pPr algn="l" fontAlgn="ctr"/>
                      <a:r>
                        <a:rPr lang="en-GB" sz="1100" b="1" i="0" u="sng" strike="noStrike">
                          <a:solidFill>
                            <a:srgbClr val="212A73"/>
                          </a:solidFill>
                          <a:effectLst/>
                          <a:latin typeface="Aptos Narrow" panose="020B0004020202020204" pitchFamily="34" charset="0"/>
                          <a:hlinkClick r:id="rId3">
                            <a:extLst>
                              <a:ext uri="{A12FA001-AC4F-418D-AE19-62706E023703}">
                                <ahyp:hlinkClr xmlns:ahyp="http://schemas.microsoft.com/office/drawing/2018/hyperlinkcolor" val="tx"/>
                              </a:ext>
                            </a:extLst>
                          </a:hlinkClick>
                        </a:rPr>
                        <a:t>Leaflets</a:t>
                      </a:r>
                      <a:endParaRPr lang="en-GB" sz="1100" b="1" i="0" u="sng" strike="noStrike">
                        <a:solidFill>
                          <a:srgbClr val="212A73"/>
                        </a:solidFill>
                        <a:effectLst/>
                        <a:latin typeface="Aptos Narrow" panose="020B0004020202020204" pitchFamily="34" charset="0"/>
                      </a:endParaRPr>
                    </a:p>
                  </a:txBody>
                  <a:tcPr marL="9525" marR="9525" marT="9525" marB="0" anchor="ctr"/>
                </a:tc>
                <a:extLst>
                  <a:ext uri="{0D108BD9-81ED-4DB2-BD59-A6C34878D82A}">
                    <a16:rowId xmlns:a16="http://schemas.microsoft.com/office/drawing/2014/main" val="4058023100"/>
                  </a:ext>
                </a:extLst>
              </a:tr>
              <a:tr h="349453">
                <a:tc>
                  <a:txBody>
                    <a:bodyPr/>
                    <a:lstStyle/>
                    <a:p>
                      <a:pPr algn="l" fontAlgn="ctr"/>
                      <a:r>
                        <a:rPr lang="en-GB" sz="1100" b="1" i="0" u="none" strike="noStrike">
                          <a:solidFill>
                            <a:srgbClr val="FF5248"/>
                          </a:solidFill>
                          <a:effectLst/>
                          <a:latin typeface="Aptos Narrow" panose="020B0004020202020204" pitchFamily="34" charset="0"/>
                        </a:rPr>
                        <a:t>What to expect after vaccinations – up to 5 years DL leaflet</a:t>
                      </a:r>
                    </a:p>
                  </a:txBody>
                  <a:tcPr marL="9525" marR="9525" marT="9525" marB="0" anchor="ctr"/>
                </a:tc>
                <a:tc>
                  <a:txBody>
                    <a:bodyPr/>
                    <a:lstStyle/>
                    <a:p>
                      <a:pPr algn="l" fontAlgn="ctr"/>
                      <a:r>
                        <a:rPr lang="en-GB" sz="1100" b="1" i="0" u="sng" strike="noStrike">
                          <a:solidFill>
                            <a:srgbClr val="212A73"/>
                          </a:solidFill>
                          <a:effectLst/>
                          <a:latin typeface="Aptos Narrow" panose="020B0004020202020204" pitchFamily="34" charset="0"/>
                          <a:hlinkClick r:id="rId3">
                            <a:extLst>
                              <a:ext uri="{A12FA001-AC4F-418D-AE19-62706E023703}">
                                <ahyp:hlinkClr xmlns:ahyp="http://schemas.microsoft.com/office/drawing/2018/hyperlinkcolor" val="tx"/>
                              </a:ext>
                            </a:extLst>
                          </a:hlinkClick>
                        </a:rPr>
                        <a:t>Leaflets</a:t>
                      </a:r>
                      <a:endParaRPr lang="en-GB" sz="1100" b="1" i="0" u="sng" strike="noStrike">
                        <a:solidFill>
                          <a:srgbClr val="212A73"/>
                        </a:solidFill>
                        <a:effectLst/>
                        <a:latin typeface="Aptos Narrow" panose="020B0004020202020204" pitchFamily="34" charset="0"/>
                      </a:endParaRPr>
                    </a:p>
                  </a:txBody>
                  <a:tcPr marL="9525" marR="9525" marT="9525" marB="0" anchor="ctr"/>
                </a:tc>
                <a:extLst>
                  <a:ext uri="{0D108BD9-81ED-4DB2-BD59-A6C34878D82A}">
                    <a16:rowId xmlns:a16="http://schemas.microsoft.com/office/drawing/2014/main" val="2814920928"/>
                  </a:ext>
                </a:extLst>
              </a:tr>
              <a:tr h="349453">
                <a:tc>
                  <a:txBody>
                    <a:bodyPr/>
                    <a:lstStyle/>
                    <a:p>
                      <a:pPr algn="l" fontAlgn="ctr"/>
                      <a:r>
                        <a:rPr lang="en-GB" sz="1100" b="1" i="0" u="none" strike="noStrike">
                          <a:solidFill>
                            <a:srgbClr val="FF5248"/>
                          </a:solidFill>
                          <a:effectLst/>
                          <a:latin typeface="Aptos Narrow" panose="020B0004020202020204" pitchFamily="34" charset="0"/>
                        </a:rPr>
                        <a:t>Changes to the childhood immunisation schedule - Information for health professionals </a:t>
                      </a:r>
                      <a:r>
                        <a:rPr lang="en-GB" sz="1100" b="1" i="1" u="none" strike="noStrike">
                          <a:solidFill>
                            <a:srgbClr val="FF5248"/>
                          </a:solidFill>
                          <a:effectLst/>
                          <a:latin typeface="Aptos Narrow" panose="020B0004020202020204" pitchFamily="34" charset="0"/>
                        </a:rPr>
                        <a:t>(landing page)</a:t>
                      </a:r>
                      <a:endParaRPr lang="en-GB" sz="1100" b="1" i="0" u="none" strike="noStrike">
                        <a:solidFill>
                          <a:srgbClr val="FF5248"/>
                        </a:solidFill>
                        <a:effectLst/>
                        <a:latin typeface="Aptos Narrow" panose="020B0004020202020204" pitchFamily="34" charset="0"/>
                      </a:endParaRPr>
                    </a:p>
                  </a:txBody>
                  <a:tcPr marL="9525" marR="9525" marT="9525" marB="0" anchor="ctr"/>
                </a:tc>
                <a:tc>
                  <a:txBody>
                    <a:bodyPr/>
                    <a:lstStyle/>
                    <a:p>
                      <a:pPr algn="l" fontAlgn="ctr"/>
                      <a:r>
                        <a:rPr lang="en-GB" sz="1100" b="1" i="0" u="sng" strike="noStrike">
                          <a:solidFill>
                            <a:srgbClr val="212A73"/>
                          </a:solidFill>
                          <a:effectLst/>
                          <a:latin typeface="Aptos Narrow" panose="020B0004020202020204" pitchFamily="34" charset="0"/>
                          <a:hlinkClick r:id="rId4">
                            <a:extLst>
                              <a:ext uri="{A12FA001-AC4F-418D-AE19-62706E023703}">
                                <ahyp:hlinkClr xmlns:ahyp="http://schemas.microsoft.com/office/drawing/2018/hyperlinkcolor" val="tx"/>
                              </a:ext>
                            </a:extLst>
                          </a:hlinkClick>
                        </a:rPr>
                        <a:t>phw.nhs.wales/vaccines/ccs-information-for-health-professionals</a:t>
                      </a:r>
                      <a:endParaRPr lang="en-GB" sz="1100" b="1" i="0" u="sng" strike="noStrike">
                        <a:solidFill>
                          <a:srgbClr val="212A73"/>
                        </a:solidFill>
                        <a:effectLst/>
                        <a:latin typeface="Aptos Narrow" panose="020B0004020202020204" pitchFamily="34" charset="0"/>
                      </a:endParaRPr>
                    </a:p>
                  </a:txBody>
                  <a:tcPr marL="9525" marR="9525" marT="9525" marB="0" anchor="ctr"/>
                </a:tc>
                <a:extLst>
                  <a:ext uri="{0D108BD9-81ED-4DB2-BD59-A6C34878D82A}">
                    <a16:rowId xmlns:a16="http://schemas.microsoft.com/office/drawing/2014/main" val="2795849325"/>
                  </a:ext>
                </a:extLst>
              </a:tr>
              <a:tr h="349453">
                <a:tc>
                  <a:txBody>
                    <a:bodyPr/>
                    <a:lstStyle/>
                    <a:p>
                      <a:pPr algn="l" fontAlgn="ctr"/>
                      <a:r>
                        <a:rPr lang="en-GB" sz="1100" b="1" i="0" u="none" strike="noStrike">
                          <a:solidFill>
                            <a:srgbClr val="FF5248"/>
                          </a:solidFill>
                          <a:effectLst/>
                          <a:latin typeface="Aptos Narrow" panose="020B0004020202020204" pitchFamily="34" charset="0"/>
                        </a:rPr>
                        <a:t>Changes to the childhood immunisation schedule - Information for the public </a:t>
                      </a:r>
                      <a:r>
                        <a:rPr lang="en-GB" sz="1100" b="1" i="1" u="none" strike="noStrike">
                          <a:solidFill>
                            <a:srgbClr val="FF5248"/>
                          </a:solidFill>
                          <a:effectLst/>
                          <a:latin typeface="Aptos Narrow" panose="020B0004020202020204" pitchFamily="34" charset="0"/>
                        </a:rPr>
                        <a:t>(landing page)</a:t>
                      </a:r>
                      <a:endParaRPr lang="en-GB" sz="1100" b="1" i="0" u="none" strike="noStrike">
                        <a:solidFill>
                          <a:srgbClr val="FF5248"/>
                        </a:solidFill>
                        <a:effectLst/>
                        <a:latin typeface="Aptos Narrow" panose="020B0004020202020204" pitchFamily="34" charset="0"/>
                      </a:endParaRPr>
                    </a:p>
                  </a:txBody>
                  <a:tcPr marL="9525" marR="9525" marT="9525" marB="0" anchor="ctr"/>
                </a:tc>
                <a:tc>
                  <a:txBody>
                    <a:bodyPr/>
                    <a:lstStyle/>
                    <a:p>
                      <a:pPr algn="l" fontAlgn="ctr"/>
                      <a:r>
                        <a:rPr lang="en-GB" sz="1100" b="1" i="0" u="sng" strike="noStrike" err="1">
                          <a:solidFill>
                            <a:srgbClr val="212A73"/>
                          </a:solidFill>
                          <a:effectLst/>
                          <a:latin typeface="Aptos Narrow" panose="020B0004020202020204" pitchFamily="34" charset="0"/>
                          <a:hlinkClick r:id="rId5">
                            <a:extLst>
                              <a:ext uri="{A12FA001-AC4F-418D-AE19-62706E023703}">
                                <ahyp:hlinkClr xmlns:ahyp="http://schemas.microsoft.com/office/drawing/2018/hyperlinkcolor" val="tx"/>
                              </a:ext>
                            </a:extLst>
                          </a:hlinkClick>
                        </a:rPr>
                        <a:t>phw.nhs.wales</a:t>
                      </a:r>
                      <a:r>
                        <a:rPr lang="en-GB" sz="1100" b="1" i="0" u="sng" strike="noStrike">
                          <a:solidFill>
                            <a:srgbClr val="212A73"/>
                          </a:solidFill>
                          <a:effectLst/>
                          <a:latin typeface="Aptos Narrow" panose="020B0004020202020204" pitchFamily="34" charset="0"/>
                          <a:hlinkClick r:id="rId5">
                            <a:extLst>
                              <a:ext uri="{A12FA001-AC4F-418D-AE19-62706E023703}">
                                <ahyp:hlinkClr xmlns:ahyp="http://schemas.microsoft.com/office/drawing/2018/hyperlinkcolor" val="tx"/>
                              </a:ext>
                            </a:extLst>
                          </a:hlinkClick>
                        </a:rPr>
                        <a:t>/vaccines/ccs-information-for-public</a:t>
                      </a:r>
                      <a:endParaRPr lang="en-GB" sz="1100" b="1" i="0" u="sng" strike="noStrike">
                        <a:solidFill>
                          <a:srgbClr val="212A73"/>
                        </a:solidFill>
                        <a:effectLst/>
                        <a:latin typeface="Aptos Narrow" panose="020B0004020202020204" pitchFamily="34" charset="0"/>
                      </a:endParaRPr>
                    </a:p>
                  </a:txBody>
                  <a:tcPr marL="9525" marR="9525" marT="9525" marB="0" anchor="ctr"/>
                </a:tc>
                <a:extLst>
                  <a:ext uri="{0D108BD9-81ED-4DB2-BD59-A6C34878D82A}">
                    <a16:rowId xmlns:a16="http://schemas.microsoft.com/office/drawing/2014/main" val="918632426"/>
                  </a:ext>
                </a:extLst>
              </a:tr>
              <a:tr h="349453">
                <a:tc>
                  <a:txBody>
                    <a:bodyPr/>
                    <a:lstStyle/>
                    <a:p>
                      <a:pPr algn="l" fontAlgn="ctr"/>
                      <a:r>
                        <a:rPr lang="en-GB" sz="1100" b="1" i="0" u="none" strike="noStrike">
                          <a:solidFill>
                            <a:srgbClr val="FF5248"/>
                          </a:solidFill>
                          <a:effectLst/>
                          <a:latin typeface="Aptos Narrow" panose="020B0004020202020204" pitchFamily="34" charset="0"/>
                        </a:rPr>
                        <a:t>Measles, Mumps, Rubella and Chickenpox (Varicella) containing vaccines (MMRV and MMR vaccines) - Information for health professionals</a:t>
                      </a:r>
                    </a:p>
                  </a:txBody>
                  <a:tcPr marL="9525" marR="9525" marT="9525" marB="0" anchor="ctr"/>
                </a:tc>
                <a:tc>
                  <a:txBody>
                    <a:bodyPr/>
                    <a:lstStyle/>
                    <a:p>
                      <a:pPr algn="l" fontAlgn="ctr"/>
                      <a:r>
                        <a:rPr lang="en-GB" sz="1100" b="1" i="0" u="sng" strike="noStrike">
                          <a:solidFill>
                            <a:srgbClr val="212A73"/>
                          </a:solidFill>
                          <a:effectLst/>
                          <a:latin typeface="Aptos Narrow" panose="020B0004020202020204" pitchFamily="34" charset="0"/>
                          <a:hlinkClick r:id="rId6">
                            <a:extLst>
                              <a:ext uri="{A12FA001-AC4F-418D-AE19-62706E023703}">
                                <ahyp:hlinkClr xmlns:ahyp="http://schemas.microsoft.com/office/drawing/2018/hyperlinkcolor" val="tx"/>
                              </a:ext>
                            </a:extLst>
                          </a:hlinkClick>
                        </a:rPr>
                        <a:t>phw.nhs.wales/MMRV-MMR-professionals</a:t>
                      </a:r>
                      <a:endParaRPr lang="en-GB" sz="1100" b="1" i="0" u="sng" strike="noStrike">
                        <a:solidFill>
                          <a:srgbClr val="212A73"/>
                        </a:solidFill>
                        <a:effectLst/>
                        <a:latin typeface="Aptos Narrow" panose="020B0004020202020204" pitchFamily="34" charset="0"/>
                      </a:endParaRPr>
                    </a:p>
                  </a:txBody>
                  <a:tcPr marL="9525" marR="9525" marT="9525" marB="0" anchor="ctr"/>
                </a:tc>
                <a:extLst>
                  <a:ext uri="{0D108BD9-81ED-4DB2-BD59-A6C34878D82A}">
                    <a16:rowId xmlns:a16="http://schemas.microsoft.com/office/drawing/2014/main" val="877420068"/>
                  </a:ext>
                </a:extLst>
              </a:tr>
              <a:tr h="349453">
                <a:tc>
                  <a:txBody>
                    <a:bodyPr/>
                    <a:lstStyle/>
                    <a:p>
                      <a:pPr algn="l" fontAlgn="ctr"/>
                      <a:r>
                        <a:rPr lang="en-GB" sz="1100" b="1" i="0" u="none" strike="noStrike">
                          <a:solidFill>
                            <a:srgbClr val="FF5248"/>
                          </a:solidFill>
                          <a:effectLst/>
                          <a:latin typeface="Aptos Narrow" panose="020B0004020202020204" pitchFamily="34" charset="0"/>
                        </a:rPr>
                        <a:t>Measles, Mumps, Rubella and Chickenpox (Varicella) containing vaccines (MMRV and MMR vaccines) - Information for the public</a:t>
                      </a:r>
                    </a:p>
                  </a:txBody>
                  <a:tcPr marL="9525" marR="9525" marT="9525" marB="0" anchor="ctr"/>
                </a:tc>
                <a:tc>
                  <a:txBody>
                    <a:bodyPr/>
                    <a:lstStyle/>
                    <a:p>
                      <a:pPr algn="l" fontAlgn="ctr"/>
                      <a:r>
                        <a:rPr lang="en-GB" sz="1100" b="1" i="0" u="sng" strike="noStrike">
                          <a:solidFill>
                            <a:srgbClr val="212A73"/>
                          </a:solidFill>
                          <a:effectLst/>
                          <a:latin typeface="Aptos Narrow" panose="020B0004020202020204" pitchFamily="34" charset="0"/>
                          <a:hlinkClick r:id="rId7">
                            <a:extLst>
                              <a:ext uri="{A12FA001-AC4F-418D-AE19-62706E023703}">
                                <ahyp:hlinkClr xmlns:ahyp="http://schemas.microsoft.com/office/drawing/2018/hyperlinkcolor" val="tx"/>
                              </a:ext>
                            </a:extLst>
                          </a:hlinkClick>
                        </a:rPr>
                        <a:t>phw.nhs.wales/MMRV-MMR</a:t>
                      </a:r>
                      <a:endParaRPr lang="en-GB" sz="1100" b="1" i="0" u="sng" strike="noStrike">
                        <a:solidFill>
                          <a:srgbClr val="212A73"/>
                        </a:solidFill>
                        <a:effectLst/>
                        <a:latin typeface="Aptos Narrow" panose="020B0004020202020204" pitchFamily="34" charset="0"/>
                      </a:endParaRPr>
                    </a:p>
                  </a:txBody>
                  <a:tcPr marL="9525" marR="9525" marT="9525" marB="0" anchor="ctr"/>
                </a:tc>
                <a:extLst>
                  <a:ext uri="{0D108BD9-81ED-4DB2-BD59-A6C34878D82A}">
                    <a16:rowId xmlns:a16="http://schemas.microsoft.com/office/drawing/2014/main" val="1108672088"/>
                  </a:ext>
                </a:extLst>
              </a:tr>
              <a:tr h="349453">
                <a:tc>
                  <a:txBody>
                    <a:bodyPr/>
                    <a:lstStyle/>
                    <a:p>
                      <a:pPr algn="l" fontAlgn="ctr"/>
                      <a:r>
                        <a:rPr lang="en-GB" sz="1100" b="1" i="0" u="none" strike="noStrike">
                          <a:solidFill>
                            <a:srgbClr val="FF5248"/>
                          </a:solidFill>
                          <a:effectLst/>
                          <a:latin typeface="Aptos Narrow" panose="020B0004020202020204" pitchFamily="34" charset="0"/>
                        </a:rPr>
                        <a:t>MMRV Eligibility Tool (for health professionals)</a:t>
                      </a:r>
                    </a:p>
                  </a:txBody>
                  <a:tcPr marL="9525" marR="9525" marT="9525"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GB" sz="1100" b="1" i="0" kern="1200" err="1">
                          <a:solidFill>
                            <a:schemeClr val="dk1"/>
                          </a:solidFill>
                          <a:effectLst/>
                          <a:latin typeface="Aptos Narrow" panose="020B0004020202020204" pitchFamily="34" charset="0"/>
                          <a:ea typeface="+mn-ea"/>
                          <a:cs typeface="+mn-cs"/>
                          <a:hlinkClick r:id="rId8"/>
                        </a:rPr>
                        <a:t>phw.nhs.wales</a:t>
                      </a:r>
                      <a:r>
                        <a:rPr lang="en-GB" sz="1100" b="1" i="0" kern="1200">
                          <a:solidFill>
                            <a:schemeClr val="dk1"/>
                          </a:solidFill>
                          <a:effectLst/>
                          <a:latin typeface="Aptos Narrow" panose="020B0004020202020204" pitchFamily="34" charset="0"/>
                          <a:ea typeface="+mn-ea"/>
                          <a:cs typeface="+mn-cs"/>
                          <a:hlinkClick r:id="rId8"/>
                        </a:rPr>
                        <a:t>/</a:t>
                      </a:r>
                      <a:r>
                        <a:rPr lang="en-GB" sz="1100" b="1" i="0" kern="1200" err="1">
                          <a:solidFill>
                            <a:schemeClr val="dk1"/>
                          </a:solidFill>
                          <a:effectLst/>
                          <a:latin typeface="Aptos Narrow" panose="020B0004020202020204" pitchFamily="34" charset="0"/>
                          <a:ea typeface="+mn-ea"/>
                          <a:cs typeface="+mn-cs"/>
                          <a:hlinkClick r:id="rId8"/>
                        </a:rPr>
                        <a:t>MMRVEligibilityTool</a:t>
                      </a:r>
                      <a:r>
                        <a:rPr lang="en-GB" sz="1100" b="1" i="0" kern="1200">
                          <a:solidFill>
                            <a:schemeClr val="dk1"/>
                          </a:solidFill>
                          <a:effectLst/>
                          <a:latin typeface="Aptos Narrow" panose="020B0004020202020204" pitchFamily="34" charset="0"/>
                          <a:ea typeface="+mn-ea"/>
                          <a:cs typeface="+mn-cs"/>
                        </a:rPr>
                        <a:t>  |  </a:t>
                      </a:r>
                      <a:r>
                        <a:rPr lang="en-GB" sz="1100" b="1" i="0" u="sng" strike="noStrike" err="1">
                          <a:solidFill>
                            <a:srgbClr val="212A73"/>
                          </a:solidFill>
                          <a:effectLst/>
                          <a:latin typeface="Aptos Narrow" panose="020B0004020202020204" pitchFamily="34" charset="0"/>
                          <a:hlinkClick r:id="rId4">
                            <a:extLst>
                              <a:ext uri="{A12FA001-AC4F-418D-AE19-62706E023703}">
                                <ahyp:hlinkClr xmlns:ahyp="http://schemas.microsoft.com/office/drawing/2018/hyperlinkcolor" val="tx"/>
                              </a:ext>
                            </a:extLst>
                          </a:hlinkClick>
                        </a:rPr>
                        <a:t>phw.nhs.wales</a:t>
                      </a:r>
                      <a:r>
                        <a:rPr lang="en-GB" sz="1100" b="1" i="0" u="sng" strike="noStrike">
                          <a:solidFill>
                            <a:srgbClr val="212A73"/>
                          </a:solidFill>
                          <a:effectLst/>
                          <a:latin typeface="Aptos Narrow" panose="020B0004020202020204" pitchFamily="34" charset="0"/>
                          <a:hlinkClick r:id="rId4">
                            <a:extLst>
                              <a:ext uri="{A12FA001-AC4F-418D-AE19-62706E023703}">
                                <ahyp:hlinkClr xmlns:ahyp="http://schemas.microsoft.com/office/drawing/2018/hyperlinkcolor" val="tx"/>
                              </a:ext>
                            </a:extLst>
                          </a:hlinkClick>
                        </a:rPr>
                        <a:t>/vaccines/ccs-information-for-health-professionals</a:t>
                      </a:r>
                      <a:endParaRPr lang="en-GB" sz="1100" b="1" i="0" u="sng" strike="noStrike">
                        <a:solidFill>
                          <a:srgbClr val="212A73"/>
                        </a:solidFill>
                        <a:effectLst/>
                        <a:latin typeface="Aptos Narrow" panose="020B0004020202020204" pitchFamily="34" charset="0"/>
                      </a:endParaRPr>
                    </a:p>
                  </a:txBody>
                  <a:tcPr marL="9525" marR="9525" marT="9525" marB="0" anchor="ctr"/>
                </a:tc>
                <a:extLst>
                  <a:ext uri="{0D108BD9-81ED-4DB2-BD59-A6C34878D82A}">
                    <a16:rowId xmlns:a16="http://schemas.microsoft.com/office/drawing/2014/main" val="1195544768"/>
                  </a:ext>
                </a:extLst>
              </a:tr>
              <a:tr h="349453">
                <a:tc>
                  <a:txBody>
                    <a:bodyPr/>
                    <a:lstStyle/>
                    <a:p>
                      <a:pPr algn="l" fontAlgn="ctr"/>
                      <a:r>
                        <a:rPr lang="en-GB" sz="1100" b="1" i="0" u="none" strike="noStrike">
                          <a:solidFill>
                            <a:srgbClr val="FF5248"/>
                          </a:solidFill>
                          <a:effectLst/>
                          <a:latin typeface="Aptos Narrow" panose="020B0004020202020204" pitchFamily="34" charset="0"/>
                        </a:rPr>
                        <a:t>Public Vaccination eligibility guide </a:t>
                      </a:r>
                      <a:r>
                        <a:rPr lang="en-GB" sz="1100" b="1" i="1" u="none" strike="noStrike">
                          <a:solidFill>
                            <a:srgbClr val="FF5248"/>
                          </a:solidFill>
                          <a:effectLst/>
                          <a:latin typeface="Aptos Narrow" panose="020B0004020202020204" pitchFamily="34" charset="0"/>
                        </a:rPr>
                        <a:t>(part of CCS Public page)</a:t>
                      </a:r>
                      <a:endParaRPr lang="en-GB" sz="1100" b="1" i="0" u="none" strike="noStrike">
                        <a:solidFill>
                          <a:srgbClr val="FF5248"/>
                        </a:solidFill>
                        <a:effectLst/>
                        <a:latin typeface="Aptos Narrow" panose="020B0004020202020204" pitchFamily="34" charset="0"/>
                      </a:endParaRPr>
                    </a:p>
                  </a:txBody>
                  <a:tcPr marL="9525" marR="9525" marT="9525" marB="0" anchor="ctr"/>
                </a:tc>
                <a:tc>
                  <a:txBody>
                    <a:bodyPr/>
                    <a:lstStyle/>
                    <a:p>
                      <a:pPr algn="l" fontAlgn="ctr"/>
                      <a:r>
                        <a:rPr lang="en-GB" sz="1100" b="1" i="0" u="sng" strike="noStrike" err="1">
                          <a:solidFill>
                            <a:srgbClr val="212A73"/>
                          </a:solidFill>
                          <a:effectLst/>
                          <a:latin typeface="Aptos Narrow" panose="020B0004020202020204" pitchFamily="34" charset="0"/>
                          <a:hlinkClick r:id="rId5">
                            <a:extLst>
                              <a:ext uri="{A12FA001-AC4F-418D-AE19-62706E023703}">
                                <ahyp:hlinkClr xmlns:ahyp="http://schemas.microsoft.com/office/drawing/2018/hyperlinkcolor" val="tx"/>
                              </a:ext>
                            </a:extLst>
                          </a:hlinkClick>
                        </a:rPr>
                        <a:t>phw.nhs.wales</a:t>
                      </a:r>
                      <a:r>
                        <a:rPr lang="en-GB" sz="1100" b="1" i="0" u="sng" strike="noStrike">
                          <a:solidFill>
                            <a:srgbClr val="212A73"/>
                          </a:solidFill>
                          <a:effectLst/>
                          <a:latin typeface="Aptos Narrow" panose="020B0004020202020204" pitchFamily="34" charset="0"/>
                          <a:hlinkClick r:id="rId5">
                            <a:extLst>
                              <a:ext uri="{A12FA001-AC4F-418D-AE19-62706E023703}">
                                <ahyp:hlinkClr xmlns:ahyp="http://schemas.microsoft.com/office/drawing/2018/hyperlinkcolor" val="tx"/>
                              </a:ext>
                            </a:extLst>
                          </a:hlinkClick>
                        </a:rPr>
                        <a:t>/vaccines/ccs-information-for-public</a:t>
                      </a:r>
                      <a:endParaRPr lang="en-GB" sz="1100" b="1" i="0" u="sng" strike="noStrike">
                        <a:solidFill>
                          <a:srgbClr val="212A73"/>
                        </a:solidFill>
                        <a:effectLst/>
                        <a:latin typeface="Aptos Narrow" panose="020B0004020202020204" pitchFamily="34" charset="0"/>
                      </a:endParaRPr>
                    </a:p>
                  </a:txBody>
                  <a:tcPr marL="9525" marR="9525" marT="9525" marB="0" anchor="ctr"/>
                </a:tc>
                <a:extLst>
                  <a:ext uri="{0D108BD9-81ED-4DB2-BD59-A6C34878D82A}">
                    <a16:rowId xmlns:a16="http://schemas.microsoft.com/office/drawing/2014/main" val="342874514"/>
                  </a:ext>
                </a:extLst>
              </a:tr>
              <a:tr h="349453">
                <a:tc>
                  <a:txBody>
                    <a:bodyPr/>
                    <a:lstStyle/>
                    <a:p>
                      <a:pPr algn="l" fontAlgn="ctr"/>
                      <a:r>
                        <a:rPr lang="en-GB" sz="1100" b="1" i="0" u="none" strike="noStrike">
                          <a:solidFill>
                            <a:srgbClr val="FF5248"/>
                          </a:solidFill>
                          <a:effectLst/>
                          <a:latin typeface="Aptos Narrow" panose="020B0004020202020204" pitchFamily="34" charset="0"/>
                        </a:rPr>
                        <a:t>Vaccine resources for health and social care professionals web page</a:t>
                      </a:r>
                    </a:p>
                  </a:txBody>
                  <a:tcPr marL="9525" marR="9525" marT="9525" marB="0" anchor="ctr"/>
                </a:tc>
                <a:tc>
                  <a:txBody>
                    <a:bodyPr/>
                    <a:lstStyle/>
                    <a:p>
                      <a:pPr algn="l" fontAlgn="ctr"/>
                      <a:r>
                        <a:rPr lang="en-GB" sz="1100" b="1" i="0" u="sng" strike="noStrike" err="1">
                          <a:solidFill>
                            <a:srgbClr val="212A73"/>
                          </a:solidFill>
                          <a:effectLst/>
                          <a:latin typeface="Aptos Narrow" panose="020B0004020202020204" pitchFamily="34" charset="0"/>
                          <a:hlinkClick r:id="rId9">
                            <a:extLst>
                              <a:ext uri="{A12FA001-AC4F-418D-AE19-62706E023703}">
                                <ahyp:hlinkClr xmlns:ahyp="http://schemas.microsoft.com/office/drawing/2018/hyperlinkcolor" val="tx"/>
                              </a:ext>
                            </a:extLst>
                          </a:hlinkClick>
                        </a:rPr>
                        <a:t>phw.nhs.wales</a:t>
                      </a:r>
                      <a:r>
                        <a:rPr lang="en-GB" sz="1100" b="1" i="0" u="sng" strike="noStrike">
                          <a:solidFill>
                            <a:srgbClr val="212A73"/>
                          </a:solidFill>
                          <a:effectLst/>
                          <a:latin typeface="Aptos Narrow" panose="020B0004020202020204" pitchFamily="34" charset="0"/>
                          <a:hlinkClick r:id="rId9">
                            <a:extLst>
                              <a:ext uri="{A12FA001-AC4F-418D-AE19-62706E023703}">
                                <ahyp:hlinkClr xmlns:ahyp="http://schemas.microsoft.com/office/drawing/2018/hyperlinkcolor" val="tx"/>
                              </a:ext>
                            </a:extLst>
                          </a:hlinkClick>
                        </a:rPr>
                        <a:t>/vaccines-professionals</a:t>
                      </a:r>
                      <a:endParaRPr lang="en-GB" sz="1100" b="1" i="0" u="sng" strike="noStrike">
                        <a:solidFill>
                          <a:srgbClr val="212A73"/>
                        </a:solidFill>
                        <a:effectLst/>
                        <a:latin typeface="Aptos Narrow" panose="020B0004020202020204" pitchFamily="34" charset="0"/>
                      </a:endParaRPr>
                    </a:p>
                  </a:txBody>
                  <a:tcPr marL="9525" marR="9525" marT="9525" marB="0" anchor="ctr"/>
                </a:tc>
                <a:extLst>
                  <a:ext uri="{0D108BD9-81ED-4DB2-BD59-A6C34878D82A}">
                    <a16:rowId xmlns:a16="http://schemas.microsoft.com/office/drawing/2014/main" val="4085547418"/>
                  </a:ext>
                </a:extLst>
              </a:tr>
              <a:tr h="349453">
                <a:tc>
                  <a:txBody>
                    <a:bodyPr/>
                    <a:lstStyle/>
                    <a:p>
                      <a:pPr algn="l" fontAlgn="ctr"/>
                      <a:r>
                        <a:rPr lang="en-GB" sz="1100" b="1" i="0" u="none" strike="noStrike">
                          <a:solidFill>
                            <a:srgbClr val="FF5248"/>
                          </a:solidFill>
                          <a:effectLst/>
                          <a:latin typeface="Aptos Narrow" panose="020B0004020202020204" pitchFamily="34" charset="0"/>
                        </a:rPr>
                        <a:t>Unscheduled Immunisations form</a:t>
                      </a:r>
                    </a:p>
                  </a:txBody>
                  <a:tcPr marL="9525" marR="9525" marT="9525"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GB" sz="1100" b="1" i="0" u="sng" strike="noStrike" err="1">
                          <a:solidFill>
                            <a:srgbClr val="212A73"/>
                          </a:solidFill>
                          <a:effectLst/>
                          <a:latin typeface="Aptos Narrow" panose="020B0004020202020204" pitchFamily="34" charset="0"/>
                          <a:hlinkClick r:id="rId9">
                            <a:extLst>
                              <a:ext uri="{A12FA001-AC4F-418D-AE19-62706E023703}">
                                <ahyp:hlinkClr xmlns:ahyp="http://schemas.microsoft.com/office/drawing/2018/hyperlinkcolor" val="tx"/>
                              </a:ext>
                            </a:extLst>
                          </a:hlinkClick>
                        </a:rPr>
                        <a:t>phw.nhs.wales</a:t>
                      </a:r>
                      <a:r>
                        <a:rPr lang="en-GB" sz="1100" b="1" i="0" u="sng" strike="noStrike">
                          <a:solidFill>
                            <a:srgbClr val="212A73"/>
                          </a:solidFill>
                          <a:effectLst/>
                          <a:latin typeface="Aptos Narrow" panose="020B0004020202020204" pitchFamily="34" charset="0"/>
                          <a:hlinkClick r:id="rId9">
                            <a:extLst>
                              <a:ext uri="{A12FA001-AC4F-418D-AE19-62706E023703}">
                                <ahyp:hlinkClr xmlns:ahyp="http://schemas.microsoft.com/office/drawing/2018/hyperlinkcolor" val="tx"/>
                              </a:ext>
                            </a:extLst>
                          </a:hlinkClick>
                        </a:rPr>
                        <a:t>/vaccines-professionals</a:t>
                      </a:r>
                      <a:endParaRPr lang="en-GB" sz="1100" b="1" i="0" u="sng" strike="noStrike">
                        <a:solidFill>
                          <a:srgbClr val="212A73"/>
                        </a:solidFill>
                        <a:effectLst/>
                        <a:latin typeface="Aptos Narrow" panose="020B0004020202020204" pitchFamily="34" charset="0"/>
                      </a:endParaRPr>
                    </a:p>
                  </a:txBody>
                  <a:tcPr marL="9525" marR="9525" marT="9525" marB="0" anchor="ctr"/>
                </a:tc>
                <a:extLst>
                  <a:ext uri="{0D108BD9-81ED-4DB2-BD59-A6C34878D82A}">
                    <a16:rowId xmlns:a16="http://schemas.microsoft.com/office/drawing/2014/main" val="910255523"/>
                  </a:ext>
                </a:extLst>
              </a:tr>
              <a:tr h="349453">
                <a:tc>
                  <a:txBody>
                    <a:bodyPr/>
                    <a:lstStyle/>
                    <a:p>
                      <a:pPr algn="l" fontAlgn="ctr"/>
                      <a:r>
                        <a:rPr lang="en-GB" sz="1100" b="1" i="0" u="none" strike="noStrike">
                          <a:solidFill>
                            <a:srgbClr val="FF5248"/>
                          </a:solidFill>
                          <a:effectLst/>
                          <a:latin typeface="Aptos Narrow" panose="020B0004020202020204" pitchFamily="34" charset="0"/>
                        </a:rPr>
                        <a:t>CCS Toolkit for health professionals</a:t>
                      </a:r>
                    </a:p>
                  </a:txBody>
                  <a:tcPr marL="9525" marR="9525" marT="9525" marB="0" anchor="ctr"/>
                </a:tc>
                <a:tc>
                  <a:txBody>
                    <a:bodyPr/>
                    <a:lstStyle/>
                    <a:p>
                      <a:pPr algn="l" fontAlgn="ctr"/>
                      <a:r>
                        <a:rPr lang="en-GB" sz="1100" b="1" i="0" u="sng" strike="noStrike" err="1">
                          <a:solidFill>
                            <a:srgbClr val="212A73"/>
                          </a:solidFill>
                          <a:effectLst/>
                          <a:latin typeface="Aptos Narrow" panose="020B0004020202020204" pitchFamily="34" charset="0"/>
                          <a:hlinkClick r:id="rId4">
                            <a:extLst>
                              <a:ext uri="{A12FA001-AC4F-418D-AE19-62706E023703}">
                                <ahyp:hlinkClr xmlns:ahyp="http://schemas.microsoft.com/office/drawing/2018/hyperlinkcolor" val="tx"/>
                              </a:ext>
                            </a:extLst>
                          </a:hlinkClick>
                        </a:rPr>
                        <a:t>phw.nhs.wales</a:t>
                      </a:r>
                      <a:r>
                        <a:rPr lang="en-GB" sz="1100" b="1" i="0" u="sng" strike="noStrike">
                          <a:solidFill>
                            <a:srgbClr val="212A73"/>
                          </a:solidFill>
                          <a:effectLst/>
                          <a:latin typeface="Aptos Narrow" panose="020B0004020202020204" pitchFamily="34" charset="0"/>
                          <a:hlinkClick r:id="rId4">
                            <a:extLst>
                              <a:ext uri="{A12FA001-AC4F-418D-AE19-62706E023703}">
                                <ahyp:hlinkClr xmlns:ahyp="http://schemas.microsoft.com/office/drawing/2018/hyperlinkcolor" val="tx"/>
                              </a:ext>
                            </a:extLst>
                          </a:hlinkClick>
                        </a:rPr>
                        <a:t>/vaccines/ccs-information-for-health-professionals</a:t>
                      </a:r>
                      <a:endParaRPr lang="en-GB" sz="1100" b="1" i="0" u="sng" strike="noStrike">
                        <a:solidFill>
                          <a:srgbClr val="212A73"/>
                        </a:solidFill>
                        <a:effectLst/>
                        <a:latin typeface="Aptos Narrow" panose="020B0004020202020204" pitchFamily="34" charset="0"/>
                      </a:endParaRPr>
                    </a:p>
                  </a:txBody>
                  <a:tcPr marL="9525" marR="9525" marT="9525" marB="0" anchor="ctr"/>
                </a:tc>
                <a:extLst>
                  <a:ext uri="{0D108BD9-81ED-4DB2-BD59-A6C34878D82A}">
                    <a16:rowId xmlns:a16="http://schemas.microsoft.com/office/drawing/2014/main" val="2618939505"/>
                  </a:ext>
                </a:extLst>
              </a:tr>
              <a:tr h="349453">
                <a:tc>
                  <a:txBody>
                    <a:bodyPr/>
                    <a:lstStyle/>
                    <a:p>
                      <a:pPr algn="l" fontAlgn="ctr"/>
                      <a:r>
                        <a:rPr lang="en-GB" sz="1100" b="1" i="0" u="none" strike="noStrike">
                          <a:solidFill>
                            <a:srgbClr val="FF5248"/>
                          </a:solidFill>
                          <a:effectLst/>
                          <a:latin typeface="Aptos Narrow" panose="020B0004020202020204" pitchFamily="34" charset="0"/>
                        </a:rPr>
                        <a:t>4 in 1 - for children before they start school DL leaflet</a:t>
                      </a:r>
                    </a:p>
                  </a:txBody>
                  <a:tcPr marL="9525" marR="9525" marT="9525" marB="0" anchor="ctr"/>
                </a:tc>
                <a:tc>
                  <a:txBody>
                    <a:bodyPr/>
                    <a:lstStyle/>
                    <a:p>
                      <a:pPr algn="l" fontAlgn="ctr"/>
                      <a:r>
                        <a:rPr lang="en-GB" sz="1100" b="1" i="0" u="sng" strike="noStrike">
                          <a:solidFill>
                            <a:srgbClr val="212A73"/>
                          </a:solidFill>
                          <a:effectLst/>
                          <a:latin typeface="Aptos Narrow" panose="020B0004020202020204" pitchFamily="34" charset="0"/>
                          <a:hlinkClick r:id="rId3">
                            <a:extLst>
                              <a:ext uri="{A12FA001-AC4F-418D-AE19-62706E023703}">
                                <ahyp:hlinkClr xmlns:ahyp="http://schemas.microsoft.com/office/drawing/2018/hyperlinkcolor" val="tx"/>
                              </a:ext>
                            </a:extLst>
                          </a:hlinkClick>
                        </a:rPr>
                        <a:t>Leaflets</a:t>
                      </a:r>
                      <a:endParaRPr lang="en-GB" sz="1100" b="1" i="0" u="sng" strike="noStrike">
                        <a:solidFill>
                          <a:srgbClr val="212A73"/>
                        </a:solidFill>
                        <a:effectLst/>
                        <a:latin typeface="Aptos Narrow" panose="020B0004020202020204" pitchFamily="34" charset="0"/>
                      </a:endParaRPr>
                    </a:p>
                  </a:txBody>
                  <a:tcPr marL="9525" marR="9525" marT="9525" marB="0" anchor="ctr"/>
                </a:tc>
                <a:extLst>
                  <a:ext uri="{0D108BD9-81ED-4DB2-BD59-A6C34878D82A}">
                    <a16:rowId xmlns:a16="http://schemas.microsoft.com/office/drawing/2014/main" val="2733564380"/>
                  </a:ext>
                </a:extLst>
              </a:tr>
              <a:tr h="349453">
                <a:tc>
                  <a:txBody>
                    <a:bodyPr/>
                    <a:lstStyle/>
                    <a:p>
                      <a:pPr algn="l" fontAlgn="ctr"/>
                      <a:r>
                        <a:rPr lang="en-GB" sz="1100" b="1" i="0" u="none" strike="noStrike">
                          <a:solidFill>
                            <a:srgbClr val="FF5248"/>
                          </a:solidFill>
                          <a:effectLst/>
                          <a:latin typeface="Aptos Narrow" panose="020B0004020202020204" pitchFamily="34" charset="0"/>
                        </a:rPr>
                        <a:t>6 in1 - vaccine for babies and children DL leaflet</a:t>
                      </a:r>
                    </a:p>
                  </a:txBody>
                  <a:tcPr marL="9525" marR="9525" marT="9525" marB="0" anchor="ctr"/>
                </a:tc>
                <a:tc>
                  <a:txBody>
                    <a:bodyPr/>
                    <a:lstStyle/>
                    <a:p>
                      <a:pPr algn="l" fontAlgn="ctr"/>
                      <a:r>
                        <a:rPr lang="en-GB" sz="1100" b="1" i="0" u="sng" strike="noStrike">
                          <a:solidFill>
                            <a:srgbClr val="212A73"/>
                          </a:solidFill>
                          <a:effectLst/>
                          <a:latin typeface="Aptos Narrow" panose="020B0004020202020204" pitchFamily="34" charset="0"/>
                          <a:hlinkClick r:id="rId3">
                            <a:extLst>
                              <a:ext uri="{A12FA001-AC4F-418D-AE19-62706E023703}">
                                <ahyp:hlinkClr xmlns:ahyp="http://schemas.microsoft.com/office/drawing/2018/hyperlinkcolor" val="tx"/>
                              </a:ext>
                            </a:extLst>
                          </a:hlinkClick>
                        </a:rPr>
                        <a:t>Leaflets</a:t>
                      </a:r>
                      <a:endParaRPr lang="en-GB" sz="1100" b="1" i="0" u="sng" strike="noStrike">
                        <a:solidFill>
                          <a:srgbClr val="212A73"/>
                        </a:solidFill>
                        <a:effectLst/>
                        <a:latin typeface="Aptos Narrow" panose="020B0004020202020204" pitchFamily="34" charset="0"/>
                      </a:endParaRPr>
                    </a:p>
                  </a:txBody>
                  <a:tcPr marL="9525" marR="9525" marT="9525" marB="0" anchor="ctr"/>
                </a:tc>
                <a:extLst>
                  <a:ext uri="{0D108BD9-81ED-4DB2-BD59-A6C34878D82A}">
                    <a16:rowId xmlns:a16="http://schemas.microsoft.com/office/drawing/2014/main" val="1466301469"/>
                  </a:ext>
                </a:extLst>
              </a:tr>
              <a:tr h="349453">
                <a:tc>
                  <a:txBody>
                    <a:bodyPr/>
                    <a:lstStyle/>
                    <a:p>
                      <a:pPr algn="l" fontAlgn="ctr"/>
                      <a:r>
                        <a:rPr lang="en-GB" sz="1100" b="1" i="0" u="none" strike="noStrike">
                          <a:solidFill>
                            <a:srgbClr val="FF5248"/>
                          </a:solidFill>
                          <a:effectLst/>
                          <a:latin typeface="Aptos Narrow" panose="020B0004020202020204" pitchFamily="34" charset="0"/>
                        </a:rPr>
                        <a:t>Public web pages - Frequently Asked Questions (FAQs) for health professionals</a:t>
                      </a:r>
                    </a:p>
                  </a:txBody>
                  <a:tcPr marL="9525" marR="9525" marT="9525" marB="0" anchor="ctr"/>
                </a:tc>
                <a:tc>
                  <a:txBody>
                    <a:bodyPr/>
                    <a:lstStyle/>
                    <a:p>
                      <a:pPr algn="l" fontAlgn="ctr"/>
                      <a:r>
                        <a:rPr lang="en-GB" sz="1100" b="1" i="1" u="none" strike="noStrike">
                          <a:solidFill>
                            <a:srgbClr val="212A73"/>
                          </a:solidFill>
                          <a:effectLst/>
                          <a:latin typeface="Aptos Narrow" panose="020B0004020202020204" pitchFamily="34" charset="0"/>
                        </a:rPr>
                        <a:t>Various (CCS landing pages and specific vaccine pages for health professionals)</a:t>
                      </a:r>
                    </a:p>
                  </a:txBody>
                  <a:tcPr marL="9525" marR="9525" marT="9525" marB="0" anchor="ctr"/>
                </a:tc>
                <a:extLst>
                  <a:ext uri="{0D108BD9-81ED-4DB2-BD59-A6C34878D82A}">
                    <a16:rowId xmlns:a16="http://schemas.microsoft.com/office/drawing/2014/main" val="3613466546"/>
                  </a:ext>
                </a:extLst>
              </a:tr>
            </a:tbl>
          </a:graphicData>
        </a:graphic>
      </p:graphicFrame>
      <p:sp>
        <p:nvSpPr>
          <p:cNvPr id="4" name="Footer Placeholder 3">
            <a:extLst>
              <a:ext uri="{FF2B5EF4-FFF2-40B4-BE49-F238E27FC236}">
                <a16:creationId xmlns:a16="http://schemas.microsoft.com/office/drawing/2014/main" id="{652E588D-499F-748C-93D9-E44DC7397F3E}"/>
              </a:ext>
            </a:extLst>
          </p:cNvPr>
          <p:cNvSpPr>
            <a:spLocks noGrp="1"/>
          </p:cNvSpPr>
          <p:nvPr>
            <p:ph type="ftr" sz="quarter" idx="11"/>
          </p:nvPr>
        </p:nvSpPr>
        <p:spPr>
          <a:xfrm>
            <a:off x="285749" y="6349598"/>
            <a:ext cx="9315451" cy="365125"/>
          </a:xfrm>
        </p:spPr>
        <p:txBody>
          <a:bodyPr/>
          <a:lstStyle/>
          <a:p>
            <a:r>
              <a:rPr lang="en-GB" sz="1300"/>
              <a:t>Vaccination against chickenpox (varicella)​ and other changes to the routine childhood vaccination schedule</a:t>
            </a:r>
          </a:p>
        </p:txBody>
      </p:sp>
    </p:spTree>
    <p:extLst>
      <p:ext uri="{BB962C8B-B14F-4D97-AF65-F5344CB8AC3E}">
        <p14:creationId xmlns:p14="http://schemas.microsoft.com/office/powerpoint/2010/main" val="274143573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AFFC9-A742-79AA-07EC-D51AC71C13D3}"/>
              </a:ext>
            </a:extLst>
          </p:cNvPr>
          <p:cNvSpPr>
            <a:spLocks noGrp="1"/>
          </p:cNvSpPr>
          <p:nvPr>
            <p:ph type="title"/>
          </p:nvPr>
        </p:nvSpPr>
        <p:spPr>
          <a:xfrm>
            <a:off x="526503" y="155255"/>
            <a:ext cx="10685980" cy="701996"/>
          </a:xfrm>
        </p:spPr>
        <p:txBody>
          <a:bodyPr/>
          <a:lstStyle/>
          <a:p>
            <a:pPr algn="ctr"/>
            <a:r>
              <a:rPr lang="en-GB" sz="3400" b="1">
                <a:solidFill>
                  <a:srgbClr val="002060"/>
                </a:solidFill>
              </a:rPr>
              <a:t>Resources and web pages</a:t>
            </a:r>
          </a:p>
        </p:txBody>
      </p:sp>
      <p:sp>
        <p:nvSpPr>
          <p:cNvPr id="5" name="Slide Number Placeholder 4">
            <a:extLst>
              <a:ext uri="{FF2B5EF4-FFF2-40B4-BE49-F238E27FC236}">
                <a16:creationId xmlns:a16="http://schemas.microsoft.com/office/drawing/2014/main" id="{44602CD6-661B-D619-9E8D-763523595DA5}"/>
              </a:ext>
            </a:extLst>
          </p:cNvPr>
          <p:cNvSpPr>
            <a:spLocks noGrp="1"/>
          </p:cNvSpPr>
          <p:nvPr>
            <p:ph type="sldNum" sz="quarter" idx="12"/>
          </p:nvPr>
        </p:nvSpPr>
        <p:spPr/>
        <p:txBody>
          <a:bodyPr/>
          <a:lstStyle/>
          <a:p>
            <a:fld id="{561D0CCE-8DCC-44DC-A653-AE62B1D84A52}" type="slidenum">
              <a:rPr lang="en-GB" smtClean="0"/>
              <a:pPr/>
              <a:t>91</a:t>
            </a:fld>
            <a:endParaRPr lang="en-GB"/>
          </a:p>
        </p:txBody>
      </p:sp>
      <p:graphicFrame>
        <p:nvGraphicFramePr>
          <p:cNvPr id="7" name="Table 6">
            <a:extLst>
              <a:ext uri="{FF2B5EF4-FFF2-40B4-BE49-F238E27FC236}">
                <a16:creationId xmlns:a16="http://schemas.microsoft.com/office/drawing/2014/main" id="{F177CAAF-5CAF-9675-5B34-FFC38E634625}"/>
              </a:ext>
            </a:extLst>
          </p:cNvPr>
          <p:cNvGraphicFramePr>
            <a:graphicFrameLocks noGrp="1"/>
          </p:cNvGraphicFramePr>
          <p:nvPr/>
        </p:nvGraphicFramePr>
        <p:xfrm>
          <a:off x="638122" y="828677"/>
          <a:ext cx="10915756" cy="5196072"/>
        </p:xfrm>
        <a:graphic>
          <a:graphicData uri="http://schemas.openxmlformats.org/drawingml/2006/table">
            <a:tbl>
              <a:tblPr firstRow="1" bandRow="1">
                <a:effectLst>
                  <a:outerShdw blurRad="50800" dist="38100" dir="2700000" algn="tl" rotWithShape="0">
                    <a:prstClr val="black">
                      <a:alpha val="40000"/>
                    </a:prstClr>
                  </a:outerShdw>
                </a:effectLst>
                <a:tableStyleId>{B301B821-A1FF-4177-AEE7-76D212191A09}</a:tableStyleId>
              </a:tblPr>
              <a:tblGrid>
                <a:gridCol w="5457878">
                  <a:extLst>
                    <a:ext uri="{9D8B030D-6E8A-4147-A177-3AD203B41FA5}">
                      <a16:colId xmlns:a16="http://schemas.microsoft.com/office/drawing/2014/main" val="4209897364"/>
                    </a:ext>
                  </a:extLst>
                </a:gridCol>
                <a:gridCol w="5457878">
                  <a:extLst>
                    <a:ext uri="{9D8B030D-6E8A-4147-A177-3AD203B41FA5}">
                      <a16:colId xmlns:a16="http://schemas.microsoft.com/office/drawing/2014/main" val="1906703524"/>
                    </a:ext>
                  </a:extLst>
                </a:gridCol>
              </a:tblGrid>
              <a:tr h="371148">
                <a:tc>
                  <a:txBody>
                    <a:bodyPr/>
                    <a:lstStyle/>
                    <a:p>
                      <a:pPr algn="ctr" fontAlgn="ctr"/>
                      <a:r>
                        <a:rPr lang="en-GB" sz="1200" b="1" i="0" u="none" strike="noStrike">
                          <a:solidFill>
                            <a:srgbClr val="000000"/>
                          </a:solidFill>
                          <a:effectLst/>
                          <a:latin typeface="Aptos Narrow" panose="020B0004020202020204" pitchFamily="34" charset="0"/>
                        </a:rPr>
                        <a:t>Web page / resource</a:t>
                      </a:r>
                    </a:p>
                  </a:txBody>
                  <a:tcPr marL="9525" marR="9525" marT="9525" marB="0" anchor="ctr"/>
                </a:tc>
                <a:tc>
                  <a:txBody>
                    <a:bodyPr/>
                    <a:lstStyle/>
                    <a:p>
                      <a:pPr algn="ctr" fontAlgn="ctr"/>
                      <a:r>
                        <a:rPr lang="en-GB" sz="1200" b="1" i="0" u="none" strike="noStrike">
                          <a:solidFill>
                            <a:srgbClr val="000000"/>
                          </a:solidFill>
                          <a:effectLst/>
                          <a:latin typeface="Aptos Narrow" panose="020B0004020202020204" pitchFamily="34" charset="0"/>
                        </a:rPr>
                        <a:t>Link</a:t>
                      </a:r>
                    </a:p>
                  </a:txBody>
                  <a:tcPr marL="9525" marR="9525" marT="9525" marB="0" anchor="ctr"/>
                </a:tc>
                <a:extLst>
                  <a:ext uri="{0D108BD9-81ED-4DB2-BD59-A6C34878D82A}">
                    <a16:rowId xmlns:a16="http://schemas.microsoft.com/office/drawing/2014/main" val="1044996508"/>
                  </a:ext>
                </a:extLst>
              </a:tr>
              <a:tr h="371148">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GB" sz="1100" b="1" i="0" u="none" strike="noStrike">
                          <a:solidFill>
                            <a:srgbClr val="FF5248"/>
                          </a:solidFill>
                          <a:effectLst/>
                          <a:latin typeface="Aptos Narrow" panose="020B0004020202020204" pitchFamily="34" charset="0"/>
                        </a:rPr>
                        <a:t>Public web pages - Frequently Asked Questions (FAQs) for the public</a:t>
                      </a:r>
                    </a:p>
                  </a:txBody>
                  <a:tcPr marL="9525" marR="9525" marT="9525" marB="0" anchor="ctr"/>
                </a:tc>
                <a:tc>
                  <a:txBody>
                    <a:bodyPr/>
                    <a:lstStyle/>
                    <a:p>
                      <a:pPr algn="l" fontAlgn="ctr"/>
                      <a:r>
                        <a:rPr lang="en-GB" sz="1100" b="1" i="1" u="none" strike="noStrike">
                          <a:solidFill>
                            <a:srgbClr val="212A73"/>
                          </a:solidFill>
                          <a:effectLst/>
                          <a:latin typeface="Aptos Narrow" panose="020B0004020202020204" pitchFamily="34" charset="0"/>
                        </a:rPr>
                        <a:t>Various (CCS landing pages and specific vaccine pages for the public)</a:t>
                      </a:r>
                    </a:p>
                  </a:txBody>
                  <a:tcPr marL="9525" marR="9525" marT="9525" marB="0" anchor="ctr"/>
                </a:tc>
                <a:extLst>
                  <a:ext uri="{0D108BD9-81ED-4DB2-BD59-A6C34878D82A}">
                    <a16:rowId xmlns:a16="http://schemas.microsoft.com/office/drawing/2014/main" val="111954244"/>
                  </a:ext>
                </a:extLst>
              </a:tr>
              <a:tr h="371148">
                <a:tc>
                  <a:txBody>
                    <a:bodyPr/>
                    <a:lstStyle/>
                    <a:p>
                      <a:pPr algn="l" fontAlgn="ctr"/>
                      <a:r>
                        <a:rPr lang="en-GB" sz="1100" b="1" i="0" u="none" strike="noStrike">
                          <a:solidFill>
                            <a:srgbClr val="FF5248"/>
                          </a:solidFill>
                          <a:effectLst/>
                          <a:latin typeface="Aptos Narrow" panose="020B0004020202020204" pitchFamily="34" charset="0"/>
                        </a:rPr>
                        <a:t>SharePoint Frequently Asked Questions (FAQs) for Health professionals</a:t>
                      </a:r>
                    </a:p>
                  </a:txBody>
                  <a:tcPr marL="9525" marR="9525" marT="9525" marB="0" anchor="ctr"/>
                </a:tc>
                <a:tc>
                  <a:txBody>
                    <a:bodyPr/>
                    <a:lstStyle/>
                    <a:p>
                      <a:pPr algn="l" fontAlgn="ctr"/>
                      <a:r>
                        <a:rPr lang="en-GB" sz="1100" b="1" i="0" u="sng" strike="noStrike">
                          <a:solidFill>
                            <a:srgbClr val="212A73"/>
                          </a:solidFill>
                          <a:effectLst/>
                          <a:latin typeface="Aptos Narrow" panose="020B0004020202020204" pitchFamily="34" charset="0"/>
                          <a:hlinkClick r:id="rId3">
                            <a:extLst>
                              <a:ext uri="{A12FA001-AC4F-418D-AE19-62706E023703}">
                                <ahyp:hlinkClr xmlns:ahyp="http://schemas.microsoft.com/office/drawing/2018/hyperlinkcolor" val="tx"/>
                              </a:ext>
                            </a:extLst>
                          </a:hlinkClick>
                        </a:rPr>
                        <a:t>Frequently Asked Questions (sharepoint.com)</a:t>
                      </a:r>
                      <a:endParaRPr lang="en-GB" sz="1100" b="1" i="0" u="sng" strike="noStrike">
                        <a:solidFill>
                          <a:srgbClr val="212A73"/>
                        </a:solidFill>
                        <a:effectLst/>
                        <a:latin typeface="Aptos Narrow" panose="020B0004020202020204" pitchFamily="34" charset="0"/>
                      </a:endParaRPr>
                    </a:p>
                  </a:txBody>
                  <a:tcPr marL="9525" marR="9525" marT="9525" marB="0" anchor="ctr"/>
                </a:tc>
                <a:extLst>
                  <a:ext uri="{0D108BD9-81ED-4DB2-BD59-A6C34878D82A}">
                    <a16:rowId xmlns:a16="http://schemas.microsoft.com/office/drawing/2014/main" val="2814920928"/>
                  </a:ext>
                </a:extLst>
              </a:tr>
              <a:tr h="371148">
                <a:tc>
                  <a:txBody>
                    <a:bodyPr/>
                    <a:lstStyle/>
                    <a:p>
                      <a:pPr algn="l" fontAlgn="ctr"/>
                      <a:r>
                        <a:rPr lang="en-GB" sz="1100" b="1" i="0" u="none" strike="noStrike">
                          <a:solidFill>
                            <a:srgbClr val="FF5248"/>
                          </a:solidFill>
                          <a:effectLst/>
                          <a:latin typeface="Aptos Narrow" panose="020B0004020202020204" pitchFamily="34" charset="0"/>
                        </a:rPr>
                        <a:t>Routine immunisation schedules for Wales       </a:t>
                      </a:r>
                    </a:p>
                  </a:txBody>
                  <a:tcPr marL="9525" marR="9525" marT="9525" marB="0" anchor="ctr"/>
                </a:tc>
                <a:tc>
                  <a:txBody>
                    <a:bodyPr/>
                    <a:lstStyle/>
                    <a:p>
                      <a:pPr algn="l" fontAlgn="ctr"/>
                      <a:r>
                        <a:rPr lang="en-GB" sz="1100" b="1" i="0" u="sng" strike="noStrike">
                          <a:solidFill>
                            <a:srgbClr val="212A73"/>
                          </a:solidFill>
                          <a:effectLst/>
                          <a:latin typeface="Aptos Narrow" panose="020B0004020202020204" pitchFamily="34" charset="0"/>
                          <a:hlinkClick r:id="rId4">
                            <a:extLst>
                              <a:ext uri="{A12FA001-AC4F-418D-AE19-62706E023703}">
                                <ahyp:hlinkClr xmlns:ahyp="http://schemas.microsoft.com/office/drawing/2018/hyperlinkcolor" val="tx"/>
                              </a:ext>
                            </a:extLst>
                          </a:hlinkClick>
                        </a:rPr>
                        <a:t>phw.nhs.wales/CompleteSchedule</a:t>
                      </a:r>
                      <a:endParaRPr lang="en-GB" sz="1100" b="1" i="0" u="sng" strike="noStrike">
                        <a:solidFill>
                          <a:srgbClr val="212A73"/>
                        </a:solidFill>
                        <a:effectLst/>
                        <a:latin typeface="Aptos Narrow" panose="020B0004020202020204" pitchFamily="34" charset="0"/>
                      </a:endParaRPr>
                    </a:p>
                  </a:txBody>
                  <a:tcPr marL="9525" marR="9525" marT="9525" marB="0" anchor="ctr"/>
                </a:tc>
                <a:extLst>
                  <a:ext uri="{0D108BD9-81ED-4DB2-BD59-A6C34878D82A}">
                    <a16:rowId xmlns:a16="http://schemas.microsoft.com/office/drawing/2014/main" val="2795849325"/>
                  </a:ext>
                </a:extLst>
              </a:tr>
              <a:tr h="371148">
                <a:tc>
                  <a:txBody>
                    <a:bodyPr/>
                    <a:lstStyle/>
                    <a:p>
                      <a:pPr algn="l" fontAlgn="ctr"/>
                      <a:r>
                        <a:rPr lang="en-GB" sz="1100" b="1" i="0" u="none" strike="noStrike">
                          <a:solidFill>
                            <a:srgbClr val="FF5248"/>
                          </a:solidFill>
                          <a:effectLst/>
                          <a:latin typeface="Aptos Narrow" panose="020B0004020202020204" pitchFamily="34" charset="0"/>
                        </a:rPr>
                        <a:t>MMR/MMRV - Protect yourself and those you care about from measles, Mumps, Rubella and Varicella (combined poster) </a:t>
                      </a:r>
                    </a:p>
                  </a:txBody>
                  <a:tcPr marL="9525" marR="9525" marT="9525" marB="0" anchor="ctr"/>
                </a:tc>
                <a:tc>
                  <a:txBody>
                    <a:bodyPr/>
                    <a:lstStyle/>
                    <a:p>
                      <a:pPr algn="l" fontAlgn="ctr"/>
                      <a:r>
                        <a:rPr lang="en-GB" sz="1100" b="1" i="0" u="sng" strike="noStrike">
                          <a:solidFill>
                            <a:srgbClr val="212A73"/>
                          </a:solidFill>
                          <a:effectLst/>
                          <a:latin typeface="Aptos Narrow" panose="020B0004020202020204" pitchFamily="34" charset="0"/>
                          <a:hlinkClick r:id="rId5">
                            <a:extLst>
                              <a:ext uri="{A12FA001-AC4F-418D-AE19-62706E023703}">
                                <ahyp:hlinkClr xmlns:ahyp="http://schemas.microsoft.com/office/drawing/2018/hyperlinkcolor" val="tx"/>
                              </a:ext>
                            </a:extLst>
                          </a:hlinkClick>
                        </a:rPr>
                        <a:t>phw.nhs.wales/MMRV-MMR</a:t>
                      </a:r>
                      <a:endParaRPr lang="en-GB" sz="1100" b="1" i="0" u="sng" strike="noStrike">
                        <a:solidFill>
                          <a:srgbClr val="212A73"/>
                        </a:solidFill>
                        <a:effectLst/>
                        <a:latin typeface="Aptos Narrow" panose="020B0004020202020204" pitchFamily="34" charset="0"/>
                      </a:endParaRPr>
                    </a:p>
                  </a:txBody>
                  <a:tcPr marL="9525" marR="9525" marT="9525" marB="0" anchor="ctr"/>
                </a:tc>
                <a:extLst>
                  <a:ext uri="{0D108BD9-81ED-4DB2-BD59-A6C34878D82A}">
                    <a16:rowId xmlns:a16="http://schemas.microsoft.com/office/drawing/2014/main" val="918632426"/>
                  </a:ext>
                </a:extLst>
              </a:tr>
              <a:tr h="371148">
                <a:tc>
                  <a:txBody>
                    <a:bodyPr/>
                    <a:lstStyle/>
                    <a:p>
                      <a:pPr algn="l" fontAlgn="ctr"/>
                      <a:r>
                        <a:rPr lang="en-GB" sz="1100" b="1" i="0" u="none" strike="noStrike">
                          <a:solidFill>
                            <a:srgbClr val="FF5248"/>
                          </a:solidFill>
                          <a:effectLst/>
                          <a:latin typeface="Aptos Narrow" panose="020B0004020202020204" pitchFamily="34" charset="0"/>
                        </a:rPr>
                        <a:t>Is it measles? poster </a:t>
                      </a:r>
                    </a:p>
                  </a:txBody>
                  <a:tcPr marL="9525" marR="9525" marT="9525" marB="0" anchor="ctr"/>
                </a:tc>
                <a:tc>
                  <a:txBody>
                    <a:bodyPr/>
                    <a:lstStyle/>
                    <a:p>
                      <a:pPr algn="l" fontAlgn="ctr"/>
                      <a:r>
                        <a:rPr lang="en-GB" sz="1100" b="1" i="0" u="sng" strike="noStrike" err="1">
                          <a:solidFill>
                            <a:srgbClr val="212A73"/>
                          </a:solidFill>
                          <a:effectLst/>
                          <a:latin typeface="Aptos Narrow" panose="020B0004020202020204" pitchFamily="34" charset="0"/>
                          <a:hlinkClick r:id="rId6">
                            <a:extLst>
                              <a:ext uri="{A12FA001-AC4F-418D-AE19-62706E023703}">
                                <ahyp:hlinkClr xmlns:ahyp="http://schemas.microsoft.com/office/drawing/2018/hyperlinkcolor" val="tx"/>
                              </a:ext>
                            </a:extLst>
                          </a:hlinkClick>
                        </a:rPr>
                        <a:t>phw.nhs.wales</a:t>
                      </a:r>
                      <a:r>
                        <a:rPr lang="en-GB" sz="1100" b="1" i="0" u="sng" strike="noStrike">
                          <a:solidFill>
                            <a:srgbClr val="212A73"/>
                          </a:solidFill>
                          <a:effectLst/>
                          <a:latin typeface="Aptos Narrow" panose="020B0004020202020204" pitchFamily="34" charset="0"/>
                          <a:hlinkClick r:id="rId6">
                            <a:extLst>
                              <a:ext uri="{A12FA001-AC4F-418D-AE19-62706E023703}">
                                <ahyp:hlinkClr xmlns:ahyp="http://schemas.microsoft.com/office/drawing/2018/hyperlinkcolor" val="tx"/>
                              </a:ext>
                            </a:extLst>
                          </a:hlinkClick>
                        </a:rPr>
                        <a:t>/MMRV-MMR-professionals</a:t>
                      </a:r>
                      <a:endParaRPr lang="en-GB" sz="1100" b="1" i="0" u="sng" strike="noStrike">
                        <a:solidFill>
                          <a:srgbClr val="212A73"/>
                        </a:solidFill>
                        <a:effectLst/>
                        <a:latin typeface="Aptos Narrow" panose="020B0004020202020204" pitchFamily="34" charset="0"/>
                      </a:endParaRPr>
                    </a:p>
                  </a:txBody>
                  <a:tcPr marL="9525" marR="9525" marT="9525" marB="0" anchor="ctr"/>
                </a:tc>
                <a:extLst>
                  <a:ext uri="{0D108BD9-81ED-4DB2-BD59-A6C34878D82A}">
                    <a16:rowId xmlns:a16="http://schemas.microsoft.com/office/drawing/2014/main" val="877420068"/>
                  </a:ext>
                </a:extLst>
              </a:tr>
              <a:tr h="371148">
                <a:tc>
                  <a:txBody>
                    <a:bodyPr/>
                    <a:lstStyle/>
                    <a:p>
                      <a:pPr algn="l" fontAlgn="ctr"/>
                      <a:r>
                        <a:rPr lang="en-GB" sz="1100" b="1" i="0" u="none" strike="noStrike">
                          <a:solidFill>
                            <a:srgbClr val="FF5248"/>
                          </a:solidFill>
                          <a:effectLst/>
                          <a:latin typeface="Aptos Narrow" panose="020B0004020202020204" pitchFamily="34" charset="0"/>
                        </a:rPr>
                        <a:t>Measles: Stay safe poster</a:t>
                      </a:r>
                    </a:p>
                  </a:txBody>
                  <a:tcPr marL="9525" marR="9525" marT="9525" marB="0" anchor="ctr"/>
                </a:tc>
                <a:tc>
                  <a:txBody>
                    <a:bodyPr/>
                    <a:lstStyle/>
                    <a:p>
                      <a:pPr algn="l" fontAlgn="ctr"/>
                      <a:r>
                        <a:rPr lang="en-GB" sz="1100" b="1" i="0" u="sng" strike="noStrike">
                          <a:solidFill>
                            <a:srgbClr val="212A73"/>
                          </a:solidFill>
                          <a:effectLst/>
                          <a:latin typeface="Aptos Narrow" panose="020B0004020202020204" pitchFamily="34" charset="0"/>
                          <a:hlinkClick r:id="rId5">
                            <a:extLst>
                              <a:ext uri="{A12FA001-AC4F-418D-AE19-62706E023703}">
                                <ahyp:hlinkClr xmlns:ahyp="http://schemas.microsoft.com/office/drawing/2018/hyperlinkcolor" val="tx"/>
                              </a:ext>
                            </a:extLst>
                          </a:hlinkClick>
                        </a:rPr>
                        <a:t>phw.nhs.wales/MMRV-MMR</a:t>
                      </a:r>
                      <a:endParaRPr lang="en-GB" sz="1100" b="1" i="0" u="sng" strike="noStrike">
                        <a:solidFill>
                          <a:srgbClr val="212A73"/>
                        </a:solidFill>
                        <a:effectLst/>
                        <a:latin typeface="Aptos Narrow" panose="020B0004020202020204" pitchFamily="34" charset="0"/>
                      </a:endParaRPr>
                    </a:p>
                  </a:txBody>
                  <a:tcPr marL="9525" marR="9525" marT="9525" marB="0" anchor="ctr"/>
                </a:tc>
                <a:extLst>
                  <a:ext uri="{0D108BD9-81ED-4DB2-BD59-A6C34878D82A}">
                    <a16:rowId xmlns:a16="http://schemas.microsoft.com/office/drawing/2014/main" val="1108672088"/>
                  </a:ext>
                </a:extLst>
              </a:tr>
              <a:tr h="371148">
                <a:tc>
                  <a:txBody>
                    <a:bodyPr/>
                    <a:lstStyle/>
                    <a:p>
                      <a:pPr algn="l" fontAlgn="ctr"/>
                      <a:r>
                        <a:rPr lang="en-GB" sz="1100" b="1" i="0" u="none" strike="noStrike">
                          <a:solidFill>
                            <a:srgbClr val="FF5248"/>
                          </a:solidFill>
                          <a:effectLst/>
                          <a:latin typeface="Aptos Narrow" panose="020B0004020202020204" pitchFamily="34" charset="0"/>
                        </a:rPr>
                        <a:t>MMR toolkit for Primary Care</a:t>
                      </a:r>
                    </a:p>
                  </a:txBody>
                  <a:tcPr marL="9525" marR="9525" marT="9525" marB="0" anchor="ctr"/>
                </a:tc>
                <a:tc>
                  <a:txBody>
                    <a:bodyPr/>
                    <a:lstStyle/>
                    <a:p>
                      <a:pPr algn="l" fontAlgn="ctr"/>
                      <a:r>
                        <a:rPr lang="en-GB" sz="1100" b="1" i="0" u="sng" strike="noStrike">
                          <a:solidFill>
                            <a:srgbClr val="212A73"/>
                          </a:solidFill>
                          <a:effectLst/>
                          <a:latin typeface="Aptos Narrow" panose="020B0004020202020204" pitchFamily="34" charset="0"/>
                          <a:hlinkClick r:id="rId6">
                            <a:extLst>
                              <a:ext uri="{A12FA001-AC4F-418D-AE19-62706E023703}">
                                <ahyp:hlinkClr xmlns:ahyp="http://schemas.microsoft.com/office/drawing/2018/hyperlinkcolor" val="tx"/>
                              </a:ext>
                            </a:extLst>
                          </a:hlinkClick>
                        </a:rPr>
                        <a:t>phw.nhs.wales/MMRV-MMR-professionals</a:t>
                      </a:r>
                      <a:endParaRPr lang="en-GB" sz="1100" b="1" i="0" u="sng" strike="noStrike">
                        <a:solidFill>
                          <a:srgbClr val="212A73"/>
                        </a:solidFill>
                        <a:effectLst/>
                        <a:latin typeface="Aptos Narrow" panose="020B0004020202020204" pitchFamily="34" charset="0"/>
                      </a:endParaRPr>
                    </a:p>
                  </a:txBody>
                  <a:tcPr marL="9525" marR="9525" marT="9525" marB="0" anchor="ctr"/>
                </a:tc>
                <a:extLst>
                  <a:ext uri="{0D108BD9-81ED-4DB2-BD59-A6C34878D82A}">
                    <a16:rowId xmlns:a16="http://schemas.microsoft.com/office/drawing/2014/main" val="342874514"/>
                  </a:ext>
                </a:extLst>
              </a:tr>
              <a:tr h="371148">
                <a:tc>
                  <a:txBody>
                    <a:bodyPr/>
                    <a:lstStyle/>
                    <a:p>
                      <a:pPr algn="l" fontAlgn="ctr"/>
                      <a:r>
                        <a:rPr lang="en-GB" sz="1100" b="1" i="0" u="none" strike="noStrike">
                          <a:solidFill>
                            <a:srgbClr val="FF5248"/>
                          </a:solidFill>
                          <a:effectLst/>
                          <a:latin typeface="Aptos Narrow" panose="020B0004020202020204" pitchFamily="34" charset="0"/>
                        </a:rPr>
                        <a:t>Diphtheria, tetanus, pertussis (whooping cough) and polio (dTaP/IPV or 4-in-1) - Information for health professionals</a:t>
                      </a:r>
                    </a:p>
                  </a:txBody>
                  <a:tcPr marL="9525" marR="9525" marT="9525" marB="0" anchor="ctr"/>
                </a:tc>
                <a:tc>
                  <a:txBody>
                    <a:bodyPr/>
                    <a:lstStyle/>
                    <a:p>
                      <a:pPr algn="l" fontAlgn="ctr"/>
                      <a:r>
                        <a:rPr lang="en-GB" sz="1100" b="1" i="0" u="sng" strike="noStrike">
                          <a:solidFill>
                            <a:srgbClr val="212A73"/>
                          </a:solidFill>
                          <a:effectLst/>
                          <a:latin typeface="Aptos Narrow" panose="020B0004020202020204" pitchFamily="34" charset="0"/>
                          <a:hlinkClick r:id="rId7">
                            <a:extLst>
                              <a:ext uri="{A12FA001-AC4F-418D-AE19-62706E023703}">
                                <ahyp:hlinkClr xmlns:ahyp="http://schemas.microsoft.com/office/drawing/2018/hyperlinkcolor" val="tx"/>
                              </a:ext>
                            </a:extLst>
                          </a:hlinkClick>
                        </a:rPr>
                        <a:t>Diphtheria, tetanus, pertussis (whooping cough) and polio (dTaP/IPV or 4-in-1) - Information for health professionals</a:t>
                      </a:r>
                      <a:endParaRPr lang="en-GB" sz="1100" b="1" i="0" u="sng" strike="noStrike">
                        <a:solidFill>
                          <a:srgbClr val="212A73"/>
                        </a:solidFill>
                        <a:effectLst/>
                        <a:latin typeface="Aptos Narrow" panose="020B0004020202020204" pitchFamily="34" charset="0"/>
                      </a:endParaRPr>
                    </a:p>
                  </a:txBody>
                  <a:tcPr marL="9525" marR="9525" marT="9525" marB="0" anchor="ctr"/>
                </a:tc>
                <a:extLst>
                  <a:ext uri="{0D108BD9-81ED-4DB2-BD59-A6C34878D82A}">
                    <a16:rowId xmlns:a16="http://schemas.microsoft.com/office/drawing/2014/main" val="4085547418"/>
                  </a:ext>
                </a:extLst>
              </a:tr>
              <a:tr h="371148">
                <a:tc>
                  <a:txBody>
                    <a:bodyPr/>
                    <a:lstStyle/>
                    <a:p>
                      <a:pPr algn="l" fontAlgn="ctr"/>
                      <a:r>
                        <a:rPr lang="en-GB" sz="1100" b="1" i="0" u="none" strike="noStrike">
                          <a:solidFill>
                            <a:srgbClr val="FF5248"/>
                          </a:solidFill>
                          <a:effectLst/>
                          <a:latin typeface="Aptos Narrow" panose="020B0004020202020204" pitchFamily="34" charset="0"/>
                        </a:rPr>
                        <a:t>Diphtheria, tetanus, pertussis (whooping cough) and polio (dTaP/IPV or 4-in-1) - Information for the public</a:t>
                      </a:r>
                    </a:p>
                  </a:txBody>
                  <a:tcPr marL="9525" marR="9525" marT="9525" marB="0" anchor="ctr"/>
                </a:tc>
                <a:tc>
                  <a:txBody>
                    <a:bodyPr/>
                    <a:lstStyle/>
                    <a:p>
                      <a:pPr algn="l" fontAlgn="ctr"/>
                      <a:r>
                        <a:rPr lang="en-GB" sz="1100" b="1" i="0" u="sng" strike="noStrike">
                          <a:solidFill>
                            <a:srgbClr val="212A73"/>
                          </a:solidFill>
                          <a:effectLst/>
                          <a:latin typeface="Aptos Narrow" panose="020B0004020202020204" pitchFamily="34" charset="0"/>
                          <a:hlinkClick r:id="rId8">
                            <a:extLst>
                              <a:ext uri="{A12FA001-AC4F-418D-AE19-62706E023703}">
                                <ahyp:hlinkClr xmlns:ahyp="http://schemas.microsoft.com/office/drawing/2018/hyperlinkcolor" val="tx"/>
                              </a:ext>
                            </a:extLst>
                          </a:hlinkClick>
                        </a:rPr>
                        <a:t>Diphtheria, tetanus, pertussis (whooping cough) and polio (</a:t>
                      </a:r>
                      <a:r>
                        <a:rPr lang="en-GB" sz="1100" b="1" i="0" u="sng" strike="noStrike" err="1">
                          <a:solidFill>
                            <a:srgbClr val="212A73"/>
                          </a:solidFill>
                          <a:effectLst/>
                          <a:latin typeface="Aptos Narrow" panose="020B0004020202020204" pitchFamily="34" charset="0"/>
                          <a:hlinkClick r:id="rId8">
                            <a:extLst>
                              <a:ext uri="{A12FA001-AC4F-418D-AE19-62706E023703}">
                                <ahyp:hlinkClr xmlns:ahyp="http://schemas.microsoft.com/office/drawing/2018/hyperlinkcolor" val="tx"/>
                              </a:ext>
                            </a:extLst>
                          </a:hlinkClick>
                        </a:rPr>
                        <a:t>dTaP</a:t>
                      </a:r>
                      <a:r>
                        <a:rPr lang="en-GB" sz="1100" b="1" i="0" u="sng" strike="noStrike">
                          <a:solidFill>
                            <a:srgbClr val="212A73"/>
                          </a:solidFill>
                          <a:effectLst/>
                          <a:latin typeface="Aptos Narrow" panose="020B0004020202020204" pitchFamily="34" charset="0"/>
                          <a:hlinkClick r:id="rId8">
                            <a:extLst>
                              <a:ext uri="{A12FA001-AC4F-418D-AE19-62706E023703}">
                                <ahyp:hlinkClr xmlns:ahyp="http://schemas.microsoft.com/office/drawing/2018/hyperlinkcolor" val="tx"/>
                              </a:ext>
                            </a:extLst>
                          </a:hlinkClick>
                        </a:rPr>
                        <a:t>/IPV or, '4-in-1' vaccine)</a:t>
                      </a:r>
                      <a:endParaRPr lang="en-GB" sz="1100" b="1" i="0" u="sng" strike="noStrike">
                        <a:solidFill>
                          <a:srgbClr val="212A73"/>
                        </a:solidFill>
                        <a:effectLst/>
                        <a:latin typeface="Aptos Narrow" panose="020B0004020202020204" pitchFamily="34" charset="0"/>
                      </a:endParaRPr>
                    </a:p>
                  </a:txBody>
                  <a:tcPr marL="9525" marR="9525" marT="9525" marB="0" anchor="ctr"/>
                </a:tc>
                <a:extLst>
                  <a:ext uri="{0D108BD9-81ED-4DB2-BD59-A6C34878D82A}">
                    <a16:rowId xmlns:a16="http://schemas.microsoft.com/office/drawing/2014/main" val="2618939505"/>
                  </a:ext>
                </a:extLst>
              </a:tr>
              <a:tr h="371148">
                <a:tc>
                  <a:txBody>
                    <a:bodyPr/>
                    <a:lstStyle/>
                    <a:p>
                      <a:pPr algn="l" fontAlgn="ctr"/>
                      <a:r>
                        <a:rPr lang="en-GB" sz="1100" b="1" i="0" u="none" strike="noStrike">
                          <a:solidFill>
                            <a:srgbClr val="FF5248"/>
                          </a:solidFill>
                          <a:effectLst/>
                          <a:latin typeface="Aptos Narrow" panose="020B0004020202020204" pitchFamily="34" charset="0"/>
                        </a:rPr>
                        <a:t>Diphtheria, tetanus, pertussis (whooping cough), polio, Haemophilus influenzae type b (Hib) and hepatitis B (DTaP/IPV/Hib/</a:t>
                      </a:r>
                      <a:r>
                        <a:rPr lang="en-GB" sz="1100" b="1" i="0" u="none" strike="noStrike" err="1">
                          <a:solidFill>
                            <a:srgbClr val="FF5248"/>
                          </a:solidFill>
                          <a:effectLst/>
                          <a:latin typeface="Aptos Narrow" panose="020B0004020202020204" pitchFamily="34" charset="0"/>
                        </a:rPr>
                        <a:t>HepB</a:t>
                      </a:r>
                      <a:r>
                        <a:rPr lang="en-GB" sz="1100" b="1" i="0" u="none" strike="noStrike">
                          <a:solidFill>
                            <a:srgbClr val="FF5248"/>
                          </a:solidFill>
                          <a:effectLst/>
                          <a:latin typeface="Aptos Narrow" panose="020B0004020202020204" pitchFamily="34" charset="0"/>
                        </a:rPr>
                        <a:t>) (6-in-1) - Information for health professionals</a:t>
                      </a:r>
                    </a:p>
                  </a:txBody>
                  <a:tcPr marL="9525" marR="9525" marT="9525" marB="0" anchor="ctr"/>
                </a:tc>
                <a:tc>
                  <a:txBody>
                    <a:bodyPr/>
                    <a:lstStyle/>
                    <a:p>
                      <a:pPr algn="l" fontAlgn="ctr"/>
                      <a:r>
                        <a:rPr lang="en-GB" sz="1100" b="1" i="0" u="sng" strike="noStrike">
                          <a:solidFill>
                            <a:srgbClr val="212A73"/>
                          </a:solidFill>
                          <a:effectLst/>
                          <a:latin typeface="Aptos Narrow" panose="020B0004020202020204" pitchFamily="34" charset="0"/>
                          <a:hlinkClick r:id="rId9">
                            <a:extLst>
                              <a:ext uri="{A12FA001-AC4F-418D-AE19-62706E023703}">
                                <ahyp:hlinkClr xmlns:ahyp="http://schemas.microsoft.com/office/drawing/2018/hyperlinkcolor" val="tx"/>
                              </a:ext>
                            </a:extLst>
                          </a:hlinkClick>
                        </a:rPr>
                        <a:t>Diphtheria, tetanus, pertussis (whooping cough), polio, Haemophilus influenzae type b (Hib) and hepatitis B (DTaP/IPV/Hib/</a:t>
                      </a:r>
                      <a:r>
                        <a:rPr lang="en-GB" sz="1100" b="1" i="0" u="sng" strike="noStrike" err="1">
                          <a:solidFill>
                            <a:srgbClr val="212A73"/>
                          </a:solidFill>
                          <a:effectLst/>
                          <a:latin typeface="Aptos Narrow" panose="020B0004020202020204" pitchFamily="34" charset="0"/>
                          <a:hlinkClick r:id="rId9">
                            <a:extLst>
                              <a:ext uri="{A12FA001-AC4F-418D-AE19-62706E023703}">
                                <ahyp:hlinkClr xmlns:ahyp="http://schemas.microsoft.com/office/drawing/2018/hyperlinkcolor" val="tx"/>
                              </a:ext>
                            </a:extLst>
                          </a:hlinkClick>
                        </a:rPr>
                        <a:t>HepB</a:t>
                      </a:r>
                      <a:r>
                        <a:rPr lang="en-GB" sz="1100" b="1" i="0" u="sng" strike="noStrike">
                          <a:solidFill>
                            <a:srgbClr val="212A73"/>
                          </a:solidFill>
                          <a:effectLst/>
                          <a:latin typeface="Aptos Narrow" panose="020B0004020202020204" pitchFamily="34" charset="0"/>
                          <a:hlinkClick r:id="rId9">
                            <a:extLst>
                              <a:ext uri="{A12FA001-AC4F-418D-AE19-62706E023703}">
                                <ahyp:hlinkClr xmlns:ahyp="http://schemas.microsoft.com/office/drawing/2018/hyperlinkcolor" val="tx"/>
                              </a:ext>
                            </a:extLst>
                          </a:hlinkClick>
                        </a:rPr>
                        <a:t>)(6-in-1) - Information for health professionals</a:t>
                      </a:r>
                      <a:endParaRPr lang="en-GB" sz="1100" b="1" i="0" u="sng" strike="noStrike">
                        <a:solidFill>
                          <a:srgbClr val="212A73"/>
                        </a:solidFill>
                        <a:effectLst/>
                        <a:latin typeface="Aptos Narrow" panose="020B0004020202020204" pitchFamily="34" charset="0"/>
                      </a:endParaRPr>
                    </a:p>
                  </a:txBody>
                  <a:tcPr marL="9525" marR="9525" marT="9525" marB="0" anchor="ctr"/>
                </a:tc>
                <a:extLst>
                  <a:ext uri="{0D108BD9-81ED-4DB2-BD59-A6C34878D82A}">
                    <a16:rowId xmlns:a16="http://schemas.microsoft.com/office/drawing/2014/main" val="2733564380"/>
                  </a:ext>
                </a:extLst>
              </a:tr>
              <a:tr h="371148">
                <a:tc>
                  <a:txBody>
                    <a:bodyPr/>
                    <a:lstStyle/>
                    <a:p>
                      <a:pPr algn="l" fontAlgn="ctr"/>
                      <a:r>
                        <a:rPr lang="en-GB" sz="1100" b="1" i="0" u="none" strike="noStrike">
                          <a:solidFill>
                            <a:srgbClr val="FF5248"/>
                          </a:solidFill>
                          <a:effectLst/>
                          <a:latin typeface="Aptos Narrow" panose="020B0004020202020204" pitchFamily="34" charset="0"/>
                        </a:rPr>
                        <a:t>Diphtheria, tetanus, pertussis (whooping cough), polio, Haemophilus influenzae type b (Hib) and hepatitis B (DTaP/IPV/Hib/</a:t>
                      </a:r>
                      <a:r>
                        <a:rPr lang="en-GB" sz="1100" b="1" i="0" u="none" strike="noStrike" err="1">
                          <a:solidFill>
                            <a:srgbClr val="FF5248"/>
                          </a:solidFill>
                          <a:effectLst/>
                          <a:latin typeface="Aptos Narrow" panose="020B0004020202020204" pitchFamily="34" charset="0"/>
                        </a:rPr>
                        <a:t>HepB</a:t>
                      </a:r>
                      <a:r>
                        <a:rPr lang="en-GB" sz="1100" b="1" i="0" u="none" strike="noStrike">
                          <a:solidFill>
                            <a:srgbClr val="FF5248"/>
                          </a:solidFill>
                          <a:effectLst/>
                          <a:latin typeface="Aptos Narrow" panose="020B0004020202020204" pitchFamily="34" charset="0"/>
                        </a:rPr>
                        <a:t>) (6-in-1) - Information for the public</a:t>
                      </a:r>
                    </a:p>
                  </a:txBody>
                  <a:tcPr marL="9525" marR="9525" marT="9525" marB="0" anchor="ctr"/>
                </a:tc>
                <a:tc>
                  <a:txBody>
                    <a:bodyPr/>
                    <a:lstStyle/>
                    <a:p>
                      <a:pPr algn="l" fontAlgn="ctr"/>
                      <a:r>
                        <a:rPr lang="en-GB" sz="1100" b="1" i="0" u="sng" strike="noStrike">
                          <a:solidFill>
                            <a:srgbClr val="212A73"/>
                          </a:solidFill>
                          <a:effectLst/>
                          <a:latin typeface="Aptos Narrow" panose="020B0004020202020204" pitchFamily="34" charset="0"/>
                          <a:hlinkClick r:id="rId10">
                            <a:extLst>
                              <a:ext uri="{A12FA001-AC4F-418D-AE19-62706E023703}">
                                <ahyp:hlinkClr xmlns:ahyp="http://schemas.microsoft.com/office/drawing/2018/hyperlinkcolor" val="tx"/>
                              </a:ext>
                            </a:extLst>
                          </a:hlinkClick>
                        </a:rPr>
                        <a:t>phw.nhs.wales/6in1vaccine</a:t>
                      </a:r>
                      <a:endParaRPr lang="en-GB" sz="1100" b="1" i="0" u="sng" strike="noStrike">
                        <a:solidFill>
                          <a:srgbClr val="212A73"/>
                        </a:solidFill>
                        <a:effectLst/>
                        <a:latin typeface="Aptos Narrow" panose="020B0004020202020204" pitchFamily="34" charset="0"/>
                      </a:endParaRPr>
                    </a:p>
                  </a:txBody>
                  <a:tcPr marL="9525" marR="9525" marT="9525" marB="0" anchor="ctr"/>
                </a:tc>
                <a:extLst>
                  <a:ext uri="{0D108BD9-81ED-4DB2-BD59-A6C34878D82A}">
                    <a16:rowId xmlns:a16="http://schemas.microsoft.com/office/drawing/2014/main" val="1466301469"/>
                  </a:ext>
                </a:extLst>
              </a:tr>
              <a:tr h="371148">
                <a:tc>
                  <a:txBody>
                    <a:bodyPr/>
                    <a:lstStyle/>
                    <a:p>
                      <a:pPr algn="l" fontAlgn="ctr"/>
                      <a:r>
                        <a:rPr lang="en-GB" sz="1100" b="1" i="0" u="none" strike="noStrike">
                          <a:solidFill>
                            <a:srgbClr val="FF5248"/>
                          </a:solidFill>
                          <a:effectLst/>
                          <a:latin typeface="Aptos Narrow" panose="020B0004020202020204" pitchFamily="34" charset="0"/>
                        </a:rPr>
                        <a:t>Preschool Pack</a:t>
                      </a:r>
                    </a:p>
                  </a:txBody>
                  <a:tcPr marL="9525" marR="9525" marT="9525" marB="0" anchor="ctr"/>
                </a:tc>
                <a:tc>
                  <a:txBody>
                    <a:bodyPr/>
                    <a:lstStyle/>
                    <a:p>
                      <a:pPr algn="l" fontAlgn="ctr"/>
                      <a:r>
                        <a:rPr lang="en-GB" sz="1100" b="1" i="0" u="sng" strike="noStrike">
                          <a:solidFill>
                            <a:srgbClr val="212A73"/>
                          </a:solidFill>
                          <a:effectLst/>
                          <a:latin typeface="Aptos Narrow" panose="020B0004020202020204" pitchFamily="34" charset="0"/>
                          <a:hlinkClick r:id="rId11">
                            <a:extLst>
                              <a:ext uri="{A12FA001-AC4F-418D-AE19-62706E023703}">
                                <ahyp:hlinkClr xmlns:ahyp="http://schemas.microsoft.com/office/drawing/2018/hyperlinkcolor" val="tx"/>
                              </a:ext>
                            </a:extLst>
                          </a:hlinkClick>
                        </a:rPr>
                        <a:t>phw.nhs.wales/vaccines-professionals</a:t>
                      </a:r>
                      <a:endParaRPr lang="en-GB" sz="1100" b="1" i="0" u="sng" strike="noStrike">
                        <a:solidFill>
                          <a:srgbClr val="212A73"/>
                        </a:solidFill>
                        <a:effectLst/>
                        <a:latin typeface="Aptos Narrow" panose="020B0004020202020204" pitchFamily="34" charset="0"/>
                      </a:endParaRPr>
                    </a:p>
                  </a:txBody>
                  <a:tcPr marL="9525" marR="9525" marT="9525" marB="0" anchor="ctr"/>
                </a:tc>
                <a:extLst>
                  <a:ext uri="{0D108BD9-81ED-4DB2-BD59-A6C34878D82A}">
                    <a16:rowId xmlns:a16="http://schemas.microsoft.com/office/drawing/2014/main" val="3613466546"/>
                  </a:ext>
                </a:extLst>
              </a:tr>
              <a:tr h="371148">
                <a:tc>
                  <a:txBody>
                    <a:bodyPr/>
                    <a:lstStyle/>
                    <a:p>
                      <a:pPr algn="l" fontAlgn="ctr"/>
                      <a:r>
                        <a:rPr lang="en-GB" sz="1100" b="1" i="0" u="none" strike="noStrike">
                          <a:solidFill>
                            <a:srgbClr val="FF5248"/>
                          </a:solidFill>
                          <a:effectLst/>
                          <a:latin typeface="Aptos Narrow" panose="020B0004020202020204" pitchFamily="34" charset="0"/>
                        </a:rPr>
                        <a:t>Accessible resources: Large Print, Easy Read, British Sign </a:t>
                      </a:r>
                      <a:r>
                        <a:rPr lang="en-GB" sz="1100" b="1" i="0" u="none" strike="noStrike" err="1">
                          <a:solidFill>
                            <a:srgbClr val="FF5248"/>
                          </a:solidFill>
                          <a:effectLst/>
                          <a:latin typeface="Aptos Narrow" panose="020B0004020202020204" pitchFamily="34" charset="0"/>
                        </a:rPr>
                        <a:t>Langiuage</a:t>
                      </a:r>
                      <a:r>
                        <a:rPr lang="en-GB" sz="1100" b="1" i="0" u="none" strike="noStrike">
                          <a:solidFill>
                            <a:srgbClr val="FF5248"/>
                          </a:solidFill>
                          <a:effectLst/>
                          <a:latin typeface="Aptos Narrow" panose="020B0004020202020204" pitchFamily="34" charset="0"/>
                        </a:rPr>
                        <a:t> and Audio</a:t>
                      </a:r>
                    </a:p>
                  </a:txBody>
                  <a:tcPr marL="9525" marR="9525" marT="9525" marB="0" anchor="ctr"/>
                </a:tc>
                <a:tc>
                  <a:txBody>
                    <a:bodyPr/>
                    <a:lstStyle/>
                    <a:p>
                      <a:pPr algn="l" fontAlgn="ctr"/>
                      <a:r>
                        <a:rPr lang="fr-FR" sz="1100" b="1" i="0" u="sng" strike="noStrike" err="1">
                          <a:solidFill>
                            <a:srgbClr val="212A73"/>
                          </a:solidFill>
                          <a:effectLst/>
                          <a:latin typeface="Aptos Narrow" panose="020B0004020202020204" pitchFamily="34" charset="0"/>
                          <a:hlinkClick r:id="rId12">
                            <a:extLst>
                              <a:ext uri="{A12FA001-AC4F-418D-AE19-62706E023703}">
                                <ahyp:hlinkClr xmlns:ahyp="http://schemas.microsoft.com/office/drawing/2018/hyperlinkcolor" val="tx"/>
                              </a:ext>
                            </a:extLst>
                          </a:hlinkClick>
                        </a:rPr>
                        <a:t>phw.nhs.wales</a:t>
                      </a:r>
                      <a:r>
                        <a:rPr lang="fr-FR" sz="1100" b="1" i="0" u="sng" strike="noStrike">
                          <a:solidFill>
                            <a:srgbClr val="212A73"/>
                          </a:solidFill>
                          <a:effectLst/>
                          <a:latin typeface="Aptos Narrow" panose="020B0004020202020204" pitchFamily="34" charset="0"/>
                          <a:hlinkClick r:id="rId12">
                            <a:extLst>
                              <a:ext uri="{A12FA001-AC4F-418D-AE19-62706E023703}">
                                <ahyp:hlinkClr xmlns:ahyp="http://schemas.microsoft.com/office/drawing/2018/hyperlinkcolor" val="tx"/>
                              </a:ext>
                            </a:extLst>
                          </a:hlinkClick>
                        </a:rPr>
                        <a:t>/vaccines/accessible-information</a:t>
                      </a:r>
                      <a:endParaRPr lang="fr-FR" sz="1100" b="1" i="0" u="sng" strike="noStrike">
                        <a:solidFill>
                          <a:srgbClr val="212A73"/>
                        </a:solidFill>
                        <a:effectLst/>
                        <a:latin typeface="Aptos Narrow" panose="020B0004020202020204" pitchFamily="34" charset="0"/>
                      </a:endParaRPr>
                    </a:p>
                  </a:txBody>
                  <a:tcPr marL="9525" marR="9525" marT="9525" marB="0" anchor="ctr"/>
                </a:tc>
                <a:extLst>
                  <a:ext uri="{0D108BD9-81ED-4DB2-BD59-A6C34878D82A}">
                    <a16:rowId xmlns:a16="http://schemas.microsoft.com/office/drawing/2014/main" val="1697113782"/>
                  </a:ext>
                </a:extLst>
              </a:tr>
            </a:tbl>
          </a:graphicData>
        </a:graphic>
      </p:graphicFrame>
      <p:sp>
        <p:nvSpPr>
          <p:cNvPr id="4" name="Footer Placeholder 3">
            <a:extLst>
              <a:ext uri="{FF2B5EF4-FFF2-40B4-BE49-F238E27FC236}">
                <a16:creationId xmlns:a16="http://schemas.microsoft.com/office/drawing/2014/main" id="{838D281D-3A4B-8A12-DEBE-B4BE5D35B90B}"/>
              </a:ext>
            </a:extLst>
          </p:cNvPr>
          <p:cNvSpPr>
            <a:spLocks noGrp="1"/>
          </p:cNvSpPr>
          <p:nvPr>
            <p:ph type="ftr" sz="quarter" idx="11"/>
          </p:nvPr>
        </p:nvSpPr>
        <p:spPr>
          <a:xfrm>
            <a:off x="285749" y="6349598"/>
            <a:ext cx="10083547" cy="365125"/>
          </a:xfrm>
        </p:spPr>
        <p:txBody>
          <a:bodyPr/>
          <a:lstStyle/>
          <a:p>
            <a:r>
              <a:rPr lang="en-GB" sz="1300"/>
              <a:t>Vaccination against chickenpox (varicella)​ and other changes to the routine childhood vaccination schedule</a:t>
            </a:r>
          </a:p>
        </p:txBody>
      </p:sp>
    </p:spTree>
    <p:extLst>
      <p:ext uri="{BB962C8B-B14F-4D97-AF65-F5344CB8AC3E}">
        <p14:creationId xmlns:p14="http://schemas.microsoft.com/office/powerpoint/2010/main" val="154598673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3760" y="184119"/>
            <a:ext cx="10095263" cy="941448"/>
          </a:xfrm>
        </p:spPr>
        <p:txBody>
          <a:bodyPr/>
          <a:lstStyle/>
          <a:p>
            <a:pPr marL="0" indent="0">
              <a:lnSpc>
                <a:spcPct val="107000"/>
              </a:lnSpc>
              <a:spcAft>
                <a:spcPts val="800"/>
              </a:spcAft>
              <a:buNone/>
            </a:pPr>
            <a:r>
              <a:rPr lang="en-GB" sz="3600" b="1">
                <a:latin typeface="+mj-lt"/>
                <a:ea typeface="+mj-ea"/>
                <a:cs typeface="+mj-cs"/>
              </a:rPr>
              <a:t>Other important links:</a:t>
            </a:r>
          </a:p>
        </p:txBody>
      </p:sp>
      <p:sp>
        <p:nvSpPr>
          <p:cNvPr id="5" name="Slide Number Placeholder 4"/>
          <p:cNvSpPr>
            <a:spLocks noGrp="1"/>
          </p:cNvSpPr>
          <p:nvPr>
            <p:ph type="sldNum" sz="quarter" idx="12"/>
          </p:nvPr>
        </p:nvSpPr>
        <p:spPr/>
        <p:txBody>
          <a:bodyPr/>
          <a:lstStyle/>
          <a:p>
            <a:fld id="{561D0CCE-8DCC-44DC-A653-AE62B1D84A52}" type="slidenum">
              <a:rPr lang="en-GB" smtClean="0"/>
              <a:pPr/>
              <a:t>92</a:t>
            </a:fld>
            <a:endParaRPr lang="en-GB"/>
          </a:p>
        </p:txBody>
      </p:sp>
      <p:sp>
        <p:nvSpPr>
          <p:cNvPr id="2" name="TextBox 1">
            <a:extLst>
              <a:ext uri="{FF2B5EF4-FFF2-40B4-BE49-F238E27FC236}">
                <a16:creationId xmlns:a16="http://schemas.microsoft.com/office/drawing/2014/main" id="{64987C02-24ED-2780-0DBC-CCC280193CB5}"/>
              </a:ext>
            </a:extLst>
          </p:cNvPr>
          <p:cNvSpPr txBox="1"/>
          <p:nvPr/>
        </p:nvSpPr>
        <p:spPr>
          <a:xfrm>
            <a:off x="566927" y="921652"/>
            <a:ext cx="9912095" cy="5078313"/>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a:t>The Green Book: </a:t>
            </a:r>
            <a:r>
              <a:rPr lang="en-GB">
                <a:hlinkClick r:id="rId2"/>
              </a:rPr>
              <a:t>Immunisation against infectious disease - GOV.UK</a:t>
            </a:r>
            <a:endParaRPr lang="en-GB"/>
          </a:p>
          <a:p>
            <a:endParaRPr lang="en-GB"/>
          </a:p>
          <a:p>
            <a:pPr marL="285750" indent="-285750">
              <a:buFont typeface="Arial" panose="020B0604020202020204" pitchFamily="34" charset="0"/>
              <a:buChar char="•"/>
            </a:pPr>
            <a:r>
              <a:rPr lang="en-GB"/>
              <a:t>Green Book chapters: </a:t>
            </a:r>
            <a:r>
              <a:rPr lang="en-GB">
                <a:hlinkClick r:id="rId3"/>
              </a:rPr>
              <a:t>Measles: the green book - GOV.UK</a:t>
            </a:r>
            <a:r>
              <a:rPr lang="en-GB"/>
              <a:t>, </a:t>
            </a:r>
            <a:r>
              <a:rPr lang="en-GB">
                <a:hlinkClick r:id="rId4"/>
              </a:rPr>
              <a:t>Mumps: the green book - GOV.UK</a:t>
            </a:r>
            <a:r>
              <a:rPr lang="en-GB"/>
              <a:t>, </a:t>
            </a:r>
            <a:r>
              <a:rPr lang="en-GB">
                <a:hlinkClick r:id="rId5"/>
              </a:rPr>
              <a:t>Rubella: the green book - GOV.UK</a:t>
            </a:r>
            <a:r>
              <a:rPr lang="en-GB"/>
              <a:t>,</a:t>
            </a:r>
            <a:r>
              <a:rPr lang="en-GB">
                <a:hlinkClick r:id="rId6"/>
              </a:rPr>
              <a:t> Varicella: the green book - GOV.UK</a:t>
            </a:r>
            <a:r>
              <a:rPr lang="en-GB"/>
              <a:t> </a:t>
            </a:r>
            <a:endParaRPr lang="en-GB">
              <a:cs typeface="Arial"/>
            </a:endParaRPr>
          </a:p>
          <a:p>
            <a:endParaRPr lang="en-GB"/>
          </a:p>
          <a:p>
            <a:pPr marL="285750" indent="-285750">
              <a:buFont typeface="Arial" panose="020B0604020202020204" pitchFamily="34" charset="0"/>
              <a:buChar char="•"/>
            </a:pPr>
            <a:r>
              <a:rPr lang="en-GB"/>
              <a:t>JCVI statement on varicella: </a:t>
            </a:r>
            <a:r>
              <a:rPr lang="en-GB">
                <a:hlinkClick r:id="rId7"/>
              </a:rPr>
              <a:t>JCVI statement on a childhood varicella (chickenpox) vaccination programme - GOV.UK</a:t>
            </a:r>
            <a:endParaRPr lang="en-GB"/>
          </a:p>
          <a:p>
            <a:endParaRPr lang="en-GB"/>
          </a:p>
          <a:p>
            <a:pPr marL="285750" indent="-285750">
              <a:buFont typeface="Arial" panose="020B0604020202020204" pitchFamily="34" charset="0"/>
              <a:buChar char="•"/>
            </a:pPr>
            <a:r>
              <a:rPr lang="en-GB"/>
              <a:t>JCVI statement: </a:t>
            </a:r>
            <a:r>
              <a:rPr lang="en-GB">
                <a:ea typeface="+mn-lt"/>
                <a:cs typeface="+mn-lt"/>
                <a:hlinkClick r:id="rId8"/>
              </a:rPr>
              <a:t>Changes to routine childhood and selective neonatal hepatitis B vaccinations (WHC/2025/019) [HTML] | GOV.WALES</a:t>
            </a:r>
            <a:endParaRPr lang="en-GB">
              <a:ea typeface="+mn-lt"/>
              <a:cs typeface="+mn-lt"/>
            </a:endParaRPr>
          </a:p>
          <a:p>
            <a:pPr marL="285750" indent="-285750">
              <a:buFont typeface="Arial" panose="020B0604020202020204" pitchFamily="34" charset="0"/>
              <a:buChar char="•"/>
            </a:pPr>
            <a:endParaRPr lang="en-GB">
              <a:ea typeface="+mn-lt"/>
              <a:cs typeface="+mn-lt"/>
            </a:endParaRPr>
          </a:p>
          <a:p>
            <a:pPr marL="285750" indent="-285750">
              <a:buFont typeface="Arial" panose="020B0604020202020204" pitchFamily="34" charset="0"/>
              <a:buChar char="•"/>
            </a:pPr>
            <a:r>
              <a:rPr lang="en-GB" sz="1600">
                <a:ea typeface="+mn-lt"/>
                <a:cs typeface="+mn-lt"/>
              </a:rPr>
              <a:t>UKHSA Guidance for Healthcare Professionals:</a:t>
            </a:r>
            <a:r>
              <a:rPr lang="en-GB">
                <a:ea typeface="+mn-lt"/>
                <a:cs typeface="+mn-lt"/>
              </a:rPr>
              <a:t> </a:t>
            </a:r>
            <a:r>
              <a:rPr lang="en-GB">
                <a:ea typeface="+mn-lt"/>
                <a:cs typeface="+mn-lt"/>
                <a:hlinkClick r:id="rId9"/>
              </a:rPr>
              <a:t>MMRV programme: information for healthcare practitioners - GOV.UK</a:t>
            </a:r>
            <a:endParaRPr lang="en-GB">
              <a:ea typeface="+mn-lt"/>
              <a:cs typeface="+mn-lt"/>
            </a:endParaRPr>
          </a:p>
          <a:p>
            <a:endParaRPr lang="en-GB">
              <a:ea typeface="+mn-lt"/>
              <a:cs typeface="+mn-lt"/>
            </a:endParaRPr>
          </a:p>
          <a:p>
            <a:pPr marL="285750" indent="-285750">
              <a:buFont typeface="Arial" panose="020B0604020202020204" pitchFamily="34" charset="0"/>
              <a:buChar char="•"/>
            </a:pPr>
            <a:r>
              <a:rPr lang="en-GB">
                <a:ea typeface="+mn-lt"/>
                <a:cs typeface="+mn-lt"/>
              </a:rPr>
              <a:t>Welsh Health Circular: </a:t>
            </a:r>
            <a:r>
              <a:rPr lang="en-GB">
                <a:hlinkClick r:id="rId8"/>
              </a:rPr>
              <a:t>Changes to routine childhood and selective neonatal hepatitis B vaccinations (WHC/2025/019) [HTML] | GOV.WALES</a:t>
            </a:r>
            <a:endParaRPr lang="en-GB"/>
          </a:p>
          <a:p>
            <a:endParaRPr lang="en-US"/>
          </a:p>
          <a:p>
            <a:pPr marL="285750" indent="-285750">
              <a:buFont typeface="Arial" panose="020B0604020202020204" pitchFamily="34" charset="0"/>
              <a:buChar char="•"/>
            </a:pPr>
            <a:r>
              <a:rPr lang="en-GB"/>
              <a:t>PGDs: </a:t>
            </a:r>
            <a:r>
              <a:rPr lang="en-GB">
                <a:hlinkClick r:id="rId10"/>
              </a:rPr>
              <a:t>Patient Group Directions (PGD) - Welsh Medicines Advice Service</a:t>
            </a:r>
            <a:endParaRPr lang="en-GB"/>
          </a:p>
        </p:txBody>
      </p:sp>
      <p:sp>
        <p:nvSpPr>
          <p:cNvPr id="6" name="Footer Placeholder 3">
            <a:extLst>
              <a:ext uri="{FF2B5EF4-FFF2-40B4-BE49-F238E27FC236}">
                <a16:creationId xmlns:a16="http://schemas.microsoft.com/office/drawing/2014/main" id="{21F15943-AB41-F4D4-6B28-942C9C7B853A}"/>
              </a:ext>
            </a:extLst>
          </p:cNvPr>
          <p:cNvSpPr>
            <a:spLocks noGrp="1"/>
          </p:cNvSpPr>
          <p:nvPr>
            <p:ph type="ftr" sz="quarter" idx="11"/>
          </p:nvPr>
        </p:nvSpPr>
        <p:spPr>
          <a:xfrm>
            <a:off x="285749" y="6349598"/>
            <a:ext cx="7543801" cy="365125"/>
          </a:xfrm>
        </p:spPr>
        <p:txBody>
          <a:bodyPr/>
          <a:lstStyle/>
          <a:p>
            <a:r>
              <a:rPr lang="en-GB" sz="1300"/>
              <a:t>Varicella vaccination and other changes to the routine childhood immunisation schedule </a:t>
            </a:r>
          </a:p>
        </p:txBody>
      </p:sp>
    </p:spTree>
    <p:extLst>
      <p:ext uri="{BB962C8B-B14F-4D97-AF65-F5344CB8AC3E}">
        <p14:creationId xmlns:p14="http://schemas.microsoft.com/office/powerpoint/2010/main" val="3293103414"/>
      </p:ext>
    </p:extLst>
  </p:cSld>
  <p:clrMapOvr>
    <a:masterClrMapping/>
  </p:clrMapOvr>
</p:sld>
</file>

<file path=ppt/theme/theme1.xml><?xml version="1.0" encoding="utf-8"?>
<a:theme xmlns:a="http://schemas.openxmlformats.org/drawingml/2006/main" name="Office Theme">
  <a:themeElements>
    <a:clrScheme name="Custom 2">
      <a:dk1>
        <a:srgbClr val="212A73"/>
      </a:dk1>
      <a:lt1>
        <a:sysClr val="window" lastClr="FFFFFF"/>
      </a:lt1>
      <a:dk2>
        <a:srgbClr val="3F3F3F"/>
      </a:dk2>
      <a:lt2>
        <a:srgbClr val="E7E6E6"/>
      </a:lt2>
      <a:accent1>
        <a:srgbClr val="29B8CE"/>
      </a:accent1>
      <a:accent2>
        <a:srgbClr val="FFDD00"/>
      </a:accent2>
      <a:accent3>
        <a:srgbClr val="A5A5A5"/>
      </a:accent3>
      <a:accent4>
        <a:srgbClr val="000000"/>
      </a:accent4>
      <a:accent5>
        <a:srgbClr val="000000"/>
      </a:accent5>
      <a:accent6>
        <a:srgbClr val="000000"/>
      </a:accent6>
      <a:hlink>
        <a:srgbClr val="00A7A7"/>
      </a:hlink>
      <a:folHlink>
        <a:srgbClr val="FFDD00"/>
      </a:folHlink>
    </a:clrScheme>
    <a:fontScheme name="Custom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SL-KWS PowerPoint Template.potx [Read-Only]" id="{86732236-5F12-4106-BD36-971A9F119E43}" vid="{6152B61F-5BA0-4CAA-90E3-E6E716A9C6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645F8889482814EBB8A3D6A36545BF4" ma:contentTypeVersion="22" ma:contentTypeDescription="Create a new document." ma:contentTypeScope="" ma:versionID="8d3c7fee1be1805f0773c1e90301d653">
  <xsd:schema xmlns:xsd="http://www.w3.org/2001/XMLSchema" xmlns:xs="http://www.w3.org/2001/XMLSchema" xmlns:p="http://schemas.microsoft.com/office/2006/metadata/properties" xmlns:ns2="2c9bf0ee-e2fa-4332-ade7-023316494af1" xmlns:ns3="fdfaf355-f7ae-47f3-8f93-739a60756710" targetNamespace="http://schemas.microsoft.com/office/2006/metadata/properties" ma:root="true" ma:fieldsID="ac588c0bdda8550adca30fe84b0f29a1" ns2:_="" ns3:_="">
    <xsd:import namespace="2c9bf0ee-e2fa-4332-ade7-023316494af1"/>
    <xsd:import namespace="fdfaf355-f7ae-47f3-8f93-739a60756710"/>
    <xsd:element name="properties">
      <xsd:complexType>
        <xsd:sequence>
          <xsd:element name="documentManagement">
            <xsd:complexType>
              <xsd:all>
                <xsd:element ref="ns2:TypeofDocument"/>
                <xsd:element ref="ns2:MediaServiceMetadata" minOccurs="0"/>
                <xsd:element ref="ns2:MediaServiceFastMetadata" minOccurs="0"/>
                <xsd:element ref="ns2:MediaServiceSearchProperties" minOccurs="0"/>
                <xsd:element ref="ns2:MediaServiceObjectDetectorVersions" minOccurs="0"/>
                <xsd:element ref="ns2:TypeofFAQ" minOccurs="0"/>
                <xsd:element ref="ns2:LifeCourse" minOccurs="0"/>
                <xsd:element ref="ns2:VersionNumbers" minOccurs="0"/>
                <xsd:element ref="ns2:Archive" minOccurs="0"/>
                <xsd:element ref="ns2:TypeofDocument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VersionHistory" minOccurs="0"/>
                <xsd:element ref="ns2:test" minOccurs="0"/>
                <xsd:element ref="ns2:Reten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9bf0ee-e2fa-4332-ade7-023316494af1" elementFormDefault="qualified">
    <xsd:import namespace="http://schemas.microsoft.com/office/2006/documentManagement/types"/>
    <xsd:import namespace="http://schemas.microsoft.com/office/infopath/2007/PartnerControls"/>
    <xsd:element name="TypeofDocument" ma:index="8" ma:displayName="Topic " ma:format="Dropdown" ma:internalName="TypeofDocument">
      <xsd:simpleType>
        <xsd:restriction base="dms:Choice">
          <xsd:enumeration value="Healthcare Professionals Information &amp; Guidance"/>
          <xsd:enumeration value="Training"/>
          <xsd:enumeration value="Policy"/>
          <xsd:enumeration value="PGDs and Protocols"/>
          <xsd:enumeration value="HCP FAQs"/>
          <xsd:enumeration value="Tarian"/>
          <xsd:enumeration value="Reference Sources"/>
          <xsd:enumeration value="E-Learning"/>
          <xsd:enumeration value="Nurse Meetings"/>
          <xsd:enumeration value="Other"/>
          <xsd:enumeration value="Evaluation"/>
          <xsd:enumeration value="External Meetings"/>
        </xsd:restrictio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TypeofFAQ" ma:index="13" nillable="true" ma:displayName="Vaccine names" ma:format="Dropdown" ma:internalName="TypeofFAQ" ma:requiredMultiChoice="true">
      <xsd:complexType>
        <xsd:complexContent>
          <xsd:extension base="dms:MultiChoice">
            <xsd:sequence>
              <xsd:element name="Value" maxOccurs="unbounded" minOccurs="0" nillable="true">
                <xsd:simpleType>
                  <xsd:restriction base="dms:Choice">
                    <xsd:enumeration value="MMR"/>
                    <xsd:enumeration value="HPV"/>
                    <xsd:enumeration value="Shingles"/>
                    <xsd:enumeration value="HepB"/>
                    <xsd:enumeration value="3in1: Teenage Booster"/>
                    <xsd:enumeration value="MenACWY"/>
                    <xsd:enumeration value="Covid19"/>
                    <xsd:enumeration value="RSV"/>
                    <xsd:enumeration value="Flu"/>
                    <xsd:enumeration value="Combined Vaccines"/>
                    <xsd:enumeration value="MMR &amp; MMRv"/>
                    <xsd:enumeration value="Non-specific vaccine info"/>
                    <xsd:enumeration value="BCG"/>
                    <xsd:enumeration value="HIB/MenC"/>
                    <xsd:enumeration value="Measles"/>
                    <xsd:enumeration value="MenB"/>
                    <xsd:enumeration value="Pneumococcal"/>
                    <xsd:enumeration value="MPox"/>
                    <xsd:enumeration value="Rotavirus"/>
                    <xsd:enumeration value="Shingles"/>
                    <xsd:enumeration value="Whooping Cough"/>
                    <xsd:enumeration value="4in1: For Pre-School"/>
                    <xsd:enumeration value="6in1: For Babies"/>
                    <xsd:enumeration value="HepA"/>
                    <xsd:enumeration value="Typhoid"/>
                    <xsd:enumeration value="Varicella"/>
                    <xsd:enumeration value="MenB for Gonorrhoea"/>
                    <xsd:enumeration value="HepB"/>
                    <xsd:enumeration value="Pertussis"/>
                  </xsd:restriction>
                </xsd:simpleType>
              </xsd:element>
            </xsd:sequence>
          </xsd:extension>
        </xsd:complexContent>
      </xsd:complexType>
    </xsd:element>
    <xsd:element name="LifeCourse" ma:index="14" nillable="true" ma:displayName="Life Course" ma:format="Dropdown" ma:internalName="LifeCourse" ma:requiredMultiChoice="true">
      <xsd:complexType>
        <xsd:complexContent>
          <xsd:extension base="dms:MultiChoice">
            <xsd:sequence>
              <xsd:element name="Value" maxOccurs="unbounded" minOccurs="0" nillable="true">
                <xsd:simpleType>
                  <xsd:restriction base="dms:Choice">
                    <xsd:enumeration value="School Age"/>
                    <xsd:enumeration value="Adult"/>
                    <xsd:enumeration value="Generic Life Course"/>
                    <xsd:enumeration value="Pre-School"/>
                    <xsd:enumeration value="Pregnancy"/>
                    <xsd:enumeration value="Changes Childhood Schedule"/>
                    <xsd:enumeration value="All"/>
                    <xsd:enumeration value="N/A"/>
                  </xsd:restriction>
                </xsd:simpleType>
              </xsd:element>
            </xsd:sequence>
          </xsd:extension>
        </xsd:complexContent>
      </xsd:complexType>
    </xsd:element>
    <xsd:element name="VersionNumbers" ma:index="15" nillable="true" ma:displayName="Version Numbers" ma:format="Dropdown" ma:internalName="VersionNumbers">
      <xsd:simpleType>
        <xsd:restriction base="dms:Text">
          <xsd:maxLength value="255"/>
        </xsd:restriction>
      </xsd:simpleType>
    </xsd:element>
    <xsd:element name="Archive" ma:index="16" nillable="true" ma:displayName="Move to Archive Library" ma:default="0" ma:description="Document is no longer in use." ma:format="Dropdown" ma:internalName="Archive">
      <xsd:simpleType>
        <xsd:restriction base="dms:Boolean"/>
      </xsd:simpleType>
    </xsd:element>
    <xsd:element name="TypeofDocument0" ma:index="17" ma:displayName="Type of Document" ma:format="Dropdown" ma:internalName="TypeofDocument0">
      <xsd:simpleType>
        <xsd:restriction base="dms:Choice">
          <xsd:enumeration value="Meetings - Action log"/>
          <xsd:enumeration value="Meetings - Agenda"/>
          <xsd:enumeration value="Highlight report"/>
          <xsd:enumeration value="Meetings - risk log"/>
          <xsd:enumeration value="Reports"/>
          <xsd:enumeration value="Meetings - Minutes"/>
          <xsd:enumeration value="Supporting documents"/>
          <xsd:enumeration value="Highlight Reports"/>
          <xsd:enumeration value="Tarian - Responses"/>
          <xsd:enumeration value="Tarian - SOP/Guidance"/>
          <xsd:enumeration value="Tarian - Supporting Documents"/>
          <xsd:enumeration value="Tarian - Audit"/>
          <xsd:enumeration value="Tarian - Data"/>
          <xsd:enumeration value="Meetings - Presentations"/>
          <xsd:enumeration value="Template"/>
          <xsd:enumeration value="Training Slides"/>
          <xsd:enumeration value="Evaluation - survey"/>
          <xsd:enumeration value="Evaluation - report"/>
        </xsd:restriction>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cefaef41-70dc-4075-804e-d4e4dbdaeee0" ma:termSetId="09814cd3-568e-fe90-9814-8d621ff8fb84" ma:anchorId="fba54fb3-c3e1-fe81-a776-ca4b69148c4d" ma:open="true" ma:isKeyword="false">
      <xsd:complexType>
        <xsd:sequence>
          <xsd:element ref="pc:Terms" minOccurs="0" maxOccurs="1"/>
        </xsd:sequence>
      </xsd:complexType>
    </xsd:element>
    <xsd:element name="MediaServiceOCR" ma:index="25" nillable="true" ma:displayName="Extracted Text" ma:internalName="MediaServiceOCR" ma:readOnly="true">
      <xsd:simpleType>
        <xsd:restriction base="dms:Note">
          <xsd:maxLength value="255"/>
        </xsd:restriction>
      </xsd:simpleType>
    </xsd:element>
    <xsd:element name="VersionHistory" ma:index="26" nillable="true" ma:displayName="Version History " ma:format="Dropdown" ma:internalName="VersionHistory">
      <xsd:simpleType>
        <xsd:restriction base="dms:Choice">
          <xsd:enumeration value="Version 1"/>
          <xsd:enumeration value="Choice 2"/>
          <xsd:enumeration value="Choice 3"/>
        </xsd:restriction>
      </xsd:simpleType>
    </xsd:element>
    <xsd:element name="test" ma:index="27" nillable="true" ma:displayName="test" ma:format="Dropdown" ma:internalName="test">
      <xsd:simpleType>
        <xsd:restriction base="dms:Choice">
          <xsd:enumeration value="Working Draft"/>
          <xsd:enumeration value="FINAL FOR UPLOAD"/>
          <xsd:enumeration value="Choice 3"/>
        </xsd:restriction>
      </xsd:simpleType>
    </xsd:element>
    <xsd:element name="RetentionDate" ma:index="28" nillable="true" ma:displayName="Retention Date" ma:format="DateOnly" ma:internalName="Retention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fdfaf355-f7ae-47f3-8f93-739a60756710"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4a3ffe3a-ac90-4981-bec8-4654896fe9f4}" ma:internalName="TaxCatchAll" ma:showField="CatchAllData" ma:web="fdfaf355-f7ae-47f3-8f93-739a6075671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ypeofFAQ xmlns="2c9bf0ee-e2fa-4332-ade7-023316494af1">
      <Value>Non-specific vaccine info</Value>
    </TypeofFAQ>
    <Archive xmlns="2c9bf0ee-e2fa-4332-ade7-023316494af1">false</Archive>
    <VersionNumbers xmlns="2c9bf0ee-e2fa-4332-ade7-023316494af1">V1</VersionNumbers>
    <TypeofDocument xmlns="2c9bf0ee-e2fa-4332-ade7-023316494af1">Training</TypeofDocument>
    <LifeCourse xmlns="2c9bf0ee-e2fa-4332-ade7-023316494af1">
      <Value>Generic Life Course</Value>
    </LifeCourse>
    <TypeofDocument0 xmlns="2c9bf0ee-e2fa-4332-ade7-023316494af1">Meetings - Presentations</TypeofDocument0>
    <TaxCatchAll xmlns="fdfaf355-f7ae-47f3-8f93-739a60756710" xsi:nil="true"/>
    <lcf76f155ced4ddcb4097134ff3c332f xmlns="2c9bf0ee-e2fa-4332-ade7-023316494af1">
      <Terms xmlns="http://schemas.microsoft.com/office/infopath/2007/PartnerControls"/>
    </lcf76f155ced4ddcb4097134ff3c332f>
    <test xmlns="2c9bf0ee-e2fa-4332-ade7-023316494af1" xsi:nil="true"/>
    <VersionHistory xmlns="2c9bf0ee-e2fa-4332-ade7-023316494af1">Version 1</VersionHistory>
    <RetentionDate xmlns="2c9bf0ee-e2fa-4332-ade7-023316494af1" xsi:nil="true"/>
  </documentManagement>
</p:properties>
</file>

<file path=customXml/itemProps1.xml><?xml version="1.0" encoding="utf-8"?>
<ds:datastoreItem xmlns:ds="http://schemas.openxmlformats.org/officeDocument/2006/customXml" ds:itemID="{30F60037-B1F1-4025-A055-566C11B119DA}">
  <ds:schemaRefs>
    <ds:schemaRef ds:uri="2c9bf0ee-e2fa-4332-ade7-023316494af1"/>
    <ds:schemaRef ds:uri="fdfaf355-f7ae-47f3-8f93-739a6075671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635DEFA-EF74-478B-A33A-AF8BB4F046CC}">
  <ds:schemaRefs>
    <ds:schemaRef ds:uri="http://schemas.microsoft.com/sharepoint/v3/contenttype/forms"/>
  </ds:schemaRefs>
</ds:datastoreItem>
</file>

<file path=customXml/itemProps3.xml><?xml version="1.0" encoding="utf-8"?>
<ds:datastoreItem xmlns:ds="http://schemas.openxmlformats.org/officeDocument/2006/customXml" ds:itemID="{79F3318E-419E-4691-9552-64B6766ACA4A}">
  <ds:schemaRefs>
    <ds:schemaRef ds:uri="2c9bf0ee-e2fa-4332-ade7-023316494af1"/>
    <ds:schemaRef ds:uri="fdfaf355-f7ae-47f3-8f93-739a6075671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FM's BAME Advisory Group 16.12.2020</Template>
  <TotalTime>0</TotalTime>
  <Words>12595</Words>
  <Application>Microsoft Office PowerPoint</Application>
  <PresentationFormat>Widescreen</PresentationFormat>
  <Paragraphs>1269</Paragraphs>
  <Slides>92</Slides>
  <Notes>27</Notes>
  <HiddenSlides>0</HiddenSlides>
  <MMClips>0</MMClips>
  <ScaleCrop>false</ScaleCrop>
  <HeadingPairs>
    <vt:vector size="4" baseType="variant">
      <vt:variant>
        <vt:lpstr>Theme</vt:lpstr>
      </vt:variant>
      <vt:variant>
        <vt:i4>1</vt:i4>
      </vt:variant>
      <vt:variant>
        <vt:lpstr>Slide Titles</vt:lpstr>
      </vt:variant>
      <vt:variant>
        <vt:i4>92</vt:i4>
      </vt:variant>
    </vt:vector>
  </HeadingPairs>
  <TitlesOfParts>
    <vt:vector size="93" baseType="lpstr">
      <vt:lpstr>Office Theme</vt:lpstr>
      <vt:lpstr>PowerPoint Presentation</vt:lpstr>
      <vt:lpstr>Green Book </vt:lpstr>
      <vt:lpstr>Vaccination against varicella (chickenpox), and other changes to the routine childhood immunisation schedule on 1 January 2026. </vt:lpstr>
      <vt:lpstr>Acknowledgements</vt:lpstr>
      <vt:lpstr>Notes to users </vt:lpstr>
      <vt:lpstr>Contents</vt:lpstr>
      <vt:lpstr>Aims</vt:lpstr>
      <vt:lpstr>Objectives</vt:lpstr>
      <vt:lpstr>Pre-requisites to administering the MMRV (measles, mumps, rubella, varicella vaccine) </vt:lpstr>
      <vt:lpstr>PowerPoint Presentation</vt:lpstr>
      <vt:lpstr>Background: publications</vt:lpstr>
      <vt:lpstr>3 November 2025: Welsh Health Circular</vt:lpstr>
      <vt:lpstr>PowerPoint Presentation</vt:lpstr>
      <vt:lpstr>Routine schedule from 1 January 2026</vt:lpstr>
      <vt:lpstr>PowerPoint Presentation</vt:lpstr>
      <vt:lpstr>JCVI rationale for considering the introduction of a universal varicella (chickenpox) programme:  </vt:lpstr>
      <vt:lpstr>JCVI statement: catch-up vaccination programme </vt:lpstr>
      <vt:lpstr>JCVI considerations for the introduction of a universal varicella vaccination programme  Disease burden (University of Bristol study)* </vt:lpstr>
      <vt:lpstr>PowerPoint Presentation</vt:lpstr>
      <vt:lpstr>PowerPoint Presentation</vt:lpstr>
      <vt:lpstr>JCVI recommendation after reviewing the evidence:</vt:lpstr>
      <vt:lpstr>JCVI statement: Varicella vaccine schedule and product choice</vt:lpstr>
      <vt:lpstr>Impact of Varicella vaccination in the USA</vt:lpstr>
      <vt:lpstr>PowerPoint Presentation</vt:lpstr>
      <vt:lpstr>Measles infection</vt:lpstr>
      <vt:lpstr>Measles complications</vt:lpstr>
      <vt:lpstr>PowerPoint Presentation</vt:lpstr>
      <vt:lpstr>Mumps infection</vt:lpstr>
      <vt:lpstr>Mumps complications</vt:lpstr>
      <vt:lpstr>PowerPoint Presentation</vt:lpstr>
      <vt:lpstr>Rubella infection</vt:lpstr>
      <vt:lpstr>Rubella complications</vt:lpstr>
      <vt:lpstr>PowerPoint Presentation</vt:lpstr>
      <vt:lpstr>Varicella (chickenpox) disease</vt:lpstr>
      <vt:lpstr>Clinical Features of Chickenpox</vt:lpstr>
      <vt:lpstr>Herpes Zoster (Shingles)</vt:lpstr>
      <vt:lpstr>Risk groups and complications</vt:lpstr>
      <vt:lpstr>Chickenpox in pregnancy</vt:lpstr>
      <vt:lpstr>PowerPoint Presentation</vt:lpstr>
      <vt:lpstr>Summary:</vt:lpstr>
      <vt:lpstr>Vaccine effectiveness</vt:lpstr>
      <vt:lpstr>Key information on implementation of routine and catch-up programmes from varicella from 1 January 2026 </vt:lpstr>
      <vt:lpstr>MMRV selective catch-up programme(1) </vt:lpstr>
      <vt:lpstr>MMRV selective catchup programme (2) </vt:lpstr>
      <vt:lpstr>Additional information </vt:lpstr>
      <vt:lpstr>PowerPoint Presentation</vt:lpstr>
      <vt:lpstr>The vaccines</vt:lpstr>
      <vt:lpstr>ProQuad®</vt:lpstr>
      <vt:lpstr>Preparation and administration of ProQuad®</vt:lpstr>
      <vt:lpstr>Priorix-Tetra®</vt:lpstr>
      <vt:lpstr>Priorix-Tetra®</vt:lpstr>
      <vt:lpstr>Preparation and administration of Priorix-Tetra® </vt:lpstr>
      <vt:lpstr>MMRV vaccine administration and storage</vt:lpstr>
      <vt:lpstr>MMRV scheduling </vt:lpstr>
      <vt:lpstr>Schedule up to 5 years old from 1 January 2026</vt:lpstr>
      <vt:lpstr>Implementing the routine and catch-up programmes for MMR vaccination from 1 January 2026: eligibility tool for Wales</vt:lpstr>
      <vt:lpstr>Red Book</vt:lpstr>
      <vt:lpstr>PowerPoint Presentation</vt:lpstr>
      <vt:lpstr>Contraindications and precautions</vt:lpstr>
      <vt:lpstr>Possible adverse reactions</vt:lpstr>
      <vt:lpstr>Post-vaccination rash</vt:lpstr>
      <vt:lpstr>Febrile convulsions</vt:lpstr>
      <vt:lpstr>Encephalitis and the MMRV vaccine</vt:lpstr>
      <vt:lpstr>Idiopathic thrombocytopenic purpura (ITP)</vt:lpstr>
      <vt:lpstr>Prescription only medication (POM)    </vt:lpstr>
      <vt:lpstr>PowerPoint Presentation</vt:lpstr>
      <vt:lpstr>WHO, MHRA and measles green book chapter reaffirms  safety of childhood vaccinations</vt:lpstr>
      <vt:lpstr>PowerPoint Presentation</vt:lpstr>
      <vt:lpstr>Varicella burden of disease in Wales</vt:lpstr>
      <vt:lpstr>Varicella burden of disease in Wales</vt:lpstr>
      <vt:lpstr>Varicella burden of disease in Wales</vt:lpstr>
      <vt:lpstr>Varicella burden of disease </vt:lpstr>
      <vt:lpstr>MMR Coverage in Wales</vt:lpstr>
      <vt:lpstr>Inequalities in uptake of routine childhood immunisations in Wales 2024-25</vt:lpstr>
      <vt:lpstr>PowerPoint Presentation</vt:lpstr>
      <vt:lpstr>PowerPoint Presentation</vt:lpstr>
      <vt:lpstr>Health care professional are trusted voices</vt:lpstr>
      <vt:lpstr>UKHSA Childhood Vaccines: parental attitudes survey 2025 </vt:lpstr>
      <vt:lpstr>Attitudes towards varicella vaccination in the UK</vt:lpstr>
      <vt:lpstr>PowerPoint Presentation</vt:lpstr>
      <vt:lpstr>Changes to the routine childhood immunisation schedule: our webpages</vt:lpstr>
      <vt:lpstr>Resources for health professionals and the public</vt:lpstr>
      <vt:lpstr>Resources for health professionals and the public</vt:lpstr>
      <vt:lpstr>Resources for health professionals and the public</vt:lpstr>
      <vt:lpstr>Resources for health professionals and the public</vt:lpstr>
      <vt:lpstr>Resources for health professionals and the public</vt:lpstr>
      <vt:lpstr>Resources for health professionals and the public</vt:lpstr>
      <vt:lpstr>Training resources and events:</vt:lpstr>
      <vt:lpstr>To order leaflets for free:</vt:lpstr>
      <vt:lpstr>Resources and web pages</vt:lpstr>
      <vt:lpstr>Resources and web pages</vt:lpstr>
      <vt:lpstr>PowerPoint Presentation</vt:lpstr>
    </vt:vector>
  </TitlesOfParts>
  <Company>Public Health Wales NHS Trust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Jasmin Chowdhury (Public Health Wales)</dc:creator>
  <cp:lastModifiedBy>Clare Powell (Public Health Wales)</cp:lastModifiedBy>
  <cp:revision>4</cp:revision>
  <dcterms:created xsi:type="dcterms:W3CDTF">2020-12-14T08:16:43Z</dcterms:created>
  <dcterms:modified xsi:type="dcterms:W3CDTF">2026-03-30T11:53:44Z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0x010100D645F8889482814EBB8A3D6A36545BF4</vt:lpwstr>
  </property>
  <property fmtid="{D5CDD505-2E9C-101B-9397-08002B2CF9AE}" pid="3" name="MediaServiceImageTags">
    <vt:lpwstr/>
  </property>
</Properties>
</file>