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handoutMasterIdLst>
    <p:handoutMasterId r:id="rId73"/>
  </p:handoutMasterIdLst>
  <p:sldIdLst>
    <p:sldId id="2147375700" r:id="rId5"/>
    <p:sldId id="323" r:id="rId6"/>
    <p:sldId id="637" r:id="rId7"/>
    <p:sldId id="2147375675" r:id="rId8"/>
    <p:sldId id="2147375672" r:id="rId9"/>
    <p:sldId id="2147375673" r:id="rId10"/>
    <p:sldId id="2147375674" r:id="rId11"/>
    <p:sldId id="259" r:id="rId12"/>
    <p:sldId id="2147375712" r:id="rId13"/>
    <p:sldId id="261" r:id="rId14"/>
    <p:sldId id="262" r:id="rId15"/>
    <p:sldId id="265" r:id="rId16"/>
    <p:sldId id="263" r:id="rId17"/>
    <p:sldId id="264" r:id="rId18"/>
    <p:sldId id="687" r:id="rId19"/>
    <p:sldId id="269" r:id="rId20"/>
    <p:sldId id="2147375679" r:id="rId21"/>
    <p:sldId id="2147375701" r:id="rId22"/>
    <p:sldId id="319" r:id="rId23"/>
    <p:sldId id="691" r:id="rId24"/>
    <p:sldId id="2147375680" r:id="rId25"/>
    <p:sldId id="267" r:id="rId26"/>
    <p:sldId id="690" r:id="rId27"/>
    <p:sldId id="2147375702" r:id="rId28"/>
    <p:sldId id="2147375681" r:id="rId29"/>
    <p:sldId id="270" r:id="rId30"/>
    <p:sldId id="650" r:id="rId31"/>
    <p:sldId id="271" r:id="rId32"/>
    <p:sldId id="712" r:id="rId33"/>
    <p:sldId id="2147375703" r:id="rId34"/>
    <p:sldId id="288" r:id="rId35"/>
    <p:sldId id="289" r:id="rId36"/>
    <p:sldId id="2147375688" r:id="rId37"/>
    <p:sldId id="2147375689" r:id="rId38"/>
    <p:sldId id="2147375690" r:id="rId39"/>
    <p:sldId id="295" r:id="rId40"/>
    <p:sldId id="285" r:id="rId41"/>
    <p:sldId id="727" r:id="rId42"/>
    <p:sldId id="332" r:id="rId43"/>
    <p:sldId id="2147375683" r:id="rId44"/>
    <p:sldId id="2147375676" r:id="rId45"/>
    <p:sldId id="2147375704" r:id="rId46"/>
    <p:sldId id="303" r:id="rId47"/>
    <p:sldId id="304" r:id="rId48"/>
    <p:sldId id="2147375705" r:id="rId49"/>
    <p:sldId id="302" r:id="rId50"/>
    <p:sldId id="2147375692" r:id="rId51"/>
    <p:sldId id="2147375693" r:id="rId52"/>
    <p:sldId id="301" r:id="rId53"/>
    <p:sldId id="2147375682" r:id="rId54"/>
    <p:sldId id="2147375691" r:id="rId55"/>
    <p:sldId id="2147375706" r:id="rId56"/>
    <p:sldId id="651" r:id="rId57"/>
    <p:sldId id="2147375684" r:id="rId58"/>
    <p:sldId id="2147375707" r:id="rId59"/>
    <p:sldId id="2147376000" r:id="rId60"/>
    <p:sldId id="277" r:id="rId61"/>
    <p:sldId id="278" r:id="rId62"/>
    <p:sldId id="2147375685" r:id="rId63"/>
    <p:sldId id="2147375708" r:id="rId64"/>
    <p:sldId id="279" r:id="rId65"/>
    <p:sldId id="2147375686" r:id="rId66"/>
    <p:sldId id="287" r:id="rId67"/>
    <p:sldId id="2147375687" r:id="rId68"/>
    <p:sldId id="2147375709" r:id="rId69"/>
    <p:sldId id="2147375713" r:id="rId70"/>
    <p:sldId id="214737571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DFA91B-0C5E-2742-DA78-68813409AFB1}" name="Francesca Brugnoli-Edwards (Public Health Wales - CQ2)" initials="FB" userId="S::Francesca.Brugnoli-Edwards4@wales.nhs.uk::fe73d689-5a9e-427e-bfa8-5a40d2485247" providerId="AD"/>
  <p188:author id="{1519992A-3D09-C08D-DBF5-95040AB9B37F}" name="Ceriann Howard (Public Health Wales - No. 2 Capital Quarter)" initials="CH(HWN2CQ" userId="S::Ceriann.Howard2@wales.nhs.uk::21820608-678a-4a54-aec7-0e03d16ea59c" providerId="AD"/>
  <p188:author id="{389AFE47-C33C-6317-5D80-394894170595}" name="Clare Powell (Public Health Wales)" initials="CW" userId="S::clare.powell2@wales.nhs.uk::d7f25bbe-a553-4284-9dbf-a45ba97dae4b" providerId="AD"/>
  <p188:author id="{61B49FA0-74B8-0DE4-8AD1-6D5180F0657F}" name="Ceriann Howard (Public Health Wales - No. 2 Capital Quarter)" initials="CQ" userId="S::ceriann.howard2@wales.nhs.uk::21820608-678a-4a54-aec7-0e03d16ea59c" providerId="AD"/>
  <p188:author id="{C11460A8-C1E2-2352-9CA8-9FFD42E0F657}" name="Clare Powell (Public Health Wales)" initials="CP" userId="S::Clare.Powell2@wales.nhs.uk::d7f25bbe-a553-4284-9dbf-a45ba97dae4b"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8746E5C7-7D04-3168-181F-C184157DCD71}" name="Carys Rees (Public Health Wales - No. 2 Capital Quarter)" initials="CQ" userId="S::carys.rees8@wales.nhs.uk::b158f908-155c-451f-81aa-6b2e7effd62b" providerId="AD"/>
  <p188:author id="{F7A4D1EF-1BC0-C459-CCD9-5ECF8C6FDC33}" name="Emma Batters (Public Health Wales)" initials="EB(HW" userId="S::Emma.Batters@wales.nhs.uk::6fc2ec47-0aa0-4d81-bb1f-7e5b399f766f" providerId="AD"/>
  <p188:author id="{755782F0-D0BE-DDDC-1854-1A05E53344B3}" name="Francesca Brugnoli-Edwards (Public Health Wales - CQ2)" initials="FC" userId="S::francesca.brugnoli-edwards4@wales.nhs.uk::fe73d689-5a9e-427e-bfa8-5a40d24852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A7"/>
    <a:srgbClr val="212A73"/>
    <a:srgbClr val="B2E7F0"/>
    <a:srgbClr val="29B8CE"/>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31F4F-DA3C-4AA2-BCBB-88090B3AD51A}" v="13" dt="2025-06-26T13:00:40.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83" autoAdjust="0"/>
  </p:normalViewPr>
  <p:slideViewPr>
    <p:cSldViewPr snapToGrid="0">
      <p:cViewPr varScale="1">
        <p:scale>
          <a:sx n="75" d="100"/>
          <a:sy n="75" d="100"/>
        </p:scale>
        <p:origin x="7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30/06/2025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national-minimum-standards-and-core-curriculum-for-immunisation-training-for-registered-healthcare-practition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uidance/monkeypo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hw.nhs.wales/services-and-teams/antibiotics-and-infections/infection-prevention-control/resources-for-healthcare-professionals/mpox/20-03-2025-ipc-measures-for-suspected-and-confirmed-mpox-harp-phw-v3-0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hw.nhs.wales/services-and-teams/antibiotics-and-infections/infection-prevention-control/resources-for-healthcare-professionals/mpox/" TargetMode="External"/><Relationship Id="rId7" Type="http://schemas.openxmlformats.org/officeDocument/2006/relationships/hyperlink" Target="https://phw.nhs.wales/services-and-teams/antibiotics-and-infections/infection-prevention-control/resources-for-healthcare-professionals/mpox/20-03-2025-ipc-measures-for-suspected-and-confirmed-mpox-harp-phw-v3-0w/"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gov.uk/guidance/monkeypox-case-definitions?utm_medium=email&amp;utm_campaign=govuk-notifications-topic&amp;utm_source=75d30b51-9fda-4879-9582-8952ef8e4be7&amp;utm_content=immediately" TargetMode="External"/><Relationship Id="rId5" Type="http://schemas.openxmlformats.org/officeDocument/2006/relationships/hyperlink" Target="https://www.gov.uk/government/collections/monkeypox-guidance" TargetMode="External"/><Relationship Id="rId4" Type="http://schemas.openxmlformats.org/officeDocument/2006/relationships/hyperlink" Target="https://www.gov.uk/guidance/monkeypo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mpox-outbreak-epidemiological-overview-5-june-202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hw.nhs.wales/publications/publications1/sexual-health-trends-in-wales-annual-report-202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mpox-outbreak-epidemiological-overview-5-june-202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mpox-vaccination-programme-jcvi-advice-10-november/jcvi-statement-on-mpox-vaccination-as-a-routine-program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ma.europa.eu/en/news/ema-recommends-extending-indication-mpox-vaccine-adolescen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016/j.vaccine.2024.06.021"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cdc.gov/mmwr/volumes/72/wr/pdfs/mm7220a3-H.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gov.uk/government/publications/immunisation-schedule-the-green-book-chapter-11" TargetMode="External"/><Relationship Id="rId4" Type="http://schemas.openxmlformats.org/officeDocument/2006/relationships/hyperlink" Target="https://www.gov.uk/government/publications/immunisation-procedures-the-green-book-chapter-4"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ma.europa.eu/en/documents/product-information/imvanex-epar-product-information_en.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fda.gov/media/131078/download?attach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wmic.wales.nhs.uk/pgds-templates-advice/#immunisation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hw.nhs.wales/services-and-teams/antibiotics-and-infections/infection-prevention-control/resources-for-healthcare-professionals/mpox/20-03-2025-ipc-measures-for-suspected-and-confirmed-mpox-harp-phw-v3-0w/"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7" Type="http://schemas.openxmlformats.org/officeDocument/2006/relationships/hyperlink" Target="http://www.cdc.gov/mmwr/volumes/72/wr/mm7233a3.htm"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cdc.gov/mmwr/volumes/72/wr/pdfs/mm7220a3-H.pdf" TargetMode="External"/><Relationship Id="rId5" Type="http://schemas.openxmlformats.org/officeDocument/2006/relationships/hyperlink" Target="https://www.medrxiv.org/content/10.1101/2024.02.26.24303362v1" TargetMode="External"/><Relationship Id="rId4" Type="http://schemas.openxmlformats.org/officeDocument/2006/relationships/hyperlink" Target="https://doi.org/10.1016/j.vaccine.2024.06.021"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immunisation-training-resources-and-event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immunisation-training-resources-and-event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immunisation-training-resources-and-event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monkeypox-information-for-health-professionals/#training%20resources%20and%20event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w.nhs.wales/services-and-teams/antibiotics-and-infections/infection-prevention-control/resources-for-healthcare-professionals/mpox/20-03-2025-ipc-measures-for-suspected-and-confirmed-mpox-harp-phw-v3-0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news/item/28-11-2022-who-recommends-new-name-for-monkeypox-diseas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gov.uk/guidance/biological-principles-for-control-of-mpox-in-the-uk-4-nations-consensus-statement" TargetMode="External"/><Relationship Id="rId4" Type="http://schemas.openxmlformats.org/officeDocument/2006/relationships/hyperlink" Target="https://www.gov.uk/guidance/derogation-of-clade-i-mpo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latin typeface="Arial"/>
                <a:ea typeface="ＭＳ Ｐゴシック"/>
                <a:cs typeface="Arial"/>
              </a:rPr>
              <a:t>Material contained in this document may be reproduced without prior permission provided it is done so accurately and is not used in a misleading context.</a:t>
            </a:r>
          </a:p>
          <a:p>
            <a:pPr>
              <a:defRPr/>
            </a:pPr>
            <a:endParaRPr lang="en-GB" sz="1200" kern="1200" dirty="0">
              <a:solidFill>
                <a:schemeClr val="tx1"/>
              </a:solidFill>
              <a:latin typeface="Arial" charset="0"/>
              <a:ea typeface="ＭＳ Ｐゴシック" charset="-128"/>
              <a:cs typeface="+mn-cs"/>
            </a:endParaRPr>
          </a:p>
          <a:p>
            <a:pPr eaLnBrk="1" fontAlgn="auto" hangingPunct="1">
              <a:spcBef>
                <a:spcPts val="0"/>
              </a:spcBef>
              <a:spcAft>
                <a:spcPts val="0"/>
              </a:spcAft>
              <a:defRPr/>
            </a:pPr>
            <a:r>
              <a:rPr lang="en-GB" sz="1200" kern="1200" dirty="0">
                <a:solidFill>
                  <a:schemeClr val="tx1"/>
                </a:solidFill>
                <a:latin typeface="Arial"/>
                <a:ea typeface="ＭＳ Ｐゴシック"/>
                <a:cs typeface="Arial"/>
              </a:rPr>
              <a:t>Acknowledgement to Public Health Wales NHS Trust to be stated.</a:t>
            </a:r>
          </a:p>
          <a:p>
            <a:pPr>
              <a:spcBef>
                <a:spcPts val="0"/>
              </a:spcBef>
              <a:spcAft>
                <a:spcPts val="0"/>
              </a:spcAft>
              <a:defRPr/>
            </a:pPr>
            <a:endParaRPr lang="en-GB" sz="1200" kern="1200" dirty="0">
              <a:solidFill>
                <a:schemeClr val="tx1"/>
              </a:solidFill>
              <a:latin typeface="Arial" charset="0"/>
              <a:ea typeface="ＭＳ Ｐゴシック" charset="-128"/>
              <a:cs typeface="Arial"/>
            </a:endParaRPr>
          </a:p>
          <a:p>
            <a:pPr>
              <a:defRPr/>
            </a:pPr>
            <a:r>
              <a:rPr lang="en-GB" dirty="0">
                <a:latin typeface="Arial"/>
                <a:ea typeface="ＭＳ Ｐゴシック"/>
                <a:cs typeface="Arial"/>
              </a:rPr>
              <a:t>Change history</a:t>
            </a:r>
            <a:endParaRPr lang="en-GB" dirty="0">
              <a:latin typeface="Arial" charset="0"/>
              <a:ea typeface="ＭＳ Ｐゴシック" charset="-128"/>
              <a:cs typeface="Arial"/>
            </a:endParaRPr>
          </a:p>
          <a:p>
            <a:pPr>
              <a:defRPr/>
            </a:pPr>
            <a:r>
              <a:rPr lang="en-GB" dirty="0">
                <a:latin typeface="Arial"/>
                <a:ea typeface="ＭＳ Ｐゴシック"/>
                <a:cs typeface="Arial"/>
              </a:rPr>
              <a:t>V2.0</a:t>
            </a:r>
          </a:p>
          <a:p>
            <a:pPr>
              <a:defRPr/>
            </a:pPr>
            <a:r>
              <a:rPr lang="en-GB" dirty="0">
                <a:latin typeface="Arial"/>
                <a:ea typeface="ＭＳ Ｐゴシック"/>
                <a:cs typeface="Arial"/>
              </a:rPr>
              <a:t>Dates and version number updated throughout.</a:t>
            </a:r>
            <a:endParaRPr lang="en-GB" dirty="0">
              <a:latin typeface="Arial" charset="0"/>
              <a:ea typeface="ＭＳ Ｐゴシック" charset="-128"/>
              <a:cs typeface="Arial"/>
            </a:endParaRPr>
          </a:p>
          <a:p>
            <a:pPr>
              <a:defRPr/>
            </a:pPr>
            <a:r>
              <a:rPr lang="en-GB" dirty="0">
                <a:latin typeface="Arial"/>
                <a:ea typeface="ＭＳ Ｐゴシック"/>
                <a:cs typeface="Arial"/>
              </a:rPr>
              <a:t>Slide 2: Removed. Included caveats regarding Green Book and Welsh Government publications</a:t>
            </a:r>
            <a:endParaRPr lang="en-GB" dirty="0">
              <a:latin typeface="Arial" charset="0"/>
              <a:ea typeface="ＭＳ Ｐゴシック" charset="-128"/>
              <a:cs typeface="Arial"/>
            </a:endParaRPr>
          </a:p>
          <a:p>
            <a:pPr>
              <a:defRPr/>
            </a:pPr>
            <a:r>
              <a:rPr lang="en-GB" dirty="0">
                <a:latin typeface="Arial" charset="0"/>
                <a:ea typeface="ＭＳ Ｐゴシック" charset="-128"/>
              </a:rPr>
              <a:t>Slide 4: Additional resources added.</a:t>
            </a:r>
            <a:br>
              <a:rPr lang="en-GB" dirty="0">
                <a:latin typeface="Arial" charset="0"/>
                <a:ea typeface="ＭＳ Ｐゴシック" charset="-128"/>
              </a:rPr>
            </a:br>
            <a:r>
              <a:rPr lang="en-GB" dirty="0">
                <a:latin typeface="Arial" charset="0"/>
                <a:ea typeface="ＭＳ Ｐゴシック" charset="-128"/>
              </a:rPr>
              <a:t>Slide 9: Updated text in second and last bullet points</a:t>
            </a:r>
          </a:p>
          <a:p>
            <a:pPr>
              <a:defRPr/>
            </a:pPr>
            <a:r>
              <a:rPr lang="en-GB" dirty="0">
                <a:latin typeface="Arial" charset="0"/>
                <a:ea typeface="ＭＳ Ｐゴシック" charset="-128"/>
              </a:rPr>
              <a:t>Slide 10: Minor tweaks to text</a:t>
            </a:r>
          </a:p>
          <a:p>
            <a:pPr>
              <a:defRPr/>
            </a:pPr>
            <a:r>
              <a:rPr lang="en-GB" dirty="0">
                <a:latin typeface="Arial"/>
                <a:ea typeface="ＭＳ Ｐゴシック"/>
                <a:cs typeface="Arial"/>
              </a:rPr>
              <a:t>Slide 12: Minor tweaks to text and links in note section updated</a:t>
            </a:r>
            <a:endParaRPr lang="en-GB" dirty="0">
              <a:latin typeface="Arial" charset="0"/>
              <a:ea typeface="ＭＳ Ｐゴシック"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13: Moved incubation text from slide 14 to slide 13 for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14: Moved incubation text from slide 14 to slide 13 for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15: Image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16: Removed reference to Clade I no longer a HCID as mentioned numerous times in previous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20: Bullet points 1 and 3 amended to reflect Green Book Smallpox/Mpox chapter.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21: Updated in line with most recent published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22: Updated in line with most recent published data</a:t>
            </a:r>
          </a:p>
          <a:p>
            <a:pPr>
              <a:defRPr/>
            </a:pPr>
            <a:r>
              <a:rPr lang="en-GB" dirty="0">
                <a:latin typeface="Arial"/>
                <a:ea typeface="ＭＳ Ｐゴシック"/>
                <a:cs typeface="Arial"/>
              </a:rPr>
              <a:t>Slide 24: Updated bullet 8 and 10, added link to Green Book Chapter</a:t>
            </a:r>
            <a:endParaRPr lang="en-GB" dirty="0">
              <a:latin typeface="Arial" charset="0"/>
              <a:ea typeface="ＭＳ Ｐゴシック"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26: highlighted updated </a:t>
            </a:r>
            <a:r>
              <a:rPr lang="en-GB" sz="1200" b="1" dirty="0">
                <a:highlight>
                  <a:srgbClr val="FFFF00"/>
                </a:highlight>
                <a:hlinkClick r:id="rId3"/>
              </a:rPr>
              <a:t>National Minimum Standards and Core Curriculum for Vaccination Training - GOV.UK</a:t>
            </a:r>
            <a:r>
              <a:rPr lang="en-GB" dirty="0">
                <a:latin typeface="Arial" charset="0"/>
                <a:ea typeface="ＭＳ Ｐゴシック" charset="-128"/>
              </a:rPr>
              <a:t>  - published by UKHSA 23 June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27: Added link to EMA</a:t>
            </a:r>
          </a:p>
          <a:p>
            <a:pPr>
              <a:defRPr/>
            </a:pPr>
            <a:r>
              <a:rPr lang="en-GB" dirty="0">
                <a:latin typeface="Arial" charset="0"/>
                <a:ea typeface="ＭＳ Ｐゴシック" charset="-128"/>
                <a:cs typeface="Arial" charset="0"/>
              </a:rPr>
              <a:t>Slide </a:t>
            </a:r>
            <a:r>
              <a:rPr lang="en-GB" dirty="0">
                <a:latin typeface="Arial" charset="0"/>
                <a:ea typeface="ＭＳ Ｐゴシック" charset="-128"/>
              </a:rPr>
              <a:t>28: Updated notes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32: Updated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33: Reformatted and text updated on slide and in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35: Text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36: Content added to notes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38: Text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39: Added links to </a:t>
            </a:r>
            <a:r>
              <a:rPr lang="en-GB" dirty="0" err="1">
                <a:latin typeface="Arial" charset="0"/>
                <a:ea typeface="ＭＳ Ｐゴシック" charset="-128"/>
              </a:rPr>
              <a:t>SmPCs</a:t>
            </a:r>
            <a:br>
              <a:rPr lang="en-GB" dirty="0">
                <a:latin typeface="Arial" charset="0"/>
                <a:ea typeface="ＭＳ Ｐゴシック" charset="-128"/>
              </a:rPr>
            </a:br>
            <a:r>
              <a:rPr lang="en-GB" dirty="0">
                <a:latin typeface="Arial" charset="0"/>
                <a:ea typeface="ＭＳ Ｐゴシック" charset="-128"/>
              </a:rPr>
              <a:t>Slide 40: Added information to notes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44: Text updated and amended pack sizes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45: Amended pack sizes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52: Text formatted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54: Amends to 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57: New slide and content added (WHC)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58: Amends to 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60: Amends to 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62: Amends to 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63: Amends to slide content and table on slide amended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64: Notes section amended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65: Amends to 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ea typeface="ＭＳ Ｐゴシック" charset="-128"/>
              </a:rPr>
              <a:t>Slide 67: WHC added to resource list</a:t>
            </a:r>
          </a:p>
          <a:p>
            <a:pPr>
              <a:defRPr/>
            </a:pPr>
            <a:endParaRPr lang="en-GB" dirty="0">
              <a:latin typeface="Arial" charset="0"/>
              <a:ea typeface="ＭＳ Ｐゴシック" charset="-128"/>
            </a:endParaRPr>
          </a:p>
          <a:p>
            <a:pPr>
              <a:defRPr/>
            </a:pPr>
            <a:endParaRPr lang="en-GB" dirty="0">
              <a:latin typeface="Arial" charset="0"/>
              <a:ea typeface="ＭＳ Ｐゴシック" charset="-128"/>
            </a:endParaRPr>
          </a:p>
          <a:p>
            <a:pPr eaLnBrk="1" fontAlgn="auto" hangingPunct="1">
              <a:spcBef>
                <a:spcPts val="0"/>
              </a:spcBef>
              <a:spcAft>
                <a:spcPts val="0"/>
              </a:spcAft>
              <a:defRPr/>
            </a:pPr>
            <a:r>
              <a:rPr lang="en-GB" sz="1200" kern="1200" dirty="0">
                <a:solidFill>
                  <a:schemeClr val="tx1"/>
                </a:solidFill>
                <a:latin typeface="Arial"/>
                <a:ea typeface="ＭＳ Ｐゴシック"/>
                <a:cs typeface="Arial"/>
              </a:rPr>
              <a:t>© 2025 Public Health Wales NHS Trust.</a:t>
            </a:r>
            <a:endParaRPr lang="en-US" dirty="0">
              <a:latin typeface="Arial"/>
              <a:ea typeface="ＭＳ Ｐゴシック"/>
              <a:cs typeface="Arial"/>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63086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ea typeface="Calibri"/>
                <a:cs typeface="Calibri"/>
              </a:rPr>
              <a:t>For further information visit: </a:t>
            </a:r>
            <a:r>
              <a:rPr lang="en-GB">
                <a:hlinkClick r:id="rId3"/>
              </a:rPr>
              <a:t>Mpox: background information - GOV.UK</a:t>
            </a:r>
            <a:endParaRPr lang="en-GB">
              <a:ea typeface="Calibri"/>
              <a:cs typeface="Calibri"/>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14</a:t>
            </a:fld>
            <a:endParaRPr lang="en-GB"/>
          </a:p>
        </p:txBody>
      </p:sp>
    </p:spTree>
    <p:extLst>
      <p:ext uri="{BB962C8B-B14F-4D97-AF65-F5344CB8AC3E}">
        <p14:creationId xmlns:p14="http://schemas.microsoft.com/office/powerpoint/2010/main" val="391149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*A</a:t>
            </a:r>
            <a:r>
              <a:rPr lang="en-US" dirty="0"/>
              <a:t>CDP </a:t>
            </a:r>
            <a:r>
              <a:rPr lang="en-US" dirty="0" err="1"/>
              <a:t>recognises</a:t>
            </a:r>
            <a:r>
              <a:rPr lang="en-US" dirty="0"/>
              <a:t> the available data on severity is not translatable to healthcare systems in the UK.</a:t>
            </a:r>
            <a:br>
              <a:rPr lang="en-US" dirty="0">
                <a:cs typeface="+mn-lt"/>
              </a:rPr>
            </a:br>
            <a:r>
              <a:rPr lang="en-US" dirty="0"/>
              <a:t>Infection Prevention and Control (IP&amp;C) Measures for Suspected and Confirmed Cases of Mpox in Healthcare Settings in Wales: </a:t>
            </a:r>
            <a:r>
              <a:rPr lang="en-US" dirty="0">
                <a:hlinkClick r:id="rId3"/>
              </a:rPr>
              <a:t>A4 Branded Word</a:t>
            </a:r>
            <a:r>
              <a:rPr lang="en-US" dirty="0"/>
              <a:t> (https://phw.nhs.wales/services-and-teams/antibiotics-and-infections/infection-prevention-control/resources-for-healthcare-professionals/mpox/20-03-2025-ipc-measures-for-suspected-and-confirmed-mpox-harp-phw-v3-0w/)</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3064EAD-90E7-4E2F-9BA2-EB3158278DFE}" type="slidenum">
              <a:rPr lang="en-US" smtClean="0"/>
              <a:t>15</a:t>
            </a:fld>
            <a:endParaRPr lang="en-US"/>
          </a:p>
        </p:txBody>
      </p:sp>
    </p:spTree>
    <p:extLst>
      <p:ext uri="{BB962C8B-B14F-4D97-AF65-F5344CB8AC3E}">
        <p14:creationId xmlns:p14="http://schemas.microsoft.com/office/powerpoint/2010/main" val="173475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*Infection specialists may wish to discuss possible mpox cases with the UKHSA Imported Fever Services (IFS) on 0844 778 8990 for clinical advice, for example in a patient who is severely immunocompromised, </a:t>
            </a:r>
            <a:r>
              <a:rPr lang="en-US" dirty="0" err="1"/>
              <a:t>paediatric</a:t>
            </a:r>
            <a:r>
              <a:rPr lang="en-US" dirty="0"/>
              <a:t>, pregnant or from a high risk setting such as shared accommodation.  </a:t>
            </a:r>
            <a:br>
              <a:rPr lang="en-US" dirty="0">
                <a:latin typeface="Arial"/>
                <a:cs typeface="Arial"/>
              </a:rPr>
            </a:br>
            <a:br>
              <a:rPr lang="en-US" dirty="0">
                <a:latin typeface="Arial"/>
                <a:cs typeface="Arial"/>
              </a:rPr>
            </a:br>
            <a:r>
              <a:rPr lang="en-GB" dirty="0"/>
              <a:t>*For further guidance on Infection Prevention and Control (IP&amp;C) Measures for Suspected and Confirmed Cases of Mpox in Healthcare Settings in Wales refer to: https://phw.nhs.wales/services-and-teams/antibiotics-and-infections/infection-prevention-control/resources-for-healthcare-professionals/mpox/20-03-2025-ipc-measures-for-suspected-and-confirmed-mpox-harp-phw-v3-0w/  </a:t>
            </a:r>
            <a:endParaRPr lang="en-US" dirty="0"/>
          </a:p>
          <a:p>
            <a:pPr>
              <a:defRPr/>
            </a:pPr>
            <a:br>
              <a:rPr lang="en-US" dirty="0">
                <a:cs typeface="+mn-lt"/>
              </a:rPr>
            </a:br>
            <a:r>
              <a:rPr lang="en-GB" dirty="0"/>
              <a:t>PHW Mpox IP&amp;C Resources for healthcare professionals: </a:t>
            </a:r>
            <a:r>
              <a:rPr lang="en-GB" dirty="0">
                <a:hlinkClick r:id="rId3"/>
              </a:rPr>
              <a:t>https://phw.nhs.wales/services-and-teams/antibiotics-and-infections/infection-prevention-control/resources-for-healthcare-professionals/mpox/</a:t>
            </a:r>
            <a:br>
              <a:rPr lang="en-GB" dirty="0">
                <a:cs typeface="+mn-lt"/>
              </a:rPr>
            </a:br>
            <a:br>
              <a:rPr lang="en-GB" dirty="0">
                <a:cs typeface="+mn-lt"/>
              </a:rPr>
            </a:br>
            <a:r>
              <a:rPr lang="en-GB" dirty="0"/>
              <a:t>More information is available on the mpox guidance pages (</a:t>
            </a:r>
            <a:r>
              <a:rPr lang="en-GB" dirty="0">
                <a:hlinkClick r:id="rId4"/>
              </a:rPr>
              <a:t>https://www.gov.uk/guidance/monkeypox</a:t>
            </a:r>
            <a:r>
              <a:rPr lang="en-GB" dirty="0"/>
              <a:t>) and the mpox collection page (</a:t>
            </a:r>
            <a:r>
              <a:rPr lang="en-GB" dirty="0">
                <a:hlinkClick r:id="rId5"/>
              </a:rPr>
              <a:t>https://www.gov.uk/government/collections/monkeypox-guidance</a:t>
            </a:r>
            <a:r>
              <a:rPr lang="en-GB" dirty="0"/>
              <a:t>) </a:t>
            </a:r>
            <a:r>
              <a:rPr lang="en-GB" b="1" i="1" dirty="0"/>
              <a:t>NB. This is the UKHSA website so may have nuances to Wales</a:t>
            </a:r>
            <a:br>
              <a:rPr lang="en-US" dirty="0">
                <a:cs typeface="+mn-lt"/>
              </a:rPr>
            </a:br>
            <a:endParaRPr lang="en-GB" b="1" i="1" dirty="0">
              <a:ea typeface="Calibri"/>
              <a:cs typeface="+mn-lt"/>
            </a:endParaRPr>
          </a:p>
          <a:p>
            <a:pPr>
              <a:defRPr/>
            </a:pPr>
            <a:r>
              <a:rPr lang="en-US" dirty="0">
                <a:hlinkClick r:id="rId6"/>
              </a:rPr>
              <a:t>Mpox: guidance on when to suspect a case of mpox - GOV.UK</a:t>
            </a:r>
            <a:endParaRPr lang="en-US" dirty="0"/>
          </a:p>
          <a:p>
            <a:pPr>
              <a:defRPr/>
            </a:pPr>
            <a:br>
              <a:rPr lang="en-GB" dirty="0">
                <a:cs typeface="+mn-lt"/>
              </a:rPr>
            </a:br>
            <a:r>
              <a:rPr lang="en-GB" dirty="0"/>
              <a:t>For further guidance on Infection Prevention and Control (IP&amp;C) Measures for Suspected and Confirmed Cases of Mpox in Healthcare Settings in Wales refer to: </a:t>
            </a:r>
            <a:r>
              <a:rPr lang="en-GB" dirty="0">
                <a:hlinkClick r:id="rId7"/>
              </a:rPr>
              <a:t>https://phw.nhs.wales/services-and-teams/antibiotics-and-infections/infection-prevention-control//resources-for-healthcare-professionals/mpox/20-03-2025-ipc-measures-for-suspected-and-confirmed-mpox-harp-phw-v3-0w/</a:t>
            </a:r>
            <a:endParaRPr lang="en-GB" b="1" i="1" strike="sngStrike" dirty="0">
              <a:latin typeface="Calibri"/>
              <a:ea typeface="Calibri"/>
              <a:cs typeface="Calibri"/>
            </a:endParaRPr>
          </a:p>
          <a:p>
            <a:endParaRPr lang="en-GB" strike="sngStrike"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49277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Mpox epidemiological overview: https://www.gov.uk/government/publications/monkeypox-outbreak-epidemiological-overview</a:t>
            </a: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37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Source: Mpox epidemiological overview: </a:t>
            </a:r>
            <a:r>
              <a:rPr lang="en-GB">
                <a:hlinkClick r:id="rId3"/>
              </a:rPr>
              <a:t>https://www.gov.uk/government/publications/monkeypox-outbreak-epidemiological-overview</a:t>
            </a:r>
            <a:endParaRPr lang="en-US"/>
          </a:p>
          <a:p>
            <a:pPr marL="0" marR="0" lvl="0" indent="0" algn="l" defTabSz="914400">
              <a:lnSpc>
                <a:spcPct val="100000"/>
              </a:lnSpc>
              <a:spcBef>
                <a:spcPts val="0"/>
              </a:spcBef>
              <a:spcAft>
                <a:spcPts val="0"/>
              </a:spcAft>
              <a:buClrTx/>
              <a:buSzTx/>
              <a:buFontTx/>
              <a:buNone/>
              <a:tabLst/>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43064EAD-90E7-4E2F-9BA2-EB3158278DFE}" type="slidenum">
              <a:rPr lang="en-US" smtClean="0"/>
              <a:t>20</a:t>
            </a:fld>
            <a:endParaRPr lang="en-US"/>
          </a:p>
        </p:txBody>
      </p:sp>
    </p:spTree>
    <p:extLst>
      <p:ext uri="{BB962C8B-B14F-4D97-AF65-F5344CB8AC3E}">
        <p14:creationId xmlns:p14="http://schemas.microsoft.com/office/powerpoint/2010/main" val="319721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a:t>
            </a:r>
            <a:r>
              <a:rPr lang="en-GB" dirty="0">
                <a:hlinkClick r:id="rId3"/>
              </a:rPr>
              <a:t>Mpox outbreak: epidemiological overview, 5 June 2025 - GOV.UK</a:t>
            </a: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410838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Reference: </a:t>
            </a:r>
            <a:r>
              <a:rPr lang="en-GB">
                <a:solidFill>
                  <a:srgbClr val="0563C1"/>
                </a:solidFill>
                <a:hlinkClick r:id="rId3"/>
              </a:rPr>
              <a:t>phw.nhs.wales/publications/publications1/sexual-health-trends-in-wales-annual-report-2024/</a:t>
            </a: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1860856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DRC: Democratic Republic of Congo</a:t>
            </a:r>
          </a:p>
          <a:p>
            <a:endParaRPr lang="en-GB" dirty="0"/>
          </a:p>
          <a:p>
            <a:r>
              <a:rPr lang="en-GB" dirty="0">
                <a:hlinkClick r:id="rId3"/>
              </a:rPr>
              <a:t>Mpox outbreak: epidemiological overview, 5 June 2025 - GOV.UK</a:t>
            </a:r>
            <a:endParaRPr lang="en-GB" dirty="0"/>
          </a:p>
          <a:p>
            <a:endParaRPr lang="en-GB" dirty="0"/>
          </a:p>
          <a:p>
            <a:r>
              <a:rPr lang="en-GB" dirty="0"/>
              <a:t>Clade I treatment, management and response includes all clade I variants, including clade Ib. </a:t>
            </a: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3064EAD-90E7-4E2F-9BA2-EB3158278DFE}" type="slidenum">
              <a:rPr lang="en-US" smtClean="0"/>
              <a:t>23</a:t>
            </a:fld>
            <a:endParaRPr lang="en-US"/>
          </a:p>
        </p:txBody>
      </p:sp>
    </p:spTree>
    <p:extLst>
      <p:ext uri="{BB962C8B-B14F-4D97-AF65-F5344CB8AC3E}">
        <p14:creationId xmlns:p14="http://schemas.microsoft.com/office/powerpoint/2010/main" val="304021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a:cs typeface="Segoe UI"/>
              </a:rPr>
              <a:t>*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a:t>
            </a:r>
            <a:r>
              <a:rPr lang="en-GB" b="0" i="0">
                <a:solidFill>
                  <a:srgbClr val="0B0C0C"/>
                </a:solidFill>
                <a:effectLst/>
                <a:latin typeface="GDS Transport"/>
              </a:rPr>
              <a:t>This guidance was updated in June 2025 and replaces the previous training standards for registered healthcare practitioners and healthcare support workers in a single document that describes the training that should be provided for all healthcare staff with a role in delivering vaccination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FFFFFF"/>
                </a:solidFill>
                <a:latin typeface="Source Sans Pro"/>
                <a:ea typeface="Source Sans Pro"/>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*https://www.ema.europa.eu/en/news/ema-recommends-extending-indication-mpox-vaccine-adolescents</a:t>
            </a: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26</a:t>
            </a:fld>
            <a:endParaRPr lang="en-GB"/>
          </a:p>
        </p:txBody>
      </p:sp>
    </p:spTree>
    <p:extLst>
      <p:ext uri="{BB962C8B-B14F-4D97-AF65-F5344CB8AC3E}">
        <p14:creationId xmlns:p14="http://schemas.microsoft.com/office/powerpoint/2010/main" val="372282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Background</a:t>
            </a:r>
            <a:r>
              <a:rPr lang="en-US" dirty="0"/>
              <a:t> </a:t>
            </a:r>
            <a:endParaRPr lang="en-US" dirty="0">
              <a:ea typeface="Calibri"/>
              <a:cs typeface="Calibri"/>
            </a:endParaRPr>
          </a:p>
          <a:p>
            <a:r>
              <a:rPr lang="en-GB" dirty="0"/>
              <a:t>In 2023, the Joint Committee on Vaccination and Immunisation (JCVI) advised that an ongoing routine vaccination strategy for protection against mpox should be developed to prevent future outbreaks and protect those at risk of exposure.</a:t>
            </a:r>
            <a:r>
              <a:rPr lang="en-US" dirty="0"/>
              <a:t> </a:t>
            </a:r>
            <a:endParaRPr lang="en-GB" dirty="0"/>
          </a:p>
          <a:p>
            <a:r>
              <a:rPr lang="en-GB" dirty="0"/>
              <a:t> </a:t>
            </a:r>
          </a:p>
          <a:p>
            <a:r>
              <a:rPr lang="en-GB" dirty="0"/>
              <a:t>A pre-emptive vaccine strategy could prevent outbreaks occurring and would also allow vaccines to be offered routinely through sexual health services on an ongoing basis, as opposed to an outbreak response which had caused a significant disruption in sexual health services, impacting on their ability to continue with routine work. The public health response costs which were associated with the outbreak were also saved, making a pre-emptive vaccination strategy the preferred approach.</a:t>
            </a:r>
            <a:r>
              <a:rPr lang="en-US" dirty="0"/>
              <a:t> </a:t>
            </a:r>
            <a:endParaRPr lang="en-GB" dirty="0"/>
          </a:p>
          <a:p>
            <a:r>
              <a:rPr lang="en-GB" dirty="0"/>
              <a:t> </a:t>
            </a:r>
          </a:p>
          <a:p>
            <a:r>
              <a:rPr lang="en-GB" dirty="0"/>
              <a:t>The JCVI keeps all of its advice under review and therefore once further information relating to the duration of protection against mpox from both vaccination and natural infection become available, the modelling work and resulting advice will be reviewed.</a:t>
            </a:r>
            <a:r>
              <a:rPr lang="en-US" dirty="0"/>
              <a:t> </a:t>
            </a:r>
            <a:endParaRPr lang="en-GB" dirty="0">
              <a:ea typeface="Calibri"/>
              <a:cs typeface="Calibri"/>
            </a:endParaRPr>
          </a:p>
          <a:p>
            <a:r>
              <a:rPr lang="en-GB" dirty="0"/>
              <a:t> </a:t>
            </a:r>
            <a:endParaRPr lang="en-GB" dirty="0">
              <a:ea typeface="Calibri"/>
              <a:cs typeface="Calibri"/>
            </a:endParaRPr>
          </a:p>
          <a:p>
            <a:r>
              <a:rPr lang="en-GB" dirty="0"/>
              <a:t>JCVI Statement: </a:t>
            </a:r>
            <a:r>
              <a:rPr lang="en-GB" dirty="0">
                <a:hlinkClick r:id="rId3"/>
              </a:rPr>
              <a:t>JCVI statement on mpox vaccination as a routine programme - GOV.UK</a:t>
            </a:r>
            <a:r>
              <a:rPr lang="en-GB" dirty="0"/>
              <a:t> </a:t>
            </a:r>
          </a:p>
          <a:p>
            <a:r>
              <a:rPr lang="en-GB" dirty="0">
                <a:highlight>
                  <a:srgbClr val="FFFF00"/>
                </a:highlight>
              </a:rPr>
              <a:t> </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a:t>
            </a:fld>
            <a:endParaRPr lang="en-GB"/>
          </a:p>
        </p:txBody>
      </p:sp>
    </p:spTree>
    <p:extLst>
      <p:ext uri="{BB962C8B-B14F-4D97-AF65-F5344CB8AC3E}">
        <p14:creationId xmlns:p14="http://schemas.microsoft.com/office/powerpoint/2010/main" val="1832268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vaccines are given by intramuscular (IM) injection (see chapter 4), but the MVA-BN Summary of Product Characteristics (SmPC) advises that the vaccine should be administered by the deep sub-cutaneous (SC) route. As there is published evidence suggesting an adequate immunological response (</a:t>
            </a:r>
            <a:r>
              <a:rPr lang="en-US" dirty="0" err="1"/>
              <a:t>Vollmar</a:t>
            </a:r>
            <a:r>
              <a:rPr lang="en-US" dirty="0"/>
              <a:t> </a:t>
            </a:r>
            <a:r>
              <a:rPr lang="en-US" i="1" dirty="0"/>
              <a:t>et al</a:t>
            </a:r>
            <a:r>
              <a:rPr lang="en-US" dirty="0"/>
              <a:t>, 2006) and extensive experience of using MVA containing vaccines given by the IM route, UKHSA advised that intra-muscular administration is an acceptable alternative. For adults, the preferred sites for both IM and SC immunisation is the deltoid area of the upper arm; for small children the anterolateral aspect of the thigh is preferred.</a:t>
            </a:r>
          </a:p>
          <a:p>
            <a:r>
              <a:rPr lang="en-GB" dirty="0"/>
              <a:t> </a:t>
            </a:r>
            <a:endParaRPr lang="en-US" dirty="0"/>
          </a:p>
          <a:p>
            <a:r>
              <a:rPr lang="en-GB" dirty="0"/>
              <a:t>Storage: </a:t>
            </a:r>
            <a:r>
              <a:rPr lang="en-US" dirty="0"/>
              <a:t>MVA-BN is supplied frozen in packs of 10 or 20 single dose vials. The remaining shelf life at clinic level will depend on previous storage temperature, please refer to documentation on the product. </a:t>
            </a:r>
          </a:p>
          <a:p>
            <a:endParaRPr lang="en-US" dirty="0"/>
          </a:p>
          <a:p>
            <a:r>
              <a:rPr lang="en-US" dirty="0"/>
              <a:t>Frozen vials should be transferred to +2°C to +8°C to thaw or may be thawed for 15 minutes at room temperatures for immediate use. After thawing, vaccine can be stored for up to 8 weeks at +2°C to +8°C. Store in the original package in order to protect from light. </a:t>
            </a:r>
          </a:p>
          <a:p>
            <a:r>
              <a:rPr lang="en-US" dirty="0"/>
              <a:t>Where fractional doses are being used (see GB Chapter for more information), the contents of the vial can remain at room temperature for up to one hour whilst the 5 doses are used. Each dose should be drawn up and given immediately. </a:t>
            </a:r>
            <a:endParaRPr lang="en-US" dirty="0">
              <a:ea typeface="Calibri"/>
              <a:cs typeface="Calibri"/>
            </a:endParaRPr>
          </a:p>
          <a:p>
            <a:r>
              <a:rPr lang="en-US" dirty="0"/>
              <a:t> </a:t>
            </a:r>
            <a:endParaRPr lang="en-US" dirty="0">
              <a:ea typeface="Calibri"/>
              <a:cs typeface="Calibri"/>
            </a:endParaRPr>
          </a:p>
          <a:p>
            <a:r>
              <a:rPr lang="en-US" dirty="0"/>
              <a:t>During the 2022 mpox incident, </a:t>
            </a:r>
            <a:r>
              <a:rPr lang="en-GB" dirty="0"/>
              <a:t>both Imvanex and </a:t>
            </a:r>
            <a:r>
              <a:rPr lang="en-GB" dirty="0" err="1"/>
              <a:t>Jynneos</a:t>
            </a:r>
            <a:r>
              <a:rPr lang="en-GB" dirty="0"/>
              <a:t> were supplied for use in the UK depending on availability</a:t>
            </a:r>
          </a:p>
          <a:p>
            <a:endParaRPr lang="en-GB" dirty="0"/>
          </a:p>
          <a:p>
            <a:r>
              <a:rPr lang="en-GB" dirty="0">
                <a:hlinkClick r:id="rId3"/>
              </a:rPr>
              <a:t>Smallpox and mpox: the green book, chapter 29 - GOV.UK</a:t>
            </a:r>
            <a:endParaRPr lang="en-US" dirty="0"/>
          </a:p>
          <a:p>
            <a:r>
              <a:rPr lang="en-US" dirty="0"/>
              <a:t> </a:t>
            </a:r>
            <a:endParaRPr lang="en-US" dirty="0">
              <a:ea typeface="Calibri"/>
              <a:cs typeface="Calibri"/>
            </a:endParaRPr>
          </a:p>
          <a:p>
            <a:pPr algn="l"/>
            <a:endParaRPr lang="en-US" sz="1800" dirty="0">
              <a:latin typeface="Lucida Sans"/>
            </a:endParaRPr>
          </a:p>
        </p:txBody>
      </p:sp>
      <p:sp>
        <p:nvSpPr>
          <p:cNvPr id="4" name="Slide Number Placeholder 3"/>
          <p:cNvSpPr>
            <a:spLocks noGrp="1"/>
          </p:cNvSpPr>
          <p:nvPr>
            <p:ph type="sldNum" sz="quarter" idx="5"/>
          </p:nvPr>
        </p:nvSpPr>
        <p:spPr/>
        <p:txBody>
          <a:bodyPr/>
          <a:lstStyle/>
          <a:p>
            <a:fld id="{43064EAD-90E7-4E2F-9BA2-EB3158278DFE}" type="slidenum">
              <a:rPr lang="en-US" smtClean="0"/>
              <a:t>27</a:t>
            </a:fld>
            <a:endParaRPr lang="en-US"/>
          </a:p>
        </p:txBody>
      </p:sp>
    </p:spTree>
    <p:extLst>
      <p:ext uri="{BB962C8B-B14F-4D97-AF65-F5344CB8AC3E}">
        <p14:creationId xmlns:p14="http://schemas.microsoft.com/office/powerpoint/2010/main" val="1967037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Although the vaccine contains live modified vaccinia Ankara virus, </a:t>
            </a:r>
            <a:r>
              <a:rPr lang="en-GB" sz="1200"/>
              <a:t>the vaccine virus has been modified so that it does not replicate in humans so it should be considered as an inactivated vaccine</a:t>
            </a:r>
            <a:r>
              <a:rPr lang="en-GB"/>
              <a:t>.</a:t>
            </a:r>
            <a:endParaRPr lang="en-GB" sz="1200"/>
          </a:p>
          <a:p>
            <a:endParaRPr lang="en-GB"/>
          </a:p>
        </p:txBody>
      </p:sp>
      <p:sp>
        <p:nvSpPr>
          <p:cNvPr id="4" name="Slide Number Placeholder 3"/>
          <p:cNvSpPr>
            <a:spLocks noGrp="1"/>
          </p:cNvSpPr>
          <p:nvPr>
            <p:ph type="sldNum" sz="quarter" idx="5"/>
          </p:nvPr>
        </p:nvSpPr>
        <p:spPr/>
        <p:txBody>
          <a:bodyPr/>
          <a:lstStyle/>
          <a:p>
            <a:fld id="{43064EAD-90E7-4E2F-9BA2-EB3158278DFE}" type="slidenum">
              <a:rPr lang="en-US" smtClean="0"/>
              <a:t>29</a:t>
            </a:fld>
            <a:endParaRPr lang="en-US"/>
          </a:p>
        </p:txBody>
      </p:sp>
    </p:spTree>
    <p:extLst>
      <p:ext uri="{BB962C8B-B14F-4D97-AF65-F5344CB8AC3E}">
        <p14:creationId xmlns:p14="http://schemas.microsoft.com/office/powerpoint/2010/main" val="414145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refer to the disease specific chapter (chapter 29) Green Book for information on contraindications and special precautions. </a:t>
            </a:r>
          </a:p>
          <a:p>
            <a:endParaRPr lang="en-GB" dirty="0">
              <a:ea typeface="Calibri"/>
              <a:cs typeface="Calibri"/>
            </a:endParaRPr>
          </a:p>
          <a:p>
            <a:endParaRPr lang="en-GB"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621895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very small number of possible reinfections have been reported globally (</a:t>
            </a:r>
            <a:r>
              <a:rPr lang="en-US" err="1"/>
              <a:t>Hasra</a:t>
            </a:r>
            <a:r>
              <a:rPr lang="en-US"/>
              <a:t> </a:t>
            </a:r>
            <a:r>
              <a:rPr lang="en-US" i="1"/>
              <a:t>et al</a:t>
            </a:r>
            <a:r>
              <a:rPr lang="en-US"/>
              <a:t>, 2024, Li </a:t>
            </a:r>
            <a:r>
              <a:rPr lang="en-US" i="1"/>
              <a:t>et al,</a:t>
            </a:r>
            <a:r>
              <a:rPr lang="en-US"/>
              <a:t> 2024). </a:t>
            </a:r>
          </a:p>
          <a:p>
            <a:endParaRPr lang="en-US"/>
          </a:p>
          <a:p>
            <a:r>
              <a:rPr lang="en-US"/>
              <a:t>Hazra A, Zucker J, Bell E, et al. Mpox in people with past infection or a complete vaccination course: a global case series. Lancet Infect Dis. 2024 Jan;24(1):57-64. doi.org/10.1016/S1473-3099(23)00492-9 </a:t>
            </a:r>
            <a:endParaRPr lang="en-US">
              <a:ea typeface="Calibri" panose="020F0502020204030204"/>
              <a:cs typeface="Calibri" panose="020F0502020204030204"/>
            </a:endParaRPr>
          </a:p>
          <a:p>
            <a:endParaRPr lang="en-US"/>
          </a:p>
          <a:p>
            <a:r>
              <a:rPr lang="en-US"/>
              <a:t>Li T, Li Z, Xia Y, Long J, Qi L. Mpox reinfection: A rapid systematic review of case reports. Infect Med (Beijing). 2024 Feb 25;3(1):100096. </a:t>
            </a:r>
            <a:r>
              <a:rPr lang="en-US" err="1"/>
              <a:t>doi</a:t>
            </a:r>
            <a:r>
              <a:rPr lang="en-US"/>
              <a:t>: 10.1016/j.imj.2024.100096. PMID: 38586545; PMCID: PMC10998266.</a:t>
            </a:r>
            <a:endParaRPr lang="en-US">
              <a:ea typeface="Calibri"/>
              <a:cs typeface="Calibri"/>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268852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*EMA recommends extending indication of mpox vaccine to adolescents | European Medicines Agency (EMA)</a:t>
            </a:r>
            <a:r>
              <a:rPr lang="en-GB" dirty="0"/>
              <a:t> (https://www.ema.europa.eu/en/news/ema-recommends-extending-indication-mpox-vaccine-adolescents)</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3169786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Wales it is anticipated that MVA-BN would be administered by SC/IM route, but this could be subject to change based on supply*</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35</a:t>
            </a:fld>
            <a:endParaRPr lang="en-GB"/>
          </a:p>
        </p:txBody>
      </p:sp>
    </p:spTree>
    <p:extLst>
      <p:ext uri="{BB962C8B-B14F-4D97-AF65-F5344CB8AC3E}">
        <p14:creationId xmlns:p14="http://schemas.microsoft.com/office/powerpoint/2010/main" val="1422755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Pischel</a:t>
            </a:r>
            <a:r>
              <a:rPr lang="en-US" dirty="0"/>
              <a:t> L, Martini BA, Yu Y, </a:t>
            </a:r>
            <a:r>
              <a:rPr lang="en-US" dirty="0" err="1"/>
              <a:t>Cacesse</a:t>
            </a:r>
            <a:r>
              <a:rPr lang="en-US" dirty="0"/>
              <a:t> D, Tracy M, Kharbanda K, Ahmed N, Patel K, Grimshaw AA, Malik AA, </a:t>
            </a:r>
            <a:r>
              <a:rPr lang="en-US" dirty="0" err="1"/>
              <a:t>Goshua</a:t>
            </a:r>
            <a:r>
              <a:rPr lang="en-US" dirty="0"/>
              <a:t> G, Omer SB. Vaccine effectiveness of 3rd generation mpox vaccines against mpox infection and disease severity: A systematic review and meta-analysis. Vaccine,</a:t>
            </a:r>
          </a:p>
          <a:p>
            <a:r>
              <a:rPr lang="en-US" dirty="0"/>
              <a:t>2024 </a:t>
            </a:r>
            <a:r>
              <a:rPr lang="en-US" u="sng" dirty="0">
                <a:hlinkClick r:id="rId3"/>
              </a:rPr>
              <a:t>https://doi.org/10.1016/j.vaccine.2024.06.021</a:t>
            </a:r>
            <a:endParaRPr lang="en-US" dirty="0"/>
          </a:p>
          <a:p>
            <a:endParaRPr lang="en-US" dirty="0"/>
          </a:p>
          <a:p>
            <a:r>
              <a:rPr lang="en-US" dirty="0"/>
              <a:t>Yeganeh N, Yin S, Moir O, Danza P, Kim M, Finn L, Fisher R, Kulkarni S, Perez M, </a:t>
            </a:r>
            <a:r>
              <a:rPr lang="en-US" dirty="0" err="1"/>
              <a:t>Poortinga</a:t>
            </a:r>
            <a:r>
              <a:rPr lang="en-US" dirty="0"/>
              <a:t> K, Garland W, Foo C, Haddix M, Archer R, Frey N, Balter S, Singhal R, Kim A. Effectiveness of JYNNEOS vaccine against symptomatic mpox disease in adult men in Los Angeles County, August 29, 2022 to January 1, 2023. Vaccine. 2024 Aug 13;42(20):125987. Doi.org/10.1016/j.vaccine.2024.05.035.</a:t>
            </a:r>
          </a:p>
          <a:p>
            <a:endParaRPr lang="en-US" dirty="0"/>
          </a:p>
          <a:p>
            <a:r>
              <a:rPr lang="en-US" dirty="0"/>
              <a:t>Dalton AF, Diallo AO, Chard AN, </a:t>
            </a:r>
            <a:r>
              <a:rPr lang="en-US" dirty="0" err="1"/>
              <a:t>Moulia</a:t>
            </a:r>
            <a:r>
              <a:rPr lang="en-US" dirty="0"/>
              <a:t> </a:t>
            </a:r>
            <a:r>
              <a:rPr lang="en-US" dirty="0" err="1"/>
              <a:t>DLet</a:t>
            </a:r>
            <a:r>
              <a:rPr lang="en-US" dirty="0"/>
              <a:t> al. Estimated Effectiveness of </a:t>
            </a:r>
            <a:r>
              <a:rPr lang="en-US" dirty="0" err="1"/>
              <a:t>Jynneos</a:t>
            </a:r>
            <a:r>
              <a:rPr lang="en-US" dirty="0"/>
              <a:t> Vaccine in Preventing Mpox: A Multijurisdictional Case-Control Study — United States, August 19, 2022-March 31, 2023. MMWR </a:t>
            </a:r>
            <a:r>
              <a:rPr lang="en-US" dirty="0" err="1"/>
              <a:t>Morb</a:t>
            </a:r>
            <a:r>
              <a:rPr lang="en-US" dirty="0"/>
              <a:t> Mortal </a:t>
            </a:r>
            <a:r>
              <a:rPr lang="en-US" dirty="0" err="1"/>
              <a:t>Wkly</a:t>
            </a:r>
            <a:r>
              <a:rPr lang="en-US" dirty="0"/>
              <a:t> Rep. 2023 May 19;72(20):553-558. Doi.org/10.15585/mmwr.mm7220a3. </a:t>
            </a:r>
            <a:r>
              <a:rPr lang="en-US" u="sng" dirty="0">
                <a:hlinkClick r:id="rId4"/>
              </a:rPr>
              <a:t>www.cdc.gov/mmwr/volumes/72/wr/pdfs/mm7220a3-H.pdf</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ea typeface="Calibri"/>
                <a:cs typeface="Calibri"/>
              </a:rPr>
            </a:br>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36</a:t>
            </a:fld>
            <a:endParaRPr lang="en-GB"/>
          </a:p>
        </p:txBody>
      </p:sp>
    </p:spTree>
    <p:extLst>
      <p:ext uri="{BB962C8B-B14F-4D97-AF65-F5344CB8AC3E}">
        <p14:creationId xmlns:p14="http://schemas.microsoft.com/office/powerpoint/2010/main" val="3224654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Times New Roman" panose="02020603050405020304" pitchFamily="18" charset="0"/>
                <a:cs typeface="Arial" panose="020B0604020202020204" pitchFamily="34" charset="0"/>
              </a:rPr>
              <a:t>Currently, there are no data on administering MVA-BN at the same time as other vaccines. However, it can be co-administered with other vaccines in accordance with </a:t>
            </a:r>
            <a:r>
              <a:rPr lang="en-US" sz="12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Chapter 29</a:t>
            </a:r>
            <a:r>
              <a:rPr lang="en-US" sz="1200">
                <a:effectLst/>
                <a:latin typeface="Arial" panose="020B0604020202020204" pitchFamily="34" charset="0"/>
                <a:ea typeface="Times New Roman" panose="02020603050405020304" pitchFamily="18"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a:p>
            <a:r>
              <a:rPr lang="en-GB">
                <a:ea typeface="Calibri" panose="020F0502020204030204"/>
                <a:cs typeface="Calibri" panose="020F0502020204030204"/>
              </a:rPr>
              <a:t>*</a:t>
            </a:r>
            <a:r>
              <a:rPr lang="en-GB"/>
              <a:t>further guidance on vaccination sites is available in the green book </a:t>
            </a:r>
            <a:r>
              <a:rPr lang="en-GB">
                <a:hlinkClick r:id="rId4"/>
              </a:rPr>
              <a:t>chapter 4</a:t>
            </a:r>
            <a:endParaRPr lang="en-GB">
              <a:ea typeface="Calibri" panose="020F0502020204030204"/>
              <a:cs typeface="Calibri" panose="020F0502020204030204"/>
            </a:endParaRPr>
          </a:p>
          <a:p>
            <a:r>
              <a:rPr lang="en-GB">
                <a:ea typeface="Calibri" panose="020F0502020204030204"/>
                <a:cs typeface="Calibri" panose="020F0502020204030204"/>
              </a:rPr>
              <a:t>**</a:t>
            </a:r>
            <a:r>
              <a:rPr lang="en-GB"/>
              <a:t>further guidance on co-administration and intervals between vaccines is available in the green book </a:t>
            </a:r>
            <a:r>
              <a:rPr lang="en-GB">
                <a:hlinkClick r:id="rId5"/>
              </a:rPr>
              <a:t>chapter 11</a:t>
            </a:r>
            <a:endParaRPr lang="en-GB">
              <a:ea typeface="Calibri" panose="020F0502020204030204"/>
              <a:cs typeface="Calibri" panose="020F0502020204030204"/>
            </a:endParaRPr>
          </a:p>
          <a:p>
            <a:r>
              <a:rPr lang="en-GB">
                <a:ea typeface="Calibri" panose="020F0502020204030204"/>
                <a:cs typeface="Calibri" panose="020F0502020204030204"/>
              </a:rPr>
              <a:t>***</a:t>
            </a:r>
            <a:r>
              <a:rPr lang="en-GB"/>
              <a:t>hepatitis A and hepatitis B combination vaccine may also be an option if required as this reduces the number of injections</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37</a:t>
            </a:fld>
            <a:endParaRPr lang="en-GB"/>
          </a:p>
        </p:txBody>
      </p:sp>
    </p:spTree>
    <p:extLst>
      <p:ext uri="{BB962C8B-B14F-4D97-AF65-F5344CB8AC3E}">
        <p14:creationId xmlns:p14="http://schemas.microsoft.com/office/powerpoint/2010/main" val="2920061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10" dirty="0"/>
              <a:t>WHO 2013, Frey </a:t>
            </a:r>
            <a:r>
              <a:rPr lang="en-US" i="1" spc="-10" dirty="0"/>
              <a:t>et al, </a:t>
            </a:r>
            <a:r>
              <a:rPr lang="en-US" spc="-10" dirty="0"/>
              <a:t>2007, </a:t>
            </a:r>
            <a:r>
              <a:rPr lang="en-US" spc="-10" dirty="0" err="1"/>
              <a:t>Vollmar</a:t>
            </a:r>
            <a:r>
              <a:rPr lang="en-US" spc="-10" dirty="0"/>
              <a:t> </a:t>
            </a:r>
            <a:r>
              <a:rPr lang="en-US" i="1" spc="-10" dirty="0"/>
              <a:t>et al, </a:t>
            </a:r>
            <a:r>
              <a:rPr lang="en-US" spc="-10" dirty="0"/>
              <a:t>2006, von </a:t>
            </a:r>
            <a:r>
              <a:rPr lang="en-US" spc="-10" dirty="0" err="1"/>
              <a:t>Krempelhuber</a:t>
            </a:r>
            <a:r>
              <a:rPr lang="en-US" spc="-10" dirty="0"/>
              <a:t> </a:t>
            </a:r>
            <a:r>
              <a:rPr lang="en-US" i="1" spc="-10" dirty="0"/>
              <a:t>et al, </a:t>
            </a:r>
            <a:r>
              <a:rPr lang="en-US" spc="-10" dirty="0"/>
              <a:t>2010, Greenberg </a:t>
            </a:r>
            <a:r>
              <a:rPr lang="en-US" i="1" spc="-10" dirty="0"/>
              <a:t>et al, </a:t>
            </a:r>
            <a:r>
              <a:rPr lang="en-US" spc="-10" dirty="0"/>
              <a:t>2013</a:t>
            </a:r>
            <a:endParaRPr lang="en-US" dirty="0"/>
          </a:p>
          <a:p>
            <a:endParaRPr lang="en-US" spc="-10" dirty="0"/>
          </a:p>
          <a:p>
            <a:r>
              <a:rPr lang="en-US" spc="-10" dirty="0"/>
              <a:t>World Health </a:t>
            </a:r>
            <a:r>
              <a:rPr lang="en-US" spc="-10" dirty="0" err="1"/>
              <a:t>Organisation</a:t>
            </a:r>
            <a:r>
              <a:rPr lang="en-US" spc="-10" dirty="0"/>
              <a:t> (WHO) (2013) Summary report on first, second and third generation smallpox vaccines. Geneva</a:t>
            </a:r>
            <a:endParaRPr lang="en-US" dirty="0"/>
          </a:p>
          <a:p>
            <a:endParaRPr lang="en-US" spc="-10" dirty="0">
              <a:ea typeface="Calibri"/>
              <a:cs typeface="Calibri"/>
            </a:endParaRPr>
          </a:p>
          <a:p>
            <a:r>
              <a:rPr lang="en-US" spc="-10" dirty="0"/>
              <a:t>Frey SE, Newman FK, Kennedy JS </a:t>
            </a:r>
            <a:r>
              <a:rPr lang="en-US" i="1" spc="-10" dirty="0"/>
              <a:t>et al</a:t>
            </a:r>
            <a:r>
              <a:rPr lang="en-US" spc="-10" dirty="0"/>
              <a:t>. (2007) Clinical and immunologic responses to multiple doses of IMVAMUNE(R) (Modified Vaccinia Ankara) followed by </a:t>
            </a:r>
            <a:r>
              <a:rPr lang="en-US" spc="-10" dirty="0" err="1"/>
              <a:t>Dryvax</a:t>
            </a:r>
            <a:r>
              <a:rPr lang="en-US" spc="-10" dirty="0"/>
              <a:t>(R) challenge. Vaccine. 25: 8562-73</a:t>
            </a:r>
            <a:endParaRPr lang="en-US" dirty="0"/>
          </a:p>
          <a:p>
            <a:endParaRPr lang="en-US" spc="-10" dirty="0"/>
          </a:p>
          <a:p>
            <a:r>
              <a:rPr lang="en-US" spc="-10" dirty="0" err="1"/>
              <a:t>Vollmar</a:t>
            </a:r>
            <a:r>
              <a:rPr lang="en-US" spc="-10" dirty="0"/>
              <a:t> J, </a:t>
            </a:r>
            <a:r>
              <a:rPr lang="en-US" spc="-10" dirty="0" err="1"/>
              <a:t>Arndtz</a:t>
            </a:r>
            <a:r>
              <a:rPr lang="en-US" spc="-10" dirty="0"/>
              <a:t> N, </a:t>
            </a:r>
            <a:r>
              <a:rPr lang="en-US" spc="-10" dirty="0" err="1"/>
              <a:t>Eckl</a:t>
            </a:r>
            <a:r>
              <a:rPr lang="en-US" spc="-10" dirty="0"/>
              <a:t> KM </a:t>
            </a:r>
            <a:r>
              <a:rPr lang="en-US" i="1" spc="-10" dirty="0"/>
              <a:t>et al</a:t>
            </a:r>
            <a:r>
              <a:rPr lang="en-US" spc="-10" dirty="0"/>
              <a:t>. (2006) Safety and immunogenicity of </a:t>
            </a:r>
            <a:r>
              <a:rPr lang="en-US" spc="-10" dirty="0" err="1"/>
              <a:t>Imvamune</a:t>
            </a:r>
            <a:r>
              <a:rPr lang="en-US" spc="-10" dirty="0"/>
              <a:t>, a promising candidate as a third generation smallpox vaccine. Vaccine. 24: 2065-70</a:t>
            </a:r>
            <a:endParaRPr lang="en-US" dirty="0"/>
          </a:p>
          <a:p>
            <a:endParaRPr lang="en-US" spc="-10" dirty="0"/>
          </a:p>
          <a:p>
            <a:r>
              <a:rPr lang="en-US" spc="-10" dirty="0"/>
              <a:t>Von </a:t>
            </a:r>
            <a:r>
              <a:rPr lang="en-US" spc="-10" dirty="0" err="1"/>
              <a:t>Krempelhuber</a:t>
            </a:r>
            <a:r>
              <a:rPr lang="en-US" spc="-10" dirty="0"/>
              <a:t> A, </a:t>
            </a:r>
            <a:r>
              <a:rPr lang="en-US" spc="-10" dirty="0" err="1"/>
              <a:t>Vollmar</a:t>
            </a:r>
            <a:r>
              <a:rPr lang="en-US" spc="-10" dirty="0"/>
              <a:t> J, </a:t>
            </a:r>
            <a:r>
              <a:rPr lang="en-US" spc="-10" dirty="0" err="1"/>
              <a:t>Prokorny</a:t>
            </a:r>
            <a:r>
              <a:rPr lang="en-US" spc="-10" dirty="0"/>
              <a:t> R </a:t>
            </a:r>
            <a:r>
              <a:rPr lang="en-US" i="1" spc="-10" dirty="0"/>
              <a:t>et al</a:t>
            </a:r>
            <a:r>
              <a:rPr lang="en-US" spc="-10" dirty="0"/>
              <a:t>. (2010) A randomized, double-blind, dose-finding Phase II study to evaluate immunogenicity and safety of the third generation smallpox vaccine candidate IMVAMUNE. Vaccine. 28: 1209-16</a:t>
            </a:r>
            <a:endParaRPr lang="en-US" dirty="0">
              <a:ea typeface="Calibri"/>
              <a:cs typeface="Calibri"/>
            </a:endParaRPr>
          </a:p>
          <a:p>
            <a:endParaRPr lang="en-US" spc="-10" dirty="0"/>
          </a:p>
          <a:p>
            <a:r>
              <a:rPr lang="en-US" spc="-10" dirty="0"/>
              <a:t>Greenberg RN, Overton ET, Haas DW </a:t>
            </a:r>
            <a:r>
              <a:rPr lang="en-US" i="1" spc="-10" dirty="0"/>
              <a:t>et al</a:t>
            </a:r>
            <a:r>
              <a:rPr lang="en-US" spc="-10" dirty="0"/>
              <a:t>. (2013) Safety, immunogenicity, and surrogate markers of clinical efficacy for modified vaccinia Ankara as a smallpox vaccine in HIV-infected subjects. J. Infect. Dis. 207: 749-58</a:t>
            </a:r>
            <a:endParaRPr lang="en-US" dirty="0"/>
          </a:p>
          <a:p>
            <a:endParaRPr lang="en-US" sz="1800" spc="-10" dirty="0">
              <a:effectLst/>
              <a:latin typeface="Lucida Sans" panose="020B0602030504020204" pitchFamily="34" charset="0"/>
              <a:ea typeface="Lucida Sans" panose="020B0602030504020204" pitchFamily="34" charset="0"/>
              <a:cs typeface="Lucida Sans" panose="020B0602030504020204" pitchFamily="34" charset="0"/>
            </a:endParaRPr>
          </a:p>
          <a:p>
            <a:endParaRPr lang="en-US" sz="1800" spc="-10" dirty="0">
              <a:effectLst/>
              <a:latin typeface="Lucida Sans" panose="020B0602030504020204" pitchFamily="34" charset="0"/>
            </a:endParaRPr>
          </a:p>
        </p:txBody>
      </p:sp>
      <p:sp>
        <p:nvSpPr>
          <p:cNvPr id="4" name="Slide Number Placeholder 3"/>
          <p:cNvSpPr>
            <a:spLocks noGrp="1"/>
          </p:cNvSpPr>
          <p:nvPr>
            <p:ph type="sldNum" sz="quarter" idx="5"/>
          </p:nvPr>
        </p:nvSpPr>
        <p:spPr/>
        <p:txBody>
          <a:bodyPr/>
          <a:lstStyle/>
          <a:p>
            <a:fld id="{43064EAD-90E7-4E2F-9BA2-EB3158278DFE}" type="slidenum">
              <a:rPr lang="en-US" smtClean="0"/>
              <a:t>38</a:t>
            </a:fld>
            <a:endParaRPr lang="en-US"/>
          </a:p>
        </p:txBody>
      </p:sp>
    </p:spTree>
    <p:extLst>
      <p:ext uri="{BB962C8B-B14F-4D97-AF65-F5344CB8AC3E}">
        <p14:creationId xmlns:p14="http://schemas.microsoft.com/office/powerpoint/2010/main" val="4084580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Imvanex:</a:t>
            </a:r>
            <a:r>
              <a:rPr lang="en-GB" dirty="0"/>
              <a:t> Unknown (cannot be estimated from the available data) adverse reactions include: Acute peripheral facial paralysis (Bell’s palsy) </a:t>
            </a:r>
          </a:p>
          <a:p>
            <a:pPr>
              <a:defRPr/>
            </a:pPr>
            <a:r>
              <a:rPr lang="en-GB" b="1" dirty="0" err="1"/>
              <a:t>Jynneos</a:t>
            </a:r>
            <a:r>
              <a:rPr lang="en-GB" dirty="0"/>
              <a:t>: Serious adverse events. </a:t>
            </a:r>
            <a:r>
              <a:rPr lang="en-GB" sz="1800" dirty="0">
                <a:effectLst/>
                <a:latin typeface="Segoe UI" panose="020B0502040204020203" pitchFamily="34" charset="0"/>
              </a:rPr>
              <a:t>Across all studies, a causal relationship to JYNNEOS could not be excluded for 5 SAEs, all non-fatal, which included Crohn’s disease, sarcoidosis, extraocular muscle paresis, throat tightness, and </a:t>
            </a:r>
            <a:r>
              <a:rPr lang="en-GB" sz="1800" dirty="0" err="1">
                <a:effectLst/>
                <a:latin typeface="Segoe UI" panose="020B0502040204020203" pitchFamily="34" charset="0"/>
              </a:rPr>
              <a:t>hemolytic</a:t>
            </a:r>
            <a:r>
              <a:rPr lang="en-GB" sz="1800" dirty="0">
                <a:effectLst/>
                <a:latin typeface="Segoe UI" panose="020B0502040204020203" pitchFamily="34" charset="0"/>
              </a:rPr>
              <a:t> </a:t>
            </a:r>
            <a:r>
              <a:rPr lang="en-GB" sz="1800" dirty="0" err="1">
                <a:effectLst/>
                <a:latin typeface="Segoe UI" panose="020B0502040204020203" pitchFamily="34" charset="0"/>
              </a:rPr>
              <a:t>anemia</a:t>
            </a:r>
            <a:r>
              <a:rPr lang="en-GB" sz="1800" dirty="0">
                <a:effectLst/>
                <a:latin typeface="Segoe UI" panose="020B0502040204020203" pitchFamily="34" charset="0"/>
              </a:rPr>
              <a:t>.</a:t>
            </a:r>
            <a:endParaRPr lang="en-GB" dirty="0"/>
          </a:p>
          <a:p>
            <a:pPr>
              <a:defRPr/>
            </a:pPr>
            <a:br>
              <a:rPr lang="en-GB" dirty="0"/>
            </a:br>
            <a:r>
              <a:rPr lang="en-GB" dirty="0"/>
              <a:t>Source: EMA Imvanex product information: </a:t>
            </a:r>
            <a:r>
              <a:rPr lang="en-GB" dirty="0">
                <a:hlinkClick r:id="rId3"/>
              </a:rPr>
              <a:t>https://www.ema.europa.eu/en/documents/product-information/imvanex-epar-product-information_en.pdf</a:t>
            </a:r>
            <a:r>
              <a:rPr lang="en-GB" dirty="0"/>
              <a:t> </a:t>
            </a:r>
          </a:p>
          <a:p>
            <a:pPr>
              <a:defRPr/>
            </a:pPr>
            <a:r>
              <a:rPr lang="en-GB" dirty="0"/>
              <a:t>Source: </a:t>
            </a:r>
            <a:r>
              <a:rPr lang="en-GB" dirty="0" err="1"/>
              <a:t>Jynneos</a:t>
            </a:r>
            <a:r>
              <a:rPr lang="en-GB" dirty="0"/>
              <a:t> package insert: </a:t>
            </a:r>
            <a:r>
              <a:rPr lang="en-GB" dirty="0">
                <a:hlinkClick r:id="rId4"/>
              </a:rPr>
              <a:t>Package Insert - JYNNEOS (Refrigerator)</a:t>
            </a:r>
            <a:endParaRPr lang="en-US" dirty="0"/>
          </a:p>
          <a:p>
            <a:pPr marL="0" marR="0" lvl="0" indent="0" algn="l" defTabSz="914400">
              <a:lnSpc>
                <a:spcPct val="100000"/>
              </a:lnSpc>
              <a:spcBef>
                <a:spcPct val="30000"/>
              </a:spcBef>
              <a:spcAft>
                <a:spcPct val="0"/>
              </a:spcAft>
              <a:buClrTx/>
              <a:buSzTx/>
              <a:buFontTx/>
              <a:buNone/>
              <a:tabLst/>
              <a:defRPr/>
            </a:pPr>
            <a:endParaRPr lang="en-GB" sz="1000" b="0" i="0" u="none" strike="noStrike" kern="1200" baseline="0" dirty="0">
              <a:solidFill>
                <a:schemeClr val="tx1"/>
              </a:solidFill>
              <a:latin typeface="+mn-lt"/>
              <a:ea typeface="ヒラギノ角ゴ Pro W3" pitchFamily="84" charset="-128"/>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39</a:t>
            </a:fld>
            <a:endParaRPr lang="en-GB"/>
          </a:p>
        </p:txBody>
      </p:sp>
    </p:spTree>
    <p:extLst>
      <p:ext uri="{BB962C8B-B14F-4D97-AF65-F5344CB8AC3E}">
        <p14:creationId xmlns:p14="http://schemas.microsoft.com/office/powerpoint/2010/main" val="342955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a:cs typeface="Arial"/>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latin typeface="Arial" panose="020B0604020202020204" pitchFamily="34" charset="0"/>
              <a:cs typeface="Arial" panose="020B0604020202020204" pitchFamily="34" charset="0"/>
            </a:endParaRPr>
          </a:p>
          <a:p>
            <a:pPr eaLnBrk="1" hangingPunct="1">
              <a:spcBef>
                <a:spcPct val="0"/>
              </a:spcBef>
            </a:pPr>
            <a:r>
              <a:rPr lang="en-GB" sz="1200" dirty="0">
                <a:latin typeface="Arial"/>
                <a:cs typeface="Arial"/>
              </a:rPr>
              <a:t>This resource is designed to train</a:t>
            </a:r>
            <a:r>
              <a:rPr lang="en-GB" sz="1200" baseline="0" dirty="0">
                <a:latin typeface="Arial"/>
                <a:cs typeface="Arial"/>
              </a:rPr>
              <a:t> </a:t>
            </a:r>
            <a:r>
              <a:rPr lang="en-GB" sz="1200" dirty="0">
                <a:latin typeface="Arial"/>
                <a:cs typeface="Arial"/>
              </a:rPr>
              <a:t>healthcare practitioners involved in delivering the routine vaccination programme against mpox. </a:t>
            </a:r>
            <a:r>
              <a:rPr lang="en-GB" sz="1200" b="1" baseline="0" dirty="0">
                <a:latin typeface="Arial"/>
                <a:cs typeface="Arial"/>
              </a:rPr>
              <a:t>Trainers should select the slides they need depending on audience background, role in the programme, length of training session and so on. Some slides may appear repetitive, but this is because trainers are encouraged to use the slides relevant to their audience and should remove any slides which they do not feel are required for their training session. </a:t>
            </a:r>
          </a:p>
          <a:p>
            <a:pPr eaLnBrk="1" hangingPunct="1">
              <a:spcBef>
                <a:spcPct val="0"/>
              </a:spcBef>
            </a:pPr>
            <a:endParaRPr lang="en-GB" sz="1200" baseline="0" dirty="0">
              <a:latin typeface="Arial" panose="020B0604020202020204" pitchFamily="34" charset="0"/>
              <a:cs typeface="Arial" panose="020B0604020202020204" pitchFamily="34" charset="0"/>
            </a:endParaRPr>
          </a:p>
          <a:p>
            <a:pPr>
              <a:spcBef>
                <a:spcPct val="0"/>
              </a:spcBef>
            </a:pPr>
            <a:r>
              <a:rPr lang="en-GB" sz="1200" dirty="0">
                <a:latin typeface="Arial"/>
                <a:cs typeface="Arial"/>
              </a:rPr>
              <a:t>This resource does not cover the practical aspects of vaccine administration technique. If staff require practical training for this, they should refer to their line manager for additional</a:t>
            </a:r>
            <a:r>
              <a:rPr lang="en-GB" sz="1200" baseline="0" dirty="0">
                <a:latin typeface="Arial"/>
                <a:cs typeface="Arial"/>
              </a:rPr>
              <a:t> </a:t>
            </a:r>
            <a:r>
              <a:rPr lang="en-GB" sz="1200" dirty="0">
                <a:latin typeface="Arial"/>
                <a:cs typeface="Arial"/>
              </a:rPr>
              <a:t>training.</a:t>
            </a:r>
            <a:r>
              <a:rPr lang="en-GB" dirty="0">
                <a:latin typeface="Arial"/>
                <a:cs typeface="Arial"/>
              </a:rPr>
              <a:t>  </a:t>
            </a:r>
            <a:endParaRPr lang="en-GB" sz="1200" dirty="0">
              <a:latin typeface="Arial" panose="020B0604020202020204" pitchFamily="34" charset="0"/>
              <a:cs typeface="Arial" panose="020B0604020202020204" pitchFamily="34" charset="0"/>
            </a:endParaRPr>
          </a:p>
          <a:p>
            <a:r>
              <a:rPr lang="en-GB" dirty="0"/>
              <a:t> </a:t>
            </a:r>
            <a:endParaRPr lang="en-GB" dirty="0">
              <a:latin typeface="Arial" panose="020B0604020202020204" pitchFamily="34" charset="0"/>
              <a:ea typeface="Calibri"/>
              <a:cs typeface="Arial" panose="020B0604020202020204" pitchFamily="34" charset="0"/>
            </a:endParaRPr>
          </a:p>
          <a:p>
            <a:r>
              <a:rPr lang="en-GB" dirty="0">
                <a:latin typeface="Arial" panose="020B0604020202020204" pitchFamily="34" charset="0"/>
                <a:cs typeface="Arial" panose="020B0604020202020204" pitchFamily="34" charset="0"/>
              </a:rPr>
              <a:t>*Post-exposure vaccination is not covered in this training slide set. Please refer to the Green Book smallpox and mpox chapter, the relevant incident response training slide set and other relevant resources.</a:t>
            </a:r>
          </a:p>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*Vaccination as an occupational health measure is not covered in this resource.  </a:t>
            </a: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10" dirty="0"/>
              <a:t>WHO 2013, Frey </a:t>
            </a:r>
            <a:r>
              <a:rPr lang="en-US" i="1" spc="-10" dirty="0"/>
              <a:t>et al, </a:t>
            </a:r>
            <a:r>
              <a:rPr lang="en-US" spc="-10" dirty="0"/>
              <a:t>2007, </a:t>
            </a:r>
            <a:r>
              <a:rPr lang="en-US" spc="-10" dirty="0" err="1"/>
              <a:t>Vollmar</a:t>
            </a:r>
            <a:r>
              <a:rPr lang="en-US" spc="-10" dirty="0"/>
              <a:t> </a:t>
            </a:r>
            <a:r>
              <a:rPr lang="en-US" i="1" spc="-10" dirty="0"/>
              <a:t>et al, </a:t>
            </a:r>
            <a:r>
              <a:rPr lang="en-US" spc="-10" dirty="0"/>
              <a:t>2006, von </a:t>
            </a:r>
            <a:r>
              <a:rPr lang="en-US" spc="-10" dirty="0" err="1"/>
              <a:t>Krempelhuber</a:t>
            </a:r>
            <a:r>
              <a:rPr lang="en-US" spc="-10" dirty="0"/>
              <a:t> </a:t>
            </a:r>
            <a:r>
              <a:rPr lang="en-US" i="1" spc="-10" dirty="0"/>
              <a:t>et al, </a:t>
            </a:r>
            <a:r>
              <a:rPr lang="en-US" spc="-10" dirty="0"/>
              <a:t>2010, Greenberg </a:t>
            </a:r>
            <a:r>
              <a:rPr lang="en-US" i="1" spc="-10" dirty="0"/>
              <a:t>et al, </a:t>
            </a:r>
            <a:r>
              <a:rPr lang="en-US" spc="-10" dirty="0"/>
              <a:t>2013 </a:t>
            </a:r>
            <a:endParaRPr lang="en-US" dirty="0"/>
          </a:p>
          <a:p>
            <a:r>
              <a:rPr lang="en-US" spc="-10" dirty="0"/>
              <a:t> </a:t>
            </a:r>
            <a:endParaRPr lang="en-US" dirty="0"/>
          </a:p>
          <a:p>
            <a:r>
              <a:rPr lang="en-US" spc="-10" dirty="0"/>
              <a:t>World Health </a:t>
            </a:r>
            <a:r>
              <a:rPr lang="en-US" spc="-10" dirty="0" err="1"/>
              <a:t>Organisation</a:t>
            </a:r>
            <a:r>
              <a:rPr lang="en-US" spc="-10" dirty="0"/>
              <a:t> (WHO) (2013) Summary report on first, second and third generation smallpox vaccines. Geneva </a:t>
            </a:r>
            <a:endParaRPr lang="en-US" dirty="0"/>
          </a:p>
          <a:p>
            <a:r>
              <a:rPr lang="en-US" spc="-10" dirty="0"/>
              <a:t> </a:t>
            </a:r>
            <a:endParaRPr lang="en-US" dirty="0"/>
          </a:p>
          <a:p>
            <a:r>
              <a:rPr lang="en-US" spc="-10" dirty="0"/>
              <a:t>Frey SE, Newman FK, Kennedy JS </a:t>
            </a:r>
            <a:r>
              <a:rPr lang="en-US" i="1" spc="-10" dirty="0"/>
              <a:t>et al</a:t>
            </a:r>
            <a:r>
              <a:rPr lang="en-US" spc="-10" dirty="0"/>
              <a:t>. (2007) Clinical and immunologic responses to multiple doses of IMVAMUNE(R) (Modified Vaccinia Ankara) followed by </a:t>
            </a:r>
            <a:r>
              <a:rPr lang="en-US" spc="-10" dirty="0" err="1"/>
              <a:t>Dryvax</a:t>
            </a:r>
            <a:r>
              <a:rPr lang="en-US" spc="-10" dirty="0"/>
              <a:t>(R) challenge. Vaccine. 25: 8562-73</a:t>
            </a:r>
            <a:r>
              <a:rPr lang="en-GB" spc="-10" dirty="0"/>
              <a:t> </a:t>
            </a:r>
            <a:endParaRPr lang="en-US" dirty="0"/>
          </a:p>
          <a:p>
            <a:r>
              <a:rPr lang="en-US" spc="-10" dirty="0"/>
              <a:t> </a:t>
            </a:r>
            <a:endParaRPr lang="en-US" dirty="0"/>
          </a:p>
          <a:p>
            <a:r>
              <a:rPr lang="en-US" spc="-10" dirty="0" err="1"/>
              <a:t>Vollmar</a:t>
            </a:r>
            <a:r>
              <a:rPr lang="en-US" spc="-10" dirty="0"/>
              <a:t> J, </a:t>
            </a:r>
            <a:r>
              <a:rPr lang="en-US" spc="-10" dirty="0" err="1"/>
              <a:t>Arndtz</a:t>
            </a:r>
            <a:r>
              <a:rPr lang="en-US" spc="-10" dirty="0"/>
              <a:t> N, </a:t>
            </a:r>
            <a:r>
              <a:rPr lang="en-US" spc="-10" dirty="0" err="1"/>
              <a:t>Eckl</a:t>
            </a:r>
            <a:r>
              <a:rPr lang="en-US" spc="-10" dirty="0"/>
              <a:t> KM </a:t>
            </a:r>
            <a:r>
              <a:rPr lang="en-US" i="1" spc="-10" dirty="0"/>
              <a:t>et al</a:t>
            </a:r>
            <a:r>
              <a:rPr lang="en-US" spc="-10" dirty="0"/>
              <a:t>. (2006) Safety and immunogenicity of </a:t>
            </a:r>
            <a:r>
              <a:rPr lang="en-US" spc="-10" dirty="0" err="1"/>
              <a:t>Imvamune</a:t>
            </a:r>
            <a:r>
              <a:rPr lang="en-US" spc="-10" dirty="0"/>
              <a:t>, a promising candidate as a third generation smallpox vaccine. Vaccine. 24: 2065-70 </a:t>
            </a:r>
            <a:endParaRPr lang="en-US" dirty="0"/>
          </a:p>
          <a:p>
            <a:r>
              <a:rPr lang="en-US" spc="-10" dirty="0"/>
              <a:t> </a:t>
            </a:r>
            <a:endParaRPr lang="en-US" dirty="0"/>
          </a:p>
          <a:p>
            <a:r>
              <a:rPr lang="en-US" spc="-10" dirty="0"/>
              <a:t>Von </a:t>
            </a:r>
            <a:r>
              <a:rPr lang="en-US" spc="-10" dirty="0" err="1"/>
              <a:t>Krempelhuber</a:t>
            </a:r>
            <a:r>
              <a:rPr lang="en-US" spc="-10" dirty="0"/>
              <a:t> A, </a:t>
            </a:r>
            <a:r>
              <a:rPr lang="en-US" spc="-10" dirty="0" err="1"/>
              <a:t>Vollmar</a:t>
            </a:r>
            <a:r>
              <a:rPr lang="en-US" spc="-10" dirty="0"/>
              <a:t> J, </a:t>
            </a:r>
            <a:r>
              <a:rPr lang="en-US" spc="-10" dirty="0" err="1"/>
              <a:t>Prokorny</a:t>
            </a:r>
            <a:r>
              <a:rPr lang="en-US" spc="-10" dirty="0"/>
              <a:t> R </a:t>
            </a:r>
            <a:r>
              <a:rPr lang="en-US" i="1" spc="-10" dirty="0"/>
              <a:t>et al</a:t>
            </a:r>
            <a:r>
              <a:rPr lang="en-US" spc="-10" dirty="0"/>
              <a:t>. (2010) A randomized, double-blind, dose-finding Phase II study to evaluate immunogenicity and safety of the third generation smallpox vaccine candidate IMVAMUNE. Vaccine. 28: 1209-16 </a:t>
            </a:r>
            <a:endParaRPr lang="en-US" dirty="0"/>
          </a:p>
          <a:p>
            <a:r>
              <a:rPr lang="en-US" spc="-10" dirty="0"/>
              <a:t> </a:t>
            </a:r>
            <a:endParaRPr lang="en-US" dirty="0"/>
          </a:p>
          <a:p>
            <a:r>
              <a:rPr lang="en-US" spc="-10" dirty="0"/>
              <a:t>Greenberg RN, Overton ET, Haas DW </a:t>
            </a:r>
            <a:r>
              <a:rPr lang="en-US" i="1" spc="-10" dirty="0"/>
              <a:t>et al</a:t>
            </a:r>
            <a:r>
              <a:rPr lang="en-US" spc="-10" dirty="0"/>
              <a:t>. (2013) Safety, immunogenicity, and surrogate markers of clinical efficacy for modified vaccinia Ankara as a smallpox vaccine in HIV-infected subjects. J. Infect. Dis. 207: 749-58</a:t>
            </a:r>
            <a:r>
              <a:rPr lang="en-GB" spc="-10" dirty="0"/>
              <a:t> </a:t>
            </a:r>
            <a:endParaRPr lang="en-US" dirty="0"/>
          </a:p>
          <a:p>
            <a:r>
              <a:rPr lang="en-US" spc="-10" dirty="0"/>
              <a:t> </a:t>
            </a:r>
            <a:endParaRPr lang="en-US" dirty="0"/>
          </a:p>
          <a:p>
            <a:endParaRPr lang="en-US" spc="-10" dirty="0">
              <a:latin typeface="Lucida Sans"/>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40</a:t>
            </a:fld>
            <a:endParaRPr lang="en-GB"/>
          </a:p>
        </p:txBody>
      </p:sp>
    </p:spTree>
    <p:extLst>
      <p:ext uri="{BB962C8B-B14F-4D97-AF65-F5344CB8AC3E}">
        <p14:creationId xmlns:p14="http://schemas.microsoft.com/office/powerpoint/2010/main" val="638069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dirty="0"/>
          </a:p>
          <a:p>
            <a:r>
              <a:rPr lang="en-GB" dirty="0"/>
              <a:t>Green Book chapter</a:t>
            </a:r>
            <a:r>
              <a:rPr lang="en-GB" baseline="0" dirty="0"/>
              <a:t> 9: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Storage information is also available in the product information as well as the Green Book chapter: </a:t>
            </a:r>
            <a:r>
              <a:rPr lang="en-GB" dirty="0">
                <a:hlinkClick r:id="rId3"/>
              </a:rPr>
              <a:t>https://www.gov.uk/government/publications/smallpox-and-vaccinia-the-green-book-chapter-29</a:t>
            </a:r>
            <a:r>
              <a:rPr lang="en-GB" dirty="0"/>
              <a:t> </a:t>
            </a:r>
            <a:endParaRPr lang="en-US" dirty="0"/>
          </a:p>
          <a:p>
            <a:r>
              <a:rPr lang="en-GB" dirty="0"/>
              <a:t>and the PGD: </a:t>
            </a:r>
            <a:r>
              <a:rPr lang="en-GB" dirty="0">
                <a:hlinkClick r:id="rId4"/>
              </a:rPr>
              <a:t>Patient Group Directions (PGD) - Welsh Medicines Advice Service</a:t>
            </a:r>
            <a:r>
              <a:rPr lang="en-GB" dirty="0"/>
              <a:t> (https://www.wmic.wales.nhs.uk/pgds-templates-advice/)</a:t>
            </a:r>
            <a:endParaRPr lang="en-GB"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67665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of </a:t>
            </a:r>
            <a:r>
              <a:rPr lang="en-US" err="1"/>
              <a:t>Jynneos</a:t>
            </a:r>
            <a:r>
              <a:rPr lang="en-US"/>
              <a:t> packaging (US branded MVA-BN vaccine) supplied by Bavarian Nordic</a:t>
            </a: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44</a:t>
            </a:fld>
            <a:endParaRPr lang="en-GB"/>
          </a:p>
        </p:txBody>
      </p:sp>
    </p:spTree>
    <p:extLst>
      <p:ext uri="{BB962C8B-B14F-4D97-AF65-F5344CB8AC3E}">
        <p14:creationId xmlns:p14="http://schemas.microsoft.com/office/powerpoint/2010/main" val="788045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Imvanex® is the name of the European product, </a:t>
            </a:r>
            <a:r>
              <a:rPr lang="en-US" dirty="0" err="1"/>
              <a:t>Jynneos</a:t>
            </a:r>
            <a:r>
              <a:rPr lang="en-US" dirty="0"/>
              <a:t>® is the name of the US-licensed version, both of which are developed by Bavarian Nordic.</a:t>
            </a:r>
          </a:p>
          <a:p>
            <a:endParaRPr lang="en-US" dirty="0"/>
          </a:p>
          <a:p>
            <a:r>
              <a:rPr lang="en-US" dirty="0"/>
              <a:t>To ensure sufficient vaccine was available, </a:t>
            </a:r>
            <a:r>
              <a:rPr lang="en-US" dirty="0" err="1"/>
              <a:t>Jynneos</a:t>
            </a:r>
            <a:r>
              <a:rPr lang="en-US" dirty="0"/>
              <a:t>® was urgently procured in the UK to manage the 2022 Clade II mpox outbreak the MHRA granted a ‘batch specific variation’ for the FDP00072 batch (expiry date 31 July 2025) of </a:t>
            </a:r>
            <a:r>
              <a:rPr lang="en-US" dirty="0" err="1"/>
              <a:t>Jynneos</a:t>
            </a:r>
            <a:r>
              <a:rPr lang="en-US" dirty="0"/>
              <a:t>® which enabled importation into the UK for use. This is the only batch of </a:t>
            </a:r>
            <a:r>
              <a:rPr lang="en-US" dirty="0" err="1"/>
              <a:t>Jynneos</a:t>
            </a:r>
            <a:r>
              <a:rPr lang="en-US" dirty="0"/>
              <a:t>® that can be used under the national mpox vaccine PGD. Any batch of Imvanex® can be used under the PGD.</a:t>
            </a:r>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46</a:t>
            </a:fld>
            <a:endParaRPr lang="en-GB"/>
          </a:p>
        </p:txBody>
      </p:sp>
    </p:spTree>
    <p:extLst>
      <p:ext uri="{BB962C8B-B14F-4D97-AF65-F5344CB8AC3E}">
        <p14:creationId xmlns:p14="http://schemas.microsoft.com/office/powerpoint/2010/main" val="2465218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hlinkClick r:id="rId3"/>
              </a:rPr>
              <a:t>Infection Prevention and Control (IP&amp;C) Measures for Suspected and Confirmed Cases of Mpox in Healthcare Settings in Wales v3.0: </a:t>
            </a:r>
          </a:p>
          <a:p>
            <a:r>
              <a:rPr lang="en-GB" dirty="0">
                <a:hlinkClick r:id="rId3"/>
              </a:rPr>
              <a:t>https://phw.nhs.wales/services-and-teams/antibiotics-and-infections/infection-prevention-control/resources-for-healthcare-professionals/mpox/20-03-2025-ipc-measures-for-suspected-and-confirmed-mpox-harp-phw-v3-0w/</a:t>
            </a: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3414977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A fractional dose may be administered by the intradermal route* (0.1ml), as per the </a:t>
            </a:r>
            <a:r>
              <a:rPr lang="en-US" dirty="0">
                <a:hlinkClick r:id="rId3"/>
              </a:rPr>
              <a:t>Green Book chapter 29</a:t>
            </a:r>
            <a:r>
              <a:rPr lang="en-US" dirty="0"/>
              <a:t>  (e.g. during periods of supply constraint) (https://www.gov.uk/government/publications/smallpox-and-vaccinia-the-green-book-chapter-29)</a:t>
            </a:r>
          </a:p>
          <a:p>
            <a:pPr>
              <a:lnSpc>
                <a:spcPct val="90000"/>
              </a:lnSpc>
              <a:spcBef>
                <a:spcPts val="1000"/>
              </a:spcBef>
            </a:pPr>
            <a:br>
              <a:rPr lang="en-US" dirty="0">
                <a:ea typeface="Calibri"/>
                <a:cs typeface="+mn-lt"/>
              </a:rPr>
            </a:br>
            <a:r>
              <a:rPr lang="en-US" dirty="0"/>
              <a:t>Additional training is required for intradermal injection.</a:t>
            </a:r>
          </a:p>
          <a:p>
            <a:pPr>
              <a:lnSpc>
                <a:spcPct val="90000"/>
              </a:lnSpc>
              <a:spcBef>
                <a:spcPts val="1000"/>
              </a:spcBef>
            </a:pPr>
            <a:endParaRPr lang="en-US" dirty="0">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cs typeface="Arial"/>
              </a:rPr>
              <a:t>*In Wales it is anticipated that MVA-BN would be administered by SC/IM route, but this could be subject to change based on supply*</a:t>
            </a:r>
            <a:endParaRPr lang="en-US" dirty="0"/>
          </a:p>
          <a:p>
            <a:pPr>
              <a:lnSpc>
                <a:spcPct val="90000"/>
              </a:lnSpc>
              <a:spcBef>
                <a:spcPts val="1000"/>
              </a:spcBef>
            </a:pPr>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48</a:t>
            </a:fld>
            <a:endParaRPr lang="en-GB"/>
          </a:p>
        </p:txBody>
      </p:sp>
    </p:spTree>
    <p:extLst>
      <p:ext uri="{BB962C8B-B14F-4D97-AF65-F5344CB8AC3E}">
        <p14:creationId xmlns:p14="http://schemas.microsoft.com/office/powerpoint/2010/main" val="2588886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49</a:t>
            </a:fld>
            <a:endParaRPr lang="en-GB"/>
          </a:p>
        </p:txBody>
      </p:sp>
    </p:spTree>
    <p:extLst>
      <p:ext uri="{BB962C8B-B14F-4D97-AF65-F5344CB8AC3E}">
        <p14:creationId xmlns:p14="http://schemas.microsoft.com/office/powerpoint/2010/main" val="3592335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a:p>
        </p:txBody>
      </p:sp>
    </p:spTree>
    <p:extLst>
      <p:ext uri="{BB962C8B-B14F-4D97-AF65-F5344CB8AC3E}">
        <p14:creationId xmlns:p14="http://schemas.microsoft.com/office/powerpoint/2010/main" val="3718455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51</a:t>
            </a:fld>
            <a:endParaRPr lang="en-GB"/>
          </a:p>
        </p:txBody>
      </p:sp>
    </p:spTree>
    <p:extLst>
      <p:ext uri="{BB962C8B-B14F-4D97-AF65-F5344CB8AC3E}">
        <p14:creationId xmlns:p14="http://schemas.microsoft.com/office/powerpoint/2010/main" val="138497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a:t>
            </a:fld>
            <a:endParaRPr lang="en-GB"/>
          </a:p>
        </p:txBody>
      </p:sp>
    </p:spTree>
    <p:extLst>
      <p:ext uri="{BB962C8B-B14F-4D97-AF65-F5344CB8AC3E}">
        <p14:creationId xmlns:p14="http://schemas.microsoft.com/office/powerpoint/2010/main" val="3486266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Source and further information: </a:t>
            </a:r>
            <a:r>
              <a:rPr lang="en-GB" sz="3600" dirty="0">
                <a:hlinkClick r:id="rId3"/>
              </a:rPr>
              <a:t>The Green Book chapter 29</a:t>
            </a: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Lucida Sans" panose="020B0602030504020204" pitchFamily="34" charset="0"/>
              <a:ea typeface="Lucida Sans" panose="020B0602030504020204" pitchFamily="34" charset="0"/>
              <a:cs typeface="Lucida Sans" panose="020B0602030504020204" pitchFamily="34" charset="0"/>
            </a:endParaRPr>
          </a:p>
          <a:p>
            <a:r>
              <a:rPr lang="en-US" dirty="0">
                <a:solidFill>
                  <a:srgbClr val="000000"/>
                </a:solidFill>
              </a:rPr>
              <a:t>*Berry MT, Khan SR, Schlub TE, </a:t>
            </a:r>
            <a:r>
              <a:rPr lang="en-US" dirty="0" err="1">
                <a:solidFill>
                  <a:srgbClr val="000000"/>
                </a:solidFill>
              </a:rPr>
              <a:t>Notaras</a:t>
            </a:r>
            <a:r>
              <a:rPr lang="en-US" dirty="0">
                <a:solidFill>
                  <a:srgbClr val="000000"/>
                </a:solidFill>
              </a:rPr>
              <a:t> A, </a:t>
            </a:r>
            <a:r>
              <a:rPr lang="en-US" dirty="0" err="1">
                <a:solidFill>
                  <a:srgbClr val="000000"/>
                </a:solidFill>
              </a:rPr>
              <a:t>Kunasekaran</a:t>
            </a:r>
            <a:r>
              <a:rPr lang="en-US" dirty="0">
                <a:solidFill>
                  <a:srgbClr val="000000"/>
                </a:solidFill>
              </a:rPr>
              <a:t> M, </a:t>
            </a:r>
            <a:r>
              <a:rPr lang="en-US" dirty="0" err="1">
                <a:solidFill>
                  <a:srgbClr val="000000"/>
                </a:solidFill>
              </a:rPr>
              <a:t>Grulich</a:t>
            </a:r>
            <a:r>
              <a:rPr lang="en-US" dirty="0">
                <a:solidFill>
                  <a:srgbClr val="000000"/>
                </a:solidFill>
              </a:rPr>
              <a:t> AE, </a:t>
            </a:r>
            <a:r>
              <a:rPr lang="en-US" dirty="0" err="1">
                <a:solidFill>
                  <a:srgbClr val="000000"/>
                </a:solidFill>
              </a:rPr>
              <a:t>MacIntyre</a:t>
            </a:r>
            <a:r>
              <a:rPr lang="en-US" dirty="0">
                <a:solidFill>
                  <a:srgbClr val="000000"/>
                </a:solidFill>
              </a:rPr>
              <a:t> CR, Davenport MP, Khoury DS. Predicting vaccine effectiveness for mpox. Nat </a:t>
            </a:r>
            <a:r>
              <a:rPr lang="en-US" dirty="0" err="1">
                <a:solidFill>
                  <a:srgbClr val="000000"/>
                </a:solidFill>
              </a:rPr>
              <a:t>Commun</a:t>
            </a:r>
            <a:r>
              <a:rPr lang="en-US" dirty="0">
                <a:solidFill>
                  <a:srgbClr val="000000"/>
                </a:solidFill>
              </a:rPr>
              <a:t>. 2024 May 8;15(1):3856. </a:t>
            </a:r>
            <a:r>
              <a:rPr lang="en-US" dirty="0" err="1">
                <a:solidFill>
                  <a:srgbClr val="000000"/>
                </a:solidFill>
              </a:rPr>
              <a:t>doi</a:t>
            </a:r>
            <a:r>
              <a:rPr lang="en-US" dirty="0">
                <a:solidFill>
                  <a:srgbClr val="000000"/>
                </a:solidFill>
              </a:rPr>
              <a:t>: 10.1038/s41467-024-48180-w</a:t>
            </a:r>
            <a:endParaRPr lang="en-US" dirty="0"/>
          </a:p>
          <a:p>
            <a:endParaRPr lang="en-US" dirty="0">
              <a:solidFill>
                <a:srgbClr val="000000"/>
              </a:solidFill>
            </a:endParaRPr>
          </a:p>
          <a:p>
            <a:r>
              <a:rPr lang="en-US" dirty="0">
                <a:solidFill>
                  <a:srgbClr val="000000"/>
                </a:solidFill>
              </a:rPr>
              <a:t>*Mason LMK, </a:t>
            </a:r>
            <a:r>
              <a:rPr lang="en-US" dirty="0" err="1">
                <a:solidFill>
                  <a:srgbClr val="000000"/>
                </a:solidFill>
              </a:rPr>
              <a:t>Betancur</a:t>
            </a:r>
            <a:r>
              <a:rPr lang="en-US" dirty="0">
                <a:solidFill>
                  <a:srgbClr val="000000"/>
                </a:solidFill>
              </a:rPr>
              <a:t> E, </a:t>
            </a:r>
            <a:r>
              <a:rPr lang="en-US" dirty="0" err="1">
                <a:solidFill>
                  <a:srgbClr val="000000"/>
                </a:solidFill>
              </a:rPr>
              <a:t>Riera</a:t>
            </a:r>
            <a:r>
              <a:rPr lang="en-US" dirty="0">
                <a:solidFill>
                  <a:srgbClr val="000000"/>
                </a:solidFill>
              </a:rPr>
              <a:t>-Montes M, </a:t>
            </a:r>
            <a:r>
              <a:rPr lang="en-US" dirty="0" err="1">
                <a:solidFill>
                  <a:srgbClr val="000000"/>
                </a:solidFill>
              </a:rPr>
              <a:t>Lienert</a:t>
            </a:r>
            <a:r>
              <a:rPr lang="en-US" dirty="0">
                <a:solidFill>
                  <a:srgbClr val="000000"/>
                </a:solidFill>
              </a:rPr>
              <a:t> F, Scheele S. MVA-BN Vaccine Effectiveness: A Systematic Review of Real-World Evidence in Outbreak Settings. </a:t>
            </a:r>
            <a:r>
              <a:rPr lang="en-US" dirty="0" err="1">
                <a:solidFill>
                  <a:srgbClr val="000000"/>
                </a:solidFill>
              </a:rPr>
              <a:t>medRxiv</a:t>
            </a:r>
            <a:r>
              <a:rPr lang="en-US" dirty="0">
                <a:solidFill>
                  <a:srgbClr val="000000"/>
                </a:solidFill>
              </a:rPr>
              <a:t> 24306078, 2024 April 26 Doi.org/10.1101/2024.04.25.24306078.</a:t>
            </a:r>
            <a:endParaRPr lang="en-US" dirty="0"/>
          </a:p>
          <a:p>
            <a:endParaRPr lang="en-US" dirty="0">
              <a:solidFill>
                <a:srgbClr val="000000"/>
              </a:solidFill>
            </a:endParaRPr>
          </a:p>
          <a:p>
            <a:r>
              <a:rPr lang="en-US" dirty="0">
                <a:solidFill>
                  <a:srgbClr val="000000"/>
                </a:solidFill>
              </a:rPr>
              <a:t>*</a:t>
            </a:r>
            <a:r>
              <a:rPr lang="en-US" dirty="0" err="1">
                <a:solidFill>
                  <a:srgbClr val="000000"/>
                </a:solidFill>
              </a:rPr>
              <a:t>Pischel</a:t>
            </a:r>
            <a:r>
              <a:rPr lang="en-US" dirty="0">
                <a:solidFill>
                  <a:srgbClr val="000000"/>
                </a:solidFill>
              </a:rPr>
              <a:t> L, Martini BA, Yu Y, </a:t>
            </a:r>
            <a:r>
              <a:rPr lang="en-US" dirty="0" err="1">
                <a:solidFill>
                  <a:srgbClr val="000000"/>
                </a:solidFill>
              </a:rPr>
              <a:t>Cacesse</a:t>
            </a:r>
            <a:r>
              <a:rPr lang="en-US" dirty="0">
                <a:solidFill>
                  <a:srgbClr val="000000"/>
                </a:solidFill>
              </a:rPr>
              <a:t> D, Tracy M, Kharbanda K, Ahmed N, Patel K, Grimshaw AA, Malik AA, </a:t>
            </a:r>
            <a:r>
              <a:rPr lang="en-US" dirty="0" err="1">
                <a:solidFill>
                  <a:srgbClr val="000000"/>
                </a:solidFill>
              </a:rPr>
              <a:t>Goshua</a:t>
            </a:r>
            <a:r>
              <a:rPr lang="en-US" dirty="0">
                <a:solidFill>
                  <a:srgbClr val="000000"/>
                </a:solidFill>
              </a:rPr>
              <a:t> G, Omer SB. Vaccine effectiveness of 3rd generation mpox vaccines against mpox infection and disease severity: A systematic review and meta-analysis. Vaccine, 2024 </a:t>
            </a:r>
            <a:r>
              <a:rPr lang="en-US" u="sng" dirty="0">
                <a:solidFill>
                  <a:srgbClr val="000000"/>
                </a:solidFill>
                <a:hlinkClick r:id="rId4"/>
              </a:rPr>
              <a:t>https://doi.org/10.1016/j.vaccine.2024.06.021</a:t>
            </a:r>
            <a:endParaRPr lang="en-US" dirty="0"/>
          </a:p>
          <a:p>
            <a:endParaRPr lang="en-US" dirty="0">
              <a:solidFill>
                <a:srgbClr val="000000"/>
              </a:solidFill>
            </a:endParaRPr>
          </a:p>
          <a:p>
            <a:r>
              <a:rPr lang="en-US" dirty="0">
                <a:solidFill>
                  <a:srgbClr val="000000"/>
                </a:solidFill>
              </a:rPr>
              <a:t>Charles H, Thorley K, Turner C, et al. Post-peak mpox in England: epidemiology, reinfection, and vaccine effectiveness – data from 2023. </a:t>
            </a:r>
            <a:r>
              <a:rPr lang="en-US" dirty="0" err="1">
                <a:solidFill>
                  <a:srgbClr val="000000"/>
                </a:solidFill>
              </a:rPr>
              <a:t>medRxiv</a:t>
            </a:r>
            <a:r>
              <a:rPr lang="en-US" dirty="0">
                <a:solidFill>
                  <a:srgbClr val="000000"/>
                </a:solidFill>
              </a:rPr>
              <a:t> 2024 24303362 [accessed 2024 June 18] </a:t>
            </a:r>
            <a:r>
              <a:rPr lang="en-US" u="sng" dirty="0">
                <a:solidFill>
                  <a:srgbClr val="000000"/>
                </a:solidFill>
                <a:hlinkClick r:id="rId5"/>
              </a:rPr>
              <a:t>https://www.medrxiv.org/content/10.1101/2024.02.26.24303362v1</a:t>
            </a:r>
            <a:endParaRPr lang="en-US" dirty="0">
              <a:ea typeface="Calibri"/>
              <a:cs typeface="Calibri"/>
            </a:endParaRPr>
          </a:p>
          <a:p>
            <a:endParaRPr lang="en-US" dirty="0">
              <a:solidFill>
                <a:srgbClr val="000000"/>
              </a:solidFill>
            </a:endParaRPr>
          </a:p>
          <a:p>
            <a:r>
              <a:rPr lang="en-US" dirty="0">
                <a:solidFill>
                  <a:srgbClr val="000000"/>
                </a:solidFill>
              </a:rPr>
              <a:t>**Yeganeh N, Yin S, Moir O, Danza P, Kim M, Finn L, Fisher R, Kulkarni S, Perez M, </a:t>
            </a:r>
            <a:r>
              <a:rPr lang="en-US" dirty="0" err="1">
                <a:solidFill>
                  <a:srgbClr val="000000"/>
                </a:solidFill>
              </a:rPr>
              <a:t>Poortinga</a:t>
            </a:r>
            <a:r>
              <a:rPr lang="en-US" dirty="0">
                <a:solidFill>
                  <a:srgbClr val="000000"/>
                </a:solidFill>
              </a:rPr>
              <a:t> K, Garland W, Foo C, Haddix M, Archer R, Frey N, Balter S, Singhal R, Kim A. Effectiveness of JYNNEOS vaccine against symptomatic mpox disease in adult men in Los Angeles County, August 29, 2022 to January 1, 2023. Vaccine. 2024 Aug 13;42(20):125987. Doi.org/10.1016/j.vaccine.2024.05.035.</a:t>
            </a:r>
            <a:endParaRPr lang="en-US" dirty="0"/>
          </a:p>
          <a:p>
            <a:endParaRPr lang="en-US" dirty="0">
              <a:solidFill>
                <a:srgbClr val="000000"/>
              </a:solidFill>
              <a:ea typeface="Calibri"/>
              <a:cs typeface="Calibri"/>
            </a:endParaRPr>
          </a:p>
          <a:p>
            <a:r>
              <a:rPr lang="en-US" dirty="0">
                <a:solidFill>
                  <a:srgbClr val="000000"/>
                </a:solidFill>
              </a:rPr>
              <a:t>**Dalton AF, Diallo AO, Chard AN, </a:t>
            </a:r>
            <a:r>
              <a:rPr lang="en-US" dirty="0" err="1">
                <a:solidFill>
                  <a:srgbClr val="000000"/>
                </a:solidFill>
              </a:rPr>
              <a:t>Moulia</a:t>
            </a:r>
            <a:r>
              <a:rPr lang="en-US" dirty="0">
                <a:solidFill>
                  <a:srgbClr val="000000"/>
                </a:solidFill>
              </a:rPr>
              <a:t> </a:t>
            </a:r>
            <a:r>
              <a:rPr lang="en-US" dirty="0" err="1">
                <a:solidFill>
                  <a:srgbClr val="000000"/>
                </a:solidFill>
              </a:rPr>
              <a:t>DLet</a:t>
            </a:r>
            <a:r>
              <a:rPr lang="en-US" dirty="0">
                <a:solidFill>
                  <a:srgbClr val="000000"/>
                </a:solidFill>
              </a:rPr>
              <a:t> al. Estimated Effectiveness of </a:t>
            </a:r>
            <a:r>
              <a:rPr lang="en-US" dirty="0" err="1">
                <a:solidFill>
                  <a:srgbClr val="000000"/>
                </a:solidFill>
              </a:rPr>
              <a:t>Jynneos</a:t>
            </a:r>
            <a:r>
              <a:rPr lang="en-US" dirty="0">
                <a:solidFill>
                  <a:srgbClr val="000000"/>
                </a:solidFill>
              </a:rPr>
              <a:t> Vaccine in Preventing Mpox: A Multijurisdictional Case-Control Study — United States, August 19, 2022-March 31, 2023. MMWR </a:t>
            </a:r>
            <a:r>
              <a:rPr lang="en-US" dirty="0" err="1">
                <a:solidFill>
                  <a:srgbClr val="000000"/>
                </a:solidFill>
              </a:rPr>
              <a:t>Morb</a:t>
            </a:r>
            <a:r>
              <a:rPr lang="en-US" dirty="0">
                <a:solidFill>
                  <a:srgbClr val="000000"/>
                </a:solidFill>
              </a:rPr>
              <a:t> Mortal </a:t>
            </a:r>
            <a:r>
              <a:rPr lang="en-US" dirty="0" err="1">
                <a:solidFill>
                  <a:srgbClr val="000000"/>
                </a:solidFill>
              </a:rPr>
              <a:t>Wkly</a:t>
            </a:r>
            <a:r>
              <a:rPr lang="en-US" dirty="0">
                <a:solidFill>
                  <a:srgbClr val="000000"/>
                </a:solidFill>
              </a:rPr>
              <a:t> Rep. 2023 May 19;72(20):553-558. Doi.org/10.15585/mmwr.mm7220a3. </a:t>
            </a:r>
            <a:r>
              <a:rPr lang="en-US" dirty="0">
                <a:solidFill>
                  <a:srgbClr val="000000"/>
                </a:solidFill>
                <a:hlinkClick r:id="rId6"/>
              </a:rPr>
              <a:t>www.cdc.gov/mmwr/volumes/72/wr/pdfs/mm7220a3-H.pdf</a:t>
            </a:r>
            <a:endParaRPr lang="en-US" dirty="0"/>
          </a:p>
          <a:p>
            <a:endParaRPr lang="en-US" dirty="0">
              <a:solidFill>
                <a:srgbClr val="000000"/>
              </a:solidFill>
            </a:endParaRPr>
          </a:p>
          <a:p>
            <a:r>
              <a:rPr lang="en-US" dirty="0" err="1">
                <a:solidFill>
                  <a:srgbClr val="000000"/>
                </a:solidFill>
              </a:rPr>
              <a:t>Guagliardo</a:t>
            </a:r>
            <a:r>
              <a:rPr lang="en-US" dirty="0">
                <a:solidFill>
                  <a:srgbClr val="000000"/>
                </a:solidFill>
              </a:rPr>
              <a:t> SA, </a:t>
            </a:r>
            <a:r>
              <a:rPr lang="en-US" dirty="0" err="1">
                <a:solidFill>
                  <a:srgbClr val="000000"/>
                </a:solidFill>
              </a:rPr>
              <a:t>Kracalik</a:t>
            </a:r>
            <a:r>
              <a:rPr lang="en-US" dirty="0">
                <a:solidFill>
                  <a:srgbClr val="000000"/>
                </a:solidFill>
              </a:rPr>
              <a:t> I, Carter RJ, Braden C, Free R, Hamal M, Tuttle A, McCollum AM, Rao AK. Monkeypox Virus Infections After 2 Preexposure Doses of JYNNEOS Vaccine — United States, May 2022–May 2024. MMWR </a:t>
            </a:r>
            <a:r>
              <a:rPr lang="en-US" dirty="0" err="1">
                <a:solidFill>
                  <a:srgbClr val="000000"/>
                </a:solidFill>
              </a:rPr>
              <a:t>Morb</a:t>
            </a:r>
            <a:r>
              <a:rPr lang="en-US" dirty="0">
                <a:solidFill>
                  <a:srgbClr val="000000"/>
                </a:solidFill>
              </a:rPr>
              <a:t> Mortal </a:t>
            </a:r>
            <a:r>
              <a:rPr lang="en-US" dirty="0" err="1">
                <a:solidFill>
                  <a:srgbClr val="000000"/>
                </a:solidFill>
              </a:rPr>
              <a:t>Wkly</a:t>
            </a:r>
            <a:r>
              <a:rPr lang="en-US" dirty="0">
                <a:solidFill>
                  <a:srgbClr val="000000"/>
                </a:solidFill>
              </a:rPr>
              <a:t> Rep 2024;73:460– 466.</a:t>
            </a:r>
            <a:endParaRPr lang="en-US" dirty="0">
              <a:ea typeface="Calibri"/>
              <a:cs typeface="Calibri"/>
            </a:endParaRPr>
          </a:p>
          <a:p>
            <a:r>
              <a:rPr lang="en-US" dirty="0">
                <a:solidFill>
                  <a:srgbClr val="000000"/>
                </a:solidFill>
              </a:rPr>
              <a:t>Hazra A, Zucker J, Bell E, et al. Mpox in people with past infection or a complete vaccination course: a global case series. Lancet Infect Dis. 2024 Jan;24(1):57-64. doi.org/10.1016/S1473-3099(23)00492-9 </a:t>
            </a:r>
            <a:endParaRPr lang="en-US" dirty="0"/>
          </a:p>
          <a:p>
            <a:endParaRPr lang="en-US" dirty="0">
              <a:solidFill>
                <a:srgbClr val="000000"/>
              </a:solidFill>
            </a:endParaRPr>
          </a:p>
          <a:p>
            <a:r>
              <a:rPr lang="en-US" dirty="0">
                <a:solidFill>
                  <a:srgbClr val="000000"/>
                </a:solidFill>
              </a:rPr>
              <a:t>Hazra A, Zucker J, Bell E, et al. Mpox in people with past infection or a complete vaccination course: a global case series. Lancet Infect Dis. 2024 Jan;24(1):57-64. doi.org/10.1016/S1473-3099(23)00492-9 </a:t>
            </a:r>
          </a:p>
          <a:p>
            <a:endParaRPr lang="en-US" dirty="0">
              <a:solidFill>
                <a:srgbClr val="000000"/>
              </a:solidFill>
              <a:ea typeface="Calibri"/>
              <a:cs typeface="Calibri"/>
            </a:endParaRPr>
          </a:p>
          <a:p>
            <a:r>
              <a:rPr lang="en-US" dirty="0" err="1">
                <a:solidFill>
                  <a:srgbClr val="000000"/>
                </a:solidFill>
              </a:rPr>
              <a:t>Eustaquio</a:t>
            </a:r>
            <a:r>
              <a:rPr lang="en-US" dirty="0">
                <a:solidFill>
                  <a:srgbClr val="000000"/>
                </a:solidFill>
              </a:rPr>
              <a:t> PC, Salmon-Trejo LAT, McGuire LC, Ellington SR. Epidemiologic and Clinical Features of Mpox in Adults Aged &gt;50 Years—United States, May 2022-May 2023. MMWR </a:t>
            </a:r>
            <a:r>
              <a:rPr lang="en-US" dirty="0" err="1">
                <a:solidFill>
                  <a:srgbClr val="000000"/>
                </a:solidFill>
              </a:rPr>
              <a:t>Morb</a:t>
            </a:r>
            <a:r>
              <a:rPr lang="en-US" dirty="0">
                <a:solidFill>
                  <a:srgbClr val="000000"/>
                </a:solidFill>
              </a:rPr>
              <a:t> Mortal </a:t>
            </a:r>
            <a:r>
              <a:rPr lang="en-US" dirty="0" err="1">
                <a:solidFill>
                  <a:srgbClr val="000000"/>
                </a:solidFill>
              </a:rPr>
              <a:t>Wkly</a:t>
            </a:r>
            <a:r>
              <a:rPr lang="en-US" dirty="0">
                <a:solidFill>
                  <a:srgbClr val="000000"/>
                </a:solidFill>
              </a:rPr>
              <a:t> Rep. 2023;72:893-6. </a:t>
            </a:r>
            <a:r>
              <a:rPr lang="en-US" u="sng" dirty="0">
                <a:solidFill>
                  <a:srgbClr val="000000"/>
                </a:solidFill>
                <a:hlinkClick r:id="rId7"/>
              </a:rPr>
              <a:t>www.cdc.gov/mmwr/volumes/72/wr/mm7233a3.htm</a:t>
            </a:r>
            <a:endParaRPr lang="en-US" dirty="0">
              <a:ea typeface="Calibri"/>
              <a:cs typeface="Calibri"/>
            </a:endParaRPr>
          </a:p>
          <a:p>
            <a:endParaRPr lang="en-US" dirty="0">
              <a:solidFill>
                <a:srgbClr val="000000"/>
              </a:solidFill>
            </a:endParaRPr>
          </a:p>
          <a:p>
            <a:r>
              <a:rPr lang="en-US" dirty="0" err="1">
                <a:solidFill>
                  <a:srgbClr val="000000"/>
                </a:solidFill>
              </a:rPr>
              <a:t>Kröger</a:t>
            </a:r>
            <a:r>
              <a:rPr lang="en-US" dirty="0">
                <a:solidFill>
                  <a:srgbClr val="000000"/>
                </a:solidFill>
              </a:rPr>
              <a:t> ST, Lehmann MC, </a:t>
            </a:r>
            <a:r>
              <a:rPr lang="en-US" dirty="0" err="1">
                <a:solidFill>
                  <a:srgbClr val="000000"/>
                </a:solidFill>
              </a:rPr>
              <a:t>Treutlein</a:t>
            </a:r>
            <a:r>
              <a:rPr lang="en-US" dirty="0">
                <a:solidFill>
                  <a:srgbClr val="000000"/>
                </a:solidFill>
              </a:rPr>
              <a:t> M, </a:t>
            </a:r>
            <a:r>
              <a:rPr lang="en-US" dirty="0" err="1">
                <a:solidFill>
                  <a:srgbClr val="000000"/>
                </a:solidFill>
              </a:rPr>
              <a:t>Fiethe</a:t>
            </a:r>
            <a:r>
              <a:rPr lang="en-US" dirty="0">
                <a:solidFill>
                  <a:srgbClr val="000000"/>
                </a:solidFill>
              </a:rPr>
              <a:t> A, </a:t>
            </a:r>
            <a:r>
              <a:rPr lang="en-US" dirty="0" err="1">
                <a:solidFill>
                  <a:srgbClr val="000000"/>
                </a:solidFill>
              </a:rPr>
              <a:t>Kossow</a:t>
            </a:r>
            <a:r>
              <a:rPr lang="en-US" dirty="0">
                <a:solidFill>
                  <a:srgbClr val="000000"/>
                </a:solidFill>
              </a:rPr>
              <a:t> A, </a:t>
            </a:r>
            <a:r>
              <a:rPr lang="en-US" dirty="0" err="1">
                <a:solidFill>
                  <a:srgbClr val="000000"/>
                </a:solidFill>
              </a:rPr>
              <a:t>Küfer-Weiß</a:t>
            </a:r>
            <a:r>
              <a:rPr lang="en-US" dirty="0">
                <a:solidFill>
                  <a:srgbClr val="000000"/>
                </a:solidFill>
              </a:rPr>
              <a:t> A, </a:t>
            </a:r>
            <a:r>
              <a:rPr lang="en-US" dirty="0" err="1">
                <a:solidFill>
                  <a:srgbClr val="000000"/>
                </a:solidFill>
              </a:rPr>
              <a:t>Nießen</a:t>
            </a:r>
            <a:r>
              <a:rPr lang="en-US" dirty="0">
                <a:solidFill>
                  <a:srgbClr val="000000"/>
                </a:solidFill>
              </a:rPr>
              <a:t> J, </a:t>
            </a:r>
            <a:r>
              <a:rPr lang="en-US" dirty="0" err="1">
                <a:solidFill>
                  <a:srgbClr val="000000"/>
                </a:solidFill>
              </a:rPr>
              <a:t>Grüne</a:t>
            </a:r>
            <a:r>
              <a:rPr lang="en-US" dirty="0">
                <a:solidFill>
                  <a:srgbClr val="000000"/>
                </a:solidFill>
              </a:rPr>
              <a:t> B. Mpox outbreak 2022: an overview of all cases reported to the Cologne Health Department. Infection. 2023 Oct;51(5):1369-1381. </a:t>
            </a:r>
            <a:r>
              <a:rPr lang="en-US" dirty="0" err="1">
                <a:solidFill>
                  <a:srgbClr val="000000"/>
                </a:solidFill>
              </a:rPr>
              <a:t>doi</a:t>
            </a:r>
            <a:r>
              <a:rPr lang="en-US" dirty="0">
                <a:solidFill>
                  <a:srgbClr val="000000"/>
                </a:solidFill>
              </a:rPr>
              <a:t>: 10.1007/s15010-023-01997-x. </a:t>
            </a:r>
            <a:r>
              <a:rPr lang="en-US" dirty="0" err="1">
                <a:solidFill>
                  <a:srgbClr val="000000"/>
                </a:solidFill>
              </a:rPr>
              <a:t>Epub</a:t>
            </a:r>
            <a:r>
              <a:rPr lang="en-US" dirty="0">
                <a:solidFill>
                  <a:srgbClr val="000000"/>
                </a:solidFill>
              </a:rPr>
              <a:t> 2023 Feb 14. PMID: 36787016; PMCID: PMC9926425.</a:t>
            </a:r>
            <a:endParaRPr lang="en-US" dirty="0">
              <a:ea typeface="Calibri"/>
              <a:cs typeface="Calibri"/>
            </a:endParaRPr>
          </a:p>
          <a:p>
            <a:endParaRPr lang="en-US" dirty="0">
              <a:solidFill>
                <a:srgbClr val="000000"/>
              </a:solidFill>
              <a:latin typeface="Calibri" panose="020F0502020204030204"/>
              <a:ea typeface="Calibri" panose="020F0502020204030204"/>
              <a:cs typeface="Calibri" panose="020F0502020204030204"/>
            </a:endParaRPr>
          </a:p>
          <a:p>
            <a:br>
              <a:rPr lang="en-GB" sz="1800" dirty="0">
                <a:effectLst/>
                <a:latin typeface="Segoe UI" panose="020B0502040204020203" pitchFamily="34" charset="0"/>
                <a:cs typeface="Segoe UI"/>
              </a:rPr>
            </a:br>
            <a:r>
              <a:rPr lang="en-GB" sz="1800" dirty="0">
                <a:effectLst/>
                <a:latin typeface="Segoe UI"/>
                <a:cs typeface="Segoe UI"/>
              </a:rPr>
              <a:t>*Post-exposure vaccination is not covered in this training slide set. Please refer to the Green Book smallpox and mpox chapter, the relevant incident response training slide set and other relevant resources.</a:t>
            </a:r>
            <a:br>
              <a:rPr lang="en-GB" sz="1800" dirty="0">
                <a:effectLst/>
                <a:latin typeface="Segoe UI" panose="020B0502040204020203" pitchFamily="34" charset="0"/>
                <a:cs typeface="Segoe UI"/>
              </a:rPr>
            </a:br>
            <a:r>
              <a:rPr lang="en-GB" sz="1800" dirty="0">
                <a:effectLst/>
                <a:latin typeface="Segoe UI"/>
                <a:cs typeface="Segoe UI"/>
              </a:rPr>
              <a:t>*Vaccination as an occupational health measure is not covered in this resource.  </a:t>
            </a:r>
            <a:endParaRPr lang="en-US" dirty="0">
              <a:solidFill>
                <a:srgbClr val="000000"/>
              </a:solidFill>
              <a:latin typeface="Segoe UI"/>
              <a:ea typeface="Calibri" panose="020F0502020204030204"/>
              <a:cs typeface="Segoe UI"/>
            </a:endParaRPr>
          </a:p>
          <a:p>
            <a:endParaRPr lang="en-US" dirty="0">
              <a:solidFill>
                <a:srgbClr val="000000"/>
              </a:solidFill>
              <a:latin typeface="Calibri" panose="020F0502020204030204"/>
              <a:ea typeface="Calibri" panose="020F0502020204030204"/>
              <a:cs typeface="Calibri" panose="020F0502020204030204"/>
            </a:endParaRPr>
          </a:p>
          <a:p>
            <a:endParaRPr lang="en-US" dirty="0">
              <a:solidFill>
                <a:srgbClr val="000000"/>
              </a:solidFill>
              <a:latin typeface="Calibri" panose="020F0502020204030204"/>
              <a:ea typeface="Calibri" panose="020F0502020204030204"/>
              <a:cs typeface="Calibri" panose="020F0502020204030204"/>
            </a:endParaRPr>
          </a:p>
          <a:p>
            <a:endParaRPr lang="en-US" dirty="0">
              <a:solidFill>
                <a:srgbClr val="000000"/>
              </a:solidFill>
              <a:latin typeface="Calibri" panose="020F0502020204030204"/>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3064EAD-90E7-4E2F-9BA2-EB3158278DFE}" type="slidenum">
              <a:rPr lang="en-US" smtClean="0"/>
              <a:t>53</a:t>
            </a:fld>
            <a:endParaRPr lang="en-US"/>
          </a:p>
        </p:txBody>
      </p:sp>
    </p:spTree>
    <p:extLst>
      <p:ext uri="{BB962C8B-B14F-4D97-AF65-F5344CB8AC3E}">
        <p14:creationId xmlns:p14="http://schemas.microsoft.com/office/powerpoint/2010/main" val="1612819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Source and further information: </a:t>
            </a:r>
            <a:r>
              <a:rPr lang="en-GB" sz="1200">
                <a:hlinkClick r:id="rId3"/>
              </a:rPr>
              <a:t>The Green Book chapter 29</a:t>
            </a:r>
            <a:endParaRPr lang="en-US" sz="1200"/>
          </a:p>
          <a:p>
            <a:endParaRPr lang="en-GB"/>
          </a:p>
          <a:p>
            <a:r>
              <a:rPr lang="en-GB"/>
              <a:t>Berry MT, Khan SR, Schlub TE, </a:t>
            </a:r>
            <a:r>
              <a:rPr lang="en-GB" err="1"/>
              <a:t>Notaras</a:t>
            </a:r>
            <a:r>
              <a:rPr lang="en-GB"/>
              <a:t> A, </a:t>
            </a:r>
            <a:r>
              <a:rPr lang="en-GB" err="1"/>
              <a:t>Kunasekaran</a:t>
            </a:r>
            <a:r>
              <a:rPr lang="en-GB"/>
              <a:t> M, </a:t>
            </a:r>
            <a:r>
              <a:rPr lang="en-GB" err="1"/>
              <a:t>Grulich</a:t>
            </a:r>
            <a:r>
              <a:rPr lang="en-GB"/>
              <a:t> AE, </a:t>
            </a:r>
            <a:r>
              <a:rPr lang="en-GB" err="1"/>
              <a:t>MacIntyre</a:t>
            </a:r>
            <a:r>
              <a:rPr lang="en-GB"/>
              <a:t> CR, Davenport MP, Khoury DS. Predicting vaccine effectiveness for mpox. Nat </a:t>
            </a:r>
            <a:r>
              <a:rPr lang="en-GB" err="1"/>
              <a:t>Commun</a:t>
            </a:r>
            <a:r>
              <a:rPr lang="en-GB"/>
              <a:t>. 2024 May 8;15(1):3856. </a:t>
            </a:r>
            <a:r>
              <a:rPr lang="en-GB" err="1"/>
              <a:t>doi</a:t>
            </a:r>
            <a:r>
              <a:rPr lang="en-GB"/>
              <a:t>: 10.1038/s41467- 024-48180-w</a:t>
            </a:r>
          </a:p>
          <a:p>
            <a:endParaRPr lang="en-GB"/>
          </a:p>
          <a:p>
            <a:r>
              <a:rPr lang="en-GB"/>
              <a:t>Zhang X-S, </a:t>
            </a:r>
            <a:r>
              <a:rPr lang="en-GB" err="1"/>
              <a:t>Niyomsri</a:t>
            </a:r>
            <a:r>
              <a:rPr lang="en-GB"/>
              <a:t>, S, Mandal S, Mohammed H et al. (2024) Cost-effectiveness of vaccinations strategies to control future mpox outbreaks in England. Pre-print. </a:t>
            </a:r>
            <a:r>
              <a:rPr lang="en-GB" err="1"/>
              <a:t>medRxiv</a:t>
            </a:r>
            <a:r>
              <a:rPr lang="en-GB"/>
              <a:t> 2024.08.20.24312301; </a:t>
            </a:r>
            <a:r>
              <a:rPr lang="en-GB" err="1"/>
              <a:t>doi</a:t>
            </a:r>
            <a:r>
              <a:rPr lang="en-GB"/>
              <a:t>: https://doi. org/10.1101/2024.08.20.24312301</a:t>
            </a:r>
            <a:br>
              <a:rPr lang="en-GB"/>
            </a:br>
            <a:br>
              <a:rPr lang="en-GB"/>
            </a:br>
            <a:br>
              <a:rPr lang="en-GB" sz="1800">
                <a:effectLst/>
                <a:latin typeface="Segoe UI" panose="020B0502040204020203" pitchFamily="34" charset="0"/>
              </a:rPr>
            </a:br>
            <a:r>
              <a:rPr lang="en-GB" sz="1800">
                <a:effectLst/>
                <a:latin typeface="Segoe UI" panose="020B0502040204020203" pitchFamily="34" charset="0"/>
              </a:rPr>
              <a:t>*Post-exposure vaccination is not covered in this training slide set. Please refer to the Green Book smallpox and mpox chapter, the relevant incident response training slide set and other relevant resources.</a:t>
            </a:r>
            <a:br>
              <a:rPr lang="en-GB" sz="1800">
                <a:effectLst/>
                <a:latin typeface="Segoe UI" panose="020B0502040204020203" pitchFamily="34" charset="0"/>
              </a:rPr>
            </a:br>
            <a:r>
              <a:rPr lang="en-GB" sz="1800">
                <a:effectLst/>
                <a:latin typeface="Segoe UI" panose="020B0502040204020203" pitchFamily="34" charset="0"/>
              </a:rPr>
              <a:t>*Vaccination as an occupational health measure is not covered in this resource.  </a:t>
            </a:r>
            <a:endParaRPr lang="en-GB"/>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54</a:t>
            </a:fld>
            <a:endParaRPr lang="en-GB"/>
          </a:p>
        </p:txBody>
      </p:sp>
    </p:spTree>
    <p:extLst>
      <p:ext uri="{BB962C8B-B14F-4D97-AF65-F5344CB8AC3E}">
        <p14:creationId xmlns:p14="http://schemas.microsoft.com/office/powerpoint/2010/main" val="2219979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training slide set is for healthcare practitioners who will be involved in routine administration of MVA-BN vaccine as part of the pre-exposure vaccination strategy for GBMSM at high risk of mpox exposure. There is a separate training resource for individuals involved in vaccination as an outbreak control measure during an outbreak or incident, or who will be involved in administration of post exposure MVA-BN vaccination. </a:t>
            </a:r>
            <a:r>
              <a:rPr lang="en-US" dirty="0"/>
              <a:t>They will be available here: </a:t>
            </a:r>
            <a:r>
              <a:rPr lang="en-US" dirty="0">
                <a:hlinkClick r:id="rId3"/>
              </a:rPr>
              <a:t>Immunisation training resources and events - Public Health Wales</a:t>
            </a:r>
            <a:r>
              <a:rPr lang="en-US" dirty="0"/>
              <a:t> (https://phw.nhs.wales/topics/immunisation-and-vaccines/vaccines-professionals/immunisation-training-resources-and-events/)</a:t>
            </a:r>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57</a:t>
            </a:fld>
            <a:endParaRPr lang="en-GB"/>
          </a:p>
        </p:txBody>
      </p:sp>
    </p:spTree>
    <p:extLst>
      <p:ext uri="{BB962C8B-B14F-4D97-AF65-F5344CB8AC3E}">
        <p14:creationId xmlns:p14="http://schemas.microsoft.com/office/powerpoint/2010/main" val="2718775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training slide set is for healthcare practitioners who will be involved in routine administration of MVA-BN vaccine as part of the pre-exposure vaccination strategy for GBMSM at high risk of mpox exposure. There is a separate training resource for individuals involved in vaccination as an outbreak control measure during an outbreak or incident, or who will be involved in administration of post exposure MVA-BN vaccination. </a:t>
            </a:r>
            <a:r>
              <a:rPr lang="en-US" dirty="0"/>
              <a:t>They will be available here once published: </a:t>
            </a:r>
            <a:r>
              <a:rPr lang="en-US" dirty="0" err="1">
                <a:hlinkClick r:id="rId3"/>
              </a:rPr>
              <a:t>Immunisation</a:t>
            </a:r>
            <a:r>
              <a:rPr lang="en-US" dirty="0">
                <a:hlinkClick r:id="rId3"/>
              </a:rPr>
              <a:t> training resources and events - Public Health Wales</a:t>
            </a:r>
            <a:endParaRPr lang="en-US" dirty="0">
              <a:ea typeface="Calibri"/>
              <a:cs typeface="Calibri"/>
            </a:endParaRPr>
          </a:p>
          <a:p>
            <a:endParaRPr lang="en-US" dirty="0"/>
          </a:p>
          <a:p>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58</a:t>
            </a:fld>
            <a:endParaRPr lang="en-GB"/>
          </a:p>
        </p:txBody>
      </p:sp>
    </p:spTree>
    <p:extLst>
      <p:ext uri="{BB962C8B-B14F-4D97-AF65-F5344CB8AC3E}">
        <p14:creationId xmlns:p14="http://schemas.microsoft.com/office/powerpoint/2010/main" val="1724870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Given the low incidence of infection in the UK, most health and social care workers are at very low risk of exposure to mpox, and do not require routine pre-exposure vaccination.  </a:t>
            </a:r>
            <a:r>
              <a:rPr lang="en-US" dirty="0"/>
              <a:t>Individuals working in UK diagnostic laboratories, including those undertaking MPXV PCR and/or serology, should be using standard protective equipment and safety cabinets and therefore the risk of exposure, even in high incidence areas, should be minimal.</a:t>
            </a:r>
            <a:br>
              <a:rPr lang="en-US" dirty="0"/>
            </a:br>
            <a:endParaRPr lang="en-US" b="1" dirty="0"/>
          </a:p>
          <a:p>
            <a:r>
              <a:rPr lang="en-US" b="1" dirty="0"/>
              <a:t>This training slide set is for healthcare practitioners who will be involved in routine administration of MVA-BN vaccine as part of the pre-exposure vaccination strategy for GBMSM at high risk of mpox exposure. There is a separate training resource for individuals involved in vaccination as an outbreak control measure during an outbreak or incident, or who will be involved in administration of post exposure MVA-BN vaccination. </a:t>
            </a:r>
            <a:r>
              <a:rPr lang="en-US" dirty="0"/>
              <a:t>They will be available here: </a:t>
            </a:r>
            <a:r>
              <a:rPr lang="en-US" dirty="0">
                <a:hlinkClick r:id="rId3"/>
              </a:rPr>
              <a:t>Immunisation training resources and events - Public Health Wales</a:t>
            </a:r>
            <a:r>
              <a:rPr lang="en-US" dirty="0"/>
              <a:t> (https://phw.nhs.wales/topics/immunisation-and-vaccines/vaccines-professionals/immunisation-training-resources-and-events/)</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43064EAD-90E7-4E2F-9BA2-EB3158278DFE}" type="slidenum">
              <a:rPr lang="en-US" smtClean="0"/>
              <a:t>59</a:t>
            </a:fld>
            <a:endParaRPr lang="en-US"/>
          </a:p>
        </p:txBody>
      </p:sp>
    </p:spTree>
    <p:extLst>
      <p:ext uri="{BB962C8B-B14F-4D97-AF65-F5344CB8AC3E}">
        <p14:creationId xmlns:p14="http://schemas.microsoft.com/office/powerpoint/2010/main" val="2246896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*Post-exposure vaccination is not covered in this training slide set. Please refer to the Green Book smallpox and mpox chapter, the relevant incident response training slide set and other relevant resources. They will be available here: </a:t>
            </a:r>
            <a:r>
              <a:rPr lang="en-US" dirty="0">
                <a:hlinkClick r:id="rId3"/>
              </a:rPr>
              <a:t>Monkeypox - Information for health professionals - Public Health Wales</a:t>
            </a:r>
            <a:r>
              <a:rPr lang="en-US" dirty="0"/>
              <a:t> (https://phw.nhs.wales/topics/immunisation-and-vaccines/vaccines-professionals/immunisation-training-resources-and-events/)</a:t>
            </a:r>
          </a:p>
          <a:p>
            <a:endParaRPr lang="en-US" dirty="0">
              <a:ea typeface="Calibri"/>
              <a:cs typeface="Calibri"/>
            </a:endParaRPr>
          </a:p>
          <a:p>
            <a:r>
              <a:rPr lang="en-US" dirty="0"/>
              <a:t>**Vaccination as an occupational health measure is not covered in this resource.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mn-lt"/>
                <a:cs typeface="Arial"/>
              </a:rPr>
              <a:t>***</a:t>
            </a:r>
            <a:r>
              <a:rPr lang="en-US" sz="1200" b="1" dirty="0">
                <a:cs typeface="Arial"/>
              </a:rPr>
              <a:t>*In Wales it is anticipated that MVA-BN would be administered by SC/IM route, but this could be subject to change based on supply*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cs typeface="+mn-lt"/>
              </a:rPr>
            </a:br>
            <a:br>
              <a:rPr lang="en-US" dirty="0">
                <a:cs typeface="+mn-lt"/>
              </a:rPr>
            </a:br>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63</a:t>
            </a:fld>
            <a:endParaRPr lang="en-GB"/>
          </a:p>
        </p:txBody>
      </p:sp>
    </p:spTree>
    <p:extLst>
      <p:ext uri="{BB962C8B-B14F-4D97-AF65-F5344CB8AC3E}">
        <p14:creationId xmlns:p14="http://schemas.microsoft.com/office/powerpoint/2010/main" val="297537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64</a:t>
            </a:fld>
            <a:endParaRPr lang="en-GB"/>
          </a:p>
        </p:txBody>
      </p:sp>
    </p:spTree>
    <p:extLst>
      <p:ext uri="{BB962C8B-B14F-4D97-AF65-F5344CB8AC3E}">
        <p14:creationId xmlns:p14="http://schemas.microsoft.com/office/powerpoint/2010/main" val="399806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2018: 2 occurred in people who had recently travelled from Nigeria. The third case was in a healthcare worker involved in the care of 1 of the cases and was infected following contact with contaminated bed linen</a:t>
            </a:r>
          </a:p>
          <a:p>
            <a:endParaRPr lang="en-GB" sz="1200" dirty="0">
              <a:highlight>
                <a:srgbClr val="FFFF00"/>
              </a:highlight>
            </a:endParaRPr>
          </a:p>
          <a:p>
            <a:r>
              <a:rPr lang="en-GB" dirty="0"/>
              <a:t>2019: 1 case following travel to Nigeria</a:t>
            </a:r>
            <a:endParaRPr lang="en-GB" dirty="0">
              <a:ea typeface="Calibri"/>
              <a:cs typeface="Calibri"/>
            </a:endParaRPr>
          </a:p>
          <a:p>
            <a:endParaRPr lang="en-GB" dirty="0"/>
          </a:p>
          <a:p>
            <a:r>
              <a:rPr lang="en-GB" dirty="0"/>
              <a:t>2021: 3 cases in same family where index case had travel history to Nigeria</a:t>
            </a:r>
            <a:endParaRPr lang="en-GB" dirty="0">
              <a:ea typeface="Calibri"/>
              <a:cs typeface="Calibri"/>
            </a:endParaRPr>
          </a:p>
          <a:p>
            <a:endParaRPr lang="en-GB" dirty="0"/>
          </a:p>
          <a:p>
            <a:r>
              <a:rPr lang="en-GB" dirty="0"/>
              <a:t>*</a:t>
            </a:r>
            <a:r>
              <a:rPr lang="en-GB" sz="1200" dirty="0"/>
              <a:t>For Clade I mpox affected countries see https://www.gov.uk/guidance/clade-i-mpox-affected-countries </a:t>
            </a:r>
          </a:p>
          <a:p>
            <a:endParaRPr lang="en-GB" sz="1200" dirty="0"/>
          </a:p>
          <a:p>
            <a:r>
              <a:rPr lang="en-GB" dirty="0">
                <a:hlinkClick r:id="rId3"/>
              </a:rPr>
              <a:t>Smallpox and mpox: the green book, chapter 29 - GOV.UK</a:t>
            </a: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399293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a typeface="Calibri" panose="020F0502020204030204"/>
                <a:cs typeface="Calibri" panose="020F0502020204030204"/>
              </a:rPr>
              <a:t>Additional ref: </a:t>
            </a:r>
          </a:p>
          <a:p>
            <a:r>
              <a:rPr lang="en-US" sz="1800" dirty="0">
                <a:hlinkClick r:id="rId3"/>
              </a:rPr>
              <a:t>Infection Prevention and Control (IP&amp;C) Measures for Suspected and Confirmed Cases of Mpox in Healthcare Settings in Wales [v3.0]</a:t>
            </a:r>
            <a:endParaRPr lang="en-US" sz="1800"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250265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name monkeypox originated from the initial discover of the virus in monkeys in a Danish laboratory in 1958. In November 2022 the World Health Organisation recommended a new preferred name ‘mpox’. WHO reference: </a:t>
            </a:r>
            <a:r>
              <a:rPr lang="en-GB" dirty="0">
                <a:hlinkClick r:id="rId3"/>
              </a:rPr>
              <a:t>WHO recommends new name for monkeypox disease</a:t>
            </a:r>
            <a:r>
              <a:rPr lang="en-GB" dirty="0"/>
              <a:t> (https://www.who.int/news/item/28-11-2022-who-recommends-new-name-for-monkeypox-disease)</a:t>
            </a:r>
            <a:endParaRPr lang="en-US" dirty="0"/>
          </a:p>
          <a:p>
            <a:r>
              <a:rPr lang="en-GB" dirty="0"/>
              <a:t>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a:ea typeface="Times New Roman" panose="02020603050405020304" pitchFamily="18" charset="0"/>
                <a:cs typeface="Arial"/>
              </a:rPr>
              <a:t>MPXV disease was classified as a high consequence infectious disease (HCID) in 2018 meaning that all cases were managed via HCID pathways in healthcare settings. Evidence supporting low case fatality rate, and a mild to moderate severity illness accumulated for Clade IIb, and in January 2023, and the Advisory Committee on Dangerous Pathogens (ACDP) advised that clade II mpox no longer met the criteria for a HCID. In March 2025, it was announced that the ACDP had recently assessed evidence gathered by UKHSA for Clade I mpox and advised that it also no longer met the criteria of a HCID. It remains a serious infection for some individuals.</a:t>
            </a:r>
          </a:p>
          <a:p>
            <a:endParaRPr lang="en-US" b="0" i="0" dirty="0">
              <a:solidFill>
                <a:srgbClr val="0B0C0C"/>
              </a:solidFill>
              <a:effectLst/>
              <a:latin typeface="GDS Transport"/>
            </a:endParaRPr>
          </a:p>
          <a:p>
            <a:r>
              <a:rPr lang="en-US" b="0" i="0" u="none" dirty="0">
                <a:solidFill>
                  <a:srgbClr val="0B0C0C"/>
                </a:solidFill>
                <a:effectLst/>
                <a:latin typeface="GDS Transport"/>
              </a:rPr>
              <a:t>There</a:t>
            </a:r>
            <a:r>
              <a:rPr lang="en-US" b="0" i="0" u="none" dirty="0">
                <a:solidFill>
                  <a:schemeClr val="accent6"/>
                </a:solidFill>
                <a:effectLst/>
                <a:latin typeface="GDS Transport"/>
              </a:rPr>
              <a:t> is further information on the HCID status of mpox av</a:t>
            </a:r>
            <a:r>
              <a:rPr lang="en-US" b="0" i="0" u="none" dirty="0">
                <a:solidFill>
                  <a:srgbClr val="0B0C0C"/>
                </a:solidFill>
                <a:effectLst/>
                <a:latin typeface="GDS Transport"/>
              </a:rPr>
              <a:t>ailable here</a:t>
            </a:r>
            <a:r>
              <a:rPr lang="en-US" b="0" i="0" dirty="0">
                <a:solidFill>
                  <a:srgbClr val="0B0C0C"/>
                </a:solidFill>
                <a:effectLst/>
                <a:latin typeface="GDS Transport"/>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Derogation of clade I mpox - GOV.UK</a:t>
            </a:r>
            <a:r>
              <a:rPr lang="en-GB" dirty="0">
                <a:solidFill>
                  <a:prstClr val="black"/>
                </a:solidFill>
                <a:latin typeface="Calibri" panose="020F0502020204030204"/>
              </a:rPr>
              <a:t> (https://www.gov.uk/guidance/derogation-of-clade-i-mpox) and </a:t>
            </a:r>
            <a:r>
              <a:rPr lang="en-GB" dirty="0">
                <a:solidFill>
                  <a:prstClr val="black"/>
                </a:solidFill>
                <a:hlinkClick r:id="rId5"/>
              </a:rPr>
              <a:t>Biological principles for control of mpox in the UK: 4 nations consensus statement - GOV.UK</a:t>
            </a:r>
            <a:r>
              <a:rPr lang="en-GB" dirty="0">
                <a:solidFill>
                  <a:prstClr val="black"/>
                </a:solidFill>
              </a:rPr>
              <a:t> (https://www.gov.uk/guidance/biological-principles-for-control-of-mpox-in-the-uk-4-nations-consensus-statement)</a:t>
            </a:r>
            <a:endParaRPr lang="en-GB" dirty="0"/>
          </a:p>
          <a:p>
            <a:endParaRPr lang="en-GB"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11</a:t>
            </a:fld>
            <a:endParaRPr lang="en-GB"/>
          </a:p>
        </p:txBody>
      </p:sp>
    </p:spTree>
    <p:extLst>
      <p:ext uri="{BB962C8B-B14F-4D97-AF65-F5344CB8AC3E}">
        <p14:creationId xmlns:p14="http://schemas.microsoft.com/office/powerpoint/2010/main" val="325122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13</a:t>
            </a:fld>
            <a:endParaRPr lang="en-GB"/>
          </a:p>
        </p:txBody>
      </p:sp>
    </p:spTree>
    <p:extLst>
      <p:ext uri="{BB962C8B-B14F-4D97-AF65-F5344CB8AC3E}">
        <p14:creationId xmlns:p14="http://schemas.microsoft.com/office/powerpoint/2010/main" val="291065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Vaccination against mpox</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176404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655959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uidance/monkeypox#clinical-featur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derogation-of-clade-i-mpo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uidance/monkeypox-case-defini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gov.uk/guidance/imported-fever-service-ifs" TargetMode="External"/><Relationship Id="rId4" Type="http://schemas.openxmlformats.org/officeDocument/2006/relationships/hyperlink" Target="https://www.gov.uk/government/collections/rare-and-imported-pathogens-laboratory-rip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monkeypox-outbreak-technical-briefing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hw.nhs.wales/topics/immunisation-and-vaccines/vaccines-professionals/immunisation-training-resources-and-events/" TargetMode="External"/><Relationship Id="rId5" Type="http://schemas.openxmlformats.org/officeDocument/2006/relationships/hyperlink" Target="https://phw.nhs.wales/topics/immunisation-and-vaccines/vaccines-professionals/monkeypox-information-for-health-professionals/" TargetMode="External"/><Relationship Id="rId4" Type="http://schemas.openxmlformats.org/officeDocument/2006/relationships/hyperlink" Target="https://www.gov.uk/government/publications/vaccination-against-mpox-information-for-healthcare-practitioners/mpox-vaccination-information-for-healthcare-practitioner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mpox-outbreak-epidemiological-overview-5-june-202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news/item/14-08-2024-who-director-general-declares-mpox-outbreak-a-public-health-emergency-of-international-concer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gov.uk/government/publications/smallpox-and-vaccinia-the-green-book-chapter-2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v.uk/government/publications/consent-the-green-book-chapter-2" TargetMode="External"/><Relationship Id="rId5" Type="http://schemas.openxmlformats.org/officeDocument/2006/relationships/hyperlink" Target="https://www.wmic.wales.nhs.uk/pgds-templates-advice/" TargetMode="External"/><Relationship Id="rId4" Type="http://schemas.openxmlformats.org/officeDocument/2006/relationships/hyperlink" Target="https://www.resus.org.uk/about-us/news-and-events/rcuk-publishes-anaphylaxis-guidance-vaccination-setting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gov.uk/government/collections/monkeypox-guidance?utm_medium=email&amp;utm_campaign=govuk-notifications-topic&amp;utm_source=5f4dfb46-97cf-41ba-b42d-c7fe9bb506c2&amp;utm_content=immediately#vaccination-against-mpox"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roducts.mhra.gov.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da.gov/vaccines-blood-biologics/jynneo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uidance/monkeypox-case-definitions" TargetMode="External"/><Relationship Id="rId3" Type="http://schemas.openxmlformats.org/officeDocument/2006/relationships/hyperlink" Target="https://phw.nhs.wales/topics/immunisation-and-vaccines/vaccines-professionals/immunisation-training-resources-and-events/" TargetMode="External"/><Relationship Id="rId7" Type="http://schemas.openxmlformats.org/officeDocument/2006/relationships/hyperlink" Target="https://www.gov.uk/government/publications/contact-tracing-guidance-for-mpox" TargetMode="External"/><Relationship Id="rId12" Type="http://schemas.openxmlformats.org/officeDocument/2006/relationships/hyperlink" Target="https://www.gov.uk/government/publications/mpox-vaccination-programme-jcvi-advice-10-november/jcvi-statement-on-mpox-vaccination-as-a-routine-program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hw.nhs.wales/services-and-teams/antibiotics-and-infections/infection-prevention-control/resources-for-healthcare-professionals/mpox/20-03-2025-ipc-measures-for-suspected-and-confirmed-mpox-harp-phw-v3-0w/" TargetMode="External"/><Relationship Id="rId11" Type="http://schemas.openxmlformats.org/officeDocument/2006/relationships/hyperlink" Target="https://www.gov.uk/government/publications/monkeypox-outbreak-epidemiological-overview" TargetMode="External"/><Relationship Id="rId5" Type="http://schemas.openxmlformats.org/officeDocument/2006/relationships/hyperlink" Target="https://www.gov.wales/introduction-routine-vaccinations-mpox-and-gonorrhoea-whc2025021" TargetMode="External"/><Relationship Id="rId10" Type="http://schemas.openxmlformats.org/officeDocument/2006/relationships/hyperlink" Target="https://nhswales365.sharepoint.com/sites/PHW_VPDPComms/SiteAssets/Forms/AllItems.aspx?id=%2Fsites%2FPHW%5FVPDPComms%2FSiteAssets%2FSitePages%2FPolicy%2C%2Dletters%2Dand%2DWelsh%2DGovernment%2FCMO%2DAlert%2D%2D%2DClade%2DI%2DMpox%2Dderogation%2D%2D%2D%2DMarch%2D2025%2D%2D%2Dv1%2Epdf&amp;parent=%2Fsites%2FPHW%5FVPDPComms%2FSiteAssets%2FSitePages%2FPolicy%2C%2Dletters%2Dand%2DWelsh%2DGovernment" TargetMode="External"/><Relationship Id="rId4" Type="http://schemas.openxmlformats.org/officeDocument/2006/relationships/hyperlink" Target="https://www.gov.uk/government/publications/smallpox-and-vaccinia-the-green-book-chapter-29" TargetMode="External"/><Relationship Id="rId9" Type="http://schemas.openxmlformats.org/officeDocument/2006/relationships/hyperlink" Target="https://www.gov.uk/guidance/biological-principles-for-control-of-mpox-in-the-uk-4-nations-consensus-statem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gov.uk/government/publications/immunisation-procedures-the-green-book-chapter-4"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hraproducts4853.blob.core.windows.net/docs/48c5a522f9924d465b134f8af98bb59cf949161b"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fda.gov/vaccines-blood-biologics/jynneo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mhraproducts4853.blob.core.windows.net/docs/48c5a522f9924d465b134f8af98bb59cf949161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fda.gov/vaccines-blood-biologics/jynneo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hw.nhs.wales/topics/immunisation-and-vaccin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collections/monkeypox-guidance?utm_medium=email&amp;utm_campaign=govuk-notifications-topic&amp;utm_source=5f4dfb46-97cf-41ba-b42d-c7fe9bb506c2&amp;utm_content=immediatel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gov.uk/government/collections/monkeypox-guidance?utm_medium=email&amp;utm_campaign=govuk-notifications-topic&amp;utm_source=5f4dfb46-97cf-41ba-b42d-c7fe9bb506c2&amp;utm_content=immediately#vaccination-against-mpo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wmic.wales.nhs.uk/pgds-templates-advice/#immunisation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gov.uk/government/publications/immunisation-procedures-the-green-book-chapter-4"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gov.uk/government/publications/immunisation-procedures-the-green-book-chapter-4"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hyperlink" Target="https://www.gov.uk/government/publications/mpox-vaccination-programme-jcvi-advice-10-november/jcvi-statement-on-mpox-vaccination-as-a-routine-programme"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gov.wales/introduction-routine-vaccinations-mpox-and-gonorrhoea-whc2025021"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gov.uk/government/publications/mpox-vaccination-programme-jcvi-advice-10-november/jcvi-statement-on-mpox-vaccination-as-a-routine-programme"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smallpox-and-vaccinia-the-green-book-chapter-29"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hyperlink" Target="https://phw.nhs.wales/topics/immunisation-and-vaccines/leaflets/adults/" TargetMode="External"/><Relationship Id="rId3" Type="http://schemas.openxmlformats.org/officeDocument/2006/relationships/hyperlink" Target="https://www.gov.wales/introduction-routine-vaccinations-mpox-and-gonorrhoea-whc2025021" TargetMode="External"/><Relationship Id="rId7" Type="http://schemas.openxmlformats.org/officeDocument/2006/relationships/hyperlink" Target="https://phw.nhs.wales/topics/immunisation-and-vaccines/mpox/" TargetMode="External"/><Relationship Id="rId12" Type="http://schemas.openxmlformats.org/officeDocument/2006/relationships/hyperlink" Target="https://phw.nhs.wales/topics/immunisation-and-vaccines/vaccines-professionals/monkeypox-information-for-health-professionals/#clinical%20resources" TargetMode="External"/><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 Id="rId6" Type="http://schemas.openxmlformats.org/officeDocument/2006/relationships/hyperlink" Target="https://phw.nhs.wales/topics/immunisation-and-vaccines/vaccines-professionals/monkeypox-information-for-health-professionals/" TargetMode="External"/><Relationship Id="rId11" Type="http://schemas.openxmlformats.org/officeDocument/2006/relationships/hyperlink" Target="https://www.wmic.wales.nhs.uk/pgds-templates-advice/#immunisations" TargetMode="External"/><Relationship Id="rId5" Type="http://schemas.openxmlformats.org/officeDocument/2006/relationships/hyperlink" Target="https://www.fda.gov/vaccines-blood-biologics/jynneos" TargetMode="External"/><Relationship Id="rId10" Type="http://schemas.openxmlformats.org/officeDocument/2006/relationships/hyperlink" Target="https://phw.nhs.wales/topics/mpox/" TargetMode="External"/><Relationship Id="rId4" Type="http://schemas.openxmlformats.org/officeDocument/2006/relationships/hyperlink" Target="https://products.mhra.gov.uk/search/?search=Imvanex&amp;page=1" TargetMode="External"/><Relationship Id="rId9" Type="http://schemas.openxmlformats.org/officeDocument/2006/relationships/hyperlink" Target="https://phw.nhs.wales/services-and-teams/health-information-resources/#!/Oedolion-Adults/c/161654002"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gov.uk/government/publications/vaccination-against-mpox-information-for-healthcare-practitioners" TargetMode="External"/><Relationship Id="rId3" Type="http://schemas.openxmlformats.org/officeDocument/2006/relationships/hyperlink" Target="https://www.gov.uk/government/collections/monkeypox-guidance?utm_medium=email&amp;utm_campaign=govuk-notifications-topic&amp;utm_source=5f4dfb46-97cf-41ba-b42d-c7fe9bb506c2&amp;utm_content=immediately" TargetMode="External"/><Relationship Id="rId7" Type="http://schemas.openxmlformats.org/officeDocument/2006/relationships/hyperlink" Target="https://www.gov.uk/government/publications/monkeypox-outbreak-epidemiological-overview" TargetMode="External"/><Relationship Id="rId2" Type="http://schemas.openxmlformats.org/officeDocument/2006/relationships/hyperlink" Target="https://phw.nhs.wales/services-and-teams/antibiotics-and-infections/infection-prevention-control/resources-for-healthcare-professionals/mpox/"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ontact-tracing-guidance-for-mpox" TargetMode="External"/><Relationship Id="rId5" Type="http://schemas.openxmlformats.org/officeDocument/2006/relationships/hyperlink" Target="https://www.gov.uk/guidance/derogation-of-clade-i-mpox" TargetMode="External"/><Relationship Id="rId4" Type="http://schemas.openxmlformats.org/officeDocument/2006/relationships/hyperlink" Target="https://nhswales365.sharepoint.com/sites/PHW_VPDPComms/SiteAssets/Forms/AllItems.aspx?id=%2Fsites%2FPHW%5FVPDPComms%2FSiteAssets%2FSitePages%2FPolicy%2C%2Dletters%2Dand%2DWelsh%2DGovernment%2FCMO%2DAlert%2D%2D%2DClade%2DI%2DMpox%2Dderogation%2D%2D%2D%2DMarch%2D2025%2D%2D%2Dv1%2Epdf&amp;parent=%2Fsites%2FPHW%5FVPDPComms%2FSiteAssets%2FSitePages%2FPolicy%2C%2Dletters%2Dand%2DWelsh%2DGovernment" TargetMode="External"/><Relationship Id="rId9" Type="http://schemas.openxmlformats.org/officeDocument/2006/relationships/hyperlink" Target="https://www.gov.uk/government/publications/mpox-vaccination-programme-jcvi-advice-10-november/jcvi-statement-on-mpox-vaccination-as-a-routine-program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monkeypox-outbreak-vaccination-strate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v.uk/government/publications/mpox-vaccination-programme-jcvi-advice-10-november/jcvi-statement-on-mpox-vaccination-as-a-routine-programm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gov.uk/government/publications/smallpox-and-vaccinia-the-green-book-chapter-29"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gov.uk/guidance/derogation-of-clade-i-mpox" TargetMode="External"/><Relationship Id="rId4" Type="http://schemas.openxmlformats.org/officeDocument/2006/relationships/hyperlink" Target="https://nhswales365.sharepoint.com/sites/PHW_VPDPComms/SiteAssets/Forms/AllItems.aspx?id=%2Fsites%2FPHW%5FVPDPComms%2FSiteAssets%2FSitePages%2FPolicy%2C%2Dletters%2Dand%2DWelsh%2DGovernment%2FCMO%2DAlert%2D%2D%2DClade%2DI%2DMpox%2Dderogation%2D%2D%2D%2DMarch%2D2025%2D%2D%2Dv1%2Epdf&amp;parent=%2Fsites%2FPHW%5FVPDPComms%2FSiteAssets%2FSitePages%2FPolicy%2C%2Dletters%2Dand%2DWelsh%2DGovern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623397" y="2743201"/>
            <a:ext cx="10931294" cy="1184402"/>
          </a:xfrm>
        </p:spPr>
        <p:txBody>
          <a:bodyPr>
            <a:normAutofit fontScale="55000" lnSpcReduction="20000"/>
          </a:bodyPr>
          <a:lstStyle/>
          <a:p>
            <a:r>
              <a:rPr lang="en-GB" sz="5900" dirty="0">
                <a:latin typeface="Arial"/>
                <a:cs typeface="Arial"/>
              </a:rPr>
              <a:t>Routine vaccination against mpox for protection of gay, bisexual and other men who have sex with men (GBMSM) at highest risk of exposure</a:t>
            </a:r>
          </a:p>
          <a:p>
            <a:endParaRPr lang="en-GB" dirty="0"/>
          </a:p>
        </p:txBody>
      </p:sp>
      <p:sp>
        <p:nvSpPr>
          <p:cNvPr id="6" name="Text Placeholder 5">
            <a:extLst>
              <a:ext uri="{FF2B5EF4-FFF2-40B4-BE49-F238E27FC236}">
                <a16:creationId xmlns:a16="http://schemas.microsoft.com/office/drawing/2014/main" id="{649A8CC0-8C56-CC04-DA11-18422BE0D30E}"/>
              </a:ext>
            </a:extLst>
          </p:cNvPr>
          <p:cNvSpPr>
            <a:spLocks noGrp="1"/>
          </p:cNvSpPr>
          <p:nvPr>
            <p:ph type="body" sz="quarter" idx="11"/>
          </p:nvPr>
        </p:nvSpPr>
        <p:spPr>
          <a:xfrm>
            <a:off x="520447" y="4354488"/>
            <a:ext cx="11137194" cy="934811"/>
          </a:xfrm>
        </p:spPr>
        <p:txBody>
          <a:bodyPr lIns="91440" tIns="45720" rIns="91440" bIns="45720" anchor="t"/>
          <a:lstStyle/>
          <a:p>
            <a:r>
              <a:rPr lang="en-GB" sz="2800" b="0" dirty="0">
                <a:latin typeface="Arial"/>
                <a:ea typeface="Calibri"/>
                <a:cs typeface="Times New Roman"/>
              </a:rPr>
              <a:t>These slides are version controlled and subject to revision</a:t>
            </a:r>
          </a:p>
          <a:p>
            <a:r>
              <a:rPr lang="en-GB" sz="2800" b="1" dirty="0">
                <a:latin typeface="Arial"/>
                <a:cs typeface="Arial"/>
              </a:rPr>
              <a:t>Version 2 (26 06 2025) </a:t>
            </a:r>
          </a:p>
          <a:p>
            <a:endParaRPr lang="en-GB" sz="2800" b="0" dirty="0">
              <a:latin typeface="Arial"/>
              <a:ea typeface="Calibri"/>
              <a:cs typeface="Times New Roman"/>
            </a:endParaRPr>
          </a:p>
          <a:p>
            <a:endParaRPr lang="en-GB" sz="2800" b="0" dirty="0">
              <a:latin typeface="Arial"/>
              <a:ea typeface="Calibri"/>
              <a:cs typeface="Times New Roman"/>
            </a:endParaRPr>
          </a:p>
          <a:p>
            <a:endParaRPr lang="en-GB" dirty="0"/>
          </a:p>
        </p:txBody>
      </p:sp>
      <p:sp>
        <p:nvSpPr>
          <p:cNvPr id="7" name="Text Placeholder 6">
            <a:extLst>
              <a:ext uri="{FF2B5EF4-FFF2-40B4-BE49-F238E27FC236}">
                <a16:creationId xmlns:a16="http://schemas.microsoft.com/office/drawing/2014/main" id="{1CA7EE42-D684-84E5-7AF8-82ABBB9F05CA}"/>
              </a:ext>
            </a:extLst>
          </p:cNvPr>
          <p:cNvSpPr>
            <a:spLocks noGrp="1"/>
          </p:cNvSpPr>
          <p:nvPr>
            <p:ph type="body" sz="quarter" idx="12"/>
          </p:nvPr>
        </p:nvSpPr>
        <p:spPr/>
        <p:txBody>
          <a:bodyPr/>
          <a:lstStyle/>
          <a:p>
            <a:r>
              <a:rPr lang="en-GB" sz="2432">
                <a:solidFill>
                  <a:schemeClr val="bg1"/>
                </a:solidFill>
              </a:rPr>
              <a:t>Vaccine Preventable Disease Programme</a:t>
            </a:r>
          </a:p>
          <a:p>
            <a:r>
              <a:rPr lang="en-GB" sz="2432">
                <a:solidFill>
                  <a:schemeClr val="bg1"/>
                </a:solidFill>
              </a:rPr>
              <a:t>Public Health Wales</a:t>
            </a: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p:txBody>
          <a:bodyPr/>
          <a:lstStyle/>
          <a:p>
            <a:r>
              <a:rPr lang="en-GB"/>
              <a:t>Mpox</a:t>
            </a:r>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10</a:t>
            </a:fld>
            <a:endParaRPr lang="en-GB"/>
          </a:p>
        </p:txBody>
      </p:sp>
    </p:spTree>
    <p:extLst>
      <p:ext uri="{BB962C8B-B14F-4D97-AF65-F5344CB8AC3E}">
        <p14:creationId xmlns:p14="http://schemas.microsoft.com/office/powerpoint/2010/main" val="417517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9EDC-B6F6-E017-8B46-8EC58C025BFC}"/>
              </a:ext>
            </a:extLst>
          </p:cNvPr>
          <p:cNvSpPr>
            <a:spLocks noGrp="1"/>
          </p:cNvSpPr>
          <p:nvPr>
            <p:ph type="title"/>
          </p:nvPr>
        </p:nvSpPr>
        <p:spPr>
          <a:xfrm>
            <a:off x="330206" y="104896"/>
            <a:ext cx="10515600" cy="580992"/>
          </a:xfrm>
        </p:spPr>
        <p:txBody>
          <a:bodyPr/>
          <a:lstStyle/>
          <a:p>
            <a:r>
              <a:rPr lang="en-GB" sz="4000" b="1"/>
              <a:t>Mpox </a:t>
            </a:r>
          </a:p>
        </p:txBody>
      </p:sp>
      <p:sp>
        <p:nvSpPr>
          <p:cNvPr id="3" name="Content Placeholder 2">
            <a:extLst>
              <a:ext uri="{FF2B5EF4-FFF2-40B4-BE49-F238E27FC236}">
                <a16:creationId xmlns:a16="http://schemas.microsoft.com/office/drawing/2014/main" id="{E675BDEB-93D1-E09C-4047-1782E193846E}"/>
              </a:ext>
            </a:extLst>
          </p:cNvPr>
          <p:cNvSpPr>
            <a:spLocks noGrp="1"/>
          </p:cNvSpPr>
          <p:nvPr>
            <p:ph idx="1"/>
          </p:nvPr>
        </p:nvSpPr>
        <p:spPr>
          <a:xfrm>
            <a:off x="683986" y="760375"/>
            <a:ext cx="11185373" cy="5230992"/>
          </a:xfrm>
        </p:spPr>
        <p:txBody>
          <a:bodyPr lIns="91440" tIns="45720" rIns="91440" bIns="45720" anchor="t"/>
          <a:lstStyle/>
          <a:p>
            <a:pPr algn="just"/>
            <a:r>
              <a:rPr lang="en-GB" sz="1400" dirty="0"/>
              <a:t>Rare disease caused by the mpox virus (MPXV), a DNA virus of the </a:t>
            </a:r>
            <a:r>
              <a:rPr lang="en-GB" sz="1400" dirty="0" err="1"/>
              <a:t>orthopoxvirus</a:t>
            </a:r>
            <a:r>
              <a:rPr lang="en-GB" sz="1400" dirty="0"/>
              <a:t> genus </a:t>
            </a:r>
            <a:endParaRPr lang="en-US" sz="1400" dirty="0">
              <a:cs typeface="Arial"/>
            </a:endParaRPr>
          </a:p>
          <a:p>
            <a:pPr algn="just"/>
            <a:r>
              <a:rPr lang="en-GB" sz="1400" dirty="0"/>
              <a:t>MPXV is related to, but distinct from, the viruses that cause smallpox (variola virus) and cowpox </a:t>
            </a:r>
            <a:endParaRPr lang="en-GB" sz="1400" dirty="0">
              <a:cs typeface="Arial"/>
            </a:endParaRPr>
          </a:p>
          <a:p>
            <a:pPr algn="just"/>
            <a:r>
              <a:rPr lang="en-GB" sz="1400" dirty="0"/>
              <a:t>There are two genetic groups of MPXV: Clade I (previously known as Central African or Congo Basin Clade) and Clade II (previously known as West African Clade)</a:t>
            </a:r>
            <a:endParaRPr lang="en-GB" sz="1400" dirty="0">
              <a:cs typeface="Arial"/>
            </a:endParaRPr>
          </a:p>
          <a:p>
            <a:pPr lvl="1" algn="just">
              <a:buFont typeface="Courier New" panose="02070309020205020404" pitchFamily="49" charset="0"/>
              <a:buChar char="o"/>
            </a:pPr>
            <a:r>
              <a:rPr lang="en-GB" sz="1400" dirty="0"/>
              <a:t>Following a recent review of evidence, the case fatality rate and severity of Clade I was noted to be similar to Clade IIb. In February 2025 the Advisory Committee on Dangerous Pathogens (ACDP) recommended that Clade I should no longer be classified as a High Consequence Infectious Disease (HCID)</a:t>
            </a:r>
            <a:endParaRPr lang="en-GB" sz="1400" dirty="0">
              <a:cs typeface="Arial"/>
            </a:endParaRPr>
          </a:p>
          <a:p>
            <a:pPr lvl="1" algn="just">
              <a:buFont typeface="Courier New" panose="02070309020205020404" pitchFamily="49" charset="0"/>
              <a:buChar char="o"/>
            </a:pPr>
            <a:r>
              <a:rPr lang="en-GB" sz="1400" dirty="0"/>
              <a:t>Clade II is associated with milder disease, with a low case fatality rate  and since January 2023 was no longer classified as a HCID</a:t>
            </a:r>
            <a:endParaRPr lang="en-GB" sz="1400" dirty="0">
              <a:cs typeface="Arial"/>
            </a:endParaRPr>
          </a:p>
          <a:p>
            <a:pPr algn="just"/>
            <a:r>
              <a:rPr lang="en-GB" sz="1400" dirty="0"/>
              <a:t>Human mpox was first described in 1970 when regional elimination of smallpox revealed sporadic cases of a disease with similar presentation in rural areas of the Democratic Republic of Congo</a:t>
            </a:r>
            <a:endParaRPr lang="en-GB" sz="1400" dirty="0">
              <a:cs typeface="Arial"/>
            </a:endParaRPr>
          </a:p>
          <a:p>
            <a:pPr algn="just"/>
            <a:r>
              <a:rPr lang="en-GB" sz="1400" dirty="0"/>
              <a:t>Outbreaks have since occurred in Nigeria, Republic of Congo, Sierra Leone, Liberia, Cameroon and the Central African Republic </a:t>
            </a:r>
            <a:endParaRPr lang="en-GB" sz="1400" dirty="0">
              <a:cs typeface="Arial"/>
            </a:endParaRPr>
          </a:p>
          <a:p>
            <a:pPr algn="just"/>
            <a:r>
              <a:rPr lang="en-GB" sz="1400" dirty="0"/>
              <a:t>MPVX is a zoonotic disease – an organism transmitted to humans from animals </a:t>
            </a:r>
            <a:endParaRPr lang="en-GB" sz="1400" dirty="0">
              <a:cs typeface="Arial"/>
            </a:endParaRPr>
          </a:p>
          <a:p>
            <a:pPr algn="just"/>
            <a:r>
              <a:rPr lang="en-GB" sz="1400" dirty="0"/>
              <a:t>The animal host is most likely a rodent, although the definitive reservoir has not been identified </a:t>
            </a:r>
            <a:endParaRPr lang="en-GB" sz="1400" dirty="0">
              <a:cs typeface="Arial"/>
            </a:endParaRPr>
          </a:p>
          <a:p>
            <a:pPr algn="just"/>
            <a:r>
              <a:rPr lang="en-GB" sz="1400" dirty="0"/>
              <a:t>Following the global eradication of smallpox in 1977, mpox has become the dominant cause of </a:t>
            </a:r>
            <a:r>
              <a:rPr lang="en-GB" sz="1400" dirty="0" err="1"/>
              <a:t>orthopox</a:t>
            </a:r>
            <a:r>
              <a:rPr lang="en-GB" sz="1400" dirty="0"/>
              <a:t> outbreaks in humans, possibly associated with waning </a:t>
            </a:r>
            <a:r>
              <a:rPr lang="en-GB" sz="1400" dirty="0" err="1"/>
              <a:t>orthopox</a:t>
            </a:r>
            <a:r>
              <a:rPr lang="en-GB" sz="1400" dirty="0"/>
              <a:t> immunity following cessation of smallpox vaccination </a:t>
            </a:r>
            <a:endParaRPr lang="en-GB" sz="1400" dirty="0">
              <a:cs typeface="Arial"/>
            </a:endParaRPr>
          </a:p>
          <a:p>
            <a:pPr algn="just"/>
            <a:r>
              <a:rPr lang="en-GB" sz="1400" dirty="0"/>
              <a:t>As MPXV is closely related to the virus that causes smallpox, vaccines designed for smallpox can be used to protect people from getting mpox</a:t>
            </a:r>
            <a:endParaRPr lang="en-GB" sz="1400" dirty="0">
              <a:cs typeface="Arial"/>
            </a:endParaRPr>
          </a:p>
          <a:p>
            <a:pPr algn="just"/>
            <a:r>
              <a:rPr lang="en-GB" sz="1400" dirty="0"/>
              <a:t>MVA-BN vaccine does not contain smallpox virus and cannot cause or spread smallpox </a:t>
            </a:r>
            <a:endParaRPr lang="en-GB" sz="1400" dirty="0">
              <a:cs typeface="Arial"/>
            </a:endParaRPr>
          </a:p>
          <a:p>
            <a:pPr algn="just"/>
            <a:r>
              <a:rPr lang="en-GB" sz="1400" dirty="0"/>
              <a:t>The MVA-BN vaccine is licensed for use against mpox (both Clade I and Clade II)</a:t>
            </a:r>
            <a:endParaRPr lang="en-GB" sz="1400" dirty="0">
              <a:cs typeface="Arial"/>
            </a:endParaRPr>
          </a:p>
          <a:p>
            <a:pPr algn="just"/>
            <a:r>
              <a:rPr lang="en-GB" sz="1400" dirty="0">
                <a:cs typeface="Arial"/>
              </a:rPr>
              <a:t>Mpox is a </a:t>
            </a:r>
            <a:r>
              <a:rPr lang="en-GB" sz="1400" b="1" dirty="0">
                <a:cs typeface="Arial"/>
              </a:rPr>
              <a:t>notifiable disease</a:t>
            </a:r>
          </a:p>
          <a:p>
            <a:pPr algn="just"/>
            <a:endParaRPr lang="en-GB" sz="1400" dirty="0">
              <a:cs typeface="Arial"/>
            </a:endParaRPr>
          </a:p>
        </p:txBody>
      </p:sp>
      <p:sp>
        <p:nvSpPr>
          <p:cNvPr id="5" name="Slide Number Placeholder 4">
            <a:extLst>
              <a:ext uri="{FF2B5EF4-FFF2-40B4-BE49-F238E27FC236}">
                <a16:creationId xmlns:a16="http://schemas.microsoft.com/office/drawing/2014/main" id="{CCA84ADC-9B4A-2511-26DF-FC5502921A54}"/>
              </a:ext>
            </a:extLst>
          </p:cNvPr>
          <p:cNvSpPr>
            <a:spLocks noGrp="1"/>
          </p:cNvSpPr>
          <p:nvPr>
            <p:ph type="sldNum" sz="quarter" idx="12"/>
          </p:nvPr>
        </p:nvSpPr>
        <p:spPr/>
        <p:txBody>
          <a:bodyPr/>
          <a:lstStyle/>
          <a:p>
            <a:fld id="{561D0CCE-8DCC-44DC-A653-AE62B1D84A52}" type="slidenum">
              <a:rPr lang="en-GB" smtClean="0"/>
              <a:pPr/>
              <a:t>11</a:t>
            </a:fld>
            <a:endParaRPr lang="en-GB"/>
          </a:p>
        </p:txBody>
      </p:sp>
      <p:sp>
        <p:nvSpPr>
          <p:cNvPr id="9" name="Footer Placeholder 3">
            <a:extLst>
              <a:ext uri="{FF2B5EF4-FFF2-40B4-BE49-F238E27FC236}">
                <a16:creationId xmlns:a16="http://schemas.microsoft.com/office/drawing/2014/main" id="{26150B9D-61DF-EDC1-891C-B6C4D7B673EE}"/>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36634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54D3-2A07-3FBE-7280-0E528C9CD1CD}"/>
              </a:ext>
            </a:extLst>
          </p:cNvPr>
          <p:cNvSpPr>
            <a:spLocks noGrp="1"/>
          </p:cNvSpPr>
          <p:nvPr>
            <p:ph type="title"/>
          </p:nvPr>
        </p:nvSpPr>
        <p:spPr>
          <a:xfrm>
            <a:off x="273122" y="173663"/>
            <a:ext cx="10515600" cy="672565"/>
          </a:xfrm>
        </p:spPr>
        <p:txBody>
          <a:bodyPr/>
          <a:lstStyle/>
          <a:p>
            <a:r>
              <a:rPr lang="en-GB" b="1"/>
              <a:t>Transmission </a:t>
            </a:r>
          </a:p>
        </p:txBody>
      </p:sp>
      <p:sp>
        <p:nvSpPr>
          <p:cNvPr id="3" name="Content Placeholder 2">
            <a:extLst>
              <a:ext uri="{FF2B5EF4-FFF2-40B4-BE49-F238E27FC236}">
                <a16:creationId xmlns:a16="http://schemas.microsoft.com/office/drawing/2014/main" id="{79559845-AA28-23B8-ABCD-4D56F04A751F}"/>
              </a:ext>
            </a:extLst>
          </p:cNvPr>
          <p:cNvSpPr>
            <a:spLocks noGrp="1"/>
          </p:cNvSpPr>
          <p:nvPr>
            <p:ph idx="1"/>
          </p:nvPr>
        </p:nvSpPr>
        <p:spPr>
          <a:xfrm>
            <a:off x="403668" y="846228"/>
            <a:ext cx="11856378" cy="5145818"/>
          </a:xfrm>
        </p:spPr>
        <p:txBody>
          <a:bodyPr lIns="91440" tIns="45720" rIns="91440" bIns="45720" anchor="t"/>
          <a:lstStyle/>
          <a:p>
            <a:pPr marL="0" indent="0">
              <a:buNone/>
            </a:pPr>
            <a:r>
              <a:rPr lang="en-GB" sz="1600" dirty="0"/>
              <a:t>Mpox does not spread easily between people without very close contact</a:t>
            </a:r>
            <a:endParaRPr lang="en-GB" sz="1600" dirty="0">
              <a:cs typeface="Arial"/>
            </a:endParaRPr>
          </a:p>
          <a:p>
            <a:pPr marL="0" indent="0">
              <a:buNone/>
            </a:pPr>
            <a:r>
              <a:rPr lang="en-GB" sz="1600" dirty="0"/>
              <a:t>The virus is transmitted through:</a:t>
            </a:r>
            <a:endParaRPr lang="en-GB" sz="1600" dirty="0">
              <a:cs typeface="Arial"/>
            </a:endParaRPr>
          </a:p>
          <a:p>
            <a:pPr lvl="1">
              <a:buFont typeface="Courier New" panose="02070309020205020404" pitchFamily="49" charset="0"/>
              <a:buChar char="o"/>
            </a:pPr>
            <a:r>
              <a:rPr lang="en-GB" sz="1600" dirty="0"/>
              <a:t>skin-to-skin contact</a:t>
            </a:r>
            <a:endParaRPr lang="en-GB" sz="1600" dirty="0">
              <a:cs typeface="Arial"/>
            </a:endParaRPr>
          </a:p>
          <a:p>
            <a:pPr lvl="1">
              <a:buFont typeface="Courier New" panose="02070309020205020404" pitchFamily="49" charset="0"/>
              <a:buChar char="o"/>
            </a:pPr>
            <a:r>
              <a:rPr lang="en-GB" sz="1600" dirty="0"/>
              <a:t>inhalation of the virus through respiratory droplets</a:t>
            </a:r>
            <a:endParaRPr lang="en-GB" sz="1600" dirty="0">
              <a:cs typeface="Arial"/>
            </a:endParaRPr>
          </a:p>
          <a:p>
            <a:pPr lvl="1">
              <a:buFont typeface="Courier New" panose="02070309020205020404" pitchFamily="49" charset="0"/>
              <a:buChar char="o"/>
            </a:pPr>
            <a:r>
              <a:rPr lang="en-GB" sz="1600" dirty="0"/>
              <a:t>contact with mucous membranes (eyes, nose, mouth, genitals)</a:t>
            </a:r>
            <a:endParaRPr lang="en-GB" sz="1600" dirty="0">
              <a:cs typeface="Arial"/>
            </a:endParaRPr>
          </a:p>
          <a:p>
            <a:pPr marL="0" indent="0">
              <a:buNone/>
            </a:pPr>
            <a:endParaRPr lang="en-GB" sz="1600" dirty="0">
              <a:cs typeface="Arial"/>
            </a:endParaRPr>
          </a:p>
          <a:p>
            <a:pPr marL="0" indent="0">
              <a:buNone/>
            </a:pPr>
            <a:r>
              <a:rPr lang="en-GB" sz="1600" dirty="0"/>
              <a:t>Person-to-person spread may occur through:</a:t>
            </a:r>
            <a:endParaRPr lang="en-GB" sz="1600" dirty="0">
              <a:cs typeface="Arial"/>
            </a:endParaRPr>
          </a:p>
          <a:p>
            <a:pPr lvl="1">
              <a:buFont typeface="Courier New" panose="02070309020205020404" pitchFamily="49" charset="0"/>
              <a:buChar char="o"/>
            </a:pPr>
            <a:r>
              <a:rPr lang="en-GB" sz="1600" dirty="0"/>
              <a:t>direct contact with skin lesions or scabs (including during sexual contact, kissing, cuddling or other skin-to-skin contact)</a:t>
            </a:r>
            <a:endParaRPr lang="en-GB" sz="1600" dirty="0">
              <a:cs typeface="Arial"/>
            </a:endParaRPr>
          </a:p>
          <a:p>
            <a:pPr lvl="1">
              <a:buFont typeface="Courier New" panose="02070309020205020404" pitchFamily="49" charset="0"/>
              <a:buChar char="o"/>
            </a:pPr>
            <a:r>
              <a:rPr lang="en-GB" sz="1600" dirty="0"/>
              <a:t>close exposure to someone with mpox while they are coughing or sneezing</a:t>
            </a:r>
            <a:endParaRPr lang="en-GB" sz="1600" dirty="0">
              <a:cs typeface="Arial"/>
            </a:endParaRPr>
          </a:p>
          <a:p>
            <a:pPr lvl="1">
              <a:buFont typeface="Courier New" panose="02070309020205020404" pitchFamily="49" charset="0"/>
              <a:buChar char="o"/>
            </a:pPr>
            <a:r>
              <a:rPr lang="en-GB" sz="1600" dirty="0"/>
              <a:t>contact with clothing or linens (such as bedding or towels) used by an infected person</a:t>
            </a:r>
            <a:endParaRPr lang="en-GB" sz="1600" dirty="0">
              <a:cs typeface="Arial"/>
            </a:endParaRPr>
          </a:p>
          <a:p>
            <a:pPr marL="0" indent="0">
              <a:buNone/>
            </a:pPr>
            <a:endParaRPr lang="en-GB" sz="1600" dirty="0">
              <a:cs typeface="Arial"/>
            </a:endParaRPr>
          </a:p>
          <a:p>
            <a:pPr marL="0" indent="0">
              <a:buNone/>
            </a:pPr>
            <a:r>
              <a:rPr lang="en-GB" sz="1600" dirty="0"/>
              <a:t>Spread of mpox may also occur when a person comes into close contact with an infected animal, human or materials contaminated with the virus. </a:t>
            </a:r>
          </a:p>
          <a:p>
            <a:pPr marL="0" indent="0" algn="just">
              <a:lnSpc>
                <a:spcPct val="100000"/>
              </a:lnSpc>
              <a:buNone/>
            </a:pPr>
            <a:endParaRPr lang="en-GB" sz="1600" b="1" dirty="0"/>
          </a:p>
          <a:p>
            <a:pPr marL="0" indent="0" algn="just">
              <a:lnSpc>
                <a:spcPct val="100000"/>
              </a:lnSpc>
              <a:buNone/>
            </a:pPr>
            <a:r>
              <a:rPr lang="en-GB" sz="1600" b="1" dirty="0"/>
              <a:t>Incubation period:</a:t>
            </a:r>
          </a:p>
          <a:p>
            <a:pPr marL="0" indent="0" algn="just">
              <a:lnSpc>
                <a:spcPct val="100000"/>
              </a:lnSpc>
              <a:buNone/>
            </a:pPr>
            <a:r>
              <a:rPr lang="en-GB" sz="1600" dirty="0"/>
              <a:t>5 to 21 days (typically 6 to 13 days post exposure)</a:t>
            </a:r>
          </a:p>
          <a:p>
            <a:pPr marL="0" indent="0">
              <a:buNone/>
            </a:pPr>
            <a:endParaRPr lang="en-GB" sz="1600" dirty="0">
              <a:cs typeface="Arial"/>
            </a:endParaRPr>
          </a:p>
        </p:txBody>
      </p:sp>
      <p:sp>
        <p:nvSpPr>
          <p:cNvPr id="5" name="Slide Number Placeholder 4">
            <a:extLst>
              <a:ext uri="{FF2B5EF4-FFF2-40B4-BE49-F238E27FC236}">
                <a16:creationId xmlns:a16="http://schemas.microsoft.com/office/drawing/2014/main" id="{B2757CDD-65A6-5556-638C-9F1BDFB0721B}"/>
              </a:ext>
            </a:extLst>
          </p:cNvPr>
          <p:cNvSpPr>
            <a:spLocks noGrp="1"/>
          </p:cNvSpPr>
          <p:nvPr>
            <p:ph type="sldNum" sz="quarter" idx="12"/>
          </p:nvPr>
        </p:nvSpPr>
        <p:spPr/>
        <p:txBody>
          <a:bodyPr/>
          <a:lstStyle/>
          <a:p>
            <a:fld id="{561D0CCE-8DCC-44DC-A653-AE62B1D84A52}" type="slidenum">
              <a:rPr lang="en-GB" smtClean="0"/>
              <a:pPr/>
              <a:t>12</a:t>
            </a:fld>
            <a:endParaRPr lang="en-GB"/>
          </a:p>
        </p:txBody>
      </p:sp>
      <p:sp>
        <p:nvSpPr>
          <p:cNvPr id="7" name="Footer Placeholder 3">
            <a:extLst>
              <a:ext uri="{FF2B5EF4-FFF2-40B4-BE49-F238E27FC236}">
                <a16:creationId xmlns:a16="http://schemas.microsoft.com/office/drawing/2014/main" id="{75233577-BFF5-9D40-817F-2309D528A98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86611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A5F-F102-3BB2-4F6F-4A37199FB785}"/>
              </a:ext>
            </a:extLst>
          </p:cNvPr>
          <p:cNvSpPr>
            <a:spLocks noGrp="1"/>
          </p:cNvSpPr>
          <p:nvPr>
            <p:ph type="title"/>
          </p:nvPr>
        </p:nvSpPr>
        <p:spPr>
          <a:xfrm>
            <a:off x="238097" y="314363"/>
            <a:ext cx="10515600" cy="790807"/>
          </a:xfrm>
        </p:spPr>
        <p:txBody>
          <a:bodyPr/>
          <a:lstStyle/>
          <a:p>
            <a:r>
              <a:rPr lang="en-GB" sz="4000" b="1"/>
              <a:t>Clinical presentation </a:t>
            </a:r>
          </a:p>
        </p:txBody>
      </p:sp>
      <p:sp>
        <p:nvSpPr>
          <p:cNvPr id="3" name="Content Placeholder 2">
            <a:extLst>
              <a:ext uri="{FF2B5EF4-FFF2-40B4-BE49-F238E27FC236}">
                <a16:creationId xmlns:a16="http://schemas.microsoft.com/office/drawing/2014/main" id="{4C13859A-377D-FFD0-FCEF-8B1AB2843C65}"/>
              </a:ext>
            </a:extLst>
          </p:cNvPr>
          <p:cNvSpPr>
            <a:spLocks noGrp="1"/>
          </p:cNvSpPr>
          <p:nvPr>
            <p:ph idx="1"/>
          </p:nvPr>
        </p:nvSpPr>
        <p:spPr>
          <a:xfrm>
            <a:off x="499152" y="1105170"/>
            <a:ext cx="10515600" cy="4892026"/>
          </a:xfrm>
        </p:spPr>
        <p:txBody>
          <a:bodyPr lIns="91440" tIns="45720" rIns="91440" bIns="45720" anchor="t"/>
          <a:lstStyle/>
          <a:p>
            <a:pPr marL="0" indent="0" algn="just">
              <a:lnSpc>
                <a:spcPct val="100000"/>
              </a:lnSpc>
              <a:buNone/>
            </a:pPr>
            <a:r>
              <a:rPr lang="en-GB" sz="1600" dirty="0"/>
              <a:t>Signs and symptoms can include:</a:t>
            </a:r>
          </a:p>
          <a:p>
            <a:pPr lvl="2" algn="just">
              <a:lnSpc>
                <a:spcPct val="100000"/>
              </a:lnSpc>
            </a:pPr>
            <a:r>
              <a:rPr lang="en-GB" sz="1600" dirty="0"/>
              <a:t>Fever                        </a:t>
            </a:r>
          </a:p>
          <a:p>
            <a:pPr lvl="2" algn="just">
              <a:lnSpc>
                <a:spcPct val="100000"/>
              </a:lnSpc>
            </a:pPr>
            <a:r>
              <a:rPr lang="en-GB" sz="1600" dirty="0"/>
              <a:t>Headache</a:t>
            </a:r>
          </a:p>
          <a:p>
            <a:pPr lvl="2" algn="just">
              <a:lnSpc>
                <a:spcPct val="100000"/>
              </a:lnSpc>
            </a:pPr>
            <a:r>
              <a:rPr lang="en-GB" sz="1600" dirty="0"/>
              <a:t>Muscle aches</a:t>
            </a:r>
          </a:p>
          <a:p>
            <a:pPr lvl="2" algn="just">
              <a:lnSpc>
                <a:spcPct val="100000"/>
              </a:lnSpc>
            </a:pPr>
            <a:r>
              <a:rPr lang="en-GB" sz="1600" dirty="0"/>
              <a:t>Backache </a:t>
            </a:r>
          </a:p>
          <a:p>
            <a:pPr lvl="2" algn="just">
              <a:lnSpc>
                <a:spcPct val="100000"/>
              </a:lnSpc>
            </a:pPr>
            <a:endParaRPr lang="en-GB" sz="1600" dirty="0"/>
          </a:p>
          <a:p>
            <a:pPr marL="0" indent="0" algn="just">
              <a:lnSpc>
                <a:spcPct val="100000"/>
              </a:lnSpc>
              <a:buNone/>
            </a:pPr>
            <a:r>
              <a:rPr lang="en-GB" sz="1600" dirty="0"/>
              <a:t>1 to 5 days post initial symptoms onset - rash, often beginning on the face, spreading to other parts, including  soles of feet, palms of hands, mouth, genitals and anus</a:t>
            </a:r>
          </a:p>
          <a:p>
            <a:pPr marL="0" indent="0" algn="just">
              <a:lnSpc>
                <a:spcPct val="100000"/>
              </a:lnSpc>
              <a:buNone/>
            </a:pPr>
            <a:r>
              <a:rPr lang="en-GB" sz="1600" dirty="0"/>
              <a:t>Rash is not always widespread (genital lesions only in some cases)</a:t>
            </a:r>
          </a:p>
          <a:p>
            <a:pPr marL="0" indent="0" algn="just">
              <a:lnSpc>
                <a:spcPct val="100000"/>
              </a:lnSpc>
              <a:buNone/>
            </a:pPr>
            <a:r>
              <a:rPr lang="en-GB" sz="1600" dirty="0"/>
              <a:t>Lesions may be blisters/vesicles, scabs or ulcers</a:t>
            </a:r>
          </a:p>
          <a:p>
            <a:pPr marL="0" indent="0" algn="just">
              <a:lnSpc>
                <a:spcPct val="100000"/>
              </a:lnSpc>
              <a:buNone/>
            </a:pPr>
            <a:endParaRPr lang="en-GB" sz="1600" b="1" dirty="0"/>
          </a:p>
          <a:p>
            <a:pPr marL="0" indent="0" algn="just">
              <a:lnSpc>
                <a:spcPct val="150000"/>
              </a:lnSpc>
              <a:buNone/>
            </a:pPr>
            <a:r>
              <a:rPr lang="en-GB" sz="1600" dirty="0"/>
              <a:t>NB. </a:t>
            </a:r>
            <a:r>
              <a:rPr lang="en-GB" sz="1600" dirty="0">
                <a:latin typeface="Arial"/>
                <a:cs typeface="Segoe UI"/>
              </a:rPr>
              <a:t>N</a:t>
            </a:r>
            <a:r>
              <a:rPr lang="en-GB" sz="1600" dirty="0">
                <a:effectLst/>
                <a:latin typeface="Arial"/>
                <a:cs typeface="Segoe UI"/>
              </a:rPr>
              <a:t>ot all people who have mpox experience all of these symptoms</a:t>
            </a:r>
            <a:endParaRPr lang="en-GB" sz="1600" dirty="0">
              <a:latin typeface="Arial"/>
              <a:cs typeface="Segoe UI"/>
            </a:endParaRPr>
          </a:p>
        </p:txBody>
      </p:sp>
      <p:sp>
        <p:nvSpPr>
          <p:cNvPr id="5" name="Slide Number Placeholder 4">
            <a:extLst>
              <a:ext uri="{FF2B5EF4-FFF2-40B4-BE49-F238E27FC236}">
                <a16:creationId xmlns:a16="http://schemas.microsoft.com/office/drawing/2014/main" id="{286868B7-1D80-7BFD-AA52-BB156361271F}"/>
              </a:ext>
            </a:extLst>
          </p:cNvPr>
          <p:cNvSpPr>
            <a:spLocks noGrp="1"/>
          </p:cNvSpPr>
          <p:nvPr>
            <p:ph type="sldNum" sz="quarter" idx="12"/>
          </p:nvPr>
        </p:nvSpPr>
        <p:spPr/>
        <p:txBody>
          <a:bodyPr/>
          <a:lstStyle/>
          <a:p>
            <a:fld id="{561D0CCE-8DCC-44DC-A653-AE62B1D84A52}" type="slidenum">
              <a:rPr lang="en-GB" smtClean="0"/>
              <a:pPr/>
              <a:t>13</a:t>
            </a:fld>
            <a:endParaRPr lang="en-GB"/>
          </a:p>
        </p:txBody>
      </p:sp>
      <p:sp>
        <p:nvSpPr>
          <p:cNvPr id="6" name="TextBox 5">
            <a:extLst>
              <a:ext uri="{FF2B5EF4-FFF2-40B4-BE49-F238E27FC236}">
                <a16:creationId xmlns:a16="http://schemas.microsoft.com/office/drawing/2014/main" id="{817A7922-8A6D-2077-246F-A0F841DC785E}"/>
              </a:ext>
            </a:extLst>
          </p:cNvPr>
          <p:cNvSpPr txBox="1"/>
          <p:nvPr/>
        </p:nvSpPr>
        <p:spPr>
          <a:xfrm>
            <a:off x="2777067" y="1357368"/>
            <a:ext cx="3714044" cy="1077218"/>
          </a:xfrm>
          <a:prstGeom prst="rect">
            <a:avLst/>
          </a:prstGeom>
          <a:noFill/>
        </p:spPr>
        <p:txBody>
          <a:bodyPr wrap="square" lIns="91440" tIns="45720" rIns="91440" bIns="45720" rtlCol="0" anchor="t">
            <a:spAutoFit/>
          </a:bodyPr>
          <a:lstStyle/>
          <a:p>
            <a:pPr marL="1200150" lvl="2" indent="-285750" algn="just">
              <a:buFont typeface="Arial" panose="020B0604020202020204" pitchFamily="34" charset="0"/>
              <a:buChar char="•"/>
            </a:pPr>
            <a:r>
              <a:rPr lang="en-GB" sz="1600"/>
              <a:t>Swollen lymph nodes</a:t>
            </a:r>
          </a:p>
          <a:p>
            <a:pPr marL="1200150" lvl="2" indent="-285750" algn="just">
              <a:buFont typeface="Arial" panose="020B0604020202020204" pitchFamily="34" charset="0"/>
              <a:buChar char="•"/>
            </a:pPr>
            <a:r>
              <a:rPr lang="en-GB" sz="1600"/>
              <a:t>Chills</a:t>
            </a:r>
          </a:p>
          <a:p>
            <a:pPr marL="1200150" lvl="2" indent="-285750" algn="just">
              <a:buFont typeface="Arial" panose="020B0604020202020204" pitchFamily="34" charset="0"/>
              <a:buChar char="•"/>
            </a:pPr>
            <a:r>
              <a:rPr lang="en-GB" sz="1600"/>
              <a:t>Exhaustion</a:t>
            </a:r>
          </a:p>
          <a:p>
            <a:pPr marL="1200150" lvl="2" indent="-285750" algn="just">
              <a:buFont typeface="Arial" panose="020B0604020202020204" pitchFamily="34" charset="0"/>
              <a:buChar char="•"/>
            </a:pPr>
            <a:r>
              <a:rPr lang="en-GB" sz="1600"/>
              <a:t>Joint pain</a:t>
            </a:r>
            <a:endParaRPr lang="en-GB" sz="1600">
              <a:cs typeface="Arial"/>
            </a:endParaRPr>
          </a:p>
        </p:txBody>
      </p:sp>
      <p:sp>
        <p:nvSpPr>
          <p:cNvPr id="8" name="Footer Placeholder 3">
            <a:extLst>
              <a:ext uri="{FF2B5EF4-FFF2-40B4-BE49-F238E27FC236}">
                <a16:creationId xmlns:a16="http://schemas.microsoft.com/office/drawing/2014/main" id="{B9D74D11-BEFB-4213-2711-F670FD0DB6F4}"/>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55222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9551-701F-5CD1-C8D8-5F84F31277F3}"/>
              </a:ext>
            </a:extLst>
          </p:cNvPr>
          <p:cNvSpPr>
            <a:spLocks noGrp="1"/>
          </p:cNvSpPr>
          <p:nvPr>
            <p:ph type="title"/>
          </p:nvPr>
        </p:nvSpPr>
        <p:spPr>
          <a:xfrm>
            <a:off x="649013" y="275432"/>
            <a:ext cx="10515600" cy="765032"/>
          </a:xfrm>
        </p:spPr>
        <p:txBody>
          <a:bodyPr lIns="91440" tIns="45720" rIns="91440" bIns="45720" anchor="t"/>
          <a:lstStyle/>
          <a:p>
            <a:r>
              <a:rPr lang="en-GB" sz="3600" b="1"/>
              <a:t>Clinical presentation</a:t>
            </a:r>
          </a:p>
        </p:txBody>
      </p:sp>
      <p:sp>
        <p:nvSpPr>
          <p:cNvPr id="3" name="Content Placeholder 2">
            <a:extLst>
              <a:ext uri="{FF2B5EF4-FFF2-40B4-BE49-F238E27FC236}">
                <a16:creationId xmlns:a16="http://schemas.microsoft.com/office/drawing/2014/main" id="{26F8EFBE-52CA-9F83-1DC7-953E7DD4BED5}"/>
              </a:ext>
            </a:extLst>
          </p:cNvPr>
          <p:cNvSpPr>
            <a:spLocks noGrp="1"/>
          </p:cNvSpPr>
          <p:nvPr>
            <p:ph idx="1"/>
          </p:nvPr>
        </p:nvSpPr>
        <p:spPr>
          <a:xfrm>
            <a:off x="238413" y="1033446"/>
            <a:ext cx="4538304" cy="4333245"/>
          </a:xfrm>
        </p:spPr>
        <p:txBody>
          <a:bodyPr lIns="91440" tIns="45720" rIns="91440" bIns="45720" anchor="t"/>
          <a:lstStyle/>
          <a:p>
            <a:pPr marL="0" indent="0" algn="just">
              <a:buNone/>
            </a:pPr>
            <a:r>
              <a:rPr lang="en-GB" sz="1600"/>
              <a:t>Lesions: </a:t>
            </a:r>
            <a:endParaRPr lang="en-GB" sz="1600">
              <a:cs typeface="Arial"/>
            </a:endParaRPr>
          </a:p>
          <a:p>
            <a:pPr algn="just"/>
            <a:r>
              <a:rPr lang="en-GB" sz="1600"/>
              <a:t>go through several different stages</a:t>
            </a:r>
            <a:endParaRPr lang="en-GB" sz="1600">
              <a:cs typeface="Arial"/>
            </a:endParaRPr>
          </a:p>
          <a:p>
            <a:pPr algn="just"/>
            <a:r>
              <a:rPr lang="en-GB" sz="1600">
                <a:cs typeface="Arial"/>
              </a:rPr>
              <a:t>can vary in size</a:t>
            </a:r>
          </a:p>
          <a:p>
            <a:pPr algn="just"/>
            <a:r>
              <a:rPr lang="en-GB" sz="1600">
                <a:cs typeface="Arial"/>
              </a:rPr>
              <a:t>of different appearances and stages may be seen at the same point in time</a:t>
            </a:r>
          </a:p>
          <a:p>
            <a:pPr algn="just"/>
            <a:r>
              <a:rPr lang="en-GB" sz="1600">
                <a:cs typeface="Arial"/>
              </a:rPr>
              <a:t>in discrete areas often present with areas of erythema and/or hyperpigmentation around them</a:t>
            </a:r>
          </a:p>
          <a:p>
            <a:pPr algn="just">
              <a:lnSpc>
                <a:spcPct val="100000"/>
              </a:lnSpc>
            </a:pPr>
            <a:r>
              <a:rPr lang="en-GB" sz="1600"/>
              <a:t>heal by crusting over and scabbing</a:t>
            </a:r>
            <a:endParaRPr lang="en-GB" sz="1600">
              <a:cs typeface="Arial"/>
            </a:endParaRPr>
          </a:p>
          <a:p>
            <a:pPr algn="just">
              <a:lnSpc>
                <a:spcPct val="100000"/>
              </a:lnSpc>
            </a:pPr>
            <a:r>
              <a:rPr lang="en-GB" sz="1600"/>
              <a:t>resolve within 2 to 4 weeks</a:t>
            </a:r>
            <a:endParaRPr lang="en-GB" sz="1600">
              <a:cs typeface="Arial"/>
            </a:endParaRPr>
          </a:p>
          <a:p>
            <a:pPr marL="0" indent="0" algn="just">
              <a:lnSpc>
                <a:spcPct val="100000"/>
              </a:lnSpc>
              <a:buNone/>
            </a:pPr>
            <a:r>
              <a:rPr lang="en-GB" sz="1600"/>
              <a:t>Infectious period:</a:t>
            </a:r>
            <a:endParaRPr lang="en-GB" sz="1600">
              <a:cs typeface="Arial"/>
            </a:endParaRPr>
          </a:p>
          <a:p>
            <a:pPr algn="just"/>
            <a:r>
              <a:rPr lang="en-GB" sz="1600"/>
              <a:t>Individuals are contagious until all scabs have fallen off leaving intact skin </a:t>
            </a:r>
            <a:endParaRPr lang="en-GB" sz="1600">
              <a:cs typeface="Arial"/>
            </a:endParaRPr>
          </a:p>
          <a:p>
            <a:pPr algn="just"/>
            <a:r>
              <a:rPr lang="en-GB" sz="1600"/>
              <a:t>Scabs may also contain infectious virus material </a:t>
            </a:r>
            <a:endParaRPr lang="en-GB" sz="1600">
              <a:cs typeface="Arial"/>
            </a:endParaRPr>
          </a:p>
        </p:txBody>
      </p:sp>
      <p:sp>
        <p:nvSpPr>
          <p:cNvPr id="5" name="Slide Number Placeholder 4">
            <a:extLst>
              <a:ext uri="{FF2B5EF4-FFF2-40B4-BE49-F238E27FC236}">
                <a16:creationId xmlns:a16="http://schemas.microsoft.com/office/drawing/2014/main" id="{C9A9895C-DBCB-4A6B-3ECB-85D7A1759CA4}"/>
              </a:ext>
            </a:extLst>
          </p:cNvPr>
          <p:cNvSpPr>
            <a:spLocks noGrp="1"/>
          </p:cNvSpPr>
          <p:nvPr>
            <p:ph type="sldNum" sz="quarter" idx="12"/>
          </p:nvPr>
        </p:nvSpPr>
        <p:spPr/>
        <p:txBody>
          <a:bodyPr/>
          <a:lstStyle/>
          <a:p>
            <a:fld id="{561D0CCE-8DCC-44DC-A653-AE62B1D84A52}" type="slidenum">
              <a:rPr lang="en-GB" smtClean="0"/>
              <a:pPr/>
              <a:t>14</a:t>
            </a:fld>
            <a:endParaRPr lang="en-GB"/>
          </a:p>
        </p:txBody>
      </p:sp>
      <p:sp>
        <p:nvSpPr>
          <p:cNvPr id="6" name="TextBox 5">
            <a:extLst>
              <a:ext uri="{FF2B5EF4-FFF2-40B4-BE49-F238E27FC236}">
                <a16:creationId xmlns:a16="http://schemas.microsoft.com/office/drawing/2014/main" id="{2DFC348D-48AF-7364-3D48-C9831F6FD899}"/>
              </a:ext>
            </a:extLst>
          </p:cNvPr>
          <p:cNvSpPr txBox="1"/>
          <p:nvPr/>
        </p:nvSpPr>
        <p:spPr>
          <a:xfrm>
            <a:off x="241381" y="5608737"/>
            <a:ext cx="50585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Reference: </a:t>
            </a:r>
            <a:r>
              <a:rPr lang="en-US" sz="1600" dirty="0">
                <a:ea typeface="+mn-lt"/>
                <a:cs typeface="+mn-lt"/>
                <a:hlinkClick r:id="rId3"/>
              </a:rPr>
              <a:t>Mpox: background information - GOV.UK</a:t>
            </a:r>
            <a:endParaRPr lang="en-US" sz="1600" dirty="0">
              <a:cs typeface="Arial"/>
            </a:endParaRPr>
          </a:p>
        </p:txBody>
      </p:sp>
      <p:sp>
        <p:nvSpPr>
          <p:cNvPr id="8" name="TextBox 7">
            <a:extLst>
              <a:ext uri="{FF2B5EF4-FFF2-40B4-BE49-F238E27FC236}">
                <a16:creationId xmlns:a16="http://schemas.microsoft.com/office/drawing/2014/main" id="{EB9DF2FF-91CA-99E4-E63E-A95A8902C985}"/>
              </a:ext>
            </a:extLst>
          </p:cNvPr>
          <p:cNvSpPr txBox="1"/>
          <p:nvPr/>
        </p:nvSpPr>
        <p:spPr>
          <a:xfrm>
            <a:off x="6831833" y="4603947"/>
            <a:ext cx="389393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Arial"/>
              </a:rPr>
              <a:t>Image source: </a:t>
            </a:r>
            <a:r>
              <a:rPr lang="en-US" sz="1100">
                <a:ea typeface="+mn-lt"/>
                <a:cs typeface="+mn-lt"/>
                <a:hlinkClick r:id="rId3"/>
              </a:rPr>
              <a:t>Mpox: background information - GOV.UK</a:t>
            </a:r>
            <a:endParaRPr lang="en-US" sz="1100">
              <a:cs typeface="Arial"/>
            </a:endParaRPr>
          </a:p>
        </p:txBody>
      </p:sp>
      <p:sp>
        <p:nvSpPr>
          <p:cNvPr id="10" name="Footer Placeholder 3">
            <a:extLst>
              <a:ext uri="{FF2B5EF4-FFF2-40B4-BE49-F238E27FC236}">
                <a16:creationId xmlns:a16="http://schemas.microsoft.com/office/drawing/2014/main" id="{C51BCB0B-D294-9EE0-4A53-6974EE4D000A}"/>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grpSp>
        <p:nvGrpSpPr>
          <p:cNvPr id="7" name="Group 6">
            <a:extLst>
              <a:ext uri="{FF2B5EF4-FFF2-40B4-BE49-F238E27FC236}">
                <a16:creationId xmlns:a16="http://schemas.microsoft.com/office/drawing/2014/main" id="{E730B72A-9340-1091-31FB-1A0643B1934B}"/>
              </a:ext>
            </a:extLst>
          </p:cNvPr>
          <p:cNvGrpSpPr/>
          <p:nvPr/>
        </p:nvGrpSpPr>
        <p:grpSpPr>
          <a:xfrm>
            <a:off x="5170620" y="1337812"/>
            <a:ext cx="6782967" cy="3288779"/>
            <a:chOff x="5170620" y="1337812"/>
            <a:chExt cx="6782967" cy="3288779"/>
          </a:xfrm>
        </p:grpSpPr>
        <p:pic>
          <p:nvPicPr>
            <p:cNvPr id="9" name="Picture 8" descr="A collage of skin diseases&#10;&#10;AI-generated content may be incorrect.">
              <a:extLst>
                <a:ext uri="{FF2B5EF4-FFF2-40B4-BE49-F238E27FC236}">
                  <a16:creationId xmlns:a16="http://schemas.microsoft.com/office/drawing/2014/main" id="{839BAB10-679A-9A17-8DAC-52DFB458D501}"/>
                </a:ext>
              </a:extLst>
            </p:cNvPr>
            <p:cNvPicPr>
              <a:picLocks noChangeAspect="1"/>
            </p:cNvPicPr>
            <p:nvPr/>
          </p:nvPicPr>
          <p:blipFill>
            <a:blip r:embed="rId4"/>
            <a:stretch>
              <a:fillRect/>
            </a:stretch>
          </p:blipFill>
          <p:spPr>
            <a:xfrm>
              <a:off x="5170620" y="1337812"/>
              <a:ext cx="4864340" cy="3288779"/>
            </a:xfrm>
            <a:prstGeom prst="rect">
              <a:avLst/>
            </a:prstGeom>
          </p:spPr>
        </p:pic>
        <p:pic>
          <p:nvPicPr>
            <p:cNvPr id="4" name="Picture 3">
              <a:extLst>
                <a:ext uri="{FF2B5EF4-FFF2-40B4-BE49-F238E27FC236}">
                  <a16:creationId xmlns:a16="http://schemas.microsoft.com/office/drawing/2014/main" id="{97034366-0DCB-4214-D50F-889511FBBA13}"/>
                </a:ext>
              </a:extLst>
            </p:cNvPr>
            <p:cNvPicPr>
              <a:picLocks noChangeAspect="1"/>
            </p:cNvPicPr>
            <p:nvPr/>
          </p:nvPicPr>
          <p:blipFill rotWithShape="1">
            <a:blip r:embed="rId5"/>
            <a:srcRect l="42406" t="7625" r="26468" b="5562"/>
            <a:stretch/>
          </p:blipFill>
          <p:spPr>
            <a:xfrm>
              <a:off x="10066572" y="1361465"/>
              <a:ext cx="1887015" cy="2896636"/>
            </a:xfrm>
            <a:prstGeom prst="rect">
              <a:avLst/>
            </a:prstGeom>
          </p:spPr>
        </p:pic>
      </p:grpSp>
    </p:spTree>
    <p:extLst>
      <p:ext uri="{BB962C8B-B14F-4D97-AF65-F5344CB8AC3E}">
        <p14:creationId xmlns:p14="http://schemas.microsoft.com/office/powerpoint/2010/main" val="35458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71C3-D54D-5881-E738-565064E1E9F0}"/>
              </a:ext>
            </a:extLst>
          </p:cNvPr>
          <p:cNvSpPr>
            <a:spLocks noGrp="1"/>
          </p:cNvSpPr>
          <p:nvPr>
            <p:ph type="title"/>
          </p:nvPr>
        </p:nvSpPr>
        <p:spPr>
          <a:xfrm>
            <a:off x="386650" y="201399"/>
            <a:ext cx="10515600" cy="831497"/>
          </a:xfrm>
        </p:spPr>
        <p:txBody>
          <a:bodyPr lIns="91440" tIns="45720" rIns="91440" bIns="45720" anchor="t"/>
          <a:lstStyle/>
          <a:p>
            <a:r>
              <a:rPr lang="en-GB" b="1"/>
              <a:t>Complications</a:t>
            </a:r>
            <a:endParaRPr lang="en-GB" b="1">
              <a:cs typeface="Arial"/>
            </a:endParaRPr>
          </a:p>
        </p:txBody>
      </p:sp>
      <p:sp>
        <p:nvSpPr>
          <p:cNvPr id="3" name="Content Placeholder 2">
            <a:extLst>
              <a:ext uri="{FF2B5EF4-FFF2-40B4-BE49-F238E27FC236}">
                <a16:creationId xmlns:a16="http://schemas.microsoft.com/office/drawing/2014/main" id="{F24FCE63-694E-7E9A-99E2-BB22504B4C60}"/>
              </a:ext>
            </a:extLst>
          </p:cNvPr>
          <p:cNvSpPr>
            <a:spLocks noGrp="1"/>
          </p:cNvSpPr>
          <p:nvPr>
            <p:ph idx="1"/>
          </p:nvPr>
        </p:nvSpPr>
        <p:spPr>
          <a:xfrm>
            <a:off x="386650" y="1142193"/>
            <a:ext cx="11123857" cy="4580254"/>
          </a:xfrm>
        </p:spPr>
        <p:txBody>
          <a:bodyPr vert="horz" lIns="91440" tIns="45720" rIns="91440" bIns="45720" rtlCol="0" anchor="t">
            <a:normAutofit/>
          </a:bodyPr>
          <a:lstStyle/>
          <a:p>
            <a:pPr marL="0" indent="0">
              <a:buNone/>
            </a:pPr>
            <a:r>
              <a:rPr lang="en-US" sz="1800" dirty="0">
                <a:cs typeface="Arial"/>
              </a:rPr>
              <a:t>Mpox is mostly a mild, self-limiting illness, usually with spontaneous and complete recovery within 3 weeks of onset.</a:t>
            </a:r>
          </a:p>
          <a:p>
            <a:pPr marL="0" indent="0">
              <a:buNone/>
            </a:pPr>
            <a:endParaRPr lang="en-US" sz="1800" dirty="0">
              <a:cs typeface="Arial"/>
            </a:endParaRPr>
          </a:p>
          <a:p>
            <a:pPr marL="0" indent="0">
              <a:buNone/>
            </a:pPr>
            <a:r>
              <a:rPr lang="en-US" sz="1800" dirty="0">
                <a:cs typeface="Arial"/>
              </a:rPr>
              <a:t>Possible complications:</a:t>
            </a:r>
          </a:p>
          <a:p>
            <a:pPr lvl="1"/>
            <a:r>
              <a:rPr lang="en-GB" sz="1800" dirty="0"/>
              <a:t>multi-organ involvement, with bronchopneumonia, encephalitis and sepsis </a:t>
            </a:r>
            <a:endParaRPr lang="en-GB" sz="1800" dirty="0">
              <a:cs typeface="Arial"/>
            </a:endParaRPr>
          </a:p>
          <a:p>
            <a:pPr lvl="1"/>
            <a:r>
              <a:rPr lang="en-GB" sz="1800" dirty="0"/>
              <a:t>death</a:t>
            </a:r>
            <a:endParaRPr lang="en-GB" sz="1800" dirty="0">
              <a:cs typeface="Arial"/>
            </a:endParaRPr>
          </a:p>
          <a:p>
            <a:pPr lvl="1"/>
            <a:endParaRPr lang="en-US" sz="1800" dirty="0">
              <a:cs typeface="Arial"/>
            </a:endParaRPr>
          </a:p>
          <a:p>
            <a:r>
              <a:rPr lang="en-US" sz="1800" dirty="0">
                <a:cs typeface="Arial"/>
              </a:rPr>
              <a:t>The risk of severe disease is higher in young children, pregnant women and severely immunosuppressed individuals</a:t>
            </a:r>
          </a:p>
          <a:p>
            <a:r>
              <a:rPr lang="en-US" sz="1800" dirty="0">
                <a:cs typeface="Arial"/>
              </a:rPr>
              <a:t>Clade </a:t>
            </a:r>
            <a:r>
              <a:rPr lang="en-US" sz="1800" dirty="0" err="1">
                <a:cs typeface="Arial"/>
              </a:rPr>
              <a:t>Ia</a:t>
            </a:r>
            <a:r>
              <a:rPr lang="en-US" sz="1800" dirty="0">
                <a:cs typeface="Arial"/>
              </a:rPr>
              <a:t> has been reported to cause more severe disease with a higher case fatality in affected counties*. Evidence from case management in the UK suggests that there is low severity of disease from Clade Ib. </a:t>
            </a:r>
            <a:endParaRPr lang="en-US" sz="1800" strike="sngStrike" dirty="0">
              <a:highlight>
                <a:srgbClr val="FFFF00"/>
              </a:highlight>
              <a:ea typeface="+mn-lt"/>
              <a:cs typeface="+mn-lt"/>
              <a:hlinkClick r:id="rId3"/>
            </a:endParaRPr>
          </a:p>
        </p:txBody>
      </p:sp>
      <p:sp>
        <p:nvSpPr>
          <p:cNvPr id="7" name="Slide Number Placeholder 4">
            <a:extLst>
              <a:ext uri="{FF2B5EF4-FFF2-40B4-BE49-F238E27FC236}">
                <a16:creationId xmlns:a16="http://schemas.microsoft.com/office/drawing/2014/main" id="{70E84A1F-ABE1-FB8A-9878-7252D107C3AA}"/>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15</a:t>
            </a:fld>
            <a:endParaRPr lang="en-GB"/>
          </a:p>
        </p:txBody>
      </p:sp>
      <p:sp>
        <p:nvSpPr>
          <p:cNvPr id="5" name="Footer Placeholder 3">
            <a:extLst>
              <a:ext uri="{FF2B5EF4-FFF2-40B4-BE49-F238E27FC236}">
                <a16:creationId xmlns:a16="http://schemas.microsoft.com/office/drawing/2014/main" id="{B643F01D-8050-8B20-DCD8-C8AA06E8019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29289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8B1D-D2F9-86BF-AE53-43F356158323}"/>
              </a:ext>
            </a:extLst>
          </p:cNvPr>
          <p:cNvSpPr>
            <a:spLocks noGrp="1"/>
          </p:cNvSpPr>
          <p:nvPr>
            <p:ph type="title"/>
          </p:nvPr>
        </p:nvSpPr>
        <p:spPr>
          <a:xfrm>
            <a:off x="519701" y="293206"/>
            <a:ext cx="10515600" cy="585645"/>
          </a:xfrm>
        </p:spPr>
        <p:txBody>
          <a:bodyPr/>
          <a:lstStyle/>
          <a:p>
            <a:r>
              <a:rPr lang="en-GB" b="1"/>
              <a:t>Diagnosis</a:t>
            </a:r>
            <a:endParaRPr lang="en-GB" b="1" strike="sngStrike">
              <a:highlight>
                <a:srgbClr val="FFFF00"/>
              </a:highlight>
            </a:endParaRPr>
          </a:p>
        </p:txBody>
      </p:sp>
      <p:sp>
        <p:nvSpPr>
          <p:cNvPr id="3" name="Content Placeholder 2">
            <a:extLst>
              <a:ext uri="{FF2B5EF4-FFF2-40B4-BE49-F238E27FC236}">
                <a16:creationId xmlns:a16="http://schemas.microsoft.com/office/drawing/2014/main" id="{22643A8E-6D6C-1229-C01F-CEB0BFF469DB}"/>
              </a:ext>
            </a:extLst>
          </p:cNvPr>
          <p:cNvSpPr>
            <a:spLocks noGrp="1"/>
          </p:cNvSpPr>
          <p:nvPr>
            <p:ph idx="1"/>
          </p:nvPr>
        </p:nvSpPr>
        <p:spPr>
          <a:xfrm>
            <a:off x="519701" y="1386664"/>
            <a:ext cx="11087100" cy="4356693"/>
          </a:xfrm>
        </p:spPr>
        <p:txBody>
          <a:bodyPr lIns="91440" tIns="45720" rIns="91440" bIns="45720" anchor="t"/>
          <a:lstStyle/>
          <a:p>
            <a:pPr algn="just">
              <a:lnSpc>
                <a:spcPct val="100000"/>
              </a:lnSpc>
            </a:pPr>
            <a:r>
              <a:rPr lang="en-GB" sz="1800" dirty="0"/>
              <a:t>Clinical diagnosis of mpox can be difficult as it is often confused with other infections such as chickenpox. </a:t>
            </a:r>
            <a:endParaRPr lang="en-GB" sz="1800" dirty="0">
              <a:cs typeface="Arial"/>
            </a:endParaRPr>
          </a:p>
          <a:p>
            <a:pPr algn="just">
              <a:lnSpc>
                <a:spcPct val="100000"/>
              </a:lnSpc>
            </a:pPr>
            <a:r>
              <a:rPr lang="en-GB" sz="1800" dirty="0">
                <a:hlinkClick r:id="rId3"/>
              </a:rPr>
              <a:t>Case definitions</a:t>
            </a:r>
            <a:r>
              <a:rPr lang="en-GB" sz="1800" dirty="0"/>
              <a:t> for possible, probable, highly probable and confirmed cases have been developed, along with guidance on infection control*</a:t>
            </a:r>
            <a:endParaRPr lang="en-GB" sz="1800" dirty="0">
              <a:cs typeface="Arial"/>
            </a:endParaRPr>
          </a:p>
          <a:p>
            <a:pPr algn="just">
              <a:lnSpc>
                <a:spcPct val="100000"/>
              </a:lnSpc>
            </a:pPr>
            <a:r>
              <a:rPr lang="en-GB" sz="1800" dirty="0"/>
              <a:t>A definite diagnosis of mpox required assessment by health professional and specific testing in a specialist laboratory</a:t>
            </a:r>
            <a:endParaRPr lang="en-GB" sz="1800" dirty="0">
              <a:cs typeface="Arial"/>
            </a:endParaRPr>
          </a:p>
          <a:p>
            <a:pPr algn="just">
              <a:lnSpc>
                <a:spcPct val="100000"/>
              </a:lnSpc>
            </a:pPr>
            <a:r>
              <a:rPr lang="en-GB" sz="1800" dirty="0"/>
              <a:t>Samples from individuals testing positive for MPXV must be sent for clade differentiation as part of ongoing surveillance and management of risk to the UK from mpox. In the UK, testing is provided by many NHS laboratories and is also available at the </a:t>
            </a:r>
            <a:r>
              <a:rPr lang="en-GB" sz="1800" dirty="0">
                <a:hlinkClick r:id="rId4"/>
              </a:rPr>
              <a:t>Rare and Imported Pathogens Laboratory (RIPL)</a:t>
            </a:r>
            <a:r>
              <a:rPr lang="en-GB" sz="1800" dirty="0"/>
              <a:t> at UKHSA </a:t>
            </a:r>
            <a:r>
              <a:rPr lang="en-GB" sz="1800" dirty="0" err="1"/>
              <a:t>Porton</a:t>
            </a:r>
            <a:r>
              <a:rPr lang="en-GB" sz="1800" dirty="0"/>
              <a:t> Down</a:t>
            </a:r>
            <a:endParaRPr lang="en-GB" sz="1800" dirty="0">
              <a:cs typeface="Arial"/>
            </a:endParaRPr>
          </a:p>
          <a:p>
            <a:pPr algn="just">
              <a:lnSpc>
                <a:spcPct val="100000"/>
              </a:lnSpc>
            </a:pPr>
            <a:r>
              <a:rPr lang="en-GB" sz="1800" dirty="0"/>
              <a:t>Suspected mpox cases should be discussed with local infection specialists and as necessary with the </a:t>
            </a:r>
            <a:r>
              <a:rPr lang="en-GB" sz="1800" dirty="0">
                <a:solidFill>
                  <a:srgbClr val="00A7A7"/>
                </a:solidFill>
                <a:hlinkClick r:id="rId5">
                  <a:extLst>
                    <a:ext uri="{A12FA001-AC4F-418D-AE19-62706E023703}">
                      <ahyp:hlinkClr xmlns:ahyp="http://schemas.microsoft.com/office/drawing/2018/hyperlinkcolor" val="tx"/>
                    </a:ext>
                  </a:extLst>
                </a:hlinkClick>
              </a:rPr>
              <a:t>Imported Fever Service</a:t>
            </a:r>
            <a:r>
              <a:rPr lang="en-GB" sz="1800" dirty="0">
                <a:solidFill>
                  <a:srgbClr val="00A7A7"/>
                </a:solidFill>
              </a:rPr>
              <a:t> </a:t>
            </a:r>
            <a:r>
              <a:rPr lang="en-GB" sz="1800" dirty="0">
                <a:solidFill>
                  <a:srgbClr val="212A73"/>
                </a:solidFill>
              </a:rPr>
              <a:t>via </a:t>
            </a:r>
            <a:r>
              <a:rPr lang="en-GB" sz="1800" dirty="0"/>
              <a:t>microbiology as soon as possible*</a:t>
            </a:r>
            <a:endParaRPr lang="en-GB" sz="1800" dirty="0">
              <a:cs typeface="Arial"/>
            </a:endParaRPr>
          </a:p>
          <a:p>
            <a:pPr algn="just">
              <a:lnSpc>
                <a:spcPct val="100000"/>
              </a:lnSpc>
            </a:pPr>
            <a:endParaRPr lang="en-GB" sz="1800" dirty="0">
              <a:highlight>
                <a:srgbClr val="FFFF00"/>
              </a:highlight>
              <a:cs typeface="Arial"/>
            </a:endParaRPr>
          </a:p>
        </p:txBody>
      </p:sp>
      <p:sp>
        <p:nvSpPr>
          <p:cNvPr id="5" name="Slide Number Placeholder 4">
            <a:extLst>
              <a:ext uri="{FF2B5EF4-FFF2-40B4-BE49-F238E27FC236}">
                <a16:creationId xmlns:a16="http://schemas.microsoft.com/office/drawing/2014/main" id="{9507D49D-3B9D-EB27-0E0D-F3AC4FD5805D}"/>
              </a:ext>
            </a:extLst>
          </p:cNvPr>
          <p:cNvSpPr>
            <a:spLocks noGrp="1"/>
          </p:cNvSpPr>
          <p:nvPr>
            <p:ph type="sldNum" sz="quarter" idx="12"/>
          </p:nvPr>
        </p:nvSpPr>
        <p:spPr/>
        <p:txBody>
          <a:bodyPr/>
          <a:lstStyle/>
          <a:p>
            <a:fld id="{561D0CCE-8DCC-44DC-A653-AE62B1D84A52}" type="slidenum">
              <a:rPr lang="en-GB" smtClean="0"/>
              <a:pPr/>
              <a:t>16</a:t>
            </a:fld>
            <a:endParaRPr lang="en-GB"/>
          </a:p>
        </p:txBody>
      </p:sp>
      <p:sp>
        <p:nvSpPr>
          <p:cNvPr id="7" name="Footer Placeholder 3">
            <a:extLst>
              <a:ext uri="{FF2B5EF4-FFF2-40B4-BE49-F238E27FC236}">
                <a16:creationId xmlns:a16="http://schemas.microsoft.com/office/drawing/2014/main" id="{8E29F612-588F-71FC-B77A-47B827192E2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43013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D032-0E61-A75A-3822-D1F86E8FF2B3}"/>
              </a:ext>
            </a:extLst>
          </p:cNvPr>
          <p:cNvSpPr>
            <a:spLocks noGrp="1"/>
          </p:cNvSpPr>
          <p:nvPr>
            <p:ph type="title"/>
          </p:nvPr>
        </p:nvSpPr>
        <p:spPr>
          <a:xfrm>
            <a:off x="566057" y="365126"/>
            <a:ext cx="10515600" cy="662164"/>
          </a:xfrm>
        </p:spPr>
        <p:txBody>
          <a:bodyPr lIns="91440" tIns="45720" rIns="91440" bIns="45720" anchor="t"/>
          <a:lstStyle/>
          <a:p>
            <a:r>
              <a:rPr lang="en-GB" b="1"/>
              <a:t>Treatment</a:t>
            </a:r>
            <a:endParaRPr lang="en-US"/>
          </a:p>
        </p:txBody>
      </p:sp>
      <p:sp>
        <p:nvSpPr>
          <p:cNvPr id="3" name="Content Placeholder 2">
            <a:extLst>
              <a:ext uri="{FF2B5EF4-FFF2-40B4-BE49-F238E27FC236}">
                <a16:creationId xmlns:a16="http://schemas.microsoft.com/office/drawing/2014/main" id="{DE6AABA0-BC58-E765-C044-39E8896204C3}"/>
              </a:ext>
            </a:extLst>
          </p:cNvPr>
          <p:cNvSpPr>
            <a:spLocks noGrp="1"/>
          </p:cNvSpPr>
          <p:nvPr>
            <p:ph idx="1"/>
          </p:nvPr>
        </p:nvSpPr>
        <p:spPr>
          <a:xfrm>
            <a:off x="567267" y="1351643"/>
            <a:ext cx="11341099" cy="4351338"/>
          </a:xfrm>
        </p:spPr>
        <p:txBody>
          <a:bodyPr lIns="91440" tIns="45720" rIns="91440" bIns="45720" anchor="t"/>
          <a:lstStyle/>
          <a:p>
            <a:pPr algn="just">
              <a:lnSpc>
                <a:spcPct val="150000"/>
              </a:lnSpc>
            </a:pPr>
            <a:r>
              <a:rPr lang="en-GB" sz="1800"/>
              <a:t>Treatment for mpox is mainly supportive</a:t>
            </a:r>
            <a:endParaRPr lang="en-GB" sz="1800">
              <a:cs typeface="Arial"/>
            </a:endParaRPr>
          </a:p>
          <a:p>
            <a:pPr algn="just">
              <a:lnSpc>
                <a:spcPct val="150000"/>
              </a:lnSpc>
            </a:pPr>
            <a:r>
              <a:rPr lang="en-GB" sz="1800"/>
              <a:t>Mpox is usually mild and most of those infected will recover within a few weeks without treatment </a:t>
            </a:r>
            <a:endParaRPr lang="en-GB" sz="1800">
              <a:cs typeface="Arial"/>
            </a:endParaRPr>
          </a:p>
          <a:p>
            <a:pPr algn="just">
              <a:lnSpc>
                <a:spcPct val="150000"/>
              </a:lnSpc>
            </a:pPr>
            <a:r>
              <a:rPr lang="en-GB" sz="1800">
                <a:cs typeface="Arial"/>
              </a:rPr>
              <a:t>Mpox</a:t>
            </a:r>
            <a:r>
              <a:rPr lang="en-GB" sz="1800">
                <a:effectLst/>
                <a:latin typeface="Arial"/>
                <a:cs typeface="Arial"/>
              </a:rPr>
              <a:t> remains a serious infection for some individuals </a:t>
            </a:r>
            <a:endParaRPr lang="en-GB" sz="1800">
              <a:latin typeface="Arial"/>
              <a:cs typeface="Arial"/>
            </a:endParaRPr>
          </a:p>
          <a:p>
            <a:pPr algn="just">
              <a:lnSpc>
                <a:spcPct val="150000"/>
              </a:lnSpc>
            </a:pPr>
            <a:r>
              <a:rPr lang="en-GB" sz="1800">
                <a:cs typeface="Arial"/>
              </a:rPr>
              <a:t>Antivirals</a:t>
            </a:r>
            <a:r>
              <a:rPr lang="en-GB" sz="1800"/>
              <a:t> (such as cidofovir and tecovirimat) can be used to treat severe disease (or those at risk of severe disease)</a:t>
            </a:r>
            <a:endParaRPr lang="en-GB" sz="1800">
              <a:cs typeface="Arial"/>
            </a:endParaRPr>
          </a:p>
          <a:p>
            <a:pPr algn="just">
              <a:lnSpc>
                <a:spcPct val="150000"/>
              </a:lnSpc>
            </a:pPr>
            <a:r>
              <a:rPr lang="en-GB" sz="1800"/>
              <a:t>People vaccinated against smallpox in childhood may experience a milder disease</a:t>
            </a:r>
            <a:endParaRPr lang="en-GB" sz="1800">
              <a:cs typeface="Arial"/>
            </a:endParaRPr>
          </a:p>
          <a:p>
            <a:pPr marL="0" indent="0" algn="just">
              <a:buNone/>
            </a:pPr>
            <a:endParaRPr lang="en-GB">
              <a:cs typeface="Arial"/>
            </a:endParaRPr>
          </a:p>
        </p:txBody>
      </p:sp>
      <p:sp>
        <p:nvSpPr>
          <p:cNvPr id="5" name="Slide Number Placeholder 4">
            <a:extLst>
              <a:ext uri="{FF2B5EF4-FFF2-40B4-BE49-F238E27FC236}">
                <a16:creationId xmlns:a16="http://schemas.microsoft.com/office/drawing/2014/main" id="{D62D66B2-5E12-5DB0-2370-74A3ECF6C57C}"/>
              </a:ext>
            </a:extLst>
          </p:cNvPr>
          <p:cNvSpPr>
            <a:spLocks noGrp="1"/>
          </p:cNvSpPr>
          <p:nvPr>
            <p:ph type="sldNum" sz="quarter" idx="12"/>
          </p:nvPr>
        </p:nvSpPr>
        <p:spPr/>
        <p:txBody>
          <a:bodyPr/>
          <a:lstStyle/>
          <a:p>
            <a:fld id="{561D0CCE-8DCC-44DC-A653-AE62B1D84A52}" type="slidenum">
              <a:rPr lang="en-GB" smtClean="0"/>
              <a:pPr/>
              <a:t>17</a:t>
            </a:fld>
            <a:endParaRPr lang="en-GB"/>
          </a:p>
        </p:txBody>
      </p:sp>
      <p:sp>
        <p:nvSpPr>
          <p:cNvPr id="7" name="Footer Placeholder 3">
            <a:extLst>
              <a:ext uri="{FF2B5EF4-FFF2-40B4-BE49-F238E27FC236}">
                <a16:creationId xmlns:a16="http://schemas.microsoft.com/office/drawing/2014/main" id="{A024A48C-CAE2-C496-53C2-CF64465E0443}"/>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45635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p:txBody>
          <a:bodyPr>
            <a:normAutofit fontScale="85000" lnSpcReduction="10000"/>
          </a:bodyPr>
          <a:lstStyle/>
          <a:p>
            <a:r>
              <a:rPr lang="en-GB" b="1"/>
              <a:t>Epidemiology and surveillance</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18</a:t>
            </a:fld>
            <a:endParaRPr lang="en-GB"/>
          </a:p>
        </p:txBody>
      </p:sp>
    </p:spTree>
    <p:extLst>
      <p:ext uri="{BB962C8B-B14F-4D97-AF65-F5344CB8AC3E}">
        <p14:creationId xmlns:p14="http://schemas.microsoft.com/office/powerpoint/2010/main" val="15124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2990-A356-2332-B333-2289A5585A7B}"/>
              </a:ext>
            </a:extLst>
          </p:cNvPr>
          <p:cNvSpPr>
            <a:spLocks noGrp="1"/>
          </p:cNvSpPr>
          <p:nvPr>
            <p:ph type="title"/>
          </p:nvPr>
        </p:nvSpPr>
        <p:spPr>
          <a:xfrm>
            <a:off x="330206" y="256233"/>
            <a:ext cx="10515600" cy="732155"/>
          </a:xfrm>
        </p:spPr>
        <p:txBody>
          <a:bodyPr lIns="91440" tIns="45720" rIns="91440" bIns="45720" anchor="t">
            <a:normAutofit/>
          </a:bodyPr>
          <a:lstStyle/>
          <a:p>
            <a:r>
              <a:rPr lang="en-GB" b="1"/>
              <a:t>Mpox epidemiology in the UK: clade II</a:t>
            </a:r>
          </a:p>
        </p:txBody>
      </p:sp>
      <p:sp>
        <p:nvSpPr>
          <p:cNvPr id="14" name="Content Placeholder 13">
            <a:extLst>
              <a:ext uri="{FF2B5EF4-FFF2-40B4-BE49-F238E27FC236}">
                <a16:creationId xmlns:a16="http://schemas.microsoft.com/office/drawing/2014/main" id="{E75F9DF4-14F0-AD67-4DC0-9B5816BB6366}"/>
              </a:ext>
            </a:extLst>
          </p:cNvPr>
          <p:cNvSpPr>
            <a:spLocks noGrp="1"/>
          </p:cNvSpPr>
          <p:nvPr>
            <p:ph idx="1"/>
          </p:nvPr>
        </p:nvSpPr>
        <p:spPr>
          <a:xfrm>
            <a:off x="330206" y="1070888"/>
            <a:ext cx="11236955" cy="4995176"/>
          </a:xfrm>
        </p:spPr>
        <p:txBody>
          <a:bodyPr vert="horz" lIns="91440" tIns="45720" rIns="91440" bIns="45720" rtlCol="0" anchor="t">
            <a:normAutofit lnSpcReduction="10000"/>
          </a:bodyPr>
          <a:lstStyle/>
          <a:p>
            <a:pPr>
              <a:lnSpc>
                <a:spcPct val="100000"/>
              </a:lnSpc>
              <a:spcBef>
                <a:spcPts val="500"/>
              </a:spcBef>
            </a:pPr>
            <a:r>
              <a:rPr lang="en-GB" sz="1700" dirty="0">
                <a:solidFill>
                  <a:srgbClr val="212A73"/>
                </a:solidFill>
                <a:latin typeface="+mn-lt"/>
                <a:cs typeface="Arial"/>
              </a:rPr>
              <a:t>between 2018 and 2022, the UK experienced a small number of imported Clade II mpox cases, associated with travel to or from countries in West Africa where mpox is endemic</a:t>
            </a:r>
          </a:p>
          <a:p>
            <a:pPr>
              <a:lnSpc>
                <a:spcPct val="100000"/>
              </a:lnSpc>
              <a:spcBef>
                <a:spcPts val="500"/>
              </a:spcBef>
            </a:pPr>
            <a:r>
              <a:rPr lang="en-GB" sz="1700" dirty="0">
                <a:solidFill>
                  <a:srgbClr val="212A73"/>
                </a:solidFill>
                <a:latin typeface="+mn-lt"/>
                <a:cs typeface="Arial"/>
              </a:rPr>
              <a:t>rapid diagnosis, isolation, care of cases in HCID centres and quarantine/surveillance of close contacts limited further spread</a:t>
            </a:r>
          </a:p>
          <a:p>
            <a:pPr>
              <a:lnSpc>
                <a:spcPct val="100000"/>
              </a:lnSpc>
              <a:spcBef>
                <a:spcPts val="500"/>
              </a:spcBef>
            </a:pPr>
            <a:r>
              <a:rPr lang="en-GB" sz="1700" dirty="0">
                <a:solidFill>
                  <a:srgbClr val="212A73"/>
                </a:solidFill>
                <a:cs typeface="Arial"/>
              </a:rPr>
              <a:t>v</a:t>
            </a:r>
            <a:r>
              <a:rPr lang="en-GB" sz="1700" dirty="0">
                <a:solidFill>
                  <a:srgbClr val="212A73"/>
                </a:solidFill>
                <a:latin typeface="+mn-lt"/>
                <a:cs typeface="Arial"/>
              </a:rPr>
              <a:t>accination of HCID staff and post-exposure vaccination of contacts was advised</a:t>
            </a:r>
            <a:r>
              <a:rPr lang="en-GB" sz="1700" dirty="0">
                <a:solidFill>
                  <a:srgbClr val="212A73"/>
                </a:solidFill>
                <a:cs typeface="Arial"/>
              </a:rPr>
              <a:t>,</a:t>
            </a:r>
            <a:r>
              <a:rPr lang="en-GB" sz="1700" dirty="0">
                <a:solidFill>
                  <a:srgbClr val="212A73"/>
                </a:solidFill>
                <a:latin typeface="+mn-lt"/>
                <a:cs typeface="Arial"/>
              </a:rPr>
              <a:t> and no serious consequences of disease occurred</a:t>
            </a:r>
          </a:p>
          <a:p>
            <a:pPr>
              <a:lnSpc>
                <a:spcPct val="100000"/>
              </a:lnSpc>
              <a:spcBef>
                <a:spcPts val="500"/>
              </a:spcBef>
            </a:pPr>
            <a:r>
              <a:rPr lang="en-GB" sz="1700" dirty="0">
                <a:solidFill>
                  <a:srgbClr val="212A73"/>
                </a:solidFill>
                <a:latin typeface="+mn-lt"/>
                <a:cs typeface="Arial"/>
              </a:rPr>
              <a:t>prior to 2022, no documented community transmission of mpox had been observed in the UK</a:t>
            </a:r>
          </a:p>
          <a:p>
            <a:pPr>
              <a:lnSpc>
                <a:spcPct val="100000"/>
              </a:lnSpc>
              <a:spcBef>
                <a:spcPts val="500"/>
              </a:spcBef>
            </a:pPr>
            <a:r>
              <a:rPr lang="en-GB" sz="1700" dirty="0">
                <a:solidFill>
                  <a:srgbClr val="212A73"/>
                </a:solidFill>
                <a:latin typeface="+mn-lt"/>
                <a:cs typeface="Arial"/>
              </a:rPr>
              <a:t>in May 2022, domestically acquired mpox cases, largely affecting gay, bisexual and other men who have sex with men (GBMSM) led to declaration of a </a:t>
            </a:r>
            <a:r>
              <a:rPr lang="en-GB" sz="1700" dirty="0">
                <a:solidFill>
                  <a:schemeClr val="accent1"/>
                </a:solidFill>
                <a:latin typeface="+mn-lt"/>
                <a:cs typeface="Arial"/>
                <a:hlinkClick r:id="rId3">
                  <a:extLst>
                    <a:ext uri="{A12FA001-AC4F-418D-AE19-62706E023703}">
                      <ahyp:hlinkClr xmlns:ahyp="http://schemas.microsoft.com/office/drawing/2018/hyperlinkcolor" val="tx"/>
                    </a:ext>
                  </a:extLst>
                </a:hlinkClick>
              </a:rPr>
              <a:t>national incident</a:t>
            </a:r>
            <a:endParaRPr lang="en-GB" sz="1700" dirty="0">
              <a:solidFill>
                <a:schemeClr val="accent1"/>
              </a:solidFill>
              <a:latin typeface="+mn-lt"/>
              <a:cs typeface="Arial"/>
            </a:endParaRPr>
          </a:p>
          <a:p>
            <a:pPr>
              <a:lnSpc>
                <a:spcPct val="100000"/>
              </a:lnSpc>
              <a:spcBef>
                <a:spcPts val="500"/>
              </a:spcBef>
            </a:pPr>
            <a:r>
              <a:rPr lang="en-GB" sz="1700" dirty="0">
                <a:solidFill>
                  <a:srgbClr val="212A73"/>
                </a:solidFill>
                <a:latin typeface="+mn-lt"/>
                <a:cs typeface="Arial"/>
              </a:rPr>
              <a:t>in June 2022 an outbreak response pre-exposure vaccination programme targeting GBMSM at higher risk was introduced through sexual health services</a:t>
            </a:r>
          </a:p>
          <a:p>
            <a:pPr>
              <a:lnSpc>
                <a:spcPct val="100000"/>
              </a:lnSpc>
              <a:spcBef>
                <a:spcPts val="500"/>
              </a:spcBef>
            </a:pPr>
            <a:r>
              <a:rPr lang="en-GB" sz="1700" dirty="0">
                <a:solidFill>
                  <a:srgbClr val="212A73"/>
                </a:solidFill>
                <a:latin typeface="+mn-lt"/>
                <a:cs typeface="Arial"/>
              </a:rPr>
              <a:t>by 31 December 2022, 3,732 confirmed and highly probable cases had been detected in the UK, mainly in males under 45 years of age in London – all clade II</a:t>
            </a:r>
          </a:p>
          <a:p>
            <a:pPr>
              <a:lnSpc>
                <a:spcPct val="100000"/>
              </a:lnSpc>
              <a:spcBef>
                <a:spcPts val="500"/>
              </a:spcBef>
            </a:pPr>
            <a:r>
              <a:rPr lang="en-GB" sz="1700" b="0" i="0" dirty="0">
                <a:solidFill>
                  <a:srgbClr val="212A73"/>
                </a:solidFill>
                <a:effectLst/>
                <a:latin typeface="+mn-lt"/>
                <a:cs typeface="Arial"/>
              </a:rPr>
              <a:t>no reported deaths in the UK but significant morbidity in the majority of those admitted to hospital for clinical care, including severe pain and complications due to secondary bacterial infection</a:t>
            </a:r>
          </a:p>
          <a:p>
            <a:pPr>
              <a:lnSpc>
                <a:spcPct val="100000"/>
              </a:lnSpc>
              <a:spcBef>
                <a:spcPts val="500"/>
              </a:spcBef>
            </a:pPr>
            <a:r>
              <a:rPr lang="en-GB" sz="1700" dirty="0">
                <a:solidFill>
                  <a:srgbClr val="212A73"/>
                </a:solidFill>
                <a:latin typeface="+mn-lt"/>
                <a:cs typeface="Arial"/>
              </a:rPr>
              <a:t>following behaviour modification and vaccination, the outbreak declined by September 2022, with low levels of cases continuing, both domestic and travel associated (286 cases between 1 January 2023 and 31 July 2024)</a:t>
            </a:r>
            <a:endParaRPr lang="en-GB" sz="1700" b="0" i="0" dirty="0">
              <a:solidFill>
                <a:srgbClr val="212A73"/>
              </a:solidFill>
              <a:effectLst/>
              <a:latin typeface="+mn-lt"/>
              <a:cs typeface="Arial"/>
            </a:endParaRPr>
          </a:p>
        </p:txBody>
      </p:sp>
      <p:sp>
        <p:nvSpPr>
          <p:cNvPr id="7" name="Slide Number Placeholder 4">
            <a:extLst>
              <a:ext uri="{FF2B5EF4-FFF2-40B4-BE49-F238E27FC236}">
                <a16:creationId xmlns:a16="http://schemas.microsoft.com/office/drawing/2014/main" id="{406E283D-D512-11A4-B238-F1AC98CF328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19</a:t>
            </a:fld>
            <a:endParaRPr lang="en-GB"/>
          </a:p>
        </p:txBody>
      </p:sp>
      <p:sp>
        <p:nvSpPr>
          <p:cNvPr id="5" name="Footer Placeholder 3">
            <a:extLst>
              <a:ext uri="{FF2B5EF4-FFF2-40B4-BE49-F238E27FC236}">
                <a16:creationId xmlns:a16="http://schemas.microsoft.com/office/drawing/2014/main" id="{F39D18CA-DE54-A28D-6D79-3180E4CBD7B6}"/>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0075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2</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390617" y="147146"/>
            <a:ext cx="11258685" cy="683172"/>
          </a:xfrm>
        </p:spPr>
        <p:txBody>
          <a:bodyPr>
            <a:noAutofit/>
          </a:bodyPr>
          <a:lstStyle/>
          <a:p>
            <a:r>
              <a:rPr lang="en-GB" sz="4000" b="1">
                <a:solidFill>
                  <a:srgbClr val="002060"/>
                </a:solidFill>
              </a:rPr>
              <a:t>Vaccination against mpox  </a:t>
            </a:r>
            <a:br>
              <a:rPr lang="en-GB" b="1">
                <a:solidFill>
                  <a:srgbClr val="002060"/>
                </a:solidFill>
              </a:rPr>
            </a:br>
            <a:endParaRPr lang="en-GB" b="1">
              <a:solidFill>
                <a:srgbClr val="002060"/>
              </a:solidFill>
            </a:endParaRPr>
          </a:p>
        </p:txBody>
      </p:sp>
      <p:sp>
        <p:nvSpPr>
          <p:cNvPr id="7" name="Rectangle 6"/>
          <p:cNvSpPr/>
          <p:nvPr/>
        </p:nvSpPr>
        <p:spPr>
          <a:xfrm>
            <a:off x="394138" y="867422"/>
            <a:ext cx="11403724" cy="5078313"/>
          </a:xfrm>
          <a:prstGeom prst="rect">
            <a:avLst/>
          </a:prstGeom>
        </p:spPr>
        <p:txBody>
          <a:bodyPr wrap="square" lIns="91440" tIns="45720" rIns="91440" bIns="45720" anchor="t">
            <a:spAutoFit/>
          </a:bodyPr>
          <a:lstStyle/>
          <a:p>
            <a:pPr algn="just"/>
            <a:r>
              <a:rPr lang="en-GB" sz="1400" dirty="0"/>
              <a:t>The information contained within this slide set is up to date as of </a:t>
            </a:r>
            <a:r>
              <a:rPr lang="en-GB" sz="1400" b="1" dirty="0"/>
              <a:t> 26 06 2025</a:t>
            </a:r>
            <a:r>
              <a:rPr lang="en-GB" sz="1400" dirty="0"/>
              <a:t>. </a:t>
            </a:r>
            <a:r>
              <a:rPr lang="en-GB" sz="1400" b="1" dirty="0">
                <a:solidFill>
                  <a:srgbClr val="343A40"/>
                </a:solidFill>
              </a:rPr>
              <a:t>​</a:t>
            </a:r>
            <a:endParaRPr lang="en-GB" sz="1400" b="1" dirty="0">
              <a:solidFill>
                <a:srgbClr val="343A40"/>
              </a:solidFill>
              <a:cs typeface="Arial"/>
            </a:endParaRPr>
          </a:p>
          <a:p>
            <a:pPr algn="just"/>
            <a:endParaRPr lang="en-GB" sz="1400" b="1" dirty="0">
              <a:solidFill>
                <a:srgbClr val="343A40"/>
              </a:solidFill>
              <a:cs typeface="Arial"/>
            </a:endParaRPr>
          </a:p>
          <a:p>
            <a:pPr algn="just"/>
            <a:r>
              <a:rPr lang="en-GB" sz="1400" dirty="0"/>
              <a:t>It is important that all immunisers delivering the routine mpox vaccination programme and or those who are providing immunisation advice familiarise themselves with the most up to date clinical evidence and guidance, this can be found in the following key documents:</a:t>
            </a:r>
            <a:endParaRPr lang="en-GB" sz="1400" dirty="0">
              <a:cs typeface="Arial"/>
            </a:endParaRPr>
          </a:p>
          <a:p>
            <a:pPr algn="just"/>
            <a:endParaRPr lang="en-GB" sz="1400" dirty="0">
              <a:cs typeface="Arial"/>
            </a:endParaRPr>
          </a:p>
          <a:p>
            <a:pPr marL="285750" indent="-285750" algn="just">
              <a:buFont typeface="Arial" panose="020B0604020202020204" pitchFamily="34" charset="0"/>
              <a:buChar char="•"/>
            </a:pPr>
            <a:r>
              <a:rPr lang="en-GB" sz="1400" dirty="0">
                <a:solidFill>
                  <a:srgbClr val="002060"/>
                </a:solidFill>
              </a:rPr>
              <a:t>Smallpox and Mpox: the green book, chapter 29: </a:t>
            </a:r>
            <a:r>
              <a:rPr lang="en-GB" sz="1400" dirty="0">
                <a:solidFill>
                  <a:srgbClr val="002060"/>
                </a:solidFill>
                <a:hlinkClick r:id="rId3"/>
              </a:rPr>
              <a:t>Smallpox and mpox: the green book, chapter 29</a:t>
            </a:r>
            <a:endParaRPr lang="en-GB" sz="1400" dirty="0">
              <a:solidFill>
                <a:srgbClr val="212A73"/>
              </a:solidFill>
              <a:cs typeface="Arial"/>
            </a:endParaRPr>
          </a:p>
          <a:p>
            <a:pPr marL="285750" indent="-285750" algn="just">
              <a:buFont typeface="Arial" panose="020B0604020202020204" pitchFamily="34" charset="0"/>
              <a:buChar char="•"/>
            </a:pPr>
            <a:endParaRPr lang="en-GB" sz="1400" dirty="0">
              <a:solidFill>
                <a:srgbClr val="002060"/>
              </a:solidFill>
              <a:highlight>
                <a:srgbClr val="FFFF00"/>
              </a:highlight>
              <a:cs typeface="Arial"/>
            </a:endParaRPr>
          </a:p>
          <a:p>
            <a:pPr marL="285750" indent="-285750" algn="just">
              <a:buFont typeface="Arial" panose="020B0604020202020204" pitchFamily="34" charset="0"/>
              <a:buChar char="•"/>
            </a:pPr>
            <a:r>
              <a:rPr lang="en-GB" sz="1400" dirty="0">
                <a:cs typeface="Arial"/>
              </a:rPr>
              <a:t>Mpox vaccination: Information for healthcare practitioners:</a:t>
            </a:r>
            <a:r>
              <a:rPr lang="en-GB" sz="1400" dirty="0">
                <a:ea typeface="+mn-lt"/>
                <a:cs typeface="+mn-lt"/>
              </a:rPr>
              <a:t> </a:t>
            </a:r>
            <a:r>
              <a:rPr lang="en-GB" sz="1400" dirty="0">
                <a:ea typeface="+mn-lt"/>
                <a:cs typeface="+mn-lt"/>
                <a:hlinkClick r:id="rId4"/>
              </a:rPr>
              <a:t>Mpox vaccination: information for healthcare practitioners - GOV.UK</a:t>
            </a:r>
            <a:endParaRPr lang="en-GB" sz="1400" dirty="0">
              <a:ea typeface="+mn-lt"/>
              <a:cs typeface="+mn-lt"/>
              <a:hlinkClick r:id="" action="ppaction://noaction"/>
            </a:endParaRPr>
          </a:p>
          <a:p>
            <a:pPr marL="285750" indent="-285750" algn="just">
              <a:buFont typeface="Arial" panose="020B0604020202020204" pitchFamily="34" charset="0"/>
              <a:buChar char="•"/>
            </a:pPr>
            <a:endParaRPr lang="en-GB" sz="1400" dirty="0">
              <a:solidFill>
                <a:srgbClr val="002060"/>
              </a:solidFill>
              <a:cs typeface="Arial"/>
            </a:endParaRPr>
          </a:p>
          <a:p>
            <a:pPr marL="285750" indent="-285750" algn="just">
              <a:buFont typeface="Arial" panose="020B0604020202020204" pitchFamily="34" charset="0"/>
              <a:buChar char="•"/>
            </a:pPr>
            <a:r>
              <a:rPr lang="en-GB" sz="1400" dirty="0">
                <a:solidFill>
                  <a:srgbClr val="002060"/>
                </a:solidFill>
              </a:rPr>
              <a:t>Mpox vaccination programme website page is available here: </a:t>
            </a:r>
            <a:r>
              <a:rPr lang="en-GB" sz="1400" dirty="0">
                <a:hlinkClick r:id="rId5"/>
              </a:rPr>
              <a:t>Monkeypox - Information for health professionals - Public Health Wales (</a:t>
            </a:r>
            <a:r>
              <a:rPr lang="en-GB" sz="1400" dirty="0" err="1">
                <a:hlinkClick r:id="rId5"/>
              </a:rPr>
              <a:t>nhs.wales</a:t>
            </a:r>
            <a:r>
              <a:rPr lang="en-GB" sz="1400" dirty="0">
                <a:hlinkClick r:id="rId5"/>
              </a:rPr>
              <a:t>).</a:t>
            </a:r>
            <a:endParaRPr lang="en-GB" sz="1400" strike="sngStrike" dirty="0">
              <a:solidFill>
                <a:srgbClr val="002060"/>
              </a:solidFill>
              <a:cs typeface="Arial"/>
            </a:endParaRPr>
          </a:p>
          <a:p>
            <a:pPr marL="285750" indent="-285750" algn="just">
              <a:buFont typeface="Arial" panose="020B0604020202020204" pitchFamily="34" charset="0"/>
              <a:buChar char="•"/>
            </a:pPr>
            <a:endParaRPr lang="en-GB" sz="1400" dirty="0">
              <a:cs typeface="Arial"/>
            </a:endParaRPr>
          </a:p>
          <a:p>
            <a:pPr algn="just"/>
            <a:r>
              <a:rPr lang="en-GB" sz="1400" dirty="0">
                <a:solidFill>
                  <a:srgbClr val="002060"/>
                </a:solidFill>
              </a:rPr>
              <a:t>The content of this training slide set </a:t>
            </a:r>
            <a:r>
              <a:rPr lang="en-GB" sz="1400" b="1" dirty="0">
                <a:solidFill>
                  <a:srgbClr val="002060"/>
                </a:solidFill>
              </a:rPr>
              <a:t>does not </a:t>
            </a:r>
            <a:r>
              <a:rPr lang="en-GB" sz="1400" dirty="0">
                <a:solidFill>
                  <a:srgbClr val="002060"/>
                </a:solidFill>
              </a:rPr>
              <a:t>contain any information on the use of the intradermal (ID) technique. The ID technique would be covered subject to future service requirements. </a:t>
            </a:r>
            <a:endParaRPr lang="en-GB" sz="1400" dirty="0">
              <a:solidFill>
                <a:srgbClr val="002060"/>
              </a:solidFill>
              <a:cs typeface="Arial"/>
            </a:endParaRPr>
          </a:p>
          <a:p>
            <a:pPr algn="just"/>
            <a:endParaRPr lang="en-GB" sz="1400" dirty="0">
              <a:solidFill>
                <a:srgbClr val="002060"/>
              </a:solidFill>
              <a:highlight>
                <a:srgbClr val="FFFF00"/>
              </a:highlight>
              <a:cs typeface="Arial"/>
            </a:endParaRPr>
          </a:p>
          <a:p>
            <a:pPr algn="just"/>
            <a:r>
              <a:rPr lang="en-GB" sz="1400" dirty="0">
                <a:solidFill>
                  <a:srgbClr val="002060"/>
                </a:solidFill>
                <a:cs typeface="Arial"/>
              </a:rPr>
              <a:t>**This training slide set is for healthcare practitioners who will be involved in routine administration of MVA-BN vaccine as part of the pre-exposure vaccination strategy for GBMSM at high risk of mpox exposure. There will be a </a:t>
            </a:r>
            <a:r>
              <a:rPr lang="en-GB" sz="1400" b="1" dirty="0">
                <a:solidFill>
                  <a:srgbClr val="002060"/>
                </a:solidFill>
                <a:cs typeface="Arial"/>
              </a:rPr>
              <a:t>separate training resource</a:t>
            </a:r>
            <a:r>
              <a:rPr lang="en-GB" sz="1400" dirty="0">
                <a:solidFill>
                  <a:srgbClr val="002060"/>
                </a:solidFill>
                <a:cs typeface="Arial"/>
              </a:rPr>
              <a:t> for individuals involved in vaccination as an outbreak control measure during an outbreak or incident, or who will be involved in administration of post exposure MVA-BN vaccination which will be available </a:t>
            </a:r>
            <a:r>
              <a:rPr lang="en-GB" sz="1400" dirty="0">
                <a:solidFill>
                  <a:srgbClr val="002060"/>
                </a:solidFill>
                <a:cs typeface="Arial"/>
                <a:hlinkClick r:id="rId6"/>
              </a:rPr>
              <a:t>here</a:t>
            </a:r>
            <a:r>
              <a:rPr lang="en-GB" sz="1400" dirty="0">
                <a:solidFill>
                  <a:srgbClr val="002060"/>
                </a:solidFill>
                <a:cs typeface="Arial"/>
              </a:rPr>
              <a:t>.** </a:t>
            </a:r>
            <a:endParaRPr lang="en-GB" sz="1400" dirty="0">
              <a:cs typeface="Arial"/>
            </a:endParaRPr>
          </a:p>
          <a:p>
            <a:pPr algn="just"/>
            <a:endParaRPr lang="en-GB" sz="1400" dirty="0">
              <a:solidFill>
                <a:srgbClr val="002060"/>
              </a:solidFill>
              <a:highlight>
                <a:srgbClr val="FFFF00"/>
              </a:highlight>
              <a:cs typeface="Arial"/>
            </a:endParaRPr>
          </a:p>
          <a:p>
            <a:pPr algn="just"/>
            <a:endParaRPr lang="en-GB" sz="1400" dirty="0">
              <a:solidFill>
                <a:srgbClr val="002060"/>
              </a:solidFill>
              <a:cs typeface="Arial"/>
            </a:endParaRPr>
          </a:p>
          <a:p>
            <a:pPr algn="just"/>
            <a:r>
              <a:rPr lang="en-GB" sz="1400" dirty="0">
                <a:solidFill>
                  <a:srgbClr val="002060"/>
                </a:solidFill>
              </a:rPr>
              <a:t>The content of this training slide set is subject to review, this resource will be version controlled. </a:t>
            </a:r>
            <a:r>
              <a:rPr lang="en-GB" sz="1400" b="1" dirty="0">
                <a:solidFill>
                  <a:srgbClr val="002060"/>
                </a:solidFill>
              </a:rPr>
              <a:t>This is version 2 dated 26 06 2025.</a:t>
            </a:r>
            <a:endParaRPr lang="en-GB" sz="1400" b="1" dirty="0">
              <a:solidFill>
                <a:srgbClr val="002060"/>
              </a:solidFill>
              <a:cs typeface="Arial"/>
            </a:endParaRPr>
          </a:p>
          <a:p>
            <a:endParaRPr lang="en-GB" sz="1600" dirty="0">
              <a:solidFill>
                <a:srgbClr val="002060"/>
              </a:solidFill>
              <a:cs typeface="Arial"/>
            </a:endParaRPr>
          </a:p>
        </p:txBody>
      </p:sp>
      <p:sp>
        <p:nvSpPr>
          <p:cNvPr id="3" name="Footer Placeholder 3">
            <a:extLst>
              <a:ext uri="{FF2B5EF4-FFF2-40B4-BE49-F238E27FC236}">
                <a16:creationId xmlns:a16="http://schemas.microsoft.com/office/drawing/2014/main" id="{EFEB95BD-0977-D64D-3F2E-C7A4D649E201}"/>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68517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F006-586B-25EF-99EF-A48DF05EDCE4}"/>
              </a:ext>
            </a:extLst>
          </p:cNvPr>
          <p:cNvSpPr>
            <a:spLocks noGrp="1"/>
          </p:cNvSpPr>
          <p:nvPr>
            <p:ph type="title"/>
          </p:nvPr>
        </p:nvSpPr>
        <p:spPr>
          <a:xfrm>
            <a:off x="697089" y="393347"/>
            <a:ext cx="10797822" cy="1316156"/>
          </a:xfrm>
        </p:spPr>
        <p:txBody>
          <a:bodyPr lIns="91440" tIns="45720" rIns="91440" bIns="45720" anchor="t"/>
          <a:lstStyle/>
          <a:p>
            <a:r>
              <a:rPr lang="en-GB" b="1"/>
              <a:t>Mpox epidemiology in the UK: clade IIb</a:t>
            </a:r>
            <a:endParaRPr lang="en-GB" b="1">
              <a:cs typeface="Arial"/>
            </a:endParaRPr>
          </a:p>
        </p:txBody>
      </p:sp>
      <p:sp>
        <p:nvSpPr>
          <p:cNvPr id="3" name="Content Placeholder 2">
            <a:extLst>
              <a:ext uri="{FF2B5EF4-FFF2-40B4-BE49-F238E27FC236}">
                <a16:creationId xmlns:a16="http://schemas.microsoft.com/office/drawing/2014/main" id="{5B5F4C2A-2E9C-6164-0345-D013A13635CA}"/>
              </a:ext>
            </a:extLst>
          </p:cNvPr>
          <p:cNvSpPr>
            <a:spLocks noGrp="1"/>
          </p:cNvSpPr>
          <p:nvPr>
            <p:ph idx="1"/>
          </p:nvPr>
        </p:nvSpPr>
        <p:spPr>
          <a:xfrm>
            <a:off x="330206" y="1774826"/>
            <a:ext cx="3286452" cy="4351338"/>
          </a:xfrm>
        </p:spPr>
        <p:txBody>
          <a:bodyPr vert="horz" lIns="91440" tIns="45720" rIns="91440" bIns="45720" rtlCol="0" anchor="t">
            <a:normAutofit lnSpcReduction="10000"/>
          </a:bodyPr>
          <a:lstStyle/>
          <a:p>
            <a:r>
              <a:rPr lang="en-GB" sz="2000">
                <a:latin typeface="+mn-lt"/>
              </a:rPr>
              <a:t>graph </a:t>
            </a:r>
            <a:r>
              <a:rPr lang="en-GB" sz="2000">
                <a:solidFill>
                  <a:srgbClr val="002060"/>
                </a:solidFill>
                <a:latin typeface="+mn-lt"/>
              </a:rPr>
              <a:t>shows </a:t>
            </a:r>
            <a:r>
              <a:rPr lang="en-US" sz="2000" b="0" i="0">
                <a:solidFill>
                  <a:srgbClr val="002060"/>
                </a:solidFill>
                <a:effectLst/>
                <a:latin typeface="+mn-lt"/>
              </a:rPr>
              <a:t>the monthly number of mpox </a:t>
            </a:r>
            <a:r>
              <a:rPr lang="en-US" sz="2000">
                <a:solidFill>
                  <a:srgbClr val="002060"/>
                </a:solidFill>
              </a:rPr>
              <a:t>clade IIb cases </a:t>
            </a:r>
            <a:r>
              <a:rPr lang="en-US" sz="2000" b="0" i="0">
                <a:solidFill>
                  <a:srgbClr val="002060"/>
                </a:solidFill>
                <a:effectLst/>
                <a:latin typeface="+mn-lt"/>
              </a:rPr>
              <a:t>in England during the period 2023 to 2025, where there were between one and 41 cases per month, (compared to the monthly high of 1,339 cases in July 2022)</a:t>
            </a:r>
          </a:p>
          <a:p>
            <a:r>
              <a:rPr lang="en-US" sz="2000">
                <a:solidFill>
                  <a:srgbClr val="002060"/>
                </a:solidFill>
                <a:latin typeface="+mn-lt"/>
                <a:cs typeface="Arial"/>
              </a:rPr>
              <a:t>updated data is published regularly and available on the</a:t>
            </a:r>
            <a:r>
              <a:rPr lang="en-US" sz="2000">
                <a:solidFill>
                  <a:srgbClr val="0B0C0C"/>
                </a:solidFill>
                <a:latin typeface="+mn-lt"/>
                <a:cs typeface="Arial"/>
              </a:rPr>
              <a:t> </a:t>
            </a:r>
            <a:r>
              <a:rPr lang="en-US" sz="2000">
                <a:solidFill>
                  <a:srgbClr val="00A7A7"/>
                </a:solidFill>
                <a:latin typeface="+mn-lt"/>
                <a:cs typeface="Arial"/>
                <a:hlinkClick r:id="rId3">
                  <a:extLst>
                    <a:ext uri="{A12FA001-AC4F-418D-AE19-62706E023703}">
                      <ahyp:hlinkClr xmlns:ahyp="http://schemas.microsoft.com/office/drawing/2018/hyperlinkcolor" val="tx"/>
                    </a:ext>
                  </a:extLst>
                </a:hlinkClick>
              </a:rPr>
              <a:t>mpox outbreak: epidemiological overview</a:t>
            </a:r>
            <a:r>
              <a:rPr lang="en-US" sz="2000">
                <a:solidFill>
                  <a:srgbClr val="0070C0"/>
                </a:solidFill>
                <a:latin typeface="+mn-lt"/>
                <a:cs typeface="Arial"/>
                <a:hlinkClick r:id="rId3">
                  <a:extLst>
                    <a:ext uri="{A12FA001-AC4F-418D-AE19-62706E023703}">
                      <ahyp:hlinkClr xmlns:ahyp="http://schemas.microsoft.com/office/drawing/2018/hyperlinkcolor" val="tx"/>
                    </a:ext>
                  </a:extLst>
                </a:hlinkClick>
              </a:rPr>
              <a:t> </a:t>
            </a:r>
            <a:r>
              <a:rPr lang="en-US" sz="2000">
                <a:solidFill>
                  <a:srgbClr val="002060"/>
                </a:solidFill>
                <a:latin typeface="+mn-lt"/>
                <a:cs typeface="Arial"/>
              </a:rPr>
              <a:t>webpage</a:t>
            </a:r>
            <a:endParaRPr lang="en-GB" sz="2000">
              <a:solidFill>
                <a:srgbClr val="002060"/>
              </a:solidFill>
              <a:latin typeface="+mn-lt"/>
            </a:endParaRPr>
          </a:p>
        </p:txBody>
      </p:sp>
      <p:sp>
        <p:nvSpPr>
          <p:cNvPr id="10" name="TextBox 9">
            <a:extLst>
              <a:ext uri="{FF2B5EF4-FFF2-40B4-BE49-F238E27FC236}">
                <a16:creationId xmlns:a16="http://schemas.microsoft.com/office/drawing/2014/main" id="{53C5546B-FB35-A12A-94F4-362D634C4A39}"/>
              </a:ext>
            </a:extLst>
          </p:cNvPr>
          <p:cNvSpPr txBox="1"/>
          <p:nvPr/>
        </p:nvSpPr>
        <p:spPr>
          <a:xfrm>
            <a:off x="4025590" y="1684892"/>
            <a:ext cx="7225990" cy="646331"/>
          </a:xfrm>
          <a:prstGeom prst="rect">
            <a:avLst/>
          </a:prstGeom>
          <a:noFill/>
        </p:spPr>
        <p:txBody>
          <a:bodyPr wrap="square" lIns="91440" tIns="45720" rIns="91440" bIns="45720" rtlCol="0" anchor="t">
            <a:spAutoFit/>
          </a:bodyPr>
          <a:lstStyle/>
          <a:p>
            <a:r>
              <a:rPr lang="en-GB"/>
              <a:t>Number of confirmed and highly probable mpox clade IIb cases in England by month in 2023 to May 2025</a:t>
            </a:r>
          </a:p>
        </p:txBody>
      </p:sp>
      <p:sp>
        <p:nvSpPr>
          <p:cNvPr id="7" name="AutoShape 4">
            <a:extLst>
              <a:ext uri="{FF2B5EF4-FFF2-40B4-BE49-F238E27FC236}">
                <a16:creationId xmlns:a16="http://schemas.microsoft.com/office/drawing/2014/main" id="{EC1B13E6-F861-64F9-B46A-7B2AB246688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Slide Number Placeholder 4">
            <a:extLst>
              <a:ext uri="{FF2B5EF4-FFF2-40B4-BE49-F238E27FC236}">
                <a16:creationId xmlns:a16="http://schemas.microsoft.com/office/drawing/2014/main" id="{9FA658AC-A1E2-8E62-48B7-5F3AE6775E46}"/>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20</a:t>
            </a:fld>
            <a:endParaRPr lang="en-GB"/>
          </a:p>
        </p:txBody>
      </p:sp>
      <p:sp>
        <p:nvSpPr>
          <p:cNvPr id="9" name="Footer Placeholder 3">
            <a:extLst>
              <a:ext uri="{FF2B5EF4-FFF2-40B4-BE49-F238E27FC236}">
                <a16:creationId xmlns:a16="http://schemas.microsoft.com/office/drawing/2014/main" id="{1700D0AF-2135-9029-7AC0-981BA2C6A0EE}"/>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pic>
        <p:nvPicPr>
          <p:cNvPr id="6" name="Picture 5">
            <a:extLst>
              <a:ext uri="{FF2B5EF4-FFF2-40B4-BE49-F238E27FC236}">
                <a16:creationId xmlns:a16="http://schemas.microsoft.com/office/drawing/2014/main" id="{C95E024D-FF28-5E23-2B8C-C918A6B87EA5}"/>
              </a:ext>
            </a:extLst>
          </p:cNvPr>
          <p:cNvPicPr>
            <a:picLocks noChangeAspect="1"/>
          </p:cNvPicPr>
          <p:nvPr/>
        </p:nvPicPr>
        <p:blipFill>
          <a:blip r:embed="rId4"/>
          <a:stretch>
            <a:fillRect/>
          </a:stretch>
        </p:blipFill>
        <p:spPr>
          <a:xfrm>
            <a:off x="4451943" y="2534462"/>
            <a:ext cx="6163241" cy="3332493"/>
          </a:xfrm>
          <a:prstGeom prst="rect">
            <a:avLst/>
          </a:prstGeom>
          <a:ln w="19050">
            <a:solidFill>
              <a:schemeClr val="tx1"/>
            </a:solidFill>
          </a:ln>
        </p:spPr>
      </p:pic>
    </p:spTree>
    <p:extLst>
      <p:ext uri="{BB962C8B-B14F-4D97-AF65-F5344CB8AC3E}">
        <p14:creationId xmlns:p14="http://schemas.microsoft.com/office/powerpoint/2010/main" val="194864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C91C-21EA-025A-005D-8FB7A8DF2607}"/>
              </a:ext>
            </a:extLst>
          </p:cNvPr>
          <p:cNvSpPr>
            <a:spLocks noGrp="1"/>
          </p:cNvSpPr>
          <p:nvPr>
            <p:ph type="title"/>
          </p:nvPr>
        </p:nvSpPr>
        <p:spPr>
          <a:xfrm>
            <a:off x="367937" y="136525"/>
            <a:ext cx="10515600" cy="726351"/>
          </a:xfrm>
        </p:spPr>
        <p:txBody>
          <a:bodyPr lIns="91440" tIns="45720" rIns="91440" bIns="45720" anchor="t"/>
          <a:lstStyle/>
          <a:p>
            <a:r>
              <a:rPr lang="en-GB" b="1"/>
              <a:t>Mpox in UK nations: Clade IIb</a:t>
            </a:r>
            <a:endParaRPr lang="en-GB" strike="sngStrike">
              <a:cs typeface="Arial"/>
            </a:endParaRPr>
          </a:p>
        </p:txBody>
      </p:sp>
      <p:sp>
        <p:nvSpPr>
          <p:cNvPr id="5" name="Slide Number Placeholder 4">
            <a:extLst>
              <a:ext uri="{FF2B5EF4-FFF2-40B4-BE49-F238E27FC236}">
                <a16:creationId xmlns:a16="http://schemas.microsoft.com/office/drawing/2014/main" id="{0FCFC167-503A-2ABB-CC7C-02CE892C4488}"/>
              </a:ext>
            </a:extLst>
          </p:cNvPr>
          <p:cNvSpPr>
            <a:spLocks noGrp="1"/>
          </p:cNvSpPr>
          <p:nvPr>
            <p:ph type="sldNum" sz="quarter" idx="12"/>
          </p:nvPr>
        </p:nvSpPr>
        <p:spPr/>
        <p:txBody>
          <a:bodyPr/>
          <a:lstStyle/>
          <a:p>
            <a:fld id="{561D0CCE-8DCC-44DC-A653-AE62B1D84A52}" type="slidenum">
              <a:rPr lang="en-GB" smtClean="0"/>
              <a:pPr/>
              <a:t>21</a:t>
            </a:fld>
            <a:endParaRPr lang="en-GB"/>
          </a:p>
        </p:txBody>
      </p:sp>
      <p:sp>
        <p:nvSpPr>
          <p:cNvPr id="8" name="TextBox 7">
            <a:extLst>
              <a:ext uri="{FF2B5EF4-FFF2-40B4-BE49-F238E27FC236}">
                <a16:creationId xmlns:a16="http://schemas.microsoft.com/office/drawing/2014/main" id="{F941A042-7C86-008B-B371-D12362C777EE}"/>
              </a:ext>
            </a:extLst>
          </p:cNvPr>
          <p:cNvSpPr txBox="1"/>
          <p:nvPr/>
        </p:nvSpPr>
        <p:spPr>
          <a:xfrm>
            <a:off x="838200" y="1091476"/>
            <a:ext cx="8373291" cy="646331"/>
          </a:xfrm>
          <a:prstGeom prst="rect">
            <a:avLst/>
          </a:prstGeom>
          <a:noFill/>
        </p:spPr>
        <p:txBody>
          <a:bodyPr wrap="square" lIns="91440" tIns="45720" rIns="91440" bIns="45720" rtlCol="0" anchor="t">
            <a:spAutoFit/>
          </a:bodyPr>
          <a:lstStyle/>
          <a:p>
            <a:r>
              <a:rPr lang="en-GB" dirty="0"/>
              <a:t>Number of confirmed and highly probable mpox clade IIb cases by UK nation of residence, 6 May 2022 to 31 May 2025 </a:t>
            </a:r>
            <a:r>
              <a:rPr lang="en-GB" b="1" dirty="0"/>
              <a:t>[note 1]</a:t>
            </a:r>
            <a:endParaRPr lang="en-US" b="1" dirty="0">
              <a:cs typeface="Arial"/>
            </a:endParaRPr>
          </a:p>
        </p:txBody>
      </p:sp>
      <p:sp>
        <p:nvSpPr>
          <p:cNvPr id="9" name="TextBox 8">
            <a:extLst>
              <a:ext uri="{FF2B5EF4-FFF2-40B4-BE49-F238E27FC236}">
                <a16:creationId xmlns:a16="http://schemas.microsoft.com/office/drawing/2014/main" id="{CBF03EAD-28EB-7E0A-C985-F5CE3FF9E620}"/>
              </a:ext>
            </a:extLst>
          </p:cNvPr>
          <p:cNvSpPr txBox="1"/>
          <p:nvPr/>
        </p:nvSpPr>
        <p:spPr>
          <a:xfrm>
            <a:off x="894182" y="5466116"/>
            <a:ext cx="6855823" cy="461665"/>
          </a:xfrm>
          <a:prstGeom prst="rect">
            <a:avLst/>
          </a:prstGeom>
          <a:noFill/>
        </p:spPr>
        <p:txBody>
          <a:bodyPr wrap="square" lIns="91440" tIns="45720" rIns="91440" bIns="45720" rtlCol="0" anchor="t">
            <a:spAutoFit/>
          </a:bodyPr>
          <a:lstStyle/>
          <a:p>
            <a:r>
              <a:rPr lang="en-GB" sz="1200" b="1" dirty="0"/>
              <a:t>Note 1:</a:t>
            </a:r>
            <a:r>
              <a:rPr lang="en-GB" sz="1200" dirty="0"/>
              <a:t> Based on data extracted on 2 June 2025.</a:t>
            </a:r>
          </a:p>
          <a:p>
            <a:r>
              <a:rPr lang="en-GB" sz="1200" b="1" dirty="0"/>
              <a:t>Note 2: </a:t>
            </a:r>
            <a:r>
              <a:rPr lang="en-GB" sz="1200" dirty="0"/>
              <a:t>Figures for 2022 start from 6 May 2022 and combine UK acquired and imported cases.</a:t>
            </a:r>
          </a:p>
        </p:txBody>
      </p:sp>
      <p:sp>
        <p:nvSpPr>
          <p:cNvPr id="10" name="TextBox 9">
            <a:extLst>
              <a:ext uri="{FF2B5EF4-FFF2-40B4-BE49-F238E27FC236}">
                <a16:creationId xmlns:a16="http://schemas.microsoft.com/office/drawing/2014/main" id="{7C528088-FABA-B23D-B163-D5A3582B2E6D}"/>
              </a:ext>
            </a:extLst>
          </p:cNvPr>
          <p:cNvSpPr txBox="1"/>
          <p:nvPr/>
        </p:nvSpPr>
        <p:spPr>
          <a:xfrm>
            <a:off x="8231611" y="5281450"/>
            <a:ext cx="3649673" cy="646331"/>
          </a:xfrm>
          <a:prstGeom prst="rect">
            <a:avLst/>
          </a:prstGeom>
          <a:noFill/>
        </p:spPr>
        <p:txBody>
          <a:bodyPr wrap="square" lIns="91440" tIns="45720" rIns="91440" bIns="45720" rtlCol="0" anchor="t">
            <a:spAutoFit/>
          </a:bodyPr>
          <a:lstStyle/>
          <a:p>
            <a:r>
              <a:rPr lang="en-GB" sz="1200" b="1" dirty="0"/>
              <a:t>For recent data see: </a:t>
            </a:r>
            <a:r>
              <a:rPr lang="en-GB" sz="1200" b="1" dirty="0">
                <a:hlinkClick r:id="rId3"/>
              </a:rPr>
              <a:t>Mpox clade </a:t>
            </a:r>
            <a:r>
              <a:rPr lang="en-GB" sz="1200" b="1" dirty="0" err="1">
                <a:hlinkClick r:id="rId3"/>
              </a:rPr>
              <a:t>Ib</a:t>
            </a:r>
            <a:r>
              <a:rPr lang="en-GB" sz="1200" b="1" dirty="0">
                <a:hlinkClick r:id="rId3"/>
              </a:rPr>
              <a:t> and clade IIb outbreak: epidemiological overview</a:t>
            </a:r>
            <a:endParaRPr lang="en-GB" b="1" dirty="0">
              <a:solidFill>
                <a:srgbClr val="0B0C0C"/>
              </a:solidFill>
            </a:endParaRPr>
          </a:p>
          <a:p>
            <a:endParaRPr lang="en-GB" sz="1200" b="1" dirty="0">
              <a:solidFill>
                <a:srgbClr val="212A73"/>
              </a:solidFill>
              <a:cs typeface="Arial"/>
            </a:endParaRPr>
          </a:p>
        </p:txBody>
      </p:sp>
      <p:sp>
        <p:nvSpPr>
          <p:cNvPr id="7" name="Footer Placeholder 3">
            <a:extLst>
              <a:ext uri="{FF2B5EF4-FFF2-40B4-BE49-F238E27FC236}">
                <a16:creationId xmlns:a16="http://schemas.microsoft.com/office/drawing/2014/main" id="{1872D20A-4CBE-20F7-7D17-79C76871C134}"/>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pic>
        <p:nvPicPr>
          <p:cNvPr id="6" name="Picture 5">
            <a:extLst>
              <a:ext uri="{FF2B5EF4-FFF2-40B4-BE49-F238E27FC236}">
                <a16:creationId xmlns:a16="http://schemas.microsoft.com/office/drawing/2014/main" id="{9183C793-C1DE-A1AB-3DB3-30D10292F512}"/>
              </a:ext>
            </a:extLst>
          </p:cNvPr>
          <p:cNvPicPr>
            <a:picLocks noChangeAspect="1"/>
          </p:cNvPicPr>
          <p:nvPr/>
        </p:nvPicPr>
        <p:blipFill>
          <a:blip r:embed="rId4"/>
          <a:stretch>
            <a:fillRect/>
          </a:stretch>
        </p:blipFill>
        <p:spPr>
          <a:xfrm>
            <a:off x="1108535" y="1920799"/>
            <a:ext cx="5742641" cy="3318436"/>
          </a:xfrm>
          <a:prstGeom prst="rect">
            <a:avLst/>
          </a:prstGeom>
          <a:ln w="19050">
            <a:solidFill>
              <a:schemeClr val="tx1"/>
            </a:solidFill>
          </a:ln>
        </p:spPr>
      </p:pic>
    </p:spTree>
    <p:extLst>
      <p:ext uri="{BB962C8B-B14F-4D97-AF65-F5344CB8AC3E}">
        <p14:creationId xmlns:p14="http://schemas.microsoft.com/office/powerpoint/2010/main" val="187995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55B0-8AEC-13D8-BFB0-52896A7B4D17}"/>
              </a:ext>
            </a:extLst>
          </p:cNvPr>
          <p:cNvSpPr>
            <a:spLocks noGrp="1"/>
          </p:cNvSpPr>
          <p:nvPr>
            <p:ph type="title"/>
          </p:nvPr>
        </p:nvSpPr>
        <p:spPr>
          <a:xfrm>
            <a:off x="252573" y="185738"/>
            <a:ext cx="11305854" cy="693113"/>
          </a:xfrm>
        </p:spPr>
        <p:txBody>
          <a:bodyPr lIns="91440" tIns="45720" rIns="91440" bIns="45720" anchor="t"/>
          <a:lstStyle/>
          <a:p>
            <a:r>
              <a:rPr lang="en-GB" b="1"/>
              <a:t>Mpox in Wales : Clade IIb</a:t>
            </a:r>
            <a:endParaRPr lang="en-GB" b="1">
              <a:cs typeface="Arial"/>
            </a:endParaRPr>
          </a:p>
        </p:txBody>
      </p:sp>
      <p:sp>
        <p:nvSpPr>
          <p:cNvPr id="3" name="Content Placeholder 2">
            <a:extLst>
              <a:ext uri="{FF2B5EF4-FFF2-40B4-BE49-F238E27FC236}">
                <a16:creationId xmlns:a16="http://schemas.microsoft.com/office/drawing/2014/main" id="{0289E88E-2EB9-5665-D75D-90B893569C72}"/>
              </a:ext>
            </a:extLst>
          </p:cNvPr>
          <p:cNvSpPr>
            <a:spLocks noGrp="1"/>
          </p:cNvSpPr>
          <p:nvPr>
            <p:ph idx="1"/>
          </p:nvPr>
        </p:nvSpPr>
        <p:spPr>
          <a:xfrm>
            <a:off x="396412" y="878851"/>
            <a:ext cx="10515600" cy="5118725"/>
          </a:xfrm>
        </p:spPr>
        <p:txBody>
          <a:bodyPr lIns="91440" tIns="45720" rIns="91440" bIns="45720" anchor="t"/>
          <a:lstStyle/>
          <a:p>
            <a:r>
              <a:rPr lang="en-GB" sz="2200"/>
              <a:t>As of February 2025 for Wales:</a:t>
            </a:r>
          </a:p>
          <a:p>
            <a:pPr lvl="1">
              <a:buFont typeface="Courier New" panose="02070309020205020404" pitchFamily="49" charset="0"/>
              <a:buChar char="o"/>
            </a:pPr>
            <a:r>
              <a:rPr lang="en-GB" sz="1800"/>
              <a:t>58 laboratory-confirmed cases of mpox in Wales </a:t>
            </a:r>
          </a:p>
          <a:p>
            <a:pPr lvl="1">
              <a:buFont typeface="Courier New" panose="02070309020205020404" pitchFamily="49" charset="0"/>
              <a:buChar char="o"/>
            </a:pPr>
            <a:r>
              <a:rPr lang="en-GB" sz="1800"/>
              <a:t>Seven notifications so far in 2025</a:t>
            </a:r>
            <a:endParaRPr lang="en-GB" sz="1800">
              <a:cs typeface="Arial"/>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800">
              <a:highlight>
                <a:srgbClr val="FFFF00"/>
              </a:highlight>
            </a:endParaRPr>
          </a:p>
          <a:p>
            <a:pPr lvl="1">
              <a:buFont typeface="Courier New" panose="02070309020205020404" pitchFamily="49" charset="0"/>
              <a:buChar char="o"/>
            </a:pPr>
            <a:endParaRPr lang="en-GB" sz="1000">
              <a:highlight>
                <a:srgbClr val="FFFF00"/>
              </a:highlight>
            </a:endParaRPr>
          </a:p>
          <a:p>
            <a:pPr lvl="1">
              <a:buFont typeface="Courier New" panose="02070309020205020404" pitchFamily="49" charset="0"/>
              <a:buChar char="o"/>
            </a:pPr>
            <a:endParaRPr lang="en-GB" sz="1000">
              <a:highlight>
                <a:srgbClr val="FFFF00"/>
              </a:highlight>
            </a:endParaRPr>
          </a:p>
          <a:p>
            <a:pPr lvl="1">
              <a:buFont typeface="Courier New" panose="02070309020205020404" pitchFamily="49" charset="0"/>
              <a:buChar char="o"/>
            </a:pPr>
            <a:endParaRPr lang="en-GB" sz="1000">
              <a:highlight>
                <a:srgbClr val="FFFF00"/>
              </a:highlight>
            </a:endParaRPr>
          </a:p>
        </p:txBody>
      </p:sp>
      <p:sp>
        <p:nvSpPr>
          <p:cNvPr id="5" name="Slide Number Placeholder 4">
            <a:extLst>
              <a:ext uri="{FF2B5EF4-FFF2-40B4-BE49-F238E27FC236}">
                <a16:creationId xmlns:a16="http://schemas.microsoft.com/office/drawing/2014/main" id="{CD97D96B-4CCD-ECD5-EB73-BF835DE85E99}"/>
              </a:ext>
            </a:extLst>
          </p:cNvPr>
          <p:cNvSpPr>
            <a:spLocks noGrp="1"/>
          </p:cNvSpPr>
          <p:nvPr>
            <p:ph type="sldNum" sz="quarter" idx="12"/>
          </p:nvPr>
        </p:nvSpPr>
        <p:spPr/>
        <p:txBody>
          <a:bodyPr/>
          <a:lstStyle/>
          <a:p>
            <a:fld id="{561D0CCE-8DCC-44DC-A653-AE62B1D84A52}" type="slidenum">
              <a:rPr lang="en-GB" smtClean="0"/>
              <a:pPr/>
              <a:t>22</a:t>
            </a:fld>
            <a:endParaRPr lang="en-GB"/>
          </a:p>
        </p:txBody>
      </p:sp>
      <p:pic>
        <p:nvPicPr>
          <p:cNvPr id="9" name="Picture 8">
            <a:extLst>
              <a:ext uri="{FF2B5EF4-FFF2-40B4-BE49-F238E27FC236}">
                <a16:creationId xmlns:a16="http://schemas.microsoft.com/office/drawing/2014/main" id="{63609605-19CD-ED6B-8617-C84410C116C5}"/>
              </a:ext>
            </a:extLst>
          </p:cNvPr>
          <p:cNvPicPr>
            <a:picLocks noChangeAspect="1"/>
          </p:cNvPicPr>
          <p:nvPr/>
        </p:nvPicPr>
        <p:blipFill>
          <a:blip r:embed="rId3"/>
          <a:stretch>
            <a:fillRect/>
          </a:stretch>
        </p:blipFill>
        <p:spPr>
          <a:xfrm>
            <a:off x="1279988" y="2172855"/>
            <a:ext cx="5838825" cy="3238500"/>
          </a:xfrm>
          <a:prstGeom prst="rect">
            <a:avLst/>
          </a:prstGeom>
        </p:spPr>
        <p:style>
          <a:lnRef idx="2">
            <a:schemeClr val="dk1"/>
          </a:lnRef>
          <a:fillRef idx="1">
            <a:schemeClr val="lt1"/>
          </a:fillRef>
          <a:effectRef idx="0">
            <a:schemeClr val="dk1"/>
          </a:effectRef>
          <a:fontRef idx="minor">
            <a:schemeClr val="dk1"/>
          </a:fontRef>
        </p:style>
      </p:pic>
      <p:sp>
        <p:nvSpPr>
          <p:cNvPr id="11" name="TextBox 10">
            <a:extLst>
              <a:ext uri="{FF2B5EF4-FFF2-40B4-BE49-F238E27FC236}">
                <a16:creationId xmlns:a16="http://schemas.microsoft.com/office/drawing/2014/main" id="{927D53FF-DAB1-4F7B-95CB-94C14A7262CC}"/>
              </a:ext>
            </a:extLst>
          </p:cNvPr>
          <p:cNvSpPr txBox="1"/>
          <p:nvPr/>
        </p:nvSpPr>
        <p:spPr>
          <a:xfrm>
            <a:off x="1423852" y="5474356"/>
            <a:ext cx="5838826" cy="523220"/>
          </a:xfrm>
          <a:prstGeom prst="rect">
            <a:avLst/>
          </a:prstGeom>
          <a:noFill/>
        </p:spPr>
        <p:txBody>
          <a:bodyPr wrap="square" lIns="91440" tIns="45720" rIns="91440" bIns="45720" rtlCol="0" anchor="t">
            <a:spAutoFit/>
          </a:bodyPr>
          <a:lstStyle/>
          <a:p>
            <a:r>
              <a:rPr lang="en-GB" sz="1400"/>
              <a:t>Epidemiological curve showing cases of Mpox diagnosed per month </a:t>
            </a:r>
          </a:p>
          <a:p>
            <a:r>
              <a:rPr lang="en-GB" sz="1400"/>
              <a:t>since the beginning of the Mpox outbreak in 2022-2023, Wales</a:t>
            </a:r>
          </a:p>
        </p:txBody>
      </p:sp>
      <p:sp>
        <p:nvSpPr>
          <p:cNvPr id="7" name="Footer Placeholder 3">
            <a:extLst>
              <a:ext uri="{FF2B5EF4-FFF2-40B4-BE49-F238E27FC236}">
                <a16:creationId xmlns:a16="http://schemas.microsoft.com/office/drawing/2014/main" id="{7492FA4A-8751-AF27-8456-0B87CD1EB75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66849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AB8C-FECA-9165-E958-AC06DDF1FF91}"/>
              </a:ext>
            </a:extLst>
          </p:cNvPr>
          <p:cNvSpPr>
            <a:spLocks noGrp="1"/>
          </p:cNvSpPr>
          <p:nvPr>
            <p:ph type="title"/>
          </p:nvPr>
        </p:nvSpPr>
        <p:spPr>
          <a:xfrm>
            <a:off x="198989" y="216279"/>
            <a:ext cx="10515600" cy="726222"/>
          </a:xfrm>
        </p:spPr>
        <p:txBody>
          <a:bodyPr lIns="91440" tIns="45720" rIns="91440" bIns="45720" anchor="t"/>
          <a:lstStyle/>
          <a:p>
            <a:r>
              <a:rPr lang="en-GB" sz="3600" b="1"/>
              <a:t>Mpox epidemiology: clade I outbreak</a:t>
            </a:r>
            <a:endParaRPr lang="en-GB" sz="3600" b="1">
              <a:cs typeface="Arial"/>
            </a:endParaRPr>
          </a:p>
        </p:txBody>
      </p:sp>
      <p:sp>
        <p:nvSpPr>
          <p:cNvPr id="3" name="Content Placeholder 2">
            <a:extLst>
              <a:ext uri="{FF2B5EF4-FFF2-40B4-BE49-F238E27FC236}">
                <a16:creationId xmlns:a16="http://schemas.microsoft.com/office/drawing/2014/main" id="{CD226143-B14E-AD19-04BF-8747F165B7AD}"/>
              </a:ext>
            </a:extLst>
          </p:cNvPr>
          <p:cNvSpPr>
            <a:spLocks noGrp="1"/>
          </p:cNvSpPr>
          <p:nvPr>
            <p:ph idx="1"/>
          </p:nvPr>
        </p:nvSpPr>
        <p:spPr>
          <a:xfrm>
            <a:off x="198989" y="953426"/>
            <a:ext cx="11794021" cy="5171951"/>
          </a:xfrm>
        </p:spPr>
        <p:txBody>
          <a:bodyPr vert="horz" lIns="91440" tIns="45720" rIns="91440" bIns="45720" rtlCol="0" anchor="t">
            <a:noAutofit/>
          </a:bodyPr>
          <a:lstStyle/>
          <a:p>
            <a:pPr marL="0" indent="0">
              <a:buNone/>
            </a:pPr>
            <a:r>
              <a:rPr lang="en-GB" sz="1500" dirty="0">
                <a:latin typeface="Arial"/>
                <a:cs typeface="Arial"/>
              </a:rPr>
              <a:t>2023: DRC reported geographical expansion of mpox cases, the highest annual number of MPXV clade I cases yet and the first report of sexually transmitted MPXV clade I.</a:t>
            </a:r>
          </a:p>
          <a:p>
            <a:pPr marL="0" indent="0">
              <a:buNone/>
            </a:pPr>
            <a:r>
              <a:rPr lang="en-GB" sz="1500" dirty="0">
                <a:latin typeface="Arial"/>
                <a:cs typeface="Arial"/>
              </a:rPr>
              <a:t>2024: case rates in DRC increased further, including cases in female sex workers.</a:t>
            </a:r>
          </a:p>
          <a:p>
            <a:pPr marL="0" indent="0">
              <a:buNone/>
            </a:pPr>
            <a:r>
              <a:rPr lang="en-GB" sz="1500" dirty="0">
                <a:latin typeface="Arial"/>
                <a:cs typeface="Arial"/>
              </a:rPr>
              <a:t>New MPXV clade </a:t>
            </a:r>
            <a:r>
              <a:rPr lang="en-GB" sz="1500" dirty="0" err="1">
                <a:latin typeface="Arial"/>
                <a:cs typeface="Arial"/>
              </a:rPr>
              <a:t>Ib</a:t>
            </a:r>
            <a:r>
              <a:rPr lang="en-GB" sz="1500" dirty="0">
                <a:latin typeface="Arial"/>
                <a:cs typeface="Arial"/>
              </a:rPr>
              <a:t> variant identified.</a:t>
            </a:r>
          </a:p>
          <a:p>
            <a:pPr marL="0" indent="0">
              <a:buNone/>
            </a:pPr>
            <a:r>
              <a:rPr lang="en-GB" sz="1500" dirty="0">
                <a:latin typeface="Arial"/>
                <a:cs typeface="Arial"/>
              </a:rPr>
              <a:t>MPXV clade I cases reported in East Africa (previously only seen in Central Africa), including in children and heterosexual individuals.</a:t>
            </a:r>
            <a:endParaRPr lang="en-GB" sz="1500" dirty="0">
              <a:cs typeface="Arial"/>
            </a:endParaRPr>
          </a:p>
          <a:p>
            <a:pPr marL="0" indent="0">
              <a:buNone/>
            </a:pPr>
            <a:r>
              <a:rPr lang="en-GB" sz="1500" dirty="0">
                <a:latin typeface="Arial"/>
                <a:cs typeface="Arial"/>
              </a:rPr>
              <a:t>13 Aug 24: mpox </a:t>
            </a:r>
            <a:r>
              <a:rPr lang="en-GB" sz="1500" dirty="0">
                <a:latin typeface="Arial"/>
                <a:cs typeface="Arial"/>
                <a:hlinkClick r:id="rId3"/>
              </a:rPr>
              <a:t>public health emergency of international concern</a:t>
            </a:r>
            <a:r>
              <a:rPr lang="en-GB" sz="1500" dirty="0">
                <a:latin typeface="Arial"/>
                <a:cs typeface="Arial"/>
              </a:rPr>
              <a:t> declared.</a:t>
            </a:r>
          </a:p>
          <a:p>
            <a:pPr marL="0" indent="0">
              <a:buNone/>
            </a:pPr>
            <a:r>
              <a:rPr lang="en-GB" sz="1500" dirty="0">
                <a:latin typeface="Arial"/>
                <a:cs typeface="Arial"/>
              </a:rPr>
              <a:t>15 Aug 24: first case of MPXV clade </a:t>
            </a:r>
            <a:r>
              <a:rPr lang="en-GB" sz="1500" dirty="0" err="1">
                <a:latin typeface="Arial"/>
                <a:cs typeface="Arial"/>
              </a:rPr>
              <a:t>Ib</a:t>
            </a:r>
            <a:r>
              <a:rPr lang="en-GB" sz="1500" dirty="0">
                <a:latin typeface="Arial"/>
                <a:cs typeface="Arial"/>
              </a:rPr>
              <a:t> in Europe reported in an individual in Sweden who had recently returned from an area of Africa experiencing large numbers of cases. </a:t>
            </a:r>
          </a:p>
          <a:p>
            <a:pPr marL="0" indent="0">
              <a:buNone/>
            </a:pPr>
            <a:r>
              <a:rPr lang="en-GB" sz="1500" dirty="0">
                <a:latin typeface="Arial"/>
                <a:cs typeface="Arial"/>
              </a:rPr>
              <a:t>23 Aug 24: first case of MPXV clade </a:t>
            </a:r>
            <a:r>
              <a:rPr lang="en-GB" sz="1500" dirty="0" err="1">
                <a:latin typeface="Arial"/>
                <a:cs typeface="Arial"/>
              </a:rPr>
              <a:t>Ib</a:t>
            </a:r>
            <a:r>
              <a:rPr lang="en-GB" sz="1500" dirty="0">
                <a:latin typeface="Arial"/>
                <a:cs typeface="Arial"/>
              </a:rPr>
              <a:t> in Asia reported in an individual in Thailand who had recently returned from an affected African country.</a:t>
            </a:r>
          </a:p>
          <a:p>
            <a:pPr marL="0" indent="0">
              <a:buNone/>
            </a:pPr>
            <a:r>
              <a:rPr lang="en-GB" sz="1500" dirty="0">
                <a:latin typeface="Arial"/>
                <a:cs typeface="Arial"/>
              </a:rPr>
              <a:t>Sept 24: first confirmed MPXV clade </a:t>
            </a:r>
            <a:r>
              <a:rPr lang="en-GB" sz="1500" dirty="0" err="1">
                <a:latin typeface="Arial"/>
                <a:cs typeface="Arial"/>
              </a:rPr>
              <a:t>Ib</a:t>
            </a:r>
            <a:r>
              <a:rPr lang="en-GB" sz="1500" dirty="0">
                <a:latin typeface="Arial"/>
                <a:cs typeface="Arial"/>
              </a:rPr>
              <a:t> case in India (following recent travel to UAE but not to the affected countries in Africa). Travel-associated cases of Clade </a:t>
            </a:r>
            <a:r>
              <a:rPr lang="en-GB" sz="1500" dirty="0" err="1">
                <a:latin typeface="Arial"/>
                <a:cs typeface="Arial"/>
              </a:rPr>
              <a:t>Ib</a:t>
            </a:r>
            <a:r>
              <a:rPr lang="en-GB" sz="1500" dirty="0">
                <a:latin typeface="Arial"/>
                <a:cs typeface="Arial"/>
              </a:rPr>
              <a:t> and since been reported in other countries including Germany, India, Kenya, Zimbabwe, Canada and the USA. </a:t>
            </a:r>
          </a:p>
          <a:p>
            <a:pPr marL="0" indent="0">
              <a:buNone/>
            </a:pPr>
            <a:r>
              <a:rPr lang="en-GB" sz="1500" dirty="0">
                <a:latin typeface="Arial"/>
                <a:cs typeface="Arial"/>
              </a:rPr>
              <a:t>Oct 2024: first confirmed MPXV Clade </a:t>
            </a:r>
            <a:r>
              <a:rPr lang="en-GB" sz="1500" dirty="0" err="1">
                <a:latin typeface="Arial"/>
                <a:cs typeface="Arial"/>
              </a:rPr>
              <a:t>Ib</a:t>
            </a:r>
            <a:r>
              <a:rPr lang="en-GB" sz="1500" dirty="0">
                <a:latin typeface="Arial"/>
                <a:cs typeface="Arial"/>
              </a:rPr>
              <a:t> case in the UK in a person returning from affected countries in Africa. </a:t>
            </a:r>
          </a:p>
          <a:p>
            <a:pPr marL="0" indent="0">
              <a:spcBef>
                <a:spcPts val="1491"/>
              </a:spcBef>
              <a:buNone/>
            </a:pPr>
            <a:r>
              <a:rPr lang="en-GB" sz="1500" dirty="0">
                <a:latin typeface="Arial"/>
                <a:cs typeface="Arial"/>
              </a:rPr>
              <a:t>Up to 31 May 2025, 12 cases of mpox clade </a:t>
            </a:r>
            <a:r>
              <a:rPr lang="en-GB" sz="1500" dirty="0" err="1">
                <a:latin typeface="Arial"/>
                <a:cs typeface="Arial"/>
              </a:rPr>
              <a:t>Ib</a:t>
            </a:r>
            <a:r>
              <a:rPr lang="en-GB" sz="1500" dirty="0">
                <a:latin typeface="Arial"/>
                <a:cs typeface="Arial"/>
              </a:rPr>
              <a:t> have been reported in England, most of these cases have reported direct or indirect links to travel to countries where mpox clade </a:t>
            </a:r>
            <a:r>
              <a:rPr lang="en-GB" sz="1500" dirty="0" err="1">
                <a:latin typeface="Arial"/>
                <a:cs typeface="Arial"/>
              </a:rPr>
              <a:t>Ib</a:t>
            </a:r>
            <a:r>
              <a:rPr lang="en-GB" sz="1500" dirty="0">
                <a:latin typeface="Arial"/>
                <a:cs typeface="Arial"/>
              </a:rPr>
              <a:t> is circulating. </a:t>
            </a:r>
            <a:endParaRPr lang="en-GB" sz="1200" strike="sngStrike" dirty="0">
              <a:latin typeface="Arial"/>
              <a:cs typeface="Arial"/>
            </a:endParaRPr>
          </a:p>
        </p:txBody>
      </p:sp>
      <p:sp>
        <p:nvSpPr>
          <p:cNvPr id="6" name="Slide Number Placeholder 4">
            <a:extLst>
              <a:ext uri="{FF2B5EF4-FFF2-40B4-BE49-F238E27FC236}">
                <a16:creationId xmlns:a16="http://schemas.microsoft.com/office/drawing/2014/main" id="{F01D5DA9-EC61-C0F6-DBD3-449EDC76D260}"/>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23</a:t>
            </a:fld>
            <a:endParaRPr lang="en-GB"/>
          </a:p>
        </p:txBody>
      </p:sp>
      <p:sp>
        <p:nvSpPr>
          <p:cNvPr id="5" name="Footer Placeholder 3">
            <a:extLst>
              <a:ext uri="{FF2B5EF4-FFF2-40B4-BE49-F238E27FC236}">
                <a16:creationId xmlns:a16="http://schemas.microsoft.com/office/drawing/2014/main" id="{8CA7C2A3-5F07-B1E2-66DB-684A3C1E6200}"/>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
        <p:nvSpPr>
          <p:cNvPr id="4" name="TextBox 3">
            <a:extLst>
              <a:ext uri="{FF2B5EF4-FFF2-40B4-BE49-F238E27FC236}">
                <a16:creationId xmlns:a16="http://schemas.microsoft.com/office/drawing/2014/main" id="{CEB86ACB-49DA-34A2-407D-84CF7BF64249}"/>
              </a:ext>
            </a:extLst>
          </p:cNvPr>
          <p:cNvSpPr txBox="1"/>
          <p:nvPr/>
        </p:nvSpPr>
        <p:spPr>
          <a:xfrm>
            <a:off x="6841862" y="5630643"/>
            <a:ext cx="51447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Smallpox and mpox: the green book, chapter 29</a:t>
            </a:r>
            <a:endParaRPr lang="en-US" dirty="0"/>
          </a:p>
        </p:txBody>
      </p:sp>
    </p:spTree>
    <p:extLst>
      <p:ext uri="{BB962C8B-B14F-4D97-AF65-F5344CB8AC3E}">
        <p14:creationId xmlns:p14="http://schemas.microsoft.com/office/powerpoint/2010/main" val="1006742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p:txBody>
          <a:bodyPr>
            <a:normAutofit/>
          </a:bodyPr>
          <a:lstStyle/>
          <a:p>
            <a:r>
              <a:rPr lang="en-GB" b="1"/>
              <a:t>Vaccination against mpox</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24</a:t>
            </a:fld>
            <a:endParaRPr lang="en-GB"/>
          </a:p>
        </p:txBody>
      </p:sp>
    </p:spTree>
    <p:extLst>
      <p:ext uri="{BB962C8B-B14F-4D97-AF65-F5344CB8AC3E}">
        <p14:creationId xmlns:p14="http://schemas.microsoft.com/office/powerpoint/2010/main" val="404567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25</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0"/>
            <a:ext cx="12192000" cy="683172"/>
          </a:xfrm>
        </p:spPr>
        <p:txBody>
          <a:bodyPr>
            <a:noAutofit/>
          </a:bodyPr>
          <a:lstStyle/>
          <a:p>
            <a:pPr algn="ctr"/>
            <a:r>
              <a:rPr lang="en-GB" sz="4000" b="1">
                <a:solidFill>
                  <a:srgbClr val="002060"/>
                </a:solidFill>
              </a:rPr>
              <a:t>Pre-requisites to administering mpox vaccine</a:t>
            </a:r>
            <a:br>
              <a:rPr lang="en-GB" b="1">
                <a:solidFill>
                  <a:srgbClr val="002060"/>
                </a:solidFill>
              </a:rPr>
            </a:br>
            <a:endParaRPr lang="en-GB" b="1">
              <a:solidFill>
                <a:srgbClr val="002060"/>
              </a:solidFill>
            </a:endParaRPr>
          </a:p>
        </p:txBody>
      </p:sp>
      <p:sp>
        <p:nvSpPr>
          <p:cNvPr id="7" name="Rectangle 6"/>
          <p:cNvSpPr/>
          <p:nvPr/>
        </p:nvSpPr>
        <p:spPr>
          <a:xfrm>
            <a:off x="251459" y="497945"/>
            <a:ext cx="11825238" cy="5325047"/>
          </a:xfrm>
          <a:prstGeom prst="rect">
            <a:avLst/>
          </a:prstGeom>
        </p:spPr>
        <p:txBody>
          <a:bodyPr wrap="square" lIns="91440" tIns="45720" rIns="91440" bIns="45720" anchor="t">
            <a:spAutoFit/>
          </a:bodyPr>
          <a:lstStyle/>
          <a:p>
            <a:pPr algn="just">
              <a:lnSpc>
                <a:spcPct val="150000"/>
              </a:lnSpc>
              <a:spcAft>
                <a:spcPts val="600"/>
              </a:spcAft>
            </a:pPr>
            <a:r>
              <a:rPr lang="en-GB" sz="1600" dirty="0">
                <a:solidFill>
                  <a:srgbClr val="002060"/>
                </a:solidFill>
              </a:rPr>
              <a:t>Before administering mpox vaccine, it is recommended that: </a:t>
            </a:r>
          </a:p>
          <a:p>
            <a:pPr marL="285750" indent="-285750" algn="just">
              <a:spcAft>
                <a:spcPts val="600"/>
              </a:spcAft>
              <a:buFont typeface="Arial" panose="020B0604020202020204" pitchFamily="34" charset="0"/>
              <a:buChar char="•"/>
            </a:pPr>
            <a:r>
              <a:rPr lang="en-GB" sz="1600" dirty="0"/>
              <a:t>*Those new to immunisation should receive comprehensive foundation immunisation training. Both knowledge and clinical competence should be assessed before new immunisers start to give and/or advise about the mpox vaccine. **</a:t>
            </a:r>
            <a:r>
              <a:rPr lang="en-GB" sz="1600" b="1" dirty="0"/>
              <a:t>Updated </a:t>
            </a:r>
            <a:r>
              <a:rPr lang="en-GB" sz="1600" b="1" dirty="0">
                <a:hlinkClick r:id="rId3"/>
              </a:rPr>
              <a:t>National Minimum Standards and Core Curriculum for Vaccination Training - GOV.UK</a:t>
            </a:r>
            <a:r>
              <a:rPr lang="en-GB" sz="1600" b="1" dirty="0"/>
              <a:t> have been published by UKHSA</a:t>
            </a:r>
            <a:endParaRPr lang="en-GB" sz="1600" b="1" u="sng" dirty="0">
              <a:solidFill>
                <a:srgbClr val="024DBC"/>
              </a:solidFill>
              <a:cs typeface="Arial"/>
            </a:endParaRPr>
          </a:p>
          <a:p>
            <a:pPr marL="285750" indent="-285750" algn="just">
              <a:buFont typeface="Arial" panose="020B0604020202020204" pitchFamily="34" charset="0"/>
              <a:buChar char="•"/>
            </a:pPr>
            <a:r>
              <a:rPr lang="en-GB" sz="1600" dirty="0">
                <a:solidFill>
                  <a:srgbClr val="212A73"/>
                </a:solidFill>
                <a:cs typeface="Arial"/>
              </a:rPr>
              <a:t>Immunisers have received mpox vaccine training through attending a taught session, and practical training in mpox vaccine preparation and administration (if required)</a:t>
            </a:r>
            <a:endParaRPr lang="en-GB" sz="1600" dirty="0">
              <a:cs typeface="Arial"/>
            </a:endParaRPr>
          </a:p>
          <a:p>
            <a:pPr marL="285750" indent="-285750" algn="just">
              <a:buFont typeface="Arial" panose="020B0604020202020204" pitchFamily="34" charset="0"/>
              <a:buChar char="•"/>
            </a:pPr>
            <a:endParaRPr lang="en-GB" sz="1600" dirty="0">
              <a:solidFill>
                <a:srgbClr val="212A73"/>
              </a:solidFill>
            </a:endParaRPr>
          </a:p>
          <a:p>
            <a:pPr marL="285750" indent="-285750" algn="just">
              <a:spcAft>
                <a:spcPts val="600"/>
              </a:spcAft>
              <a:buFont typeface="Arial" panose="020B0604020202020204" pitchFamily="34" charset="0"/>
              <a:buChar char="•"/>
            </a:pPr>
            <a:r>
              <a:rPr lang="en-GB" sz="1600" dirty="0">
                <a:solidFill>
                  <a:srgbClr val="002060"/>
                </a:solidFill>
              </a:rPr>
              <a:t>Training in the management of anaphylaxis and Basic Life Support is undertaken, as specified by policy for your local area and are familiar with </a:t>
            </a:r>
            <a:r>
              <a:rPr lang="en-GB" sz="1600" dirty="0">
                <a:hlinkClick r:id="rId4"/>
              </a:rPr>
              <a:t>Resuscitation Council UK (RCUK) guidance on Management of Anaphylaxis in the Vaccination Setting</a:t>
            </a:r>
            <a:endParaRPr lang="en-GB" sz="1600" dirty="0">
              <a:cs typeface="Arial"/>
            </a:endParaRPr>
          </a:p>
          <a:p>
            <a:pPr marL="285750" indent="-285750">
              <a:buFont typeface="Arial"/>
              <a:buChar char="•"/>
            </a:pPr>
            <a:endParaRPr lang="en-GB" sz="1600" dirty="0"/>
          </a:p>
          <a:p>
            <a:pPr marL="285750" indent="-285750">
              <a:buFont typeface="Arial"/>
              <a:buChar char="•"/>
            </a:pPr>
            <a:r>
              <a:rPr lang="en-GB" sz="1600" dirty="0">
                <a:effectLst/>
              </a:rPr>
              <a:t>Any additional statutory and mandatory training as required by your employer is completed</a:t>
            </a:r>
            <a:endParaRPr lang="en-GB" sz="1600" dirty="0">
              <a:cs typeface="Arial"/>
            </a:endParaRPr>
          </a:p>
          <a:p>
            <a:pPr marL="285750" indent="-285750">
              <a:buFont typeface="Arial"/>
              <a:buChar char="•"/>
            </a:pPr>
            <a:endParaRPr lang="en-GB" sz="1600" dirty="0"/>
          </a:p>
          <a:p>
            <a:pPr marL="285750" indent="-285750">
              <a:buFont typeface="Arial"/>
              <a:buChar char="•"/>
            </a:pPr>
            <a:r>
              <a:rPr lang="en-GB" sz="1600" dirty="0"/>
              <a:t>An appropriate legal framework to supply and administer mpox vaccine is in place e.g. written prescription, patient specific prescription (PSD), Patient Group Direction (PGD). Visit </a:t>
            </a:r>
            <a:r>
              <a:rPr lang="en-GB" sz="1600" dirty="0">
                <a:solidFill>
                  <a:srgbClr val="00A7A7"/>
                </a:solidFill>
                <a:hlinkClick r:id="rId5">
                  <a:extLst>
                    <a:ext uri="{A12FA001-AC4F-418D-AE19-62706E023703}">
                      <ahyp:hlinkClr xmlns:ahyp="http://schemas.microsoft.com/office/drawing/2018/hyperlinkcolor" val="tx"/>
                    </a:ext>
                  </a:extLst>
                </a:hlinkClick>
              </a:rPr>
              <a:t>here</a:t>
            </a:r>
            <a:r>
              <a:rPr lang="en-GB" sz="1600" dirty="0"/>
              <a:t> for Wales PGD template</a:t>
            </a:r>
            <a:endParaRPr lang="en-GB" sz="1600" dirty="0">
              <a:solidFill>
                <a:srgbClr val="000000"/>
              </a:solidFill>
            </a:endParaRPr>
          </a:p>
          <a:p>
            <a:pPr marL="285750" indent="-285750">
              <a:buFont typeface="Arial"/>
              <a:buChar char="•"/>
            </a:pPr>
            <a:endParaRPr lang="en-GB" sz="1600" dirty="0"/>
          </a:p>
          <a:p>
            <a:pPr marL="285750" indent="-285750">
              <a:buFont typeface="Arial"/>
              <a:buChar char="•"/>
            </a:pPr>
            <a:r>
              <a:rPr lang="en-GB" sz="1600" dirty="0">
                <a:effectLst/>
              </a:rPr>
              <a:t>Those involved in immunisation and vaccination understand the process of consent and how this applies when giving vaccines. Information on consent can be viewed here: Consent: </a:t>
            </a:r>
            <a:r>
              <a:rPr lang="en-GB" sz="1600" dirty="0">
                <a:hlinkClick r:id="rId6"/>
              </a:rPr>
              <a:t>Consent: the green book, chapter 2 - GOV.UK</a:t>
            </a:r>
            <a:endParaRPr lang="en-GB" sz="1600" strike="sngStrike" dirty="0">
              <a:solidFill>
                <a:srgbClr val="00A7A7"/>
              </a:solidFill>
              <a:cs typeface="Arial"/>
            </a:endParaRPr>
          </a:p>
          <a:p>
            <a:pPr marL="285750" indent="-285750" algn="just">
              <a:lnSpc>
                <a:spcPct val="150000"/>
              </a:lnSpc>
              <a:spcAft>
                <a:spcPts val="600"/>
              </a:spcAft>
              <a:buFont typeface="Arial" panose="020B0604020202020204" pitchFamily="34" charset="0"/>
              <a:buChar char="•"/>
            </a:pPr>
            <a:r>
              <a:rPr lang="en-GB" sz="1600" dirty="0">
                <a:solidFill>
                  <a:srgbClr val="002060"/>
                </a:solidFill>
              </a:rPr>
              <a:t>Immunisers and those giving immunisation advice access and familiarise themselves with the following key documents:</a:t>
            </a:r>
            <a:r>
              <a:rPr lang="en-GB" sz="1600" dirty="0">
                <a:solidFill>
                  <a:srgbClr val="002060"/>
                </a:solidFill>
                <a:hlinkClick r:id="rId7"/>
              </a:rPr>
              <a:t> Smallpox and mpox: the green book, chapter 29</a:t>
            </a:r>
            <a:endParaRPr lang="en-GB" sz="1600" strike="sngStrike" dirty="0">
              <a:solidFill>
                <a:srgbClr val="002060"/>
              </a:solidFill>
              <a:highlight>
                <a:srgbClr val="FFFF00"/>
              </a:highlight>
            </a:endParaRPr>
          </a:p>
        </p:txBody>
      </p:sp>
      <p:sp>
        <p:nvSpPr>
          <p:cNvPr id="4" name="Footer Placeholder 3">
            <a:extLst>
              <a:ext uri="{FF2B5EF4-FFF2-40B4-BE49-F238E27FC236}">
                <a16:creationId xmlns:a16="http://schemas.microsoft.com/office/drawing/2014/main" id="{753783AA-A03C-AA4F-9631-EF4C5BA17742}"/>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59316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57D7-F6D0-9D04-DDBB-C8DD8875279D}"/>
              </a:ext>
            </a:extLst>
          </p:cNvPr>
          <p:cNvSpPr>
            <a:spLocks noGrp="1"/>
          </p:cNvSpPr>
          <p:nvPr>
            <p:ph type="title"/>
          </p:nvPr>
        </p:nvSpPr>
        <p:spPr>
          <a:xfrm>
            <a:off x="360436" y="265501"/>
            <a:ext cx="10515600" cy="744484"/>
          </a:xfrm>
        </p:spPr>
        <p:txBody>
          <a:bodyPr/>
          <a:lstStyle/>
          <a:p>
            <a:r>
              <a:rPr lang="en-GB" b="1"/>
              <a:t>Smallpox vaccines</a:t>
            </a:r>
          </a:p>
        </p:txBody>
      </p:sp>
      <p:sp>
        <p:nvSpPr>
          <p:cNvPr id="3" name="Content Placeholder 2">
            <a:extLst>
              <a:ext uri="{FF2B5EF4-FFF2-40B4-BE49-F238E27FC236}">
                <a16:creationId xmlns:a16="http://schemas.microsoft.com/office/drawing/2014/main" id="{61A0BBFB-FD15-4F3B-9558-73AE6B2120A9}"/>
              </a:ext>
            </a:extLst>
          </p:cNvPr>
          <p:cNvSpPr>
            <a:spLocks noGrp="1"/>
          </p:cNvSpPr>
          <p:nvPr>
            <p:ph idx="1"/>
          </p:nvPr>
        </p:nvSpPr>
        <p:spPr>
          <a:xfrm>
            <a:off x="478572" y="1347742"/>
            <a:ext cx="10875228" cy="4162516"/>
          </a:xfrm>
        </p:spPr>
        <p:txBody>
          <a:bodyPr lIns="91440" tIns="45720" rIns="91440" bIns="45720" anchor="t"/>
          <a:lstStyle/>
          <a:p>
            <a:pPr algn="just">
              <a:lnSpc>
                <a:spcPct val="100000"/>
              </a:lnSpc>
              <a:spcBef>
                <a:spcPts val="0"/>
              </a:spcBef>
            </a:pPr>
            <a:r>
              <a:rPr lang="en-GB" sz="1800" dirty="0"/>
              <a:t>Historically, first and second generation live smallpox vaccines have been used for population-level and targeted occupational health-related immunisation programmes for smallpox in the UK</a:t>
            </a:r>
            <a:endParaRPr lang="en-GB" sz="1800" dirty="0">
              <a:cs typeface="Arial"/>
            </a:endParaRPr>
          </a:p>
          <a:p>
            <a:pPr algn="just">
              <a:lnSpc>
                <a:spcPct val="100000"/>
              </a:lnSpc>
              <a:spcBef>
                <a:spcPts val="0"/>
              </a:spcBef>
            </a:pPr>
            <a:r>
              <a:rPr lang="en-GB" sz="1800" dirty="0"/>
              <a:t>These vaccines are no longer available in the UK and have been replaced by newer, third generation smallpox vaccines, including the modified vaccinia Ankara (MVA-BN) which have a much-improved safety profile. </a:t>
            </a:r>
            <a:endParaRPr lang="en-GB" sz="1800" dirty="0">
              <a:cs typeface="Arial"/>
            </a:endParaRPr>
          </a:p>
          <a:p>
            <a:pPr algn="just">
              <a:lnSpc>
                <a:spcPct val="100000"/>
              </a:lnSpc>
              <a:spcBef>
                <a:spcPts val="0"/>
              </a:spcBef>
            </a:pPr>
            <a:r>
              <a:rPr lang="en-GB" sz="1800" dirty="0"/>
              <a:t>MVA-BN vaccine licensed in Europe (as Imvanex®) by the European Medicines Agency EMA for the prevention of smallpox in 2013.</a:t>
            </a:r>
            <a:endParaRPr lang="en-GB" sz="1800" dirty="0">
              <a:cs typeface="Arial"/>
            </a:endParaRPr>
          </a:p>
          <a:p>
            <a:pPr algn="just">
              <a:lnSpc>
                <a:spcPct val="100000"/>
              </a:lnSpc>
              <a:spcBef>
                <a:spcPts val="0"/>
              </a:spcBef>
            </a:pPr>
            <a:r>
              <a:rPr lang="en-GB" sz="1800" dirty="0"/>
              <a:t>September 2019: the US Food and Drug Administration (FDA) approved MVA-BN vaccine (known in US as </a:t>
            </a:r>
            <a:r>
              <a:rPr lang="en-GB" sz="1800" dirty="0" err="1"/>
              <a:t>Jynneos</a:t>
            </a:r>
            <a:r>
              <a:rPr lang="en-GB" sz="1800" dirty="0"/>
              <a:t>®) for the prevention of mpox as well as smallpox.</a:t>
            </a:r>
            <a:endParaRPr lang="en-GB" sz="1800" dirty="0">
              <a:cs typeface="Arial"/>
            </a:endParaRPr>
          </a:p>
          <a:p>
            <a:pPr algn="just">
              <a:lnSpc>
                <a:spcPct val="100000"/>
              </a:lnSpc>
              <a:spcBef>
                <a:spcPts val="0"/>
              </a:spcBef>
            </a:pPr>
            <a:r>
              <a:rPr lang="en-GB" sz="1800" dirty="0"/>
              <a:t>September 2022: MVA-BN vaccine approved by the Medicines and Healthcare products Regulatory Agency (MHRA) for immunisation against mpox (regardless of MPXV clade).</a:t>
            </a:r>
            <a:endParaRPr lang="en-GB" sz="1800" dirty="0">
              <a:cs typeface="Arial"/>
            </a:endParaRPr>
          </a:p>
          <a:p>
            <a:pPr algn="just">
              <a:lnSpc>
                <a:spcPct val="100000"/>
              </a:lnSpc>
              <a:spcBef>
                <a:spcPts val="0"/>
              </a:spcBef>
            </a:pPr>
            <a:r>
              <a:rPr lang="en-GB" sz="1800" dirty="0"/>
              <a:t>September 2024: MVA-BN license extended by EMA* in Europe to include vaccination against mpox and for adolescents from 12 years of age. </a:t>
            </a:r>
            <a:endParaRPr lang="en-GB" sz="1800" dirty="0">
              <a:cs typeface="Arial"/>
            </a:endParaRPr>
          </a:p>
          <a:p>
            <a:pPr algn="just">
              <a:lnSpc>
                <a:spcPct val="100000"/>
              </a:lnSpc>
              <a:spcBef>
                <a:spcPts val="0"/>
              </a:spcBef>
            </a:pPr>
            <a:r>
              <a:rPr lang="en-GB" sz="1800" dirty="0"/>
              <a:t>MVA-BN vaccine has been used in the UK in response to previous mpox incidents</a:t>
            </a:r>
            <a:r>
              <a:rPr lang="en-GB" sz="2000" dirty="0"/>
              <a:t>.</a:t>
            </a:r>
            <a:endParaRPr lang="en-GB" sz="2000" dirty="0">
              <a:cs typeface="Arial"/>
            </a:endParaRPr>
          </a:p>
          <a:p>
            <a:pPr marL="0" indent="0">
              <a:buNone/>
            </a:pPr>
            <a:endParaRPr lang="en-GB" sz="2000" dirty="0">
              <a:cs typeface="Arial"/>
            </a:endParaRPr>
          </a:p>
        </p:txBody>
      </p:sp>
      <p:sp>
        <p:nvSpPr>
          <p:cNvPr id="5" name="Slide Number Placeholder 4">
            <a:extLst>
              <a:ext uri="{FF2B5EF4-FFF2-40B4-BE49-F238E27FC236}">
                <a16:creationId xmlns:a16="http://schemas.microsoft.com/office/drawing/2014/main" id="{DFD62988-89E1-9BE9-1A20-C065F0E04367}"/>
              </a:ext>
            </a:extLst>
          </p:cNvPr>
          <p:cNvSpPr>
            <a:spLocks noGrp="1"/>
          </p:cNvSpPr>
          <p:nvPr>
            <p:ph type="sldNum" sz="quarter" idx="12"/>
          </p:nvPr>
        </p:nvSpPr>
        <p:spPr/>
        <p:txBody>
          <a:bodyPr/>
          <a:lstStyle/>
          <a:p>
            <a:fld id="{561D0CCE-8DCC-44DC-A653-AE62B1D84A52}" type="slidenum">
              <a:rPr lang="en-GB" smtClean="0"/>
              <a:pPr/>
              <a:t>26</a:t>
            </a:fld>
            <a:endParaRPr lang="en-GB"/>
          </a:p>
        </p:txBody>
      </p:sp>
      <p:sp>
        <p:nvSpPr>
          <p:cNvPr id="7" name="Footer Placeholder 3">
            <a:extLst>
              <a:ext uri="{FF2B5EF4-FFF2-40B4-BE49-F238E27FC236}">
                <a16:creationId xmlns:a16="http://schemas.microsoft.com/office/drawing/2014/main" id="{E82DF9AA-FDBF-786D-3F05-CFFDC79D0C4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28039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B1C-F4EB-162F-3D2F-89408BD11F79}"/>
              </a:ext>
            </a:extLst>
          </p:cNvPr>
          <p:cNvSpPr>
            <a:spLocks noGrp="1"/>
          </p:cNvSpPr>
          <p:nvPr>
            <p:ph type="title"/>
          </p:nvPr>
        </p:nvSpPr>
        <p:spPr>
          <a:xfrm>
            <a:off x="321129" y="274411"/>
            <a:ext cx="10515600" cy="744253"/>
          </a:xfrm>
        </p:spPr>
        <p:txBody>
          <a:bodyPr lIns="91440" tIns="45720" rIns="91440" bIns="45720" anchor="t"/>
          <a:lstStyle/>
          <a:p>
            <a:r>
              <a:rPr lang="en-GB" sz="4000" b="1"/>
              <a:t>MVA-BN vaccine </a:t>
            </a:r>
            <a:endParaRPr lang="en-US" sz="4000" b="1"/>
          </a:p>
        </p:txBody>
      </p:sp>
      <p:sp>
        <p:nvSpPr>
          <p:cNvPr id="3" name="Content Placeholder 2">
            <a:extLst>
              <a:ext uri="{FF2B5EF4-FFF2-40B4-BE49-F238E27FC236}">
                <a16:creationId xmlns:a16="http://schemas.microsoft.com/office/drawing/2014/main" id="{E186172F-E148-7018-8CBE-06F646C20261}"/>
              </a:ext>
            </a:extLst>
          </p:cNvPr>
          <p:cNvSpPr>
            <a:spLocks noGrp="1"/>
          </p:cNvSpPr>
          <p:nvPr>
            <p:ph idx="1"/>
          </p:nvPr>
        </p:nvSpPr>
        <p:spPr>
          <a:xfrm>
            <a:off x="140074" y="1104107"/>
            <a:ext cx="9182285" cy="4653887"/>
          </a:xfrm>
        </p:spPr>
        <p:txBody>
          <a:bodyPr vert="horz" lIns="91440" tIns="45720" rIns="91440" bIns="45720" rtlCol="0" anchor="t">
            <a:normAutofit fontScale="77500" lnSpcReduction="20000"/>
          </a:bodyPr>
          <a:lstStyle/>
          <a:p>
            <a:pPr>
              <a:lnSpc>
                <a:spcPct val="120000"/>
              </a:lnSpc>
              <a:buFont typeface="Arial" pitchFamily="34" charset="0"/>
              <a:buChar char="•"/>
            </a:pPr>
            <a:r>
              <a:rPr lang="en-GB" sz="2900"/>
              <a:t>Product name: </a:t>
            </a:r>
            <a:r>
              <a:rPr lang="en-GB" sz="2900" err="1"/>
              <a:t>Imvanex</a:t>
            </a:r>
            <a:r>
              <a:rPr lang="en-GB" sz="2900"/>
              <a:t>® (European brand name) or </a:t>
            </a:r>
            <a:r>
              <a:rPr lang="en-GB" sz="2900" err="1"/>
              <a:t>Jynneos</a:t>
            </a:r>
            <a:r>
              <a:rPr lang="en-GB" sz="2900"/>
              <a:t>® (US brand name)</a:t>
            </a:r>
            <a:endParaRPr lang="en-GB" sz="2900">
              <a:cs typeface="Arial"/>
            </a:endParaRPr>
          </a:p>
          <a:p>
            <a:pPr>
              <a:lnSpc>
                <a:spcPct val="120000"/>
              </a:lnSpc>
              <a:buFont typeface="Arial" pitchFamily="34" charset="0"/>
              <a:buChar char="•"/>
            </a:pPr>
            <a:r>
              <a:rPr lang="en-GB" sz="2900"/>
              <a:t>Vaccine type: live modified vaccinia Ankara (MVA) vaccine</a:t>
            </a:r>
            <a:endParaRPr lang="en-GB" sz="2900">
              <a:cs typeface="Arial"/>
            </a:endParaRPr>
          </a:p>
          <a:p>
            <a:pPr>
              <a:lnSpc>
                <a:spcPct val="120000"/>
              </a:lnSpc>
            </a:pPr>
            <a:r>
              <a:rPr lang="en-GB" sz="2900"/>
              <a:t>Manufacturer: Bavarian Nordic (BN)</a:t>
            </a:r>
            <a:endParaRPr lang="en-GB" sz="2900">
              <a:cs typeface="Arial"/>
            </a:endParaRPr>
          </a:p>
          <a:p>
            <a:pPr>
              <a:lnSpc>
                <a:spcPct val="120000"/>
              </a:lnSpc>
              <a:buFont typeface="Arial" pitchFamily="34" charset="0"/>
              <a:buChar char="•"/>
            </a:pPr>
            <a:r>
              <a:rPr lang="en-GB" sz="2900"/>
              <a:t>Pharmaceutical form: suspension for injection (light yellow to pale white, milky suspension) </a:t>
            </a:r>
          </a:p>
          <a:p>
            <a:pPr>
              <a:lnSpc>
                <a:spcPct val="120000"/>
              </a:lnSpc>
              <a:buFont typeface="Arial" pitchFamily="34" charset="0"/>
              <a:buChar char="•"/>
            </a:pPr>
            <a:r>
              <a:rPr lang="en-GB" sz="2900">
                <a:cs typeface="Arial"/>
              </a:rPr>
              <a:t>Route and volume: 0.5ml intramuscular (IM) or subcutaneous (SC). </a:t>
            </a:r>
            <a:endParaRPr lang="en-GB" sz="2900" strike="sngStrike">
              <a:highlight>
                <a:srgbClr val="FFFF00"/>
              </a:highlight>
              <a:cs typeface="Arial"/>
            </a:endParaRPr>
          </a:p>
          <a:p>
            <a:pPr>
              <a:lnSpc>
                <a:spcPct val="120000"/>
              </a:lnSpc>
              <a:buFont typeface="Arial" pitchFamily="34" charset="0"/>
              <a:buChar char="•"/>
            </a:pPr>
            <a:r>
              <a:rPr lang="en-GB" sz="2900"/>
              <a:t>Presentation: 0.5ml vial</a:t>
            </a:r>
            <a:endParaRPr lang="en-GB" sz="2900">
              <a:cs typeface="Arial"/>
            </a:endParaRPr>
          </a:p>
          <a:p>
            <a:pPr>
              <a:lnSpc>
                <a:spcPct val="120000"/>
              </a:lnSpc>
              <a:buFont typeface="Arial" pitchFamily="34" charset="0"/>
              <a:buChar char="•"/>
            </a:pPr>
            <a:r>
              <a:rPr lang="en-GB" sz="2900"/>
              <a:t>Storage: </a:t>
            </a:r>
            <a:r>
              <a:rPr lang="en-US" sz="2900"/>
              <a:t>after thawing, store for up to 8 weeks at +2°C to +8°C in the original package to protect from light</a:t>
            </a:r>
            <a:endParaRPr lang="en-GB" sz="2900"/>
          </a:p>
          <a:p>
            <a:pPr marL="0" indent="0">
              <a:buNone/>
            </a:pPr>
            <a:endParaRPr lang="en-GB"/>
          </a:p>
          <a:p>
            <a:pPr marL="0" indent="0">
              <a:buNone/>
            </a:pPr>
            <a:endParaRPr lang="en-US"/>
          </a:p>
        </p:txBody>
      </p:sp>
      <p:sp>
        <p:nvSpPr>
          <p:cNvPr id="5" name="Slide Number Placeholder 4">
            <a:extLst>
              <a:ext uri="{FF2B5EF4-FFF2-40B4-BE49-F238E27FC236}">
                <a16:creationId xmlns:a16="http://schemas.microsoft.com/office/drawing/2014/main" id="{AD3A7404-8FC7-9F51-7705-FE1B238310DC}"/>
              </a:ext>
            </a:extLst>
          </p:cNvPr>
          <p:cNvSpPr>
            <a:spLocks noGrp="1"/>
          </p:cNvSpPr>
          <p:nvPr>
            <p:ph type="sldNum" sz="quarter" idx="11"/>
          </p:nvPr>
        </p:nvSpPr>
        <p:spPr>
          <a:xfrm>
            <a:off x="10743073" y="6310312"/>
            <a:ext cx="443089" cy="365125"/>
          </a:xfrm>
        </p:spPr>
        <p:txBody>
          <a:bodyPr/>
          <a:lstStyle/>
          <a:p>
            <a:fld id="{344369E4-5DE7-46E5-874E-4FD437973785}" type="slidenum">
              <a:rPr lang="en-GB" smtClean="0"/>
              <a:pPr/>
              <a:t>27</a:t>
            </a:fld>
            <a:endParaRPr lang="en-GB" sz="1400"/>
          </a:p>
        </p:txBody>
      </p:sp>
      <p:pic>
        <p:nvPicPr>
          <p:cNvPr id="6" name="Picture 5">
            <a:extLst>
              <a:ext uri="{FF2B5EF4-FFF2-40B4-BE49-F238E27FC236}">
                <a16:creationId xmlns:a16="http://schemas.microsoft.com/office/drawing/2014/main" id="{54AF7088-6EE7-0C50-447E-B0417E48E92A}"/>
              </a:ext>
            </a:extLst>
          </p:cNvPr>
          <p:cNvPicPr>
            <a:picLocks noChangeAspect="1"/>
          </p:cNvPicPr>
          <p:nvPr/>
        </p:nvPicPr>
        <p:blipFill>
          <a:blip r:embed="rId3"/>
          <a:stretch>
            <a:fillRect/>
          </a:stretch>
        </p:blipFill>
        <p:spPr>
          <a:xfrm>
            <a:off x="9557657" y="1596787"/>
            <a:ext cx="1185416" cy="2806759"/>
          </a:xfrm>
          <a:prstGeom prst="rect">
            <a:avLst/>
          </a:prstGeom>
        </p:spPr>
      </p:pic>
      <p:pic>
        <p:nvPicPr>
          <p:cNvPr id="7" name="Picture 3">
            <a:extLst>
              <a:ext uri="{FF2B5EF4-FFF2-40B4-BE49-F238E27FC236}">
                <a16:creationId xmlns:a16="http://schemas.microsoft.com/office/drawing/2014/main" id="{19266F82-5759-B9EA-8423-61FD7AC32221}"/>
              </a:ext>
            </a:extLst>
          </p:cNvPr>
          <p:cNvPicPr>
            <a:picLocks noChangeAspect="1" noChangeArrowheads="1"/>
          </p:cNvPicPr>
          <p:nvPr/>
        </p:nvPicPr>
        <p:blipFill>
          <a:blip r:embed="rId4" cstate="print"/>
          <a:srcRect/>
          <a:stretch>
            <a:fillRect/>
          </a:stretch>
        </p:blipFill>
        <p:spPr bwMode="auto">
          <a:xfrm>
            <a:off x="10845806" y="1596786"/>
            <a:ext cx="1187977" cy="2806759"/>
          </a:xfrm>
          <a:prstGeom prst="rect">
            <a:avLst/>
          </a:prstGeom>
          <a:noFill/>
          <a:ln w="9525">
            <a:noFill/>
            <a:miter lim="800000"/>
            <a:headEnd/>
            <a:tailEnd/>
          </a:ln>
        </p:spPr>
      </p:pic>
      <p:sp>
        <p:nvSpPr>
          <p:cNvPr id="4" name="TextBox 3">
            <a:extLst>
              <a:ext uri="{FF2B5EF4-FFF2-40B4-BE49-F238E27FC236}">
                <a16:creationId xmlns:a16="http://schemas.microsoft.com/office/drawing/2014/main" id="{52C51BE9-E09A-F04A-A3F5-E7DA5B241B39}"/>
              </a:ext>
            </a:extLst>
          </p:cNvPr>
          <p:cNvSpPr txBox="1"/>
          <p:nvPr/>
        </p:nvSpPr>
        <p:spPr>
          <a:xfrm>
            <a:off x="9883539" y="4488989"/>
            <a:ext cx="17766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Arial"/>
              </a:rPr>
              <a:t>Image source: </a:t>
            </a:r>
            <a:r>
              <a:rPr lang="en-US" sz="1100">
                <a:cs typeface="Arial"/>
                <a:hlinkClick r:id="rId5"/>
              </a:rPr>
              <a:t>UKHSA</a:t>
            </a:r>
            <a:r>
              <a:rPr lang="en-US" sz="1100">
                <a:cs typeface="Arial"/>
              </a:rPr>
              <a:t>    </a:t>
            </a:r>
            <a:r>
              <a:rPr lang="en-US">
                <a:cs typeface="Arial"/>
              </a:rPr>
              <a:t> </a:t>
            </a:r>
            <a:endParaRPr lang="en-US"/>
          </a:p>
        </p:txBody>
      </p:sp>
      <p:sp>
        <p:nvSpPr>
          <p:cNvPr id="10" name="Footer Placeholder 3">
            <a:extLst>
              <a:ext uri="{FF2B5EF4-FFF2-40B4-BE49-F238E27FC236}">
                <a16:creationId xmlns:a16="http://schemas.microsoft.com/office/drawing/2014/main" id="{FAD04649-CD10-6CFF-6A1A-0FD9A74F9A44}"/>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477555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6D6D-270D-5FF8-E96A-9AC80C548853}"/>
              </a:ext>
            </a:extLst>
          </p:cNvPr>
          <p:cNvSpPr>
            <a:spLocks noGrp="1"/>
          </p:cNvSpPr>
          <p:nvPr>
            <p:ph type="title"/>
          </p:nvPr>
        </p:nvSpPr>
        <p:spPr>
          <a:xfrm>
            <a:off x="838200" y="365126"/>
            <a:ext cx="10515600" cy="734210"/>
          </a:xfrm>
        </p:spPr>
        <p:txBody>
          <a:bodyPr lIns="91440" tIns="45720" rIns="91440" bIns="45720" anchor="t"/>
          <a:lstStyle/>
          <a:p>
            <a:r>
              <a:rPr lang="en-GB" b="1"/>
              <a:t>MVA-BN vaccine</a:t>
            </a:r>
          </a:p>
        </p:txBody>
      </p:sp>
      <p:sp>
        <p:nvSpPr>
          <p:cNvPr id="3" name="Content Placeholder 2">
            <a:extLst>
              <a:ext uri="{FF2B5EF4-FFF2-40B4-BE49-F238E27FC236}">
                <a16:creationId xmlns:a16="http://schemas.microsoft.com/office/drawing/2014/main" id="{33D5029E-C78D-C84A-E252-66A4D34E9CF3}"/>
              </a:ext>
            </a:extLst>
          </p:cNvPr>
          <p:cNvSpPr>
            <a:spLocks noGrp="1"/>
          </p:cNvSpPr>
          <p:nvPr>
            <p:ph idx="1"/>
          </p:nvPr>
        </p:nvSpPr>
        <p:spPr>
          <a:xfrm>
            <a:off x="357414" y="1469816"/>
            <a:ext cx="11477171" cy="4222002"/>
          </a:xfrm>
        </p:spPr>
        <p:txBody>
          <a:bodyPr lIns="91440" tIns="45720" rIns="91440" bIns="45720" anchor="t"/>
          <a:lstStyle/>
          <a:p>
            <a:pPr algn="just"/>
            <a:r>
              <a:rPr lang="en-GB" sz="2000"/>
              <a:t>The virus used in the vaccine is attenuated (weakened) through multiple passages (repeated growth cycles of the cells on a culture) in chicken embryo fibroblast cells</a:t>
            </a:r>
            <a:endParaRPr lang="en-US"/>
          </a:p>
          <a:p>
            <a:pPr algn="just"/>
            <a:r>
              <a:rPr lang="en-GB" sz="2000"/>
              <a:t>This leads to a substantial loss of its genome (genetic information) and many of the known immune evasion (ability to avoid detection by the immune system) and virulence (ability of the virus to cause damage in the body) factors are not encoded</a:t>
            </a:r>
            <a:endParaRPr lang="en-GB" sz="2000">
              <a:cs typeface="Arial"/>
            </a:endParaRPr>
          </a:p>
          <a:p>
            <a:pPr algn="just"/>
            <a:r>
              <a:rPr lang="en-GB" sz="2000"/>
              <a:t>In human and animal studies, it demonstrates very limited replication capability and low neuropathogenicity, while retaining immunogenic properties, including protective immune responses against a variety of </a:t>
            </a:r>
            <a:r>
              <a:rPr lang="en-GB" sz="2000" err="1"/>
              <a:t>orthopoxviruses</a:t>
            </a:r>
            <a:r>
              <a:rPr lang="en-GB" sz="2000"/>
              <a:t> </a:t>
            </a:r>
            <a:endParaRPr lang="en-GB" sz="2000">
              <a:cs typeface="Arial"/>
            </a:endParaRPr>
          </a:p>
          <a:p>
            <a:pPr algn="just"/>
            <a:r>
              <a:rPr lang="en-GB" sz="2000"/>
              <a:t>As MVA-BN cannot replicate in mammalian cells, it does not produce a lesion at the site of vaccination</a:t>
            </a:r>
            <a:endParaRPr lang="en-GB" sz="2000">
              <a:cs typeface="Arial"/>
            </a:endParaRPr>
          </a:p>
          <a:p>
            <a:pPr algn="just"/>
            <a:r>
              <a:rPr lang="en-GB" sz="2000"/>
              <a:t>The vaccine virus has been modified so that it does not replicate in humans and it should be considered as an inactivated vaccine. </a:t>
            </a:r>
            <a:endParaRPr lang="en-GB" sz="2000">
              <a:cs typeface="Arial"/>
            </a:endParaRPr>
          </a:p>
        </p:txBody>
      </p:sp>
      <p:sp>
        <p:nvSpPr>
          <p:cNvPr id="5" name="Slide Number Placeholder 4">
            <a:extLst>
              <a:ext uri="{FF2B5EF4-FFF2-40B4-BE49-F238E27FC236}">
                <a16:creationId xmlns:a16="http://schemas.microsoft.com/office/drawing/2014/main" id="{103C8BFD-B5C7-4198-8FFB-7C8096ADBDA6}"/>
              </a:ext>
            </a:extLst>
          </p:cNvPr>
          <p:cNvSpPr>
            <a:spLocks noGrp="1"/>
          </p:cNvSpPr>
          <p:nvPr>
            <p:ph type="sldNum" sz="quarter" idx="12"/>
          </p:nvPr>
        </p:nvSpPr>
        <p:spPr/>
        <p:txBody>
          <a:bodyPr/>
          <a:lstStyle/>
          <a:p>
            <a:fld id="{561D0CCE-8DCC-44DC-A653-AE62B1D84A52}" type="slidenum">
              <a:rPr lang="en-GB" smtClean="0"/>
              <a:pPr/>
              <a:t>28</a:t>
            </a:fld>
            <a:endParaRPr lang="en-GB"/>
          </a:p>
        </p:txBody>
      </p:sp>
      <p:sp>
        <p:nvSpPr>
          <p:cNvPr id="7" name="Footer Placeholder 3">
            <a:extLst>
              <a:ext uri="{FF2B5EF4-FFF2-40B4-BE49-F238E27FC236}">
                <a16:creationId xmlns:a16="http://schemas.microsoft.com/office/drawing/2014/main" id="{89904C03-C367-2A84-A299-412547C2E662}"/>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8747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94CC-5CEA-32E1-7B5F-5B81B66C801E}"/>
              </a:ext>
            </a:extLst>
          </p:cNvPr>
          <p:cNvSpPr>
            <a:spLocks noGrp="1"/>
          </p:cNvSpPr>
          <p:nvPr>
            <p:ph type="title"/>
          </p:nvPr>
        </p:nvSpPr>
        <p:spPr>
          <a:xfrm>
            <a:off x="101606" y="136525"/>
            <a:ext cx="10515600" cy="760589"/>
          </a:xfrm>
        </p:spPr>
        <p:txBody>
          <a:bodyPr/>
          <a:lstStyle/>
          <a:p>
            <a:r>
              <a:rPr lang="en-GB" b="1"/>
              <a:t>MVA-BN vaccine product excipients</a:t>
            </a:r>
          </a:p>
        </p:txBody>
      </p:sp>
      <p:sp>
        <p:nvSpPr>
          <p:cNvPr id="3" name="Content Placeholder 2">
            <a:extLst>
              <a:ext uri="{FF2B5EF4-FFF2-40B4-BE49-F238E27FC236}">
                <a16:creationId xmlns:a16="http://schemas.microsoft.com/office/drawing/2014/main" id="{AAEAC31D-063B-7907-4FAC-94C2B74116D1}"/>
              </a:ext>
            </a:extLst>
          </p:cNvPr>
          <p:cNvSpPr>
            <a:spLocks noGrp="1"/>
          </p:cNvSpPr>
          <p:nvPr>
            <p:ph idx="1"/>
          </p:nvPr>
        </p:nvSpPr>
        <p:spPr>
          <a:xfrm>
            <a:off x="341195" y="897642"/>
            <a:ext cx="11356626" cy="4989336"/>
          </a:xfrm>
        </p:spPr>
        <p:txBody>
          <a:bodyPr/>
          <a:lstStyle/>
          <a:p>
            <a:pPr marL="0" indent="0">
              <a:buNone/>
            </a:pPr>
            <a:r>
              <a:rPr lang="en-GB" sz="1800" dirty="0"/>
              <a:t>Active ingredient: </a:t>
            </a:r>
          </a:p>
          <a:p>
            <a:r>
              <a:rPr lang="en-GB" sz="1800" dirty="0"/>
              <a:t>Modified Vaccinia Ankara – Bavarian Nordic Live virus</a:t>
            </a:r>
          </a:p>
          <a:p>
            <a:pPr marL="0" indent="0">
              <a:buNone/>
            </a:pPr>
            <a:r>
              <a:rPr lang="en-US" sz="1800" dirty="0"/>
              <a:t>Other ingredients: </a:t>
            </a:r>
          </a:p>
          <a:p>
            <a:r>
              <a:rPr lang="en-US" sz="1800" dirty="0"/>
              <a:t>trometamol </a:t>
            </a:r>
          </a:p>
          <a:p>
            <a:r>
              <a:rPr lang="en-US" sz="1800" dirty="0"/>
              <a:t>sodium chloride </a:t>
            </a:r>
          </a:p>
          <a:p>
            <a:r>
              <a:rPr lang="en-US" sz="1800" dirty="0"/>
              <a:t>water for injections</a:t>
            </a:r>
          </a:p>
          <a:p>
            <a:pPr marL="0" indent="0">
              <a:buNone/>
            </a:pPr>
            <a:r>
              <a:rPr lang="en-US" sz="1800" dirty="0"/>
              <a:t>Trace residues of chicken protein, benzonase, gentamicin and ciprofloxacin may also be present from the manufacturing process</a:t>
            </a:r>
          </a:p>
          <a:p>
            <a:pPr marL="0" indent="0">
              <a:buNone/>
            </a:pPr>
            <a:endParaRPr lang="en-US" sz="1800"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A73"/>
                </a:solidFill>
                <a:effectLst/>
                <a:uLnTx/>
                <a:uFillTx/>
                <a:latin typeface="Arial"/>
                <a:ea typeface="+mn-ea"/>
                <a:cs typeface="+mn-cs"/>
              </a:rPr>
              <a:t>To find out more: </a:t>
            </a:r>
          </a:p>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2A73"/>
                </a:solidFill>
                <a:effectLst/>
                <a:uLnTx/>
                <a:uFillTx/>
                <a:latin typeface="Arial"/>
                <a:ea typeface="+mn-ea"/>
                <a:cs typeface="+mn-cs"/>
              </a:rPr>
              <a:t>Imvanex</a:t>
            </a:r>
            <a:r>
              <a:rPr kumimoji="0" lang="en-GB" sz="1600" b="0" i="0" u="none" strike="noStrike" kern="1200" cap="none" spc="0" normalizeH="0" baseline="0" noProof="0" dirty="0">
                <a:ln>
                  <a:noFill/>
                </a:ln>
                <a:solidFill>
                  <a:srgbClr val="212A73"/>
                </a:solidFill>
                <a:effectLst/>
                <a:uLnTx/>
                <a:uFillTx/>
                <a:latin typeface="Arial"/>
                <a:ea typeface="+mn-ea"/>
                <a:cs typeface="+mn-cs"/>
              </a:rPr>
              <a:t> </a:t>
            </a:r>
          </a:p>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A73"/>
                </a:solidFill>
                <a:effectLst/>
                <a:uLnTx/>
                <a:uFillTx/>
                <a:latin typeface="Arial"/>
                <a:ea typeface="+mn-ea"/>
                <a:cs typeface="+mn-cs"/>
              </a:rPr>
              <a:t>Visit the </a:t>
            </a:r>
            <a:r>
              <a:rPr kumimoji="0" lang="en-GB" sz="1600" b="1" i="0" u="sng" strike="noStrike" kern="1200" cap="none" spc="0" normalizeH="0" baseline="0" noProof="0" dirty="0">
                <a:ln>
                  <a:noFill/>
                </a:ln>
                <a:solidFill>
                  <a:srgbClr val="0563C1"/>
                </a:solidFill>
                <a:effectLst/>
                <a:uLnTx/>
                <a:uFillTx/>
                <a:latin typeface="Arial"/>
                <a:ea typeface="+mn-ea"/>
                <a:cs typeface="+mn-cs"/>
                <a:hlinkClick r:id="rId3"/>
              </a:rPr>
              <a:t>MHRA Products | Home </a:t>
            </a:r>
            <a:r>
              <a:rPr kumimoji="0" lang="en-GB" sz="1600" b="0" i="0" u="none" strike="noStrike" kern="1200" cap="none" spc="0" normalizeH="0" baseline="0" noProof="0" dirty="0">
                <a:ln>
                  <a:noFill/>
                </a:ln>
                <a:solidFill>
                  <a:srgbClr val="212A73"/>
                </a:solidFill>
                <a:effectLst/>
                <a:uLnTx/>
                <a:uFillTx/>
                <a:latin typeface="Arial"/>
                <a:ea typeface="+mn-ea"/>
                <a:cs typeface="+mn-cs"/>
              </a:rPr>
              <a:t>website. Type Imvanex into the search box to find information and view the SmPC online. </a:t>
            </a:r>
          </a:p>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A73"/>
                </a:solidFill>
                <a:effectLst/>
                <a:uLnTx/>
                <a:uFillTx/>
                <a:latin typeface="Arial"/>
                <a:ea typeface="+mn-ea"/>
                <a:cs typeface="+mn-cs"/>
              </a:rPr>
              <a:t> </a:t>
            </a:r>
          </a:p>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212A73"/>
                </a:solidFill>
                <a:effectLst/>
                <a:uLnTx/>
                <a:uFillTx/>
                <a:latin typeface="Arial"/>
                <a:ea typeface="+mn-ea"/>
                <a:cs typeface="+mn-cs"/>
              </a:rPr>
              <a:t>Jynneos</a:t>
            </a:r>
            <a:r>
              <a:rPr kumimoji="0" lang="en-GB" sz="1600" b="1" i="0" u="none" strike="noStrike" kern="1200" cap="none" spc="0" normalizeH="0" baseline="0" noProof="0" dirty="0">
                <a:ln>
                  <a:noFill/>
                </a:ln>
                <a:solidFill>
                  <a:srgbClr val="212A73"/>
                </a:solidFill>
                <a:effectLst/>
                <a:uLnTx/>
                <a:uFillTx/>
                <a:latin typeface="Arial"/>
                <a:ea typeface="+mn-ea"/>
                <a:cs typeface="+mn-cs"/>
              </a:rPr>
              <a:t> </a:t>
            </a:r>
            <a:r>
              <a:rPr kumimoji="0" lang="en-GB" sz="1600" b="0" i="0" u="none" strike="noStrike" kern="1200" cap="none" spc="0" normalizeH="0" baseline="0" noProof="0" dirty="0">
                <a:ln>
                  <a:noFill/>
                </a:ln>
                <a:solidFill>
                  <a:srgbClr val="212A73"/>
                </a:solidFill>
                <a:effectLst/>
                <a:uLnTx/>
                <a:uFillTx/>
                <a:latin typeface="Arial"/>
                <a:ea typeface="+mn-ea"/>
                <a:cs typeface="+mn-cs"/>
              </a:rPr>
              <a:t> </a:t>
            </a:r>
          </a:p>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A73"/>
                </a:solidFill>
                <a:effectLst/>
                <a:uLnTx/>
                <a:uFillTx/>
                <a:latin typeface="Arial"/>
                <a:ea typeface="+mn-ea"/>
                <a:cs typeface="+mn-cs"/>
              </a:rPr>
              <a:t>Visit</a:t>
            </a:r>
            <a:r>
              <a:rPr kumimoji="0" lang="en-GB" sz="1600" b="0" i="0" u="none" strike="noStrike" kern="1200" cap="none" spc="0" normalizeH="0" baseline="0" noProof="0" dirty="0">
                <a:ln>
                  <a:noFill/>
                </a:ln>
                <a:solidFill>
                  <a:srgbClr val="000000"/>
                </a:solidFill>
                <a:effectLst/>
                <a:uLnTx/>
                <a:uFillTx/>
                <a:latin typeface="Arial"/>
                <a:ea typeface="+mn-ea"/>
                <a:cs typeface="+mn-cs"/>
              </a:rPr>
              <a:t> </a:t>
            </a:r>
            <a:r>
              <a:rPr kumimoji="0" lang="en-GB" sz="1600" b="1" i="0" u="sng" strike="noStrike" kern="1200" cap="none" spc="0" normalizeH="0" baseline="0" noProof="0" dirty="0">
                <a:ln>
                  <a:noFill/>
                </a:ln>
                <a:solidFill>
                  <a:srgbClr val="0563C1"/>
                </a:solidFill>
                <a:effectLst/>
                <a:uLnTx/>
                <a:uFillTx/>
                <a:latin typeface="Arial"/>
                <a:ea typeface="+mn-ea"/>
                <a:cs typeface="+mn-cs"/>
                <a:hlinkClick r:id="rId4"/>
              </a:rPr>
              <a:t>JYNNEOS | FDA</a:t>
            </a:r>
            <a:r>
              <a:rPr kumimoji="0" lang="en-GB" sz="1600" b="0" i="0" u="none" strike="noStrike" kern="1200" cap="none" spc="0" normalizeH="0" baseline="0" noProof="0" dirty="0">
                <a:ln>
                  <a:noFill/>
                </a:ln>
                <a:solidFill>
                  <a:srgbClr val="000000"/>
                </a:solidFill>
                <a:effectLst/>
                <a:uLnTx/>
                <a:uFillTx/>
                <a:latin typeface="Arial"/>
                <a:ea typeface="+mn-ea"/>
                <a:cs typeface="+mn-cs"/>
              </a:rPr>
              <a:t> </a:t>
            </a:r>
            <a:r>
              <a:rPr kumimoji="0" lang="en-GB" sz="1600" b="0" i="0" u="none" strike="noStrike" kern="1200" cap="none" spc="0" normalizeH="0" baseline="0" noProof="0" dirty="0">
                <a:ln>
                  <a:noFill/>
                </a:ln>
                <a:solidFill>
                  <a:srgbClr val="212A73"/>
                </a:solidFill>
                <a:effectLst/>
                <a:uLnTx/>
                <a:uFillTx/>
                <a:latin typeface="Arial"/>
                <a:ea typeface="+mn-ea"/>
                <a:cs typeface="+mn-cs"/>
              </a:rPr>
              <a:t>to view the package insert online. </a:t>
            </a:r>
            <a:endParaRPr lang="en-GB" sz="1800" dirty="0"/>
          </a:p>
        </p:txBody>
      </p:sp>
      <p:sp>
        <p:nvSpPr>
          <p:cNvPr id="5" name="Slide Number Placeholder 4">
            <a:extLst>
              <a:ext uri="{FF2B5EF4-FFF2-40B4-BE49-F238E27FC236}">
                <a16:creationId xmlns:a16="http://schemas.microsoft.com/office/drawing/2014/main" id="{04D1AF43-781F-A684-FFD5-C76F09222B64}"/>
              </a:ext>
            </a:extLst>
          </p:cNvPr>
          <p:cNvSpPr>
            <a:spLocks noGrp="1"/>
          </p:cNvSpPr>
          <p:nvPr>
            <p:ph type="sldNum" sz="quarter" idx="11"/>
          </p:nvPr>
        </p:nvSpPr>
        <p:spPr>
          <a:xfrm>
            <a:off x="10845806" y="6310312"/>
            <a:ext cx="691444" cy="365125"/>
          </a:xfrm>
        </p:spPr>
        <p:txBody>
          <a:bodyPr/>
          <a:lstStyle/>
          <a:p>
            <a:fld id="{344369E4-5DE7-46E5-874E-4FD437973785}" type="slidenum">
              <a:rPr lang="en-GB" smtClean="0"/>
              <a:pPr/>
              <a:t>29</a:t>
            </a:fld>
            <a:endParaRPr lang="en-GB" sz="1400"/>
          </a:p>
        </p:txBody>
      </p:sp>
      <p:sp>
        <p:nvSpPr>
          <p:cNvPr id="7" name="Footer Placeholder 3">
            <a:extLst>
              <a:ext uri="{FF2B5EF4-FFF2-40B4-BE49-F238E27FC236}">
                <a16:creationId xmlns:a16="http://schemas.microsoft.com/office/drawing/2014/main" id="{D306904E-4FCD-9959-6F31-CB703F5DE40A}"/>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82565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9A22-A1B6-4395-857E-2F7778599FC3}"/>
              </a:ext>
            </a:extLst>
          </p:cNvPr>
          <p:cNvSpPr>
            <a:spLocks noGrp="1"/>
          </p:cNvSpPr>
          <p:nvPr>
            <p:ph type="title"/>
          </p:nvPr>
        </p:nvSpPr>
        <p:spPr>
          <a:xfrm>
            <a:off x="331380" y="298084"/>
            <a:ext cx="10515600" cy="798657"/>
          </a:xfrm>
        </p:spPr>
        <p:txBody>
          <a:bodyPr/>
          <a:lstStyle/>
          <a:p>
            <a:r>
              <a:rPr lang="en-GB" b="1"/>
              <a:t>Note to trainers</a:t>
            </a:r>
          </a:p>
        </p:txBody>
      </p:sp>
      <p:sp>
        <p:nvSpPr>
          <p:cNvPr id="3" name="Content Placeholder 2">
            <a:extLst>
              <a:ext uri="{FF2B5EF4-FFF2-40B4-BE49-F238E27FC236}">
                <a16:creationId xmlns:a16="http://schemas.microsoft.com/office/drawing/2014/main" id="{82C469DF-45B4-4612-A89A-3E1D6BFB7F60}"/>
              </a:ext>
            </a:extLst>
          </p:cNvPr>
          <p:cNvSpPr>
            <a:spLocks noGrp="1"/>
          </p:cNvSpPr>
          <p:nvPr>
            <p:ph idx="1"/>
          </p:nvPr>
        </p:nvSpPr>
        <p:spPr>
          <a:xfrm>
            <a:off x="180115" y="1224149"/>
            <a:ext cx="11832955" cy="4713921"/>
          </a:xfrm>
        </p:spPr>
        <p:txBody>
          <a:bodyPr vert="horz" lIns="91440" tIns="45720" rIns="91440" bIns="45720" rtlCol="0" anchor="t">
            <a:normAutofit fontScale="40000" lnSpcReduction="20000"/>
          </a:bodyPr>
          <a:lstStyle/>
          <a:p>
            <a:pPr marL="0" indent="0" algn="just">
              <a:lnSpc>
                <a:spcPct val="120000"/>
              </a:lnSpc>
              <a:buNone/>
            </a:pPr>
            <a:r>
              <a:rPr lang="en-GB" sz="3100" dirty="0">
                <a:cs typeface="Arial"/>
              </a:rPr>
              <a:t>This slide set contains a collection of core slides for both individual use and use or adaptation during the delivery of mpox vaccination training. </a:t>
            </a:r>
            <a:r>
              <a:rPr lang="en-GB" sz="3100" b="1" dirty="0">
                <a:cs typeface="Arial"/>
              </a:rPr>
              <a:t>Trainers should select the slides required depending on the background and experience of those they are training and according to the role they will have in mpox vaccination</a:t>
            </a:r>
            <a:endParaRPr lang="en-GB" sz="3100" dirty="0">
              <a:cs typeface="Arial"/>
            </a:endParaRPr>
          </a:p>
          <a:p>
            <a:pPr algn="just">
              <a:lnSpc>
                <a:spcPct val="120000"/>
              </a:lnSpc>
            </a:pPr>
            <a:r>
              <a:rPr lang="en-GB" sz="3100" dirty="0">
                <a:cs typeface="Arial"/>
              </a:rPr>
              <a:t>Please note that this slide set is for use in relation to the routine mpox vaccination programme for protection of GBMSM at highest risk of exposure</a:t>
            </a:r>
          </a:p>
          <a:p>
            <a:pPr algn="just">
              <a:lnSpc>
                <a:spcPct val="120000"/>
              </a:lnSpc>
            </a:pPr>
            <a:r>
              <a:rPr lang="en-GB" sz="3100" dirty="0">
                <a:cs typeface="Arial"/>
              </a:rPr>
              <a:t>This slide set should not be used for training relating to mpox vaccination in response to an outbreak or incident. The Vaccination in response to an outbreak or incident slide set can be found </a:t>
            </a:r>
            <a:r>
              <a:rPr lang="en-GB" sz="3100" dirty="0">
                <a:cs typeface="Arial"/>
                <a:hlinkClick r:id="rId3"/>
              </a:rPr>
              <a:t>here</a:t>
            </a:r>
            <a:r>
              <a:rPr lang="en-GB" sz="3100" dirty="0">
                <a:cs typeface="Arial"/>
              </a:rPr>
              <a:t> when available</a:t>
            </a:r>
            <a:endParaRPr lang="en-GB" sz="3100" strike="sngStrike" dirty="0">
              <a:cs typeface="Arial"/>
            </a:endParaRPr>
          </a:p>
          <a:p>
            <a:pPr marL="0" indent="0" algn="just">
              <a:lnSpc>
                <a:spcPct val="120000"/>
              </a:lnSpc>
              <a:buNone/>
            </a:pPr>
            <a:r>
              <a:rPr lang="en-GB" sz="3100" dirty="0">
                <a:cs typeface="Arial"/>
              </a:rPr>
              <a:t>Updates to this slide set were made in June 2025 using the following resources:</a:t>
            </a:r>
          </a:p>
          <a:p>
            <a:pPr algn="just">
              <a:lnSpc>
                <a:spcPct val="120000"/>
              </a:lnSpc>
              <a:buFont typeface="Courier New" panose="02070309020205020404" pitchFamily="49" charset="0"/>
              <a:buChar char="o"/>
            </a:pPr>
            <a:r>
              <a:rPr lang="en-GB" sz="3100" dirty="0">
                <a:solidFill>
                  <a:srgbClr val="002060"/>
                </a:solidFill>
              </a:rPr>
              <a:t>Smallpox and Mpox: the green book, chapter 29: </a:t>
            </a:r>
            <a:r>
              <a:rPr lang="en-GB" sz="3100" dirty="0">
                <a:solidFill>
                  <a:srgbClr val="002060"/>
                </a:solidFill>
                <a:hlinkClick r:id="rId4"/>
              </a:rPr>
              <a:t>Smallpox and mpox: the green book, chapter 29</a:t>
            </a:r>
            <a:endParaRPr lang="en-GB" sz="3100" dirty="0">
              <a:solidFill>
                <a:srgbClr val="002060"/>
              </a:solidFill>
            </a:endParaRPr>
          </a:p>
          <a:p>
            <a:pPr algn="just">
              <a:lnSpc>
                <a:spcPct val="120000"/>
              </a:lnSpc>
              <a:buFont typeface="Courier New" panose="02070309020205020404" pitchFamily="49" charset="0"/>
              <a:buChar char="o"/>
            </a:pPr>
            <a:r>
              <a:rPr lang="en-GB" sz="3100" dirty="0">
                <a:solidFill>
                  <a:srgbClr val="212A73"/>
                </a:solidFill>
                <a:cs typeface="Arial"/>
              </a:rPr>
              <a:t>Welsh Government. Introduction of routine vaccinations for mpox and gonorrhoea </a:t>
            </a:r>
            <a:r>
              <a:rPr lang="en-GB" sz="3100" dirty="0">
                <a:solidFill>
                  <a:srgbClr val="212A73"/>
                </a:solidFill>
                <a:cs typeface="Arial"/>
                <a:hlinkClick r:id="rId5"/>
              </a:rPr>
              <a:t>WHC/2025/021 </a:t>
            </a:r>
            <a:endParaRPr lang="en-GB" sz="3100" dirty="0">
              <a:solidFill>
                <a:srgbClr val="212A73"/>
              </a:solidFill>
              <a:cs typeface="Arial"/>
            </a:endParaRPr>
          </a:p>
          <a:p>
            <a:pPr algn="just">
              <a:lnSpc>
                <a:spcPct val="120000"/>
              </a:lnSpc>
              <a:buFont typeface="Courier New" panose="02070309020205020404" pitchFamily="49" charset="0"/>
              <a:buChar char="o"/>
            </a:pPr>
            <a:r>
              <a:rPr lang="en-GB" sz="3100" dirty="0">
                <a:solidFill>
                  <a:srgbClr val="00A7A7"/>
                </a:solidFill>
                <a:cs typeface="Arial"/>
                <a:hlinkClick r:id="rId6">
                  <a:extLst>
                    <a:ext uri="{A12FA001-AC4F-418D-AE19-62706E023703}">
                      <ahyp:hlinkClr xmlns:ahyp="http://schemas.microsoft.com/office/drawing/2018/hyperlinkcolor" val="tx"/>
                    </a:ext>
                  </a:extLst>
                </a:hlinkClick>
              </a:rPr>
              <a:t>Infection Prevention and Control (IP&amp;C) Measures for Suspected and Confirmed Cases of Mpox in Healthcare Settings in Wales v3.0</a:t>
            </a:r>
            <a:endParaRPr lang="en-GB" sz="3100" dirty="0">
              <a:cs typeface="Arial"/>
            </a:endParaRPr>
          </a:p>
          <a:p>
            <a:pPr algn="just">
              <a:lnSpc>
                <a:spcPct val="120000"/>
              </a:lnSpc>
              <a:buFont typeface="Courier New" panose="02070309020205020404" pitchFamily="49" charset="0"/>
              <a:buChar char="o"/>
            </a:pPr>
            <a:r>
              <a:rPr lang="en-GB" sz="3100" dirty="0">
                <a:cs typeface="Arial"/>
                <a:hlinkClick r:id="rId7"/>
              </a:rPr>
              <a:t>Contact tracing guidance for mpox - GOV.UK</a:t>
            </a:r>
            <a:endParaRPr lang="en-GB" sz="3100" dirty="0">
              <a:cs typeface="Arial"/>
            </a:endParaRPr>
          </a:p>
          <a:p>
            <a:pPr algn="just">
              <a:lnSpc>
                <a:spcPct val="120000"/>
              </a:lnSpc>
              <a:buFont typeface="Courier New" panose="02070309020205020404" pitchFamily="49" charset="0"/>
              <a:buChar char="o"/>
            </a:pPr>
            <a:r>
              <a:rPr lang="en-GB" sz="3100" dirty="0">
                <a:cs typeface="Arial"/>
                <a:hlinkClick r:id="rId8"/>
              </a:rPr>
              <a:t>Mpox: guidance on when to suspect a case of mpox - GOV.UK</a:t>
            </a:r>
            <a:endParaRPr lang="en-GB" sz="3100" dirty="0">
              <a:cs typeface="Arial"/>
            </a:endParaRPr>
          </a:p>
          <a:p>
            <a:pPr algn="just">
              <a:lnSpc>
                <a:spcPct val="120000"/>
              </a:lnSpc>
              <a:buFont typeface="Courier New" panose="02070309020205020404" pitchFamily="49" charset="0"/>
              <a:buChar char="o"/>
            </a:pPr>
            <a:r>
              <a:rPr lang="en-GB" sz="3100" dirty="0">
                <a:cs typeface="Arial"/>
                <a:hlinkClick r:id="rId9"/>
              </a:rPr>
              <a:t>Biological principles for control of mpox in the UK: 4 nations consensus statement - GOV.UK</a:t>
            </a:r>
            <a:endParaRPr lang="en-GB" sz="3100" dirty="0">
              <a:cs typeface="Arial"/>
            </a:endParaRPr>
          </a:p>
          <a:p>
            <a:pPr algn="just">
              <a:lnSpc>
                <a:spcPct val="120000"/>
              </a:lnSpc>
              <a:buFont typeface="Courier New" panose="02070309020205020404" pitchFamily="49" charset="0"/>
              <a:buChar char="o"/>
            </a:pPr>
            <a:r>
              <a:rPr lang="en-GB" sz="3100" dirty="0">
                <a:cs typeface="Arial"/>
                <a:hlinkClick r:id="rId10"/>
              </a:rPr>
              <a:t>CEM/CMO/2025/01 Derogation of mpox</a:t>
            </a:r>
            <a:endParaRPr lang="en-GB" sz="3100" dirty="0">
              <a:cs typeface="Arial"/>
            </a:endParaRPr>
          </a:p>
          <a:p>
            <a:pPr algn="just">
              <a:lnSpc>
                <a:spcPct val="120000"/>
              </a:lnSpc>
              <a:buFont typeface="Courier New" panose="02070309020205020404" pitchFamily="49" charset="0"/>
              <a:buChar char="o"/>
            </a:pPr>
            <a:r>
              <a:rPr lang="en-GB" sz="3100" dirty="0">
                <a:cs typeface="Arial"/>
                <a:hlinkClick r:id="rId11"/>
              </a:rPr>
              <a:t>Mpox clade </a:t>
            </a:r>
            <a:r>
              <a:rPr lang="en-GB" sz="3100" dirty="0" err="1">
                <a:cs typeface="Arial"/>
                <a:hlinkClick r:id="rId11"/>
              </a:rPr>
              <a:t>Ib</a:t>
            </a:r>
            <a:r>
              <a:rPr lang="en-GB" sz="3100" dirty="0">
                <a:cs typeface="Arial"/>
                <a:hlinkClick r:id="rId11"/>
              </a:rPr>
              <a:t> and clade IIb outbreak: epidemiological overview - GOV.UK</a:t>
            </a:r>
            <a:r>
              <a:rPr lang="en-GB" sz="3100" dirty="0">
                <a:cs typeface="Arial"/>
              </a:rPr>
              <a:t> and</a:t>
            </a:r>
          </a:p>
          <a:p>
            <a:pPr algn="just">
              <a:lnSpc>
                <a:spcPct val="120000"/>
              </a:lnSpc>
              <a:buFont typeface="Courier New" panose="02070309020205020404" pitchFamily="49" charset="0"/>
              <a:buChar char="o"/>
            </a:pPr>
            <a:r>
              <a:rPr lang="en-GB" sz="3100" dirty="0">
                <a:hlinkClick r:id="rId12"/>
              </a:rPr>
              <a:t>JCVI statement on mpox vaccination as a routine programme - GOV.UK</a:t>
            </a:r>
            <a:endParaRPr lang="en-GB" sz="3100" dirty="0">
              <a:cs typeface="Arial"/>
            </a:endParaRPr>
          </a:p>
          <a:p>
            <a:pPr marL="0" indent="0" algn="just">
              <a:buNone/>
            </a:pPr>
            <a:endParaRPr lang="en-GB" sz="1800" strike="sngStrike" dirty="0">
              <a:highlight>
                <a:srgbClr val="FFFF00"/>
              </a:highlight>
              <a:cs typeface="Arial"/>
            </a:endParaRPr>
          </a:p>
        </p:txBody>
      </p:sp>
      <p:sp>
        <p:nvSpPr>
          <p:cNvPr id="4" name="Footer Placeholder 3">
            <a:extLst>
              <a:ext uri="{FF2B5EF4-FFF2-40B4-BE49-F238E27FC236}">
                <a16:creationId xmlns:a16="http://schemas.microsoft.com/office/drawing/2014/main" id="{5B79C6AD-4599-4E20-8042-28EB34C17B42}"/>
              </a:ext>
            </a:extLst>
          </p:cNvPr>
          <p:cNvSpPr>
            <a:spLocks noGrp="1"/>
          </p:cNvSpPr>
          <p:nvPr>
            <p:ph type="ftr" sz="quarter" idx="10"/>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Vaccination against mpox</a:t>
            </a:r>
          </a:p>
        </p:txBody>
      </p:sp>
      <p:sp>
        <p:nvSpPr>
          <p:cNvPr id="5" name="Slide Number Placeholder 4">
            <a:extLst>
              <a:ext uri="{FF2B5EF4-FFF2-40B4-BE49-F238E27FC236}">
                <a16:creationId xmlns:a16="http://schemas.microsoft.com/office/drawing/2014/main" id="{C2969276-0280-407F-AF1C-151FCACCAC71}"/>
              </a:ext>
            </a:extLst>
          </p:cNvPr>
          <p:cNvSpPr>
            <a:spLocks noGrp="1"/>
          </p:cNvSpPr>
          <p:nvPr>
            <p:ph type="sldNum" sz="quarter" idx="11"/>
          </p:nvPr>
        </p:nvSpPr>
        <p:spPr>
          <a:xfrm>
            <a:off x="11152909" y="6329411"/>
            <a:ext cx="7273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2546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10404821" cy="1315973"/>
          </a:xfrm>
        </p:spPr>
        <p:txBody>
          <a:bodyPr>
            <a:normAutofit fontScale="85000" lnSpcReduction="20000"/>
          </a:bodyPr>
          <a:lstStyle/>
          <a:p>
            <a:r>
              <a:rPr lang="en-GB" b="1"/>
              <a:t>MVA-BN vaccine contraindications, precautions, considerations, co-administration, and adverse reactions</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30</a:t>
            </a:fld>
            <a:endParaRPr lang="en-GB"/>
          </a:p>
        </p:txBody>
      </p:sp>
    </p:spTree>
    <p:extLst>
      <p:ext uri="{BB962C8B-B14F-4D97-AF65-F5344CB8AC3E}">
        <p14:creationId xmlns:p14="http://schemas.microsoft.com/office/powerpoint/2010/main" val="213084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5333-4D1E-11B6-1C78-35C67E15EDB6}"/>
              </a:ext>
            </a:extLst>
          </p:cNvPr>
          <p:cNvSpPr>
            <a:spLocks noGrp="1"/>
          </p:cNvSpPr>
          <p:nvPr>
            <p:ph type="title"/>
          </p:nvPr>
        </p:nvSpPr>
        <p:spPr>
          <a:xfrm>
            <a:off x="602343" y="365125"/>
            <a:ext cx="10515600" cy="926347"/>
          </a:xfrm>
        </p:spPr>
        <p:txBody>
          <a:bodyPr lIns="91440" tIns="45720" rIns="91440" bIns="45720" anchor="t"/>
          <a:lstStyle/>
          <a:p>
            <a:r>
              <a:rPr lang="en-GB" sz="4000" b="1"/>
              <a:t>Contraindications </a:t>
            </a:r>
            <a:endParaRPr lang="en-GB" sz="4000" b="1">
              <a:cs typeface="Arial"/>
            </a:endParaRPr>
          </a:p>
        </p:txBody>
      </p:sp>
      <p:sp>
        <p:nvSpPr>
          <p:cNvPr id="3" name="Content Placeholder 2">
            <a:extLst>
              <a:ext uri="{FF2B5EF4-FFF2-40B4-BE49-F238E27FC236}">
                <a16:creationId xmlns:a16="http://schemas.microsoft.com/office/drawing/2014/main" id="{34C30F1B-6BC9-67EF-1A19-7D112098657A}"/>
              </a:ext>
            </a:extLst>
          </p:cNvPr>
          <p:cNvSpPr>
            <a:spLocks noGrp="1"/>
          </p:cNvSpPr>
          <p:nvPr>
            <p:ph idx="1"/>
          </p:nvPr>
        </p:nvSpPr>
        <p:spPr>
          <a:xfrm>
            <a:off x="602341" y="1289617"/>
            <a:ext cx="11151939" cy="4675982"/>
          </a:xfrm>
        </p:spPr>
        <p:txBody>
          <a:bodyPr lIns="91440" tIns="45720" rIns="91440" bIns="45720" anchor="t"/>
          <a:lstStyle/>
          <a:p>
            <a:pPr marL="0" indent="0" algn="just">
              <a:buNone/>
            </a:pPr>
            <a:r>
              <a:rPr lang="en-US" sz="2000" dirty="0">
                <a:latin typeface="Arial"/>
                <a:cs typeface="Arial"/>
              </a:rPr>
              <a:t>The vaccine should not be routinely given to individuals who </a:t>
            </a:r>
            <a:r>
              <a:rPr lang="en-US" sz="2000" dirty="0"/>
              <a:t>have had a sudden life-threatening allergic reaction to:</a:t>
            </a:r>
            <a:endParaRPr lang="en-US" sz="2000" dirty="0">
              <a:cs typeface="Arial"/>
            </a:endParaRPr>
          </a:p>
          <a:p>
            <a:pPr marL="0" indent="0" algn="just">
              <a:buNone/>
            </a:pPr>
            <a:endParaRPr lang="en-US" sz="2000" dirty="0">
              <a:cs typeface="Arial"/>
            </a:endParaRPr>
          </a:p>
          <a:p>
            <a:pPr lvl="1" algn="just"/>
            <a:r>
              <a:rPr lang="en-US" sz="2000" dirty="0"/>
              <a:t>a previous dose of MVA-BN vaccine or </a:t>
            </a:r>
            <a:endParaRPr lang="en-US" sz="2000" dirty="0">
              <a:cs typeface="Arial"/>
            </a:endParaRPr>
          </a:p>
          <a:p>
            <a:pPr lvl="1" algn="just"/>
            <a:r>
              <a:rPr lang="en-US" sz="2000" dirty="0"/>
              <a:t>to any component of the vaccine (including trace residues from the manufacturing process such as chicken protein, benzonase, gentamicin and ciprofloxacin)</a:t>
            </a:r>
            <a:endParaRPr lang="en-US" sz="2000" dirty="0">
              <a:cs typeface="Arial"/>
            </a:endParaRPr>
          </a:p>
          <a:p>
            <a:pPr lvl="1" algn="just">
              <a:buNone/>
            </a:pPr>
            <a:endParaRPr lang="en-GB" sz="2000" dirty="0">
              <a:cs typeface="Arial"/>
            </a:endParaRPr>
          </a:p>
          <a:p>
            <a:pPr algn="ctr">
              <a:buNone/>
            </a:pPr>
            <a:r>
              <a:rPr lang="en-GB" sz="2000" dirty="0">
                <a:cs typeface="Arial"/>
              </a:rPr>
              <a:t>Please refer to </a:t>
            </a:r>
            <a:r>
              <a:rPr lang="en-GB" sz="2000" dirty="0">
                <a:cs typeface="Arial"/>
                <a:hlinkClick r:id="rId2"/>
              </a:rPr>
              <a:t>Smallpox and mpox: the green book, chapter 29</a:t>
            </a:r>
            <a:r>
              <a:rPr lang="en-GB" sz="2000" dirty="0">
                <a:solidFill>
                  <a:srgbClr val="002060"/>
                </a:solidFill>
                <a:cs typeface="Arial"/>
              </a:rPr>
              <a:t> for further information</a:t>
            </a:r>
            <a:endParaRPr lang="en-US" sz="2000" dirty="0">
              <a:solidFill>
                <a:srgbClr val="000000"/>
              </a:solidFill>
              <a:cs typeface="Arial"/>
            </a:endParaRPr>
          </a:p>
          <a:p>
            <a:pPr marL="457200" lvl="1" indent="0" algn="ctr">
              <a:buNone/>
            </a:pPr>
            <a:endParaRPr lang="en-US" sz="2000" dirty="0">
              <a:cs typeface="Arial"/>
            </a:endParaRPr>
          </a:p>
        </p:txBody>
      </p:sp>
      <p:sp>
        <p:nvSpPr>
          <p:cNvPr id="5" name="Slide Number Placeholder 4">
            <a:extLst>
              <a:ext uri="{FF2B5EF4-FFF2-40B4-BE49-F238E27FC236}">
                <a16:creationId xmlns:a16="http://schemas.microsoft.com/office/drawing/2014/main" id="{D3B3448A-8B6F-7F94-5375-5DFDE68D7BFE}"/>
              </a:ext>
            </a:extLst>
          </p:cNvPr>
          <p:cNvSpPr>
            <a:spLocks noGrp="1"/>
          </p:cNvSpPr>
          <p:nvPr>
            <p:ph type="sldNum" sz="quarter" idx="12"/>
          </p:nvPr>
        </p:nvSpPr>
        <p:spPr/>
        <p:txBody>
          <a:bodyPr/>
          <a:lstStyle/>
          <a:p>
            <a:fld id="{561D0CCE-8DCC-44DC-A653-AE62B1D84A52}" type="slidenum">
              <a:rPr lang="en-GB" smtClean="0"/>
              <a:pPr/>
              <a:t>31</a:t>
            </a:fld>
            <a:endParaRPr lang="en-GB"/>
          </a:p>
        </p:txBody>
      </p:sp>
      <p:sp>
        <p:nvSpPr>
          <p:cNvPr id="7" name="Footer Placeholder 3">
            <a:extLst>
              <a:ext uri="{FF2B5EF4-FFF2-40B4-BE49-F238E27FC236}">
                <a16:creationId xmlns:a16="http://schemas.microsoft.com/office/drawing/2014/main" id="{5AEA263A-A9C7-88C5-FD58-0E78B0EDC5DB}"/>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71962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F5B8-9196-B89A-3492-BC938C5D09B4}"/>
              </a:ext>
            </a:extLst>
          </p:cNvPr>
          <p:cNvSpPr>
            <a:spLocks noGrp="1"/>
          </p:cNvSpPr>
          <p:nvPr>
            <p:ph type="title"/>
          </p:nvPr>
        </p:nvSpPr>
        <p:spPr>
          <a:xfrm>
            <a:off x="457200" y="374197"/>
            <a:ext cx="10515600" cy="794372"/>
          </a:xfrm>
        </p:spPr>
        <p:txBody>
          <a:bodyPr lIns="91440" tIns="45720" rIns="91440" bIns="45720" anchor="t"/>
          <a:lstStyle/>
          <a:p>
            <a:r>
              <a:rPr lang="en-GB" sz="4000" b="1"/>
              <a:t>Precautions </a:t>
            </a:r>
          </a:p>
        </p:txBody>
      </p:sp>
      <p:sp>
        <p:nvSpPr>
          <p:cNvPr id="3" name="Content Placeholder 2">
            <a:extLst>
              <a:ext uri="{FF2B5EF4-FFF2-40B4-BE49-F238E27FC236}">
                <a16:creationId xmlns:a16="http://schemas.microsoft.com/office/drawing/2014/main" id="{D103E287-FD22-AB86-7E12-299598FA9120}"/>
              </a:ext>
            </a:extLst>
          </p:cNvPr>
          <p:cNvSpPr>
            <a:spLocks noGrp="1"/>
          </p:cNvSpPr>
          <p:nvPr>
            <p:ph idx="1"/>
          </p:nvPr>
        </p:nvSpPr>
        <p:spPr>
          <a:xfrm>
            <a:off x="457804" y="1176246"/>
            <a:ext cx="11267318" cy="4505508"/>
          </a:xfrm>
        </p:spPr>
        <p:txBody>
          <a:bodyPr lIns="91440" tIns="45720" rIns="91440" bIns="45720" anchor="t"/>
          <a:lstStyle/>
          <a:p>
            <a:pPr algn="just">
              <a:lnSpc>
                <a:spcPct val="100000"/>
              </a:lnSpc>
            </a:pPr>
            <a:r>
              <a:rPr lang="en-GB" sz="2000" dirty="0"/>
              <a:t>Minor illnesses without fever or systemic upset are not valid reasons to postpone immunisation</a:t>
            </a:r>
            <a:endParaRPr lang="en-US" dirty="0">
              <a:cs typeface="Arial"/>
            </a:endParaRPr>
          </a:p>
          <a:p>
            <a:pPr algn="just">
              <a:lnSpc>
                <a:spcPct val="100000"/>
              </a:lnSpc>
            </a:pPr>
            <a:r>
              <a:rPr lang="en-GB" sz="2000" dirty="0"/>
              <a:t>If an individual is acutely unwell, immunisation may be postponed until they have fully recovered</a:t>
            </a:r>
          </a:p>
          <a:p>
            <a:pPr lvl="1" algn="just">
              <a:lnSpc>
                <a:spcPct val="100000"/>
              </a:lnSpc>
              <a:buFont typeface="Courier New" panose="02070309020205020404" pitchFamily="49" charset="0"/>
              <a:buChar char="o"/>
            </a:pPr>
            <a:r>
              <a:rPr lang="en-GB" sz="1400" dirty="0"/>
              <a:t>This is to avoid confusing the differential diagnosis of any acute illness by wrongly attributing any signs or symptoms to the adverse effects of the vaccine </a:t>
            </a:r>
            <a:endParaRPr lang="en-GB" sz="1400" dirty="0">
              <a:cs typeface="Arial"/>
            </a:endParaRPr>
          </a:p>
          <a:p>
            <a:pPr algn="just">
              <a:lnSpc>
                <a:spcPct val="100000"/>
              </a:lnSpc>
            </a:pPr>
            <a:r>
              <a:rPr lang="en-GB" sz="2000" dirty="0"/>
              <a:t>Individuals with atopic dermatitis need to be risk assessed by the immuniser prior to vaccination </a:t>
            </a:r>
            <a:endParaRPr lang="en-GB" sz="2000" dirty="0">
              <a:cs typeface="Arial"/>
            </a:endParaRPr>
          </a:p>
          <a:p>
            <a:pPr algn="just">
              <a:lnSpc>
                <a:spcPct val="100000"/>
              </a:lnSpc>
            </a:pPr>
            <a:r>
              <a:rPr lang="en-GB" sz="2000" dirty="0">
                <a:cs typeface="Arial"/>
              </a:rPr>
              <a:t>MVA-BN vaccine is not contraindicated in pregnancy or breastfeeding but individuals who are pregnant or breastfeeding should discuss benefits and risks prior the vaccination. </a:t>
            </a:r>
          </a:p>
          <a:p>
            <a:pPr marL="0" indent="0" algn="just">
              <a:lnSpc>
                <a:spcPct val="100000"/>
              </a:lnSpc>
              <a:buNone/>
            </a:pPr>
            <a:endParaRPr lang="en-GB" sz="2000" dirty="0"/>
          </a:p>
          <a:p>
            <a:pPr marL="0" indent="0" algn="just">
              <a:lnSpc>
                <a:spcPct val="100000"/>
              </a:lnSpc>
              <a:buNone/>
            </a:pPr>
            <a:r>
              <a:rPr lang="en-GB" sz="2000" dirty="0"/>
              <a:t>Please refer to </a:t>
            </a:r>
            <a:r>
              <a:rPr lang="en-GB" sz="2000" dirty="0">
                <a:solidFill>
                  <a:srgbClr val="002060"/>
                </a:solidFill>
                <a:hlinkClick r:id="rId3"/>
              </a:rPr>
              <a:t>Smallpox and mpox: the green book, chapter 29</a:t>
            </a:r>
            <a:r>
              <a:rPr lang="en-GB" sz="2000" dirty="0">
                <a:solidFill>
                  <a:srgbClr val="002060"/>
                </a:solidFill>
              </a:rPr>
              <a:t> and for further information</a:t>
            </a:r>
            <a:endParaRPr lang="en-GB" sz="2000" dirty="0">
              <a:cs typeface="Arial"/>
            </a:endParaRPr>
          </a:p>
        </p:txBody>
      </p:sp>
      <p:sp>
        <p:nvSpPr>
          <p:cNvPr id="5" name="Slide Number Placeholder 4">
            <a:extLst>
              <a:ext uri="{FF2B5EF4-FFF2-40B4-BE49-F238E27FC236}">
                <a16:creationId xmlns:a16="http://schemas.microsoft.com/office/drawing/2014/main" id="{638BCF08-033E-701E-8446-2D0FF38D645B}"/>
              </a:ext>
            </a:extLst>
          </p:cNvPr>
          <p:cNvSpPr>
            <a:spLocks noGrp="1"/>
          </p:cNvSpPr>
          <p:nvPr>
            <p:ph type="sldNum" sz="quarter" idx="12"/>
          </p:nvPr>
        </p:nvSpPr>
        <p:spPr/>
        <p:txBody>
          <a:bodyPr/>
          <a:lstStyle/>
          <a:p>
            <a:fld id="{561D0CCE-8DCC-44DC-A653-AE62B1D84A52}" type="slidenum">
              <a:rPr lang="en-GB" smtClean="0"/>
              <a:pPr/>
              <a:t>32</a:t>
            </a:fld>
            <a:endParaRPr lang="en-GB"/>
          </a:p>
        </p:txBody>
      </p:sp>
      <p:sp>
        <p:nvSpPr>
          <p:cNvPr id="7" name="Footer Placeholder 3">
            <a:extLst>
              <a:ext uri="{FF2B5EF4-FFF2-40B4-BE49-F238E27FC236}">
                <a16:creationId xmlns:a16="http://schemas.microsoft.com/office/drawing/2014/main" id="{7A6F8DE8-439B-9249-3F44-EBE8758D1973}"/>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23586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90EF-71AD-A94F-8299-FAAEDC38AEB1}"/>
              </a:ext>
            </a:extLst>
          </p:cNvPr>
          <p:cNvSpPr>
            <a:spLocks noGrp="1"/>
          </p:cNvSpPr>
          <p:nvPr>
            <p:ph type="title"/>
          </p:nvPr>
        </p:nvSpPr>
        <p:spPr>
          <a:xfrm>
            <a:off x="357554" y="224448"/>
            <a:ext cx="10527323" cy="669071"/>
          </a:xfrm>
        </p:spPr>
        <p:txBody>
          <a:bodyPr lIns="91440" tIns="45720" rIns="91440" bIns="45720" anchor="t"/>
          <a:lstStyle/>
          <a:p>
            <a:r>
              <a:rPr lang="en-US" b="1">
                <a:cs typeface="Arial"/>
              </a:rPr>
              <a:t>Current or previous mpox infection</a:t>
            </a:r>
            <a:endParaRPr lang="en-US" b="1"/>
          </a:p>
        </p:txBody>
      </p:sp>
      <p:sp>
        <p:nvSpPr>
          <p:cNvPr id="3" name="Content Placeholder 2">
            <a:extLst>
              <a:ext uri="{FF2B5EF4-FFF2-40B4-BE49-F238E27FC236}">
                <a16:creationId xmlns:a16="http://schemas.microsoft.com/office/drawing/2014/main" id="{53D6D5A4-6E15-2A2A-FA1C-EBD541687D64}"/>
              </a:ext>
            </a:extLst>
          </p:cNvPr>
          <p:cNvSpPr>
            <a:spLocks noGrp="1"/>
          </p:cNvSpPr>
          <p:nvPr>
            <p:ph idx="1"/>
          </p:nvPr>
        </p:nvSpPr>
        <p:spPr>
          <a:xfrm>
            <a:off x="357554" y="1660482"/>
            <a:ext cx="11136923" cy="3047996"/>
          </a:xfrm>
        </p:spPr>
        <p:txBody>
          <a:bodyPr lIns="91440" tIns="45720" rIns="91440" bIns="45720" anchor="t"/>
          <a:lstStyle/>
          <a:p>
            <a:pPr marL="342900" indent="-342900"/>
            <a:r>
              <a:rPr lang="en-US" sz="2400" dirty="0">
                <a:cs typeface="Arial"/>
              </a:rPr>
              <a:t>If an individual is acutely unwell with symptoms or signs of possible mpox infection, immunisation should be postponed until they have fully recovered - to reduce the risks of exposing others and to avoid wrongly attributing any signs or symptoms to the adverse effects of the vaccine </a:t>
            </a:r>
          </a:p>
          <a:p>
            <a:pPr marL="342900" indent="-342900"/>
            <a:r>
              <a:rPr lang="en-US" sz="2400" dirty="0">
                <a:cs typeface="Arial"/>
              </a:rPr>
              <a:t>Whether prior mpox infection protects against future infection is unclear, but based on analogy from smallpox infection and from live smallpox vaccine, it is likely that re-infection will be unusual, particularly in the short term </a:t>
            </a:r>
          </a:p>
          <a:p>
            <a:endParaRPr lang="en-US" dirty="0">
              <a:cs typeface="Arial"/>
            </a:endParaRPr>
          </a:p>
        </p:txBody>
      </p:sp>
      <p:sp>
        <p:nvSpPr>
          <p:cNvPr id="5" name="Slide Number Placeholder 4">
            <a:extLst>
              <a:ext uri="{FF2B5EF4-FFF2-40B4-BE49-F238E27FC236}">
                <a16:creationId xmlns:a16="http://schemas.microsoft.com/office/drawing/2014/main" id="{9856C949-0AF9-F0A1-95E3-23A873F6189A}"/>
              </a:ext>
            </a:extLst>
          </p:cNvPr>
          <p:cNvSpPr>
            <a:spLocks noGrp="1"/>
          </p:cNvSpPr>
          <p:nvPr>
            <p:ph type="sldNum" sz="quarter" idx="12"/>
          </p:nvPr>
        </p:nvSpPr>
        <p:spPr/>
        <p:txBody>
          <a:bodyPr/>
          <a:lstStyle/>
          <a:p>
            <a:fld id="{561D0CCE-8DCC-44DC-A653-AE62B1D84A52}" type="slidenum">
              <a:rPr lang="en-GB" smtClean="0"/>
              <a:pPr/>
              <a:t>33</a:t>
            </a:fld>
            <a:endParaRPr lang="en-GB"/>
          </a:p>
        </p:txBody>
      </p:sp>
      <p:sp>
        <p:nvSpPr>
          <p:cNvPr id="7" name="Footer Placeholder 3">
            <a:extLst>
              <a:ext uri="{FF2B5EF4-FFF2-40B4-BE49-F238E27FC236}">
                <a16:creationId xmlns:a16="http://schemas.microsoft.com/office/drawing/2014/main" id="{BF5BBB79-7003-ECCC-EEB0-F316AF8FD69B}"/>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77037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3CC2-86A4-29E3-613B-FD9C3DDC56F1}"/>
              </a:ext>
            </a:extLst>
          </p:cNvPr>
          <p:cNvSpPr>
            <a:spLocks noGrp="1"/>
          </p:cNvSpPr>
          <p:nvPr>
            <p:ph type="title"/>
          </p:nvPr>
        </p:nvSpPr>
        <p:spPr>
          <a:xfrm>
            <a:off x="838200" y="365125"/>
            <a:ext cx="10527323" cy="704240"/>
          </a:xfrm>
        </p:spPr>
        <p:txBody>
          <a:bodyPr lIns="91440" tIns="45720" rIns="91440" bIns="45720" anchor="t"/>
          <a:lstStyle/>
          <a:p>
            <a:r>
              <a:rPr lang="en-US" b="1">
                <a:cs typeface="Arial"/>
              </a:rPr>
              <a:t>Considerations </a:t>
            </a:r>
            <a:endParaRPr lang="en-US" b="1"/>
          </a:p>
        </p:txBody>
      </p:sp>
      <p:sp>
        <p:nvSpPr>
          <p:cNvPr id="3" name="Content Placeholder 2">
            <a:extLst>
              <a:ext uri="{FF2B5EF4-FFF2-40B4-BE49-F238E27FC236}">
                <a16:creationId xmlns:a16="http://schemas.microsoft.com/office/drawing/2014/main" id="{F04AE783-B713-A20A-E76B-C3E753DDB55B}"/>
              </a:ext>
            </a:extLst>
          </p:cNvPr>
          <p:cNvSpPr>
            <a:spLocks noGrp="1"/>
          </p:cNvSpPr>
          <p:nvPr>
            <p:ph idx="1"/>
          </p:nvPr>
        </p:nvSpPr>
        <p:spPr>
          <a:xfrm>
            <a:off x="744415" y="1076325"/>
            <a:ext cx="10515600" cy="4351338"/>
          </a:xfrm>
        </p:spPr>
        <p:txBody>
          <a:bodyPr lIns="91440" tIns="45720" rIns="91440" bIns="45720" anchor="t"/>
          <a:lstStyle/>
          <a:p>
            <a:pPr marL="0" indent="0">
              <a:buNone/>
            </a:pPr>
            <a:r>
              <a:rPr lang="en-US" sz="2000" b="1" dirty="0">
                <a:cs typeface="Arial"/>
              </a:rPr>
              <a:t>Children and young people</a:t>
            </a:r>
          </a:p>
          <a:p>
            <a:pPr marL="457200" indent="-457200"/>
            <a:r>
              <a:rPr lang="en-US" sz="2000" dirty="0">
                <a:cs typeface="Arial"/>
              </a:rPr>
              <a:t>In the UK, Imvanex® is licensed for use in adults aged 18 years and older by the MHRA. In Europe, the EMA* have approved its use in adults and adolescents aged 12 years and older. </a:t>
            </a:r>
            <a:r>
              <a:rPr lang="en-GB" sz="2000" dirty="0" err="1">
                <a:cs typeface="Arial"/>
              </a:rPr>
              <a:t>Jynneos</a:t>
            </a:r>
            <a:r>
              <a:rPr lang="en-GB" sz="2000" dirty="0">
                <a:cs typeface="Arial"/>
              </a:rPr>
              <a:t>® is licensed by the FDA for use in people aged 18 years and over. </a:t>
            </a:r>
            <a:endParaRPr lang="en-US" sz="2000" dirty="0">
              <a:cs typeface="Arial"/>
            </a:endParaRPr>
          </a:p>
          <a:p>
            <a:pPr marL="457200" indent="-457200"/>
            <a:r>
              <a:rPr lang="en-US" sz="2000" dirty="0">
                <a:cs typeface="Arial"/>
              </a:rPr>
              <a:t>Mpox is known to be more serious in young children so the JCVI recommend the use of the MVA-BN vaccine (either Imvanex® or </a:t>
            </a:r>
            <a:r>
              <a:rPr lang="en-US" sz="2000" dirty="0" err="1">
                <a:cs typeface="Arial"/>
              </a:rPr>
              <a:t>Jynneos</a:t>
            </a:r>
            <a:r>
              <a:rPr lang="en-US" sz="2000" dirty="0">
                <a:cs typeface="Arial"/>
              </a:rPr>
              <a:t>®) in all individuals who are eligible, regardless of age. This means MVA-BN vaccine should be given off-label to adolescents, children and babies considered to be at risk when indicated as per the </a:t>
            </a:r>
            <a:r>
              <a:rPr lang="en-US" sz="2000" dirty="0">
                <a:cs typeface="Arial"/>
                <a:hlinkClick r:id="rId3"/>
              </a:rPr>
              <a:t>Green Book chapter 29</a:t>
            </a:r>
          </a:p>
          <a:p>
            <a:pPr marL="0" indent="0">
              <a:buNone/>
            </a:pPr>
            <a:endParaRPr lang="en-US" sz="2000" dirty="0">
              <a:cs typeface="Arial"/>
            </a:endParaRPr>
          </a:p>
        </p:txBody>
      </p:sp>
      <p:sp>
        <p:nvSpPr>
          <p:cNvPr id="5" name="Slide Number Placeholder 4">
            <a:extLst>
              <a:ext uri="{FF2B5EF4-FFF2-40B4-BE49-F238E27FC236}">
                <a16:creationId xmlns:a16="http://schemas.microsoft.com/office/drawing/2014/main" id="{C73FFDAE-F31E-CC73-0C96-7015980AE65F}"/>
              </a:ext>
            </a:extLst>
          </p:cNvPr>
          <p:cNvSpPr>
            <a:spLocks noGrp="1"/>
          </p:cNvSpPr>
          <p:nvPr>
            <p:ph type="sldNum" sz="quarter" idx="12"/>
          </p:nvPr>
        </p:nvSpPr>
        <p:spPr/>
        <p:txBody>
          <a:bodyPr/>
          <a:lstStyle/>
          <a:p>
            <a:fld id="{561D0CCE-8DCC-44DC-A653-AE62B1D84A52}" type="slidenum">
              <a:rPr lang="en-GB" smtClean="0"/>
              <a:pPr/>
              <a:t>34</a:t>
            </a:fld>
            <a:endParaRPr lang="en-GB"/>
          </a:p>
        </p:txBody>
      </p:sp>
      <p:sp>
        <p:nvSpPr>
          <p:cNvPr id="7" name="Footer Placeholder 3">
            <a:extLst>
              <a:ext uri="{FF2B5EF4-FFF2-40B4-BE49-F238E27FC236}">
                <a16:creationId xmlns:a16="http://schemas.microsoft.com/office/drawing/2014/main" id="{51AE4370-AF9A-2840-56E6-29E3D90F2562}"/>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130581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E7AD-C300-EB38-414C-6363181E686D}"/>
              </a:ext>
            </a:extLst>
          </p:cNvPr>
          <p:cNvSpPr>
            <a:spLocks noGrp="1"/>
          </p:cNvSpPr>
          <p:nvPr>
            <p:ph type="title"/>
          </p:nvPr>
        </p:nvSpPr>
        <p:spPr>
          <a:xfrm>
            <a:off x="357554" y="247894"/>
            <a:ext cx="10527323" cy="727687"/>
          </a:xfrm>
        </p:spPr>
        <p:txBody>
          <a:bodyPr lIns="91440" tIns="45720" rIns="91440" bIns="45720" anchor="t"/>
          <a:lstStyle/>
          <a:p>
            <a:r>
              <a:rPr lang="en-US" b="1">
                <a:cs typeface="Arial"/>
              </a:rPr>
              <a:t>Underlying medical conditions (1)</a:t>
            </a:r>
          </a:p>
        </p:txBody>
      </p:sp>
      <p:sp>
        <p:nvSpPr>
          <p:cNvPr id="3" name="Content Placeholder 2">
            <a:extLst>
              <a:ext uri="{FF2B5EF4-FFF2-40B4-BE49-F238E27FC236}">
                <a16:creationId xmlns:a16="http://schemas.microsoft.com/office/drawing/2014/main" id="{BE9D6B29-31FF-D39B-63B9-816026293A78}"/>
              </a:ext>
            </a:extLst>
          </p:cNvPr>
          <p:cNvSpPr>
            <a:spLocks noGrp="1"/>
          </p:cNvSpPr>
          <p:nvPr>
            <p:ph idx="1"/>
          </p:nvPr>
        </p:nvSpPr>
        <p:spPr>
          <a:xfrm>
            <a:off x="498231" y="1602887"/>
            <a:ext cx="10527323" cy="3155585"/>
          </a:xfrm>
        </p:spPr>
        <p:txBody>
          <a:bodyPr lIns="91440" tIns="45720" rIns="91440" bIns="45720" anchor="t"/>
          <a:lstStyle/>
          <a:p>
            <a:pPr marL="0" indent="0">
              <a:buNone/>
            </a:pPr>
            <a:r>
              <a:rPr lang="en-US" b="1" dirty="0">
                <a:cs typeface="Arial"/>
              </a:rPr>
              <a:t>Atopic dermatitis</a:t>
            </a:r>
          </a:p>
          <a:p>
            <a:pPr marL="285750" indent="-285750"/>
            <a:r>
              <a:rPr lang="en-US" sz="2000" dirty="0">
                <a:cs typeface="Arial"/>
              </a:rPr>
              <a:t>Individuals with atopic dermatitis are known to have developed more site-associated reactions and </a:t>
            </a:r>
            <a:r>
              <a:rPr lang="en-US" sz="2000" dirty="0" err="1">
                <a:cs typeface="Arial"/>
              </a:rPr>
              <a:t>generalised</a:t>
            </a:r>
            <a:r>
              <a:rPr lang="en-US" sz="2000" dirty="0">
                <a:cs typeface="Arial"/>
              </a:rPr>
              <a:t> symptoms following MVA-BN vaccination </a:t>
            </a:r>
          </a:p>
          <a:p>
            <a:pPr marL="285750" indent="-285750"/>
            <a:r>
              <a:rPr lang="en-US" sz="2000" dirty="0">
                <a:cs typeface="Arial"/>
              </a:rPr>
              <a:t>Individuals in this group therefore need to have an individual risk assessment before being offered vaccination to assess the risk from exposure, the risk of side effects from vaccination and the potential use of alternative preventive interventions</a:t>
            </a:r>
          </a:p>
          <a:p>
            <a:pPr marL="285750" indent="-285750"/>
            <a:r>
              <a:rPr lang="en-US" sz="2000" dirty="0">
                <a:cs typeface="Arial"/>
              </a:rPr>
              <a:t>Individuals with a history of developing keloid scarring should be offered a 0.5ml SC or IM dose of MVA-BN (in preference to a fractional dose intradermally)*</a:t>
            </a:r>
          </a:p>
          <a:p>
            <a:pPr marL="0" indent="0">
              <a:buNone/>
            </a:pPr>
            <a:endParaRPr lang="en-US" dirty="0">
              <a:cs typeface="Arial"/>
            </a:endParaRPr>
          </a:p>
          <a:p>
            <a:pPr marL="0" indent="0">
              <a:buNone/>
            </a:pPr>
            <a:endParaRPr lang="en-US" b="1" dirty="0">
              <a:cs typeface="Arial"/>
            </a:endParaRPr>
          </a:p>
        </p:txBody>
      </p:sp>
      <p:sp>
        <p:nvSpPr>
          <p:cNvPr id="5" name="Slide Number Placeholder 4">
            <a:extLst>
              <a:ext uri="{FF2B5EF4-FFF2-40B4-BE49-F238E27FC236}">
                <a16:creationId xmlns:a16="http://schemas.microsoft.com/office/drawing/2014/main" id="{8EAC41E7-AA04-C18A-AB5C-13312683CED2}"/>
              </a:ext>
            </a:extLst>
          </p:cNvPr>
          <p:cNvSpPr>
            <a:spLocks noGrp="1"/>
          </p:cNvSpPr>
          <p:nvPr>
            <p:ph type="sldNum" sz="quarter" idx="12"/>
          </p:nvPr>
        </p:nvSpPr>
        <p:spPr/>
        <p:txBody>
          <a:bodyPr/>
          <a:lstStyle/>
          <a:p>
            <a:fld id="{561D0CCE-8DCC-44DC-A653-AE62B1D84A52}" type="slidenum">
              <a:rPr lang="en-GB" smtClean="0"/>
              <a:pPr/>
              <a:t>35</a:t>
            </a:fld>
            <a:endParaRPr lang="en-GB"/>
          </a:p>
        </p:txBody>
      </p:sp>
      <p:sp>
        <p:nvSpPr>
          <p:cNvPr id="7" name="Footer Placeholder 3">
            <a:extLst>
              <a:ext uri="{FF2B5EF4-FFF2-40B4-BE49-F238E27FC236}">
                <a16:creationId xmlns:a16="http://schemas.microsoft.com/office/drawing/2014/main" id="{F28B2D86-4F30-E064-436A-84336BBBD0D8}"/>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506578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66C1-3679-5840-1BCF-A6A6889635D2}"/>
              </a:ext>
            </a:extLst>
          </p:cNvPr>
          <p:cNvSpPr>
            <a:spLocks noGrp="1"/>
          </p:cNvSpPr>
          <p:nvPr>
            <p:ph type="title"/>
          </p:nvPr>
        </p:nvSpPr>
        <p:spPr>
          <a:xfrm>
            <a:off x="331424" y="136526"/>
            <a:ext cx="11654928" cy="744824"/>
          </a:xfrm>
        </p:spPr>
        <p:txBody>
          <a:bodyPr lIns="91440" tIns="45720" rIns="91440" bIns="45720" anchor="t"/>
          <a:lstStyle/>
          <a:p>
            <a:r>
              <a:rPr lang="en-US" b="1">
                <a:cs typeface="Arial"/>
              </a:rPr>
              <a:t>Underlying medical conditions (2)</a:t>
            </a:r>
            <a:endParaRPr lang="en-GB">
              <a:solidFill>
                <a:srgbClr val="000000"/>
              </a:solidFill>
              <a:cs typeface="Arial"/>
            </a:endParaRPr>
          </a:p>
          <a:p>
            <a:endParaRPr lang="en-GB" sz="3600">
              <a:cs typeface="Arial"/>
            </a:endParaRPr>
          </a:p>
        </p:txBody>
      </p:sp>
      <p:sp>
        <p:nvSpPr>
          <p:cNvPr id="3" name="Content Placeholder 2">
            <a:extLst>
              <a:ext uri="{FF2B5EF4-FFF2-40B4-BE49-F238E27FC236}">
                <a16:creationId xmlns:a16="http://schemas.microsoft.com/office/drawing/2014/main" id="{9411F23B-FF24-DC85-AFDE-1664862C16FD}"/>
              </a:ext>
            </a:extLst>
          </p:cNvPr>
          <p:cNvSpPr>
            <a:spLocks noGrp="1"/>
          </p:cNvSpPr>
          <p:nvPr>
            <p:ph idx="1"/>
          </p:nvPr>
        </p:nvSpPr>
        <p:spPr>
          <a:xfrm>
            <a:off x="331423" y="881350"/>
            <a:ext cx="11258321" cy="5034708"/>
          </a:xfrm>
        </p:spPr>
        <p:txBody>
          <a:bodyPr lIns="91440" tIns="45720" rIns="91440" bIns="45720" anchor="t"/>
          <a:lstStyle/>
          <a:p>
            <a:pPr marL="0" indent="0">
              <a:lnSpc>
                <a:spcPct val="110000"/>
              </a:lnSpc>
              <a:spcBef>
                <a:spcPts val="100"/>
              </a:spcBef>
              <a:buNone/>
            </a:pPr>
            <a:r>
              <a:rPr lang="en-GB" sz="1800" b="1" dirty="0">
                <a:cs typeface="Arial"/>
              </a:rPr>
              <a:t>Individuals with immunosuppression, including HIV infection</a:t>
            </a:r>
            <a:endParaRPr lang="en-US" b="1" dirty="0"/>
          </a:p>
          <a:p>
            <a:pPr marL="285750" indent="-285750"/>
            <a:r>
              <a:rPr lang="en-GB" sz="1600" dirty="0">
                <a:cs typeface="Arial"/>
              </a:rPr>
              <a:t>As MVA-BN vaccine contains a replication-defective virus (does not replicate), it is considered safe in those who are immunosuppressed (although the immune response to the vaccine could be reduced in severely immunosuppressed individuals)</a:t>
            </a:r>
          </a:p>
          <a:p>
            <a:pPr marL="285750" indent="-285750"/>
            <a:r>
              <a:rPr lang="en-GB" sz="1600" dirty="0">
                <a:cs typeface="Arial"/>
              </a:rPr>
              <a:t>In clinical trials on the use of MVA-BN vaccine in immunosuppressed individuals, no increase in adverse events in this group was seen</a:t>
            </a:r>
          </a:p>
          <a:p>
            <a:pPr marL="285750" indent="-285750"/>
            <a:r>
              <a:rPr lang="en-GB" sz="1600" dirty="0">
                <a:cs typeface="Arial"/>
              </a:rPr>
              <a:t>MVA-BN vaccine has been demonstrated to be safe in people with HIV infection</a:t>
            </a:r>
            <a:endParaRPr lang="en-GB" dirty="0">
              <a:cs typeface="Arial"/>
            </a:endParaRPr>
          </a:p>
          <a:p>
            <a:pPr marL="285750" indent="-285750"/>
            <a:r>
              <a:rPr lang="en-GB" sz="1600" dirty="0">
                <a:cs typeface="Arial"/>
              </a:rPr>
              <a:t>Individuals living with HIV who are virally suppressed and have a CD4 count above 200 cells/mm</a:t>
            </a:r>
            <a:r>
              <a:rPr lang="en-GB" sz="1600" baseline="30000" dirty="0">
                <a:cs typeface="Arial"/>
              </a:rPr>
              <a:t>3</a:t>
            </a:r>
            <a:r>
              <a:rPr lang="en-GB" sz="1600" dirty="0">
                <a:cs typeface="Arial"/>
              </a:rPr>
              <a:t> are not considered immunosuppressed for the purposes of this vaccination guidance</a:t>
            </a:r>
          </a:p>
          <a:p>
            <a:pPr marL="285750" indent="-285750"/>
            <a:r>
              <a:rPr lang="en-GB" sz="1600" dirty="0">
                <a:cs typeface="Arial"/>
              </a:rPr>
              <a:t>Vaccination should proceed in accordance with recommendations as individuals with immunosuppression and HIV are at significant risk of the complications of mpox</a:t>
            </a:r>
          </a:p>
          <a:p>
            <a:pPr marL="285750" indent="-285750"/>
            <a:r>
              <a:rPr lang="en-GB" sz="1600" dirty="0">
                <a:cs typeface="Arial"/>
              </a:rPr>
              <a:t>Specialist advice on other measures may also be required</a:t>
            </a:r>
          </a:p>
          <a:p>
            <a:pPr marL="285750" indent="-285750"/>
            <a:r>
              <a:rPr lang="en-GB" sz="1600" dirty="0">
                <a:cs typeface="Arial"/>
              </a:rPr>
              <a:t>Additional doses should be considered for those at ongoing risk of exposure in this group</a:t>
            </a:r>
          </a:p>
          <a:p>
            <a:pPr marL="285750" indent="-285750"/>
            <a:r>
              <a:rPr lang="en-GB" sz="1600" dirty="0">
                <a:cs typeface="Arial"/>
              </a:rPr>
              <a:t>As there is no data on intradermal administration in this group, vaccination should be given via the SC or IM routes</a:t>
            </a:r>
            <a:r>
              <a:rPr lang="en-GB" dirty="0">
                <a:cs typeface="Arial"/>
              </a:rPr>
              <a:t> </a:t>
            </a:r>
          </a:p>
          <a:p>
            <a:endParaRPr lang="en-GB" dirty="0">
              <a:cs typeface="Arial"/>
            </a:endParaRPr>
          </a:p>
        </p:txBody>
      </p:sp>
      <p:sp>
        <p:nvSpPr>
          <p:cNvPr id="5" name="Slide Number Placeholder 4">
            <a:extLst>
              <a:ext uri="{FF2B5EF4-FFF2-40B4-BE49-F238E27FC236}">
                <a16:creationId xmlns:a16="http://schemas.microsoft.com/office/drawing/2014/main" id="{A8F62495-9FB8-CADB-E76D-F490FBAD4413}"/>
              </a:ext>
            </a:extLst>
          </p:cNvPr>
          <p:cNvSpPr>
            <a:spLocks noGrp="1"/>
          </p:cNvSpPr>
          <p:nvPr>
            <p:ph type="sldNum" sz="quarter" idx="12"/>
          </p:nvPr>
        </p:nvSpPr>
        <p:spPr/>
        <p:txBody>
          <a:bodyPr/>
          <a:lstStyle/>
          <a:p>
            <a:fld id="{561D0CCE-8DCC-44DC-A653-AE62B1D84A52}" type="slidenum">
              <a:rPr lang="en-GB" smtClean="0"/>
              <a:pPr/>
              <a:t>36</a:t>
            </a:fld>
            <a:endParaRPr lang="en-GB"/>
          </a:p>
        </p:txBody>
      </p:sp>
      <p:sp>
        <p:nvSpPr>
          <p:cNvPr id="6" name="TextBox 5">
            <a:extLst>
              <a:ext uri="{FF2B5EF4-FFF2-40B4-BE49-F238E27FC236}">
                <a16:creationId xmlns:a16="http://schemas.microsoft.com/office/drawing/2014/main" id="{69784608-9129-CA70-6193-AFEAB30A713A}"/>
              </a:ext>
            </a:extLst>
          </p:cNvPr>
          <p:cNvSpPr txBox="1"/>
          <p:nvPr/>
        </p:nvSpPr>
        <p:spPr>
          <a:xfrm>
            <a:off x="877360" y="5546726"/>
            <a:ext cx="10166445" cy="369332"/>
          </a:xfrm>
          <a:prstGeom prst="rect">
            <a:avLst/>
          </a:prstGeom>
          <a:noFill/>
        </p:spPr>
        <p:txBody>
          <a:bodyPr wrap="square">
            <a:spAutoFit/>
          </a:bodyPr>
          <a:lstStyle/>
          <a:p>
            <a:r>
              <a:rPr lang="en-GB" sz="1800" dirty="0">
                <a:solidFill>
                  <a:srgbClr val="002060"/>
                </a:solidFill>
              </a:rPr>
              <a:t>For further information please refer to: </a:t>
            </a:r>
            <a:r>
              <a:rPr lang="en-GB" dirty="0">
                <a:hlinkClick r:id="rId3"/>
              </a:rPr>
              <a:t>Smallpox and mpox: the green book, chapter 29 - GOV.UK</a:t>
            </a:r>
            <a:r>
              <a:rPr lang="en-GB" sz="1800" dirty="0">
                <a:solidFill>
                  <a:srgbClr val="002060"/>
                </a:solidFill>
              </a:rPr>
              <a:t> </a:t>
            </a:r>
            <a:endParaRPr lang="en-GB" dirty="0">
              <a:solidFill>
                <a:srgbClr val="002060"/>
              </a:solidFill>
            </a:endParaRPr>
          </a:p>
        </p:txBody>
      </p:sp>
      <p:sp>
        <p:nvSpPr>
          <p:cNvPr id="8" name="Footer Placeholder 3">
            <a:extLst>
              <a:ext uri="{FF2B5EF4-FFF2-40B4-BE49-F238E27FC236}">
                <a16:creationId xmlns:a16="http://schemas.microsoft.com/office/drawing/2014/main" id="{2AF0F801-CC34-9F01-16E5-1433390A538F}"/>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31756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AC12-FC17-9C3E-10DE-15A9803EAE13}"/>
              </a:ext>
            </a:extLst>
          </p:cNvPr>
          <p:cNvSpPr>
            <a:spLocks noGrp="1"/>
          </p:cNvSpPr>
          <p:nvPr>
            <p:ph type="title"/>
          </p:nvPr>
        </p:nvSpPr>
        <p:spPr>
          <a:xfrm>
            <a:off x="191086" y="136525"/>
            <a:ext cx="11795369" cy="693447"/>
          </a:xfrm>
        </p:spPr>
        <p:txBody>
          <a:bodyPr lIns="91440" tIns="45720" rIns="91440" bIns="45720" anchor="t"/>
          <a:lstStyle/>
          <a:p>
            <a:r>
              <a:rPr lang="en-GB" b="1"/>
              <a:t>Co-administration with other vaccines</a:t>
            </a:r>
            <a:endParaRPr lang="en-GB" b="1" strike="sngStrike">
              <a:cs typeface="Arial"/>
            </a:endParaRPr>
          </a:p>
        </p:txBody>
      </p:sp>
      <p:sp>
        <p:nvSpPr>
          <p:cNvPr id="3" name="Content Placeholder 2">
            <a:extLst>
              <a:ext uri="{FF2B5EF4-FFF2-40B4-BE49-F238E27FC236}">
                <a16:creationId xmlns:a16="http://schemas.microsoft.com/office/drawing/2014/main" id="{D37AD35D-4D87-5284-2927-ACD35FF86D40}"/>
              </a:ext>
            </a:extLst>
          </p:cNvPr>
          <p:cNvSpPr>
            <a:spLocks noGrp="1"/>
          </p:cNvSpPr>
          <p:nvPr>
            <p:ph idx="1"/>
          </p:nvPr>
        </p:nvSpPr>
        <p:spPr>
          <a:xfrm>
            <a:off x="191086" y="1009358"/>
            <a:ext cx="11162714" cy="4836927"/>
          </a:xfrm>
        </p:spPr>
        <p:txBody>
          <a:bodyPr lIns="91440" tIns="45720" rIns="91440" bIns="45720" anchor="t"/>
          <a:lstStyle/>
          <a:p>
            <a:r>
              <a:rPr lang="en-GB" sz="1600" dirty="0"/>
              <a:t>Although no data for co-administration of MVA-BN vaccine with other vaccines exists, it is thought that any interference between this vaccine and others (live or inactivated) is likely to be limited (see </a:t>
            </a:r>
            <a:r>
              <a:rPr lang="en-GB" sz="1600" dirty="0">
                <a:hlinkClick r:id="rId3"/>
              </a:rPr>
              <a:t>Green Book, Chapter 11</a:t>
            </a:r>
            <a:r>
              <a:rPr lang="en-GB" sz="1600" dirty="0"/>
              <a:t>). </a:t>
            </a:r>
            <a:endParaRPr lang="en-US" dirty="0"/>
          </a:p>
          <a:p>
            <a:r>
              <a:rPr lang="en-GB" sz="1600" dirty="0"/>
              <a:t>Based on experience with other vaccines, any potential interference is most likely to result in a slightly attenuated (weakened) immune response to one of the vaccines.</a:t>
            </a:r>
            <a:endParaRPr lang="en-GB" sz="1600" dirty="0">
              <a:cs typeface="Arial"/>
            </a:endParaRPr>
          </a:p>
          <a:p>
            <a:r>
              <a:rPr lang="en-GB" sz="1600" dirty="0"/>
              <a:t>There is no evidence of any safety concerns from giving other vaccines at the same time as the MVA-BN vaccine, although it may make the attribution of any adverse events more difficult. </a:t>
            </a:r>
            <a:endParaRPr lang="en-GB" sz="1600" dirty="0">
              <a:cs typeface="Arial"/>
            </a:endParaRPr>
          </a:p>
          <a:p>
            <a:r>
              <a:rPr lang="en-GB" sz="1600" dirty="0"/>
              <a:t>Where vaccines are given at the same time, these should be given in different limbs where possible* (Green Book, </a:t>
            </a:r>
            <a:r>
              <a:rPr lang="en-GB" sz="1600" dirty="0">
                <a:hlinkClick r:id="rId4"/>
              </a:rPr>
              <a:t>Chapter 4</a:t>
            </a:r>
            <a:r>
              <a:rPr lang="en-GB" sz="1600" dirty="0"/>
              <a:t>)</a:t>
            </a:r>
            <a:endParaRPr lang="en-GB" sz="1600" dirty="0">
              <a:cs typeface="Arial"/>
            </a:endParaRPr>
          </a:p>
          <a:p>
            <a:r>
              <a:rPr lang="en-GB" sz="1600" dirty="0"/>
              <a:t>Where individuals in an eligible cohort present having recently received one or more inactivated or another live vaccine, MVA-BN vaccination should still be given**.</a:t>
            </a:r>
            <a:endParaRPr lang="en-GB" sz="1600" dirty="0">
              <a:cs typeface="Arial"/>
            </a:endParaRPr>
          </a:p>
          <a:p>
            <a:r>
              <a:rPr lang="en-GB" sz="1600" dirty="0"/>
              <a:t>The same applies where MVA-BN vaccination has been received first or where a patient presents requiring 2 or more vaccines***</a:t>
            </a:r>
            <a:endParaRPr lang="en-GB" sz="1600" dirty="0">
              <a:cs typeface="Arial"/>
            </a:endParaRPr>
          </a:p>
          <a:p>
            <a:r>
              <a:rPr lang="en-GB" sz="1600" dirty="0"/>
              <a:t>It is generally better for vaccination with any required vaccines (including MVA-BN, hepatitis A, hepatitis B and HPV) to proceed to avoid any further delay in protection and to reduce the risk of the individual not returning for a later appointment </a:t>
            </a:r>
            <a:endParaRPr lang="en-GB" sz="1600" dirty="0">
              <a:cs typeface="Arial"/>
            </a:endParaRPr>
          </a:p>
        </p:txBody>
      </p:sp>
      <p:sp>
        <p:nvSpPr>
          <p:cNvPr id="5" name="Slide Number Placeholder 4">
            <a:extLst>
              <a:ext uri="{FF2B5EF4-FFF2-40B4-BE49-F238E27FC236}">
                <a16:creationId xmlns:a16="http://schemas.microsoft.com/office/drawing/2014/main" id="{A623F58E-9143-A9ED-233F-BE3662BA1F9F}"/>
              </a:ext>
            </a:extLst>
          </p:cNvPr>
          <p:cNvSpPr>
            <a:spLocks noGrp="1"/>
          </p:cNvSpPr>
          <p:nvPr>
            <p:ph type="sldNum" sz="quarter" idx="12"/>
          </p:nvPr>
        </p:nvSpPr>
        <p:spPr/>
        <p:txBody>
          <a:bodyPr/>
          <a:lstStyle/>
          <a:p>
            <a:fld id="{561D0CCE-8DCC-44DC-A653-AE62B1D84A52}" type="slidenum">
              <a:rPr lang="en-GB" smtClean="0"/>
              <a:pPr/>
              <a:t>37</a:t>
            </a:fld>
            <a:endParaRPr lang="en-GB"/>
          </a:p>
        </p:txBody>
      </p:sp>
      <p:sp>
        <p:nvSpPr>
          <p:cNvPr id="7" name="Footer Placeholder 3">
            <a:extLst>
              <a:ext uri="{FF2B5EF4-FFF2-40B4-BE49-F238E27FC236}">
                <a16:creationId xmlns:a16="http://schemas.microsoft.com/office/drawing/2014/main" id="{7556A61E-5CEA-48A3-72A3-4F6B569F2932}"/>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302479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C960-BFF9-C819-C03A-9907532BC72B}"/>
              </a:ext>
            </a:extLst>
          </p:cNvPr>
          <p:cNvSpPr>
            <a:spLocks noGrp="1"/>
          </p:cNvSpPr>
          <p:nvPr>
            <p:ph type="title"/>
          </p:nvPr>
        </p:nvSpPr>
        <p:spPr>
          <a:xfrm>
            <a:off x="330205" y="365125"/>
            <a:ext cx="11612101" cy="831497"/>
          </a:xfrm>
        </p:spPr>
        <p:txBody>
          <a:bodyPr lIns="91440" tIns="45720" rIns="91440" bIns="45720" anchor="t"/>
          <a:lstStyle/>
          <a:p>
            <a:r>
              <a:rPr lang="en-GB" b="1"/>
              <a:t>Potential adverse reactions (1)</a:t>
            </a:r>
            <a:endParaRPr lang="en-GB" b="1">
              <a:cs typeface="Arial"/>
            </a:endParaRPr>
          </a:p>
        </p:txBody>
      </p:sp>
      <p:sp>
        <p:nvSpPr>
          <p:cNvPr id="3" name="Content Placeholder 2">
            <a:extLst>
              <a:ext uri="{FF2B5EF4-FFF2-40B4-BE49-F238E27FC236}">
                <a16:creationId xmlns:a16="http://schemas.microsoft.com/office/drawing/2014/main" id="{E6D35382-C656-1745-7652-28D2AE05B11A}"/>
              </a:ext>
            </a:extLst>
          </p:cNvPr>
          <p:cNvSpPr>
            <a:spLocks noGrp="1"/>
          </p:cNvSpPr>
          <p:nvPr>
            <p:ph idx="1"/>
          </p:nvPr>
        </p:nvSpPr>
        <p:spPr>
          <a:xfrm>
            <a:off x="330205" y="1201770"/>
            <a:ext cx="11359714" cy="4634108"/>
          </a:xfrm>
        </p:spPr>
        <p:txBody>
          <a:bodyPr vert="horz" lIns="91440" tIns="45720" rIns="91440" bIns="45720" rtlCol="0" anchor="t">
            <a:noAutofit/>
          </a:bodyPr>
          <a:lstStyle/>
          <a:p>
            <a:pPr marL="0" indent="0" algn="just">
              <a:lnSpc>
                <a:spcPct val="100000"/>
              </a:lnSpc>
              <a:buNone/>
            </a:pPr>
            <a:r>
              <a:rPr lang="en-GB" sz="1800">
                <a:latin typeface="Arial"/>
                <a:cs typeface="Arial"/>
              </a:rPr>
              <a:t>Data from multiple trials shows that MVA-BN vaccine causes less adverse events than the first- and second-generation smallpox vaccines.</a:t>
            </a:r>
            <a:endParaRPr lang="en-US">
              <a:cs typeface="Arial"/>
            </a:endParaRPr>
          </a:p>
          <a:p>
            <a:pPr marL="0" indent="0" algn="just">
              <a:lnSpc>
                <a:spcPct val="100000"/>
              </a:lnSpc>
              <a:buNone/>
            </a:pPr>
            <a:r>
              <a:rPr lang="en-GB" sz="1800">
                <a:latin typeface="Arial"/>
                <a:cs typeface="Arial"/>
              </a:rPr>
              <a:t>Most common adverse reactions reported in clinical trials (≥1/10):</a:t>
            </a:r>
          </a:p>
          <a:p>
            <a:pPr lvl="1" algn="just">
              <a:lnSpc>
                <a:spcPct val="100000"/>
              </a:lnSpc>
              <a:spcBef>
                <a:spcPts val="1000"/>
              </a:spcBef>
            </a:pPr>
            <a:r>
              <a:rPr lang="en-GB" sz="1800">
                <a:latin typeface="Arial"/>
                <a:cs typeface="Arial"/>
              </a:rPr>
              <a:t>headache</a:t>
            </a:r>
          </a:p>
          <a:p>
            <a:pPr lvl="1" algn="just">
              <a:lnSpc>
                <a:spcPct val="100000"/>
              </a:lnSpc>
              <a:spcBef>
                <a:spcPts val="1000"/>
              </a:spcBef>
            </a:pPr>
            <a:r>
              <a:rPr lang="en-GB" sz="1800">
                <a:latin typeface="Arial"/>
                <a:cs typeface="Arial"/>
              </a:rPr>
              <a:t>nausea</a:t>
            </a:r>
          </a:p>
          <a:p>
            <a:pPr lvl="1" algn="just">
              <a:lnSpc>
                <a:spcPct val="100000"/>
              </a:lnSpc>
              <a:spcBef>
                <a:spcPts val="1000"/>
              </a:spcBef>
            </a:pPr>
            <a:r>
              <a:rPr lang="en-GB" sz="1800">
                <a:latin typeface="Arial"/>
                <a:cs typeface="Arial"/>
              </a:rPr>
              <a:t>myalgia (muscle pain)</a:t>
            </a:r>
          </a:p>
          <a:p>
            <a:pPr lvl="1" algn="just">
              <a:lnSpc>
                <a:spcPct val="100000"/>
              </a:lnSpc>
              <a:spcBef>
                <a:spcPts val="1000"/>
              </a:spcBef>
            </a:pPr>
            <a:r>
              <a:rPr lang="en-GB" sz="1800">
                <a:latin typeface="Arial"/>
                <a:cs typeface="Arial"/>
              </a:rPr>
              <a:t>fatigue</a:t>
            </a:r>
          </a:p>
          <a:p>
            <a:pPr lvl="1" algn="just">
              <a:lnSpc>
                <a:spcPct val="100000"/>
              </a:lnSpc>
              <a:spcBef>
                <a:spcPts val="1000"/>
              </a:spcBef>
            </a:pPr>
            <a:r>
              <a:rPr lang="en-GB" sz="1800">
                <a:latin typeface="Arial"/>
                <a:cs typeface="Arial"/>
              </a:rPr>
              <a:t>injection site reactions (pain, redness, swelling, hardening and/or itching)</a:t>
            </a:r>
          </a:p>
          <a:p>
            <a:pPr marL="0" indent="0" algn="just">
              <a:lnSpc>
                <a:spcPct val="100000"/>
              </a:lnSpc>
              <a:buNone/>
            </a:pPr>
            <a:r>
              <a:rPr lang="en-GB" sz="1800">
                <a:latin typeface="Arial"/>
                <a:cs typeface="Arial"/>
              </a:rPr>
              <a:t>Reactions were mild to moderate in intensity, resolving within 7 days without intervention</a:t>
            </a:r>
          </a:p>
          <a:p>
            <a:pPr marL="0" indent="0" algn="just">
              <a:lnSpc>
                <a:spcPct val="100000"/>
              </a:lnSpc>
              <a:buNone/>
            </a:pPr>
            <a:r>
              <a:rPr lang="en-GB" sz="1800">
                <a:latin typeface="Arial"/>
                <a:cs typeface="Arial"/>
              </a:rPr>
              <a:t>Although adverse events such as injection site reactions and influenza-like symptoms are common, serious adverse events are rare.</a:t>
            </a:r>
          </a:p>
        </p:txBody>
      </p:sp>
      <p:sp>
        <p:nvSpPr>
          <p:cNvPr id="5" name="Slide Number Placeholder 4">
            <a:extLst>
              <a:ext uri="{FF2B5EF4-FFF2-40B4-BE49-F238E27FC236}">
                <a16:creationId xmlns:a16="http://schemas.microsoft.com/office/drawing/2014/main" id="{7FDED23B-4AD1-C551-6CB4-A9B32DB76FB1}"/>
              </a:ext>
            </a:extLst>
          </p:cNvPr>
          <p:cNvSpPr>
            <a:spLocks noGrp="1"/>
          </p:cNvSpPr>
          <p:nvPr>
            <p:ph type="sldNum" sz="quarter" idx="11"/>
          </p:nvPr>
        </p:nvSpPr>
        <p:spPr>
          <a:xfrm>
            <a:off x="11454062" y="6310312"/>
            <a:ext cx="488244" cy="365125"/>
          </a:xfrm>
        </p:spPr>
        <p:txBody>
          <a:bodyPr/>
          <a:lstStyle/>
          <a:p>
            <a:fld id="{344369E4-5DE7-46E5-874E-4FD437973785}" type="slidenum">
              <a:rPr lang="en-GB" smtClean="0"/>
              <a:pPr/>
              <a:t>38</a:t>
            </a:fld>
            <a:endParaRPr lang="en-GB" sz="1400"/>
          </a:p>
        </p:txBody>
      </p:sp>
      <p:sp>
        <p:nvSpPr>
          <p:cNvPr id="7" name="Footer Placeholder 3">
            <a:extLst>
              <a:ext uri="{FF2B5EF4-FFF2-40B4-BE49-F238E27FC236}">
                <a16:creationId xmlns:a16="http://schemas.microsoft.com/office/drawing/2014/main" id="{D8F309DB-8F7A-FABA-C0BC-40CD1D87FF02}"/>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
        <p:nvSpPr>
          <p:cNvPr id="4" name="TextBox 3">
            <a:extLst>
              <a:ext uri="{FF2B5EF4-FFF2-40B4-BE49-F238E27FC236}">
                <a16:creationId xmlns:a16="http://schemas.microsoft.com/office/drawing/2014/main" id="{ECF51F98-76F7-EA10-6F6C-271AC9418517}"/>
              </a:ext>
            </a:extLst>
          </p:cNvPr>
          <p:cNvSpPr txBox="1"/>
          <p:nvPr/>
        </p:nvSpPr>
        <p:spPr>
          <a:xfrm>
            <a:off x="7791675" y="5194565"/>
            <a:ext cx="4024438" cy="923330"/>
          </a:xfrm>
          <a:prstGeom prst="rect">
            <a:avLst/>
          </a:prstGeom>
          <a:noFill/>
          <a:ln>
            <a:solidFill>
              <a:srgbClr val="212A7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For further information refer to:</a:t>
            </a:r>
            <a:br>
              <a:rPr lang="en-US" b="1">
                <a:cs typeface="Arial"/>
              </a:rPr>
            </a:br>
            <a:r>
              <a:rPr lang="en-US" b="1">
                <a:cs typeface="Arial"/>
              </a:rPr>
              <a:t> </a:t>
            </a:r>
            <a:r>
              <a:rPr lang="en-US" b="1" err="1">
                <a:cs typeface="Arial"/>
              </a:rPr>
              <a:t>Imvanex</a:t>
            </a:r>
            <a:r>
              <a:rPr lang="en-US" b="1">
                <a:cs typeface="Arial"/>
              </a:rPr>
              <a:t> SmPC </a:t>
            </a:r>
            <a:r>
              <a:rPr lang="en-US" b="1">
                <a:cs typeface="Arial"/>
                <a:hlinkClick r:id="rId3"/>
              </a:rPr>
              <a:t>here</a:t>
            </a:r>
            <a:br>
              <a:rPr lang="en-US" b="1">
                <a:cs typeface="Arial"/>
              </a:rPr>
            </a:br>
            <a:r>
              <a:rPr lang="en-US" b="1">
                <a:cs typeface="Arial"/>
              </a:rPr>
              <a:t> </a:t>
            </a:r>
            <a:r>
              <a:rPr lang="en-US" b="1" err="1">
                <a:cs typeface="Arial"/>
              </a:rPr>
              <a:t>Jynneos</a:t>
            </a:r>
            <a:r>
              <a:rPr lang="en-US" b="1">
                <a:cs typeface="Arial"/>
              </a:rPr>
              <a:t> package insert </a:t>
            </a:r>
            <a:r>
              <a:rPr lang="en-US" b="1">
                <a:cs typeface="Arial"/>
                <a:hlinkClick r:id="rId4"/>
              </a:rPr>
              <a:t>here</a:t>
            </a:r>
            <a:endParaRPr lang="en-US" b="1">
              <a:cs typeface="Arial"/>
            </a:endParaRPr>
          </a:p>
        </p:txBody>
      </p:sp>
    </p:spTree>
    <p:extLst>
      <p:ext uri="{BB962C8B-B14F-4D97-AF65-F5344CB8AC3E}">
        <p14:creationId xmlns:p14="http://schemas.microsoft.com/office/powerpoint/2010/main" val="418988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39</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13162" y="107337"/>
            <a:ext cx="12192000" cy="744394"/>
          </a:xfrm>
        </p:spPr>
        <p:txBody>
          <a:bodyPr lIns="91440" tIns="45720" rIns="91440" bIns="45720" anchor="t">
            <a:noAutofit/>
          </a:bodyPr>
          <a:lstStyle/>
          <a:p>
            <a:r>
              <a:rPr lang="en-GB" sz="3600" b="1">
                <a:solidFill>
                  <a:srgbClr val="002060"/>
                </a:solidFill>
              </a:rPr>
              <a:t>Potential adverse reactions (2) </a:t>
            </a:r>
            <a:br>
              <a:rPr lang="en-GB">
                <a:solidFill>
                  <a:srgbClr val="002060"/>
                </a:solidFill>
              </a:rPr>
            </a:br>
            <a:br>
              <a:rPr lang="en-GB">
                <a:solidFill>
                  <a:srgbClr val="002060"/>
                </a:solidFill>
              </a:rPr>
            </a:br>
            <a:br>
              <a:rPr lang="en-GB">
                <a:solidFill>
                  <a:srgbClr val="002060"/>
                </a:solidFill>
              </a:rPr>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graphicFrame>
        <p:nvGraphicFramePr>
          <p:cNvPr id="11" name="Content Placeholder 8">
            <a:extLst>
              <a:ext uri="{FF2B5EF4-FFF2-40B4-BE49-F238E27FC236}">
                <a16:creationId xmlns:a16="http://schemas.microsoft.com/office/drawing/2014/main" id="{FFC4C161-175C-70CD-AE4D-A30ABEF9479F}"/>
              </a:ext>
            </a:extLst>
          </p:cNvPr>
          <p:cNvGraphicFramePr>
            <a:graphicFrameLocks noGrp="1"/>
          </p:cNvGraphicFramePr>
          <p:nvPr>
            <p:ph idx="1"/>
            <p:extLst>
              <p:ext uri="{D42A27DB-BD31-4B8C-83A1-F6EECF244321}">
                <p14:modId xmlns:p14="http://schemas.microsoft.com/office/powerpoint/2010/main" val="3293301100"/>
              </p:ext>
            </p:extLst>
          </p:nvPr>
        </p:nvGraphicFramePr>
        <p:xfrm>
          <a:off x="127961" y="757672"/>
          <a:ext cx="11615752" cy="5342656"/>
        </p:xfrm>
        <a:graphic>
          <a:graphicData uri="http://schemas.openxmlformats.org/drawingml/2006/table">
            <a:tbl>
              <a:tblPr firstRow="1" bandRow="1">
                <a:tableStyleId>{E8034E78-7F5D-4C2E-B375-FC64B27BC917}</a:tableStyleId>
              </a:tblPr>
              <a:tblGrid>
                <a:gridCol w="2903938">
                  <a:extLst>
                    <a:ext uri="{9D8B030D-6E8A-4147-A177-3AD203B41FA5}">
                      <a16:colId xmlns:a16="http://schemas.microsoft.com/office/drawing/2014/main" val="2967984517"/>
                    </a:ext>
                  </a:extLst>
                </a:gridCol>
                <a:gridCol w="2903938">
                  <a:extLst>
                    <a:ext uri="{9D8B030D-6E8A-4147-A177-3AD203B41FA5}">
                      <a16:colId xmlns:a16="http://schemas.microsoft.com/office/drawing/2014/main" val="1861935325"/>
                    </a:ext>
                  </a:extLst>
                </a:gridCol>
                <a:gridCol w="2903938">
                  <a:extLst>
                    <a:ext uri="{9D8B030D-6E8A-4147-A177-3AD203B41FA5}">
                      <a16:colId xmlns:a16="http://schemas.microsoft.com/office/drawing/2014/main" val="2386644641"/>
                    </a:ext>
                  </a:extLst>
                </a:gridCol>
                <a:gridCol w="2903938">
                  <a:extLst>
                    <a:ext uri="{9D8B030D-6E8A-4147-A177-3AD203B41FA5}">
                      <a16:colId xmlns:a16="http://schemas.microsoft.com/office/drawing/2014/main" val="1336958847"/>
                    </a:ext>
                  </a:extLst>
                </a:gridCol>
              </a:tblGrid>
              <a:tr h="352736">
                <a:tc>
                  <a:txBody>
                    <a:bodyPr/>
                    <a:lstStyle/>
                    <a:p>
                      <a:r>
                        <a:rPr lang="en-US" sz="900"/>
                        <a:t>Very common (may affect more than 1 in 10 people) </a:t>
                      </a:r>
                    </a:p>
                  </a:txBody>
                  <a:tcPr/>
                </a:tc>
                <a:tc>
                  <a:txBody>
                    <a:bodyPr/>
                    <a:lstStyle/>
                    <a:p>
                      <a:r>
                        <a:rPr lang="en-US" sz="900"/>
                        <a:t>Common (may affect up to 1 in 10 people)</a:t>
                      </a:r>
                    </a:p>
                  </a:txBody>
                  <a:tcPr/>
                </a:tc>
                <a:tc>
                  <a:txBody>
                    <a:bodyPr/>
                    <a:lstStyle/>
                    <a:p>
                      <a:r>
                        <a:rPr lang="en-US" sz="900"/>
                        <a:t>Uncommon (may affect up to 1 in 100 people)</a:t>
                      </a:r>
                    </a:p>
                  </a:txBody>
                  <a:tcPr/>
                </a:tc>
                <a:tc>
                  <a:txBody>
                    <a:bodyPr/>
                    <a:lstStyle/>
                    <a:p>
                      <a:r>
                        <a:rPr lang="en-US" sz="900"/>
                        <a:t>Rare (may affect up to 1 in 1000 people)</a:t>
                      </a:r>
                    </a:p>
                  </a:txBody>
                  <a:tcPr/>
                </a:tc>
                <a:extLst>
                  <a:ext uri="{0D108BD9-81ED-4DB2-BD59-A6C34878D82A}">
                    <a16:rowId xmlns:a16="http://schemas.microsoft.com/office/drawing/2014/main" val="444944659"/>
                  </a:ext>
                </a:extLst>
              </a:tr>
              <a:tr h="421007">
                <a:tc>
                  <a:txBody>
                    <a:bodyPr/>
                    <a:lstStyle/>
                    <a:p>
                      <a:pPr lvl="0">
                        <a:buNone/>
                      </a:pPr>
                      <a:r>
                        <a:rPr lang="en-US" sz="900">
                          <a:solidFill>
                            <a:schemeClr val="accent6"/>
                          </a:solidFill>
                        </a:rPr>
                        <a:t>Headache</a:t>
                      </a:r>
                      <a:endParaRPr lang="en-US" sz="900"/>
                    </a:p>
                  </a:txBody>
                  <a:tcPr/>
                </a:tc>
                <a:tc>
                  <a:txBody>
                    <a:bodyPr/>
                    <a:lstStyle/>
                    <a:p>
                      <a:pPr lvl="0">
                        <a:buNone/>
                      </a:pPr>
                      <a:r>
                        <a:rPr lang="en-US" sz="900">
                          <a:solidFill>
                            <a:schemeClr val="accent6"/>
                          </a:solidFill>
                        </a:rPr>
                        <a:t>Chills</a:t>
                      </a:r>
                      <a:endParaRPr lang="en-US" sz="900"/>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nose and throat infection, upper respiratory tract infection</a:t>
                      </a:r>
                      <a:endParaRPr lang="en-US" sz="900" b="0" i="0" u="none" strike="noStrike" noProof="0">
                        <a:solidFill>
                          <a:srgbClr val="FFFFFF"/>
                        </a:solidFill>
                        <a:latin typeface="Arial"/>
                      </a:endParaRPr>
                    </a:p>
                  </a:txBody>
                  <a:tcPr/>
                </a:tc>
                <a:tc>
                  <a:txBody>
                    <a:bodyPr/>
                    <a:lstStyle/>
                    <a:p>
                      <a:r>
                        <a:rPr lang="en-US" sz="900">
                          <a:solidFill>
                            <a:schemeClr val="accent6"/>
                          </a:solidFill>
                        </a:rPr>
                        <a:t>Sinus infection</a:t>
                      </a:r>
                      <a:endParaRPr lang="en-US" sz="900" dirty="0">
                        <a:solidFill>
                          <a:schemeClr val="accent6"/>
                        </a:solidFill>
                        <a:highlight>
                          <a:srgbClr val="FFFF00"/>
                        </a:highlight>
                      </a:endParaRPr>
                    </a:p>
                  </a:txBody>
                  <a:tcPr/>
                </a:tc>
                <a:extLst>
                  <a:ext uri="{0D108BD9-81ED-4DB2-BD59-A6C34878D82A}">
                    <a16:rowId xmlns:a16="http://schemas.microsoft.com/office/drawing/2014/main" val="1015527399"/>
                  </a:ext>
                </a:extLst>
              </a:tr>
              <a:tr h="421007">
                <a:tc>
                  <a:txBody>
                    <a:bodyPr/>
                    <a:lstStyle/>
                    <a:p>
                      <a:r>
                        <a:rPr lang="en-US" sz="900">
                          <a:solidFill>
                            <a:schemeClr val="accent6"/>
                          </a:solidFill>
                        </a:rPr>
                        <a:t>Aching muscles</a:t>
                      </a:r>
                    </a:p>
                  </a:txBody>
                  <a:tcPr/>
                </a:tc>
                <a:tc>
                  <a:txBody>
                    <a:bodyPr/>
                    <a:lstStyle/>
                    <a:p>
                      <a:r>
                        <a:rPr lang="en-US" sz="900">
                          <a:solidFill>
                            <a:schemeClr val="accent6"/>
                          </a:solidFill>
                        </a:rPr>
                        <a:t>Fever</a:t>
                      </a:r>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swollen lymph nodes </a:t>
                      </a:r>
                      <a:endParaRPr lang="en-US" sz="900" b="0" i="0" u="none" strike="noStrike" noProof="0">
                        <a:solidFill>
                          <a:srgbClr val="FFFFFF"/>
                        </a:solidFill>
                        <a:latin typeface="Arial"/>
                      </a:endParaRPr>
                    </a:p>
                    <a:p>
                      <a:pPr lvl="0" algn="l">
                        <a:lnSpc>
                          <a:spcPct val="100000"/>
                        </a:lnSpc>
                        <a:spcBef>
                          <a:spcPts val="0"/>
                        </a:spcBef>
                        <a:spcAft>
                          <a:spcPts val="0"/>
                        </a:spcAft>
                        <a:buNone/>
                      </a:pPr>
                      <a:r>
                        <a:rPr lang="en-US" sz="900" b="0" i="0" u="none" strike="noStrike" noProof="0">
                          <a:solidFill>
                            <a:srgbClr val="000000"/>
                          </a:solidFill>
                          <a:latin typeface="Arial"/>
                        </a:rPr>
                        <a:t>underarm swelling, pain in the armpit</a:t>
                      </a:r>
                      <a:endParaRPr lang="en-US" sz="900" b="0" i="0" u="none" strike="noStrike" noProof="0">
                        <a:solidFill>
                          <a:srgbClr val="FFFFFF"/>
                        </a:solidFill>
                        <a:latin typeface="Arial"/>
                      </a:endParaRPr>
                    </a:p>
                  </a:txBody>
                  <a:tcPr/>
                </a:tc>
                <a:tc>
                  <a:txBody>
                    <a:bodyPr/>
                    <a:lstStyle/>
                    <a:p>
                      <a:r>
                        <a:rPr lang="en-US" sz="900">
                          <a:solidFill>
                            <a:schemeClr val="accent6"/>
                          </a:solidFill>
                        </a:rPr>
                        <a:t>Influenza-like illness</a:t>
                      </a:r>
                    </a:p>
                  </a:txBody>
                  <a:tcPr/>
                </a:tc>
                <a:extLst>
                  <a:ext uri="{0D108BD9-81ED-4DB2-BD59-A6C34878D82A}">
                    <a16:rowId xmlns:a16="http://schemas.microsoft.com/office/drawing/2014/main" val="1254529247"/>
                  </a:ext>
                </a:extLst>
              </a:tr>
              <a:tr h="307221">
                <a:tc>
                  <a:txBody>
                    <a:bodyPr/>
                    <a:lstStyle/>
                    <a:p>
                      <a:r>
                        <a:rPr lang="en-US" sz="900">
                          <a:solidFill>
                            <a:schemeClr val="accent6"/>
                          </a:solidFill>
                        </a:rPr>
                        <a:t>Feeling sick</a:t>
                      </a:r>
                    </a:p>
                  </a:txBody>
                  <a:tcPr/>
                </a:tc>
                <a:tc>
                  <a:txBody>
                    <a:bodyPr/>
                    <a:lstStyle/>
                    <a:p>
                      <a:r>
                        <a:rPr lang="en-US" sz="900">
                          <a:solidFill>
                            <a:schemeClr val="accent6"/>
                          </a:solidFill>
                        </a:rPr>
                        <a:t>Joint pain, pain in extremities</a:t>
                      </a:r>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dizziness, abnormal skin sensations</a:t>
                      </a:r>
                      <a:endParaRPr lang="en-US" sz="900"/>
                    </a:p>
                  </a:txBody>
                  <a:tcPr/>
                </a:tc>
                <a:tc>
                  <a:txBody>
                    <a:bodyPr/>
                    <a:lstStyle/>
                    <a:p>
                      <a:r>
                        <a:rPr lang="en-US" sz="900">
                          <a:solidFill>
                            <a:schemeClr val="accent6"/>
                          </a:solidFill>
                        </a:rPr>
                        <a:t>Hives (nettle rash)</a:t>
                      </a:r>
                    </a:p>
                  </a:txBody>
                  <a:tcPr/>
                </a:tc>
                <a:extLst>
                  <a:ext uri="{0D108BD9-81ED-4DB2-BD59-A6C34878D82A}">
                    <a16:rowId xmlns:a16="http://schemas.microsoft.com/office/drawing/2014/main" val="303839003"/>
                  </a:ext>
                </a:extLst>
              </a:tr>
              <a:tr h="307221">
                <a:tc>
                  <a:txBody>
                    <a:bodyPr/>
                    <a:lstStyle/>
                    <a:p>
                      <a:r>
                        <a:rPr lang="en-US" sz="900">
                          <a:solidFill>
                            <a:schemeClr val="accent6"/>
                          </a:solidFill>
                        </a:rPr>
                        <a:t>Tiredness</a:t>
                      </a:r>
                    </a:p>
                  </a:txBody>
                  <a:tcPr/>
                </a:tc>
                <a:tc>
                  <a:txBody>
                    <a:bodyPr/>
                    <a:lstStyle/>
                    <a:p>
                      <a:r>
                        <a:rPr lang="en-US" sz="900">
                          <a:solidFill>
                            <a:schemeClr val="accent6"/>
                          </a:solidFill>
                        </a:rPr>
                        <a:t>Loss of appetite</a:t>
                      </a:r>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muscle stiffness</a:t>
                      </a:r>
                      <a:endParaRPr lang="en-US" sz="900"/>
                    </a:p>
                  </a:txBody>
                  <a:tcPr/>
                </a:tc>
                <a:tc>
                  <a:txBody>
                    <a:bodyPr/>
                    <a:lstStyle/>
                    <a:p>
                      <a:r>
                        <a:rPr lang="en-US" sz="900">
                          <a:solidFill>
                            <a:schemeClr val="accent6"/>
                          </a:solidFill>
                        </a:rPr>
                        <a:t>Skin discoloration, bruising, lump</a:t>
                      </a:r>
                    </a:p>
                  </a:txBody>
                  <a:tcPr/>
                </a:tc>
                <a:extLst>
                  <a:ext uri="{0D108BD9-81ED-4DB2-BD59-A6C34878D82A}">
                    <a16:rowId xmlns:a16="http://schemas.microsoft.com/office/drawing/2014/main" val="3352116880"/>
                  </a:ext>
                </a:extLst>
              </a:tr>
              <a:tr h="352736">
                <a:tc>
                  <a:txBody>
                    <a:bodyPr/>
                    <a:lstStyle/>
                    <a:p>
                      <a:pPr lvl="0" algn="l">
                        <a:lnSpc>
                          <a:spcPct val="100000"/>
                        </a:lnSpc>
                        <a:spcBef>
                          <a:spcPts val="0"/>
                        </a:spcBef>
                        <a:spcAft>
                          <a:spcPts val="0"/>
                        </a:spcAft>
                        <a:buNone/>
                      </a:pPr>
                      <a:r>
                        <a:rPr lang="en-US" sz="900" b="0" i="0" u="none" strike="noStrike" noProof="0">
                          <a:solidFill>
                            <a:schemeClr val="accent6"/>
                          </a:solidFill>
                          <a:latin typeface="Arial"/>
                        </a:rPr>
                        <a:t>Pain, redness, swelling, hardness or itching at the injection site</a:t>
                      </a:r>
                      <a:endParaRPr lang="en-US" sz="900">
                        <a:solidFill>
                          <a:schemeClr val="accent6"/>
                        </a:solidFill>
                      </a:endParaRPr>
                    </a:p>
                  </a:txBody>
                  <a:tcPr/>
                </a:tc>
                <a:tc>
                  <a:txBody>
                    <a:bodyPr/>
                    <a:lstStyle/>
                    <a:p>
                      <a:r>
                        <a:rPr lang="en-US" sz="900" err="1">
                          <a:solidFill>
                            <a:schemeClr val="accent6"/>
                          </a:solidFill>
                        </a:rPr>
                        <a:t>Discolouration</a:t>
                      </a:r>
                      <a:r>
                        <a:rPr lang="en-US" sz="900">
                          <a:solidFill>
                            <a:schemeClr val="accent6"/>
                          </a:solidFill>
                        </a:rPr>
                        <a:t>, bruising or warmth at the injection site</a:t>
                      </a:r>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sore throat, runny nose, cough </a:t>
                      </a:r>
                      <a:endParaRPr lang="en-US" sz="900"/>
                    </a:p>
                  </a:txBody>
                  <a:tcPr/>
                </a:tc>
                <a:tc>
                  <a:txBody>
                    <a:bodyPr/>
                    <a:lstStyle/>
                    <a:p>
                      <a:r>
                        <a:rPr lang="en-US" sz="900">
                          <a:solidFill>
                            <a:schemeClr val="accent6"/>
                          </a:solidFill>
                        </a:rPr>
                        <a:t>Sweating and night sweats</a:t>
                      </a:r>
                    </a:p>
                  </a:txBody>
                  <a:tcPr/>
                </a:tc>
                <a:extLst>
                  <a:ext uri="{0D108BD9-81ED-4DB2-BD59-A6C34878D82A}">
                    <a16:rowId xmlns:a16="http://schemas.microsoft.com/office/drawing/2014/main" val="3061976281"/>
                  </a:ext>
                </a:extLst>
              </a:tr>
              <a:tr h="352736">
                <a:tc>
                  <a:txBody>
                    <a:bodyPr/>
                    <a:lstStyle/>
                    <a:p>
                      <a:endParaRPr lang="en-US" sz="900"/>
                    </a:p>
                  </a:txBody>
                  <a:tcPr/>
                </a:tc>
                <a:tc>
                  <a:txBody>
                    <a:bodyPr/>
                    <a:lstStyle/>
                    <a:p>
                      <a:pPr lvl="0">
                        <a:buNone/>
                      </a:pPr>
                      <a:r>
                        <a:rPr lang="en-US" sz="900" b="0" i="0" u="none" strike="noStrike" noProof="0">
                          <a:solidFill>
                            <a:srgbClr val="333333"/>
                          </a:solidFill>
                          <a:latin typeface="Arial"/>
                        </a:rPr>
                        <a:t>Injection site nodule, injection site haematoma</a:t>
                      </a:r>
                      <a:endParaRPr lang="en-US" sz="900" dirty="0">
                        <a:highlight>
                          <a:srgbClr val="FFFF00"/>
                        </a:highlight>
                        <a:latin typeface="Arial"/>
                      </a:endParaRPr>
                    </a:p>
                  </a:txBody>
                  <a:tcPr/>
                </a:tc>
                <a:tc>
                  <a:txBody>
                    <a:bodyPr/>
                    <a:lstStyle/>
                    <a:p>
                      <a:pPr lvl="0" algn="l">
                        <a:lnSpc>
                          <a:spcPct val="100000"/>
                        </a:lnSpc>
                        <a:spcBef>
                          <a:spcPts val="0"/>
                        </a:spcBef>
                        <a:spcAft>
                          <a:spcPts val="0"/>
                        </a:spcAft>
                        <a:buNone/>
                      </a:pPr>
                      <a:r>
                        <a:rPr lang="en-US" sz="900" b="0" i="0" u="none" strike="noStrike" noProof="0" err="1">
                          <a:solidFill>
                            <a:srgbClr val="000000"/>
                          </a:solidFill>
                          <a:latin typeface="Arial"/>
                        </a:rPr>
                        <a:t>diarrhoea</a:t>
                      </a:r>
                      <a:r>
                        <a:rPr lang="en-US" sz="900" b="0" i="0" u="none" strike="noStrike" noProof="0">
                          <a:solidFill>
                            <a:srgbClr val="000000"/>
                          </a:solidFill>
                          <a:latin typeface="Arial"/>
                        </a:rPr>
                        <a:t>, vomiting   </a:t>
                      </a:r>
                      <a:endParaRPr lang="en-US" sz="900"/>
                    </a:p>
                    <a:p>
                      <a:pPr lvl="0">
                        <a:buNone/>
                      </a:pPr>
                      <a:endParaRPr lang="en-US" sz="900"/>
                    </a:p>
                  </a:txBody>
                  <a:tcPr/>
                </a:tc>
                <a:tc>
                  <a:txBody>
                    <a:bodyPr/>
                    <a:lstStyle/>
                    <a:p>
                      <a:r>
                        <a:rPr lang="en-US" sz="900">
                          <a:solidFill>
                            <a:schemeClr val="accent6"/>
                          </a:solidFill>
                        </a:rPr>
                        <a:t>Muscle cramps, pain and weakness</a:t>
                      </a:r>
                    </a:p>
                  </a:txBody>
                  <a:tcPr/>
                </a:tc>
                <a:extLst>
                  <a:ext uri="{0D108BD9-81ED-4DB2-BD59-A6C34878D82A}">
                    <a16:rowId xmlns:a16="http://schemas.microsoft.com/office/drawing/2014/main" val="3057331715"/>
                  </a:ext>
                </a:extLst>
              </a:tr>
              <a:tr h="477900">
                <a:tc>
                  <a:txBody>
                    <a:bodyPr/>
                    <a:lstStyle/>
                    <a:p>
                      <a:endParaRPr lang="en-US" sz="900"/>
                    </a:p>
                  </a:txBody>
                  <a:tcPr/>
                </a:tc>
                <a:tc>
                  <a:txBody>
                    <a:bodyPr/>
                    <a:lstStyle/>
                    <a:p>
                      <a:endParaRPr lang="en-US" sz="900"/>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rash, itch, skin inflammation, skin </a:t>
                      </a:r>
                      <a:r>
                        <a:rPr lang="en-US" sz="900" b="0" i="0" u="none" strike="noStrike" noProof="0" err="1">
                          <a:solidFill>
                            <a:srgbClr val="000000"/>
                          </a:solidFill>
                          <a:latin typeface="Arial"/>
                        </a:rPr>
                        <a:t>discolouration</a:t>
                      </a:r>
                      <a:r>
                        <a:rPr lang="en-US" sz="900" b="0" i="0" u="none" strike="noStrike" noProof="0">
                          <a:solidFill>
                            <a:srgbClr val="000000"/>
                          </a:solidFill>
                          <a:latin typeface="Arial"/>
                        </a:rPr>
                        <a:t>, bruising, flushing, feeling unwell, chest pain</a:t>
                      </a:r>
                      <a:endParaRPr lang="en-US" sz="900"/>
                    </a:p>
                  </a:txBody>
                  <a:tcPr/>
                </a:tc>
                <a:tc>
                  <a:txBody>
                    <a:bodyPr/>
                    <a:lstStyle/>
                    <a:p>
                      <a:r>
                        <a:rPr lang="en-US" sz="900">
                          <a:solidFill>
                            <a:schemeClr val="accent6"/>
                          </a:solidFill>
                        </a:rPr>
                        <a:t>Swelling of the ankles, feet, fingers, face, mouth and throat</a:t>
                      </a:r>
                    </a:p>
                    <a:p>
                      <a:pPr lvl="0">
                        <a:buNone/>
                      </a:pPr>
                      <a:endParaRPr lang="en-US" sz="900">
                        <a:solidFill>
                          <a:schemeClr val="accent6"/>
                        </a:solidFill>
                      </a:endParaRPr>
                    </a:p>
                  </a:txBody>
                  <a:tcPr/>
                </a:tc>
                <a:extLst>
                  <a:ext uri="{0D108BD9-81ED-4DB2-BD59-A6C34878D82A}">
                    <a16:rowId xmlns:a16="http://schemas.microsoft.com/office/drawing/2014/main" val="717430107"/>
                  </a:ext>
                </a:extLst>
              </a:tr>
              <a:tr h="2196073">
                <a:tc>
                  <a:txBody>
                    <a:bodyPr/>
                    <a:lstStyle/>
                    <a:p>
                      <a:pPr lvl="0">
                        <a:buNone/>
                      </a:pPr>
                      <a:endParaRPr lang="en-US" sz="900"/>
                    </a:p>
                  </a:txBody>
                  <a:tcPr/>
                </a:tc>
                <a:tc>
                  <a:txBody>
                    <a:bodyPr/>
                    <a:lstStyle/>
                    <a:p>
                      <a:pPr lvl="0">
                        <a:buNone/>
                      </a:pPr>
                      <a:endParaRPr lang="en-US" sz="900"/>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Abnormal sleep</a:t>
                      </a:r>
                    </a:p>
                    <a:p>
                      <a:pPr lvl="0" algn="l">
                        <a:lnSpc>
                          <a:spcPct val="100000"/>
                        </a:lnSpc>
                        <a:spcBef>
                          <a:spcPts val="0"/>
                        </a:spcBef>
                        <a:spcAft>
                          <a:spcPts val="0"/>
                        </a:spcAft>
                        <a:buNone/>
                      </a:pPr>
                      <a:r>
                        <a:rPr lang="en-US" sz="900" b="0" i="0" u="none" strike="noStrike" noProof="0">
                          <a:solidFill>
                            <a:schemeClr val="accent6"/>
                          </a:solidFill>
                        </a:rPr>
                        <a:t>Injection site </a:t>
                      </a:r>
                      <a:r>
                        <a:rPr lang="en-US" sz="900" b="0" i="0" u="none" strike="noStrike" noProof="0" err="1">
                          <a:solidFill>
                            <a:schemeClr val="accent6"/>
                          </a:solidFill>
                        </a:rPr>
                        <a:t>haemorrhage</a:t>
                      </a:r>
                      <a:r>
                        <a:rPr lang="en-US" sz="900" b="0" i="0" u="none" strike="noStrike" noProof="0">
                          <a:solidFill>
                            <a:schemeClr val="accent6"/>
                          </a:solidFill>
                        </a:rPr>
                        <a:t>, injection site irritation, </a:t>
                      </a:r>
                      <a:br>
                        <a:rPr lang="en-US" sz="900" b="0" i="0" u="none" strike="noStrike" noProof="0">
                          <a:solidFill>
                            <a:srgbClr val="000000"/>
                          </a:solidFill>
                        </a:rPr>
                      </a:br>
                      <a:r>
                        <a:rPr lang="en-US" sz="900" b="0" i="0" u="none" strike="noStrike" noProof="0">
                          <a:solidFill>
                            <a:schemeClr val="accent6"/>
                          </a:solidFill>
                        </a:rPr>
                        <a:t>Increased: troponin I and hepatic enzyme</a:t>
                      </a:r>
                      <a:br>
                        <a:rPr lang="en-US" sz="900" b="0" i="0" u="none" strike="noStrike" noProof="0">
                          <a:solidFill>
                            <a:srgbClr val="000000"/>
                          </a:solidFill>
                        </a:rPr>
                      </a:br>
                      <a:r>
                        <a:rPr lang="en-US" sz="900" b="0" i="0" u="none" strike="noStrike" noProof="0">
                          <a:solidFill>
                            <a:schemeClr val="accent6"/>
                          </a:solidFill>
                        </a:rPr>
                        <a:t>Decreased: White blood cell count, mean platelet volume</a:t>
                      </a:r>
                      <a:endParaRPr lang="en-US">
                        <a:solidFill>
                          <a:schemeClr val="accent6"/>
                        </a:solidFill>
                      </a:endParaRPr>
                    </a:p>
                  </a:txBody>
                  <a:tcPr/>
                </a:tc>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faster heart beat </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back, neck, abdominal pain, musculoskeletal pain, </a:t>
                      </a:r>
                      <a:r>
                        <a:rPr lang="en-US" sz="900" b="0" i="0" u="none" strike="noStrike" noProof="0" err="1">
                          <a:solidFill>
                            <a:srgbClr val="000000"/>
                          </a:solidFill>
                          <a:latin typeface="Arial"/>
                        </a:rPr>
                        <a:t>auxillary</a:t>
                      </a:r>
                      <a:r>
                        <a:rPr lang="en-US" sz="900" b="0" i="0" u="none" strike="noStrike" noProof="0">
                          <a:solidFill>
                            <a:srgbClr val="000000"/>
                          </a:solidFill>
                          <a:latin typeface="Arial"/>
                        </a:rPr>
                        <a:t> pain</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ear and throat ache</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dry mouth</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spinning sensation (vertigo) </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migraine </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nerve disorder causing weakness, tingling or numbness, drowsiness </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Injection site: blisters, </a:t>
                      </a:r>
                      <a:r>
                        <a:rPr lang="en-US" sz="900" b="0" i="0" u="none" strike="noStrike" noProof="0" err="1">
                          <a:solidFill>
                            <a:srgbClr val="000000"/>
                          </a:solidFill>
                          <a:latin typeface="Arial"/>
                        </a:rPr>
                        <a:t>parasthesia</a:t>
                      </a:r>
                      <a:r>
                        <a:rPr lang="en-US" sz="900" b="0" i="0" u="none" strike="noStrike" noProof="0">
                          <a:solidFill>
                            <a:srgbClr val="000000"/>
                          </a:solidFill>
                          <a:latin typeface="Arial"/>
                        </a:rPr>
                        <a:t>, rash, inflammation, exfoliation, dryness, movement impairment, contusion   </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weakness, feeling unwell </a:t>
                      </a:r>
                      <a:endParaRPr lang="en-US" sz="900"/>
                    </a:p>
                    <a:p>
                      <a:pPr lvl="0" algn="l">
                        <a:lnSpc>
                          <a:spcPct val="100000"/>
                        </a:lnSpc>
                        <a:spcBef>
                          <a:spcPts val="0"/>
                        </a:spcBef>
                        <a:spcAft>
                          <a:spcPts val="0"/>
                        </a:spcAft>
                        <a:buNone/>
                      </a:pPr>
                      <a:r>
                        <a:rPr lang="en-US" sz="900" b="0" i="0" u="none" strike="noStrike" noProof="0">
                          <a:solidFill>
                            <a:srgbClr val="000000"/>
                          </a:solidFill>
                          <a:latin typeface="Arial"/>
                        </a:rPr>
                        <a:t>pink eye</a:t>
                      </a:r>
                    </a:p>
                    <a:p>
                      <a:pPr lvl="0" algn="l">
                        <a:lnSpc>
                          <a:spcPct val="100000"/>
                        </a:lnSpc>
                        <a:spcBef>
                          <a:spcPts val="0"/>
                        </a:spcBef>
                        <a:spcAft>
                          <a:spcPts val="0"/>
                        </a:spcAft>
                        <a:buNone/>
                      </a:pPr>
                      <a:r>
                        <a:rPr lang="en-US" sz="900" b="0" i="0" u="none" strike="noStrike" noProof="0">
                          <a:solidFill>
                            <a:srgbClr val="000000"/>
                          </a:solidFill>
                          <a:latin typeface="Arial"/>
                        </a:rPr>
                        <a:t>Increased white blood cell count</a:t>
                      </a:r>
                    </a:p>
                    <a:p>
                      <a:pPr lvl="0" algn="l">
                        <a:lnSpc>
                          <a:spcPct val="100000"/>
                        </a:lnSpc>
                        <a:spcBef>
                          <a:spcPts val="0"/>
                        </a:spcBef>
                        <a:spcAft>
                          <a:spcPts val="0"/>
                        </a:spcAft>
                        <a:buNone/>
                      </a:pPr>
                      <a:r>
                        <a:rPr lang="en-US" sz="900" b="0" i="0" u="none" strike="noStrike" noProof="0">
                          <a:solidFill>
                            <a:srgbClr val="000000"/>
                          </a:solidFill>
                          <a:latin typeface="Arial"/>
                        </a:rPr>
                        <a:t>Somnolence</a:t>
                      </a:r>
                    </a:p>
                  </a:txBody>
                  <a:tcPr/>
                </a:tc>
                <a:extLst>
                  <a:ext uri="{0D108BD9-81ED-4DB2-BD59-A6C34878D82A}">
                    <a16:rowId xmlns:a16="http://schemas.microsoft.com/office/drawing/2014/main" val="3969487371"/>
                  </a:ext>
                </a:extLst>
              </a:tr>
            </a:tbl>
          </a:graphicData>
        </a:graphic>
      </p:graphicFrame>
      <p:sp>
        <p:nvSpPr>
          <p:cNvPr id="12" name="TextBox 11">
            <a:extLst>
              <a:ext uri="{FF2B5EF4-FFF2-40B4-BE49-F238E27FC236}">
                <a16:creationId xmlns:a16="http://schemas.microsoft.com/office/drawing/2014/main" id="{49F52C4D-36E4-CD50-7FBE-F420D5F6C403}"/>
              </a:ext>
            </a:extLst>
          </p:cNvPr>
          <p:cNvSpPr txBox="1"/>
          <p:nvPr/>
        </p:nvSpPr>
        <p:spPr>
          <a:xfrm>
            <a:off x="3933510" y="4971965"/>
            <a:ext cx="4024438" cy="923330"/>
          </a:xfrm>
          <a:prstGeom prst="rect">
            <a:avLst/>
          </a:prstGeom>
          <a:noFill/>
          <a:ln>
            <a:solidFill>
              <a:srgbClr val="212A7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For further information refer to:</a:t>
            </a:r>
            <a:br>
              <a:rPr lang="en-US" b="1" dirty="0">
                <a:cs typeface="Arial"/>
              </a:rPr>
            </a:br>
            <a:r>
              <a:rPr lang="en-US" b="1" dirty="0">
                <a:cs typeface="Arial"/>
              </a:rPr>
              <a:t> Imvanex SmPC </a:t>
            </a:r>
            <a:r>
              <a:rPr lang="en-US" b="1" dirty="0">
                <a:cs typeface="Arial"/>
                <a:hlinkClick r:id="rId3"/>
              </a:rPr>
              <a:t>here</a:t>
            </a:r>
            <a:br>
              <a:rPr lang="en-US" b="1" dirty="0">
                <a:cs typeface="Arial"/>
              </a:rPr>
            </a:br>
            <a:r>
              <a:rPr lang="en-US" b="1" dirty="0">
                <a:cs typeface="Arial"/>
              </a:rPr>
              <a:t> </a:t>
            </a:r>
            <a:r>
              <a:rPr lang="en-US" b="1" dirty="0" err="1">
                <a:cs typeface="Arial"/>
              </a:rPr>
              <a:t>Jynneos</a:t>
            </a:r>
            <a:r>
              <a:rPr lang="en-US" b="1" dirty="0">
                <a:cs typeface="Arial"/>
              </a:rPr>
              <a:t> package insert </a:t>
            </a:r>
            <a:r>
              <a:rPr lang="en-US" b="1" dirty="0">
                <a:cs typeface="Arial"/>
                <a:hlinkClick r:id="rId4"/>
              </a:rPr>
              <a:t>here</a:t>
            </a:r>
            <a:endParaRPr lang="en-US" b="1" dirty="0">
              <a:cs typeface="Arial"/>
            </a:endParaRPr>
          </a:p>
        </p:txBody>
      </p:sp>
      <p:sp>
        <p:nvSpPr>
          <p:cNvPr id="9" name="Footer Placeholder 3">
            <a:extLst>
              <a:ext uri="{FF2B5EF4-FFF2-40B4-BE49-F238E27FC236}">
                <a16:creationId xmlns:a16="http://schemas.microsoft.com/office/drawing/2014/main" id="{9164C8BF-57C6-B5C0-5A3E-8D7F83C06BD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29276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4</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0" y="147146"/>
            <a:ext cx="12192000" cy="683172"/>
          </a:xfrm>
        </p:spPr>
        <p:txBody>
          <a:bodyPr>
            <a:noAutofit/>
          </a:bodyPr>
          <a:lstStyle/>
          <a:p>
            <a:pPr algn="ctr"/>
            <a:r>
              <a:rPr lang="en-GB" sz="4000" b="1">
                <a:solidFill>
                  <a:srgbClr val="212A73"/>
                </a:solidFill>
              </a:rPr>
              <a:t>Acknowledgements</a:t>
            </a:r>
            <a:br>
              <a:rPr lang="en-GB" b="1">
                <a:solidFill>
                  <a:srgbClr val="002060"/>
                </a:solidFill>
              </a:rPr>
            </a:br>
            <a:endParaRPr lang="en-GB" b="1">
              <a:solidFill>
                <a:srgbClr val="002060"/>
              </a:solidFill>
            </a:endParaRPr>
          </a:p>
        </p:txBody>
      </p:sp>
      <p:sp>
        <p:nvSpPr>
          <p:cNvPr id="2" name="Rectangle 1"/>
          <p:cNvSpPr/>
          <p:nvPr/>
        </p:nvSpPr>
        <p:spPr>
          <a:xfrm>
            <a:off x="677262" y="889516"/>
            <a:ext cx="11162317" cy="3447610"/>
          </a:xfrm>
          <a:prstGeom prst="rect">
            <a:avLst/>
          </a:prstGeom>
        </p:spPr>
        <p:txBody>
          <a:bodyPr wrap="square" lIns="91440" tIns="45720" rIns="91440" bIns="45720" anchor="t">
            <a:spAutoFit/>
          </a:bodyPr>
          <a:lstStyle/>
          <a:p>
            <a:pPr marL="285750" lvl="0" indent="-285750" algn="just">
              <a:lnSpc>
                <a:spcPct val="250000"/>
              </a:lnSpc>
              <a:spcBef>
                <a:spcPts val="1000"/>
              </a:spcBef>
              <a:buFont typeface="Arial" charset="0"/>
              <a:buChar char="•"/>
              <a:defRPr/>
            </a:pPr>
            <a:r>
              <a:rPr lang="en-GB" sz="1600" dirty="0">
                <a:ea typeface="Verdana" panose="020B0604030504040204" pitchFamily="34" charset="0"/>
                <a:cs typeface="Calibri" panose="020F0502020204030204" pitchFamily="34" charset="0"/>
              </a:rPr>
              <a:t>Vaccine Preventable Disease Programme (VPDP), </a:t>
            </a:r>
            <a:r>
              <a:rPr lang="en-GB" sz="1600" dirty="0">
                <a:cs typeface="Calibri" panose="020F0502020204030204" pitchFamily="34" charset="0"/>
              </a:rPr>
              <a:t>Public Health Wales </a:t>
            </a:r>
            <a:r>
              <a:rPr lang="en-GB" sz="1600" dirty="0">
                <a:hlinkClick r:id="rId3"/>
              </a:rPr>
              <a:t>Immunisation and Vaccines - Public </a:t>
            </a:r>
            <a:endParaRPr lang="en-GB" sz="1600" dirty="0"/>
          </a:p>
          <a:p>
            <a:pPr marL="285750" indent="-285750" algn="just">
              <a:lnSpc>
                <a:spcPct val="250000"/>
              </a:lnSpc>
              <a:spcBef>
                <a:spcPts val="1000"/>
              </a:spcBef>
              <a:buFont typeface="Arial" charset="0"/>
              <a:buChar char="•"/>
              <a:defRPr/>
            </a:pPr>
            <a:r>
              <a:rPr lang="en-GB" sz="1600" dirty="0">
                <a:solidFill>
                  <a:srgbClr val="212A73"/>
                </a:solidFill>
                <a:ea typeface="Verdana"/>
              </a:rPr>
              <a:t>UK Health Security Agency (UKHSA) </a:t>
            </a:r>
            <a:r>
              <a:rPr lang="en-GB" sz="1600" dirty="0">
                <a:solidFill>
                  <a:srgbClr val="212A73"/>
                </a:solidFill>
                <a:ea typeface="+mn-lt"/>
                <a:cs typeface="+mn-lt"/>
                <a:hlinkClick r:id="rId4"/>
              </a:rPr>
              <a:t>Mpox (monkeypox): guidance - GOV.UK</a:t>
            </a:r>
            <a:endParaRPr lang="en-GB" sz="1050" dirty="0">
              <a:solidFill>
                <a:srgbClr val="002060"/>
              </a:solidFill>
              <a:ea typeface="Verdana"/>
            </a:endParaRPr>
          </a:p>
          <a:p>
            <a:pPr marL="285750" indent="-285750" algn="just">
              <a:lnSpc>
                <a:spcPct val="250000"/>
              </a:lnSpc>
              <a:spcBef>
                <a:spcPts val="1000"/>
              </a:spcBef>
              <a:buFont typeface="Arial" charset="0"/>
              <a:buChar char="•"/>
              <a:defRPr/>
            </a:pPr>
            <a:r>
              <a:rPr lang="en-GB" sz="1600" dirty="0">
                <a:solidFill>
                  <a:srgbClr val="002060"/>
                </a:solidFill>
              </a:rPr>
              <a:t>UKHSA Mpox routine vaccination programme for protection of gay, bisexual and other men who have sex with men (GBMSM) at highest risk of exposure. Information for healthcare practitioners (March 2025) training slide set </a:t>
            </a:r>
            <a:endParaRPr lang="en-GB" sz="1050" dirty="0">
              <a:solidFill>
                <a:srgbClr val="002060"/>
              </a:solidFill>
              <a:ea typeface="Verdana"/>
              <a:cs typeface="Arial"/>
            </a:endParaRPr>
          </a:p>
          <a:p>
            <a:pPr marL="285750" lvl="0" indent="-285750" algn="just">
              <a:lnSpc>
                <a:spcPct val="250000"/>
              </a:lnSpc>
              <a:spcBef>
                <a:spcPts val="1000"/>
              </a:spcBef>
              <a:buFont typeface="Arial" charset="0"/>
              <a:buChar char="•"/>
              <a:defRPr/>
            </a:pPr>
            <a:r>
              <a:rPr lang="en-US" sz="1600" dirty="0">
                <a:solidFill>
                  <a:srgbClr val="212A73"/>
                </a:solidFill>
                <a:ea typeface="Verdana" panose="020B0604030504040204" pitchFamily="34" charset="0"/>
              </a:rPr>
              <a:t>Other references included in slides or footer notes</a:t>
            </a:r>
          </a:p>
        </p:txBody>
      </p:sp>
      <p:sp>
        <p:nvSpPr>
          <p:cNvPr id="7" name="Footer Placeholder 3">
            <a:extLst>
              <a:ext uri="{FF2B5EF4-FFF2-40B4-BE49-F238E27FC236}">
                <a16:creationId xmlns:a16="http://schemas.microsoft.com/office/drawing/2014/main" id="{48C66E5B-7A50-CDC3-FB4A-46BEB0C33AD5}"/>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176957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0132-EF6D-8CB3-733E-61C7FBBCD113}"/>
              </a:ext>
            </a:extLst>
          </p:cNvPr>
          <p:cNvSpPr>
            <a:spLocks noGrp="1"/>
          </p:cNvSpPr>
          <p:nvPr>
            <p:ph type="title"/>
          </p:nvPr>
        </p:nvSpPr>
        <p:spPr>
          <a:xfrm>
            <a:off x="585786" y="271464"/>
            <a:ext cx="9882187" cy="863600"/>
          </a:xfrm>
        </p:spPr>
        <p:txBody>
          <a:bodyPr/>
          <a:lstStyle/>
          <a:p>
            <a:r>
              <a:rPr lang="en-GB" b="1"/>
              <a:t>Potential adverse reaction (3)</a:t>
            </a:r>
          </a:p>
        </p:txBody>
      </p:sp>
      <p:sp>
        <p:nvSpPr>
          <p:cNvPr id="3" name="Content Placeholder 2">
            <a:extLst>
              <a:ext uri="{FF2B5EF4-FFF2-40B4-BE49-F238E27FC236}">
                <a16:creationId xmlns:a16="http://schemas.microsoft.com/office/drawing/2014/main" id="{2425541F-3300-8148-492E-F65148DC2BFE}"/>
              </a:ext>
            </a:extLst>
          </p:cNvPr>
          <p:cNvSpPr>
            <a:spLocks noGrp="1"/>
          </p:cNvSpPr>
          <p:nvPr>
            <p:ph idx="1"/>
          </p:nvPr>
        </p:nvSpPr>
        <p:spPr>
          <a:xfrm>
            <a:off x="481012" y="1354138"/>
            <a:ext cx="10515600" cy="4351338"/>
          </a:xfrm>
        </p:spPr>
        <p:txBody>
          <a:bodyPr/>
          <a:lstStyle/>
          <a:p>
            <a:r>
              <a:rPr lang="en-GB" dirty="0"/>
              <a:t>Rates </a:t>
            </a:r>
            <a:r>
              <a:rPr lang="en-GB"/>
              <a:t>of adverse events reported after 1st, 2nd or booster dose were similar, but anecdotally the frequency of adverse events, particularly local site reactions, appears to be higher in those who have received previous live smallpox vaccine</a:t>
            </a:r>
          </a:p>
          <a:p>
            <a:r>
              <a:rPr lang="en-GB" dirty="0"/>
              <a:t>As </a:t>
            </a:r>
            <a:r>
              <a:rPr lang="en-GB"/>
              <a:t>this vaccine is labelled with a black triangle, all adverse reactions occurring in individuals of any age after vaccination should be reported to the MHRA using the Yellow Card Scheme</a:t>
            </a:r>
          </a:p>
          <a:p>
            <a:r>
              <a:rPr lang="en-US" dirty="0">
                <a:latin typeface="Arial"/>
                <a:ea typeface="Lucida Sans" panose="020B0602030504020204" pitchFamily="34" charset="0"/>
                <a:cs typeface="Arial"/>
              </a:rPr>
              <a:t>Any</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adverse</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reaction</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should</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also</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be</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documented</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in</a:t>
            </a:r>
            <a:r>
              <a:rPr lang="en-US" spc="-20">
                <a:effectLst/>
                <a:latin typeface="Arial"/>
                <a:ea typeface="Lucida Sans" panose="020B0602030504020204" pitchFamily="34" charset="0"/>
                <a:cs typeface="Arial"/>
              </a:rPr>
              <a:t> </a:t>
            </a:r>
            <a:r>
              <a:rPr lang="en-US">
                <a:effectLst/>
                <a:latin typeface="Arial"/>
                <a:ea typeface="Lucida Sans" panose="020B0602030504020204" pitchFamily="34" charset="0"/>
                <a:cs typeface="Arial"/>
              </a:rPr>
              <a:t>accordance </a:t>
            </a:r>
            <a:r>
              <a:rPr lang="en-US" spc="-30">
                <a:effectLst/>
                <a:latin typeface="Arial"/>
                <a:ea typeface="Lucida Sans" panose="020B0602030504020204" pitchFamily="34" charset="0"/>
                <a:cs typeface="Arial"/>
              </a:rPr>
              <a:t>with</a:t>
            </a:r>
            <a:r>
              <a:rPr lang="en-US" spc="-65">
                <a:effectLst/>
                <a:latin typeface="Arial"/>
                <a:ea typeface="Lucida Sans" panose="020B0602030504020204" pitchFamily="34" charset="0"/>
                <a:cs typeface="Arial"/>
              </a:rPr>
              <a:t> </a:t>
            </a:r>
            <a:r>
              <a:rPr lang="en-US" spc="-30">
                <a:effectLst/>
                <a:latin typeface="Arial"/>
                <a:ea typeface="Lucida Sans" panose="020B0602030504020204" pitchFamily="34" charset="0"/>
                <a:cs typeface="Arial"/>
              </a:rPr>
              <a:t>local</a:t>
            </a:r>
            <a:r>
              <a:rPr lang="en-US" spc="-65">
                <a:effectLst/>
                <a:latin typeface="Arial"/>
                <a:ea typeface="Lucida Sans" panose="020B0602030504020204" pitchFamily="34" charset="0"/>
                <a:cs typeface="Arial"/>
              </a:rPr>
              <a:t> </a:t>
            </a:r>
            <a:r>
              <a:rPr lang="en-US" spc="-30">
                <a:effectLst/>
                <a:latin typeface="Arial"/>
                <a:ea typeface="Lucida Sans" panose="020B0602030504020204" pitchFamily="34" charset="0"/>
                <a:cs typeface="Arial"/>
              </a:rPr>
              <a:t>procedures</a:t>
            </a:r>
            <a:endParaRPr lang="en-GB">
              <a:effectLst/>
              <a:latin typeface="Arial"/>
              <a:ea typeface="Lucida Sans" panose="020B0602030504020204" pitchFamily="34" charset="0"/>
              <a:cs typeface="Arial"/>
            </a:endParaRPr>
          </a:p>
          <a:p>
            <a:endParaRPr lang="en-GB"/>
          </a:p>
        </p:txBody>
      </p:sp>
      <p:sp>
        <p:nvSpPr>
          <p:cNvPr id="5" name="Slide Number Placeholder 4">
            <a:extLst>
              <a:ext uri="{FF2B5EF4-FFF2-40B4-BE49-F238E27FC236}">
                <a16:creationId xmlns:a16="http://schemas.microsoft.com/office/drawing/2014/main" id="{B783095F-754F-133A-F9B0-06E098DD0817}"/>
              </a:ext>
            </a:extLst>
          </p:cNvPr>
          <p:cNvSpPr>
            <a:spLocks noGrp="1"/>
          </p:cNvSpPr>
          <p:nvPr>
            <p:ph type="sldNum" sz="quarter" idx="12"/>
          </p:nvPr>
        </p:nvSpPr>
        <p:spPr/>
        <p:txBody>
          <a:bodyPr/>
          <a:lstStyle/>
          <a:p>
            <a:fld id="{561D0CCE-8DCC-44DC-A653-AE62B1D84A52}" type="slidenum">
              <a:rPr lang="en-GB" smtClean="0"/>
              <a:pPr/>
              <a:t>40</a:t>
            </a:fld>
            <a:endParaRPr lang="en-GB"/>
          </a:p>
        </p:txBody>
      </p:sp>
      <p:sp>
        <p:nvSpPr>
          <p:cNvPr id="8" name="Footer Placeholder 3">
            <a:extLst>
              <a:ext uri="{FF2B5EF4-FFF2-40B4-BE49-F238E27FC236}">
                <a16:creationId xmlns:a16="http://schemas.microsoft.com/office/drawing/2014/main" id="{3DC5DF20-F51F-6326-8D59-D23A6CF42621}"/>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831646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41</a:t>
            </a:fld>
            <a:endParaRPr lang="en-GB"/>
          </a:p>
        </p:txBody>
      </p:sp>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99763"/>
            <a:ext cx="11457250" cy="3695539"/>
          </a:xfrm>
        </p:spPr>
        <p:txBody>
          <a:bodyPr/>
          <a:lstStyle/>
          <a:p>
            <a:pPr marL="0" indent="0" algn="ctr">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504045" y="1024900"/>
            <a:ext cx="2276482" cy="200042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1179410"/>
            <a:ext cx="9075493" cy="4499180"/>
          </a:xfrm>
          <a:prstGeom prst="rect">
            <a:avLst/>
          </a:prstGeom>
        </p:spPr>
        <p:txBody>
          <a:bodyPr wrap="square">
            <a:spAutoFit/>
          </a:bodyPr>
          <a:lstStyle/>
          <a:p>
            <a:pPr marL="285750" indent="-285750" algn="just">
              <a:lnSpc>
                <a:spcPct val="250000"/>
              </a:lnSpc>
              <a:buFont typeface="Arial" panose="020B0604020202020204" pitchFamily="34" charset="0"/>
              <a:buChar char="•"/>
            </a:pPr>
            <a:r>
              <a:rPr lang="en-GB" sz="1600" dirty="0">
                <a:solidFill>
                  <a:srgbClr val="002060"/>
                </a:solidFill>
                <a:cs typeface="Arial" panose="020B0604020202020204" pitchFamily="34" charset="0"/>
              </a:rPr>
              <a:t>Vaccinees should be advised that they can report any adverse reactions or suspected side effects to the MHRA through the online </a:t>
            </a:r>
            <a:r>
              <a:rPr lang="en-GB" sz="1600" dirty="0">
                <a:solidFill>
                  <a:srgbClr val="002060"/>
                </a:solidFill>
                <a:cs typeface="Arial" panose="020B0604020202020204" pitchFamily="34" charset="0"/>
                <a:hlinkClick r:id="rId4"/>
              </a:rPr>
              <a:t>yellow card scheme </a:t>
            </a:r>
            <a:r>
              <a:rPr lang="en-GB" sz="1600" dirty="0">
                <a:solidFill>
                  <a:srgbClr val="002060"/>
                </a:solidFill>
                <a:cs typeface="Arial" panose="020B0604020202020204" pitchFamily="34" charset="0"/>
              </a:rPr>
              <a:t>website or the Yellow Card app</a:t>
            </a:r>
            <a:endParaRPr lang="en-GB" sz="1600" dirty="0">
              <a:cs typeface="Calibri" panose="020F0502020204030204" pitchFamily="34" charset="0"/>
            </a:endParaRPr>
          </a:p>
          <a:p>
            <a:pPr marL="285750" indent="-285750" algn="just">
              <a:lnSpc>
                <a:spcPct val="250000"/>
              </a:lnSpc>
              <a:buFont typeface="Arial" panose="020B0604020202020204" pitchFamily="34" charset="0"/>
              <a:buChar char="•"/>
            </a:pPr>
            <a:r>
              <a:rPr lang="en-GB" sz="1600" dirty="0">
                <a:solidFill>
                  <a:schemeClr val="tx1"/>
                </a:solidFill>
                <a:cs typeface="Calibri" panose="020F0502020204030204" pitchFamily="34" charset="0"/>
              </a:rPr>
              <a:t>Any suspected side effects following vaccine administration should be reported to the MHRA Yellow Card Scheme.  </a:t>
            </a:r>
            <a:endParaRPr lang="en-GB" sz="1600" dirty="0">
              <a:ea typeface="Calibri" panose="020F0502020204030204" pitchFamily="34" charset="0"/>
              <a:cs typeface="Times New Roman" panose="02020603050405020304" pitchFamily="18" charset="0"/>
            </a:endParaRPr>
          </a:p>
          <a:p>
            <a:pPr marL="285750" indent="-285750" algn="just">
              <a:lnSpc>
                <a:spcPct val="250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Anyone can report even if uncertain about whether vaccine caused condition:</a:t>
            </a:r>
          </a:p>
          <a:p>
            <a:pPr marL="800100" lvl="1" indent="-342900" algn="just">
              <a:lnSpc>
                <a:spcPct val="250000"/>
              </a:lnSpc>
              <a:spcAft>
                <a:spcPts val="800"/>
              </a:spcAft>
              <a:buFont typeface="Courier New" panose="02070309020205020404" pitchFamily="49" charset="0"/>
              <a:buChar char="o"/>
              <a:tabLst>
                <a:tab pos="457200" algn="l"/>
              </a:tabLst>
            </a:pPr>
            <a:r>
              <a:rPr lang="en-GB" sz="1600" u="sng" dirty="0">
                <a:ea typeface="Calibri" panose="020F0502020204030204" pitchFamily="34" charset="0"/>
                <a:cs typeface="Times New Roman" panose="02020603050405020304" pitchFamily="18" charset="0"/>
                <a:hlinkClick r:id="rId5"/>
              </a:rPr>
              <a:t>www.mhra.gov.uk/yellowcard</a:t>
            </a:r>
            <a:r>
              <a:rPr lang="en-GB" sz="1600" dirty="0">
                <a:ea typeface="Calibri" panose="020F0502020204030204" pitchFamily="34" charset="0"/>
                <a:cs typeface="Times New Roman" panose="02020603050405020304" pitchFamily="18" charset="0"/>
              </a:rPr>
              <a:t> or call 0800 731 6789 (9am to 5pm Monday to Friday)</a:t>
            </a:r>
          </a:p>
          <a:p>
            <a:pPr marL="800100" lvl="1" indent="-342900" algn="just">
              <a:lnSpc>
                <a:spcPct val="250000"/>
              </a:lnSpc>
              <a:spcAft>
                <a:spcPts val="800"/>
              </a:spcAft>
              <a:buFont typeface="Courier New" panose="02070309020205020404" pitchFamily="49" charset="0"/>
              <a:buChar char="o"/>
              <a:tabLst>
                <a:tab pos="457200" algn="l"/>
              </a:tabLst>
            </a:pPr>
            <a:r>
              <a:rPr lang="en-GB" sz="1600" dirty="0">
                <a:ea typeface="Calibri" panose="020F0502020204030204" pitchFamily="34" charset="0"/>
                <a:cs typeface="Times New Roman" panose="02020603050405020304" pitchFamily="18" charset="0"/>
                <a:hlinkClick r:id="rId6"/>
              </a:rPr>
              <a:t>Green Book Chapter 9 </a:t>
            </a:r>
            <a:r>
              <a:rPr lang="en-GB" sz="1600" dirty="0">
                <a:ea typeface="Calibri" panose="020F0502020204030204" pitchFamily="34" charset="0"/>
                <a:cs typeface="Times New Roman" panose="02020603050405020304" pitchFamily="18" charset="0"/>
              </a:rPr>
              <a:t>for detailed guidance on reporting vaccine reactions</a:t>
            </a:r>
          </a:p>
        </p:txBody>
      </p:sp>
      <p:pic>
        <p:nvPicPr>
          <p:cNvPr id="2" name="Picture 1"/>
          <p:cNvPicPr>
            <a:picLocks noChangeAspect="1"/>
          </p:cNvPicPr>
          <p:nvPr/>
        </p:nvPicPr>
        <p:blipFill>
          <a:blip r:embed="rId7"/>
          <a:stretch>
            <a:fillRect/>
          </a:stretch>
        </p:blipFill>
        <p:spPr>
          <a:xfrm>
            <a:off x="10161270" y="3385948"/>
            <a:ext cx="1682122" cy="2504727"/>
          </a:xfrm>
          <a:prstGeom prst="rect">
            <a:avLst/>
          </a:prstGeom>
          <a:ln>
            <a:noFill/>
          </a:ln>
          <a:effectLst>
            <a:outerShdw blurRad="292100" dist="139700" dir="2700000" algn="tl" rotWithShape="0">
              <a:srgbClr val="333333">
                <a:alpha val="65000"/>
              </a:srgbClr>
            </a:outerShdw>
          </a:effectLst>
        </p:spPr>
      </p:pic>
      <p:sp>
        <p:nvSpPr>
          <p:cNvPr id="9" name="Footer Placeholder 3">
            <a:extLst>
              <a:ext uri="{FF2B5EF4-FFF2-40B4-BE49-F238E27FC236}">
                <a16:creationId xmlns:a16="http://schemas.microsoft.com/office/drawing/2014/main" id="{F34920D1-804F-7CCB-D223-99A725DBF07A}"/>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659402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9351876" cy="1302118"/>
          </a:xfrm>
        </p:spPr>
        <p:txBody>
          <a:bodyPr>
            <a:normAutofit/>
          </a:bodyPr>
          <a:lstStyle/>
          <a:p>
            <a:r>
              <a:rPr lang="en-GB" b="1"/>
              <a:t>MVA-BN vaccine storage and preparation</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42</a:t>
            </a:fld>
            <a:endParaRPr lang="en-GB"/>
          </a:p>
        </p:txBody>
      </p:sp>
    </p:spTree>
    <p:extLst>
      <p:ext uri="{BB962C8B-B14F-4D97-AF65-F5344CB8AC3E}">
        <p14:creationId xmlns:p14="http://schemas.microsoft.com/office/powerpoint/2010/main" val="2620121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E9EC-2951-5382-E5F0-274582ACD046}"/>
              </a:ext>
            </a:extLst>
          </p:cNvPr>
          <p:cNvSpPr>
            <a:spLocks noGrp="1"/>
          </p:cNvSpPr>
          <p:nvPr>
            <p:ph type="title"/>
          </p:nvPr>
        </p:nvSpPr>
        <p:spPr>
          <a:xfrm>
            <a:off x="838200" y="365126"/>
            <a:ext cx="10515600" cy="742495"/>
          </a:xfrm>
        </p:spPr>
        <p:txBody>
          <a:bodyPr lIns="91440" tIns="45720" rIns="91440" bIns="45720" anchor="t"/>
          <a:lstStyle/>
          <a:p>
            <a:r>
              <a:rPr lang="en-GB" b="1"/>
              <a:t>MVA-BN vaccine storage </a:t>
            </a:r>
            <a:endParaRPr lang="en-GB" b="1">
              <a:cs typeface="Arial"/>
            </a:endParaRPr>
          </a:p>
        </p:txBody>
      </p:sp>
      <p:sp>
        <p:nvSpPr>
          <p:cNvPr id="3" name="Content Placeholder 2">
            <a:extLst>
              <a:ext uri="{FF2B5EF4-FFF2-40B4-BE49-F238E27FC236}">
                <a16:creationId xmlns:a16="http://schemas.microsoft.com/office/drawing/2014/main" id="{6F8EF1B2-F174-0248-2060-9C532DB6CF08}"/>
              </a:ext>
            </a:extLst>
          </p:cNvPr>
          <p:cNvSpPr>
            <a:spLocks noGrp="1"/>
          </p:cNvSpPr>
          <p:nvPr>
            <p:ph idx="1"/>
          </p:nvPr>
        </p:nvSpPr>
        <p:spPr>
          <a:xfrm>
            <a:off x="838200" y="1234911"/>
            <a:ext cx="10515600" cy="4583998"/>
          </a:xfrm>
        </p:spPr>
        <p:txBody>
          <a:bodyPr lIns="91440" tIns="45720" rIns="91440" bIns="45720" anchor="t"/>
          <a:lstStyle/>
          <a:p>
            <a:pPr marL="0" indent="0">
              <a:lnSpc>
                <a:spcPct val="100000"/>
              </a:lnSpc>
              <a:spcBef>
                <a:spcPts val="600"/>
              </a:spcBef>
              <a:buNone/>
            </a:pPr>
            <a:r>
              <a:rPr lang="en-GB" sz="1600" dirty="0"/>
              <a:t>MVA-BN vaccine has complex storage requirements, and the expiry date depends upon storage temperature</a:t>
            </a:r>
            <a:endParaRPr lang="en-US" sz="1600" dirty="0">
              <a:cs typeface="Arial"/>
            </a:endParaRPr>
          </a:p>
          <a:p>
            <a:pPr>
              <a:lnSpc>
                <a:spcPct val="100000"/>
              </a:lnSpc>
              <a:spcBef>
                <a:spcPts val="600"/>
              </a:spcBef>
            </a:pPr>
            <a:r>
              <a:rPr lang="en-GB" sz="1600" dirty="0">
                <a:cs typeface="Arial"/>
              </a:rPr>
              <a:t>MVA-BN vaccine is supplied frozen in packs of 10 or 20 vials</a:t>
            </a:r>
          </a:p>
          <a:p>
            <a:pPr>
              <a:lnSpc>
                <a:spcPct val="100000"/>
              </a:lnSpc>
              <a:spcBef>
                <a:spcPts val="600"/>
              </a:spcBef>
            </a:pPr>
            <a:r>
              <a:rPr lang="en-GB" sz="1600" dirty="0"/>
              <a:t>MVA-BN vaccine will be shipped from UKHSA storage sites at -20°C </a:t>
            </a:r>
            <a:endParaRPr lang="en-GB" sz="1600" dirty="0">
              <a:cs typeface="Arial"/>
            </a:endParaRPr>
          </a:p>
          <a:p>
            <a:pPr>
              <a:lnSpc>
                <a:spcPct val="100000"/>
              </a:lnSpc>
              <a:spcBef>
                <a:spcPts val="600"/>
              </a:spcBef>
            </a:pPr>
            <a:r>
              <a:rPr lang="en-GB" sz="1600" dirty="0">
                <a:cs typeface="Arial"/>
              </a:rPr>
              <a:t>The remaining shelf life at clinic level will depend on previous storage temperature so refer to documentation on the product</a:t>
            </a:r>
          </a:p>
          <a:p>
            <a:pPr>
              <a:lnSpc>
                <a:spcPct val="100000"/>
              </a:lnSpc>
              <a:spcBef>
                <a:spcPts val="600"/>
              </a:spcBef>
            </a:pPr>
            <a:r>
              <a:rPr lang="en-GB" sz="1600" dirty="0"/>
              <a:t>It should be stored at -20°C upon receipt to keep the expiry date longer but if -20°C storage is not available, frozen vials should be immediately stored in the fridge at +2°C to +8°C to thaw (or may be thawed for approx. 15 minutes at room temperature for immediate use)  </a:t>
            </a:r>
            <a:endParaRPr lang="en-GB" sz="1600" dirty="0">
              <a:cs typeface="Arial"/>
            </a:endParaRPr>
          </a:p>
          <a:p>
            <a:pPr>
              <a:lnSpc>
                <a:spcPct val="100000"/>
              </a:lnSpc>
              <a:spcBef>
                <a:spcPts val="600"/>
              </a:spcBef>
            </a:pPr>
            <a:r>
              <a:rPr lang="en-GB" sz="1600" dirty="0"/>
              <a:t>After thawing at +2°C to +8°C, MVA-BN vaccine can be stored at this temperature (+2°C to +8°C ) for up to 8 weeks; add a post-thaw expiry label </a:t>
            </a:r>
            <a:endParaRPr lang="en-GB" sz="1600" dirty="0">
              <a:cs typeface="Arial"/>
            </a:endParaRPr>
          </a:p>
          <a:p>
            <a:pPr>
              <a:lnSpc>
                <a:spcPct val="100000"/>
              </a:lnSpc>
              <a:spcBef>
                <a:spcPts val="600"/>
              </a:spcBef>
            </a:pPr>
            <a:r>
              <a:rPr lang="en-GB" sz="1600" b="1" dirty="0"/>
              <a:t>Do not re-freeze a vial once it has been thawed</a:t>
            </a:r>
            <a:endParaRPr lang="en-GB" sz="1600" b="1" dirty="0">
              <a:cs typeface="Arial"/>
            </a:endParaRPr>
          </a:p>
          <a:p>
            <a:pPr>
              <a:lnSpc>
                <a:spcPct val="100000"/>
              </a:lnSpc>
              <a:spcBef>
                <a:spcPts val="600"/>
              </a:spcBef>
            </a:pPr>
            <a:r>
              <a:rPr lang="en-GB" sz="1600" dirty="0"/>
              <a:t>Store in original package to protect from light</a:t>
            </a:r>
            <a:endParaRPr lang="en-GB" sz="1600" dirty="0">
              <a:cs typeface="Arial"/>
            </a:endParaRPr>
          </a:p>
          <a:p>
            <a:pPr>
              <a:lnSpc>
                <a:spcPct val="100000"/>
              </a:lnSpc>
              <a:spcBef>
                <a:spcPts val="600"/>
              </a:spcBef>
            </a:pPr>
            <a:r>
              <a:rPr lang="en-GB" sz="1600" dirty="0"/>
              <a:t>Do not use after the expiry date shown on the vial label or after the 8-week post-thaw expiry date (whichever is sooner)</a:t>
            </a:r>
            <a:endParaRPr lang="en-GB" sz="1600" dirty="0">
              <a:cs typeface="Arial"/>
            </a:endParaRPr>
          </a:p>
          <a:p>
            <a:pPr marL="0" indent="0">
              <a:buNone/>
            </a:pPr>
            <a:endParaRPr lang="en-GB" dirty="0"/>
          </a:p>
        </p:txBody>
      </p:sp>
      <p:sp>
        <p:nvSpPr>
          <p:cNvPr id="5" name="Slide Number Placeholder 4">
            <a:extLst>
              <a:ext uri="{FF2B5EF4-FFF2-40B4-BE49-F238E27FC236}">
                <a16:creationId xmlns:a16="http://schemas.microsoft.com/office/drawing/2014/main" id="{A2185442-CDA3-BD50-E312-D8426898834E}"/>
              </a:ext>
            </a:extLst>
          </p:cNvPr>
          <p:cNvSpPr>
            <a:spLocks noGrp="1"/>
          </p:cNvSpPr>
          <p:nvPr>
            <p:ph type="sldNum" sz="quarter" idx="12"/>
          </p:nvPr>
        </p:nvSpPr>
        <p:spPr/>
        <p:txBody>
          <a:bodyPr/>
          <a:lstStyle/>
          <a:p>
            <a:fld id="{561D0CCE-8DCC-44DC-A653-AE62B1D84A52}" type="slidenum">
              <a:rPr lang="en-GB" smtClean="0"/>
              <a:pPr/>
              <a:t>43</a:t>
            </a:fld>
            <a:endParaRPr lang="en-GB"/>
          </a:p>
        </p:txBody>
      </p:sp>
      <p:sp>
        <p:nvSpPr>
          <p:cNvPr id="7" name="Footer Placeholder 3">
            <a:extLst>
              <a:ext uri="{FF2B5EF4-FFF2-40B4-BE49-F238E27FC236}">
                <a16:creationId xmlns:a16="http://schemas.microsoft.com/office/drawing/2014/main" id="{E5E1C0B5-F559-9B2A-D01E-E311A3C66308}"/>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83955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562-9D97-A520-63CE-FF81609DBEF8}"/>
              </a:ext>
            </a:extLst>
          </p:cNvPr>
          <p:cNvSpPr>
            <a:spLocks noGrp="1"/>
          </p:cNvSpPr>
          <p:nvPr>
            <p:ph type="title"/>
          </p:nvPr>
        </p:nvSpPr>
        <p:spPr>
          <a:xfrm>
            <a:off x="838200" y="365126"/>
            <a:ext cx="10515600" cy="728384"/>
          </a:xfrm>
        </p:spPr>
        <p:txBody>
          <a:bodyPr lIns="91440" tIns="45720" rIns="91440" bIns="45720" anchor="t"/>
          <a:lstStyle/>
          <a:p>
            <a:r>
              <a:rPr lang="en-GB" b="1"/>
              <a:t>MVA-BN vaccine preparation</a:t>
            </a:r>
            <a:endParaRPr lang="en-GB" b="1">
              <a:cs typeface="Arial"/>
            </a:endParaRPr>
          </a:p>
        </p:txBody>
      </p:sp>
      <p:sp>
        <p:nvSpPr>
          <p:cNvPr id="3" name="Content Placeholder 2">
            <a:extLst>
              <a:ext uri="{FF2B5EF4-FFF2-40B4-BE49-F238E27FC236}">
                <a16:creationId xmlns:a16="http://schemas.microsoft.com/office/drawing/2014/main" id="{C5DB0961-AD12-540B-5BD4-20DA311308F6}"/>
              </a:ext>
            </a:extLst>
          </p:cNvPr>
          <p:cNvSpPr>
            <a:spLocks noGrp="1"/>
          </p:cNvSpPr>
          <p:nvPr>
            <p:ph idx="1"/>
          </p:nvPr>
        </p:nvSpPr>
        <p:spPr>
          <a:xfrm>
            <a:off x="536114" y="1283079"/>
            <a:ext cx="7485668" cy="4537857"/>
          </a:xfrm>
        </p:spPr>
        <p:txBody>
          <a:bodyPr lIns="91440" tIns="45720" rIns="91440" bIns="45720" anchor="t"/>
          <a:lstStyle/>
          <a:p>
            <a:pPr>
              <a:lnSpc>
                <a:spcPct val="120000"/>
              </a:lnSpc>
              <a:spcBef>
                <a:spcPts val="600"/>
              </a:spcBef>
            </a:pPr>
            <a:r>
              <a:rPr lang="en-GB" sz="1800" dirty="0"/>
              <a:t>MVA-BN vaccine is supplied in packs containing 10 or 20 single dose vials (0.5ml in each) </a:t>
            </a:r>
          </a:p>
          <a:p>
            <a:pPr>
              <a:lnSpc>
                <a:spcPct val="120000"/>
              </a:lnSpc>
              <a:spcBef>
                <a:spcPts val="600"/>
              </a:spcBef>
            </a:pPr>
            <a:r>
              <a:rPr lang="en-GB" sz="1800" dirty="0"/>
              <a:t>Once the frozen vaccine has been thawed, it is a light yellow to pale white milky suspension for injection </a:t>
            </a:r>
            <a:endParaRPr lang="en-GB" sz="1800" dirty="0">
              <a:cs typeface="Arial"/>
            </a:endParaRPr>
          </a:p>
          <a:p>
            <a:pPr>
              <a:lnSpc>
                <a:spcPct val="120000"/>
              </a:lnSpc>
              <a:spcBef>
                <a:spcPts val="600"/>
              </a:spcBef>
            </a:pPr>
            <a:r>
              <a:rPr lang="en-GB" sz="1800" dirty="0"/>
              <a:t>The vaccine should be allowed to reach room temperature before use </a:t>
            </a:r>
            <a:endParaRPr lang="en-GB" sz="1800" dirty="0">
              <a:cs typeface="Arial"/>
            </a:endParaRPr>
          </a:p>
          <a:p>
            <a:pPr>
              <a:lnSpc>
                <a:spcPct val="120000"/>
              </a:lnSpc>
              <a:spcBef>
                <a:spcPts val="600"/>
              </a:spcBef>
            </a:pPr>
            <a:r>
              <a:rPr lang="en-GB" sz="1800" dirty="0"/>
              <a:t>Swirl vial gently before use for at least 30 seconds </a:t>
            </a:r>
            <a:endParaRPr lang="en-GB" sz="1800" dirty="0">
              <a:cs typeface="Arial"/>
            </a:endParaRPr>
          </a:p>
          <a:p>
            <a:pPr>
              <a:lnSpc>
                <a:spcPct val="120000"/>
              </a:lnSpc>
              <a:spcBef>
                <a:spcPts val="600"/>
              </a:spcBef>
            </a:pPr>
            <a:r>
              <a:rPr lang="en-GB" sz="1800" dirty="0"/>
              <a:t>Visually inspect the suspension prior to administration </a:t>
            </a:r>
            <a:endParaRPr lang="en-GB" sz="1800" dirty="0">
              <a:cs typeface="Arial"/>
            </a:endParaRPr>
          </a:p>
          <a:p>
            <a:pPr>
              <a:lnSpc>
                <a:spcPct val="120000"/>
              </a:lnSpc>
              <a:spcBef>
                <a:spcPts val="600"/>
              </a:spcBef>
            </a:pPr>
            <a:r>
              <a:rPr lang="en-GB" sz="1800" dirty="0"/>
              <a:t>If particles, discolouration and/or abnormal appearance are seen, the vaccine should be discarded</a:t>
            </a:r>
            <a:endParaRPr lang="en-GB" sz="1800" dirty="0">
              <a:cs typeface="Arial"/>
            </a:endParaRPr>
          </a:p>
          <a:p>
            <a:pPr>
              <a:lnSpc>
                <a:spcPct val="120000"/>
              </a:lnSpc>
              <a:spcBef>
                <a:spcPts val="600"/>
              </a:spcBef>
            </a:pPr>
            <a:r>
              <a:rPr lang="en-GB" sz="1800" dirty="0"/>
              <a:t>Administration is usually via the </a:t>
            </a:r>
            <a:r>
              <a:rPr lang="en-GB" sz="1800" b="1" dirty="0"/>
              <a:t>subcutaneous or intramuscular route (0.5ml)</a:t>
            </a:r>
            <a:endParaRPr lang="en-GB" sz="1800" b="1" strike="sngStrike" dirty="0">
              <a:cs typeface="Arial"/>
            </a:endParaRPr>
          </a:p>
        </p:txBody>
      </p:sp>
      <p:sp>
        <p:nvSpPr>
          <p:cNvPr id="5" name="Slide Number Placeholder 4">
            <a:extLst>
              <a:ext uri="{FF2B5EF4-FFF2-40B4-BE49-F238E27FC236}">
                <a16:creationId xmlns:a16="http://schemas.microsoft.com/office/drawing/2014/main" id="{B27BCED0-8E0F-C0FD-756F-373C4124ECA8}"/>
              </a:ext>
            </a:extLst>
          </p:cNvPr>
          <p:cNvSpPr>
            <a:spLocks noGrp="1"/>
          </p:cNvSpPr>
          <p:nvPr>
            <p:ph type="sldNum" sz="quarter" idx="12"/>
          </p:nvPr>
        </p:nvSpPr>
        <p:spPr/>
        <p:txBody>
          <a:bodyPr/>
          <a:lstStyle/>
          <a:p>
            <a:fld id="{561D0CCE-8DCC-44DC-A653-AE62B1D84A52}" type="slidenum">
              <a:rPr lang="en-GB" smtClean="0"/>
              <a:pPr/>
              <a:t>44</a:t>
            </a:fld>
            <a:endParaRPr lang="en-GB"/>
          </a:p>
        </p:txBody>
      </p:sp>
      <p:pic>
        <p:nvPicPr>
          <p:cNvPr id="6" name="Picture 5">
            <a:extLst>
              <a:ext uri="{FF2B5EF4-FFF2-40B4-BE49-F238E27FC236}">
                <a16:creationId xmlns:a16="http://schemas.microsoft.com/office/drawing/2014/main" id="{BC5993CD-9C2A-49B9-1926-0E741B392ADF}"/>
              </a:ext>
            </a:extLst>
          </p:cNvPr>
          <p:cNvPicPr>
            <a:picLocks noChangeAspect="1"/>
          </p:cNvPicPr>
          <p:nvPr/>
        </p:nvPicPr>
        <p:blipFill>
          <a:blip r:embed="rId3"/>
          <a:stretch>
            <a:fillRect/>
          </a:stretch>
        </p:blipFill>
        <p:spPr>
          <a:xfrm>
            <a:off x="8250084" y="1972722"/>
            <a:ext cx="3757246" cy="2613447"/>
          </a:xfrm>
          <a:prstGeom prst="rect">
            <a:avLst/>
          </a:prstGeom>
        </p:spPr>
      </p:pic>
      <p:sp>
        <p:nvSpPr>
          <p:cNvPr id="8" name="TextBox 7">
            <a:extLst>
              <a:ext uri="{FF2B5EF4-FFF2-40B4-BE49-F238E27FC236}">
                <a16:creationId xmlns:a16="http://schemas.microsoft.com/office/drawing/2014/main" id="{A8A1CC34-D768-320A-69F9-7D2DA10211D1}"/>
              </a:ext>
            </a:extLst>
          </p:cNvPr>
          <p:cNvSpPr txBox="1"/>
          <p:nvPr/>
        </p:nvSpPr>
        <p:spPr>
          <a:xfrm>
            <a:off x="9237776" y="4760209"/>
            <a:ext cx="17766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Arial"/>
              </a:rPr>
              <a:t>Image source: </a:t>
            </a:r>
            <a:r>
              <a:rPr lang="en-US" sz="1100">
                <a:cs typeface="Arial"/>
                <a:hlinkClick r:id="rId4"/>
              </a:rPr>
              <a:t>UKHSA</a:t>
            </a:r>
            <a:r>
              <a:rPr lang="en-US" sz="1100">
                <a:cs typeface="Arial"/>
              </a:rPr>
              <a:t>    </a:t>
            </a:r>
            <a:r>
              <a:rPr lang="en-US">
                <a:cs typeface="Arial"/>
              </a:rPr>
              <a:t> </a:t>
            </a:r>
            <a:endParaRPr lang="en-US"/>
          </a:p>
        </p:txBody>
      </p:sp>
      <p:sp>
        <p:nvSpPr>
          <p:cNvPr id="9" name="Footer Placeholder 3">
            <a:extLst>
              <a:ext uri="{FF2B5EF4-FFF2-40B4-BE49-F238E27FC236}">
                <a16:creationId xmlns:a16="http://schemas.microsoft.com/office/drawing/2014/main" id="{2022CBC3-D80A-125F-3686-032ABC4C76D3}"/>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4200596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9351876" cy="1302118"/>
          </a:xfrm>
        </p:spPr>
        <p:txBody>
          <a:bodyPr>
            <a:normAutofit/>
          </a:bodyPr>
          <a:lstStyle/>
          <a:p>
            <a:r>
              <a:rPr lang="en-GB" b="1"/>
              <a:t>MVA-BN vaccine administration</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45</a:t>
            </a:fld>
            <a:endParaRPr lang="en-GB"/>
          </a:p>
        </p:txBody>
      </p:sp>
    </p:spTree>
    <p:extLst>
      <p:ext uri="{BB962C8B-B14F-4D97-AF65-F5344CB8AC3E}">
        <p14:creationId xmlns:p14="http://schemas.microsoft.com/office/powerpoint/2010/main" val="8110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DEFA-1997-1830-EEFD-6B3A63471663}"/>
              </a:ext>
            </a:extLst>
          </p:cNvPr>
          <p:cNvSpPr>
            <a:spLocks noGrp="1"/>
          </p:cNvSpPr>
          <p:nvPr>
            <p:ph type="title"/>
          </p:nvPr>
        </p:nvSpPr>
        <p:spPr/>
        <p:txBody>
          <a:bodyPr lIns="91440" tIns="45720" rIns="91440" bIns="45720" anchor="t"/>
          <a:lstStyle/>
          <a:p>
            <a:r>
              <a:rPr lang="en-GB" b="1"/>
              <a:t>Legal framework for administration</a:t>
            </a:r>
            <a:endParaRPr lang="en-GB" b="1">
              <a:cs typeface="Arial"/>
            </a:endParaRPr>
          </a:p>
        </p:txBody>
      </p:sp>
      <p:sp>
        <p:nvSpPr>
          <p:cNvPr id="3" name="Content Placeholder 2">
            <a:extLst>
              <a:ext uri="{FF2B5EF4-FFF2-40B4-BE49-F238E27FC236}">
                <a16:creationId xmlns:a16="http://schemas.microsoft.com/office/drawing/2014/main" id="{AB63B3AC-BBFB-638E-88E7-68FC8D7B5E62}"/>
              </a:ext>
            </a:extLst>
          </p:cNvPr>
          <p:cNvSpPr>
            <a:spLocks noGrp="1"/>
          </p:cNvSpPr>
          <p:nvPr>
            <p:ph idx="1"/>
          </p:nvPr>
        </p:nvSpPr>
        <p:spPr>
          <a:xfrm>
            <a:off x="838200" y="1489435"/>
            <a:ext cx="10515600" cy="4687528"/>
          </a:xfrm>
        </p:spPr>
        <p:txBody>
          <a:bodyPr lIns="91440" tIns="45720" rIns="91440" bIns="45720" anchor="t"/>
          <a:lstStyle/>
          <a:p>
            <a:pPr>
              <a:lnSpc>
                <a:spcPct val="100000"/>
              </a:lnSpc>
              <a:spcBef>
                <a:spcPts val="600"/>
              </a:spcBef>
            </a:pPr>
            <a:r>
              <a:rPr lang="en-GB" sz="1800" dirty="0"/>
              <a:t>U</a:t>
            </a:r>
            <a:r>
              <a:rPr lang="en-GB" sz="1800" dirty="0">
                <a:latin typeface="+mn-lt"/>
              </a:rPr>
              <a:t>se of MVA-BN for vaccination against </a:t>
            </a:r>
            <a:r>
              <a:rPr lang="en-GB" sz="1800" dirty="0"/>
              <a:t>mpox</a:t>
            </a:r>
            <a:r>
              <a:rPr lang="en-GB" sz="1800" dirty="0">
                <a:latin typeface="+mn-lt"/>
              </a:rPr>
              <a:t> may be via a </a:t>
            </a:r>
            <a:r>
              <a:rPr lang="en-GB" sz="1800" dirty="0"/>
              <a:t>written prescription</a:t>
            </a:r>
            <a:r>
              <a:rPr lang="en-GB" sz="1800" dirty="0">
                <a:latin typeface="+mn-lt"/>
              </a:rPr>
              <a:t>, Patient Specific Direction (PSD) or a Patient Group Direction (PGD) depending on the vaccine being supplied, and the route of administration</a:t>
            </a:r>
            <a:endParaRPr lang="en-GB" sz="1800" dirty="0">
              <a:latin typeface="+mn-lt"/>
              <a:cs typeface="Arial"/>
            </a:endParaRPr>
          </a:p>
          <a:p>
            <a:pPr>
              <a:lnSpc>
                <a:spcPct val="100000"/>
              </a:lnSpc>
            </a:pPr>
            <a:r>
              <a:rPr lang="en-GB" sz="1800" dirty="0">
                <a:cs typeface="Arial"/>
              </a:rPr>
              <a:t>Imvanex</a:t>
            </a:r>
            <a:r>
              <a:rPr lang="en-GB" sz="1200" dirty="0">
                <a:cs typeface="Arial"/>
              </a:rPr>
              <a:t>®</a:t>
            </a:r>
            <a:r>
              <a:rPr lang="en-GB" sz="1800" dirty="0">
                <a:cs typeface="Arial"/>
              </a:rPr>
              <a:t> is UK licensed and </a:t>
            </a:r>
            <a:r>
              <a:rPr lang="en-GB" sz="1800" dirty="0" err="1">
                <a:cs typeface="Arial"/>
              </a:rPr>
              <a:t>Jynneos</a:t>
            </a:r>
            <a:r>
              <a:rPr lang="en-GB" sz="1800" dirty="0">
                <a:cs typeface="Arial"/>
              </a:rPr>
              <a:t>® (US licensed Batch FDP00072) has been approved for use in the UK by the MHRA </a:t>
            </a:r>
          </a:p>
          <a:p>
            <a:pPr>
              <a:lnSpc>
                <a:spcPct val="100000"/>
              </a:lnSpc>
              <a:spcBef>
                <a:spcPts val="600"/>
              </a:spcBef>
            </a:pPr>
            <a:r>
              <a:rPr lang="en-GB" sz="1800" dirty="0">
                <a:cs typeface="Arial"/>
              </a:rPr>
              <a:t>Where </a:t>
            </a:r>
            <a:r>
              <a:rPr lang="en-GB" sz="1800" dirty="0" err="1">
                <a:cs typeface="Arial"/>
              </a:rPr>
              <a:t>Jynneos</a:t>
            </a:r>
            <a:r>
              <a:rPr lang="en-GB" sz="1200" dirty="0">
                <a:cs typeface="Arial"/>
              </a:rPr>
              <a:t>®</a:t>
            </a:r>
            <a:r>
              <a:rPr lang="en-GB" sz="1800" dirty="0">
                <a:cs typeface="Arial"/>
              </a:rPr>
              <a:t> is the local vaccine available at time of administration, the PGD only enables the use of </a:t>
            </a:r>
            <a:r>
              <a:rPr lang="en-GB" sz="1800" dirty="0" err="1">
                <a:cs typeface="Arial"/>
              </a:rPr>
              <a:t>Jynneos</a:t>
            </a:r>
            <a:r>
              <a:rPr lang="en-GB" sz="1200" dirty="0">
                <a:cs typeface="Arial"/>
              </a:rPr>
              <a:t>®</a:t>
            </a:r>
            <a:r>
              <a:rPr lang="en-GB" sz="1800" dirty="0">
                <a:cs typeface="Arial"/>
              </a:rPr>
              <a:t> vaccine: batch number FDP00072 (expiry date 31 July 2025)</a:t>
            </a:r>
            <a:endParaRPr lang="en-GB" dirty="0"/>
          </a:p>
          <a:p>
            <a:pPr>
              <a:lnSpc>
                <a:spcPct val="100000"/>
              </a:lnSpc>
              <a:spcBef>
                <a:spcPts val="600"/>
              </a:spcBef>
            </a:pPr>
            <a:r>
              <a:rPr lang="en-GB" sz="1800" b="1" dirty="0">
                <a:latin typeface="+mn-lt"/>
              </a:rPr>
              <a:t>Welsh Medicines Advice </a:t>
            </a:r>
            <a:r>
              <a:rPr lang="en-GB" sz="1800" b="1" dirty="0"/>
              <a:t>Service have</a:t>
            </a:r>
            <a:r>
              <a:rPr lang="en-GB" sz="1800" b="1" dirty="0">
                <a:latin typeface="+mn-lt"/>
              </a:rPr>
              <a:t> produced a </a:t>
            </a:r>
            <a:r>
              <a:rPr lang="en-GB" sz="1800" b="1" dirty="0">
                <a:solidFill>
                  <a:srgbClr val="00A7A7"/>
                </a:solidFill>
                <a:latin typeface="+mn-lt"/>
                <a:hlinkClick r:id="rId3">
                  <a:extLst>
                    <a:ext uri="{A12FA001-AC4F-418D-AE19-62706E023703}">
                      <ahyp:hlinkClr xmlns:ahyp="http://schemas.microsoft.com/office/drawing/2018/hyperlinkcolor" val="tx"/>
                    </a:ext>
                  </a:extLst>
                </a:hlinkClick>
              </a:rPr>
              <a:t>PGD</a:t>
            </a:r>
            <a:r>
              <a:rPr lang="en-GB" sz="1800" b="1" dirty="0">
                <a:latin typeface="+mn-lt"/>
              </a:rPr>
              <a:t> specifically for the use of the US licensed </a:t>
            </a:r>
            <a:r>
              <a:rPr lang="en-GB" sz="1800" b="1" dirty="0"/>
              <a:t>Batch FDP00072</a:t>
            </a:r>
            <a:r>
              <a:rPr lang="en-GB" sz="1800" b="1" dirty="0">
                <a:latin typeface="+mn-lt"/>
              </a:rPr>
              <a:t> of </a:t>
            </a:r>
            <a:r>
              <a:rPr lang="en-GB" sz="1800" b="1" dirty="0" err="1">
                <a:latin typeface="+mn-lt"/>
              </a:rPr>
              <a:t>Jynneos</a:t>
            </a:r>
            <a:r>
              <a:rPr lang="en-GB" sz="1200" b="0" i="0" dirty="0">
                <a:solidFill>
                  <a:srgbClr val="000000"/>
                </a:solidFill>
                <a:effectLst/>
                <a:latin typeface="Times New Roman"/>
                <a:cs typeface="Times New Roman"/>
              </a:rPr>
              <a:t> ▼®</a:t>
            </a:r>
            <a:r>
              <a:rPr lang="en-GB" sz="1800" b="1" dirty="0">
                <a:latin typeface="+mn-lt"/>
              </a:rPr>
              <a:t> vaccine</a:t>
            </a:r>
            <a:r>
              <a:rPr lang="en-GB" sz="1800" b="1" dirty="0"/>
              <a:t> and Imvanex</a:t>
            </a:r>
            <a:r>
              <a:rPr lang="en-GB" sz="1200" b="0" i="0" dirty="0">
                <a:solidFill>
                  <a:srgbClr val="000000"/>
                </a:solidFill>
                <a:effectLst/>
                <a:latin typeface="Times New Roman"/>
                <a:cs typeface="Times New Roman"/>
              </a:rPr>
              <a:t> ▼®</a:t>
            </a:r>
            <a:endParaRPr lang="en-GB" sz="1800" b="1" strike="sngStrike" dirty="0">
              <a:latin typeface="Times New Roman"/>
              <a:cs typeface="Times New Roman"/>
            </a:endParaRPr>
          </a:p>
          <a:p>
            <a:pPr algn="l">
              <a:lnSpc>
                <a:spcPct val="100000"/>
              </a:lnSpc>
              <a:spcBef>
                <a:spcPts val="600"/>
              </a:spcBef>
              <a:buFont typeface="Arial" panose="020B0604020202020204" pitchFamily="34" charset="0"/>
              <a:buChar char="•"/>
            </a:pPr>
            <a:r>
              <a:rPr lang="en-GB" sz="1800" dirty="0">
                <a:latin typeface="+mn-lt"/>
              </a:rPr>
              <a:t>If there are any programme changes, these may not be immediately reflected in the PGD; a prescription or PSD should be used in the interim</a:t>
            </a:r>
            <a:endParaRPr lang="en-GB" sz="1800" dirty="0">
              <a:latin typeface="+mn-lt"/>
              <a:cs typeface="Arial"/>
            </a:endParaRPr>
          </a:p>
          <a:p>
            <a:endParaRPr lang="en-GB" dirty="0"/>
          </a:p>
        </p:txBody>
      </p:sp>
      <p:sp>
        <p:nvSpPr>
          <p:cNvPr id="5" name="Slide Number Placeholder 4">
            <a:extLst>
              <a:ext uri="{FF2B5EF4-FFF2-40B4-BE49-F238E27FC236}">
                <a16:creationId xmlns:a16="http://schemas.microsoft.com/office/drawing/2014/main" id="{F3B088BE-FD21-28A7-5263-C49B954EB12A}"/>
              </a:ext>
            </a:extLst>
          </p:cNvPr>
          <p:cNvSpPr>
            <a:spLocks noGrp="1"/>
          </p:cNvSpPr>
          <p:nvPr>
            <p:ph type="sldNum" sz="quarter" idx="12"/>
          </p:nvPr>
        </p:nvSpPr>
        <p:spPr/>
        <p:txBody>
          <a:bodyPr/>
          <a:lstStyle/>
          <a:p>
            <a:fld id="{561D0CCE-8DCC-44DC-A653-AE62B1D84A52}" type="slidenum">
              <a:rPr lang="en-GB" smtClean="0"/>
              <a:pPr/>
              <a:t>46</a:t>
            </a:fld>
            <a:endParaRPr lang="en-GB"/>
          </a:p>
        </p:txBody>
      </p:sp>
      <p:sp>
        <p:nvSpPr>
          <p:cNvPr id="7" name="Footer Placeholder 3">
            <a:extLst>
              <a:ext uri="{FF2B5EF4-FFF2-40B4-BE49-F238E27FC236}">
                <a16:creationId xmlns:a16="http://schemas.microsoft.com/office/drawing/2014/main" id="{E0035993-951B-C253-2137-D255DCE9336E}"/>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129360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2BB6-5F7A-A191-443C-6B3218FA6D02}"/>
              </a:ext>
            </a:extLst>
          </p:cNvPr>
          <p:cNvSpPr>
            <a:spLocks noGrp="1"/>
          </p:cNvSpPr>
          <p:nvPr>
            <p:ph type="title"/>
          </p:nvPr>
        </p:nvSpPr>
        <p:spPr>
          <a:xfrm>
            <a:off x="330201" y="365125"/>
            <a:ext cx="11242430" cy="1067656"/>
          </a:xfrm>
        </p:spPr>
        <p:txBody>
          <a:bodyPr lIns="91440" tIns="45720" rIns="91440" bIns="45720" anchor="t"/>
          <a:lstStyle/>
          <a:p>
            <a:r>
              <a:rPr lang="en-US" sz="3600" b="1">
                <a:cs typeface="Arial"/>
              </a:rPr>
              <a:t> </a:t>
            </a:r>
            <a:r>
              <a:rPr lang="en-US" b="1">
                <a:cs typeface="Arial"/>
              </a:rPr>
              <a:t>Preparation and administration</a:t>
            </a:r>
          </a:p>
        </p:txBody>
      </p:sp>
      <p:sp>
        <p:nvSpPr>
          <p:cNvPr id="3" name="Content Placeholder 2">
            <a:extLst>
              <a:ext uri="{FF2B5EF4-FFF2-40B4-BE49-F238E27FC236}">
                <a16:creationId xmlns:a16="http://schemas.microsoft.com/office/drawing/2014/main" id="{87BEB25C-F6E1-F41B-1B29-685DA4267824}"/>
              </a:ext>
            </a:extLst>
          </p:cNvPr>
          <p:cNvSpPr>
            <a:spLocks noGrp="1"/>
          </p:cNvSpPr>
          <p:nvPr>
            <p:ph idx="1"/>
          </p:nvPr>
        </p:nvSpPr>
        <p:spPr>
          <a:xfrm>
            <a:off x="541215" y="1505194"/>
            <a:ext cx="11406553" cy="3847246"/>
          </a:xfrm>
        </p:spPr>
        <p:txBody>
          <a:bodyPr lIns="91440" tIns="45720" rIns="91440" bIns="45720" anchor="t"/>
          <a:lstStyle/>
          <a:p>
            <a:pPr marL="0" indent="0">
              <a:buNone/>
            </a:pPr>
            <a:r>
              <a:rPr lang="en-US" sz="2400" dirty="0">
                <a:cs typeface="Arial"/>
              </a:rPr>
              <a:t>Appropriate infection control and aseptic techniques should be used at all times </a:t>
            </a:r>
            <a:endParaRPr lang="en-US" sz="2400" strike="sngStrike" dirty="0">
              <a:highlight>
                <a:srgbClr val="FFFF00"/>
              </a:highlight>
              <a:cs typeface="Arial"/>
            </a:endParaRPr>
          </a:p>
          <a:p>
            <a:pPr marL="0" indent="0">
              <a:buNone/>
            </a:pPr>
            <a:r>
              <a:rPr lang="en-US" sz="2400" dirty="0">
                <a:cs typeface="Arial"/>
              </a:rPr>
              <a:t>The following guidance regarding preparation of the vaccination site applies irrespective of the route used for administration:</a:t>
            </a:r>
          </a:p>
          <a:p>
            <a:r>
              <a:rPr lang="en-US" sz="2400" dirty="0">
                <a:cs typeface="Arial"/>
              </a:rPr>
              <a:t>If the skin is clean, no further cleaning is necessary. Only visibly dirty skin needs to be cleaned. It is not necessary to disinfect the skin (</a:t>
            </a:r>
            <a:r>
              <a:rPr lang="en-US" sz="2400" dirty="0">
                <a:cs typeface="Arial"/>
                <a:hlinkClick r:id="rId3"/>
              </a:rPr>
              <a:t>Green Book, Chapter 4</a:t>
            </a:r>
            <a:r>
              <a:rPr lang="en-US" sz="2400" dirty="0">
                <a:cs typeface="Arial"/>
              </a:rPr>
              <a:t>)</a:t>
            </a:r>
          </a:p>
          <a:p>
            <a:r>
              <a:rPr lang="en-US" sz="2400" dirty="0">
                <a:cs typeface="Arial"/>
              </a:rPr>
              <a:t>Routine use of gloves for immunisation is not recommended; follow national IPC guidance</a:t>
            </a:r>
          </a:p>
        </p:txBody>
      </p:sp>
      <p:sp>
        <p:nvSpPr>
          <p:cNvPr id="5" name="Slide Number Placeholder 4">
            <a:extLst>
              <a:ext uri="{FF2B5EF4-FFF2-40B4-BE49-F238E27FC236}">
                <a16:creationId xmlns:a16="http://schemas.microsoft.com/office/drawing/2014/main" id="{CD2DF612-D5EC-CD9C-BA38-B3622EBC3897}"/>
              </a:ext>
            </a:extLst>
          </p:cNvPr>
          <p:cNvSpPr>
            <a:spLocks noGrp="1"/>
          </p:cNvSpPr>
          <p:nvPr>
            <p:ph type="sldNum" sz="quarter" idx="12"/>
          </p:nvPr>
        </p:nvSpPr>
        <p:spPr/>
        <p:txBody>
          <a:bodyPr/>
          <a:lstStyle/>
          <a:p>
            <a:fld id="{561D0CCE-8DCC-44DC-A653-AE62B1D84A52}" type="slidenum">
              <a:rPr lang="en-GB" smtClean="0"/>
              <a:pPr/>
              <a:t>47</a:t>
            </a:fld>
            <a:endParaRPr lang="en-GB"/>
          </a:p>
        </p:txBody>
      </p:sp>
      <p:sp>
        <p:nvSpPr>
          <p:cNvPr id="7" name="Footer Placeholder 3">
            <a:extLst>
              <a:ext uri="{FF2B5EF4-FFF2-40B4-BE49-F238E27FC236}">
                <a16:creationId xmlns:a16="http://schemas.microsoft.com/office/drawing/2014/main" id="{C3F44D87-CCA0-11F6-B83F-FBEC4CE7640B}"/>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454273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E0F0-D3E8-788E-0A2E-BF7300FB4ABF}"/>
              </a:ext>
            </a:extLst>
          </p:cNvPr>
          <p:cNvSpPr>
            <a:spLocks noGrp="1"/>
          </p:cNvSpPr>
          <p:nvPr>
            <p:ph type="title"/>
          </p:nvPr>
        </p:nvSpPr>
        <p:spPr>
          <a:xfrm>
            <a:off x="101205" y="140309"/>
            <a:ext cx="12092353" cy="985594"/>
          </a:xfrm>
        </p:spPr>
        <p:txBody>
          <a:bodyPr lIns="91440" tIns="45720" rIns="91440" bIns="45720" anchor="t"/>
          <a:lstStyle/>
          <a:p>
            <a:pPr algn="ctr"/>
            <a:r>
              <a:rPr lang="en-US" b="1">
                <a:cs typeface="Arial"/>
              </a:rPr>
              <a:t>MVA-BN vaccine administration: subcutaneous and intramuscular technique</a:t>
            </a:r>
          </a:p>
        </p:txBody>
      </p:sp>
      <p:sp>
        <p:nvSpPr>
          <p:cNvPr id="5" name="Slide Number Placeholder 4">
            <a:extLst>
              <a:ext uri="{FF2B5EF4-FFF2-40B4-BE49-F238E27FC236}">
                <a16:creationId xmlns:a16="http://schemas.microsoft.com/office/drawing/2014/main" id="{79757D95-22BE-49C6-9E14-543657355B6A}"/>
              </a:ext>
            </a:extLst>
          </p:cNvPr>
          <p:cNvSpPr>
            <a:spLocks noGrp="1"/>
          </p:cNvSpPr>
          <p:nvPr>
            <p:ph type="sldNum" sz="quarter" idx="12"/>
          </p:nvPr>
        </p:nvSpPr>
        <p:spPr/>
        <p:txBody>
          <a:bodyPr/>
          <a:lstStyle/>
          <a:p>
            <a:fld id="{561D0CCE-8DCC-44DC-A653-AE62B1D84A52}" type="slidenum">
              <a:rPr lang="en-GB" smtClean="0"/>
              <a:pPr/>
              <a:t>48</a:t>
            </a:fld>
            <a:endParaRPr lang="en-GB"/>
          </a:p>
        </p:txBody>
      </p:sp>
      <p:sp>
        <p:nvSpPr>
          <p:cNvPr id="8" name="Content Placeholder 7">
            <a:extLst>
              <a:ext uri="{FF2B5EF4-FFF2-40B4-BE49-F238E27FC236}">
                <a16:creationId xmlns:a16="http://schemas.microsoft.com/office/drawing/2014/main" id="{6AA0E5BC-6202-4544-C2E4-A97EBEECC07D}"/>
              </a:ext>
            </a:extLst>
          </p:cNvPr>
          <p:cNvSpPr>
            <a:spLocks noGrp="1"/>
          </p:cNvSpPr>
          <p:nvPr>
            <p:ph idx="1"/>
          </p:nvPr>
        </p:nvSpPr>
        <p:spPr>
          <a:xfrm>
            <a:off x="326292" y="1559902"/>
            <a:ext cx="3434863" cy="4351338"/>
          </a:xfrm>
        </p:spPr>
        <p:txBody>
          <a:bodyPr lIns="91440" tIns="45720" rIns="91440" bIns="45720" anchor="t"/>
          <a:lstStyle/>
          <a:p>
            <a:r>
              <a:rPr lang="en-US" sz="2400">
                <a:cs typeface="Arial"/>
              </a:rPr>
              <a:t>MVA-BN vaccine administration is usually via the subcutaneous or intramuscular route (0.5ml)</a:t>
            </a:r>
          </a:p>
          <a:p>
            <a:r>
              <a:rPr lang="en-US" sz="2400" dirty="0">
                <a:cs typeface="Arial"/>
              </a:rPr>
              <a:t>The</a:t>
            </a:r>
            <a:r>
              <a:rPr lang="en-US" sz="2400">
                <a:cs typeface="Arial"/>
              </a:rPr>
              <a:t> required needle insertion angle and depth of tissue penetration for each technique is different</a:t>
            </a:r>
          </a:p>
          <a:p>
            <a:endParaRPr lang="en-US">
              <a:cs typeface="Arial"/>
            </a:endParaRPr>
          </a:p>
        </p:txBody>
      </p:sp>
      <p:grpSp>
        <p:nvGrpSpPr>
          <p:cNvPr id="13" name="Group 12">
            <a:extLst>
              <a:ext uri="{FF2B5EF4-FFF2-40B4-BE49-F238E27FC236}">
                <a16:creationId xmlns:a16="http://schemas.microsoft.com/office/drawing/2014/main" id="{4A099469-667E-C93F-2AFA-E1A01BCC7020}"/>
              </a:ext>
            </a:extLst>
          </p:cNvPr>
          <p:cNvGrpSpPr/>
          <p:nvPr/>
        </p:nvGrpSpPr>
        <p:grpSpPr>
          <a:xfrm>
            <a:off x="4180935" y="2192457"/>
            <a:ext cx="6150544" cy="2458708"/>
            <a:chOff x="4180935" y="2192457"/>
            <a:chExt cx="6150544" cy="2458708"/>
          </a:xfrm>
        </p:grpSpPr>
        <p:pic>
          <p:nvPicPr>
            <p:cNvPr id="10" name="Picture 9">
              <a:extLst>
                <a:ext uri="{FF2B5EF4-FFF2-40B4-BE49-F238E27FC236}">
                  <a16:creationId xmlns:a16="http://schemas.microsoft.com/office/drawing/2014/main" id="{9CA77C20-8693-2DBE-8F01-AF8D9FDD714A}"/>
                </a:ext>
              </a:extLst>
            </p:cNvPr>
            <p:cNvPicPr>
              <a:picLocks noChangeAspect="1"/>
            </p:cNvPicPr>
            <p:nvPr/>
          </p:nvPicPr>
          <p:blipFill>
            <a:blip r:embed="rId3"/>
            <a:stretch>
              <a:fillRect/>
            </a:stretch>
          </p:blipFill>
          <p:spPr>
            <a:xfrm>
              <a:off x="4764746" y="2192457"/>
              <a:ext cx="5566733" cy="2458708"/>
            </a:xfrm>
            <a:prstGeom prst="rect">
              <a:avLst/>
            </a:prstGeom>
            <a:ln>
              <a:solidFill>
                <a:schemeClr val="accent6"/>
              </a:solidFill>
            </a:ln>
          </p:spPr>
        </p:pic>
        <p:pic>
          <p:nvPicPr>
            <p:cNvPr id="11" name="Picture 10" descr="A white paper with black text&#10;&#10;AI-generated content may be incorrect.">
              <a:extLst>
                <a:ext uri="{FF2B5EF4-FFF2-40B4-BE49-F238E27FC236}">
                  <a16:creationId xmlns:a16="http://schemas.microsoft.com/office/drawing/2014/main" id="{19A684B4-524D-4407-895F-AD5C40DDE0A2}"/>
                </a:ext>
              </a:extLst>
            </p:cNvPr>
            <p:cNvPicPr>
              <a:picLocks noChangeAspect="1"/>
            </p:cNvPicPr>
            <p:nvPr/>
          </p:nvPicPr>
          <p:blipFill>
            <a:blip r:embed="rId4"/>
            <a:stretch>
              <a:fillRect/>
            </a:stretch>
          </p:blipFill>
          <p:spPr>
            <a:xfrm>
              <a:off x="4180935" y="2736550"/>
              <a:ext cx="854015" cy="1313012"/>
            </a:xfrm>
            <a:prstGeom prst="rect">
              <a:avLst/>
            </a:prstGeom>
            <a:ln>
              <a:solidFill>
                <a:schemeClr val="accent6"/>
              </a:solidFill>
            </a:ln>
          </p:spPr>
        </p:pic>
      </p:grpSp>
      <p:sp>
        <p:nvSpPr>
          <p:cNvPr id="6" name="Footer Placeholder 3">
            <a:extLst>
              <a:ext uri="{FF2B5EF4-FFF2-40B4-BE49-F238E27FC236}">
                <a16:creationId xmlns:a16="http://schemas.microsoft.com/office/drawing/2014/main" id="{E172A905-CEB2-30ED-5D89-7A7A517461AE}"/>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2421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6609-9AE7-4127-F25A-ECF07AD89E1A}"/>
              </a:ext>
            </a:extLst>
          </p:cNvPr>
          <p:cNvSpPr>
            <a:spLocks noGrp="1"/>
          </p:cNvSpPr>
          <p:nvPr>
            <p:ph type="title"/>
          </p:nvPr>
        </p:nvSpPr>
        <p:spPr>
          <a:xfrm>
            <a:off x="226845" y="185722"/>
            <a:ext cx="8195611" cy="1325563"/>
          </a:xfrm>
        </p:spPr>
        <p:txBody>
          <a:bodyPr lIns="91440" tIns="45720" rIns="91440" bIns="45720" anchor="t"/>
          <a:lstStyle/>
          <a:p>
            <a:r>
              <a:rPr lang="en-GB" b="1"/>
              <a:t>Intramuscular/subcutaneous administration of MVA-BN</a:t>
            </a:r>
            <a:endParaRPr lang="en-GB" b="1">
              <a:cs typeface="Arial"/>
            </a:endParaRPr>
          </a:p>
        </p:txBody>
      </p:sp>
      <p:sp>
        <p:nvSpPr>
          <p:cNvPr id="3" name="Content Placeholder 2">
            <a:extLst>
              <a:ext uri="{FF2B5EF4-FFF2-40B4-BE49-F238E27FC236}">
                <a16:creationId xmlns:a16="http://schemas.microsoft.com/office/drawing/2014/main" id="{85F441EF-0DBC-3288-49DD-919447CC4E5A}"/>
              </a:ext>
            </a:extLst>
          </p:cNvPr>
          <p:cNvSpPr>
            <a:spLocks noGrp="1"/>
          </p:cNvSpPr>
          <p:nvPr>
            <p:ph idx="1"/>
          </p:nvPr>
        </p:nvSpPr>
        <p:spPr>
          <a:xfrm>
            <a:off x="569143" y="1625112"/>
            <a:ext cx="7853313" cy="4152046"/>
          </a:xfrm>
        </p:spPr>
        <p:txBody>
          <a:bodyPr lIns="91440" tIns="45720" rIns="91440" bIns="45720" anchor="t"/>
          <a:lstStyle/>
          <a:p>
            <a:pPr>
              <a:lnSpc>
                <a:spcPct val="120000"/>
              </a:lnSpc>
              <a:spcBef>
                <a:spcPts val="600"/>
              </a:spcBef>
            </a:pPr>
            <a:r>
              <a:rPr lang="en-GB" sz="1400" dirty="0"/>
              <a:t>The MVA-BN Summary of Product Characteristics (SmPC) advises that the vaccine should be administered by the deep sub-cutaneous (SC) route</a:t>
            </a:r>
          </a:p>
          <a:p>
            <a:pPr>
              <a:lnSpc>
                <a:spcPct val="120000"/>
              </a:lnSpc>
              <a:spcBef>
                <a:spcPts val="600"/>
              </a:spcBef>
            </a:pPr>
            <a:r>
              <a:rPr lang="en-GB" sz="1400" dirty="0"/>
              <a:t>However, there is published evidence suggesting an adequate immunological response and extensive experience of using MVA-containing vaccines given by the intra-muscular (IM) route, in August 2022, UKHSA advised that IM administration is an acceptable alternative so the vaccine can be given IM or SC</a:t>
            </a:r>
            <a:endParaRPr lang="en-GB" sz="1400" dirty="0">
              <a:cs typeface="Arial"/>
            </a:endParaRPr>
          </a:p>
          <a:p>
            <a:pPr>
              <a:lnSpc>
                <a:spcPct val="120000"/>
              </a:lnSpc>
              <a:spcBef>
                <a:spcPts val="600"/>
              </a:spcBef>
            </a:pPr>
            <a:r>
              <a:rPr lang="en-GB" sz="1400" dirty="0"/>
              <a:t>For adults, the preferred sites for both IM and SC immunisation is the deltoid area of the upper arm</a:t>
            </a:r>
            <a:endParaRPr lang="en-GB" sz="1400" dirty="0">
              <a:cs typeface="Arial"/>
            </a:endParaRPr>
          </a:p>
          <a:p>
            <a:pPr>
              <a:lnSpc>
                <a:spcPct val="120000"/>
              </a:lnSpc>
              <a:spcBef>
                <a:spcPts val="600"/>
              </a:spcBef>
            </a:pPr>
            <a:r>
              <a:rPr lang="en-GB" sz="1400" dirty="0"/>
              <a:t>IM injections should be given with the needle at a 90 degree angle to the skin and the skin should be stretched, not bunched </a:t>
            </a:r>
            <a:endParaRPr lang="en-GB" sz="1400" dirty="0">
              <a:cs typeface="Arial"/>
            </a:endParaRPr>
          </a:p>
          <a:p>
            <a:pPr>
              <a:lnSpc>
                <a:spcPct val="120000"/>
              </a:lnSpc>
              <a:spcBef>
                <a:spcPts val="600"/>
              </a:spcBef>
            </a:pPr>
            <a:r>
              <a:rPr lang="en-GB" sz="1400" dirty="0"/>
              <a:t>Deep SC injections should be given with the needle at a 45 degree angle to the skin and the skin should be bunched, not stretched</a:t>
            </a:r>
            <a:endParaRPr lang="en-GB" sz="1400" dirty="0">
              <a:cs typeface="Arial"/>
            </a:endParaRPr>
          </a:p>
          <a:p>
            <a:pPr>
              <a:lnSpc>
                <a:spcPct val="120000"/>
              </a:lnSpc>
              <a:spcBef>
                <a:spcPts val="600"/>
              </a:spcBef>
            </a:pPr>
            <a:r>
              <a:rPr lang="en-GB" sz="1400" dirty="0">
                <a:cs typeface="Arial"/>
              </a:rPr>
              <a:t>Vaccinators should be familiar with the information about vaccine administration in  the Green Book chapter 4</a:t>
            </a:r>
          </a:p>
          <a:p>
            <a:pPr>
              <a:lnSpc>
                <a:spcPct val="120000"/>
              </a:lnSpc>
              <a:spcBef>
                <a:spcPts val="600"/>
              </a:spcBef>
            </a:pPr>
            <a:endParaRPr lang="en-GB" sz="1400" dirty="0">
              <a:cs typeface="Arial"/>
            </a:endParaRPr>
          </a:p>
          <a:p>
            <a:endParaRPr lang="en-GB" dirty="0">
              <a:cs typeface="Arial"/>
            </a:endParaRPr>
          </a:p>
        </p:txBody>
      </p:sp>
      <p:sp>
        <p:nvSpPr>
          <p:cNvPr id="5" name="Slide Number Placeholder 4">
            <a:extLst>
              <a:ext uri="{FF2B5EF4-FFF2-40B4-BE49-F238E27FC236}">
                <a16:creationId xmlns:a16="http://schemas.microsoft.com/office/drawing/2014/main" id="{65714218-9841-A2C6-5A91-3E94CDA2A632}"/>
              </a:ext>
            </a:extLst>
          </p:cNvPr>
          <p:cNvSpPr>
            <a:spLocks noGrp="1"/>
          </p:cNvSpPr>
          <p:nvPr>
            <p:ph type="sldNum" sz="quarter" idx="12"/>
          </p:nvPr>
        </p:nvSpPr>
        <p:spPr/>
        <p:txBody>
          <a:bodyPr/>
          <a:lstStyle/>
          <a:p>
            <a:fld id="{561D0CCE-8DCC-44DC-A653-AE62B1D84A52}" type="slidenum">
              <a:rPr lang="en-GB" smtClean="0"/>
              <a:pPr/>
              <a:t>49</a:t>
            </a:fld>
            <a:endParaRPr lang="en-GB"/>
          </a:p>
        </p:txBody>
      </p:sp>
      <p:grpSp>
        <p:nvGrpSpPr>
          <p:cNvPr id="8" name="Group 7">
            <a:extLst>
              <a:ext uri="{FF2B5EF4-FFF2-40B4-BE49-F238E27FC236}">
                <a16:creationId xmlns:a16="http://schemas.microsoft.com/office/drawing/2014/main" id="{E81B0B74-4C26-488F-BF3C-963CD625927D}"/>
              </a:ext>
            </a:extLst>
          </p:cNvPr>
          <p:cNvGrpSpPr/>
          <p:nvPr/>
        </p:nvGrpSpPr>
        <p:grpSpPr>
          <a:xfrm>
            <a:off x="9287906" y="555947"/>
            <a:ext cx="1842808" cy="4827648"/>
            <a:chOff x="8904084" y="1075236"/>
            <a:chExt cx="1842808" cy="4827648"/>
          </a:xfrm>
        </p:grpSpPr>
        <p:pic>
          <p:nvPicPr>
            <p:cNvPr id="6" name="Picture 5">
              <a:extLst>
                <a:ext uri="{FF2B5EF4-FFF2-40B4-BE49-F238E27FC236}">
                  <a16:creationId xmlns:a16="http://schemas.microsoft.com/office/drawing/2014/main" id="{27BC3350-795F-652C-92C1-52F89C22D838}"/>
                </a:ext>
              </a:extLst>
            </p:cNvPr>
            <p:cNvPicPr>
              <a:picLocks noChangeAspect="1"/>
            </p:cNvPicPr>
            <p:nvPr/>
          </p:nvPicPr>
          <p:blipFill>
            <a:blip r:embed="rId3"/>
            <a:stretch>
              <a:fillRect/>
            </a:stretch>
          </p:blipFill>
          <p:spPr>
            <a:xfrm>
              <a:off x="8908530" y="1075236"/>
              <a:ext cx="1838362" cy="2653373"/>
            </a:xfrm>
            <a:prstGeom prst="rect">
              <a:avLst/>
            </a:prstGeom>
            <a:ln w="12700">
              <a:solidFill>
                <a:schemeClr val="tx1"/>
              </a:solidFill>
            </a:ln>
          </p:spPr>
        </p:pic>
        <p:pic>
          <p:nvPicPr>
            <p:cNvPr id="7" name="Picture 6">
              <a:extLst>
                <a:ext uri="{FF2B5EF4-FFF2-40B4-BE49-F238E27FC236}">
                  <a16:creationId xmlns:a16="http://schemas.microsoft.com/office/drawing/2014/main" id="{AA1E0B65-76F0-9B8C-4968-858EE2321F7C}"/>
                </a:ext>
              </a:extLst>
            </p:cNvPr>
            <p:cNvPicPr>
              <a:picLocks noChangeAspect="1"/>
            </p:cNvPicPr>
            <p:nvPr/>
          </p:nvPicPr>
          <p:blipFill>
            <a:blip r:embed="rId4"/>
            <a:stretch>
              <a:fillRect/>
            </a:stretch>
          </p:blipFill>
          <p:spPr>
            <a:xfrm>
              <a:off x="8904084" y="3728609"/>
              <a:ext cx="1838362" cy="2174275"/>
            </a:xfrm>
            <a:prstGeom prst="rect">
              <a:avLst/>
            </a:prstGeom>
            <a:ln w="12700">
              <a:solidFill>
                <a:schemeClr val="tx1"/>
              </a:solidFill>
            </a:ln>
          </p:spPr>
        </p:pic>
      </p:grpSp>
      <p:sp>
        <p:nvSpPr>
          <p:cNvPr id="9" name="TextBox 8">
            <a:extLst>
              <a:ext uri="{FF2B5EF4-FFF2-40B4-BE49-F238E27FC236}">
                <a16:creationId xmlns:a16="http://schemas.microsoft.com/office/drawing/2014/main" id="{B1699220-468E-C130-1787-D6C02308D24A}"/>
              </a:ext>
            </a:extLst>
          </p:cNvPr>
          <p:cNvSpPr txBox="1"/>
          <p:nvPr/>
        </p:nvSpPr>
        <p:spPr>
          <a:xfrm>
            <a:off x="8686651" y="5538551"/>
            <a:ext cx="2926644" cy="461665"/>
          </a:xfrm>
          <a:prstGeom prst="rect">
            <a:avLst/>
          </a:prstGeom>
          <a:noFill/>
        </p:spPr>
        <p:txBody>
          <a:bodyPr wrap="square" rtlCol="0">
            <a:spAutoFit/>
          </a:bodyPr>
          <a:lstStyle/>
          <a:p>
            <a:pPr algn="ctr"/>
            <a:r>
              <a:rPr lang="en-GB" sz="1200"/>
              <a:t>Image source </a:t>
            </a:r>
            <a:r>
              <a:rPr lang="en-GB" sz="1200">
                <a:cs typeface="Calibri" panose="020F0502020204030204" pitchFamily="34" charset="0"/>
                <a:hlinkClick r:id="rId5"/>
              </a:rPr>
              <a:t>Green Book -Chapter 4</a:t>
            </a:r>
            <a:r>
              <a:rPr lang="en-GB" sz="1200">
                <a:cs typeface="Calibri" panose="020F0502020204030204" pitchFamily="34" charset="0"/>
              </a:rPr>
              <a:t> – immunisation procedures</a:t>
            </a:r>
            <a:endParaRPr lang="en-GB" sz="1200"/>
          </a:p>
        </p:txBody>
      </p:sp>
      <p:sp>
        <p:nvSpPr>
          <p:cNvPr id="11" name="Footer Placeholder 3">
            <a:extLst>
              <a:ext uri="{FF2B5EF4-FFF2-40B4-BE49-F238E27FC236}">
                <a16:creationId xmlns:a16="http://schemas.microsoft.com/office/drawing/2014/main" id="{CA5EDDF9-DC4B-815A-D2B8-CF9EFAFB68D0}"/>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95666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67690" y="279340"/>
            <a:ext cx="10685980" cy="1325563"/>
          </a:xfrm>
        </p:spPr>
        <p:txBody>
          <a:bodyPr/>
          <a:lstStyle/>
          <a:p>
            <a:r>
              <a:rPr lang="en-GB" sz="4000" b="1"/>
              <a:t>Contents</a:t>
            </a:r>
          </a:p>
        </p:txBody>
      </p:sp>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p:txBody>
          <a:bodyPr/>
          <a:lstStyle/>
          <a:p>
            <a:fld id="{561D0CCE-8DCC-44DC-A653-AE62B1D84A52}" type="slidenum">
              <a:rPr lang="en-GB" smtClean="0"/>
              <a:pPr/>
              <a:t>5</a:t>
            </a:fld>
            <a:endParaRPr lang="en-GB"/>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2840457155"/>
              </p:ext>
            </p:extLst>
          </p:nvPr>
        </p:nvGraphicFramePr>
        <p:xfrm>
          <a:off x="732692" y="1211384"/>
          <a:ext cx="10076544" cy="4419984"/>
        </p:xfrm>
        <a:graphic>
          <a:graphicData uri="http://schemas.openxmlformats.org/drawingml/2006/table">
            <a:tbl>
              <a:tblPr firstRow="1" firstCol="1" bandRow="1"/>
              <a:tblGrid>
                <a:gridCol w="8757137">
                  <a:extLst>
                    <a:ext uri="{9D8B030D-6E8A-4147-A177-3AD203B41FA5}">
                      <a16:colId xmlns:a16="http://schemas.microsoft.com/office/drawing/2014/main" val="3380251832"/>
                    </a:ext>
                  </a:extLst>
                </a:gridCol>
                <a:gridCol w="1319407">
                  <a:extLst>
                    <a:ext uri="{9D8B030D-6E8A-4147-A177-3AD203B41FA5}">
                      <a16:colId xmlns:a16="http://schemas.microsoft.com/office/drawing/2014/main" val="3552843467"/>
                    </a:ext>
                  </a:extLst>
                </a:gridCol>
              </a:tblGrid>
              <a:tr h="444904">
                <a:tc>
                  <a:txBody>
                    <a:bodyPr/>
                    <a:lstStyle/>
                    <a:p>
                      <a:pPr marL="457200">
                        <a:lnSpc>
                          <a:spcPct val="107000"/>
                        </a:lnSpc>
                      </a:pPr>
                      <a:r>
                        <a:rPr lang="en-GB" sz="1600">
                          <a:solidFill>
                            <a:srgbClr val="000000"/>
                          </a:solidFill>
                          <a:effectLst/>
                          <a:latin typeface="+mn-lt"/>
                          <a:ea typeface="Calibri"/>
                          <a:cs typeface="Arial"/>
                        </a:rPr>
                        <a:t>Section</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a:solidFill>
                            <a:schemeClr val="accent6"/>
                          </a:solidFill>
                          <a:effectLst/>
                          <a:latin typeface="+mn-lt"/>
                          <a:ea typeface="Calibri"/>
                          <a:cs typeface="Arial"/>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203914">
                <a:tc>
                  <a:txBody>
                    <a:bodyPr/>
                    <a:lstStyle/>
                    <a:p>
                      <a:pPr marL="457200">
                        <a:lnSpc>
                          <a:spcPct val="100000"/>
                        </a:lnSpc>
                      </a:pPr>
                      <a:r>
                        <a:rPr lang="en-GB" sz="1600">
                          <a:effectLst/>
                          <a:latin typeface="+mn-lt"/>
                          <a:ea typeface="Calibri"/>
                          <a:cs typeface="Arial"/>
                        </a:rPr>
                        <a:t>Aims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dirty="0">
                          <a:effectLst/>
                          <a:latin typeface="+mn-lt"/>
                          <a:ea typeface="Calibri"/>
                          <a:cs typeface="Arial"/>
                        </a:rPr>
                        <a:t>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203914">
                <a:tc>
                  <a:txBody>
                    <a:bodyPr/>
                    <a:lstStyle/>
                    <a:p>
                      <a:pPr marL="457200">
                        <a:lnSpc>
                          <a:spcPct val="100000"/>
                        </a:lnSpc>
                      </a:pPr>
                      <a:r>
                        <a:rPr lang="en-GB" sz="1600">
                          <a:effectLst/>
                          <a:latin typeface="+mn-lt"/>
                          <a:ea typeface="Calibri"/>
                          <a:cs typeface="Arial"/>
                        </a:rPr>
                        <a:t>Objectives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611743">
                <a:tc>
                  <a:txBody>
                    <a:bodyPr/>
                    <a:lstStyle/>
                    <a:p>
                      <a:pPr marL="457200" lvl="0">
                        <a:lnSpc>
                          <a:spcPct val="100000"/>
                        </a:lnSpc>
                        <a:buNone/>
                      </a:pPr>
                      <a:r>
                        <a:rPr lang="en-GB" sz="1600" b="0" i="0" u="none" strike="noStrike" noProof="0">
                          <a:solidFill>
                            <a:srgbClr val="212A73"/>
                          </a:solidFill>
                          <a:effectLst/>
                          <a:latin typeface="Arial"/>
                        </a:rPr>
                        <a:t>Mpox timeline</a:t>
                      </a:r>
                      <a:endParaRPr lang="en-US" sz="1600" b="0" i="0" u="none" strike="noStrike" noProof="0">
                        <a:solidFill>
                          <a:srgbClr val="212A73"/>
                        </a:solidFill>
                        <a:effectLst/>
                        <a:latin typeface="Arial"/>
                      </a:endParaRPr>
                    </a:p>
                    <a:p>
                      <a:pPr marL="457200" lvl="0">
                        <a:lnSpc>
                          <a:spcPct val="100000"/>
                        </a:lnSpc>
                        <a:buNone/>
                      </a:pPr>
                      <a:r>
                        <a:rPr lang="en-GB" sz="1600" b="0" i="0" u="none" strike="noStrike" noProof="0">
                          <a:solidFill>
                            <a:srgbClr val="212A73"/>
                          </a:solidFill>
                          <a:effectLst/>
                          <a:latin typeface="Arial"/>
                        </a:rPr>
                        <a:t>Significant background information</a:t>
                      </a:r>
                      <a:endParaRPr lang="en-GB"/>
                    </a:p>
                    <a:p>
                      <a:pPr marL="457200" lvl="0">
                        <a:lnSpc>
                          <a:spcPct val="100000"/>
                        </a:lnSpc>
                        <a:buNone/>
                      </a:pPr>
                      <a:r>
                        <a:rPr lang="en-GB" sz="1600">
                          <a:effectLst/>
                          <a:latin typeface="+mn-lt"/>
                          <a:ea typeface="Calibri"/>
                          <a:cs typeface="Arial"/>
                        </a:rPr>
                        <a:t>Mpox</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8</a:t>
                      </a:r>
                    </a:p>
                    <a:p>
                      <a:pPr marL="457200" lvl="0">
                        <a:lnSpc>
                          <a:spcPct val="100000"/>
                        </a:lnSpc>
                        <a:buNone/>
                      </a:pPr>
                      <a:r>
                        <a:rPr lang="en-GB" sz="1600" dirty="0">
                          <a:effectLst/>
                          <a:latin typeface="+mn-lt"/>
                          <a:ea typeface="Calibri"/>
                          <a:cs typeface="Arial"/>
                        </a:rPr>
                        <a:t>9</a:t>
                      </a:r>
                    </a:p>
                    <a:p>
                      <a:pPr marL="457200" lvl="0">
                        <a:lnSpc>
                          <a:spcPct val="100000"/>
                        </a:lnSpc>
                        <a:buNone/>
                      </a:pPr>
                      <a:r>
                        <a:rPr lang="en-GB" sz="1600" dirty="0">
                          <a:effectLst/>
                          <a:latin typeface="+mn-lt"/>
                          <a:ea typeface="Calibri"/>
                          <a:cs typeface="Arial"/>
                        </a:rPr>
                        <a:t>10</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259527">
                <a:tc>
                  <a:txBody>
                    <a:bodyPr/>
                    <a:lstStyle/>
                    <a:p>
                      <a:pPr marL="457200">
                        <a:lnSpc>
                          <a:spcPct val="100000"/>
                        </a:lnSpc>
                      </a:pPr>
                      <a:r>
                        <a:rPr lang="en-GB" sz="1600">
                          <a:effectLst/>
                          <a:latin typeface="+mn-lt"/>
                          <a:ea typeface="Calibri"/>
                          <a:cs typeface="Arial"/>
                        </a:rPr>
                        <a:t>Epidemiology and surveillance</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18</a:t>
                      </a:r>
                      <a:endParaRPr lang="en-GB" sz="1600" dirty="0">
                        <a:solidFill>
                          <a:schemeClr val="bg1">
                            <a:lumMod val="65000"/>
                          </a:schemeClr>
                        </a:solidFill>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203914">
                <a:tc>
                  <a:txBody>
                    <a:bodyPr/>
                    <a:lstStyle/>
                    <a:p>
                      <a:pPr marL="457200">
                        <a:lnSpc>
                          <a:spcPct val="100000"/>
                        </a:lnSpc>
                      </a:pPr>
                      <a:r>
                        <a:rPr lang="en-GB" sz="1600">
                          <a:effectLst/>
                          <a:latin typeface="+mn-lt"/>
                          <a:ea typeface="Calibri"/>
                          <a:cs typeface="Arial"/>
                        </a:rPr>
                        <a:t>Vaccination against mpox</a:t>
                      </a:r>
                      <a:endParaRPr lang="en-GB" sz="1600">
                        <a:solidFill>
                          <a:schemeClr val="bg1">
                            <a:lumMod val="65000"/>
                          </a:schemeClr>
                        </a:solidFill>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24</a:t>
                      </a:r>
                      <a:endParaRPr lang="en-GB" sz="1600" dirty="0">
                        <a:solidFill>
                          <a:schemeClr val="bg1">
                            <a:lumMod val="65000"/>
                          </a:schemeClr>
                        </a:solidFill>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407829">
                <a:tc>
                  <a:txBody>
                    <a:bodyPr/>
                    <a:lstStyle/>
                    <a:p>
                      <a:pPr marL="457200" marR="0" lvl="0" indent="0" algn="l">
                        <a:lnSpc>
                          <a:spcPct val="100000"/>
                        </a:lnSpc>
                        <a:spcBef>
                          <a:spcPts val="0"/>
                        </a:spcBef>
                        <a:spcAft>
                          <a:spcPts val="0"/>
                        </a:spcAft>
                        <a:buNone/>
                      </a:pPr>
                      <a:r>
                        <a:rPr lang="en-GB" sz="1600" b="0" i="0" u="none" strike="noStrike" baseline="0" noProof="0">
                          <a:solidFill>
                            <a:srgbClr val="212A73"/>
                          </a:solidFill>
                          <a:effectLst/>
                          <a:latin typeface="Arial"/>
                        </a:rPr>
                        <a:t>MVA-BN vaccine contraindications, precautions, considerations, co-administration, and adverse reactions</a:t>
                      </a:r>
                      <a:endParaRPr lang="en-GB" sz="1600">
                        <a:solidFill>
                          <a:schemeClr val="bg1">
                            <a:lumMod val="65000"/>
                          </a:schemeClr>
                        </a:solidFill>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30</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264601"/>
                  </a:ext>
                </a:extLst>
              </a:tr>
              <a:tr h="203914">
                <a:tc>
                  <a:txBody>
                    <a:bodyPr/>
                    <a:lstStyle/>
                    <a:p>
                      <a:pPr marL="457200" lvl="0">
                        <a:lnSpc>
                          <a:spcPct val="100000"/>
                        </a:lnSpc>
                        <a:buNone/>
                      </a:pPr>
                      <a:r>
                        <a:rPr lang="en-GB" sz="1600">
                          <a:effectLst/>
                          <a:latin typeface="+mn-lt"/>
                          <a:ea typeface="Calibri"/>
                          <a:cs typeface="Arial"/>
                        </a:rPr>
                        <a:t>MVA-BN Vaccine storage and preparation</a:t>
                      </a:r>
                      <a:endParaRPr lang="en-US"/>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42</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98321"/>
                  </a:ext>
                </a:extLst>
              </a:tr>
              <a:tr h="203914">
                <a:tc>
                  <a:txBody>
                    <a:bodyPr/>
                    <a:lstStyle/>
                    <a:p>
                      <a:pPr marL="457200" lvl="0">
                        <a:lnSpc>
                          <a:spcPct val="100000"/>
                        </a:lnSpc>
                        <a:buNone/>
                      </a:pPr>
                      <a:r>
                        <a:rPr lang="en-GB" sz="1600" b="0" i="0" u="none" strike="noStrike" noProof="0">
                          <a:solidFill>
                            <a:srgbClr val="212A73"/>
                          </a:solidFill>
                          <a:effectLst/>
                          <a:latin typeface="Arial"/>
                        </a:rPr>
                        <a:t>MVA-BN Vaccine administration</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457200" lvl="0">
                        <a:lnSpc>
                          <a:spcPct val="100000"/>
                        </a:lnSpc>
                        <a:buNone/>
                      </a:pPr>
                      <a:r>
                        <a:rPr lang="en-GB" sz="1600" dirty="0">
                          <a:effectLst/>
                          <a:latin typeface="+mn-lt"/>
                          <a:ea typeface="Calibri"/>
                          <a:cs typeface="Arial"/>
                        </a:rPr>
                        <a:t>45</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134844982"/>
                  </a:ext>
                </a:extLst>
              </a:tr>
              <a:tr h="203914">
                <a:tc>
                  <a:txBody>
                    <a:bodyPr/>
                    <a:lstStyle/>
                    <a:p>
                      <a:pPr marL="457200" lvl="0">
                        <a:lnSpc>
                          <a:spcPct val="100000"/>
                        </a:lnSpc>
                        <a:buNone/>
                      </a:pPr>
                      <a:r>
                        <a:rPr lang="en-GB" sz="1600" b="0" i="0" u="none" strike="noStrike" noProof="0">
                          <a:solidFill>
                            <a:srgbClr val="002060"/>
                          </a:solidFill>
                          <a:effectLst/>
                          <a:latin typeface="Arial"/>
                        </a:rPr>
                        <a:t>MVA-BN efficacy </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457200" lvl="0">
                        <a:lnSpc>
                          <a:spcPct val="100000"/>
                        </a:lnSpc>
                        <a:buNone/>
                      </a:pPr>
                      <a:r>
                        <a:rPr lang="en-GB" sz="1600" dirty="0">
                          <a:effectLst/>
                          <a:latin typeface="+mn-lt"/>
                          <a:ea typeface="Calibri"/>
                          <a:cs typeface="Arial"/>
                        </a:rPr>
                        <a:t>52</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700321028"/>
                  </a:ext>
                </a:extLst>
              </a:tr>
              <a:tr h="407829">
                <a:tc>
                  <a:txBody>
                    <a:bodyPr/>
                    <a:lstStyle/>
                    <a:p>
                      <a:pPr marL="457200" lvl="0">
                        <a:lnSpc>
                          <a:spcPct val="100000"/>
                        </a:lnSpc>
                        <a:buNone/>
                      </a:pPr>
                      <a:r>
                        <a:rPr lang="en-GB" sz="1600" b="0" i="0" u="none" strike="noStrike" baseline="0" noProof="0">
                          <a:solidFill>
                            <a:srgbClr val="212A73"/>
                          </a:solidFill>
                          <a:effectLst/>
                          <a:latin typeface="Arial"/>
                        </a:rPr>
                        <a:t>Mpox vaccination programme: recommendations for the use of the MVA-BN vaccine and eligibility</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457200" lvl="0">
                        <a:lnSpc>
                          <a:spcPct val="100000"/>
                        </a:lnSpc>
                        <a:buNone/>
                      </a:pPr>
                      <a:r>
                        <a:rPr lang="en-GB" sz="1600" dirty="0">
                          <a:effectLst/>
                          <a:latin typeface="+mn-lt"/>
                          <a:ea typeface="Calibri"/>
                          <a:cs typeface="Arial"/>
                        </a:rPr>
                        <a:t>55</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3730266909"/>
                  </a:ext>
                </a:extLst>
              </a:tr>
              <a:tr h="203914">
                <a:tc>
                  <a:txBody>
                    <a:bodyPr/>
                    <a:lstStyle/>
                    <a:p>
                      <a:pPr marL="457200" lvl="0">
                        <a:lnSpc>
                          <a:spcPct val="100000"/>
                        </a:lnSpc>
                        <a:buNone/>
                      </a:pPr>
                      <a:r>
                        <a:rPr lang="en-GB" sz="1600" b="0" i="0" u="none" strike="noStrike" noProof="0">
                          <a:solidFill>
                            <a:srgbClr val="002060"/>
                          </a:solidFill>
                          <a:effectLst/>
                          <a:latin typeface="Arial"/>
                        </a:rPr>
                        <a:t>MVA-BN dosage and schedule</a:t>
                      </a:r>
                      <a:endParaRPr lang="en-US"/>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457200" lvl="0">
                        <a:lnSpc>
                          <a:spcPct val="100000"/>
                        </a:lnSpc>
                        <a:buNone/>
                      </a:pPr>
                      <a:r>
                        <a:rPr lang="en-GB" sz="1600">
                          <a:effectLst/>
                          <a:latin typeface="+mn-lt"/>
                          <a:ea typeface="Calibri"/>
                          <a:cs typeface="Arial"/>
                        </a:rPr>
                        <a:t>60</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2669267229"/>
                  </a:ext>
                </a:extLst>
              </a:tr>
              <a:tr h="203914">
                <a:tc>
                  <a:txBody>
                    <a:bodyPr/>
                    <a:lstStyle/>
                    <a:p>
                      <a:pPr marL="457200" lvl="0">
                        <a:lnSpc>
                          <a:spcPct val="100000"/>
                        </a:lnSpc>
                        <a:buNone/>
                      </a:pPr>
                      <a:r>
                        <a:rPr lang="en-GB" sz="1600" b="0" i="0" u="none" strike="noStrike" noProof="0">
                          <a:solidFill>
                            <a:srgbClr val="002060"/>
                          </a:solidFill>
                          <a:effectLst/>
                          <a:latin typeface="Arial"/>
                        </a:rPr>
                        <a:t>Useful resources</a:t>
                      </a:r>
                      <a:endParaRPr lang="en-US"/>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457200" lvl="0">
                        <a:lnSpc>
                          <a:spcPct val="100000"/>
                        </a:lnSpc>
                        <a:buNone/>
                      </a:pPr>
                      <a:r>
                        <a:rPr lang="en-GB" sz="1600" dirty="0">
                          <a:effectLst/>
                          <a:latin typeface="+mn-lt"/>
                          <a:ea typeface="Calibri"/>
                          <a:cs typeface="Arial"/>
                        </a:rPr>
                        <a:t>65</a:t>
                      </a:r>
                    </a:p>
                  </a:txBody>
                  <a:tcPr marL="41597" marR="41597"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3543384831"/>
                  </a:ext>
                </a:extLst>
              </a:tr>
            </a:tbl>
          </a:graphicData>
        </a:graphic>
      </p:graphicFrame>
      <p:sp>
        <p:nvSpPr>
          <p:cNvPr id="6" name="Footer Placeholder 3">
            <a:extLst>
              <a:ext uri="{FF2B5EF4-FFF2-40B4-BE49-F238E27FC236}">
                <a16:creationId xmlns:a16="http://schemas.microsoft.com/office/drawing/2014/main" id="{8C4708B8-9084-BFB3-C2E7-7775A1854002}"/>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cxnSp>
        <p:nvCxnSpPr>
          <p:cNvPr id="4" name="Straight Arrow Connector 3">
            <a:extLst>
              <a:ext uri="{FF2B5EF4-FFF2-40B4-BE49-F238E27FC236}">
                <a16:creationId xmlns:a16="http://schemas.microsoft.com/office/drawing/2014/main" id="{7E39206C-3AC0-050B-2457-6D0657B9D002}"/>
              </a:ext>
            </a:extLst>
          </p:cNvPr>
          <p:cNvCxnSpPr/>
          <p:nvPr/>
        </p:nvCxnSpPr>
        <p:spPr>
          <a:xfrm flipV="1">
            <a:off x="735807" y="2695987"/>
            <a:ext cx="10076116" cy="16508"/>
          </a:xfrm>
          <a:prstGeom prst="straightConnector1">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C32831B-208D-B273-2B43-41436F7E98D3}"/>
              </a:ext>
            </a:extLst>
          </p:cNvPr>
          <p:cNvCxnSpPr/>
          <p:nvPr/>
        </p:nvCxnSpPr>
        <p:spPr>
          <a:xfrm flipV="1">
            <a:off x="730911" y="2444848"/>
            <a:ext cx="10083937" cy="31236"/>
          </a:xfrm>
          <a:prstGeom prst="straightConnector1">
            <a:avLst/>
          </a:prstGeom>
          <a:ln w="12700">
            <a:prstDash val="soli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20985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5" y="189362"/>
            <a:ext cx="11485973" cy="972607"/>
          </a:xfrm>
        </p:spPr>
        <p:txBody>
          <a:bodyPr lIns="91440" tIns="45720" rIns="91440" bIns="45720" anchor="t"/>
          <a:lstStyle/>
          <a:p>
            <a:r>
              <a:rPr lang="en-GB" b="1">
                <a:latin typeface="Arial"/>
                <a:cs typeface="Arial"/>
              </a:rPr>
              <a:t>Vaccination intramuscular administration</a:t>
            </a:r>
            <a:endParaRPr lang="en-GB" b="1"/>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63222" y="958769"/>
            <a:ext cx="5824690" cy="4605238"/>
          </a:xfrm>
        </p:spPr>
        <p:txBody>
          <a:bodyPr vert="horz" lIns="91440" tIns="45720" rIns="91440" bIns="45720" rtlCol="0" anchor="t">
            <a:noAutofit/>
          </a:bodyPr>
          <a:lstStyle/>
          <a:p>
            <a:pPr marL="0" indent="0" algn="just">
              <a:lnSpc>
                <a:spcPct val="110000"/>
              </a:lnSpc>
              <a:spcBef>
                <a:spcPts val="0"/>
              </a:spcBef>
              <a:buNone/>
            </a:pPr>
            <a:r>
              <a:rPr lang="en-GB" sz="1600" dirty="0">
                <a:cs typeface="Arial"/>
              </a:rPr>
              <a:t>Giving vaccine into the muscle: </a:t>
            </a:r>
            <a:endParaRPr lang="en-GB" sz="1600" dirty="0"/>
          </a:p>
          <a:p>
            <a:pPr algn="just">
              <a:lnSpc>
                <a:spcPct val="110000"/>
              </a:lnSpc>
              <a:spcBef>
                <a:spcPts val="600"/>
              </a:spcBef>
            </a:pPr>
            <a:r>
              <a:rPr lang="en-GB" sz="1600" dirty="0">
                <a:cs typeface="Arial"/>
              </a:rPr>
              <a:t>Leads to a better immune response to the vaccine (as the muscle contains the </a:t>
            </a:r>
            <a:r>
              <a:rPr lang="en-GB" altLang="en-US" sz="1600" dirty="0">
                <a:cs typeface="Arial"/>
              </a:rPr>
              <a:t>appropriate cells necessary to initiate the immune response)</a:t>
            </a:r>
          </a:p>
          <a:p>
            <a:pPr algn="just">
              <a:lnSpc>
                <a:spcPct val="110000"/>
              </a:lnSpc>
              <a:spcBef>
                <a:spcPts val="0"/>
              </a:spcBef>
            </a:pPr>
            <a:r>
              <a:rPr lang="en-GB" sz="1600" dirty="0">
                <a:cs typeface="Arial"/>
              </a:rPr>
              <a:t>Is less likely to cause local reactions than if the vaccine is given under the skin (subcutaneously)</a:t>
            </a:r>
          </a:p>
          <a:p>
            <a:pPr algn="just">
              <a:lnSpc>
                <a:spcPct val="110000"/>
              </a:lnSpc>
              <a:spcBef>
                <a:spcPts val="0"/>
              </a:spcBef>
            </a:pPr>
            <a:r>
              <a:rPr lang="en-GB" sz="1600" dirty="0"/>
              <a:t>For IM and SC injections, the needle needs to be sufficiently long to ensure that the vaccine is injected into the muscle or deep into subcutaneous tissue. </a:t>
            </a:r>
          </a:p>
          <a:p>
            <a:pPr algn="just">
              <a:lnSpc>
                <a:spcPct val="110000"/>
              </a:lnSpc>
              <a:spcBef>
                <a:spcPts val="0"/>
              </a:spcBef>
            </a:pPr>
            <a:r>
              <a:rPr lang="en-GB" sz="1600" dirty="0"/>
              <a:t>Studies have shown that the use of 25mm needles can reduce local vaccine reactogenicity </a:t>
            </a:r>
          </a:p>
          <a:p>
            <a:pPr algn="just">
              <a:lnSpc>
                <a:spcPct val="110000"/>
              </a:lnSpc>
              <a:spcBef>
                <a:spcPts val="0"/>
              </a:spcBef>
            </a:pPr>
            <a:r>
              <a:rPr lang="en-GB" sz="1600" dirty="0"/>
              <a:t>The width of the needle (gauge) may also need to be considered. A 23-gauge or 25-gauge needle is recommended for intramuscular administration of most vaccines </a:t>
            </a:r>
          </a:p>
          <a:p>
            <a:pPr algn="just">
              <a:lnSpc>
                <a:spcPct val="110000"/>
              </a:lnSpc>
              <a:spcBef>
                <a:spcPts val="0"/>
              </a:spcBef>
            </a:pPr>
            <a:r>
              <a:rPr lang="en-GB" sz="1600" dirty="0"/>
              <a:t>In larger adults, a longer length (e.g. 38mm) may be required, and an individual assessment should be made</a:t>
            </a:r>
            <a:endParaRPr lang="en-GB" sz="1600" dirty="0">
              <a:cs typeface="Arial"/>
            </a:endParaRPr>
          </a:p>
        </p:txBody>
      </p:sp>
      <p:pic>
        <p:nvPicPr>
          <p:cNvPr id="5" name="Picture 2">
            <a:extLst>
              <a:ext uri="{FF2B5EF4-FFF2-40B4-BE49-F238E27FC236}">
                <a16:creationId xmlns:a16="http://schemas.microsoft.com/office/drawing/2014/main" id="{57691645-AF93-D0EE-EC04-93A78CDF3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551" y="1266287"/>
            <a:ext cx="3916988" cy="36689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AD84DE-7C07-A918-632D-BBB090679D7C}"/>
              </a:ext>
            </a:extLst>
          </p:cNvPr>
          <p:cNvSpPr txBox="1"/>
          <p:nvPr/>
        </p:nvSpPr>
        <p:spPr>
          <a:xfrm>
            <a:off x="1213812" y="5899231"/>
            <a:ext cx="6101644" cy="307777"/>
          </a:xfrm>
          <a:prstGeom prst="rect">
            <a:avLst/>
          </a:prstGeom>
          <a:noFill/>
        </p:spPr>
        <p:txBody>
          <a:bodyPr wrap="square">
            <a:spAutoFit/>
          </a:bodyPr>
          <a:lstStyle/>
          <a:p>
            <a:r>
              <a:rPr lang="en-GB" sz="1400" dirty="0">
                <a:solidFill>
                  <a:srgbClr val="0070C0"/>
                </a:solidFill>
                <a:hlinkClick r:id="rId4">
                  <a:extLst>
                    <a:ext uri="{A12FA001-AC4F-418D-AE19-62706E023703}">
                      <ahyp:hlinkClr xmlns:ahyp="http://schemas.microsoft.com/office/drawing/2018/hyperlinkcolor" val="tx"/>
                    </a:ext>
                  </a:extLst>
                </a:hlinkClick>
              </a:rPr>
              <a:t>Immunisation procedures: the green book, chapter 4 </a:t>
            </a:r>
            <a:endParaRPr lang="en-GB" sz="1400" dirty="0"/>
          </a:p>
        </p:txBody>
      </p:sp>
      <p:sp>
        <p:nvSpPr>
          <p:cNvPr id="9" name="TextBox 8">
            <a:extLst>
              <a:ext uri="{FF2B5EF4-FFF2-40B4-BE49-F238E27FC236}">
                <a16:creationId xmlns:a16="http://schemas.microsoft.com/office/drawing/2014/main" id="{19A0F4DA-44B7-B833-CCC2-B2C826B1D1AB}"/>
              </a:ext>
            </a:extLst>
          </p:cNvPr>
          <p:cNvSpPr txBox="1"/>
          <p:nvPr/>
        </p:nvSpPr>
        <p:spPr>
          <a:xfrm>
            <a:off x="6914351" y="5039604"/>
            <a:ext cx="4901827" cy="276999"/>
          </a:xfrm>
          <a:prstGeom prst="rect">
            <a:avLst/>
          </a:prstGeom>
          <a:noFill/>
        </p:spPr>
        <p:txBody>
          <a:bodyPr wrap="square">
            <a:spAutoFit/>
          </a:bodyPr>
          <a:lstStyle/>
          <a:p>
            <a:r>
              <a:rPr lang="en-GB" sz="1200">
                <a:solidFill>
                  <a:srgbClr val="002060"/>
                </a:solidFill>
                <a:effectLst/>
                <a:ea typeface="Calibri" panose="020F0502020204030204" pitchFamily="34" charset="0"/>
              </a:rPr>
              <a:t>Image source: The Australian Immunisation Handbook (health.gov.au</a:t>
            </a:r>
            <a:r>
              <a:rPr lang="en-GB" sz="1200">
                <a:solidFill>
                  <a:srgbClr val="002060"/>
                </a:solidFill>
                <a:effectLst/>
                <a:latin typeface="Calibri" panose="020F0502020204030204" pitchFamily="34" charset="0"/>
                <a:ea typeface="Calibri" panose="020F0502020204030204" pitchFamily="34" charset="0"/>
              </a:rPr>
              <a:t>)</a:t>
            </a:r>
          </a:p>
        </p:txBody>
      </p:sp>
      <p:sp>
        <p:nvSpPr>
          <p:cNvPr id="6" name="Footer Placeholder 3">
            <a:extLst>
              <a:ext uri="{FF2B5EF4-FFF2-40B4-BE49-F238E27FC236}">
                <a16:creationId xmlns:a16="http://schemas.microsoft.com/office/drawing/2014/main" id="{22B68AC8-A793-4681-B41B-7ACEE05B93C1}"/>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740420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167F-A76E-7538-808E-DE18284AA9CB}"/>
              </a:ext>
            </a:extLst>
          </p:cNvPr>
          <p:cNvSpPr>
            <a:spLocks noGrp="1"/>
          </p:cNvSpPr>
          <p:nvPr>
            <p:ph type="title"/>
          </p:nvPr>
        </p:nvSpPr>
        <p:spPr/>
        <p:txBody>
          <a:bodyPr lIns="91440" tIns="45720" rIns="91440" bIns="45720" anchor="t"/>
          <a:lstStyle/>
          <a:p>
            <a:r>
              <a:rPr lang="en-US" b="1">
                <a:cs typeface="Arial"/>
              </a:rPr>
              <a:t>Observation following vaccination</a:t>
            </a:r>
          </a:p>
        </p:txBody>
      </p:sp>
      <p:sp>
        <p:nvSpPr>
          <p:cNvPr id="3" name="Content Placeholder 2">
            <a:extLst>
              <a:ext uri="{FF2B5EF4-FFF2-40B4-BE49-F238E27FC236}">
                <a16:creationId xmlns:a16="http://schemas.microsoft.com/office/drawing/2014/main" id="{E0AAC5D3-CC67-87F3-224A-48AD5D8C94CE}"/>
              </a:ext>
            </a:extLst>
          </p:cNvPr>
          <p:cNvSpPr>
            <a:spLocks noGrp="1"/>
          </p:cNvSpPr>
          <p:nvPr>
            <p:ph idx="1"/>
          </p:nvPr>
        </p:nvSpPr>
        <p:spPr>
          <a:xfrm>
            <a:off x="662354" y="1415165"/>
            <a:ext cx="10515600" cy="4351338"/>
          </a:xfrm>
        </p:spPr>
        <p:txBody>
          <a:bodyPr lIns="91440" tIns="45720" rIns="91440" bIns="45720" anchor="t"/>
          <a:lstStyle/>
          <a:p>
            <a:pPr lvl="1">
              <a:lnSpc>
                <a:spcPct val="110000"/>
              </a:lnSpc>
              <a:spcBef>
                <a:spcPts val="600"/>
              </a:spcBef>
            </a:pPr>
            <a:r>
              <a:rPr lang="en-GB" sz="1800" dirty="0">
                <a:cs typeface="Arial"/>
              </a:rPr>
              <a:t>There is no routine requirement for observation post-vaccination</a:t>
            </a:r>
            <a:endParaRPr lang="en-US" sz="1800" dirty="0">
              <a:cs typeface="Arial"/>
            </a:endParaRPr>
          </a:p>
          <a:p>
            <a:pPr lvl="1">
              <a:lnSpc>
                <a:spcPct val="110000"/>
              </a:lnSpc>
              <a:spcBef>
                <a:spcPts val="600"/>
              </a:spcBef>
            </a:pPr>
            <a:r>
              <a:rPr lang="en-GB" sz="1800" dirty="0">
                <a:cs typeface="Arial"/>
              </a:rPr>
              <a:t>Observe for any immediate reactions whilst vaccinated individual is receiving any verbal post vaccination information and exiting the clinic/venue</a:t>
            </a:r>
            <a:endParaRPr lang="en-US" sz="1800" dirty="0">
              <a:cs typeface="Arial"/>
            </a:endParaRPr>
          </a:p>
          <a:p>
            <a:pPr lvl="1">
              <a:lnSpc>
                <a:spcPct val="110000"/>
              </a:lnSpc>
              <a:spcBef>
                <a:spcPts val="600"/>
              </a:spcBef>
            </a:pPr>
            <a:r>
              <a:rPr lang="en-GB" sz="1800" dirty="0">
                <a:cs typeface="Arial"/>
              </a:rPr>
              <a:t>As fainting can occur following any vaccination, all those vaccinated with MVA-BN should be advised not to drive for 15 minutes after vaccination</a:t>
            </a:r>
            <a:endParaRPr lang="en-US" sz="1800" dirty="0">
              <a:cs typeface="Arial"/>
            </a:endParaRPr>
          </a:p>
          <a:p>
            <a:pPr lvl="1">
              <a:lnSpc>
                <a:spcPct val="110000"/>
              </a:lnSpc>
              <a:spcBef>
                <a:spcPts val="600"/>
              </a:spcBef>
            </a:pPr>
            <a:r>
              <a:rPr lang="en-GB" sz="1800" b="1" dirty="0">
                <a:cs typeface="Arial"/>
              </a:rPr>
              <a:t>Note</a:t>
            </a:r>
            <a:r>
              <a:rPr lang="en-GB" sz="1800" dirty="0">
                <a:cs typeface="Arial"/>
              </a:rPr>
              <a:t>: facilities the for management of anaphylaxis should be available at all vaccination sites (see </a:t>
            </a:r>
            <a:r>
              <a:rPr lang="en-GB" sz="1800" dirty="0">
                <a:solidFill>
                  <a:srgbClr val="00A7A7"/>
                </a:solidFill>
                <a:cs typeface="Arial"/>
                <a:hlinkClick r:id="rId3">
                  <a:extLst>
                    <a:ext uri="{A12FA001-AC4F-418D-AE19-62706E023703}">
                      <ahyp:hlinkClr xmlns:ahyp="http://schemas.microsoft.com/office/drawing/2018/hyperlinkcolor" val="tx"/>
                    </a:ext>
                  </a:extLst>
                </a:hlinkClick>
              </a:rPr>
              <a:t>Vaccine safety and adverse events following immunisation: the green book, chapter 8</a:t>
            </a:r>
            <a:r>
              <a:rPr lang="en-GB" sz="1800" dirty="0">
                <a:solidFill>
                  <a:srgbClr val="002060"/>
                </a:solidFill>
                <a:cs typeface="Arial"/>
              </a:rPr>
              <a:t>)</a:t>
            </a:r>
            <a:endParaRPr lang="en-US" dirty="0">
              <a:solidFill>
                <a:srgbClr val="002060"/>
              </a:solidFill>
              <a:cs typeface="Arial"/>
            </a:endParaRPr>
          </a:p>
        </p:txBody>
      </p:sp>
      <p:sp>
        <p:nvSpPr>
          <p:cNvPr id="5" name="Slide Number Placeholder 4">
            <a:extLst>
              <a:ext uri="{FF2B5EF4-FFF2-40B4-BE49-F238E27FC236}">
                <a16:creationId xmlns:a16="http://schemas.microsoft.com/office/drawing/2014/main" id="{49F3D0EC-E572-F4CB-AB1F-8847EB9F97B4}"/>
              </a:ext>
            </a:extLst>
          </p:cNvPr>
          <p:cNvSpPr>
            <a:spLocks noGrp="1"/>
          </p:cNvSpPr>
          <p:nvPr>
            <p:ph type="sldNum" sz="quarter" idx="12"/>
          </p:nvPr>
        </p:nvSpPr>
        <p:spPr/>
        <p:txBody>
          <a:bodyPr/>
          <a:lstStyle/>
          <a:p>
            <a:fld id="{561D0CCE-8DCC-44DC-A653-AE62B1D84A52}" type="slidenum">
              <a:rPr lang="en-GB" smtClean="0"/>
              <a:pPr/>
              <a:t>51</a:t>
            </a:fld>
            <a:endParaRPr lang="en-GB"/>
          </a:p>
        </p:txBody>
      </p:sp>
      <p:sp>
        <p:nvSpPr>
          <p:cNvPr id="7" name="Footer Placeholder 3">
            <a:extLst>
              <a:ext uri="{FF2B5EF4-FFF2-40B4-BE49-F238E27FC236}">
                <a16:creationId xmlns:a16="http://schemas.microsoft.com/office/drawing/2014/main" id="{985C0E59-F71C-E6B3-E0EB-AED18B62D82E}"/>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744492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9351876" cy="1302118"/>
          </a:xfrm>
        </p:spPr>
        <p:txBody>
          <a:bodyPr>
            <a:normAutofit/>
          </a:bodyPr>
          <a:lstStyle/>
          <a:p>
            <a:r>
              <a:rPr lang="en-GB"/>
              <a:t>MVA-BN v</a:t>
            </a:r>
            <a:r>
              <a:rPr lang="en-GB" b="1"/>
              <a:t>accine </a:t>
            </a:r>
            <a:r>
              <a:rPr lang="en-GB"/>
              <a:t>efficacy </a:t>
            </a:r>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52</a:t>
            </a:fld>
            <a:endParaRPr lang="en-GB"/>
          </a:p>
        </p:txBody>
      </p:sp>
    </p:spTree>
    <p:extLst>
      <p:ext uri="{BB962C8B-B14F-4D97-AF65-F5344CB8AC3E}">
        <p14:creationId xmlns:p14="http://schemas.microsoft.com/office/powerpoint/2010/main" val="2927223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B1C-F4EB-162F-3D2F-89408BD11F79}"/>
              </a:ext>
            </a:extLst>
          </p:cNvPr>
          <p:cNvSpPr>
            <a:spLocks noGrp="1"/>
          </p:cNvSpPr>
          <p:nvPr>
            <p:ph type="title"/>
          </p:nvPr>
        </p:nvSpPr>
        <p:spPr>
          <a:xfrm>
            <a:off x="330206" y="353838"/>
            <a:ext cx="10515600" cy="820208"/>
          </a:xfrm>
        </p:spPr>
        <p:txBody>
          <a:bodyPr/>
          <a:lstStyle/>
          <a:p>
            <a:r>
              <a:rPr lang="en-GB" b="1"/>
              <a:t>MVA-BN vaccine efficacy and use (1)</a:t>
            </a:r>
            <a:endParaRPr lang="en-US" b="1"/>
          </a:p>
        </p:txBody>
      </p:sp>
      <p:sp>
        <p:nvSpPr>
          <p:cNvPr id="3" name="Content Placeholder 2">
            <a:extLst>
              <a:ext uri="{FF2B5EF4-FFF2-40B4-BE49-F238E27FC236}">
                <a16:creationId xmlns:a16="http://schemas.microsoft.com/office/drawing/2014/main" id="{E186172F-E148-7018-8CBE-06F646C20261}"/>
              </a:ext>
            </a:extLst>
          </p:cNvPr>
          <p:cNvSpPr>
            <a:spLocks noGrp="1"/>
          </p:cNvSpPr>
          <p:nvPr>
            <p:ph idx="1"/>
          </p:nvPr>
        </p:nvSpPr>
        <p:spPr>
          <a:xfrm>
            <a:off x="341493" y="1454057"/>
            <a:ext cx="11311335" cy="4796095"/>
          </a:xfrm>
        </p:spPr>
        <p:txBody>
          <a:bodyPr vert="horz" lIns="91440" tIns="45720" rIns="91440" bIns="45720" rtlCol="0" anchor="t">
            <a:normAutofit/>
          </a:bodyPr>
          <a:lstStyle/>
          <a:p>
            <a:pPr marL="0" indent="0">
              <a:buNone/>
            </a:pPr>
            <a:r>
              <a:rPr lang="en-GB" sz="2000" dirty="0">
                <a:latin typeface="Arial"/>
                <a:cs typeface="Arial"/>
              </a:rPr>
              <a:t>Estimates of real-world vaccine effectiveness (VE) in preventing mpox infection have been mainly generated during the 2022 outbreak and reviewed in meta-analyses. In these studies:</a:t>
            </a:r>
          </a:p>
          <a:p>
            <a:r>
              <a:rPr lang="en-GB" sz="2000" dirty="0">
                <a:latin typeface="Arial"/>
                <a:cs typeface="Arial"/>
              </a:rPr>
              <a:t>Numerous studies* highlight similar vaccine efficacy (VE).  This ranges from the lowest being 74% and the highest being 83% respectively for one and two doses of MVA-BN vaccine. </a:t>
            </a:r>
            <a:r>
              <a:rPr lang="en-GB" sz="2000" dirty="0"/>
              <a:t>Further studies since these reviews have reported similar estimates of VE (Charles et al, 2024).</a:t>
            </a:r>
            <a:endParaRPr lang="en-GB" sz="2000" dirty="0">
              <a:latin typeface="Arial"/>
              <a:cs typeface="Arial"/>
            </a:endParaRPr>
          </a:p>
          <a:p>
            <a:r>
              <a:rPr lang="en-GB" sz="2000" dirty="0"/>
              <a:t>There is some uncertainty about whether VE may be affected by immune competence: slightly higher VE was estimated in people not living with diagnosed HIV compared to those living with HIV (Yeganeh et al, 2024**) and slightly lower VE was estimated in people with an immunocompromising condition (Dalton et al 2023**). </a:t>
            </a:r>
          </a:p>
          <a:p>
            <a:r>
              <a:rPr lang="en-GB" sz="2000" dirty="0"/>
              <a:t>However, in one review, VE estimates in immunocompromised individuals, people living with HIV or people taking pre-exposure prophylaxis for HIV were similar to overall vaccine estimates, although with wide confidence intervals.</a:t>
            </a:r>
            <a:endParaRPr lang="en-GB" sz="2000" dirty="0">
              <a:latin typeface="Arial"/>
              <a:cs typeface="Arial"/>
            </a:endParaRPr>
          </a:p>
        </p:txBody>
      </p:sp>
      <p:sp>
        <p:nvSpPr>
          <p:cNvPr id="6" name="Slide Number Placeholder 4">
            <a:extLst>
              <a:ext uri="{FF2B5EF4-FFF2-40B4-BE49-F238E27FC236}">
                <a16:creationId xmlns:a16="http://schemas.microsoft.com/office/drawing/2014/main" id="{A13FED36-AC67-BCA7-4D45-25362D18FBB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53</a:t>
            </a:fld>
            <a:endParaRPr lang="en-GB"/>
          </a:p>
        </p:txBody>
      </p:sp>
      <p:sp>
        <p:nvSpPr>
          <p:cNvPr id="4" name="TextBox 3">
            <a:extLst>
              <a:ext uri="{FF2B5EF4-FFF2-40B4-BE49-F238E27FC236}">
                <a16:creationId xmlns:a16="http://schemas.microsoft.com/office/drawing/2014/main" id="{7B8E7EE3-0801-0966-1300-F3CD69578356}"/>
              </a:ext>
            </a:extLst>
          </p:cNvPr>
          <p:cNvSpPr txBox="1"/>
          <p:nvPr/>
        </p:nvSpPr>
        <p:spPr>
          <a:xfrm>
            <a:off x="5000624" y="5643563"/>
            <a:ext cx="6353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Source and further information: </a:t>
            </a:r>
            <a:r>
              <a:rPr lang="en-GB" sz="1800" dirty="0">
                <a:hlinkClick r:id="rId3"/>
              </a:rPr>
              <a:t>The Green Book chapter 29</a:t>
            </a:r>
            <a:endParaRPr lang="en-US" sz="1800" dirty="0"/>
          </a:p>
        </p:txBody>
      </p:sp>
      <p:sp>
        <p:nvSpPr>
          <p:cNvPr id="8" name="Footer Placeholder 3">
            <a:extLst>
              <a:ext uri="{FF2B5EF4-FFF2-40B4-BE49-F238E27FC236}">
                <a16:creationId xmlns:a16="http://schemas.microsoft.com/office/drawing/2014/main" id="{A7638238-437D-9B68-A2A4-A090A7AB037A}"/>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4024865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4302-C8CE-B68C-200C-B5D6D6F20022}"/>
              </a:ext>
            </a:extLst>
          </p:cNvPr>
          <p:cNvSpPr>
            <a:spLocks noGrp="1"/>
          </p:cNvSpPr>
          <p:nvPr>
            <p:ph type="title"/>
          </p:nvPr>
        </p:nvSpPr>
        <p:spPr/>
        <p:txBody>
          <a:bodyPr/>
          <a:lstStyle/>
          <a:p>
            <a:r>
              <a:rPr lang="en-GB" b="1"/>
              <a:t>MVA-BN vaccine efficacy and use (2)</a:t>
            </a:r>
            <a:endParaRPr lang="en-GB"/>
          </a:p>
        </p:txBody>
      </p:sp>
      <p:sp>
        <p:nvSpPr>
          <p:cNvPr id="3" name="Content Placeholder 2">
            <a:extLst>
              <a:ext uri="{FF2B5EF4-FFF2-40B4-BE49-F238E27FC236}">
                <a16:creationId xmlns:a16="http://schemas.microsoft.com/office/drawing/2014/main" id="{D075F383-A87F-40C6-82E1-628D749BC4A5}"/>
              </a:ext>
            </a:extLst>
          </p:cNvPr>
          <p:cNvSpPr>
            <a:spLocks noGrp="1"/>
          </p:cNvSpPr>
          <p:nvPr>
            <p:ph idx="1"/>
          </p:nvPr>
        </p:nvSpPr>
        <p:spPr>
          <a:xfrm>
            <a:off x="838200" y="1411287"/>
            <a:ext cx="10515600" cy="3888821"/>
          </a:xfrm>
        </p:spPr>
        <p:txBody>
          <a:bodyPr/>
          <a:lstStyle/>
          <a:p>
            <a:r>
              <a:rPr lang="en-GB"/>
              <a:t>A model has predicted that increasing the interval between the two MVA-BN vaccine doses will lead to higher peak antibody response which remains above the one-dose peak for more than 10 years.  This is consistent with modelling used by JCVI, where the observed data in 2023 fitted with a longer duration of protection – at least 5 years for one dose and 10 years for two doses of vaccine. </a:t>
            </a:r>
          </a:p>
        </p:txBody>
      </p:sp>
      <p:sp>
        <p:nvSpPr>
          <p:cNvPr id="5" name="Slide Number Placeholder 4">
            <a:extLst>
              <a:ext uri="{FF2B5EF4-FFF2-40B4-BE49-F238E27FC236}">
                <a16:creationId xmlns:a16="http://schemas.microsoft.com/office/drawing/2014/main" id="{E7F58EF9-EFB7-0E89-BFCF-5B3BE8D19195}"/>
              </a:ext>
            </a:extLst>
          </p:cNvPr>
          <p:cNvSpPr>
            <a:spLocks noGrp="1"/>
          </p:cNvSpPr>
          <p:nvPr>
            <p:ph type="sldNum" sz="quarter" idx="12"/>
          </p:nvPr>
        </p:nvSpPr>
        <p:spPr/>
        <p:txBody>
          <a:bodyPr/>
          <a:lstStyle/>
          <a:p>
            <a:fld id="{561D0CCE-8DCC-44DC-A653-AE62B1D84A52}" type="slidenum">
              <a:rPr lang="en-GB" smtClean="0"/>
              <a:pPr/>
              <a:t>54</a:t>
            </a:fld>
            <a:endParaRPr lang="en-GB"/>
          </a:p>
        </p:txBody>
      </p:sp>
      <p:sp>
        <p:nvSpPr>
          <p:cNvPr id="6" name="TextBox 5">
            <a:extLst>
              <a:ext uri="{FF2B5EF4-FFF2-40B4-BE49-F238E27FC236}">
                <a16:creationId xmlns:a16="http://schemas.microsoft.com/office/drawing/2014/main" id="{24981F48-B58A-7C77-A32C-551612514FA6}"/>
              </a:ext>
            </a:extLst>
          </p:cNvPr>
          <p:cNvSpPr txBox="1"/>
          <p:nvPr/>
        </p:nvSpPr>
        <p:spPr>
          <a:xfrm>
            <a:off x="5000624" y="5643563"/>
            <a:ext cx="6353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Source and further information: </a:t>
            </a:r>
            <a:r>
              <a:rPr lang="en-GB" sz="1800">
                <a:hlinkClick r:id="rId3"/>
              </a:rPr>
              <a:t>The Green Book chapter 29</a:t>
            </a:r>
            <a:endParaRPr lang="en-US" sz="1800"/>
          </a:p>
        </p:txBody>
      </p:sp>
      <p:sp>
        <p:nvSpPr>
          <p:cNvPr id="8" name="Footer Placeholder 3">
            <a:extLst>
              <a:ext uri="{FF2B5EF4-FFF2-40B4-BE49-F238E27FC236}">
                <a16:creationId xmlns:a16="http://schemas.microsoft.com/office/drawing/2014/main" id="{197EFE33-3280-7645-44DF-F04B5BFF6F75}"/>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399734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9878348" cy="1399100"/>
          </a:xfrm>
        </p:spPr>
        <p:txBody>
          <a:bodyPr>
            <a:normAutofit fontScale="92500" lnSpcReduction="20000"/>
          </a:bodyPr>
          <a:lstStyle/>
          <a:p>
            <a:r>
              <a:rPr lang="en-GB" b="1"/>
              <a:t>Mpox vaccination programme: recommendations for the use of the MVA-BN vaccine and eligibility</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55</a:t>
            </a:fld>
            <a:endParaRPr lang="en-GB"/>
          </a:p>
        </p:txBody>
      </p:sp>
    </p:spTree>
    <p:extLst>
      <p:ext uri="{BB962C8B-B14F-4D97-AF65-F5344CB8AC3E}">
        <p14:creationId xmlns:p14="http://schemas.microsoft.com/office/powerpoint/2010/main" val="2389759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4CED-48A4-9E3E-F3B5-9DA65BF8EA09}"/>
              </a:ext>
            </a:extLst>
          </p:cNvPr>
          <p:cNvSpPr>
            <a:spLocks noGrp="1"/>
          </p:cNvSpPr>
          <p:nvPr>
            <p:ph type="title"/>
          </p:nvPr>
        </p:nvSpPr>
        <p:spPr>
          <a:xfrm>
            <a:off x="97261" y="154011"/>
            <a:ext cx="11501717" cy="908785"/>
          </a:xfrm>
        </p:spPr>
        <p:txBody>
          <a:bodyPr lIns="91440" tIns="45720" rIns="91440" bIns="45720" anchor="t"/>
          <a:lstStyle/>
          <a:p>
            <a:r>
              <a:rPr lang="en-US" sz="2800" b="1">
                <a:cs typeface="Arial"/>
              </a:rPr>
              <a:t>WHC/2025/021 Introduction of routine vaccination </a:t>
            </a:r>
            <a:r>
              <a:rPr lang="en-US" sz="2800" b="1" err="1">
                <a:cs typeface="Arial"/>
              </a:rPr>
              <a:t>programmes</a:t>
            </a:r>
            <a:r>
              <a:rPr lang="en-US" sz="2800" b="1">
                <a:cs typeface="Arial"/>
              </a:rPr>
              <a:t> for the prevention of mpox and </a:t>
            </a:r>
            <a:r>
              <a:rPr lang="en-US" sz="2800" b="1" err="1">
                <a:cs typeface="Arial"/>
              </a:rPr>
              <a:t>gonorrhoea</a:t>
            </a:r>
            <a:r>
              <a:rPr lang="en-US" sz="2800" b="1">
                <a:cs typeface="Arial"/>
              </a:rPr>
              <a:t> </a:t>
            </a:r>
            <a:endParaRPr lang="en-US" sz="2800">
              <a:cs typeface="Arial"/>
            </a:endParaRPr>
          </a:p>
        </p:txBody>
      </p:sp>
      <p:sp>
        <p:nvSpPr>
          <p:cNvPr id="3" name="Content Placeholder 2">
            <a:extLst>
              <a:ext uri="{FF2B5EF4-FFF2-40B4-BE49-F238E27FC236}">
                <a16:creationId xmlns:a16="http://schemas.microsoft.com/office/drawing/2014/main" id="{854F5624-BDFF-6ACD-6F27-9B3909248A37}"/>
              </a:ext>
            </a:extLst>
          </p:cNvPr>
          <p:cNvSpPr>
            <a:spLocks noGrp="1"/>
          </p:cNvSpPr>
          <p:nvPr>
            <p:ph idx="1"/>
          </p:nvPr>
        </p:nvSpPr>
        <p:spPr>
          <a:xfrm>
            <a:off x="216611" y="1343692"/>
            <a:ext cx="8969133" cy="4699920"/>
          </a:xfrm>
        </p:spPr>
        <p:txBody>
          <a:bodyPr lIns="91440" tIns="45720" rIns="91440" bIns="45720" anchor="t"/>
          <a:lstStyle/>
          <a:p>
            <a:pPr marL="340360" indent="-340360">
              <a:lnSpc>
                <a:spcPct val="100000"/>
              </a:lnSpc>
              <a:spcBef>
                <a:spcPts val="1400"/>
              </a:spcBef>
            </a:pPr>
            <a:r>
              <a:rPr lang="en-US" sz="1400" dirty="0">
                <a:cs typeface="Arial"/>
              </a:rPr>
              <a:t>Welsh Government has accepted advice from the JCVI to introduce a </a:t>
            </a:r>
            <a:r>
              <a:rPr lang="en-US" sz="1400" dirty="0">
                <a:ea typeface="+mn-lt"/>
                <a:cs typeface="+mn-lt"/>
                <a:hlinkClick r:id="rId2"/>
              </a:rPr>
              <a:t>routine vaccination programme against Mpox</a:t>
            </a:r>
            <a:r>
              <a:rPr lang="en-US" sz="1400" dirty="0">
                <a:ea typeface="+mn-lt"/>
                <a:cs typeface="+mn-lt"/>
              </a:rPr>
              <a:t> for those at highest risk</a:t>
            </a:r>
            <a:endParaRPr lang="en-US" dirty="0">
              <a:ea typeface="+mn-lt"/>
              <a:cs typeface="+mn-lt"/>
            </a:endParaRPr>
          </a:p>
          <a:p>
            <a:pPr marL="340360" indent="-340360">
              <a:lnSpc>
                <a:spcPct val="100000"/>
              </a:lnSpc>
              <a:spcBef>
                <a:spcPts val="1400"/>
              </a:spcBef>
            </a:pPr>
            <a:r>
              <a:rPr lang="en-US" sz="1400" dirty="0">
                <a:ea typeface="+mn-lt"/>
                <a:cs typeface="+mn-lt"/>
              </a:rPr>
              <a:t>A global outbreak of the disease began in 2022, linked to infections with clade II and a vaccination outbreak response was developed across the UK, using the smallpox vaccine Modified Vaccinia Ankara - Bavarian Nordic (MVA-BN), with this reactive offer continuing in Wales to present day.</a:t>
            </a:r>
            <a:endParaRPr lang="en-US" sz="4150" dirty="0">
              <a:ea typeface="+mn-lt"/>
              <a:cs typeface="+mn-lt"/>
            </a:endParaRPr>
          </a:p>
          <a:p>
            <a:pPr marL="340360" indent="-340360">
              <a:lnSpc>
                <a:spcPct val="100000"/>
              </a:lnSpc>
              <a:spcBef>
                <a:spcPts val="1400"/>
              </a:spcBef>
            </a:pPr>
            <a:r>
              <a:rPr lang="en-US" sz="1400" dirty="0">
                <a:cs typeface="Arial"/>
              </a:rPr>
              <a:t>Transmission within Wales has mainly been reported within networks of gay, bisexual, and other men who have sex with men (GBMSM) without a documented history of travel to endemic countries, with limited onward transmission outside of sexual networks.</a:t>
            </a:r>
          </a:p>
          <a:p>
            <a:pPr marL="340360" indent="-340360">
              <a:lnSpc>
                <a:spcPct val="100000"/>
              </a:lnSpc>
              <a:spcBef>
                <a:spcPts val="1400"/>
              </a:spcBef>
            </a:pPr>
            <a:r>
              <a:rPr lang="en-US" sz="1400" dirty="0">
                <a:cs typeface="Arial"/>
              </a:rPr>
              <a:t>The programme for mpox will be a pre-exposure vaccination primarily offered to GBMSM who are at highest risk of acquiring mpox. GBMSM at highest risk should be identified amongst those who attend sexual health services, using markers of risk to assess eligibility, as per the guidance in the </a:t>
            </a:r>
            <a:r>
              <a:rPr lang="en-US" sz="1400" dirty="0">
                <a:cs typeface="Arial"/>
                <a:hlinkClick r:id="rId3"/>
              </a:rPr>
              <a:t>Green Book</a:t>
            </a:r>
            <a:r>
              <a:rPr lang="en-US" sz="1400" dirty="0">
                <a:cs typeface="Arial"/>
              </a:rPr>
              <a:t>.</a:t>
            </a:r>
          </a:p>
          <a:p>
            <a:pPr marL="340360" indent="-340360">
              <a:lnSpc>
                <a:spcPct val="100000"/>
              </a:lnSpc>
              <a:spcBef>
                <a:spcPts val="1400"/>
              </a:spcBef>
            </a:pPr>
            <a:r>
              <a:rPr lang="en-US" sz="1400" dirty="0">
                <a:cs typeface="Arial"/>
              </a:rPr>
              <a:t>Sexual health services may also vaccinate other individuals who have frequent, close and intimate contact with the GBMSM network at risk of mpox irrespective of their identified gender.</a:t>
            </a:r>
          </a:p>
          <a:p>
            <a:pPr marL="340360" indent="-340360">
              <a:lnSpc>
                <a:spcPct val="100000"/>
              </a:lnSpc>
              <a:spcBef>
                <a:spcPts val="1400"/>
              </a:spcBef>
            </a:pPr>
            <a:r>
              <a:rPr lang="en-US" sz="1400" dirty="0">
                <a:cs typeface="Arial"/>
              </a:rPr>
              <a:t>In Wales there will be a routine vaccination programme for the prevention of mpox for those eligible* through sexual health services (</a:t>
            </a:r>
            <a:r>
              <a:rPr lang="en-US" sz="1400" dirty="0">
                <a:cs typeface="Arial"/>
                <a:hlinkClick r:id="rId4"/>
              </a:rPr>
              <a:t>WHC/2025/021</a:t>
            </a:r>
            <a:r>
              <a:rPr lang="en-US" sz="1400" dirty="0">
                <a:cs typeface="Arial"/>
              </a:rPr>
              <a:t>). Vaccine Programme Wales will advise Sexual Health Clinics when the programme will become routine, readiness is anticipated to be from July. </a:t>
            </a:r>
          </a:p>
          <a:p>
            <a:pPr marL="340360" indent="-340360"/>
            <a:endParaRPr lang="en-US" sz="1600" dirty="0">
              <a:cs typeface="Arial"/>
            </a:endParaRPr>
          </a:p>
        </p:txBody>
      </p:sp>
      <p:sp>
        <p:nvSpPr>
          <p:cNvPr id="4" name="Slide Number Placeholder 3">
            <a:extLst>
              <a:ext uri="{FF2B5EF4-FFF2-40B4-BE49-F238E27FC236}">
                <a16:creationId xmlns:a16="http://schemas.microsoft.com/office/drawing/2014/main" id="{39908B7E-2107-3FFB-2421-991AA2BF663A}"/>
              </a:ext>
            </a:extLst>
          </p:cNvPr>
          <p:cNvSpPr>
            <a:spLocks noGrp="1"/>
          </p:cNvSpPr>
          <p:nvPr>
            <p:ph type="sldNum" sz="quarter" idx="12"/>
          </p:nvPr>
        </p:nvSpPr>
        <p:spPr/>
        <p:txBody>
          <a:bodyPr/>
          <a:lstStyle/>
          <a:p>
            <a:fld id="{561D0CCE-8DCC-44DC-A653-AE62B1D84A52}" type="slidenum">
              <a:rPr lang="en-GB" smtClean="0"/>
              <a:pPr/>
              <a:t>56</a:t>
            </a:fld>
            <a:endParaRPr lang="en-GB"/>
          </a:p>
        </p:txBody>
      </p:sp>
      <p:pic>
        <p:nvPicPr>
          <p:cNvPr id="5" name="Picture 4">
            <a:extLst>
              <a:ext uri="{FF2B5EF4-FFF2-40B4-BE49-F238E27FC236}">
                <a16:creationId xmlns:a16="http://schemas.microsoft.com/office/drawing/2014/main" id="{A273B6F1-89F1-9974-5F4E-4AD948A5D842}"/>
              </a:ext>
            </a:extLst>
          </p:cNvPr>
          <p:cNvPicPr>
            <a:picLocks noChangeAspect="1"/>
          </p:cNvPicPr>
          <p:nvPr/>
        </p:nvPicPr>
        <p:blipFill>
          <a:blip r:embed="rId5"/>
          <a:stretch>
            <a:fillRect/>
          </a:stretch>
        </p:blipFill>
        <p:spPr>
          <a:xfrm>
            <a:off x="9618843" y="1586011"/>
            <a:ext cx="2339394" cy="3681558"/>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4238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BFBB-C20A-B7D9-D9DC-6363868CA723}"/>
              </a:ext>
            </a:extLst>
          </p:cNvPr>
          <p:cNvSpPr>
            <a:spLocks noGrp="1"/>
          </p:cNvSpPr>
          <p:nvPr>
            <p:ph type="title"/>
          </p:nvPr>
        </p:nvSpPr>
        <p:spPr>
          <a:xfrm>
            <a:off x="155057" y="98425"/>
            <a:ext cx="11719444" cy="1298268"/>
          </a:xfrm>
        </p:spPr>
        <p:txBody>
          <a:bodyPr lIns="91440" tIns="45720" rIns="91440" bIns="45720" anchor="t"/>
          <a:lstStyle/>
          <a:p>
            <a:r>
              <a:rPr lang="en-GB" b="1" dirty="0"/>
              <a:t>Routine programme vaccine recommendations for MVA-BN vaccine (1)  </a:t>
            </a:r>
            <a:endParaRPr lang="en-GB" b="1" dirty="0">
              <a:cs typeface="Arial"/>
            </a:endParaRPr>
          </a:p>
        </p:txBody>
      </p:sp>
      <p:sp>
        <p:nvSpPr>
          <p:cNvPr id="3" name="Content Placeholder 2">
            <a:extLst>
              <a:ext uri="{FF2B5EF4-FFF2-40B4-BE49-F238E27FC236}">
                <a16:creationId xmlns:a16="http://schemas.microsoft.com/office/drawing/2014/main" id="{FEE381FD-5383-EB50-EFAE-72EB502C20BA}"/>
              </a:ext>
            </a:extLst>
          </p:cNvPr>
          <p:cNvSpPr>
            <a:spLocks noGrp="1"/>
          </p:cNvSpPr>
          <p:nvPr>
            <p:ph idx="1"/>
          </p:nvPr>
        </p:nvSpPr>
        <p:spPr>
          <a:xfrm>
            <a:off x="626112" y="1396693"/>
            <a:ext cx="10515600" cy="4487156"/>
          </a:xfrm>
        </p:spPr>
        <p:txBody>
          <a:bodyPr lIns="91440" tIns="45720" rIns="91440" bIns="45720" anchor="t"/>
          <a:lstStyle/>
          <a:p>
            <a:pPr marL="0" indent="0">
              <a:buNone/>
            </a:pPr>
            <a:r>
              <a:rPr lang="en-GB" sz="2000" dirty="0">
                <a:cs typeface="Arial"/>
              </a:rPr>
              <a:t>Eligibility for the routine programme will be similar to the 2022 outbreak.  GBMSM</a:t>
            </a:r>
            <a:r>
              <a:rPr lang="en-GB" sz="2000" dirty="0"/>
              <a:t> at highest risk should be identified amongst those who attend sexual health services, using markers of risk to assess eligibility </a:t>
            </a:r>
            <a:endParaRPr lang="en-GB" sz="2000" dirty="0">
              <a:cs typeface="Arial"/>
            </a:endParaRPr>
          </a:p>
          <a:p>
            <a:pPr marL="0" indent="0">
              <a:buNone/>
            </a:pPr>
            <a:r>
              <a:rPr lang="en-GB" sz="2000" dirty="0"/>
              <a:t>These risk criteria include: </a:t>
            </a:r>
            <a:endParaRPr lang="en-GB" sz="2000" dirty="0">
              <a:cs typeface="Arial"/>
            </a:endParaRPr>
          </a:p>
          <a:p>
            <a:r>
              <a:rPr lang="en-GB" sz="2000" dirty="0"/>
              <a:t>A recent history of multiple partners</a:t>
            </a:r>
            <a:endParaRPr lang="en-GB" sz="2000" dirty="0">
              <a:cs typeface="Arial"/>
            </a:endParaRPr>
          </a:p>
          <a:p>
            <a:r>
              <a:rPr lang="en-GB" sz="2000" dirty="0"/>
              <a:t>Participating in group sex</a:t>
            </a:r>
            <a:endParaRPr lang="en-GB" sz="2000" dirty="0">
              <a:cs typeface="Arial"/>
            </a:endParaRPr>
          </a:p>
          <a:p>
            <a:r>
              <a:rPr lang="en-GB" sz="2000" dirty="0"/>
              <a:t>Attending sex-on-premises venues</a:t>
            </a:r>
            <a:endParaRPr lang="en-GB" sz="2000" dirty="0">
              <a:cs typeface="Arial"/>
            </a:endParaRPr>
          </a:p>
          <a:p>
            <a:r>
              <a:rPr lang="en-GB" sz="2000" dirty="0"/>
              <a:t>A proxy marker such as a bacterial sexually transmitted infection (STI) within the last year</a:t>
            </a:r>
            <a:endParaRPr lang="en-GB" sz="2000" dirty="0">
              <a:cs typeface="Arial"/>
            </a:endParaRPr>
          </a:p>
          <a:p>
            <a:pPr marL="0" indent="0">
              <a:buNone/>
            </a:pPr>
            <a:endParaRPr lang="en-GB" sz="2000" dirty="0">
              <a:cs typeface="Arial"/>
            </a:endParaRPr>
          </a:p>
          <a:p>
            <a:pPr marL="0" indent="0">
              <a:buNone/>
            </a:pPr>
            <a:r>
              <a:rPr lang="en-GB" sz="2000" dirty="0"/>
              <a:t>Refer to </a:t>
            </a:r>
            <a:r>
              <a:rPr lang="en-GB" sz="2000" dirty="0">
                <a:solidFill>
                  <a:srgbClr val="002060"/>
                </a:solidFill>
                <a:hlinkClick r:id="rId3"/>
              </a:rPr>
              <a:t>Smallpox and mpox: the green book, chapter 29</a:t>
            </a:r>
            <a:r>
              <a:rPr lang="en-GB" sz="2000" dirty="0">
                <a:solidFill>
                  <a:srgbClr val="002060"/>
                </a:solidFill>
              </a:rPr>
              <a:t> and </a:t>
            </a:r>
            <a:r>
              <a:rPr lang="en-GB" sz="2000" dirty="0">
                <a:hlinkClick r:id="rId4"/>
              </a:rPr>
              <a:t>JCVI statement on mpox vaccination as a routine programme - GOV.UK</a:t>
            </a:r>
            <a:r>
              <a:rPr lang="en-GB" sz="2000" dirty="0">
                <a:solidFill>
                  <a:srgbClr val="002060"/>
                </a:solidFill>
              </a:rPr>
              <a:t> </a:t>
            </a:r>
            <a:endParaRPr lang="en-GB" sz="2000" dirty="0">
              <a:cs typeface="Arial"/>
            </a:endParaRPr>
          </a:p>
        </p:txBody>
      </p:sp>
      <p:sp>
        <p:nvSpPr>
          <p:cNvPr id="5" name="Slide Number Placeholder 4">
            <a:extLst>
              <a:ext uri="{FF2B5EF4-FFF2-40B4-BE49-F238E27FC236}">
                <a16:creationId xmlns:a16="http://schemas.microsoft.com/office/drawing/2014/main" id="{D9683734-86F3-100B-E4B2-668E98B9EC06}"/>
              </a:ext>
            </a:extLst>
          </p:cNvPr>
          <p:cNvSpPr>
            <a:spLocks noGrp="1"/>
          </p:cNvSpPr>
          <p:nvPr>
            <p:ph type="sldNum" sz="quarter" idx="12"/>
          </p:nvPr>
        </p:nvSpPr>
        <p:spPr/>
        <p:txBody>
          <a:bodyPr/>
          <a:lstStyle/>
          <a:p>
            <a:fld id="{561D0CCE-8DCC-44DC-A653-AE62B1D84A52}" type="slidenum">
              <a:rPr lang="en-GB" smtClean="0"/>
              <a:pPr/>
              <a:t>57</a:t>
            </a:fld>
            <a:endParaRPr lang="en-GB"/>
          </a:p>
        </p:txBody>
      </p:sp>
      <p:sp>
        <p:nvSpPr>
          <p:cNvPr id="7" name="Footer Placeholder 3">
            <a:extLst>
              <a:ext uri="{FF2B5EF4-FFF2-40B4-BE49-F238E27FC236}">
                <a16:creationId xmlns:a16="http://schemas.microsoft.com/office/drawing/2014/main" id="{9E195B6F-2365-CBE7-92B1-07B51627C36A}"/>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242192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CDB6D-5987-B8DB-FB3A-75CBE3A23914}"/>
              </a:ext>
            </a:extLst>
          </p:cNvPr>
          <p:cNvSpPr>
            <a:spLocks noGrp="1"/>
          </p:cNvSpPr>
          <p:nvPr>
            <p:ph idx="1"/>
          </p:nvPr>
        </p:nvSpPr>
        <p:spPr>
          <a:xfrm>
            <a:off x="474711" y="1817146"/>
            <a:ext cx="11406996" cy="4351338"/>
          </a:xfrm>
        </p:spPr>
        <p:txBody>
          <a:bodyPr lIns="91440" tIns="45720" rIns="91440" bIns="45720" anchor="t"/>
          <a:lstStyle/>
          <a:p>
            <a:pPr marL="0" indent="0">
              <a:buNone/>
            </a:pPr>
            <a:r>
              <a:rPr lang="en-GB" sz="2400"/>
              <a:t>Other individuals who have frequent close and intimate contact with the GBMSM network at risk of mpox may be vaccinated irrespective of their identified gender.  This would include staff who work in GBMSM sex on premises venues, such as saunas, if they are regularly exposed to items (e.g. linen) or surfaces likely to be contaminated with body fluids or skin cells.</a:t>
            </a:r>
            <a:endParaRPr lang="en-GB" sz="2400">
              <a:cs typeface="Arial"/>
            </a:endParaRPr>
          </a:p>
          <a:p>
            <a:pPr marL="0" indent="0">
              <a:buNone/>
            </a:pPr>
            <a:endParaRPr lang="en-GB" sz="2400" strike="sngStrike">
              <a:highlight>
                <a:srgbClr val="FFFF00"/>
              </a:highlight>
              <a:cs typeface="Arial"/>
            </a:endParaRPr>
          </a:p>
        </p:txBody>
      </p:sp>
      <p:sp>
        <p:nvSpPr>
          <p:cNvPr id="5" name="Slide Number Placeholder 4">
            <a:extLst>
              <a:ext uri="{FF2B5EF4-FFF2-40B4-BE49-F238E27FC236}">
                <a16:creationId xmlns:a16="http://schemas.microsoft.com/office/drawing/2014/main" id="{7CE68D57-7629-DEB2-5243-6E510A8EFDBA}"/>
              </a:ext>
            </a:extLst>
          </p:cNvPr>
          <p:cNvSpPr>
            <a:spLocks noGrp="1"/>
          </p:cNvSpPr>
          <p:nvPr>
            <p:ph type="sldNum" sz="quarter" idx="12"/>
          </p:nvPr>
        </p:nvSpPr>
        <p:spPr/>
        <p:txBody>
          <a:bodyPr/>
          <a:lstStyle/>
          <a:p>
            <a:fld id="{561D0CCE-8DCC-44DC-A653-AE62B1D84A52}" type="slidenum">
              <a:rPr lang="en-GB" smtClean="0"/>
              <a:pPr/>
              <a:t>58</a:t>
            </a:fld>
            <a:endParaRPr lang="en-GB"/>
          </a:p>
        </p:txBody>
      </p:sp>
      <p:sp>
        <p:nvSpPr>
          <p:cNvPr id="7" name="Title 1">
            <a:extLst>
              <a:ext uri="{FF2B5EF4-FFF2-40B4-BE49-F238E27FC236}">
                <a16:creationId xmlns:a16="http://schemas.microsoft.com/office/drawing/2014/main" id="{A0BD2F91-CD84-B2A0-F087-514785595399}"/>
              </a:ext>
            </a:extLst>
          </p:cNvPr>
          <p:cNvSpPr>
            <a:spLocks noGrp="1"/>
          </p:cNvSpPr>
          <p:nvPr>
            <p:ph type="title"/>
          </p:nvPr>
        </p:nvSpPr>
        <p:spPr>
          <a:xfrm>
            <a:off x="2656" y="153299"/>
            <a:ext cx="12186687" cy="592319"/>
          </a:xfrm>
        </p:spPr>
        <p:txBody>
          <a:bodyPr lIns="91440" tIns="45720" rIns="91440" bIns="45720" anchor="t"/>
          <a:lstStyle/>
          <a:p>
            <a:r>
              <a:rPr lang="en-GB" b="1"/>
              <a:t>Routine programme vaccine recommendations for MVA-BN vaccine (2)</a:t>
            </a:r>
            <a:r>
              <a:rPr lang="en-GB" sz="2800" b="1"/>
              <a:t> </a:t>
            </a:r>
            <a:r>
              <a:rPr lang="en-GB" sz="4000" b="1"/>
              <a:t> </a:t>
            </a:r>
            <a:endParaRPr lang="en-GB" sz="4000" b="1">
              <a:cs typeface="Arial"/>
            </a:endParaRPr>
          </a:p>
        </p:txBody>
      </p:sp>
      <p:sp>
        <p:nvSpPr>
          <p:cNvPr id="6" name="Footer Placeholder 3">
            <a:extLst>
              <a:ext uri="{FF2B5EF4-FFF2-40B4-BE49-F238E27FC236}">
                <a16:creationId xmlns:a16="http://schemas.microsoft.com/office/drawing/2014/main" id="{03327ED1-FFC0-F70C-07F2-0E32E0BAB970}"/>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4206081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016F-0BCC-9DF6-ABBB-13079AE07446}"/>
              </a:ext>
            </a:extLst>
          </p:cNvPr>
          <p:cNvSpPr>
            <a:spLocks noGrp="1"/>
          </p:cNvSpPr>
          <p:nvPr>
            <p:ph type="title"/>
          </p:nvPr>
        </p:nvSpPr>
        <p:spPr>
          <a:xfrm>
            <a:off x="191430" y="199048"/>
            <a:ext cx="11809140" cy="509351"/>
          </a:xfrm>
        </p:spPr>
        <p:txBody>
          <a:bodyPr lIns="91440" tIns="45720" rIns="91440" bIns="45720" anchor="t">
            <a:noAutofit/>
          </a:bodyPr>
          <a:lstStyle/>
          <a:p>
            <a:pPr algn="ctr"/>
            <a:r>
              <a:rPr lang="en-GB" sz="2800" b="1" dirty="0"/>
              <a:t>Recommendations for the use of MVA-BN vaccine Occupational risk</a:t>
            </a:r>
            <a:endParaRPr lang="en-GB" sz="2800" b="1" dirty="0">
              <a:latin typeface="Arial"/>
              <a:cs typeface="Arial"/>
            </a:endParaRPr>
          </a:p>
        </p:txBody>
      </p:sp>
      <p:sp>
        <p:nvSpPr>
          <p:cNvPr id="3" name="Content Placeholder 2">
            <a:extLst>
              <a:ext uri="{FF2B5EF4-FFF2-40B4-BE49-F238E27FC236}">
                <a16:creationId xmlns:a16="http://schemas.microsoft.com/office/drawing/2014/main" id="{2F3D4975-80E5-C333-4C68-ACA9CE73D511}"/>
              </a:ext>
            </a:extLst>
          </p:cNvPr>
          <p:cNvSpPr>
            <a:spLocks noGrp="1"/>
          </p:cNvSpPr>
          <p:nvPr>
            <p:ph idx="1"/>
          </p:nvPr>
        </p:nvSpPr>
        <p:spPr>
          <a:xfrm>
            <a:off x="270537" y="689492"/>
            <a:ext cx="11278409" cy="4466444"/>
          </a:xfrm>
        </p:spPr>
        <p:txBody>
          <a:bodyPr vert="horz" lIns="91440" tIns="45720" rIns="91440" bIns="45720" rtlCol="0" anchor="t">
            <a:noAutofit/>
          </a:bodyPr>
          <a:lstStyle/>
          <a:p>
            <a:pPr marL="0" marR="165100" indent="0">
              <a:buNone/>
            </a:pPr>
            <a:r>
              <a:rPr lang="en-US" sz="1600" dirty="0">
                <a:latin typeface="+mn-lt"/>
              </a:rPr>
              <a:t>Given the low incidence of infection in the UK, most health and social care workers are at very low risk of exposure to mpox, and do not require routine pre-exposure vaccination. </a:t>
            </a:r>
            <a:r>
              <a:rPr lang="en-GB" sz="1600" dirty="0">
                <a:latin typeface="+mn-lt"/>
              </a:rPr>
              <a:t>Unvaccinated (and vaccinated) staff who are required to see suspected cases should wear appropriate personal protective equipment and avoid direct and close contact. </a:t>
            </a:r>
            <a:endParaRPr lang="en-US" sz="1600" dirty="0">
              <a:latin typeface="+mn-lt"/>
            </a:endParaRPr>
          </a:p>
          <a:p>
            <a:pPr marL="0" marR="165100" indent="0">
              <a:buNone/>
            </a:pPr>
            <a:r>
              <a:rPr lang="en-US" sz="1600" dirty="0">
                <a:latin typeface="+mn-lt"/>
              </a:rPr>
              <a:t>Staff who work in specialist roles where exposure to </a:t>
            </a:r>
            <a:r>
              <a:rPr lang="en-US" sz="1600" dirty="0" err="1">
                <a:latin typeface="+mn-lt"/>
              </a:rPr>
              <a:t>orthopox</a:t>
            </a:r>
            <a:r>
              <a:rPr lang="en-US" sz="1600" dirty="0">
                <a:latin typeface="+mn-lt"/>
              </a:rPr>
              <a:t> viruses is likely to be more frequent and prolonged, should be advised of the possible risk and offered vaccination based on an occupational health risk assessment. This would include:  </a:t>
            </a:r>
          </a:p>
          <a:p>
            <a:pPr marL="179705" marR="165100" indent="-179705"/>
            <a:r>
              <a:rPr lang="en-US" sz="1600" dirty="0">
                <a:latin typeface="+mn-lt"/>
              </a:rPr>
              <a:t>workers in laboratories where pox viruses (such as MPXV or genetically modified vaccinia) are handled or cultured, and others who work in highly specialist laboratories undertaking procedures with a significantly higher risk of exposure. (Advisory Committee on Dangerous Pathogens and the Advisory Committee on Genetic Modification, 1990) </a:t>
            </a:r>
          </a:p>
          <a:p>
            <a:pPr marL="179705" marR="165100" indent="-179705"/>
            <a:r>
              <a:rPr lang="en-US" sz="1600" dirty="0">
                <a:latin typeface="+mn-lt"/>
              </a:rPr>
              <a:t>staff caring for in-patients with mpox in High Consequence Infectious Disease (HCID) units</a:t>
            </a:r>
            <a:r>
              <a:rPr lang="en-US" sz="1600" dirty="0"/>
              <a:t>, or </a:t>
            </a:r>
            <a:r>
              <a:rPr lang="en-US" sz="1600" dirty="0" err="1"/>
              <a:t>Specialised</a:t>
            </a:r>
            <a:r>
              <a:rPr lang="en-US" sz="1600" dirty="0"/>
              <a:t> Regional ID </a:t>
            </a:r>
            <a:r>
              <a:rPr lang="en-US" sz="1600" dirty="0" err="1"/>
              <a:t>Centres</a:t>
            </a:r>
            <a:r>
              <a:rPr lang="en-US" sz="1600" dirty="0"/>
              <a:t> (SRIDC)</a:t>
            </a:r>
            <a:r>
              <a:rPr lang="en-US" sz="1600" dirty="0">
                <a:latin typeface="+mn-lt"/>
              </a:rPr>
              <a:t>, including those who clean areas where mpox patients have been cared for </a:t>
            </a:r>
          </a:p>
          <a:p>
            <a:pPr marL="179705" marR="165100" indent="-179705"/>
            <a:r>
              <a:rPr lang="en-US" sz="1600" dirty="0">
                <a:latin typeface="+mn-lt"/>
              </a:rPr>
              <a:t>staff regularly undertaking environmental decontamination around cases of mpox </a:t>
            </a:r>
          </a:p>
          <a:p>
            <a:pPr marL="179705" marR="165100" indent="-179705"/>
            <a:r>
              <a:rPr lang="en-US" sz="1600" dirty="0">
                <a:latin typeface="+mn-lt"/>
              </a:rPr>
              <a:t>UK health care and laboratory workers being deployed to respond to a MPXV outbreak or incident overseas </a:t>
            </a:r>
          </a:p>
          <a:p>
            <a:pPr marL="179705" marR="165100" indent="-179705"/>
            <a:r>
              <a:rPr lang="en-US" sz="1600" dirty="0">
                <a:latin typeface="+mn-lt"/>
              </a:rPr>
              <a:t>UK humanitarian aid workers who will be living or working in close contact with the local population in areas affected by a MPXV outbreak or incident overseas </a:t>
            </a:r>
          </a:p>
          <a:p>
            <a:pPr marL="0" marR="165100" indent="0">
              <a:buNone/>
            </a:pPr>
            <a:r>
              <a:rPr lang="en-GB" sz="1600" dirty="0"/>
              <a:t>Pre-exposure vaccination may also be considered for those about to start providing prolonged or close care for a patient with confirmed mpox, or during wider outbreak response to protect health workers in settings or populations where an outbreak is happening (see GBC section: vaccination during outbreaks and incidents)                                                 </a:t>
            </a:r>
          </a:p>
          <a:p>
            <a:pPr marL="0" marR="165100" indent="0">
              <a:lnSpc>
                <a:spcPct val="100000"/>
              </a:lnSpc>
              <a:spcBef>
                <a:spcPts val="0"/>
              </a:spcBef>
              <a:buNone/>
            </a:pPr>
            <a:endParaRPr lang="en-US" sz="2600" dirty="0">
              <a:latin typeface="+mn-lt"/>
              <a:cs typeface="Arial"/>
            </a:endParaRPr>
          </a:p>
          <a:p>
            <a:pPr marL="179705" marR="165100" indent="-179705">
              <a:lnSpc>
                <a:spcPct val="100000"/>
              </a:lnSpc>
              <a:spcBef>
                <a:spcPts val="0"/>
              </a:spcBef>
            </a:pPr>
            <a:endParaRPr lang="en-GB" sz="2500" dirty="0"/>
          </a:p>
          <a:p>
            <a:pPr marL="0" indent="0">
              <a:buNone/>
            </a:pPr>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CAAA108D-1338-5E12-BDE7-116E950790A7}"/>
              </a:ext>
            </a:extLst>
          </p:cNvPr>
          <p:cNvSpPr>
            <a:spLocks noGrp="1"/>
          </p:cNvSpPr>
          <p:nvPr>
            <p:ph type="sldNum" sz="quarter" idx="11"/>
          </p:nvPr>
        </p:nvSpPr>
        <p:spPr>
          <a:xfrm>
            <a:off x="11095892" y="6286012"/>
            <a:ext cx="515816" cy="365125"/>
          </a:xfrm>
        </p:spPr>
        <p:txBody>
          <a:bodyPr/>
          <a:lstStyle/>
          <a:p>
            <a:fld id="{344369E4-5DE7-46E5-874E-4FD437973785}" type="slidenum">
              <a:rPr lang="en-GB" smtClean="0"/>
              <a:pPr/>
              <a:t>59</a:t>
            </a:fld>
            <a:endParaRPr lang="en-GB" sz="1400"/>
          </a:p>
        </p:txBody>
      </p:sp>
      <p:sp>
        <p:nvSpPr>
          <p:cNvPr id="6" name="Footer Placeholder 3">
            <a:extLst>
              <a:ext uri="{FF2B5EF4-FFF2-40B4-BE49-F238E27FC236}">
                <a16:creationId xmlns:a16="http://schemas.microsoft.com/office/drawing/2014/main" id="{2ED09A3C-83FF-12E9-E396-55FA5DE3C966}"/>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
        <p:nvSpPr>
          <p:cNvPr id="9" name="TextBox 8">
            <a:extLst>
              <a:ext uri="{FF2B5EF4-FFF2-40B4-BE49-F238E27FC236}">
                <a16:creationId xmlns:a16="http://schemas.microsoft.com/office/drawing/2014/main" id="{91EA6A60-F036-FEB7-8323-468372E66B79}"/>
              </a:ext>
            </a:extLst>
          </p:cNvPr>
          <p:cNvSpPr txBox="1"/>
          <p:nvPr/>
        </p:nvSpPr>
        <p:spPr>
          <a:xfrm>
            <a:off x="8601796" y="5711520"/>
            <a:ext cx="2798956" cy="369332"/>
          </a:xfrm>
          <a:prstGeom prst="rect">
            <a:avLst/>
          </a:prstGeom>
          <a:noFill/>
        </p:spPr>
        <p:txBody>
          <a:bodyPr wrap="square" rtlCol="0">
            <a:spAutoFit/>
          </a:bodyPr>
          <a:lstStyle/>
          <a:p>
            <a:pPr marL="0" marR="165100" indent="0">
              <a:buNone/>
            </a:pPr>
            <a:r>
              <a:rPr lang="en-US" sz="1800" dirty="0">
                <a:latin typeface="+mn-lt"/>
                <a:cs typeface="Arial"/>
                <a:hlinkClick r:id="rId3"/>
              </a:rPr>
              <a:t>Green Book chapter 29</a:t>
            </a:r>
            <a:endParaRPr lang="en-US" sz="1800" dirty="0"/>
          </a:p>
        </p:txBody>
      </p:sp>
      <p:sp>
        <p:nvSpPr>
          <p:cNvPr id="7" name="TextBox 6">
            <a:extLst>
              <a:ext uri="{FF2B5EF4-FFF2-40B4-BE49-F238E27FC236}">
                <a16:creationId xmlns:a16="http://schemas.microsoft.com/office/drawing/2014/main" id="{D2ECBC7A-689F-00EB-4945-6C0D13AFF489}"/>
              </a:ext>
            </a:extLst>
          </p:cNvPr>
          <p:cNvSpPr txBox="1"/>
          <p:nvPr/>
        </p:nvSpPr>
        <p:spPr>
          <a:xfrm>
            <a:off x="2190726" y="5711520"/>
            <a:ext cx="7438029" cy="369332"/>
          </a:xfrm>
          <a:prstGeom prst="rect">
            <a:avLst/>
          </a:prstGeom>
          <a:noFill/>
        </p:spPr>
        <p:txBody>
          <a:bodyPr wrap="square" rtlCol="0">
            <a:spAutoFit/>
          </a:bodyPr>
          <a:lstStyle/>
          <a:p>
            <a:r>
              <a:rPr lang="en-GB" dirty="0"/>
              <a:t>For further information contact occupational health and refer to:</a:t>
            </a:r>
          </a:p>
        </p:txBody>
      </p:sp>
    </p:spTree>
    <p:extLst>
      <p:ext uri="{BB962C8B-B14F-4D97-AF65-F5344CB8AC3E}">
        <p14:creationId xmlns:p14="http://schemas.microsoft.com/office/powerpoint/2010/main" val="368063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1" y="292554"/>
            <a:ext cx="10515600" cy="1325563"/>
          </a:xfrm>
        </p:spPr>
        <p:txBody>
          <a:bodyPr/>
          <a:lstStyle/>
          <a:p>
            <a:pPr lvl="0">
              <a:lnSpc>
                <a:spcPct val="107000"/>
              </a:lnSpc>
              <a:spcAft>
                <a:spcPts val="800"/>
              </a:spcAft>
              <a:tabLst>
                <a:tab pos="455930" algn="l"/>
              </a:tabLst>
            </a:pPr>
            <a:r>
              <a:rPr lang="en-GB" sz="4000" b="1">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529771" y="1074832"/>
            <a:ext cx="11132457" cy="4699855"/>
          </a:xfrm>
        </p:spPr>
        <p:txBody>
          <a:bodyPr lIns="91440" tIns="45720" rIns="91440" bIns="45720" anchor="t"/>
          <a:lstStyle/>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provide information for healthcare practitioners involved in advising on and delivering the routine pre-exposure mpox vaccination programme</a:t>
            </a:r>
          </a:p>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raise awareness of the current epidemiology of mpox and the impact on GBMSM</a:t>
            </a:r>
          </a:p>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describe the vaccination programme details including administration of the vaccine, eligibility, recommended dosage and schedule, contraindications, precautions and potential adverse reactions</a:t>
            </a:r>
          </a:p>
          <a:p>
            <a:pPr lvl="0" algn="just">
              <a:lnSpc>
                <a:spcPct val="200000"/>
              </a:lnSpc>
              <a:spcAft>
                <a:spcPts val="800"/>
              </a:spcAft>
              <a:tabLst>
                <a:tab pos="455930" algn="l"/>
              </a:tabLst>
            </a:pPr>
            <a:r>
              <a:rPr lang="en-GB" sz="1600">
                <a:ea typeface="Calibri" panose="020F0502020204030204" pitchFamily="34" charset="0"/>
                <a:cs typeface="Times New Roman" panose="02020603050405020304" pitchFamily="18" charset="0"/>
              </a:rPr>
              <a:t>To raise awareness of the impact of the mpox vaccination programme</a:t>
            </a:r>
            <a:endParaRPr lang="en-GB" sz="1600">
              <a:ea typeface="ヒラギノ角ゴ Pro W3"/>
              <a:cs typeface="Arial"/>
            </a:endParaRPr>
          </a:p>
          <a:p>
            <a:pPr algn="just">
              <a:lnSpc>
                <a:spcPct val="200000"/>
              </a:lnSpc>
            </a:pPr>
            <a:r>
              <a:rPr lang="en-GB" sz="1600">
                <a:ea typeface="ヒラギノ角ゴ Pro W3"/>
                <a:cs typeface="Arial"/>
              </a:rPr>
              <a:t>To highlight resources that support the mpox vaccination programme </a:t>
            </a:r>
            <a:endParaRPr lang="en-GB" sz="1600"/>
          </a:p>
          <a:p>
            <a:pPr marL="0" lvl="0" indent="0" algn="just">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6</a:t>
            </a:fld>
            <a:endParaRPr lang="en-GB"/>
          </a:p>
        </p:txBody>
      </p:sp>
      <p:sp>
        <p:nvSpPr>
          <p:cNvPr id="7" name="Footer Placeholder 3">
            <a:extLst>
              <a:ext uri="{FF2B5EF4-FFF2-40B4-BE49-F238E27FC236}">
                <a16:creationId xmlns:a16="http://schemas.microsoft.com/office/drawing/2014/main" id="{8EEB0EC3-A6DE-414A-1470-0928A93A5719}"/>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863209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9878348" cy="1399100"/>
          </a:xfrm>
        </p:spPr>
        <p:txBody>
          <a:bodyPr>
            <a:normAutofit/>
          </a:bodyPr>
          <a:lstStyle/>
          <a:p>
            <a:r>
              <a:rPr lang="en-GB" b="1"/>
              <a:t>MVA-BN dosage and schedule</a:t>
            </a:r>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60</a:t>
            </a:fld>
            <a:endParaRPr lang="en-GB"/>
          </a:p>
        </p:txBody>
      </p:sp>
    </p:spTree>
    <p:extLst>
      <p:ext uri="{BB962C8B-B14F-4D97-AF65-F5344CB8AC3E}">
        <p14:creationId xmlns:p14="http://schemas.microsoft.com/office/powerpoint/2010/main" val="225892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837A-C419-0A4D-C1BF-6EF14412C36C}"/>
              </a:ext>
            </a:extLst>
          </p:cNvPr>
          <p:cNvSpPr>
            <a:spLocks noGrp="1"/>
          </p:cNvSpPr>
          <p:nvPr>
            <p:ph type="title"/>
          </p:nvPr>
        </p:nvSpPr>
        <p:spPr>
          <a:xfrm>
            <a:off x="-2874" y="75366"/>
            <a:ext cx="12195907" cy="1209623"/>
          </a:xfrm>
        </p:spPr>
        <p:txBody>
          <a:bodyPr lIns="91440" tIns="45720" rIns="91440" bIns="45720" anchor="t"/>
          <a:lstStyle/>
          <a:p>
            <a:r>
              <a:rPr lang="en-GB" b="1"/>
              <a:t>Mpox vaccination dosage and schedule: routine pre-exposure vaccination </a:t>
            </a:r>
            <a:endParaRPr lang="en-GB" b="1">
              <a:cs typeface="Arial"/>
            </a:endParaRPr>
          </a:p>
        </p:txBody>
      </p:sp>
      <p:sp>
        <p:nvSpPr>
          <p:cNvPr id="3" name="Content Placeholder 2">
            <a:extLst>
              <a:ext uri="{FF2B5EF4-FFF2-40B4-BE49-F238E27FC236}">
                <a16:creationId xmlns:a16="http://schemas.microsoft.com/office/drawing/2014/main" id="{B9527B86-9C16-7356-22E0-F4CA84B9AE2A}"/>
              </a:ext>
            </a:extLst>
          </p:cNvPr>
          <p:cNvSpPr>
            <a:spLocks noGrp="1"/>
          </p:cNvSpPr>
          <p:nvPr>
            <p:ph idx="1"/>
          </p:nvPr>
        </p:nvSpPr>
        <p:spPr>
          <a:xfrm>
            <a:off x="366250" y="2107378"/>
            <a:ext cx="11435750" cy="2643244"/>
          </a:xfrm>
        </p:spPr>
        <p:txBody>
          <a:bodyPr lIns="91440" tIns="45720" rIns="91440" bIns="45720" anchor="t"/>
          <a:lstStyle/>
          <a:p>
            <a:r>
              <a:rPr lang="en-GB" sz="2400" dirty="0">
                <a:cs typeface="Arial"/>
              </a:rPr>
              <a:t>Pre-exposure vaccination of individuals previously not vaccinated against smallpox is a course of 2 doses of MVA-BN with at least a 28-day interval between doses </a:t>
            </a:r>
            <a:endParaRPr lang="en-US" dirty="0"/>
          </a:p>
          <a:p>
            <a:r>
              <a:rPr lang="en-GB" sz="2400" dirty="0">
                <a:cs typeface="Arial"/>
              </a:rPr>
              <a:t>Pre-exposure vaccination of individuals previously vaccinated against smallpox is a single dose</a:t>
            </a:r>
          </a:p>
          <a:p>
            <a:pPr marL="0" indent="0">
              <a:buNone/>
            </a:pPr>
            <a:endParaRPr lang="en-GB" dirty="0">
              <a:cs typeface="Arial"/>
            </a:endParaRPr>
          </a:p>
        </p:txBody>
      </p:sp>
      <p:sp>
        <p:nvSpPr>
          <p:cNvPr id="5" name="Slide Number Placeholder 4">
            <a:extLst>
              <a:ext uri="{FF2B5EF4-FFF2-40B4-BE49-F238E27FC236}">
                <a16:creationId xmlns:a16="http://schemas.microsoft.com/office/drawing/2014/main" id="{7F2289D6-DCC6-35BD-3999-3087829DEEDE}"/>
              </a:ext>
            </a:extLst>
          </p:cNvPr>
          <p:cNvSpPr>
            <a:spLocks noGrp="1"/>
          </p:cNvSpPr>
          <p:nvPr>
            <p:ph type="sldNum" sz="quarter" idx="12"/>
          </p:nvPr>
        </p:nvSpPr>
        <p:spPr/>
        <p:txBody>
          <a:bodyPr/>
          <a:lstStyle/>
          <a:p>
            <a:fld id="{561D0CCE-8DCC-44DC-A653-AE62B1D84A52}" type="slidenum">
              <a:rPr lang="en-GB" smtClean="0"/>
              <a:pPr/>
              <a:t>61</a:t>
            </a:fld>
            <a:endParaRPr lang="en-GB"/>
          </a:p>
        </p:txBody>
      </p:sp>
      <p:sp>
        <p:nvSpPr>
          <p:cNvPr id="7" name="TextBox 6">
            <a:extLst>
              <a:ext uri="{FF2B5EF4-FFF2-40B4-BE49-F238E27FC236}">
                <a16:creationId xmlns:a16="http://schemas.microsoft.com/office/drawing/2014/main" id="{D22E42D6-5846-14C2-6E16-5A53C40F91B6}"/>
              </a:ext>
            </a:extLst>
          </p:cNvPr>
          <p:cNvSpPr txBox="1"/>
          <p:nvPr/>
        </p:nvSpPr>
        <p:spPr>
          <a:xfrm>
            <a:off x="5559778" y="4750622"/>
            <a:ext cx="6101644" cy="369332"/>
          </a:xfrm>
          <a:prstGeom prst="rect">
            <a:avLst/>
          </a:prstGeom>
          <a:noFill/>
        </p:spPr>
        <p:txBody>
          <a:bodyPr wrap="square">
            <a:spAutoFit/>
          </a:bodyPr>
          <a:lstStyle/>
          <a:p>
            <a:r>
              <a:rPr lang="en-GB" sz="1800" dirty="0">
                <a:solidFill>
                  <a:srgbClr val="002060"/>
                </a:solidFill>
                <a:hlinkClick r:id="rId2"/>
              </a:rPr>
              <a:t>Smallpox and mpox: the green book, chapter 29</a:t>
            </a:r>
            <a:r>
              <a:rPr lang="en-GB" sz="1800" dirty="0">
                <a:solidFill>
                  <a:srgbClr val="002060"/>
                </a:solidFill>
              </a:rPr>
              <a:t> </a:t>
            </a:r>
            <a:endParaRPr lang="en-GB" dirty="0"/>
          </a:p>
        </p:txBody>
      </p:sp>
      <p:sp>
        <p:nvSpPr>
          <p:cNvPr id="8" name="Footer Placeholder 3">
            <a:extLst>
              <a:ext uri="{FF2B5EF4-FFF2-40B4-BE49-F238E27FC236}">
                <a16:creationId xmlns:a16="http://schemas.microsoft.com/office/drawing/2014/main" id="{A6A901DC-19D0-FB2C-8B0B-3B7E5CA227C6}"/>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4036849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D6C3-7F05-E550-76E1-85202C3ED3EB}"/>
              </a:ext>
            </a:extLst>
          </p:cNvPr>
          <p:cNvSpPr>
            <a:spLocks noGrp="1"/>
          </p:cNvSpPr>
          <p:nvPr>
            <p:ph type="title"/>
          </p:nvPr>
        </p:nvSpPr>
        <p:spPr>
          <a:xfrm>
            <a:off x="396631" y="365125"/>
            <a:ext cx="11494476" cy="669071"/>
          </a:xfrm>
        </p:spPr>
        <p:txBody>
          <a:bodyPr lIns="91440" tIns="45720" rIns="91440" bIns="45720" anchor="t"/>
          <a:lstStyle/>
          <a:p>
            <a:r>
              <a:rPr lang="en-US" b="1">
                <a:cs typeface="Arial"/>
              </a:rPr>
              <a:t>Recommended</a:t>
            </a:r>
            <a:r>
              <a:rPr lang="en-US" sz="4000" b="1">
                <a:cs typeface="Arial"/>
              </a:rPr>
              <a:t> schedule for use of MVA-BN </a:t>
            </a:r>
          </a:p>
        </p:txBody>
      </p:sp>
      <p:graphicFrame>
        <p:nvGraphicFramePr>
          <p:cNvPr id="9" name="Content Placeholder 8">
            <a:extLst>
              <a:ext uri="{FF2B5EF4-FFF2-40B4-BE49-F238E27FC236}">
                <a16:creationId xmlns:a16="http://schemas.microsoft.com/office/drawing/2014/main" id="{7CC28AF3-0C65-DE33-B861-4CE1CA356E5D}"/>
              </a:ext>
            </a:extLst>
          </p:cNvPr>
          <p:cNvGraphicFramePr>
            <a:graphicFrameLocks noGrp="1"/>
          </p:cNvGraphicFramePr>
          <p:nvPr>
            <p:ph idx="1"/>
            <p:extLst>
              <p:ext uri="{D42A27DB-BD31-4B8C-83A1-F6EECF244321}">
                <p14:modId xmlns:p14="http://schemas.microsoft.com/office/powerpoint/2010/main" val="949156268"/>
              </p:ext>
            </p:extLst>
          </p:nvPr>
        </p:nvGraphicFramePr>
        <p:xfrm>
          <a:off x="831010" y="1565535"/>
          <a:ext cx="10515599" cy="2839720"/>
        </p:xfrm>
        <a:graphic>
          <a:graphicData uri="http://schemas.openxmlformats.org/drawingml/2006/table">
            <a:tbl>
              <a:tblPr firstRow="1" bandRow="1">
                <a:tableStyleId>{5C22544A-7EE6-4342-B048-85BDC9FD1C3A}</a:tableStyleId>
              </a:tblPr>
              <a:tblGrid>
                <a:gridCol w="2100719">
                  <a:extLst>
                    <a:ext uri="{9D8B030D-6E8A-4147-A177-3AD203B41FA5}">
                      <a16:colId xmlns:a16="http://schemas.microsoft.com/office/drawing/2014/main" val="751891471"/>
                    </a:ext>
                  </a:extLst>
                </a:gridCol>
                <a:gridCol w="4386555">
                  <a:extLst>
                    <a:ext uri="{9D8B030D-6E8A-4147-A177-3AD203B41FA5}">
                      <a16:colId xmlns:a16="http://schemas.microsoft.com/office/drawing/2014/main" val="1179577353"/>
                    </a:ext>
                  </a:extLst>
                </a:gridCol>
                <a:gridCol w="4028325">
                  <a:extLst>
                    <a:ext uri="{9D8B030D-6E8A-4147-A177-3AD203B41FA5}">
                      <a16:colId xmlns:a16="http://schemas.microsoft.com/office/drawing/2014/main" val="4201956682"/>
                    </a:ext>
                  </a:extLst>
                </a:gridCol>
              </a:tblGrid>
              <a:tr h="370840">
                <a:tc>
                  <a:txBody>
                    <a:bodyPr/>
                    <a:lstStyle/>
                    <a:p>
                      <a:pPr marL="0" algn="l" rtl="0" eaLnBrk="1" fontAlgn="t" latinLnBrk="0" hangingPunct="1">
                        <a:buNone/>
                      </a:pPr>
                      <a:endParaRPr lang="en-GB" sz="1800" b="0" i="0" u="none" strike="noStrike" dirty="0">
                        <a:effectLst/>
                        <a:latin typeface="Arial" panose="020B0604020202020204" pitchFamily="34" charset="0"/>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0F0F0"/>
                    </a:solidFill>
                  </a:tcPr>
                </a:tc>
                <a:tc>
                  <a:txBody>
                    <a:bodyPr/>
                    <a:lstStyle/>
                    <a:p>
                      <a:pPr marL="0" algn="l" rtl="0" eaLnBrk="1" fontAlgn="t" latinLnBrk="0" hangingPunct="1">
                        <a:buNone/>
                      </a:pPr>
                      <a:r>
                        <a:rPr lang="en-GB" sz="1200" b="1" i="0" u="none" strike="noStrike" kern="1200">
                          <a:solidFill>
                            <a:srgbClr val="000000"/>
                          </a:solidFill>
                          <a:effectLst/>
                          <a:latin typeface="Arial"/>
                        </a:rPr>
                        <a:t>Individuals previously not vaccinated against smallpox</a:t>
                      </a:r>
                      <a:endParaRPr lang="en-GB"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0F0F0"/>
                    </a:solidFill>
                  </a:tcPr>
                </a:tc>
                <a:tc>
                  <a:txBody>
                    <a:bodyPr/>
                    <a:lstStyle/>
                    <a:p>
                      <a:pPr marL="0" algn="l" rtl="0" eaLnBrk="1" fontAlgn="t" latinLnBrk="0" hangingPunct="1">
                        <a:buNone/>
                      </a:pPr>
                      <a:r>
                        <a:rPr lang="en-US" sz="1200" b="1" i="0" u="none" strike="noStrike" kern="1200">
                          <a:solidFill>
                            <a:srgbClr val="000000"/>
                          </a:solidFill>
                          <a:effectLst/>
                          <a:latin typeface="Arial"/>
                        </a:rPr>
                        <a:t>Individuals previously vaccinated against smallpox</a:t>
                      </a:r>
                      <a:endParaRPr lang="en-US"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0F0F0"/>
                    </a:solidFill>
                  </a:tcPr>
                </a:tc>
                <a:extLst>
                  <a:ext uri="{0D108BD9-81ED-4DB2-BD59-A6C34878D82A}">
                    <a16:rowId xmlns:a16="http://schemas.microsoft.com/office/drawing/2014/main" val="3584629004"/>
                  </a:ext>
                </a:extLst>
              </a:tr>
              <a:tr h="370840">
                <a:tc>
                  <a:txBody>
                    <a:bodyPr/>
                    <a:lstStyle/>
                    <a:p>
                      <a:pPr marL="0" algn="l" rtl="0" eaLnBrk="1" fontAlgn="t" latinLnBrk="0" hangingPunct="1">
                        <a:buNone/>
                      </a:pPr>
                      <a:r>
                        <a:rPr lang="en-US" sz="1200" b="0" i="0" u="none" strike="noStrike" kern="1200">
                          <a:solidFill>
                            <a:srgbClr val="000000"/>
                          </a:solidFill>
                          <a:effectLst/>
                          <a:latin typeface="Arial"/>
                        </a:rPr>
                        <a:t>Immunocompetent individuals (including people with atopic dermatitis)*</a:t>
                      </a:r>
                      <a:endParaRPr lang="en-US"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1E1E1"/>
                    </a:solidFill>
                  </a:tcPr>
                </a:tc>
                <a:tc>
                  <a:txBody>
                    <a:bodyPr/>
                    <a:lstStyle/>
                    <a:p>
                      <a:pPr marL="0" algn="l" rtl="0" eaLnBrk="1" fontAlgn="t" latinLnBrk="0" hangingPunct="1">
                        <a:buNone/>
                      </a:pPr>
                      <a:r>
                        <a:rPr lang="en-US" sz="1200" b="0" i="0" u="none" strike="noStrike" kern="1200" dirty="0">
                          <a:solidFill>
                            <a:srgbClr val="000000"/>
                          </a:solidFill>
                          <a:effectLst/>
                          <a:latin typeface="Arial"/>
                        </a:rPr>
                        <a:t>0.5 ml subcutaneous / intramuscular injection </a:t>
                      </a:r>
                      <a:endParaRPr lang="en-US" sz="1800" b="0" i="0" u="none" strike="noStrike" dirty="0">
                        <a:effectLst/>
                        <a:latin typeface="Arial"/>
                      </a:endParaRPr>
                    </a:p>
                    <a:p>
                      <a:pPr marL="0" algn="l" rtl="0" eaLnBrk="1" fontAlgn="t" latinLnBrk="0" hangingPunct="1">
                        <a:buNone/>
                      </a:pPr>
                      <a:r>
                        <a:rPr lang="en-US" sz="1200" b="0" i="0" u="none" strike="noStrike" kern="1200" dirty="0">
                          <a:solidFill>
                            <a:srgbClr val="000000"/>
                          </a:solidFill>
                          <a:effectLst/>
                          <a:latin typeface="Arial"/>
                        </a:rPr>
                        <a:t>AND</a:t>
                      </a:r>
                      <a:endParaRPr lang="en-US" sz="1800" b="0" i="0" u="none" strike="noStrike" dirty="0">
                        <a:effectLst/>
                        <a:latin typeface="Arial"/>
                      </a:endParaRPr>
                    </a:p>
                    <a:p>
                      <a:pPr marL="0" algn="l" rtl="0" eaLnBrk="1" fontAlgn="t" latinLnBrk="0" hangingPunct="1">
                        <a:buNone/>
                      </a:pPr>
                      <a:r>
                        <a:rPr lang="en-US" sz="1200" b="0" i="0" u="none" strike="noStrike" kern="1200" dirty="0">
                          <a:solidFill>
                            <a:srgbClr val="000000"/>
                          </a:solidFill>
                          <a:effectLst/>
                          <a:latin typeface="Arial"/>
                        </a:rPr>
                        <a:t>0.5 ml subcutaneous / intramuscular injection any time from 28 days </a:t>
                      </a:r>
                      <a:endParaRPr lang="en-US" sz="1800" b="0" i="0" u="none" strike="noStrike" dirty="0">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1E1E1"/>
                    </a:solidFill>
                  </a:tcPr>
                </a:tc>
                <a:tc>
                  <a:txBody>
                    <a:bodyPr/>
                    <a:lstStyle/>
                    <a:p>
                      <a:pPr marL="0" algn="l" rtl="0" eaLnBrk="1" fontAlgn="t" latinLnBrk="0" hangingPunct="1">
                        <a:buNone/>
                      </a:pPr>
                      <a:r>
                        <a:rPr lang="en-US" sz="1200" b="0" i="0" u="none" strike="noStrike" kern="1200" dirty="0">
                          <a:solidFill>
                            <a:srgbClr val="000000"/>
                          </a:solidFill>
                          <a:effectLst/>
                          <a:latin typeface="Arial"/>
                        </a:rPr>
                        <a:t>0.5 ml subcutaneous / intramuscular injection </a:t>
                      </a:r>
                      <a:endParaRPr lang="en-US" sz="1800" b="0" i="0" u="none" strike="noStrike" dirty="0">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1573439733"/>
                  </a:ext>
                </a:extLst>
              </a:tr>
              <a:tr h="370840">
                <a:tc>
                  <a:txBody>
                    <a:bodyPr/>
                    <a:lstStyle/>
                    <a:p>
                      <a:pPr marL="0" algn="l" rtl="0" eaLnBrk="1" fontAlgn="t" latinLnBrk="0" hangingPunct="1">
                        <a:buNone/>
                      </a:pPr>
                      <a:r>
                        <a:rPr lang="en-US" sz="1200" b="0" i="0" u="none" strike="noStrike" kern="1200">
                          <a:solidFill>
                            <a:srgbClr val="000000"/>
                          </a:solidFill>
                          <a:effectLst/>
                          <a:latin typeface="Arial"/>
                        </a:rPr>
                        <a:t>Individuals who are immunosuppressed adults** and those with a history of keloid scarring </a:t>
                      </a:r>
                      <a:endParaRPr lang="en-US"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0F0F0"/>
                    </a:solidFill>
                  </a:tcPr>
                </a:tc>
                <a:tc>
                  <a:txBody>
                    <a:bodyPr/>
                    <a:lstStyle/>
                    <a:p>
                      <a:pPr marL="0" algn="l" rtl="0" eaLnBrk="1" fontAlgn="t" latinLnBrk="0" hangingPunct="1">
                        <a:buNone/>
                      </a:pPr>
                      <a:r>
                        <a:rPr lang="en-US" sz="1200" b="0" i="0" u="none" strike="noStrike" kern="1200">
                          <a:solidFill>
                            <a:srgbClr val="000000"/>
                          </a:solidFill>
                          <a:effectLst/>
                          <a:latin typeface="Arial"/>
                        </a:rPr>
                        <a:t>0.5 ml subcutaneous / intramuscular injection </a:t>
                      </a:r>
                      <a:endParaRPr lang="en-US" sz="1800" b="0" i="0" u="none" strike="noStrike">
                        <a:effectLst/>
                        <a:latin typeface="Arial"/>
                      </a:endParaRPr>
                    </a:p>
                    <a:p>
                      <a:pPr marL="0" algn="l" rtl="0" eaLnBrk="1" fontAlgn="t" latinLnBrk="0" hangingPunct="1">
                        <a:buNone/>
                      </a:pPr>
                      <a:r>
                        <a:rPr lang="en-US" sz="1200" b="0" i="0" u="none" strike="noStrike" kern="1200">
                          <a:solidFill>
                            <a:srgbClr val="000000"/>
                          </a:solidFill>
                          <a:effectLst/>
                          <a:latin typeface="Arial"/>
                        </a:rPr>
                        <a:t>AND</a:t>
                      </a:r>
                      <a:endParaRPr lang="en-US" sz="1800" b="0" i="0" u="none" strike="noStrike">
                        <a:effectLst/>
                        <a:latin typeface="Arial"/>
                      </a:endParaRPr>
                    </a:p>
                    <a:p>
                      <a:pPr marL="0" algn="l" rtl="0" eaLnBrk="1" fontAlgn="t" latinLnBrk="0" hangingPunct="1">
                        <a:buNone/>
                      </a:pPr>
                      <a:r>
                        <a:rPr lang="en-US" sz="1200" b="0" i="0" u="none" strike="noStrike" kern="1200">
                          <a:solidFill>
                            <a:srgbClr val="000000"/>
                          </a:solidFill>
                          <a:effectLst/>
                          <a:latin typeface="Arial"/>
                        </a:rPr>
                        <a:t>0.5 ml subcutaneous / intramuscular injection at any time from 28 days</a:t>
                      </a:r>
                      <a:endParaRPr lang="en-US"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0F0F0"/>
                    </a:solidFill>
                  </a:tcPr>
                </a:tc>
                <a:tc>
                  <a:txBody>
                    <a:bodyPr/>
                    <a:lstStyle/>
                    <a:p>
                      <a:pPr marL="0" algn="l" rtl="0" eaLnBrk="1" fontAlgn="t" latinLnBrk="0" hangingPunct="1">
                        <a:buNone/>
                      </a:pPr>
                      <a:r>
                        <a:rPr lang="en-GB" sz="1200" b="0" i="0" u="none" strike="noStrike" kern="1200">
                          <a:solidFill>
                            <a:srgbClr val="000000"/>
                          </a:solidFill>
                          <a:effectLst/>
                          <a:latin typeface="Arial"/>
                        </a:rPr>
                        <a:t>0.5 ml subcutaneous / intramuscular injection</a:t>
                      </a:r>
                      <a:endParaRPr lang="en-GB"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0F0F0"/>
                    </a:solidFill>
                  </a:tcPr>
                </a:tc>
                <a:extLst>
                  <a:ext uri="{0D108BD9-81ED-4DB2-BD59-A6C34878D82A}">
                    <a16:rowId xmlns:a16="http://schemas.microsoft.com/office/drawing/2014/main" val="2523546857"/>
                  </a:ext>
                </a:extLst>
              </a:tr>
              <a:tr h="370840">
                <a:tc>
                  <a:txBody>
                    <a:bodyPr/>
                    <a:lstStyle/>
                    <a:p>
                      <a:pPr marL="0" algn="l" rtl="0" eaLnBrk="1" fontAlgn="t" latinLnBrk="0" hangingPunct="1">
                        <a:buNone/>
                      </a:pPr>
                      <a:r>
                        <a:rPr lang="en-GB" sz="1200" b="0" i="0" u="none" strike="noStrike" kern="1200">
                          <a:solidFill>
                            <a:srgbClr val="000000"/>
                          </a:solidFill>
                          <a:effectLst/>
                          <a:latin typeface="Arial"/>
                        </a:rPr>
                        <a:t>Children under 18 years</a:t>
                      </a:r>
                      <a:endParaRPr lang="en-GB" sz="1800" b="0" i="0" u="none" strike="noStrike">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1E1E1"/>
                    </a:solidFill>
                  </a:tcPr>
                </a:tc>
                <a:tc>
                  <a:txBody>
                    <a:bodyPr/>
                    <a:lstStyle/>
                    <a:p>
                      <a:pPr marL="0" algn="l" rtl="0" eaLnBrk="1" fontAlgn="t" latinLnBrk="0" hangingPunct="1">
                        <a:buNone/>
                      </a:pPr>
                      <a:r>
                        <a:rPr lang="en-US" sz="1200" b="0" i="0" u="none" strike="noStrike" kern="1200">
                          <a:solidFill>
                            <a:srgbClr val="000000"/>
                          </a:solidFill>
                          <a:effectLst/>
                          <a:latin typeface="Arial"/>
                        </a:rPr>
                        <a:t>0.5 ml subcutaneous / intramuscular injection</a:t>
                      </a:r>
                      <a:endParaRPr lang="en-US" sz="1800" b="0" i="0" u="none" strike="noStrike">
                        <a:effectLst/>
                        <a:latin typeface="Arial" panose="020B0604020202020204" pitchFamily="34" charset="0"/>
                      </a:endParaRPr>
                    </a:p>
                    <a:p>
                      <a:pPr marL="0" algn="l" rtl="0" eaLnBrk="1" fontAlgn="t" latinLnBrk="0" hangingPunct="1">
                        <a:buNone/>
                      </a:pPr>
                      <a:r>
                        <a:rPr lang="en-US" sz="1200" b="0" i="0" u="none" strike="noStrike" kern="1200">
                          <a:solidFill>
                            <a:srgbClr val="000000"/>
                          </a:solidFill>
                          <a:effectLst/>
                          <a:latin typeface="Arial"/>
                        </a:rPr>
                        <a:t>AND </a:t>
                      </a:r>
                      <a:endParaRPr lang="en-US" sz="1800" b="0" i="0" u="none" strike="noStrike">
                        <a:effectLst/>
                        <a:latin typeface="Arial"/>
                      </a:endParaRPr>
                    </a:p>
                    <a:p>
                      <a:pPr marL="0" algn="l" rtl="0" eaLnBrk="1" fontAlgn="t" latinLnBrk="0" hangingPunct="1">
                        <a:buNone/>
                      </a:pPr>
                      <a:r>
                        <a:rPr lang="en-US" sz="1200" b="0" i="0" u="none" strike="noStrike" kern="1200">
                          <a:solidFill>
                            <a:srgbClr val="000000"/>
                          </a:solidFill>
                          <a:effectLst/>
                          <a:latin typeface="Arial"/>
                        </a:rPr>
                        <a:t>0.5 ml subcutaneous / intramuscular injection at any time from 28 days</a:t>
                      </a:r>
                      <a:endParaRPr lang="en-US" sz="1800" b="0" i="0" u="none" strike="noStrike">
                        <a:effectLst/>
                        <a:latin typeface="Arial" panose="020B0604020202020204" pitchFamily="34" charset="0"/>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1E1E1"/>
                    </a:solidFill>
                  </a:tcPr>
                </a:tc>
                <a:tc>
                  <a:txBody>
                    <a:bodyPr/>
                    <a:lstStyle/>
                    <a:p>
                      <a:pPr marL="0" algn="l" rtl="0" eaLnBrk="1" fontAlgn="t" latinLnBrk="0" hangingPunct="1">
                        <a:buNone/>
                      </a:pPr>
                      <a:r>
                        <a:rPr lang="en-GB" sz="1200" b="0" i="0" u="none" strike="noStrike" kern="1200" dirty="0">
                          <a:solidFill>
                            <a:srgbClr val="000000"/>
                          </a:solidFill>
                          <a:effectLst/>
                          <a:latin typeface="Arial"/>
                        </a:rPr>
                        <a:t>0.5 ml subcutaneous / intramuscular injection</a:t>
                      </a:r>
                      <a:endParaRPr lang="en-GB" sz="1800" b="0" i="0" u="none" strike="noStrike" dirty="0">
                        <a:effectLst/>
                        <a:latin typeface="Arial"/>
                      </a:endParaRP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3898671869"/>
                  </a:ext>
                </a:extLst>
              </a:tr>
            </a:tbl>
          </a:graphicData>
        </a:graphic>
      </p:graphicFrame>
      <p:sp>
        <p:nvSpPr>
          <p:cNvPr id="5" name="Slide Number Placeholder 4">
            <a:extLst>
              <a:ext uri="{FF2B5EF4-FFF2-40B4-BE49-F238E27FC236}">
                <a16:creationId xmlns:a16="http://schemas.microsoft.com/office/drawing/2014/main" id="{CF9197F7-96F0-CC55-A9CA-33602102893F}"/>
              </a:ext>
            </a:extLst>
          </p:cNvPr>
          <p:cNvSpPr>
            <a:spLocks noGrp="1"/>
          </p:cNvSpPr>
          <p:nvPr>
            <p:ph type="sldNum" sz="quarter" idx="12"/>
          </p:nvPr>
        </p:nvSpPr>
        <p:spPr/>
        <p:txBody>
          <a:bodyPr/>
          <a:lstStyle/>
          <a:p>
            <a:fld id="{561D0CCE-8DCC-44DC-A653-AE62B1D84A52}" type="slidenum">
              <a:rPr lang="en-GB" smtClean="0"/>
              <a:pPr/>
              <a:t>62</a:t>
            </a:fld>
            <a:endParaRPr lang="en-GB"/>
          </a:p>
        </p:txBody>
      </p:sp>
      <p:sp>
        <p:nvSpPr>
          <p:cNvPr id="13" name="TextBox 12">
            <a:extLst>
              <a:ext uri="{FF2B5EF4-FFF2-40B4-BE49-F238E27FC236}">
                <a16:creationId xmlns:a16="http://schemas.microsoft.com/office/drawing/2014/main" id="{2FEDB1BE-EE58-F14C-F0F0-FFED22609ECE}"/>
              </a:ext>
            </a:extLst>
          </p:cNvPr>
          <p:cNvSpPr txBox="1"/>
          <p:nvPr/>
        </p:nvSpPr>
        <p:spPr>
          <a:xfrm>
            <a:off x="472831" y="4405255"/>
            <a:ext cx="1141827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en-GB" sz="1400" dirty="0"/>
          </a:p>
          <a:p>
            <a:pPr algn="r"/>
            <a:r>
              <a:rPr lang="en-GB" sz="1400" dirty="0"/>
              <a:t>Adapted from table in the Green Book </a:t>
            </a:r>
            <a:r>
              <a:rPr lang="en-GB" sz="1400" dirty="0">
                <a:hlinkClick r:id="rId2"/>
              </a:rPr>
              <a:t>chapter 29</a:t>
            </a:r>
            <a:r>
              <a:rPr lang="en-GB" sz="1400" dirty="0"/>
              <a:t>)</a:t>
            </a:r>
            <a:endParaRPr lang="en-GB" sz="1400" dirty="0">
              <a:cs typeface="Arial"/>
            </a:endParaRPr>
          </a:p>
          <a:p>
            <a:r>
              <a:rPr lang="en-GB" sz="1400" dirty="0"/>
              <a:t>*This includes individuals living with HIV who are virally suppressed and have a CD4 count above 200 cells/mm3</a:t>
            </a:r>
            <a:endParaRPr lang="en-GB" sz="1400" dirty="0">
              <a:cs typeface="Arial"/>
            </a:endParaRPr>
          </a:p>
          <a:p>
            <a:r>
              <a:rPr lang="en-GB" sz="1400" dirty="0"/>
              <a:t>**Immunosuppressed adults as defined in </a:t>
            </a:r>
            <a:r>
              <a:rPr lang="en-GB" sz="1400" dirty="0">
                <a:hlinkClick r:id="rId3"/>
              </a:rPr>
              <a:t>chapter 28a </a:t>
            </a:r>
            <a:r>
              <a:rPr lang="en-GB" sz="1400" dirty="0"/>
              <a:t>of the Green Book</a:t>
            </a:r>
            <a:endParaRPr lang="en-GB" sz="1400" dirty="0">
              <a:cs typeface="Arial"/>
            </a:endParaRPr>
          </a:p>
        </p:txBody>
      </p:sp>
      <p:sp>
        <p:nvSpPr>
          <p:cNvPr id="3" name="TextBox 2">
            <a:extLst>
              <a:ext uri="{FF2B5EF4-FFF2-40B4-BE49-F238E27FC236}">
                <a16:creationId xmlns:a16="http://schemas.microsoft.com/office/drawing/2014/main" id="{13F826B8-FA11-2BA8-A116-EF796E2AB151}"/>
              </a:ext>
            </a:extLst>
          </p:cNvPr>
          <p:cNvSpPr txBox="1"/>
          <p:nvPr/>
        </p:nvSpPr>
        <p:spPr>
          <a:xfrm>
            <a:off x="131587" y="5552418"/>
            <a:ext cx="11914446" cy="55399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dirty="0">
                <a:cs typeface="Arial"/>
              </a:rPr>
              <a:t>*In Wales it is anticipated that MVA-BN would be administered by SC/IM route, but this could be subject to change based on supply*</a:t>
            </a:r>
            <a:endParaRPr lang="en-US" dirty="0"/>
          </a:p>
        </p:txBody>
      </p:sp>
      <p:sp>
        <p:nvSpPr>
          <p:cNvPr id="7" name="Footer Placeholder 3">
            <a:extLst>
              <a:ext uri="{FF2B5EF4-FFF2-40B4-BE49-F238E27FC236}">
                <a16:creationId xmlns:a16="http://schemas.microsoft.com/office/drawing/2014/main" id="{586C6F00-316B-C764-B30F-D5D215A9EA53}"/>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919526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962E-5ED1-3248-2433-1500DE47AE33}"/>
              </a:ext>
            </a:extLst>
          </p:cNvPr>
          <p:cNvSpPr>
            <a:spLocks noGrp="1"/>
          </p:cNvSpPr>
          <p:nvPr>
            <p:ph type="title"/>
          </p:nvPr>
        </p:nvSpPr>
        <p:spPr>
          <a:xfrm>
            <a:off x="205597" y="106332"/>
            <a:ext cx="11982089" cy="1181790"/>
          </a:xfrm>
        </p:spPr>
        <p:txBody>
          <a:bodyPr lIns="91440" tIns="45720" rIns="91440" bIns="45720" anchor="t"/>
          <a:lstStyle/>
          <a:p>
            <a:r>
              <a:rPr lang="en-GB" b="1"/>
              <a:t>Mpox vaccination dosage and schedule: reinforcing doses</a:t>
            </a:r>
            <a:endParaRPr lang="en-GB" b="1">
              <a:cs typeface="Arial"/>
            </a:endParaRPr>
          </a:p>
        </p:txBody>
      </p:sp>
      <p:sp>
        <p:nvSpPr>
          <p:cNvPr id="3" name="Content Placeholder 2">
            <a:extLst>
              <a:ext uri="{FF2B5EF4-FFF2-40B4-BE49-F238E27FC236}">
                <a16:creationId xmlns:a16="http://schemas.microsoft.com/office/drawing/2014/main" id="{6D3B8A49-D8C7-1D5C-014A-5D7C8404DE97}"/>
              </a:ext>
            </a:extLst>
          </p:cNvPr>
          <p:cNvSpPr>
            <a:spLocks noGrp="1"/>
          </p:cNvSpPr>
          <p:nvPr>
            <p:ph idx="1"/>
          </p:nvPr>
        </p:nvSpPr>
        <p:spPr>
          <a:xfrm>
            <a:off x="485034" y="1393772"/>
            <a:ext cx="10946920" cy="4746218"/>
          </a:xfrm>
        </p:spPr>
        <p:txBody>
          <a:bodyPr lIns="91440" tIns="45720" rIns="91440" bIns="45720" anchor="t"/>
          <a:lstStyle/>
          <a:p>
            <a:pPr marL="0" indent="0">
              <a:buNone/>
            </a:pPr>
            <a:r>
              <a:rPr lang="en-GB" sz="1600" dirty="0"/>
              <a:t>There is currently insufficient evidence to support routine boosters in immunocompetent individuals so a booster dose may only be considered in limited specific circumstances:</a:t>
            </a:r>
            <a:endParaRPr lang="en-GB" sz="1600" dirty="0">
              <a:cs typeface="Arial"/>
            </a:endParaRPr>
          </a:p>
          <a:p>
            <a:r>
              <a:rPr lang="en-GB" sz="1600" dirty="0">
                <a:cs typeface="Arial"/>
              </a:rPr>
              <a:t>immunocompetent individuals who received their second dose more than two years ago should be offered a further dose of vaccine </a:t>
            </a:r>
            <a:r>
              <a:rPr lang="en-GB" sz="1600" u="sng" dirty="0">
                <a:cs typeface="Arial"/>
              </a:rPr>
              <a:t>post-exposure</a:t>
            </a:r>
            <a:r>
              <a:rPr lang="en-GB" sz="1600" dirty="0">
                <a:cs typeface="Arial"/>
              </a:rPr>
              <a:t>* </a:t>
            </a:r>
          </a:p>
          <a:p>
            <a:r>
              <a:rPr lang="en-GB" sz="1600" dirty="0">
                <a:cs typeface="Arial"/>
              </a:rPr>
              <a:t>immunocompetent eligible health care workers at ongoing risk whose primary course was completed more than 10 years ago**</a:t>
            </a:r>
          </a:p>
          <a:p>
            <a:r>
              <a:rPr lang="en-GB" sz="1600" dirty="0">
                <a:cs typeface="Arial"/>
              </a:rPr>
              <a:t>severely immunosuppressed (as defined in Chapter 28a) individuals eligible for pre-exposure immunisation whose primary course was completed more than 2 years ago. People living with HIV who have a current CD4 count of less than 200 cells/mm</a:t>
            </a:r>
            <a:r>
              <a:rPr lang="en-GB" sz="1600" baseline="30000" dirty="0">
                <a:cs typeface="Arial"/>
              </a:rPr>
              <a:t>3</a:t>
            </a:r>
            <a:r>
              <a:rPr lang="en-GB" sz="1600" dirty="0">
                <a:cs typeface="Arial"/>
              </a:rPr>
              <a:t> or who are not virally suppressed, are considered to be severely immunosuppressed</a:t>
            </a:r>
          </a:p>
          <a:p>
            <a:endParaRPr lang="en-GB" sz="1600" dirty="0">
              <a:cs typeface="Arial"/>
            </a:endParaRPr>
          </a:p>
          <a:p>
            <a:pPr marL="0" indent="0">
              <a:buNone/>
            </a:pPr>
            <a:r>
              <a:rPr lang="en-GB" sz="1600" dirty="0">
                <a:cs typeface="Arial"/>
              </a:rPr>
              <a:t>Where boosting is considered necessary:</a:t>
            </a:r>
          </a:p>
          <a:p>
            <a:r>
              <a:rPr lang="en-GB" sz="1600" dirty="0">
                <a:cs typeface="Arial"/>
              </a:rPr>
              <a:t>a single dose should be administered at least two years after the primary course. If boosting is following a significant exposure a single dose of vaccine should be administered within 4 days</a:t>
            </a:r>
          </a:p>
          <a:p>
            <a:r>
              <a:rPr lang="en-GB" sz="1600" dirty="0">
                <a:cs typeface="Arial"/>
              </a:rPr>
              <a:t>if a booster dose is required, administer 0.5ml SC/IM dose or a 0.1ml ID dose of MVA-BN**</a:t>
            </a:r>
          </a:p>
          <a:p>
            <a:pPr marL="0" indent="0">
              <a:buNone/>
            </a:pPr>
            <a:endParaRPr lang="en-GB" sz="1200" dirty="0">
              <a:cs typeface="Arial"/>
            </a:endParaRPr>
          </a:p>
          <a:p>
            <a:pPr marL="0" indent="0">
              <a:buNone/>
            </a:pPr>
            <a:endParaRPr lang="en-GB" sz="1400" dirty="0">
              <a:cs typeface="Arial"/>
            </a:endParaRPr>
          </a:p>
        </p:txBody>
      </p:sp>
      <p:sp>
        <p:nvSpPr>
          <p:cNvPr id="5" name="Slide Number Placeholder 4">
            <a:extLst>
              <a:ext uri="{FF2B5EF4-FFF2-40B4-BE49-F238E27FC236}">
                <a16:creationId xmlns:a16="http://schemas.microsoft.com/office/drawing/2014/main" id="{45C79DF4-CC73-929C-A9B3-EFDC0545A85E}"/>
              </a:ext>
            </a:extLst>
          </p:cNvPr>
          <p:cNvSpPr>
            <a:spLocks noGrp="1"/>
          </p:cNvSpPr>
          <p:nvPr>
            <p:ph type="sldNum" sz="quarter" idx="12"/>
          </p:nvPr>
        </p:nvSpPr>
        <p:spPr/>
        <p:txBody>
          <a:bodyPr/>
          <a:lstStyle/>
          <a:p>
            <a:fld id="{561D0CCE-8DCC-44DC-A653-AE62B1D84A52}" type="slidenum">
              <a:rPr lang="en-GB" smtClean="0"/>
              <a:pPr/>
              <a:t>63</a:t>
            </a:fld>
            <a:endParaRPr lang="en-GB"/>
          </a:p>
        </p:txBody>
      </p:sp>
      <p:sp>
        <p:nvSpPr>
          <p:cNvPr id="7" name="Footer Placeholder 3">
            <a:extLst>
              <a:ext uri="{FF2B5EF4-FFF2-40B4-BE49-F238E27FC236}">
                <a16:creationId xmlns:a16="http://schemas.microsoft.com/office/drawing/2014/main" id="{1C1E68AE-B851-76D5-AC3D-ABEEF0F3D0CA}"/>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963295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66F3-70A2-9984-689D-183102A654D4}"/>
              </a:ext>
            </a:extLst>
          </p:cNvPr>
          <p:cNvSpPr>
            <a:spLocks noGrp="1"/>
          </p:cNvSpPr>
          <p:nvPr>
            <p:ph type="title"/>
          </p:nvPr>
        </p:nvSpPr>
        <p:spPr>
          <a:xfrm>
            <a:off x="287215" y="306510"/>
            <a:ext cx="10527323" cy="751133"/>
          </a:xfrm>
        </p:spPr>
        <p:txBody>
          <a:bodyPr lIns="91440" tIns="45720" rIns="91440" bIns="45720" anchor="t"/>
          <a:lstStyle/>
          <a:p>
            <a:r>
              <a:rPr lang="en-US" b="1">
                <a:cs typeface="Arial"/>
              </a:rPr>
              <a:t>Previous incomplete vaccination</a:t>
            </a:r>
            <a:endParaRPr lang="en-US">
              <a:cs typeface="Arial"/>
            </a:endParaRPr>
          </a:p>
        </p:txBody>
      </p:sp>
      <p:sp>
        <p:nvSpPr>
          <p:cNvPr id="3" name="Content Placeholder 2">
            <a:extLst>
              <a:ext uri="{FF2B5EF4-FFF2-40B4-BE49-F238E27FC236}">
                <a16:creationId xmlns:a16="http://schemas.microsoft.com/office/drawing/2014/main" id="{4B831490-92DA-C16D-CBAC-6947DDEECCC2}"/>
              </a:ext>
            </a:extLst>
          </p:cNvPr>
          <p:cNvSpPr>
            <a:spLocks noGrp="1"/>
          </p:cNvSpPr>
          <p:nvPr>
            <p:ph idx="1"/>
          </p:nvPr>
        </p:nvSpPr>
        <p:spPr>
          <a:xfrm>
            <a:off x="293077" y="2019156"/>
            <a:ext cx="11605845" cy="2819687"/>
          </a:xfrm>
        </p:spPr>
        <p:txBody>
          <a:bodyPr lIns="91440" tIns="45720" rIns="91440" bIns="45720" anchor="t"/>
          <a:lstStyle/>
          <a:p>
            <a:pPr marL="0" indent="0">
              <a:buNone/>
            </a:pPr>
            <a:r>
              <a:rPr lang="en-US" sz="2000" dirty="0">
                <a:cs typeface="Arial"/>
              </a:rPr>
              <a:t>The UK vaccination schedules incorporate the minimum intervals between subsequent doses of the same vaccine. </a:t>
            </a:r>
          </a:p>
          <a:p>
            <a:pPr marL="0" indent="0">
              <a:buNone/>
            </a:pPr>
            <a:r>
              <a:rPr lang="en-US" sz="2000" dirty="0">
                <a:cs typeface="Arial"/>
              </a:rPr>
              <a:t>This means, for individuals who have been identified as eligible for a two-dose course of vaccine:</a:t>
            </a:r>
          </a:p>
          <a:p>
            <a:pPr marL="342900" indent="-342900"/>
            <a:r>
              <a:rPr lang="en-US" sz="2000" dirty="0">
                <a:cs typeface="Arial"/>
              </a:rPr>
              <a:t>if the MVA-BN course is interrupted or delayed, it should be resumed </a:t>
            </a:r>
          </a:p>
          <a:p>
            <a:pPr marL="342900" indent="-342900"/>
            <a:r>
              <a:rPr lang="en-US" sz="2000" dirty="0">
                <a:cs typeface="Arial"/>
              </a:rPr>
              <a:t>the first dose does not need to be repeated, or the course restarted</a:t>
            </a:r>
            <a:endParaRPr lang="en-US" dirty="0">
              <a:cs typeface="Arial"/>
            </a:endParaRPr>
          </a:p>
          <a:p>
            <a:pPr marL="0" indent="0">
              <a:buNone/>
            </a:pPr>
            <a:endParaRPr lang="en-US" sz="2000" dirty="0">
              <a:cs typeface="Arial"/>
            </a:endParaRPr>
          </a:p>
          <a:p>
            <a:pPr marL="0" indent="0">
              <a:buNone/>
            </a:pPr>
            <a:r>
              <a:rPr lang="en-US" sz="2000" dirty="0">
                <a:cs typeface="Arial"/>
              </a:rPr>
              <a:t>For further information refer to: </a:t>
            </a:r>
            <a:r>
              <a:rPr lang="en-GB" sz="2000" dirty="0">
                <a:hlinkClick r:id="rId3"/>
              </a:rPr>
              <a:t>Smallpox and mpox: the green book, chapter 29 - GOV.UK</a:t>
            </a:r>
            <a:endParaRPr lang="en-US" sz="2000" dirty="0">
              <a:cs typeface="Arial"/>
            </a:endParaRPr>
          </a:p>
        </p:txBody>
      </p:sp>
      <p:sp>
        <p:nvSpPr>
          <p:cNvPr id="5" name="Slide Number Placeholder 4">
            <a:extLst>
              <a:ext uri="{FF2B5EF4-FFF2-40B4-BE49-F238E27FC236}">
                <a16:creationId xmlns:a16="http://schemas.microsoft.com/office/drawing/2014/main" id="{92B7F25A-7CDB-468F-EF45-3F36A4343B78}"/>
              </a:ext>
            </a:extLst>
          </p:cNvPr>
          <p:cNvSpPr>
            <a:spLocks noGrp="1"/>
          </p:cNvSpPr>
          <p:nvPr>
            <p:ph type="sldNum" sz="quarter" idx="12"/>
          </p:nvPr>
        </p:nvSpPr>
        <p:spPr/>
        <p:txBody>
          <a:bodyPr/>
          <a:lstStyle/>
          <a:p>
            <a:fld id="{561D0CCE-8DCC-44DC-A653-AE62B1D84A52}" type="slidenum">
              <a:rPr lang="en-GB" smtClean="0"/>
              <a:pPr/>
              <a:t>64</a:t>
            </a:fld>
            <a:endParaRPr lang="en-GB"/>
          </a:p>
        </p:txBody>
      </p:sp>
      <p:sp>
        <p:nvSpPr>
          <p:cNvPr id="7" name="Footer Placeholder 3">
            <a:extLst>
              <a:ext uri="{FF2B5EF4-FFF2-40B4-BE49-F238E27FC236}">
                <a16:creationId xmlns:a16="http://schemas.microsoft.com/office/drawing/2014/main" id="{1B788F56-0DDF-8C83-6267-6F429A2D07BC}"/>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3918652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9878348" cy="1399100"/>
          </a:xfrm>
        </p:spPr>
        <p:txBody>
          <a:bodyPr>
            <a:normAutofit/>
          </a:bodyPr>
          <a:lstStyle/>
          <a:p>
            <a:r>
              <a:rPr lang="en-GB"/>
              <a:t>Useful resources</a:t>
            </a:r>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37095" y="6347858"/>
            <a:ext cx="517506" cy="364988"/>
          </a:xfrm>
          <a:prstGeom prst="rect">
            <a:avLst/>
          </a:prstGeom>
        </p:spPr>
        <p:txBody>
          <a:bodyPr/>
          <a:lstStyle/>
          <a:p>
            <a:fld id="{561D0CCE-8DCC-44DC-A653-AE62B1D84A52}" type="slidenum">
              <a:rPr lang="en-GB" smtClean="0"/>
              <a:pPr/>
              <a:t>65</a:t>
            </a:fld>
            <a:endParaRPr lang="en-GB"/>
          </a:p>
        </p:txBody>
      </p:sp>
    </p:spTree>
    <p:extLst>
      <p:ext uri="{BB962C8B-B14F-4D97-AF65-F5344CB8AC3E}">
        <p14:creationId xmlns:p14="http://schemas.microsoft.com/office/powerpoint/2010/main" val="936837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449E-F79F-0810-EBD4-4F16BC24026D}"/>
              </a:ext>
            </a:extLst>
          </p:cNvPr>
          <p:cNvSpPr>
            <a:spLocks noGrp="1"/>
          </p:cNvSpPr>
          <p:nvPr>
            <p:ph type="title"/>
          </p:nvPr>
        </p:nvSpPr>
        <p:spPr>
          <a:xfrm>
            <a:off x="453897" y="231237"/>
            <a:ext cx="10422340" cy="391554"/>
          </a:xfrm>
        </p:spPr>
        <p:txBody>
          <a:bodyPr lIns="60586" tIns="30293" rIns="60586" bIns="30293"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t>Useful resources (1)</a:t>
            </a:r>
            <a:endParaRPr lang="en-GB" sz="4400" b="1">
              <a:cs typeface="Arial"/>
            </a:endParaRPr>
          </a:p>
        </p:txBody>
      </p:sp>
      <p:sp>
        <p:nvSpPr>
          <p:cNvPr id="3" name="Content Placeholder 2">
            <a:extLst>
              <a:ext uri="{FF2B5EF4-FFF2-40B4-BE49-F238E27FC236}">
                <a16:creationId xmlns:a16="http://schemas.microsoft.com/office/drawing/2014/main" id="{FCB83E25-96B1-D74C-D7C5-C66B93BAAA4B}"/>
              </a:ext>
            </a:extLst>
          </p:cNvPr>
          <p:cNvSpPr>
            <a:spLocks noGrp="1"/>
          </p:cNvSpPr>
          <p:nvPr>
            <p:ph idx="1"/>
          </p:nvPr>
        </p:nvSpPr>
        <p:spPr>
          <a:xfrm>
            <a:off x="333065" y="1052731"/>
            <a:ext cx="11142112" cy="5307757"/>
          </a:xfrm>
        </p:spPr>
        <p:txBody>
          <a:bodyPr lIns="60586" tIns="30293" rIns="60586" bIns="30293"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indent="-225523"/>
            <a:r>
              <a:rPr lang="en-GB" dirty="0">
                <a:hlinkClick r:id="rId2"/>
              </a:rPr>
              <a:t>Green Book, Chapter 29: Smallpox and mpox</a:t>
            </a:r>
            <a:r>
              <a:rPr lang="en-GB" dirty="0"/>
              <a:t> </a:t>
            </a:r>
          </a:p>
          <a:p>
            <a:pPr indent="-225523"/>
            <a:r>
              <a:rPr lang="en-GB" dirty="0"/>
              <a:t>Welsh Government. Introduction of routine vaccinations for mpox and gonorrhoea </a:t>
            </a:r>
            <a:r>
              <a:rPr lang="en-GB" dirty="0">
                <a:solidFill>
                  <a:srgbClr val="212A73"/>
                </a:solidFill>
                <a:cs typeface="Arial"/>
                <a:hlinkClick r:id="rId3"/>
              </a:rPr>
              <a:t>WHC/2025/021 </a:t>
            </a:r>
            <a:endParaRPr lang="en-GB" dirty="0">
              <a:solidFill>
                <a:srgbClr val="212A73"/>
              </a:solidFill>
              <a:cs typeface="Arial"/>
            </a:endParaRPr>
          </a:p>
          <a:p>
            <a:pPr indent="-225523"/>
            <a:r>
              <a:rPr lang="en-GB" dirty="0"/>
              <a:t>Imvanex SmPC available here: </a:t>
            </a:r>
            <a:r>
              <a:rPr lang="en-GB" dirty="0">
                <a:hlinkClick r:id="rId4"/>
              </a:rPr>
              <a:t>https://products.mhra.gov.uk/search/?search=Imvanex&amp;page=1</a:t>
            </a:r>
            <a:endParaRPr lang="en-GB" dirty="0"/>
          </a:p>
          <a:p>
            <a:pPr indent="-225523"/>
            <a:r>
              <a:rPr lang="en-GB" dirty="0" err="1"/>
              <a:t>Jynneos</a:t>
            </a:r>
            <a:r>
              <a:rPr lang="en-GB" dirty="0"/>
              <a:t> FDA prescribing information package insert: </a:t>
            </a:r>
            <a:r>
              <a:rPr lang="en-GB" dirty="0">
                <a:hlinkClick r:id="rId5"/>
              </a:rPr>
              <a:t>JYNNEOS | FDA</a:t>
            </a:r>
            <a:endParaRPr lang="en-GB" dirty="0">
              <a:cs typeface="Arial"/>
            </a:endParaRPr>
          </a:p>
          <a:p>
            <a:pPr marL="227206" indent="-227206"/>
            <a:r>
              <a:rPr lang="en-GB" dirty="0"/>
              <a:t>PHW Mpox healthcare professional immunisation and vaccine website: </a:t>
            </a:r>
            <a:r>
              <a:rPr lang="en-GB" dirty="0">
                <a:hlinkClick r:id="rId6"/>
              </a:rPr>
              <a:t>Mpox - Information for health professionals - Public Health Wales</a:t>
            </a:r>
            <a:endParaRPr lang="en-GB" dirty="0">
              <a:cs typeface="Arial"/>
            </a:endParaRPr>
          </a:p>
          <a:p>
            <a:pPr indent="-225523"/>
            <a:r>
              <a:rPr lang="en-GB" dirty="0"/>
              <a:t>PHW Mpox general immunisation and vaccines website: </a:t>
            </a:r>
            <a:r>
              <a:rPr lang="en-GB" dirty="0">
                <a:hlinkClick r:id="rId7"/>
              </a:rPr>
              <a:t>Mpox (monkeypox) - Public Health Wales</a:t>
            </a:r>
            <a:endParaRPr lang="en-GB" dirty="0">
              <a:cs typeface="Arial"/>
            </a:endParaRPr>
          </a:p>
          <a:p>
            <a:pPr indent="-225523"/>
            <a:r>
              <a:rPr lang="en-GB" dirty="0"/>
              <a:t>PHW Mpox patient information leaflet: </a:t>
            </a:r>
            <a:r>
              <a:rPr lang="en-GB" dirty="0">
                <a:hlinkClick r:id="rId8"/>
              </a:rPr>
              <a:t>Adults - Public Health Wales</a:t>
            </a:r>
            <a:endParaRPr lang="en-GB" dirty="0">
              <a:cs typeface="Arial"/>
            </a:endParaRPr>
          </a:p>
          <a:p>
            <a:pPr indent="-225523"/>
            <a:r>
              <a:rPr lang="en-GB" dirty="0">
                <a:cs typeface="Arial"/>
              </a:rPr>
              <a:t>PHW Vaccine record card: </a:t>
            </a:r>
            <a:r>
              <a:rPr lang="en-GB" dirty="0" err="1">
                <a:ea typeface="+mn-lt"/>
                <a:cs typeface="+mn-lt"/>
                <a:hlinkClick r:id="rId9"/>
              </a:rPr>
              <a:t>Oedolion</a:t>
            </a:r>
            <a:r>
              <a:rPr lang="en-GB" dirty="0">
                <a:ea typeface="+mn-lt"/>
                <a:cs typeface="+mn-lt"/>
                <a:hlinkClick r:id="rId9"/>
              </a:rPr>
              <a:t> / Adults</a:t>
            </a:r>
            <a:endParaRPr lang="en-GB" dirty="0">
              <a:cs typeface="Arial"/>
            </a:endParaRPr>
          </a:p>
          <a:p>
            <a:pPr indent="-225523"/>
            <a:r>
              <a:rPr lang="en-GB" dirty="0"/>
              <a:t>PHW Mpox website: </a:t>
            </a:r>
            <a:r>
              <a:rPr lang="en-GB" dirty="0">
                <a:hlinkClick r:id="rId10"/>
              </a:rPr>
              <a:t>Mpox - Public Health Wales</a:t>
            </a:r>
            <a:endParaRPr lang="en-GB" dirty="0">
              <a:cs typeface="Arial"/>
            </a:endParaRPr>
          </a:p>
          <a:p>
            <a:pPr indent="-225523"/>
            <a:r>
              <a:rPr lang="en-GB" dirty="0">
                <a:cs typeface="Arial"/>
              </a:rPr>
              <a:t>MVA-BN vaccine for mpox PGD: </a:t>
            </a:r>
            <a:r>
              <a:rPr lang="en-GB" dirty="0">
                <a:ea typeface="+mn-lt"/>
                <a:cs typeface="+mn-lt"/>
                <a:hlinkClick r:id="rId11"/>
              </a:rPr>
              <a:t>Patient Group Directions (PGD) - Welsh Medicines Advice Service</a:t>
            </a:r>
            <a:endParaRPr lang="en-GB" dirty="0">
              <a:cs typeface="Arial"/>
            </a:endParaRPr>
          </a:p>
          <a:p>
            <a:pPr indent="-225523"/>
            <a:r>
              <a:rPr lang="en-GB" dirty="0">
                <a:cs typeface="Arial"/>
              </a:rPr>
              <a:t>MVA-BN consent form will soon be available here: </a:t>
            </a:r>
            <a:r>
              <a:rPr lang="en-GB" dirty="0">
                <a:cs typeface="Arial"/>
                <a:hlinkClick r:id="rId12"/>
              </a:rPr>
              <a:t>Mpox: Information for health professionals (PHW)</a:t>
            </a:r>
            <a:endParaRPr lang="en-GB" dirty="0">
              <a:cs typeface="Arial"/>
            </a:endParaRPr>
          </a:p>
          <a:p>
            <a:pPr marL="342900" indent="-342900"/>
            <a:r>
              <a:rPr lang="en-GB" dirty="0">
                <a:cs typeface="Arial"/>
              </a:rPr>
              <a:t>MVA-BN vaccination checklist will soon be available here: </a:t>
            </a:r>
            <a:r>
              <a:rPr lang="en-GB" dirty="0">
                <a:cs typeface="Arial"/>
                <a:hlinkClick r:id="rId12"/>
              </a:rPr>
              <a:t>Mpox: Information for health professionals (PHW)</a:t>
            </a:r>
            <a:endParaRPr lang="en-GB" dirty="0">
              <a:cs typeface="Arial"/>
            </a:endParaRPr>
          </a:p>
          <a:p>
            <a:pPr indent="-225523"/>
            <a:endParaRPr lang="en-GB" sz="1855" dirty="0">
              <a:cs typeface="Arial"/>
            </a:endParaRPr>
          </a:p>
        </p:txBody>
      </p:sp>
      <p:sp>
        <p:nvSpPr>
          <p:cNvPr id="5" name="Slide Number Placeholder 4">
            <a:extLst>
              <a:ext uri="{FF2B5EF4-FFF2-40B4-BE49-F238E27FC236}">
                <a16:creationId xmlns:a16="http://schemas.microsoft.com/office/drawing/2014/main" id="{4AF8B743-EAB7-C1B6-34F0-05F6AFDD3A4D}"/>
              </a:ext>
            </a:extLst>
          </p:cNvPr>
          <p:cNvSpPr>
            <a:spLocks noGrp="1"/>
          </p:cNvSpPr>
          <p:nvPr>
            <p:ph type="sldNum" sz="quarter" idx="12"/>
          </p:nvPr>
        </p:nvSpPr>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66</a:t>
            </a:fld>
            <a:endParaRPr lang="en-GB"/>
          </a:p>
        </p:txBody>
      </p:sp>
      <p:sp>
        <p:nvSpPr>
          <p:cNvPr id="7" name="Footer Placeholder 3">
            <a:extLst>
              <a:ext uri="{FF2B5EF4-FFF2-40B4-BE49-F238E27FC236}">
                <a16:creationId xmlns:a16="http://schemas.microsoft.com/office/drawing/2014/main" id="{1FC05AA5-F5B7-1593-1DAA-2E79BC4962CF}"/>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379315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670F-A3C6-8C11-FA90-A47C0800E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FB264-772C-709E-7B57-52E63E85F637}"/>
              </a:ext>
            </a:extLst>
          </p:cNvPr>
          <p:cNvSpPr>
            <a:spLocks noGrp="1"/>
          </p:cNvSpPr>
          <p:nvPr>
            <p:ph type="title"/>
          </p:nvPr>
        </p:nvSpPr>
        <p:spPr>
          <a:xfrm>
            <a:off x="464480" y="231237"/>
            <a:ext cx="10411757" cy="719637"/>
          </a:xfrm>
        </p:spPr>
        <p:txBody>
          <a:bodyPr lIns="60586" tIns="30293" rIns="60586" bIns="30293"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t>Useful resources (2)</a:t>
            </a:r>
            <a:endParaRPr lang="en-GB" sz="4400" b="1">
              <a:cs typeface="Arial"/>
            </a:endParaRPr>
          </a:p>
        </p:txBody>
      </p:sp>
      <p:sp>
        <p:nvSpPr>
          <p:cNvPr id="3" name="Content Placeholder 2">
            <a:extLst>
              <a:ext uri="{FF2B5EF4-FFF2-40B4-BE49-F238E27FC236}">
                <a16:creationId xmlns:a16="http://schemas.microsoft.com/office/drawing/2014/main" id="{45F172C7-DE68-0549-95C2-347F98B1852B}"/>
              </a:ext>
            </a:extLst>
          </p:cNvPr>
          <p:cNvSpPr>
            <a:spLocks noGrp="1"/>
          </p:cNvSpPr>
          <p:nvPr>
            <p:ph idx="1"/>
          </p:nvPr>
        </p:nvSpPr>
        <p:spPr>
          <a:xfrm>
            <a:off x="460065" y="1297030"/>
            <a:ext cx="11142112" cy="4281837"/>
          </a:xfrm>
        </p:spPr>
        <p:txBody>
          <a:bodyPr lIns="60586" tIns="30293" rIns="60586" bIns="30293"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indent="-225425"/>
            <a:r>
              <a:rPr lang="en-GB" sz="1850" dirty="0"/>
              <a:t>PHW Mpox IP&amp;C Resources for healthcare professionals: </a:t>
            </a:r>
            <a:r>
              <a:rPr lang="en-GB" sz="1850" dirty="0">
                <a:hlinkClick r:id="rId2"/>
              </a:rPr>
              <a:t>Mpox - Public Health Wales</a:t>
            </a:r>
            <a:endParaRPr lang="en-GB" sz="1850" dirty="0">
              <a:cs typeface="Arial"/>
            </a:endParaRPr>
          </a:p>
          <a:p>
            <a:pPr marL="226695" indent="-226695"/>
            <a:r>
              <a:rPr lang="en-GB" sz="1850" dirty="0"/>
              <a:t>UKHSA Mpox (monkeypox) guidance page: </a:t>
            </a:r>
            <a:r>
              <a:rPr lang="en-GB" sz="1850" dirty="0">
                <a:hlinkClick r:id="rId3"/>
              </a:rPr>
              <a:t>Mpox (monkeypox): guidance - GOV.UK</a:t>
            </a:r>
            <a:r>
              <a:rPr lang="en-GB" sz="1850" dirty="0"/>
              <a:t> **This collection page should be reviewed regularly to ensure the most up to date guidance is accessed**</a:t>
            </a:r>
            <a:endParaRPr lang="en-GB" sz="1855" dirty="0">
              <a:cs typeface="Arial"/>
            </a:endParaRPr>
          </a:p>
          <a:p>
            <a:pPr indent="-225425"/>
            <a:r>
              <a:rPr lang="en-GB" sz="1850" dirty="0">
                <a:cs typeface="Arial"/>
              </a:rPr>
              <a:t>CEM/CMO/2025/01 Derogation of clade I mpox: </a:t>
            </a:r>
            <a:r>
              <a:rPr lang="en-GB" sz="1850" dirty="0">
                <a:ea typeface="+mn-lt"/>
                <a:cs typeface="+mn-lt"/>
                <a:hlinkClick r:id="rId4"/>
              </a:rPr>
              <a:t>CEM/CMO/2025/01</a:t>
            </a:r>
            <a:endParaRPr lang="en-GB" sz="1850" dirty="0">
              <a:cs typeface="Arial"/>
            </a:endParaRPr>
          </a:p>
          <a:p>
            <a:pPr indent="-225425"/>
            <a:r>
              <a:rPr lang="en-GB" sz="1850" dirty="0"/>
              <a:t>UKHSA Derogation of clade 1 mpox: </a:t>
            </a:r>
            <a:r>
              <a:rPr lang="en-GB" sz="1850" dirty="0">
                <a:hlinkClick r:id="rId5"/>
              </a:rPr>
              <a:t>Derogation of clade I mpox - GOV.UK</a:t>
            </a:r>
            <a:endParaRPr lang="en-GB" sz="1850" dirty="0">
              <a:cs typeface="Arial"/>
            </a:endParaRPr>
          </a:p>
          <a:p>
            <a:pPr indent="-225425"/>
            <a:r>
              <a:rPr lang="en-GB" sz="1850" dirty="0">
                <a:cs typeface="Arial"/>
              </a:rPr>
              <a:t>UKHSA Contact tracing guidance: </a:t>
            </a:r>
            <a:r>
              <a:rPr lang="en-GB" sz="1850" dirty="0">
                <a:ea typeface="+mn-lt"/>
                <a:cs typeface="+mn-lt"/>
                <a:hlinkClick r:id="rId6"/>
              </a:rPr>
              <a:t>Contact tracing guidance for mpox - GOV.UK</a:t>
            </a:r>
            <a:endParaRPr lang="en-GB" sz="1850" dirty="0">
              <a:cs typeface="Arial"/>
            </a:endParaRPr>
          </a:p>
          <a:p>
            <a:pPr marL="226695" indent="-226695"/>
            <a:r>
              <a:rPr lang="en-GB" sz="1850" dirty="0"/>
              <a:t>UKHSA Mpox clade </a:t>
            </a:r>
            <a:r>
              <a:rPr lang="en-GB" sz="1850" dirty="0" err="1"/>
              <a:t>Ib</a:t>
            </a:r>
            <a:r>
              <a:rPr lang="en-GB" sz="1850" dirty="0"/>
              <a:t> and clade IIb outbreak: epidemiological overview: </a:t>
            </a:r>
            <a:r>
              <a:rPr lang="en-GB" sz="1850" dirty="0">
                <a:hlinkClick r:id="rId7"/>
              </a:rPr>
              <a:t>Mpox clade </a:t>
            </a:r>
            <a:r>
              <a:rPr lang="en-GB" sz="1850" dirty="0" err="1">
                <a:hlinkClick r:id="rId7"/>
              </a:rPr>
              <a:t>Ib</a:t>
            </a:r>
            <a:r>
              <a:rPr lang="en-GB" sz="1850" dirty="0">
                <a:hlinkClick r:id="rId7"/>
              </a:rPr>
              <a:t> and clade IIb outbreak: epidemiological overview - GOV.UK</a:t>
            </a:r>
            <a:endParaRPr lang="en-GB" sz="1850" dirty="0">
              <a:cs typeface="Arial"/>
            </a:endParaRPr>
          </a:p>
          <a:p>
            <a:pPr marL="226695" indent="-226695"/>
            <a:r>
              <a:rPr lang="en-GB" sz="1850" dirty="0">
                <a:cs typeface="Arial"/>
              </a:rPr>
              <a:t>UKHSA Vaccination against mpox: information for healthcare practitioners: </a:t>
            </a:r>
            <a:r>
              <a:rPr lang="en-GB" sz="1850" dirty="0">
                <a:hlinkClick r:id="rId8"/>
              </a:rPr>
              <a:t>Vaccination against mpox: information for healthcare practitioners - GOV.UK</a:t>
            </a:r>
            <a:endParaRPr lang="en-GB" sz="2000" dirty="0">
              <a:solidFill>
                <a:srgbClr val="00A7A7"/>
              </a:solidFill>
              <a:hlinkClick r:id="rId9">
                <a:extLst>
                  <a:ext uri="{A12FA001-AC4F-418D-AE19-62706E023703}">
                    <ahyp:hlinkClr xmlns:ahyp="http://schemas.microsoft.com/office/drawing/2018/hyperlinkcolor" val="tx"/>
                  </a:ext>
                </a:extLst>
              </a:hlinkClick>
            </a:endParaRPr>
          </a:p>
          <a:p>
            <a:pPr marL="226695" indent="-226695"/>
            <a:r>
              <a:rPr lang="en-GB" sz="1850" dirty="0"/>
              <a:t>JCVI statement on mpox vaccination as a routine programme: </a:t>
            </a:r>
            <a:r>
              <a:rPr lang="en-GB" sz="1850" dirty="0">
                <a:solidFill>
                  <a:srgbClr val="00A7A7"/>
                </a:solidFill>
                <a:hlinkClick r:id="rId9">
                  <a:extLst>
                    <a:ext uri="{A12FA001-AC4F-418D-AE19-62706E023703}">
                      <ahyp:hlinkClr xmlns:ahyp="http://schemas.microsoft.com/office/drawing/2018/hyperlinkcolor" val="tx"/>
                    </a:ext>
                  </a:extLst>
                </a:hlinkClick>
              </a:rPr>
              <a:t>JCVI statement on mpox vaccination as a routine programme - GOV.UK</a:t>
            </a:r>
            <a:endParaRPr lang="en-GB" sz="1850" dirty="0">
              <a:cs typeface="Arial"/>
            </a:endParaRPr>
          </a:p>
          <a:p>
            <a:pPr marL="226695" indent="-226695"/>
            <a:endParaRPr lang="en-GB" sz="1850" dirty="0">
              <a:cs typeface="Arial"/>
            </a:endParaRPr>
          </a:p>
          <a:p>
            <a:pPr indent="-225425"/>
            <a:endParaRPr lang="en-GB" sz="1855" dirty="0">
              <a:cs typeface="Arial"/>
            </a:endParaRPr>
          </a:p>
          <a:p>
            <a:pPr indent="0">
              <a:buNone/>
            </a:pPr>
            <a:endParaRPr lang="en-GB" dirty="0">
              <a:cs typeface="Arial"/>
            </a:endParaRPr>
          </a:p>
        </p:txBody>
      </p:sp>
      <p:sp>
        <p:nvSpPr>
          <p:cNvPr id="5" name="Slide Number Placeholder 4">
            <a:extLst>
              <a:ext uri="{FF2B5EF4-FFF2-40B4-BE49-F238E27FC236}">
                <a16:creationId xmlns:a16="http://schemas.microsoft.com/office/drawing/2014/main" id="{40FB880C-0E77-D70A-1AE4-88E2044B62EF}"/>
              </a:ext>
            </a:extLst>
          </p:cNvPr>
          <p:cNvSpPr>
            <a:spLocks noGrp="1"/>
          </p:cNvSpPr>
          <p:nvPr>
            <p:ph type="sldNum" sz="quarter" idx="12"/>
          </p:nvPr>
        </p:nvSpPr>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67</a:t>
            </a:fld>
            <a:endParaRPr lang="en-GB"/>
          </a:p>
        </p:txBody>
      </p:sp>
      <p:sp>
        <p:nvSpPr>
          <p:cNvPr id="7" name="Footer Placeholder 3">
            <a:extLst>
              <a:ext uri="{FF2B5EF4-FFF2-40B4-BE49-F238E27FC236}">
                <a16:creationId xmlns:a16="http://schemas.microsoft.com/office/drawing/2014/main" id="{7838A227-F773-EB89-4F2E-D29BCB6F0DEE}"/>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8265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57" y="392340"/>
            <a:ext cx="10515600" cy="1325563"/>
          </a:xfrm>
        </p:spPr>
        <p:txBody>
          <a:bodyPr/>
          <a:lstStyle/>
          <a:p>
            <a:pPr>
              <a:lnSpc>
                <a:spcPct val="107000"/>
              </a:lnSpc>
              <a:spcAft>
                <a:spcPts val="800"/>
              </a:spcAft>
            </a:pPr>
            <a:r>
              <a:rPr lang="en-GB" sz="4000" b="1">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439057" y="1251020"/>
            <a:ext cx="11749314" cy="4730000"/>
          </a:xfrm>
        </p:spPr>
        <p:txBody>
          <a:bodyPr/>
          <a:lstStyle/>
          <a:p>
            <a:pPr marL="0" indent="0" algn="just">
              <a:lnSpc>
                <a:spcPct val="200000"/>
              </a:lnSpc>
              <a:spcAft>
                <a:spcPts val="800"/>
              </a:spcAft>
              <a:buNone/>
            </a:pPr>
            <a:r>
              <a:rPr lang="en-GB" sz="1600">
                <a:ea typeface="Calibri" panose="020F0502020204030204" pitchFamily="34" charset="0"/>
                <a:cs typeface="Times New Roman" panose="02020603050405020304" pitchFamily="18" charset="0"/>
              </a:rPr>
              <a:t>After completing this resource immunisers will be able to:</a:t>
            </a:r>
          </a:p>
          <a:p>
            <a:pPr marL="342900" indent="-342900" algn="just">
              <a:lnSpc>
                <a:spcPct val="100000"/>
              </a:lnSpc>
              <a:spcAft>
                <a:spcPts val="800"/>
              </a:spcAft>
            </a:pPr>
            <a:r>
              <a:rPr lang="en-GB" sz="1600">
                <a:ea typeface="Calibri" panose="020F0502020204030204" pitchFamily="34" charset="0"/>
                <a:cs typeface="Times New Roman" panose="02020603050405020304" pitchFamily="18" charset="0"/>
              </a:rPr>
              <a:t>Describe the aetiology and epidemiology of mpox</a:t>
            </a:r>
          </a:p>
          <a:p>
            <a:pPr marL="342900" indent="-342900" algn="just">
              <a:lnSpc>
                <a:spcPct val="100000"/>
              </a:lnSpc>
              <a:spcAft>
                <a:spcPts val="800"/>
              </a:spcAft>
            </a:pPr>
            <a:r>
              <a:rPr lang="en-GB" sz="1600">
                <a:ea typeface="Calibri" panose="020F0502020204030204" pitchFamily="34" charset="0"/>
                <a:cs typeface="Times New Roman" panose="02020603050405020304" pitchFamily="18" charset="0"/>
              </a:rPr>
              <a:t>Understand the rationale and evidence base for the mpox vaccination programme</a:t>
            </a:r>
          </a:p>
          <a:p>
            <a:pPr marL="342900" indent="-342900" algn="just">
              <a:lnSpc>
                <a:spcPct val="100000"/>
              </a:lnSpc>
              <a:spcAft>
                <a:spcPts val="800"/>
              </a:spcAft>
            </a:pPr>
            <a:r>
              <a:rPr lang="en-GB" sz="1600">
                <a:ea typeface="Calibri" panose="020F0502020204030204" pitchFamily="34" charset="0"/>
                <a:cs typeface="Times New Roman" panose="02020603050405020304" pitchFamily="18" charset="0"/>
              </a:rPr>
              <a:t>Discuss the benefits of vaccination against mpox</a:t>
            </a:r>
          </a:p>
          <a:p>
            <a:pPr marL="342900" indent="-342900" algn="just">
              <a:lnSpc>
                <a:spcPct val="100000"/>
              </a:lnSpc>
              <a:spcAft>
                <a:spcPts val="800"/>
              </a:spcAft>
            </a:pPr>
            <a:r>
              <a:rPr lang="en-GB" sz="1600">
                <a:ea typeface="Calibri" panose="020F0502020204030204" pitchFamily="34" charset="0"/>
                <a:cs typeface="Times New Roman" panose="02020603050405020304" pitchFamily="18" charset="0"/>
              </a:rPr>
              <a:t>Gain essential knowledge to administer the vaccine safely</a:t>
            </a:r>
          </a:p>
          <a:p>
            <a:pPr marL="342900" indent="-342900" algn="just">
              <a:lnSpc>
                <a:spcPct val="100000"/>
              </a:lnSpc>
              <a:spcAft>
                <a:spcPts val="800"/>
              </a:spcAft>
            </a:pPr>
            <a:r>
              <a:rPr lang="en-GB" sz="1600">
                <a:ea typeface="Calibri" panose="020F0502020204030204" pitchFamily="34" charset="0"/>
                <a:cs typeface="Times New Roman" panose="02020603050405020304" pitchFamily="18" charset="0"/>
              </a:rPr>
              <a:t>Recall the legal aspects of vaccine administration</a:t>
            </a:r>
          </a:p>
          <a:p>
            <a:pPr marL="342900" indent="-342900" algn="just">
              <a:lnSpc>
                <a:spcPct val="100000"/>
              </a:lnSpc>
              <a:spcAft>
                <a:spcPts val="800"/>
              </a:spcAft>
            </a:pPr>
            <a:r>
              <a:rPr lang="en-GB" sz="1600">
                <a:ea typeface="Calibri" panose="020F0502020204030204" pitchFamily="34" charset="0"/>
                <a:cs typeface="Times New Roman" panose="02020603050405020304" pitchFamily="18" charset="0"/>
              </a:rPr>
              <a:t>State the storage, handling and safe administration requirements of the MVA-BN vaccine</a:t>
            </a:r>
          </a:p>
          <a:p>
            <a:pPr marL="342900" indent="-342900" algn="just">
              <a:lnSpc>
                <a:spcPct val="100000"/>
              </a:lnSpc>
              <a:spcAft>
                <a:spcPts val="800"/>
              </a:spcAft>
            </a:pPr>
            <a:r>
              <a:rPr lang="en-GB" sz="1600">
                <a:effectLst/>
              </a:rPr>
              <a:t>Identify relevant resources and additional information in relation to the mpox</a:t>
            </a:r>
            <a:r>
              <a:rPr lang="en-GB" sz="1600"/>
              <a:t> </a:t>
            </a:r>
            <a:r>
              <a:rPr lang="en-GB" sz="1600">
                <a:effectLst/>
              </a:rPr>
              <a:t>vaccination programme</a:t>
            </a:r>
          </a:p>
          <a:p>
            <a:pPr marL="342900" indent="-342900">
              <a:lnSpc>
                <a:spcPct val="107000"/>
              </a:lnSpc>
              <a:spcAft>
                <a:spcPts val="800"/>
              </a:spcAft>
            </a:pPr>
            <a:endParaRPr lang="en-GB" sz="2000">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7</a:t>
            </a:fld>
            <a:endParaRPr lang="en-GB"/>
          </a:p>
        </p:txBody>
      </p:sp>
      <p:sp>
        <p:nvSpPr>
          <p:cNvPr id="7" name="Footer Placeholder 3">
            <a:extLst>
              <a:ext uri="{FF2B5EF4-FFF2-40B4-BE49-F238E27FC236}">
                <a16:creationId xmlns:a16="http://schemas.microsoft.com/office/drawing/2014/main" id="{B1608665-02EA-2F90-42D2-19644B799C00}"/>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25876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475F-7852-9790-BB53-F99B5CFED3F7}"/>
              </a:ext>
            </a:extLst>
          </p:cNvPr>
          <p:cNvSpPr>
            <a:spLocks noGrp="1"/>
          </p:cNvSpPr>
          <p:nvPr>
            <p:ph type="title"/>
          </p:nvPr>
        </p:nvSpPr>
        <p:spPr>
          <a:xfrm>
            <a:off x="0" y="0"/>
            <a:ext cx="10515600" cy="694279"/>
          </a:xfrm>
        </p:spPr>
        <p:txBody>
          <a:bodyPr/>
          <a:lstStyle/>
          <a:p>
            <a:r>
              <a:rPr lang="en-GB" sz="4000" b="1"/>
              <a:t>Mpox timeline</a:t>
            </a:r>
          </a:p>
        </p:txBody>
      </p:sp>
      <p:sp>
        <p:nvSpPr>
          <p:cNvPr id="3" name="Content Placeholder 2">
            <a:extLst>
              <a:ext uri="{FF2B5EF4-FFF2-40B4-BE49-F238E27FC236}">
                <a16:creationId xmlns:a16="http://schemas.microsoft.com/office/drawing/2014/main" id="{C9DA4215-8E06-F128-B6C1-8B7B6F5687E9}"/>
              </a:ext>
            </a:extLst>
          </p:cNvPr>
          <p:cNvSpPr>
            <a:spLocks noGrp="1"/>
          </p:cNvSpPr>
          <p:nvPr>
            <p:ph idx="1"/>
          </p:nvPr>
        </p:nvSpPr>
        <p:spPr>
          <a:xfrm>
            <a:off x="124619" y="688619"/>
            <a:ext cx="11942762" cy="5233149"/>
          </a:xfrm>
        </p:spPr>
        <p:txBody>
          <a:bodyPr lIns="91440" tIns="45720" rIns="91440" bIns="45720" anchor="t"/>
          <a:lstStyle/>
          <a:p>
            <a:r>
              <a:rPr lang="en-GB" sz="1500" dirty="0"/>
              <a:t>In the UK in:</a:t>
            </a:r>
          </a:p>
          <a:p>
            <a:pPr lvl="1">
              <a:buFont typeface="Courier New" panose="02070309020205020404" pitchFamily="49" charset="0"/>
              <a:buChar char="o"/>
            </a:pPr>
            <a:r>
              <a:rPr lang="en-GB" sz="1100" dirty="0"/>
              <a:t>2018 there were 3 cases (Clade II), 2019 there was 1 case (Clade II), 2021 there were 3 cases were (Clade II). </a:t>
            </a:r>
            <a:r>
              <a:rPr lang="en-GB" sz="1100" kern="100" dirty="0">
                <a:ea typeface="Calibri"/>
                <a:cs typeface="Arial"/>
              </a:rPr>
              <a:t>A</a:t>
            </a:r>
            <a:r>
              <a:rPr lang="en-GB" sz="1100" kern="100" dirty="0">
                <a:effectLst/>
                <a:latin typeface="+mn-lt"/>
                <a:ea typeface="Calibri"/>
                <a:cs typeface="Arial"/>
              </a:rPr>
              <a:t>ll associated with travel to or from countries in west Africa where mpox is endemic</a:t>
            </a:r>
            <a:endParaRPr lang="en-GB" sz="1100" dirty="0">
              <a:cs typeface="Arial"/>
            </a:endParaRPr>
          </a:p>
          <a:p>
            <a:r>
              <a:rPr lang="en-GB" sz="1500" dirty="0"/>
              <a:t>In 2022 a large number of cases (approximately 3,582) of mpox (clade II) were reported in the UK </a:t>
            </a:r>
            <a:endParaRPr lang="en-GB" sz="1500" dirty="0">
              <a:cs typeface="Arial"/>
            </a:endParaRPr>
          </a:p>
          <a:p>
            <a:r>
              <a:rPr lang="en-GB" sz="1500" dirty="0"/>
              <a:t>In June 2022 </a:t>
            </a:r>
            <a:r>
              <a:rPr lang="en-GB" sz="1500" dirty="0">
                <a:hlinkClick r:id="rId3"/>
              </a:rPr>
              <a:t>JCVI</a:t>
            </a:r>
            <a:r>
              <a:rPr lang="en-GB" sz="1500" dirty="0"/>
              <a:t> endorsed a reactive selective vaccination strategy with an aim to interrupt transmission in individuals at increased risk</a:t>
            </a:r>
            <a:endParaRPr lang="en-GB" sz="1500" dirty="0">
              <a:cs typeface="Arial"/>
            </a:endParaRPr>
          </a:p>
          <a:p>
            <a:r>
              <a:rPr lang="en-GB" sz="1500" dirty="0"/>
              <a:t>In July 2022, the WHO determined that the multi-country outbreak of mpox constituted a Public Health Emergency of International Concern (PHEIC)</a:t>
            </a:r>
            <a:endParaRPr lang="en-GB" sz="1500" dirty="0">
              <a:cs typeface="Arial"/>
            </a:endParaRPr>
          </a:p>
          <a:p>
            <a:r>
              <a:rPr lang="en-GB" sz="1500" dirty="0">
                <a:cs typeface="Arial"/>
              </a:rPr>
              <a:t>In January 2023, the Advisory Committee on Dangerous Pathogens (ACDP) advised that clade II mpox no longer met the criteria for an HCID, based on evidence supporting a low case fatality rate, and mild to moderate severity illness</a:t>
            </a:r>
            <a:endParaRPr lang="en-GB" sz="1500" dirty="0"/>
          </a:p>
          <a:p>
            <a:r>
              <a:rPr lang="en-GB" sz="1500" dirty="0"/>
              <a:t>In November 2023, </a:t>
            </a:r>
            <a:r>
              <a:rPr lang="en-GB" sz="1500" dirty="0">
                <a:hlinkClick r:id="rId4"/>
              </a:rPr>
              <a:t>JCVI</a:t>
            </a:r>
            <a:r>
              <a:rPr lang="en-GB" sz="1500" dirty="0"/>
              <a:t> recommended that a routine vaccination programme for protection of GBMSM at highest risk of exposure to mpox, offered through sexual health services, should be developed to prevent future outbreaks </a:t>
            </a:r>
            <a:endParaRPr lang="en-GB" sz="1500" strike="sngStrike" dirty="0">
              <a:cs typeface="Arial"/>
            </a:endParaRPr>
          </a:p>
          <a:p>
            <a:r>
              <a:rPr lang="en-GB" sz="1500" dirty="0"/>
              <a:t>In 2023 the Democratic Republic of Congo (DRC) reported a geographical expansion of mpox cases, with the highest ever annual number of </a:t>
            </a:r>
            <a:r>
              <a:rPr lang="en-GB" sz="1500" b="1" dirty="0"/>
              <a:t>Clade I</a:t>
            </a:r>
            <a:r>
              <a:rPr lang="en-GB" sz="1500" dirty="0"/>
              <a:t> MPXV cases and the first reports of sexual transmission of Clade I MPXV</a:t>
            </a:r>
            <a:endParaRPr lang="en-GB" sz="1500" dirty="0">
              <a:cs typeface="Arial"/>
            </a:endParaRPr>
          </a:p>
          <a:p>
            <a:r>
              <a:rPr lang="en-GB" sz="1500" dirty="0"/>
              <a:t>In 2024 a new strain Clade 1b was identified</a:t>
            </a:r>
            <a:endParaRPr lang="en-GB" sz="1500" dirty="0">
              <a:cs typeface="Arial"/>
            </a:endParaRPr>
          </a:p>
          <a:p>
            <a:r>
              <a:rPr lang="en-GB" sz="1500" dirty="0"/>
              <a:t>During 2024 cases of Clade 1* were reported from several countries surrounding DRC</a:t>
            </a:r>
            <a:endParaRPr lang="en-GB" sz="1500" dirty="0">
              <a:highlight>
                <a:srgbClr val="FFFF00"/>
              </a:highlight>
            </a:endParaRPr>
          </a:p>
          <a:p>
            <a:r>
              <a:rPr lang="en-GB" sz="1500" dirty="0"/>
              <a:t>In August 2024 WHO declared a PHEIC in view of the upsurge of cases in DRC and neighbouring countries and the emergence of the new strain (Clade 1b)</a:t>
            </a:r>
            <a:endParaRPr lang="en-GB" sz="1500" dirty="0">
              <a:cs typeface="Arial"/>
            </a:endParaRPr>
          </a:p>
          <a:p>
            <a:r>
              <a:rPr lang="en-GB" sz="1500" dirty="0"/>
              <a:t>Until October 2024, there were no confirmed cases of mpox clade I in the UK. As of 1 April 2025, 11 cases of Clade </a:t>
            </a:r>
            <a:r>
              <a:rPr lang="en-GB" sz="1500" dirty="0" err="1"/>
              <a:t>Ib</a:t>
            </a:r>
            <a:r>
              <a:rPr lang="en-GB" sz="1500" dirty="0"/>
              <a:t> have been detected in the UK, with no deaths. </a:t>
            </a:r>
            <a:endParaRPr lang="en-GB" sz="1500" strike="sngStrike" dirty="0"/>
          </a:p>
        </p:txBody>
      </p:sp>
      <p:sp>
        <p:nvSpPr>
          <p:cNvPr id="5" name="Slide Number Placeholder 4">
            <a:extLst>
              <a:ext uri="{FF2B5EF4-FFF2-40B4-BE49-F238E27FC236}">
                <a16:creationId xmlns:a16="http://schemas.microsoft.com/office/drawing/2014/main" id="{DF01C0CE-37E5-DADA-D5A1-D97D1A67D492}"/>
              </a:ext>
            </a:extLst>
          </p:cNvPr>
          <p:cNvSpPr>
            <a:spLocks noGrp="1"/>
          </p:cNvSpPr>
          <p:nvPr>
            <p:ph type="sldNum" sz="quarter" idx="12"/>
          </p:nvPr>
        </p:nvSpPr>
        <p:spPr/>
        <p:txBody>
          <a:bodyPr/>
          <a:lstStyle/>
          <a:p>
            <a:fld id="{561D0CCE-8DCC-44DC-A653-AE62B1D84A52}" type="slidenum">
              <a:rPr lang="en-GB" smtClean="0"/>
              <a:pPr/>
              <a:t>8</a:t>
            </a:fld>
            <a:endParaRPr lang="en-GB"/>
          </a:p>
        </p:txBody>
      </p:sp>
      <p:sp>
        <p:nvSpPr>
          <p:cNvPr id="7" name="Footer Placeholder 3">
            <a:extLst>
              <a:ext uri="{FF2B5EF4-FFF2-40B4-BE49-F238E27FC236}">
                <a16:creationId xmlns:a16="http://schemas.microsoft.com/office/drawing/2014/main" id="{A87DA877-FAC6-9FB2-F57A-C46871AB83DB}"/>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spTree>
    <p:extLst>
      <p:ext uri="{BB962C8B-B14F-4D97-AF65-F5344CB8AC3E}">
        <p14:creationId xmlns:p14="http://schemas.microsoft.com/office/powerpoint/2010/main" val="135880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AB4F-6ECA-3709-55D0-2126102B6949}"/>
              </a:ext>
            </a:extLst>
          </p:cNvPr>
          <p:cNvSpPr>
            <a:spLocks noGrp="1"/>
          </p:cNvSpPr>
          <p:nvPr>
            <p:ph type="title"/>
          </p:nvPr>
        </p:nvSpPr>
        <p:spPr>
          <a:xfrm>
            <a:off x="352210" y="210143"/>
            <a:ext cx="10451087" cy="532372"/>
          </a:xfrm>
        </p:spPr>
        <p:txBody>
          <a:bodyPr lIns="60586" tIns="30293" rIns="60586" bIns="30293"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US" sz="2900" b="1">
                <a:cs typeface="Arial"/>
              </a:rPr>
              <a:t>Significant background information </a:t>
            </a:r>
          </a:p>
        </p:txBody>
      </p:sp>
      <p:sp>
        <p:nvSpPr>
          <p:cNvPr id="3" name="Content Placeholder 2">
            <a:extLst>
              <a:ext uri="{FF2B5EF4-FFF2-40B4-BE49-F238E27FC236}">
                <a16:creationId xmlns:a16="http://schemas.microsoft.com/office/drawing/2014/main" id="{90031733-C2E8-8F48-76D0-0114CF86BFDD}"/>
              </a:ext>
            </a:extLst>
          </p:cNvPr>
          <p:cNvSpPr>
            <a:spLocks noGrp="1"/>
          </p:cNvSpPr>
          <p:nvPr>
            <p:ph idx="1"/>
          </p:nvPr>
        </p:nvSpPr>
        <p:spPr>
          <a:xfrm>
            <a:off x="352211" y="940705"/>
            <a:ext cx="10036610" cy="4302930"/>
          </a:xfrm>
        </p:spPr>
        <p:txBody>
          <a:bodyPr lIns="60586" tIns="30293" rIns="60586" bIns="30293"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marL="0" indent="0">
              <a:buNone/>
            </a:pPr>
            <a:r>
              <a:rPr lang="en-US" sz="2400" b="1" dirty="0">
                <a:cs typeface="Arial"/>
              </a:rPr>
              <a:t>Derogation of mpox clade I</a:t>
            </a:r>
          </a:p>
          <a:p>
            <a:pPr marL="0" indent="0">
              <a:buNone/>
            </a:pPr>
            <a:r>
              <a:rPr lang="en-US" dirty="0">
                <a:cs typeface="Arial"/>
              </a:rPr>
              <a:t>The Advisory Committee on Dangerous Pathogens (ACDP) re-assessed evidence gathered by UKHSA for clade I mpox and advised the UKHSA in February 2025 that it no longer met the criteria of a high consequence infectious disease (HCID). Therefore, the Chief Medical Officers (CMOs) of the 4 nations have agreed that mpox will no longer be managed as an HCID within healthcare settings.</a:t>
            </a:r>
          </a:p>
          <a:p>
            <a:pPr marL="0" indent="0">
              <a:buNone/>
            </a:pPr>
            <a:r>
              <a:rPr lang="en-US" dirty="0">
                <a:cs typeface="Arial"/>
              </a:rPr>
              <a:t>Mpox remains a serious infection for some individuals and remains a World Health Organization (WHO) public health emergency of international concern (PHEIC). The UK’s strategic goal continues to be to eliminate person-to-person transmission of mpox in the UK. Therefore, there will be ongoing public health management of cases and contacts, including vaccination where appropriate.</a:t>
            </a:r>
          </a:p>
          <a:p>
            <a:pPr marL="0" indent="0">
              <a:buNone/>
            </a:pPr>
            <a:r>
              <a:rPr lang="en-US" dirty="0">
                <a:cs typeface="Arial"/>
              </a:rPr>
              <a:t>Further information is available here:</a:t>
            </a:r>
          </a:p>
          <a:p>
            <a:pPr marL="302941" indent="-302941"/>
            <a:r>
              <a:rPr lang="en-GB" dirty="0">
                <a:hlinkClick r:id="rId3"/>
              </a:rPr>
              <a:t>Smallpox and mpox: the green book, chapter 29 - GOV.UK</a:t>
            </a:r>
            <a:endParaRPr lang="en-US" dirty="0">
              <a:hlinkClick r:id="rId4"/>
            </a:endParaRPr>
          </a:p>
          <a:p>
            <a:pPr marL="302941" indent="-302941"/>
            <a:r>
              <a:rPr lang="en-US" dirty="0">
                <a:hlinkClick r:id="rId4"/>
              </a:rPr>
              <a:t>CEM/CMO/2025/01 Derogation of clade I mpox</a:t>
            </a:r>
            <a:endParaRPr lang="en-US" dirty="0">
              <a:cs typeface="Arial"/>
            </a:endParaRPr>
          </a:p>
          <a:p>
            <a:pPr marL="302941" indent="-302941"/>
            <a:r>
              <a:rPr lang="en-US" dirty="0">
                <a:ea typeface="+mn-lt"/>
                <a:cs typeface="+mn-lt"/>
                <a:hlinkClick r:id="rId5"/>
              </a:rPr>
              <a:t>UKHSA Derogation of clade I mpox [GOV.UK]</a:t>
            </a:r>
            <a:endParaRPr lang="en-US" sz="2400" dirty="0">
              <a:cs typeface="Arial"/>
            </a:endParaRPr>
          </a:p>
        </p:txBody>
      </p:sp>
      <p:sp>
        <p:nvSpPr>
          <p:cNvPr id="4" name="Slide Number Placeholder 3">
            <a:extLst>
              <a:ext uri="{FF2B5EF4-FFF2-40B4-BE49-F238E27FC236}">
                <a16:creationId xmlns:a16="http://schemas.microsoft.com/office/drawing/2014/main" id="{0ECCC763-1D3E-82F1-4177-9D713D5A6FF7}"/>
              </a:ext>
            </a:extLst>
          </p:cNvPr>
          <p:cNvSpPr>
            <a:spLocks noGrp="1"/>
          </p:cNvSpPr>
          <p:nvPr>
            <p:ph type="sldNum" sz="quarter" idx="12"/>
          </p:nvPr>
        </p:nvSpPr>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9</a:t>
            </a:fld>
            <a:endParaRPr lang="en-GB"/>
          </a:p>
        </p:txBody>
      </p:sp>
      <p:pic>
        <p:nvPicPr>
          <p:cNvPr id="5" name="Picture 4">
            <a:extLst>
              <a:ext uri="{FF2B5EF4-FFF2-40B4-BE49-F238E27FC236}">
                <a16:creationId xmlns:a16="http://schemas.microsoft.com/office/drawing/2014/main" id="{8E828E7F-E5B1-9B88-0651-934B2997E568}"/>
              </a:ext>
            </a:extLst>
          </p:cNvPr>
          <p:cNvPicPr>
            <a:picLocks noChangeAspect="1"/>
          </p:cNvPicPr>
          <p:nvPr/>
        </p:nvPicPr>
        <p:blipFill>
          <a:blip r:embed="rId6"/>
          <a:stretch>
            <a:fillRect/>
          </a:stretch>
        </p:blipFill>
        <p:spPr>
          <a:xfrm>
            <a:off x="8849533" y="4190829"/>
            <a:ext cx="1539287" cy="1860770"/>
          </a:xfrm>
          <a:prstGeom prst="rect">
            <a:avLst/>
          </a:prstGeom>
          <a:ln w="28575">
            <a:solidFill>
              <a:schemeClr val="tx1"/>
            </a:solidFill>
          </a:ln>
        </p:spPr>
      </p:pic>
      <p:pic>
        <p:nvPicPr>
          <p:cNvPr id="6" name="Picture 5" descr="A screenshot of a computer&#10;&#10;AI-generated content may be incorrect.">
            <a:extLst>
              <a:ext uri="{FF2B5EF4-FFF2-40B4-BE49-F238E27FC236}">
                <a16:creationId xmlns:a16="http://schemas.microsoft.com/office/drawing/2014/main" id="{01B74965-F752-9E7A-3402-AD907120A9CD}"/>
              </a:ext>
            </a:extLst>
          </p:cNvPr>
          <p:cNvPicPr>
            <a:picLocks noChangeAspect="1"/>
          </p:cNvPicPr>
          <p:nvPr/>
        </p:nvPicPr>
        <p:blipFill>
          <a:blip r:embed="rId7"/>
          <a:stretch>
            <a:fillRect/>
          </a:stretch>
        </p:blipFill>
        <p:spPr>
          <a:xfrm>
            <a:off x="10474672" y="4190829"/>
            <a:ext cx="1536822" cy="1854715"/>
          </a:xfrm>
          <a:prstGeom prst="rect">
            <a:avLst/>
          </a:prstGeom>
          <a:ln w="28575">
            <a:solidFill>
              <a:schemeClr val="tx1"/>
            </a:solidFill>
          </a:ln>
        </p:spPr>
      </p:pic>
      <p:sp>
        <p:nvSpPr>
          <p:cNvPr id="7" name="TextBox 4">
            <a:extLst>
              <a:ext uri="{FF2B5EF4-FFF2-40B4-BE49-F238E27FC236}">
                <a16:creationId xmlns:a16="http://schemas.microsoft.com/office/drawing/2014/main" id="{46308916-BFFF-DBAF-BA4B-67F6DBB067D4}"/>
              </a:ext>
            </a:extLst>
          </p:cNvPr>
          <p:cNvSpPr txBox="1"/>
          <p:nvPr/>
        </p:nvSpPr>
        <p:spPr>
          <a:xfrm>
            <a:off x="4014951" y="8428222"/>
            <a:ext cx="10240493" cy="50783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4618" rtl="0" eaLnBrk="1" latinLnBrk="0" hangingPunct="1">
              <a:defRPr sz="2706" kern="1200">
                <a:solidFill>
                  <a:schemeClr val="dk1"/>
                </a:solidFill>
                <a:latin typeface="+mn-lt"/>
                <a:ea typeface="+mn-ea"/>
                <a:cs typeface="+mn-cs"/>
              </a:defRPr>
            </a:lvl1pPr>
            <a:lvl2pPr marL="687309" algn="l" defTabSz="1374618" rtl="0" eaLnBrk="1" latinLnBrk="0" hangingPunct="1">
              <a:defRPr sz="2706" kern="1200">
                <a:solidFill>
                  <a:schemeClr val="dk1"/>
                </a:solidFill>
                <a:latin typeface="+mn-lt"/>
                <a:ea typeface="+mn-ea"/>
                <a:cs typeface="+mn-cs"/>
              </a:defRPr>
            </a:lvl2pPr>
            <a:lvl3pPr marL="1374618" algn="l" defTabSz="1374618" rtl="0" eaLnBrk="1" latinLnBrk="0" hangingPunct="1">
              <a:defRPr sz="2706" kern="1200">
                <a:solidFill>
                  <a:schemeClr val="dk1"/>
                </a:solidFill>
                <a:latin typeface="+mn-lt"/>
                <a:ea typeface="+mn-ea"/>
                <a:cs typeface="+mn-cs"/>
              </a:defRPr>
            </a:lvl3pPr>
            <a:lvl4pPr marL="2061926" algn="l" defTabSz="1374618" rtl="0" eaLnBrk="1" latinLnBrk="0" hangingPunct="1">
              <a:defRPr sz="2706" kern="1200">
                <a:solidFill>
                  <a:schemeClr val="dk1"/>
                </a:solidFill>
                <a:latin typeface="+mn-lt"/>
                <a:ea typeface="+mn-ea"/>
                <a:cs typeface="+mn-cs"/>
              </a:defRPr>
            </a:lvl4pPr>
            <a:lvl5pPr marL="2749235" algn="l" defTabSz="1374618" rtl="0" eaLnBrk="1" latinLnBrk="0" hangingPunct="1">
              <a:defRPr sz="2706" kern="1200">
                <a:solidFill>
                  <a:schemeClr val="dk1"/>
                </a:solidFill>
                <a:latin typeface="+mn-lt"/>
                <a:ea typeface="+mn-ea"/>
                <a:cs typeface="+mn-cs"/>
              </a:defRPr>
            </a:lvl5pPr>
            <a:lvl6pPr marL="3436544" algn="l" defTabSz="1374618" rtl="0" eaLnBrk="1" latinLnBrk="0" hangingPunct="1">
              <a:defRPr sz="2706" kern="1200">
                <a:solidFill>
                  <a:schemeClr val="dk1"/>
                </a:solidFill>
                <a:latin typeface="+mn-lt"/>
                <a:ea typeface="+mn-ea"/>
                <a:cs typeface="+mn-cs"/>
              </a:defRPr>
            </a:lvl6pPr>
            <a:lvl7pPr marL="4123853" algn="l" defTabSz="1374618" rtl="0" eaLnBrk="1" latinLnBrk="0" hangingPunct="1">
              <a:defRPr sz="2706" kern="1200">
                <a:solidFill>
                  <a:schemeClr val="dk1"/>
                </a:solidFill>
                <a:latin typeface="+mn-lt"/>
                <a:ea typeface="+mn-ea"/>
                <a:cs typeface="+mn-cs"/>
              </a:defRPr>
            </a:lvl7pPr>
            <a:lvl8pPr marL="4811161" algn="l" defTabSz="1374618" rtl="0" eaLnBrk="1" latinLnBrk="0" hangingPunct="1">
              <a:defRPr sz="2706" kern="1200">
                <a:solidFill>
                  <a:schemeClr val="dk1"/>
                </a:solidFill>
                <a:latin typeface="+mn-lt"/>
                <a:ea typeface="+mn-ea"/>
                <a:cs typeface="+mn-cs"/>
              </a:defRPr>
            </a:lvl8pPr>
            <a:lvl9pPr marL="5498470" algn="l" defTabSz="1374618" rtl="0" eaLnBrk="1" latinLnBrk="0" hangingPunct="1">
              <a:defRPr sz="2706" kern="1200">
                <a:solidFill>
                  <a:schemeClr val="dk1"/>
                </a:solidFill>
                <a:latin typeface="+mn-lt"/>
                <a:ea typeface="+mn-ea"/>
                <a:cs typeface="+mn-cs"/>
              </a:defRPr>
            </a:lvl9pPr>
          </a:lstStyle>
          <a:p>
            <a:pPr algn="ctr"/>
            <a:r>
              <a:rPr lang="en-US" sz="2700" b="1">
                <a:cs typeface="Arial"/>
              </a:rPr>
              <a:t>Mpox (clade I and clade II) are no longer classified as HCIDs</a:t>
            </a:r>
            <a:endParaRPr lang="en-US">
              <a:cs typeface="Arial"/>
            </a:endParaRPr>
          </a:p>
        </p:txBody>
      </p:sp>
      <p:sp>
        <p:nvSpPr>
          <p:cNvPr id="9" name="TextBox 4">
            <a:extLst>
              <a:ext uri="{FF2B5EF4-FFF2-40B4-BE49-F238E27FC236}">
                <a16:creationId xmlns:a16="http://schemas.microsoft.com/office/drawing/2014/main" id="{95AFE358-6869-EC74-492F-E0BFF77FB064}"/>
              </a:ext>
            </a:extLst>
          </p:cNvPr>
          <p:cNvSpPr txBox="1"/>
          <p:nvPr/>
        </p:nvSpPr>
        <p:spPr>
          <a:xfrm>
            <a:off x="4014951" y="8428222"/>
            <a:ext cx="10240493" cy="50783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4618" rtl="0" eaLnBrk="1" latinLnBrk="0" hangingPunct="1">
              <a:defRPr sz="2706" kern="1200">
                <a:solidFill>
                  <a:schemeClr val="dk1"/>
                </a:solidFill>
                <a:latin typeface="+mn-lt"/>
                <a:ea typeface="+mn-ea"/>
                <a:cs typeface="+mn-cs"/>
              </a:defRPr>
            </a:lvl1pPr>
            <a:lvl2pPr marL="687309" algn="l" defTabSz="1374618" rtl="0" eaLnBrk="1" latinLnBrk="0" hangingPunct="1">
              <a:defRPr sz="2706" kern="1200">
                <a:solidFill>
                  <a:schemeClr val="dk1"/>
                </a:solidFill>
                <a:latin typeface="+mn-lt"/>
                <a:ea typeface="+mn-ea"/>
                <a:cs typeface="+mn-cs"/>
              </a:defRPr>
            </a:lvl2pPr>
            <a:lvl3pPr marL="1374618" algn="l" defTabSz="1374618" rtl="0" eaLnBrk="1" latinLnBrk="0" hangingPunct="1">
              <a:defRPr sz="2706" kern="1200">
                <a:solidFill>
                  <a:schemeClr val="dk1"/>
                </a:solidFill>
                <a:latin typeface="+mn-lt"/>
                <a:ea typeface="+mn-ea"/>
                <a:cs typeface="+mn-cs"/>
              </a:defRPr>
            </a:lvl3pPr>
            <a:lvl4pPr marL="2061926" algn="l" defTabSz="1374618" rtl="0" eaLnBrk="1" latinLnBrk="0" hangingPunct="1">
              <a:defRPr sz="2706" kern="1200">
                <a:solidFill>
                  <a:schemeClr val="dk1"/>
                </a:solidFill>
                <a:latin typeface="+mn-lt"/>
                <a:ea typeface="+mn-ea"/>
                <a:cs typeface="+mn-cs"/>
              </a:defRPr>
            </a:lvl4pPr>
            <a:lvl5pPr marL="2749235" algn="l" defTabSz="1374618" rtl="0" eaLnBrk="1" latinLnBrk="0" hangingPunct="1">
              <a:defRPr sz="2706" kern="1200">
                <a:solidFill>
                  <a:schemeClr val="dk1"/>
                </a:solidFill>
                <a:latin typeface="+mn-lt"/>
                <a:ea typeface="+mn-ea"/>
                <a:cs typeface="+mn-cs"/>
              </a:defRPr>
            </a:lvl5pPr>
            <a:lvl6pPr marL="3436544" algn="l" defTabSz="1374618" rtl="0" eaLnBrk="1" latinLnBrk="0" hangingPunct="1">
              <a:defRPr sz="2706" kern="1200">
                <a:solidFill>
                  <a:schemeClr val="dk1"/>
                </a:solidFill>
                <a:latin typeface="+mn-lt"/>
                <a:ea typeface="+mn-ea"/>
                <a:cs typeface="+mn-cs"/>
              </a:defRPr>
            </a:lvl6pPr>
            <a:lvl7pPr marL="4123853" algn="l" defTabSz="1374618" rtl="0" eaLnBrk="1" latinLnBrk="0" hangingPunct="1">
              <a:defRPr sz="2706" kern="1200">
                <a:solidFill>
                  <a:schemeClr val="dk1"/>
                </a:solidFill>
                <a:latin typeface="+mn-lt"/>
                <a:ea typeface="+mn-ea"/>
                <a:cs typeface="+mn-cs"/>
              </a:defRPr>
            </a:lvl7pPr>
            <a:lvl8pPr marL="4811161" algn="l" defTabSz="1374618" rtl="0" eaLnBrk="1" latinLnBrk="0" hangingPunct="1">
              <a:defRPr sz="2706" kern="1200">
                <a:solidFill>
                  <a:schemeClr val="dk1"/>
                </a:solidFill>
                <a:latin typeface="+mn-lt"/>
                <a:ea typeface="+mn-ea"/>
                <a:cs typeface="+mn-cs"/>
              </a:defRPr>
            </a:lvl8pPr>
            <a:lvl9pPr marL="5498470" algn="l" defTabSz="1374618" rtl="0" eaLnBrk="1" latinLnBrk="0" hangingPunct="1">
              <a:defRPr sz="2706" kern="1200">
                <a:solidFill>
                  <a:schemeClr val="dk1"/>
                </a:solidFill>
                <a:latin typeface="+mn-lt"/>
                <a:ea typeface="+mn-ea"/>
                <a:cs typeface="+mn-cs"/>
              </a:defRPr>
            </a:lvl9pPr>
          </a:lstStyle>
          <a:p>
            <a:pPr algn="ctr"/>
            <a:r>
              <a:rPr lang="en-US" sz="2700" b="1">
                <a:cs typeface="Arial"/>
              </a:rPr>
              <a:t>Mpox (clade I and clade II) are no longer classified as HCIDs</a:t>
            </a:r>
            <a:endParaRPr lang="en-US">
              <a:cs typeface="Arial"/>
            </a:endParaRPr>
          </a:p>
        </p:txBody>
      </p:sp>
      <p:sp>
        <p:nvSpPr>
          <p:cNvPr id="10" name="TextBox 4">
            <a:extLst>
              <a:ext uri="{FF2B5EF4-FFF2-40B4-BE49-F238E27FC236}">
                <a16:creationId xmlns:a16="http://schemas.microsoft.com/office/drawing/2014/main" id="{46308916-BFFF-DBAF-BA4B-67F6DBB067D4}"/>
              </a:ext>
            </a:extLst>
          </p:cNvPr>
          <p:cNvSpPr txBox="1"/>
          <p:nvPr/>
        </p:nvSpPr>
        <p:spPr>
          <a:xfrm>
            <a:off x="4014951" y="8428222"/>
            <a:ext cx="10240493" cy="50783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4618" rtl="0" eaLnBrk="1" latinLnBrk="0" hangingPunct="1">
              <a:defRPr sz="2706" kern="1200">
                <a:solidFill>
                  <a:schemeClr val="dk1"/>
                </a:solidFill>
                <a:latin typeface="+mn-lt"/>
                <a:ea typeface="+mn-ea"/>
                <a:cs typeface="+mn-cs"/>
              </a:defRPr>
            </a:lvl1pPr>
            <a:lvl2pPr marL="687309" algn="l" defTabSz="1374618" rtl="0" eaLnBrk="1" latinLnBrk="0" hangingPunct="1">
              <a:defRPr sz="2706" kern="1200">
                <a:solidFill>
                  <a:schemeClr val="dk1"/>
                </a:solidFill>
                <a:latin typeface="+mn-lt"/>
                <a:ea typeface="+mn-ea"/>
                <a:cs typeface="+mn-cs"/>
              </a:defRPr>
            </a:lvl2pPr>
            <a:lvl3pPr marL="1374618" algn="l" defTabSz="1374618" rtl="0" eaLnBrk="1" latinLnBrk="0" hangingPunct="1">
              <a:defRPr sz="2706" kern="1200">
                <a:solidFill>
                  <a:schemeClr val="dk1"/>
                </a:solidFill>
                <a:latin typeface="+mn-lt"/>
                <a:ea typeface="+mn-ea"/>
                <a:cs typeface="+mn-cs"/>
              </a:defRPr>
            </a:lvl3pPr>
            <a:lvl4pPr marL="2061926" algn="l" defTabSz="1374618" rtl="0" eaLnBrk="1" latinLnBrk="0" hangingPunct="1">
              <a:defRPr sz="2706" kern="1200">
                <a:solidFill>
                  <a:schemeClr val="dk1"/>
                </a:solidFill>
                <a:latin typeface="+mn-lt"/>
                <a:ea typeface="+mn-ea"/>
                <a:cs typeface="+mn-cs"/>
              </a:defRPr>
            </a:lvl4pPr>
            <a:lvl5pPr marL="2749235" algn="l" defTabSz="1374618" rtl="0" eaLnBrk="1" latinLnBrk="0" hangingPunct="1">
              <a:defRPr sz="2706" kern="1200">
                <a:solidFill>
                  <a:schemeClr val="dk1"/>
                </a:solidFill>
                <a:latin typeface="+mn-lt"/>
                <a:ea typeface="+mn-ea"/>
                <a:cs typeface="+mn-cs"/>
              </a:defRPr>
            </a:lvl5pPr>
            <a:lvl6pPr marL="3436544" algn="l" defTabSz="1374618" rtl="0" eaLnBrk="1" latinLnBrk="0" hangingPunct="1">
              <a:defRPr sz="2706" kern="1200">
                <a:solidFill>
                  <a:schemeClr val="dk1"/>
                </a:solidFill>
                <a:latin typeface="+mn-lt"/>
                <a:ea typeface="+mn-ea"/>
                <a:cs typeface="+mn-cs"/>
              </a:defRPr>
            </a:lvl6pPr>
            <a:lvl7pPr marL="4123853" algn="l" defTabSz="1374618" rtl="0" eaLnBrk="1" latinLnBrk="0" hangingPunct="1">
              <a:defRPr sz="2706" kern="1200">
                <a:solidFill>
                  <a:schemeClr val="dk1"/>
                </a:solidFill>
                <a:latin typeface="+mn-lt"/>
                <a:ea typeface="+mn-ea"/>
                <a:cs typeface="+mn-cs"/>
              </a:defRPr>
            </a:lvl7pPr>
            <a:lvl8pPr marL="4811161" algn="l" defTabSz="1374618" rtl="0" eaLnBrk="1" latinLnBrk="0" hangingPunct="1">
              <a:defRPr sz="2706" kern="1200">
                <a:solidFill>
                  <a:schemeClr val="dk1"/>
                </a:solidFill>
                <a:latin typeface="+mn-lt"/>
                <a:ea typeface="+mn-ea"/>
                <a:cs typeface="+mn-cs"/>
              </a:defRPr>
            </a:lvl8pPr>
            <a:lvl9pPr marL="5498470" algn="l" defTabSz="1374618" rtl="0" eaLnBrk="1" latinLnBrk="0" hangingPunct="1">
              <a:defRPr sz="2706" kern="1200">
                <a:solidFill>
                  <a:schemeClr val="dk1"/>
                </a:solidFill>
                <a:latin typeface="+mn-lt"/>
                <a:ea typeface="+mn-ea"/>
                <a:cs typeface="+mn-cs"/>
              </a:defRPr>
            </a:lvl9pPr>
          </a:lstStyle>
          <a:p>
            <a:pPr algn="ctr"/>
            <a:r>
              <a:rPr lang="en-US" sz="2700" b="1">
                <a:cs typeface="Arial"/>
              </a:rPr>
              <a:t>Mpox (clade I and clade II) are no longer classified as HCIDs</a:t>
            </a:r>
            <a:endParaRPr lang="en-US">
              <a:cs typeface="Arial"/>
            </a:endParaRPr>
          </a:p>
        </p:txBody>
      </p:sp>
      <p:sp>
        <p:nvSpPr>
          <p:cNvPr id="11" name="TextBox 4">
            <a:extLst>
              <a:ext uri="{FF2B5EF4-FFF2-40B4-BE49-F238E27FC236}">
                <a16:creationId xmlns:a16="http://schemas.microsoft.com/office/drawing/2014/main" id="{46308916-BFFF-DBAF-BA4B-67F6DBB067D4}"/>
              </a:ext>
            </a:extLst>
          </p:cNvPr>
          <p:cNvSpPr txBox="1"/>
          <p:nvPr/>
        </p:nvSpPr>
        <p:spPr>
          <a:xfrm>
            <a:off x="4014951" y="8428222"/>
            <a:ext cx="10327268" cy="50783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1374618" rtl="0" eaLnBrk="1" latinLnBrk="0" hangingPunct="1">
              <a:defRPr sz="2706" kern="1200">
                <a:solidFill>
                  <a:schemeClr val="dk1"/>
                </a:solidFill>
                <a:latin typeface="+mn-lt"/>
                <a:ea typeface="+mn-ea"/>
                <a:cs typeface="+mn-cs"/>
              </a:defRPr>
            </a:lvl1pPr>
            <a:lvl2pPr marL="687309" algn="l" defTabSz="1374618" rtl="0" eaLnBrk="1" latinLnBrk="0" hangingPunct="1">
              <a:defRPr sz="2706" kern="1200">
                <a:solidFill>
                  <a:schemeClr val="dk1"/>
                </a:solidFill>
                <a:latin typeface="+mn-lt"/>
                <a:ea typeface="+mn-ea"/>
                <a:cs typeface="+mn-cs"/>
              </a:defRPr>
            </a:lvl2pPr>
            <a:lvl3pPr marL="1374618" algn="l" defTabSz="1374618" rtl="0" eaLnBrk="1" latinLnBrk="0" hangingPunct="1">
              <a:defRPr sz="2706" kern="1200">
                <a:solidFill>
                  <a:schemeClr val="dk1"/>
                </a:solidFill>
                <a:latin typeface="+mn-lt"/>
                <a:ea typeface="+mn-ea"/>
                <a:cs typeface="+mn-cs"/>
              </a:defRPr>
            </a:lvl3pPr>
            <a:lvl4pPr marL="2061926" algn="l" defTabSz="1374618" rtl="0" eaLnBrk="1" latinLnBrk="0" hangingPunct="1">
              <a:defRPr sz="2706" kern="1200">
                <a:solidFill>
                  <a:schemeClr val="dk1"/>
                </a:solidFill>
                <a:latin typeface="+mn-lt"/>
                <a:ea typeface="+mn-ea"/>
                <a:cs typeface="+mn-cs"/>
              </a:defRPr>
            </a:lvl4pPr>
            <a:lvl5pPr marL="2749235" algn="l" defTabSz="1374618" rtl="0" eaLnBrk="1" latinLnBrk="0" hangingPunct="1">
              <a:defRPr sz="2706" kern="1200">
                <a:solidFill>
                  <a:schemeClr val="dk1"/>
                </a:solidFill>
                <a:latin typeface="+mn-lt"/>
                <a:ea typeface="+mn-ea"/>
                <a:cs typeface="+mn-cs"/>
              </a:defRPr>
            </a:lvl5pPr>
            <a:lvl6pPr marL="3436544" algn="l" defTabSz="1374618" rtl="0" eaLnBrk="1" latinLnBrk="0" hangingPunct="1">
              <a:defRPr sz="2706" kern="1200">
                <a:solidFill>
                  <a:schemeClr val="dk1"/>
                </a:solidFill>
                <a:latin typeface="+mn-lt"/>
                <a:ea typeface="+mn-ea"/>
                <a:cs typeface="+mn-cs"/>
              </a:defRPr>
            </a:lvl6pPr>
            <a:lvl7pPr marL="4123853" algn="l" defTabSz="1374618" rtl="0" eaLnBrk="1" latinLnBrk="0" hangingPunct="1">
              <a:defRPr sz="2706" kern="1200">
                <a:solidFill>
                  <a:schemeClr val="dk1"/>
                </a:solidFill>
                <a:latin typeface="+mn-lt"/>
                <a:ea typeface="+mn-ea"/>
                <a:cs typeface="+mn-cs"/>
              </a:defRPr>
            </a:lvl7pPr>
            <a:lvl8pPr marL="4811161" algn="l" defTabSz="1374618" rtl="0" eaLnBrk="1" latinLnBrk="0" hangingPunct="1">
              <a:defRPr sz="2706" kern="1200">
                <a:solidFill>
                  <a:schemeClr val="dk1"/>
                </a:solidFill>
                <a:latin typeface="+mn-lt"/>
                <a:ea typeface="+mn-ea"/>
                <a:cs typeface="+mn-cs"/>
              </a:defRPr>
            </a:lvl8pPr>
            <a:lvl9pPr marL="5498470" algn="l" defTabSz="1374618" rtl="0" eaLnBrk="1" latinLnBrk="0" hangingPunct="1">
              <a:defRPr sz="2706" kern="1200">
                <a:solidFill>
                  <a:schemeClr val="dk1"/>
                </a:solidFill>
                <a:latin typeface="+mn-lt"/>
                <a:ea typeface="+mn-ea"/>
                <a:cs typeface="+mn-cs"/>
              </a:defRPr>
            </a:lvl9pPr>
          </a:lstStyle>
          <a:p>
            <a:pPr algn="ctr"/>
            <a:r>
              <a:rPr lang="en-US" sz="2700" b="1">
                <a:cs typeface="Arial"/>
              </a:rPr>
              <a:t>Mpox (clade I and clade II) are no longer classified as HCIDs</a:t>
            </a:r>
            <a:endParaRPr lang="en-US">
              <a:cs typeface="Arial"/>
            </a:endParaRPr>
          </a:p>
        </p:txBody>
      </p:sp>
      <p:sp>
        <p:nvSpPr>
          <p:cNvPr id="12" name="TextBox 11">
            <a:extLst>
              <a:ext uri="{FF2B5EF4-FFF2-40B4-BE49-F238E27FC236}">
                <a16:creationId xmlns:a16="http://schemas.microsoft.com/office/drawing/2014/main" id="{4D46B6EB-7B8B-68A1-B3E0-4381BF945865}"/>
              </a:ext>
            </a:extLst>
          </p:cNvPr>
          <p:cNvSpPr txBox="1"/>
          <p:nvPr/>
        </p:nvSpPr>
        <p:spPr>
          <a:xfrm>
            <a:off x="330206" y="5243634"/>
            <a:ext cx="6460646" cy="70788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Mpox (clade I and clade II) are no longer classified as HCIDs. Mpox remains a notifiable disease.</a:t>
            </a:r>
            <a:endParaRPr lang="en-US" sz="2000">
              <a:cs typeface="Arial"/>
            </a:endParaRPr>
          </a:p>
        </p:txBody>
      </p:sp>
      <p:sp>
        <p:nvSpPr>
          <p:cNvPr id="14" name="Footer Placeholder 3">
            <a:extLst>
              <a:ext uri="{FF2B5EF4-FFF2-40B4-BE49-F238E27FC236}">
                <a16:creationId xmlns:a16="http://schemas.microsoft.com/office/drawing/2014/main" id="{97866BA7-D88D-41E9-31B7-9F6B8831925C}"/>
              </a:ext>
            </a:extLst>
          </p:cNvPr>
          <p:cNvSpPr txBox="1">
            <a:spLocks/>
          </p:cNvSpPr>
          <p:nvPr/>
        </p:nvSpPr>
        <p:spPr>
          <a:xfrm>
            <a:off x="330206" y="6329411"/>
            <a:ext cx="7691576"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rPr>
              <a:t>Vaccination against mpox</a:t>
            </a:r>
          </a:p>
        </p:txBody>
      </p:sp>
      <p:pic>
        <p:nvPicPr>
          <p:cNvPr id="13" name="Picture 12">
            <a:extLst>
              <a:ext uri="{FF2B5EF4-FFF2-40B4-BE49-F238E27FC236}">
                <a16:creationId xmlns:a16="http://schemas.microsoft.com/office/drawing/2014/main" id="{9B6A35F6-0056-1F01-F41A-BF3F7F2B984A}"/>
              </a:ext>
            </a:extLst>
          </p:cNvPr>
          <p:cNvPicPr>
            <a:picLocks noChangeAspect="1"/>
          </p:cNvPicPr>
          <p:nvPr/>
        </p:nvPicPr>
        <p:blipFill>
          <a:blip r:embed="rId8"/>
          <a:stretch>
            <a:fillRect/>
          </a:stretch>
        </p:blipFill>
        <p:spPr>
          <a:xfrm>
            <a:off x="7226859" y="4207687"/>
            <a:ext cx="1536822" cy="1860770"/>
          </a:xfrm>
          <a:prstGeom prst="rect">
            <a:avLst/>
          </a:prstGeom>
          <a:ln w="28575">
            <a:solidFill>
              <a:schemeClr val="tx1"/>
            </a:solidFill>
          </a:ln>
        </p:spPr>
      </p:pic>
    </p:spTree>
    <p:extLst>
      <p:ext uri="{BB962C8B-B14F-4D97-AF65-F5344CB8AC3E}">
        <p14:creationId xmlns:p14="http://schemas.microsoft.com/office/powerpoint/2010/main" val="3594561999"/>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rchive xmlns="2c9bf0ee-e2fa-4332-ade7-023316494af1" xsi:nil="true"/>
    <TypeofFAQ xmlns="2c9bf0ee-e2fa-4332-ade7-023316494af1">MPox</TypeofFAQ>
    <VersionNumbers xmlns="2c9bf0ee-e2fa-4332-ade7-023316494af1">Version 1</VersionNumbers>
    <TypeofDocument xmlns="2c9bf0ee-e2fa-4332-ade7-023316494af1">Training</TypeofDocument>
    <LifeCourse xmlns="2c9bf0ee-e2fa-4332-ade7-023316494af1">
      <Value>Adult</Value>
    </LifeCourse>
    <TypeofDocument0 xmlns="2c9bf0ee-e2fa-4332-ade7-023316494af1">Supporting documents</TypeofDocument0>
    <test xmlns="2c9bf0ee-e2fa-4332-ade7-023316494af1" xsi:nil="true"/>
    <VersionHistory xmlns="2c9bf0ee-e2fa-4332-ade7-023316494af1" xsi:nil="true"/>
    <TaxCatchAll xmlns="fdfaf355-f7ae-47f3-8f93-739a60756710" xsi:nil="true"/>
    <lcf76f155ced4ddcb4097134ff3c332f xmlns="2c9bf0ee-e2fa-4332-ade7-023316494af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1" ma:contentTypeDescription="Create a new document." ma:contentTypeScope="" ma:versionID="e592b2a0af313c44c8ff34e861e3f46a">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7f58a3bf609b141e127c48bc582e393e"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ma:displayName="Vaccine names" ma:format="Dropdown" ma:internalName="TypeofFAQ">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Archive"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Briefing Document"/>
          <xsd:enumeration value="Training Slides"/>
          <xsd:enumeration value="Evaluation - survey"/>
          <xsd:enumeration value="Evaluation - report"/>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5DEFA-EF74-478B-A33A-AF8BB4F046CC}">
  <ds:schemaRefs>
    <ds:schemaRef ds:uri="http://schemas.microsoft.com/sharepoint/v3/contenttype/forms"/>
  </ds:schemaRefs>
</ds:datastoreItem>
</file>

<file path=customXml/itemProps2.xml><?xml version="1.0" encoding="utf-8"?>
<ds:datastoreItem xmlns:ds="http://schemas.openxmlformats.org/officeDocument/2006/customXml" ds:itemID="{79F3318E-419E-4691-9552-64B6766ACA4A}">
  <ds:schemaRefs>
    <ds:schemaRef ds:uri="http://schemas.microsoft.com/office/infopath/2007/PartnerControl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fdfaf355-f7ae-47f3-8f93-739a60756710"/>
    <ds:schemaRef ds:uri="http://schemas.openxmlformats.org/package/2006/metadata/core-properties"/>
    <ds:schemaRef ds:uri="2c9bf0ee-e2fa-4332-ade7-023316494af1"/>
  </ds:schemaRefs>
</ds:datastoreItem>
</file>

<file path=customXml/itemProps3.xml><?xml version="1.0" encoding="utf-8"?>
<ds:datastoreItem xmlns:ds="http://schemas.openxmlformats.org/officeDocument/2006/customXml" ds:itemID="{C5D4EBB1-3348-464F-A047-59AE5775D25C}">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228</TotalTime>
  <Words>13786</Words>
  <Application>Microsoft Office PowerPoint</Application>
  <PresentationFormat>Widescreen</PresentationFormat>
  <Paragraphs>987</Paragraphs>
  <Slides>67</Slides>
  <Notes>46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Vaccination against mpox   </vt:lpstr>
      <vt:lpstr>Note to trainers</vt:lpstr>
      <vt:lpstr>Acknowledgements </vt:lpstr>
      <vt:lpstr>Contents</vt:lpstr>
      <vt:lpstr>Aims</vt:lpstr>
      <vt:lpstr>Objectives</vt:lpstr>
      <vt:lpstr>Mpox timeline</vt:lpstr>
      <vt:lpstr>Significant background information </vt:lpstr>
      <vt:lpstr>PowerPoint Presentation</vt:lpstr>
      <vt:lpstr>Mpox </vt:lpstr>
      <vt:lpstr>Transmission </vt:lpstr>
      <vt:lpstr>Clinical presentation </vt:lpstr>
      <vt:lpstr>Clinical presentation</vt:lpstr>
      <vt:lpstr>Complications</vt:lpstr>
      <vt:lpstr>Diagnosis</vt:lpstr>
      <vt:lpstr>Treatment</vt:lpstr>
      <vt:lpstr>PowerPoint Presentation</vt:lpstr>
      <vt:lpstr>Mpox epidemiology in the UK: clade II</vt:lpstr>
      <vt:lpstr>Mpox epidemiology in the UK: clade IIb</vt:lpstr>
      <vt:lpstr>Mpox in UK nations: Clade IIb</vt:lpstr>
      <vt:lpstr>Mpox in Wales : Clade IIb</vt:lpstr>
      <vt:lpstr>Mpox epidemiology: clade I outbreak</vt:lpstr>
      <vt:lpstr>PowerPoint Presentation</vt:lpstr>
      <vt:lpstr>Pre-requisites to administering mpox vaccine </vt:lpstr>
      <vt:lpstr>Smallpox vaccines</vt:lpstr>
      <vt:lpstr>MVA-BN vaccine </vt:lpstr>
      <vt:lpstr>MVA-BN vaccine</vt:lpstr>
      <vt:lpstr>MVA-BN vaccine product excipients</vt:lpstr>
      <vt:lpstr>PowerPoint Presentation</vt:lpstr>
      <vt:lpstr>Contraindications </vt:lpstr>
      <vt:lpstr>Precautions </vt:lpstr>
      <vt:lpstr>Current or previous mpox infection</vt:lpstr>
      <vt:lpstr>Considerations </vt:lpstr>
      <vt:lpstr>Underlying medical conditions (1)</vt:lpstr>
      <vt:lpstr>Underlying medical conditions (2) </vt:lpstr>
      <vt:lpstr>Co-administration with other vaccines</vt:lpstr>
      <vt:lpstr>Potential adverse reactions (1)</vt:lpstr>
      <vt:lpstr>Potential adverse reactions (2)    </vt:lpstr>
      <vt:lpstr>Potential adverse reaction (3)</vt:lpstr>
      <vt:lpstr>PowerPoint Presentation</vt:lpstr>
      <vt:lpstr>PowerPoint Presentation</vt:lpstr>
      <vt:lpstr>MVA-BN vaccine storage </vt:lpstr>
      <vt:lpstr>MVA-BN vaccine preparation</vt:lpstr>
      <vt:lpstr>PowerPoint Presentation</vt:lpstr>
      <vt:lpstr>Legal framework for administration</vt:lpstr>
      <vt:lpstr> Preparation and administration</vt:lpstr>
      <vt:lpstr>MVA-BN vaccine administration: subcutaneous and intramuscular technique</vt:lpstr>
      <vt:lpstr>Intramuscular/subcutaneous administration of MVA-BN</vt:lpstr>
      <vt:lpstr>Vaccination intramuscular administration</vt:lpstr>
      <vt:lpstr>Observation following vaccination</vt:lpstr>
      <vt:lpstr>PowerPoint Presentation</vt:lpstr>
      <vt:lpstr>MVA-BN vaccine efficacy and use (1)</vt:lpstr>
      <vt:lpstr>MVA-BN vaccine efficacy and use (2)</vt:lpstr>
      <vt:lpstr>PowerPoint Presentation</vt:lpstr>
      <vt:lpstr>WHC/2025/021 Introduction of routine vaccination programmes for the prevention of mpox and gonorrhoea </vt:lpstr>
      <vt:lpstr>Routine programme vaccine recommendations for MVA-BN vaccine (1)  </vt:lpstr>
      <vt:lpstr>Routine programme vaccine recommendations for MVA-BN vaccine (2)  </vt:lpstr>
      <vt:lpstr>Recommendations for the use of MVA-BN vaccine Occupational risk</vt:lpstr>
      <vt:lpstr>PowerPoint Presentation</vt:lpstr>
      <vt:lpstr>Mpox vaccination dosage and schedule: routine pre-exposure vaccination </vt:lpstr>
      <vt:lpstr>Recommended schedule for use of MVA-BN </vt:lpstr>
      <vt:lpstr>Mpox vaccination dosage and schedule: reinforcing doses</vt:lpstr>
      <vt:lpstr>Previous incomplete vaccination</vt:lpstr>
      <vt:lpstr>PowerPoint Presentation</vt:lpstr>
      <vt:lpstr>Useful resources (1)</vt:lpstr>
      <vt:lpstr>Useful resources (2)</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Ceriann Howard (Public Health Wales - No. 2 Capital Quarter)</cp:lastModifiedBy>
  <cp:revision>4</cp:revision>
  <dcterms:created xsi:type="dcterms:W3CDTF">2020-12-14T08:16:43Z</dcterms:created>
  <dcterms:modified xsi:type="dcterms:W3CDTF">2025-06-30T10:22:02Z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y fmtid="{D5CDD505-2E9C-101B-9397-08002B2CF9AE}" pid="4" name="Topic">
    <vt:lpwstr>;#Adult;#</vt:lpwstr>
  </property>
  <property fmtid="{D5CDD505-2E9C-101B-9397-08002B2CF9AE}" pid="5" name="HIRLink">
    <vt:lpwstr>, </vt:lpwstr>
  </property>
  <property fmtid="{D5CDD505-2E9C-101B-9397-08002B2CF9AE}" pid="6" name="Archive0">
    <vt:bool>false</vt:bool>
  </property>
  <property fmtid="{D5CDD505-2E9C-101B-9397-08002B2CF9AE}" pid="7" name="Vaccinename">
    <vt:lpwstr>;#Mpox;#</vt:lpwstr>
  </property>
  <property fmtid="{D5CDD505-2E9C-101B-9397-08002B2CF9AE}" pid="8" name="relatingtoresource">
    <vt:lpwstr>Initial content / working draft</vt:lpwstr>
  </property>
  <property fmtid="{D5CDD505-2E9C-101B-9397-08002B2CF9AE}" pid="9" name="Typeofresource">
    <vt:lpwstr>Training Slide Set</vt:lpwstr>
  </property>
  <property fmtid="{D5CDD505-2E9C-101B-9397-08002B2CF9AE}" pid="10" name="SKUNumber">
    <vt:lpwstr>NA</vt:lpwstr>
  </property>
</Properties>
</file>