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1" r:id="rId5"/>
  </p:sldMasterIdLst>
  <p:notesMasterIdLst>
    <p:notesMasterId r:id="rId27"/>
  </p:notesMasterIdLst>
  <p:sldIdLst>
    <p:sldId id="257" r:id="rId6"/>
    <p:sldId id="2147376188" r:id="rId7"/>
    <p:sldId id="2147375849" r:id="rId8"/>
    <p:sldId id="2147375867" r:id="rId9"/>
    <p:sldId id="2147375851" r:id="rId10"/>
    <p:sldId id="2147375865" r:id="rId11"/>
    <p:sldId id="2147376187" r:id="rId12"/>
    <p:sldId id="2147375864" r:id="rId13"/>
    <p:sldId id="2147375866" r:id="rId14"/>
    <p:sldId id="2147375869" r:id="rId15"/>
    <p:sldId id="2147375860" r:id="rId16"/>
    <p:sldId id="2147375868" r:id="rId17"/>
    <p:sldId id="2147376189" r:id="rId18"/>
    <p:sldId id="2147375871" r:id="rId19"/>
    <p:sldId id="2147375855" r:id="rId20"/>
    <p:sldId id="2147375858" r:id="rId21"/>
    <p:sldId id="2147375854" r:id="rId22"/>
    <p:sldId id="2147375857" r:id="rId23"/>
    <p:sldId id="2147376183" r:id="rId24"/>
    <p:sldId id="2147376184" r:id="rId25"/>
    <p:sldId id="214737618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E0DE308-5C79-A64A-FC33-70D04C3C2895}" name="Leony Hiscocks (Public Health Wales - Matrix House)" initials="LH" userId="S::Leony.Hiscocks@wales.nhs.uk::61f7ca2e-d384-4128-a81d-42f02309455e" providerId="AD"/>
  <p188:author id="{A1DFA91B-0C5E-2742-DA78-68813409AFB1}" name="Francesca Brugnoli-Edwards (Public Health Wales - CQ2)" initials="FB" userId="S::Francesca.Brugnoli-Edwards4@wales.nhs.uk::fe73d689-5a9e-427e-bfa8-5a40d2485247" providerId="AD"/>
  <p188:author id="{DD29D42D-4F2C-108A-9791-09ABF37C7D43}" name="Leony Hiscocks (Public Health Wales - Matrix House)" initials="LH" userId="S::leony.hiscocks@wales.nhs.uk::61f7ca2e-d384-4128-a81d-42f02309455e" providerId="AD"/>
  <p188:author id="{14DEC235-C2F5-987E-15B1-89416822620E}" name="Georgia Saye (Public Health Wales - No. 2 Capital Quarter)" initials="GQ" userId="S::georgia.saye@wales.nhs.uk::a98d2942-7ccb-4515-a1b4-f7dd49ca7c8a" providerId="AD"/>
  <p188:author id="{13BCBF37-82E3-544C-94C8-DBCB947277D0}" name="Emily Chapman (Public Health Wales - No. 2 Capital Quarter)" initials="EC" userId="S::Emily.Chapman@wales.nhs.uk::72a615fc-5574-4a9e-b353-8bc6566d8fca" providerId="AD"/>
  <p188:author id="{389AFE47-C33C-6317-5D80-394894170595}" name="Clare Powell (Public Health Wales)" initials="CW" userId="S::clare.powell2@wales.nhs.uk::d7f25bbe-a553-4284-9dbf-a45ba97dae4b" providerId="AD"/>
  <p188:author id="{0446B84F-13FF-99C9-92EF-B285F88B38CA}" name="Catherine Courts (Public Health Wales - Matrix House)" initials="CC" userId="S::Catherine.Courts2@wales.nhs.uk::c5d602ef-9478-48d5-844e-6dff41f865bf" providerId="AD"/>
  <p188:author id="{06C9BD6A-FE3C-CA62-16FB-36238C7E1242}" name="Charlotte McDermott (Public Health Wales - No. 2 Capital Quarter)" initials="CQ" userId="S::charlotte.mcdermott@wales.nhs.uk::aa504eb7-d916-4fee-b9ca-6740a63f0083" providerId="AD"/>
  <p188:author id="{9EE4F382-CF53-F918-D1A5-AE7442720964}" name="Claire Woodcock (Public Health Wales)" initials="CW" userId="S::Claire.Woodcock2@wales.nhs.uk::ab36a186-8274-41e5-b054-3d103c251b3e" providerId="AD"/>
  <p188:author id="{19DDD2A3-3B09-15E3-3F4D-6432A314810C}" name="Megan Richmond-Morris (Public Health Wales - No. 2 Capital Quarter)" initials="MQ" userId="S::megan.richmond-morris@wales.nhs.uk::c62fca42-223c-4744-891d-828ebabc64ca" providerId="AD"/>
  <p188:author id="{C11460A8-C1E2-2352-9CA8-9FFD42E0F657}" name="Clare Powell (Public Health Wales)" initials="" userId="S::Clare.Powell2@wales.nhs.uk::d7f25bbe-a553-4284-9dbf-a45ba97dae4b" providerId="AD"/>
  <p188:author id="{0078F0B9-2C92-AF19-BFCC-7B02884CA8FB}" name="Jasmin Chowdhury (Public Health Wales - No. 2 Capital Quarter)" initials="JC" userId="S::Jasmin.Chowdhury@wales.nhs.uk::c9ac25d6-fa23-49b2-8f1d-ddd239b1670b" providerId="AD"/>
  <p188:author id="{F81AE8BE-BEC6-8BD2-DFFC-8E207419E239}" name="Juliet Norwood (Public Health Wales - No. 2 Capital Quarter)" initials="JQ" userId="S::juliet.norwood3@wales.nhs.uk::d95c3245-648b-48c9-b18a-f1410408e2e8" providerId="AD"/>
  <p188:author id="{755782F0-D0BE-DDDC-1854-1A05E53344B3}" name="Francesca Brugnoli-Edwards (Public Health Wales - CQ2)" initials="FC" userId="S::francesca.brugnoli-edwards4@wales.nhs.uk::fe73d689-5a9e-427e-bfa8-5a40d248524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10DA47-1683-4410-8594-9E575C8FE8B5}" v="13" dt="2026-01-23T15:24:04.9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BBF8B-60E3-4573-A8E5-1DAE71073DDE}" type="datetimeFigureOut">
              <a:rPr lang="en-GB" smtClean="0"/>
              <a:t>08/04/2026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716AD4-0634-464A-8D4D-0D9F7FE349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998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sz="12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rPr>
              <a:t>Material contained in this document may be reproduced without prior permission provided it is done so accurately and is not used in a misleading context.</a:t>
            </a:r>
          </a:p>
          <a:p>
            <a:pPr>
              <a:defRPr/>
            </a:pPr>
            <a:endParaRPr lang="en-GB" sz="1200" kern="1200">
              <a:solidFill>
                <a:schemeClr val="tx1"/>
              </a:solidFill>
              <a:latin typeface="Arial" charset="0"/>
              <a:ea typeface="ＭＳ Ｐゴシック" charset="-128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rPr>
              <a:t>Acknowledgement to Public Health Wales NHS Trust to be stated.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kern="1200">
              <a:solidFill>
                <a:schemeClr val="tx1"/>
              </a:solidFill>
              <a:latin typeface="Arial" charset="0"/>
              <a:ea typeface="ＭＳ Ｐゴシック" charset="-128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rPr>
              <a:t>© 2025 Public Health Wales NHS Trust.</a:t>
            </a:r>
            <a:endParaRPr lang="en-US">
              <a:latin typeface="Arial" pitchFamily="34" charset="0"/>
              <a:ea typeface="ＭＳ Ｐゴシック" pitchFamily="34" charset="-128"/>
            </a:endParaRPr>
          </a:p>
          <a:p>
            <a:endParaRPr lang="en-GB"/>
          </a:p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COVID-19 Vaccine Equity Committee Meeting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E9AB69-1183-4A53-8418-DBE90C92BBE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5522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ABA02C-077D-F739-02D0-C32D5B442E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849F66-44DC-419E-12B0-23376CF862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61CFE5-919D-5202-B8AF-3F5EBB2262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D2A9A8-3114-7A84-C7D9-09F045A51F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716AD4-0634-464A-8D4D-0D9F7FE3495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342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C3A664-16D6-3B14-4C02-46AF6DB659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9E9C30-616D-7190-908F-F7DA7A5A92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40001E-A5AE-7EFA-D64D-B8F8639AE3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88CFC5-8E39-B2A5-DF23-4579B054FA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716AD4-0634-464A-8D4D-0D9F7FE3495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8505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716AD4-0634-464A-8D4D-0D9F7FE3495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5708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4FCAEF-74F1-D8BF-0CE4-D81327195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90569B-F239-CAC2-75E2-060D98074F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78DE09-F9D2-6148-BC98-BF074D5DB3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2B8526-371F-C33F-8C76-D50B4C3359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716AD4-0634-464A-8D4D-0D9F7FE34959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8940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716AD4-0634-464A-8D4D-0D9F7FE34959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162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716AD4-0634-464A-8D4D-0D9F7FE3495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146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B60222-71E3-A725-027A-0BF456BEF4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4F8C0E-729B-ACEA-9D27-415E1CD1BD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DD7E5D-B44D-D01B-DD1A-7142109890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295749-CF70-5F5C-A864-4C2A326B65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716AD4-0634-464A-8D4D-0D9F7FE3495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354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716AD4-0634-464A-8D4D-0D9F7FE3495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400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F23C03-7CF1-76CF-A881-D12880B201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D45B32-B908-D883-7734-12401AE8D5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0A54E0-6E55-8384-F1A5-264CAC15CB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104B44-6C87-E339-B077-A039FB0140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716AD4-0634-464A-8D4D-0D9F7FE3495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954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E679CE-D24D-9DD0-381C-622CE9721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F58068-A775-A927-685C-762C27AB14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DA4369-570E-BFAA-F383-995DC06947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B0B643-BD4E-F6D5-15C0-4EEE746870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716AD4-0634-464A-8D4D-0D9F7FE3495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424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453218-D997-194D-0DE3-06E6CBBC7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39B53B-8C44-C5E4-94F6-49872D7C48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826A27-ABA6-A10B-C8A8-3C3B1F72FA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1272A2-5F13-A57C-F041-9129A1D0AB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716AD4-0634-464A-8D4D-0D9F7FE3495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5598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6F53BB-6382-FA45-658B-F59F634DD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949B72-7A24-AC5E-84DD-88F35BF06C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AB2730-3AF5-1D20-80F2-7B8A0D694C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6FEE36-52C9-8115-0847-6C49E044A9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716AD4-0634-464A-8D4D-0D9F7FE3495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3985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270E7D-0B4D-B616-18DA-6AB7E6FB50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A93066-5A7D-16B5-59A5-BABFBEB682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7BFE7D-49C0-D62F-1F9D-E6CD26AAD2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830095-DD22-9C36-F445-E1B8E8F3F3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716AD4-0634-464A-8D4D-0D9F7FE3495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768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B2FFB-5924-F424-88D4-F3B4EF362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8F18D9-7777-9EB0-5ED3-08C9811667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568EAE-7CD2-CD77-18C8-140CC2622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8FBCD-5CCC-3681-E607-159ED32EA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Preschool vaccinations resources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46DA3-23DF-FA43-1EAA-D7F1A4802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8D780-DAE8-44E1-B336-2236F6CD1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638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73636-8D58-9B63-77F1-66242D9A6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5626CC-4500-B117-CFDE-A2EB0470CE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B58B3B-E520-7D1C-9BE2-7CA69EB2E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9C304-E489-15B4-E650-1F965B1AC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Preschool vaccinations resources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E0430-5BF7-B160-3242-FDED0740A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8D780-DAE8-44E1-B336-2236F6CD1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782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6E3822-1A69-BA4A-2435-0B16447927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36CDA5-7891-E85B-1209-2BD609E488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F42D24-F513-73D4-7CD2-C077BA3E2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737A67-B8CB-9A89-41A4-66F7A398A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Preschool vaccinations resources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91E1A4-C601-A215-1D9F-F5E88DA11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8D780-DAE8-44E1-B336-2236F6CD1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306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524738"/>
            <a:ext cx="12192000" cy="3333262"/>
          </a:xfrm>
          <a:prstGeom prst="rect">
            <a:avLst/>
          </a:prstGeom>
          <a:solidFill>
            <a:srgbClr val="212A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742950" y="3751263"/>
            <a:ext cx="7040563" cy="7191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400" b="1" u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b="1" u="none">
                <a:latin typeface="Arial" panose="020B0604020202020204" pitchFamily="34" charset="0"/>
                <a:cs typeface="Arial" panose="020B0604020202020204" pitchFamily="34" charset="0"/>
              </a:rPr>
              <a:t>Title of presentation</a:t>
            </a:r>
            <a:endParaRPr lang="en-GB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 hasCustomPrompt="1"/>
          </p:nvPr>
        </p:nvSpPr>
        <p:spPr>
          <a:xfrm>
            <a:off x="711200" y="4689475"/>
            <a:ext cx="5908675" cy="687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FD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Subtitle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1636469"/>
            <a:ext cx="7264228" cy="136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088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524738"/>
            <a:ext cx="12192000" cy="3333262"/>
          </a:xfrm>
          <a:prstGeom prst="rect">
            <a:avLst/>
          </a:prstGeom>
          <a:solidFill>
            <a:srgbClr val="212A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742950" y="3751263"/>
            <a:ext cx="7040563" cy="7191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400" b="1" u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b="1" u="none">
                <a:latin typeface="Arial" panose="020B0604020202020204" pitchFamily="34" charset="0"/>
                <a:cs typeface="Arial" panose="020B0604020202020204" pitchFamily="34" charset="0"/>
              </a:rPr>
              <a:t>Title of presentation</a:t>
            </a:r>
            <a:endParaRPr lang="en-GB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 hasCustomPrompt="1"/>
          </p:nvPr>
        </p:nvSpPr>
        <p:spPr>
          <a:xfrm>
            <a:off x="711200" y="4689475"/>
            <a:ext cx="5908675" cy="687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FD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Subtitle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1636469"/>
            <a:ext cx="7264228" cy="136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464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GB"/>
              <a:t>Preschool vaccinations resources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561D0CCE-8DCC-44DC-A653-AE62B1D84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7128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E589B-11BE-A445-1CBC-AA238ED29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A099FA-09E8-74A6-4D66-B011FAC58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10312"/>
            <a:ext cx="657224" cy="365125"/>
          </a:xfrm>
          <a:prstGeom prst="rect">
            <a:avLst/>
          </a:prstGeom>
        </p:spPr>
        <p:txBody>
          <a:bodyPr/>
          <a:lstStyle/>
          <a:p>
            <a:fld id="{054D9515-E067-4B07-9E35-AF8EAC4D9A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456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23F14-93B3-08BD-571F-586A5A3AC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325A8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2F75A-A5DF-B3C8-0A4C-636B24B0ED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A38468-A6F6-2B8B-EB0D-2F7E8559F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7450" y="6327775"/>
            <a:ext cx="625474" cy="365125"/>
          </a:xfrm>
          <a:prstGeom prst="rect">
            <a:avLst/>
          </a:prstGeom>
        </p:spPr>
        <p:txBody>
          <a:bodyPr/>
          <a:lstStyle/>
          <a:p>
            <a:fld id="{054D9515-E067-4B07-9E35-AF8EAC4D9AAE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FE9995-E6C2-4464-BEDD-4E58D9C0A9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1850" y="768350"/>
            <a:ext cx="5322269" cy="804742"/>
          </a:xfrm>
          <a:prstGeom prst="rect">
            <a:avLst/>
          </a:prstGeom>
          <a:solidFill>
            <a:srgbClr val="325A8A"/>
          </a:solidFill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2F9CC60-674F-47D7-9643-8BF4B93C9586}"/>
              </a:ext>
            </a:extLst>
          </p:cNvPr>
          <p:cNvSpPr/>
          <p:nvPr userDrawn="1"/>
        </p:nvSpPr>
        <p:spPr>
          <a:xfrm>
            <a:off x="0" y="6116638"/>
            <a:ext cx="12192000" cy="741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210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8FB28-40A9-C329-D2D4-830667E9A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C17F4-2D38-5B11-B41E-D33E73CD2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3EB28-6E0E-8E25-2263-80DDFD07E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E35F79-95F4-A072-8053-B2CAB5596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Preschool vaccinations resources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CB6C41-0824-98F6-3782-8D1DE5AE5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8D780-DAE8-44E1-B336-2236F6CD1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483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078AD-EEF7-447C-90E6-D0075A758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8385B7-0F45-3F7D-AEE2-6E96ED8E5C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2A47A-8542-B31E-7E67-B521F9244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C1584-2321-EB91-D336-4A3003AB2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Preschool vaccinations resources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686F1F-33F8-0886-229C-D26BD0268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8D780-DAE8-44E1-B336-2236F6CD1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400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44B08-AE7B-67AC-E421-CB78EE06D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D7462-0042-8A51-01E8-940F0AA479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A7B372-1F25-B247-329E-9C1E4EC4C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51331-B1A4-E3A3-BCAA-F2823DDC3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6CF294-D037-3D00-22CD-4AB40F5F0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Preschool vaccinations resources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1C0186-42AE-9320-EC6F-253B837AE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8D780-DAE8-44E1-B336-2236F6CD1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10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64336-F547-08AE-962B-93FEDAE80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BAF805-7967-72E0-69E8-7C056ADB15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457775-A006-DF5D-D639-40CFA43110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EE27B3-7A3D-10AD-627A-A7BB2B818D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251FD1-7E5B-7392-1A64-FFD69FB4E8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5F0D73-BB39-B9D1-47F1-A4DED8686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346C96-65BC-2519-41F1-309AE06A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Preschool vaccinations resources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91098C-1207-9483-756C-A7A058C13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8D780-DAE8-44E1-B336-2236F6CD1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653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542B4-0603-5FE0-EED5-453BF2DD4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631457-6877-3E42-F8E6-F74E564C7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660B61-DC95-CFBD-175F-E3D90D14E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Preschool vaccinations resources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03EB8F-5F96-33E6-D62B-E36F0DB33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8D780-DAE8-44E1-B336-2236F6CD1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100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0068F9-D4F2-E081-8623-7D61EEE71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C51F1C-E78E-C81B-0988-A779400CB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Preschool vaccinations resources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11E04D-DFA1-865B-42DF-566CD9BE1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8D780-DAE8-44E1-B336-2236F6CD1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980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751D1-0A91-07F5-5DA2-605500876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CA61E-947E-F616-6B08-83FB44E07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39AB96-7016-DD48-2DF1-5E538A9DD1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65774D-5729-DCA5-65CB-DB38290A5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F3DD3D-1873-854A-3B48-40A76B2D6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Preschool vaccinations resources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4D9C4B-8A25-E270-8C0A-DD67C63FC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8D780-DAE8-44E1-B336-2236F6CD1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22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E243E-B9AD-691F-8548-682EF43D2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473F09-E927-B430-35A3-840F538B9A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7711C9-D73E-F92C-978E-2914488B40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EF981A-4C2C-A612-70E8-88ACF1292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11702E-04FF-86C2-A18A-C8CE6B9C0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Preschool vaccinations resources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1A24F4-FFC4-E12C-87E5-896ABE217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8D780-DAE8-44E1-B336-2236F6CD1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900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6DCB89-64B9-2D09-3FEE-6D064FEC1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49E622-C66D-4B2C-312A-9853FCDF1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BD584-1FF5-7A3C-DCC4-D16F5BA840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B56E0F-5D16-24F8-8165-97CD5B197C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Preschool vaccinations resources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9D059-D926-A0AB-062D-18EA45B19B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8D780-DAE8-44E1-B336-2236F6CD1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779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189786"/>
            <a:ext cx="12192000" cy="668214"/>
          </a:xfrm>
          <a:prstGeom prst="rect">
            <a:avLst/>
          </a:prstGeom>
          <a:solidFill>
            <a:srgbClr val="212A73"/>
          </a:solidFill>
          <a:ln>
            <a:solidFill>
              <a:srgbClr val="212A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863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hyperlink" Target="https://www.youtube.com/watch?v=gEdeVNlxLSk&amp;feature=youtu.be" TargetMode="External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youtube.com/watch?v=zmHUMYy6QB0" TargetMode="External"/><Relationship Id="rId5" Type="http://schemas.openxmlformats.org/officeDocument/2006/relationships/hyperlink" Target="https://www.youtube.com/watch?v=cVzwsyw-54c" TargetMode="External"/><Relationship Id="rId4" Type="http://schemas.openxmlformats.org/officeDocument/2006/relationships/hyperlink" Target="https://youtu.be/chs13tOhn7c" TargetMode="External"/><Relationship Id="rId9" Type="http://schemas.openxmlformats.org/officeDocument/2006/relationships/hyperlink" Target="https://nhswales365.sharepoint.com/sites/PHW_VPDPComms/SitePages/Frequently-asked-questions.aspx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hw.nhs.wales/topics/immunisation-and-vaccines/vaccines-professionals/immunisation-training-resources-and-events/changes-to-the-routine-childhood-immunisation-programme-in-2025-and-2026/" TargetMode="External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phw.nhs.wales/topics/immunisation-and-vaccines/vaccines-professionals/immunisation-training-resources-and-events/" TargetMode="External"/><Relationship Id="rId5" Type="http://schemas.openxmlformats.org/officeDocument/2006/relationships/image" Target="../media/image28.png"/><Relationship Id="rId4" Type="http://schemas.openxmlformats.org/officeDocument/2006/relationships/hyperlink" Target="https://nhswales365.sharepoint.com/:p:/r/sites/PHW_VaccinePreventableDiseaseProgramme/_layouts/15/Doc.aspx?sourcedoc=%7b34693F35-C0E7-4A80-9B14-C3AF557B8861%7d&amp;file=CCS%20stage%202%20training%20slides.pptx&amp;action=edit&amp;mobileredirect=true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nhswales365.sharepoint.com/:p:/s/PHW_VaccinePreventableDiseaseProgramme/ERnqEnGEidlMvISLEfJwp-gBLRgy2Ja1dPNdrl-5VZ9aHQ?e=gh6YDy" TargetMode="External"/><Relationship Id="rId3" Type="http://schemas.openxmlformats.org/officeDocument/2006/relationships/hyperlink" Target="https://phw.nhs.wales/topics/immunisation-and-vaccines/vaccines-professionals/immunisation-training-resources-and-events/" TargetMode="External"/><Relationship Id="rId7" Type="http://schemas.openxmlformats.org/officeDocument/2006/relationships/hyperlink" Target="https://nhswales365.sharepoint.com/sites/PHW_VPDPComms/_layouts/15/stream.aspx?id=%2Fsites%2FPHW%5FVPDPComms%2FShared%20Documents%2FVPDP%2FTraining%2FHold%20the%20Date%20%2D%20Changes%20to%20the%20routine%20childhood%20vaccination%20programme%20in%202026%2C%20including%20the%20introduction%20of%20a%20chickenpox%20%28varicella%29%20vaccination%20programme%2D20251106%5F140316%2DMeeting%20Recording%2Emp4&amp;referrer=StreamWebApp%2EWeb&amp;referrerScenario=AddressBarCopied%2Eview%2Eb43f9de6%2D22cb%2D4c26%2D8874%2D288079dc267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nhswales365.sharepoint.com/:p:/r/sites/PHW_VPDPComms/_layouts/15/Doc.aspx?sourcedoc=%7BD462FFF3-EBC1-4303-A748-5483EE7894EF%7D&amp;file=Introduction%20of%20the%20varicella%20(chicken%20pox)%20vaccine%20into%20the%20routine%20childhood%20immunisation%20schedule%20Slide%20Set.pptx&amp;action=edit&amp;mobileredirect=true" TargetMode="External"/><Relationship Id="rId5" Type="http://schemas.openxmlformats.org/officeDocument/2006/relationships/hyperlink" Target="https://nhswales365.sharepoint.com/sites/PHW_VPDPComms/SitePages/Training.aspx" TargetMode="External"/><Relationship Id="rId4" Type="http://schemas.openxmlformats.org/officeDocument/2006/relationships/hyperlink" Target="https://phw.nhs.wales/topics/immunisation-and-vaccines/vaccines-professionals/immunisation-training-resources-and-events/introduction-to-varicella-chickenpox-vaccination-slide-set-1/" TargetMode="External"/><Relationship Id="rId9" Type="http://schemas.openxmlformats.org/officeDocument/2006/relationships/hyperlink" Target="https://nhswales365.sharepoint.com/:v:/s/PHW_VaccinePreventableDiseaseProgramme/EdTZ_WWMfn5Ou8ECe1FViQgBCePjQ0-80Fiuvqqsl-sl1w?e=xZbtlp&amp;nav=eyJyZWZlcnJhbEluZm8iOnsicmVmZXJyYWxBcHAiOiJTdHJlYW1XZWJBcHAiLCJyZWZlcnJhbFZpZXciOiJTaGFyZURpYWxvZy1MaW5rIiwicmVmZXJyYWxBcHBQbGF0Zm9ybSI6IldlYiIsInJlZmVycmFsTW9kZSI6InZpZXcifX0%3D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nhswales365.sharepoint.com/sites/PHW_VPDPComms/SitePages/Training.aspx" TargetMode="External"/><Relationship Id="rId2" Type="http://schemas.openxmlformats.org/officeDocument/2006/relationships/hyperlink" Target="https://publichealthwales.nhs.wales/topics/immunisation-and-vaccines/vaccines-professionals/immunisation-training-resources-and-events/changes-to-childood-schedule-slideset/" TargetMode="Externa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phw.nhs.wales/topics/immunisation-and-vaccines/vaccines-professionals/immunisation-training-resources-and-events/" TargetMode="External"/><Relationship Id="rId4" Type="http://schemas.openxmlformats.org/officeDocument/2006/relationships/hyperlink" Target="https://publichealthwales.nhs.wales/topics/immunisation-and-vaccines/vaccines-professionals/immunisation-training-resources-and-events/ccs-recorded-slide-set-no-2-2025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nhswales365.sharepoint.com/sites/PHW_VPDPComms/_layouts/15/stream.aspx?id=%2Fsites%2FPHW%5FVPDPComms%2FShared%20Documents%2FVPDP%2FTraining%2FChanges%20to%20the%20routine%20childhood%20vaccination%20schedule%20in%202026%2Emp4&amp;referrer=StreamWebApp%2EWeb&amp;referrerScenario=AddressBarCopied%2Eview%2E9e57e132%2D2fe9%2D4341%2D8009%2Df39ec4fd70d9" TargetMode="External"/><Relationship Id="rId7" Type="http://schemas.openxmlformats.org/officeDocument/2006/relationships/image" Target="../media/image31.png"/><Relationship Id="rId2" Type="http://schemas.openxmlformats.org/officeDocument/2006/relationships/hyperlink" Target="https://view.officeapps.live.com/op/view.aspx?src=https%3A%2F%2Fphw.nhs.wales%2Ftopics%2Fimmunisation-and-vaccines%2Fvaccines-professionals%2Fimmunisation-training-resources-and-events%2Fccs-stage-2-webinar-slides%2F&amp;wdOrigin=BROWSELINK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nhswales365.sharepoint.com/sites/PHW_VPDPComms/_layouts/15/stream.aspx?id=%2Fsites%2FPHW%5FVPDPComms%2FShared%20Documents%2FVPDP%2FTraining%2FChildhood%20Schedule%20Changes%20Questions%20and%20Answers%20Webinar%2Emp4&amp;referrer=StreamWebApp%2EWeb&amp;referrerScenario=AddressBarCopied%2Eview%2E02e97898%2D17eb%2D40ab%2D90f9%2D636a04d24eaf" TargetMode="External"/><Relationship Id="rId5" Type="http://schemas.openxmlformats.org/officeDocument/2006/relationships/hyperlink" Target="https://phw.nhs.wales/topics/immunisation-and-vaccines/vaccines-professionals/immunisation-training-resources-and-events/qa-webinar-outlining-the-changes-to-the-childhood-immunisation-programme-and-selective-neonatal-hep-b-programme/" TargetMode="Externa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hw.nhs.wales/topics/immunisation-and-vaccines/vaccines-professionals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2.png"/><Relationship Id="rId4" Type="http://schemas.openxmlformats.org/officeDocument/2006/relationships/hyperlink" Target="https://nhswales365.sharepoint.com/sites/PHW_VPDPComm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hw.nhs.wales/topics/immunisation-and-vaccines/cover-national-childhood-immunisation-uptake-data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nhswales365.sharepoint.com/sites/PHW_VPDPComms/SitePages/Childhood-Immunisation-(COVER).aspx?xsdata=MDV8MDJ8fDBiZGM3ZGFjNmQ4MDQ0MThiODI3MDhkZGNlOWU5MjRmfGJiNTYyOGI4ZTMyODQwODJhODU2NDMzYzllZGM4ZmFlfDB8MHw2Mzg4OTM5MDI2MTEzMzExMTF8VW5rbm93bnxWR1ZoYlhOVFpXTjFjbWwwZVZObGNuWnBZMlY4ZXlKRFFTSTZJbFJsWVcxelgwRlVVRk5sY25acFkyVmZVMUJQVEU5R0lpd2lWaUk2SWpBdU1DNHdNREF3SWl3aVVDSTZJbGRwYmpNeUlpd2lRVTRpT2lKUGRHaGxjaUlzSWxkVUlqb3hNWDA9fDF8TDJOb1lYUnpMekU1T2pZeFpqZGpZVEpsTFdRek9EUXROREV5T0MxaE9ERmtMVFF5WmpBeU16QTVORFUxWlY5bVpUY3paRFk0T1MwMVlUbGxMVFF5TjJVdFltWmhPQzAxWVRRd1pESTBPRFV5TkRkQWRXNXhMbWRpYkM1emNHRmpaWE12YldWemMyRm5aWE12TVRjMU16YzVNelExT1RrME53PT18OTI1MDRhZDE1NWUzNDc5MmI4MjcwOGRkY2U5ZTkyNGZ8YWUzN2Q5OGRlMzY4NGNiODlhMzgwMDE1ZWQwMzEyYWU%3D&amp;sdata=MHdYL3ZsYzc2K0lXMEk4ZHF1cTErZjc2T3ZOM3NEaWd0NFR3M3hFc1Bqdz0%3D&amp;ovuser=bb5628b8-e328-4082-a856-433c9edc8fae%2CLeony.Hiscocks%40wales.nhs.uk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hw.brandkitapp.com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3.safelinks.protection.outlook.com/?url=https%3A%2F%2Fwww.facebook.com%2Fiechydcyhoedduscymru%2F&amp;data=05%7C02%7CFrancesca.Brugnoli-Edwards4%40wales.nhs.uk%7C851932becfe04cd4208d08ddc9236ef4%7Cbb5628b8e3284082a856433c9edc8fae%7C0%7C0%7C638887876198265837%7CUnknown%7CTWFpbGZsb3d8eyJFbXB0eU1hcGkiOnRydWUsIlYiOiIwLjAuMDAwMCIsIlAiOiJXaW4zMiIsIkFOIjoiTWFpbCIsIldUIjoyfQ%3D%3D%7C0%7C%7C%7C&amp;sdata=2MeoEfjxSxs9sbkFmc3OwIzYIAiAyy2tcHtteEAOQ3U%3D&amp;reserved=0" TargetMode="External"/><Relationship Id="rId2" Type="http://schemas.openxmlformats.org/officeDocument/2006/relationships/hyperlink" Target="https://eur03.safelinks.protection.outlook.com/?url=https%3A%2F%2Fwww.facebook.com%2FPublicHealthWales&amp;data=05%7C02%7CFrancesca.Brugnoli-Edwards4%40wales.nhs.uk%7C851932becfe04cd4208d08ddc9236ef4%7Cbb5628b8e3284082a856433c9edc8fae%7C0%7C0%7C638887876198244352%7CUnknown%7CTWFpbGZsb3d8eyJFbXB0eU1hcGkiOnRydWUsIlYiOiIwLjAuMDAwMCIsIlAiOiJXaW4zMiIsIkFOIjoiTWFpbCIsIldUIjoyfQ%3D%3D%7C0%7C%7C%7C&amp;sdata=wJvqf8D9kShsKsZv5ZQQ4W5VZg%2Fv85%2FTaoF%2Fn%2BIiSNk%3D&amp;reserved=0" TargetMode="Externa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5.png"/><Relationship Id="rId4" Type="http://schemas.openxmlformats.org/officeDocument/2006/relationships/hyperlink" Target="https://eur03.safelinks.protection.outlook.com/?url=https%3A%2F%2Fwww.linkedin.com%2Fcompany%2Fpublic-health-wales&amp;data=05%7C02%7CFrancesca.Brugnoli-Edwards4%40wales.nhs.uk%7C851932becfe04cd4208d08ddc9236ef4%7Cbb5628b8e3284082a856433c9edc8fae%7C0%7C0%7C638887876198279966%7CUnknown%7CTWFpbGZsb3d8eyJFbXB0eU1hcGkiOnRydWUsIlYiOiIwLjAuMDAwMCIsIlAiOiJXaW4zMiIsIkFOIjoiTWFpbCIsIldUIjoyfQ%3D%3D%7C0%7C%7C%7C&amp;sdata=Ff2hrUZst3pwFxS%2BolUvxmXPdHIgyPKGt7bkTARyuTc%3D&amp;reserved=0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phw.nhs.wales/topics/immunisation-and-vaccines/engagement-insights/parental-attitudes-to-immunisation-of-pre-school-children-2021-pdf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phw.nhs.wales/topics/immunisation-and-vaccines/engagement-insights/parental-attitudes-to-immunisation-of-pre-school-children-2021-pdf/" TargetMode="Externa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hw.nhs.wales/topics/immunisation-and-vaccines/vaccines-professionals/vaccine-contacts/" TargetMode="External"/><Relationship Id="rId2" Type="http://schemas.openxmlformats.org/officeDocument/2006/relationships/hyperlink" Target="mailto:phw.vaccines@wales.nhs.uk" TargetMode="Externa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phw.nhs.wales/topics/immunisation-and-vaccines/leaflets/babies-and-pre-school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openxmlformats.org/officeDocument/2006/relationships/hyperlink" Target="https://phw.nhs.wales/services-and-teams/health-information-resources/" TargetMode="External"/><Relationship Id="rId4" Type="http://schemas.openxmlformats.org/officeDocument/2006/relationships/hyperlink" Target="https://icc.gig.cymru/pynciau/imiwneiddio-a-brechlynnau/taflenni/babanod-a-phlant-cyn-ysgol/" TargetMode="Externa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healthwales-ws.agility.cloud/Home.html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hw.nhs.wales/topics/immunisation-and-vaccines/routine-immunisation-schedules-for-wale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hw.nhs.wales/topics/immunisation-and-vaccines/vaccines-professionals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s://phw.nhs.wales/topics/immunisation-and-vaccines/vaccines-professionals/changes-to-the-childhood-immunisation-schedule-information-for-health-professionals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phw.nhs.wales/topics/immunisation-and-vaccines/vaccines-professionals/mmrv-and-mmr-vaccines-information-for-health-professionals/#public%20resources" TargetMode="External"/><Relationship Id="rId5" Type="http://schemas.openxmlformats.org/officeDocument/2006/relationships/image" Target="../media/image22.png"/><Relationship Id="rId4" Type="http://schemas.openxmlformats.org/officeDocument/2006/relationships/hyperlink" Target="https://phw.nhs.wales/topics/immunisation-and-vaccines/fluvaccine/resourcesforprofessionals/phw-management-chart-for-influenza-flu-vaccination-in-egg-allergic-individuals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healthwales-ws.agility.cloud/Home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7402" y="3751262"/>
            <a:ext cx="11727785" cy="259054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3600">
                <a:latin typeface="Arial"/>
                <a:cs typeface="Arial"/>
              </a:rPr>
              <a:t>Preschool vaccinations resources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24C44A-CF2B-CF64-3107-594B030422AC}"/>
              </a:ext>
            </a:extLst>
          </p:cNvPr>
          <p:cNvSpPr txBox="1"/>
          <p:nvPr/>
        </p:nvSpPr>
        <p:spPr>
          <a:xfrm>
            <a:off x="423082" y="4780556"/>
            <a:ext cx="633934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>
                <a:solidFill>
                  <a:schemeClr val="bg1"/>
                </a:solidFill>
              </a:rPr>
              <a:t>Vaccine Preventable Disease Programme</a:t>
            </a:r>
          </a:p>
          <a:p>
            <a:r>
              <a:rPr lang="en-GB" sz="2400">
                <a:solidFill>
                  <a:schemeClr val="bg1"/>
                </a:solidFill>
              </a:rPr>
              <a:t>Public Health Wales</a:t>
            </a:r>
          </a:p>
          <a:p>
            <a:endParaRPr lang="en-GB" sz="2400">
              <a:solidFill>
                <a:schemeClr val="bg1"/>
              </a:solidFill>
            </a:endParaRPr>
          </a:p>
          <a:p>
            <a:r>
              <a:rPr lang="en-GB" sz="2400">
                <a:solidFill>
                  <a:schemeClr val="bg1"/>
                </a:solidFill>
              </a:rPr>
              <a:t>January 2026</a:t>
            </a:r>
          </a:p>
          <a:p>
            <a:r>
              <a:rPr lang="en-GB" sz="2400">
                <a:solidFill>
                  <a:schemeClr val="bg1"/>
                </a:solidFill>
              </a:rPr>
              <a:t>Version 1</a:t>
            </a:r>
          </a:p>
          <a:p>
            <a:endParaRPr lang="en-GB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761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5447CF-E63B-6A8E-2DCE-AA412321A6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F5B77-8A23-B70D-297A-EE887B0C5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23850"/>
            <a:ext cx="11439525" cy="5638799"/>
          </a:xfrm>
        </p:spPr>
        <p:txBody>
          <a:bodyPr lIns="91440" tIns="45720" rIns="91440" bIns="45720" anchor="t"/>
          <a:lstStyle/>
          <a:p>
            <a:pPr algn="ctr"/>
            <a:br>
              <a:rPr lang="en-GB" b="1">
                <a:effectLst/>
                <a:ea typeface="Calibri" panose="020F0502020204030204" pitchFamily="34" charset="0"/>
              </a:rPr>
            </a:br>
            <a:br>
              <a:rPr lang="en-GB" b="1">
                <a:effectLst/>
                <a:ea typeface="Calibri" panose="020F0502020204030204" pitchFamily="34" charset="0"/>
              </a:rPr>
            </a:br>
            <a:br>
              <a:rPr lang="en-GB" sz="3200">
                <a:effectLst/>
                <a:ea typeface="Calibri" panose="020F0502020204030204" pitchFamily="34" charset="0"/>
              </a:rPr>
            </a:br>
            <a:br>
              <a:rPr lang="en-GB" sz="4000">
                <a:effectLst/>
                <a:ea typeface="Calibri" panose="020F0502020204030204" pitchFamily="34" charset="0"/>
              </a:rPr>
            </a:br>
            <a:endParaRPr lang="en-GB" sz="28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9DBE28-C6EB-2C06-A31A-F992D143FCA4}"/>
              </a:ext>
            </a:extLst>
          </p:cNvPr>
          <p:cNvSpPr txBox="1"/>
          <p:nvPr/>
        </p:nvSpPr>
        <p:spPr>
          <a:xfrm>
            <a:off x="494957" y="1131145"/>
            <a:ext cx="4907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2–3 year old flu animation: </a:t>
            </a:r>
            <a:r>
              <a:rPr lang="en-GB">
                <a:hlinkClick r:id="rId3"/>
              </a:rPr>
              <a:t>English</a:t>
            </a:r>
            <a:r>
              <a:rPr lang="en-GB"/>
              <a:t> / </a:t>
            </a:r>
            <a:r>
              <a:rPr lang="en-GB">
                <a:hlinkClick r:id="rId4"/>
              </a:rPr>
              <a:t>English Subtitled</a:t>
            </a:r>
            <a:r>
              <a:rPr lang="en-GB"/>
              <a:t> / </a:t>
            </a:r>
            <a:r>
              <a:rPr lang="en-GB">
                <a:hlinkClick r:id="rId5"/>
              </a:rPr>
              <a:t>Welsh</a:t>
            </a:r>
            <a:r>
              <a:rPr lang="en-GB"/>
              <a:t> / </a:t>
            </a:r>
            <a:r>
              <a:rPr lang="en-GB">
                <a:hlinkClick r:id="rId6"/>
              </a:rPr>
              <a:t>Welsh subtitled</a:t>
            </a:r>
            <a:r>
              <a:rPr lang="en-GB"/>
              <a:t> 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AF1F3B-8521-7D67-F86A-3A9150AF6E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00" y="2451389"/>
            <a:ext cx="4673317" cy="28373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AD149C-6F10-234C-4A5D-6577FA2645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55418" y="2243180"/>
            <a:ext cx="5674692" cy="283734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6704BA0-398F-97A6-C446-49E79A64ECE8}"/>
              </a:ext>
            </a:extLst>
          </p:cNvPr>
          <p:cNvSpPr txBox="1"/>
          <p:nvPr/>
        </p:nvSpPr>
        <p:spPr>
          <a:xfrm>
            <a:off x="5755418" y="1131144"/>
            <a:ext cx="53216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>
                <a:hlinkClick r:id="rId9"/>
              </a:rPr>
              <a:t>Frequently asked questions</a:t>
            </a:r>
            <a:r>
              <a:rPr lang="en-GB"/>
              <a:t> </a:t>
            </a:r>
            <a:r>
              <a:rPr lang="en-GB" u="sng"/>
              <a:t>(NHS Wales network connection required)</a:t>
            </a: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7BC9CD-6E4C-BE36-4C96-AA13B3786955}"/>
              </a:ext>
            </a:extLst>
          </p:cNvPr>
          <p:cNvSpPr txBox="1"/>
          <p:nvPr/>
        </p:nvSpPr>
        <p:spPr>
          <a:xfrm>
            <a:off x="494957" y="357911"/>
            <a:ext cx="609904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600" b="1"/>
              <a:t>Additional resources (4)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55E4C9-DACF-444D-8071-797085D25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0CCE-8DCC-44DC-A653-AE62B1D84A52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5E50BF-1B22-6A36-0373-F3D53C9B2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Preschool vaccinations resources</a:t>
            </a:r>
          </a:p>
        </p:txBody>
      </p:sp>
    </p:spTree>
    <p:extLst>
      <p:ext uri="{BB962C8B-B14F-4D97-AF65-F5344CB8AC3E}">
        <p14:creationId xmlns:p14="http://schemas.microsoft.com/office/powerpoint/2010/main" val="409339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574E70-1AD8-0798-6D96-BCDE08716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85E2D-7AA6-5D06-6C37-CD6FD43A6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237" y="274162"/>
            <a:ext cx="11439525" cy="5638799"/>
          </a:xfrm>
        </p:spPr>
        <p:txBody>
          <a:bodyPr lIns="91440" tIns="45720" rIns="91440" bIns="45720" anchor="t"/>
          <a:lstStyle/>
          <a:p>
            <a:pPr algn="ctr"/>
            <a:br>
              <a:rPr lang="en-GB" b="1">
                <a:effectLst/>
                <a:ea typeface="Calibri" panose="020F0502020204030204" pitchFamily="34" charset="0"/>
              </a:rPr>
            </a:br>
            <a:br>
              <a:rPr lang="en-GB" b="1">
                <a:effectLst/>
                <a:ea typeface="Calibri" panose="020F0502020204030204" pitchFamily="34" charset="0"/>
              </a:rPr>
            </a:br>
            <a:br>
              <a:rPr lang="en-GB" sz="3200">
                <a:effectLst/>
                <a:ea typeface="Calibri" panose="020F0502020204030204" pitchFamily="34" charset="0"/>
              </a:rPr>
            </a:br>
            <a:br>
              <a:rPr lang="en-GB" sz="4000">
                <a:effectLst/>
                <a:ea typeface="Calibri" panose="020F0502020204030204" pitchFamily="34" charset="0"/>
              </a:rPr>
            </a:br>
            <a:endParaRPr lang="en-GB" sz="2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C79390-0F0C-FB90-7968-401656CA1627}"/>
              </a:ext>
            </a:extLst>
          </p:cNvPr>
          <p:cNvSpPr txBox="1"/>
          <p:nvPr/>
        </p:nvSpPr>
        <p:spPr>
          <a:xfrm>
            <a:off x="371488" y="171573"/>
            <a:ext cx="9421449" cy="4924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600" b="1"/>
              <a:t>Training resources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B5D1C8-F947-A16D-EC94-2CEBE9503CBE}"/>
              </a:ext>
            </a:extLst>
          </p:cNvPr>
          <p:cNvSpPr txBox="1"/>
          <p:nvPr/>
        </p:nvSpPr>
        <p:spPr>
          <a:xfrm>
            <a:off x="596292" y="4218457"/>
            <a:ext cx="5744537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>
                <a:hlinkClick r:id="rId3"/>
              </a:rPr>
              <a:t>Changes to the routine childhood immunisation programme in 2025 and 2026 slide set</a:t>
            </a:r>
            <a:endParaRPr lang="en-GB" b="1"/>
          </a:p>
          <a:p>
            <a:r>
              <a:rPr lang="en-GB"/>
              <a:t>Training slide set for health care professionals involved in advising on or delivering the routine childhood schedule and changes to the schedule.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CD4D3D-2A2C-6651-4C8E-999113D754D7}"/>
              </a:ext>
            </a:extLst>
          </p:cNvPr>
          <p:cNvSpPr txBox="1"/>
          <p:nvPr/>
        </p:nvSpPr>
        <p:spPr>
          <a:xfrm>
            <a:off x="5664056" y="1124684"/>
            <a:ext cx="590310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u="sng">
                <a:hlinkClick r:id="rId4"/>
              </a:rPr>
              <a:t>Vaccination against chickenpox (varicella) and other changes to the routine childhood immunisation schedule in January 2026</a:t>
            </a:r>
            <a:endParaRPr lang="en-GB" b="1" u="sng"/>
          </a:p>
          <a:p>
            <a:r>
              <a:rPr lang="en-GB"/>
              <a:t>Training slide set for health care professionals to assist with delivering the routine childhood schedule and changes to the schedule, including varicella vaccination MMRV.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D06F22-1FBC-D57C-7003-BD98829B98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4881" y="3288733"/>
            <a:ext cx="5230881" cy="28701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34E857-9ACA-996F-9DCF-2E5D6526B961}"/>
              </a:ext>
            </a:extLst>
          </p:cNvPr>
          <p:cNvSpPr txBox="1"/>
          <p:nvPr/>
        </p:nvSpPr>
        <p:spPr>
          <a:xfrm>
            <a:off x="5463043" y="184363"/>
            <a:ext cx="6515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/>
              <a:t>All training resources can be found here: </a:t>
            </a:r>
            <a:r>
              <a:rPr lang="en-GB" b="1">
                <a:hlinkClick r:id="rId6"/>
              </a:rPr>
              <a:t>Immunisation training resources and events - Public Health Wales</a:t>
            </a:r>
            <a:endParaRPr lang="en-GB" b="1"/>
          </a:p>
        </p:txBody>
      </p:sp>
      <p:pic>
        <p:nvPicPr>
          <p:cNvPr id="12" name="Picture 11" descr="A blue and white card with text&#10;&#10;AI-generated content may be incorrect.">
            <a:extLst>
              <a:ext uri="{FF2B5EF4-FFF2-40B4-BE49-F238E27FC236}">
                <a16:creationId xmlns:a16="http://schemas.microsoft.com/office/drawing/2014/main" id="{CEA5DDCF-4C65-9DBE-A1B7-9340C7BEA45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064" t="1942" r="532" b="-971"/>
          <a:stretch>
            <a:fillRect/>
          </a:stretch>
        </p:blipFill>
        <p:spPr>
          <a:xfrm>
            <a:off x="371488" y="809252"/>
            <a:ext cx="5200135" cy="2870119"/>
          </a:xfrm>
          <a:prstGeom prst="rect">
            <a:avLst/>
          </a:prstGeom>
          <a:ln>
            <a:noFill/>
          </a:ln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0A7746-9DD6-2060-85F5-618B08FFB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0CCE-8DCC-44DC-A653-AE62B1D84A52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AC5888E-7388-EC78-1F87-9817EBA90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Preschool vaccinations resources</a:t>
            </a:r>
          </a:p>
        </p:txBody>
      </p:sp>
    </p:spTree>
    <p:extLst>
      <p:ext uri="{BB962C8B-B14F-4D97-AF65-F5344CB8AC3E}">
        <p14:creationId xmlns:p14="http://schemas.microsoft.com/office/powerpoint/2010/main" val="3365959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CFD935-1B3F-E811-C60E-DA210D4A70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8BF61-A674-A079-38D0-3A991EBC7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237" y="274162"/>
            <a:ext cx="11439525" cy="5638799"/>
          </a:xfrm>
        </p:spPr>
        <p:txBody>
          <a:bodyPr lIns="91440" tIns="45720" rIns="91440" bIns="45720" anchor="t"/>
          <a:lstStyle/>
          <a:p>
            <a:pPr algn="ctr"/>
            <a:br>
              <a:rPr lang="en-GB" sz="3200">
                <a:effectLst/>
                <a:ea typeface="Calibri" panose="020F0502020204030204" pitchFamily="34" charset="0"/>
              </a:rPr>
            </a:br>
            <a:br>
              <a:rPr lang="en-GB" sz="4000">
                <a:effectLst/>
                <a:ea typeface="Calibri" panose="020F0502020204030204" pitchFamily="34" charset="0"/>
              </a:rPr>
            </a:br>
            <a:endParaRPr lang="en-GB" sz="2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47E0B6-4AC5-CDF5-5270-9178F184A48C}"/>
              </a:ext>
            </a:extLst>
          </p:cNvPr>
          <p:cNvSpPr txBox="1"/>
          <p:nvPr/>
        </p:nvSpPr>
        <p:spPr>
          <a:xfrm>
            <a:off x="371488" y="171573"/>
            <a:ext cx="9421449" cy="4924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600" b="1"/>
              <a:t>Recorded slide sets (1)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44750E-7943-4375-5120-06B6ABCEFCCF}"/>
              </a:ext>
            </a:extLst>
          </p:cNvPr>
          <p:cNvSpPr txBox="1"/>
          <p:nvPr/>
        </p:nvSpPr>
        <p:spPr>
          <a:xfrm>
            <a:off x="6096000" y="60500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D5854A-94CB-6164-242E-8BC57B0AA848}"/>
              </a:ext>
            </a:extLst>
          </p:cNvPr>
          <p:cNvSpPr txBox="1"/>
          <p:nvPr/>
        </p:nvSpPr>
        <p:spPr>
          <a:xfrm>
            <a:off x="179012" y="779344"/>
            <a:ext cx="11833974" cy="61863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A series of recorded slide sets were published to keep healthcare professionals informed about </a:t>
            </a:r>
            <a:r>
              <a:rPr lang="en-GB" b="1"/>
              <a:t>the changes to the routine childhood immunisation schedule these can be viewed here: </a:t>
            </a:r>
            <a:r>
              <a:rPr lang="en-GB">
                <a:ea typeface="+mn-lt"/>
                <a:cs typeface="+mn-lt"/>
                <a:hlinkClick r:id="rId3"/>
              </a:rPr>
              <a:t>Immunisation training resources and events - Public Health Wales</a:t>
            </a:r>
            <a:r>
              <a:rPr lang="en-GB" b="1">
                <a:ea typeface="+mn-lt"/>
                <a:cs typeface="+mn-lt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>
                <a:cs typeface="Arial"/>
              </a:rPr>
              <a:t>The following recorded slides were developed to support the introduction of the MMRV vaccination programme: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>
              <a:cs typeface="Arial"/>
            </a:endParaRP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en-GB" b="1">
                <a:cs typeface="Arial"/>
              </a:rPr>
              <a:t>Introduction to varicella (chickenpox) the disease, complications and vaccination – 10/09/25</a:t>
            </a:r>
            <a:endParaRPr lang="en-US" b="1">
              <a:highlight>
                <a:srgbClr val="FFFF00"/>
              </a:highlight>
              <a:cs typeface="Arial"/>
            </a:endParaRP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GB">
                <a:cs typeface="Arial"/>
                <a:hlinkClick r:id="rId4"/>
              </a:rPr>
              <a:t>You can view the slide set here</a:t>
            </a:r>
            <a:endParaRPr lang="en-GB">
              <a:cs typeface="Arial"/>
            </a:endParaRP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GB">
                <a:cs typeface="Arial"/>
                <a:hlinkClick r:id="rId5"/>
              </a:rPr>
              <a:t>You can view the recorded slide set on SharePoint (NHS employees only)</a:t>
            </a:r>
            <a:endParaRPr lang="en-GB">
              <a:cs typeface="Arial"/>
            </a:endParaRPr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en-GB">
              <a:cs typeface="Arial"/>
            </a:endParaRP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en-GB" b="1">
                <a:cs typeface="Arial"/>
              </a:rPr>
              <a:t>Introduction of the varicella (chickenpox) vaccines into the routine childhood immunisation schedule – 6/11/25</a:t>
            </a:r>
            <a:endParaRPr lang="en-US" b="1">
              <a:cs typeface="Arial"/>
            </a:endParaRP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GB">
                <a:cs typeface="Arial"/>
                <a:hlinkClick r:id="rId6"/>
              </a:rPr>
              <a:t>You can view the slide set here</a:t>
            </a:r>
            <a:endParaRPr lang="en-GB">
              <a:cs typeface="Arial"/>
            </a:endParaRP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GB">
                <a:cs typeface="Arial"/>
                <a:hlinkClick r:id="rId7"/>
              </a:rPr>
              <a:t>You can view the recorded slide set on SharePoint (NHS employees)</a:t>
            </a:r>
            <a:endParaRPr lang="en-GB">
              <a:cs typeface="Arial"/>
            </a:endParaRPr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en-GB">
              <a:cs typeface="Arial"/>
            </a:endParaRP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en-GB" b="1">
                <a:cs typeface="Arial"/>
              </a:rPr>
              <a:t>Measles: the disease, complications and vaccination – </a:t>
            </a:r>
            <a:r>
              <a:rPr lang="en-GB" b="1"/>
              <a:t>19/11/25</a:t>
            </a:r>
            <a:endParaRPr lang="en-US" b="1">
              <a:cs typeface="Arial"/>
            </a:endParaRP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GB">
                <a:cs typeface="Arial"/>
                <a:hlinkClick r:id="rId8"/>
              </a:rPr>
              <a:t>You can view the slide set here</a:t>
            </a:r>
            <a:endParaRPr lang="en-GB">
              <a:cs typeface="Arial"/>
            </a:endParaRP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GB">
                <a:cs typeface="Arial"/>
                <a:hlinkClick r:id="rId9"/>
              </a:rPr>
              <a:t>You can view the recorded slide set on SharePoint (NHS employees)</a:t>
            </a: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/>
          </a:p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1BC6F-E1A2-9F7C-4045-E8A4C853A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0CCE-8DCC-44DC-A653-AE62B1D84A52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91B708B-504B-8137-634E-FCA1404FC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Preschool vaccinations resources</a:t>
            </a:r>
          </a:p>
        </p:txBody>
      </p:sp>
    </p:spTree>
    <p:extLst>
      <p:ext uri="{BB962C8B-B14F-4D97-AF65-F5344CB8AC3E}">
        <p14:creationId xmlns:p14="http://schemas.microsoft.com/office/powerpoint/2010/main" val="1826475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142DA-9C70-69DA-4DED-7285C778E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88" y="1215716"/>
            <a:ext cx="10128504" cy="4092131"/>
          </a:xfrm>
        </p:spPr>
        <p:txBody>
          <a:bodyPr/>
          <a:lstStyle/>
          <a:p>
            <a:pPr marL="285750" indent="-285750"/>
            <a:r>
              <a:rPr lang="en-GB" sz="1800"/>
              <a:t>This series </a:t>
            </a:r>
            <a:r>
              <a:rPr lang="en-GB" sz="1800" b="1"/>
              <a:t>of healthcare professional awareness raising sessions </a:t>
            </a:r>
            <a:r>
              <a:rPr lang="en-GB" sz="1800"/>
              <a:t>included the following recorded slide sets:</a:t>
            </a:r>
            <a:endParaRPr lang="en-GB" sz="1800">
              <a:cs typeface="Arial"/>
            </a:endParaRPr>
          </a:p>
          <a:p>
            <a:pPr lvl="2"/>
            <a:endParaRPr lang="en-GB" sz="1800">
              <a:cs typeface="Arial"/>
            </a:endParaRPr>
          </a:p>
          <a:p>
            <a:pPr lvl="2"/>
            <a:r>
              <a:rPr lang="en-GB" sz="1800" b="1"/>
              <a:t>An introduction to the proposed changes to the routine childhood immunisation schedule - 20/03/2025</a:t>
            </a:r>
            <a:endParaRPr lang="en-GB" sz="1800" b="1">
              <a:highlight>
                <a:srgbClr val="FFFF00"/>
              </a:highlight>
              <a:cs typeface="Arial"/>
            </a:endParaRPr>
          </a:p>
          <a:p>
            <a:pPr lvl="1"/>
            <a:r>
              <a:rPr lang="en-GB" sz="1800">
                <a:hlinkClick r:id="rId2"/>
              </a:rPr>
              <a:t>You can view the slide set here</a:t>
            </a:r>
            <a:endParaRPr lang="en-GB" sz="1800">
              <a:cs typeface="Arial"/>
            </a:endParaRPr>
          </a:p>
          <a:p>
            <a:pPr lvl="1"/>
            <a:r>
              <a:rPr lang="en-GB" sz="1800">
                <a:hlinkClick r:id="rId3"/>
              </a:rPr>
              <a:t>You can view the recorded slide set on SharePoint (NHS employees only)</a:t>
            </a:r>
            <a:br>
              <a:rPr lang="en-GB" sz="1800"/>
            </a:br>
            <a:r>
              <a:rPr lang="en-GB" sz="1800"/>
              <a:t> </a:t>
            </a:r>
            <a:endParaRPr lang="en-GB" sz="1800">
              <a:cs typeface="Arial"/>
            </a:endParaRPr>
          </a:p>
          <a:p>
            <a:pPr lvl="2"/>
            <a:r>
              <a:rPr lang="en-GB" sz="1800" b="1"/>
              <a:t>Pneumococcal conjugate vaccine (PCV) and </a:t>
            </a:r>
            <a:r>
              <a:rPr lang="en-GB" sz="1800" b="1" err="1"/>
              <a:t>MenB</a:t>
            </a:r>
            <a:r>
              <a:rPr lang="en-GB" sz="1800" b="1"/>
              <a:t> (Meningococcal B Vaccine) “switch” - 17/04/2025</a:t>
            </a:r>
            <a:endParaRPr lang="en-GB" sz="1800" b="1">
              <a:highlight>
                <a:srgbClr val="FFFF00"/>
              </a:highlight>
              <a:cs typeface="Arial"/>
            </a:endParaRPr>
          </a:p>
          <a:p>
            <a:pPr lvl="1"/>
            <a:r>
              <a:rPr lang="en-GB" sz="1800">
                <a:hlinkClick r:id="rId4"/>
              </a:rPr>
              <a:t>You can view the slide set here</a:t>
            </a:r>
            <a:endParaRPr lang="en-GB" sz="1800">
              <a:cs typeface="Arial"/>
            </a:endParaRPr>
          </a:p>
          <a:p>
            <a:pPr lvl="1"/>
            <a:r>
              <a:rPr lang="en-GB" sz="1800">
                <a:hlinkClick r:id="rId3"/>
              </a:rPr>
              <a:t>You can view the recorded slide set on SharePoint (NHS employees only)</a:t>
            </a:r>
            <a:br>
              <a:rPr lang="en-GB" sz="1800"/>
            </a:br>
            <a:r>
              <a:rPr lang="en-GB" sz="1800"/>
              <a:t> </a:t>
            </a:r>
            <a:endParaRPr lang="en-GB" sz="1800">
              <a:cs typeface="Arial"/>
            </a:endParaRPr>
          </a:p>
          <a:p>
            <a:pPr marL="457200" lvl="1" indent="0">
              <a:buNone/>
            </a:pPr>
            <a:r>
              <a:rPr lang="en-GB" sz="1800"/>
              <a:t>Any new recorded slide sets will be published here: </a:t>
            </a:r>
            <a:r>
              <a:rPr lang="en-GB" sz="1800">
                <a:hlinkClick r:id="rId5"/>
              </a:rPr>
              <a:t>Immunisation training resources and events - Public Health Wales</a:t>
            </a:r>
            <a:endParaRPr lang="en-GB" sz="1800"/>
          </a:p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F7D899-6299-E5FA-BB0C-A6A7FCB6E411}"/>
              </a:ext>
            </a:extLst>
          </p:cNvPr>
          <p:cNvSpPr txBox="1"/>
          <p:nvPr/>
        </p:nvSpPr>
        <p:spPr>
          <a:xfrm>
            <a:off x="371488" y="171573"/>
            <a:ext cx="9421449" cy="4924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600" b="1"/>
              <a:t>Recorded slide sets (2)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81A9FA-E2E2-455F-AA17-A7B4819C1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0CCE-8DCC-44DC-A653-AE62B1D84A52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53B433-8C93-C673-B7A2-337FDD9F3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Preschool vaccinations resources</a:t>
            </a:r>
          </a:p>
        </p:txBody>
      </p:sp>
    </p:spTree>
    <p:extLst>
      <p:ext uri="{BB962C8B-B14F-4D97-AF65-F5344CB8AC3E}">
        <p14:creationId xmlns:p14="http://schemas.microsoft.com/office/powerpoint/2010/main" val="1935402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2A29A-97FC-BE6E-4EDC-1D7A8761D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643" y="270475"/>
            <a:ext cx="4228070" cy="821124"/>
          </a:xfrm>
        </p:spPr>
        <p:txBody>
          <a:bodyPr/>
          <a:lstStyle/>
          <a:p>
            <a:r>
              <a:rPr lang="en-GB" sz="2600" b="1"/>
              <a:t>Q&amp;A webinars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97859-059D-E042-3BEA-871B5136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8371" y="1145467"/>
            <a:ext cx="5521411" cy="2028037"/>
          </a:xfrm>
        </p:spPr>
        <p:txBody>
          <a:bodyPr/>
          <a:lstStyle/>
          <a:p>
            <a:pPr marL="0" indent="0">
              <a:buNone/>
            </a:pPr>
            <a:r>
              <a:rPr lang="en-GB" sz="1800"/>
              <a:t>An in-depth Q&amp;A webinar on the varicella (chickenpox) vaccination programme in Wales and other changes to the routine childhood immunisation programme in Wales, in 2026.</a:t>
            </a:r>
            <a:r>
              <a:rPr lang="en-GB" sz="1800">
                <a:hlinkClick r:id="rId2"/>
              </a:rPr>
              <a:t> </a:t>
            </a:r>
          </a:p>
          <a:p>
            <a:pPr marL="0" indent="0">
              <a:buNone/>
            </a:pPr>
            <a:r>
              <a:rPr lang="en-GB" sz="1800">
                <a:hlinkClick r:id="rId2"/>
              </a:rPr>
              <a:t>You can view the slide set here</a:t>
            </a:r>
            <a:endParaRPr lang="en-GB" sz="1800"/>
          </a:p>
          <a:p>
            <a:pPr marL="0" indent="0">
              <a:buNone/>
            </a:pPr>
            <a:r>
              <a:rPr lang="en-GB" sz="1800" u="sng">
                <a:hlinkClick r:id="rId3"/>
              </a:rPr>
              <a:t>You can view the recording of the session here (NHS Employees only)</a:t>
            </a:r>
            <a:endParaRPr lang="en-GB" sz="1800"/>
          </a:p>
          <a:p>
            <a:pPr marL="0" indent="0">
              <a:buNone/>
            </a:pPr>
            <a:endParaRPr lang="en-GB" sz="18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F5DFD9-63D9-A299-11E0-0900F5F341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4193" y="3363939"/>
            <a:ext cx="4994189" cy="27800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AB69D48-B3A8-06D1-9927-C41E96892FED}"/>
              </a:ext>
            </a:extLst>
          </p:cNvPr>
          <p:cNvSpPr txBox="1"/>
          <p:nvPr/>
        </p:nvSpPr>
        <p:spPr>
          <a:xfrm>
            <a:off x="368643" y="3906462"/>
            <a:ext cx="6048632" cy="230832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/>
              <a:t>Detailed webinar about the changes to the childhood immunisation programme in 2025, aimed at all healthcare professionals who deliver childhood vaccines or deliver messages about vaccines in Wales. </a:t>
            </a:r>
          </a:p>
          <a:p>
            <a:r>
              <a:rPr lang="en-GB">
                <a:hlinkClick r:id="rId5"/>
              </a:rPr>
              <a:t>You can view the slide set here</a:t>
            </a:r>
            <a:endParaRPr lang="en-GB"/>
          </a:p>
          <a:p>
            <a:r>
              <a:rPr lang="en-GB" u="sng">
                <a:hlinkClick r:id="rId6"/>
              </a:rPr>
              <a:t>You can view the recording of the session here (NHS Employees only)</a:t>
            </a:r>
            <a:endParaRPr lang="en-GB"/>
          </a:p>
          <a:p>
            <a:endParaRPr lang="en-GB" sz="18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D7C92D-AC0B-FA5C-7976-982B560A17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618" y="889973"/>
            <a:ext cx="4931572" cy="253902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DC48F0-902B-B164-632D-9ED8D8E40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0CCE-8DCC-44DC-A653-AE62B1D84A52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DA122F4-FE03-8C68-D4CE-39B568847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Preschool vaccinations resources</a:t>
            </a:r>
          </a:p>
        </p:txBody>
      </p:sp>
    </p:spTree>
    <p:extLst>
      <p:ext uri="{BB962C8B-B14F-4D97-AF65-F5344CB8AC3E}">
        <p14:creationId xmlns:p14="http://schemas.microsoft.com/office/powerpoint/2010/main" val="1875502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65E9E-B501-2BE2-D736-02F62D897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237" y="274162"/>
            <a:ext cx="11439525" cy="5638799"/>
          </a:xfrm>
        </p:spPr>
        <p:txBody>
          <a:bodyPr lIns="91440" tIns="45720" rIns="91440" bIns="45720" anchor="t"/>
          <a:lstStyle/>
          <a:p>
            <a:pPr algn="ctr"/>
            <a:br>
              <a:rPr lang="en-GB" b="1">
                <a:effectLst/>
                <a:ea typeface="Calibri" panose="020F0502020204030204" pitchFamily="34" charset="0"/>
              </a:rPr>
            </a:br>
            <a:br>
              <a:rPr lang="en-GB" b="1">
                <a:effectLst/>
                <a:ea typeface="Calibri" panose="020F0502020204030204" pitchFamily="34" charset="0"/>
              </a:rPr>
            </a:br>
            <a:br>
              <a:rPr lang="en-GB" sz="3200">
                <a:effectLst/>
                <a:ea typeface="Calibri" panose="020F0502020204030204" pitchFamily="34" charset="0"/>
              </a:rPr>
            </a:br>
            <a:br>
              <a:rPr lang="en-GB" sz="4000">
                <a:effectLst/>
                <a:ea typeface="Calibri" panose="020F0502020204030204" pitchFamily="34" charset="0"/>
              </a:rPr>
            </a:br>
            <a:endParaRPr lang="en-GB" sz="2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6D72F6-4A48-19C9-EF13-C1F913FDFFCB}"/>
              </a:ext>
            </a:extLst>
          </p:cNvPr>
          <p:cNvSpPr txBox="1"/>
          <p:nvPr/>
        </p:nvSpPr>
        <p:spPr>
          <a:xfrm>
            <a:off x="204474" y="273901"/>
            <a:ext cx="7073656" cy="4924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600" b="1"/>
              <a:t>Public Health Wales – vaccine webpages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43EB20-447F-3542-D4D3-B659E741B7A7}"/>
              </a:ext>
            </a:extLst>
          </p:cNvPr>
          <p:cNvSpPr txBox="1"/>
          <p:nvPr/>
        </p:nvSpPr>
        <p:spPr>
          <a:xfrm>
            <a:off x="204474" y="1170695"/>
            <a:ext cx="72994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Public Health Wales have </a:t>
            </a:r>
            <a:r>
              <a:rPr lang="en-GB" b="1"/>
              <a:t>vaccine specific</a:t>
            </a:r>
            <a:r>
              <a:rPr lang="en-GB"/>
              <a:t> webpages for the public, as well as for health care professionals delivering vaccination programmes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The public webpages can be reached by visiting/typing into your web browser</a:t>
            </a:r>
            <a:endParaRPr lang="en-GB" b="1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b="1" err="1"/>
              <a:t>phw.nhs.wales</a:t>
            </a:r>
            <a:r>
              <a:rPr lang="en-GB" sz="1600" b="1"/>
              <a:t>/vaccines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b="1" err="1"/>
              <a:t>icc.gig.cymru</a:t>
            </a:r>
            <a:r>
              <a:rPr lang="en-GB" sz="1600" b="1"/>
              <a:t>/</a:t>
            </a:r>
            <a:r>
              <a:rPr lang="en-GB" sz="1600" b="1" err="1"/>
              <a:t>brechlynnau</a:t>
            </a:r>
            <a:r>
              <a:rPr lang="en-GB" sz="1600" b="1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The health care professional pages can also be accessed from the public webpages (see image circled right)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Additional resources on vaccination for health care professionals on vaccination and immunisation in Wales are available at: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err="1">
                <a:hlinkClick r:id="rId3"/>
              </a:rPr>
              <a:t>phw.nhs.wales</a:t>
            </a:r>
            <a:r>
              <a:rPr lang="en-GB">
                <a:hlinkClick r:id="rId3"/>
              </a:rPr>
              <a:t>/vaccines-professionals</a:t>
            </a:r>
            <a:r>
              <a:rPr lang="en-GB"/>
              <a:t> and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>
                <a:hlinkClick r:id="rId4"/>
              </a:rPr>
              <a:t>Vaccine Preventable Disease Programme (VPDP) - Home (sharepoint.com)</a:t>
            </a:r>
            <a:r>
              <a:rPr lang="en-GB"/>
              <a:t> (NHS Wales access required)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3E75C4-092A-7AAD-72C8-EFA22FA4D0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7753" y="2587695"/>
            <a:ext cx="4688123" cy="228365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2D8A32B-13C5-CED8-7F96-C0273695F28E}"/>
              </a:ext>
            </a:extLst>
          </p:cNvPr>
          <p:cNvSpPr/>
          <p:nvPr/>
        </p:nvSpPr>
        <p:spPr>
          <a:xfrm>
            <a:off x="10618385" y="3429000"/>
            <a:ext cx="1567491" cy="160342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7E5BC6-3A52-CB5F-5C76-D71073085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0CCE-8DCC-44DC-A653-AE62B1D84A52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038CFD-2691-9B84-0D04-7EC2D38B0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Preschool vaccinations resources</a:t>
            </a:r>
          </a:p>
        </p:txBody>
      </p:sp>
    </p:spTree>
    <p:extLst>
      <p:ext uri="{BB962C8B-B14F-4D97-AF65-F5344CB8AC3E}">
        <p14:creationId xmlns:p14="http://schemas.microsoft.com/office/powerpoint/2010/main" val="436772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D35D6D-D5E2-90B9-E7F3-4A425EB64B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8F55F-3FF9-D6E2-84BB-F63745E2D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237" y="274162"/>
            <a:ext cx="11439525" cy="5638799"/>
          </a:xfrm>
        </p:spPr>
        <p:txBody>
          <a:bodyPr lIns="91440" tIns="45720" rIns="91440" bIns="45720" anchor="t"/>
          <a:lstStyle/>
          <a:p>
            <a:pPr algn="ctr"/>
            <a:br>
              <a:rPr lang="en-GB" b="1">
                <a:effectLst/>
                <a:ea typeface="Calibri" panose="020F0502020204030204" pitchFamily="34" charset="0"/>
              </a:rPr>
            </a:br>
            <a:br>
              <a:rPr lang="en-GB" b="1">
                <a:effectLst/>
                <a:ea typeface="Calibri" panose="020F0502020204030204" pitchFamily="34" charset="0"/>
              </a:rPr>
            </a:br>
            <a:br>
              <a:rPr lang="en-GB" sz="3200">
                <a:effectLst/>
                <a:ea typeface="Calibri" panose="020F0502020204030204" pitchFamily="34" charset="0"/>
              </a:rPr>
            </a:br>
            <a:br>
              <a:rPr lang="en-GB" sz="4000">
                <a:effectLst/>
                <a:ea typeface="Calibri" panose="020F0502020204030204" pitchFamily="34" charset="0"/>
              </a:rPr>
            </a:br>
            <a:endParaRPr lang="en-GB" sz="2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E0D26D-47C1-BA20-6FEB-412182F90159}"/>
              </a:ext>
            </a:extLst>
          </p:cNvPr>
          <p:cNvSpPr txBox="1"/>
          <p:nvPr/>
        </p:nvSpPr>
        <p:spPr>
          <a:xfrm>
            <a:off x="371488" y="171573"/>
            <a:ext cx="9421449" cy="4924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600" b="1"/>
              <a:t>Public Health Wales – preschool vaccine data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ED89B2-9D17-5292-277B-837D37F9A363}"/>
              </a:ext>
            </a:extLst>
          </p:cNvPr>
          <p:cNvSpPr txBox="1"/>
          <p:nvPr/>
        </p:nvSpPr>
        <p:spPr>
          <a:xfrm>
            <a:off x="571006" y="1490007"/>
            <a:ext cx="10456657" cy="38779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GB" sz="1200" b="1" dirty="0">
              <a:solidFill>
                <a:srgbClr val="000000"/>
              </a:solidFill>
              <a:latin typeface="Aptos"/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ea typeface="+mn-lt"/>
                <a:cs typeface="+mn-lt"/>
              </a:rPr>
              <a:t>Surveillance reports</a:t>
            </a:r>
            <a:r>
              <a:rPr lang="en-US" dirty="0">
                <a:ea typeface="+mn-lt"/>
                <a:cs typeface="+mn-lt"/>
              </a:rPr>
              <a:t> detailing childhood vaccination uptake data can be found here: </a:t>
            </a:r>
            <a:r>
              <a:rPr lang="en-US" dirty="0">
                <a:ea typeface="+mn-lt"/>
                <a:cs typeface="+mn-lt"/>
                <a:hlinkClick r:id="rId3"/>
              </a:rPr>
              <a:t>COVER - National childhood immunisation uptake data - Public Health Wales</a:t>
            </a:r>
            <a:r>
              <a:rPr lang="en-US" dirty="0">
                <a:ea typeface="+mn-lt"/>
                <a:cs typeface="+mn-lt"/>
              </a:rPr>
              <a:t> (Reports are published on a quarterly and annual basis)</a:t>
            </a:r>
          </a:p>
          <a:p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Dashboards showing uptake of childhood vaccination can be found here (</a:t>
            </a:r>
            <a:r>
              <a:rPr lang="en-US" b="1" dirty="0">
                <a:ea typeface="+mn-lt"/>
                <a:cs typeface="+mn-lt"/>
              </a:rPr>
              <a:t>NHS Wales access required</a:t>
            </a:r>
            <a:r>
              <a:rPr lang="en-US" dirty="0">
                <a:ea typeface="+mn-lt"/>
                <a:cs typeface="+mn-lt"/>
              </a:rPr>
              <a:t>): </a:t>
            </a:r>
            <a:r>
              <a:rPr lang="en-US" dirty="0">
                <a:ea typeface="+mn-lt"/>
                <a:cs typeface="+mn-lt"/>
                <a:hlinkClick r:id="rId4"/>
              </a:rPr>
              <a:t>https://nhswales365.sharepoint.com/sites/PHW_VPDPComms/SitePages/Childhood-Immunisation-(COVER).aspx</a:t>
            </a:r>
            <a:r>
              <a:rPr lang="en-US" dirty="0">
                <a:ea typeface="+mn-lt"/>
                <a:cs typeface="+mn-lt"/>
              </a:rPr>
              <a:t> </a:t>
            </a:r>
            <a:endParaRPr lang="en-US" dirty="0">
              <a:cs typeface="Arial"/>
            </a:endParaRPr>
          </a:p>
          <a:p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Arial"/>
              </a:rPr>
              <a:t>The dashboards include </a:t>
            </a:r>
            <a:r>
              <a:rPr lang="en-US" b="1" dirty="0">
                <a:cs typeface="Arial"/>
              </a:rPr>
              <a:t>Local Authority</a:t>
            </a:r>
            <a:r>
              <a:rPr lang="en-US" dirty="0">
                <a:cs typeface="Arial"/>
              </a:rPr>
              <a:t>, </a:t>
            </a:r>
            <a:r>
              <a:rPr lang="en-US" b="1" dirty="0">
                <a:cs typeface="Arial"/>
              </a:rPr>
              <a:t>MSOA</a:t>
            </a:r>
            <a:r>
              <a:rPr lang="en-US" dirty="0">
                <a:cs typeface="Arial"/>
              </a:rPr>
              <a:t>, </a:t>
            </a:r>
            <a:r>
              <a:rPr lang="en-US" b="1" dirty="0">
                <a:cs typeface="Arial"/>
              </a:rPr>
              <a:t>GP Cluster and Practice</a:t>
            </a:r>
            <a:r>
              <a:rPr lang="en-US" dirty="0">
                <a:cs typeface="Arial"/>
              </a:rPr>
              <a:t> and </a:t>
            </a:r>
            <a:r>
              <a:rPr lang="en-US" b="1" dirty="0">
                <a:cs typeface="Arial"/>
              </a:rPr>
              <a:t>School-Level breakdowns.</a:t>
            </a:r>
          </a:p>
          <a:p>
            <a:pPr marL="285750" indent="-285750">
              <a:buFont typeface="Arial"/>
              <a:buChar char="•"/>
            </a:pP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They are updated on a quarterly basis and there are separate</a:t>
            </a:r>
            <a:r>
              <a:rPr lang="en-US" dirty="0">
                <a:cs typeface="Arial"/>
              </a:rPr>
              <a:t> links for each Health Board.</a:t>
            </a:r>
          </a:p>
          <a:p>
            <a:endParaRPr lang="en-US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8EA303-6411-208E-AC15-93A11D949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0CCE-8DCC-44DC-A653-AE62B1D84A52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B4392D8-2747-5802-87AB-8DBD61FAD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Preschool vaccinations resources</a:t>
            </a:r>
          </a:p>
        </p:txBody>
      </p:sp>
    </p:spTree>
    <p:extLst>
      <p:ext uri="{BB962C8B-B14F-4D97-AF65-F5344CB8AC3E}">
        <p14:creationId xmlns:p14="http://schemas.microsoft.com/office/powerpoint/2010/main" val="3780201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65E9E-B501-2BE2-D736-02F62D897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23850"/>
            <a:ext cx="11439525" cy="5638799"/>
          </a:xfrm>
        </p:spPr>
        <p:txBody>
          <a:bodyPr lIns="91440" tIns="45720" rIns="91440" bIns="45720" anchor="t"/>
          <a:lstStyle/>
          <a:p>
            <a:pPr algn="ctr"/>
            <a:br>
              <a:rPr lang="en-GB" b="1">
                <a:effectLst/>
                <a:ea typeface="Calibri" panose="020F0502020204030204" pitchFamily="34" charset="0"/>
              </a:rPr>
            </a:br>
            <a:br>
              <a:rPr lang="en-GB" b="1">
                <a:effectLst/>
                <a:ea typeface="Calibri" panose="020F0502020204030204" pitchFamily="34" charset="0"/>
              </a:rPr>
            </a:br>
            <a:br>
              <a:rPr lang="en-GB" sz="3200">
                <a:effectLst/>
                <a:ea typeface="Calibri" panose="020F0502020204030204" pitchFamily="34" charset="0"/>
              </a:rPr>
            </a:br>
            <a:br>
              <a:rPr lang="en-GB" sz="4000">
                <a:effectLst/>
                <a:ea typeface="Calibri" panose="020F0502020204030204" pitchFamily="34" charset="0"/>
              </a:rPr>
            </a:br>
            <a:endParaRPr lang="en-GB" sz="2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6D72F6-4A48-19C9-EF13-C1F913FDFFCB}"/>
              </a:ext>
            </a:extLst>
          </p:cNvPr>
          <p:cNvSpPr txBox="1"/>
          <p:nvPr/>
        </p:nvSpPr>
        <p:spPr>
          <a:xfrm>
            <a:off x="507400" y="276197"/>
            <a:ext cx="62168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/>
              <a:t>Communications campaign (1)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43EB20-447F-3542-D4D3-B659E741B7A7}"/>
              </a:ext>
            </a:extLst>
          </p:cNvPr>
          <p:cNvSpPr txBox="1"/>
          <p:nvPr/>
        </p:nvSpPr>
        <p:spPr>
          <a:xfrm>
            <a:off x="507400" y="890442"/>
            <a:ext cx="7057768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A number of communications and assets are available for the preschool programmes including graphics, images, and videos.</a:t>
            </a:r>
            <a:endParaRPr lang="en-GB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These are available at the </a:t>
            </a:r>
            <a:r>
              <a:rPr lang="en-GB" err="1"/>
              <a:t>Brandkit</a:t>
            </a:r>
            <a:r>
              <a:rPr lang="en-GB"/>
              <a:t> Public Health Wales Asset Library here: </a:t>
            </a:r>
            <a:r>
              <a:rPr lang="en-GB" b="1">
                <a:hlinkClick r:id="rId3"/>
              </a:rPr>
              <a:t>Public Health Wales Asset Library (brandkitapp.com)</a:t>
            </a:r>
            <a:r>
              <a:rPr lang="en-GB" b="1"/>
              <a:t>.</a:t>
            </a:r>
            <a:endParaRPr lang="en-GB" b="1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Resources can be downloaded for free by registering and creating a free account.</a:t>
            </a:r>
            <a:endParaRPr lang="en-GB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</p:txBody>
      </p:sp>
      <p:pic>
        <p:nvPicPr>
          <p:cNvPr id="7" name="Picture 6" descr="A person holding two children&#10;&#10;AI-generated content may be incorrect.">
            <a:extLst>
              <a:ext uri="{FF2B5EF4-FFF2-40B4-BE49-F238E27FC236}">
                <a16:creationId xmlns:a16="http://schemas.microsoft.com/office/drawing/2014/main" id="{8E89C762-2369-503B-0F3D-4DB03564491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331" t="6573" r="7125" b="-469"/>
          <a:stretch>
            <a:fillRect/>
          </a:stretch>
        </p:blipFill>
        <p:spPr>
          <a:xfrm>
            <a:off x="2613403" y="3576179"/>
            <a:ext cx="5957490" cy="265836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423DA0-B263-D5F9-665F-AB2B105FA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0CCE-8DCC-44DC-A653-AE62B1D84A52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13B767-6A46-2637-433A-592641503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Preschool vaccinations resources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C88B9A-00CB-9358-4956-ABFB07B7AB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4834" y="347491"/>
            <a:ext cx="2228966" cy="290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55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814EB-C144-667F-06C2-6D15C5651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553" y="1568550"/>
            <a:ext cx="5475122" cy="4351338"/>
          </a:xfrm>
        </p:spPr>
        <p:txBody>
          <a:bodyPr/>
          <a:lstStyle/>
          <a:p>
            <a:pPr marL="0" indent="0">
              <a:buNone/>
            </a:pPr>
            <a:r>
              <a:rPr lang="en-GB" sz="2000"/>
              <a:t>You can follow Public Health Wales on social media here:</a:t>
            </a:r>
          </a:p>
          <a:p>
            <a:r>
              <a:rPr lang="en-GB" sz="2000"/>
              <a:t>Facebook: </a:t>
            </a:r>
            <a:r>
              <a:rPr lang="en-GB" sz="2000" u="sng">
                <a:hlinkClick r:id="rId2" tooltip="https://www.facebook.com/publichealthwales"/>
              </a:rPr>
              <a:t>Eng</a:t>
            </a:r>
            <a:r>
              <a:rPr lang="en-GB" sz="2000"/>
              <a:t> | </a:t>
            </a:r>
            <a:r>
              <a:rPr lang="en-GB" sz="2000" u="sng">
                <a:hlinkClick r:id="rId3" tooltip="https://www.facebook.com/iechydcyhoedduscymru/"/>
              </a:rPr>
              <a:t>Cym</a:t>
            </a:r>
            <a:r>
              <a:rPr lang="en-GB" sz="2000"/>
              <a:t> </a:t>
            </a:r>
          </a:p>
          <a:p>
            <a:r>
              <a:rPr lang="en-GB" sz="2000"/>
              <a:t>Instagram: @publichealthwales</a:t>
            </a:r>
          </a:p>
          <a:p>
            <a:r>
              <a:rPr lang="en-GB" sz="2000"/>
              <a:t>LinkedIn: </a:t>
            </a:r>
            <a:r>
              <a:rPr lang="en-GB" sz="2000" b="1" u="sng">
                <a:hlinkClick r:id="rId4" tooltip="https://www.linkedin.com/company/public-health-wales"/>
              </a:rPr>
              <a:t>https://www.linkedin.com/company/public-health-wales</a:t>
            </a:r>
            <a:endParaRPr lang="en-GB" sz="2000" b="1"/>
          </a:p>
          <a:p>
            <a:r>
              <a:rPr lang="en-GB" sz="2000"/>
              <a:t>TikTok: @publichealthwales</a:t>
            </a:r>
          </a:p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9DB9A7-1163-29D2-BEA7-78F193CB935C}"/>
              </a:ext>
            </a:extLst>
          </p:cNvPr>
          <p:cNvSpPr txBox="1"/>
          <p:nvPr/>
        </p:nvSpPr>
        <p:spPr>
          <a:xfrm>
            <a:off x="687553" y="434815"/>
            <a:ext cx="62168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/>
              <a:t>Communications campaign (2)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56640C-F983-DBED-544E-64823C1F1A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4224" y="1773622"/>
            <a:ext cx="5268707" cy="279790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269726-7D92-C808-A0D3-1CEB9148A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0CCE-8DCC-44DC-A653-AE62B1D84A52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1ABAA1-EE41-E58B-8BA1-7F7047636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Preschool vaccinations resources</a:t>
            </a:r>
          </a:p>
        </p:txBody>
      </p:sp>
    </p:spTree>
    <p:extLst>
      <p:ext uri="{BB962C8B-B14F-4D97-AF65-F5344CB8AC3E}">
        <p14:creationId xmlns:p14="http://schemas.microsoft.com/office/powerpoint/2010/main" val="1400221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33397-B547-C8F5-F7FE-B1810A2EF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872" y="72517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GB" sz="2600" b="1">
                <a:latin typeface="+mn-lt"/>
              </a:rPr>
              <a:t>Public</a:t>
            </a:r>
            <a:r>
              <a:rPr lang="en-GB" sz="2600" b="1"/>
              <a:t> engagement (1)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3884743-C1AF-4518-0A8C-9D14611109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1200" y="1684425"/>
            <a:ext cx="5162550" cy="2903933"/>
          </a:xfrm>
          <a:prstGeom prst="rect">
            <a:avLst/>
          </a:prstGeom>
          <a:noFill/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FAD0964C-08AE-E52F-B0F5-B8FC7BAC17B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9379"/>
          <a:stretch>
            <a:fillRect/>
          </a:stretch>
        </p:blipFill>
        <p:spPr>
          <a:xfrm>
            <a:off x="6318250" y="1684425"/>
            <a:ext cx="5162550" cy="2903933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F58E752-6A8A-2C47-607A-229A00FA1B4D}"/>
              </a:ext>
            </a:extLst>
          </p:cNvPr>
          <p:cNvSpPr txBox="1"/>
          <p:nvPr/>
        </p:nvSpPr>
        <p:spPr>
          <a:xfrm>
            <a:off x="499872" y="5010689"/>
            <a:ext cx="61014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>
                <a:solidFill>
                  <a:srgbClr val="212A73"/>
                </a:solidFill>
                <a:hlinkClick r:id="rId4"/>
              </a:rPr>
              <a:t>Survey of parental attitudes towards immunisation of preschool children</a:t>
            </a:r>
            <a:endParaRPr lang="en-GB">
              <a:solidFill>
                <a:srgbClr val="212A73"/>
              </a:solidFill>
            </a:endParaRPr>
          </a:p>
          <a:p>
            <a:pPr algn="l"/>
            <a:r>
              <a:rPr lang="en-GB" b="1" i="0">
                <a:solidFill>
                  <a:srgbClr val="FFFFFF"/>
                </a:solidFill>
                <a:effectLst/>
                <a:latin typeface="GDS Transport"/>
              </a:rPr>
              <a:t>survey 2025 findings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9A205E-F7D3-B0D6-DF42-91FA65C43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0CCE-8DCC-44DC-A653-AE62B1D84A52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B978CE86-2420-A42A-F61C-9FB7BE9D2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/>
          <a:p>
            <a:r>
              <a:rPr lang="en-GB"/>
              <a:t>Preschool vaccinations resources</a:t>
            </a:r>
          </a:p>
        </p:txBody>
      </p:sp>
    </p:spTree>
    <p:extLst>
      <p:ext uri="{BB962C8B-B14F-4D97-AF65-F5344CB8AC3E}">
        <p14:creationId xmlns:p14="http://schemas.microsoft.com/office/powerpoint/2010/main" val="2487120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C64B2-9007-84C7-3586-F1CB019FC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50712"/>
            <a:ext cx="10518648" cy="3475718"/>
          </a:xfrm>
          <a:ln>
            <a:solidFill>
              <a:schemeClr val="tx1"/>
            </a:solidFill>
          </a:ln>
        </p:spPr>
        <p:txBody>
          <a:bodyPr lIns="91440" tIns="45720" rIns="91440" bIns="45720" anchor="t"/>
          <a:lstStyle/>
          <a:p>
            <a:pPr marL="0" indent="0" algn="ctr">
              <a:buNone/>
            </a:pPr>
            <a:endParaRPr lang="en-GB"/>
          </a:p>
          <a:p>
            <a:pPr marL="0" indent="0" algn="ctr">
              <a:buNone/>
            </a:pPr>
            <a:endParaRPr lang="en-GB"/>
          </a:p>
          <a:p>
            <a:pPr marL="0" indent="0" algn="ctr">
              <a:buNone/>
            </a:pPr>
            <a:r>
              <a:rPr lang="en-GB"/>
              <a:t>This slide set has been created to highlight key publications and resources to support healthcare professionals in delivering preschool vaccinations.</a:t>
            </a:r>
            <a:endParaRPr lang="en-GB">
              <a:cs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90FEC6-B63B-2BBC-1248-D9E5EAD22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0CCE-8DCC-44DC-A653-AE62B1D84A52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A0B9A-2DC9-9704-9C38-AF2BDF4CD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Preschool vaccinations resources</a:t>
            </a:r>
          </a:p>
        </p:txBody>
      </p:sp>
    </p:spTree>
    <p:extLst>
      <p:ext uri="{BB962C8B-B14F-4D97-AF65-F5344CB8AC3E}">
        <p14:creationId xmlns:p14="http://schemas.microsoft.com/office/powerpoint/2010/main" val="38868426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B246E-5223-ABD0-6DE6-C2724A444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136" y="-68604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GB" sz="2600" b="1">
                <a:latin typeface="+mn-lt"/>
              </a:rPr>
              <a:t>Public engagement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CE641-D6F6-2671-CE5C-CAF125E0A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849" y="2029293"/>
            <a:ext cx="3279267" cy="235320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000" b="1"/>
              <a:t>Parental attitudes towards immunisation in Wales, commissioned by Public Health Wales in 2021</a:t>
            </a:r>
          </a:p>
          <a:p>
            <a:pPr marL="0" indent="0">
              <a:buNone/>
            </a:pPr>
            <a:endParaRPr lang="en-GB" sz="2000"/>
          </a:p>
          <a:p>
            <a:pPr marL="0" indent="0">
              <a:buNone/>
            </a:pPr>
            <a:endParaRPr lang="en-GB" sz="2000"/>
          </a:p>
          <a:p>
            <a:pPr marL="0" indent="0">
              <a:buNone/>
            </a:pPr>
            <a:r>
              <a:rPr lang="en-GB" sz="2000">
                <a:solidFill>
                  <a:srgbClr val="212A73"/>
                </a:solidFill>
                <a:hlinkClick r:id="rId2"/>
              </a:rPr>
              <a:t>Survey of parental attitudes towards immunisation of preschool children</a:t>
            </a:r>
            <a:endParaRPr lang="en-GB" sz="2000">
              <a:solidFill>
                <a:srgbClr val="212A73"/>
              </a:solidFill>
            </a:endParaRPr>
          </a:p>
          <a:p>
            <a:pPr marL="0" indent="0">
              <a:buNone/>
            </a:pPr>
            <a:endParaRPr lang="en-GB" sz="2400"/>
          </a:p>
        </p:txBody>
      </p:sp>
      <p:pic>
        <p:nvPicPr>
          <p:cNvPr id="5" name="Picture 4" descr="A blue and white informational chart&#10;&#10;AI-generated content may be incorrect.">
            <a:extLst>
              <a:ext uri="{FF2B5EF4-FFF2-40B4-BE49-F238E27FC236}">
                <a16:creationId xmlns:a16="http://schemas.microsoft.com/office/drawing/2014/main" id="{4E3DCE01-5A79-DD97-2F13-7B9DAE30D82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3" b="2274"/>
          <a:stretch>
            <a:fillRect/>
          </a:stretch>
        </p:blipFill>
        <p:spPr>
          <a:xfrm>
            <a:off x="4654296" y="1075689"/>
            <a:ext cx="5751140" cy="484744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DC447F-E90E-A5EF-2F50-55B75FDAF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0CCE-8DCC-44DC-A653-AE62B1D84A52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678F993-4FA6-B904-74D0-EBDE29A21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Preschool vaccinations resources</a:t>
            </a:r>
          </a:p>
        </p:txBody>
      </p:sp>
    </p:spTree>
    <p:extLst>
      <p:ext uri="{BB962C8B-B14F-4D97-AF65-F5344CB8AC3E}">
        <p14:creationId xmlns:p14="http://schemas.microsoft.com/office/powerpoint/2010/main" val="4776472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387CEAC-76FA-5E7B-CBDC-1D2B34F0C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124" y="1067472"/>
            <a:ext cx="11731752" cy="4027714"/>
          </a:xfrm>
          <a:ln>
            <a:solidFill>
              <a:schemeClr val="tx1"/>
            </a:solidFill>
          </a:ln>
        </p:spPr>
        <p:txBody>
          <a:bodyPr lIns="91440" tIns="45720" rIns="91440" bIns="45720" anchor="t"/>
          <a:lstStyle/>
          <a:p>
            <a:r>
              <a:rPr lang="en-GB" sz="2600"/>
              <a:t>Vaccine Preventable Disease Programme (VPDP) send out a weekly email sharing updates on vaccination resources and other information, if you do not receive these please email us to be added to the distribution list at: </a:t>
            </a:r>
            <a:r>
              <a:rPr lang="en-GB" sz="2600">
                <a:hlinkClick r:id="rId2"/>
              </a:rPr>
              <a:t>phw.vaccines@wales.nhs.uk</a:t>
            </a:r>
            <a:r>
              <a:rPr lang="en-GB" sz="2600"/>
              <a:t> </a:t>
            </a:r>
          </a:p>
          <a:p>
            <a:r>
              <a:rPr lang="en-GB" sz="2600"/>
              <a:t>If you have any clinical queries, please first contact your Health Board Immunisation Team, with local contacts found at: 				</a:t>
            </a:r>
            <a:r>
              <a:rPr lang="en-GB" sz="2600" u="sng">
                <a:hlinkClick r:id="rId3"/>
              </a:rPr>
              <a:t>Vaccine contacts - Public Health Wales</a:t>
            </a:r>
            <a:endParaRPr lang="en-GB" sz="2600">
              <a:cs typeface="Arial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600"/>
              <a:t>Following this and if still required, VPDP at Public Health Wales, can be contacted at: </a:t>
            </a:r>
            <a:r>
              <a:rPr lang="en-GB" sz="2600" u="sng">
                <a:hlinkClick r:id="rId2" tooltip="mailto:phw.vaccines@wales.nhs.uk"/>
              </a:rPr>
              <a:t>phw.vaccines@wales.nhs.uk</a:t>
            </a:r>
            <a:endParaRPr lang="en-GB" sz="26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31A8BD-438A-D1F9-868A-3E50C233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0CCE-8DCC-44DC-A653-AE62B1D84A52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76F5D7-CF51-23BC-410C-69E55E89A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Preschool vaccinations resources</a:t>
            </a:r>
          </a:p>
        </p:txBody>
      </p:sp>
    </p:spTree>
    <p:extLst>
      <p:ext uri="{BB962C8B-B14F-4D97-AF65-F5344CB8AC3E}">
        <p14:creationId xmlns:p14="http://schemas.microsoft.com/office/powerpoint/2010/main" val="239439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65E9E-B501-2BE2-D736-02F62D897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23850"/>
            <a:ext cx="11439525" cy="5638799"/>
          </a:xfrm>
        </p:spPr>
        <p:txBody>
          <a:bodyPr lIns="91440" tIns="45720" rIns="91440" bIns="45720" anchor="t"/>
          <a:lstStyle/>
          <a:p>
            <a:pPr algn="ctr"/>
            <a:br>
              <a:rPr lang="en-GB" b="1">
                <a:effectLst/>
                <a:ea typeface="Calibri" panose="020F0502020204030204" pitchFamily="34" charset="0"/>
              </a:rPr>
            </a:br>
            <a:br>
              <a:rPr lang="en-GB" b="1">
                <a:effectLst/>
                <a:ea typeface="Calibri" panose="020F0502020204030204" pitchFamily="34" charset="0"/>
              </a:rPr>
            </a:br>
            <a:br>
              <a:rPr lang="en-GB" sz="3200">
                <a:effectLst/>
                <a:ea typeface="Calibri" panose="020F0502020204030204" pitchFamily="34" charset="0"/>
              </a:rPr>
            </a:br>
            <a:br>
              <a:rPr lang="en-GB" sz="4000">
                <a:effectLst/>
                <a:ea typeface="Calibri" panose="020F0502020204030204" pitchFamily="34" charset="0"/>
              </a:rPr>
            </a:br>
            <a:endParaRPr lang="en-GB" sz="28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239E31-28AC-5257-A068-5C88FBB26D65}"/>
              </a:ext>
            </a:extLst>
          </p:cNvPr>
          <p:cNvSpPr txBox="1"/>
          <p:nvPr/>
        </p:nvSpPr>
        <p:spPr>
          <a:xfrm>
            <a:off x="7067204" y="807939"/>
            <a:ext cx="4971306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>
                <a:solidFill>
                  <a:schemeClr val="accent1"/>
                </a:solidFill>
              </a:rPr>
              <a:t>Leaflets have been updated to reflect the changes to the routine childhood immunisation schedule in 2025 and 2026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Leaflets are available for the </a:t>
            </a:r>
            <a:r>
              <a:rPr lang="en-GB" b="1"/>
              <a:t>6-in-1, </a:t>
            </a:r>
            <a:r>
              <a:rPr lang="en-GB" b="1" err="1"/>
              <a:t>MenB</a:t>
            </a:r>
            <a:r>
              <a:rPr lang="en-GB" b="1"/>
              <a:t>, rotavirus, pneumococcal, MMRV, 4-in-1, flu </a:t>
            </a:r>
            <a:r>
              <a:rPr lang="en-GB"/>
              <a:t>and </a:t>
            </a:r>
            <a:r>
              <a:rPr lang="en-GB" b="1"/>
              <a:t>BCG</a:t>
            </a:r>
            <a:r>
              <a:rPr lang="en-GB"/>
              <a:t> vaccinations. Along with a </a:t>
            </a:r>
            <a:r>
              <a:rPr lang="en-GB" b="1"/>
              <a:t>What to expect after vaccinations</a:t>
            </a:r>
            <a:r>
              <a:rPr lang="en-GB"/>
              <a:t> leaflet</a:t>
            </a:r>
            <a:endParaRPr lang="en-GB">
              <a:highlight>
                <a:srgbClr val="FFFF00"/>
              </a:highligh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Bilingual digital versions are available for download on PHW vaccines leaflets page on website:</a:t>
            </a:r>
            <a:endParaRPr lang="en-GB"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>
                <a:hlinkClick r:id="rId3"/>
              </a:rPr>
              <a:t>English website page</a:t>
            </a:r>
            <a:r>
              <a:rPr lang="en-GB"/>
              <a:t> (English presents first on the leaflet)</a:t>
            </a:r>
            <a:endParaRPr lang="en-GB"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>
                <a:hlinkClick r:id="rId4"/>
              </a:rPr>
              <a:t>Welsh website page </a:t>
            </a:r>
            <a:r>
              <a:rPr lang="en-GB"/>
              <a:t>(Welsh presents first on the leaflet)</a:t>
            </a:r>
            <a:endParaRPr lang="en-GB" baseline="-25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Leaflets are available to order for free on </a:t>
            </a:r>
            <a:r>
              <a:rPr lang="en-GB">
                <a:hlinkClick r:id="rId5"/>
              </a:rPr>
              <a:t>Health Information Resources website</a:t>
            </a:r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E3A3B9-B757-7ED7-54ED-6D761D7FF5A6}"/>
              </a:ext>
            </a:extLst>
          </p:cNvPr>
          <p:cNvSpPr txBox="1"/>
          <p:nvPr/>
        </p:nvSpPr>
        <p:spPr>
          <a:xfrm>
            <a:off x="163015" y="180827"/>
            <a:ext cx="37472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/>
              <a:t>Leaflets (1)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A75F7C-B402-2F35-116F-AC4301EBC1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7507" y="952516"/>
            <a:ext cx="2962502" cy="28720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3E0990-7B68-ED00-9A4E-6E473C9AEE3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373" b="3534"/>
          <a:stretch/>
        </p:blipFill>
        <p:spPr>
          <a:xfrm>
            <a:off x="59494" y="895351"/>
            <a:ext cx="1589308" cy="28858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C81DD3-DFB5-D6B9-15C1-F5668ECD6BF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412" r="-412"/>
          <a:stretch/>
        </p:blipFill>
        <p:spPr>
          <a:xfrm>
            <a:off x="1436034" y="2699952"/>
            <a:ext cx="1759654" cy="32626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8FC17F-6161-6DFB-5345-9E9BD1CF97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60182" y="2513875"/>
            <a:ext cx="1759654" cy="359179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D96B33-0831-B325-14C4-5D73A94A1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0CCE-8DCC-44DC-A653-AE62B1D84A52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CE172AA-2C51-E4BE-049F-3AB52D228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Preschool vaccinations resources</a:t>
            </a:r>
          </a:p>
        </p:txBody>
      </p:sp>
    </p:spTree>
    <p:extLst>
      <p:ext uri="{BB962C8B-B14F-4D97-AF65-F5344CB8AC3E}">
        <p14:creationId xmlns:p14="http://schemas.microsoft.com/office/powerpoint/2010/main" val="3121123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442E7B-A1B2-2219-27F5-EF0942617E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E72C2-47AD-2F49-91D4-B86CC078F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23850"/>
            <a:ext cx="11439525" cy="5638799"/>
          </a:xfrm>
        </p:spPr>
        <p:txBody>
          <a:bodyPr lIns="91440" tIns="45720" rIns="91440" bIns="45720" anchor="t"/>
          <a:lstStyle/>
          <a:p>
            <a:pPr algn="ctr"/>
            <a:br>
              <a:rPr lang="en-GB" b="1">
                <a:effectLst/>
                <a:ea typeface="Calibri" panose="020F0502020204030204" pitchFamily="34" charset="0"/>
              </a:rPr>
            </a:br>
            <a:br>
              <a:rPr lang="en-GB" b="1">
                <a:effectLst/>
                <a:ea typeface="Calibri" panose="020F0502020204030204" pitchFamily="34" charset="0"/>
              </a:rPr>
            </a:br>
            <a:br>
              <a:rPr lang="en-GB" sz="3200">
                <a:effectLst/>
                <a:ea typeface="Calibri" panose="020F0502020204030204" pitchFamily="34" charset="0"/>
              </a:rPr>
            </a:br>
            <a:br>
              <a:rPr lang="en-GB" sz="4000">
                <a:effectLst/>
                <a:ea typeface="Calibri" panose="020F0502020204030204" pitchFamily="34" charset="0"/>
              </a:rPr>
            </a:br>
            <a:endParaRPr lang="en-GB" sz="28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6F55C5-09D5-5175-ACB7-3235263A3B00}"/>
              </a:ext>
            </a:extLst>
          </p:cNvPr>
          <p:cNvSpPr txBox="1"/>
          <p:nvPr/>
        </p:nvSpPr>
        <p:spPr>
          <a:xfrm>
            <a:off x="8988164" y="889843"/>
            <a:ext cx="282005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The </a:t>
            </a:r>
            <a:r>
              <a:rPr lang="en-GB" b="1"/>
              <a:t>MMRV/MMR </a:t>
            </a:r>
            <a:r>
              <a:rPr lang="en-GB"/>
              <a:t>leaflet and </a:t>
            </a:r>
            <a:r>
              <a:rPr lang="en-GB" b="1"/>
              <a:t>What to expect after vaccinations </a:t>
            </a:r>
            <a:r>
              <a:rPr lang="en-GB"/>
              <a:t>leaflet have been extensively revised to reflect the </a:t>
            </a:r>
            <a:r>
              <a:rPr lang="en-GB" b="1"/>
              <a:t>changes to the routine childhood immunisation schedule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Please use these to assist for you and your patients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Accessible formats are available in BSL, audio, easy read and large print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24934D-A1E6-517E-D30D-FAB3DCC287BC}"/>
              </a:ext>
            </a:extLst>
          </p:cNvPr>
          <p:cNvSpPr txBox="1"/>
          <p:nvPr/>
        </p:nvSpPr>
        <p:spPr>
          <a:xfrm>
            <a:off x="163015" y="180827"/>
            <a:ext cx="37472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/>
              <a:t>Leaflets (2)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3A76DA-1C9D-C699-AF46-BF3AEB469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262" y="881091"/>
            <a:ext cx="2957894" cy="31455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D10FBB-B910-A8C5-87FB-A9DD12E578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7416" y="2930099"/>
            <a:ext cx="1413192" cy="32910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42BAB6-6A74-10ED-F100-1AFC3F22812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652"/>
          <a:stretch/>
        </p:blipFill>
        <p:spPr>
          <a:xfrm>
            <a:off x="4430080" y="786732"/>
            <a:ext cx="1844845" cy="32399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D4E2FE-74AB-B1BF-AF51-733BB1253C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1148" y="813678"/>
            <a:ext cx="1540793" cy="3280397"/>
          </a:xfrm>
          <a:prstGeom prst="rect">
            <a:avLst/>
          </a:prstGeom>
        </p:spPr>
      </p:pic>
      <p:pic>
        <p:nvPicPr>
          <p:cNvPr id="5" name="Picture 4" descr="A family with a child on their back&#10;&#10;AI-generated content may be incorrect.">
            <a:extLst>
              <a:ext uri="{FF2B5EF4-FFF2-40B4-BE49-F238E27FC236}">
                <a16:creationId xmlns:a16="http://schemas.microsoft.com/office/drawing/2014/main" id="{733B2361-97D7-6E61-A14D-B4759513A2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22175" y="2791605"/>
            <a:ext cx="1604713" cy="3314067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E73278-6A19-8F8D-9D06-4B8BB28EE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0CCE-8DCC-44DC-A653-AE62B1D84A52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A28BBE1-BDBC-5AD8-484B-22F79365A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Preschool vaccinations resources</a:t>
            </a:r>
          </a:p>
        </p:txBody>
      </p:sp>
    </p:spTree>
    <p:extLst>
      <p:ext uri="{BB962C8B-B14F-4D97-AF65-F5344CB8AC3E}">
        <p14:creationId xmlns:p14="http://schemas.microsoft.com/office/powerpoint/2010/main" val="2804395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65E9E-B501-2BE2-D736-02F62D897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23850"/>
            <a:ext cx="11439525" cy="5638799"/>
          </a:xfrm>
        </p:spPr>
        <p:txBody>
          <a:bodyPr lIns="91440" tIns="45720" rIns="91440" bIns="45720" anchor="t"/>
          <a:lstStyle/>
          <a:p>
            <a:pPr algn="ctr"/>
            <a:br>
              <a:rPr lang="en-GB" b="1">
                <a:effectLst/>
                <a:ea typeface="Calibri" panose="020F0502020204030204" pitchFamily="34" charset="0"/>
              </a:rPr>
            </a:br>
            <a:br>
              <a:rPr lang="en-GB" b="1">
                <a:effectLst/>
                <a:ea typeface="Calibri" panose="020F0502020204030204" pitchFamily="34" charset="0"/>
              </a:rPr>
            </a:br>
            <a:br>
              <a:rPr lang="en-GB" sz="3200">
                <a:effectLst/>
                <a:ea typeface="Calibri" panose="020F0502020204030204" pitchFamily="34" charset="0"/>
              </a:rPr>
            </a:br>
            <a:br>
              <a:rPr lang="en-GB" sz="4000">
                <a:effectLst/>
                <a:ea typeface="Calibri" panose="020F0502020204030204" pitchFamily="34" charset="0"/>
              </a:rPr>
            </a:br>
            <a:endParaRPr lang="en-GB" sz="2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6D72F6-4A48-19C9-EF13-C1F913FDFFCB}"/>
              </a:ext>
            </a:extLst>
          </p:cNvPr>
          <p:cNvSpPr txBox="1"/>
          <p:nvPr/>
        </p:nvSpPr>
        <p:spPr>
          <a:xfrm>
            <a:off x="317113" y="311368"/>
            <a:ext cx="50456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/>
              <a:t>Posters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75B382-7F88-5B14-8414-789DCEF44504}"/>
              </a:ext>
            </a:extLst>
          </p:cNvPr>
          <p:cNvSpPr txBox="1"/>
          <p:nvPr/>
        </p:nvSpPr>
        <p:spPr>
          <a:xfrm>
            <a:off x="266258" y="998302"/>
            <a:ext cx="7959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/>
              <a:t>Posters have been updated to reflect the </a:t>
            </a:r>
            <a:r>
              <a:rPr lang="en-GB" b="1"/>
              <a:t>changes to the routine childhood immunisation schedule </a:t>
            </a:r>
            <a:r>
              <a:rPr lang="en-GB"/>
              <a:t>in 2025 and 2026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/>
              <a:t>These bilingual resources are available to download </a:t>
            </a:r>
            <a:r>
              <a:rPr lang="en-GB" b="1">
                <a:hlinkClick r:id="rId3"/>
              </a:rPr>
              <a:t>from the </a:t>
            </a:r>
            <a:r>
              <a:rPr lang="en-GB" b="1" err="1">
                <a:hlinkClick r:id="rId3"/>
              </a:rPr>
              <a:t>webshop</a:t>
            </a:r>
            <a:endParaRPr lang="en-GB" b="1"/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1BFB29-2126-9749-C474-FD1ACFEAD14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0946" t="3326" r="2733" b="14968"/>
          <a:stretch/>
        </p:blipFill>
        <p:spPr>
          <a:xfrm>
            <a:off x="8333681" y="2433723"/>
            <a:ext cx="3765157" cy="37030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564E6B-121C-8B87-CFD4-CAAA4188B6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4678" y="2438401"/>
            <a:ext cx="2598034" cy="36998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C9DFBA-B6BA-AFF4-F6CC-475C9DA6AFD4}"/>
              </a:ext>
            </a:extLst>
          </p:cNvPr>
          <p:cNvSpPr txBox="1"/>
          <p:nvPr/>
        </p:nvSpPr>
        <p:spPr>
          <a:xfrm rot="19794650">
            <a:off x="8877240" y="3769656"/>
            <a:ext cx="3215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rgbClr val="FF0000"/>
                </a:solidFill>
                <a:highlight>
                  <a:srgbClr val="FFFF00"/>
                </a:highlight>
              </a:rPr>
              <a:t>Being updated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FF074A-A54C-0ADF-5146-5FF3676FC6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52" y="2438400"/>
            <a:ext cx="2605371" cy="3698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B65632-21F3-C0C3-E57B-F3FEB4CD95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025" y="2446404"/>
            <a:ext cx="2588101" cy="36998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08B5E1E-C05F-7920-7772-4EBE39B182C0}"/>
              </a:ext>
            </a:extLst>
          </p:cNvPr>
          <p:cNvSpPr txBox="1"/>
          <p:nvPr/>
        </p:nvSpPr>
        <p:spPr>
          <a:xfrm rot="19794650">
            <a:off x="5916128" y="3761411"/>
            <a:ext cx="2845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rgbClr val="FF0000"/>
                </a:solidFill>
                <a:highlight>
                  <a:srgbClr val="FFFF00"/>
                </a:highlight>
              </a:rPr>
              <a:t>Being updated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68DC72D-3FB3-029F-0AEA-ACDF37916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0CCE-8DCC-44DC-A653-AE62B1D84A52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2905AFF7-8756-DD65-240B-DAEACA15A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Preschool vaccinations resources</a:t>
            </a:r>
          </a:p>
        </p:txBody>
      </p:sp>
    </p:spTree>
    <p:extLst>
      <p:ext uri="{BB962C8B-B14F-4D97-AF65-F5344CB8AC3E}">
        <p14:creationId xmlns:p14="http://schemas.microsoft.com/office/powerpoint/2010/main" val="2031817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415797-CB57-77E7-DEB8-9B9C7CBDDB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6293D-E81B-2F60-F0B6-2107DB05C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23850"/>
            <a:ext cx="11439525" cy="5638799"/>
          </a:xfrm>
        </p:spPr>
        <p:txBody>
          <a:bodyPr lIns="91440" tIns="45720" rIns="91440" bIns="45720" anchor="t"/>
          <a:lstStyle/>
          <a:p>
            <a:pPr algn="ctr"/>
            <a:br>
              <a:rPr lang="en-GB" b="1">
                <a:effectLst/>
                <a:ea typeface="Calibri" panose="020F0502020204030204" pitchFamily="34" charset="0"/>
              </a:rPr>
            </a:br>
            <a:br>
              <a:rPr lang="en-GB" b="1">
                <a:effectLst/>
                <a:ea typeface="Calibri" panose="020F0502020204030204" pitchFamily="34" charset="0"/>
              </a:rPr>
            </a:br>
            <a:br>
              <a:rPr lang="en-GB" sz="3200">
                <a:effectLst/>
                <a:ea typeface="Calibri" panose="020F0502020204030204" pitchFamily="34" charset="0"/>
              </a:rPr>
            </a:br>
            <a:br>
              <a:rPr lang="en-GB" sz="4000">
                <a:effectLst/>
                <a:ea typeface="Calibri" panose="020F0502020204030204" pitchFamily="34" charset="0"/>
              </a:rPr>
            </a:br>
            <a:endParaRPr lang="en-GB" sz="2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F0329B-BA0A-2AF9-6C3B-19C704104F1D}"/>
              </a:ext>
            </a:extLst>
          </p:cNvPr>
          <p:cNvSpPr txBox="1"/>
          <p:nvPr/>
        </p:nvSpPr>
        <p:spPr>
          <a:xfrm>
            <a:off x="206416" y="178068"/>
            <a:ext cx="50456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/>
              <a:t>Immunisation schedules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055529-3259-C01D-99AF-7F72140D889A}"/>
              </a:ext>
            </a:extLst>
          </p:cNvPr>
          <p:cNvSpPr txBox="1"/>
          <p:nvPr/>
        </p:nvSpPr>
        <p:spPr>
          <a:xfrm>
            <a:off x="4217714" y="661104"/>
            <a:ext cx="3744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>
                <a:hlinkClick r:id="rId3"/>
              </a:rPr>
              <a:t>Routine immunisation schedules for Wales - Public Health Wales</a:t>
            </a:r>
            <a:r>
              <a:rPr lang="en-GB" sz="1600" b="1"/>
              <a:t> </a:t>
            </a:r>
            <a:r>
              <a:rPr lang="en-GB" sz="1600"/>
              <a:t>– available in English and Welsh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73242EF-5F44-9C9E-69B2-70717E7822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3"/>
          <a:stretch/>
        </p:blipFill>
        <p:spPr bwMode="auto">
          <a:xfrm>
            <a:off x="206416" y="808990"/>
            <a:ext cx="3647478" cy="5299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BB2A8250-CE6D-FDBD-F10D-9B4C8F0854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4" r="1192" b="16087"/>
          <a:stretch/>
        </p:blipFill>
        <p:spPr bwMode="auto">
          <a:xfrm>
            <a:off x="4289393" y="1575517"/>
            <a:ext cx="3672806" cy="4532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9C15FC2-DB9B-310B-DEDA-9F8F7C5360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5" r="3624"/>
          <a:stretch/>
        </p:blipFill>
        <p:spPr bwMode="auto">
          <a:xfrm>
            <a:off x="8364378" y="808990"/>
            <a:ext cx="3414780" cy="5153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1DBE2-8E24-2C22-D3E5-18B225823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0CCE-8DCC-44DC-A653-AE62B1D84A52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544E23-B86E-DCAE-D44C-69EBA05FF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Preschool vaccinations resources</a:t>
            </a:r>
          </a:p>
        </p:txBody>
      </p:sp>
    </p:spTree>
    <p:extLst>
      <p:ext uri="{BB962C8B-B14F-4D97-AF65-F5344CB8AC3E}">
        <p14:creationId xmlns:p14="http://schemas.microsoft.com/office/powerpoint/2010/main" val="2442800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75BC24-9FE5-ED2E-7454-3FB3B253E9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559A4-7802-9F77-F759-8BA0A058C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23850"/>
            <a:ext cx="11439525" cy="5638799"/>
          </a:xfrm>
        </p:spPr>
        <p:txBody>
          <a:bodyPr lIns="91440" tIns="45720" rIns="91440" bIns="45720" anchor="t"/>
          <a:lstStyle/>
          <a:p>
            <a:pPr algn="ctr"/>
            <a:br>
              <a:rPr lang="en-GB" b="1" dirty="0">
                <a:effectLst/>
                <a:ea typeface="Calibri" panose="020F0502020204030204" pitchFamily="34" charset="0"/>
              </a:rPr>
            </a:br>
            <a:br>
              <a:rPr lang="en-GB" b="1" dirty="0">
                <a:effectLst/>
                <a:ea typeface="Calibri" panose="020F0502020204030204" pitchFamily="34" charset="0"/>
              </a:rPr>
            </a:br>
            <a:br>
              <a:rPr lang="en-GB" sz="3200" dirty="0">
                <a:effectLst/>
                <a:ea typeface="Calibri" panose="020F0502020204030204" pitchFamily="34" charset="0"/>
              </a:rPr>
            </a:br>
            <a:br>
              <a:rPr lang="en-GB" sz="4000" dirty="0">
                <a:effectLst/>
                <a:ea typeface="Calibri" panose="020F0502020204030204" pitchFamily="34" charset="0"/>
              </a:rPr>
            </a:br>
            <a:endParaRPr lang="en-GB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C1A9B7-5560-AE0C-F541-B8F3B2A14239}"/>
              </a:ext>
            </a:extLst>
          </p:cNvPr>
          <p:cNvSpPr txBox="1"/>
          <p:nvPr/>
        </p:nvSpPr>
        <p:spPr>
          <a:xfrm>
            <a:off x="513393" y="172715"/>
            <a:ext cx="5045620" cy="4924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600" b="1"/>
              <a:t>Additional resources (1)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B1151A-3333-212C-FE3D-F7966E8A9E0F}"/>
              </a:ext>
            </a:extLst>
          </p:cNvPr>
          <p:cNvSpPr txBox="1"/>
          <p:nvPr/>
        </p:nvSpPr>
        <p:spPr>
          <a:xfrm>
            <a:off x="6604202" y="687444"/>
            <a:ext cx="4491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Preschool Immunisation Resource Pack</a:t>
            </a:r>
            <a:endParaRPr lang="en-GB" dirty="0"/>
          </a:p>
          <a:p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609E8F8-D4C6-D4AF-EE62-CCDB008E8569}"/>
              </a:ext>
            </a:extLst>
          </p:cNvPr>
          <p:cNvSpPr txBox="1"/>
          <p:nvPr/>
        </p:nvSpPr>
        <p:spPr>
          <a:xfrm>
            <a:off x="948344" y="644052"/>
            <a:ext cx="4743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4"/>
              </a:rPr>
              <a:t>Changes to the routine childhood immunisation schedule in Wales - Toolkit for healthcare practitioners</a:t>
            </a:r>
            <a:endParaRPr lang="en-GB" dirty="0"/>
          </a:p>
        </p:txBody>
      </p:sp>
      <p:pic>
        <p:nvPicPr>
          <p:cNvPr id="1026" name="image_0">
            <a:extLst>
              <a:ext uri="{FF2B5EF4-FFF2-40B4-BE49-F238E27FC236}">
                <a16:creationId xmlns:a16="http://schemas.microsoft.com/office/drawing/2014/main" id="{E7529C37-3BA0-6609-F011-469845081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831" y="1598985"/>
            <a:ext cx="3113169" cy="45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B8EB5B-A44D-33D1-8FA4-5B2ACC840F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0087" y="1466646"/>
            <a:ext cx="3321025" cy="4571571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8CDD46-D2FF-F73B-DC1A-1DF4476BD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0CCE-8DCC-44DC-A653-AE62B1D84A52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E4D31-EDDD-2100-662A-70439170C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Preschool vaccinations resources</a:t>
            </a:r>
          </a:p>
        </p:txBody>
      </p:sp>
    </p:spTree>
    <p:extLst>
      <p:ext uri="{BB962C8B-B14F-4D97-AF65-F5344CB8AC3E}">
        <p14:creationId xmlns:p14="http://schemas.microsoft.com/office/powerpoint/2010/main" val="1485197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E06519-006A-0C13-2D94-DCB163462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01A57-70D2-4F10-8101-5A77339B4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23850"/>
            <a:ext cx="11439525" cy="5638799"/>
          </a:xfrm>
        </p:spPr>
        <p:txBody>
          <a:bodyPr lIns="91440" tIns="45720" rIns="91440" bIns="45720" anchor="t"/>
          <a:lstStyle/>
          <a:p>
            <a:pPr algn="ctr"/>
            <a:br>
              <a:rPr lang="en-GB" b="1">
                <a:effectLst/>
                <a:ea typeface="Calibri" panose="020F0502020204030204" pitchFamily="34" charset="0"/>
              </a:rPr>
            </a:br>
            <a:br>
              <a:rPr lang="en-GB" b="1">
                <a:effectLst/>
                <a:ea typeface="Calibri" panose="020F0502020204030204" pitchFamily="34" charset="0"/>
              </a:rPr>
            </a:br>
            <a:br>
              <a:rPr lang="en-GB" sz="3200">
                <a:effectLst/>
                <a:ea typeface="Calibri" panose="020F0502020204030204" pitchFamily="34" charset="0"/>
              </a:rPr>
            </a:br>
            <a:br>
              <a:rPr lang="en-GB" sz="4000">
                <a:effectLst/>
                <a:ea typeface="Calibri" panose="020F0502020204030204" pitchFamily="34" charset="0"/>
              </a:rPr>
            </a:br>
            <a:endParaRPr lang="en-GB" sz="2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9FBA4D-77BD-1657-CEB3-1683452B65FB}"/>
              </a:ext>
            </a:extLst>
          </p:cNvPr>
          <p:cNvSpPr txBox="1"/>
          <p:nvPr/>
        </p:nvSpPr>
        <p:spPr>
          <a:xfrm>
            <a:off x="513393" y="172715"/>
            <a:ext cx="50456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/>
              <a:t>Additional resources (2)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B2009B-47F9-80E1-FE49-FC5E285CF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673" y="1224028"/>
            <a:ext cx="3454720" cy="48777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1916B2-E96A-8840-FD30-7330C687F1B2}"/>
              </a:ext>
            </a:extLst>
          </p:cNvPr>
          <p:cNvSpPr txBox="1"/>
          <p:nvPr/>
        </p:nvSpPr>
        <p:spPr>
          <a:xfrm>
            <a:off x="6498104" y="578828"/>
            <a:ext cx="3026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hlinkClick r:id="rId4"/>
              </a:rPr>
              <a:t>Egg Allergy Algorithm 25-26</a:t>
            </a:r>
            <a:endParaRPr lang="en-GB"/>
          </a:p>
          <a:p>
            <a:endParaRPr lang="en-GB"/>
          </a:p>
        </p:txBody>
      </p:sp>
      <p:pic>
        <p:nvPicPr>
          <p:cNvPr id="8" name="Picture 7" descr="A brochure of a family&#10;&#10;AI-generated content may be incorrect.">
            <a:extLst>
              <a:ext uri="{FF2B5EF4-FFF2-40B4-BE49-F238E27FC236}">
                <a16:creationId xmlns:a16="http://schemas.microsoft.com/office/drawing/2014/main" id="{0B15BFCF-4680-A93B-6771-2B67C71463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0993" y="1230924"/>
            <a:ext cx="3377459" cy="473612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27ADE58-14E7-8FA9-2EA2-A3E982B6772D}"/>
              </a:ext>
            </a:extLst>
          </p:cNvPr>
          <p:cNvSpPr txBox="1"/>
          <p:nvPr/>
        </p:nvSpPr>
        <p:spPr>
          <a:xfrm rot="19794650">
            <a:off x="1672404" y="2877012"/>
            <a:ext cx="3510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rgbClr val="FF0000"/>
                </a:solidFill>
                <a:highlight>
                  <a:srgbClr val="FFFF00"/>
                </a:highlight>
              </a:rPr>
              <a:t>Being updated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FE6759-B40D-9FAF-F4F4-B5584C62BB18}"/>
              </a:ext>
            </a:extLst>
          </p:cNvPr>
          <p:cNvSpPr txBox="1"/>
          <p:nvPr/>
        </p:nvSpPr>
        <p:spPr>
          <a:xfrm>
            <a:off x="1246234" y="577088"/>
            <a:ext cx="39357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hlinkClick r:id="rId6"/>
              </a:rPr>
              <a:t>Toolkit for healthcare professionals: measles-containing vaccinations</a:t>
            </a:r>
            <a:endParaRPr lang="en-GB"/>
          </a:p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344537-B927-44DD-AE66-26BC10DCB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0CCE-8DCC-44DC-A653-AE62B1D84A52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CCCD146-AA84-A7A3-8DC0-385F5833D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Preschool vaccinations resources</a:t>
            </a:r>
          </a:p>
        </p:txBody>
      </p:sp>
    </p:spTree>
    <p:extLst>
      <p:ext uri="{BB962C8B-B14F-4D97-AF65-F5344CB8AC3E}">
        <p14:creationId xmlns:p14="http://schemas.microsoft.com/office/powerpoint/2010/main" val="372794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2615AF-9D6A-8ED5-51DA-D135BD2447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51759-3A79-66EE-AF3B-25E3D2DBE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23850"/>
            <a:ext cx="11439525" cy="5638799"/>
          </a:xfrm>
        </p:spPr>
        <p:txBody>
          <a:bodyPr lIns="91440" tIns="45720" rIns="91440" bIns="45720" anchor="t"/>
          <a:lstStyle/>
          <a:p>
            <a:pPr algn="ctr"/>
            <a:br>
              <a:rPr lang="en-GB" b="1">
                <a:effectLst/>
                <a:ea typeface="Calibri" panose="020F0502020204030204" pitchFamily="34" charset="0"/>
              </a:rPr>
            </a:br>
            <a:br>
              <a:rPr lang="en-GB" b="1">
                <a:effectLst/>
                <a:ea typeface="Calibri" panose="020F0502020204030204" pitchFamily="34" charset="0"/>
              </a:rPr>
            </a:br>
            <a:br>
              <a:rPr lang="en-GB" sz="3200">
                <a:effectLst/>
                <a:ea typeface="Calibri" panose="020F0502020204030204" pitchFamily="34" charset="0"/>
              </a:rPr>
            </a:br>
            <a:br>
              <a:rPr lang="en-GB" sz="4000">
                <a:effectLst/>
                <a:ea typeface="Calibri" panose="020F0502020204030204" pitchFamily="34" charset="0"/>
              </a:rPr>
            </a:br>
            <a:endParaRPr lang="en-GB" sz="2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D6F226-277F-4870-1454-7BD892799E6C}"/>
              </a:ext>
            </a:extLst>
          </p:cNvPr>
          <p:cNvSpPr txBox="1"/>
          <p:nvPr/>
        </p:nvSpPr>
        <p:spPr>
          <a:xfrm>
            <a:off x="288912" y="197086"/>
            <a:ext cx="78644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/>
              <a:t>Additional resources (3)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9C5BFC-D3B5-ACFA-09CB-F819E190B0F7}"/>
              </a:ext>
            </a:extLst>
          </p:cNvPr>
          <p:cNvSpPr txBox="1"/>
          <p:nvPr/>
        </p:nvSpPr>
        <p:spPr>
          <a:xfrm>
            <a:off x="528128" y="4898058"/>
            <a:ext cx="111357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/>
              <a:t>Pork gelatine </a:t>
            </a:r>
            <a:r>
              <a:rPr lang="en-GB"/>
              <a:t>factsheet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/>
              <a:t>Catch it bin it kill it </a:t>
            </a:r>
            <a:r>
              <a:rPr lang="en-GB"/>
              <a:t>poster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/>
              <a:t>Child flu </a:t>
            </a:r>
            <a:r>
              <a:rPr lang="en-GB"/>
              <a:t>stickers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Resources are available </a:t>
            </a:r>
            <a:r>
              <a:rPr lang="en-GB" b="1">
                <a:hlinkClick r:id="rId3"/>
              </a:rPr>
              <a:t>from the </a:t>
            </a:r>
            <a:r>
              <a:rPr lang="en-GB" b="1" err="1">
                <a:hlinkClick r:id="rId3"/>
              </a:rPr>
              <a:t>webshop</a:t>
            </a:r>
            <a:endParaRPr lang="en-GB" b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CC57A0-E48D-817D-EDD3-1946F99688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9056" y="1151943"/>
            <a:ext cx="2815369" cy="39191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C0E4F8-BA3A-828B-764C-E34BCED3E9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6359" y="963760"/>
            <a:ext cx="2815369" cy="39342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AE719AC-83C5-2C7D-D71E-D2EDC8535A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1752" y="789397"/>
            <a:ext cx="2685497" cy="40342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522B50-1477-C2C1-68AC-014C6D408C1A}"/>
              </a:ext>
            </a:extLst>
          </p:cNvPr>
          <p:cNvSpPr txBox="1"/>
          <p:nvPr/>
        </p:nvSpPr>
        <p:spPr>
          <a:xfrm rot="19794650">
            <a:off x="2176496" y="2290858"/>
            <a:ext cx="3510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rgbClr val="FF0000"/>
                </a:solidFill>
                <a:highlight>
                  <a:srgbClr val="FFFF00"/>
                </a:highlight>
              </a:rPr>
              <a:t>Being updated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87CB00-295D-5AEF-F520-71ED02E49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0CCE-8DCC-44DC-A653-AE62B1D84A52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A288E6B-26E8-E452-93C4-BE94D3D3B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Preschool vaccinations resources</a:t>
            </a:r>
          </a:p>
        </p:txBody>
      </p:sp>
    </p:spTree>
    <p:extLst>
      <p:ext uri="{BB962C8B-B14F-4D97-AF65-F5344CB8AC3E}">
        <p14:creationId xmlns:p14="http://schemas.microsoft.com/office/powerpoint/2010/main" val="3151865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2">
      <a:dk1>
        <a:srgbClr val="212A73"/>
      </a:dk1>
      <a:lt1>
        <a:sysClr val="window" lastClr="FFFFFF"/>
      </a:lt1>
      <a:dk2>
        <a:srgbClr val="3F3F3F"/>
      </a:dk2>
      <a:lt2>
        <a:srgbClr val="E7E6E6"/>
      </a:lt2>
      <a:accent1>
        <a:srgbClr val="29B8CE"/>
      </a:accent1>
      <a:accent2>
        <a:srgbClr val="FFDD00"/>
      </a:accent2>
      <a:accent3>
        <a:srgbClr val="A5A5A5"/>
      </a:accent3>
      <a:accent4>
        <a:srgbClr val="000000"/>
      </a:accent4>
      <a:accent5>
        <a:srgbClr val="000000"/>
      </a:accent5>
      <a:accent6>
        <a:srgbClr val="000000"/>
      </a:accent6>
      <a:hlink>
        <a:srgbClr val="00A7A7"/>
      </a:hlink>
      <a:folHlink>
        <a:srgbClr val="FFDD00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SL-KWS PowerPoint Template.potx [Read-Only]" id="{86732236-5F12-4106-BD36-971A9F119E43}" vid="{6152B61F-5BA0-4CAA-90E3-E6E716A9C68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rchive0 xmlns="c5c4c049-fd51-4c1e-8931-c678015eeba8">false</Archive0>
    <Typeofresource xmlns="c5c4c049-fd51-4c1e-8931-c678015eeba8">Resource pack</Typeofresource>
    <Date xmlns="c5c4c049-fd51-4c1e-8931-c678015eeba8" xsi:nil="true"/>
    <ISBNnumber xmlns="c5c4c049-fd51-4c1e-8931-c678015eeba8" xsi:nil="true"/>
    <Vaccinename xmlns="c5c4c049-fd51-4c1e-8931-c678015eeba8">
      <Value>Non-specific vaccine info</Value>
    </Vaccinename>
    <Topic xmlns="c5c4c049-fd51-4c1e-8931-c678015eeba8">
      <Value>Pre-School</Value>
    </Topic>
    <Language xmlns="c5c4c049-fd51-4c1e-8931-c678015eeba8" xsi:nil="true"/>
    <Version_x0020__x002f__x0020_Year xmlns="c5c4c049-fd51-4c1e-8931-c678015eeba8" xsi:nil="true"/>
    <Archive xmlns="c5c4c049-fd51-4c1e-8931-c678015eeba8" xsi:nil="true"/>
    <relatingtoresource xmlns="c5c4c049-fd51-4c1e-8931-c678015eeba8">Initial content / working draft</relatingtoresource>
    <HIRLink xmlns="c5c4c049-fd51-4c1e-8931-c678015eeba8">
      <Url xsi:nil="true"/>
      <Description xsi:nil="true"/>
    </HIRLink>
    <TaxCatchAll xmlns="fdfaf355-f7ae-47f3-8f93-739a60756710" xsi:nil="true"/>
    <SKUNumber xmlns="c5c4c049-fd51-4c1e-8931-c678015eeba8" xsi:nil="true"/>
    <lcf76f155ced4ddcb4097134ff3c332f xmlns="c5c4c049-fd51-4c1e-8931-c678015eeba8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EEB5CED91B224BADEEF37F9C36D513" ma:contentTypeVersion="25" ma:contentTypeDescription="Create a new document." ma:contentTypeScope="" ma:versionID="bef79e5b1e020cd4d2865ba440abb8b3">
  <xsd:schema xmlns:xsd="http://www.w3.org/2001/XMLSchema" xmlns:xs="http://www.w3.org/2001/XMLSchema" xmlns:p="http://schemas.microsoft.com/office/2006/metadata/properties" xmlns:ns2="c5c4c049-fd51-4c1e-8931-c678015eeba8" xmlns:ns3="fdfaf355-f7ae-47f3-8f93-739a60756710" targetNamespace="http://schemas.microsoft.com/office/2006/metadata/properties" ma:root="true" ma:fieldsID="a08f39ec5d689700dadbf7f3aab2399e" ns2:_="" ns3:_="">
    <xsd:import namespace="c5c4c049-fd51-4c1e-8931-c678015eeba8"/>
    <xsd:import namespace="fdfaf355-f7ae-47f3-8f93-739a60756710"/>
    <xsd:element name="properties">
      <xsd:complexType>
        <xsd:sequence>
          <xsd:element name="documentManagement">
            <xsd:complexType>
              <xsd:all>
                <xsd:element ref="ns2:Topic" minOccurs="0"/>
                <xsd:element ref="ns2:Vaccinename" minOccurs="0"/>
                <xsd:element ref="ns2:Typeofresource"/>
                <xsd:element ref="ns2:relatingtoresource"/>
                <xsd:element ref="ns2:SKUNumber" minOccurs="0"/>
                <xsd:element ref="ns2:HIRLink" minOccurs="0"/>
                <xsd:element ref="ns2:Version_x0020__x002f__x0020_Year" minOccurs="0"/>
                <xsd:element ref="ns2:ISBNnumber" minOccurs="0"/>
                <xsd:element ref="ns2:Date" minOccurs="0"/>
                <xsd:element ref="ns2:Language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Archive" minOccurs="0"/>
                <xsd:element ref="ns2:Archive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c4c049-fd51-4c1e-8931-c678015eeba8" elementFormDefault="qualified">
    <xsd:import namespace="http://schemas.microsoft.com/office/2006/documentManagement/types"/>
    <xsd:import namespace="http://schemas.microsoft.com/office/infopath/2007/PartnerControls"/>
    <xsd:element name="Topic" ma:index="8" nillable="true" ma:displayName="Life Course" ma:format="Dropdown" ma:internalName="Topic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dult"/>
                    <xsd:enumeration value="Generic Life Course"/>
                    <xsd:enumeration value="Pregnancy"/>
                    <xsd:enumeration value="School Age"/>
                    <xsd:enumeration value="Pre-School"/>
                    <xsd:enumeration value="Changes Childhood Schedule"/>
                  </xsd:restriction>
                </xsd:simpleType>
              </xsd:element>
            </xsd:sequence>
          </xsd:extension>
        </xsd:complexContent>
      </xsd:complexType>
    </xsd:element>
    <xsd:element name="Vaccinename" ma:index="9" nillable="true" ma:displayName="Vaccine name " ma:description="Name of specific vaccine " ma:format="Dropdown" ma:internalName="Vaccinenam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CG"/>
                    <xsd:enumeration value="Combined Vaccines"/>
                    <xsd:enumeration value="Flu"/>
                    <xsd:enumeration value="HPV"/>
                    <xsd:enumeration value="3in1: Teenage Booster"/>
                    <xsd:enumeration value="MenACWY"/>
                    <xsd:enumeration value="Covid19"/>
                    <xsd:enumeration value="RSV"/>
                    <xsd:enumeration value="MMR"/>
                    <xsd:enumeration value="MMRV &amp; MMR"/>
                    <xsd:enumeration value="Non-specific vaccine info"/>
                    <xsd:enumeration value="HIB/MenC"/>
                    <xsd:enumeration value="Measles"/>
                    <xsd:enumeration value="MenB"/>
                    <xsd:enumeration value="Mpox"/>
                    <xsd:enumeration value="Pneumococcal"/>
                    <xsd:enumeration value="Rotavirus"/>
                    <xsd:enumeration value="Shingles"/>
                    <xsd:enumeration value="Whooping Cough"/>
                    <xsd:enumeration value="4in1: For Pre-School"/>
                    <xsd:enumeration value="6in1: For Babies"/>
                    <xsd:enumeration value="Specific vaccine info"/>
                    <xsd:enumeration value="N/A"/>
                    <xsd:enumeration value="MenB for Gono"/>
                    <xsd:enumeration value="Choice 25"/>
                  </xsd:restriction>
                </xsd:simpleType>
              </xsd:element>
            </xsd:sequence>
          </xsd:extension>
        </xsd:complexContent>
      </xsd:complexType>
    </xsd:element>
    <xsd:element name="Typeofresource" ma:index="10" ma:displayName="Type of resource" ma:description="What type of resource this is " ma:format="Dropdown" ma:internalName="Typeofresource">
      <xsd:simpleType>
        <xsd:restriction base="dms:Choice">
          <xsd:enumeration value="Leaflet (DL)"/>
          <xsd:enumeration value="Large Print"/>
          <xsd:enumeration value="Easy Read"/>
          <xsd:enumeration value="Audio"/>
          <xsd:enumeration value="Poster"/>
          <xsd:enumeration value="Stickers"/>
          <xsd:enumeration value="Vaccination card"/>
          <xsd:enumeration value="BSL"/>
          <xsd:enumeration value="Other"/>
          <xsd:enumeration value="E-Learning"/>
          <xsd:enumeration value="Invitation letter"/>
          <xsd:enumeration value="Toolkit"/>
          <xsd:enumeration value="Fletter"/>
          <xsd:enumeration value="Public Facing Webpage"/>
          <xsd:enumeration value="Briefing Document"/>
          <xsd:enumeration value="Clinical Script"/>
          <xsd:enumeration value="HCP SP FAQs"/>
          <xsd:enumeration value="Minority Languages"/>
          <xsd:enumeration value="Visual aid"/>
          <xsd:enumeration value="Videos"/>
          <xsd:enumeration value="Resource pack"/>
          <xsd:enumeration value="Guidance and reports"/>
          <xsd:enumeration value="Infographics"/>
          <xsd:enumeration value="Comic strips"/>
          <xsd:enumeration value="Booklets"/>
          <xsd:enumeration value="Immunisation schedule"/>
          <xsd:enumeration value="Consent forms"/>
          <xsd:enumeration value="Letters"/>
          <xsd:enumeration value="Training Slide Set"/>
          <xsd:enumeration value="Supporting document"/>
          <xsd:enumeration value="Fact Sheet"/>
          <xsd:enumeration value="Survey"/>
          <xsd:enumeration value="Project"/>
          <xsd:enumeration value="Reference document"/>
          <xsd:enumeration value="HCP webpage"/>
        </xsd:restriction>
      </xsd:simpleType>
    </xsd:element>
    <xsd:element name="relatingtoresource" ma:index="11" ma:displayName="Identifiers / Markers" ma:description="What type of document this is, i.e is it he crystal mark, the confirmation of the ISBN number " ma:format="Dropdown" ma:internalName="relatingtoresource">
      <xsd:simpleType>
        <xsd:restriction base="dms:Choice">
          <xsd:enumeration value="Welsh Translation text"/>
          <xsd:enumeration value="Plain English Approved Text"/>
          <xsd:enumeration value="Crystal Mark"/>
          <xsd:enumeration value="Checklist"/>
          <xsd:enumeration value="QR codes"/>
          <xsd:enumeration value="Slugs"/>
          <xsd:enumeration value="Initial content / working draft"/>
          <xsd:enumeration value="N/A"/>
          <xsd:enumeration value="ISBN"/>
          <xsd:enumeration value="FINAL CONTENT"/>
          <xsd:enumeration value="POAP"/>
          <xsd:enumeration value="Finalised draft for PE"/>
          <xsd:enumeration value="Draft PDF"/>
          <xsd:enumeration value="Email"/>
          <xsd:enumeration value="Project - Brief"/>
          <xsd:enumeration value="Project - Supporting Document"/>
          <xsd:enumeration value="Other language text"/>
          <xsd:enumeration value="Images"/>
          <xsd:enumeration value="Arabic"/>
        </xsd:restriction>
      </xsd:simpleType>
    </xsd:element>
    <xsd:element name="SKUNumber" ma:index="12" nillable="true" ma:displayName="SKU Number" ma:format="Dropdown" ma:internalName="SKUNumber">
      <xsd:simpleType>
        <xsd:restriction base="dms:Text">
          <xsd:maxLength value="255"/>
        </xsd:restriction>
      </xsd:simpleType>
    </xsd:element>
    <xsd:element name="HIRLink" ma:index="13" nillable="true" ma:displayName="HIR Link" ma:format="Hyperlink" ma:internalName="HIR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Version_x0020__x002f__x0020_Year" ma:index="14" nillable="true" ma:displayName="Version / Year" ma:internalName="Version_x0020__x002f__x0020_Year">
      <xsd:simpleType>
        <xsd:restriction base="dms:Text">
          <xsd:maxLength value="255"/>
        </xsd:restriction>
      </xsd:simpleType>
    </xsd:element>
    <xsd:element name="ISBNnumber" ma:index="15" nillable="true" ma:displayName="ISBN number" ma:format="Dropdown" ma:internalName="ISBNnumber">
      <xsd:simpleType>
        <xsd:restriction base="dms:Text">
          <xsd:maxLength value="255"/>
        </xsd:restriction>
      </xsd:simpleType>
    </xsd:element>
    <xsd:element name="Date" ma:index="16" nillable="true" ma:displayName="'Go Live' Date" ma:format="DateOnly" ma:internalName="Date">
      <xsd:simpleType>
        <xsd:restriction base="dms:DateTime"/>
      </xsd:simpleType>
    </xsd:element>
    <xsd:element name="Language" ma:index="17" nillable="true" ma:displayName="Language " ma:format="Dropdown" ma:internalName="Language">
      <xsd:simpleType>
        <xsd:restriction base="dms:Choice">
          <xsd:enumeration value="Welsh"/>
          <xsd:enumeration value="English"/>
          <xsd:enumeration value="Bilingual"/>
          <xsd:enumeration value="Arabic"/>
          <xsd:enumeration value="Choice 5"/>
        </xsd:restriction>
      </xsd:simpleType>
    </xsd:element>
    <xsd:element name="MediaServiceMetadata" ma:index="1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cefaef41-70dc-4075-804e-d4e4dbdaee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Archive" ma:index="30" nillable="true" ma:displayName="Archive Test" ma:description="Document no longer in use." ma:internalName="Archive">
      <xsd:simpleType>
        <xsd:restriction base="dms:Unknown">
          <xsd:enumeration value="Enter Choice #1"/>
        </xsd:restriction>
      </xsd:simpleType>
    </xsd:element>
    <xsd:element name="Archive0" ma:index="31" nillable="true" ma:displayName="Move to Archive Library" ma:default="0" ma:description="Document no longer in use." ma:format="Dropdown" ma:internalName="Archive0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faf355-f7ae-47f3-8f93-739a60756710" elementFormDefault="qualified">
    <xsd:import namespace="http://schemas.microsoft.com/office/2006/documentManagement/types"/>
    <xsd:import namespace="http://schemas.microsoft.com/office/infopath/2007/PartnerControls"/>
    <xsd:element name="TaxCatchAll" ma:index="27" nillable="true" ma:displayName="Taxonomy Catch All Column" ma:hidden="true" ma:list="{4a3ffe3a-ac90-4981-bec8-4654896fe9f4}" ma:internalName="TaxCatchAll" ma:showField="CatchAllData" ma:web="fdfaf355-f7ae-47f3-8f93-739a6075671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A27ECF4-6275-4927-85CC-4AA5007D26E9}">
  <ds:schemaRefs>
    <ds:schemaRef ds:uri="fdfaf355-f7ae-47f3-8f93-739a60756710"/>
    <ds:schemaRef ds:uri="http://schemas.microsoft.com/office/2006/metadata/properties"/>
    <ds:schemaRef ds:uri="c5c4c049-fd51-4c1e-8931-c678015eeba8"/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B3E6F8B-1B68-4DF8-84E0-CF5537415BE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D888BE-A80C-47E5-B810-1EA18F91CD19}">
  <ds:schemaRefs>
    <ds:schemaRef ds:uri="c5c4c049-fd51-4c1e-8931-c678015eeba8"/>
    <ds:schemaRef ds:uri="fdfaf355-f7ae-47f3-8f93-739a6075671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1503</Words>
  <Application>Microsoft Office PowerPoint</Application>
  <PresentationFormat>Widescreen</PresentationFormat>
  <Paragraphs>198</Paragraphs>
  <Slides>21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1_Office Theme</vt:lpstr>
      <vt:lpstr>PowerPoint Presentation</vt:lpstr>
      <vt:lpstr>PowerPoint Presentation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</vt:lpstr>
      <vt:lpstr>PowerPoint Presentation</vt:lpstr>
      <vt:lpstr>Q&amp;A webinars</vt:lpstr>
      <vt:lpstr>    </vt:lpstr>
      <vt:lpstr>    </vt:lpstr>
      <vt:lpstr>    </vt:lpstr>
      <vt:lpstr>PowerPoint Presentation</vt:lpstr>
      <vt:lpstr>Public engagement (1)</vt:lpstr>
      <vt:lpstr>Public engagement (2)</vt:lpstr>
      <vt:lpstr>PowerPoint Presentation</vt:lpstr>
    </vt:vector>
  </TitlesOfParts>
  <Company>Public Health Wales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Rosemary Jones (Public Health Wales)</dc:creator>
  <cp:lastModifiedBy>Francesca Brugnoli-Edwards (Public Health Wales - CQ2)</cp:lastModifiedBy>
  <cp:revision>3</cp:revision>
  <dcterms:created xsi:type="dcterms:W3CDTF">2024-06-28T10:29:44Z</dcterms:created>
  <dcterms:modified xsi:type="dcterms:W3CDTF">2026-04-08T10:31:29Z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0x010100C2EEB5CED91B224BADEEF37F9C36D513</vt:lpwstr>
  </property>
  <property fmtid="{D5CDD505-2E9C-101B-9397-08002B2CF9AE}" pid="3" name="MediaServiceImageTags">
    <vt:lpwstr/>
  </property>
</Properties>
</file>