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58" r:id="rId6"/>
    <p:sldMasterId id="2147483665" r:id="rId7"/>
  </p:sldMasterIdLst>
  <p:notesMasterIdLst>
    <p:notesMasterId r:id="rId63"/>
  </p:notesMasterIdLst>
  <p:handoutMasterIdLst>
    <p:handoutMasterId r:id="rId64"/>
  </p:handoutMasterIdLst>
  <p:sldIdLst>
    <p:sldId id="316" r:id="rId8"/>
    <p:sldId id="2147375665" r:id="rId9"/>
    <p:sldId id="464" r:id="rId10"/>
    <p:sldId id="317" r:id="rId11"/>
    <p:sldId id="292" r:id="rId12"/>
    <p:sldId id="2147375648" r:id="rId13"/>
    <p:sldId id="291" r:id="rId14"/>
    <p:sldId id="293" r:id="rId15"/>
    <p:sldId id="289" r:id="rId16"/>
    <p:sldId id="288" r:id="rId17"/>
    <p:sldId id="287" r:id="rId18"/>
    <p:sldId id="2147375661" r:id="rId19"/>
    <p:sldId id="286" r:id="rId20"/>
    <p:sldId id="2147375673" r:id="rId21"/>
    <p:sldId id="2147375651" r:id="rId22"/>
    <p:sldId id="2147375652" r:id="rId23"/>
    <p:sldId id="2147375657" r:id="rId24"/>
    <p:sldId id="2147375658" r:id="rId25"/>
    <p:sldId id="2147375659" r:id="rId26"/>
    <p:sldId id="2147375655" r:id="rId27"/>
    <p:sldId id="2147375656" r:id="rId28"/>
    <p:sldId id="2147375660" r:id="rId29"/>
    <p:sldId id="285" r:id="rId30"/>
    <p:sldId id="278" r:id="rId31"/>
    <p:sldId id="280" r:id="rId32"/>
    <p:sldId id="279" r:id="rId33"/>
    <p:sldId id="277" r:id="rId34"/>
    <p:sldId id="275" r:id="rId35"/>
    <p:sldId id="273" r:id="rId36"/>
    <p:sldId id="272" r:id="rId37"/>
    <p:sldId id="2147375662" r:id="rId38"/>
    <p:sldId id="320" r:id="rId39"/>
    <p:sldId id="2147375663" r:id="rId40"/>
    <p:sldId id="270" r:id="rId41"/>
    <p:sldId id="269" r:id="rId42"/>
    <p:sldId id="268" r:id="rId43"/>
    <p:sldId id="274" r:id="rId44"/>
    <p:sldId id="2147375666" r:id="rId45"/>
    <p:sldId id="312" r:id="rId46"/>
    <p:sldId id="297" r:id="rId47"/>
    <p:sldId id="2147375664" r:id="rId48"/>
    <p:sldId id="266" r:id="rId49"/>
    <p:sldId id="265" r:id="rId50"/>
    <p:sldId id="2147375667" r:id="rId51"/>
    <p:sldId id="264" r:id="rId52"/>
    <p:sldId id="2147375668" r:id="rId53"/>
    <p:sldId id="299" r:id="rId54"/>
    <p:sldId id="298" r:id="rId55"/>
    <p:sldId id="296" r:id="rId56"/>
    <p:sldId id="314" r:id="rId57"/>
    <p:sldId id="294" r:id="rId58"/>
    <p:sldId id="2147375672" r:id="rId59"/>
    <p:sldId id="305" r:id="rId60"/>
    <p:sldId id="2147375670" r:id="rId61"/>
    <p:sldId id="2147375671" r:id="rId6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992311-DB64-B139-AF72-16783B493F32}" name="Rosemary Jones (Public Health Wales)" initials="RJ(HW" userId="S::Rosemary.Jones2@wales.nhs.uk::c2a8563c-ee41-4ddb-bc95-925cc6086232" providerId="AD"/>
  <p188:author id="{1519992A-3D09-C08D-DBF5-95040AB9B37F}" name="Ceriann Howard (Public Health Wales - No. 2 Capital Quarter)" initials="CH(HWN2CQ" userId="S::Ceriann.Howard2@wales.nhs.uk::21820608-678a-4a54-aec7-0e03d16ea59c" providerId="AD"/>
  <p188:author id="{C11460A8-C1E2-2352-9CA8-9FFD42E0F657}" name="Clare Powell (Public Health Wales)" initials="CP(HW" userId="S::Clare.Powell2@wales.nhs.uk::d7f25bbe-a553-4284-9dbf-a45ba97dae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23" autoAdjust="0"/>
  </p:normalViewPr>
  <p:slideViewPr>
    <p:cSldViewPr snapToGrid="0">
      <p:cViewPr varScale="1">
        <p:scale>
          <a:sx n="65" d="100"/>
          <a:sy n="65" d="100"/>
        </p:scale>
        <p:origin x="508" y="48"/>
      </p:cViewPr>
      <p:guideLst/>
    </p:cSldViewPr>
  </p:slideViewPr>
  <p:notesTextViewPr>
    <p:cViewPr>
      <p:scale>
        <a:sx n="1" d="1"/>
        <a:sy n="1" d="1"/>
      </p:scale>
      <p:origin x="0" y="0"/>
    </p:cViewPr>
  </p:notesTextViewPr>
  <p:sorterViewPr>
    <p:cViewPr>
      <p:scale>
        <a:sx n="100" d="100"/>
        <a:sy n="100" d="100"/>
      </p:scale>
      <p:origin x="0" y="-22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handoutMaster" Target="handoutMasters/handoutMaster1.xml"/><Relationship Id="rId69"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B099B5-7A8C-451F-90EC-788C60618403}"/>
              </a:ext>
            </a:extLst>
          </p:cNvPr>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7782889A-0C7C-4FAA-8B73-2B646B6FBEE0}"/>
              </a:ext>
            </a:extLst>
          </p:cNvPr>
          <p:cNvSpPr txBox="1">
            <a:spLocks noGrp="1"/>
          </p:cNvSpPr>
          <p:nvPr>
            <p:ph type="dt" sz="quarter" idx="1"/>
          </p:nvPr>
        </p:nvSpPr>
        <p:spPr>
          <a:xfrm>
            <a:off x="3884608" y="0"/>
            <a:ext cx="2971800" cy="457200"/>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E36EFCE-6D74-4F96-913D-472EB6F57346}" type="datetime1">
              <a:rPr lang="en-US"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7/18/2023</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4E6ED794-9CD1-4E6A-98E4-AE6E6226A3AB}"/>
              </a:ext>
            </a:extLst>
          </p:cNvPr>
          <p:cNvSpPr txBox="1">
            <a:spLocks noGrp="1"/>
          </p:cNvSpPr>
          <p:nvPr>
            <p:ph type="ftr" sz="quarter" idx="2"/>
          </p:nvPr>
        </p:nvSpPr>
        <p:spPr>
          <a:xfrm>
            <a:off x="0"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D3E5917F-C46C-448C-BDC9-30CBDC1261A2}"/>
              </a:ext>
            </a:extLst>
          </p:cNvPr>
          <p:cNvSpPr txBox="1">
            <a:spLocks noGrp="1"/>
          </p:cNvSpPr>
          <p:nvPr>
            <p:ph type="sldNum" sz="quarter" idx="3"/>
          </p:nvPr>
        </p:nvSpPr>
        <p:spPr>
          <a:xfrm>
            <a:off x="3884608" y="8685208"/>
            <a:ext cx="2971800" cy="457200"/>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6A2B3B-A4E3-41DF-948C-C98E7964BB60}"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572494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58B450-DB37-4C07-873A-07D0325623B2}"/>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5E74096C-53E6-43EF-9928-0696AE0DC62A}"/>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4" name="Slide Image Placeholder 3">
            <a:extLst>
              <a:ext uri="{FF2B5EF4-FFF2-40B4-BE49-F238E27FC236}">
                <a16:creationId xmlns:a16="http://schemas.microsoft.com/office/drawing/2014/main" id="{74CBAD09-F066-4E70-AD39-F57BB1D80935}"/>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26F49ACC-5DDD-4964-AD88-768EC8D53C73}"/>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FD7A2B00-0FCD-45C2-9FD2-B28867D2F631}"/>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A46D6EC6-5BDA-49E9-B848-BB3FEB109617}"/>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Tree>
    <p:extLst>
      <p:ext uri="{BB962C8B-B14F-4D97-AF65-F5344CB8AC3E}">
        <p14:creationId xmlns:p14="http://schemas.microsoft.com/office/powerpoint/2010/main" val="273353432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gov.wales/changes-vaccine-hpv-immunisation-programme-whc2022023" TargetMode="External"/><Relationship Id="rId3" Type="http://schemas.openxmlformats.org/officeDocument/2006/relationships/hyperlink" Target="https://www.gov.uk/government/publications/human-papillomavirus-hpv-the-green-book-chapter-18a" TargetMode="External"/><Relationship Id="rId7" Type="http://schemas.openxmlformats.org/officeDocument/2006/relationships/hyperlink" Target="https://www.gov.wales/changes-vaccine-hpv-immunisation-programme-whc2022015"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nhswales365.sharepoint.com/sites/PHW_VPDPComms/Shared%20Documents/Forms/AllItems.aspx?id=%2Fsites%2FPHW%5FVPDPComms%2FShared%20Documents%2FPolicy%20A%2DI%2FChanging%20to%20a%20two%2Ddose%20NHS%20Human%20Papillomavirus%20%28HPV%29%20vaccination%20schedule%20%282022%29%2Epdf&amp;parent=%2Fsites%2FPHW%5FVPDPComms%2FShared%20Documents%2FPolicy%20A%2DI" TargetMode="External"/><Relationship Id="rId5" Type="http://schemas.openxmlformats.org/officeDocument/2006/relationships/hyperlink" Target="https://phw.nhs.wales/topics/immunisation-and-vaccines/vaccine-resources-for-health-and-social-care-professionals/hpv/" TargetMode="External"/><Relationship Id="rId4" Type="http://schemas.openxmlformats.org/officeDocument/2006/relationships/hyperlink" Target="https://gov.wales/sites/default/files/publications/2019-07/hpv-vaccination-for-men-who-have-sex-with-men.pdf" TargetMode="External"/><Relationship Id="rId9" Type="http://schemas.openxmlformats.org/officeDocument/2006/relationships/hyperlink" Target="https://www.gov.wales/hpv-immunisation-programme-update-whc2023016"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cbi.nlm.nih.gov/pmc/articles/PMC4830161/"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cancerresearchuk.org/health-professional/cancer-statistics/statistics-by-cancer-type/head-and-neck-cancers/risk-factors#ref-10" TargetMode="External"/><Relationship Id="rId4" Type="http://schemas.openxmlformats.org/officeDocument/2006/relationships/hyperlink" Target="http://www.cancerresearchuk.org/about-cancer/causes-of-cancer/infections-eg-hpv-and-cancer/does-hpv-cause-cancer?_ga=2.107067074.1715641418.1562227587-1516946824.155059621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www.gov.wales/changes-vaccine-hpv-immunisation-programme-whc2022023" TargetMode="External"/><Relationship Id="rId3" Type="http://schemas.openxmlformats.org/officeDocument/2006/relationships/hyperlink" Target="http://www.gpone.wales.nhs.uk/sitesplus/documents/1000/WHC%202019%20020%20%27Changes%20to%20the%20Human%20Papillomavirus%20%28HPV%29%20Immunisation%20Programme%27%20-%20English.pdf" TargetMode="External"/><Relationship Id="rId7" Type="http://schemas.openxmlformats.org/officeDocument/2006/relationships/hyperlink" Target="https://www.gov.wales/changes-vaccine-hpv-immunisation-programme-whc2022015"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nhswales365.sharepoint.com/sites/PHW_VPDPComms/Shared%20Documents/Forms/AllItems.aspx?id=%2Fsites%2FPHW%5FVPDPComms%2FShared%20Documents%2FPolicy%20A%2DI%2FChanging%20to%20a%20two%2Ddose%20NHS%20Human%20Papillomavirus%20%28HPV%29%20vaccination%20schedule%20%282022%29%2Epdf&amp;parent=%2Fsites%2FPHW%5FVPDPComms%2FShared%20Documents%2FPolicy%20A%2DI" TargetMode="External"/><Relationship Id="rId5" Type="http://schemas.openxmlformats.org/officeDocument/2006/relationships/hyperlink" Target="https://phw.nhs.wales/topics/immunisation-and-vaccines/vaccine-resources-for-health-and-social-care-professionals/hpv/" TargetMode="External"/><Relationship Id="rId4" Type="http://schemas.openxmlformats.org/officeDocument/2006/relationships/hyperlink" Target="https://gov.wales/sites/default/files/publications/2019-07/hpv-vaccination-for-men-who-have-sex-with-men.pdf" TargetMode="External"/><Relationship Id="rId9" Type="http://schemas.openxmlformats.org/officeDocument/2006/relationships/hyperlink" Target="https://www.gov.wales/hpv-immunisation-programme-update-whc2023016"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gov.uk/government/publications/single-dose-of-hpv-vaccine-jcvi-interim-advic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gov.uk/government/publications/single-dose-of-hpv-vaccine-jcvi-interim-advic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publications/single-dose-of-hpv-vaccine-jcvi-interim-advi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gov.wales/hpv-immunisation-programme-update-whc2023016" TargetMode="External"/><Relationship Id="rId4" Type="http://schemas.openxmlformats.org/officeDocument/2006/relationships/hyperlink" Target="https://www.gov.uk/government/publications/single-dose-of-hpv-vaccine-jcvi-interim-advic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ti.bmj.com/content/91/3/21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ov.wales/hpv-vaccination-men-who-have-sex-men-whc2017003"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gov.wales/hpv-immunisation-programme-update-whc202301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gov.uk/government/publications/hpv-universal-vaccination-guidance-for-health-professionals/hpv-vaccination-guidance-for-healthcare-practitioners#the-hpv-vaccination-programm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nhswales365.sharepoint.com/sites/PHW_VPDPComms/SitePages/Frequently-asked-questions.aspx"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wales/hpv-immunisation-programme-update-whc2023016"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gov.uk/government/publications/human-papillomavirus-hpv-the-green-book-chapter-18a"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gov.uk/government/publications/human-papillomavirus-hpv-the-green-book-chapter-18a" TargetMode="External"/><Relationship Id="rId4" Type="http://schemas.openxmlformats.org/officeDocument/2006/relationships/hyperlink" Target="https://www.gov.wales/hpv-immunisation-programme-update-whc2023016"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apps.who.int/iris/bitstream/handle/10665/365350/WER9750-eng-fre.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who.int/news/item/31-10-2019-major-milestone-reached-as-100-countries-have-introduced-hpv-vaccine-into-national-schedule"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www.cdc.gov/vaccinesafety/vaccines/hpv-vaccine.html" TargetMode="External"/><Relationship Id="rId4" Type="http://schemas.openxmlformats.org/officeDocument/2006/relationships/hyperlink" Target="http://www.gavi.org/types-support/vaccine-support/human-papillomaviru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gov.wales/sites/default/files/publications/2019-07/hpv-vaccination-for-men-who-have-sex-with-men.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gov.uk/government/publications/vaccine-incident-guidance-responding-to-vaccine-error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wmic.wales.nhs.uk/pgds-templates-advic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gov.uk/government/publications/human-papillomavirus-hpv-the-green-book-chapter-18a"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gov.uk/government/publications/human-papillomavirus-hpv-the-green-book-chapter-18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ov.wales/hpv-vaccination-men-who-have-sex-men-whc2017003"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gov.wales/hpv-immunisation-programme-update-whc2023016" TargetMode="External"/><Relationship Id="rId5" Type="http://schemas.openxmlformats.org/officeDocument/2006/relationships/hyperlink" Target="https://nhswales365.sharepoint.com/:b:/r/sites/PHW_VPDPComms/Shared%20Documents/Policy%20A-I/Changing%20to%20a%20two-dose%20NHS%20Human%20Papillomavirus%20(HPV)%20vaccination%20schedule%20(2022).pdf?csf=1&amp;web=1&amp;e=8RnH5i" TargetMode="External"/><Relationship Id="rId4" Type="http://schemas.openxmlformats.org/officeDocument/2006/relationships/hyperlink" Target="https://www.gov.uk/government/publications/single-dose-of-hpv-vaccine-jcvi-concluding-advice/jcvi-statement-on-a-one-dose-schedule-for-the-routine-hpv-immunisation-programm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3418F-D60A-40D8-A7AB-3A9C0384CEF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F423A2A-6544-4030-9A14-57E05B08ABD0}"/>
              </a:ext>
            </a:extLst>
          </p:cNvPr>
          <p:cNvSpPr txBox="1">
            <a:spLocks noGrp="1"/>
          </p:cNvSpPr>
          <p:nvPr>
            <p:ph type="body" sz="quarter" idx="1"/>
          </p:nvPr>
        </p:nvSpPr>
        <p:spPr/>
        <p:txBody>
          <a:bodyPr/>
          <a:lstStyle/>
          <a:p>
            <a:pPr>
              <a:defRPr/>
            </a:pPr>
            <a:r>
              <a:rPr lang="en-GB" sz="1200" kern="1200" dirty="0">
                <a:solidFill>
                  <a:schemeClr val="tx1"/>
                </a:solidFill>
                <a:latin typeface="Arial" charset="0"/>
                <a:ea typeface="ＭＳ Ｐゴシック" charset="-128"/>
                <a:cs typeface="+mn-cs"/>
              </a:rPr>
              <a:t>Material contained in this document may be reproduced without prior permission provided it is done so accurately and is not used in a misleading context.</a:t>
            </a:r>
          </a:p>
          <a:p>
            <a:pPr>
              <a:defRPr/>
            </a:pPr>
            <a:endParaRPr lang="en-GB" sz="1200" kern="1200" dirty="0">
              <a:solidFill>
                <a:schemeClr val="tx1"/>
              </a:solidFill>
              <a:latin typeface="Arial" charset="0"/>
              <a:ea typeface="ＭＳ Ｐゴシック" charset="-128"/>
              <a:cs typeface="+mn-cs"/>
            </a:endParaRPr>
          </a:p>
          <a:p>
            <a:pPr eaLnBrk="1" fontAlgn="auto" hangingPunct="1">
              <a:spcBef>
                <a:spcPts val="0"/>
              </a:spcBef>
              <a:spcAft>
                <a:spcPts val="0"/>
              </a:spcAft>
              <a:defRPr/>
            </a:pPr>
            <a:r>
              <a:rPr lang="en-GB" sz="1200" kern="1200" dirty="0">
                <a:solidFill>
                  <a:schemeClr val="tx1"/>
                </a:solidFill>
                <a:latin typeface="Arial" charset="0"/>
                <a:ea typeface="ＭＳ Ｐゴシック" charset="-128"/>
                <a:cs typeface="+mn-cs"/>
              </a:rPr>
              <a:t>Acknowledgement to Public Health Wales NHS Trust to be stated.</a:t>
            </a:r>
          </a:p>
          <a:p>
            <a:pPr eaLnBrk="1" fontAlgn="auto" hangingPunct="1">
              <a:spcBef>
                <a:spcPts val="0"/>
              </a:spcBef>
              <a:spcAft>
                <a:spcPts val="0"/>
              </a:spcAft>
              <a:defRPr/>
            </a:pPr>
            <a:endParaRPr lang="en-GB" sz="1200" kern="1200" dirty="0">
              <a:solidFill>
                <a:schemeClr val="tx1"/>
              </a:solidFill>
              <a:latin typeface="Arial" charset="0"/>
              <a:ea typeface="ＭＳ Ｐゴシック" charset="-128"/>
              <a:cs typeface="+mn-cs"/>
            </a:endParaRPr>
          </a:p>
          <a:p>
            <a:pPr eaLnBrk="1" fontAlgn="auto" hangingPunct="1">
              <a:spcBef>
                <a:spcPts val="0"/>
              </a:spcBef>
              <a:spcAft>
                <a:spcPts val="0"/>
              </a:spcAft>
              <a:defRPr/>
            </a:pPr>
            <a:r>
              <a:rPr lang="en-GB" sz="1200" kern="1200" dirty="0">
                <a:solidFill>
                  <a:schemeClr val="tx1"/>
                </a:solidFill>
                <a:latin typeface="Arial" charset="0"/>
                <a:ea typeface="ＭＳ Ｐゴシック" charset="-128"/>
                <a:cs typeface="+mn-cs"/>
              </a:rPr>
              <a:t>© 2023 Public Health Wales NHS Trust.</a:t>
            </a:r>
            <a:endParaRPr lang="en-US" dirty="0">
              <a:latin typeface="Arial" pitchFamily="34" charset="0"/>
              <a:ea typeface="ＭＳ Ｐゴシック" pitchFamily="34" charset="-128"/>
            </a:endParaRPr>
          </a:p>
          <a:p>
            <a:pPr lvl="0"/>
            <a:endParaRPr lang="en-GB" dirty="0"/>
          </a:p>
          <a:p>
            <a:pPr lvl="0"/>
            <a:r>
              <a:rPr lang="en-GB" b="1" dirty="0"/>
              <a:t>Rationale for resource</a:t>
            </a:r>
          </a:p>
          <a:p>
            <a:pPr lvl="0"/>
            <a:r>
              <a:rPr lang="en-GB" dirty="0"/>
              <a:t>This resource is designed to support practitioners and registered  healthcare practitioners (including vaccinators) involved in the delivery of the HPV GBMSM vaccination programme in Wales.</a:t>
            </a:r>
          </a:p>
          <a:p>
            <a:pPr lvl="0"/>
            <a:endParaRPr lang="en-GB" dirty="0"/>
          </a:p>
          <a:p>
            <a:pPr lvl="0"/>
            <a:r>
              <a:rPr lang="en-GB" dirty="0"/>
              <a:t>This resource does not cover the actual administration techniques involved in vaccination against HPV. If staff are required to deliver vaccinations, they should refer to their line manager for alternative training.</a:t>
            </a:r>
          </a:p>
          <a:p>
            <a:pPr lvl="0"/>
            <a:endParaRPr lang="en-GB" dirty="0"/>
          </a:p>
          <a:p>
            <a:pPr lvl="0"/>
            <a:r>
              <a:rPr lang="en-GB" dirty="0"/>
              <a:t>Please note:  These educational resources continue to be updated as required to support this programme but do not replace the clinical judgement of practitioners. Practitioners should refer to the Green Book (maintained and updated by UK Health Security Agency, formerly Public Health England) when administering the vaccine. Immunisation against infectious diseases: Human papillomavirus (HPV) 18a: </a:t>
            </a:r>
            <a:r>
              <a:rPr lang="en-GB" dirty="0">
                <a:hlinkClick r:id="rId3"/>
              </a:rPr>
              <a:t>Human papillomavirus (HPV): the green book, chapter 18a - GOV.UK (www.gov.uk)</a:t>
            </a:r>
            <a:endParaRPr lang="en-GB" dirty="0"/>
          </a:p>
          <a:p>
            <a:pPr lvl="0"/>
            <a:endParaRPr lang="en-GB" dirty="0"/>
          </a:p>
          <a:p>
            <a:pPr lvl="0"/>
            <a:r>
              <a:rPr lang="en-GB" dirty="0"/>
              <a:t>In April 2017, the Welsh Government announced an introduction of HPV vaccination programme for GBMSM </a:t>
            </a:r>
            <a:r>
              <a:rPr lang="en-GB" dirty="0">
                <a:hlinkClick r:id="rId4"/>
              </a:rPr>
              <a:t>hpv-vaccination-for-men-who-have-sex-with-men.pdf (</a:t>
            </a:r>
            <a:r>
              <a:rPr lang="en-GB" dirty="0" err="1">
                <a:hlinkClick r:id="rId4"/>
              </a:rPr>
              <a:t>gov.wales</a:t>
            </a:r>
            <a:r>
              <a:rPr lang="en-GB" dirty="0">
                <a:hlinkClick r:id="rId4"/>
              </a:rPr>
              <a:t>)</a:t>
            </a:r>
            <a:r>
              <a:rPr lang="en-GB" dirty="0"/>
              <a:t> </a:t>
            </a:r>
          </a:p>
          <a:p>
            <a:pPr lvl="0"/>
            <a:endParaRPr lang="en-GB" dirty="0"/>
          </a:p>
          <a:p>
            <a:pPr lvl="0"/>
            <a:r>
              <a:rPr lang="en-GB" dirty="0"/>
              <a:t>In 2018 Welsh Government extended the HPV programme to include boys. Further details can be found on the PHW website </a:t>
            </a:r>
            <a:r>
              <a:rPr lang="en-GB" dirty="0">
                <a:hlinkClick r:id="rId5"/>
              </a:rPr>
              <a:t>HPV vaccine - Information for health professionals - Public Health Wales (</a:t>
            </a:r>
            <a:r>
              <a:rPr lang="en-GB" dirty="0" err="1">
                <a:hlinkClick r:id="rId5"/>
              </a:rPr>
              <a:t>nhs.wales</a:t>
            </a:r>
            <a:r>
              <a:rPr lang="en-GB" dirty="0">
                <a:hlinkClick r:id="rId5"/>
              </a:rPr>
              <a:t>)</a:t>
            </a:r>
            <a:endParaRPr lang="en-GB" dirty="0"/>
          </a:p>
          <a:p>
            <a:pPr lvl="0"/>
            <a:endParaRPr lang="en-GB" dirty="0"/>
          </a:p>
          <a:p>
            <a:pPr lvl="0"/>
            <a:r>
              <a:rPr lang="en-GB" dirty="0"/>
              <a:t>In April 2022 Welsh Government CEM/CMO/2022/12 announced that the HPV programme would be changing to a two-dose NHS Human Papilloma (HPV) vaccination for eligible adolescents and adults starting the course after they turn 15 years old, including GBMSM (2022) </a:t>
            </a:r>
            <a:r>
              <a:rPr kumimoji="0" lang="en-GB" sz="1800" b="0" i="0" u="none" strike="noStrike" kern="0" cap="none" spc="0" normalizeH="0" baseline="0" noProof="0" dirty="0">
                <a:ln>
                  <a:noFill/>
                </a:ln>
                <a:solidFill>
                  <a:sysClr val="windowText" lastClr="000000"/>
                </a:solidFill>
                <a:effectLst/>
                <a:uLnTx/>
                <a:uFillTx/>
                <a:hlinkClick r:id="rId6"/>
              </a:rPr>
              <a:t>https://nhswales365.sharepoint.com/sites/PHW_VPDPComms/Shared Documents/Forms/</a:t>
            </a:r>
            <a:r>
              <a:rPr kumimoji="0" lang="en-GB" sz="1800" b="0" i="0" u="none" strike="noStrike" kern="0" cap="none" spc="0" normalizeH="0" baseline="0" noProof="0" dirty="0" err="1">
                <a:ln>
                  <a:noFill/>
                </a:ln>
                <a:solidFill>
                  <a:sysClr val="windowText" lastClr="000000"/>
                </a:solidFill>
                <a:effectLst/>
                <a:uLnTx/>
                <a:uFillTx/>
                <a:hlinkClick r:id="rId6"/>
              </a:rPr>
              <a:t>AllItems.aspx?id</a:t>
            </a:r>
            <a:r>
              <a:rPr kumimoji="0" lang="en-GB" sz="1800" b="0" i="0" u="none" strike="noStrike" kern="0" cap="none" spc="0" normalizeH="0" baseline="0" noProof="0" dirty="0">
                <a:ln>
                  <a:noFill/>
                </a:ln>
                <a:solidFill>
                  <a:sysClr val="windowText" lastClr="000000"/>
                </a:solidFill>
                <a:effectLst/>
                <a:uLnTx/>
                <a:uFillTx/>
                <a:hlinkClick r:id="rId6"/>
              </a:rPr>
              <a:t>=%2Fsites%2FPHW%5FVPDPComms%2FShared%20Documents%2FPolicy%20A%2DI%2FChanging%20to%20a%20two%2Ddose%20NHS%20Human%20Papillomavirus%20%28HPV%29%20vaccination%20schedule%20%282022%29%2Epdf&amp;parent=%2Fsites%2FPHW%5FVPDPComms%2FShared%20Documents%2FPolicy%20A%2DI</a:t>
            </a:r>
            <a:endParaRPr lang="en-GB" dirty="0"/>
          </a:p>
          <a:p>
            <a:pPr lvl="0"/>
            <a:endParaRPr lang="en-GB" dirty="0"/>
          </a:p>
          <a:p>
            <a:pPr lvl="0"/>
            <a:r>
              <a:rPr lang="en-GB" dirty="0"/>
              <a:t>In June 2022 Welsh Government WHC/2022/015 announced that the vaccine used for the HPV programme would be changing from Gardasil® to Gardasil® 9 </a:t>
            </a:r>
            <a:r>
              <a:rPr lang="en-GB" dirty="0">
                <a:hlinkClick r:id="rId7"/>
              </a:rPr>
              <a:t>Changes to the vaccine for the HPV immunisation programme (WHC/2022/015) | GOV.WALES</a:t>
            </a:r>
            <a:endParaRPr lang="en-GB" dirty="0"/>
          </a:p>
          <a:p>
            <a:pPr lvl="0"/>
            <a:endParaRPr lang="en-GB" dirty="0"/>
          </a:p>
          <a:p>
            <a:pPr lvl="0"/>
            <a:r>
              <a:rPr lang="en-GB" dirty="0"/>
              <a:t>In September 2022 Welsh Government WHC/2022/023 announced the changes to the HPV immunisation programme for academic year 2023/24 </a:t>
            </a:r>
            <a:r>
              <a:rPr lang="en-GB" dirty="0">
                <a:hlinkClick r:id="rId8"/>
              </a:rPr>
              <a:t>Changes to the vaccine for the HPV immunisation programme (WHC/2022/023) | GOV.WALES</a:t>
            </a:r>
            <a:endParaRPr lang="en-GB" dirty="0"/>
          </a:p>
          <a:p>
            <a:pPr lvl="0"/>
            <a:r>
              <a:rPr lang="en-GB" dirty="0"/>
              <a:t> </a:t>
            </a:r>
          </a:p>
          <a:p>
            <a:pPr lvl="0"/>
            <a:r>
              <a:rPr lang="en-GB" dirty="0"/>
              <a:t>In May 2023 Welsh Government published the Welsh Health Circular WHC/2023/016 Implementing the move to one dose of HPV vaccine in Wales </a:t>
            </a:r>
            <a:r>
              <a:rPr lang="en-GB" dirty="0">
                <a:hlinkClick r:id="rId9"/>
              </a:rPr>
              <a:t>HPV immunisation programme update (WHC/2023/016) | GOV.WALES</a:t>
            </a:r>
            <a:endParaRPr lang="en-GB" dirty="0"/>
          </a:p>
          <a:p>
            <a:pPr lvl="0"/>
            <a:endParaRPr lang="en-GB" dirty="0"/>
          </a:p>
          <a:p>
            <a:pPr lvl="0"/>
            <a:r>
              <a:rPr lang="en-GB" dirty="0"/>
              <a:t>*The terminology for this group has changed from men who have sex with men (MSM) and is now referred to as gay, bisexual and other men who have sex with men (GBMSM). This term will be used throughout these slides.</a:t>
            </a:r>
          </a:p>
          <a:p>
            <a:pPr lvl="0"/>
            <a:endParaRPr lang="en-GB" dirty="0"/>
          </a:p>
        </p:txBody>
      </p:sp>
      <p:sp>
        <p:nvSpPr>
          <p:cNvPr id="4" name="Footer Placeholder 3">
            <a:extLst>
              <a:ext uri="{FF2B5EF4-FFF2-40B4-BE49-F238E27FC236}">
                <a16:creationId xmlns:a16="http://schemas.microsoft.com/office/drawing/2014/main" id="{AA5E4DDA-2EA5-4FD0-B588-3DD9F29F8CF7}"/>
              </a:ext>
            </a:extLst>
          </p:cNvPr>
          <p:cNvSpPr txBox="1"/>
          <p:nvPr/>
        </p:nvSpPr>
        <p:spPr>
          <a:xfrm>
            <a:off x="0"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0000"/>
                </a:solidFill>
                <a:uFillTx/>
                <a:latin typeface="Calibri"/>
              </a:rPr>
              <a:t>COVID-19 Vaccine Equity Committee Meeting </a:t>
            </a:r>
          </a:p>
        </p:txBody>
      </p:sp>
      <p:sp>
        <p:nvSpPr>
          <p:cNvPr id="5" name="Slide Number Placeholder 4">
            <a:extLst>
              <a:ext uri="{FF2B5EF4-FFF2-40B4-BE49-F238E27FC236}">
                <a16:creationId xmlns:a16="http://schemas.microsoft.com/office/drawing/2014/main" id="{A3F96B55-C0CB-487E-8B6B-85F956668FD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D75D8C-3FE8-400A-ADC2-36643C978BD4}"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DD4AD-887B-49A1-99EA-35FBA2FA8AA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4067FFD-1C53-41AA-A6E8-F58A50B2FB46}"/>
              </a:ext>
            </a:extLst>
          </p:cNvPr>
          <p:cNvSpPr txBox="1">
            <a:spLocks noGrp="1"/>
          </p:cNvSpPr>
          <p:nvPr>
            <p:ph type="body" sz="quarter"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Like Gardasil 9, Gardasil gives protection against:</a:t>
            </a:r>
            <a:br>
              <a:rPr lang="en-GB" sz="1200" dirty="0">
                <a:effectLst/>
                <a:latin typeface="Segoe UI" panose="020B0502040204020203" pitchFamily="34" charset="0"/>
              </a:rPr>
            </a:br>
            <a:r>
              <a:rPr lang="en-GB" sz="1200" dirty="0">
                <a:effectLst/>
                <a:latin typeface="Segoe UI" panose="020B0502040204020203" pitchFamily="34" charset="0"/>
              </a:rPr>
              <a:t>•HPV 16 and 18 which are responsible for 70% of all cervical cancers and most cases of cancer of the anus, penis, oropharyngeal, vagina &amp; vulva. Persistence and disease is more common for infections by HPV types 16 and 18 than other high-risk types.</a:t>
            </a:r>
            <a:br>
              <a:rPr lang="en-GB" sz="1200" dirty="0">
                <a:effectLst/>
                <a:latin typeface="Segoe UI" panose="020B0502040204020203" pitchFamily="34" charset="0"/>
              </a:rPr>
            </a:br>
            <a:r>
              <a:rPr lang="en-GB" sz="1200" dirty="0">
                <a:effectLst/>
                <a:latin typeface="Segoe UI" panose="020B0502040204020203" pitchFamily="34" charset="0"/>
              </a:rPr>
              <a:t>•HPV 6 and 11 which are responsible for 90% of cases of genital warts</a:t>
            </a:r>
            <a:endParaRPr lang="en-GB" sz="1200" dirty="0">
              <a:effectLst/>
              <a:latin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1D058929-85C4-46A3-B9C0-55EE5C60A23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E147DF-F679-4C6C-B309-ED1A3D8E57D9}" type="slidenum">
              <a:t>10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0BE05-07B5-4C7B-B1AF-A3EB288FC1F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40DAAD9-BD15-4B58-9320-1718E7E8E5F7}"/>
              </a:ext>
            </a:extLst>
          </p:cNvPr>
          <p:cNvSpPr txBox="1">
            <a:spLocks noGrp="1"/>
          </p:cNvSpPr>
          <p:nvPr>
            <p:ph type="body" sz="quarter" idx="1"/>
          </p:nvPr>
        </p:nvSpPr>
        <p:spPr/>
        <p:txBody>
          <a:bodyPr/>
          <a:lstStyle/>
          <a:p>
            <a:pPr lvl="0"/>
            <a:r>
              <a:rPr lang="en-GB" dirty="0"/>
              <a:t>There are over 100 different types of HPV of which 40 types infect the genital area. (McCance DJ (2004) Papillomaviruses. In: Zuckerman AJ, </a:t>
            </a:r>
            <a:r>
              <a:rPr lang="en-GB" dirty="0" err="1"/>
              <a:t>Banatvala</a:t>
            </a:r>
            <a:r>
              <a:rPr lang="en-GB" dirty="0"/>
              <a:t> JE, Pattison JR, Griffiths P and </a:t>
            </a:r>
            <a:r>
              <a:rPr lang="en-GB" dirty="0" err="1"/>
              <a:t>Schoub</a:t>
            </a:r>
            <a:r>
              <a:rPr lang="en-GB" dirty="0"/>
              <a:t> B (eds) Principles and practice of clinical virology.5th edition. Wiley &amp; Sons Ltd. </a:t>
            </a:r>
          </a:p>
          <a:p>
            <a:pPr lvl="0"/>
            <a:endParaRPr lang="en-GB" dirty="0"/>
          </a:p>
          <a:p>
            <a:pPr lvl="0"/>
            <a:r>
              <a:rPr lang="en-GB" dirty="0"/>
              <a:t>Genital HPVs are categorised as either High risk types - known to be associated with cancer or Low risk types- known to lead to the development of genital warts. </a:t>
            </a:r>
          </a:p>
          <a:p>
            <a:pPr lvl="0"/>
            <a:endParaRPr lang="en-GB" dirty="0"/>
          </a:p>
          <a:p>
            <a:pPr lvl="0"/>
            <a:r>
              <a:rPr lang="en-GB" dirty="0"/>
              <a:t>13 HPV types are known to be associated with cervical cancer, with 2 types (HPV16 and HPV18) responsible for about 80% of all cervical cancers in the UK. (Li N, </a:t>
            </a:r>
            <a:r>
              <a:rPr lang="en-GB" dirty="0" err="1"/>
              <a:t>Franceschi</a:t>
            </a:r>
            <a:r>
              <a:rPr lang="en-GB" dirty="0"/>
              <a:t> S, Howell-Jones R, et al. (2011) Human papillomavirus type distribution in 30,848 invasive cervical cancers worldwide: variation by geographical region, histological type and year of publication. Int J Cancer 28:27–35 / Mesher D, </a:t>
            </a:r>
            <a:r>
              <a:rPr lang="en-GB" dirty="0" err="1"/>
              <a:t>Cuschieri</a:t>
            </a:r>
            <a:r>
              <a:rPr lang="en-GB" dirty="0"/>
              <a:t> K, </a:t>
            </a:r>
            <a:r>
              <a:rPr lang="en-GB" dirty="0" err="1"/>
              <a:t>Hibbitts</a:t>
            </a:r>
            <a:r>
              <a:rPr lang="en-GB" dirty="0"/>
              <a:t> S, et al. (2015) Type-specific HPV prevalence in invasive cervical cancer in the UK prior to national HPV immunisation programme: baseline for monitoring the effects of immunisation. J Clin </a:t>
            </a:r>
            <a:r>
              <a:rPr lang="en-GB" dirty="0" err="1"/>
              <a:t>Pathol</a:t>
            </a:r>
            <a:r>
              <a:rPr lang="en-GB" dirty="0"/>
              <a:t> 68:135–40).</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Types 16 and 18 are also associated with the majority of HPV related cancers of the anus, penis, mouth and throat, vagina and vulva. HPV infection is associated with 80-90% of all anal squamous cell cancers and HPV types 16 and 18 are found in the majority of HPV-related anal cancers.(Munoz N, </a:t>
            </a:r>
            <a:r>
              <a:rPr lang="en-GB" dirty="0" err="1"/>
              <a:t>Castellsague</a:t>
            </a:r>
            <a:r>
              <a:rPr lang="en-GB" dirty="0"/>
              <a:t> X, de Gonzalez AB et al . (2006) Chapter 1:HPV in the </a:t>
            </a:r>
            <a:r>
              <a:rPr lang="en-GB" dirty="0" err="1"/>
              <a:t>etiology</a:t>
            </a:r>
            <a:r>
              <a:rPr lang="en-GB" dirty="0"/>
              <a:t> of human cancer. Vaccine 24 S3/1-10)</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Around 90% of cases of genital warts are thought to be due to HPV type 6 and 11.( Lacey CJ, Lowndes CM, Shah KV.</a:t>
            </a:r>
            <a:r>
              <a:rPr lang="en-GB" sz="1200" dirty="0"/>
              <a:t> (2006) Chapter 4: Burden and management of non-cancerous HPV-related conditions: HPV-6/11 disease. Vaccine 24(</a:t>
            </a:r>
            <a:r>
              <a:rPr lang="en-GB" sz="1200" dirty="0" err="1"/>
              <a:t>Suppl</a:t>
            </a:r>
            <a:r>
              <a:rPr lang="en-GB" sz="1200" dirty="0"/>
              <a:t> 3):S3/35-41). </a:t>
            </a:r>
          </a:p>
          <a:p>
            <a:pPr lvl="0"/>
            <a:endParaRPr lang="en-GB" dirty="0"/>
          </a:p>
          <a:p>
            <a:pPr lvl="0"/>
            <a:r>
              <a:rPr lang="en-GB" dirty="0"/>
              <a:t>Genital warts do not cause cancer and are usually a cosmetic problem but they can occasionally be difficult to treat. A small proportion of individuals may also experience frequent recurrence which may cause significant distress and substantial costs to healthcare. </a:t>
            </a:r>
          </a:p>
          <a:p>
            <a:pPr lvl="0"/>
            <a:endParaRPr lang="en-GB" dirty="0"/>
          </a:p>
          <a:p>
            <a:pPr lvl="0"/>
            <a:endParaRPr lang="en-GB" dirty="0"/>
          </a:p>
        </p:txBody>
      </p:sp>
      <p:sp>
        <p:nvSpPr>
          <p:cNvPr id="4" name="Slide Number Placeholder 3">
            <a:extLst>
              <a:ext uri="{FF2B5EF4-FFF2-40B4-BE49-F238E27FC236}">
                <a16:creationId xmlns:a16="http://schemas.microsoft.com/office/drawing/2014/main" id="{EA03E1FC-65C9-4E16-8245-5034EAF24D1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D9E4B3-9314-4305-B179-AD8ADD87827A}"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Arial" panose="020B0604020202020204" pitchFamily="34" charset="0"/>
              </a:rPr>
              <a:t>In recent years there has been an increase of HPV positive oropharyngeal cancer and it is being seen in younger people aged between 40 and 50 years, who do not smoke.  1 in 55 men and 1 in 108 women will be diagnosed with oral cancer at some point in their life.</a:t>
            </a:r>
          </a:p>
          <a:p>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highlight>
                  <a:srgbClr val="FFFF00"/>
                </a:highlight>
                <a:latin typeface="+mn-lt"/>
                <a:ea typeface="+mn-ea"/>
                <a:cs typeface="+mn-cs"/>
                <a:hlinkClick r:id="rId3"/>
              </a:rPr>
              <a:t>www.ncbi.nlm.nih.gov/pmc/articles/PMC4830161/</a:t>
            </a:r>
            <a:r>
              <a:rPr lang="en-GB" sz="1200" kern="1200" dirty="0">
                <a:solidFill>
                  <a:schemeClr val="tx1"/>
                </a:solidFill>
                <a:effectLst/>
                <a:highlight>
                  <a:srgbClr val="FFFF00"/>
                </a:highlight>
                <a:latin typeface="+mn-lt"/>
                <a:ea typeface="+mn-ea"/>
                <a:cs typeface="+mn-cs"/>
              </a:rPr>
              <a:t>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www.cancerresearchuk.org/about-cancer/causes-of-cancer/infections-eg-hpv-and-cancer/does-hpv-cause-cancer?_ga=2.107067074.1715641418.1562227587-1516946824.1550596213</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5"/>
              </a:rPr>
              <a:t>www.cancerresearchuk.org/health-professional/cancer-statistics/statistics-by-cancer-type/head-and-neck-cancers/risk-factors#ref-10</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12</a:t>
            </a:fld>
            <a:endParaRPr lang="en-GB"/>
          </a:p>
        </p:txBody>
      </p:sp>
    </p:spTree>
    <p:extLst>
      <p:ext uri="{BB962C8B-B14F-4D97-AF65-F5344CB8AC3E}">
        <p14:creationId xmlns:p14="http://schemas.microsoft.com/office/powerpoint/2010/main" val="28836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A6D99-0576-42DD-AE12-F0AF038599B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EC306C9-8257-450C-8897-D81B4879FD71}"/>
              </a:ext>
            </a:extLst>
          </p:cNvPr>
          <p:cNvSpPr txBox="1">
            <a:spLocks noGrp="1"/>
          </p:cNvSpPr>
          <p:nvPr>
            <p:ph type="body" sz="quarter" idx="1"/>
          </p:nvPr>
        </p:nvSpPr>
        <p:spPr/>
        <p:txBody>
          <a:bodyPr/>
          <a:lstStyle/>
          <a:p>
            <a:pPr lvl="0"/>
            <a:r>
              <a:rPr lang="en-GB" dirty="0"/>
              <a:t>The transmission of genital HPVs are primarily by sexual contact with an infected partner, particularly through sexual intercourse but also by non-penetrative genital contact, including oral sex. </a:t>
            </a:r>
          </a:p>
        </p:txBody>
      </p:sp>
      <p:sp>
        <p:nvSpPr>
          <p:cNvPr id="4" name="Slide Number Placeholder 3">
            <a:extLst>
              <a:ext uri="{FF2B5EF4-FFF2-40B4-BE49-F238E27FC236}">
                <a16:creationId xmlns:a16="http://schemas.microsoft.com/office/drawing/2014/main" id="{0CB5A6CE-39F4-48CE-9ACE-8B5B333077B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EA5AC49-50B0-4ACB-AB8B-9A26056AC2CB}"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transmission of genital HPVs are primarily by sexual contact with an infected partner, particularly through sexual intercourse but also by non-penetrative genital contact, including oral sex. </a:t>
            </a:r>
          </a:p>
          <a:p>
            <a:endParaRPr lang="en-GB"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86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*Individuals known to be HIV positive, including those on antiviral therapy, or known to be immunocompromised should continue to be offered the 3-dose schedule. This</a:t>
            </a:r>
            <a:r>
              <a:rPr lang="en-GB" sz="1200" kern="1200" baseline="0" dirty="0">
                <a:solidFill>
                  <a:schemeClr val="tx1"/>
                </a:solidFill>
                <a:effectLst/>
                <a:latin typeface="+mn-lt"/>
                <a:ea typeface="ヒラギノ角ゴ Pro W3" pitchFamily="84" charset="-128"/>
                <a:cs typeface="ヒラギノ角ゴ Pro W3" pitchFamily="84" charset="-128"/>
              </a:rPr>
              <a:t> is because there is limited data on the effectiveness of fewer than 3 doses in these populations.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lvl="0"/>
            <a:r>
              <a:rPr lang="en-GB" u="sng" dirty="0"/>
              <a:t>Routine programme:</a:t>
            </a:r>
          </a:p>
          <a:p>
            <a:pPr lvl="0"/>
            <a:r>
              <a:rPr lang="en-GB" dirty="0"/>
              <a:t>Since September 2008 a national HPV Immunisation Programme for girls has been delivered throughout the UK to help prevent cervical cancer. Currently the programme offers vaccination to Year 8 females (age 12-13 years) and was extended to boys (age 11-13 years) from academic year 2019/20. </a:t>
            </a:r>
            <a:r>
              <a:rPr lang="en-GB" dirty="0">
                <a:hlinkClick r:id="rId3"/>
              </a:rPr>
              <a:t>WHC 2019 020 'Changes to the Human Papillomavirus (HPV) Immunisation Programme' - English.pdf (wales.nhs.uk)</a:t>
            </a:r>
            <a:endParaRPr lang="en-GB" dirty="0"/>
          </a:p>
          <a:p>
            <a:pPr lvl="0"/>
            <a:endParaRPr lang="en-GB" dirty="0"/>
          </a:p>
          <a:p>
            <a:pPr lvl="0"/>
            <a:r>
              <a:rPr lang="en-GB" dirty="0"/>
              <a:t>A ‘catch up’ programme for older boys is not necessary as evidence suggests they are already benefitting greatly from the indirect protection built up over 10 years of the girls’ HPV vaccination programme.</a:t>
            </a:r>
            <a:r>
              <a:rPr lang="en-GB" dirty="0">
                <a:hlinkClick r:id="rId3"/>
              </a:rPr>
              <a:t> WHC 2019 020 'Changes to the Human Papillomavirus (HPV) Immunisation Programme' - English.pdf (wales.nhs.uk)</a:t>
            </a:r>
            <a:endParaRPr lang="en-GB" dirty="0"/>
          </a:p>
          <a:p>
            <a:pPr lvl="0"/>
            <a:endParaRPr lang="en-GB" dirty="0"/>
          </a:p>
          <a:p>
            <a:pPr lvl="0"/>
            <a:r>
              <a:rPr lang="en-GB" dirty="0"/>
              <a:t>Extending eligibility until 25th birthday:  Males and females in cohorts eligible for vaccination in the national programme (i.e. females born after 01/09/1991 and males born after (01/09/2006) will remain eligible and may be offered vaccination opportunistically up to their 25th birthday (previously 18 years). </a:t>
            </a:r>
            <a:r>
              <a:rPr lang="en-GB" dirty="0">
                <a:hlinkClick r:id="rId3"/>
              </a:rPr>
              <a:t>WHC 2019 020 'Changes to the Human Papillomavirus (HPV) Immunisation Programme' - English.pdf (wales.nhs.uk)</a:t>
            </a:r>
            <a:endParaRPr lang="en-GB" dirty="0"/>
          </a:p>
          <a:p>
            <a:pPr lvl="0"/>
            <a:endParaRPr lang="en-GB" dirty="0"/>
          </a:p>
          <a:p>
            <a:pPr lvl="0"/>
            <a:r>
              <a:rPr lang="en-GB" b="0" u="sng" dirty="0"/>
              <a:t>Targeted </a:t>
            </a:r>
            <a:r>
              <a:rPr lang="en-GB" b="1" u="sng" dirty="0"/>
              <a:t>GBMSM</a:t>
            </a:r>
            <a:r>
              <a:rPr lang="en-GB" b="0" u="sng" dirty="0"/>
              <a:t> Programme</a:t>
            </a:r>
            <a:r>
              <a:rPr lang="en-GB" dirty="0"/>
              <a:t>: In April 2017, the Welsh Government announced an introduction of HPV vaccination programme for GBMSM </a:t>
            </a:r>
            <a:r>
              <a:rPr lang="en-GB" dirty="0">
                <a:hlinkClick r:id="rId4"/>
              </a:rPr>
              <a:t>hpv-vaccination-for-men-who-have-sex-with-men.pdf (</a:t>
            </a:r>
            <a:r>
              <a:rPr lang="en-GB" dirty="0" err="1">
                <a:hlinkClick r:id="rId4"/>
              </a:rPr>
              <a:t>gov.wales</a:t>
            </a:r>
            <a:r>
              <a:rPr lang="en-GB" dirty="0">
                <a:hlinkClick r:id="rId4"/>
              </a:rPr>
              <a:t>)</a:t>
            </a:r>
            <a:r>
              <a:rPr lang="en-GB" dirty="0"/>
              <a:t> </a:t>
            </a:r>
          </a:p>
          <a:p>
            <a:pPr lvl="0"/>
            <a:endParaRPr lang="en-GB" dirty="0"/>
          </a:p>
          <a:p>
            <a:pPr lvl="0"/>
            <a:r>
              <a:rPr lang="en-GB" dirty="0"/>
              <a:t>In 2018 Welsh Government extended the HPV programme to include boys. Further details can be found on the PHW website </a:t>
            </a:r>
            <a:r>
              <a:rPr lang="en-GB" dirty="0">
                <a:hlinkClick r:id="rId5"/>
              </a:rPr>
              <a:t>HPV vaccine - Information for health professionals - Public Health Wales (</a:t>
            </a:r>
            <a:r>
              <a:rPr lang="en-GB" dirty="0" err="1">
                <a:hlinkClick r:id="rId5"/>
              </a:rPr>
              <a:t>nhs.wales</a:t>
            </a:r>
            <a:r>
              <a:rPr lang="en-GB" dirty="0">
                <a:hlinkClick r:id="rId5"/>
              </a:rPr>
              <a:t>)</a:t>
            </a:r>
            <a:endParaRPr lang="en-GB" dirty="0"/>
          </a:p>
          <a:p>
            <a:pPr lvl="0"/>
            <a:endParaRPr lang="en-GB" dirty="0"/>
          </a:p>
          <a:p>
            <a:pPr lvl="0"/>
            <a:r>
              <a:rPr lang="en-GB" dirty="0"/>
              <a:t>In April 2022 Welsh Government CEM/CMO/2022/12 announced that the HPV programme would be changing to a two-dose NHS Human Papilloma (HPV) vaccination for eligible adolescents and adults starting the course after they turn 15 years old, including men who have sex with men (GBMSM) (2022) </a:t>
            </a:r>
            <a:r>
              <a:rPr kumimoji="0" lang="en-GB" sz="1800" b="0" i="0" u="none" strike="noStrike" kern="0" cap="none" spc="0" normalizeH="0" baseline="0" noProof="0" dirty="0">
                <a:ln>
                  <a:noFill/>
                </a:ln>
                <a:solidFill>
                  <a:sysClr val="windowText" lastClr="000000"/>
                </a:solidFill>
                <a:effectLst/>
                <a:uLnTx/>
                <a:uFillTx/>
                <a:hlinkClick r:id="rId6"/>
              </a:rPr>
              <a:t>https://nhswales365.sharepoint.com/sites/PHW_VPDPComms/Shared Documents/Forms/</a:t>
            </a:r>
            <a:r>
              <a:rPr kumimoji="0" lang="en-GB" sz="1800" b="0" i="0" u="none" strike="noStrike" kern="0" cap="none" spc="0" normalizeH="0" baseline="0" noProof="0" dirty="0" err="1">
                <a:ln>
                  <a:noFill/>
                </a:ln>
                <a:solidFill>
                  <a:sysClr val="windowText" lastClr="000000"/>
                </a:solidFill>
                <a:effectLst/>
                <a:uLnTx/>
                <a:uFillTx/>
                <a:hlinkClick r:id="rId6"/>
              </a:rPr>
              <a:t>AllItems.aspx?id</a:t>
            </a:r>
            <a:r>
              <a:rPr kumimoji="0" lang="en-GB" sz="1800" b="0" i="0" u="none" strike="noStrike" kern="0" cap="none" spc="0" normalizeH="0" baseline="0" noProof="0" dirty="0">
                <a:ln>
                  <a:noFill/>
                </a:ln>
                <a:solidFill>
                  <a:sysClr val="windowText" lastClr="000000"/>
                </a:solidFill>
                <a:effectLst/>
                <a:uLnTx/>
                <a:uFillTx/>
                <a:hlinkClick r:id="rId6"/>
              </a:rPr>
              <a:t>=%2Fsites%2FPHW%5FVPDPComms%2FShared%20Documents%2FPolicy%20A%2DI%2FChanging%20to%20a%20two%2Ddose%20NHS%20Human%20Papillomavirus%20%28HPV%29%20vaccination%20schedule%20%282022%29%2Epdf&amp;parent=%2Fsites%2FPHW%5FVPDPComms%2FShared%20Documents%2FPolicy%20A%2DI</a:t>
            </a:r>
            <a:endParaRPr lang="en-GB" dirty="0"/>
          </a:p>
          <a:p>
            <a:pPr lvl="0"/>
            <a:endParaRPr lang="en-GB" dirty="0"/>
          </a:p>
          <a:p>
            <a:pPr lvl="0"/>
            <a:r>
              <a:rPr lang="en-GB" dirty="0"/>
              <a:t>In June 2022 Welsh Government WHC/2022/015 announced that the vaccine used for the HPV programme would be changing from Gardasil® to Gardasil® 9 </a:t>
            </a:r>
            <a:r>
              <a:rPr lang="en-GB" dirty="0">
                <a:hlinkClick r:id="rId7"/>
              </a:rPr>
              <a:t>Changes to the vaccine for the HPV immunisation programme (WHC/2022/015) | GOV.WALES</a:t>
            </a:r>
            <a:endParaRPr lang="en-GB" dirty="0"/>
          </a:p>
          <a:p>
            <a:pPr lvl="0"/>
            <a:endParaRPr lang="en-GB" dirty="0"/>
          </a:p>
          <a:p>
            <a:pPr lvl="0"/>
            <a:r>
              <a:rPr lang="en-GB" dirty="0"/>
              <a:t>In September 2022 Welsh Government WHC/2022/023 announced the changes to the HPV immunisation programme for academic year 2023/24 </a:t>
            </a:r>
            <a:r>
              <a:rPr lang="en-GB" dirty="0">
                <a:hlinkClick r:id="rId8"/>
              </a:rPr>
              <a:t>Changes to the vaccine for the HPV immunisation programme (WHC/2022/023) | GOV.WALES</a:t>
            </a:r>
            <a:endParaRPr lang="en-GB" dirty="0"/>
          </a:p>
          <a:p>
            <a:pPr lvl="0"/>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May 2023 Welsh Government published the Welsh Health Circular WHC/2023/016 Implementing the move to one dose of HPV vaccine in Wales </a:t>
            </a:r>
            <a:r>
              <a:rPr lang="en-GB" dirty="0">
                <a:hlinkClick r:id="rId9"/>
              </a:rPr>
              <a:t>HPV immunisation programme update (WHC/2023/016) | GOV.WALES</a:t>
            </a:r>
            <a:endParaRPr lang="en-GB" dirty="0"/>
          </a:p>
          <a:p>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91606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JCVI</a:t>
            </a:r>
            <a:r>
              <a:rPr lang="en-GB" baseline="0" dirty="0"/>
              <a:t> statement on one-dose HPV routine programme, August 2022: </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https://www.gov.uk/government/publications/single-dose-of-hpv-vaccine-jcvi-concluding-advice/jcvi-statement-on-a-one-dose-schedule-for-the-routine-hpv-immunisation-programme</a:t>
            </a:r>
            <a:r>
              <a:rPr lang="en-GB" baseline="0" dirty="0"/>
              <a:t>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JCVI interim statement HPV one dose February 2022: </a:t>
            </a:r>
            <a:r>
              <a:rPr lang="en-GB" sz="1200" u="sng" kern="1200" dirty="0">
                <a:solidFill>
                  <a:schemeClr val="tx1"/>
                </a:solidFill>
                <a:effectLst/>
                <a:latin typeface="+mn-lt"/>
                <a:ea typeface="+mn-ea"/>
                <a:cs typeface="+mn-cs"/>
                <a:hlinkClick r:id="rId4"/>
              </a:rPr>
              <a:t>https://www.gov.uk/government/publications/single-dose-of-hpv-vaccine-jcvi-interim-advice</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16</a:t>
            </a:fld>
            <a:endParaRPr lang="en-GB"/>
          </a:p>
        </p:txBody>
      </p:sp>
    </p:spTree>
    <p:extLst>
      <p:ext uri="{BB962C8B-B14F-4D97-AF65-F5344CB8AC3E}">
        <p14:creationId xmlns:p14="http://schemas.microsoft.com/office/powerpoint/2010/main" val="3598270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17</a:t>
            </a:fld>
            <a:endParaRPr lang="en-GB"/>
          </a:p>
        </p:txBody>
      </p:sp>
    </p:spTree>
    <p:extLst>
      <p:ext uri="{BB962C8B-B14F-4D97-AF65-F5344CB8AC3E}">
        <p14:creationId xmlns:p14="http://schemas.microsoft.com/office/powerpoint/2010/main" val="2484865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JCVI</a:t>
            </a:r>
            <a:r>
              <a:rPr lang="en-GB" baseline="0" dirty="0"/>
              <a:t> statement on one-dose HPV routine programme, August 2022: </a:t>
            </a:r>
            <a:r>
              <a:rPr lang="en-GB"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https://www.gov.uk/government/publications/single-dose-of-hpv-vaccine-jcvi-concluding-advice/jcvi-statement-on-a-one-dose-schedule-for-the-routine-hpv-immunisation-programme</a:t>
            </a:r>
            <a:endParaRPr lang="en-GB" baseline="0" dirty="0"/>
          </a:p>
          <a:p>
            <a:endParaRPr lang="en-GB" baseline="0" dirty="0"/>
          </a:p>
          <a:p>
            <a:r>
              <a:rPr lang="en-GB" baseline="0" dirty="0"/>
              <a:t>JCVI interim statement HPV one dose February 2022: </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https://www.gov.uk/government/publications/single-dose-of-hpv-vaccine-jcvi-interim-advice</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18</a:t>
            </a:fld>
            <a:endParaRPr lang="en-GB"/>
          </a:p>
        </p:txBody>
      </p:sp>
    </p:spTree>
    <p:extLst>
      <p:ext uri="{BB962C8B-B14F-4D97-AF65-F5344CB8AC3E}">
        <p14:creationId xmlns:p14="http://schemas.microsoft.com/office/powerpoint/2010/main" val="3555370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JCVI</a:t>
            </a:r>
            <a:r>
              <a:rPr lang="en-GB" baseline="0" dirty="0"/>
              <a:t> statement on one-dose HPV routine programme, August 2022: </a:t>
            </a:r>
            <a:r>
              <a:rPr lang="en-GB"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https://www.gov.uk/government/publications/single-dose-of-hpv-vaccine-jcvi-concluding-advice/jcvi-statement-on-a-one-dose-schedule-for-the-routine-hpv-immunisation-programme</a:t>
            </a:r>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JCVI interim statement HPV one dose February 2022: </a:t>
            </a:r>
            <a:r>
              <a:rPr lang="en-GB"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https://www.gov.uk/government/publications/single-dose-of-hpv-vaccine-jcvi-interim-advice</a:t>
            </a:r>
            <a:endParaRPr lang="en-GB"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65038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2477759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*Catch up for the routine adolescent programme is up to the age of 25 for: girls born after 1 September 1991; and boys born after 1 September 2006. Therefore, those eligible for catch up in the routine programme will also only require one dose. </a:t>
            </a:r>
          </a:p>
          <a:p>
            <a:endParaRPr lang="en-GB" dirty="0"/>
          </a:p>
          <a:p>
            <a:r>
              <a:rPr lang="en-GB" dirty="0"/>
              <a:t>JCVI</a:t>
            </a:r>
            <a:r>
              <a:rPr lang="en-GB" baseline="0" dirty="0"/>
              <a:t> statement on one-dose HPV routine programme, August 2022: </a:t>
            </a:r>
            <a:r>
              <a:rPr lang="en-GB"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https://www.gov.uk/government/publications/single-dose-of-hpv-vaccine-jcvi-concluding-advice/jcvi-statement-on-a-one-dose-schedule-for-the-routine-hpv-immunisation-programme</a:t>
            </a:r>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JCVI interim statement HPV one dose February 2022: </a:t>
            </a:r>
            <a:r>
              <a:rPr lang="en-GB"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https://www.gov.uk/government/publications/single-dose-of-hpv-vaccine-jcvi-interim-advice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May 2023 Welsh Government publish the Welsh Health Circular WHC/2023/016 Implementing the move to one dose of HPV vaccine in Wales </a:t>
            </a:r>
            <a:r>
              <a:rPr lang="en-GB" dirty="0">
                <a:hlinkClick r:id="rId5"/>
              </a:rPr>
              <a:t>HPV immunisation programme update (WHC/2023/016) | GOV.WALES</a:t>
            </a:r>
            <a:endParaRPr lang="en-GB" dirty="0"/>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20</a:t>
            </a:fld>
            <a:endParaRPr lang="en-GB"/>
          </a:p>
        </p:txBody>
      </p:sp>
    </p:spTree>
    <p:extLst>
      <p:ext uri="{BB962C8B-B14F-4D97-AF65-F5344CB8AC3E}">
        <p14:creationId xmlns:p14="http://schemas.microsoft.com/office/powerpoint/2010/main" val="2369029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3541206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Although</a:t>
            </a:r>
            <a:r>
              <a:rPr lang="en-GB" baseline="0" dirty="0"/>
              <a:t> the global strategy 90% target for vaccine uptake at 15 years is for girls only, the 90% target for Wales also includes boys.</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333339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CF55D-7F7D-48DA-98D6-751B232693D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7AD81A4-1CA4-4AF0-A574-D50FC7DB180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E1733B36-C199-487A-9D6A-FDE671AADFA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C2F22-8AA8-4071-A872-9D108DAE6C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EC04FC7-CAA0-43B0-9637-FA7574C1D017}"/>
              </a:ext>
            </a:extLst>
          </p:cNvPr>
          <p:cNvSpPr txBox="1">
            <a:spLocks noGrp="1"/>
          </p:cNvSpPr>
          <p:nvPr>
            <p:ph type="body" sz="quarter" idx="1"/>
          </p:nvPr>
        </p:nvSpPr>
        <p:spPr/>
        <p:txBody>
          <a:bodyPr/>
          <a:lstStyle/>
          <a:p>
            <a:pPr lvl="0"/>
            <a:r>
              <a:rPr lang="en-GB" dirty="0"/>
              <a:t>The presentation slide shows ongoing population effect of the quadrivalent human papillomavirus vaccination programme on genital warts in Australian patients seven years after the programme was established. Ref: (25) </a:t>
            </a:r>
            <a:r>
              <a:rPr lang="en-GB" dirty="0">
                <a:hlinkClick r:id="rId3"/>
              </a:rPr>
              <a:t>Ongoing decline in genital warts among young heterosexuals 7 years after the Australian human papillomavirus (HPV) vaccination programme | Sexually Transmitted Infections (bmj.com)</a:t>
            </a:r>
            <a:endParaRPr lang="en-GB" dirty="0"/>
          </a:p>
          <a:p>
            <a:pPr lvl="0"/>
            <a:endParaRPr lang="en-GB" dirty="0"/>
          </a:p>
          <a:p>
            <a:pPr lvl="0"/>
            <a:r>
              <a:rPr lang="en-GB" dirty="0"/>
              <a:t>The protection against genital warts offered by Gardasil® is clearly demonstrated here for women and indirect protection for heterosexual men less than 32 years of age</a:t>
            </a:r>
          </a:p>
          <a:p>
            <a:pPr lvl="0"/>
            <a:endParaRPr lang="en-GB" dirty="0"/>
          </a:p>
          <a:p>
            <a:pPr lvl="0"/>
            <a:r>
              <a:rPr lang="en-GB" dirty="0"/>
              <a:t>In contrast a minimal annual decline in genital warts was observed in men who have sex with men in the vaccination period.</a:t>
            </a:r>
          </a:p>
          <a:p>
            <a:pPr lvl="0"/>
            <a:endParaRPr lang="en-GB" dirty="0"/>
          </a:p>
        </p:txBody>
      </p:sp>
      <p:sp>
        <p:nvSpPr>
          <p:cNvPr id="4" name="Slide Number Placeholder 3">
            <a:extLst>
              <a:ext uri="{FF2B5EF4-FFF2-40B4-BE49-F238E27FC236}">
                <a16:creationId xmlns:a16="http://schemas.microsoft.com/office/drawing/2014/main" id="{1834BF48-B78B-41CA-B39A-148F2EF0E94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74A71A-5522-405C-B33B-C67E0649E337}" type="slidenum">
              <a:t>24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8C06C-19BF-4E46-9055-2FC77D078CD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67021D4-55D5-4751-9F53-01103BB64510}"/>
              </a:ext>
            </a:extLst>
          </p:cNvPr>
          <p:cNvSpPr txBox="1">
            <a:spLocks noGrp="1"/>
          </p:cNvSpPr>
          <p:nvPr>
            <p:ph type="body" sz="quarter" idx="1"/>
          </p:nvPr>
        </p:nvSpPr>
        <p:spPr/>
        <p:txBody>
          <a:bodyPr/>
          <a:lstStyle/>
          <a:p>
            <a:pPr lvl="0"/>
            <a:r>
              <a:rPr lang="en-GB"/>
              <a:t>In addition to direct protection to females, the girls only HPV programme induced herd protection, which provides substantial protection to heterosexual boys and men as long as there is high vaccine coverage in girls. </a:t>
            </a:r>
          </a:p>
          <a:p>
            <a:pPr lvl="0"/>
            <a:endParaRPr lang="en-GB"/>
          </a:p>
        </p:txBody>
      </p:sp>
      <p:sp>
        <p:nvSpPr>
          <p:cNvPr id="4" name="Slide Number Placeholder 3">
            <a:extLst>
              <a:ext uri="{FF2B5EF4-FFF2-40B4-BE49-F238E27FC236}">
                <a16:creationId xmlns:a16="http://schemas.microsoft.com/office/drawing/2014/main" id="{723662AA-D68F-4116-AB8E-C857D60E35D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67E3D57-0CCF-4337-B280-C6D91928E54D}" type="slidenum">
              <a:t>25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8CD0E-CBD5-4A75-8099-9D98BDBF1E0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B0080EC-4E2A-4778-AA6D-3925879E174F}"/>
              </a:ext>
            </a:extLst>
          </p:cNvPr>
          <p:cNvSpPr txBox="1">
            <a:spLocks noGrp="1"/>
          </p:cNvSpPr>
          <p:nvPr>
            <p:ph type="body" sz="quarter" idx="1"/>
          </p:nvPr>
        </p:nvSpPr>
        <p:spPr/>
        <p:txBody>
          <a:bodyPr/>
          <a:lstStyle/>
          <a:p>
            <a:pPr lvl="0"/>
            <a:r>
              <a:rPr lang="en-GB" dirty="0"/>
              <a:t>Since the introduction of the adolescent girls programme evidence has emerged that HPV immunisation is likely to provide protection against a wider range of HPV-related diseases including anal, penile and oropharyngeal cancers. </a:t>
            </a:r>
          </a:p>
          <a:p>
            <a:pPr lvl="0"/>
            <a:endParaRPr lang="en-GB" dirty="0"/>
          </a:p>
          <a:p>
            <a:pPr lvl="0"/>
            <a:r>
              <a:rPr lang="en-GB" dirty="0"/>
              <a:t>However while the girls’ programme clearly confers indirect protection through reduced transmission to heterosexual males, GBMSM receive little benefit from it. The extension of the HPV vaccine to boys will confer direct protection to GBMSM before their sexual debut in future years. </a:t>
            </a:r>
          </a:p>
          <a:p>
            <a:pPr lvl="0"/>
            <a:r>
              <a:rPr lang="en-GB" dirty="0"/>
              <a:t> </a:t>
            </a:r>
          </a:p>
          <a:p>
            <a:pPr lvl="0"/>
            <a:endParaRPr lang="en-GB" dirty="0"/>
          </a:p>
        </p:txBody>
      </p:sp>
      <p:sp>
        <p:nvSpPr>
          <p:cNvPr id="4" name="Slide Number Placeholder 3">
            <a:extLst>
              <a:ext uri="{FF2B5EF4-FFF2-40B4-BE49-F238E27FC236}">
                <a16:creationId xmlns:a16="http://schemas.microsoft.com/office/drawing/2014/main" id="{A196AB65-CD68-410A-9EC2-E78AB0820EC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60F70F-0E34-4178-B7CB-5F9EA6B5FED4}" type="slidenum">
              <a:t>26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A199C-D0CD-46AC-955A-0CBE07ADD25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F241A37-82F8-46A4-A09A-E90CA0021E4A}"/>
              </a:ext>
            </a:extLst>
          </p:cNvPr>
          <p:cNvSpPr txBox="1">
            <a:spLocks noGrp="1"/>
          </p:cNvSpPr>
          <p:nvPr>
            <p:ph type="body" sz="quarter" idx="1"/>
          </p:nvPr>
        </p:nvSpPr>
        <p:spPr/>
        <p:txBody>
          <a:bodyPr/>
          <a:lstStyle/>
          <a:p>
            <a:pPr lvl="0"/>
            <a:r>
              <a:rPr lang="en-GB" dirty="0"/>
              <a:t>JCVI considered modelling studies to assess the cost-effectiveness of a targeted HPV vaccination of GBMSM in GUM and HIV clinics, looking at the impact of vaccination against penile, anal and oropharyngeal (head and neck) cancers, and genital warts.</a:t>
            </a:r>
          </a:p>
          <a:p>
            <a:pPr lvl="0"/>
            <a:endParaRPr lang="en-GB" dirty="0"/>
          </a:p>
          <a:p>
            <a:pPr marL="0" lvl="0" indent="0" defTabSz="685800">
              <a:lnSpc>
                <a:spcPct val="70000"/>
              </a:lnSpc>
              <a:spcBef>
                <a:spcPts val="750"/>
              </a:spcBef>
              <a:buNone/>
            </a:pPr>
            <a:r>
              <a:rPr lang="en-GB" dirty="0"/>
              <a:t>GBMSM who attend sexual health and HIV treatment services bear a significantly increased burden of HPV related disease and adverse outcomes. HPV type16-associated anal cancers in particular are far more common in GBMSM compared to heterosexual men, this is even more marked in those with HIV infection. (</a:t>
            </a:r>
            <a:r>
              <a:rPr lang="en-GB" sz="1200" dirty="0">
                <a:solidFill>
                  <a:srgbClr val="2F2F2F"/>
                </a:solidFill>
                <a:latin typeface="Source Sans Pro"/>
              </a:rPr>
              <a:t>Chin-Hong PV, </a:t>
            </a:r>
            <a:r>
              <a:rPr lang="en-GB" sz="1200" dirty="0" err="1">
                <a:solidFill>
                  <a:srgbClr val="2F2F2F"/>
                </a:solidFill>
                <a:latin typeface="Source Sans Pro"/>
              </a:rPr>
              <a:t>Vittinghoff</a:t>
            </a:r>
            <a:r>
              <a:rPr lang="en-GB" sz="1200" dirty="0">
                <a:solidFill>
                  <a:srgbClr val="2F2F2F"/>
                </a:solidFill>
                <a:latin typeface="Source Sans Pro"/>
              </a:rPr>
              <a:t> E, Cranston RD, Buchbinder S et al. (2004) Age-Specific prevalence of anal human papillomavirus infection in HIV-negative sexually active men who have sex with men: the EXPLORE study. J Infect Dis 190:2070-6 / </a:t>
            </a:r>
            <a:r>
              <a:rPr lang="en-GB" sz="1200" dirty="0" err="1">
                <a:solidFill>
                  <a:srgbClr val="2F2F2F"/>
                </a:solidFill>
                <a:latin typeface="Source Sans Pro"/>
              </a:rPr>
              <a:t>Daling</a:t>
            </a:r>
            <a:r>
              <a:rPr lang="en-GB" sz="1200" dirty="0">
                <a:solidFill>
                  <a:srgbClr val="2F2F2F"/>
                </a:solidFill>
                <a:latin typeface="Source Sans Pro"/>
              </a:rPr>
              <a:t> JR, Weiss NS, Hislop TG, </a:t>
            </a:r>
            <a:r>
              <a:rPr lang="en-GB" sz="1200" dirty="0" err="1">
                <a:solidFill>
                  <a:srgbClr val="2F2F2F"/>
                </a:solidFill>
                <a:latin typeface="Source Sans Pro"/>
              </a:rPr>
              <a:t>Maden</a:t>
            </a:r>
            <a:r>
              <a:rPr lang="en-GB" sz="1200" dirty="0">
                <a:solidFill>
                  <a:srgbClr val="2F2F2F"/>
                </a:solidFill>
                <a:latin typeface="Source Sans Pro"/>
              </a:rPr>
              <a:t> C et al. (1987) Sexual practices, sexually transmitted diseases, and the incidence of anal cancer. N </a:t>
            </a:r>
            <a:r>
              <a:rPr lang="en-GB" sz="1200" dirty="0" err="1">
                <a:solidFill>
                  <a:srgbClr val="2F2F2F"/>
                </a:solidFill>
                <a:latin typeface="Source Sans Pro"/>
              </a:rPr>
              <a:t>Engl</a:t>
            </a:r>
            <a:r>
              <a:rPr lang="en-GB" sz="1200" dirty="0">
                <a:solidFill>
                  <a:srgbClr val="2F2F2F"/>
                </a:solidFill>
                <a:latin typeface="Source Sans Pro"/>
              </a:rPr>
              <a:t> J Med  317:973-7).</a:t>
            </a:r>
          </a:p>
          <a:p>
            <a:pPr marL="0" lvl="0" indent="0" defTabSz="685800">
              <a:lnSpc>
                <a:spcPct val="70000"/>
              </a:lnSpc>
              <a:spcBef>
                <a:spcPts val="750"/>
              </a:spcBef>
              <a:buNone/>
            </a:pPr>
            <a:endParaRPr lang="en-GB" sz="1200" dirty="0">
              <a:solidFill>
                <a:srgbClr val="2F2F2F"/>
              </a:solidFill>
              <a:latin typeface="Source Sans Pro"/>
            </a:endParaRPr>
          </a:p>
          <a:p>
            <a:pPr lvl="0"/>
            <a:r>
              <a:rPr lang="en-GB" dirty="0"/>
              <a:t>This group is likely to have received very little indirect benefit from the HPV vaccination programme which was previously offered to adolescent girls. </a:t>
            </a:r>
          </a:p>
          <a:p>
            <a:pPr lvl="0"/>
            <a:endParaRPr lang="en-GB" dirty="0"/>
          </a:p>
        </p:txBody>
      </p:sp>
      <p:sp>
        <p:nvSpPr>
          <p:cNvPr id="4" name="Slide Number Placeholder 3">
            <a:extLst>
              <a:ext uri="{FF2B5EF4-FFF2-40B4-BE49-F238E27FC236}">
                <a16:creationId xmlns:a16="http://schemas.microsoft.com/office/drawing/2014/main" id="{AA437EA9-79AB-4A3E-A313-CA236D63E9F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CB8410-33ED-4382-AE71-0A6ADDC5CF26}" type="slidenum">
              <a:t>27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10C85-145C-4CE5-9269-A87736D8C1E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E4ACA42-1A36-4C6B-B101-AFA15F15C518}"/>
              </a:ext>
            </a:extLst>
          </p:cNvPr>
          <p:cNvSpPr txBox="1">
            <a:spLocks noGrp="1"/>
          </p:cNvSpPr>
          <p:nvPr>
            <p:ph type="body" sz="quarter" idx="1"/>
          </p:nvPr>
        </p:nvSpPr>
        <p:spPr/>
        <p:txBody>
          <a:bodyPr/>
          <a:lstStyle/>
          <a:p>
            <a:pPr lvl="0"/>
            <a:r>
              <a:rPr lang="en-GB" dirty="0"/>
              <a:t>The cost-effectiveness analysis considered by JCVI is only possible because of the sexual health data available from Sexual Health and HIV clinics. </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JCVI statement on HPV vaccination of men who have sex with men November 2015 - https://assets.publishing.service.gov.uk/government/uploads/system/uploads/attachment_data/file/477954/JCVI_HPV.pdf </a:t>
            </a:r>
          </a:p>
          <a:p>
            <a:pPr lvl="0"/>
            <a:endParaRPr lang="en-GB" dirty="0"/>
          </a:p>
          <a:p>
            <a:pPr lvl="0"/>
            <a:r>
              <a:rPr lang="en-GB" dirty="0"/>
              <a:t>There is more known about GBMSM using these services, which allowed the evidence of the benefit from HPV vaccination to be assessed for this group of GBMSM. </a:t>
            </a:r>
          </a:p>
          <a:p>
            <a:pPr lvl="0"/>
            <a:endParaRPr lang="en-GB" dirty="0"/>
          </a:p>
          <a:p>
            <a:pPr lvl="0"/>
            <a:r>
              <a:rPr lang="en-GB" dirty="0"/>
              <a:t>JCVI also agreed with the HPV sub-committee that Sexual Health and HIV clinics are by far the most accessed sexual healthcare service by self-declaring GBMSM, who might not otherwise self-declare to a GP, and that GBMSM accessing Sexual Health services are known to be a high-risk group within the GBMSM population in terms of risk behaviour and STI transmission.</a:t>
            </a:r>
          </a:p>
          <a:p>
            <a:pPr lvl="0"/>
            <a:endParaRPr lang="en-GB" dirty="0"/>
          </a:p>
          <a:p>
            <a:pPr lvl="0"/>
            <a:r>
              <a:rPr lang="en-GB" dirty="0"/>
              <a:t>Overall the best available evidence was found to show delivering a targeted programme through Sexual Health/HIV services is the most likely pragmatic and cost effective option at this time.</a:t>
            </a:r>
          </a:p>
          <a:p>
            <a:pPr lvl="0"/>
            <a:endParaRPr lang="en-GB" dirty="0"/>
          </a:p>
          <a:p>
            <a:pPr lvl="0"/>
            <a:endParaRPr lang="en-GB" dirty="0"/>
          </a:p>
        </p:txBody>
      </p:sp>
      <p:sp>
        <p:nvSpPr>
          <p:cNvPr id="4" name="Slide Number Placeholder 3">
            <a:extLst>
              <a:ext uri="{FF2B5EF4-FFF2-40B4-BE49-F238E27FC236}">
                <a16:creationId xmlns:a16="http://schemas.microsoft.com/office/drawing/2014/main" id="{42677ADE-A696-4434-BC8D-4A365E70674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39B2B2-D2AB-4213-861E-4A0BF7D385DD}" type="slidenum">
              <a:t>28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E4E91-4F8E-4DA9-99BC-0160D4A9280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9B1B71D-31E8-4318-AA43-01D3CD95C1C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HPV vaccination for men who have sex with men (WHC/2017/003) | GOV.WALES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HPV immunisation programme update (WHC/2023/016) | GOV.WALES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8F7E0B1C-7C13-4641-8DA9-3306EB47A48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9EDF560-F67A-4C53-9606-E4B42603692D}" type="slidenum">
              <a:t>29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a:t>
            </a:fld>
            <a:endParaRPr lang="en-US" dirty="0"/>
          </a:p>
        </p:txBody>
      </p:sp>
    </p:spTree>
    <p:extLst>
      <p:ext uri="{BB962C8B-B14F-4D97-AF65-F5344CB8AC3E}">
        <p14:creationId xmlns:p14="http://schemas.microsoft.com/office/powerpoint/2010/main" val="512589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8A3D1-974B-47FB-BA78-0BC6B67F37D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4A7D74-EA06-44E8-91FA-C08E7056C0E1}"/>
              </a:ext>
            </a:extLst>
          </p:cNvPr>
          <p:cNvSpPr txBox="1">
            <a:spLocks noGrp="1"/>
          </p:cNvSpPr>
          <p:nvPr>
            <p:ph type="body" sz="quarter" idx="1"/>
          </p:nvPr>
        </p:nvSpPr>
        <p:spPr/>
        <p:txBody>
          <a:bodyPr/>
          <a:lstStyle/>
          <a:p>
            <a:pPr lvl="0"/>
            <a:r>
              <a:rPr lang="en-GB"/>
              <a:t>This information is presented for Registered Healthcare Practitioners to support safe and effective vaccination</a:t>
            </a:r>
          </a:p>
          <a:p>
            <a:pPr lvl="0"/>
            <a:endParaRPr lang="en-GB"/>
          </a:p>
        </p:txBody>
      </p:sp>
      <p:sp>
        <p:nvSpPr>
          <p:cNvPr id="4" name="Slide Number Placeholder 3">
            <a:extLst>
              <a:ext uri="{FF2B5EF4-FFF2-40B4-BE49-F238E27FC236}">
                <a16:creationId xmlns:a16="http://schemas.microsoft.com/office/drawing/2014/main" id="{A4C8B727-FFA5-4740-BDDC-762A91BF16A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FB5E4A6-7F76-40A5-9619-2E934CA49F74}" type="slidenum">
              <a:t>30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AD0DE-ECBA-4107-AC0C-BF76FAFE10F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5024E75-3EE9-444C-AE0B-E4B157DF1A71}"/>
              </a:ext>
            </a:extLst>
          </p:cNvPr>
          <p:cNvSpPr txBox="1">
            <a:spLocks noGrp="1"/>
          </p:cNvSpPr>
          <p:nvPr>
            <p:ph type="body" sz="quarter"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vaccine is recommended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GBMSM up to and including 45 years of age, attending Specialist Sexual Health Services and/or HIV clinics, regardless of risk, sexual behaviour or disease status.</a:t>
            </a:r>
            <a:r>
              <a:rPr lang="en-GB" sz="1200" kern="1200" baseline="0" dirty="0">
                <a:solidFill>
                  <a:schemeClr val="tx1"/>
                </a:solidFill>
                <a:effectLst/>
                <a:latin typeface="+mn-lt"/>
                <a:ea typeface="ヒラギノ角ゴ Pro W3" pitchFamily="84" charset="-128"/>
                <a:cs typeface="ヒラギノ角ゴ Pro W3" pitchFamily="84" charset="-128"/>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Non</a:t>
            </a:r>
            <a:r>
              <a:rPr lang="en-GB" sz="1200" kern="1200" baseline="0" dirty="0">
                <a:solidFill>
                  <a:schemeClr val="tx1"/>
                </a:solidFill>
                <a:effectLst/>
                <a:latin typeface="+mn-lt"/>
                <a:ea typeface="ヒラギノ角ゴ Pro W3" pitchFamily="84" charset="-128"/>
                <a:cs typeface="ヒラギノ角ゴ Pro W3" pitchFamily="84" charset="-128"/>
              </a:rPr>
              <a:t>–eligible individuals requesting vaccine should be assessed on </a:t>
            </a:r>
            <a:r>
              <a:rPr lang="en-GB" sz="1200" kern="1200" dirty="0">
                <a:solidFill>
                  <a:schemeClr val="tx1"/>
                </a:solidFill>
                <a:effectLst/>
                <a:latin typeface="+mn-lt"/>
                <a:ea typeface="ヒラギノ角ゴ Pro W3" pitchFamily="84" charset="-128"/>
                <a:cs typeface="ヒラギノ角ゴ Pro W3" pitchFamily="84" charset="-128"/>
              </a:rPr>
              <a:t>case-by-case basis.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Clinicians are able to offer vaccinations outside of the national programme using individual clinical judgement, however in these instances, vaccine should be purchased directly from the manufacturer.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Other individuals with a similar risk profile to that seen in the 16 – 45 year old GBMSM population may also benefit from vaccination.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all adolescents aged 12 – 13 years / in school Year 8</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dirty="0">
                <a:solidFill>
                  <a:srgbClr val="002060"/>
                </a:solidFill>
                <a:latin typeface="Arial" panose="020B0604020202020204" pitchFamily="34" charset="0"/>
                <a:ea typeface="Calibri" panose="020F0502020204030204" pitchFamily="34" charset="0"/>
                <a:cs typeface="Arial" panose="020B0604020202020204" pitchFamily="34" charset="0"/>
              </a:rPr>
              <a:t>HPV vaccination guidance for healthcare practitioners (version 6): </a:t>
            </a:r>
            <a:r>
              <a:rPr lang="en-GB" sz="1200" dirty="0">
                <a:solidFill>
                  <a:srgbClr val="002060"/>
                </a:solidFill>
                <a:latin typeface="Arial" panose="020B0604020202020204" pitchFamily="34" charset="0"/>
                <a:ea typeface="Calibri" panose="020F0502020204030204" pitchFamily="34" charset="0"/>
                <a:cs typeface="Arial" panose="020B0604020202020204" pitchFamily="34" charset="0"/>
                <a:hlinkClick r:id="rId3"/>
              </a:rPr>
              <a:t>https://www.gov.uk/government/publications/hpv-universal-vaccination-guidance-for-health-professionals/hpv-vaccination-guidance-for-healthcare-practitioners#the-hpv-vaccination-programme</a:t>
            </a:r>
            <a:r>
              <a:rPr lang="en-GB" sz="12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GB" dirty="0"/>
          </a:p>
          <a:p>
            <a:endParaRPr lang="en-GB" dirty="0"/>
          </a:p>
          <a:p>
            <a:r>
              <a:rPr lang="en-GB" dirty="0"/>
              <a:t>Clinical FAQs are available here: </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https://nhswales365.sharepoint.com/sites/PHW_VPDPComms/SitePages/Frequently-asked-questions.aspx</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(NHS intranet only)</a:t>
            </a:r>
            <a:endParaRPr lang="en-GB" u="none" dirty="0"/>
          </a:p>
          <a:p>
            <a:pPr lvl="0"/>
            <a:endParaRPr lang="en-GB" i="1" dirty="0"/>
          </a:p>
          <a:p>
            <a:pPr lvl="0"/>
            <a:r>
              <a:rPr lang="en-GB" b="1" i="1" dirty="0"/>
              <a:t>GBMSM aged 46 years and over</a:t>
            </a:r>
            <a:endParaRPr lang="en-GB" i="1" dirty="0"/>
          </a:p>
          <a:p>
            <a:pPr lvl="0"/>
            <a:r>
              <a:rPr lang="en-GB" i="1" dirty="0"/>
              <a:t>Anyone eligible for the HPV vaccination programme for GBMSM that started, but did not complete the schedule before reaching the age of 46 years, should complete the vaccination course, providing the first dose was given as part of the pilot or national programme.</a:t>
            </a:r>
          </a:p>
          <a:p>
            <a:pPr lvl="0"/>
            <a:endParaRPr lang="en-GB" i="1" dirty="0"/>
          </a:p>
          <a:p>
            <a:pPr lvl="0"/>
            <a:r>
              <a:rPr lang="en-GB" b="1" i="1" dirty="0"/>
              <a:t>Transgender and other individuals</a:t>
            </a:r>
            <a:endParaRPr lang="en-GB" i="1" dirty="0"/>
          </a:p>
          <a:p>
            <a:pPr lvl="0"/>
            <a:r>
              <a:rPr lang="en-GB" i="1" dirty="0"/>
              <a:t>There may be considerable benefit in offering the HPV vaccine to individuals attending SSHS or HIV clinics who were not eligible for the routine HPV programme and are deemed to have a similar risk profile to that seen in the GBMSM population. This includes some transgender individuals, sex workers, and men and women living with HIV infection. Those whose risk of acquiring HPV is considered equivalent to the risk of GBMSM eligible for the HPV vaccine, should be offered vaccination. For those who have previously completed a course of HPV vaccination as part of the school HPV programme, no further doses need be given</a:t>
            </a:r>
            <a:r>
              <a:rPr lang="en-GB" dirty="0"/>
              <a:t>.</a:t>
            </a:r>
          </a:p>
          <a:p>
            <a:pPr lvl="0"/>
            <a:endParaRPr lang="en-GB" dirty="0"/>
          </a:p>
          <a:p>
            <a:pPr lvl="0"/>
            <a:endParaRPr lang="en-GB" strike="sngStrike" dirty="0"/>
          </a:p>
        </p:txBody>
      </p:sp>
      <p:sp>
        <p:nvSpPr>
          <p:cNvPr id="4" name="Slide Number Placeholder 3">
            <a:extLst>
              <a:ext uri="{FF2B5EF4-FFF2-40B4-BE49-F238E27FC236}">
                <a16:creationId xmlns:a16="http://schemas.microsoft.com/office/drawing/2014/main" id="{597BFBD7-1DDA-417E-8F97-9A1753A7BBF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BBE4DC-8E06-4883-9407-4EB28A7B787C}" type="slidenum">
              <a:t>31</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5044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WHC/2023/016 </a:t>
            </a:r>
            <a:r>
              <a:rPr lang="en-GB" dirty="0">
                <a:hlinkClick r:id="rId3"/>
              </a:rPr>
              <a:t>https://www.gov.wales/hpv-immunisation-programme-update-whc2023016</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regard to any variations, please always consult the latest version of the Green Book chapter online at https://www.gov.uk/government/publications/human-papillomavirus-hpv-the-green-book-chapter-18a </a:t>
            </a:r>
            <a:r>
              <a:rPr lang="en-GB" dirty="0">
                <a:hlinkClick r:id="rId4"/>
              </a:rPr>
              <a:t>Human papillomavirus (HPV): the green book, chapter 18a - GOV.UK (www.gov.uk)</a:t>
            </a:r>
            <a:r>
              <a:rPr lang="en-GB" dirty="0"/>
              <a:t> </a:t>
            </a:r>
          </a:p>
          <a:p>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12649402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May 2020 the JCVI reviewed the latest evidence and concluded that there was no compelling reason to continue with a three dose schedule in those starting the schedule over the age of fifteen and that the programme should move to a two dose schedule for all children and adults, including GBMSM, at a suitable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there is no data on fewer than 3 doses among HIV positive or immunocompromised populations. Therefore a 3-dose schedule should still be offered to individuals who are known to be HIV positive, including those on antiretroviral therapy, or are known to be immunocompromised at the time of immunisation.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dirty="0">
                <a:ea typeface="ヒラギノ角ゴ Pro W3" pitchFamily="84" charset="-128"/>
                <a:cs typeface="ヒラギノ角ゴ Pro W3" pitchFamily="84" charset="-128"/>
              </a:rPr>
              <a:t>Green Book Chapter 18a for details</a:t>
            </a:r>
          </a:p>
          <a:p>
            <a:r>
              <a:rPr lang="en-GB" dirty="0">
                <a:ea typeface="ヒラギノ角ゴ Pro W3" pitchFamily="84" charset="-128"/>
                <a:cs typeface="ヒラギノ角ゴ Pro W3" pitchFamily="84" charset="-128"/>
                <a:hlinkClick r:id="rId3"/>
              </a:rPr>
              <a:t>www.gov.uk/government/publications/human-papillomavirus-hpv-the-green-book-chapter-18a</a:t>
            </a:r>
            <a:endParaRPr lang="en-GB" dirty="0">
              <a:ea typeface="ヒラギノ角ゴ Pro W3" pitchFamily="84" charset="-128"/>
              <a:cs typeface="ヒラギノ角ゴ Pro W3" pitchFamily="84" charset="-128"/>
            </a:endParaRPr>
          </a:p>
          <a:p>
            <a:endParaRPr lang="en-GB" dirty="0">
              <a:ea typeface="ヒラギノ角ゴ Pro W3" pitchFamily="84" charset="-128"/>
              <a:cs typeface="ヒラギノ角ゴ Pro W3" pitchFamily="84" charset="-128"/>
            </a:endParaRPr>
          </a:p>
          <a:p>
            <a:r>
              <a:rPr lang="en-GB" dirty="0">
                <a:ea typeface="ヒラギノ角ゴ Pro W3" pitchFamily="84" charset="-128"/>
                <a:cs typeface="ヒラギノ角ゴ Pro W3" pitchFamily="84" charset="-128"/>
              </a:rPr>
              <a:t>From 1 September 2023 immunocompetent</a:t>
            </a:r>
            <a:r>
              <a:rPr lang="en-GB" baseline="0" dirty="0">
                <a:ea typeface="ヒラギノ角ゴ Pro W3" pitchFamily="84" charset="-128"/>
                <a:cs typeface="ヒラギノ角ゴ Pro W3" pitchFamily="84" charset="-128"/>
              </a:rPr>
              <a:t> </a:t>
            </a:r>
            <a:r>
              <a:rPr lang="en-GB" dirty="0">
                <a:ea typeface="ヒラギノ角ゴ Pro W3" pitchFamily="84" charset="-128"/>
                <a:cs typeface="ヒラギノ角ゴ Pro W3" pitchFamily="84" charset="-128"/>
              </a:rPr>
              <a:t>adolescents and eligible</a:t>
            </a:r>
            <a:r>
              <a:rPr lang="en-GB" baseline="0" dirty="0">
                <a:ea typeface="ヒラギノ角ゴ Pro W3" pitchFamily="84" charset="-128"/>
                <a:cs typeface="ヒラギノ角ゴ Pro W3" pitchFamily="84" charset="-128"/>
              </a:rPr>
              <a:t> adults under 25 (including GBMSM) will only require 1-dose of HPV vaccine to be considered fully vaccinated </a:t>
            </a:r>
            <a:r>
              <a:rPr lang="en-GB" dirty="0">
                <a:hlinkClick r:id="rId4"/>
              </a:rPr>
              <a:t>HPV immunisation programme update (WHC/2023/016) | GOV.WALES</a:t>
            </a:r>
            <a:endParaRPr lang="en-GB" dirty="0"/>
          </a:p>
          <a:p>
            <a:endParaRPr lang="en-GB" dirty="0">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regard to any variations, please always consult the latest version of the Green Book chapter online at https://www.gov.uk/government/publications/human-papillomavirus-hpv-the-green-book-chapter-18a </a:t>
            </a:r>
            <a:r>
              <a:rPr lang="en-GB" dirty="0">
                <a:hlinkClick r:id="rId5"/>
              </a:rPr>
              <a:t>Human papillomavirus (HPV): the green book, chapter 18a - GOV.UK (www.gov.uk)</a:t>
            </a:r>
            <a:r>
              <a:rPr lang="en-GB" dirty="0"/>
              <a:t> </a:t>
            </a:r>
          </a:p>
          <a:p>
            <a:endParaRPr lang="en-GB" dirty="0">
              <a:ea typeface="ヒラギノ角ゴ Pro W3" pitchFamily="84" charset="-128"/>
              <a:cs typeface="ヒラギノ角ゴ Pro W3" pitchFamily="84" charset="-128"/>
            </a:endParaRP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2680007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6F210-90BE-451D-8B1C-6B80BC3E67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47F961C-0E0F-4C8D-8DB9-A3041904DE33}"/>
              </a:ext>
            </a:extLst>
          </p:cNvPr>
          <p:cNvSpPr txBox="1">
            <a:spLocks noGrp="1"/>
          </p:cNvSpPr>
          <p:nvPr>
            <p:ph type="body" sz="quarter" idx="1"/>
          </p:nvPr>
        </p:nvSpPr>
        <p:spPr/>
        <p:txBody>
          <a:bodyPr/>
          <a:lstStyle/>
          <a:p>
            <a:pPr lvl="0"/>
            <a:r>
              <a:rPr lang="en-GB" dirty="0"/>
              <a:t>Gardasil</a:t>
            </a:r>
            <a:r>
              <a:rPr lang="en-GB" baseline="30000" dirty="0"/>
              <a:t>®</a:t>
            </a:r>
            <a:r>
              <a:rPr lang="en-GB" dirty="0"/>
              <a:t>9 is the recommended vaccine for the GBMSM vaccination programme and is the only market authorised 9 valent HPV vaccine in the UK.   </a:t>
            </a:r>
          </a:p>
          <a:p>
            <a:pPr lvl="0"/>
            <a:endParaRPr lang="en-GB" dirty="0"/>
          </a:p>
          <a:p>
            <a:pPr lvl="0"/>
            <a:r>
              <a:rPr lang="en-GB" dirty="0"/>
              <a:t>Gardasil</a:t>
            </a:r>
            <a:r>
              <a:rPr lang="en-GB" baseline="30000" dirty="0"/>
              <a:t>®</a:t>
            </a:r>
            <a:r>
              <a:rPr lang="en-GB" dirty="0"/>
              <a:t>9 provides protection against 9 HPV strains: HPV-16 and HPV-18, the two high risk HPV types that can lead to cancer; and HPV-6 and HPV-11, the two HPV types that cause approximately 90 per cent of all anogenital warts in males and females,</a:t>
            </a:r>
            <a:r>
              <a:rPr lang="en-GB" i="1" dirty="0"/>
              <a:t> and HPV 31, 33, 45, 52, and 58  </a:t>
            </a:r>
          </a:p>
          <a:p>
            <a:pPr lvl="0"/>
            <a:endParaRPr lang="en-GB" dirty="0"/>
          </a:p>
          <a:p>
            <a:pPr lvl="0"/>
            <a:r>
              <a:rPr lang="en-GB" dirty="0"/>
              <a:t>The vaccine is approved for use in females and males aged from 9 years of age.</a:t>
            </a:r>
          </a:p>
          <a:p>
            <a:pPr lvl="0"/>
            <a:endParaRPr lang="en-GB" dirty="0"/>
          </a:p>
        </p:txBody>
      </p:sp>
      <p:sp>
        <p:nvSpPr>
          <p:cNvPr id="4" name="Slide Number Placeholder 3">
            <a:extLst>
              <a:ext uri="{FF2B5EF4-FFF2-40B4-BE49-F238E27FC236}">
                <a16:creationId xmlns:a16="http://schemas.microsoft.com/office/drawing/2014/main" id="{42CC03A1-16EC-4535-B6D1-7478C88172C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31A74E2-FD9C-4417-8A8D-0BAB72C3A02A}" type="slidenum">
              <a:t>34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329A3-C9B8-47F5-B5A3-5EC1290F348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F7DD9D5-9504-4ED3-8BF4-F69AB7CD6F82}"/>
              </a:ext>
            </a:extLst>
          </p:cNvPr>
          <p:cNvSpPr txBox="1">
            <a:spLocks noGrp="1"/>
          </p:cNvSpPr>
          <p:nvPr>
            <p:ph type="body" sz="quarter" idx="1"/>
          </p:nvPr>
        </p:nvSpPr>
        <p:spPr/>
        <p:txBody>
          <a:bodyPr/>
          <a:lstStyle/>
          <a:p>
            <a:pPr lvl="0"/>
            <a:r>
              <a:rPr lang="en-GB" dirty="0"/>
              <a:t>Gardasil vaccine is made from the proteins that make up the outer coat of the virus types. These proteins assemble into small spheres that are called virus-like particles (VLPs). VLPs are not infectious and cannot cause HPV-associated cancers or genital warts as they do not contain the virus’s DNA. VLPs are however very immunogenic, which means that they induce high levels of antibody production by the body.</a:t>
            </a:r>
          </a:p>
          <a:p>
            <a:pPr lvl="0"/>
            <a:r>
              <a:rPr lang="en-GB" dirty="0"/>
              <a:t> </a:t>
            </a:r>
          </a:p>
          <a:p>
            <a:pPr lvl="0"/>
            <a:r>
              <a:rPr lang="en-GB" dirty="0"/>
              <a:t>As with many other immunisations, when a person is vaccinated, their immune system mounts a response against these VLPs. When a person is then exposed to the live virus, the body’s immune system reacts quickly to stop the infection.</a:t>
            </a:r>
          </a:p>
          <a:p>
            <a:pPr lvl="0"/>
            <a:endParaRPr lang="en-GB" dirty="0"/>
          </a:p>
          <a:p>
            <a:pPr lvl="0"/>
            <a:r>
              <a:rPr lang="en-GB" dirty="0"/>
              <a:t>In clinical trials in young women with no previous history of HPV infection, vaccine was 99% effective at preventing pre-cancerous lesions associated with HPV types 16 and 18. </a:t>
            </a:r>
          </a:p>
          <a:p>
            <a:pPr lvl="0"/>
            <a:endParaRPr lang="en-GB" dirty="0"/>
          </a:p>
          <a:p>
            <a:pPr lvl="0"/>
            <a:r>
              <a:rPr lang="en-GB" dirty="0"/>
              <a:t>Gardasil is also 99% effective at preventing genital warts associated with vaccine types in young women.</a:t>
            </a:r>
          </a:p>
          <a:p>
            <a:pPr lvl="0"/>
            <a:r>
              <a:rPr lang="en-GB" dirty="0"/>
              <a:t> </a:t>
            </a:r>
          </a:p>
          <a:p>
            <a:pPr lvl="0"/>
            <a:r>
              <a:rPr lang="en-GB" dirty="0"/>
              <a:t>A clinical trial of Gardasil in men indicated that it can prevent anal cell changes caused by persistent infection, and genital warts.</a:t>
            </a:r>
          </a:p>
          <a:p>
            <a:pPr lvl="0"/>
            <a:endParaRPr lang="en-GB" dirty="0"/>
          </a:p>
          <a:p>
            <a:pPr lvl="0"/>
            <a:r>
              <a:rPr lang="en-GB" dirty="0"/>
              <a:t>HPV vaccines have not been shown to have an impact on an existing infection or any of the outcomes of an existing HPV infection, such as anogenital warts but may boost immunity and prevent re-infection or reduce reoccurrences in people with previously treated high-grade anal intraepithelial neoplasia. </a:t>
            </a:r>
          </a:p>
          <a:p>
            <a:pPr lvl="0"/>
            <a:endParaRPr lang="en-GB" dirty="0"/>
          </a:p>
          <a:p>
            <a:pPr lvl="0"/>
            <a:r>
              <a:rPr lang="en-GB" dirty="0"/>
              <a:t>Swedish KA, Factor SH, Goldstone SE. Prevention of recurrent high-grade </a:t>
            </a:r>
            <a:r>
              <a:rPr lang="en-GB" dirty="0" err="1"/>
              <a:t>analneoplasia</a:t>
            </a:r>
            <a:r>
              <a:rPr lang="en-GB" dirty="0"/>
              <a:t> with quadrivalent human papillomavirus vaccination of men who have </a:t>
            </a:r>
            <a:r>
              <a:rPr lang="en-GB" dirty="0" err="1"/>
              <a:t>sexwith</a:t>
            </a:r>
            <a:r>
              <a:rPr lang="en-GB" dirty="0"/>
              <a:t> men: a nonconcurrent cohort study. Clin Infect Dis. 2012;54:891-8.Available at www.ncbi.nlm.nih.gov/pubmed/22291111 </a:t>
            </a:r>
          </a:p>
          <a:p>
            <a:pPr lvl="0"/>
            <a:endParaRPr lang="en-GB" dirty="0"/>
          </a:p>
        </p:txBody>
      </p:sp>
      <p:sp>
        <p:nvSpPr>
          <p:cNvPr id="4" name="Slide Number Placeholder 3">
            <a:extLst>
              <a:ext uri="{FF2B5EF4-FFF2-40B4-BE49-F238E27FC236}">
                <a16:creationId xmlns:a16="http://schemas.microsoft.com/office/drawing/2014/main" id="{21A513AA-8A5E-4426-A85C-E30547C06EB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2C7B7E-6378-47EC-8946-00109F39D9C1}" type="slidenum">
              <a:t>35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59170-8EC4-4EF8-B175-F8759B9E095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9693F7C-4A67-4780-A33C-20272EBF9A1E}"/>
              </a:ext>
            </a:extLst>
          </p:cNvPr>
          <p:cNvSpPr txBox="1">
            <a:spLocks noGrp="1"/>
          </p:cNvSpPr>
          <p:nvPr>
            <p:ph type="body" sz="quarter" idx="1"/>
          </p:nvPr>
        </p:nvSpPr>
        <p:spPr/>
        <p:txBody>
          <a:bodyPr/>
          <a:lstStyle/>
          <a:p>
            <a:pPr lvl="0"/>
            <a:r>
              <a:rPr lang="en-GB" dirty="0"/>
              <a:t>Current studies suggest that protection is maintained for at least ten years. Based on the immune responses, it is expected that protection will be extended further; long-term follow-up studies are in place to evaluate this and will determine the need for any subsequent boosters.</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evidence around boosters mentioned in</a:t>
            </a:r>
            <a:r>
              <a:rPr lang="en-GB" sz="1200" u="none" kern="12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GB" sz="1200" u="none"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World Health Organisation: Weekly epidemiological record 16 December 2022 </a:t>
            </a:r>
            <a:r>
              <a:rPr lang="en-GB" sz="1000" u="sng" kern="1200" dirty="0">
                <a:solidFill>
                  <a:schemeClr val="tx1"/>
                </a:solidFill>
                <a:effectLst/>
                <a:latin typeface="+mn-lt"/>
                <a:ea typeface="+mn-ea"/>
                <a:cs typeface="+mn-cs"/>
                <a:hlinkClick r:id="rId3"/>
              </a:rPr>
              <a:t>http://apps.who.int/iris/bitstream/handle/10665/365350/WER9750-eng-fre.pdf</a:t>
            </a:r>
            <a:r>
              <a:rPr lang="en-GB" sz="1000" kern="1200" dirty="0">
                <a:solidFill>
                  <a:schemeClr val="tx1"/>
                </a:solidFill>
                <a:effectLst/>
                <a:latin typeface="+mn-lt"/>
                <a:ea typeface="+mn-ea"/>
                <a:cs typeface="+mn-cs"/>
              </a:rPr>
              <a:t> </a:t>
            </a:r>
          </a:p>
          <a:p>
            <a:pPr lvl="0"/>
            <a:endParaRPr lang="en-GB" dirty="0"/>
          </a:p>
        </p:txBody>
      </p:sp>
      <p:sp>
        <p:nvSpPr>
          <p:cNvPr id="4" name="Slide Number Placeholder 3">
            <a:extLst>
              <a:ext uri="{FF2B5EF4-FFF2-40B4-BE49-F238E27FC236}">
                <a16:creationId xmlns:a16="http://schemas.microsoft.com/office/drawing/2014/main" id="{6A326167-2F8F-4BAE-8A8D-2CD0148D166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7555A0-2F5C-4EE7-B772-EA02A65E19A8}" type="slidenum">
              <a:t>36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0" fontAlgn="base" hangingPunct="0"/>
            <a:r>
              <a:rPr lang="en-GB" sz="1200" u="sng" kern="1200" dirty="0">
                <a:solidFill>
                  <a:schemeClr val="tx1"/>
                </a:solidFill>
                <a:effectLst/>
                <a:latin typeface="+mn-lt"/>
                <a:ea typeface="+mn-ea"/>
                <a:cs typeface="+mn-cs"/>
                <a:hlinkClick r:id="rId3"/>
              </a:rPr>
              <a:t>www.who.int/news/item/31-10-2019-major-milestone-reached-as-100-countries-have-introduced-hpv-vaccine-into-national-schedule</a:t>
            </a:r>
            <a:r>
              <a:rPr lang="en-GB" sz="1200" kern="1200" dirty="0">
                <a:solidFill>
                  <a:schemeClr val="tx1"/>
                </a:solidFill>
                <a:effectLst/>
                <a:latin typeface="+mn-lt"/>
                <a:ea typeface="+mn-ea"/>
                <a:cs typeface="+mn-cs"/>
              </a:rPr>
              <a:t> </a:t>
            </a:r>
          </a:p>
          <a:p>
            <a:r>
              <a:rPr lang="en-GB" sz="1200" u="sng" kern="1200" dirty="0">
                <a:solidFill>
                  <a:schemeClr val="tx1"/>
                </a:solidFill>
                <a:effectLst/>
                <a:latin typeface="+mn-lt"/>
                <a:ea typeface="+mn-ea"/>
                <a:cs typeface="+mn-cs"/>
                <a:hlinkClick r:id="rId4"/>
              </a:rPr>
              <a:t>www.gavi.org/types-support/vaccine-support/human-papillomavirus</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Centers for Disease Control and Prevention</a:t>
            </a:r>
            <a:r>
              <a:rPr lang="en-GB" baseline="0" dirty="0"/>
              <a:t> (USA), HPV vaccine safety information: </a:t>
            </a:r>
            <a:r>
              <a:rPr lang="en-GB" sz="1200" u="sng" kern="1200" dirty="0">
                <a:solidFill>
                  <a:schemeClr val="tx1"/>
                </a:solidFill>
                <a:effectLst/>
                <a:latin typeface="+mn-lt"/>
                <a:ea typeface="+mn-ea"/>
                <a:cs typeface="+mn-cs"/>
                <a:hlinkClick r:id="rId5"/>
              </a:rPr>
              <a:t>https://www.cdc.gov/vaccinesafety/vaccines/hpv-vaccine.html</a:t>
            </a:r>
            <a:r>
              <a:rPr lang="en-GB" sz="1200" kern="1200" dirty="0">
                <a:solidFill>
                  <a:schemeClr val="tx1"/>
                </a:solidFill>
                <a:effectLst/>
                <a:latin typeface="+mn-lt"/>
                <a:ea typeface="+mn-ea"/>
                <a:cs typeface="+mn-cs"/>
              </a:rPr>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37</a:t>
            </a:fld>
            <a:endParaRPr lang="en-GB"/>
          </a:p>
        </p:txBody>
      </p:sp>
    </p:spTree>
    <p:extLst>
      <p:ext uri="{BB962C8B-B14F-4D97-AF65-F5344CB8AC3E}">
        <p14:creationId xmlns:p14="http://schemas.microsoft.com/office/powerpoint/2010/main" val="2745543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1075198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7BD04-B35A-4663-AFB9-3C09FF8C676C}"/>
              </a:ext>
            </a:extLst>
          </p:cNvPr>
          <p:cNvSpPr>
            <a:spLocks noGrp="1" noRot="1" noChangeAspect="1"/>
          </p:cNvSpPr>
          <p:nvPr>
            <p:ph type="sldImg"/>
          </p:nvPr>
        </p:nvSpPr>
        <p:spPr>
          <a:xfrm>
            <a:off x="1143000" y="1181100"/>
            <a:ext cx="4670425" cy="2627313"/>
          </a:xfrm>
        </p:spPr>
      </p:sp>
      <p:sp>
        <p:nvSpPr>
          <p:cNvPr id="3" name="Notes Placeholder 2">
            <a:extLst>
              <a:ext uri="{FF2B5EF4-FFF2-40B4-BE49-F238E27FC236}">
                <a16:creationId xmlns:a16="http://schemas.microsoft.com/office/drawing/2014/main" id="{7A8F121E-824D-4288-94AD-EE3090BE8A22}"/>
              </a:ext>
            </a:extLst>
          </p:cNvPr>
          <p:cNvSpPr txBox="1">
            <a:spLocks noGrp="1"/>
          </p:cNvSpPr>
          <p:nvPr>
            <p:ph type="body" sz="quarter" idx="1"/>
          </p:nvPr>
        </p:nvSpPr>
        <p:spPr>
          <a:xfrm>
            <a:off x="719093" y="4625263"/>
            <a:ext cx="5438137" cy="2748942"/>
          </a:xfrm>
        </p:spPr>
        <p:txBody>
          <a:bodyPr/>
          <a:lstStyle/>
          <a:p>
            <a:pPr lvl="0"/>
            <a:r>
              <a:rPr lang="en-GB" dirty="0"/>
              <a:t>For the GBMSM programme, variable spacing options for the two or three dose courses are possible. Owing to the opportunistic nature of delivery, a 24-month period for completion of the course is clinically acceptable, providing the minimum interval between doses is respected where possible. This should enable the administration of subsequent doses to be aligned with recommended SSHS re-attendance in order to avoid the need for additional visits for vaccination only </a:t>
            </a:r>
            <a:r>
              <a:rPr lang="en-GB" dirty="0">
                <a:hlinkClick r:id="rId3"/>
              </a:rPr>
              <a:t>Human papillomavirus (HPV): the green book, chapter 18a - GOV.UK (www.gov.uk)</a:t>
            </a:r>
            <a:r>
              <a:rPr lang="en-GB" dirty="0"/>
              <a:t> </a:t>
            </a:r>
            <a:endParaRPr lang="en-GB" i="1" dirty="0"/>
          </a:p>
          <a:p>
            <a:pPr lvl="0"/>
            <a:endParaRPr lang="en-GB" i="1" dirty="0"/>
          </a:p>
          <a:p>
            <a:pPr lvl="0"/>
            <a:endParaRPr lang="en-GB" i="1" dirty="0"/>
          </a:p>
          <a:p>
            <a:pPr lvl="0"/>
            <a:endParaRPr lang="en-GB" i="1" dirty="0"/>
          </a:p>
          <a:p>
            <a:pPr lvl="0"/>
            <a:endParaRPr lang="en-GB" dirty="0">
              <a:highlight>
                <a:srgbClr val="00FF00"/>
              </a:highlight>
            </a:endParaRPr>
          </a:p>
          <a:p>
            <a:pPr lvl="0"/>
            <a:r>
              <a:rPr lang="en-GB" dirty="0"/>
              <a:t>Please refer to Chapter 18a Green Book for further detail. </a:t>
            </a:r>
            <a:r>
              <a:rPr lang="en-GB" dirty="0">
                <a:hlinkClick r:id="rId3"/>
              </a:rPr>
              <a:t>Human papillomavirus (HPV): the green book, chapter 18a - GOV.UK (www.gov.uk)</a:t>
            </a:r>
            <a:r>
              <a:rPr lang="en-GB" dirty="0"/>
              <a:t> </a:t>
            </a:r>
          </a:p>
          <a:p>
            <a:pPr lvl="0"/>
            <a:endParaRPr lang="en-GB" dirty="0"/>
          </a:p>
          <a:p>
            <a:pPr lvl="0"/>
            <a:r>
              <a:rPr lang="en-GB" dirty="0"/>
              <a:t>This advice applies to all the currently licensed HPV vaccines</a:t>
            </a:r>
          </a:p>
          <a:p>
            <a:pPr lvl="0"/>
            <a:endParaRPr lang="en-GB" dirty="0"/>
          </a:p>
          <a:p>
            <a:pPr lvl="0"/>
            <a:r>
              <a:rPr lang="en-GB" dirty="0"/>
              <a:t>WHC 2017 03 HPV vaccination for men who have sex with men: </a:t>
            </a:r>
            <a:r>
              <a:rPr lang="en-GB" dirty="0">
                <a:hlinkClick r:id="rId4"/>
              </a:rPr>
              <a:t>hpv-vaccination-for-men-who-have-sex-with-men.pdf (</a:t>
            </a:r>
            <a:r>
              <a:rPr lang="en-GB" dirty="0" err="1">
                <a:hlinkClick r:id="rId4"/>
              </a:rPr>
              <a:t>gov.wales</a:t>
            </a:r>
            <a:r>
              <a:rPr lang="en-GB" dirty="0">
                <a:hlinkClick r:id="rId4"/>
              </a:rPr>
              <a:t>)</a:t>
            </a:r>
            <a:endParaRPr lang="en-GB" dirty="0"/>
          </a:p>
          <a:p>
            <a:pPr lvl="0"/>
            <a:endParaRPr lang="en-GB" dirty="0"/>
          </a:p>
        </p:txBody>
      </p:sp>
      <p:sp>
        <p:nvSpPr>
          <p:cNvPr id="4" name="Slide Number Placeholder 3">
            <a:extLst>
              <a:ext uri="{FF2B5EF4-FFF2-40B4-BE49-F238E27FC236}">
                <a16:creationId xmlns:a16="http://schemas.microsoft.com/office/drawing/2014/main" id="{33197269-7A74-421A-B99D-75EE114070D3}"/>
              </a:ext>
            </a:extLst>
          </p:cNvPr>
          <p:cNvSpPr txBox="1"/>
          <p:nvPr/>
        </p:nvSpPr>
        <p:spPr>
          <a:xfrm>
            <a:off x="3912342" y="8396587"/>
            <a:ext cx="2945657" cy="747412"/>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9264DD-EB9D-407F-8A1C-84C2142C5F6B}" type="slidenum">
              <a:t>39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3901712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FF634-73FC-4C46-AD22-A754F32712A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9F6BDE3-6613-45FB-8DCA-F05B4D4ACD2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no data on fewer than 3 doses among HIV positive or immunocompromised populations. Therefore a 3-dose schedule should still be offered to individuals who are known to be HIV positive, including those on antiretroviral therapy, or are known to be immunocompromised at the time of immunisation.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1200" dirty="0">
              <a:solidFill>
                <a:schemeClr val="tx1"/>
              </a:solidFill>
              <a:effectLst/>
              <a:ea typeface="ヒラギノ角ゴ Pro W3" pitchFamily="84" charset="-128"/>
              <a:cs typeface="ヒラギノ角ゴ Pro W3" pitchFamily="84" charset="-128"/>
            </a:endParaRPr>
          </a:p>
          <a:p>
            <a:r>
              <a:rPr lang="en-GB" dirty="0">
                <a:ea typeface="ヒラギノ角ゴ Pro W3" pitchFamily="84" charset="-128"/>
                <a:cs typeface="ヒラギノ角ゴ Pro W3" pitchFamily="84" charset="-128"/>
              </a:rPr>
              <a:t>Green Book Chapter 18a for details</a:t>
            </a:r>
          </a:p>
          <a:p>
            <a:r>
              <a:rPr lang="en-GB" dirty="0">
                <a:ea typeface="ヒラギノ角ゴ Pro W3" pitchFamily="84" charset="-128"/>
                <a:cs typeface="ヒラギノ角ゴ Pro W3" pitchFamily="84" charset="-128"/>
                <a:hlinkClick r:id="rId3"/>
              </a:rPr>
              <a:t>www.gov.uk/government/publications/human-papillomavirus-hpv-the-green-book-chapter-18a</a:t>
            </a:r>
            <a:endParaRPr lang="en-GB" dirty="0">
              <a:ea typeface="ヒラギノ角ゴ Pro W3" pitchFamily="84" charset="-128"/>
              <a:cs typeface="ヒラギノ角ゴ Pro W3" pitchFamily="84" charset="-128"/>
            </a:endParaRPr>
          </a:p>
          <a:p>
            <a:pPr lvl="0"/>
            <a:endParaRPr lang="en-GB" dirty="0"/>
          </a:p>
        </p:txBody>
      </p:sp>
      <p:sp>
        <p:nvSpPr>
          <p:cNvPr id="4" name="Slide Number Placeholder 3">
            <a:extLst>
              <a:ext uri="{FF2B5EF4-FFF2-40B4-BE49-F238E27FC236}">
                <a16:creationId xmlns:a16="http://schemas.microsoft.com/office/drawing/2014/main" id="{792B87C6-3FF4-47C8-ADE1-0C848D2A548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A291A32-28C4-407A-8A03-903A9828915D}" type="slidenum">
              <a:t>40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HPV Green Book chapter 18a: </a:t>
            </a:r>
            <a:r>
              <a:rPr lang="en-GB" sz="12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https://www.gov.uk/government/publications/human-papillomavirus-hpv-the-green-book-chapter-18a</a:t>
            </a:r>
            <a:r>
              <a:rPr lang="en-GB" dirty="0"/>
              <a:t> </a:t>
            </a:r>
          </a:p>
          <a:p>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41</a:t>
            </a:fld>
            <a:endParaRPr lang="en-GB"/>
          </a:p>
        </p:txBody>
      </p:sp>
    </p:spTree>
    <p:extLst>
      <p:ext uri="{BB962C8B-B14F-4D97-AF65-F5344CB8AC3E}">
        <p14:creationId xmlns:p14="http://schemas.microsoft.com/office/powerpoint/2010/main" val="1473191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74A24F-27DA-4BD6-88DC-F09E9AEC51C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BC13D17-2434-429A-90EB-46DCC669B907}"/>
              </a:ext>
            </a:extLst>
          </p:cNvPr>
          <p:cNvSpPr txBox="1">
            <a:spLocks noGrp="1"/>
          </p:cNvSpPr>
          <p:nvPr>
            <p:ph type="body" sz="quarter" idx="1"/>
          </p:nvPr>
        </p:nvSpPr>
        <p:spPr/>
        <p:txBody>
          <a:bodyPr/>
          <a:lstStyle/>
          <a:p>
            <a:pPr lvl="0"/>
            <a:r>
              <a:rPr lang="en-GB" dirty="0"/>
              <a:t>Vaccine is centrally procured for the HPV GBMSM programme. Gardasil®9 should be ordered using current processes.</a:t>
            </a:r>
          </a:p>
          <a:p>
            <a:pPr lvl="0"/>
            <a:endParaRPr lang="en-GB" dirty="0"/>
          </a:p>
          <a:p>
            <a:pPr lvl="0"/>
            <a:r>
              <a:rPr lang="en-GB" dirty="0"/>
              <a:t>It is recommended that registered healthcare practitioners place small and regular orders rather than over-ordering or stockpiling vaccines.</a:t>
            </a:r>
          </a:p>
          <a:p>
            <a:pPr lvl="0"/>
            <a:endParaRPr lang="en-GB" dirty="0"/>
          </a:p>
          <a:p>
            <a:pPr lvl="0"/>
            <a:r>
              <a:rPr lang="en-GB" dirty="0"/>
              <a:t>Non–eligible individuals requesting vaccine should be assessed on case-by-case basis.  Clinicians are able to offer vaccinations outside of the national programme using individual clinical judgement, however vaccine centrally procured for the HPV GBMSM programme  should not be used for this purpose. In these instances, HPV vaccine should be purchased directly from manufacturer.</a:t>
            </a:r>
          </a:p>
          <a:p>
            <a:pPr lvl="0"/>
            <a:endParaRPr lang="en-GB" dirty="0"/>
          </a:p>
          <a:p>
            <a:pPr lvl="0"/>
            <a:r>
              <a:rPr lang="en-GB" dirty="0"/>
              <a:t>Gardasil</a:t>
            </a:r>
            <a:r>
              <a:rPr lang="en-GB" b="1" dirty="0"/>
              <a:t>®</a:t>
            </a:r>
            <a:r>
              <a:rPr lang="en-GB" dirty="0"/>
              <a:t> 9 should be administered as soon as possible after being removed from the refrigerator</a:t>
            </a:r>
          </a:p>
          <a:p>
            <a:pPr lvl="0"/>
            <a:endParaRPr lang="en-GB" dirty="0"/>
          </a:p>
          <a:p>
            <a:pPr lvl="0"/>
            <a:r>
              <a:rPr lang="en-GB" dirty="0"/>
              <a:t>Data from stability studies indicate that the Gardasil®9 vaccine components are stable for 96 hours when stored at temperatures from 8°C to 40°C or for 72 hours when stored at temperatures from 0°C to 2°C. At the end of this period Gardasil®9 should be used or discarded. These data are intended to guide healthcare professionals in case of temporary temperature excursion only.</a:t>
            </a:r>
            <a:endParaRPr lang="en-GB" dirty="0">
              <a:cs typeface="Calibri"/>
            </a:endParaRPr>
          </a:p>
          <a:p>
            <a:pPr lvl="0"/>
            <a:r>
              <a:rPr lang="en-GB" dirty="0"/>
              <a:t> </a:t>
            </a:r>
          </a:p>
          <a:p>
            <a:pPr lvl="0"/>
            <a:r>
              <a:rPr lang="en-GB" dirty="0"/>
              <a:t>The vaccine should be stored in the original packaging. This makes it easy to identify in the vaccine fridge, provides some protection against fluctuation of temperature and will protect from light.</a:t>
            </a:r>
          </a:p>
          <a:p>
            <a:pPr lvl="0"/>
            <a:r>
              <a:rPr lang="en-GB" dirty="0"/>
              <a:t> </a:t>
            </a:r>
          </a:p>
          <a:p>
            <a:pPr lvl="0"/>
            <a:r>
              <a:rPr lang="en-GB" dirty="0"/>
              <a:t>Vaccines are expensive and it is important to minimise wastage through inappropriate storage. Registered healthcare practitioners should familiarise themselves with their local policy for vaccine storage and handling</a:t>
            </a:r>
          </a:p>
          <a:p>
            <a:pPr lvl="0"/>
            <a:endParaRPr lang="en-GB" dirty="0"/>
          </a:p>
          <a:p>
            <a:pPr lvl="0"/>
            <a:r>
              <a:rPr lang="en-GB" dirty="0"/>
              <a:t>UKHSA Vaccine incident guidance: responding to vaccine errors: </a:t>
            </a:r>
            <a:r>
              <a:rPr lang="en-GB" dirty="0">
                <a:hlinkClick r:id="rId3"/>
              </a:rPr>
              <a:t>Vaccine incident guidance: responding to vaccine errors - GOV.UK (www.gov.uk)</a:t>
            </a:r>
            <a:endParaRPr lang="en-GB" dirty="0"/>
          </a:p>
          <a:p>
            <a:pPr lvl="0"/>
            <a:r>
              <a:rPr lang="en-GB" dirty="0"/>
              <a:t> </a:t>
            </a:r>
          </a:p>
          <a:p>
            <a:pPr lvl="0"/>
            <a:endParaRPr lang="en-GB" dirty="0"/>
          </a:p>
        </p:txBody>
      </p:sp>
      <p:sp>
        <p:nvSpPr>
          <p:cNvPr id="4" name="Slide Number Placeholder 3">
            <a:extLst>
              <a:ext uri="{FF2B5EF4-FFF2-40B4-BE49-F238E27FC236}">
                <a16:creationId xmlns:a16="http://schemas.microsoft.com/office/drawing/2014/main" id="{9315CF97-2F2F-40CA-805B-52E61582829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50A4AE-7927-423D-B999-83DEF59A2CD5}" type="slidenum">
              <a:t>42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CD9142-DFE1-484B-8E02-4A425E0278C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A88A5D-E7BC-45A7-B438-E94E100DFE11}"/>
              </a:ext>
            </a:extLst>
          </p:cNvPr>
          <p:cNvSpPr txBox="1">
            <a:spLocks noGrp="1"/>
          </p:cNvSpPr>
          <p:nvPr>
            <p:ph type="body" sz="quarter" idx="1"/>
          </p:nvPr>
        </p:nvSpPr>
        <p:spPr/>
        <p:txBody>
          <a:bodyPr/>
          <a:lstStyle/>
          <a:p>
            <a:pPr lvl="0"/>
            <a:r>
              <a:rPr lang="en-GB" dirty="0"/>
              <a:t>Participating clinics should be aware there is a finite amount of vaccine available and therefore effective management of vaccines throughout the supply chain is essential to reduce vaccine wastage.</a:t>
            </a:r>
          </a:p>
          <a:p>
            <a:pPr lvl="0"/>
            <a:endParaRPr lang="en-GB" dirty="0"/>
          </a:p>
          <a:p>
            <a:pPr lvl="0"/>
            <a:r>
              <a:rPr lang="en-GB" dirty="0"/>
              <a:t>It is recommended that Registered Healthcare Practitioners place small and regular orders rather than over-ordering or stockpiling vaccines.</a:t>
            </a:r>
          </a:p>
          <a:p>
            <a:pPr lvl="0"/>
            <a:endParaRPr lang="en-GB" dirty="0"/>
          </a:p>
          <a:p>
            <a:pPr lvl="0"/>
            <a:r>
              <a:rPr lang="en-GB" dirty="0"/>
              <a:t>Before ordering vaccine participating clinics must review available fridge space to ensure adequate storage capacity to store the vaccine. </a:t>
            </a:r>
          </a:p>
          <a:p>
            <a:pPr lvl="0"/>
            <a:endParaRPr lang="en-GB" dirty="0"/>
          </a:p>
          <a:p>
            <a:pPr lvl="0"/>
            <a:r>
              <a:rPr lang="en-GB" dirty="0"/>
              <a:t>In clinics where vaccines are stored there should be vaccine storage and handling plans which clearly outline the actions to take in the event of out of range temperature excursions or refrigerator break down</a:t>
            </a:r>
          </a:p>
          <a:p>
            <a:pPr lvl="0"/>
            <a:endParaRPr lang="en-GB" dirty="0"/>
          </a:p>
          <a:p>
            <a:pPr lvl="0"/>
            <a:r>
              <a:rPr lang="en-GB" dirty="0"/>
              <a:t>Report any cold chain failures in line with local policy.</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Immform website: https://portal.immform.phe.gov.uk/Logon.aspx?returnurl=%2f </a:t>
            </a:r>
          </a:p>
          <a:p>
            <a:pPr lvl="0"/>
            <a:endParaRPr lang="en-GB" dirty="0"/>
          </a:p>
          <a:p>
            <a:pPr lvl="0"/>
            <a:endParaRPr lang="en-GB" dirty="0"/>
          </a:p>
          <a:p>
            <a:pPr lvl="0"/>
            <a:endParaRPr lang="en-GB" dirty="0"/>
          </a:p>
        </p:txBody>
      </p:sp>
      <p:sp>
        <p:nvSpPr>
          <p:cNvPr id="4" name="Slide Number Placeholder 3">
            <a:extLst>
              <a:ext uri="{FF2B5EF4-FFF2-40B4-BE49-F238E27FC236}">
                <a16:creationId xmlns:a16="http://schemas.microsoft.com/office/drawing/2014/main" id="{96CD0986-80B9-43E8-8B11-5280E6B313E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41F4CD-8832-41BD-8143-AA7778F8BF0F}" type="slidenum">
              <a:t>43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PGD templates:</a:t>
            </a:r>
            <a:r>
              <a:rPr lang="en-GB" baseline="0" dirty="0"/>
              <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Patient Group Directions (PGD) - Welsh Medicines Advice Service (wales.nhs.uk)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baseline="0" dirty="0"/>
              <a:t> </a:t>
            </a:r>
            <a:endParaRPr lang="en-GB" dirty="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44</a:t>
            </a:fld>
            <a:endParaRPr lang="en-GB"/>
          </a:p>
        </p:txBody>
      </p:sp>
    </p:spTree>
    <p:extLst>
      <p:ext uri="{BB962C8B-B14F-4D97-AF65-F5344CB8AC3E}">
        <p14:creationId xmlns:p14="http://schemas.microsoft.com/office/powerpoint/2010/main" val="22278998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545CF-A8BC-4827-AF2E-20FD930B19D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4BE97F5-3B3A-43BE-837B-0CBCFC8F23A6}"/>
              </a:ext>
            </a:extLst>
          </p:cNvPr>
          <p:cNvSpPr txBox="1">
            <a:spLocks noGrp="1"/>
          </p:cNvSpPr>
          <p:nvPr>
            <p:ph type="body" sz="quarter" idx="1"/>
          </p:nvPr>
        </p:nvSpPr>
        <p:spPr/>
        <p:txBody>
          <a:bodyPr/>
          <a:lstStyle/>
          <a:p>
            <a:pPr lvl="0"/>
            <a:r>
              <a:rPr lang="en-GB" dirty="0"/>
              <a:t>Gardasil®9 will be supplied in single dose packs. One dose has a volume of 0.5ml and the vaccine is provided in a pre-filled syringe. Prior to use, the pre-filled syringe should be shaken well to obtain a white, cloudy suspension. </a:t>
            </a:r>
          </a:p>
          <a:p>
            <a:pPr lvl="0"/>
            <a:endParaRPr lang="en-GB" dirty="0"/>
          </a:p>
          <a:p>
            <a:pPr lvl="0"/>
            <a:r>
              <a:rPr lang="en-GB" dirty="0"/>
              <a:t>Gardasil®9 is administered by a single intramuscular injection into the upper arm (deltoid region). Two needles of different lengths are provided in the pack. </a:t>
            </a:r>
            <a:r>
              <a:rPr lang="en-GB" dirty="0">
                <a:highlight>
                  <a:srgbClr val="FFFF00"/>
                </a:highlight>
              </a:rPr>
              <a:t>Registered Healthcare practitioners should choose the appropriate needle to ensure an intramuscular (IM) administration depending on the individuals size/BMI</a:t>
            </a:r>
            <a:r>
              <a:rPr lang="en-GB" dirty="0"/>
              <a:t>. </a:t>
            </a:r>
          </a:p>
          <a:p>
            <a:pPr lvl="0"/>
            <a:endParaRPr lang="en-GB" dirty="0"/>
          </a:p>
          <a:p>
            <a:pPr lvl="0"/>
            <a:r>
              <a:rPr lang="en-GB" dirty="0"/>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pPr lvl="0"/>
            <a:endParaRPr lang="en-GB" dirty="0"/>
          </a:p>
          <a:p>
            <a:pPr lvl="0"/>
            <a:r>
              <a:rPr lang="en-GB" dirty="0"/>
              <a:t>Gardasil®9 vaccine can be given at same time as other vaccines such as Hepatitis B.  The vaccines should be given at a separate site, preferably in a different limb. The sites at which each vaccine was given should be noted in the individual’s health records.</a:t>
            </a:r>
          </a:p>
          <a:p>
            <a:pPr lvl="0"/>
            <a:endParaRPr lang="en-GB" dirty="0"/>
          </a:p>
          <a:p>
            <a:pPr lvl="0"/>
            <a:r>
              <a:rPr lang="en-GB" dirty="0"/>
              <a:t>  </a:t>
            </a:r>
          </a:p>
          <a:p>
            <a:pPr lvl="0"/>
            <a:r>
              <a:rPr lang="en-GB" dirty="0"/>
              <a:t>Registered Healthcare Practitioners are encouraged to read the Summary of Product Characteristics (SPC)</a:t>
            </a:r>
            <a:r>
              <a:rPr lang="en-GB" dirty="0">
                <a:hlinkClick r:id="rId3"/>
              </a:rPr>
              <a:t> Home - electronic medicines compendium (</a:t>
            </a:r>
            <a:r>
              <a:rPr lang="en-GB" dirty="0" err="1">
                <a:hlinkClick r:id="rId3"/>
              </a:rPr>
              <a:t>emc</a:t>
            </a:r>
            <a:r>
              <a:rPr lang="en-GB" dirty="0">
                <a:hlinkClick r:id="rId3"/>
              </a:rPr>
              <a:t>)</a:t>
            </a:r>
            <a:r>
              <a:rPr lang="en-GB" dirty="0"/>
              <a:t>  to ensure accurate reconstitution and delivery of the product.</a:t>
            </a:r>
          </a:p>
          <a:p>
            <a:pPr lvl="0"/>
            <a:r>
              <a:rPr lang="en-GB" dirty="0"/>
              <a:t> </a:t>
            </a:r>
          </a:p>
          <a:p>
            <a:pPr lvl="0"/>
            <a:endParaRPr lang="en-GB" dirty="0"/>
          </a:p>
        </p:txBody>
      </p:sp>
      <p:sp>
        <p:nvSpPr>
          <p:cNvPr id="4" name="Slide Number Placeholder 3">
            <a:extLst>
              <a:ext uri="{FF2B5EF4-FFF2-40B4-BE49-F238E27FC236}">
                <a16:creationId xmlns:a16="http://schemas.microsoft.com/office/drawing/2014/main" id="{22C6741C-6C2D-4695-A6B4-10040D566B6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39F609-D596-4CE3-B312-55747C6F788D}" type="slidenum">
              <a:t>45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hlinkClick r:id="rId3"/>
              </a:rPr>
              <a:t>https://www.gov.uk/government/publications/human-papillomavirus-hpv-the-green-book-chapter-18a</a:t>
            </a:r>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4002869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22A00-0C9F-48F5-AC67-580A9CF0DE9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24D4084-5F1B-447E-850E-6713B56D61CE}"/>
              </a:ext>
            </a:extLst>
          </p:cNvPr>
          <p:cNvSpPr txBox="1">
            <a:spLocks noGrp="1"/>
          </p:cNvSpPr>
          <p:nvPr>
            <p:ph type="body" sz="quarter" idx="1"/>
          </p:nvPr>
        </p:nvSpPr>
        <p:spPr/>
        <p:txBody>
          <a:bodyPr/>
          <a:lstStyle/>
          <a:p>
            <a:pPr lvl="0"/>
            <a:r>
              <a:rPr lang="en-GB" dirty="0"/>
              <a:t>The combined hepatitis A and B vaccine (</a:t>
            </a:r>
            <a:r>
              <a:rPr lang="en-GB" dirty="0" err="1"/>
              <a:t>Twinrix</a:t>
            </a:r>
            <a:r>
              <a:rPr lang="en-GB" dirty="0"/>
              <a:t>®) should be offered to GBMSMs in conjunction with the HPV vaccine if they have not had this vaccine(s) already due to the higher likelihood of infection from these viruses and the ongoing outbreak of hepatitis A in GBMSMs in the UK, as per JCVI recommendations</a:t>
            </a:r>
          </a:p>
          <a:p>
            <a:pPr lvl="0"/>
            <a:r>
              <a:rPr lang="en-GB" dirty="0"/>
              <a:t>Outbreak of hepatitis A associated with men who have sex with men (GBMSM), England, July 2016 to January 2017 www.eurosurveillance.org/images/dynamic/EE/V22N05/art22706.pdf </a:t>
            </a:r>
          </a:p>
          <a:p>
            <a:pPr lvl="0"/>
            <a:endParaRPr lang="en-GB" dirty="0"/>
          </a:p>
          <a:p>
            <a:pPr lvl="0"/>
            <a:r>
              <a:rPr lang="en-GB" dirty="0"/>
              <a:t>*Where two or more injections need to be administered at the same time, they should be given at separate sites, preferably in a different limb. If more than one injection is to be given in the same limb, they should be administered at least 2.5cm apart. The site at which each injection is given should be noted in the individual’s records </a:t>
            </a:r>
            <a:r>
              <a:rPr lang="en-GB" dirty="0">
                <a:hlinkClick r:id="rId3"/>
              </a:rPr>
              <a:t>Green-Book-Chapter-4.pdf (publishing.service.gov.uk)</a:t>
            </a:r>
            <a:endParaRPr lang="en-GB" dirty="0"/>
          </a:p>
          <a:p>
            <a:pPr lvl="0"/>
            <a:endParaRPr lang="en-GB" dirty="0"/>
          </a:p>
        </p:txBody>
      </p:sp>
      <p:sp>
        <p:nvSpPr>
          <p:cNvPr id="4" name="Slide Number Placeholder 3">
            <a:extLst>
              <a:ext uri="{FF2B5EF4-FFF2-40B4-BE49-F238E27FC236}">
                <a16:creationId xmlns:a16="http://schemas.microsoft.com/office/drawing/2014/main" id="{72A24FAE-7A61-40CA-B730-4A548093485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33FADE3-AE2A-4507-9529-AE51D1B36107}" type="slidenum">
              <a:t>47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E018C-A02A-4A99-AB15-C612378C60E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9B05AB-F264-42C7-8775-7A65A569C2AD}"/>
              </a:ext>
            </a:extLst>
          </p:cNvPr>
          <p:cNvSpPr txBox="1">
            <a:spLocks noGrp="1"/>
          </p:cNvSpPr>
          <p:nvPr>
            <p:ph type="body" sz="quarter" idx="1"/>
          </p:nvPr>
        </p:nvSpPr>
        <p:spPr/>
        <p:txBody>
          <a:bodyPr/>
          <a:lstStyle/>
          <a:p>
            <a:pPr lvl="0"/>
            <a:r>
              <a:rPr lang="en-GB" dirty="0"/>
              <a:t>There are very few individuals who cannot receive HPV vaccines. Where there is doubt, instead of withholding immunisation, appropriate advice should be sought from a local immunisation co-ordinator or from the local health protection team.</a:t>
            </a:r>
          </a:p>
          <a:p>
            <a:pPr lvl="0"/>
            <a:endParaRPr lang="en-GB" dirty="0"/>
          </a:p>
          <a:p>
            <a:pPr lvl="0"/>
            <a:r>
              <a:rPr lang="en-GB" dirty="0"/>
              <a:t>A mild fever or upper respiratory infection (for example cold) itself is not a reason to delay vaccination. </a:t>
            </a:r>
          </a:p>
          <a:p>
            <a:pPr lvl="0"/>
            <a:endParaRPr lang="en-GB" dirty="0"/>
          </a:p>
          <a:p>
            <a:pPr lvl="0"/>
            <a:r>
              <a:rPr lang="en-GB" dirty="0"/>
              <a:t>If acutely unwell, the immunisation may be deferred until the individual has recovered – this is to avoid confusing the differential diagnosis of acute illness by wrongly attributing signs or symptoms as adverse effects of the vaccine.</a:t>
            </a:r>
          </a:p>
          <a:p>
            <a:pPr lvl="0"/>
            <a:endParaRPr lang="en-GB" dirty="0"/>
          </a:p>
          <a:p>
            <a:pPr lvl="0"/>
            <a:r>
              <a:rPr lang="en-GB" dirty="0"/>
              <a:t>For the composition and full list of excipients of the vaccine, please refer to the manufacturer’s Summary of Product Characteristics (</a:t>
            </a:r>
            <a:r>
              <a:rPr lang="en-GB" dirty="0" err="1"/>
              <a:t>SmPC</a:t>
            </a:r>
            <a:r>
              <a:rPr lang="en-GB" dirty="0"/>
              <a:t>) </a:t>
            </a:r>
            <a:r>
              <a:rPr lang="en-GB" dirty="0">
                <a:hlinkClick r:id="rId3"/>
              </a:rPr>
              <a:t>Home - electronic medicines compendium (</a:t>
            </a:r>
            <a:r>
              <a:rPr lang="en-GB" dirty="0" err="1">
                <a:hlinkClick r:id="rId3"/>
              </a:rPr>
              <a:t>emc</a:t>
            </a:r>
            <a:r>
              <a:rPr lang="en-GB" dirty="0">
                <a:hlinkClick r:id="rId3"/>
              </a:rPr>
              <a:t>)</a:t>
            </a:r>
            <a:endParaRPr lang="en-GB" dirty="0"/>
          </a:p>
          <a:p>
            <a:pPr lvl="0"/>
            <a:endParaRPr lang="en-GB" dirty="0"/>
          </a:p>
          <a:p>
            <a:pPr lvl="0"/>
            <a:r>
              <a:rPr lang="en-GB" dirty="0"/>
              <a:t>Please note:  These educational resources continue to be updated as required to support this programme but do not replace the clinical judgement of practitioners. Practitioners should refer to the  </a:t>
            </a:r>
            <a:r>
              <a:rPr lang="en-GB" b="1" dirty="0"/>
              <a:t>Green Book Chapter </a:t>
            </a:r>
            <a:r>
              <a:rPr lang="en-GB" dirty="0"/>
              <a:t>when administering the vaccine. Public Health England. Immunisation against infectious diseases: Human papillomavirus (HPV) 18a. https://www.gov.uk/government/publications/human-papillomavirus-hpv-the-green-book-chapter-18a  </a:t>
            </a:r>
            <a:r>
              <a:rPr lang="en-GB" dirty="0">
                <a:hlinkClick r:id="rId4"/>
              </a:rPr>
              <a:t>Human papillomavirus (HPV): the green book, chapter 18a - GOV.UK (www.gov.uk)</a:t>
            </a:r>
            <a:endParaRPr lang="en-GB" dirty="0"/>
          </a:p>
          <a:p>
            <a:pPr lvl="0"/>
            <a:endParaRPr lang="en-GB" dirty="0"/>
          </a:p>
        </p:txBody>
      </p:sp>
      <p:sp>
        <p:nvSpPr>
          <p:cNvPr id="4" name="Slide Number Placeholder 3">
            <a:extLst>
              <a:ext uri="{FF2B5EF4-FFF2-40B4-BE49-F238E27FC236}">
                <a16:creationId xmlns:a16="http://schemas.microsoft.com/office/drawing/2014/main" id="{842F307E-BD90-4749-938C-587120B079B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C31DBDA-471A-408C-829D-6786B49AAD5D}" type="slidenum">
              <a:t>48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EE627-7DAF-4EAF-AE39-2AB713D9B08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941FA0A-B816-4A26-9BF3-E154CE69B5E0}"/>
              </a:ext>
            </a:extLst>
          </p:cNvPr>
          <p:cNvSpPr txBox="1">
            <a:spLocks noGrp="1"/>
          </p:cNvSpPr>
          <p:nvPr>
            <p:ph type="body" sz="quarter" idx="1"/>
          </p:nvPr>
        </p:nvSpPr>
        <p:spPr/>
        <p:txBody>
          <a:bodyPr/>
          <a:lstStyle/>
          <a:p>
            <a:pPr lvl="0"/>
            <a:r>
              <a:rPr lang="en-GB" dirty="0"/>
              <a:t>The full list of adverse reactions associated with Gardasil®9  is available in the marketing authorisation holder’s ‘Summary of Product Characteristics’ </a:t>
            </a:r>
            <a:r>
              <a:rPr lang="en-GB" dirty="0">
                <a:hlinkClick r:id="rId3"/>
              </a:rPr>
              <a:t>Gardasil 9 suspension for injection - Summary of Product Characteristics (SmPC) - (</a:t>
            </a:r>
            <a:r>
              <a:rPr lang="en-GB" dirty="0" err="1">
                <a:hlinkClick r:id="rId3"/>
              </a:rPr>
              <a:t>emc</a:t>
            </a:r>
            <a:r>
              <a:rPr lang="en-GB" dirty="0">
                <a:hlinkClick r:id="rId3"/>
              </a:rPr>
              <a:t>) (medicines.org.uk)</a:t>
            </a:r>
            <a:endParaRPr lang="en-GB" dirty="0"/>
          </a:p>
          <a:p>
            <a:pPr lvl="0"/>
            <a:r>
              <a:rPr lang="en-GB" dirty="0"/>
              <a:t> </a:t>
            </a:r>
          </a:p>
          <a:p>
            <a:pPr lvl="0"/>
            <a:r>
              <a:rPr lang="en-GB" dirty="0"/>
              <a:t>In clinical vaccine trials, the most common adverse reaction observed were injection-site reactions. These include mild to moderate short-lasting pain at the injection site, immediate localised stinging sensation and redness at the injection site. Other reactions commonly reported are headache, myalgia, fatigue, and low grade fever. These adverse reactions are usually mild or moderate in intensity.</a:t>
            </a:r>
            <a:endParaRPr lang="en-GB" dirty="0">
              <a:cs typeface="Calibri"/>
            </a:endParaRPr>
          </a:p>
          <a:p>
            <a:pPr lvl="0"/>
            <a:endParaRPr lang="en-GB" dirty="0"/>
          </a:p>
          <a:p>
            <a:pPr lvl="0"/>
            <a:r>
              <a:rPr lang="en-GB" b="1" dirty="0"/>
              <a:t>Please note:</a:t>
            </a:r>
            <a:r>
              <a:rPr lang="en-GB" dirty="0"/>
              <a:t>  These educational resources continue to be updated as required to support this programme but do not replace the clinical judgement of practitioners. Practitioners should refer to the  Green Book Chapter </a:t>
            </a:r>
            <a:r>
              <a:rPr lang="en-GB" dirty="0">
                <a:hlinkClick r:id="rId4"/>
              </a:rPr>
              <a:t>Human papillomavirus (HPV): the green book, chapter 18a - GOV.UK (www.gov.uk)</a:t>
            </a:r>
            <a:r>
              <a:rPr lang="en-GB" dirty="0"/>
              <a:t> when administering the vaccine.</a:t>
            </a:r>
          </a:p>
          <a:p>
            <a:pPr lvl="0"/>
            <a:endParaRPr lang="en-GB" dirty="0"/>
          </a:p>
        </p:txBody>
      </p:sp>
      <p:sp>
        <p:nvSpPr>
          <p:cNvPr id="4" name="Slide Number Placeholder 3">
            <a:extLst>
              <a:ext uri="{FF2B5EF4-FFF2-40B4-BE49-F238E27FC236}">
                <a16:creationId xmlns:a16="http://schemas.microsoft.com/office/drawing/2014/main" id="{0B6A1B01-6511-42B2-BAA8-207934B8FC9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0FDF6B-C352-4D98-941D-49F8BCDA6C8B}" type="slidenum">
              <a:t>49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806D4-9AB3-4CA7-BA1A-88749196990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A19A57D-42AE-4170-8CE5-672474F4309A}"/>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76495B88-529E-47F6-9B4D-BB18D5F4282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FE66ED-4F49-45ED-9062-6E0544316315}"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A9822-4BA9-44FB-9CD5-B999E6E8B0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3D4878-4D7D-4918-8EC2-DDA63ABD2B2C}"/>
              </a:ext>
            </a:extLst>
          </p:cNvPr>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dirty="0"/>
          </a:p>
          <a:p>
            <a:r>
              <a:rPr lang="en-GB" dirty="0"/>
              <a:t>Green Book chapter</a:t>
            </a:r>
            <a:r>
              <a:rPr lang="en-GB" baseline="0" dirty="0"/>
              <a:t> 9: </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dirty="0"/>
          </a:p>
          <a:p>
            <a:endParaRPr lang="en-GB" dirty="0"/>
          </a:p>
        </p:txBody>
      </p:sp>
      <p:sp>
        <p:nvSpPr>
          <p:cNvPr id="4" name="Slide Number Placeholder 3">
            <a:extLst>
              <a:ext uri="{FF2B5EF4-FFF2-40B4-BE49-F238E27FC236}">
                <a16:creationId xmlns:a16="http://schemas.microsoft.com/office/drawing/2014/main" id="{E125B125-0E79-43EC-81FD-C7C5B1324B6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B0FF0C-ED65-4464-BABF-B4143D9F029B}" type="slidenum">
              <a:t>50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4781D-A889-4822-B2F5-DA22C7F09EE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D63C1BD-E228-41C2-BEAA-9B621C3D1686}"/>
              </a:ext>
            </a:extLst>
          </p:cNvPr>
          <p:cNvSpPr txBox="1">
            <a:spLocks noGrp="1"/>
          </p:cNvSpPr>
          <p:nvPr>
            <p:ph type="body" sz="quarter" idx="1"/>
          </p:nvPr>
        </p:nvSpPr>
        <p:spPr/>
        <p:txBody>
          <a:bodyPr/>
          <a:lstStyle/>
          <a:p>
            <a:pPr lvl="0"/>
            <a:r>
              <a:rPr lang="en-GB" dirty="0"/>
              <a:t>The success of the HPV GBMSM  programme relies heavily on registered healthcare practitioners having a clear understanding around the rationale for extending the vaccine to this group, and the key role that clinics have to play in delivering the vaccine. </a:t>
            </a:r>
          </a:p>
          <a:p>
            <a:pPr lvl="0"/>
            <a:endParaRPr lang="en-GB" dirty="0"/>
          </a:p>
        </p:txBody>
      </p:sp>
      <p:sp>
        <p:nvSpPr>
          <p:cNvPr id="4" name="Slide Number Placeholder 3">
            <a:extLst>
              <a:ext uri="{FF2B5EF4-FFF2-40B4-BE49-F238E27FC236}">
                <a16:creationId xmlns:a16="http://schemas.microsoft.com/office/drawing/2014/main" id="{20C7A8E7-1924-4FCA-8D13-602BCD6BA2A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B4D2F7-381F-4332-89B0-530A395AE543}" type="slidenum">
              <a:t>51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82E91-9F91-4DB1-9A59-B2149145563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20477D-1E51-45FD-9943-1750B514B098}"/>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998741D9-7FE1-45F2-90A6-88942440407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endParaRPr lang="en-GB"/>
          </a:p>
        </p:txBody>
      </p:sp>
    </p:spTree>
    <p:extLst>
      <p:ext uri="{BB962C8B-B14F-4D97-AF65-F5344CB8AC3E}">
        <p14:creationId xmlns:p14="http://schemas.microsoft.com/office/powerpoint/2010/main" val="171304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Source Sans Pro" pitchFamily="34"/>
                <a:cs typeface="Arial" pitchFamily="34"/>
              </a:rPr>
              <a:t>Practitioners should always ensure they are accessing the most up to date information and guidance</a:t>
            </a:r>
          </a:p>
          <a:p>
            <a:endParaRPr lang="en-GB" dirty="0"/>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a:t>
            </a:fld>
            <a:endParaRPr lang="en-GB"/>
          </a:p>
        </p:txBody>
      </p:sp>
    </p:spTree>
    <p:extLst>
      <p:ext uri="{BB962C8B-B14F-4D97-AF65-F5344CB8AC3E}">
        <p14:creationId xmlns:p14="http://schemas.microsoft.com/office/powerpoint/2010/main" val="224367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A7763-969F-4066-B4E9-E0246A368F9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1429099-FCC5-489B-B707-5719C42199CE}"/>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B058A89-9A14-4C12-A796-65A31897AC3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42C2C-2270-442A-BD21-80C46F7EB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A6F9DB8-A8CE-47E6-9C6E-CC5E120D3D46}"/>
              </a:ext>
            </a:extLst>
          </p:cNvPr>
          <p:cNvSpPr txBox="1">
            <a:spLocks noGrp="1"/>
          </p:cNvSpPr>
          <p:nvPr>
            <p:ph type="body" sz="quarter" idx="1"/>
          </p:nvPr>
        </p:nvSpPr>
        <p:spPr/>
        <p:txBody>
          <a:bodyPr/>
          <a:lstStyle/>
          <a:p>
            <a:pPr lvl="0"/>
            <a:r>
              <a:rPr lang="en-GB" dirty="0"/>
              <a:t>Currently, there are no data on fewer than 3 doses among HIV-infected or immunocompromised populations. Therefore, a 3-dose schedule should still be offered to individuals who are known to be HIV-infected, including those on antiretroviral therapy, or are known to be immunocompromised at the time of immunisation</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HPV vaccination for men who have sex with men (WHC/2017/003) | GOV.WALES</a:t>
            </a:r>
            <a:endParaRPr lang="en-GB" dirty="0"/>
          </a:p>
          <a:p>
            <a:pPr lvl="0"/>
            <a:endParaRPr lang="en-GB" dirty="0"/>
          </a:p>
          <a:p>
            <a:pPr lvl="0"/>
            <a:r>
              <a:rPr lang="en-GB" dirty="0"/>
              <a:t>The JCVI statement on a one-dose schedule published on 5 August 2022 is available here: </a:t>
            </a:r>
            <a:r>
              <a:rPr lang="en-GB" dirty="0">
                <a:hlinkClick r:id="rId4"/>
              </a:rPr>
              <a:t>JCVI statement on a one-dose schedule for the routine HPV immunisation programme - GOV.UK (www.gov.uk)</a:t>
            </a:r>
            <a:endParaRPr lang="en-GB" dirty="0"/>
          </a:p>
          <a:p>
            <a:pPr lvl="0"/>
            <a:endParaRPr lang="en-GB" dirty="0"/>
          </a:p>
          <a:p>
            <a:pPr lvl="0"/>
            <a:r>
              <a:rPr lang="en-GB" dirty="0"/>
              <a:t>Changing to a two-dose NHS Human Papilloma (HPV) vaccination for eligible adolescents and adults starting the course after they turn 15 years old, including GBMSM (2022) </a:t>
            </a:r>
            <a:r>
              <a:rPr lang="en-GB" dirty="0">
                <a:hlinkClick r:id="rId5"/>
              </a:rPr>
              <a:t>Changing to a two-dose NHS Human Papillomavirus (HPV) vaccination schedule (2022).pdf</a:t>
            </a:r>
            <a:endParaRPr lang="en-GB" dirty="0"/>
          </a:p>
          <a:p>
            <a:pPr lvl="0"/>
            <a:endParaRPr lang="en-GB" dirty="0"/>
          </a:p>
          <a:p>
            <a:pPr lvl="0"/>
            <a:r>
              <a:rPr lang="en-GB" dirty="0"/>
              <a:t>WHC/2023/016 Implementing the move to one dose of the HPV vaccine in Wales </a:t>
            </a:r>
            <a:r>
              <a:rPr lang="en-GB" dirty="0">
                <a:hlinkClick r:id="rId6"/>
              </a:rPr>
              <a:t>HPV immunisation programme update (WHC/2023/016) | GOV.WALES</a:t>
            </a:r>
            <a:endParaRPr lang="en-GB" dirty="0"/>
          </a:p>
          <a:p>
            <a:pPr lvl="0"/>
            <a:endParaRPr lang="en-GB" dirty="0"/>
          </a:p>
          <a:p>
            <a:pPr lvl="0"/>
            <a:r>
              <a:rPr lang="en-GB" dirty="0"/>
              <a:t>*The JCVI statement refers to this group as MSM but this term has now changed to GBMSM.</a:t>
            </a:r>
          </a:p>
          <a:p>
            <a:pPr lvl="0"/>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Like Gardasil 9, Gardasil gives protection against:</a:t>
            </a:r>
            <a:br>
              <a:rPr lang="en-GB" sz="1200" dirty="0">
                <a:effectLst/>
                <a:latin typeface="Segoe UI" panose="020B0502040204020203" pitchFamily="34" charset="0"/>
              </a:rPr>
            </a:br>
            <a:r>
              <a:rPr lang="en-GB" sz="1200" dirty="0">
                <a:effectLst/>
                <a:latin typeface="Segoe UI" panose="020B0502040204020203" pitchFamily="34" charset="0"/>
              </a:rPr>
              <a:t>•HPV 16 and 18 which are responsible for 70% of all cervical cancers and most cases of cancer of the anus, penis, oropharyngeal, vagina &amp; vulva. Persistence and disease is more common for infections by HPV types 16 and 18 than other high-risk types.</a:t>
            </a:r>
            <a:br>
              <a:rPr lang="en-GB" sz="1200" dirty="0">
                <a:effectLst/>
                <a:latin typeface="Segoe UI" panose="020B0502040204020203" pitchFamily="34" charset="0"/>
              </a:rPr>
            </a:br>
            <a:r>
              <a:rPr lang="en-GB" sz="1200" dirty="0">
                <a:effectLst/>
                <a:latin typeface="Segoe UI" panose="020B0502040204020203" pitchFamily="34" charset="0"/>
              </a:rPr>
              <a:t>•HPV 6 and 11 which are responsible for 90% of cases of genital warts</a:t>
            </a:r>
            <a:endParaRPr lang="en-GB" dirty="0"/>
          </a:p>
          <a:p>
            <a:pPr lvl="0"/>
            <a:endParaRPr lang="en-GB" dirty="0"/>
          </a:p>
        </p:txBody>
      </p:sp>
      <p:sp>
        <p:nvSpPr>
          <p:cNvPr id="4" name="Slide Number Placeholder 3">
            <a:extLst>
              <a:ext uri="{FF2B5EF4-FFF2-40B4-BE49-F238E27FC236}">
                <a16:creationId xmlns:a16="http://schemas.microsoft.com/office/drawing/2014/main" id="{92068921-5841-4D10-B8DD-0561C405F584}"/>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1F1C77C-3A12-4C3D-8E32-5068DC5A9210}" type="slidenum">
              <a:t>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F39C7-D715-40C9-B863-F3FEF803463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C9D173B-E0A1-402E-A8FA-F4102B9D13C4}"/>
              </a:ext>
            </a:extLst>
          </p:cNvPr>
          <p:cNvSpPr txBox="1">
            <a:spLocks noGrp="1"/>
          </p:cNvSpPr>
          <p:nvPr>
            <p:ph type="body" sz="quarter" idx="1"/>
          </p:nvPr>
        </p:nvSpPr>
        <p:spPr/>
        <p:txBody>
          <a:bodyPr/>
          <a:lstStyle/>
          <a:p>
            <a:pPr lvl="0"/>
            <a:r>
              <a:rPr lang="en-GB" dirty="0"/>
              <a:t>HPV is the abbreviation for the human papillomavirus. This is a double stranded DNA virus that infects the deepest layer of the skin or mucosae of the upper respiratory and anogenital tracts.</a:t>
            </a:r>
          </a:p>
          <a:p>
            <a:pPr lvl="0"/>
            <a:endParaRPr lang="en-GB" dirty="0"/>
          </a:p>
          <a:p>
            <a:pPr lvl="0"/>
            <a:r>
              <a:rPr lang="en-GB" dirty="0"/>
              <a:t>The focus of the programme is on HPV types that are sexually transmitted and cause genital warts (HPV type 6 and 11)  and cancers such as cancer of the anus, throat (HPV types 16 and 18).</a:t>
            </a:r>
          </a:p>
          <a:p>
            <a:pPr lvl="0"/>
            <a:endParaRPr lang="en-GB" dirty="0"/>
          </a:p>
          <a:p>
            <a:pPr lvl="0"/>
            <a:r>
              <a:rPr lang="en-GB" dirty="0"/>
              <a:t>The majority of HPV infections do not cause any symptoms and infection is usually cleared by the body’s own immune system without the need for other treatment. Around 70% of new infections will clear within one year and approximately 90% will clear within two years.</a:t>
            </a:r>
          </a:p>
          <a:p>
            <a:pPr lvl="0"/>
            <a:r>
              <a:rPr lang="en-GB" dirty="0"/>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Ho GY, Bierman R, Beardsley L et al. (1998) Natural history of cervicovaginal papillomavirus infection in young women. N </a:t>
            </a:r>
            <a:r>
              <a:rPr lang="en-GB" dirty="0" err="1"/>
              <a:t>Engl</a:t>
            </a:r>
            <a:r>
              <a:rPr lang="en-GB" dirty="0"/>
              <a:t> J Med 338(7): 423-8  </a:t>
            </a:r>
          </a:p>
          <a:p>
            <a:pPr marL="171450" lvl="0" indent="-171450">
              <a:buFont typeface="Arial" panose="020B0604020202020204" pitchFamily="34" charset="0"/>
              <a:buChar char="•"/>
            </a:pPr>
            <a:r>
              <a:rPr lang="en-GB" dirty="0"/>
              <a:t>Franco EL, Villa LL, </a:t>
            </a:r>
            <a:r>
              <a:rPr lang="en-GB" dirty="0" err="1"/>
              <a:t>Sobrinho</a:t>
            </a:r>
            <a:r>
              <a:rPr lang="en-GB" dirty="0"/>
              <a:t> JP et al. (1999) Epidemiology of acquisition and clearance of cervical human papillomavirus infection in women from a high-risk area for cervical cancer. J Infect Dis 180(5): 1415-23. </a:t>
            </a:r>
          </a:p>
          <a:p>
            <a:pPr lvl="0"/>
            <a:endParaRPr lang="en-GB" dirty="0"/>
          </a:p>
          <a:p>
            <a:pPr lvl="0"/>
            <a:endParaRPr lang="en-GB" dirty="0"/>
          </a:p>
          <a:p>
            <a:pPr lvl="0"/>
            <a:r>
              <a:rPr lang="en-GB" dirty="0"/>
              <a:t>Persistent infection with high risk HPV types such as types16 and 18 can lead to cancer – most notably cancer of the anus, throat and penis, as well as cervical cancer in women. Other types of HPV such as 6 and 11 cause genital warts.</a:t>
            </a:r>
          </a:p>
          <a:p>
            <a:pPr lvl="0"/>
            <a:endParaRPr lang="en-GB" dirty="0"/>
          </a:p>
        </p:txBody>
      </p:sp>
      <p:sp>
        <p:nvSpPr>
          <p:cNvPr id="4" name="Slide Number Placeholder 3">
            <a:extLst>
              <a:ext uri="{FF2B5EF4-FFF2-40B4-BE49-F238E27FC236}">
                <a16:creationId xmlns:a16="http://schemas.microsoft.com/office/drawing/2014/main" id="{497A6BDD-0837-413A-8D82-CB73352117A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422CB2-9DD0-457E-A645-645F13DDB95D}"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2" name="Picture 1" descr="16-9fullheader.jpg">
            <a:extLst>
              <a:ext uri="{FF2B5EF4-FFF2-40B4-BE49-F238E27FC236}">
                <a16:creationId xmlns:a16="http://schemas.microsoft.com/office/drawing/2014/main" id="{0DE6272D-0C22-4A9E-AC32-1B974D038A4A}"/>
              </a:ext>
            </a:extLst>
          </p:cNvPr>
          <p:cNvPicPr>
            <a:picLocks noChangeAspect="1"/>
          </p:cNvPicPr>
          <p:nvPr/>
        </p:nvPicPr>
        <p:blipFill>
          <a:blip r:embed="rId2"/>
          <a:stretch>
            <a:fillRect/>
          </a:stretch>
        </p:blipFill>
        <p:spPr>
          <a:xfrm>
            <a:off x="0" y="133017"/>
            <a:ext cx="9144000" cy="1079659"/>
          </a:xfrm>
          <a:prstGeom prst="rect">
            <a:avLst/>
          </a:prstGeom>
          <a:noFill/>
          <a:ln cap="flat">
            <a:noFill/>
          </a:ln>
        </p:spPr>
      </p:pic>
      <p:sp>
        <p:nvSpPr>
          <p:cNvPr id="3" name="Text Placeholder 4">
            <a:extLst>
              <a:ext uri="{FF2B5EF4-FFF2-40B4-BE49-F238E27FC236}">
                <a16:creationId xmlns:a16="http://schemas.microsoft.com/office/drawing/2014/main" id="{DBC085BD-8432-4819-B58E-55E47E6B8259}"/>
              </a:ext>
            </a:extLst>
          </p:cNvPr>
          <p:cNvSpPr txBox="1">
            <a:spLocks noGrp="1"/>
          </p:cNvSpPr>
          <p:nvPr>
            <p:ph type="body" idx="4294967295"/>
          </p:nvPr>
        </p:nvSpPr>
        <p:spPr>
          <a:xfrm>
            <a:off x="1528264" y="189308"/>
            <a:ext cx="7255517" cy="519114"/>
          </a:xfrm>
        </p:spPr>
        <p:txBody>
          <a:bodyPr/>
          <a:lstStyle>
            <a:lvl1pPr marL="0" indent="0">
              <a:spcBef>
                <a:spcPts val="900"/>
              </a:spcBef>
              <a:buNone/>
              <a:defRPr lang="en-GB" sz="3600">
                <a:solidFill>
                  <a:srgbClr val="FFFFFF"/>
                </a:solidFill>
                <a:latin typeface="Source Sans Pro"/>
                <a:cs typeface="Source Sans Pro"/>
              </a:defRPr>
            </a:lvl1pPr>
          </a:lstStyle>
          <a:p>
            <a:pPr lvl="0"/>
            <a:r>
              <a:rPr lang="en-GB"/>
              <a:t>Click to edit Master title styles</a:t>
            </a:r>
          </a:p>
        </p:txBody>
      </p:sp>
      <p:sp>
        <p:nvSpPr>
          <p:cNvPr id="4" name="Text Placeholder 2">
            <a:extLst>
              <a:ext uri="{FF2B5EF4-FFF2-40B4-BE49-F238E27FC236}">
                <a16:creationId xmlns:a16="http://schemas.microsoft.com/office/drawing/2014/main" id="{F1E0D247-57C5-48EB-A3AA-1B97F71E2047}"/>
              </a:ext>
            </a:extLst>
          </p:cNvPr>
          <p:cNvSpPr txBox="1">
            <a:spLocks noGrp="1"/>
          </p:cNvSpPr>
          <p:nvPr>
            <p:ph type="body" idx="4294967295"/>
          </p:nvPr>
        </p:nvSpPr>
        <p:spPr>
          <a:xfrm>
            <a:off x="1528264" y="708422"/>
            <a:ext cx="7255517" cy="452390"/>
          </a:xfrm>
        </p:spPr>
        <p:txBody>
          <a:bodyPr/>
          <a:lstStyle>
            <a:lvl1pPr marL="0" indent="0">
              <a:spcBef>
                <a:spcPts val="700"/>
              </a:spcBef>
              <a:buNone/>
              <a:defRPr lang="en-GB" sz="2800">
                <a:solidFill>
                  <a:srgbClr val="66CCFF"/>
                </a:solidFill>
              </a:defRPr>
            </a:lvl1pPr>
          </a:lstStyle>
          <a:p>
            <a:pPr lvl="0"/>
            <a:r>
              <a:rPr lang="en-GB"/>
              <a:t>Second level</a:t>
            </a:r>
          </a:p>
        </p:txBody>
      </p:sp>
      <p:pic>
        <p:nvPicPr>
          <p:cNvPr id="5" name="Picture 4">
            <a:extLst>
              <a:ext uri="{FF2B5EF4-FFF2-40B4-BE49-F238E27FC236}">
                <a16:creationId xmlns:a16="http://schemas.microsoft.com/office/drawing/2014/main" id="{54510161-B693-4E1F-8CAB-91575D35F669}"/>
              </a:ext>
            </a:extLst>
          </p:cNvPr>
          <p:cNvPicPr>
            <a:picLocks noChangeAspect="1"/>
          </p:cNvPicPr>
          <p:nvPr/>
        </p:nvPicPr>
        <p:blipFill>
          <a:blip r:embed="rId3"/>
          <a:stretch>
            <a:fillRect/>
          </a:stretch>
        </p:blipFill>
        <p:spPr>
          <a:xfrm>
            <a:off x="6242142" y="4067735"/>
            <a:ext cx="2773923" cy="883996"/>
          </a:xfrm>
          <a:prstGeom prst="rect">
            <a:avLst/>
          </a:prstGeom>
          <a:noFill/>
          <a:ln cap="flat">
            <a:noFill/>
          </a:ln>
        </p:spPr>
      </p:pic>
    </p:spTree>
    <p:extLst>
      <p:ext uri="{BB962C8B-B14F-4D97-AF65-F5344CB8AC3E}">
        <p14:creationId xmlns:p14="http://schemas.microsoft.com/office/powerpoint/2010/main" val="33990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2BF47-05E0-41C6-8ABA-124E253D2675}"/>
              </a:ext>
            </a:extLst>
          </p:cNvPr>
          <p:cNvSpPr txBox="1">
            <a:spLocks noGrp="1"/>
          </p:cNvSpPr>
          <p:nvPr>
            <p:ph type="title"/>
          </p:nvPr>
        </p:nvSpPr>
        <p:spPr>
          <a:xfrm>
            <a:off x="628650" y="273844"/>
            <a:ext cx="7886700" cy="994172"/>
          </a:xfrm>
          <a:prstGeom prst="rect">
            <a:avLst/>
          </a:prstGeom>
          <a:noFill/>
          <a:ln>
            <a:noFill/>
          </a:ln>
        </p:spPr>
        <p:txBody>
          <a:bodyPr vert="horz" wrap="square" lIns="91440" tIns="45720" rIns="91440" bIns="45720" anchor="t" anchorCtr="0" compatLnSpc="1">
            <a:noAutofit/>
          </a:bodyPr>
          <a:lstStyle>
            <a:lvl1pPr marL="0" marR="0" lvl="0" indent="0" defTabSz="685800" fontAlgn="auto">
              <a:spcBef>
                <a:spcPts val="0"/>
              </a:spcBef>
              <a:spcAft>
                <a:spcPts val="0"/>
              </a:spcAft>
              <a:tabLst/>
              <a:defRPr lang="en-US" sz="3300" b="0" i="0" u="none" strike="noStrike" cap="none" spc="0" baseline="0">
                <a:solidFill>
                  <a:srgbClr val="212A73"/>
                </a:solidFill>
                <a:uFillTx/>
                <a:latin typeface="Arial"/>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5D8BD1F-A256-4856-8975-B8519523C83C}"/>
              </a:ext>
            </a:extLst>
          </p:cNvPr>
          <p:cNvSpPr txBox="1">
            <a:spLocks noGrp="1"/>
          </p:cNvSpPr>
          <p:nvPr>
            <p:ph idx="1"/>
          </p:nvPr>
        </p:nvSpPr>
        <p:spPr>
          <a:xfrm>
            <a:off x="628650" y="1369222"/>
            <a:ext cx="7886700" cy="3263502"/>
          </a:xfrm>
          <a:prstGeom prst="rect">
            <a:avLst/>
          </a:prstGeom>
          <a:noFill/>
          <a:ln>
            <a:noFill/>
          </a:ln>
        </p:spPr>
        <p:txBody>
          <a:bodyPr vert="horz" wrap="square" lIns="91440" tIns="45720" rIns="91440" bIns="45720" anchor="t" anchorCtr="0" compatLnSpc="1">
            <a:noAutofit/>
          </a:bodyPr>
          <a:lstStyle>
            <a:lvl1pPr marL="171450" marR="0" lvl="0" indent="-171450" defTabSz="685800" fontAlgn="auto">
              <a:spcBef>
                <a:spcPts val="750"/>
              </a:spcBef>
              <a:spcAft>
                <a:spcPts val="0"/>
              </a:spcAft>
              <a:buSzPct val="100000"/>
              <a:buFont typeface="Arial" pitchFamily="34"/>
              <a:tabLst/>
              <a:defRPr lang="en-US" sz="2100" b="0" i="0" u="none" strike="noStrike" cap="none" spc="0" baseline="0">
                <a:solidFill>
                  <a:srgbClr val="212A73"/>
                </a:solidFill>
                <a:uFillTx/>
                <a:latin typeface="Arial"/>
              </a:defRPr>
            </a:lvl1pPr>
            <a:lvl2pPr marL="514350" marR="0" lvl="1" indent="-171450" defTabSz="685800" fontAlgn="auto">
              <a:spcBef>
                <a:spcPts val="375"/>
              </a:spcBef>
              <a:spcAft>
                <a:spcPts val="0"/>
              </a:spcAft>
              <a:buSzPct val="100000"/>
              <a:buFont typeface="Arial" pitchFamily="34"/>
              <a:tabLst/>
              <a:defRPr lang="en-US" sz="1800" b="0" i="0" u="none" strike="noStrike" cap="none" spc="0" baseline="0">
                <a:solidFill>
                  <a:srgbClr val="212A73"/>
                </a:solidFill>
                <a:uFillTx/>
                <a:latin typeface="Arial"/>
              </a:defRPr>
            </a:lvl2pPr>
            <a:lvl3pPr marL="857250" marR="0" lvl="2" indent="-171450" defTabSz="685800" fontAlgn="auto">
              <a:spcBef>
                <a:spcPts val="375"/>
              </a:spcBef>
              <a:spcAft>
                <a:spcPts val="0"/>
              </a:spcAft>
              <a:buSzPct val="100000"/>
              <a:buFont typeface="Arial" pitchFamily="34"/>
              <a:tabLst/>
              <a:defRPr lang="en-US" sz="1500" b="0" i="0" u="none" strike="noStrike" cap="none" spc="0" baseline="0">
                <a:solidFill>
                  <a:srgbClr val="212A73"/>
                </a:solidFill>
                <a:uFillTx/>
                <a:latin typeface="Arial"/>
              </a:defRPr>
            </a:lvl3pPr>
            <a:lvl4pPr marL="1200150" marR="0" lvl="3" indent="-171450" defTabSz="685800" fontAlgn="auto">
              <a:spcBef>
                <a:spcPts val="375"/>
              </a:spcBef>
              <a:spcAft>
                <a:spcPts val="0"/>
              </a:spcAft>
              <a:buSzPct val="100000"/>
              <a:buFont typeface="Arial" pitchFamily="34"/>
              <a:tabLst/>
              <a:defRPr lang="en-US" sz="1350" b="0" i="0" u="none" strike="noStrike" cap="none" spc="0" baseline="0">
                <a:solidFill>
                  <a:srgbClr val="212A73"/>
                </a:solidFill>
                <a:uFillTx/>
                <a:latin typeface="Arial"/>
              </a:defRPr>
            </a:lvl4pPr>
            <a:lvl5pPr marL="1543050" marR="0" lvl="4" indent="-171450" defTabSz="685800" fontAlgn="auto">
              <a:spcBef>
                <a:spcPts val="375"/>
              </a:spcBef>
              <a:spcAft>
                <a:spcPts val="0"/>
              </a:spcAft>
              <a:buSzPct val="100000"/>
              <a:buFont typeface="Arial" pitchFamily="34"/>
              <a:tabLst/>
              <a:defRPr lang="en-US" sz="1350" b="0" i="0" u="none" strike="noStrike" cap="none" spc="0" baseline="0">
                <a:solidFill>
                  <a:srgbClr val="212A73"/>
                </a:solidFill>
                <a:uFillTx/>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61659D8F-5C39-451B-B557-3FAC9C7A3977}"/>
              </a:ext>
            </a:extLst>
          </p:cNvPr>
          <p:cNvSpPr txBox="1">
            <a:spLocks noGrp="1"/>
          </p:cNvSpPr>
          <p:nvPr>
            <p:ph type="ftr" sz="quarter" idx="9"/>
          </p:nvPr>
        </p:nvSpPr>
        <p:spPr>
          <a:xfrm>
            <a:off x="628650" y="4767260"/>
            <a:ext cx="5486400" cy="273844"/>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1" i="0" u="none" strike="noStrike" kern="1200" cap="none" spc="0" baseline="0">
                <a:solidFill>
                  <a:srgbClr val="FFFFFF"/>
                </a:solidFill>
                <a:uFillTx/>
                <a:latin typeface="Arial"/>
              </a:defRPr>
            </a:lvl1pPr>
          </a:lstStyle>
          <a:p>
            <a:pPr lvl="0"/>
            <a:endParaRPr lang="en-US"/>
          </a:p>
        </p:txBody>
      </p:sp>
      <p:sp>
        <p:nvSpPr>
          <p:cNvPr id="5" name="Slide Number Placeholder 5">
            <a:extLst>
              <a:ext uri="{FF2B5EF4-FFF2-40B4-BE49-F238E27FC236}">
                <a16:creationId xmlns:a16="http://schemas.microsoft.com/office/drawing/2014/main" id="{71A444A8-DBE4-477A-AACC-494F487E3173}"/>
              </a:ext>
            </a:extLst>
          </p:cNvPr>
          <p:cNvSpPr txBox="1">
            <a:spLocks noGrp="1"/>
          </p:cNvSpPr>
          <p:nvPr>
            <p:ph type="sldNum" sz="quarter" idx="8"/>
          </p:nvPr>
        </p:nvSpPr>
        <p:spPr>
          <a:xfrm>
            <a:off x="6457949" y="4767260"/>
            <a:ext cx="2057400" cy="273844"/>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800" b="1" i="0" u="none" strike="noStrike" kern="1200" cap="none" spc="0" baseline="0">
                <a:solidFill>
                  <a:srgbClr val="FFFFFF"/>
                </a:solidFill>
                <a:uFillTx/>
                <a:latin typeface="Arial"/>
              </a:defRPr>
            </a:lvl1pPr>
          </a:lstStyle>
          <a:p>
            <a:pPr lvl="0"/>
            <a:fld id="{C9ECA72D-2D8C-4DF3-8F05-312909D779AB}" type="slidenum">
              <a:t>‹#›</a:t>
            </a:fld>
            <a:endParaRPr lang="en-US"/>
          </a:p>
        </p:txBody>
      </p:sp>
    </p:spTree>
    <p:extLst>
      <p:ext uri="{BB962C8B-B14F-4D97-AF65-F5344CB8AC3E}">
        <p14:creationId xmlns:p14="http://schemas.microsoft.com/office/powerpoint/2010/main" val="2430033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Slide ">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4A3A176-76CF-4083-9B3E-E272B801B148}"/>
              </a:ext>
            </a:extLst>
          </p:cNvPr>
          <p:cNvSpPr/>
          <p:nvPr/>
        </p:nvSpPr>
        <p:spPr>
          <a:xfrm>
            <a:off x="0" y="0"/>
            <a:ext cx="9144000" cy="348038"/>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Rectangle 10">
            <a:extLst>
              <a:ext uri="{FF2B5EF4-FFF2-40B4-BE49-F238E27FC236}">
                <a16:creationId xmlns:a16="http://schemas.microsoft.com/office/drawing/2014/main" id="{D74EC32E-EF25-42FF-B863-115C5B5DA7A0}"/>
              </a:ext>
            </a:extLst>
          </p:cNvPr>
          <p:cNvSpPr/>
          <p:nvPr/>
        </p:nvSpPr>
        <p:spPr>
          <a:xfrm>
            <a:off x="0" y="4951924"/>
            <a:ext cx="9144000" cy="191575"/>
          </a:xfrm>
          <a:prstGeom prst="rect">
            <a:avLst/>
          </a:prstGeom>
          <a:solidFill>
            <a:srgbClr val="04306C"/>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FFFFFF"/>
                </a:solidFill>
                <a:uFillTx/>
                <a:latin typeface="Arial"/>
              </a:rPr>
              <a:t>NES and PHS accept no liability, as far as the law allows us to exclude such liability, for the accuracy or currency of amendments, additions and/or revisions of any kind made to the training resources by a NHS board/third party to reflect local policy and information</a:t>
            </a:r>
            <a:endParaRPr lang="en-US" sz="800" b="0" i="0" u="none" strike="noStrike" kern="1200" cap="none" spc="0" baseline="0">
              <a:solidFill>
                <a:srgbClr val="FFFFFF"/>
              </a:solidFill>
              <a:uFillTx/>
              <a:latin typeface="Arial"/>
            </a:endParaRPr>
          </a:p>
        </p:txBody>
      </p:sp>
      <p:sp>
        <p:nvSpPr>
          <p:cNvPr id="4" name="TextBox 7">
            <a:extLst>
              <a:ext uri="{FF2B5EF4-FFF2-40B4-BE49-F238E27FC236}">
                <a16:creationId xmlns:a16="http://schemas.microsoft.com/office/drawing/2014/main" id="{9AA5519A-1311-48F4-821E-AD731DF62E07}"/>
              </a:ext>
            </a:extLst>
          </p:cNvPr>
          <p:cNvSpPr txBox="1"/>
          <p:nvPr/>
        </p:nvSpPr>
        <p:spPr>
          <a:xfrm>
            <a:off x="105832" y="9976"/>
            <a:ext cx="388310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66CCFF"/>
                </a:solidFill>
                <a:uFillTx/>
                <a:latin typeface="Arial"/>
              </a:rPr>
              <a:t>NHS Education for Scotland</a:t>
            </a:r>
          </a:p>
        </p:txBody>
      </p:sp>
      <p:sp>
        <p:nvSpPr>
          <p:cNvPr id="5" name="Text Placeholder 2">
            <a:extLst>
              <a:ext uri="{FF2B5EF4-FFF2-40B4-BE49-F238E27FC236}">
                <a16:creationId xmlns:a16="http://schemas.microsoft.com/office/drawing/2014/main" id="{6AEA2216-A512-44EB-A7B7-6756A552A586}"/>
              </a:ext>
            </a:extLst>
          </p:cNvPr>
          <p:cNvSpPr txBox="1">
            <a:spLocks noGrp="1"/>
          </p:cNvSpPr>
          <p:nvPr>
            <p:ph type="body" sz="quarter" idx="4294967295"/>
          </p:nvPr>
        </p:nvSpPr>
        <p:spPr>
          <a:xfrm>
            <a:off x="765224" y="1349096"/>
            <a:ext cx="7684782" cy="3364699"/>
          </a:xfrm>
          <a:prstGeom prst="rect">
            <a:avLst/>
          </a:prstGeom>
          <a:noFill/>
          <a:ln>
            <a:noFill/>
          </a:ln>
        </p:spPr>
        <p:txBody>
          <a:bodyPr vert="horz" wrap="square" lIns="91440" tIns="45720" rIns="91440" bIns="45720" anchor="t" anchorCtr="0" compatLnSpc="1">
            <a:noAutofit/>
          </a:bodyPr>
          <a:lstStyle>
            <a:lvl1pPr marL="171450" marR="0" lvl="0" indent="-171450" defTabSz="685800" fontAlgn="auto">
              <a:spcBef>
                <a:spcPts val="750"/>
              </a:spcBef>
              <a:spcAft>
                <a:spcPts val="0"/>
              </a:spcAft>
              <a:buSzPct val="100000"/>
              <a:buFont typeface="Arial" pitchFamily="34"/>
              <a:tabLst/>
              <a:defRPr lang="en-US" sz="2100" b="0" i="0" u="none" strike="noStrike" cap="none" spc="0" baseline="0">
                <a:solidFill>
                  <a:srgbClr val="2F2F2F"/>
                </a:solidFill>
                <a:uFillTx/>
                <a:latin typeface="Source Sans Pro"/>
                <a:cs typeface="Source Sans Pro"/>
              </a:defRPr>
            </a:lvl1pPr>
            <a:lvl2pPr marL="514350" marR="0" lvl="1" indent="-171450" defTabSz="685800" fontAlgn="auto">
              <a:spcBef>
                <a:spcPts val="375"/>
              </a:spcBef>
              <a:spcAft>
                <a:spcPts val="0"/>
              </a:spcAft>
              <a:buSzPct val="100000"/>
              <a:buFont typeface="Arial" pitchFamily="34"/>
              <a:tabLst/>
              <a:defRPr lang="en-US" sz="1800" b="0" i="0" u="none" strike="noStrike" cap="none" spc="0" baseline="0">
                <a:solidFill>
                  <a:srgbClr val="2F2F2F"/>
                </a:solidFill>
                <a:uFillTx/>
                <a:latin typeface="Source Sans Pro"/>
                <a:cs typeface="Source Sans Pro"/>
              </a:defRPr>
            </a:lvl2pPr>
            <a:lvl3pPr marL="857250" marR="0" lvl="2" indent="-171450" defTabSz="685800" fontAlgn="auto">
              <a:spcBef>
                <a:spcPts val="375"/>
              </a:spcBef>
              <a:spcAft>
                <a:spcPts val="0"/>
              </a:spcAft>
              <a:buSzPct val="100000"/>
              <a:buFont typeface="Arial" pitchFamily="34"/>
              <a:tabLst/>
              <a:defRPr lang="en-US" sz="1500" b="0" i="0" u="none" strike="noStrike" cap="none" spc="0" baseline="0">
                <a:solidFill>
                  <a:srgbClr val="2F2F2F"/>
                </a:solidFill>
                <a:uFillTx/>
                <a:latin typeface="Source Sans Pro"/>
                <a:cs typeface="Source Sans Pro"/>
              </a:defRPr>
            </a:lvl3pPr>
            <a:lvl4pPr marL="1200150" marR="0" lvl="3" indent="-171450" defTabSz="685800" fontAlgn="auto">
              <a:spcBef>
                <a:spcPts val="375"/>
              </a:spcBef>
              <a:spcAft>
                <a:spcPts val="0"/>
              </a:spcAft>
              <a:buSzPct val="100000"/>
              <a:buFont typeface="Arial" pitchFamily="34"/>
              <a:tabLst/>
              <a:defRPr lang="en-US" sz="1350" b="0" i="0" u="none" strike="noStrike" cap="none" spc="0" baseline="0">
                <a:solidFill>
                  <a:srgbClr val="2F2F2F"/>
                </a:solidFill>
                <a:uFillTx/>
                <a:latin typeface="Source Sans Pro"/>
                <a:cs typeface="Source Sans Pro"/>
              </a:defRPr>
            </a:lvl4pPr>
            <a:lvl5pPr marL="1543050" marR="0" lvl="4" indent="-171450" defTabSz="685800" fontAlgn="auto">
              <a:spcBef>
                <a:spcPts val="375"/>
              </a:spcBef>
              <a:spcAft>
                <a:spcPts val="0"/>
              </a:spcAft>
              <a:buSzPct val="100000"/>
              <a:buFont typeface="Arial" pitchFamily="34"/>
              <a:tabLst/>
              <a:defRPr lang="en-US" sz="1350" b="0" i="0" u="none" strike="noStrike" cap="none" spc="0" baseline="0">
                <a:solidFill>
                  <a:srgbClr val="2F2F2F"/>
                </a:solidFill>
                <a:uFillTx/>
                <a:latin typeface="Source Sans Pro"/>
                <a:cs typeface="Source Sans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377152DD-BE3B-498A-BC2B-90CB1C1127D8}"/>
              </a:ext>
            </a:extLst>
          </p:cNvPr>
          <p:cNvSpPr txBox="1">
            <a:spLocks noGrp="1"/>
          </p:cNvSpPr>
          <p:nvPr>
            <p:ph type="body" sz="quarter" idx="4294967295"/>
          </p:nvPr>
        </p:nvSpPr>
        <p:spPr>
          <a:xfrm>
            <a:off x="765224" y="708422"/>
            <a:ext cx="7685038" cy="519114"/>
          </a:xfrm>
          <a:prstGeom prst="rect">
            <a:avLst/>
          </a:prstGeom>
          <a:noFill/>
          <a:ln>
            <a:noFill/>
          </a:ln>
        </p:spPr>
        <p:txBody>
          <a:bodyPr vert="horz" wrap="square" lIns="91440" tIns="45720" rIns="91440" bIns="45720" anchor="t" anchorCtr="0" compatLnSpc="1">
            <a:normAutofit/>
          </a:bodyPr>
          <a:lstStyle>
            <a:lvl1pPr marL="0" marR="0" lvl="0" indent="0" defTabSz="685800" fontAlgn="auto">
              <a:spcBef>
                <a:spcPts val="750"/>
              </a:spcBef>
              <a:spcAft>
                <a:spcPts val="0"/>
              </a:spcAft>
              <a:buNone/>
              <a:tabLst/>
              <a:defRPr lang="en-GB" sz="3600" b="0" i="0" u="none" strike="noStrike" cap="none" spc="0" baseline="0">
                <a:solidFill>
                  <a:srgbClr val="17375E"/>
                </a:solidFill>
                <a:uFillTx/>
                <a:latin typeface="Source Sans Pro"/>
                <a:cs typeface="Source Sans Pro"/>
              </a:defRPr>
            </a:lvl1pPr>
          </a:lstStyle>
          <a:p>
            <a:pPr lvl="0"/>
            <a:r>
              <a:rPr lang="en-GB"/>
              <a:t>Click to edit Master title styles</a:t>
            </a:r>
          </a:p>
        </p:txBody>
      </p:sp>
      <p:pic>
        <p:nvPicPr>
          <p:cNvPr id="7" name="Picture 8">
            <a:extLst>
              <a:ext uri="{FF2B5EF4-FFF2-40B4-BE49-F238E27FC236}">
                <a16:creationId xmlns:a16="http://schemas.microsoft.com/office/drawing/2014/main" id="{4904DE48-5FED-40F8-AA54-360E61F08067}"/>
              </a:ext>
            </a:extLst>
          </p:cNvPr>
          <p:cNvPicPr>
            <a:picLocks noChangeAspect="1"/>
          </p:cNvPicPr>
          <p:nvPr/>
        </p:nvPicPr>
        <p:blipFill>
          <a:blip r:embed="rId2"/>
          <a:stretch>
            <a:fillRect/>
          </a:stretch>
        </p:blipFill>
        <p:spPr>
          <a:xfrm>
            <a:off x="6370076" y="3829799"/>
            <a:ext cx="2773923" cy="883996"/>
          </a:xfrm>
          <a:prstGeom prst="rect">
            <a:avLst/>
          </a:prstGeom>
          <a:noFill/>
          <a:ln cap="flat">
            <a:noFill/>
          </a:ln>
        </p:spPr>
      </p:pic>
    </p:spTree>
    <p:extLst>
      <p:ext uri="{BB962C8B-B14F-4D97-AF65-F5344CB8AC3E}">
        <p14:creationId xmlns:p14="http://schemas.microsoft.com/office/powerpoint/2010/main" val="25568327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A6BADF3-1DCE-4A95-8DA9-B537E8B18020}"/>
              </a:ext>
            </a:extLst>
          </p:cNvPr>
          <p:cNvSpPr/>
          <p:nvPr/>
        </p:nvSpPr>
        <p:spPr>
          <a:xfrm>
            <a:off x="0" y="0"/>
            <a:ext cx="9144000" cy="348038"/>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Rectangle 6">
            <a:extLst>
              <a:ext uri="{FF2B5EF4-FFF2-40B4-BE49-F238E27FC236}">
                <a16:creationId xmlns:a16="http://schemas.microsoft.com/office/drawing/2014/main" id="{AD343EE8-6DD0-404C-BCEE-7EECB05DEBDA}"/>
              </a:ext>
            </a:extLst>
          </p:cNvPr>
          <p:cNvSpPr/>
          <p:nvPr/>
        </p:nvSpPr>
        <p:spPr>
          <a:xfrm>
            <a:off x="0" y="4951924"/>
            <a:ext cx="9144000" cy="191575"/>
          </a:xfrm>
          <a:prstGeom prst="rect">
            <a:avLst/>
          </a:prstGeom>
          <a:solidFill>
            <a:srgbClr val="04306C"/>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FFFFFF"/>
                </a:solidFill>
                <a:uFillTx/>
                <a:latin typeface="Arial"/>
              </a:rPr>
              <a:t>NES and PHS accept no liability, as far as the law allows us to exclude such liability, for the accuracy or currency of amendments, additions and/or revisions of any kind made to the training resources by a NHS board/third party to reflect local policy and information</a:t>
            </a:r>
            <a:endParaRPr lang="en-US" sz="800" b="0" i="0" u="none" strike="noStrike" kern="1200" cap="none" spc="0" baseline="0">
              <a:solidFill>
                <a:srgbClr val="FFFFFF"/>
              </a:solidFill>
              <a:uFillTx/>
              <a:latin typeface="Arial"/>
            </a:endParaRPr>
          </a:p>
        </p:txBody>
      </p:sp>
      <p:sp>
        <p:nvSpPr>
          <p:cNvPr id="4" name="TextBox 7">
            <a:extLst>
              <a:ext uri="{FF2B5EF4-FFF2-40B4-BE49-F238E27FC236}">
                <a16:creationId xmlns:a16="http://schemas.microsoft.com/office/drawing/2014/main" id="{A0DC91D1-6A91-4BCB-96A1-634745366446}"/>
              </a:ext>
            </a:extLst>
          </p:cNvPr>
          <p:cNvSpPr txBox="1"/>
          <p:nvPr/>
        </p:nvSpPr>
        <p:spPr>
          <a:xfrm>
            <a:off x="105832" y="9976"/>
            <a:ext cx="388310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66CCFF"/>
                </a:solidFill>
                <a:uFillTx/>
                <a:latin typeface="Arial"/>
              </a:rPr>
              <a:t>NHS Education for Scotland</a:t>
            </a:r>
          </a:p>
        </p:txBody>
      </p:sp>
    </p:spTree>
    <p:extLst>
      <p:ext uri="{BB962C8B-B14F-4D97-AF65-F5344CB8AC3E}">
        <p14:creationId xmlns:p14="http://schemas.microsoft.com/office/powerpoint/2010/main" val="31412456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hart and Text Slide">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59F0563-ADB9-4B4C-8DF3-F53BC65393DD}"/>
              </a:ext>
            </a:extLst>
          </p:cNvPr>
          <p:cNvSpPr/>
          <p:nvPr/>
        </p:nvSpPr>
        <p:spPr>
          <a:xfrm>
            <a:off x="0" y="0"/>
            <a:ext cx="9144000" cy="348038"/>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Rectangle 11">
            <a:extLst>
              <a:ext uri="{FF2B5EF4-FFF2-40B4-BE49-F238E27FC236}">
                <a16:creationId xmlns:a16="http://schemas.microsoft.com/office/drawing/2014/main" id="{6D973D76-F283-4823-8BB7-D29D76AB05C0}"/>
              </a:ext>
            </a:extLst>
          </p:cNvPr>
          <p:cNvSpPr/>
          <p:nvPr/>
        </p:nvSpPr>
        <p:spPr>
          <a:xfrm>
            <a:off x="0" y="4833747"/>
            <a:ext cx="9144000" cy="309753"/>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TextBox 7">
            <a:extLst>
              <a:ext uri="{FF2B5EF4-FFF2-40B4-BE49-F238E27FC236}">
                <a16:creationId xmlns:a16="http://schemas.microsoft.com/office/drawing/2014/main" id="{1DBEFC75-A3B9-4122-AA87-0886BDB553C6}"/>
              </a:ext>
            </a:extLst>
          </p:cNvPr>
          <p:cNvSpPr txBox="1"/>
          <p:nvPr/>
        </p:nvSpPr>
        <p:spPr>
          <a:xfrm>
            <a:off x="105832" y="9976"/>
            <a:ext cx="388310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66CCFF"/>
                </a:solidFill>
                <a:uFillTx/>
                <a:latin typeface="Arial"/>
              </a:rPr>
              <a:t>NHS Education for Scotland</a:t>
            </a:r>
          </a:p>
        </p:txBody>
      </p:sp>
      <p:sp>
        <p:nvSpPr>
          <p:cNvPr id="5" name="Text Placeholder 4">
            <a:extLst>
              <a:ext uri="{FF2B5EF4-FFF2-40B4-BE49-F238E27FC236}">
                <a16:creationId xmlns:a16="http://schemas.microsoft.com/office/drawing/2014/main" id="{A8942DED-281C-4311-A1E7-AA4B23E0C603}"/>
              </a:ext>
            </a:extLst>
          </p:cNvPr>
          <p:cNvSpPr txBox="1">
            <a:spLocks noGrp="1"/>
          </p:cNvSpPr>
          <p:nvPr>
            <p:ph type="body" sz="quarter" idx="4294967295"/>
          </p:nvPr>
        </p:nvSpPr>
        <p:spPr>
          <a:xfrm>
            <a:off x="765224" y="708422"/>
            <a:ext cx="7685038" cy="519114"/>
          </a:xfrm>
          <a:prstGeom prst="rect">
            <a:avLst/>
          </a:prstGeom>
          <a:noFill/>
          <a:ln>
            <a:noFill/>
          </a:ln>
        </p:spPr>
        <p:txBody>
          <a:bodyPr vert="horz" wrap="square" lIns="91440" tIns="45720" rIns="91440" bIns="45720" anchor="t" anchorCtr="0" compatLnSpc="1">
            <a:normAutofit/>
          </a:bodyPr>
          <a:lstStyle>
            <a:lvl1pPr marL="0" marR="0" lvl="0" indent="0" defTabSz="685800" fontAlgn="auto">
              <a:spcBef>
                <a:spcPts val="750"/>
              </a:spcBef>
              <a:spcAft>
                <a:spcPts val="0"/>
              </a:spcAft>
              <a:buNone/>
              <a:tabLst/>
              <a:defRPr lang="en-GB" sz="3600" b="0" i="0" u="none" strike="noStrike" cap="none" spc="0" baseline="0">
                <a:solidFill>
                  <a:srgbClr val="17375E"/>
                </a:solidFill>
                <a:uFillTx/>
                <a:latin typeface="Source Sans Pro"/>
                <a:cs typeface="Source Sans Pro"/>
              </a:defRPr>
            </a:lvl1pPr>
          </a:lstStyle>
          <a:p>
            <a:pPr lvl="0"/>
            <a:r>
              <a:rPr lang="en-GB"/>
              <a:t>Click to edit Master title styles</a:t>
            </a:r>
          </a:p>
        </p:txBody>
      </p:sp>
      <p:sp>
        <p:nvSpPr>
          <p:cNvPr id="6" name="Chart Placeholder 3">
            <a:extLst>
              <a:ext uri="{FF2B5EF4-FFF2-40B4-BE49-F238E27FC236}">
                <a16:creationId xmlns:a16="http://schemas.microsoft.com/office/drawing/2014/main" id="{E407B18F-1D1E-431E-AF04-03F0E08326A2}"/>
              </a:ext>
            </a:extLst>
          </p:cNvPr>
          <p:cNvSpPr txBox="1">
            <a:spLocks noGrp="1"/>
          </p:cNvSpPr>
          <p:nvPr>
            <p:ph type="chart" sz="quarter" idx="4294967295"/>
          </p:nvPr>
        </p:nvSpPr>
        <p:spPr>
          <a:xfrm>
            <a:off x="765179" y="1354930"/>
            <a:ext cx="3728475" cy="3334944"/>
          </a:xfrm>
          <a:prstGeom prst="rect">
            <a:avLst/>
          </a:prstGeom>
          <a:noFill/>
          <a:ln>
            <a:noFill/>
          </a:ln>
        </p:spPr>
        <p:txBody>
          <a:bodyPr vert="horz" wrap="square" lIns="91440" tIns="45720" rIns="91440" bIns="45720" anchor="t" anchorCtr="0" compatLnSpc="1">
            <a:noAutofit/>
          </a:bodyPr>
          <a:lstStyle>
            <a:lvl1pPr marL="171450" marR="0" lvl="0" indent="-171450" defTabSz="685800" fontAlgn="auto">
              <a:spcBef>
                <a:spcPts val="750"/>
              </a:spcBef>
              <a:spcAft>
                <a:spcPts val="0"/>
              </a:spcAft>
              <a:buSzPct val="100000"/>
              <a:buFont typeface="Arial" pitchFamily="34"/>
              <a:tabLst/>
              <a:defRPr lang="en-US" sz="2100" b="0" i="0" u="none" strike="noStrike" cap="none" spc="0" baseline="0">
                <a:solidFill>
                  <a:srgbClr val="17375E"/>
                </a:solidFill>
                <a:uFillTx/>
                <a:latin typeface="Arial"/>
              </a:defRPr>
            </a:lvl1pPr>
          </a:lstStyle>
          <a:p>
            <a:pPr lvl="0"/>
            <a:r>
              <a:rPr lang="en-US"/>
              <a:t>Click icon to add chart</a:t>
            </a:r>
          </a:p>
        </p:txBody>
      </p:sp>
      <p:sp>
        <p:nvSpPr>
          <p:cNvPr id="7" name="Text Placeholder 10">
            <a:extLst>
              <a:ext uri="{FF2B5EF4-FFF2-40B4-BE49-F238E27FC236}">
                <a16:creationId xmlns:a16="http://schemas.microsoft.com/office/drawing/2014/main" id="{DFA1BAF5-1812-47D4-BD0A-10B5C80E185D}"/>
              </a:ext>
            </a:extLst>
          </p:cNvPr>
          <p:cNvSpPr txBox="1">
            <a:spLocks noGrp="1"/>
          </p:cNvSpPr>
          <p:nvPr>
            <p:ph type="body" sz="quarter" idx="4294967295"/>
          </p:nvPr>
        </p:nvSpPr>
        <p:spPr>
          <a:xfrm>
            <a:off x="4680877" y="1354930"/>
            <a:ext cx="3769385" cy="3334944"/>
          </a:xfrm>
          <a:prstGeom prst="rect">
            <a:avLst/>
          </a:prstGeom>
          <a:noFill/>
          <a:ln>
            <a:noFill/>
          </a:ln>
        </p:spPr>
        <p:txBody>
          <a:bodyPr vert="horz" wrap="square" lIns="91440" tIns="45720" rIns="91440" bIns="45720" anchor="t" anchorCtr="0" compatLnSpc="1">
            <a:noAutofit/>
          </a:bodyPr>
          <a:lstStyle>
            <a:lvl1pPr marL="171450" marR="0" lvl="0" indent="-171450" defTabSz="685800" fontAlgn="auto">
              <a:spcBef>
                <a:spcPts val="750"/>
              </a:spcBef>
              <a:spcAft>
                <a:spcPts val="0"/>
              </a:spcAft>
              <a:buSzPct val="100000"/>
              <a:buFont typeface="Arial" pitchFamily="34"/>
              <a:tabLst/>
              <a:defRPr lang="en-US" sz="2100" b="0" i="0" u="none" strike="noStrike" cap="none" spc="0" baseline="0">
                <a:solidFill>
                  <a:srgbClr val="2F2F2F"/>
                </a:solidFill>
                <a:uFillTx/>
                <a:latin typeface="Arial"/>
              </a:defRPr>
            </a:lvl1pPr>
            <a:lvl2pPr marL="514350" marR="0" lvl="1" indent="-171450" defTabSz="685800" fontAlgn="auto">
              <a:spcBef>
                <a:spcPts val="375"/>
              </a:spcBef>
              <a:spcAft>
                <a:spcPts val="0"/>
              </a:spcAft>
              <a:buSzPct val="100000"/>
              <a:buFont typeface="Arial" pitchFamily="34"/>
              <a:tabLst/>
              <a:defRPr lang="en-US" sz="1800" b="0" i="0" u="none" strike="noStrike" cap="none" spc="0" baseline="0">
                <a:solidFill>
                  <a:srgbClr val="2F2F2F"/>
                </a:solidFill>
                <a:uFillTx/>
                <a:latin typeface="Arial"/>
              </a:defRPr>
            </a:lvl2pPr>
            <a:lvl3pPr marL="857250" marR="0" lvl="2" indent="-171450" defTabSz="685800" fontAlgn="auto">
              <a:spcBef>
                <a:spcPts val="375"/>
              </a:spcBef>
              <a:spcAft>
                <a:spcPts val="0"/>
              </a:spcAft>
              <a:buSzPct val="100000"/>
              <a:buFont typeface="Arial" pitchFamily="34"/>
              <a:tabLst/>
              <a:defRPr lang="en-US" sz="1500" b="0" i="0" u="none" strike="noStrike" cap="none" spc="0" baseline="0">
                <a:solidFill>
                  <a:srgbClr val="2F2F2F"/>
                </a:solidFill>
                <a:uFillTx/>
                <a:latin typeface="Arial"/>
              </a:defRPr>
            </a:lvl3pPr>
            <a:lvl4pPr marL="1200150" marR="0" lvl="3" indent="-171450" defTabSz="685800" fontAlgn="auto">
              <a:spcBef>
                <a:spcPts val="375"/>
              </a:spcBef>
              <a:spcAft>
                <a:spcPts val="0"/>
              </a:spcAft>
              <a:buSzPct val="100000"/>
              <a:buFont typeface="Arial" pitchFamily="34"/>
              <a:tabLst/>
              <a:defRPr lang="en-US" sz="1350" b="0" i="0" u="none" strike="noStrike" cap="none" spc="0" baseline="0">
                <a:solidFill>
                  <a:srgbClr val="2F2F2F"/>
                </a:solidFill>
                <a:uFillTx/>
                <a:latin typeface="Arial"/>
              </a:defRPr>
            </a:lvl4pPr>
            <a:lvl5pPr marL="1543050" marR="0" lvl="4" indent="-171450" defTabSz="685800" fontAlgn="auto">
              <a:spcBef>
                <a:spcPts val="375"/>
              </a:spcBef>
              <a:spcAft>
                <a:spcPts val="0"/>
              </a:spcAft>
              <a:buSzPct val="100000"/>
              <a:buFont typeface="Arial" pitchFamily="34"/>
              <a:tabLst/>
              <a:defRPr lang="en-US" sz="1350" b="0" i="0" u="none" strike="noStrike" cap="none" spc="0" baseline="0">
                <a:solidFill>
                  <a:srgbClr val="2F2F2F"/>
                </a:solidFill>
                <a:uFillTx/>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a:extLst>
              <a:ext uri="{FF2B5EF4-FFF2-40B4-BE49-F238E27FC236}">
                <a16:creationId xmlns:a16="http://schemas.microsoft.com/office/drawing/2014/main" id="{B39252FE-7915-4177-989B-9420235DB402}"/>
              </a:ext>
            </a:extLst>
          </p:cNvPr>
          <p:cNvPicPr>
            <a:picLocks noChangeAspect="1"/>
          </p:cNvPicPr>
          <p:nvPr/>
        </p:nvPicPr>
        <p:blipFill>
          <a:blip r:embed="rId2"/>
          <a:stretch>
            <a:fillRect/>
          </a:stretch>
        </p:blipFill>
        <p:spPr>
          <a:xfrm>
            <a:off x="6370076" y="3949750"/>
            <a:ext cx="2773923" cy="883996"/>
          </a:xfrm>
          <a:prstGeom prst="rect">
            <a:avLst/>
          </a:prstGeom>
          <a:noFill/>
          <a:ln cap="flat">
            <a:noFill/>
          </a:ln>
        </p:spPr>
      </p:pic>
      <p:sp>
        <p:nvSpPr>
          <p:cNvPr id="9" name="Rectangle 13">
            <a:extLst>
              <a:ext uri="{FF2B5EF4-FFF2-40B4-BE49-F238E27FC236}">
                <a16:creationId xmlns:a16="http://schemas.microsoft.com/office/drawing/2014/main" id="{A4E43563-1F82-4D88-B4C9-7DD54502D094}"/>
              </a:ext>
            </a:extLst>
          </p:cNvPr>
          <p:cNvSpPr/>
          <p:nvPr/>
        </p:nvSpPr>
        <p:spPr>
          <a:xfrm>
            <a:off x="0" y="4833747"/>
            <a:ext cx="9144000"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FFFFFF"/>
                </a:solidFill>
                <a:uFillTx/>
                <a:latin typeface="Arial"/>
              </a:rPr>
              <a:t>NES and PHS accept no liability, as far as the law allows us to exclude such liability, for the accuracy or currency of amendments, additions and/or revisions of any kind made to the training resources by a NHS board/third party to reflect local policy and information</a:t>
            </a:r>
            <a:endParaRPr lang="en-US" sz="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831392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descr="16-9backcover.jpg">
            <a:extLst>
              <a:ext uri="{FF2B5EF4-FFF2-40B4-BE49-F238E27FC236}">
                <a16:creationId xmlns:a16="http://schemas.microsoft.com/office/drawing/2014/main" id="{EF3625A7-D1B4-417D-82DD-60139CF3EE4E}"/>
              </a:ext>
            </a:extLst>
          </p:cNvPr>
          <p:cNvPicPr>
            <a:picLocks noChangeAspect="1"/>
          </p:cNvPicPr>
          <p:nvPr/>
        </p:nvPicPr>
        <p:blipFill>
          <a:blip r:embed="rId2"/>
          <a:stretch>
            <a:fillRect/>
          </a:stretch>
        </p:blipFill>
        <p:spPr>
          <a:xfrm>
            <a:off x="0" y="0"/>
            <a:ext cx="9144000" cy="5143499"/>
          </a:xfrm>
          <a:prstGeom prst="rect">
            <a:avLst/>
          </a:prstGeom>
          <a:noFill/>
          <a:ln cap="flat">
            <a:noFill/>
          </a:ln>
        </p:spPr>
      </p:pic>
      <p:sp>
        <p:nvSpPr>
          <p:cNvPr id="3" name="Rectangle 3">
            <a:extLst>
              <a:ext uri="{FF2B5EF4-FFF2-40B4-BE49-F238E27FC236}">
                <a16:creationId xmlns:a16="http://schemas.microsoft.com/office/drawing/2014/main" id="{A662D8B3-74A6-4D96-AA39-67464F6C871C}"/>
              </a:ext>
            </a:extLst>
          </p:cNvPr>
          <p:cNvSpPr/>
          <p:nvPr/>
        </p:nvSpPr>
        <p:spPr>
          <a:xfrm>
            <a:off x="287359" y="2571749"/>
            <a:ext cx="3553276" cy="1515819"/>
          </a:xfrm>
          <a:prstGeom prst="rect">
            <a:avLst/>
          </a:prstGeom>
          <a:solidFill>
            <a:srgbClr val="00428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4" name="Picture 4">
            <a:extLst>
              <a:ext uri="{FF2B5EF4-FFF2-40B4-BE49-F238E27FC236}">
                <a16:creationId xmlns:a16="http://schemas.microsoft.com/office/drawing/2014/main" id="{FF602386-483C-4E38-814C-450655DD82A6}"/>
              </a:ext>
            </a:extLst>
          </p:cNvPr>
          <p:cNvPicPr>
            <a:picLocks noChangeAspect="1"/>
          </p:cNvPicPr>
          <p:nvPr/>
        </p:nvPicPr>
        <p:blipFill>
          <a:blip r:embed="rId3"/>
          <a:stretch>
            <a:fillRect/>
          </a:stretch>
        </p:blipFill>
        <p:spPr>
          <a:xfrm>
            <a:off x="245214" y="2834640"/>
            <a:ext cx="2609020" cy="1261881"/>
          </a:xfrm>
          <a:prstGeom prst="rect">
            <a:avLst/>
          </a:prstGeom>
          <a:noFill/>
          <a:ln cap="flat">
            <a:noFill/>
          </a:ln>
        </p:spPr>
      </p:pic>
      <p:pic>
        <p:nvPicPr>
          <p:cNvPr id="5" name="Picture 5" descr="16-9backcover.jpg">
            <a:extLst>
              <a:ext uri="{FF2B5EF4-FFF2-40B4-BE49-F238E27FC236}">
                <a16:creationId xmlns:a16="http://schemas.microsoft.com/office/drawing/2014/main" id="{7993CBAD-F099-43D9-BBDD-E83CAAF6F22C}"/>
              </a:ext>
            </a:extLst>
          </p:cNvPr>
          <p:cNvPicPr>
            <a:picLocks noChangeAspect="1"/>
          </p:cNvPicPr>
          <p:nvPr/>
        </p:nvPicPr>
        <p:blipFill>
          <a:blip r:embed="rId2"/>
          <a:srcRect l="16654" t="55391" r="63040" b="21267"/>
          <a:stretch>
            <a:fillRect/>
          </a:stretch>
        </p:blipFill>
        <p:spPr>
          <a:xfrm>
            <a:off x="3017236" y="2886980"/>
            <a:ext cx="1856716" cy="1200588"/>
          </a:xfrm>
          <a:prstGeom prst="rect">
            <a:avLst/>
          </a:prstGeom>
          <a:noFill/>
          <a:ln cap="flat">
            <a:noFill/>
          </a:ln>
        </p:spPr>
      </p:pic>
    </p:spTree>
    <p:extLst>
      <p:ext uri="{BB962C8B-B14F-4D97-AF65-F5344CB8AC3E}">
        <p14:creationId xmlns:p14="http://schemas.microsoft.com/office/powerpoint/2010/main" val="7251057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643553"/>
            <a:ext cx="9144000" cy="2499947"/>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Text Placeholder 10"/>
          <p:cNvSpPr>
            <a:spLocks noGrp="1"/>
          </p:cNvSpPr>
          <p:nvPr>
            <p:ph type="body" sz="quarter" idx="10" hasCustomPrompt="1"/>
          </p:nvPr>
        </p:nvSpPr>
        <p:spPr>
          <a:xfrm>
            <a:off x="557213" y="2813448"/>
            <a:ext cx="5280422" cy="539353"/>
          </a:xfrm>
          <a:prstGeom prst="rect">
            <a:avLst/>
          </a:prstGeom>
        </p:spPr>
        <p:txBody>
          <a:bodyPr>
            <a:normAutofit/>
          </a:bodyPr>
          <a:lstStyle>
            <a:lvl1pPr marL="0" indent="0">
              <a:buNone/>
              <a:defRPr sz="33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533401" y="3517106"/>
            <a:ext cx="4431506" cy="515541"/>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213" y="1227352"/>
            <a:ext cx="5448171" cy="1021150"/>
          </a:xfrm>
          <a:prstGeom prst="rect">
            <a:avLst/>
          </a:prstGeom>
        </p:spPr>
      </p:pic>
    </p:spTree>
    <p:extLst>
      <p:ext uri="{BB962C8B-B14F-4D97-AF65-F5344CB8AC3E}">
        <p14:creationId xmlns:p14="http://schemas.microsoft.com/office/powerpoint/2010/main" val="37138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628650" y="4767263"/>
            <a:ext cx="5486400" cy="273844"/>
          </a:xfrm>
          <a:prstGeom prst="rect">
            <a:avLst/>
          </a:prstGeom>
        </p:spPr>
        <p:txBody>
          <a:bodyPr/>
          <a:lstStyle>
            <a:lvl1pPr>
              <a:defRPr b="1">
                <a:solidFill>
                  <a:schemeClr val="bg1"/>
                </a:solidFill>
              </a:defRPr>
            </a:lvl1pPr>
          </a:lstStyle>
          <a:p>
            <a:r>
              <a:rPr lang="en-GB"/>
              <a:t>Respiratory virus vaccine campaign outline</a:t>
            </a: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2223637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ext Slide ">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93EA154-8996-4024-AA34-FE17BED3E45F}"/>
              </a:ext>
            </a:extLst>
          </p:cNvPr>
          <p:cNvSpPr/>
          <p:nvPr/>
        </p:nvSpPr>
        <p:spPr>
          <a:xfrm>
            <a:off x="0" y="0"/>
            <a:ext cx="9144000" cy="348038"/>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
            <a:extLst>
              <a:ext uri="{FF2B5EF4-FFF2-40B4-BE49-F238E27FC236}">
                <a16:creationId xmlns:a16="http://schemas.microsoft.com/office/drawing/2014/main" id="{65DF7D90-056F-45C0-9030-0372285AF8EC}"/>
              </a:ext>
            </a:extLst>
          </p:cNvPr>
          <p:cNvSpPr/>
          <p:nvPr/>
        </p:nvSpPr>
        <p:spPr>
          <a:xfrm>
            <a:off x="0" y="4951924"/>
            <a:ext cx="9144000" cy="191575"/>
          </a:xfrm>
          <a:prstGeom prst="rect">
            <a:avLst/>
          </a:prstGeom>
          <a:solidFill>
            <a:srgbClr val="04306C"/>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FFFFFF"/>
                </a:solidFill>
                <a:uFillTx/>
                <a:latin typeface="Calibri"/>
              </a:rPr>
              <a:t>NES and PHS accept no liability, as far as the law allows us to exclude such liability, for the accuracy or currency of amendments, additions and/or revisions of any kind made to the training resources by a NHS board/third party to reflect local policy and information</a:t>
            </a:r>
            <a:endParaRPr lang="en-US" sz="800" b="0" i="0" u="none" strike="noStrike" kern="1200" cap="none" spc="0" baseline="0">
              <a:solidFill>
                <a:srgbClr val="FFFFFF"/>
              </a:solidFill>
              <a:uFillTx/>
              <a:latin typeface="Calibri"/>
            </a:endParaRPr>
          </a:p>
        </p:txBody>
      </p:sp>
      <p:sp>
        <p:nvSpPr>
          <p:cNvPr id="4" name="TextBox 7">
            <a:extLst>
              <a:ext uri="{FF2B5EF4-FFF2-40B4-BE49-F238E27FC236}">
                <a16:creationId xmlns:a16="http://schemas.microsoft.com/office/drawing/2014/main" id="{4473C7BD-C1D6-4388-B4BF-3A8EAD92037B}"/>
              </a:ext>
            </a:extLst>
          </p:cNvPr>
          <p:cNvSpPr txBox="1"/>
          <p:nvPr/>
        </p:nvSpPr>
        <p:spPr>
          <a:xfrm>
            <a:off x="105832" y="9976"/>
            <a:ext cx="388310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66CCFF"/>
                </a:solidFill>
                <a:uFillTx/>
                <a:latin typeface="Calibri"/>
              </a:rPr>
              <a:t>NHS Education for Scotland</a:t>
            </a:r>
          </a:p>
        </p:txBody>
      </p:sp>
      <p:sp>
        <p:nvSpPr>
          <p:cNvPr id="5" name="Text Placeholder 2">
            <a:extLst>
              <a:ext uri="{FF2B5EF4-FFF2-40B4-BE49-F238E27FC236}">
                <a16:creationId xmlns:a16="http://schemas.microsoft.com/office/drawing/2014/main" id="{D7672952-8A02-4716-9E5E-00D73857355A}"/>
              </a:ext>
            </a:extLst>
          </p:cNvPr>
          <p:cNvSpPr txBox="1">
            <a:spLocks noGrp="1"/>
          </p:cNvSpPr>
          <p:nvPr>
            <p:ph type="body" idx="4294967295"/>
          </p:nvPr>
        </p:nvSpPr>
        <p:spPr>
          <a:xfrm>
            <a:off x="765224" y="1349096"/>
            <a:ext cx="7684782" cy="3364699"/>
          </a:xfrm>
        </p:spPr>
        <p:txBody>
          <a:bodyPr/>
          <a:lstStyle>
            <a:lvl1pPr>
              <a:defRPr>
                <a:solidFill>
                  <a:srgbClr val="17375E"/>
                </a:solidFill>
                <a:latin typeface="Source Sans Pro"/>
                <a:cs typeface="Source Sans Pro"/>
              </a:defRPr>
            </a:lvl1pPr>
            <a:lvl2pPr>
              <a:defRPr>
                <a:solidFill>
                  <a:srgbClr val="17375E"/>
                </a:solidFill>
                <a:latin typeface="Source Sans Pro"/>
                <a:cs typeface="Source Sans Pro"/>
              </a:defRPr>
            </a:lvl2pPr>
            <a:lvl3pPr>
              <a:defRPr>
                <a:solidFill>
                  <a:srgbClr val="17375E"/>
                </a:solidFill>
                <a:latin typeface="Source Sans Pro"/>
                <a:cs typeface="Source Sans Pro"/>
              </a:defRPr>
            </a:lvl3pPr>
            <a:lvl4pPr>
              <a:defRPr>
                <a:solidFill>
                  <a:srgbClr val="17375E"/>
                </a:solidFill>
                <a:latin typeface="Source Sans Pro"/>
                <a:cs typeface="Source Sans Pro"/>
              </a:defRPr>
            </a:lvl4pPr>
            <a:lvl5pPr>
              <a:defRPr>
                <a:solidFill>
                  <a:srgbClr val="17375E"/>
                </a:solidFill>
                <a:latin typeface="Source Sans Pro"/>
                <a:cs typeface="Source Sans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8348EE1B-EB46-46F3-AE9C-4057898C05E0}"/>
              </a:ext>
            </a:extLst>
          </p:cNvPr>
          <p:cNvSpPr txBox="1">
            <a:spLocks noGrp="1"/>
          </p:cNvSpPr>
          <p:nvPr>
            <p:ph type="body" idx="4294967295"/>
          </p:nvPr>
        </p:nvSpPr>
        <p:spPr>
          <a:xfrm>
            <a:off x="765224" y="708422"/>
            <a:ext cx="7685038" cy="519114"/>
          </a:xfrm>
        </p:spPr>
        <p:txBody>
          <a:bodyPr/>
          <a:lstStyle>
            <a:lvl1pPr marL="0" indent="0">
              <a:spcBef>
                <a:spcPts val="900"/>
              </a:spcBef>
              <a:buNone/>
              <a:defRPr lang="en-GB" sz="3600">
                <a:solidFill>
                  <a:srgbClr val="17375E"/>
                </a:solidFill>
                <a:latin typeface="Source Sans Pro"/>
                <a:cs typeface="Source Sans Pro"/>
              </a:defRPr>
            </a:lvl1pPr>
          </a:lstStyle>
          <a:p>
            <a:pPr lvl="0"/>
            <a:r>
              <a:rPr lang="en-GB"/>
              <a:t>Click to edit Master title styles</a:t>
            </a:r>
          </a:p>
        </p:txBody>
      </p:sp>
      <p:pic>
        <p:nvPicPr>
          <p:cNvPr id="7" name="Picture 8">
            <a:extLst>
              <a:ext uri="{FF2B5EF4-FFF2-40B4-BE49-F238E27FC236}">
                <a16:creationId xmlns:a16="http://schemas.microsoft.com/office/drawing/2014/main" id="{B373E40A-59AE-4DB3-96B3-1616FF7AE7AC}"/>
              </a:ext>
            </a:extLst>
          </p:cNvPr>
          <p:cNvPicPr>
            <a:picLocks noChangeAspect="1"/>
          </p:cNvPicPr>
          <p:nvPr/>
        </p:nvPicPr>
        <p:blipFill>
          <a:blip r:embed="rId2"/>
          <a:stretch>
            <a:fillRect/>
          </a:stretch>
        </p:blipFill>
        <p:spPr>
          <a:xfrm>
            <a:off x="6370076" y="3829799"/>
            <a:ext cx="2773923" cy="883996"/>
          </a:xfrm>
          <a:prstGeom prst="rect">
            <a:avLst/>
          </a:prstGeom>
          <a:noFill/>
          <a:ln cap="flat">
            <a:noFill/>
          </a:ln>
        </p:spPr>
      </p:pic>
    </p:spTree>
    <p:extLst>
      <p:ext uri="{BB962C8B-B14F-4D97-AF65-F5344CB8AC3E}">
        <p14:creationId xmlns:p14="http://schemas.microsoft.com/office/powerpoint/2010/main" val="2864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ext and Image Slide">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9511065-4ED7-43E2-A0BF-2EFE9B76E269}"/>
              </a:ext>
            </a:extLst>
          </p:cNvPr>
          <p:cNvSpPr/>
          <p:nvPr/>
        </p:nvSpPr>
        <p:spPr>
          <a:xfrm>
            <a:off x="0" y="0"/>
            <a:ext cx="9144000" cy="348038"/>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
            <a:extLst>
              <a:ext uri="{FF2B5EF4-FFF2-40B4-BE49-F238E27FC236}">
                <a16:creationId xmlns:a16="http://schemas.microsoft.com/office/drawing/2014/main" id="{0BF78960-D107-4545-825A-F5CC6BAFC3AD}"/>
              </a:ext>
            </a:extLst>
          </p:cNvPr>
          <p:cNvSpPr/>
          <p:nvPr/>
        </p:nvSpPr>
        <p:spPr>
          <a:xfrm>
            <a:off x="0" y="4835127"/>
            <a:ext cx="9144000" cy="308372"/>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Box 7">
            <a:extLst>
              <a:ext uri="{FF2B5EF4-FFF2-40B4-BE49-F238E27FC236}">
                <a16:creationId xmlns:a16="http://schemas.microsoft.com/office/drawing/2014/main" id="{E7F18018-7B35-4BB1-A6FC-1B44B07DE01B}"/>
              </a:ext>
            </a:extLst>
          </p:cNvPr>
          <p:cNvSpPr txBox="1"/>
          <p:nvPr/>
        </p:nvSpPr>
        <p:spPr>
          <a:xfrm>
            <a:off x="105832" y="9976"/>
            <a:ext cx="388310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66CCFF"/>
                </a:solidFill>
                <a:uFillTx/>
                <a:latin typeface="Calibri"/>
              </a:rPr>
              <a:t>NHS Education for Scotland</a:t>
            </a:r>
          </a:p>
        </p:txBody>
      </p:sp>
      <p:sp>
        <p:nvSpPr>
          <p:cNvPr id="5" name="Text Placeholder 2">
            <a:extLst>
              <a:ext uri="{FF2B5EF4-FFF2-40B4-BE49-F238E27FC236}">
                <a16:creationId xmlns:a16="http://schemas.microsoft.com/office/drawing/2014/main" id="{B8471336-564C-4663-8130-744E65EB5434}"/>
              </a:ext>
            </a:extLst>
          </p:cNvPr>
          <p:cNvSpPr txBox="1">
            <a:spLocks noGrp="1"/>
          </p:cNvSpPr>
          <p:nvPr>
            <p:ph type="body" idx="4294967295"/>
          </p:nvPr>
        </p:nvSpPr>
        <p:spPr>
          <a:xfrm>
            <a:off x="765224" y="1349096"/>
            <a:ext cx="3638873" cy="3364699"/>
          </a:xfrm>
        </p:spPr>
        <p:txBody>
          <a:bodyPr/>
          <a:lstStyle>
            <a:lvl1pPr>
              <a:defRPr>
                <a:solidFill>
                  <a:srgbClr val="17375E"/>
                </a:solidFill>
                <a:latin typeface="Source Sans Pro"/>
                <a:cs typeface="Source Sans Pro"/>
              </a:defRPr>
            </a:lvl1pPr>
            <a:lvl2pPr>
              <a:defRPr>
                <a:solidFill>
                  <a:srgbClr val="17375E"/>
                </a:solidFill>
                <a:latin typeface="Source Sans Pro"/>
                <a:cs typeface="Source Sans Pro"/>
              </a:defRPr>
            </a:lvl2pPr>
            <a:lvl3pPr>
              <a:defRPr>
                <a:solidFill>
                  <a:srgbClr val="17375E"/>
                </a:solidFill>
                <a:latin typeface="Source Sans Pro"/>
                <a:cs typeface="Source Sans Pro"/>
              </a:defRPr>
            </a:lvl3pPr>
            <a:lvl4pPr>
              <a:defRPr>
                <a:solidFill>
                  <a:srgbClr val="17375E"/>
                </a:solidFill>
                <a:latin typeface="Source Sans Pro"/>
                <a:cs typeface="Source Sans Pro"/>
              </a:defRPr>
            </a:lvl4pPr>
            <a:lvl5pPr>
              <a:defRPr>
                <a:solidFill>
                  <a:srgbClr val="17375E"/>
                </a:solidFill>
                <a:latin typeface="Source Sans Pro"/>
                <a:cs typeface="Source Sans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9F37E860-1060-418F-A879-097721961309}"/>
              </a:ext>
            </a:extLst>
          </p:cNvPr>
          <p:cNvSpPr txBox="1">
            <a:spLocks noGrp="1"/>
          </p:cNvSpPr>
          <p:nvPr>
            <p:ph type="body" idx="4294967295"/>
          </p:nvPr>
        </p:nvSpPr>
        <p:spPr>
          <a:xfrm>
            <a:off x="765224" y="708422"/>
            <a:ext cx="7685038" cy="519114"/>
          </a:xfrm>
        </p:spPr>
        <p:txBody>
          <a:bodyPr/>
          <a:lstStyle>
            <a:lvl1pPr marL="0" indent="0">
              <a:spcBef>
                <a:spcPts val="900"/>
              </a:spcBef>
              <a:buNone/>
              <a:defRPr lang="en-GB" sz="3600">
                <a:solidFill>
                  <a:srgbClr val="17375E"/>
                </a:solidFill>
                <a:latin typeface="Source Sans Pro"/>
                <a:cs typeface="Source Sans Pro"/>
              </a:defRPr>
            </a:lvl1pPr>
          </a:lstStyle>
          <a:p>
            <a:pPr lvl="0"/>
            <a:r>
              <a:rPr lang="en-GB"/>
              <a:t>Click to edit Master title styles</a:t>
            </a:r>
          </a:p>
        </p:txBody>
      </p:sp>
      <p:sp>
        <p:nvSpPr>
          <p:cNvPr id="7" name="Picture Placeholder 3">
            <a:extLst>
              <a:ext uri="{FF2B5EF4-FFF2-40B4-BE49-F238E27FC236}">
                <a16:creationId xmlns:a16="http://schemas.microsoft.com/office/drawing/2014/main" id="{79E4751E-E0E1-47D7-A279-FB531CA4E23A}"/>
              </a:ext>
            </a:extLst>
          </p:cNvPr>
          <p:cNvSpPr txBox="1">
            <a:spLocks noGrp="1"/>
          </p:cNvSpPr>
          <p:nvPr>
            <p:ph type="pic" idx="4294967295"/>
          </p:nvPr>
        </p:nvSpPr>
        <p:spPr>
          <a:xfrm>
            <a:off x="4551361" y="1348977"/>
            <a:ext cx="3898901" cy="3364708"/>
          </a:xfrm>
        </p:spPr>
        <p:txBody>
          <a:bodyPr/>
          <a:lstStyle>
            <a:lvl1pPr>
              <a:defRPr>
                <a:solidFill>
                  <a:srgbClr val="17375E"/>
                </a:solidFill>
              </a:defRPr>
            </a:lvl1pPr>
          </a:lstStyle>
          <a:p>
            <a:pPr lvl="0"/>
            <a:r>
              <a:rPr lang="en-US"/>
              <a:t>Click icon to add picture</a:t>
            </a:r>
          </a:p>
        </p:txBody>
      </p:sp>
      <p:pic>
        <p:nvPicPr>
          <p:cNvPr id="8" name="Picture 11">
            <a:extLst>
              <a:ext uri="{FF2B5EF4-FFF2-40B4-BE49-F238E27FC236}">
                <a16:creationId xmlns:a16="http://schemas.microsoft.com/office/drawing/2014/main" id="{AA6B5D27-BE07-4EC8-87D5-48E39050A5C8}"/>
              </a:ext>
            </a:extLst>
          </p:cNvPr>
          <p:cNvPicPr>
            <a:picLocks noChangeAspect="1"/>
          </p:cNvPicPr>
          <p:nvPr/>
        </p:nvPicPr>
        <p:blipFill>
          <a:blip r:embed="rId2"/>
          <a:stretch>
            <a:fillRect/>
          </a:stretch>
        </p:blipFill>
        <p:spPr>
          <a:xfrm>
            <a:off x="6370076" y="3951131"/>
            <a:ext cx="2773923" cy="883996"/>
          </a:xfrm>
          <a:prstGeom prst="rect">
            <a:avLst/>
          </a:prstGeom>
          <a:noFill/>
          <a:ln cap="flat">
            <a:noFill/>
          </a:ln>
        </p:spPr>
      </p:pic>
      <p:sp>
        <p:nvSpPr>
          <p:cNvPr id="9" name="Rectangle 12">
            <a:extLst>
              <a:ext uri="{FF2B5EF4-FFF2-40B4-BE49-F238E27FC236}">
                <a16:creationId xmlns:a16="http://schemas.microsoft.com/office/drawing/2014/main" id="{7DEAE0B5-E63A-45DE-9B30-476C15E07C31}"/>
              </a:ext>
            </a:extLst>
          </p:cNvPr>
          <p:cNvSpPr/>
          <p:nvPr/>
        </p:nvSpPr>
        <p:spPr>
          <a:xfrm>
            <a:off x="0" y="4835127"/>
            <a:ext cx="9027990"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FFFFFF"/>
                </a:solidFill>
                <a:uFillTx/>
                <a:latin typeface="Calibri"/>
              </a:rPr>
              <a:t>NES and PHS accept no liability, as far as the law allows us to exclude such liability, for the accuracy or currency of amendments, additions and/or revisions of any kind made to the training resources by a NHS board/third party to reflect local policy and information</a:t>
            </a:r>
            <a:endParaRPr lang="en-US" sz="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98609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hart and Text Slide">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8BE0A30-B9D1-4510-B149-D1E00F561C5B}"/>
              </a:ext>
            </a:extLst>
          </p:cNvPr>
          <p:cNvSpPr/>
          <p:nvPr/>
        </p:nvSpPr>
        <p:spPr>
          <a:xfrm>
            <a:off x="0" y="0"/>
            <a:ext cx="9144000" cy="348038"/>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6628DF03-8DF6-414E-BAD7-F390083110E6}"/>
              </a:ext>
            </a:extLst>
          </p:cNvPr>
          <p:cNvSpPr/>
          <p:nvPr/>
        </p:nvSpPr>
        <p:spPr>
          <a:xfrm>
            <a:off x="0" y="4833747"/>
            <a:ext cx="9144000" cy="309753"/>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extBox 7">
            <a:extLst>
              <a:ext uri="{FF2B5EF4-FFF2-40B4-BE49-F238E27FC236}">
                <a16:creationId xmlns:a16="http://schemas.microsoft.com/office/drawing/2014/main" id="{1E439A8D-8D41-439A-AC5F-DD58C49A4FA0}"/>
              </a:ext>
            </a:extLst>
          </p:cNvPr>
          <p:cNvSpPr txBox="1"/>
          <p:nvPr/>
        </p:nvSpPr>
        <p:spPr>
          <a:xfrm>
            <a:off x="105832" y="9976"/>
            <a:ext cx="388310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66CCFF"/>
                </a:solidFill>
                <a:uFillTx/>
                <a:latin typeface="Calibri"/>
              </a:rPr>
              <a:t>NHS Education for Scotland</a:t>
            </a:r>
          </a:p>
        </p:txBody>
      </p:sp>
      <p:sp>
        <p:nvSpPr>
          <p:cNvPr id="5" name="Text Placeholder 4">
            <a:extLst>
              <a:ext uri="{FF2B5EF4-FFF2-40B4-BE49-F238E27FC236}">
                <a16:creationId xmlns:a16="http://schemas.microsoft.com/office/drawing/2014/main" id="{14226EA3-4E7C-484D-AE4B-97409BDE230E}"/>
              </a:ext>
            </a:extLst>
          </p:cNvPr>
          <p:cNvSpPr txBox="1">
            <a:spLocks noGrp="1"/>
          </p:cNvSpPr>
          <p:nvPr>
            <p:ph type="body" idx="4294967295"/>
          </p:nvPr>
        </p:nvSpPr>
        <p:spPr>
          <a:xfrm>
            <a:off x="765224" y="708422"/>
            <a:ext cx="7685038" cy="519114"/>
          </a:xfrm>
        </p:spPr>
        <p:txBody>
          <a:bodyPr/>
          <a:lstStyle>
            <a:lvl1pPr marL="0" indent="0">
              <a:spcBef>
                <a:spcPts val="900"/>
              </a:spcBef>
              <a:buNone/>
              <a:defRPr lang="en-GB" sz="3600">
                <a:solidFill>
                  <a:srgbClr val="17375E"/>
                </a:solidFill>
                <a:latin typeface="Source Sans Pro"/>
                <a:cs typeface="Source Sans Pro"/>
              </a:defRPr>
            </a:lvl1pPr>
          </a:lstStyle>
          <a:p>
            <a:pPr lvl="0"/>
            <a:r>
              <a:rPr lang="en-GB"/>
              <a:t>Click to edit Master title styles</a:t>
            </a:r>
          </a:p>
        </p:txBody>
      </p:sp>
      <p:sp>
        <p:nvSpPr>
          <p:cNvPr id="6" name="Chart Placeholder 3">
            <a:extLst>
              <a:ext uri="{FF2B5EF4-FFF2-40B4-BE49-F238E27FC236}">
                <a16:creationId xmlns:a16="http://schemas.microsoft.com/office/drawing/2014/main" id="{A8263284-F426-4019-8178-13518E2B1F9C}"/>
              </a:ext>
            </a:extLst>
          </p:cNvPr>
          <p:cNvSpPr txBox="1">
            <a:spLocks noGrp="1"/>
          </p:cNvSpPr>
          <p:nvPr>
            <p:ph type="chart" idx="4294967295"/>
          </p:nvPr>
        </p:nvSpPr>
        <p:spPr>
          <a:xfrm>
            <a:off x="765179" y="1354930"/>
            <a:ext cx="3728475" cy="3334944"/>
          </a:xfrm>
        </p:spPr>
        <p:txBody>
          <a:bodyPr/>
          <a:lstStyle>
            <a:lvl1pPr>
              <a:defRPr>
                <a:solidFill>
                  <a:srgbClr val="17375E"/>
                </a:solidFill>
              </a:defRPr>
            </a:lvl1pPr>
          </a:lstStyle>
          <a:p>
            <a:pPr lvl="0"/>
            <a:r>
              <a:rPr lang="en-US"/>
              <a:t>Click icon to add chart</a:t>
            </a:r>
          </a:p>
        </p:txBody>
      </p:sp>
      <p:sp>
        <p:nvSpPr>
          <p:cNvPr id="7" name="Text Placeholder 10">
            <a:extLst>
              <a:ext uri="{FF2B5EF4-FFF2-40B4-BE49-F238E27FC236}">
                <a16:creationId xmlns:a16="http://schemas.microsoft.com/office/drawing/2014/main" id="{AD8F2382-CD8E-4991-8693-357CA5CF2C45}"/>
              </a:ext>
            </a:extLst>
          </p:cNvPr>
          <p:cNvSpPr txBox="1">
            <a:spLocks noGrp="1"/>
          </p:cNvSpPr>
          <p:nvPr>
            <p:ph type="body" idx="4294967295"/>
          </p:nvPr>
        </p:nvSpPr>
        <p:spPr>
          <a:xfrm>
            <a:off x="4680877" y="1354930"/>
            <a:ext cx="3769385" cy="3334944"/>
          </a:xfrm>
        </p:spPr>
        <p:txBody>
          <a:bodyPr/>
          <a:lstStyle>
            <a:lvl1pPr>
              <a:defRPr>
                <a:solidFill>
                  <a:srgbClr val="17375E"/>
                </a:solidFill>
              </a:defRPr>
            </a:lvl1pPr>
            <a:lvl2pPr>
              <a:defRPr>
                <a:solidFill>
                  <a:srgbClr val="17375E"/>
                </a:solidFill>
              </a:defRPr>
            </a:lvl2pPr>
            <a:lvl3pPr>
              <a:defRPr>
                <a:solidFill>
                  <a:srgbClr val="17375E"/>
                </a:solidFill>
              </a:defRPr>
            </a:lvl3pPr>
            <a:lvl4pPr>
              <a:defRPr>
                <a:solidFill>
                  <a:srgbClr val="17375E"/>
                </a:solidFill>
              </a:defRPr>
            </a:lvl4pPr>
            <a:lvl5pPr>
              <a:defRPr>
                <a:solidFill>
                  <a:srgbClr val="17375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a:extLst>
              <a:ext uri="{FF2B5EF4-FFF2-40B4-BE49-F238E27FC236}">
                <a16:creationId xmlns:a16="http://schemas.microsoft.com/office/drawing/2014/main" id="{D311AB6E-99D8-4548-A330-CD0EF36FA899}"/>
              </a:ext>
            </a:extLst>
          </p:cNvPr>
          <p:cNvPicPr>
            <a:picLocks noChangeAspect="1"/>
          </p:cNvPicPr>
          <p:nvPr/>
        </p:nvPicPr>
        <p:blipFill>
          <a:blip r:embed="rId2"/>
          <a:stretch>
            <a:fillRect/>
          </a:stretch>
        </p:blipFill>
        <p:spPr>
          <a:xfrm>
            <a:off x="6370076" y="3949750"/>
            <a:ext cx="2773923" cy="883996"/>
          </a:xfrm>
          <a:prstGeom prst="rect">
            <a:avLst/>
          </a:prstGeom>
          <a:noFill/>
          <a:ln cap="flat">
            <a:noFill/>
          </a:ln>
        </p:spPr>
      </p:pic>
      <p:sp>
        <p:nvSpPr>
          <p:cNvPr id="9" name="Rectangle 13">
            <a:extLst>
              <a:ext uri="{FF2B5EF4-FFF2-40B4-BE49-F238E27FC236}">
                <a16:creationId xmlns:a16="http://schemas.microsoft.com/office/drawing/2014/main" id="{D533DE37-D208-4B5A-B50E-D9C411D3E23B}"/>
              </a:ext>
            </a:extLst>
          </p:cNvPr>
          <p:cNvSpPr/>
          <p:nvPr/>
        </p:nvSpPr>
        <p:spPr>
          <a:xfrm>
            <a:off x="0" y="4833747"/>
            <a:ext cx="9144000" cy="338556"/>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FFFFFF"/>
                </a:solidFill>
                <a:uFillTx/>
                <a:latin typeface="Calibri"/>
              </a:rPr>
              <a:t>NES and PHS accept no liability, as far as the law allows us to exclude such liability, for the accuracy or currency of amendments, additions and/or revisions of any kind made to the training resources by a NHS board/third party to reflect local policy and information</a:t>
            </a:r>
            <a:endParaRPr lang="en-US" sz="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207880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228D2E6-F3A1-4573-B0DA-A200ADD39474}"/>
              </a:ext>
            </a:extLst>
          </p:cNvPr>
          <p:cNvSpPr/>
          <p:nvPr/>
        </p:nvSpPr>
        <p:spPr>
          <a:xfrm>
            <a:off x="0" y="0"/>
            <a:ext cx="9144000" cy="348038"/>
          </a:xfrm>
          <a:prstGeom prst="rect">
            <a:avLst/>
          </a:prstGeom>
          <a:solidFill>
            <a:srgbClr val="04306C"/>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6">
            <a:extLst>
              <a:ext uri="{FF2B5EF4-FFF2-40B4-BE49-F238E27FC236}">
                <a16:creationId xmlns:a16="http://schemas.microsoft.com/office/drawing/2014/main" id="{D2F8DB47-4A42-4BD8-8A79-4CD1F5046692}"/>
              </a:ext>
            </a:extLst>
          </p:cNvPr>
          <p:cNvSpPr/>
          <p:nvPr/>
        </p:nvSpPr>
        <p:spPr>
          <a:xfrm>
            <a:off x="0" y="4951924"/>
            <a:ext cx="9144000" cy="191575"/>
          </a:xfrm>
          <a:prstGeom prst="rect">
            <a:avLst/>
          </a:prstGeom>
          <a:solidFill>
            <a:srgbClr val="04306C"/>
          </a:solidFill>
          <a:ln cap="flat">
            <a:noFill/>
            <a:prstDash val="solid"/>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0" u="none" strike="noStrike" kern="1200" cap="none" spc="0" baseline="0">
                <a:solidFill>
                  <a:srgbClr val="FFFFFF"/>
                </a:solidFill>
                <a:uFillTx/>
                <a:latin typeface="Calibri"/>
              </a:rPr>
              <a:t>NES and PHS accept no liability, as far as the law allows us to exclude such liability, for the accuracy or currency of amendments, additions and/or revisions of any kind made to the training resources by a NHS board/third party to reflect local policy and information</a:t>
            </a:r>
            <a:endParaRPr lang="en-US" sz="800" b="0" i="0" u="none" strike="noStrike" kern="1200" cap="none" spc="0" baseline="0">
              <a:solidFill>
                <a:srgbClr val="FFFFFF"/>
              </a:solidFill>
              <a:uFillTx/>
              <a:latin typeface="Calibri"/>
            </a:endParaRPr>
          </a:p>
        </p:txBody>
      </p:sp>
      <p:sp>
        <p:nvSpPr>
          <p:cNvPr id="4" name="TextBox 7">
            <a:extLst>
              <a:ext uri="{FF2B5EF4-FFF2-40B4-BE49-F238E27FC236}">
                <a16:creationId xmlns:a16="http://schemas.microsoft.com/office/drawing/2014/main" id="{6F107773-34F2-4185-8675-52CD57E0936A}"/>
              </a:ext>
            </a:extLst>
          </p:cNvPr>
          <p:cNvSpPr txBox="1"/>
          <p:nvPr/>
        </p:nvSpPr>
        <p:spPr>
          <a:xfrm>
            <a:off x="105832" y="9976"/>
            <a:ext cx="3883100"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66CCFF"/>
                </a:solidFill>
                <a:uFillTx/>
                <a:latin typeface="Calibri"/>
              </a:rPr>
              <a:t>NHS Education for Scotland</a:t>
            </a:r>
          </a:p>
        </p:txBody>
      </p:sp>
    </p:spTree>
    <p:extLst>
      <p:ext uri="{BB962C8B-B14F-4D97-AF65-F5344CB8AC3E}">
        <p14:creationId xmlns:p14="http://schemas.microsoft.com/office/powerpoint/2010/main" val="3890933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2" name="Picture 1" descr="16-9backcover.jpg">
            <a:extLst>
              <a:ext uri="{FF2B5EF4-FFF2-40B4-BE49-F238E27FC236}">
                <a16:creationId xmlns:a16="http://schemas.microsoft.com/office/drawing/2014/main" id="{89554656-C638-43E3-9598-D400831F51AC}"/>
              </a:ext>
            </a:extLst>
          </p:cNvPr>
          <p:cNvPicPr>
            <a:picLocks noChangeAspect="1"/>
          </p:cNvPicPr>
          <p:nvPr/>
        </p:nvPicPr>
        <p:blipFill>
          <a:blip r:embed="rId2"/>
          <a:stretch>
            <a:fillRect/>
          </a:stretch>
        </p:blipFill>
        <p:spPr>
          <a:xfrm>
            <a:off x="0" y="0"/>
            <a:ext cx="9144000" cy="5143499"/>
          </a:xfrm>
          <a:prstGeom prst="rect">
            <a:avLst/>
          </a:prstGeom>
          <a:noFill/>
          <a:ln cap="flat">
            <a:noFill/>
          </a:ln>
        </p:spPr>
      </p:pic>
      <p:sp>
        <p:nvSpPr>
          <p:cNvPr id="3" name="Rectangle 3">
            <a:extLst>
              <a:ext uri="{FF2B5EF4-FFF2-40B4-BE49-F238E27FC236}">
                <a16:creationId xmlns:a16="http://schemas.microsoft.com/office/drawing/2014/main" id="{E0452BA2-BE28-40CA-88E8-719BDAF1CDAF}"/>
              </a:ext>
            </a:extLst>
          </p:cNvPr>
          <p:cNvSpPr/>
          <p:nvPr/>
        </p:nvSpPr>
        <p:spPr>
          <a:xfrm>
            <a:off x="287359" y="2571749"/>
            <a:ext cx="3553276" cy="1515819"/>
          </a:xfrm>
          <a:prstGeom prst="rect">
            <a:avLst/>
          </a:prstGeom>
          <a:solidFill>
            <a:srgbClr val="00428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4">
            <a:extLst>
              <a:ext uri="{FF2B5EF4-FFF2-40B4-BE49-F238E27FC236}">
                <a16:creationId xmlns:a16="http://schemas.microsoft.com/office/drawing/2014/main" id="{C799A1C2-D12F-406B-822E-4C1A3453C18F}"/>
              </a:ext>
            </a:extLst>
          </p:cNvPr>
          <p:cNvPicPr>
            <a:picLocks noChangeAspect="1"/>
          </p:cNvPicPr>
          <p:nvPr/>
        </p:nvPicPr>
        <p:blipFill>
          <a:blip r:embed="rId3"/>
          <a:stretch>
            <a:fillRect/>
          </a:stretch>
        </p:blipFill>
        <p:spPr>
          <a:xfrm>
            <a:off x="245214" y="2834640"/>
            <a:ext cx="2609020" cy="1261881"/>
          </a:xfrm>
          <a:prstGeom prst="rect">
            <a:avLst/>
          </a:prstGeom>
          <a:noFill/>
          <a:ln cap="flat">
            <a:noFill/>
          </a:ln>
        </p:spPr>
      </p:pic>
      <p:pic>
        <p:nvPicPr>
          <p:cNvPr id="5" name="Picture 5" descr="16-9backcover.jpg">
            <a:extLst>
              <a:ext uri="{FF2B5EF4-FFF2-40B4-BE49-F238E27FC236}">
                <a16:creationId xmlns:a16="http://schemas.microsoft.com/office/drawing/2014/main" id="{6D24667E-B1B2-4C33-B99C-E903C98C9FBB}"/>
              </a:ext>
            </a:extLst>
          </p:cNvPr>
          <p:cNvPicPr>
            <a:picLocks noChangeAspect="1"/>
          </p:cNvPicPr>
          <p:nvPr/>
        </p:nvPicPr>
        <p:blipFill>
          <a:blip r:embed="rId2"/>
          <a:srcRect l="16654" t="55391" r="63040" b="21267"/>
          <a:stretch>
            <a:fillRect/>
          </a:stretch>
        </p:blipFill>
        <p:spPr>
          <a:xfrm>
            <a:off x="3017236" y="2886980"/>
            <a:ext cx="1856716" cy="1200588"/>
          </a:xfrm>
          <a:prstGeom prst="rect">
            <a:avLst/>
          </a:prstGeom>
          <a:noFill/>
          <a:ln cap="flat">
            <a:noFill/>
          </a:ln>
        </p:spPr>
      </p:pic>
    </p:spTree>
    <p:extLst>
      <p:ext uri="{BB962C8B-B14F-4D97-AF65-F5344CB8AC3E}">
        <p14:creationId xmlns:p14="http://schemas.microsoft.com/office/powerpoint/2010/main" val="208591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42616E6C-3867-4CEF-83DE-BBBB2AFB68C8}"/>
              </a:ext>
            </a:extLst>
          </p:cNvPr>
          <p:cNvSpPr txBox="1">
            <a:spLocks noGrp="1"/>
          </p:cNvSpPr>
          <p:nvPr>
            <p:ph type="body" sz="quarter" idx="4294967295"/>
          </p:nvPr>
        </p:nvSpPr>
        <p:spPr>
          <a:xfrm>
            <a:off x="557217" y="2813444"/>
            <a:ext cx="5280422" cy="539349"/>
          </a:xfrm>
          <a:prstGeom prst="rect">
            <a:avLst/>
          </a:prstGeom>
          <a:noFill/>
          <a:ln>
            <a:noFill/>
          </a:ln>
        </p:spPr>
        <p:txBody>
          <a:bodyPr vert="horz" wrap="square" lIns="91440" tIns="45720" rIns="91440" bIns="45720" anchor="t" anchorCtr="0" compatLnSpc="1">
            <a:normAutofit/>
          </a:bodyPr>
          <a:lstStyle>
            <a:lvl1pPr marL="0" marR="0" lvl="0" indent="0" defTabSz="685800" fontAlgn="auto">
              <a:spcBef>
                <a:spcPts val="750"/>
              </a:spcBef>
              <a:spcAft>
                <a:spcPts val="0"/>
              </a:spcAft>
              <a:buNone/>
              <a:tabLst/>
              <a:defRPr lang="en-GB" sz="3300" b="1" i="0" u="none" strike="noStrike" cap="none" spc="0" baseline="0">
                <a:solidFill>
                  <a:srgbClr val="FFFFFF"/>
                </a:solidFill>
                <a:uFillTx/>
                <a:latin typeface="Arial" pitchFamily="34"/>
                <a:cs typeface="Arial" pitchFamily="34"/>
              </a:defRPr>
            </a:lvl1pPr>
          </a:lstStyle>
          <a:p>
            <a:pPr lvl="0"/>
            <a:r>
              <a:rPr lang="en-GB"/>
              <a:t>Title of presentation</a:t>
            </a:r>
          </a:p>
        </p:txBody>
      </p:sp>
      <p:sp>
        <p:nvSpPr>
          <p:cNvPr id="3" name="Content Placeholder 12">
            <a:extLst>
              <a:ext uri="{FF2B5EF4-FFF2-40B4-BE49-F238E27FC236}">
                <a16:creationId xmlns:a16="http://schemas.microsoft.com/office/drawing/2014/main" id="{89908288-5CD5-4B87-8D24-63E5CE5DE616}"/>
              </a:ext>
            </a:extLst>
          </p:cNvPr>
          <p:cNvSpPr txBox="1">
            <a:spLocks noGrp="1"/>
          </p:cNvSpPr>
          <p:nvPr>
            <p:ph sz="quarter" idx="4294967295"/>
          </p:nvPr>
        </p:nvSpPr>
        <p:spPr>
          <a:xfrm>
            <a:off x="533406" y="3517102"/>
            <a:ext cx="4431511" cy="515538"/>
          </a:xfrm>
          <a:prstGeom prst="rect">
            <a:avLst/>
          </a:prstGeom>
          <a:noFill/>
          <a:ln>
            <a:noFill/>
          </a:ln>
        </p:spPr>
        <p:txBody>
          <a:bodyPr vert="horz" wrap="square" lIns="91440" tIns="45720" rIns="91440" bIns="45720" anchor="t" anchorCtr="0" compatLnSpc="1">
            <a:noAutofit/>
          </a:bodyPr>
          <a:lstStyle>
            <a:lvl1pPr marL="0" marR="0" lvl="0" indent="0" defTabSz="685800" fontAlgn="auto">
              <a:spcBef>
                <a:spcPts val="750"/>
              </a:spcBef>
              <a:spcAft>
                <a:spcPts val="0"/>
              </a:spcAft>
              <a:buNone/>
              <a:tabLst/>
              <a:defRPr lang="en-GB" sz="2100" b="0" i="0" u="none" strike="noStrike" cap="none" spc="0" baseline="0">
                <a:solidFill>
                  <a:srgbClr val="FFDC00"/>
                </a:solidFill>
                <a:uFillTx/>
                <a:latin typeface="Arial" pitchFamily="34"/>
                <a:cs typeface="Arial" pitchFamily="34"/>
              </a:defRPr>
            </a:lvl1pPr>
          </a:lstStyle>
          <a:p>
            <a:pPr lvl="0"/>
            <a:r>
              <a:rPr lang="en-GB"/>
              <a:t>Subtitle</a:t>
            </a:r>
          </a:p>
        </p:txBody>
      </p:sp>
      <p:pic>
        <p:nvPicPr>
          <p:cNvPr id="4" name="Picture 1">
            <a:extLst>
              <a:ext uri="{FF2B5EF4-FFF2-40B4-BE49-F238E27FC236}">
                <a16:creationId xmlns:a16="http://schemas.microsoft.com/office/drawing/2014/main" id="{4DDC9F5E-EC73-498E-A48D-B0D4C6526445}"/>
              </a:ext>
            </a:extLst>
          </p:cNvPr>
          <p:cNvPicPr>
            <a:picLocks noChangeAspect="1"/>
          </p:cNvPicPr>
          <p:nvPr/>
        </p:nvPicPr>
        <p:blipFill>
          <a:blip r:embed="rId2"/>
          <a:stretch>
            <a:fillRect/>
          </a:stretch>
        </p:blipFill>
        <p:spPr>
          <a:xfrm>
            <a:off x="557217" y="1227353"/>
            <a:ext cx="5448168" cy="1021147"/>
          </a:xfrm>
          <a:prstGeom prst="rect">
            <a:avLst/>
          </a:prstGeom>
          <a:noFill/>
          <a:ln cap="flat">
            <a:noFill/>
          </a:ln>
        </p:spPr>
      </p:pic>
    </p:spTree>
    <p:extLst>
      <p:ext uri="{BB962C8B-B14F-4D97-AF65-F5344CB8AC3E}">
        <p14:creationId xmlns:p14="http://schemas.microsoft.com/office/powerpoint/2010/main" val="195060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2F6AC05-E942-4A61-B770-E436E1A6709D}"/>
              </a:ext>
            </a:extLst>
          </p:cNvPr>
          <p:cNvSpPr txBox="1">
            <a:spLocks noGrp="1"/>
          </p:cNvSpPr>
          <p:nvPr>
            <p:ph idx="1"/>
          </p:nvPr>
        </p:nvSpPr>
        <p:spPr>
          <a:xfrm>
            <a:off x="628650" y="1369222"/>
            <a:ext cx="7886700" cy="3263502"/>
          </a:xfrm>
          <a:prstGeom prst="rect">
            <a:avLst/>
          </a:prstGeom>
          <a:noFill/>
          <a:ln>
            <a:noFill/>
          </a:ln>
        </p:spPr>
        <p:txBody>
          <a:bodyPr vert="horz" wrap="square" lIns="91440" tIns="45720" rIns="91440" bIns="45720" anchor="t" anchorCtr="0" compatLnSpc="1">
            <a:noAutofit/>
          </a:bodyPr>
          <a:lstStyle>
            <a:lvl1pPr marL="171450" marR="0" lvl="0" indent="-171450" defTabSz="685800" fontAlgn="auto">
              <a:spcBef>
                <a:spcPts val="750"/>
              </a:spcBef>
              <a:spcAft>
                <a:spcPts val="0"/>
              </a:spcAft>
              <a:buSzPct val="100000"/>
              <a:buFont typeface="Arial" pitchFamily="34"/>
              <a:tabLst/>
              <a:defRPr lang="en-US" sz="2100" b="0" i="0" u="none" strike="noStrike" cap="none" spc="0" baseline="0">
                <a:solidFill>
                  <a:srgbClr val="212A73"/>
                </a:solidFill>
                <a:uFillTx/>
                <a:latin typeface="Arial"/>
              </a:defRPr>
            </a:lvl1pPr>
            <a:lvl2pPr marL="514350" marR="0" lvl="1" indent="-171450" defTabSz="685800" fontAlgn="auto">
              <a:spcBef>
                <a:spcPts val="375"/>
              </a:spcBef>
              <a:spcAft>
                <a:spcPts val="0"/>
              </a:spcAft>
              <a:buSzPct val="100000"/>
              <a:buFont typeface="Arial" pitchFamily="34"/>
              <a:tabLst/>
              <a:defRPr lang="en-US" sz="1800" b="0" i="0" u="none" strike="noStrike" cap="none" spc="0" baseline="0">
                <a:solidFill>
                  <a:srgbClr val="212A73"/>
                </a:solidFill>
                <a:uFillTx/>
                <a:latin typeface="Arial"/>
              </a:defRPr>
            </a:lvl2pPr>
            <a:lvl3pPr marL="857250" marR="0" lvl="2" indent="-171450" defTabSz="685800" fontAlgn="auto">
              <a:spcBef>
                <a:spcPts val="375"/>
              </a:spcBef>
              <a:spcAft>
                <a:spcPts val="0"/>
              </a:spcAft>
              <a:buSzPct val="100000"/>
              <a:buFont typeface="Arial" pitchFamily="34"/>
              <a:tabLst/>
              <a:defRPr lang="en-US" sz="1500" b="0" i="0" u="none" strike="noStrike" cap="none" spc="0" baseline="0">
                <a:solidFill>
                  <a:srgbClr val="212A73"/>
                </a:solidFill>
                <a:uFillTx/>
                <a:latin typeface="Arial"/>
              </a:defRPr>
            </a:lvl3pPr>
            <a:lvl4pPr marL="1200150" marR="0" lvl="3" indent="-171450" defTabSz="685800" fontAlgn="auto">
              <a:spcBef>
                <a:spcPts val="375"/>
              </a:spcBef>
              <a:spcAft>
                <a:spcPts val="0"/>
              </a:spcAft>
              <a:buSzPct val="100000"/>
              <a:buFont typeface="Arial" pitchFamily="34"/>
              <a:tabLst/>
              <a:defRPr lang="en-US" sz="1350" b="0" i="0" u="none" strike="noStrike" cap="none" spc="0" baseline="0">
                <a:solidFill>
                  <a:srgbClr val="212A73"/>
                </a:solidFill>
                <a:uFillTx/>
                <a:latin typeface="Arial"/>
              </a:defRPr>
            </a:lvl4pPr>
            <a:lvl5pPr marL="1543050" marR="0" lvl="4" indent="-171450" defTabSz="685800" fontAlgn="auto">
              <a:spcBef>
                <a:spcPts val="375"/>
              </a:spcBef>
              <a:spcAft>
                <a:spcPts val="0"/>
              </a:spcAft>
              <a:buSzPct val="100000"/>
              <a:buFont typeface="Arial" pitchFamily="34"/>
              <a:tabLst/>
              <a:defRPr lang="en-US" sz="1350" b="0" i="0" u="none" strike="noStrike" cap="none" spc="0" baseline="0">
                <a:solidFill>
                  <a:srgbClr val="212A73"/>
                </a:solidFill>
                <a:uFillTx/>
                <a:latin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4">
            <a:extLst>
              <a:ext uri="{FF2B5EF4-FFF2-40B4-BE49-F238E27FC236}">
                <a16:creationId xmlns:a16="http://schemas.microsoft.com/office/drawing/2014/main" id="{2B0B2A56-3AA5-4BD4-91A4-22BE160A2B54}"/>
              </a:ext>
            </a:extLst>
          </p:cNvPr>
          <p:cNvSpPr txBox="1">
            <a:spLocks noGrp="1"/>
          </p:cNvSpPr>
          <p:nvPr>
            <p:ph type="ftr" sz="quarter" idx="9"/>
          </p:nvPr>
        </p:nvSpPr>
        <p:spPr>
          <a:xfrm>
            <a:off x="628650" y="4767260"/>
            <a:ext cx="5486400" cy="273844"/>
          </a:xfrm>
          <a:prstGeom prst="rect">
            <a:avLst/>
          </a:prstGeom>
          <a:noFill/>
          <a:ln>
            <a:noFill/>
          </a:ln>
        </p:spPr>
        <p:txBody>
          <a:bodyPr vert="horz" wrap="square" lIns="91440" tIns="45720" rIns="91440" bIns="45720" anchor="t" anchorCtr="0" compatLnSpc="1">
            <a:noAutofit/>
          </a:bodyPr>
          <a:lstStyle>
            <a:lvl1pPr marL="0" marR="0" lvl="0" indent="0" algn="l" defTabSz="685800" rtl="0" fontAlgn="auto" hangingPunct="1">
              <a:lnSpc>
                <a:spcPct val="100000"/>
              </a:lnSpc>
              <a:spcBef>
                <a:spcPts val="0"/>
              </a:spcBef>
              <a:spcAft>
                <a:spcPts val="0"/>
              </a:spcAft>
              <a:buNone/>
              <a:tabLst/>
              <a:defRPr lang="en-GB" sz="1350" b="1" i="0" u="none" strike="noStrike" kern="1200" cap="none" spc="0" baseline="0">
                <a:solidFill>
                  <a:srgbClr val="FFFFFF"/>
                </a:solidFill>
                <a:uFillTx/>
                <a:latin typeface="Arial"/>
              </a:defRPr>
            </a:lvl1pPr>
          </a:lstStyle>
          <a:p>
            <a:pPr lvl="0"/>
            <a:r>
              <a:rPr lang="en-GB"/>
              <a:t>Respiratory virus vaccine campaign outline</a:t>
            </a:r>
          </a:p>
        </p:txBody>
      </p:sp>
      <p:sp>
        <p:nvSpPr>
          <p:cNvPr id="4" name="Slide Number Placeholder 5">
            <a:extLst>
              <a:ext uri="{FF2B5EF4-FFF2-40B4-BE49-F238E27FC236}">
                <a16:creationId xmlns:a16="http://schemas.microsoft.com/office/drawing/2014/main" id="{D73ADAF6-F314-4F4A-8654-D90DA7BB16E4}"/>
              </a:ext>
            </a:extLst>
          </p:cNvPr>
          <p:cNvSpPr txBox="1">
            <a:spLocks noGrp="1"/>
          </p:cNvSpPr>
          <p:nvPr>
            <p:ph type="sldNum" sz="quarter" idx="8"/>
          </p:nvPr>
        </p:nvSpPr>
        <p:spPr>
          <a:xfrm>
            <a:off x="6457949" y="4767260"/>
            <a:ext cx="2057400" cy="273844"/>
          </a:xfrm>
          <a:prstGeom prst="rect">
            <a:avLst/>
          </a:prstGeom>
          <a:noFill/>
          <a:ln>
            <a:noFill/>
          </a:ln>
        </p:spPr>
        <p:txBody>
          <a:bodyPr vert="horz" wrap="square" lIns="91440" tIns="45720" rIns="91440" bIns="45720" anchor="t" anchorCtr="0" compatLnSpc="1">
            <a:noAutofit/>
          </a:bodyPr>
          <a:lstStyle>
            <a:lvl1pPr marL="0" marR="0" lvl="0" indent="0" algn="r" defTabSz="685800" rtl="0" fontAlgn="auto" hangingPunct="1">
              <a:lnSpc>
                <a:spcPct val="100000"/>
              </a:lnSpc>
              <a:spcBef>
                <a:spcPts val="0"/>
              </a:spcBef>
              <a:spcAft>
                <a:spcPts val="0"/>
              </a:spcAft>
              <a:buNone/>
              <a:tabLst/>
              <a:defRPr lang="en-GB" sz="1350" b="1" i="0" u="none" strike="noStrike" kern="1200" cap="none" spc="0" baseline="0">
                <a:solidFill>
                  <a:srgbClr val="FFFFFF"/>
                </a:solidFill>
                <a:uFillTx/>
                <a:latin typeface="Arial"/>
              </a:defRPr>
            </a:lvl1pPr>
          </a:lstStyle>
          <a:p>
            <a:pPr lvl="0"/>
            <a:fld id="{5BF1FB08-B71D-4159-9725-4149C05E61E2}" type="slidenum">
              <a:t>‹#›</a:t>
            </a:fld>
            <a:endParaRPr lang="en-GB"/>
          </a:p>
        </p:txBody>
      </p:sp>
    </p:spTree>
    <p:extLst>
      <p:ext uri="{BB962C8B-B14F-4D97-AF65-F5344CB8AC3E}">
        <p14:creationId xmlns:p14="http://schemas.microsoft.com/office/powerpoint/2010/main" val="266593177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40243EB-14CE-44FA-87E4-B4629C459B08}"/>
              </a:ext>
            </a:extLst>
          </p:cNvPr>
          <p:cNvSpPr/>
          <p:nvPr/>
        </p:nvSpPr>
        <p:spPr>
          <a:xfrm>
            <a:off x="0" y="2643548"/>
            <a:ext cx="9144000" cy="2499951"/>
          </a:xfrm>
          <a:prstGeom prst="rect">
            <a:avLst/>
          </a:prstGeom>
          <a:solidFill>
            <a:srgbClr val="212A73"/>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a:solidFill>
                <a:srgbClr val="FFFFFF"/>
              </a:solidFill>
              <a:uFillTx/>
              <a:latin typeface="Arial"/>
            </a:endParaRPr>
          </a:p>
        </p:txBody>
      </p:sp>
      <p:sp>
        <p:nvSpPr>
          <p:cNvPr id="3" name="Text Placeholder 10">
            <a:extLst>
              <a:ext uri="{FF2B5EF4-FFF2-40B4-BE49-F238E27FC236}">
                <a16:creationId xmlns:a16="http://schemas.microsoft.com/office/drawing/2014/main" id="{2B774C37-DDCC-4ED3-8466-0FDF5B216B60}"/>
              </a:ext>
            </a:extLst>
          </p:cNvPr>
          <p:cNvSpPr txBox="1">
            <a:spLocks noGrp="1"/>
          </p:cNvSpPr>
          <p:nvPr>
            <p:ph type="body" sz="quarter" idx="4294967295"/>
          </p:nvPr>
        </p:nvSpPr>
        <p:spPr>
          <a:xfrm>
            <a:off x="557217" y="2813444"/>
            <a:ext cx="5280422" cy="539349"/>
          </a:xfrm>
          <a:prstGeom prst="rect">
            <a:avLst/>
          </a:prstGeom>
          <a:noFill/>
          <a:ln>
            <a:noFill/>
          </a:ln>
        </p:spPr>
        <p:txBody>
          <a:bodyPr vert="horz" wrap="square" lIns="91440" tIns="45720" rIns="91440" bIns="45720" anchor="t" anchorCtr="0" compatLnSpc="1">
            <a:normAutofit/>
          </a:bodyPr>
          <a:lstStyle>
            <a:lvl1pPr marL="0" marR="0" lvl="0" indent="0" defTabSz="685800" fontAlgn="auto">
              <a:spcBef>
                <a:spcPts val="750"/>
              </a:spcBef>
              <a:spcAft>
                <a:spcPts val="0"/>
              </a:spcAft>
              <a:buNone/>
              <a:tabLst/>
              <a:defRPr lang="en-GB" sz="3300" b="1" i="0" u="none" strike="noStrike" cap="none" spc="0" baseline="0">
                <a:solidFill>
                  <a:srgbClr val="FFFFFF"/>
                </a:solidFill>
                <a:uFillTx/>
                <a:latin typeface="Arial" pitchFamily="34"/>
                <a:cs typeface="Arial" pitchFamily="34"/>
              </a:defRPr>
            </a:lvl1pPr>
          </a:lstStyle>
          <a:p>
            <a:pPr lvl="0"/>
            <a:r>
              <a:rPr lang="en-GB"/>
              <a:t>Title of presentation</a:t>
            </a:r>
          </a:p>
        </p:txBody>
      </p:sp>
      <p:sp>
        <p:nvSpPr>
          <p:cNvPr id="4" name="Content Placeholder 12">
            <a:extLst>
              <a:ext uri="{FF2B5EF4-FFF2-40B4-BE49-F238E27FC236}">
                <a16:creationId xmlns:a16="http://schemas.microsoft.com/office/drawing/2014/main" id="{ED20983A-15B7-4B18-874E-3FEE57F31449}"/>
              </a:ext>
            </a:extLst>
          </p:cNvPr>
          <p:cNvSpPr txBox="1">
            <a:spLocks noGrp="1"/>
          </p:cNvSpPr>
          <p:nvPr>
            <p:ph sz="quarter" idx="4294967295"/>
          </p:nvPr>
        </p:nvSpPr>
        <p:spPr>
          <a:xfrm>
            <a:off x="533396" y="3517102"/>
            <a:ext cx="4431502" cy="515538"/>
          </a:xfrm>
          <a:prstGeom prst="rect">
            <a:avLst/>
          </a:prstGeom>
          <a:noFill/>
          <a:ln>
            <a:noFill/>
          </a:ln>
        </p:spPr>
        <p:txBody>
          <a:bodyPr vert="horz" wrap="square" lIns="91440" tIns="45720" rIns="91440" bIns="45720" anchor="t" anchorCtr="0" compatLnSpc="1">
            <a:noAutofit/>
          </a:bodyPr>
          <a:lstStyle>
            <a:lvl1pPr marL="0" marR="0" lvl="0" indent="0" defTabSz="685800" fontAlgn="auto">
              <a:spcBef>
                <a:spcPts val="750"/>
              </a:spcBef>
              <a:spcAft>
                <a:spcPts val="0"/>
              </a:spcAft>
              <a:buNone/>
              <a:tabLst/>
              <a:defRPr lang="en-GB" sz="2100" b="0" i="0" u="none" strike="noStrike" cap="none" spc="0" baseline="0">
                <a:solidFill>
                  <a:srgbClr val="FFDC00"/>
                </a:solidFill>
                <a:uFillTx/>
                <a:latin typeface="Arial" pitchFamily="34"/>
                <a:cs typeface="Arial" pitchFamily="34"/>
              </a:defRPr>
            </a:lvl1pPr>
          </a:lstStyle>
          <a:p>
            <a:pPr lvl="0"/>
            <a:r>
              <a:rPr lang="en-GB"/>
              <a:t>Subtitle</a:t>
            </a:r>
          </a:p>
        </p:txBody>
      </p:sp>
      <p:pic>
        <p:nvPicPr>
          <p:cNvPr id="5" name="Picture 1">
            <a:extLst>
              <a:ext uri="{FF2B5EF4-FFF2-40B4-BE49-F238E27FC236}">
                <a16:creationId xmlns:a16="http://schemas.microsoft.com/office/drawing/2014/main" id="{8C5E33F8-8594-465F-A6FD-D579DE39CABE}"/>
              </a:ext>
            </a:extLst>
          </p:cNvPr>
          <p:cNvPicPr>
            <a:picLocks noChangeAspect="1"/>
          </p:cNvPicPr>
          <p:nvPr/>
        </p:nvPicPr>
        <p:blipFill>
          <a:blip r:embed="rId2"/>
          <a:stretch>
            <a:fillRect/>
          </a:stretch>
        </p:blipFill>
        <p:spPr>
          <a:xfrm>
            <a:off x="557217" y="1227353"/>
            <a:ext cx="5448168" cy="1021147"/>
          </a:xfrm>
          <a:prstGeom prst="rect">
            <a:avLst/>
          </a:prstGeom>
          <a:noFill/>
          <a:ln cap="flat">
            <a:noFill/>
          </a:ln>
        </p:spPr>
      </p:pic>
    </p:spTree>
    <p:extLst>
      <p:ext uri="{BB962C8B-B14F-4D97-AF65-F5344CB8AC3E}">
        <p14:creationId xmlns:p14="http://schemas.microsoft.com/office/powerpoint/2010/main" val="5585469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1CC32E-4413-41B1-8FF2-560091E58E67}"/>
              </a:ext>
            </a:extLst>
          </p:cNvPr>
          <p:cNvSpPr txBox="1">
            <a:spLocks noGrp="1"/>
          </p:cNvSpPr>
          <p:nvPr>
            <p:ph type="title"/>
          </p:nvPr>
        </p:nvSpPr>
        <p:spPr>
          <a:xfrm>
            <a:off x="457200" y="205977"/>
            <a:ext cx="8229600" cy="857250"/>
          </a:xfrm>
          <a:prstGeom prst="rect">
            <a:avLst/>
          </a:prstGeom>
          <a:noFill/>
          <a:ln>
            <a:noFill/>
          </a:ln>
        </p:spPr>
        <p:txBody>
          <a:bodyPr vert="horz" wrap="square" lIns="91440" tIns="45720" rIns="91440" bIns="45720" anchor="ctr" anchorCtr="1"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7FCCC0E6-19D9-4ACF-8586-17220A6E6171}"/>
              </a:ext>
            </a:extLst>
          </p:cNvPr>
          <p:cNvSpPr txBox="1">
            <a:spLocks noGrp="1"/>
          </p:cNvSpPr>
          <p:nvPr>
            <p:ph type="body" idx="1"/>
          </p:nvPr>
        </p:nvSpPr>
        <p:spPr>
          <a:xfrm>
            <a:off x="457200" y="1200150"/>
            <a:ext cx="8229600" cy="3394472"/>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61E98-FEEF-4088-9BAA-724C5ED99ED3}"/>
              </a:ext>
            </a:extLst>
          </p:cNvPr>
          <p:cNvSpPr txBox="1">
            <a:spLocks noGrp="1"/>
          </p:cNvSpPr>
          <p:nvPr>
            <p:ph type="dt" sz="half" idx="2"/>
          </p:nvPr>
        </p:nvSpPr>
        <p:spPr>
          <a:xfrm>
            <a:off x="457200" y="4767260"/>
            <a:ext cx="2133596" cy="27384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6B91D37F-DCB0-4342-9592-819D9BD6FEE1}" type="datetime1">
              <a:rPr lang="en-US"/>
              <a:pPr lvl="0"/>
              <a:t>7/18/2023</a:t>
            </a:fld>
            <a:endParaRPr lang="en-US"/>
          </a:p>
        </p:txBody>
      </p:sp>
      <p:sp>
        <p:nvSpPr>
          <p:cNvPr id="5" name="Footer Placeholder 4">
            <a:extLst>
              <a:ext uri="{FF2B5EF4-FFF2-40B4-BE49-F238E27FC236}">
                <a16:creationId xmlns:a16="http://schemas.microsoft.com/office/drawing/2014/main" id="{9B91890C-F3F0-43AB-AE32-CB7AF0544E14}"/>
              </a:ext>
            </a:extLst>
          </p:cNvPr>
          <p:cNvSpPr txBox="1">
            <a:spLocks noGrp="1"/>
          </p:cNvSpPr>
          <p:nvPr>
            <p:ph type="ftr" sz="quarter" idx="3"/>
          </p:nvPr>
        </p:nvSpPr>
        <p:spPr>
          <a:xfrm>
            <a:off x="3124203" y="4767260"/>
            <a:ext cx="2895603" cy="273844"/>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CE1D9377-21F1-45C2-995B-E592F7AE429E}"/>
              </a:ext>
            </a:extLst>
          </p:cNvPr>
          <p:cNvSpPr txBox="1">
            <a:spLocks noGrp="1"/>
          </p:cNvSpPr>
          <p:nvPr>
            <p:ph type="sldNum" sz="quarter" idx="4"/>
          </p:nvPr>
        </p:nvSpPr>
        <p:spPr>
          <a:xfrm>
            <a:off x="6553203" y="4767260"/>
            <a:ext cx="2133596" cy="27384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2BE0821C-A55A-4B39-9772-105DF7C4F62B}"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marL="0" marR="0" lvl="0" indent="0" algn="ctr" defTabSz="4572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457200" rtl="0" fontAlgn="auto" hangingPunct="1">
        <a:lnSpc>
          <a:spcPct val="100000"/>
        </a:lnSpc>
        <a:spcBef>
          <a:spcPts val="800"/>
        </a:spcBef>
        <a:spcAft>
          <a:spcPts val="0"/>
        </a:spcAft>
        <a:buSzPct val="100000"/>
        <a:buFont typeface="Arial"/>
        <a:buChar char="•"/>
        <a:tabLst/>
        <a:defRPr lang="en-US" sz="3200" b="0" i="0" u="none" strike="noStrike" kern="1200" cap="none" spc="0" baseline="0">
          <a:solidFill>
            <a:srgbClr val="000000"/>
          </a:solidFill>
          <a:uFillTx/>
          <a:latin typeface="Calibri"/>
        </a:defRPr>
      </a:lvl1pPr>
      <a:lvl2pPr marL="742950" marR="0" lvl="1" indent="-285750" algn="l" defTabSz="457200" rtl="0" fontAlgn="auto" hangingPunct="1">
        <a:lnSpc>
          <a:spcPct val="100000"/>
        </a:lnSpc>
        <a:spcBef>
          <a:spcPts val="700"/>
        </a:spcBef>
        <a:spcAft>
          <a:spcPts val="0"/>
        </a:spcAft>
        <a:buSzPct val="100000"/>
        <a:buFont typeface="Arial"/>
        <a:buChar char="–"/>
        <a:tabLst/>
        <a:defRPr lang="en-US" sz="2800" b="0" i="0" u="none" strike="noStrike" kern="1200" cap="none" spc="0" baseline="0">
          <a:solidFill>
            <a:srgbClr val="000000"/>
          </a:solidFill>
          <a:uFillTx/>
          <a:latin typeface="Calibri"/>
        </a:defRPr>
      </a:lvl2pPr>
      <a:lvl3pPr marL="1143000" marR="0" lvl="2" indent="-228600" algn="l" defTabSz="457200" rtl="0" fontAlgn="auto" hangingPunct="1">
        <a:lnSpc>
          <a:spcPct val="100000"/>
        </a:lnSpc>
        <a:spcBef>
          <a:spcPts val="600"/>
        </a:spcBef>
        <a:spcAft>
          <a:spcPts val="0"/>
        </a:spcAft>
        <a:buSzPct val="100000"/>
        <a:buFont typeface="Arial"/>
        <a:buChar char="•"/>
        <a:tabLst/>
        <a:defRPr lang="en-US" sz="2400" b="0" i="0" u="none" strike="noStrike" kern="1200" cap="none" spc="0" baseline="0">
          <a:solidFill>
            <a:srgbClr val="000000"/>
          </a:solidFill>
          <a:uFillTx/>
          <a:latin typeface="Calibri"/>
        </a:defRPr>
      </a:lvl3pPr>
      <a:lvl4pPr marL="1600200" marR="0" lvl="3" indent="-228600" algn="l" defTabSz="4572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Calibri"/>
        </a:defRPr>
      </a:lvl4pPr>
      <a:lvl5pPr marL="2057400" marR="0" lvl="4" indent="-228600" algn="l" defTabSz="457200" rtl="0" fontAlgn="auto" hangingPunct="1">
        <a:lnSpc>
          <a:spcPct val="100000"/>
        </a:lnSpc>
        <a:spcBef>
          <a:spcPts val="500"/>
        </a:spcBef>
        <a:spcAft>
          <a:spcPts val="0"/>
        </a:spcAft>
        <a:buSzPct val="100000"/>
        <a:buFont typeface="Arial"/>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BE07F85-6D92-4EC6-8DF9-64BE86D4E02A}"/>
              </a:ext>
            </a:extLst>
          </p:cNvPr>
          <p:cNvSpPr/>
          <p:nvPr/>
        </p:nvSpPr>
        <p:spPr>
          <a:xfrm>
            <a:off x="0" y="4642335"/>
            <a:ext cx="9144000" cy="501164"/>
          </a:xfrm>
          <a:prstGeom prst="rect">
            <a:avLst/>
          </a:prstGeom>
          <a:solidFill>
            <a:srgbClr val="212A73"/>
          </a:solidFill>
          <a:ln w="12701" cap="flat">
            <a:solidFill>
              <a:srgbClr val="212A73"/>
            </a:solidFill>
            <a:prstDash val="solid"/>
            <a:miter/>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a:solidFill>
                <a:srgbClr val="FFFFFF"/>
              </a:solidFill>
              <a:uFillTx/>
              <a:latin typeface="Aria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731D9038-BEE9-48CE-9FE5-0D32F87EE1CB}"/>
              </a:ext>
            </a:extLst>
          </p:cNvPr>
          <p:cNvSpPr/>
          <p:nvPr/>
        </p:nvSpPr>
        <p:spPr>
          <a:xfrm>
            <a:off x="0" y="4642335"/>
            <a:ext cx="9144000" cy="501164"/>
          </a:xfrm>
          <a:prstGeom prst="rect">
            <a:avLst/>
          </a:prstGeom>
          <a:solidFill>
            <a:srgbClr val="212A73"/>
          </a:solidFill>
          <a:ln w="12701" cap="flat">
            <a:solidFill>
              <a:srgbClr val="212A73"/>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a:solidFill>
                <a:srgbClr val="FFFFFF"/>
              </a:solidFill>
              <a:uFillTx/>
              <a:latin typeface="Aria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642339"/>
            <a:ext cx="9144000" cy="501161"/>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163989050"/>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cancerresearchuk.org/health-professional/cancer-statistics/statistics-by-cancer-type/head-and-neck-cancers/risk-factors#ref-10"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5283/HPV-greenbook-chapter-18a.pdf"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full-publication-update-history"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wales/hpv-immunisation-programme-update-whc2023016"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hyperlink" Target="https://www.gov.uk/government/publications/single-dose-of-hpv-vaccine-jcvi-interim-advic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publications/i/item/who-wer9724-261-276"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wales/changes-vaccine-hpv-immunisation-programme-whc2022023"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Welsh%20Government%20publish%20the%20Welsh%20Health%20Circular%20WHC/2023/016%20Implementing%20the%20move%20to%20one%20dose%20of%20HPV%20vaccine%20in%20Wales%20HPV%20immunisation%20programme%20update%20(WHC/2023/016)%20|%20GOV.WAL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Welsh%20Government%20publish%20the%20Welsh%20Health%20Circular%20WHC/2023/016%20Implementing%20the%20move%20to%20one%20dose%20of%20HPV%20vaccine%20in%20Wales%20HPV%20immunisation%20programme%20update%20(WHC/2023/016)%20|%20GOV.WALES"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www.who.int/publications/i/item/9789240014107"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5.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www.ncbi.nlm.nih.gov/pmc/articles/PMC4830161/"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hyperlink" Target="https://gov.wales/hpv-vaccination-men-who-have-sex-men-whc2017003" TargetMode="External"/><Relationship Id="rId4" Type="http://schemas.openxmlformats.org/officeDocument/2006/relationships/hyperlink" Target="https://www.gov.uk/government/publications/jcvi-statement-on-hpv-vaccination-of-men-who-have-sex-with-me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77954/JCVI_HPV.pdf"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phw.nhs.wales/topics/immunisation-and-vaccines/vaccination-information1/hpv/" TargetMode="External"/><Relationship Id="rId4" Type="http://schemas.openxmlformats.org/officeDocument/2006/relationships/hyperlink" Target="https://www.gov.uk/government/publications/hpv-universal-vaccination-guidance-for-health-professional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gov.wales/hpv-immunisation-programme-update-whc2023016"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hyperlink" Target="https://www.gov.uk/government/publications/hpv-universal-vaccination-guidance-for-health-professionals/hpv-vaccination-guidance-for-healthcare-practitioners#the-hpv-vaccination-programme"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c.gov/vaccinesafety/vaccines/hpv-vaccine.html"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hyperlink" Target="https://www.medicines.org.uk/emc/"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hyperlink" Target="https://www.gov.wales/hpv-vaccination-men-who-have-sex-men-whc201700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publichealthscotland.sco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www.gov.uk/government/topics/public-health"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portal.immform.phe.gov.uk/Logon.aspx?returnurl=%2f"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phw.nhs.wales/topics/immunisation-and-vaccines/vaccine-resources-for-health-and-social-care-professionals/patient-group-directions-pgds-and-protocols-landing-page/" TargetMode="External"/><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hyperlink" Target="https://www.wmic.wales.nhs.uk/navs-cymru-hc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v.uk/government/publications/human-papillomavirus-hpv-the-green-book-chapter-18a" TargetMode="External"/><Relationship Id="rId2" Type="http://schemas.openxmlformats.org/officeDocument/2006/relationships/notesSlide" Target="../notesSlides/notesSlide48.xml"/><Relationship Id="rId1" Type="http://schemas.openxmlformats.org/officeDocument/2006/relationships/slideLayout" Target="../slideLayouts/slideLayout11.xml"/><Relationship Id="rId4" Type="http://schemas.openxmlformats.org/officeDocument/2006/relationships/hyperlink" Target="https://www.medicines.org.uk/emc/"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Gardasil%209%20suspension%20for%20injection%20-%20Summary%20of%20Product%20Characteristics%20(SmPC)%20-%20(emc)%20(medicines.org.uk)"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hyperlink" Target="https://yellowcard.mhra.gov.uk/" TargetMode="External"/><Relationship Id="rId7"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hyperlink" Target="https://www.gov.uk/government/publications/surveillance-and-monitoring-for-vaccine-safety-the-green-book-chapter-9" TargetMode="External"/><Relationship Id="rId4" Type="http://schemas.openxmlformats.org/officeDocument/2006/relationships/hyperlink" Target="http://www.mhra.gov.uk/yellowcard"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hyperlink" Target="https://nhswales365.sharepoint.com/sites/PHW_VPDPComms/SitePages/Frequently-asked-questions.aspx" TargetMode="Externa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s://www.gov.wales/changes-vaccine-hpv-immunisation-programme-whc2022015"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s://nhswales365.sharepoint.com/sites/PHW_VPDPComms/Shared%20Documents/Forms/AllItems.aspx?id=%2Fsites%2FPHW%5FVPDPComms%2FShared%20Documents%2FPolicy%20A%2DI%2FChanging%20to%20a%20two%2Ddose%20NHS%20Human%20Papillomavirus%20%28HPV%29%20vaccination%20schedule%20%282022%29%2Epdf&amp;parent=%2Fsites%2FPHW%5FVPDPComms%2FShared%20Documents%2FPolicy%20A%2DI" TargetMode="External"/><Relationship Id="rId2" Type="http://schemas.openxmlformats.org/officeDocument/2006/relationships/notesSlide" Target="../notesSlides/notesSlide52.xml"/><Relationship Id="rId1" Type="http://schemas.openxmlformats.org/officeDocument/2006/relationships/slideLayout" Target="../slideLayouts/slideLayout11.xml"/><Relationship Id="rId6" Type="http://schemas.openxmlformats.org/officeDocument/2006/relationships/hyperlink" Target="http://www.gov.uk/government/publications/jcvi-statement-on-hpv-vaccination-of-men-who-have-sex-with-men" TargetMode="External"/><Relationship Id="rId5" Type="http://schemas.openxmlformats.org/officeDocument/2006/relationships/hyperlink" Target="http://www.medicines.org.uk/emc/product/7330/smpc" TargetMode="External"/><Relationship Id="rId4" Type="http://schemas.openxmlformats.org/officeDocument/2006/relationships/hyperlink" Target="http://www.gov.uk/government/publications/hpv-universal-vaccination-guidance-for-health-professional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gov.wales/changes-vaccine-hpv-immunisation-programme-whc2022015"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hyperlink" Target="https://www.gov.wales/hpv-immunisation-programme-update-whc2023016" TargetMode="External"/><Relationship Id="rId5" Type="http://schemas.openxmlformats.org/officeDocument/2006/relationships/hyperlink" Target="https://www.gov.wales/changes-vaccine-hpv-immunisation-programme-whc2022023" TargetMode="External"/><Relationship Id="rId4" Type="http://schemas.openxmlformats.org/officeDocument/2006/relationships/hyperlink" Target="https://www.gov.uk/government/publications/single-dose-of-hpv-vaccine-jcvi-concluding-advice/jcvi-statement-on-a-one-dose-schedule-for-the-routine-hpv-immunisation-programm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phw.nhs.wales/services-and-teams/health-information-resources/" TargetMode="External"/><Relationship Id="rId7" Type="http://schemas.openxmlformats.org/officeDocument/2006/relationships/hyperlink" Target="https://phw.nhs.wales/topics/immunisation-and-vaccines/immunisation-elearning/" TargetMode="External"/><Relationship Id="rId2" Type="http://schemas.openxmlformats.org/officeDocument/2006/relationships/hyperlink" Target="https://111.wales.nhs.uk/encyclopaedia/h/article/humanpapillomavirus(hpv)/" TargetMode="External"/><Relationship Id="rId1" Type="http://schemas.openxmlformats.org/officeDocument/2006/relationships/slideLayout" Target="../slideLayouts/slideLayout10.xml"/><Relationship Id="rId6" Type="http://schemas.openxmlformats.org/officeDocument/2006/relationships/hyperlink" Target="https://www.who.int/health-topics/vaccines-and-immunization?topicsurvey=ht7j2q)&amp;gclid=EAIaIQobChMIie_FnsP5_gIVP5RoCR27rgFNEAAYASABEgJMAvD_BwE#tab=tab_1" TargetMode="External"/><Relationship Id="rId5" Type="http://schemas.openxmlformats.org/officeDocument/2006/relationships/hyperlink" Target="https://phw.nhs.wales/topics/immunisation-and-vaccines/vaccine-resources-for-health-and-social-care-professionals/hpv/" TargetMode="External"/><Relationship Id="rId4" Type="http://schemas.openxmlformats.org/officeDocument/2006/relationships/hyperlink" Target="http://www.phw.nhs.wales/HPVvaccin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resus.org.uk/about-us/news-and-events/rcuk-publishes-anaphylaxis-guidance-vaccination-settings" TargetMode="External"/><Relationship Id="rId7" Type="http://schemas.openxmlformats.org/officeDocument/2006/relationships/hyperlink" Target="HPV%20vaccination:%20guidance%20for%20healthcare%20practitioners%20-%20GOV.UK%20(www.gov.uk)"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www.gov.uk/government/publications/human-papillomavirus-hpv-the-green-book-chapter-18a" TargetMode="External"/><Relationship Id="rId5" Type="http://schemas.openxmlformats.org/officeDocument/2006/relationships/hyperlink" Target="https://phw.nhs.wales/topics/immunisation-and-vaccines/vaccine-resources-for-health-and-social-care-professionals/patient-group-directions-pgds-and-protocols-landing-page/" TargetMode="External"/><Relationship Id="rId4" Type="http://schemas.openxmlformats.org/officeDocument/2006/relationships/hyperlink" Target="https://www.rcn.org.uk/professional-development/publications/pdf-006943"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5283/HPV-greenbook-chapter-18a.pdf" TargetMode="External"/><Relationship Id="rId7" Type="http://schemas.openxmlformats.org/officeDocument/2006/relationships/hyperlink" Target="https://www.gov.wales/hpv-immunisation-programme-update-whc2023016"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hyperlink" Target="https://www.gov.wales/sites/default/files/publications/2022-09/changes-to-the-vaccine-for-the-hpv-immunisation-programme-whc2022023.pdf" TargetMode="External"/><Relationship Id="rId5" Type="http://schemas.openxmlformats.org/officeDocument/2006/relationships/hyperlink" Target="https://www.gov.uk/government/publications/single-dose-of-hpv-vaccine-jcvi-concluding-advice/jcvi-statement-on-a-one-dose-schedule-for-the-routine-hpv-immunisation-programme" TargetMode="External"/><Relationship Id="rId4" Type="http://schemas.openxmlformats.org/officeDocument/2006/relationships/hyperlink" Target="https://gov.wales/hpv-vaccination-men-who-have-sex-men-whc201700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A0E350B-C265-4020-969B-BCA89FD19FE1}"/>
              </a:ext>
            </a:extLst>
          </p:cNvPr>
          <p:cNvSpPr txBox="1">
            <a:spLocks noGrp="1"/>
          </p:cNvSpPr>
          <p:nvPr>
            <p:ph type="body" sz="quarter" idx="4294967295"/>
          </p:nvPr>
        </p:nvSpPr>
        <p:spPr>
          <a:xfrm>
            <a:off x="208053" y="2813443"/>
            <a:ext cx="8864028" cy="1450331"/>
          </a:xfrm>
          <a:prstGeom prst="rect">
            <a:avLst/>
          </a:prstGeom>
          <a:noFill/>
          <a:ln>
            <a:noFill/>
          </a:ln>
        </p:spPr>
        <p:txBody>
          <a:bodyPr vert="horz" wrap="square" lIns="91440" tIns="45720" rIns="91440" bIns="45720" anchor="t" anchorCtr="0" compatLnSpc="1">
            <a:normAutofit/>
          </a:bodyPr>
          <a:lstStyle/>
          <a:p>
            <a:pPr marL="0" lvl="0" indent="0" defTabSz="685800">
              <a:lnSpc>
                <a:spcPct val="100000"/>
              </a:lnSpc>
              <a:spcBef>
                <a:spcPts val="750"/>
              </a:spcBef>
              <a:buNone/>
            </a:pPr>
            <a:r>
              <a:rPr lang="en-GB" sz="2400" b="1" dirty="0">
                <a:solidFill>
                  <a:srgbClr val="FFFFFF"/>
                </a:solidFill>
                <a:latin typeface="Arial" panose="020B0604020202020204" pitchFamily="34" charset="0"/>
                <a:cs typeface="Arial" panose="020B0604020202020204" pitchFamily="34" charset="0"/>
              </a:rPr>
              <a:t>Human Papillomavirus (HPV) Vaccination for gay, bisexual and other men who have sex with men (GBMSM*)</a:t>
            </a:r>
          </a:p>
          <a:p>
            <a:pPr marL="0" lvl="0" indent="0" defTabSz="685800">
              <a:lnSpc>
                <a:spcPct val="50000"/>
              </a:lnSpc>
              <a:spcBef>
                <a:spcPts val="750"/>
              </a:spcBef>
              <a:buNone/>
            </a:pPr>
            <a:endParaRPr lang="en-GB" sz="1600" b="1" dirty="0">
              <a:solidFill>
                <a:srgbClr val="FFFFFF"/>
              </a:solidFill>
              <a:latin typeface="Arial" pitchFamily="34"/>
              <a:cs typeface="Arial" pitchFamily="34"/>
            </a:endParaRPr>
          </a:p>
          <a:p>
            <a:pPr marL="0" lvl="0" indent="0" defTabSz="685800">
              <a:lnSpc>
                <a:spcPct val="50000"/>
              </a:lnSpc>
              <a:spcBef>
                <a:spcPts val="750"/>
              </a:spcBef>
              <a:buNone/>
            </a:pPr>
            <a:endParaRPr lang="en-GB" sz="200" b="1" dirty="0">
              <a:latin typeface="Arial" pitchFamily="34"/>
              <a:cs typeface="Arial" pitchFamily="34"/>
            </a:endParaRPr>
          </a:p>
        </p:txBody>
      </p:sp>
      <p:sp>
        <p:nvSpPr>
          <p:cNvPr id="3" name="Content Placeholder 4">
            <a:extLst>
              <a:ext uri="{FF2B5EF4-FFF2-40B4-BE49-F238E27FC236}">
                <a16:creationId xmlns:a16="http://schemas.microsoft.com/office/drawing/2014/main" id="{FB7A0058-2AF4-40E5-868C-0FC09D7B947B}"/>
              </a:ext>
            </a:extLst>
          </p:cNvPr>
          <p:cNvSpPr txBox="1">
            <a:spLocks noGrp="1"/>
          </p:cNvSpPr>
          <p:nvPr>
            <p:ph type="body" sz="quarter" idx="4294967295"/>
          </p:nvPr>
        </p:nvSpPr>
        <p:spPr>
          <a:xfrm>
            <a:off x="208053" y="4035339"/>
            <a:ext cx="6716487" cy="979349"/>
          </a:xfrm>
          <a:prstGeom prst="rect">
            <a:avLst/>
          </a:prstGeom>
          <a:noFill/>
          <a:ln>
            <a:noFill/>
          </a:ln>
        </p:spPr>
        <p:txBody>
          <a:bodyPr vert="horz" wrap="square" lIns="91440" tIns="45720" rIns="91440" bIns="45720" anchor="t" anchorCtr="0" compatLnSpc="1">
            <a:noAutofit/>
          </a:bodyPr>
          <a:lstStyle/>
          <a:p>
            <a:pPr marL="0" indent="0">
              <a:buNone/>
            </a:pPr>
            <a:r>
              <a:rPr lang="en-GB" sz="1600" b="1" dirty="0">
                <a:solidFill>
                  <a:schemeClr val="bg1"/>
                </a:solidFill>
                <a:latin typeface="Arial" panose="020B0604020202020204" pitchFamily="34" charset="0"/>
                <a:cs typeface="Arial" panose="020B0604020202020204" pitchFamily="34" charset="0"/>
              </a:rPr>
              <a:t>Vaccine Preventable Disease Programme</a:t>
            </a:r>
          </a:p>
          <a:p>
            <a:pPr marL="0" indent="0">
              <a:buNone/>
            </a:pPr>
            <a:r>
              <a:rPr lang="en-GB" sz="1600" b="1" dirty="0">
                <a:solidFill>
                  <a:schemeClr val="bg1"/>
                </a:solidFill>
                <a:latin typeface="Arial" panose="020B0604020202020204" pitchFamily="34" charset="0"/>
                <a:cs typeface="Arial" panose="020B0604020202020204" pitchFamily="34" charset="0"/>
              </a:rPr>
              <a:t>Public Health Wales</a:t>
            </a:r>
          </a:p>
          <a:p>
            <a:pPr marL="0" indent="0">
              <a:buNone/>
            </a:pPr>
            <a:r>
              <a:rPr lang="en-GB" sz="1600" b="1" dirty="0">
                <a:solidFill>
                  <a:schemeClr val="bg1"/>
                </a:solidFill>
                <a:latin typeface="Arial" panose="020B0604020202020204" pitchFamily="34" charset="0"/>
                <a:cs typeface="Arial" panose="020B0604020202020204" pitchFamily="34" charset="0"/>
              </a:rPr>
              <a:t>July 2023 Version 1 </a:t>
            </a:r>
          </a:p>
          <a:p>
            <a:pPr marL="0" lvl="0" indent="0" defTabSz="685800">
              <a:spcBef>
                <a:spcPts val="750"/>
              </a:spcBef>
              <a:buNone/>
            </a:pPr>
            <a:endParaRPr lang="en-GB" sz="1800" dirty="0">
              <a:solidFill>
                <a:srgbClr val="FFFFFF"/>
              </a:solidFill>
              <a:latin typeface="Arial" pitchFamily="34"/>
              <a:cs typeface="Arial" pitchFamily="3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Slide3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FB8B76-92C3-4134-8F93-C0B8658BCDBD}"/>
              </a:ext>
            </a:extLst>
          </p:cNvPr>
          <p:cNvSpPr txBox="1">
            <a:spLocks noGrp="1"/>
          </p:cNvSpPr>
          <p:nvPr>
            <p:ph idx="1"/>
          </p:nvPr>
        </p:nvSpPr>
        <p:spPr>
          <a:xfrm>
            <a:off x="339047" y="782568"/>
            <a:ext cx="7886700" cy="3566160"/>
          </a:xfrm>
        </p:spPr>
        <p:txBody>
          <a:bodyPr>
            <a:normAutofit fontScale="92500" lnSpcReduction="10000"/>
          </a:bodyPr>
          <a:lstStyle/>
          <a:p>
            <a:pPr marL="0" lvl="0" indent="0">
              <a:lnSpc>
                <a:spcPct val="110000"/>
              </a:lnSpc>
              <a:buNone/>
            </a:pPr>
            <a:r>
              <a:rPr lang="en-GB" sz="2000" dirty="0">
                <a:solidFill>
                  <a:srgbClr val="002060"/>
                </a:solidFill>
              </a:rPr>
              <a:t>Main oncogenic HPV types that affect genital areas</a:t>
            </a:r>
          </a:p>
          <a:p>
            <a:pPr lvl="0">
              <a:lnSpc>
                <a:spcPct val="110000"/>
              </a:lnSpc>
            </a:pPr>
            <a:r>
              <a:rPr lang="en-GB" sz="2000" dirty="0">
                <a:solidFill>
                  <a:srgbClr val="002060"/>
                </a:solidFill>
              </a:rPr>
              <a:t>16,18,31,33,35,39,45,51,52,56,58,59,</a:t>
            </a:r>
          </a:p>
          <a:p>
            <a:pPr marL="0" lvl="0" indent="0">
              <a:lnSpc>
                <a:spcPct val="110000"/>
              </a:lnSpc>
              <a:buNone/>
            </a:pPr>
            <a:r>
              <a:rPr lang="en-GB" sz="2000" dirty="0">
                <a:solidFill>
                  <a:srgbClr val="002060"/>
                </a:solidFill>
              </a:rPr>
              <a:t>    66,68,73,and 82</a:t>
            </a:r>
          </a:p>
          <a:p>
            <a:pPr marL="0" lvl="0" indent="0">
              <a:lnSpc>
                <a:spcPct val="110000"/>
              </a:lnSpc>
              <a:buNone/>
            </a:pPr>
            <a:r>
              <a:rPr lang="en-GB" sz="2000" dirty="0">
                <a:solidFill>
                  <a:srgbClr val="002060"/>
                </a:solidFill>
              </a:rPr>
              <a:t>Main HPV types that cause genital warts</a:t>
            </a:r>
          </a:p>
          <a:p>
            <a:pPr lvl="0">
              <a:lnSpc>
                <a:spcPct val="110000"/>
              </a:lnSpc>
            </a:pPr>
            <a:r>
              <a:rPr lang="en-GB" sz="2000" dirty="0">
                <a:solidFill>
                  <a:srgbClr val="002060"/>
                </a:solidFill>
              </a:rPr>
              <a:t> 6 and 11</a:t>
            </a:r>
          </a:p>
          <a:p>
            <a:pPr marL="0" lvl="0" indent="0">
              <a:lnSpc>
                <a:spcPct val="110000"/>
              </a:lnSpc>
              <a:buNone/>
            </a:pPr>
            <a:r>
              <a:rPr lang="en-GB" sz="2000" b="1" dirty="0">
                <a:solidFill>
                  <a:srgbClr val="002060"/>
                </a:solidFill>
              </a:rPr>
              <a:t>Gardasil</a:t>
            </a:r>
            <a:r>
              <a:rPr lang="en-GB" sz="2000" b="1" baseline="30000" dirty="0">
                <a:solidFill>
                  <a:srgbClr val="002060"/>
                </a:solidFill>
              </a:rPr>
              <a:t>® </a:t>
            </a:r>
            <a:r>
              <a:rPr lang="en-GB" sz="2000" b="1" dirty="0">
                <a:solidFill>
                  <a:srgbClr val="002060"/>
                </a:solidFill>
              </a:rPr>
              <a:t>9</a:t>
            </a:r>
            <a:r>
              <a:rPr lang="en-GB" sz="2000" dirty="0">
                <a:solidFill>
                  <a:srgbClr val="002060"/>
                </a:solidFill>
              </a:rPr>
              <a:t> protects against the following types: </a:t>
            </a:r>
          </a:p>
          <a:p>
            <a:pPr>
              <a:lnSpc>
                <a:spcPct val="110000"/>
              </a:lnSpc>
            </a:pPr>
            <a:r>
              <a:rPr lang="en-GB" sz="2000" dirty="0">
                <a:solidFill>
                  <a:srgbClr val="002060"/>
                </a:solidFill>
              </a:rPr>
              <a:t>6, 11,16,18,31,33,45,52 and 58</a:t>
            </a:r>
          </a:p>
          <a:p>
            <a:pPr marL="0" indent="0">
              <a:lnSpc>
                <a:spcPct val="110000"/>
              </a:lnSpc>
              <a:buNone/>
            </a:pPr>
            <a:r>
              <a:rPr lang="en-GB" sz="2000" b="1" dirty="0">
                <a:solidFill>
                  <a:srgbClr val="002060"/>
                </a:solidFill>
              </a:rPr>
              <a:t>Gardasil®</a:t>
            </a:r>
            <a:r>
              <a:rPr lang="en-GB" sz="2000" dirty="0">
                <a:solidFill>
                  <a:srgbClr val="002060"/>
                </a:solidFill>
              </a:rPr>
              <a:t> protects against the following types:</a:t>
            </a:r>
          </a:p>
          <a:p>
            <a:pPr>
              <a:lnSpc>
                <a:spcPct val="110000"/>
              </a:lnSpc>
            </a:pPr>
            <a:r>
              <a:rPr lang="en-GB" sz="2000" dirty="0">
                <a:solidFill>
                  <a:srgbClr val="002060"/>
                </a:solidFill>
              </a:rPr>
              <a:t>6,11,16 and 18</a:t>
            </a:r>
          </a:p>
          <a:p>
            <a:pPr marL="0" indent="0">
              <a:buNone/>
            </a:pPr>
            <a:endParaRPr lang="en-GB" sz="2000" dirty="0">
              <a:solidFill>
                <a:srgbClr val="002060"/>
              </a:solidFill>
            </a:endParaRPr>
          </a:p>
          <a:p>
            <a:endParaRPr lang="en-GB" sz="2000" dirty="0">
              <a:solidFill>
                <a:srgbClr val="002060"/>
              </a:solidFill>
            </a:endParaRPr>
          </a:p>
          <a:p>
            <a:pPr lvl="0"/>
            <a:endParaRPr lang="en-GB" dirty="0"/>
          </a:p>
        </p:txBody>
      </p:sp>
      <p:sp>
        <p:nvSpPr>
          <p:cNvPr id="3" name="Text Placeholder 2">
            <a:extLst>
              <a:ext uri="{FF2B5EF4-FFF2-40B4-BE49-F238E27FC236}">
                <a16:creationId xmlns:a16="http://schemas.microsoft.com/office/drawing/2014/main" id="{BC60BACB-8931-4905-BCCD-827D3C26996F}"/>
              </a:ext>
            </a:extLst>
          </p:cNvPr>
          <p:cNvSpPr txBox="1">
            <a:spLocks noGrp="1"/>
          </p:cNvSpPr>
          <p:nvPr>
            <p:ph type="body" sz="quarter" idx="4294967295"/>
          </p:nvPr>
        </p:nvSpPr>
        <p:spPr>
          <a:xfrm>
            <a:off x="339047" y="263454"/>
            <a:ext cx="7685083" cy="519114"/>
          </a:xfrm>
          <a:prstGeom prst="rect">
            <a:avLst/>
          </a:prstGeom>
          <a:noFill/>
          <a:ln>
            <a:noFill/>
          </a:ln>
        </p:spPr>
        <p:txBody>
          <a:bodyPr vert="horz" wrap="square" lIns="91440" tIns="45720" rIns="91440" bIns="45720" anchor="t" anchorCtr="0" compatLnSpc="1">
            <a:normAutofit fontScale="92500" lnSpcReduction="10000"/>
          </a:bodyPr>
          <a:lstStyle/>
          <a:p>
            <a:pPr marL="0" lvl="0" indent="0" defTabSz="685800">
              <a:spcBef>
                <a:spcPts val="750"/>
              </a:spcBef>
              <a:buSzPct val="100000"/>
              <a:buNone/>
            </a:pPr>
            <a:r>
              <a:rPr lang="en-GB" sz="3600" b="1" dirty="0">
                <a:solidFill>
                  <a:srgbClr val="002060"/>
                </a:solidFill>
                <a:latin typeface="Arial" panose="020B0604020202020204" pitchFamily="34" charset="0"/>
                <a:cs typeface="Arial" panose="020B0604020202020204" pitchFamily="34" charset="0"/>
              </a:rPr>
              <a:t>Human Papillomavirus (HPV) (2)</a:t>
            </a:r>
          </a:p>
          <a:p>
            <a:pPr marL="171450" lvl="0" indent="-171450" defTabSz="685800">
              <a:spcBef>
                <a:spcPts val="750"/>
              </a:spcBef>
              <a:buSzPct val="100000"/>
              <a:buFont typeface="Arial" pitchFamily="34"/>
            </a:pPr>
            <a:endParaRPr lang="en-GB" sz="2100" dirty="0">
              <a:solidFill>
                <a:srgbClr val="000000"/>
              </a:solidFill>
              <a:latin typeface="Calibri"/>
            </a:endParaRPr>
          </a:p>
        </p:txBody>
      </p:sp>
      <p:pic>
        <p:nvPicPr>
          <p:cNvPr id="4" name="Picture 2">
            <a:extLst>
              <a:ext uri="{FF2B5EF4-FFF2-40B4-BE49-F238E27FC236}">
                <a16:creationId xmlns:a16="http://schemas.microsoft.com/office/drawing/2014/main" id="{CE5FF069-D655-4EB6-C156-50BC2FB79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742" y="3348990"/>
            <a:ext cx="2850567" cy="999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4B8EFF-9BFC-8C9F-AD7F-6022FA7E7EF0}"/>
              </a:ext>
            </a:extLst>
          </p:cNvPr>
          <p:cNvSpPr txBox="1"/>
          <p:nvPr/>
        </p:nvSpPr>
        <p:spPr>
          <a:xfrm>
            <a:off x="6739860" y="4348728"/>
            <a:ext cx="2568539" cy="307777"/>
          </a:xfrm>
          <a:prstGeom prst="rect">
            <a:avLst/>
          </a:prstGeom>
          <a:noFill/>
        </p:spPr>
        <p:txBody>
          <a:bodyPr wrap="square" rtlCol="0">
            <a:spAutoFit/>
          </a:bodyPr>
          <a:lstStyle/>
          <a:p>
            <a:r>
              <a:rPr lang="en-GB" sz="1400" dirty="0"/>
              <a:t>Source: PHW 2022</a:t>
            </a:r>
          </a:p>
        </p:txBody>
      </p:sp>
      <p:sp>
        <p:nvSpPr>
          <p:cNvPr id="6" name="Footer Placeholder 3">
            <a:extLst>
              <a:ext uri="{FF2B5EF4-FFF2-40B4-BE49-F238E27FC236}">
                <a16:creationId xmlns:a16="http://schemas.microsoft.com/office/drawing/2014/main" id="{E838AE4D-4B97-4348-96C2-010586E68BE3}"/>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name="Slide3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957B91-BCC7-44C5-9D2B-F11CB2FC8611}"/>
              </a:ext>
            </a:extLst>
          </p:cNvPr>
          <p:cNvSpPr txBox="1">
            <a:spLocks noGrp="1"/>
          </p:cNvSpPr>
          <p:nvPr>
            <p:ph type="body" sz="quarter" idx="4294967295"/>
          </p:nvPr>
        </p:nvSpPr>
        <p:spPr>
          <a:xfrm>
            <a:off x="412595" y="907768"/>
            <a:ext cx="8524928" cy="3671744"/>
          </a:xfrm>
          <a:prstGeom prst="rect">
            <a:avLst/>
          </a:prstGeom>
          <a:noFill/>
          <a:ln>
            <a:noFill/>
          </a:ln>
        </p:spPr>
        <p:txBody>
          <a:bodyPr vert="horz" wrap="square" lIns="91440" tIns="45720" rIns="91440" bIns="45720" anchor="t" anchorCtr="0" compatLnSpc="1">
            <a:normAutofit fontScale="62500" lnSpcReduction="20000"/>
          </a:bodyPr>
          <a:lstStyle/>
          <a:p>
            <a:pPr marL="0" lvl="0" indent="0" defTabSz="685800">
              <a:lnSpc>
                <a:spcPct val="110000"/>
              </a:lnSpc>
              <a:spcBef>
                <a:spcPts val="750"/>
              </a:spcBef>
              <a:buNone/>
            </a:pPr>
            <a:r>
              <a:rPr lang="en-GB" sz="2300" dirty="0">
                <a:solidFill>
                  <a:srgbClr val="002060"/>
                </a:solidFill>
                <a:latin typeface="Arial" panose="020B0604020202020204" pitchFamily="34" charset="0"/>
                <a:cs typeface="Arial" panose="020B0604020202020204" pitchFamily="34" charset="0"/>
              </a:rPr>
              <a:t>Of the 100+ different types of HPVs:</a:t>
            </a:r>
          </a:p>
          <a:p>
            <a:pPr marL="628650" lvl="1" indent="-171450" defTabSz="685800">
              <a:lnSpc>
                <a:spcPct val="110000"/>
              </a:lnSpc>
              <a:spcBef>
                <a:spcPts val="750"/>
              </a:spcBef>
              <a:buSzPct val="100000"/>
              <a:buFont typeface="Arial" pitchFamily="34"/>
            </a:pPr>
            <a:r>
              <a:rPr lang="en-GB" sz="2300" dirty="0">
                <a:solidFill>
                  <a:srgbClr val="002060"/>
                </a:solidFill>
                <a:latin typeface="Arial" panose="020B0604020202020204" pitchFamily="34" charset="0"/>
                <a:cs typeface="Arial" panose="020B0604020202020204" pitchFamily="34" charset="0"/>
              </a:rPr>
              <a:t>Over forty types affect genital area</a:t>
            </a:r>
          </a:p>
          <a:p>
            <a:pPr marL="628650" lvl="1" indent="-171450" defTabSz="685800">
              <a:lnSpc>
                <a:spcPct val="110000"/>
              </a:lnSpc>
              <a:spcBef>
                <a:spcPts val="750"/>
              </a:spcBef>
              <a:buSzPct val="100000"/>
              <a:buFont typeface="Arial" pitchFamily="34"/>
            </a:pPr>
            <a:r>
              <a:rPr lang="en-GB" sz="2300" dirty="0">
                <a:solidFill>
                  <a:srgbClr val="002060"/>
                </a:solidFill>
                <a:latin typeface="Arial" panose="020B0604020202020204" pitchFamily="34" charset="0"/>
                <a:cs typeface="Arial" panose="020B0604020202020204" pitchFamily="34" charset="0"/>
              </a:rPr>
              <a:t>High risk types (16,18) cause cancer</a:t>
            </a:r>
          </a:p>
          <a:p>
            <a:pPr marL="628650" lvl="1" indent="-171450" defTabSz="685800">
              <a:lnSpc>
                <a:spcPct val="110000"/>
              </a:lnSpc>
              <a:spcBef>
                <a:spcPts val="750"/>
              </a:spcBef>
              <a:buSzPct val="100000"/>
              <a:buFont typeface="Arial" pitchFamily="34"/>
            </a:pPr>
            <a:r>
              <a:rPr lang="en-GB" sz="2300" dirty="0">
                <a:solidFill>
                  <a:srgbClr val="002060"/>
                </a:solidFill>
                <a:latin typeface="Arial" panose="020B0604020202020204" pitchFamily="34" charset="0"/>
                <a:cs typeface="Arial" panose="020B0604020202020204" pitchFamily="34" charset="0"/>
              </a:rPr>
              <a:t>Low risk types (6,11) cause genital warts</a:t>
            </a:r>
          </a:p>
          <a:p>
            <a:pPr marL="0" lvl="0" indent="0" defTabSz="685800">
              <a:lnSpc>
                <a:spcPct val="110000"/>
              </a:lnSpc>
              <a:spcBef>
                <a:spcPts val="750"/>
              </a:spcBef>
              <a:buNone/>
            </a:pPr>
            <a:r>
              <a:rPr lang="en-GB" sz="2300" b="1" dirty="0">
                <a:solidFill>
                  <a:srgbClr val="002060"/>
                </a:solidFill>
                <a:latin typeface="Arial" panose="020B0604020202020204" pitchFamily="34" charset="0"/>
                <a:cs typeface="Arial" panose="020B0604020202020204" pitchFamily="34" charset="0"/>
              </a:rPr>
              <a:t>HPV 16 and 18:</a:t>
            </a:r>
          </a:p>
          <a:p>
            <a:pPr marL="628650" lvl="1" indent="-171450" defTabSz="685800">
              <a:lnSpc>
                <a:spcPct val="110000"/>
              </a:lnSpc>
              <a:spcBef>
                <a:spcPts val="750"/>
              </a:spcBef>
              <a:buSzPct val="100000"/>
              <a:buFont typeface="Arial" pitchFamily="34"/>
            </a:pPr>
            <a:r>
              <a:rPr lang="en-GB" sz="2300" dirty="0">
                <a:solidFill>
                  <a:srgbClr val="002060"/>
                </a:solidFill>
                <a:latin typeface="Arial" panose="020B0604020202020204" pitchFamily="34" charset="0"/>
                <a:cs typeface="Arial" panose="020B0604020202020204" pitchFamily="34" charset="0"/>
              </a:rPr>
              <a:t>HPV16 is responsible for almost 60% and HPV18 for more than 15%, of all cervical cancers in Europe</a:t>
            </a:r>
          </a:p>
          <a:p>
            <a:pPr marL="628650" lvl="1" indent="-171450" defTabSz="685800">
              <a:lnSpc>
                <a:spcPct val="110000"/>
              </a:lnSpc>
              <a:spcBef>
                <a:spcPts val="750"/>
              </a:spcBef>
              <a:buSzPct val="100000"/>
              <a:buFont typeface="Arial" pitchFamily="34"/>
            </a:pPr>
            <a:r>
              <a:rPr lang="en-GB" sz="2300" dirty="0">
                <a:solidFill>
                  <a:srgbClr val="002060"/>
                </a:solidFill>
                <a:latin typeface="Arial" panose="020B0604020202020204" pitchFamily="34" charset="0"/>
                <a:cs typeface="Arial" panose="020B0604020202020204" pitchFamily="34" charset="0"/>
              </a:rPr>
              <a:t>HPV infection is associated with 80-90% of all anal squamous cell cancers and HPV types 16 and 18 are found in the majority of HPV-related anal cancers</a:t>
            </a:r>
          </a:p>
          <a:p>
            <a:pPr marL="0" lvl="0" indent="0" defTabSz="685800">
              <a:lnSpc>
                <a:spcPct val="110000"/>
              </a:lnSpc>
              <a:spcBef>
                <a:spcPts val="750"/>
              </a:spcBef>
              <a:buNone/>
            </a:pPr>
            <a:r>
              <a:rPr lang="en-GB" sz="2300" b="1" dirty="0">
                <a:solidFill>
                  <a:srgbClr val="002060"/>
                </a:solidFill>
                <a:latin typeface="Arial" panose="020B0604020202020204" pitchFamily="34" charset="0"/>
                <a:cs typeface="Arial" panose="020B0604020202020204" pitchFamily="34" charset="0"/>
              </a:rPr>
              <a:t>HPV 6 and 11:</a:t>
            </a:r>
          </a:p>
          <a:p>
            <a:pPr marL="628650" lvl="1" indent="-171450" defTabSz="685800">
              <a:lnSpc>
                <a:spcPct val="110000"/>
              </a:lnSpc>
              <a:spcBef>
                <a:spcPts val="750"/>
              </a:spcBef>
              <a:buSzPct val="100000"/>
              <a:buFont typeface="Arial" pitchFamily="34"/>
            </a:pPr>
            <a:r>
              <a:rPr lang="en-GB" sz="2300" dirty="0">
                <a:solidFill>
                  <a:srgbClr val="002060"/>
                </a:solidFill>
                <a:latin typeface="Arial" panose="020B0604020202020204" pitchFamily="34" charset="0"/>
                <a:cs typeface="Arial" panose="020B0604020202020204" pitchFamily="34" charset="0"/>
              </a:rPr>
              <a:t>90% of cases of genital warts are due to HPV 6 and 11</a:t>
            </a:r>
          </a:p>
          <a:p>
            <a:pPr marL="457200" lvl="1" indent="0" defTabSz="685800">
              <a:lnSpc>
                <a:spcPct val="110000"/>
              </a:lnSpc>
              <a:spcBef>
                <a:spcPts val="750"/>
              </a:spcBef>
              <a:buSzPct val="100000"/>
              <a:buNone/>
            </a:pPr>
            <a:r>
              <a:rPr lang="en-GB" sz="2300" dirty="0">
                <a:solidFill>
                  <a:srgbClr val="002060"/>
                </a:solidFill>
                <a:latin typeface="Arial" panose="020B0604020202020204" pitchFamily="34" charset="0"/>
                <a:cs typeface="Arial" panose="020B0604020202020204" pitchFamily="34" charset="0"/>
              </a:rPr>
              <a:t>							Reference: </a:t>
            </a:r>
            <a:r>
              <a:rPr lang="en-GB" sz="2300" dirty="0">
                <a:solidFill>
                  <a:srgbClr val="002060"/>
                </a:solidFill>
                <a:latin typeface="Arial" panose="020B0604020202020204" pitchFamily="34" charset="0"/>
                <a:cs typeface="Arial" panose="020B0604020202020204" pitchFamily="34" charset="0"/>
                <a:hlinkClick r:id="rId3"/>
              </a:rPr>
              <a:t>Green Book Chapter 18a HPV</a:t>
            </a:r>
            <a:endParaRPr lang="en-GB" sz="2300" dirty="0">
              <a:solidFill>
                <a:srgbClr val="002060"/>
              </a:solidFill>
              <a:latin typeface="Arial" panose="020B0604020202020204" pitchFamily="34" charset="0"/>
              <a:cs typeface="Arial" panose="020B0604020202020204" pitchFamily="34" charset="0"/>
            </a:endParaRPr>
          </a:p>
          <a:p>
            <a:pPr marL="171450" lvl="0" indent="-171450" defTabSz="685800">
              <a:lnSpc>
                <a:spcPct val="70000"/>
              </a:lnSpc>
              <a:spcBef>
                <a:spcPts val="750"/>
              </a:spcBef>
              <a:buSzPct val="100000"/>
              <a:buFont typeface="Arial" pitchFamily="34"/>
            </a:pPr>
            <a:endParaRPr lang="en-GB" sz="1800" dirty="0">
              <a:solidFill>
                <a:srgbClr val="2F2F2F"/>
              </a:solidFill>
              <a:latin typeface="Source Sans Pro"/>
            </a:endParaRPr>
          </a:p>
        </p:txBody>
      </p:sp>
      <p:sp>
        <p:nvSpPr>
          <p:cNvPr id="3" name="Text Placeholder 2">
            <a:extLst>
              <a:ext uri="{FF2B5EF4-FFF2-40B4-BE49-F238E27FC236}">
                <a16:creationId xmlns:a16="http://schemas.microsoft.com/office/drawing/2014/main" id="{00FB3049-4405-4CEB-B553-5BC3C8CE156F}"/>
              </a:ext>
            </a:extLst>
          </p:cNvPr>
          <p:cNvSpPr txBox="1">
            <a:spLocks noGrp="1"/>
          </p:cNvSpPr>
          <p:nvPr>
            <p:ph type="body" sz="quarter" idx="4294967295"/>
          </p:nvPr>
        </p:nvSpPr>
        <p:spPr>
          <a:xfrm>
            <a:off x="412595" y="190687"/>
            <a:ext cx="7350962" cy="545191"/>
          </a:xfrm>
          <a:prstGeom prst="rect">
            <a:avLst/>
          </a:prstGeom>
          <a:noFill/>
          <a:ln>
            <a:noFill/>
          </a:ln>
        </p:spPr>
        <p:txBody>
          <a:bodyPr vert="horz" wrap="square" lIns="91440" tIns="45720" rIns="91440" bIns="45720" anchor="t" anchorCtr="0" compatLnSpc="1">
            <a:normAutofit lnSpcReduction="10000"/>
          </a:bodyPr>
          <a:lstStyle/>
          <a:p>
            <a:pPr marL="0" lvl="0" indent="0" defTabSz="685800">
              <a:spcBef>
                <a:spcPts val="750"/>
              </a:spcBef>
              <a:buNone/>
            </a:pPr>
            <a:r>
              <a:rPr lang="en-GB" sz="3600" b="1" dirty="0">
                <a:solidFill>
                  <a:srgbClr val="17375E"/>
                </a:solidFill>
                <a:latin typeface="Arial" panose="020B0604020202020204" pitchFamily="34" charset="0"/>
                <a:cs typeface="Arial" panose="020B0604020202020204" pitchFamily="34" charset="0"/>
              </a:rPr>
              <a:t>Human Papillomavirus (HPV) (3)</a:t>
            </a:r>
          </a:p>
          <a:p>
            <a:pPr marL="0" lvl="0" indent="0" defTabSz="685800">
              <a:spcBef>
                <a:spcPts val="750"/>
              </a:spcBef>
              <a:buNone/>
            </a:pPr>
            <a:endParaRPr lang="en-GB" sz="3600" dirty="0">
              <a:solidFill>
                <a:srgbClr val="17375E"/>
              </a:solidFill>
              <a:latin typeface="Source Sans Pro"/>
            </a:endParaRPr>
          </a:p>
          <a:p>
            <a:pPr marL="0" lvl="0" indent="0" defTabSz="685800">
              <a:spcBef>
                <a:spcPts val="750"/>
              </a:spcBef>
              <a:buNone/>
            </a:pPr>
            <a:endParaRPr lang="en-GB" sz="3600" dirty="0">
              <a:solidFill>
                <a:srgbClr val="17375E"/>
              </a:solidFill>
              <a:latin typeface="Source Sans Pro"/>
            </a:endParaRPr>
          </a:p>
        </p:txBody>
      </p:sp>
      <p:sp>
        <p:nvSpPr>
          <p:cNvPr id="4" name="Footer Placeholder 3">
            <a:extLst>
              <a:ext uri="{FF2B5EF4-FFF2-40B4-BE49-F238E27FC236}">
                <a16:creationId xmlns:a16="http://schemas.microsoft.com/office/drawing/2014/main" id="{134F0FD3-9FD1-488E-A00A-99B376AFB6F5}"/>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980" y="114791"/>
            <a:ext cx="7886700" cy="593378"/>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HPV associated cancers</a:t>
            </a:r>
          </a:p>
        </p:txBody>
      </p:sp>
      <p:sp>
        <p:nvSpPr>
          <p:cNvPr id="3" name="Content Placeholder 2"/>
          <p:cNvSpPr>
            <a:spLocks noGrp="1"/>
          </p:cNvSpPr>
          <p:nvPr>
            <p:ph idx="1"/>
          </p:nvPr>
        </p:nvSpPr>
        <p:spPr>
          <a:xfrm>
            <a:off x="280129" y="886796"/>
            <a:ext cx="8543237" cy="3364570"/>
          </a:xfrm>
        </p:spPr>
        <p:txBody>
          <a:bodyPr/>
          <a:lstStyle/>
          <a:p>
            <a:pPr marL="0" indent="0">
              <a:lnSpc>
                <a:spcPct val="107000"/>
              </a:lnSpc>
              <a:spcBef>
                <a:spcPts val="600"/>
              </a:spcBef>
              <a:buNone/>
            </a:pPr>
            <a:r>
              <a:rPr lang="en-GB" sz="1200" dirty="0">
                <a:latin typeface="Arial" panose="020B0604020202020204" pitchFamily="34" charset="0"/>
                <a:ea typeface="Calibri" panose="020F0502020204030204" pitchFamily="34" charset="0"/>
                <a:cs typeface="Arial" panose="020B0604020202020204" pitchFamily="34" charset="0"/>
              </a:rPr>
              <a:t>HPV is associated with:</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cervical cancer (high risk HPV types are detectable in more than 99% of all cervical cancers)</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anal and cervical cancers (more than 90%)</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vaginal and vulvar cancers (about 70%) </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oropharyngeal cancers (70%) </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penile cancers (more than 60%)</a:t>
            </a:r>
          </a:p>
          <a:p>
            <a:pPr marL="0" indent="0">
              <a:lnSpc>
                <a:spcPct val="107000"/>
              </a:lnSpc>
              <a:spcBef>
                <a:spcPts val="600"/>
              </a:spcBef>
              <a:buNone/>
            </a:pPr>
            <a:r>
              <a:rPr lang="en-GB" sz="1200" dirty="0">
                <a:latin typeface="Arial" panose="020B0604020202020204" pitchFamily="34" charset="0"/>
                <a:ea typeface="Calibri" panose="020F0502020204030204" pitchFamily="34" charset="0"/>
                <a:cs typeface="Arial" panose="020B0604020202020204" pitchFamily="34" charset="0"/>
                <a:hlinkClick r:id="rId3"/>
              </a:rPr>
              <a:t>Cancer Research UK </a:t>
            </a:r>
            <a:r>
              <a:rPr lang="en-GB" sz="1200" dirty="0">
                <a:latin typeface="Arial" panose="020B0604020202020204" pitchFamily="34" charset="0"/>
                <a:ea typeface="Calibri" panose="020F0502020204030204" pitchFamily="34" charset="0"/>
                <a:cs typeface="Arial" panose="020B0604020202020204" pitchFamily="34" charset="0"/>
              </a:rPr>
              <a:t>suggests that the proportion of cancer cases linked to HPV is rising and that in Europe:</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73% of oropharyngeal cancer cases are HPV positive</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12% of oral cavity, hypopharynx and larynx cancer cases are HPV positive</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laryngeal squamous cell carcinoma (SCC) risk is 5.4 times higher in people with HPV infection</a:t>
            </a:r>
          </a:p>
          <a:p>
            <a:pPr>
              <a:lnSpc>
                <a:spcPct val="107000"/>
              </a:lnSpc>
              <a:spcBef>
                <a:spcPts val="600"/>
              </a:spcBef>
            </a:pPr>
            <a:r>
              <a:rPr lang="en-GB" sz="1200" dirty="0">
                <a:latin typeface="Arial" panose="020B0604020202020204" pitchFamily="34" charset="0"/>
                <a:ea typeface="Calibri" panose="020F0502020204030204" pitchFamily="34" charset="0"/>
                <a:cs typeface="Arial" panose="020B0604020202020204" pitchFamily="34" charset="0"/>
              </a:rPr>
              <a:t>the cancer risk for oropharyngeal, tonsil, and base of tongue is higher in people with more past sexual partners, people who started having sex at a younger age, and men who have ever had sexual contact with men</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12</a:t>
            </a:fld>
            <a:endParaRPr lang="en-GB"/>
          </a:p>
        </p:txBody>
      </p:sp>
      <p:sp>
        <p:nvSpPr>
          <p:cNvPr id="6" name="Footer Placeholder 3">
            <a:extLst>
              <a:ext uri="{FF2B5EF4-FFF2-40B4-BE49-F238E27FC236}">
                <a16:creationId xmlns:a16="http://schemas.microsoft.com/office/drawing/2014/main" id="{06F59158-4680-4993-A854-D367F31F7D82}"/>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63065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name="Slide3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2E5234-4499-4B69-9673-187384838A32}"/>
              </a:ext>
            </a:extLst>
          </p:cNvPr>
          <p:cNvSpPr txBox="1">
            <a:spLocks noGrp="1"/>
          </p:cNvSpPr>
          <p:nvPr>
            <p:ph idx="1"/>
          </p:nvPr>
        </p:nvSpPr>
        <p:spPr>
          <a:xfrm>
            <a:off x="497941" y="551288"/>
            <a:ext cx="8302254" cy="4198568"/>
          </a:xfrm>
        </p:spPr>
        <p:txBody>
          <a:bodyPr>
            <a:normAutofit fontScale="40000" lnSpcReduction="20000"/>
          </a:bodyPr>
          <a:lstStyle/>
          <a:p>
            <a:pPr lvl="0"/>
            <a:endParaRPr lang="en-GB" sz="2300" dirty="0">
              <a:solidFill>
                <a:srgbClr val="002060"/>
              </a:solidFill>
            </a:endParaRPr>
          </a:p>
          <a:p>
            <a:pPr lvl="0">
              <a:lnSpc>
                <a:spcPct val="120000"/>
              </a:lnSpc>
            </a:pPr>
            <a:r>
              <a:rPr lang="en-GB" sz="3500" dirty="0">
                <a:solidFill>
                  <a:srgbClr val="002060"/>
                </a:solidFill>
              </a:rPr>
              <a:t>HPV is spread by skin to skin contact including sexual activity </a:t>
            </a:r>
          </a:p>
          <a:p>
            <a:pPr lvl="0">
              <a:lnSpc>
                <a:spcPct val="120000"/>
              </a:lnSpc>
            </a:pPr>
            <a:r>
              <a:rPr lang="en-GB" sz="3500" dirty="0">
                <a:solidFill>
                  <a:srgbClr val="002060"/>
                </a:solidFill>
              </a:rPr>
              <a:t>HPV is a very common virus and is also one of the most common sexually transmitted infections in the UK</a:t>
            </a:r>
          </a:p>
          <a:p>
            <a:pPr lvl="0">
              <a:lnSpc>
                <a:spcPct val="120000"/>
              </a:lnSpc>
            </a:pPr>
            <a:r>
              <a:rPr lang="en-GB" sz="3500" dirty="0">
                <a:solidFill>
                  <a:srgbClr val="002060"/>
                </a:solidFill>
              </a:rPr>
              <a:t>Nearly all sexually active people get infected with HPV at some point in their lives</a:t>
            </a:r>
          </a:p>
          <a:p>
            <a:pPr lvl="0">
              <a:lnSpc>
                <a:spcPct val="120000"/>
              </a:lnSpc>
            </a:pPr>
            <a:r>
              <a:rPr lang="en-GB" sz="3500" dirty="0">
                <a:solidFill>
                  <a:srgbClr val="002060"/>
                </a:solidFill>
              </a:rPr>
              <a:t>HPV can resolve spontaneously:</a:t>
            </a:r>
          </a:p>
          <a:p>
            <a:pPr marL="0" lvl="0" indent="0">
              <a:lnSpc>
                <a:spcPct val="120000"/>
              </a:lnSpc>
              <a:buNone/>
            </a:pPr>
            <a:r>
              <a:rPr lang="en-GB" sz="3500" dirty="0">
                <a:solidFill>
                  <a:srgbClr val="002060"/>
                </a:solidFill>
              </a:rPr>
              <a:t>  	- 70% new high-risk infections will clear within a year</a:t>
            </a:r>
          </a:p>
          <a:p>
            <a:pPr marL="0" lvl="0" indent="0">
              <a:lnSpc>
                <a:spcPct val="120000"/>
              </a:lnSpc>
              <a:buNone/>
            </a:pPr>
            <a:r>
              <a:rPr lang="en-GB" sz="3500" dirty="0">
                <a:solidFill>
                  <a:srgbClr val="002060"/>
                </a:solidFill>
              </a:rPr>
              <a:t>  	- 90% new infections clear within 2 years </a:t>
            </a:r>
          </a:p>
          <a:p>
            <a:pPr marL="0" lvl="0" indent="0">
              <a:lnSpc>
                <a:spcPct val="120000"/>
              </a:lnSpc>
              <a:buNone/>
            </a:pPr>
            <a:r>
              <a:rPr lang="en-GB" sz="3500" dirty="0">
                <a:solidFill>
                  <a:srgbClr val="002060"/>
                </a:solidFill>
              </a:rPr>
              <a:t>					Reference: </a:t>
            </a:r>
            <a:r>
              <a:rPr lang="en-GB" sz="3500" dirty="0">
                <a:solidFill>
                  <a:srgbClr val="002060"/>
                </a:solidFill>
                <a:hlinkClick r:id="rId3"/>
              </a:rPr>
              <a:t>Green Book Chapter 18a HPV</a:t>
            </a:r>
            <a:endParaRPr lang="en-GB" sz="3500" dirty="0">
              <a:solidFill>
                <a:srgbClr val="002060"/>
              </a:solidFill>
            </a:endParaRPr>
          </a:p>
          <a:p>
            <a:pPr lvl="0">
              <a:lnSpc>
                <a:spcPct val="120000"/>
              </a:lnSpc>
            </a:pPr>
            <a:r>
              <a:rPr lang="en-GB" sz="3500" dirty="0">
                <a:solidFill>
                  <a:srgbClr val="002060"/>
                </a:solidFill>
              </a:rPr>
              <a:t>The risk of acquiring infection increases with:</a:t>
            </a:r>
          </a:p>
          <a:p>
            <a:pPr lvl="1">
              <a:lnSpc>
                <a:spcPct val="120000"/>
              </a:lnSpc>
              <a:buFont typeface="Wingdings" pitchFamily="2"/>
              <a:buChar char="Ø"/>
            </a:pPr>
            <a:r>
              <a:rPr lang="en-GB" sz="3500" dirty="0">
                <a:solidFill>
                  <a:srgbClr val="002060"/>
                </a:solidFill>
              </a:rPr>
              <a:t>the number of previous sexual partners;</a:t>
            </a:r>
          </a:p>
          <a:p>
            <a:pPr lvl="1">
              <a:lnSpc>
                <a:spcPct val="120000"/>
              </a:lnSpc>
              <a:buFont typeface="Wingdings" pitchFamily="2"/>
              <a:buChar char="Ø"/>
            </a:pPr>
            <a:r>
              <a:rPr lang="en-GB" sz="3500" dirty="0">
                <a:solidFill>
                  <a:srgbClr val="002060"/>
                </a:solidFill>
              </a:rPr>
              <a:t>the introduction of a new sexual partner</a:t>
            </a:r>
          </a:p>
          <a:p>
            <a:pPr lvl="1">
              <a:lnSpc>
                <a:spcPct val="120000"/>
              </a:lnSpc>
              <a:buFont typeface="Wingdings" pitchFamily="2"/>
              <a:buChar char="Ø"/>
            </a:pPr>
            <a:r>
              <a:rPr lang="en-GB" sz="3500" dirty="0">
                <a:solidFill>
                  <a:srgbClr val="002060"/>
                </a:solidFill>
              </a:rPr>
              <a:t>sexual history of partners</a:t>
            </a:r>
          </a:p>
          <a:p>
            <a:pPr lvl="0">
              <a:lnSpc>
                <a:spcPct val="120000"/>
              </a:lnSpc>
            </a:pPr>
            <a:r>
              <a:rPr lang="en-GB" sz="3500" dirty="0">
                <a:solidFill>
                  <a:srgbClr val="002060"/>
                </a:solidFill>
              </a:rPr>
              <a:t>HPV can still be present many years after an individual has been sexually active</a:t>
            </a:r>
          </a:p>
          <a:p>
            <a:pPr lvl="0"/>
            <a:endParaRPr lang="en-GB" dirty="0"/>
          </a:p>
        </p:txBody>
      </p:sp>
      <p:sp>
        <p:nvSpPr>
          <p:cNvPr id="3" name="Text Placeholder 2">
            <a:extLst>
              <a:ext uri="{FF2B5EF4-FFF2-40B4-BE49-F238E27FC236}">
                <a16:creationId xmlns:a16="http://schemas.microsoft.com/office/drawing/2014/main" id="{3D89EA6A-9490-4CE8-9617-EE945C0F6CD8}"/>
              </a:ext>
            </a:extLst>
          </p:cNvPr>
          <p:cNvSpPr txBox="1">
            <a:spLocks noGrp="1"/>
          </p:cNvSpPr>
          <p:nvPr>
            <p:ph type="body" sz="quarter" idx="4294967295"/>
          </p:nvPr>
        </p:nvSpPr>
        <p:spPr>
          <a:xfrm>
            <a:off x="628650" y="220233"/>
            <a:ext cx="7450138" cy="499858"/>
          </a:xfrm>
          <a:prstGeom prst="rect">
            <a:avLst/>
          </a:prstGeom>
          <a:noFill/>
          <a:ln>
            <a:noFill/>
          </a:ln>
        </p:spPr>
        <p:txBody>
          <a:bodyPr vert="horz" wrap="square" lIns="91440" tIns="45720" rIns="91440" bIns="45720" anchor="t" anchorCtr="0" compatLnSpc="1">
            <a:normAutofit fontScale="92500" lnSpcReduction="10000"/>
          </a:bodyPr>
          <a:lstStyle/>
          <a:p>
            <a:pPr marL="0" lvl="0" indent="0" defTabSz="685800">
              <a:spcBef>
                <a:spcPts val="750"/>
              </a:spcBef>
              <a:buSzPct val="100000"/>
              <a:buNone/>
            </a:pPr>
            <a:r>
              <a:rPr lang="en-GB" sz="3600" b="1" dirty="0">
                <a:solidFill>
                  <a:srgbClr val="002060"/>
                </a:solidFill>
                <a:latin typeface="Arial" panose="020B0604020202020204" pitchFamily="34" charset="0"/>
                <a:cs typeface="Arial" panose="020B0604020202020204" pitchFamily="34" charset="0"/>
              </a:rPr>
              <a:t>Transmission</a:t>
            </a:r>
          </a:p>
          <a:p>
            <a:pPr marL="171450" lvl="0" indent="-171450" defTabSz="685800">
              <a:spcBef>
                <a:spcPts val="750"/>
              </a:spcBef>
              <a:buSzPct val="100000"/>
              <a:buFont typeface="Arial" pitchFamily="34"/>
            </a:pPr>
            <a:endParaRPr lang="en-GB" sz="2100" dirty="0">
              <a:solidFill>
                <a:srgbClr val="000000"/>
              </a:solidFill>
              <a:latin typeface="Calibri"/>
            </a:endParaRPr>
          </a:p>
        </p:txBody>
      </p:sp>
      <p:sp>
        <p:nvSpPr>
          <p:cNvPr id="4" name="Footer Placeholder 3">
            <a:extLst>
              <a:ext uri="{FF2B5EF4-FFF2-40B4-BE49-F238E27FC236}">
                <a16:creationId xmlns:a16="http://schemas.microsoft.com/office/drawing/2014/main" id="{56754789-1416-4899-81C7-2C53AFBB7A6F}"/>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71450">
              <a:lnSpc>
                <a:spcPct val="107000"/>
              </a:lnSpc>
              <a:spcAft>
                <a:spcPts val="600"/>
              </a:spcAft>
            </a:pPr>
            <a:r>
              <a:rPr lang="en-GB" b="1" dirty="0">
                <a:ea typeface="Calibri" panose="020F0502020204030204" pitchFamily="34" charset="0"/>
                <a:cs typeface="Times New Roman" panose="02020603050405020304" pitchFamily="18" charset="0"/>
              </a:rPr>
              <a:t>Vertical transmission</a:t>
            </a:r>
          </a:p>
        </p:txBody>
      </p:sp>
      <p:sp>
        <p:nvSpPr>
          <p:cNvPr id="3" name="Content Placeholder 2"/>
          <p:cNvSpPr>
            <a:spLocks noGrp="1"/>
          </p:cNvSpPr>
          <p:nvPr>
            <p:ph idx="1"/>
          </p:nvPr>
        </p:nvSpPr>
        <p:spPr>
          <a:xfrm>
            <a:off x="628650" y="921133"/>
            <a:ext cx="7886700" cy="3263504"/>
          </a:xfrm>
        </p:spPr>
        <p:txBody>
          <a:bodyPr/>
          <a:lstStyle/>
          <a:p>
            <a:pPr>
              <a:lnSpc>
                <a:spcPct val="107000"/>
              </a:lnSpc>
              <a:spcAft>
                <a:spcPts val="600"/>
              </a:spcAft>
            </a:pPr>
            <a:r>
              <a:rPr lang="en-GB" sz="1800" dirty="0">
                <a:ea typeface="Calibri" panose="020F0502020204030204" pitchFamily="34" charset="0"/>
                <a:cs typeface="Times New Roman" panose="02020603050405020304" pitchFamily="18" charset="0"/>
              </a:rPr>
              <a:t>Non sexual routes of HPV transmission include vertical transmission from mother to </a:t>
            </a:r>
            <a:r>
              <a:rPr lang="en-GB" sz="1800" dirty="0" err="1">
                <a:ea typeface="Calibri" panose="020F0502020204030204" pitchFamily="34" charset="0"/>
                <a:cs typeface="Times New Roman" panose="02020603050405020304" pitchFamily="18" charset="0"/>
              </a:rPr>
              <a:t>newborn</a:t>
            </a:r>
            <a:r>
              <a:rPr lang="en-GB" sz="1800" dirty="0">
                <a:ea typeface="Calibri" panose="020F0502020204030204" pitchFamily="34" charset="0"/>
                <a:cs typeface="Times New Roman" panose="02020603050405020304" pitchFamily="18" charset="0"/>
              </a:rPr>
              <a:t> baby</a:t>
            </a:r>
          </a:p>
          <a:p>
            <a:pPr>
              <a:lnSpc>
                <a:spcPct val="107000"/>
              </a:lnSpc>
              <a:spcAft>
                <a:spcPts val="600"/>
              </a:spcAft>
            </a:pPr>
            <a:r>
              <a:rPr lang="en-GB" sz="1800" dirty="0">
                <a:ea typeface="Calibri" panose="020F0502020204030204" pitchFamily="34" charset="0"/>
                <a:cs typeface="Times New Roman" panose="02020603050405020304" pitchFamily="18" charset="0"/>
              </a:rPr>
              <a:t>HPV 6 and HPV 11 also cause laryngeal </a:t>
            </a:r>
            <a:r>
              <a:rPr lang="en-GB" sz="1800" dirty="0" err="1">
                <a:ea typeface="Calibri" panose="020F0502020204030204" pitchFamily="34" charset="0"/>
                <a:cs typeface="Times New Roman" panose="02020603050405020304" pitchFamily="18" charset="0"/>
              </a:rPr>
              <a:t>papillomas</a:t>
            </a:r>
            <a:endParaRPr lang="en-GB" sz="1800" dirty="0">
              <a:ea typeface="Calibri" panose="020F0502020204030204" pitchFamily="34" charset="0"/>
              <a:cs typeface="Times New Roman" panose="02020603050405020304" pitchFamily="18" charset="0"/>
            </a:endParaRPr>
          </a:p>
          <a:p>
            <a:pPr>
              <a:lnSpc>
                <a:spcPct val="107000"/>
              </a:lnSpc>
              <a:spcAft>
                <a:spcPts val="600"/>
              </a:spcAft>
            </a:pPr>
            <a:r>
              <a:rPr lang="en-GB" sz="1800" dirty="0">
                <a:ea typeface="Calibri" panose="020F0502020204030204" pitchFamily="34" charset="0"/>
                <a:cs typeface="Times New Roman" panose="02020603050405020304" pitchFamily="18" charset="0"/>
              </a:rPr>
              <a:t>The disease occurs in two forms: juvenile or adult papillomatosis, based on whether it develops before or after 20 years of age</a:t>
            </a:r>
          </a:p>
          <a:p>
            <a:pPr>
              <a:lnSpc>
                <a:spcPct val="107000"/>
              </a:lnSpc>
              <a:spcAft>
                <a:spcPts val="600"/>
              </a:spcAft>
            </a:pPr>
            <a:r>
              <a:rPr lang="en-GB" sz="1800" dirty="0">
                <a:ea typeface="Calibri" panose="020F0502020204030204" pitchFamily="34" charset="0"/>
                <a:cs typeface="Times New Roman" panose="02020603050405020304" pitchFamily="18" charset="0"/>
              </a:rPr>
              <a:t>The juvenile form is generally transmitted through contract with a mother’s infected vaginal canal during childbirth.</a:t>
            </a:r>
          </a:p>
          <a:p>
            <a:pPr marL="0" indent="0">
              <a:lnSpc>
                <a:spcPct val="107000"/>
              </a:lnSpc>
              <a:spcAft>
                <a:spcPts val="600"/>
              </a:spcAft>
              <a:buNone/>
            </a:pPr>
            <a:r>
              <a:rPr lang="en-GB" sz="1800" dirty="0">
                <a:hlinkClick r:id="rId3"/>
              </a:rPr>
              <a:t>Human papillomavirus (HPV): the green book, chapter 18a - GOV.UK (www.gov.uk)</a:t>
            </a:r>
            <a:endParaRPr lang="en-GB" sz="1800" dirty="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defTabSz="685800"/>
            <a:fld id="{561D0CCE-8DCC-44DC-A653-AE62B1D84A52}" type="slidenum">
              <a:rPr lang="en-GB" sz="1350">
                <a:solidFill>
                  <a:prstClr val="white"/>
                </a:solidFill>
                <a:latin typeface="Arial"/>
              </a:rPr>
              <a:pPr defTabSz="685800"/>
              <a:t>14</a:t>
            </a:fld>
            <a:endParaRPr lang="en-GB" sz="1350">
              <a:solidFill>
                <a:prstClr val="white"/>
              </a:solidFill>
              <a:latin typeface="Arial"/>
            </a:endParaRPr>
          </a:p>
        </p:txBody>
      </p:sp>
      <p:sp>
        <p:nvSpPr>
          <p:cNvPr id="6" name="Footer Placeholder 3">
            <a:extLst>
              <a:ext uri="{FF2B5EF4-FFF2-40B4-BE49-F238E27FC236}">
                <a16:creationId xmlns:a16="http://schemas.microsoft.com/office/drawing/2014/main" id="{C04444B9-4FBD-4AE5-8BBC-27B7489EBFEA}"/>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422343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0D4A-D6AD-BA59-45F7-31E402956396}"/>
              </a:ext>
            </a:extLst>
          </p:cNvPr>
          <p:cNvSpPr>
            <a:spLocks noGrp="1"/>
          </p:cNvSpPr>
          <p:nvPr>
            <p:ph type="title"/>
          </p:nvPr>
        </p:nvSpPr>
        <p:spPr>
          <a:xfrm>
            <a:off x="628650" y="273844"/>
            <a:ext cx="7886700" cy="560546"/>
          </a:xfrm>
        </p:spPr>
        <p:txBody>
          <a:bodyPr/>
          <a:lstStyle/>
          <a:p>
            <a:r>
              <a:rPr lang="en-GB" b="1" dirty="0">
                <a:ea typeface="Calibri" panose="020F0502020204030204" pitchFamily="34" charset="0"/>
                <a:cs typeface="Times New Roman" panose="02020603050405020304" pitchFamily="18" charset="0"/>
              </a:rPr>
              <a:t>UK HPV vaccination history</a:t>
            </a:r>
            <a:endParaRPr lang="en-GB" dirty="0"/>
          </a:p>
        </p:txBody>
      </p:sp>
      <p:sp>
        <p:nvSpPr>
          <p:cNvPr id="3" name="Content Placeholder 2">
            <a:extLst>
              <a:ext uri="{FF2B5EF4-FFF2-40B4-BE49-F238E27FC236}">
                <a16:creationId xmlns:a16="http://schemas.microsoft.com/office/drawing/2014/main" id="{361B12EB-4BA6-A8FC-FCCB-15ED735CDE5D}"/>
              </a:ext>
            </a:extLst>
          </p:cNvPr>
          <p:cNvSpPr>
            <a:spLocks noGrp="1"/>
          </p:cNvSpPr>
          <p:nvPr>
            <p:ph idx="1"/>
          </p:nvPr>
        </p:nvSpPr>
        <p:spPr>
          <a:xfrm>
            <a:off x="468759" y="834390"/>
            <a:ext cx="7886700" cy="3969784"/>
          </a:xfrm>
        </p:spPr>
        <p:txBody>
          <a:bodyPr/>
          <a:lstStyle/>
          <a:p>
            <a:pPr defTabSz="914400">
              <a:lnSpc>
                <a:spcPct val="150000"/>
              </a:lnSpc>
              <a:spcBef>
                <a:spcPts val="0"/>
              </a:spcBef>
              <a:buSzTx/>
              <a:defRPr/>
            </a:pP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The UK National HPV Immunisation Programme for girls in school Year 8 began in September 2008.</a:t>
            </a:r>
          </a:p>
          <a:p>
            <a:pPr defTabSz="914400">
              <a:lnSpc>
                <a:spcPct val="150000"/>
              </a:lnSpc>
              <a:spcBef>
                <a:spcPts val="0"/>
              </a:spcBef>
              <a:buSzTx/>
              <a:defRPr/>
            </a:pPr>
            <a:r>
              <a:rPr kumimoji="0" lang="en-GB" sz="1200" b="0" i="0" u="none" strike="noStrike" kern="1200" cap="none" spc="0" normalizeH="0" baseline="0" noProof="0" dirty="0" err="1">
                <a:ln>
                  <a:noFill/>
                </a:ln>
                <a:solidFill>
                  <a:srgbClr val="212A73"/>
                </a:solidFill>
                <a:effectLst/>
                <a:uLnTx/>
                <a:uFillTx/>
                <a:latin typeface="Arial"/>
                <a:ea typeface="Calibri" panose="020F0502020204030204" pitchFamily="34" charset="0"/>
                <a:cs typeface="Times New Roman" panose="02020603050405020304" pitchFamily="18" charset="0"/>
              </a:rPr>
              <a:t>Cervarix</a:t>
            </a: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 vaccine (HPV types 16,18) was used between 2008 and 2012.</a:t>
            </a:r>
          </a:p>
          <a:p>
            <a:pPr defTabSz="914400">
              <a:lnSpc>
                <a:spcPct val="150000"/>
              </a:lnSpc>
              <a:spcBef>
                <a:spcPts val="0"/>
              </a:spcBef>
              <a:buSzTx/>
              <a:defRPr/>
            </a:pP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Gardasil vaccine (HPV types 6,11,16,18) was introduced in September 2012.</a:t>
            </a:r>
          </a:p>
          <a:p>
            <a:pPr defTabSz="914400">
              <a:lnSpc>
                <a:spcPct val="150000"/>
              </a:lnSpc>
              <a:spcBef>
                <a:spcPts val="0"/>
              </a:spcBef>
              <a:buSzTx/>
              <a:defRPr/>
            </a:pP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On 1 April 2017, a national HPV vaccination programme for men who have sex with men (GBMSM) began in Wales where GBMSM aged up to and including 45 years old are offered HPV vaccine through Specialist Sexual Health Services (SSHS) and/or HIV clinics.</a:t>
            </a:r>
          </a:p>
          <a:p>
            <a:pPr defTabSz="914400">
              <a:lnSpc>
                <a:spcPct val="150000"/>
              </a:lnSpc>
              <a:spcBef>
                <a:spcPts val="0"/>
              </a:spcBef>
              <a:buSzTx/>
              <a:defRPr/>
            </a:pP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In September 2019 the HPV vaccine programme was extended to include boys as well as girls.</a:t>
            </a:r>
          </a:p>
          <a:p>
            <a:pPr defTabSz="914400">
              <a:lnSpc>
                <a:spcPct val="150000"/>
              </a:lnSpc>
              <a:spcBef>
                <a:spcPts val="0"/>
              </a:spcBef>
              <a:buSzTx/>
              <a:defRPr/>
            </a:pP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In 2022 Gardasil 9 vaccine (HPV types 6,11,16,18,31,33,45,52,58) became available. From March 2023 Gardasil 9 is the only HPV vaccine available for the routine programme.</a:t>
            </a:r>
          </a:p>
          <a:p>
            <a:pPr defTabSz="914400">
              <a:lnSpc>
                <a:spcPct val="150000"/>
              </a:lnSpc>
              <a:spcBef>
                <a:spcPts val="0"/>
              </a:spcBef>
              <a:buSzTx/>
              <a:defRPr/>
            </a:pP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From 1 April 2022 there was a change from a 3-dose to a 2-dose schedule (2 doses at least 6 months apart) for eligible individuals aged over 15 years and GBMSM*.</a:t>
            </a:r>
          </a:p>
          <a:p>
            <a:pPr defTabSz="914400">
              <a:lnSpc>
                <a:spcPct val="150000"/>
              </a:lnSpc>
              <a:spcBef>
                <a:spcPts val="0"/>
              </a:spcBef>
              <a:buSzTx/>
              <a:defRPr/>
            </a:pPr>
            <a:r>
              <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rPr>
              <a:t>From 1 September 2023 there will be a change from a 2-dose HPV course to 1-dose HPV course for the routine, catch up and GBMSM programme for individuals under 25* </a:t>
            </a:r>
            <a:r>
              <a:rPr lang="en-GB" sz="1050" dirty="0">
                <a:hlinkClick r:id="rId3"/>
              </a:rPr>
              <a:t>WHC 2023 16</a:t>
            </a:r>
            <a:endParaRPr kumimoji="0" lang="en-GB" sz="1200" b="0" i="0" u="none" strike="noStrike" kern="1200" cap="none" spc="0" normalizeH="0" baseline="0" noProof="0" dirty="0">
              <a:ln>
                <a:noFill/>
              </a:ln>
              <a:solidFill>
                <a:srgbClr val="212A73"/>
              </a:solidFill>
              <a:effectLst/>
              <a:uLnTx/>
              <a:uFillTx/>
              <a:latin typeface="Arial"/>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B7AE1C03-10BB-47F9-BB8F-E6BA97CED09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2712591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 y="52279"/>
            <a:ext cx="8332470" cy="588526"/>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JCVI: One-dose HPV routine programme</a:t>
            </a:r>
          </a:p>
        </p:txBody>
      </p:sp>
      <p:sp>
        <p:nvSpPr>
          <p:cNvPr id="3" name="Content Placeholder 2"/>
          <p:cNvSpPr>
            <a:spLocks noGrp="1"/>
          </p:cNvSpPr>
          <p:nvPr>
            <p:ph idx="1"/>
          </p:nvPr>
        </p:nvSpPr>
        <p:spPr>
          <a:xfrm>
            <a:off x="278130" y="825843"/>
            <a:ext cx="8671560" cy="3755210"/>
          </a:xfrm>
        </p:spPr>
        <p:txBody>
          <a:bodyPr/>
          <a:lstStyle/>
          <a:p>
            <a:pPr marL="257175" indent="-257175">
              <a:lnSpc>
                <a:spcPct val="107000"/>
              </a:lnSpc>
              <a:spcAft>
                <a:spcPts val="600"/>
              </a:spcAft>
            </a:pPr>
            <a:r>
              <a:rPr lang="en-GB" sz="1400" dirty="0">
                <a:ea typeface="Calibri" panose="020F0502020204030204" pitchFamily="34" charset="0"/>
                <a:cs typeface="Times New Roman" panose="02020603050405020304" pitchFamily="18" charset="0"/>
              </a:rPr>
              <a:t>In August 2022, </a:t>
            </a:r>
            <a:r>
              <a:rPr lang="en-GB" sz="1400" dirty="0">
                <a:ea typeface="Calibri" panose="020F0502020204030204" pitchFamily="34" charset="0"/>
                <a:cs typeface="Times New Roman" panose="02020603050405020304" pitchFamily="18" charset="0"/>
                <a:hlinkClick r:id="rId3"/>
              </a:rPr>
              <a:t>JCVI</a:t>
            </a:r>
            <a:r>
              <a:rPr lang="en-GB" sz="1400" dirty="0">
                <a:ea typeface="Calibri" panose="020F0502020204030204" pitchFamily="34" charset="0"/>
                <a:cs typeface="Times New Roman" panose="02020603050405020304" pitchFamily="18" charset="0"/>
              </a:rPr>
              <a:t> published a statement on a one-dose schedule for the routine HPV immunisation programme.</a:t>
            </a:r>
          </a:p>
          <a:p>
            <a:pPr marL="257175" indent="-257175">
              <a:lnSpc>
                <a:spcPct val="107000"/>
              </a:lnSpc>
              <a:spcAft>
                <a:spcPts val="600"/>
              </a:spcAft>
            </a:pPr>
            <a:r>
              <a:rPr lang="en-GB" sz="1400" dirty="0">
                <a:ea typeface="Calibri" panose="020F0502020204030204" pitchFamily="34" charset="0"/>
                <a:cs typeface="Times New Roman" panose="02020603050405020304" pitchFamily="18" charset="0"/>
              </a:rPr>
              <a:t>JCVI has made a detailed review of the evidence available and considers the evidence that one dose provides similar protection to that induced by two doses is very strong:</a:t>
            </a:r>
          </a:p>
          <a:p>
            <a:pPr marL="600075" lvl="1" indent="-257175">
              <a:lnSpc>
                <a:spcPct val="107000"/>
              </a:lnSpc>
              <a:spcAft>
                <a:spcPts val="600"/>
              </a:spcAft>
            </a:pPr>
            <a:r>
              <a:rPr lang="en-GB" sz="1400" dirty="0">
                <a:ea typeface="Calibri" panose="020F0502020204030204" pitchFamily="34" charset="0"/>
                <a:cs typeface="Times New Roman" panose="02020603050405020304" pitchFamily="18" charset="0"/>
              </a:rPr>
              <a:t>Trial and non-trial evidence shows that initial vaccine efficacy from one dose is very high and likely comparable to that from 2 doses.</a:t>
            </a:r>
          </a:p>
          <a:p>
            <a:pPr marL="600075" lvl="1" indent="-257175">
              <a:lnSpc>
                <a:spcPct val="107000"/>
              </a:lnSpc>
              <a:spcAft>
                <a:spcPts val="600"/>
              </a:spcAft>
            </a:pPr>
            <a:r>
              <a:rPr lang="en-GB" sz="1400" dirty="0">
                <a:ea typeface="Calibri" panose="020F0502020204030204" pitchFamily="34" charset="0"/>
                <a:cs typeface="Times New Roman" panose="02020603050405020304" pitchFamily="18" charset="0"/>
              </a:rPr>
              <a:t>Long duration of protection already seen is associated with a level of antibody that is steady – it is not biologically likely that the antibody level would suddenly fall in the next few years after being sustained for more than 10 years.</a:t>
            </a:r>
          </a:p>
          <a:p>
            <a:pPr marL="600075" lvl="1" indent="-257175">
              <a:lnSpc>
                <a:spcPct val="107000"/>
              </a:lnSpc>
              <a:spcAft>
                <a:spcPts val="600"/>
              </a:spcAft>
            </a:pPr>
            <a:r>
              <a:rPr lang="en-GB" sz="1400" dirty="0">
                <a:ea typeface="Calibri" panose="020F0502020204030204" pitchFamily="34" charset="0"/>
                <a:cs typeface="Times New Roman" panose="02020603050405020304" pitchFamily="18" charset="0"/>
              </a:rPr>
              <a:t>The one-dose antibody level is associated with high efficacy against persistent infection of HPV vaccine types.</a:t>
            </a:r>
          </a:p>
          <a:p>
            <a:r>
              <a:rPr lang="en-GB" sz="1400" dirty="0">
                <a:ea typeface="Calibri" panose="020F0502020204030204" pitchFamily="34" charset="0"/>
                <a:cs typeface="Times New Roman" panose="02020603050405020304" pitchFamily="18" charset="0"/>
              </a:rPr>
              <a:t>This followed an </a:t>
            </a:r>
            <a:r>
              <a:rPr lang="en-GB" sz="1400" dirty="0">
                <a:ea typeface="Calibri" panose="020F0502020204030204" pitchFamily="34" charset="0"/>
                <a:cs typeface="Times New Roman" panose="02020603050405020304" pitchFamily="18" charset="0"/>
                <a:hlinkClick r:id="rId4"/>
              </a:rPr>
              <a:t>interim statement </a:t>
            </a:r>
            <a:r>
              <a:rPr lang="en-GB" sz="1400" dirty="0">
                <a:ea typeface="Calibri" panose="020F0502020204030204" pitchFamily="34" charset="0"/>
                <a:cs typeface="Times New Roman" panose="02020603050405020304" pitchFamily="18" charset="0"/>
              </a:rPr>
              <a:t>published in February 2022 and a 6 week stakeholder consultation.</a:t>
            </a:r>
          </a:p>
          <a:p>
            <a:endParaRPr lang="en-GB" dirty="0"/>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16</a:t>
            </a:fld>
            <a:endParaRPr lang="en-GB"/>
          </a:p>
        </p:txBody>
      </p:sp>
      <p:sp>
        <p:nvSpPr>
          <p:cNvPr id="6" name="Footer Placeholder 3">
            <a:extLst>
              <a:ext uri="{FF2B5EF4-FFF2-40B4-BE49-F238E27FC236}">
                <a16:creationId xmlns:a16="http://schemas.microsoft.com/office/drawing/2014/main" id="{00345CA7-FF7C-40CC-B920-3421F3604541}"/>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49185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58959"/>
            <a:ext cx="8332470" cy="994172"/>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WHO SAGE 2022 review: 1-dose HPV</a:t>
            </a:r>
          </a:p>
        </p:txBody>
      </p:sp>
      <p:sp>
        <p:nvSpPr>
          <p:cNvPr id="3" name="Content Placeholder 2"/>
          <p:cNvSpPr>
            <a:spLocks noGrp="1"/>
          </p:cNvSpPr>
          <p:nvPr>
            <p:ph idx="1"/>
          </p:nvPr>
        </p:nvSpPr>
        <p:spPr>
          <a:xfrm>
            <a:off x="628650" y="1148974"/>
            <a:ext cx="7292340" cy="3755210"/>
          </a:xfrm>
        </p:spPr>
        <p:txBody>
          <a:bodyPr/>
          <a:lstStyle/>
          <a:p>
            <a:pPr marL="599400" indent="-256500">
              <a:lnSpc>
                <a:spcPct val="107000"/>
              </a:lnSpc>
              <a:spcBef>
                <a:spcPts val="375"/>
              </a:spcBef>
              <a:spcAft>
                <a:spcPts val="600"/>
              </a:spcAft>
            </a:pPr>
            <a:r>
              <a:rPr lang="en-GB" sz="1600" dirty="0">
                <a:ea typeface="Calibri" panose="020F0502020204030204" pitchFamily="34" charset="0"/>
                <a:cs typeface="Times New Roman" panose="02020603050405020304" pitchFamily="18" charset="0"/>
              </a:rPr>
              <a:t>This advice is supported by the World Health Organization (WHO) Strategic Advisory Group of Experts on Immunization (SAGE)</a:t>
            </a:r>
          </a:p>
          <a:p>
            <a:pPr marL="599400" indent="-256500">
              <a:lnSpc>
                <a:spcPct val="107000"/>
              </a:lnSpc>
              <a:spcBef>
                <a:spcPts val="375"/>
              </a:spcBef>
              <a:spcAft>
                <a:spcPts val="600"/>
              </a:spcAft>
            </a:pPr>
            <a:r>
              <a:rPr lang="en-GB" sz="1600" dirty="0">
                <a:ea typeface="Calibri" panose="020F0502020204030204" pitchFamily="34" charset="0"/>
                <a:cs typeface="Times New Roman" panose="02020603050405020304" pitchFamily="18" charset="0"/>
              </a:rPr>
              <a:t>Their 2022 review concluded that a single dose HPV vaccine delivers solid protection against HPV to immunocompetent individuals under 25 years of age, that is comparable to a 2-dose schedule</a:t>
            </a:r>
          </a:p>
          <a:p>
            <a:pPr marL="599400" indent="-256500">
              <a:lnSpc>
                <a:spcPct val="107000"/>
              </a:lnSpc>
              <a:spcBef>
                <a:spcPts val="375"/>
              </a:spcBef>
              <a:spcAft>
                <a:spcPts val="600"/>
              </a:spcAft>
            </a:pPr>
            <a:endParaRPr lang="en-GB" sz="1600" dirty="0">
              <a:latin typeface="+mj-lt"/>
              <a:ea typeface="Calibri" panose="020F0502020204030204" pitchFamily="34" charset="0"/>
              <a:cs typeface="Times New Roman" panose="02020603050405020304" pitchFamily="18" charset="0"/>
            </a:endParaRPr>
          </a:p>
          <a:p>
            <a:pPr marL="342900" indent="0" algn="ctr">
              <a:lnSpc>
                <a:spcPct val="107000"/>
              </a:lnSpc>
              <a:spcBef>
                <a:spcPts val="375"/>
              </a:spcBef>
              <a:spcAft>
                <a:spcPts val="600"/>
              </a:spcAft>
              <a:buNone/>
            </a:pPr>
            <a:r>
              <a:rPr lang="en-GB" sz="1600" dirty="0">
                <a:hlinkClick r:id="rId3"/>
              </a:rPr>
              <a:t>Meeting of the Strategic Advisory Group of Experts on Immunization, April 2022: conclusions and recommendations (who.int)</a:t>
            </a:r>
            <a:endParaRPr lang="en-GB" sz="1600" dirty="0">
              <a:latin typeface="+mj-lt"/>
              <a:ea typeface="Calibri" panose="020F0502020204030204" pitchFamily="34" charset="0"/>
              <a:cs typeface="Times New Roman" panose="02020603050405020304" pitchFamily="18" charset="0"/>
            </a:endParaRPr>
          </a:p>
          <a:p>
            <a:pPr marL="599400" indent="-256500">
              <a:lnSpc>
                <a:spcPct val="107000"/>
              </a:lnSpc>
              <a:spcBef>
                <a:spcPts val="375"/>
              </a:spcBef>
              <a:spcAft>
                <a:spcPts val="600"/>
              </a:spcAft>
            </a:pPr>
            <a:endParaRPr lang="en-GB" dirty="0"/>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17</a:t>
            </a:fld>
            <a:endParaRPr lang="en-GB"/>
          </a:p>
        </p:txBody>
      </p:sp>
      <p:sp>
        <p:nvSpPr>
          <p:cNvPr id="6" name="Footer Placeholder 3">
            <a:extLst>
              <a:ext uri="{FF2B5EF4-FFF2-40B4-BE49-F238E27FC236}">
                <a16:creationId xmlns:a16="http://schemas.microsoft.com/office/drawing/2014/main" id="{54D2CA9B-AF89-4C07-B22E-D53C54D28117}"/>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88658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5014"/>
            <a:ext cx="8259500" cy="994172"/>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JCVI: One-dose HPV evidence (1)</a:t>
            </a:r>
          </a:p>
        </p:txBody>
      </p:sp>
      <p:sp>
        <p:nvSpPr>
          <p:cNvPr id="3" name="Content Placeholder 2"/>
          <p:cNvSpPr>
            <a:spLocks noGrp="1"/>
          </p:cNvSpPr>
          <p:nvPr>
            <p:ph idx="1"/>
          </p:nvPr>
        </p:nvSpPr>
        <p:spPr>
          <a:xfrm>
            <a:off x="255850" y="997287"/>
            <a:ext cx="8511187" cy="3148925"/>
          </a:xfrm>
        </p:spPr>
        <p:txBody>
          <a:bodyPr/>
          <a:lstStyle/>
          <a:p>
            <a:pPr marL="257175" indent="-257175">
              <a:lnSpc>
                <a:spcPct val="107000"/>
              </a:lnSpc>
              <a:spcAft>
                <a:spcPts val="600"/>
              </a:spcAft>
            </a:pPr>
            <a:r>
              <a:rPr lang="en-GB" sz="1600" dirty="0">
                <a:ea typeface="Calibri" panose="020F0502020204030204" pitchFamily="34" charset="0"/>
                <a:cs typeface="Times New Roman" panose="02020603050405020304" pitchFamily="18" charset="0"/>
              </a:rPr>
              <a:t>Studies by the Costa Rica Vaccine trial (CVT) and Indian International Agency for Research on Cancer (IARC) have shown:</a:t>
            </a:r>
          </a:p>
          <a:p>
            <a:pPr marL="600075" lvl="1" indent="-257175">
              <a:lnSpc>
                <a:spcPct val="107000"/>
              </a:lnSpc>
              <a:spcAft>
                <a:spcPts val="600"/>
              </a:spcAft>
            </a:pPr>
            <a:r>
              <a:rPr lang="en-GB" sz="1600" dirty="0">
                <a:ea typeface="Calibri" panose="020F0502020204030204" pitchFamily="34" charset="0"/>
                <a:cs typeface="Times New Roman" panose="02020603050405020304" pitchFamily="18" charset="0"/>
              </a:rPr>
              <a:t>Durability of one dose of the bivalent or </a:t>
            </a:r>
            <a:r>
              <a:rPr lang="en-GB" sz="1600" dirty="0" err="1">
                <a:ea typeface="Calibri" panose="020F0502020204030204" pitchFamily="34" charset="0"/>
                <a:cs typeface="Times New Roman" panose="02020603050405020304" pitchFamily="18" charset="0"/>
              </a:rPr>
              <a:t>quadrivalent</a:t>
            </a:r>
            <a:r>
              <a:rPr lang="en-GB" sz="1600" dirty="0">
                <a:ea typeface="Calibri" panose="020F0502020204030204" pitchFamily="34" charset="0"/>
                <a:cs typeface="Times New Roman" panose="02020603050405020304" pitchFamily="18" charset="0"/>
              </a:rPr>
              <a:t> vaccine with stable antibody levels up to 10/11 years with comparable efficacy to that of 3 doses</a:t>
            </a:r>
          </a:p>
          <a:p>
            <a:pPr marL="257175" indent="-257175">
              <a:lnSpc>
                <a:spcPct val="107000"/>
              </a:lnSpc>
              <a:spcAft>
                <a:spcPts val="600"/>
              </a:spcAft>
            </a:pPr>
            <a:r>
              <a:rPr lang="en-GB" sz="1600" dirty="0">
                <a:ea typeface="Calibri" panose="020F0502020204030204" pitchFamily="34" charset="0"/>
                <a:cs typeface="Times New Roman" panose="02020603050405020304" pitchFamily="18" charset="0"/>
              </a:rPr>
              <a:t>Preliminary data from trials investigating immunogenicity and efficacy of one dose of the 9-valent vaccine or a delayed second dose (the delayed booster study (DEBS)) are showing that:</a:t>
            </a:r>
          </a:p>
          <a:p>
            <a:pPr marL="600075" lvl="1" indent="-257175">
              <a:lnSpc>
                <a:spcPct val="107000"/>
              </a:lnSpc>
              <a:spcAft>
                <a:spcPts val="600"/>
              </a:spcAft>
            </a:pPr>
            <a:r>
              <a:rPr lang="en-GB" sz="1600" dirty="0">
                <a:ea typeface="Calibri" panose="020F0502020204030204" pitchFamily="34" charset="0"/>
                <a:cs typeface="Times New Roman" panose="02020603050405020304" pitchFamily="18" charset="0"/>
              </a:rPr>
              <a:t>The 9-valent vaccine has the same qualities as the bivalent vaccine and </a:t>
            </a:r>
            <a:r>
              <a:rPr lang="en-GB" sz="1600" dirty="0" err="1">
                <a:ea typeface="Calibri" panose="020F0502020204030204" pitchFamily="34" charset="0"/>
                <a:cs typeface="Times New Roman" panose="02020603050405020304" pitchFamily="18" charset="0"/>
              </a:rPr>
              <a:t>quadrivalent</a:t>
            </a:r>
            <a:r>
              <a:rPr lang="en-GB" sz="1600" dirty="0">
                <a:ea typeface="Calibri" panose="020F0502020204030204" pitchFamily="34" charset="0"/>
                <a:cs typeface="Times New Roman" panose="02020603050405020304" pitchFamily="18" charset="0"/>
              </a:rPr>
              <a:t> vaccine in terms of high rates of efficacy against HPV vaccine types</a:t>
            </a:r>
          </a:p>
          <a:p>
            <a:pPr marL="600075" lvl="1" indent="-257175">
              <a:lnSpc>
                <a:spcPct val="107000"/>
              </a:lnSpc>
              <a:spcAft>
                <a:spcPts val="600"/>
              </a:spcAft>
            </a:pPr>
            <a:r>
              <a:rPr lang="en-GB" sz="1600" dirty="0">
                <a:ea typeface="Calibri" panose="020F0502020204030204" pitchFamily="34" charset="0"/>
                <a:cs typeface="Times New Roman" panose="02020603050405020304" pitchFamily="18" charset="0"/>
              </a:rPr>
              <a:t>There is a trajectory of a stable antibody response similar to that seen for the bivalent and </a:t>
            </a:r>
            <a:r>
              <a:rPr lang="en-GB" sz="1600" dirty="0" err="1">
                <a:ea typeface="Calibri" panose="020F0502020204030204" pitchFamily="34" charset="0"/>
                <a:cs typeface="Times New Roman" panose="02020603050405020304" pitchFamily="18" charset="0"/>
              </a:rPr>
              <a:t>quadrivalent</a:t>
            </a:r>
            <a:r>
              <a:rPr lang="en-GB" sz="1600" dirty="0">
                <a:ea typeface="Calibri" panose="020F0502020204030204" pitchFamily="34" charset="0"/>
                <a:cs typeface="Times New Roman" panose="02020603050405020304" pitchFamily="18" charset="0"/>
              </a:rPr>
              <a:t> vaccines</a:t>
            </a:r>
          </a:p>
          <a:p>
            <a:pPr marL="0" indent="0" algn="ctr">
              <a:lnSpc>
                <a:spcPct val="107000"/>
              </a:lnSpc>
              <a:spcAft>
                <a:spcPts val="600"/>
              </a:spcAft>
              <a:buNone/>
            </a:pPr>
            <a:endParaRPr lang="en-GB" sz="1500" dirty="0">
              <a:latin typeface="+mj-lt"/>
              <a:cs typeface="Calibri" panose="020F0502020204030204" pitchFamily="34" charset="0"/>
            </a:endParaRPr>
          </a:p>
          <a:p>
            <a:pPr marL="0" indent="0">
              <a:lnSpc>
                <a:spcPct val="107000"/>
              </a:lnSpc>
              <a:spcAft>
                <a:spcPts val="600"/>
              </a:spcAft>
              <a:buNone/>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07000"/>
              </a:lnSpc>
              <a:spcAft>
                <a:spcPts val="6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18</a:t>
            </a:fld>
            <a:endParaRPr lang="en-GB"/>
          </a:p>
        </p:txBody>
      </p:sp>
      <p:sp>
        <p:nvSpPr>
          <p:cNvPr id="6" name="Footer Placeholder 3">
            <a:extLst>
              <a:ext uri="{FF2B5EF4-FFF2-40B4-BE49-F238E27FC236}">
                <a16:creationId xmlns:a16="http://schemas.microsoft.com/office/drawing/2014/main" id="{9756B264-E2CE-43E1-9045-A86035D7F539}"/>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4125931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155014"/>
            <a:ext cx="8590970" cy="994172"/>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JCVI: One-dose HPV evidence (2)</a:t>
            </a:r>
          </a:p>
        </p:txBody>
      </p:sp>
      <p:sp>
        <p:nvSpPr>
          <p:cNvPr id="3" name="Content Placeholder 2"/>
          <p:cNvSpPr>
            <a:spLocks noGrp="1"/>
          </p:cNvSpPr>
          <p:nvPr>
            <p:ph idx="1"/>
          </p:nvPr>
        </p:nvSpPr>
        <p:spPr>
          <a:xfrm>
            <a:off x="476315" y="1017395"/>
            <a:ext cx="7886700" cy="2162909"/>
          </a:xfrm>
        </p:spPr>
        <p:txBody>
          <a:bodyPr/>
          <a:lstStyle/>
          <a:p>
            <a:pPr marL="257175" indent="-257175">
              <a:lnSpc>
                <a:spcPct val="107000"/>
              </a:lnSpc>
              <a:spcAft>
                <a:spcPts val="600"/>
              </a:spcAft>
            </a:pPr>
            <a:r>
              <a:rPr lang="en-GB" sz="1800" dirty="0">
                <a:ea typeface="Calibri" panose="020F0502020204030204" pitchFamily="34" charset="0"/>
                <a:cs typeface="Times New Roman" panose="02020603050405020304" pitchFamily="18" charset="0"/>
              </a:rPr>
              <a:t>The Kenya single dose HPV vaccine efficacy (KEN SHE) trial investigated single dose HPV with the 9-valent vaccine in young African women and showed:</a:t>
            </a:r>
          </a:p>
          <a:p>
            <a:pPr marL="600075" lvl="1" indent="-257175">
              <a:lnSpc>
                <a:spcPct val="107000"/>
              </a:lnSpc>
              <a:spcAft>
                <a:spcPts val="600"/>
              </a:spcAft>
            </a:pPr>
            <a:r>
              <a:rPr lang="en-GB" dirty="0">
                <a:ea typeface="Calibri" panose="020F0502020204030204" pitchFamily="34" charset="0"/>
                <a:cs typeface="Times New Roman" panose="02020603050405020304" pitchFamily="18" charset="0"/>
              </a:rPr>
              <a:t>Adolescent girls and young women were protected effectively from HPV infection over the first 18 months post vaccination</a:t>
            </a:r>
          </a:p>
          <a:p>
            <a:pPr marL="600075" lvl="1" indent="-257175">
              <a:lnSpc>
                <a:spcPct val="107000"/>
              </a:lnSpc>
              <a:spcAft>
                <a:spcPts val="600"/>
              </a:spcAft>
            </a:pPr>
            <a:r>
              <a:rPr lang="en-GB" dirty="0">
                <a:ea typeface="Calibri" panose="020F0502020204030204" pitchFamily="34" charset="0"/>
                <a:cs typeface="Times New Roman" panose="02020603050405020304" pitchFamily="18" charset="0"/>
              </a:rPr>
              <a:t>HPV 16/18 vaccine efficacy was over 97% - the same as results in licensure trials for 3 doses</a:t>
            </a:r>
          </a:p>
          <a:p>
            <a:pPr marL="600075" lvl="1" indent="-257175">
              <a:lnSpc>
                <a:spcPct val="107000"/>
              </a:lnSpc>
              <a:spcAft>
                <a:spcPts val="600"/>
              </a:spcAft>
            </a:pPr>
            <a:endParaRPr lang="en-GB" sz="1500" dirty="0">
              <a:ea typeface="Calibri" panose="020F0502020204030204" pitchFamily="34" charset="0"/>
              <a:cs typeface="Times New Roman" panose="02020603050405020304" pitchFamily="18" charset="0"/>
            </a:endParaRPr>
          </a:p>
          <a:p>
            <a:pPr marL="342900" lvl="1" indent="0" algn="ctr">
              <a:lnSpc>
                <a:spcPct val="107000"/>
              </a:lnSpc>
              <a:spcAft>
                <a:spcPts val="600"/>
              </a:spcAft>
              <a:buNone/>
            </a:pPr>
            <a:r>
              <a:rPr lang="en-GB" sz="1350" dirty="0">
                <a:cs typeface="Calibri" panose="020F0502020204030204" pitchFamily="34" charset="0"/>
              </a:rPr>
              <a:t>JCVI statement August 2022: </a:t>
            </a:r>
            <a:r>
              <a:rPr lang="en-GB" sz="1350" dirty="0">
                <a:hlinkClick r:id="rId3"/>
              </a:rPr>
              <a:t>JCVI statement on a one-dose schedule for the routine HPV immunisation programme - GOV.UK (www.gov.uk)</a:t>
            </a:r>
            <a:endParaRPr lang="en-GB" sz="1350" dirty="0"/>
          </a:p>
          <a:p>
            <a:pPr marL="0" indent="0">
              <a:lnSpc>
                <a:spcPct val="107000"/>
              </a:lnSpc>
              <a:spcAft>
                <a:spcPts val="600"/>
              </a:spcAft>
              <a:buNone/>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07000"/>
              </a:lnSpc>
              <a:spcAft>
                <a:spcPts val="6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19</a:t>
            </a:fld>
            <a:endParaRPr lang="en-GB"/>
          </a:p>
        </p:txBody>
      </p:sp>
      <p:sp>
        <p:nvSpPr>
          <p:cNvPr id="6" name="Footer Placeholder 3">
            <a:extLst>
              <a:ext uri="{FF2B5EF4-FFF2-40B4-BE49-F238E27FC236}">
                <a16:creationId xmlns:a16="http://schemas.microsoft.com/office/drawing/2014/main" id="{804713FD-D41F-4407-96C4-AF78510A816E}"/>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2505997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CCD49-716F-250E-C219-9F811278D076}"/>
              </a:ext>
            </a:extLst>
          </p:cNvPr>
          <p:cNvSpPr>
            <a:spLocks noGrp="1"/>
          </p:cNvSpPr>
          <p:nvPr>
            <p:ph type="title"/>
          </p:nvPr>
        </p:nvSpPr>
        <p:spPr>
          <a:xfrm>
            <a:off x="628650" y="273844"/>
            <a:ext cx="7886700" cy="590017"/>
          </a:xfrm>
        </p:spPr>
        <p:txBody>
          <a:bodyPr/>
          <a:lstStyle/>
          <a:p>
            <a:r>
              <a:rPr lang="en-GB" b="1" dirty="0"/>
              <a:t>HPV, GBMSM and MSM</a:t>
            </a:r>
          </a:p>
        </p:txBody>
      </p:sp>
      <p:sp>
        <p:nvSpPr>
          <p:cNvPr id="3" name="Content Placeholder 2">
            <a:extLst>
              <a:ext uri="{FF2B5EF4-FFF2-40B4-BE49-F238E27FC236}">
                <a16:creationId xmlns:a16="http://schemas.microsoft.com/office/drawing/2014/main" id="{E53B448A-53D7-980C-7E08-344EC39FCCBC}"/>
              </a:ext>
            </a:extLst>
          </p:cNvPr>
          <p:cNvSpPr>
            <a:spLocks noGrp="1"/>
          </p:cNvSpPr>
          <p:nvPr>
            <p:ph idx="1"/>
          </p:nvPr>
        </p:nvSpPr>
        <p:spPr>
          <a:xfrm>
            <a:off x="357046" y="1016137"/>
            <a:ext cx="7886700" cy="3263502"/>
          </a:xfrm>
        </p:spPr>
        <p:txBody>
          <a:bodyPr/>
          <a:lstStyle/>
          <a:p>
            <a:pPr marL="0" indent="0">
              <a:buNone/>
            </a:pPr>
            <a:r>
              <a:rPr lang="en-GB" sz="1800" dirty="0"/>
              <a:t>The following acronyms will be used within this resource:</a:t>
            </a:r>
          </a:p>
          <a:p>
            <a:pPr marL="0" indent="0">
              <a:buNone/>
            </a:pPr>
            <a:endParaRPr lang="en-GB" sz="1800" dirty="0"/>
          </a:p>
          <a:p>
            <a:r>
              <a:rPr lang="en-GB" sz="1800" dirty="0"/>
              <a:t>HPV - Human Papillomavirus </a:t>
            </a:r>
          </a:p>
          <a:p>
            <a:r>
              <a:rPr lang="en-GB" sz="1800" dirty="0"/>
              <a:t>GBMSM - Gay, bisexual and other men who have sex with men</a:t>
            </a:r>
          </a:p>
          <a:p>
            <a:endParaRPr lang="en-GB" sz="1800" dirty="0"/>
          </a:p>
          <a:p>
            <a:pPr marL="0" indent="0">
              <a:buNone/>
            </a:pPr>
            <a:r>
              <a:rPr lang="en-GB" sz="1800" dirty="0"/>
              <a:t>GBMSM is the new term for the group previously referred to as men who have sex with men (MSM).</a:t>
            </a:r>
          </a:p>
          <a:p>
            <a:endParaRPr lang="en-GB" dirty="0"/>
          </a:p>
        </p:txBody>
      </p:sp>
      <p:sp>
        <p:nvSpPr>
          <p:cNvPr id="6" name="Footer Placeholder 3">
            <a:extLst>
              <a:ext uri="{FF2B5EF4-FFF2-40B4-BE49-F238E27FC236}">
                <a16:creationId xmlns:a16="http://schemas.microsoft.com/office/drawing/2014/main" id="{68E5B280-C0EA-41DE-9212-0FD3F45DED7B}"/>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49521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155014"/>
            <a:ext cx="8590970" cy="994172"/>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Move to one dose HPV in Wales (1)</a:t>
            </a:r>
          </a:p>
        </p:txBody>
      </p:sp>
      <p:sp>
        <p:nvSpPr>
          <p:cNvPr id="3" name="Content Placeholder 2"/>
          <p:cNvSpPr>
            <a:spLocks noGrp="1"/>
          </p:cNvSpPr>
          <p:nvPr>
            <p:ph idx="1"/>
          </p:nvPr>
        </p:nvSpPr>
        <p:spPr>
          <a:xfrm>
            <a:off x="468610" y="878694"/>
            <a:ext cx="7886700" cy="3826870"/>
          </a:xfrm>
        </p:spPr>
        <p:txBody>
          <a:bodyPr/>
          <a:lstStyle/>
          <a:p>
            <a:pPr>
              <a:lnSpc>
                <a:spcPct val="107000"/>
              </a:lnSpc>
              <a:spcAft>
                <a:spcPts val="600"/>
              </a:spcAft>
            </a:pPr>
            <a:r>
              <a:rPr lang="en-GB" sz="1400" dirty="0">
                <a:ea typeface="Calibri" panose="020F0502020204030204" pitchFamily="34" charset="0"/>
                <a:cs typeface="Times New Roman" panose="02020603050405020304" pitchFamily="18" charset="0"/>
              </a:rPr>
              <a:t>In September 2022 Welsh Government issued a Welsh Health Circular to advise of the anticipated change to the HPV vaccination programme in Wales based on the JCVI’s advice on a 1-dose programme for eligible individuals under 25                                                                                        </a:t>
            </a:r>
            <a:r>
              <a:rPr lang="en-GB" sz="1400" dirty="0">
                <a:hlinkClick r:id="rId3"/>
              </a:rPr>
              <a:t>Changes to the vaccine for the HPV immunisation programme (WHC/2022/023) | GOV.WALES</a:t>
            </a:r>
            <a:endParaRPr lang="en-GB" sz="1400" dirty="0"/>
          </a:p>
          <a:p>
            <a:pPr>
              <a:lnSpc>
                <a:spcPct val="107000"/>
              </a:lnSpc>
              <a:spcAft>
                <a:spcPts val="600"/>
              </a:spcAft>
            </a:pPr>
            <a:r>
              <a:rPr lang="en-GB" sz="1400" dirty="0">
                <a:ea typeface="Calibri" panose="020F0502020204030204" pitchFamily="34" charset="0"/>
                <a:cs typeface="Times New Roman" panose="02020603050405020304" pitchFamily="18" charset="0"/>
              </a:rPr>
              <a:t>In May 2023 Welsh Government issued a Welsh Health Circular which provides guidance on implementing the move to one dose of the HPV vaccine in Wales. The </a:t>
            </a:r>
            <a:r>
              <a:rPr lang="en-GB" sz="1400" dirty="0">
                <a:ea typeface="Calibri" panose="020F0502020204030204" pitchFamily="34" charset="0"/>
                <a:cs typeface="Times New Roman" panose="02020603050405020304" pitchFamily="18" charset="0"/>
                <a:hlinkClick r:id="rId4" action="ppaction://hlinkfile"/>
              </a:rPr>
              <a:t>WHC/2023/016 </a:t>
            </a:r>
            <a:r>
              <a:rPr lang="en-GB" sz="1400" dirty="0">
                <a:ea typeface="Calibri" panose="020F0502020204030204" pitchFamily="34" charset="0"/>
                <a:cs typeface="Times New Roman" panose="02020603050405020304" pitchFamily="18" charset="0"/>
              </a:rPr>
              <a:t>states that </a:t>
            </a:r>
            <a:r>
              <a:rPr lang="en-GB" sz="1400" b="1" dirty="0">
                <a:ea typeface="Calibri" panose="020F0502020204030204" pitchFamily="34" charset="0"/>
                <a:cs typeface="Times New Roman" panose="02020603050405020304" pitchFamily="18" charset="0"/>
              </a:rPr>
              <a:t>from 1 September 2023 </a:t>
            </a:r>
            <a:r>
              <a:rPr lang="en-GB" sz="1400" dirty="0">
                <a:ea typeface="Calibri" panose="020F0502020204030204" pitchFamily="34" charset="0"/>
                <a:cs typeface="Times New Roman" panose="02020603050405020304" pitchFamily="18" charset="0"/>
              </a:rPr>
              <a:t>doses required by individuals eligible for HPV vaccination will be as follows:</a:t>
            </a:r>
          </a:p>
          <a:p>
            <a:pPr lvl="1">
              <a:lnSpc>
                <a:spcPct val="107000"/>
              </a:lnSpc>
              <a:spcAft>
                <a:spcPts val="600"/>
              </a:spcAft>
              <a:buFont typeface="Courier New" panose="02070309020205020404" pitchFamily="49" charset="0"/>
              <a:buChar char="o"/>
            </a:pPr>
            <a:r>
              <a:rPr lang="en-GB" sz="1400" dirty="0">
                <a:ea typeface="Calibri" panose="020F0502020204030204" pitchFamily="34" charset="0"/>
                <a:cs typeface="Times New Roman" panose="02020603050405020304" pitchFamily="18" charset="0"/>
              </a:rPr>
              <a:t>1-dose schedule for the routine adolescent programme</a:t>
            </a:r>
            <a:r>
              <a:rPr lang="en-GB" sz="1400" b="1" dirty="0">
                <a:ea typeface="Calibri" panose="020F0502020204030204" pitchFamily="34" charset="0"/>
                <a:cs typeface="Times New Roman" panose="02020603050405020304" pitchFamily="18" charset="0"/>
              </a:rPr>
              <a:t>*</a:t>
            </a:r>
            <a:r>
              <a:rPr lang="en-GB" sz="1400" dirty="0">
                <a:ea typeface="Calibri" panose="020F0502020204030204" pitchFamily="34" charset="0"/>
                <a:cs typeface="Times New Roman" panose="02020603050405020304" pitchFamily="18" charset="0"/>
              </a:rPr>
              <a:t>, those eligible for catch up and GBMSM programme before 25</a:t>
            </a:r>
            <a:r>
              <a:rPr lang="en-GB" sz="1400" baseline="30000" dirty="0">
                <a:ea typeface="Calibri" panose="020F0502020204030204" pitchFamily="34" charset="0"/>
                <a:cs typeface="Times New Roman" panose="02020603050405020304" pitchFamily="18" charset="0"/>
              </a:rPr>
              <a:t>th</a:t>
            </a:r>
            <a:r>
              <a:rPr lang="en-GB" sz="1400" dirty="0">
                <a:ea typeface="Calibri" panose="020F0502020204030204" pitchFamily="34" charset="0"/>
                <a:cs typeface="Times New Roman" panose="02020603050405020304" pitchFamily="18" charset="0"/>
              </a:rPr>
              <a:t> birthday</a:t>
            </a:r>
          </a:p>
          <a:p>
            <a:pPr lvl="1">
              <a:lnSpc>
                <a:spcPct val="107000"/>
              </a:lnSpc>
              <a:spcAft>
                <a:spcPts val="600"/>
              </a:spcAft>
              <a:buFont typeface="Courier New" panose="02070309020205020404" pitchFamily="49" charset="0"/>
              <a:buChar char="o"/>
            </a:pPr>
            <a:r>
              <a:rPr lang="en-GB" sz="1400" dirty="0">
                <a:ea typeface="Calibri" panose="020F0502020204030204" pitchFamily="34" charset="0"/>
                <a:cs typeface="Times New Roman" panose="02020603050405020304" pitchFamily="18" charset="0"/>
              </a:rPr>
              <a:t>2-dose schedule from the age of 25 in the GBMSM programme</a:t>
            </a:r>
          </a:p>
          <a:p>
            <a:pPr lvl="1">
              <a:lnSpc>
                <a:spcPct val="107000"/>
              </a:lnSpc>
              <a:spcAft>
                <a:spcPts val="600"/>
              </a:spcAft>
              <a:buFont typeface="Courier New" panose="02070309020205020404" pitchFamily="49" charset="0"/>
              <a:buChar char="o"/>
            </a:pPr>
            <a:r>
              <a:rPr lang="en-GB" sz="1400" dirty="0">
                <a:ea typeface="Calibri" panose="020F0502020204030204" pitchFamily="34" charset="0"/>
                <a:cs typeface="Times New Roman" panose="02020603050405020304" pitchFamily="18" charset="0"/>
              </a:rPr>
              <a:t>3-dose schedule for individuals who are immunosuppressed and those known to be HIV-positive</a:t>
            </a:r>
          </a:p>
          <a:p>
            <a:pPr marL="0" indent="0">
              <a:lnSpc>
                <a:spcPct val="107000"/>
              </a:lnSpc>
              <a:spcAft>
                <a:spcPts val="600"/>
              </a:spcAft>
              <a:buNone/>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07000"/>
              </a:lnSpc>
              <a:spcAft>
                <a:spcPts val="6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20</a:t>
            </a:fld>
            <a:endParaRPr lang="en-GB"/>
          </a:p>
        </p:txBody>
      </p:sp>
      <p:sp>
        <p:nvSpPr>
          <p:cNvPr id="6" name="Footer Placeholder 3">
            <a:extLst>
              <a:ext uri="{FF2B5EF4-FFF2-40B4-BE49-F238E27FC236}">
                <a16:creationId xmlns:a16="http://schemas.microsoft.com/office/drawing/2014/main" id="{4AE9EC3F-57CE-427B-BBCA-FD41DBAAF7AD}"/>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355856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15" y="1"/>
            <a:ext cx="8590970" cy="994172"/>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Move to one dose HPV in Wales (2)</a:t>
            </a:r>
          </a:p>
        </p:txBody>
      </p:sp>
      <p:sp>
        <p:nvSpPr>
          <p:cNvPr id="3" name="Content Placeholder 2"/>
          <p:cNvSpPr>
            <a:spLocks noGrp="1"/>
          </p:cNvSpPr>
          <p:nvPr>
            <p:ph idx="1"/>
          </p:nvPr>
        </p:nvSpPr>
        <p:spPr>
          <a:xfrm>
            <a:off x="306415" y="690853"/>
            <a:ext cx="8572500" cy="4107484"/>
          </a:xfrm>
        </p:spPr>
        <p:txBody>
          <a:bodyPr/>
          <a:lstStyle/>
          <a:p>
            <a:pPr>
              <a:lnSpc>
                <a:spcPct val="107000"/>
              </a:lnSpc>
              <a:spcAft>
                <a:spcPts val="600"/>
              </a:spcAft>
            </a:pPr>
            <a:r>
              <a:rPr lang="en-GB" sz="1600" b="1" dirty="0">
                <a:ea typeface="Calibri" panose="020F0502020204030204" pitchFamily="34" charset="0"/>
                <a:cs typeface="Times New Roman" panose="02020603050405020304" pitchFamily="18" charset="0"/>
              </a:rPr>
              <a:t>From 1</a:t>
            </a:r>
            <a:r>
              <a:rPr lang="en-GB" sz="1600" b="1" baseline="30000" dirty="0">
                <a:ea typeface="Calibri" panose="020F0502020204030204" pitchFamily="34" charset="0"/>
                <a:cs typeface="Times New Roman" panose="02020603050405020304" pitchFamily="18" charset="0"/>
              </a:rPr>
              <a:t>st</a:t>
            </a:r>
            <a:r>
              <a:rPr lang="en-GB" sz="1600" b="1" dirty="0">
                <a:ea typeface="Calibri" panose="020F0502020204030204" pitchFamily="34" charset="0"/>
                <a:cs typeface="Times New Roman" panose="02020603050405020304" pitchFamily="18" charset="0"/>
              </a:rPr>
              <a:t> September 2023</a:t>
            </a:r>
            <a:r>
              <a:rPr lang="en-GB" sz="1600" dirty="0">
                <a:ea typeface="Calibri" panose="020F0502020204030204" pitchFamily="34" charset="0"/>
                <a:cs typeface="Times New Roman" panose="02020603050405020304" pitchFamily="18" charset="0"/>
              </a:rPr>
              <a:t>, immunocompetent GBMSM, eligible adults under 25 years of age and adolescents who have received 1 dose of HPV vaccine will be considered fully vaccinated and will not need any additional doses. The move to 1-dose will be implemented under a ‘hard stop’ approach from 1</a:t>
            </a:r>
            <a:r>
              <a:rPr lang="en-GB" sz="1600" baseline="30000" dirty="0">
                <a:ea typeface="Calibri" panose="020F0502020204030204" pitchFamily="34" charset="0"/>
                <a:cs typeface="Times New Roman" panose="02020603050405020304" pitchFamily="18" charset="0"/>
              </a:rPr>
              <a:t>st</a:t>
            </a:r>
            <a:r>
              <a:rPr lang="en-GB" sz="1600" dirty="0">
                <a:ea typeface="Calibri" panose="020F0502020204030204" pitchFamily="34" charset="0"/>
                <a:cs typeface="Times New Roman" panose="02020603050405020304" pitchFamily="18" charset="0"/>
              </a:rPr>
              <a:t> September</a:t>
            </a:r>
          </a:p>
          <a:p>
            <a:pPr marL="0" indent="0" algn="ctr">
              <a:lnSpc>
                <a:spcPct val="107000"/>
              </a:lnSpc>
              <a:spcAft>
                <a:spcPts val="600"/>
              </a:spcAft>
              <a:buNone/>
            </a:pPr>
            <a:r>
              <a:rPr lang="en-GB" sz="1600" b="1" dirty="0">
                <a:ea typeface="Calibri" panose="020F0502020204030204" pitchFamily="34" charset="0"/>
                <a:cs typeface="Times New Roman" panose="02020603050405020304" pitchFamily="18" charset="0"/>
              </a:rPr>
              <a:t>Until the one dose schedule commences, the current 2 dose schedule will remain in place</a:t>
            </a:r>
          </a:p>
          <a:p>
            <a:pPr>
              <a:lnSpc>
                <a:spcPct val="107000"/>
              </a:lnSpc>
              <a:spcAft>
                <a:spcPts val="600"/>
              </a:spcAft>
            </a:pPr>
            <a:r>
              <a:rPr lang="en-GB" sz="1600" dirty="0">
                <a:ea typeface="Calibri" panose="020F0502020204030204" pitchFamily="34" charset="0"/>
                <a:cs typeface="Times New Roman" panose="02020603050405020304" pitchFamily="18" charset="0"/>
              </a:rPr>
              <a:t>Some parents, young people and GBMSM under 25 years of age may already have consented to a 2-dose HPV schedule and may expect the offer of two doses to be honoured. </a:t>
            </a:r>
          </a:p>
          <a:p>
            <a:pPr>
              <a:lnSpc>
                <a:spcPct val="107000"/>
              </a:lnSpc>
              <a:spcAft>
                <a:spcPts val="600"/>
              </a:spcAft>
            </a:pPr>
            <a:r>
              <a:rPr lang="en-GB" sz="1600" dirty="0">
                <a:ea typeface="Calibri" panose="020F0502020204030204" pitchFamily="34" charset="0"/>
                <a:cs typeface="Times New Roman" panose="02020603050405020304" pitchFamily="18" charset="0"/>
              </a:rPr>
              <a:t>There needs to be clear communication that the JCVI have advised that the evidence now shows that only 1 dose of HPV vaccine is needed for these groups to give a high level of protection.</a:t>
            </a:r>
          </a:p>
          <a:p>
            <a:pPr marL="0" indent="0">
              <a:lnSpc>
                <a:spcPct val="107000"/>
              </a:lnSpc>
              <a:spcAft>
                <a:spcPts val="600"/>
              </a:spcAft>
              <a:buNone/>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Aft>
                <a:spcPts val="600"/>
              </a:spcAft>
              <a:buNone/>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21</a:t>
            </a:fld>
            <a:endParaRPr lang="en-GB"/>
          </a:p>
        </p:txBody>
      </p:sp>
      <p:sp>
        <p:nvSpPr>
          <p:cNvPr id="6" name="Footer Placeholder 3">
            <a:extLst>
              <a:ext uri="{FF2B5EF4-FFF2-40B4-BE49-F238E27FC236}">
                <a16:creationId xmlns:a16="http://schemas.microsoft.com/office/drawing/2014/main" id="{CC57038D-A4B1-4B1C-9990-752306C1F23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361765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15" y="1"/>
            <a:ext cx="8590970" cy="994172"/>
          </a:xfrm>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WHO cancer elimination strategy</a:t>
            </a:r>
          </a:p>
        </p:txBody>
      </p:sp>
      <p:sp>
        <p:nvSpPr>
          <p:cNvPr id="3" name="Content Placeholder 2"/>
          <p:cNvSpPr>
            <a:spLocks noGrp="1"/>
          </p:cNvSpPr>
          <p:nvPr>
            <p:ph idx="1"/>
          </p:nvPr>
        </p:nvSpPr>
        <p:spPr>
          <a:xfrm>
            <a:off x="306415" y="583269"/>
            <a:ext cx="8572500" cy="4321240"/>
          </a:xfrm>
        </p:spPr>
        <p:txBody>
          <a:bodyPr/>
          <a:lstStyle/>
          <a:p>
            <a:pPr>
              <a:lnSpc>
                <a:spcPct val="107000"/>
              </a:lnSpc>
              <a:spcAft>
                <a:spcPts val="600"/>
              </a:spcAft>
            </a:pPr>
            <a:r>
              <a:rPr lang="en-GB" sz="1400" dirty="0">
                <a:ea typeface="Calibri" panose="020F0502020204030204" pitchFamily="34" charset="0"/>
                <a:cs typeface="Times New Roman" panose="02020603050405020304" pitchFamily="18" charset="0"/>
              </a:rPr>
              <a:t>The </a:t>
            </a:r>
            <a:r>
              <a:rPr lang="en-GB" sz="1400" dirty="0">
                <a:ea typeface="Calibri" panose="020F0502020204030204" pitchFamily="34" charset="0"/>
                <a:cs typeface="Times New Roman" panose="02020603050405020304" pitchFamily="18" charset="0"/>
                <a:hlinkClick r:id="rId3" action="ppaction://hlinkfile"/>
              </a:rPr>
              <a:t>WHC/2023/016</a:t>
            </a:r>
            <a:r>
              <a:rPr lang="en-GB" sz="1400" dirty="0">
                <a:ea typeface="Calibri" panose="020F0502020204030204" pitchFamily="34" charset="0"/>
                <a:cs typeface="Times New Roman" panose="02020603050405020304" pitchFamily="18" charset="0"/>
              </a:rPr>
              <a:t> published in May 2023 includes an uptake target for the adolescent HPV vaccination programme.</a:t>
            </a:r>
          </a:p>
          <a:p>
            <a:pPr>
              <a:lnSpc>
                <a:spcPct val="107000"/>
              </a:lnSpc>
              <a:spcAft>
                <a:spcPts val="600"/>
              </a:spcAft>
            </a:pPr>
            <a:r>
              <a:rPr lang="en-GB" sz="1400" dirty="0">
                <a:ea typeface="Calibri" panose="020F0502020204030204" pitchFamily="34" charset="0"/>
                <a:cs typeface="Times New Roman" panose="02020603050405020304" pitchFamily="18" charset="0"/>
              </a:rPr>
              <a:t>In the </a:t>
            </a:r>
            <a:r>
              <a:rPr lang="en-GB" sz="1400" dirty="0">
                <a:ea typeface="Calibri" panose="020F0502020204030204" pitchFamily="34" charset="0"/>
                <a:cs typeface="Times New Roman" panose="02020603050405020304" pitchFamily="18" charset="0"/>
                <a:hlinkClick r:id="rId3" action="ppaction://hlinkfile"/>
              </a:rPr>
              <a:t>WHC/2023/016</a:t>
            </a:r>
            <a:r>
              <a:rPr lang="en-GB" sz="1400" dirty="0">
                <a:ea typeface="Calibri" panose="020F0502020204030204" pitchFamily="34" charset="0"/>
                <a:cs typeface="Times New Roman" panose="02020603050405020304" pitchFamily="18" charset="0"/>
              </a:rPr>
              <a:t> the Chief Medical Officer advises that health boards should focus on strengthening programme delivery, striving to achieve 90% uptake by the time individuals reach 15 years of age.</a:t>
            </a:r>
          </a:p>
          <a:p>
            <a:pPr>
              <a:lnSpc>
                <a:spcPct val="107000"/>
              </a:lnSpc>
              <a:spcAft>
                <a:spcPts val="600"/>
              </a:spcAft>
            </a:pPr>
            <a:r>
              <a:rPr lang="en-GB" sz="1400" dirty="0">
                <a:ea typeface="Calibri" panose="020F0502020204030204" pitchFamily="34" charset="0"/>
                <a:cs typeface="Times New Roman" panose="02020603050405020304" pitchFamily="18" charset="0"/>
              </a:rPr>
              <a:t>This uptake target is based on the WHO targets published in their global strategy to eliminate cervical cancer. The WHO uptake target is for girls but the Welsh target is for both boys and girls. </a:t>
            </a:r>
          </a:p>
          <a:p>
            <a:pPr>
              <a:lnSpc>
                <a:spcPct val="107000"/>
              </a:lnSpc>
              <a:spcAft>
                <a:spcPts val="600"/>
              </a:spcAft>
            </a:pPr>
            <a:r>
              <a:rPr lang="en-GB" sz="1400" dirty="0">
                <a:ea typeface="Calibri" panose="020F0502020204030204" pitchFamily="34" charset="0"/>
                <a:cs typeface="Times New Roman" panose="02020603050405020304" pitchFamily="18" charset="0"/>
              </a:rPr>
              <a:t>The WHO global strategy proposes that the following 90-70-90 targets must be met by 2030 for countries to be on track towards the elimination of cervical cancer in the next century:</a:t>
            </a:r>
          </a:p>
          <a:p>
            <a:pPr lvl="1">
              <a:lnSpc>
                <a:spcPct val="107000"/>
              </a:lnSpc>
              <a:spcAft>
                <a:spcPts val="600"/>
              </a:spcAft>
            </a:pPr>
            <a:r>
              <a:rPr lang="en-GB" sz="1100" dirty="0">
                <a:ea typeface="Calibri" panose="020F0502020204030204" pitchFamily="34" charset="0"/>
                <a:cs typeface="Times New Roman" panose="02020603050405020304" pitchFamily="18" charset="0"/>
              </a:rPr>
              <a:t>90% of girls fully vaccinated with HPV vaccine by age 15 years</a:t>
            </a:r>
          </a:p>
          <a:p>
            <a:pPr lvl="1">
              <a:lnSpc>
                <a:spcPct val="107000"/>
              </a:lnSpc>
              <a:spcAft>
                <a:spcPts val="600"/>
              </a:spcAft>
            </a:pPr>
            <a:r>
              <a:rPr lang="en-GB" sz="1100" dirty="0">
                <a:ea typeface="Calibri" panose="020F0502020204030204" pitchFamily="34" charset="0"/>
                <a:cs typeface="Times New Roman" panose="02020603050405020304" pitchFamily="18" charset="0"/>
              </a:rPr>
              <a:t>70% of women are screened with a high-performance test by 35 years of age and 45 years of age</a:t>
            </a:r>
          </a:p>
          <a:p>
            <a:pPr lvl="1">
              <a:lnSpc>
                <a:spcPct val="107000"/>
              </a:lnSpc>
              <a:spcAft>
                <a:spcPts val="600"/>
              </a:spcAft>
            </a:pPr>
            <a:r>
              <a:rPr lang="en-GB" sz="1100" dirty="0">
                <a:ea typeface="Calibri" panose="020F0502020204030204" pitchFamily="34" charset="0"/>
                <a:cs typeface="Times New Roman" panose="02020603050405020304" pitchFamily="18" charset="0"/>
              </a:rPr>
              <a:t>90% of women identified with cervical disease receive treatment - (90% of women with precancer treated, and 90% of women with invasive cancer managed)</a:t>
            </a:r>
          </a:p>
          <a:p>
            <a:pPr marL="342900" lvl="1" indent="0">
              <a:lnSpc>
                <a:spcPct val="107000"/>
              </a:lnSpc>
              <a:spcAft>
                <a:spcPts val="600"/>
              </a:spcAft>
              <a:buNone/>
            </a:pPr>
            <a:r>
              <a:rPr lang="en-GB" sz="1100" dirty="0">
                <a:hlinkClick r:id="rId4"/>
              </a:rPr>
              <a:t>Global strategy to accelerate the elimination of cervical cancer as a public health problem (who.int)</a:t>
            </a:r>
            <a:endParaRPr lang="en-GB" sz="1100" dirty="0">
              <a:ea typeface="Calibri" panose="020F0502020204030204" pitchFamily="34" charset="0"/>
              <a:cs typeface="Times New Roman" panose="02020603050405020304" pitchFamily="18" charset="0"/>
            </a:endParaRPr>
          </a:p>
          <a:p>
            <a:pPr lvl="1">
              <a:lnSpc>
                <a:spcPct val="107000"/>
              </a:lnSpc>
              <a:spcAft>
                <a:spcPts val="600"/>
              </a:spcAft>
            </a:pPr>
            <a:endParaRPr lang="en-GB" sz="1200" dirty="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600075" lvl="1" indent="-257175">
              <a:lnSpc>
                <a:spcPct val="107000"/>
              </a:lnSpc>
              <a:spcAft>
                <a:spcPts val="6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Aft>
                <a:spcPts val="600"/>
              </a:spcAft>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22</a:t>
            </a:fld>
            <a:endParaRPr lang="en-GB"/>
          </a:p>
        </p:txBody>
      </p:sp>
      <p:sp>
        <p:nvSpPr>
          <p:cNvPr id="6" name="Footer Placeholder 3">
            <a:extLst>
              <a:ext uri="{FF2B5EF4-FFF2-40B4-BE49-F238E27FC236}">
                <a16:creationId xmlns:a16="http://schemas.microsoft.com/office/drawing/2014/main" id="{75AE107E-62FE-4FFE-A8AF-A3082F8CD47F}"/>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4063387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name="Slide30">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879FC48-D823-43DD-866C-00339E3C78E8}"/>
              </a:ext>
            </a:extLst>
          </p:cNvPr>
          <p:cNvSpPr txBox="1">
            <a:spLocks noGrp="1"/>
          </p:cNvSpPr>
          <p:nvPr>
            <p:ph type="body" sz="quarter" idx="4294967295"/>
          </p:nvPr>
        </p:nvSpPr>
        <p:spPr>
          <a:xfrm>
            <a:off x="606582" y="2052636"/>
            <a:ext cx="7685083" cy="519114"/>
          </a:xfrm>
          <a:prstGeom prst="rect">
            <a:avLst/>
          </a:prstGeom>
          <a:noFill/>
          <a:ln>
            <a:noFill/>
          </a:ln>
        </p:spPr>
        <p:txBody>
          <a:bodyPr vert="horz" wrap="square" lIns="91440" tIns="45720" rIns="91440" bIns="45720" anchor="t" anchorCtr="1" compatLnSpc="1">
            <a:noAutofit/>
          </a:bodyPr>
          <a:lstStyle/>
          <a:p>
            <a:pPr marL="0" lvl="0" indent="0" algn="ctr" defTabSz="685800">
              <a:spcBef>
                <a:spcPts val="750"/>
              </a:spcBef>
              <a:buNone/>
            </a:pPr>
            <a:r>
              <a:rPr lang="en-GB" sz="3600" b="1" dirty="0">
                <a:solidFill>
                  <a:srgbClr val="002060"/>
                </a:solidFill>
                <a:latin typeface="Arial"/>
              </a:rPr>
              <a:t>Why vaccinate GBMSM?</a:t>
            </a:r>
          </a:p>
        </p:txBody>
      </p:sp>
      <p:sp>
        <p:nvSpPr>
          <p:cNvPr id="3" name="Footer Placeholder 3">
            <a:extLst>
              <a:ext uri="{FF2B5EF4-FFF2-40B4-BE49-F238E27FC236}">
                <a16:creationId xmlns:a16="http://schemas.microsoft.com/office/drawing/2014/main" id="{7358259D-AB24-430B-B7D5-9D9801E41792}"/>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name="Slide23">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F7F0BF2-A2B9-4C90-BF7F-6AE6DA6C5BBE}"/>
              </a:ext>
            </a:extLst>
          </p:cNvPr>
          <p:cNvSpPr txBox="1">
            <a:spLocks noGrp="1"/>
          </p:cNvSpPr>
          <p:nvPr>
            <p:ph type="body" sz="quarter" idx="4294967295"/>
          </p:nvPr>
        </p:nvSpPr>
        <p:spPr>
          <a:xfrm>
            <a:off x="624688" y="85606"/>
            <a:ext cx="7685083" cy="519114"/>
          </a:xfrm>
          <a:prstGeom prst="rect">
            <a:avLst/>
          </a:prstGeom>
          <a:noFill/>
          <a:ln>
            <a:noFill/>
          </a:ln>
        </p:spPr>
        <p:txBody>
          <a:bodyPr vert="horz" wrap="square" lIns="91440" tIns="45720" rIns="91440" bIns="45720" anchor="t" anchorCtr="1" compatLnSpc="1">
            <a:normAutofit fontScale="92500" lnSpcReduction="10000"/>
          </a:bodyPr>
          <a:lstStyle/>
          <a:p>
            <a:pPr marL="0" lvl="0" indent="0" algn="ctr" defTabSz="685800">
              <a:spcBef>
                <a:spcPts val="750"/>
              </a:spcBef>
              <a:buNone/>
            </a:pPr>
            <a:r>
              <a:rPr lang="en-GB" sz="3600" b="1" dirty="0">
                <a:solidFill>
                  <a:srgbClr val="002060"/>
                </a:solidFill>
                <a:latin typeface="Arial"/>
              </a:rPr>
              <a:t>Herd protection in males</a:t>
            </a:r>
          </a:p>
          <a:p>
            <a:pPr marL="171450" lvl="0" indent="-171450" algn="ctr" defTabSz="685800">
              <a:spcBef>
                <a:spcPts val="750"/>
              </a:spcBef>
              <a:buSzPct val="100000"/>
              <a:buFont typeface="Arial" pitchFamily="34"/>
            </a:pPr>
            <a:endParaRPr lang="en-GB" sz="2100" dirty="0">
              <a:solidFill>
                <a:srgbClr val="212A73"/>
              </a:solidFill>
              <a:latin typeface="Arial"/>
            </a:endParaRPr>
          </a:p>
        </p:txBody>
      </p:sp>
      <p:pic>
        <p:nvPicPr>
          <p:cNvPr id="5" name="Picture 2" descr="https://sti.bmj.com/content/sextrans/91/3/214/F1.large.jpg?width=800&amp;height=600&amp;carousel=1"/>
          <p:cNvPicPr>
            <a:picLocks noChangeAspect="1" noChangeArrowheads="1"/>
          </p:cNvPicPr>
          <p:nvPr/>
        </p:nvPicPr>
        <p:blipFill rotWithShape="1">
          <a:blip r:embed="rId3">
            <a:extLst>
              <a:ext uri="{28A0092B-C50C-407E-A947-70E740481C1C}">
                <a14:useLocalDpi xmlns:a14="http://schemas.microsoft.com/office/drawing/2010/main" val="0"/>
              </a:ext>
            </a:extLst>
          </a:blip>
          <a:srcRect l="49661" b="50310"/>
          <a:stretch/>
        </p:blipFill>
        <p:spPr bwMode="auto">
          <a:xfrm>
            <a:off x="152400" y="925193"/>
            <a:ext cx="5109882" cy="333192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a:extLst>
              <a:ext uri="{FF2B5EF4-FFF2-40B4-BE49-F238E27FC236}">
                <a16:creationId xmlns:a16="http://schemas.microsoft.com/office/drawing/2014/main" id="{FF0554A5-E670-454A-B997-4432B57C385C}"/>
              </a:ext>
            </a:extLst>
          </p:cNvPr>
          <p:cNvSpPr txBox="1">
            <a:spLocks/>
          </p:cNvSpPr>
          <p:nvPr/>
        </p:nvSpPr>
        <p:spPr>
          <a:xfrm>
            <a:off x="5396753" y="925193"/>
            <a:ext cx="3271679" cy="3331881"/>
          </a:xfrm>
          <a:prstGeom prst="rect">
            <a:avLst/>
          </a:prstGeom>
          <a:noFill/>
          <a:ln>
            <a:noFill/>
          </a:ln>
        </p:spPr>
        <p:txBody>
          <a:bodyPr vert="horz" wrap="square" lIns="91440" tIns="45720" rIns="91440" bIns="4572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lnSpc>
                <a:spcPct val="100000"/>
              </a:lnSpc>
              <a:spcBef>
                <a:spcPts val="750"/>
              </a:spcBef>
              <a:buSzPct val="100000"/>
              <a:buFont typeface="Arial" pitchFamily="34"/>
              <a:buChar char="•"/>
            </a:pPr>
            <a:r>
              <a:rPr lang="en-GB" sz="1800" dirty="0">
                <a:solidFill>
                  <a:srgbClr val="002060"/>
                </a:solidFill>
                <a:latin typeface="Arial" panose="020B0604020202020204" pitchFamily="34" charset="0"/>
                <a:cs typeface="Arial" panose="020B0604020202020204" pitchFamily="34" charset="0"/>
              </a:rPr>
              <a:t>Decline in genital warts </a:t>
            </a:r>
            <a:r>
              <a:rPr lang="en-GB" sz="1800">
                <a:solidFill>
                  <a:srgbClr val="002060"/>
                </a:solidFill>
                <a:latin typeface="Arial" panose="020B0604020202020204" pitchFamily="34" charset="0"/>
                <a:cs typeface="Arial" panose="020B0604020202020204" pitchFamily="34" charset="0"/>
              </a:rPr>
              <a:t>seen in </a:t>
            </a:r>
            <a:r>
              <a:rPr lang="en-GB" sz="1800" dirty="0">
                <a:solidFill>
                  <a:srgbClr val="002060"/>
                </a:solidFill>
                <a:latin typeface="Arial" panose="020B0604020202020204" pitchFamily="34" charset="0"/>
                <a:cs typeface="Arial" panose="020B0604020202020204" pitchFamily="34" charset="0"/>
              </a:rPr>
              <a:t>women and heterosexual men</a:t>
            </a:r>
          </a:p>
          <a:p>
            <a:pPr marL="171450" indent="-171450" defTabSz="685800">
              <a:lnSpc>
                <a:spcPct val="100000"/>
              </a:lnSpc>
              <a:spcBef>
                <a:spcPts val="750"/>
              </a:spcBef>
              <a:buSzPct val="100000"/>
              <a:buFont typeface="Arial" pitchFamily="34"/>
              <a:buChar char="•"/>
            </a:pPr>
            <a:r>
              <a:rPr lang="en-GB" sz="1800" dirty="0">
                <a:solidFill>
                  <a:srgbClr val="002060"/>
                </a:solidFill>
                <a:latin typeface="Arial" panose="020B0604020202020204" pitchFamily="34" charset="0"/>
                <a:cs typeface="Arial" panose="020B0604020202020204" pitchFamily="34" charset="0"/>
              </a:rPr>
              <a:t>Minimal annual decline seen in men who have sex with men</a:t>
            </a:r>
          </a:p>
          <a:p>
            <a:pPr marL="171450" indent="-171450" defTabSz="685800">
              <a:lnSpc>
                <a:spcPct val="80000"/>
              </a:lnSpc>
              <a:spcBef>
                <a:spcPts val="750"/>
              </a:spcBef>
              <a:buSzPct val="100000"/>
              <a:buFont typeface="Arial" pitchFamily="34"/>
              <a:buChar char="•"/>
            </a:pPr>
            <a:endParaRPr lang="en-GB" sz="2100" dirty="0">
              <a:solidFill>
                <a:srgbClr val="2F2F2F"/>
              </a:solidFill>
              <a:latin typeface="Source Sans Pro"/>
            </a:endParaRPr>
          </a:p>
          <a:p>
            <a:pPr marL="171450" indent="-171450" defTabSz="685800">
              <a:lnSpc>
                <a:spcPct val="80000"/>
              </a:lnSpc>
              <a:spcBef>
                <a:spcPts val="750"/>
              </a:spcBef>
              <a:buSzPct val="100000"/>
              <a:buFont typeface="Arial" pitchFamily="34"/>
              <a:buChar char="•"/>
            </a:pPr>
            <a:endParaRPr lang="en-GB" sz="2100" dirty="0">
              <a:solidFill>
                <a:srgbClr val="2F2F2F"/>
              </a:solidFill>
              <a:latin typeface="Source Sans Pro"/>
            </a:endParaRPr>
          </a:p>
        </p:txBody>
      </p:sp>
      <p:sp>
        <p:nvSpPr>
          <p:cNvPr id="7" name="Footer Placeholder 3">
            <a:extLst>
              <a:ext uri="{FF2B5EF4-FFF2-40B4-BE49-F238E27FC236}">
                <a16:creationId xmlns:a16="http://schemas.microsoft.com/office/drawing/2014/main" id="{2DAEE8F8-C579-4016-8AE7-B5F982382506}"/>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name="Slide25">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47918DF-E0E1-447A-99F2-C30EE91A3267}"/>
              </a:ext>
            </a:extLst>
          </p:cNvPr>
          <p:cNvSpPr txBox="1">
            <a:spLocks noGrp="1"/>
          </p:cNvSpPr>
          <p:nvPr>
            <p:ph type="body" sz="quarter" idx="4294967295"/>
          </p:nvPr>
        </p:nvSpPr>
        <p:spPr>
          <a:xfrm>
            <a:off x="174661" y="192824"/>
            <a:ext cx="8887146" cy="519114"/>
          </a:xfrm>
          <a:prstGeom prst="rect">
            <a:avLst/>
          </a:prstGeom>
          <a:noFill/>
          <a:ln>
            <a:noFill/>
          </a:ln>
        </p:spPr>
        <p:txBody>
          <a:bodyPr vert="horz" wrap="square" lIns="91440" tIns="45720" rIns="91440" bIns="45720" anchor="t" anchorCtr="0" compatLnSpc="1">
            <a:normAutofit/>
          </a:bodyPr>
          <a:lstStyle/>
          <a:p>
            <a:pPr marL="0" lvl="0" indent="0" algn="ctr" defTabSz="685800">
              <a:spcBef>
                <a:spcPts val="750"/>
              </a:spcBef>
              <a:buNone/>
            </a:pPr>
            <a:r>
              <a:rPr lang="en-GB" sz="2400" b="1" dirty="0">
                <a:solidFill>
                  <a:schemeClr val="tx2">
                    <a:lumMod val="50000"/>
                  </a:schemeClr>
                </a:solidFill>
                <a:latin typeface="Arial"/>
              </a:rPr>
              <a:t>Indirect herd protection through reduced transmission</a:t>
            </a:r>
          </a:p>
          <a:p>
            <a:pPr marL="171450" lvl="0" indent="-171450" algn="ctr" defTabSz="685800">
              <a:spcBef>
                <a:spcPts val="750"/>
              </a:spcBef>
              <a:buSzPct val="100000"/>
              <a:buFont typeface="Arial" pitchFamily="34"/>
            </a:pPr>
            <a:endParaRPr lang="en-GB" sz="2100" dirty="0">
              <a:solidFill>
                <a:srgbClr val="212A73"/>
              </a:solidFill>
              <a:latin typeface="Arial"/>
            </a:endParaRPr>
          </a:p>
        </p:txBody>
      </p:sp>
      <p:pic>
        <p:nvPicPr>
          <p:cNvPr id="3" name="Picture 3">
            <a:extLst>
              <a:ext uri="{FF2B5EF4-FFF2-40B4-BE49-F238E27FC236}">
                <a16:creationId xmlns:a16="http://schemas.microsoft.com/office/drawing/2014/main" id="{85AA3E09-8324-405C-A0CA-148D88BB7EA8}"/>
              </a:ext>
            </a:extLst>
          </p:cNvPr>
          <p:cNvPicPr>
            <a:picLocks noChangeAspect="1"/>
          </p:cNvPicPr>
          <p:nvPr/>
        </p:nvPicPr>
        <p:blipFill>
          <a:blip r:embed="rId3"/>
          <a:stretch>
            <a:fillRect/>
          </a:stretch>
        </p:blipFill>
        <p:spPr>
          <a:xfrm>
            <a:off x="294029" y="1315809"/>
            <a:ext cx="1627769" cy="871807"/>
          </a:xfrm>
          <a:prstGeom prst="rect">
            <a:avLst/>
          </a:prstGeom>
          <a:noFill/>
          <a:ln cap="flat">
            <a:noFill/>
          </a:ln>
        </p:spPr>
      </p:pic>
      <p:pic>
        <p:nvPicPr>
          <p:cNvPr id="4" name="Picture 5">
            <a:extLst>
              <a:ext uri="{FF2B5EF4-FFF2-40B4-BE49-F238E27FC236}">
                <a16:creationId xmlns:a16="http://schemas.microsoft.com/office/drawing/2014/main" id="{55773961-CF33-4BAD-BFAC-35B30648628E}"/>
              </a:ext>
            </a:extLst>
          </p:cNvPr>
          <p:cNvPicPr>
            <a:picLocks noChangeAspect="1"/>
          </p:cNvPicPr>
          <p:nvPr/>
        </p:nvPicPr>
        <p:blipFill>
          <a:blip r:embed="rId4"/>
          <a:stretch>
            <a:fillRect/>
          </a:stretch>
        </p:blipFill>
        <p:spPr>
          <a:xfrm>
            <a:off x="3025640" y="1508827"/>
            <a:ext cx="1396105" cy="542586"/>
          </a:xfrm>
          <a:prstGeom prst="rect">
            <a:avLst/>
          </a:prstGeom>
          <a:noFill/>
          <a:ln cap="flat">
            <a:noFill/>
          </a:ln>
        </p:spPr>
      </p:pic>
      <p:pic>
        <p:nvPicPr>
          <p:cNvPr id="5" name="Picture 6">
            <a:extLst>
              <a:ext uri="{FF2B5EF4-FFF2-40B4-BE49-F238E27FC236}">
                <a16:creationId xmlns:a16="http://schemas.microsoft.com/office/drawing/2014/main" id="{69BFE7C4-FF29-4626-BB4F-B3B7508F28F0}"/>
              </a:ext>
            </a:extLst>
          </p:cNvPr>
          <p:cNvPicPr>
            <a:picLocks noChangeAspect="1"/>
          </p:cNvPicPr>
          <p:nvPr/>
        </p:nvPicPr>
        <p:blipFill>
          <a:blip r:embed="rId5"/>
          <a:stretch>
            <a:fillRect/>
          </a:stretch>
        </p:blipFill>
        <p:spPr>
          <a:xfrm>
            <a:off x="4832311" y="1112798"/>
            <a:ext cx="755971" cy="1548518"/>
          </a:xfrm>
          <a:prstGeom prst="rect">
            <a:avLst/>
          </a:prstGeom>
          <a:noFill/>
          <a:ln cap="flat">
            <a:noFill/>
          </a:ln>
        </p:spPr>
      </p:pic>
      <p:pic>
        <p:nvPicPr>
          <p:cNvPr id="6" name="Picture 7">
            <a:extLst>
              <a:ext uri="{FF2B5EF4-FFF2-40B4-BE49-F238E27FC236}">
                <a16:creationId xmlns:a16="http://schemas.microsoft.com/office/drawing/2014/main" id="{30806063-059B-472A-91D4-2FEDCA8A4178}"/>
              </a:ext>
            </a:extLst>
          </p:cNvPr>
          <p:cNvPicPr>
            <a:picLocks noChangeAspect="1"/>
          </p:cNvPicPr>
          <p:nvPr/>
        </p:nvPicPr>
        <p:blipFill>
          <a:blip r:embed="rId6"/>
          <a:stretch>
            <a:fillRect/>
          </a:stretch>
        </p:blipFill>
        <p:spPr>
          <a:xfrm>
            <a:off x="4832311" y="1466615"/>
            <a:ext cx="591360" cy="594414"/>
          </a:xfrm>
          <a:prstGeom prst="rect">
            <a:avLst/>
          </a:prstGeom>
          <a:noFill/>
          <a:ln cap="flat">
            <a:noFill/>
          </a:ln>
        </p:spPr>
      </p:pic>
      <p:pic>
        <p:nvPicPr>
          <p:cNvPr id="7" name="Picture 8">
            <a:extLst>
              <a:ext uri="{FF2B5EF4-FFF2-40B4-BE49-F238E27FC236}">
                <a16:creationId xmlns:a16="http://schemas.microsoft.com/office/drawing/2014/main" id="{9466DD3C-0915-4C25-8C72-1224B134C024}"/>
              </a:ext>
            </a:extLst>
          </p:cNvPr>
          <p:cNvPicPr>
            <a:picLocks noChangeAspect="1"/>
          </p:cNvPicPr>
          <p:nvPr/>
        </p:nvPicPr>
        <p:blipFill>
          <a:blip r:embed="rId7"/>
          <a:stretch>
            <a:fillRect/>
          </a:stretch>
        </p:blipFill>
        <p:spPr>
          <a:xfrm>
            <a:off x="5803810" y="1520702"/>
            <a:ext cx="1072993" cy="542586"/>
          </a:xfrm>
          <a:prstGeom prst="rect">
            <a:avLst/>
          </a:prstGeom>
          <a:noFill/>
          <a:ln cap="flat">
            <a:noFill/>
          </a:ln>
        </p:spPr>
      </p:pic>
      <p:pic>
        <p:nvPicPr>
          <p:cNvPr id="8" name="Picture 10">
            <a:extLst>
              <a:ext uri="{FF2B5EF4-FFF2-40B4-BE49-F238E27FC236}">
                <a16:creationId xmlns:a16="http://schemas.microsoft.com/office/drawing/2014/main" id="{14B43544-1E68-4B4D-98A5-DA712FBB7FA7}"/>
              </a:ext>
            </a:extLst>
          </p:cNvPr>
          <p:cNvPicPr>
            <a:picLocks noChangeAspect="1"/>
          </p:cNvPicPr>
          <p:nvPr/>
        </p:nvPicPr>
        <p:blipFill>
          <a:blip r:embed="rId8"/>
          <a:stretch>
            <a:fillRect/>
          </a:stretch>
        </p:blipFill>
        <p:spPr>
          <a:xfrm>
            <a:off x="2054510" y="1140192"/>
            <a:ext cx="823033" cy="1396105"/>
          </a:xfrm>
          <a:prstGeom prst="rect">
            <a:avLst/>
          </a:prstGeom>
          <a:noFill/>
          <a:ln cap="flat">
            <a:noFill/>
          </a:ln>
        </p:spPr>
      </p:pic>
      <p:pic>
        <p:nvPicPr>
          <p:cNvPr id="9" name="Picture 11">
            <a:extLst>
              <a:ext uri="{FF2B5EF4-FFF2-40B4-BE49-F238E27FC236}">
                <a16:creationId xmlns:a16="http://schemas.microsoft.com/office/drawing/2014/main" id="{E03BD37C-51A0-48DD-8F28-95574578FDAB}"/>
              </a:ext>
            </a:extLst>
          </p:cNvPr>
          <p:cNvPicPr>
            <a:picLocks noChangeAspect="1"/>
          </p:cNvPicPr>
          <p:nvPr/>
        </p:nvPicPr>
        <p:blipFill>
          <a:blip r:embed="rId8"/>
          <a:stretch>
            <a:fillRect/>
          </a:stretch>
        </p:blipFill>
        <p:spPr>
          <a:xfrm>
            <a:off x="7420378" y="1140191"/>
            <a:ext cx="823033" cy="1396105"/>
          </a:xfrm>
          <a:prstGeom prst="rect">
            <a:avLst/>
          </a:prstGeom>
          <a:noFill/>
          <a:ln cap="flat">
            <a:noFill/>
          </a:ln>
        </p:spPr>
      </p:pic>
      <p:pic>
        <p:nvPicPr>
          <p:cNvPr id="10" name="Picture 12">
            <a:extLst>
              <a:ext uri="{FF2B5EF4-FFF2-40B4-BE49-F238E27FC236}">
                <a16:creationId xmlns:a16="http://schemas.microsoft.com/office/drawing/2014/main" id="{9E47A4FC-25FC-452B-AB9B-7CC1A00DC2FA}"/>
              </a:ext>
            </a:extLst>
          </p:cNvPr>
          <p:cNvPicPr>
            <a:picLocks noChangeAspect="1"/>
          </p:cNvPicPr>
          <p:nvPr/>
        </p:nvPicPr>
        <p:blipFill>
          <a:blip r:embed="rId9"/>
          <a:stretch>
            <a:fillRect/>
          </a:stretch>
        </p:blipFill>
        <p:spPr>
          <a:xfrm>
            <a:off x="373562" y="2807164"/>
            <a:ext cx="1676543" cy="847420"/>
          </a:xfrm>
          <a:prstGeom prst="rect">
            <a:avLst/>
          </a:prstGeom>
          <a:noFill/>
          <a:ln cap="flat">
            <a:noFill/>
          </a:ln>
        </p:spPr>
      </p:pic>
      <p:pic>
        <p:nvPicPr>
          <p:cNvPr id="11" name="Picture 13">
            <a:extLst>
              <a:ext uri="{FF2B5EF4-FFF2-40B4-BE49-F238E27FC236}">
                <a16:creationId xmlns:a16="http://schemas.microsoft.com/office/drawing/2014/main" id="{2BDAD665-C06F-49C8-BAF2-651BEE041A63}"/>
              </a:ext>
            </a:extLst>
          </p:cNvPr>
          <p:cNvPicPr>
            <a:picLocks noChangeAspect="1"/>
          </p:cNvPicPr>
          <p:nvPr/>
        </p:nvPicPr>
        <p:blipFill>
          <a:blip r:embed="rId10"/>
          <a:stretch>
            <a:fillRect/>
          </a:stretch>
        </p:blipFill>
        <p:spPr>
          <a:xfrm>
            <a:off x="1985900" y="2692338"/>
            <a:ext cx="1036408" cy="1329043"/>
          </a:xfrm>
          <a:prstGeom prst="rect">
            <a:avLst/>
          </a:prstGeom>
          <a:noFill/>
          <a:ln cap="flat">
            <a:noFill/>
          </a:ln>
        </p:spPr>
      </p:pic>
      <p:pic>
        <p:nvPicPr>
          <p:cNvPr id="12" name="Picture 14">
            <a:extLst>
              <a:ext uri="{FF2B5EF4-FFF2-40B4-BE49-F238E27FC236}">
                <a16:creationId xmlns:a16="http://schemas.microsoft.com/office/drawing/2014/main" id="{A5EA7632-C8A5-422C-B217-7DF91A7E1B6D}"/>
              </a:ext>
            </a:extLst>
          </p:cNvPr>
          <p:cNvPicPr>
            <a:picLocks noChangeAspect="1"/>
          </p:cNvPicPr>
          <p:nvPr/>
        </p:nvPicPr>
        <p:blipFill>
          <a:blip r:embed="rId11"/>
          <a:stretch>
            <a:fillRect/>
          </a:stretch>
        </p:blipFill>
        <p:spPr>
          <a:xfrm>
            <a:off x="2261229" y="3019549"/>
            <a:ext cx="396273" cy="493821"/>
          </a:xfrm>
          <a:prstGeom prst="rect">
            <a:avLst/>
          </a:prstGeom>
          <a:noFill/>
          <a:ln cap="flat">
            <a:noFill/>
          </a:ln>
        </p:spPr>
      </p:pic>
      <p:pic>
        <p:nvPicPr>
          <p:cNvPr id="13" name="Picture 16">
            <a:extLst>
              <a:ext uri="{FF2B5EF4-FFF2-40B4-BE49-F238E27FC236}">
                <a16:creationId xmlns:a16="http://schemas.microsoft.com/office/drawing/2014/main" id="{1EADDF48-9203-4C64-A961-FCBBCC45AE99}"/>
              </a:ext>
            </a:extLst>
          </p:cNvPr>
          <p:cNvPicPr>
            <a:picLocks noChangeAspect="1"/>
          </p:cNvPicPr>
          <p:nvPr/>
        </p:nvPicPr>
        <p:blipFill>
          <a:blip r:embed="rId12"/>
          <a:stretch>
            <a:fillRect/>
          </a:stretch>
        </p:blipFill>
        <p:spPr>
          <a:xfrm>
            <a:off x="3150052" y="3156499"/>
            <a:ext cx="1274170" cy="265313"/>
          </a:xfrm>
          <a:prstGeom prst="rect">
            <a:avLst/>
          </a:prstGeom>
          <a:noFill/>
          <a:ln cap="flat">
            <a:noFill/>
          </a:ln>
        </p:spPr>
      </p:pic>
      <p:pic>
        <p:nvPicPr>
          <p:cNvPr id="14" name="Picture 17">
            <a:extLst>
              <a:ext uri="{FF2B5EF4-FFF2-40B4-BE49-F238E27FC236}">
                <a16:creationId xmlns:a16="http://schemas.microsoft.com/office/drawing/2014/main" id="{6A76541F-760F-49B5-97D5-A973E9939131}"/>
              </a:ext>
            </a:extLst>
          </p:cNvPr>
          <p:cNvPicPr>
            <a:picLocks noChangeAspect="1"/>
          </p:cNvPicPr>
          <p:nvPr/>
        </p:nvPicPr>
        <p:blipFill>
          <a:blip r:embed="rId13"/>
          <a:stretch>
            <a:fillRect/>
          </a:stretch>
        </p:blipFill>
        <p:spPr>
          <a:xfrm>
            <a:off x="3274922" y="3392554"/>
            <a:ext cx="951058" cy="591187"/>
          </a:xfrm>
          <a:prstGeom prst="rect">
            <a:avLst/>
          </a:prstGeom>
          <a:noFill/>
          <a:ln cap="flat">
            <a:noFill/>
          </a:ln>
        </p:spPr>
      </p:pic>
      <p:pic>
        <p:nvPicPr>
          <p:cNvPr id="15" name="Picture 18">
            <a:extLst>
              <a:ext uri="{FF2B5EF4-FFF2-40B4-BE49-F238E27FC236}">
                <a16:creationId xmlns:a16="http://schemas.microsoft.com/office/drawing/2014/main" id="{8A447577-CD42-4F1F-83FC-B8853E2DD52C}"/>
              </a:ext>
            </a:extLst>
          </p:cNvPr>
          <p:cNvPicPr>
            <a:picLocks noChangeAspect="1"/>
          </p:cNvPicPr>
          <p:nvPr/>
        </p:nvPicPr>
        <p:blipFill>
          <a:blip r:embed="rId14"/>
          <a:stretch>
            <a:fillRect/>
          </a:stretch>
        </p:blipFill>
        <p:spPr>
          <a:xfrm>
            <a:off x="4749332" y="2581688"/>
            <a:ext cx="963247" cy="1450969"/>
          </a:xfrm>
          <a:prstGeom prst="rect">
            <a:avLst/>
          </a:prstGeom>
          <a:noFill/>
          <a:ln cap="flat">
            <a:noFill/>
          </a:ln>
        </p:spPr>
      </p:pic>
      <p:pic>
        <p:nvPicPr>
          <p:cNvPr id="16" name="Picture 19">
            <a:extLst>
              <a:ext uri="{FF2B5EF4-FFF2-40B4-BE49-F238E27FC236}">
                <a16:creationId xmlns:a16="http://schemas.microsoft.com/office/drawing/2014/main" id="{8E51D9EB-B257-4777-B3B7-C20CFC668358}"/>
              </a:ext>
            </a:extLst>
          </p:cNvPr>
          <p:cNvPicPr>
            <a:picLocks noChangeAspect="1"/>
          </p:cNvPicPr>
          <p:nvPr/>
        </p:nvPicPr>
        <p:blipFill>
          <a:blip r:embed="rId15"/>
          <a:stretch>
            <a:fillRect/>
          </a:stretch>
        </p:blipFill>
        <p:spPr>
          <a:xfrm>
            <a:off x="5922695" y="2876638"/>
            <a:ext cx="835222" cy="344404"/>
          </a:xfrm>
          <a:prstGeom prst="rect">
            <a:avLst/>
          </a:prstGeom>
          <a:noFill/>
          <a:ln cap="flat">
            <a:noFill/>
          </a:ln>
        </p:spPr>
      </p:pic>
      <p:pic>
        <p:nvPicPr>
          <p:cNvPr id="17" name="Picture 20">
            <a:extLst>
              <a:ext uri="{FF2B5EF4-FFF2-40B4-BE49-F238E27FC236}">
                <a16:creationId xmlns:a16="http://schemas.microsoft.com/office/drawing/2014/main" id="{9AFF6C77-0CEB-4BEC-B04D-91A649C1C940}"/>
              </a:ext>
            </a:extLst>
          </p:cNvPr>
          <p:cNvPicPr>
            <a:picLocks noChangeAspect="1"/>
          </p:cNvPicPr>
          <p:nvPr/>
        </p:nvPicPr>
        <p:blipFill>
          <a:blip r:embed="rId16"/>
          <a:stretch>
            <a:fillRect/>
          </a:stretch>
        </p:blipFill>
        <p:spPr>
          <a:xfrm>
            <a:off x="6008915" y="3230874"/>
            <a:ext cx="937205" cy="251972"/>
          </a:xfrm>
          <a:prstGeom prst="rect">
            <a:avLst/>
          </a:prstGeom>
          <a:noFill/>
          <a:ln cap="flat">
            <a:noFill/>
          </a:ln>
        </p:spPr>
      </p:pic>
      <p:pic>
        <p:nvPicPr>
          <p:cNvPr id="18" name="Picture 21">
            <a:extLst>
              <a:ext uri="{FF2B5EF4-FFF2-40B4-BE49-F238E27FC236}">
                <a16:creationId xmlns:a16="http://schemas.microsoft.com/office/drawing/2014/main" id="{C81E545F-BD3A-46F7-8F37-E562CCCC989E}"/>
              </a:ext>
            </a:extLst>
          </p:cNvPr>
          <p:cNvPicPr>
            <a:picLocks noChangeAspect="1"/>
          </p:cNvPicPr>
          <p:nvPr/>
        </p:nvPicPr>
        <p:blipFill>
          <a:blip r:embed="rId17"/>
          <a:stretch>
            <a:fillRect/>
          </a:stretch>
        </p:blipFill>
        <p:spPr>
          <a:xfrm>
            <a:off x="5995062" y="3417966"/>
            <a:ext cx="951058" cy="591360"/>
          </a:xfrm>
          <a:prstGeom prst="rect">
            <a:avLst/>
          </a:prstGeom>
          <a:noFill/>
          <a:ln cap="flat">
            <a:noFill/>
          </a:ln>
        </p:spPr>
      </p:pic>
      <p:pic>
        <p:nvPicPr>
          <p:cNvPr id="19" name="Picture 22">
            <a:extLst>
              <a:ext uri="{FF2B5EF4-FFF2-40B4-BE49-F238E27FC236}">
                <a16:creationId xmlns:a16="http://schemas.microsoft.com/office/drawing/2014/main" id="{92C95945-FE58-4E24-B17B-B3469CE349C3}"/>
              </a:ext>
            </a:extLst>
          </p:cNvPr>
          <p:cNvPicPr>
            <a:picLocks noChangeAspect="1"/>
          </p:cNvPicPr>
          <p:nvPr/>
        </p:nvPicPr>
        <p:blipFill>
          <a:blip r:embed="rId18"/>
          <a:stretch>
            <a:fillRect/>
          </a:stretch>
        </p:blipFill>
        <p:spPr>
          <a:xfrm>
            <a:off x="7438670" y="2581688"/>
            <a:ext cx="786448" cy="1481456"/>
          </a:xfrm>
          <a:prstGeom prst="rect">
            <a:avLst/>
          </a:prstGeom>
          <a:noFill/>
          <a:ln cap="flat">
            <a:noFill/>
          </a:ln>
        </p:spPr>
      </p:pic>
      <p:pic>
        <p:nvPicPr>
          <p:cNvPr id="20" name="Picture 23">
            <a:extLst>
              <a:ext uri="{FF2B5EF4-FFF2-40B4-BE49-F238E27FC236}">
                <a16:creationId xmlns:a16="http://schemas.microsoft.com/office/drawing/2014/main" id="{0F600B62-2358-451F-8CBC-652B2792A223}"/>
              </a:ext>
            </a:extLst>
          </p:cNvPr>
          <p:cNvPicPr>
            <a:picLocks noChangeAspect="1"/>
          </p:cNvPicPr>
          <p:nvPr/>
        </p:nvPicPr>
        <p:blipFill>
          <a:blip r:embed="rId19"/>
          <a:stretch>
            <a:fillRect/>
          </a:stretch>
        </p:blipFill>
        <p:spPr>
          <a:xfrm>
            <a:off x="1604200" y="3935513"/>
            <a:ext cx="6456221" cy="804745"/>
          </a:xfrm>
          <a:prstGeom prst="rect">
            <a:avLst/>
          </a:prstGeom>
          <a:noFill/>
          <a:ln cap="flat">
            <a:noFill/>
          </a:ln>
        </p:spPr>
      </p:pic>
      <p:sp>
        <p:nvSpPr>
          <p:cNvPr id="21" name="Footer Placeholder 3">
            <a:extLst>
              <a:ext uri="{FF2B5EF4-FFF2-40B4-BE49-F238E27FC236}">
                <a16:creationId xmlns:a16="http://schemas.microsoft.com/office/drawing/2014/main" id="{3745BBF9-B493-418A-BDF9-D67A93879CD1}"/>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name="Slide24">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859A7F3-15BA-458D-9045-776C03E155D4}"/>
              </a:ext>
            </a:extLst>
          </p:cNvPr>
          <p:cNvSpPr txBox="1">
            <a:spLocks noGrp="1"/>
          </p:cNvSpPr>
          <p:nvPr>
            <p:ph type="body" sz="quarter" idx="4294967295"/>
          </p:nvPr>
        </p:nvSpPr>
        <p:spPr>
          <a:xfrm>
            <a:off x="0" y="135617"/>
            <a:ext cx="9144000" cy="519114"/>
          </a:xfrm>
          <a:prstGeom prst="rect">
            <a:avLst/>
          </a:prstGeom>
          <a:noFill/>
          <a:ln>
            <a:noFill/>
          </a:ln>
        </p:spPr>
        <p:txBody>
          <a:bodyPr vert="horz" wrap="square" lIns="91440" tIns="45720" rIns="91440" bIns="45720" anchor="t" anchorCtr="0" compatLnSpc="1">
            <a:normAutofit/>
          </a:bodyPr>
          <a:lstStyle/>
          <a:p>
            <a:pPr marL="0" lvl="0" indent="0" algn="ctr" defTabSz="685800">
              <a:spcBef>
                <a:spcPts val="750"/>
              </a:spcBef>
              <a:buNone/>
            </a:pPr>
            <a:r>
              <a:rPr lang="en-GB" sz="2400" b="1" dirty="0">
                <a:solidFill>
                  <a:schemeClr val="tx2">
                    <a:lumMod val="50000"/>
                  </a:schemeClr>
                </a:solidFill>
                <a:latin typeface="Arial"/>
              </a:rPr>
              <a:t>Indirect herd protection through reduced transmission</a:t>
            </a:r>
          </a:p>
          <a:p>
            <a:pPr marL="171450" lvl="0" indent="-171450" defTabSz="685800">
              <a:spcBef>
                <a:spcPts val="750"/>
              </a:spcBef>
              <a:buSzPct val="100000"/>
              <a:buFont typeface="Arial" pitchFamily="34"/>
            </a:pPr>
            <a:endParaRPr lang="en-GB" sz="2100" dirty="0">
              <a:solidFill>
                <a:srgbClr val="212A73"/>
              </a:solidFill>
              <a:latin typeface="Arial"/>
            </a:endParaRPr>
          </a:p>
        </p:txBody>
      </p:sp>
      <p:pic>
        <p:nvPicPr>
          <p:cNvPr id="3" name="Picture 3">
            <a:extLst>
              <a:ext uri="{FF2B5EF4-FFF2-40B4-BE49-F238E27FC236}">
                <a16:creationId xmlns:a16="http://schemas.microsoft.com/office/drawing/2014/main" id="{27059EF4-BEAE-4DD0-8EB7-DE44BEC98D13}"/>
              </a:ext>
            </a:extLst>
          </p:cNvPr>
          <p:cNvPicPr>
            <a:picLocks noChangeAspect="1"/>
          </p:cNvPicPr>
          <p:nvPr/>
        </p:nvPicPr>
        <p:blipFill>
          <a:blip r:embed="rId3"/>
          <a:stretch>
            <a:fillRect/>
          </a:stretch>
        </p:blipFill>
        <p:spPr>
          <a:xfrm>
            <a:off x="214809" y="988603"/>
            <a:ext cx="1627769" cy="871807"/>
          </a:xfrm>
          <a:prstGeom prst="rect">
            <a:avLst/>
          </a:prstGeom>
          <a:noFill/>
          <a:ln cap="flat">
            <a:noFill/>
          </a:ln>
        </p:spPr>
      </p:pic>
      <p:pic>
        <p:nvPicPr>
          <p:cNvPr id="4" name="Picture 4">
            <a:extLst>
              <a:ext uri="{FF2B5EF4-FFF2-40B4-BE49-F238E27FC236}">
                <a16:creationId xmlns:a16="http://schemas.microsoft.com/office/drawing/2014/main" id="{C8EA8F71-6F5E-465B-AB20-19A93E4C799D}"/>
              </a:ext>
            </a:extLst>
          </p:cNvPr>
          <p:cNvPicPr>
            <a:picLocks noChangeAspect="1"/>
          </p:cNvPicPr>
          <p:nvPr/>
        </p:nvPicPr>
        <p:blipFill>
          <a:blip r:embed="rId4"/>
          <a:stretch>
            <a:fillRect/>
          </a:stretch>
        </p:blipFill>
        <p:spPr>
          <a:xfrm>
            <a:off x="1862285" y="869086"/>
            <a:ext cx="926671" cy="1298557"/>
          </a:xfrm>
          <a:prstGeom prst="rect">
            <a:avLst/>
          </a:prstGeom>
          <a:noFill/>
          <a:ln cap="flat">
            <a:noFill/>
          </a:ln>
        </p:spPr>
      </p:pic>
      <p:pic>
        <p:nvPicPr>
          <p:cNvPr id="5" name="Picture 5">
            <a:extLst>
              <a:ext uri="{FF2B5EF4-FFF2-40B4-BE49-F238E27FC236}">
                <a16:creationId xmlns:a16="http://schemas.microsoft.com/office/drawing/2014/main" id="{3C6D84DE-900F-4B20-9532-5BF4F907B551}"/>
              </a:ext>
            </a:extLst>
          </p:cNvPr>
          <p:cNvPicPr>
            <a:picLocks noChangeAspect="1"/>
          </p:cNvPicPr>
          <p:nvPr/>
        </p:nvPicPr>
        <p:blipFill>
          <a:blip r:embed="rId4"/>
          <a:stretch>
            <a:fillRect/>
          </a:stretch>
        </p:blipFill>
        <p:spPr>
          <a:xfrm>
            <a:off x="6967544" y="853053"/>
            <a:ext cx="926671" cy="1298557"/>
          </a:xfrm>
          <a:prstGeom prst="rect">
            <a:avLst/>
          </a:prstGeom>
          <a:noFill/>
          <a:ln cap="flat">
            <a:noFill/>
          </a:ln>
        </p:spPr>
      </p:pic>
      <p:pic>
        <p:nvPicPr>
          <p:cNvPr id="6" name="Picture 6">
            <a:extLst>
              <a:ext uri="{FF2B5EF4-FFF2-40B4-BE49-F238E27FC236}">
                <a16:creationId xmlns:a16="http://schemas.microsoft.com/office/drawing/2014/main" id="{5BF44BB9-F65E-4266-B97C-11EDAF9B9B6F}"/>
              </a:ext>
            </a:extLst>
          </p:cNvPr>
          <p:cNvPicPr>
            <a:picLocks noChangeAspect="1"/>
          </p:cNvPicPr>
          <p:nvPr/>
        </p:nvPicPr>
        <p:blipFill>
          <a:blip r:embed="rId4"/>
          <a:stretch>
            <a:fillRect/>
          </a:stretch>
        </p:blipFill>
        <p:spPr>
          <a:xfrm>
            <a:off x="6980501" y="2232211"/>
            <a:ext cx="926671" cy="1298557"/>
          </a:xfrm>
          <a:prstGeom prst="rect">
            <a:avLst/>
          </a:prstGeom>
          <a:noFill/>
          <a:ln cap="flat">
            <a:noFill/>
          </a:ln>
        </p:spPr>
      </p:pic>
      <p:pic>
        <p:nvPicPr>
          <p:cNvPr id="7" name="Picture 7">
            <a:extLst>
              <a:ext uri="{FF2B5EF4-FFF2-40B4-BE49-F238E27FC236}">
                <a16:creationId xmlns:a16="http://schemas.microsoft.com/office/drawing/2014/main" id="{0A146036-9F87-4E65-B0A2-226EF588BF67}"/>
              </a:ext>
            </a:extLst>
          </p:cNvPr>
          <p:cNvPicPr>
            <a:picLocks noChangeAspect="1"/>
          </p:cNvPicPr>
          <p:nvPr/>
        </p:nvPicPr>
        <p:blipFill>
          <a:blip r:embed="rId5"/>
          <a:stretch>
            <a:fillRect/>
          </a:stretch>
        </p:blipFill>
        <p:spPr>
          <a:xfrm>
            <a:off x="1989247" y="1093865"/>
            <a:ext cx="591360" cy="646233"/>
          </a:xfrm>
          <a:prstGeom prst="rect">
            <a:avLst/>
          </a:prstGeom>
          <a:noFill/>
          <a:ln cap="flat">
            <a:noFill/>
          </a:ln>
        </p:spPr>
      </p:pic>
      <p:pic>
        <p:nvPicPr>
          <p:cNvPr id="8" name="Picture 8">
            <a:extLst>
              <a:ext uri="{FF2B5EF4-FFF2-40B4-BE49-F238E27FC236}">
                <a16:creationId xmlns:a16="http://schemas.microsoft.com/office/drawing/2014/main" id="{071D6B8D-852F-4AE6-8014-A5886F54BAE6}"/>
              </a:ext>
            </a:extLst>
          </p:cNvPr>
          <p:cNvPicPr>
            <a:picLocks noChangeAspect="1"/>
          </p:cNvPicPr>
          <p:nvPr/>
        </p:nvPicPr>
        <p:blipFill>
          <a:blip r:embed="rId5"/>
          <a:stretch>
            <a:fillRect/>
          </a:stretch>
        </p:blipFill>
        <p:spPr>
          <a:xfrm>
            <a:off x="7106886" y="2521923"/>
            <a:ext cx="591360" cy="646233"/>
          </a:xfrm>
          <a:prstGeom prst="rect">
            <a:avLst/>
          </a:prstGeom>
          <a:noFill/>
          <a:ln cap="flat">
            <a:noFill/>
          </a:ln>
        </p:spPr>
      </p:pic>
      <p:pic>
        <p:nvPicPr>
          <p:cNvPr id="9" name="Picture 9">
            <a:extLst>
              <a:ext uri="{FF2B5EF4-FFF2-40B4-BE49-F238E27FC236}">
                <a16:creationId xmlns:a16="http://schemas.microsoft.com/office/drawing/2014/main" id="{42D863A4-1079-429E-A61C-E4FCA0066105}"/>
              </a:ext>
            </a:extLst>
          </p:cNvPr>
          <p:cNvPicPr>
            <a:picLocks noChangeAspect="1"/>
          </p:cNvPicPr>
          <p:nvPr/>
        </p:nvPicPr>
        <p:blipFill>
          <a:blip r:embed="rId5"/>
          <a:stretch>
            <a:fillRect/>
          </a:stretch>
        </p:blipFill>
        <p:spPr>
          <a:xfrm>
            <a:off x="7106886" y="1144132"/>
            <a:ext cx="556595" cy="608231"/>
          </a:xfrm>
          <a:prstGeom prst="rect">
            <a:avLst/>
          </a:prstGeom>
          <a:noFill/>
          <a:ln cap="flat">
            <a:noFill/>
          </a:ln>
        </p:spPr>
      </p:pic>
      <p:pic>
        <p:nvPicPr>
          <p:cNvPr id="10" name="Picture 10">
            <a:extLst>
              <a:ext uri="{FF2B5EF4-FFF2-40B4-BE49-F238E27FC236}">
                <a16:creationId xmlns:a16="http://schemas.microsoft.com/office/drawing/2014/main" id="{A3A0D992-0699-4FDB-BB33-A83D5DFDBDD0}"/>
              </a:ext>
            </a:extLst>
          </p:cNvPr>
          <p:cNvPicPr>
            <a:picLocks noChangeAspect="1"/>
          </p:cNvPicPr>
          <p:nvPr/>
        </p:nvPicPr>
        <p:blipFill>
          <a:blip r:embed="rId6"/>
          <a:stretch>
            <a:fillRect/>
          </a:stretch>
        </p:blipFill>
        <p:spPr>
          <a:xfrm>
            <a:off x="1843997" y="2195369"/>
            <a:ext cx="944959" cy="1322944"/>
          </a:xfrm>
          <a:prstGeom prst="rect">
            <a:avLst/>
          </a:prstGeom>
          <a:noFill/>
          <a:ln cap="flat">
            <a:noFill/>
          </a:ln>
        </p:spPr>
      </p:pic>
      <p:pic>
        <p:nvPicPr>
          <p:cNvPr id="11" name="Picture 11">
            <a:extLst>
              <a:ext uri="{FF2B5EF4-FFF2-40B4-BE49-F238E27FC236}">
                <a16:creationId xmlns:a16="http://schemas.microsoft.com/office/drawing/2014/main" id="{79D795D8-4272-4568-B93E-95B402CECEEB}"/>
              </a:ext>
            </a:extLst>
          </p:cNvPr>
          <p:cNvPicPr>
            <a:picLocks noChangeAspect="1"/>
          </p:cNvPicPr>
          <p:nvPr/>
        </p:nvPicPr>
        <p:blipFill>
          <a:blip r:embed="rId7"/>
          <a:stretch>
            <a:fillRect/>
          </a:stretch>
        </p:blipFill>
        <p:spPr>
          <a:xfrm>
            <a:off x="1990437" y="2488121"/>
            <a:ext cx="573072" cy="646233"/>
          </a:xfrm>
          <a:prstGeom prst="rect">
            <a:avLst/>
          </a:prstGeom>
          <a:noFill/>
          <a:ln cap="flat">
            <a:noFill/>
          </a:ln>
        </p:spPr>
      </p:pic>
      <p:pic>
        <p:nvPicPr>
          <p:cNvPr id="12" name="Picture 12">
            <a:extLst>
              <a:ext uri="{FF2B5EF4-FFF2-40B4-BE49-F238E27FC236}">
                <a16:creationId xmlns:a16="http://schemas.microsoft.com/office/drawing/2014/main" id="{671CA1BF-12A2-459B-BFAD-62CC99A0FCD0}"/>
              </a:ext>
            </a:extLst>
          </p:cNvPr>
          <p:cNvPicPr>
            <a:picLocks noChangeAspect="1"/>
          </p:cNvPicPr>
          <p:nvPr/>
        </p:nvPicPr>
        <p:blipFill>
          <a:blip r:embed="rId8"/>
          <a:stretch>
            <a:fillRect/>
          </a:stretch>
        </p:blipFill>
        <p:spPr>
          <a:xfrm>
            <a:off x="171322" y="2291312"/>
            <a:ext cx="1676543" cy="841321"/>
          </a:xfrm>
          <a:prstGeom prst="rect">
            <a:avLst/>
          </a:prstGeom>
          <a:noFill/>
          <a:ln cap="flat">
            <a:noFill/>
          </a:ln>
        </p:spPr>
      </p:pic>
      <p:pic>
        <p:nvPicPr>
          <p:cNvPr id="13" name="Picture 13">
            <a:extLst>
              <a:ext uri="{FF2B5EF4-FFF2-40B4-BE49-F238E27FC236}">
                <a16:creationId xmlns:a16="http://schemas.microsoft.com/office/drawing/2014/main" id="{98E8E14A-18FC-4468-B130-675083B1A3FB}"/>
              </a:ext>
            </a:extLst>
          </p:cNvPr>
          <p:cNvPicPr>
            <a:picLocks noChangeAspect="1"/>
          </p:cNvPicPr>
          <p:nvPr/>
        </p:nvPicPr>
        <p:blipFill>
          <a:blip r:embed="rId9"/>
          <a:stretch>
            <a:fillRect/>
          </a:stretch>
        </p:blipFill>
        <p:spPr>
          <a:xfrm>
            <a:off x="4458303" y="752264"/>
            <a:ext cx="810835" cy="1408294"/>
          </a:xfrm>
          <a:prstGeom prst="rect">
            <a:avLst/>
          </a:prstGeom>
          <a:noFill/>
          <a:ln cap="flat">
            <a:noFill/>
          </a:ln>
        </p:spPr>
      </p:pic>
      <p:pic>
        <p:nvPicPr>
          <p:cNvPr id="14" name="Picture 14">
            <a:extLst>
              <a:ext uri="{FF2B5EF4-FFF2-40B4-BE49-F238E27FC236}">
                <a16:creationId xmlns:a16="http://schemas.microsoft.com/office/drawing/2014/main" id="{3E09AC9A-C72A-4B9A-93FF-6F10DE5E8D7B}"/>
              </a:ext>
            </a:extLst>
          </p:cNvPr>
          <p:cNvPicPr>
            <a:picLocks noChangeAspect="1"/>
          </p:cNvPicPr>
          <p:nvPr/>
        </p:nvPicPr>
        <p:blipFill>
          <a:blip r:embed="rId9"/>
          <a:stretch>
            <a:fillRect/>
          </a:stretch>
        </p:blipFill>
        <p:spPr>
          <a:xfrm>
            <a:off x="4487366" y="2140893"/>
            <a:ext cx="810835" cy="1408294"/>
          </a:xfrm>
          <a:prstGeom prst="rect">
            <a:avLst/>
          </a:prstGeom>
          <a:noFill/>
          <a:ln cap="flat">
            <a:noFill/>
          </a:ln>
        </p:spPr>
      </p:pic>
      <p:pic>
        <p:nvPicPr>
          <p:cNvPr id="15" name="Picture 15">
            <a:extLst>
              <a:ext uri="{FF2B5EF4-FFF2-40B4-BE49-F238E27FC236}">
                <a16:creationId xmlns:a16="http://schemas.microsoft.com/office/drawing/2014/main" id="{6F754C0C-BB7E-4708-8E09-AE47AD39F7C0}"/>
              </a:ext>
            </a:extLst>
          </p:cNvPr>
          <p:cNvPicPr>
            <a:picLocks noChangeAspect="1"/>
          </p:cNvPicPr>
          <p:nvPr/>
        </p:nvPicPr>
        <p:blipFill>
          <a:blip r:embed="rId9"/>
          <a:stretch>
            <a:fillRect/>
          </a:stretch>
        </p:blipFill>
        <p:spPr>
          <a:xfrm>
            <a:off x="4618289" y="3478182"/>
            <a:ext cx="604964" cy="1050733"/>
          </a:xfrm>
          <a:prstGeom prst="rect">
            <a:avLst/>
          </a:prstGeom>
          <a:noFill/>
          <a:ln cap="flat">
            <a:noFill/>
          </a:ln>
        </p:spPr>
      </p:pic>
      <p:pic>
        <p:nvPicPr>
          <p:cNvPr id="16" name="Picture 16">
            <a:extLst>
              <a:ext uri="{FF2B5EF4-FFF2-40B4-BE49-F238E27FC236}">
                <a16:creationId xmlns:a16="http://schemas.microsoft.com/office/drawing/2014/main" id="{04D80885-F201-46F1-BB51-F4F0AC34BF6A}"/>
              </a:ext>
            </a:extLst>
          </p:cNvPr>
          <p:cNvPicPr>
            <a:picLocks noChangeAspect="1"/>
          </p:cNvPicPr>
          <p:nvPr/>
        </p:nvPicPr>
        <p:blipFill>
          <a:blip r:embed="rId9"/>
          <a:stretch>
            <a:fillRect/>
          </a:stretch>
        </p:blipFill>
        <p:spPr>
          <a:xfrm>
            <a:off x="7104899" y="3475782"/>
            <a:ext cx="632546" cy="1098640"/>
          </a:xfrm>
          <a:prstGeom prst="rect">
            <a:avLst/>
          </a:prstGeom>
          <a:noFill/>
          <a:ln cap="flat">
            <a:noFill/>
          </a:ln>
        </p:spPr>
      </p:pic>
      <p:pic>
        <p:nvPicPr>
          <p:cNvPr id="17" name="Picture 19">
            <a:extLst>
              <a:ext uri="{FF2B5EF4-FFF2-40B4-BE49-F238E27FC236}">
                <a16:creationId xmlns:a16="http://schemas.microsoft.com/office/drawing/2014/main" id="{F1B6E1D0-2AAC-4746-AF77-F8A7535C22CC}"/>
              </a:ext>
            </a:extLst>
          </p:cNvPr>
          <p:cNvPicPr>
            <a:picLocks noChangeAspect="1"/>
          </p:cNvPicPr>
          <p:nvPr/>
        </p:nvPicPr>
        <p:blipFill>
          <a:blip r:embed="rId10"/>
          <a:stretch>
            <a:fillRect/>
          </a:stretch>
        </p:blipFill>
        <p:spPr>
          <a:xfrm>
            <a:off x="5488131" y="3852677"/>
            <a:ext cx="1396105" cy="542586"/>
          </a:xfrm>
          <a:prstGeom prst="rect">
            <a:avLst/>
          </a:prstGeom>
          <a:noFill/>
          <a:ln cap="flat">
            <a:noFill/>
          </a:ln>
        </p:spPr>
      </p:pic>
      <p:pic>
        <p:nvPicPr>
          <p:cNvPr id="18" name="Picture 20">
            <a:extLst>
              <a:ext uri="{FF2B5EF4-FFF2-40B4-BE49-F238E27FC236}">
                <a16:creationId xmlns:a16="http://schemas.microsoft.com/office/drawing/2014/main" id="{88658948-CF0F-4D67-AA16-42622D4FCCA5}"/>
              </a:ext>
            </a:extLst>
          </p:cNvPr>
          <p:cNvPicPr>
            <a:picLocks noChangeAspect="1"/>
          </p:cNvPicPr>
          <p:nvPr/>
        </p:nvPicPr>
        <p:blipFill>
          <a:blip r:embed="rId10"/>
          <a:stretch>
            <a:fillRect/>
          </a:stretch>
        </p:blipFill>
        <p:spPr>
          <a:xfrm>
            <a:off x="5345335" y="1139951"/>
            <a:ext cx="1396105" cy="542586"/>
          </a:xfrm>
          <a:prstGeom prst="rect">
            <a:avLst/>
          </a:prstGeom>
          <a:noFill/>
          <a:ln cap="flat">
            <a:noFill/>
          </a:ln>
        </p:spPr>
      </p:pic>
      <p:pic>
        <p:nvPicPr>
          <p:cNvPr id="19" name="Picture 21">
            <a:extLst>
              <a:ext uri="{FF2B5EF4-FFF2-40B4-BE49-F238E27FC236}">
                <a16:creationId xmlns:a16="http://schemas.microsoft.com/office/drawing/2014/main" id="{72A86FBB-E87F-4838-B882-9C474BA849B5}"/>
              </a:ext>
            </a:extLst>
          </p:cNvPr>
          <p:cNvPicPr>
            <a:picLocks noChangeAspect="1"/>
          </p:cNvPicPr>
          <p:nvPr/>
        </p:nvPicPr>
        <p:blipFill>
          <a:blip r:embed="rId10"/>
          <a:stretch>
            <a:fillRect/>
          </a:stretch>
        </p:blipFill>
        <p:spPr>
          <a:xfrm>
            <a:off x="2894006" y="1132820"/>
            <a:ext cx="1396105" cy="542586"/>
          </a:xfrm>
          <a:prstGeom prst="rect">
            <a:avLst/>
          </a:prstGeom>
          <a:noFill/>
          <a:ln cap="flat">
            <a:noFill/>
          </a:ln>
        </p:spPr>
      </p:pic>
      <p:pic>
        <p:nvPicPr>
          <p:cNvPr id="20" name="Picture 22">
            <a:extLst>
              <a:ext uri="{FF2B5EF4-FFF2-40B4-BE49-F238E27FC236}">
                <a16:creationId xmlns:a16="http://schemas.microsoft.com/office/drawing/2014/main" id="{09FE0115-A589-46EB-B329-FF1E3A6D7EA8}"/>
              </a:ext>
            </a:extLst>
          </p:cNvPr>
          <p:cNvPicPr>
            <a:picLocks noChangeAspect="1"/>
          </p:cNvPicPr>
          <p:nvPr/>
        </p:nvPicPr>
        <p:blipFill>
          <a:blip r:embed="rId11"/>
          <a:stretch>
            <a:fillRect/>
          </a:stretch>
        </p:blipFill>
        <p:spPr>
          <a:xfrm>
            <a:off x="5721740" y="2399973"/>
            <a:ext cx="835222" cy="347499"/>
          </a:xfrm>
          <a:prstGeom prst="rect">
            <a:avLst/>
          </a:prstGeom>
          <a:noFill/>
          <a:ln cap="flat">
            <a:noFill/>
          </a:ln>
        </p:spPr>
      </p:pic>
      <p:pic>
        <p:nvPicPr>
          <p:cNvPr id="21" name="Picture 23">
            <a:extLst>
              <a:ext uri="{FF2B5EF4-FFF2-40B4-BE49-F238E27FC236}">
                <a16:creationId xmlns:a16="http://schemas.microsoft.com/office/drawing/2014/main" id="{D6910936-7341-4987-B942-E61A13CBE221}"/>
              </a:ext>
            </a:extLst>
          </p:cNvPr>
          <p:cNvPicPr>
            <a:picLocks noChangeAspect="1"/>
          </p:cNvPicPr>
          <p:nvPr/>
        </p:nvPicPr>
        <p:blipFill>
          <a:blip r:embed="rId12"/>
          <a:stretch>
            <a:fillRect/>
          </a:stretch>
        </p:blipFill>
        <p:spPr>
          <a:xfrm>
            <a:off x="2958018" y="2666910"/>
            <a:ext cx="1268080" cy="249539"/>
          </a:xfrm>
          <a:prstGeom prst="rect">
            <a:avLst/>
          </a:prstGeom>
          <a:noFill/>
          <a:ln cap="flat">
            <a:noFill/>
          </a:ln>
        </p:spPr>
      </p:pic>
      <p:pic>
        <p:nvPicPr>
          <p:cNvPr id="22" name="Picture 24">
            <a:extLst>
              <a:ext uri="{FF2B5EF4-FFF2-40B4-BE49-F238E27FC236}">
                <a16:creationId xmlns:a16="http://schemas.microsoft.com/office/drawing/2014/main" id="{606A2FDF-4497-4CCE-BEEF-14B2AF9C7CBD}"/>
              </a:ext>
            </a:extLst>
          </p:cNvPr>
          <p:cNvPicPr>
            <a:picLocks noChangeAspect="1"/>
          </p:cNvPicPr>
          <p:nvPr/>
        </p:nvPicPr>
        <p:blipFill>
          <a:blip r:embed="rId12"/>
          <a:stretch>
            <a:fillRect/>
          </a:stretch>
        </p:blipFill>
        <p:spPr>
          <a:xfrm>
            <a:off x="5734635" y="2847835"/>
            <a:ext cx="938092" cy="220233"/>
          </a:xfrm>
          <a:prstGeom prst="rect">
            <a:avLst/>
          </a:prstGeom>
          <a:noFill/>
          <a:ln cap="flat">
            <a:noFill/>
          </a:ln>
        </p:spPr>
      </p:pic>
      <p:pic>
        <p:nvPicPr>
          <p:cNvPr id="23" name="Picture 25">
            <a:extLst>
              <a:ext uri="{FF2B5EF4-FFF2-40B4-BE49-F238E27FC236}">
                <a16:creationId xmlns:a16="http://schemas.microsoft.com/office/drawing/2014/main" id="{CB5C4958-66C2-45ED-8F42-6E18BB98BF50}"/>
              </a:ext>
            </a:extLst>
          </p:cNvPr>
          <p:cNvPicPr>
            <a:picLocks noChangeAspect="1"/>
          </p:cNvPicPr>
          <p:nvPr/>
        </p:nvPicPr>
        <p:blipFill>
          <a:blip r:embed="rId12"/>
          <a:stretch>
            <a:fillRect/>
          </a:stretch>
        </p:blipFill>
        <p:spPr>
          <a:xfrm rot="2391194">
            <a:off x="4835771" y="3408110"/>
            <a:ext cx="1121895" cy="195105"/>
          </a:xfrm>
          <a:prstGeom prst="rect">
            <a:avLst/>
          </a:prstGeom>
          <a:noFill/>
          <a:ln cap="flat">
            <a:noFill/>
          </a:ln>
        </p:spPr>
      </p:pic>
      <p:pic>
        <p:nvPicPr>
          <p:cNvPr id="24" name="Picture 26">
            <a:extLst>
              <a:ext uri="{FF2B5EF4-FFF2-40B4-BE49-F238E27FC236}">
                <a16:creationId xmlns:a16="http://schemas.microsoft.com/office/drawing/2014/main" id="{A6211008-FD4B-4478-ABBA-FB9A76ED0248}"/>
              </a:ext>
            </a:extLst>
          </p:cNvPr>
          <p:cNvPicPr>
            <a:picLocks noChangeAspect="1"/>
          </p:cNvPicPr>
          <p:nvPr/>
        </p:nvPicPr>
        <p:blipFill>
          <a:blip r:embed="rId12"/>
          <a:stretch>
            <a:fillRect/>
          </a:stretch>
        </p:blipFill>
        <p:spPr>
          <a:xfrm rot="12214417" flipH="1">
            <a:off x="2682438" y="3580360"/>
            <a:ext cx="1820405" cy="213768"/>
          </a:xfrm>
          <a:prstGeom prst="rect">
            <a:avLst/>
          </a:prstGeom>
          <a:noFill/>
          <a:ln cap="flat">
            <a:noFill/>
          </a:ln>
        </p:spPr>
      </p:pic>
      <p:pic>
        <p:nvPicPr>
          <p:cNvPr id="25" name="Picture 27">
            <a:extLst>
              <a:ext uri="{FF2B5EF4-FFF2-40B4-BE49-F238E27FC236}">
                <a16:creationId xmlns:a16="http://schemas.microsoft.com/office/drawing/2014/main" id="{D7A24BF7-3EFA-4516-B1F0-4C2CB88E000A}"/>
              </a:ext>
            </a:extLst>
          </p:cNvPr>
          <p:cNvPicPr>
            <a:picLocks noChangeAspect="1"/>
          </p:cNvPicPr>
          <p:nvPr/>
        </p:nvPicPr>
        <p:blipFill>
          <a:blip r:embed="rId13"/>
          <a:stretch>
            <a:fillRect/>
          </a:stretch>
        </p:blipFill>
        <p:spPr>
          <a:xfrm>
            <a:off x="5965191" y="3493636"/>
            <a:ext cx="762070" cy="438948"/>
          </a:xfrm>
          <a:prstGeom prst="rect">
            <a:avLst/>
          </a:prstGeom>
          <a:noFill/>
          <a:ln cap="flat">
            <a:noFill/>
          </a:ln>
        </p:spPr>
      </p:pic>
      <p:pic>
        <p:nvPicPr>
          <p:cNvPr id="26" name="Picture 28">
            <a:extLst>
              <a:ext uri="{FF2B5EF4-FFF2-40B4-BE49-F238E27FC236}">
                <a16:creationId xmlns:a16="http://schemas.microsoft.com/office/drawing/2014/main" id="{55C70DA8-D7D3-4DCA-ACE2-2DBA947E296F}"/>
              </a:ext>
            </a:extLst>
          </p:cNvPr>
          <p:cNvPicPr>
            <a:picLocks noChangeAspect="1"/>
          </p:cNvPicPr>
          <p:nvPr/>
        </p:nvPicPr>
        <p:blipFill>
          <a:blip r:embed="rId13"/>
          <a:stretch>
            <a:fillRect/>
          </a:stretch>
        </p:blipFill>
        <p:spPr>
          <a:xfrm>
            <a:off x="3868561" y="3422800"/>
            <a:ext cx="762070" cy="438948"/>
          </a:xfrm>
          <a:prstGeom prst="rect">
            <a:avLst/>
          </a:prstGeom>
          <a:noFill/>
          <a:ln cap="flat">
            <a:noFill/>
          </a:ln>
        </p:spPr>
      </p:pic>
      <p:pic>
        <p:nvPicPr>
          <p:cNvPr id="27" name="Picture 29">
            <a:extLst>
              <a:ext uri="{FF2B5EF4-FFF2-40B4-BE49-F238E27FC236}">
                <a16:creationId xmlns:a16="http://schemas.microsoft.com/office/drawing/2014/main" id="{F743246C-940A-4050-9B6F-CEDEAE129092}"/>
              </a:ext>
            </a:extLst>
          </p:cNvPr>
          <p:cNvPicPr>
            <a:picLocks noChangeAspect="1"/>
          </p:cNvPicPr>
          <p:nvPr/>
        </p:nvPicPr>
        <p:blipFill>
          <a:blip r:embed="rId14"/>
          <a:stretch>
            <a:fillRect/>
          </a:stretch>
        </p:blipFill>
        <p:spPr>
          <a:xfrm>
            <a:off x="5808780" y="3211793"/>
            <a:ext cx="951058" cy="286536"/>
          </a:xfrm>
          <a:prstGeom prst="rect">
            <a:avLst/>
          </a:prstGeom>
          <a:noFill/>
          <a:ln cap="flat">
            <a:noFill/>
          </a:ln>
        </p:spPr>
      </p:pic>
      <p:pic>
        <p:nvPicPr>
          <p:cNvPr id="28" name="Picture 30">
            <a:extLst>
              <a:ext uri="{FF2B5EF4-FFF2-40B4-BE49-F238E27FC236}">
                <a16:creationId xmlns:a16="http://schemas.microsoft.com/office/drawing/2014/main" id="{02E610B5-142F-4E5A-B6EA-0D97844AE487}"/>
              </a:ext>
            </a:extLst>
          </p:cNvPr>
          <p:cNvPicPr>
            <a:picLocks noChangeAspect="1"/>
          </p:cNvPicPr>
          <p:nvPr/>
        </p:nvPicPr>
        <p:blipFill>
          <a:blip r:embed="rId14"/>
          <a:stretch>
            <a:fillRect/>
          </a:stretch>
        </p:blipFill>
        <p:spPr>
          <a:xfrm>
            <a:off x="3085167" y="2989365"/>
            <a:ext cx="951058" cy="286536"/>
          </a:xfrm>
          <a:prstGeom prst="rect">
            <a:avLst/>
          </a:prstGeom>
          <a:noFill/>
          <a:ln cap="flat">
            <a:noFill/>
          </a:ln>
        </p:spPr>
      </p:pic>
      <p:sp>
        <p:nvSpPr>
          <p:cNvPr id="29" name="Footer Placeholder 3">
            <a:extLst>
              <a:ext uri="{FF2B5EF4-FFF2-40B4-BE49-F238E27FC236}">
                <a16:creationId xmlns:a16="http://schemas.microsoft.com/office/drawing/2014/main" id="{C72F830D-5225-4F98-9F20-F005B20A0BFC}"/>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name="Slide2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32A2B-F020-46DD-8920-1616CA733408}"/>
              </a:ext>
            </a:extLst>
          </p:cNvPr>
          <p:cNvSpPr txBox="1">
            <a:spLocks noGrp="1"/>
          </p:cNvSpPr>
          <p:nvPr>
            <p:ph type="body" sz="quarter" idx="4294967295"/>
          </p:nvPr>
        </p:nvSpPr>
        <p:spPr>
          <a:xfrm>
            <a:off x="142567" y="467410"/>
            <a:ext cx="8858865" cy="3689915"/>
          </a:xfrm>
          <a:prstGeom prst="rect">
            <a:avLst/>
          </a:prstGeom>
          <a:noFill/>
          <a:ln>
            <a:noFill/>
          </a:ln>
        </p:spPr>
        <p:txBody>
          <a:bodyPr vert="horz" wrap="square" lIns="91440" tIns="45720" rIns="91440" bIns="45720" anchor="t" anchorCtr="0" compatLnSpc="1">
            <a:normAutofit fontScale="25000" lnSpcReduction="20000"/>
          </a:bodyPr>
          <a:lstStyle/>
          <a:p>
            <a:pPr marL="0" lvl="0" indent="0" defTabSz="685800">
              <a:lnSpc>
                <a:spcPts val="1920"/>
              </a:lnSpc>
              <a:spcBef>
                <a:spcPts val="0"/>
              </a:spcBef>
              <a:buNone/>
            </a:pPr>
            <a:r>
              <a:rPr lang="en-GB" sz="6400" dirty="0">
                <a:solidFill>
                  <a:srgbClr val="002060"/>
                </a:solidFill>
                <a:latin typeface="Arial" panose="020B0604020202020204" pitchFamily="34" charset="0"/>
                <a:cs typeface="Arial" panose="020B0604020202020204" pitchFamily="34" charset="0"/>
              </a:rPr>
              <a:t>HPV infection in all men is linked to: </a:t>
            </a:r>
          </a:p>
          <a:p>
            <a:pPr>
              <a:lnSpc>
                <a:spcPct val="107000"/>
              </a:lnSpc>
              <a:spcBef>
                <a:spcPts val="600"/>
              </a:spcBef>
            </a:pPr>
            <a:r>
              <a:rPr lang="en-GB" sz="6400" dirty="0">
                <a:solidFill>
                  <a:srgbClr val="002060"/>
                </a:solidFill>
                <a:latin typeface="Arial" panose="020B0604020202020204" pitchFamily="34" charset="0"/>
                <a:ea typeface="Calibri" panose="020F0502020204030204" pitchFamily="34" charset="0"/>
                <a:cs typeface="Arial" panose="020B0604020202020204" pitchFamily="34" charset="0"/>
              </a:rPr>
              <a:t>anal (approximately 90%)</a:t>
            </a:r>
          </a:p>
          <a:p>
            <a:pPr>
              <a:lnSpc>
                <a:spcPct val="107000"/>
              </a:lnSpc>
              <a:spcBef>
                <a:spcPts val="600"/>
              </a:spcBef>
            </a:pPr>
            <a:r>
              <a:rPr lang="en-GB" sz="6400" dirty="0">
                <a:solidFill>
                  <a:srgbClr val="002060"/>
                </a:solidFill>
                <a:latin typeface="Arial" panose="020B0604020202020204" pitchFamily="34" charset="0"/>
                <a:ea typeface="Calibri" panose="020F0502020204030204" pitchFamily="34" charset="0"/>
                <a:cs typeface="Arial" panose="020B0604020202020204" pitchFamily="34" charset="0"/>
              </a:rPr>
              <a:t>oropharyngeal cancers (approximately 70%) </a:t>
            </a:r>
          </a:p>
          <a:p>
            <a:pPr>
              <a:lnSpc>
                <a:spcPct val="107000"/>
              </a:lnSpc>
              <a:spcBef>
                <a:spcPts val="600"/>
              </a:spcBef>
            </a:pPr>
            <a:r>
              <a:rPr lang="en-GB" sz="6400" dirty="0">
                <a:solidFill>
                  <a:srgbClr val="002060"/>
                </a:solidFill>
                <a:latin typeface="Arial" panose="020B0604020202020204" pitchFamily="34" charset="0"/>
                <a:ea typeface="Calibri" panose="020F0502020204030204" pitchFamily="34" charset="0"/>
                <a:cs typeface="Arial" panose="020B0604020202020204" pitchFamily="34" charset="0"/>
              </a:rPr>
              <a:t>penile cancers (more than 60%)</a:t>
            </a:r>
          </a:p>
          <a:p>
            <a:pPr marL="0" indent="0" defTabSz="685800">
              <a:lnSpc>
                <a:spcPts val="1920"/>
              </a:lnSpc>
              <a:spcBef>
                <a:spcPts val="0"/>
              </a:spcBef>
              <a:buNone/>
            </a:pPr>
            <a:r>
              <a:rPr lang="en-GB" sz="6600" u="sng" kern="1200" dirty="0">
                <a:solidFill>
                  <a:schemeClr val="tx1"/>
                </a:solidFill>
                <a:effectLst/>
                <a:latin typeface="+mn-lt"/>
                <a:ea typeface="+mn-ea"/>
                <a:cs typeface="+mn-cs"/>
                <a:hlinkClick r:id="rId3"/>
              </a:rPr>
              <a:t>www.ncbi.nlm.nih.gov/pmc/articles/PMC4830161/</a:t>
            </a:r>
            <a:r>
              <a:rPr lang="en-GB" sz="6600" kern="1200" dirty="0">
                <a:solidFill>
                  <a:schemeClr val="tx1"/>
                </a:solidFill>
                <a:effectLst/>
                <a:latin typeface="+mn-lt"/>
                <a:ea typeface="+mn-ea"/>
                <a:cs typeface="+mn-cs"/>
              </a:rPr>
              <a:t> </a:t>
            </a:r>
          </a:p>
          <a:p>
            <a:pPr marL="0" indent="0" defTabSz="685800">
              <a:lnSpc>
                <a:spcPts val="1920"/>
              </a:lnSpc>
              <a:spcBef>
                <a:spcPts val="0"/>
              </a:spcBef>
              <a:buNone/>
            </a:pPr>
            <a:endParaRPr lang="en-GB" sz="6600" kern="1200" dirty="0">
              <a:solidFill>
                <a:schemeClr val="tx1"/>
              </a:solidFill>
              <a:effectLst/>
              <a:latin typeface="+mn-lt"/>
              <a:ea typeface="+mn-ea"/>
              <a:cs typeface="+mn-cs"/>
            </a:endParaRPr>
          </a:p>
          <a:p>
            <a:pPr marL="0" lvl="0" indent="0" defTabSz="685800">
              <a:lnSpc>
                <a:spcPts val="1920"/>
              </a:lnSpc>
              <a:spcBef>
                <a:spcPts val="0"/>
              </a:spcBef>
              <a:buNone/>
            </a:pPr>
            <a:r>
              <a:rPr lang="en-GB" sz="6400" dirty="0">
                <a:solidFill>
                  <a:srgbClr val="002060"/>
                </a:solidFill>
                <a:latin typeface="Arial" panose="020B0604020202020204" pitchFamily="34" charset="0"/>
                <a:cs typeface="Arial" panose="020B0604020202020204" pitchFamily="34" charset="0"/>
              </a:rPr>
              <a:t>Also:</a:t>
            </a:r>
          </a:p>
          <a:p>
            <a:pPr lvl="1" defTabSz="685800">
              <a:lnSpc>
                <a:spcPts val="1920"/>
              </a:lnSpc>
              <a:spcBef>
                <a:spcPts val="0"/>
              </a:spcBef>
              <a:buSzPct val="100000"/>
              <a:buFont typeface="Courier New" panose="02070309020205020404" pitchFamily="49" charset="0"/>
              <a:buChar char="o"/>
            </a:pPr>
            <a:r>
              <a:rPr lang="en-GB" sz="6400" dirty="0">
                <a:solidFill>
                  <a:srgbClr val="002060"/>
                </a:solidFill>
                <a:latin typeface="Arial" panose="020B0604020202020204" pitchFamily="34" charset="0"/>
                <a:cs typeface="Arial" panose="020B0604020202020204" pitchFamily="34" charset="0"/>
              </a:rPr>
              <a:t>GBMSM who attend sexual health and HIV treatment services experience higher rates of HPV infection and related cancers; </a:t>
            </a:r>
          </a:p>
          <a:p>
            <a:pPr lvl="1" defTabSz="685800">
              <a:lnSpc>
                <a:spcPts val="1920"/>
              </a:lnSpc>
              <a:spcBef>
                <a:spcPts val="0"/>
              </a:spcBef>
              <a:buSzPct val="100000"/>
              <a:buFont typeface="Courier New" panose="02070309020205020404" pitchFamily="49" charset="0"/>
              <a:buChar char="o"/>
            </a:pPr>
            <a:r>
              <a:rPr lang="en-GB" sz="6400" dirty="0">
                <a:solidFill>
                  <a:srgbClr val="002060"/>
                </a:solidFill>
                <a:latin typeface="Arial" panose="020B0604020202020204" pitchFamily="34" charset="0"/>
                <a:cs typeface="Arial" panose="020B0604020202020204" pitchFamily="34" charset="0"/>
              </a:rPr>
              <a:t>HPV 16-associated anal cancer is far more common in GBMSM compared to heterosexual men; </a:t>
            </a:r>
          </a:p>
          <a:p>
            <a:pPr lvl="1" defTabSz="685800">
              <a:lnSpc>
                <a:spcPts val="1920"/>
              </a:lnSpc>
              <a:spcBef>
                <a:spcPts val="0"/>
              </a:spcBef>
              <a:buSzPct val="100000"/>
              <a:buFont typeface="Courier New" panose="02070309020205020404" pitchFamily="49" charset="0"/>
              <a:buChar char="o"/>
            </a:pPr>
            <a:r>
              <a:rPr lang="en-GB" sz="6400" dirty="0">
                <a:solidFill>
                  <a:srgbClr val="002060"/>
                </a:solidFill>
                <a:latin typeface="Arial" panose="020B0604020202020204" pitchFamily="34" charset="0"/>
                <a:cs typeface="Arial" panose="020B0604020202020204" pitchFamily="34" charset="0"/>
              </a:rPr>
              <a:t>The incidence of anal cancer is also highest in HIV positive GBMSM;</a:t>
            </a:r>
          </a:p>
          <a:p>
            <a:pPr lvl="1" defTabSz="685800">
              <a:lnSpc>
                <a:spcPts val="1920"/>
              </a:lnSpc>
              <a:spcBef>
                <a:spcPts val="0"/>
              </a:spcBef>
              <a:buSzPct val="100000"/>
              <a:buFont typeface="Courier New" panose="02070309020205020404" pitchFamily="49" charset="0"/>
              <a:buChar char="o"/>
            </a:pPr>
            <a:r>
              <a:rPr lang="en-GB" sz="6400" dirty="0">
                <a:solidFill>
                  <a:srgbClr val="002060"/>
                </a:solidFill>
                <a:latin typeface="Arial" panose="020B0604020202020204" pitchFamily="34" charset="0"/>
                <a:cs typeface="Arial" panose="020B0604020202020204" pitchFamily="34" charset="0"/>
              </a:rPr>
              <a:t>Some GBMSM have high risk sexual behaviour;</a:t>
            </a:r>
          </a:p>
          <a:p>
            <a:pPr lvl="1" defTabSz="685800">
              <a:lnSpc>
                <a:spcPts val="1920"/>
              </a:lnSpc>
              <a:spcBef>
                <a:spcPts val="0"/>
              </a:spcBef>
              <a:buSzPct val="100000"/>
              <a:buFont typeface="Courier New" panose="02070309020205020404" pitchFamily="49" charset="0"/>
              <a:buChar char="o"/>
            </a:pPr>
            <a:r>
              <a:rPr lang="en-GB" sz="6400" dirty="0">
                <a:solidFill>
                  <a:srgbClr val="002060"/>
                </a:solidFill>
                <a:latin typeface="Arial" panose="020B0604020202020204" pitchFamily="34" charset="0"/>
                <a:cs typeface="Arial" panose="020B0604020202020204" pitchFamily="34" charset="0"/>
              </a:rPr>
              <a:t>Would benefit from direct effect of vaccine</a:t>
            </a:r>
          </a:p>
          <a:p>
            <a:pPr marL="0" indent="0" algn="ctr" defTabSz="685800">
              <a:lnSpc>
                <a:spcPct val="120000"/>
              </a:lnSpc>
              <a:spcBef>
                <a:spcPts val="750"/>
              </a:spcBef>
              <a:buSzPct val="100000"/>
              <a:buNone/>
            </a:pPr>
            <a:r>
              <a:rPr lang="en-GB" sz="5600" dirty="0">
                <a:solidFill>
                  <a:srgbClr val="002060"/>
                </a:solidFill>
                <a:latin typeface="Arial" panose="020B0604020202020204" pitchFamily="34" charset="0"/>
                <a:cs typeface="Arial" panose="020B0604020202020204" pitchFamily="34" charset="0"/>
              </a:rPr>
              <a:t>Following the 2015 </a:t>
            </a:r>
            <a:r>
              <a:rPr lang="en-GB" sz="56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JCVI statement on HPV vaccination of men who have sex with men </a:t>
            </a:r>
            <a:r>
              <a:rPr lang="en-GB" sz="5600" dirty="0">
                <a:solidFill>
                  <a:srgbClr val="002060"/>
                </a:solidFill>
                <a:latin typeface="Arial" panose="020B0604020202020204" pitchFamily="34" charset="0"/>
                <a:cs typeface="Arial" panose="020B0604020202020204" pitchFamily="34" charset="0"/>
              </a:rPr>
              <a:t> the </a:t>
            </a:r>
            <a:r>
              <a:rPr lang="en-GB" sz="56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Targeted HPV vaccination for men who have sex with men</a:t>
            </a:r>
            <a:r>
              <a:rPr lang="en-GB" sz="5600" dirty="0">
                <a:solidFill>
                  <a:srgbClr val="002060"/>
                </a:solidFill>
                <a:latin typeface="Arial" panose="020B0604020202020204" pitchFamily="34" charset="0"/>
                <a:cs typeface="Arial" panose="020B0604020202020204" pitchFamily="34" charset="0"/>
              </a:rPr>
              <a:t> began in Wales in April 2017</a:t>
            </a:r>
          </a:p>
          <a:p>
            <a:pPr marL="0" indent="0" defTabSz="685800">
              <a:lnSpc>
                <a:spcPct val="120000"/>
              </a:lnSpc>
              <a:spcBef>
                <a:spcPts val="750"/>
              </a:spcBef>
              <a:buSzPct val="100000"/>
              <a:buNone/>
            </a:pPr>
            <a:endParaRPr lang="en-GB" sz="4800" dirty="0">
              <a:solidFill>
                <a:srgbClr val="2F2F2F"/>
              </a:solidFill>
              <a:latin typeface="Source Sans Pro"/>
            </a:endParaRPr>
          </a:p>
          <a:p>
            <a:pPr marL="0" indent="0" defTabSz="685800">
              <a:lnSpc>
                <a:spcPct val="120000"/>
              </a:lnSpc>
              <a:spcBef>
                <a:spcPts val="750"/>
              </a:spcBef>
              <a:buSzPct val="100000"/>
              <a:buNone/>
            </a:pPr>
            <a:endParaRPr lang="en-GB" sz="4800" dirty="0">
              <a:solidFill>
                <a:schemeClr val="bg1"/>
              </a:solidFill>
              <a:latin typeface="Source Sans Pro"/>
            </a:endParaRPr>
          </a:p>
          <a:p>
            <a:pPr marL="0" lvl="0" indent="0" defTabSz="685800">
              <a:lnSpc>
                <a:spcPct val="70000"/>
              </a:lnSpc>
              <a:spcBef>
                <a:spcPts val="750"/>
              </a:spcBef>
              <a:buSzPct val="100000"/>
              <a:buNone/>
            </a:pPr>
            <a:endParaRPr lang="en-GB" sz="1500" dirty="0">
              <a:solidFill>
                <a:srgbClr val="2F2F2F"/>
              </a:solidFill>
              <a:latin typeface="Source Sans Pro"/>
            </a:endParaRPr>
          </a:p>
          <a:p>
            <a:pPr marL="171450" lvl="0" indent="-171450" defTabSz="685800">
              <a:lnSpc>
                <a:spcPct val="70000"/>
              </a:lnSpc>
              <a:spcBef>
                <a:spcPts val="750"/>
              </a:spcBef>
              <a:buSzPct val="100000"/>
              <a:buFont typeface="Arial" pitchFamily="34"/>
            </a:pPr>
            <a:endParaRPr lang="en-GB" sz="1500" dirty="0">
              <a:solidFill>
                <a:srgbClr val="2F2F2F"/>
              </a:solidFill>
              <a:latin typeface="Source Sans Pro"/>
            </a:endParaRPr>
          </a:p>
        </p:txBody>
      </p:sp>
      <p:sp>
        <p:nvSpPr>
          <p:cNvPr id="3" name="Text Placeholder 2">
            <a:extLst>
              <a:ext uri="{FF2B5EF4-FFF2-40B4-BE49-F238E27FC236}">
                <a16:creationId xmlns:a16="http://schemas.microsoft.com/office/drawing/2014/main" id="{7433D753-1499-4E74-8500-7F4A2014781B}"/>
              </a:ext>
            </a:extLst>
          </p:cNvPr>
          <p:cNvSpPr txBox="1">
            <a:spLocks noGrp="1"/>
          </p:cNvSpPr>
          <p:nvPr>
            <p:ph type="body" sz="quarter" idx="4294967295"/>
          </p:nvPr>
        </p:nvSpPr>
        <p:spPr>
          <a:xfrm>
            <a:off x="591364" y="121290"/>
            <a:ext cx="7685038" cy="447745"/>
          </a:xfrm>
          <a:prstGeom prst="rect">
            <a:avLst/>
          </a:prstGeom>
          <a:noFill/>
          <a:ln>
            <a:noFill/>
          </a:ln>
        </p:spPr>
        <p:txBody>
          <a:bodyPr vert="horz" wrap="square" lIns="91440" tIns="45720" rIns="91440" bIns="45720" anchor="t" anchorCtr="0" compatLnSpc="1">
            <a:normAutofit fontScale="25000" lnSpcReduction="20000"/>
          </a:bodyPr>
          <a:lstStyle/>
          <a:p>
            <a:pPr marL="0" lvl="0" indent="0" defTabSz="685800">
              <a:lnSpc>
                <a:spcPct val="80000"/>
              </a:lnSpc>
              <a:spcBef>
                <a:spcPts val="750"/>
              </a:spcBef>
              <a:buNone/>
            </a:pPr>
            <a:r>
              <a:rPr lang="en-GB" sz="11200" b="1" dirty="0">
                <a:solidFill>
                  <a:srgbClr val="17375E"/>
                </a:solidFill>
                <a:latin typeface="Arial" panose="020B0604020202020204" pitchFamily="34" charset="0"/>
                <a:cs typeface="Arial" panose="020B0604020202020204" pitchFamily="34" charset="0"/>
              </a:rPr>
              <a:t>Why vaccinate GBMSM against HPV?</a:t>
            </a:r>
          </a:p>
          <a:p>
            <a:pPr marL="0" lvl="0" indent="0" defTabSz="685800">
              <a:lnSpc>
                <a:spcPct val="80000"/>
              </a:lnSpc>
              <a:spcBef>
                <a:spcPts val="750"/>
              </a:spcBef>
              <a:buNone/>
            </a:pPr>
            <a:r>
              <a:rPr lang="en-GB" sz="3300" dirty="0">
                <a:solidFill>
                  <a:srgbClr val="17375E"/>
                </a:solidFill>
                <a:latin typeface="Source Sans Pro"/>
              </a:rPr>
              <a:t>	</a:t>
            </a:r>
          </a:p>
        </p:txBody>
      </p:sp>
      <p:sp>
        <p:nvSpPr>
          <p:cNvPr id="4" name="Footer Placeholder 3">
            <a:extLst>
              <a:ext uri="{FF2B5EF4-FFF2-40B4-BE49-F238E27FC236}">
                <a16:creationId xmlns:a16="http://schemas.microsoft.com/office/drawing/2014/main" id="{9998AD74-0AB2-4D20-98FD-7E43FB0060B7}"/>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name="Slide2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378704-3E26-4851-B418-3FBF53CB7E37}"/>
              </a:ext>
            </a:extLst>
          </p:cNvPr>
          <p:cNvSpPr txBox="1">
            <a:spLocks noGrp="1"/>
          </p:cNvSpPr>
          <p:nvPr>
            <p:ph type="body" sz="quarter" idx="4294967295"/>
          </p:nvPr>
        </p:nvSpPr>
        <p:spPr>
          <a:xfrm>
            <a:off x="318499" y="777239"/>
            <a:ext cx="8548099" cy="3743390"/>
          </a:xfrm>
          <a:prstGeom prst="rect">
            <a:avLst/>
          </a:prstGeom>
          <a:noFill/>
          <a:ln>
            <a:noFill/>
          </a:ln>
        </p:spPr>
        <p:txBody>
          <a:bodyPr vert="horz" wrap="square" lIns="91440" tIns="45720" rIns="91440" bIns="45720" anchor="t" anchorCtr="0" compatLnSpc="1">
            <a:normAutofit fontScale="47500" lnSpcReduction="20000"/>
          </a:bodyPr>
          <a:lstStyle/>
          <a:p>
            <a:pPr marL="171450" lvl="0" indent="-171450" defTabSz="685800">
              <a:lnSpc>
                <a:spcPct val="70000"/>
              </a:lnSpc>
              <a:spcBef>
                <a:spcPts val="750"/>
              </a:spcBef>
              <a:buSzPct val="100000"/>
              <a:buFont typeface="Arial" pitchFamily="34"/>
            </a:pPr>
            <a:endParaRPr lang="en-GB" sz="3300" dirty="0">
              <a:solidFill>
                <a:srgbClr val="002060"/>
              </a:solidFill>
              <a:latin typeface="Arial" panose="020B0604020202020204" pitchFamily="34" charset="0"/>
              <a:cs typeface="Arial" panose="020B0604020202020204" pitchFamily="34" charset="0"/>
            </a:endParaRPr>
          </a:p>
          <a:p>
            <a:pPr marL="171450" lvl="0" indent="-171450" defTabSz="685800">
              <a:lnSpc>
                <a:spcPct val="120000"/>
              </a:lnSpc>
              <a:spcBef>
                <a:spcPts val="750"/>
              </a:spcBef>
              <a:buSzPct val="100000"/>
              <a:buFont typeface="Arial" pitchFamily="34"/>
            </a:pPr>
            <a:r>
              <a:rPr lang="en-GB" sz="3300" dirty="0">
                <a:solidFill>
                  <a:srgbClr val="002060"/>
                </a:solidFill>
                <a:latin typeface="Arial" panose="020B0604020202020204" pitchFamily="34" charset="0"/>
                <a:cs typeface="Arial" panose="020B0604020202020204" pitchFamily="34" charset="0"/>
              </a:rPr>
              <a:t>GBMSM accessing sexual health and HIV services are known to be at higher risk of HPV infection and disease</a:t>
            </a:r>
          </a:p>
          <a:p>
            <a:pPr marL="171450" lvl="0" indent="-171450" defTabSz="685800">
              <a:lnSpc>
                <a:spcPct val="120000"/>
              </a:lnSpc>
              <a:spcBef>
                <a:spcPts val="750"/>
              </a:spcBef>
              <a:buSzPct val="100000"/>
              <a:buFont typeface="Arial" pitchFamily="34"/>
            </a:pPr>
            <a:r>
              <a:rPr lang="en-GB" sz="3300" dirty="0">
                <a:solidFill>
                  <a:srgbClr val="002060"/>
                </a:solidFill>
                <a:latin typeface="Arial" panose="020B0604020202020204" pitchFamily="34" charset="0"/>
                <a:cs typeface="Arial" panose="020B0604020202020204" pitchFamily="34" charset="0"/>
              </a:rPr>
              <a:t>The cost-effectiveness analysis considered by </a:t>
            </a:r>
            <a:r>
              <a:rPr lang="en-GB" sz="3300" dirty="0">
                <a:solidFill>
                  <a:srgbClr val="002060"/>
                </a:solidFill>
                <a:latin typeface="Arial" panose="020B0604020202020204" pitchFamily="34" charset="0"/>
                <a:cs typeface="Arial" panose="020B0604020202020204" pitchFamily="34" charset="0"/>
                <a:hlinkClick r:id="rId3"/>
              </a:rPr>
              <a:t>JCVI</a:t>
            </a:r>
            <a:r>
              <a:rPr lang="en-GB" sz="3300" dirty="0">
                <a:solidFill>
                  <a:srgbClr val="002060"/>
                </a:solidFill>
                <a:latin typeface="Arial" panose="020B0604020202020204" pitchFamily="34" charset="0"/>
                <a:cs typeface="Arial" panose="020B0604020202020204" pitchFamily="34" charset="0"/>
              </a:rPr>
              <a:t> is only possible because of the sexual health data available from Sexual Health and HIV clinics. More is known about GBMSM using these services, which allowed the evidence of the benefit from HPV vaccination to be assessed for this group </a:t>
            </a:r>
          </a:p>
          <a:p>
            <a:pPr marL="171450" lvl="0" indent="-171450" defTabSz="685800">
              <a:lnSpc>
                <a:spcPct val="120000"/>
              </a:lnSpc>
              <a:spcBef>
                <a:spcPts val="750"/>
              </a:spcBef>
              <a:buSzPct val="100000"/>
              <a:buFont typeface="Arial" pitchFamily="34"/>
            </a:pPr>
            <a:r>
              <a:rPr lang="en-GB" sz="3300" dirty="0">
                <a:solidFill>
                  <a:srgbClr val="002060"/>
                </a:solidFill>
                <a:latin typeface="Arial" panose="020B0604020202020204" pitchFamily="34" charset="0"/>
                <a:cs typeface="Arial" panose="020B0604020202020204" pitchFamily="34" charset="0"/>
              </a:rPr>
              <a:t>Sexual healthcare and HIV services are also the services where GBMSM are most likely to present their sexual orientation</a:t>
            </a:r>
          </a:p>
          <a:p>
            <a:pPr marL="171450" lvl="0" indent="-171450" defTabSz="685800">
              <a:lnSpc>
                <a:spcPct val="120000"/>
              </a:lnSpc>
              <a:spcBef>
                <a:spcPts val="750"/>
              </a:spcBef>
              <a:buSzPct val="100000"/>
              <a:buFont typeface="Arial" pitchFamily="34"/>
            </a:pPr>
            <a:r>
              <a:rPr lang="en-GB" sz="3300" dirty="0">
                <a:solidFill>
                  <a:srgbClr val="002060"/>
                </a:solidFill>
                <a:latin typeface="Arial" panose="020B0604020202020204" pitchFamily="34" charset="0"/>
                <a:cs typeface="Arial" panose="020B0604020202020204" pitchFamily="34" charset="0"/>
              </a:rPr>
              <a:t>Efficiencies in delivery, cost and clinic capacity are likely to be added advantages of this approach</a:t>
            </a:r>
          </a:p>
          <a:p>
            <a:pPr marL="171450" lvl="0" indent="-171450" defTabSz="685800">
              <a:lnSpc>
                <a:spcPct val="120000"/>
              </a:lnSpc>
              <a:spcBef>
                <a:spcPts val="750"/>
              </a:spcBef>
              <a:buSzPct val="100000"/>
              <a:buFont typeface="Arial" pitchFamily="34"/>
            </a:pPr>
            <a:r>
              <a:rPr lang="en-GB" sz="3300" dirty="0">
                <a:solidFill>
                  <a:srgbClr val="002060"/>
                </a:solidFill>
                <a:latin typeface="Arial" panose="020B0604020202020204" pitchFamily="34" charset="0"/>
                <a:cs typeface="Arial" panose="020B0604020202020204" pitchFamily="34" charset="0"/>
              </a:rPr>
              <a:t>May have an additional benefit of increased adherence and acceptability</a:t>
            </a:r>
            <a:endParaRPr lang="en-GB" sz="1900" dirty="0">
              <a:solidFill>
                <a:srgbClr val="2F2F2F"/>
              </a:solidFill>
              <a:latin typeface="Source Sans Pro"/>
            </a:endParaRPr>
          </a:p>
        </p:txBody>
      </p:sp>
      <p:sp>
        <p:nvSpPr>
          <p:cNvPr id="3" name="Text Placeholder 2">
            <a:extLst>
              <a:ext uri="{FF2B5EF4-FFF2-40B4-BE49-F238E27FC236}">
                <a16:creationId xmlns:a16="http://schemas.microsoft.com/office/drawing/2014/main" id="{221CA216-CAE3-4E5C-B23A-5CD6B1E12AFA}"/>
              </a:ext>
            </a:extLst>
          </p:cNvPr>
          <p:cNvSpPr txBox="1">
            <a:spLocks noGrp="1"/>
          </p:cNvSpPr>
          <p:nvPr>
            <p:ph type="body" sz="quarter" idx="4294967295"/>
          </p:nvPr>
        </p:nvSpPr>
        <p:spPr>
          <a:xfrm>
            <a:off x="0" y="318298"/>
            <a:ext cx="8722760" cy="609145"/>
          </a:xfrm>
          <a:prstGeom prst="rect">
            <a:avLst/>
          </a:prstGeom>
          <a:noFill/>
          <a:ln>
            <a:noFill/>
          </a:ln>
        </p:spPr>
        <p:txBody>
          <a:bodyPr vert="horz" wrap="square" lIns="91440" tIns="45720" rIns="91440" bIns="45720" anchor="t" anchorCtr="0" compatLnSpc="1">
            <a:noAutofit/>
          </a:bodyPr>
          <a:lstStyle/>
          <a:p>
            <a:pPr marL="0" lvl="0" indent="0" algn="ctr" defTabSz="685800">
              <a:lnSpc>
                <a:spcPct val="70000"/>
              </a:lnSpc>
              <a:spcBef>
                <a:spcPts val="750"/>
              </a:spcBef>
              <a:buNone/>
            </a:pPr>
            <a:r>
              <a:rPr lang="en-GB" sz="2400" b="1" dirty="0">
                <a:solidFill>
                  <a:srgbClr val="17375E"/>
                </a:solidFill>
                <a:latin typeface="Arial" panose="020B0604020202020204" pitchFamily="34" charset="0"/>
                <a:cs typeface="Arial" panose="020B0604020202020204" pitchFamily="34" charset="0"/>
              </a:rPr>
              <a:t>Why deliver the service through sexual health clinics?</a:t>
            </a:r>
          </a:p>
        </p:txBody>
      </p:sp>
      <p:sp>
        <p:nvSpPr>
          <p:cNvPr id="4" name="Footer Placeholder 3">
            <a:extLst>
              <a:ext uri="{FF2B5EF4-FFF2-40B4-BE49-F238E27FC236}">
                <a16:creationId xmlns:a16="http://schemas.microsoft.com/office/drawing/2014/main" id="{038F3518-309F-4E58-B994-730D79DC934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name="Slide1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DEFC1-9A70-417A-BB91-556DECBEAA23}"/>
              </a:ext>
            </a:extLst>
          </p:cNvPr>
          <p:cNvSpPr txBox="1">
            <a:spLocks noGrp="1"/>
          </p:cNvSpPr>
          <p:nvPr>
            <p:ph type="body" sz="quarter" idx="4294967295"/>
          </p:nvPr>
        </p:nvSpPr>
        <p:spPr>
          <a:xfrm>
            <a:off x="729609" y="1429307"/>
            <a:ext cx="7684782" cy="2811223"/>
          </a:xfrm>
          <a:prstGeom prst="rect">
            <a:avLst/>
          </a:prstGeom>
          <a:noFill/>
          <a:ln>
            <a:noFill/>
          </a:ln>
        </p:spPr>
        <p:txBody>
          <a:bodyPr vert="horz" wrap="square" lIns="91440" tIns="45720" rIns="91440" bIns="45720" anchor="t" anchorCtr="0" compatLnSpc="1">
            <a:normAutofit/>
          </a:bodyPr>
          <a:lstStyle/>
          <a:p>
            <a:pPr marL="171450" lvl="0" indent="-171450" defTabSz="685800">
              <a:lnSpc>
                <a:spcPct val="110000"/>
              </a:lnSpc>
              <a:spcBef>
                <a:spcPts val="750"/>
              </a:spcBef>
              <a:buSzPct val="100000"/>
              <a:buFont typeface="Arial" pitchFamily="34"/>
            </a:pPr>
            <a:r>
              <a:rPr lang="en-GB" sz="1900" dirty="0">
                <a:solidFill>
                  <a:srgbClr val="002060"/>
                </a:solidFill>
                <a:latin typeface="Arial" panose="020B0604020202020204" pitchFamily="34" charset="0"/>
                <a:cs typeface="Arial" panose="020B0604020202020204" pitchFamily="34" charset="0"/>
              </a:rPr>
              <a:t>To provide the HPV vaccine to GBMSM up to and including the age of 45 years attending participating Sexual Health and HIV clinics</a:t>
            </a:r>
          </a:p>
          <a:p>
            <a:pPr marL="171450" lvl="0" indent="-171450" defTabSz="685800">
              <a:lnSpc>
                <a:spcPct val="110000"/>
              </a:lnSpc>
              <a:spcBef>
                <a:spcPts val="750"/>
              </a:spcBef>
              <a:buSzPct val="100000"/>
              <a:buFont typeface="Arial" pitchFamily="34"/>
            </a:pPr>
            <a:r>
              <a:rPr lang="en-GB" sz="1900" dirty="0">
                <a:solidFill>
                  <a:srgbClr val="002060"/>
                </a:solidFill>
                <a:latin typeface="Arial" panose="020B0604020202020204" pitchFamily="34" charset="0"/>
                <a:cs typeface="Arial" panose="020B0604020202020204" pitchFamily="34" charset="0"/>
              </a:rPr>
              <a:t>To reduce the number of HPV infections and their onward transmission</a:t>
            </a:r>
          </a:p>
          <a:p>
            <a:pPr marL="171450" lvl="0" indent="-171450" defTabSz="685800">
              <a:lnSpc>
                <a:spcPct val="110000"/>
              </a:lnSpc>
              <a:spcBef>
                <a:spcPts val="750"/>
              </a:spcBef>
              <a:buSzPct val="100000"/>
              <a:buFont typeface="Arial" pitchFamily="34"/>
            </a:pPr>
            <a:r>
              <a:rPr lang="en-GB" sz="1900" dirty="0">
                <a:solidFill>
                  <a:srgbClr val="002060"/>
                </a:solidFill>
                <a:latin typeface="Arial" panose="020B0604020202020204" pitchFamily="34" charset="0"/>
                <a:cs typeface="Arial" panose="020B0604020202020204" pitchFamily="34" charset="0"/>
              </a:rPr>
              <a:t>To reduce morbidity and mortality from HPV-related disease, including anal, penile and oropharyngeal cancers and genital warts </a:t>
            </a:r>
          </a:p>
          <a:p>
            <a:pPr marL="171450" lvl="0" indent="-171450" defTabSz="685800">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4B7467A4-C5C6-4FFA-853B-C222DDFB3F12}"/>
              </a:ext>
            </a:extLst>
          </p:cNvPr>
          <p:cNvSpPr txBox="1">
            <a:spLocks noGrp="1"/>
          </p:cNvSpPr>
          <p:nvPr>
            <p:ph type="body" sz="quarter" idx="4294967295"/>
          </p:nvPr>
        </p:nvSpPr>
        <p:spPr>
          <a:xfrm>
            <a:off x="729609" y="383856"/>
            <a:ext cx="7685038" cy="519114"/>
          </a:xfrm>
          <a:prstGeom prst="rect">
            <a:avLst/>
          </a:prstGeom>
          <a:noFill/>
          <a:ln>
            <a:noFill/>
          </a:ln>
        </p:spPr>
        <p:txBody>
          <a:bodyPr vert="horz" wrap="square" lIns="91440" tIns="45720" rIns="91440" bIns="45720" anchor="t" anchorCtr="0" compatLnSpc="1">
            <a:normAutofit/>
          </a:bodyPr>
          <a:lstStyle/>
          <a:p>
            <a:pPr marL="0" lvl="0" indent="0" defTabSz="685800">
              <a:lnSpc>
                <a:spcPct val="80000"/>
              </a:lnSpc>
              <a:spcBef>
                <a:spcPts val="750"/>
              </a:spcBef>
              <a:buNone/>
            </a:pPr>
            <a:r>
              <a:rPr lang="en-GB" sz="3300" b="1" dirty="0">
                <a:solidFill>
                  <a:srgbClr val="17375E"/>
                </a:solidFill>
                <a:latin typeface="Arial" panose="020B0604020202020204" pitchFamily="34" charset="0"/>
                <a:cs typeface="Arial" panose="020B0604020202020204" pitchFamily="34" charset="0"/>
              </a:rPr>
              <a:t>Aims of HPV GBMSM immunisation</a:t>
            </a:r>
          </a:p>
          <a:p>
            <a:pPr marL="0" lvl="0" indent="0" defTabSz="685800">
              <a:lnSpc>
                <a:spcPct val="80000"/>
              </a:lnSpc>
              <a:spcBef>
                <a:spcPts val="750"/>
              </a:spcBef>
              <a:buNone/>
            </a:pPr>
            <a:endParaRPr lang="en-GB" sz="3300" dirty="0">
              <a:solidFill>
                <a:srgbClr val="17375E"/>
              </a:solidFill>
              <a:latin typeface="Source Sans Pro"/>
            </a:endParaRPr>
          </a:p>
        </p:txBody>
      </p:sp>
      <p:sp>
        <p:nvSpPr>
          <p:cNvPr id="4" name="Footer Placeholder 3">
            <a:extLst>
              <a:ext uri="{FF2B5EF4-FFF2-40B4-BE49-F238E27FC236}">
                <a16:creationId xmlns:a16="http://schemas.microsoft.com/office/drawing/2014/main" id="{CB7ED43C-EE17-4F00-815D-125D7AC45D86}"/>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3E2E-F55A-4626-A287-B09761EC9714}"/>
              </a:ext>
            </a:extLst>
          </p:cNvPr>
          <p:cNvSpPr>
            <a:spLocks noGrp="1"/>
          </p:cNvSpPr>
          <p:nvPr>
            <p:ph type="title"/>
          </p:nvPr>
        </p:nvSpPr>
        <p:spPr>
          <a:xfrm>
            <a:off x="247655" y="300444"/>
            <a:ext cx="7886700" cy="729455"/>
          </a:xfrm>
        </p:spPr>
        <p:txBody>
          <a:bodyPr>
            <a:noAutofit/>
          </a:bodyPr>
          <a:lstStyle/>
          <a:p>
            <a:pPr algn="ctr"/>
            <a:r>
              <a:rPr lang="en-GB" sz="2200" b="1" dirty="0">
                <a:solidFill>
                  <a:srgbClr val="002060"/>
                </a:solidFill>
              </a:rPr>
              <a:t>Vaccination against</a:t>
            </a:r>
            <a:r>
              <a:rPr lang="en-GB" sz="2200" b="1" dirty="0">
                <a:solidFill>
                  <a:srgbClr val="002060"/>
                </a:solidFill>
                <a:latin typeface="Arial" panose="020B0604020202020204" pitchFamily="34" charset="0"/>
                <a:cs typeface="Arial" panose="020B0604020202020204" pitchFamily="34" charset="0"/>
              </a:rPr>
              <a:t> Human Papillomavirus (HPV) </a:t>
            </a:r>
            <a:br>
              <a:rPr lang="en-GB" sz="2200" b="1" dirty="0">
                <a:solidFill>
                  <a:srgbClr val="002060"/>
                </a:solidFill>
              </a:rPr>
            </a:br>
            <a:r>
              <a:rPr lang="en-GB" sz="2200" b="1" dirty="0">
                <a:solidFill>
                  <a:srgbClr val="002060"/>
                </a:solidFill>
              </a:rPr>
              <a:t>Clinical content of this training slide set</a:t>
            </a:r>
          </a:p>
        </p:txBody>
      </p:sp>
      <p:sp>
        <p:nvSpPr>
          <p:cNvPr id="3" name="Content Placeholder 2">
            <a:extLst>
              <a:ext uri="{FF2B5EF4-FFF2-40B4-BE49-F238E27FC236}">
                <a16:creationId xmlns:a16="http://schemas.microsoft.com/office/drawing/2014/main" id="{E54C12A4-B418-445A-B071-C58E29B635B0}"/>
              </a:ext>
            </a:extLst>
          </p:cNvPr>
          <p:cNvSpPr>
            <a:spLocks noGrp="1"/>
          </p:cNvSpPr>
          <p:nvPr>
            <p:ph idx="1"/>
          </p:nvPr>
        </p:nvSpPr>
        <p:spPr>
          <a:xfrm>
            <a:off x="247655" y="1214825"/>
            <a:ext cx="8651901" cy="3475162"/>
          </a:xfrm>
        </p:spPr>
        <p:txBody>
          <a:bodyPr>
            <a:normAutofit lnSpcReduction="10000"/>
          </a:bodyPr>
          <a:lstStyle/>
          <a:p>
            <a:r>
              <a:rPr lang="en-GB" sz="1600" dirty="0">
                <a:latin typeface="Arial" panose="020B0604020202020204" pitchFamily="34" charset="0"/>
                <a:cs typeface="Arial" panose="020B0604020202020204" pitchFamily="34" charset="0"/>
              </a:rPr>
              <a:t>The information contained within this slide set is up to date as of July 2023. </a:t>
            </a:r>
            <a:r>
              <a:rPr lang="en-GB" sz="1600" b="1" dirty="0">
                <a:solidFill>
                  <a:srgbClr val="343A40"/>
                </a:solidFill>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It is important that all immunisers delivering the HPV vaccination programme and or those who are providing immunisation advice familiarise themselves with the most up to date clinical evidence and guidance, this can be found in the following key documents.</a:t>
            </a:r>
          </a:p>
          <a:p>
            <a:r>
              <a:rPr lang="en-GB" sz="1600" dirty="0">
                <a:solidFill>
                  <a:srgbClr val="002060"/>
                </a:solidFill>
                <a:latin typeface="Arial" panose="020B0604020202020204" pitchFamily="34" charset="0"/>
                <a:cs typeface="Arial" panose="020B0604020202020204" pitchFamily="34" charset="0"/>
              </a:rPr>
              <a:t>HPV: the green book, chapter 28a:</a:t>
            </a:r>
            <a:r>
              <a:rPr lang="en-GB" sz="1600" dirty="0">
                <a:latin typeface="Arial" panose="020B0604020202020204" pitchFamily="34" charset="0"/>
                <a:cs typeface="Arial" panose="020B0604020202020204" pitchFamily="34" charset="0"/>
                <a:hlinkClick r:id="rId3"/>
              </a:rPr>
              <a:t> Human papillomavirus (HPV): the green book, chapter 18a - GOV.UK (www.gov.uk)</a:t>
            </a:r>
            <a:endParaRPr lang="en-GB" sz="1600" dirty="0">
              <a:latin typeface="Arial" panose="020B0604020202020204" pitchFamily="34" charset="0"/>
              <a:cs typeface="Arial" panose="020B0604020202020204" pitchFamily="34" charset="0"/>
            </a:endParaRPr>
          </a:p>
          <a:p>
            <a:r>
              <a:rPr lang="en-GB" sz="1600" dirty="0">
                <a:solidFill>
                  <a:srgbClr val="002060"/>
                </a:solidFill>
                <a:latin typeface="Arial" panose="020B0604020202020204" pitchFamily="34" charset="0"/>
                <a:cs typeface="Arial" panose="020B0604020202020204" pitchFamily="34" charset="0"/>
              </a:rPr>
              <a:t>UKHSA  HPV vaccination: guidance for healthcare professionals:   </a:t>
            </a:r>
            <a:r>
              <a:rPr lang="en-GB" sz="1600" dirty="0">
                <a:solidFill>
                  <a:srgbClr val="002060"/>
                </a:solidFill>
                <a:latin typeface="Arial" panose="020B0604020202020204" pitchFamily="34" charset="0"/>
                <a:cs typeface="Arial" panose="020B0604020202020204" pitchFamily="34" charset="0"/>
                <a:hlinkClick r:id="rId4"/>
              </a:rPr>
              <a:t>https://www.gov.uk/government/publications/hpv-universal-vaccination-guidance-for-health-professionals</a:t>
            </a:r>
            <a:endParaRPr lang="en-GB" sz="1600" dirty="0">
              <a:solidFill>
                <a:srgbClr val="002060"/>
              </a:solidFill>
              <a:latin typeface="Arial" panose="020B0604020202020204" pitchFamily="34" charset="0"/>
              <a:cs typeface="Arial" panose="020B0604020202020204" pitchFamily="34" charset="0"/>
            </a:endParaRPr>
          </a:p>
          <a:p>
            <a:r>
              <a:rPr lang="en-GB" sz="1600" dirty="0">
                <a:solidFill>
                  <a:srgbClr val="002060"/>
                </a:solidFill>
                <a:latin typeface="Arial" panose="020B0604020202020204" pitchFamily="34" charset="0"/>
                <a:cs typeface="Arial" panose="020B0604020202020204" pitchFamily="34" charset="0"/>
              </a:rPr>
              <a:t>HPV vaccination programme microsite page is available here: </a:t>
            </a:r>
            <a:r>
              <a:rPr lang="en-GB" sz="1600" dirty="0">
                <a:latin typeface="Arial" panose="020B0604020202020204" pitchFamily="34" charset="0"/>
                <a:cs typeface="Arial" panose="020B0604020202020204" pitchFamily="34" charset="0"/>
                <a:hlinkClick r:id="rId5"/>
              </a:rPr>
              <a:t>HPV vaccine - Public Health Wales (</a:t>
            </a:r>
            <a:r>
              <a:rPr lang="en-GB" sz="1600" dirty="0" err="1">
                <a:latin typeface="Arial" panose="020B0604020202020204" pitchFamily="34" charset="0"/>
                <a:cs typeface="Arial" panose="020B0604020202020204" pitchFamily="34" charset="0"/>
                <a:hlinkClick r:id="rId5"/>
              </a:rPr>
              <a:t>nhs.wales</a:t>
            </a:r>
            <a:r>
              <a:rPr lang="en-GB" sz="1600" dirty="0">
                <a:latin typeface="Arial" panose="020B0604020202020204" pitchFamily="34" charset="0"/>
                <a:cs typeface="Arial" panose="020B0604020202020204" pitchFamily="34" charset="0"/>
                <a:hlinkClick r:id="rId5"/>
              </a:rPr>
              <a:t>) </a:t>
            </a:r>
            <a:r>
              <a:rPr lang="en-GB" sz="1600" dirty="0">
                <a:solidFill>
                  <a:srgbClr val="002060"/>
                </a:solidFill>
                <a:latin typeface="Arial" panose="020B0604020202020204" pitchFamily="34" charset="0"/>
                <a:cs typeface="Arial" panose="020B0604020202020204" pitchFamily="34" charset="0"/>
              </a:rPr>
              <a:t>The content of this training slide set is subject to review, this resource will be version controlled. </a:t>
            </a:r>
          </a:p>
          <a:p>
            <a:r>
              <a:rPr lang="en-GB" sz="1600" dirty="0">
                <a:solidFill>
                  <a:srgbClr val="002060"/>
                </a:solidFill>
                <a:latin typeface="Arial" panose="020B0604020202020204" pitchFamily="34" charset="0"/>
                <a:cs typeface="Arial" panose="020B0604020202020204" pitchFamily="34" charset="0"/>
              </a:rPr>
              <a:t>The content of this training slide set is subject to review, this resources will be version controlled. This is version 1, July 2023.</a:t>
            </a:r>
            <a:endParaRPr lang="en-GB" sz="1600" dirty="0">
              <a:latin typeface="Arial" panose="020B0604020202020204" pitchFamily="34" charset="0"/>
              <a:cs typeface="Arial" panose="020B0604020202020204" pitchFamily="34" charset="0"/>
            </a:endParaRPr>
          </a:p>
          <a:p>
            <a:endParaRPr lang="en-GB" sz="1800" dirty="0"/>
          </a:p>
          <a:p>
            <a:endParaRPr lang="en-GB" dirty="0"/>
          </a:p>
        </p:txBody>
      </p:sp>
      <p:sp>
        <p:nvSpPr>
          <p:cNvPr id="4" name="Footer Placeholder 3">
            <a:extLst>
              <a:ext uri="{FF2B5EF4-FFF2-40B4-BE49-F238E27FC236}">
                <a16:creationId xmlns:a16="http://schemas.microsoft.com/office/drawing/2014/main" id="{C7A3A89B-D7B4-41AC-B21D-C152F38AB4B7}"/>
              </a:ext>
            </a:extLst>
          </p:cNvPr>
          <p:cNvSpPr>
            <a:spLocks noGrp="1"/>
          </p:cNvSpPr>
          <p:nvPr>
            <p:ph type="ftr" sz="quarter" idx="10"/>
          </p:nvPr>
        </p:nvSpPr>
        <p:spPr>
          <a:xfrm>
            <a:off x="838200" y="6438850"/>
            <a:ext cx="10007606"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3</a:t>
            </a:r>
            <a:endParaRPr lang="en-US" dirty="0"/>
          </a:p>
        </p:txBody>
      </p:sp>
      <p:sp>
        <p:nvSpPr>
          <p:cNvPr id="5" name="Slide Number Placeholder 4">
            <a:extLst>
              <a:ext uri="{FF2B5EF4-FFF2-40B4-BE49-F238E27FC236}">
                <a16:creationId xmlns:a16="http://schemas.microsoft.com/office/drawing/2014/main" id="{3277357B-CB9A-41BB-8B0A-6D96BFB48757}"/>
              </a:ext>
            </a:extLst>
          </p:cNvPr>
          <p:cNvSpPr>
            <a:spLocks noGrp="1"/>
          </p:cNvSpPr>
          <p:nvPr>
            <p:ph type="sldNum" sz="quarter" idx="11"/>
          </p:nvPr>
        </p:nvSpPr>
        <p:spPr>
          <a:xfrm>
            <a:off x="130629" y="6438850"/>
            <a:ext cx="596332"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369E4-5DE7-46E5-874E-4FD437973785}" type="slidenum">
              <a:rPr lang="en-GB" smtClean="0"/>
              <a:pPr/>
              <a:t>3</a:t>
            </a:fld>
            <a:endParaRPr lang="en-GB" sz="1050" dirty="0"/>
          </a:p>
        </p:txBody>
      </p:sp>
      <p:sp>
        <p:nvSpPr>
          <p:cNvPr id="6" name="Footer Placeholder 3">
            <a:extLst>
              <a:ext uri="{FF2B5EF4-FFF2-40B4-BE49-F238E27FC236}">
                <a16:creationId xmlns:a16="http://schemas.microsoft.com/office/drawing/2014/main" id="{BC37F70F-4296-4951-A59A-73B3F1F59011}"/>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286217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name="Slide1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5AE76-74E2-4915-8D73-D5CF38291670}"/>
              </a:ext>
            </a:extLst>
          </p:cNvPr>
          <p:cNvSpPr txBox="1">
            <a:spLocks noGrp="1"/>
          </p:cNvSpPr>
          <p:nvPr>
            <p:ph type="body" sz="quarter" idx="4294967295"/>
          </p:nvPr>
        </p:nvSpPr>
        <p:spPr>
          <a:xfrm>
            <a:off x="765480" y="1670691"/>
            <a:ext cx="7684782" cy="1235471"/>
          </a:xfrm>
          <a:prstGeom prst="rect">
            <a:avLst/>
          </a:prstGeom>
          <a:noFill/>
          <a:ln>
            <a:noFill/>
          </a:ln>
        </p:spPr>
        <p:txBody>
          <a:bodyPr vert="horz" wrap="square" lIns="91440" tIns="45720" rIns="91440" bIns="45720" anchor="t" anchorCtr="1" compatLnSpc="1">
            <a:noAutofit/>
          </a:bodyPr>
          <a:lstStyle/>
          <a:p>
            <a:pPr marL="0" lvl="0" indent="0" algn="ctr" defTabSz="685800">
              <a:spcBef>
                <a:spcPts val="750"/>
              </a:spcBef>
              <a:buNone/>
            </a:pPr>
            <a:br>
              <a:rPr lang="en-GB" sz="2100" dirty="0">
                <a:solidFill>
                  <a:srgbClr val="2F2F2F"/>
                </a:solidFill>
                <a:latin typeface="Source Sans Pro"/>
              </a:rPr>
            </a:br>
            <a:r>
              <a:rPr lang="en-GB" sz="2100" dirty="0">
                <a:solidFill>
                  <a:schemeClr val="accent1">
                    <a:lumMod val="50000"/>
                  </a:schemeClr>
                </a:solidFill>
                <a:latin typeface="Arial" panose="020B0604020202020204" pitchFamily="34" charset="0"/>
                <a:cs typeface="Arial" panose="020B0604020202020204" pitchFamily="34" charset="0"/>
              </a:rPr>
              <a:t>Information for Healthcare Practitioners:</a:t>
            </a:r>
            <a:br>
              <a:rPr lang="en-GB" sz="2100" dirty="0">
                <a:solidFill>
                  <a:schemeClr val="accent1">
                    <a:lumMod val="50000"/>
                  </a:schemeClr>
                </a:solidFill>
                <a:latin typeface="Arial" panose="020B0604020202020204" pitchFamily="34" charset="0"/>
                <a:cs typeface="Arial" panose="020B0604020202020204" pitchFamily="34" charset="0"/>
              </a:rPr>
            </a:br>
            <a:r>
              <a:rPr lang="en-GB" sz="2100" dirty="0">
                <a:solidFill>
                  <a:schemeClr val="accent1">
                    <a:lumMod val="50000"/>
                  </a:schemeClr>
                </a:solidFill>
                <a:latin typeface="Arial" panose="020B0604020202020204" pitchFamily="34" charset="0"/>
                <a:cs typeface="Arial" panose="020B0604020202020204" pitchFamily="34" charset="0"/>
              </a:rPr>
              <a:t>The use of Gardasil®9</a:t>
            </a:r>
          </a:p>
        </p:txBody>
      </p:sp>
      <p:sp>
        <p:nvSpPr>
          <p:cNvPr id="3" name="Text Placeholder 2">
            <a:extLst>
              <a:ext uri="{FF2B5EF4-FFF2-40B4-BE49-F238E27FC236}">
                <a16:creationId xmlns:a16="http://schemas.microsoft.com/office/drawing/2014/main" id="{4AD7F73B-EC29-493D-94E7-CE89AE71F82D}"/>
              </a:ext>
            </a:extLst>
          </p:cNvPr>
          <p:cNvSpPr txBox="1">
            <a:spLocks noGrp="1"/>
          </p:cNvSpPr>
          <p:nvPr>
            <p:ph type="body" sz="quarter" idx="4294967295"/>
          </p:nvPr>
        </p:nvSpPr>
        <p:spPr>
          <a:xfrm>
            <a:off x="424208" y="904972"/>
            <a:ext cx="8323865" cy="974512"/>
          </a:xfrm>
          <a:prstGeom prst="rect">
            <a:avLst/>
          </a:prstGeom>
          <a:noFill/>
          <a:ln>
            <a:noFill/>
          </a:ln>
        </p:spPr>
        <p:txBody>
          <a:bodyPr vert="horz" wrap="square" lIns="91440" tIns="45720" rIns="91440" bIns="45720" anchor="t" anchorCtr="1" compatLnSpc="1">
            <a:normAutofit fontScale="92500" lnSpcReduction="20000"/>
          </a:bodyPr>
          <a:lstStyle/>
          <a:p>
            <a:pPr marL="0" lvl="0" indent="0" algn="ctr" defTabSz="685800">
              <a:spcBef>
                <a:spcPts val="750"/>
              </a:spcBef>
              <a:buNone/>
            </a:pPr>
            <a:endParaRPr lang="en-GB" sz="3600" b="1" dirty="0">
              <a:solidFill>
                <a:srgbClr val="17375E"/>
              </a:solidFill>
              <a:latin typeface="Arial" panose="020B0604020202020204" pitchFamily="34" charset="0"/>
              <a:cs typeface="Arial" panose="020B0604020202020204" pitchFamily="34" charset="0"/>
            </a:endParaRPr>
          </a:p>
          <a:p>
            <a:pPr marL="0" lvl="0" indent="0" algn="ctr" defTabSz="685800">
              <a:spcBef>
                <a:spcPts val="750"/>
              </a:spcBef>
              <a:buNone/>
            </a:pPr>
            <a:r>
              <a:rPr lang="en-GB" sz="3600" b="1" dirty="0">
                <a:solidFill>
                  <a:srgbClr val="17375E"/>
                </a:solidFill>
                <a:latin typeface="Arial" panose="020B0604020202020204" pitchFamily="34" charset="0"/>
                <a:cs typeface="Arial" panose="020B0604020202020204" pitchFamily="34" charset="0"/>
              </a:rPr>
              <a:t>Vaccination against HPV</a:t>
            </a:r>
          </a:p>
        </p:txBody>
      </p:sp>
      <p:sp>
        <p:nvSpPr>
          <p:cNvPr id="4" name="Footer Placeholder 3">
            <a:extLst>
              <a:ext uri="{FF2B5EF4-FFF2-40B4-BE49-F238E27FC236}">
                <a16:creationId xmlns:a16="http://schemas.microsoft.com/office/drawing/2014/main" id="{F7313850-7A37-4062-BC16-178443B04728}"/>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1859C-9691-497B-A60C-A7E0CEB37E8F}"/>
              </a:ext>
            </a:extLst>
          </p:cNvPr>
          <p:cNvSpPr txBox="1">
            <a:spLocks noGrp="1"/>
          </p:cNvSpPr>
          <p:nvPr>
            <p:ph type="body" sz="quarter" idx="4294967295"/>
          </p:nvPr>
        </p:nvSpPr>
        <p:spPr>
          <a:xfrm>
            <a:off x="256480" y="769737"/>
            <a:ext cx="8193526" cy="3604026"/>
          </a:xfrm>
          <a:prstGeom prst="rect">
            <a:avLst/>
          </a:prstGeom>
          <a:noFill/>
          <a:ln>
            <a:noFill/>
          </a:ln>
        </p:spPr>
        <p:txBody>
          <a:bodyPr vert="horz" wrap="square" lIns="91440" tIns="45720" rIns="91440" bIns="45720" anchor="t" anchorCtr="0" compatLnSpc="1">
            <a:normAutofit lnSpcReduction="10000"/>
          </a:bodyPr>
          <a:lstStyle/>
          <a:p>
            <a:pPr>
              <a:lnSpc>
                <a:spcPct val="107000"/>
              </a:lnSpc>
              <a:spcAft>
                <a:spcPts val="800"/>
              </a:spcAft>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GBMSM up to and including 45 years of age attending Specialist Sexual Health Services and/or HIV clinics regardless of risk, sexual behaviour or disease status. </a:t>
            </a: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hlinkClick r:id="rId3"/>
              </a:rPr>
              <a:t>WHC/2023/016</a:t>
            </a:r>
            <a:endParaRPr lang="en-GB"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Other individuals with a similar risk profile to that seen in the GBMSM population who may benefit from vaccination. This includes some transgender individuals, sex workers, and men and women living with HIV infection. Those whose risk of acquiring HPV is considered equivalent to the risk of GBMSM eligible for the HPV vaccine, should be offered vaccination. </a:t>
            </a:r>
          </a:p>
          <a:p>
            <a:pPr lvl="1">
              <a:lnSpc>
                <a:spcPct val="107000"/>
              </a:lnSpc>
              <a:spcAft>
                <a:spcPts val="800"/>
              </a:spcAft>
              <a:buFont typeface="Courier New" panose="02070309020205020404" pitchFamily="49" charset="0"/>
              <a:buChar char="o"/>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HPV vaccine may be considered on a case-by-case basis and can be offered following a clinical assessment of the patient. Vaccines should be purchased from the manufacturer or pharmaceutical wholesaler in this instance (</a:t>
            </a: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hlinkClick r:id="rId4"/>
              </a:rPr>
              <a:t>HPV vaccination guidance for healthcare practitioners (version 6)</a:t>
            </a: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defTabSz="685800">
              <a:lnSpc>
                <a:spcPct val="100000"/>
              </a:lnSpc>
              <a:spcBef>
                <a:spcPts val="750"/>
              </a:spcBef>
              <a:buSzPct val="100000"/>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Eligible girls and boys (eligible boys born after 01/09/2006) can continue to be caught up until their 25th birthday.</a:t>
            </a:r>
          </a:p>
          <a:p>
            <a:pPr defTabSz="685800">
              <a:lnSpc>
                <a:spcPct val="100000"/>
              </a:lnSpc>
              <a:spcBef>
                <a:spcPts val="750"/>
              </a:spcBef>
              <a:buSzPct val="100000"/>
            </a:pPr>
            <a:r>
              <a:rPr lang="en-GB" sz="1400" dirty="0">
                <a:solidFill>
                  <a:srgbClr val="002060"/>
                </a:solidFill>
                <a:latin typeface="Arial" panose="020B0604020202020204" pitchFamily="34" charset="0"/>
                <a:ea typeface="Calibri" panose="020F0502020204030204" pitchFamily="34" charset="0"/>
                <a:cs typeface="Arial" panose="020B0604020202020204" pitchFamily="34" charset="0"/>
              </a:rPr>
              <a:t>From September 2023 routine programme for adolescents aged 12 to 13 years (school Years 8).</a:t>
            </a:r>
          </a:p>
          <a:p>
            <a:pPr marL="0" indent="0" algn="ctr" defTabSz="685800">
              <a:lnSpc>
                <a:spcPct val="100000"/>
              </a:lnSpc>
              <a:spcBef>
                <a:spcPts val="750"/>
              </a:spcBef>
              <a:buSzPct val="100000"/>
              <a:buNone/>
            </a:pPr>
            <a:endParaRPr lang="en-GB" sz="1400" b="1" dirty="0">
              <a:solidFill>
                <a:srgbClr val="002060"/>
              </a:solidFill>
              <a:latin typeface="Arial" panose="020B0604020202020204" pitchFamily="34" charset="0"/>
              <a:cs typeface="Arial" panose="020B0604020202020204" pitchFamily="34" charset="0"/>
            </a:endParaRPr>
          </a:p>
          <a:p>
            <a:pPr marL="0" indent="0" algn="ctr" defTabSz="685800">
              <a:lnSpc>
                <a:spcPct val="100000"/>
              </a:lnSpc>
              <a:spcBef>
                <a:spcPts val="750"/>
              </a:spcBef>
              <a:buSzPct val="100000"/>
              <a:buNone/>
            </a:pPr>
            <a:endParaRPr lang="en-GB" sz="2000" b="1" dirty="0">
              <a:solidFill>
                <a:srgbClr val="002060"/>
              </a:solidFill>
              <a:latin typeface="Arial" panose="020B0604020202020204" pitchFamily="34" charset="0"/>
              <a:cs typeface="Arial" panose="020B0604020202020204" pitchFamily="34" charset="0"/>
            </a:endParaRPr>
          </a:p>
          <a:p>
            <a:pPr marL="0" indent="0" algn="ctr" defTabSz="685800">
              <a:lnSpc>
                <a:spcPct val="100000"/>
              </a:lnSpc>
              <a:spcBef>
                <a:spcPts val="750"/>
              </a:spcBef>
              <a:buSzPct val="100000"/>
              <a:buNone/>
            </a:pPr>
            <a:endParaRPr lang="en-GB" sz="2000" b="1" dirty="0">
              <a:solidFill>
                <a:srgbClr val="002060"/>
              </a:solidFill>
              <a:latin typeface="Arial" panose="020B0604020202020204" pitchFamily="34" charset="0"/>
              <a:cs typeface="Arial" panose="020B0604020202020204" pitchFamily="34" charset="0"/>
            </a:endParaRPr>
          </a:p>
          <a:p>
            <a:pPr marL="0" lvl="0" indent="0" algn="ctr" defTabSz="685800">
              <a:lnSpc>
                <a:spcPct val="100000"/>
              </a:lnSpc>
              <a:spcBef>
                <a:spcPts val="750"/>
              </a:spcBef>
              <a:buSzPct val="100000"/>
              <a:buNone/>
            </a:pPr>
            <a:endParaRPr lang="en-GB" sz="1800" i="1" dirty="0">
              <a:solidFill>
                <a:srgbClr val="002060"/>
              </a:solidFill>
              <a:latin typeface="Arial" panose="020B0604020202020204" pitchFamily="34" charset="0"/>
              <a:cs typeface="Arial" panose="020B0604020202020204" pitchFamily="34" charset="0"/>
            </a:endParaRPr>
          </a:p>
          <a:p>
            <a:pPr marL="171450" lvl="0" indent="-171450" defTabSz="685800">
              <a:lnSpc>
                <a:spcPct val="70000"/>
              </a:lnSpc>
              <a:spcBef>
                <a:spcPts val="750"/>
              </a:spcBef>
              <a:buSzPct val="100000"/>
              <a:buFont typeface="Arial" pitchFamily="34"/>
            </a:pPr>
            <a:endParaRPr lang="en-GB" sz="1800" dirty="0">
              <a:solidFill>
                <a:srgbClr val="2F2F2F"/>
              </a:solidFill>
              <a:latin typeface="Source Sans Pro"/>
            </a:endParaRPr>
          </a:p>
          <a:p>
            <a:pPr marL="171450" lvl="0" indent="-171450" defTabSz="685800">
              <a:lnSpc>
                <a:spcPct val="70000"/>
              </a:lnSpc>
              <a:spcBef>
                <a:spcPts val="750"/>
              </a:spcBef>
              <a:buSzPct val="100000"/>
              <a:buFont typeface="Arial" pitchFamily="34"/>
            </a:pPr>
            <a:endParaRPr lang="en-GB" sz="1800" dirty="0">
              <a:solidFill>
                <a:srgbClr val="2F2F2F"/>
              </a:solidFill>
              <a:latin typeface="Source Sans Pro"/>
            </a:endParaRPr>
          </a:p>
          <a:p>
            <a:pPr marL="171450" lvl="0" indent="-171450" defTabSz="685800">
              <a:lnSpc>
                <a:spcPct val="70000"/>
              </a:lnSpc>
              <a:spcBef>
                <a:spcPts val="750"/>
              </a:spcBef>
              <a:buSzPct val="100000"/>
              <a:buFont typeface="Arial" pitchFamily="34"/>
            </a:pPr>
            <a:endParaRPr lang="en-GB" sz="1800" dirty="0">
              <a:solidFill>
                <a:srgbClr val="2F2F2F"/>
              </a:solidFill>
              <a:latin typeface="Source Sans Pro"/>
            </a:endParaRPr>
          </a:p>
        </p:txBody>
      </p:sp>
      <p:sp>
        <p:nvSpPr>
          <p:cNvPr id="3" name="Text Placeholder 2">
            <a:extLst>
              <a:ext uri="{FF2B5EF4-FFF2-40B4-BE49-F238E27FC236}">
                <a16:creationId xmlns:a16="http://schemas.microsoft.com/office/drawing/2014/main" id="{6BC92771-4720-41C0-804E-0D1CE50F1524}"/>
              </a:ext>
            </a:extLst>
          </p:cNvPr>
          <p:cNvSpPr txBox="1">
            <a:spLocks noGrp="1"/>
          </p:cNvSpPr>
          <p:nvPr>
            <p:ph type="body" sz="quarter" idx="4294967295"/>
          </p:nvPr>
        </p:nvSpPr>
        <p:spPr>
          <a:xfrm>
            <a:off x="256480" y="85606"/>
            <a:ext cx="7338206" cy="519114"/>
          </a:xfrm>
          <a:prstGeom prst="rect">
            <a:avLst/>
          </a:prstGeom>
          <a:noFill/>
          <a:ln>
            <a:noFill/>
          </a:ln>
        </p:spPr>
        <p:txBody>
          <a:bodyPr vert="horz" wrap="square" lIns="91440" tIns="45720" rIns="91440" bIns="45720" anchor="t" anchorCtr="0" compatLnSpc="1">
            <a:noAutofit/>
          </a:bodyPr>
          <a:lstStyle/>
          <a:p>
            <a:pPr marL="0" lvl="0" indent="0" defTabSz="685800">
              <a:lnSpc>
                <a:spcPct val="80000"/>
              </a:lnSpc>
              <a:spcBef>
                <a:spcPts val="750"/>
              </a:spcBef>
              <a:buNone/>
            </a:pPr>
            <a:r>
              <a:rPr lang="en-GB" sz="3600" b="1" dirty="0">
                <a:solidFill>
                  <a:srgbClr val="17375E"/>
                </a:solidFill>
                <a:latin typeface="Arial" panose="020B0604020202020204" pitchFamily="34" charset="0"/>
                <a:cs typeface="Arial" panose="020B0604020202020204" pitchFamily="34" charset="0"/>
              </a:rPr>
              <a:t>Programme Eligibility</a:t>
            </a:r>
          </a:p>
        </p:txBody>
      </p:sp>
      <p:sp>
        <p:nvSpPr>
          <p:cNvPr id="4" name="Footer Placeholder 3">
            <a:extLst>
              <a:ext uri="{FF2B5EF4-FFF2-40B4-BE49-F238E27FC236}">
                <a16:creationId xmlns:a16="http://schemas.microsoft.com/office/drawing/2014/main" id="{6C2BA2EF-C405-4A34-B789-6442D0A93B7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872661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32B6-4212-4D68-B469-77D3F5977E1F}"/>
              </a:ext>
            </a:extLst>
          </p:cNvPr>
          <p:cNvSpPr>
            <a:spLocks noGrp="1"/>
          </p:cNvSpPr>
          <p:nvPr>
            <p:ph type="title"/>
          </p:nvPr>
        </p:nvSpPr>
        <p:spPr>
          <a:xfrm>
            <a:off x="285749" y="295272"/>
            <a:ext cx="9058275" cy="691356"/>
          </a:xfrm>
        </p:spPr>
        <p:txBody>
          <a:bodyPr/>
          <a:lstStyle/>
          <a:p>
            <a:r>
              <a:rPr lang="en-GB" sz="3200" b="1" dirty="0"/>
              <a:t>HPV Programme dosage and schedule (1) </a:t>
            </a:r>
            <a:endParaRPr lang="en-GB" sz="3600" b="1" dirty="0"/>
          </a:p>
        </p:txBody>
      </p:sp>
      <p:sp>
        <p:nvSpPr>
          <p:cNvPr id="3" name="Content Placeholder 2">
            <a:extLst>
              <a:ext uri="{FF2B5EF4-FFF2-40B4-BE49-F238E27FC236}">
                <a16:creationId xmlns:a16="http://schemas.microsoft.com/office/drawing/2014/main" id="{AE74E0DA-71DC-6834-928B-B3580072AF5B}"/>
              </a:ext>
            </a:extLst>
          </p:cNvPr>
          <p:cNvSpPr>
            <a:spLocks noGrp="1"/>
          </p:cNvSpPr>
          <p:nvPr>
            <p:ph idx="1"/>
          </p:nvPr>
        </p:nvSpPr>
        <p:spPr>
          <a:xfrm>
            <a:off x="476250" y="1064422"/>
            <a:ext cx="7886700" cy="3263502"/>
          </a:xfrm>
        </p:spPr>
        <p:txBody>
          <a:bodyPr/>
          <a:lstStyle/>
          <a:p>
            <a:pPr marL="0" indent="0">
              <a:buNone/>
            </a:pPr>
            <a:endParaRPr lang="en-GB" sz="1050" strike="sngStrike" dirty="0">
              <a:highlight>
                <a:srgbClr val="FFFF00"/>
              </a:highlight>
            </a:endParaRPr>
          </a:p>
          <a:p>
            <a:endParaRPr lang="en-GB" dirty="0"/>
          </a:p>
        </p:txBody>
      </p:sp>
      <p:graphicFrame>
        <p:nvGraphicFramePr>
          <p:cNvPr id="5" name="Table 5">
            <a:extLst>
              <a:ext uri="{FF2B5EF4-FFF2-40B4-BE49-F238E27FC236}">
                <a16:creationId xmlns:a16="http://schemas.microsoft.com/office/drawing/2014/main" id="{1BCD75A7-DCFA-0CF9-F330-3CD9F490204B}"/>
              </a:ext>
            </a:extLst>
          </p:cNvPr>
          <p:cNvGraphicFramePr>
            <a:graphicFrameLocks noGrp="1"/>
          </p:cNvGraphicFramePr>
          <p:nvPr>
            <p:extLst>
              <p:ext uri="{D42A27DB-BD31-4B8C-83A1-F6EECF244321}">
                <p14:modId xmlns:p14="http://schemas.microsoft.com/office/powerpoint/2010/main" val="1670873621"/>
              </p:ext>
            </p:extLst>
          </p:nvPr>
        </p:nvGraphicFramePr>
        <p:xfrm>
          <a:off x="186813" y="1064425"/>
          <a:ext cx="8871462" cy="3410529"/>
        </p:xfrm>
        <a:graphic>
          <a:graphicData uri="http://schemas.openxmlformats.org/drawingml/2006/table">
            <a:tbl>
              <a:tblPr firstRow="1" bandRow="1">
                <a:tableStyleId>{5C22544A-7EE6-4342-B048-85BDC9FD1C3A}</a:tableStyleId>
              </a:tblPr>
              <a:tblGrid>
                <a:gridCol w="2889762">
                  <a:extLst>
                    <a:ext uri="{9D8B030D-6E8A-4147-A177-3AD203B41FA5}">
                      <a16:colId xmlns:a16="http://schemas.microsoft.com/office/drawing/2014/main" val="3830855713"/>
                    </a:ext>
                  </a:extLst>
                </a:gridCol>
                <a:gridCol w="2990850">
                  <a:extLst>
                    <a:ext uri="{9D8B030D-6E8A-4147-A177-3AD203B41FA5}">
                      <a16:colId xmlns:a16="http://schemas.microsoft.com/office/drawing/2014/main" val="3275115194"/>
                    </a:ext>
                  </a:extLst>
                </a:gridCol>
                <a:gridCol w="2990850">
                  <a:extLst>
                    <a:ext uri="{9D8B030D-6E8A-4147-A177-3AD203B41FA5}">
                      <a16:colId xmlns:a16="http://schemas.microsoft.com/office/drawing/2014/main" val="3832461610"/>
                    </a:ext>
                  </a:extLst>
                </a:gridCol>
              </a:tblGrid>
              <a:tr h="789249">
                <a:tc>
                  <a:txBody>
                    <a:bodyPr/>
                    <a:lstStyle/>
                    <a:p>
                      <a:r>
                        <a:rPr lang="en-GB" sz="1400" b="1" dirty="0">
                          <a:latin typeface="Arial" panose="020B0604020202020204" pitchFamily="34" charset="0"/>
                          <a:ea typeface="Calibri" panose="020F0502020204030204" pitchFamily="34" charset="0"/>
                          <a:cs typeface="Arial" panose="020B0604020202020204" pitchFamily="34" charset="0"/>
                        </a:rPr>
                        <a:t>Immunocompetent individuals aged up to 25 years </a:t>
                      </a:r>
                      <a:endParaRPr lang="en-GB" sz="1400" dirty="0"/>
                    </a:p>
                  </a:txBody>
                  <a:tcPr/>
                </a:tc>
                <a:tc>
                  <a:txBody>
                    <a:bodyPr/>
                    <a:lstStyle/>
                    <a:p>
                      <a:r>
                        <a:rPr lang="en-GB" sz="1400" b="1" dirty="0">
                          <a:latin typeface="Arial" panose="020B0604020202020204" pitchFamily="34" charset="0"/>
                          <a:ea typeface="Calibri" panose="020F0502020204030204" pitchFamily="34" charset="0"/>
                          <a:cs typeface="Arial" panose="020B0604020202020204" pitchFamily="34" charset="0"/>
                        </a:rPr>
                        <a:t>GBMSM 25-45 years will require a 2 dose schedule</a:t>
                      </a:r>
                      <a:endParaRPr lang="en-GB" sz="1400" dirty="0"/>
                    </a:p>
                  </a:txBody>
                  <a:tcPr/>
                </a:tc>
                <a:tc>
                  <a:txBody>
                    <a:bodyPr/>
                    <a:lstStyle/>
                    <a:p>
                      <a:r>
                        <a:rPr lang="en-GB" sz="1400" b="1" dirty="0">
                          <a:latin typeface="Arial" panose="020B0604020202020204" pitchFamily="34" charset="0"/>
                          <a:ea typeface="Calibri" panose="020F0502020204030204" pitchFamily="34" charset="0"/>
                          <a:cs typeface="Arial" panose="020B0604020202020204" pitchFamily="34" charset="0"/>
                        </a:rPr>
                        <a:t>Immunocompromised individuals and individuals known to be HIV-positive </a:t>
                      </a:r>
                      <a:endParaRPr lang="en-GB" sz="1400" dirty="0"/>
                    </a:p>
                  </a:txBody>
                  <a:tcPr/>
                </a:tc>
                <a:extLst>
                  <a:ext uri="{0D108BD9-81ED-4DB2-BD59-A6C34878D82A}">
                    <a16:rowId xmlns:a16="http://schemas.microsoft.com/office/drawing/2014/main" val="4149782377"/>
                  </a:ext>
                </a:extLst>
              </a:tr>
              <a:tr h="489096">
                <a:tc>
                  <a:txBody>
                    <a:bodyPr/>
                    <a:lstStyle/>
                    <a:p>
                      <a:r>
                        <a:rPr lang="en-GB" sz="1400" dirty="0">
                          <a:latin typeface="Arial" panose="020B0604020202020204" pitchFamily="34" charset="0"/>
                          <a:cs typeface="Arial" panose="020B0604020202020204" pitchFamily="34" charset="0"/>
                        </a:rPr>
                        <a:t>1</a:t>
                      </a:r>
                      <a:r>
                        <a:rPr lang="en-GB" sz="1400" baseline="30000" dirty="0">
                          <a:latin typeface="Arial" panose="020B0604020202020204" pitchFamily="34" charset="0"/>
                          <a:cs typeface="Arial" panose="020B0604020202020204" pitchFamily="34" charset="0"/>
                        </a:rPr>
                        <a:t>st</a:t>
                      </a:r>
                      <a:r>
                        <a:rPr lang="en-GB" sz="1400" dirty="0">
                          <a:latin typeface="Arial" panose="020B0604020202020204" pitchFamily="34" charset="0"/>
                          <a:cs typeface="Arial" panose="020B0604020202020204" pitchFamily="34" charset="0"/>
                        </a:rPr>
                        <a:t> dose only required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cs typeface="Arial" panose="020B0604020202020204" pitchFamily="34" charset="0"/>
                        </a:rPr>
                        <a:t>1st dose: Initial dose</a:t>
                      </a:r>
                    </a:p>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cs typeface="Arial" panose="020B0604020202020204" pitchFamily="34" charset="0"/>
                        </a:rPr>
                        <a:t>1st dose: Initial dose</a:t>
                      </a: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0955858"/>
                  </a:ext>
                </a:extLst>
              </a:tr>
              <a:tr h="690488">
                <a:tc>
                  <a:txBody>
                    <a:bodyPr/>
                    <a:lstStyle/>
                    <a:p>
                      <a:pPr algn="ctr"/>
                      <a:endParaRPr lang="en-GB" sz="1400" dirty="0"/>
                    </a:p>
                    <a:p>
                      <a:pPr algn="ctr"/>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cs typeface="Arial" panose="020B0604020202020204" pitchFamily="34" charset="0"/>
                        </a:rPr>
                        <a:t>2nd dose:  At least 6 months after initial dose</a:t>
                      </a:r>
                    </a:p>
                    <a:p>
                      <a:endParaRPr lang="en-GB" sz="1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panose="020B0604020202020204" pitchFamily="34" charset="0"/>
                          <a:cs typeface="Arial" panose="020B0604020202020204" pitchFamily="34" charset="0"/>
                        </a:rPr>
                        <a:t>2nd dose: 1 month after the first dose</a:t>
                      </a: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3152086"/>
                  </a:ext>
                </a:extLst>
              </a:tr>
              <a:tr h="1294665">
                <a:tc>
                  <a:txBody>
                    <a:bodyPr/>
                    <a:lstStyle/>
                    <a:p>
                      <a:endParaRPr lang="en-GB" sz="1400" dirty="0"/>
                    </a:p>
                    <a:p>
                      <a:pPr algn="ctr"/>
                      <a:endParaRPr lang="en-GB" sz="1400" dirty="0"/>
                    </a:p>
                  </a:txBody>
                  <a:tcPr/>
                </a:tc>
                <a:tc>
                  <a:txBody>
                    <a:bodyPr/>
                    <a:lstStyle/>
                    <a:p>
                      <a:pPr algn="ctr"/>
                      <a:endParaRPr lang="en-GB" sz="1400" dirty="0"/>
                    </a:p>
                    <a:p>
                      <a:pPr algn="ctr"/>
                      <a:endParaRPr lang="en-GB" sz="1400" dirty="0"/>
                    </a:p>
                  </a:txBody>
                  <a:tcPr/>
                </a:tc>
                <a:tc>
                  <a:txBody>
                    <a:bodyPr/>
                    <a:lstStyle/>
                    <a:p>
                      <a:r>
                        <a:rPr lang="en-GB" sz="1400" dirty="0">
                          <a:latin typeface="Arial" panose="020B0604020202020204" pitchFamily="34" charset="0"/>
                          <a:cs typeface="Arial" panose="020B0604020202020204" pitchFamily="34" charset="0"/>
                        </a:rPr>
                        <a:t>3rd dose: 4 to 6 months following second dose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ea typeface="Calibri" panose="020F0502020204030204" pitchFamily="34" charset="0"/>
                          <a:cs typeface="Arial" panose="020B0604020202020204" pitchFamily="34" charset="0"/>
                        </a:rPr>
                        <a:t>All 3 doses should ideally be given within a 12 month period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6376384"/>
                  </a:ext>
                </a:extLst>
              </a:tr>
            </a:tbl>
          </a:graphicData>
        </a:graphic>
      </p:graphicFrame>
      <p:sp>
        <p:nvSpPr>
          <p:cNvPr id="6" name="Footer Placeholder 3">
            <a:extLst>
              <a:ext uri="{FF2B5EF4-FFF2-40B4-BE49-F238E27FC236}">
                <a16:creationId xmlns:a16="http://schemas.microsoft.com/office/drawing/2014/main" id="{02488AC8-1CE7-4B6D-A73E-95DC579C774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3730610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1" y="102310"/>
            <a:ext cx="8915399" cy="497085"/>
          </a:xfrm>
        </p:spPr>
        <p:txBody>
          <a:bodyPr/>
          <a:lstStyle/>
          <a:p>
            <a:pPr>
              <a:lnSpc>
                <a:spcPct val="107000"/>
              </a:lnSpc>
              <a:spcAft>
                <a:spcPts val="600"/>
              </a:spcAft>
              <a:tabLst>
                <a:tab pos="342900" algn="l"/>
              </a:tabLst>
            </a:pPr>
            <a:r>
              <a:rPr lang="en-GB" sz="2400" b="1" dirty="0">
                <a:ea typeface="Calibri" panose="020F0502020204030204" pitchFamily="34" charset="0"/>
                <a:cs typeface="Times New Roman" panose="02020603050405020304" pitchFamily="18" charset="0"/>
              </a:rPr>
              <a:t>HPV programme dosage and schedule (2)</a:t>
            </a:r>
          </a:p>
        </p:txBody>
      </p:sp>
      <p:sp>
        <p:nvSpPr>
          <p:cNvPr id="6" name="Rectangle 5">
            <a:extLst>
              <a:ext uri="{FF2B5EF4-FFF2-40B4-BE49-F238E27FC236}">
                <a16:creationId xmlns:a16="http://schemas.microsoft.com/office/drawing/2014/main" id="{A3B944EE-F43B-142B-2949-D95EC65D44E6}"/>
              </a:ext>
            </a:extLst>
          </p:cNvPr>
          <p:cNvSpPr/>
          <p:nvPr/>
        </p:nvSpPr>
        <p:spPr>
          <a:xfrm>
            <a:off x="415636" y="4203865"/>
            <a:ext cx="8364326" cy="3651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Content Placeholder 2"/>
          <p:cNvSpPr>
            <a:spLocks noGrp="1"/>
          </p:cNvSpPr>
          <p:nvPr>
            <p:ph idx="1"/>
          </p:nvPr>
        </p:nvSpPr>
        <p:spPr>
          <a:xfrm>
            <a:off x="282618" y="599394"/>
            <a:ext cx="8497344" cy="3881165"/>
          </a:xfrm>
        </p:spPr>
        <p:txBody>
          <a:bodyPr/>
          <a:lstStyle/>
          <a:p>
            <a:pPr marL="0" indent="0">
              <a:lnSpc>
                <a:spcPct val="107000"/>
              </a:lnSpc>
              <a:spcAft>
                <a:spcPts val="600"/>
              </a:spcAft>
              <a:buNone/>
              <a:tabLst>
                <a:tab pos="342900" algn="l"/>
              </a:tabLst>
            </a:pPr>
            <a:r>
              <a:rPr lang="en-GB" sz="1200" b="1" dirty="0">
                <a:latin typeface="Arial" panose="020B0604020202020204" pitchFamily="34" charset="0"/>
                <a:ea typeface="Calibri" panose="020F0502020204030204" pitchFamily="34" charset="0"/>
                <a:cs typeface="Arial" panose="020B0604020202020204" pitchFamily="34" charset="0"/>
              </a:rPr>
              <a:t>From 1 September 2023:</a:t>
            </a:r>
          </a:p>
          <a:p>
            <a:pPr>
              <a:lnSpc>
                <a:spcPct val="107000"/>
              </a:lnSpc>
              <a:spcAft>
                <a:spcPts val="600"/>
              </a:spcAft>
              <a:tabLst>
                <a:tab pos="342900" algn="l"/>
              </a:tabLst>
            </a:pPr>
            <a:r>
              <a:rPr lang="en-GB" sz="1200" b="1" dirty="0">
                <a:latin typeface="Arial" panose="020B0604020202020204" pitchFamily="34" charset="0"/>
                <a:ea typeface="Calibri" panose="020F0502020204030204" pitchFamily="34" charset="0"/>
                <a:cs typeface="Arial" panose="020B0604020202020204" pitchFamily="34" charset="0"/>
              </a:rPr>
              <a:t>Immunocompetent individuals aged up to 25 years will be offered one dose of HPV</a:t>
            </a:r>
          </a:p>
          <a:p>
            <a:pPr>
              <a:lnSpc>
                <a:spcPct val="107000"/>
              </a:lnSpc>
              <a:spcAft>
                <a:spcPts val="600"/>
              </a:spcAft>
              <a:tabLst>
                <a:tab pos="342900" algn="l"/>
              </a:tabLst>
            </a:pPr>
            <a:r>
              <a:rPr lang="en-GB" sz="1200" b="1" dirty="0">
                <a:latin typeface="Arial" panose="020B0604020202020204" pitchFamily="34" charset="0"/>
                <a:ea typeface="Calibri" panose="020F0502020204030204" pitchFamily="34" charset="0"/>
                <a:cs typeface="Arial" panose="020B0604020202020204" pitchFamily="34" charset="0"/>
              </a:rPr>
              <a:t>GBMSM 25-45 years will require a 2 dose schedule: </a:t>
            </a:r>
          </a:p>
          <a:p>
            <a:pPr lvl="1">
              <a:lnSpc>
                <a:spcPct val="107000"/>
              </a:lnSpc>
              <a:spcAft>
                <a:spcPts val="600"/>
              </a:spcAft>
              <a:buFont typeface="Courier New" panose="02070309020205020404" pitchFamily="49" charset="0"/>
              <a:buChar char="o"/>
              <a:tabLst>
                <a:tab pos="342900" algn="l"/>
              </a:tabLst>
            </a:pPr>
            <a:r>
              <a:rPr lang="en-GB" sz="1200" dirty="0">
                <a:latin typeface="Arial" panose="020B0604020202020204" pitchFamily="34" charset="0"/>
                <a:ea typeface="Calibri" panose="020F0502020204030204" pitchFamily="34" charset="0"/>
                <a:cs typeface="Arial" panose="020B0604020202020204" pitchFamily="34" charset="0"/>
              </a:rPr>
              <a:t>2 dose schedule of 0.5ml at 0, and 6 to 24 months</a:t>
            </a:r>
          </a:p>
          <a:p>
            <a:pPr lvl="1">
              <a:spcAft>
                <a:spcPts val="600"/>
              </a:spcAft>
              <a:buFont typeface="Courier New" panose="02070309020205020404" pitchFamily="49" charset="0"/>
              <a:buChar char="o"/>
              <a:tabLst>
                <a:tab pos="342900" algn="l"/>
              </a:tabLst>
            </a:pPr>
            <a:r>
              <a:rPr lang="en-GB" sz="1200" dirty="0">
                <a:latin typeface="Arial" panose="020B0604020202020204" pitchFamily="34" charset="0"/>
                <a:ea typeface="Calibri" panose="020F0502020204030204" pitchFamily="34" charset="0"/>
                <a:cs typeface="Arial" panose="020B0604020202020204" pitchFamily="34" charset="0"/>
              </a:rPr>
              <a:t>2nd dose should be administered at least 6 months after the first dose</a:t>
            </a:r>
          </a:p>
          <a:p>
            <a:pPr lvl="1">
              <a:spcAft>
                <a:spcPts val="600"/>
              </a:spcAft>
              <a:buFont typeface="Courier New" panose="02070309020205020404" pitchFamily="49" charset="0"/>
              <a:buChar char="o"/>
              <a:tabLst>
                <a:tab pos="342900" algn="l"/>
              </a:tabLst>
            </a:pPr>
            <a:r>
              <a:rPr lang="en-GB" sz="1200" dirty="0">
                <a:latin typeface="Arial" panose="020B0604020202020204" pitchFamily="34" charset="0"/>
                <a:ea typeface="Calibri" panose="020F0502020204030204" pitchFamily="34" charset="0"/>
                <a:cs typeface="Arial" panose="020B0604020202020204" pitchFamily="34" charset="0"/>
              </a:rPr>
              <a:t>any interval between doses of 6 and 24 months is clinically acceptable </a:t>
            </a:r>
          </a:p>
          <a:p>
            <a:pPr>
              <a:lnSpc>
                <a:spcPct val="107000"/>
              </a:lnSpc>
              <a:spcAft>
                <a:spcPts val="600"/>
              </a:spcAft>
              <a:tabLst>
                <a:tab pos="342900" algn="l"/>
              </a:tabLst>
            </a:pPr>
            <a:r>
              <a:rPr lang="en-GB" sz="1200" b="1" dirty="0">
                <a:latin typeface="Arial" panose="020B0604020202020204" pitchFamily="34" charset="0"/>
                <a:ea typeface="Calibri" panose="020F0502020204030204" pitchFamily="34" charset="0"/>
                <a:cs typeface="Arial" panose="020B0604020202020204" pitchFamily="34" charset="0"/>
              </a:rPr>
              <a:t>Immunocompromised individuals and individuals known to be HIV-positive should continue to follow a 3 dose schedule:</a:t>
            </a:r>
          </a:p>
          <a:p>
            <a:pPr lvl="1">
              <a:lnSpc>
                <a:spcPct val="107000"/>
              </a:lnSpc>
              <a:spcAft>
                <a:spcPts val="600"/>
              </a:spcAft>
              <a:buFont typeface="Courier New" panose="02070309020205020404" pitchFamily="49" charset="0"/>
              <a:buChar char="o"/>
              <a:tabLst>
                <a:tab pos="342900" algn="l"/>
              </a:tabLst>
            </a:pPr>
            <a:r>
              <a:rPr lang="en-GB" sz="1200" dirty="0">
                <a:latin typeface="Arial" panose="020B0604020202020204" pitchFamily="34" charset="0"/>
                <a:ea typeface="Calibri" panose="020F0502020204030204" pitchFamily="34" charset="0"/>
                <a:cs typeface="Arial" panose="020B0604020202020204" pitchFamily="34" charset="0"/>
              </a:rPr>
              <a:t>3 dose schedule of 0.5ml at 0, 1, and 4-6 months</a:t>
            </a:r>
          </a:p>
          <a:p>
            <a:pPr lvl="1">
              <a:lnSpc>
                <a:spcPct val="107000"/>
              </a:lnSpc>
              <a:spcAft>
                <a:spcPts val="600"/>
              </a:spcAft>
              <a:buFont typeface="Courier New" panose="02070309020205020404" pitchFamily="49" charset="0"/>
              <a:buChar char="o"/>
              <a:tabLst>
                <a:tab pos="342900" algn="l"/>
              </a:tabLst>
            </a:pPr>
            <a:r>
              <a:rPr lang="en-GB" sz="1200" dirty="0">
                <a:latin typeface="Arial" panose="020B0604020202020204" pitchFamily="34" charset="0"/>
                <a:ea typeface="Calibri" panose="020F0502020204030204" pitchFamily="34" charset="0"/>
                <a:cs typeface="Arial" panose="020B0604020202020204" pitchFamily="34" charset="0"/>
              </a:rPr>
              <a:t>2nd dose at least 1 month after 1st, and 3rd dose at least 3 months after 2nd </a:t>
            </a:r>
          </a:p>
          <a:p>
            <a:pPr lvl="1">
              <a:lnSpc>
                <a:spcPct val="107000"/>
              </a:lnSpc>
              <a:spcAft>
                <a:spcPts val="600"/>
              </a:spcAft>
              <a:buFont typeface="Courier New" panose="02070309020205020404" pitchFamily="49" charset="0"/>
              <a:buChar char="o"/>
              <a:tabLst>
                <a:tab pos="342900" algn="l"/>
              </a:tabLst>
            </a:pPr>
            <a:r>
              <a:rPr lang="en-GB" sz="1200" dirty="0">
                <a:latin typeface="Arial" panose="020B0604020202020204" pitchFamily="34" charset="0"/>
                <a:ea typeface="Calibri" panose="020F0502020204030204" pitchFamily="34" charset="0"/>
                <a:cs typeface="Arial" panose="020B0604020202020204" pitchFamily="34" charset="0"/>
              </a:rPr>
              <a:t>all 3 doses should ideally be given within a 12 month period </a:t>
            </a:r>
          </a:p>
          <a:p>
            <a:pPr marL="0" indent="0" algn="ctr">
              <a:lnSpc>
                <a:spcPct val="107000"/>
              </a:lnSpc>
              <a:spcAft>
                <a:spcPts val="600"/>
              </a:spcAft>
              <a:buNone/>
              <a:tabLst>
                <a:tab pos="342900" algn="l"/>
              </a:tabLst>
            </a:pPr>
            <a:r>
              <a:rPr lang="en-GB" sz="1200" i="1" dirty="0">
                <a:latin typeface="Arial" panose="020B0604020202020204" pitchFamily="34" charset="0"/>
                <a:ea typeface="Calibri" panose="020F0502020204030204" pitchFamily="34" charset="0"/>
                <a:cs typeface="Arial" panose="020B0604020202020204" pitchFamily="34" charset="0"/>
              </a:rPr>
              <a:t>If either course is interrupted, it should be resumed but not repeated, ideally allowing the appropriate interval between the remaining doses</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33</a:t>
            </a:fld>
            <a:endParaRPr lang="en-GB"/>
          </a:p>
        </p:txBody>
      </p:sp>
      <p:sp>
        <p:nvSpPr>
          <p:cNvPr id="7" name="Footer Placeholder 3">
            <a:extLst>
              <a:ext uri="{FF2B5EF4-FFF2-40B4-BE49-F238E27FC236}">
                <a16:creationId xmlns:a16="http://schemas.microsoft.com/office/drawing/2014/main" id="{BF1C8710-9209-403D-84B0-7E64E1BCE4E6}"/>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412802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name="Slide15">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0616260-A687-4E27-9A45-DE9FCFD7EE9D}"/>
              </a:ext>
            </a:extLst>
          </p:cNvPr>
          <p:cNvSpPr txBox="1">
            <a:spLocks noGrp="1"/>
          </p:cNvSpPr>
          <p:nvPr>
            <p:ph type="body" sz="quarter" idx="4294967295"/>
          </p:nvPr>
        </p:nvSpPr>
        <p:spPr>
          <a:xfrm>
            <a:off x="81124" y="245637"/>
            <a:ext cx="8796807" cy="519114"/>
          </a:xfrm>
          <a:prstGeom prst="rect">
            <a:avLst/>
          </a:prstGeom>
          <a:noFill/>
          <a:ln>
            <a:noFill/>
          </a:ln>
        </p:spPr>
        <p:txBody>
          <a:bodyPr vert="horz" wrap="square" lIns="91440" tIns="45720" rIns="91440" bIns="45720" anchor="t" anchorCtr="0" compatLnSpc="1">
            <a:normAutofit/>
          </a:bodyPr>
          <a:lstStyle/>
          <a:p>
            <a:pPr marL="0" lvl="0" indent="0" defTabSz="685800">
              <a:lnSpc>
                <a:spcPct val="80000"/>
              </a:lnSpc>
              <a:spcBef>
                <a:spcPts val="750"/>
              </a:spcBef>
              <a:buNone/>
            </a:pPr>
            <a:r>
              <a:rPr lang="en-GB" sz="3300" b="1" dirty="0">
                <a:solidFill>
                  <a:srgbClr val="17375E"/>
                </a:solidFill>
                <a:latin typeface="Arial" panose="020B0604020202020204" pitchFamily="34" charset="0"/>
                <a:cs typeface="Arial" panose="020B0604020202020204" pitchFamily="34" charset="0"/>
              </a:rPr>
              <a:t>The recommended vaccine: Gardasil® </a:t>
            </a:r>
            <a:r>
              <a:rPr lang="en-GB" sz="3300" b="1" dirty="0">
                <a:solidFill>
                  <a:srgbClr val="17365E"/>
                </a:solidFill>
                <a:latin typeface="Arial" panose="020B0604020202020204" pitchFamily="34" charset="0"/>
                <a:cs typeface="Arial" panose="020B0604020202020204" pitchFamily="34" charset="0"/>
              </a:rPr>
              <a:t>9</a:t>
            </a:r>
          </a:p>
        </p:txBody>
      </p:sp>
      <p:sp>
        <p:nvSpPr>
          <p:cNvPr id="3" name="Text Placeholder 3">
            <a:extLst>
              <a:ext uri="{FF2B5EF4-FFF2-40B4-BE49-F238E27FC236}">
                <a16:creationId xmlns:a16="http://schemas.microsoft.com/office/drawing/2014/main" id="{9A1D9239-C1F5-4A11-A6C9-95FE9B515C35}"/>
              </a:ext>
            </a:extLst>
          </p:cNvPr>
          <p:cNvSpPr txBox="1">
            <a:spLocks noGrp="1"/>
          </p:cNvSpPr>
          <p:nvPr>
            <p:ph type="body" sz="quarter" idx="4294967295"/>
          </p:nvPr>
        </p:nvSpPr>
        <p:spPr>
          <a:xfrm>
            <a:off x="321154" y="1093876"/>
            <a:ext cx="8114186" cy="2955747"/>
          </a:xfrm>
          <a:prstGeom prst="rect">
            <a:avLst/>
          </a:prstGeom>
          <a:noFill/>
          <a:ln>
            <a:noFill/>
          </a:ln>
        </p:spPr>
        <p:txBody>
          <a:bodyPr vert="horz" wrap="square" lIns="91440" tIns="45720" rIns="91440" bIns="45720" anchor="t" anchorCtr="0" compatLnSpc="1">
            <a:normAutofit/>
          </a:bodyPr>
          <a:lstStyle/>
          <a:p>
            <a:pPr marL="0" lvl="0" indent="0" defTabSz="685800">
              <a:lnSpc>
                <a:spcPct val="80000"/>
              </a:lnSpc>
              <a:spcBef>
                <a:spcPts val="0"/>
              </a:spcBef>
              <a:buNone/>
            </a:pPr>
            <a:r>
              <a:rPr lang="en-GB" sz="2000" b="1" dirty="0">
                <a:solidFill>
                  <a:srgbClr val="002060"/>
                </a:solidFill>
                <a:latin typeface="Arial"/>
              </a:rPr>
              <a:t>Brand name: </a:t>
            </a:r>
            <a:r>
              <a:rPr lang="en-GB" sz="2000" dirty="0">
                <a:solidFill>
                  <a:srgbClr val="002060"/>
                </a:solidFill>
                <a:latin typeface="Arial"/>
              </a:rPr>
              <a:t>Gardasil</a:t>
            </a:r>
            <a:r>
              <a:rPr lang="en-GB" sz="2000" baseline="30000" dirty="0">
                <a:solidFill>
                  <a:srgbClr val="002060"/>
                </a:solidFill>
                <a:latin typeface="Arial"/>
              </a:rPr>
              <a:t>® </a:t>
            </a:r>
            <a:r>
              <a:rPr lang="en-GB" sz="2000" dirty="0">
                <a:solidFill>
                  <a:srgbClr val="002060"/>
                </a:solidFill>
                <a:latin typeface="Arial"/>
              </a:rPr>
              <a:t>9</a:t>
            </a:r>
          </a:p>
          <a:p>
            <a:pPr marL="0" lvl="0" indent="0" defTabSz="685800">
              <a:lnSpc>
                <a:spcPct val="80000"/>
              </a:lnSpc>
              <a:spcBef>
                <a:spcPts val="0"/>
              </a:spcBef>
              <a:buNone/>
            </a:pPr>
            <a:endParaRPr lang="en-GB" sz="2000" b="1" dirty="0">
              <a:solidFill>
                <a:srgbClr val="002060"/>
              </a:solidFill>
              <a:latin typeface="Arial"/>
            </a:endParaRPr>
          </a:p>
          <a:p>
            <a:pPr marL="0" lvl="0" indent="0" defTabSz="685800">
              <a:lnSpc>
                <a:spcPct val="80000"/>
              </a:lnSpc>
              <a:spcBef>
                <a:spcPts val="0"/>
              </a:spcBef>
              <a:buNone/>
            </a:pPr>
            <a:r>
              <a:rPr lang="en-GB" sz="2000" b="1" dirty="0">
                <a:solidFill>
                  <a:srgbClr val="002060"/>
                </a:solidFill>
                <a:latin typeface="Arial"/>
              </a:rPr>
              <a:t>Generic Name: </a:t>
            </a:r>
            <a:r>
              <a:rPr lang="en-GB" sz="2000" dirty="0">
                <a:solidFill>
                  <a:srgbClr val="002060"/>
                </a:solidFill>
                <a:latin typeface="Arial"/>
              </a:rPr>
              <a:t>Human Papillomavirus Vaccine</a:t>
            </a:r>
          </a:p>
          <a:p>
            <a:pPr marL="0" lvl="0" indent="0" defTabSz="685800">
              <a:lnSpc>
                <a:spcPct val="80000"/>
              </a:lnSpc>
              <a:spcBef>
                <a:spcPts val="0"/>
              </a:spcBef>
              <a:buNone/>
            </a:pPr>
            <a:r>
              <a:rPr lang="en-GB" sz="2000" dirty="0">
                <a:solidFill>
                  <a:srgbClr val="002060"/>
                </a:solidFill>
                <a:latin typeface="Arial"/>
              </a:rPr>
              <a:t>[Types 6, 11, 16, 18, 31, 33, 45, 52, 58] Recombinant, adsorbed </a:t>
            </a:r>
          </a:p>
          <a:p>
            <a:pPr marL="0" lvl="0" indent="0" defTabSz="685800">
              <a:lnSpc>
                <a:spcPct val="80000"/>
              </a:lnSpc>
              <a:spcBef>
                <a:spcPts val="0"/>
              </a:spcBef>
              <a:buNone/>
            </a:pPr>
            <a:endParaRPr lang="en-GB" sz="2000" b="1" dirty="0">
              <a:solidFill>
                <a:srgbClr val="002060"/>
              </a:solidFill>
              <a:latin typeface="Arial"/>
            </a:endParaRPr>
          </a:p>
          <a:p>
            <a:pPr marL="0" lvl="0" indent="0" defTabSz="685800">
              <a:lnSpc>
                <a:spcPct val="80000"/>
              </a:lnSpc>
              <a:spcBef>
                <a:spcPts val="0"/>
              </a:spcBef>
              <a:buNone/>
            </a:pPr>
            <a:r>
              <a:rPr lang="en-GB" sz="2000" b="1" dirty="0">
                <a:solidFill>
                  <a:srgbClr val="002060"/>
                </a:solidFill>
                <a:latin typeface="Arial"/>
              </a:rPr>
              <a:t>Marketed by: </a:t>
            </a:r>
            <a:r>
              <a:rPr lang="en-GB" sz="2000" dirty="0">
                <a:solidFill>
                  <a:srgbClr val="002060"/>
                </a:solidFill>
                <a:latin typeface="Arial"/>
              </a:rPr>
              <a:t>Merck Sharp &amp; Dohme Limited</a:t>
            </a:r>
          </a:p>
          <a:p>
            <a:pPr marL="0" lvl="0" indent="0" defTabSz="685800">
              <a:lnSpc>
                <a:spcPct val="80000"/>
              </a:lnSpc>
              <a:spcBef>
                <a:spcPts val="0"/>
              </a:spcBef>
              <a:buNone/>
            </a:pPr>
            <a:endParaRPr lang="en-GB" sz="2000" b="1" dirty="0">
              <a:solidFill>
                <a:srgbClr val="002060"/>
              </a:solidFill>
              <a:latin typeface="Arial"/>
            </a:endParaRPr>
          </a:p>
          <a:p>
            <a:pPr marL="0" lvl="0" indent="0" defTabSz="685800">
              <a:lnSpc>
                <a:spcPct val="80000"/>
              </a:lnSpc>
              <a:spcBef>
                <a:spcPts val="0"/>
              </a:spcBef>
              <a:buNone/>
            </a:pPr>
            <a:r>
              <a:rPr lang="en-GB" sz="2000" b="1" dirty="0">
                <a:solidFill>
                  <a:srgbClr val="002060"/>
                </a:solidFill>
                <a:latin typeface="Arial"/>
              </a:rPr>
              <a:t>Approved for use: </a:t>
            </a:r>
            <a:r>
              <a:rPr lang="en-GB" sz="2000" dirty="0">
                <a:solidFill>
                  <a:srgbClr val="002060"/>
                </a:solidFill>
                <a:latin typeface="Arial"/>
              </a:rPr>
              <a:t>in females and males aged from 9 years of age</a:t>
            </a:r>
          </a:p>
          <a:p>
            <a:pPr marL="0" indent="0" defTabSz="685800">
              <a:lnSpc>
                <a:spcPct val="80000"/>
              </a:lnSpc>
              <a:spcBef>
                <a:spcPts val="0"/>
              </a:spcBef>
              <a:buNone/>
            </a:pPr>
            <a:endParaRPr lang="en-GB" sz="2000" b="1" dirty="0">
              <a:solidFill>
                <a:srgbClr val="002060"/>
              </a:solidFill>
              <a:latin typeface="Arial"/>
            </a:endParaRPr>
          </a:p>
          <a:p>
            <a:pPr marL="0" indent="0" defTabSz="685800">
              <a:lnSpc>
                <a:spcPct val="80000"/>
              </a:lnSpc>
              <a:spcBef>
                <a:spcPts val="0"/>
              </a:spcBef>
              <a:buNone/>
            </a:pPr>
            <a:r>
              <a:rPr lang="en-GB" sz="2000" b="1" dirty="0">
                <a:solidFill>
                  <a:srgbClr val="002060"/>
                </a:solidFill>
                <a:latin typeface="Arial"/>
              </a:rPr>
              <a:t>For further information see </a:t>
            </a:r>
            <a:r>
              <a:rPr lang="en-GB" sz="2000" b="1" dirty="0">
                <a:solidFill>
                  <a:srgbClr val="002060"/>
                </a:solidFill>
                <a:latin typeface="Arial"/>
                <a:hlinkClick r:id="rId3"/>
              </a:rPr>
              <a:t>SmPC</a:t>
            </a:r>
            <a:endParaRPr lang="en-GB" sz="2000" b="1" dirty="0">
              <a:solidFill>
                <a:srgbClr val="002060"/>
              </a:solidFill>
              <a:latin typeface="Arial"/>
            </a:endParaRPr>
          </a:p>
          <a:p>
            <a:pPr marL="0" lvl="0" indent="0" defTabSz="685800">
              <a:lnSpc>
                <a:spcPct val="80000"/>
              </a:lnSpc>
              <a:spcBef>
                <a:spcPts val="750"/>
              </a:spcBef>
              <a:buNone/>
            </a:pPr>
            <a:endParaRPr lang="en-GB" sz="2000" dirty="0">
              <a:solidFill>
                <a:srgbClr val="002060"/>
              </a:solidFill>
              <a:latin typeface="Arial"/>
            </a:endParaRPr>
          </a:p>
          <a:p>
            <a:pPr marL="171450" lvl="0" indent="-171450" defTabSz="685800">
              <a:lnSpc>
                <a:spcPct val="80000"/>
              </a:lnSpc>
              <a:spcBef>
                <a:spcPts val="750"/>
              </a:spcBef>
              <a:buSzPct val="100000"/>
              <a:buFont typeface="Arial" pitchFamily="34"/>
            </a:pPr>
            <a:endParaRPr lang="en-GB" sz="1900" b="1" dirty="0">
              <a:solidFill>
                <a:srgbClr val="2F2F2F"/>
              </a:solidFill>
              <a:latin typeface="Arial"/>
            </a:endParaRPr>
          </a:p>
          <a:p>
            <a:pPr marL="171450" lvl="0" indent="-171450" defTabSz="685800">
              <a:lnSpc>
                <a:spcPct val="80000"/>
              </a:lnSpc>
              <a:spcBef>
                <a:spcPts val="750"/>
              </a:spcBef>
              <a:buSzPct val="100000"/>
              <a:buFont typeface="Arial" pitchFamily="34"/>
            </a:pPr>
            <a:endParaRPr lang="en-GB" sz="1900" b="1" dirty="0">
              <a:solidFill>
                <a:srgbClr val="2F2F2F"/>
              </a:solidFill>
              <a:latin typeface="Arial"/>
            </a:endParaRPr>
          </a:p>
          <a:p>
            <a:pPr marL="171450" lvl="0" indent="-171450" defTabSz="685800">
              <a:lnSpc>
                <a:spcPct val="80000"/>
              </a:lnSpc>
              <a:spcBef>
                <a:spcPts val="750"/>
              </a:spcBef>
              <a:buSzPct val="100000"/>
              <a:buFont typeface="Arial" pitchFamily="34"/>
            </a:pPr>
            <a:endParaRPr lang="en-GB" sz="1900" dirty="0">
              <a:solidFill>
                <a:srgbClr val="2F2F2F"/>
              </a:solidFill>
              <a:latin typeface="Arial"/>
            </a:endParaRPr>
          </a:p>
        </p:txBody>
      </p:sp>
      <p:pic>
        <p:nvPicPr>
          <p:cNvPr id="4" name="Picture 3">
            <a:extLst>
              <a:ext uri="{FF2B5EF4-FFF2-40B4-BE49-F238E27FC236}">
                <a16:creationId xmlns:a16="http://schemas.microsoft.com/office/drawing/2014/main" id="{0573A0ED-B35B-7D66-255B-25996A1560AF}"/>
              </a:ext>
            </a:extLst>
          </p:cNvPr>
          <p:cNvPicPr>
            <a:picLocks noChangeAspect="1"/>
          </p:cNvPicPr>
          <p:nvPr/>
        </p:nvPicPr>
        <p:blipFill>
          <a:blip r:embed="rId4"/>
          <a:stretch>
            <a:fillRect/>
          </a:stretch>
        </p:blipFill>
        <p:spPr>
          <a:xfrm>
            <a:off x="5272307" y="3202617"/>
            <a:ext cx="2831563" cy="1176131"/>
          </a:xfrm>
          <a:prstGeom prst="rect">
            <a:avLst/>
          </a:prstGeom>
        </p:spPr>
      </p:pic>
      <p:sp>
        <p:nvSpPr>
          <p:cNvPr id="5" name="TextBox 4">
            <a:extLst>
              <a:ext uri="{FF2B5EF4-FFF2-40B4-BE49-F238E27FC236}">
                <a16:creationId xmlns:a16="http://schemas.microsoft.com/office/drawing/2014/main" id="{597A68EA-ECA5-943E-2AC0-4163E374A810}"/>
              </a:ext>
            </a:extLst>
          </p:cNvPr>
          <p:cNvSpPr txBox="1"/>
          <p:nvPr/>
        </p:nvSpPr>
        <p:spPr>
          <a:xfrm>
            <a:off x="5417820" y="4378748"/>
            <a:ext cx="2674620" cy="261610"/>
          </a:xfrm>
          <a:prstGeom prst="rect">
            <a:avLst/>
          </a:prstGeom>
          <a:noFill/>
        </p:spPr>
        <p:txBody>
          <a:bodyPr wrap="square" rtlCol="0">
            <a:spAutoFit/>
          </a:bodyPr>
          <a:lstStyle/>
          <a:p>
            <a:pPr algn="ctr"/>
            <a:r>
              <a:rPr lang="en-GB" sz="1100" dirty="0"/>
              <a:t>Image courtesy of UKHSA </a:t>
            </a:r>
          </a:p>
        </p:txBody>
      </p:sp>
      <p:sp>
        <p:nvSpPr>
          <p:cNvPr id="6" name="Footer Placeholder 3">
            <a:extLst>
              <a:ext uri="{FF2B5EF4-FFF2-40B4-BE49-F238E27FC236}">
                <a16:creationId xmlns:a16="http://schemas.microsoft.com/office/drawing/2014/main" id="{F5C34873-3EBB-4DC6-94C4-0EE635ABD8C2}"/>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name="Slide1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8B413D-1FC2-4613-9CA8-07653F2A97CD}"/>
              </a:ext>
            </a:extLst>
          </p:cNvPr>
          <p:cNvSpPr txBox="1">
            <a:spLocks noGrp="1"/>
          </p:cNvSpPr>
          <p:nvPr>
            <p:ph type="body" sz="quarter" idx="4294967295"/>
          </p:nvPr>
        </p:nvSpPr>
        <p:spPr>
          <a:xfrm>
            <a:off x="256224" y="731669"/>
            <a:ext cx="8685757" cy="3931772"/>
          </a:xfrm>
          <a:prstGeom prst="rect">
            <a:avLst/>
          </a:prstGeom>
          <a:noFill/>
          <a:ln>
            <a:noFill/>
          </a:ln>
        </p:spPr>
        <p:txBody>
          <a:bodyPr vert="horz" wrap="square" lIns="91440" tIns="45720" rIns="91440" bIns="45720" anchor="t" anchorCtr="0" compatLnSpc="1">
            <a:normAutofit/>
          </a:bodyPr>
          <a:lstStyle/>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Made from the proteins of the outer coat of the virus types</a:t>
            </a: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Inactivated vaccine so cannot cause the diseases against which it protects </a:t>
            </a: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Highly immunogenic</a:t>
            </a: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Clinical trials show very high efficacy and well tolerated:</a:t>
            </a:r>
          </a:p>
          <a:p>
            <a:pPr lvl="1" defTabSz="685800">
              <a:lnSpc>
                <a:spcPct val="100000"/>
              </a:lnSpc>
              <a:spcBef>
                <a:spcPts val="750"/>
              </a:spcBef>
              <a:buSzPct val="100000"/>
              <a:buFont typeface="Courier New" panose="02070309020205020404" pitchFamily="49" charset="0"/>
              <a:buChar char="o"/>
            </a:pPr>
            <a:r>
              <a:rPr lang="en-GB" sz="1300" dirty="0">
                <a:solidFill>
                  <a:srgbClr val="002060"/>
                </a:solidFill>
                <a:latin typeface="Arial" panose="020B0604020202020204" pitchFamily="34" charset="0"/>
                <a:cs typeface="Arial" panose="020B0604020202020204" pitchFamily="34" charset="0"/>
              </a:rPr>
              <a:t>Over 99% effective at preventing pre-cancerous lesions associated with HPV types 16 and 18. Gardasil 9 offers protection against 5 additional types of HPV (31, 33, 45, 52, 58) which although less common than types 16 and 18, are also considered high-risk</a:t>
            </a:r>
          </a:p>
          <a:p>
            <a:pPr lvl="1" defTabSz="685800">
              <a:lnSpc>
                <a:spcPct val="100000"/>
              </a:lnSpc>
              <a:spcBef>
                <a:spcPts val="750"/>
              </a:spcBef>
              <a:buSzPct val="100000"/>
              <a:buFont typeface="Courier New" panose="02070309020205020404" pitchFamily="49" charset="0"/>
              <a:buChar char="o"/>
            </a:pPr>
            <a:r>
              <a:rPr lang="en-GB" sz="1300" dirty="0">
                <a:solidFill>
                  <a:srgbClr val="002060"/>
                </a:solidFill>
                <a:latin typeface="Arial" panose="020B0604020202020204" pitchFamily="34" charset="0"/>
                <a:cs typeface="Arial" panose="020B0604020202020204" pitchFamily="34" charset="0"/>
              </a:rPr>
              <a:t>99% effective at preventing genital warts associated with vaccine types in young women</a:t>
            </a:r>
          </a:p>
          <a:p>
            <a:pPr marL="3657600" lvl="8" indent="0" defTabSz="685800">
              <a:lnSpc>
                <a:spcPct val="100000"/>
              </a:lnSpc>
              <a:spcBef>
                <a:spcPts val="750"/>
              </a:spcBef>
              <a:buSzPct val="100000"/>
              <a:buNone/>
            </a:pPr>
            <a:r>
              <a:rPr lang="en-GB" sz="700" dirty="0">
                <a:solidFill>
                  <a:srgbClr val="002060"/>
                </a:solidFill>
                <a:latin typeface="Arial" panose="020B0604020202020204" pitchFamily="34" charset="0"/>
                <a:cs typeface="Arial" panose="020B0604020202020204" pitchFamily="34" charset="0"/>
              </a:rPr>
              <a:t>				</a:t>
            </a:r>
            <a:r>
              <a:rPr lang="en-GB" sz="1050" dirty="0">
                <a:solidFill>
                  <a:srgbClr val="002060"/>
                </a:solidFill>
                <a:latin typeface="Arial" panose="020B0604020202020204" pitchFamily="34" charset="0"/>
                <a:cs typeface="Arial" panose="020B0604020202020204" pitchFamily="34" charset="0"/>
              </a:rPr>
              <a:t>(</a:t>
            </a:r>
            <a:r>
              <a:rPr lang="en-GB" sz="1050" dirty="0">
                <a:solidFill>
                  <a:srgbClr val="002060"/>
                </a:solidFill>
                <a:latin typeface="Arial" panose="020B0604020202020204" pitchFamily="34" charset="0"/>
                <a:cs typeface="Arial" panose="020B0604020202020204" pitchFamily="34" charset="0"/>
                <a:hlinkClick r:id="rId3"/>
              </a:rPr>
              <a:t>Green Book Chapter 18a HPV) </a:t>
            </a:r>
            <a:endParaRPr lang="en-GB" sz="1050" dirty="0">
              <a:solidFill>
                <a:srgbClr val="002060"/>
              </a:solidFill>
              <a:latin typeface="Arial" panose="020B0604020202020204" pitchFamily="34" charset="0"/>
              <a:cs typeface="Arial" panose="020B0604020202020204" pitchFamily="34" charset="0"/>
            </a:endParaRP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A clinical trial of Gardasil in men indicated that it could</a:t>
            </a:r>
            <a:r>
              <a:rPr lang="en-GB" sz="1700" b="1" dirty="0">
                <a:solidFill>
                  <a:srgbClr val="002060"/>
                </a:solidFill>
                <a:latin typeface="Arial" panose="020B0604020202020204" pitchFamily="34" charset="0"/>
                <a:cs typeface="Arial" panose="020B0604020202020204" pitchFamily="34" charset="0"/>
              </a:rPr>
              <a:t> </a:t>
            </a:r>
            <a:r>
              <a:rPr lang="en-GB" sz="1700" dirty="0">
                <a:solidFill>
                  <a:srgbClr val="002060"/>
                </a:solidFill>
                <a:latin typeface="Arial" panose="020B0604020202020204" pitchFamily="34" charset="0"/>
                <a:cs typeface="Arial" panose="020B0604020202020204" pitchFamily="34" charset="0"/>
              </a:rPr>
              <a:t>prevent anal cell changes caused by persistent infection, and genital warts (Swedish et al 2021) </a:t>
            </a: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May boost immunity and prevent re-infection or reduce reoccurrences in people with previously treated high-grade anal intraepithelial neoplasia established diseases</a:t>
            </a:r>
            <a:endParaRPr lang="en-GB" sz="1900" dirty="0">
              <a:solidFill>
                <a:srgbClr val="2F2F2F"/>
              </a:solidFill>
              <a:latin typeface="Source Sans Pro"/>
            </a:endParaRPr>
          </a:p>
          <a:p>
            <a:pPr marL="171450" lvl="0" indent="-171450" defTabSz="685800">
              <a:lnSpc>
                <a:spcPct val="70000"/>
              </a:lnSpc>
              <a:spcBef>
                <a:spcPts val="750"/>
              </a:spcBef>
              <a:buSzPct val="100000"/>
              <a:buFont typeface="Arial" pitchFamily="34"/>
            </a:pPr>
            <a:endParaRPr lang="en-GB" sz="1900" dirty="0">
              <a:solidFill>
                <a:srgbClr val="2F2F2F"/>
              </a:solidFill>
              <a:latin typeface="Source Sans Pro"/>
            </a:endParaRPr>
          </a:p>
        </p:txBody>
      </p:sp>
      <p:sp>
        <p:nvSpPr>
          <p:cNvPr id="3" name="Text Placeholder 2">
            <a:extLst>
              <a:ext uri="{FF2B5EF4-FFF2-40B4-BE49-F238E27FC236}">
                <a16:creationId xmlns:a16="http://schemas.microsoft.com/office/drawing/2014/main" id="{E1A8041E-11A3-426B-B060-96A5774BF381}"/>
              </a:ext>
            </a:extLst>
          </p:cNvPr>
          <p:cNvSpPr txBox="1">
            <a:spLocks noGrp="1"/>
          </p:cNvSpPr>
          <p:nvPr>
            <p:ph type="body" sz="quarter" idx="4294967295"/>
          </p:nvPr>
        </p:nvSpPr>
        <p:spPr>
          <a:xfrm>
            <a:off x="256224" y="212554"/>
            <a:ext cx="7403933" cy="519114"/>
          </a:xfrm>
          <a:prstGeom prst="rect">
            <a:avLst/>
          </a:prstGeom>
          <a:noFill/>
          <a:ln>
            <a:noFill/>
          </a:ln>
        </p:spPr>
        <p:txBody>
          <a:bodyPr vert="horz" wrap="square" lIns="91440" tIns="45720" rIns="91440" bIns="45720" anchor="t" anchorCtr="0" compatLnSpc="1">
            <a:normAutofit/>
          </a:bodyPr>
          <a:lstStyle/>
          <a:p>
            <a:pPr marL="0" lvl="0" indent="0" defTabSz="685800">
              <a:lnSpc>
                <a:spcPct val="80000"/>
              </a:lnSpc>
              <a:spcBef>
                <a:spcPts val="750"/>
              </a:spcBef>
              <a:buNone/>
            </a:pPr>
            <a:r>
              <a:rPr lang="en-GB" sz="3200" b="1" dirty="0">
                <a:solidFill>
                  <a:srgbClr val="17375E"/>
                </a:solidFill>
                <a:latin typeface="Arial" panose="020B0604020202020204" pitchFamily="34" charset="0"/>
                <a:cs typeface="Arial" panose="020B0604020202020204" pitchFamily="34" charset="0"/>
              </a:rPr>
              <a:t>HPV Vaccine (1)</a:t>
            </a:r>
          </a:p>
        </p:txBody>
      </p:sp>
      <p:sp>
        <p:nvSpPr>
          <p:cNvPr id="4" name="Footer Placeholder 3">
            <a:extLst>
              <a:ext uri="{FF2B5EF4-FFF2-40B4-BE49-F238E27FC236}">
                <a16:creationId xmlns:a16="http://schemas.microsoft.com/office/drawing/2014/main" id="{4A9F60DA-80DA-4D82-8607-CD5BB0214BE7}"/>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name="Slide1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2528E-AADE-465D-9FE6-09E14E8E0581}"/>
              </a:ext>
            </a:extLst>
          </p:cNvPr>
          <p:cNvSpPr txBox="1">
            <a:spLocks noGrp="1"/>
          </p:cNvSpPr>
          <p:nvPr>
            <p:ph type="body" sz="quarter" idx="4294967295"/>
          </p:nvPr>
        </p:nvSpPr>
        <p:spPr>
          <a:xfrm>
            <a:off x="575038" y="1300897"/>
            <a:ext cx="8182124" cy="2960013"/>
          </a:xfrm>
          <a:prstGeom prst="rect">
            <a:avLst/>
          </a:prstGeom>
          <a:noFill/>
          <a:ln>
            <a:noFill/>
          </a:ln>
        </p:spPr>
        <p:txBody>
          <a:bodyPr vert="horz" wrap="square" lIns="91440" tIns="45720" rIns="91440" bIns="45720" anchor="t" anchorCtr="0" compatLnSpc="1">
            <a:normAutofit fontScale="85000" lnSpcReduction="20000"/>
          </a:bodyPr>
          <a:lstStyle/>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Prior infection with one HPV type does not diminish the efficacy of the vaccine against other HPV types included in the vaccine</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To get the best protection, it is important the full course of vaccination is received</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Booster doses are not currently indicated</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Current studies show protection is maintained for at least 10 years although protection is expected to last longer</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Long-term follow-up studies are in place to evaluate length of protection and will determine the need for any subsequent boosters</a:t>
            </a:r>
          </a:p>
          <a:p>
            <a:pPr marL="171450" lvl="0" indent="-171450" defTabSz="685800">
              <a:lnSpc>
                <a:spcPct val="110000"/>
              </a:lnSpc>
              <a:spcBef>
                <a:spcPts val="750"/>
              </a:spcBef>
              <a:buSzPct val="100000"/>
              <a:buFont typeface="Arial" pitchFamily="34"/>
            </a:pPr>
            <a:endParaRPr lang="en-GB" sz="2200" dirty="0">
              <a:solidFill>
                <a:srgbClr val="002060"/>
              </a:solidFill>
              <a:latin typeface="Arial" panose="020B0604020202020204" pitchFamily="34" charset="0"/>
              <a:cs typeface="Arial" panose="020B0604020202020204" pitchFamily="34" charset="0"/>
            </a:endParaRPr>
          </a:p>
          <a:p>
            <a:pPr marL="171450" lvl="0" indent="-171450" defTabSz="685800">
              <a:lnSpc>
                <a:spcPct val="110000"/>
              </a:lnSpc>
              <a:spcBef>
                <a:spcPts val="750"/>
              </a:spcBef>
              <a:buSzPct val="100000"/>
              <a:buFont typeface="Arial" pitchFamily="34"/>
            </a:pPr>
            <a:endParaRPr lang="en-GB" sz="2200" dirty="0">
              <a:solidFill>
                <a:srgbClr val="002060"/>
              </a:solidFill>
              <a:latin typeface="Arial" panose="020B0604020202020204" pitchFamily="34" charset="0"/>
              <a:cs typeface="Arial" panose="020B0604020202020204" pitchFamily="34" charset="0"/>
            </a:endParaRPr>
          </a:p>
          <a:p>
            <a:pPr marL="171450" lvl="0" indent="-171450" defTabSz="685800">
              <a:lnSpc>
                <a:spcPct val="110000"/>
              </a:lnSpc>
              <a:spcBef>
                <a:spcPts val="750"/>
              </a:spcBef>
              <a:buSzPct val="100000"/>
              <a:buFont typeface="Arial" pitchFamily="34"/>
            </a:pPr>
            <a:endParaRPr lang="en-GB" sz="2100" dirty="0">
              <a:solidFill>
                <a:srgbClr val="002060"/>
              </a:solidFill>
              <a:latin typeface="Arial" panose="020B0604020202020204" pitchFamily="34" charset="0"/>
              <a:cs typeface="Arial" panose="020B0604020202020204" pitchFamily="34" charset="0"/>
            </a:endParaRPr>
          </a:p>
          <a:p>
            <a:pPr marL="0" indent="0" defTabSz="685800">
              <a:lnSpc>
                <a:spcPct val="110000"/>
              </a:lnSpc>
              <a:spcBef>
                <a:spcPts val="750"/>
              </a:spcBef>
              <a:buSzPct val="100000"/>
              <a:buNone/>
            </a:pPr>
            <a:endParaRPr lang="en-GB" sz="2100" dirty="0">
              <a:solidFill>
                <a:srgbClr val="002060"/>
              </a:solidFill>
              <a:latin typeface="Arial" panose="020B0604020202020204" pitchFamily="34" charset="0"/>
              <a:cs typeface="Arial" panose="020B0604020202020204" pitchFamily="34" charset="0"/>
            </a:endParaRPr>
          </a:p>
          <a:p>
            <a:pPr marL="171450" lvl="0" indent="-171450" defTabSz="685800">
              <a:spcBef>
                <a:spcPts val="750"/>
              </a:spcBef>
              <a:buSzPct val="100000"/>
              <a:buFont typeface="Arial" pitchFamily="34"/>
            </a:pPr>
            <a:endParaRPr lang="en-GB" sz="2100" dirty="0">
              <a:solidFill>
                <a:srgbClr val="2F2F2F"/>
              </a:solidFill>
              <a:latin typeface="Source Sans Pro"/>
            </a:endParaRPr>
          </a:p>
          <a:p>
            <a:pPr marL="171450" lvl="0" indent="-171450" defTabSz="685800">
              <a:spcBef>
                <a:spcPts val="750"/>
              </a:spcBef>
              <a:buSzPct val="100000"/>
              <a:buFont typeface="Arial" pitchFamily="34"/>
            </a:pPr>
            <a:endParaRPr lang="en-GB" sz="2100" dirty="0">
              <a:solidFill>
                <a:srgbClr val="2F2F2F"/>
              </a:solidFill>
              <a:latin typeface="Source Sans Pro"/>
            </a:endParaRPr>
          </a:p>
          <a:p>
            <a:pPr marL="171450" lvl="0" indent="-171450" defTabSz="685800">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D6FBEA62-4993-435B-82BA-0B1EC2E4AE15}"/>
              </a:ext>
            </a:extLst>
          </p:cNvPr>
          <p:cNvSpPr txBox="1">
            <a:spLocks noGrp="1"/>
          </p:cNvSpPr>
          <p:nvPr>
            <p:ph type="body" sz="quarter" idx="4294967295"/>
          </p:nvPr>
        </p:nvSpPr>
        <p:spPr>
          <a:xfrm>
            <a:off x="575038" y="236040"/>
            <a:ext cx="7377635" cy="744714"/>
          </a:xfrm>
          <a:prstGeom prst="rect">
            <a:avLst/>
          </a:prstGeom>
          <a:noFill/>
          <a:ln>
            <a:noFill/>
          </a:ln>
        </p:spPr>
        <p:txBody>
          <a:bodyPr vert="horz" wrap="square" lIns="91440" tIns="45720" rIns="91440" bIns="45720" anchor="t" anchorCtr="0" compatLnSpc="1">
            <a:normAutofit/>
          </a:bodyPr>
          <a:lstStyle/>
          <a:p>
            <a:pPr marL="0" lvl="0" indent="0" defTabSz="685800">
              <a:spcBef>
                <a:spcPts val="750"/>
              </a:spcBef>
              <a:buNone/>
            </a:pPr>
            <a:r>
              <a:rPr lang="en-GB" sz="3200" b="1" dirty="0">
                <a:solidFill>
                  <a:srgbClr val="17375E"/>
                </a:solidFill>
                <a:latin typeface="Arial" panose="020B0604020202020204" pitchFamily="34" charset="0"/>
                <a:cs typeface="Arial" panose="020B0604020202020204" pitchFamily="34" charset="0"/>
              </a:rPr>
              <a:t>HPV Vaccine (2)</a:t>
            </a:r>
          </a:p>
        </p:txBody>
      </p:sp>
      <p:sp>
        <p:nvSpPr>
          <p:cNvPr id="4" name="Footer Placeholder 3">
            <a:extLst>
              <a:ext uri="{FF2B5EF4-FFF2-40B4-BE49-F238E27FC236}">
                <a16:creationId xmlns:a16="http://schemas.microsoft.com/office/drawing/2014/main" id="{F1CC2ACB-5968-4385-8B63-14142A288590}"/>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7000"/>
              </a:lnSpc>
              <a:spcAft>
                <a:spcPts val="600"/>
              </a:spcAft>
            </a:pPr>
            <a:r>
              <a:rPr lang="en-GB" b="1" dirty="0">
                <a:ea typeface="Calibri" panose="020F0502020204030204" pitchFamily="34" charset="0"/>
                <a:cs typeface="Times New Roman" panose="02020603050405020304" pitchFamily="18" charset="0"/>
              </a:rPr>
              <a:t>Safety of HPV vaccine</a:t>
            </a:r>
          </a:p>
        </p:txBody>
      </p:sp>
      <p:sp>
        <p:nvSpPr>
          <p:cNvPr id="3" name="Content Placeholder 2"/>
          <p:cNvSpPr>
            <a:spLocks noGrp="1"/>
          </p:cNvSpPr>
          <p:nvPr>
            <p:ph idx="1"/>
          </p:nvPr>
        </p:nvSpPr>
        <p:spPr>
          <a:xfrm>
            <a:off x="628650" y="1170116"/>
            <a:ext cx="7886700" cy="3263504"/>
          </a:xfrm>
        </p:spPr>
        <p:txBody>
          <a:bodyPr/>
          <a:lstStyle/>
          <a:p>
            <a:pPr marL="257175" indent="-257175">
              <a:lnSpc>
                <a:spcPct val="107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The safety of HPV vaccine has been established through rigorous testing in clinical trials, followed by use of many millions of doses across the world.</a:t>
            </a:r>
          </a:p>
          <a:p>
            <a:pPr marL="257175" indent="-257175">
              <a:lnSpc>
                <a:spcPct val="107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Some people may experience a mild side effect, but these are generally of short duration and are far outweighed by the expected benefits of the vaccine.</a:t>
            </a:r>
          </a:p>
          <a:p>
            <a:pPr marL="257175" indent="-257175">
              <a:lnSpc>
                <a:spcPct val="107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The Centers for Disease Control and Prevention (CDC) in the USA have posted clear advice on </a:t>
            </a:r>
            <a:r>
              <a:rPr lang="en-GB" sz="1600" dirty="0">
                <a:latin typeface="Arial" panose="020B0604020202020204" pitchFamily="34" charset="0"/>
                <a:ea typeface="Calibri" panose="020F0502020204030204" pitchFamily="34" charset="0"/>
                <a:cs typeface="Arial" panose="020B0604020202020204" pitchFamily="34" charset="0"/>
                <a:hlinkClick r:id="rId3"/>
              </a:rPr>
              <a:t>its website supporting the safety of HPV vaccine.</a:t>
            </a:r>
            <a:endParaRPr lang="en-GB" sz="1600" dirty="0">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37</a:t>
            </a:fld>
            <a:endParaRPr lang="en-GB"/>
          </a:p>
        </p:txBody>
      </p:sp>
      <p:sp>
        <p:nvSpPr>
          <p:cNvPr id="6" name="Footer Placeholder 3">
            <a:extLst>
              <a:ext uri="{FF2B5EF4-FFF2-40B4-BE49-F238E27FC236}">
                <a16:creationId xmlns:a16="http://schemas.microsoft.com/office/drawing/2014/main" id="{A0351308-1048-4731-B755-56AA6FEBE3AD}"/>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8886776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6F5F-5E07-D704-0F9E-C80FEDD2B321}"/>
              </a:ext>
            </a:extLst>
          </p:cNvPr>
          <p:cNvSpPr>
            <a:spLocks noGrp="1"/>
          </p:cNvSpPr>
          <p:nvPr>
            <p:ph type="title"/>
          </p:nvPr>
        </p:nvSpPr>
        <p:spPr>
          <a:xfrm>
            <a:off x="628650" y="273844"/>
            <a:ext cx="7886700" cy="686276"/>
          </a:xfrm>
        </p:spPr>
        <p:txBody>
          <a:bodyPr/>
          <a:lstStyle/>
          <a:p>
            <a:r>
              <a:rPr lang="en-GB" sz="3200" b="1" dirty="0">
                <a:solidFill>
                  <a:srgbClr val="17365E"/>
                </a:solidFill>
                <a:latin typeface="Arial" panose="020B0604020202020204" pitchFamily="34" charset="0"/>
                <a:cs typeface="Arial" panose="020B0604020202020204" pitchFamily="34" charset="0"/>
              </a:rPr>
              <a:t>Minimal interval for second dose</a:t>
            </a:r>
            <a:endParaRPr lang="en-GB" dirty="0"/>
          </a:p>
        </p:txBody>
      </p:sp>
      <p:sp>
        <p:nvSpPr>
          <p:cNvPr id="3" name="Content Placeholder 2">
            <a:extLst>
              <a:ext uri="{FF2B5EF4-FFF2-40B4-BE49-F238E27FC236}">
                <a16:creationId xmlns:a16="http://schemas.microsoft.com/office/drawing/2014/main" id="{61107EB4-BEDA-9A63-AA22-BA52982544E9}"/>
              </a:ext>
            </a:extLst>
          </p:cNvPr>
          <p:cNvSpPr>
            <a:spLocks noGrp="1"/>
          </p:cNvSpPr>
          <p:nvPr>
            <p:ph idx="1"/>
          </p:nvPr>
        </p:nvSpPr>
        <p:spPr>
          <a:xfrm>
            <a:off x="548640" y="960120"/>
            <a:ext cx="7886700" cy="3263502"/>
          </a:xfrm>
        </p:spPr>
        <p:txBody>
          <a:bodyPr/>
          <a:lstStyle/>
          <a:p>
            <a:r>
              <a:rPr lang="en-GB" sz="1800" dirty="0"/>
              <a:t>Whenever possible, immunisations for individuals eligible for the two dose schedule should follow the recommended 0, 6-24 months schedule</a:t>
            </a:r>
          </a:p>
          <a:p>
            <a:r>
              <a:rPr lang="en-GB" sz="1800" dirty="0"/>
              <a:t>For Gardasil®9 the minimum interval between the two doses can be 5 months</a:t>
            </a:r>
          </a:p>
          <a:p>
            <a:endParaRPr lang="en-GB" sz="1800" dirty="0"/>
          </a:p>
          <a:p>
            <a:pPr marL="0" indent="0">
              <a:buNone/>
            </a:pPr>
            <a:r>
              <a:rPr lang="en-GB" sz="1800" dirty="0">
                <a:solidFill>
                  <a:srgbClr val="002060"/>
                </a:solidFill>
                <a:latin typeface="Arial" panose="020B0604020202020204" pitchFamily="34" charset="0"/>
                <a:cs typeface="Arial" panose="020B0604020202020204" pitchFamily="34" charset="0"/>
              </a:rPr>
              <a:t>For further information see: </a:t>
            </a:r>
            <a:r>
              <a:rPr lang="en-GB" sz="1800" dirty="0">
                <a:latin typeface="Arial" panose="020B0604020202020204" pitchFamily="34" charset="0"/>
                <a:cs typeface="Arial" panose="020B0604020202020204" pitchFamily="34" charset="0"/>
                <a:hlinkClick r:id="rId3"/>
              </a:rPr>
              <a:t>Human papillomavirus (HPV): the green book, chapter 18a - GOV.UK (www.gov.uk)</a:t>
            </a:r>
            <a:r>
              <a:rPr lang="en-GB" sz="1800" dirty="0">
                <a:latin typeface="Arial" panose="020B0604020202020204" pitchFamily="34" charset="0"/>
                <a:cs typeface="Arial" panose="020B0604020202020204" pitchFamily="34" charset="0"/>
              </a:rPr>
              <a:t> and </a:t>
            </a:r>
            <a:r>
              <a:rPr lang="en-GB" sz="1800" dirty="0"/>
              <a:t>Gardasil®9</a:t>
            </a:r>
            <a:r>
              <a:rPr lang="en-GB" sz="18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hlinkClick r:id="rId4"/>
              </a:rPr>
              <a:t>SmPC</a:t>
            </a:r>
            <a:endParaRPr lang="en-GB" sz="1800" dirty="0"/>
          </a:p>
        </p:txBody>
      </p:sp>
      <p:sp>
        <p:nvSpPr>
          <p:cNvPr id="5" name="Footer Placeholder 3">
            <a:extLst>
              <a:ext uri="{FF2B5EF4-FFF2-40B4-BE49-F238E27FC236}">
                <a16:creationId xmlns:a16="http://schemas.microsoft.com/office/drawing/2014/main" id="{0FCCE2C3-26E4-4956-A864-01604A12090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2976116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name="Slide5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0E962F-B5B8-4B1E-8826-1B3FBFDEB94A}"/>
              </a:ext>
            </a:extLst>
          </p:cNvPr>
          <p:cNvSpPr txBox="1">
            <a:spLocks noGrp="1"/>
          </p:cNvSpPr>
          <p:nvPr>
            <p:ph type="body" sz="quarter" idx="4294967295"/>
          </p:nvPr>
        </p:nvSpPr>
        <p:spPr>
          <a:xfrm>
            <a:off x="124788" y="1330525"/>
            <a:ext cx="8807336" cy="3042053"/>
          </a:xfrm>
          <a:prstGeom prst="rect">
            <a:avLst/>
          </a:prstGeom>
          <a:noFill/>
          <a:ln>
            <a:noFill/>
          </a:ln>
        </p:spPr>
        <p:txBody>
          <a:bodyPr vert="horz" wrap="square" lIns="91440" tIns="45720" rIns="91440" bIns="45720" anchor="t" anchorCtr="0" compatLnSpc="1">
            <a:normAutofit fontScale="92500" lnSpcReduction="10000"/>
          </a:bodyPr>
          <a:lstStyle/>
          <a:p>
            <a:pPr marL="171450" lvl="0" indent="-171450" defTabSz="685800">
              <a:lnSpc>
                <a:spcPct val="110000"/>
              </a:lnSpc>
              <a:spcBef>
                <a:spcPts val="750"/>
              </a:spcBef>
              <a:buSzPct val="100000"/>
              <a:buFont typeface="Arial" pitchFamily="34"/>
            </a:pPr>
            <a:r>
              <a:rPr lang="en-GB" sz="1800" dirty="0">
                <a:solidFill>
                  <a:srgbClr val="002060"/>
                </a:solidFill>
                <a:latin typeface="Arial" panose="020B0604020202020204" pitchFamily="34" charset="0"/>
                <a:cs typeface="Arial" panose="020B0604020202020204" pitchFamily="34" charset="0"/>
              </a:rPr>
              <a:t>There is no clinical data on whether the interval between doses two and three can be reduced below three months</a:t>
            </a:r>
          </a:p>
          <a:p>
            <a:pPr marL="171450" lvl="0" indent="-171450" defTabSz="685800">
              <a:lnSpc>
                <a:spcPct val="110000"/>
              </a:lnSpc>
              <a:spcBef>
                <a:spcPts val="750"/>
              </a:spcBef>
              <a:buSzPct val="100000"/>
              <a:buFont typeface="Arial" pitchFamily="34"/>
            </a:pPr>
            <a:r>
              <a:rPr lang="en-GB" sz="1800" dirty="0">
                <a:solidFill>
                  <a:srgbClr val="002060"/>
                </a:solidFill>
                <a:latin typeface="Arial" panose="020B0604020202020204" pitchFamily="34" charset="0"/>
                <a:cs typeface="Arial" panose="020B0604020202020204" pitchFamily="34" charset="0"/>
              </a:rPr>
              <a:t>Where the second dose is given late and there is a high likelihood that the individual will not return after three months or if, for practical reasons it is not possible to schedule a third dose within this timeframe, then a third dose can be given at least one month after the second dose</a:t>
            </a:r>
          </a:p>
          <a:p>
            <a:pPr marL="0" lvl="0" indent="0" defTabSz="685800">
              <a:lnSpc>
                <a:spcPct val="100000"/>
              </a:lnSpc>
              <a:spcBef>
                <a:spcPts val="750"/>
              </a:spcBef>
              <a:buSzPct val="100000"/>
              <a:buNone/>
            </a:pPr>
            <a:endParaRPr lang="en-GB" sz="1800" dirty="0">
              <a:solidFill>
                <a:srgbClr val="002060"/>
              </a:solidFill>
              <a:latin typeface="Arial" panose="020B0604020202020204" pitchFamily="34" charset="0"/>
              <a:cs typeface="Arial" panose="020B0604020202020204" pitchFamily="34" charset="0"/>
            </a:endParaRPr>
          </a:p>
          <a:p>
            <a:pPr marL="0" indent="0" defTabSz="685800">
              <a:lnSpc>
                <a:spcPct val="110000"/>
              </a:lnSpc>
              <a:spcBef>
                <a:spcPts val="750"/>
              </a:spcBef>
              <a:buNone/>
            </a:pPr>
            <a:r>
              <a:rPr lang="en-GB" sz="1800" dirty="0">
                <a:solidFill>
                  <a:srgbClr val="002060"/>
                </a:solidFill>
                <a:latin typeface="Arial" panose="020B0604020202020204" pitchFamily="34" charset="0"/>
                <a:cs typeface="Arial" panose="020B0604020202020204" pitchFamily="34" charset="0"/>
              </a:rPr>
              <a:t>For further information see: </a:t>
            </a:r>
            <a:r>
              <a:rPr lang="en-GB" sz="1800" dirty="0">
                <a:latin typeface="Arial" panose="020B0604020202020204" pitchFamily="34" charset="0"/>
                <a:cs typeface="Arial" panose="020B0604020202020204" pitchFamily="34" charset="0"/>
                <a:hlinkClick r:id="rId3"/>
              </a:rPr>
              <a:t>Human papillomavirus (HPV): the green book, chapter 18a - GOV.UK (www.gov.uk)</a:t>
            </a:r>
            <a:r>
              <a:rPr lang="en-GB" sz="1800" dirty="0">
                <a:latin typeface="Arial" panose="020B0604020202020204" pitchFamily="34" charset="0"/>
                <a:cs typeface="Arial" panose="020B0604020202020204" pitchFamily="34" charset="0"/>
              </a:rPr>
              <a:t> and </a:t>
            </a:r>
            <a:r>
              <a:rPr lang="en-GB" sz="1800" dirty="0">
                <a:solidFill>
                  <a:srgbClr val="002060"/>
                </a:solidFill>
                <a:latin typeface="Arial" panose="020B0604020202020204" pitchFamily="34" charset="0"/>
                <a:cs typeface="Arial" panose="020B0604020202020204" pitchFamily="34" charset="0"/>
                <a:hlinkClick r:id="rId4"/>
              </a:rPr>
              <a:t>WHC 2017 03</a:t>
            </a:r>
            <a:r>
              <a:rPr lang="en-GB" sz="1800" dirty="0">
                <a:solidFill>
                  <a:srgbClr val="002060"/>
                </a:solidFill>
                <a:latin typeface="Arial" panose="020B0604020202020204" pitchFamily="34" charset="0"/>
                <a:cs typeface="Arial" panose="020B0604020202020204" pitchFamily="34" charset="0"/>
              </a:rPr>
              <a:t> HPV vaccination for men who have sex with men</a:t>
            </a:r>
          </a:p>
          <a:p>
            <a:pPr marL="0" lvl="0" indent="0" defTabSz="685800">
              <a:spcBef>
                <a:spcPts val="750"/>
              </a:spcBef>
              <a:buNone/>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E4F3BCFD-B721-4203-9124-219EAF0D3082}"/>
              </a:ext>
            </a:extLst>
          </p:cNvPr>
          <p:cNvSpPr txBox="1">
            <a:spLocks noGrp="1"/>
          </p:cNvSpPr>
          <p:nvPr>
            <p:ph type="body" sz="quarter" idx="4294967295"/>
          </p:nvPr>
        </p:nvSpPr>
        <p:spPr>
          <a:xfrm>
            <a:off x="232423" y="238078"/>
            <a:ext cx="7294351" cy="876690"/>
          </a:xfrm>
          <a:prstGeom prst="rect">
            <a:avLst/>
          </a:prstGeom>
          <a:noFill/>
          <a:ln>
            <a:noFill/>
          </a:ln>
        </p:spPr>
        <p:txBody>
          <a:bodyPr vert="horz" wrap="square" lIns="91440" tIns="45720" rIns="91440" bIns="45720" anchor="t" anchorCtr="0" compatLnSpc="1">
            <a:normAutofit/>
          </a:bodyPr>
          <a:lstStyle/>
          <a:p>
            <a:pPr marL="0" lvl="0" indent="0" defTabSz="685800">
              <a:spcBef>
                <a:spcPts val="750"/>
              </a:spcBef>
              <a:buNone/>
            </a:pPr>
            <a:r>
              <a:rPr lang="en-GB" sz="3600" b="1" dirty="0">
                <a:solidFill>
                  <a:srgbClr val="17365E"/>
                </a:solidFill>
                <a:latin typeface="Arial" panose="020B0604020202020204" pitchFamily="34" charset="0"/>
                <a:cs typeface="Arial" panose="020B0604020202020204" pitchFamily="34" charset="0"/>
              </a:rPr>
              <a:t>Minimal interval for third dose</a:t>
            </a:r>
          </a:p>
        </p:txBody>
      </p:sp>
      <p:sp>
        <p:nvSpPr>
          <p:cNvPr id="4" name="Footer Placeholder 3">
            <a:extLst>
              <a:ext uri="{FF2B5EF4-FFF2-40B4-BE49-F238E27FC236}">
                <a16:creationId xmlns:a16="http://schemas.microsoft.com/office/drawing/2014/main" id="{FE7B8815-0118-43BF-A723-1906EE2462EA}"/>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4F99-E4BE-415F-84AC-1EE20AA13292}"/>
              </a:ext>
            </a:extLst>
          </p:cNvPr>
          <p:cNvSpPr>
            <a:spLocks noGrp="1"/>
          </p:cNvSpPr>
          <p:nvPr>
            <p:ph type="title"/>
          </p:nvPr>
        </p:nvSpPr>
        <p:spPr/>
        <p:txBody>
          <a:bodyPr/>
          <a:lstStyle/>
          <a:p>
            <a:r>
              <a:rPr lang="en-GB" sz="3600" b="1" dirty="0"/>
              <a:t>Acknowledgements</a:t>
            </a:r>
          </a:p>
        </p:txBody>
      </p:sp>
      <p:sp>
        <p:nvSpPr>
          <p:cNvPr id="3" name="Content Placeholder 2">
            <a:extLst>
              <a:ext uri="{FF2B5EF4-FFF2-40B4-BE49-F238E27FC236}">
                <a16:creationId xmlns:a16="http://schemas.microsoft.com/office/drawing/2014/main" id="{19394800-FF77-415B-844B-1A398E40638E}"/>
              </a:ext>
            </a:extLst>
          </p:cNvPr>
          <p:cNvSpPr>
            <a:spLocks noGrp="1"/>
          </p:cNvSpPr>
          <p:nvPr>
            <p:ph idx="1"/>
          </p:nvPr>
        </p:nvSpPr>
        <p:spPr>
          <a:xfrm>
            <a:off x="628650" y="946312"/>
            <a:ext cx="7886700" cy="1625438"/>
          </a:xfrm>
        </p:spPr>
        <p:txBody>
          <a:bodyPr/>
          <a:lstStyle/>
          <a:p>
            <a:r>
              <a:rPr lang="en-GB" sz="1600" dirty="0"/>
              <a:t>Acknowledgement to Public Health Wales NHS Trust to be stated</a:t>
            </a:r>
          </a:p>
          <a:p>
            <a:pPr marL="0" indent="0">
              <a:buNone/>
            </a:pPr>
            <a:endParaRPr lang="en-GB" sz="1600" dirty="0"/>
          </a:p>
          <a:p>
            <a:r>
              <a:rPr lang="en-GB" sz="1600" dirty="0"/>
              <a:t>With thanks to colleagues in Public Health Scotland who prepared the original training slide set which this slide set has been based upon </a:t>
            </a:r>
            <a:r>
              <a:rPr lang="en-GB" sz="1600" dirty="0">
                <a:latin typeface="Arial" panose="020B0604020202020204" pitchFamily="34" charset="0"/>
                <a:ea typeface="Verdana" panose="020B0604030504040204" pitchFamily="34" charset="0"/>
                <a:cs typeface="Arial" panose="020B0604020202020204" pitchFamily="34" charset="0"/>
                <a:hlinkClick r:id="rId3"/>
              </a:rPr>
              <a:t>www.publichealthscotland.scot/</a:t>
            </a:r>
            <a:r>
              <a:rPr lang="en-GB" sz="1600" dirty="0">
                <a:latin typeface="Arial" panose="020B0604020202020204" pitchFamily="34" charset="0"/>
                <a:ea typeface="Verdana" panose="020B0604030504040204" pitchFamily="34" charset="0"/>
                <a:cs typeface="Arial" panose="020B0604020202020204" pitchFamily="34" charset="0"/>
              </a:rPr>
              <a:t> </a:t>
            </a:r>
          </a:p>
          <a:p>
            <a:pPr marL="0" indent="0">
              <a:buNone/>
            </a:pPr>
            <a:endParaRPr lang="en-GB" sz="1600" dirty="0">
              <a:latin typeface="Arial" panose="020B0604020202020204" pitchFamily="34" charset="0"/>
              <a:ea typeface="Verdana" panose="020B0604030504040204" pitchFamily="34" charset="0"/>
              <a:cs typeface="Arial" panose="020B0604020202020204" pitchFamily="34" charset="0"/>
            </a:endParaRPr>
          </a:p>
          <a:p>
            <a:r>
              <a:rPr lang="en-GB" sz="1600" dirty="0">
                <a:latin typeface="Arial" panose="020B0604020202020204" pitchFamily="34" charset="0"/>
                <a:ea typeface="Verdana" panose="020B0604030504040204" pitchFamily="34" charset="0"/>
                <a:cs typeface="Arial" panose="020B0604020202020204" pitchFamily="34" charset="0"/>
              </a:rPr>
              <a:t>UK Health Security Agency </a:t>
            </a:r>
            <a:r>
              <a:rPr lang="en-GB" sz="1600" dirty="0">
                <a:latin typeface="Arial" panose="020B0604020202020204" pitchFamily="34" charset="0"/>
                <a:ea typeface="Verdana" panose="020B0604030504040204" pitchFamily="34" charset="0"/>
                <a:cs typeface="Arial" panose="020B0604020202020204" pitchFamily="34" charset="0"/>
                <a:hlinkClick r:id="rId4"/>
              </a:rPr>
              <a:t>www.gov.uk/government/topics/public-health</a:t>
            </a:r>
            <a:endParaRPr lang="en-GB" sz="1600" dirty="0">
              <a:latin typeface="Arial" panose="020B0604020202020204" pitchFamily="34" charset="0"/>
              <a:ea typeface="Verdana" panose="020B0604030504040204" pitchFamily="34" charset="0"/>
              <a:cs typeface="Arial" panose="020B0604020202020204" pitchFamily="34" charset="0"/>
            </a:endParaRPr>
          </a:p>
          <a:p>
            <a:endParaRPr lang="en-GB" sz="1600" dirty="0"/>
          </a:p>
          <a:p>
            <a:r>
              <a:rPr lang="en-GB" sz="1600" dirty="0"/>
              <a:t>Colleagues in VPDP Team</a:t>
            </a:r>
          </a:p>
          <a:p>
            <a:endParaRPr lang="en-GB" sz="1600" dirty="0"/>
          </a:p>
          <a:p>
            <a:r>
              <a:rPr lang="en-GB" sz="1600" dirty="0"/>
              <a:t>Other references included in slides</a:t>
            </a:r>
          </a:p>
        </p:txBody>
      </p:sp>
      <p:sp>
        <p:nvSpPr>
          <p:cNvPr id="4" name="Footer Placeholder 3">
            <a:extLst>
              <a:ext uri="{FF2B5EF4-FFF2-40B4-BE49-F238E27FC236}">
                <a16:creationId xmlns:a16="http://schemas.microsoft.com/office/drawing/2014/main" id="{DCEF2648-6478-461A-BB24-8F7C029DAE45}"/>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448999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name="Slide4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93532E-64FF-4B65-A1D8-7F8623D2AEFA}"/>
              </a:ext>
            </a:extLst>
          </p:cNvPr>
          <p:cNvSpPr txBox="1">
            <a:spLocks noGrp="1"/>
          </p:cNvSpPr>
          <p:nvPr>
            <p:ph type="body" sz="quarter" idx="4294967295"/>
          </p:nvPr>
        </p:nvSpPr>
        <p:spPr>
          <a:xfrm>
            <a:off x="290061" y="869188"/>
            <a:ext cx="8563877" cy="3405124"/>
          </a:xfrm>
          <a:prstGeom prst="rect">
            <a:avLst/>
          </a:prstGeom>
          <a:noFill/>
          <a:ln>
            <a:noFill/>
          </a:ln>
        </p:spPr>
        <p:txBody>
          <a:bodyPr vert="horz" wrap="square" lIns="91440" tIns="45720" rIns="91440" bIns="45720" anchor="t" anchorCtr="0" compatLnSpc="1">
            <a:normAutofit fontScale="32500" lnSpcReduction="20000"/>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a:noFill/>
                </a:ln>
                <a:solidFill>
                  <a:srgbClr val="212A73"/>
                </a:solidFill>
                <a:effectLst/>
                <a:uLnTx/>
                <a:uFillTx/>
                <a:latin typeface="Arial"/>
                <a:ea typeface="+mn-ea"/>
                <a:cs typeface="Calibri" panose="020F0502020204030204" pitchFamily="34" charset="0"/>
              </a:rPr>
              <a:t>Individuals in the eligible cohort who are positive for Human Immunodeficiency Virus (HIV) should be given a 3-dose schedule of HPV vaccine regardless of CD4 count, antiretroviral therapy use or viral load.</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a:noFill/>
                </a:ln>
                <a:solidFill>
                  <a:srgbClr val="212A73"/>
                </a:solidFill>
                <a:effectLst/>
                <a:uLnTx/>
                <a:uFillTx/>
                <a:latin typeface="Arial"/>
                <a:ea typeface="+mn-ea"/>
                <a:cs typeface="Calibri" panose="020F0502020204030204" pitchFamily="34" charset="0"/>
              </a:rPr>
              <a:t>HPV vaccines are known to be safe and immunogenic for individuals infected with HIV although the immune response and its effectiveness may be less than that observed among those who are not HIV infected.</a:t>
            </a:r>
          </a:p>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GB" sz="5600" b="0" i="0" u="none" strike="noStrike" kern="1200" cap="none" spc="0" normalizeH="0" baseline="0" noProof="0" dirty="0">
                <a:ln>
                  <a:noFill/>
                </a:ln>
                <a:solidFill>
                  <a:srgbClr val="212A73"/>
                </a:solidFill>
                <a:effectLst/>
                <a:uLnTx/>
                <a:uFillTx/>
                <a:latin typeface="Arial"/>
                <a:ea typeface="+mn-ea"/>
                <a:cs typeface="Calibri" panose="020F0502020204030204" pitchFamily="34" charset="0"/>
              </a:rPr>
              <a:t>Individuals known to be immunocompromised at the time of vaccination should be offered a 3-dose course of vaccine.</a:t>
            </a:r>
          </a:p>
          <a:p>
            <a:pPr marL="171450" lvl="0" indent="-171450" defTabSz="685800">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89956ECC-F103-4290-9B28-5BAF50141782}"/>
              </a:ext>
            </a:extLst>
          </p:cNvPr>
          <p:cNvSpPr txBox="1">
            <a:spLocks noGrp="1"/>
          </p:cNvSpPr>
          <p:nvPr>
            <p:ph type="body" sz="quarter" idx="4294967295"/>
          </p:nvPr>
        </p:nvSpPr>
        <p:spPr>
          <a:xfrm>
            <a:off x="85587" y="268506"/>
            <a:ext cx="8972826" cy="989810"/>
          </a:xfrm>
          <a:prstGeom prst="rect">
            <a:avLst/>
          </a:prstGeom>
          <a:noFill/>
          <a:ln>
            <a:noFill/>
          </a:ln>
        </p:spPr>
        <p:txBody>
          <a:bodyPr vert="horz" wrap="square" lIns="91440" tIns="45720" rIns="91440" bIns="45720" anchor="t" anchorCtr="0" compatLnSpc="1">
            <a:normAutofit/>
          </a:bodyPr>
          <a:lstStyle/>
          <a:p>
            <a:pPr marL="0" lvl="0" indent="0" algn="ctr" defTabSz="685800">
              <a:lnSpc>
                <a:spcPct val="70000"/>
              </a:lnSpc>
              <a:spcBef>
                <a:spcPts val="750"/>
              </a:spcBef>
              <a:buNone/>
            </a:pPr>
            <a:r>
              <a:rPr lang="en-GB" sz="3600" b="1" dirty="0">
                <a:solidFill>
                  <a:srgbClr val="17375E"/>
                </a:solidFill>
                <a:latin typeface="Arial" panose="020B0604020202020204" pitchFamily="34" charset="0"/>
                <a:cs typeface="Arial" panose="020B0604020202020204" pitchFamily="34" charset="0"/>
              </a:rPr>
              <a:t>Immunosuppression and HIV Infection</a:t>
            </a:r>
          </a:p>
          <a:p>
            <a:pPr marL="0" lvl="0" indent="0" defTabSz="685800">
              <a:lnSpc>
                <a:spcPct val="70000"/>
              </a:lnSpc>
              <a:spcBef>
                <a:spcPts val="750"/>
              </a:spcBef>
              <a:buNone/>
            </a:pPr>
            <a:endParaRPr lang="en-GB" sz="3100" dirty="0">
              <a:solidFill>
                <a:srgbClr val="17375E"/>
              </a:solidFill>
              <a:latin typeface="Source Sans Pro"/>
            </a:endParaRPr>
          </a:p>
        </p:txBody>
      </p:sp>
      <p:sp>
        <p:nvSpPr>
          <p:cNvPr id="4" name="Footer Placeholder 3">
            <a:extLst>
              <a:ext uri="{FF2B5EF4-FFF2-40B4-BE49-F238E27FC236}">
                <a16:creationId xmlns:a16="http://schemas.microsoft.com/office/drawing/2014/main" id="{75F02311-6605-4570-A209-B8058D6FEEC0}"/>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96"/>
            <a:ext cx="7886700" cy="994172"/>
          </a:xfrm>
        </p:spPr>
        <p:txBody>
          <a:bodyPr/>
          <a:lstStyle/>
          <a:p>
            <a:r>
              <a:rPr lang="en-GB" b="1" dirty="0">
                <a:ea typeface="Calibri" panose="020F0502020204030204" pitchFamily="34" charset="0"/>
                <a:cs typeface="Times New Roman" panose="02020603050405020304" pitchFamily="18" charset="0"/>
              </a:rPr>
              <a:t>HPV vaccine interchangeability</a:t>
            </a:r>
            <a:br>
              <a:rPr lang="en-GB" b="1"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p:cNvSpPr>
            <a:spLocks noGrp="1"/>
          </p:cNvSpPr>
          <p:nvPr>
            <p:ph idx="1"/>
          </p:nvPr>
        </p:nvSpPr>
        <p:spPr>
          <a:xfrm>
            <a:off x="628650" y="840390"/>
            <a:ext cx="7886700" cy="3263504"/>
          </a:xfrm>
        </p:spPr>
        <p:txBody>
          <a:bodyPr/>
          <a:lstStyle/>
          <a:p>
            <a:pPr marL="257175" indent="-257175">
              <a:lnSpc>
                <a:spcPct val="107000"/>
              </a:lnSpc>
              <a:spcAft>
                <a:spcPts val="600"/>
              </a:spcAft>
            </a:pPr>
            <a:r>
              <a:rPr lang="en-GB" sz="1400" dirty="0">
                <a:latin typeface="Arial" panose="020B0604020202020204" pitchFamily="34" charset="0"/>
                <a:ea typeface="Calibri" panose="020F0502020204030204" pitchFamily="34" charset="0"/>
                <a:cs typeface="Arial" panose="020B0604020202020204" pitchFamily="34" charset="0"/>
              </a:rPr>
              <a:t>In 2022 Gardasil 9 Vaccine was introduced into the programme and supplied for those eligible for the HPV vaccine.</a:t>
            </a:r>
          </a:p>
          <a:p>
            <a:pPr marL="257175" indent="-257175">
              <a:lnSpc>
                <a:spcPct val="107000"/>
              </a:lnSpc>
              <a:spcAft>
                <a:spcPts val="600"/>
              </a:spcAft>
            </a:pPr>
            <a:r>
              <a:rPr lang="en-GB" sz="1400" dirty="0">
                <a:latin typeface="Arial" panose="020B0604020202020204" pitchFamily="34" charset="0"/>
                <a:ea typeface="Calibri" panose="020F0502020204030204" pitchFamily="34" charset="0"/>
                <a:cs typeface="Arial" panose="020B0604020202020204" pitchFamily="34" charset="0"/>
              </a:rPr>
              <a:t>Whilst the programme transitioned from Gardasil to Gardasil 9 some individuals received a mixed schedule.</a:t>
            </a:r>
          </a:p>
          <a:p>
            <a:pPr marL="257175" indent="-257175">
              <a:lnSpc>
                <a:spcPct val="107000"/>
              </a:lnSpc>
              <a:spcAft>
                <a:spcPts val="600"/>
              </a:spcAft>
            </a:pPr>
            <a:r>
              <a:rPr lang="en-GB" sz="1400" dirty="0">
                <a:latin typeface="Arial" panose="020B0604020202020204" pitchFamily="34" charset="0"/>
                <a:ea typeface="Calibri" panose="020F0502020204030204" pitchFamily="34" charset="0"/>
                <a:cs typeface="Arial" panose="020B0604020202020204" pitchFamily="34" charset="0"/>
              </a:rPr>
              <a:t>Gardasil and Gardasil 9 vaccines were considered as interchangeable so there are no concerns about individuals receiving a mixed schedule.</a:t>
            </a:r>
          </a:p>
          <a:p>
            <a:pPr marL="257175" indent="-257175">
              <a:lnSpc>
                <a:spcPct val="107000"/>
              </a:lnSpc>
              <a:spcAft>
                <a:spcPts val="600"/>
              </a:spcAft>
            </a:pPr>
            <a:r>
              <a:rPr lang="en-GB" sz="1400" dirty="0">
                <a:latin typeface="Arial" panose="020B0604020202020204" pitchFamily="34" charset="0"/>
                <a:ea typeface="Calibri" panose="020F0502020204030204" pitchFamily="34" charset="0"/>
                <a:cs typeface="Arial" panose="020B0604020202020204" pitchFamily="34" charset="0"/>
              </a:rPr>
              <a:t>Like Gardasil 9, Gardasil gave protection against:</a:t>
            </a:r>
          </a:p>
          <a:p>
            <a:pPr marL="600075" lvl="1" indent="-257175">
              <a:lnSpc>
                <a:spcPct val="107000"/>
              </a:lnSpc>
              <a:spcAft>
                <a:spcPts val="600"/>
              </a:spcAft>
            </a:pPr>
            <a:r>
              <a:rPr lang="en-GB" sz="1400" dirty="0">
                <a:latin typeface="Arial" panose="020B0604020202020204" pitchFamily="34" charset="0"/>
                <a:ea typeface="Calibri" panose="020F0502020204030204" pitchFamily="34" charset="0"/>
                <a:cs typeface="Arial" panose="020B0604020202020204" pitchFamily="34" charset="0"/>
              </a:rPr>
              <a:t>HPV 16 and 18 which are responsible for 70% of all cervical cancers and most cases of cancer of the anus, penis, oropharyngeal, vagina &amp; vulva. Persistence and disease is more common for infections by HPV types 16 and 18 than other high-risk types.</a:t>
            </a:r>
          </a:p>
          <a:p>
            <a:pPr marL="600075" lvl="1" indent="-257175">
              <a:lnSpc>
                <a:spcPct val="107000"/>
              </a:lnSpc>
              <a:spcAft>
                <a:spcPts val="600"/>
              </a:spcAft>
            </a:pPr>
            <a:r>
              <a:rPr lang="en-GB" sz="1400" dirty="0">
                <a:latin typeface="Arial" panose="020B0604020202020204" pitchFamily="34" charset="0"/>
                <a:ea typeface="Calibri" panose="020F0502020204030204" pitchFamily="34" charset="0"/>
                <a:cs typeface="Arial" panose="020B0604020202020204" pitchFamily="34" charset="0"/>
              </a:rPr>
              <a:t>HPV 6 and 11 which are responsible for 90% of cases of genital warts</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41</a:t>
            </a:fld>
            <a:endParaRPr lang="en-GB"/>
          </a:p>
        </p:txBody>
      </p:sp>
      <p:sp>
        <p:nvSpPr>
          <p:cNvPr id="6" name="Footer Placeholder 3">
            <a:extLst>
              <a:ext uri="{FF2B5EF4-FFF2-40B4-BE49-F238E27FC236}">
                <a16:creationId xmlns:a16="http://schemas.microsoft.com/office/drawing/2014/main" id="{E5D64C5F-1AF5-42E3-99B6-ACBB92462CC7}"/>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385970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name="Slide1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A0AE9-EA09-4ED0-BC88-C22C8BDF4C72}"/>
              </a:ext>
            </a:extLst>
          </p:cNvPr>
          <p:cNvSpPr txBox="1">
            <a:spLocks noGrp="1"/>
          </p:cNvSpPr>
          <p:nvPr>
            <p:ph type="body" sz="quarter" idx="4294967295"/>
          </p:nvPr>
        </p:nvSpPr>
        <p:spPr>
          <a:xfrm>
            <a:off x="229395" y="609904"/>
            <a:ext cx="8216341" cy="3634740"/>
          </a:xfrm>
          <a:prstGeom prst="rect">
            <a:avLst/>
          </a:prstGeom>
          <a:noFill/>
          <a:ln>
            <a:noFill/>
          </a:ln>
        </p:spPr>
        <p:txBody>
          <a:bodyPr vert="horz" wrap="square" lIns="91440" tIns="45720" rIns="91440" bIns="45720" anchor="t" anchorCtr="0" compatLnSpc="1">
            <a:normAutofit fontScale="92500" lnSpcReduction="20000"/>
          </a:bodyPr>
          <a:lstStyle/>
          <a:p>
            <a:pPr marL="0" lvl="0" indent="0" defTabSz="685800">
              <a:lnSpc>
                <a:spcPct val="100000"/>
              </a:lnSpc>
              <a:spcBef>
                <a:spcPts val="750"/>
              </a:spcBef>
              <a:buNone/>
            </a:pPr>
            <a:r>
              <a:rPr lang="en-GB" sz="1700" dirty="0">
                <a:solidFill>
                  <a:srgbClr val="002060"/>
                </a:solidFill>
                <a:latin typeface="Arial" panose="020B0604020202020204" pitchFamily="34" charset="0"/>
                <a:cs typeface="Arial" panose="020B0604020202020204" pitchFamily="34" charset="0"/>
              </a:rPr>
              <a:t>Gardasil® 9 should continue to be ordered using current processes.</a:t>
            </a:r>
          </a:p>
          <a:p>
            <a:pPr marL="0" lvl="0" indent="0" defTabSz="685800">
              <a:lnSpc>
                <a:spcPct val="100000"/>
              </a:lnSpc>
              <a:spcBef>
                <a:spcPts val="750"/>
              </a:spcBef>
              <a:buNone/>
            </a:pPr>
            <a:r>
              <a:rPr lang="en-GB" sz="1700" dirty="0">
                <a:solidFill>
                  <a:srgbClr val="002060"/>
                </a:solidFill>
                <a:latin typeface="Arial" panose="020B0604020202020204" pitchFamily="34" charset="0"/>
                <a:cs typeface="Arial" panose="020B0604020202020204" pitchFamily="34" charset="0"/>
              </a:rPr>
              <a:t>There are separate order lines for the adolescent and GBMSM HPV programmes on </a:t>
            </a:r>
            <a:r>
              <a:rPr lang="en-GB" sz="1700" dirty="0" err="1">
                <a:solidFill>
                  <a:srgbClr val="002060"/>
                </a:solidFill>
                <a:latin typeface="Arial" panose="020B0604020202020204" pitchFamily="34" charset="0"/>
                <a:cs typeface="Arial" panose="020B0604020202020204" pitchFamily="34" charset="0"/>
              </a:rPr>
              <a:t>ImmForm</a:t>
            </a:r>
            <a:r>
              <a:rPr lang="en-GB" sz="1700" dirty="0">
                <a:solidFill>
                  <a:srgbClr val="002060"/>
                </a:solidFill>
                <a:latin typeface="Arial" panose="020B0604020202020204" pitchFamily="34" charset="0"/>
                <a:cs typeface="Arial" panose="020B0604020202020204" pitchFamily="34" charset="0"/>
              </a:rPr>
              <a:t>. </a:t>
            </a:r>
          </a:p>
          <a:p>
            <a:pPr marL="0" lvl="0" indent="0" defTabSz="685800">
              <a:lnSpc>
                <a:spcPct val="100000"/>
              </a:lnSpc>
              <a:spcBef>
                <a:spcPts val="750"/>
              </a:spcBef>
              <a:buNone/>
            </a:pPr>
            <a:endParaRPr lang="en-GB" sz="1700" dirty="0">
              <a:solidFill>
                <a:srgbClr val="002060"/>
              </a:solidFill>
              <a:latin typeface="Arial" panose="020B0604020202020204" pitchFamily="34" charset="0"/>
              <a:cs typeface="Arial" panose="020B0604020202020204" pitchFamily="34" charset="0"/>
            </a:endParaRPr>
          </a:p>
          <a:p>
            <a:pPr marL="514350" lvl="1" indent="-171450" defTabSz="685800">
              <a:lnSpc>
                <a:spcPct val="100000"/>
              </a:lnSpc>
              <a:spcBef>
                <a:spcPts val="375"/>
              </a:spcBef>
              <a:buSzPct val="100000"/>
              <a:buFont typeface="Wingdings" pitchFamily="2"/>
              <a:buChar char="Ø"/>
            </a:pPr>
            <a:r>
              <a:rPr lang="en-GB" sz="1700" dirty="0">
                <a:solidFill>
                  <a:srgbClr val="002060"/>
                </a:solidFill>
                <a:latin typeface="Arial" panose="020B0604020202020204" pitchFamily="34" charset="0"/>
                <a:cs typeface="Arial" panose="020B0604020202020204" pitchFamily="34" charset="0"/>
              </a:rPr>
              <a:t>Store between +2 and +8 °C </a:t>
            </a:r>
          </a:p>
          <a:p>
            <a:pPr marL="514350" lvl="1" indent="-171450" defTabSz="685800">
              <a:lnSpc>
                <a:spcPct val="100000"/>
              </a:lnSpc>
              <a:spcBef>
                <a:spcPts val="375"/>
              </a:spcBef>
              <a:buSzPct val="100000"/>
              <a:buFont typeface="Wingdings" pitchFamily="2"/>
              <a:buChar char="Ø"/>
            </a:pPr>
            <a:r>
              <a:rPr lang="en-GB" sz="1700" dirty="0">
                <a:solidFill>
                  <a:srgbClr val="002060"/>
                </a:solidFill>
                <a:latin typeface="Arial" panose="020B0604020202020204" pitchFamily="34" charset="0"/>
                <a:cs typeface="Arial" panose="020B0604020202020204" pitchFamily="34" charset="0"/>
              </a:rPr>
              <a:t>Store in original packaging</a:t>
            </a:r>
          </a:p>
          <a:p>
            <a:pPr marL="514350" lvl="1" indent="-171450" defTabSz="685800">
              <a:lnSpc>
                <a:spcPct val="100000"/>
              </a:lnSpc>
              <a:spcBef>
                <a:spcPts val="375"/>
              </a:spcBef>
              <a:buSzPct val="100000"/>
              <a:buFont typeface="Wingdings" pitchFamily="2"/>
              <a:buChar char="Ø"/>
            </a:pPr>
            <a:r>
              <a:rPr lang="en-GB" sz="1700" dirty="0">
                <a:solidFill>
                  <a:srgbClr val="002060"/>
                </a:solidFill>
                <a:latin typeface="Arial" panose="020B0604020202020204" pitchFamily="34" charset="0"/>
                <a:cs typeface="Arial" panose="020B0604020202020204" pitchFamily="34" charset="0"/>
              </a:rPr>
              <a:t>Protect from light</a:t>
            </a:r>
          </a:p>
          <a:p>
            <a:pPr marL="514350" lvl="1" indent="-171450" defTabSz="685800">
              <a:lnSpc>
                <a:spcPct val="100000"/>
              </a:lnSpc>
              <a:spcBef>
                <a:spcPts val="375"/>
              </a:spcBef>
              <a:buSzPct val="100000"/>
              <a:buFont typeface="Wingdings" pitchFamily="2"/>
              <a:buChar char="Ø"/>
            </a:pPr>
            <a:r>
              <a:rPr lang="en-GB" sz="1700" dirty="0">
                <a:solidFill>
                  <a:srgbClr val="002060"/>
                </a:solidFill>
                <a:latin typeface="Arial" panose="020B0604020202020204" pitchFamily="34" charset="0"/>
                <a:cs typeface="Arial" panose="020B0604020202020204" pitchFamily="34" charset="0"/>
              </a:rPr>
              <a:t>Use as soon as possible after removing from fridge</a:t>
            </a:r>
          </a:p>
          <a:p>
            <a:pPr marL="342900" lvl="1" indent="0" defTabSz="685800">
              <a:lnSpc>
                <a:spcPct val="100000"/>
              </a:lnSpc>
              <a:spcBef>
                <a:spcPts val="375"/>
              </a:spcBef>
              <a:buSzPct val="100000"/>
              <a:buNone/>
            </a:pPr>
            <a:endParaRPr lang="en-GB" sz="1700" dirty="0">
              <a:solidFill>
                <a:srgbClr val="002060"/>
              </a:solidFill>
              <a:latin typeface="Arial" panose="020B0604020202020204" pitchFamily="34" charset="0"/>
              <a:cs typeface="Arial" panose="020B0604020202020204" pitchFamily="34" charset="0"/>
            </a:endParaRP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Effectiveness cannot be guaranteed for vaccines unless the cold chain has been maintained and vaccine has been monitored as per national recommendations</a:t>
            </a: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Refer to local policy on vaccine storage and handling</a:t>
            </a:r>
          </a:p>
          <a:p>
            <a:pPr marL="171450" lvl="0" indent="-171450" defTabSz="685800">
              <a:lnSpc>
                <a:spcPct val="100000"/>
              </a:lnSpc>
              <a:spcBef>
                <a:spcPts val="750"/>
              </a:spcBef>
              <a:buSzPct val="100000"/>
              <a:buFont typeface="Arial" pitchFamily="34"/>
            </a:pPr>
            <a:r>
              <a:rPr lang="en-GB" sz="1700" dirty="0">
                <a:solidFill>
                  <a:srgbClr val="002060"/>
                </a:solidFill>
                <a:latin typeface="Arial" panose="020B0604020202020204" pitchFamily="34" charset="0"/>
                <a:cs typeface="Arial" panose="020B0604020202020204" pitchFamily="34" charset="0"/>
              </a:rPr>
              <a:t>NOTE: Temperature excursion data differs between </a:t>
            </a:r>
            <a:r>
              <a:rPr lang="en-GB" sz="1700" b="1" dirty="0">
                <a:solidFill>
                  <a:srgbClr val="002060"/>
                </a:solidFill>
                <a:latin typeface="Arial" panose="020B0604020202020204" pitchFamily="34" charset="0"/>
                <a:cs typeface="Arial" panose="020B0604020202020204" pitchFamily="34" charset="0"/>
              </a:rPr>
              <a:t>Gardasil</a:t>
            </a:r>
            <a:r>
              <a:rPr lang="en-GB" sz="1700" b="1" baseline="30000" dirty="0">
                <a:solidFill>
                  <a:srgbClr val="002060"/>
                </a:solidFill>
                <a:latin typeface="Arial" panose="020B0604020202020204" pitchFamily="34" charset="0"/>
                <a:cs typeface="Arial" panose="020B0604020202020204" pitchFamily="34" charset="0"/>
              </a:rPr>
              <a:t>®</a:t>
            </a:r>
            <a:r>
              <a:rPr lang="en-GB" sz="1700" b="1" dirty="0">
                <a:solidFill>
                  <a:srgbClr val="002060"/>
                </a:solidFill>
                <a:latin typeface="Arial" panose="020B0604020202020204" pitchFamily="34" charset="0"/>
                <a:cs typeface="Arial" panose="020B0604020202020204" pitchFamily="34" charset="0"/>
              </a:rPr>
              <a:t> </a:t>
            </a:r>
            <a:r>
              <a:rPr lang="en-GB" sz="1700" dirty="0">
                <a:solidFill>
                  <a:srgbClr val="002060"/>
                </a:solidFill>
                <a:latin typeface="Arial" panose="020B0604020202020204" pitchFamily="34" charset="0"/>
                <a:cs typeface="Arial" panose="020B0604020202020204" pitchFamily="34" charset="0"/>
              </a:rPr>
              <a:t>and</a:t>
            </a:r>
            <a:r>
              <a:rPr lang="en-GB" sz="1700" b="1" dirty="0">
                <a:solidFill>
                  <a:srgbClr val="002060"/>
                </a:solidFill>
                <a:latin typeface="Arial" panose="020B0604020202020204" pitchFamily="34" charset="0"/>
                <a:cs typeface="Arial" panose="020B0604020202020204" pitchFamily="34" charset="0"/>
              </a:rPr>
              <a:t> Gardasil</a:t>
            </a:r>
            <a:r>
              <a:rPr lang="en-GB" sz="1700" b="1" baseline="30000" dirty="0">
                <a:solidFill>
                  <a:srgbClr val="002060"/>
                </a:solidFill>
                <a:latin typeface="Arial" panose="020B0604020202020204" pitchFamily="34" charset="0"/>
                <a:cs typeface="Arial" panose="020B0604020202020204" pitchFamily="34" charset="0"/>
              </a:rPr>
              <a:t>®</a:t>
            </a:r>
            <a:r>
              <a:rPr lang="en-GB" sz="1700" b="1" dirty="0">
                <a:solidFill>
                  <a:srgbClr val="002060"/>
                </a:solidFill>
                <a:latin typeface="Arial" panose="020B0604020202020204" pitchFamily="34" charset="0"/>
                <a:cs typeface="Arial" panose="020B0604020202020204" pitchFamily="34" charset="0"/>
              </a:rPr>
              <a:t> 9</a:t>
            </a:r>
            <a:r>
              <a:rPr lang="en-GB" sz="1700" dirty="0">
                <a:solidFill>
                  <a:srgbClr val="002060"/>
                </a:solidFill>
                <a:latin typeface="Arial" panose="020B0604020202020204" pitchFamily="34" charset="0"/>
                <a:cs typeface="Arial" panose="020B0604020202020204" pitchFamily="34" charset="0"/>
              </a:rPr>
              <a:t> </a:t>
            </a:r>
          </a:p>
          <a:p>
            <a:pPr marL="171450" lvl="0" indent="-171450" defTabSz="685800">
              <a:lnSpc>
                <a:spcPct val="80000"/>
              </a:lnSpc>
              <a:spcBef>
                <a:spcPts val="750"/>
              </a:spcBef>
              <a:buSzPct val="100000"/>
              <a:buFont typeface="Arial" pitchFamily="34"/>
            </a:pPr>
            <a:endParaRPr lang="en-GB" sz="2100" dirty="0">
              <a:solidFill>
                <a:srgbClr val="2F2F2F"/>
              </a:solidFill>
              <a:latin typeface="Source Sans Pro"/>
            </a:endParaRPr>
          </a:p>
          <a:p>
            <a:pPr marL="171450" lvl="0" indent="-171450" defTabSz="685800">
              <a:lnSpc>
                <a:spcPct val="80000"/>
              </a:lnSpc>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97EC596A-2EA2-4403-A980-AC4A5F3CCD5A}"/>
              </a:ext>
            </a:extLst>
          </p:cNvPr>
          <p:cNvSpPr txBox="1">
            <a:spLocks noGrp="1"/>
          </p:cNvSpPr>
          <p:nvPr>
            <p:ph type="body" sz="quarter" idx="4294967295"/>
          </p:nvPr>
        </p:nvSpPr>
        <p:spPr>
          <a:xfrm>
            <a:off x="417763" y="226017"/>
            <a:ext cx="7428768" cy="519114"/>
          </a:xfrm>
          <a:prstGeom prst="rect">
            <a:avLst/>
          </a:prstGeom>
          <a:noFill/>
          <a:ln>
            <a:noFill/>
          </a:ln>
        </p:spPr>
        <p:txBody>
          <a:bodyPr vert="horz" wrap="square" lIns="91440" tIns="45720" rIns="91440" bIns="45720" anchor="t" anchorCtr="0" compatLnSpc="1">
            <a:normAutofit fontScale="92500" lnSpcReduction="20000"/>
          </a:bodyPr>
          <a:lstStyle/>
          <a:p>
            <a:pPr marL="0" lvl="0" indent="0" defTabSz="685800">
              <a:lnSpc>
                <a:spcPct val="70000"/>
              </a:lnSpc>
              <a:spcBef>
                <a:spcPts val="750"/>
              </a:spcBef>
              <a:buNone/>
            </a:pPr>
            <a:r>
              <a:rPr lang="en-GB" sz="3200" b="1" dirty="0">
                <a:solidFill>
                  <a:srgbClr val="17375E"/>
                </a:solidFill>
                <a:latin typeface="Arial" panose="020B0604020202020204" pitchFamily="34" charset="0"/>
                <a:cs typeface="Arial" panose="020B0604020202020204" pitchFamily="34" charset="0"/>
              </a:rPr>
              <a:t>Ordering &amp; Storage of Gardasil</a:t>
            </a:r>
            <a:r>
              <a:rPr lang="en-GB" sz="3200" b="1" baseline="30000" dirty="0">
                <a:solidFill>
                  <a:srgbClr val="17375E"/>
                </a:solidFill>
                <a:latin typeface="Arial" panose="020B0604020202020204" pitchFamily="34" charset="0"/>
                <a:cs typeface="Arial" panose="020B0604020202020204" pitchFamily="34" charset="0"/>
              </a:rPr>
              <a:t>®</a:t>
            </a:r>
            <a:r>
              <a:rPr lang="en-GB" sz="3200" b="1" dirty="0">
                <a:solidFill>
                  <a:srgbClr val="17375E"/>
                </a:solidFill>
                <a:latin typeface="Arial" panose="020B0604020202020204" pitchFamily="34" charset="0"/>
                <a:cs typeface="Arial" panose="020B0604020202020204" pitchFamily="34" charset="0"/>
              </a:rPr>
              <a:t> 9</a:t>
            </a:r>
          </a:p>
          <a:p>
            <a:pPr marL="0" lvl="0" indent="0" defTabSz="685800">
              <a:lnSpc>
                <a:spcPct val="70000"/>
              </a:lnSpc>
              <a:spcBef>
                <a:spcPts val="750"/>
              </a:spcBef>
              <a:buNone/>
            </a:pPr>
            <a:r>
              <a:rPr lang="en-GB" sz="900" b="1" dirty="0">
                <a:solidFill>
                  <a:srgbClr val="17375E"/>
                </a:solidFill>
                <a:latin typeface="Source Sans Pro"/>
              </a:rPr>
              <a:t> </a:t>
            </a:r>
          </a:p>
        </p:txBody>
      </p:sp>
      <p:pic>
        <p:nvPicPr>
          <p:cNvPr id="4" name="Picture 3">
            <a:extLst>
              <a:ext uri="{FF2B5EF4-FFF2-40B4-BE49-F238E27FC236}">
                <a16:creationId xmlns:a16="http://schemas.microsoft.com/office/drawing/2014/main" id="{7FFC9C3F-6CC5-E86A-85C9-8A0C2ECA290C}"/>
              </a:ext>
            </a:extLst>
          </p:cNvPr>
          <p:cNvPicPr>
            <a:picLocks noChangeAspect="1"/>
          </p:cNvPicPr>
          <p:nvPr/>
        </p:nvPicPr>
        <p:blipFill>
          <a:blip r:embed="rId3"/>
          <a:stretch>
            <a:fillRect/>
          </a:stretch>
        </p:blipFill>
        <p:spPr>
          <a:xfrm>
            <a:off x="7757518" y="1243297"/>
            <a:ext cx="1157087" cy="1654757"/>
          </a:xfrm>
          <a:prstGeom prst="rect">
            <a:avLst/>
          </a:prstGeom>
        </p:spPr>
      </p:pic>
      <p:sp>
        <p:nvSpPr>
          <p:cNvPr id="5" name="Footer Placeholder 3">
            <a:extLst>
              <a:ext uri="{FF2B5EF4-FFF2-40B4-BE49-F238E27FC236}">
                <a16:creationId xmlns:a16="http://schemas.microsoft.com/office/drawing/2014/main" id="{8E31F7DA-E7FB-4FB2-9501-6B7785C4FF16}"/>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name="Slide1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80ACAC-7A14-4CE4-BF09-F2B77F19C26F}"/>
              </a:ext>
            </a:extLst>
          </p:cNvPr>
          <p:cNvSpPr txBox="1">
            <a:spLocks noGrp="1"/>
          </p:cNvSpPr>
          <p:nvPr>
            <p:ph type="body" sz="quarter" idx="4294967295"/>
          </p:nvPr>
        </p:nvSpPr>
        <p:spPr>
          <a:xfrm>
            <a:off x="441361" y="735901"/>
            <a:ext cx="8260945" cy="3733229"/>
          </a:xfrm>
          <a:prstGeom prst="rect">
            <a:avLst/>
          </a:prstGeom>
          <a:noFill/>
          <a:ln>
            <a:noFill/>
          </a:ln>
        </p:spPr>
        <p:txBody>
          <a:bodyPr vert="horz" wrap="square" lIns="91440" tIns="45720" rIns="91440" bIns="45720" anchor="t" anchorCtr="0" compatLnSpc="1">
            <a:normAutofit fontScale="70000" lnSpcReduction="20000"/>
          </a:bodyPr>
          <a:lstStyle/>
          <a:p>
            <a:pPr marL="0" lvl="0" indent="0" defTabSz="685800">
              <a:lnSpc>
                <a:spcPct val="120000"/>
              </a:lnSpc>
              <a:spcBef>
                <a:spcPts val="750"/>
              </a:spcBef>
              <a:buNone/>
            </a:pPr>
            <a:r>
              <a:rPr lang="en-GB" sz="2600" dirty="0">
                <a:solidFill>
                  <a:srgbClr val="002060"/>
                </a:solidFill>
                <a:latin typeface="Arial" panose="020B0604020202020204" pitchFamily="34" charset="0"/>
                <a:cs typeface="Arial" panose="020B0604020202020204" pitchFamily="34" charset="0"/>
              </a:rPr>
              <a:t>All Sexual Health and HIV clinics offering the vaccine should:</a:t>
            </a:r>
          </a:p>
          <a:p>
            <a:pPr defTabSz="685800">
              <a:lnSpc>
                <a:spcPct val="120000"/>
              </a:lnSpc>
              <a:spcBef>
                <a:spcPts val="750"/>
              </a:spcBef>
            </a:pPr>
            <a:r>
              <a:rPr lang="en-GB" sz="2600" dirty="0">
                <a:solidFill>
                  <a:srgbClr val="002060"/>
                </a:solidFill>
                <a:latin typeface="Arial" panose="020B0604020202020204" pitchFamily="34" charset="0"/>
                <a:cs typeface="Arial" panose="020B0604020202020204" pitchFamily="34" charset="0"/>
              </a:rPr>
              <a:t>Review available fridge space to ensure adequate storage capacity before ordering  new vaccine</a:t>
            </a:r>
          </a:p>
          <a:p>
            <a:pPr defTabSz="685800">
              <a:lnSpc>
                <a:spcPct val="120000"/>
              </a:lnSpc>
              <a:spcBef>
                <a:spcPts val="750"/>
              </a:spcBef>
              <a:buSzPct val="100000"/>
            </a:pPr>
            <a:r>
              <a:rPr lang="en-GB" sz="2600" dirty="0">
                <a:solidFill>
                  <a:srgbClr val="002060"/>
                </a:solidFill>
                <a:latin typeface="Arial" panose="020B0604020202020204" pitchFamily="34" charset="0"/>
                <a:cs typeface="Arial" panose="020B0604020202020204" pitchFamily="34" charset="0"/>
              </a:rPr>
              <a:t>Do not over-order – two to four weeks of stock is usually adequate</a:t>
            </a:r>
          </a:p>
          <a:p>
            <a:pPr defTabSz="685800">
              <a:lnSpc>
                <a:spcPct val="120000"/>
              </a:lnSpc>
              <a:spcBef>
                <a:spcPts val="750"/>
              </a:spcBef>
              <a:buSzPct val="100000"/>
            </a:pPr>
            <a:r>
              <a:rPr lang="en-GB" sz="2600" dirty="0">
                <a:solidFill>
                  <a:srgbClr val="002060"/>
                </a:solidFill>
                <a:latin typeface="Arial" panose="020B0604020202020204" pitchFamily="34" charset="0"/>
                <a:cs typeface="Arial" panose="020B0604020202020204" pitchFamily="34" charset="0"/>
              </a:rPr>
              <a:t>Have local protocols in place to reduce vaccine wastage to a minimum and protect vaccines in the event of a cold chain incident</a:t>
            </a:r>
          </a:p>
          <a:p>
            <a:pPr defTabSz="685800">
              <a:lnSpc>
                <a:spcPct val="120000"/>
              </a:lnSpc>
              <a:spcBef>
                <a:spcPts val="750"/>
              </a:spcBef>
              <a:buSzPct val="100000"/>
            </a:pPr>
            <a:r>
              <a:rPr lang="en-GB" sz="2600" dirty="0">
                <a:solidFill>
                  <a:srgbClr val="002060"/>
                </a:solidFill>
                <a:latin typeface="Arial" panose="020B0604020202020204" pitchFamily="34" charset="0"/>
                <a:cs typeface="Arial" panose="020B0604020202020204" pitchFamily="34" charset="0"/>
              </a:rPr>
              <a:t>Report any cold chain failures in line with local policy and through the </a:t>
            </a:r>
            <a:r>
              <a:rPr lang="en-GB" sz="2600" dirty="0">
                <a:solidFill>
                  <a:srgbClr val="002060"/>
                </a:solidFill>
                <a:latin typeface="Arial" panose="020B0604020202020204" pitchFamily="34" charset="0"/>
                <a:cs typeface="Arial" panose="020B0604020202020204" pitchFamily="34" charset="0"/>
                <a:hlinkClick r:id="rId3"/>
              </a:rPr>
              <a:t>Immform</a:t>
            </a:r>
            <a:r>
              <a:rPr lang="en-GB" sz="2600" dirty="0">
                <a:solidFill>
                  <a:srgbClr val="002060"/>
                </a:solidFill>
                <a:latin typeface="Arial" panose="020B0604020202020204" pitchFamily="34" charset="0"/>
                <a:cs typeface="Arial" panose="020B0604020202020204" pitchFamily="34" charset="0"/>
              </a:rPr>
              <a:t> website on the stock incident page</a:t>
            </a:r>
          </a:p>
          <a:p>
            <a:pPr marL="171450" lvl="0" indent="-171450" defTabSz="685800">
              <a:lnSpc>
                <a:spcPct val="70000"/>
              </a:lnSpc>
              <a:spcBef>
                <a:spcPts val="750"/>
              </a:spcBef>
              <a:buSzPct val="100000"/>
              <a:buFont typeface="Arial" pitchFamily="34"/>
            </a:pPr>
            <a:endParaRPr lang="en-GB" sz="2600" dirty="0">
              <a:solidFill>
                <a:srgbClr val="002060"/>
              </a:solidFill>
              <a:latin typeface="Arial" panose="020B0604020202020204" pitchFamily="34" charset="0"/>
              <a:cs typeface="Arial" panose="020B0604020202020204" pitchFamily="34" charset="0"/>
            </a:endParaRPr>
          </a:p>
          <a:p>
            <a:pPr marL="0" lvl="0" indent="0" algn="ctr" defTabSz="685800">
              <a:lnSpc>
                <a:spcPct val="70000"/>
              </a:lnSpc>
              <a:spcBef>
                <a:spcPts val="750"/>
              </a:spcBef>
              <a:buNone/>
            </a:pPr>
            <a:r>
              <a:rPr lang="en-GB" sz="2600" i="1" dirty="0">
                <a:solidFill>
                  <a:srgbClr val="002060"/>
                </a:solidFill>
                <a:latin typeface="Arial" panose="020B0604020202020204" pitchFamily="34" charset="0"/>
                <a:cs typeface="Arial" panose="020B0604020202020204" pitchFamily="34" charset="0"/>
              </a:rPr>
              <a:t>Small percentage reductions in vaccine wastage will have a major impact</a:t>
            </a:r>
          </a:p>
          <a:p>
            <a:pPr marL="0" lvl="0" indent="0" algn="ctr" defTabSz="685800">
              <a:lnSpc>
                <a:spcPct val="70000"/>
              </a:lnSpc>
              <a:spcBef>
                <a:spcPts val="750"/>
              </a:spcBef>
              <a:buNone/>
            </a:pPr>
            <a:r>
              <a:rPr lang="en-GB" sz="2600" i="1" dirty="0">
                <a:solidFill>
                  <a:srgbClr val="002060"/>
                </a:solidFill>
                <a:latin typeface="Arial" panose="020B0604020202020204" pitchFamily="34" charset="0"/>
                <a:cs typeface="Arial" panose="020B0604020202020204" pitchFamily="34" charset="0"/>
              </a:rPr>
              <a:t>on the financing of vaccine supplies</a:t>
            </a:r>
            <a:endParaRPr lang="en-GB" sz="1800" dirty="0">
              <a:solidFill>
                <a:srgbClr val="2F2F2F"/>
              </a:solidFill>
              <a:latin typeface="Source Sans Pro"/>
            </a:endParaRPr>
          </a:p>
        </p:txBody>
      </p:sp>
      <p:sp>
        <p:nvSpPr>
          <p:cNvPr id="3" name="Text Placeholder 2">
            <a:extLst>
              <a:ext uri="{FF2B5EF4-FFF2-40B4-BE49-F238E27FC236}">
                <a16:creationId xmlns:a16="http://schemas.microsoft.com/office/drawing/2014/main" id="{8AB2397E-DEC9-4F76-8043-ACCB6FEB8FF8}"/>
              </a:ext>
            </a:extLst>
          </p:cNvPr>
          <p:cNvSpPr txBox="1">
            <a:spLocks noGrp="1"/>
          </p:cNvSpPr>
          <p:nvPr>
            <p:ph type="body" sz="quarter" idx="4294967295"/>
          </p:nvPr>
        </p:nvSpPr>
        <p:spPr>
          <a:xfrm>
            <a:off x="441361" y="216787"/>
            <a:ext cx="7412446" cy="519114"/>
          </a:xfrm>
          <a:prstGeom prst="rect">
            <a:avLst/>
          </a:prstGeom>
          <a:noFill/>
          <a:ln>
            <a:noFill/>
          </a:ln>
        </p:spPr>
        <p:txBody>
          <a:bodyPr vert="horz" wrap="square" lIns="91440" tIns="45720" rIns="91440" bIns="45720" anchor="t" anchorCtr="0" compatLnSpc="1">
            <a:normAutofit lnSpcReduction="10000"/>
          </a:bodyPr>
          <a:lstStyle/>
          <a:p>
            <a:pPr marL="0" lvl="0" indent="0" defTabSz="685800">
              <a:lnSpc>
                <a:spcPct val="80000"/>
              </a:lnSpc>
              <a:spcBef>
                <a:spcPts val="750"/>
              </a:spcBef>
              <a:buNone/>
            </a:pPr>
            <a:r>
              <a:rPr lang="en-GB" sz="3600" b="1" dirty="0">
                <a:solidFill>
                  <a:srgbClr val="17375E"/>
                </a:solidFill>
                <a:latin typeface="Arial" panose="020B0604020202020204" pitchFamily="34" charset="0"/>
                <a:cs typeface="Arial" panose="020B0604020202020204" pitchFamily="34" charset="0"/>
              </a:rPr>
              <a:t>Vaccine Stock Management</a:t>
            </a:r>
          </a:p>
          <a:p>
            <a:pPr marL="0" lvl="0" indent="0" defTabSz="685800">
              <a:lnSpc>
                <a:spcPct val="80000"/>
              </a:lnSpc>
              <a:spcBef>
                <a:spcPts val="750"/>
              </a:spcBef>
              <a:buNone/>
            </a:pPr>
            <a:endParaRPr lang="en-GB" sz="3300" dirty="0">
              <a:solidFill>
                <a:srgbClr val="17375E"/>
              </a:solidFill>
              <a:latin typeface="Source Sans Pro"/>
            </a:endParaRPr>
          </a:p>
        </p:txBody>
      </p:sp>
      <p:sp>
        <p:nvSpPr>
          <p:cNvPr id="4" name="Footer Placeholder 3">
            <a:extLst>
              <a:ext uri="{FF2B5EF4-FFF2-40B4-BE49-F238E27FC236}">
                <a16:creationId xmlns:a16="http://schemas.microsoft.com/office/drawing/2014/main" id="{8DC428A5-091F-42D5-8B5E-65C3EA95880D}"/>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0"/>
            <a:ext cx="7886700" cy="389096"/>
          </a:xfrm>
        </p:spPr>
        <p:txBody>
          <a:bodyPr/>
          <a:lstStyle/>
          <a:p>
            <a:r>
              <a:rPr lang="en-GB" sz="2400" b="1" dirty="0">
                <a:cs typeface="Calibri" panose="020F0502020204030204" pitchFamily="34" charset="0"/>
              </a:rPr>
              <a:t>Legal frameworks for administration of HPV vaccine</a:t>
            </a:r>
          </a:p>
        </p:txBody>
      </p:sp>
      <p:sp>
        <p:nvSpPr>
          <p:cNvPr id="3" name="Content Placeholder 2"/>
          <p:cNvSpPr>
            <a:spLocks noGrp="1"/>
          </p:cNvSpPr>
          <p:nvPr>
            <p:ph idx="1"/>
          </p:nvPr>
        </p:nvSpPr>
        <p:spPr>
          <a:xfrm>
            <a:off x="497941" y="627331"/>
            <a:ext cx="8365402" cy="3174715"/>
          </a:xfrm>
        </p:spPr>
        <p:txBody>
          <a:bodyPr/>
          <a:lstStyle/>
          <a:p>
            <a:pPr marL="0" indent="0">
              <a:buNone/>
            </a:pPr>
            <a:r>
              <a:rPr lang="en-GB" sz="1400" dirty="0">
                <a:latin typeface="Arial" panose="020B0604020202020204" pitchFamily="34" charset="0"/>
                <a:cs typeface="Arial" panose="020B0604020202020204" pitchFamily="34" charset="0"/>
              </a:rPr>
              <a:t>Gardasil 9 is a prescription only medicines and should only be administered using one of the following:</a:t>
            </a:r>
          </a:p>
          <a:p>
            <a:r>
              <a:rPr lang="en-GB" sz="1400" dirty="0">
                <a:latin typeface="Arial" panose="020B0604020202020204" pitchFamily="34" charset="0"/>
                <a:cs typeface="Arial" panose="020B0604020202020204" pitchFamily="34" charset="0"/>
              </a:rPr>
              <a:t>Prescription written manually or electronically by a registered medical practitioner or other authorised prescriber</a:t>
            </a:r>
          </a:p>
          <a:p>
            <a:r>
              <a:rPr lang="en-GB" sz="1400" dirty="0">
                <a:latin typeface="Arial" panose="020B0604020202020204" pitchFamily="34" charset="0"/>
                <a:cs typeface="Arial" panose="020B0604020202020204" pitchFamily="34" charset="0"/>
              </a:rPr>
              <a:t>Patient Specific Direction (PSD)</a:t>
            </a:r>
          </a:p>
          <a:p>
            <a:r>
              <a:rPr lang="en-GB" sz="1400" dirty="0">
                <a:latin typeface="Arial" panose="020B0604020202020204" pitchFamily="34" charset="0"/>
                <a:cs typeface="Arial" panose="020B0604020202020204" pitchFamily="34" charset="0"/>
              </a:rPr>
              <a:t>Patient Group Direction (PGD)</a:t>
            </a:r>
          </a:p>
          <a:p>
            <a:pPr marL="0" indent="0">
              <a:buNone/>
            </a:pPr>
            <a:r>
              <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There will be a transition period from July 2023, whereby the Welsh Medicines Advice Service (WMAS) will start to lead on the development of PGDs. During this period </a:t>
            </a:r>
            <a:r>
              <a:rPr lang="en-GB" sz="14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hlinkClick r:id="rId3" tooltip="https://phw.nhs.wales/topics/immunisation-and-vaccines/vaccine-resources-for-health-and-social-care-professionals/patient-group-directions-pgds-and-protocols-landing-page/">
                  <a:extLst>
                    <a:ext uri="{A12FA001-AC4F-418D-AE19-62706E023703}">
                      <ahyp:hlinkClr xmlns:ahyp="http://schemas.microsoft.com/office/drawing/2018/hyperlinkcolor" val="tx"/>
                    </a:ext>
                  </a:extLst>
                </a:hlinkClick>
              </a:rPr>
              <a:t>Public Health Wales</a:t>
            </a:r>
            <a:r>
              <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(PHW) and the </a:t>
            </a:r>
            <a:r>
              <a:rPr lang="en-GB" sz="14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hlinkClick r:id="rId4" tooltip="https://www.wmic.wales.nhs.uk/navs-cymru-hcp/">
                  <a:extLst>
                    <a:ext uri="{A12FA001-AC4F-418D-AE19-62706E023703}">
                      <ahyp:hlinkClr xmlns:ahyp="http://schemas.microsoft.com/office/drawing/2018/hyperlinkcolor" val="tx"/>
                    </a:ext>
                  </a:extLst>
                </a:hlinkClick>
              </a:rPr>
              <a:t>Welsh Medicines Advice Service</a:t>
            </a:r>
            <a:r>
              <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website will host PHW PGDs information and templates.</a:t>
            </a:r>
            <a:endParaRPr lang="en-GB" sz="1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0" lvl="0" indent="0">
              <a:buSzPts val="1000"/>
              <a:buNone/>
              <a:tabLst>
                <a:tab pos="457200" algn="l"/>
              </a:tabLst>
            </a:pPr>
            <a:r>
              <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UK Health Security Agency (UKHSA) provide updated PGDs (Patient Group Directions) which are available at the </a:t>
            </a:r>
            <a:r>
              <a:rPr lang="en-GB" sz="1400" u="sng" dirty="0">
                <a:solidFill>
                  <a:srgbClr val="002060"/>
                </a:solidFill>
                <a:effectLst/>
                <a:latin typeface="Arial" panose="020B0604020202020204" pitchFamily="34" charset="0"/>
                <a:ea typeface="Times New Roman" panose="02020603050405020304" pitchFamily="18" charset="0"/>
                <a:cs typeface="Arial" panose="020B0604020202020204" pitchFamily="34" charset="0"/>
                <a:hlinkClick r:id="rId4" tooltip="https://www.wmic.wales.nhs.uk/navs-cymru-hcp/">
                  <a:extLst>
                    <a:ext uri="{A12FA001-AC4F-418D-AE19-62706E023703}">
                      <ahyp:hlinkClr xmlns:ahyp="http://schemas.microsoft.com/office/drawing/2018/hyperlinkcolor" val="tx"/>
                    </a:ext>
                  </a:extLst>
                </a:hlinkClick>
              </a:rPr>
              <a:t>Welsh Medicines Advice Service</a:t>
            </a:r>
            <a:r>
              <a:rPr lang="en-GB"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(WMAS). These are template PGD’s that can be amended locally by health boards</a:t>
            </a:r>
          </a:p>
          <a:p>
            <a:pPr marL="0" lvl="0" indent="0">
              <a:buSzPts val="1000"/>
              <a:buNone/>
              <a:tabLst>
                <a:tab pos="457200" algn="l"/>
              </a:tabLst>
            </a:pPr>
            <a:r>
              <a:rPr lang="en-GB" sz="1400" dirty="0">
                <a:latin typeface="Arial" panose="020B0604020202020204" pitchFamily="34" charset="0"/>
                <a:cs typeface="Arial" panose="020B0604020202020204" pitchFamily="34" charset="0"/>
              </a:rPr>
              <a:t>The current approved schedule for HPV vaccine is a 2-dose course. Use of a single dose is therefore off-label.</a:t>
            </a:r>
          </a:p>
          <a:p>
            <a:pPr marL="0" indent="0">
              <a:buNone/>
            </a:pPr>
            <a:r>
              <a:rPr lang="en-GB" sz="1400" dirty="0">
                <a:latin typeface="Arial" panose="020B0604020202020204" pitchFamily="34" charset="0"/>
                <a:cs typeface="Arial" panose="020B0604020202020204" pitchFamily="34" charset="0"/>
              </a:rPr>
              <a:t>In line with advice from the MHRA, where authoritative advice and current practices supports the use of a medicines outside the terms of it’s license, it is not always necessary to draw attention to this when seeking consent.</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44</a:t>
            </a:fld>
            <a:endParaRPr lang="en-GB"/>
          </a:p>
        </p:txBody>
      </p:sp>
      <p:sp>
        <p:nvSpPr>
          <p:cNvPr id="7" name="Footer Placeholder 3">
            <a:extLst>
              <a:ext uri="{FF2B5EF4-FFF2-40B4-BE49-F238E27FC236}">
                <a16:creationId xmlns:a16="http://schemas.microsoft.com/office/drawing/2014/main" id="{EDB529C5-4E99-48C0-BE5D-CD020772FEC2}"/>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4241869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name="Slide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BDDE7E-EB5C-47BF-92AA-7F25B5C94DC0}"/>
              </a:ext>
            </a:extLst>
          </p:cNvPr>
          <p:cNvSpPr txBox="1">
            <a:spLocks noGrp="1"/>
          </p:cNvSpPr>
          <p:nvPr>
            <p:ph type="body" sz="quarter" idx="4294967295"/>
          </p:nvPr>
        </p:nvSpPr>
        <p:spPr>
          <a:xfrm>
            <a:off x="390567" y="1083728"/>
            <a:ext cx="8070869" cy="3225382"/>
          </a:xfrm>
          <a:prstGeom prst="rect">
            <a:avLst/>
          </a:prstGeom>
          <a:noFill/>
          <a:ln>
            <a:noFill/>
          </a:ln>
        </p:spPr>
        <p:txBody>
          <a:bodyPr vert="horz" wrap="square" lIns="91440" tIns="45720" rIns="91440" bIns="45720" anchor="t" anchorCtr="0" compatLnSpc="1">
            <a:normAutofit fontScale="92500" lnSpcReduction="10000"/>
          </a:bodyPr>
          <a:lstStyle/>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The vaccine comes as pre-filled suspension that must be shaken before use to form a white suspension or a suspension for injection which must be shaken well prior to drawing up</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Two separate needles are available with the pre-filled syringe</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Given by intramuscular injection into the deltoid region of the upper arm</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For individuals with a bleeding disorder, please consult with their clinician prior to vaccination </a:t>
            </a:r>
          </a:p>
          <a:p>
            <a:pPr marL="171450" lvl="0" indent="-171450" defTabSz="685800">
              <a:lnSpc>
                <a:spcPct val="11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Can be given at the same time as Hepatitis B or other national schedule vaccines (</a:t>
            </a:r>
            <a:r>
              <a:rPr kumimoji="0" lang="en-GB"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rPr>
              <a:t>Green Book: Chapter 18a Human Papillomavirus (HPV)</a:t>
            </a:r>
            <a:r>
              <a:rPr kumimoji="0" lang="en-GB" sz="19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page 10)</a:t>
            </a:r>
            <a:endParaRPr lang="en-GB" sz="2100" dirty="0">
              <a:solidFill>
                <a:srgbClr val="002060"/>
              </a:solidFill>
              <a:latin typeface="Arial" panose="020B0604020202020204" pitchFamily="34" charset="0"/>
              <a:cs typeface="Arial" panose="020B0604020202020204" pitchFamily="34" charset="0"/>
            </a:endParaRPr>
          </a:p>
          <a:p>
            <a:pPr marL="171450" lvl="0" indent="-171450" defTabSz="685800">
              <a:lnSpc>
                <a:spcPct val="80000"/>
              </a:lnSpc>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3F3C4A30-F5DB-4CCB-AFB8-CDDE2272771B}"/>
              </a:ext>
            </a:extLst>
          </p:cNvPr>
          <p:cNvSpPr txBox="1">
            <a:spLocks noGrp="1"/>
          </p:cNvSpPr>
          <p:nvPr>
            <p:ph type="body" sz="quarter" idx="4294967295"/>
          </p:nvPr>
        </p:nvSpPr>
        <p:spPr>
          <a:xfrm>
            <a:off x="565611" y="346534"/>
            <a:ext cx="7309000" cy="519114"/>
          </a:xfrm>
          <a:prstGeom prst="rect">
            <a:avLst/>
          </a:prstGeom>
          <a:noFill/>
          <a:ln>
            <a:noFill/>
          </a:ln>
        </p:spPr>
        <p:txBody>
          <a:bodyPr vert="horz" wrap="square" lIns="91440" tIns="45720" rIns="91440" bIns="45720" anchor="t" anchorCtr="0" compatLnSpc="1">
            <a:normAutofit/>
          </a:bodyPr>
          <a:lstStyle/>
          <a:p>
            <a:pPr marL="0" lvl="0" indent="0" defTabSz="685800">
              <a:lnSpc>
                <a:spcPct val="80000"/>
              </a:lnSpc>
              <a:spcBef>
                <a:spcPts val="750"/>
              </a:spcBef>
              <a:buNone/>
            </a:pPr>
            <a:r>
              <a:rPr lang="en-GB" sz="3300" b="1" dirty="0">
                <a:solidFill>
                  <a:srgbClr val="17375E"/>
                </a:solidFill>
                <a:latin typeface="Arial" panose="020B0604020202020204" pitchFamily="34" charset="0"/>
                <a:cs typeface="Arial" panose="020B0604020202020204" pitchFamily="34" charset="0"/>
              </a:rPr>
              <a:t>Administration of </a:t>
            </a:r>
            <a:r>
              <a:rPr lang="en-GB" sz="3300" b="1" dirty="0">
                <a:solidFill>
                  <a:srgbClr val="17365E"/>
                </a:solidFill>
                <a:latin typeface="Arial" panose="020B0604020202020204" pitchFamily="34" charset="0"/>
                <a:cs typeface="Arial" panose="020B0604020202020204" pitchFamily="34" charset="0"/>
              </a:rPr>
              <a:t>Gardasil</a:t>
            </a:r>
            <a:r>
              <a:rPr lang="en-GB" sz="3300" b="1" baseline="30000" dirty="0">
                <a:solidFill>
                  <a:srgbClr val="17365E"/>
                </a:solidFill>
                <a:latin typeface="Arial" panose="020B0604020202020204" pitchFamily="34" charset="0"/>
                <a:cs typeface="Arial" panose="020B0604020202020204" pitchFamily="34" charset="0"/>
              </a:rPr>
              <a:t>®</a:t>
            </a:r>
            <a:r>
              <a:rPr lang="en-GB" sz="3300" b="1" dirty="0">
                <a:solidFill>
                  <a:srgbClr val="17365E"/>
                </a:solidFill>
                <a:latin typeface="Arial" panose="020B0604020202020204" pitchFamily="34" charset="0"/>
                <a:cs typeface="Arial" panose="020B0604020202020204" pitchFamily="34" charset="0"/>
              </a:rPr>
              <a:t> 9</a:t>
            </a:r>
          </a:p>
          <a:p>
            <a:pPr marL="0" lvl="0" indent="0" defTabSz="685800">
              <a:lnSpc>
                <a:spcPct val="80000"/>
              </a:lnSpc>
              <a:spcBef>
                <a:spcPts val="750"/>
              </a:spcBef>
              <a:buNone/>
            </a:pPr>
            <a:endParaRPr lang="en-GB" sz="3300" dirty="0">
              <a:solidFill>
                <a:srgbClr val="17375E"/>
              </a:solidFill>
              <a:latin typeface="Source Sans Pro"/>
            </a:endParaRPr>
          </a:p>
        </p:txBody>
      </p:sp>
      <p:sp>
        <p:nvSpPr>
          <p:cNvPr id="4" name="Footer Placeholder 3">
            <a:extLst>
              <a:ext uri="{FF2B5EF4-FFF2-40B4-BE49-F238E27FC236}">
                <a16:creationId xmlns:a16="http://schemas.microsoft.com/office/drawing/2014/main" id="{23E574D3-F22B-4178-95CD-214DA7A2F60B}"/>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38945-C607-B129-1B09-BCF05A1292A3}"/>
              </a:ext>
            </a:extLst>
          </p:cNvPr>
          <p:cNvSpPr>
            <a:spLocks noGrp="1"/>
          </p:cNvSpPr>
          <p:nvPr>
            <p:ph type="title"/>
          </p:nvPr>
        </p:nvSpPr>
        <p:spPr>
          <a:xfrm>
            <a:off x="628650" y="160829"/>
            <a:ext cx="7886700" cy="527540"/>
          </a:xfrm>
        </p:spPr>
        <p:txBody>
          <a:bodyPr/>
          <a:lstStyle/>
          <a:p>
            <a:r>
              <a:rPr lang="en-GB" b="1" dirty="0"/>
              <a:t>Bleeding disorders</a:t>
            </a:r>
          </a:p>
        </p:txBody>
      </p:sp>
      <p:sp>
        <p:nvSpPr>
          <p:cNvPr id="3" name="Content Placeholder 2">
            <a:extLst>
              <a:ext uri="{FF2B5EF4-FFF2-40B4-BE49-F238E27FC236}">
                <a16:creationId xmlns:a16="http://schemas.microsoft.com/office/drawing/2014/main" id="{87EF9F00-49A1-917A-23D6-655075BF1FB3}"/>
              </a:ext>
            </a:extLst>
          </p:cNvPr>
          <p:cNvSpPr>
            <a:spLocks noGrp="1"/>
          </p:cNvSpPr>
          <p:nvPr>
            <p:ph idx="1"/>
          </p:nvPr>
        </p:nvSpPr>
        <p:spPr>
          <a:xfrm>
            <a:off x="628650" y="801384"/>
            <a:ext cx="7886700" cy="3831340"/>
          </a:xfrm>
        </p:spPr>
        <p:txBody>
          <a:bodyPr/>
          <a:lstStyle/>
          <a:p>
            <a:pPr marL="0" indent="0">
              <a:buNone/>
            </a:pPr>
            <a:r>
              <a:rPr lang="en-GB" sz="1800" dirty="0"/>
              <a:t>Individuals with bleeding disorders may be vaccinated intramuscularly if, in the opinion of a doctor familiar with the individual’s bleeding risk,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marL="0" indent="0" algn="ctr">
              <a:buNone/>
            </a:pPr>
            <a:r>
              <a:rPr lang="en-GB" sz="1800" b="1" dirty="0"/>
              <a:t>If in any doubt, consult with the clinician responsible for prescribing or monitoring the individual’s anticoagulant therapy.</a:t>
            </a:r>
          </a:p>
        </p:txBody>
      </p:sp>
      <p:sp>
        <p:nvSpPr>
          <p:cNvPr id="5" name="Footer Placeholder 3">
            <a:extLst>
              <a:ext uri="{FF2B5EF4-FFF2-40B4-BE49-F238E27FC236}">
                <a16:creationId xmlns:a16="http://schemas.microsoft.com/office/drawing/2014/main" id="{F84A6470-473E-4039-8912-AEED17453562}"/>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548902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name="Slide4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A85B1-792E-41DC-B40D-B7DF85E4A106}"/>
              </a:ext>
            </a:extLst>
          </p:cNvPr>
          <p:cNvSpPr txBox="1">
            <a:spLocks noGrp="1"/>
          </p:cNvSpPr>
          <p:nvPr>
            <p:ph type="body" sz="quarter" idx="4294967295"/>
          </p:nvPr>
        </p:nvSpPr>
        <p:spPr>
          <a:xfrm>
            <a:off x="406458" y="1324329"/>
            <a:ext cx="8122889" cy="3365366"/>
          </a:xfrm>
          <a:prstGeom prst="rect">
            <a:avLst/>
          </a:prstGeom>
          <a:noFill/>
          <a:ln>
            <a:noFill/>
          </a:ln>
        </p:spPr>
        <p:txBody>
          <a:bodyPr vert="horz" wrap="square" lIns="91440" tIns="45720" rIns="91440" bIns="45720" anchor="t" anchorCtr="0" compatLnSpc="1">
            <a:normAutofit fontScale="92500"/>
          </a:bodyPr>
          <a:lstStyle/>
          <a:p>
            <a:pPr marL="171450" lvl="0" indent="-171450" defTabSz="685800">
              <a:lnSpc>
                <a:spcPct val="10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HPV vaccines can be given at the same time as other vaccines such as Td/ IPV, MMR, Influenza, </a:t>
            </a:r>
            <a:r>
              <a:rPr lang="en-GB" sz="2100" dirty="0" err="1">
                <a:solidFill>
                  <a:srgbClr val="002060"/>
                </a:solidFill>
                <a:latin typeface="Arial" panose="020B0604020202020204" pitchFamily="34" charset="0"/>
                <a:cs typeface="Arial" panose="020B0604020202020204" pitchFamily="34" charset="0"/>
              </a:rPr>
              <a:t>MenACWY</a:t>
            </a:r>
            <a:r>
              <a:rPr lang="en-GB" sz="2100" dirty="0">
                <a:solidFill>
                  <a:srgbClr val="002060"/>
                </a:solidFill>
                <a:latin typeface="Arial" panose="020B0604020202020204" pitchFamily="34" charset="0"/>
                <a:cs typeface="Arial" panose="020B0604020202020204" pitchFamily="34" charset="0"/>
              </a:rPr>
              <a:t> and hepatitis A and B</a:t>
            </a:r>
          </a:p>
          <a:p>
            <a:pPr marL="171450" lvl="0" indent="-171450" defTabSz="685800">
              <a:lnSpc>
                <a:spcPct val="10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The combined hepatitis A and B vaccine (</a:t>
            </a:r>
            <a:r>
              <a:rPr lang="en-GB" sz="2100" dirty="0" err="1">
                <a:solidFill>
                  <a:srgbClr val="002060"/>
                </a:solidFill>
                <a:latin typeface="Arial" panose="020B0604020202020204" pitchFamily="34" charset="0"/>
                <a:cs typeface="Arial" panose="020B0604020202020204" pitchFamily="34" charset="0"/>
              </a:rPr>
              <a:t>Twinrix</a:t>
            </a:r>
            <a:r>
              <a:rPr lang="en-GB" sz="2100" dirty="0">
                <a:solidFill>
                  <a:srgbClr val="002060"/>
                </a:solidFill>
                <a:latin typeface="Arial" panose="020B0604020202020204" pitchFamily="34" charset="0"/>
                <a:cs typeface="Arial" panose="020B0604020202020204" pitchFamily="34" charset="0"/>
              </a:rPr>
              <a:t>®) should be offered to GBMSMs in conjunction with the HPV vaccine if they have not had this vaccine(s) already due to the higher likelihood of infection from these viruses and the ongoing outbreak of hepatitis A in MSMs in the UK, as per JCVI recommendations</a:t>
            </a:r>
          </a:p>
          <a:p>
            <a:pPr marL="171450" lvl="0" indent="-171450" defTabSz="685800">
              <a:lnSpc>
                <a:spcPct val="100000"/>
              </a:lnSpc>
              <a:spcBef>
                <a:spcPts val="750"/>
              </a:spcBef>
              <a:buSzPct val="100000"/>
              <a:buFont typeface="Arial" pitchFamily="34"/>
            </a:pPr>
            <a:r>
              <a:rPr lang="en-GB" sz="2100" dirty="0">
                <a:solidFill>
                  <a:srgbClr val="002060"/>
                </a:solidFill>
                <a:latin typeface="Arial" panose="020B0604020202020204" pitchFamily="34" charset="0"/>
                <a:cs typeface="Arial" panose="020B0604020202020204" pitchFamily="34" charset="0"/>
              </a:rPr>
              <a:t>The vaccines should be given at a separate site, preferably in a different limb. If given in the same limb, they should be given at least 2.5cm apart (</a:t>
            </a:r>
            <a:r>
              <a:rPr lang="en-GB" sz="2100" dirty="0">
                <a:solidFill>
                  <a:srgbClr val="002060"/>
                </a:solidFill>
                <a:latin typeface="Arial" panose="020B0604020202020204" pitchFamily="34" charset="0"/>
                <a:cs typeface="Arial" panose="020B0604020202020204" pitchFamily="34" charset="0"/>
                <a:hlinkClick r:id="rId3"/>
              </a:rPr>
              <a:t>Green Book, Chapter 4: Immunisation procedures</a:t>
            </a:r>
            <a:r>
              <a:rPr lang="en-GB" sz="2100" dirty="0">
                <a:solidFill>
                  <a:srgbClr val="002060"/>
                </a:solidFill>
                <a:latin typeface="Arial" panose="020B0604020202020204" pitchFamily="34" charset="0"/>
                <a:cs typeface="Arial" panose="020B0604020202020204" pitchFamily="34" charset="0"/>
              </a:rPr>
              <a:t>)</a:t>
            </a:r>
          </a:p>
          <a:p>
            <a:pPr marL="0" lvl="0" indent="0" defTabSz="685800">
              <a:spcBef>
                <a:spcPts val="750"/>
              </a:spcBef>
              <a:buSzPct val="100000"/>
              <a:buNone/>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499336F9-5B8D-4572-8BD1-250552EF2518}"/>
              </a:ext>
            </a:extLst>
          </p:cNvPr>
          <p:cNvSpPr txBox="1">
            <a:spLocks noGrp="1"/>
          </p:cNvSpPr>
          <p:nvPr>
            <p:ph type="body" sz="quarter" idx="4294967295"/>
          </p:nvPr>
        </p:nvSpPr>
        <p:spPr>
          <a:xfrm>
            <a:off x="532615" y="373543"/>
            <a:ext cx="8078769" cy="970964"/>
          </a:xfrm>
          <a:prstGeom prst="rect">
            <a:avLst/>
          </a:prstGeom>
          <a:noFill/>
          <a:ln>
            <a:noFill/>
          </a:ln>
        </p:spPr>
        <p:txBody>
          <a:bodyPr vert="horz" wrap="square" lIns="91440" tIns="45720" rIns="91440" bIns="45720" anchor="t" anchorCtr="0" compatLnSpc="1">
            <a:normAutofit/>
          </a:bodyPr>
          <a:lstStyle/>
          <a:p>
            <a:pPr marL="0" lvl="0" indent="0" algn="ctr" defTabSz="685800">
              <a:lnSpc>
                <a:spcPct val="70000"/>
              </a:lnSpc>
              <a:spcBef>
                <a:spcPts val="750"/>
              </a:spcBef>
              <a:buNone/>
            </a:pPr>
            <a:r>
              <a:rPr lang="en-GB" sz="3600" b="1" dirty="0">
                <a:solidFill>
                  <a:srgbClr val="17375E"/>
                </a:solidFill>
                <a:latin typeface="Arial" panose="020B0604020202020204" pitchFamily="34" charset="0"/>
                <a:cs typeface="Arial" panose="020B0604020202020204" pitchFamily="34" charset="0"/>
              </a:rPr>
              <a:t>Administration of Gardasil</a:t>
            </a:r>
            <a:r>
              <a:rPr lang="en-GB" sz="3600" b="1" baseline="30000" dirty="0">
                <a:solidFill>
                  <a:srgbClr val="17375E"/>
                </a:solidFill>
                <a:latin typeface="Arial" panose="020B0604020202020204" pitchFamily="34" charset="0"/>
                <a:cs typeface="Arial" panose="020B0604020202020204" pitchFamily="34" charset="0"/>
              </a:rPr>
              <a:t>®</a:t>
            </a:r>
            <a:r>
              <a:rPr lang="en-GB" sz="3600" b="1" dirty="0">
                <a:solidFill>
                  <a:srgbClr val="17375E"/>
                </a:solidFill>
                <a:latin typeface="Arial" panose="020B0604020202020204" pitchFamily="34" charset="0"/>
                <a:cs typeface="Arial" panose="020B0604020202020204" pitchFamily="34" charset="0"/>
              </a:rPr>
              <a:t> </a:t>
            </a:r>
            <a:r>
              <a:rPr lang="en-GB" sz="3600" b="1" dirty="0">
                <a:solidFill>
                  <a:srgbClr val="17365E"/>
                </a:solidFill>
                <a:latin typeface="Arial" panose="020B0604020202020204" pitchFamily="34" charset="0"/>
                <a:cs typeface="Arial" panose="020B0604020202020204" pitchFamily="34" charset="0"/>
              </a:rPr>
              <a:t>9</a:t>
            </a:r>
            <a:r>
              <a:rPr lang="en-GB" sz="3600" b="1" dirty="0">
                <a:solidFill>
                  <a:srgbClr val="17375E"/>
                </a:solidFill>
                <a:latin typeface="Arial" panose="020B0604020202020204" pitchFamily="34" charset="0"/>
                <a:cs typeface="Arial" panose="020B0604020202020204" pitchFamily="34" charset="0"/>
              </a:rPr>
              <a:t> with other vaccines</a:t>
            </a:r>
          </a:p>
          <a:p>
            <a:pPr marL="0" lvl="0" indent="0" defTabSz="685800">
              <a:lnSpc>
                <a:spcPct val="70000"/>
              </a:lnSpc>
              <a:spcBef>
                <a:spcPts val="750"/>
              </a:spcBef>
              <a:buNone/>
            </a:pPr>
            <a:endParaRPr lang="en-GB" sz="1400" dirty="0">
              <a:solidFill>
                <a:srgbClr val="17375E"/>
              </a:solidFill>
              <a:latin typeface="Source Sans Pro"/>
            </a:endParaRPr>
          </a:p>
        </p:txBody>
      </p:sp>
      <p:sp>
        <p:nvSpPr>
          <p:cNvPr id="4" name="Footer Placeholder 3">
            <a:extLst>
              <a:ext uri="{FF2B5EF4-FFF2-40B4-BE49-F238E27FC236}">
                <a16:creationId xmlns:a16="http://schemas.microsoft.com/office/drawing/2014/main" id="{20D9E1E3-BC94-49A5-A1C5-3BE2EEB8630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name="Slide43">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5F1CB5-1F61-4B8C-9873-845B60FA546C}"/>
              </a:ext>
            </a:extLst>
          </p:cNvPr>
          <p:cNvSpPr txBox="1">
            <a:spLocks noGrp="1"/>
          </p:cNvSpPr>
          <p:nvPr>
            <p:ph type="body" sz="quarter" idx="4294967295"/>
          </p:nvPr>
        </p:nvSpPr>
        <p:spPr>
          <a:xfrm>
            <a:off x="537328" y="917344"/>
            <a:ext cx="7824246" cy="3666086"/>
          </a:xfrm>
          <a:prstGeom prst="rect">
            <a:avLst/>
          </a:prstGeom>
          <a:noFill/>
          <a:ln>
            <a:noFill/>
          </a:ln>
        </p:spPr>
        <p:txBody>
          <a:bodyPr vert="horz" wrap="square" lIns="91440" tIns="45720" rIns="91440" bIns="45720" anchor="t" anchorCtr="0" compatLnSpc="1">
            <a:normAutofit fontScale="92500" lnSpcReduction="10000"/>
          </a:bodyPr>
          <a:lstStyle/>
          <a:p>
            <a:pPr marL="0" lvl="0" indent="0" defTabSz="685800">
              <a:lnSpc>
                <a:spcPct val="110000"/>
              </a:lnSpc>
              <a:spcBef>
                <a:spcPts val="750"/>
              </a:spcBef>
              <a:buNone/>
            </a:pPr>
            <a:r>
              <a:rPr lang="en-GB" sz="2000" b="1" dirty="0">
                <a:solidFill>
                  <a:srgbClr val="002060"/>
                </a:solidFill>
                <a:latin typeface="Arial" panose="020B0604020202020204" pitchFamily="34" charset="0"/>
                <a:cs typeface="Arial" panose="020B0604020202020204" pitchFamily="34" charset="0"/>
              </a:rPr>
              <a:t>Contraindications</a:t>
            </a:r>
          </a:p>
          <a:p>
            <a:pPr marL="0" lvl="0" indent="0" defTabSz="685800">
              <a:lnSpc>
                <a:spcPct val="110000"/>
              </a:lnSpc>
              <a:spcBef>
                <a:spcPts val="750"/>
              </a:spcBef>
              <a:buNone/>
            </a:pPr>
            <a:r>
              <a:rPr lang="en-GB" sz="2000" dirty="0">
                <a:solidFill>
                  <a:srgbClr val="002060"/>
                </a:solidFill>
                <a:latin typeface="Arial" panose="020B0604020202020204" pitchFamily="34" charset="0"/>
                <a:cs typeface="Arial" panose="020B0604020202020204" pitchFamily="34" charset="0"/>
              </a:rPr>
              <a:t>Gardasil® 9 should not be administered to those who have had:</a:t>
            </a:r>
          </a:p>
          <a:p>
            <a:pPr marL="171450" lvl="0" indent="-171450" defTabSz="685800">
              <a:lnSpc>
                <a:spcPct val="110000"/>
              </a:lnSpc>
              <a:spcBef>
                <a:spcPts val="750"/>
              </a:spcBef>
              <a:buSzPct val="100000"/>
              <a:buFont typeface="Arial" pitchFamily="34"/>
            </a:pPr>
            <a:r>
              <a:rPr lang="en-GB" sz="2000" dirty="0">
                <a:solidFill>
                  <a:srgbClr val="002060"/>
                </a:solidFill>
                <a:latin typeface="Arial" panose="020B0604020202020204" pitchFamily="34" charset="0"/>
                <a:cs typeface="Arial" panose="020B0604020202020204" pitchFamily="34" charset="0"/>
              </a:rPr>
              <a:t>A confirmed anaphylaxis to a previous dose of the vaccine; OR</a:t>
            </a:r>
          </a:p>
          <a:p>
            <a:pPr marL="171450" lvl="0" indent="-171450" defTabSz="685800">
              <a:lnSpc>
                <a:spcPct val="110000"/>
              </a:lnSpc>
              <a:spcBef>
                <a:spcPts val="750"/>
              </a:spcBef>
              <a:buSzPct val="100000"/>
              <a:buFont typeface="Arial" pitchFamily="34"/>
            </a:pPr>
            <a:r>
              <a:rPr lang="en-GB" sz="2000" dirty="0">
                <a:solidFill>
                  <a:srgbClr val="002060"/>
                </a:solidFill>
                <a:latin typeface="Arial" panose="020B0604020202020204" pitchFamily="34" charset="0"/>
                <a:cs typeface="Arial" panose="020B0604020202020204" pitchFamily="34" charset="0"/>
              </a:rPr>
              <a:t>A confirmed anaphylaxis to any component or excipient of the vaccine.</a:t>
            </a:r>
          </a:p>
          <a:p>
            <a:pPr marL="0" lvl="0" indent="0" defTabSz="685800">
              <a:lnSpc>
                <a:spcPct val="110000"/>
              </a:lnSpc>
              <a:spcBef>
                <a:spcPts val="750"/>
              </a:spcBef>
              <a:buNone/>
            </a:pPr>
            <a:r>
              <a:rPr lang="en-GB" sz="2000" b="1" dirty="0">
                <a:solidFill>
                  <a:srgbClr val="002060"/>
                </a:solidFill>
                <a:latin typeface="Arial" panose="020B0604020202020204" pitchFamily="34" charset="0"/>
                <a:cs typeface="Arial" panose="020B0604020202020204" pitchFamily="34" charset="0"/>
              </a:rPr>
              <a:t>Please note </a:t>
            </a:r>
            <a:r>
              <a:rPr lang="en-GB" sz="2000" dirty="0">
                <a:solidFill>
                  <a:srgbClr val="002060"/>
                </a:solidFill>
                <a:latin typeface="Arial" panose="020B0604020202020204" pitchFamily="34" charset="0"/>
                <a:cs typeface="Arial" panose="020B0604020202020204" pitchFamily="34" charset="0"/>
              </a:rPr>
              <a:t>: Yeast allergy is not a contraindication to the HPV vaccine. Even though Gardasil® 9 is grown in yeast cells, the final vaccine product does not contain any yeast</a:t>
            </a:r>
          </a:p>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For further information refer to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Human papillomavirus (HPV): the green book, chapter 18a - GOV.UK (www.gov.uk)</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or </a:t>
            </a: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4"/>
              </a:rPr>
              <a:t>SmPC </a:t>
            </a:r>
            <a:endPar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lvl="0" indent="0" defTabSz="685800">
              <a:spcBef>
                <a:spcPts val="750"/>
              </a:spcBef>
              <a:buNone/>
            </a:pPr>
            <a:endParaRPr lang="en-GB" sz="2100" dirty="0">
              <a:solidFill>
                <a:srgbClr val="002060"/>
              </a:solidFill>
              <a:latin typeface="Arial" panose="020B0604020202020204" pitchFamily="34" charset="0"/>
              <a:cs typeface="Arial" panose="020B0604020202020204" pitchFamily="34" charset="0"/>
            </a:endParaRPr>
          </a:p>
          <a:p>
            <a:pPr marL="171450" lvl="0" indent="-171450" defTabSz="685800">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B26A5907-09D3-4999-BB5B-FD09B60D5BA8}"/>
              </a:ext>
            </a:extLst>
          </p:cNvPr>
          <p:cNvSpPr txBox="1">
            <a:spLocks noGrp="1"/>
          </p:cNvSpPr>
          <p:nvPr>
            <p:ph type="body" sz="quarter" idx="4294967295"/>
          </p:nvPr>
        </p:nvSpPr>
        <p:spPr>
          <a:xfrm>
            <a:off x="537328" y="282171"/>
            <a:ext cx="4288169" cy="540789"/>
          </a:xfrm>
          <a:prstGeom prst="rect">
            <a:avLst/>
          </a:prstGeom>
          <a:noFill/>
          <a:ln>
            <a:noFill/>
          </a:ln>
        </p:spPr>
        <p:txBody>
          <a:bodyPr vert="horz" wrap="square" lIns="91440" tIns="45720" rIns="91440" bIns="45720" anchor="t" anchorCtr="0" compatLnSpc="1">
            <a:normAutofit fontScale="92500" lnSpcReduction="10000"/>
          </a:bodyPr>
          <a:lstStyle/>
          <a:p>
            <a:pPr marL="0" lvl="0" indent="0" algn="ctr" defTabSz="685800">
              <a:spcBef>
                <a:spcPts val="750"/>
              </a:spcBef>
              <a:buNone/>
            </a:pPr>
            <a:r>
              <a:rPr lang="en-GB" sz="3900" b="1" dirty="0">
                <a:solidFill>
                  <a:srgbClr val="17375E"/>
                </a:solidFill>
                <a:latin typeface="Arial" panose="020B0604020202020204" pitchFamily="34" charset="0"/>
                <a:cs typeface="Arial" panose="020B0604020202020204" pitchFamily="34" charset="0"/>
              </a:rPr>
              <a:t>Contraindications </a:t>
            </a:r>
          </a:p>
          <a:p>
            <a:pPr marL="0" lvl="0" indent="0" defTabSz="685800">
              <a:spcBef>
                <a:spcPts val="750"/>
              </a:spcBef>
              <a:buNone/>
            </a:pPr>
            <a:endParaRPr lang="en-GB" sz="3600" dirty="0">
              <a:solidFill>
                <a:srgbClr val="17375E"/>
              </a:solidFill>
              <a:latin typeface="Source Sans Pro"/>
            </a:endParaRPr>
          </a:p>
        </p:txBody>
      </p:sp>
      <p:sp>
        <p:nvSpPr>
          <p:cNvPr id="4" name="Footer Placeholder 3">
            <a:extLst>
              <a:ext uri="{FF2B5EF4-FFF2-40B4-BE49-F238E27FC236}">
                <a16:creationId xmlns:a16="http://schemas.microsoft.com/office/drawing/2014/main" id="{24B428F1-6B36-449B-ADB3-1BB6580701B8}"/>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name="Slide4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13EEC2-467C-4A88-9B0B-C5B16557F967}"/>
              </a:ext>
            </a:extLst>
          </p:cNvPr>
          <p:cNvSpPr txBox="1">
            <a:spLocks noGrp="1"/>
          </p:cNvSpPr>
          <p:nvPr>
            <p:ph type="body" sz="quarter" idx="4294967295"/>
          </p:nvPr>
        </p:nvSpPr>
        <p:spPr>
          <a:xfrm>
            <a:off x="641021" y="1303083"/>
            <a:ext cx="8045778" cy="3026005"/>
          </a:xfrm>
          <a:prstGeom prst="rect">
            <a:avLst/>
          </a:prstGeom>
          <a:noFill/>
          <a:ln>
            <a:noFill/>
          </a:ln>
        </p:spPr>
        <p:txBody>
          <a:bodyPr vert="horz" wrap="square" lIns="91440" tIns="45720" rIns="91440" bIns="45720" anchor="t" anchorCtr="0" compatLnSpc="1">
            <a:normAutofit fontScale="92500"/>
          </a:bodyPr>
          <a:lstStyle/>
          <a:p>
            <a:pPr marL="0" lvl="0" indent="0" defTabSz="685800">
              <a:lnSpc>
                <a:spcPct val="100000"/>
              </a:lnSpc>
              <a:spcBef>
                <a:spcPts val="750"/>
              </a:spcBef>
              <a:buNone/>
            </a:pPr>
            <a:r>
              <a:rPr lang="en-GB" sz="2400" b="1" dirty="0">
                <a:solidFill>
                  <a:srgbClr val="002060"/>
                </a:solidFill>
                <a:latin typeface="Arial" panose="020B0604020202020204" pitchFamily="34" charset="0"/>
                <a:cs typeface="Arial" panose="020B0604020202020204" pitchFamily="34" charset="0"/>
              </a:rPr>
              <a:t>Most Common</a:t>
            </a:r>
          </a:p>
          <a:p>
            <a:pPr marL="171450" lvl="0" indent="-171450" defTabSz="685800">
              <a:lnSpc>
                <a:spcPct val="100000"/>
              </a:lnSpc>
              <a:spcBef>
                <a:spcPts val="750"/>
              </a:spcBef>
              <a:buSzPct val="100000"/>
              <a:buFont typeface="Arial" pitchFamily="34"/>
            </a:pPr>
            <a:r>
              <a:rPr lang="en-GB" sz="2400" dirty="0">
                <a:solidFill>
                  <a:srgbClr val="002060"/>
                </a:solidFill>
                <a:latin typeface="Arial" panose="020B0604020202020204" pitchFamily="34" charset="0"/>
                <a:cs typeface="Arial" panose="020B0604020202020204" pitchFamily="34" charset="0"/>
              </a:rPr>
              <a:t>Erythema (redness), pain, swelling at the injection site</a:t>
            </a:r>
          </a:p>
          <a:p>
            <a:pPr marL="171450" lvl="0" indent="-171450" defTabSz="685800">
              <a:lnSpc>
                <a:spcPct val="100000"/>
              </a:lnSpc>
              <a:spcBef>
                <a:spcPts val="750"/>
              </a:spcBef>
              <a:buSzPct val="100000"/>
              <a:buFont typeface="Arial" pitchFamily="34"/>
            </a:pPr>
            <a:r>
              <a:rPr lang="en-GB" sz="2400" dirty="0">
                <a:solidFill>
                  <a:srgbClr val="002060"/>
                </a:solidFill>
                <a:latin typeface="Arial" panose="020B0604020202020204" pitchFamily="34" charset="0"/>
                <a:cs typeface="Arial" panose="020B0604020202020204" pitchFamily="34" charset="0"/>
              </a:rPr>
              <a:t>Headache, fatigue, nausea, dizziness and low grade fever</a:t>
            </a:r>
          </a:p>
          <a:p>
            <a:pPr marL="171450" lvl="0" indent="-171450" defTabSz="685800">
              <a:lnSpc>
                <a:spcPct val="100000"/>
              </a:lnSpc>
              <a:spcBef>
                <a:spcPts val="750"/>
              </a:spcBef>
              <a:buSzPct val="100000"/>
              <a:buFont typeface="Arial" pitchFamily="34"/>
            </a:pPr>
            <a:r>
              <a:rPr lang="en-GB" sz="2400" dirty="0">
                <a:solidFill>
                  <a:srgbClr val="002060"/>
                </a:solidFill>
                <a:latin typeface="Arial" panose="020B0604020202020204" pitchFamily="34" charset="0"/>
                <a:cs typeface="Arial" panose="020B0604020202020204" pitchFamily="34" charset="0"/>
              </a:rPr>
              <a:t>These adverse reactions are usually mild or moderate in intensity</a:t>
            </a:r>
          </a:p>
          <a:p>
            <a:pPr marL="0" lvl="0" indent="0" defTabSz="685800">
              <a:lnSpc>
                <a:spcPct val="100000"/>
              </a:lnSpc>
              <a:spcBef>
                <a:spcPts val="750"/>
              </a:spcBef>
              <a:buSzPct val="100000"/>
              <a:buNone/>
            </a:pPr>
            <a:r>
              <a:rPr lang="en-GB" sz="2400" dirty="0">
                <a:solidFill>
                  <a:srgbClr val="002060"/>
                </a:solidFill>
                <a:latin typeface="Arial" panose="020B0604020202020204" pitchFamily="34" charset="0"/>
                <a:cs typeface="Arial" panose="020B0604020202020204" pitchFamily="34" charset="0"/>
              </a:rPr>
              <a:t>Full details available from the manufacturer’s </a:t>
            </a:r>
            <a:r>
              <a:rPr lang="en-GB" sz="2400" dirty="0">
                <a:solidFill>
                  <a:srgbClr val="002060"/>
                </a:solidFill>
                <a:latin typeface="Arial" panose="020B0604020202020204" pitchFamily="34" charset="0"/>
                <a:cs typeface="Arial" panose="020B0604020202020204" pitchFamily="34" charset="0"/>
                <a:hlinkClick r:id="rId3" action="ppaction://hlinkfile"/>
              </a:rPr>
              <a:t>SmPC</a:t>
            </a:r>
            <a:endParaRPr lang="en-GB" sz="2400" dirty="0">
              <a:solidFill>
                <a:srgbClr val="002060"/>
              </a:solidFill>
              <a:latin typeface="Arial" panose="020B0604020202020204" pitchFamily="34" charset="0"/>
              <a:cs typeface="Arial" panose="020B0604020202020204" pitchFamily="34" charset="0"/>
            </a:endParaRPr>
          </a:p>
          <a:p>
            <a:pPr marL="0" indent="0" algn="ctr" defTabSz="685800">
              <a:lnSpc>
                <a:spcPct val="100000"/>
              </a:lnSpc>
              <a:spcBef>
                <a:spcPts val="750"/>
              </a:spcBef>
              <a:buSzPct val="100000"/>
              <a:buNone/>
            </a:pPr>
            <a:r>
              <a:rPr lang="en-GB"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Manufacture of Gardasil has been discontinued. The last batch expired end of February 2023. Gardasil 9 is now the sole vaccine in use for the HPV vaccination programme.**</a:t>
            </a:r>
          </a:p>
          <a:p>
            <a:pPr marL="0" lvl="0" indent="0" algn="ctr" defTabSz="685800">
              <a:lnSpc>
                <a:spcPct val="100000"/>
              </a:lnSpc>
              <a:spcBef>
                <a:spcPts val="750"/>
              </a:spcBef>
              <a:buSzPct val="100000"/>
              <a:buNone/>
            </a:pPr>
            <a:endParaRPr lang="en-GB" sz="1200" dirty="0">
              <a:solidFill>
                <a:srgbClr val="002060"/>
              </a:solidFill>
              <a:latin typeface="Arial" panose="020B0604020202020204" pitchFamily="34" charset="0"/>
              <a:cs typeface="Arial" panose="020B0604020202020204" pitchFamily="34" charset="0"/>
            </a:endParaRPr>
          </a:p>
          <a:p>
            <a:pPr marL="0" lvl="0" indent="0" defTabSz="685800">
              <a:lnSpc>
                <a:spcPct val="100000"/>
              </a:lnSpc>
              <a:spcBef>
                <a:spcPts val="750"/>
              </a:spcBef>
              <a:buSzPct val="100000"/>
              <a:buNone/>
            </a:pPr>
            <a:endParaRPr lang="en-GB" sz="2400" dirty="0">
              <a:solidFill>
                <a:srgbClr val="002060"/>
              </a:solidFill>
              <a:latin typeface="Arial" panose="020B0604020202020204" pitchFamily="34" charset="0"/>
              <a:cs typeface="Arial" panose="020B0604020202020204" pitchFamily="34" charset="0"/>
            </a:endParaRPr>
          </a:p>
          <a:p>
            <a:pPr marL="171450" lvl="0" indent="-171450" defTabSz="685800">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A6FADB96-C5F6-4AFB-B6C4-935D1C55005B}"/>
              </a:ext>
            </a:extLst>
          </p:cNvPr>
          <p:cNvSpPr txBox="1">
            <a:spLocks noGrp="1"/>
          </p:cNvSpPr>
          <p:nvPr>
            <p:ph type="body" sz="quarter" idx="4294967295"/>
          </p:nvPr>
        </p:nvSpPr>
        <p:spPr>
          <a:xfrm>
            <a:off x="641021" y="307546"/>
            <a:ext cx="7310728" cy="697586"/>
          </a:xfrm>
          <a:prstGeom prst="rect">
            <a:avLst/>
          </a:prstGeom>
          <a:noFill/>
          <a:ln>
            <a:noFill/>
          </a:ln>
        </p:spPr>
        <p:txBody>
          <a:bodyPr vert="horz" wrap="square" lIns="91440" tIns="45720" rIns="91440" bIns="45720" anchor="t" anchorCtr="0" compatLnSpc="1">
            <a:normAutofit/>
          </a:bodyPr>
          <a:lstStyle/>
          <a:p>
            <a:pPr marL="0" lvl="0" indent="0" defTabSz="685800">
              <a:spcBef>
                <a:spcPts val="750"/>
              </a:spcBef>
              <a:buNone/>
            </a:pPr>
            <a:r>
              <a:rPr lang="en-GB" sz="3600" b="1" dirty="0">
                <a:solidFill>
                  <a:srgbClr val="17375E"/>
                </a:solidFill>
                <a:latin typeface="Arial" panose="020B0604020202020204" pitchFamily="34" charset="0"/>
                <a:cs typeface="Arial" panose="020B0604020202020204" pitchFamily="34" charset="0"/>
              </a:rPr>
              <a:t>Possible Adverse Reactions</a:t>
            </a:r>
          </a:p>
          <a:p>
            <a:pPr marL="0" lvl="0" indent="0" defTabSz="685800">
              <a:spcBef>
                <a:spcPts val="750"/>
              </a:spcBef>
              <a:buNone/>
            </a:pPr>
            <a:endParaRPr lang="en-GB" sz="3600" dirty="0">
              <a:solidFill>
                <a:srgbClr val="17375E"/>
              </a:solidFill>
              <a:latin typeface="Source Sans Pro"/>
            </a:endParaRPr>
          </a:p>
        </p:txBody>
      </p:sp>
      <p:sp>
        <p:nvSpPr>
          <p:cNvPr id="4" name="Footer Placeholder 3">
            <a:extLst>
              <a:ext uri="{FF2B5EF4-FFF2-40B4-BE49-F238E27FC236}">
                <a16:creationId xmlns:a16="http://schemas.microsoft.com/office/drawing/2014/main" id="{5006EB75-8A34-4880-8A2F-5EC26638493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Slide3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C99E5D-D66C-4556-8943-80E36E5F31FF}"/>
              </a:ext>
            </a:extLst>
          </p:cNvPr>
          <p:cNvSpPr txBox="1">
            <a:spLocks noGrp="1"/>
          </p:cNvSpPr>
          <p:nvPr>
            <p:ph type="body" sz="quarter" idx="4294967295"/>
          </p:nvPr>
        </p:nvSpPr>
        <p:spPr>
          <a:xfrm>
            <a:off x="360493" y="1222113"/>
            <a:ext cx="8285360" cy="2931429"/>
          </a:xfrm>
          <a:prstGeom prst="rect">
            <a:avLst/>
          </a:prstGeom>
          <a:noFill/>
          <a:ln>
            <a:noFill/>
          </a:ln>
        </p:spPr>
        <p:txBody>
          <a:bodyPr vert="horz" wrap="square" lIns="91440" tIns="45720" rIns="91440" bIns="45720" anchor="t" anchorCtr="0" compatLnSpc="1">
            <a:normAutofit/>
          </a:bodyPr>
          <a:lstStyle/>
          <a:p>
            <a:pPr marL="171450" lvl="0" indent="-171450" defTabSz="685800">
              <a:spcBef>
                <a:spcPts val="750"/>
              </a:spcBef>
              <a:buSzPct val="100000"/>
              <a:buFont typeface="Arial" pitchFamily="34"/>
            </a:pPr>
            <a:r>
              <a:rPr lang="en-GB" sz="1600" dirty="0">
                <a:solidFill>
                  <a:srgbClr val="002060"/>
                </a:solidFill>
                <a:latin typeface="Arial" panose="020B0604020202020204" pitchFamily="34" charset="0"/>
                <a:cs typeface="Arial" panose="020B0604020202020204" pitchFamily="34" charset="0"/>
              </a:rPr>
              <a:t>To provide healthcare practitioners involved in advising on and delivering the HPV vaccination programme to eligible GBMSM.</a:t>
            </a:r>
          </a:p>
          <a:p>
            <a:pPr marL="171450" lvl="0" indent="-171450" defTabSz="685800">
              <a:spcBef>
                <a:spcPts val="750"/>
              </a:spcBef>
              <a:buSzPct val="100000"/>
              <a:buFont typeface="Arial" pitchFamily="34"/>
            </a:pPr>
            <a:r>
              <a:rPr lang="en-GB" sz="1600" dirty="0">
                <a:solidFill>
                  <a:srgbClr val="002060"/>
                </a:solidFill>
                <a:latin typeface="Arial" panose="020B0604020202020204" pitchFamily="34" charset="0"/>
                <a:cs typeface="Arial" panose="020B0604020202020204" pitchFamily="34" charset="0"/>
              </a:rPr>
              <a:t>To raise awareness of the current epidemiology of HPV and the important role of vaccination in the GBMSM population</a:t>
            </a:r>
          </a:p>
          <a:p>
            <a:pPr marL="171450" lvl="0" indent="-171450" defTabSz="685800">
              <a:spcBef>
                <a:spcPts val="750"/>
              </a:spcBef>
              <a:buSzPct val="100000"/>
              <a:buFont typeface="Arial" pitchFamily="34"/>
            </a:pPr>
            <a:r>
              <a:rPr lang="en-GB" sz="1600" dirty="0">
                <a:solidFill>
                  <a:srgbClr val="002060"/>
                </a:solidFill>
                <a:latin typeface="Arial" panose="020B0604020202020204" pitchFamily="34" charset="0"/>
                <a:cs typeface="Arial" panose="020B0604020202020204" pitchFamily="34" charset="0"/>
              </a:rPr>
              <a:t>To provide healthcare practitioners with guidance on eligibility, administration of the vaccine including recommended dosage and schedule, contraindications, precautions and potential adverse reactions.</a:t>
            </a:r>
          </a:p>
          <a:p>
            <a:pPr marL="171450" lvl="0" indent="-171450" defTabSz="685800">
              <a:spcBef>
                <a:spcPts val="750"/>
              </a:spcBef>
              <a:buSzPct val="100000"/>
              <a:buFont typeface="Arial" pitchFamily="34"/>
            </a:pPr>
            <a:r>
              <a:rPr lang="en-GB" sz="1600" dirty="0">
                <a:solidFill>
                  <a:srgbClr val="002060"/>
                </a:solidFill>
                <a:latin typeface="Arial" panose="020B0604020202020204" pitchFamily="34" charset="0"/>
                <a:cs typeface="Arial" panose="020B0604020202020204" pitchFamily="34" charset="0"/>
              </a:rPr>
              <a:t>To raise awareness of the impact on the HPV vaccination programme.</a:t>
            </a:r>
          </a:p>
          <a:p>
            <a:pPr marL="0" lvl="0" indent="0" defTabSz="685800">
              <a:spcBef>
                <a:spcPts val="750"/>
              </a:spcBef>
              <a:buNone/>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A91E818E-FEC2-4392-8A49-6716A531B1C1}"/>
              </a:ext>
            </a:extLst>
          </p:cNvPr>
          <p:cNvSpPr txBox="1">
            <a:spLocks noGrp="1"/>
          </p:cNvSpPr>
          <p:nvPr>
            <p:ph type="body" sz="quarter" idx="4294967295"/>
          </p:nvPr>
        </p:nvSpPr>
        <p:spPr>
          <a:xfrm>
            <a:off x="360493" y="401979"/>
            <a:ext cx="7186452" cy="820134"/>
          </a:xfrm>
          <a:prstGeom prst="rect">
            <a:avLst/>
          </a:prstGeom>
          <a:noFill/>
          <a:ln>
            <a:noFill/>
          </a:ln>
        </p:spPr>
        <p:txBody>
          <a:bodyPr vert="horz" wrap="square" lIns="91440" tIns="45720" rIns="91440" bIns="45720" anchor="t" anchorCtr="0" compatLnSpc="1">
            <a:normAutofit/>
          </a:bodyPr>
          <a:lstStyle/>
          <a:p>
            <a:pPr marL="0" lvl="0" indent="0" defTabSz="685800">
              <a:spcBef>
                <a:spcPts val="750"/>
              </a:spcBef>
              <a:buNone/>
            </a:pPr>
            <a:r>
              <a:rPr lang="en-GB" sz="3600" b="1" dirty="0">
                <a:solidFill>
                  <a:srgbClr val="17375E"/>
                </a:solidFill>
                <a:latin typeface="Arial" panose="020B0604020202020204" pitchFamily="34" charset="0"/>
                <a:cs typeface="Arial" panose="020B0604020202020204" pitchFamily="34" charset="0"/>
              </a:rPr>
              <a:t>Aims of the Resource</a:t>
            </a:r>
          </a:p>
          <a:p>
            <a:pPr marL="0" lvl="0" indent="0" defTabSz="685800">
              <a:spcBef>
                <a:spcPts val="750"/>
              </a:spcBef>
              <a:buNone/>
            </a:pPr>
            <a:endParaRPr lang="en-GB" sz="3600" dirty="0">
              <a:solidFill>
                <a:srgbClr val="17375E"/>
              </a:solidFill>
              <a:latin typeface="Source Sans Pro"/>
            </a:endParaRPr>
          </a:p>
        </p:txBody>
      </p:sp>
      <p:sp>
        <p:nvSpPr>
          <p:cNvPr id="5" name="Footer Placeholder 3">
            <a:extLst>
              <a:ext uri="{FF2B5EF4-FFF2-40B4-BE49-F238E27FC236}">
                <a16:creationId xmlns:a16="http://schemas.microsoft.com/office/drawing/2014/main" id="{F4612C07-4162-4D37-918A-9C63C0D35FDB}"/>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name="Slide5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13E55-ED9B-4ABB-952C-32B24EA4D185}"/>
              </a:ext>
            </a:extLst>
          </p:cNvPr>
          <p:cNvSpPr txBox="1">
            <a:spLocks noGrp="1"/>
          </p:cNvSpPr>
          <p:nvPr>
            <p:ph type="body" sz="quarter" idx="4294967295"/>
          </p:nvPr>
        </p:nvSpPr>
        <p:spPr>
          <a:xfrm>
            <a:off x="192280" y="1071301"/>
            <a:ext cx="4964945" cy="3598163"/>
          </a:xfrm>
          <a:prstGeom prst="rect">
            <a:avLst/>
          </a:prstGeom>
          <a:noFill/>
          <a:ln>
            <a:noFill/>
          </a:ln>
        </p:spPr>
        <p:txBody>
          <a:bodyPr vert="horz" wrap="square" lIns="91440" tIns="45720" rIns="91440" bIns="45720" anchor="t" anchorCtr="0" compatLnSpc="1">
            <a:normAutofit/>
          </a:bodyPr>
          <a:lstStyle/>
          <a:p>
            <a:pPr marL="171450" lvl="0" indent="-171450" defTabSz="685800">
              <a:spcBef>
                <a:spcPts val="750"/>
              </a:spcBef>
              <a:buSzPct val="100000"/>
              <a:buFont typeface="Arial" pitchFamily="34"/>
            </a:pPr>
            <a:r>
              <a:rPr lang="en-GB" sz="1800" dirty="0">
                <a:solidFill>
                  <a:srgbClr val="002060"/>
                </a:solidFill>
                <a:latin typeface="Arial" panose="020B0604020202020204" pitchFamily="34" charset="0"/>
                <a:cs typeface="Arial" panose="020B0604020202020204" pitchFamily="34" charset="0"/>
              </a:rPr>
              <a:t>Vaccinees should be advised that they can report any adverse reactions or suspected side effects to the MHRA through the online </a:t>
            </a:r>
            <a:r>
              <a:rPr lang="en-GB" sz="1800" dirty="0">
                <a:solidFill>
                  <a:srgbClr val="002060"/>
                </a:solidFill>
                <a:latin typeface="Arial" panose="020B0604020202020204" pitchFamily="34" charset="0"/>
                <a:cs typeface="Arial" panose="020B0604020202020204" pitchFamily="34" charset="0"/>
                <a:hlinkClick r:id="rId3"/>
              </a:rPr>
              <a:t>yellow card scheme </a:t>
            </a:r>
            <a:r>
              <a:rPr lang="en-GB" sz="1800" dirty="0">
                <a:solidFill>
                  <a:srgbClr val="002060"/>
                </a:solidFill>
                <a:latin typeface="Arial" panose="020B0604020202020204" pitchFamily="34" charset="0"/>
                <a:cs typeface="Arial" panose="020B0604020202020204" pitchFamily="34" charset="0"/>
              </a:rPr>
              <a:t>website or the Yellow Card app</a:t>
            </a:r>
          </a:p>
          <a:p>
            <a:pPr marL="171450" lvl="0" indent="-171450" defTabSz="685800">
              <a:spcBef>
                <a:spcPts val="750"/>
              </a:spcBef>
              <a:buSzPct val="100000"/>
              <a:buFont typeface="Arial" pitchFamily="34"/>
            </a:pPr>
            <a:r>
              <a:rPr lang="en-GB" sz="1800" dirty="0">
                <a:solidFill>
                  <a:srgbClr val="002060"/>
                </a:solidFill>
                <a:latin typeface="Arial" panose="020B0604020202020204" pitchFamily="34" charset="0"/>
                <a:cs typeface="Arial" panose="020B0604020202020204" pitchFamily="34" charset="0"/>
              </a:rPr>
              <a:t>Anyone (patients and HCWs) can make a Yellow Card report, even if they are uncertain as to whether a vaccine caused the condition</a:t>
            </a:r>
          </a:p>
          <a:p>
            <a:pPr marL="171450" lvl="0" indent="-171450" defTabSz="685800">
              <a:spcBef>
                <a:spcPts val="750"/>
              </a:spcBef>
              <a:buSzPct val="100000"/>
              <a:buFont typeface="Arial" pitchFamily="34"/>
            </a:pPr>
            <a:r>
              <a:rPr lang="en-GB" sz="1800" u="sng" dirty="0">
                <a:solidFill>
                  <a:srgbClr val="0563C1"/>
                </a:solidFill>
                <a:latin typeface="Arial" panose="020B0604020202020204" pitchFamily="34" charset="0"/>
                <a:cs typeface="Arial" panose="020B0604020202020204" pitchFamily="34" charset="0"/>
                <a:hlinkClick r:id="rId4"/>
              </a:rPr>
              <a:t>www.mhra.gov.uk/yellowcard</a:t>
            </a:r>
            <a:r>
              <a:rPr lang="en-GB" sz="1800" dirty="0">
                <a:solidFill>
                  <a:srgbClr val="2F2F2F"/>
                </a:solidFill>
                <a:latin typeface="Arial" panose="020B0604020202020204" pitchFamily="34" charset="0"/>
                <a:cs typeface="Arial" panose="020B0604020202020204" pitchFamily="34" charset="0"/>
              </a:rPr>
              <a:t> </a:t>
            </a:r>
            <a:r>
              <a:rPr lang="en-GB" sz="1800" dirty="0">
                <a:solidFill>
                  <a:srgbClr val="002060"/>
                </a:solidFill>
                <a:latin typeface="Arial" panose="020B0604020202020204" pitchFamily="34" charset="0"/>
                <a:cs typeface="Arial" panose="020B0604020202020204" pitchFamily="34" charset="0"/>
              </a:rPr>
              <a:t>or call 0800 731 6789(9am to 5pm Monday to Friday)</a:t>
            </a:r>
          </a:p>
          <a:p>
            <a:pPr marL="171450" lvl="0" indent="-171450" defTabSz="685800">
              <a:spcBef>
                <a:spcPts val="750"/>
              </a:spcBef>
              <a:buSzPct val="100000"/>
              <a:buFont typeface="Arial" pitchFamily="34"/>
            </a:pPr>
            <a:r>
              <a:rPr lang="en-GB" sz="1800" dirty="0">
                <a:solidFill>
                  <a:srgbClr val="002060"/>
                </a:solidFill>
                <a:latin typeface="Arial" panose="020B0604020202020204" pitchFamily="34" charset="0"/>
                <a:cs typeface="Arial" panose="020B0604020202020204" pitchFamily="34" charset="0"/>
              </a:rPr>
              <a:t>See </a:t>
            </a:r>
            <a:r>
              <a:rPr lang="en-GB" sz="1800" dirty="0">
                <a:solidFill>
                  <a:srgbClr val="002060"/>
                </a:solidFill>
                <a:latin typeface="Arial" panose="020B0604020202020204" pitchFamily="34" charset="0"/>
                <a:cs typeface="Arial" panose="020B0604020202020204" pitchFamily="34" charset="0"/>
                <a:hlinkClick r:id="rId5"/>
              </a:rPr>
              <a:t>Green Book Chapter 9 </a:t>
            </a:r>
            <a:r>
              <a:rPr lang="en-GB" sz="1800" dirty="0">
                <a:solidFill>
                  <a:srgbClr val="002060"/>
                </a:solidFill>
                <a:latin typeface="Arial" panose="020B0604020202020204" pitchFamily="34" charset="0"/>
                <a:cs typeface="Arial" panose="020B0604020202020204" pitchFamily="34" charset="0"/>
              </a:rPr>
              <a:t>for detailed guidance on reporting vaccine reactions</a:t>
            </a:r>
          </a:p>
          <a:p>
            <a:pPr marL="171450" lvl="0" indent="-171450" defTabSz="685800">
              <a:spcBef>
                <a:spcPts val="750"/>
              </a:spcBef>
              <a:buSzPct val="100000"/>
              <a:buFont typeface="Arial" pitchFamily="34"/>
            </a:pPr>
            <a:endParaRPr lang="en-GB" sz="2100" dirty="0">
              <a:solidFill>
                <a:srgbClr val="002060"/>
              </a:solidFill>
              <a:latin typeface="Source Sans Pro"/>
            </a:endParaRPr>
          </a:p>
          <a:p>
            <a:pPr marL="171450" lvl="0" indent="-171450" defTabSz="685800">
              <a:spcBef>
                <a:spcPts val="750"/>
              </a:spcBef>
              <a:buSzPct val="100000"/>
              <a:buFont typeface="Arial" pitchFamily="34"/>
            </a:pPr>
            <a:endParaRPr lang="en-GB" sz="2100" dirty="0">
              <a:solidFill>
                <a:srgbClr val="2F2F2F"/>
              </a:solidFill>
              <a:latin typeface="Source Sans Pro"/>
            </a:endParaRPr>
          </a:p>
        </p:txBody>
      </p:sp>
      <p:sp>
        <p:nvSpPr>
          <p:cNvPr id="3" name="Text Placeholder 2">
            <a:extLst>
              <a:ext uri="{FF2B5EF4-FFF2-40B4-BE49-F238E27FC236}">
                <a16:creationId xmlns:a16="http://schemas.microsoft.com/office/drawing/2014/main" id="{362AF7C9-45F4-4D43-AA26-E64CBBC2EEBC}"/>
              </a:ext>
            </a:extLst>
          </p:cNvPr>
          <p:cNvSpPr txBox="1">
            <a:spLocks noGrp="1"/>
          </p:cNvSpPr>
          <p:nvPr>
            <p:ph type="body" sz="quarter" idx="4294967295"/>
          </p:nvPr>
        </p:nvSpPr>
        <p:spPr>
          <a:xfrm>
            <a:off x="192280" y="269666"/>
            <a:ext cx="7685038" cy="519114"/>
          </a:xfrm>
          <a:prstGeom prst="rect">
            <a:avLst/>
          </a:prstGeom>
          <a:noFill/>
          <a:ln>
            <a:noFill/>
          </a:ln>
        </p:spPr>
        <p:txBody>
          <a:bodyPr vert="horz" wrap="square" lIns="91440" tIns="45720" rIns="91440" bIns="45720" anchor="t" anchorCtr="0" compatLnSpc="1">
            <a:noAutofit/>
          </a:bodyPr>
          <a:lstStyle/>
          <a:p>
            <a:pPr marL="0" lvl="0" indent="0" defTabSz="685800">
              <a:lnSpc>
                <a:spcPct val="80000"/>
              </a:lnSpc>
              <a:spcBef>
                <a:spcPts val="750"/>
              </a:spcBef>
              <a:buNone/>
            </a:pPr>
            <a:r>
              <a:rPr lang="en-GB" sz="3600" b="1" dirty="0">
                <a:solidFill>
                  <a:srgbClr val="17375E"/>
                </a:solidFill>
                <a:latin typeface="Arial" panose="020B0604020202020204" pitchFamily="34" charset="0"/>
                <a:cs typeface="Arial" panose="020B0604020202020204" pitchFamily="34" charset="0"/>
              </a:rPr>
              <a:t>Reporting Adverse Events</a:t>
            </a:r>
          </a:p>
        </p:txBody>
      </p:sp>
      <p:pic>
        <p:nvPicPr>
          <p:cNvPr id="4" name="Picture 2">
            <a:extLst>
              <a:ext uri="{FF2B5EF4-FFF2-40B4-BE49-F238E27FC236}">
                <a16:creationId xmlns:a16="http://schemas.microsoft.com/office/drawing/2014/main" id="{02CE1F47-B519-46E2-843A-FACEB429A214}"/>
              </a:ext>
            </a:extLst>
          </p:cNvPr>
          <p:cNvPicPr>
            <a:picLocks noChangeAspect="1"/>
          </p:cNvPicPr>
          <p:nvPr/>
        </p:nvPicPr>
        <p:blipFill>
          <a:blip r:embed="rId6"/>
          <a:srcRect t="22614" r="84051" b="64341"/>
          <a:stretch>
            <a:fillRect/>
          </a:stretch>
        </p:blipFill>
        <p:spPr>
          <a:xfrm>
            <a:off x="5223453" y="4144215"/>
            <a:ext cx="2117686" cy="920188"/>
          </a:xfrm>
          <a:prstGeom prst="rect">
            <a:avLst/>
          </a:prstGeom>
          <a:noFill/>
          <a:ln cap="flat">
            <a:noFill/>
          </a:ln>
        </p:spPr>
      </p:pic>
      <p:pic>
        <p:nvPicPr>
          <p:cNvPr id="5" name="Picture 4">
            <a:extLst>
              <a:ext uri="{FF2B5EF4-FFF2-40B4-BE49-F238E27FC236}">
                <a16:creationId xmlns:a16="http://schemas.microsoft.com/office/drawing/2014/main" id="{6560D5E7-4E6A-4932-82BE-560D544DB19F}"/>
              </a:ext>
            </a:extLst>
          </p:cNvPr>
          <p:cNvPicPr>
            <a:picLocks noChangeAspect="1"/>
          </p:cNvPicPr>
          <p:nvPr/>
        </p:nvPicPr>
        <p:blipFill>
          <a:blip r:embed="rId7"/>
          <a:stretch>
            <a:fillRect/>
          </a:stretch>
        </p:blipFill>
        <p:spPr>
          <a:xfrm>
            <a:off x="6582125" y="474034"/>
            <a:ext cx="2046015" cy="2571749"/>
          </a:xfrm>
          <a:prstGeom prst="rect">
            <a:avLst/>
          </a:prstGeom>
          <a:noFill/>
          <a:ln cap="flat">
            <a:noFill/>
          </a:ln>
        </p:spPr>
      </p:pic>
      <p:sp>
        <p:nvSpPr>
          <p:cNvPr id="6" name="TextBox 5">
            <a:extLst>
              <a:ext uri="{FF2B5EF4-FFF2-40B4-BE49-F238E27FC236}">
                <a16:creationId xmlns:a16="http://schemas.microsoft.com/office/drawing/2014/main" id="{69C5606D-954C-46E1-8A40-D198BD3BC862}"/>
              </a:ext>
            </a:extLst>
          </p:cNvPr>
          <p:cNvSpPr txBox="1"/>
          <p:nvPr/>
        </p:nvSpPr>
        <p:spPr>
          <a:xfrm>
            <a:off x="6663406" y="3220882"/>
            <a:ext cx="2123511" cy="92333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a:solidFill>
                  <a:srgbClr val="212A73"/>
                </a:solidFill>
                <a:uFillTx/>
                <a:latin typeface="Arial"/>
              </a:rPr>
              <a:t>The QR code can be used for quick and easy access to the Yellow Card reporting site</a:t>
            </a:r>
          </a:p>
        </p:txBody>
      </p:sp>
      <p:sp>
        <p:nvSpPr>
          <p:cNvPr id="7" name="Footer Placeholder 3">
            <a:extLst>
              <a:ext uri="{FF2B5EF4-FFF2-40B4-BE49-F238E27FC236}">
                <a16:creationId xmlns:a16="http://schemas.microsoft.com/office/drawing/2014/main" id="{EF69BC3F-79AE-4E3C-B846-D39968C9A5DD}"/>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name="Slide3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1BD03-DF38-4F2A-B5C5-10AAB1E47461}"/>
              </a:ext>
            </a:extLst>
          </p:cNvPr>
          <p:cNvSpPr txBox="1">
            <a:spLocks noGrp="1"/>
          </p:cNvSpPr>
          <p:nvPr>
            <p:ph type="body" sz="quarter" idx="4294967295"/>
          </p:nvPr>
        </p:nvSpPr>
        <p:spPr>
          <a:xfrm>
            <a:off x="488340" y="1195626"/>
            <a:ext cx="8167319" cy="3016578"/>
          </a:xfrm>
          <a:prstGeom prst="rect">
            <a:avLst/>
          </a:prstGeom>
          <a:noFill/>
          <a:ln>
            <a:noFill/>
          </a:ln>
        </p:spPr>
        <p:txBody>
          <a:bodyPr vert="horz" wrap="square" lIns="91440" tIns="45720" rIns="91440" bIns="45720" anchor="t" anchorCtr="0" compatLnSpc="1">
            <a:normAutofit fontScale="92500" lnSpcReduction="20000"/>
          </a:bodyPr>
          <a:lstStyle/>
          <a:p>
            <a:pPr marL="171450" lvl="0" indent="-171450" defTabSz="685800">
              <a:lnSpc>
                <a:spcPct val="110000"/>
              </a:lnSpc>
              <a:spcBef>
                <a:spcPts val="750"/>
              </a:spcBef>
              <a:buSzPct val="100000"/>
              <a:buFont typeface="Arial" pitchFamily="34"/>
            </a:pPr>
            <a:r>
              <a:rPr lang="en-GB" sz="2000" dirty="0">
                <a:solidFill>
                  <a:srgbClr val="002060"/>
                </a:solidFill>
                <a:latin typeface="Arial" panose="020B0604020202020204" pitchFamily="34" charset="0"/>
                <a:cs typeface="Arial" panose="020B0604020202020204" pitchFamily="34" charset="0"/>
              </a:rPr>
              <a:t>To provide clear and concise information regarding vaccination against HPV</a:t>
            </a:r>
          </a:p>
          <a:p>
            <a:pPr marL="171450" lvl="0" indent="-171450" defTabSz="685800">
              <a:lnSpc>
                <a:spcPct val="110000"/>
              </a:lnSpc>
              <a:spcBef>
                <a:spcPts val="750"/>
              </a:spcBef>
              <a:buSzPct val="100000"/>
              <a:buFont typeface="Arial" pitchFamily="34"/>
            </a:pPr>
            <a:r>
              <a:rPr lang="en-GB" sz="2000" dirty="0">
                <a:solidFill>
                  <a:srgbClr val="002060"/>
                </a:solidFill>
                <a:latin typeface="Arial" panose="020B0604020202020204" pitchFamily="34" charset="0"/>
                <a:cs typeface="Arial" panose="020B0604020202020204" pitchFamily="34" charset="0"/>
              </a:rPr>
              <a:t>To emphasise the importance of completing the full course of vaccines to ensure full protection and encourage timely uptake of doses </a:t>
            </a:r>
          </a:p>
          <a:p>
            <a:pPr marL="171450" lvl="0" indent="-171450" defTabSz="685800">
              <a:lnSpc>
                <a:spcPct val="110000"/>
              </a:lnSpc>
              <a:spcBef>
                <a:spcPts val="750"/>
              </a:spcBef>
              <a:buSzPct val="100000"/>
              <a:buFont typeface="Arial" pitchFamily="34"/>
            </a:pPr>
            <a:r>
              <a:rPr lang="en-GB" sz="2000" dirty="0">
                <a:solidFill>
                  <a:srgbClr val="002060"/>
                </a:solidFill>
                <a:latin typeface="Arial" panose="020B0604020202020204" pitchFamily="34" charset="0"/>
                <a:cs typeface="Arial" panose="020B0604020202020204" pitchFamily="34" charset="0"/>
              </a:rPr>
              <a:t>To safely administer the vaccine to GBMSM in the eligible cohort</a:t>
            </a:r>
          </a:p>
          <a:p>
            <a:pPr marL="171450" lvl="0" indent="-171450" defTabSz="685800">
              <a:lnSpc>
                <a:spcPct val="110000"/>
              </a:lnSpc>
              <a:spcBef>
                <a:spcPts val="750"/>
              </a:spcBef>
              <a:buSzPct val="100000"/>
              <a:buFont typeface="Arial" pitchFamily="34"/>
            </a:pPr>
            <a:endParaRPr lang="en-GB" sz="2000" dirty="0">
              <a:solidFill>
                <a:srgbClr val="002060"/>
              </a:solidFill>
              <a:latin typeface="Arial" panose="020B0604020202020204" pitchFamily="34" charset="0"/>
              <a:cs typeface="Arial" panose="020B0604020202020204" pitchFamily="34" charset="0"/>
            </a:endParaRPr>
          </a:p>
          <a:p>
            <a:pPr marL="0" lvl="0" indent="0" algn="ctr" defTabSz="685800">
              <a:lnSpc>
                <a:spcPct val="110000"/>
              </a:lnSpc>
              <a:spcBef>
                <a:spcPts val="750"/>
              </a:spcBef>
              <a:buNone/>
            </a:pPr>
            <a:r>
              <a:rPr lang="en-GB" sz="2000" i="1" dirty="0">
                <a:solidFill>
                  <a:srgbClr val="002060"/>
                </a:solidFill>
                <a:latin typeface="Arial" panose="020B0604020202020204" pitchFamily="34" charset="0"/>
                <a:cs typeface="Arial" panose="020B0604020202020204" pitchFamily="34" charset="0"/>
              </a:rPr>
              <a:t>Every effort should be made by registered healthcare practitioners to maximise the success of the HPV-GBMSM programme and promote the uptake of the HPV vaccine in the Sexual Health and HIV clinic setting</a:t>
            </a:r>
          </a:p>
          <a:p>
            <a:pPr marL="171450" lvl="0" indent="-171450" defTabSz="685800">
              <a:lnSpc>
                <a:spcPct val="80000"/>
              </a:lnSpc>
              <a:spcBef>
                <a:spcPts val="750"/>
              </a:spcBef>
              <a:buSzPct val="100000"/>
              <a:buFont typeface="Arial" pitchFamily="34"/>
            </a:pPr>
            <a:endParaRPr lang="en-GB" sz="1900" dirty="0">
              <a:solidFill>
                <a:srgbClr val="2F2F2F"/>
              </a:solidFill>
              <a:latin typeface="Source Sans Pro"/>
            </a:endParaRPr>
          </a:p>
          <a:p>
            <a:pPr marL="171450" lvl="0" indent="-171450" defTabSz="685800">
              <a:lnSpc>
                <a:spcPct val="80000"/>
              </a:lnSpc>
              <a:spcBef>
                <a:spcPts val="750"/>
              </a:spcBef>
              <a:buSzPct val="100000"/>
              <a:buFont typeface="Arial" pitchFamily="34"/>
            </a:pPr>
            <a:endParaRPr lang="en-GB" sz="1900" dirty="0">
              <a:solidFill>
                <a:srgbClr val="2F2F2F"/>
              </a:solidFill>
              <a:latin typeface="Source Sans Pro"/>
            </a:endParaRPr>
          </a:p>
        </p:txBody>
      </p:sp>
      <p:sp>
        <p:nvSpPr>
          <p:cNvPr id="3" name="Text Placeholder 2">
            <a:extLst>
              <a:ext uri="{FF2B5EF4-FFF2-40B4-BE49-F238E27FC236}">
                <a16:creationId xmlns:a16="http://schemas.microsoft.com/office/drawing/2014/main" id="{88C3E838-441D-4E16-AC5B-27731F25F6FA}"/>
              </a:ext>
            </a:extLst>
          </p:cNvPr>
          <p:cNvSpPr txBox="1">
            <a:spLocks noGrp="1"/>
          </p:cNvSpPr>
          <p:nvPr>
            <p:ph type="body" sz="quarter" idx="4294967295"/>
          </p:nvPr>
        </p:nvSpPr>
        <p:spPr>
          <a:xfrm>
            <a:off x="154112" y="434340"/>
            <a:ext cx="8835775" cy="587462"/>
          </a:xfrm>
          <a:prstGeom prst="rect">
            <a:avLst/>
          </a:prstGeom>
          <a:noFill/>
          <a:ln>
            <a:noFill/>
          </a:ln>
        </p:spPr>
        <p:txBody>
          <a:bodyPr vert="horz" wrap="square" lIns="91440" tIns="45720" rIns="91440" bIns="45720" anchor="t" anchorCtr="0" compatLnSpc="1">
            <a:noAutofit/>
          </a:bodyPr>
          <a:lstStyle/>
          <a:p>
            <a:pPr marL="0" lvl="0" indent="0" algn="ctr" defTabSz="685800">
              <a:spcBef>
                <a:spcPts val="750"/>
              </a:spcBef>
              <a:buNone/>
            </a:pPr>
            <a:r>
              <a:rPr lang="en-GB" b="1" dirty="0">
                <a:solidFill>
                  <a:srgbClr val="17375E"/>
                </a:solidFill>
                <a:latin typeface="Arial" panose="020B0604020202020204" pitchFamily="34" charset="0"/>
                <a:cs typeface="Arial" panose="020B0604020202020204" pitchFamily="34" charset="0"/>
              </a:rPr>
              <a:t>The key role of Registered Healthcare Practitioners</a:t>
            </a:r>
          </a:p>
        </p:txBody>
      </p:sp>
      <p:sp>
        <p:nvSpPr>
          <p:cNvPr id="4" name="Footer Placeholder 3">
            <a:extLst>
              <a:ext uri="{FF2B5EF4-FFF2-40B4-BE49-F238E27FC236}">
                <a16:creationId xmlns:a16="http://schemas.microsoft.com/office/drawing/2014/main" id="{22D90054-17BD-4509-A879-34862E76AE57}"/>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C805-FB01-ECC5-6766-1ECB793611C9}"/>
              </a:ext>
            </a:extLst>
          </p:cNvPr>
          <p:cNvSpPr>
            <a:spLocks noGrp="1"/>
          </p:cNvSpPr>
          <p:nvPr>
            <p:ph type="title"/>
          </p:nvPr>
        </p:nvSpPr>
        <p:spPr>
          <a:xfrm>
            <a:off x="628650" y="273844"/>
            <a:ext cx="7886700" cy="583406"/>
          </a:xfrm>
        </p:spPr>
        <p:txBody>
          <a:bodyPr/>
          <a:lstStyle/>
          <a:p>
            <a:r>
              <a:rPr lang="en-GB" b="1" dirty="0"/>
              <a:t>Information materials</a:t>
            </a:r>
          </a:p>
        </p:txBody>
      </p:sp>
      <p:sp>
        <p:nvSpPr>
          <p:cNvPr id="3" name="Content Placeholder 2">
            <a:extLst>
              <a:ext uri="{FF2B5EF4-FFF2-40B4-BE49-F238E27FC236}">
                <a16:creationId xmlns:a16="http://schemas.microsoft.com/office/drawing/2014/main" id="{48755B81-E5CC-6A5C-D125-5E8ED67486F2}"/>
              </a:ext>
            </a:extLst>
          </p:cNvPr>
          <p:cNvSpPr>
            <a:spLocks noGrp="1"/>
          </p:cNvSpPr>
          <p:nvPr>
            <p:ph idx="1"/>
          </p:nvPr>
        </p:nvSpPr>
        <p:spPr>
          <a:xfrm>
            <a:off x="628650" y="939999"/>
            <a:ext cx="7886700" cy="3263502"/>
          </a:xfrm>
        </p:spPr>
        <p:txBody>
          <a:bodyPr/>
          <a:lstStyle/>
          <a:p>
            <a:pPr marL="0" indent="0">
              <a:buNone/>
            </a:pPr>
            <a:r>
              <a:rPr lang="en-GB" sz="2200" dirty="0">
                <a:ea typeface="Calibri" panose="020F0502020204030204" pitchFamily="34" charset="0"/>
                <a:cs typeface="Times New Roman" panose="02020603050405020304" pitchFamily="18" charset="0"/>
              </a:rPr>
              <a:t>Resources are being developed in readiness for the change to 1-dose in September and will be shared and available in due course:</a:t>
            </a:r>
          </a:p>
          <a:p>
            <a:pPr marL="0" indent="0">
              <a:buNone/>
            </a:pPr>
            <a:endParaRPr lang="en-GB" sz="2200" dirty="0">
              <a:ea typeface="Calibri" panose="020F0502020204030204" pitchFamily="34" charset="0"/>
              <a:cs typeface="Times New Roman" panose="02020603050405020304" pitchFamily="18" charset="0"/>
            </a:endParaRPr>
          </a:p>
          <a:p>
            <a:pPr lvl="1">
              <a:buFont typeface="Wingdings" panose="05000000000000000000" pitchFamily="2" charset="2"/>
              <a:buChar char="ü"/>
            </a:pPr>
            <a:r>
              <a:rPr lang="en-GB" sz="2200" dirty="0">
                <a:ea typeface="Calibri" panose="020F0502020204030204" pitchFamily="34" charset="0"/>
                <a:cs typeface="Times New Roman" panose="02020603050405020304" pitchFamily="18" charset="0"/>
              </a:rPr>
              <a:t>HPV GBMSM Patient information leaflet</a:t>
            </a:r>
          </a:p>
          <a:p>
            <a:pPr lvl="1">
              <a:buFont typeface="Wingdings" panose="05000000000000000000" pitchFamily="2" charset="2"/>
              <a:buChar char="ü"/>
            </a:pPr>
            <a:r>
              <a:rPr lang="en-GB" sz="2200" dirty="0">
                <a:ea typeface="Calibri" panose="020F0502020204030204" pitchFamily="34" charset="0"/>
                <a:cs typeface="Times New Roman" panose="02020603050405020304" pitchFamily="18" charset="0"/>
              </a:rPr>
              <a:t>HPV vaccine record card</a:t>
            </a:r>
          </a:p>
          <a:p>
            <a:pPr lvl="1">
              <a:buFont typeface="Wingdings" panose="05000000000000000000" pitchFamily="2" charset="2"/>
              <a:buChar char="ü"/>
            </a:pPr>
            <a:r>
              <a:rPr lang="en-GB" sz="2200" dirty="0">
                <a:ea typeface="Calibri" panose="020F0502020204030204" pitchFamily="34" charset="0"/>
                <a:cs typeface="Times New Roman" panose="02020603050405020304" pitchFamily="18" charset="0"/>
              </a:rPr>
              <a:t>HPV GBMSM Patient facing poster</a:t>
            </a:r>
          </a:p>
          <a:p>
            <a:pPr lvl="1">
              <a:buFont typeface="Wingdings" panose="05000000000000000000" pitchFamily="2" charset="2"/>
              <a:buChar char="ü"/>
            </a:pPr>
            <a:endParaRPr lang="en-GB" sz="2200" dirty="0">
              <a:ea typeface="Calibri" panose="020F0502020204030204" pitchFamily="34" charset="0"/>
              <a:cs typeface="Times New Roman" panose="02020603050405020304" pitchFamily="18" charset="0"/>
            </a:endParaRPr>
          </a:p>
          <a:p>
            <a:r>
              <a:rPr lang="en-GB" sz="2200" dirty="0"/>
              <a:t>HPV FAQs are available </a:t>
            </a:r>
            <a:r>
              <a:rPr lang="en-GB" sz="2200" dirty="0">
                <a:hlinkClick r:id="rId2"/>
              </a:rPr>
              <a:t>here</a:t>
            </a:r>
            <a:endParaRPr lang="en-GB" sz="2200" dirty="0"/>
          </a:p>
        </p:txBody>
      </p:sp>
      <p:sp>
        <p:nvSpPr>
          <p:cNvPr id="5" name="Footer Placeholder 3">
            <a:extLst>
              <a:ext uri="{FF2B5EF4-FFF2-40B4-BE49-F238E27FC236}">
                <a16:creationId xmlns:a16="http://schemas.microsoft.com/office/drawing/2014/main" id="{92E05C21-D3AE-4C19-8E1D-95E796A7310E}"/>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783482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name="Slide50">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C5AD22-766A-4819-BF0B-989716B075F8}"/>
              </a:ext>
            </a:extLst>
          </p:cNvPr>
          <p:cNvSpPr txBox="1">
            <a:spLocks noGrp="1"/>
          </p:cNvSpPr>
          <p:nvPr>
            <p:ph type="body" sz="quarter" idx="4294967295"/>
          </p:nvPr>
        </p:nvSpPr>
        <p:spPr>
          <a:xfrm>
            <a:off x="497941" y="85638"/>
            <a:ext cx="7275551" cy="629926"/>
          </a:xfrm>
          <a:prstGeom prst="rect">
            <a:avLst/>
          </a:prstGeom>
          <a:noFill/>
          <a:ln>
            <a:noFill/>
          </a:ln>
        </p:spPr>
        <p:txBody>
          <a:bodyPr vert="horz" wrap="square" lIns="91440" tIns="45720" rIns="91440" bIns="45720" anchor="t" anchorCtr="0" compatLnSpc="1">
            <a:normAutofit/>
          </a:bodyPr>
          <a:lstStyle/>
          <a:p>
            <a:pPr marL="0" lvl="0" indent="0" defTabSz="685800">
              <a:spcBef>
                <a:spcPts val="750"/>
              </a:spcBef>
              <a:buNone/>
            </a:pPr>
            <a:r>
              <a:rPr lang="en-GB" sz="3600" b="1" dirty="0">
                <a:solidFill>
                  <a:srgbClr val="17375E"/>
                </a:solidFill>
                <a:latin typeface="Arial" panose="020B0604020202020204" pitchFamily="34" charset="0"/>
                <a:cs typeface="Arial" panose="020B0604020202020204" pitchFamily="34" charset="0"/>
              </a:rPr>
              <a:t>Resources (1)</a:t>
            </a:r>
          </a:p>
          <a:p>
            <a:pPr marL="0" lvl="0" indent="0" defTabSz="685800">
              <a:spcBef>
                <a:spcPts val="750"/>
              </a:spcBef>
              <a:buNone/>
            </a:pPr>
            <a:endParaRPr lang="en-GB" sz="3600" dirty="0">
              <a:solidFill>
                <a:srgbClr val="17375E"/>
              </a:solidFill>
              <a:latin typeface="Source Sans Pro"/>
            </a:endParaRPr>
          </a:p>
          <a:p>
            <a:pPr marL="0" lvl="0" indent="0" defTabSz="685800">
              <a:spcBef>
                <a:spcPts val="750"/>
              </a:spcBef>
              <a:buNone/>
            </a:pPr>
            <a:endParaRPr lang="en-GB" sz="3600" dirty="0">
              <a:solidFill>
                <a:srgbClr val="17375E"/>
              </a:solidFill>
              <a:latin typeface="Source Sans Pro"/>
            </a:endParaRPr>
          </a:p>
        </p:txBody>
      </p:sp>
      <p:sp>
        <p:nvSpPr>
          <p:cNvPr id="4" name="Content Placeholder 2">
            <a:extLst>
              <a:ext uri="{FF2B5EF4-FFF2-40B4-BE49-F238E27FC236}">
                <a16:creationId xmlns:a16="http://schemas.microsoft.com/office/drawing/2014/main" id="{854F7E4E-A58F-CB24-3563-81F3BA1EA08E}"/>
              </a:ext>
            </a:extLst>
          </p:cNvPr>
          <p:cNvSpPr txBox="1">
            <a:spLocks/>
          </p:cNvSpPr>
          <p:nvPr/>
        </p:nvSpPr>
        <p:spPr>
          <a:xfrm>
            <a:off x="555225" y="788670"/>
            <a:ext cx="8211585" cy="3646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Font typeface="Arial" panose="020B0604020202020204" pitchFamily="34" charset="0"/>
              <a:buNone/>
            </a:pPr>
            <a:r>
              <a:rPr lang="en-GB" sz="1200" dirty="0">
                <a:latin typeface="Arial" panose="020B0604020202020204" pitchFamily="34" charset="0"/>
                <a:ea typeface="Calibri" panose="020F0502020204030204" pitchFamily="34" charset="0"/>
                <a:cs typeface="Arial" panose="020B0604020202020204" pitchFamily="34" charset="0"/>
              </a:rPr>
              <a:t>UKHSA Immunisation against infectious diseases The Green Book: Human papillomavirus (HPV) Chapter18a: </a:t>
            </a:r>
            <a:r>
              <a:rPr lang="en-GB" sz="12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www.gov.uk/government/publications/human-papillomavirus-hpv-the-green-book-chapter-18a</a:t>
            </a:r>
            <a:endParaRPr lang="en-GB" sz="12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en-GB" sz="1200" dirty="0">
                <a:latin typeface="Arial" panose="020B0604020202020204" pitchFamily="34" charset="0"/>
                <a:ea typeface="Calibri" panose="020F0502020204030204" pitchFamily="34" charset="0"/>
                <a:cs typeface="Arial" panose="020B0604020202020204" pitchFamily="34" charset="0"/>
              </a:rPr>
              <a:t>HPV guidance for healthcare practitioners: </a:t>
            </a:r>
            <a:r>
              <a:rPr lang="en-GB" sz="12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www.gov.uk/government/publications/hpv-universal-vaccination-guidance-for-health-professionals</a:t>
            </a:r>
            <a:endParaRPr lang="en-GB" sz="12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en-GB" sz="1200" dirty="0">
                <a:latin typeface="Arial" panose="020B0604020202020204" pitchFamily="34" charset="0"/>
                <a:ea typeface="Calibri" panose="020F0502020204030204" pitchFamily="34" charset="0"/>
                <a:cs typeface="Arial" panose="020B0604020202020204" pitchFamily="34" charset="0"/>
              </a:rPr>
              <a:t>Summary of Product Characteristics for Gardasil 9: </a:t>
            </a:r>
            <a:r>
              <a:rPr lang="en-GB" sz="12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www.medicines.org.uk/emc/product/7330/smpc</a:t>
            </a:r>
            <a:endParaRPr lang="en-GB" sz="12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en-GB" sz="1200" dirty="0">
                <a:latin typeface="Arial" panose="020B0604020202020204" pitchFamily="34" charset="0"/>
                <a:ea typeface="Calibri" panose="020F0502020204030204" pitchFamily="34" charset="0"/>
                <a:cs typeface="Arial" panose="020B0604020202020204" pitchFamily="34" charset="0"/>
              </a:rPr>
              <a:t>JCVI statement on HPV vaccination of men who have sex with men November 2015: </a:t>
            </a:r>
            <a:r>
              <a:rPr lang="en-GB" sz="1200" u="sng" dirty="0">
                <a:latin typeface="Arial" panose="020B0604020202020204" pitchFamily="34" charset="0"/>
                <a:ea typeface="Calibri" panose="020F0502020204030204" pitchFamily="34" charset="0"/>
                <a:cs typeface="Arial" panose="020B0604020202020204" pitchFamily="34" charset="0"/>
                <a:hlinkClick r:id="rId6"/>
              </a:rPr>
              <a:t>www.gov.uk/government/publications/jcvi-statement-on-hpv-vaccination-of-men-who-have-sex-with-men</a:t>
            </a:r>
            <a:endParaRPr lang="en-GB" sz="1200" u="sng"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en-GB" sz="1200" dirty="0">
                <a:latin typeface="Arial" panose="020B0604020202020204" pitchFamily="34" charset="0"/>
                <a:ea typeface="Calibri" panose="020F0502020204030204" pitchFamily="34" charset="0"/>
                <a:cs typeface="Arial" panose="020B0604020202020204" pitchFamily="34" charset="0"/>
              </a:rPr>
              <a:t>CEM/CMO/2022/12 Changing to a two-dose NHS Human Papillomavirus (HPV) vaccination schedule for eligible adolescents and adults starting the course after they turn 15 years old, including men who have sex with men (MSM), March 2022: </a:t>
            </a:r>
            <a:r>
              <a:rPr lang="en-GB" sz="1200" dirty="0">
                <a:latin typeface="Arial" panose="020B0604020202020204" pitchFamily="34" charset="0"/>
                <a:cs typeface="Arial" panose="020B0604020202020204" pitchFamily="34" charset="0"/>
                <a:hlinkClick r:id="rId7"/>
              </a:rPr>
              <a:t>Vaccine Preventable Disease Programme (VPDP) - Changing to a two-dose NHS Human Papillomavirus (HPV) vaccination schedule (2022).pdf - All Documents (sharepoint.com)</a:t>
            </a:r>
            <a:endParaRPr lang="en-GB" sz="1200" u="sng"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en-GB" sz="1200" dirty="0">
                <a:latin typeface="Arial" panose="020B0604020202020204" pitchFamily="34" charset="0"/>
                <a:ea typeface="Calibri" panose="020F0502020204030204" pitchFamily="34" charset="0"/>
                <a:cs typeface="Arial" panose="020B0604020202020204" pitchFamily="34" charset="0"/>
              </a:rPr>
              <a:t>WHC/2022/015 Changes to the vaccine for the HPV immunisation programme. June 2022: </a:t>
            </a:r>
            <a:r>
              <a:rPr lang="en-GB" sz="1200" dirty="0">
                <a:latin typeface="Arial" panose="020B0604020202020204" pitchFamily="34" charset="0"/>
                <a:ea typeface="Calibri" panose="020F0502020204030204" pitchFamily="34" charset="0"/>
                <a:cs typeface="Arial" panose="020B0604020202020204" pitchFamily="34" charset="0"/>
                <a:hlinkClick r:id="rId8"/>
              </a:rPr>
              <a:t>https://www.gov.wales/changes-vaccine-hpv-immunisation-programme-whc2022015</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DA4FADD2-0843-4808-9590-46EF11E258C1}"/>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E54E-E85D-828F-F8A3-FADFAE51A564}"/>
              </a:ext>
            </a:extLst>
          </p:cNvPr>
          <p:cNvSpPr>
            <a:spLocks noGrp="1"/>
          </p:cNvSpPr>
          <p:nvPr>
            <p:ph type="title"/>
          </p:nvPr>
        </p:nvSpPr>
        <p:spPr>
          <a:xfrm>
            <a:off x="628650" y="65361"/>
            <a:ext cx="7886700" cy="994172"/>
          </a:xfrm>
        </p:spPr>
        <p:txBody>
          <a:bodyPr/>
          <a:lstStyle/>
          <a:p>
            <a:r>
              <a:rPr lang="en-GB" b="1" dirty="0"/>
              <a:t>Resources (2)</a:t>
            </a:r>
          </a:p>
        </p:txBody>
      </p:sp>
      <p:sp>
        <p:nvSpPr>
          <p:cNvPr id="3" name="Content Placeholder 2">
            <a:extLst>
              <a:ext uri="{FF2B5EF4-FFF2-40B4-BE49-F238E27FC236}">
                <a16:creationId xmlns:a16="http://schemas.microsoft.com/office/drawing/2014/main" id="{2526EB43-3BFC-4071-B4A2-AB87E2C8BF67}"/>
              </a:ext>
            </a:extLst>
          </p:cNvPr>
          <p:cNvSpPr>
            <a:spLocks noGrp="1"/>
          </p:cNvSpPr>
          <p:nvPr>
            <p:ph idx="1"/>
          </p:nvPr>
        </p:nvSpPr>
        <p:spPr>
          <a:xfrm>
            <a:off x="628650" y="743354"/>
            <a:ext cx="7886700" cy="3263502"/>
          </a:xfrm>
        </p:spPr>
        <p:txBody>
          <a:bodyPr/>
          <a:lstStyle/>
          <a:p>
            <a:pPr marL="0" indent="0">
              <a:lnSpc>
                <a:spcPct val="107000"/>
              </a:lnSpc>
              <a:spcAft>
                <a:spcPts val="800"/>
              </a:spcAft>
              <a:buFont typeface="Arial" panose="020B0604020202020204" pitchFamily="34" charset="0"/>
              <a:buNone/>
            </a:pP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WHC/2022/015 Changes to the vaccine for the HPV immunisation programme. June 2022: </a:t>
            </a:r>
            <a:r>
              <a:rPr lang="en-GB" sz="1200" dirty="0">
                <a:latin typeface="Arial" panose="020B0604020202020204" pitchFamily="34" charset="0"/>
                <a:ea typeface="Calibri" panose="020F0502020204030204" pitchFamily="34" charset="0"/>
                <a:cs typeface="Arial" panose="020B0604020202020204" pitchFamily="34" charset="0"/>
                <a:hlinkClick r:id="rId3"/>
              </a:rPr>
              <a:t>https://www.gov.wales/changes-vaccine-hpv-immunisation-programme-whc2022015</a:t>
            </a:r>
            <a:r>
              <a:rPr lang="en-GB" sz="1200" dirty="0">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Font typeface="Arial" panose="020B0604020202020204" pitchFamily="34" charset="0"/>
              <a:buNone/>
            </a:pP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JCVI statement on a one-dose schedule for the routine HPV immunisation programme August 2022 </a:t>
            </a:r>
            <a:r>
              <a:rPr lang="en-GB" sz="1200" dirty="0">
                <a:latin typeface="Arial" panose="020B0604020202020204" pitchFamily="34" charset="0"/>
                <a:ea typeface="Calibri" panose="020F0502020204030204" pitchFamily="34" charset="0"/>
                <a:cs typeface="Arial" panose="020B0604020202020204" pitchFamily="34" charset="0"/>
                <a:hlinkClick r:id="rId4"/>
              </a:rPr>
              <a:t>https://www.gov.uk/government/publications/single-dose-of-hpv-vaccine-jcvi-concluding-advice/jcvi-statement-on-a-one-dose-schedule-for-the-routine-hpv-immunisation-programme</a:t>
            </a:r>
            <a:r>
              <a:rPr lang="en-GB" sz="1200" dirty="0">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Font typeface="Arial" panose="020B0604020202020204" pitchFamily="34" charset="0"/>
              <a:buNone/>
            </a:pP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WHC/2022/023 Changes to the vaccine for the HPV immunisation programme, Sept 2022</a:t>
            </a:r>
            <a:r>
              <a:rPr lang="en-GB" sz="1200" dirty="0">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hlinkClick r:id="rId5"/>
              </a:rPr>
              <a:t>https://www.gov.wales/changes-vaccine-hpv-immunisation-programme-whc2022023</a:t>
            </a:r>
            <a:r>
              <a:rPr lang="en-GB" sz="1200" dirty="0">
                <a:latin typeface="Arial" panose="020B0604020202020204" pitchFamily="34" charset="0"/>
                <a:ea typeface="Calibri" panose="020F0502020204030204" pitchFamily="34" charset="0"/>
                <a:cs typeface="Arial" panose="020B0604020202020204" pitchFamily="34" charset="0"/>
              </a:rPr>
              <a:t> </a:t>
            </a:r>
          </a:p>
          <a:p>
            <a:pPr marL="0" indent="0">
              <a:lnSpc>
                <a:spcPct val="107000"/>
              </a:lnSpc>
              <a:spcAft>
                <a:spcPts val="800"/>
              </a:spcAft>
              <a:buFont typeface="Arial" panose="020B0604020202020204" pitchFamily="34" charset="0"/>
              <a:buNone/>
            </a:pPr>
            <a:r>
              <a:rPr lang="en-GB" sz="1200" dirty="0">
                <a:solidFill>
                  <a:schemeClr val="tx1"/>
                </a:solidFill>
                <a:latin typeface="Arial" panose="020B0604020202020204" pitchFamily="34" charset="0"/>
                <a:ea typeface="Calibri" panose="020F0502020204030204" pitchFamily="34" charset="0"/>
                <a:cs typeface="Arial" panose="020B0604020202020204" pitchFamily="34" charset="0"/>
              </a:rPr>
              <a:t>WHC/2023/016 HPV immunisation programme update, May 2023: </a:t>
            </a:r>
            <a:r>
              <a:rPr lang="en-GB" sz="1200" dirty="0">
                <a:latin typeface="Arial" panose="020B0604020202020204" pitchFamily="34" charset="0"/>
                <a:ea typeface="Calibri" panose="020F0502020204030204" pitchFamily="34" charset="0"/>
                <a:cs typeface="Arial" panose="020B0604020202020204" pitchFamily="34" charset="0"/>
                <a:hlinkClick r:id="rId6"/>
              </a:rPr>
              <a:t>https://www.gov.wales/hpv-immunisation-programme-update-whc2023016</a:t>
            </a:r>
            <a:endParaRPr lang="en-GB" sz="12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EE113F0-D2EC-4923-B1E1-13F2B058CEA5}"/>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24886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273844"/>
            <a:ext cx="8378190" cy="994172"/>
          </a:xfrm>
        </p:spPr>
        <p:txBody>
          <a:bodyPr/>
          <a:lstStyle/>
          <a:p>
            <a:r>
              <a:rPr lang="en-GB" b="1" dirty="0">
                <a:cs typeface="Calibri" panose="020F0502020204030204" pitchFamily="34" charset="0"/>
              </a:rPr>
              <a:t>Additional resources and information </a:t>
            </a:r>
            <a:endParaRPr lang="en-GB" b="1" dirty="0"/>
          </a:p>
        </p:txBody>
      </p:sp>
      <p:sp>
        <p:nvSpPr>
          <p:cNvPr id="3" name="Content Placeholder 2"/>
          <p:cNvSpPr>
            <a:spLocks noGrp="1"/>
          </p:cNvSpPr>
          <p:nvPr>
            <p:ph idx="1"/>
          </p:nvPr>
        </p:nvSpPr>
        <p:spPr>
          <a:xfrm>
            <a:off x="144780" y="845820"/>
            <a:ext cx="8862060" cy="3830955"/>
          </a:xfrm>
        </p:spPr>
        <p:txBody>
          <a:bodyPr/>
          <a:lstStyle/>
          <a:p>
            <a:pPr>
              <a:lnSpc>
                <a:spcPct val="107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NHS 111 Wales:  </a:t>
            </a:r>
            <a:r>
              <a:rPr lang="en-GB" sz="1600" u="sng" dirty="0">
                <a:latin typeface="Arial" panose="020B0604020202020204" pitchFamily="34" charset="0"/>
                <a:ea typeface="Calibri" panose="020F0502020204030204" pitchFamily="34" charset="0"/>
                <a:cs typeface="Arial" panose="020B0604020202020204" pitchFamily="34" charset="0"/>
                <a:hlinkClick r:id="rId2"/>
              </a:rPr>
              <a:t>NHS 111 Wales - Health A-Z : Human papillomavirus (HPV)</a:t>
            </a:r>
            <a:endParaRPr lang="en-GB" sz="1600" u="sng"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Resources can be ordered from Health Information Resources:  </a:t>
            </a:r>
            <a:r>
              <a:rPr lang="en-GB" sz="1600" dirty="0">
                <a:latin typeface="Arial" panose="020B0604020202020204" pitchFamily="34" charset="0"/>
                <a:ea typeface="Calibri" panose="020F0502020204030204" pitchFamily="34" charset="0"/>
                <a:cs typeface="Arial" panose="020B0604020202020204" pitchFamily="34" charset="0"/>
                <a:hlinkClick r:id="rId3"/>
              </a:rPr>
              <a:t>phw.nhs.wales/services-and-teams/health-information-resources/ </a:t>
            </a: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HPV vaccine – Information for the public: </a:t>
            </a:r>
            <a:r>
              <a:rPr lang="en-GB" sz="1600" dirty="0">
                <a:latin typeface="Arial" panose="020B0604020202020204" pitchFamily="34" charset="0"/>
                <a:ea typeface="Calibri" panose="020F0502020204030204" pitchFamily="34" charset="0"/>
                <a:cs typeface="Arial" panose="020B0604020202020204" pitchFamily="34" charset="0"/>
                <a:hlinkClick r:id="rId4"/>
              </a:rPr>
              <a:t>phw.nhs.wales/</a:t>
            </a:r>
            <a:r>
              <a:rPr lang="en-GB" sz="1600" dirty="0" err="1">
                <a:latin typeface="Arial" panose="020B0604020202020204" pitchFamily="34" charset="0"/>
                <a:ea typeface="Calibri" panose="020F0502020204030204" pitchFamily="34" charset="0"/>
                <a:cs typeface="Arial" panose="020B0604020202020204" pitchFamily="34" charset="0"/>
                <a:hlinkClick r:id="rId4"/>
              </a:rPr>
              <a:t>HPVvaccine</a:t>
            </a:r>
            <a:endParaRPr lang="en-GB" sz="16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HPV vaccine - Information for health professionals: </a:t>
            </a:r>
            <a:r>
              <a:rPr lang="en-GB" sz="1600" dirty="0" err="1">
                <a:solidFill>
                  <a:srgbClr val="0070C0"/>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phw.nhs.wales</a:t>
            </a:r>
            <a:r>
              <a:rPr lang="en-GB" sz="1600" dirty="0">
                <a:solidFill>
                  <a:srgbClr val="0070C0"/>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a:t>
            </a:r>
            <a:r>
              <a:rPr lang="en-GB" sz="16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opics/immunisation-and-vaccines/vaccine-resources-for-health-and-social-care-professionals/</a:t>
            </a:r>
            <a:r>
              <a:rPr lang="en-GB" sz="1600" u="sng" dirty="0" err="1">
                <a:solidFill>
                  <a:srgbClr val="0070C0"/>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hpv</a:t>
            </a:r>
            <a:r>
              <a:rPr lang="en-GB" sz="1600" u="sng" dirty="0">
                <a:solidFill>
                  <a:srgbClr val="0070C0"/>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endParaRPr lang="en-GB"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GB" sz="1600" dirty="0">
                <a:latin typeface="Arial" panose="020B0604020202020204" pitchFamily="34" charset="0"/>
                <a:ea typeface="Calibri" panose="020F0502020204030204" pitchFamily="34" charset="0"/>
                <a:cs typeface="Arial" panose="020B0604020202020204" pitchFamily="34" charset="0"/>
              </a:rPr>
              <a:t>WHO Immunization Resource Centre: </a:t>
            </a:r>
            <a:r>
              <a:rPr lang="en-GB" sz="1800" dirty="0">
                <a:latin typeface="Arial" panose="020B0604020202020204" pitchFamily="34" charset="0"/>
                <a:cs typeface="Arial" panose="020B0604020202020204" pitchFamily="34" charset="0"/>
                <a:hlinkClick r:id="rId6"/>
              </a:rPr>
              <a:t>Vaccines and immunization (who.int)</a:t>
            </a:r>
            <a:endParaRPr lang="en-GB" sz="1600" dirty="0">
              <a:latin typeface="Arial" panose="020B0604020202020204" pitchFamily="34" charset="0"/>
              <a:ea typeface="Calibri" panose="020F050202020403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Optimising Vaccine Uptake: Using motivational interviewing for better conversations eLearning available on ESR and here: </a:t>
            </a:r>
            <a:r>
              <a:rPr lang="en-GB" sz="1600" dirty="0">
                <a:latin typeface="Arial" panose="020B0604020202020204" pitchFamily="34" charset="0"/>
                <a:cs typeface="Arial" panose="020B0604020202020204" pitchFamily="34" charset="0"/>
                <a:hlinkClick r:id="rId7"/>
              </a:rPr>
              <a:t>https://phw.nhs.wales/topics/immunisation-and-vaccines/immunisation-elearning/</a:t>
            </a:r>
            <a:r>
              <a:rPr lang="en-GB" sz="1600" dirty="0">
                <a:latin typeface="Arial" panose="020B0604020202020204" pitchFamily="34" charset="0"/>
                <a:cs typeface="Arial" panose="020B0604020202020204" pitchFamily="34" charset="0"/>
              </a:rPr>
              <a:t> </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55</a:t>
            </a:fld>
            <a:endParaRPr lang="en-GB"/>
          </a:p>
        </p:txBody>
      </p:sp>
      <p:sp>
        <p:nvSpPr>
          <p:cNvPr id="6" name="Footer Placeholder 3">
            <a:extLst>
              <a:ext uri="{FF2B5EF4-FFF2-40B4-BE49-F238E27FC236}">
                <a16:creationId xmlns:a16="http://schemas.microsoft.com/office/drawing/2014/main" id="{9EDBE1BB-AB16-4313-B351-B58013A4DCE0}"/>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222557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6314-C5E1-4DD3-89D9-D069E99D9792}"/>
              </a:ext>
            </a:extLst>
          </p:cNvPr>
          <p:cNvSpPr>
            <a:spLocks noGrp="1"/>
          </p:cNvSpPr>
          <p:nvPr>
            <p:ph type="title"/>
          </p:nvPr>
        </p:nvSpPr>
        <p:spPr>
          <a:xfrm>
            <a:off x="295074" y="0"/>
            <a:ext cx="8848925" cy="300938"/>
          </a:xfrm>
        </p:spPr>
        <p:txBody>
          <a:bodyPr/>
          <a:lstStyle/>
          <a:p>
            <a:r>
              <a:rPr lang="en-GB" sz="2800" b="1" dirty="0">
                <a:solidFill>
                  <a:srgbClr val="002060"/>
                </a:solidFill>
              </a:rPr>
              <a:t>Pre-requisites to administering HPV vaccine</a:t>
            </a:r>
          </a:p>
        </p:txBody>
      </p:sp>
      <p:sp>
        <p:nvSpPr>
          <p:cNvPr id="3" name="Content Placeholder 2">
            <a:extLst>
              <a:ext uri="{FF2B5EF4-FFF2-40B4-BE49-F238E27FC236}">
                <a16:creationId xmlns:a16="http://schemas.microsoft.com/office/drawing/2014/main" id="{03CC213D-363F-451C-B69A-A1394A736E5E}"/>
              </a:ext>
            </a:extLst>
          </p:cNvPr>
          <p:cNvSpPr>
            <a:spLocks noGrp="1"/>
          </p:cNvSpPr>
          <p:nvPr>
            <p:ph idx="1"/>
          </p:nvPr>
        </p:nvSpPr>
        <p:spPr>
          <a:xfrm>
            <a:off x="295075" y="512097"/>
            <a:ext cx="8848925" cy="4178655"/>
          </a:xfrm>
        </p:spPr>
        <p:txBody>
          <a:bodyPr/>
          <a:lstStyle/>
          <a:p>
            <a:pPr marL="0" indent="0">
              <a:spcAft>
                <a:spcPts val="450"/>
              </a:spcAft>
              <a:buNone/>
            </a:pPr>
            <a:r>
              <a:rPr lang="en-GB" sz="1400" dirty="0"/>
              <a:t>Before administering HPV vaccine, it is recommended you have: </a:t>
            </a:r>
          </a:p>
          <a:p>
            <a:pPr marL="214313" indent="-214313">
              <a:spcAft>
                <a:spcPts val="450"/>
              </a:spcAft>
            </a:pPr>
            <a:r>
              <a:rPr lang="en-GB" sz="1400" dirty="0"/>
              <a:t>Undertaken training in the management of anaphylaxis and Basic Life Support as specified by policy for your local area and are familiar with </a:t>
            </a:r>
            <a:r>
              <a:rPr lang="en-GB" sz="1400" u="sng" dirty="0">
                <a:hlinkClick r:id="rId3"/>
              </a:rPr>
              <a:t>Resuscitation Council UK (RCUK) guidance on Management of Anaphylaxis in the Vaccination Setting</a:t>
            </a:r>
            <a:r>
              <a:rPr lang="en-GB" sz="1400" dirty="0"/>
              <a:t> </a:t>
            </a:r>
          </a:p>
          <a:p>
            <a:pPr marL="214313" indent="-214313">
              <a:spcAft>
                <a:spcPts val="450"/>
              </a:spcAft>
              <a:buFont typeface="Arial" panose="020B0604020202020204" pitchFamily="34" charset="0"/>
              <a:buChar char="•"/>
            </a:pPr>
            <a:r>
              <a:rPr lang="en-GB" sz="1400" dirty="0"/>
              <a:t>Undertaken any additional statutory and mandatory training as required by your employer</a:t>
            </a:r>
          </a:p>
          <a:p>
            <a:pPr marL="214313" indent="-214313">
              <a:spcAft>
                <a:spcPts val="450"/>
              </a:spcAft>
              <a:buFont typeface="Arial" panose="020B0604020202020204" pitchFamily="34" charset="0"/>
              <a:buChar char="•"/>
            </a:pPr>
            <a:r>
              <a:rPr lang="en-GB" sz="1400" dirty="0"/>
              <a:t>Received HPV vaccine training through attending a taught session </a:t>
            </a:r>
            <a:r>
              <a:rPr lang="en-GB" sz="1400" dirty="0">
                <a:solidFill>
                  <a:srgbClr val="002060"/>
                </a:solidFill>
              </a:rPr>
              <a:t>if you are a new immuniser a competency assessment is recommended - competency assessment tool: </a:t>
            </a:r>
            <a:r>
              <a:rPr lang="en-GB" sz="1400" dirty="0">
                <a:hlinkClick r:id="rId4"/>
              </a:rPr>
              <a:t>Publications | Royal College of Nursing (rcn.org.uk)</a:t>
            </a:r>
            <a:endParaRPr lang="en-GB" sz="1400" dirty="0">
              <a:solidFill>
                <a:srgbClr val="002060"/>
              </a:solidFill>
            </a:endParaRPr>
          </a:p>
          <a:p>
            <a:pPr marL="214313" indent="-214313">
              <a:spcAft>
                <a:spcPts val="450"/>
              </a:spcAft>
              <a:buFont typeface="Arial" panose="020B0604020202020204" pitchFamily="34" charset="0"/>
              <a:buChar char="•"/>
            </a:pPr>
            <a:r>
              <a:rPr lang="en-GB" sz="1400" dirty="0"/>
              <a:t>An appropriate legal framework to supply and administer HPV vaccine in place e.g. patient specific prescription, Patient Specific Direction (PSD), Patient Group Direction (PGD). Further information will be available here: </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Patient Group Directions (PGDs) and Protocols Landing Page - Public Health Wales (</a:t>
            </a:r>
            <a:r>
              <a:rPr lang="en-GB" sz="1400" u="sng" dirty="0" err="1">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nhs.wales</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a:t>
            </a:r>
            <a:endParaRPr lang="en-GB" sz="1400" dirty="0">
              <a:latin typeface="Arial" panose="020B0604020202020204" pitchFamily="34" charset="0"/>
              <a:cs typeface="Arial" panose="020B0604020202020204" pitchFamily="34" charset="0"/>
            </a:endParaRPr>
          </a:p>
          <a:p>
            <a:pPr marL="214313" indent="-214313">
              <a:spcAft>
                <a:spcPts val="450"/>
              </a:spcAft>
              <a:buFont typeface="Arial" panose="020B0604020202020204" pitchFamily="34" charset="0"/>
              <a:buChar char="•"/>
            </a:pPr>
            <a:r>
              <a:rPr lang="en-GB" sz="1400" dirty="0"/>
              <a:t>Described the process of consent and how this applies when giving vaccines</a:t>
            </a:r>
          </a:p>
          <a:p>
            <a:pPr marL="214313" indent="-214313">
              <a:spcAft>
                <a:spcPts val="450"/>
              </a:spcAft>
            </a:pPr>
            <a:r>
              <a:rPr lang="en-GB" sz="1400" dirty="0"/>
              <a:t>Accessed and familiarised yourself with the following key documents: </a:t>
            </a:r>
            <a:r>
              <a:rPr lang="en-GB" sz="1400"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Human papillomavirus (HPV): the green book, chapter 18a - GOV.UK (www.gov.uk)</a:t>
            </a:r>
            <a:r>
              <a:rPr lang="en-GB" sz="1400" dirty="0">
                <a:solidFill>
                  <a:srgbClr val="0563C1"/>
                </a:solidFill>
                <a:latin typeface="Arial" panose="020B0604020202020204" pitchFamily="34" charset="0"/>
                <a:cs typeface="Arial" panose="020B0604020202020204" pitchFamily="34" charset="0"/>
              </a:rPr>
              <a:t> </a:t>
            </a:r>
            <a:r>
              <a:rPr lang="en-GB" sz="1400" dirty="0"/>
              <a:t>, the UK Health Security Agency </a:t>
            </a:r>
            <a:r>
              <a:rPr lang="en-GB" sz="1400" dirty="0">
                <a:solidFill>
                  <a:srgbClr val="2F2F2F"/>
                </a:solidFill>
                <a:latin typeface="Arial" panose="020B0604020202020204" pitchFamily="34" charset="0"/>
                <a:cs typeface="Arial" panose="020B0604020202020204" pitchFamily="34" charset="0"/>
                <a:hlinkClick r:id="rId7"/>
              </a:rPr>
              <a:t>UKHSA HPV vaccination: guidance for healthcare practitioners</a:t>
            </a:r>
            <a:endParaRPr lang="en-GB" sz="1400" dirty="0">
              <a:latin typeface="Arial" panose="020B0604020202020204" pitchFamily="34" charset="0"/>
              <a:cs typeface="Arial" panose="020B0604020202020204" pitchFamily="34" charset="0"/>
            </a:endParaRPr>
          </a:p>
          <a:p>
            <a:pPr marL="214313" indent="-214313">
              <a:spcAft>
                <a:spcPts val="450"/>
              </a:spcAft>
            </a:pPr>
            <a:endParaRPr lang="en-GB" dirty="0"/>
          </a:p>
        </p:txBody>
      </p:sp>
      <p:sp>
        <p:nvSpPr>
          <p:cNvPr id="5" name="Slide Number Placeholder 4">
            <a:extLst>
              <a:ext uri="{FF2B5EF4-FFF2-40B4-BE49-F238E27FC236}">
                <a16:creationId xmlns:a16="http://schemas.microsoft.com/office/drawing/2014/main" id="{6DFDB1FF-70CD-4B4D-BE0F-18D2D9476AE9}"/>
              </a:ext>
            </a:extLst>
          </p:cNvPr>
          <p:cNvSpPr>
            <a:spLocks noGrp="1"/>
          </p:cNvSpPr>
          <p:nvPr>
            <p:ph type="sldNum" sz="quarter" idx="12"/>
          </p:nvPr>
        </p:nvSpPr>
        <p:spPr>
          <a:xfrm>
            <a:off x="8610600" y="6356350"/>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6</a:t>
            </a:fld>
            <a:endParaRPr lang="en-GB"/>
          </a:p>
        </p:txBody>
      </p:sp>
      <p:sp>
        <p:nvSpPr>
          <p:cNvPr id="6" name="Footer Placeholder 3">
            <a:extLst>
              <a:ext uri="{FF2B5EF4-FFF2-40B4-BE49-F238E27FC236}">
                <a16:creationId xmlns:a16="http://schemas.microsoft.com/office/drawing/2014/main" id="{1353B5E4-9149-4E30-A100-9CD299731A10}"/>
              </a:ext>
            </a:extLst>
          </p:cNvPr>
          <p:cNvSpPr>
            <a:spLocks noGrp="1"/>
          </p:cNvSpPr>
          <p:nvPr>
            <p:ph type="ftr" sz="quarter" idx="11"/>
          </p:nvPr>
        </p:nvSpPr>
        <p:spPr>
          <a:xfrm>
            <a:off x="838200" y="6356350"/>
            <a:ext cx="7315200" cy="3651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Respiratory virus vaccine campaign outline</a:t>
            </a:r>
            <a:endParaRPr lang="en-GB" dirty="0"/>
          </a:p>
        </p:txBody>
      </p:sp>
      <p:sp>
        <p:nvSpPr>
          <p:cNvPr id="7" name="Footer Placeholder 3">
            <a:extLst>
              <a:ext uri="{FF2B5EF4-FFF2-40B4-BE49-F238E27FC236}">
                <a16:creationId xmlns:a16="http://schemas.microsoft.com/office/drawing/2014/main" id="{33C9B998-FD94-4434-A468-4EEEEDE4AD0A}"/>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extLst>
      <p:ext uri="{BB962C8B-B14F-4D97-AF65-F5344CB8AC3E}">
        <p14:creationId xmlns:p14="http://schemas.microsoft.com/office/powerpoint/2010/main" val="155882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name="Slide3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B7CA15-B20F-46D7-A6BA-C40A38F634FF}"/>
              </a:ext>
            </a:extLst>
          </p:cNvPr>
          <p:cNvSpPr txBox="1">
            <a:spLocks noGrp="1"/>
          </p:cNvSpPr>
          <p:nvPr>
            <p:ph type="body" sz="quarter" idx="4294967295"/>
          </p:nvPr>
        </p:nvSpPr>
        <p:spPr>
          <a:xfrm>
            <a:off x="356835" y="1387885"/>
            <a:ext cx="8329964" cy="2661214"/>
          </a:xfrm>
          <a:prstGeom prst="rect">
            <a:avLst/>
          </a:prstGeom>
          <a:noFill/>
          <a:ln>
            <a:noFill/>
          </a:ln>
        </p:spPr>
        <p:txBody>
          <a:bodyPr vert="horz" wrap="square" lIns="91440" tIns="45720" rIns="91440" bIns="45720" anchor="t" anchorCtr="0" compatLnSpc="1">
            <a:normAutofit/>
          </a:bodyPr>
          <a:lstStyle/>
          <a:p>
            <a:pPr marL="0" lvl="0" indent="0" defTabSz="685800">
              <a:lnSpc>
                <a:spcPct val="100000"/>
              </a:lnSpc>
              <a:spcBef>
                <a:spcPts val="750"/>
              </a:spcBef>
              <a:buNone/>
            </a:pPr>
            <a:r>
              <a:rPr lang="en-GB" sz="1600" dirty="0">
                <a:solidFill>
                  <a:srgbClr val="002060"/>
                </a:solidFill>
                <a:latin typeface="Arial" panose="020B0604020202020204" pitchFamily="34" charset="0"/>
                <a:cs typeface="Arial" panose="020B0604020202020204" pitchFamily="34" charset="0"/>
              </a:rPr>
              <a:t>Following completion of this resource healthcare practitioners will be able to:</a:t>
            </a:r>
          </a:p>
          <a:p>
            <a:pPr defTabSz="685800">
              <a:lnSpc>
                <a:spcPct val="100000"/>
              </a:lnSpc>
              <a:spcBef>
                <a:spcPts val="750"/>
              </a:spcBef>
            </a:pPr>
            <a:r>
              <a:rPr lang="en-GB" sz="1600" dirty="0">
                <a:solidFill>
                  <a:srgbClr val="002060"/>
                </a:solidFill>
                <a:latin typeface="Arial" panose="020B0604020202020204" pitchFamily="34" charset="0"/>
                <a:cs typeface="Arial" panose="020B0604020202020204" pitchFamily="34" charset="0"/>
              </a:rPr>
              <a:t>Describe the aetiology  and epidemiology of HPV</a:t>
            </a:r>
          </a:p>
          <a:p>
            <a:pPr defTabSz="685800">
              <a:lnSpc>
                <a:spcPct val="100000"/>
              </a:lnSpc>
              <a:spcBef>
                <a:spcPts val="750"/>
              </a:spcBef>
            </a:pPr>
            <a:r>
              <a:rPr lang="en-GB" sz="1600" dirty="0">
                <a:solidFill>
                  <a:srgbClr val="002060"/>
                </a:solidFill>
                <a:latin typeface="Arial" panose="020B0604020202020204" pitchFamily="34" charset="0"/>
                <a:cs typeface="Arial" panose="020B0604020202020204" pitchFamily="34" charset="0"/>
              </a:rPr>
              <a:t>Understand the rationale and evidence base for a targeted HPV-GBMSM vaccination programme to those aged up to and including 45 years </a:t>
            </a:r>
          </a:p>
          <a:p>
            <a:pPr defTabSz="685800">
              <a:lnSpc>
                <a:spcPct val="100000"/>
              </a:lnSpc>
              <a:spcBef>
                <a:spcPts val="750"/>
              </a:spcBef>
            </a:pPr>
            <a:r>
              <a:rPr lang="en-GB" sz="1600" dirty="0">
                <a:solidFill>
                  <a:srgbClr val="002060"/>
                </a:solidFill>
                <a:latin typeface="Arial" panose="020B0604020202020204" pitchFamily="34" charset="0"/>
                <a:cs typeface="Arial" panose="020B0604020202020204" pitchFamily="34" charset="0"/>
              </a:rPr>
              <a:t>Discuss the benefits of vaccination against HPV with eligible GBMSM </a:t>
            </a:r>
          </a:p>
          <a:p>
            <a:pPr defTabSz="685800">
              <a:lnSpc>
                <a:spcPct val="100000"/>
              </a:lnSpc>
              <a:spcBef>
                <a:spcPts val="750"/>
              </a:spcBef>
            </a:pPr>
            <a:r>
              <a:rPr lang="en-GB" sz="1600" dirty="0">
                <a:solidFill>
                  <a:srgbClr val="002060"/>
                </a:solidFill>
                <a:latin typeface="Arial" panose="020B0604020202020204" pitchFamily="34" charset="0"/>
                <a:cs typeface="Arial" panose="020B0604020202020204" pitchFamily="34" charset="0"/>
              </a:rPr>
              <a:t>Safely administer the vaccine including recommended dosage and schedule, contraindications, precautions </a:t>
            </a:r>
          </a:p>
          <a:p>
            <a:pPr defTabSz="685800">
              <a:lnSpc>
                <a:spcPct val="100000"/>
              </a:lnSpc>
              <a:spcBef>
                <a:spcPts val="750"/>
              </a:spcBef>
            </a:pPr>
            <a:r>
              <a:rPr lang="en-GB" sz="1600" dirty="0">
                <a:solidFill>
                  <a:srgbClr val="002060"/>
                </a:solidFill>
                <a:latin typeface="Arial" panose="020B0604020202020204" pitchFamily="34" charset="0"/>
                <a:cs typeface="Arial" panose="020B0604020202020204" pitchFamily="34" charset="0"/>
              </a:rPr>
              <a:t>Identify sources of additional information</a:t>
            </a:r>
          </a:p>
          <a:p>
            <a:pPr marL="171450" lvl="0" indent="-171450" defTabSz="685800">
              <a:lnSpc>
                <a:spcPct val="70000"/>
              </a:lnSpc>
              <a:spcBef>
                <a:spcPts val="750"/>
              </a:spcBef>
              <a:buSzPct val="100000"/>
              <a:buFont typeface="Arial" pitchFamily="34"/>
            </a:pPr>
            <a:endParaRPr lang="en-GB" sz="1900" dirty="0">
              <a:solidFill>
                <a:srgbClr val="2F2F2F"/>
              </a:solidFill>
              <a:latin typeface="Source Sans Pro"/>
            </a:endParaRPr>
          </a:p>
        </p:txBody>
      </p:sp>
      <p:sp>
        <p:nvSpPr>
          <p:cNvPr id="3" name="Text Placeholder 2">
            <a:extLst>
              <a:ext uri="{FF2B5EF4-FFF2-40B4-BE49-F238E27FC236}">
                <a16:creationId xmlns:a16="http://schemas.microsoft.com/office/drawing/2014/main" id="{7042140E-3A89-435A-9747-1200B69DC635}"/>
              </a:ext>
            </a:extLst>
          </p:cNvPr>
          <p:cNvSpPr txBox="1">
            <a:spLocks noGrp="1"/>
          </p:cNvSpPr>
          <p:nvPr>
            <p:ph type="body" sz="quarter" idx="4294967295"/>
          </p:nvPr>
        </p:nvSpPr>
        <p:spPr>
          <a:xfrm>
            <a:off x="575038" y="448860"/>
            <a:ext cx="7321875" cy="519114"/>
          </a:xfrm>
          <a:prstGeom prst="rect">
            <a:avLst/>
          </a:prstGeom>
          <a:noFill/>
          <a:ln>
            <a:noFill/>
          </a:ln>
        </p:spPr>
        <p:txBody>
          <a:bodyPr vert="horz" wrap="square" lIns="91440" tIns="45720" rIns="91440" bIns="45720" anchor="t" anchorCtr="0" compatLnSpc="1">
            <a:normAutofit/>
          </a:bodyPr>
          <a:lstStyle/>
          <a:p>
            <a:pPr marL="0" lvl="0" indent="0" defTabSz="685800">
              <a:lnSpc>
                <a:spcPct val="80000"/>
              </a:lnSpc>
              <a:spcBef>
                <a:spcPts val="750"/>
              </a:spcBef>
              <a:buNone/>
            </a:pPr>
            <a:r>
              <a:rPr lang="en-GB" sz="3300" b="1" dirty="0">
                <a:solidFill>
                  <a:srgbClr val="17375E"/>
                </a:solidFill>
                <a:latin typeface="Arial" panose="020B0604020202020204" pitchFamily="34" charset="0"/>
                <a:cs typeface="Arial" panose="020B0604020202020204" pitchFamily="34" charset="0"/>
              </a:rPr>
              <a:t>Learning Outcomes</a:t>
            </a:r>
          </a:p>
          <a:p>
            <a:pPr marL="0" lvl="0" indent="0" defTabSz="685800">
              <a:lnSpc>
                <a:spcPct val="80000"/>
              </a:lnSpc>
              <a:spcBef>
                <a:spcPts val="750"/>
              </a:spcBef>
              <a:buNone/>
            </a:pPr>
            <a:endParaRPr lang="en-GB" sz="3300" dirty="0">
              <a:solidFill>
                <a:srgbClr val="17375E"/>
              </a:solidFill>
              <a:latin typeface="Source Sans Pro"/>
            </a:endParaRPr>
          </a:p>
        </p:txBody>
      </p:sp>
      <p:sp>
        <p:nvSpPr>
          <p:cNvPr id="4" name="Footer Placeholder 3">
            <a:extLst>
              <a:ext uri="{FF2B5EF4-FFF2-40B4-BE49-F238E27FC236}">
                <a16:creationId xmlns:a16="http://schemas.microsoft.com/office/drawing/2014/main" id="{300AA9A5-98F9-4BA1-85E0-129A4A8525F4}"/>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name="Slide3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CF0CE-CA55-4BAB-9F8E-AFE1B5736D1B}"/>
              </a:ext>
            </a:extLst>
          </p:cNvPr>
          <p:cNvSpPr txBox="1">
            <a:spLocks noGrp="1"/>
          </p:cNvSpPr>
          <p:nvPr>
            <p:ph type="body" sz="quarter" idx="4294967295"/>
          </p:nvPr>
        </p:nvSpPr>
        <p:spPr>
          <a:xfrm>
            <a:off x="170120" y="769547"/>
            <a:ext cx="8758123" cy="3733874"/>
          </a:xfrm>
          <a:prstGeom prst="rect">
            <a:avLst/>
          </a:prstGeom>
          <a:noFill/>
          <a:ln>
            <a:noFill/>
          </a:ln>
        </p:spPr>
        <p:txBody>
          <a:bodyPr vert="horz" wrap="square" lIns="91440" tIns="45720" rIns="91440" bIns="45720" anchor="t" anchorCtr="0" compatLnSpc="1">
            <a:normAutofit fontScale="25000" lnSpcReduction="20000"/>
          </a:bodyPr>
          <a:lstStyle/>
          <a:p>
            <a:pPr marL="171450" lvl="0" indent="-171450" defTabSz="685800">
              <a:lnSpc>
                <a:spcPct val="110000"/>
              </a:lnSpc>
              <a:spcBef>
                <a:spcPts val="750"/>
              </a:spcBef>
              <a:buSzPct val="100000"/>
              <a:buFont typeface="Arial" pitchFamily="34"/>
            </a:pPr>
            <a:r>
              <a:rPr lang="en-GB" sz="5000" dirty="0">
                <a:solidFill>
                  <a:srgbClr val="002060"/>
                </a:solidFill>
                <a:latin typeface="Arial" panose="020B0604020202020204" pitchFamily="34" charset="0"/>
                <a:cs typeface="Arial" panose="020B0604020202020204" pitchFamily="34" charset="0"/>
              </a:rPr>
              <a:t>GBMSM have a significantly increased burden of HPV related disease and adverse outcomes compared to heterosexual men (</a:t>
            </a:r>
            <a:r>
              <a:rPr lang="en-GB" sz="5000" dirty="0">
                <a:solidFill>
                  <a:srgbClr val="002060"/>
                </a:solidFill>
                <a:latin typeface="Arial" panose="020B0604020202020204" pitchFamily="34" charset="0"/>
                <a:cs typeface="Arial" panose="020B0604020202020204" pitchFamily="34" charset="0"/>
                <a:hlinkClick r:id="rId3"/>
              </a:rPr>
              <a:t>Green Book Chapter 18a</a:t>
            </a:r>
            <a:r>
              <a:rPr lang="en-GB" sz="5000" dirty="0">
                <a:solidFill>
                  <a:srgbClr val="002060"/>
                </a:solidFill>
                <a:latin typeface="Arial" panose="020B0604020202020204" pitchFamily="34" charset="0"/>
                <a:cs typeface="Arial" panose="020B0604020202020204" pitchFamily="34" charset="0"/>
              </a:rPr>
              <a:t>).</a:t>
            </a:r>
          </a:p>
          <a:p>
            <a:pPr marL="171450" lvl="0" indent="-171450" defTabSz="685800">
              <a:lnSpc>
                <a:spcPct val="110000"/>
              </a:lnSpc>
              <a:spcBef>
                <a:spcPts val="750"/>
              </a:spcBef>
              <a:buSzPct val="100000"/>
              <a:buFont typeface="Arial" pitchFamily="34"/>
            </a:pPr>
            <a:r>
              <a:rPr lang="en-GB" sz="5000" dirty="0">
                <a:solidFill>
                  <a:srgbClr val="002060"/>
                </a:solidFill>
                <a:latin typeface="Arial" panose="020B0604020202020204" pitchFamily="34" charset="0"/>
                <a:cs typeface="Arial" panose="020B0604020202020204" pitchFamily="34" charset="0"/>
              </a:rPr>
              <a:t>A</a:t>
            </a:r>
            <a:r>
              <a:rPr lang="en-GB" sz="5000" dirty="0">
                <a:solidFill>
                  <a:srgbClr val="000000"/>
                </a:solidFill>
                <a:latin typeface="Arial" panose="020B0604020202020204" pitchFamily="34" charset="0"/>
                <a:cs typeface="Arial" panose="020B0604020202020204" pitchFamily="34" charset="0"/>
              </a:rPr>
              <a:t> </a:t>
            </a:r>
            <a:r>
              <a:rPr lang="en-GB" sz="5000" dirty="0">
                <a:solidFill>
                  <a:srgbClr val="000000"/>
                </a:solidFill>
                <a:latin typeface="Arial" panose="020B0604020202020204" pitchFamily="34" charset="0"/>
                <a:cs typeface="Arial" panose="020B0604020202020204" pitchFamily="34" charset="0"/>
                <a:hlinkClick r:id="rId4"/>
              </a:rPr>
              <a:t>targeted HPV vaccination programme </a:t>
            </a:r>
            <a:r>
              <a:rPr lang="en-GB" sz="5000" dirty="0">
                <a:solidFill>
                  <a:srgbClr val="002060"/>
                </a:solidFill>
                <a:latin typeface="Arial" panose="020B0604020202020204" pitchFamily="34" charset="0"/>
                <a:cs typeface="Arial" panose="020B0604020202020204" pitchFamily="34" charset="0"/>
              </a:rPr>
              <a:t>was introduced for this group in Wales from the 1 April 2017.</a:t>
            </a:r>
          </a:p>
          <a:p>
            <a:pPr marL="171450" lvl="0" indent="-171450" defTabSz="685800">
              <a:lnSpc>
                <a:spcPct val="110000"/>
              </a:lnSpc>
              <a:spcBef>
                <a:spcPts val="750"/>
              </a:spcBef>
              <a:buSzPct val="100000"/>
              <a:buFont typeface="Arial" pitchFamily="34"/>
            </a:pPr>
            <a:r>
              <a:rPr lang="en-GB" sz="5000" dirty="0">
                <a:solidFill>
                  <a:srgbClr val="002060"/>
                </a:solidFill>
                <a:latin typeface="Arial" panose="020B0604020202020204" pitchFamily="34" charset="0"/>
                <a:cs typeface="Arial" panose="020B0604020202020204" pitchFamily="34" charset="0"/>
              </a:rPr>
              <a:t>The HPV vaccination programme was extended to include adolescent boys from September 2019 in Wales.</a:t>
            </a:r>
          </a:p>
          <a:p>
            <a:pPr marL="171450" lvl="0" indent="-171450" defTabSz="685800">
              <a:lnSpc>
                <a:spcPct val="110000"/>
              </a:lnSpc>
              <a:spcBef>
                <a:spcPts val="750"/>
              </a:spcBef>
              <a:buSzPct val="100000"/>
              <a:buFont typeface="Arial" pitchFamily="34"/>
            </a:pPr>
            <a:r>
              <a:rPr lang="en-GB" sz="5000" dirty="0">
                <a:solidFill>
                  <a:srgbClr val="002060"/>
                </a:solidFill>
                <a:latin typeface="Arial" panose="020B0604020202020204" pitchFamily="34" charset="0"/>
                <a:cs typeface="Arial" panose="020B0604020202020204" pitchFamily="34" charset="0"/>
              </a:rPr>
              <a:t>In 2022 Gardasil 9 vaccine became available and now replaces Gardasil as the HPV vaccine for the routine programme.</a:t>
            </a:r>
          </a:p>
          <a:p>
            <a:pPr marL="171450" lvl="0" indent="-171450" defTabSz="685800">
              <a:lnSpc>
                <a:spcPct val="110000"/>
              </a:lnSpc>
              <a:spcBef>
                <a:spcPts val="750"/>
              </a:spcBef>
              <a:buSzPct val="100000"/>
              <a:buFont typeface="Arial" pitchFamily="34"/>
            </a:pPr>
            <a:r>
              <a:rPr lang="en-GB" sz="5000" dirty="0">
                <a:solidFill>
                  <a:srgbClr val="002060"/>
                </a:solidFill>
                <a:latin typeface="Arial" panose="020B0604020202020204" pitchFamily="34" charset="0"/>
                <a:cs typeface="Arial" panose="020B0604020202020204" pitchFamily="34" charset="0"/>
              </a:rPr>
              <a:t>Since April 2022 there has been a change from a 3-dose to a 2-dose schedule for eligible individuals aged over 15 years and GBMSM (a 3-dose schedule continues for those who are immunosuppressed or HIV-positive).</a:t>
            </a:r>
          </a:p>
          <a:p>
            <a:pPr marL="171450" lvl="0" indent="-171450" defTabSz="685800">
              <a:lnSpc>
                <a:spcPct val="110000"/>
              </a:lnSpc>
              <a:spcBef>
                <a:spcPts val="750"/>
              </a:spcBef>
              <a:buSzPct val="100000"/>
              <a:buFont typeface="Arial" pitchFamily="34"/>
            </a:pPr>
            <a:r>
              <a:rPr lang="en-GB" sz="5000" dirty="0">
                <a:solidFill>
                  <a:srgbClr val="002060"/>
                </a:solidFill>
                <a:latin typeface="Arial" panose="020B0604020202020204" pitchFamily="34" charset="0"/>
                <a:cs typeface="Arial" panose="020B0604020202020204" pitchFamily="34" charset="0"/>
              </a:rPr>
              <a:t>In August 2022 the </a:t>
            </a:r>
            <a:r>
              <a:rPr lang="en-GB" sz="5000" dirty="0">
                <a:solidFill>
                  <a:srgbClr val="002060"/>
                </a:solidFill>
                <a:latin typeface="Arial" panose="020B0604020202020204" pitchFamily="34" charset="0"/>
                <a:cs typeface="Arial" panose="020B0604020202020204" pitchFamily="34" charset="0"/>
                <a:hlinkClick r:id="rId5"/>
              </a:rPr>
              <a:t>Joint Committee on Vaccination and Immunisation </a:t>
            </a:r>
            <a:r>
              <a:rPr lang="en-GB" sz="5000" dirty="0">
                <a:solidFill>
                  <a:srgbClr val="002060"/>
                </a:solidFill>
                <a:latin typeface="Arial" panose="020B0604020202020204" pitchFamily="34" charset="0"/>
                <a:cs typeface="Arial" panose="020B0604020202020204" pitchFamily="34" charset="0"/>
              </a:rPr>
              <a:t>(JCVI) advised moving to a one-dose schedule for the routine programme and GBMSM* programme for under 25s.</a:t>
            </a:r>
          </a:p>
          <a:p>
            <a:pPr marL="171450" marR="0" lvl="0" indent="-171450" algn="l" defTabSz="685800" rtl="0" eaLnBrk="1" fontAlgn="auto" latinLnBrk="0" hangingPunct="1">
              <a:lnSpc>
                <a:spcPct val="110000"/>
              </a:lnSpc>
              <a:spcBef>
                <a:spcPts val="750"/>
              </a:spcBef>
              <a:spcAft>
                <a:spcPts val="0"/>
              </a:spcAft>
              <a:buClrTx/>
              <a:buSzPct val="100000"/>
              <a:buFont typeface="Arial" pitchFamily="34"/>
              <a:buChar char="•"/>
              <a:tabLst/>
              <a:defRPr/>
            </a:pPr>
            <a:r>
              <a:rPr kumimoji="0" lang="en-GB" sz="5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a:t>
            </a:r>
            <a:r>
              <a:rPr kumimoji="0" lang="en-GB" sz="5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6"/>
              </a:rPr>
              <a:t>WHC/2022/023</a:t>
            </a:r>
            <a:r>
              <a:rPr kumimoji="0" lang="en-GB" sz="5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was published in September 2022 announcing changes planned for academic year 2023/24</a:t>
            </a:r>
          </a:p>
          <a:p>
            <a:pPr marL="171450" marR="0" lvl="0" indent="-171450" algn="l" defTabSz="685800" rtl="0" eaLnBrk="1" fontAlgn="auto" latinLnBrk="0" hangingPunct="1">
              <a:lnSpc>
                <a:spcPct val="110000"/>
              </a:lnSpc>
              <a:spcBef>
                <a:spcPts val="750"/>
              </a:spcBef>
              <a:spcAft>
                <a:spcPts val="0"/>
              </a:spcAft>
              <a:buClrTx/>
              <a:buSzPct val="100000"/>
              <a:buFont typeface="Arial" pitchFamily="34"/>
              <a:buChar char="•"/>
              <a:tabLst/>
              <a:defRPr/>
            </a:pPr>
            <a:r>
              <a:rPr lang="en-GB" sz="5000" dirty="0">
                <a:solidFill>
                  <a:srgbClr val="002060"/>
                </a:solidFill>
                <a:latin typeface="Arial" panose="020B0604020202020204" pitchFamily="34" charset="0"/>
                <a:cs typeface="Arial" panose="020B0604020202020204" pitchFamily="34" charset="0"/>
              </a:rPr>
              <a:t>A </a:t>
            </a:r>
            <a:r>
              <a:rPr lang="en-GB" sz="5000" dirty="0">
                <a:solidFill>
                  <a:srgbClr val="002060"/>
                </a:solidFill>
                <a:latin typeface="Arial" panose="020B0604020202020204" pitchFamily="34" charset="0"/>
                <a:cs typeface="Arial" panose="020B0604020202020204" pitchFamily="34" charset="0"/>
                <a:hlinkClick r:id="rId7"/>
              </a:rPr>
              <a:t>WHC/2023/016</a:t>
            </a:r>
            <a:r>
              <a:rPr lang="en-GB" sz="5000" dirty="0">
                <a:solidFill>
                  <a:srgbClr val="002060"/>
                </a:solidFill>
                <a:latin typeface="Arial" panose="020B0604020202020204" pitchFamily="34" charset="0"/>
                <a:cs typeface="Arial" panose="020B0604020202020204" pitchFamily="34" charset="0"/>
              </a:rPr>
              <a:t> was published in May 2023 providing guidance on implementing the move to one dose of the HPV vaccine in Wales</a:t>
            </a:r>
          </a:p>
          <a:p>
            <a:pPr marL="171450" marR="0" lvl="0" indent="-171450" algn="l" defTabSz="685800" rtl="0" eaLnBrk="1" fontAlgn="auto" latinLnBrk="0" hangingPunct="1">
              <a:lnSpc>
                <a:spcPct val="110000"/>
              </a:lnSpc>
              <a:spcBef>
                <a:spcPts val="750"/>
              </a:spcBef>
              <a:spcAft>
                <a:spcPts val="0"/>
              </a:spcAft>
              <a:buClrTx/>
              <a:buSzPct val="100000"/>
              <a:buFont typeface="Arial" pitchFamily="34"/>
              <a:buChar char="•"/>
              <a:tabLst/>
              <a:defRPr/>
            </a:pPr>
            <a:r>
              <a:rPr lang="en-GB" sz="5000" dirty="0">
                <a:solidFill>
                  <a:srgbClr val="002060"/>
                </a:solidFill>
                <a:latin typeface="Arial" panose="020B0604020202020204" pitchFamily="34" charset="0"/>
                <a:cs typeface="Arial" panose="020B0604020202020204" pitchFamily="34" charset="0"/>
              </a:rPr>
              <a:t>The change to a one-dose schedule will come into effect from 1 September 2023 in Wales.</a:t>
            </a:r>
          </a:p>
          <a:p>
            <a:pPr marL="171450" lvl="0" indent="-171450" defTabSz="685800">
              <a:lnSpc>
                <a:spcPct val="70000"/>
              </a:lnSpc>
              <a:spcBef>
                <a:spcPts val="750"/>
              </a:spcBef>
              <a:buSzPct val="100000"/>
              <a:buFont typeface="Arial" pitchFamily="34"/>
            </a:pPr>
            <a:endParaRPr lang="en-GB" sz="1800" dirty="0">
              <a:solidFill>
                <a:srgbClr val="17365E"/>
              </a:solidFill>
              <a:latin typeface="Source Sans Pro"/>
            </a:endParaRPr>
          </a:p>
          <a:p>
            <a:pPr marL="171450" lvl="0" indent="-171450" defTabSz="685800">
              <a:lnSpc>
                <a:spcPct val="70000"/>
              </a:lnSpc>
              <a:spcBef>
                <a:spcPts val="750"/>
              </a:spcBef>
              <a:buSzPct val="100000"/>
              <a:buFont typeface="Arial" pitchFamily="34"/>
            </a:pPr>
            <a:endParaRPr lang="en-GB" sz="1800" dirty="0">
              <a:solidFill>
                <a:srgbClr val="002060"/>
              </a:solidFill>
              <a:latin typeface="Source Sans Pro"/>
            </a:endParaRPr>
          </a:p>
          <a:p>
            <a:pPr marL="171450" lvl="0" indent="-171450" defTabSz="685800">
              <a:lnSpc>
                <a:spcPct val="70000"/>
              </a:lnSpc>
              <a:spcBef>
                <a:spcPts val="750"/>
              </a:spcBef>
              <a:buSzPct val="100000"/>
              <a:buFont typeface="Arial" pitchFamily="34"/>
            </a:pPr>
            <a:endParaRPr lang="en-GB" sz="1800" dirty="0">
              <a:solidFill>
                <a:srgbClr val="2F2F2F"/>
              </a:solidFill>
              <a:latin typeface="Source Sans Pro"/>
            </a:endParaRPr>
          </a:p>
        </p:txBody>
      </p:sp>
      <p:sp>
        <p:nvSpPr>
          <p:cNvPr id="3" name="Text Placeholder 2">
            <a:extLst>
              <a:ext uri="{FF2B5EF4-FFF2-40B4-BE49-F238E27FC236}">
                <a16:creationId xmlns:a16="http://schemas.microsoft.com/office/drawing/2014/main" id="{D39D3034-7DA5-41C8-AA6F-5F1015FB8A2F}"/>
              </a:ext>
            </a:extLst>
          </p:cNvPr>
          <p:cNvSpPr txBox="1">
            <a:spLocks noGrp="1"/>
          </p:cNvSpPr>
          <p:nvPr>
            <p:ph type="body" sz="quarter" idx="4294967295"/>
          </p:nvPr>
        </p:nvSpPr>
        <p:spPr>
          <a:xfrm>
            <a:off x="170120" y="133423"/>
            <a:ext cx="7173321" cy="518086"/>
          </a:xfrm>
          <a:prstGeom prst="rect">
            <a:avLst/>
          </a:prstGeom>
          <a:noFill/>
          <a:ln>
            <a:noFill/>
          </a:ln>
        </p:spPr>
        <p:txBody>
          <a:bodyPr vert="horz" wrap="square" lIns="91440" tIns="45720" rIns="91440" bIns="45720" anchor="t" anchorCtr="0" compatLnSpc="1">
            <a:normAutofit fontScale="92500" lnSpcReduction="10000"/>
          </a:bodyPr>
          <a:lstStyle/>
          <a:p>
            <a:pPr marL="0" lvl="0" indent="0" defTabSz="685800">
              <a:spcBef>
                <a:spcPts val="750"/>
              </a:spcBef>
              <a:buNone/>
            </a:pPr>
            <a:r>
              <a:rPr lang="en-GB" sz="3600" b="1" dirty="0">
                <a:solidFill>
                  <a:srgbClr val="17375E"/>
                </a:solidFill>
                <a:latin typeface="Arial" panose="020B0604020202020204" pitchFamily="34" charset="0"/>
                <a:cs typeface="Arial" panose="020B0604020202020204" pitchFamily="34" charset="0"/>
              </a:rPr>
              <a:t>Key Messages </a:t>
            </a:r>
          </a:p>
          <a:p>
            <a:pPr marL="0" lvl="0" indent="0" defTabSz="685800">
              <a:spcBef>
                <a:spcPts val="750"/>
              </a:spcBef>
              <a:buNone/>
            </a:pPr>
            <a:endParaRPr lang="en-GB" sz="3600" dirty="0">
              <a:solidFill>
                <a:srgbClr val="17375E"/>
              </a:solidFill>
              <a:latin typeface="Source Sans Pro"/>
            </a:endParaRPr>
          </a:p>
        </p:txBody>
      </p:sp>
      <p:sp>
        <p:nvSpPr>
          <p:cNvPr id="4" name="Footer Placeholder 3">
            <a:extLst>
              <a:ext uri="{FF2B5EF4-FFF2-40B4-BE49-F238E27FC236}">
                <a16:creationId xmlns:a16="http://schemas.microsoft.com/office/drawing/2014/main" id="{CC2DD076-D2DC-4D29-BA66-132EBEA1D7A6}"/>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name="Slide34">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C322E8-29C1-4606-BCA4-00CADC7C7C03}"/>
              </a:ext>
            </a:extLst>
          </p:cNvPr>
          <p:cNvSpPr txBox="1">
            <a:spLocks noGrp="1"/>
          </p:cNvSpPr>
          <p:nvPr>
            <p:ph type="body" sz="quarter" idx="4294967295"/>
          </p:nvPr>
        </p:nvSpPr>
        <p:spPr>
          <a:xfrm>
            <a:off x="189573" y="830098"/>
            <a:ext cx="8841411" cy="3741902"/>
          </a:xfrm>
          <a:prstGeom prst="rect">
            <a:avLst/>
          </a:prstGeom>
          <a:noFill/>
          <a:ln>
            <a:noFill/>
          </a:ln>
        </p:spPr>
        <p:txBody>
          <a:bodyPr vert="horz" wrap="square" lIns="91440" tIns="45720" rIns="91440" bIns="45720" anchor="t" anchorCtr="0" compatLnSpc="1">
            <a:normAutofit fontScale="40000" lnSpcReduction="20000"/>
          </a:bodyPr>
          <a:lstStyle/>
          <a:p>
            <a:pPr defTabSz="685800">
              <a:lnSpc>
                <a:spcPct val="120000"/>
              </a:lnSpc>
              <a:spcBef>
                <a:spcPts val="750"/>
              </a:spcBef>
              <a:buSzPct val="100000"/>
            </a:pPr>
            <a:r>
              <a:rPr lang="en-GB" sz="4500" dirty="0">
                <a:solidFill>
                  <a:srgbClr val="002060"/>
                </a:solidFill>
                <a:latin typeface="Arial" panose="020B0604020202020204" pitchFamily="34" charset="0"/>
                <a:cs typeface="Arial" panose="020B0604020202020204" pitchFamily="34" charset="0"/>
              </a:rPr>
              <a:t>HPV is a DNA virus </a:t>
            </a:r>
          </a:p>
          <a:p>
            <a:pPr defTabSz="685800">
              <a:lnSpc>
                <a:spcPct val="120000"/>
              </a:lnSpc>
              <a:spcBef>
                <a:spcPts val="750"/>
              </a:spcBef>
              <a:buSzPct val="100000"/>
            </a:pPr>
            <a:r>
              <a:rPr lang="en-GB" sz="4500" dirty="0">
                <a:solidFill>
                  <a:srgbClr val="002060"/>
                </a:solidFill>
                <a:latin typeface="Arial" panose="020B0604020202020204" pitchFamily="34" charset="0"/>
                <a:cs typeface="Arial" panose="020B0604020202020204" pitchFamily="34" charset="0"/>
              </a:rPr>
              <a:t>Infects skin and mucosal sites (squamous epithelium) through skin-to-skin contact</a:t>
            </a:r>
          </a:p>
          <a:p>
            <a:pPr defTabSz="685800">
              <a:lnSpc>
                <a:spcPct val="120000"/>
              </a:lnSpc>
              <a:spcBef>
                <a:spcPts val="750"/>
              </a:spcBef>
              <a:buSzPct val="100000"/>
            </a:pPr>
            <a:r>
              <a:rPr lang="en-GB" sz="4500" dirty="0">
                <a:solidFill>
                  <a:srgbClr val="002060"/>
                </a:solidFill>
                <a:latin typeface="Arial" panose="020B0604020202020204" pitchFamily="34" charset="0"/>
                <a:cs typeface="Arial" panose="020B0604020202020204" pitchFamily="34" charset="0"/>
              </a:rPr>
              <a:t>HPVs are a large group of related viruses. Each virus in the group is </a:t>
            </a:r>
          </a:p>
          <a:p>
            <a:pPr marL="0" indent="0" defTabSz="685800">
              <a:lnSpc>
                <a:spcPct val="120000"/>
              </a:lnSpc>
              <a:spcBef>
                <a:spcPts val="750"/>
              </a:spcBef>
              <a:buSzPct val="100000"/>
              <a:buNone/>
            </a:pPr>
            <a:r>
              <a:rPr lang="en-GB" sz="4500" dirty="0">
                <a:solidFill>
                  <a:srgbClr val="002060"/>
                </a:solidFill>
                <a:latin typeface="Arial" panose="020B0604020202020204" pitchFamily="34" charset="0"/>
                <a:cs typeface="Arial" panose="020B0604020202020204" pitchFamily="34" charset="0"/>
              </a:rPr>
              <a:t>    given a number, which is called an HPV type</a:t>
            </a:r>
          </a:p>
          <a:p>
            <a:pPr defTabSz="685800">
              <a:lnSpc>
                <a:spcPct val="120000"/>
              </a:lnSpc>
              <a:spcBef>
                <a:spcPts val="750"/>
              </a:spcBef>
              <a:buSzPct val="100000"/>
            </a:pPr>
            <a:r>
              <a:rPr lang="en-GB" sz="4500" dirty="0">
                <a:solidFill>
                  <a:srgbClr val="002060"/>
                </a:solidFill>
                <a:latin typeface="Arial" panose="020B0604020202020204" pitchFamily="34" charset="0"/>
                <a:cs typeface="Arial" panose="020B0604020202020204" pitchFamily="34" charset="0"/>
              </a:rPr>
              <a:t>HPV infections are often asymptomatic</a:t>
            </a:r>
          </a:p>
          <a:p>
            <a:pPr defTabSz="685800">
              <a:lnSpc>
                <a:spcPct val="120000"/>
              </a:lnSpc>
              <a:spcBef>
                <a:spcPts val="750"/>
              </a:spcBef>
              <a:buSzPct val="100000"/>
            </a:pPr>
            <a:r>
              <a:rPr lang="en-GB" sz="4500" dirty="0">
                <a:solidFill>
                  <a:srgbClr val="002060"/>
                </a:solidFill>
                <a:latin typeface="Arial" panose="020B0604020202020204" pitchFamily="34" charset="0"/>
                <a:cs typeface="Arial" panose="020B0604020202020204" pitchFamily="34" charset="0"/>
              </a:rPr>
              <a:t>Can resolve spontaneously:</a:t>
            </a:r>
          </a:p>
          <a:p>
            <a:pPr marL="514350" lvl="1" indent="-171450" defTabSz="685800">
              <a:lnSpc>
                <a:spcPct val="120000"/>
              </a:lnSpc>
              <a:spcBef>
                <a:spcPts val="375"/>
              </a:spcBef>
              <a:buSzPct val="100000"/>
              <a:buFont typeface="Wingdings" pitchFamily="2"/>
              <a:buChar char="Ø"/>
            </a:pPr>
            <a:r>
              <a:rPr lang="en-GB" sz="4500" dirty="0">
                <a:solidFill>
                  <a:srgbClr val="002060"/>
                </a:solidFill>
                <a:latin typeface="Arial" panose="020B0604020202020204" pitchFamily="34" charset="0"/>
                <a:cs typeface="Arial" panose="020B0604020202020204" pitchFamily="34" charset="0"/>
              </a:rPr>
              <a:t>  70% new high-risk infections will clear within a year</a:t>
            </a:r>
          </a:p>
          <a:p>
            <a:pPr marL="514350" lvl="1" indent="-171450" defTabSz="685800">
              <a:lnSpc>
                <a:spcPct val="120000"/>
              </a:lnSpc>
              <a:spcBef>
                <a:spcPts val="375"/>
              </a:spcBef>
              <a:buSzPct val="100000"/>
              <a:buFont typeface="Wingdings" pitchFamily="2"/>
              <a:buChar char="Ø"/>
            </a:pPr>
            <a:r>
              <a:rPr lang="en-GB" sz="4500" dirty="0">
                <a:solidFill>
                  <a:srgbClr val="002060"/>
                </a:solidFill>
                <a:latin typeface="Arial" panose="020B0604020202020204" pitchFamily="34" charset="0"/>
                <a:cs typeface="Arial" panose="020B0604020202020204" pitchFamily="34" charset="0"/>
              </a:rPr>
              <a:t>  90% new infections clear within 2 years                 </a:t>
            </a:r>
          </a:p>
          <a:p>
            <a:pPr defTabSz="685800">
              <a:lnSpc>
                <a:spcPct val="120000"/>
              </a:lnSpc>
              <a:spcBef>
                <a:spcPts val="750"/>
              </a:spcBef>
              <a:buSzPct val="100000"/>
            </a:pPr>
            <a:r>
              <a:rPr lang="en-GB" sz="4500" dirty="0">
                <a:solidFill>
                  <a:srgbClr val="002060"/>
                </a:solidFill>
                <a:latin typeface="Arial" panose="020B0604020202020204" pitchFamily="34" charset="0"/>
                <a:cs typeface="Arial" panose="020B0604020202020204" pitchFamily="34" charset="0"/>
              </a:rPr>
              <a:t>Persistent infection can cause cell changes leading to lesions including warts, </a:t>
            </a:r>
            <a:r>
              <a:rPr lang="en-GB" sz="4500" dirty="0" err="1">
                <a:solidFill>
                  <a:srgbClr val="002060"/>
                </a:solidFill>
                <a:latin typeface="Arial" panose="020B0604020202020204" pitchFamily="34" charset="0"/>
                <a:cs typeface="Arial" panose="020B0604020202020204" pitchFamily="34" charset="0"/>
              </a:rPr>
              <a:t>ano</a:t>
            </a:r>
            <a:r>
              <a:rPr lang="en-GB" sz="4500" dirty="0">
                <a:solidFill>
                  <a:srgbClr val="002060"/>
                </a:solidFill>
                <a:latin typeface="Arial" panose="020B0604020202020204" pitchFamily="34" charset="0"/>
                <a:cs typeface="Arial" panose="020B0604020202020204" pitchFamily="34" charset="0"/>
              </a:rPr>
              <a:t>-genital and some oropharyngeal cancers</a:t>
            </a:r>
          </a:p>
          <a:p>
            <a:pPr marL="171450" lvl="0" indent="-171450" defTabSz="685800">
              <a:lnSpc>
                <a:spcPct val="80000"/>
              </a:lnSpc>
              <a:spcBef>
                <a:spcPts val="750"/>
              </a:spcBef>
              <a:buSzPct val="100000"/>
              <a:buFont typeface="Arial" pitchFamily="34"/>
            </a:pPr>
            <a:endParaRPr lang="en-GB" sz="1800" dirty="0">
              <a:solidFill>
                <a:srgbClr val="2F2F2F"/>
              </a:solidFill>
              <a:latin typeface="Source Sans Pro"/>
            </a:endParaRPr>
          </a:p>
        </p:txBody>
      </p:sp>
      <p:sp>
        <p:nvSpPr>
          <p:cNvPr id="3" name="Text Placeholder 2">
            <a:extLst>
              <a:ext uri="{FF2B5EF4-FFF2-40B4-BE49-F238E27FC236}">
                <a16:creationId xmlns:a16="http://schemas.microsoft.com/office/drawing/2014/main" id="{6EA873BA-2335-4456-B719-BEFA83DF9942}"/>
              </a:ext>
            </a:extLst>
          </p:cNvPr>
          <p:cNvSpPr txBox="1">
            <a:spLocks noGrp="1"/>
          </p:cNvSpPr>
          <p:nvPr>
            <p:ph type="body" sz="quarter" idx="4294967295"/>
          </p:nvPr>
        </p:nvSpPr>
        <p:spPr>
          <a:xfrm>
            <a:off x="189573" y="310984"/>
            <a:ext cx="7318427" cy="519114"/>
          </a:xfrm>
          <a:prstGeom prst="rect">
            <a:avLst/>
          </a:prstGeom>
          <a:noFill/>
          <a:ln>
            <a:noFill/>
          </a:ln>
        </p:spPr>
        <p:txBody>
          <a:bodyPr vert="horz" wrap="square" lIns="91440" tIns="45720" rIns="91440" bIns="45720" anchor="t" anchorCtr="0" compatLnSpc="1">
            <a:normAutofit/>
          </a:bodyPr>
          <a:lstStyle/>
          <a:p>
            <a:pPr marL="0" lvl="0" indent="0" defTabSz="685800">
              <a:lnSpc>
                <a:spcPct val="80000"/>
              </a:lnSpc>
              <a:spcBef>
                <a:spcPts val="750"/>
              </a:spcBef>
              <a:buNone/>
            </a:pPr>
            <a:r>
              <a:rPr lang="en-GB" sz="3200" b="1" dirty="0">
                <a:solidFill>
                  <a:srgbClr val="17375E"/>
                </a:solidFill>
                <a:latin typeface="Arial" panose="020B0604020202020204" pitchFamily="34" charset="0"/>
                <a:cs typeface="Arial" panose="020B0604020202020204" pitchFamily="34" charset="0"/>
              </a:rPr>
              <a:t>Human Papillomavirus (HPV) (1)</a:t>
            </a:r>
          </a:p>
          <a:p>
            <a:pPr marL="0" lvl="0" indent="0" defTabSz="685800">
              <a:lnSpc>
                <a:spcPct val="80000"/>
              </a:lnSpc>
              <a:spcBef>
                <a:spcPts val="750"/>
              </a:spcBef>
              <a:buNone/>
            </a:pPr>
            <a:endParaRPr lang="en-GB" sz="3300" dirty="0">
              <a:solidFill>
                <a:srgbClr val="17375E"/>
              </a:solidFill>
              <a:latin typeface="Source Sans Pro"/>
            </a:endParaRPr>
          </a:p>
        </p:txBody>
      </p:sp>
      <p:sp>
        <p:nvSpPr>
          <p:cNvPr id="4" name="Footer Placeholder 3">
            <a:extLst>
              <a:ext uri="{FF2B5EF4-FFF2-40B4-BE49-F238E27FC236}">
                <a16:creationId xmlns:a16="http://schemas.microsoft.com/office/drawing/2014/main" id="{465C2FFE-11F1-4273-B67A-1E599D145747}"/>
              </a:ext>
            </a:extLst>
          </p:cNvPr>
          <p:cNvSpPr txBox="1">
            <a:spLocks/>
          </p:cNvSpPr>
          <p:nvPr/>
        </p:nvSpPr>
        <p:spPr>
          <a:xfrm>
            <a:off x="497941" y="4581053"/>
            <a:ext cx="6817260" cy="217284"/>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prstClr val="white"/>
                </a:solidFill>
                <a:cs typeface="Calibri" panose="020F0502020204030204" pitchFamily="34" charset="0"/>
              </a:rPr>
              <a:t>Human papillomavirus (HPV) vaccination </a:t>
            </a:r>
            <a:br>
              <a:rPr lang="en-GB" sz="1600" dirty="0">
                <a:solidFill>
                  <a:prstClr val="white"/>
                </a:solidFill>
                <a:cs typeface="Calibri" panose="020F0502020204030204" pitchFamily="34" charset="0"/>
              </a:rPr>
            </a:br>
            <a:r>
              <a:rPr lang="en-GB" sz="1600" dirty="0">
                <a:solidFill>
                  <a:prstClr val="white"/>
                </a:solidFill>
                <a:cs typeface="Calibri" panose="020F0502020204030204" pitchFamily="34" charset="0"/>
              </a:rPr>
              <a:t>GBMSM immunisation programme</a:t>
            </a:r>
          </a:p>
          <a:p>
            <a:r>
              <a:rPr lang="en-GB" dirty="0">
                <a:solidFill>
                  <a:prstClr val="white"/>
                </a:solidFill>
                <a:cs typeface="Calibri" panose="020F0502020204030204" pitchFamily="34" charset="0"/>
              </a:rPr>
              <a:t> </a:t>
            </a:r>
            <a:br>
              <a:rPr lang="en-GB" dirty="0">
                <a:solidFill>
                  <a:prstClr val="white"/>
                </a:solidFill>
                <a:cs typeface="Calibri" panose="020F0502020204030204" pitchFamily="34" charset="0"/>
              </a:rPr>
            </a:br>
            <a:endParaRPr lang="en-GB" dirty="0">
              <a:solidFill>
                <a:prstClr val="white"/>
              </a:solidFill>
              <a:latin typeface="Arial"/>
            </a:endParaRPr>
          </a:p>
        </p:txBody>
      </p:sp>
    </p:spTree>
  </p:cSld>
  <p:clrMapOvr>
    <a:masterClrMapping/>
  </p:clrMapOvr>
</p:sld>
</file>

<file path=ppt/theme/theme1.xml><?xml version="1.0" encoding="utf-8"?>
<a:theme xmlns:a="http://schemas.openxmlformats.org/drawingml/2006/main" name="HPV MSM Review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SL powerpoin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d22ef30-2ac2-40dc-8039-cc1d65575c56">
      <Terms xmlns="http://schemas.microsoft.com/office/infopath/2007/PartnerControls"/>
    </lcf76f155ced4ddcb4097134ff3c332f>
    <TaxCatchAll xmlns="f366afda-3745-45ac-b089-2151a6f325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292F9FDDF97946BAEAC42ED7AE21B0" ma:contentTypeVersion="9" ma:contentTypeDescription="Create a new document." ma:contentTypeScope="" ma:versionID="7b78aefd12e8be48333782333b92fc7e">
  <xsd:schema xmlns:xsd="http://www.w3.org/2001/XMLSchema" xmlns:xs="http://www.w3.org/2001/XMLSchema" xmlns:p="http://schemas.microsoft.com/office/2006/metadata/properties" xmlns:ns2="fd22ef30-2ac2-40dc-8039-cc1d65575c56" xmlns:ns3="f366afda-3745-45ac-b089-2151a6f325da" targetNamespace="http://schemas.microsoft.com/office/2006/metadata/properties" ma:root="true" ma:fieldsID="0d1fc5229ed741fe17cb3bc1c666a65d" ns2:_="" ns3:_="">
    <xsd:import namespace="fd22ef30-2ac2-40dc-8039-cc1d65575c56"/>
    <xsd:import namespace="f366afda-3745-45ac-b089-2151a6f325d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22ef30-2ac2-40dc-8039-cc1d65575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6afda-3745-45ac-b089-2151a6f325d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3719f14-dfc9-408f-a5e2-0831c2ca3de6}" ma:internalName="TaxCatchAll" ma:showField="CatchAllData" ma:web="f366afda-3745-45ac-b089-2151a6f325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E95D86-D100-49A5-A599-BBCD9C999895}">
  <ds:schemaRefs>
    <ds:schemaRef ds:uri="http://schemas.microsoft.com/sharepoint/v3/contenttype/forms"/>
  </ds:schemaRefs>
</ds:datastoreItem>
</file>

<file path=customXml/itemProps2.xml><?xml version="1.0" encoding="utf-8"?>
<ds:datastoreItem xmlns:ds="http://schemas.openxmlformats.org/officeDocument/2006/customXml" ds:itemID="{AED3B344-95B6-4EEC-9FCC-A37FB4DBF56A}">
  <ds:schemaRefs>
    <ds:schemaRef ds:uri="http://schemas.microsoft.com/office/2006/metadata/properties"/>
    <ds:schemaRef ds:uri="http://schemas.microsoft.com/office/infopath/2007/PartnerControls"/>
    <ds:schemaRef ds:uri="fd22ef30-2ac2-40dc-8039-cc1d65575c56"/>
    <ds:schemaRef ds:uri="f366afda-3745-45ac-b089-2151a6f325da"/>
  </ds:schemaRefs>
</ds:datastoreItem>
</file>

<file path=customXml/itemProps3.xml><?xml version="1.0" encoding="utf-8"?>
<ds:datastoreItem xmlns:ds="http://schemas.openxmlformats.org/officeDocument/2006/customXml" ds:itemID="{1649E8A1-CCEF-415F-AACC-BA375EE3C3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22ef30-2ac2-40dc-8039-cc1d65575c56"/>
    <ds:schemaRef ds:uri="f366afda-3745-45ac-b089-2151a6f325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7981</TotalTime>
  <Words>13019</Words>
  <Application>Microsoft Office PowerPoint</Application>
  <PresentationFormat>On-screen Show (16:9)</PresentationFormat>
  <Paragraphs>885</Paragraphs>
  <Slides>55</Slides>
  <Notes>53</Notes>
  <HiddenSlides>0</HiddenSlides>
  <MMClips>0</MMClips>
  <ScaleCrop>false</ScaleCrop>
  <HeadingPairs>
    <vt:vector size="4" baseType="variant">
      <vt:variant>
        <vt:lpstr>Theme</vt:lpstr>
      </vt:variant>
      <vt:variant>
        <vt:i4>4</vt:i4>
      </vt:variant>
      <vt:variant>
        <vt:lpstr>Slide Titles</vt:lpstr>
      </vt:variant>
      <vt:variant>
        <vt:i4>55</vt:i4>
      </vt:variant>
    </vt:vector>
  </HeadingPairs>
  <TitlesOfParts>
    <vt:vector size="59" baseType="lpstr">
      <vt:lpstr>HPV MSM Review 2020</vt:lpstr>
      <vt:lpstr>Office Theme</vt:lpstr>
      <vt:lpstr>VSL powerpoint template</vt:lpstr>
      <vt:lpstr>1_Office Theme</vt:lpstr>
      <vt:lpstr>PowerPoint Presentation</vt:lpstr>
      <vt:lpstr>HPV, GBMSM and MSM</vt:lpstr>
      <vt:lpstr>Vaccination against Human Papillomavirus (HPV)  Clinical content of this training slide set</vt:lpstr>
      <vt:lpstr>Acknowledgements</vt:lpstr>
      <vt:lpstr>PowerPoint Presentation</vt:lpstr>
      <vt:lpstr>Pre-requisites to administering HPV vaccine</vt:lpstr>
      <vt:lpstr>PowerPoint Presentation</vt:lpstr>
      <vt:lpstr>PowerPoint Presentation</vt:lpstr>
      <vt:lpstr>PowerPoint Presentation</vt:lpstr>
      <vt:lpstr>PowerPoint Presentation</vt:lpstr>
      <vt:lpstr>PowerPoint Presentation</vt:lpstr>
      <vt:lpstr>HPV associated cancers</vt:lpstr>
      <vt:lpstr>PowerPoint Presentation</vt:lpstr>
      <vt:lpstr>Vertical transmission</vt:lpstr>
      <vt:lpstr>UK HPV vaccination history</vt:lpstr>
      <vt:lpstr>JCVI: One-dose HPV routine programme</vt:lpstr>
      <vt:lpstr>WHO SAGE 2022 review: 1-dose HPV</vt:lpstr>
      <vt:lpstr>JCVI: One-dose HPV evidence (1)</vt:lpstr>
      <vt:lpstr>JCVI: One-dose HPV evidence (2)</vt:lpstr>
      <vt:lpstr>Move to one dose HPV in Wales (1)</vt:lpstr>
      <vt:lpstr>Move to one dose HPV in Wales (2)</vt:lpstr>
      <vt:lpstr>WHO cancer elimination strategy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HPV Programme dosage and schedule (1) </vt:lpstr>
      <vt:lpstr>HPV programme dosage and schedule (2)</vt:lpstr>
      <vt:lpstr>PowerPoint Presentation</vt:lpstr>
      <vt:lpstr>PowerPoint Presentation</vt:lpstr>
      <vt:lpstr>PowerPoint Presentation</vt:lpstr>
      <vt:lpstr>Safety of HPV vaccine</vt:lpstr>
      <vt:lpstr>Minimal interval for second dose</vt:lpstr>
      <vt:lpstr>PowerPoint Presentation</vt:lpstr>
      <vt:lpstr>PowerPoint Presentation</vt:lpstr>
      <vt:lpstr>HPV vaccine interchangeability </vt:lpstr>
      <vt:lpstr>PowerPoint Presentation</vt:lpstr>
      <vt:lpstr>PowerPoint Presentation</vt:lpstr>
      <vt:lpstr>Legal frameworks for administration of HPV vaccine</vt:lpstr>
      <vt:lpstr>PowerPoint Presentation</vt:lpstr>
      <vt:lpstr>Bleeding disorders</vt:lpstr>
      <vt:lpstr>PowerPoint Presentation</vt:lpstr>
      <vt:lpstr>PowerPoint Presentation</vt:lpstr>
      <vt:lpstr>PowerPoint Presentation</vt:lpstr>
      <vt:lpstr>PowerPoint Presentation</vt:lpstr>
      <vt:lpstr>PowerPoint Presentation</vt:lpstr>
      <vt:lpstr>Information materials</vt:lpstr>
      <vt:lpstr>PowerPoint Presentation</vt:lpstr>
      <vt:lpstr>Resources (2)</vt:lpstr>
      <vt:lpstr>Additional resources and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lindsey milroy</dc:creator>
  <cp:lastModifiedBy>Clare Powell (Public Health Wales)</cp:lastModifiedBy>
  <cp:revision>284</cp:revision>
  <cp:lastPrinted>2017-04-12T08:23:19Z</cp:lastPrinted>
  <dcterms:created xsi:type="dcterms:W3CDTF">2020-04-16T12:01:05Z</dcterms:created>
  <dcterms:modified xsi:type="dcterms:W3CDTF">2023-07-18T16:02:02Z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0x0101005E292F9FDDF97946BAEAC42ED7AE21B0</vt:lpwstr>
  </property>
  <property fmtid="{D5CDD505-2E9C-101B-9397-08002B2CF9AE}" pid="3" name="_dlc_DocIdItemGuid">
    <vt:lpwstr>244a56e7-c400-4b46-a328-f20f8e1b5caf</vt:lpwstr>
  </property>
</Properties>
</file>