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9_94DDBD1D.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7FFE5A2F_924F32F5.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56" r:id="rId5"/>
    <p:sldId id="257" r:id="rId6"/>
    <p:sldId id="321" r:id="rId7"/>
    <p:sldId id="2147375672" r:id="rId8"/>
    <p:sldId id="258" r:id="rId9"/>
    <p:sldId id="259" r:id="rId10"/>
    <p:sldId id="261" r:id="rId11"/>
    <p:sldId id="262" r:id="rId12"/>
    <p:sldId id="264" r:id="rId13"/>
    <p:sldId id="265" r:id="rId14"/>
    <p:sldId id="2147375674" r:id="rId15"/>
    <p:sldId id="2147375658" r:id="rId16"/>
    <p:sldId id="2147375675" r:id="rId17"/>
    <p:sldId id="2147375676" r:id="rId18"/>
    <p:sldId id="267" r:id="rId19"/>
    <p:sldId id="268" r:id="rId20"/>
    <p:sldId id="282" r:id="rId21"/>
    <p:sldId id="2147375648" r:id="rId22"/>
    <p:sldId id="2147375667" r:id="rId23"/>
    <p:sldId id="270" r:id="rId24"/>
    <p:sldId id="278" r:id="rId25"/>
    <p:sldId id="277" r:id="rId26"/>
    <p:sldId id="284" r:id="rId27"/>
    <p:sldId id="285" r:id="rId28"/>
    <p:sldId id="279" r:id="rId29"/>
    <p:sldId id="2147375673" r:id="rId30"/>
    <p:sldId id="280" r:id="rId31"/>
    <p:sldId id="283" r:id="rId32"/>
    <p:sldId id="2147375663" r:id="rId33"/>
    <p:sldId id="276" r:id="rId34"/>
    <p:sldId id="286" r:id="rId35"/>
    <p:sldId id="287" r:id="rId36"/>
    <p:sldId id="289" r:id="rId37"/>
    <p:sldId id="290" r:id="rId38"/>
    <p:sldId id="291" r:id="rId39"/>
    <p:sldId id="292" r:id="rId40"/>
    <p:sldId id="294" r:id="rId41"/>
    <p:sldId id="296" r:id="rId42"/>
    <p:sldId id="2147375670" r:id="rId43"/>
    <p:sldId id="2147375660" r:id="rId44"/>
    <p:sldId id="298" r:id="rId45"/>
    <p:sldId id="2147375669" r:id="rId46"/>
    <p:sldId id="2147375668" r:id="rId47"/>
    <p:sldId id="309" r:id="rId48"/>
    <p:sldId id="310" r:id="rId49"/>
    <p:sldId id="2147375671" r:id="rId50"/>
    <p:sldId id="311"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DE308-5C79-A64A-FC33-70D04C3C2895}" name="Leony Hiscocks (Public Health Wales - NBHSW Carmarthen)" initials="LH(HWNC" userId="S::Leony.Hiscocks@wales.nhs.uk::61f7ca2e-d384-4128-a81d-42f02309455e" providerId="AD"/>
  <p188:author id="{A1DFA91B-0C5E-2742-DA78-68813409AFB1}" name="Francesca Brugnoli-Edwards (Public Health Wales - CQ2)" initials="FB" userId="S::Francesca.Brugnoli-Edwards4@wales.nhs.uk::fe73d689-5a9e-427e-bfa8-5a40d2485247" providerId="AD"/>
  <p188:author id="{1519992A-3D09-C08D-DBF5-95040AB9B37F}" name="Ceriann Howard (Public Health Wales - No. 2 Capital Quarter)" initials="CH" userId="S::Ceriann.Howard2@wales.nhs.uk::21820608-678a-4a54-aec7-0e03d16ea59c" providerId="AD"/>
  <p188:author id="{5FAFC735-FEFA-D700-9A74-52BBD1A3C3BC}" name="Rosemary Jones (Public Health Wales)" initials="RW" userId="S::rosemary.jones2@wales.nhs.uk::1eb86f96-1bd6-4022-93f5-9c9180c4fd8b" providerId="AD"/>
  <p188:author id="{1F31F68B-6833-20D3-571D-F858909AC428}" name="Rosemary Jones (Public Health Wales)" initials="RJ(HW" userId="S-1-5-21-978635462-3828570294-627434887-198391" providerId="AD"/>
  <p188:author id="{C11460A8-C1E2-2352-9CA8-9FFD42E0F657}" name="Clare Powell (Public Health Wales)" initials="CP(HW" userId="S::Clare.Powell2@wales.nhs.uk::d7f25bbe-a553-4284-9dbf-a45ba97dae4b" providerId="AD"/>
  <p188:author id="{7C80A3C3-6E61-BCDB-5564-869A5EF3248E}" name="Carys Rees (Public Health Wales - No. 2 Capital Quarter)" initials="CR" userId="S::Carys.Rees8@wales.nhs.uk::b158f908-155c-451f-81aa-6b2e7effd62b" providerId="AD"/>
  <p188:author id="{755782F0-D0BE-DDDC-1854-1A05E53344B3}" name="Francesca Brugnoli-Edwards (Public Health Wales - CQ2)" initials="FC" userId="S::francesca.brugnoli-edwards4@wales.nhs.uk::fe73d689-5a9e-427e-bfa8-5a40d24852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ackie Blayney (Public Health Wales - No. 2 Capital Quarter)" initials="JB(HWN2CQ" lastIdx="23" clrIdx="6">
    <p:extLst>
      <p:ext uri="{19B8F6BF-5375-455C-9EA6-DF929625EA0E}">
        <p15:presenceInfo xmlns:p15="http://schemas.microsoft.com/office/powerpoint/2012/main" userId="S::Jackie.Blayney@wales.nhs.uk::633d779f-4707-4e3e-888e-a968d3c25860" providerId="AD"/>
      </p:ext>
    </p:extLst>
  </p:cmAuthor>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8" name="Clare Powell (Public Health Wales)" initials="CP(HW" lastIdx="43" clrIdx="7">
    <p:extLst>
      <p:ext uri="{19B8F6BF-5375-455C-9EA6-DF929625EA0E}">
        <p15:presenceInfo xmlns:p15="http://schemas.microsoft.com/office/powerpoint/2012/main" userId="S::Clare.Powell2@wales.nhs.uk::d7f25bbe-a553-4284-9dbf-a45ba97dae4b"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 id="6" name="Rosemary Jones (Public Health Wales)" initials="RJ(HW" lastIdx="77" clrIdx="5">
    <p:extLst>
      <p:ext uri="{19B8F6BF-5375-455C-9EA6-DF929625EA0E}">
        <p15:presenceInfo xmlns:p15="http://schemas.microsoft.com/office/powerpoint/2012/main" userId="S-1-5-21-978635462-3828570294-627434887-198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A73"/>
    <a:srgbClr val="00A7A7"/>
    <a:srgbClr val="29B8CE"/>
    <a:srgbClr val="B2E7F0"/>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4A053-6AE5-5B2B-033B-64C51947E4D0}" v="4" dt="2025-07-02T10:10:39.806"/>
    <p1510:client id="{785CFED2-7A4C-4DA9-802D-5EFB1D770288}" v="584" dt="2025-07-02T12:53:04.175"/>
    <p1510:client id="{B2CA2BC4-D6F0-E89F-D99A-012FDD4695E0}" v="10" dt="2025-07-02T10:24:32.860"/>
    <p1510:client id="{D26ECF1B-5A22-1071-1F7A-9D743A9C94AE}" v="18" dt="2025-07-01T12:26:55.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3" autoAdjust="0"/>
    <p:restoredTop sz="76383" autoAdjust="0"/>
  </p:normalViewPr>
  <p:slideViewPr>
    <p:cSldViewPr snapToGrid="0">
      <p:cViewPr varScale="1">
        <p:scale>
          <a:sx n="48" d="100"/>
          <a:sy n="48" d="100"/>
        </p:scale>
        <p:origin x="1252" y="36"/>
      </p:cViewPr>
      <p:guideLst/>
    </p:cSldViewPr>
  </p:slideViewPr>
  <p:notesTextViewPr>
    <p:cViewPr>
      <p:scale>
        <a:sx n="1" d="1"/>
        <a:sy n="1" d="1"/>
      </p:scale>
      <p:origin x="0" y="0"/>
    </p:cViewPr>
  </p:notesTextViewPr>
  <p:sorterViewPr>
    <p:cViewPr varScale="1">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09_94DDBD1D.xml><?xml version="1.0" encoding="utf-8"?>
<p188:cmLst xmlns:a="http://schemas.openxmlformats.org/drawingml/2006/main" xmlns:r="http://schemas.openxmlformats.org/officeDocument/2006/relationships" xmlns:p188="http://schemas.microsoft.com/office/powerpoint/2018/8/main">
  <p188:cm id="{335DE8FD-1624-4616-B997-D5088173B643}" authorId="{A1DFA91B-0C5E-2742-DA78-68813409AFB1}" status="resolved" created="2025-07-01T14:45:54.974" complete="100000">
    <pc:sldMkLst xmlns:pc="http://schemas.microsoft.com/office/powerpoint/2013/main/command">
      <pc:docMk/>
      <pc:sldMk cId="2497559837" sldId="265"/>
    </pc:sldMkLst>
    <p188:txBody>
      <a:bodyPr/>
      <a:lstStyle/>
      <a:p>
        <a:r>
          <a:rPr lang="en-GB"/>
          <a:t>To change April 2018 to 2017 for GBMSM</a:t>
        </a:r>
      </a:p>
    </p188:txBody>
  </p188:cm>
</p188:cmLst>
</file>

<file path=ppt/comments/modernComment_7FFE5A2F_924F32F5.xml><?xml version="1.0" encoding="utf-8"?>
<p188:cmLst xmlns:a="http://schemas.openxmlformats.org/drawingml/2006/main" xmlns:r="http://schemas.openxmlformats.org/officeDocument/2006/relationships" xmlns:p188="http://schemas.microsoft.com/office/powerpoint/2018/8/main">
  <p188:cm id="{28CFAE80-0768-49B9-BBFD-7B9048AFC096}" authorId="{755782F0-D0BE-DDDC-1854-1A05E53344B3}" status="resolved" created="2025-07-01T12:26:55.866" complete="100000">
    <ac:txMkLst xmlns:ac="http://schemas.microsoft.com/office/drawing/2013/main/command">
      <pc:docMk xmlns:pc="http://schemas.microsoft.com/office/powerpoint/2013/main/command"/>
      <pc:sldMk xmlns:pc="http://schemas.microsoft.com/office/powerpoint/2013/main/command" cId="2454663925" sldId="2147375663"/>
      <ac:graphicFrameMk id="5" creationId="{1BCD75A7-DCFA-0CF9-F330-3CD9F490204B}"/>
      <ac:tblMk/>
      <ac:tcMk rowId="4149782377" colId="3830855713"/>
      <ac:txMk cp="19">
        <ac:context len="63" hash="1935650976"/>
      </ac:txMk>
    </ac:txMkLst>
    <p188:pos x="1253924" y="212202"/>
    <p188:txBody>
      <a:bodyPr/>
      <a:lstStyle/>
      <a:p>
        <a:r>
          <a:rPr lang="en-US"/>
          <a:t>amended age from 15 on both rows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07/07/2025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wales/hpv-immunisation-programme-update-whc202301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hw.nhs.wales/services-and-teams/screening/cervical-screening-wales/about-cervical-screening/about-human-papillomavirus-hpv/"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pmc/articles/PMC483016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cancerresearchuk.org/health-professional/cancer-statistics/statistics-by-cancer-type/head-and-neck-cancers/risk-factors#ref-10" TargetMode="External"/><Relationship Id="rId4" Type="http://schemas.openxmlformats.org/officeDocument/2006/relationships/hyperlink" Target="http://www.cancerresearchuk.org/about-cancer/causes-of-cancer/infections-eg-hpv-and-cancer/does-hpv-cause-cancer?_ga=2.107067074.1715641418.1562227587-1516946824.1550596213"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hswales365.sharepoint.com/sites/PHW_VPDPComms/SitePages/Frequently-asked-questions.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cbi.nlm.nih.gov/pubmed/2229111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medicines.org.uk/emc/product/733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hw.nhs.wales/topics/immunisation-and-vaccines/vaccine-resources-for-health-and-social-care-professionals/patient-group-directions-pgds-and-protocols-landing-pag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gov.uk/government/publications/human-papillomavirus-hpv-the-green-book-chapter-18a"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wales/hpv-immunisation-programme-update-whc2023016"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medicines.org.uk/emc/" TargetMode="External"/><Relationship Id="rId4" Type="http://schemas.openxmlformats.org/officeDocument/2006/relationships/hyperlink" Target="https://www.gov.uk/government/publications/human-papillomavirus-hpv-the-green-book-chapter-18a"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apps.who.int/iris/bitstream/handle/10665/365350/WER9750-eng-fre.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apps.who.int/iris/bitstream/handle/10665/365350/WER9750-eng-fre.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pps.who.int/iris/bitstream/handle/10665/365350/WER9750-eng-fre.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apps.who.int/iris/bitstream/handle/10665/365350/WER9750-eng-fre.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helancet.com/journals/lancet/article/PIIS0140-6736(21)02178-4/fulltex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i.org/10.1038/bjc.2014.479"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hw.nhs.wales/topics/immunisation-and-vaccines/cover-national-childhood-immunisation-uptake-dat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hw.nhs.wales/topics/immunisation-and-vaccines/cover-national-childhood-immunisation-uptake-dat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wales/hpv-immunisation-programme-update-whc2023016"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who.int/publications/i/item/9789240014107"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nhswales365.sharepoint.com/sites/PHW_VPDPComms/SitePages/Childhood-Immunisation-(COVER).aspx"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hw.nhs.wales/topics/immunisation-and-vaccines/engagement-insights/attitudes-towards-covid-19-and-flu-immunisations-among-young-people-and-parents-2022-pdf/"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phw.nhs.wales/topics/immunisation-and-vaccines/engagement-insights/"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hw.nhs.wales/topics/immunisation-and-vaccines/engagement-insights/phw-hpv-information-resource-research-findings-oct23/"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r03.safelinks.protection.outlook.com/?url=https%3A%2F%2Fkarger.com%2Fbooks%2Fbook%2F224%2Fchapter%2F5152522%2FHuman-Papillomavirus-Genomics-Past-Present-and&amp;data=05%7C02%7CLeony.Hiscocks%40wales.nhs.uk%7Cf777527d299a4307d8ba08dd0d3618ea%7Cbb5628b8e3284082a856433c9edc8fae%7C0%7C0%7C638681248185165725%7CUnknown%7CTWFpbGZsb3d8eyJFbXB0eU1hcGkiOnRydWUsIlYiOiIwLjAuMDAwMCIsIlAiOiJXaW4zMiIsIkFOIjoiTWFpbCIsIldUIjoyfQ%3D%3D%7C0%7C%7C%7C&amp;sdata=JM3M7%2F4c66nvJNwaxgcVN5Kgwp7YLz5Ab5QN3JecT34%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www.icc.gig.cymru/brechlynnauHPV" TargetMode="External"/><Relationship Id="rId3" Type="http://schemas.openxmlformats.org/officeDocument/2006/relationships/hyperlink" Target="https://youtu.be/7cemXEVUawk" TargetMode="External"/><Relationship Id="rId7" Type="http://schemas.openxmlformats.org/officeDocument/2006/relationships/hyperlink" Target="http://www.phw.nhs.wales/HPVvaccine"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phw.brandkitapp.com/" TargetMode="External"/><Relationship Id="rId5" Type="http://schemas.openxmlformats.org/officeDocument/2006/relationships/hyperlink" Target="https://youtu.be/9RyRzslMmjI" TargetMode="External"/><Relationship Id="rId4" Type="http://schemas.openxmlformats.org/officeDocument/2006/relationships/hyperlink" Target="https://youtu.be/UJ8kryJIYOI"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hswales365.sharepoint.com/sites/PHW_VPDPComms/SitePages/Policy,-letters-and-Welsh-Government.aspx#hpv"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gov.uk/government/publications/hpv-universal-vaccination-guidance-for-health-professionals" TargetMode="External"/><Relationship Id="rId5" Type="http://schemas.openxmlformats.org/officeDocument/2006/relationships/hyperlink" Target="https://vaccineknowledge.ox.ac.uk/hpv-vaccine#Safety-and-side-effects" TargetMode="External"/><Relationship Id="rId4" Type="http://schemas.openxmlformats.org/officeDocument/2006/relationships/hyperlink" Target="https://phw.nhs.wales/topics/immunisation-and-vaccines/cover-national-childhood-immunisation-uptake-dat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publications/i/item/who-wer9724-261-276"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gov.uk/government/publications/single-dose-of-hpv-vaccine-jcvi-interim-advice" TargetMode="External"/><Relationship Id="rId4" Type="http://schemas.openxmlformats.org/officeDocument/2006/relationships/hyperlink" Target="https://www.gov.uk/government/publications/single-dose-of-hpv-vaccine-jcvi-concluding-advice/jcvi-statement-on-a-one-dose-schedule-for-the-routine-hpv-immunisation-programm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ho.int/publications/i/item/978924001410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ov.wales/hpv-immunisation-programme-update-whc20230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latin typeface="Arial" charset="0"/>
                <a:ea typeface="ＭＳ Ｐゴシック" charset="-128"/>
                <a:cs typeface="+mn-cs"/>
              </a:rPr>
              <a:t>Material contained in this document may be reproduced without prior permission provided it is done so accurately and is not used in a misleading context.</a:t>
            </a:r>
          </a:p>
          <a:p>
            <a:pPr eaLnBrk="1" fontAlgn="auto" hangingPunct="1">
              <a:spcBef>
                <a:spcPts val="0"/>
              </a:spcBef>
              <a:spcAft>
                <a:spcPts val="0"/>
              </a:spcAft>
              <a:defRPr/>
            </a:pPr>
            <a:endParaRPr lang="en-GB" sz="1200" kern="1200" dirty="0">
              <a:solidFill>
                <a:schemeClr val="tx1"/>
              </a:solidFill>
              <a:latin typeface="Arial" charset="0"/>
              <a:ea typeface="ＭＳ Ｐゴシック" charset="-128"/>
              <a:cs typeface="+mn-cs"/>
            </a:endParaRPr>
          </a:p>
          <a:p>
            <a:pPr eaLnBrk="1" fontAlgn="auto" hangingPunct="1">
              <a:spcBef>
                <a:spcPts val="0"/>
              </a:spcBef>
              <a:spcAft>
                <a:spcPts val="0"/>
              </a:spcAft>
              <a:defRPr/>
            </a:pPr>
            <a:r>
              <a:rPr lang="en-GB" sz="1200" kern="1200" dirty="0">
                <a:solidFill>
                  <a:schemeClr val="tx1"/>
                </a:solidFill>
                <a:latin typeface="Arial" charset="0"/>
                <a:ea typeface="ＭＳ Ｐゴシック" charset="-128"/>
                <a:cs typeface="+mn-cs"/>
              </a:rPr>
              <a:t>© 2025 Public Health Wales NHS Trust.</a:t>
            </a:r>
          </a:p>
          <a:p>
            <a:pPr eaLnBrk="1" fontAlgn="auto" hangingPunct="1">
              <a:spcBef>
                <a:spcPts val="0"/>
              </a:spcBef>
              <a:spcAft>
                <a:spcPts val="0"/>
              </a:spcAft>
              <a:defRPr/>
            </a:pPr>
            <a:endParaRPr lang="en-GB" sz="1200" kern="1200" dirty="0">
              <a:solidFill>
                <a:schemeClr val="tx1"/>
              </a:solidFill>
              <a:latin typeface="Arial" charset="0"/>
              <a:ea typeface="ＭＳ Ｐゴシック" charset="-128"/>
              <a:cs typeface="+mn-cs"/>
            </a:endParaRPr>
          </a:p>
          <a:p>
            <a:pPr lvl="0"/>
            <a:r>
              <a:rPr lang="en-GB" b="1" dirty="0"/>
              <a:t>Rationale for resource</a:t>
            </a:r>
          </a:p>
          <a:p>
            <a:pPr lvl="0"/>
            <a:r>
              <a:rPr lang="en-GB" dirty="0"/>
              <a:t>This resource is designed to support practitioners and registered  healthcare practitioners (including vaccinators) involved in the delivery of the HPV vaccination programme in Wales.</a:t>
            </a:r>
          </a:p>
          <a:p>
            <a:pPr lvl="0"/>
            <a:endParaRPr lang="en-GB" dirty="0"/>
          </a:p>
          <a:p>
            <a:pPr lvl="0"/>
            <a:r>
              <a:rPr lang="en-GB" dirty="0"/>
              <a:t>This resource does not cover the actual administration techniques involved in vaccination against HPV. If staff are required to deliver vaccinations, they should refer to their line manager for alternative training.</a:t>
            </a:r>
          </a:p>
          <a:p>
            <a:pPr lvl="0"/>
            <a:endParaRPr lang="en-GB" dirty="0"/>
          </a:p>
          <a:p>
            <a:pPr lvl="0"/>
            <a:r>
              <a:rPr lang="en-GB" dirty="0"/>
              <a:t>Please note:  These educational resources continue to be updated as required to support this programme but do not replace the clinical judgement of practitioners. Practitioners should refer to the Green Book (maintained and updated by UK Health Security Agency) when administering the vaccine. Immunisation against infectious diseases: Human papillomavirus (HPV) 18a: </a:t>
            </a:r>
            <a:r>
              <a:rPr lang="en-GB" dirty="0">
                <a:hlinkClick r:id="rId3"/>
              </a:rPr>
              <a:t>Human papillomavirus (HPV): the green book, chapter 18a - GOV.UK (www.gov.uk)</a:t>
            </a:r>
            <a:endParaRPr lang="en-GB" dirty="0"/>
          </a:p>
          <a:p>
            <a:pPr lvl="0"/>
            <a:endParaRPr lang="en-GB" dirty="0"/>
          </a:p>
          <a:p>
            <a:pPr lvl="0"/>
            <a:r>
              <a:rPr lang="en-GB" dirty="0"/>
              <a:t>The content of this training slide set is subject to review, This resource will be version controlled. </a:t>
            </a:r>
          </a:p>
          <a:p>
            <a:pPr lvl="0"/>
            <a:r>
              <a:rPr lang="en-GB" dirty="0"/>
              <a:t>Version 2 – This is version 2 November 2024. Version 2 includes amendments to format and content to reflect changes to programme in Wales and improve flow of slides.</a:t>
            </a:r>
          </a:p>
          <a:p>
            <a:pPr eaLnBrk="1" fontAlgn="auto" hangingPunct="1">
              <a:spcBef>
                <a:spcPts val="0"/>
              </a:spcBef>
              <a:spcAft>
                <a:spcPts val="0"/>
              </a:spcAft>
              <a:defRPr/>
            </a:pPr>
            <a:endParaRPr lang="en-US" dirty="0">
              <a:latin typeface="Arial" pitchFamily="34" charset="0"/>
              <a:ea typeface="ＭＳ Ｐゴシック" pitchFamily="34" charset="-128"/>
            </a:endParaRPr>
          </a:p>
          <a:p>
            <a:pPr eaLnBrk="1" fontAlgn="auto" hangingPunct="1">
              <a:spcBef>
                <a:spcPts val="0"/>
              </a:spcBef>
              <a:spcAft>
                <a:spcPts val="0"/>
              </a:spcAft>
              <a:defRPr/>
            </a:pPr>
            <a:r>
              <a:rPr lang="en-US" dirty="0">
                <a:latin typeface="Arial" pitchFamily="34" charset="0"/>
                <a:ea typeface="ＭＳ Ｐゴシック" pitchFamily="34" charset="-128"/>
              </a:rPr>
              <a:t>Version 2a – This is version 2a July 2025. Version 2a includes amendments </a:t>
            </a:r>
            <a:r>
              <a:rPr lang="en-GB" dirty="0">
                <a:latin typeface="Arial" pitchFamily="34" charset="0"/>
                <a:ea typeface="ＭＳ Ｐゴシック" pitchFamily="34" charset="-128"/>
              </a:rPr>
              <a:t>to Slide 10, to clarify the difference in dates for the GBMSM programme in England (April 2018) compared to Wales (April 2017). </a:t>
            </a:r>
          </a:p>
          <a:p>
            <a:pPr eaLnBrk="1" fontAlgn="auto" hangingPunct="1">
              <a:spcBef>
                <a:spcPts val="0"/>
              </a:spcBef>
              <a:spcAft>
                <a:spcPts val="0"/>
              </a:spcAft>
              <a:defRPr/>
            </a:pPr>
            <a:r>
              <a:rPr lang="en-GB" dirty="0">
                <a:latin typeface="Arial" pitchFamily="34" charset="0"/>
                <a:ea typeface="ＭＳ Ｐゴシック" pitchFamily="34" charset="-128"/>
              </a:rPr>
              <a:t>Amendments to slide 29, to clarify age ranges for dosages and schedules within the table.</a:t>
            </a:r>
            <a:endParaRPr lang="en-US" dirty="0">
              <a:latin typeface="Arial" pitchFamily="34" charset="0"/>
              <a:ea typeface="ＭＳ Ｐゴシック" pitchFamily="34" charset="-128"/>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85555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*Catch up for the routine adolescent programme is up to the age of 25 for: girls born after 1 September 1991; and boys born on or after 1 September 2006. Therefore, those eligible for catch up in the routine programme will also only require one dose.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342900" marR="0" lvl="0" indent="-3429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Before the change occurred on 1 September 2023 some parents, young people and GBMSM under 25 years of age may have consented to a 2-dose HPV schedule and may have an expectation for offer of two doses to be honoured. </a:t>
            </a:r>
          </a:p>
          <a:p>
            <a:pPr marL="342900" marR="0" lvl="0" indent="-3429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There needs to be ongoing clear communication that the JCVI have advised that the evidence now shows that only 1 dose of HPV vaccine is needed for these groups to give a high level of protection.</a:t>
            </a:r>
          </a:p>
          <a:p>
            <a:pPr marL="342900" marR="0" lvl="0" indent="-3429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12A73"/>
                </a:solidFill>
                <a:effectLst/>
                <a:uLnTx/>
                <a:uFillTx/>
                <a:ea typeface="+mn-ea"/>
                <a:cs typeface="+mn-cs"/>
                <a:hlinkClick r:id="rId3"/>
              </a:rPr>
              <a:t>HPV immunisation programme update (WHC/2023/016) | GOV.WALES </a:t>
            </a:r>
            <a:endParaRPr kumimoji="0" lang="en-GB" sz="20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13</a:t>
            </a:fld>
            <a:endParaRPr lang="en-GB"/>
          </a:p>
        </p:txBody>
      </p:sp>
    </p:spTree>
    <p:extLst>
      <p:ext uri="{BB962C8B-B14F-4D97-AF65-F5344CB8AC3E}">
        <p14:creationId xmlns:p14="http://schemas.microsoft.com/office/powerpoint/2010/main" val="198462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hlinkClick r:id="rId3"/>
              </a:rPr>
              <a:t>https://www.gov.uk/government/publications/human-papillomavirus-hpv-the-green-book-chapter-18a</a:t>
            </a:r>
            <a:r>
              <a:rPr lang="en-GB" sz="1200" i="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4"/>
              </a:rPr>
              <a:t>https://phw.nhs.wales/services-and-teams/screening/cervical-screening-wales/about-cervical-screening/about-human-papillomavirus-hpv/</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14</a:t>
            </a:fld>
            <a:endParaRPr lang="en-GB"/>
          </a:p>
        </p:txBody>
      </p:sp>
    </p:spTree>
    <p:extLst>
      <p:ext uri="{BB962C8B-B14F-4D97-AF65-F5344CB8AC3E}">
        <p14:creationId xmlns:p14="http://schemas.microsoft.com/office/powerpoint/2010/main" val="351878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Arial" panose="020B0604020202020204" pitchFamily="34" charset="0"/>
              </a:rPr>
              <a:t>In recent years there has been an increase of HPV positive oropharyngeal cancer and it is being seen in younger people aged between 40 and 50 years, who do not smoke.  1 in 55 men and 1 in 108 women will be diagnosed with oral cancer at some point in their life.</a:t>
            </a:r>
          </a:p>
          <a:p>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latin typeface="+mn-lt"/>
                <a:ea typeface="+mn-ea"/>
                <a:cs typeface="+mn-cs"/>
                <a:hlinkClick r:id="rId3"/>
              </a:rPr>
              <a:t>www.ncbi.nlm.nih.gov/pmc/articles/PMC4830161/</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www.cancerresearchuk.org/about-cancer/causes-of-cancer/infections-eg-hpv-and-cancer/does-hpv-cause-cancer?_ga=2.107067074.1715641418.1562227587-1516946824.1550596213</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5"/>
              </a:rPr>
              <a:t>www.cancerresearchuk.org/health-professional/cancer-statistics/statistics-by-cancer-type/head-and-neck-cancers/risk-factors#ref-10</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15</a:t>
            </a:fld>
            <a:endParaRPr lang="en-GB"/>
          </a:p>
        </p:txBody>
      </p:sp>
    </p:spTree>
    <p:extLst>
      <p:ext uri="{BB962C8B-B14F-4D97-AF65-F5344CB8AC3E}">
        <p14:creationId xmlns:p14="http://schemas.microsoft.com/office/powerpoint/2010/main" val="28836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j-lt"/>
                <a:cs typeface="Calibri" panose="020F0502020204030204" pitchFamily="34" charset="0"/>
              </a:rPr>
              <a:t>HPV vaccination status on the Children and Young Persons Integrated System (</a:t>
            </a:r>
            <a:r>
              <a:rPr lang="en-GB" sz="1200" dirty="0" err="1">
                <a:latin typeface="+mj-lt"/>
                <a:cs typeface="Calibri" panose="020F0502020204030204" pitchFamily="34" charset="0"/>
              </a:rPr>
              <a:t>CYPriS</a:t>
            </a:r>
            <a:r>
              <a:rPr lang="en-GB" sz="1200" dirty="0">
                <a:latin typeface="+mj-lt"/>
                <a:cs typeface="Calibri" panose="020F0502020204030204" pitchFamily="34" charset="0"/>
              </a:rPr>
              <a:t>) and GP records should be used to ensure eligible individuals who are not up to date are caught up before their 25th birthday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vaccine is recommended for: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all adolescents aged 12 – 13 years / in school Year 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GBMSM up to and including 45 years of age, attending Specialist Sexual Health Services and/or HIV clinics, regardless of risk, sexual behaviour or disease status.</a:t>
            </a:r>
            <a:r>
              <a:rPr lang="en-GB" sz="1200" kern="1200" baseline="0" dirty="0">
                <a:solidFill>
                  <a:schemeClr val="tx1"/>
                </a:solidFill>
                <a:effectLst/>
                <a:latin typeface="+mn-lt"/>
                <a:ea typeface="ヒラギノ角ゴ Pro W3" pitchFamily="84" charset="-128"/>
                <a:cs typeface="ヒラギノ角ゴ Pro W3" pitchFamily="84" charset="-128"/>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Non</a:t>
            </a:r>
            <a:r>
              <a:rPr lang="en-GB" sz="1200" kern="1200" baseline="0" dirty="0">
                <a:solidFill>
                  <a:schemeClr val="tx1"/>
                </a:solidFill>
                <a:effectLst/>
                <a:latin typeface="+mn-lt"/>
                <a:ea typeface="ヒラギノ角ゴ Pro W3" pitchFamily="84" charset="-128"/>
                <a:cs typeface="ヒラギノ角ゴ Pro W3" pitchFamily="84" charset="-128"/>
              </a:rPr>
              <a:t>–eligible individuals requesting vaccine should be assessed on </a:t>
            </a:r>
            <a:r>
              <a:rPr lang="en-GB" sz="1200" kern="1200" dirty="0">
                <a:solidFill>
                  <a:schemeClr val="tx1"/>
                </a:solidFill>
                <a:effectLst/>
                <a:latin typeface="+mn-lt"/>
                <a:ea typeface="ヒラギノ角ゴ Pro W3" pitchFamily="84" charset="-128"/>
                <a:cs typeface="ヒラギノ角ゴ Pro W3" pitchFamily="84" charset="-128"/>
              </a:rPr>
              <a:t>case-by-case basis.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Clinicians are able to offer vaccinations outside of the national programme using individual clinical judgement, however in these instances, vaccine should be purchased directly from the manufacturer.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Other individuals with a similar risk profile to that seen in the 16 – 45 year old GBMSM population may also benefit from vaccination.</a:t>
            </a:r>
          </a:p>
          <a:p>
            <a:endParaRPr lang="en-GB" dirty="0"/>
          </a:p>
          <a:p>
            <a:r>
              <a:rPr lang="en-GB" dirty="0"/>
              <a:t>Clinical FAQs are available here: </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https://nhswales365.sharepoint.com/sites/PHW_VPDPComms/SitePages/Frequently-asked-questions.aspx</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(NHS intranet only)</a:t>
            </a:r>
          </a:p>
          <a:p>
            <a:endParaRPr lang="en-GB" sz="1800" u="none" kern="1200" dirty="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Calibri" panose="020F0502020204030204" pitchFamily="34" charset="0"/>
                <a:cs typeface="Times New Roman" panose="02020603050405020304" pitchFamily="18" charset="0"/>
              </a:rPr>
              <a:t>*Can be offered following a clinical assessment of the patient. Vaccines should be purchased from the manufacturer or pharmaceutical wholesaler in this instance.</a:t>
            </a:r>
          </a:p>
          <a:p>
            <a:endParaRPr lang="en-GB" u="none"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16</a:t>
            </a:fld>
            <a:endParaRPr lang="en-GB"/>
          </a:p>
        </p:txBody>
      </p:sp>
    </p:spTree>
    <p:extLst>
      <p:ext uri="{BB962C8B-B14F-4D97-AF65-F5344CB8AC3E}">
        <p14:creationId xmlns:p14="http://schemas.microsoft.com/office/powerpoint/2010/main" val="132901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no data on fewer than 3 doses among HIV positive or immunocompromised populations. Therefore a 3-dose schedule should still be offered to individuals who are known to be HIV positive, including those on antiretroviral therapy, or are known to be immunocompromised at the time of immunisation.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a:solidFill>
                <a:schemeClr val="tx1"/>
              </a:solidFill>
              <a:effectLst/>
              <a:ea typeface="ヒラギノ角ゴ Pro W3" pitchFamily="84" charset="-128"/>
              <a:cs typeface="ヒラギノ角ゴ Pro W3" pitchFamily="84" charset="-128"/>
            </a:endParaRPr>
          </a:p>
          <a:p>
            <a:r>
              <a:rPr lang="en-GB" dirty="0">
                <a:ea typeface="ヒラギノ角ゴ Pro W3" pitchFamily="84" charset="-128"/>
                <a:cs typeface="ヒラギノ角ゴ Pro W3" pitchFamily="84" charset="-128"/>
              </a:rPr>
              <a:t>Green Book Chapter 18a for details</a:t>
            </a:r>
          </a:p>
          <a:p>
            <a:r>
              <a:rPr lang="en-GB" dirty="0">
                <a:ea typeface="ヒラギノ角ゴ Pro W3" pitchFamily="84" charset="-128"/>
                <a:cs typeface="ヒラギノ角ゴ Pro W3" pitchFamily="84" charset="-128"/>
                <a:hlinkClick r:id="rId3"/>
              </a:rPr>
              <a:t>www.gov.uk/government/publications/human-papillomavirus-hpv-the-green-book-chapter-18a</a:t>
            </a:r>
            <a:endParaRPr lang="en-GB" dirty="0">
              <a:ea typeface="ヒラギノ角ゴ Pro W3" pitchFamily="84" charset="-128"/>
              <a:cs typeface="ヒラギノ角ゴ Pro W3" pitchFamily="84" charset="-128"/>
            </a:endParaRPr>
          </a:p>
          <a:p>
            <a:endParaRPr lang="en-GB"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17</a:t>
            </a:fld>
            <a:endParaRPr lang="en-GB"/>
          </a:p>
        </p:txBody>
      </p:sp>
    </p:spTree>
    <p:extLst>
      <p:ext uri="{BB962C8B-B14F-4D97-AF65-F5344CB8AC3E}">
        <p14:creationId xmlns:p14="http://schemas.microsoft.com/office/powerpoint/2010/main" val="165413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Source Sans Pro" pitchFamily="34"/>
                <a:cs typeface="Arial" pitchFamily="34"/>
              </a:rPr>
              <a:t>Practitioners should always ensure they are accessing the most up to date information and guidance</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18</a:t>
            </a:fld>
            <a:endParaRPr lang="en-GB"/>
          </a:p>
        </p:txBody>
      </p:sp>
    </p:spTree>
    <p:extLst>
      <p:ext uri="{BB962C8B-B14F-4D97-AF65-F5344CB8AC3E}">
        <p14:creationId xmlns:p14="http://schemas.microsoft.com/office/powerpoint/2010/main" val="224367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coat of the virus types. These proteins assemble into small spheres that are called virus-like particles (VLPs). 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a:t>
            </a:r>
            <a:r>
              <a:rPr lang="en-GB" sz="1200" kern="1200" dirty="0">
                <a:solidFill>
                  <a:schemeClr val="tx1"/>
                </a:solidFill>
                <a:effectLst/>
                <a:latin typeface="+mn-lt"/>
                <a:ea typeface="ヒラギノ角ゴ Pro W3" pitchFamily="84" charset="-128"/>
                <a:cs typeface="ヒラギノ角ゴ Pro W3" pitchFamily="84" charset="-128"/>
              </a:rPr>
              <a:t>. VLPs are however very immunogenic, which means that they induce high levels of antibody production by the body.</a:t>
            </a:r>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a:t>
            </a:r>
            <a:r>
              <a:rPr lang="en-GB" sz="1200" dirty="0">
                <a:solidFill>
                  <a:srgbClr val="002060"/>
                </a:solidFill>
                <a:latin typeface="Arial" panose="020B0604020202020204" pitchFamily="34" charset="0"/>
                <a:cs typeface="Arial" panose="020B0604020202020204" pitchFamily="34" charset="0"/>
                <a:hlinkClick r:id="rId3"/>
              </a:rPr>
              <a:t>Green Book Chapter 18a HPV) </a:t>
            </a:r>
            <a:endParaRPr lang="en-GB" sz="1200" dirty="0">
              <a:ea typeface="Calibri" panose="020F0502020204030204" pitchFamily="34" charset="0"/>
              <a:cs typeface="Times New Roman" panose="02020603050405020304" pitchFamily="18" charset="0"/>
            </a:endParaRPr>
          </a:p>
          <a:p>
            <a:r>
              <a:rPr lang="en-GB" sz="1200" kern="1200" dirty="0">
                <a:solidFill>
                  <a:schemeClr val="tx1"/>
                </a:solidFill>
                <a:effectLst/>
                <a:latin typeface="+mn-lt"/>
                <a:ea typeface="ヒラギノ角ゴ Pro W3" pitchFamily="84" charset="-128"/>
                <a:cs typeface="ヒラギノ角ゴ Pro W3" pitchFamily="84" charset="-128"/>
              </a:rPr>
              <a:t>In clinical trials in young women with no previous history of HPV infection, vaccine was 99% effective at preventing pre-cancerous lesions associated with HPV types 16 and 18. </a:t>
            </a:r>
          </a:p>
          <a:p>
            <a:r>
              <a:rPr lang="en-GB" sz="1200" kern="1200" dirty="0">
                <a:solidFill>
                  <a:schemeClr val="tx1"/>
                </a:solidFill>
                <a:effectLst/>
                <a:latin typeface="+mn-lt"/>
                <a:ea typeface="ヒラギノ角ゴ Pro W3" pitchFamily="84" charset="-128"/>
                <a:cs typeface="ヒラギノ角ゴ Pro W3" pitchFamily="84" charset="-128"/>
              </a:rPr>
              <a:t>Gardasil is also 99% effective at preventing genital warts associated with vaccine types in young women.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a:t>
            </a:r>
            <a:r>
              <a:rPr lang="en-GB" sz="1200" kern="1200" dirty="0" err="1">
                <a:solidFill>
                  <a:schemeClr val="tx1"/>
                </a:solidFill>
                <a:effectLst/>
                <a:latin typeface="+mn-lt"/>
                <a:ea typeface="ヒラギノ角ゴ Pro W3" pitchFamily="84" charset="-128"/>
                <a:cs typeface="ヒラギノ角ゴ Pro W3" pitchFamily="84" charset="-128"/>
              </a:rPr>
              <a:t>anogenital</a:t>
            </a:r>
            <a:r>
              <a:rPr lang="en-GB" sz="1200" kern="1200" dirty="0">
                <a:solidFill>
                  <a:schemeClr val="tx1"/>
                </a:solidFill>
                <a:effectLst/>
                <a:latin typeface="+mn-lt"/>
                <a:ea typeface="ヒラギノ角ゴ Pro W3" pitchFamily="84" charset="-128"/>
                <a:cs typeface="ヒラギノ角ゴ Pro W3" pitchFamily="84" charset="-128"/>
              </a:rPr>
              <a:t>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Swedish KA, Factor SH, Goldstone SE. Prevention of recurrent high-grade </a:t>
            </a:r>
            <a:r>
              <a:rPr lang="en-GB" sz="1200" kern="1200" dirty="0" err="1">
                <a:solidFill>
                  <a:schemeClr val="tx1"/>
                </a:solidFill>
                <a:effectLst/>
                <a:latin typeface="+mn-lt"/>
                <a:ea typeface="+mn-ea"/>
                <a:cs typeface="+mn-cs"/>
              </a:rPr>
              <a:t>analneoplasia</a:t>
            </a:r>
            <a:r>
              <a:rPr lang="en-GB" sz="1200" kern="1200" dirty="0">
                <a:solidFill>
                  <a:schemeClr val="tx1"/>
                </a:solidFill>
                <a:effectLst/>
                <a:latin typeface="+mn-lt"/>
                <a:ea typeface="+mn-ea"/>
                <a:cs typeface="+mn-cs"/>
              </a:rPr>
              <a:t> with </a:t>
            </a:r>
            <a:r>
              <a:rPr lang="en-GB" sz="1200" kern="1200" dirty="0" err="1">
                <a:solidFill>
                  <a:schemeClr val="tx1"/>
                </a:solidFill>
                <a:effectLst/>
                <a:latin typeface="+mn-lt"/>
                <a:ea typeface="+mn-ea"/>
                <a:cs typeface="+mn-cs"/>
              </a:rPr>
              <a:t>quadrivalent</a:t>
            </a:r>
            <a:r>
              <a:rPr lang="en-GB" sz="1200" kern="1200" dirty="0">
                <a:solidFill>
                  <a:schemeClr val="tx1"/>
                </a:solidFill>
                <a:effectLst/>
                <a:latin typeface="+mn-lt"/>
                <a:ea typeface="+mn-ea"/>
                <a:cs typeface="+mn-cs"/>
              </a:rPr>
              <a:t> human papillomavirus vaccination of men who have </a:t>
            </a:r>
            <a:r>
              <a:rPr lang="en-GB" sz="1200" kern="1200" dirty="0" err="1">
                <a:solidFill>
                  <a:schemeClr val="tx1"/>
                </a:solidFill>
                <a:effectLst/>
                <a:latin typeface="+mn-lt"/>
                <a:ea typeface="+mn-ea"/>
                <a:cs typeface="+mn-cs"/>
              </a:rPr>
              <a:t>sexwith</a:t>
            </a:r>
            <a:r>
              <a:rPr lang="en-GB" sz="1200" kern="1200" dirty="0">
                <a:solidFill>
                  <a:schemeClr val="tx1"/>
                </a:solidFill>
                <a:effectLst/>
                <a:latin typeface="+mn-lt"/>
                <a:ea typeface="+mn-ea"/>
                <a:cs typeface="+mn-cs"/>
              </a:rPr>
              <a:t> men: a </a:t>
            </a:r>
            <a:r>
              <a:rPr lang="en-GB" sz="1200" kern="1200" dirty="0" err="1">
                <a:solidFill>
                  <a:schemeClr val="tx1"/>
                </a:solidFill>
                <a:effectLst/>
                <a:latin typeface="+mn-lt"/>
                <a:ea typeface="+mn-ea"/>
                <a:cs typeface="+mn-cs"/>
              </a:rPr>
              <a:t>nonconcurrent</a:t>
            </a:r>
            <a:r>
              <a:rPr lang="en-GB" sz="1200" kern="1200" dirty="0">
                <a:solidFill>
                  <a:schemeClr val="tx1"/>
                </a:solidFill>
                <a:effectLst/>
                <a:latin typeface="+mn-lt"/>
                <a:ea typeface="+mn-ea"/>
                <a:cs typeface="+mn-cs"/>
              </a:rPr>
              <a:t> cohort study. </a:t>
            </a:r>
            <a:r>
              <a:rPr lang="en-GB" sz="1200" kern="1200" dirty="0" err="1">
                <a:solidFill>
                  <a:schemeClr val="tx1"/>
                </a:solidFill>
                <a:effectLst/>
                <a:latin typeface="+mn-lt"/>
                <a:ea typeface="+mn-ea"/>
                <a:cs typeface="+mn-cs"/>
              </a:rPr>
              <a:t>Clin</a:t>
            </a:r>
            <a:r>
              <a:rPr lang="en-GB" sz="1200" kern="1200" dirty="0">
                <a:solidFill>
                  <a:schemeClr val="tx1"/>
                </a:solidFill>
                <a:effectLst/>
                <a:latin typeface="+mn-lt"/>
                <a:ea typeface="+mn-ea"/>
                <a:cs typeface="+mn-cs"/>
              </a:rPr>
              <a:t> Infect Dis. 2012;54:891-8.Available at </a:t>
            </a:r>
            <a:r>
              <a:rPr lang="en-GB" sz="1200" u="none" strike="noStrike" kern="1200" dirty="0">
                <a:solidFill>
                  <a:schemeClr val="tx1"/>
                </a:solidFill>
                <a:effectLst/>
                <a:latin typeface="+mn-lt"/>
                <a:ea typeface="+mn-ea"/>
                <a:cs typeface="+mn-cs"/>
                <a:hlinkClick r:id="rId4"/>
              </a:rPr>
              <a:t>www.ncbi.nlm.nih.gov/pubmed/22291111</a:t>
            </a:r>
            <a:r>
              <a:rPr lang="en-GB" sz="1200" kern="1200" dirty="0">
                <a:solidFill>
                  <a:schemeClr val="tx1"/>
                </a:solidFill>
                <a:effectLst/>
                <a:latin typeface="+mn-lt"/>
                <a:ea typeface="+mn-ea"/>
                <a:cs typeface="+mn-cs"/>
              </a:rPr>
              <a:t> </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19</a:t>
            </a:fld>
            <a:endParaRPr lang="en-GB"/>
          </a:p>
        </p:txBody>
      </p:sp>
    </p:spTree>
    <p:extLst>
      <p:ext uri="{BB962C8B-B14F-4D97-AF65-F5344CB8AC3E}">
        <p14:creationId xmlns:p14="http://schemas.microsoft.com/office/powerpoint/2010/main" val="1602306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Gardasil</a:t>
            </a:r>
            <a:r>
              <a:rPr lang="en-GB" baseline="30000" dirty="0"/>
              <a:t>®</a:t>
            </a:r>
            <a:r>
              <a:rPr lang="en-GB" dirty="0"/>
              <a:t>9 is the recommended vaccine for the HPV</a:t>
            </a:r>
            <a:r>
              <a:rPr lang="en-GB" baseline="0" dirty="0"/>
              <a:t> </a:t>
            </a:r>
            <a:r>
              <a:rPr lang="en-GB" dirty="0"/>
              <a:t>vaccination programme and is the only market authorised 9 </a:t>
            </a:r>
            <a:r>
              <a:rPr lang="en-GB" dirty="0" err="1"/>
              <a:t>valent</a:t>
            </a:r>
            <a:r>
              <a:rPr lang="en-GB" dirty="0"/>
              <a:t> HPV vaccine in the UK.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9 HPV strains:</a:t>
            </a:r>
            <a:r>
              <a:rPr lang="en-GB" sz="1200" kern="1200" baseline="0" dirty="0">
                <a:solidFill>
                  <a:schemeClr val="tx1"/>
                </a:solidFill>
                <a:effectLst/>
                <a:latin typeface="+mn-lt"/>
                <a:ea typeface="ヒラギノ角ゴ Pro W3" pitchFamily="84" charset="-128"/>
                <a:cs typeface="ヒラギノ角ゴ Pro W3" pitchFamily="84" charset="-128"/>
              </a:rPr>
              <a:t> HPV-16 and HPV-18, the two high risk types that can lead to cancer, and HPV-6 and HPV-11, the two types that cause approximately 90 per cent of all </a:t>
            </a:r>
            <a:r>
              <a:rPr lang="en-GB" sz="1200" kern="1200" baseline="0" dirty="0" err="1">
                <a:solidFill>
                  <a:schemeClr val="tx1"/>
                </a:solidFill>
                <a:effectLst/>
                <a:latin typeface="+mn-lt"/>
                <a:ea typeface="ヒラギノ角ゴ Pro W3" pitchFamily="84" charset="-128"/>
                <a:cs typeface="ヒラギノ角ゴ Pro W3" pitchFamily="84" charset="-128"/>
              </a:rPr>
              <a:t>anogenital</a:t>
            </a:r>
            <a:r>
              <a:rPr lang="en-GB" sz="1200" kern="1200" baseline="0" dirty="0">
                <a:solidFill>
                  <a:schemeClr val="tx1"/>
                </a:solidFill>
                <a:effectLst/>
                <a:latin typeface="+mn-lt"/>
                <a:ea typeface="ヒラギノ角ゴ Pro W3" pitchFamily="84" charset="-128"/>
                <a:cs typeface="ヒラギノ角ゴ Pro W3" pitchFamily="84" charset="-128"/>
              </a:rPr>
              <a:t> warts in males and females, </a:t>
            </a:r>
            <a:r>
              <a:rPr lang="en-GB" sz="1200" i="1" kern="1200" baseline="0" dirty="0">
                <a:solidFill>
                  <a:schemeClr val="tx1"/>
                </a:solidFill>
                <a:effectLst/>
                <a:latin typeface="+mn-lt"/>
                <a:ea typeface="ヒラギノ角ゴ Pro W3" pitchFamily="84" charset="-128"/>
                <a:cs typeface="ヒラギノ角ゴ Pro W3" pitchFamily="84" charset="-128"/>
              </a:rPr>
              <a:t>and</a:t>
            </a:r>
            <a:r>
              <a:rPr lang="en-GB" sz="1200" kern="1200" baseline="0" dirty="0">
                <a:solidFill>
                  <a:schemeClr val="tx1"/>
                </a:solidFill>
                <a:effectLst/>
                <a:latin typeface="+mn-lt"/>
                <a:ea typeface="ヒラギノ角ゴ Pro W3" pitchFamily="84" charset="-128"/>
                <a:cs typeface="ヒラギノ角ゴ Pro W3" pitchFamily="84" charset="-128"/>
              </a:rPr>
              <a:t> HPV</a:t>
            </a:r>
            <a:r>
              <a:rPr lang="en-GB" dirty="0"/>
              <a:t> 31, 33, 45, 52, 58.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additional Types 31, 33, 45, 52, 58 </a:t>
            </a:r>
            <a:r>
              <a:rPr lang="en-GB" altLang="en-US" dirty="0">
                <a:ea typeface="ヒラギノ角ゴ Pro W3"/>
                <a:cs typeface="ヒラギノ角ゴ Pro W3"/>
              </a:rPr>
              <a:t>although less common than types 16 and 18,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a:ea typeface="ヒラギノ角ゴ Pro W3"/>
              <a:cs typeface="ヒラギノ角ゴ Pro W3"/>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a:ea typeface="ヒラギノ角ゴ Pro W3"/>
              <a:cs typeface="ヒラギノ角ゴ Pro W3"/>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The vaccine is approved</a:t>
            </a:r>
            <a:r>
              <a:rPr lang="en-GB" altLang="en-US" baseline="0" dirty="0">
                <a:ea typeface="ヒラギノ角ゴ Pro W3"/>
                <a:cs typeface="ヒラギノ角ゴ Pro W3"/>
              </a:rPr>
              <a:t> for use in females and males aged from 9 years of age.</a:t>
            </a:r>
            <a:endParaRPr lang="en-GB" altLang="en-US" dirty="0">
              <a:ea typeface="ヒラギノ角ゴ Pro W3"/>
              <a:cs typeface="ヒラギノ角ゴ Pro W3"/>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Gardasil 9 </a:t>
            </a:r>
            <a:r>
              <a:rPr lang="en-GB" dirty="0" err="1"/>
              <a:t>SmPC</a:t>
            </a:r>
            <a:r>
              <a:rPr lang="en-GB" dirty="0"/>
              <a:t>: </a:t>
            </a:r>
            <a:r>
              <a:rPr lang="en-GB" sz="1200" u="sng" kern="1200" dirty="0">
                <a:solidFill>
                  <a:schemeClr val="tx1"/>
                </a:solidFill>
                <a:effectLst/>
                <a:latin typeface="+mn-lt"/>
                <a:ea typeface="+mn-ea"/>
                <a:cs typeface="+mn-cs"/>
                <a:hlinkClick r:id="rId3"/>
              </a:rPr>
              <a:t>https://www.medicines.org.uk/emc/product/7330/smpc</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20</a:t>
            </a:fld>
            <a:endParaRPr lang="en-GB"/>
          </a:p>
        </p:txBody>
      </p:sp>
    </p:spTree>
    <p:extLst>
      <p:ext uri="{BB962C8B-B14F-4D97-AF65-F5344CB8AC3E}">
        <p14:creationId xmlns:p14="http://schemas.microsoft.com/office/powerpoint/2010/main" val="4011573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Healthcare professionals are encouraged to read the Summary of Product Characteristics (</a:t>
            </a:r>
            <a:r>
              <a:rPr lang="en-GB" sz="1200" kern="1200" dirty="0" err="1">
                <a:solidFill>
                  <a:schemeClr val="tx1"/>
                </a:solidFill>
                <a:effectLst/>
                <a:latin typeface="+mn-lt"/>
                <a:ea typeface="ヒラギノ角ゴ Pro W3" pitchFamily="84" charset="-128"/>
                <a:cs typeface="ヒラギノ角ゴ Pro W3" pitchFamily="84" charset="-128"/>
              </a:rPr>
              <a:t>SmPC</a:t>
            </a:r>
            <a:r>
              <a:rPr lang="en-GB" sz="1200" kern="1200" dirty="0">
                <a:solidFill>
                  <a:schemeClr val="tx1"/>
                </a:solidFill>
                <a:effectLst/>
                <a:latin typeface="+mn-lt"/>
                <a:ea typeface="ヒラギノ角ゴ Pro W3" pitchFamily="84" charset="-128"/>
                <a:cs typeface="ヒラギノ角ゴ Pro W3" pitchFamily="84" charset="-128"/>
              </a:rPr>
              <a:t>) to ensure accurate reconstitution and delivery of the product.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altLang="en-US" sz="1200" dirty="0">
                <a:latin typeface="Calibri" pitchFamily="34" charset="0"/>
              </a:rPr>
              <a:t>HPV</a:t>
            </a:r>
            <a:r>
              <a:rPr lang="en-GB" altLang="en-US" sz="1200" baseline="0" dirty="0">
                <a:latin typeface="Calibri" pitchFamily="34" charset="0"/>
              </a:rPr>
              <a:t> </a:t>
            </a:r>
            <a:r>
              <a:rPr lang="en-GB" altLang="en-US" sz="1200" dirty="0">
                <a:latin typeface="Calibri" pitchFamily="34" charset="0"/>
              </a:rPr>
              <a:t>vaccine can be given at same time as other vaccines</a:t>
            </a:r>
            <a:r>
              <a:rPr lang="en-GB" altLang="en-US" sz="1200" baseline="0" dirty="0">
                <a:latin typeface="Calibri" pitchFamily="34" charset="0"/>
              </a:rPr>
              <a:t>. </a:t>
            </a:r>
            <a:r>
              <a:rPr lang="en-GB" altLang="en-US" sz="1200" dirty="0">
                <a:latin typeface="Calibri" pitchFamily="34" charset="0"/>
              </a:rPr>
              <a:t> The vaccines should be given at a separate site, preferably in a different limb. The sites at which each vaccine was given should be noted in the individual’s health records.</a:t>
            </a:r>
          </a:p>
          <a:p>
            <a:r>
              <a:rPr lang="en-GB" altLang="en-US" sz="1200" dirty="0">
                <a:latin typeface="Calibri" pitchFamily="34" charset="0"/>
              </a:rPr>
              <a:t> </a:t>
            </a:r>
            <a:r>
              <a:rPr lang="en-GB" sz="1200" kern="1200" dirty="0">
                <a:solidFill>
                  <a:schemeClr val="tx1"/>
                </a:solidFill>
                <a:effectLst/>
                <a:latin typeface="+mn-lt"/>
                <a:ea typeface="ヒラギノ角ゴ Pro W3" pitchFamily="84" charset="-128"/>
                <a:cs typeface="ヒラギノ角ゴ Pro W3" pitchFamily="84" charset="-128"/>
              </a:rPr>
              <a:t>  </a:t>
            </a:r>
          </a:p>
          <a:p>
            <a:pPr>
              <a:defRPr/>
            </a:pPr>
            <a:endParaRPr lang="en-GB" sz="1200" dirty="0"/>
          </a:p>
          <a:p>
            <a:pPr marL="0" indent="0" algn="ctr">
              <a:lnSpc>
                <a:spcPct val="150000"/>
              </a:lnSpc>
              <a:buNone/>
            </a:pPr>
            <a:r>
              <a:rPr lang="en-GB" sz="1200" dirty="0">
                <a:hlinkClick r:id="rId3"/>
              </a:rPr>
              <a:t>Human papillomavirus (HPV): the green book, chapter 18a - GOV.UK (www.gov.uk)</a:t>
            </a:r>
            <a:endParaRPr lang="en-GB" sz="1200" dirty="0">
              <a:cs typeface="Calibri" panose="020F0502020204030204" pitchFamily="34" charset="0"/>
            </a:endParaRPr>
          </a:p>
          <a:p>
            <a:pPr marL="0" indent="0" algn="ctr">
              <a:lnSpc>
                <a:spcPct val="150000"/>
              </a:lnSpc>
              <a:buNone/>
            </a:pPr>
            <a:r>
              <a:rPr lang="en-GB" sz="1200" dirty="0">
                <a:hlinkClick r:id="rId4"/>
              </a:rPr>
              <a:t>Gardasil 9 suspension for injection - Summary of Product Characteristics (SmPC) - (</a:t>
            </a:r>
            <a:r>
              <a:rPr lang="en-GB" sz="1200" dirty="0" err="1">
                <a:hlinkClick r:id="rId4"/>
              </a:rPr>
              <a:t>emc</a:t>
            </a:r>
            <a:r>
              <a:rPr lang="en-GB" sz="1200" dirty="0">
                <a:hlinkClick r:id="rId4"/>
              </a:rPr>
              <a:t>) (medicines.org.uk)</a:t>
            </a:r>
            <a:endParaRPr lang="en-GB" sz="1200" dirty="0">
              <a:cs typeface="Calibri" panose="020F0502020204030204" pitchFamily="34" charset="0"/>
            </a:endParaRPr>
          </a:p>
          <a:p>
            <a:pPr>
              <a:defRPr/>
            </a:pPr>
            <a:endParaRPr lang="en-GB" sz="1200"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21</a:t>
            </a:fld>
            <a:endParaRPr lang="en-GB"/>
          </a:p>
        </p:txBody>
      </p:sp>
    </p:spTree>
    <p:extLst>
      <p:ext uri="{BB962C8B-B14F-4D97-AF65-F5344CB8AC3E}">
        <p14:creationId xmlns:p14="http://schemas.microsoft.com/office/powerpoint/2010/main" val="3667362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PGD templates:</a:t>
            </a:r>
            <a:r>
              <a:rPr lang="en-GB" baseline="0" dirty="0"/>
              <a:t> </a:t>
            </a:r>
            <a:r>
              <a:rPr lang="en-GB" sz="1200" u="sng" kern="1200" dirty="0">
                <a:solidFill>
                  <a:schemeClr val="tx1"/>
                </a:solidFill>
                <a:effectLst/>
                <a:latin typeface="+mn-lt"/>
                <a:ea typeface="+mn-ea"/>
                <a:cs typeface="+mn-cs"/>
                <a:hlinkClick r:id="rId3"/>
              </a:rPr>
              <a:t>https://phw.nhs.wales/topics/immunisation-and-vaccines/vaccine-resources-for-health-and-social-care-professionals/patient-group-directions-pgds-and-protocols-landing-page/</a:t>
            </a:r>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22</a:t>
            </a:fld>
            <a:endParaRPr lang="en-GB"/>
          </a:p>
        </p:txBody>
      </p:sp>
    </p:spTree>
    <p:extLst>
      <p:ext uri="{BB962C8B-B14F-4D97-AF65-F5344CB8AC3E}">
        <p14:creationId xmlns:p14="http://schemas.microsoft.com/office/powerpoint/2010/main" val="222789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 For the purpose of this resource Human Papillomavirus will be referred to as HPV and both men who have sex with men (MSM) and gay, bisexual and other men who have sex with men (GBMSM) will be used interchangeably as required in line with reference to related policy.</a:t>
            </a:r>
            <a:endParaRPr kumimoji="0" lang="en-GB" sz="1200" b="0" i="0" u="none" strike="noStrike" kern="1200" cap="none" spc="0" normalizeH="0" baseline="0" noProof="0" dirty="0">
              <a:ln>
                <a:noFill/>
              </a:ln>
              <a:solidFill>
                <a:prstClr val="black"/>
              </a:solidFill>
              <a:effectLst/>
              <a:uLnTx/>
              <a:uFillTx/>
              <a:latin typeface="Calibri" panose="020F0502020204030204"/>
              <a:ea typeface="ヒラギノ角ゴ Pro W3" pitchFamily="84" charset="-128"/>
              <a:cs typeface="ヒラギノ角ゴ Pro W3" pitchFamily="84" charset="-128"/>
            </a:endParaRP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a:t>
            </a:fld>
            <a:endParaRPr lang="en-GB"/>
          </a:p>
        </p:txBody>
      </p:sp>
    </p:spTree>
    <p:extLst>
      <p:ext uri="{BB962C8B-B14F-4D97-AF65-F5344CB8AC3E}">
        <p14:creationId xmlns:p14="http://schemas.microsoft.com/office/powerpoint/2010/main" val="183237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Vaccine is centrally procured for the adolescent and GBMSM HPV vaccination programme. Gardasil9 should be ordered using current processes.</a:t>
            </a:r>
          </a:p>
          <a:p>
            <a:pPr lvl="0"/>
            <a:endParaRPr lang="en-GB" dirty="0"/>
          </a:p>
          <a:p>
            <a:pPr lvl="0"/>
            <a:r>
              <a:rPr lang="en-GB" dirty="0"/>
              <a:t>It is recommended that registered healthcare practitioners place small and regular orders rather than over-ordering or stockpiling vaccines.</a:t>
            </a:r>
          </a:p>
          <a:p>
            <a:pPr lvl="0"/>
            <a:r>
              <a:rPr lang="en-GB" dirty="0"/>
              <a:t>Gardasil</a:t>
            </a:r>
            <a:r>
              <a:rPr lang="en-GB" b="1" dirty="0"/>
              <a:t>®</a:t>
            </a:r>
            <a:r>
              <a:rPr lang="en-GB" dirty="0"/>
              <a:t> 9 should be administered as soon as possible after being removed from the refrigerator</a:t>
            </a:r>
          </a:p>
          <a:p>
            <a:pPr lvl="0"/>
            <a:endParaRPr lang="en-GB" dirty="0"/>
          </a:p>
          <a:p>
            <a:pPr lvl="0"/>
            <a:r>
              <a:rPr lang="en-GB" dirty="0"/>
              <a:t>Data from stability studies indicate that the Gardasil®9 vaccine components are stable for 96 hours when stored at temperatures from +8°C to +40°C or for 72 hours when stored at temperatures from 0°C to +2°C. At the end of this period Gardasil®9 should be used or discarded. These data are intended to guide healthcare professionals in case of temporary temperature excursion only.</a:t>
            </a:r>
            <a:endParaRPr lang="en-GB" dirty="0">
              <a:cs typeface="Calibri"/>
            </a:endParaRPr>
          </a:p>
          <a:p>
            <a:pPr lvl="0"/>
            <a:r>
              <a:rPr lang="en-GB" dirty="0"/>
              <a:t> </a:t>
            </a:r>
          </a:p>
          <a:p>
            <a:pPr lvl="0"/>
            <a:r>
              <a:rPr lang="en-GB" dirty="0"/>
              <a:t>The vaccine should be stored in the original packaging. This makes it easy to identify in the vaccine fridge, provides some protection against fluctuation of temperature and will protect from light.</a:t>
            </a:r>
          </a:p>
          <a:p>
            <a:pPr lvl="0"/>
            <a:endParaRPr lang="en-GB" dirty="0"/>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23</a:t>
            </a:fld>
            <a:endParaRPr lang="en-GB"/>
          </a:p>
        </p:txBody>
      </p:sp>
    </p:spTree>
    <p:extLst>
      <p:ext uri="{BB962C8B-B14F-4D97-AF65-F5344CB8AC3E}">
        <p14:creationId xmlns:p14="http://schemas.microsoft.com/office/powerpoint/2010/main" val="1685470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pPr eaLnBrk="1" hangingPunct="1">
              <a:buClr>
                <a:schemeClr val="bg2"/>
              </a:buClr>
              <a:buFont typeface="Arial" pitchFamily="34" charset="0"/>
              <a:buNone/>
            </a:pPr>
            <a:endParaRPr lang="en-GB" altLang="en-US" dirty="0">
              <a:ea typeface="ヒラギノ角ゴ Pro W3"/>
              <a:cs typeface="ヒラギノ角ゴ Pro W3"/>
            </a:endParaRPr>
          </a:p>
          <a:p>
            <a:pPr eaLnBrk="1" hangingPunct="1">
              <a:buClr>
                <a:schemeClr val="bg2"/>
              </a:buClr>
              <a:buFont typeface="Arial" pitchFamily="34" charset="0"/>
              <a:buNone/>
            </a:pPr>
            <a:r>
              <a:rPr lang="en-GB" altLang="en-US" dirty="0">
                <a:ea typeface="ヒラギノ角ゴ Pro W3"/>
                <a:cs typeface="ヒラギノ角ゴ Pro W3"/>
              </a:rPr>
              <a:t>Green Book Chapter 3: https://www.gov.uk/government/publications/storage-distribution-and-disposal-of-vaccines-the-green-book-chapter-3 </a:t>
            </a:r>
          </a:p>
          <a:p>
            <a:pPr eaLnBrk="1" hangingPunct="1">
              <a:buClr>
                <a:schemeClr val="bg2"/>
              </a:buClr>
              <a:buFont typeface="Arial" pitchFamily="34" charset="0"/>
              <a:buNone/>
            </a:pPr>
            <a:endParaRPr lang="en-GB" altLang="en-US" dirty="0">
              <a:ea typeface="ヒラギノ角ゴ Pro W3"/>
              <a:cs typeface="ヒラギノ角ゴ Pro W3"/>
            </a:endParaRPr>
          </a:p>
          <a:p>
            <a:pPr eaLnBrk="1" hangingPunct="1">
              <a:buClr>
                <a:schemeClr val="bg2"/>
              </a:buClr>
              <a:buFont typeface="Arial" pitchFamily="34" charset="0"/>
              <a:buNone/>
            </a:pPr>
            <a:r>
              <a:rPr lang="en-GB" altLang="en-US" dirty="0">
                <a:ea typeface="ヒラギノ角ゴ Pro W3"/>
                <a:cs typeface="ヒラギノ角ゴ Pro W3"/>
              </a:rPr>
              <a:t>ImmForm website:</a:t>
            </a:r>
            <a:r>
              <a:rPr lang="en-GB" altLang="en-US" baseline="0" dirty="0">
                <a:ea typeface="ヒラギノ角ゴ Pro W3"/>
                <a:cs typeface="ヒラギノ角ゴ Pro W3"/>
              </a:rPr>
              <a:t> https://portal.immform.phe.gov.uk/Logon.aspx?returnurl=%2f </a:t>
            </a:r>
            <a:endParaRPr lang="en-GB" altLang="en-US" dirty="0">
              <a:ea typeface="ヒラギノ角ゴ Pro W3"/>
              <a:cs typeface="ヒラギノ角ゴ Pro W3"/>
            </a:endParaRP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24</a:t>
            </a:fld>
            <a:endParaRPr lang="en-GB"/>
          </a:p>
        </p:txBody>
      </p:sp>
    </p:spTree>
    <p:extLst>
      <p:ext uri="{BB962C8B-B14F-4D97-AF65-F5344CB8AC3E}">
        <p14:creationId xmlns:p14="http://schemas.microsoft.com/office/powerpoint/2010/main" val="65084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the</a:t>
            </a:r>
            <a:r>
              <a:rPr lang="en-GB" sz="1200" kern="1200" baseline="0" dirty="0">
                <a:solidFill>
                  <a:schemeClr val="tx1"/>
                </a:solidFill>
                <a:effectLst/>
                <a:latin typeface="+mn-lt"/>
                <a:ea typeface="ヒラギノ角ゴ Pro W3" pitchFamily="84" charset="-128"/>
                <a:cs typeface="ヒラギノ角ゴ Pro W3" pitchFamily="84" charset="-128"/>
              </a:rPr>
              <a:t> local Immunisation Coordinator</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a:t>
            </a:r>
            <a:r>
              <a:rPr lang="en-GB" sz="1200" kern="1200" dirty="0" err="1">
                <a:solidFill>
                  <a:schemeClr val="tx1"/>
                </a:solidFill>
                <a:effectLst/>
                <a:latin typeface="+mn-lt"/>
                <a:ea typeface="ヒラギノ角ゴ Pro W3" pitchFamily="84" charset="-128"/>
                <a:cs typeface="ヒラギノ角ゴ Pro W3" pitchFamily="84" charset="-128"/>
              </a:rPr>
              <a:t>SmPC</a:t>
            </a:r>
            <a:r>
              <a:rPr lang="en-GB" sz="1200" kern="1200" dirty="0">
                <a:solidFill>
                  <a:schemeClr val="tx1"/>
                </a:solidFill>
                <a:effectLst/>
                <a:latin typeface="+mn-lt"/>
                <a:ea typeface="ヒラギノ角ゴ Pro W3" pitchFamily="84" charset="-128"/>
                <a:cs typeface="ヒラギノ角ゴ Pro W3" pitchFamily="84" charset="-128"/>
              </a:rPr>
              <a:t>). </a:t>
            </a:r>
            <a:r>
              <a:rPr lang="en-GB" dirty="0">
                <a:hlinkClick r:id="rId3"/>
              </a:rPr>
              <a:t>Home - electronic medicines compendium (</a:t>
            </a:r>
            <a:r>
              <a:rPr lang="en-GB" dirty="0" err="1">
                <a:hlinkClick r:id="rId3"/>
              </a:rPr>
              <a:t>emc</a:t>
            </a:r>
            <a:r>
              <a:rPr lang="en-GB" dirty="0">
                <a:hlinkClick r:id="rId3"/>
              </a:rPr>
              <a:t>)</a:t>
            </a:r>
            <a:endParaRPr lang="en-GB" dirty="0"/>
          </a:p>
          <a:p>
            <a:pPr lvl="0"/>
            <a:endParaRPr lang="en-GB" dirty="0"/>
          </a:p>
          <a:p>
            <a:pPr lvl="0"/>
            <a:r>
              <a:rPr lang="en-GB" dirty="0"/>
              <a:t>Please note:  These educational resources continue to be updated as required to support this programme but do not replace the clinical judgement of practitioners. Practitioners should refer to the  </a:t>
            </a:r>
            <a:r>
              <a:rPr lang="en-GB" b="1" dirty="0"/>
              <a:t>Green Book Chapter </a:t>
            </a:r>
            <a:r>
              <a:rPr lang="en-GB" dirty="0"/>
              <a:t>when administering the vaccine. Immunisation against infectious diseases: Human papillomavirus (HPV) 18a. https://www.gov.uk/government/publications/human-papillomavirus-hpv-the-green-book-chapter-18a  </a:t>
            </a:r>
            <a:r>
              <a:rPr lang="en-GB" dirty="0">
                <a:hlinkClick r:id="rId4"/>
              </a:rPr>
              <a:t>Human papillomavirus (HPV): the green book, chapter 18a - GOV.UK (www.gov.uk)</a:t>
            </a:r>
            <a:endParaRPr lang="en-GB" dirty="0"/>
          </a:p>
          <a:p>
            <a:pPr>
              <a:lnSpc>
                <a:spcPct val="80000"/>
              </a:lnSpc>
            </a:pPr>
            <a:endParaRPr lang="en-GB" sz="1100" dirty="0"/>
          </a:p>
          <a:p>
            <a:pPr>
              <a:lnSpc>
                <a:spcPct val="80000"/>
              </a:lnSpc>
            </a:pPr>
            <a:endParaRPr lang="en-GB" sz="1100"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25</a:t>
            </a:fld>
            <a:endParaRPr lang="en-GB"/>
          </a:p>
        </p:txBody>
      </p:sp>
    </p:spTree>
    <p:extLst>
      <p:ext uri="{BB962C8B-B14F-4D97-AF65-F5344CB8AC3E}">
        <p14:creationId xmlns:p14="http://schemas.microsoft.com/office/powerpoint/2010/main" val="1997468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 two or more injections need to be administered at the same time, they should be given at separate sites, preferably in a different limb. If more than one injection is to be given in the same limb, they should be administered at least 2.5cm apart. The site at which each injection is given should be noted in the individual’s records </a:t>
            </a:r>
            <a:r>
              <a:rPr lang="en-GB" dirty="0">
                <a:hlinkClick r:id="rId3"/>
              </a:rPr>
              <a:t>Green-Book-Chapter-4.pdf (publishing.service.gov.uk)</a:t>
            </a:r>
            <a:endParaRPr lang="en-GB" dirty="0"/>
          </a:p>
          <a:p>
            <a:endParaRPr lang="en-GB" dirty="0"/>
          </a:p>
          <a:p>
            <a:pPr>
              <a:defRPr/>
            </a:pPr>
            <a:r>
              <a:rPr lang="en-GB" altLang="en-US" sz="1200" b="1" dirty="0">
                <a:ea typeface="ヒラギノ角ゴ Pro W3"/>
                <a:cs typeface="ヒラギノ角ゴ Pro W3"/>
              </a:rPr>
              <a:t>Individuals with bleeding disorders </a:t>
            </a:r>
            <a:r>
              <a:rPr lang="en-GB" altLang="en-US" sz="1200"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sz="1200"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sz="1200" dirty="0">
                <a:ea typeface="ヒラギノ角ゴ Pro W3"/>
                <a:cs typeface="ヒラギノ角ゴ Pro W3"/>
              </a:rPr>
              <a:t>If in any doubt, consult with the clinician responsible for prescribing or monitoring the individual’s anticoagulant therapy. See details specific vaccine PGD.</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26</a:t>
            </a:fld>
            <a:endParaRPr lang="en-GB"/>
          </a:p>
        </p:txBody>
      </p:sp>
    </p:spTree>
    <p:extLst>
      <p:ext uri="{BB962C8B-B14F-4D97-AF65-F5344CB8AC3E}">
        <p14:creationId xmlns:p14="http://schemas.microsoft.com/office/powerpoint/2010/main" val="56034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Gardasil 9 </a:t>
            </a:r>
            <a:r>
              <a:rPr lang="en-GB" dirty="0" err="1"/>
              <a:t>SmPC</a:t>
            </a:r>
            <a:r>
              <a:rPr lang="en-GB" dirty="0"/>
              <a:t>: </a:t>
            </a:r>
            <a:r>
              <a:rPr lang="en-GB" sz="1200" u="sng" kern="1200" dirty="0">
                <a:solidFill>
                  <a:schemeClr val="tx1"/>
                </a:solidFill>
                <a:effectLst/>
                <a:latin typeface="+mn-lt"/>
                <a:ea typeface="+mn-ea"/>
                <a:cs typeface="+mn-cs"/>
                <a:hlinkClick r:id="rId3"/>
              </a:rPr>
              <a:t>https://www.medicines.org.uk/emc/product/7330/smpc</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27</a:t>
            </a:fld>
            <a:endParaRPr lang="en-GB"/>
          </a:p>
        </p:txBody>
      </p:sp>
    </p:spTree>
    <p:extLst>
      <p:ext uri="{BB962C8B-B14F-4D97-AF65-F5344CB8AC3E}">
        <p14:creationId xmlns:p14="http://schemas.microsoft.com/office/powerpoint/2010/main" val="340306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dirty="0"/>
          </a:p>
          <a:p>
            <a:r>
              <a:rPr lang="en-GB" dirty="0"/>
              <a:t>Green Book chapter</a:t>
            </a:r>
            <a:r>
              <a:rPr lang="en-GB" baseline="0" dirty="0"/>
              <a:t> 9: </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28</a:t>
            </a:fld>
            <a:endParaRPr lang="en-GB"/>
          </a:p>
        </p:txBody>
      </p:sp>
    </p:spTree>
    <p:extLst>
      <p:ext uri="{BB962C8B-B14F-4D97-AF65-F5344CB8AC3E}">
        <p14:creationId xmlns:p14="http://schemas.microsoft.com/office/powerpoint/2010/main" val="3647257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WHC/2023/016 </a:t>
            </a:r>
            <a:r>
              <a:rPr lang="en-GB" dirty="0">
                <a:hlinkClick r:id="rId3"/>
              </a:rPr>
              <a:t>https://www.gov.wales/hpv-immunisation-programme-update-whc2023016</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regard to any variations, please always consult the latest version of the Green Book chapter online at https://www.gov.uk/government/publications/human-papillomavirus-hpv-the-green-book-chapter-18a </a:t>
            </a:r>
            <a:r>
              <a:rPr lang="en-GB" dirty="0">
                <a:hlinkClick r:id="rId4"/>
              </a:rPr>
              <a:t>Human papillomavirus (HPV): the green book, chapter 18a - GOV.UK (www.gov.uk)</a:t>
            </a:r>
            <a:r>
              <a:rPr lang="en-GB" dirty="0"/>
              <a:t> </a:t>
            </a:r>
          </a:p>
          <a:p>
            <a:endParaRPr lang="en-GB" sz="1200" dirty="0"/>
          </a:p>
          <a:p>
            <a:r>
              <a:rPr lang="en-GB" sz="1200" dirty="0"/>
              <a:t>* Whenever possible, immunisations for individuals eligible for the two dose schedule should follow the recommended 0, 6-24 months schedule</a:t>
            </a:r>
          </a:p>
          <a:p>
            <a:r>
              <a:rPr lang="en-GB" sz="1200" b="1" dirty="0"/>
              <a:t>For Gardasil 9 the minimum interval between the two doses can be 5 months</a:t>
            </a:r>
          </a:p>
          <a:p>
            <a:pPr marL="0" indent="0">
              <a:buNone/>
            </a:pPr>
            <a:r>
              <a:rPr lang="en-GB" sz="1200" dirty="0"/>
              <a:t>Gardasil 9</a:t>
            </a: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5"/>
              </a:rPr>
              <a:t>SmPC</a:t>
            </a: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10000"/>
              </a:lnSpc>
              <a:spcBef>
                <a:spcPts val="750"/>
              </a:spcBef>
              <a:spcAft>
                <a:spcPts val="0"/>
              </a:spcAft>
              <a:buClrTx/>
              <a:buSzPct val="100000"/>
              <a:buFont typeface="Arial" pitchFamily="34"/>
              <a:buNone/>
              <a:tabLst/>
              <a:defRPr/>
            </a:pPr>
            <a:r>
              <a:rPr lang="en-GB" sz="1200" dirty="0"/>
              <a:t>**</a:t>
            </a:r>
            <a:r>
              <a:rPr lang="en-GB" sz="1200" dirty="0">
                <a:solidFill>
                  <a:srgbClr val="002060"/>
                </a:solidFill>
                <a:latin typeface="Arial" panose="020B0604020202020204" pitchFamily="34" charset="0"/>
                <a:cs typeface="Arial" panose="020B0604020202020204" pitchFamily="34" charset="0"/>
              </a:rPr>
              <a:t>There is no clinical data on whether the interval between doses two and three can be reduced below three months.  Where the second dose is given late and there is a high likelihood that the individual will not return after three months or if, for practical reasons it is not possible to schedule a third dose within this timeframe, then a third dose can be given at least one month after the second dose. </a:t>
            </a:r>
            <a:r>
              <a:rPr lang="en-GB" dirty="0"/>
              <a:t>This advice applies to all the currently licensed HPV vaccines</a:t>
            </a:r>
          </a:p>
          <a:p>
            <a:pPr marL="0" lvl="0" indent="0" defTabSz="685800">
              <a:lnSpc>
                <a:spcPct val="100000"/>
              </a:lnSpc>
              <a:spcBef>
                <a:spcPts val="750"/>
              </a:spcBef>
              <a:buSzPct val="100000"/>
              <a:buNone/>
            </a:pPr>
            <a:endParaRPr lang="en-GB" sz="1200" dirty="0">
              <a:solidFill>
                <a:srgbClr val="002060"/>
              </a:solidFill>
              <a:latin typeface="Arial" panose="020B0604020202020204" pitchFamily="34" charset="0"/>
              <a:cs typeface="Arial" panose="020B0604020202020204" pitchFamily="34" charset="0"/>
            </a:endParaRPr>
          </a:p>
          <a:p>
            <a:pPr marL="0" indent="0" defTabSz="685800">
              <a:lnSpc>
                <a:spcPct val="110000"/>
              </a:lnSpc>
              <a:spcBef>
                <a:spcPts val="750"/>
              </a:spcBef>
              <a:buNone/>
            </a:pPr>
            <a:r>
              <a:rPr lang="en-GB" sz="1200" dirty="0">
                <a:solidFill>
                  <a:srgbClr val="002060"/>
                </a:solidFill>
                <a:latin typeface="Arial" panose="020B0604020202020204" pitchFamily="34" charset="0"/>
                <a:cs typeface="Arial" panose="020B0604020202020204" pitchFamily="34" charset="0"/>
              </a:rPr>
              <a:t>For further information see: </a:t>
            </a:r>
            <a:r>
              <a:rPr lang="en-GB" sz="1200" dirty="0">
                <a:latin typeface="Arial" panose="020B0604020202020204" pitchFamily="34" charset="0"/>
                <a:cs typeface="Arial" panose="020B0604020202020204" pitchFamily="34" charset="0"/>
                <a:hlinkClick r:id="rId4"/>
              </a:rPr>
              <a:t>Human papillomavirus (HPV): the green book, chapter 18a - GOV.UK (www.gov.uk)</a:t>
            </a:r>
            <a:endParaRPr lang="en-GB" sz="1200" dirty="0">
              <a:solidFill>
                <a:srgbClr val="002060"/>
              </a:solidFill>
              <a:latin typeface="Arial" panose="020B0604020202020204" pitchFamily="34" charset="0"/>
              <a:cs typeface="Arial" panose="020B0604020202020204" pitchFamily="34" charset="0"/>
            </a:endParaRP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lvl="0"/>
            <a:endParaRPr lang="en-GB"/>
          </a:p>
        </p:txBody>
      </p:sp>
    </p:spTree>
    <p:extLst>
      <p:ext uri="{BB962C8B-B14F-4D97-AF65-F5344CB8AC3E}">
        <p14:creationId xmlns:p14="http://schemas.microsoft.com/office/powerpoint/2010/main" val="254837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 evidence around boosters mentioned in</a:t>
            </a:r>
            <a:r>
              <a:rPr lang="en-GB" sz="1800" u="none" kern="12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GB" sz="18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 Health Organisation: Weekly epidemiological record 16 December 2022 </a:t>
            </a:r>
            <a:r>
              <a:rPr lang="en-GB" sz="1200" u="sng" kern="1200" dirty="0">
                <a:solidFill>
                  <a:schemeClr val="tx1"/>
                </a:solidFill>
                <a:effectLst/>
                <a:latin typeface="+mn-lt"/>
                <a:ea typeface="+mn-ea"/>
                <a:cs typeface="+mn-cs"/>
                <a:hlinkClick r:id="rId3"/>
              </a:rPr>
              <a:t>http://apps.who.int/iris/bitstream/handle/10665/365350/WER9750-eng-fre.pdf</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30</a:t>
            </a:fld>
            <a:endParaRPr lang="en-GB"/>
          </a:p>
        </p:txBody>
      </p:sp>
    </p:spTree>
    <p:extLst>
      <p:ext uri="{BB962C8B-B14F-4D97-AF65-F5344CB8AC3E}">
        <p14:creationId xmlns:p14="http://schemas.microsoft.com/office/powerpoint/2010/main" val="2051117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 Health Organisation: Weekly epidemiological record 16 December 2022 </a:t>
            </a:r>
            <a:r>
              <a:rPr lang="en-GB" sz="1200" u="sng" kern="1200" dirty="0">
                <a:solidFill>
                  <a:schemeClr val="tx1"/>
                </a:solidFill>
                <a:effectLst/>
                <a:latin typeface="+mn-lt"/>
                <a:ea typeface="+mn-ea"/>
                <a:cs typeface="+mn-cs"/>
                <a:hlinkClick r:id="rId3"/>
              </a:rPr>
              <a:t>http://apps.who.int/iris/bitstream/handle/10665/365350/WER9750-eng-fre.pdf</a:t>
            </a:r>
            <a:r>
              <a:rPr lang="en-GB" sz="1200" kern="1200" dirty="0">
                <a:solidFill>
                  <a:schemeClr val="tx1"/>
                </a:solidFill>
                <a:effectLst/>
                <a:latin typeface="+mn-lt"/>
                <a:ea typeface="+mn-ea"/>
                <a:cs typeface="+mn-cs"/>
              </a:rPr>
              <a:t> </a:t>
            </a:r>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31</a:t>
            </a:fld>
            <a:endParaRPr lang="en-GB"/>
          </a:p>
        </p:txBody>
      </p:sp>
    </p:spTree>
    <p:extLst>
      <p:ext uri="{BB962C8B-B14F-4D97-AF65-F5344CB8AC3E}">
        <p14:creationId xmlns:p14="http://schemas.microsoft.com/office/powerpoint/2010/main" val="1133859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aseline="0" dirty="0">
                <a:ea typeface="ヒラギノ角ゴ Pro W3"/>
                <a:cs typeface="ヒラギノ角ゴ Pro W3"/>
              </a:rPr>
              <a:t>This figure shows data on HPV 16 AND/OR 18 prevalence in 16-18 year old females, in the post-vaccination period over time, to 2016.</a:t>
            </a:r>
          </a:p>
          <a:p>
            <a:r>
              <a:rPr lang="en-GB" altLang="en-US" baseline="0" dirty="0">
                <a:ea typeface="ヒラギノ角ゴ Pro W3"/>
                <a:cs typeface="ヒラギノ角ゴ Pro W3"/>
              </a:rPr>
              <a:t>The prevalence of HPV 16 and/or 18 has decreased within the post-vaccination period over time, from 8.2% in 2010 to 1.6% in 2016. These decreases were strongly associated with the increasing estimated vaccination coverage.</a:t>
            </a:r>
          </a:p>
          <a:p>
            <a:endParaRPr lang="en-GB" altLang="en-US" dirty="0">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 Health Organisation: Weekly epidemiological record 16 December 2022 </a:t>
            </a:r>
            <a:r>
              <a:rPr lang="en-GB" sz="1200" u="sng" kern="1200" dirty="0">
                <a:solidFill>
                  <a:schemeClr val="tx1"/>
                </a:solidFill>
                <a:effectLst/>
                <a:latin typeface="+mn-lt"/>
                <a:ea typeface="+mn-ea"/>
                <a:cs typeface="+mn-cs"/>
                <a:hlinkClick r:id="rId3"/>
              </a:rPr>
              <a:t>http://apps.who.int/iris/bitstream/handle/10665/365350/WER9750-eng-fre.pdf</a:t>
            </a:r>
            <a:r>
              <a:rPr lang="en-GB" sz="1200" kern="1200" dirty="0">
                <a:solidFill>
                  <a:schemeClr val="tx1"/>
                </a:solidFill>
                <a:effectLst/>
                <a:latin typeface="+mn-lt"/>
                <a:ea typeface="+mn-ea"/>
                <a:cs typeface="+mn-cs"/>
              </a:rPr>
              <a:t> </a:t>
            </a:r>
          </a:p>
          <a:p>
            <a:endParaRPr lang="en-GB" dirty="0"/>
          </a:p>
          <a:p>
            <a:r>
              <a:rPr lang="en-GB" dirty="0" err="1"/>
              <a:t>Mesher</a:t>
            </a:r>
            <a:r>
              <a:rPr lang="en-GB" dirty="0"/>
              <a:t> et al (2018)</a:t>
            </a:r>
            <a:r>
              <a:rPr lang="en-GB" baseline="0" dirty="0"/>
              <a:t> The Impact of the National HPV Vaccination Programme in England Using the Bivalent HPV Vaccine: Surveillance of Type-Specific HPV in Young Females, 2010-2016. Journal of Infectious Disease. 218 (6), 911-921. https://pubmed.ncbi.nlm.nih.gov/29917082/ </a:t>
            </a:r>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2170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a:t>
            </a:fld>
            <a:endParaRPr lang="en-GB"/>
          </a:p>
        </p:txBody>
      </p:sp>
    </p:spTree>
    <p:extLst>
      <p:ext uri="{BB962C8B-B14F-4D97-AF65-F5344CB8AC3E}">
        <p14:creationId xmlns:p14="http://schemas.microsoft.com/office/powerpoint/2010/main" val="341494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successes of the programme is that we are seeing strong evidence of herd protection</a:t>
            </a:r>
            <a:r>
              <a:rPr lang="en-GB" baseline="0" dirty="0"/>
              <a:t> from the high coverage female vaccination programme.</a:t>
            </a:r>
          </a:p>
          <a:p>
            <a:endParaRPr lang="en-GB" baseline="0" dirty="0"/>
          </a:p>
          <a:p>
            <a:r>
              <a:rPr lang="en-GB" baseline="0" dirty="0"/>
              <a:t>For example, in young heterosexual males up to age 24, we are seeing declines in genital warts incidence that are similar to those seen in same aged females.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World Health Organisation: Weekly epidemiological record 16 December 2022 </a:t>
            </a:r>
            <a:r>
              <a:rPr lang="en-GB" sz="1200" u="sng" kern="1200" dirty="0">
                <a:solidFill>
                  <a:schemeClr val="tx1"/>
                </a:solidFill>
                <a:effectLst/>
                <a:latin typeface="+mn-lt"/>
                <a:ea typeface="+mn-ea"/>
                <a:cs typeface="+mn-cs"/>
                <a:hlinkClick r:id="rId3"/>
              </a:rPr>
              <a:t>http://apps.who.int/iris/bitstream/handle/10665/365350/WER9750-eng-fre.pdf</a:t>
            </a:r>
            <a:r>
              <a:rPr lang="en-GB" sz="1200" kern="1200" dirty="0">
                <a:solidFill>
                  <a:schemeClr val="tx1"/>
                </a:solidFill>
                <a:effectLst/>
                <a:latin typeface="+mn-lt"/>
                <a:ea typeface="+mn-ea"/>
                <a:cs typeface="+mn-cs"/>
              </a:rPr>
              <a:t> </a:t>
            </a:r>
          </a:p>
          <a:p>
            <a:endParaRPr lang="en-GB" baseline="0" dirty="0"/>
          </a:p>
          <a:p>
            <a:r>
              <a:rPr lang="en-GB" baseline="0" dirty="0" err="1"/>
              <a:t>Ratna</a:t>
            </a:r>
            <a:r>
              <a:rPr lang="en-GB" baseline="0" dirty="0"/>
              <a:t> et al (2021) Sexually transmitted infections and screening for chlamydia in England, 2020. September 2021. Public Health England: London (Referenced in the Green Book Chapter 18a: https://www.gov.uk/government/publications/human-papillomavirus-hpv-the-green-book-chapter-18a)</a:t>
            </a:r>
          </a:p>
          <a:p>
            <a:endParaRPr lang="en-GB" baseline="0" dirty="0"/>
          </a:p>
          <a:p>
            <a:r>
              <a:rPr lang="en-GB" baseline="0" dirty="0"/>
              <a:t>UK Health Security Agency (UKHSA) (2022). Sexually transmitted infections and screening for chlamydia in </a:t>
            </a:r>
          </a:p>
          <a:p>
            <a:r>
              <a:rPr lang="en-GB" baseline="0" dirty="0"/>
              <a:t>England: 2021 report. Available from: https://www.gov.uk/government/statistics/sexually-transmitted-infections-stis-annual-data-tables/sexually-transmitted-infections-and-screening-for-chlamydia-in-England-2021-report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3594737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Latest data on declines in GW diagnoses in England. </a:t>
            </a:r>
          </a:p>
          <a:p>
            <a:r>
              <a:rPr lang="en-GB" sz="1200" kern="1200" dirty="0">
                <a:solidFill>
                  <a:schemeClr val="tx1"/>
                </a:solidFill>
                <a:latin typeface="+mn-lt"/>
                <a:ea typeface="+mn-ea"/>
                <a:cs typeface="+mn-cs"/>
              </a:rPr>
              <a:t>As reported in latest STI report (https://assets.publishing.service.gov.uk/government/uploads/system/uploads/attachment_data/file/914184/STI_NCSP_report_2019.pdf): In 2019, the rate of genital warts diagnoses among girls aged 15 to 17 years attending SHSs, most of whom would have been offered the </a:t>
            </a:r>
            <a:r>
              <a:rPr lang="en-GB" sz="1200" kern="1200" dirty="0" err="1">
                <a:solidFill>
                  <a:schemeClr val="tx1"/>
                </a:solidFill>
                <a:latin typeface="+mn-lt"/>
                <a:ea typeface="+mn-ea"/>
                <a:cs typeface="+mn-cs"/>
              </a:rPr>
              <a:t>quadrivalent</a:t>
            </a:r>
            <a:r>
              <a:rPr lang="en-GB" sz="1200" kern="1200" dirty="0">
                <a:solidFill>
                  <a:schemeClr val="tx1"/>
                </a:solidFill>
                <a:latin typeface="+mn-lt"/>
                <a:ea typeface="+mn-ea"/>
                <a:cs typeface="+mn-cs"/>
              </a:rPr>
              <a:t> HPV vaccine (protecting against HPV types 16,18, 6 and 11) when aged 12 to 13 years old, was 91% lower compared to 2015 (16.9 vs 193.5 per 100,000 population). A decline of 81% (10.0 vs 53.3 per 100,000 population) was seen in same aged heterosexual boys over the same period, suggesting substantial herd protection.</a:t>
            </a:r>
          </a:p>
          <a:p>
            <a:endParaRPr lang="en-GB"/>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34</a:t>
            </a:fld>
            <a:endParaRPr lang="en-GB"/>
          </a:p>
        </p:txBody>
      </p:sp>
    </p:spTree>
    <p:extLst>
      <p:ext uri="{BB962C8B-B14F-4D97-AF65-F5344CB8AC3E}">
        <p14:creationId xmlns:p14="http://schemas.microsoft.com/office/powerpoint/2010/main" val="579103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Falcaro</a:t>
            </a:r>
            <a:r>
              <a:rPr lang="en-GB" baseline="0" dirty="0"/>
              <a:t> et al (2021) The effects of the national HPV vaccination programme in England, UK, on cervical cancer and grade 3 cervical intraepithelial neoplasia incidence: a register-based observational study. The Lancet, 298; 10316 available at: </a:t>
            </a:r>
            <a:r>
              <a:rPr lang="en-GB" sz="1200" u="sng" kern="1200" dirty="0">
                <a:solidFill>
                  <a:schemeClr val="tx1"/>
                </a:solidFill>
                <a:effectLst/>
                <a:latin typeface="+mn-lt"/>
                <a:ea typeface="+mn-ea"/>
                <a:cs typeface="+mn-cs"/>
                <a:hlinkClick r:id="rId3"/>
              </a:rPr>
              <a:t>https://www.thelancet.com/journals/lancet/article/PIIS0140-6736(21)02178-4/fulltext</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Calibri" panose="020F0502020204030204" pitchFamily="34" charset="0"/>
                <a:ea typeface="Calibri" panose="020F0502020204030204" pitchFamily="34" charset="0"/>
              </a:rPr>
              <a:t>Landy</a:t>
            </a:r>
            <a:r>
              <a:rPr lang="en-GB" sz="1200" dirty="0">
                <a:effectLst/>
                <a:latin typeface="Calibri" panose="020F0502020204030204" pitchFamily="34" charset="0"/>
                <a:ea typeface="Calibri" panose="020F0502020204030204" pitchFamily="34" charset="0"/>
              </a:rPr>
              <a:t> R, Windridge P, Gillman MS, </a:t>
            </a:r>
            <a:r>
              <a:rPr lang="en-GB" sz="1200" dirty="0" err="1">
                <a:effectLst/>
                <a:latin typeface="Calibri" panose="020F0502020204030204" pitchFamily="34" charset="0"/>
                <a:ea typeface="Calibri" panose="020F0502020204030204" pitchFamily="34" charset="0"/>
              </a:rPr>
              <a:t>Sasieni</a:t>
            </a:r>
            <a:r>
              <a:rPr lang="en-GB" sz="1200" dirty="0">
                <a:effectLst/>
                <a:latin typeface="Calibri" panose="020F0502020204030204" pitchFamily="34" charset="0"/>
                <a:ea typeface="Calibri" panose="020F0502020204030204" pitchFamily="34" charset="0"/>
              </a:rPr>
              <a:t> PD. What cervical screening is appropriate for women who have been vaccinated against high risk HPV? A simulation study. </a:t>
            </a:r>
            <a:r>
              <a:rPr lang="en-GB" sz="1200" dirty="0" err="1">
                <a:effectLst/>
                <a:latin typeface="Calibri" panose="020F0502020204030204" pitchFamily="34" charset="0"/>
                <a:ea typeface="Calibri" panose="020F0502020204030204" pitchFamily="34" charset="0"/>
              </a:rPr>
              <a:t>Int</a:t>
            </a:r>
            <a:r>
              <a:rPr lang="en-GB" sz="1200" dirty="0">
                <a:effectLst/>
                <a:latin typeface="Calibri" panose="020F0502020204030204" pitchFamily="34" charset="0"/>
                <a:ea typeface="Calibri" panose="020F0502020204030204" pitchFamily="34" charset="0"/>
              </a:rPr>
              <a:t> J Cancer. 2018 Feb 15;142(4):709-718. </a:t>
            </a:r>
            <a:r>
              <a:rPr lang="en-GB" sz="1200" dirty="0" err="1">
                <a:effectLst/>
                <a:latin typeface="Calibri" panose="020F0502020204030204" pitchFamily="34" charset="0"/>
                <a:ea typeface="Calibri" panose="020F0502020204030204" pitchFamily="34" charset="0"/>
              </a:rPr>
              <a:t>doi</a:t>
            </a:r>
            <a:r>
              <a:rPr lang="en-GB" sz="1200" dirty="0">
                <a:effectLst/>
                <a:latin typeface="Calibri" panose="020F0502020204030204" pitchFamily="34" charset="0"/>
                <a:ea typeface="Calibri" panose="020F0502020204030204" pitchFamily="34" charset="0"/>
              </a:rPr>
              <a:t>: 10.1002/ijc.31094. </a:t>
            </a:r>
            <a:r>
              <a:rPr lang="en-GB" sz="1200" dirty="0" err="1">
                <a:effectLst/>
                <a:latin typeface="Calibri" panose="020F0502020204030204" pitchFamily="34" charset="0"/>
                <a:ea typeface="Calibri" panose="020F0502020204030204" pitchFamily="34" charset="0"/>
              </a:rPr>
              <a:t>Epub</a:t>
            </a:r>
            <a:r>
              <a:rPr lang="en-GB" sz="1200" dirty="0">
                <a:effectLst/>
                <a:latin typeface="Calibri" panose="020F0502020204030204" pitchFamily="34" charset="0"/>
                <a:ea typeface="Calibri" panose="020F0502020204030204" pitchFamily="34" charset="0"/>
              </a:rPr>
              <a:t> 2017 Nov 10. PMID: 29023748; PMCID: PMC5765470. Available at: www.ncbi.nlm.nih.gov/pmc/articles/PMC5765470/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35</a:t>
            </a:fld>
            <a:endParaRPr lang="en-GB"/>
          </a:p>
        </p:txBody>
      </p:sp>
    </p:spTree>
    <p:extLst>
      <p:ext uri="{BB962C8B-B14F-4D97-AF65-F5344CB8AC3E}">
        <p14:creationId xmlns:p14="http://schemas.microsoft.com/office/powerpoint/2010/main" val="1469495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Pollock KG, Kavanagh K, Potts A et al. Reduction of low- and high-grade cervical abnormalities associated with high uptake of the HPV bivalent vaccine in Scotland. Br J Cancer 2014;111:1824–1830. </a:t>
            </a:r>
            <a:r>
              <a:rPr lang="en-GB" sz="1200" i="1" dirty="0" err="1">
                <a:hlinkClick r:id="rId3" tooltip="Reduction of low- and high-grade cervical abnormalities associated with high uptake of the HPV bivalent vaccine in Scotland."/>
              </a:rPr>
              <a:t>doi</a:t>
            </a:r>
            <a:r>
              <a:rPr lang="en-GB" sz="1200" i="1" dirty="0">
                <a:hlinkClick r:id="rId3" tooltip="Reduction of low- and high-grade cervical abnormalities associated with high uptake of the HPV bivalent vaccine in Scotland."/>
              </a:rPr>
              <a:t>: 10.1038/bjc.2014.479</a:t>
            </a:r>
            <a:endParaRPr lang="en-GB" sz="1200" i="1"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36</a:t>
            </a:fld>
            <a:endParaRPr lang="en-GB"/>
          </a:p>
        </p:txBody>
      </p:sp>
    </p:spTree>
    <p:extLst>
      <p:ext uri="{BB962C8B-B14F-4D97-AF65-F5344CB8AC3E}">
        <p14:creationId xmlns:p14="http://schemas.microsoft.com/office/powerpoint/2010/main" val="1411758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Coverage of Vaccination Evaluated Rapidly (COVER) reports are available here: </a:t>
            </a:r>
            <a:r>
              <a:rPr lang="en-GB" sz="1200" u="sng" kern="1200" dirty="0">
                <a:solidFill>
                  <a:schemeClr val="tx1"/>
                </a:solidFill>
                <a:effectLst/>
                <a:latin typeface="+mn-lt"/>
                <a:ea typeface="+mn-ea"/>
                <a:cs typeface="+mn-cs"/>
                <a:hlinkClick r:id="rId3"/>
              </a:rPr>
              <a:t>https://phw.nhs.wales/topics/immunisation-and-vaccines/cover-national-childhood-immunisation-uptake-data/</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37</a:t>
            </a:fld>
            <a:endParaRPr lang="en-GB"/>
          </a:p>
        </p:txBody>
      </p:sp>
    </p:spTree>
    <p:extLst>
      <p:ext uri="{BB962C8B-B14F-4D97-AF65-F5344CB8AC3E}">
        <p14:creationId xmlns:p14="http://schemas.microsoft.com/office/powerpoint/2010/main" val="2596403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Coverage of Vaccination Evaluated Rapidly (COVER) reports are available here: </a:t>
            </a:r>
            <a:r>
              <a:rPr lang="en-GB" sz="1200" u="sng" kern="1200" dirty="0">
                <a:solidFill>
                  <a:schemeClr val="tx1"/>
                </a:solidFill>
                <a:effectLst/>
                <a:latin typeface="+mn-lt"/>
                <a:ea typeface="+mn-ea"/>
                <a:cs typeface="+mn-cs"/>
                <a:hlinkClick r:id="rId3"/>
              </a:rPr>
              <a:t>https://phw.nhs.wales/topics/immunisation-and-vaccines/cover-national-childhood-immunisation-uptake-data/</a:t>
            </a:r>
            <a:r>
              <a:rPr lang="en-GB" sz="1200" kern="1200" dirty="0">
                <a:solidFill>
                  <a:schemeClr val="tx1"/>
                </a:solidFill>
                <a:effectLst/>
                <a:latin typeface="+mn-lt"/>
                <a:ea typeface="+mn-ea"/>
                <a:cs typeface="+mn-cs"/>
              </a:rPr>
              <a:t> </a:t>
            </a:r>
          </a:p>
          <a:p>
            <a:endParaRPr lang="en-GB"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38</a:t>
            </a:fld>
            <a:endParaRPr lang="en-GB"/>
          </a:p>
        </p:txBody>
      </p:sp>
    </p:spTree>
    <p:extLst>
      <p:ext uri="{BB962C8B-B14F-4D97-AF65-F5344CB8AC3E}">
        <p14:creationId xmlns:p14="http://schemas.microsoft.com/office/powerpoint/2010/main" val="1243947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0000"/>
                </a:solidFill>
                <a:effectLst/>
                <a:latin typeface="Merriweather" panose="00000500000000000000" pitchFamily="2" charset="0"/>
              </a:rPr>
              <a:t>The WHC from May 2023 includes an uptake target for the adolescent HPV vaccination programme: </a:t>
            </a:r>
            <a:r>
              <a:rPr lang="en-GB" b="0" i="0" dirty="0">
                <a:solidFill>
                  <a:srgbClr val="000000"/>
                </a:solidFill>
                <a:effectLst/>
                <a:latin typeface="inherit"/>
                <a:hlinkClick r:id="rId3"/>
              </a:rPr>
              <a:t>HPV immunisation programme update (WHC/2023/016) | GOV.WALES.(opens in a new tab)</a:t>
            </a:r>
            <a:endParaRPr lang="en-GB" b="0" i="0" dirty="0">
              <a:solidFill>
                <a:srgbClr val="000000"/>
              </a:solidFill>
              <a:effectLst/>
              <a:latin typeface="Merriweather" panose="00000500000000000000" pitchFamily="2" charset="0"/>
            </a:endParaRPr>
          </a:p>
          <a:p>
            <a:pPr algn="l" fontAlgn="base"/>
            <a:br>
              <a:rPr lang="en-GB" b="0" i="0" dirty="0">
                <a:solidFill>
                  <a:srgbClr val="000000"/>
                </a:solidFill>
                <a:effectLst/>
                <a:latin typeface="Merriweather" panose="00000500000000000000" pitchFamily="2" charset="0"/>
              </a:rPr>
            </a:br>
            <a:r>
              <a:rPr lang="en-GB" b="0" i="0" dirty="0">
                <a:solidFill>
                  <a:srgbClr val="000000"/>
                </a:solidFill>
                <a:effectLst/>
                <a:latin typeface="Merriweather" panose="00000500000000000000" pitchFamily="2" charset="0"/>
              </a:rPr>
              <a:t>In the WHC the Chief Medical Officer advises that health boards should focus on strengthening programme delivery, striving to achieve 90% uptake by the time individuals reach 15 years of age. This reflects the WHO </a:t>
            </a:r>
            <a:r>
              <a:rPr lang="en-GB" b="0" i="0" dirty="0">
                <a:solidFill>
                  <a:srgbClr val="000000"/>
                </a:solidFill>
                <a:effectLst/>
                <a:latin typeface="inherit"/>
                <a:hlinkClick r:id="rId4"/>
              </a:rPr>
              <a:t>Global strategy to accelerate the elimination of cervical cancer as a public health problem (who.int).</a:t>
            </a:r>
            <a:br>
              <a:rPr lang="en-GB" b="0" i="0" dirty="0">
                <a:solidFill>
                  <a:srgbClr val="000000"/>
                </a:solidFill>
                <a:effectLst/>
                <a:latin typeface="Merriweather" panose="00000500000000000000" pitchFamily="2" charset="0"/>
              </a:rPr>
            </a:br>
            <a:endParaRPr lang="en-GB" b="0" i="0" dirty="0">
              <a:solidFill>
                <a:srgbClr val="000000"/>
              </a:solidFill>
              <a:effectLst/>
              <a:latin typeface="Merriweather" panose="00000500000000000000" pitchFamily="2" charset="0"/>
            </a:endParaRPr>
          </a:p>
          <a:p>
            <a:pPr algn="l" fontAlgn="base"/>
            <a:r>
              <a:rPr lang="en-GB" b="1" i="0" dirty="0">
                <a:solidFill>
                  <a:srgbClr val="000000"/>
                </a:solidFill>
                <a:effectLst/>
                <a:latin typeface="inherit"/>
              </a:rPr>
              <a:t>Although the WHO global strategy 90% target for vaccine uptake at 15 years is for girls only, the 90% target for Wales also includes boys.</a:t>
            </a:r>
            <a:endParaRPr lang="en-GB" b="0" i="0" dirty="0">
              <a:solidFill>
                <a:srgbClr val="000000"/>
              </a:solidFill>
              <a:effectLst/>
              <a:latin typeface="Merriweather" panose="00000500000000000000" pitchFamily="2" charset="0"/>
            </a:endParaRPr>
          </a:p>
          <a:p>
            <a:pPr algn="l" fontAlgn="base"/>
            <a:endParaRPr lang="en-GB" b="0" i="0" dirty="0">
              <a:solidFill>
                <a:srgbClr val="000000"/>
              </a:solidFill>
              <a:effectLst/>
              <a:latin typeface="Merriweather" panose="00000500000000000000" pitchFamily="2" charset="0"/>
            </a:endParaRP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39</a:t>
            </a:fld>
            <a:endParaRPr lang="en-GB"/>
          </a:p>
        </p:txBody>
      </p:sp>
    </p:spTree>
    <p:extLst>
      <p:ext uri="{BB962C8B-B14F-4D97-AF65-F5344CB8AC3E}">
        <p14:creationId xmlns:p14="http://schemas.microsoft.com/office/powerpoint/2010/main" val="1500128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a:t>
            </a:r>
            <a:r>
              <a:rPr lang="en-GB" baseline="0" dirty="0"/>
              <a:t> ‘Quarterly dashboards’ under each health board name here: </a:t>
            </a:r>
            <a:r>
              <a:rPr lang="en-GB" sz="1200" u="sng" kern="1200" dirty="0">
                <a:solidFill>
                  <a:schemeClr val="tx1"/>
                </a:solidFill>
                <a:effectLst/>
                <a:latin typeface="+mn-lt"/>
                <a:ea typeface="+mn-ea"/>
                <a:cs typeface="+mn-cs"/>
                <a:hlinkClick r:id="rId3"/>
              </a:rPr>
              <a:t>https://nhswales365.sharepoint.com/sites/PHW_VPDPComms/SitePages/Childhood-Immunisation-(COVER).aspx</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40</a:t>
            </a:fld>
            <a:endParaRPr lang="en-GB"/>
          </a:p>
        </p:txBody>
      </p:sp>
    </p:spTree>
    <p:extLst>
      <p:ext uri="{BB962C8B-B14F-4D97-AF65-F5344CB8AC3E}">
        <p14:creationId xmlns:p14="http://schemas.microsoft.com/office/powerpoint/2010/main" val="2860405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BMG (2022)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Attitudes towards COVID-19 and Flu Immunisations among Young People and Parents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nhs.wales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24F82"/>
                </a:solidFill>
                <a:effectLst/>
                <a:uLnTx/>
                <a:uFillTx/>
                <a:latin typeface="+mj-lt"/>
                <a:ea typeface="Verdana" charset="0"/>
              </a:rPr>
              <a:t>*Note – not all young people attend school, further exploration required for distribution routes to vulnerable young people e.g. outreach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24F82"/>
              </a:solidFill>
              <a:effectLst/>
              <a:uLnTx/>
              <a:uFillTx/>
              <a:latin typeface="+mj-lt"/>
              <a:ea typeface="Verdan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324F82"/>
                </a:solidFill>
                <a:effectLst/>
                <a:uLnTx/>
                <a:uFillTx/>
                <a:latin typeface="+mj-lt"/>
                <a:ea typeface="Verdana" charset="0"/>
                <a:hlinkClick r:id="rId4"/>
              </a:rPr>
              <a:t>phw.nhs.wales</a:t>
            </a:r>
            <a:r>
              <a:rPr kumimoji="0" lang="en-GB" sz="1200" b="0" i="0" u="none" strike="noStrike" kern="1200" cap="none" spc="0" normalizeH="0" baseline="0" noProof="0" dirty="0">
                <a:ln>
                  <a:noFill/>
                </a:ln>
                <a:solidFill>
                  <a:srgbClr val="324F82"/>
                </a:solidFill>
                <a:effectLst/>
                <a:uLnTx/>
                <a:uFillTx/>
                <a:latin typeface="+mj-lt"/>
                <a:ea typeface="Verdana" charset="0"/>
                <a:hlinkClick r:id="rId4"/>
              </a:rPr>
              <a:t>/topics/immunisation-and-vaccines/engagement-insights</a:t>
            </a:r>
            <a:endParaRPr kumimoji="0" lang="en-GB" sz="1200" b="0" i="0" u="none" strike="noStrike" kern="1200" cap="none" spc="0" normalizeH="0" baseline="0" noProof="0" dirty="0">
              <a:ln>
                <a:noFill/>
              </a:ln>
              <a:solidFill>
                <a:srgbClr val="324F82"/>
              </a:solidFill>
              <a:effectLst/>
              <a:uLnTx/>
              <a:uFillTx/>
              <a:latin typeface="+mj-lt"/>
              <a:ea typeface="Verdan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24F82"/>
              </a:solidFill>
              <a:effectLst/>
              <a:uLnTx/>
              <a:uFillTx/>
              <a:latin typeface="+mj-lt"/>
              <a:ea typeface="Verdan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24F82"/>
              </a:solidFill>
              <a:effectLst/>
              <a:uLnTx/>
              <a:uFillTx/>
              <a:latin typeface="+mj-lt"/>
              <a:ea typeface="Verdan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24F82"/>
              </a:solidFill>
              <a:effectLst/>
              <a:uLnTx/>
              <a:uFillTx/>
              <a:latin typeface="+mj-lt"/>
              <a:ea typeface="Verdan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24F82"/>
              </a:solidFill>
              <a:effectLst/>
              <a:uLnTx/>
              <a:uFillTx/>
              <a:latin typeface="+mj-lt"/>
              <a:ea typeface="Verdan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41</a:t>
            </a:fld>
            <a:endParaRPr lang="en-GB"/>
          </a:p>
        </p:txBody>
      </p:sp>
    </p:spTree>
    <p:extLst>
      <p:ext uri="{BB962C8B-B14F-4D97-AF65-F5344CB8AC3E}">
        <p14:creationId xmlns:p14="http://schemas.microsoft.com/office/powerpoint/2010/main" val="3959880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HPV - 2 qualitative focus groups, 1 in-depth interview conducted in Welsh Undertaken Sept 2023 Total 16 participants</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Flu – 2 qualitative focus groups</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r>
              <a:rPr lang="en-GB" sz="1800" dirty="0">
                <a:latin typeface="+mj-lt"/>
                <a:cs typeface="Calibri" panose="020F0502020204030204" pitchFamily="34" charset="0"/>
                <a:hlinkClick r:id="rId3"/>
              </a:rPr>
              <a:t>https://phw.nhs.wales/topics/immunisation-and-vaccines/engagement-insights/phw-hpv-information-resource-research-findings-oct23/</a:t>
            </a:r>
            <a:r>
              <a:rPr lang="en-GB" sz="1800" dirty="0">
                <a:latin typeface="+mj-lt"/>
                <a:cs typeface="Calibri" panose="020F0502020204030204" pitchFamily="34" charset="0"/>
              </a:rPr>
              <a:t> </a:t>
            </a:r>
            <a:endParaRPr kumimoji="0" lang="en-GB" sz="1800" b="1" i="0" u="none" strike="noStrike" kern="1200" cap="none" spc="0" normalizeH="0" baseline="0" noProof="0" dirty="0">
              <a:ln>
                <a:noFill/>
              </a:ln>
              <a:solidFill>
                <a:srgbClr val="324F82"/>
              </a:solidFill>
              <a:effectLst/>
              <a:uLnTx/>
              <a:uFillTx/>
              <a:latin typeface="Verdana" charset="0"/>
              <a:ea typeface="Verdana" charset="0"/>
            </a:endParaRP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endParaRPr kumimoji="0" lang="en-GB" sz="1800" b="1" i="0" u="none" strike="noStrike" kern="1200" cap="none" spc="0" normalizeH="0" baseline="0" noProof="0" dirty="0">
              <a:ln>
                <a:noFill/>
              </a:ln>
              <a:solidFill>
                <a:srgbClr val="324F82"/>
              </a:solidFill>
              <a:effectLst/>
              <a:uLnTx/>
              <a:uFillTx/>
              <a:latin typeface="Verdana" charset="0"/>
              <a:ea typeface="Verdana" charset="0"/>
            </a:endParaRP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r>
              <a:rPr kumimoji="0" lang="en-GB" sz="1800" b="1" i="0" u="none" strike="noStrike" kern="1200" cap="none" spc="0" normalizeH="0" baseline="0" noProof="0" dirty="0">
                <a:ln>
                  <a:noFill/>
                </a:ln>
                <a:solidFill>
                  <a:srgbClr val="324F82"/>
                </a:solidFill>
                <a:effectLst/>
                <a:uLnTx/>
                <a:uFillTx/>
                <a:latin typeface="Verdana" charset="0"/>
                <a:ea typeface="Verdana" charset="0"/>
              </a:rPr>
              <a:t>Aims:</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What questions, barriers or concerns young people have about the HPV/flu vaccine that should be addressed in the resource.</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The content, style, format, and length of an audio-visual resource that would appeal to young people.</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If young people would access an audio-visual resource for vaccine information.</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How young people would want this information to reach them.</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To understand where young people would access a resource, including named platforms.</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endParaRPr kumimoji="0" lang="en-GB" sz="1800" b="0" i="0" u="none" strike="noStrike" kern="1200" cap="none" spc="0" normalizeH="0" baseline="0" noProof="0" dirty="0">
              <a:ln>
                <a:noFill/>
              </a:ln>
              <a:solidFill>
                <a:srgbClr val="324F82"/>
              </a:solidFill>
              <a:effectLst/>
              <a:uLnTx/>
              <a:uFillTx/>
              <a:latin typeface="Verdana" charset="0"/>
              <a:ea typeface="Verdana" charset="0"/>
            </a:endParaRP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42</a:t>
            </a:fld>
            <a:endParaRPr lang="en-GB"/>
          </a:p>
        </p:txBody>
      </p:sp>
    </p:spTree>
    <p:extLst>
      <p:ext uri="{BB962C8B-B14F-4D97-AF65-F5344CB8AC3E}">
        <p14:creationId xmlns:p14="http://schemas.microsoft.com/office/powerpoint/2010/main" val="377884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563C1"/>
                </a:solidFill>
                <a:effectLst/>
                <a:latin typeface="Calibri" panose="020F0502020204030204" pitchFamily="34" charset="0"/>
                <a:ea typeface="Calibri" panose="020F0502020204030204" pitchFamily="34" charset="0"/>
                <a:hlinkClick r:id="rId3"/>
              </a:rPr>
              <a:t>Human Papillomavirus Genomics: Past, Present and Future | Human </a:t>
            </a:r>
            <a:r>
              <a:rPr lang="en-GB" sz="1200" u="sng" dirty="0" err="1">
                <a:solidFill>
                  <a:srgbClr val="0563C1"/>
                </a:solidFill>
                <a:effectLst/>
                <a:latin typeface="Calibri" panose="020F0502020204030204" pitchFamily="34" charset="0"/>
                <a:ea typeface="Calibri" panose="020F0502020204030204" pitchFamily="34" charset="0"/>
                <a:hlinkClick r:id="rId3"/>
              </a:rPr>
              <a:t>PapillomavirusBench</a:t>
            </a:r>
            <a:r>
              <a:rPr lang="en-GB" sz="1200" u="sng" dirty="0">
                <a:solidFill>
                  <a:srgbClr val="0563C1"/>
                </a:solidFill>
                <a:effectLst/>
                <a:latin typeface="Calibri" panose="020F0502020204030204" pitchFamily="34" charset="0"/>
                <a:ea typeface="Calibri" panose="020F0502020204030204" pitchFamily="34" charset="0"/>
                <a:hlinkClick r:id="rId3"/>
              </a:rPr>
              <a:t> to Bedside | Books Gateway | Karger Publishers</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7</a:t>
            </a:fld>
            <a:endParaRPr lang="en-GB"/>
          </a:p>
        </p:txBody>
      </p:sp>
    </p:spTree>
    <p:extLst>
      <p:ext uri="{BB962C8B-B14F-4D97-AF65-F5344CB8AC3E}">
        <p14:creationId xmlns:p14="http://schemas.microsoft.com/office/powerpoint/2010/main" val="3196966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HPV - 2 qualitative focus groups, 1 in-depth interview conducted in Welsh</a:t>
            </a:r>
          </a:p>
          <a:p>
            <a:pPr marL="285750" marR="0" lvl="0" indent="-285750" algn="l" defTabSz="914400" rtl="0" eaLnBrk="1" fontAlgn="auto" latinLnBrk="0" hangingPunct="1">
              <a:lnSpc>
                <a:spcPct val="100000"/>
              </a:lnSpc>
              <a:spcBef>
                <a:spcPts val="1000"/>
              </a:spcBef>
              <a:spcAft>
                <a:spcPts val="0"/>
              </a:spcAft>
              <a:buClrTx/>
              <a:buSzTx/>
              <a:buFont typeface="Arial" charset="0"/>
              <a:buChar char="•"/>
              <a:tabLst/>
              <a:defRPr/>
            </a:pPr>
            <a:r>
              <a:rPr kumimoji="0" lang="en-GB" sz="1800" b="0" i="0" u="none" strike="noStrike" kern="1200" cap="none" spc="0" normalizeH="0" baseline="0" noProof="0" dirty="0">
                <a:ln>
                  <a:noFill/>
                </a:ln>
                <a:solidFill>
                  <a:srgbClr val="324F82"/>
                </a:solidFill>
                <a:effectLst/>
                <a:uLnTx/>
                <a:uFillTx/>
                <a:latin typeface="Verdana" charset="0"/>
                <a:ea typeface="Verdana" charset="0"/>
              </a:rPr>
              <a:t>Flu – 2 qualitative focus groups</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endParaRPr kumimoji="0" lang="en-GB" sz="1800" b="0" i="0" u="none" strike="noStrike" kern="1200" cap="none" spc="0" normalizeH="0" baseline="0" noProof="0" dirty="0">
              <a:ln>
                <a:noFill/>
              </a:ln>
              <a:solidFill>
                <a:srgbClr val="324F82"/>
              </a:solidFill>
              <a:effectLst/>
              <a:uLnTx/>
              <a:uFillTx/>
              <a:latin typeface="Verdana" charset="0"/>
              <a:ea typeface="Verdana" charset="0"/>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43</a:t>
            </a:fld>
            <a:endParaRPr lang="en-GB"/>
          </a:p>
        </p:txBody>
      </p:sp>
    </p:spTree>
    <p:extLst>
      <p:ext uri="{BB962C8B-B14F-4D97-AF65-F5344CB8AC3E}">
        <p14:creationId xmlns:p14="http://schemas.microsoft.com/office/powerpoint/2010/main" val="2029614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ea typeface="Calibri" panose="020F0502020204030204" pitchFamily="34" charset="0"/>
                <a:cs typeface="Times New Roman" panose="02020603050405020304" pitchFamily="18" charset="0"/>
              </a:rPr>
              <a:t>Online video resources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ea typeface="Calibri" panose="020F0502020204030204" pitchFamily="34" charset="0"/>
                <a:cs typeface="Times New Roman" panose="02020603050405020304" pitchFamily="18" charset="0"/>
              </a:rPr>
              <a:t>Influencer and Lead Nurse for VPDP chat about the HPV vaccine (Bilingual) </a:t>
            </a:r>
            <a:r>
              <a:rPr lang="en-GB" sz="1200" dirty="0">
                <a:hlinkClick r:id="rId3"/>
              </a:rPr>
              <a:t>https://youtu.be/7cemXEVUawk</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ea typeface="Calibri" panose="020F0502020204030204" pitchFamily="34" charset="0"/>
                <a:cs typeface="Times New Roman" panose="02020603050405020304" pitchFamily="18" charset="0"/>
              </a:rPr>
              <a:t>Lead nurse answers some common questions about HPV and the vaccine </a:t>
            </a:r>
            <a:r>
              <a:rPr lang="en-GB" sz="1200" dirty="0">
                <a:hlinkClick r:id="rId4"/>
              </a:rPr>
              <a:t>https://youtu.be/UJ8kryJIYOI</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ea typeface="Calibri" panose="020F0502020204030204" pitchFamily="34" charset="0"/>
                <a:cs typeface="Times New Roman" panose="02020603050405020304" pitchFamily="18" charset="0"/>
              </a:rPr>
              <a:t>Young adults talk about the HPV vaccine and the importance of getting vaccinated </a:t>
            </a:r>
            <a:r>
              <a:rPr lang="en-GB" sz="1200" dirty="0">
                <a:hlinkClick r:id="rId5"/>
              </a:rPr>
              <a:t>https://youtu.be/9RyRzslMmjI</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ea typeface="Calibri" panose="020F0502020204030204" pitchFamily="34" charset="0"/>
                <a:cs typeface="Times New Roman" panose="02020603050405020304" pitchFamily="18" charset="0"/>
              </a:rPr>
              <a:t>Public Health Wales Asset Library </a:t>
            </a:r>
            <a:r>
              <a:rPr lang="en-GB" sz="1200" dirty="0">
                <a:latin typeface="+mj-lt"/>
                <a:ea typeface="Calibri" panose="020F0502020204030204" pitchFamily="34" charset="0"/>
                <a:cs typeface="Times New Roman" panose="02020603050405020304" pitchFamily="18" charset="0"/>
                <a:hlinkClick r:id="rId6"/>
              </a:rPr>
              <a:t>https://phw.brandkitapp.com/</a:t>
            </a:r>
            <a:r>
              <a:rPr lang="en-GB" sz="1200" dirty="0">
                <a:latin typeface="+mj-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ea typeface="Calibri" panose="020F0502020204030204" pitchFamily="34" charset="0"/>
                <a:cs typeface="Times New Roman" panose="02020603050405020304" pitchFamily="18" charset="0"/>
              </a:rPr>
              <a:t>A public information website about HPV is available at </a:t>
            </a:r>
            <a:r>
              <a:rPr lang="en-GB" sz="1200" dirty="0">
                <a:latin typeface="+mj-lt"/>
                <a:ea typeface="Calibri" panose="020F0502020204030204" pitchFamily="34" charset="0"/>
                <a:cs typeface="Times New Roman" panose="02020603050405020304" pitchFamily="18" charset="0"/>
                <a:hlinkClick r:id="rId7"/>
              </a:rPr>
              <a:t>www.phw.nhs.wales/HPVvaccine</a:t>
            </a:r>
            <a:r>
              <a:rPr lang="en-GB" sz="1200" dirty="0">
                <a:latin typeface="+mj-lt"/>
                <a:ea typeface="Calibri" panose="020F0502020204030204" pitchFamily="34" charset="0"/>
                <a:cs typeface="Times New Roman" panose="02020603050405020304" pitchFamily="18" charset="0"/>
              </a:rPr>
              <a:t> or </a:t>
            </a:r>
            <a:r>
              <a:rPr lang="en-GB" sz="1200" dirty="0">
                <a:latin typeface="+mj-lt"/>
                <a:ea typeface="Calibri" panose="020F0502020204030204" pitchFamily="34" charset="0"/>
                <a:cs typeface="Times New Roman" panose="02020603050405020304" pitchFamily="18" charset="0"/>
                <a:hlinkClick r:id="rId8"/>
              </a:rPr>
              <a:t>www.icc.gig.cymru/brechlynnauHPV</a:t>
            </a:r>
            <a:r>
              <a:rPr lang="en-GB" sz="1200" dirty="0">
                <a:latin typeface="+mj-lt"/>
                <a:ea typeface="Calibri" panose="020F0502020204030204" pitchFamily="34" charset="0"/>
                <a:cs typeface="Times New Roman" panose="02020603050405020304" pitchFamily="18" charset="0"/>
              </a:rPr>
              <a:t> </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46</a:t>
            </a:fld>
            <a:endParaRPr lang="en-GB"/>
          </a:p>
        </p:txBody>
      </p:sp>
    </p:spTree>
    <p:extLst>
      <p:ext uri="{BB962C8B-B14F-4D97-AF65-F5344CB8AC3E}">
        <p14:creationId xmlns:p14="http://schemas.microsoft.com/office/powerpoint/2010/main" val="1216185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47</a:t>
            </a:fld>
            <a:endParaRPr lang="en-GB"/>
          </a:p>
        </p:txBody>
      </p:sp>
    </p:spTree>
    <p:extLst>
      <p:ext uri="{BB962C8B-B14F-4D97-AF65-F5344CB8AC3E}">
        <p14:creationId xmlns:p14="http://schemas.microsoft.com/office/powerpoint/2010/main" val="272826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8</a:t>
            </a:fld>
            <a:endParaRPr lang="en-GB"/>
          </a:p>
        </p:txBody>
      </p:sp>
    </p:spTree>
    <p:extLst>
      <p:ext uri="{BB962C8B-B14F-4D97-AF65-F5344CB8AC3E}">
        <p14:creationId xmlns:p14="http://schemas.microsoft.com/office/powerpoint/2010/main" val="412763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Arial" panose="020B0604020202020204" pitchFamily="34" charset="0"/>
              </a:rPr>
              <a:t>It is estimated that around 8 out of 10 people will be infected with HPV at some point in their lives. </a:t>
            </a:r>
            <a:r>
              <a:rPr lang="en-GB" dirty="0"/>
              <a:t>Most people never know they are infected – HPV infections are typically asymptomatic and m</a:t>
            </a:r>
            <a:r>
              <a:rPr lang="en-GB" b="0" i="0" dirty="0">
                <a:solidFill>
                  <a:srgbClr val="333333"/>
                </a:solidFill>
                <a:effectLst/>
                <a:latin typeface="Arial" panose="020B0604020202020204" pitchFamily="34" charset="0"/>
              </a:rPr>
              <a:t>ost of the time the body clears the infection without it causing any problems.</a:t>
            </a:r>
            <a:r>
              <a:rPr lang="en-GB" dirty="0"/>
              <a:t> The average length of an infection is around 8 months but for 10% women, infection can last longer than 2 years. It is this group of women who are at increased risk of developing cervical cancer. </a:t>
            </a:r>
            <a:r>
              <a:rPr lang="en-GB" b="0" i="0" dirty="0">
                <a:solidFill>
                  <a:srgbClr val="3C4245"/>
                </a:solidFill>
                <a:effectLst/>
                <a:latin typeface="Noto Sans" panose="020B0502040204020203" pitchFamily="34" charset="0"/>
              </a:rPr>
              <a:t>It usually takes 15–20 years for cervical cancer to develop after HPV infection.</a:t>
            </a:r>
            <a:endParaRPr lang="en-GB" dirty="0"/>
          </a:p>
          <a:p>
            <a:r>
              <a:rPr lang="en-GB" b="0" i="0" dirty="0">
                <a:solidFill>
                  <a:srgbClr val="665546"/>
                </a:solidFill>
                <a:effectLst/>
                <a:latin typeface="Georgia" panose="02040502050405020303" pitchFamily="18" charset="0"/>
              </a:rPr>
              <a:t>Persistent infection with high risk HPV types can cause abnormal cells to develop which can lead to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transmission of genital HPVs are primarily by sexual contact with an infected partner, particularly through sexual intercourse but also by non-penetrative genital contact, including oral sex. </a:t>
            </a:r>
          </a:p>
          <a:p>
            <a:endParaRPr lang="en-GB"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9</a:t>
            </a:fld>
            <a:endParaRPr lang="en-GB"/>
          </a:p>
        </p:txBody>
      </p:sp>
    </p:spTree>
    <p:extLst>
      <p:ext uri="{BB962C8B-B14F-4D97-AF65-F5344CB8AC3E}">
        <p14:creationId xmlns:p14="http://schemas.microsoft.com/office/powerpoint/2010/main" val="256583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12A73"/>
                </a:solidFill>
                <a:effectLst/>
                <a:uLnTx/>
                <a:uFillTx/>
                <a:latin typeface="Arial"/>
                <a:ea typeface="+mn-ea"/>
                <a:cs typeface="+mn-cs"/>
              </a:rPr>
              <a:t>Welsh policy is available online from </a:t>
            </a:r>
            <a:r>
              <a:rPr kumimoji="0" lang="en-GB" sz="2800" b="0" i="0" u="none" strike="noStrike" kern="1200" cap="none" spc="0" normalizeH="0" baseline="0" noProof="0" dirty="0">
                <a:ln>
                  <a:noFill/>
                </a:ln>
                <a:solidFill>
                  <a:srgbClr val="212A73"/>
                </a:solidFill>
                <a:effectLst/>
                <a:uLnTx/>
                <a:uFillTx/>
                <a:latin typeface="Arial"/>
                <a:ea typeface="+mn-ea"/>
                <a:cs typeface="+mn-cs"/>
                <a:hlinkClick r:id="rId3"/>
              </a:rPr>
              <a:t>Policy, letters and Welsh Government</a:t>
            </a:r>
            <a:endParaRPr kumimoji="0" lang="en-GB" sz="2800" b="0" i="0" u="none" strike="noStrike" kern="1200" cap="none" spc="0" normalizeH="0" baseline="0" noProof="0" dirty="0">
              <a:ln>
                <a:noFill/>
              </a:ln>
              <a:solidFill>
                <a:srgbClr val="212A73"/>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12A73"/>
                </a:solidFill>
                <a:effectLst/>
                <a:uLnTx/>
                <a:uFillTx/>
                <a:latin typeface="Arial"/>
                <a:ea typeface="+mn-ea"/>
                <a:cs typeface="+mn-cs"/>
                <a:hlinkClick r:id="rId4"/>
              </a:rPr>
              <a:t>COVER - National childhood immunisation uptake data - Public Health Wales (</a:t>
            </a:r>
            <a:r>
              <a:rPr kumimoji="0" lang="en-GB" sz="2800" b="0" i="0" u="none" strike="noStrike" kern="1200" cap="none" spc="0" normalizeH="0" baseline="0" noProof="0" dirty="0" err="1">
                <a:ln>
                  <a:noFill/>
                </a:ln>
                <a:solidFill>
                  <a:srgbClr val="212A73"/>
                </a:solidFill>
                <a:effectLst/>
                <a:uLnTx/>
                <a:uFillTx/>
                <a:latin typeface="Arial"/>
                <a:ea typeface="+mn-ea"/>
                <a:cs typeface="+mn-cs"/>
                <a:hlinkClick r:id="rId4"/>
              </a:rPr>
              <a:t>nhs.wales</a:t>
            </a:r>
            <a:r>
              <a:rPr kumimoji="0" lang="en-GB" sz="2800" b="0" i="0" u="none" strike="noStrike" kern="1200" cap="none" spc="0" normalizeH="0" baseline="0" noProof="0" dirty="0">
                <a:ln>
                  <a:noFill/>
                </a:ln>
                <a:solidFill>
                  <a:srgbClr val="212A73"/>
                </a:solidFill>
                <a:effectLst/>
                <a:uLnTx/>
                <a:uFillTx/>
                <a:latin typeface="Arial"/>
                <a:ea typeface="+mn-ea"/>
                <a:cs typeface="+mn-cs"/>
                <a:hlinkClick r:id="rId4"/>
              </a:rPr>
              <a:t>)</a:t>
            </a:r>
            <a:endParaRPr kumimoji="0" lang="en-GB" sz="28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endParaRPr>
          </a:p>
          <a:p>
            <a:pPr marL="342900" indent="-342900">
              <a:lnSpc>
                <a:spcPct val="107000"/>
              </a:lnSpc>
              <a:spcAft>
                <a:spcPts val="800"/>
              </a:spcAft>
            </a:pPr>
            <a:r>
              <a:rPr lang="en-GB" dirty="0">
                <a:hlinkClick r:id="rId5"/>
              </a:rPr>
              <a:t>HPV Vaccine (Human Papillomavirus Vaccine) | Vaccine Knowledge Project</a:t>
            </a:r>
            <a:r>
              <a:rPr lang="en-GB" dirty="0"/>
              <a:t> </a:t>
            </a:r>
          </a:p>
          <a:p>
            <a:pPr marL="342900" indent="-342900">
              <a:lnSpc>
                <a:spcPct val="107000"/>
              </a:lnSpc>
              <a:spcAft>
                <a:spcPts val="800"/>
              </a:spcAft>
            </a:pPr>
            <a:r>
              <a:rPr kumimoji="0" lang="en-GB" sz="1200" b="0" i="0" u="none" strike="noStrike" kern="1200" cap="none" spc="0" normalizeH="0" baseline="0" noProof="0" dirty="0">
                <a:ln>
                  <a:noFill/>
                </a:ln>
                <a:solidFill>
                  <a:srgbClr val="212A73"/>
                </a:solidFill>
                <a:effectLst/>
                <a:uLnTx/>
                <a:uFillTx/>
                <a:latin typeface="Arial"/>
                <a:ea typeface="+mn-ea"/>
                <a:cs typeface="+mn-cs"/>
                <a:hlinkClick r:id="rId6"/>
              </a:rPr>
              <a:t>HPV vaccination: guidance for healthcare practitioners - GOV.UK (www.gov.uk)</a:t>
            </a:r>
            <a:endParaRPr lang="en-GB" sz="1200" dirty="0">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pPr>
            <a:endParaRPr lang="en-GB" sz="1200" dirty="0">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pPr>
            <a:endParaRPr lang="en-GB" sz="1200" dirty="0">
              <a:latin typeface="+mj-lt"/>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10</a:t>
            </a:fld>
            <a:endParaRPr lang="en-GB"/>
          </a:p>
        </p:txBody>
      </p:sp>
    </p:spTree>
    <p:extLst>
      <p:ext uri="{BB962C8B-B14F-4D97-AF65-F5344CB8AC3E}">
        <p14:creationId xmlns:p14="http://schemas.microsoft.com/office/powerpoint/2010/main" val="16351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Meeting of the Strategic Advisory Group of Experts on Immunization, April 2022: conclusions and recommendations (who.int)</a:t>
            </a:r>
            <a:endParaRPr lang="en-GB" sz="1200" dirty="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 https://www.who.int/publications/i/item/who-wer9724-261-276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JCVI statement on one-dose HPV routine programme, August 2022: </a:t>
            </a:r>
            <a:r>
              <a:rPr kumimoji="0" lang="en-GB" sz="1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4"/>
              </a:rPr>
              <a:t>https://www.gov.uk/government/publications/single-dose-of-hpv-vaccine-jcvi-concluding-advice/jcvi-statement-on-a-one-dose-schedule-for-the-routine-hpv-immunisation-programme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JCVI interim statement HPV one dose February 2022: </a:t>
            </a: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https://www.gov.uk/government/publications/single-dose-of-hpv-vaccine-jcvi-interim-advice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11</a:t>
            </a:fld>
            <a:endParaRPr lang="en-GB"/>
          </a:p>
        </p:txBody>
      </p:sp>
    </p:spTree>
    <p:extLst>
      <p:ext uri="{BB962C8B-B14F-4D97-AF65-F5344CB8AC3E}">
        <p14:creationId xmlns:p14="http://schemas.microsoft.com/office/powerpoint/2010/main" val="270512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a:t>
            </a:r>
            <a:r>
              <a:rPr lang="en-GB" baseline="0" dirty="0"/>
              <a:t> the global strategy 90% target for vaccine uptake at 15 years is for girls only, the 90% target for Wales also includes boys.</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Global strategy to accelerate the elimination of cervical cancer as a public health problem (who.int)</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ea typeface="+mn-ea"/>
                <a:cs typeface="+mn-cs"/>
                <a:hlinkClick r:id="rId4"/>
              </a:rPr>
              <a:t>HPV immunisation programme update (WHC/2023/016) | GOV.WALES </a:t>
            </a:r>
            <a:endPar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12</a:t>
            </a:fld>
            <a:endParaRPr lang="en-GB"/>
          </a:p>
        </p:txBody>
      </p:sp>
    </p:spTree>
    <p:extLst>
      <p:ext uri="{BB962C8B-B14F-4D97-AF65-F5344CB8AC3E}">
        <p14:creationId xmlns:p14="http://schemas.microsoft.com/office/powerpoint/2010/main" val="3333392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Human papillomavirus (HPV) vaccination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33539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94DDBD1D.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wales/hpv-immunisation-programme-update-whc202301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news-room/fact-sheets/detail/cervical-canc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PV%20vaccination:%20guidance%20for%20healthcare%20practitioners%20-%20GOV.UK%20(www.gov.uk)" TargetMode="External"/><Relationship Id="rId5" Type="http://schemas.openxmlformats.org/officeDocument/2006/relationships/hyperlink" Target="https://www.gov.uk/government/publications/human-papillomavirus-hpv-the-green-book-chapter-18a" TargetMode="External"/><Relationship Id="rId4" Type="http://schemas.openxmlformats.org/officeDocument/2006/relationships/hyperlink" Target="https://www.rcn.org.uk/professional-development/publications/pdf-00694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hw.nhs.wales/topics/immunisation-and-vaccines/vaccine-resources-for-health-and-social-care-professionals/hpv/" TargetMode="External"/><Relationship Id="rId4" Type="http://schemas.openxmlformats.org/officeDocument/2006/relationships/hyperlink" Target="https://www.gov.uk/government/publications/hpv-universal-vaccination-guidance-for-health-professiona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gov.uk/government/publications/human-papillomavirus-hpv-the-green-book-chapter-18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ortal.immform.ukhsa.gov.uk/Identity/Authentication/SignI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ov.uk/government/publications/surveillance-and-monitoring-for-vaccine-safety-the-green-book-chapter-9" TargetMode="External"/><Relationship Id="rId5" Type="http://schemas.openxmlformats.org/officeDocument/2006/relationships/hyperlink" Target="http://www.mhra.gov.uk/yellowcard" TargetMode="External"/><Relationship Id="rId4" Type="http://schemas.openxmlformats.org/officeDocument/2006/relationships/hyperlink" Target="https://yellowcard.mhra.gov.uk/" TargetMode="External"/></Relationships>
</file>

<file path=ppt/slides/_rels/slide29.xml.rels><?xml version="1.0" encoding="UTF-8" standalone="yes"?>
<Relationships xmlns="http://schemas.openxmlformats.org/package/2006/relationships"><Relationship Id="rId3" Type="http://schemas.microsoft.com/office/2018/10/relationships/comments" Target="../comments/modernComment_7FFE5A2F_924F32F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v.uk/government/topics/public-health" TargetMode="External"/><Relationship Id="rId2" Type="http://schemas.openxmlformats.org/officeDocument/2006/relationships/hyperlink" Target="https://phw.nhs.wales/topics/immunisation-and-vaccines/" TargetMode="External"/><Relationship Id="rId1" Type="http://schemas.openxmlformats.org/officeDocument/2006/relationships/slideLayout" Target="../slideLayouts/slideLayout2.xml"/><Relationship Id="rId4" Type="http://schemas.openxmlformats.org/officeDocument/2006/relationships/hyperlink" Target="http://www.publichealthscotland.sco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www.youtube.com/watch?v=gP9N7zkYbvQ&amp;t=4s" TargetMode="Externa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phw.nhs.wales/HPVvaccine" TargetMode="External"/><Relationship Id="rId3" Type="http://schemas.openxmlformats.org/officeDocument/2006/relationships/image" Target="../media/image21.png"/><Relationship Id="rId7" Type="http://schemas.openxmlformats.org/officeDocument/2006/relationships/hyperlink" Target="https://phw.nhs.wales/services-and-teams/health-information-resources/"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phw.brandkitapp.com/" TargetMode="External"/><Relationship Id="rId5" Type="http://schemas.openxmlformats.org/officeDocument/2006/relationships/hyperlink" Target="https://phw.nhs.wales/vaccines" TargetMode="External"/><Relationship Id="rId4" Type="http://schemas.openxmlformats.org/officeDocument/2006/relationships/hyperlink" Target="https://phw.nhs.wales/topics/immunisation-and-vaccines/vaccine-resources-for-health-and-social-care-professionals/hpv/" TargetMode="External"/><Relationship Id="rId9" Type="http://schemas.openxmlformats.org/officeDocument/2006/relationships/hyperlink" Target="http://www.icc.gig.cymru/brechlynnauHPV"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youtu.be/7cemXEVUawk" TargetMode="External"/><Relationship Id="rId7" Type="http://schemas.openxmlformats.org/officeDocument/2006/relationships/hyperlink" Target="https://youtu.be/UJ8kryJIYOI"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youtu.be/9RyRzslMmjI" TargetMode="Externa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8" Type="http://schemas.openxmlformats.org/officeDocument/2006/relationships/hyperlink" Target="https://www.gov.wales/changes-vaccine-hpv-immunisation-programme-whc2022015"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s://nhswales365.sharepoint.com/sites/PHW_VPDPComms/Shared%20Documents/Forms/AllItems.aspx?id=%2Fsites%2FPHW%5FVPDPComms%2FShared%20Documents%2FPolicy%20A%2DI%2FChanging%20to%20a%20two%2Ddose%20NHS%20Human%20Papillomavirus%20%28HPV%29%20vaccination%20schedule%20%282022%29%2Epdf&amp;parent=%2Fsites%2FPHW%5FVPDPComms%2FShared%20Documents%2FPolicy%20A%2DI"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gov.uk/government/publications/jcvi-statement-on-hpv-vaccination-of-men-who-have-sex-with-men" TargetMode="External"/><Relationship Id="rId11" Type="http://schemas.openxmlformats.org/officeDocument/2006/relationships/hyperlink" Target="https://www.gov.wales/hpv-immunisation-programme-update-whc2023016" TargetMode="External"/><Relationship Id="rId5" Type="http://schemas.openxmlformats.org/officeDocument/2006/relationships/hyperlink" Target="http://www.medicines.org.uk/emc/product/7330/smpc" TargetMode="External"/><Relationship Id="rId10" Type="http://schemas.openxmlformats.org/officeDocument/2006/relationships/hyperlink" Target="https://www.gov.wales/changes-vaccine-hpv-immunisation-programme-whc2022023" TargetMode="External"/><Relationship Id="rId4" Type="http://schemas.openxmlformats.org/officeDocument/2006/relationships/hyperlink" Target="http://www.gov.uk/government/publications/hpv-universal-vaccination-guidance-for-health-professionals" TargetMode="External"/><Relationship Id="rId9" Type="http://schemas.openxmlformats.org/officeDocument/2006/relationships/hyperlink" Target="https://www.gov.uk/government/publications/single-dose-of-hpv-vaccine-jcvi-concluding-advice/jcvi-statement-on-a-one-dose-schedule-for-the-routine-hpv-immunisation-programme"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phw.nhs.wales/topics/immunisation-and-vaccines/engagement-insights/attitudes-towards-covid-19-and-flu-immunisations-among-young-people-and-parents-2022-pdf/" TargetMode="External"/><Relationship Id="rId3" Type="http://schemas.openxmlformats.org/officeDocument/2006/relationships/hyperlink" Target="https://phw.nhs.wales/services-and-teams/health-information-resources/" TargetMode="External"/><Relationship Id="rId7" Type="http://schemas.openxmlformats.org/officeDocument/2006/relationships/hyperlink" Target="https://www.who.int/health-topics/vaccines-and-immunization?topicsurvey=ht7j2q)&amp;gclid=EAIaIQobChMIie_FnsP5_gIVP5RoCR27rgFNEAAYASABEgJMAvD_BwE#tab=tab_1" TargetMode="External"/><Relationship Id="rId2" Type="http://schemas.openxmlformats.org/officeDocument/2006/relationships/hyperlink" Target="https://111.wales.nhs.uk/encyclopaedia/h/article/humanpapillomavirus(hpv)/" TargetMode="External"/><Relationship Id="rId1" Type="http://schemas.openxmlformats.org/officeDocument/2006/relationships/slideLayout" Target="../slideLayouts/slideLayout2.xml"/><Relationship Id="rId6" Type="http://schemas.openxmlformats.org/officeDocument/2006/relationships/hyperlink" Target="https://phw.nhs.wales/services-and-teams/cervical-screening-wales/" TargetMode="External"/><Relationship Id="rId11" Type="http://schemas.openxmlformats.org/officeDocument/2006/relationships/hyperlink" Target="https://phw.brandkitapp.com/" TargetMode="External"/><Relationship Id="rId5" Type="http://schemas.openxmlformats.org/officeDocument/2006/relationships/hyperlink" Target="https://phw.nhs.wales/topics/immunisation-and-vaccines/vaccine-resources-for-health-and-social-care-professionals/hpv/" TargetMode="External"/><Relationship Id="rId10" Type="http://schemas.openxmlformats.org/officeDocument/2006/relationships/hyperlink" Target="https://phw.nhs.wales/topics/immunisation-and-vaccines/immunisation-elearning/" TargetMode="External"/><Relationship Id="rId4" Type="http://schemas.openxmlformats.org/officeDocument/2006/relationships/hyperlink" Target="http://www.phw.nhs.wales/HPVvaccine" TargetMode="External"/><Relationship Id="rId9" Type="http://schemas.openxmlformats.org/officeDocument/2006/relationships/hyperlink" Target="https://phw.nhs.wales/topics/immunisation-and-vaccines/engagement-insights/phw-hpv-information-resource-research-findings-oct2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7402" y="3751263"/>
            <a:ext cx="11914598" cy="2753054"/>
          </a:xfrm>
        </p:spPr>
        <p:txBody>
          <a:bodyPr lIns="91440" tIns="45720" rIns="91440" bIns="45720" anchor="t">
            <a:normAutofit fontScale="85000" lnSpcReduction="20000"/>
          </a:bodyPr>
          <a:lstStyle/>
          <a:p>
            <a:r>
              <a:rPr lang="en-US" sz="4700" dirty="0">
                <a:latin typeface="+mn-lt"/>
                <a:ea typeface="Calibri" panose="020F0502020204030204" pitchFamily="34" charset="0"/>
                <a:cs typeface="Times New Roman" panose="02020603050405020304" pitchFamily="18" charset="0"/>
              </a:rPr>
              <a:t>Human papillomavirus (HPV) vaccination </a:t>
            </a:r>
            <a:br>
              <a:rPr lang="en-US" sz="4700" dirty="0">
                <a:latin typeface="+mn-lt"/>
                <a:ea typeface="Calibri" panose="020F0502020204030204" pitchFamily="34" charset="0"/>
                <a:cs typeface="Times New Roman" panose="02020603050405020304" pitchFamily="18" charset="0"/>
              </a:rPr>
            </a:br>
            <a:r>
              <a:rPr lang="en-US" sz="4700" dirty="0">
                <a:latin typeface="+mn-lt"/>
                <a:ea typeface="Calibri" panose="020F0502020204030204" pitchFamily="34" charset="0"/>
                <a:cs typeface="Times New Roman" panose="02020603050405020304" pitchFamily="18" charset="0"/>
              </a:rPr>
              <a:t>Universal HPV adolescent </a:t>
            </a:r>
            <a:r>
              <a:rPr lang="en-US" sz="4700" dirty="0" err="1">
                <a:latin typeface="+mn-lt"/>
                <a:ea typeface="Calibri" panose="020F0502020204030204" pitchFamily="34" charset="0"/>
                <a:cs typeface="Times New Roman" panose="02020603050405020304" pitchFamily="18" charset="0"/>
              </a:rPr>
              <a:t>immunisation</a:t>
            </a:r>
            <a:r>
              <a:rPr lang="en-US" sz="4700" dirty="0">
                <a:latin typeface="+mn-lt"/>
                <a:ea typeface="Calibri" panose="020F0502020204030204" pitchFamily="34" charset="0"/>
                <a:cs typeface="Times New Roman" panose="02020603050405020304" pitchFamily="18" charset="0"/>
              </a:rPr>
              <a:t> </a:t>
            </a:r>
            <a:r>
              <a:rPr lang="en-US" sz="4700" dirty="0" err="1">
                <a:latin typeface="+mn-lt"/>
                <a:ea typeface="Calibri" panose="020F0502020204030204" pitchFamily="34" charset="0"/>
                <a:cs typeface="Times New Roman" panose="02020603050405020304" pitchFamily="18" charset="0"/>
              </a:rPr>
              <a:t>programme</a:t>
            </a:r>
            <a:br>
              <a:rPr lang="en-US" sz="3600" dirty="0">
                <a:latin typeface="+mn-lt"/>
                <a:ea typeface="Calibri" panose="020F0502020204030204" pitchFamily="34" charset="0"/>
                <a:cs typeface="Times New Roman" panose="02020603050405020304" pitchFamily="18" charset="0"/>
              </a:rPr>
            </a:br>
            <a:endParaRPr lang="en-US" sz="1800" dirty="0">
              <a:latin typeface="+mn-lt"/>
              <a:ea typeface="Calibri" panose="020F0502020204030204" pitchFamily="34" charset="0"/>
              <a:cs typeface="Times New Roman" panose="02020603050405020304" pitchFamily="18" charset="0"/>
            </a:endParaRPr>
          </a:p>
          <a:p>
            <a:endParaRPr lang="en-GB" sz="1600" dirty="0">
              <a:latin typeface="+mn-lt"/>
              <a:ea typeface="Calibri" panose="020F0502020204030204" pitchFamily="34" charset="0"/>
              <a:cs typeface="Times New Roman" panose="02020603050405020304" pitchFamily="18" charset="0"/>
            </a:endParaRPr>
          </a:p>
          <a:p>
            <a:r>
              <a:rPr lang="en-GB" sz="1800" dirty="0">
                <a:latin typeface="+mn-lt"/>
                <a:cs typeface="Times New Roman" panose="02020603050405020304" pitchFamily="18" charset="0"/>
              </a:rPr>
              <a:t>Vaccine Preventable Disease Programme</a:t>
            </a:r>
          </a:p>
          <a:p>
            <a:r>
              <a:rPr lang="en-GB" sz="1800" dirty="0">
                <a:latin typeface="+mn-lt"/>
                <a:cs typeface="Times New Roman" panose="02020603050405020304" pitchFamily="18" charset="0"/>
              </a:rPr>
              <a:t>Public Health Wales</a:t>
            </a:r>
          </a:p>
          <a:p>
            <a:r>
              <a:rPr lang="en-GB" sz="1800" dirty="0">
                <a:latin typeface="+mn-lt"/>
                <a:cs typeface="Times New Roman"/>
              </a:rPr>
              <a:t>July 2025 Version 2a</a:t>
            </a:r>
          </a:p>
          <a:p>
            <a:endParaRPr lang="en-GB" sz="1800" dirty="0">
              <a:latin typeface="+mn-lt"/>
            </a:endParaRPr>
          </a:p>
        </p:txBody>
      </p:sp>
    </p:spTree>
    <p:extLst>
      <p:ext uri="{BB962C8B-B14F-4D97-AF65-F5344CB8AC3E}">
        <p14:creationId xmlns:p14="http://schemas.microsoft.com/office/powerpoint/2010/main" val="126376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71" y="-29706"/>
            <a:ext cx="10756692" cy="943336"/>
          </a:xfrm>
        </p:spPr>
        <p:txBody>
          <a:bodyPr/>
          <a:lstStyle/>
          <a:p>
            <a:pPr>
              <a:lnSpc>
                <a:spcPct val="107000"/>
              </a:lnSpc>
              <a:spcAft>
                <a:spcPts val="800"/>
              </a:spcAft>
            </a:pPr>
            <a:r>
              <a:rPr lang="en-GB" sz="4000" b="1" dirty="0">
                <a:ea typeface="Calibri" panose="020F0502020204030204" pitchFamily="34" charset="0"/>
                <a:cs typeface="Times New Roman" panose="02020603050405020304" pitchFamily="18" charset="0"/>
              </a:rPr>
              <a:t>History of the HPV vaccination programme</a:t>
            </a:r>
          </a:p>
        </p:txBody>
      </p:sp>
      <p:sp>
        <p:nvSpPr>
          <p:cNvPr id="3" name="Content Placeholder 2"/>
          <p:cNvSpPr>
            <a:spLocks noGrp="1"/>
          </p:cNvSpPr>
          <p:nvPr>
            <p:ph idx="1"/>
          </p:nvPr>
        </p:nvSpPr>
        <p:spPr>
          <a:xfrm>
            <a:off x="468335" y="1236519"/>
            <a:ext cx="6067301" cy="4384962"/>
          </a:xfrm>
        </p:spPr>
        <p:txBody>
          <a:bodyPr/>
          <a:lstStyle/>
          <a:p>
            <a:pPr marL="342900" lvl="0" indent="-342900" algn="just">
              <a:lnSpc>
                <a:spcPct val="150000"/>
              </a:lnSpc>
              <a:spcAft>
                <a:spcPts val="800"/>
              </a:spcAft>
              <a:defRPr/>
            </a:pPr>
            <a:r>
              <a:rPr lang="en-GB" sz="1600" dirty="0">
                <a:solidFill>
                  <a:srgbClr val="212A73"/>
                </a:solidFill>
                <a:ea typeface="Calibri" panose="020F0502020204030204" pitchFamily="34" charset="0"/>
                <a:cs typeface="Times New Roman" panose="02020603050405020304" pitchFamily="18" charset="0"/>
              </a:rPr>
              <a:t>More than 100 million people have been vaccinated worldwide, in over</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 113 countries around the world including the USA, Australia, Canada and most of Western Europe</a:t>
            </a:r>
          </a:p>
          <a:p>
            <a:pPr marL="342900" marR="0" lvl="0" indent="-3429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In the UK since the start of the programme in 2008, more than 10 million doses of HPV vaccine have been given </a:t>
            </a:r>
          </a:p>
          <a:p>
            <a:pPr marL="342900" marR="0" lvl="0" indent="-3429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Vaccine coverage has been around 80% in women aged 15 to 24 years in Wales, meaning most have been given the vaccine</a:t>
            </a:r>
            <a:endParaRPr kumimoji="0" lang="en-GB" sz="1600" b="0" i="0" u="none" strike="noStrike" kern="1200" cap="none" spc="0" normalizeH="0" baseline="0" noProof="0" dirty="0">
              <a:ln>
                <a:noFill/>
              </a:ln>
              <a:solidFill>
                <a:srgbClr val="212A73"/>
              </a:solidFill>
              <a:effectLst/>
              <a:uLnTx/>
              <a:uFillTx/>
              <a:ea typeface="+mn-ea"/>
              <a:cs typeface="+mn-cs"/>
            </a:endParaRPr>
          </a:p>
          <a:p>
            <a:pPr marL="342900" marR="0" lvl="0" indent="-3429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In time it is expected that the vaccine will save hundreds of lives every year in the UK</a:t>
            </a:r>
          </a:p>
          <a:p>
            <a:endParaRPr lang="en-GB" dirty="0"/>
          </a:p>
        </p:txBody>
      </p:sp>
      <p:sp>
        <p:nvSpPr>
          <p:cNvPr id="4" name="Footer Placeholder 3"/>
          <p:cNvSpPr>
            <a:spLocks noGrp="1"/>
          </p:cNvSpPr>
          <p:nvPr>
            <p:ph type="ftr" sz="quarter" idx="11"/>
          </p:nvPr>
        </p:nvSpPr>
        <p:spPr>
          <a:xfrm>
            <a:off x="838200" y="6176963"/>
            <a:ext cx="7315200" cy="365125"/>
          </a:xfrm>
        </p:spPr>
        <p:txBody>
          <a:bodyPr/>
          <a:lstStyle/>
          <a:p>
            <a:r>
              <a:rPr lang="en-GB" dirty="0">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10</a:t>
            </a:fld>
            <a:endParaRPr lang="en-GB"/>
          </a:p>
        </p:txBody>
      </p:sp>
      <p:pic>
        <p:nvPicPr>
          <p:cNvPr id="9" name="Picture 8">
            <a:extLst>
              <a:ext uri="{FF2B5EF4-FFF2-40B4-BE49-F238E27FC236}">
                <a16:creationId xmlns:a16="http://schemas.microsoft.com/office/drawing/2014/main" id="{CA553AFA-9DFB-6025-4B9B-757C1DD13BB6}"/>
              </a:ext>
            </a:extLst>
          </p:cNvPr>
          <p:cNvPicPr>
            <a:picLocks noChangeAspect="1"/>
          </p:cNvPicPr>
          <p:nvPr/>
        </p:nvPicPr>
        <p:blipFill>
          <a:blip r:embed="rId4"/>
          <a:stretch>
            <a:fillRect/>
          </a:stretch>
        </p:blipFill>
        <p:spPr>
          <a:xfrm>
            <a:off x="7588763" y="694161"/>
            <a:ext cx="3959215" cy="4881308"/>
          </a:xfrm>
          <a:prstGeom prst="rect">
            <a:avLst/>
          </a:prstGeom>
          <a:ln>
            <a:noFill/>
          </a:ln>
          <a:effectLst>
            <a:outerShdw blurRad="292100" dist="139700" dir="2700000" algn="tl" rotWithShape="0">
              <a:srgbClr val="333333">
                <a:alpha val="65000"/>
              </a:srgbClr>
            </a:outerShdw>
          </a:effectLst>
        </p:spPr>
      </p:pic>
      <p:sp>
        <p:nvSpPr>
          <p:cNvPr id="10" name="Content Placeholder 2">
            <a:extLst>
              <a:ext uri="{FF2B5EF4-FFF2-40B4-BE49-F238E27FC236}">
                <a16:creationId xmlns:a16="http://schemas.microsoft.com/office/drawing/2014/main" id="{EA9E258A-513A-0F92-AA0E-0560D83DE9A8}"/>
              </a:ext>
            </a:extLst>
          </p:cNvPr>
          <p:cNvSpPr txBox="1">
            <a:spLocks/>
          </p:cNvSpPr>
          <p:nvPr/>
        </p:nvSpPr>
        <p:spPr>
          <a:xfrm>
            <a:off x="7588763" y="5621481"/>
            <a:ext cx="4589858" cy="509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N.B The April 2018 date for extension to programme refers to England. The date for the extension to include GBMSM up to and including 45years in Wales was April 2017.</a:t>
            </a:r>
          </a:p>
        </p:txBody>
      </p:sp>
    </p:spTree>
    <p:extLst>
      <p:ext uri="{BB962C8B-B14F-4D97-AF65-F5344CB8AC3E}">
        <p14:creationId xmlns:p14="http://schemas.microsoft.com/office/powerpoint/2010/main" val="249755983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97FE-979D-E03B-43D0-74CA9A85C26B}"/>
              </a:ext>
            </a:extLst>
          </p:cNvPr>
          <p:cNvSpPr>
            <a:spLocks noGrp="1"/>
          </p:cNvSpPr>
          <p:nvPr>
            <p:ph type="title"/>
          </p:nvPr>
        </p:nvSpPr>
        <p:spPr>
          <a:xfrm>
            <a:off x="354330" y="247967"/>
            <a:ext cx="11487150" cy="1325563"/>
          </a:xfrm>
        </p:spPr>
        <p:txBody>
          <a:bodyPr/>
          <a:lstStyle/>
          <a:p>
            <a:r>
              <a:rPr lang="en-GB" sz="4000" b="1" dirty="0">
                <a:cs typeface="Times New Roman" panose="02020603050405020304" pitchFamily="18" charset="0"/>
              </a:rPr>
              <a:t>One dose routine HPV vaccination programme </a:t>
            </a:r>
          </a:p>
        </p:txBody>
      </p:sp>
      <p:sp>
        <p:nvSpPr>
          <p:cNvPr id="3" name="Content Placeholder 2">
            <a:extLst>
              <a:ext uri="{FF2B5EF4-FFF2-40B4-BE49-F238E27FC236}">
                <a16:creationId xmlns:a16="http://schemas.microsoft.com/office/drawing/2014/main" id="{7EB1452B-6899-368B-EBFD-7F15979D27A8}"/>
              </a:ext>
            </a:extLst>
          </p:cNvPr>
          <p:cNvSpPr>
            <a:spLocks noGrp="1"/>
          </p:cNvSpPr>
          <p:nvPr>
            <p:ph idx="1"/>
          </p:nvPr>
        </p:nvSpPr>
        <p:spPr>
          <a:xfrm>
            <a:off x="152400" y="1253331"/>
            <a:ext cx="11887200" cy="4351338"/>
          </a:xfrm>
        </p:spPr>
        <p:txBody>
          <a:bodyPr/>
          <a:lstStyle/>
          <a:p>
            <a:pPr marL="342900" lvl="0" indent="-342900">
              <a:lnSpc>
                <a:spcPct val="150000"/>
              </a:lnSpc>
              <a:spcAft>
                <a:spcPts val="800"/>
              </a:spcAft>
              <a:defRPr/>
            </a:pPr>
            <a:r>
              <a:rPr lang="en-GB" sz="1600" dirty="0">
                <a:solidFill>
                  <a:srgbClr val="212A73"/>
                </a:solidFill>
                <a:ea typeface="Calibri" panose="020F0502020204030204" pitchFamily="34" charset="0"/>
                <a:cs typeface="Times New Roman" panose="02020603050405020304" pitchFamily="18" charset="0"/>
              </a:rPr>
              <a:t>In April 2022 Meeting of the Strategic Advisory Group of Experts on Immunisation, </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review concluded that a single dose HPV vaccine delivers solid protection against HPV to immunocompetent individuals under 25 years of age, that is comparable to a 2-dose schedule</a:t>
            </a:r>
          </a:p>
          <a:p>
            <a:pPr marL="342900" marR="0" lvl="0" indent="-3429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In August 2022, JCVI published a statement on a recommended one-dose schedule for the routine HPV immunisation programme based on:</a:t>
            </a:r>
          </a:p>
          <a:p>
            <a:pPr marR="0" lvl="1" algn="l" defTabSz="914400" rtl="0" eaLnBrk="1" fontAlgn="auto" latinLnBrk="0" hangingPunct="1">
              <a:lnSpc>
                <a:spcPct val="150000"/>
              </a:lnSpc>
              <a:spcBef>
                <a:spcPts val="500"/>
              </a:spcBef>
              <a:spcAft>
                <a:spcPts val="8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Trial and non-trial evidence shows that initial vaccine efficacy from one dose is very high and likely comparable to that from 2 doses</a:t>
            </a:r>
          </a:p>
          <a:p>
            <a:pPr marR="0" lvl="1" algn="l" defTabSz="914400" rtl="0" eaLnBrk="1" fontAlgn="auto" latinLnBrk="0" hangingPunct="1">
              <a:lnSpc>
                <a:spcPct val="150000"/>
              </a:lnSpc>
              <a:spcBef>
                <a:spcPts val="500"/>
              </a:spcBef>
              <a:spcAft>
                <a:spcPts val="8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Long duration of protection already seen is associated with a level of antibody that is steady – it is not biologically likely that the antibody level would suddenly fall in the next few years after being sustained for more than 10 years</a:t>
            </a:r>
          </a:p>
          <a:p>
            <a:pPr marR="0" lvl="1" algn="l" defTabSz="914400" rtl="0" eaLnBrk="1" fontAlgn="auto" latinLnBrk="0" hangingPunct="1">
              <a:lnSpc>
                <a:spcPct val="150000"/>
              </a:lnSpc>
              <a:spcBef>
                <a:spcPts val="500"/>
              </a:spcBef>
              <a:spcAft>
                <a:spcPts val="8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The one-dose antibody level is associated with high efficacy against persistent infection of HPV vaccine types</a:t>
            </a:r>
          </a:p>
          <a:p>
            <a:pPr marL="342900" marR="0" lvl="0" indent="-3429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endParaRPr>
          </a:p>
          <a:p>
            <a:endParaRPr lang="en-GB" dirty="0"/>
          </a:p>
        </p:txBody>
      </p:sp>
      <p:sp>
        <p:nvSpPr>
          <p:cNvPr id="5" name="Slide Number Placeholder 4">
            <a:extLst>
              <a:ext uri="{FF2B5EF4-FFF2-40B4-BE49-F238E27FC236}">
                <a16:creationId xmlns:a16="http://schemas.microsoft.com/office/drawing/2014/main" id="{0CB68559-CB8F-5619-744D-CF6FBAD0B066}"/>
              </a:ext>
            </a:extLst>
          </p:cNvPr>
          <p:cNvSpPr>
            <a:spLocks noGrp="1"/>
          </p:cNvSpPr>
          <p:nvPr>
            <p:ph type="sldNum" sz="quarter" idx="12"/>
          </p:nvPr>
        </p:nvSpPr>
        <p:spPr/>
        <p:txBody>
          <a:bodyPr/>
          <a:lstStyle/>
          <a:p>
            <a:fld id="{561D0CCE-8DCC-44DC-A653-AE62B1D84A52}" type="slidenum">
              <a:rPr lang="en-GB" smtClean="0"/>
              <a:pPr/>
              <a:t>11</a:t>
            </a:fld>
            <a:endParaRPr lang="en-GB"/>
          </a:p>
        </p:txBody>
      </p:sp>
      <p:sp>
        <p:nvSpPr>
          <p:cNvPr id="6" name="Footer Placeholder 3">
            <a:extLst>
              <a:ext uri="{FF2B5EF4-FFF2-40B4-BE49-F238E27FC236}">
                <a16:creationId xmlns:a16="http://schemas.microsoft.com/office/drawing/2014/main" id="{54E287C6-7015-0178-2BE4-F2E6D4DB2326}"/>
              </a:ext>
            </a:extLst>
          </p:cNvPr>
          <p:cNvSpPr>
            <a:spLocks noGrp="1"/>
          </p:cNvSpPr>
          <p:nvPr>
            <p:ph type="ftr" sz="quarter" idx="11"/>
          </p:nvPr>
        </p:nvSpPr>
        <p:spPr>
          <a:xfrm>
            <a:off x="838200" y="61769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Tree>
    <p:extLst>
      <p:ext uri="{BB962C8B-B14F-4D97-AF65-F5344CB8AC3E}">
        <p14:creationId xmlns:p14="http://schemas.microsoft.com/office/powerpoint/2010/main" val="269531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927" y="125095"/>
            <a:ext cx="11454626" cy="1325563"/>
          </a:xfrm>
        </p:spPr>
        <p:txBody>
          <a:bodyPr/>
          <a:lstStyle/>
          <a:p>
            <a:pPr>
              <a:lnSpc>
                <a:spcPct val="107000"/>
              </a:lnSpc>
              <a:spcAft>
                <a:spcPts val="800"/>
              </a:spcAft>
            </a:pPr>
            <a:r>
              <a:rPr lang="en-GB" sz="4000" b="1" dirty="0">
                <a:ea typeface="Calibri" panose="020F0502020204030204" pitchFamily="34" charset="0"/>
                <a:cs typeface="Times New Roman" panose="02020603050405020304" pitchFamily="18" charset="0"/>
              </a:rPr>
              <a:t>The World Health Organisation (WHO) cancer elimination strategy</a:t>
            </a:r>
          </a:p>
        </p:txBody>
      </p:sp>
      <p:sp>
        <p:nvSpPr>
          <p:cNvPr id="3" name="Content Placeholder 2"/>
          <p:cNvSpPr>
            <a:spLocks noGrp="1"/>
          </p:cNvSpPr>
          <p:nvPr>
            <p:ph idx="1"/>
          </p:nvPr>
        </p:nvSpPr>
        <p:spPr>
          <a:xfrm>
            <a:off x="381000" y="1757178"/>
            <a:ext cx="11430000" cy="3752082"/>
          </a:xfrm>
        </p:spPr>
        <p:txBody>
          <a:bodyPr/>
          <a:lstStyle/>
          <a:p>
            <a:pPr marL="0" indent="0" algn="just">
              <a:lnSpc>
                <a:spcPct val="200000"/>
              </a:lnSpc>
              <a:spcAft>
                <a:spcPts val="800"/>
              </a:spcAft>
              <a:buNone/>
            </a:pPr>
            <a:r>
              <a:rPr lang="en-GB" sz="1600" dirty="0">
                <a:ea typeface="Calibri" panose="020F0502020204030204" pitchFamily="34" charset="0"/>
                <a:cs typeface="Times New Roman" panose="02020603050405020304" pitchFamily="18" charset="0"/>
              </a:rPr>
              <a:t>The WHO global strategy proposes that the following 90-70-90 targets must be met by 2030 for countries to be on track towards the elimination of cervical cancer in the next century:</a:t>
            </a:r>
          </a:p>
          <a:p>
            <a:pPr lvl="1" algn="just">
              <a:lnSpc>
                <a:spcPct val="200000"/>
              </a:lnSpc>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rPr>
              <a:t>90% of girls fully vaccinated with HPV vaccine by age 15 years</a:t>
            </a:r>
          </a:p>
          <a:p>
            <a:pPr lvl="1" algn="just">
              <a:lnSpc>
                <a:spcPct val="200000"/>
              </a:lnSpc>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rPr>
              <a:t>70% of women are screened with a high-performance test by 35 years of age and 45 years of age</a:t>
            </a:r>
          </a:p>
          <a:p>
            <a:pPr lvl="1" algn="just">
              <a:lnSpc>
                <a:spcPct val="200000"/>
              </a:lnSpc>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rPr>
              <a:t>90% of women identified with cervical disease receive treatment </a:t>
            </a:r>
            <a:r>
              <a:rPr lang="en-GB" sz="1600" dirty="0">
                <a:solidFill>
                  <a:srgbClr val="002060"/>
                </a:solidFill>
                <a:ea typeface="Calibri" panose="020F0502020204030204" pitchFamily="34" charset="0"/>
                <a:cs typeface="Times New Roman" panose="02020603050405020304" pitchFamily="18" charset="0"/>
              </a:rPr>
              <a:t>- </a:t>
            </a:r>
            <a:r>
              <a:rPr lang="en-GB" sz="1600" b="0" i="0" dirty="0">
                <a:solidFill>
                  <a:srgbClr val="002060"/>
                </a:solidFill>
                <a:effectLst/>
              </a:rPr>
              <a:t>(90% of women with precancer treated, and 90% of women with invasive cancer managed)</a:t>
            </a:r>
          </a:p>
          <a:p>
            <a:pPr marL="457200" lvl="1" indent="0">
              <a:lnSpc>
                <a:spcPct val="107000"/>
              </a:lnSpc>
              <a:spcAft>
                <a:spcPts val="800"/>
              </a:spcAft>
              <a:buNone/>
            </a:pPr>
            <a:endParaRPr lang="en-GB" sz="1600" dirty="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1"/>
          </p:nvPr>
        </p:nvSpPr>
        <p:spPr>
          <a:xfrm>
            <a:off x="838200" y="61769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12</a:t>
            </a:fld>
            <a:endParaRPr lang="en-GB"/>
          </a:p>
        </p:txBody>
      </p:sp>
    </p:spTree>
    <p:extLst>
      <p:ext uri="{BB962C8B-B14F-4D97-AF65-F5344CB8AC3E}">
        <p14:creationId xmlns:p14="http://schemas.microsoft.com/office/powerpoint/2010/main" val="406338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3D41-A6BD-DBCC-252E-C51868B87589}"/>
              </a:ext>
            </a:extLst>
          </p:cNvPr>
          <p:cNvSpPr>
            <a:spLocks noGrp="1"/>
          </p:cNvSpPr>
          <p:nvPr>
            <p:ph type="title"/>
          </p:nvPr>
        </p:nvSpPr>
        <p:spPr>
          <a:xfrm>
            <a:off x="188025" y="178117"/>
            <a:ext cx="11709070" cy="1095375"/>
          </a:xfrm>
        </p:spPr>
        <p:txBody>
          <a:bodyPr/>
          <a:lstStyle/>
          <a:p>
            <a:r>
              <a:rPr lang="en-GB" sz="4000" b="1" dirty="0"/>
              <a:t>HPV vaccination in Wales </a:t>
            </a:r>
          </a:p>
        </p:txBody>
      </p:sp>
      <p:sp>
        <p:nvSpPr>
          <p:cNvPr id="3" name="Content Placeholder 2">
            <a:extLst>
              <a:ext uri="{FF2B5EF4-FFF2-40B4-BE49-F238E27FC236}">
                <a16:creationId xmlns:a16="http://schemas.microsoft.com/office/drawing/2014/main" id="{525364F7-614A-26CC-F2A0-5281B79E2F49}"/>
              </a:ext>
            </a:extLst>
          </p:cNvPr>
          <p:cNvSpPr>
            <a:spLocks noGrp="1"/>
          </p:cNvSpPr>
          <p:nvPr>
            <p:ph idx="1"/>
          </p:nvPr>
        </p:nvSpPr>
        <p:spPr>
          <a:xfrm>
            <a:off x="188026" y="1093310"/>
            <a:ext cx="11709070" cy="4724559"/>
          </a:xfrm>
        </p:spPr>
        <p:txBody>
          <a:bodyPr/>
          <a:lstStyle/>
          <a:p>
            <a:pPr marL="0" marR="0" lvl="0" indent="0" algn="l" defTabSz="914400" rtl="0" eaLnBrk="1" fontAlgn="auto" latinLnBrk="0" hangingPunct="1">
              <a:lnSpc>
                <a:spcPct val="100000"/>
              </a:lnSpc>
              <a:spcBef>
                <a:spcPts val="1000"/>
              </a:spcBef>
              <a:spcAft>
                <a:spcPts val="800"/>
              </a:spcAft>
              <a:buClrTx/>
              <a:buSzTx/>
              <a:buNone/>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In May 2023 Welsh Government issued a </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hlinkClick r:id="rId3"/>
              </a:rPr>
              <a:t>Welsh Health Circular</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 (WHC), which:</a:t>
            </a:r>
          </a:p>
          <a:p>
            <a:pPr marL="228600" marR="0" lvl="0" indent="-228600" algn="l" defTabSz="914400" rtl="0" eaLnBrk="1" fontAlgn="auto" latinLnBrk="0" hangingPunct="1">
              <a:lnSpc>
                <a:spcPct val="100000"/>
              </a:lnSpc>
              <a:spcBef>
                <a:spcPts val="1000"/>
              </a:spcBef>
              <a:spcAft>
                <a:spcPts val="800"/>
              </a:spcAft>
              <a:buClrTx/>
              <a:buSzTx/>
              <a:buFont typeface="Arial" panose="020B0604020202020204" pitchFamily="34" charset="0"/>
              <a:buChar char="•"/>
              <a:tabLst/>
              <a:defRPr/>
            </a:pPr>
            <a:r>
              <a:rPr lang="en-GB" sz="1600" dirty="0">
                <a:solidFill>
                  <a:srgbClr val="212A73"/>
                </a:solidFill>
                <a:ea typeface="Calibri" panose="020F0502020204030204" pitchFamily="34" charset="0"/>
                <a:cs typeface="Times New Roman" panose="02020603050405020304" pitchFamily="18" charset="0"/>
              </a:rPr>
              <a:t>Instructed</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 the move to one dose of the HPV vaccine in Wales. Since </a:t>
            </a:r>
            <a:r>
              <a:rPr kumimoji="0" lang="en-GB" sz="160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1 September 2023 </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doses required by individuals eligible for HPV vaccination </a:t>
            </a:r>
            <a:r>
              <a:rPr lang="en-GB" sz="1600" dirty="0">
                <a:solidFill>
                  <a:srgbClr val="212A73"/>
                </a:solidFill>
                <a:ea typeface="Calibri" panose="020F0502020204030204" pitchFamily="34" charset="0"/>
                <a:cs typeface="Times New Roman" panose="02020603050405020304" pitchFamily="18" charset="0"/>
              </a:rPr>
              <a:t>are </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offered as below:</a:t>
            </a:r>
          </a:p>
          <a:p>
            <a:pPr marR="0" lvl="1" algn="l" defTabSz="914400" rtl="0" eaLnBrk="1" fontAlgn="auto" latinLnBrk="0" hangingPunct="1">
              <a:lnSpc>
                <a:spcPct val="100000"/>
              </a:lnSpc>
              <a:spcBef>
                <a:spcPts val="500"/>
              </a:spcBef>
              <a:spcAft>
                <a:spcPts val="8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1-dose schedule for the routine adolescent programme*, those eligible for catch up and GBMSM programme before 25</a:t>
            </a:r>
            <a:r>
              <a:rPr kumimoji="0" lang="en-GB" sz="1600" b="0" i="0" u="none" strike="noStrike" kern="1200" cap="none" spc="0" normalizeH="0" baseline="30000" noProof="0" dirty="0">
                <a:ln>
                  <a:noFill/>
                </a:ln>
                <a:solidFill>
                  <a:srgbClr val="212A73"/>
                </a:solidFill>
                <a:effectLst/>
                <a:uLnTx/>
                <a:uFillTx/>
                <a:ea typeface="Calibri" panose="020F0502020204030204" pitchFamily="34" charset="0"/>
                <a:cs typeface="Times New Roman" panose="02020603050405020304" pitchFamily="18" charset="0"/>
              </a:rPr>
              <a:t>th</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 birthday</a:t>
            </a:r>
          </a:p>
          <a:p>
            <a:pPr marR="0" lvl="1" algn="l" defTabSz="914400" rtl="0" eaLnBrk="1" fontAlgn="auto" latinLnBrk="0" hangingPunct="1">
              <a:lnSpc>
                <a:spcPct val="100000"/>
              </a:lnSpc>
              <a:spcBef>
                <a:spcPts val="500"/>
              </a:spcBef>
              <a:spcAft>
                <a:spcPts val="8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2-dose schedule from the age of 25 in the GBMSM programme</a:t>
            </a:r>
          </a:p>
          <a:p>
            <a:pPr marR="0" lvl="1" algn="l" defTabSz="914400" rtl="0" eaLnBrk="1" fontAlgn="auto" latinLnBrk="0" hangingPunct="1">
              <a:lnSpc>
                <a:spcPct val="100000"/>
              </a:lnSpc>
              <a:spcBef>
                <a:spcPts val="500"/>
              </a:spcBef>
              <a:spcAft>
                <a:spcPts val="8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3-dose schedule for individuals who are immunosuppressed and those known to be HIV-positive</a:t>
            </a:r>
          </a:p>
          <a:p>
            <a:pPr>
              <a:lnSpc>
                <a:spcPct val="100000"/>
              </a:lnSpc>
              <a:spcBef>
                <a:spcPts val="500"/>
              </a:spcBef>
              <a:spcAft>
                <a:spcPts val="800"/>
              </a:spcAft>
              <a:defRPr/>
            </a:pPr>
            <a:r>
              <a:rPr lang="en-GB" sz="1600" dirty="0">
                <a:solidFill>
                  <a:srgbClr val="212A73"/>
                </a:solidFill>
                <a:ea typeface="Calibri" panose="020F0502020204030204" pitchFamily="34" charset="0"/>
                <a:cs typeface="Times New Roman" panose="02020603050405020304" pitchFamily="18" charset="0"/>
              </a:rPr>
              <a:t>Outlined</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 immunocompetent adolescents and eligible </a:t>
            </a:r>
            <a:r>
              <a:rPr lang="en-GB" sz="1600" dirty="0">
                <a:solidFill>
                  <a:srgbClr val="212A73"/>
                </a:solidFill>
                <a:ea typeface="Calibri" panose="020F0502020204030204" pitchFamily="34" charset="0"/>
                <a:cs typeface="Times New Roman" panose="02020603050405020304" pitchFamily="18" charset="0"/>
              </a:rPr>
              <a:t>adults (including GBMSM) under </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25 years of age who have received 1 dose of HPV vaccine as fully vaccinated. Since </a:t>
            </a:r>
            <a:r>
              <a:rPr kumimoji="0" lang="en-GB" sz="160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1 September 2023 this group are considered as</a:t>
            </a:r>
            <a:r>
              <a:rPr kumimoji="0" lang="en-GB" sz="1600" b="0" i="0" u="none" strike="noStrike" kern="1200" cap="none" spc="0" normalizeH="0" baseline="0" noProof="0" dirty="0">
                <a:ln>
                  <a:noFill/>
                </a:ln>
                <a:solidFill>
                  <a:srgbClr val="212A73"/>
                </a:solidFill>
                <a:effectLst/>
                <a:uLnTx/>
                <a:uFillTx/>
                <a:ea typeface="Calibri" panose="020F0502020204030204" pitchFamily="34" charset="0"/>
                <a:cs typeface="Times New Roman" panose="02020603050405020304" pitchFamily="18" charset="0"/>
              </a:rPr>
              <a:t> not needing any additional doses</a:t>
            </a:r>
          </a:p>
          <a:p>
            <a:pPr algn="just">
              <a:lnSpc>
                <a:spcPct val="100000"/>
              </a:lnSpc>
              <a:spcAft>
                <a:spcPts val="800"/>
              </a:spcAft>
            </a:pPr>
            <a:r>
              <a:rPr lang="en-GB" sz="1600" dirty="0">
                <a:ea typeface="Calibri" panose="020F0502020204030204" pitchFamily="34" charset="0"/>
                <a:cs typeface="Times New Roman" panose="02020603050405020304" pitchFamily="18" charset="0"/>
              </a:rPr>
              <a:t>Included an uptake target of 90% for the adolescent HPV vaccination programme (based on WHO targets), for both boys and girls</a:t>
            </a:r>
          </a:p>
          <a:p>
            <a:pPr algn="just">
              <a:lnSpc>
                <a:spcPct val="100000"/>
              </a:lnSpc>
              <a:spcAft>
                <a:spcPts val="800"/>
              </a:spcAft>
            </a:pPr>
            <a:r>
              <a:rPr lang="en-GB" sz="1600" dirty="0">
                <a:ea typeface="Calibri" panose="020F0502020204030204" pitchFamily="34" charset="0"/>
                <a:cs typeface="Times New Roman" panose="02020603050405020304" pitchFamily="18" charset="0"/>
              </a:rPr>
              <a:t>Advised that Welsh health boards should focus on strengthening programme delivery</a:t>
            </a:r>
          </a:p>
          <a:p>
            <a:pPr marL="0" indent="0">
              <a:buNone/>
            </a:pPr>
            <a:endParaRPr lang="en-GB" dirty="0"/>
          </a:p>
        </p:txBody>
      </p:sp>
      <p:sp>
        <p:nvSpPr>
          <p:cNvPr id="5" name="Slide Number Placeholder 4">
            <a:extLst>
              <a:ext uri="{FF2B5EF4-FFF2-40B4-BE49-F238E27FC236}">
                <a16:creationId xmlns:a16="http://schemas.microsoft.com/office/drawing/2014/main" id="{62BAD7D6-D929-291B-9E1E-035808C02401}"/>
              </a:ext>
            </a:extLst>
          </p:cNvPr>
          <p:cNvSpPr>
            <a:spLocks noGrp="1"/>
          </p:cNvSpPr>
          <p:nvPr>
            <p:ph type="sldNum" sz="quarter" idx="12"/>
          </p:nvPr>
        </p:nvSpPr>
        <p:spPr/>
        <p:txBody>
          <a:bodyPr/>
          <a:lstStyle/>
          <a:p>
            <a:fld id="{561D0CCE-8DCC-44DC-A653-AE62B1D84A52}" type="slidenum">
              <a:rPr lang="en-GB" smtClean="0"/>
              <a:pPr/>
              <a:t>13</a:t>
            </a:fld>
            <a:endParaRPr lang="en-GB"/>
          </a:p>
        </p:txBody>
      </p:sp>
      <p:sp>
        <p:nvSpPr>
          <p:cNvPr id="6" name="Footer Placeholder 3">
            <a:extLst>
              <a:ext uri="{FF2B5EF4-FFF2-40B4-BE49-F238E27FC236}">
                <a16:creationId xmlns:a16="http://schemas.microsoft.com/office/drawing/2014/main" id="{2E1BE0E2-1421-EB71-4E9C-DC001E374111}"/>
              </a:ext>
            </a:extLst>
          </p:cNvPr>
          <p:cNvSpPr>
            <a:spLocks noGrp="1"/>
          </p:cNvSpPr>
          <p:nvPr>
            <p:ph type="ftr" sz="quarter" idx="11"/>
          </p:nvPr>
        </p:nvSpPr>
        <p:spPr>
          <a:xfrm>
            <a:off x="838200" y="61769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Tree>
    <p:extLst>
      <p:ext uri="{BB962C8B-B14F-4D97-AF65-F5344CB8AC3E}">
        <p14:creationId xmlns:p14="http://schemas.microsoft.com/office/powerpoint/2010/main" val="318058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8E6D-BEB6-3A40-0DB9-E7E42F5D1D9B}"/>
              </a:ext>
            </a:extLst>
          </p:cNvPr>
          <p:cNvSpPr>
            <a:spLocks noGrp="1"/>
          </p:cNvSpPr>
          <p:nvPr>
            <p:ph type="title"/>
          </p:nvPr>
        </p:nvSpPr>
        <p:spPr>
          <a:xfrm>
            <a:off x="552450" y="296067"/>
            <a:ext cx="10515600" cy="1325563"/>
          </a:xfrm>
        </p:spPr>
        <p:txBody>
          <a:bodyPr/>
          <a:lstStyle/>
          <a:p>
            <a:r>
              <a:rPr lang="en-GB" sz="4000" b="1" dirty="0">
                <a:ea typeface="Calibri" panose="020F0502020204030204" pitchFamily="34" charset="0"/>
                <a:cs typeface="Times New Roman" panose="02020603050405020304" pitchFamily="18" charset="0"/>
              </a:rPr>
              <a:t>HPV and cervical cancer</a:t>
            </a:r>
            <a:endParaRPr lang="en-GB" sz="4000" dirty="0"/>
          </a:p>
        </p:txBody>
      </p:sp>
      <p:sp>
        <p:nvSpPr>
          <p:cNvPr id="3" name="Content Placeholder 2">
            <a:extLst>
              <a:ext uri="{FF2B5EF4-FFF2-40B4-BE49-F238E27FC236}">
                <a16:creationId xmlns:a16="http://schemas.microsoft.com/office/drawing/2014/main" id="{6B19BB14-100F-7EB7-4F10-018DCCCD81FE}"/>
              </a:ext>
            </a:extLst>
          </p:cNvPr>
          <p:cNvSpPr>
            <a:spLocks noGrp="1"/>
          </p:cNvSpPr>
          <p:nvPr>
            <p:ph idx="1"/>
          </p:nvPr>
        </p:nvSpPr>
        <p:spPr>
          <a:xfrm>
            <a:off x="304800" y="1338264"/>
            <a:ext cx="11010900" cy="4135074"/>
          </a:xfrm>
        </p:spPr>
        <p:txBody>
          <a:bodyPr/>
          <a:lstStyle/>
          <a:p>
            <a:pPr algn="just">
              <a:lnSpc>
                <a:spcPct val="150000"/>
              </a:lnSpc>
              <a:spcAft>
                <a:spcPts val="800"/>
              </a:spcAft>
            </a:pPr>
            <a:r>
              <a:rPr lang="en-GB" sz="1600" dirty="0">
                <a:ea typeface="Calibri" panose="020F0502020204030204" pitchFamily="34" charset="0"/>
                <a:cs typeface="Times New Roman" panose="02020603050405020304" pitchFamily="18" charset="0"/>
              </a:rPr>
              <a:t>The lifetime risk of cervical cancer in unvaccinated cohorts is 1 in 142</a:t>
            </a:r>
          </a:p>
          <a:p>
            <a:pPr algn="just">
              <a:lnSpc>
                <a:spcPct val="150000"/>
              </a:lnSpc>
              <a:spcAft>
                <a:spcPts val="800"/>
              </a:spcAft>
            </a:pPr>
            <a:r>
              <a:rPr lang="en-GB" sz="1600" dirty="0">
                <a:ea typeface="Calibri" panose="020F0502020204030204" pitchFamily="34" charset="0"/>
                <a:cs typeface="Times New Roman" panose="02020603050405020304" pitchFamily="18" charset="0"/>
              </a:rPr>
              <a:t>Persistent infection by high-risk HPV types is detectable in more than 99% of all cervical cancers.</a:t>
            </a:r>
          </a:p>
          <a:p>
            <a:pPr algn="just">
              <a:lnSpc>
                <a:spcPct val="150000"/>
              </a:lnSpc>
              <a:spcAft>
                <a:spcPts val="800"/>
              </a:spcAft>
            </a:pPr>
            <a:r>
              <a:rPr lang="en-GB" sz="1600" dirty="0"/>
              <a:t>High-risk types of HPV can cause changes in the cells of the cervix. These cell changes are called cervical intraepithelial neoplasia (CIN). In some cases cell changes can go back to normal, but sometimes they can get worse and become cervical cancer.</a:t>
            </a:r>
          </a:p>
          <a:p>
            <a:pPr algn="just">
              <a:lnSpc>
                <a:spcPct val="150000"/>
              </a:lnSpc>
              <a:spcAft>
                <a:spcPts val="800"/>
              </a:spcAft>
            </a:pPr>
            <a:r>
              <a:rPr lang="en-GB" sz="1600" dirty="0">
                <a:hlinkClick r:id="rId3"/>
              </a:rPr>
              <a:t>Cervical cancer </a:t>
            </a:r>
            <a:r>
              <a:rPr lang="en-GB" sz="1600" dirty="0"/>
              <a:t>is the fourth most common cancer in women globally with around 660,000 new cases and around 350,000 deaths in 2022</a:t>
            </a:r>
          </a:p>
          <a:p>
            <a:pPr algn="just">
              <a:lnSpc>
                <a:spcPct val="150000"/>
              </a:lnSpc>
              <a:spcAft>
                <a:spcPts val="800"/>
              </a:spcAft>
            </a:pPr>
            <a:endParaRPr lang="en-GB" sz="1600" dirty="0"/>
          </a:p>
          <a:p>
            <a:pPr algn="just">
              <a:lnSpc>
                <a:spcPct val="150000"/>
              </a:lnSpc>
              <a:spcAft>
                <a:spcPts val="800"/>
              </a:spcAft>
            </a:pPr>
            <a:endParaRPr lang="en-GB" sz="1600" dirty="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en-GB" sz="1600" dirty="0">
              <a:ea typeface="Calibri" panose="020F0502020204030204" pitchFamily="34" charset="0"/>
              <a:cs typeface="Times New Roman" panose="02020603050405020304" pitchFamily="18" charset="0"/>
            </a:endParaRPr>
          </a:p>
          <a:p>
            <a:endParaRPr lang="en-GB" dirty="0"/>
          </a:p>
        </p:txBody>
      </p:sp>
      <p:sp>
        <p:nvSpPr>
          <p:cNvPr id="5" name="Slide Number Placeholder 4">
            <a:extLst>
              <a:ext uri="{FF2B5EF4-FFF2-40B4-BE49-F238E27FC236}">
                <a16:creationId xmlns:a16="http://schemas.microsoft.com/office/drawing/2014/main" id="{2ACDF205-CFA2-1569-463C-D3D1D9D025B7}"/>
              </a:ext>
            </a:extLst>
          </p:cNvPr>
          <p:cNvSpPr>
            <a:spLocks noGrp="1"/>
          </p:cNvSpPr>
          <p:nvPr>
            <p:ph type="sldNum" sz="quarter" idx="12"/>
          </p:nvPr>
        </p:nvSpPr>
        <p:spPr/>
        <p:txBody>
          <a:bodyPr/>
          <a:lstStyle/>
          <a:p>
            <a:fld id="{561D0CCE-8DCC-44DC-A653-AE62B1D84A52}" type="slidenum">
              <a:rPr lang="en-GB" smtClean="0"/>
              <a:pPr/>
              <a:t>14</a:t>
            </a:fld>
            <a:endParaRPr lang="en-GB"/>
          </a:p>
        </p:txBody>
      </p:sp>
      <p:sp>
        <p:nvSpPr>
          <p:cNvPr id="6" name="Footer Placeholder 5">
            <a:extLst>
              <a:ext uri="{FF2B5EF4-FFF2-40B4-BE49-F238E27FC236}">
                <a16:creationId xmlns:a16="http://schemas.microsoft.com/office/drawing/2014/main" id="{7F620231-34C3-ACD3-F289-2DE3D8859CB7}"/>
              </a:ext>
            </a:extLst>
          </p:cNvPr>
          <p:cNvSpPr>
            <a:spLocks noGrp="1"/>
          </p:cNvSpPr>
          <p:nvPr>
            <p:ph type="ftr" sz="quarter" idx="11"/>
          </p:nvPr>
        </p:nvSpPr>
        <p:spPr/>
        <p:txBody>
          <a:bodyPr/>
          <a:lstStyle/>
          <a:p>
            <a:r>
              <a:rPr lang="en-GB"/>
              <a:t>Human papillomavirus (HPV) vaccination </a:t>
            </a:r>
          </a:p>
        </p:txBody>
      </p:sp>
    </p:spTree>
    <p:extLst>
      <p:ext uri="{BB962C8B-B14F-4D97-AF65-F5344CB8AC3E}">
        <p14:creationId xmlns:p14="http://schemas.microsoft.com/office/powerpoint/2010/main" val="175503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75" y="201623"/>
            <a:ext cx="10515600" cy="1325563"/>
          </a:xfrm>
        </p:spPr>
        <p:txBody>
          <a:bodyPr/>
          <a:lstStyle/>
          <a:p>
            <a:pPr>
              <a:lnSpc>
                <a:spcPct val="107000"/>
              </a:lnSpc>
              <a:spcAft>
                <a:spcPts val="800"/>
              </a:spcAft>
            </a:pPr>
            <a:r>
              <a:rPr lang="en-GB" sz="4000" b="1" dirty="0">
                <a:ea typeface="Calibri" panose="020F0502020204030204" pitchFamily="34" charset="0"/>
                <a:cs typeface="Times New Roman" panose="02020603050405020304" pitchFamily="18" charset="0"/>
              </a:rPr>
              <a:t>Other HPV associated cancers</a:t>
            </a:r>
          </a:p>
        </p:txBody>
      </p:sp>
      <p:sp>
        <p:nvSpPr>
          <p:cNvPr id="3" name="Content Placeholder 2"/>
          <p:cNvSpPr>
            <a:spLocks noGrp="1"/>
          </p:cNvSpPr>
          <p:nvPr>
            <p:ph idx="1"/>
          </p:nvPr>
        </p:nvSpPr>
        <p:spPr>
          <a:xfrm>
            <a:off x="297180" y="1062990"/>
            <a:ext cx="11315587" cy="4777740"/>
          </a:xfrm>
        </p:spPr>
        <p:txBody>
          <a:bodyPr/>
          <a:lstStyle/>
          <a:p>
            <a:pPr marL="0" indent="0" algn="just">
              <a:lnSpc>
                <a:spcPct val="107000"/>
              </a:lnSpc>
              <a:spcAft>
                <a:spcPts val="800"/>
              </a:spcAft>
              <a:buNone/>
            </a:pPr>
            <a:r>
              <a:rPr lang="en-GB" sz="1600" dirty="0">
                <a:ea typeface="Calibri" panose="020F0502020204030204" pitchFamily="34" charset="0"/>
                <a:cs typeface="Times New Roman" panose="02020603050405020304" pitchFamily="18" charset="0"/>
              </a:rPr>
              <a:t>HPV is also associated with:</a:t>
            </a:r>
          </a:p>
          <a:p>
            <a:pPr lvl="1" algn="just">
              <a:lnSpc>
                <a:spcPct val="107000"/>
              </a:lnSpc>
              <a:spcAft>
                <a:spcPts val="800"/>
              </a:spcAft>
            </a:pPr>
            <a:r>
              <a:rPr lang="en-GB" sz="1600" dirty="0">
                <a:ea typeface="Calibri" panose="020F0502020204030204" pitchFamily="34" charset="0"/>
                <a:cs typeface="Times New Roman" panose="02020603050405020304" pitchFamily="18" charset="0"/>
              </a:rPr>
              <a:t>	anal and cervical cancers (more than 90%)</a:t>
            </a:r>
          </a:p>
          <a:p>
            <a:pPr lvl="1" algn="just">
              <a:lnSpc>
                <a:spcPct val="107000"/>
              </a:lnSpc>
              <a:spcAft>
                <a:spcPts val="800"/>
              </a:spcAft>
            </a:pPr>
            <a:r>
              <a:rPr lang="en-GB" sz="1600" dirty="0">
                <a:ea typeface="Calibri" panose="020F0502020204030204" pitchFamily="34" charset="0"/>
                <a:cs typeface="Times New Roman" panose="02020603050405020304" pitchFamily="18" charset="0"/>
              </a:rPr>
              <a:t>	vaginal and vulvar cancers (about 70%) </a:t>
            </a:r>
          </a:p>
          <a:p>
            <a:pPr lvl="1" algn="just">
              <a:lnSpc>
                <a:spcPct val="107000"/>
              </a:lnSpc>
              <a:spcAft>
                <a:spcPts val="800"/>
              </a:spcAft>
            </a:pPr>
            <a:r>
              <a:rPr lang="en-GB" sz="1600" dirty="0">
                <a:ea typeface="Calibri" panose="020F0502020204030204" pitchFamily="34" charset="0"/>
                <a:cs typeface="Times New Roman" panose="02020603050405020304" pitchFamily="18" charset="0"/>
              </a:rPr>
              <a:t>	oropharyngeal cancers (70%) </a:t>
            </a:r>
          </a:p>
          <a:p>
            <a:pPr lvl="1" algn="just">
              <a:lnSpc>
                <a:spcPct val="107000"/>
              </a:lnSpc>
              <a:spcAft>
                <a:spcPts val="800"/>
              </a:spcAft>
            </a:pPr>
            <a:r>
              <a:rPr lang="en-GB" sz="1600" dirty="0">
                <a:ea typeface="Calibri" panose="020F0502020204030204" pitchFamily="34" charset="0"/>
                <a:cs typeface="Times New Roman" panose="02020603050405020304" pitchFamily="18" charset="0"/>
              </a:rPr>
              <a:t>	penile cancers (more than 60%)</a:t>
            </a:r>
          </a:p>
          <a:p>
            <a:pPr marL="0" indent="0" algn="just">
              <a:lnSpc>
                <a:spcPct val="107000"/>
              </a:lnSpc>
              <a:spcAft>
                <a:spcPts val="800"/>
              </a:spcAft>
              <a:buNone/>
            </a:pPr>
            <a:r>
              <a:rPr lang="en-GB" sz="1600" dirty="0">
                <a:ea typeface="Calibri" panose="020F0502020204030204" pitchFamily="34" charset="0"/>
                <a:cs typeface="Times New Roman" panose="02020603050405020304" pitchFamily="18" charset="0"/>
              </a:rPr>
              <a:t>Cancer Research UK (CRUK) suggests that the proportion of cancer cases linked to HPV is rising and that in Europe:</a:t>
            </a:r>
          </a:p>
          <a:p>
            <a:pPr lvl="1" algn="just">
              <a:lnSpc>
                <a:spcPct val="107000"/>
              </a:lnSpc>
              <a:spcAft>
                <a:spcPts val="800"/>
              </a:spcAft>
            </a:pPr>
            <a:r>
              <a:rPr lang="en-GB" sz="1600" dirty="0">
                <a:ea typeface="Calibri" panose="020F0502020204030204" pitchFamily="34" charset="0"/>
                <a:cs typeface="Times New Roman" panose="02020603050405020304" pitchFamily="18" charset="0"/>
              </a:rPr>
              <a:t>	73% of oropharyngeal cancer cases are HPV positive</a:t>
            </a:r>
          </a:p>
          <a:p>
            <a:pPr lvl="1" algn="just">
              <a:lnSpc>
                <a:spcPct val="107000"/>
              </a:lnSpc>
              <a:spcAft>
                <a:spcPts val="800"/>
              </a:spcAft>
            </a:pPr>
            <a:r>
              <a:rPr lang="en-GB" sz="1600" dirty="0">
                <a:ea typeface="Calibri" panose="020F0502020204030204" pitchFamily="34" charset="0"/>
                <a:cs typeface="Times New Roman" panose="02020603050405020304" pitchFamily="18" charset="0"/>
              </a:rPr>
              <a:t>	12% of oral cavity, hypopharynx and larynx cancer cases are HPV positive</a:t>
            </a:r>
          </a:p>
          <a:p>
            <a:pPr lvl="1" algn="just">
              <a:lnSpc>
                <a:spcPct val="107000"/>
              </a:lnSpc>
              <a:spcAft>
                <a:spcPts val="800"/>
              </a:spcAft>
            </a:pPr>
            <a:r>
              <a:rPr lang="en-GB" sz="1600" dirty="0">
                <a:ea typeface="Calibri" panose="020F0502020204030204" pitchFamily="34" charset="0"/>
                <a:cs typeface="Times New Roman" panose="02020603050405020304" pitchFamily="18" charset="0"/>
              </a:rPr>
              <a:t>	laryngeal squamous cell carcinoma (SCC) risk is 5.4 times higher in people with HPV infection</a:t>
            </a:r>
          </a:p>
          <a:p>
            <a:pPr lvl="1" algn="just">
              <a:lnSpc>
                <a:spcPct val="107000"/>
              </a:lnSpc>
              <a:spcAft>
                <a:spcPts val="800"/>
              </a:spcAft>
            </a:pPr>
            <a:r>
              <a:rPr lang="en-GB" sz="1600" dirty="0">
                <a:ea typeface="Calibri" panose="020F0502020204030204" pitchFamily="34" charset="0"/>
                <a:cs typeface="Times New Roman" panose="02020603050405020304" pitchFamily="18" charset="0"/>
              </a:rPr>
              <a:t>	the cancer risk for oropharyngeal, tonsil, and base of tongue is higher in people with more past sexual partners, people who started having sex at a younger age, and men who have ever had sexual contact with men </a:t>
            </a:r>
          </a:p>
        </p:txBody>
      </p:sp>
      <p:sp>
        <p:nvSpPr>
          <p:cNvPr id="4" name="Footer Placeholder 3"/>
          <p:cNvSpPr>
            <a:spLocks noGrp="1"/>
          </p:cNvSpPr>
          <p:nvPr>
            <p:ph type="ftr" sz="quarter" idx="11"/>
          </p:nvPr>
        </p:nvSpPr>
        <p:spPr>
          <a:xfrm>
            <a:off x="838200" y="6249786"/>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15</a:t>
            </a:fld>
            <a:endParaRPr lang="en-GB"/>
          </a:p>
        </p:txBody>
      </p:sp>
    </p:spTree>
    <p:extLst>
      <p:ext uri="{BB962C8B-B14F-4D97-AF65-F5344CB8AC3E}">
        <p14:creationId xmlns:p14="http://schemas.microsoft.com/office/powerpoint/2010/main" val="163065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265" y="423540"/>
            <a:ext cx="10515600" cy="1325563"/>
          </a:xfrm>
        </p:spPr>
        <p:txBody>
          <a:bodyPr/>
          <a:lstStyle/>
          <a:p>
            <a:pPr>
              <a:lnSpc>
                <a:spcPct val="107000"/>
              </a:lnSpc>
              <a:spcAft>
                <a:spcPts val="800"/>
              </a:spcAft>
            </a:pPr>
            <a:r>
              <a:rPr lang="en-GB" sz="4000" b="1" dirty="0">
                <a:ea typeface="Calibri" panose="020F0502020204030204" pitchFamily="34" charset="0"/>
                <a:cs typeface="Times New Roman" panose="02020603050405020304" pitchFamily="18" charset="0"/>
              </a:rPr>
              <a:t>Eligible groups</a:t>
            </a:r>
          </a:p>
        </p:txBody>
      </p:sp>
      <p:sp>
        <p:nvSpPr>
          <p:cNvPr id="3" name="Content Placeholder 2"/>
          <p:cNvSpPr>
            <a:spLocks noGrp="1"/>
          </p:cNvSpPr>
          <p:nvPr>
            <p:ph idx="1"/>
          </p:nvPr>
        </p:nvSpPr>
        <p:spPr>
          <a:xfrm>
            <a:off x="483870" y="1373342"/>
            <a:ext cx="10740390" cy="4695988"/>
          </a:xfrm>
        </p:spPr>
        <p:txBody>
          <a:bodyPr/>
          <a:lstStyle/>
          <a:p>
            <a:pPr marL="0" indent="0" algn="just">
              <a:lnSpc>
                <a:spcPct val="150000"/>
              </a:lnSpc>
              <a:spcAft>
                <a:spcPts val="800"/>
              </a:spcAft>
              <a:buNone/>
            </a:pPr>
            <a:r>
              <a:rPr lang="en-US" sz="1600" dirty="0">
                <a:solidFill>
                  <a:srgbClr val="212A73"/>
                </a:solidFill>
              </a:rPr>
              <a:t>The purpose of the HPV vaccination </a:t>
            </a:r>
            <a:r>
              <a:rPr lang="en-US" sz="1600" dirty="0" err="1">
                <a:solidFill>
                  <a:srgbClr val="212A73"/>
                </a:solidFill>
              </a:rPr>
              <a:t>programme</a:t>
            </a:r>
            <a:r>
              <a:rPr lang="en-US" sz="1600" dirty="0">
                <a:solidFill>
                  <a:srgbClr val="212A73"/>
                </a:solidFill>
              </a:rPr>
              <a:t> is to actively offer vaccination to:</a:t>
            </a:r>
            <a:endParaRPr lang="en-GB" sz="1600" dirty="0">
              <a:ea typeface="Calibri" panose="020F0502020204030204" pitchFamily="34" charset="0"/>
              <a:cs typeface="Times New Roman" panose="02020603050405020304" pitchFamily="18" charset="0"/>
            </a:endParaRPr>
          </a:p>
          <a:p>
            <a:pPr marL="342900" indent="-342900" algn="just">
              <a:lnSpc>
                <a:spcPct val="150000"/>
              </a:lnSpc>
              <a:spcAft>
                <a:spcPts val="800"/>
              </a:spcAft>
            </a:pPr>
            <a:r>
              <a:rPr lang="en-GB" sz="1600" dirty="0">
                <a:ea typeface="Calibri" panose="020F0502020204030204" pitchFamily="34" charset="0"/>
                <a:cs typeface="Times New Roman" panose="02020603050405020304" pitchFamily="18" charset="0"/>
              </a:rPr>
              <a:t>Adolescents aged 12 to 13 years (School Year 8) - eligible girls and boys (eligible boys born on or after 01/09/2006) can continue to be caught up until their 25th birthday</a:t>
            </a:r>
          </a:p>
          <a:p>
            <a:pPr marL="342900" indent="-342900" algn="just">
              <a:lnSpc>
                <a:spcPct val="150000"/>
              </a:lnSpc>
              <a:spcAft>
                <a:spcPts val="800"/>
              </a:spcAft>
            </a:pPr>
            <a:r>
              <a:rPr lang="en-GB" sz="1600" dirty="0">
                <a:ea typeface="Calibri" panose="020F0502020204030204" pitchFamily="34" charset="0"/>
                <a:cs typeface="Times New Roman" panose="02020603050405020304" pitchFamily="18" charset="0"/>
              </a:rPr>
              <a:t>Gay, bisexual, and other men who have sex with men (GBMSM) up to and including 45 years of age attending Specialist Sexual Health Services and/or HIV clinics regardless of risk, sexual behaviour or disease status</a:t>
            </a:r>
          </a:p>
          <a:p>
            <a:pPr marL="342900" indent="-342900" algn="just">
              <a:lnSpc>
                <a:spcPct val="150000"/>
              </a:lnSpc>
              <a:spcAft>
                <a:spcPts val="800"/>
              </a:spcAft>
            </a:pPr>
            <a:r>
              <a:rPr lang="en-GB" sz="1600" dirty="0">
                <a:cs typeface="Calibri" panose="020F0502020204030204" pitchFamily="34" charset="0"/>
              </a:rPr>
              <a:t>Immunocompromised and HIV positive individuals </a:t>
            </a:r>
          </a:p>
          <a:p>
            <a:pPr marL="342900" indent="-342900" algn="just">
              <a:lnSpc>
                <a:spcPct val="150000"/>
              </a:lnSpc>
              <a:spcAft>
                <a:spcPts val="800"/>
              </a:spcAft>
            </a:pPr>
            <a:r>
              <a:rPr lang="en-GB" sz="1600" dirty="0">
                <a:ea typeface="Calibri" panose="020F0502020204030204" pitchFamily="34" charset="0"/>
                <a:cs typeface="Times New Roman" panose="02020603050405020304" pitchFamily="18" charset="0"/>
              </a:rPr>
              <a:t>Individuals with a similar risk profile to that seen in the GBMSM population who may benefit from vaccination, including GBMSM over 45 years of age and transgender individuals, HPV vaccine may be considered on a case-by-case basis*</a:t>
            </a:r>
          </a:p>
          <a:p>
            <a:pPr marL="342900" indent="-342900">
              <a:lnSpc>
                <a:spcPct val="107000"/>
              </a:lnSpc>
              <a:spcAft>
                <a:spcPts val="800"/>
              </a:spcAft>
            </a:pPr>
            <a:endParaRPr lang="en-GB" sz="1800" dirty="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838200" y="6267860"/>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16</a:t>
            </a:fld>
            <a:endParaRPr lang="en-GB"/>
          </a:p>
        </p:txBody>
      </p:sp>
    </p:spTree>
    <p:extLst>
      <p:ext uri="{BB962C8B-B14F-4D97-AF65-F5344CB8AC3E}">
        <p14:creationId xmlns:p14="http://schemas.microsoft.com/office/powerpoint/2010/main" val="324788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47" y="226754"/>
            <a:ext cx="10515600" cy="1052709"/>
          </a:xfrm>
        </p:spPr>
        <p:txBody>
          <a:bodyPr/>
          <a:lstStyle/>
          <a:p>
            <a:pPr marL="0" indent="0"/>
            <a:r>
              <a:rPr lang="en-GB" sz="4000" b="1" dirty="0">
                <a:cs typeface="Calibri" panose="020F0502020204030204" pitchFamily="34" charset="0"/>
              </a:rPr>
              <a:t>Immunosuppression and HIV infection</a:t>
            </a:r>
          </a:p>
        </p:txBody>
      </p:sp>
      <p:sp>
        <p:nvSpPr>
          <p:cNvPr id="3" name="Content Placeholder 2"/>
          <p:cNvSpPr>
            <a:spLocks noGrp="1"/>
          </p:cNvSpPr>
          <p:nvPr>
            <p:ph idx="1"/>
          </p:nvPr>
        </p:nvSpPr>
        <p:spPr>
          <a:xfrm>
            <a:off x="504496" y="1089246"/>
            <a:ext cx="10849303" cy="4930967"/>
          </a:xfrm>
        </p:spPr>
        <p:txBody>
          <a:bodyPr/>
          <a:lstStyle/>
          <a:p>
            <a:pPr algn="just">
              <a:lnSpc>
                <a:spcPct val="200000"/>
              </a:lnSpc>
              <a:spcAft>
                <a:spcPts val="800"/>
              </a:spcAft>
            </a:pPr>
            <a:r>
              <a:rPr lang="en-GB" sz="1600" dirty="0">
                <a:cs typeface="Calibri" panose="020F0502020204030204" pitchFamily="34" charset="0"/>
              </a:rPr>
              <a:t>Evidence suggests individuals living with HIV are at increased risk of acquiring HPV and persistent infection, as well as frequent carriage of multiple types of HPV and increased risk of HPV related rapidly progressive malignancies</a:t>
            </a:r>
          </a:p>
          <a:p>
            <a:pPr algn="just">
              <a:lnSpc>
                <a:spcPct val="200000"/>
              </a:lnSpc>
              <a:spcAft>
                <a:spcPts val="800"/>
              </a:spcAft>
            </a:pPr>
            <a:r>
              <a:rPr lang="en-GB" sz="1600" dirty="0">
                <a:cs typeface="Calibri" panose="020F0502020204030204" pitchFamily="34" charset="0"/>
              </a:rPr>
              <a:t>HPV vaccines are known to be safe and immunogenic for individuals infected with HIV although the immune response and its effectiveness may be less than that observed among those who are not HIV infected</a:t>
            </a:r>
          </a:p>
          <a:p>
            <a:pPr algn="just">
              <a:lnSpc>
                <a:spcPct val="200000"/>
              </a:lnSpc>
              <a:spcAft>
                <a:spcPts val="800"/>
              </a:spcAft>
            </a:pPr>
            <a:r>
              <a:rPr lang="en-GB" sz="1600" dirty="0">
                <a:cs typeface="Calibri" panose="020F0502020204030204" pitchFamily="34" charset="0"/>
              </a:rPr>
              <a:t>Individuals known to be immunocompromised or who are positive for Human Immunodeficiency Virus (HIV) at the time of vaccination should be offered a 3-dose course of vaccine – please refer to HPV dosage and schedule slides for additional information</a:t>
            </a:r>
          </a:p>
          <a:p>
            <a:pPr algn="just">
              <a:lnSpc>
                <a:spcPct val="200000"/>
              </a:lnSpc>
              <a:spcAft>
                <a:spcPts val="800"/>
              </a:spcAft>
            </a:pPr>
            <a:endParaRPr lang="en-GB" sz="1600" dirty="0">
              <a:cs typeface="Calibri" panose="020F0502020204030204" pitchFamily="34" charset="0"/>
            </a:endParaRPr>
          </a:p>
        </p:txBody>
      </p:sp>
      <p:sp>
        <p:nvSpPr>
          <p:cNvPr id="4" name="Footer Placeholder 3"/>
          <p:cNvSpPr>
            <a:spLocks noGrp="1"/>
          </p:cNvSpPr>
          <p:nvPr>
            <p:ph type="ftr" sz="quarter" idx="11"/>
          </p:nvPr>
        </p:nvSpPr>
        <p:spPr>
          <a:xfrm>
            <a:off x="907026" y="61981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17</a:t>
            </a:fld>
            <a:endParaRPr lang="en-GB" dirty="0"/>
          </a:p>
        </p:txBody>
      </p:sp>
    </p:spTree>
    <p:extLst>
      <p:ext uri="{BB962C8B-B14F-4D97-AF65-F5344CB8AC3E}">
        <p14:creationId xmlns:p14="http://schemas.microsoft.com/office/powerpoint/2010/main" val="419641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6314-C5E1-4DD3-89D9-D069E99D9792}"/>
              </a:ext>
            </a:extLst>
          </p:cNvPr>
          <p:cNvSpPr>
            <a:spLocks noGrp="1"/>
          </p:cNvSpPr>
          <p:nvPr>
            <p:ph type="title"/>
          </p:nvPr>
        </p:nvSpPr>
        <p:spPr>
          <a:xfrm>
            <a:off x="196716" y="222738"/>
            <a:ext cx="11798567" cy="401251"/>
          </a:xfrm>
        </p:spPr>
        <p:txBody>
          <a:bodyPr/>
          <a:lstStyle/>
          <a:p>
            <a:r>
              <a:rPr lang="en-GB" sz="4000" b="1" dirty="0">
                <a:solidFill>
                  <a:srgbClr val="002060"/>
                </a:solidFill>
              </a:rPr>
              <a:t>Pre-requisites to administering HPV vaccine</a:t>
            </a:r>
          </a:p>
        </p:txBody>
      </p:sp>
      <p:sp>
        <p:nvSpPr>
          <p:cNvPr id="3" name="Content Placeholder 2">
            <a:extLst>
              <a:ext uri="{FF2B5EF4-FFF2-40B4-BE49-F238E27FC236}">
                <a16:creationId xmlns:a16="http://schemas.microsoft.com/office/drawing/2014/main" id="{03CC213D-363F-451C-B69A-A1394A736E5E}"/>
              </a:ext>
            </a:extLst>
          </p:cNvPr>
          <p:cNvSpPr>
            <a:spLocks noGrp="1"/>
          </p:cNvSpPr>
          <p:nvPr>
            <p:ph idx="1"/>
          </p:nvPr>
        </p:nvSpPr>
        <p:spPr>
          <a:xfrm>
            <a:off x="196716" y="1063722"/>
            <a:ext cx="11798567" cy="5113241"/>
          </a:xfrm>
        </p:spPr>
        <p:txBody>
          <a:bodyPr/>
          <a:lstStyle/>
          <a:p>
            <a:pPr marL="0" indent="0" algn="just">
              <a:lnSpc>
                <a:spcPct val="100000"/>
              </a:lnSpc>
              <a:spcAft>
                <a:spcPts val="600"/>
              </a:spcAft>
              <a:buNone/>
            </a:pPr>
            <a:r>
              <a:rPr lang="en-GB" sz="1600" dirty="0"/>
              <a:t>Before administering HPV vaccine, it is recommended you have: </a:t>
            </a:r>
          </a:p>
          <a:p>
            <a:pPr marL="285744" indent="-285744" algn="just">
              <a:lnSpc>
                <a:spcPct val="100000"/>
              </a:lnSpc>
              <a:spcAft>
                <a:spcPts val="600"/>
              </a:spcAft>
            </a:pPr>
            <a:r>
              <a:rPr lang="en-GB" sz="1600" dirty="0"/>
              <a:t>Undertaken training in the management of anaphylaxis and Basic Life Support as specified by policy for your local area and are familiar with </a:t>
            </a:r>
            <a:r>
              <a:rPr lang="en-GB" sz="1600" u="sng" dirty="0">
                <a:hlinkClick r:id="rId3"/>
              </a:rPr>
              <a:t>Resuscitation Council UK (RCUK) guidance on Management of Anaphylaxis in the Vaccination Setting</a:t>
            </a:r>
            <a:r>
              <a:rPr lang="en-GB" sz="1600" dirty="0"/>
              <a:t> </a:t>
            </a:r>
          </a:p>
          <a:p>
            <a:pPr marL="285744" indent="-285744" algn="just">
              <a:lnSpc>
                <a:spcPct val="100000"/>
              </a:lnSpc>
              <a:spcAft>
                <a:spcPts val="600"/>
              </a:spcAft>
            </a:pPr>
            <a:r>
              <a:rPr lang="en-GB" sz="1600" dirty="0"/>
              <a:t>Undertaken any additional statutory and mandatory training as required by your employer</a:t>
            </a:r>
          </a:p>
          <a:p>
            <a:pPr marL="285744" indent="-285744" algn="just">
              <a:lnSpc>
                <a:spcPct val="100000"/>
              </a:lnSpc>
              <a:spcAft>
                <a:spcPts val="600"/>
              </a:spcAft>
            </a:pPr>
            <a:r>
              <a:rPr lang="en-GB" sz="1600" dirty="0"/>
              <a:t>Received HPV vaccine training through attending a taught session </a:t>
            </a:r>
            <a:r>
              <a:rPr lang="en-GB" sz="1600" dirty="0">
                <a:solidFill>
                  <a:srgbClr val="002060"/>
                </a:solidFill>
              </a:rPr>
              <a:t>if you are a new immuniser a competency assessment is recommended - competency assessment tool: </a:t>
            </a:r>
            <a:r>
              <a:rPr lang="en-GB" sz="1600" dirty="0">
                <a:hlinkClick r:id="rId4"/>
              </a:rPr>
              <a:t>Publications | Royal College of Nursing (rcn.org.uk)</a:t>
            </a:r>
            <a:endParaRPr lang="en-GB" sz="1600" dirty="0">
              <a:solidFill>
                <a:srgbClr val="002060"/>
              </a:solidFill>
            </a:endParaRPr>
          </a:p>
          <a:p>
            <a:pPr marL="285744" indent="-285744" algn="just">
              <a:lnSpc>
                <a:spcPct val="100000"/>
              </a:lnSpc>
              <a:spcAft>
                <a:spcPts val="600"/>
              </a:spcAft>
            </a:pPr>
            <a:r>
              <a:rPr lang="en-GB" sz="1600" dirty="0"/>
              <a:t>An appropriate legal framework to supply and administer HPV vaccine in place e.g. patient specific prescription, Patient Specific Direction (PSD), Patient Group Direction (PGD) </a:t>
            </a:r>
          </a:p>
          <a:p>
            <a:pPr marL="285744" indent="-285744" algn="just">
              <a:lnSpc>
                <a:spcPct val="100000"/>
              </a:lnSpc>
              <a:spcAft>
                <a:spcPts val="600"/>
              </a:spcAft>
            </a:pPr>
            <a:r>
              <a:rPr lang="en-GB" sz="1600" dirty="0"/>
              <a:t>Described the process of consent and how this applies when giving vaccines</a:t>
            </a:r>
          </a:p>
          <a:p>
            <a:pPr marL="285744" indent="-285744" algn="just">
              <a:lnSpc>
                <a:spcPct val="100000"/>
              </a:lnSpc>
              <a:spcAft>
                <a:spcPts val="600"/>
              </a:spcAft>
            </a:pPr>
            <a:r>
              <a:rPr lang="en-GB" sz="1600" dirty="0"/>
              <a:t>Accessed and familiarised yourself with the following key documents: </a:t>
            </a:r>
            <a:r>
              <a:rPr lang="en-GB" sz="1600" dirty="0">
                <a:solidFill>
                  <a:srgbClr val="0563C1"/>
                </a:solidFill>
                <a:cs typeface="Arial" panose="020B0604020202020204" pitchFamily="34" charset="0"/>
                <a:hlinkClick r:id="rId5">
                  <a:extLst>
                    <a:ext uri="{A12FA001-AC4F-418D-AE19-62706E023703}">
                      <ahyp:hlinkClr xmlns:ahyp="http://schemas.microsoft.com/office/drawing/2018/hyperlinkcolor" val="tx"/>
                    </a:ext>
                  </a:extLst>
                </a:hlinkClick>
              </a:rPr>
              <a:t>Human papillomavirus (HPV): the green book, chapter 18a - GOV.UK (www.gov.uk)</a:t>
            </a:r>
            <a:r>
              <a:rPr lang="en-GB" sz="1600" dirty="0">
                <a:solidFill>
                  <a:srgbClr val="0563C1"/>
                </a:solidFill>
                <a:cs typeface="Arial" panose="020B0604020202020204" pitchFamily="34" charset="0"/>
              </a:rPr>
              <a:t> and</a:t>
            </a:r>
            <a:r>
              <a:rPr lang="en-GB" sz="1600" dirty="0"/>
              <a:t> the UK Health Security Agency </a:t>
            </a:r>
            <a:r>
              <a:rPr lang="en-GB" sz="1600" dirty="0">
                <a:solidFill>
                  <a:srgbClr val="2F2F2F"/>
                </a:solidFill>
                <a:cs typeface="Arial" panose="020B0604020202020204" pitchFamily="34" charset="0"/>
                <a:hlinkClick r:id="rId6"/>
              </a:rPr>
              <a:t>UKHSA HPV vaccination: guidance for healthcare practitioners</a:t>
            </a:r>
            <a:endParaRPr lang="en-GB" sz="1600" dirty="0">
              <a:cs typeface="Arial" panose="020B0604020202020204" pitchFamily="34" charset="0"/>
            </a:endParaRPr>
          </a:p>
          <a:p>
            <a:pPr marL="285744" indent="-285744">
              <a:spcAft>
                <a:spcPts val="600"/>
              </a:spcAft>
            </a:pPr>
            <a:endParaRPr lang="en-GB" dirty="0"/>
          </a:p>
        </p:txBody>
      </p:sp>
      <p:sp>
        <p:nvSpPr>
          <p:cNvPr id="5" name="Slide Number Placeholder 4">
            <a:extLst>
              <a:ext uri="{FF2B5EF4-FFF2-40B4-BE49-F238E27FC236}">
                <a16:creationId xmlns:a16="http://schemas.microsoft.com/office/drawing/2014/main" id="{6DFDB1FF-70CD-4B4D-BE0F-18D2D9476AE9}"/>
              </a:ext>
            </a:extLst>
          </p:cNvPr>
          <p:cNvSpPr>
            <a:spLocks noGrp="1"/>
          </p:cNvSpPr>
          <p:nvPr>
            <p:ph type="sldNum" sz="quarter" idx="12"/>
          </p:nvPr>
        </p:nvSpPr>
        <p:spPr>
          <a:xfrm>
            <a:off x="11480800" y="8475133"/>
            <a:ext cx="3657600" cy="486833"/>
          </a:xfrm>
          <a:prstGeom prst="rect">
            <a:avLst/>
          </a:prstGeom>
        </p:spPr>
        <p:txBody>
          <a:bodyPr/>
          <a:lstStyle>
            <a:defPPr>
              <a:defRPr lang="en-US"/>
            </a:defPPr>
            <a:lvl1pPr marL="0" algn="r" defTabSz="1219170" rtl="0" eaLnBrk="1" latinLnBrk="0" hangingPunct="1">
              <a:defRPr sz="2400" b="1"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561D0CCE-8DCC-44DC-A653-AE62B1D84A52}" type="slidenum">
              <a:rPr lang="en-GB" smtClean="0"/>
              <a:pPr/>
              <a:t>18</a:t>
            </a:fld>
            <a:endParaRPr lang="en-GB"/>
          </a:p>
        </p:txBody>
      </p:sp>
      <p:sp>
        <p:nvSpPr>
          <p:cNvPr id="6" name="Footer Placeholder 3">
            <a:extLst>
              <a:ext uri="{FF2B5EF4-FFF2-40B4-BE49-F238E27FC236}">
                <a16:creationId xmlns:a16="http://schemas.microsoft.com/office/drawing/2014/main" id="{1353B5E4-9149-4E30-A100-9CD299731A10}"/>
              </a:ext>
            </a:extLst>
          </p:cNvPr>
          <p:cNvSpPr>
            <a:spLocks noGrp="1"/>
          </p:cNvSpPr>
          <p:nvPr>
            <p:ph type="ftr" sz="quarter" idx="11"/>
          </p:nvPr>
        </p:nvSpPr>
        <p:spPr>
          <a:xfrm>
            <a:off x="1117600" y="8475133"/>
            <a:ext cx="9753600" cy="486833"/>
          </a:xfrm>
          <a:prstGeom prst="rect">
            <a:avLst/>
          </a:prstGeom>
        </p:spPr>
        <p:txBody>
          <a:bodyPr/>
          <a:lstStyle>
            <a:defPPr>
              <a:defRPr lang="en-US"/>
            </a:defPPr>
            <a:lvl1pPr marL="0" algn="l" defTabSz="1219170" rtl="0" eaLnBrk="1" latinLnBrk="0" hangingPunct="1">
              <a:defRPr sz="2400" b="1"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a:t>Human papillomavirus (HPV) vaccination </a:t>
            </a:r>
            <a:endParaRPr lang="en-GB" dirty="0"/>
          </a:p>
        </p:txBody>
      </p:sp>
      <p:sp>
        <p:nvSpPr>
          <p:cNvPr id="4" name="Footer Placeholder 3">
            <a:extLst>
              <a:ext uri="{FF2B5EF4-FFF2-40B4-BE49-F238E27FC236}">
                <a16:creationId xmlns:a16="http://schemas.microsoft.com/office/drawing/2014/main" id="{BDE0A801-C791-1EE3-13D4-D4D19C4BAF0B}"/>
              </a:ext>
            </a:extLst>
          </p:cNvPr>
          <p:cNvSpPr txBox="1">
            <a:spLocks/>
          </p:cNvSpPr>
          <p:nvPr/>
        </p:nvSpPr>
        <p:spPr>
          <a:xfrm>
            <a:off x="838200" y="6275233"/>
            <a:ext cx="7315200" cy="1165533"/>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cs typeface="Calibri" panose="020F0502020204030204" pitchFamily="34" charset="0"/>
              </a:rPr>
              <a:t>Human papillomavirus (HPV) vaccination</a:t>
            </a:r>
            <a:endParaRPr lang="en-GB" dirty="0"/>
          </a:p>
        </p:txBody>
      </p:sp>
      <p:sp>
        <p:nvSpPr>
          <p:cNvPr id="7" name="Slide Number Placeholder 4">
            <a:extLst>
              <a:ext uri="{FF2B5EF4-FFF2-40B4-BE49-F238E27FC236}">
                <a16:creationId xmlns:a16="http://schemas.microsoft.com/office/drawing/2014/main" id="{A44FD77D-2713-F5DB-0455-F3D11403FF00}"/>
              </a:ext>
            </a:extLst>
          </p:cNvPr>
          <p:cNvSpPr txBox="1">
            <a:spLocks/>
          </p:cNvSpPr>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18</a:t>
            </a:fld>
            <a:endParaRPr lang="en-GB" dirty="0"/>
          </a:p>
        </p:txBody>
      </p:sp>
    </p:spTree>
    <p:extLst>
      <p:ext uri="{BB962C8B-B14F-4D97-AF65-F5344CB8AC3E}">
        <p14:creationId xmlns:p14="http://schemas.microsoft.com/office/powerpoint/2010/main" val="155882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68" y="97246"/>
            <a:ext cx="10515600" cy="533865"/>
          </a:xfrm>
        </p:spPr>
        <p:txBody>
          <a:bodyPr/>
          <a:lstStyle/>
          <a:p>
            <a:pPr>
              <a:lnSpc>
                <a:spcPct val="107000"/>
              </a:lnSpc>
              <a:spcAft>
                <a:spcPts val="800"/>
              </a:spcAft>
            </a:pPr>
            <a:r>
              <a:rPr lang="en-GB" sz="4000" b="1" dirty="0">
                <a:ea typeface="Calibri" panose="020F0502020204030204" pitchFamily="34" charset="0"/>
                <a:cs typeface="Times New Roman" panose="02020603050405020304" pitchFamily="18" charset="0"/>
              </a:rPr>
              <a:t>HPV Vaccine</a:t>
            </a:r>
          </a:p>
        </p:txBody>
      </p:sp>
      <p:sp>
        <p:nvSpPr>
          <p:cNvPr id="3" name="Content Placeholder 2"/>
          <p:cNvSpPr>
            <a:spLocks noGrp="1"/>
          </p:cNvSpPr>
          <p:nvPr>
            <p:ph idx="1"/>
          </p:nvPr>
        </p:nvSpPr>
        <p:spPr>
          <a:xfrm>
            <a:off x="289859" y="853250"/>
            <a:ext cx="11403031" cy="4863740"/>
          </a:xfrm>
        </p:spPr>
        <p:txBody>
          <a:bodyPr/>
          <a:lstStyle/>
          <a:p>
            <a:pPr marL="342900" indent="-342900" algn="just">
              <a:lnSpc>
                <a:spcPct val="100000"/>
              </a:lnSpc>
              <a:spcBef>
                <a:spcPts val="0"/>
              </a:spcBef>
              <a:spcAft>
                <a:spcPts val="800"/>
              </a:spcAft>
            </a:pPr>
            <a:r>
              <a:rPr lang="en-GB" sz="1600" dirty="0">
                <a:ea typeface="Calibri" panose="020F0502020204030204" pitchFamily="34" charset="0"/>
                <a:cs typeface="Times New Roman" panose="02020603050405020304" pitchFamily="18" charset="0"/>
              </a:rPr>
              <a:t>Made from the proteins of the outer coat of the virus types</a:t>
            </a:r>
          </a:p>
          <a:p>
            <a:pPr marL="342900" indent="-342900" algn="just">
              <a:lnSpc>
                <a:spcPct val="150000"/>
              </a:lnSpc>
              <a:spcBef>
                <a:spcPts val="0"/>
              </a:spcBef>
              <a:spcAft>
                <a:spcPts val="800"/>
              </a:spcAft>
            </a:pPr>
            <a:r>
              <a:rPr lang="en-GB" sz="1600" dirty="0">
                <a:ea typeface="Calibri" panose="020F0502020204030204" pitchFamily="34" charset="0"/>
                <a:cs typeface="Times New Roman" panose="02020603050405020304" pitchFamily="18" charset="0"/>
              </a:rPr>
              <a:t>These proteins assemble into small spheres that are called virus-like particles (VLPs) which are very immunogenic and induce high levels of antibody production</a:t>
            </a:r>
          </a:p>
          <a:p>
            <a:pPr marL="342900" indent="-342900" algn="just">
              <a:lnSpc>
                <a:spcPct val="150000"/>
              </a:lnSpc>
              <a:spcBef>
                <a:spcPts val="0"/>
              </a:spcBef>
              <a:spcAft>
                <a:spcPts val="800"/>
              </a:spcAft>
            </a:pPr>
            <a:r>
              <a:rPr lang="en-GB" sz="1600" dirty="0">
                <a:ea typeface="Calibri" panose="020F0502020204030204" pitchFamily="34" charset="0"/>
                <a:cs typeface="Times New Roman" panose="02020603050405020304" pitchFamily="18" charset="0"/>
              </a:rPr>
              <a:t>VLPs are not infectious and cannot cause HPV-associated cancers or genital warts as they do not contain the virus’s DNA</a:t>
            </a:r>
          </a:p>
          <a:p>
            <a:pPr marL="342900" indent="-342900" algn="just">
              <a:lnSpc>
                <a:spcPct val="150000"/>
              </a:lnSpc>
              <a:spcBef>
                <a:spcPts val="0"/>
              </a:spcBef>
              <a:spcAft>
                <a:spcPts val="800"/>
              </a:spcAft>
            </a:pPr>
            <a:r>
              <a:rPr lang="en-GB" sz="1600" dirty="0">
                <a:ea typeface="Calibri" panose="020F0502020204030204" pitchFamily="34" charset="0"/>
                <a:cs typeface="Times New Roman" panose="02020603050405020304" pitchFamily="18" charset="0"/>
              </a:rPr>
              <a:t>Upon subsequent exposure to the live virus, the immune system reacts quickly to prevent infection</a:t>
            </a:r>
          </a:p>
          <a:p>
            <a:pPr marL="342900" indent="-342900" algn="just">
              <a:lnSpc>
                <a:spcPct val="150000"/>
              </a:lnSpc>
              <a:spcBef>
                <a:spcPts val="0"/>
              </a:spcBef>
              <a:spcAft>
                <a:spcPts val="800"/>
              </a:spcAft>
            </a:pPr>
            <a:r>
              <a:rPr lang="en-GB" sz="1600" dirty="0">
                <a:ea typeface="Calibri" panose="020F0502020204030204" pitchFamily="34" charset="0"/>
                <a:cs typeface="Times New Roman" panose="02020603050405020304" pitchFamily="18" charset="0"/>
              </a:rPr>
              <a:t>An adjuvant (aluminium </a:t>
            </a:r>
            <a:r>
              <a:rPr lang="en-GB" sz="1600" dirty="0" err="1">
                <a:ea typeface="Calibri" panose="020F0502020204030204" pitchFamily="34" charset="0"/>
                <a:cs typeface="Times New Roman" panose="02020603050405020304" pitchFamily="18" charset="0"/>
              </a:rPr>
              <a:t>hydroxyphosphate</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sulfate</a:t>
            </a:r>
            <a:r>
              <a:rPr lang="en-GB" sz="1600" dirty="0">
                <a:ea typeface="Calibri" panose="020F0502020204030204" pitchFamily="34" charset="0"/>
                <a:cs typeface="Times New Roman" panose="02020603050405020304" pitchFamily="18" charset="0"/>
              </a:rPr>
              <a:t>) is added to increase the immune response made </a:t>
            </a:r>
          </a:p>
          <a:p>
            <a:pPr marL="342900" indent="-342900" algn="just">
              <a:lnSpc>
                <a:spcPct val="150000"/>
              </a:lnSpc>
              <a:spcBef>
                <a:spcPts val="0"/>
              </a:spcBef>
              <a:spcAft>
                <a:spcPts val="800"/>
              </a:spcAft>
            </a:pPr>
            <a:r>
              <a:rPr lang="en-GB" sz="1600" dirty="0">
                <a:ea typeface="Calibri" panose="020F0502020204030204" pitchFamily="34" charset="0"/>
                <a:cs typeface="Times New Roman" panose="02020603050405020304" pitchFamily="18" charset="0"/>
              </a:rPr>
              <a:t>Clinical trials show very high efficacy and well tolerated:</a:t>
            </a:r>
          </a:p>
          <a:p>
            <a:pPr marL="800100" lvl="1" indent="-342900" algn="just">
              <a:lnSpc>
                <a:spcPct val="150000"/>
              </a:lnSpc>
              <a:spcBef>
                <a:spcPts val="0"/>
              </a:spcBef>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rPr>
              <a:t>over 99% effective at preventing pre-cancerous lesions associated with HPV types 16 and 18. Gardasil 9 offers protection against 5 additional types of HPV (31, 33, 45, 52, 58) which although less common than types 16 and 18, are also considered high-risk</a:t>
            </a:r>
          </a:p>
          <a:p>
            <a:pPr marL="800100" lvl="1" indent="-342900" algn="just">
              <a:lnSpc>
                <a:spcPct val="150000"/>
              </a:lnSpc>
              <a:spcBef>
                <a:spcPts val="0"/>
              </a:spcBef>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rPr>
              <a:t>99% effective at preventing genital warts associated with vaccine types in young women </a:t>
            </a:r>
          </a:p>
          <a:p>
            <a:pPr marL="342900" indent="-342900">
              <a:lnSpc>
                <a:spcPct val="107000"/>
              </a:lnSpc>
              <a:spcBef>
                <a:spcPts val="0"/>
              </a:spcBef>
              <a:spcAft>
                <a:spcPts val="800"/>
              </a:spcAft>
            </a:pPr>
            <a:endParaRPr lang="en-GB" sz="2000" dirty="0">
              <a:latin typeface="+mj-lt"/>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838200" y="6227749"/>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19</a:t>
            </a:fld>
            <a:endParaRPr lang="en-GB"/>
          </a:p>
        </p:txBody>
      </p:sp>
    </p:spTree>
    <p:extLst>
      <p:ext uri="{BB962C8B-B14F-4D97-AF65-F5344CB8AC3E}">
        <p14:creationId xmlns:p14="http://schemas.microsoft.com/office/powerpoint/2010/main" val="265380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 y="78764"/>
            <a:ext cx="11951970" cy="780281"/>
          </a:xfrm>
        </p:spPr>
        <p:txBody>
          <a:bodyPr/>
          <a:lstStyle/>
          <a:p>
            <a:pPr algn="ctr"/>
            <a:r>
              <a:rPr kumimoji="0" lang="en-GB" sz="4000" b="1" i="0" u="none" strike="noStrike" kern="1200" cap="none" spc="0" normalizeH="0" baseline="0" noProof="0" dirty="0">
                <a:ln>
                  <a:noFill/>
                </a:ln>
                <a:effectLst/>
                <a:uLnTx/>
                <a:uFillTx/>
                <a:latin typeface="Arial"/>
              </a:rPr>
              <a:t>Vaccination against Human Papillomavirus</a:t>
            </a:r>
            <a:r>
              <a:rPr kumimoji="0" lang="en-GB" sz="4000" b="1" i="0" u="none" strike="noStrike" kern="1200" cap="none" spc="0" normalizeH="0" noProof="0" dirty="0">
                <a:ln>
                  <a:noFill/>
                </a:ln>
                <a:effectLst/>
                <a:uLnTx/>
                <a:uFillTx/>
                <a:latin typeface="Arial"/>
              </a:rPr>
              <a:t> (HPV)</a:t>
            </a:r>
            <a:br>
              <a:rPr kumimoji="0" lang="en-GB" sz="2400" b="1" i="0" u="none" strike="noStrike" kern="1200" cap="none" spc="0" normalizeH="0" noProof="0" dirty="0">
                <a:ln>
                  <a:noFill/>
                </a:ln>
                <a:effectLst/>
                <a:uLnTx/>
                <a:uFillTx/>
                <a:latin typeface="Arial"/>
              </a:rPr>
            </a:br>
            <a:endParaRPr lang="en-GB" sz="2400" strike="sngStrike" dirty="0"/>
          </a:p>
        </p:txBody>
      </p:sp>
      <p:sp>
        <p:nvSpPr>
          <p:cNvPr id="3" name="Content Placeholder 2"/>
          <p:cNvSpPr>
            <a:spLocks noGrp="1"/>
          </p:cNvSpPr>
          <p:nvPr>
            <p:ph idx="1"/>
          </p:nvPr>
        </p:nvSpPr>
        <p:spPr>
          <a:xfrm>
            <a:off x="715241" y="1301532"/>
            <a:ext cx="10761518" cy="4612330"/>
          </a:xfrm>
        </p:spPr>
        <p:txBody>
          <a:bodyPr/>
          <a:lstStyle/>
          <a:p>
            <a:pPr marL="0" indent="0">
              <a:lnSpc>
                <a:spcPct val="100000"/>
              </a:lnSpc>
              <a:buNone/>
            </a:pPr>
            <a:r>
              <a:rPr lang="en-GB" sz="1800" dirty="0"/>
              <a:t>The information contained within this slide set is up to date as of July 2025. </a:t>
            </a:r>
          </a:p>
          <a:p>
            <a:pPr marL="0" indent="0">
              <a:lnSpc>
                <a:spcPct val="100000"/>
              </a:lnSpc>
              <a:buNone/>
            </a:pPr>
            <a:r>
              <a:rPr lang="en-GB" sz="1800" dirty="0"/>
              <a:t>It is important that all immunisers delivering the HPV* vaccination programme and/or those who are providing immunisation advice familiarise themselves with the most up to date clinical evidence and guidance, this can be found in the following key documents.</a:t>
            </a:r>
          </a:p>
          <a:p>
            <a:pPr>
              <a:lnSpc>
                <a:spcPct val="100000"/>
              </a:lnSpc>
            </a:pPr>
            <a:r>
              <a:rPr lang="en-GB" sz="1800" dirty="0"/>
              <a:t>HPV: the green book, chapter 28a: </a:t>
            </a:r>
            <a:r>
              <a:rPr lang="en-GB" sz="1800" dirty="0">
                <a:hlinkClick r:id="rId3"/>
              </a:rPr>
              <a:t>https://www.gov.uk/government/publications/human-papillomavirus-hpv-the-green-book-chapter-18a</a:t>
            </a:r>
            <a:r>
              <a:rPr lang="en-GB" sz="1800" dirty="0"/>
              <a:t> </a:t>
            </a:r>
          </a:p>
          <a:p>
            <a:pPr>
              <a:lnSpc>
                <a:spcPct val="100000"/>
              </a:lnSpc>
            </a:pPr>
            <a:r>
              <a:rPr lang="en-GB" sz="1800" dirty="0"/>
              <a:t>UKHSA HPV vaccination: guidance for healthcare professionals: </a:t>
            </a:r>
            <a:r>
              <a:rPr lang="en-GB" sz="1800" dirty="0">
                <a:hlinkClick r:id="rId4"/>
              </a:rPr>
              <a:t>https://www.gov.uk/government/publications/hpv-universal-vaccination-guidance-for-health-professionals</a:t>
            </a:r>
            <a:r>
              <a:rPr lang="en-GB" sz="1800" dirty="0"/>
              <a:t> </a:t>
            </a:r>
          </a:p>
          <a:p>
            <a:pPr>
              <a:lnSpc>
                <a:spcPct val="100000"/>
              </a:lnSpc>
            </a:pPr>
            <a:r>
              <a:rPr lang="en-GB" sz="1800" dirty="0"/>
              <a:t>HPV vaccination programme microsite page is available here: </a:t>
            </a:r>
            <a:r>
              <a:rPr lang="en-GB" sz="1800" dirty="0">
                <a:hlinkClick r:id="rId5"/>
              </a:rPr>
              <a:t>https://phw.nhs.wales/topics/immunisation-and-vaccines/vaccine-resources-for-health-and-social-care-professionals/hpv/</a:t>
            </a:r>
            <a:r>
              <a:rPr lang="en-GB" sz="1800" dirty="0"/>
              <a:t> </a:t>
            </a:r>
          </a:p>
          <a:p>
            <a:pPr marL="0" indent="0">
              <a:lnSpc>
                <a:spcPct val="100000"/>
              </a:lnSpc>
              <a:buNone/>
            </a:pPr>
            <a:r>
              <a:rPr lang="en-GB" sz="1800" dirty="0"/>
              <a:t>The content of this training slide set is subject to review. This resource will be version controlled. This is version 2a, July 2025.</a:t>
            </a:r>
          </a:p>
        </p:txBody>
      </p:sp>
      <p:sp>
        <p:nvSpPr>
          <p:cNvPr id="4" name="Footer Placeholder 3"/>
          <p:cNvSpPr>
            <a:spLocks noGrp="1"/>
          </p:cNvSpPr>
          <p:nvPr>
            <p:ph type="ftr" sz="quarter" idx="11"/>
          </p:nvPr>
        </p:nvSpPr>
        <p:spPr>
          <a:xfrm>
            <a:off x="838200" y="6207995"/>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2</a:t>
            </a:fld>
            <a:endParaRPr lang="en-GB"/>
          </a:p>
        </p:txBody>
      </p:sp>
    </p:spTree>
    <p:extLst>
      <p:ext uri="{BB962C8B-B14F-4D97-AF65-F5344CB8AC3E}">
        <p14:creationId xmlns:p14="http://schemas.microsoft.com/office/powerpoint/2010/main" val="422929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59" y="468774"/>
            <a:ext cx="6038123" cy="5173490"/>
          </a:xfrm>
        </p:spPr>
        <p:txBody>
          <a:bodyPr/>
          <a:lstStyle/>
          <a:p>
            <a:pPr marL="0" indent="0">
              <a:lnSpc>
                <a:spcPct val="107000"/>
              </a:lnSpc>
              <a:spcAft>
                <a:spcPts val="800"/>
              </a:spcAft>
              <a:buNone/>
            </a:pPr>
            <a:r>
              <a:rPr lang="en-GB" sz="4000" b="1" dirty="0">
                <a:latin typeface="+mj-lt"/>
                <a:ea typeface="Calibri" panose="020F0502020204030204" pitchFamily="34" charset="0"/>
                <a:cs typeface="Times New Roman" panose="02020603050405020304" pitchFamily="18" charset="0"/>
              </a:rPr>
              <a:t>Gardasil</a:t>
            </a:r>
            <a:r>
              <a:rPr lang="en-GB" sz="4000" b="0" i="0" baseline="30000" dirty="0">
                <a:effectLst/>
                <a:latin typeface="+mj-lt"/>
                <a:cs typeface="Arial"/>
              </a:rPr>
              <a:t> ®</a:t>
            </a:r>
            <a:r>
              <a:rPr lang="en-GB" sz="4000" b="1" i="0" baseline="30000" dirty="0">
                <a:effectLst/>
                <a:latin typeface="+mj-lt"/>
                <a:cs typeface="Times New Roman" panose="02020603050405020304" pitchFamily="18" charset="0"/>
              </a:rPr>
              <a:t> </a:t>
            </a:r>
            <a:r>
              <a:rPr lang="en-GB" sz="4000" b="1" dirty="0">
                <a:latin typeface="+mj-lt"/>
                <a:ea typeface="Calibri" panose="020F0502020204030204" pitchFamily="34" charset="0"/>
                <a:cs typeface="Times New Roman" panose="02020603050405020304" pitchFamily="18" charset="0"/>
              </a:rPr>
              <a:t>9</a:t>
            </a:r>
            <a:r>
              <a:rPr lang="en-GB" sz="4000" b="0" i="0" baseline="30000" dirty="0">
                <a:effectLst/>
                <a:latin typeface="+mj-lt"/>
                <a:cs typeface="Arial"/>
              </a:rPr>
              <a:t> </a:t>
            </a:r>
            <a:endParaRPr lang="en-GB" sz="4000" b="1" dirty="0">
              <a:latin typeface="+mj-lt"/>
              <a:ea typeface="Calibri" panose="020F0502020204030204" pitchFamily="34" charset="0"/>
              <a:cs typeface="Times New Roman" panose="02020603050405020304" pitchFamily="18" charset="0"/>
            </a:endParaRPr>
          </a:p>
          <a:p>
            <a:pPr algn="just">
              <a:lnSpc>
                <a:spcPct val="200000"/>
              </a:lnSpc>
              <a:spcAft>
                <a:spcPts val="800"/>
              </a:spcAft>
            </a:pPr>
            <a:r>
              <a:rPr lang="en-GB" sz="1600" b="1" dirty="0">
                <a:ea typeface="Calibri" panose="020F0502020204030204" pitchFamily="34" charset="0"/>
                <a:cs typeface="Times New Roman" panose="02020603050405020304" pitchFamily="18" charset="0"/>
              </a:rPr>
              <a:t>Full product name</a:t>
            </a:r>
            <a:r>
              <a:rPr lang="en-GB" sz="1600" dirty="0">
                <a:ea typeface="Calibri" panose="020F0502020204030204" pitchFamily="34" charset="0"/>
                <a:cs typeface="Times New Roman" panose="02020603050405020304" pitchFamily="18" charset="0"/>
              </a:rPr>
              <a:t>: Gardasil</a:t>
            </a:r>
            <a:r>
              <a:rPr lang="en-GB" sz="1600" b="0" i="0" baseline="30000" dirty="0">
                <a:effectLst/>
                <a:cs typeface="Arial"/>
              </a:rPr>
              <a:t> ®</a:t>
            </a:r>
            <a:r>
              <a:rPr lang="en-GB" sz="1600" dirty="0">
                <a:ea typeface="Calibri" panose="020F0502020204030204" pitchFamily="34" charset="0"/>
                <a:cs typeface="Times New Roman" panose="02020603050405020304" pitchFamily="18" charset="0"/>
              </a:rPr>
              <a:t> 9</a:t>
            </a:r>
            <a:r>
              <a:rPr lang="en-GB" sz="1600" b="0" i="0" baseline="30000" dirty="0">
                <a:effectLst/>
                <a:cs typeface="Arial"/>
              </a:rPr>
              <a:t> </a:t>
            </a:r>
            <a:endParaRPr lang="en-GB" sz="1600" dirty="0">
              <a:ea typeface="Calibri" panose="020F0502020204030204" pitchFamily="34" charset="0"/>
              <a:cs typeface="Times New Roman" panose="02020603050405020304" pitchFamily="18" charset="0"/>
            </a:endParaRPr>
          </a:p>
          <a:p>
            <a:pPr algn="just">
              <a:lnSpc>
                <a:spcPct val="200000"/>
              </a:lnSpc>
              <a:spcAft>
                <a:spcPts val="800"/>
              </a:spcAft>
            </a:pPr>
            <a:r>
              <a:rPr lang="en-GB" sz="1600" dirty="0">
                <a:ea typeface="Calibri" panose="020F0502020204030204" pitchFamily="34" charset="0"/>
                <a:cs typeface="Times New Roman" panose="02020603050405020304" pitchFamily="18" charset="0"/>
              </a:rPr>
              <a:t>HPV types 6, 11, 16, 18, 31, 33, 45, 52, 58</a:t>
            </a:r>
          </a:p>
          <a:p>
            <a:pPr algn="just">
              <a:lnSpc>
                <a:spcPct val="200000"/>
              </a:lnSpc>
              <a:spcAft>
                <a:spcPts val="800"/>
              </a:spcAft>
            </a:pPr>
            <a:r>
              <a:rPr lang="en-GB" sz="1600" dirty="0">
                <a:ea typeface="Calibri" panose="020F0502020204030204" pitchFamily="34" charset="0"/>
                <a:cs typeface="Times New Roman" panose="02020603050405020304" pitchFamily="18" charset="0"/>
              </a:rPr>
              <a:t>Marketed by: MSD</a:t>
            </a:r>
          </a:p>
          <a:p>
            <a:pPr algn="just">
              <a:lnSpc>
                <a:spcPct val="200000"/>
              </a:lnSpc>
              <a:spcAft>
                <a:spcPts val="800"/>
              </a:spcAft>
            </a:pPr>
            <a:r>
              <a:rPr lang="en-GB" sz="1600" b="1" dirty="0">
                <a:ea typeface="Calibri" panose="020F0502020204030204" pitchFamily="34" charset="0"/>
                <a:cs typeface="Times New Roman" panose="02020603050405020304" pitchFamily="18" charset="0"/>
              </a:rPr>
              <a:t>Type of vaccine</a:t>
            </a:r>
            <a:r>
              <a:rPr lang="en-GB" sz="1600" dirty="0">
                <a:ea typeface="Calibri" panose="020F0502020204030204" pitchFamily="34" charset="0"/>
                <a:cs typeface="Times New Roman" panose="02020603050405020304" pitchFamily="18" charset="0"/>
              </a:rPr>
              <a:t>: Recombinant, adsorbed </a:t>
            </a:r>
          </a:p>
          <a:p>
            <a:pPr algn="just">
              <a:lnSpc>
                <a:spcPct val="200000"/>
              </a:lnSpc>
              <a:spcAft>
                <a:spcPts val="800"/>
              </a:spcAft>
            </a:pPr>
            <a:r>
              <a:rPr lang="en-GB" sz="1600" b="1" dirty="0">
                <a:ea typeface="Calibri" panose="020F0502020204030204" pitchFamily="34" charset="0"/>
                <a:cs typeface="Times New Roman" panose="02020603050405020304" pitchFamily="18" charset="0"/>
              </a:rPr>
              <a:t>Licensed </a:t>
            </a:r>
            <a:r>
              <a:rPr lang="en-GB" sz="1600" dirty="0"/>
              <a:t>for use in children from 9 years of age, adolescents and adults </a:t>
            </a:r>
          </a:p>
          <a:p>
            <a:pPr marL="0" indent="0">
              <a:lnSpc>
                <a:spcPct val="107000"/>
              </a:lnSpc>
              <a:spcAft>
                <a:spcPts val="800"/>
              </a:spcAft>
              <a:buNone/>
            </a:pPr>
            <a:endParaRPr lang="en-GB" sz="2000" dirty="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749709" y="6267860"/>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20</a:t>
            </a:fld>
            <a:endParaRPr lang="en-GB"/>
          </a:p>
        </p:txBody>
      </p:sp>
      <p:pic>
        <p:nvPicPr>
          <p:cNvPr id="6" name="Picture 5">
            <a:extLst>
              <a:ext uri="{FF2B5EF4-FFF2-40B4-BE49-F238E27FC236}">
                <a16:creationId xmlns:a16="http://schemas.microsoft.com/office/drawing/2014/main" id="{1E0D1811-DADA-45D0-B1DF-7CE8DA17DF0A}"/>
              </a:ext>
            </a:extLst>
          </p:cNvPr>
          <p:cNvPicPr>
            <a:picLocks noChangeAspect="1"/>
          </p:cNvPicPr>
          <p:nvPr/>
        </p:nvPicPr>
        <p:blipFill>
          <a:blip r:embed="rId3"/>
          <a:stretch>
            <a:fillRect/>
          </a:stretch>
        </p:blipFill>
        <p:spPr>
          <a:xfrm>
            <a:off x="6897807" y="1215736"/>
            <a:ext cx="4682134" cy="194479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8064909" y="3275111"/>
            <a:ext cx="2928439" cy="307777"/>
          </a:xfrm>
          <a:prstGeom prst="rect">
            <a:avLst/>
          </a:prstGeom>
          <a:noFill/>
        </p:spPr>
        <p:txBody>
          <a:bodyPr wrap="square" rtlCol="0">
            <a:spAutoFit/>
          </a:bodyPr>
          <a:lstStyle/>
          <a:p>
            <a:r>
              <a:rPr lang="en-GB" sz="1400" dirty="0"/>
              <a:t>Image courtesy of UKHSA</a:t>
            </a:r>
          </a:p>
        </p:txBody>
      </p:sp>
    </p:spTree>
    <p:extLst>
      <p:ext uri="{BB962C8B-B14F-4D97-AF65-F5344CB8AC3E}">
        <p14:creationId xmlns:p14="http://schemas.microsoft.com/office/powerpoint/2010/main" val="139976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19" y="165121"/>
            <a:ext cx="11218718" cy="1325563"/>
          </a:xfrm>
        </p:spPr>
        <p:txBody>
          <a:bodyPr/>
          <a:lstStyle/>
          <a:p>
            <a:r>
              <a:rPr lang="en-GB" sz="4000" b="1" dirty="0">
                <a:cs typeface="Calibri" panose="020F0502020204030204" pitchFamily="34" charset="0"/>
              </a:rPr>
              <a:t>Preparation and administration of Gardasil</a:t>
            </a:r>
            <a:r>
              <a:rPr lang="en-GB" sz="4000" b="0" i="0" baseline="30000" dirty="0">
                <a:effectLst/>
                <a:cs typeface="Arial"/>
              </a:rPr>
              <a:t> ® </a:t>
            </a:r>
            <a:r>
              <a:rPr lang="en-GB" sz="4000" b="1" dirty="0">
                <a:ea typeface="Calibri" panose="020F0502020204030204" pitchFamily="34" charset="0"/>
                <a:cs typeface="Times New Roman" panose="02020603050405020304" pitchFamily="18" charset="0"/>
              </a:rPr>
              <a:t>9</a:t>
            </a:r>
            <a:r>
              <a:rPr lang="en-GB" sz="4000" b="0" i="0" baseline="30000" dirty="0">
                <a:effectLst/>
                <a:cs typeface="Arial"/>
              </a:rPr>
              <a:t> </a:t>
            </a:r>
            <a:br>
              <a:rPr lang="en-GB" b="1" dirty="0">
                <a:latin typeface="+mj-lt"/>
                <a:ea typeface="Calibri" panose="020F0502020204030204" pitchFamily="34" charset="0"/>
                <a:cs typeface="Times New Roman" panose="02020603050405020304" pitchFamily="18" charset="0"/>
              </a:rPr>
            </a:br>
            <a:endParaRPr lang="en-GB" b="1" dirty="0">
              <a:cs typeface="Calibri" panose="020F0502020204030204" pitchFamily="34" charset="0"/>
            </a:endParaRPr>
          </a:p>
        </p:txBody>
      </p:sp>
      <p:sp>
        <p:nvSpPr>
          <p:cNvPr id="3" name="Content Placeholder 2"/>
          <p:cNvSpPr>
            <a:spLocks noGrp="1"/>
          </p:cNvSpPr>
          <p:nvPr>
            <p:ph idx="1"/>
          </p:nvPr>
        </p:nvSpPr>
        <p:spPr>
          <a:xfrm>
            <a:off x="322119" y="1078969"/>
            <a:ext cx="11654472" cy="4700061"/>
          </a:xfrm>
        </p:spPr>
        <p:txBody>
          <a:bodyPr/>
          <a:lstStyle/>
          <a:p>
            <a:pPr>
              <a:lnSpc>
                <a:spcPct val="200000"/>
              </a:lnSpc>
            </a:pPr>
            <a:r>
              <a:rPr lang="en-GB" sz="1600" dirty="0">
                <a:cs typeface="Calibri" panose="020F0502020204030204" pitchFamily="34" charset="0"/>
              </a:rPr>
              <a:t>Gardasil</a:t>
            </a:r>
            <a:r>
              <a:rPr lang="en-GB" sz="1600" b="0" i="0" baseline="30000" dirty="0">
                <a:effectLst/>
                <a:cs typeface="Arial"/>
              </a:rPr>
              <a:t> ®</a:t>
            </a:r>
            <a:r>
              <a:rPr lang="en-GB" sz="1600" dirty="0">
                <a:cs typeface="Calibri" panose="020F0502020204030204" pitchFamily="34" charset="0"/>
              </a:rPr>
              <a:t> 9 is available for injection in a pre-filled syringe</a:t>
            </a:r>
          </a:p>
          <a:p>
            <a:pPr>
              <a:lnSpc>
                <a:spcPct val="200000"/>
              </a:lnSpc>
            </a:pPr>
            <a:r>
              <a:rPr lang="en-GB" sz="1600" dirty="0">
                <a:cs typeface="Calibri" panose="020F0502020204030204" pitchFamily="34" charset="0"/>
              </a:rPr>
              <a:t>Shake syringe well before use to form a cloudy white suspension</a:t>
            </a:r>
          </a:p>
          <a:p>
            <a:pPr>
              <a:lnSpc>
                <a:spcPct val="200000"/>
              </a:lnSpc>
            </a:pPr>
            <a:r>
              <a:rPr lang="en-GB" sz="1600" dirty="0">
                <a:cs typeface="Calibri" panose="020F0502020204030204" pitchFamily="34" charset="0"/>
              </a:rPr>
              <a:t>Discard the vaccine if particulates are present and/or it appears discoloured</a:t>
            </a:r>
          </a:p>
          <a:p>
            <a:pPr>
              <a:lnSpc>
                <a:spcPct val="200000"/>
              </a:lnSpc>
            </a:pPr>
            <a:r>
              <a:rPr lang="en-GB" sz="1600" dirty="0">
                <a:cs typeface="Calibri" panose="020F0502020204030204" pitchFamily="34" charset="0"/>
              </a:rPr>
              <a:t>Select the appropriate needle length to ensure an intramuscular (IM) administration depending on the patient's size and weight (refer to </a:t>
            </a:r>
            <a:r>
              <a:rPr lang="en-GB" sz="1600" dirty="0">
                <a:cs typeface="Calibri" panose="020F0502020204030204" pitchFamily="34" charset="0"/>
                <a:hlinkClick r:id="rId3"/>
              </a:rPr>
              <a:t>Green Book -Chapter 4</a:t>
            </a:r>
            <a:r>
              <a:rPr lang="en-GB" sz="1600" dirty="0">
                <a:cs typeface="Calibri" panose="020F0502020204030204" pitchFamily="34" charset="0"/>
              </a:rPr>
              <a:t> – immunisation procedures )</a:t>
            </a:r>
          </a:p>
          <a:p>
            <a:pPr>
              <a:lnSpc>
                <a:spcPct val="200000"/>
              </a:lnSpc>
            </a:pPr>
            <a:r>
              <a:rPr lang="en-GB" sz="1600" dirty="0">
                <a:cs typeface="Calibri" panose="020F0502020204030204" pitchFamily="34" charset="0"/>
              </a:rPr>
              <a:t>Attach the needle by twisting in a clockwise direction until the needle fits securely onto the syringe</a:t>
            </a:r>
          </a:p>
          <a:p>
            <a:pPr>
              <a:lnSpc>
                <a:spcPct val="200000"/>
              </a:lnSpc>
            </a:pPr>
            <a:r>
              <a:rPr lang="en-GB" sz="1600" dirty="0">
                <a:cs typeface="Calibri" panose="020F0502020204030204" pitchFamily="34" charset="0"/>
              </a:rPr>
              <a:t>Administer the entire 0.5ml dose as per standard protocol, preferably into the deltoid muscle of the arm</a:t>
            </a:r>
          </a:p>
          <a:p>
            <a:pPr>
              <a:lnSpc>
                <a:spcPct val="200000"/>
              </a:lnSpc>
            </a:pPr>
            <a:r>
              <a:rPr lang="en-GB" sz="1600" dirty="0">
                <a:cs typeface="Calibri" panose="020F0502020204030204" pitchFamily="34" charset="0"/>
              </a:rPr>
              <a:t>The vaccine can be given at the same time as other national schedule vaccines</a:t>
            </a:r>
            <a:endParaRPr lang="en-GB" sz="1600" dirty="0">
              <a:hlinkClick r:id="rId4"/>
            </a:endParaRPr>
          </a:p>
        </p:txBody>
      </p:sp>
      <p:sp>
        <p:nvSpPr>
          <p:cNvPr id="4" name="Footer Placeholder 3"/>
          <p:cNvSpPr>
            <a:spLocks noGrp="1"/>
          </p:cNvSpPr>
          <p:nvPr>
            <p:ph type="ftr" sz="quarter" idx="11"/>
          </p:nvPr>
        </p:nvSpPr>
        <p:spPr>
          <a:xfrm>
            <a:off x="946355" y="6248195"/>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21</a:t>
            </a:fld>
            <a:endParaRPr lang="en-GB"/>
          </a:p>
        </p:txBody>
      </p:sp>
    </p:spTree>
    <p:extLst>
      <p:ext uri="{BB962C8B-B14F-4D97-AF65-F5344CB8AC3E}">
        <p14:creationId xmlns:p14="http://schemas.microsoft.com/office/powerpoint/2010/main" val="97061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136525"/>
            <a:ext cx="10515600" cy="888322"/>
          </a:xfrm>
        </p:spPr>
        <p:txBody>
          <a:bodyPr/>
          <a:lstStyle/>
          <a:p>
            <a:pPr marL="0" indent="0"/>
            <a:r>
              <a:rPr lang="en-GB" sz="4000" b="1" dirty="0"/>
              <a:t>Legal authorisation</a:t>
            </a:r>
            <a:endParaRPr lang="en-GB" sz="4000" b="1" dirty="0">
              <a:latin typeface="+mn-lt"/>
              <a:cs typeface="Calibri" panose="020F0502020204030204" pitchFamily="34" charset="0"/>
            </a:endParaRPr>
          </a:p>
        </p:txBody>
      </p:sp>
      <p:sp>
        <p:nvSpPr>
          <p:cNvPr id="3" name="Content Placeholder 2"/>
          <p:cNvSpPr>
            <a:spLocks noGrp="1"/>
          </p:cNvSpPr>
          <p:nvPr>
            <p:ph idx="1"/>
          </p:nvPr>
        </p:nvSpPr>
        <p:spPr>
          <a:xfrm>
            <a:off x="384810" y="906656"/>
            <a:ext cx="11471910" cy="5044687"/>
          </a:xfrm>
        </p:spPr>
        <p:txBody>
          <a:bodyPr/>
          <a:lstStyle/>
          <a:p>
            <a:pPr algn="just">
              <a:lnSpc>
                <a:spcPct val="200000"/>
              </a:lnSpc>
            </a:pPr>
            <a:r>
              <a:rPr lang="en-GB" sz="1600" dirty="0">
                <a:cs typeface="Calibri" panose="020F0502020204030204" pitchFamily="34" charset="0"/>
              </a:rPr>
              <a:t>Gardasil 9 is a prescription only medicines and should only be administered using one of the following:</a:t>
            </a:r>
          </a:p>
          <a:p>
            <a:pPr lvl="1" algn="just">
              <a:lnSpc>
                <a:spcPct val="200000"/>
              </a:lnSpc>
              <a:buFont typeface="Courier New" panose="02070309020205020404" pitchFamily="49" charset="0"/>
              <a:buChar char="o"/>
            </a:pPr>
            <a:r>
              <a:rPr lang="en-GB" sz="1600" dirty="0">
                <a:cs typeface="Calibri" panose="020F0502020204030204" pitchFamily="34" charset="0"/>
              </a:rPr>
              <a:t>prescription written manually or electronically by a registered medical practitioner or other authorised prescriber</a:t>
            </a:r>
          </a:p>
          <a:p>
            <a:pPr lvl="1" algn="just">
              <a:lnSpc>
                <a:spcPct val="200000"/>
              </a:lnSpc>
              <a:buFont typeface="Courier New" panose="02070309020205020404" pitchFamily="49" charset="0"/>
              <a:buChar char="o"/>
            </a:pPr>
            <a:r>
              <a:rPr lang="en-GB" sz="1600" dirty="0">
                <a:cs typeface="Calibri" panose="020F0502020204030204" pitchFamily="34" charset="0"/>
              </a:rPr>
              <a:t>patient specific direction (PSD)</a:t>
            </a:r>
          </a:p>
          <a:p>
            <a:pPr lvl="1" algn="just">
              <a:lnSpc>
                <a:spcPct val="200000"/>
              </a:lnSpc>
              <a:buFont typeface="Courier New" panose="02070309020205020404" pitchFamily="49" charset="0"/>
              <a:buChar char="o"/>
            </a:pPr>
            <a:r>
              <a:rPr lang="en-GB" sz="1600" dirty="0">
                <a:cs typeface="Calibri" panose="020F0502020204030204" pitchFamily="34" charset="0"/>
              </a:rPr>
              <a:t>patient group direction (PGD)</a:t>
            </a:r>
          </a:p>
          <a:p>
            <a:pPr algn="just">
              <a:lnSpc>
                <a:spcPct val="200000"/>
              </a:lnSpc>
            </a:pPr>
            <a:r>
              <a:rPr lang="en-GB" sz="1600" dirty="0">
                <a:cs typeface="Calibri" panose="020F0502020204030204" pitchFamily="34" charset="0"/>
              </a:rPr>
              <a:t>The use of a one-dose schedule of Gardasil® 9 is off-label however, it is in accordance with national recommendations by JCVI and the </a:t>
            </a:r>
            <a:r>
              <a:rPr lang="en-GB" sz="1600" dirty="0">
                <a:solidFill>
                  <a:srgbClr val="0563C1"/>
                </a:solidFill>
                <a:cs typeface="Arial" panose="020B0604020202020204" pitchFamily="34" charset="0"/>
                <a:hlinkClick r:id="rId3"/>
              </a:rPr>
              <a:t>Green Book, Chapter 18a: HPV</a:t>
            </a:r>
            <a:r>
              <a:rPr lang="en-GB" sz="1600" dirty="0">
                <a:solidFill>
                  <a:srgbClr val="0563C1"/>
                </a:solidFill>
                <a:cs typeface="Arial" panose="020B0604020202020204" pitchFamily="34" charset="0"/>
              </a:rPr>
              <a:t> </a:t>
            </a:r>
          </a:p>
          <a:p>
            <a:pPr algn="just">
              <a:lnSpc>
                <a:spcPct val="200000"/>
              </a:lnSpc>
            </a:pPr>
            <a:r>
              <a:rPr lang="en-GB" sz="1600" dirty="0">
                <a:cs typeface="Calibri" panose="020F0502020204030204" pitchFamily="34" charset="0"/>
              </a:rPr>
              <a:t>In line with advice from the Medicines &amp; Healthcare products Regulatory Agency (MHRA), where authoritative advice and current practices supports the use of a medicine outside the terms of its license, it is not always necessary to draw attention to this when seeking consent</a:t>
            </a:r>
          </a:p>
        </p:txBody>
      </p:sp>
      <p:sp>
        <p:nvSpPr>
          <p:cNvPr id="4" name="Footer Placeholder 3"/>
          <p:cNvSpPr>
            <a:spLocks noGrp="1"/>
          </p:cNvSpPr>
          <p:nvPr>
            <p:ph type="ftr" sz="quarter" idx="11"/>
          </p:nvPr>
        </p:nvSpPr>
        <p:spPr>
          <a:xfrm>
            <a:off x="838200" y="622100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22</a:t>
            </a:fld>
            <a:endParaRPr lang="en-GB"/>
          </a:p>
        </p:txBody>
      </p:sp>
    </p:spTree>
    <p:extLst>
      <p:ext uri="{BB962C8B-B14F-4D97-AF65-F5344CB8AC3E}">
        <p14:creationId xmlns:p14="http://schemas.microsoft.com/office/powerpoint/2010/main" val="424186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41" y="204936"/>
            <a:ext cx="10515600" cy="1325563"/>
          </a:xfrm>
        </p:spPr>
        <p:txBody>
          <a:bodyPr/>
          <a:lstStyle/>
          <a:p>
            <a:r>
              <a:rPr lang="en-GB" sz="4000" b="1" dirty="0">
                <a:cs typeface="Calibri" panose="020F0502020204030204" pitchFamily="34" charset="0"/>
              </a:rPr>
              <a:t>Ordering &amp; Storage of Gardasil</a:t>
            </a:r>
            <a:r>
              <a:rPr lang="en-GB" sz="4000" b="0" i="0" baseline="30000" dirty="0">
                <a:effectLst/>
                <a:latin typeface="+mj-lt"/>
                <a:cs typeface="Arial"/>
              </a:rPr>
              <a:t> ®</a:t>
            </a:r>
            <a:r>
              <a:rPr lang="en-GB" sz="4000" b="1" i="0" baseline="30000" dirty="0">
                <a:effectLst/>
                <a:latin typeface="+mj-lt"/>
                <a:cs typeface="Calibri" panose="020F0502020204030204" pitchFamily="34" charset="0"/>
              </a:rPr>
              <a:t> </a:t>
            </a:r>
            <a:r>
              <a:rPr lang="en-GB" sz="4000" b="1" dirty="0">
                <a:cs typeface="Calibri" panose="020F0502020204030204" pitchFamily="34" charset="0"/>
              </a:rPr>
              <a:t>9</a:t>
            </a:r>
            <a:endParaRPr lang="en-GB" sz="4000" b="1" dirty="0"/>
          </a:p>
        </p:txBody>
      </p:sp>
      <p:sp>
        <p:nvSpPr>
          <p:cNvPr id="3" name="Content Placeholder 2"/>
          <p:cNvSpPr>
            <a:spLocks noGrp="1"/>
          </p:cNvSpPr>
          <p:nvPr>
            <p:ph idx="1"/>
          </p:nvPr>
        </p:nvSpPr>
        <p:spPr>
          <a:xfrm>
            <a:off x="272741" y="1055272"/>
            <a:ext cx="11081059" cy="4796888"/>
          </a:xfrm>
        </p:spPr>
        <p:txBody>
          <a:bodyPr/>
          <a:lstStyle/>
          <a:p>
            <a:pPr algn="just">
              <a:lnSpc>
                <a:spcPct val="200000"/>
              </a:lnSpc>
            </a:pPr>
            <a:r>
              <a:rPr lang="en-GB" sz="1600" dirty="0">
                <a:cs typeface="Calibri" panose="020F0502020204030204" pitchFamily="34" charset="0"/>
              </a:rPr>
              <a:t>There are separate order lines for the adolescent and GBMSM HPV programmes on </a:t>
            </a:r>
            <a:r>
              <a:rPr lang="en-GB" sz="1600" dirty="0" err="1">
                <a:cs typeface="Calibri" panose="020F0502020204030204" pitchFamily="34" charset="0"/>
              </a:rPr>
              <a:t>ImmForm</a:t>
            </a:r>
            <a:endParaRPr lang="en-GB" sz="1600" dirty="0">
              <a:cs typeface="Calibri" panose="020F0502020204030204" pitchFamily="34" charset="0"/>
            </a:endParaRPr>
          </a:p>
          <a:p>
            <a:pPr algn="just">
              <a:lnSpc>
                <a:spcPct val="200000"/>
              </a:lnSpc>
            </a:pPr>
            <a:r>
              <a:rPr lang="en-GB" sz="1600" dirty="0">
                <a:cs typeface="Calibri" panose="020F0502020204030204" pitchFamily="34" charset="0"/>
              </a:rPr>
              <a:t>Store between +2 and +8ºC </a:t>
            </a:r>
          </a:p>
          <a:p>
            <a:pPr algn="just">
              <a:lnSpc>
                <a:spcPct val="200000"/>
              </a:lnSpc>
            </a:pPr>
            <a:r>
              <a:rPr lang="en-GB" sz="1600" dirty="0">
                <a:cs typeface="Calibri" panose="020F0502020204030204" pitchFamily="34" charset="0"/>
              </a:rPr>
              <a:t>keep in original packaging</a:t>
            </a:r>
          </a:p>
          <a:p>
            <a:pPr algn="just">
              <a:lnSpc>
                <a:spcPct val="200000"/>
              </a:lnSpc>
            </a:pPr>
            <a:r>
              <a:rPr lang="en-GB" sz="1600" dirty="0">
                <a:cs typeface="Calibri" panose="020F0502020204030204" pitchFamily="34" charset="0"/>
              </a:rPr>
              <a:t>Protect from light</a:t>
            </a:r>
          </a:p>
          <a:p>
            <a:pPr algn="just">
              <a:lnSpc>
                <a:spcPct val="200000"/>
              </a:lnSpc>
            </a:pPr>
            <a:r>
              <a:rPr lang="en-GB" sz="1600" dirty="0">
                <a:cs typeface="Calibri" panose="020F0502020204030204" pitchFamily="34" charset="0"/>
              </a:rPr>
              <a:t>Use as soon as possible after removing from fridge</a:t>
            </a:r>
          </a:p>
          <a:p>
            <a:pPr algn="just">
              <a:lnSpc>
                <a:spcPct val="200000"/>
              </a:lnSpc>
            </a:pPr>
            <a:r>
              <a:rPr lang="en-GB" sz="1600" dirty="0">
                <a:cs typeface="Calibri" panose="020F0502020204030204" pitchFamily="34" charset="0"/>
              </a:rPr>
              <a:t>Effectiveness cannot be guaranteed for vaccines unless the cold chain has been maintained, and vaccine has been monitored as per national recommendations</a:t>
            </a:r>
          </a:p>
          <a:p>
            <a:pPr algn="just">
              <a:lnSpc>
                <a:spcPct val="200000"/>
              </a:lnSpc>
            </a:pPr>
            <a:r>
              <a:rPr lang="en-GB" sz="1600" dirty="0">
                <a:cs typeface="Calibri" panose="020F0502020204030204" pitchFamily="34" charset="0"/>
              </a:rPr>
              <a:t>Refer to local policy on vaccine storage and handling</a:t>
            </a:r>
          </a:p>
        </p:txBody>
      </p:sp>
      <p:sp>
        <p:nvSpPr>
          <p:cNvPr id="4" name="Footer Placeholder 3"/>
          <p:cNvSpPr>
            <a:spLocks noGrp="1"/>
          </p:cNvSpPr>
          <p:nvPr>
            <p:ph type="ftr" sz="quarter" idx="11"/>
          </p:nvPr>
        </p:nvSpPr>
        <p:spPr>
          <a:xfrm>
            <a:off x="838200" y="6294694"/>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23</a:t>
            </a:fld>
            <a:endParaRPr lang="en-GB"/>
          </a:p>
        </p:txBody>
      </p:sp>
      <p:pic>
        <p:nvPicPr>
          <p:cNvPr id="7" name="Picture 6">
            <a:extLst>
              <a:ext uri="{FF2B5EF4-FFF2-40B4-BE49-F238E27FC236}">
                <a16:creationId xmlns:a16="http://schemas.microsoft.com/office/drawing/2014/main" id="{DC98A5DA-DBF1-4246-8FE1-5F4C5F8310D2}"/>
              </a:ext>
            </a:extLst>
          </p:cNvPr>
          <p:cNvPicPr>
            <a:picLocks noChangeAspect="1"/>
          </p:cNvPicPr>
          <p:nvPr/>
        </p:nvPicPr>
        <p:blipFill>
          <a:blip r:embed="rId3"/>
          <a:stretch>
            <a:fillRect/>
          </a:stretch>
        </p:blipFill>
        <p:spPr>
          <a:xfrm>
            <a:off x="9460817" y="377630"/>
            <a:ext cx="2133666" cy="3051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856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1" y="282237"/>
            <a:ext cx="10515600" cy="1325563"/>
          </a:xfrm>
        </p:spPr>
        <p:txBody>
          <a:bodyPr/>
          <a:lstStyle/>
          <a:p>
            <a:pPr marL="0" indent="0"/>
            <a:r>
              <a:rPr lang="en-GB" sz="4000" b="1" dirty="0">
                <a:cs typeface="Calibri" panose="020F0502020204030204" pitchFamily="34" charset="0"/>
              </a:rPr>
              <a:t>Vaccine stock management</a:t>
            </a:r>
          </a:p>
        </p:txBody>
      </p:sp>
      <p:sp>
        <p:nvSpPr>
          <p:cNvPr id="3" name="Content Placeholder 2"/>
          <p:cNvSpPr>
            <a:spLocks noGrp="1"/>
          </p:cNvSpPr>
          <p:nvPr>
            <p:ph idx="1"/>
          </p:nvPr>
        </p:nvSpPr>
        <p:spPr>
          <a:xfrm>
            <a:off x="464451" y="1145678"/>
            <a:ext cx="10850143" cy="4809352"/>
          </a:xfrm>
        </p:spPr>
        <p:txBody>
          <a:bodyPr/>
          <a:lstStyle/>
          <a:p>
            <a:pPr marL="0" indent="0" algn="just">
              <a:lnSpc>
                <a:spcPct val="200000"/>
              </a:lnSpc>
              <a:buNone/>
            </a:pPr>
            <a:r>
              <a:rPr lang="en-GB" sz="1600" dirty="0">
                <a:latin typeface="+mj-lt"/>
                <a:cs typeface="Calibri" panose="020F0502020204030204" pitchFamily="34" charset="0"/>
              </a:rPr>
              <a:t>It is recommended that all providers should:</a:t>
            </a:r>
          </a:p>
          <a:p>
            <a:pPr lvl="1" algn="just">
              <a:lnSpc>
                <a:spcPct val="200000"/>
              </a:lnSpc>
              <a:buFont typeface="Courier New" panose="02070309020205020404" pitchFamily="49" charset="0"/>
              <a:buChar char="o"/>
            </a:pPr>
            <a:r>
              <a:rPr lang="en-GB" sz="1600" dirty="0">
                <a:latin typeface="+mj-lt"/>
                <a:cs typeface="Calibri" panose="020F0502020204030204" pitchFamily="34" charset="0"/>
              </a:rPr>
              <a:t>review available fridge space to ensure adequate storage capacity before ordering new vaccine</a:t>
            </a:r>
          </a:p>
          <a:p>
            <a:pPr lvl="1" algn="just">
              <a:lnSpc>
                <a:spcPct val="200000"/>
              </a:lnSpc>
              <a:buFont typeface="Courier New" panose="02070309020205020404" pitchFamily="49" charset="0"/>
              <a:buChar char="o"/>
            </a:pPr>
            <a:r>
              <a:rPr lang="en-GB" sz="1600" dirty="0">
                <a:latin typeface="+mj-lt"/>
                <a:cs typeface="Calibri" panose="020F0502020204030204" pitchFamily="34" charset="0"/>
              </a:rPr>
              <a:t>ensure that there is enough stock for 2 to 4 weeks of use and not over order</a:t>
            </a:r>
          </a:p>
          <a:p>
            <a:pPr lvl="1" algn="just">
              <a:lnSpc>
                <a:spcPct val="200000"/>
              </a:lnSpc>
              <a:buFont typeface="Courier New" panose="02070309020205020404" pitchFamily="49" charset="0"/>
              <a:buChar char="o"/>
            </a:pPr>
            <a:r>
              <a:rPr lang="en-GB" sz="1600" dirty="0">
                <a:latin typeface="+mj-lt"/>
                <a:cs typeface="Calibri" panose="020F0502020204030204" pitchFamily="34" charset="0"/>
              </a:rPr>
              <a:t>have local protocols in place to reduce vaccine wastage to a minimum and protect vaccines in the event of a cold chain incident</a:t>
            </a:r>
          </a:p>
          <a:p>
            <a:pPr lvl="1" algn="just">
              <a:lnSpc>
                <a:spcPct val="200000"/>
              </a:lnSpc>
              <a:buFont typeface="Courier New" panose="02070309020205020404" pitchFamily="49" charset="0"/>
              <a:buChar char="o"/>
            </a:pPr>
            <a:r>
              <a:rPr lang="en-GB" sz="1600" dirty="0">
                <a:latin typeface="+mj-lt"/>
                <a:cs typeface="Calibri" panose="020F0502020204030204" pitchFamily="34" charset="0"/>
              </a:rPr>
              <a:t>report any cold chain failures or vaccine wastage in line with local policy and through the </a:t>
            </a:r>
            <a:r>
              <a:rPr lang="en-GB" sz="1600" dirty="0">
                <a:latin typeface="+mj-lt"/>
                <a:cs typeface="Calibri" panose="020F0502020204030204" pitchFamily="34" charset="0"/>
                <a:hlinkClick r:id="rId3"/>
              </a:rPr>
              <a:t>ImmForm </a:t>
            </a:r>
            <a:r>
              <a:rPr lang="en-GB" sz="1600" dirty="0">
                <a:latin typeface="+mj-lt"/>
                <a:cs typeface="Calibri" panose="020F0502020204030204" pitchFamily="34" charset="0"/>
              </a:rPr>
              <a:t>website on the stock incident page</a:t>
            </a:r>
          </a:p>
          <a:p>
            <a:pPr marL="0" indent="0" algn="just">
              <a:lnSpc>
                <a:spcPct val="200000"/>
              </a:lnSpc>
              <a:buNone/>
            </a:pPr>
            <a:r>
              <a:rPr lang="en-GB" sz="1600" dirty="0">
                <a:latin typeface="+mj-lt"/>
                <a:cs typeface="Calibri" panose="020F0502020204030204" pitchFamily="34" charset="0"/>
              </a:rPr>
              <a:t>Small percentage reductions in vaccine wastage have a major impact on the financing of vaccine supplies</a:t>
            </a:r>
          </a:p>
        </p:txBody>
      </p:sp>
      <p:sp>
        <p:nvSpPr>
          <p:cNvPr id="4" name="Footer Placeholder 3"/>
          <p:cNvSpPr>
            <a:spLocks noGrp="1"/>
          </p:cNvSpPr>
          <p:nvPr>
            <p:ph type="ftr" sz="quarter" idx="11"/>
          </p:nvPr>
        </p:nvSpPr>
        <p:spPr>
          <a:xfrm>
            <a:off x="838200" y="6232166"/>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24</a:t>
            </a:fld>
            <a:endParaRPr lang="en-GB"/>
          </a:p>
        </p:txBody>
      </p:sp>
    </p:spTree>
    <p:extLst>
      <p:ext uri="{BB962C8B-B14F-4D97-AF65-F5344CB8AC3E}">
        <p14:creationId xmlns:p14="http://schemas.microsoft.com/office/powerpoint/2010/main" val="1099607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55383"/>
            <a:ext cx="10515600" cy="1325563"/>
          </a:xfrm>
        </p:spPr>
        <p:txBody>
          <a:bodyPr/>
          <a:lstStyle/>
          <a:p>
            <a:pPr marL="0" indent="0"/>
            <a:r>
              <a:rPr lang="en-GB" sz="4000" b="1" dirty="0">
                <a:cs typeface="Calibri" panose="020F0502020204030204" pitchFamily="34" charset="0"/>
              </a:rPr>
              <a:t>Contraindications </a:t>
            </a:r>
          </a:p>
        </p:txBody>
      </p:sp>
      <p:sp>
        <p:nvSpPr>
          <p:cNvPr id="3" name="Content Placeholder 2"/>
          <p:cNvSpPr>
            <a:spLocks noGrp="1"/>
          </p:cNvSpPr>
          <p:nvPr>
            <p:ph idx="1"/>
          </p:nvPr>
        </p:nvSpPr>
        <p:spPr>
          <a:xfrm>
            <a:off x="575310" y="1097280"/>
            <a:ext cx="10515600" cy="4456661"/>
          </a:xfrm>
        </p:spPr>
        <p:txBody>
          <a:bodyPr/>
          <a:lstStyle/>
          <a:p>
            <a:pPr marL="0" indent="0" algn="just">
              <a:lnSpc>
                <a:spcPct val="250000"/>
              </a:lnSpc>
              <a:buNone/>
            </a:pPr>
            <a:r>
              <a:rPr lang="en-GB" sz="1600" dirty="0">
                <a:cs typeface="Calibri" panose="020F0502020204030204" pitchFamily="34" charset="0"/>
              </a:rPr>
              <a:t>Gardasil</a:t>
            </a:r>
            <a:r>
              <a:rPr lang="en-GB" sz="1600" b="0" i="0" baseline="30000" dirty="0">
                <a:effectLst/>
                <a:cs typeface="Arial"/>
              </a:rPr>
              <a:t> ®</a:t>
            </a:r>
            <a:r>
              <a:rPr lang="en-GB" sz="1600" dirty="0">
                <a:cs typeface="Calibri" panose="020F0502020204030204" pitchFamily="34" charset="0"/>
              </a:rPr>
              <a:t> 9 should not be administered to those who have had:</a:t>
            </a:r>
          </a:p>
          <a:p>
            <a:pPr lvl="1" algn="just">
              <a:lnSpc>
                <a:spcPct val="250000"/>
              </a:lnSpc>
              <a:buFont typeface="Courier New" panose="02070309020205020404" pitchFamily="49" charset="0"/>
              <a:buChar char="o"/>
            </a:pPr>
            <a:r>
              <a:rPr lang="en-GB" sz="1600" dirty="0">
                <a:cs typeface="Calibri" panose="020F0502020204030204" pitchFamily="34" charset="0"/>
              </a:rPr>
              <a:t>A confirmed anaphylaxis to a previous dose of the vaccine</a:t>
            </a:r>
          </a:p>
          <a:p>
            <a:pPr lvl="1" algn="just">
              <a:lnSpc>
                <a:spcPct val="250000"/>
              </a:lnSpc>
              <a:buFont typeface="Courier New" panose="02070309020205020404" pitchFamily="49" charset="0"/>
              <a:buChar char="o"/>
            </a:pPr>
            <a:r>
              <a:rPr lang="en-GB" sz="1600" dirty="0">
                <a:cs typeface="Calibri" panose="020F0502020204030204" pitchFamily="34" charset="0"/>
              </a:rPr>
              <a:t>A confirmed anaphylaxis to any constituent or excipient of the vaccine</a:t>
            </a:r>
          </a:p>
          <a:p>
            <a:pPr marL="0" indent="0" algn="just">
              <a:lnSpc>
                <a:spcPct val="250000"/>
              </a:lnSpc>
              <a:buNone/>
            </a:pPr>
            <a:r>
              <a:rPr lang="en-GB" sz="1600" b="1" dirty="0">
                <a:cs typeface="Calibri" panose="020F0502020204030204" pitchFamily="34" charset="0"/>
              </a:rPr>
              <a:t>Please note</a:t>
            </a:r>
            <a:r>
              <a:rPr lang="en-GB" sz="1600" dirty="0">
                <a:cs typeface="Calibri" panose="020F0502020204030204" pitchFamily="34" charset="0"/>
              </a:rPr>
              <a:t>: Yeast allergy is not a contraindication to the HPV vaccine. Gardasil</a:t>
            </a:r>
            <a:r>
              <a:rPr lang="en-GB" sz="1600" b="0" i="0" baseline="30000" dirty="0">
                <a:effectLst/>
                <a:cs typeface="Arial"/>
              </a:rPr>
              <a:t> ®</a:t>
            </a:r>
            <a:r>
              <a:rPr lang="en-GB" sz="1600" dirty="0">
                <a:cs typeface="Calibri" panose="020F0502020204030204" pitchFamily="34" charset="0"/>
              </a:rPr>
              <a:t> 9 is grown in yeast cells, however the final vaccine product does not contain any yeast</a:t>
            </a:r>
          </a:p>
          <a:p>
            <a:pPr marL="0" indent="0">
              <a:lnSpc>
                <a:spcPct val="150000"/>
              </a:lnSpc>
              <a:buNone/>
            </a:pPr>
            <a:endParaRPr lang="en-GB" sz="2000" dirty="0">
              <a:latin typeface="+mj-lt"/>
              <a:cs typeface="Calibri" panose="020F0502020204030204" pitchFamily="34" charset="0"/>
            </a:endParaRPr>
          </a:p>
          <a:p>
            <a:pPr marL="0" indent="0">
              <a:lnSpc>
                <a:spcPct val="150000"/>
              </a:lnSpc>
              <a:buNone/>
            </a:pPr>
            <a:endParaRPr lang="en-GB" sz="2000" dirty="0">
              <a:latin typeface="+mj-lt"/>
              <a:cs typeface="Calibri" panose="020F0502020204030204" pitchFamily="34" charset="0"/>
            </a:endParaRPr>
          </a:p>
          <a:p>
            <a:pPr marL="0" indent="0">
              <a:lnSpc>
                <a:spcPct val="150000"/>
              </a:lnSpc>
              <a:buNone/>
            </a:pPr>
            <a:endParaRPr lang="en-GB" sz="20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a:xfrm>
            <a:off x="838200" y="6237492"/>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25</a:t>
            </a:fld>
            <a:endParaRPr lang="en-GB"/>
          </a:p>
        </p:txBody>
      </p:sp>
    </p:spTree>
    <p:extLst>
      <p:ext uri="{BB962C8B-B14F-4D97-AF65-F5344CB8AC3E}">
        <p14:creationId xmlns:p14="http://schemas.microsoft.com/office/powerpoint/2010/main" val="2367964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10E6-0A1F-BECB-8911-8187CA8B0453}"/>
              </a:ext>
            </a:extLst>
          </p:cNvPr>
          <p:cNvSpPr>
            <a:spLocks noGrp="1"/>
          </p:cNvSpPr>
          <p:nvPr>
            <p:ph type="title"/>
          </p:nvPr>
        </p:nvSpPr>
        <p:spPr>
          <a:xfrm>
            <a:off x="400050" y="286182"/>
            <a:ext cx="10805160" cy="1325563"/>
          </a:xfrm>
        </p:spPr>
        <p:txBody>
          <a:bodyPr/>
          <a:lstStyle/>
          <a:p>
            <a:r>
              <a:rPr lang="en-GB" sz="4000" b="1" dirty="0"/>
              <a:t>Precautions and additional information</a:t>
            </a:r>
            <a:endParaRPr lang="en-GB" sz="4000" dirty="0"/>
          </a:p>
        </p:txBody>
      </p:sp>
      <p:sp>
        <p:nvSpPr>
          <p:cNvPr id="3" name="Content Placeholder 2">
            <a:extLst>
              <a:ext uri="{FF2B5EF4-FFF2-40B4-BE49-F238E27FC236}">
                <a16:creationId xmlns:a16="http://schemas.microsoft.com/office/drawing/2014/main" id="{756DE55F-8916-F51D-61C9-29931DE43632}"/>
              </a:ext>
            </a:extLst>
          </p:cNvPr>
          <p:cNvSpPr>
            <a:spLocks noGrp="1"/>
          </p:cNvSpPr>
          <p:nvPr>
            <p:ph idx="1"/>
          </p:nvPr>
        </p:nvSpPr>
        <p:spPr>
          <a:xfrm>
            <a:off x="544830" y="1203880"/>
            <a:ext cx="10515600" cy="4450239"/>
          </a:xfrm>
        </p:spPr>
        <p:txBody>
          <a:bodyPr/>
          <a:lstStyle/>
          <a:p>
            <a:pPr algn="just">
              <a:lnSpc>
                <a:spcPct val="200000"/>
              </a:lnSpc>
            </a:pPr>
            <a:r>
              <a:rPr lang="en-GB" sz="1600" dirty="0">
                <a:solidFill>
                  <a:srgbClr val="002060"/>
                </a:solidFill>
                <a:cs typeface="Arial" panose="020B0604020202020204" pitchFamily="34" charset="0"/>
              </a:rPr>
              <a:t>HPV vaccines can be given at the same time as other vaccines*, please see specific Green book chapter/s for additional advice</a:t>
            </a:r>
            <a:endParaRPr lang="en-GB" sz="1600" strike="sngStrike" dirty="0">
              <a:solidFill>
                <a:srgbClr val="002060"/>
              </a:solidFill>
              <a:cs typeface="Arial" panose="020B0604020202020204" pitchFamily="34" charset="0"/>
            </a:endParaRPr>
          </a:p>
          <a:p>
            <a:pPr algn="just">
              <a:lnSpc>
                <a:spcPct val="200000"/>
              </a:lnSpc>
            </a:pPr>
            <a:r>
              <a:rPr lang="en-GB" sz="1600" dirty="0"/>
              <a:t>Individuals with bleeding disorders may be vaccinated intramuscularly if, in the opinion of a doctor familiar with the individual’s bleeding risk, vaccines or similar small volume intramuscular injections can be administered with reasonable safety by this route</a:t>
            </a:r>
          </a:p>
          <a:p>
            <a:pPr algn="just">
              <a:lnSpc>
                <a:spcPct val="200000"/>
              </a:lnSpc>
            </a:pPr>
            <a:r>
              <a:rPr lang="en-GB" sz="1600" dirty="0"/>
              <a:t>If an individual is acutely unwell, immunisation may be postponed until they have fully recovered to avoid confusing the differential diagnosis of any acute illness by wrongly attributing any signs or symptoms to any possible adverse effects of the vaccine</a:t>
            </a:r>
          </a:p>
          <a:p>
            <a:pPr algn="just">
              <a:lnSpc>
                <a:spcPct val="200000"/>
              </a:lnSpc>
            </a:pPr>
            <a:endParaRPr lang="en-GB" sz="1600" dirty="0">
              <a:solidFill>
                <a:srgbClr val="002060"/>
              </a:solidFill>
              <a:cs typeface="Arial" panose="020B0604020202020204" pitchFamily="34" charset="0"/>
            </a:endParaRPr>
          </a:p>
          <a:p>
            <a:endParaRPr lang="en-GB" sz="2800" dirty="0">
              <a:solidFill>
                <a:srgbClr val="002060"/>
              </a:solidFill>
              <a:latin typeface="Arial" panose="020B0604020202020204" pitchFamily="34" charset="0"/>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C46A48E2-D341-621F-86EF-26E2AE592DB7}"/>
              </a:ext>
            </a:extLst>
          </p:cNvPr>
          <p:cNvSpPr>
            <a:spLocks noGrp="1"/>
          </p:cNvSpPr>
          <p:nvPr>
            <p:ph type="ftr" sz="quarter" idx="11"/>
          </p:nvPr>
        </p:nvSpPr>
        <p:spPr>
          <a:xfrm>
            <a:off x="838200" y="6206693"/>
            <a:ext cx="7315200" cy="365125"/>
          </a:xfrm>
        </p:spPr>
        <p:txBody>
          <a:bodyPr/>
          <a:lstStyle/>
          <a:p>
            <a:r>
              <a:rPr lang="en-GB" dirty="0">
                <a:latin typeface="Calibri" panose="020F0502020204030204" pitchFamily="34" charset="0"/>
                <a:cs typeface="Calibri" panose="020F0502020204030204" pitchFamily="34" charset="0"/>
              </a:rPr>
              <a:t>Human papillomavirus (HPV) vaccination </a:t>
            </a:r>
          </a:p>
        </p:txBody>
      </p:sp>
      <p:sp>
        <p:nvSpPr>
          <p:cNvPr id="5" name="Slide Number Placeholder 4">
            <a:extLst>
              <a:ext uri="{FF2B5EF4-FFF2-40B4-BE49-F238E27FC236}">
                <a16:creationId xmlns:a16="http://schemas.microsoft.com/office/drawing/2014/main" id="{5E878383-735C-922E-EC4E-0C310A6230EE}"/>
              </a:ext>
            </a:extLst>
          </p:cNvPr>
          <p:cNvSpPr>
            <a:spLocks noGrp="1"/>
          </p:cNvSpPr>
          <p:nvPr>
            <p:ph type="sldNum" sz="quarter" idx="12"/>
          </p:nvPr>
        </p:nvSpPr>
        <p:spPr/>
        <p:txBody>
          <a:bodyPr/>
          <a:lstStyle/>
          <a:p>
            <a:fld id="{561D0CCE-8DCC-44DC-A653-AE62B1D84A52}" type="slidenum">
              <a:rPr lang="en-GB" smtClean="0"/>
              <a:pPr/>
              <a:t>26</a:t>
            </a:fld>
            <a:endParaRPr lang="en-GB"/>
          </a:p>
        </p:txBody>
      </p:sp>
    </p:spTree>
    <p:extLst>
      <p:ext uri="{BB962C8B-B14F-4D97-AF65-F5344CB8AC3E}">
        <p14:creationId xmlns:p14="http://schemas.microsoft.com/office/powerpoint/2010/main" val="360218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 y="235094"/>
            <a:ext cx="10793730" cy="1325563"/>
          </a:xfrm>
        </p:spPr>
        <p:txBody>
          <a:bodyPr/>
          <a:lstStyle/>
          <a:p>
            <a:pPr marL="0" indent="0"/>
            <a:r>
              <a:rPr lang="en-GB" sz="4000" b="1" dirty="0">
                <a:cs typeface="Calibri" panose="020F0502020204030204" pitchFamily="34" charset="0"/>
              </a:rPr>
              <a:t>Possible adverse reactions</a:t>
            </a:r>
          </a:p>
        </p:txBody>
      </p:sp>
      <p:sp>
        <p:nvSpPr>
          <p:cNvPr id="3" name="Content Placeholder 2"/>
          <p:cNvSpPr>
            <a:spLocks noGrp="1"/>
          </p:cNvSpPr>
          <p:nvPr>
            <p:ph idx="1"/>
          </p:nvPr>
        </p:nvSpPr>
        <p:spPr>
          <a:xfrm>
            <a:off x="758190" y="1253331"/>
            <a:ext cx="10515600" cy="4351338"/>
          </a:xfrm>
        </p:spPr>
        <p:txBody>
          <a:bodyPr/>
          <a:lstStyle/>
          <a:p>
            <a:pPr marL="0" indent="0" algn="just">
              <a:lnSpc>
                <a:spcPct val="200000"/>
              </a:lnSpc>
              <a:buNone/>
            </a:pPr>
            <a:r>
              <a:rPr lang="en-GB" sz="1600" dirty="0">
                <a:cs typeface="Calibri" panose="020F0502020204030204" pitchFamily="34" charset="0"/>
              </a:rPr>
              <a:t>Possible adverse reactions for Gardasil</a:t>
            </a:r>
            <a:r>
              <a:rPr lang="en-GB" sz="1600" b="0" i="0" baseline="30000" dirty="0">
                <a:effectLst/>
                <a:cs typeface="Arial"/>
              </a:rPr>
              <a:t> ®  </a:t>
            </a:r>
            <a:r>
              <a:rPr lang="en-GB" sz="1600" dirty="0">
                <a:cs typeface="Calibri" panose="020F0502020204030204" pitchFamily="34" charset="0"/>
              </a:rPr>
              <a:t>9 include:</a:t>
            </a:r>
          </a:p>
          <a:p>
            <a:pPr lvl="1" algn="just">
              <a:lnSpc>
                <a:spcPct val="200000"/>
              </a:lnSpc>
              <a:buFont typeface="Courier New" panose="02070309020205020404" pitchFamily="49" charset="0"/>
              <a:buChar char="o"/>
            </a:pPr>
            <a:r>
              <a:rPr lang="en-GB" sz="1600" dirty="0">
                <a:cs typeface="Calibri" panose="020F0502020204030204" pitchFamily="34" charset="0"/>
              </a:rPr>
              <a:t>pain, redness and swelling at the injection site</a:t>
            </a:r>
          </a:p>
          <a:p>
            <a:pPr lvl="1" algn="just">
              <a:lnSpc>
                <a:spcPct val="200000"/>
              </a:lnSpc>
              <a:buFont typeface="Courier New" panose="02070309020205020404" pitchFamily="49" charset="0"/>
              <a:buChar char="o"/>
            </a:pPr>
            <a:r>
              <a:rPr lang="en-GB" sz="1600" dirty="0">
                <a:cs typeface="Calibri" panose="020F0502020204030204" pitchFamily="34" charset="0"/>
              </a:rPr>
              <a:t>headache</a:t>
            </a:r>
          </a:p>
          <a:p>
            <a:pPr lvl="1" algn="just">
              <a:lnSpc>
                <a:spcPct val="200000"/>
              </a:lnSpc>
              <a:buFont typeface="Courier New" panose="02070309020205020404" pitchFamily="49" charset="0"/>
              <a:buChar char="o"/>
            </a:pPr>
            <a:r>
              <a:rPr lang="en-GB" sz="1600" dirty="0">
                <a:cs typeface="Calibri" panose="020F0502020204030204" pitchFamily="34" charset="0"/>
              </a:rPr>
              <a:t>low grade fever</a:t>
            </a:r>
          </a:p>
          <a:p>
            <a:pPr lvl="1" algn="just">
              <a:lnSpc>
                <a:spcPct val="200000"/>
              </a:lnSpc>
              <a:buFont typeface="Courier New" panose="02070309020205020404" pitchFamily="49" charset="0"/>
              <a:buChar char="o"/>
            </a:pPr>
            <a:r>
              <a:rPr lang="en-GB" sz="1600" dirty="0">
                <a:cs typeface="Calibri" panose="020F0502020204030204" pitchFamily="34" charset="0"/>
              </a:rPr>
              <a:t>nausea</a:t>
            </a:r>
          </a:p>
          <a:p>
            <a:pPr lvl="1" algn="just">
              <a:lnSpc>
                <a:spcPct val="200000"/>
              </a:lnSpc>
              <a:buFont typeface="Courier New" panose="02070309020205020404" pitchFamily="49" charset="0"/>
              <a:buChar char="o"/>
            </a:pPr>
            <a:r>
              <a:rPr lang="en-GB" sz="1600" dirty="0">
                <a:cs typeface="Calibri" panose="020F0502020204030204" pitchFamily="34" charset="0"/>
              </a:rPr>
              <a:t>dizziness</a:t>
            </a:r>
          </a:p>
          <a:p>
            <a:pPr marL="0" indent="0" algn="just">
              <a:lnSpc>
                <a:spcPct val="200000"/>
              </a:lnSpc>
              <a:buNone/>
            </a:pPr>
            <a:r>
              <a:rPr lang="en-GB" sz="1600" dirty="0">
                <a:cs typeface="Calibri" panose="020F0502020204030204" pitchFamily="34" charset="0"/>
              </a:rPr>
              <a:t>These adverse reactions are usually mild or moderate in intensity and short lasting.</a:t>
            </a:r>
          </a:p>
          <a:p>
            <a:pPr marL="0" indent="0">
              <a:buNone/>
            </a:pPr>
            <a:endParaRPr lang="en-GB"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838200" y="61981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27</a:t>
            </a:fld>
            <a:endParaRPr lang="en-GB"/>
          </a:p>
        </p:txBody>
      </p:sp>
    </p:spTree>
    <p:extLst>
      <p:ext uri="{BB962C8B-B14F-4D97-AF65-F5344CB8AC3E}">
        <p14:creationId xmlns:p14="http://schemas.microsoft.com/office/powerpoint/2010/main" val="965528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24345" y="624899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28</a:t>
            </a:fld>
            <a:endParaRPr lang="en-GB"/>
          </a:p>
        </p:txBody>
      </p:sp>
      <p:sp>
        <p:nvSpPr>
          <p:cNvPr id="6" name="Content Placeholder 2">
            <a:extLst>
              <a:ext uri="{FF2B5EF4-FFF2-40B4-BE49-F238E27FC236}">
                <a16:creationId xmlns:a16="http://schemas.microsoft.com/office/drawing/2014/main" id="{1AC8C4D4-40EB-4BA6-A862-7C3FCA179D49}"/>
              </a:ext>
            </a:extLst>
          </p:cNvPr>
          <p:cNvSpPr>
            <a:spLocks noGrp="1"/>
          </p:cNvSpPr>
          <p:nvPr>
            <p:ph idx="1"/>
          </p:nvPr>
        </p:nvSpPr>
        <p:spPr>
          <a:xfrm>
            <a:off x="260412" y="299763"/>
            <a:ext cx="11457250" cy="3695539"/>
          </a:xfrm>
        </p:spPr>
        <p:txBody>
          <a:bodyPr/>
          <a:lstStyle/>
          <a:p>
            <a:pPr marL="0" indent="0">
              <a:buNone/>
            </a:pPr>
            <a:r>
              <a:rPr lang="en-GB" sz="4000" b="1" dirty="0">
                <a:solidFill>
                  <a:schemeClr val="tx1"/>
                </a:solidFill>
                <a:latin typeface="+mj-lt"/>
                <a:cs typeface="Calibri" panose="020F0502020204030204" pitchFamily="34" charset="0"/>
              </a:rPr>
              <a:t>Reporting suspected adverse reactions</a:t>
            </a:r>
          </a:p>
          <a:p>
            <a:pPr marL="0" indent="0">
              <a:buNone/>
            </a:pPr>
            <a:r>
              <a:rPr lang="en-GB" b="1" dirty="0">
                <a:latin typeface="Calibri" panose="020F0502020204030204" pitchFamily="34" charset="0"/>
                <a:cs typeface="Calibri" panose="020F0502020204030204" pitchFamily="34" charset="0"/>
              </a:rPr>
              <a:t>               </a:t>
            </a:r>
          </a:p>
          <a:p>
            <a:pPr marL="0" indent="0">
              <a:buNone/>
            </a:pPr>
            <a:endParaRPr lang="en-GB" dirty="0"/>
          </a:p>
        </p:txBody>
      </p:sp>
      <p:pic>
        <p:nvPicPr>
          <p:cNvPr id="7" name="Picture 6"/>
          <p:cNvPicPr>
            <a:picLocks noChangeAspect="1"/>
          </p:cNvPicPr>
          <p:nvPr/>
        </p:nvPicPr>
        <p:blipFill>
          <a:blip r:embed="rId3"/>
          <a:stretch>
            <a:fillRect/>
          </a:stretch>
        </p:blipFill>
        <p:spPr>
          <a:xfrm>
            <a:off x="9504045" y="1024900"/>
            <a:ext cx="2276482" cy="200042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57692" y="1231146"/>
            <a:ext cx="9075493" cy="4499180"/>
          </a:xfrm>
          <a:prstGeom prst="rect">
            <a:avLst/>
          </a:prstGeom>
        </p:spPr>
        <p:txBody>
          <a:bodyPr wrap="square">
            <a:spAutoFit/>
          </a:bodyPr>
          <a:lstStyle/>
          <a:p>
            <a:pPr marL="285750" indent="-285750" algn="just">
              <a:lnSpc>
                <a:spcPct val="250000"/>
              </a:lnSpc>
              <a:buFont typeface="Arial" panose="020B0604020202020204" pitchFamily="34" charset="0"/>
              <a:buChar char="•"/>
            </a:pPr>
            <a:r>
              <a:rPr lang="en-GB" sz="1600" dirty="0">
                <a:solidFill>
                  <a:srgbClr val="002060"/>
                </a:solidFill>
                <a:cs typeface="Arial" panose="020B0604020202020204" pitchFamily="34" charset="0"/>
              </a:rPr>
              <a:t>Vaccinees should be advised that they can report any adverse reactions or suspected side effects to the MHRA through the online </a:t>
            </a:r>
            <a:r>
              <a:rPr lang="en-GB" sz="1600" dirty="0">
                <a:solidFill>
                  <a:srgbClr val="002060"/>
                </a:solidFill>
                <a:cs typeface="Arial" panose="020B0604020202020204" pitchFamily="34" charset="0"/>
                <a:hlinkClick r:id="rId4"/>
              </a:rPr>
              <a:t>yellow card scheme </a:t>
            </a:r>
            <a:r>
              <a:rPr lang="en-GB" sz="1600" dirty="0">
                <a:solidFill>
                  <a:srgbClr val="002060"/>
                </a:solidFill>
                <a:cs typeface="Arial" panose="020B0604020202020204" pitchFamily="34" charset="0"/>
              </a:rPr>
              <a:t>website or the Yellow Card app</a:t>
            </a:r>
            <a:endParaRPr lang="en-GB" sz="1600" dirty="0">
              <a:cs typeface="Calibri" panose="020F0502020204030204" pitchFamily="34" charset="0"/>
            </a:endParaRPr>
          </a:p>
          <a:p>
            <a:pPr marL="285750" indent="-285750" algn="just">
              <a:lnSpc>
                <a:spcPct val="250000"/>
              </a:lnSpc>
              <a:buFont typeface="Arial" panose="020B0604020202020204" pitchFamily="34" charset="0"/>
              <a:buChar char="•"/>
            </a:pPr>
            <a:r>
              <a:rPr lang="en-GB" sz="1600" dirty="0">
                <a:solidFill>
                  <a:schemeClr val="tx1"/>
                </a:solidFill>
                <a:cs typeface="Calibri" panose="020F0502020204030204" pitchFamily="34" charset="0"/>
              </a:rPr>
              <a:t>Any suspected side effects following vaccine administration should be reported to the MHRA Yellow Card Scheme.  </a:t>
            </a:r>
            <a:endParaRPr lang="en-GB" sz="1600" dirty="0">
              <a:ea typeface="Calibri" panose="020F0502020204030204" pitchFamily="34" charset="0"/>
              <a:cs typeface="Times New Roman" panose="02020603050405020304" pitchFamily="18" charset="0"/>
            </a:endParaRPr>
          </a:p>
          <a:p>
            <a:pPr marL="285750" indent="-285750" algn="just">
              <a:lnSpc>
                <a:spcPct val="250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Anyone can report even if uncertain about whether vaccine caused condition:</a:t>
            </a:r>
          </a:p>
          <a:p>
            <a:pPr marL="800100" lvl="1" indent="-342900" algn="just">
              <a:lnSpc>
                <a:spcPct val="250000"/>
              </a:lnSpc>
              <a:spcAft>
                <a:spcPts val="800"/>
              </a:spcAft>
              <a:buFont typeface="Courier New" panose="02070309020205020404" pitchFamily="49" charset="0"/>
              <a:buChar char="o"/>
              <a:tabLst>
                <a:tab pos="457200" algn="l"/>
              </a:tabLst>
            </a:pPr>
            <a:r>
              <a:rPr lang="en-GB" sz="1600" u="sng" dirty="0">
                <a:ea typeface="Calibri" panose="020F0502020204030204" pitchFamily="34" charset="0"/>
                <a:cs typeface="Times New Roman" panose="02020603050405020304" pitchFamily="18" charset="0"/>
                <a:hlinkClick r:id="rId5"/>
              </a:rPr>
              <a:t>www.mhra.gov.uk/yellowcard</a:t>
            </a:r>
            <a:r>
              <a:rPr lang="en-GB" sz="1600" dirty="0">
                <a:ea typeface="Calibri" panose="020F0502020204030204" pitchFamily="34" charset="0"/>
                <a:cs typeface="Times New Roman" panose="02020603050405020304" pitchFamily="18" charset="0"/>
              </a:rPr>
              <a:t> or call 0800 731 6789 (9am to 5pm Monday to Friday</a:t>
            </a:r>
          </a:p>
          <a:p>
            <a:pPr marL="800100" lvl="1" indent="-342900" algn="just">
              <a:lnSpc>
                <a:spcPct val="250000"/>
              </a:lnSpc>
              <a:spcAft>
                <a:spcPts val="800"/>
              </a:spcAft>
              <a:buFont typeface="Courier New" panose="02070309020205020404" pitchFamily="49" charset="0"/>
              <a:buChar char="o"/>
              <a:tabLst>
                <a:tab pos="457200" algn="l"/>
              </a:tabLst>
            </a:pPr>
            <a:r>
              <a:rPr lang="en-GB" sz="1600" dirty="0">
                <a:ea typeface="Calibri" panose="020F0502020204030204" pitchFamily="34" charset="0"/>
                <a:cs typeface="Times New Roman" panose="02020603050405020304" pitchFamily="18" charset="0"/>
                <a:hlinkClick r:id="rId6"/>
              </a:rPr>
              <a:t>Green Book Chapter 9 </a:t>
            </a:r>
            <a:r>
              <a:rPr lang="en-GB" sz="1600" dirty="0">
                <a:ea typeface="Calibri" panose="020F0502020204030204" pitchFamily="34" charset="0"/>
                <a:cs typeface="Times New Roman" panose="02020603050405020304" pitchFamily="18" charset="0"/>
              </a:rPr>
              <a:t>for detailed guidance on reporting vaccine reactions</a:t>
            </a:r>
          </a:p>
        </p:txBody>
      </p:sp>
      <p:pic>
        <p:nvPicPr>
          <p:cNvPr id="2" name="Picture 1"/>
          <p:cNvPicPr>
            <a:picLocks noChangeAspect="1"/>
          </p:cNvPicPr>
          <p:nvPr/>
        </p:nvPicPr>
        <p:blipFill>
          <a:blip r:embed="rId7"/>
          <a:stretch>
            <a:fillRect/>
          </a:stretch>
        </p:blipFill>
        <p:spPr>
          <a:xfrm>
            <a:off x="10161270" y="3385948"/>
            <a:ext cx="1682122" cy="2504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9402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32B6-4212-4D68-B469-77D3F5977E1F}"/>
              </a:ext>
            </a:extLst>
          </p:cNvPr>
          <p:cNvSpPr>
            <a:spLocks noGrp="1"/>
          </p:cNvSpPr>
          <p:nvPr>
            <p:ph type="title"/>
          </p:nvPr>
        </p:nvSpPr>
        <p:spPr>
          <a:xfrm>
            <a:off x="162793" y="393695"/>
            <a:ext cx="12077700" cy="921808"/>
          </a:xfrm>
        </p:spPr>
        <p:txBody>
          <a:bodyPr/>
          <a:lstStyle/>
          <a:p>
            <a:r>
              <a:rPr lang="en-GB" sz="4000" b="1" dirty="0"/>
              <a:t>HPV Programme dosage and schedule  </a:t>
            </a:r>
            <a:endParaRPr lang="en-GB" b="1" dirty="0"/>
          </a:p>
        </p:txBody>
      </p:sp>
      <p:sp>
        <p:nvSpPr>
          <p:cNvPr id="3" name="Content Placeholder 2">
            <a:extLst>
              <a:ext uri="{FF2B5EF4-FFF2-40B4-BE49-F238E27FC236}">
                <a16:creationId xmlns:a16="http://schemas.microsoft.com/office/drawing/2014/main" id="{AE74E0DA-71DC-6834-928B-B3580072AF5B}"/>
              </a:ext>
            </a:extLst>
          </p:cNvPr>
          <p:cNvSpPr>
            <a:spLocks noGrp="1"/>
          </p:cNvSpPr>
          <p:nvPr>
            <p:ph idx="1"/>
          </p:nvPr>
        </p:nvSpPr>
        <p:spPr>
          <a:xfrm>
            <a:off x="635000" y="1419229"/>
            <a:ext cx="10515600" cy="4351336"/>
          </a:xfrm>
        </p:spPr>
        <p:txBody>
          <a:bodyPr/>
          <a:lstStyle/>
          <a:p>
            <a:pPr marL="0" indent="0">
              <a:buNone/>
            </a:pPr>
            <a:endParaRPr lang="en-GB" sz="1400" strike="sngStrike" dirty="0">
              <a:highlight>
                <a:srgbClr val="FFFF00"/>
              </a:highlight>
            </a:endParaRPr>
          </a:p>
          <a:p>
            <a:endParaRPr lang="en-GB" dirty="0"/>
          </a:p>
        </p:txBody>
      </p:sp>
      <p:graphicFrame>
        <p:nvGraphicFramePr>
          <p:cNvPr id="5" name="Table 5">
            <a:extLst>
              <a:ext uri="{FF2B5EF4-FFF2-40B4-BE49-F238E27FC236}">
                <a16:creationId xmlns:a16="http://schemas.microsoft.com/office/drawing/2014/main" id="{1BCD75A7-DCFA-0CF9-F330-3CD9F490204B}"/>
              </a:ext>
            </a:extLst>
          </p:cNvPr>
          <p:cNvGraphicFramePr>
            <a:graphicFrameLocks noGrp="1"/>
          </p:cNvGraphicFramePr>
          <p:nvPr>
            <p:extLst>
              <p:ext uri="{D42A27DB-BD31-4B8C-83A1-F6EECF244321}">
                <p14:modId xmlns:p14="http://schemas.microsoft.com/office/powerpoint/2010/main" val="363052682"/>
              </p:ext>
            </p:extLst>
          </p:nvPr>
        </p:nvGraphicFramePr>
        <p:xfrm>
          <a:off x="311383" y="1200936"/>
          <a:ext cx="11394207" cy="4653185"/>
        </p:xfrm>
        <a:graphic>
          <a:graphicData uri="http://schemas.openxmlformats.org/drawingml/2006/table">
            <a:tbl>
              <a:tblPr firstRow="1" bandRow="1">
                <a:tableStyleId>{5C22544A-7EE6-4342-B048-85BDC9FD1C3A}</a:tableStyleId>
              </a:tblPr>
              <a:tblGrid>
                <a:gridCol w="3774351">
                  <a:extLst>
                    <a:ext uri="{9D8B030D-6E8A-4147-A177-3AD203B41FA5}">
                      <a16:colId xmlns:a16="http://schemas.microsoft.com/office/drawing/2014/main" val="3830855713"/>
                    </a:ext>
                  </a:extLst>
                </a:gridCol>
                <a:gridCol w="3785150">
                  <a:extLst>
                    <a:ext uri="{9D8B030D-6E8A-4147-A177-3AD203B41FA5}">
                      <a16:colId xmlns:a16="http://schemas.microsoft.com/office/drawing/2014/main" val="3275115194"/>
                    </a:ext>
                  </a:extLst>
                </a:gridCol>
                <a:gridCol w="3834706">
                  <a:extLst>
                    <a:ext uri="{9D8B030D-6E8A-4147-A177-3AD203B41FA5}">
                      <a16:colId xmlns:a16="http://schemas.microsoft.com/office/drawing/2014/main" val="3832461610"/>
                    </a:ext>
                  </a:extLst>
                </a:gridCol>
              </a:tblGrid>
              <a:tr h="1780852">
                <a:tc>
                  <a:txBody>
                    <a:bodyPr/>
                    <a:lstStyle/>
                    <a:p>
                      <a:pPr algn="just"/>
                      <a:r>
                        <a:rPr lang="en-GB" sz="1600" u="sng" dirty="0">
                          <a:latin typeface="+mn-lt"/>
                        </a:rPr>
                        <a:t>Up to and including 24 years of age</a:t>
                      </a:r>
                    </a:p>
                    <a:p>
                      <a:pPr algn="just"/>
                      <a:r>
                        <a:rPr lang="en-GB" sz="1600" u="sng" dirty="0">
                          <a:latin typeface="+mn-lt"/>
                        </a:rPr>
                        <a:t>(unless immunocompromised)</a:t>
                      </a:r>
                    </a:p>
                  </a:txBody>
                  <a:tcPr marL="121920" marR="121920" marT="60960" marB="6096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u="sng">
                          <a:effectLst/>
                          <a:latin typeface="+mn-lt"/>
                        </a:rPr>
                        <a:t>GBMSM </a:t>
                      </a:r>
                      <a:r>
                        <a:rPr lang="en-GB" sz="1600" u="sng" dirty="0">
                          <a:effectLst/>
                          <a:latin typeface="+mn-lt"/>
                        </a:rPr>
                        <a:t>f</a:t>
                      </a:r>
                      <a:r>
                        <a:rPr lang="en-GB" sz="1600" u="sng">
                          <a:effectLst/>
                          <a:latin typeface="+mn-lt"/>
                        </a:rPr>
                        <a:t>rom </a:t>
                      </a:r>
                      <a:r>
                        <a:rPr lang="en-GB" sz="1600" u="sng" dirty="0">
                          <a:effectLst/>
                          <a:latin typeface="+mn-lt"/>
                        </a:rPr>
                        <a:t>25 up </a:t>
                      </a:r>
                      <a:r>
                        <a:rPr lang="en-GB" sz="1600" u="sng" dirty="0">
                          <a:solidFill>
                            <a:schemeClr val="bg1"/>
                          </a:solidFill>
                          <a:effectLst/>
                          <a:latin typeface="+mn-lt"/>
                        </a:rPr>
                        <a:t>to and including </a:t>
                      </a:r>
                      <a:r>
                        <a:rPr lang="en-GB" sz="1600" u="sng" dirty="0">
                          <a:effectLst/>
                          <a:latin typeface="+mn-lt"/>
                        </a:rPr>
                        <a:t>45 years of age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u="sng" dirty="0">
                          <a:latin typeface="+mn-lt"/>
                        </a:rPr>
                        <a:t>(unless immunocompromised)</a:t>
                      </a:r>
                      <a:endParaRPr lang="en-GB" sz="1600" u="sng" dirty="0">
                        <a:effectLst/>
                        <a:latin typeface="+mn-lt"/>
                        <a:ea typeface="Calibri" panose="020F0502020204030204" pitchFamily="34" charset="0"/>
                        <a:cs typeface="Times New Roman" panose="02020603050405020304" pitchFamily="18" charset="0"/>
                      </a:endParaRPr>
                    </a:p>
                    <a:p>
                      <a:pPr algn="just"/>
                      <a:endParaRPr lang="en-GB" sz="1600" dirty="0">
                        <a:latin typeface="+mn-lt"/>
                      </a:endParaRPr>
                    </a:p>
                    <a:p>
                      <a:pPr algn="just"/>
                      <a:endParaRPr lang="en-GB" sz="1600" dirty="0">
                        <a:latin typeface="+mn-lt"/>
                      </a:endParaRPr>
                    </a:p>
                    <a:p>
                      <a:pPr algn="just"/>
                      <a:r>
                        <a:rPr lang="en-GB" sz="1600" b="1" dirty="0">
                          <a:latin typeface="+mn-lt"/>
                        </a:rPr>
                        <a:t>Give at 0 and 6-24 months where possible</a:t>
                      </a:r>
                    </a:p>
                  </a:txBody>
                  <a:tcPr marL="121920" marR="121920" marT="60960" marB="60960"/>
                </a:tc>
                <a:tc>
                  <a:txBody>
                    <a:bodyPr/>
                    <a:lstStyle/>
                    <a:p>
                      <a:pPr marL="0" marR="0" lvl="0" indent="0" algn="just" rtl="0" eaLnBrk="1" fontAlgn="auto" latinLnBrk="0" hangingPunct="1">
                        <a:lnSpc>
                          <a:spcPct val="100000"/>
                        </a:lnSpc>
                        <a:spcBef>
                          <a:spcPts val="0"/>
                        </a:spcBef>
                        <a:spcAft>
                          <a:spcPts val="0"/>
                        </a:spcAft>
                        <a:buClrTx/>
                        <a:buSzTx/>
                        <a:buFontTx/>
                        <a:buNone/>
                      </a:pPr>
                      <a:r>
                        <a:rPr lang="en-GB" sz="1600" b="1" i="0" u="sng" strike="noStrike" noProof="0" dirty="0">
                          <a:solidFill>
                            <a:schemeClr val="bg1"/>
                          </a:solidFill>
                          <a:effectLst/>
                          <a:latin typeface="+mn-lt"/>
                        </a:rPr>
                        <a:t>U</a:t>
                      </a:r>
                      <a:r>
                        <a:rPr lang="en-GB" sz="1600" b="1" i="0" u="sng" strike="noStrike" noProof="0" dirty="0">
                          <a:solidFill>
                            <a:schemeClr val="bg1"/>
                          </a:solidFill>
                          <a:effectLst/>
                          <a:latin typeface="Arial"/>
                        </a:rPr>
                        <a:t>p </a:t>
                      </a:r>
                      <a:r>
                        <a:rPr lang="en-GB" sz="1600" u="sng" dirty="0">
                          <a:solidFill>
                            <a:schemeClr val="bg1"/>
                          </a:solidFill>
                          <a:effectLst/>
                          <a:latin typeface="+mn-lt"/>
                        </a:rPr>
                        <a:t>to and including </a:t>
                      </a:r>
                      <a:r>
                        <a:rPr lang="en-GB" sz="1600" u="sng" dirty="0">
                          <a:effectLst/>
                          <a:latin typeface="+mn-lt"/>
                        </a:rPr>
                        <a:t>45 years of age if HIV+ or have a weakened immune system</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dirty="0">
                        <a:effectLst/>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dirty="0">
                        <a:effectLst/>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a:effectLst/>
                          <a:latin typeface="+mn-lt"/>
                        </a:rPr>
                        <a:t>Give at </a:t>
                      </a:r>
                      <a:r>
                        <a:rPr lang="en-GB" sz="1600" dirty="0">
                          <a:latin typeface="+mn-lt"/>
                        </a:rPr>
                        <a:t>0, 1, 4-6 months where possible. </a:t>
                      </a:r>
                    </a:p>
                  </a:txBody>
                  <a:tcPr marL="121920" marR="121920" marT="60960" marB="60960"/>
                </a:tc>
                <a:extLst>
                  <a:ext uri="{0D108BD9-81ED-4DB2-BD59-A6C34878D82A}">
                    <a16:rowId xmlns:a16="http://schemas.microsoft.com/office/drawing/2014/main" val="4149782377"/>
                  </a:ext>
                </a:extLst>
              </a:tr>
              <a:tr h="666235">
                <a:tc>
                  <a:txBody>
                    <a:bodyPr/>
                    <a:lstStyle/>
                    <a:p>
                      <a:pPr algn="just"/>
                      <a:r>
                        <a:rPr lang="en-GB" sz="1600" dirty="0">
                          <a:latin typeface="+mn-lt"/>
                        </a:rPr>
                        <a:t>1st dose only required</a:t>
                      </a:r>
                    </a:p>
                  </a:txBody>
                  <a:tcPr marL="121920" marR="121920" marT="60960" marB="6096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a:effectLst/>
                          <a:latin typeface="+mn-lt"/>
                        </a:rPr>
                        <a:t>1st dose: Initial dose</a:t>
                      </a:r>
                      <a:endParaRPr lang="en-GB" sz="1600" dirty="0">
                        <a:latin typeface="+mn-lt"/>
                      </a:endParaRPr>
                    </a:p>
                  </a:txBody>
                  <a:tcPr marL="121920" marR="121920" marT="60960" marB="6096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a:effectLst/>
                          <a:latin typeface="+mn-lt"/>
                        </a:rPr>
                        <a:t>1st dose: Initial dose</a:t>
                      </a:r>
                      <a:endParaRPr lang="en-GB" sz="1600" dirty="0">
                        <a:latin typeface="+mn-lt"/>
                      </a:endParaRPr>
                    </a:p>
                  </a:txBody>
                  <a:tcPr marL="121920" marR="121920" marT="60960" marB="60960"/>
                </a:tc>
                <a:extLst>
                  <a:ext uri="{0D108BD9-81ED-4DB2-BD59-A6C34878D82A}">
                    <a16:rowId xmlns:a16="http://schemas.microsoft.com/office/drawing/2014/main" val="890955858"/>
                  </a:ext>
                </a:extLst>
              </a:tr>
              <a:tr h="951766">
                <a:tc>
                  <a:txBody>
                    <a:bodyPr/>
                    <a:lstStyle/>
                    <a:p>
                      <a:pPr algn="just"/>
                      <a:endParaRPr lang="en-GB" sz="1600" dirty="0">
                        <a:latin typeface="+mn-lt"/>
                      </a:endParaRPr>
                    </a:p>
                    <a:p>
                      <a:pPr algn="just"/>
                      <a:endParaRPr lang="en-GB" sz="1600" dirty="0">
                        <a:latin typeface="+mn-lt"/>
                      </a:endParaRPr>
                    </a:p>
                  </a:txBody>
                  <a:tcPr marL="121920" marR="121920" marT="60960" marB="6096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a:effectLst/>
                          <a:latin typeface="+mn-lt"/>
                        </a:rPr>
                        <a:t>2nd dose:  6 months* after and within 24 months of initial dose</a:t>
                      </a:r>
                      <a:endParaRPr lang="en-GB" sz="1600" dirty="0">
                        <a:latin typeface="+mn-lt"/>
                      </a:endParaRPr>
                    </a:p>
                  </a:txBody>
                  <a:tcPr marL="121920" marR="121920" marT="60960" marB="6096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a:effectLst/>
                          <a:latin typeface="+mn-lt"/>
                        </a:rPr>
                        <a:t>2nd dose: 1 month after the initial dose</a:t>
                      </a:r>
                      <a:endParaRPr lang="en-GB" sz="1600" dirty="0">
                        <a:latin typeface="+mn-lt"/>
                      </a:endParaRPr>
                    </a:p>
                  </a:txBody>
                  <a:tcPr marL="121920" marR="121920" marT="60960" marB="60960"/>
                </a:tc>
                <a:extLst>
                  <a:ext uri="{0D108BD9-81ED-4DB2-BD59-A6C34878D82A}">
                    <a16:rowId xmlns:a16="http://schemas.microsoft.com/office/drawing/2014/main" val="983152086"/>
                  </a:ext>
                </a:extLst>
              </a:tr>
              <a:tr h="1206384">
                <a:tc>
                  <a:txBody>
                    <a:bodyPr/>
                    <a:lstStyle/>
                    <a:p>
                      <a:pPr algn="just"/>
                      <a:endParaRPr lang="en-GB" sz="1600" dirty="0">
                        <a:latin typeface="+mn-lt"/>
                      </a:endParaRPr>
                    </a:p>
                    <a:p>
                      <a:pPr algn="just"/>
                      <a:endParaRPr lang="en-GB" sz="1600" dirty="0">
                        <a:latin typeface="+mn-lt"/>
                      </a:endParaRPr>
                    </a:p>
                  </a:txBody>
                  <a:tcPr marL="121920" marR="121920" marT="60960" marB="60960"/>
                </a:tc>
                <a:tc>
                  <a:txBody>
                    <a:bodyPr/>
                    <a:lstStyle/>
                    <a:p>
                      <a:pPr algn="just"/>
                      <a:endParaRPr lang="en-GB" sz="1600" dirty="0">
                        <a:latin typeface="+mn-lt"/>
                      </a:endParaRPr>
                    </a:p>
                    <a:p>
                      <a:pPr algn="just"/>
                      <a:endParaRPr lang="en-GB" sz="1600" dirty="0">
                        <a:latin typeface="+mn-lt"/>
                      </a:endParaRPr>
                    </a:p>
                  </a:txBody>
                  <a:tcPr marL="121920" marR="121920" marT="60960" marB="60960"/>
                </a:tc>
                <a:tc>
                  <a:txBody>
                    <a:bodyPr/>
                    <a:lstStyle/>
                    <a:p>
                      <a:pPr algn="just"/>
                      <a:r>
                        <a:rPr lang="en-GB" sz="1600" dirty="0">
                          <a:latin typeface="+mn-lt"/>
                        </a:rPr>
                        <a:t>3rd dose: </a:t>
                      </a:r>
                      <a:r>
                        <a:rPr lang="en-GB" sz="1600" strike="noStrike" dirty="0">
                          <a:latin typeface="+mn-lt"/>
                        </a:rPr>
                        <a:t>3 to 5 months** following second dose (All 3 doses within 12 months of initial dose).</a:t>
                      </a:r>
                    </a:p>
                  </a:txBody>
                  <a:tcPr marL="121920" marR="121920" marT="60960" marB="60960"/>
                </a:tc>
                <a:extLst>
                  <a:ext uri="{0D108BD9-81ED-4DB2-BD59-A6C34878D82A}">
                    <a16:rowId xmlns:a16="http://schemas.microsoft.com/office/drawing/2014/main" val="3266376384"/>
                  </a:ext>
                </a:extLst>
              </a:tr>
            </a:tbl>
          </a:graphicData>
        </a:graphic>
      </p:graphicFrame>
      <p:sp>
        <p:nvSpPr>
          <p:cNvPr id="4" name="Footer Placeholder 3">
            <a:extLst>
              <a:ext uri="{FF2B5EF4-FFF2-40B4-BE49-F238E27FC236}">
                <a16:creationId xmlns:a16="http://schemas.microsoft.com/office/drawing/2014/main" id="{15A63948-508E-79DC-C287-3DB53F01C1C5}"/>
              </a:ext>
            </a:extLst>
          </p:cNvPr>
          <p:cNvSpPr>
            <a:spLocks noGrp="1"/>
          </p:cNvSpPr>
          <p:nvPr>
            <p:ph type="ftr" sz="quarter" idx="11"/>
          </p:nvPr>
        </p:nvSpPr>
        <p:spPr/>
        <p:txBody>
          <a:bodyPr/>
          <a:lstStyle/>
          <a:p>
            <a:r>
              <a:rPr lang="en-GB"/>
              <a:t>Human papillomavirus (HPV) vaccination </a:t>
            </a:r>
          </a:p>
        </p:txBody>
      </p:sp>
      <p:sp>
        <p:nvSpPr>
          <p:cNvPr id="6" name="Slide Number Placeholder 5">
            <a:extLst>
              <a:ext uri="{FF2B5EF4-FFF2-40B4-BE49-F238E27FC236}">
                <a16:creationId xmlns:a16="http://schemas.microsoft.com/office/drawing/2014/main" id="{096F731A-F695-93D0-CFDF-42BDB31F28F3}"/>
              </a:ext>
            </a:extLst>
          </p:cNvPr>
          <p:cNvSpPr>
            <a:spLocks noGrp="1"/>
          </p:cNvSpPr>
          <p:nvPr>
            <p:ph type="sldNum" sz="quarter" idx="12"/>
          </p:nvPr>
        </p:nvSpPr>
        <p:spPr/>
        <p:txBody>
          <a:bodyPr/>
          <a:lstStyle/>
          <a:p>
            <a:fld id="{561D0CCE-8DCC-44DC-A653-AE62B1D84A52}" type="slidenum">
              <a:rPr lang="en-GB" smtClean="0"/>
              <a:pPr/>
              <a:t>29</a:t>
            </a:fld>
            <a:endParaRPr lang="en-GB"/>
          </a:p>
        </p:txBody>
      </p:sp>
    </p:spTree>
    <p:extLst>
      <p:ext uri="{BB962C8B-B14F-4D97-AF65-F5344CB8AC3E}">
        <p14:creationId xmlns:p14="http://schemas.microsoft.com/office/powerpoint/2010/main" val="245466392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206"/>
          </a:xfrm>
        </p:spPr>
        <p:txBody>
          <a:bodyPr/>
          <a:lstStyle/>
          <a:p>
            <a:r>
              <a:rPr kumimoji="0" lang="en-GB" sz="4000" b="1" i="0" u="none" strike="noStrike" kern="1200" cap="none" spc="0" normalizeH="0" baseline="0" noProof="0" dirty="0">
                <a:ln>
                  <a:noFill/>
                </a:ln>
                <a:effectLst/>
                <a:uLnTx/>
                <a:uFillTx/>
                <a:latin typeface="Arial"/>
                <a:ea typeface="+mj-ea"/>
                <a:cs typeface="+mj-cs"/>
              </a:rPr>
              <a:t>Acknowledgements</a:t>
            </a:r>
            <a:endParaRPr lang="en-GB" sz="4000" dirty="0"/>
          </a:p>
        </p:txBody>
      </p:sp>
      <p:sp>
        <p:nvSpPr>
          <p:cNvPr id="3" name="Content Placeholder 2"/>
          <p:cNvSpPr>
            <a:spLocks noGrp="1"/>
          </p:cNvSpPr>
          <p:nvPr>
            <p:ph idx="1"/>
          </p:nvPr>
        </p:nvSpPr>
        <p:spPr>
          <a:xfrm>
            <a:off x="308344" y="1253331"/>
            <a:ext cx="11610754" cy="4351338"/>
          </a:xfrm>
        </p:spPr>
        <p:txBody>
          <a:bodyPr/>
          <a:lstStyle/>
          <a:p>
            <a:pPr marL="285750" indent="-285750" algn="just">
              <a:lnSpc>
                <a:spcPct val="250000"/>
              </a:lnSpc>
              <a:buFont typeface="Arial" charset="0"/>
              <a:buChar char="•"/>
              <a:defRPr/>
            </a:pPr>
            <a:r>
              <a:rPr lang="en-GB" sz="1800" dirty="0">
                <a:ea typeface="Verdana" panose="020B0604030504040204" pitchFamily="34" charset="0"/>
                <a:cs typeface="Calibri" panose="020F0502020204030204" pitchFamily="34" charset="0"/>
              </a:rPr>
              <a:t>Vaccine Preventable Disease Programme (VPDP), </a:t>
            </a:r>
            <a:r>
              <a:rPr lang="en-GB" sz="1800" dirty="0">
                <a:cs typeface="Calibri" panose="020F0502020204030204" pitchFamily="34" charset="0"/>
              </a:rPr>
              <a:t>Public Health Wales </a:t>
            </a:r>
            <a:r>
              <a:rPr lang="en-GB" sz="1800" dirty="0">
                <a:hlinkClick r:id="rId2"/>
              </a:rPr>
              <a:t>Immunisation and Vaccines - Public Health Wales</a:t>
            </a:r>
            <a:endParaRPr lang="en-GB" sz="1800" dirty="0">
              <a:ea typeface="Verdana" panose="020B0604030504040204" pitchFamily="34" charset="0"/>
              <a:cs typeface="Calibri" panose="020F0502020204030204" pitchFamily="34" charset="0"/>
            </a:endParaRPr>
          </a:p>
          <a:p>
            <a:pPr marL="285750" indent="-285750" algn="just">
              <a:lnSpc>
                <a:spcPct val="250000"/>
              </a:lnSpc>
              <a:buFont typeface="Arial" charset="0"/>
              <a:buChar char="•"/>
              <a:defRPr/>
            </a:pPr>
            <a:r>
              <a:rPr lang="en-GB" sz="1800" dirty="0">
                <a:ea typeface="Verdana" panose="020B0604030504040204" pitchFamily="34" charset="0"/>
                <a:cs typeface="Calibri" panose="020F0502020204030204" pitchFamily="34" charset="0"/>
              </a:rPr>
              <a:t>UK Health Security Agency </a:t>
            </a:r>
            <a:r>
              <a:rPr lang="en-GB" sz="1800" dirty="0">
                <a:ea typeface="Verdana" panose="020B0604030504040204" pitchFamily="34" charset="0"/>
                <a:cs typeface="Calibri" panose="020F0502020204030204" pitchFamily="34" charset="0"/>
                <a:hlinkClick r:id="rId3"/>
              </a:rPr>
              <a:t>www.gov.uk/government/topics/public-health</a:t>
            </a:r>
            <a:endParaRPr lang="en-GB" sz="1800" dirty="0">
              <a:ea typeface="Verdana" panose="020B0604030504040204" pitchFamily="34" charset="0"/>
              <a:cs typeface="Calibri" panose="020F0502020204030204" pitchFamily="34" charset="0"/>
            </a:endParaRPr>
          </a:p>
          <a:p>
            <a:pPr algn="just">
              <a:lnSpc>
                <a:spcPct val="250000"/>
              </a:lnSpc>
              <a:defRPr/>
            </a:pPr>
            <a:r>
              <a:rPr lang="en-GB" sz="1800" dirty="0">
                <a:ea typeface="Verdana" panose="020B0604030504040204" pitchFamily="34" charset="0"/>
                <a:cs typeface="Calibri" panose="020F0502020204030204" pitchFamily="34" charset="0"/>
              </a:rPr>
              <a:t>Public Health Scotland </a:t>
            </a:r>
            <a:r>
              <a:rPr lang="en-GB" sz="1800" dirty="0">
                <a:ea typeface="Verdana" panose="020B0604030504040204" pitchFamily="34" charset="0"/>
                <a:cs typeface="Calibri" panose="020F0502020204030204" pitchFamily="34" charset="0"/>
                <a:hlinkClick r:id="rId4"/>
              </a:rPr>
              <a:t>www.publichealthscotland.scot/</a:t>
            </a:r>
            <a:r>
              <a:rPr lang="en-GB" sz="1800" dirty="0">
                <a:ea typeface="Verdana" panose="020B0604030504040204" pitchFamily="34" charset="0"/>
                <a:cs typeface="Calibri" panose="020F0502020204030204" pitchFamily="34" charset="0"/>
              </a:rPr>
              <a:t> </a:t>
            </a:r>
          </a:p>
          <a:p>
            <a:pPr marL="285750" lvl="0" indent="-285750">
              <a:lnSpc>
                <a:spcPct val="100000"/>
              </a:lnSpc>
              <a:buFont typeface="Arial" charset="0"/>
              <a:buChar char="•"/>
              <a:defRPr/>
            </a:pPr>
            <a:endParaRPr lang="en-GB" sz="2000" dirty="0">
              <a:highlight>
                <a:srgbClr val="FFFF00"/>
              </a:highlight>
              <a:latin typeface="+mj-lt"/>
              <a:ea typeface="Verdana" panose="020B0604030504040204" pitchFamily="34" charset="0"/>
              <a:cs typeface="Calibri" panose="020F0502020204030204" pitchFamily="34" charset="0"/>
            </a:endParaRPr>
          </a:p>
          <a:p>
            <a:pPr marL="0" indent="0">
              <a:buNone/>
            </a:pPr>
            <a:endParaRPr lang="en-GB" dirty="0"/>
          </a:p>
        </p:txBody>
      </p:sp>
      <p:sp>
        <p:nvSpPr>
          <p:cNvPr id="4" name="Footer Placeholder 3"/>
          <p:cNvSpPr>
            <a:spLocks noGrp="1"/>
          </p:cNvSpPr>
          <p:nvPr>
            <p:ph type="ftr" sz="quarter" idx="11"/>
          </p:nvPr>
        </p:nvSpPr>
        <p:spPr>
          <a:xfrm>
            <a:off x="838200" y="6173787"/>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3</a:t>
            </a:fld>
            <a:endParaRPr lang="en-GB"/>
          </a:p>
        </p:txBody>
      </p:sp>
    </p:spTree>
    <p:extLst>
      <p:ext uri="{BB962C8B-B14F-4D97-AF65-F5344CB8AC3E}">
        <p14:creationId xmlns:p14="http://schemas.microsoft.com/office/powerpoint/2010/main" val="2990502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47" y="239390"/>
            <a:ext cx="11548153" cy="816403"/>
          </a:xfrm>
        </p:spPr>
        <p:txBody>
          <a:bodyPr/>
          <a:lstStyle/>
          <a:p>
            <a:r>
              <a:rPr lang="en-GB" sz="4000" b="1" dirty="0">
                <a:cs typeface="Calibri" panose="020F0502020204030204" pitchFamily="34" charset="0"/>
              </a:rPr>
              <a:t>HPV vaccine dosage and schedule</a:t>
            </a:r>
            <a:br>
              <a:rPr lang="en-GB" b="1" dirty="0">
                <a:latin typeface="Calibri" panose="020F0502020204030204" pitchFamily="34" charset="0"/>
                <a:cs typeface="Calibri" panose="020F0502020204030204" pitchFamily="34" charset="0"/>
              </a:rPr>
            </a:br>
            <a:endParaRPr lang="en-GB" dirty="0"/>
          </a:p>
        </p:txBody>
      </p:sp>
      <p:sp>
        <p:nvSpPr>
          <p:cNvPr id="3" name="Content Placeholder 2"/>
          <p:cNvSpPr>
            <a:spLocks noGrp="1"/>
          </p:cNvSpPr>
          <p:nvPr>
            <p:ph idx="1"/>
          </p:nvPr>
        </p:nvSpPr>
        <p:spPr>
          <a:xfrm>
            <a:off x="643847" y="1055793"/>
            <a:ext cx="10515600" cy="4488791"/>
          </a:xfrm>
        </p:spPr>
        <p:txBody>
          <a:bodyPr/>
          <a:lstStyle/>
          <a:p>
            <a:pPr algn="just">
              <a:lnSpc>
                <a:spcPct val="200000"/>
              </a:lnSpc>
            </a:pPr>
            <a:r>
              <a:rPr lang="en-GB" sz="1800" dirty="0">
                <a:cs typeface="Calibri" panose="020F0502020204030204" pitchFamily="34" charset="0"/>
              </a:rPr>
              <a:t>Prior infection with one HPV type does not diminish the efficacy of the vaccine against other HPV types included in the vaccine</a:t>
            </a:r>
          </a:p>
          <a:p>
            <a:pPr algn="just">
              <a:lnSpc>
                <a:spcPct val="200000"/>
              </a:lnSpc>
            </a:pPr>
            <a:r>
              <a:rPr lang="en-GB" sz="1800" dirty="0">
                <a:cs typeface="Calibri" panose="020F0502020204030204" pitchFamily="34" charset="0"/>
              </a:rPr>
              <a:t>To get the best protection, it is important the full course of vaccination is received</a:t>
            </a:r>
          </a:p>
          <a:p>
            <a:pPr algn="just">
              <a:lnSpc>
                <a:spcPct val="200000"/>
              </a:lnSpc>
            </a:pPr>
            <a:r>
              <a:rPr lang="en-GB" sz="1800" dirty="0">
                <a:cs typeface="Calibri" panose="020F0502020204030204" pitchFamily="34" charset="0"/>
              </a:rPr>
              <a:t>Booster doses are not currently indicated</a:t>
            </a:r>
          </a:p>
          <a:p>
            <a:pPr algn="just">
              <a:lnSpc>
                <a:spcPct val="200000"/>
              </a:lnSpc>
            </a:pPr>
            <a:r>
              <a:rPr lang="en-GB" sz="1800" dirty="0">
                <a:cs typeface="Calibri" panose="020F0502020204030204" pitchFamily="34" charset="0"/>
              </a:rPr>
              <a:t>Current studies show protection is maintained for at least 10 years although protection is expected to last longer</a:t>
            </a:r>
          </a:p>
          <a:p>
            <a:pPr algn="just">
              <a:lnSpc>
                <a:spcPct val="200000"/>
              </a:lnSpc>
            </a:pPr>
            <a:r>
              <a:rPr lang="en-GB" sz="1800" dirty="0">
                <a:cs typeface="Calibri" panose="020F0502020204030204" pitchFamily="34" charset="0"/>
              </a:rPr>
              <a:t>Long-term follow-up studies are in place to evaluate length of protection and will determine the need for any subsequent boosters</a:t>
            </a:r>
          </a:p>
        </p:txBody>
      </p:sp>
      <p:sp>
        <p:nvSpPr>
          <p:cNvPr id="4" name="Footer Placeholder 3"/>
          <p:cNvSpPr>
            <a:spLocks noGrp="1"/>
          </p:cNvSpPr>
          <p:nvPr>
            <p:ph type="ftr" sz="quarter" idx="11"/>
          </p:nvPr>
        </p:nvSpPr>
        <p:spPr>
          <a:xfrm>
            <a:off x="838200" y="6181674"/>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30</a:t>
            </a:fld>
            <a:endParaRPr lang="en-GB"/>
          </a:p>
        </p:txBody>
      </p:sp>
    </p:spTree>
    <p:extLst>
      <p:ext uri="{BB962C8B-B14F-4D97-AF65-F5344CB8AC3E}">
        <p14:creationId xmlns:p14="http://schemas.microsoft.com/office/powerpoint/2010/main" val="1371148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85" y="365124"/>
            <a:ext cx="10778515" cy="1325563"/>
          </a:xfrm>
        </p:spPr>
        <p:txBody>
          <a:bodyPr/>
          <a:lstStyle/>
          <a:p>
            <a:pPr marL="0" indent="0"/>
            <a:r>
              <a:rPr lang="en-GB" sz="4000" b="1" dirty="0">
                <a:cs typeface="Calibri" panose="020F0502020204030204" pitchFamily="34" charset="0"/>
              </a:rPr>
              <a:t>Epidemiology: Impact on infection</a:t>
            </a:r>
          </a:p>
        </p:txBody>
      </p:sp>
      <p:sp>
        <p:nvSpPr>
          <p:cNvPr id="3" name="Content Placeholder 2"/>
          <p:cNvSpPr>
            <a:spLocks noGrp="1"/>
          </p:cNvSpPr>
          <p:nvPr>
            <p:ph idx="1"/>
          </p:nvPr>
        </p:nvSpPr>
        <p:spPr>
          <a:xfrm>
            <a:off x="575285" y="1027906"/>
            <a:ext cx="10515600" cy="4437401"/>
          </a:xfrm>
        </p:spPr>
        <p:txBody>
          <a:bodyPr/>
          <a:lstStyle/>
          <a:p>
            <a:pPr algn="just">
              <a:lnSpc>
                <a:spcPct val="200000"/>
              </a:lnSpc>
            </a:pPr>
            <a:r>
              <a:rPr lang="en-GB" sz="1600" dirty="0">
                <a:latin typeface="+mj-lt"/>
                <a:cs typeface="Calibri" panose="020F0502020204030204" pitchFamily="34" charset="0"/>
              </a:rPr>
              <a:t>Evidence from surveillance consistent with:</a:t>
            </a:r>
          </a:p>
          <a:p>
            <a:pPr lvl="1" algn="just">
              <a:lnSpc>
                <a:spcPct val="200000"/>
              </a:lnSpc>
            </a:pPr>
            <a:r>
              <a:rPr lang="en-GB" sz="1600" dirty="0">
                <a:latin typeface="+mj-lt"/>
                <a:cs typeface="Calibri" panose="020F0502020204030204" pitchFamily="34" charset="0"/>
              </a:rPr>
              <a:t>very high vaccine effectiveness among those vaccinated</a:t>
            </a:r>
          </a:p>
          <a:p>
            <a:pPr lvl="1" algn="just">
              <a:lnSpc>
                <a:spcPct val="200000"/>
              </a:lnSpc>
            </a:pPr>
            <a:r>
              <a:rPr lang="en-GB" sz="1600" dirty="0">
                <a:latin typeface="+mj-lt"/>
                <a:cs typeface="Calibri" panose="020F0502020204030204" pitchFamily="34" charset="0"/>
              </a:rPr>
              <a:t>a substantial herd protection effect with lower HPV 16 and 18 prevalence over time in unvaccinated women. </a:t>
            </a:r>
          </a:p>
          <a:p>
            <a:pPr lvl="1" algn="just">
              <a:lnSpc>
                <a:spcPct val="200000"/>
              </a:lnSpc>
            </a:pPr>
            <a:r>
              <a:rPr lang="en-GB" sz="1600" dirty="0">
                <a:solidFill>
                  <a:srgbClr val="212A73"/>
                </a:solidFill>
                <a:latin typeface="+mj-lt"/>
                <a:ea typeface="Times New Roman" panose="02020603050405020304" pitchFamily="18" charset="0"/>
                <a:cs typeface="Times New Roman" panose="02020603050405020304" pitchFamily="18" charset="0"/>
              </a:rPr>
              <a:t>s</a:t>
            </a:r>
            <a:r>
              <a:rPr lang="en-GB" sz="1600" kern="1200" dirty="0">
                <a:solidFill>
                  <a:srgbClr val="212A73"/>
                </a:solidFill>
                <a:effectLst/>
                <a:latin typeface="+mj-lt"/>
                <a:ea typeface="Times New Roman" panose="02020603050405020304" pitchFamily="18" charset="0"/>
                <a:cs typeface="Times New Roman" panose="02020603050405020304" pitchFamily="18" charset="0"/>
              </a:rPr>
              <a:t>tudies in the USA and Australia found evidence of indirect protection of unvaccinated females through herd effects (WHO 2022</a:t>
            </a:r>
            <a:r>
              <a:rPr lang="en-GB" sz="1600" dirty="0">
                <a:solidFill>
                  <a:srgbClr val="000000"/>
                </a:solidFill>
                <a:latin typeface="+mj-lt"/>
                <a:ea typeface="Times New Roman" panose="02020603050405020304" pitchFamily="18" charset="0"/>
                <a:cs typeface="Times New Roman" panose="02020603050405020304" pitchFamily="18" charset="0"/>
              </a:rPr>
              <a:t>)</a:t>
            </a:r>
            <a:r>
              <a:rPr lang="en-GB" sz="1600" dirty="0">
                <a:solidFill>
                  <a:srgbClr val="212A73"/>
                </a:solidFill>
                <a:latin typeface="+mj-lt"/>
                <a:ea typeface="Times New Roman" panose="02020603050405020304" pitchFamily="18" charset="0"/>
                <a:cs typeface="Calibri" panose="020F0502020204030204" pitchFamily="34" charset="0"/>
              </a:rPr>
              <a:t>.</a:t>
            </a:r>
            <a:endParaRPr lang="en-GB" sz="1600" dirty="0">
              <a:solidFill>
                <a:srgbClr val="212A73"/>
              </a:solidFill>
              <a:latin typeface="+mj-lt"/>
              <a:cs typeface="Calibri" panose="020F0502020204030204" pitchFamily="34" charset="0"/>
            </a:endParaRPr>
          </a:p>
          <a:p>
            <a:pPr lvl="1" algn="just">
              <a:lnSpc>
                <a:spcPct val="200000"/>
              </a:lnSpc>
            </a:pPr>
            <a:r>
              <a:rPr lang="en-GB" sz="1600" dirty="0">
                <a:latin typeface="+mj-lt"/>
                <a:cs typeface="Calibri" panose="020F0502020204030204" pitchFamily="34" charset="0"/>
              </a:rPr>
              <a:t>cross-protection –  decline in HPV types 31, 33 and 45 in the post-vaccination period</a:t>
            </a:r>
          </a:p>
          <a:p>
            <a:pPr algn="just">
              <a:lnSpc>
                <a:spcPct val="200000"/>
              </a:lnSpc>
            </a:pPr>
            <a:r>
              <a:rPr lang="en-GB" sz="1600" dirty="0">
                <a:latin typeface="+mj-lt"/>
                <a:cs typeface="Calibri" panose="020F0502020204030204" pitchFamily="34" charset="0"/>
              </a:rPr>
              <a:t>No evidence of non-vaccine type replacement</a:t>
            </a:r>
          </a:p>
          <a:p>
            <a:pPr algn="just">
              <a:lnSpc>
                <a:spcPct val="200000"/>
              </a:lnSpc>
            </a:pPr>
            <a:r>
              <a:rPr lang="en-GB" sz="1600" dirty="0">
                <a:latin typeface="+mj-lt"/>
                <a:cs typeface="Calibri" panose="020F0502020204030204" pitchFamily="34" charset="0"/>
              </a:rPr>
              <a:t>Similar findings in Scotland, Denmark, Australia and systematic reviews</a:t>
            </a:r>
          </a:p>
          <a:p>
            <a:pPr marL="0" indent="0">
              <a:lnSpc>
                <a:spcPct val="150000"/>
              </a:lnSpc>
              <a:buNone/>
            </a:pPr>
            <a:r>
              <a:rPr lang="en-GB" b="1" dirty="0">
                <a:latin typeface="Calibri" panose="020F0502020204030204" pitchFamily="34" charset="0"/>
                <a:cs typeface="Calibri" panose="020F0502020204030204" pitchFamily="34" charset="0"/>
              </a:rPr>
              <a:t>               </a:t>
            </a:r>
          </a:p>
        </p:txBody>
      </p:sp>
      <p:sp>
        <p:nvSpPr>
          <p:cNvPr id="4" name="Footer Placeholder 3"/>
          <p:cNvSpPr>
            <a:spLocks noGrp="1"/>
          </p:cNvSpPr>
          <p:nvPr>
            <p:ph type="ftr" sz="quarter" idx="11"/>
          </p:nvPr>
        </p:nvSpPr>
        <p:spPr>
          <a:xfrm>
            <a:off x="907026" y="6284708"/>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31</a:t>
            </a:fld>
            <a:endParaRPr lang="en-GB"/>
          </a:p>
        </p:txBody>
      </p:sp>
    </p:spTree>
    <p:extLst>
      <p:ext uri="{BB962C8B-B14F-4D97-AF65-F5344CB8AC3E}">
        <p14:creationId xmlns:p14="http://schemas.microsoft.com/office/powerpoint/2010/main" val="1688340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20" y="215183"/>
            <a:ext cx="12102780" cy="1325563"/>
          </a:xfrm>
        </p:spPr>
        <p:txBody>
          <a:bodyPr/>
          <a:lstStyle/>
          <a:p>
            <a:pPr marL="0" indent="0"/>
            <a:r>
              <a:rPr lang="en-GB" sz="4000" b="1" dirty="0">
                <a:cs typeface="Calibri" panose="020F0502020204030204" pitchFamily="34" charset="0"/>
              </a:rPr>
              <a:t>Changes in post-vaccination HPV prevalence in England: </a:t>
            </a:r>
            <a:br>
              <a:rPr lang="en-GB" sz="4000" b="1" dirty="0">
                <a:cs typeface="Calibri" panose="020F0502020204030204" pitchFamily="34" charset="0"/>
              </a:rPr>
            </a:br>
            <a:r>
              <a:rPr lang="en-GB" sz="4000" b="1" dirty="0">
                <a:cs typeface="Calibri" panose="020F0502020204030204" pitchFamily="34" charset="0"/>
              </a:rPr>
              <a:t>16 to 18 year old females</a:t>
            </a:r>
          </a:p>
        </p:txBody>
      </p:sp>
      <p:sp>
        <p:nvSpPr>
          <p:cNvPr id="4" name="Footer Placeholder 3"/>
          <p:cNvSpPr>
            <a:spLocks noGrp="1"/>
          </p:cNvSpPr>
          <p:nvPr>
            <p:ph type="ftr" sz="quarter" idx="11"/>
          </p:nvPr>
        </p:nvSpPr>
        <p:spPr>
          <a:xfrm>
            <a:off x="838200" y="6277692"/>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32</a:t>
            </a:fld>
            <a:endParaRPr lang="en-GB"/>
          </a:p>
        </p:txBody>
      </p:sp>
      <p:sp>
        <p:nvSpPr>
          <p:cNvPr id="7" name="Rectangle 6"/>
          <p:cNvSpPr/>
          <p:nvPr/>
        </p:nvSpPr>
        <p:spPr>
          <a:xfrm>
            <a:off x="7078269" y="2005922"/>
            <a:ext cx="4933741" cy="4216539"/>
          </a:xfrm>
          <a:prstGeom prst="rect">
            <a:avLst/>
          </a:prstGeom>
        </p:spPr>
        <p:txBody>
          <a:bodyPr wrap="square" numCol="1">
            <a:spAutoFit/>
          </a:bodyPr>
          <a:lstStyle/>
          <a:p>
            <a:pPr algn="just"/>
            <a:r>
              <a:rPr lang="en-GB" sz="1600" dirty="0">
                <a:cs typeface="Calibri" panose="020F0502020204030204" pitchFamily="34" charset="0"/>
              </a:rPr>
              <a:t>In studies comparing pre vaccination and post vaccination periods involving more that 60 million individuals, prevalence of HPV16 and HPV18 decreased significantly by 83% among girls aged 13-19 years and by 66% among women aged 20-24 years after 5-8 years of vaccination (WHO 2022).</a:t>
            </a:r>
          </a:p>
          <a:p>
            <a:pPr algn="just"/>
            <a:endParaRPr lang="en-GB" sz="1600" dirty="0">
              <a:cs typeface="Calibri" panose="020F0502020204030204" pitchFamily="34" charset="0"/>
            </a:endParaRPr>
          </a:p>
          <a:p>
            <a:pPr algn="just"/>
            <a:r>
              <a:rPr lang="en-GB" sz="1600" dirty="0">
                <a:cs typeface="Calibri" panose="020F0502020204030204" pitchFamily="34" charset="0"/>
              </a:rPr>
              <a:t>The prevalence of HPV 16 and/or 18 has decreased within the post-vaccination period from 8.2% in 2010/11 to 1.6% in 2016 (</a:t>
            </a:r>
            <a:r>
              <a:rPr lang="en-GB" sz="1600" dirty="0" err="1">
                <a:cs typeface="Calibri" panose="020F0502020204030204" pitchFamily="34" charset="0"/>
              </a:rPr>
              <a:t>Mesher</a:t>
            </a:r>
            <a:r>
              <a:rPr lang="en-GB" sz="1600" dirty="0">
                <a:cs typeface="Calibri" panose="020F0502020204030204" pitchFamily="34" charset="0"/>
              </a:rPr>
              <a:t> et al 2018).</a:t>
            </a:r>
          </a:p>
          <a:p>
            <a:pPr algn="just"/>
            <a:endParaRPr lang="en-GB" sz="1600" dirty="0">
              <a:cs typeface="Calibri" panose="020F0502020204030204" pitchFamily="34" charset="0"/>
            </a:endParaRPr>
          </a:p>
          <a:p>
            <a:pPr algn="just"/>
            <a:r>
              <a:rPr lang="en-GB" sz="1600" dirty="0">
                <a:cs typeface="Calibri" panose="020F0502020204030204" pitchFamily="34" charset="0"/>
              </a:rPr>
              <a:t>In 2018, 10 years after vaccination was introduced, no HPV16/18 infections were detected in 16 to 18 year olds. </a:t>
            </a:r>
          </a:p>
          <a:p>
            <a:pPr algn="just"/>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9" name="Content Placeholder 8"/>
          <p:cNvPicPr>
            <a:picLocks noGrp="1" noChangeAspect="1"/>
          </p:cNvPicPr>
          <p:nvPr>
            <p:ph idx="1"/>
          </p:nvPr>
        </p:nvPicPr>
        <p:blipFill>
          <a:blip r:embed="rId3"/>
          <a:stretch>
            <a:fillRect/>
          </a:stretch>
        </p:blipFill>
        <p:spPr>
          <a:xfrm>
            <a:off x="333060" y="2005922"/>
            <a:ext cx="6398568" cy="3846786"/>
          </a:xfrm>
          <a:prstGeom prst="rect">
            <a:avLst/>
          </a:prstGeom>
        </p:spPr>
      </p:pic>
    </p:spTree>
    <p:extLst>
      <p:ext uri="{BB962C8B-B14F-4D97-AF65-F5344CB8AC3E}">
        <p14:creationId xmlns:p14="http://schemas.microsoft.com/office/powerpoint/2010/main" val="2075350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86435"/>
            <a:ext cx="10515600" cy="1325563"/>
          </a:xfrm>
        </p:spPr>
        <p:txBody>
          <a:bodyPr/>
          <a:lstStyle/>
          <a:p>
            <a:pPr marL="0" indent="0"/>
            <a:r>
              <a:rPr lang="en-GB" sz="4000" b="1" dirty="0">
                <a:cs typeface="Calibri" panose="020F0502020204030204" pitchFamily="34" charset="0"/>
              </a:rPr>
              <a:t>Impact on anogenital warts (AGW)</a:t>
            </a:r>
          </a:p>
        </p:txBody>
      </p:sp>
      <p:sp>
        <p:nvSpPr>
          <p:cNvPr id="3" name="Content Placeholder 2"/>
          <p:cNvSpPr>
            <a:spLocks noGrp="1"/>
          </p:cNvSpPr>
          <p:nvPr>
            <p:ph idx="1"/>
          </p:nvPr>
        </p:nvSpPr>
        <p:spPr>
          <a:xfrm>
            <a:off x="293370" y="1077816"/>
            <a:ext cx="11346180" cy="4930967"/>
          </a:xfrm>
        </p:spPr>
        <p:txBody>
          <a:bodyPr/>
          <a:lstStyle/>
          <a:p>
            <a:pPr algn="just">
              <a:lnSpc>
                <a:spcPct val="100000"/>
              </a:lnSpc>
            </a:pPr>
            <a:r>
              <a:rPr lang="en-GB" sz="1600" kern="1200" dirty="0">
                <a:solidFill>
                  <a:srgbClr val="212A73"/>
                </a:solidFill>
                <a:effectLst/>
                <a:latin typeface="+mj-lt"/>
                <a:ea typeface="Times New Roman" panose="02020603050405020304" pitchFamily="18" charset="0"/>
              </a:rPr>
              <a:t>Studies report a number of countries find significant reduction in cases of genital warts following introduction of national HPV vaccination programmes with reductions observed in unvaccinated young men in settings with female- only programmes indicating </a:t>
            </a:r>
            <a:r>
              <a:rPr lang="en-GB" sz="1600" b="1" kern="1200" dirty="0">
                <a:solidFill>
                  <a:srgbClr val="212A73"/>
                </a:solidFill>
                <a:effectLst/>
                <a:latin typeface="+mj-lt"/>
                <a:ea typeface="Times New Roman" panose="02020603050405020304" pitchFamily="18" charset="0"/>
              </a:rPr>
              <a:t>herd protection</a:t>
            </a:r>
            <a:r>
              <a:rPr lang="en-GB" sz="1600" kern="1200" dirty="0">
                <a:solidFill>
                  <a:srgbClr val="212A73"/>
                </a:solidFill>
                <a:effectLst/>
                <a:latin typeface="+mj-lt"/>
                <a:ea typeface="Times New Roman" panose="02020603050405020304" pitchFamily="18" charset="0"/>
              </a:rPr>
              <a:t> (</a:t>
            </a:r>
            <a:r>
              <a:rPr lang="en-GB" sz="1600" u="none" kern="1200" dirty="0">
                <a:solidFill>
                  <a:srgbClr val="212A73"/>
                </a:solidFill>
                <a:effectLst/>
                <a:latin typeface="+mj-lt"/>
                <a:ea typeface="Times New Roman" panose="02020603050405020304" pitchFamily="18" charset="0"/>
                <a:cs typeface="Times New Roman" panose="02020603050405020304" pitchFamily="18" charset="0"/>
              </a:rPr>
              <a:t>WHO 2022)</a:t>
            </a:r>
          </a:p>
          <a:p>
            <a:pPr algn="just">
              <a:lnSpc>
                <a:spcPct val="100000"/>
              </a:lnSpc>
            </a:pPr>
            <a:r>
              <a:rPr lang="en-GB" sz="1600" dirty="0">
                <a:solidFill>
                  <a:srgbClr val="212A73"/>
                </a:solidFill>
                <a:latin typeface="+mj-lt"/>
                <a:ea typeface="Times New Roman" panose="02020603050405020304" pitchFamily="18" charset="0"/>
                <a:cs typeface="Times New Roman" panose="02020603050405020304" pitchFamily="18" charset="0"/>
              </a:rPr>
              <a:t>Approximately 50,000 new cases of genital warts were diagnosed in sexual health services across England in 2019 (</a:t>
            </a:r>
            <a:r>
              <a:rPr lang="en-GB" sz="1600" dirty="0" err="1">
                <a:solidFill>
                  <a:srgbClr val="212A73"/>
                </a:solidFill>
                <a:latin typeface="+mj-lt"/>
                <a:ea typeface="Times New Roman" panose="02020603050405020304" pitchFamily="18" charset="0"/>
                <a:cs typeface="Times New Roman" panose="02020603050405020304" pitchFamily="18" charset="0"/>
              </a:rPr>
              <a:t>Ratna</a:t>
            </a:r>
            <a:r>
              <a:rPr lang="en-GB" sz="1600" dirty="0">
                <a:solidFill>
                  <a:srgbClr val="212A73"/>
                </a:solidFill>
                <a:latin typeface="+mj-lt"/>
                <a:ea typeface="Times New Roman" panose="02020603050405020304" pitchFamily="18" charset="0"/>
                <a:cs typeface="Times New Roman" panose="02020603050405020304" pitchFamily="18" charset="0"/>
              </a:rPr>
              <a:t> et al 2021)</a:t>
            </a:r>
          </a:p>
          <a:p>
            <a:pPr lvl="1" algn="just">
              <a:lnSpc>
                <a:spcPct val="100000"/>
              </a:lnSpc>
              <a:buFont typeface="Courier New" panose="02070309020205020404" pitchFamily="49" charset="0"/>
              <a:buChar char="o"/>
            </a:pPr>
            <a:r>
              <a:rPr lang="en-GB" sz="1600" dirty="0">
                <a:solidFill>
                  <a:srgbClr val="212A73"/>
                </a:solidFill>
                <a:latin typeface="+mj-lt"/>
                <a:ea typeface="Times New Roman" panose="02020603050405020304" pitchFamily="18" charset="0"/>
                <a:cs typeface="Times New Roman" panose="02020603050405020304" pitchFamily="18" charset="0"/>
              </a:rPr>
              <a:t>d</a:t>
            </a:r>
            <a:r>
              <a:rPr lang="en-GB" sz="1600" u="none" kern="1200" dirty="0">
                <a:solidFill>
                  <a:srgbClr val="212A73"/>
                </a:solidFill>
                <a:effectLst/>
                <a:latin typeface="+mj-lt"/>
                <a:ea typeface="Times New Roman" panose="02020603050405020304" pitchFamily="18" charset="0"/>
                <a:cs typeface="Times New Roman" panose="02020603050405020304" pitchFamily="18" charset="0"/>
              </a:rPr>
              <a:t>iagnosis rates were highest in young adults under 24</a:t>
            </a:r>
          </a:p>
          <a:p>
            <a:pPr algn="just">
              <a:lnSpc>
                <a:spcPct val="100000"/>
              </a:lnSpc>
            </a:pPr>
            <a:r>
              <a:rPr lang="en-GB" sz="1600" dirty="0">
                <a:latin typeface="+mj-lt"/>
                <a:cs typeface="Calibri" panose="020F0502020204030204" pitchFamily="34" charset="0"/>
              </a:rPr>
              <a:t>However, the incidence of first episode AGW diagnoses in 15 to 17 year old girls was 84.9% lower in 2021 compared to 2017</a:t>
            </a:r>
          </a:p>
          <a:p>
            <a:pPr lvl="1" algn="just">
              <a:lnSpc>
                <a:spcPct val="100000"/>
              </a:lnSpc>
              <a:buFont typeface="Courier New" panose="02070309020205020404" pitchFamily="49" charset="0"/>
              <a:buChar char="o"/>
            </a:pPr>
            <a:r>
              <a:rPr lang="en-GB" sz="1600" dirty="0">
                <a:latin typeface="+mj-lt"/>
                <a:cs typeface="Calibri" panose="020F0502020204030204" pitchFamily="34" charset="0"/>
              </a:rPr>
              <a:t>most of whom would have been offered the quadrivalent vaccine (types 6, 11, 16 and 18)</a:t>
            </a:r>
          </a:p>
          <a:p>
            <a:pPr algn="just">
              <a:lnSpc>
                <a:spcPct val="100000"/>
              </a:lnSpc>
            </a:pPr>
            <a:r>
              <a:rPr lang="en-GB" sz="1600" dirty="0">
                <a:latin typeface="+mj-lt"/>
                <a:cs typeface="Calibri" panose="020F0502020204030204" pitchFamily="34" charset="0"/>
              </a:rPr>
              <a:t>There is also </a:t>
            </a:r>
            <a:r>
              <a:rPr lang="en-GB" sz="1600" b="1" dirty="0">
                <a:latin typeface="+mj-lt"/>
                <a:cs typeface="Calibri" panose="020F0502020204030204" pitchFamily="34" charset="0"/>
              </a:rPr>
              <a:t>strong evidence of herd protection</a:t>
            </a:r>
            <a:r>
              <a:rPr lang="en-GB" sz="1600" dirty="0">
                <a:latin typeface="+mj-lt"/>
                <a:cs typeface="Calibri" panose="020F0502020204030204" pitchFamily="34" charset="0"/>
              </a:rPr>
              <a:t> from the high coverage female programme</a:t>
            </a:r>
          </a:p>
          <a:p>
            <a:pPr algn="just">
              <a:lnSpc>
                <a:spcPct val="100000"/>
              </a:lnSpc>
            </a:pPr>
            <a:r>
              <a:rPr lang="en-GB" sz="1600" dirty="0">
                <a:latin typeface="+mj-lt"/>
                <a:cs typeface="Calibri" panose="020F0502020204030204" pitchFamily="34" charset="0"/>
              </a:rPr>
              <a:t>In young heterosexual males up to age 24 years there were:</a:t>
            </a:r>
          </a:p>
          <a:p>
            <a:pPr lvl="1" algn="just">
              <a:lnSpc>
                <a:spcPct val="100000"/>
              </a:lnSpc>
              <a:buFont typeface="Courier New" panose="02070309020205020404" pitchFamily="49" charset="0"/>
              <a:buChar char="o"/>
            </a:pPr>
            <a:r>
              <a:rPr lang="en-GB" sz="1600" dirty="0">
                <a:latin typeface="+mj-lt"/>
                <a:cs typeface="Calibri" panose="020F0502020204030204" pitchFamily="34" charset="0"/>
              </a:rPr>
              <a:t>declines in incidence of AGW similar to same aged females</a:t>
            </a:r>
          </a:p>
          <a:p>
            <a:pPr lvl="1" algn="just">
              <a:lnSpc>
                <a:spcPct val="100000"/>
              </a:lnSpc>
              <a:buFont typeface="Courier New" panose="02070309020205020404" pitchFamily="49" charset="0"/>
              <a:buChar char="o"/>
            </a:pPr>
            <a:r>
              <a:rPr lang="en-GB" sz="1600" dirty="0">
                <a:latin typeface="+mj-lt"/>
                <a:cs typeface="Calibri" panose="020F0502020204030204" pitchFamily="34" charset="0"/>
              </a:rPr>
              <a:t>the incidence of AGW diagnoses in 15 to 17 year old males was 80% lower in 2021 compared to 2017 (UKHSA 2022)</a:t>
            </a:r>
          </a:p>
        </p:txBody>
      </p:sp>
      <p:sp>
        <p:nvSpPr>
          <p:cNvPr id="4" name="Footer Placeholder 3"/>
          <p:cNvSpPr>
            <a:spLocks noGrp="1"/>
          </p:cNvSpPr>
          <p:nvPr>
            <p:ph type="ftr" sz="quarter" idx="11"/>
          </p:nvPr>
        </p:nvSpPr>
        <p:spPr>
          <a:xfrm>
            <a:off x="838200" y="61769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33</a:t>
            </a:fld>
            <a:endParaRPr lang="en-GB"/>
          </a:p>
        </p:txBody>
      </p:sp>
    </p:spTree>
    <p:extLst>
      <p:ext uri="{BB962C8B-B14F-4D97-AF65-F5344CB8AC3E}">
        <p14:creationId xmlns:p14="http://schemas.microsoft.com/office/powerpoint/2010/main" val="1846882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5383"/>
            <a:ext cx="10515600" cy="1325563"/>
          </a:xfrm>
        </p:spPr>
        <p:txBody>
          <a:bodyPr/>
          <a:lstStyle/>
          <a:p>
            <a:pPr marL="0" indent="0"/>
            <a:r>
              <a:rPr lang="en-GB" sz="4000" b="1" dirty="0">
                <a:cs typeface="Calibri" panose="020F0502020204030204" pitchFamily="34" charset="0"/>
              </a:rPr>
              <a:t>Declines in genital warts diagnoses in England for 15-17 year olds: 2009 to 2020</a:t>
            </a:r>
            <a:endParaRPr lang="en-GB" sz="4000" dirty="0"/>
          </a:p>
        </p:txBody>
      </p:sp>
      <p:sp>
        <p:nvSpPr>
          <p:cNvPr id="4" name="Footer Placeholder 3"/>
          <p:cNvSpPr>
            <a:spLocks noGrp="1"/>
          </p:cNvSpPr>
          <p:nvPr>
            <p:ph type="ftr" sz="quarter" idx="11"/>
          </p:nvPr>
        </p:nvSpPr>
        <p:spPr>
          <a:xfrm>
            <a:off x="838200" y="6237492"/>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34</a:t>
            </a:fld>
            <a:endParaRPr lang="en-GB"/>
          </a:p>
        </p:txBody>
      </p:sp>
      <p:pic>
        <p:nvPicPr>
          <p:cNvPr id="6" name="Content Placeholder 5">
            <a:extLst>
              <a:ext uri="{FF2B5EF4-FFF2-40B4-BE49-F238E27FC236}">
                <a16:creationId xmlns:a16="http://schemas.microsoft.com/office/drawing/2014/main" id="{ED84FD40-5D4B-4B36-87FB-BAB849507B72}"/>
              </a:ext>
            </a:extLst>
          </p:cNvPr>
          <p:cNvPicPr>
            <a:picLocks noGrp="1" noChangeAspect="1"/>
          </p:cNvPicPr>
          <p:nvPr>
            <p:ph idx="1"/>
          </p:nvPr>
        </p:nvPicPr>
        <p:blipFill>
          <a:blip r:embed="rId3"/>
          <a:stretch>
            <a:fillRect/>
          </a:stretch>
        </p:blipFill>
        <p:spPr>
          <a:xfrm>
            <a:off x="2234841" y="1771650"/>
            <a:ext cx="7722318" cy="4013203"/>
          </a:xfrm>
          <a:prstGeom prst="rect">
            <a:avLst/>
          </a:prstGeom>
        </p:spPr>
      </p:pic>
    </p:spTree>
    <p:extLst>
      <p:ext uri="{BB962C8B-B14F-4D97-AF65-F5344CB8AC3E}">
        <p14:creationId xmlns:p14="http://schemas.microsoft.com/office/powerpoint/2010/main" val="2595072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 y="259699"/>
            <a:ext cx="10515600" cy="1325563"/>
          </a:xfrm>
        </p:spPr>
        <p:txBody>
          <a:bodyPr/>
          <a:lstStyle/>
          <a:p>
            <a:pPr marL="0" indent="0"/>
            <a:r>
              <a:rPr lang="en-GB" sz="4000" b="1" dirty="0">
                <a:cs typeface="Calibri" panose="020F0502020204030204" pitchFamily="34" charset="0"/>
              </a:rPr>
              <a:t>Impact on cervical cancer</a:t>
            </a:r>
          </a:p>
        </p:txBody>
      </p:sp>
      <p:sp>
        <p:nvSpPr>
          <p:cNvPr id="3" name="Content Placeholder 2"/>
          <p:cNvSpPr>
            <a:spLocks noGrp="1"/>
          </p:cNvSpPr>
          <p:nvPr>
            <p:ph idx="1"/>
          </p:nvPr>
        </p:nvSpPr>
        <p:spPr>
          <a:xfrm>
            <a:off x="838200" y="1130314"/>
            <a:ext cx="10515600" cy="4904726"/>
          </a:xfrm>
        </p:spPr>
        <p:txBody>
          <a:bodyPr/>
          <a:lstStyle/>
          <a:p>
            <a:pPr algn="just">
              <a:lnSpc>
                <a:spcPct val="200000"/>
              </a:lnSpc>
            </a:pPr>
            <a:r>
              <a:rPr lang="en-GB" sz="1600" dirty="0">
                <a:latin typeface="+mj-lt"/>
                <a:cs typeface="Calibri" panose="020F0502020204030204" pitchFamily="34" charset="0"/>
              </a:rPr>
              <a:t>In a study published in the Lancet (</a:t>
            </a:r>
            <a:r>
              <a:rPr lang="en-GB" sz="1600" dirty="0" err="1">
                <a:latin typeface="+mj-lt"/>
                <a:cs typeface="Calibri" panose="020F0502020204030204" pitchFamily="34" charset="0"/>
              </a:rPr>
              <a:t>Falcaro</a:t>
            </a:r>
            <a:r>
              <a:rPr lang="en-GB" sz="1600" dirty="0">
                <a:latin typeface="+mj-lt"/>
                <a:cs typeface="Calibri" panose="020F0502020204030204" pitchFamily="34" charset="0"/>
              </a:rPr>
              <a:t> et al 2021), evidence showed that HPV vaccination in England dramatically reduced cervical cancer rates by almost 90% in women in their 20s who were offered vaccine at age 12 to 13.</a:t>
            </a:r>
          </a:p>
          <a:p>
            <a:pPr algn="just">
              <a:lnSpc>
                <a:spcPct val="200000"/>
              </a:lnSpc>
            </a:pPr>
            <a:r>
              <a:rPr lang="en-GB" sz="1600" dirty="0">
                <a:latin typeface="+mj-lt"/>
                <a:cs typeface="Calibri" panose="020F0502020204030204" pitchFamily="34" charset="0"/>
              </a:rPr>
              <a:t>The HPV immunisation programme has successfully almost eliminated cervical cancer in women born since 1 September 1995</a:t>
            </a:r>
          </a:p>
          <a:p>
            <a:pPr algn="just">
              <a:lnSpc>
                <a:spcPct val="200000"/>
              </a:lnSpc>
            </a:pPr>
            <a:r>
              <a:rPr lang="en-GB" sz="1600" dirty="0">
                <a:latin typeface="+mj-lt"/>
                <a:cs typeface="Calibri" panose="020F0502020204030204" pitchFamily="34" charset="0"/>
              </a:rPr>
              <a:t>estimates indicate that the HPV vaccination programme has prevented around 450 cervical cancers and 17,200 cases of precancerous conditions over an 11 year period.</a:t>
            </a:r>
          </a:p>
          <a:p>
            <a:pPr algn="just">
              <a:lnSpc>
                <a:spcPct val="200000"/>
              </a:lnSpc>
            </a:pPr>
            <a:r>
              <a:rPr lang="en-GB" sz="1600" dirty="0">
                <a:latin typeface="+mj-lt"/>
                <a:cs typeface="Calibri" panose="020F0502020204030204" pitchFamily="34" charset="0"/>
              </a:rPr>
              <a:t>Modelling suggests that vaccinated women may only need 3 cervical screens in their lifetime (Landy et al 2018)</a:t>
            </a:r>
          </a:p>
        </p:txBody>
      </p:sp>
      <p:sp>
        <p:nvSpPr>
          <p:cNvPr id="4" name="Footer Placeholder 3"/>
          <p:cNvSpPr>
            <a:spLocks noGrp="1"/>
          </p:cNvSpPr>
          <p:nvPr>
            <p:ph type="ftr" sz="quarter" idx="11"/>
          </p:nvPr>
        </p:nvSpPr>
        <p:spPr>
          <a:xfrm>
            <a:off x="838200" y="6233176"/>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35</a:t>
            </a:fld>
            <a:endParaRPr lang="en-GB"/>
          </a:p>
        </p:txBody>
      </p:sp>
    </p:spTree>
    <p:extLst>
      <p:ext uri="{BB962C8B-B14F-4D97-AF65-F5344CB8AC3E}">
        <p14:creationId xmlns:p14="http://schemas.microsoft.com/office/powerpoint/2010/main" val="3662344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 y="243318"/>
            <a:ext cx="11803380" cy="1325563"/>
          </a:xfrm>
        </p:spPr>
        <p:txBody>
          <a:bodyPr/>
          <a:lstStyle/>
          <a:p>
            <a:pPr marL="0" indent="0"/>
            <a:r>
              <a:rPr lang="en-GB" sz="3600" b="1" dirty="0">
                <a:cs typeface="Calibri" panose="020F0502020204030204" pitchFamily="34" charset="0"/>
              </a:rPr>
              <a:t>Percentage of 20 year old women diagnosed with CIN 2/CIN 3+ by birth cohort year</a:t>
            </a:r>
          </a:p>
        </p:txBody>
      </p:sp>
      <p:sp>
        <p:nvSpPr>
          <p:cNvPr id="4" name="Footer Placeholder 3"/>
          <p:cNvSpPr>
            <a:spLocks noGrp="1"/>
          </p:cNvSpPr>
          <p:nvPr>
            <p:ph type="ftr" sz="quarter" idx="11"/>
          </p:nvPr>
        </p:nvSpPr>
        <p:spPr>
          <a:xfrm>
            <a:off x="838200" y="6237492"/>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36</a:t>
            </a:fld>
            <a:endParaRPr lang="en-GB"/>
          </a:p>
        </p:txBody>
      </p:sp>
      <p:pic>
        <p:nvPicPr>
          <p:cNvPr id="6" name="Content Placeholder 5">
            <a:extLst>
              <a:ext uri="{FF2B5EF4-FFF2-40B4-BE49-F238E27FC236}">
                <a16:creationId xmlns:a16="http://schemas.microsoft.com/office/drawing/2014/main" id="{37F4B424-811C-4715-AF07-0498344C9E7F}"/>
              </a:ext>
            </a:extLst>
          </p:cNvPr>
          <p:cNvPicPr>
            <a:picLocks noGrp="1" noChangeAspect="1"/>
          </p:cNvPicPr>
          <p:nvPr>
            <p:ph idx="1"/>
          </p:nvPr>
        </p:nvPicPr>
        <p:blipFill>
          <a:blip r:embed="rId3"/>
          <a:stretch>
            <a:fillRect/>
          </a:stretch>
        </p:blipFill>
        <p:spPr>
          <a:xfrm>
            <a:off x="1643062" y="1634490"/>
            <a:ext cx="9192578" cy="4260691"/>
          </a:xfrm>
          <a:prstGeom prst="rect">
            <a:avLst/>
          </a:prstGeom>
        </p:spPr>
      </p:pic>
    </p:spTree>
    <p:extLst>
      <p:ext uri="{BB962C8B-B14F-4D97-AF65-F5344CB8AC3E}">
        <p14:creationId xmlns:p14="http://schemas.microsoft.com/office/powerpoint/2010/main" val="2467134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55" y="244680"/>
            <a:ext cx="11984090" cy="1325563"/>
          </a:xfrm>
        </p:spPr>
        <p:txBody>
          <a:bodyPr/>
          <a:lstStyle/>
          <a:p>
            <a:pPr marL="0" indent="0" algn="ctr"/>
            <a:r>
              <a:rPr lang="en-GB" sz="2800" b="1" dirty="0">
                <a:cs typeface="Calibri" panose="020F0502020204030204" pitchFamily="34" charset="0"/>
              </a:rPr>
              <a:t>Dose 1 HPV vaccine coverage by NHS Wales Health Board for the routine female cohort (Year 8) in academic years 2016/17 to 2023/24: Wales</a:t>
            </a:r>
          </a:p>
        </p:txBody>
      </p:sp>
      <p:sp>
        <p:nvSpPr>
          <p:cNvPr id="4" name="Footer Placeholder 3"/>
          <p:cNvSpPr>
            <a:spLocks noGrp="1"/>
          </p:cNvSpPr>
          <p:nvPr>
            <p:ph type="ftr" sz="quarter" idx="11"/>
          </p:nvPr>
        </p:nvSpPr>
        <p:spPr>
          <a:xfrm>
            <a:off x="730045" y="6248195"/>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37</a:t>
            </a:fld>
            <a:endParaRPr lang="en-GB"/>
          </a:p>
        </p:txBody>
      </p:sp>
      <p:sp>
        <p:nvSpPr>
          <p:cNvPr id="8" name="Rectangle 7"/>
          <p:cNvSpPr/>
          <p:nvPr/>
        </p:nvSpPr>
        <p:spPr>
          <a:xfrm>
            <a:off x="730045" y="5462006"/>
            <a:ext cx="10951672" cy="738664"/>
          </a:xfrm>
          <a:prstGeom prst="rect">
            <a:avLst/>
          </a:prstGeom>
        </p:spPr>
        <p:txBody>
          <a:bodyPr wrap="square">
            <a:spAutoFit/>
          </a:bodyPr>
          <a:lstStyle/>
          <a:p>
            <a:pPr algn="ctr"/>
            <a:r>
              <a:rPr lang="en-GB" sz="1400" dirty="0"/>
              <a:t>Coverage as reported at the end of the September to August academic year</a:t>
            </a:r>
          </a:p>
          <a:p>
            <a:pPr algn="ctr"/>
            <a:r>
              <a:rPr lang="en-GB" sz="1400" dirty="0"/>
              <a:t>*Prior to 2018/19, data is given for Cwm Taf University Health Board</a:t>
            </a:r>
          </a:p>
          <a:p>
            <a:pPr algn="ctr"/>
            <a:r>
              <a:rPr lang="en-GB" sz="1400" dirty="0"/>
              <a:t>**Prior to 2018/19, data is given for </a:t>
            </a:r>
            <a:r>
              <a:rPr lang="en-GB" sz="1400" dirty="0" err="1"/>
              <a:t>Abertawe</a:t>
            </a:r>
            <a:r>
              <a:rPr lang="en-GB" sz="1400" dirty="0"/>
              <a:t> Bro </a:t>
            </a:r>
            <a:r>
              <a:rPr lang="en-GB" sz="1400" dirty="0" err="1"/>
              <a:t>Morgannwg</a:t>
            </a:r>
            <a:r>
              <a:rPr lang="en-GB" sz="1400" dirty="0"/>
              <a:t> University Health Board </a:t>
            </a:r>
          </a:p>
        </p:txBody>
      </p:sp>
      <p:pic>
        <p:nvPicPr>
          <p:cNvPr id="6" name="Picture 5">
            <a:extLst>
              <a:ext uri="{FF2B5EF4-FFF2-40B4-BE49-F238E27FC236}">
                <a16:creationId xmlns:a16="http://schemas.microsoft.com/office/drawing/2014/main" id="{C5DEC6BB-7256-A353-39F1-526DBDEB655D}"/>
              </a:ext>
            </a:extLst>
          </p:cNvPr>
          <p:cNvPicPr>
            <a:picLocks noChangeAspect="1"/>
          </p:cNvPicPr>
          <p:nvPr/>
        </p:nvPicPr>
        <p:blipFill rotWithShape="1">
          <a:blip r:embed="rId3"/>
          <a:srcRect b="1049"/>
          <a:stretch/>
        </p:blipFill>
        <p:spPr>
          <a:xfrm>
            <a:off x="2743200" y="1076600"/>
            <a:ext cx="6873104" cy="4470465"/>
          </a:xfrm>
          <a:prstGeom prst="rect">
            <a:avLst/>
          </a:prstGeom>
        </p:spPr>
      </p:pic>
    </p:spTree>
    <p:extLst>
      <p:ext uri="{BB962C8B-B14F-4D97-AF65-F5344CB8AC3E}">
        <p14:creationId xmlns:p14="http://schemas.microsoft.com/office/powerpoint/2010/main" val="588861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68" y="215183"/>
            <a:ext cx="11996200" cy="1325563"/>
          </a:xfrm>
        </p:spPr>
        <p:txBody>
          <a:bodyPr/>
          <a:lstStyle/>
          <a:p>
            <a:pPr marL="0" indent="0"/>
            <a:r>
              <a:rPr lang="en-GB" sz="2800" b="1" dirty="0">
                <a:cs typeface="Calibri" panose="020F0502020204030204" pitchFamily="34" charset="0"/>
              </a:rPr>
              <a:t>Dose 1 HPV vaccine coverage by NHS Wales Health Board for female and male cohorts (Year 8) in academic year 2023/24: Wales</a:t>
            </a:r>
            <a:endParaRPr lang="en-GB" sz="2800" dirty="0">
              <a:cs typeface="Calibri" panose="020F0502020204030204" pitchFamily="34" charset="0"/>
            </a:endParaRPr>
          </a:p>
        </p:txBody>
      </p:sp>
      <p:sp>
        <p:nvSpPr>
          <p:cNvPr id="4" name="Footer Placeholder 3"/>
          <p:cNvSpPr>
            <a:spLocks noGrp="1"/>
          </p:cNvSpPr>
          <p:nvPr>
            <p:ph type="ftr" sz="quarter" idx="11"/>
          </p:nvPr>
        </p:nvSpPr>
        <p:spPr>
          <a:xfrm>
            <a:off x="838200" y="6277692"/>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38</a:t>
            </a:fld>
            <a:endParaRPr lang="en-GB"/>
          </a:p>
        </p:txBody>
      </p:sp>
      <p:sp>
        <p:nvSpPr>
          <p:cNvPr id="8" name="TextBox 7">
            <a:extLst>
              <a:ext uri="{FF2B5EF4-FFF2-40B4-BE49-F238E27FC236}">
                <a16:creationId xmlns:a16="http://schemas.microsoft.com/office/drawing/2014/main" id="{FB4CD706-8CCB-6954-3810-3B01C34436F9}"/>
              </a:ext>
            </a:extLst>
          </p:cNvPr>
          <p:cNvSpPr txBox="1"/>
          <p:nvPr/>
        </p:nvSpPr>
        <p:spPr>
          <a:xfrm>
            <a:off x="2243638" y="5767764"/>
            <a:ext cx="6172200" cy="307777"/>
          </a:xfrm>
          <a:prstGeom prst="rect">
            <a:avLst/>
          </a:prstGeom>
          <a:noFill/>
        </p:spPr>
        <p:txBody>
          <a:bodyPr wrap="square">
            <a:spAutoFit/>
          </a:bodyPr>
          <a:lstStyle/>
          <a:p>
            <a:r>
              <a:rPr lang="en-GB" sz="1400" b="0" i="0" u="none" strike="noStrike" dirty="0">
                <a:solidFill>
                  <a:srgbClr val="212A73"/>
                </a:solidFill>
                <a:effectLst/>
                <a:latin typeface="Calibri" panose="020F0502020204030204" pitchFamily="34" charset="0"/>
              </a:rPr>
              <a:t>*Coverage as reported at the end of the September to August academic year</a:t>
            </a:r>
            <a:r>
              <a:rPr lang="en-GB" sz="1400" dirty="0">
                <a:solidFill>
                  <a:srgbClr val="212A73"/>
                </a:solidFill>
              </a:rPr>
              <a:t> </a:t>
            </a:r>
          </a:p>
        </p:txBody>
      </p:sp>
      <p:pic>
        <p:nvPicPr>
          <p:cNvPr id="7" name="Picture 6">
            <a:extLst>
              <a:ext uri="{FF2B5EF4-FFF2-40B4-BE49-F238E27FC236}">
                <a16:creationId xmlns:a16="http://schemas.microsoft.com/office/drawing/2014/main" id="{72E7F5BB-B5FF-CB5C-57C0-A1140D247D07}"/>
              </a:ext>
            </a:extLst>
          </p:cNvPr>
          <p:cNvPicPr>
            <a:picLocks noChangeAspect="1"/>
          </p:cNvPicPr>
          <p:nvPr/>
        </p:nvPicPr>
        <p:blipFill>
          <a:blip r:embed="rId3"/>
          <a:stretch>
            <a:fillRect/>
          </a:stretch>
        </p:blipFill>
        <p:spPr>
          <a:xfrm>
            <a:off x="2276897" y="987492"/>
            <a:ext cx="7638206" cy="4846577"/>
          </a:xfrm>
          <a:prstGeom prst="rect">
            <a:avLst/>
          </a:prstGeom>
        </p:spPr>
      </p:pic>
    </p:spTree>
    <p:extLst>
      <p:ext uri="{BB962C8B-B14F-4D97-AF65-F5344CB8AC3E}">
        <p14:creationId xmlns:p14="http://schemas.microsoft.com/office/powerpoint/2010/main" val="3688200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AB95-4277-3719-6D25-31B185539BA4}"/>
              </a:ext>
            </a:extLst>
          </p:cNvPr>
          <p:cNvSpPr>
            <a:spLocks noGrp="1"/>
          </p:cNvSpPr>
          <p:nvPr>
            <p:ph type="title"/>
          </p:nvPr>
        </p:nvSpPr>
        <p:spPr>
          <a:xfrm>
            <a:off x="326082" y="203339"/>
            <a:ext cx="10515600" cy="558900"/>
          </a:xfrm>
        </p:spPr>
        <p:txBody>
          <a:bodyPr/>
          <a:lstStyle/>
          <a:p>
            <a:r>
              <a:rPr lang="en-GB" sz="4000" b="1" dirty="0"/>
              <a:t>HPV uptake against 90% target </a:t>
            </a:r>
          </a:p>
        </p:txBody>
      </p:sp>
      <p:sp>
        <p:nvSpPr>
          <p:cNvPr id="3" name="Content Placeholder 2">
            <a:extLst>
              <a:ext uri="{FF2B5EF4-FFF2-40B4-BE49-F238E27FC236}">
                <a16:creationId xmlns:a16="http://schemas.microsoft.com/office/drawing/2014/main" id="{815BBD84-2DA6-A9D0-5A95-7597FCF461D9}"/>
              </a:ext>
            </a:extLst>
          </p:cNvPr>
          <p:cNvSpPr>
            <a:spLocks noGrp="1"/>
          </p:cNvSpPr>
          <p:nvPr>
            <p:ph idx="1"/>
          </p:nvPr>
        </p:nvSpPr>
        <p:spPr>
          <a:xfrm>
            <a:off x="834736" y="924026"/>
            <a:ext cx="10515600" cy="1154058"/>
          </a:xfrm>
        </p:spPr>
        <p:txBody>
          <a:bodyPr lIns="91440" tIns="45720" rIns="91440" bIns="45720" anchor="t"/>
          <a:lstStyle/>
          <a:p>
            <a:pPr marL="0" indent="0">
              <a:buNone/>
            </a:pPr>
            <a:endParaRPr lang="en-GB" sz="2000" dirty="0">
              <a:solidFill>
                <a:srgbClr val="FF0000"/>
              </a:solidFill>
              <a:cs typeface="Arial"/>
            </a:endParaRPr>
          </a:p>
          <a:p>
            <a:pPr marL="0" indent="0">
              <a:buNone/>
            </a:pPr>
            <a:r>
              <a:rPr lang="en-GB" sz="1600" dirty="0">
                <a:solidFill>
                  <a:srgbClr val="002060"/>
                </a:solidFill>
                <a:effectLst/>
                <a:latin typeface="Arial" panose="020B0604020202020204" pitchFamily="34" charset="0"/>
                <a:ea typeface="Times New Roman" panose="02020603050405020304" pitchFamily="18" charset="0"/>
              </a:rPr>
              <a:t>Uptake of HPV vaccine in children reaching </a:t>
            </a:r>
            <a:r>
              <a:rPr lang="en-GB" sz="1600" b="1" dirty="0">
                <a:solidFill>
                  <a:srgbClr val="002060"/>
                </a:solidFill>
                <a:effectLst/>
                <a:latin typeface="Arial" panose="020B0604020202020204" pitchFamily="34" charset="0"/>
                <a:ea typeface="Times New Roman" panose="02020603050405020304" pitchFamily="18" charset="0"/>
              </a:rPr>
              <a:t>15 years of age </a:t>
            </a:r>
            <a:r>
              <a:rPr lang="en-GB" sz="1600" dirty="0">
                <a:solidFill>
                  <a:srgbClr val="002060"/>
                </a:solidFill>
                <a:effectLst/>
                <a:latin typeface="Arial" panose="020B0604020202020204" pitchFamily="34" charset="0"/>
                <a:ea typeface="Times New Roman" panose="02020603050405020304" pitchFamily="18" charset="0"/>
              </a:rPr>
              <a:t>between 01/09/23 and 31/08/24 (</a:t>
            </a:r>
            <a:r>
              <a:rPr lang="en-GB" sz="1600" b="1" dirty="0">
                <a:solidFill>
                  <a:srgbClr val="002060"/>
                </a:solidFill>
                <a:effectLst/>
                <a:latin typeface="Arial" panose="020B0604020202020204" pitchFamily="34" charset="0"/>
                <a:ea typeface="Times New Roman" panose="02020603050405020304" pitchFamily="18" charset="0"/>
              </a:rPr>
              <a:t>School Year 10</a:t>
            </a:r>
            <a:r>
              <a:rPr lang="en-GB" sz="1600" dirty="0">
                <a:solidFill>
                  <a:srgbClr val="002060"/>
                </a:solidFill>
                <a:effectLst/>
                <a:latin typeface="Arial" panose="020B0604020202020204" pitchFamily="34" charset="0"/>
                <a:ea typeface="Times New Roman" panose="02020603050405020304" pitchFamily="18" charset="0"/>
              </a:rPr>
              <a:t>) and resident on 30/09/24:</a:t>
            </a:r>
          </a:p>
          <a:p>
            <a:pPr marL="0" indent="0">
              <a:buNone/>
            </a:pPr>
            <a:endParaRPr lang="en-GB" sz="2400" dirty="0">
              <a:solidFill>
                <a:srgbClr val="002060"/>
              </a:solidFill>
            </a:endParaRPr>
          </a:p>
        </p:txBody>
      </p:sp>
      <p:sp>
        <p:nvSpPr>
          <p:cNvPr id="4" name="Footer Placeholder 3">
            <a:extLst>
              <a:ext uri="{FF2B5EF4-FFF2-40B4-BE49-F238E27FC236}">
                <a16:creationId xmlns:a16="http://schemas.microsoft.com/office/drawing/2014/main" id="{1951A72C-608D-B04E-33E6-AAF74C7A9373}"/>
              </a:ext>
            </a:extLst>
          </p:cNvPr>
          <p:cNvSpPr>
            <a:spLocks noGrp="1"/>
          </p:cNvSpPr>
          <p:nvPr>
            <p:ph type="ftr" sz="quarter" idx="11"/>
          </p:nvPr>
        </p:nvSpPr>
        <p:spPr>
          <a:xfrm>
            <a:off x="834736" y="6213907"/>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a:extLst>
              <a:ext uri="{FF2B5EF4-FFF2-40B4-BE49-F238E27FC236}">
                <a16:creationId xmlns:a16="http://schemas.microsoft.com/office/drawing/2014/main" id="{13CDB3CA-AB38-638D-A6DE-51FAA1282C8C}"/>
              </a:ext>
            </a:extLst>
          </p:cNvPr>
          <p:cNvSpPr>
            <a:spLocks noGrp="1"/>
          </p:cNvSpPr>
          <p:nvPr>
            <p:ph type="sldNum" sz="quarter" idx="12"/>
          </p:nvPr>
        </p:nvSpPr>
        <p:spPr/>
        <p:txBody>
          <a:bodyPr/>
          <a:lstStyle/>
          <a:p>
            <a:fld id="{561D0CCE-8DCC-44DC-A653-AE62B1D84A52}" type="slidenum">
              <a:rPr lang="en-GB" smtClean="0"/>
              <a:pPr/>
              <a:t>39</a:t>
            </a:fld>
            <a:endParaRPr lang="en-GB"/>
          </a:p>
        </p:txBody>
      </p:sp>
      <p:sp>
        <p:nvSpPr>
          <p:cNvPr id="12" name="TextBox 11">
            <a:extLst>
              <a:ext uri="{FF2B5EF4-FFF2-40B4-BE49-F238E27FC236}">
                <a16:creationId xmlns:a16="http://schemas.microsoft.com/office/drawing/2014/main" id="{88A75C79-4A66-B0E5-3196-72D7904828AA}"/>
              </a:ext>
            </a:extLst>
          </p:cNvPr>
          <p:cNvSpPr txBox="1"/>
          <p:nvPr/>
        </p:nvSpPr>
        <p:spPr>
          <a:xfrm>
            <a:off x="1997395" y="1987873"/>
            <a:ext cx="2204185" cy="338554"/>
          </a:xfrm>
          <a:prstGeom prst="rect">
            <a:avLst/>
          </a:prstGeom>
          <a:noFill/>
        </p:spPr>
        <p:txBody>
          <a:bodyPr wrap="square" rtlCol="0">
            <a:spAutoFit/>
          </a:bodyPr>
          <a:lstStyle/>
          <a:p>
            <a:pPr algn="ctr"/>
            <a:r>
              <a:rPr lang="en-GB" sz="1600" dirty="0"/>
              <a:t>Boys and Girls</a:t>
            </a:r>
          </a:p>
        </p:txBody>
      </p:sp>
      <p:pic>
        <p:nvPicPr>
          <p:cNvPr id="6" name="Picture 5">
            <a:extLst>
              <a:ext uri="{FF2B5EF4-FFF2-40B4-BE49-F238E27FC236}">
                <a16:creationId xmlns:a16="http://schemas.microsoft.com/office/drawing/2014/main" id="{A4B1E8B1-A9C5-B972-518B-F32291900779}"/>
              </a:ext>
            </a:extLst>
          </p:cNvPr>
          <p:cNvPicPr>
            <a:picLocks noChangeAspect="1"/>
          </p:cNvPicPr>
          <p:nvPr/>
        </p:nvPicPr>
        <p:blipFill>
          <a:blip r:embed="rId3"/>
          <a:stretch>
            <a:fillRect/>
          </a:stretch>
        </p:blipFill>
        <p:spPr>
          <a:xfrm>
            <a:off x="326082" y="2326427"/>
            <a:ext cx="5701138" cy="3769334"/>
          </a:xfrm>
          <a:prstGeom prst="rect">
            <a:avLst/>
          </a:prstGeom>
        </p:spPr>
      </p:pic>
      <p:sp>
        <p:nvSpPr>
          <p:cNvPr id="8" name="TextBox 7">
            <a:extLst>
              <a:ext uri="{FF2B5EF4-FFF2-40B4-BE49-F238E27FC236}">
                <a16:creationId xmlns:a16="http://schemas.microsoft.com/office/drawing/2014/main" id="{E634D5D4-16EA-B06A-B64E-F87C200F056D}"/>
              </a:ext>
            </a:extLst>
          </p:cNvPr>
          <p:cNvSpPr txBox="1"/>
          <p:nvPr/>
        </p:nvSpPr>
        <p:spPr>
          <a:xfrm>
            <a:off x="7961998" y="1987873"/>
            <a:ext cx="2204185" cy="338554"/>
          </a:xfrm>
          <a:prstGeom prst="rect">
            <a:avLst/>
          </a:prstGeom>
          <a:noFill/>
        </p:spPr>
        <p:txBody>
          <a:bodyPr wrap="square" rtlCol="0">
            <a:spAutoFit/>
          </a:bodyPr>
          <a:lstStyle/>
          <a:p>
            <a:pPr algn="ctr"/>
            <a:r>
              <a:rPr lang="en-GB" sz="1600" dirty="0"/>
              <a:t>Girls </a:t>
            </a:r>
          </a:p>
        </p:txBody>
      </p:sp>
      <p:pic>
        <p:nvPicPr>
          <p:cNvPr id="10" name="Picture 9">
            <a:extLst>
              <a:ext uri="{FF2B5EF4-FFF2-40B4-BE49-F238E27FC236}">
                <a16:creationId xmlns:a16="http://schemas.microsoft.com/office/drawing/2014/main" id="{33D40B0A-CDC6-EEF5-9514-BB0C700D01F2}"/>
              </a:ext>
            </a:extLst>
          </p:cNvPr>
          <p:cNvPicPr>
            <a:picLocks noChangeAspect="1"/>
          </p:cNvPicPr>
          <p:nvPr/>
        </p:nvPicPr>
        <p:blipFill>
          <a:blip r:embed="rId4"/>
          <a:stretch>
            <a:fillRect/>
          </a:stretch>
        </p:blipFill>
        <p:spPr>
          <a:xfrm>
            <a:off x="6164782" y="2340381"/>
            <a:ext cx="5798618" cy="3823585"/>
          </a:xfrm>
          <a:prstGeom prst="rect">
            <a:avLst/>
          </a:prstGeom>
        </p:spPr>
      </p:pic>
    </p:spTree>
    <p:extLst>
      <p:ext uri="{BB962C8B-B14F-4D97-AF65-F5344CB8AC3E}">
        <p14:creationId xmlns:p14="http://schemas.microsoft.com/office/powerpoint/2010/main" val="64091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67690" y="279340"/>
            <a:ext cx="10685980" cy="1325563"/>
          </a:xfrm>
        </p:spPr>
        <p:txBody>
          <a:bodyPr/>
          <a:lstStyle/>
          <a:p>
            <a:r>
              <a:rPr lang="en-GB" sz="4000" b="1" dirty="0"/>
              <a:t>Contents</a:t>
            </a:r>
          </a:p>
        </p:txBody>
      </p:sp>
      <p:sp>
        <p:nvSpPr>
          <p:cNvPr id="5" name="Slide Number Placeholder 4">
            <a:extLst>
              <a:ext uri="{FF2B5EF4-FFF2-40B4-BE49-F238E27FC236}">
                <a16:creationId xmlns:a16="http://schemas.microsoft.com/office/drawing/2014/main" id="{44602CD6-661B-D619-9E8D-763523595DA5}"/>
              </a:ext>
            </a:extLst>
          </p:cNvPr>
          <p:cNvSpPr>
            <a:spLocks noGrp="1"/>
          </p:cNvSpPr>
          <p:nvPr>
            <p:ph type="sldNum" sz="quarter" idx="12"/>
          </p:nvPr>
        </p:nvSpPr>
        <p:spPr/>
        <p:txBody>
          <a:bodyPr/>
          <a:lstStyle/>
          <a:p>
            <a:fld id="{561D0CCE-8DCC-44DC-A653-AE62B1D84A52}" type="slidenum">
              <a:rPr lang="en-GB" smtClean="0"/>
              <a:pPr/>
              <a:t>4</a:t>
            </a:fld>
            <a:endParaRPr lang="en-GB"/>
          </a:p>
        </p:txBody>
      </p:sp>
      <p:graphicFrame>
        <p:nvGraphicFramePr>
          <p:cNvPr id="10" name="Content Placeholder 9">
            <a:extLst>
              <a:ext uri="{FF2B5EF4-FFF2-40B4-BE49-F238E27FC236}">
                <a16:creationId xmlns:a16="http://schemas.microsoft.com/office/drawing/2014/main" id="{D53F163A-A49E-07CC-6F75-B071F0E2C7E2}"/>
              </a:ext>
            </a:extLst>
          </p:cNvPr>
          <p:cNvGraphicFramePr>
            <a:graphicFrameLocks noGrp="1"/>
          </p:cNvGraphicFramePr>
          <p:nvPr>
            <p:ph idx="1"/>
            <p:extLst>
              <p:ext uri="{D42A27DB-BD31-4B8C-83A1-F6EECF244321}">
                <p14:modId xmlns:p14="http://schemas.microsoft.com/office/powerpoint/2010/main" val="363490354"/>
              </p:ext>
            </p:extLst>
          </p:nvPr>
        </p:nvGraphicFramePr>
        <p:xfrm>
          <a:off x="753010" y="1073771"/>
          <a:ext cx="10685980" cy="4667811"/>
        </p:xfrm>
        <a:graphic>
          <a:graphicData uri="http://schemas.openxmlformats.org/drawingml/2006/table">
            <a:tbl>
              <a:tblPr firstRow="1" firstCol="1" bandRow="1"/>
              <a:tblGrid>
                <a:gridCol w="9277129">
                  <a:extLst>
                    <a:ext uri="{9D8B030D-6E8A-4147-A177-3AD203B41FA5}">
                      <a16:colId xmlns:a16="http://schemas.microsoft.com/office/drawing/2014/main" val="3380251832"/>
                    </a:ext>
                  </a:extLst>
                </a:gridCol>
                <a:gridCol w="1408851">
                  <a:extLst>
                    <a:ext uri="{9D8B030D-6E8A-4147-A177-3AD203B41FA5}">
                      <a16:colId xmlns:a16="http://schemas.microsoft.com/office/drawing/2014/main" val="3552843467"/>
                    </a:ext>
                  </a:extLst>
                </a:gridCol>
              </a:tblGrid>
              <a:tr h="572423">
                <a:tc>
                  <a:txBody>
                    <a:bodyPr/>
                    <a:lstStyle/>
                    <a:p>
                      <a:pPr marL="457200">
                        <a:lnSpc>
                          <a:spcPct val="107000"/>
                        </a:lnSpc>
                      </a:pPr>
                      <a:r>
                        <a:rPr lang="en-GB" sz="1600" dirty="0">
                          <a:solidFill>
                            <a:srgbClr val="000000"/>
                          </a:solidFill>
                          <a:effectLst/>
                          <a:latin typeface="+mn-lt"/>
                          <a:ea typeface="Calibri" panose="020F0502020204030204" pitchFamily="34" charset="0"/>
                          <a:cs typeface="Arial" panose="020B0604020202020204" pitchFamily="34" charset="0"/>
                        </a:rPr>
                        <a:t>Section</a:t>
                      </a:r>
                      <a:endParaRPr lang="en-GB" sz="1600" dirty="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l">
                        <a:lnSpc>
                          <a:spcPct val="107000"/>
                        </a:lnSpc>
                      </a:pPr>
                      <a:r>
                        <a:rPr lang="en-GB" sz="1600" dirty="0">
                          <a:solidFill>
                            <a:schemeClr val="accent6"/>
                          </a:solidFill>
                          <a:effectLst/>
                          <a:latin typeface="+mn-lt"/>
                          <a:ea typeface="Calibri" panose="020F0502020204030204" pitchFamily="34" charset="0"/>
                          <a:cs typeface="Arial" panose="020B0604020202020204" pitchFamily="34" charset="0"/>
                        </a:rPr>
                        <a:t>Slide number</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6217183"/>
                  </a:ext>
                </a:extLst>
              </a:tr>
              <a:tr h="381444">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Aims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dirty="0">
                          <a:effectLst/>
                          <a:latin typeface="+mn-lt"/>
                          <a:ea typeface="Calibri" panose="020F0502020204030204" pitchFamily="34" charset="0"/>
                          <a:cs typeface="Arial" panose="020B0604020202020204" pitchFamily="34" charset="0"/>
                        </a:rPr>
                        <a:t>5</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42860"/>
                  </a:ext>
                </a:extLst>
              </a:tr>
              <a:tr h="370993">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Objectives</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6</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837220"/>
                  </a:ext>
                </a:extLst>
              </a:tr>
              <a:tr h="514589">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What is human papillomavirus (HPV)?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7</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013770"/>
                  </a:ext>
                </a:extLst>
              </a:tr>
              <a:tr h="557729">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Disease control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10</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720267"/>
                  </a:ext>
                </a:extLst>
              </a:tr>
              <a:tr h="563150">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HPV vaccine</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19</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61998"/>
                  </a:ext>
                </a:extLst>
              </a:tr>
              <a:tr h="563150">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n-lt"/>
                          <a:ea typeface="Calibri" panose="020F0502020204030204" pitchFamily="34" charset="0"/>
                          <a:cs typeface="Arial" panose="020B0604020202020204" pitchFamily="34" charset="0"/>
                        </a:rPr>
                        <a:t>Epidemiology</a:t>
                      </a:r>
                    </a:p>
                    <a:p>
                      <a:pPr marL="457200">
                        <a:lnSpc>
                          <a:spcPct val="100000"/>
                        </a:lnSpc>
                      </a:pPr>
                      <a:endParaRPr lang="en-GB" sz="1600" dirty="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31</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264601"/>
                  </a:ext>
                </a:extLst>
              </a:tr>
              <a:tr h="563150">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Engagement insights</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41</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98321"/>
                  </a:ext>
                </a:extLst>
              </a:tr>
              <a:tr h="581183">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Summary &amp; resources </a:t>
                      </a:r>
                    </a:p>
                    <a:p>
                      <a:pPr marL="457200">
                        <a:lnSpc>
                          <a:spcPct val="100000"/>
                        </a:lnSpc>
                      </a:pPr>
                      <a:endParaRPr lang="en-GB" sz="1600" dirty="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panose="020F0502020204030204" pitchFamily="34" charset="0"/>
                          <a:cs typeface="Arial" panose="020B0604020202020204" pitchFamily="34" charset="0"/>
                        </a:rPr>
                        <a:t>44</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304857"/>
                  </a:ext>
                </a:extLst>
              </a:tr>
            </a:tbl>
          </a:graphicData>
        </a:graphic>
      </p:graphicFrame>
      <p:sp>
        <p:nvSpPr>
          <p:cNvPr id="3" name="Footer Placeholder 3">
            <a:extLst>
              <a:ext uri="{FF2B5EF4-FFF2-40B4-BE49-F238E27FC236}">
                <a16:creationId xmlns:a16="http://schemas.microsoft.com/office/drawing/2014/main" id="{D8F3879F-64A2-4F0D-1AD1-E2E26BC6FA61}"/>
              </a:ext>
            </a:extLst>
          </p:cNvPr>
          <p:cNvSpPr>
            <a:spLocks noGrp="1"/>
          </p:cNvSpPr>
          <p:nvPr>
            <p:ph type="ftr" sz="quarter" idx="11"/>
          </p:nvPr>
        </p:nvSpPr>
        <p:spPr>
          <a:xfrm>
            <a:off x="845127" y="6173787"/>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Tree>
    <p:extLst>
      <p:ext uri="{BB962C8B-B14F-4D97-AF65-F5344CB8AC3E}">
        <p14:creationId xmlns:p14="http://schemas.microsoft.com/office/powerpoint/2010/main" val="3820985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17D6-886B-4355-A1DC-069DC4FD7B55}"/>
              </a:ext>
            </a:extLst>
          </p:cNvPr>
          <p:cNvSpPr>
            <a:spLocks noGrp="1"/>
          </p:cNvSpPr>
          <p:nvPr>
            <p:ph type="title"/>
          </p:nvPr>
        </p:nvSpPr>
        <p:spPr>
          <a:xfrm>
            <a:off x="522514" y="365125"/>
            <a:ext cx="10831286" cy="659807"/>
          </a:xfrm>
        </p:spPr>
        <p:txBody>
          <a:bodyPr/>
          <a:lstStyle/>
          <a:p>
            <a:r>
              <a:rPr lang="en-GB" b="1" dirty="0"/>
              <a:t>School level data dashboard</a:t>
            </a:r>
          </a:p>
        </p:txBody>
      </p:sp>
      <p:sp>
        <p:nvSpPr>
          <p:cNvPr id="5" name="Slide Number Placeholder 4">
            <a:extLst>
              <a:ext uri="{FF2B5EF4-FFF2-40B4-BE49-F238E27FC236}">
                <a16:creationId xmlns:a16="http://schemas.microsoft.com/office/drawing/2014/main" id="{4DE23268-6991-48F8-AFD1-F0DD0B0692A8}"/>
              </a:ext>
            </a:extLst>
          </p:cNvPr>
          <p:cNvSpPr>
            <a:spLocks noGrp="1"/>
          </p:cNvSpPr>
          <p:nvPr>
            <p:ph type="sldNum" sz="quarter" idx="12"/>
          </p:nvPr>
        </p:nvSpPr>
        <p:spPr/>
        <p:txBody>
          <a:bodyPr/>
          <a:lstStyle/>
          <a:p>
            <a:fld id="{561D0CCE-8DCC-44DC-A653-AE62B1D84A52}" type="slidenum">
              <a:rPr lang="en-GB" smtClean="0"/>
              <a:pPr/>
              <a:t>40</a:t>
            </a:fld>
            <a:endParaRPr lang="en-GB"/>
          </a:p>
        </p:txBody>
      </p:sp>
      <p:sp>
        <p:nvSpPr>
          <p:cNvPr id="7" name="TextBox 6"/>
          <p:cNvSpPr txBox="1"/>
          <p:nvPr/>
        </p:nvSpPr>
        <p:spPr>
          <a:xfrm>
            <a:off x="5640511" y="1230578"/>
            <a:ext cx="6376828" cy="5078313"/>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GB" sz="1600" dirty="0"/>
              <a:t>In February 2023, school level immunisation data dashboards were made available on SharePoint (NHS intranet only)</a:t>
            </a:r>
          </a:p>
          <a:p>
            <a:pPr marL="285750" indent="-285750" algn="just">
              <a:lnSpc>
                <a:spcPct val="200000"/>
              </a:lnSpc>
              <a:buFont typeface="Arial" panose="020B0604020202020204" pitchFamily="34" charset="0"/>
              <a:buChar char="•"/>
            </a:pPr>
            <a:r>
              <a:rPr lang="en-GB" sz="1600" dirty="0"/>
              <a:t>The dashboards are health board specific and primary school and secondary school dashboards are separate</a:t>
            </a:r>
          </a:p>
          <a:p>
            <a:pPr marL="285750" indent="-285750" algn="just">
              <a:lnSpc>
                <a:spcPct val="200000"/>
              </a:lnSpc>
              <a:buFont typeface="Arial" panose="020B0604020202020204" pitchFamily="34" charset="0"/>
              <a:buChar char="•"/>
            </a:pPr>
            <a:r>
              <a:rPr lang="en-GB" sz="1600" dirty="0"/>
              <a:t>The data is based on the most recent quarterly COVER report</a:t>
            </a:r>
          </a:p>
          <a:p>
            <a:pPr marL="285750" indent="-285750" algn="just">
              <a:lnSpc>
                <a:spcPct val="200000"/>
              </a:lnSpc>
              <a:buFont typeface="Arial" panose="020B0604020202020204" pitchFamily="34" charset="0"/>
              <a:buChar char="•"/>
            </a:pPr>
            <a:r>
              <a:rPr lang="en-GB" sz="1600" dirty="0"/>
              <a:t>It’s an interactive dashboard and can be refined to show:</a:t>
            </a:r>
          </a:p>
          <a:p>
            <a:pPr marL="742950" lvl="1" indent="-285750" algn="just">
              <a:lnSpc>
                <a:spcPct val="200000"/>
              </a:lnSpc>
              <a:buFont typeface="Courier New" panose="02070309020205020404" pitchFamily="49" charset="0"/>
              <a:buChar char="o"/>
            </a:pPr>
            <a:r>
              <a:rPr lang="en-GB" sz="1600" dirty="0"/>
              <a:t>specific vaccination uptake by local authority, year group, by vaccine, school size and uptake ranges.</a:t>
            </a:r>
          </a:p>
          <a:p>
            <a:pPr marL="742950" lvl="1" indent="-285750" algn="just">
              <a:lnSpc>
                <a:spcPct val="200000"/>
              </a:lnSpc>
              <a:buFont typeface="Courier New" panose="02070309020205020404" pitchFamily="49" charset="0"/>
              <a:buChar char="o"/>
            </a:pPr>
            <a:r>
              <a:rPr lang="en-GB" sz="1600" dirty="0"/>
              <a:t>Individual school level uptake by year group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8" name="Footer Placeholder 3"/>
          <p:cNvSpPr>
            <a:spLocks noGrp="1"/>
          </p:cNvSpPr>
          <p:nvPr>
            <p:ph type="ftr" sz="quarter" idx="11"/>
          </p:nvPr>
        </p:nvSpPr>
        <p:spPr>
          <a:xfrm>
            <a:off x="838200" y="61981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318498" y="1236712"/>
            <a:ext cx="4376792" cy="2477771"/>
          </a:xfrm>
          <a:prstGeom prst="rect">
            <a:avLst/>
          </a:prstGeom>
        </p:spPr>
      </p:pic>
      <p:pic>
        <p:nvPicPr>
          <p:cNvPr id="10" name="Picture 9"/>
          <p:cNvPicPr>
            <a:picLocks noChangeAspect="1"/>
          </p:cNvPicPr>
          <p:nvPr/>
        </p:nvPicPr>
        <p:blipFill>
          <a:blip r:embed="rId4"/>
          <a:stretch>
            <a:fillRect/>
          </a:stretch>
        </p:blipFill>
        <p:spPr>
          <a:xfrm>
            <a:off x="174661" y="4264024"/>
            <a:ext cx="5712431" cy="1431785"/>
          </a:xfrm>
          <a:prstGeom prst="rect">
            <a:avLst/>
          </a:prstGeom>
        </p:spPr>
      </p:pic>
    </p:spTree>
    <p:extLst>
      <p:ext uri="{BB962C8B-B14F-4D97-AF65-F5344CB8AC3E}">
        <p14:creationId xmlns:p14="http://schemas.microsoft.com/office/powerpoint/2010/main" val="4188461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162273"/>
            <a:ext cx="11110503" cy="1325563"/>
          </a:xfrm>
        </p:spPr>
        <p:txBody>
          <a:bodyPr/>
          <a:lstStyle/>
          <a:p>
            <a:r>
              <a:rPr lang="en-GB" sz="4000" b="1" dirty="0">
                <a:cs typeface="Calibri" panose="020F0502020204030204" pitchFamily="34" charset="0"/>
              </a:rPr>
              <a:t>Young people vaccine information resources insights - survey</a:t>
            </a:r>
            <a:br>
              <a:rPr lang="en-GB" dirty="0">
                <a:highlight>
                  <a:srgbClr val="FFFF00"/>
                </a:highlight>
                <a:latin typeface="Calibri" panose="020F0502020204030204" pitchFamily="34" charset="0"/>
                <a:cs typeface="Calibri" panose="020F0502020204030204" pitchFamily="34" charset="0"/>
              </a:rPr>
            </a:br>
            <a:endParaRPr lang="en-GB" dirty="0">
              <a:highlight>
                <a:srgbClr val="FFFF00"/>
              </a:highlight>
            </a:endParaRPr>
          </a:p>
        </p:txBody>
      </p:sp>
      <p:sp>
        <p:nvSpPr>
          <p:cNvPr id="3" name="Content Placeholder 2"/>
          <p:cNvSpPr>
            <a:spLocks noGrp="1"/>
          </p:cNvSpPr>
          <p:nvPr>
            <p:ph idx="1"/>
          </p:nvPr>
        </p:nvSpPr>
        <p:spPr>
          <a:xfrm>
            <a:off x="468086" y="1610769"/>
            <a:ext cx="5129645" cy="4253851"/>
          </a:xfrm>
        </p:spPr>
        <p:txBody>
          <a:bodyPr/>
          <a:lstStyle/>
          <a:p>
            <a:pPr marL="285750" marR="0" lvl="0" indent="-285750" algn="just" defTabSz="914400" rtl="0" eaLnBrk="1" fontAlgn="auto" latinLnBrk="0" hangingPunct="1">
              <a:lnSpc>
                <a:spcPct val="15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Previous PHW surveys suggested young people would prefer audio-visual vaccination resources (BMG 2022)</a:t>
            </a:r>
          </a:p>
          <a:p>
            <a:pPr marL="285750" marR="0" lvl="0" indent="-285750" algn="just" defTabSz="914400" rtl="0" eaLnBrk="1" fontAlgn="auto" latinLnBrk="0" hangingPunct="1">
              <a:lnSpc>
                <a:spcPct val="15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Co-designed survey for school-aged young people (11-16) - VPDP colleagues, PHW Behavioural Science Unit, PHW Young Ambassadors</a:t>
            </a:r>
          </a:p>
          <a:p>
            <a:pPr marL="285750" marR="0" lvl="0" indent="-285750" algn="just" defTabSz="914400" rtl="0" eaLnBrk="1" fontAlgn="auto" latinLnBrk="0" hangingPunct="1">
              <a:lnSpc>
                <a:spcPct val="15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361 participants from localities across Wales</a:t>
            </a:r>
          </a:p>
          <a:p>
            <a:pPr marL="285750" marR="0" lvl="0" indent="-285750" algn="just" defTabSz="914400" rtl="0" eaLnBrk="1" fontAlgn="auto" latinLnBrk="0" hangingPunct="1">
              <a:lnSpc>
                <a:spcPct val="15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Survey undertaken January - February 2023</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endParaRPr kumimoji="0" lang="en-GB" sz="2400" b="0" i="0" u="none" strike="noStrike" kern="1200" cap="none" spc="0" normalizeH="0" baseline="0" noProof="0" dirty="0">
              <a:ln>
                <a:noFill/>
              </a:ln>
              <a:solidFill>
                <a:srgbClr val="324F82"/>
              </a:solidFill>
              <a:effectLst/>
              <a:uLnTx/>
              <a:uFillTx/>
              <a:latin typeface="Verdana" charset="0"/>
              <a:ea typeface="Verdana" charset="0"/>
            </a:endParaRPr>
          </a:p>
          <a:p>
            <a:pPr lvl="1"/>
            <a:endParaRPr lang="en-GB" sz="1800" dirty="0"/>
          </a:p>
          <a:p>
            <a:pPr lvl="1"/>
            <a:endParaRPr lang="en-GB" sz="1600" dirty="0"/>
          </a:p>
        </p:txBody>
      </p:sp>
      <p:sp>
        <p:nvSpPr>
          <p:cNvPr id="4" name="Footer Placeholder 3"/>
          <p:cNvSpPr>
            <a:spLocks noGrp="1"/>
          </p:cNvSpPr>
          <p:nvPr>
            <p:ph type="ftr" sz="quarter" idx="11"/>
          </p:nvPr>
        </p:nvSpPr>
        <p:spPr>
          <a:xfrm>
            <a:off x="838200" y="6231135"/>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41</a:t>
            </a:fld>
            <a:endParaRPr lang="en-GB"/>
          </a:p>
        </p:txBody>
      </p:sp>
      <p:sp>
        <p:nvSpPr>
          <p:cNvPr id="6" name="TextBox 5">
            <a:extLst>
              <a:ext uri="{FF2B5EF4-FFF2-40B4-BE49-F238E27FC236}">
                <a16:creationId xmlns:a16="http://schemas.microsoft.com/office/drawing/2014/main" id="{704FF65A-5217-86E3-2F56-C1752B2C3C11}"/>
              </a:ext>
            </a:extLst>
          </p:cNvPr>
          <p:cNvSpPr txBox="1"/>
          <p:nvPr/>
        </p:nvSpPr>
        <p:spPr>
          <a:xfrm>
            <a:off x="6594271" y="1487836"/>
            <a:ext cx="5327567" cy="414728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24F82"/>
                </a:solidFill>
                <a:effectLst/>
                <a:uLnTx/>
                <a:uFillTx/>
                <a:ea typeface="Verdana" charset="0"/>
              </a:rPr>
              <a:t>Key Survey Findings (2023)</a:t>
            </a:r>
            <a:r>
              <a:rPr kumimoji="0" lang="en-GB" sz="1600" b="0" i="0" u="none" strike="noStrike" kern="1200" cap="none" spc="0" normalizeH="0" baseline="0" noProof="0" dirty="0">
                <a:ln>
                  <a:noFill/>
                </a:ln>
                <a:solidFill>
                  <a:srgbClr val="324F82"/>
                </a:solidFill>
                <a:effectLst/>
                <a:uLnTx/>
                <a:uFillTx/>
                <a:ea typeface="Verdana"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4F82"/>
                </a:solidFill>
                <a:effectLst/>
                <a:uLnTx/>
                <a:uFillTx/>
                <a:ea typeface="Verdana" charset="0"/>
              </a:rPr>
              <a:t>Young people want:</a:t>
            </a:r>
          </a:p>
          <a:p>
            <a:pPr marL="742950" marR="0" lvl="1" indent="-285750" algn="just" defTabSz="914400" rtl="0" eaLnBrk="1" fontAlgn="auto" latinLnBrk="0" hangingPunct="1">
              <a:lnSpc>
                <a:spcPct val="150000"/>
              </a:lnSpc>
              <a:spcBef>
                <a:spcPts val="500"/>
              </a:spcBef>
              <a:spcAft>
                <a:spcPts val="0"/>
              </a:spcAft>
              <a:buClrTx/>
              <a:buSzTx/>
              <a:buFont typeface="Courier New" charset="0"/>
              <a:buChar char="o"/>
              <a:tabLst/>
              <a:defRPr/>
            </a:pPr>
            <a:r>
              <a:rPr kumimoji="0" lang="en-GB" sz="1600" b="0" i="0" u="none" strike="noStrike" kern="1200" cap="none" spc="0" normalizeH="0" baseline="0" noProof="0" dirty="0">
                <a:ln>
                  <a:noFill/>
                </a:ln>
                <a:solidFill>
                  <a:srgbClr val="324F82"/>
                </a:solidFill>
                <a:effectLst/>
                <a:uLnTx/>
                <a:uFillTx/>
                <a:ea typeface="Verdana" charset="0"/>
              </a:rPr>
              <a:t>Vaccine information in school*</a:t>
            </a:r>
          </a:p>
          <a:p>
            <a:pPr marL="742950" marR="0" lvl="1" indent="-285750" algn="just" defTabSz="914400" rtl="0" eaLnBrk="1" fontAlgn="auto" latinLnBrk="0" hangingPunct="1">
              <a:lnSpc>
                <a:spcPct val="150000"/>
              </a:lnSpc>
              <a:spcBef>
                <a:spcPts val="500"/>
              </a:spcBef>
              <a:spcAft>
                <a:spcPts val="0"/>
              </a:spcAft>
              <a:buClrTx/>
              <a:buSzTx/>
              <a:buFont typeface="Courier New" charset="0"/>
              <a:buChar char="o"/>
              <a:tabLst/>
              <a:defRPr/>
            </a:pPr>
            <a:r>
              <a:rPr kumimoji="0" lang="en-GB" sz="1600" b="0" i="0" u="none" strike="noStrike" kern="1200" cap="none" spc="0" normalizeH="0" baseline="0" noProof="0" dirty="0">
                <a:ln>
                  <a:noFill/>
                </a:ln>
                <a:solidFill>
                  <a:srgbClr val="324F82"/>
                </a:solidFill>
                <a:effectLst/>
                <a:uLnTx/>
                <a:uFillTx/>
                <a:ea typeface="Verdana" charset="0"/>
              </a:rPr>
              <a:t>To know how vaccines work</a:t>
            </a:r>
          </a:p>
          <a:p>
            <a:pPr marL="742950" marR="0" lvl="1" indent="-285750" algn="just" defTabSz="914400" rtl="0" eaLnBrk="1" fontAlgn="auto" latinLnBrk="0" hangingPunct="1">
              <a:lnSpc>
                <a:spcPct val="150000"/>
              </a:lnSpc>
              <a:spcBef>
                <a:spcPts val="500"/>
              </a:spcBef>
              <a:spcAft>
                <a:spcPts val="0"/>
              </a:spcAft>
              <a:buClrTx/>
              <a:buSzTx/>
              <a:buFont typeface="Courier New" charset="0"/>
              <a:buChar char="o"/>
              <a:tabLst/>
              <a:defRPr/>
            </a:pPr>
            <a:r>
              <a:rPr kumimoji="0" lang="en-GB" sz="1600" b="0" i="0" u="none" strike="noStrike" kern="1200" cap="none" spc="0" normalizeH="0" baseline="0" noProof="0" dirty="0">
                <a:ln>
                  <a:noFill/>
                </a:ln>
                <a:solidFill>
                  <a:srgbClr val="324F82"/>
                </a:solidFill>
                <a:effectLst/>
                <a:uLnTx/>
                <a:uFillTx/>
                <a:ea typeface="Verdana" charset="0"/>
              </a:rPr>
              <a:t>To address their psychological needs: autonomy, choice, anxiety</a:t>
            </a:r>
          </a:p>
          <a:p>
            <a:pPr marL="742950" marR="0" lvl="1" indent="-285750" algn="just" defTabSz="914400" rtl="0" eaLnBrk="1" fontAlgn="auto" latinLnBrk="0" hangingPunct="1">
              <a:lnSpc>
                <a:spcPct val="150000"/>
              </a:lnSpc>
              <a:spcBef>
                <a:spcPts val="500"/>
              </a:spcBef>
              <a:spcAft>
                <a:spcPts val="0"/>
              </a:spcAft>
              <a:buClrTx/>
              <a:buSzTx/>
              <a:buFont typeface="Courier New" charset="0"/>
              <a:buChar char="o"/>
              <a:tabLst/>
              <a:defRPr/>
            </a:pPr>
            <a:r>
              <a:rPr kumimoji="0" lang="en-GB" sz="1600" b="0" i="0" u="none" strike="noStrike" kern="1200" cap="none" spc="0" normalizeH="0" baseline="0" noProof="0" dirty="0">
                <a:ln>
                  <a:noFill/>
                </a:ln>
                <a:solidFill>
                  <a:srgbClr val="324F82"/>
                </a:solidFill>
                <a:effectLst/>
                <a:uLnTx/>
                <a:uFillTx/>
                <a:ea typeface="Verdana" charset="0"/>
              </a:rPr>
              <a:t>Audio-visual resource: short, funny, upbeat, bright, colourful</a:t>
            </a:r>
          </a:p>
          <a:p>
            <a:pPr marL="742950" marR="0" lvl="1" indent="-285750" algn="just" defTabSz="914400" rtl="0" eaLnBrk="1" fontAlgn="auto" latinLnBrk="0" hangingPunct="1">
              <a:lnSpc>
                <a:spcPct val="150000"/>
              </a:lnSpc>
              <a:spcBef>
                <a:spcPts val="500"/>
              </a:spcBef>
              <a:spcAft>
                <a:spcPts val="0"/>
              </a:spcAft>
              <a:buClrTx/>
              <a:buSzTx/>
              <a:buFont typeface="Courier New" charset="0"/>
              <a:buChar char="o"/>
              <a:tabLst/>
              <a:defRPr/>
            </a:pPr>
            <a:r>
              <a:rPr kumimoji="0" lang="en-GB" sz="1600" b="0" i="0" u="none" strike="noStrike" kern="1200" cap="none" spc="0" normalizeH="0" baseline="0" noProof="0" dirty="0">
                <a:ln>
                  <a:noFill/>
                </a:ln>
                <a:solidFill>
                  <a:srgbClr val="324F82"/>
                </a:solidFill>
                <a:effectLst/>
                <a:uLnTx/>
                <a:uFillTx/>
                <a:ea typeface="Verdana" charset="0"/>
              </a:rPr>
              <a:t>Resources to be age-appropriate; not too simplified; representative of diversity</a:t>
            </a:r>
          </a:p>
        </p:txBody>
      </p:sp>
    </p:spTree>
    <p:extLst>
      <p:ext uri="{BB962C8B-B14F-4D97-AF65-F5344CB8AC3E}">
        <p14:creationId xmlns:p14="http://schemas.microsoft.com/office/powerpoint/2010/main" val="3626136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577-1F59-B890-D5FF-3EA264357D6B}"/>
              </a:ext>
            </a:extLst>
          </p:cNvPr>
          <p:cNvSpPr>
            <a:spLocks noGrp="1"/>
          </p:cNvSpPr>
          <p:nvPr>
            <p:ph type="title"/>
          </p:nvPr>
        </p:nvSpPr>
        <p:spPr>
          <a:xfrm>
            <a:off x="392429" y="191951"/>
            <a:ext cx="11449051" cy="902566"/>
          </a:xfrm>
        </p:spPr>
        <p:txBody>
          <a:bodyPr/>
          <a:lstStyle/>
          <a:p>
            <a:r>
              <a:rPr lang="en-GB" sz="4000" b="1" dirty="0"/>
              <a:t>HPV Information Resource – Research Findings 2023 </a:t>
            </a:r>
            <a:br>
              <a:rPr lang="en-GB" sz="2800" dirty="0"/>
            </a:br>
            <a:endParaRPr lang="en-GB" sz="2800" dirty="0"/>
          </a:p>
        </p:txBody>
      </p:sp>
      <p:sp>
        <p:nvSpPr>
          <p:cNvPr id="3" name="Content Placeholder 2">
            <a:extLst>
              <a:ext uri="{FF2B5EF4-FFF2-40B4-BE49-F238E27FC236}">
                <a16:creationId xmlns:a16="http://schemas.microsoft.com/office/drawing/2014/main" id="{67711CAD-0024-F929-F204-2B6B4486B3CE}"/>
              </a:ext>
            </a:extLst>
          </p:cNvPr>
          <p:cNvSpPr>
            <a:spLocks noGrp="1"/>
          </p:cNvSpPr>
          <p:nvPr>
            <p:ph idx="1"/>
          </p:nvPr>
        </p:nvSpPr>
        <p:spPr>
          <a:xfrm>
            <a:off x="838200" y="1378816"/>
            <a:ext cx="10515600" cy="4351338"/>
          </a:xfrm>
        </p:spPr>
        <p:txBody>
          <a:bodyPr/>
          <a:lstStyle/>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72CB623A-52DE-5672-FF6A-A3C6E88F192D}"/>
              </a:ext>
            </a:extLst>
          </p:cNvPr>
          <p:cNvSpPr>
            <a:spLocks noGrp="1"/>
          </p:cNvSpPr>
          <p:nvPr>
            <p:ph type="ftr" sz="quarter" idx="11"/>
          </p:nvPr>
        </p:nvSpPr>
        <p:spPr>
          <a:xfrm>
            <a:off x="838199" y="6178259"/>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905FF9F-DBD1-80B0-4900-B66C142C2A44}"/>
              </a:ext>
            </a:extLst>
          </p:cNvPr>
          <p:cNvSpPr>
            <a:spLocks noGrp="1"/>
          </p:cNvSpPr>
          <p:nvPr>
            <p:ph type="sldNum" sz="quarter" idx="12"/>
          </p:nvPr>
        </p:nvSpPr>
        <p:spPr/>
        <p:txBody>
          <a:bodyPr/>
          <a:lstStyle/>
          <a:p>
            <a:fld id="{561D0CCE-8DCC-44DC-A653-AE62B1D84A52}" type="slidenum">
              <a:rPr lang="en-GB" smtClean="0"/>
              <a:pPr/>
              <a:t>42</a:t>
            </a:fld>
            <a:endParaRPr lang="en-GB"/>
          </a:p>
        </p:txBody>
      </p:sp>
      <p:sp>
        <p:nvSpPr>
          <p:cNvPr id="9" name="TextBox 8">
            <a:extLst>
              <a:ext uri="{FF2B5EF4-FFF2-40B4-BE49-F238E27FC236}">
                <a16:creationId xmlns:a16="http://schemas.microsoft.com/office/drawing/2014/main" id="{17E17ED1-80A3-92A9-9AA8-602DDDBDBBEB}"/>
              </a:ext>
            </a:extLst>
          </p:cNvPr>
          <p:cNvSpPr txBox="1"/>
          <p:nvPr/>
        </p:nvSpPr>
        <p:spPr>
          <a:xfrm>
            <a:off x="371474" y="1504993"/>
            <a:ext cx="11449051" cy="4734629"/>
          </a:xfrm>
          <a:prstGeom prst="rect">
            <a:avLst/>
          </a:prstGeom>
          <a:noFill/>
        </p:spPr>
        <p:txBody>
          <a:bodyPr wrap="square">
            <a:spAutoFit/>
          </a:bodyPr>
          <a:lstStyle/>
          <a:p>
            <a:pPr marL="0" marR="0" lvl="0" indent="0" algn="just" defTabSz="914400" rtl="0" eaLnBrk="1" fontAlgn="auto" latinLnBrk="0" hangingPunct="1">
              <a:spcBef>
                <a:spcPts val="1000"/>
              </a:spcBef>
              <a:spcAft>
                <a:spcPts val="0"/>
              </a:spcAft>
              <a:buClrTx/>
              <a:buSzTx/>
              <a:buFont typeface="Arial" charset="0"/>
              <a:buNone/>
              <a:tabLst/>
              <a:defRPr/>
            </a:pPr>
            <a:r>
              <a:rPr lang="en-GB" sz="1600" dirty="0"/>
              <a:t>To assess vaccine information needs among young people, to inform co-production of resources about the HPV vaccine.</a:t>
            </a:r>
          </a:p>
          <a:p>
            <a:pPr marL="0" marR="0" lvl="0" indent="0" algn="just" defTabSz="914400" rtl="0" eaLnBrk="1" fontAlgn="auto" latinLnBrk="0" hangingPunct="1">
              <a:spcBef>
                <a:spcPts val="1000"/>
              </a:spcBef>
              <a:spcAft>
                <a:spcPts val="0"/>
              </a:spcAft>
              <a:buClrTx/>
              <a:buSzTx/>
              <a:buFont typeface="Arial" charset="0"/>
              <a:buNone/>
              <a:tabLst/>
              <a:defRPr/>
            </a:pPr>
            <a:endParaRPr lang="en-GB" sz="1600" dirty="0"/>
          </a:p>
          <a:p>
            <a:pPr marL="0" marR="0" lvl="0" indent="0" algn="just" defTabSz="914400" rtl="0" eaLnBrk="1" fontAlgn="auto" latinLnBrk="0" hangingPunct="1">
              <a:spcBef>
                <a:spcPts val="1000"/>
              </a:spcBef>
              <a:spcAft>
                <a:spcPts val="0"/>
              </a:spcAft>
              <a:buClrTx/>
              <a:buSzTx/>
              <a:buFont typeface="Arial" charset="0"/>
              <a:buNone/>
              <a:tabLst/>
              <a:defRPr/>
            </a:pPr>
            <a:r>
              <a:rPr lang="en-GB" sz="1600" b="1" dirty="0"/>
              <a:t>KEY FINDINGS</a:t>
            </a:r>
          </a:p>
          <a:p>
            <a:pPr marL="285750" marR="0" lvl="0" indent="-285750" algn="just" defTabSz="914400" rtl="0" eaLnBrk="1" fontAlgn="auto" latinLnBrk="0" hangingPunct="1">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Attitudes to vaccination are generally positive </a:t>
            </a:r>
          </a:p>
          <a:p>
            <a:pPr marL="285750" marR="0" lvl="0" indent="-285750" algn="just" defTabSz="914400" rtl="0" eaLnBrk="1" fontAlgn="auto" latinLnBrk="0" hangingPunct="1">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Awareness of HPV and the HPV vaccine is </a:t>
            </a:r>
            <a:r>
              <a:rPr kumimoji="0" lang="en-GB" sz="1600" b="1" i="0" u="none" strike="noStrike" kern="1200" cap="none" spc="0" normalizeH="0" baseline="0" noProof="0" dirty="0">
                <a:ln>
                  <a:noFill/>
                </a:ln>
                <a:solidFill>
                  <a:srgbClr val="324F82"/>
                </a:solidFill>
                <a:effectLst/>
                <a:uLnTx/>
                <a:uFillTx/>
                <a:ea typeface="Verdana" charset="0"/>
              </a:rPr>
              <a:t>very low</a:t>
            </a:r>
          </a:p>
          <a:p>
            <a:pPr marL="285750" marR="0" lvl="0" indent="-285750" algn="just" defTabSz="914400" rtl="0" eaLnBrk="1" fontAlgn="auto" latinLnBrk="0" hangingPunct="1">
              <a:spcBef>
                <a:spcPts val="1000"/>
              </a:spcBef>
              <a:spcAft>
                <a:spcPts val="0"/>
              </a:spcAft>
              <a:buClrTx/>
              <a:buSzTx/>
              <a:buFont typeface="Arial" charset="0"/>
              <a:buChar char="•"/>
              <a:tabLst/>
              <a:defRPr/>
            </a:pPr>
            <a:r>
              <a:rPr kumimoji="0" lang="en-GB" sz="1600" b="1" i="0" u="none" strike="noStrike" kern="1200" cap="none" spc="0" normalizeH="0" baseline="0" noProof="0" dirty="0">
                <a:ln>
                  <a:noFill/>
                </a:ln>
                <a:solidFill>
                  <a:srgbClr val="324F82"/>
                </a:solidFill>
                <a:effectLst/>
                <a:uLnTx/>
                <a:uFillTx/>
                <a:ea typeface="Verdana" charset="0"/>
              </a:rPr>
              <a:t>Parents </a:t>
            </a:r>
            <a:r>
              <a:rPr kumimoji="0" lang="en-GB" sz="1600" i="0" u="none" strike="noStrike" kern="1200" cap="none" spc="0" normalizeH="0" baseline="0" noProof="0" dirty="0">
                <a:ln>
                  <a:noFill/>
                </a:ln>
                <a:solidFill>
                  <a:srgbClr val="324F82"/>
                </a:solidFill>
                <a:effectLst/>
                <a:uLnTx/>
                <a:uFillTx/>
                <a:ea typeface="Verdana" charset="0"/>
              </a:rPr>
              <a:t>are most trusted source to discuss vaccination, then </a:t>
            </a:r>
            <a:r>
              <a:rPr kumimoji="0" lang="en-GB" sz="1600" b="1" i="0" u="none" strike="noStrike" kern="1200" cap="none" spc="0" normalizeH="0" baseline="0" noProof="0" dirty="0">
                <a:ln>
                  <a:noFill/>
                </a:ln>
                <a:solidFill>
                  <a:srgbClr val="324F82"/>
                </a:solidFill>
                <a:effectLst/>
                <a:uLnTx/>
                <a:uFillTx/>
                <a:ea typeface="Verdana" charset="0"/>
              </a:rPr>
              <a:t>medical professionals </a:t>
            </a:r>
            <a:r>
              <a:rPr kumimoji="0" lang="en-GB" sz="1600" i="0" u="none" strike="noStrike" kern="1200" cap="none" spc="0" normalizeH="0" baseline="0" noProof="0" dirty="0">
                <a:ln>
                  <a:noFill/>
                </a:ln>
                <a:solidFill>
                  <a:srgbClr val="324F82"/>
                </a:solidFill>
                <a:effectLst/>
                <a:uLnTx/>
                <a:uFillTx/>
                <a:ea typeface="Verdana" charset="0"/>
              </a:rPr>
              <a:t>and </a:t>
            </a:r>
            <a:r>
              <a:rPr kumimoji="0" lang="en-GB" sz="1600" b="1" i="0" u="none" strike="noStrike" kern="1200" cap="none" spc="0" normalizeH="0" baseline="0" noProof="0" dirty="0">
                <a:ln>
                  <a:noFill/>
                </a:ln>
                <a:solidFill>
                  <a:srgbClr val="324F82"/>
                </a:solidFill>
                <a:effectLst/>
                <a:uLnTx/>
                <a:uFillTx/>
                <a:ea typeface="Verdana" charset="0"/>
              </a:rPr>
              <a:t>teachers</a:t>
            </a:r>
          </a:p>
          <a:p>
            <a:pPr marL="285750" marR="0" lvl="0" indent="-285750" algn="just" defTabSz="914400" rtl="0" eaLnBrk="1" fontAlgn="auto" latinLnBrk="0" hangingPunct="1">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Parental input is key in decision making</a:t>
            </a:r>
          </a:p>
          <a:p>
            <a:pPr marL="285750" marR="0" lvl="0" indent="-285750" algn="just" defTabSz="914400" rtl="0" eaLnBrk="1" fontAlgn="auto" latinLnBrk="0" hangingPunct="1">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Request for resource content to include: What is HPV, what the HPV vaccine is, the benefits and what it protects from, who can have it, how delivered, number of doses, reassurances about the pain, and potential side effects</a:t>
            </a:r>
          </a:p>
          <a:p>
            <a:pPr marL="285750" marR="0" lvl="0" indent="-285750" algn="just" defTabSz="914400" rtl="0" eaLnBrk="1" fontAlgn="auto" latinLnBrk="0" hangingPunct="1">
              <a:spcBef>
                <a:spcPts val="1000"/>
              </a:spcBef>
              <a:spcAft>
                <a:spcPts val="0"/>
              </a:spcAft>
              <a:buClrTx/>
              <a:buSzTx/>
              <a:buFont typeface="Arial" charset="0"/>
              <a:buChar char="•"/>
              <a:tabLst/>
              <a:defRPr/>
            </a:pPr>
            <a:r>
              <a:rPr lang="en-GB" sz="1600" dirty="0">
                <a:solidFill>
                  <a:srgbClr val="324F82"/>
                </a:solidFill>
                <a:ea typeface="Verdana" charset="0"/>
              </a:rPr>
              <a:t>Preference for a</a:t>
            </a:r>
            <a:r>
              <a:rPr kumimoji="0" lang="en-GB" sz="1600" b="0" i="0" u="none" strike="noStrike" kern="1200" cap="none" spc="0" normalizeH="0" baseline="0" noProof="0" dirty="0" err="1">
                <a:ln>
                  <a:noFill/>
                </a:ln>
                <a:solidFill>
                  <a:srgbClr val="324F82"/>
                </a:solidFill>
                <a:effectLst/>
                <a:uLnTx/>
                <a:uFillTx/>
                <a:ea typeface="Verdana" charset="0"/>
              </a:rPr>
              <a:t>nimation</a:t>
            </a:r>
            <a:r>
              <a:rPr kumimoji="0" lang="en-GB" sz="1600" b="0" i="0" u="none" strike="noStrike" kern="1200" cap="none" spc="0" normalizeH="0" baseline="0" noProof="0" dirty="0">
                <a:ln>
                  <a:noFill/>
                </a:ln>
                <a:solidFill>
                  <a:srgbClr val="324F82"/>
                </a:solidFill>
                <a:effectLst/>
                <a:uLnTx/>
                <a:uFillTx/>
                <a:ea typeface="Verdana" charset="0"/>
              </a:rPr>
              <a:t> resource with an </a:t>
            </a:r>
            <a:r>
              <a:rPr kumimoji="0" lang="en-GB" sz="1600" i="0" u="none" strike="noStrike" kern="1200" cap="none" spc="0" normalizeH="0" baseline="0" noProof="0" dirty="0">
                <a:ln>
                  <a:noFill/>
                </a:ln>
                <a:solidFill>
                  <a:srgbClr val="324F82"/>
                </a:solidFill>
                <a:effectLst/>
                <a:uLnTx/>
                <a:uFillTx/>
                <a:ea typeface="Verdana" charset="0"/>
              </a:rPr>
              <a:t>accompanying leaflet </a:t>
            </a:r>
            <a:r>
              <a:rPr kumimoji="0" lang="en-GB" sz="1600" b="0" i="0" u="none" strike="noStrike" kern="1200" cap="none" spc="0" normalizeH="0" baseline="0" noProof="0" dirty="0">
                <a:ln>
                  <a:noFill/>
                </a:ln>
                <a:solidFill>
                  <a:srgbClr val="324F82"/>
                </a:solidFill>
                <a:effectLst/>
                <a:uLnTx/>
                <a:uFillTx/>
                <a:ea typeface="Verdana" charset="0"/>
              </a:rPr>
              <a:t>to take home to discuss with parents</a:t>
            </a:r>
          </a:p>
          <a:p>
            <a:pPr marL="285750" marR="0" lvl="0" indent="-285750" algn="just" defTabSz="914400" rtl="0" eaLnBrk="1" fontAlgn="auto" latinLnBrk="0" hangingPunct="1">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Animation should be shown in school, with opportunity for follow up questions  – school seen as very trustworthy</a:t>
            </a:r>
          </a:p>
          <a:p>
            <a:pPr marL="285750" marR="0" lvl="0" indent="-285750" algn="just" defTabSz="914400" rtl="0" eaLnBrk="1" fontAlgn="auto" latinLnBrk="0" hangingPunct="1">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srgbClr val="324F82"/>
                </a:solidFill>
                <a:effectLst/>
                <a:uLnTx/>
                <a:uFillTx/>
                <a:ea typeface="Verdana" charset="0"/>
              </a:rPr>
              <a:t>High levels of mistrust in social media</a:t>
            </a:r>
          </a:p>
          <a:p>
            <a:pPr marL="0" marR="0" lvl="0" indent="0" algn="l" defTabSz="914400" rtl="0" eaLnBrk="1" fontAlgn="auto" latinLnBrk="0" hangingPunct="1">
              <a:lnSpc>
                <a:spcPct val="100000"/>
              </a:lnSpc>
              <a:spcBef>
                <a:spcPts val="1000"/>
              </a:spcBef>
              <a:spcAft>
                <a:spcPts val="0"/>
              </a:spcAft>
              <a:buClrTx/>
              <a:buSzTx/>
              <a:buFont typeface="Arial" charset="0"/>
              <a:buNone/>
              <a:tabLst/>
              <a:defRPr/>
            </a:pPr>
            <a:endParaRPr kumimoji="0" lang="en-GB" sz="1800" b="1" i="0" u="none" strike="noStrike" kern="1200" cap="none" spc="0" normalizeH="0" baseline="0" noProof="0" dirty="0">
              <a:ln>
                <a:noFill/>
              </a:ln>
              <a:solidFill>
                <a:srgbClr val="324F82"/>
              </a:solidFill>
              <a:effectLst/>
              <a:uLnTx/>
              <a:uFillTx/>
              <a:latin typeface="Verdana" charset="0"/>
              <a:ea typeface="Verdana" charset="0"/>
            </a:endParaRPr>
          </a:p>
        </p:txBody>
      </p:sp>
    </p:spTree>
    <p:extLst>
      <p:ext uri="{BB962C8B-B14F-4D97-AF65-F5344CB8AC3E}">
        <p14:creationId xmlns:p14="http://schemas.microsoft.com/office/powerpoint/2010/main" val="2150786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577-1F59-B890-D5FF-3EA264357D6B}"/>
              </a:ext>
            </a:extLst>
          </p:cNvPr>
          <p:cNvSpPr>
            <a:spLocks noGrp="1"/>
          </p:cNvSpPr>
          <p:nvPr>
            <p:ph type="title"/>
          </p:nvPr>
        </p:nvSpPr>
        <p:spPr>
          <a:xfrm>
            <a:off x="95250" y="215547"/>
            <a:ext cx="10515600" cy="1325563"/>
          </a:xfrm>
        </p:spPr>
        <p:txBody>
          <a:bodyPr/>
          <a:lstStyle/>
          <a:p>
            <a:r>
              <a:rPr lang="en-GB" sz="4000" b="1" dirty="0"/>
              <a:t>Co-produced resource: HPV animation</a:t>
            </a:r>
            <a:br>
              <a:rPr lang="en-GB" dirty="0"/>
            </a:br>
            <a:endParaRPr lang="en-GB" dirty="0"/>
          </a:p>
        </p:txBody>
      </p:sp>
      <p:sp>
        <p:nvSpPr>
          <p:cNvPr id="3" name="Content Placeholder 2">
            <a:extLst>
              <a:ext uri="{FF2B5EF4-FFF2-40B4-BE49-F238E27FC236}">
                <a16:creationId xmlns:a16="http://schemas.microsoft.com/office/drawing/2014/main" id="{67711CAD-0024-F929-F204-2B6B4486B3CE}"/>
              </a:ext>
            </a:extLst>
          </p:cNvPr>
          <p:cNvSpPr>
            <a:spLocks noGrp="1"/>
          </p:cNvSpPr>
          <p:nvPr>
            <p:ph idx="1"/>
          </p:nvPr>
        </p:nvSpPr>
        <p:spPr>
          <a:xfrm>
            <a:off x="95250" y="953582"/>
            <a:ext cx="8312453" cy="4950836"/>
          </a:xfrm>
        </p:spPr>
        <p:txBody>
          <a:bodyPr/>
          <a:lstStyle/>
          <a:p>
            <a:pPr marR="0" lvl="1" algn="just" defTabSz="914400" rtl="0" eaLnBrk="1" fontAlgn="auto" latinLnBrk="0" hangingPunct="1">
              <a:lnSpc>
                <a:spcPct val="150000"/>
              </a:lnSpc>
              <a:spcBef>
                <a:spcPts val="500"/>
              </a:spcBef>
              <a:spcAft>
                <a:spcPts val="0"/>
              </a:spcAft>
              <a:buClrTx/>
              <a:buSzTx/>
              <a:tabLst/>
              <a:defRPr/>
            </a:pPr>
            <a:r>
              <a:rPr kumimoji="0" lang="en-GB" sz="1600" b="0" i="0" u="none" strike="noStrike" kern="1200" cap="none" spc="0" normalizeH="0" baseline="0" noProof="0" dirty="0">
                <a:ln>
                  <a:noFill/>
                </a:ln>
                <a:solidFill>
                  <a:srgbClr val="324F82"/>
                </a:solidFill>
                <a:effectLst/>
                <a:uLnTx/>
                <a:uFillTx/>
                <a:ea typeface="Verdana" charset="0"/>
              </a:rPr>
              <a:t>Creative proposal for HPV animation developed based on insights</a:t>
            </a:r>
          </a:p>
          <a:p>
            <a:pPr lvl="2" algn="just">
              <a:lnSpc>
                <a:spcPct val="150000"/>
              </a:lnSpc>
              <a:buFont typeface="Courier New" panose="02070309020205020404" pitchFamily="49" charset="0"/>
              <a:buChar char="o"/>
              <a:defRPr/>
            </a:pPr>
            <a:r>
              <a:rPr lang="en-GB" sz="1600" dirty="0">
                <a:effectLst/>
              </a:rPr>
              <a:t>To address their psychological needs: autonomy, choice, anxiety</a:t>
            </a:r>
          </a:p>
          <a:p>
            <a:pPr lvl="2" algn="just">
              <a:lnSpc>
                <a:spcPct val="150000"/>
              </a:lnSpc>
              <a:buFont typeface="Courier New" panose="02070309020205020404" pitchFamily="49" charset="0"/>
              <a:buChar char="o"/>
              <a:defRPr/>
            </a:pPr>
            <a:r>
              <a:rPr lang="en-GB" sz="1600" dirty="0"/>
              <a:t>Audio-visual resource: short, fun, upbeat, bright, colourful, ensure tone reflects importance of vaccination</a:t>
            </a:r>
          </a:p>
          <a:p>
            <a:pPr lvl="2" algn="just">
              <a:lnSpc>
                <a:spcPct val="150000"/>
              </a:lnSpc>
              <a:buFont typeface="Courier New" panose="02070309020205020404" pitchFamily="49" charset="0"/>
              <a:buChar char="o"/>
              <a:defRPr/>
            </a:pPr>
            <a:r>
              <a:rPr lang="en-GB" sz="1600" dirty="0"/>
              <a:t>Resources to be age-appropriate; not too simplified; representative of diversity</a:t>
            </a:r>
            <a:endParaRPr lang="en-GB" sz="1600" dirty="0">
              <a:effectLst/>
            </a:endParaRPr>
          </a:p>
          <a:p>
            <a:pPr marR="0" lvl="1" algn="just" defTabSz="914400" rtl="0" eaLnBrk="1" fontAlgn="auto" latinLnBrk="0" hangingPunct="1">
              <a:lnSpc>
                <a:spcPct val="150000"/>
              </a:lnSpc>
              <a:spcBef>
                <a:spcPts val="500"/>
              </a:spcBef>
              <a:spcAft>
                <a:spcPts val="0"/>
              </a:spcAft>
              <a:buClrTx/>
              <a:buSzTx/>
              <a:tabLst/>
              <a:defRPr/>
            </a:pPr>
            <a:r>
              <a:rPr kumimoji="0" lang="en-GB" sz="1600" b="0" i="0" u="none" strike="noStrike" kern="1200" cap="none" spc="0" normalizeH="0" baseline="0" noProof="0" dirty="0">
                <a:ln>
                  <a:noFill/>
                </a:ln>
                <a:solidFill>
                  <a:srgbClr val="324F82"/>
                </a:solidFill>
                <a:effectLst/>
                <a:uLnTx/>
                <a:uFillTx/>
                <a:ea typeface="Verdana" charset="0"/>
              </a:rPr>
              <a:t>Young people from focus groups tested animation and gave feedback</a:t>
            </a:r>
          </a:p>
          <a:p>
            <a:pPr marR="0" lvl="1" algn="just" defTabSz="914400" rtl="0" eaLnBrk="1" fontAlgn="auto" latinLnBrk="0" hangingPunct="1">
              <a:lnSpc>
                <a:spcPct val="150000"/>
              </a:lnSpc>
              <a:spcBef>
                <a:spcPts val="500"/>
              </a:spcBef>
              <a:spcAft>
                <a:spcPts val="0"/>
              </a:spcAft>
              <a:buClrTx/>
              <a:buSzTx/>
              <a:tabLst/>
              <a:defRPr/>
            </a:pPr>
            <a:r>
              <a:rPr kumimoji="0" lang="en-GB" sz="1600" b="0" i="0" u="none" strike="noStrike" kern="1200" cap="none" spc="0" normalizeH="0" baseline="0" noProof="0" dirty="0">
                <a:ln>
                  <a:noFill/>
                </a:ln>
                <a:solidFill>
                  <a:srgbClr val="324F82"/>
                </a:solidFill>
                <a:effectLst/>
                <a:uLnTx/>
                <a:uFillTx/>
                <a:ea typeface="Verdana" charset="0"/>
              </a:rPr>
              <a:t>Suggested means for distribution and promotion of resource</a:t>
            </a:r>
          </a:p>
          <a:p>
            <a:pPr marR="0" lvl="1" algn="just" defTabSz="914400" rtl="0" eaLnBrk="1" fontAlgn="auto" latinLnBrk="0" hangingPunct="1">
              <a:lnSpc>
                <a:spcPct val="150000"/>
              </a:lnSpc>
              <a:spcBef>
                <a:spcPts val="500"/>
              </a:spcBef>
              <a:spcAft>
                <a:spcPts val="0"/>
              </a:spcAft>
              <a:buClrTx/>
              <a:buSzTx/>
              <a:tabLst/>
              <a:defRPr/>
            </a:pPr>
            <a:r>
              <a:rPr kumimoji="0" lang="en-GB" sz="1600" b="0" i="0" u="none" strike="noStrike" kern="1200" cap="none" spc="0" normalizeH="0" baseline="0" noProof="0" dirty="0">
                <a:ln>
                  <a:noFill/>
                </a:ln>
                <a:solidFill>
                  <a:srgbClr val="324F82"/>
                </a:solidFill>
                <a:effectLst/>
                <a:uLnTx/>
                <a:uFillTx/>
                <a:ea typeface="Verdana" charset="0"/>
              </a:rPr>
              <a:t>Opportunity to explore vaccine information / education in schools</a:t>
            </a:r>
          </a:p>
          <a:p>
            <a:pPr marR="0" lvl="1" algn="just" defTabSz="914400" rtl="0" eaLnBrk="1" fontAlgn="auto" latinLnBrk="0" hangingPunct="1">
              <a:lnSpc>
                <a:spcPct val="150000"/>
              </a:lnSpc>
              <a:spcBef>
                <a:spcPts val="500"/>
              </a:spcBef>
              <a:spcAft>
                <a:spcPts val="0"/>
              </a:spcAft>
              <a:buClrTx/>
              <a:buSzTx/>
              <a:tabLst/>
              <a:defRPr/>
            </a:pPr>
            <a:r>
              <a:rPr kumimoji="0" lang="en-GB" sz="1600" b="0" i="0" u="none" strike="noStrike" kern="1200" cap="none" spc="0" normalizeH="0" baseline="0" noProof="0" dirty="0">
                <a:ln>
                  <a:noFill/>
                </a:ln>
                <a:solidFill>
                  <a:srgbClr val="324F82"/>
                </a:solidFill>
                <a:effectLst/>
                <a:uLnTx/>
                <a:uFillTx/>
                <a:ea typeface="Verdana" charset="0"/>
              </a:rPr>
              <a:t>Suite of animations for school-age vaccine programmes planned</a:t>
            </a:r>
          </a:p>
          <a:p>
            <a:pPr marR="0" lvl="1" algn="just" defTabSz="914400" rtl="0" eaLnBrk="1" fontAlgn="auto" latinLnBrk="0" hangingPunct="1">
              <a:lnSpc>
                <a:spcPct val="150000"/>
              </a:lnSpc>
              <a:spcBef>
                <a:spcPts val="500"/>
              </a:spcBef>
              <a:spcAft>
                <a:spcPts val="0"/>
              </a:spcAft>
              <a:buClrTx/>
              <a:buSzTx/>
              <a:tabLst/>
              <a:defRPr/>
            </a:pPr>
            <a:r>
              <a:rPr kumimoji="0" lang="en-GB" sz="1600" b="0" i="0" u="none" strike="noStrike" kern="1200" cap="none" spc="0" normalizeH="0" baseline="0" noProof="0" dirty="0">
                <a:ln>
                  <a:noFill/>
                </a:ln>
                <a:solidFill>
                  <a:srgbClr val="324F82"/>
                </a:solidFill>
                <a:effectLst/>
                <a:uLnTx/>
                <a:uFillTx/>
                <a:ea typeface="Verdana" charset="0"/>
              </a:rPr>
              <a:t>Evaluation of resource</a:t>
            </a:r>
          </a:p>
          <a:p>
            <a:endParaRPr lang="en-GB" dirty="0"/>
          </a:p>
          <a:p>
            <a:endParaRPr lang="en-GB" dirty="0"/>
          </a:p>
          <a:p>
            <a:endParaRPr lang="en-GB" dirty="0"/>
          </a:p>
          <a:p>
            <a:pPr marL="0" indent="0">
              <a:buNone/>
            </a:pPr>
            <a:endParaRPr lang="en-GB" dirty="0"/>
          </a:p>
        </p:txBody>
      </p:sp>
      <p:sp>
        <p:nvSpPr>
          <p:cNvPr id="4" name="Footer Placeholder 3">
            <a:extLst>
              <a:ext uri="{FF2B5EF4-FFF2-40B4-BE49-F238E27FC236}">
                <a16:creationId xmlns:a16="http://schemas.microsoft.com/office/drawing/2014/main" id="{72CB623A-52DE-5672-FF6A-A3C6E88F192D}"/>
              </a:ext>
            </a:extLst>
          </p:cNvPr>
          <p:cNvSpPr>
            <a:spLocks noGrp="1"/>
          </p:cNvSpPr>
          <p:nvPr>
            <p:ph type="ftr" sz="quarter" idx="11"/>
          </p:nvPr>
        </p:nvSpPr>
        <p:spPr>
          <a:xfrm>
            <a:off x="813955" y="6192142"/>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a:extLst>
              <a:ext uri="{FF2B5EF4-FFF2-40B4-BE49-F238E27FC236}">
                <a16:creationId xmlns:a16="http://schemas.microsoft.com/office/drawing/2014/main" id="{A905FF9F-DBD1-80B0-4900-B66C142C2A44}"/>
              </a:ext>
            </a:extLst>
          </p:cNvPr>
          <p:cNvSpPr>
            <a:spLocks noGrp="1"/>
          </p:cNvSpPr>
          <p:nvPr>
            <p:ph type="sldNum" sz="quarter" idx="12"/>
          </p:nvPr>
        </p:nvSpPr>
        <p:spPr/>
        <p:txBody>
          <a:bodyPr/>
          <a:lstStyle/>
          <a:p>
            <a:fld id="{561D0CCE-8DCC-44DC-A653-AE62B1D84A52}" type="slidenum">
              <a:rPr lang="en-GB" smtClean="0"/>
              <a:pPr/>
              <a:t>43</a:t>
            </a:fld>
            <a:endParaRPr lang="en-GB"/>
          </a:p>
        </p:txBody>
      </p:sp>
      <p:pic>
        <p:nvPicPr>
          <p:cNvPr id="6" name="Picture 5">
            <a:extLst>
              <a:ext uri="{FF2B5EF4-FFF2-40B4-BE49-F238E27FC236}">
                <a16:creationId xmlns:a16="http://schemas.microsoft.com/office/drawing/2014/main" id="{295AE124-2610-0F6F-EE2F-E2766BBA0FE1}"/>
              </a:ext>
            </a:extLst>
          </p:cNvPr>
          <p:cNvPicPr>
            <a:picLocks noChangeAspect="1"/>
          </p:cNvPicPr>
          <p:nvPr/>
        </p:nvPicPr>
        <p:blipFill>
          <a:blip r:embed="rId3"/>
          <a:stretch>
            <a:fillRect/>
          </a:stretch>
        </p:blipFill>
        <p:spPr>
          <a:xfrm>
            <a:off x="9972898" y="700182"/>
            <a:ext cx="1827761" cy="259653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4300190-1616-EE8E-D9D8-0482B29C5CAD}"/>
              </a:ext>
            </a:extLst>
          </p:cNvPr>
          <p:cNvPicPr>
            <a:picLocks noChangeAspect="1"/>
          </p:cNvPicPr>
          <p:nvPr/>
        </p:nvPicPr>
        <p:blipFill>
          <a:blip r:embed="rId4"/>
          <a:stretch>
            <a:fillRect/>
          </a:stretch>
        </p:blipFill>
        <p:spPr>
          <a:xfrm>
            <a:off x="8724735" y="3591417"/>
            <a:ext cx="3075924" cy="212836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7EDEF0F-0F46-7E97-AC29-0DB199D0AF15}"/>
              </a:ext>
            </a:extLst>
          </p:cNvPr>
          <p:cNvSpPr txBox="1"/>
          <p:nvPr/>
        </p:nvSpPr>
        <p:spPr>
          <a:xfrm>
            <a:off x="7535603" y="5761066"/>
            <a:ext cx="54541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What is the HPV Vaccine' Audiovisual (youtube.com)</a:t>
            </a:r>
            <a:endParaRPr kumimoji="0" lang="en-GB" sz="1200" b="0" i="0" u="none" strike="noStrike" kern="1200" cap="none" spc="0" normalizeH="0" baseline="0" noProof="0" dirty="0">
              <a:ln>
                <a:noFill/>
              </a:ln>
              <a:solidFill>
                <a:schemeClr val="accent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630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64" y="234848"/>
            <a:ext cx="10515600" cy="1325563"/>
          </a:xfrm>
        </p:spPr>
        <p:txBody>
          <a:bodyPr/>
          <a:lstStyle/>
          <a:p>
            <a:pPr marL="0" indent="0"/>
            <a:r>
              <a:rPr lang="en-GB" sz="4000" b="1" dirty="0">
                <a:cs typeface="Calibri" panose="020F0502020204030204" pitchFamily="34" charset="0"/>
              </a:rPr>
              <a:t>Summary</a:t>
            </a:r>
          </a:p>
        </p:txBody>
      </p:sp>
      <p:sp>
        <p:nvSpPr>
          <p:cNvPr id="3" name="Content Placeholder 2"/>
          <p:cNvSpPr>
            <a:spLocks noGrp="1"/>
          </p:cNvSpPr>
          <p:nvPr>
            <p:ph idx="1"/>
          </p:nvPr>
        </p:nvSpPr>
        <p:spPr>
          <a:xfrm>
            <a:off x="402921" y="897629"/>
            <a:ext cx="11386158" cy="4351338"/>
          </a:xfrm>
        </p:spPr>
        <p:txBody>
          <a:bodyPr/>
          <a:lstStyle/>
          <a:p>
            <a:pPr algn="just">
              <a:lnSpc>
                <a:spcPct val="200000"/>
              </a:lnSpc>
            </a:pPr>
            <a:r>
              <a:rPr lang="en-GB" sz="1600" dirty="0">
                <a:cs typeface="Calibri" panose="020F0502020204030204" pitchFamily="34" charset="0"/>
              </a:rPr>
              <a:t>Gardasil</a:t>
            </a:r>
            <a:r>
              <a:rPr lang="en-GB" sz="1600" b="0" i="0" baseline="30000" dirty="0">
                <a:effectLst/>
                <a:cs typeface="Arial"/>
              </a:rPr>
              <a:t> ®  </a:t>
            </a:r>
            <a:r>
              <a:rPr lang="en-GB" sz="1600" dirty="0">
                <a:cs typeface="Calibri" panose="020F0502020204030204" pitchFamily="34" charset="0"/>
              </a:rPr>
              <a:t>9 is the vaccine used in the HPV vaccination programme</a:t>
            </a:r>
          </a:p>
          <a:p>
            <a:pPr algn="just">
              <a:lnSpc>
                <a:spcPct val="200000"/>
              </a:lnSpc>
            </a:pPr>
            <a:r>
              <a:rPr lang="en-GB" sz="1600" dirty="0">
                <a:cs typeface="Calibri" panose="020F0502020204030204" pitchFamily="34" charset="0"/>
              </a:rPr>
              <a:t>HPV vaccination eligibility includes adolescents, GBMSM, immunocompromised and HIV positive individuals, with varying vaccination dosages and schedules</a:t>
            </a:r>
          </a:p>
          <a:p>
            <a:pPr algn="just">
              <a:lnSpc>
                <a:spcPct val="200000"/>
              </a:lnSpc>
            </a:pPr>
            <a:r>
              <a:rPr lang="en-GB" sz="1600" dirty="0">
                <a:solidFill>
                  <a:srgbClr val="212A73"/>
                </a:solidFill>
                <a:ea typeface="Calibri" panose="020F0502020204030204" pitchFamily="34" charset="0"/>
                <a:cs typeface="Times New Roman" panose="02020603050405020304" pitchFamily="18" charset="0"/>
              </a:rPr>
              <a:t>More than 100 million people have been vaccinated worldwide</a:t>
            </a:r>
          </a:p>
          <a:p>
            <a:pPr algn="just">
              <a:lnSpc>
                <a:spcPct val="200000"/>
              </a:lnSpc>
            </a:pPr>
            <a:r>
              <a:rPr lang="en-GB" sz="1600" dirty="0">
                <a:solidFill>
                  <a:srgbClr val="212A73"/>
                </a:solidFill>
                <a:ea typeface="Calibri" panose="020F0502020204030204" pitchFamily="34" charset="0"/>
                <a:cs typeface="Times New Roman" panose="02020603050405020304" pitchFamily="18" charset="0"/>
              </a:rPr>
              <a:t>The Welsh Health Circular (2023) outlines an adolescent vaccination uptake target of 90% for girls and boys</a:t>
            </a:r>
          </a:p>
          <a:p>
            <a:pPr algn="just">
              <a:lnSpc>
                <a:spcPct val="200000"/>
              </a:lnSpc>
            </a:pPr>
            <a:r>
              <a:rPr lang="en-GB" sz="1600" dirty="0">
                <a:solidFill>
                  <a:srgbClr val="212A73"/>
                </a:solidFill>
                <a:cs typeface="Times New Roman" panose="02020603050405020304" pitchFamily="18" charset="0"/>
              </a:rPr>
              <a:t>Public Health Wales data collected between 2023-2024 showed a vaccination uptake of 75.6% in Welsh girls and boys reaching 15 years of age</a:t>
            </a:r>
            <a:endParaRPr lang="en-GB" sz="1600" dirty="0">
              <a:cs typeface="Calibri" panose="020F0502020204030204" pitchFamily="34" charset="0"/>
            </a:endParaRPr>
          </a:p>
          <a:p>
            <a:pPr algn="just">
              <a:lnSpc>
                <a:spcPct val="200000"/>
              </a:lnSpc>
            </a:pPr>
            <a:r>
              <a:rPr lang="en-GB" sz="1600" dirty="0">
                <a:cs typeface="Calibri" panose="020F0502020204030204" pitchFamily="34" charset="0"/>
              </a:rPr>
              <a:t>HPV vaccine does not protect against all HPV types so cervical screening is still important and should be carried out according to the local screening programme</a:t>
            </a:r>
          </a:p>
          <a:p>
            <a:pPr algn="just"/>
            <a:endParaRPr lang="en-GB" sz="1600" dirty="0">
              <a:latin typeface="+mj-lt"/>
              <a:cs typeface="Calibri" panose="020F0502020204030204" pitchFamily="34" charset="0"/>
            </a:endParaRPr>
          </a:p>
          <a:p>
            <a:pPr algn="just"/>
            <a:endParaRPr lang="en-GB" sz="1600" dirty="0">
              <a:latin typeface="+mj-lt"/>
              <a:cs typeface="Calibri" panose="020F0502020204030204" pitchFamily="34" charset="0"/>
            </a:endParaRPr>
          </a:p>
        </p:txBody>
      </p:sp>
      <p:sp>
        <p:nvSpPr>
          <p:cNvPr id="4" name="Footer Placeholder 3"/>
          <p:cNvSpPr>
            <a:spLocks noGrp="1"/>
          </p:cNvSpPr>
          <p:nvPr>
            <p:ph type="ftr" sz="quarter" idx="11"/>
          </p:nvPr>
        </p:nvSpPr>
        <p:spPr>
          <a:xfrm>
            <a:off x="838200" y="6258027"/>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44</a:t>
            </a:fld>
            <a:endParaRPr lang="en-GB"/>
          </a:p>
        </p:txBody>
      </p:sp>
    </p:spTree>
    <p:extLst>
      <p:ext uri="{BB962C8B-B14F-4D97-AF65-F5344CB8AC3E}">
        <p14:creationId xmlns:p14="http://schemas.microsoft.com/office/powerpoint/2010/main" val="303286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761" y="184119"/>
            <a:ext cx="6455450" cy="941448"/>
          </a:xfrm>
        </p:spPr>
        <p:txBody>
          <a:bodyPr/>
          <a:lstStyle/>
          <a:p>
            <a:pPr marL="0" indent="0">
              <a:lnSpc>
                <a:spcPct val="107000"/>
              </a:lnSpc>
              <a:spcAft>
                <a:spcPts val="800"/>
              </a:spcAft>
              <a:buNone/>
            </a:pPr>
            <a:r>
              <a:rPr lang="en-GB" sz="4000" b="1" dirty="0">
                <a:latin typeface="+mj-lt"/>
                <a:ea typeface="Calibri" panose="020F0502020204030204" pitchFamily="34" charset="0"/>
                <a:cs typeface="Times New Roman" panose="02020603050405020304" pitchFamily="18" charset="0"/>
              </a:rPr>
              <a:t>Information materials</a:t>
            </a:r>
            <a:endParaRPr lang="en-GB" sz="4000" dirty="0">
              <a:latin typeface="+mj-lt"/>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838200" y="6258027"/>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45</a:t>
            </a:fld>
            <a:endParaRPr lang="en-GB"/>
          </a:p>
        </p:txBody>
      </p:sp>
      <p:pic>
        <p:nvPicPr>
          <p:cNvPr id="6" name="Picture 5">
            <a:extLst>
              <a:ext uri="{FF2B5EF4-FFF2-40B4-BE49-F238E27FC236}">
                <a16:creationId xmlns:a16="http://schemas.microsoft.com/office/drawing/2014/main" id="{99289992-B5FD-4AF2-B3E5-21CB7E4C9465}"/>
              </a:ext>
            </a:extLst>
          </p:cNvPr>
          <p:cNvPicPr>
            <a:picLocks noChangeAspect="1"/>
          </p:cNvPicPr>
          <p:nvPr/>
        </p:nvPicPr>
        <p:blipFill>
          <a:blip r:embed="rId2"/>
          <a:stretch>
            <a:fillRect/>
          </a:stretch>
        </p:blipFill>
        <p:spPr>
          <a:xfrm>
            <a:off x="7860014" y="947647"/>
            <a:ext cx="4244372" cy="4371425"/>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stretch>
            <a:fillRect/>
          </a:stretch>
        </p:blipFill>
        <p:spPr>
          <a:xfrm>
            <a:off x="10188228" y="3230162"/>
            <a:ext cx="1482949" cy="2037589"/>
          </a:xfrm>
          <a:prstGeom prst="rect">
            <a:avLst/>
          </a:prstGeom>
        </p:spPr>
      </p:pic>
      <p:sp>
        <p:nvSpPr>
          <p:cNvPr id="7" name="TextBox 6">
            <a:extLst>
              <a:ext uri="{FF2B5EF4-FFF2-40B4-BE49-F238E27FC236}">
                <a16:creationId xmlns:a16="http://schemas.microsoft.com/office/drawing/2014/main" id="{C0C54BCE-3351-8303-D83F-D8C6489B79CA}"/>
              </a:ext>
            </a:extLst>
          </p:cNvPr>
          <p:cNvSpPr txBox="1"/>
          <p:nvPr/>
        </p:nvSpPr>
        <p:spPr>
          <a:xfrm>
            <a:off x="381000" y="939762"/>
            <a:ext cx="7482840" cy="4970591"/>
          </a:xfrm>
          <a:prstGeom prst="rect">
            <a:avLst/>
          </a:prstGeom>
          <a:noFill/>
        </p:spPr>
        <p:txBody>
          <a:bodyPr wrap="square" rtlCol="0">
            <a:spAutoFit/>
          </a:bodyPr>
          <a:lstStyle/>
          <a:p>
            <a:pPr algn="just">
              <a:lnSpc>
                <a:spcPct val="150000"/>
              </a:lnSpc>
              <a:spcAft>
                <a:spcPts val="800"/>
              </a:spcAft>
            </a:pPr>
            <a:r>
              <a:rPr lang="en-GB" sz="1600" dirty="0">
                <a:ea typeface="Calibri" panose="020F0502020204030204" pitchFamily="34" charset="0"/>
                <a:cs typeface="Times New Roman" panose="02020603050405020304" pitchFamily="18" charset="0"/>
              </a:rPr>
              <a:t>A number of public facing resources are already available for the HPV vaccination programme:</a:t>
            </a:r>
          </a:p>
          <a:p>
            <a:pPr algn="just">
              <a:lnSpc>
                <a:spcPct val="150000"/>
              </a:lnSpc>
              <a:spcAft>
                <a:spcPts val="800"/>
              </a:spcAft>
            </a:pPr>
            <a:r>
              <a:rPr lang="en-GB" sz="1600" dirty="0">
                <a:ea typeface="Calibri" panose="020F0502020204030204" pitchFamily="34" charset="0"/>
                <a:cs typeface="Times New Roman" panose="02020603050405020304" pitchFamily="18" charset="0"/>
              </a:rPr>
              <a:t>Resources can be downloaded from: </a:t>
            </a:r>
          </a:p>
          <a:p>
            <a:pPr marL="742950" lvl="1" indent="-285750" algn="just">
              <a:lnSpc>
                <a:spcPct val="150000"/>
              </a:lnSpc>
              <a:spcAft>
                <a:spcPts val="800"/>
              </a:spcAft>
              <a:buFont typeface="Courier New" panose="02070309020205020404" pitchFamily="49" charset="0"/>
              <a:buChar char="o"/>
            </a:pPr>
            <a:r>
              <a:rPr lang="en-GB" sz="1600" u="sng" dirty="0">
                <a:ea typeface="Calibri" panose="020F0502020204030204" pitchFamily="34" charset="0"/>
                <a:cs typeface="Times New Roman" panose="02020603050405020304" pitchFamily="18" charset="0"/>
                <a:hlinkClick r:id="rId4"/>
              </a:rPr>
              <a:t>HPV vaccine - Information for health professionals</a:t>
            </a:r>
            <a:r>
              <a:rPr lang="en-GB" sz="1600" dirty="0">
                <a:ea typeface="Calibri" panose="020F0502020204030204" pitchFamily="34" charset="0"/>
                <a:cs typeface="Times New Roman" panose="02020603050405020304" pitchFamily="18" charset="0"/>
              </a:rPr>
              <a:t> page on the </a:t>
            </a:r>
            <a:r>
              <a:rPr lang="en-GB" sz="1600" u="sng" dirty="0">
                <a:ea typeface="Calibri" panose="020F0502020204030204" pitchFamily="34" charset="0"/>
                <a:cs typeface="Times New Roman" panose="02020603050405020304" pitchFamily="18" charset="0"/>
                <a:hlinkClick r:id="rId5"/>
              </a:rPr>
              <a:t>Public Health Wales</a:t>
            </a:r>
            <a:r>
              <a:rPr lang="en-GB" sz="1600" dirty="0">
                <a:ea typeface="Calibri" panose="020F0502020204030204" pitchFamily="34" charset="0"/>
                <a:cs typeface="Times New Roman" panose="02020603050405020304" pitchFamily="18" charset="0"/>
                <a:hlinkClick r:id="rId5"/>
              </a:rPr>
              <a:t> </a:t>
            </a:r>
            <a:endParaRPr lang="en-GB" sz="1600" dirty="0">
              <a:ea typeface="Calibri" panose="020F0502020204030204" pitchFamily="34" charset="0"/>
              <a:cs typeface="Times New Roman" panose="02020603050405020304" pitchFamily="18" charset="0"/>
            </a:endParaRPr>
          </a:p>
          <a:p>
            <a:pPr marL="742950" lvl="1" indent="-285750" algn="just">
              <a:lnSpc>
                <a:spcPct val="150000"/>
              </a:lnSpc>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rPr>
              <a:t>Public Health Wales Asset Library </a:t>
            </a:r>
            <a:r>
              <a:rPr lang="en-GB" sz="1600" dirty="0">
                <a:ea typeface="Calibri" panose="020F0502020204030204" pitchFamily="34" charset="0"/>
                <a:cs typeface="Times New Roman" panose="02020603050405020304" pitchFamily="18" charset="0"/>
                <a:hlinkClick r:id="rId6"/>
              </a:rPr>
              <a:t>https://phw.brandkitapp.com/</a:t>
            </a:r>
            <a:r>
              <a:rPr lang="en-GB" sz="1600" dirty="0">
                <a:ea typeface="Calibri" panose="020F0502020204030204" pitchFamily="34" charset="0"/>
                <a:cs typeface="Times New Roman" panose="02020603050405020304" pitchFamily="18" charset="0"/>
              </a:rPr>
              <a:t>    </a:t>
            </a:r>
          </a:p>
          <a:p>
            <a:pPr algn="just">
              <a:lnSpc>
                <a:spcPct val="150000"/>
              </a:lnSpc>
              <a:spcAft>
                <a:spcPts val="800"/>
              </a:spcAft>
            </a:pPr>
            <a:r>
              <a:rPr lang="en-GB" sz="1600" dirty="0">
                <a:ea typeface="Calibri" panose="020F0502020204030204" pitchFamily="34" charset="0"/>
                <a:cs typeface="Times New Roman" panose="02020603050405020304" pitchFamily="18" charset="0"/>
              </a:rPr>
              <a:t>Hard copies of branded resources can be ordered for free from: </a:t>
            </a:r>
          </a:p>
          <a:p>
            <a:pPr marL="742950" lvl="1" indent="-285750" algn="just">
              <a:lnSpc>
                <a:spcPct val="150000"/>
              </a:lnSpc>
              <a:spcAft>
                <a:spcPts val="800"/>
              </a:spcAft>
              <a:buFont typeface="Courier New" panose="02070309020205020404" pitchFamily="49" charset="0"/>
              <a:buChar char="o"/>
            </a:pPr>
            <a:r>
              <a:rPr lang="en-GB" sz="1600" dirty="0">
                <a:hlinkClick r:id="rId7"/>
              </a:rPr>
              <a:t>Health Information Resources - Public Health Wales (</a:t>
            </a:r>
            <a:r>
              <a:rPr lang="en-GB" sz="1600" dirty="0" err="1">
                <a:hlinkClick r:id="rId7"/>
              </a:rPr>
              <a:t>nhs.wales</a:t>
            </a:r>
            <a:r>
              <a:rPr lang="en-GB" sz="1600" dirty="0">
                <a:hlinkClick r:id="rId7"/>
              </a:rPr>
              <a:t>)</a:t>
            </a:r>
            <a:endParaRPr lang="en-GB" sz="1600" dirty="0"/>
          </a:p>
          <a:p>
            <a:pPr algn="just">
              <a:lnSpc>
                <a:spcPct val="150000"/>
              </a:lnSpc>
              <a:spcAft>
                <a:spcPts val="800"/>
              </a:spcAft>
            </a:pPr>
            <a:r>
              <a:rPr lang="en-GB" sz="1600" dirty="0">
                <a:ea typeface="Calibri" panose="020F0502020204030204" pitchFamily="34" charset="0"/>
                <a:cs typeface="Times New Roman" panose="02020603050405020304" pitchFamily="18" charset="0"/>
              </a:rPr>
              <a:t>A public information website about HPV is available at: </a:t>
            </a:r>
          </a:p>
          <a:p>
            <a:pPr marL="742950" lvl="1" indent="-285750" algn="just">
              <a:lnSpc>
                <a:spcPct val="150000"/>
              </a:lnSpc>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hlinkClick r:id="rId8"/>
              </a:rPr>
              <a:t>www.phw.nhs.wales/HPVvaccine</a:t>
            </a:r>
            <a:r>
              <a:rPr lang="en-GB" sz="1600" dirty="0">
                <a:ea typeface="Calibri" panose="020F0502020204030204" pitchFamily="34" charset="0"/>
                <a:cs typeface="Times New Roman" panose="02020603050405020304" pitchFamily="18" charset="0"/>
              </a:rPr>
              <a:t> or </a:t>
            </a:r>
            <a:r>
              <a:rPr lang="en-GB" sz="1600" dirty="0">
                <a:ea typeface="Calibri" panose="020F0502020204030204" pitchFamily="34" charset="0"/>
                <a:cs typeface="Times New Roman" panose="02020603050405020304" pitchFamily="18" charset="0"/>
                <a:hlinkClick r:id="rId9"/>
              </a:rPr>
              <a:t>www.icc.gig.cymru/brechlynnauHPV</a:t>
            </a:r>
            <a:r>
              <a:rPr lang="en-GB" sz="1600" dirty="0">
                <a:ea typeface="Calibri" panose="020F0502020204030204" pitchFamily="34" charset="0"/>
                <a:cs typeface="Times New Roman" panose="02020603050405020304" pitchFamily="18" charset="0"/>
              </a:rPr>
              <a:t> </a:t>
            </a:r>
          </a:p>
          <a:p>
            <a:pPr algn="just">
              <a:lnSpc>
                <a:spcPct val="150000"/>
              </a:lnSpc>
            </a:pPr>
            <a:endParaRPr lang="en-GB" dirty="0"/>
          </a:p>
        </p:txBody>
      </p:sp>
    </p:spTree>
    <p:extLst>
      <p:ext uri="{BB962C8B-B14F-4D97-AF65-F5344CB8AC3E}">
        <p14:creationId xmlns:p14="http://schemas.microsoft.com/office/powerpoint/2010/main" val="3502047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761" y="184118"/>
            <a:ext cx="11129366" cy="5872215"/>
          </a:xfrm>
        </p:spPr>
        <p:txBody>
          <a:bodyPr/>
          <a:lstStyle/>
          <a:p>
            <a:pPr marL="0" indent="0">
              <a:lnSpc>
                <a:spcPct val="107000"/>
              </a:lnSpc>
              <a:spcAft>
                <a:spcPts val="800"/>
              </a:spcAft>
              <a:buNone/>
            </a:pPr>
            <a:r>
              <a:rPr lang="en-GB" sz="4000" b="1" dirty="0">
                <a:latin typeface="+mj-lt"/>
                <a:ea typeface="Calibri" panose="020F0502020204030204" pitchFamily="34" charset="0"/>
                <a:cs typeface="Times New Roman" panose="02020603050405020304" pitchFamily="18" charset="0"/>
              </a:rPr>
              <a:t>Other resources </a:t>
            </a:r>
            <a:endParaRPr lang="en-GB" sz="4000" dirty="0">
              <a:latin typeface="+mj-lt"/>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838200" y="6258027"/>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46</a:t>
            </a:fld>
            <a:endParaRPr lang="en-GB" dirty="0"/>
          </a:p>
        </p:txBody>
      </p:sp>
      <p:sp>
        <p:nvSpPr>
          <p:cNvPr id="8" name="TextBox 7">
            <a:extLst>
              <a:ext uri="{FF2B5EF4-FFF2-40B4-BE49-F238E27FC236}">
                <a16:creationId xmlns:a16="http://schemas.microsoft.com/office/drawing/2014/main" id="{6451D3A7-0528-9615-ADFA-CE3AC4952CED}"/>
              </a:ext>
            </a:extLst>
          </p:cNvPr>
          <p:cNvSpPr txBox="1"/>
          <p:nvPr/>
        </p:nvSpPr>
        <p:spPr>
          <a:xfrm>
            <a:off x="1193555" y="3132558"/>
            <a:ext cx="3433167" cy="276999"/>
          </a:xfrm>
          <a:prstGeom prst="rect">
            <a:avLst/>
          </a:prstGeom>
          <a:noFill/>
        </p:spPr>
        <p:txBody>
          <a:bodyPr wrap="square">
            <a:spAutoFit/>
          </a:bodyPr>
          <a:lstStyle/>
          <a:p>
            <a:r>
              <a:rPr lang="en-GB" sz="1200" dirty="0">
                <a:solidFill>
                  <a:schemeClr val="accent6"/>
                </a:solidFill>
                <a:hlinkClick r:id="rId3">
                  <a:extLst>
                    <a:ext uri="{A12FA001-AC4F-418D-AE19-62706E023703}">
                      <ahyp:hlinkClr xmlns:ahyp="http://schemas.microsoft.com/office/drawing/2018/hyperlinkcolor" val="tx"/>
                    </a:ext>
                  </a:extLst>
                </a:hlinkClick>
              </a:rPr>
              <a:t>https://youtu.be/7cemXEVUawk</a:t>
            </a:r>
            <a:r>
              <a:rPr lang="en-GB" sz="1200" dirty="0">
                <a:solidFill>
                  <a:schemeClr val="accent6"/>
                </a:solidFill>
              </a:rPr>
              <a:t> </a:t>
            </a:r>
          </a:p>
        </p:txBody>
      </p:sp>
      <p:pic>
        <p:nvPicPr>
          <p:cNvPr id="10" name="Picture 9">
            <a:extLst>
              <a:ext uri="{FF2B5EF4-FFF2-40B4-BE49-F238E27FC236}">
                <a16:creationId xmlns:a16="http://schemas.microsoft.com/office/drawing/2014/main" id="{673DE99E-D8BB-7E0B-6477-1F51AD1DA13C}"/>
              </a:ext>
            </a:extLst>
          </p:cNvPr>
          <p:cNvPicPr>
            <a:picLocks noChangeAspect="1"/>
          </p:cNvPicPr>
          <p:nvPr/>
        </p:nvPicPr>
        <p:blipFill>
          <a:blip r:embed="rId4"/>
          <a:stretch>
            <a:fillRect/>
          </a:stretch>
        </p:blipFill>
        <p:spPr>
          <a:xfrm>
            <a:off x="628451" y="961114"/>
            <a:ext cx="3867349" cy="2159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D3044089-16D5-662E-BED5-848D909E61A1}"/>
              </a:ext>
            </a:extLst>
          </p:cNvPr>
          <p:cNvSpPr txBox="1"/>
          <p:nvPr/>
        </p:nvSpPr>
        <p:spPr>
          <a:xfrm>
            <a:off x="9180332" y="3132558"/>
            <a:ext cx="3190010" cy="553998"/>
          </a:xfrm>
          <a:prstGeom prst="rect">
            <a:avLst/>
          </a:prstGeom>
          <a:noFill/>
        </p:spPr>
        <p:txBody>
          <a:bodyPr wrap="square" rtlCol="0">
            <a:spAutoFit/>
          </a:bodyPr>
          <a:lstStyle/>
          <a:p>
            <a:r>
              <a:rPr lang="en-GB" sz="1200" dirty="0">
                <a:solidFill>
                  <a:schemeClr val="accent6"/>
                </a:solidFill>
                <a:hlinkClick r:id="rId5">
                  <a:extLst>
                    <a:ext uri="{A12FA001-AC4F-418D-AE19-62706E023703}">
                      <ahyp:hlinkClr xmlns:ahyp="http://schemas.microsoft.com/office/drawing/2018/hyperlinkcolor" val="tx"/>
                    </a:ext>
                  </a:extLst>
                </a:hlinkClick>
              </a:rPr>
              <a:t>https://youtu.be/9RyRzslMmjI</a:t>
            </a:r>
            <a:endParaRPr lang="en-GB" sz="1200" dirty="0">
              <a:solidFill>
                <a:schemeClr val="accent6"/>
              </a:solidFill>
            </a:endParaRPr>
          </a:p>
          <a:p>
            <a:endParaRPr lang="en-GB" dirty="0"/>
          </a:p>
        </p:txBody>
      </p:sp>
      <p:pic>
        <p:nvPicPr>
          <p:cNvPr id="14" name="Picture 13">
            <a:extLst>
              <a:ext uri="{FF2B5EF4-FFF2-40B4-BE49-F238E27FC236}">
                <a16:creationId xmlns:a16="http://schemas.microsoft.com/office/drawing/2014/main" id="{75582BDD-3C6C-4151-60D1-A912C456140F}"/>
              </a:ext>
            </a:extLst>
          </p:cNvPr>
          <p:cNvPicPr>
            <a:picLocks noChangeAspect="1"/>
          </p:cNvPicPr>
          <p:nvPr/>
        </p:nvPicPr>
        <p:blipFill>
          <a:blip r:embed="rId6"/>
          <a:stretch>
            <a:fillRect/>
          </a:stretch>
        </p:blipFill>
        <p:spPr>
          <a:xfrm>
            <a:off x="8316850" y="406655"/>
            <a:ext cx="3606716" cy="2713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a:extLst>
              <a:ext uri="{FF2B5EF4-FFF2-40B4-BE49-F238E27FC236}">
                <a16:creationId xmlns:a16="http://schemas.microsoft.com/office/drawing/2014/main" id="{03342AEC-14B4-BA2F-470C-FD1F4E482B2A}"/>
              </a:ext>
            </a:extLst>
          </p:cNvPr>
          <p:cNvSpPr txBox="1"/>
          <p:nvPr/>
        </p:nvSpPr>
        <p:spPr>
          <a:xfrm>
            <a:off x="5126840" y="3029492"/>
            <a:ext cx="3190010" cy="461665"/>
          </a:xfrm>
          <a:prstGeom prst="rect">
            <a:avLst/>
          </a:prstGeom>
          <a:noFill/>
        </p:spPr>
        <p:txBody>
          <a:bodyPr wrap="square">
            <a:spAutoFit/>
          </a:bodyPr>
          <a:lstStyle/>
          <a:p>
            <a:r>
              <a:rPr lang="en-GB" sz="1200" dirty="0">
                <a:solidFill>
                  <a:schemeClr val="accent6"/>
                </a:solidFill>
                <a:hlinkClick r:id="rId7">
                  <a:extLst>
                    <a:ext uri="{A12FA001-AC4F-418D-AE19-62706E023703}">
                      <ahyp:hlinkClr xmlns:ahyp="http://schemas.microsoft.com/office/drawing/2018/hyperlinkcolor" val="tx"/>
                    </a:ext>
                  </a:extLst>
                </a:hlinkClick>
              </a:rPr>
              <a:t>https://youtu.be/UJ8kryJIYOI</a:t>
            </a:r>
            <a:endParaRPr lang="en-GB" sz="1200" dirty="0">
              <a:solidFill>
                <a:schemeClr val="accent6"/>
              </a:solidFill>
            </a:endParaRPr>
          </a:p>
          <a:p>
            <a:endParaRPr lang="en-GB" sz="1200" dirty="0"/>
          </a:p>
        </p:txBody>
      </p:sp>
      <p:pic>
        <p:nvPicPr>
          <p:cNvPr id="20" name="Picture 19">
            <a:extLst>
              <a:ext uri="{FF2B5EF4-FFF2-40B4-BE49-F238E27FC236}">
                <a16:creationId xmlns:a16="http://schemas.microsoft.com/office/drawing/2014/main" id="{E5A7C19C-D414-468E-8393-0C6BADC21F44}"/>
              </a:ext>
            </a:extLst>
          </p:cNvPr>
          <p:cNvPicPr>
            <a:picLocks noChangeAspect="1"/>
          </p:cNvPicPr>
          <p:nvPr/>
        </p:nvPicPr>
        <p:blipFill>
          <a:blip r:embed="rId8"/>
          <a:stretch>
            <a:fillRect/>
          </a:stretch>
        </p:blipFill>
        <p:spPr>
          <a:xfrm>
            <a:off x="3810280" y="3342762"/>
            <a:ext cx="4800320" cy="2713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0714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136525"/>
            <a:ext cx="11211560" cy="700000"/>
          </a:xfrm>
        </p:spPr>
        <p:txBody>
          <a:bodyPr/>
          <a:lstStyle/>
          <a:p>
            <a:r>
              <a:rPr lang="en-GB" sz="4000" b="1" dirty="0">
                <a:cs typeface="Calibri" panose="020F0502020204030204" pitchFamily="34" charset="0"/>
              </a:rPr>
              <a:t>Resources and additional information</a:t>
            </a:r>
          </a:p>
        </p:txBody>
      </p:sp>
      <p:sp>
        <p:nvSpPr>
          <p:cNvPr id="3" name="Content Placeholder 2"/>
          <p:cNvSpPr>
            <a:spLocks noGrp="1"/>
          </p:cNvSpPr>
          <p:nvPr>
            <p:ph idx="1"/>
          </p:nvPr>
        </p:nvSpPr>
        <p:spPr>
          <a:xfrm>
            <a:off x="162560" y="789084"/>
            <a:ext cx="11887200" cy="5567265"/>
          </a:xfrm>
        </p:spPr>
        <p:txBody>
          <a:bodyPr/>
          <a:lstStyle/>
          <a:p>
            <a:pPr marL="0" indent="0" algn="just">
              <a:lnSpc>
                <a:spcPct val="107000"/>
              </a:lnSpc>
              <a:spcAft>
                <a:spcPts val="800"/>
              </a:spcAft>
              <a:buNone/>
            </a:pPr>
            <a:r>
              <a:rPr lang="en-GB" sz="1200" dirty="0">
                <a:ea typeface="Calibri" panose="020F0502020204030204" pitchFamily="34" charset="0"/>
                <a:cs typeface="Times New Roman" panose="02020603050405020304" pitchFamily="18" charset="0"/>
              </a:rPr>
              <a:t>UKHSA Immunisation against infectious diseases The Green Book: Human papillomavirus (HPV) Chapter18a: </a:t>
            </a:r>
            <a:r>
              <a:rPr lang="en-GB" sz="12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www.gov.uk/government/publications/human-papillomavirus-hpv-the-green-book-chapter-18a</a:t>
            </a:r>
            <a:endParaRPr lang="en-GB" sz="12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200" dirty="0">
                <a:ea typeface="Calibri" panose="020F0502020204030204" pitchFamily="34" charset="0"/>
                <a:cs typeface="Times New Roman" panose="02020603050405020304" pitchFamily="18" charset="0"/>
              </a:rPr>
              <a:t>HPV guidance for healthcare practitioners: </a:t>
            </a:r>
            <a:r>
              <a:rPr lang="en-GB" sz="1200" u="sng" dirty="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www.gov.uk/government/publications/hpv-universal-vaccination-guidance-for-health-professionals</a:t>
            </a:r>
            <a:endParaRPr lang="en-GB" sz="12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200" dirty="0">
                <a:ea typeface="Calibri" panose="020F0502020204030204" pitchFamily="34" charset="0"/>
                <a:cs typeface="Times New Roman" panose="02020603050405020304" pitchFamily="18" charset="0"/>
              </a:rPr>
              <a:t>Summary of Product Characteristics for Gardasil 9: </a:t>
            </a:r>
            <a:r>
              <a:rPr lang="en-GB" sz="1200" u="sng" dirty="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www.medicines.org.uk/emc/product/7330/smpc</a:t>
            </a:r>
            <a:endParaRPr lang="en-GB" sz="12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200" dirty="0">
                <a:ea typeface="Calibri" panose="020F0502020204030204" pitchFamily="34" charset="0"/>
                <a:cs typeface="Times New Roman" panose="02020603050405020304" pitchFamily="18" charset="0"/>
              </a:rPr>
              <a:t>JCVI statement on HPV vaccination of men who have sex with men November 2015: </a:t>
            </a:r>
            <a:r>
              <a:rPr lang="en-GB" sz="1200" u="sng" dirty="0">
                <a:ea typeface="Calibri" panose="020F0502020204030204" pitchFamily="34" charset="0"/>
                <a:cs typeface="Times New Roman" panose="02020603050405020304" pitchFamily="18" charset="0"/>
                <a:hlinkClick r:id="rId6"/>
              </a:rPr>
              <a:t>www.gov.uk/government/publications/jcvi-statement-on-hpv-vaccination-of-men-who-have-sex-with-men</a:t>
            </a:r>
            <a:endParaRPr lang="en-GB" sz="1200" u="sng"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200" dirty="0">
                <a:ea typeface="Calibri" panose="020F0502020204030204" pitchFamily="34" charset="0"/>
                <a:cs typeface="Calibri" panose="020F0502020204030204" pitchFamily="34" charset="0"/>
              </a:rPr>
              <a:t>CEM/CMO/2022/12 Changing to a two-dose NHS Human Papillomavirus (HPV) vaccination schedule for eligible adolescents and adults starting the course after they turn 15 years old, including men who have sex with men (MSM), March 2022: </a:t>
            </a:r>
            <a:r>
              <a:rPr lang="en-GB" sz="1200" dirty="0">
                <a:hlinkClick r:id="rId7"/>
              </a:rPr>
              <a:t>Vaccine Preventable Disease Programme (VPDP) - Changing to a two-dose NHS Human Papillomavirus (HPV) vaccination schedule (2022).pdf - All Documents (sharepoint.com)</a:t>
            </a:r>
            <a:endParaRPr lang="en-GB" sz="1200" u="sng"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200" dirty="0">
                <a:ea typeface="Calibri" panose="020F0502020204030204" pitchFamily="34" charset="0"/>
                <a:cs typeface="Times New Roman" panose="02020603050405020304" pitchFamily="18" charset="0"/>
              </a:rPr>
              <a:t>WHC/2022/015 Changes to the vaccine for the HPV immunisation programme. June 2022: </a:t>
            </a:r>
            <a:r>
              <a:rPr lang="en-GB" sz="1200" dirty="0">
                <a:ea typeface="Calibri" panose="020F0502020204030204" pitchFamily="34" charset="0"/>
                <a:cs typeface="Times New Roman" panose="02020603050405020304" pitchFamily="18" charset="0"/>
                <a:hlinkClick r:id="rId8"/>
              </a:rPr>
              <a:t>https://www.gov.wales/changes-vaccine-hpv-immunisation-programme-whc2022015</a:t>
            </a:r>
            <a:r>
              <a:rPr lang="en-GB" sz="1200" dirty="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n-GB" sz="1200" dirty="0">
                <a:ea typeface="Calibri" panose="020F0502020204030204" pitchFamily="34" charset="0"/>
                <a:cs typeface="Times New Roman" panose="02020603050405020304" pitchFamily="18" charset="0"/>
              </a:rPr>
              <a:t>JCVI statement on a one-dose schedule for the routine HPV immunisation programme August 2022 </a:t>
            </a:r>
            <a:r>
              <a:rPr lang="en-GB" sz="1200" dirty="0">
                <a:ea typeface="Calibri" panose="020F0502020204030204" pitchFamily="34" charset="0"/>
                <a:cs typeface="Times New Roman" panose="02020603050405020304" pitchFamily="18" charset="0"/>
                <a:hlinkClick r:id="rId9"/>
              </a:rPr>
              <a:t>https://www.gov.uk/government/publications/single-dose-of-hpv-vaccine-jcvi-concluding-advice/jcvi-statement-on-a-one-dose-schedule-for-the-routine-hpv-immunisation-programme</a:t>
            </a:r>
            <a:r>
              <a:rPr lang="en-GB" sz="1200" dirty="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n-GB" sz="1200" dirty="0">
                <a:ea typeface="Calibri" panose="020F0502020204030204" pitchFamily="34" charset="0"/>
                <a:cs typeface="Times New Roman" panose="02020603050405020304" pitchFamily="18" charset="0"/>
              </a:rPr>
              <a:t>WHC/2022/023 Changes to the vaccine for the HPV immunisation programme, Sept 2022: </a:t>
            </a:r>
            <a:r>
              <a:rPr lang="en-GB" sz="1200" dirty="0">
                <a:ea typeface="Calibri" panose="020F0502020204030204" pitchFamily="34" charset="0"/>
                <a:cs typeface="Times New Roman" panose="02020603050405020304" pitchFamily="18" charset="0"/>
                <a:hlinkClick r:id="rId10"/>
              </a:rPr>
              <a:t>https://www.gov.wales/changes-vaccine-hpv-immunisation-programme-whc2022023</a:t>
            </a:r>
            <a:r>
              <a:rPr lang="en-GB" sz="1200" dirty="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n-GB" sz="1200" dirty="0">
                <a:ea typeface="Calibri" panose="020F0502020204030204" pitchFamily="34" charset="0"/>
                <a:cs typeface="Times New Roman" panose="02020603050405020304" pitchFamily="18" charset="0"/>
              </a:rPr>
              <a:t>WHC/2023/016 HPV immunisation programme update, May 2023: </a:t>
            </a:r>
            <a:r>
              <a:rPr lang="en-GB" sz="1200" dirty="0">
                <a:ea typeface="Calibri" panose="020F0502020204030204" pitchFamily="34" charset="0"/>
                <a:cs typeface="Times New Roman" panose="02020603050405020304" pitchFamily="18" charset="0"/>
                <a:hlinkClick r:id="rId11"/>
              </a:rPr>
              <a:t>https://www.gov.wales/hpv-immunisation-programme-update-whc2023016 </a:t>
            </a:r>
            <a:endParaRPr lang="en-GB" sz="1200" dirty="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629195" y="6317161"/>
            <a:ext cx="7315200" cy="365125"/>
          </a:xfrm>
        </p:spPr>
        <p:txBody>
          <a:bodyPr/>
          <a:lstStyle/>
          <a:p>
            <a:r>
              <a:rPr lang="en-GB" dirty="0">
                <a:latin typeface="Calibri" panose="020F0502020204030204" pitchFamily="34" charset="0"/>
                <a:cs typeface="Calibri" panose="020F0502020204030204" pitchFamily="34" charset="0"/>
              </a:rPr>
              <a:t>Human papillomavirus (HPV) vaccination </a:t>
            </a:r>
          </a:p>
        </p:txBody>
      </p:sp>
      <p:sp>
        <p:nvSpPr>
          <p:cNvPr id="5" name="Slide Number Placeholder 4">
            <a:extLst>
              <a:ext uri="{FF2B5EF4-FFF2-40B4-BE49-F238E27FC236}">
                <a16:creationId xmlns:a16="http://schemas.microsoft.com/office/drawing/2014/main" id="{D4E8CF00-B6EE-3EE5-A1C3-92AD1952937F}"/>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47</a:t>
            </a:fld>
            <a:endParaRPr lang="en-GB" dirty="0"/>
          </a:p>
        </p:txBody>
      </p:sp>
    </p:spTree>
    <p:extLst>
      <p:ext uri="{BB962C8B-B14F-4D97-AF65-F5344CB8AC3E}">
        <p14:creationId xmlns:p14="http://schemas.microsoft.com/office/powerpoint/2010/main" val="2922273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36525"/>
            <a:ext cx="11170920" cy="1325563"/>
          </a:xfrm>
        </p:spPr>
        <p:txBody>
          <a:bodyPr/>
          <a:lstStyle/>
          <a:p>
            <a:r>
              <a:rPr lang="en-GB" sz="4000" b="1" dirty="0">
                <a:cs typeface="Calibri" panose="020F0502020204030204" pitchFamily="34" charset="0"/>
              </a:rPr>
              <a:t>Resources and additional information</a:t>
            </a:r>
            <a:endParaRPr lang="en-GB" sz="4000" b="1" dirty="0"/>
          </a:p>
        </p:txBody>
      </p:sp>
      <p:sp>
        <p:nvSpPr>
          <p:cNvPr id="3" name="Content Placeholder 2"/>
          <p:cNvSpPr>
            <a:spLocks noGrp="1"/>
          </p:cNvSpPr>
          <p:nvPr>
            <p:ph idx="1"/>
          </p:nvPr>
        </p:nvSpPr>
        <p:spPr>
          <a:xfrm>
            <a:off x="182880" y="934720"/>
            <a:ext cx="11816080" cy="5209540"/>
          </a:xfrm>
        </p:spPr>
        <p:txBody>
          <a:bodyPr/>
          <a:lstStyle/>
          <a:p>
            <a:pPr marL="0" indent="0" algn="just">
              <a:lnSpc>
                <a:spcPct val="107000"/>
              </a:lnSpc>
              <a:spcAft>
                <a:spcPts val="800"/>
              </a:spcAft>
              <a:buNone/>
            </a:pPr>
            <a:r>
              <a:rPr lang="en-GB" sz="1400" dirty="0">
                <a:ea typeface="Calibri" panose="020F0502020204030204" pitchFamily="34" charset="0"/>
                <a:cs typeface="Times New Roman" panose="02020603050405020304" pitchFamily="18" charset="0"/>
              </a:rPr>
              <a:t>NHS 111 Wales:  </a:t>
            </a:r>
            <a:r>
              <a:rPr lang="en-GB" sz="1400" u="sng" dirty="0">
                <a:ea typeface="Calibri" panose="020F0502020204030204" pitchFamily="34" charset="0"/>
                <a:cs typeface="Times New Roman" panose="02020603050405020304" pitchFamily="18" charset="0"/>
                <a:hlinkClick r:id="rId2"/>
              </a:rPr>
              <a:t>NHS 111 Wales - Health A-Z : Human papillomavirus (HPV)</a:t>
            </a:r>
            <a:endParaRPr lang="en-GB" sz="1400" u="sng"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400" dirty="0">
                <a:ea typeface="Calibri" panose="020F0502020204030204" pitchFamily="34" charset="0"/>
                <a:cs typeface="Times New Roman" panose="02020603050405020304" pitchFamily="18" charset="0"/>
              </a:rPr>
              <a:t>Resources can be ordered from Health Information Resources:  </a:t>
            </a:r>
            <a:r>
              <a:rPr lang="en-GB" sz="1400" dirty="0">
                <a:ea typeface="Calibri" panose="020F0502020204030204" pitchFamily="34" charset="0"/>
                <a:cs typeface="Times New Roman" panose="02020603050405020304" pitchFamily="18" charset="0"/>
                <a:hlinkClick r:id="rId3"/>
              </a:rPr>
              <a:t>phw.nhs.wales/services-and-teams/health-information-resources/ </a:t>
            </a:r>
            <a:endParaRPr lang="en-GB" sz="14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400" dirty="0">
                <a:ea typeface="Calibri" panose="020F0502020204030204" pitchFamily="34" charset="0"/>
                <a:cs typeface="Times New Roman" panose="02020603050405020304" pitchFamily="18" charset="0"/>
              </a:rPr>
              <a:t>HPV vaccine – Information for the public: </a:t>
            </a:r>
            <a:r>
              <a:rPr lang="en-GB" sz="1400" dirty="0">
                <a:ea typeface="Calibri" panose="020F0502020204030204" pitchFamily="34" charset="0"/>
                <a:cs typeface="Times New Roman" panose="02020603050405020304" pitchFamily="18" charset="0"/>
                <a:hlinkClick r:id="rId4"/>
              </a:rPr>
              <a:t>phw.nhs.wales/</a:t>
            </a:r>
            <a:r>
              <a:rPr lang="en-GB" sz="1400" dirty="0" err="1">
                <a:ea typeface="Calibri" panose="020F0502020204030204" pitchFamily="34" charset="0"/>
                <a:cs typeface="Times New Roman" panose="02020603050405020304" pitchFamily="18" charset="0"/>
                <a:hlinkClick r:id="rId4"/>
              </a:rPr>
              <a:t>HPVvaccine</a:t>
            </a:r>
            <a:endParaRPr lang="en-GB" sz="1400" dirty="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n-GB" sz="1400" dirty="0">
                <a:ea typeface="Calibri" panose="020F0502020204030204" pitchFamily="34" charset="0"/>
                <a:cs typeface="Times New Roman" panose="02020603050405020304" pitchFamily="18" charset="0"/>
              </a:rPr>
              <a:t>HPV vaccine - Information for health professionals: </a:t>
            </a:r>
            <a:r>
              <a:rPr lang="en-GB" sz="1400" dirty="0" err="1">
                <a:solidFill>
                  <a:srgbClr val="28B8CE"/>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phw.nhs.wales</a:t>
            </a:r>
            <a:r>
              <a:rPr lang="en-GB" sz="1400" dirty="0">
                <a:solidFill>
                  <a:srgbClr val="28B8CE"/>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a:t>
            </a:r>
            <a:r>
              <a:rPr lang="en-GB" sz="1400" u="sng" dirty="0">
                <a:solidFill>
                  <a:srgbClr val="28B8CE"/>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opics/immunisation-and-vaccines/vaccine-resources-for-health-and-social-care-professionals/</a:t>
            </a:r>
            <a:r>
              <a:rPr lang="en-GB" sz="1400" u="sng" dirty="0" err="1">
                <a:solidFill>
                  <a:srgbClr val="28B8CE"/>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hpv</a:t>
            </a:r>
            <a:r>
              <a:rPr lang="en-GB" sz="1400" u="sng" dirty="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GB" sz="14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400" dirty="0">
                <a:ea typeface="Calibri" panose="020F0502020204030204" pitchFamily="34" charset="0"/>
                <a:cs typeface="Times New Roman" panose="02020603050405020304" pitchFamily="18" charset="0"/>
              </a:rPr>
              <a:t>Cervical Screening Wales: </a:t>
            </a:r>
            <a:r>
              <a:rPr lang="en-GB" sz="1400" u="sng" dirty="0" err="1">
                <a:solidFill>
                  <a:srgbClr val="28B8CE"/>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phw.nhs.wales</a:t>
            </a:r>
            <a:r>
              <a:rPr lang="en-GB" sz="1400" u="sng" dirty="0">
                <a:solidFill>
                  <a:srgbClr val="28B8CE"/>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/services-and-teams/cervical-screening-wales</a:t>
            </a:r>
            <a:r>
              <a:rPr lang="en-GB" sz="1400" u="sng" dirty="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t>
            </a:r>
            <a:endParaRPr lang="en-GB" sz="14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400" dirty="0">
                <a:ea typeface="Calibri" panose="020F0502020204030204" pitchFamily="34" charset="0"/>
                <a:cs typeface="Times New Roman" panose="02020603050405020304" pitchFamily="18" charset="0"/>
              </a:rPr>
              <a:t>WHO Immunization Resource Centre: </a:t>
            </a:r>
            <a:r>
              <a:rPr lang="en-GB" sz="1400" dirty="0">
                <a:hlinkClick r:id="rId7"/>
              </a:rPr>
              <a:t>Vaccines and immunization (who.int)</a:t>
            </a:r>
            <a:endParaRPr lang="en-GB" sz="1400" dirty="0">
              <a:ea typeface="Calibri" panose="020F0502020204030204" pitchFamily="34" charset="0"/>
              <a:cs typeface="Times New Roman" panose="02020603050405020304" pitchFamily="18" charset="0"/>
            </a:endParaRPr>
          </a:p>
          <a:p>
            <a:pPr marL="0" indent="0" algn="just">
              <a:buNone/>
            </a:pPr>
            <a:r>
              <a:rPr lang="en-GB" sz="1400" dirty="0">
                <a:cs typeface="Calibri" panose="020F0502020204030204" pitchFamily="34" charset="0"/>
              </a:rPr>
              <a:t>Attitudes towards COVID-19 and Flu Immunisations among Young People and Parents: </a:t>
            </a:r>
            <a:r>
              <a:rPr lang="en-GB" sz="1400" dirty="0">
                <a:solidFill>
                  <a:srgbClr val="28B8CE"/>
                </a:solidFill>
                <a:cs typeface="Calibri" panose="020F0502020204030204" pitchFamily="34" charset="0"/>
                <a:hlinkClick r:id="rId8"/>
              </a:rPr>
              <a:t>https://phw.nhs.wales/topics/immunisation-and-vaccines/engagement-insights/attitudes-towards-covid-19-and-flu-immunisations-among-young-people-and-parents-2022-pdf/</a:t>
            </a:r>
            <a:endParaRPr lang="en-GB" sz="1400" dirty="0">
              <a:solidFill>
                <a:srgbClr val="28B8CE"/>
              </a:solidFill>
              <a:cs typeface="Calibri" panose="020F0502020204030204" pitchFamily="34" charset="0"/>
            </a:endParaRPr>
          </a:p>
          <a:p>
            <a:pPr marL="0" indent="0" algn="just">
              <a:buNone/>
            </a:pPr>
            <a:r>
              <a:rPr lang="en-GB" sz="1400" dirty="0">
                <a:cs typeface="Calibri" panose="020F0502020204030204" pitchFamily="34" charset="0"/>
              </a:rPr>
              <a:t>PHW HPV Information Resource – Research Findings </a:t>
            </a:r>
            <a:r>
              <a:rPr lang="en-GB" sz="1400" dirty="0">
                <a:cs typeface="Calibri" panose="020F0502020204030204" pitchFamily="34" charset="0"/>
                <a:hlinkClick r:id="rId9"/>
              </a:rPr>
              <a:t>https://phw.nhs.wales/topics/immunisation-and-vaccines/engagement-insights/phw-hpv-information-resource-research-findings-oct23/</a:t>
            </a:r>
            <a:r>
              <a:rPr lang="en-GB" sz="1400" dirty="0">
                <a:cs typeface="Calibri" panose="020F0502020204030204" pitchFamily="34" charset="0"/>
              </a:rPr>
              <a:t> </a:t>
            </a:r>
          </a:p>
          <a:p>
            <a:pPr marL="0" indent="0" algn="just">
              <a:buNone/>
            </a:pPr>
            <a:r>
              <a:rPr lang="en-GB" sz="1400" dirty="0">
                <a:cs typeface="Calibri" panose="020F0502020204030204" pitchFamily="34" charset="0"/>
              </a:rPr>
              <a:t>Optimising Vaccine Uptake: Using motivational interviewing for better conversations eLearning available on ESR and here: </a:t>
            </a:r>
            <a:r>
              <a:rPr lang="en-GB" sz="1400" dirty="0">
                <a:cs typeface="Calibri" panose="020F0502020204030204" pitchFamily="34" charset="0"/>
                <a:hlinkClick r:id="rId10"/>
              </a:rPr>
              <a:t>https://phw.nhs.wales/topics/immunisation-and-vaccines/immunisation-elearning/</a:t>
            </a:r>
            <a:r>
              <a:rPr lang="en-GB" sz="1400" dirty="0">
                <a:cs typeface="Calibri" panose="020F0502020204030204" pitchFamily="34" charset="0"/>
              </a:rPr>
              <a:t> </a:t>
            </a:r>
          </a:p>
          <a:p>
            <a:pPr marL="0" indent="0" algn="just">
              <a:buNone/>
            </a:pPr>
            <a:r>
              <a:rPr lang="en-GB" sz="1400" dirty="0">
                <a:cs typeface="Calibri" panose="020F0502020204030204" pitchFamily="34" charset="0"/>
              </a:rPr>
              <a:t>Public Health Wales Asset Library - HPV vaccination benefits – Audiovisuals and images </a:t>
            </a:r>
            <a:r>
              <a:rPr lang="en-GB" sz="1400" dirty="0">
                <a:hlinkClick r:id="rId11"/>
              </a:rPr>
              <a:t>Public Health Wales As set Library (brandkitapp.com)</a:t>
            </a:r>
            <a:endParaRPr lang="en-GB" sz="1400" dirty="0">
              <a:cs typeface="Calibri" panose="020F0502020204030204" pitchFamily="34" charset="0"/>
            </a:endParaRPr>
          </a:p>
        </p:txBody>
      </p:sp>
      <p:sp>
        <p:nvSpPr>
          <p:cNvPr id="4" name="Footer Placeholder 3"/>
          <p:cNvSpPr>
            <a:spLocks noGrp="1"/>
          </p:cNvSpPr>
          <p:nvPr>
            <p:ph type="ftr" sz="quarter" idx="11"/>
          </p:nvPr>
        </p:nvSpPr>
        <p:spPr>
          <a:xfrm>
            <a:off x="838200" y="6235700"/>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48</a:t>
            </a:fld>
            <a:endParaRPr lang="en-GB"/>
          </a:p>
        </p:txBody>
      </p:sp>
    </p:spTree>
    <p:extLst>
      <p:ext uri="{BB962C8B-B14F-4D97-AF65-F5344CB8AC3E}">
        <p14:creationId xmlns:p14="http://schemas.microsoft.com/office/powerpoint/2010/main" val="222557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7000"/>
              </a:lnSpc>
              <a:spcAft>
                <a:spcPts val="800"/>
              </a:spcAft>
              <a:tabLst>
                <a:tab pos="455930" algn="l"/>
              </a:tabLst>
            </a:pPr>
            <a:r>
              <a:rPr lang="en-GB" sz="4000" b="1" dirty="0">
                <a:ea typeface="Calibri" panose="020F0502020204030204" pitchFamily="34" charset="0"/>
                <a:cs typeface="Times New Roman" panose="02020603050405020304" pitchFamily="18" charset="0"/>
              </a:rPr>
              <a:t>Aims</a:t>
            </a:r>
          </a:p>
        </p:txBody>
      </p:sp>
      <p:sp>
        <p:nvSpPr>
          <p:cNvPr id="3" name="Content Placeholder 2"/>
          <p:cNvSpPr>
            <a:spLocks noGrp="1"/>
          </p:cNvSpPr>
          <p:nvPr>
            <p:ph idx="1"/>
          </p:nvPr>
        </p:nvSpPr>
        <p:spPr>
          <a:xfrm>
            <a:off x="838200" y="1238117"/>
            <a:ext cx="10515600" cy="4699855"/>
          </a:xfrm>
        </p:spPr>
        <p:txBody>
          <a:bodyPr/>
          <a:lstStyle/>
          <a:p>
            <a:pPr lvl="0" algn="just">
              <a:lnSpc>
                <a:spcPct val="200000"/>
              </a:lnSpc>
              <a:spcAft>
                <a:spcPts val="800"/>
              </a:spcAft>
              <a:tabLst>
                <a:tab pos="455930" algn="l"/>
              </a:tabLst>
            </a:pPr>
            <a:r>
              <a:rPr lang="en-GB" sz="1600" dirty="0">
                <a:ea typeface="Calibri" panose="020F0502020204030204" pitchFamily="34" charset="0"/>
                <a:cs typeface="Times New Roman" panose="02020603050405020304" pitchFamily="18" charset="0"/>
              </a:rPr>
              <a:t>To provide information for healthcare practitioners involved in advising on and delivering the HPV vaccination programme</a:t>
            </a:r>
          </a:p>
          <a:p>
            <a:pPr lvl="0" algn="just">
              <a:lnSpc>
                <a:spcPct val="200000"/>
              </a:lnSpc>
              <a:spcAft>
                <a:spcPts val="800"/>
              </a:spcAft>
              <a:tabLst>
                <a:tab pos="455930" algn="l"/>
              </a:tabLst>
            </a:pPr>
            <a:r>
              <a:rPr lang="en-GB" sz="1600" dirty="0">
                <a:ea typeface="Calibri" panose="020F0502020204030204" pitchFamily="34" charset="0"/>
                <a:cs typeface="Times New Roman" panose="02020603050405020304" pitchFamily="18" charset="0"/>
              </a:rPr>
              <a:t>To raise awareness of the current epidemiology of HPV and the impact on adolescents</a:t>
            </a:r>
          </a:p>
          <a:p>
            <a:pPr lvl="0" algn="just">
              <a:lnSpc>
                <a:spcPct val="200000"/>
              </a:lnSpc>
              <a:spcAft>
                <a:spcPts val="800"/>
              </a:spcAft>
              <a:tabLst>
                <a:tab pos="455930" algn="l"/>
              </a:tabLst>
            </a:pPr>
            <a:r>
              <a:rPr lang="en-GB" sz="1600" dirty="0">
                <a:ea typeface="Calibri" panose="020F0502020204030204" pitchFamily="34" charset="0"/>
                <a:cs typeface="Times New Roman" panose="02020603050405020304" pitchFamily="18" charset="0"/>
              </a:rPr>
              <a:t>To describe the vaccination programme details including administration of the vaccine, eligibility, recommended dosage and schedule, contraindications, precautions and potential adverse reactions</a:t>
            </a:r>
          </a:p>
          <a:p>
            <a:pPr lvl="0" algn="just">
              <a:lnSpc>
                <a:spcPct val="200000"/>
              </a:lnSpc>
              <a:spcAft>
                <a:spcPts val="800"/>
              </a:spcAft>
              <a:tabLst>
                <a:tab pos="455930" algn="l"/>
              </a:tabLst>
            </a:pPr>
            <a:r>
              <a:rPr lang="en-GB" sz="1600" dirty="0">
                <a:ea typeface="Calibri" panose="020F0502020204030204" pitchFamily="34" charset="0"/>
                <a:cs typeface="Times New Roman" panose="02020603050405020304" pitchFamily="18" charset="0"/>
              </a:rPr>
              <a:t>To raise awareness of the impact of the HPV vaccination programme</a:t>
            </a:r>
            <a:endParaRPr lang="en-GB" sz="1600" dirty="0">
              <a:ea typeface="ヒラギノ角ゴ Pro W3"/>
              <a:cs typeface="Arial"/>
            </a:endParaRPr>
          </a:p>
          <a:p>
            <a:pPr algn="just">
              <a:lnSpc>
                <a:spcPct val="200000"/>
              </a:lnSpc>
            </a:pPr>
            <a:r>
              <a:rPr lang="en-GB" sz="1600" dirty="0">
                <a:ea typeface="ヒラギノ角ゴ Pro W3"/>
                <a:cs typeface="Arial"/>
              </a:rPr>
              <a:t>To highlight resources that support the HPV vaccination programme </a:t>
            </a:r>
            <a:endParaRPr lang="en-GB" sz="1600" dirty="0"/>
          </a:p>
          <a:p>
            <a:pPr marL="0" lvl="0" indent="0">
              <a:lnSpc>
                <a:spcPct val="107000"/>
              </a:lnSpc>
              <a:spcAft>
                <a:spcPts val="800"/>
              </a:spcAft>
              <a:buNone/>
              <a:tabLst>
                <a:tab pos="455930" algn="l"/>
              </a:tabLst>
            </a:pPr>
            <a:endParaRPr lang="en-GB" dirty="0">
              <a:latin typeface="+mj-lt"/>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838200" y="61769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5</a:t>
            </a:fld>
            <a:endParaRPr lang="en-GB"/>
          </a:p>
        </p:txBody>
      </p:sp>
    </p:spTree>
    <p:extLst>
      <p:ext uri="{BB962C8B-B14F-4D97-AF65-F5344CB8AC3E}">
        <p14:creationId xmlns:p14="http://schemas.microsoft.com/office/powerpoint/2010/main" val="386320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800"/>
              </a:spcAft>
            </a:pPr>
            <a:r>
              <a:rPr lang="en-GB" sz="4000" b="1" dirty="0">
                <a:ea typeface="Calibri" panose="020F0502020204030204" pitchFamily="34" charset="0"/>
                <a:cs typeface="Times New Roman" panose="02020603050405020304" pitchFamily="18" charset="0"/>
              </a:rPr>
              <a:t>Objectives</a:t>
            </a:r>
          </a:p>
        </p:txBody>
      </p:sp>
      <p:sp>
        <p:nvSpPr>
          <p:cNvPr id="3" name="Content Placeholder 2"/>
          <p:cNvSpPr>
            <a:spLocks noGrp="1"/>
          </p:cNvSpPr>
          <p:nvPr>
            <p:ph idx="1"/>
          </p:nvPr>
        </p:nvSpPr>
        <p:spPr>
          <a:xfrm>
            <a:off x="838200" y="1251020"/>
            <a:ext cx="10515600" cy="4730000"/>
          </a:xfrm>
        </p:spPr>
        <p:txBody>
          <a:bodyPr/>
          <a:lstStyle/>
          <a:p>
            <a:pPr marL="0" indent="0" algn="just">
              <a:lnSpc>
                <a:spcPct val="200000"/>
              </a:lnSpc>
              <a:spcAft>
                <a:spcPts val="800"/>
              </a:spcAft>
              <a:buNone/>
            </a:pPr>
            <a:r>
              <a:rPr lang="en-GB" sz="1600" dirty="0">
                <a:ea typeface="Calibri" panose="020F0502020204030204" pitchFamily="34" charset="0"/>
                <a:cs typeface="Times New Roman" panose="02020603050405020304" pitchFamily="18" charset="0"/>
              </a:rPr>
              <a:t>After completing this resource immunisers will be able to:</a:t>
            </a:r>
          </a:p>
          <a:p>
            <a:pPr marL="342900" indent="-342900" algn="just">
              <a:lnSpc>
                <a:spcPct val="200000"/>
              </a:lnSpc>
              <a:spcAft>
                <a:spcPts val="800"/>
              </a:spcAft>
            </a:pPr>
            <a:r>
              <a:rPr lang="en-GB" sz="1600" dirty="0">
                <a:ea typeface="Calibri" panose="020F0502020204030204" pitchFamily="34" charset="0"/>
                <a:cs typeface="Times New Roman" panose="02020603050405020304" pitchFamily="18" charset="0"/>
              </a:rPr>
              <a:t>Describe the aetiology and epidemiology of HPV</a:t>
            </a:r>
          </a:p>
          <a:p>
            <a:pPr marL="342900" indent="-342900" algn="just">
              <a:lnSpc>
                <a:spcPct val="200000"/>
              </a:lnSpc>
              <a:spcAft>
                <a:spcPts val="800"/>
              </a:spcAft>
            </a:pPr>
            <a:r>
              <a:rPr lang="en-GB" sz="1600" dirty="0">
                <a:ea typeface="Calibri" panose="020F0502020204030204" pitchFamily="34" charset="0"/>
                <a:cs typeface="Times New Roman" panose="02020603050405020304" pitchFamily="18" charset="0"/>
              </a:rPr>
              <a:t>Understand the rationale and evidence base for the HPV vaccination programme</a:t>
            </a:r>
          </a:p>
          <a:p>
            <a:pPr marL="342900" indent="-342900" algn="just">
              <a:lnSpc>
                <a:spcPct val="200000"/>
              </a:lnSpc>
              <a:spcAft>
                <a:spcPts val="800"/>
              </a:spcAft>
            </a:pPr>
            <a:r>
              <a:rPr lang="en-GB" sz="1600" dirty="0">
                <a:ea typeface="Calibri" panose="020F0502020204030204" pitchFamily="34" charset="0"/>
                <a:cs typeface="Times New Roman" panose="02020603050405020304" pitchFamily="18" charset="0"/>
              </a:rPr>
              <a:t>Discuss the benefits of vaccination against HPV</a:t>
            </a:r>
          </a:p>
          <a:p>
            <a:pPr marL="342900" indent="-342900" algn="just">
              <a:lnSpc>
                <a:spcPct val="200000"/>
              </a:lnSpc>
              <a:spcAft>
                <a:spcPts val="800"/>
              </a:spcAft>
            </a:pPr>
            <a:r>
              <a:rPr lang="en-GB" sz="1600" dirty="0">
                <a:ea typeface="Calibri" panose="020F0502020204030204" pitchFamily="34" charset="0"/>
                <a:cs typeface="Times New Roman" panose="02020603050405020304" pitchFamily="18" charset="0"/>
              </a:rPr>
              <a:t>Gain essential knowledge to administer the vaccine safely</a:t>
            </a:r>
          </a:p>
          <a:p>
            <a:pPr marL="342900" indent="-342900" algn="just">
              <a:lnSpc>
                <a:spcPct val="200000"/>
              </a:lnSpc>
              <a:spcAft>
                <a:spcPts val="800"/>
              </a:spcAft>
            </a:pPr>
            <a:r>
              <a:rPr lang="en-GB" sz="1600" dirty="0">
                <a:effectLst/>
              </a:rPr>
              <a:t>Identify relevant resources and additional information in relation to the HPV vaccination programme</a:t>
            </a:r>
          </a:p>
          <a:p>
            <a:pPr marL="342900" indent="-342900">
              <a:lnSpc>
                <a:spcPct val="107000"/>
              </a:lnSpc>
              <a:spcAft>
                <a:spcPts val="800"/>
              </a:spcAft>
            </a:pPr>
            <a:endParaRPr lang="en-GB" sz="2000" dirty="0">
              <a:latin typeface="+mj-lt"/>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838200" y="6176963"/>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6</a:t>
            </a:fld>
            <a:endParaRPr lang="en-GB"/>
          </a:p>
        </p:txBody>
      </p:sp>
    </p:spTree>
    <p:extLst>
      <p:ext uri="{BB962C8B-B14F-4D97-AF65-F5344CB8AC3E}">
        <p14:creationId xmlns:p14="http://schemas.microsoft.com/office/powerpoint/2010/main" val="258765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327"/>
            <a:ext cx="10603230" cy="1325563"/>
          </a:xfrm>
        </p:spPr>
        <p:txBody>
          <a:bodyPr/>
          <a:lstStyle/>
          <a:p>
            <a:pPr lvl="0">
              <a:lnSpc>
                <a:spcPct val="107000"/>
              </a:lnSpc>
              <a:spcBef>
                <a:spcPts val="0"/>
              </a:spcBef>
              <a:spcAft>
                <a:spcPts val="800"/>
              </a:spcAft>
              <a:defRPr/>
            </a:pPr>
            <a:r>
              <a:rPr lang="en-GB" sz="4000" b="1" dirty="0">
                <a:solidFill>
                  <a:srgbClr val="212A73"/>
                </a:solidFill>
                <a:ea typeface="Calibri" panose="020F0502020204030204" pitchFamily="34" charset="0"/>
                <a:cs typeface="Times New Roman" panose="02020603050405020304" pitchFamily="18" charset="0"/>
              </a:rPr>
              <a:t>What is human papillomavirus (HPV)?</a:t>
            </a:r>
          </a:p>
        </p:txBody>
      </p:sp>
      <p:sp>
        <p:nvSpPr>
          <p:cNvPr id="3" name="Content Placeholder 2"/>
          <p:cNvSpPr>
            <a:spLocks noGrp="1"/>
          </p:cNvSpPr>
          <p:nvPr>
            <p:ph idx="1"/>
          </p:nvPr>
        </p:nvSpPr>
        <p:spPr>
          <a:xfrm>
            <a:off x="838200" y="1283819"/>
            <a:ext cx="10515600" cy="5072531"/>
          </a:xfrm>
        </p:spPr>
        <p:txBody>
          <a:bodyPr/>
          <a:lstStyle/>
          <a:p>
            <a:pPr marL="342900" indent="-342900" algn="just">
              <a:lnSpc>
                <a:spcPct val="200000"/>
              </a:lnSpc>
              <a:spcBef>
                <a:spcPts val="0"/>
              </a:spcBef>
              <a:spcAft>
                <a:spcPts val="800"/>
              </a:spcAft>
              <a:defRPr/>
            </a:pPr>
            <a:r>
              <a:rPr lang="en-GB" sz="1600" dirty="0">
                <a:solidFill>
                  <a:srgbClr val="212A73"/>
                </a:solidFill>
                <a:latin typeface="+mj-lt"/>
                <a:ea typeface="Calibri" panose="020F0502020204030204" pitchFamily="34" charset="0"/>
                <a:cs typeface="Times New Roman" panose="02020603050405020304" pitchFamily="18" charset="0"/>
              </a:rPr>
              <a:t>HPVs are a large group of related viruses. Each virus in the group is given a number, which is called an HPV type</a:t>
            </a:r>
          </a:p>
          <a:p>
            <a:pPr marL="342900" indent="-342900" algn="just">
              <a:lnSpc>
                <a:spcPct val="200000"/>
              </a:lnSpc>
              <a:spcBef>
                <a:spcPts val="0"/>
              </a:spcBef>
              <a:spcAft>
                <a:spcPts val="800"/>
              </a:spcAft>
              <a:defRPr/>
            </a:pPr>
            <a:r>
              <a:rPr lang="en-GB" sz="1600" dirty="0">
                <a:solidFill>
                  <a:srgbClr val="212A73"/>
                </a:solidFill>
                <a:latin typeface="+mj-lt"/>
                <a:ea typeface="Calibri" panose="020F0502020204030204" pitchFamily="34" charset="0"/>
                <a:cs typeface="Times New Roman" panose="02020603050405020304" pitchFamily="18" charset="0"/>
              </a:rPr>
              <a:t>There are over 150 types of HPV </a:t>
            </a:r>
          </a:p>
          <a:p>
            <a:pPr marL="342900" lvl="0" indent="-342900" algn="just">
              <a:lnSpc>
                <a:spcPct val="200000"/>
              </a:lnSpc>
              <a:spcBef>
                <a:spcPts val="0"/>
              </a:spcBef>
              <a:spcAft>
                <a:spcPts val="800"/>
              </a:spcAft>
              <a:defRPr/>
            </a:pPr>
            <a:r>
              <a:rPr lang="en-GB" sz="1600" dirty="0">
                <a:solidFill>
                  <a:srgbClr val="212A73"/>
                </a:solidFill>
                <a:latin typeface="+mj-lt"/>
                <a:ea typeface="Calibri" panose="020F0502020204030204" pitchFamily="34" charset="0"/>
                <a:cs typeface="Times New Roman" panose="02020603050405020304" pitchFamily="18" charset="0"/>
              </a:rPr>
              <a:t>HPV infections are often asymptomatic</a:t>
            </a:r>
          </a:p>
          <a:p>
            <a:pPr marL="342900" lvl="0" indent="-342900" algn="just">
              <a:lnSpc>
                <a:spcPct val="200000"/>
              </a:lnSpc>
              <a:spcBef>
                <a:spcPts val="0"/>
              </a:spcBef>
              <a:spcAft>
                <a:spcPts val="800"/>
              </a:spcAft>
              <a:defRPr/>
            </a:pPr>
            <a:r>
              <a:rPr lang="en-GB" sz="1600" dirty="0">
                <a:solidFill>
                  <a:srgbClr val="212A73"/>
                </a:solidFill>
                <a:latin typeface="+mj-lt"/>
                <a:ea typeface="Calibri" panose="020F0502020204030204" pitchFamily="34" charset="0"/>
                <a:cs typeface="Times New Roman" panose="02020603050405020304" pitchFamily="18" charset="0"/>
              </a:rPr>
              <a:t>Persistent infection with high-risk HPV types such as HPV16 and HPV18 can lead to cancer – most notably cervical cancer in women as well as cancer of the anus, oropharyngeal and the penis</a:t>
            </a:r>
          </a:p>
          <a:p>
            <a:pPr marL="342900" lvl="0" indent="-342900" algn="just">
              <a:lnSpc>
                <a:spcPct val="200000"/>
              </a:lnSpc>
              <a:spcBef>
                <a:spcPts val="0"/>
              </a:spcBef>
              <a:spcAft>
                <a:spcPts val="800"/>
              </a:spcAft>
              <a:defRPr/>
            </a:pPr>
            <a:r>
              <a:rPr lang="en-GB" sz="1600" dirty="0">
                <a:solidFill>
                  <a:srgbClr val="212A73"/>
                </a:solidFill>
                <a:latin typeface="+mj-lt"/>
                <a:ea typeface="Calibri" panose="020F0502020204030204" pitchFamily="34" charset="0"/>
                <a:cs typeface="Times New Roman" panose="02020603050405020304" pitchFamily="18" charset="0"/>
              </a:rPr>
              <a:t>Other types of HPV such as HPV6 and HPV11 cause genital warts and </a:t>
            </a:r>
            <a:r>
              <a:rPr lang="en-GB" sz="1600" dirty="0">
                <a:latin typeface="+mj-lt"/>
                <a:ea typeface="Calibri" panose="020F0502020204030204" pitchFamily="34" charset="0"/>
                <a:cs typeface="Times New Roman" panose="02020603050405020304" pitchFamily="18" charset="0"/>
              </a:rPr>
              <a:t>laryngeal </a:t>
            </a:r>
            <a:r>
              <a:rPr lang="en-GB" sz="1600" dirty="0" err="1">
                <a:latin typeface="+mj-lt"/>
                <a:ea typeface="Calibri" panose="020F0502020204030204" pitchFamily="34" charset="0"/>
                <a:cs typeface="Times New Roman" panose="02020603050405020304" pitchFamily="18" charset="0"/>
              </a:rPr>
              <a:t>papillomas</a:t>
            </a:r>
            <a:endParaRPr lang="en-GB" sz="1600" dirty="0">
              <a:latin typeface="+mj-lt"/>
              <a:ea typeface="Calibri" panose="020F0502020204030204" pitchFamily="34" charset="0"/>
              <a:cs typeface="Times New Roman" panose="02020603050405020304" pitchFamily="18" charset="0"/>
            </a:endParaRPr>
          </a:p>
          <a:p>
            <a:pPr marL="342900" lvl="0" indent="-342900" algn="just">
              <a:lnSpc>
                <a:spcPct val="200000"/>
              </a:lnSpc>
              <a:spcBef>
                <a:spcPts val="0"/>
              </a:spcBef>
              <a:spcAft>
                <a:spcPts val="800"/>
              </a:spcAft>
              <a:defRPr/>
            </a:pPr>
            <a:endParaRPr lang="en-GB" sz="1600" dirty="0">
              <a:latin typeface="+mj-lt"/>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838200" y="6207995"/>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7</a:t>
            </a:fld>
            <a:endParaRPr lang="en-GB"/>
          </a:p>
        </p:txBody>
      </p:sp>
      <p:pic>
        <p:nvPicPr>
          <p:cNvPr id="1026" name="Picture 2">
            <a:extLst>
              <a:ext uri="{FF2B5EF4-FFF2-40B4-BE49-F238E27FC236}">
                <a16:creationId xmlns:a16="http://schemas.microsoft.com/office/drawing/2014/main" id="{044420AE-7424-4E6D-A1F3-262B5D3C6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440" y="1975323"/>
            <a:ext cx="3365360" cy="1180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6315E27C-874D-433B-A95B-8332F13DF1A7}"/>
              </a:ext>
            </a:extLst>
          </p:cNvPr>
          <p:cNvSpPr txBox="1"/>
          <p:nvPr/>
        </p:nvSpPr>
        <p:spPr>
          <a:xfrm>
            <a:off x="9322966" y="3167390"/>
            <a:ext cx="2030834" cy="261610"/>
          </a:xfrm>
          <a:prstGeom prst="rect">
            <a:avLst/>
          </a:prstGeom>
          <a:noFill/>
        </p:spPr>
        <p:txBody>
          <a:bodyPr wrap="square" rtlCol="0">
            <a:spAutoFit/>
          </a:bodyPr>
          <a:lstStyle/>
          <a:p>
            <a:pPr algn="r"/>
            <a:r>
              <a:rPr lang="en-GB" sz="1100" dirty="0"/>
              <a:t>Image source: PHW 2022</a:t>
            </a:r>
          </a:p>
        </p:txBody>
      </p:sp>
    </p:spTree>
    <p:extLst>
      <p:ext uri="{BB962C8B-B14F-4D97-AF65-F5344CB8AC3E}">
        <p14:creationId xmlns:p14="http://schemas.microsoft.com/office/powerpoint/2010/main" val="65171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315234"/>
            <a:ext cx="10515600" cy="1325563"/>
          </a:xfrm>
        </p:spPr>
        <p:txBody>
          <a:bodyPr/>
          <a:lstStyle/>
          <a:p>
            <a:pPr>
              <a:lnSpc>
                <a:spcPct val="107000"/>
              </a:lnSpc>
              <a:spcAft>
                <a:spcPts val="800"/>
              </a:spcAft>
            </a:pPr>
            <a:r>
              <a:rPr lang="en-GB" sz="4000" b="1" dirty="0">
                <a:ea typeface="Calibri" panose="020F0502020204030204" pitchFamily="34" charset="0"/>
                <a:cs typeface="Times New Roman" panose="02020603050405020304" pitchFamily="18" charset="0"/>
              </a:rPr>
              <a:t>HPV Genotypes</a:t>
            </a:r>
          </a:p>
        </p:txBody>
      </p:sp>
      <p:sp>
        <p:nvSpPr>
          <p:cNvPr id="4" name="Footer Placeholder 3"/>
          <p:cNvSpPr>
            <a:spLocks noGrp="1"/>
          </p:cNvSpPr>
          <p:nvPr>
            <p:ph type="ftr" sz="quarter" idx="11"/>
          </p:nvPr>
        </p:nvSpPr>
        <p:spPr>
          <a:xfrm>
            <a:off x="838200" y="6267860"/>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8</a:t>
            </a:fld>
            <a:endParaRPr lang="en-GB"/>
          </a:p>
        </p:txBody>
      </p:sp>
      <p:pic>
        <p:nvPicPr>
          <p:cNvPr id="6" name="Content Placeholder 5">
            <a:extLst>
              <a:ext uri="{FF2B5EF4-FFF2-40B4-BE49-F238E27FC236}">
                <a16:creationId xmlns:a16="http://schemas.microsoft.com/office/drawing/2014/main" id="{2F564971-F2C8-41BB-ACDC-9E9EED965629}"/>
              </a:ext>
            </a:extLst>
          </p:cNvPr>
          <p:cNvPicPr>
            <a:picLocks noGrp="1" noChangeAspect="1"/>
          </p:cNvPicPr>
          <p:nvPr>
            <p:ph idx="1"/>
          </p:nvPr>
        </p:nvPicPr>
        <p:blipFill>
          <a:blip r:embed="rId3"/>
          <a:stretch>
            <a:fillRect/>
          </a:stretch>
        </p:blipFill>
        <p:spPr>
          <a:xfrm>
            <a:off x="1202540" y="1395079"/>
            <a:ext cx="9786920" cy="4454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34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91" y="147183"/>
            <a:ext cx="10515600" cy="993781"/>
          </a:xfrm>
        </p:spPr>
        <p:txBody>
          <a:bodyPr/>
          <a:lstStyle/>
          <a:p>
            <a:pPr marL="228600">
              <a:lnSpc>
                <a:spcPct val="107000"/>
              </a:lnSpc>
              <a:spcAft>
                <a:spcPts val="800"/>
              </a:spcAft>
            </a:pPr>
            <a:r>
              <a:rPr lang="en-GB" sz="4000" b="1" dirty="0"/>
              <a:t>Carriage, transmission, infectivity and incubation of HPV</a:t>
            </a:r>
            <a:endParaRPr lang="en-GB" sz="4000" b="1" dirty="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18712" y="1714066"/>
            <a:ext cx="11954576" cy="4503761"/>
          </a:xfrm>
        </p:spPr>
        <p:txBody>
          <a:bodyPr/>
          <a:lstStyle/>
          <a:p>
            <a:pPr algn="just">
              <a:lnSpc>
                <a:spcPct val="100000"/>
              </a:lnSpc>
              <a:spcAft>
                <a:spcPts val="800"/>
              </a:spcAft>
            </a:pPr>
            <a:r>
              <a:rPr lang="en-GB" sz="1600" dirty="0">
                <a:ea typeface="Calibri" panose="020F0502020204030204" pitchFamily="34" charset="0"/>
                <a:cs typeface="Times New Roman" panose="02020603050405020304" pitchFamily="18" charset="0"/>
              </a:rPr>
              <a:t>HPV is spread by skin-to-skin contact including, but not limited to, sexual activity</a:t>
            </a:r>
          </a:p>
          <a:p>
            <a:pPr algn="just">
              <a:lnSpc>
                <a:spcPct val="100000"/>
              </a:lnSpc>
              <a:spcAft>
                <a:spcPts val="800"/>
              </a:spcAft>
            </a:pPr>
            <a:r>
              <a:rPr lang="en-GB" sz="1600" dirty="0">
                <a:ea typeface="Calibri" panose="020F0502020204030204" pitchFamily="34" charset="0"/>
                <a:cs typeface="Times New Roman" panose="02020603050405020304" pitchFamily="18" charset="0"/>
              </a:rPr>
              <a:t>HPV is a very common virus and around 80% of people will come into contact with the virus at some point in their lives</a:t>
            </a:r>
          </a:p>
          <a:p>
            <a:pPr algn="just">
              <a:lnSpc>
                <a:spcPct val="100000"/>
              </a:lnSpc>
              <a:spcAft>
                <a:spcPts val="800"/>
              </a:spcAft>
            </a:pPr>
            <a:r>
              <a:rPr lang="en-GB" sz="1600" dirty="0">
                <a:ea typeface="Calibri" panose="020F0502020204030204" pitchFamily="34" charset="0"/>
                <a:cs typeface="Times New Roman" panose="02020603050405020304" pitchFamily="18" charset="0"/>
              </a:rPr>
              <a:t>HPV can resolve spontaneously:</a:t>
            </a:r>
          </a:p>
          <a:p>
            <a:pPr lvl="1" algn="just">
              <a:lnSpc>
                <a:spcPct val="100000"/>
              </a:lnSpc>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rPr>
              <a:t>70% new high-risk infections clear within a year</a:t>
            </a:r>
          </a:p>
          <a:p>
            <a:pPr lvl="1" algn="just">
              <a:lnSpc>
                <a:spcPct val="100000"/>
              </a:lnSpc>
              <a:spcAft>
                <a:spcPts val="800"/>
              </a:spcAft>
              <a:buFont typeface="Courier New" panose="02070309020205020404" pitchFamily="49" charset="0"/>
              <a:buChar char="o"/>
            </a:pPr>
            <a:r>
              <a:rPr lang="en-GB" sz="1600" dirty="0">
                <a:ea typeface="Calibri" panose="020F0502020204030204" pitchFamily="34" charset="0"/>
                <a:cs typeface="Times New Roman" panose="02020603050405020304" pitchFamily="18" charset="0"/>
              </a:rPr>
              <a:t>90% new infections clear within 2 years </a:t>
            </a:r>
          </a:p>
          <a:p>
            <a:pPr algn="just">
              <a:lnSpc>
                <a:spcPct val="100000"/>
              </a:lnSpc>
              <a:spcAft>
                <a:spcPts val="800"/>
              </a:spcAft>
            </a:pPr>
            <a:r>
              <a:rPr lang="en-GB" sz="1600" dirty="0">
                <a:ea typeface="Calibri" panose="020F0502020204030204" pitchFamily="34" charset="0"/>
                <a:cs typeface="Times New Roman" panose="02020603050405020304" pitchFamily="18" charset="0"/>
              </a:rPr>
              <a:t>Infection of genital HPV usually occurs after sexual debut and almost 40% of women are infected within two years. </a:t>
            </a:r>
            <a:endParaRPr lang="en-GB" sz="1600" strike="sngStrike" dirty="0"/>
          </a:p>
          <a:p>
            <a:pPr algn="just">
              <a:lnSpc>
                <a:spcPct val="100000"/>
              </a:lnSpc>
              <a:spcAft>
                <a:spcPts val="800"/>
              </a:spcAft>
            </a:pPr>
            <a:r>
              <a:rPr lang="en-GB" sz="1600" dirty="0">
                <a:ea typeface="Calibri" panose="020F0502020204030204" pitchFamily="34" charset="0"/>
                <a:cs typeface="Times New Roman" panose="02020603050405020304" pitchFamily="18" charset="0"/>
              </a:rPr>
              <a:t>The risk of acquiring HPV infection increases with the number of previous sexual partners, introduction of a new sexual partner, and sexual history of partners</a:t>
            </a:r>
          </a:p>
          <a:p>
            <a:pPr algn="just">
              <a:lnSpc>
                <a:spcPct val="100000"/>
              </a:lnSpc>
              <a:spcAft>
                <a:spcPts val="800"/>
              </a:spcAft>
            </a:pPr>
            <a:r>
              <a:rPr lang="en-GB" sz="1600" dirty="0">
                <a:ea typeface="Calibri" panose="020F0502020204030204" pitchFamily="34" charset="0"/>
                <a:cs typeface="Times New Roman" panose="02020603050405020304" pitchFamily="18" charset="0"/>
              </a:rPr>
              <a:t>Non-sexual routes of HPV transmission include vertical transmission from mother to newborn baby through contact with a mother’s infected vaginal canal during childbirth</a:t>
            </a:r>
          </a:p>
          <a:p>
            <a:pPr>
              <a:lnSpc>
                <a:spcPct val="107000"/>
              </a:lnSpc>
              <a:spcAft>
                <a:spcPts val="800"/>
              </a:spcAft>
            </a:pPr>
            <a:endParaRPr lang="en-GB" sz="14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mj-lt"/>
              <a:ea typeface="Calibri" panose="020F0502020204030204" pitchFamily="34" charset="0"/>
              <a:cs typeface="Times New Roman" panose="02020603050405020304" pitchFamily="18" charset="0"/>
            </a:endParaRPr>
          </a:p>
          <a:p>
            <a:pPr marL="0" indent="0" algn="just">
              <a:lnSpc>
                <a:spcPct val="100000"/>
              </a:lnSpc>
              <a:spcAft>
                <a:spcPts val="800"/>
              </a:spcAft>
              <a:buNone/>
            </a:pPr>
            <a:endParaRPr lang="en-GB" sz="1600" dirty="0"/>
          </a:p>
        </p:txBody>
      </p:sp>
      <p:sp>
        <p:nvSpPr>
          <p:cNvPr id="4" name="Footer Placeholder 3"/>
          <p:cNvSpPr>
            <a:spLocks noGrp="1"/>
          </p:cNvSpPr>
          <p:nvPr>
            <p:ph type="ftr" sz="quarter" idx="11"/>
          </p:nvPr>
        </p:nvSpPr>
        <p:spPr>
          <a:xfrm>
            <a:off x="838200" y="6217827"/>
            <a:ext cx="7315200" cy="365125"/>
          </a:xfrm>
        </p:spPr>
        <p:txBody>
          <a:bodyPr/>
          <a:lstStyle/>
          <a:p>
            <a:r>
              <a:rPr lang="en-GB">
                <a:latin typeface="Calibri" panose="020F0502020204030204" pitchFamily="34" charset="0"/>
                <a:cs typeface="Calibri" panose="020F0502020204030204" pitchFamily="34" charset="0"/>
              </a:rPr>
              <a:t>Human papillomavirus (HPV) vaccination </a:t>
            </a:r>
            <a:endParaRPr lang="en-GB" dirty="0"/>
          </a:p>
        </p:txBody>
      </p:sp>
      <p:sp>
        <p:nvSpPr>
          <p:cNvPr id="5" name="Slide Number Placeholder 4"/>
          <p:cNvSpPr>
            <a:spLocks noGrp="1"/>
          </p:cNvSpPr>
          <p:nvPr>
            <p:ph type="sldNum" sz="quarter" idx="12"/>
          </p:nvPr>
        </p:nvSpPr>
        <p:spPr/>
        <p:txBody>
          <a:bodyPr/>
          <a:lstStyle/>
          <a:p>
            <a:fld id="{561D0CCE-8DCC-44DC-A653-AE62B1D84A52}" type="slidenum">
              <a:rPr lang="en-GB" smtClean="0"/>
              <a:pPr/>
              <a:t>9</a:t>
            </a:fld>
            <a:endParaRPr lang="en-GB"/>
          </a:p>
        </p:txBody>
      </p:sp>
    </p:spTree>
    <p:extLst>
      <p:ext uri="{BB962C8B-B14F-4D97-AF65-F5344CB8AC3E}">
        <p14:creationId xmlns:p14="http://schemas.microsoft.com/office/powerpoint/2010/main" val="2304157748"/>
      </p:ext>
    </p:extLst>
  </p:cSld>
  <p:clrMapOvr>
    <a:masterClrMapping/>
  </p:clrMapOvr>
</p:sld>
</file>

<file path=ppt/theme/theme1.xml><?xml version="1.0" encoding="utf-8"?>
<a:theme xmlns:a="http://schemas.openxmlformats.org/drawingml/2006/main" name="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1" ma:contentTypeDescription="Create a new document." ma:contentTypeScope="" ma:versionID="e592b2a0af313c44c8ff34e861e3f46a">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7f58a3bf609b141e127c48bc582e393e"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ma:displayName="Vaccine names" ma:format="Dropdown" ma:internalName="TypeofFAQ">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Archive"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Briefing Document"/>
          <xsd:enumeration value="Training Slides"/>
          <xsd:enumeration value="Evaluation - survey"/>
          <xsd:enumeration value="Evaluation - report"/>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9bf0ee-e2fa-4332-ade7-023316494af1">
      <Terms xmlns="http://schemas.microsoft.com/office/infopath/2007/PartnerControls"/>
    </lcf76f155ced4ddcb4097134ff3c332f>
    <TaxCatchAll xmlns="fdfaf355-f7ae-47f3-8f93-739a60756710" xsi:nil="true"/>
    <TypeofFAQ xmlns="2c9bf0ee-e2fa-4332-ade7-023316494af1">HPV</TypeofFAQ>
    <Archive xmlns="2c9bf0ee-e2fa-4332-ade7-023316494af1">false</Archive>
    <test xmlns="2c9bf0ee-e2fa-4332-ade7-023316494af1" xsi:nil="true"/>
    <VersionHistory xmlns="2c9bf0ee-e2fa-4332-ade7-023316494af1" xsi:nil="true"/>
    <VersionNumbers xmlns="2c9bf0ee-e2fa-4332-ade7-023316494af1">V2a</VersionNumbers>
    <TypeofDocument xmlns="2c9bf0ee-e2fa-4332-ade7-023316494af1">Training</TypeofDocument>
    <LifeCourse xmlns="2c9bf0ee-e2fa-4332-ade7-023316494af1">
      <Value>School Age</Value>
    </LifeCourse>
    <TypeofDocument0 xmlns="2c9bf0ee-e2fa-4332-ade7-023316494af1">Training Slides</TypeofDocument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64C98-DD8A-4449-99B1-306771318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9bf0ee-e2fa-4332-ade7-023316494af1"/>
    <ds:schemaRef ds:uri="fdfaf355-f7ae-47f3-8f93-739a60756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F3318E-419E-4691-9552-64B6766ACA4A}">
  <ds:schemaRefs>
    <ds:schemaRef ds:uri="http://schemas.microsoft.com/office/2006/metadata/properties"/>
    <ds:schemaRef ds:uri="http://schemas.openxmlformats.org/package/2006/metadata/core-properties"/>
    <ds:schemaRef ds:uri="931e256f-b55e-4a93-9b53-b46f7c3d7f10"/>
    <ds:schemaRef ds:uri="http://purl.org/dc/terms/"/>
    <ds:schemaRef ds:uri="http://schemas.microsoft.com/office/infopath/2007/PartnerControls"/>
    <ds:schemaRef ds:uri="http://schemas.microsoft.com/office/2006/documentManagement/types"/>
    <ds:schemaRef ds:uri="http://purl.org/dc/elements/1.1/"/>
    <ds:schemaRef ds:uri="cdf24104-6604-4219-bc52-05715086aa1f"/>
    <ds:schemaRef ds:uri="http://www.w3.org/XML/1998/namespace"/>
    <ds:schemaRef ds:uri="http://purl.org/dc/dcmitype/"/>
    <ds:schemaRef ds:uri="fd22ef30-2ac2-40dc-8039-cc1d65575c56"/>
    <ds:schemaRef ds:uri="f366afda-3745-45ac-b089-2151a6f325da"/>
    <ds:schemaRef ds:uri="2c9bf0ee-e2fa-4332-ade7-023316494af1"/>
    <ds:schemaRef ds:uri="fdfaf355-f7ae-47f3-8f93-739a60756710"/>
  </ds:schemaRefs>
</ds:datastoreItem>
</file>

<file path=customXml/itemProps3.xml><?xml version="1.0" encoding="utf-8"?>
<ds:datastoreItem xmlns:ds="http://schemas.openxmlformats.org/officeDocument/2006/customXml" ds:itemID="{5635DEFA-EF74-478B-A33A-AF8BB4F046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TotalTime>18409</TotalTime>
  <Words>9807</Words>
  <Application>Microsoft Office PowerPoint</Application>
  <PresentationFormat>Widescreen</PresentationFormat>
  <Paragraphs>754</Paragraphs>
  <Slides>48</Slides>
  <Notes>42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Vaccination against Human Papillomavirus (HPV) </vt:lpstr>
      <vt:lpstr>Acknowledgements</vt:lpstr>
      <vt:lpstr>Contents</vt:lpstr>
      <vt:lpstr>Aims</vt:lpstr>
      <vt:lpstr>Objectives</vt:lpstr>
      <vt:lpstr>What is human papillomavirus (HPV)?</vt:lpstr>
      <vt:lpstr>HPV Genotypes</vt:lpstr>
      <vt:lpstr>Carriage, transmission, infectivity and incubation of HPV</vt:lpstr>
      <vt:lpstr>History of the HPV vaccination programme</vt:lpstr>
      <vt:lpstr>One dose routine HPV vaccination programme </vt:lpstr>
      <vt:lpstr>The World Health Organisation (WHO) cancer elimination strategy</vt:lpstr>
      <vt:lpstr>HPV vaccination in Wales </vt:lpstr>
      <vt:lpstr>HPV and cervical cancer</vt:lpstr>
      <vt:lpstr>Other HPV associated cancers</vt:lpstr>
      <vt:lpstr>Eligible groups</vt:lpstr>
      <vt:lpstr>Immunosuppression and HIV infection</vt:lpstr>
      <vt:lpstr>Pre-requisites to administering HPV vaccine</vt:lpstr>
      <vt:lpstr>HPV Vaccine</vt:lpstr>
      <vt:lpstr>PowerPoint Presentation</vt:lpstr>
      <vt:lpstr>Preparation and administration of Gardasil ® 9  </vt:lpstr>
      <vt:lpstr>Legal authorisation</vt:lpstr>
      <vt:lpstr>Ordering &amp; Storage of Gardasil ® 9</vt:lpstr>
      <vt:lpstr>Vaccine stock management</vt:lpstr>
      <vt:lpstr>Contraindications </vt:lpstr>
      <vt:lpstr>Precautions and additional information</vt:lpstr>
      <vt:lpstr>Possible adverse reactions</vt:lpstr>
      <vt:lpstr>PowerPoint Presentation</vt:lpstr>
      <vt:lpstr>HPV Programme dosage and schedule  </vt:lpstr>
      <vt:lpstr>HPV vaccine dosage and schedule </vt:lpstr>
      <vt:lpstr>Epidemiology: Impact on infection</vt:lpstr>
      <vt:lpstr>Changes in post-vaccination HPV prevalence in England:  16 to 18 year old females</vt:lpstr>
      <vt:lpstr>Impact on anogenital warts (AGW)</vt:lpstr>
      <vt:lpstr>Declines in genital warts diagnoses in England for 15-17 year olds: 2009 to 2020</vt:lpstr>
      <vt:lpstr>Impact on cervical cancer</vt:lpstr>
      <vt:lpstr>Percentage of 20 year old women diagnosed with CIN 2/CIN 3+ by birth cohort year</vt:lpstr>
      <vt:lpstr>Dose 1 HPV vaccine coverage by NHS Wales Health Board for the routine female cohort (Year 8) in academic years 2016/17 to 2023/24: Wales</vt:lpstr>
      <vt:lpstr>Dose 1 HPV vaccine coverage by NHS Wales Health Board for female and male cohorts (Year 8) in academic year 2023/24: Wales</vt:lpstr>
      <vt:lpstr>HPV uptake against 90% target </vt:lpstr>
      <vt:lpstr>School level data dashboard</vt:lpstr>
      <vt:lpstr>Young people vaccine information resources insights - survey </vt:lpstr>
      <vt:lpstr>HPV Information Resource – Research Findings 2023  </vt:lpstr>
      <vt:lpstr>Co-produced resource: HPV animation </vt:lpstr>
      <vt:lpstr>Summary</vt:lpstr>
      <vt:lpstr>PowerPoint Presentation</vt:lpstr>
      <vt:lpstr>PowerPoint Presentation</vt:lpstr>
      <vt:lpstr>Resources and additional information</vt:lpstr>
      <vt:lpstr>Resources and additional information</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lastModifiedBy>Francesca Brugnoli-Edwards (Public Health Wales - CQ2)</cp:lastModifiedBy>
  <cp:revision>417</cp:revision>
  <dcterms:created xsi:type="dcterms:W3CDTF">2020-12-14T08:16:43Z</dcterms:created>
  <dcterms:modified xsi:type="dcterms:W3CDTF">2025-07-07T11:08:50Z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ies>
</file>