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70"/>
  </p:notesMasterIdLst>
  <p:handoutMasterIdLst>
    <p:handoutMasterId r:id="rId71"/>
  </p:handoutMasterIdLst>
  <p:sldIdLst>
    <p:sldId id="2147376665" r:id="rId6"/>
    <p:sldId id="2147375649" r:id="rId7"/>
    <p:sldId id="2147375672" r:id="rId8"/>
    <p:sldId id="2147375673" r:id="rId9"/>
    <p:sldId id="2147376693" r:id="rId10"/>
    <p:sldId id="2147376689" r:id="rId11"/>
    <p:sldId id="2147375902" r:id="rId12"/>
    <p:sldId id="2147376649" r:id="rId13"/>
    <p:sldId id="2147376650" r:id="rId14"/>
    <p:sldId id="2147376652" r:id="rId15"/>
    <p:sldId id="2147376661" r:id="rId16"/>
    <p:sldId id="2147376694" r:id="rId17"/>
    <p:sldId id="2147376697" r:id="rId18"/>
    <p:sldId id="2147376640" r:id="rId19"/>
    <p:sldId id="2147376637" r:id="rId20"/>
    <p:sldId id="2147376692" r:id="rId21"/>
    <p:sldId id="2147376645" r:id="rId22"/>
    <p:sldId id="2147376712" r:id="rId23"/>
    <p:sldId id="2147376615" r:id="rId24"/>
    <p:sldId id="2147376589" r:id="rId25"/>
    <p:sldId id="2147375823" r:id="rId26"/>
    <p:sldId id="2147376547" r:id="rId27"/>
    <p:sldId id="2147375827" r:id="rId28"/>
    <p:sldId id="2147375834" r:id="rId29"/>
    <p:sldId id="2147375828" r:id="rId30"/>
    <p:sldId id="2147376590" r:id="rId31"/>
    <p:sldId id="2147376656" r:id="rId32"/>
    <p:sldId id="2147376596" r:id="rId33"/>
    <p:sldId id="2147376569" r:id="rId34"/>
    <p:sldId id="2147376690" r:id="rId35"/>
    <p:sldId id="508" r:id="rId36"/>
    <p:sldId id="2147376714" r:id="rId37"/>
    <p:sldId id="2147376683" r:id="rId38"/>
    <p:sldId id="2147376711" r:id="rId39"/>
    <p:sldId id="2147376684" r:id="rId40"/>
    <p:sldId id="2147376688" r:id="rId41"/>
    <p:sldId id="2147376715" r:id="rId42"/>
    <p:sldId id="2147376708" r:id="rId43"/>
    <p:sldId id="2147376548" r:id="rId44"/>
    <p:sldId id="2147376564" r:id="rId45"/>
    <p:sldId id="2147375859" r:id="rId46"/>
    <p:sldId id="2147375689" r:id="rId47"/>
    <p:sldId id="2147376565" r:id="rId48"/>
    <p:sldId id="2147375642" r:id="rId49"/>
    <p:sldId id="2147375637" r:id="rId50"/>
    <p:sldId id="2147375829" r:id="rId51"/>
    <p:sldId id="2147376549" r:id="rId52"/>
    <p:sldId id="2147375852" r:id="rId53"/>
    <p:sldId id="2147375861" r:id="rId54"/>
    <p:sldId id="2147376654" r:id="rId55"/>
    <p:sldId id="2147376653" r:id="rId56"/>
    <p:sldId id="2147376685" r:id="rId57"/>
    <p:sldId id="2147376666" r:id="rId58"/>
    <p:sldId id="2147376568" r:id="rId59"/>
    <p:sldId id="510" r:id="rId60"/>
    <p:sldId id="2147376664" r:id="rId61"/>
    <p:sldId id="2147375690" r:id="rId62"/>
    <p:sldId id="2147376691" r:id="rId63"/>
    <p:sldId id="2147375843" r:id="rId64"/>
    <p:sldId id="2147376646" r:id="rId65"/>
    <p:sldId id="2147376713" r:id="rId66"/>
    <p:sldId id="2147376594" r:id="rId67"/>
    <p:sldId id="2147376675" r:id="rId68"/>
    <p:sldId id="34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19992A-3D09-C08D-DBF5-95040AB9B37F}" name="Ceriann Howard (Public Health Wales - No. 2 Capital Quarter)" initials="CH(HWN2CQ" userId="S::Ceriann.Howard2@wales.nhs.uk::21820608-678a-4a54-aec7-0e03d16ea59c" providerId="AD"/>
  <p188:author id="{389AFE47-C33C-6317-5D80-394894170595}" name="Clare Powell (Public Health Wales)" initials="CW" userId="S::clare.powell2@wales.nhs.uk::d7f25bbe-a553-4284-9dbf-a45ba97dae4b" providerId="AD"/>
  <p188:author id="{C5D0F550-F9BB-6F8A-BA5A-D4CC1CCA4996}" name="Nel Griffith (Public Health Wales - Preswylfa)" initials="NP" userId="S::nel.griffith2@wales.nhs.uk::d3411c5d-489e-4c8a-8609-fd949edced08" providerId="AD"/>
  <p188:author id="{8D0B7555-513D-0555-6327-44435E9246FA}" name="Jackie Blayney (Public Health Wales - No. 2 Capital Quarter)" initials="JB(HWN2CQ" userId="S::Jackie.Blayney@wales.nhs.uk::633d779f-4707-4e3e-888e-a968d3c25860" providerId="AD"/>
  <p188:author id="{DBAC516B-78D9-7271-9E83-BF11F31898DD}" name="Juliet Norwood (Public Health Wales - No. 2 Capital Quarter)" initials="JN(HWN2CQ" userId="S::Juliet.Norwood3@wales.nhs.uk::d95c3245-648b-48c9-b18a-f1410408e2e8" providerId="AD"/>
  <p188:author id="{61B49FA0-74B8-0DE4-8AD1-6D5180F0657F}" name="Ceriann Howard (Public Health Wales - No. 2 Capital Quarter)" initials="CQ" userId="S::ceriann.howard2@wales.nhs.uk::21820608-678a-4a54-aec7-0e03d16ea59c" providerId="AD"/>
  <p188:author id="{C11460A8-C1E2-2352-9CA8-9FFD42E0F657}" name="Clare Powell (Public Health Wales)" initials="CP(HW" userId="S::Clare.Powell2@wales.nhs.uk::d7f25bbe-a553-4284-9dbf-a45ba97dae4b" providerId="AD"/>
  <p188:author id="{2834FEB3-D47D-30A0-4F5D-CAA5C4749682}" name="Nel Griffith (Public Health Wales - Preswylfa)" initials="NG" userId="S::Nel.Griffith2@wales.nhs.uk::d3411c5d-489e-4c8a-8609-fd949edced08" providerId="AD"/>
  <p188:author id="{7C80A3C3-6E61-BCDB-5564-869A5EF3248E}" name="Carys Rees (Public Health Wales - No. 2 Capital Quarter)" initials="CR" userId="S::Carys.Rees8@wales.nhs.uk::b158f908-155c-451f-81aa-6b2e7effd62b" providerId="AD"/>
  <p188:author id="{7E7468D4-90F3-629A-FC72-77268836BECB}" name="Hawys Youlden (Public Health Wales - No.2 Capital Quarter)" initials="HQ" userId="S::hawys.youlden2@wales.nhs.uk::a640df3f-f1c5-4512-b62e-09302c969a5e" providerId="AD"/>
  <p188:author id="{2B1B84EE-57B4-63E8-1F44-723F5233FCE3}" name="Hawys Youlden (Public Health Wales - No.2 Capital Quarter)" initials="HY(HWNCQ" userId="S::Hawys.Youlden2@wales.nhs.uk::a640df3f-f1c5-4512-b62e-09302c969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9EA"/>
    <a:srgbClr val="D5D7F3"/>
    <a:srgbClr val="EBECF9"/>
    <a:srgbClr val="FFDC00"/>
    <a:srgbClr val="01ABF7"/>
    <a:srgbClr val="29B8CE"/>
    <a:srgbClr val="B2E7F0"/>
    <a:srgbClr val="212A73"/>
    <a:srgbClr val="00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2A223-22A7-B475-BF70-6DD56DDD5318}" v="273" dt="2026-03-23T13:53:58.825"/>
    <p1510:client id="{39637AD3-C0AC-4FD2-8EA7-7AF9003223FC}" v="682" dt="2026-03-24T09:34:55.792"/>
    <p1510:client id="{52CF96F8-833E-C296-0A5E-31E5058C1B4F}" v="2" dt="2026-03-24T08:57:27.142"/>
    <p1510:client id="{6F830955-A3B4-49B6-5265-32D9475382BA}" v="30" dt="2026-03-23T13:34:20.750"/>
    <p1510:client id="{87E91D74-801B-0AED-3649-27A88FD847C2}" v="1" dt="2026-03-23T13:54:36.148"/>
    <p1510:client id="{88E87C58-AB74-FB1B-A10D-0A5167DB23D0}" v="1" dt="2026-03-23T13:14:34.813"/>
    <p1510:client id="{A2CE96E3-32AD-4443-9868-A0FAFDA460BA}" v="8" dt="2026-03-24T09:20:35.134"/>
    <p1510:client id="{E7EF5581-47DA-27C0-F340-89CAE19328A6}" v="284" dt="2026-03-23T17:21:05.306"/>
    <p1510:client id="{F11C5C33-3DC8-67A7-0723-09A4D5DDF3ED}" v="15" dt="2026-03-24T09:14:54.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3"/>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25/03/2026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25/03/2026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ps.nhs.uk/articles/off-label-medicine-use-under-a-patient-group-direc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dicines.org.uk/emc/product/101150/smp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ssets.publishing.service.gov.uk/media/69ba84f46b1db9df335fcb04/Green_Book_chapter_Covid_14a_17_3_26.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medicines.org.uk/emc/product/101554/smpc"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resus.org.uk/about-us/news-and-events/rcuk-publishes-anaphylaxis-guidance-vaccination-setting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medicines.org.uk/emc/product/101150/smpc" TargetMode="External"/><Relationship Id="rId4" Type="http://schemas.openxmlformats.org/officeDocument/2006/relationships/hyperlink" Target="https://www.medicines.org.uk/emc/product/101151/smpc"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ur03.safelinks.protection.outlook.com/?url=https%3A%2F%2Fwww.gov.uk%2Fgovernment%2Fpublications%2Fcovid-19-the-green-book-chapter-14a&amp;data=05%7C02%7Cnia.Sainsbury2%40wales.nhs.uk%7Cce97b965b86540e0743108ddeee5cd1a%7Cbb5628b8e3284082a856433c9edc8fae%7C0%7C0%7C638929392936683696%7CUnknown%7CTWFpbGZsb3d8eyJFbXB0eU1hcGkiOnRydWUsIlYiOiIwLjAuMDAwMCIsIlAiOiJXaW4zMiIsIkFOIjoiTWFpbCIsIldUIjoyfQ%3D%3D%7C0%7C%7C%7C&amp;sdata=BgjKrf3zyYFVn%2BEibkHzEGY2r5N4mptfYN6ag0k%2BQ34%3D&amp;reserved=0"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hw.nhs.wales/topics/immunisation-and-vaccines/covid-19-vaccination-information/resources-for-health-and-social-care-professionals/"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phw.nhs.wales/topics/immunisation-and-vaccines/covid-19-vaccination-information/about-the-vaccin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icines.org.uk/emc/product/101554/smp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media/69455672033693d5d50eb810/Green-Book-chapter-COVID-19-19-12-2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immunisation-of-individuals-with-underlying-medical-conditions-the-green-book-chapter-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Material contained in this document may be reproduced without prior permission provided it is done so accurately and is not used in a misleading context.</a:t>
            </a:r>
          </a:p>
          <a:p>
            <a:r>
              <a:rPr lang="en-US" sz="1000"/>
              <a:t>Acknowledgement to Public Health Wales NHS Trust to be stated.</a:t>
            </a:r>
            <a:endParaRPr lang="en-US" sz="1000">
              <a:ea typeface="Calibri"/>
              <a:cs typeface="Calibri"/>
            </a:endParaRPr>
          </a:p>
          <a:p>
            <a:r>
              <a:rPr lang="en-US" sz="1000"/>
              <a:t>© 2026 Public Health Wales NHS Trust.</a:t>
            </a:r>
            <a:endParaRPr lang="en-US" sz="1000">
              <a:ea typeface="Calibri"/>
              <a:cs typeface="Calibri"/>
            </a:endParaRPr>
          </a:p>
          <a:p>
            <a:endParaRPr lang="en-GB" sz="1000"/>
          </a:p>
          <a:p>
            <a:r>
              <a:rPr lang="en-GB" sz="1000" b="1">
                <a:ea typeface="Calibri"/>
                <a:cs typeface="Calibri"/>
              </a:rPr>
              <a:t>Version 2:</a:t>
            </a:r>
          </a:p>
          <a:p>
            <a:r>
              <a:rPr lang="en-GB"/>
              <a:t>Previous slide 2: Holding statement on awaited COVID-19 Green Book chapter removed. </a:t>
            </a:r>
            <a:endParaRPr lang="en-GB">
              <a:ea typeface="Calibri"/>
              <a:cs typeface="Calibri"/>
            </a:endParaRPr>
          </a:p>
          <a:p>
            <a:r>
              <a:rPr lang="en-GB"/>
              <a:t>Slide 9: Guidance on vaccination for those aged 12-17 years deemed unsuitable for mRNA vaccine added. </a:t>
            </a:r>
            <a:endParaRPr lang="en-GB">
              <a:ea typeface="Calibri"/>
              <a:cs typeface="Calibri"/>
            </a:endParaRPr>
          </a:p>
          <a:p>
            <a:r>
              <a:rPr lang="en-GB"/>
              <a:t>Slide 23: Guidance on dilution merged with previous slide 24. </a:t>
            </a:r>
            <a:endParaRPr lang="en-GB">
              <a:ea typeface="Calibri"/>
              <a:cs typeface="Calibri"/>
            </a:endParaRPr>
          </a:p>
          <a:p>
            <a:r>
              <a:rPr lang="en-GB"/>
              <a:t>Slide 38: Guidance on vaccination for those aged 12-17 years deemed unsuitable for an mRNA vaccine added. </a:t>
            </a:r>
            <a:endParaRPr lang="en-GB">
              <a:ea typeface="Calibri"/>
              <a:cs typeface="Calibri"/>
            </a:endParaRPr>
          </a:p>
          <a:p>
            <a:r>
              <a:rPr lang="en-GB"/>
              <a:t>Slide 42: Guidance on contraindications aligned with COVID-19 Green Book chapter. </a:t>
            </a:r>
          </a:p>
          <a:p>
            <a:r>
              <a:rPr lang="en-GB"/>
              <a:t>Slide 61: Public Health Wales Motivational Interviewing module added </a:t>
            </a:r>
          </a:p>
          <a:p>
            <a:r>
              <a:rPr lang="en-GB"/>
              <a:t> </a:t>
            </a:r>
            <a:endParaRPr lang="en-GB">
              <a:ea typeface="Calibri"/>
              <a:cs typeface="Calibri"/>
            </a:endParaRPr>
          </a:p>
          <a:p>
            <a:endParaRPr lang="en-GB" sz="1000" b="1">
              <a:ea typeface="Calibri"/>
              <a:cs typeface="Calibri"/>
            </a:endParaRPr>
          </a:p>
          <a:p>
            <a:endParaRPr lang="en-GB" sz="100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357567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17</a:t>
            </a:fld>
            <a:endParaRPr lang="en-GB"/>
          </a:p>
        </p:txBody>
      </p:sp>
    </p:spTree>
    <p:extLst>
      <p:ext uri="{BB962C8B-B14F-4D97-AF65-F5344CB8AC3E}">
        <p14:creationId xmlns:p14="http://schemas.microsoft.com/office/powerpoint/2010/main" val="24437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2CE3D-7BF1-8906-BD66-52E166734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FD72E-80C2-531C-9D86-60927DD34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6E3F2-5968-B16C-7744-A4F9720199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C00000"/>
              </a:solidFill>
              <a:ea typeface="Calibri"/>
              <a:cs typeface="Calibri"/>
            </a:endParaRPr>
          </a:p>
        </p:txBody>
      </p:sp>
      <p:sp>
        <p:nvSpPr>
          <p:cNvPr id="4" name="Footer Placeholder 3">
            <a:extLst>
              <a:ext uri="{FF2B5EF4-FFF2-40B4-BE49-F238E27FC236}">
                <a16:creationId xmlns:a16="http://schemas.microsoft.com/office/drawing/2014/main" id="{2D99084C-5C22-D717-225F-F65507AE8743}"/>
              </a:ext>
            </a:extLst>
          </p:cNvPr>
          <p:cNvSpPr>
            <a:spLocks noGrp="1"/>
          </p:cNvSpPr>
          <p:nvPr>
            <p:ph type="ftr" sz="quarter" idx="4"/>
          </p:nvPr>
        </p:nvSpPr>
        <p:spPr/>
        <p:txBody>
          <a:bodyPr/>
          <a:lstStyle/>
          <a:p>
            <a:r>
              <a:rPr lang="en-GB"/>
              <a:t>COVID-19 Vaccine Equity Committee Meeting </a:t>
            </a:r>
          </a:p>
        </p:txBody>
      </p:sp>
      <p:sp>
        <p:nvSpPr>
          <p:cNvPr id="5" name="Slide Number Placeholder 4">
            <a:extLst>
              <a:ext uri="{FF2B5EF4-FFF2-40B4-BE49-F238E27FC236}">
                <a16:creationId xmlns:a16="http://schemas.microsoft.com/office/drawing/2014/main" id="{E91673A1-B477-2433-D482-F4E8769AF973}"/>
              </a:ext>
            </a:extLst>
          </p:cNvPr>
          <p:cNvSpPr>
            <a:spLocks noGrp="1"/>
          </p:cNvSpPr>
          <p:nvPr>
            <p:ph type="sldNum" sz="quarter" idx="5"/>
          </p:nvPr>
        </p:nvSpPr>
        <p:spPr/>
        <p:txBody>
          <a:bodyPr/>
          <a:lstStyle/>
          <a:p>
            <a:fld id="{50E9AB69-1183-4A53-8418-DBE90C92BBE7}" type="slidenum">
              <a:rPr lang="en-GB" smtClean="0"/>
              <a:t>18</a:t>
            </a:fld>
            <a:endParaRPr lang="en-GB"/>
          </a:p>
        </p:txBody>
      </p:sp>
    </p:spTree>
    <p:extLst>
      <p:ext uri="{BB962C8B-B14F-4D97-AF65-F5344CB8AC3E}">
        <p14:creationId xmlns:p14="http://schemas.microsoft.com/office/powerpoint/2010/main" val="288177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https://www.sps.nhs.uk/articles/off-label-medicine-use-under-a-patient-group-direction/</a:t>
            </a:r>
            <a:endParaRPr lang="en-US"/>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370977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Comirnaty LP.8.1 3 micrograms/dose concentrate for dispersion for injection, 3-dose vial - Summary of Product Characteristics (SmPC) - (</a:t>
            </a:r>
            <a:r>
              <a:rPr lang="en-GB" err="1">
                <a:hlinkClick r:id="rId3"/>
              </a:rPr>
              <a:t>emc</a:t>
            </a:r>
            <a:r>
              <a:rPr lang="en-GB">
                <a:hlinkClick r:id="rId3"/>
              </a:rPr>
              <a:t>) | 101152</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20</a:t>
            </a:fld>
            <a:endParaRPr lang="en-GB"/>
          </a:p>
        </p:txBody>
      </p:sp>
    </p:spTree>
    <p:extLst>
      <p:ext uri="{BB962C8B-B14F-4D97-AF65-F5344CB8AC3E}">
        <p14:creationId xmlns:p14="http://schemas.microsoft.com/office/powerpoint/2010/main" val="183749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187307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Comirnaty LP.8.1 3 micrograms/dose concentrate for dispersion for injection, 3-dose vial - Summary of Product Characteristics (SmPC) - (</a:t>
            </a:r>
            <a:r>
              <a:rPr lang="en-GB" err="1">
                <a:hlinkClick r:id="rId3"/>
              </a:rPr>
              <a:t>emc</a:t>
            </a:r>
            <a:r>
              <a:rPr lang="en-GB">
                <a:hlinkClick r:id="rId3"/>
              </a:rPr>
              <a:t>) | 101152</a:t>
            </a:r>
            <a:endParaRPr lang="en-GB"/>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23</a:t>
            </a:fld>
            <a:endParaRPr lang="en-GB"/>
          </a:p>
        </p:txBody>
      </p:sp>
    </p:spTree>
    <p:extLst>
      <p:ext uri="{BB962C8B-B14F-4D97-AF65-F5344CB8AC3E}">
        <p14:creationId xmlns:p14="http://schemas.microsoft.com/office/powerpoint/2010/main" val="448871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Comirnaty LP.8.1 3 micrograms/dose concentrate for dispersion for injection, 3-dose vial - Summary of Product Characteristics (SmPC) - (</a:t>
            </a:r>
            <a:r>
              <a:rPr lang="en-GB" err="1">
                <a:hlinkClick r:id="rId3"/>
              </a:rPr>
              <a:t>emc</a:t>
            </a:r>
            <a:r>
              <a:rPr lang="en-GB">
                <a:hlinkClick r:id="rId3"/>
              </a:rPr>
              <a:t>) | 101152</a:t>
            </a:r>
            <a:endParaRPr lang="en-GB"/>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24</a:t>
            </a:fld>
            <a:endParaRPr lang="en-GB"/>
          </a:p>
        </p:txBody>
      </p:sp>
    </p:spTree>
    <p:extLst>
      <p:ext uri="{BB962C8B-B14F-4D97-AF65-F5344CB8AC3E}">
        <p14:creationId xmlns:p14="http://schemas.microsoft.com/office/powerpoint/2010/main" val="197649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Comirnaty LP.8.1 3 micrograms/dose concentrate for dispersion for injection, 3-dose vial - Summary of Product Characteristics (SmPC) - (</a:t>
            </a:r>
            <a:r>
              <a:rPr lang="en-GB" err="1">
                <a:hlinkClick r:id="rId3"/>
              </a:rPr>
              <a:t>emc</a:t>
            </a:r>
            <a:r>
              <a:rPr lang="en-GB">
                <a:hlinkClick r:id="rId3"/>
              </a:rPr>
              <a:t>) | 101152</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247424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Comirnaty LP.8.1 10 micrograms/dose dispersion for injection, single dose vial - Summary of Product Characteristics (SmPC) - (</a:t>
            </a:r>
            <a:r>
              <a:rPr lang="en-GB" err="1">
                <a:hlinkClick r:id="rId3"/>
              </a:rPr>
              <a:t>emc</a:t>
            </a:r>
            <a:r>
              <a:rPr lang="en-GB">
                <a:hlinkClick r:id="rId3"/>
              </a:rPr>
              <a:t>) | 101151</a:t>
            </a:r>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238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Comirnaty LP.8.1 10 micrograms/dose dispersion for injection, single dose vial - Summary of Product Characteristics (SmPC) - (</a:t>
            </a:r>
            <a:r>
              <a:rPr lang="en-GB" err="1">
                <a:hlinkClick r:id="rId3"/>
              </a:rPr>
              <a:t>emc</a:t>
            </a:r>
            <a:r>
              <a:rPr lang="en-GB">
                <a:hlinkClick r:id="rId3"/>
              </a:rPr>
              <a:t>) | 101151</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27</a:t>
            </a:fld>
            <a:endParaRPr lang="en-GB"/>
          </a:p>
        </p:txBody>
      </p:sp>
    </p:spTree>
    <p:extLst>
      <p:ext uri="{BB962C8B-B14F-4D97-AF65-F5344CB8AC3E}">
        <p14:creationId xmlns:p14="http://schemas.microsoft.com/office/powerpoint/2010/main" val="29463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9AB69-1183-4A53-8418-DBE90C92BBE7}" type="slidenum">
              <a:rPr lang="en-GB" smtClean="0"/>
              <a:t>31</a:t>
            </a:fld>
            <a:endParaRPr lang="en-GB"/>
          </a:p>
        </p:txBody>
      </p:sp>
    </p:spTree>
    <p:extLst>
      <p:ext uri="{BB962C8B-B14F-4D97-AF65-F5344CB8AC3E}">
        <p14:creationId xmlns:p14="http://schemas.microsoft.com/office/powerpoint/2010/main" val="190017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CF5C6-6627-8209-D381-271EDFABB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559BA-06E9-5948-BD8A-15EE8109E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C377F-59C5-2CBF-7CB9-679317D25D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C00000"/>
              </a:solidFill>
              <a:ea typeface="Calibri"/>
              <a:cs typeface="Calibri"/>
            </a:endParaRPr>
          </a:p>
        </p:txBody>
      </p:sp>
      <p:sp>
        <p:nvSpPr>
          <p:cNvPr id="4" name="Footer Placeholder 3">
            <a:extLst>
              <a:ext uri="{FF2B5EF4-FFF2-40B4-BE49-F238E27FC236}">
                <a16:creationId xmlns:a16="http://schemas.microsoft.com/office/drawing/2014/main" id="{0161ABA4-47EE-41EB-409E-E5A3108B3AC5}"/>
              </a:ext>
            </a:extLst>
          </p:cNvPr>
          <p:cNvSpPr>
            <a:spLocks noGrp="1"/>
          </p:cNvSpPr>
          <p:nvPr>
            <p:ph type="ftr" sz="quarter" idx="4"/>
          </p:nvPr>
        </p:nvSpPr>
        <p:spPr/>
        <p:txBody>
          <a:bodyPr/>
          <a:lstStyle/>
          <a:p>
            <a:r>
              <a:rPr lang="en-GB"/>
              <a:t>COVID-19 Vaccine Equity Committee Meeting </a:t>
            </a:r>
          </a:p>
        </p:txBody>
      </p:sp>
      <p:sp>
        <p:nvSpPr>
          <p:cNvPr id="5" name="Slide Number Placeholder 4">
            <a:extLst>
              <a:ext uri="{FF2B5EF4-FFF2-40B4-BE49-F238E27FC236}">
                <a16:creationId xmlns:a16="http://schemas.microsoft.com/office/drawing/2014/main" id="{F479E210-A9CF-E32F-D8EE-AA7C0165C02E}"/>
              </a:ext>
            </a:extLst>
          </p:cNvPr>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203214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Comirnaty LP.8.1 30 micrograms/dose dispersion for injection in pre-filled syringe - Summary of Product Characteristics (SmPC) - (</a:t>
            </a:r>
            <a:r>
              <a:rPr lang="en-GB" err="1">
                <a:hlinkClick r:id="rId3"/>
              </a:rPr>
              <a:t>emc</a:t>
            </a:r>
            <a:r>
              <a:rPr lang="en-GB">
                <a:hlinkClick r:id="rId3"/>
              </a:rPr>
              <a:t>) | 101150</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74768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97ED-400E-A6A0-73BE-D566C9980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92AD1-782E-B42B-62C9-868808AD2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641B0-43AA-7628-0A67-AE35B4BC06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C00000"/>
              </a:solidFill>
              <a:ea typeface="Calibri"/>
              <a:cs typeface="Calibri"/>
            </a:endParaRPr>
          </a:p>
        </p:txBody>
      </p:sp>
      <p:sp>
        <p:nvSpPr>
          <p:cNvPr id="4" name="Footer Placeholder 3">
            <a:extLst>
              <a:ext uri="{FF2B5EF4-FFF2-40B4-BE49-F238E27FC236}">
                <a16:creationId xmlns:a16="http://schemas.microsoft.com/office/drawing/2014/main" id="{20729E8E-FDB2-73B4-BFFA-8FF169C531B5}"/>
              </a:ext>
            </a:extLst>
          </p:cNvPr>
          <p:cNvSpPr>
            <a:spLocks noGrp="1"/>
          </p:cNvSpPr>
          <p:nvPr>
            <p:ph type="ftr" sz="quarter" idx="4"/>
          </p:nvPr>
        </p:nvSpPr>
        <p:spPr/>
        <p:txBody>
          <a:bodyPr/>
          <a:lstStyle/>
          <a:p>
            <a:r>
              <a:rPr lang="en-GB"/>
              <a:t>COVID-19 Vaccine Equity Committee Meeting </a:t>
            </a:r>
          </a:p>
        </p:txBody>
      </p:sp>
      <p:sp>
        <p:nvSpPr>
          <p:cNvPr id="5" name="Slide Number Placeholder 4">
            <a:extLst>
              <a:ext uri="{FF2B5EF4-FFF2-40B4-BE49-F238E27FC236}">
                <a16:creationId xmlns:a16="http://schemas.microsoft.com/office/drawing/2014/main" id="{B215DD83-EB04-D9A5-7ABC-8B03A37A203C}"/>
              </a:ext>
            </a:extLst>
          </p:cNvPr>
          <p:cNvSpPr>
            <a:spLocks noGrp="1"/>
          </p:cNvSpPr>
          <p:nvPr>
            <p:ph type="sldNum" sz="quarter" idx="5"/>
          </p:nvPr>
        </p:nvSpPr>
        <p:spPr/>
        <p:txBody>
          <a:bodyPr/>
          <a:lstStyle/>
          <a:p>
            <a:fld id="{50E9AB69-1183-4A53-8418-DBE90C92BBE7}" type="slidenum">
              <a:rPr lang="en-GB" smtClean="0"/>
              <a:t>37</a:t>
            </a:fld>
            <a:endParaRPr lang="en-GB"/>
          </a:p>
        </p:txBody>
      </p:sp>
    </p:spTree>
    <p:extLst>
      <p:ext uri="{BB962C8B-B14F-4D97-AF65-F5344CB8AC3E}">
        <p14:creationId xmlns:p14="http://schemas.microsoft.com/office/powerpoint/2010/main" val="586761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2060"/>
                </a:solidFill>
                <a:cs typeface="Arial"/>
              </a:rPr>
              <a:t>For 12-17 year olds who are not deemed suitable for an mRNA vaccine, Nuvaxovid JN.1 can be given </a:t>
            </a:r>
            <a:r>
              <a:rPr lang="en-GB" b="0">
                <a:solidFill>
                  <a:srgbClr val="002060"/>
                </a:solidFill>
                <a:cs typeface="Arial"/>
                <a:hlinkClick r:id="rId3"/>
              </a:rPr>
              <a:t>Green book on Immunisation COVID-19 chapter 14a</a:t>
            </a:r>
            <a:r>
              <a:rPr lang="en-GB" b="0">
                <a:solidFill>
                  <a:srgbClr val="002060"/>
                </a:solidFill>
                <a:cs typeface="Arial"/>
              </a:rPr>
              <a:t>. See </a:t>
            </a:r>
            <a:r>
              <a:rPr lang="en-US">
                <a:hlinkClick r:id="rId4"/>
              </a:rPr>
              <a:t>Nuvaxovid JN.1 dispersion for injection in pre-filled syringe - Summary of Product Characteristics (SmPC) - (</a:t>
            </a:r>
            <a:r>
              <a:rPr lang="en-US" err="1">
                <a:hlinkClick r:id="rId4"/>
              </a:rPr>
              <a:t>emc</a:t>
            </a:r>
            <a:r>
              <a:rPr lang="en-US">
                <a:hlinkClick r:id="rId4"/>
              </a:rPr>
              <a:t>) | 101554</a:t>
            </a:r>
            <a:endParaRPr lang="en-GB" b="0">
              <a:solidFill>
                <a:srgbClr val="212A73"/>
              </a:solidFill>
              <a:latin typeface="+mn-lt"/>
              <a:ea typeface="Calibri"/>
              <a:cs typeface="Calibri"/>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38</a:t>
            </a:fld>
            <a:endParaRPr lang="en-GB"/>
          </a:p>
        </p:txBody>
      </p:sp>
    </p:spTree>
    <p:extLst>
      <p:ext uri="{BB962C8B-B14F-4D97-AF65-F5344CB8AC3E}">
        <p14:creationId xmlns:p14="http://schemas.microsoft.com/office/powerpoint/2010/main" val="2220829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E9AB69-1183-4A53-8418-DBE90C92BBE7}" type="slidenum">
              <a:rPr lang="en-GB" smtClean="0"/>
              <a:t>40</a:t>
            </a:fld>
            <a:endParaRPr lang="en-GB"/>
          </a:p>
        </p:txBody>
      </p:sp>
    </p:spTree>
    <p:extLst>
      <p:ext uri="{BB962C8B-B14F-4D97-AF65-F5344CB8AC3E}">
        <p14:creationId xmlns:p14="http://schemas.microsoft.com/office/powerpoint/2010/main" val="413159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353472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Before administering a COVID-19 vaccine, it is important to check for any relevant medical history including allergies and any previous history of severe reaction to a vaccine.</a:t>
            </a:r>
            <a:r>
              <a:rPr lang="en-GB" sz="1200">
                <a:solidFill>
                  <a:srgbClr val="002060"/>
                </a:solidFill>
                <a:effectLst/>
                <a:latin typeface="Arial" panose="020B0604020202020204" pitchFamily="34" charset="0"/>
                <a:ea typeface="Calibri" panose="020F0502020204030204" pitchFamily="34" charset="0"/>
              </a:rPr>
              <a:t> Facilities for management of paediatric anaphylaxis should be available at all vaccination sites. (See </a:t>
            </a:r>
            <a:r>
              <a:rPr lang="en-GB" sz="12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Chapter 8</a:t>
            </a:r>
            <a:r>
              <a:rPr lang="en-GB" sz="1200">
                <a:solidFill>
                  <a:srgbClr val="000000"/>
                </a:solidFill>
                <a:effectLst/>
                <a:latin typeface="Arial" panose="020B0604020202020204" pitchFamily="34" charset="0"/>
                <a:ea typeface="Calibri" panose="020F0502020204030204" pitchFamily="34" charset="0"/>
              </a:rPr>
              <a:t> </a:t>
            </a:r>
            <a:r>
              <a:rPr lang="en-GB" sz="1200">
                <a:solidFill>
                  <a:srgbClr val="002060"/>
                </a:solidFill>
                <a:effectLst/>
                <a:latin typeface="Arial" panose="020B0604020202020204" pitchFamily="34" charset="0"/>
                <a:ea typeface="Calibri" panose="020F0502020204030204" pitchFamily="34" charset="0"/>
              </a:rPr>
              <a:t>of the Green Book: https://www.gov.uk/government/publications/vaccine-safety-and-adverse-events-following-immunisation-the-green-book-chapter-8 ) </a:t>
            </a:r>
            <a:r>
              <a:rPr lang="en-GB" sz="1200">
                <a:solidFill>
                  <a:srgbClr val="002060"/>
                </a:solidFill>
                <a:effectLst/>
                <a:latin typeface="Arial" panose="020B0604020202020204" pitchFamily="34" charset="0"/>
                <a:ea typeface="Times New Roman" panose="02020603050405020304" pitchFamily="18" charset="0"/>
                <a:cs typeface="Frutiger 45 Light"/>
              </a:rPr>
              <a:t>and advice issued by the </a:t>
            </a:r>
            <a:r>
              <a:rPr lang="en-GB" sz="1200" u="sng">
                <a:solidFill>
                  <a:srgbClr val="0000FF"/>
                </a:solidFill>
                <a:effectLst/>
                <a:latin typeface="Arial" panose="020B0604020202020204" pitchFamily="34" charset="0"/>
                <a:ea typeface="Times New Roman" panose="02020603050405020304" pitchFamily="18" charset="0"/>
                <a:cs typeface="Frutiger 45 Light"/>
                <a:hlinkClick r:id="rId4"/>
              </a:rPr>
              <a:t>Resuscitation Council</a:t>
            </a:r>
            <a:r>
              <a:rPr lang="en-GB" sz="1200" u="sng">
                <a:solidFill>
                  <a:srgbClr val="0000FF"/>
                </a:solidFill>
                <a:effectLst/>
                <a:latin typeface="Arial" panose="020B0604020202020204" pitchFamily="34" charset="0"/>
                <a:ea typeface="Times New Roman" panose="02020603050405020304" pitchFamily="18" charset="0"/>
                <a:cs typeface="Frutiger 45 Light"/>
              </a:rPr>
              <a:t> (https://www.resus.org.uk/)</a:t>
            </a:r>
            <a:r>
              <a:rPr lang="en-GB" sz="1200">
                <a:solidFill>
                  <a:srgbClr val="000000"/>
                </a:solidFill>
                <a:effectLst/>
                <a:latin typeface="Arial" panose="020B0604020202020204" pitchFamily="34" charset="0"/>
                <a:ea typeface="Times New Roman" panose="02020603050405020304" pitchFamily="18" charset="0"/>
                <a:cs typeface="Frutiger 45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42</a:t>
            </a:fld>
            <a:endParaRPr lang="en-GB"/>
          </a:p>
        </p:txBody>
      </p:sp>
    </p:spTree>
    <p:extLst>
      <p:ext uri="{BB962C8B-B14F-4D97-AF65-F5344CB8AC3E}">
        <p14:creationId xmlns:p14="http://schemas.microsoft.com/office/powerpoint/2010/main" val="182856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2887243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t>Thrombocytopenia and coagulation disorders </a:t>
            </a:r>
          </a:p>
          <a:p>
            <a:pPr marL="0" indent="0">
              <a:buNone/>
            </a:pPr>
            <a:r>
              <a:rPr lang="en-GB" sz="1200"/>
              <a:t>As with other intramuscular injections, the vaccine should be given with caution in individuals receiving anticoagulant therapy or those with thrombocytopenia or any coagulation disorder (such as haemophilia) because bleeding or bruising may occur following an intramuscular administration in these individuals.</a:t>
            </a:r>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6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7</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Comirnaty LP.8.1 3 micrograms/dose concentrate for dispersion for injection, 3-dose vial - Summary of Product Characteristics (SmPC) - (</a:t>
            </a:r>
            <a:r>
              <a:rPr lang="en-GB" err="1">
                <a:hlinkClick r:id="rId3"/>
              </a:rPr>
              <a:t>emc</a:t>
            </a:r>
            <a:r>
              <a:rPr lang="en-GB">
                <a:hlinkClick r:id="rId3"/>
              </a:rPr>
              <a:t>) | 101152</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Comirnaty LP.8.1 10 micrograms/dose dispersion for injection, single dose vial - Summary of Product Characteristics (SmPC) - (</a:t>
            </a:r>
            <a:r>
              <a:rPr lang="en-GB" err="1">
                <a:hlinkClick r:id="rId4"/>
              </a:rPr>
              <a:t>emc</a:t>
            </a:r>
            <a:r>
              <a:rPr lang="en-GB">
                <a:hlinkClick r:id="rId4"/>
              </a:rPr>
              <a:t>) | 101151</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5"/>
              </a:rPr>
              <a:t>Comirnaty LP.8.1 30 micrograms/dose dispersion for injection in pre-filled syringe - Summary of Product Characteristics (SmPC) - (</a:t>
            </a:r>
            <a:r>
              <a:rPr lang="en-GB" err="1">
                <a:hlinkClick r:id="rId5"/>
              </a:rPr>
              <a:t>emc</a:t>
            </a:r>
            <a:r>
              <a:rPr lang="en-GB">
                <a:hlinkClick r:id="rId5"/>
              </a:rPr>
              <a:t>) | 101150</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261215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48</a:t>
            </a:fld>
            <a:endParaRPr lang="en-GB"/>
          </a:p>
        </p:txBody>
      </p:sp>
    </p:spTree>
    <p:extLst>
      <p:ext uri="{BB962C8B-B14F-4D97-AF65-F5344CB8AC3E}">
        <p14:creationId xmlns:p14="http://schemas.microsoft.com/office/powerpoint/2010/main" val="3981478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681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52</a:t>
            </a:fld>
            <a:endParaRPr lang="en-GB"/>
          </a:p>
        </p:txBody>
      </p:sp>
    </p:spTree>
    <p:extLst>
      <p:ext uri="{BB962C8B-B14F-4D97-AF65-F5344CB8AC3E}">
        <p14:creationId xmlns:p14="http://schemas.microsoft.com/office/powerpoint/2010/main" val="1136472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56</a:t>
            </a:fld>
            <a:endParaRPr lang="en-GB"/>
          </a:p>
        </p:txBody>
      </p:sp>
    </p:spTree>
    <p:extLst>
      <p:ext uri="{BB962C8B-B14F-4D97-AF65-F5344CB8AC3E}">
        <p14:creationId xmlns:p14="http://schemas.microsoft.com/office/powerpoint/2010/main" val="2264876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highlight>
                  <a:srgbClr val="FFFFFF"/>
                </a:highlight>
              </a:rPr>
              <a:t>The 15 minute observation period following vaccination with COVID-19 mRNA vaccines has been removed for ALL individuals of all ages (except those with a history of non-allergic reaction (see </a:t>
            </a:r>
            <a:r>
              <a:rPr lang="en-GB" b="1" u="sng">
                <a:solidFill>
                  <a:srgbClr val="212A73"/>
                </a:solidFill>
                <a:highlight>
                  <a:srgbClr val="FFFFFF"/>
                </a:highlight>
              </a:rPr>
              <a:t>cautions</a:t>
            </a:r>
            <a:r>
              <a:rPr lang="en-GB" b="1">
                <a:highlight>
                  <a:srgbClr val="FFFFFF"/>
                </a:highlight>
              </a:rPr>
              <a:t>) or a severe allergic reaction</a:t>
            </a:r>
            <a:r>
              <a:rPr lang="en-GB">
                <a:highlight>
                  <a:srgbClr val="FFFFFF"/>
                </a:highlight>
              </a:rPr>
              <a:t> (as outlined in </a:t>
            </a:r>
            <a:r>
              <a:rPr lang="en-GB">
                <a:highlight>
                  <a:srgbClr val="FFFFFF"/>
                </a:highlight>
                <a:hlinkClick r:id="rId3"/>
              </a:rPr>
              <a:t>COVID-19: the green book chapter</a:t>
            </a:r>
            <a:r>
              <a:rPr lang="en-GB">
                <a:highlight>
                  <a:srgbClr val="FFFFFF"/>
                </a:highlight>
              </a:rPr>
              <a:t> advice)</a:t>
            </a:r>
            <a:r>
              <a:rPr lang="en-GB" u="sng">
                <a:highlight>
                  <a:srgbClr val="FFFFFF"/>
                </a:highlight>
              </a:rPr>
              <a:t>.</a:t>
            </a:r>
            <a:endParaRPr lang="en-US"/>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59</a:t>
            </a:fld>
            <a:endParaRPr lang="en-GB"/>
          </a:p>
        </p:txBody>
      </p:sp>
    </p:spTree>
    <p:extLst>
      <p:ext uri="{BB962C8B-B14F-4D97-AF65-F5344CB8AC3E}">
        <p14:creationId xmlns:p14="http://schemas.microsoft.com/office/powerpoint/2010/main" val="3767422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61</a:t>
            </a:fld>
            <a:endParaRPr lang="en-GB"/>
          </a:p>
        </p:txBody>
      </p:sp>
    </p:spTree>
    <p:extLst>
      <p:ext uri="{BB962C8B-B14F-4D97-AF65-F5344CB8AC3E}">
        <p14:creationId xmlns:p14="http://schemas.microsoft.com/office/powerpoint/2010/main" val="3942986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Resources for health and social care professionals - Public Health Wales (</a:t>
            </a:r>
            <a:r>
              <a:rPr lang="en-GB" err="1">
                <a:hlinkClick r:id="rId3"/>
              </a:rPr>
              <a:t>nhs.wales</a:t>
            </a:r>
            <a:r>
              <a:rPr lang="en-GB">
                <a:hlinkClick r:id="rId3"/>
              </a:rPr>
              <a:t>)</a:t>
            </a:r>
            <a:endParaRPr lang="en-GB"/>
          </a:p>
          <a:p>
            <a:r>
              <a:rPr lang="en-GB">
                <a:hlinkClick r:id="rId4"/>
              </a:rPr>
              <a:t>About the vaccine - Public Health Wales (</a:t>
            </a:r>
            <a:r>
              <a:rPr lang="en-GB" err="1">
                <a:hlinkClick r:id="rId4"/>
              </a:rPr>
              <a:t>nhs.wales</a:t>
            </a:r>
            <a:r>
              <a:rPr lang="en-GB">
                <a:hlinkClick r:id="rId4"/>
              </a:rPr>
              <a:t>)</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63</a:t>
            </a:fld>
            <a:endParaRPr lang="en-GB"/>
          </a:p>
        </p:txBody>
      </p:sp>
    </p:spTree>
    <p:extLst>
      <p:ext uri="{BB962C8B-B14F-4D97-AF65-F5344CB8AC3E}">
        <p14:creationId xmlns:p14="http://schemas.microsoft.com/office/powerpoint/2010/main" val="664801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Times New Roman" panose="02020603050405020304" pitchFamily="18" charset="0"/>
              <a:ea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64</a:t>
            </a:fld>
            <a:endParaRPr lang="en-GB"/>
          </a:p>
        </p:txBody>
      </p:sp>
    </p:spTree>
    <p:extLst>
      <p:ext uri="{BB962C8B-B14F-4D97-AF65-F5344CB8AC3E}">
        <p14:creationId xmlns:p14="http://schemas.microsoft.com/office/powerpoint/2010/main" val="123961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404796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t>
            </a:r>
            <a:r>
              <a:rPr lang="en-US">
                <a:hlinkClick r:id="rId3"/>
              </a:rPr>
              <a:t>Nuvaxovid JN.1 dispersion for injection in pre-filled syringe - Summary of Product Characteristics (SmPC) - (</a:t>
            </a:r>
            <a:r>
              <a:rPr lang="en-US" err="1">
                <a:hlinkClick r:id="rId3"/>
              </a:rPr>
              <a:t>emc</a:t>
            </a:r>
            <a:r>
              <a:rPr lang="en-US">
                <a:hlinkClick r:id="rId3"/>
              </a:rPr>
              <a:t>) | 101554</a:t>
            </a:r>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419736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0"/>
              </a:spcBef>
              <a:spcAft>
                <a:spcPct val="0"/>
              </a:spcAft>
              <a:buClrTx/>
              <a:buSzTx/>
              <a:tabLst/>
            </a:pPr>
            <a:r>
              <a:rPr lang="en-GB" sz="1200" b="0" i="0" kern="1200">
                <a:solidFill>
                  <a:schemeClr val="tx1"/>
                </a:solidFill>
                <a:effectLst/>
                <a:latin typeface="+mn-lt"/>
                <a:ea typeface="+mn-ea"/>
                <a:cs typeface="+mn-cs"/>
              </a:rPr>
              <a:t>This vaccination should be offered around 6 months after the last vaccine dose, although operational flexibility around the timing of the spring dose in relation to the last vaccine dose is considered appropriate (with a minimum interval of three months between doses). More information on operational flexibility will be provided in </a:t>
            </a:r>
            <a:r>
              <a:rPr lang="en-GB" sz="1200" b="1" i="0" u="none" strike="noStrike" kern="1200">
                <a:solidFill>
                  <a:schemeClr val="tx1"/>
                </a:solidFill>
                <a:effectLst/>
                <a:latin typeface="+mn-lt"/>
                <a:ea typeface="+mn-ea"/>
                <a:cs typeface="+mn-cs"/>
                <a:hlinkClick r:id="rId3"/>
              </a:rPr>
              <a:t>COVID-19: the green book chapter</a:t>
            </a:r>
            <a:r>
              <a:rPr lang="en-GB" sz="1200" b="0" i="0" kern="1200">
                <a:solidFill>
                  <a:schemeClr val="tx1"/>
                </a:solidFill>
                <a:effectLst/>
                <a:latin typeface="+mn-lt"/>
                <a:ea typeface="+mn-ea"/>
                <a:cs typeface="+mn-cs"/>
              </a:rPr>
              <a:t>.</a:t>
            </a:r>
            <a:endParaRPr lang="en-GB"/>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a:ln>
                <a:noFill/>
              </a:ln>
              <a:solidFill>
                <a:srgbClr val="002060"/>
              </a:solidFill>
              <a:effectLst/>
              <a:latin typeface="+mn-lt"/>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10</a:t>
            </a:fld>
            <a:endParaRPr lang="en-GB"/>
          </a:p>
        </p:txBody>
      </p:sp>
    </p:spTree>
    <p:extLst>
      <p:ext uri="{BB962C8B-B14F-4D97-AF65-F5344CB8AC3E}">
        <p14:creationId xmlns:p14="http://schemas.microsoft.com/office/powerpoint/2010/main" val="313040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0"/>
              </a:spcBef>
              <a:spcAft>
                <a:spcPct val="0"/>
              </a:spcAft>
              <a:buClrTx/>
              <a:buSzTx/>
              <a:tabLst/>
            </a:pPr>
            <a:endParaRPr lang="en-GB"/>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a:ln>
                <a:noFill/>
              </a:ln>
              <a:solidFill>
                <a:srgbClr val="002060"/>
              </a:solidFill>
              <a:effectLst/>
              <a:latin typeface="+mn-lt"/>
            </a:endParaRPr>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19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C00000"/>
                </a:solidFill>
              </a:rPr>
              <a:t>Children who remain eligible should also receive doses of vaccine in a seasonal campaign, at a minimum interval of </a:t>
            </a:r>
            <a:r>
              <a:rPr lang="en-GB" sz="1200" b="1">
                <a:solidFill>
                  <a:srgbClr val="C00000"/>
                </a:solidFill>
              </a:rPr>
              <a:t>three months from their previous dose</a:t>
            </a:r>
            <a:r>
              <a:rPr lang="en-GB" sz="1200">
                <a:solidFill>
                  <a:srgbClr val="C00000"/>
                </a:solidFill>
              </a:rPr>
              <a:t>. Operationally, using the same minimum interval and timing for all products and age groups will simplify supply and booking, and will help to ensure longer lasting and optimally timed protection.</a:t>
            </a: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12</a:t>
            </a:fld>
            <a:endParaRPr lang="en-GB"/>
          </a:p>
        </p:txBody>
      </p:sp>
    </p:spTree>
    <p:extLst>
      <p:ext uri="{BB962C8B-B14F-4D97-AF65-F5344CB8AC3E}">
        <p14:creationId xmlns:p14="http://schemas.microsoft.com/office/powerpoint/2010/main" val="192545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treatment and recovery, these individuals should be considered for a full course of revaccination for all vaccines used in the routine </a:t>
            </a:r>
            <a:r>
              <a:rPr lang="en-US" err="1"/>
              <a:t>programme</a:t>
            </a:r>
            <a:r>
              <a:rPr lang="en-US"/>
              <a:t> (</a:t>
            </a:r>
            <a:r>
              <a:rPr lang="en-US">
                <a:hlinkClick r:id="rId3"/>
              </a:rPr>
              <a:t>https://www.gov.uk/government/publications/immunisation-of-individuals-with-underlying-medical-conditions-the-green-book-chapter-7)</a:t>
            </a:r>
            <a:r>
              <a:rPr lang="en-US"/>
              <a:t> under specialist advice. </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15</a:t>
            </a:fld>
            <a:endParaRPr lang="en-GB"/>
          </a:p>
        </p:txBody>
      </p:sp>
    </p:spTree>
    <p:extLst>
      <p:ext uri="{BB962C8B-B14F-4D97-AF65-F5344CB8AC3E}">
        <p14:creationId xmlns:p14="http://schemas.microsoft.com/office/powerpoint/2010/main" val="147911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virus vaccine campaign outline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COVID-19 vaccination for Children aged 6 months to 4 years at risk</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244223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53588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virus vaccine campaign outline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418511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906677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7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76694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gov.wales/covid-19-spring-vaccination-programme-2026-whc2025052-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wales/covid-19-spring-vaccination-programme-2026-whc2025052-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immunisation-of-individuals-with-underlying-medical-conditions-the-green-book-chapter-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assets.publishing.service.gov.uk/media/69455672033693d5d50eb810/Green-Book-chapter-COVID-19-19-12-25.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gov.uk/government/publications/covid-19-the-green-book-chapter-14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www.medicines.org.uk/emc/product/101152/smp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phw.nhs.wales/services-and-teams/antibiotics-and-infections/nipc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www.medicines.org.uk/emc/product/101151/smp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www.sps.nhs.uk/" TargetMode="External"/><Relationship Id="rId2" Type="http://schemas.openxmlformats.org/officeDocument/2006/relationships/hyperlink" Target="https://www.wmic.wales.nhs.uk/pgds-templates-advic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hw.nhs.wales/topics/immunisation-and-vaccines/covid-19-vaccination-information/resources-for-health-and-social-care-professionals/training-resources-documents/distraction-techniques-to-minimise-a-childs-anxiety-during-vaccin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phw.nhs.wales/topics/immunisation-and-vaccines/covid-19-vaccination-information/resources-for-health-and-social-care-professionals/training-resources-documents/distraction-techniques-to-minimise-a-childs-anxiety-during-vaccination-w/"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dicines.org.uk/emc/product/101150/smp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phw.nhs.wales/services-and-teams/antibiotics-and-infections/nipc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ps.nhs.uk/" TargetMode="External"/><Relationship Id="rId2" Type="http://schemas.openxmlformats.org/officeDocument/2006/relationships/hyperlink" Target="https://www.wmic.wales.nhs.uk/pgds-templates-advic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emf"/><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ines.org.uk/emc/product/101150/smpc" TargetMode="External"/><Relationship Id="rId2" Type="http://schemas.openxmlformats.org/officeDocument/2006/relationships/hyperlink" Target="https://www.medicines.org.uk/emc/product/101151/smpc" TargetMode="External"/><Relationship Id="rId1" Type="http://schemas.openxmlformats.org/officeDocument/2006/relationships/slideLayout" Target="../slideLayouts/slideLayout6.xml"/><Relationship Id="rId6" Type="http://schemas.openxmlformats.org/officeDocument/2006/relationships/hyperlink" Target="https://vk.ovg.ox.ac.uk/vk/vaccine-ingredients" TargetMode="External"/><Relationship Id="rId5" Type="http://schemas.openxmlformats.org/officeDocument/2006/relationships/hyperlink" Target="https://www.medicines.org.uk/emc/product/101152/smpc" TargetMode="External"/><Relationship Id="rId4" Type="http://schemas.openxmlformats.org/officeDocument/2006/relationships/hyperlink" Target="https://www.medicines.org.uk/emc/product/15836/smp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gov.uk/government/publications/covid-19-the-green-book-chapter-14a" TargetMode="Externa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s://nwssp.nhs.wales/ourservices/specialist-estates-services/specialist-estates-services-documents/whtms-library/whtm-07-01-safe-management-of-healthcare-waste-pdf/"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medicines.org.uk/emc/product/15837/smpc"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gov.uk/government/publications/myocarditis-and-pericarditis-after-covid-19-vaccination/myocarditis-and-pericarditis-after-covid-19-vaccination-guidance-for-healthcare-professionals"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medicines.org.uk/emc/product/101150/smp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medicines.org.uk/emc/product/101150/smpc" TargetMode="External"/><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www.gov.uk/government/publications/consent-the-green-book-chapter-2"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legislation.gov.uk/ukpga/2005/9/conten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yellowcard.mhra.gov.uk/" TargetMode="External"/><Relationship Id="rId1" Type="http://schemas.openxmlformats.org/officeDocument/2006/relationships/slideLayout" Target="../slideLayouts/slideLayout3.xml"/><Relationship Id="rId5" Type="http://schemas.openxmlformats.org/officeDocument/2006/relationships/hyperlink" Target="http://www.mhra.gov.uk/yellowcard" TargetMode="Externa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phw.nhs.wales/topics/immunisation-and-vaccines/immunisation-elearnin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phw.nhs.wales/services-and-teams/health-information-resources/" TargetMode="External"/><Relationship Id="rId2" Type="http://schemas.openxmlformats.org/officeDocument/2006/relationships/hyperlink" Target="https://phw.nhs.wales/topics/immunisation-and-vaccines/" TargetMode="Externa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hyperlink" Target="https://phw.nhs.wales/topics/immunisation-and-vaccines/covid-19-vaccination-information/resources-for-health-and-social-care-professiona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phw.nhs.wales/topics/immunisation-and-vaccines/covid-19-vaccination-information/"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phw.nhs.wales/topics/immunisation-and-vaccines/vaccine-resources-for-health-and-social-care-professionals/immunisation-training-resources-and-events/" TargetMode="External"/><Relationship Id="rId13"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gov.uk/government/collections/immunisation-against-infectious-disease-the-green-book" TargetMode="External"/><Relationship Id="rId7" Type="http://schemas.openxmlformats.org/officeDocument/2006/relationships/hyperlink" Target="https://phw.nhs.wales/topics/immunisation-and-vaccines/vaccine-resources-for-health-and-social-care-professionals/" TargetMode="External"/><Relationship Id="rId12" Type="http://schemas.openxmlformats.org/officeDocument/2006/relationships/hyperlink" Target="https://vk.ovg.ox.ac.uk/vk/covid-19-vaccine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phw.nhs.wales/topics/immunisation-and-vaccines/covid-19-vaccination-information/resources-for-health-and-social-care-professionals/" TargetMode="External"/><Relationship Id="rId11" Type="http://schemas.openxmlformats.org/officeDocument/2006/relationships/hyperlink" Target="https://www.gov.uk/government/publications/covid-19-vaccination-programme-guidance-for-healthcare-practitioners" TargetMode="External"/><Relationship Id="rId5" Type="http://schemas.openxmlformats.org/officeDocument/2006/relationships/hyperlink" Target="https://www.gov.wales/covid-19-spring-vaccination-programme-2026-whc2025052-html" TargetMode="External"/><Relationship Id="rId10" Type="http://schemas.openxmlformats.org/officeDocument/2006/relationships/hyperlink" Target="https://www.gov.uk/government/collections/covid-19-vaccination-programme" TargetMode="External"/><Relationship Id="rId4" Type="http://schemas.openxmlformats.org/officeDocument/2006/relationships/hyperlink" Target="https://www.gov.uk/government/publications/covid-19-vaccination-in-2025-and-spring-2026-jcvi-advice/jcvi-statement-on-covid-19-vaccination-in-2025-and-spring-2026" TargetMode="External"/><Relationship Id="rId9" Type="http://schemas.openxmlformats.org/officeDocument/2006/relationships/hyperlink" Target="https://phw.nhs.wales/topics/immunisation-and-vaccines/immunisation-elearni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v.uk/government/publications/covid-19-the-green-book-chapter-14a"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wmic.wales.nhs.uk/pgds-templates-advice/" TargetMode="External"/><Relationship Id="rId5" Type="http://schemas.openxmlformats.org/officeDocument/2006/relationships/hyperlink" Target="https://www.resus.org.uk/about-us/news-and-events/rcuk-publishes-anaphylaxis-guidance-vaccination-settings" TargetMode="External"/><Relationship Id="rId10" Type="http://schemas.openxmlformats.org/officeDocument/2006/relationships/hyperlink" Target="https://www.medicines.org.uk/emc" TargetMode="External"/><Relationship Id="rId4" Type="http://schemas.openxmlformats.org/officeDocument/2006/relationships/hyperlink" Target="https://phw.nhs.wales/topics/immunisation-and-vaccines/immunisation-elearning/" TargetMode="External"/><Relationship Id="rId9" Type="http://schemas.openxmlformats.org/officeDocument/2006/relationships/hyperlink" Target="https://www.gov.uk/government/publications/covid-19-vaccination-programme-guidance-for-healthcare-practitioners/covid-19-vaccination-programme-information-for-healthcare-practitione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assets.publishing.service.gov.uk/media/69ba84f46b1db9df335fcb04/Green_Book_chapter_Covid_14a_17_3_2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656971" y="2992791"/>
            <a:ext cx="9972161" cy="719137"/>
          </a:xfrm>
        </p:spPr>
        <p:txBody>
          <a:bodyPr>
            <a:normAutofit/>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a:t>VPDP update: Respiratory Planning and Delivery Meeting</a:t>
            </a:r>
          </a:p>
        </p:txBody>
      </p:sp>
      <p:sp>
        <p:nvSpPr>
          <p:cNvPr id="6" name="Text Placeholder 5">
            <a:extLst>
              <a:ext uri="{FF2B5EF4-FFF2-40B4-BE49-F238E27FC236}">
                <a16:creationId xmlns:a16="http://schemas.microsoft.com/office/drawing/2014/main" id="{649A8CC0-8C56-CC04-DA11-18422BE0D30E}"/>
              </a:ext>
            </a:extLst>
          </p:cNvPr>
          <p:cNvSpPr>
            <a:spLocks noGrp="1"/>
          </p:cNvSpPr>
          <p:nvPr>
            <p:ph type="body" sz="quarter" idx="11"/>
          </p:nvPr>
        </p:nvSpPr>
        <p:spPr/>
        <p:txBody>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a:t>Hawys Youlden, Lead Nurse Immunisation</a:t>
            </a:r>
          </a:p>
        </p:txBody>
      </p:sp>
      <p:sp>
        <p:nvSpPr>
          <p:cNvPr id="7" name="Text Placeholder 6">
            <a:extLst>
              <a:ext uri="{FF2B5EF4-FFF2-40B4-BE49-F238E27FC236}">
                <a16:creationId xmlns:a16="http://schemas.microsoft.com/office/drawing/2014/main" id="{1CA7EE42-D684-84E5-7AF8-82ABBB9F05CA}"/>
              </a:ext>
            </a:extLst>
          </p:cNvPr>
          <p:cNvSpPr>
            <a:spLocks noGrp="1"/>
          </p:cNvSpPr>
          <p:nvPr>
            <p:ph type="body" sz="quarter" idx="12"/>
          </p:nvPr>
        </p:nvSpPr>
        <p:spPr>
          <a:xfrm>
            <a:off x="298451" y="5266200"/>
            <a:ext cx="7041091" cy="93481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2000">
                <a:solidFill>
                  <a:schemeClr val="bg1"/>
                </a:solidFill>
              </a:rPr>
              <a:t>Vaccine Preventable Disease Programme</a:t>
            </a:r>
          </a:p>
          <a:p>
            <a:r>
              <a:rPr lang="en-GB" sz="2000">
                <a:solidFill>
                  <a:schemeClr val="bg1"/>
                </a:solidFill>
              </a:rPr>
              <a:t>Public Health Wales</a:t>
            </a:r>
            <a:endParaRPr lang="en-GB" sz="2000">
              <a:solidFill>
                <a:schemeClr val="bg1"/>
              </a:solidFill>
              <a:cs typeface="Arial"/>
            </a:endParaRPr>
          </a:p>
          <a:p>
            <a:r>
              <a:rPr lang="en-GB">
                <a:solidFill>
                  <a:schemeClr val="bg1"/>
                </a:solidFill>
                <a:cs typeface="Arial"/>
              </a:rPr>
              <a:t>Version 2</a:t>
            </a:r>
          </a:p>
          <a:p>
            <a:r>
              <a:rPr lang="en-GB">
                <a:solidFill>
                  <a:schemeClr val="bg1"/>
                </a:solidFill>
                <a:cs typeface="Arial"/>
              </a:rPr>
              <a:t>March 2026</a:t>
            </a:r>
          </a:p>
        </p:txBody>
      </p:sp>
      <p:sp>
        <p:nvSpPr>
          <p:cNvPr id="2" name="TextBox 1">
            <a:extLst>
              <a:ext uri="{FF2B5EF4-FFF2-40B4-BE49-F238E27FC236}">
                <a16:creationId xmlns:a16="http://schemas.microsoft.com/office/drawing/2014/main" id="{37D10F6B-E19D-5A6E-7B80-CA89FCB9D460}"/>
              </a:ext>
            </a:extLst>
          </p:cNvPr>
          <p:cNvSpPr txBox="1"/>
          <p:nvPr/>
        </p:nvSpPr>
        <p:spPr>
          <a:xfrm>
            <a:off x="298451" y="1438519"/>
            <a:ext cx="1176832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FFFFFF"/>
                </a:solidFill>
                <a:cs typeface="Segoe UI"/>
              </a:rPr>
              <a:t>COVID-19 Vaccination – Spring 2026 </a:t>
            </a:r>
          </a:p>
          <a:p>
            <a:pPr algn="ctr"/>
            <a:r>
              <a:rPr lang="en-GB" sz="2800" b="1">
                <a:solidFill>
                  <a:srgbClr val="FFFFFF"/>
                </a:solidFill>
                <a:cs typeface="Segoe UI"/>
              </a:rPr>
              <a:t>Vaccinations recommended for </a:t>
            </a:r>
            <a:r>
              <a:rPr lang="en-GB" sz="2800" b="1">
                <a:solidFill>
                  <a:schemeClr val="bg1"/>
                </a:solidFill>
              </a:rPr>
              <a:t>individuals aged 6 months to 17 years who are immunosuppressed</a:t>
            </a:r>
          </a:p>
          <a:p>
            <a:endParaRPr lang="en-GB" sz="2800" b="1">
              <a:solidFill>
                <a:schemeClr val="bg1"/>
              </a:solidFill>
              <a:cs typeface="Segoe UI"/>
            </a:endParaRPr>
          </a:p>
          <a:p>
            <a:r>
              <a:rPr lang="en-GB" sz="2800" b="1">
                <a:solidFill>
                  <a:schemeClr val="bg1"/>
                </a:solidFill>
                <a:cs typeface="Segoe UI"/>
              </a:rPr>
              <a:t>Pfizer Comirnaty</a:t>
            </a:r>
            <a:r>
              <a:rPr lang="en-GB" sz="2800" b="1" baseline="30000">
                <a:solidFill>
                  <a:schemeClr val="bg1"/>
                </a:solidFill>
                <a:cs typeface="Segoe UI"/>
              </a:rPr>
              <a:t>®</a:t>
            </a:r>
            <a:r>
              <a:rPr lang="en-GB" sz="2800" b="1">
                <a:solidFill>
                  <a:schemeClr val="bg1"/>
                </a:solidFill>
                <a:cs typeface="Segoe UI"/>
              </a:rPr>
              <a:t> LP.8.1 </a:t>
            </a:r>
          </a:p>
          <a:p>
            <a:pPr marL="457200" indent="-457200">
              <a:buFontTx/>
              <a:buChar char="-"/>
            </a:pPr>
            <a:r>
              <a:rPr lang="en-GB" sz="2800" b="1">
                <a:solidFill>
                  <a:schemeClr val="bg1"/>
                </a:solidFill>
                <a:cs typeface="Segoe UI"/>
              </a:rPr>
              <a:t>3 micrograms/dose for those aged 6 months </a:t>
            </a:r>
            <a:r>
              <a:rPr lang="en-GB" sz="2800" b="1">
                <a:solidFill>
                  <a:srgbClr val="FFFFFF"/>
                </a:solidFill>
                <a:cs typeface="Segoe UI"/>
              </a:rPr>
              <a:t>to 4 years</a:t>
            </a:r>
            <a:endParaRPr lang="en-US" sz="2800" b="1">
              <a:solidFill>
                <a:schemeClr val="bg1"/>
              </a:solidFill>
              <a:cs typeface="Segoe UI"/>
            </a:endParaRPr>
          </a:p>
          <a:p>
            <a:pPr marL="457200" indent="-457200">
              <a:buFontTx/>
              <a:buChar char="-"/>
            </a:pPr>
            <a:r>
              <a:rPr lang="en-GB" sz="2800" b="1">
                <a:solidFill>
                  <a:srgbClr val="FFFFFF"/>
                </a:solidFill>
                <a:cs typeface="Segoe UI"/>
              </a:rPr>
              <a:t>10 microgram/dose for those aged 5 to 11 years</a:t>
            </a:r>
          </a:p>
          <a:p>
            <a:pPr marL="457200" indent="-457200">
              <a:buFontTx/>
              <a:buChar char="-"/>
            </a:pPr>
            <a:r>
              <a:rPr lang="en-GB" sz="2800" b="1">
                <a:solidFill>
                  <a:schemeClr val="bg1"/>
                </a:solidFill>
                <a:latin typeface="Arial"/>
                <a:cs typeface="Arial"/>
              </a:rPr>
              <a:t>30 micrograms/dose for those aged 12 to 17 years</a:t>
            </a:r>
            <a:endParaRPr lang="en-GB" sz="2800" b="1">
              <a:solidFill>
                <a:srgbClr val="FFFFFF"/>
              </a:solidFill>
              <a:cs typeface="Segoe UI"/>
            </a:endParaRPr>
          </a:p>
          <a:p>
            <a:r>
              <a:rPr lang="en-US" sz="2800" b="1">
                <a:solidFill>
                  <a:schemeClr val="bg1"/>
                </a:solidFill>
                <a:cs typeface="Segoe UI"/>
              </a:rPr>
              <a:t>​</a:t>
            </a:r>
            <a:endParaRPr lang="en-GB" sz="2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E547-8CEE-B538-9D6F-155FC63B8997}"/>
              </a:ext>
            </a:extLst>
          </p:cNvPr>
          <p:cNvSpPr>
            <a:spLocks noGrp="1"/>
          </p:cNvSpPr>
          <p:nvPr>
            <p:ph type="title"/>
          </p:nvPr>
        </p:nvSpPr>
        <p:spPr>
          <a:xfrm>
            <a:off x="0" y="174952"/>
            <a:ext cx="12192000" cy="1325563"/>
          </a:xfrm>
        </p:spPr>
        <p:txBody>
          <a:bodyPr lIns="91440" tIns="45720" rIns="91440" bIns="45720" anchor="t"/>
          <a:lstStyle/>
          <a:p>
            <a:pPr algn="ctr"/>
            <a:r>
              <a:rPr lang="en-GB" sz="3200" b="1"/>
              <a:t>COVID-19 Spring Vaccination Programme 2026, </a:t>
            </a:r>
            <a:br>
              <a:rPr lang="en-GB" sz="3200" b="1"/>
            </a:br>
            <a:r>
              <a:rPr lang="en-GB" sz="3200" b="1"/>
              <a:t>Welsh Health Circular (WHC/2025/052)</a:t>
            </a:r>
            <a:br>
              <a:rPr lang="en-GB" sz="3200" b="1"/>
            </a:br>
            <a:r>
              <a:rPr lang="en-GB" sz="3200" b="1"/>
              <a:t> published 15 January 2026 (1)</a:t>
            </a:r>
            <a:endParaRPr lang="en-GB" sz="3200" b="1">
              <a:cs typeface="Arial"/>
            </a:endParaRPr>
          </a:p>
        </p:txBody>
      </p:sp>
      <p:sp>
        <p:nvSpPr>
          <p:cNvPr id="3" name="Content Placeholder 2">
            <a:extLst>
              <a:ext uri="{FF2B5EF4-FFF2-40B4-BE49-F238E27FC236}">
                <a16:creationId xmlns:a16="http://schemas.microsoft.com/office/drawing/2014/main" id="{48B3E9C8-5ABE-869A-5A71-C6CD2EAA2F34}"/>
              </a:ext>
            </a:extLst>
          </p:cNvPr>
          <p:cNvSpPr>
            <a:spLocks noGrp="1"/>
          </p:cNvSpPr>
          <p:nvPr>
            <p:ph idx="1"/>
          </p:nvPr>
        </p:nvSpPr>
        <p:spPr>
          <a:xfrm>
            <a:off x="549087" y="1842542"/>
            <a:ext cx="10804713" cy="3888562"/>
          </a:xfrm>
        </p:spPr>
        <p:txBody>
          <a:bodyPr/>
          <a:lstStyle/>
          <a:p>
            <a:pPr marL="0" indent="0">
              <a:buNone/>
            </a:pPr>
            <a:r>
              <a:rPr lang="en-GB" sz="2000" b="1"/>
              <a:t>Groups eligible for a COVID-19 vaccine in spring 2026:</a:t>
            </a:r>
          </a:p>
          <a:p>
            <a:pPr marL="0" indent="0">
              <a:buNone/>
            </a:pPr>
            <a:r>
              <a:rPr lang="en-GB" sz="2000"/>
              <a:t>As advised by the JCVI:</a:t>
            </a:r>
          </a:p>
          <a:p>
            <a:pPr algn="l">
              <a:buFont typeface="Arial" panose="020B0604020202020204" pitchFamily="34" charset="0"/>
              <a:buChar char="•"/>
            </a:pPr>
            <a:r>
              <a:rPr lang="en-GB" sz="2000"/>
              <a:t>residents in a care home for older adults</a:t>
            </a:r>
          </a:p>
          <a:p>
            <a:r>
              <a:rPr lang="en-GB" sz="2000"/>
              <a:t>adults aged 75 years and over</a:t>
            </a:r>
          </a:p>
          <a:p>
            <a:pPr algn="l">
              <a:buFont typeface="Arial" panose="020B0604020202020204" pitchFamily="34" charset="0"/>
              <a:buChar char="•"/>
            </a:pPr>
            <a:r>
              <a:rPr lang="en-GB" sz="2000"/>
              <a:t>individuals aged </a:t>
            </a:r>
            <a:r>
              <a:rPr lang="en-GB" sz="2000" b="1"/>
              <a:t>6 months and over who are immunosuppressed</a:t>
            </a:r>
            <a:r>
              <a:rPr lang="en-GB" sz="2000"/>
              <a:t> (as defined in ‘immunosuppression’ sections of tables 3 &amp; 4 of the </a:t>
            </a:r>
            <a:r>
              <a:rPr lang="en-GB" sz="2000">
                <a:hlinkClick r:id="rId3"/>
              </a:rPr>
              <a:t>COVID-19 chapter of the Green Book</a:t>
            </a:r>
            <a:r>
              <a:rPr lang="en-GB" sz="2000"/>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a:ln>
                <a:noFill/>
              </a:ln>
              <a:solidFill>
                <a:srgbClr val="002060"/>
              </a:solidFill>
              <a:effectLst/>
              <a:highlight>
                <a:srgbClr val="FFFF00"/>
              </a:highlight>
              <a:latin typeface="+mn-lt"/>
            </a:endParaRPr>
          </a:p>
          <a:p>
            <a:pPr marL="0" indent="0">
              <a:buNone/>
            </a:pPr>
            <a:r>
              <a:rPr lang="en-GB" sz="2000" b="1"/>
              <a:t>Programme start and end date</a:t>
            </a:r>
            <a:r>
              <a:rPr lang="en-GB" sz="2000"/>
              <a:t>:</a:t>
            </a:r>
          </a:p>
          <a:p>
            <a:pPr marL="0" indent="0">
              <a:buNone/>
            </a:pPr>
            <a:r>
              <a:rPr lang="en-GB" sz="2000"/>
              <a:t>The COVID-19 spring programme will run between 13 April and 30 June 2026. There will be some limited flexibility into July for those who are unable to receive a vaccination within the main programme window due to illness.</a:t>
            </a:r>
          </a:p>
        </p:txBody>
      </p:sp>
      <p:sp>
        <p:nvSpPr>
          <p:cNvPr id="5" name="Slide Number Placeholder 4">
            <a:extLst>
              <a:ext uri="{FF2B5EF4-FFF2-40B4-BE49-F238E27FC236}">
                <a16:creationId xmlns:a16="http://schemas.microsoft.com/office/drawing/2014/main" id="{E8944E41-9AC1-ADD8-385B-AE183680CE6B}"/>
              </a:ext>
            </a:extLst>
          </p:cNvPr>
          <p:cNvSpPr>
            <a:spLocks noGrp="1"/>
          </p:cNvSpPr>
          <p:nvPr>
            <p:ph type="sldNum" sz="quarter" idx="12"/>
          </p:nvPr>
        </p:nvSpPr>
        <p:spPr/>
        <p:txBody>
          <a:bodyPr/>
          <a:lstStyle/>
          <a:p>
            <a:fld id="{561D0CCE-8DCC-44DC-A653-AE62B1D84A52}" type="slidenum">
              <a:rPr lang="en-GB" smtClean="0"/>
              <a:pPr/>
              <a:t>10</a:t>
            </a:fld>
            <a:endParaRPr lang="en-GB"/>
          </a:p>
        </p:txBody>
      </p:sp>
      <p:sp>
        <p:nvSpPr>
          <p:cNvPr id="6" name="TextBox 5">
            <a:extLst>
              <a:ext uri="{FF2B5EF4-FFF2-40B4-BE49-F238E27FC236}">
                <a16:creationId xmlns:a16="http://schemas.microsoft.com/office/drawing/2014/main" id="{AB3D66B7-ABD6-4EBD-9534-35E41B69D573}"/>
              </a:ext>
            </a:extLst>
          </p:cNvPr>
          <p:cNvSpPr txBox="1"/>
          <p:nvPr/>
        </p:nvSpPr>
        <p:spPr>
          <a:xfrm>
            <a:off x="1132555" y="6352143"/>
            <a:ext cx="9637776" cy="369332"/>
          </a:xfrm>
          <a:prstGeom prst="rect">
            <a:avLst/>
          </a:prstGeom>
          <a:noFill/>
        </p:spPr>
        <p:txBody>
          <a:bodyPr wrap="square">
            <a:spAutoFit/>
          </a:bodyPr>
          <a:lstStyle/>
          <a:p>
            <a:r>
              <a:rPr lang="en-GB">
                <a:hlinkClick r:id="rId4"/>
              </a:rPr>
              <a:t>COVID-19 spring vaccination programme 2026 (WHC/2025/052) [HTML] | GOV.WALES</a:t>
            </a:r>
            <a:endParaRPr lang="en-GB"/>
          </a:p>
        </p:txBody>
      </p:sp>
    </p:spTree>
    <p:extLst>
      <p:ext uri="{BB962C8B-B14F-4D97-AF65-F5344CB8AC3E}">
        <p14:creationId xmlns:p14="http://schemas.microsoft.com/office/powerpoint/2010/main" val="189075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E547-8CEE-B538-9D6F-155FC63B8997}"/>
              </a:ext>
            </a:extLst>
          </p:cNvPr>
          <p:cNvSpPr>
            <a:spLocks noGrp="1"/>
          </p:cNvSpPr>
          <p:nvPr>
            <p:ph type="title"/>
          </p:nvPr>
        </p:nvSpPr>
        <p:spPr>
          <a:xfrm>
            <a:off x="304800" y="240803"/>
            <a:ext cx="11582400" cy="1325563"/>
          </a:xfrm>
        </p:spPr>
        <p:txBody>
          <a:bodyPr lIns="91440" tIns="45720" rIns="91440" bIns="45720" anchor="t"/>
          <a:lstStyle/>
          <a:p>
            <a:pPr algn="ctr"/>
            <a:r>
              <a:rPr lang="en-GB" sz="3200" b="1"/>
              <a:t>COVID-19 Spring Vaccination Programme 2026, </a:t>
            </a:r>
            <a:br>
              <a:rPr lang="en-GB" sz="3200" b="1"/>
            </a:br>
            <a:r>
              <a:rPr lang="en-GB" sz="3200" b="1"/>
              <a:t>Welsh Health Circular (WHC/2025/052) </a:t>
            </a:r>
            <a:br>
              <a:rPr lang="en-GB" sz="3200" b="1"/>
            </a:br>
            <a:r>
              <a:rPr lang="en-GB" sz="3200" b="1"/>
              <a:t>published 15 January 2026 (2)</a:t>
            </a:r>
            <a:endParaRPr lang="en-GB" sz="3200" b="1">
              <a:cs typeface="Arial"/>
            </a:endParaRPr>
          </a:p>
        </p:txBody>
      </p:sp>
      <p:sp>
        <p:nvSpPr>
          <p:cNvPr id="3" name="Content Placeholder 2">
            <a:extLst>
              <a:ext uri="{FF2B5EF4-FFF2-40B4-BE49-F238E27FC236}">
                <a16:creationId xmlns:a16="http://schemas.microsoft.com/office/drawing/2014/main" id="{48B3E9C8-5ABE-869A-5A71-C6CD2EAA2F34}"/>
              </a:ext>
            </a:extLst>
          </p:cNvPr>
          <p:cNvSpPr>
            <a:spLocks noGrp="1"/>
          </p:cNvSpPr>
          <p:nvPr>
            <p:ph idx="1"/>
          </p:nvPr>
        </p:nvSpPr>
        <p:spPr>
          <a:xfrm>
            <a:off x="549087" y="1866840"/>
            <a:ext cx="10804713" cy="3888562"/>
          </a:xfrm>
        </p:spPr>
        <p:txBody>
          <a:bodyPr lIns="91440" tIns="45720" rIns="91440" bIns="45720" anchor="t"/>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200" b="1" i="0" u="none" strike="noStrike" kern="1200" cap="none" spc="0" normalizeH="0" baseline="0" noProof="0">
                <a:ln>
                  <a:noFill/>
                </a:ln>
                <a:solidFill>
                  <a:srgbClr val="212A73"/>
                </a:solidFill>
                <a:effectLst/>
                <a:uLnTx/>
                <a:uFillTx/>
                <a:ea typeface="+mn-ea"/>
                <a:cs typeface="+mn-cs"/>
              </a:rPr>
              <a:t>Programme ambitions</a:t>
            </a:r>
            <a:r>
              <a:rPr kumimoji="0" lang="en-GB" sz="2200" b="0" i="0" u="none" strike="noStrike" kern="1200" cap="none" spc="0" normalizeH="0" baseline="0" noProof="0">
                <a:ln>
                  <a:noFill/>
                </a:ln>
                <a:solidFill>
                  <a:srgbClr val="212A73"/>
                </a:solidFill>
                <a:effectLst/>
                <a:uLnTx/>
                <a:uFillTx/>
                <a:ea typeface="+mn-ea"/>
                <a:cs typeface="+mn-cs"/>
              </a:rPr>
              <a:t>:</a:t>
            </a:r>
          </a:p>
          <a:p>
            <a:pPr>
              <a:defRPr/>
            </a:pPr>
            <a:r>
              <a:rPr kumimoji="0" lang="en-GB" sz="2200" b="0" i="0" u="none" strike="noStrike" kern="1200" cap="none" spc="0" normalizeH="0" baseline="0" noProof="0">
                <a:ln>
                  <a:noFill/>
                </a:ln>
                <a:solidFill>
                  <a:srgbClr val="212A73"/>
                </a:solidFill>
                <a:effectLst/>
                <a:uLnTx/>
                <a:uFillTx/>
                <a:ea typeface="+mn-ea"/>
                <a:cs typeface="+mn-cs"/>
              </a:rPr>
              <a:t>All those eligible for a spring booster to </a:t>
            </a:r>
            <a:r>
              <a:rPr kumimoji="0" lang="en-GB" sz="2200" b="0" i="0" u="none" strike="noStrike" kern="1200" cap="none" spc="0" normalizeH="0" baseline="0" noProof="0">
                <a:ln>
                  <a:noFill/>
                </a:ln>
                <a:effectLst/>
                <a:uLnTx/>
                <a:uFillTx/>
                <a:ea typeface="+mn-ea"/>
                <a:cs typeface="+mn-cs"/>
              </a:rPr>
              <a:t>receive </a:t>
            </a:r>
            <a:r>
              <a:rPr lang="en-GB" sz="2200"/>
              <a:t>a</a:t>
            </a:r>
            <a:r>
              <a:rPr kumimoji="0" lang="en-GB" sz="2200" b="0" i="0" u="none" strike="noStrike" kern="1200" cap="none" spc="0" normalizeH="0" baseline="0" noProof="0">
                <a:ln>
                  <a:noFill/>
                </a:ln>
                <a:effectLst/>
                <a:uLnTx/>
                <a:uFillTx/>
                <a:ea typeface="+mn-ea"/>
                <a:cs typeface="+mn-cs"/>
              </a:rPr>
              <a:t> </a:t>
            </a:r>
            <a:r>
              <a:rPr lang="en-GB" sz="2200"/>
              <a:t>written </a:t>
            </a:r>
            <a:r>
              <a:rPr kumimoji="0" lang="en-GB" sz="2200" b="0" i="0" u="none" strike="noStrike" kern="1200" cap="none" spc="0" normalizeH="0" baseline="0" noProof="0">
                <a:ln>
                  <a:noFill/>
                </a:ln>
                <a:effectLst/>
                <a:uLnTx/>
                <a:uFillTx/>
                <a:ea typeface="+mn-ea"/>
                <a:cs typeface="+mn-cs"/>
              </a:rPr>
              <a:t>invite </a:t>
            </a:r>
            <a:r>
              <a:rPr kumimoji="0" lang="en-GB" sz="2200" b="0" i="0" u="none" strike="noStrike" kern="1200" cap="none" spc="0" normalizeH="0" baseline="0" noProof="0">
                <a:ln>
                  <a:noFill/>
                </a:ln>
                <a:solidFill>
                  <a:srgbClr val="212A73"/>
                </a:solidFill>
                <a:effectLst/>
                <a:uLnTx/>
                <a:uFillTx/>
                <a:ea typeface="+mn-ea"/>
                <a:cs typeface="+mn-cs"/>
              </a:rPr>
              <a:t>for vaccination;</a:t>
            </a:r>
            <a:endParaRPr lang="en-GB" sz="2200" b="0" i="0" u="none" strike="noStrike" kern="1200" cap="none" spc="0" normalizeH="0" baseline="0" noProof="0">
              <a:ln>
                <a:noFill/>
              </a:ln>
              <a:solidFill>
                <a:srgbClr val="212A73"/>
              </a:solidFill>
              <a:effectLst/>
              <a:uLnTx/>
              <a:uFillTx/>
              <a:cs typeface="Arial"/>
            </a:endParaRPr>
          </a:p>
          <a:p>
            <a:pPr>
              <a:defRPr/>
            </a:pPr>
            <a:r>
              <a:rPr kumimoji="0" lang="en-GB" sz="2200" b="0" i="0" u="none" strike="noStrike" kern="1200" cap="none" spc="0" normalizeH="0" baseline="0" noProof="0">
                <a:ln>
                  <a:noFill/>
                </a:ln>
                <a:solidFill>
                  <a:srgbClr val="212A73"/>
                </a:solidFill>
                <a:effectLst/>
                <a:uLnTx/>
                <a:uFillTx/>
                <a:ea typeface="+mn-ea"/>
                <a:cs typeface="+mn-cs"/>
              </a:rPr>
              <a:t>Health boards should make every effort to maximise uptake across all cohorts ensuring that;</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200" b="1" i="0" u="none" strike="noStrike" kern="1200" cap="none" spc="0" normalizeH="0" baseline="0" noProof="0" err="1">
                <a:ln>
                  <a:noFill/>
                </a:ln>
                <a:solidFill>
                  <a:srgbClr val="212A73"/>
                </a:solidFill>
                <a:effectLst/>
                <a:uLnTx/>
                <a:uFillTx/>
                <a:ea typeface="+mn-ea"/>
                <a:cs typeface="+mn-cs"/>
              </a:rPr>
              <a:t>i</a:t>
            </a:r>
            <a:r>
              <a:rPr kumimoji="0" lang="en-GB" sz="2200" b="0" i="0" u="none" strike="noStrike" kern="1200" cap="none" spc="0" normalizeH="0" baseline="0" noProof="0">
                <a:ln>
                  <a:noFill/>
                </a:ln>
                <a:solidFill>
                  <a:srgbClr val="212A73"/>
                </a:solidFill>
                <a:effectLst/>
                <a:uLnTx/>
                <a:uFillTx/>
                <a:ea typeface="+mn-ea"/>
                <a:cs typeface="+mn-cs"/>
              </a:rPr>
              <a:t>. uptake levels are maintained or improved for those over 75 years of age and those resident in a care home for older adults, and that every effort is made to achieve 75% uptake for these cohorts;</a:t>
            </a:r>
          </a:p>
          <a:p>
            <a:pPr marL="914400" lvl="2" indent="0">
              <a:buNone/>
              <a:defRPr/>
            </a:pPr>
            <a:r>
              <a:rPr kumimoji="0" lang="en-GB" sz="2200" b="1" i="0" u="none" strike="noStrike" kern="1200" cap="none" spc="0" normalizeH="0" baseline="0" noProof="0">
                <a:ln>
                  <a:noFill/>
                </a:ln>
                <a:solidFill>
                  <a:srgbClr val="212A73"/>
                </a:solidFill>
                <a:effectLst/>
                <a:uLnTx/>
                <a:uFillTx/>
                <a:ea typeface="+mn-ea"/>
                <a:cs typeface="+mn-cs"/>
              </a:rPr>
              <a:t>ii</a:t>
            </a:r>
            <a:r>
              <a:rPr kumimoji="0" lang="en-GB" sz="2200" b="0" i="0" u="none" strike="noStrike" kern="1200" cap="none" spc="0" normalizeH="0" baseline="0" noProof="0">
                <a:ln>
                  <a:noFill/>
                </a:ln>
                <a:solidFill>
                  <a:srgbClr val="212A73"/>
                </a:solidFill>
                <a:effectLst/>
                <a:uLnTx/>
                <a:uFillTx/>
                <a:ea typeface="+mn-ea"/>
                <a:cs typeface="+mn-cs"/>
              </a:rPr>
              <a:t>.</a:t>
            </a:r>
            <a:r>
              <a:rPr lang="en-GB" sz="2200" b="0" i="0">
                <a:solidFill>
                  <a:srgbClr val="1F1F1F"/>
                </a:solidFill>
                <a:effectLst/>
              </a:rPr>
              <a:t> </a:t>
            </a:r>
            <a:r>
              <a:rPr lang="en-GB" sz="2200" b="0" i="0">
                <a:effectLst/>
              </a:rPr>
              <a:t>all possible interventions which could improve uptake for the immunosuppressed cohort are explored and acted on, including removing any barriers to vaccination;</a:t>
            </a:r>
            <a:endParaRPr kumimoji="0" lang="en-GB" sz="2200" b="0" i="0" u="none" strike="noStrike" kern="1200" cap="none" spc="0" normalizeH="0" baseline="0" noProof="0">
              <a:ln>
                <a:noFill/>
              </a:ln>
              <a:solidFill>
                <a:srgbClr val="212A73"/>
              </a:solidFill>
              <a:effectLst/>
              <a:uLnTx/>
              <a:uFillTx/>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212A73"/>
                </a:solidFill>
                <a:effectLst/>
                <a:uLnTx/>
                <a:uFillTx/>
                <a:ea typeface="+mn-ea"/>
                <a:cs typeface="+mn-cs"/>
              </a:rPr>
              <a:t>iii</a:t>
            </a:r>
            <a:r>
              <a:rPr kumimoji="0" lang="en-GB" sz="2200" b="0" i="0" u="none" strike="noStrike" kern="1200" cap="none" spc="0" normalizeH="0" baseline="0" noProof="0">
                <a:ln>
                  <a:noFill/>
                </a:ln>
                <a:solidFill>
                  <a:srgbClr val="212A73"/>
                </a:solidFill>
                <a:effectLst/>
                <a:uLnTx/>
                <a:uFillTx/>
                <a:ea typeface="+mn-ea"/>
                <a:cs typeface="+mn-cs"/>
              </a:rPr>
              <a:t>. the gap is reduced between uptake rates in the least and most deprived areas of health board</a:t>
            </a:r>
            <a:r>
              <a:rPr lang="en-GB" sz="2200">
                <a:solidFill>
                  <a:srgbClr val="212A73"/>
                </a:solidFill>
              </a:rPr>
              <a:t>s</a:t>
            </a:r>
            <a:r>
              <a:rPr kumimoji="0" lang="en-GB" sz="2200" b="0" i="0" u="none" strike="noStrike" kern="1200" cap="none" spc="0" normalizeH="0" baseline="0" noProof="0">
                <a:ln>
                  <a:noFill/>
                </a:ln>
                <a:solidFill>
                  <a:srgbClr val="212A73"/>
                </a:solidFill>
                <a:effectLst/>
                <a:uLnTx/>
                <a:uFillTx/>
                <a:ea typeface="+mn-ea"/>
                <a:cs typeface="+mn-cs"/>
              </a:rPr>
              <a:t>.</a:t>
            </a:r>
          </a:p>
          <a:p>
            <a:pPr marL="0" indent="0">
              <a:buNone/>
            </a:pPr>
            <a:endParaRPr lang="en-GB" sz="2000"/>
          </a:p>
        </p:txBody>
      </p:sp>
      <p:sp>
        <p:nvSpPr>
          <p:cNvPr id="5" name="Slide Number Placeholder 4">
            <a:extLst>
              <a:ext uri="{FF2B5EF4-FFF2-40B4-BE49-F238E27FC236}">
                <a16:creationId xmlns:a16="http://schemas.microsoft.com/office/drawing/2014/main" id="{E8944E41-9AC1-ADD8-385B-AE183680CE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A606C2A3-D6B8-A098-27F9-BFF74549E2E0}"/>
              </a:ext>
            </a:extLst>
          </p:cNvPr>
          <p:cNvSpPr txBox="1"/>
          <p:nvPr/>
        </p:nvSpPr>
        <p:spPr>
          <a:xfrm>
            <a:off x="1132555" y="6352143"/>
            <a:ext cx="9637776" cy="369332"/>
          </a:xfrm>
          <a:prstGeom prst="rect">
            <a:avLst/>
          </a:prstGeom>
          <a:noFill/>
        </p:spPr>
        <p:txBody>
          <a:bodyPr wrap="square">
            <a:spAutoFit/>
          </a:bodyPr>
          <a:lstStyle/>
          <a:p>
            <a:r>
              <a:rPr lang="en-GB">
                <a:hlinkClick r:id="rId3"/>
              </a:rPr>
              <a:t>COVID-19 spring vaccination programme 2026 (WHC/2025/052) [HTML] | GOV.WALES</a:t>
            </a:r>
            <a:endParaRPr lang="en-GB"/>
          </a:p>
        </p:txBody>
      </p:sp>
    </p:spTree>
    <p:extLst>
      <p:ext uri="{BB962C8B-B14F-4D97-AF65-F5344CB8AC3E}">
        <p14:creationId xmlns:p14="http://schemas.microsoft.com/office/powerpoint/2010/main" val="50957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F1ABA-7F0C-13BD-71A8-46DD5DABDF3C}"/>
              </a:ext>
            </a:extLst>
          </p:cNvPr>
          <p:cNvSpPr>
            <a:spLocks noGrp="1"/>
          </p:cNvSpPr>
          <p:nvPr>
            <p:ph type="body" sz="quarter" idx="10"/>
          </p:nvPr>
        </p:nvSpPr>
        <p:spPr>
          <a:xfrm>
            <a:off x="614018" y="2119219"/>
            <a:ext cx="10916962" cy="719137"/>
          </a:xfrm>
        </p:spPr>
        <p:txBody>
          <a:bodyPr>
            <a:noAutofit/>
          </a:bodyPr>
          <a:lstStyle/>
          <a:p>
            <a:pPr>
              <a:lnSpc>
                <a:spcPct val="120000"/>
              </a:lnSpc>
            </a:pPr>
            <a:r>
              <a:rPr lang="en-GB" sz="3600"/>
              <a:t>COVID-19 vaccination for individuals who are severely immunosuppressed - key principles for all </a:t>
            </a:r>
            <a:r>
              <a:rPr lang="en-GB" sz="3600">
                <a:ea typeface="Calibri"/>
                <a:cs typeface="Arial"/>
              </a:rPr>
              <a:t>Pfizer </a:t>
            </a:r>
            <a:r>
              <a:rPr lang="en-GB" sz="3600"/>
              <a:t>Comirnaty® LP.8.1 COVID-19 mRNA vaccines </a:t>
            </a:r>
          </a:p>
          <a:p>
            <a:pPr>
              <a:lnSpc>
                <a:spcPct val="120000"/>
              </a:lnSpc>
            </a:pPr>
            <a:endParaRPr lang="en-GB" sz="3600"/>
          </a:p>
          <a:p>
            <a:pPr algn="ctr">
              <a:lnSpc>
                <a:spcPct val="120000"/>
              </a:lnSpc>
            </a:pPr>
            <a:r>
              <a:rPr lang="en-GB" sz="3600"/>
              <a:t>COVID-19 spring campaign 2026</a:t>
            </a:r>
          </a:p>
          <a:p>
            <a:pPr>
              <a:lnSpc>
                <a:spcPct val="120000"/>
              </a:lnSpc>
            </a:pPr>
            <a:endParaRPr lang="en-GB" sz="3600"/>
          </a:p>
        </p:txBody>
      </p:sp>
    </p:spTree>
    <p:extLst>
      <p:ext uri="{BB962C8B-B14F-4D97-AF65-F5344CB8AC3E}">
        <p14:creationId xmlns:p14="http://schemas.microsoft.com/office/powerpoint/2010/main" val="266563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FC399-F310-DA91-4AB0-326DB7BED12C}"/>
              </a:ext>
            </a:extLst>
          </p:cNvPr>
          <p:cNvSpPr>
            <a:spLocks noGrp="1"/>
          </p:cNvSpPr>
          <p:nvPr>
            <p:ph idx="1"/>
          </p:nvPr>
        </p:nvSpPr>
        <p:spPr>
          <a:xfrm>
            <a:off x="838200" y="1402228"/>
            <a:ext cx="10515600" cy="4351338"/>
          </a:xfrm>
        </p:spPr>
        <p:txBody>
          <a:bodyPr lIns="91440" tIns="45720" rIns="91440" bIns="45720" anchor="t"/>
          <a:lstStyle/>
          <a:p>
            <a:r>
              <a:rPr lang="en-GB" sz="2400"/>
              <a:t>Recent UKHSA seroprevalence studies suggest that most children under 5 in the UK have had COVID-19 infection. However, the immunity profile of these children is less certain and may change for future birth cohorts. The JCVI advises that these children aged under 5 should be offered </a:t>
            </a:r>
            <a:r>
              <a:rPr lang="en-GB" sz="2400" b="1"/>
              <a:t>two doses</a:t>
            </a:r>
            <a:r>
              <a:rPr lang="en-GB" sz="2400"/>
              <a:t> of vaccine. </a:t>
            </a:r>
          </a:p>
          <a:p>
            <a:pPr marL="0" indent="0">
              <a:buNone/>
            </a:pPr>
            <a:endParaRPr lang="en-GB" sz="2400"/>
          </a:p>
          <a:p>
            <a:r>
              <a:rPr lang="en-GB" sz="2400"/>
              <a:t>JCVI has advised that eligible individuals aged 5 years and above only require a </a:t>
            </a:r>
            <a:r>
              <a:rPr lang="en-GB" sz="2400" b="1"/>
              <a:t>single dose </a:t>
            </a:r>
            <a:r>
              <a:rPr lang="en-GB" sz="2400"/>
              <a:t>of vaccine, irrespective of prior vaccination status. </a:t>
            </a:r>
          </a:p>
          <a:p>
            <a:endParaRPr lang="en-GB" sz="2400"/>
          </a:p>
          <a:p>
            <a:r>
              <a:rPr lang="en-GB" sz="2400" b="1"/>
              <a:t>The only exception to this will be individuals with severe immunosuppression who may require additional doses (see slides below).</a:t>
            </a:r>
            <a:endParaRPr lang="en-GB" sz="2400" b="1">
              <a:cs typeface="Arial"/>
            </a:endParaRPr>
          </a:p>
          <a:p>
            <a:endParaRPr lang="en-GB" b="1">
              <a:cs typeface="Arial"/>
            </a:endParaRPr>
          </a:p>
        </p:txBody>
      </p:sp>
      <p:sp>
        <p:nvSpPr>
          <p:cNvPr id="5" name="Slide Number Placeholder 4">
            <a:extLst>
              <a:ext uri="{FF2B5EF4-FFF2-40B4-BE49-F238E27FC236}">
                <a16:creationId xmlns:a16="http://schemas.microsoft.com/office/drawing/2014/main" id="{6B3ACB50-A777-6598-BBB4-985E24DCD290}"/>
              </a:ext>
            </a:extLst>
          </p:cNvPr>
          <p:cNvSpPr>
            <a:spLocks noGrp="1"/>
          </p:cNvSpPr>
          <p:nvPr>
            <p:ph type="sldNum" sz="quarter" idx="12"/>
          </p:nvPr>
        </p:nvSpPr>
        <p:spPr/>
        <p:txBody>
          <a:bodyPr/>
          <a:lstStyle/>
          <a:p>
            <a:fld id="{561D0CCE-8DCC-44DC-A653-AE62B1D84A52}" type="slidenum">
              <a:rPr lang="en-GB" smtClean="0"/>
              <a:pPr/>
              <a:t>13</a:t>
            </a:fld>
            <a:endParaRPr lang="en-GB"/>
          </a:p>
        </p:txBody>
      </p:sp>
      <p:sp>
        <p:nvSpPr>
          <p:cNvPr id="2" name="TextBox 1">
            <a:extLst>
              <a:ext uri="{FF2B5EF4-FFF2-40B4-BE49-F238E27FC236}">
                <a16:creationId xmlns:a16="http://schemas.microsoft.com/office/drawing/2014/main" id="{C7072DE1-55FE-61D9-D12F-B88EA6CC878A}"/>
              </a:ext>
            </a:extLst>
          </p:cNvPr>
          <p:cNvSpPr txBox="1"/>
          <p:nvPr/>
        </p:nvSpPr>
        <p:spPr>
          <a:xfrm>
            <a:off x="1" y="54303"/>
            <a:ext cx="121937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Arial"/>
              </a:rPr>
              <a:t>Dose recommendation by age and possible additional doses for individuals with severe immunosuppression </a:t>
            </a:r>
            <a:endParaRPr lang="en-US"/>
          </a:p>
        </p:txBody>
      </p:sp>
    </p:spTree>
    <p:extLst>
      <p:ext uri="{BB962C8B-B14F-4D97-AF65-F5344CB8AC3E}">
        <p14:creationId xmlns:p14="http://schemas.microsoft.com/office/powerpoint/2010/main" val="337854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CD6F-A6A2-F332-AF73-C682399EF33D}"/>
              </a:ext>
            </a:extLst>
          </p:cNvPr>
          <p:cNvSpPr>
            <a:spLocks noGrp="1"/>
          </p:cNvSpPr>
          <p:nvPr>
            <p:ph type="title"/>
          </p:nvPr>
        </p:nvSpPr>
        <p:spPr>
          <a:xfrm>
            <a:off x="152400" y="0"/>
            <a:ext cx="11887200" cy="931871"/>
          </a:xfrm>
        </p:spPr>
        <p:txBody>
          <a:bodyPr lIns="91440" tIns="45720" rIns="91440" bIns="45720" anchor="t"/>
          <a:lstStyle/>
          <a:p>
            <a:pPr algn="ctr"/>
            <a:r>
              <a:rPr lang="en-GB" sz="3600" b="1"/>
              <a:t>Additional doses for individuals with severe immunosuppression (1)</a:t>
            </a:r>
          </a:p>
        </p:txBody>
      </p:sp>
      <p:sp>
        <p:nvSpPr>
          <p:cNvPr id="3" name="Content Placeholder 2">
            <a:extLst>
              <a:ext uri="{FF2B5EF4-FFF2-40B4-BE49-F238E27FC236}">
                <a16:creationId xmlns:a16="http://schemas.microsoft.com/office/drawing/2014/main" id="{5D34C379-9131-0D8C-DCA8-0390F1232134}"/>
              </a:ext>
            </a:extLst>
          </p:cNvPr>
          <p:cNvSpPr>
            <a:spLocks noGrp="1"/>
          </p:cNvSpPr>
          <p:nvPr>
            <p:ph idx="1"/>
          </p:nvPr>
        </p:nvSpPr>
        <p:spPr>
          <a:xfrm>
            <a:off x="246285" y="1057579"/>
            <a:ext cx="8681146" cy="4917417"/>
          </a:xfrm>
        </p:spPr>
        <p:txBody>
          <a:bodyPr lIns="91440" tIns="45720" rIns="91440" bIns="45720" anchor="t"/>
          <a:lstStyle/>
          <a:p>
            <a:r>
              <a:rPr lang="en-GB" sz="1800"/>
              <a:t>Some individuals with more severe forms of immunosuppression* make low or no detectable responses, therefore JCVI considers that a small group of more severely immunosuppressed individuals should be offered additional doses of vaccination..</a:t>
            </a:r>
            <a:endParaRPr lang="en-GB" sz="1800">
              <a:cs typeface="Arial"/>
            </a:endParaRPr>
          </a:p>
          <a:p>
            <a:r>
              <a:rPr lang="en-GB" sz="1800"/>
              <a:t>The </a:t>
            </a:r>
            <a:r>
              <a:rPr lang="en-GB" sz="1800">
                <a:ea typeface="+mn-lt"/>
                <a:cs typeface="+mn-lt"/>
                <a:hlinkClick r:id="rId2"/>
              </a:rPr>
              <a:t>COVID-19: the green book chapter </a:t>
            </a:r>
            <a:r>
              <a:rPr lang="en-GB" sz="1800">
                <a:ea typeface="+mn-lt"/>
                <a:cs typeface="+mn-lt"/>
              </a:rPr>
              <a:t> outlines COVID-19 vaccination eligibility for individuals with severe immunosuppression, this includes: </a:t>
            </a:r>
            <a:r>
              <a:rPr lang="en-GB" sz="1800"/>
              <a:t>. </a:t>
            </a:r>
            <a:endParaRPr lang="en-GB" sz="1800">
              <a:cs typeface="Arial"/>
            </a:endParaRPr>
          </a:p>
          <a:p>
            <a:pPr lvl="1"/>
            <a:r>
              <a:rPr lang="en-GB" sz="1800"/>
              <a:t>Individuals aged </a:t>
            </a:r>
            <a:r>
              <a:rPr lang="en-GB" sz="1800" b="1"/>
              <a:t>6 months to 11 years</a:t>
            </a:r>
            <a:r>
              <a:rPr lang="en-GB" sz="1800"/>
              <a:t> as defined in Box 2 </a:t>
            </a:r>
          </a:p>
          <a:p>
            <a:pPr lvl="1"/>
            <a:r>
              <a:rPr lang="en-GB" sz="1800"/>
              <a:t>Individuals aged </a:t>
            </a:r>
            <a:r>
              <a:rPr lang="en-GB" sz="1800" b="1"/>
              <a:t>12 years and above </a:t>
            </a:r>
            <a:r>
              <a:rPr lang="en-GB" sz="1800"/>
              <a:t>as defined in Box 1 </a:t>
            </a:r>
          </a:p>
          <a:p>
            <a:r>
              <a:rPr lang="en-GB" sz="1800">
                <a:cs typeface="Arial"/>
              </a:rPr>
              <a:t>As per the </a:t>
            </a:r>
            <a:r>
              <a:rPr lang="en-GB" sz="1800">
                <a:ea typeface="+mn-lt"/>
                <a:cs typeface="+mn-lt"/>
                <a:hlinkClick r:id="rId2"/>
              </a:rPr>
              <a:t>COVID-19: the green book chapter</a:t>
            </a:r>
            <a:r>
              <a:rPr lang="en-GB" sz="1800">
                <a:ea typeface="+mn-lt"/>
                <a:cs typeface="+mn-lt"/>
              </a:rPr>
              <a:t>, a third dose of vaccination in those who are severely immunosuppressed show increased immune responses.</a:t>
            </a:r>
          </a:p>
          <a:p>
            <a:r>
              <a:rPr lang="en-GB" sz="1800"/>
              <a:t>Infants and children who are severely immunosuppressed as defined by </a:t>
            </a:r>
            <a:r>
              <a:rPr lang="en-GB" sz="1800">
                <a:hlinkClick r:id="rId2" tooltip="https://www.gov.uk/government/publications/covid-19-the-green-book-chapter-14a">
                  <a:extLst>
                    <a:ext uri="{A12FA001-AC4F-418D-AE19-62706E023703}">
                      <ahyp:hlinkClr xmlns:ahyp="http://schemas.microsoft.com/office/drawing/2018/hyperlinkcolor" val="tx"/>
                    </a:ext>
                  </a:extLst>
                </a:hlinkClick>
              </a:rPr>
              <a:t>Chapter 14a Green Book</a:t>
            </a:r>
            <a:r>
              <a:rPr lang="en-GB" sz="1800"/>
              <a:t> and/or have been referred for vaccination by a specialist who has designated them as group 01 or 02 as described in WIS (Welsh Immunisation System) are eligible for their COVID-19 vaccine via a </a:t>
            </a:r>
            <a:r>
              <a:rPr lang="en-GB" sz="1800" b="1"/>
              <a:t>PGD</a:t>
            </a:r>
            <a:r>
              <a:rPr lang="en-GB" sz="1800"/>
              <a:t>:</a:t>
            </a:r>
            <a:r>
              <a:rPr lang="en-GB" sz="1800">
                <a:hlinkClick r:id="rId3">
                  <a:extLst>
                    <a:ext uri="{A12FA001-AC4F-418D-AE19-62706E023703}">
                      <ahyp:hlinkClr xmlns:ahyp="http://schemas.microsoft.com/office/drawing/2018/hyperlinkcolor" val="tx"/>
                    </a:ext>
                  </a:extLst>
                </a:hlinkClick>
              </a:rPr>
              <a:t> Patient Group Directions (PGD) - Welsh Medicines Advice Service (wales.nhs.uk)</a:t>
            </a:r>
            <a:endParaRPr lang="en-GB" sz="1800">
              <a:latin typeface="Arial"/>
              <a:ea typeface="Source Sans Pro"/>
              <a:cs typeface="Arial"/>
            </a:endParaRPr>
          </a:p>
          <a:p>
            <a:r>
              <a:rPr lang="en-GB" sz="1800">
                <a:cs typeface="Arial"/>
              </a:rPr>
              <a:t>*</a:t>
            </a:r>
            <a:r>
              <a:rPr lang="en-GB" sz="1800">
                <a:highlight>
                  <a:srgbClr val="FFFFFF"/>
                </a:highlight>
                <a:cs typeface="Arial"/>
              </a:rPr>
              <a:t>including individuals who receive bone marrow transplants or CAR-T therapy as they may have lost immunological memory of previous vaccination.</a:t>
            </a:r>
          </a:p>
          <a:p>
            <a:pPr marL="0" indent="0">
              <a:buNone/>
            </a:pPr>
            <a:endParaRPr lang="en-GB" sz="1800">
              <a:cs typeface="Arial"/>
            </a:endParaRPr>
          </a:p>
        </p:txBody>
      </p:sp>
      <p:sp>
        <p:nvSpPr>
          <p:cNvPr id="5" name="Slide Number Placeholder 4">
            <a:extLst>
              <a:ext uri="{FF2B5EF4-FFF2-40B4-BE49-F238E27FC236}">
                <a16:creationId xmlns:a16="http://schemas.microsoft.com/office/drawing/2014/main" id="{97DDC2A4-3C89-35D5-2491-F0894F822562}"/>
              </a:ext>
            </a:extLst>
          </p:cNvPr>
          <p:cNvSpPr>
            <a:spLocks noGrp="1"/>
          </p:cNvSpPr>
          <p:nvPr>
            <p:ph type="sldNum" sz="quarter" idx="12"/>
          </p:nvPr>
        </p:nvSpPr>
        <p:spPr/>
        <p:txBody>
          <a:bodyPr/>
          <a:lstStyle/>
          <a:p>
            <a:fld id="{561D0CCE-8DCC-44DC-A653-AE62B1D84A52}" type="slidenum">
              <a:rPr lang="en-GB" smtClean="0"/>
              <a:pPr/>
              <a:t>14</a:t>
            </a:fld>
            <a:endParaRPr lang="en-GB"/>
          </a:p>
        </p:txBody>
      </p:sp>
      <p:pic>
        <p:nvPicPr>
          <p:cNvPr id="4" name="Picture 3">
            <a:extLst>
              <a:ext uri="{FF2B5EF4-FFF2-40B4-BE49-F238E27FC236}">
                <a16:creationId xmlns:a16="http://schemas.microsoft.com/office/drawing/2014/main" id="{0F1F0CF9-6A2B-1959-6BCD-CCB2250B7610}"/>
              </a:ext>
            </a:extLst>
          </p:cNvPr>
          <p:cNvPicPr>
            <a:picLocks noChangeAspect="1"/>
          </p:cNvPicPr>
          <p:nvPr/>
        </p:nvPicPr>
        <p:blipFill>
          <a:blip r:embed="rId4"/>
          <a:stretch>
            <a:fillRect/>
          </a:stretch>
        </p:blipFill>
        <p:spPr>
          <a:xfrm>
            <a:off x="9030127" y="585135"/>
            <a:ext cx="2589397" cy="363432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50815B7-FD51-8D5B-0D9E-95C414FDBBE6}"/>
              </a:ext>
            </a:extLst>
          </p:cNvPr>
          <p:cNvPicPr>
            <a:picLocks noChangeAspect="1"/>
          </p:cNvPicPr>
          <p:nvPr/>
        </p:nvPicPr>
        <p:blipFill>
          <a:blip r:embed="rId5"/>
          <a:stretch>
            <a:fillRect/>
          </a:stretch>
        </p:blipFill>
        <p:spPr>
          <a:xfrm>
            <a:off x="9451569" y="2711589"/>
            <a:ext cx="2589396" cy="3456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157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A9A3-E7A2-BA4C-D36E-FF6D86BD3CAD}"/>
              </a:ext>
            </a:extLst>
          </p:cNvPr>
          <p:cNvSpPr>
            <a:spLocks noGrp="1"/>
          </p:cNvSpPr>
          <p:nvPr>
            <p:ph type="title"/>
          </p:nvPr>
        </p:nvSpPr>
        <p:spPr>
          <a:xfrm>
            <a:off x="838200" y="136551"/>
            <a:ext cx="10515600" cy="1325563"/>
          </a:xfrm>
        </p:spPr>
        <p:txBody>
          <a:bodyPr lIns="91440" tIns="45720" rIns="91440" bIns="45720" anchor="t"/>
          <a:lstStyle/>
          <a:p>
            <a:pPr algn="ctr"/>
            <a:r>
              <a:rPr lang="en-GB" sz="3600" b="1"/>
              <a:t>Individuals who receive bone marrow transplant and CAR-T therapy</a:t>
            </a:r>
            <a:endParaRPr lang="en-GB" sz="3600" b="1">
              <a:cs typeface="Arial"/>
            </a:endParaRPr>
          </a:p>
        </p:txBody>
      </p:sp>
      <p:sp>
        <p:nvSpPr>
          <p:cNvPr id="3" name="Content Placeholder 2">
            <a:extLst>
              <a:ext uri="{FF2B5EF4-FFF2-40B4-BE49-F238E27FC236}">
                <a16:creationId xmlns:a16="http://schemas.microsoft.com/office/drawing/2014/main" id="{C6F1B221-9508-889C-8086-F74CA5254351}"/>
              </a:ext>
            </a:extLst>
          </p:cNvPr>
          <p:cNvSpPr>
            <a:spLocks noGrp="1"/>
          </p:cNvSpPr>
          <p:nvPr>
            <p:ph idx="1"/>
          </p:nvPr>
        </p:nvSpPr>
        <p:spPr>
          <a:xfrm>
            <a:off x="838200" y="1462088"/>
            <a:ext cx="10515600" cy="4351338"/>
          </a:xfrm>
        </p:spPr>
        <p:txBody>
          <a:bodyPr/>
          <a:lstStyle/>
          <a:p>
            <a:r>
              <a:rPr lang="en-GB" sz="2000"/>
              <a:t>These individuals may lose immunological memory from vaccination received prior to the treatment and the development of the underlying condition.</a:t>
            </a:r>
          </a:p>
          <a:p>
            <a:r>
              <a:rPr lang="en-GB" sz="2000"/>
              <a:t>After treatment and recovery, these individuals should be considered for a full course of revaccination for all vaccines used in the routine programme (</a:t>
            </a:r>
            <a:r>
              <a:rPr lang="en-GB" sz="2000">
                <a:hlinkClick r:id="rId3"/>
              </a:rPr>
              <a:t>see chapter 7 Green Book</a:t>
            </a:r>
            <a:r>
              <a:rPr lang="en-GB" sz="2000"/>
              <a:t>) under specialist advice.</a:t>
            </a:r>
          </a:p>
          <a:p>
            <a:r>
              <a:rPr lang="en-GB" sz="2000"/>
              <a:t>Individuals who have recovered from a bone marrow transplant should be considered for a first dose of COVID-19 vaccine, regardless of the time of year.</a:t>
            </a:r>
          </a:p>
          <a:p>
            <a:r>
              <a:rPr lang="en-GB" sz="2000"/>
              <a:t>A subsequent dose should then be offered ideally at an interval of 8 to 12 weeks, to extend the duration of protection. This interval may be reduced to a minimum of three weeks on specialist clinical advice.</a:t>
            </a:r>
          </a:p>
          <a:p>
            <a:r>
              <a:rPr lang="en-GB" sz="2000"/>
              <a:t>Those who remain immunosuppressed will then continue to be eligible for seasonal campaigns. </a:t>
            </a:r>
          </a:p>
        </p:txBody>
      </p:sp>
      <p:sp>
        <p:nvSpPr>
          <p:cNvPr id="5" name="Slide Number Placeholder 4">
            <a:extLst>
              <a:ext uri="{FF2B5EF4-FFF2-40B4-BE49-F238E27FC236}">
                <a16:creationId xmlns:a16="http://schemas.microsoft.com/office/drawing/2014/main" id="{4F83E0EB-D6E0-3D36-2B03-43E0258B3DBC}"/>
              </a:ext>
            </a:extLst>
          </p:cNvPr>
          <p:cNvSpPr>
            <a:spLocks noGrp="1"/>
          </p:cNvSpPr>
          <p:nvPr>
            <p:ph type="sldNum" sz="quarter" idx="12"/>
          </p:nvPr>
        </p:nvSpPr>
        <p:spPr/>
        <p:txBody>
          <a:bodyPr/>
          <a:lstStyle/>
          <a:p>
            <a:fld id="{561D0CCE-8DCC-44DC-A653-AE62B1D84A52}" type="slidenum">
              <a:rPr lang="en-GB" smtClean="0"/>
              <a:pPr/>
              <a:t>15</a:t>
            </a:fld>
            <a:endParaRPr lang="en-GB"/>
          </a:p>
        </p:txBody>
      </p:sp>
    </p:spTree>
    <p:extLst>
      <p:ext uri="{BB962C8B-B14F-4D97-AF65-F5344CB8AC3E}">
        <p14:creationId xmlns:p14="http://schemas.microsoft.com/office/powerpoint/2010/main" val="304955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9055-E800-1757-F3CA-41814E8BF567}"/>
              </a:ext>
            </a:extLst>
          </p:cNvPr>
          <p:cNvSpPr>
            <a:spLocks noGrp="1"/>
          </p:cNvSpPr>
          <p:nvPr>
            <p:ph type="title"/>
          </p:nvPr>
        </p:nvSpPr>
        <p:spPr>
          <a:xfrm>
            <a:off x="84959" y="137401"/>
            <a:ext cx="12022082" cy="1351838"/>
          </a:xfrm>
        </p:spPr>
        <p:txBody>
          <a:bodyPr lIns="91440" tIns="45720" rIns="91440" bIns="45720" anchor="t"/>
          <a:lstStyle/>
          <a:p>
            <a:pPr algn="ctr"/>
            <a:r>
              <a:rPr lang="en-GB" b="1"/>
              <a:t>Additional doses for individuals with severe immunosuppression (2)</a:t>
            </a:r>
          </a:p>
        </p:txBody>
      </p:sp>
      <p:sp>
        <p:nvSpPr>
          <p:cNvPr id="3" name="Content Placeholder 2">
            <a:extLst>
              <a:ext uri="{FF2B5EF4-FFF2-40B4-BE49-F238E27FC236}">
                <a16:creationId xmlns:a16="http://schemas.microsoft.com/office/drawing/2014/main" id="{7638FB25-B916-4071-39BF-852CB1067027}"/>
              </a:ext>
            </a:extLst>
          </p:cNvPr>
          <p:cNvSpPr>
            <a:spLocks noGrp="1"/>
          </p:cNvSpPr>
          <p:nvPr>
            <p:ph idx="1"/>
          </p:nvPr>
        </p:nvSpPr>
        <p:spPr>
          <a:xfrm>
            <a:off x="838200" y="1847850"/>
            <a:ext cx="10813112" cy="4351338"/>
          </a:xfrm>
        </p:spPr>
        <p:txBody>
          <a:bodyPr lIns="91440" tIns="45720" rIns="91440" bIns="45720" anchor="t"/>
          <a:lstStyle/>
          <a:p>
            <a:pPr marL="0" lvl="0" indent="0">
              <a:buNone/>
            </a:pPr>
            <a:r>
              <a:rPr lang="en-GB" sz="1800" b="1">
                <a:latin typeface="Arial"/>
                <a:cs typeface="Arial"/>
              </a:rPr>
              <a:t>Previously unvaccinated:</a:t>
            </a:r>
          </a:p>
          <a:p>
            <a:r>
              <a:rPr lang="en-GB" sz="1800">
                <a:latin typeface="Arial"/>
                <a:cs typeface="Arial"/>
              </a:rPr>
              <a:t>Individuals who are previously unvaccinated and who become or have recently become severely immunosuppressed should be considered for a first dose of vaccination, regardless of the time of year. </a:t>
            </a:r>
          </a:p>
          <a:p>
            <a:r>
              <a:rPr lang="en-GB" sz="1800">
                <a:latin typeface="Arial"/>
                <a:cs typeface="Arial"/>
              </a:rPr>
              <a:t>Where a primary course is commenced, second doses should ideally be given between 8-12 weeks from the previous dose, to extend protection. This interval may be reduced to three weeks on specialist clinical advice to maximise short term protection. . </a:t>
            </a:r>
          </a:p>
          <a:p>
            <a:pPr marL="0" lvl="0" indent="0">
              <a:buNone/>
            </a:pPr>
            <a:r>
              <a:rPr lang="en-GB" sz="1800" b="1">
                <a:latin typeface="Arial"/>
                <a:cs typeface="Arial"/>
              </a:rPr>
              <a:t>Previously vaccinated: </a:t>
            </a:r>
          </a:p>
          <a:p>
            <a:pPr lvl="0"/>
            <a:r>
              <a:rPr lang="en-GB" sz="1800">
                <a:latin typeface="Arial"/>
                <a:cs typeface="Arial"/>
              </a:rPr>
              <a:t>Vaccinated individuals who become or have recently become severely immunosuppressed should be considered for an additional dose of COVID-19 vaccine, regardless of their past vaccination history and the time of year. The additional dose of vaccine should be offered at a minimum interval of three months from any previous doses, to extend protection until the next seasonal campaign.</a:t>
            </a:r>
          </a:p>
          <a:p>
            <a:pPr lvl="0"/>
            <a:endParaRPr lang="en-GB" sz="1800">
              <a:latin typeface="Arial"/>
              <a:cs typeface="Arial"/>
            </a:endParaRPr>
          </a:p>
          <a:p>
            <a:pPr marL="457200" lvl="1" indent="0" algn="ctr">
              <a:buNone/>
            </a:pPr>
            <a:r>
              <a:rPr lang="en-GB" sz="1800" b="1">
                <a:latin typeface="Arial"/>
                <a:cs typeface="Arial"/>
              </a:rPr>
              <a:t>Clinical judgement should be used to decide which individuals should be given an additional dose</a:t>
            </a:r>
          </a:p>
        </p:txBody>
      </p:sp>
      <p:sp>
        <p:nvSpPr>
          <p:cNvPr id="5" name="Slide Number Placeholder 4">
            <a:extLst>
              <a:ext uri="{FF2B5EF4-FFF2-40B4-BE49-F238E27FC236}">
                <a16:creationId xmlns:a16="http://schemas.microsoft.com/office/drawing/2014/main" id="{9E12E684-5728-8AAE-8246-4D619193BBEA}"/>
              </a:ext>
            </a:extLst>
          </p:cNvPr>
          <p:cNvSpPr>
            <a:spLocks noGrp="1"/>
          </p:cNvSpPr>
          <p:nvPr>
            <p:ph type="sldNum" sz="quarter" idx="12"/>
          </p:nvPr>
        </p:nvSpPr>
        <p:spPr/>
        <p:txBody>
          <a:bodyPr/>
          <a:lstStyle/>
          <a:p>
            <a:fld id="{561D0CCE-8DCC-44DC-A653-AE62B1D84A52}" type="slidenum">
              <a:rPr lang="en-GB" smtClean="0"/>
              <a:pPr/>
              <a:t>16</a:t>
            </a:fld>
            <a:endParaRPr lang="en-GB"/>
          </a:p>
        </p:txBody>
      </p:sp>
      <p:sp>
        <p:nvSpPr>
          <p:cNvPr id="8" name="TextBox 7">
            <a:extLst>
              <a:ext uri="{FF2B5EF4-FFF2-40B4-BE49-F238E27FC236}">
                <a16:creationId xmlns:a16="http://schemas.microsoft.com/office/drawing/2014/main" id="{F3DC6E7B-B0AA-99CF-90C4-654AAF92469E}"/>
              </a:ext>
            </a:extLst>
          </p:cNvPr>
          <p:cNvSpPr txBox="1"/>
          <p:nvPr/>
        </p:nvSpPr>
        <p:spPr>
          <a:xfrm>
            <a:off x="3581401" y="6308209"/>
            <a:ext cx="6106884" cy="369332"/>
          </a:xfrm>
          <a:prstGeom prst="rect">
            <a:avLst/>
          </a:prstGeom>
          <a:noFill/>
        </p:spPr>
        <p:txBody>
          <a:bodyPr wrap="square">
            <a:spAutoFit/>
          </a:bodyPr>
          <a:lstStyle/>
          <a:p>
            <a:r>
              <a:rPr lang="en-GB">
                <a:solidFill>
                  <a:schemeClr val="bg1"/>
                </a:solidFill>
              </a:rPr>
              <a:t>See, </a:t>
            </a:r>
            <a:r>
              <a:rPr lang="en-GB">
                <a:hlinkClick r:id="rId2"/>
              </a:rPr>
              <a:t>Green book on immunisation COVID-19 chapter</a:t>
            </a:r>
            <a:endParaRPr lang="en-GB"/>
          </a:p>
        </p:txBody>
      </p:sp>
    </p:spTree>
    <p:extLst>
      <p:ext uri="{BB962C8B-B14F-4D97-AF65-F5344CB8AC3E}">
        <p14:creationId xmlns:p14="http://schemas.microsoft.com/office/powerpoint/2010/main" val="62949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CDCD54-9DF6-DB56-F505-00AF859F5A36}"/>
              </a:ext>
            </a:extLst>
          </p:cNvPr>
          <p:cNvSpPr/>
          <p:nvPr/>
        </p:nvSpPr>
        <p:spPr>
          <a:xfrm>
            <a:off x="838200" y="4871803"/>
            <a:ext cx="10959059" cy="9443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D887B5-3D7A-738E-D2CE-0FF8FBA3B5C0}"/>
              </a:ext>
            </a:extLst>
          </p:cNvPr>
          <p:cNvSpPr>
            <a:spLocks noGrp="1"/>
          </p:cNvSpPr>
          <p:nvPr>
            <p:ph type="title"/>
          </p:nvPr>
        </p:nvSpPr>
        <p:spPr>
          <a:xfrm>
            <a:off x="838200" y="1"/>
            <a:ext cx="10515600" cy="653880"/>
          </a:xfrm>
        </p:spPr>
        <p:txBody>
          <a:bodyPr/>
          <a:lstStyle/>
          <a:p>
            <a:r>
              <a:rPr lang="en-GB" b="1"/>
              <a:t>Timing of additional doses</a:t>
            </a:r>
          </a:p>
        </p:txBody>
      </p:sp>
      <p:sp>
        <p:nvSpPr>
          <p:cNvPr id="3" name="Content Placeholder 2">
            <a:extLst>
              <a:ext uri="{FF2B5EF4-FFF2-40B4-BE49-F238E27FC236}">
                <a16:creationId xmlns:a16="http://schemas.microsoft.com/office/drawing/2014/main" id="{EE20A604-C24C-07BC-D090-E2296DC90AA4}"/>
              </a:ext>
            </a:extLst>
          </p:cNvPr>
          <p:cNvSpPr>
            <a:spLocks noGrp="1"/>
          </p:cNvSpPr>
          <p:nvPr>
            <p:ph idx="1"/>
          </p:nvPr>
        </p:nvSpPr>
        <p:spPr>
          <a:xfrm>
            <a:off x="838200" y="653881"/>
            <a:ext cx="10997629" cy="5550239"/>
          </a:xfrm>
        </p:spPr>
        <p:txBody>
          <a:bodyPr lIns="91440" tIns="45720" rIns="91440" bIns="45720" anchor="t"/>
          <a:lstStyle/>
          <a:p>
            <a:pPr marL="0" indent="0">
              <a:buNone/>
            </a:pPr>
            <a:r>
              <a:rPr lang="en-GB" sz="2000"/>
              <a:t>Vaccines administered during periods of minimum immunosuppression are more likely to generate better immune responses. Therefore, any planned additional doses should ideally be given with special attention paid to current or planned immunosuppressive therapies. For example:</a:t>
            </a:r>
          </a:p>
          <a:p>
            <a:r>
              <a:rPr lang="en-GB" sz="2000"/>
              <a:t>For the small number of patients who are about to receive planned immunosuppressive therapy, vaccination may be brought forward to before commencing that therapy (ideally at least two weeks before), when their immune system is better able to make a response</a:t>
            </a:r>
            <a:endParaRPr lang="en-GB" sz="2000">
              <a:cs typeface="Arial"/>
            </a:endParaRPr>
          </a:p>
          <a:p>
            <a:r>
              <a:rPr lang="en-GB" sz="2000"/>
              <a:t>To maximise the benefit, the vaccine should not be given within three weeks of a previous dose </a:t>
            </a:r>
            <a:endParaRPr lang="en-GB"/>
          </a:p>
          <a:p>
            <a:r>
              <a:rPr lang="en-GB" sz="2000"/>
              <a:t>Where possible, additional booster doses should be delayed until two weeks </a:t>
            </a:r>
            <a:r>
              <a:rPr lang="en-GB" sz="2000">
                <a:ln w="0"/>
                <a:effectLst>
                  <a:outerShdw blurRad="38100" dist="19050" dir="2700000" algn="tl" rotWithShape="0">
                    <a:schemeClr val="dk1">
                      <a:alpha val="40000"/>
                    </a:schemeClr>
                  </a:outerShdw>
                </a:effectLst>
              </a:rPr>
              <a:t>after</a:t>
            </a:r>
            <a:r>
              <a:rPr lang="en-GB" sz="2000"/>
              <a:t> the period of immunosuppression, in addition to the time period for clearance of the therapeutic agent </a:t>
            </a:r>
          </a:p>
          <a:p>
            <a:r>
              <a:rPr lang="en-GB" sz="2000"/>
              <a:t>Alternatively, consideration should be given to vaccination during a treatment ‘holiday’ or when the degree of immunosuppression is at a minimum </a:t>
            </a:r>
          </a:p>
          <a:p>
            <a:pPr marL="0" indent="0" algn="ctr">
              <a:buNone/>
            </a:pPr>
            <a:r>
              <a:rPr lang="en-GB" sz="2000" b="1">
                <a:ln w="0"/>
                <a:effectLst>
                  <a:outerShdw blurRad="38100" dist="19050" dir="2700000" algn="tl" rotWithShape="0">
                    <a:schemeClr val="dk1">
                      <a:alpha val="40000"/>
                    </a:schemeClr>
                  </a:outerShdw>
                </a:effectLst>
              </a:rPr>
              <a:t>Any decision to defer immunosuppressive therapy or to delay possible benefit from vaccination until after therapy should only be taken with due consideration of the risks of exacerbating their underlying condition, as well as the risks from COVID-19.</a:t>
            </a:r>
          </a:p>
          <a:p>
            <a:pPr marL="0" indent="0" algn="ctr">
              <a:buNone/>
            </a:pPr>
            <a:r>
              <a:rPr lang="en-GB" sz="2000" u="sng">
                <a:hlinkClick r:id="rId3"/>
              </a:rPr>
              <a:t>Green Book COVID-19 chapter </a:t>
            </a:r>
            <a:r>
              <a:rPr lang="en-GB" sz="2000"/>
              <a:t> </a:t>
            </a:r>
          </a:p>
        </p:txBody>
      </p:sp>
      <p:sp>
        <p:nvSpPr>
          <p:cNvPr id="5" name="Slide Number Placeholder 4">
            <a:extLst>
              <a:ext uri="{FF2B5EF4-FFF2-40B4-BE49-F238E27FC236}">
                <a16:creationId xmlns:a16="http://schemas.microsoft.com/office/drawing/2014/main" id="{70D25FF8-7A15-86C5-244C-29CA5C3B37A0}"/>
              </a:ext>
            </a:extLst>
          </p:cNvPr>
          <p:cNvSpPr>
            <a:spLocks noGrp="1"/>
          </p:cNvSpPr>
          <p:nvPr>
            <p:ph type="sldNum" sz="quarter" idx="12"/>
          </p:nvPr>
        </p:nvSpPr>
        <p:spPr/>
        <p:txBody>
          <a:bodyPr/>
          <a:lstStyle/>
          <a:p>
            <a:fld id="{561D0CCE-8DCC-44DC-A653-AE62B1D84A52}" type="slidenum">
              <a:rPr lang="en-GB" smtClean="0"/>
              <a:pPr/>
              <a:t>17</a:t>
            </a:fld>
            <a:endParaRPr lang="en-GB"/>
          </a:p>
        </p:txBody>
      </p:sp>
    </p:spTree>
    <p:extLst>
      <p:ext uri="{BB962C8B-B14F-4D97-AF65-F5344CB8AC3E}">
        <p14:creationId xmlns:p14="http://schemas.microsoft.com/office/powerpoint/2010/main" val="361358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8764-FACA-D046-26A6-D18732B913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B88994-B5F6-5301-604E-494E42C84AC8}"/>
              </a:ext>
            </a:extLst>
          </p:cNvPr>
          <p:cNvSpPr>
            <a:spLocks noGrp="1"/>
          </p:cNvSpPr>
          <p:nvPr>
            <p:ph type="body" sz="quarter" idx="10"/>
          </p:nvPr>
        </p:nvSpPr>
        <p:spPr>
          <a:xfrm>
            <a:off x="614018" y="2119219"/>
            <a:ext cx="10916962" cy="719137"/>
          </a:xfrm>
        </p:spPr>
        <p:txBody>
          <a:bodyPr lIns="91440" tIns="45720" rIns="91440" bIns="45720" anchor="t">
            <a:noAutofit/>
          </a:bodyPr>
          <a:lstStyle/>
          <a:p>
            <a:pPr>
              <a:lnSpc>
                <a:spcPct val="120000"/>
              </a:lnSpc>
            </a:pPr>
            <a:endParaRPr lang="en-GB" sz="3600"/>
          </a:p>
          <a:p>
            <a:pPr>
              <a:lnSpc>
                <a:spcPct val="100000"/>
              </a:lnSpc>
              <a:spcBef>
                <a:spcPts val="0"/>
              </a:spcBef>
            </a:pPr>
            <a:r>
              <a:rPr lang="en-GB" sz="3200">
                <a:latin typeface="Arial"/>
                <a:cs typeface="Arial"/>
              </a:rPr>
              <a:t>    Pfizer Comirnaty</a:t>
            </a:r>
            <a:r>
              <a:rPr lang="en-GB" sz="2100" baseline="30000">
                <a:latin typeface="Arial"/>
                <a:cs typeface="Arial"/>
              </a:rPr>
              <a:t>®</a:t>
            </a:r>
            <a:r>
              <a:rPr lang="en-GB" sz="3200">
                <a:latin typeface="Arial"/>
                <a:cs typeface="Arial"/>
              </a:rPr>
              <a:t> LP.8.1 </a:t>
            </a:r>
            <a:endParaRPr lang="en-US" sz="3200" b="0">
              <a:solidFill>
                <a:srgbClr val="212A73"/>
              </a:solidFill>
              <a:latin typeface="Arial"/>
              <a:cs typeface="Arial"/>
            </a:endParaRPr>
          </a:p>
          <a:p>
            <a:pPr marL="457200" indent="-457200">
              <a:lnSpc>
                <a:spcPct val="100000"/>
              </a:lnSpc>
              <a:spcBef>
                <a:spcPts val="0"/>
              </a:spcBef>
              <a:buFont typeface="Arial"/>
              <a:buChar char="•"/>
            </a:pPr>
            <a:r>
              <a:rPr lang="en-GB" sz="3200">
                <a:latin typeface="Arial"/>
                <a:cs typeface="Arial"/>
              </a:rPr>
              <a:t>3 microgram/dose for those aged 6 months to 4 years</a:t>
            </a:r>
            <a:endParaRPr lang="en-US" sz="3200" b="0">
              <a:solidFill>
                <a:srgbClr val="212A73"/>
              </a:solidFill>
              <a:latin typeface="Arial"/>
              <a:cs typeface="Arial"/>
            </a:endParaRPr>
          </a:p>
          <a:p>
            <a:pPr marL="457200" indent="-457200">
              <a:lnSpc>
                <a:spcPct val="100000"/>
              </a:lnSpc>
              <a:spcBef>
                <a:spcPts val="0"/>
              </a:spcBef>
              <a:buFont typeface="Arial"/>
              <a:buChar char="•"/>
            </a:pPr>
            <a:r>
              <a:rPr lang="en-GB" sz="3200">
                <a:latin typeface="Arial"/>
                <a:cs typeface="Arial"/>
              </a:rPr>
              <a:t>10 microgram/dose for those aged 5 to 11 years</a:t>
            </a:r>
            <a:endParaRPr lang="en-US" sz="3200" b="0">
              <a:solidFill>
                <a:srgbClr val="212A73"/>
              </a:solidFill>
              <a:latin typeface="Arial"/>
              <a:cs typeface="Arial"/>
            </a:endParaRPr>
          </a:p>
          <a:p>
            <a:pPr algn="ctr">
              <a:lnSpc>
                <a:spcPct val="100000"/>
              </a:lnSpc>
              <a:spcBef>
                <a:spcPts val="0"/>
              </a:spcBef>
            </a:pPr>
            <a:endParaRPr lang="en-US" sz="3600" b="0">
              <a:solidFill>
                <a:srgbClr val="212A73"/>
              </a:solidFill>
              <a:latin typeface="Arial"/>
              <a:cs typeface="Arial"/>
            </a:endParaRPr>
          </a:p>
          <a:p>
            <a:pPr algn="ctr">
              <a:lnSpc>
                <a:spcPct val="120000"/>
              </a:lnSpc>
            </a:pPr>
            <a:r>
              <a:rPr lang="en-GB" sz="3600">
                <a:latin typeface="Arial"/>
                <a:cs typeface="Arial"/>
              </a:rPr>
              <a:t>COVID-19 spring campaign 2026</a:t>
            </a:r>
            <a:endParaRPr lang="en-GB" sz="4100">
              <a:latin typeface="Arial"/>
              <a:cs typeface="Arial"/>
            </a:endParaRPr>
          </a:p>
          <a:p>
            <a:pPr>
              <a:lnSpc>
                <a:spcPct val="120000"/>
              </a:lnSpc>
            </a:pPr>
            <a:endParaRPr lang="en-GB" sz="3600"/>
          </a:p>
        </p:txBody>
      </p:sp>
    </p:spTree>
    <p:extLst>
      <p:ext uri="{BB962C8B-B14F-4D97-AF65-F5344CB8AC3E}">
        <p14:creationId xmlns:p14="http://schemas.microsoft.com/office/powerpoint/2010/main" val="191228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7B89-AFD4-B874-D7F9-56142E41BCF3}"/>
              </a:ext>
            </a:extLst>
          </p:cNvPr>
          <p:cNvSpPr>
            <a:spLocks noGrp="1"/>
          </p:cNvSpPr>
          <p:nvPr>
            <p:ph type="title"/>
          </p:nvPr>
        </p:nvSpPr>
        <p:spPr>
          <a:xfrm>
            <a:off x="838200" y="136525"/>
            <a:ext cx="10515600" cy="615525"/>
          </a:xfrm>
        </p:spPr>
        <p:txBody>
          <a:bodyPr/>
          <a:lstStyle/>
          <a:p>
            <a:r>
              <a:rPr lang="en-GB" sz="4000" b="1"/>
              <a:t>Dosing and schedule</a:t>
            </a:r>
          </a:p>
        </p:txBody>
      </p:sp>
      <p:sp>
        <p:nvSpPr>
          <p:cNvPr id="3" name="Content Placeholder 2">
            <a:extLst>
              <a:ext uri="{FF2B5EF4-FFF2-40B4-BE49-F238E27FC236}">
                <a16:creationId xmlns:a16="http://schemas.microsoft.com/office/drawing/2014/main" id="{CD373CF9-575D-D11F-C932-B3209509EAAD}"/>
              </a:ext>
            </a:extLst>
          </p:cNvPr>
          <p:cNvSpPr>
            <a:spLocks noGrp="1"/>
          </p:cNvSpPr>
          <p:nvPr>
            <p:ph idx="1"/>
          </p:nvPr>
        </p:nvSpPr>
        <p:spPr>
          <a:xfrm>
            <a:off x="175549" y="1040938"/>
            <a:ext cx="11840902" cy="4685306"/>
          </a:xfrm>
        </p:spPr>
        <p:txBody>
          <a:bodyPr lIns="91440" tIns="45720" rIns="91440" bIns="45720" anchor="t"/>
          <a:lstStyle/>
          <a:p>
            <a:r>
              <a:rPr lang="en-GB" sz="1900"/>
              <a:t>The</a:t>
            </a:r>
            <a:r>
              <a:rPr lang="en-GB" sz="1900">
                <a:ea typeface="Calibri"/>
                <a:hlinkClick r:id="rId3"/>
              </a:rPr>
              <a:t> SmPC</a:t>
            </a:r>
            <a:r>
              <a:rPr lang="en-GB" sz="1900"/>
              <a:t> </a:t>
            </a:r>
            <a:r>
              <a:rPr lang="en-GB" sz="1900">
                <a:effectLst/>
                <a:latin typeface="Arial"/>
                <a:ea typeface="Calibri"/>
                <a:cs typeface="Arial"/>
              </a:rPr>
              <a:t>Pfizer Comirnaty LP.8.1</a:t>
            </a:r>
            <a:r>
              <a:rPr lang="en-GB" sz="1900">
                <a:effectLst/>
                <a:latin typeface="+mj-lt"/>
                <a:ea typeface="Calibri"/>
              </a:rPr>
              <a:t> 3 microgram per dose dispersion for injection COVID-19 mRNA Vaccine</a:t>
            </a:r>
            <a:r>
              <a:rPr lang="en-GB" sz="1900"/>
              <a:t> recommends a three-dose schedule, </a:t>
            </a:r>
            <a:r>
              <a:rPr lang="en-GB" sz="1900" b="1"/>
              <a:t>however</a:t>
            </a:r>
            <a:r>
              <a:rPr lang="en-GB" sz="1900"/>
              <a:t>, the</a:t>
            </a:r>
            <a:r>
              <a:rPr lang="en-GB" sz="1900" b="1"/>
              <a:t> </a:t>
            </a:r>
            <a:r>
              <a:rPr lang="en-GB" sz="1900"/>
              <a:t>JCVI advises that children aged </a:t>
            </a:r>
            <a:r>
              <a:rPr lang="en-GB" sz="1900" b="1"/>
              <a:t>6 months to 4 years </a:t>
            </a:r>
            <a:r>
              <a:rPr lang="en-GB" sz="1900"/>
              <a:t>who are immunosuppressed (as defined in table 4 of the  </a:t>
            </a:r>
            <a:r>
              <a:rPr lang="en-GB" sz="1900">
                <a:hlinkClick r:id="rId4"/>
              </a:rPr>
              <a:t>COVID-19 Green Book Chapter</a:t>
            </a:r>
            <a:r>
              <a:rPr lang="en-GB" sz="1900"/>
              <a:t>) should be offered </a:t>
            </a:r>
            <a:r>
              <a:rPr lang="en-GB" sz="1900" b="1"/>
              <a:t>two doses of LP.8.1 </a:t>
            </a:r>
            <a:r>
              <a:rPr lang="en-GB" sz="1900">
                <a:effectLst/>
                <a:latin typeface="+mj-lt"/>
                <a:ea typeface="Calibri"/>
              </a:rPr>
              <a:t>3 microgram per dose dispersion for injection COVID-19 mRNA Vaccine</a:t>
            </a:r>
            <a:r>
              <a:rPr lang="en-GB" sz="1900"/>
              <a:t> </a:t>
            </a:r>
          </a:p>
          <a:p>
            <a:r>
              <a:rPr lang="en-GB" sz="1900"/>
              <a:t>Therefore, </a:t>
            </a:r>
            <a:r>
              <a:rPr lang="en-GB" sz="1900">
                <a:effectLst/>
                <a:latin typeface="Arial"/>
                <a:ea typeface="Calibri"/>
                <a:cs typeface="Arial"/>
              </a:rPr>
              <a:t>Pfizer</a:t>
            </a:r>
            <a:r>
              <a:rPr lang="en-GB" sz="1900" b="1">
                <a:effectLst/>
                <a:latin typeface="Arial"/>
                <a:ea typeface="Calibri"/>
                <a:cs typeface="Arial"/>
              </a:rPr>
              <a:t> </a:t>
            </a:r>
            <a:r>
              <a:rPr lang="en-GB" sz="1900"/>
              <a:t>Comirnaty® COVID-19 mRNA vaccine should be administered under a PGD in accordance with recommendations from the JCVI and </a:t>
            </a:r>
            <a:r>
              <a:rPr lang="en-GB" sz="1900">
                <a:hlinkClick r:id="rId4"/>
              </a:rPr>
              <a:t>COVID-19 Green Book Chapter</a:t>
            </a:r>
            <a:r>
              <a:rPr lang="en-GB" sz="1900"/>
              <a:t> of the Green Book for the delivery of the COVID-19 vaccination programme. </a:t>
            </a:r>
            <a:r>
              <a:rPr lang="en-GB" sz="1900" b="1"/>
              <a:t>This use would be off-label.</a:t>
            </a:r>
            <a:endParaRPr lang="en-GB" sz="1900" b="1">
              <a:cs typeface="Arial"/>
            </a:endParaRPr>
          </a:p>
          <a:p>
            <a:r>
              <a:rPr lang="en-GB" sz="1900"/>
              <a:t>JCVI advised that all second and any subsequent seasonal doses should be given at a minimum interval of </a:t>
            </a:r>
            <a:r>
              <a:rPr lang="en-GB" sz="1900" b="1"/>
              <a:t>three months.</a:t>
            </a:r>
            <a:r>
              <a:rPr lang="en-GB" sz="1900"/>
              <a:t> </a:t>
            </a:r>
            <a:endParaRPr lang="en-GB" sz="1900">
              <a:cs typeface="Arial"/>
            </a:endParaRPr>
          </a:p>
          <a:p>
            <a:pPr marL="0" indent="0">
              <a:buNone/>
            </a:pPr>
            <a:r>
              <a:rPr lang="en-GB" sz="1900" b="1"/>
              <a:t>To note:</a:t>
            </a:r>
            <a:endParaRPr lang="en-GB" sz="1900" b="1">
              <a:cs typeface="Arial"/>
            </a:endParaRPr>
          </a:p>
          <a:p>
            <a:r>
              <a:rPr lang="en-GB" sz="1900"/>
              <a:t>Individuals aged six months and above with severe immunosuppression (see ‘Box 2’ of the </a:t>
            </a:r>
            <a:r>
              <a:rPr lang="en-GB" sz="1900">
                <a:hlinkClick r:id="rId4"/>
              </a:rPr>
              <a:t>COVID-19 Green Book Chapter</a:t>
            </a:r>
            <a:r>
              <a:rPr lang="en-GB" sz="1900"/>
              <a:t>) may be considered for additional doses </a:t>
            </a:r>
            <a:r>
              <a:rPr lang="en-GB" sz="1900" b="1"/>
              <a:t>ideally at an interval of 8 to 12 weeks from the previous dose. </a:t>
            </a:r>
            <a:r>
              <a:rPr lang="en-GB" sz="1900"/>
              <a:t>Where the specialist has advised an exception, then the interval may be reduced to a </a:t>
            </a:r>
            <a:r>
              <a:rPr lang="en-GB" sz="1900" b="1"/>
              <a:t>minimum of three weeks </a:t>
            </a:r>
            <a:r>
              <a:rPr lang="en-GB" sz="1900"/>
              <a:t>for any of the vaccine products. </a:t>
            </a:r>
            <a:endParaRPr lang="en-GB" sz="1900">
              <a:cs typeface="Arial"/>
            </a:endParaRPr>
          </a:p>
          <a:p>
            <a:endParaRPr lang="en-GB" sz="2000"/>
          </a:p>
          <a:p>
            <a:pPr marL="0" indent="0">
              <a:buNone/>
            </a:pPr>
            <a:endParaRPr lang="en-GB" sz="2000"/>
          </a:p>
        </p:txBody>
      </p:sp>
      <p:sp>
        <p:nvSpPr>
          <p:cNvPr id="5" name="Slide Number Placeholder 4">
            <a:extLst>
              <a:ext uri="{FF2B5EF4-FFF2-40B4-BE49-F238E27FC236}">
                <a16:creationId xmlns:a16="http://schemas.microsoft.com/office/drawing/2014/main" id="{CC15EB3E-0F09-7912-48E1-66980C78DD7A}"/>
              </a:ext>
            </a:extLst>
          </p:cNvPr>
          <p:cNvSpPr>
            <a:spLocks noGrp="1"/>
          </p:cNvSpPr>
          <p:nvPr>
            <p:ph type="sldNum" sz="quarter" idx="12"/>
          </p:nvPr>
        </p:nvSpPr>
        <p:spPr/>
        <p:txBody>
          <a:bodyPr/>
          <a:lstStyle/>
          <a:p>
            <a:fld id="{561D0CCE-8DCC-44DC-A653-AE62B1D84A52}" type="slidenum">
              <a:rPr lang="en-GB" smtClean="0"/>
              <a:pPr/>
              <a:t>19</a:t>
            </a:fld>
            <a:endParaRPr lang="en-GB"/>
          </a:p>
        </p:txBody>
      </p:sp>
    </p:spTree>
    <p:extLst>
      <p:ext uri="{BB962C8B-B14F-4D97-AF65-F5344CB8AC3E}">
        <p14:creationId xmlns:p14="http://schemas.microsoft.com/office/powerpoint/2010/main" val="171377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D12A-699D-4540-9FC6-2A84BC7820C0}"/>
              </a:ext>
            </a:extLst>
          </p:cNvPr>
          <p:cNvSpPr>
            <a:spLocks noGrp="1"/>
          </p:cNvSpPr>
          <p:nvPr>
            <p:ph type="title"/>
          </p:nvPr>
        </p:nvSpPr>
        <p:spPr>
          <a:xfrm>
            <a:off x="0" y="68827"/>
            <a:ext cx="12192000" cy="580102"/>
          </a:xfrm>
        </p:spPr>
        <p:txBody>
          <a:bodyPr/>
          <a:lstStyle/>
          <a:p>
            <a:pPr algn="ctr"/>
            <a:r>
              <a:rPr lang="en-GB" sz="3600" b="1"/>
              <a:t>Acknowledgements</a:t>
            </a:r>
          </a:p>
        </p:txBody>
      </p:sp>
      <p:sp>
        <p:nvSpPr>
          <p:cNvPr id="3" name="Content Placeholder 2">
            <a:extLst>
              <a:ext uri="{FF2B5EF4-FFF2-40B4-BE49-F238E27FC236}">
                <a16:creationId xmlns:a16="http://schemas.microsoft.com/office/drawing/2014/main" id="{762D038C-BCE4-4337-B8DD-0CDC49AE6D95}"/>
              </a:ext>
            </a:extLst>
          </p:cNvPr>
          <p:cNvSpPr>
            <a:spLocks noGrp="1"/>
          </p:cNvSpPr>
          <p:nvPr>
            <p:ph idx="1"/>
          </p:nvPr>
        </p:nvSpPr>
        <p:spPr>
          <a:xfrm>
            <a:off x="737420" y="1495776"/>
            <a:ext cx="11454580" cy="3260664"/>
          </a:xfrm>
        </p:spPr>
        <p:txBody>
          <a:bodyPr/>
          <a:lstStyle/>
          <a:p>
            <a:r>
              <a:rPr lang="en-GB" sz="2400"/>
              <a:t>Vaccine Preventable Disease Programme</a:t>
            </a:r>
          </a:p>
          <a:p>
            <a:r>
              <a:rPr lang="en-GB" sz="2400"/>
              <a:t>Vaccine Programme Wales</a:t>
            </a:r>
          </a:p>
          <a:p>
            <a:r>
              <a:rPr lang="en-GB" sz="2400"/>
              <a:t>Welsh Medicines Advice Service</a:t>
            </a:r>
          </a:p>
          <a:p>
            <a:r>
              <a:rPr lang="en-GB" sz="2400"/>
              <a:t>Welsh Government</a:t>
            </a:r>
          </a:p>
          <a:p>
            <a:r>
              <a:rPr lang="en-GB" sz="2400"/>
              <a:t>JCVI</a:t>
            </a:r>
          </a:p>
          <a:p>
            <a:r>
              <a:rPr lang="en-GB" sz="2400"/>
              <a:t>UKHSA Green Book</a:t>
            </a:r>
            <a:endParaRPr lang="en-GB"/>
          </a:p>
        </p:txBody>
      </p:sp>
      <p:sp>
        <p:nvSpPr>
          <p:cNvPr id="5" name="Slide Number Placeholder 4">
            <a:extLst>
              <a:ext uri="{FF2B5EF4-FFF2-40B4-BE49-F238E27FC236}">
                <a16:creationId xmlns:a16="http://schemas.microsoft.com/office/drawing/2014/main" id="{2106AC5E-1F09-4895-BE78-402EF5982874}"/>
              </a:ext>
            </a:extLst>
          </p:cNvPr>
          <p:cNvSpPr>
            <a:spLocks noGrp="1"/>
          </p:cNvSpPr>
          <p:nvPr>
            <p:ph type="sldNum" sz="quarter" idx="12"/>
          </p:nvPr>
        </p:nvSpPr>
        <p:spPr/>
        <p:txBody>
          <a:bodyPr/>
          <a:lstStyle/>
          <a:p>
            <a:fld id="{561D0CCE-8DCC-44DC-A653-AE62B1D84A52}" type="slidenum">
              <a:rPr lang="en-GB" smtClean="0"/>
              <a:pPr/>
              <a:t>2</a:t>
            </a:fld>
            <a:endParaRPr lang="en-GB"/>
          </a:p>
        </p:txBody>
      </p:sp>
    </p:spTree>
    <p:extLst>
      <p:ext uri="{BB962C8B-B14F-4D97-AF65-F5344CB8AC3E}">
        <p14:creationId xmlns:p14="http://schemas.microsoft.com/office/powerpoint/2010/main" val="267195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64EBC42D-9360-A631-F1BF-D873C2C6DB27}"/>
              </a:ext>
            </a:extLst>
          </p:cNvPr>
          <p:cNvSpPr>
            <a:spLocks noGrp="1"/>
          </p:cNvSpPr>
          <p:nvPr>
            <p:ph type="sldNum" sz="quarter" idx="12"/>
          </p:nvPr>
        </p:nvSpPr>
        <p:spPr/>
        <p:txBody>
          <a:bodyPr/>
          <a:lstStyle/>
          <a:p>
            <a:pPr>
              <a:spcAft>
                <a:spcPts val="600"/>
              </a:spcAft>
            </a:pPr>
            <a:fld id="{561D0CCE-8DCC-44DC-A653-AE62B1D84A52}" type="slidenum">
              <a:rPr lang="en-GB" smtClean="0"/>
              <a:pPr>
                <a:spcAft>
                  <a:spcPts val="600"/>
                </a:spcAft>
              </a:pPr>
              <a:t>20</a:t>
            </a:fld>
            <a:endParaRPr lang="en-GB"/>
          </a:p>
        </p:txBody>
      </p:sp>
      <p:sp>
        <p:nvSpPr>
          <p:cNvPr id="11" name="TextBox 10">
            <a:extLst>
              <a:ext uri="{FF2B5EF4-FFF2-40B4-BE49-F238E27FC236}">
                <a16:creationId xmlns:a16="http://schemas.microsoft.com/office/drawing/2014/main" id="{86330D1D-D27A-2D4C-A3DE-11475BF34986}"/>
              </a:ext>
            </a:extLst>
          </p:cNvPr>
          <p:cNvSpPr txBox="1"/>
          <p:nvPr/>
        </p:nvSpPr>
        <p:spPr>
          <a:xfrm>
            <a:off x="355301" y="5385703"/>
            <a:ext cx="11678856" cy="369332"/>
          </a:xfrm>
          <a:prstGeom prst="rect">
            <a:avLst/>
          </a:prstGeom>
          <a:noFill/>
        </p:spPr>
        <p:txBody>
          <a:bodyPr wrap="square" lIns="91440" tIns="45720" rIns="91440" bIns="45720" anchor="t">
            <a:spAutoFit/>
          </a:bodyPr>
          <a:lstStyle/>
          <a:p>
            <a:pPr algn="ctr"/>
            <a:r>
              <a:rPr lang="en-GB" sz="1800">
                <a:effectLst/>
                <a:ea typeface="Calibri"/>
                <a:hlinkClick r:id="rId3"/>
              </a:rPr>
              <a:t>SmPC</a:t>
            </a:r>
            <a:r>
              <a:rPr lang="en-GB" sz="1800">
                <a:effectLst/>
                <a:ea typeface="Calibri"/>
              </a:rPr>
              <a:t> Pfizer </a:t>
            </a:r>
            <a:r>
              <a:rPr lang="en-GB">
                <a:effectLst/>
                <a:ea typeface="Calibri"/>
              </a:rPr>
              <a:t>Comirnaty</a:t>
            </a:r>
            <a:r>
              <a:rPr lang="en-GB" baseline="30000">
                <a:effectLst/>
                <a:ea typeface="Calibri"/>
              </a:rPr>
              <a:t>®</a:t>
            </a:r>
            <a:r>
              <a:rPr lang="en-GB">
                <a:effectLst/>
                <a:ea typeface="Calibri"/>
              </a:rPr>
              <a:t> LP.8.1 3 microgram per dose dispersion for injection COVID-19 mRNA Vaccine</a:t>
            </a:r>
            <a:endParaRPr lang="en-GB">
              <a:highlight>
                <a:srgbClr val="FFFF00"/>
              </a:highlight>
              <a:ea typeface="Calibri"/>
            </a:endParaRPr>
          </a:p>
        </p:txBody>
      </p:sp>
      <p:sp>
        <p:nvSpPr>
          <p:cNvPr id="3" name="TextBox 2">
            <a:extLst>
              <a:ext uri="{FF2B5EF4-FFF2-40B4-BE49-F238E27FC236}">
                <a16:creationId xmlns:a16="http://schemas.microsoft.com/office/drawing/2014/main" id="{5FE0B8D6-91D5-757A-BC11-2428451DABFE}"/>
              </a:ext>
            </a:extLst>
          </p:cNvPr>
          <p:cNvSpPr txBox="1"/>
          <p:nvPr/>
        </p:nvSpPr>
        <p:spPr>
          <a:xfrm>
            <a:off x="157843" y="27016"/>
            <a:ext cx="11876314" cy="1200329"/>
          </a:xfrm>
          <a:prstGeom prst="rect">
            <a:avLst/>
          </a:prstGeom>
          <a:noFill/>
        </p:spPr>
        <p:txBody>
          <a:bodyPr wrap="square">
            <a:spAutoFit/>
          </a:bodyPr>
          <a:lstStyle/>
          <a:p>
            <a:pPr algn="ctr"/>
            <a:r>
              <a:rPr lang="en-GB" sz="3600" b="1">
                <a:effectLst/>
                <a:latin typeface="Arial" panose="020B0604020202020204" pitchFamily="34" charset="0"/>
                <a:ea typeface="Calibri" panose="020F0502020204030204" pitchFamily="34" charset="0"/>
              </a:rPr>
              <a:t>Pfizer </a:t>
            </a:r>
            <a:r>
              <a:rPr lang="en-GB" sz="3600" b="1">
                <a:effectLst/>
                <a:latin typeface="+mj-lt"/>
                <a:ea typeface="Calibri" panose="020F0502020204030204" pitchFamily="34" charset="0"/>
              </a:rPr>
              <a:t>Comirnaty</a:t>
            </a:r>
            <a:r>
              <a:rPr lang="en-GB" sz="3600" b="1" baseline="30000">
                <a:effectLst/>
                <a:latin typeface="+mj-lt"/>
                <a:ea typeface="Calibri" panose="020F0502020204030204" pitchFamily="34" charset="0"/>
              </a:rPr>
              <a:t>®</a:t>
            </a:r>
            <a:r>
              <a:rPr lang="en-GB" sz="3600" b="1">
                <a:effectLst/>
                <a:latin typeface="+mj-lt"/>
                <a:ea typeface="Calibri" panose="020F0502020204030204" pitchFamily="34" charset="0"/>
              </a:rPr>
              <a:t> LP.8.1 3 microgram per dose dispersion for injection COVID-19 mRNA Vaccine</a:t>
            </a:r>
            <a:endParaRPr lang="en-GB" sz="3600">
              <a:latin typeface="+mj-lt"/>
            </a:endParaRPr>
          </a:p>
        </p:txBody>
      </p:sp>
      <p:sp>
        <p:nvSpPr>
          <p:cNvPr id="2" name="TextBox 1">
            <a:extLst>
              <a:ext uri="{FF2B5EF4-FFF2-40B4-BE49-F238E27FC236}">
                <a16:creationId xmlns:a16="http://schemas.microsoft.com/office/drawing/2014/main" id="{390F93F8-88E2-0D13-9E85-26069126AAB7}"/>
              </a:ext>
            </a:extLst>
          </p:cNvPr>
          <p:cNvSpPr txBox="1"/>
          <p:nvPr/>
        </p:nvSpPr>
        <p:spPr>
          <a:xfrm>
            <a:off x="11001770" y="6381134"/>
            <a:ext cx="816077" cy="373626"/>
          </a:xfrm>
          <a:prstGeom prst="rect">
            <a:avLst/>
          </a:prstGeom>
          <a:noFill/>
        </p:spPr>
        <p:txBody>
          <a:bodyPr wrap="square" lIns="91440" tIns="45720" rIns="91440" bIns="45720" rtlCol="0" anchor="t">
            <a:spAutoFit/>
          </a:bodyPr>
          <a:lstStyle/>
          <a:p>
            <a:r>
              <a:rPr lang="en-GB" b="1">
                <a:solidFill>
                  <a:schemeClr val="bg1"/>
                </a:solidFill>
                <a:cs typeface="Arial"/>
              </a:rPr>
              <a:t>20</a:t>
            </a:r>
          </a:p>
        </p:txBody>
      </p:sp>
      <p:pic>
        <p:nvPicPr>
          <p:cNvPr id="9" name="Picture 8" descr="A close-up of a medicine box&#10;&#10;AI-generated content may be incorrect.">
            <a:extLst>
              <a:ext uri="{FF2B5EF4-FFF2-40B4-BE49-F238E27FC236}">
                <a16:creationId xmlns:a16="http://schemas.microsoft.com/office/drawing/2014/main" id="{94493493-9AC1-3CA3-E749-45DA1D606DEC}"/>
              </a:ext>
            </a:extLst>
          </p:cNvPr>
          <p:cNvPicPr>
            <a:picLocks noChangeAspect="1"/>
          </p:cNvPicPr>
          <p:nvPr/>
        </p:nvPicPr>
        <p:blipFill>
          <a:blip r:embed="rId4"/>
          <a:stretch>
            <a:fillRect/>
          </a:stretch>
        </p:blipFill>
        <p:spPr>
          <a:xfrm>
            <a:off x="3048681" y="1445758"/>
            <a:ext cx="5648325" cy="3770539"/>
          </a:xfrm>
          <a:prstGeom prst="rect">
            <a:avLst/>
          </a:prstGeom>
        </p:spPr>
      </p:pic>
    </p:spTree>
    <p:extLst>
      <p:ext uri="{BB962C8B-B14F-4D97-AF65-F5344CB8AC3E}">
        <p14:creationId xmlns:p14="http://schemas.microsoft.com/office/powerpoint/2010/main" val="258374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D9C2-95C4-59AD-6CD8-3598BB66281D}"/>
              </a:ext>
            </a:extLst>
          </p:cNvPr>
          <p:cNvSpPr>
            <a:spLocks noGrp="1"/>
          </p:cNvSpPr>
          <p:nvPr>
            <p:ph type="title"/>
          </p:nvPr>
        </p:nvSpPr>
        <p:spPr>
          <a:xfrm>
            <a:off x="1" y="136525"/>
            <a:ext cx="12192000" cy="1325563"/>
          </a:xfrm>
        </p:spPr>
        <p:txBody>
          <a:bodyPr lIns="91440" tIns="45720" rIns="91440" bIns="45720" anchor="t"/>
          <a:lstStyle/>
          <a:p>
            <a:pPr algn="ctr"/>
            <a:r>
              <a:rPr lang="en-GB" sz="3600" b="1"/>
              <a:t>Presentation: </a:t>
            </a:r>
            <a:r>
              <a:rPr lang="en-GB" sz="3600" b="1">
                <a:effectLst/>
                <a:latin typeface="Arial"/>
                <a:ea typeface="Calibri"/>
                <a:cs typeface="Arial"/>
              </a:rPr>
              <a:t>Pfizer </a:t>
            </a:r>
            <a:r>
              <a:rPr lang="en-GB" sz="3600" b="1">
                <a:effectLst/>
                <a:latin typeface="+mj-lt"/>
                <a:ea typeface="Calibri"/>
              </a:rPr>
              <a:t>Comirnaty</a:t>
            </a:r>
            <a:r>
              <a:rPr lang="en-GB" sz="3600" b="1" baseline="30000">
                <a:effectLst/>
                <a:latin typeface="+mj-lt"/>
                <a:ea typeface="Calibri"/>
              </a:rPr>
              <a:t>®</a:t>
            </a:r>
            <a:r>
              <a:rPr lang="en-GB" sz="3600" b="1">
                <a:effectLst/>
                <a:latin typeface="+mj-lt"/>
                <a:ea typeface="Calibri"/>
              </a:rPr>
              <a:t> LP.8.1 </a:t>
            </a:r>
            <a:br>
              <a:rPr lang="en-GB" sz="3600" b="1">
                <a:effectLst/>
                <a:ea typeface="Calibri" panose="020F0502020204030204" pitchFamily="34" charset="0"/>
              </a:rPr>
            </a:br>
            <a:r>
              <a:rPr lang="en-GB" sz="3600" b="1">
                <a:effectLst/>
                <a:latin typeface="+mj-lt"/>
                <a:ea typeface="Calibri"/>
              </a:rPr>
              <a:t>3 microgram per dose dispersion for injection </a:t>
            </a:r>
            <a:br>
              <a:rPr lang="en-GB" sz="3600" b="1">
                <a:effectLst/>
                <a:ea typeface="Calibri" panose="020F0502020204030204" pitchFamily="34" charset="0"/>
              </a:rPr>
            </a:br>
            <a:r>
              <a:rPr lang="en-GB" sz="3600" b="1">
                <a:effectLst/>
                <a:latin typeface="+mj-lt"/>
                <a:ea typeface="Calibri"/>
              </a:rPr>
              <a:t>COVID-19 mRNA Vaccine</a:t>
            </a:r>
            <a:br>
              <a:rPr lang="en-GB" sz="3600"/>
            </a:br>
            <a:endParaRPr lang="en-GB" sz="3600"/>
          </a:p>
        </p:txBody>
      </p:sp>
      <p:sp>
        <p:nvSpPr>
          <p:cNvPr id="3" name="Content Placeholder 2">
            <a:extLst>
              <a:ext uri="{FF2B5EF4-FFF2-40B4-BE49-F238E27FC236}">
                <a16:creationId xmlns:a16="http://schemas.microsoft.com/office/drawing/2014/main" id="{98F9518F-ADF8-DA47-7449-6754DB7D6DF3}"/>
              </a:ext>
            </a:extLst>
          </p:cNvPr>
          <p:cNvSpPr>
            <a:spLocks noGrp="1"/>
          </p:cNvSpPr>
          <p:nvPr>
            <p:ph idx="1"/>
          </p:nvPr>
        </p:nvSpPr>
        <p:spPr>
          <a:xfrm>
            <a:off x="887361" y="1921489"/>
            <a:ext cx="8059668" cy="3260230"/>
          </a:xfrm>
        </p:spPr>
        <p:txBody>
          <a:bodyPr/>
          <a:lstStyle/>
          <a:p>
            <a:r>
              <a:rPr lang="en-GB" sz="2000">
                <a:effectLst/>
                <a:latin typeface="+mj-lt"/>
                <a:ea typeface="Calibri" panose="020F0502020204030204" pitchFamily="34" charset="0"/>
              </a:rPr>
              <a:t>Pfizer Comirnaty</a:t>
            </a:r>
            <a:r>
              <a:rPr lang="en-GB" sz="2000" baseline="30000">
                <a:effectLst/>
                <a:latin typeface="+mj-lt"/>
                <a:ea typeface="Calibri" panose="020F0502020204030204" pitchFamily="34" charset="0"/>
              </a:rPr>
              <a:t>®</a:t>
            </a:r>
            <a:r>
              <a:rPr lang="en-GB" sz="2000">
                <a:effectLst/>
                <a:latin typeface="+mj-lt"/>
                <a:ea typeface="Calibri" panose="020F0502020204030204" pitchFamily="34" charset="0"/>
              </a:rPr>
              <a:t> LP. 8.1. 3 microgram per dose dispersion for injection COVID-19 mRNA vaccine </a:t>
            </a:r>
            <a:r>
              <a:rPr lang="en-GB" sz="2000">
                <a:effectLst/>
                <a:latin typeface="Arial" panose="020B0604020202020204" pitchFamily="34" charset="0"/>
                <a:ea typeface="Times New Roman" panose="02020603050405020304" pitchFamily="18" charset="0"/>
              </a:rPr>
              <a:t>is a multi-dose vial and must be diluted before use.</a:t>
            </a:r>
          </a:p>
          <a:p>
            <a:r>
              <a:rPr lang="en-GB" sz="2000" b="0" i="0">
                <a:solidFill>
                  <a:srgbClr val="002060"/>
                </a:solidFill>
                <a:effectLst/>
              </a:rPr>
              <a:t>After dilution, vials with a</a:t>
            </a:r>
            <a:r>
              <a:rPr lang="en-GB" sz="2000" b="1" i="0">
                <a:solidFill>
                  <a:srgbClr val="002060"/>
                </a:solidFill>
                <a:effectLst/>
              </a:rPr>
              <a:t> yellow cap</a:t>
            </a:r>
            <a:r>
              <a:rPr lang="en-GB" sz="2000" b="0" i="0">
                <a:solidFill>
                  <a:srgbClr val="002060"/>
                </a:solidFill>
                <a:effectLst/>
              </a:rPr>
              <a:t> of Comirnaty LP. 8.1. contain </a:t>
            </a:r>
            <a:r>
              <a:rPr lang="en-GB" sz="2000" b="1" i="0">
                <a:solidFill>
                  <a:srgbClr val="002060"/>
                </a:solidFill>
                <a:effectLst/>
              </a:rPr>
              <a:t>3 doses of 0.3 mL</a:t>
            </a:r>
            <a:r>
              <a:rPr lang="en-GB" sz="2000" b="0" i="0">
                <a:solidFill>
                  <a:srgbClr val="002060"/>
                </a:solidFill>
                <a:effectLst/>
              </a:rPr>
              <a:t> of vaccine. Standard syringes and needles can be used to extract 3 doses from a single vial. </a:t>
            </a:r>
          </a:p>
          <a:p>
            <a:pPr algn="l"/>
            <a:r>
              <a:rPr lang="en-GB" sz="2000" b="0" i="0">
                <a:solidFill>
                  <a:srgbClr val="002060"/>
                </a:solidFill>
                <a:effectLst/>
              </a:rPr>
              <a:t>Each dose must contain </a:t>
            </a:r>
            <a:r>
              <a:rPr lang="en-GB" sz="2000" b="1" i="0">
                <a:solidFill>
                  <a:srgbClr val="002060"/>
                </a:solidFill>
                <a:effectLst/>
              </a:rPr>
              <a:t>0.3 mL</a:t>
            </a:r>
            <a:r>
              <a:rPr lang="en-GB" sz="2000" b="0" i="0">
                <a:solidFill>
                  <a:srgbClr val="002060"/>
                </a:solidFill>
                <a:effectLst/>
              </a:rPr>
              <a:t> of vaccine.</a:t>
            </a:r>
          </a:p>
          <a:p>
            <a:pPr algn="l"/>
            <a:r>
              <a:rPr lang="en-GB" sz="2000" b="0" i="0">
                <a:solidFill>
                  <a:srgbClr val="002060"/>
                </a:solidFill>
                <a:effectLst/>
              </a:rPr>
              <a:t>If the amount of vaccine remaining in the vial cannot provide a full dose of </a:t>
            </a:r>
            <a:r>
              <a:rPr lang="en-GB" sz="2000" b="1" i="0">
                <a:solidFill>
                  <a:srgbClr val="002060"/>
                </a:solidFill>
                <a:effectLst/>
              </a:rPr>
              <a:t>0.3 mL</a:t>
            </a:r>
            <a:r>
              <a:rPr lang="en-GB" sz="2000" b="0" i="0">
                <a:solidFill>
                  <a:srgbClr val="002060"/>
                </a:solidFill>
                <a:effectLst/>
              </a:rPr>
              <a:t>, discard the vial and any excess volume.</a:t>
            </a:r>
          </a:p>
          <a:p>
            <a:pPr algn="l"/>
            <a:r>
              <a:rPr lang="en-GB" sz="2000" b="0" i="0">
                <a:solidFill>
                  <a:srgbClr val="002060"/>
                </a:solidFill>
                <a:effectLst/>
              </a:rPr>
              <a:t>Do not pool excess vaccine from multiple vials.</a:t>
            </a:r>
          </a:p>
          <a:p>
            <a:pPr indent="0">
              <a:buNone/>
            </a:pPr>
            <a:r>
              <a:rPr lang="en-GB" sz="2000">
                <a:effectLst/>
                <a:latin typeface="Arial" panose="020B0604020202020204" pitchFamily="34" charset="0"/>
                <a:ea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endParaRPr>
          </a:p>
          <a:p>
            <a:pPr indent="0">
              <a:buNone/>
            </a:pPr>
            <a:r>
              <a:rPr lang="en-GB" sz="2000">
                <a:effectLst/>
                <a:latin typeface="Arial" panose="020B0604020202020204" pitchFamily="34" charset="0"/>
                <a:ea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endParaRPr>
          </a:p>
          <a:p>
            <a:pPr indent="0">
              <a:buNone/>
            </a:pPr>
            <a:r>
              <a:rPr lang="en-GB" sz="1800">
                <a:effectLst/>
                <a:latin typeface="Arial" panose="020B0604020202020204" pitchFamily="34" charset="0"/>
                <a:ea typeface="Times New Roman" panose="02020603050405020304" pitchFamily="18" charset="0"/>
              </a:rPr>
              <a:t> </a:t>
            </a:r>
            <a:endParaRPr lang="en-GB"/>
          </a:p>
        </p:txBody>
      </p:sp>
      <p:sp>
        <p:nvSpPr>
          <p:cNvPr id="5" name="Slide Number Placeholder 4">
            <a:extLst>
              <a:ext uri="{FF2B5EF4-FFF2-40B4-BE49-F238E27FC236}">
                <a16:creationId xmlns:a16="http://schemas.microsoft.com/office/drawing/2014/main" id="{458C0581-0C5A-82E9-FF31-E5726E3B2A41}"/>
              </a:ext>
            </a:extLst>
          </p:cNvPr>
          <p:cNvSpPr>
            <a:spLocks noGrp="1"/>
          </p:cNvSpPr>
          <p:nvPr>
            <p:ph type="sldNum" sz="quarter" idx="12"/>
          </p:nvPr>
        </p:nvSpPr>
        <p:spPr/>
        <p:txBody>
          <a:bodyPr/>
          <a:lstStyle/>
          <a:p>
            <a:fld id="{561D0CCE-8DCC-44DC-A653-AE62B1D84A52}" type="slidenum">
              <a:rPr lang="en-GB" smtClean="0"/>
              <a:pPr/>
              <a:t>21</a:t>
            </a:fld>
            <a:endParaRPr lang="en-GB"/>
          </a:p>
        </p:txBody>
      </p:sp>
      <p:sp>
        <p:nvSpPr>
          <p:cNvPr id="6" name="TextBox 5">
            <a:extLst>
              <a:ext uri="{FF2B5EF4-FFF2-40B4-BE49-F238E27FC236}">
                <a16:creationId xmlns:a16="http://schemas.microsoft.com/office/drawing/2014/main" id="{D55D293C-2B98-7D82-FD87-91332A5BEDD9}"/>
              </a:ext>
            </a:extLst>
          </p:cNvPr>
          <p:cNvSpPr txBox="1"/>
          <p:nvPr/>
        </p:nvSpPr>
        <p:spPr>
          <a:xfrm>
            <a:off x="1280160" y="5445869"/>
            <a:ext cx="9354312" cy="646331"/>
          </a:xfrm>
          <a:prstGeom prst="rect">
            <a:avLst/>
          </a:prstGeom>
          <a:noFill/>
        </p:spPr>
        <p:txBody>
          <a:bodyPr wrap="square" lIns="91440" tIns="45720" rIns="91440" bIns="45720" rtlCol="0" anchor="t">
            <a:spAutoFit/>
          </a:bodyPr>
          <a:lstStyle/>
          <a:p>
            <a:pPr lvl="0" algn="ctr">
              <a:defRPr/>
            </a:pPr>
            <a:r>
              <a:rPr lang="en-GB">
                <a:ea typeface="Calibri"/>
                <a:hlinkClick r:id="rId3"/>
              </a:rPr>
              <a:t>SmPC</a:t>
            </a:r>
            <a:r>
              <a:rPr lang="en-GB">
                <a:ea typeface="Calibri"/>
              </a:rPr>
              <a:t> Pfizer Comirnaty</a:t>
            </a:r>
            <a:r>
              <a:rPr lang="en-GB" baseline="30000">
                <a:ea typeface="Calibri"/>
              </a:rPr>
              <a:t>®</a:t>
            </a:r>
            <a:r>
              <a:rPr lang="en-GB">
                <a:ea typeface="Calibri"/>
              </a:rPr>
              <a:t> LP.8.1 3 microgram per dose dispersion for injection COVID-19 mRNA Vaccine</a:t>
            </a:r>
            <a:endParaRPr lang="en-GB">
              <a:highlight>
                <a:srgbClr val="FFFF00"/>
              </a:highlight>
              <a:ea typeface="Calibri"/>
            </a:endParaRPr>
          </a:p>
        </p:txBody>
      </p:sp>
      <p:pic>
        <p:nvPicPr>
          <p:cNvPr id="7" name="Picture 6" descr="Close-up of a vial of medicine&#10;&#10;AI-generated content may be incorrect.">
            <a:extLst>
              <a:ext uri="{FF2B5EF4-FFF2-40B4-BE49-F238E27FC236}">
                <a16:creationId xmlns:a16="http://schemas.microsoft.com/office/drawing/2014/main" id="{4E9DC840-EE79-FEDD-BFC7-FF78BC3455EC}"/>
              </a:ext>
            </a:extLst>
          </p:cNvPr>
          <p:cNvPicPr>
            <a:picLocks noChangeAspect="1"/>
          </p:cNvPicPr>
          <p:nvPr/>
        </p:nvPicPr>
        <p:blipFill>
          <a:blip r:embed="rId4"/>
          <a:stretch>
            <a:fillRect/>
          </a:stretch>
        </p:blipFill>
        <p:spPr>
          <a:xfrm>
            <a:off x="8967714" y="1262742"/>
            <a:ext cx="2388201" cy="4093029"/>
          </a:xfrm>
          <a:prstGeom prst="rect">
            <a:avLst/>
          </a:prstGeom>
        </p:spPr>
      </p:pic>
    </p:spTree>
    <p:extLst>
      <p:ext uri="{BB962C8B-B14F-4D97-AF65-F5344CB8AC3E}">
        <p14:creationId xmlns:p14="http://schemas.microsoft.com/office/powerpoint/2010/main" val="200169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870F-F314-9220-4CDE-D65215749D24}"/>
              </a:ext>
            </a:extLst>
          </p:cNvPr>
          <p:cNvSpPr>
            <a:spLocks noGrp="1"/>
          </p:cNvSpPr>
          <p:nvPr>
            <p:ph type="title"/>
          </p:nvPr>
        </p:nvSpPr>
        <p:spPr>
          <a:xfrm>
            <a:off x="173930" y="3787"/>
            <a:ext cx="12015018" cy="963165"/>
          </a:xfrm>
        </p:spPr>
        <p:txBody>
          <a:bodyPr lIns="91440" tIns="45720" rIns="91440" bIns="45720" anchor="t"/>
          <a:lstStyle/>
          <a:p>
            <a:pPr algn="ctr"/>
            <a:r>
              <a:rPr lang="en-GB" sz="3200" b="1">
                <a:ea typeface="Calibri"/>
                <a:cs typeface="Arial"/>
              </a:rPr>
              <a:t>Consumables being supplied for the administration of Pfizer Comirnaty</a:t>
            </a:r>
            <a:r>
              <a:rPr lang="en-GB" sz="3200" b="1" baseline="30000">
                <a:ea typeface="Calibri"/>
                <a:cs typeface="Arial"/>
              </a:rPr>
              <a:t>®</a:t>
            </a:r>
            <a:r>
              <a:rPr lang="en-GB" sz="3200" b="1">
                <a:ea typeface="Calibri"/>
                <a:cs typeface="Arial"/>
              </a:rPr>
              <a:t> 3mcg and 10mcg LP.8.1 COVID-19 mRNA Vaccines</a:t>
            </a:r>
          </a:p>
        </p:txBody>
      </p:sp>
      <p:sp>
        <p:nvSpPr>
          <p:cNvPr id="3" name="Content Placeholder 2">
            <a:extLst>
              <a:ext uri="{FF2B5EF4-FFF2-40B4-BE49-F238E27FC236}">
                <a16:creationId xmlns:a16="http://schemas.microsoft.com/office/drawing/2014/main" id="{223920CC-15E6-EA5D-6FD7-4F5CE2015B6A}"/>
              </a:ext>
            </a:extLst>
          </p:cNvPr>
          <p:cNvSpPr>
            <a:spLocks noGrp="1"/>
          </p:cNvSpPr>
          <p:nvPr>
            <p:ph idx="1"/>
          </p:nvPr>
        </p:nvSpPr>
        <p:spPr>
          <a:xfrm>
            <a:off x="434689" y="687351"/>
            <a:ext cx="11493500" cy="4351338"/>
          </a:xfrm>
        </p:spPr>
        <p:txBody>
          <a:bodyPr lIns="91440" tIns="45720" rIns="91440" bIns="45720" anchor="t"/>
          <a:lstStyle/>
          <a:p>
            <a:endParaRPr lang="en-GB" sz="2000">
              <a:ea typeface="Calibri"/>
            </a:endParaRPr>
          </a:p>
          <a:p>
            <a:endParaRPr lang="en-GB" sz="2000">
              <a:ea typeface="Calibri"/>
            </a:endParaRPr>
          </a:p>
          <a:p>
            <a:r>
              <a:rPr lang="en-GB" sz="1800">
                <a:ea typeface="Calibri"/>
              </a:rPr>
              <a:t>GBUK Healthcare Safety</a:t>
            </a:r>
            <a:r>
              <a:rPr lang="en-GB" sz="1800">
                <a:effectLst/>
                <a:ea typeface="Calibri"/>
              </a:rPr>
              <a:t> </a:t>
            </a:r>
            <a:r>
              <a:rPr lang="en-GB" sz="1800">
                <a:ea typeface="Calibri"/>
              </a:rPr>
              <a:t>combined needle and syringe</a:t>
            </a:r>
            <a:r>
              <a:rPr lang="en-GB" sz="1800">
                <a:effectLst/>
                <a:ea typeface="Calibri"/>
              </a:rPr>
              <a:t> 1ml 25G x 25mm with needle cover will be supplied for the administration of </a:t>
            </a:r>
            <a:r>
              <a:rPr lang="en-GB" sz="1800" b="1">
                <a:effectLst/>
                <a:latin typeface="Arial"/>
                <a:ea typeface="Calibri"/>
                <a:cs typeface="Arial"/>
              </a:rPr>
              <a:t>Pfizer </a:t>
            </a:r>
            <a:r>
              <a:rPr lang="en-GB" sz="1800" b="1">
                <a:effectLst/>
                <a:latin typeface="+mj-lt"/>
                <a:ea typeface="Calibri"/>
              </a:rPr>
              <a:t>Comirnaty</a:t>
            </a:r>
            <a:r>
              <a:rPr lang="en-GB" sz="1800" b="1" baseline="30000">
                <a:effectLst/>
                <a:latin typeface="+mj-lt"/>
                <a:ea typeface="Calibri"/>
              </a:rPr>
              <a:t>®</a:t>
            </a:r>
            <a:r>
              <a:rPr lang="en-GB" sz="1800" b="1">
                <a:effectLst/>
                <a:latin typeface="+mj-lt"/>
                <a:ea typeface="Calibri"/>
              </a:rPr>
              <a:t> </a:t>
            </a:r>
            <a:r>
              <a:rPr lang="en-GB" sz="1800" b="1">
                <a:latin typeface="+mj-lt"/>
                <a:ea typeface="Calibri"/>
              </a:rPr>
              <a:t>3mcg and 10mcg LP</a:t>
            </a:r>
            <a:r>
              <a:rPr lang="en-GB" sz="1800" b="1">
                <a:effectLst/>
                <a:latin typeface="+mj-lt"/>
                <a:ea typeface="Calibri"/>
              </a:rPr>
              <a:t>.8.1 COVID-19 mRNA Vaccines </a:t>
            </a:r>
            <a:endParaRPr lang="en-GB" sz="1800" u="sng" strike="sngStrike">
              <a:effectLst/>
              <a:latin typeface="Arial"/>
              <a:ea typeface="Calibri"/>
              <a:cs typeface="Arial"/>
            </a:endParaRPr>
          </a:p>
        </p:txBody>
      </p:sp>
      <p:sp>
        <p:nvSpPr>
          <p:cNvPr id="5" name="Slide Number Placeholder 4">
            <a:extLst>
              <a:ext uri="{FF2B5EF4-FFF2-40B4-BE49-F238E27FC236}">
                <a16:creationId xmlns:a16="http://schemas.microsoft.com/office/drawing/2014/main" id="{4E100795-4F7F-8D7C-E86B-3EFE75EFD0A5}"/>
              </a:ext>
            </a:extLst>
          </p:cNvPr>
          <p:cNvSpPr>
            <a:spLocks noGrp="1"/>
          </p:cNvSpPr>
          <p:nvPr>
            <p:ph type="sldNum" sz="quarter" idx="12"/>
          </p:nvPr>
        </p:nvSpPr>
        <p:spPr/>
        <p:txBody>
          <a:bodyPr/>
          <a:lstStyle/>
          <a:p>
            <a:fld id="{561D0CCE-8DCC-44DC-A653-AE62B1D84A52}" type="slidenum">
              <a:rPr lang="en-GB" smtClean="0"/>
              <a:pPr/>
              <a:t>22</a:t>
            </a:fld>
            <a:endParaRPr lang="en-GB"/>
          </a:p>
        </p:txBody>
      </p:sp>
      <p:pic>
        <p:nvPicPr>
          <p:cNvPr id="6" name="Picture 5">
            <a:extLst>
              <a:ext uri="{FF2B5EF4-FFF2-40B4-BE49-F238E27FC236}">
                <a16:creationId xmlns:a16="http://schemas.microsoft.com/office/drawing/2014/main" id="{1A54BDB4-67B9-47D5-BFD8-C6CF2BB9E088}"/>
              </a:ext>
            </a:extLst>
          </p:cNvPr>
          <p:cNvPicPr>
            <a:picLocks noChangeAspect="1"/>
          </p:cNvPicPr>
          <p:nvPr/>
        </p:nvPicPr>
        <p:blipFill rotWithShape="1">
          <a:blip r:embed="rId2"/>
          <a:srcRect l="5816" t="50001" r="69708" b="40674"/>
          <a:stretch/>
        </p:blipFill>
        <p:spPr>
          <a:xfrm>
            <a:off x="1384581" y="2657926"/>
            <a:ext cx="3555541" cy="765158"/>
          </a:xfrm>
          <a:prstGeom prst="rect">
            <a:avLst/>
          </a:prstGeom>
        </p:spPr>
      </p:pic>
      <p:pic>
        <p:nvPicPr>
          <p:cNvPr id="4" name="Picture 3" descr="A diagram of a syringe&#10;&#10;AI-generated content may be incorrect.">
            <a:extLst>
              <a:ext uri="{FF2B5EF4-FFF2-40B4-BE49-F238E27FC236}">
                <a16:creationId xmlns:a16="http://schemas.microsoft.com/office/drawing/2014/main" id="{DC725DA7-0D1A-2243-80DC-4E1A769427EC}"/>
              </a:ext>
            </a:extLst>
          </p:cNvPr>
          <p:cNvPicPr>
            <a:picLocks noChangeAspect="1"/>
          </p:cNvPicPr>
          <p:nvPr/>
        </p:nvPicPr>
        <p:blipFill>
          <a:blip r:embed="rId3"/>
          <a:stretch>
            <a:fillRect/>
          </a:stretch>
        </p:blipFill>
        <p:spPr>
          <a:xfrm>
            <a:off x="5392544" y="2152681"/>
            <a:ext cx="4774534" cy="1843088"/>
          </a:xfrm>
          <a:prstGeom prst="rect">
            <a:avLst/>
          </a:prstGeom>
        </p:spPr>
      </p:pic>
      <p:sp>
        <p:nvSpPr>
          <p:cNvPr id="7" name="TextBox 6">
            <a:extLst>
              <a:ext uri="{FF2B5EF4-FFF2-40B4-BE49-F238E27FC236}">
                <a16:creationId xmlns:a16="http://schemas.microsoft.com/office/drawing/2014/main" id="{34C76842-F33D-8DE5-D915-DBC5B99A65D5}"/>
              </a:ext>
            </a:extLst>
          </p:cNvPr>
          <p:cNvSpPr txBox="1"/>
          <p:nvPr/>
        </p:nvSpPr>
        <p:spPr>
          <a:xfrm>
            <a:off x="438058" y="4142953"/>
            <a:ext cx="11756444"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ea typeface="Aptos Display"/>
                <a:cs typeface="Arial"/>
              </a:rPr>
              <a:t>GBUK </a:t>
            </a:r>
            <a:r>
              <a:rPr lang="en-US" err="1">
                <a:latin typeface="Arial"/>
                <a:ea typeface="Aptos Display"/>
                <a:cs typeface="Arial"/>
              </a:rPr>
              <a:t>Prosum</a:t>
            </a:r>
            <a:r>
              <a:rPr lang="en-US">
                <a:latin typeface="Arial"/>
                <a:ea typeface="Aptos Display"/>
                <a:cs typeface="Arial"/>
              </a:rPr>
              <a:t> </a:t>
            </a:r>
            <a:r>
              <a:rPr lang="en-US" err="1">
                <a:latin typeface="Arial"/>
                <a:ea typeface="Aptos Display"/>
                <a:cs typeface="Arial"/>
              </a:rPr>
              <a:t>Prosafe</a:t>
            </a:r>
            <a:r>
              <a:rPr lang="en-US">
                <a:latin typeface="Arial"/>
                <a:ea typeface="Aptos Display"/>
                <a:cs typeface="Arial"/>
              </a:rPr>
              <a:t> 21g x 38mm, 3ml combined needle and syringe for Pfizer Comirnaty</a:t>
            </a:r>
            <a:r>
              <a:rPr lang="en-GB" b="1" baseline="30000">
                <a:latin typeface="Arial"/>
                <a:ea typeface="Aptos Display"/>
                <a:cs typeface="Arial"/>
              </a:rPr>
              <a:t>®</a:t>
            </a:r>
            <a:r>
              <a:rPr lang="en-US">
                <a:latin typeface="Arial"/>
                <a:ea typeface="Aptos Display"/>
                <a:cs typeface="Arial"/>
              </a:rPr>
              <a:t> 3mcg </a:t>
            </a:r>
            <a:endParaRPr lang="en-US"/>
          </a:p>
          <a:p>
            <a:r>
              <a:rPr lang="en-GB">
                <a:latin typeface="Arial"/>
                <a:ea typeface="Aptos Display"/>
                <a:cs typeface="Arial"/>
              </a:rPr>
              <a:t>     LP.8.1COVID-19 mRNA vaccine</a:t>
            </a:r>
            <a:r>
              <a:rPr lang="en-US">
                <a:latin typeface="Arial"/>
                <a:ea typeface="Aptos Display"/>
                <a:cs typeface="Arial"/>
              </a:rPr>
              <a:t> may also be available </a:t>
            </a:r>
            <a:endParaRPr lang="en-US">
              <a:cs typeface="Arial"/>
            </a:endParaRPr>
          </a:p>
          <a:p>
            <a:endParaRPr lang="en-US">
              <a:latin typeface="Arial"/>
              <a:ea typeface="Calibri"/>
              <a:cs typeface="Arial"/>
            </a:endParaRPr>
          </a:p>
          <a:p>
            <a:pPr marL="285750" indent="-285750">
              <a:buFont typeface="Arial"/>
              <a:buChar char="•"/>
            </a:pPr>
            <a:r>
              <a:rPr lang="en-US">
                <a:latin typeface="Arial"/>
                <a:ea typeface="Calibri"/>
                <a:cs typeface="Arial"/>
              </a:rPr>
              <a:t>GBUK/Caina 25g x 25mm 1ml safety Combined Needle and Syringe </a:t>
            </a:r>
            <a:r>
              <a:rPr lang="en-US">
                <a:latin typeface="Arial"/>
                <a:cs typeface="Arial"/>
              </a:rPr>
              <a:t>may also be available for administration.</a:t>
            </a:r>
          </a:p>
          <a:p>
            <a:pPr>
              <a:buFont typeface="Arial"/>
              <a:buChar char="•"/>
            </a:pPr>
            <a:endParaRPr lang="en-US">
              <a:cs typeface="Arial"/>
            </a:endParaRPr>
          </a:p>
          <a:p>
            <a:pPr marL="342900" indent="-342900">
              <a:buFont typeface="Arial"/>
              <a:buChar char="•"/>
            </a:pPr>
            <a:r>
              <a:rPr lang="en-US">
                <a:ea typeface="+mn-lt"/>
                <a:cs typeface="+mn-lt"/>
              </a:rPr>
              <a:t>Please note: the IPC measures in external resources may not align with the national IPC requirements in Wales. See here for NHS Wales guidance: </a:t>
            </a:r>
            <a:r>
              <a:rPr lang="en-US">
                <a:ea typeface="+mn-lt"/>
                <a:cs typeface="+mn-lt"/>
                <a:hlinkClick r:id="rId4"/>
              </a:rPr>
              <a:t>NIPCM- Public Health Wales</a:t>
            </a:r>
            <a:endParaRPr lang="en-US">
              <a:latin typeface="Aptos Display"/>
              <a:cs typeface="Arial"/>
            </a:endParaRPr>
          </a:p>
          <a:p>
            <a:pPr marL="342900" indent="-342900">
              <a:buFont typeface="Arial"/>
              <a:buChar char="•"/>
            </a:pPr>
            <a:endParaRPr lang="en-GB" b="1" baseline="30000">
              <a:latin typeface="Arial"/>
              <a:cs typeface="Arial"/>
            </a:endParaRPr>
          </a:p>
        </p:txBody>
      </p:sp>
    </p:spTree>
    <p:extLst>
      <p:ext uri="{BB962C8B-B14F-4D97-AF65-F5344CB8AC3E}">
        <p14:creationId xmlns:p14="http://schemas.microsoft.com/office/powerpoint/2010/main" val="936906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314-7187-2ACE-390C-4E9589E43DCD}"/>
              </a:ext>
            </a:extLst>
          </p:cNvPr>
          <p:cNvSpPr>
            <a:spLocks noGrp="1"/>
          </p:cNvSpPr>
          <p:nvPr>
            <p:ph type="title"/>
          </p:nvPr>
        </p:nvSpPr>
        <p:spPr>
          <a:xfrm>
            <a:off x="838200" y="201839"/>
            <a:ext cx="10515600" cy="1325563"/>
          </a:xfrm>
        </p:spPr>
        <p:txBody>
          <a:bodyPr lIns="91440" tIns="45720" rIns="91440" bIns="45720" anchor="ctr">
            <a:normAutofit/>
          </a:bodyPr>
          <a:lstStyle/>
          <a:p>
            <a:r>
              <a:rPr lang="en-GB" sz="3100" b="1"/>
              <a:t>Dilution:</a:t>
            </a:r>
            <a:r>
              <a:rPr lang="en-GB" sz="3100" b="1">
                <a:effectLst/>
              </a:rPr>
              <a:t> Comirnaty</a:t>
            </a:r>
            <a:r>
              <a:rPr lang="en-GB" sz="3100" b="1" baseline="30000">
                <a:effectLst/>
              </a:rPr>
              <a:t>®</a:t>
            </a:r>
            <a:r>
              <a:rPr lang="en-GB" sz="3100" b="1">
                <a:effectLst/>
              </a:rPr>
              <a:t> LP.8.1 3 microgram per dose dispersion for injection COVID-19 mRNA Vaccine</a:t>
            </a:r>
            <a:r>
              <a:rPr lang="en-GB" sz="3100" b="1"/>
              <a:t> (1)</a:t>
            </a:r>
          </a:p>
        </p:txBody>
      </p:sp>
      <p:sp>
        <p:nvSpPr>
          <p:cNvPr id="3" name="Content Placeholder 2">
            <a:extLst>
              <a:ext uri="{FF2B5EF4-FFF2-40B4-BE49-F238E27FC236}">
                <a16:creationId xmlns:a16="http://schemas.microsoft.com/office/drawing/2014/main" id="{9FA486E8-3A68-F339-56B2-91A4D60327C1}"/>
              </a:ext>
            </a:extLst>
          </p:cNvPr>
          <p:cNvSpPr>
            <a:spLocks noGrp="1"/>
          </p:cNvSpPr>
          <p:nvPr>
            <p:ph idx="1"/>
          </p:nvPr>
        </p:nvSpPr>
        <p:spPr>
          <a:xfrm>
            <a:off x="838200" y="1520825"/>
            <a:ext cx="8260080" cy="4351338"/>
          </a:xfrm>
        </p:spPr>
        <p:txBody>
          <a:bodyPr lIns="91440" tIns="45720" rIns="91440" bIns="45720" anchor="t">
            <a:normAutofit/>
          </a:bodyPr>
          <a:lstStyle/>
          <a:p>
            <a:r>
              <a:rPr lang="en-GB" sz="2000" b="0" i="0">
                <a:effectLst/>
              </a:rPr>
              <a:t>Allow the thawed vial to come to room temperature and gently invert it 10 times prior to dilution. Do not shake.</a:t>
            </a:r>
            <a:endParaRPr lang="en-GB" sz="2000" b="0" i="0">
              <a:effectLst/>
              <a:cs typeface="Arial"/>
            </a:endParaRPr>
          </a:p>
          <a:p>
            <a:endParaRPr lang="en-GB" sz="2000">
              <a:cs typeface="Arial"/>
            </a:endParaRPr>
          </a:p>
          <a:p>
            <a:r>
              <a:rPr lang="en-GB" sz="2000" b="0" i="0">
                <a:effectLst/>
              </a:rPr>
              <a:t>Prior to dilution, the thawed dispersion may contain white to off-white opaque amorphous particles.</a:t>
            </a:r>
            <a:endParaRPr lang="en-GB" sz="2000" b="0" i="0">
              <a:effectLst/>
              <a:cs typeface="Arial"/>
            </a:endParaRPr>
          </a:p>
          <a:p>
            <a:endParaRPr lang="en-GB" sz="2000">
              <a:cs typeface="Arial"/>
            </a:endParaRPr>
          </a:p>
          <a:p>
            <a:r>
              <a:rPr lang="en-GB" sz="2000" b="0" i="0">
                <a:effectLst/>
              </a:rPr>
              <a:t>The thawed vaccine must be diluted in its original vial with </a:t>
            </a:r>
            <a:r>
              <a:rPr lang="en-GB" sz="2000" b="1" i="0">
                <a:effectLst/>
              </a:rPr>
              <a:t>1.1 mL sodium chloride 9 mg/mL (0.9%) solution for injection</a:t>
            </a:r>
            <a:r>
              <a:rPr lang="en-GB" sz="2000" b="0" i="0">
                <a:effectLst/>
              </a:rPr>
              <a:t>, using a 21 gauge or narrower needle and aseptic techniques.</a:t>
            </a:r>
            <a:endParaRPr lang="en-GB" sz="2000" b="0" i="0">
              <a:effectLst/>
              <a:cs typeface="Arial"/>
            </a:endParaRPr>
          </a:p>
          <a:p>
            <a:endParaRPr lang="en-GB" sz="2000">
              <a:effectLst/>
              <a:cs typeface="Arial"/>
            </a:endParaRPr>
          </a:p>
          <a:p>
            <a:r>
              <a:rPr lang="en-GB" sz="2000">
                <a:cs typeface="Arial"/>
              </a:rPr>
              <a:t>Equalise vial pressure before removing the needle from the vial stopper by withdrawing 1.1 mL air into the empty diluent syringe.</a:t>
            </a:r>
            <a:endParaRPr lang="en-US" sz="2000">
              <a:cs typeface="Arial"/>
            </a:endParaRPr>
          </a:p>
          <a:p>
            <a:endParaRPr lang="en-GB" sz="2000">
              <a:cs typeface="Arial"/>
            </a:endParaRPr>
          </a:p>
          <a:p>
            <a:pPr>
              <a:spcBef>
                <a:spcPts val="600"/>
              </a:spcBef>
              <a:spcAft>
                <a:spcPts val="600"/>
              </a:spcAft>
            </a:pPr>
            <a:endParaRPr lang="en-GB" sz="2400">
              <a:cs typeface="Arial"/>
            </a:endParaRPr>
          </a:p>
          <a:p>
            <a:endParaRPr lang="en-GB" sz="2400">
              <a:cs typeface="Arial"/>
            </a:endParaRPr>
          </a:p>
        </p:txBody>
      </p:sp>
      <p:sp>
        <p:nvSpPr>
          <p:cNvPr id="5" name="Slide Number Placeholder 4">
            <a:extLst>
              <a:ext uri="{FF2B5EF4-FFF2-40B4-BE49-F238E27FC236}">
                <a16:creationId xmlns:a16="http://schemas.microsoft.com/office/drawing/2014/main" id="{B1F78599-B262-D335-3B52-9157F6EEE444}"/>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561D0CCE-8DCC-44DC-A653-AE62B1D84A52}" type="slidenum">
              <a:rPr lang="en-GB" smtClean="0"/>
              <a:pPr>
                <a:lnSpc>
                  <a:spcPct val="90000"/>
                </a:lnSpc>
                <a:spcAft>
                  <a:spcPts val="600"/>
                </a:spcAft>
              </a:pPr>
              <a:t>23</a:t>
            </a:fld>
            <a:endParaRPr lang="en-GB"/>
          </a:p>
        </p:txBody>
      </p:sp>
      <p:pic>
        <p:nvPicPr>
          <p:cNvPr id="4" name="Picture 3" descr="Close-up of a vial of medicine&#10;&#10;AI-generated content may be incorrect.">
            <a:extLst>
              <a:ext uri="{FF2B5EF4-FFF2-40B4-BE49-F238E27FC236}">
                <a16:creationId xmlns:a16="http://schemas.microsoft.com/office/drawing/2014/main" id="{DB68E9BF-F677-2876-9294-246A948138D7}"/>
              </a:ext>
            </a:extLst>
          </p:cNvPr>
          <p:cNvPicPr>
            <a:picLocks noChangeAspect="1"/>
          </p:cNvPicPr>
          <p:nvPr/>
        </p:nvPicPr>
        <p:blipFill>
          <a:blip r:embed="rId3"/>
          <a:srcRect l="7500" r="11026" b="-3"/>
          <a:stretch>
            <a:fillRect/>
          </a:stretch>
        </p:blipFill>
        <p:spPr>
          <a:xfrm>
            <a:off x="9354094" y="1825624"/>
            <a:ext cx="1825534" cy="3839710"/>
          </a:xfrm>
          <a:prstGeom prst="rect">
            <a:avLst/>
          </a:prstGeom>
          <a:noFill/>
        </p:spPr>
      </p:pic>
    </p:spTree>
    <p:extLst>
      <p:ext uri="{BB962C8B-B14F-4D97-AF65-F5344CB8AC3E}">
        <p14:creationId xmlns:p14="http://schemas.microsoft.com/office/powerpoint/2010/main" val="75935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6A3E-C7E7-6DC2-CFC4-11D7E2B672CD}"/>
              </a:ext>
            </a:extLst>
          </p:cNvPr>
          <p:cNvSpPr>
            <a:spLocks noGrp="1"/>
          </p:cNvSpPr>
          <p:nvPr>
            <p:ph type="title"/>
          </p:nvPr>
        </p:nvSpPr>
        <p:spPr>
          <a:xfrm>
            <a:off x="275896" y="223237"/>
            <a:ext cx="11280227" cy="911882"/>
          </a:xfrm>
        </p:spPr>
        <p:txBody>
          <a:bodyPr lIns="91440" tIns="45720" rIns="91440" bIns="45720" anchor="t"/>
          <a:lstStyle/>
          <a:p>
            <a:pPr algn="ctr"/>
            <a:r>
              <a:rPr lang="en-GB" sz="3200" b="1"/>
              <a:t>Dilution:</a:t>
            </a:r>
            <a:r>
              <a:rPr lang="en-GB" sz="3200" b="1">
                <a:effectLst/>
                <a:latin typeface="+mj-lt"/>
                <a:ea typeface="Calibri"/>
              </a:rPr>
              <a:t> </a:t>
            </a:r>
            <a:r>
              <a:rPr lang="en-GB" sz="3200" b="1">
                <a:effectLst/>
                <a:latin typeface="Arial"/>
                <a:ea typeface="Calibri"/>
                <a:cs typeface="Arial"/>
              </a:rPr>
              <a:t>Pfizer </a:t>
            </a:r>
            <a:r>
              <a:rPr lang="en-GB" sz="3200" b="1">
                <a:effectLst/>
                <a:latin typeface="+mj-lt"/>
                <a:ea typeface="Calibri"/>
              </a:rPr>
              <a:t>Comirnaty</a:t>
            </a:r>
            <a:r>
              <a:rPr lang="en-GB" sz="3200" b="1" baseline="30000">
                <a:effectLst/>
                <a:latin typeface="+mj-lt"/>
                <a:ea typeface="Calibri"/>
              </a:rPr>
              <a:t>® </a:t>
            </a:r>
            <a:r>
              <a:rPr lang="en-GB" sz="3200" b="1">
                <a:ea typeface="Calibri"/>
              </a:rPr>
              <a:t>LP.8.1</a:t>
            </a:r>
            <a:r>
              <a:rPr lang="en-GB" sz="3200" b="1">
                <a:effectLst/>
                <a:latin typeface="+mj-lt"/>
                <a:ea typeface="Calibri"/>
              </a:rPr>
              <a:t> 3 microgram per dose dispersion for injection COVID-19 mRNA Vaccine</a:t>
            </a:r>
            <a:r>
              <a:rPr lang="en-GB" sz="3200" b="1"/>
              <a:t> (3)</a:t>
            </a:r>
            <a:endParaRPr lang="en-GB" sz="3200"/>
          </a:p>
        </p:txBody>
      </p:sp>
      <p:sp>
        <p:nvSpPr>
          <p:cNvPr id="3" name="Content Placeholder 2">
            <a:extLst>
              <a:ext uri="{FF2B5EF4-FFF2-40B4-BE49-F238E27FC236}">
                <a16:creationId xmlns:a16="http://schemas.microsoft.com/office/drawing/2014/main" id="{5ECCB3DB-6243-02D0-4D60-76181DE54CDF}"/>
              </a:ext>
            </a:extLst>
          </p:cNvPr>
          <p:cNvSpPr>
            <a:spLocks noGrp="1"/>
          </p:cNvSpPr>
          <p:nvPr>
            <p:ph idx="1"/>
          </p:nvPr>
        </p:nvSpPr>
        <p:spPr>
          <a:xfrm>
            <a:off x="712077" y="1562182"/>
            <a:ext cx="7288922" cy="4351338"/>
          </a:xfrm>
        </p:spPr>
        <p:txBody>
          <a:bodyPr lIns="91440" tIns="45720" rIns="91440" bIns="45720" anchor="t"/>
          <a:lstStyle/>
          <a:p>
            <a:pPr algn="just">
              <a:spcBef>
                <a:spcPts val="600"/>
              </a:spcBef>
              <a:spcAft>
                <a:spcPts val="600"/>
              </a:spcAft>
            </a:pPr>
            <a:r>
              <a:rPr lang="en-GB" sz="2000" b="1">
                <a:solidFill>
                  <a:srgbClr val="002060"/>
                </a:solidFill>
                <a:effectLst/>
                <a:latin typeface="Arial"/>
                <a:ea typeface="Times New Roman" panose="02020603050405020304" pitchFamily="18" charset="0"/>
                <a:cs typeface="Arial"/>
              </a:rPr>
              <a:t>Gently invert the diluted dispersion 10 times. Do not shake</a:t>
            </a:r>
          </a:p>
          <a:p>
            <a:pPr algn="just">
              <a:spcBef>
                <a:spcPts val="600"/>
              </a:spcBef>
              <a:spcAft>
                <a:spcPts val="600"/>
              </a:spcAft>
            </a:pPr>
            <a:r>
              <a:rPr lang="en-GB" sz="2000">
                <a:solidFill>
                  <a:srgbClr val="002060"/>
                </a:solidFill>
                <a:effectLst/>
                <a:latin typeface="Arial"/>
                <a:ea typeface="Times New Roman" panose="02020603050405020304" pitchFamily="18" charset="0"/>
                <a:cs typeface="Arial"/>
              </a:rPr>
              <a:t>The diluted vaccine should present as a white to off-white dispersion with no particulates visible</a:t>
            </a:r>
            <a:r>
              <a:rPr lang="en-GB" sz="2000">
                <a:effectLst/>
                <a:latin typeface="Arial"/>
                <a:ea typeface="Times New Roman" panose="02020603050405020304" pitchFamily="18" charset="0"/>
                <a:cs typeface="Arial"/>
              </a:rPr>
              <a:t>. Do not use the diluted vaccine if particulates or discolouration are present</a:t>
            </a:r>
          </a:p>
          <a:p>
            <a:pPr algn="just">
              <a:spcBef>
                <a:spcPts val="600"/>
              </a:spcBef>
              <a:spcAft>
                <a:spcPts val="600"/>
              </a:spcAft>
            </a:pPr>
            <a:r>
              <a:rPr lang="en-GB" sz="2000">
                <a:effectLst/>
                <a:latin typeface="Arial"/>
                <a:ea typeface="Times New Roman" panose="02020603050405020304" pitchFamily="18" charset="0"/>
                <a:cs typeface="Arial"/>
              </a:rPr>
              <a:t>The diluted vials should be marked with the appropriate </a:t>
            </a:r>
            <a:r>
              <a:rPr lang="en-GB" sz="2000" b="1">
                <a:effectLst/>
                <a:latin typeface="Arial"/>
                <a:ea typeface="Times New Roman" panose="02020603050405020304" pitchFamily="18" charset="0"/>
                <a:cs typeface="Arial"/>
              </a:rPr>
              <a:t>discard date and time</a:t>
            </a:r>
          </a:p>
          <a:p>
            <a:pPr algn="just">
              <a:spcBef>
                <a:spcPts val="600"/>
              </a:spcBef>
              <a:spcAft>
                <a:spcPts val="600"/>
              </a:spcAft>
            </a:pPr>
            <a:r>
              <a:rPr lang="en-GB" sz="2000" b="1">
                <a:effectLst/>
                <a:latin typeface="Arial"/>
                <a:ea typeface="Times New Roman" panose="02020603050405020304" pitchFamily="18" charset="0"/>
                <a:cs typeface="Arial"/>
              </a:rPr>
              <a:t>After dilution </a:t>
            </a:r>
            <a:r>
              <a:rPr lang="en-GB" sz="2000">
                <a:effectLst/>
                <a:latin typeface="Arial"/>
                <a:ea typeface="Times New Roman" panose="02020603050405020304" pitchFamily="18" charset="0"/>
                <a:cs typeface="Arial"/>
              </a:rPr>
              <a:t>store at </a:t>
            </a:r>
            <a:r>
              <a:rPr lang="en-GB" sz="2000">
                <a:latin typeface="Arial"/>
                <a:ea typeface="Times New Roman" panose="02020603050405020304" pitchFamily="18" charset="0"/>
                <a:cs typeface="Arial"/>
              </a:rPr>
              <a:t>+</a:t>
            </a:r>
            <a:r>
              <a:rPr lang="en-GB" sz="2000">
                <a:effectLst/>
                <a:latin typeface="Arial"/>
                <a:ea typeface="Times New Roman" panose="02020603050405020304" pitchFamily="18" charset="0"/>
                <a:cs typeface="Arial"/>
              </a:rPr>
              <a:t>2ºC to </a:t>
            </a:r>
            <a:r>
              <a:rPr lang="en-GB" sz="2000">
                <a:latin typeface="Arial"/>
                <a:ea typeface="Times New Roman" panose="02020603050405020304" pitchFamily="18" charset="0"/>
                <a:cs typeface="Arial"/>
              </a:rPr>
              <a:t>+</a:t>
            </a:r>
            <a:r>
              <a:rPr lang="en-GB" sz="2000">
                <a:effectLst/>
                <a:latin typeface="Arial"/>
                <a:ea typeface="Times New Roman" panose="02020603050405020304" pitchFamily="18" charset="0"/>
                <a:cs typeface="Arial"/>
              </a:rPr>
              <a:t>30ºC and use within </a:t>
            </a:r>
            <a:r>
              <a:rPr lang="en-GB" sz="2000" b="1">
                <a:effectLst/>
                <a:latin typeface="Arial"/>
                <a:ea typeface="Times New Roman" panose="02020603050405020304" pitchFamily="18" charset="0"/>
                <a:cs typeface="Arial"/>
              </a:rPr>
              <a:t>12 hours</a:t>
            </a:r>
          </a:p>
          <a:p>
            <a:pPr algn="just">
              <a:spcBef>
                <a:spcPts val="600"/>
              </a:spcBef>
              <a:spcAft>
                <a:spcPts val="600"/>
              </a:spcAft>
            </a:pPr>
            <a:r>
              <a:rPr lang="en-GB" sz="2000">
                <a:effectLst/>
                <a:latin typeface="Arial"/>
                <a:ea typeface="Times New Roman" panose="02020603050405020304" pitchFamily="18" charset="0"/>
                <a:cs typeface="Arial"/>
              </a:rPr>
              <a:t>Do not freeze or shake the diluted dispersion. If refrigerated, allow the diluted dispersion to come to room temperature prior to use.</a:t>
            </a:r>
          </a:p>
          <a:p>
            <a:endParaRPr lang="en-GB"/>
          </a:p>
        </p:txBody>
      </p:sp>
      <p:sp>
        <p:nvSpPr>
          <p:cNvPr id="5" name="Slide Number Placeholder 4">
            <a:extLst>
              <a:ext uri="{FF2B5EF4-FFF2-40B4-BE49-F238E27FC236}">
                <a16:creationId xmlns:a16="http://schemas.microsoft.com/office/drawing/2014/main" id="{80BAC7DB-2F54-399B-A774-6C692218E245}"/>
              </a:ext>
            </a:extLst>
          </p:cNvPr>
          <p:cNvSpPr>
            <a:spLocks noGrp="1"/>
          </p:cNvSpPr>
          <p:nvPr>
            <p:ph type="sldNum" sz="quarter" idx="12"/>
          </p:nvPr>
        </p:nvSpPr>
        <p:spPr/>
        <p:txBody>
          <a:bodyPr/>
          <a:lstStyle/>
          <a:p>
            <a:fld id="{561D0CCE-8DCC-44DC-A653-AE62B1D84A52}" type="slidenum">
              <a:rPr lang="en-GB" smtClean="0"/>
              <a:pPr/>
              <a:t>24</a:t>
            </a:fld>
            <a:endParaRPr lang="en-GB"/>
          </a:p>
        </p:txBody>
      </p:sp>
      <p:pic>
        <p:nvPicPr>
          <p:cNvPr id="7" name="Picture 6">
            <a:extLst>
              <a:ext uri="{FF2B5EF4-FFF2-40B4-BE49-F238E27FC236}">
                <a16:creationId xmlns:a16="http://schemas.microsoft.com/office/drawing/2014/main" id="{BBAED4B0-247E-FC66-1B35-DDFED55A3AB6}"/>
              </a:ext>
            </a:extLst>
          </p:cNvPr>
          <p:cNvPicPr>
            <a:picLocks noChangeAspect="1"/>
          </p:cNvPicPr>
          <p:nvPr/>
        </p:nvPicPr>
        <p:blipFill rotWithShape="1">
          <a:blip r:embed="rId3"/>
          <a:srcRect l="30582" t="18621" r="50862" b="33448"/>
          <a:stretch/>
        </p:blipFill>
        <p:spPr>
          <a:xfrm>
            <a:off x="8773511" y="1229947"/>
            <a:ext cx="1638300" cy="2380385"/>
          </a:xfrm>
          <a:prstGeom prst="rect">
            <a:avLst/>
          </a:prstGeom>
        </p:spPr>
      </p:pic>
      <p:pic>
        <p:nvPicPr>
          <p:cNvPr id="9" name="Picture 8">
            <a:extLst>
              <a:ext uri="{FF2B5EF4-FFF2-40B4-BE49-F238E27FC236}">
                <a16:creationId xmlns:a16="http://schemas.microsoft.com/office/drawing/2014/main" id="{D47EE604-B44F-4065-6CB5-6E677206B196}"/>
              </a:ext>
            </a:extLst>
          </p:cNvPr>
          <p:cNvPicPr>
            <a:picLocks noChangeAspect="1"/>
          </p:cNvPicPr>
          <p:nvPr/>
        </p:nvPicPr>
        <p:blipFill rotWithShape="1">
          <a:blip r:embed="rId4"/>
          <a:srcRect l="26702" t="58506" r="47565" b="5977"/>
          <a:stretch/>
        </p:blipFill>
        <p:spPr>
          <a:xfrm>
            <a:off x="8551176" y="3776314"/>
            <a:ext cx="2802624" cy="2175906"/>
          </a:xfrm>
          <a:prstGeom prst="rect">
            <a:avLst/>
          </a:prstGeom>
        </p:spPr>
      </p:pic>
    </p:spTree>
    <p:extLst>
      <p:ext uri="{BB962C8B-B14F-4D97-AF65-F5344CB8AC3E}">
        <p14:creationId xmlns:p14="http://schemas.microsoft.com/office/powerpoint/2010/main" val="393978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DD80-5D8F-81FA-351F-69AA462F68B0}"/>
              </a:ext>
            </a:extLst>
          </p:cNvPr>
          <p:cNvSpPr>
            <a:spLocks noGrp="1"/>
          </p:cNvSpPr>
          <p:nvPr>
            <p:ph type="title"/>
          </p:nvPr>
        </p:nvSpPr>
        <p:spPr>
          <a:xfrm>
            <a:off x="0" y="136525"/>
            <a:ext cx="12192000" cy="714813"/>
          </a:xfrm>
        </p:spPr>
        <p:txBody>
          <a:bodyPr lIns="91440" tIns="45720" rIns="91440" bIns="45720" anchor="t"/>
          <a:lstStyle/>
          <a:p>
            <a:pPr algn="ctr"/>
            <a:r>
              <a:rPr lang="en-GB" sz="2800" b="1"/>
              <a:t>Dose preparation:</a:t>
            </a:r>
            <a:r>
              <a:rPr lang="en-GB" sz="2800" b="1">
                <a:effectLst/>
                <a:latin typeface="+mj-lt"/>
                <a:ea typeface="Calibri"/>
              </a:rPr>
              <a:t> </a:t>
            </a:r>
            <a:r>
              <a:rPr lang="en-GB" sz="2800" b="1">
                <a:effectLst/>
                <a:latin typeface="Arial"/>
                <a:ea typeface="Calibri"/>
                <a:cs typeface="Arial"/>
              </a:rPr>
              <a:t>Pfizer </a:t>
            </a:r>
            <a:r>
              <a:rPr lang="en-GB" sz="2800" b="1">
                <a:effectLst/>
                <a:latin typeface="+mj-lt"/>
                <a:ea typeface="Calibri"/>
              </a:rPr>
              <a:t>Comirnaty</a:t>
            </a:r>
            <a:r>
              <a:rPr lang="en-GB" sz="2800" b="1" baseline="30000">
                <a:effectLst/>
                <a:latin typeface="+mj-lt"/>
                <a:ea typeface="Calibri"/>
              </a:rPr>
              <a:t>® </a:t>
            </a:r>
            <a:r>
              <a:rPr lang="en-GB" sz="2800" b="1">
                <a:ea typeface="Calibri"/>
              </a:rPr>
              <a:t>LP.8.1</a:t>
            </a:r>
            <a:r>
              <a:rPr lang="en-GB" sz="2800" b="1">
                <a:effectLst/>
                <a:latin typeface="+mj-lt"/>
                <a:ea typeface="Calibri"/>
              </a:rPr>
              <a:t> 3 microgram per dose dispersion for injection COVID-19 mRNA Vaccine</a:t>
            </a:r>
            <a:r>
              <a:rPr lang="en-GB" sz="2800" b="1"/>
              <a:t> </a:t>
            </a:r>
            <a:endParaRPr lang="en-GB" sz="2800"/>
          </a:p>
        </p:txBody>
      </p:sp>
      <p:sp>
        <p:nvSpPr>
          <p:cNvPr id="3" name="Content Placeholder 2">
            <a:extLst>
              <a:ext uri="{FF2B5EF4-FFF2-40B4-BE49-F238E27FC236}">
                <a16:creationId xmlns:a16="http://schemas.microsoft.com/office/drawing/2014/main" id="{9D4AA011-1F75-8D6D-570D-51AA25B1BF3F}"/>
              </a:ext>
            </a:extLst>
          </p:cNvPr>
          <p:cNvSpPr>
            <a:spLocks noGrp="1"/>
          </p:cNvSpPr>
          <p:nvPr>
            <p:ph idx="1"/>
          </p:nvPr>
        </p:nvSpPr>
        <p:spPr>
          <a:xfrm>
            <a:off x="522891" y="1253331"/>
            <a:ext cx="8904890" cy="4351338"/>
          </a:xfrm>
        </p:spPr>
        <p:txBody>
          <a:bodyPr lIns="91440" tIns="45720" rIns="91440" bIns="45720" anchor="t"/>
          <a:lstStyle/>
          <a:p>
            <a:r>
              <a:rPr lang="en-GB" sz="1800">
                <a:solidFill>
                  <a:srgbClr val="212A73"/>
                </a:solidFill>
                <a:effectLst/>
                <a:latin typeface="Arial"/>
                <a:ea typeface="Times New Roman" panose="02020603050405020304" pitchFamily="18" charset="0"/>
                <a:cs typeface="Arial"/>
              </a:rPr>
              <a:t>Check product name, batch number and expiry date prior to administration.</a:t>
            </a:r>
          </a:p>
          <a:p>
            <a:pPr algn="l"/>
            <a:r>
              <a:rPr lang="en-GB" sz="1800"/>
              <a:t>After dilution, the vial contains 1.58 mL from which </a:t>
            </a:r>
            <a:r>
              <a:rPr lang="en-GB" sz="1800" b="1"/>
              <a:t>3 doses of 0.3 mL </a:t>
            </a:r>
            <a:r>
              <a:rPr lang="en-GB" sz="1800"/>
              <a:t>can be extracted.</a:t>
            </a:r>
            <a:endParaRPr lang="en-GB" sz="1800">
              <a:cs typeface="Arial"/>
            </a:endParaRPr>
          </a:p>
          <a:p>
            <a:pPr algn="l"/>
            <a:r>
              <a:rPr lang="en-GB" sz="1800"/>
              <a:t>Using aseptic technique, cleanse the vial stopper with a single-use antiseptic swab.</a:t>
            </a:r>
            <a:endParaRPr lang="en-GB" sz="1800">
              <a:cs typeface="Arial"/>
            </a:endParaRPr>
          </a:p>
          <a:p>
            <a:pPr algn="l"/>
            <a:r>
              <a:rPr lang="en-GB" sz="1800"/>
              <a:t>Withdraw </a:t>
            </a:r>
            <a:r>
              <a:rPr lang="en-GB" sz="1800" b="1"/>
              <a:t>0.3 mL </a:t>
            </a:r>
            <a:r>
              <a:rPr lang="en-GB" sz="1800"/>
              <a:t>of Comirnaty LP.81 for infants and children aged 6 months to 4 years. Standard syringes and/or needles can be used in order to extract 3 doses from a single vial.</a:t>
            </a:r>
            <a:endParaRPr lang="en-GB" sz="1800">
              <a:cs typeface="Arial"/>
            </a:endParaRPr>
          </a:p>
          <a:p>
            <a:pPr algn="l"/>
            <a:r>
              <a:rPr lang="en-GB" sz="1800"/>
              <a:t>Each dose must contain </a:t>
            </a:r>
            <a:r>
              <a:rPr lang="en-GB" sz="1800" b="1"/>
              <a:t>0.3 mL </a:t>
            </a:r>
            <a:r>
              <a:rPr lang="en-GB" sz="1800"/>
              <a:t>of vaccine.</a:t>
            </a:r>
            <a:endParaRPr lang="en-GB" sz="1800">
              <a:cs typeface="Arial"/>
            </a:endParaRPr>
          </a:p>
          <a:p>
            <a:pPr algn="l"/>
            <a:r>
              <a:rPr lang="en-GB" sz="1800"/>
              <a:t>If the amount of vaccine remaining in the vial cannot provide a full dose of </a:t>
            </a:r>
            <a:r>
              <a:rPr lang="en-GB" sz="1800" b="1"/>
              <a:t>0.3 mL</a:t>
            </a:r>
            <a:r>
              <a:rPr lang="en-GB" sz="1800"/>
              <a:t>,  discard the vial and any excess volume.</a:t>
            </a:r>
            <a:endParaRPr lang="en-GB" sz="1800">
              <a:cs typeface="Arial"/>
            </a:endParaRPr>
          </a:p>
          <a:p>
            <a:pPr algn="l"/>
            <a:r>
              <a:rPr lang="en-GB" sz="1800"/>
              <a:t>Discard any unused vaccine within 12 hours after dilution.</a:t>
            </a:r>
            <a:endParaRPr lang="en-GB" sz="1800">
              <a:cs typeface="Arial"/>
            </a:endParaRPr>
          </a:p>
          <a:p>
            <a:pPr marL="0" indent="0" algn="l">
              <a:buNone/>
            </a:pPr>
            <a:r>
              <a:rPr lang="en-GB" sz="1800" b="1"/>
              <a:t>Disposal</a:t>
            </a:r>
            <a:endParaRPr lang="en-GB" sz="1800" b="1">
              <a:cs typeface="Arial"/>
            </a:endParaRPr>
          </a:p>
          <a:p>
            <a:pPr algn="l"/>
            <a:r>
              <a:rPr lang="en-GB" sz="1800"/>
              <a:t>Any unused medicinal product or waste material should be disposed of in accordance with local requirements.</a:t>
            </a:r>
            <a:endParaRPr lang="en-GB" sz="1800">
              <a:cs typeface="Arial"/>
            </a:endParaRPr>
          </a:p>
          <a:p>
            <a:endParaRPr lang="en-GB"/>
          </a:p>
        </p:txBody>
      </p:sp>
      <p:sp>
        <p:nvSpPr>
          <p:cNvPr id="5" name="Slide Number Placeholder 4">
            <a:extLst>
              <a:ext uri="{FF2B5EF4-FFF2-40B4-BE49-F238E27FC236}">
                <a16:creationId xmlns:a16="http://schemas.microsoft.com/office/drawing/2014/main" id="{13591685-051A-0D1B-4073-F37B928AA502}"/>
              </a:ext>
            </a:extLst>
          </p:cNvPr>
          <p:cNvSpPr>
            <a:spLocks noGrp="1"/>
          </p:cNvSpPr>
          <p:nvPr>
            <p:ph type="sldNum" sz="quarter" idx="12"/>
          </p:nvPr>
        </p:nvSpPr>
        <p:spPr/>
        <p:txBody>
          <a:bodyPr/>
          <a:lstStyle/>
          <a:p>
            <a:fld id="{561D0CCE-8DCC-44DC-A653-AE62B1D84A52}" type="slidenum">
              <a:rPr lang="en-GB" smtClean="0"/>
              <a:pPr/>
              <a:t>25</a:t>
            </a:fld>
            <a:endParaRPr lang="en-GB"/>
          </a:p>
        </p:txBody>
      </p:sp>
      <p:pic>
        <p:nvPicPr>
          <p:cNvPr id="4" name="Picture 3">
            <a:extLst>
              <a:ext uri="{FF2B5EF4-FFF2-40B4-BE49-F238E27FC236}">
                <a16:creationId xmlns:a16="http://schemas.microsoft.com/office/drawing/2014/main" id="{9F5F55F0-1E29-0423-A6ED-7BADAF670E72}"/>
              </a:ext>
            </a:extLst>
          </p:cNvPr>
          <p:cNvPicPr>
            <a:picLocks noChangeAspect="1"/>
          </p:cNvPicPr>
          <p:nvPr/>
        </p:nvPicPr>
        <p:blipFill rotWithShape="1">
          <a:blip r:embed="rId3"/>
          <a:srcRect l="25955" t="23970" r="51544" b="25992"/>
          <a:stretch/>
        </p:blipFill>
        <p:spPr>
          <a:xfrm>
            <a:off x="9427781" y="1494130"/>
            <a:ext cx="2618619" cy="3275725"/>
          </a:xfrm>
          <a:prstGeom prst="rect">
            <a:avLst/>
          </a:prstGeom>
        </p:spPr>
      </p:pic>
    </p:spTree>
    <p:extLst>
      <p:ext uri="{BB962C8B-B14F-4D97-AF65-F5344CB8AC3E}">
        <p14:creationId xmlns:p14="http://schemas.microsoft.com/office/powerpoint/2010/main" val="250592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FDAF34E7-4AE9-BD22-7197-69BD331AE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6DDC513F-8F84-837A-E0BC-DAB65E5294D3}"/>
              </a:ext>
            </a:extLst>
          </p:cNvPr>
          <p:cNvSpPr txBox="1"/>
          <p:nvPr/>
        </p:nvSpPr>
        <p:spPr>
          <a:xfrm>
            <a:off x="0" y="17738"/>
            <a:ext cx="12061859" cy="236988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212A73"/>
                </a:solidFill>
                <a:effectLst/>
                <a:uLnTx/>
                <a:uFillTx/>
                <a:latin typeface="Arial"/>
                <a:ea typeface="Calibri"/>
                <a:cs typeface="Arial"/>
              </a:rPr>
              <a:t>Pfizer Comirnaty</a:t>
            </a:r>
            <a:r>
              <a:rPr kumimoji="0" lang="en-GB" sz="3600" b="1" i="0" u="none" strike="noStrike" kern="1200" cap="none" spc="0" normalizeH="0" baseline="30000" noProof="0">
                <a:ln>
                  <a:noFill/>
                </a:ln>
                <a:solidFill>
                  <a:srgbClr val="212A73"/>
                </a:solidFill>
                <a:effectLst/>
                <a:uLnTx/>
                <a:uFillTx/>
                <a:latin typeface="Arial"/>
                <a:ea typeface="Calibri"/>
                <a:cs typeface="Arial"/>
              </a:rPr>
              <a:t>®</a:t>
            </a:r>
            <a:r>
              <a:rPr kumimoji="0" lang="en-GB" sz="3600" b="1" i="0" u="none" strike="noStrike" kern="1200" cap="none" spc="0" normalizeH="0" baseline="0" noProof="0">
                <a:ln>
                  <a:noFill/>
                </a:ln>
                <a:solidFill>
                  <a:srgbClr val="212A73"/>
                </a:solidFill>
                <a:effectLst/>
                <a:uLnTx/>
                <a:uFillTx/>
                <a:latin typeface="Arial"/>
                <a:ea typeface="Calibri"/>
                <a:cs typeface="Arial"/>
              </a:rPr>
              <a:t> LP. 8.1 10 microgram per dose.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212A73"/>
                </a:solidFill>
                <a:effectLst/>
                <a:uLnTx/>
                <a:uFillTx/>
                <a:latin typeface="Arial"/>
                <a:ea typeface="Calibri"/>
                <a:cs typeface="Arial"/>
              </a:rPr>
              <a:t> 10 single dose vials for injection COVID-19 mRNA Vaccine</a:t>
            </a:r>
            <a:br>
              <a:rPr lang="en-GB" sz="4000" b="1" i="0" u="none" strike="noStrike" kern="1200" cap="none" spc="0" normalizeH="0" baseline="0" noProof="0">
                <a:ln>
                  <a:noFill/>
                </a:ln>
                <a:effectLst/>
                <a:uLnTx/>
                <a:uFillTx/>
                <a:latin typeface="Arial"/>
              </a:rPr>
            </a:br>
            <a:endParaRPr kumimoji="0" lang="en-GB" sz="4000" b="1" i="0" u="none" strike="noStrike" kern="1200" cap="none" spc="0" normalizeH="0" baseline="0" noProof="0">
              <a:ln>
                <a:noFill/>
              </a:ln>
              <a:solidFill>
                <a:srgbClr val="002060"/>
              </a:solidFill>
              <a:effectLst/>
              <a:uLnTx/>
              <a:uFillTx/>
              <a:latin typeface="Arial"/>
              <a:ea typeface="+mn-ea"/>
              <a:cs typeface="+mn-cs"/>
            </a:endParaRPr>
          </a:p>
        </p:txBody>
      </p:sp>
      <p:sp>
        <p:nvSpPr>
          <p:cNvPr id="15" name="TextBox 14">
            <a:extLst>
              <a:ext uri="{FF2B5EF4-FFF2-40B4-BE49-F238E27FC236}">
                <a16:creationId xmlns:a16="http://schemas.microsoft.com/office/drawing/2014/main" id="{BC80E002-1D57-135F-35C0-65EA179E8FCD}"/>
              </a:ext>
            </a:extLst>
          </p:cNvPr>
          <p:cNvSpPr txBox="1"/>
          <p:nvPr/>
        </p:nvSpPr>
        <p:spPr>
          <a:xfrm>
            <a:off x="195210" y="5295360"/>
            <a:ext cx="11866650"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12A73"/>
                </a:solidFill>
                <a:effectLst/>
                <a:uLnTx/>
                <a:uFillTx/>
                <a:latin typeface="Arial"/>
                <a:ea typeface="+mn-ea"/>
                <a:cs typeface="+mn-cs"/>
                <a:hlinkClick r:id="rId3"/>
              </a:rPr>
              <a:t>SmPC</a:t>
            </a:r>
            <a:r>
              <a:rPr kumimoji="0" lang="en-GB" sz="2000" b="0" i="0" u="none" strike="noStrike" kern="1200" cap="none" spc="0" normalizeH="0" baseline="0" noProof="0">
                <a:ln>
                  <a:noFill/>
                </a:ln>
                <a:solidFill>
                  <a:srgbClr val="212A73"/>
                </a:solidFill>
                <a:effectLst/>
                <a:uLnTx/>
                <a:uFillTx/>
                <a:latin typeface="Arial"/>
                <a:ea typeface="Calibri"/>
                <a:cs typeface="+mn-cs"/>
              </a:rPr>
              <a:t> </a:t>
            </a:r>
            <a:r>
              <a:rPr kumimoji="0" lang="en-GB" sz="2000" b="0" i="0" u="none" strike="noStrike" kern="1200" cap="none" spc="0" normalizeH="0" baseline="0" noProof="0">
                <a:ln>
                  <a:noFill/>
                </a:ln>
                <a:solidFill>
                  <a:srgbClr val="212A73"/>
                </a:solidFill>
                <a:effectLst/>
                <a:uLnTx/>
                <a:uFillTx/>
                <a:latin typeface="Arial"/>
                <a:ea typeface="Calibri"/>
                <a:cs typeface="Arial"/>
              </a:rPr>
              <a:t>Pfizer</a:t>
            </a:r>
            <a:r>
              <a:rPr kumimoji="0" lang="en-GB" sz="2000" b="1" i="0" u="none" strike="noStrike" kern="1200" cap="none" spc="0" normalizeH="0" baseline="0" noProof="0">
                <a:ln>
                  <a:noFill/>
                </a:ln>
                <a:solidFill>
                  <a:srgbClr val="212A73"/>
                </a:solidFill>
                <a:effectLst/>
                <a:uLnTx/>
                <a:uFillTx/>
                <a:latin typeface="Arial"/>
                <a:ea typeface="Calibri"/>
                <a:cs typeface="Arial"/>
              </a:rPr>
              <a:t> </a:t>
            </a:r>
            <a:r>
              <a:rPr kumimoji="0" lang="en-GB" sz="2000" b="0" i="0" u="none" strike="noStrike" kern="1200" cap="none" spc="0" normalizeH="0" baseline="0" noProof="0">
                <a:ln>
                  <a:noFill/>
                </a:ln>
                <a:solidFill>
                  <a:srgbClr val="212A73"/>
                </a:solidFill>
                <a:effectLst/>
                <a:uLnTx/>
                <a:uFillTx/>
                <a:latin typeface="Arial"/>
                <a:ea typeface="Calibri"/>
                <a:cs typeface="+mn-cs"/>
              </a:rPr>
              <a:t>Comirnaty</a:t>
            </a:r>
            <a:r>
              <a:rPr kumimoji="0" lang="en-GB" sz="2000" b="0" i="0" u="none" strike="noStrike" kern="1200" cap="none" spc="0" normalizeH="0" baseline="30000" noProof="0">
                <a:ln>
                  <a:noFill/>
                </a:ln>
                <a:solidFill>
                  <a:srgbClr val="212A73"/>
                </a:solidFill>
                <a:effectLst/>
                <a:uLnTx/>
                <a:uFillTx/>
                <a:latin typeface="Arial"/>
                <a:ea typeface="Calibri"/>
                <a:cs typeface="+mn-cs"/>
              </a:rPr>
              <a:t>®</a:t>
            </a:r>
            <a:r>
              <a:rPr kumimoji="0" lang="en-GB" sz="2000" b="0" i="0" u="none" strike="noStrike" kern="1200" cap="none" spc="0" normalizeH="0" baseline="0" noProof="0">
                <a:ln>
                  <a:noFill/>
                </a:ln>
                <a:solidFill>
                  <a:srgbClr val="212A73"/>
                </a:solidFill>
                <a:effectLst/>
                <a:uLnTx/>
                <a:uFillTx/>
                <a:latin typeface="Arial"/>
                <a:ea typeface="Calibri"/>
                <a:cs typeface="+mn-cs"/>
              </a:rPr>
              <a:t> LP. 8.1 10 microgram per dose dispersion for injection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12A73"/>
                </a:solidFill>
                <a:effectLst/>
                <a:uLnTx/>
                <a:uFillTx/>
                <a:latin typeface="Arial"/>
                <a:ea typeface="Calibri" panose="020F0502020204030204" pitchFamily="34" charset="0"/>
                <a:cs typeface="+mn-cs"/>
              </a:rPr>
              <a:t>COVID-19 mRNA Vaccine</a:t>
            </a:r>
            <a:endParaRPr kumimoji="0" lang="en-GB" sz="2000" b="0" i="0" u="none" strike="noStrike" kern="1200" cap="none" spc="0" normalizeH="0" baseline="0" noProof="0">
              <a:ln>
                <a:noFill/>
              </a:ln>
              <a:solidFill>
                <a:srgbClr val="212A73"/>
              </a:solidFill>
              <a:effectLst/>
              <a:highlight>
                <a:srgbClr val="FFFF00"/>
              </a:highlight>
              <a:uLnTx/>
              <a:uFillTx/>
              <a:latin typeface="Arial"/>
              <a:ea typeface="+mn-ea"/>
              <a:cs typeface="+mn-cs"/>
            </a:endParaRPr>
          </a:p>
        </p:txBody>
      </p:sp>
      <p:sp>
        <p:nvSpPr>
          <p:cNvPr id="2" name="TextBox 1">
            <a:extLst>
              <a:ext uri="{FF2B5EF4-FFF2-40B4-BE49-F238E27FC236}">
                <a16:creationId xmlns:a16="http://schemas.microsoft.com/office/drawing/2014/main" id="{9F06E655-7B9D-FC9E-6644-1A548B34EC80}"/>
              </a:ext>
            </a:extLst>
          </p:cNvPr>
          <p:cNvSpPr txBox="1"/>
          <p:nvPr/>
        </p:nvSpPr>
        <p:spPr>
          <a:xfrm>
            <a:off x="10906111" y="6352674"/>
            <a:ext cx="750771"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prstClr val="white"/>
                </a:solidFill>
                <a:latin typeface="Arial"/>
              </a:rPr>
              <a:t>26</a:t>
            </a:r>
            <a:endParaRPr lang="en-GB" sz="1800" b="1" i="0" u="none" strike="noStrike" kern="1200" cap="none" spc="0" normalizeH="0" baseline="0" noProof="0">
              <a:ln>
                <a:noFill/>
              </a:ln>
              <a:solidFill>
                <a:prstClr val="white"/>
              </a:solidFill>
              <a:effectLst/>
              <a:uLnTx/>
              <a:uFillTx/>
              <a:latin typeface="Arial"/>
              <a:cs typeface="Arial"/>
            </a:endParaRPr>
          </a:p>
        </p:txBody>
      </p:sp>
      <p:pic>
        <p:nvPicPr>
          <p:cNvPr id="6" name="Picture 5" descr="A close-up of a box&#10;&#10;AI-generated content may be incorrect.">
            <a:extLst>
              <a:ext uri="{FF2B5EF4-FFF2-40B4-BE49-F238E27FC236}">
                <a16:creationId xmlns:a16="http://schemas.microsoft.com/office/drawing/2014/main" id="{5CF0434F-D6DD-81A5-D679-72212952107D}"/>
              </a:ext>
            </a:extLst>
          </p:cNvPr>
          <p:cNvPicPr>
            <a:picLocks noChangeAspect="1"/>
          </p:cNvPicPr>
          <p:nvPr/>
        </p:nvPicPr>
        <p:blipFill>
          <a:blip r:embed="rId4"/>
          <a:stretch>
            <a:fillRect/>
          </a:stretch>
        </p:blipFill>
        <p:spPr>
          <a:xfrm>
            <a:off x="3497897" y="1827501"/>
            <a:ext cx="5249635" cy="3322865"/>
          </a:xfrm>
          <a:prstGeom prst="rect">
            <a:avLst/>
          </a:prstGeom>
        </p:spPr>
      </p:pic>
    </p:spTree>
    <p:extLst>
      <p:ext uri="{BB962C8B-B14F-4D97-AF65-F5344CB8AC3E}">
        <p14:creationId xmlns:p14="http://schemas.microsoft.com/office/powerpoint/2010/main" val="59405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B470-A7FE-7E87-01BA-4A5E183F15A5}"/>
              </a:ext>
            </a:extLst>
          </p:cNvPr>
          <p:cNvSpPr>
            <a:spLocks noGrp="1"/>
          </p:cNvSpPr>
          <p:nvPr>
            <p:ph type="title"/>
          </p:nvPr>
        </p:nvSpPr>
        <p:spPr>
          <a:xfrm>
            <a:off x="838200" y="738"/>
            <a:ext cx="10515600" cy="1929907"/>
          </a:xfrm>
        </p:spPr>
        <p:txBody>
          <a:bodyPr lIns="91440" tIns="45720" rIns="91440" bIns="45720" anchor="t"/>
          <a:lstStyle/>
          <a:p>
            <a:pPr algn="ctr"/>
            <a:r>
              <a:rPr kumimoji="0" lang="en-GB" sz="3600" b="1" i="0" u="none" strike="noStrike" kern="1200" cap="none" spc="0" normalizeH="0" baseline="0" noProof="0">
                <a:ln>
                  <a:noFill/>
                </a:ln>
                <a:solidFill>
                  <a:srgbClr val="212A73"/>
                </a:solidFill>
                <a:effectLst/>
                <a:uLnTx/>
                <a:uFillTx/>
                <a:latin typeface="Arial"/>
                <a:ea typeface="+mj-ea"/>
                <a:cs typeface="+mj-cs"/>
              </a:rPr>
              <a:t>Presentation: </a:t>
            </a:r>
            <a:r>
              <a:rPr kumimoji="0" lang="en-GB" sz="3600" b="1" i="0" u="none" strike="noStrike" kern="1200" cap="none" spc="0" normalizeH="0" baseline="0" noProof="0">
                <a:ln>
                  <a:noFill/>
                </a:ln>
                <a:solidFill>
                  <a:srgbClr val="212A73"/>
                </a:solidFill>
                <a:effectLst/>
                <a:uLnTx/>
                <a:uFillTx/>
                <a:latin typeface="Arial"/>
                <a:ea typeface="Calibri"/>
                <a:cs typeface="Arial"/>
              </a:rPr>
              <a:t>Pfizer </a:t>
            </a:r>
            <a:r>
              <a:rPr kumimoji="0" lang="en-GB" sz="3600" b="1" i="0" u="none" strike="noStrike" kern="1200" cap="none" spc="0" normalizeH="0" baseline="0" noProof="0">
                <a:ln>
                  <a:noFill/>
                </a:ln>
                <a:solidFill>
                  <a:srgbClr val="212A73"/>
                </a:solidFill>
                <a:effectLst/>
                <a:uLnTx/>
                <a:uFillTx/>
                <a:latin typeface="Arial"/>
                <a:ea typeface="Calibri"/>
                <a:cs typeface="+mj-cs"/>
              </a:rPr>
              <a:t>Comirnaty</a:t>
            </a:r>
            <a:r>
              <a:rPr kumimoji="0" lang="en-GB" sz="3600" b="1" i="0" u="none" strike="noStrike" kern="1200" cap="none" spc="0" normalizeH="0" baseline="30000" noProof="0">
                <a:ln>
                  <a:noFill/>
                </a:ln>
                <a:solidFill>
                  <a:srgbClr val="212A73"/>
                </a:solidFill>
                <a:effectLst/>
                <a:uLnTx/>
                <a:uFillTx/>
                <a:latin typeface="Arial"/>
                <a:ea typeface="Calibri"/>
                <a:cs typeface="+mj-cs"/>
              </a:rPr>
              <a:t>®</a:t>
            </a:r>
            <a:r>
              <a:rPr kumimoji="0" lang="en-GB" sz="3600" b="1" i="0" u="none" strike="noStrike" kern="1200" cap="none" spc="0" normalizeH="0" baseline="0" noProof="0">
                <a:ln>
                  <a:noFill/>
                </a:ln>
                <a:solidFill>
                  <a:srgbClr val="212A73"/>
                </a:solidFill>
                <a:effectLst/>
                <a:uLnTx/>
                <a:uFillTx/>
                <a:latin typeface="Arial"/>
                <a:ea typeface="Calibri"/>
                <a:cs typeface="+mj-cs"/>
              </a:rPr>
              <a:t> LP.8.1</a:t>
            </a:r>
            <a:br>
              <a:rPr lang="en-GB" sz="3600" b="1" i="0" u="none" strike="noStrike" kern="1200" cap="none" spc="0" normalizeH="0" baseline="0" noProof="0">
                <a:ln>
                  <a:noFill/>
                </a:ln>
                <a:effectLst/>
                <a:uLnTx/>
                <a:uFillTx/>
                <a:latin typeface="Arial"/>
                <a:ea typeface="Calibri" panose="020F0502020204030204" pitchFamily="34" charset="0"/>
              </a:rPr>
            </a:br>
            <a:r>
              <a:rPr kumimoji="0" lang="en-GB" sz="3600" b="1" i="0" u="none" strike="noStrike" kern="1200" cap="none" spc="0" normalizeH="0" baseline="0" noProof="0">
                <a:ln>
                  <a:noFill/>
                </a:ln>
                <a:solidFill>
                  <a:srgbClr val="212A73"/>
                </a:solidFill>
                <a:effectLst/>
                <a:uLnTx/>
                <a:uFillTx/>
                <a:latin typeface="Arial"/>
                <a:ea typeface="Calibri"/>
                <a:cs typeface="+mj-cs"/>
              </a:rPr>
              <a:t>10 microgram per dose dispersion for injection</a:t>
            </a:r>
            <a:br>
              <a:rPr lang="en-GB" sz="3600" b="1">
                <a:latin typeface="Arial"/>
                <a:ea typeface="Calibri"/>
              </a:rPr>
            </a:br>
            <a:r>
              <a:rPr lang="en-GB" sz="3600" b="1">
                <a:solidFill>
                  <a:srgbClr val="212A73"/>
                </a:solidFill>
                <a:highlight>
                  <a:srgbClr val="F5F5F5"/>
                </a:highlight>
                <a:latin typeface="Arial"/>
                <a:ea typeface="Calibri"/>
              </a:rPr>
              <a:t>COVID-19 mRNA Vaccine</a:t>
            </a:r>
            <a:r>
              <a:rPr lang="en-GB" sz="3600" b="1">
                <a:solidFill>
                  <a:srgbClr val="212A73"/>
                </a:solidFill>
                <a:latin typeface="Arial"/>
                <a:ea typeface="Calibri"/>
              </a:rPr>
              <a:t> </a:t>
            </a:r>
            <a:br>
              <a:rPr lang="en-GB" sz="3600" b="1" i="0" u="none" strike="noStrike" kern="1200" cap="none" spc="0" normalizeH="0" baseline="0" noProof="0">
                <a:ln>
                  <a:noFill/>
                </a:ln>
                <a:effectLst/>
                <a:uLnTx/>
                <a:uFillTx/>
                <a:latin typeface="Arial"/>
                <a:ea typeface="Calibri" panose="020F0502020204030204" pitchFamily="34" charset="0"/>
              </a:rPr>
            </a:br>
            <a:endParaRPr lang="en-GB" sz="3600" b="1">
              <a:ea typeface="Calibri"/>
              <a:cs typeface="Arial"/>
            </a:endParaRPr>
          </a:p>
        </p:txBody>
      </p:sp>
      <p:sp>
        <p:nvSpPr>
          <p:cNvPr id="5" name="Slide Number Placeholder 4">
            <a:extLst>
              <a:ext uri="{FF2B5EF4-FFF2-40B4-BE49-F238E27FC236}">
                <a16:creationId xmlns:a16="http://schemas.microsoft.com/office/drawing/2014/main" id="{BE7F2A67-1FE9-5436-FEE7-E1769014F3B8}"/>
              </a:ext>
            </a:extLst>
          </p:cNvPr>
          <p:cNvSpPr>
            <a:spLocks noGrp="1"/>
          </p:cNvSpPr>
          <p:nvPr>
            <p:ph type="sldNum" sz="quarter" idx="12"/>
          </p:nvPr>
        </p:nvSpPr>
        <p:spPr/>
        <p:txBody>
          <a:bodyPr/>
          <a:lstStyle/>
          <a:p>
            <a:fld id="{561D0CCE-8DCC-44DC-A653-AE62B1D84A52}" type="slidenum">
              <a:rPr lang="en-GB" smtClean="0"/>
              <a:pPr/>
              <a:t>27</a:t>
            </a:fld>
            <a:endParaRPr lang="en-GB"/>
          </a:p>
        </p:txBody>
      </p:sp>
      <p:sp>
        <p:nvSpPr>
          <p:cNvPr id="8" name="TextBox 7">
            <a:extLst>
              <a:ext uri="{FF2B5EF4-FFF2-40B4-BE49-F238E27FC236}">
                <a16:creationId xmlns:a16="http://schemas.microsoft.com/office/drawing/2014/main" id="{329BB79E-2131-9686-45DC-C3CED0599469}"/>
              </a:ext>
            </a:extLst>
          </p:cNvPr>
          <p:cNvSpPr txBox="1"/>
          <p:nvPr/>
        </p:nvSpPr>
        <p:spPr>
          <a:xfrm>
            <a:off x="838200" y="1996966"/>
            <a:ext cx="7170683" cy="2970044"/>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Calibri"/>
                <a:cs typeface="+mn-cs"/>
              </a:rPr>
              <a:t>Pfizer Comirnaty</a:t>
            </a:r>
            <a:r>
              <a:rPr kumimoji="0" lang="en-GB" sz="2000" b="0" i="0" u="none" strike="noStrike" kern="1200" cap="none" spc="0" normalizeH="0" baseline="30000" noProof="0">
                <a:ln>
                  <a:noFill/>
                </a:ln>
                <a:solidFill>
                  <a:srgbClr val="212A73"/>
                </a:solidFill>
                <a:effectLst/>
                <a:uLnTx/>
                <a:uFillTx/>
                <a:latin typeface="Arial"/>
                <a:ea typeface="Calibri"/>
                <a:cs typeface="+mn-cs"/>
              </a:rPr>
              <a:t>®</a:t>
            </a:r>
            <a:r>
              <a:rPr kumimoji="0" lang="en-GB" sz="2000" b="0" i="0" u="none" strike="noStrike" kern="1200" cap="none" spc="0" normalizeH="0" baseline="0" noProof="0">
                <a:ln>
                  <a:noFill/>
                </a:ln>
                <a:solidFill>
                  <a:srgbClr val="212A73"/>
                </a:solidFill>
                <a:effectLst/>
                <a:uLnTx/>
                <a:uFillTx/>
                <a:latin typeface="Arial"/>
                <a:ea typeface="Calibri"/>
                <a:cs typeface="+mn-cs"/>
              </a:rPr>
              <a:t> LP.8.1 10 microgram per dose dispersion for injection COVID-19 mRNA vaccine </a:t>
            </a:r>
            <a:r>
              <a:rPr kumimoji="0" lang="en-GB" sz="2000" b="0"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rPr>
              <a:t>is  a </a:t>
            </a:r>
            <a:r>
              <a:rPr kumimoji="0" lang="en-GB" sz="2000" b="1"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rPr>
              <a:t>single dose vial</a:t>
            </a:r>
            <a:r>
              <a:rPr kumimoji="0" lang="en-GB" sz="2000" b="0"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rPr>
              <a:t>. </a:t>
            </a:r>
            <a:r>
              <a:rPr kumimoji="0" lang="en-GB" sz="2000" b="1" i="0" u="sng" strike="noStrike" kern="1200" cap="none" spc="0" normalizeH="0" baseline="0" noProof="0">
                <a:ln>
                  <a:noFill/>
                </a:ln>
                <a:solidFill>
                  <a:srgbClr val="212A73"/>
                </a:solidFill>
                <a:effectLst/>
                <a:uLnTx/>
                <a:uFillTx/>
                <a:latin typeface="Arial"/>
                <a:ea typeface="Times New Roman" panose="02020603050405020304" pitchFamily="18" charset="0"/>
                <a:cs typeface="Arial"/>
              </a:rPr>
              <a:t>NO dilution is required.</a:t>
            </a:r>
            <a:endParaRPr lang="en-GB" sz="2000" b="1" i="0" u="sng" strike="noStrike" kern="1200" cap="none" spc="0" normalizeH="0" baseline="0" noProof="0">
              <a:ln>
                <a:noFill/>
              </a:ln>
              <a:solidFill>
                <a:srgbClr val="212A73"/>
              </a:solidFill>
              <a:effectLst/>
              <a:uLnTx/>
              <a:uFillTx/>
              <a:latin typeface="Arial"/>
              <a:ea typeface="Times New Roman" panose="02020603050405020304" pitchFamily="18" charset="0"/>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a:ea typeface="+mn-ea"/>
                <a:cs typeface="+mn-cs"/>
              </a:rPr>
              <a:t>Vials of Comirnaty LP.8.1 10microgram/dose have a blue cap and a </a:t>
            </a:r>
            <a:r>
              <a:rPr kumimoji="0" lang="en-GB" sz="2000" b="1" i="0" u="none" strike="noStrike" kern="1200" cap="none" spc="0" normalizeH="0" baseline="0" noProof="0">
                <a:ln>
                  <a:noFill/>
                </a:ln>
                <a:solidFill>
                  <a:srgbClr val="002060"/>
                </a:solidFill>
                <a:effectLst/>
                <a:uLnTx/>
                <a:uFillTx/>
                <a:latin typeface="Arial"/>
                <a:ea typeface="+mn-ea"/>
                <a:cs typeface="+mn-cs"/>
              </a:rPr>
              <a:t>single dose of 0.3 mL</a:t>
            </a:r>
            <a:r>
              <a:rPr kumimoji="0" lang="en-GB" sz="2000" b="0" i="0" u="none" strike="noStrike" kern="1200" cap="none" spc="0" normalizeH="0" baseline="0" noProof="0">
                <a:ln>
                  <a:noFill/>
                </a:ln>
                <a:solidFill>
                  <a:srgbClr val="002060"/>
                </a:solidFill>
                <a:effectLst/>
                <a:uLnTx/>
                <a:uFillTx/>
                <a:latin typeface="Arial"/>
                <a:ea typeface="+mn-ea"/>
                <a:cs typeface="+mn-cs"/>
              </a:rPr>
              <a:t> of vaccine. Each dose must contain </a:t>
            </a:r>
            <a:r>
              <a:rPr kumimoji="0" lang="en-GB" sz="2000" b="1" i="0" u="none" strike="noStrike" kern="1200" cap="none" spc="0" normalizeH="0" baseline="0" noProof="0">
                <a:ln>
                  <a:noFill/>
                </a:ln>
                <a:solidFill>
                  <a:srgbClr val="002060"/>
                </a:solidFill>
                <a:effectLst/>
                <a:uLnTx/>
                <a:uFillTx/>
                <a:latin typeface="Arial"/>
                <a:ea typeface="+mn-ea"/>
                <a:cs typeface="+mn-cs"/>
              </a:rPr>
              <a:t>0.3 mL</a:t>
            </a:r>
            <a:r>
              <a:rPr kumimoji="0" lang="en-GB" sz="2000" b="0" i="0" u="none" strike="noStrike" kern="1200" cap="none" spc="0" normalizeH="0" baseline="0" noProof="0">
                <a:ln>
                  <a:noFill/>
                </a:ln>
                <a:solidFill>
                  <a:srgbClr val="002060"/>
                </a:solidFill>
                <a:effectLst/>
                <a:uLnTx/>
                <a:uFillTx/>
                <a:latin typeface="Arial"/>
                <a:ea typeface="+mn-ea"/>
                <a:cs typeface="+mn-cs"/>
              </a:rPr>
              <a:t> of vaccine.</a:t>
            </a:r>
            <a:endParaRPr lang="en-GB" sz="2000" b="0" i="0" u="none" strike="noStrike" kern="1200" cap="none" spc="0" normalizeH="0" baseline="0" noProof="0">
              <a:ln>
                <a:noFill/>
              </a:ln>
              <a:solidFill>
                <a:srgbClr val="002060"/>
              </a:solidFill>
              <a:effectLst/>
              <a:uLnTx/>
              <a:uFillTx/>
              <a:latin typeface="Arial"/>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a:ea typeface="+mn-ea"/>
                <a:cs typeface="+mn-cs"/>
              </a:rPr>
              <a:t>Following withdrawal of </a:t>
            </a:r>
            <a:r>
              <a:rPr kumimoji="0" lang="en-GB" sz="2000" b="1" i="0" u="none" strike="noStrike" kern="1200" cap="none" spc="0" normalizeH="0" baseline="0" noProof="0">
                <a:ln>
                  <a:noFill/>
                </a:ln>
                <a:solidFill>
                  <a:srgbClr val="002060"/>
                </a:solidFill>
                <a:effectLst/>
                <a:uLnTx/>
                <a:uFillTx/>
                <a:latin typeface="Arial"/>
                <a:ea typeface="+mn-ea"/>
                <a:cs typeface="+mn-cs"/>
              </a:rPr>
              <a:t>0.3 mL</a:t>
            </a:r>
            <a:r>
              <a:rPr kumimoji="0" lang="en-GB" sz="2000" b="0" i="0" u="none" strike="noStrike" kern="1200" cap="none" spc="0" normalizeH="0" baseline="0" noProof="0">
                <a:ln>
                  <a:noFill/>
                </a:ln>
                <a:solidFill>
                  <a:srgbClr val="002060"/>
                </a:solidFill>
                <a:effectLst/>
                <a:uLnTx/>
                <a:uFillTx/>
                <a:latin typeface="Arial"/>
                <a:ea typeface="+mn-ea"/>
                <a:cs typeface="+mn-cs"/>
              </a:rPr>
              <a:t>, discard the vial and any excess volume.</a:t>
            </a:r>
            <a:endParaRPr lang="en-GB" sz="2000" b="0" i="0" u="none" strike="noStrike" kern="1200" cap="none" spc="0" normalizeH="0" baseline="0" noProof="0">
              <a:ln>
                <a:noFill/>
              </a:ln>
              <a:solidFill>
                <a:srgbClr val="002060"/>
              </a:solidFill>
              <a:effectLst/>
              <a:uLnTx/>
              <a:uFillTx/>
              <a:latin typeface="Arial"/>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a:ea typeface="+mn-ea"/>
                <a:cs typeface="+mn-cs"/>
              </a:rPr>
              <a:t>Do not pool excess vaccine from multiple vials.</a:t>
            </a:r>
            <a:endParaRPr lang="en-GB" sz="2000" b="0" i="0" u="none" strike="noStrike" kern="1200" cap="none" spc="0" normalizeH="0" baseline="0" noProof="0">
              <a:ln>
                <a:noFill/>
              </a:ln>
              <a:solidFill>
                <a:srgbClr val="002060"/>
              </a:solidFill>
              <a:effectLst/>
              <a:uLnTx/>
              <a:uFillTx/>
              <a:latin typeface="Arial"/>
              <a:cs typeface="Arial"/>
            </a:endParaRPr>
          </a:p>
        </p:txBody>
      </p:sp>
      <p:sp>
        <p:nvSpPr>
          <p:cNvPr id="9" name="TextBox 8">
            <a:extLst>
              <a:ext uri="{FF2B5EF4-FFF2-40B4-BE49-F238E27FC236}">
                <a16:creationId xmlns:a16="http://schemas.microsoft.com/office/drawing/2014/main" id="{940D176B-AC7C-14CD-BD80-45331340908B}"/>
              </a:ext>
            </a:extLst>
          </p:cNvPr>
          <p:cNvSpPr txBox="1"/>
          <p:nvPr/>
        </p:nvSpPr>
        <p:spPr>
          <a:xfrm>
            <a:off x="368489" y="5409704"/>
            <a:ext cx="11051986" cy="77457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12A73"/>
                </a:solidFill>
                <a:effectLst/>
                <a:uLnTx/>
                <a:uFillTx/>
                <a:latin typeface="Arial"/>
                <a:ea typeface="+mn-ea"/>
                <a:cs typeface="+mn-cs"/>
                <a:hlinkClick r:id="rId3"/>
              </a:rPr>
              <a:t>SmPC</a:t>
            </a:r>
            <a:r>
              <a:rPr kumimoji="0" lang="en-GB" sz="2000" b="0" i="0" u="none" strike="noStrike" kern="1200" cap="none" spc="0" normalizeH="0" baseline="0" noProof="0">
                <a:ln>
                  <a:noFill/>
                </a:ln>
                <a:solidFill>
                  <a:srgbClr val="212A73"/>
                </a:solidFill>
                <a:effectLst/>
                <a:uLnTx/>
                <a:uFillTx/>
                <a:latin typeface="Arial"/>
                <a:ea typeface="Calibri"/>
                <a:cs typeface="+mn-cs"/>
              </a:rPr>
              <a:t> </a:t>
            </a:r>
            <a:r>
              <a:rPr kumimoji="0" lang="en-GB" sz="2000" b="0" i="0" u="none" strike="noStrike" kern="1200" cap="none" spc="0" normalizeH="0" baseline="0" noProof="0">
                <a:ln>
                  <a:noFill/>
                </a:ln>
                <a:solidFill>
                  <a:srgbClr val="212A73"/>
                </a:solidFill>
                <a:effectLst/>
                <a:uLnTx/>
                <a:uFillTx/>
                <a:latin typeface="Arial"/>
                <a:ea typeface="Calibri"/>
                <a:cs typeface="Arial"/>
              </a:rPr>
              <a:t>Pfizer</a:t>
            </a:r>
            <a:r>
              <a:rPr kumimoji="0" lang="en-GB" sz="2000" b="1" i="0" u="none" strike="noStrike" kern="1200" cap="none" spc="0" normalizeH="0" baseline="0" noProof="0">
                <a:ln>
                  <a:noFill/>
                </a:ln>
                <a:solidFill>
                  <a:srgbClr val="212A73"/>
                </a:solidFill>
                <a:effectLst/>
                <a:uLnTx/>
                <a:uFillTx/>
                <a:latin typeface="Arial"/>
                <a:ea typeface="Calibri"/>
                <a:cs typeface="Arial"/>
              </a:rPr>
              <a:t> </a:t>
            </a:r>
            <a:r>
              <a:rPr kumimoji="0" lang="en-GB" sz="2000" b="0" i="0" u="none" strike="noStrike" kern="1200" cap="none" spc="0" normalizeH="0" baseline="0" noProof="0">
                <a:ln>
                  <a:noFill/>
                </a:ln>
                <a:solidFill>
                  <a:srgbClr val="212A73"/>
                </a:solidFill>
                <a:effectLst/>
                <a:uLnTx/>
                <a:uFillTx/>
                <a:latin typeface="Arial"/>
                <a:ea typeface="Calibri"/>
                <a:cs typeface="+mn-cs"/>
              </a:rPr>
              <a:t>Comirnaty</a:t>
            </a:r>
            <a:r>
              <a:rPr kumimoji="0" lang="en-GB" sz="2000" b="0" i="0" u="none" strike="noStrike" kern="1200" cap="none" spc="0" normalizeH="0" baseline="30000" noProof="0">
                <a:ln>
                  <a:noFill/>
                </a:ln>
                <a:solidFill>
                  <a:srgbClr val="212A73"/>
                </a:solidFill>
                <a:effectLst/>
                <a:uLnTx/>
                <a:uFillTx/>
                <a:latin typeface="Arial"/>
                <a:ea typeface="Calibri"/>
                <a:cs typeface="+mn-cs"/>
              </a:rPr>
              <a:t>®</a:t>
            </a:r>
            <a:r>
              <a:rPr kumimoji="0" lang="en-GB" sz="2000" b="0" i="0" u="none" strike="noStrike" kern="1200" cap="none" spc="0" normalizeH="0" baseline="0" noProof="0">
                <a:ln>
                  <a:noFill/>
                </a:ln>
                <a:solidFill>
                  <a:srgbClr val="212A73"/>
                </a:solidFill>
                <a:effectLst/>
                <a:uLnTx/>
                <a:uFillTx/>
                <a:latin typeface="Arial"/>
                <a:ea typeface="Calibri"/>
                <a:cs typeface="+mn-cs"/>
              </a:rPr>
              <a:t> LP.8.1 10 microgram per dose dispersion for injection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12A73"/>
                </a:solidFill>
                <a:effectLst/>
                <a:uLnTx/>
                <a:uFillTx/>
                <a:latin typeface="Arial"/>
                <a:ea typeface="Calibri" panose="020F0502020204030204" pitchFamily="34" charset="0"/>
                <a:cs typeface="+mn-cs"/>
              </a:rPr>
              <a:t>COVID-19 mRNA Vaccine</a:t>
            </a:r>
            <a:endParaRPr kumimoji="0" lang="en-GB" sz="2000" b="0" i="0" u="none" strike="noStrike" kern="1200" cap="none" spc="0" normalizeH="0" baseline="0" noProof="0">
              <a:ln>
                <a:noFill/>
              </a:ln>
              <a:solidFill>
                <a:srgbClr val="212A73"/>
              </a:solidFill>
              <a:effectLst/>
              <a:highlight>
                <a:srgbClr val="FFFF00"/>
              </a:highlight>
              <a:uLnTx/>
              <a:uFillTx/>
              <a:latin typeface="Arial"/>
              <a:ea typeface="+mn-ea"/>
              <a:cs typeface="+mn-cs"/>
            </a:endParaRPr>
          </a:p>
        </p:txBody>
      </p:sp>
      <p:pic>
        <p:nvPicPr>
          <p:cNvPr id="6" name="Content Placeholder 5" descr="A close-up of a bottle&#10;&#10;AI-generated content may be incorrect.">
            <a:extLst>
              <a:ext uri="{FF2B5EF4-FFF2-40B4-BE49-F238E27FC236}">
                <a16:creationId xmlns:a16="http://schemas.microsoft.com/office/drawing/2014/main" id="{7E57BDD7-0C8D-4875-AD77-1EBA3F487429}"/>
              </a:ext>
            </a:extLst>
          </p:cNvPr>
          <p:cNvPicPr>
            <a:picLocks noGrp="1" noChangeAspect="1"/>
          </p:cNvPicPr>
          <p:nvPr>
            <p:ph idx="1"/>
          </p:nvPr>
        </p:nvPicPr>
        <p:blipFill>
          <a:blip r:embed="rId4"/>
          <a:stretch>
            <a:fillRect/>
          </a:stretch>
        </p:blipFill>
        <p:spPr>
          <a:xfrm>
            <a:off x="9116770" y="1292225"/>
            <a:ext cx="2013885" cy="3948566"/>
          </a:xfrm>
          <a:prstGeom prst="rect">
            <a:avLst/>
          </a:prstGeom>
        </p:spPr>
      </p:pic>
    </p:spTree>
    <p:extLst>
      <p:ext uri="{BB962C8B-B14F-4D97-AF65-F5344CB8AC3E}">
        <p14:creationId xmlns:p14="http://schemas.microsoft.com/office/powerpoint/2010/main" val="3426868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A4DE-C20D-6DBB-FAFD-52AF0672D19A}"/>
              </a:ext>
            </a:extLst>
          </p:cNvPr>
          <p:cNvSpPr>
            <a:spLocks noGrp="1"/>
          </p:cNvSpPr>
          <p:nvPr>
            <p:ph type="title"/>
          </p:nvPr>
        </p:nvSpPr>
        <p:spPr>
          <a:xfrm>
            <a:off x="0" y="1"/>
            <a:ext cx="12036971" cy="896111"/>
          </a:xfrm>
        </p:spPr>
        <p:txBody>
          <a:bodyPr lIns="91440" tIns="45720" rIns="91440" bIns="45720" anchor="t"/>
          <a:lstStyle/>
          <a:p>
            <a:pPr algn="ctr"/>
            <a:r>
              <a:rPr lang="en-GB" sz="3200" b="1"/>
              <a:t>Storage:</a:t>
            </a:r>
            <a:r>
              <a:rPr lang="en-GB" sz="3200" b="1">
                <a:effectLst/>
                <a:latin typeface="+mj-lt"/>
                <a:ea typeface="Calibri"/>
              </a:rPr>
              <a:t> </a:t>
            </a:r>
            <a:r>
              <a:rPr lang="en-GB" sz="3200" b="1">
                <a:effectLst/>
                <a:latin typeface="Arial"/>
                <a:ea typeface="Calibri"/>
                <a:cs typeface="Arial"/>
              </a:rPr>
              <a:t>Pfizer </a:t>
            </a:r>
            <a:r>
              <a:rPr lang="en-GB" sz="3200" b="1">
                <a:effectLst/>
                <a:latin typeface="+mj-lt"/>
                <a:ea typeface="Calibri"/>
              </a:rPr>
              <a:t>Comirnaty</a:t>
            </a:r>
            <a:r>
              <a:rPr lang="en-GB" sz="3200" b="1" baseline="30000">
                <a:effectLst/>
                <a:latin typeface="+mj-lt"/>
                <a:ea typeface="Calibri"/>
              </a:rPr>
              <a:t>®</a:t>
            </a:r>
            <a:r>
              <a:rPr lang="en-GB" sz="3200" b="1">
                <a:effectLst/>
                <a:latin typeface="+mj-lt"/>
                <a:ea typeface="Calibri"/>
              </a:rPr>
              <a:t> LP. 8.1 COVID-19 mRNA Vaccines</a:t>
            </a:r>
            <a:endParaRPr lang="en-GB" sz="3200">
              <a:ea typeface="Calibri"/>
            </a:endParaRPr>
          </a:p>
        </p:txBody>
      </p:sp>
      <p:sp>
        <p:nvSpPr>
          <p:cNvPr id="3" name="Content Placeholder 2">
            <a:extLst>
              <a:ext uri="{FF2B5EF4-FFF2-40B4-BE49-F238E27FC236}">
                <a16:creationId xmlns:a16="http://schemas.microsoft.com/office/drawing/2014/main" id="{EE5DCE51-F10C-3F55-99ED-AF983838E8AB}"/>
              </a:ext>
            </a:extLst>
          </p:cNvPr>
          <p:cNvSpPr>
            <a:spLocks noGrp="1"/>
          </p:cNvSpPr>
          <p:nvPr>
            <p:ph idx="1"/>
          </p:nvPr>
        </p:nvSpPr>
        <p:spPr>
          <a:xfrm>
            <a:off x="384464" y="714548"/>
            <a:ext cx="6281164" cy="3223491"/>
          </a:xfrm>
        </p:spPr>
        <p:txBody>
          <a:bodyPr lIns="91440" tIns="45720" rIns="91440" bIns="45720" anchor="t"/>
          <a:lstStyle/>
          <a:p>
            <a:r>
              <a:rPr lang="en-GB" sz="2000">
                <a:effectLst/>
                <a:latin typeface="Arial"/>
                <a:ea typeface="Calibri"/>
                <a:cs typeface="Arial"/>
              </a:rPr>
              <a:t>Pfizer</a:t>
            </a:r>
            <a:r>
              <a:rPr lang="en-GB" sz="2000" b="1">
                <a:effectLst/>
                <a:latin typeface="Arial"/>
                <a:ea typeface="Calibri"/>
                <a:cs typeface="Arial"/>
              </a:rPr>
              <a:t> </a:t>
            </a:r>
            <a:r>
              <a:rPr lang="en-GB" sz="2000">
                <a:effectLst/>
                <a:latin typeface="Arial"/>
                <a:ea typeface="Calibri"/>
                <a:cs typeface="Arial"/>
              </a:rPr>
              <a:t>Comirnaty</a:t>
            </a:r>
            <a:r>
              <a:rPr lang="en-GB" sz="2000" baseline="30000">
                <a:effectLst/>
                <a:latin typeface="Arial"/>
                <a:ea typeface="Calibri"/>
                <a:cs typeface="Arial"/>
              </a:rPr>
              <a:t>®</a:t>
            </a:r>
            <a:r>
              <a:rPr lang="en-GB" sz="2000">
                <a:effectLst/>
                <a:latin typeface="Arial"/>
                <a:ea typeface="Calibri"/>
                <a:cs typeface="Arial"/>
              </a:rPr>
              <a:t> LP. 8.1 COVID-19 mRNA Vaccines </a:t>
            </a:r>
            <a:r>
              <a:rPr lang="en-GB" sz="2000"/>
              <a:t>will be coming into NHS Wales </a:t>
            </a:r>
            <a:r>
              <a:rPr lang="en-GB" sz="2000">
                <a:effectLst/>
                <a:ea typeface="Calibri"/>
              </a:rPr>
              <a:t>thawed from UKHSA, it will already have the expiry date and time labelled on the box.  </a:t>
            </a:r>
            <a:endParaRPr lang="en-GB" sz="2000">
              <a:effectLst/>
              <a:ea typeface="Calibri"/>
              <a:cs typeface="Arial"/>
            </a:endParaRPr>
          </a:p>
          <a:p>
            <a:pPr algn="just"/>
            <a:r>
              <a:rPr lang="en-GB" sz="2000">
                <a:effectLst/>
                <a:ea typeface="Calibri"/>
              </a:rPr>
              <a:t>The vaccine may then be delivered to where it is going to be administered thawed but refrigerated between +2ºC to +8ºC.</a:t>
            </a:r>
            <a:endParaRPr lang="en-GB" sz="2000">
              <a:effectLst/>
              <a:ea typeface="Calibri"/>
              <a:cs typeface="Arial"/>
            </a:endParaRPr>
          </a:p>
          <a:p>
            <a:pPr algn="just"/>
            <a:r>
              <a:rPr lang="en-GB" sz="2000">
                <a:effectLst/>
                <a:ea typeface="Calibri"/>
              </a:rPr>
              <a:t>Thawed vaccine must be transferred immediately to a vaccine fridge on arrival and stored in a carefully monitored temperature range of +2ºC to +8ºC.</a:t>
            </a:r>
            <a:endParaRPr lang="en-GB" sz="2000">
              <a:effectLst/>
              <a:ea typeface="Calibri"/>
              <a:cs typeface="Arial"/>
            </a:endParaRPr>
          </a:p>
          <a:p>
            <a:pPr algn="just"/>
            <a:r>
              <a:rPr lang="en-GB" sz="2000">
                <a:effectLst/>
                <a:ea typeface="Calibri"/>
              </a:rPr>
              <a:t>Once thawed, the unopened vaccine may be stored refrigerated at +2ºC to +8ºC, protected from light, for up to </a:t>
            </a:r>
            <a:r>
              <a:rPr lang="en-GB" sz="2000" b="1">
                <a:effectLst/>
                <a:ea typeface="Calibri"/>
              </a:rPr>
              <a:t>10 weeks.</a:t>
            </a:r>
            <a:endParaRPr lang="en-GB" sz="2000" b="1">
              <a:effectLst/>
              <a:ea typeface="Calibri"/>
              <a:cs typeface="Arial"/>
            </a:endParaRPr>
          </a:p>
          <a:p>
            <a:pPr algn="just"/>
            <a:r>
              <a:rPr lang="en-GB" sz="2000" b="0" i="0">
                <a:solidFill>
                  <a:srgbClr val="002060"/>
                </a:solidFill>
                <a:effectLst/>
              </a:rPr>
              <a:t>Prior to use, the unopened vial can be stored for up to 12 hours at temperatures between </a:t>
            </a:r>
            <a:r>
              <a:rPr lang="en-GB" sz="2000">
                <a:solidFill>
                  <a:srgbClr val="002060"/>
                </a:solidFill>
              </a:rPr>
              <a:t>+</a:t>
            </a:r>
            <a:r>
              <a:rPr lang="en-GB" sz="2000" b="0" i="0">
                <a:solidFill>
                  <a:srgbClr val="002060"/>
                </a:solidFill>
                <a:effectLst/>
              </a:rPr>
              <a:t>8°C and </a:t>
            </a:r>
            <a:r>
              <a:rPr lang="en-GB" sz="2000">
                <a:solidFill>
                  <a:srgbClr val="002060"/>
                </a:solidFill>
              </a:rPr>
              <a:t>+</a:t>
            </a:r>
            <a:r>
              <a:rPr lang="en-GB" sz="2000" b="0" i="0">
                <a:solidFill>
                  <a:srgbClr val="002060"/>
                </a:solidFill>
                <a:effectLst/>
              </a:rPr>
              <a:t>30°C. Thawed vials can be handled in room light conditions.</a:t>
            </a:r>
            <a:endParaRPr lang="en-GB" sz="2000">
              <a:solidFill>
                <a:srgbClr val="002060"/>
              </a:solidFill>
              <a:effectLst/>
              <a:ea typeface="Calibri" panose="020F0502020204030204" pitchFamily="34" charset="0"/>
              <a:cs typeface="Arial"/>
            </a:endParaRPr>
          </a:p>
          <a:p>
            <a:pPr>
              <a:spcBef>
                <a:spcPts val="600"/>
              </a:spcBef>
              <a:spcAft>
                <a:spcPts val="600"/>
              </a:spcAft>
            </a:pPr>
            <a:endParaRPr lang="en-GB" sz="1800">
              <a:solidFill>
                <a:srgbClr val="002060"/>
              </a:solidFill>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pPr>
              <a:spcBef>
                <a:spcPts val="600"/>
              </a:spcBef>
              <a:spcAft>
                <a:spcPts val="600"/>
              </a:spcAft>
            </a:pPr>
            <a:endParaRPr lang="en-GB" sz="1800">
              <a:solidFill>
                <a:srgbClr val="002060"/>
              </a:solidFill>
              <a:ea typeface="Times New Roman" panose="02020603050405020304" pitchFamily="18" charset="0"/>
            </a:endParaRPr>
          </a:p>
          <a:p>
            <a:pPr marL="0" indent="0">
              <a:spcBef>
                <a:spcPts val="600"/>
              </a:spcBef>
              <a:spcAft>
                <a:spcPts val="600"/>
              </a:spcAft>
              <a:buNone/>
            </a:pPr>
            <a:endParaRPr lang="en-GB" sz="1800">
              <a:solidFill>
                <a:srgbClr val="002060"/>
              </a:solidFill>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endParaRPr lang="en-GB"/>
          </a:p>
        </p:txBody>
      </p:sp>
      <p:sp>
        <p:nvSpPr>
          <p:cNvPr id="5" name="Slide Number Placeholder 4">
            <a:extLst>
              <a:ext uri="{FF2B5EF4-FFF2-40B4-BE49-F238E27FC236}">
                <a16:creationId xmlns:a16="http://schemas.microsoft.com/office/drawing/2014/main" id="{1DFBD631-566E-6A1E-96C0-42F0957748F0}"/>
              </a:ext>
            </a:extLst>
          </p:cNvPr>
          <p:cNvSpPr>
            <a:spLocks noGrp="1"/>
          </p:cNvSpPr>
          <p:nvPr>
            <p:ph type="sldNum" sz="quarter" idx="12"/>
          </p:nvPr>
        </p:nvSpPr>
        <p:spPr/>
        <p:txBody>
          <a:bodyPr/>
          <a:lstStyle/>
          <a:p>
            <a:fld id="{561D0CCE-8DCC-44DC-A653-AE62B1D84A52}" type="slidenum">
              <a:rPr lang="en-GB" smtClean="0"/>
              <a:pPr/>
              <a:t>28</a:t>
            </a:fld>
            <a:endParaRPr lang="en-GB"/>
          </a:p>
        </p:txBody>
      </p:sp>
      <p:pic>
        <p:nvPicPr>
          <p:cNvPr id="4" name="Picture 3" descr="A close-up of a box&#10;&#10;AI-generated content may be incorrect.">
            <a:extLst>
              <a:ext uri="{FF2B5EF4-FFF2-40B4-BE49-F238E27FC236}">
                <a16:creationId xmlns:a16="http://schemas.microsoft.com/office/drawing/2014/main" id="{7C6A30C6-9F42-8246-F0EF-C98B700C9BA1}"/>
              </a:ext>
            </a:extLst>
          </p:cNvPr>
          <p:cNvPicPr>
            <a:picLocks noChangeAspect="1"/>
          </p:cNvPicPr>
          <p:nvPr/>
        </p:nvPicPr>
        <p:blipFill>
          <a:blip r:embed="rId2"/>
          <a:stretch>
            <a:fillRect/>
          </a:stretch>
        </p:blipFill>
        <p:spPr>
          <a:xfrm>
            <a:off x="7275739" y="3629024"/>
            <a:ext cx="3780065" cy="2397580"/>
          </a:xfrm>
          <a:prstGeom prst="rect">
            <a:avLst/>
          </a:prstGeom>
        </p:spPr>
      </p:pic>
      <p:pic>
        <p:nvPicPr>
          <p:cNvPr id="6" name="Picture 5">
            <a:extLst>
              <a:ext uri="{FF2B5EF4-FFF2-40B4-BE49-F238E27FC236}">
                <a16:creationId xmlns:a16="http://schemas.microsoft.com/office/drawing/2014/main" id="{C08ED7AD-B715-E1C0-269B-6D98A101C34D}"/>
              </a:ext>
            </a:extLst>
          </p:cNvPr>
          <p:cNvPicPr>
            <a:picLocks noChangeAspect="1"/>
          </p:cNvPicPr>
          <p:nvPr/>
        </p:nvPicPr>
        <p:blipFill>
          <a:blip r:embed="rId3"/>
          <a:stretch>
            <a:fillRect/>
          </a:stretch>
        </p:blipFill>
        <p:spPr>
          <a:xfrm>
            <a:off x="6625318" y="4603296"/>
            <a:ext cx="1314450" cy="133350"/>
          </a:xfrm>
          <a:prstGeom prst="rect">
            <a:avLst/>
          </a:prstGeom>
        </p:spPr>
      </p:pic>
      <p:pic>
        <p:nvPicPr>
          <p:cNvPr id="7" name="Picture 6" descr="A close-up of a medicine box&#10;&#10;AI-generated content may be incorrect.">
            <a:extLst>
              <a:ext uri="{FF2B5EF4-FFF2-40B4-BE49-F238E27FC236}">
                <a16:creationId xmlns:a16="http://schemas.microsoft.com/office/drawing/2014/main" id="{EE2E6E25-BE51-26F5-E922-7E7782BBA0FF}"/>
              </a:ext>
            </a:extLst>
          </p:cNvPr>
          <p:cNvPicPr>
            <a:picLocks noChangeAspect="1"/>
          </p:cNvPicPr>
          <p:nvPr/>
        </p:nvPicPr>
        <p:blipFill>
          <a:blip r:embed="rId4"/>
          <a:stretch>
            <a:fillRect/>
          </a:stretch>
        </p:blipFill>
        <p:spPr>
          <a:xfrm>
            <a:off x="7207024" y="574900"/>
            <a:ext cx="3928383" cy="2627540"/>
          </a:xfrm>
          <a:prstGeom prst="rect">
            <a:avLst/>
          </a:prstGeom>
        </p:spPr>
      </p:pic>
      <p:sp>
        <p:nvSpPr>
          <p:cNvPr id="9" name="Arrow: Right 8">
            <a:extLst>
              <a:ext uri="{FF2B5EF4-FFF2-40B4-BE49-F238E27FC236}">
                <a16:creationId xmlns:a16="http://schemas.microsoft.com/office/drawing/2014/main" id="{29C2BA26-3E3F-9DDE-BBEF-49BD33D3DF47}"/>
              </a:ext>
            </a:extLst>
          </p:cNvPr>
          <p:cNvSpPr/>
          <p:nvPr/>
        </p:nvSpPr>
        <p:spPr>
          <a:xfrm>
            <a:off x="6668972" y="1788021"/>
            <a:ext cx="1278082" cy="9351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FF0000"/>
              </a:solidFill>
            </a:endParaRPr>
          </a:p>
        </p:txBody>
      </p:sp>
    </p:spTree>
    <p:extLst>
      <p:ext uri="{BB962C8B-B14F-4D97-AF65-F5344CB8AC3E}">
        <p14:creationId xmlns:p14="http://schemas.microsoft.com/office/powerpoint/2010/main" val="62064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D7DC-8741-9694-2CC6-EBD9E34E7FE3}"/>
              </a:ext>
            </a:extLst>
          </p:cNvPr>
          <p:cNvSpPr>
            <a:spLocks noGrp="1"/>
          </p:cNvSpPr>
          <p:nvPr>
            <p:ph type="title"/>
          </p:nvPr>
        </p:nvSpPr>
        <p:spPr>
          <a:xfrm>
            <a:off x="87086" y="1487"/>
            <a:ext cx="12192000" cy="1325563"/>
          </a:xfrm>
        </p:spPr>
        <p:txBody>
          <a:bodyPr lIns="91440" tIns="45720" rIns="91440" bIns="45720" anchor="t"/>
          <a:lstStyle/>
          <a:p>
            <a:pPr algn="ctr"/>
            <a:r>
              <a:rPr lang="en-GB" sz="3600" b="1"/>
              <a:t>Patient Group Direction (PGD)</a:t>
            </a:r>
            <a:endParaRPr lang="en-GB" sz="3600">
              <a:solidFill>
                <a:srgbClr val="000000"/>
              </a:solidFill>
            </a:endParaRPr>
          </a:p>
          <a:p>
            <a:pPr algn="ctr"/>
            <a:r>
              <a:rPr lang="en-GB" sz="3600" b="1"/>
              <a:t> and Vaccine Group Directions (VGD)</a:t>
            </a:r>
            <a:endParaRPr lang="en-GB" sz="3600" b="1">
              <a:cs typeface="Arial"/>
            </a:endParaRPr>
          </a:p>
        </p:txBody>
      </p:sp>
      <p:sp>
        <p:nvSpPr>
          <p:cNvPr id="3" name="Content Placeholder 2">
            <a:extLst>
              <a:ext uri="{FF2B5EF4-FFF2-40B4-BE49-F238E27FC236}">
                <a16:creationId xmlns:a16="http://schemas.microsoft.com/office/drawing/2014/main" id="{8719B4C8-83FD-C670-8FA6-20CD8834F6F4}"/>
              </a:ext>
            </a:extLst>
          </p:cNvPr>
          <p:cNvSpPr>
            <a:spLocks noGrp="1"/>
          </p:cNvSpPr>
          <p:nvPr>
            <p:ph idx="1"/>
          </p:nvPr>
        </p:nvSpPr>
        <p:spPr>
          <a:xfrm>
            <a:off x="776745" y="1188544"/>
            <a:ext cx="11017169" cy="4656138"/>
          </a:xfrm>
        </p:spPr>
        <p:txBody>
          <a:bodyPr lIns="91440" tIns="45720" rIns="91440" bIns="45720" anchor="t"/>
          <a:lstStyle/>
          <a:p>
            <a:r>
              <a:rPr lang="en-GB" sz="2000">
                <a:effectLst/>
                <a:ea typeface="Calibri"/>
              </a:rPr>
              <a:t>Pfizer Comirnaty</a:t>
            </a:r>
            <a:r>
              <a:rPr lang="en-GB" sz="2000" baseline="30000">
                <a:effectLst/>
                <a:ea typeface="Calibri"/>
              </a:rPr>
              <a:t>®</a:t>
            </a:r>
            <a:r>
              <a:rPr lang="en-GB" sz="2000">
                <a:effectLst/>
                <a:ea typeface="Calibri"/>
              </a:rPr>
              <a:t> LP.8.1 </a:t>
            </a:r>
            <a:r>
              <a:rPr lang="en-GB" sz="2000">
                <a:effectLst/>
                <a:latin typeface="+mj-lt"/>
                <a:ea typeface="Calibri"/>
              </a:rPr>
              <a:t>3 microgram per dose dispersion for injection COVID-19 mRNA Vaccine</a:t>
            </a:r>
            <a:r>
              <a:rPr lang="en-GB" sz="2000">
                <a:ea typeface="Calibri"/>
              </a:rPr>
              <a:t> </a:t>
            </a:r>
            <a:r>
              <a:rPr lang="en-GB" sz="2000" b="1">
                <a:ea typeface="Calibri"/>
              </a:rPr>
              <a:t>can only be administered under a PGD.</a:t>
            </a:r>
            <a:r>
              <a:rPr lang="en-GB" sz="2000">
                <a:ea typeface="Calibri"/>
              </a:rPr>
              <a:t> </a:t>
            </a:r>
            <a:r>
              <a:rPr lang="en-GB" sz="2000"/>
              <a:t>Available to view here: </a:t>
            </a:r>
            <a:r>
              <a:rPr lang="en-GB" sz="2000">
                <a:hlinkClick r:id="rId2"/>
              </a:rPr>
              <a:t>Patient Group Directions (PGD) - Welsh Medicines Advice Service (wales.nhs.uk)</a:t>
            </a:r>
            <a:endParaRPr lang="en-GB" sz="2000">
              <a:cs typeface="Arial"/>
              <a:hlinkClick r:id="" action="ppaction://noaction"/>
            </a:endParaRPr>
          </a:p>
          <a:p>
            <a:endParaRPr lang="en-GB" sz="2000">
              <a:cs typeface="Arial"/>
            </a:endParaRPr>
          </a:p>
          <a:p>
            <a:r>
              <a:rPr lang="en-GB" sz="2000">
                <a:cs typeface="Arial"/>
              </a:rPr>
              <a:t>Pfizer Comirnaty</a:t>
            </a:r>
            <a:r>
              <a:rPr lang="en-GB" sz="2000" baseline="30000">
                <a:cs typeface="Arial"/>
              </a:rPr>
              <a:t>®</a:t>
            </a:r>
            <a:r>
              <a:rPr lang="en-GB" sz="2000">
                <a:cs typeface="Arial"/>
              </a:rPr>
              <a:t> LP 8.1 10 microgram per dose dispersion for injection COVID-19 mRNA Vaccine can be administered under a PGD or a VGD</a:t>
            </a:r>
          </a:p>
          <a:p>
            <a:endParaRPr lang="en-GB" sz="2000">
              <a:ea typeface="+mn-lt"/>
              <a:cs typeface="+mn-lt"/>
            </a:endParaRPr>
          </a:p>
          <a:p>
            <a:r>
              <a:rPr lang="en-GB" sz="2000">
                <a:ea typeface="+mn-lt"/>
                <a:cs typeface="+mn-lt"/>
              </a:rPr>
              <a:t>Templates are available to view here: </a:t>
            </a:r>
            <a:r>
              <a:rPr lang="en-GB" sz="2000">
                <a:ea typeface="+mn-lt"/>
                <a:cs typeface="+mn-lt"/>
                <a:hlinkClick r:id="rId2"/>
              </a:rPr>
              <a:t>Patient Group Directions (PGD) - Welsh Medicines Advice Service (wales.nhs.uk)</a:t>
            </a:r>
            <a:endParaRPr lang="en-US" sz="2000">
              <a:latin typeface="Calibri"/>
              <a:ea typeface="Calibri"/>
              <a:cs typeface="Calibri"/>
            </a:endParaRPr>
          </a:p>
          <a:p>
            <a:endParaRPr lang="en-GB" sz="2000">
              <a:ea typeface="+mn-lt"/>
              <a:cs typeface="+mn-lt"/>
            </a:endParaRPr>
          </a:p>
          <a:p>
            <a:r>
              <a:rPr lang="en-GB" sz="2000">
                <a:ea typeface="+mn-lt"/>
                <a:cs typeface="+mn-lt"/>
              </a:rPr>
              <a:t>Further information about VGD's is available here: </a:t>
            </a:r>
            <a:r>
              <a:rPr lang="en-GB" sz="2000">
                <a:ea typeface="+mn-lt"/>
                <a:cs typeface="+mn-lt"/>
                <a:hlinkClick r:id="rId3"/>
              </a:rPr>
              <a:t>NHS SPS - Specialist Pharmacy Service – The first stop for professional medicines advice</a:t>
            </a:r>
            <a:endParaRPr lang="en-GB" sz="2000">
              <a:ea typeface="+mn-lt"/>
              <a:cs typeface="+mn-lt"/>
            </a:endParaRPr>
          </a:p>
          <a:p>
            <a:endParaRPr lang="en-GB" sz="2000">
              <a:ea typeface="+mn-lt"/>
              <a:cs typeface="+mn-lt"/>
            </a:endParaRPr>
          </a:p>
          <a:p>
            <a:r>
              <a:rPr lang="en-GB" sz="2000" b="1">
                <a:ea typeface="+mn-lt"/>
                <a:cs typeface="+mn-lt"/>
              </a:rPr>
              <a:t>NB: </a:t>
            </a:r>
            <a:r>
              <a:rPr lang="en-GB" sz="2000">
                <a:ea typeface="+mn-lt"/>
                <a:cs typeface="+mn-lt"/>
              </a:rPr>
              <a:t>Local authorisation is required before PGD or VGD templates can be used.</a:t>
            </a:r>
            <a:endParaRPr lang="en-GB" sz="2000">
              <a:cs typeface="Arial"/>
            </a:endParaRPr>
          </a:p>
        </p:txBody>
      </p:sp>
      <p:sp>
        <p:nvSpPr>
          <p:cNvPr id="5" name="Slide Number Placeholder 4">
            <a:extLst>
              <a:ext uri="{FF2B5EF4-FFF2-40B4-BE49-F238E27FC236}">
                <a16:creationId xmlns:a16="http://schemas.microsoft.com/office/drawing/2014/main" id="{E4582AEE-D2A5-BA61-49B0-B0B9E35A8B9A}"/>
              </a:ext>
            </a:extLst>
          </p:cNvPr>
          <p:cNvSpPr>
            <a:spLocks noGrp="1"/>
          </p:cNvSpPr>
          <p:nvPr>
            <p:ph type="sldNum" sz="quarter" idx="12"/>
          </p:nvPr>
        </p:nvSpPr>
        <p:spPr/>
        <p:txBody>
          <a:bodyPr/>
          <a:lstStyle/>
          <a:p>
            <a:fld id="{561D0CCE-8DCC-44DC-A653-AE62B1D84A52}" type="slidenum">
              <a:rPr lang="en-GB" smtClean="0"/>
              <a:pPr/>
              <a:t>29</a:t>
            </a:fld>
            <a:endParaRPr lang="en-GB"/>
          </a:p>
        </p:txBody>
      </p:sp>
    </p:spTree>
    <p:extLst>
      <p:ext uri="{BB962C8B-B14F-4D97-AF65-F5344CB8AC3E}">
        <p14:creationId xmlns:p14="http://schemas.microsoft.com/office/powerpoint/2010/main" val="369920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26503" y="155254"/>
            <a:ext cx="10685980" cy="1325563"/>
          </a:xfrm>
        </p:spPr>
        <p:txBody>
          <a:bodyPr/>
          <a:lstStyle/>
          <a:p>
            <a:r>
              <a:rPr lang="en-GB" sz="4000" b="1">
                <a:solidFill>
                  <a:srgbClr val="002060"/>
                </a:solidFill>
              </a:rPr>
              <a:t>Contents</a:t>
            </a:r>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3493057632"/>
              </p:ext>
            </p:extLst>
          </p:nvPr>
        </p:nvGraphicFramePr>
        <p:xfrm>
          <a:off x="218350" y="991402"/>
          <a:ext cx="11828325" cy="4981027"/>
        </p:xfrm>
        <a:graphic>
          <a:graphicData uri="http://schemas.openxmlformats.org/drawingml/2006/table">
            <a:tbl>
              <a:tblPr firstRow="1" firstCol="1" bandRow="1"/>
              <a:tblGrid>
                <a:gridCol w="9758815">
                  <a:extLst>
                    <a:ext uri="{9D8B030D-6E8A-4147-A177-3AD203B41FA5}">
                      <a16:colId xmlns:a16="http://schemas.microsoft.com/office/drawing/2014/main" val="3380251832"/>
                    </a:ext>
                  </a:extLst>
                </a:gridCol>
                <a:gridCol w="2069510">
                  <a:extLst>
                    <a:ext uri="{9D8B030D-6E8A-4147-A177-3AD203B41FA5}">
                      <a16:colId xmlns:a16="http://schemas.microsoft.com/office/drawing/2014/main" val="3552843467"/>
                    </a:ext>
                  </a:extLst>
                </a:gridCol>
              </a:tblGrid>
              <a:tr h="770650">
                <a:tc>
                  <a:txBody>
                    <a:bodyPr/>
                    <a:lstStyle/>
                    <a:p>
                      <a:pPr marL="457200" algn="ctr">
                        <a:lnSpc>
                          <a:spcPct val="107000"/>
                        </a:lnSpc>
                      </a:pPr>
                      <a:r>
                        <a:rPr lang="en-GB" sz="2200" b="1">
                          <a:solidFill>
                            <a:schemeClr val="tx1"/>
                          </a:solidFill>
                          <a:effectLst/>
                          <a:latin typeface="+mn-lt"/>
                          <a:ea typeface="Calibri"/>
                          <a:cs typeface="Arial"/>
                        </a:rPr>
                        <a:t>Section</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2200" b="1">
                          <a:solidFill>
                            <a:schemeClr val="tx1"/>
                          </a:solidFill>
                          <a:effectLst/>
                          <a:latin typeface="+mn-lt"/>
                          <a:ea typeface="Calibri"/>
                          <a:cs typeface="Arial"/>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375926">
                <a:tc>
                  <a:txBody>
                    <a:bodyPr/>
                    <a:lstStyle/>
                    <a:p>
                      <a:pPr marL="457200" lvl="0">
                        <a:lnSpc>
                          <a:spcPct val="100000"/>
                        </a:lnSpc>
                        <a:buNone/>
                      </a:pPr>
                      <a:r>
                        <a:rPr lang="en-GB" sz="1700">
                          <a:solidFill>
                            <a:schemeClr val="tx1"/>
                          </a:solidFill>
                          <a:effectLst/>
                          <a:latin typeface="+mj-lt"/>
                          <a:ea typeface="Calibri"/>
                          <a:cs typeface="Arial"/>
                        </a:rPr>
                        <a:t>Aims and Objectives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a:cs typeface="Arial"/>
                        </a:rPr>
                        <a:t>4</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2630895"/>
                  </a:ext>
                </a:extLst>
              </a:tr>
              <a:tr h="592084">
                <a:tc>
                  <a:txBody>
                    <a:bodyPr/>
                    <a:lstStyle/>
                    <a:p>
                      <a:pPr marL="457200">
                        <a:lnSpc>
                          <a:spcPct val="100000"/>
                        </a:lnSpc>
                      </a:pPr>
                      <a:r>
                        <a:rPr lang="en-GB" sz="1700">
                          <a:solidFill>
                            <a:schemeClr val="tx1"/>
                          </a:solidFill>
                          <a:effectLst/>
                          <a:latin typeface="+mj-lt"/>
                          <a:ea typeface="Calibri"/>
                          <a:cs typeface="Arial"/>
                        </a:rPr>
                        <a:t>Pre-requisites to administering Pfizer Comirnaty® LP.8.1 COVID-19 mRNA vaccines: training, policy and guidance</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a:cs typeface="Arial"/>
                        </a:rPr>
                        <a:t>5</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695464">
                <a:tc>
                  <a:txBody>
                    <a:bodyPr/>
                    <a:lstStyle/>
                    <a:p>
                      <a:pPr lvl="1">
                        <a:lnSpc>
                          <a:spcPct val="120000"/>
                        </a:lnSpc>
                      </a:pPr>
                      <a:r>
                        <a:rPr lang="en-GB" sz="1700">
                          <a:latin typeface="+mj-lt"/>
                        </a:rPr>
                        <a:t>COVID-19 vaccination for individuals who are severely immunosuppressed - key principles for all </a:t>
                      </a:r>
                      <a:r>
                        <a:rPr lang="en-GB" sz="1700">
                          <a:latin typeface="+mj-lt"/>
                          <a:ea typeface="Calibri"/>
                          <a:cs typeface="Arial"/>
                        </a:rPr>
                        <a:t>Pfizer </a:t>
                      </a:r>
                      <a:r>
                        <a:rPr lang="en-GB" sz="1700">
                          <a:latin typeface="+mj-lt"/>
                        </a:rPr>
                        <a:t>Comirnaty® LP.8.1 COVID-19 mRNA vaccines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12</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933411"/>
                  </a:ext>
                </a:extLst>
              </a:tr>
              <a:tr h="902225">
                <a:tc>
                  <a:txBody>
                    <a:bodyPr/>
                    <a:lstStyle/>
                    <a:p>
                      <a:pPr lvl="1"/>
                      <a:r>
                        <a:rPr lang="en-GB" sz="1700" b="0">
                          <a:solidFill>
                            <a:schemeClr val="tx1"/>
                          </a:solidFill>
                          <a:latin typeface="+mj-lt"/>
                          <a:cs typeface="Segoe UI"/>
                        </a:rPr>
                        <a:t>Pfizer Comirnaty</a:t>
                      </a:r>
                      <a:r>
                        <a:rPr lang="en-GB" sz="1700" b="0" baseline="30000">
                          <a:solidFill>
                            <a:schemeClr val="tx1"/>
                          </a:solidFill>
                          <a:latin typeface="+mj-lt"/>
                          <a:cs typeface="Segoe UI"/>
                        </a:rPr>
                        <a:t>®</a:t>
                      </a:r>
                      <a:r>
                        <a:rPr lang="en-GB" sz="1700" b="0">
                          <a:solidFill>
                            <a:schemeClr val="tx1"/>
                          </a:solidFill>
                          <a:latin typeface="+mj-lt"/>
                          <a:cs typeface="Segoe UI"/>
                        </a:rPr>
                        <a:t> LP.8.1 </a:t>
                      </a:r>
                    </a:p>
                    <a:p>
                      <a:pPr marL="457200" lvl="1" indent="0">
                        <a:buFontTx/>
                        <a:buNone/>
                      </a:pPr>
                      <a:r>
                        <a:rPr lang="en-GB" sz="1700" b="0">
                          <a:solidFill>
                            <a:schemeClr val="tx1"/>
                          </a:solidFill>
                          <a:latin typeface="+mj-lt"/>
                          <a:cs typeface="Segoe UI"/>
                        </a:rPr>
                        <a:t>- 3 microgram/dose for those aged 6 months to 4 years</a:t>
                      </a:r>
                      <a:endParaRPr lang="en-US" sz="1700" b="0">
                        <a:solidFill>
                          <a:schemeClr val="tx1"/>
                        </a:solidFill>
                        <a:latin typeface="+mj-lt"/>
                        <a:cs typeface="Segoe UI"/>
                      </a:endParaRPr>
                    </a:p>
                    <a:p>
                      <a:pPr marL="457200" lvl="1" indent="0">
                        <a:buFontTx/>
                        <a:buNone/>
                      </a:pPr>
                      <a:r>
                        <a:rPr lang="en-GB" sz="1700" b="0">
                          <a:solidFill>
                            <a:schemeClr val="tx1"/>
                          </a:solidFill>
                          <a:latin typeface="+mj-lt"/>
                          <a:cs typeface="Segoe UI"/>
                        </a:rPr>
                        <a:t>- 10 microgram/dose for those aged 5 to 11 years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18</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657871">
                <a:tc>
                  <a:txBody>
                    <a:bodyPr/>
                    <a:lstStyle/>
                    <a:p>
                      <a:pPr marL="457200" lvl="0">
                        <a:lnSpc>
                          <a:spcPct val="100000"/>
                        </a:lnSpc>
                        <a:buNone/>
                      </a:pPr>
                      <a:r>
                        <a:rPr lang="en-GB" sz="1700">
                          <a:solidFill>
                            <a:schemeClr val="tx1"/>
                          </a:solidFill>
                          <a:latin typeface="+mj-lt"/>
                        </a:rPr>
                        <a:t>Pfizer Comirnaty LP.8.1 </a:t>
                      </a:r>
                    </a:p>
                    <a:p>
                      <a:pPr marL="742950" lvl="0" indent="-285750">
                        <a:lnSpc>
                          <a:spcPct val="100000"/>
                        </a:lnSpc>
                        <a:buFontTx/>
                        <a:buChar char="-"/>
                      </a:pPr>
                      <a:r>
                        <a:rPr lang="en-GB" sz="1700">
                          <a:solidFill>
                            <a:schemeClr val="tx1"/>
                          </a:solidFill>
                          <a:latin typeface="+mj-lt"/>
                        </a:rPr>
                        <a:t>30 microgram/dose 12 to 17 years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32</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63890">
                <a:tc>
                  <a:txBody>
                    <a:bodyPr/>
                    <a:lstStyle/>
                    <a:p>
                      <a:pPr marL="457200" lvl="0">
                        <a:lnSpc>
                          <a:spcPct val="100000"/>
                        </a:lnSpc>
                        <a:buNone/>
                      </a:pPr>
                      <a:r>
                        <a:rPr lang="en-GB" sz="1700">
                          <a:solidFill>
                            <a:schemeClr val="tx1"/>
                          </a:solidFill>
                          <a:latin typeface="+mj-lt"/>
                        </a:rPr>
                        <a:t>Additional slides outlining key principles for all Pfizer Comirnaty® LP.8.1 COVID-19 mRNA vaccines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37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422917">
                <a:tc>
                  <a:txBody>
                    <a:bodyPr/>
                    <a:lstStyle/>
                    <a:p>
                      <a:pPr marL="457200" lvl="0">
                        <a:lnSpc>
                          <a:spcPct val="100000"/>
                        </a:lnSpc>
                        <a:buNone/>
                      </a:pPr>
                      <a:r>
                        <a:rPr lang="en-US" sz="1700">
                          <a:solidFill>
                            <a:schemeClr val="tx1"/>
                          </a:solidFill>
                          <a:latin typeface="+mj-lt"/>
                        </a:rPr>
                        <a:t>Summary and resources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58</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80164"/>
                  </a:ext>
                </a:extLst>
              </a:tr>
            </a:tbl>
          </a:graphicData>
        </a:graphic>
      </p:graphicFrame>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p:txBody>
          <a:bodyPr/>
          <a:lstStyle/>
          <a:p>
            <a:fld id="{561D0CCE-8DCC-44DC-A653-AE62B1D84A52}" type="slidenum">
              <a:rPr lang="en-GB" smtClean="0"/>
              <a:pPr/>
              <a:t>3</a:t>
            </a:fld>
            <a:endParaRPr lang="en-GB"/>
          </a:p>
        </p:txBody>
      </p:sp>
    </p:spTree>
    <p:extLst>
      <p:ext uri="{BB962C8B-B14F-4D97-AF65-F5344CB8AC3E}">
        <p14:creationId xmlns:p14="http://schemas.microsoft.com/office/powerpoint/2010/main" val="3820985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890B-92D3-4B0B-927F-8F77B28C6FD1}"/>
              </a:ext>
            </a:extLst>
          </p:cNvPr>
          <p:cNvSpPr>
            <a:spLocks noGrp="1"/>
          </p:cNvSpPr>
          <p:nvPr>
            <p:ph type="title"/>
          </p:nvPr>
        </p:nvSpPr>
        <p:spPr>
          <a:xfrm>
            <a:off x="838200" y="136525"/>
            <a:ext cx="10515600" cy="662465"/>
          </a:xfrm>
        </p:spPr>
        <p:txBody>
          <a:bodyPr/>
          <a:lstStyle/>
          <a:p>
            <a:pPr algn="ctr"/>
            <a:r>
              <a:rPr lang="en-GB" sz="3600" b="1">
                <a:ea typeface="Source Sans Pro"/>
              </a:rPr>
              <a:t>Clinical Assessment </a:t>
            </a:r>
            <a:br>
              <a:rPr lang="en-US" sz="3600"/>
            </a:br>
            <a:endParaRPr lang="en-GB" sz="3600"/>
          </a:p>
        </p:txBody>
      </p:sp>
      <p:sp>
        <p:nvSpPr>
          <p:cNvPr id="3" name="Content Placeholder 2">
            <a:extLst>
              <a:ext uri="{FF2B5EF4-FFF2-40B4-BE49-F238E27FC236}">
                <a16:creationId xmlns:a16="http://schemas.microsoft.com/office/drawing/2014/main" id="{E639C5D3-B744-4FBF-AE00-1379BD38050C}"/>
              </a:ext>
            </a:extLst>
          </p:cNvPr>
          <p:cNvSpPr>
            <a:spLocks noGrp="1"/>
          </p:cNvSpPr>
          <p:nvPr>
            <p:ph idx="1"/>
          </p:nvPr>
        </p:nvSpPr>
        <p:spPr>
          <a:xfrm>
            <a:off x="838200" y="895703"/>
            <a:ext cx="10515600" cy="4351338"/>
          </a:xfrm>
        </p:spPr>
        <p:txBody>
          <a:bodyPr lIns="91440" tIns="45720" rIns="91440" bIns="45720" anchor="t"/>
          <a:lstStyle/>
          <a:p>
            <a:pPr marL="0" indent="0">
              <a:buNone/>
            </a:pPr>
            <a:r>
              <a:rPr lang="en-GB" sz="2000" b="1">
                <a:solidFill>
                  <a:srgbClr val="002060"/>
                </a:solidFill>
                <a:ea typeface="Source Sans Pro"/>
              </a:rPr>
              <a:t>The clinical assessment and consent process for infants aged 6 months to 4 years must be carried out by a proficient registered healthcare practitioner only as indicated by the PGD.</a:t>
            </a:r>
            <a:endParaRPr lang="en-US" sz="2000" b="1">
              <a:solidFill>
                <a:srgbClr val="002060"/>
              </a:solidFill>
              <a:ea typeface="Source Sans Pro"/>
            </a:endParaRPr>
          </a:p>
          <a:p>
            <a:pPr marL="0" indent="0">
              <a:buNone/>
            </a:pPr>
            <a:r>
              <a:rPr lang="en-GB" sz="2000" b="1">
                <a:solidFill>
                  <a:srgbClr val="002060"/>
                </a:solidFill>
                <a:ea typeface="Source Sans Pro"/>
              </a:rPr>
              <a:t>Considerations:</a:t>
            </a:r>
            <a:endParaRPr lang="en-GB" sz="2000" b="1">
              <a:solidFill>
                <a:srgbClr val="002060"/>
              </a:solidFill>
              <a:ea typeface="Source Sans Pro"/>
              <a:cs typeface="Arial"/>
            </a:endParaRPr>
          </a:p>
          <a:p>
            <a:pPr lvl="1"/>
            <a:r>
              <a:rPr lang="en-GB" sz="2000">
                <a:solidFill>
                  <a:srgbClr val="002060"/>
                </a:solidFill>
                <a:ea typeface="Source Sans Pro"/>
              </a:rPr>
              <a:t>An appropriate risk/benefit conversation with the child, their parent or carer has taken place</a:t>
            </a:r>
            <a:endParaRPr lang="en-GB" sz="2000">
              <a:solidFill>
                <a:srgbClr val="002060"/>
              </a:solidFill>
              <a:ea typeface="Source Sans Pro"/>
              <a:cs typeface="Arial"/>
            </a:endParaRPr>
          </a:p>
          <a:p>
            <a:pPr lvl="1"/>
            <a:r>
              <a:rPr lang="en-GB" sz="2000">
                <a:solidFill>
                  <a:srgbClr val="002060"/>
                </a:solidFill>
                <a:ea typeface="Source Sans Pro"/>
              </a:rPr>
              <a:t>Recognise that children and their family/carer may need more time to process information</a:t>
            </a:r>
            <a:endParaRPr lang="en-GB" sz="2000">
              <a:solidFill>
                <a:srgbClr val="002060"/>
              </a:solidFill>
              <a:ea typeface="Source Sans Pro"/>
              <a:cs typeface="Arial"/>
            </a:endParaRPr>
          </a:p>
          <a:p>
            <a:pPr lvl="1"/>
            <a:r>
              <a:rPr lang="en-GB" sz="2000">
                <a:solidFill>
                  <a:srgbClr val="002060"/>
                </a:solidFill>
                <a:ea typeface="Source Sans Pro"/>
              </a:rPr>
              <a:t>This should be factored in when considering pace of delivery</a:t>
            </a:r>
            <a:endParaRPr lang="en-GB" sz="2000">
              <a:solidFill>
                <a:srgbClr val="002060"/>
              </a:solidFill>
              <a:ea typeface="Source Sans Pro"/>
              <a:cs typeface="Arial"/>
            </a:endParaRPr>
          </a:p>
          <a:p>
            <a:pPr marL="0" indent="0">
              <a:buNone/>
            </a:pPr>
            <a:r>
              <a:rPr lang="en-GB" sz="2000" b="1">
                <a:solidFill>
                  <a:srgbClr val="002060"/>
                </a:solidFill>
                <a:ea typeface="Source Sans Pro"/>
              </a:rPr>
              <a:t>On the day of vaccination assess if the infant/child: </a:t>
            </a:r>
            <a:endParaRPr lang="en-GB" sz="2000" b="1">
              <a:solidFill>
                <a:srgbClr val="002060"/>
              </a:solidFill>
              <a:ea typeface="Source Sans Pro"/>
              <a:cs typeface="Arial"/>
            </a:endParaRPr>
          </a:p>
          <a:p>
            <a:pPr lvl="1"/>
            <a:r>
              <a:rPr lang="en-GB" sz="2000">
                <a:solidFill>
                  <a:srgbClr val="002060"/>
                </a:solidFill>
                <a:ea typeface="Source Sans Pro"/>
              </a:rPr>
              <a:t>Is feeling well</a:t>
            </a:r>
            <a:endParaRPr lang="en-GB" sz="2000">
              <a:solidFill>
                <a:srgbClr val="002060"/>
              </a:solidFill>
              <a:ea typeface="Source Sans Pro"/>
              <a:cs typeface="Arial"/>
            </a:endParaRPr>
          </a:p>
          <a:p>
            <a:pPr lvl="1"/>
            <a:r>
              <a:rPr lang="en-GB" sz="2000">
                <a:solidFill>
                  <a:srgbClr val="002060"/>
                </a:solidFill>
                <a:ea typeface="Source Sans Pro"/>
              </a:rPr>
              <a:t>Is eligible for vaccination</a:t>
            </a:r>
            <a:endParaRPr lang="en-GB" sz="2000">
              <a:solidFill>
                <a:srgbClr val="002060"/>
              </a:solidFill>
              <a:ea typeface="Source Sans Pro"/>
              <a:cs typeface="Arial"/>
            </a:endParaRPr>
          </a:p>
          <a:p>
            <a:pPr lvl="1"/>
            <a:r>
              <a:rPr lang="en-GB" sz="2000">
                <a:solidFill>
                  <a:srgbClr val="002060"/>
                </a:solidFill>
                <a:ea typeface="Source Sans Pro"/>
              </a:rPr>
              <a:t>Has no contraindications to the vaccine as per Green Book Chapter or other authoritative resources</a:t>
            </a:r>
            <a:endParaRPr lang="en-GB" sz="2000">
              <a:solidFill>
                <a:srgbClr val="002060"/>
              </a:solidFill>
              <a:ea typeface="Source Sans Pro"/>
              <a:cs typeface="Arial"/>
            </a:endParaRPr>
          </a:p>
          <a:p>
            <a:pPr lvl="1"/>
            <a:r>
              <a:rPr lang="en-GB" sz="2000">
                <a:solidFill>
                  <a:srgbClr val="002060"/>
                </a:solidFill>
                <a:ea typeface="Source Sans Pro"/>
              </a:rPr>
              <a:t>Is happy to receive the vaccination and address any questions or concerns from child or caregiver </a:t>
            </a:r>
            <a:endParaRPr lang="en-GB" sz="2000">
              <a:solidFill>
                <a:srgbClr val="002060"/>
              </a:solidFill>
              <a:ea typeface="Source Sans Pro"/>
              <a:cs typeface="Arial"/>
            </a:endParaRPr>
          </a:p>
          <a:p>
            <a:endParaRPr lang="en-GB"/>
          </a:p>
        </p:txBody>
      </p:sp>
      <p:sp>
        <p:nvSpPr>
          <p:cNvPr id="4" name="Slide Number Placeholder 3">
            <a:extLst>
              <a:ext uri="{FF2B5EF4-FFF2-40B4-BE49-F238E27FC236}">
                <a16:creationId xmlns:a16="http://schemas.microsoft.com/office/drawing/2014/main" id="{0DC6814A-3D21-4985-913F-43599D42794F}"/>
              </a:ext>
            </a:extLst>
          </p:cNvPr>
          <p:cNvSpPr>
            <a:spLocks noGrp="1"/>
          </p:cNvSpPr>
          <p:nvPr>
            <p:ph type="sldNum" sz="quarter" idx="12"/>
          </p:nvPr>
        </p:nvSpPr>
        <p:spPr/>
        <p:txBody>
          <a:bodyPr/>
          <a:lstStyle/>
          <a:p>
            <a:fld id="{561D0CCE-8DCC-44DC-A653-AE62B1D84A52}" type="slidenum">
              <a:rPr lang="en-GB" smtClean="0"/>
              <a:pPr/>
              <a:t>30</a:t>
            </a:fld>
            <a:endParaRPr lang="en-GB"/>
          </a:p>
        </p:txBody>
      </p:sp>
    </p:spTree>
    <p:extLst>
      <p:ext uri="{BB962C8B-B14F-4D97-AF65-F5344CB8AC3E}">
        <p14:creationId xmlns:p14="http://schemas.microsoft.com/office/powerpoint/2010/main" val="3721595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802F-20B4-43A8-BF9E-A6BB9228B289}"/>
              </a:ext>
            </a:extLst>
          </p:cNvPr>
          <p:cNvSpPr>
            <a:spLocks noGrp="1"/>
          </p:cNvSpPr>
          <p:nvPr>
            <p:ph type="title"/>
          </p:nvPr>
        </p:nvSpPr>
        <p:spPr>
          <a:xfrm>
            <a:off x="627961" y="136525"/>
            <a:ext cx="10994834" cy="824697"/>
          </a:xfrm>
        </p:spPr>
        <p:txBody>
          <a:bodyPr/>
          <a:lstStyle/>
          <a:p>
            <a:pPr algn="ctr"/>
            <a:r>
              <a:rPr lang="en-GB" sz="3600" b="1"/>
              <a:t>Distraction techniques to minimise a child's anxiety during vaccination</a:t>
            </a:r>
            <a:r>
              <a:rPr lang="en-GB" sz="3600"/>
              <a:t> </a:t>
            </a:r>
          </a:p>
        </p:txBody>
      </p:sp>
      <p:sp>
        <p:nvSpPr>
          <p:cNvPr id="3" name="Content Placeholder 2">
            <a:extLst>
              <a:ext uri="{FF2B5EF4-FFF2-40B4-BE49-F238E27FC236}">
                <a16:creationId xmlns:a16="http://schemas.microsoft.com/office/drawing/2014/main" id="{91D4265B-C657-4ABC-A6B9-BB9776C2D614}"/>
              </a:ext>
            </a:extLst>
          </p:cNvPr>
          <p:cNvSpPr>
            <a:spLocks noGrp="1"/>
          </p:cNvSpPr>
          <p:nvPr>
            <p:ph idx="1"/>
          </p:nvPr>
        </p:nvSpPr>
        <p:spPr>
          <a:xfrm>
            <a:off x="349044" y="1139076"/>
            <a:ext cx="4921045" cy="2175203"/>
          </a:xfrm>
        </p:spPr>
        <p:txBody>
          <a:bodyPr/>
          <a:lstStyle/>
          <a:p>
            <a:pPr>
              <a:lnSpc>
                <a:spcPct val="100000"/>
              </a:lnSpc>
              <a:spcBef>
                <a:spcPts val="0"/>
              </a:spcBef>
            </a:pPr>
            <a:r>
              <a:rPr lang="en-GB" sz="1600"/>
              <a:t>Getting vaccinated can be daunting for some people, particularly children and young people - they may be anxious, scared or needle phobic.</a:t>
            </a:r>
          </a:p>
          <a:p>
            <a:pPr>
              <a:lnSpc>
                <a:spcPct val="100000"/>
              </a:lnSpc>
              <a:spcBef>
                <a:spcPts val="0"/>
              </a:spcBef>
            </a:pPr>
            <a:endParaRPr lang="en-GB" sz="1600"/>
          </a:p>
          <a:p>
            <a:pPr>
              <a:lnSpc>
                <a:spcPct val="110000"/>
              </a:lnSpc>
              <a:spcBef>
                <a:spcPts val="0"/>
              </a:spcBef>
            </a:pPr>
            <a:r>
              <a:rPr lang="en-GB" sz="1600"/>
              <a:t>Children may like to bring a favourite toy with them to play with while they wait.</a:t>
            </a:r>
          </a:p>
          <a:p>
            <a:r>
              <a:rPr lang="en-GB" sz="1600"/>
              <a:t>Parents and caregivers play an important role when children receive vaccines, and can hold their child or distract them during vaccinations, which may reduce the child’s stress and help healthcare professionals more easily administer vaccines</a:t>
            </a:r>
          </a:p>
          <a:p>
            <a:pPr fontAlgn="base"/>
            <a:r>
              <a:rPr lang="en-GB" sz="1600"/>
              <a:t>Distraction techniques to minimise a child's anxiety during vaccination, available from: </a:t>
            </a:r>
          </a:p>
          <a:p>
            <a:pPr lvl="1" fontAlgn="base"/>
            <a:r>
              <a:rPr lang="en-GB" sz="1600">
                <a:hlinkClick r:id="rId3"/>
              </a:rPr>
              <a:t>Distraction techniques to minimise a child' s anxiety during vaccination (</a:t>
            </a:r>
            <a:r>
              <a:rPr lang="en-GB" sz="1600" err="1">
                <a:hlinkClick r:id="rId3"/>
              </a:rPr>
              <a:t>nhs.wales</a:t>
            </a:r>
            <a:r>
              <a:rPr lang="en-GB" sz="1600">
                <a:hlinkClick r:id="rId3"/>
              </a:rPr>
              <a:t>)</a:t>
            </a:r>
            <a:r>
              <a:rPr lang="en-GB" sz="1600"/>
              <a:t> </a:t>
            </a:r>
          </a:p>
          <a:p>
            <a:pPr lvl="1" fontAlgn="base"/>
            <a:r>
              <a:rPr lang="en-GB" sz="1600">
                <a:hlinkClick r:id="rId4"/>
              </a:rPr>
              <a:t>WELSH VERSION - Distraction techniques to minimise a child' s anxiety during vaccination (</a:t>
            </a:r>
            <a:r>
              <a:rPr lang="en-GB" sz="1600" err="1">
                <a:hlinkClick r:id="rId4"/>
              </a:rPr>
              <a:t>nhs.wales</a:t>
            </a:r>
            <a:r>
              <a:rPr lang="en-GB" sz="1600">
                <a:hlinkClick r:id="rId4"/>
              </a:rPr>
              <a:t>)</a:t>
            </a:r>
            <a:endParaRPr lang="en-GB" sz="1600"/>
          </a:p>
          <a:p>
            <a:endParaRPr lang="en-GB"/>
          </a:p>
        </p:txBody>
      </p:sp>
      <p:sp>
        <p:nvSpPr>
          <p:cNvPr id="4" name="Slide Number Placeholder 3">
            <a:extLst>
              <a:ext uri="{FF2B5EF4-FFF2-40B4-BE49-F238E27FC236}">
                <a16:creationId xmlns:a16="http://schemas.microsoft.com/office/drawing/2014/main" id="{95BCD761-225F-42A8-B4E5-9266CAF1606B}"/>
              </a:ext>
            </a:extLst>
          </p:cNvPr>
          <p:cNvSpPr>
            <a:spLocks noGrp="1"/>
          </p:cNvSpPr>
          <p:nvPr>
            <p:ph type="sldNum" sz="quarter" idx="12"/>
          </p:nvPr>
        </p:nvSpPr>
        <p:spPr/>
        <p:txBody>
          <a:bodyPr/>
          <a:lstStyle/>
          <a:p>
            <a:fld id="{561D0CCE-8DCC-44DC-A653-AE62B1D84A52}" type="slidenum">
              <a:rPr lang="en-GB" smtClean="0"/>
              <a:pPr/>
              <a:t>31</a:t>
            </a:fld>
            <a:endParaRPr lang="en-GB"/>
          </a:p>
        </p:txBody>
      </p:sp>
      <p:pic>
        <p:nvPicPr>
          <p:cNvPr id="5" name="Picture 4">
            <a:extLst>
              <a:ext uri="{FF2B5EF4-FFF2-40B4-BE49-F238E27FC236}">
                <a16:creationId xmlns:a16="http://schemas.microsoft.com/office/drawing/2014/main" id="{0A0BC765-720C-4A25-BA83-F0B74322FDD2}"/>
              </a:ext>
            </a:extLst>
          </p:cNvPr>
          <p:cNvPicPr>
            <a:picLocks noChangeAspect="1"/>
          </p:cNvPicPr>
          <p:nvPr/>
        </p:nvPicPr>
        <p:blipFill rotWithShape="1">
          <a:blip r:embed="rId5"/>
          <a:srcRect l="33885" t="17574" r="34940" b="7085"/>
          <a:stretch/>
        </p:blipFill>
        <p:spPr>
          <a:xfrm>
            <a:off x="5471366" y="1340883"/>
            <a:ext cx="2903292" cy="3946793"/>
          </a:xfrm>
          <a:prstGeom prst="rect">
            <a:avLst/>
          </a:prstGeom>
          <a:ln>
            <a:solidFill>
              <a:schemeClr val="tx1"/>
            </a:solidFill>
          </a:ln>
        </p:spPr>
      </p:pic>
      <p:pic>
        <p:nvPicPr>
          <p:cNvPr id="6" name="Picture 5">
            <a:extLst>
              <a:ext uri="{FF2B5EF4-FFF2-40B4-BE49-F238E27FC236}">
                <a16:creationId xmlns:a16="http://schemas.microsoft.com/office/drawing/2014/main" id="{F46BB3AA-F6AF-4291-B89A-4B553682D9AD}"/>
              </a:ext>
            </a:extLst>
          </p:cNvPr>
          <p:cNvPicPr>
            <a:picLocks noChangeAspect="1"/>
          </p:cNvPicPr>
          <p:nvPr/>
        </p:nvPicPr>
        <p:blipFill rotWithShape="1">
          <a:blip r:embed="rId6"/>
          <a:srcRect l="33645" t="17671" r="35000" b="6878"/>
          <a:stretch/>
        </p:blipFill>
        <p:spPr>
          <a:xfrm>
            <a:off x="8767248" y="1340882"/>
            <a:ext cx="2915881" cy="3946794"/>
          </a:xfrm>
          <a:prstGeom prst="rect">
            <a:avLst/>
          </a:prstGeom>
          <a:ln>
            <a:solidFill>
              <a:schemeClr val="tx1"/>
            </a:solidFill>
          </a:ln>
        </p:spPr>
      </p:pic>
    </p:spTree>
    <p:extLst>
      <p:ext uri="{BB962C8B-B14F-4D97-AF65-F5344CB8AC3E}">
        <p14:creationId xmlns:p14="http://schemas.microsoft.com/office/powerpoint/2010/main" val="499807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27421-70FC-8F7B-C53C-9DCB84E77D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725A0E-C003-DA61-4CEA-D5858017F884}"/>
              </a:ext>
            </a:extLst>
          </p:cNvPr>
          <p:cNvSpPr>
            <a:spLocks noGrp="1"/>
          </p:cNvSpPr>
          <p:nvPr>
            <p:ph type="body" sz="quarter" idx="10"/>
          </p:nvPr>
        </p:nvSpPr>
        <p:spPr>
          <a:xfrm>
            <a:off x="614018" y="2119219"/>
            <a:ext cx="10916962" cy="719137"/>
          </a:xfrm>
        </p:spPr>
        <p:txBody>
          <a:bodyPr lIns="91440" tIns="45720" rIns="91440" bIns="45720" anchor="t">
            <a:noAutofit/>
          </a:bodyPr>
          <a:lstStyle/>
          <a:p>
            <a:pPr>
              <a:lnSpc>
                <a:spcPct val="120000"/>
              </a:lnSpc>
            </a:pPr>
            <a:endParaRPr lang="en-GB" sz="3600"/>
          </a:p>
          <a:p>
            <a:pPr algn="ctr"/>
            <a:r>
              <a:rPr lang="en-GB" sz="3200">
                <a:latin typeface="Arial"/>
                <a:cs typeface="Arial"/>
              </a:rPr>
              <a:t>Pfizer Comirnaty LP.8.1 30 microgram/dose </a:t>
            </a:r>
            <a:endParaRPr lang="en-US" sz="3200">
              <a:latin typeface="Arial"/>
              <a:cs typeface="Arial"/>
            </a:endParaRPr>
          </a:p>
          <a:p>
            <a:pPr algn="ctr"/>
            <a:r>
              <a:rPr lang="en-GB" sz="3200">
                <a:latin typeface="Arial"/>
                <a:cs typeface="Arial"/>
              </a:rPr>
              <a:t> 12 to 17 years  </a:t>
            </a:r>
            <a:endParaRPr lang="en-US" sz="3200">
              <a:latin typeface="Arial"/>
              <a:cs typeface="Arial"/>
            </a:endParaRPr>
          </a:p>
          <a:p>
            <a:pPr algn="ctr"/>
            <a:endParaRPr lang="en-GB" sz="3200">
              <a:latin typeface="Arial"/>
              <a:cs typeface="Arial"/>
            </a:endParaRPr>
          </a:p>
          <a:p>
            <a:pPr algn="ctr"/>
            <a:r>
              <a:rPr lang="en-GB" sz="3200">
                <a:latin typeface="Arial"/>
                <a:cs typeface="Arial"/>
              </a:rPr>
              <a:t>COVID-19 spring campaign 2026</a:t>
            </a:r>
          </a:p>
          <a:p>
            <a:pPr>
              <a:lnSpc>
                <a:spcPct val="120000"/>
              </a:lnSpc>
            </a:pPr>
            <a:endParaRPr lang="en-GB" sz="3600"/>
          </a:p>
        </p:txBody>
      </p:sp>
    </p:spTree>
    <p:extLst>
      <p:ext uri="{BB962C8B-B14F-4D97-AF65-F5344CB8AC3E}">
        <p14:creationId xmlns:p14="http://schemas.microsoft.com/office/powerpoint/2010/main" val="297619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8A3D984F-1981-4377-D9D1-3851DFEA2601}"/>
              </a:ext>
            </a:extLst>
          </p:cNvPr>
          <p:cNvSpPr>
            <a:spLocks noGrp="1"/>
          </p:cNvSpPr>
          <p:nvPr>
            <p:ph type="sldNum" sz="quarter" idx="12"/>
          </p:nvPr>
        </p:nvSpPr>
        <p:spPr/>
        <p:txBody>
          <a:bodyPr/>
          <a:lstStyle/>
          <a:p>
            <a:pPr>
              <a:spcAft>
                <a:spcPts val="600"/>
              </a:spcAft>
            </a:pPr>
            <a:fld id="{561D0CCE-8DCC-44DC-A653-AE62B1D84A52}" type="slidenum">
              <a:rPr lang="en-GB" smtClean="0"/>
              <a:pPr>
                <a:spcAft>
                  <a:spcPts val="600"/>
                </a:spcAft>
              </a:pPr>
              <a:t>33</a:t>
            </a:fld>
            <a:endParaRPr lang="en-GB"/>
          </a:p>
        </p:txBody>
      </p:sp>
      <p:sp>
        <p:nvSpPr>
          <p:cNvPr id="3" name="TextBox 2">
            <a:extLst>
              <a:ext uri="{FF2B5EF4-FFF2-40B4-BE49-F238E27FC236}">
                <a16:creationId xmlns:a16="http://schemas.microsoft.com/office/drawing/2014/main" id="{779D0DF5-9FB6-9B44-ACE2-BCBA320F6586}"/>
              </a:ext>
            </a:extLst>
          </p:cNvPr>
          <p:cNvSpPr txBox="1"/>
          <p:nvPr/>
        </p:nvSpPr>
        <p:spPr>
          <a:xfrm>
            <a:off x="0" y="0"/>
            <a:ext cx="12192000" cy="2923877"/>
          </a:xfrm>
          <a:prstGeom prst="rect">
            <a:avLst/>
          </a:prstGeom>
          <a:noFill/>
        </p:spPr>
        <p:txBody>
          <a:bodyPr wrap="square" lIns="91440" tIns="45720" rIns="91440" bIns="45720" anchor="t">
            <a:spAutoFit/>
          </a:bodyPr>
          <a:lstStyle/>
          <a:p>
            <a:pPr algn="ctr"/>
            <a:r>
              <a:rPr lang="en-GB" sz="3600" b="1">
                <a:effectLst/>
                <a:latin typeface="Arial"/>
                <a:ea typeface="Calibri"/>
                <a:cs typeface="Arial"/>
              </a:rPr>
              <a:t>Pfizer Comirnaty</a:t>
            </a:r>
            <a:r>
              <a:rPr lang="en-GB" sz="3600" b="1" baseline="30000">
                <a:effectLst/>
                <a:latin typeface="Arial"/>
                <a:ea typeface="Calibri"/>
                <a:cs typeface="Arial"/>
              </a:rPr>
              <a:t>®</a:t>
            </a:r>
            <a:r>
              <a:rPr lang="en-GB" sz="3600" b="1">
                <a:effectLst/>
                <a:latin typeface="Arial"/>
                <a:ea typeface="Calibri"/>
                <a:cs typeface="Arial"/>
              </a:rPr>
              <a:t> LP.8.1 30 microgram per dose dispersion for injection </a:t>
            </a:r>
            <a:r>
              <a:rPr lang="en-GB" sz="3600" b="1"/>
              <a:t>Pre-filled syringe</a:t>
            </a:r>
            <a:r>
              <a:rPr lang="en-GB" sz="3600" b="1">
                <a:effectLst/>
                <a:latin typeface="Arial"/>
                <a:ea typeface="Calibri"/>
                <a:cs typeface="Arial"/>
              </a:rPr>
              <a:t> COVID-19 mRNA Vaccine</a:t>
            </a:r>
            <a:br>
              <a:rPr lang="en-GB" sz="3600" b="1">
                <a:effectLst/>
                <a:latin typeface="Arial" panose="020B0604020202020204" pitchFamily="34" charset="0"/>
                <a:ea typeface="Calibri" panose="020F0502020204030204" pitchFamily="34" charset="0"/>
              </a:rPr>
            </a:br>
            <a:br>
              <a:rPr lang="en-GB" sz="3600" b="1">
                <a:effectLst/>
                <a:latin typeface="Arial" panose="020B0604020202020204" pitchFamily="34" charset="0"/>
                <a:ea typeface="Calibri" panose="020F0502020204030204" pitchFamily="34" charset="0"/>
              </a:rPr>
            </a:br>
            <a:endParaRPr lang="en-GB" sz="3600"/>
          </a:p>
        </p:txBody>
      </p:sp>
      <p:sp>
        <p:nvSpPr>
          <p:cNvPr id="4" name="TextBox 3">
            <a:extLst>
              <a:ext uri="{FF2B5EF4-FFF2-40B4-BE49-F238E27FC236}">
                <a16:creationId xmlns:a16="http://schemas.microsoft.com/office/drawing/2014/main" id="{36469634-9F01-73FB-E21C-8E292DF419CA}"/>
              </a:ext>
            </a:extLst>
          </p:cNvPr>
          <p:cNvSpPr txBox="1"/>
          <p:nvPr/>
        </p:nvSpPr>
        <p:spPr>
          <a:xfrm>
            <a:off x="372666" y="4748441"/>
            <a:ext cx="11748977" cy="707886"/>
          </a:xfrm>
          <a:prstGeom prst="rect">
            <a:avLst/>
          </a:prstGeom>
          <a:noFill/>
        </p:spPr>
        <p:txBody>
          <a:bodyPr wrap="square" lIns="91440" tIns="45720" rIns="91440" bIns="45720" anchor="t">
            <a:spAutoFit/>
          </a:bodyPr>
          <a:lstStyle/>
          <a:p>
            <a:pPr algn="ctr"/>
            <a:r>
              <a:rPr lang="en-GB" sz="2000">
                <a:hlinkClick r:id="rId3"/>
              </a:rPr>
              <a:t>SmPC</a:t>
            </a:r>
            <a:r>
              <a:rPr lang="en-GB" sz="2000">
                <a:effectLst/>
                <a:ea typeface="Calibri"/>
              </a:rPr>
              <a:t> Pfizer Comirnaty</a:t>
            </a:r>
            <a:r>
              <a:rPr lang="en-GB" sz="2000" baseline="30000">
                <a:effectLst/>
                <a:ea typeface="Calibri"/>
              </a:rPr>
              <a:t>®</a:t>
            </a:r>
            <a:r>
              <a:rPr lang="en-GB" sz="2000">
                <a:effectLst/>
                <a:ea typeface="Calibri"/>
              </a:rPr>
              <a:t> LP.8.1 30 microgram per dose dispersion for injection Pre-filled syringe COVID-19 mRNA Vaccine</a:t>
            </a:r>
            <a:endParaRPr lang="en-GB" sz="2000">
              <a:highlight>
                <a:srgbClr val="FFFF00"/>
              </a:highlight>
              <a:ea typeface="Calibri"/>
            </a:endParaRPr>
          </a:p>
        </p:txBody>
      </p:sp>
      <p:sp>
        <p:nvSpPr>
          <p:cNvPr id="2" name="TextBox 1">
            <a:extLst>
              <a:ext uri="{FF2B5EF4-FFF2-40B4-BE49-F238E27FC236}">
                <a16:creationId xmlns:a16="http://schemas.microsoft.com/office/drawing/2014/main" id="{770C8DBF-E6A0-C9E1-E9A5-3287B4EC5BE3}"/>
              </a:ext>
            </a:extLst>
          </p:cNvPr>
          <p:cNvSpPr txBox="1"/>
          <p:nvPr/>
        </p:nvSpPr>
        <p:spPr>
          <a:xfrm>
            <a:off x="11165305" y="6377008"/>
            <a:ext cx="712270" cy="369332"/>
          </a:xfrm>
          <a:prstGeom prst="rect">
            <a:avLst/>
          </a:prstGeom>
          <a:noFill/>
        </p:spPr>
        <p:txBody>
          <a:bodyPr wrap="square" lIns="91440" tIns="45720" rIns="91440" bIns="45720" rtlCol="0" anchor="t">
            <a:spAutoFit/>
          </a:bodyPr>
          <a:lstStyle/>
          <a:p>
            <a:r>
              <a:rPr lang="en-GB" b="1">
                <a:solidFill>
                  <a:schemeClr val="bg1"/>
                </a:solidFill>
              </a:rPr>
              <a:t>33</a:t>
            </a:r>
          </a:p>
        </p:txBody>
      </p:sp>
      <p:pic>
        <p:nvPicPr>
          <p:cNvPr id="7" name="Picture 6">
            <a:extLst>
              <a:ext uri="{FF2B5EF4-FFF2-40B4-BE49-F238E27FC236}">
                <a16:creationId xmlns:a16="http://schemas.microsoft.com/office/drawing/2014/main" id="{29FCA21B-E4F4-8E47-683F-2211539040A6}"/>
              </a:ext>
            </a:extLst>
          </p:cNvPr>
          <p:cNvPicPr>
            <a:picLocks noChangeAspect="1"/>
          </p:cNvPicPr>
          <p:nvPr/>
        </p:nvPicPr>
        <p:blipFill>
          <a:blip r:embed="rId4"/>
          <a:srcRect r="15373" b="288"/>
          <a:stretch>
            <a:fillRect/>
          </a:stretch>
        </p:blipFill>
        <p:spPr>
          <a:xfrm>
            <a:off x="7532650" y="1662793"/>
            <a:ext cx="2781159" cy="3028985"/>
          </a:xfrm>
          <a:prstGeom prst="rect">
            <a:avLst/>
          </a:prstGeom>
        </p:spPr>
      </p:pic>
      <p:pic>
        <p:nvPicPr>
          <p:cNvPr id="8" name="Picture 7" descr="A close-up of a box&#10;&#10;AI-generated content may be incorrect.">
            <a:extLst>
              <a:ext uri="{FF2B5EF4-FFF2-40B4-BE49-F238E27FC236}">
                <a16:creationId xmlns:a16="http://schemas.microsoft.com/office/drawing/2014/main" id="{A66D9485-8C7E-3249-D6FD-9742857256DB}"/>
              </a:ext>
            </a:extLst>
          </p:cNvPr>
          <p:cNvPicPr>
            <a:picLocks noChangeAspect="1"/>
          </p:cNvPicPr>
          <p:nvPr/>
        </p:nvPicPr>
        <p:blipFill>
          <a:blip r:embed="rId5"/>
          <a:stretch>
            <a:fillRect/>
          </a:stretch>
        </p:blipFill>
        <p:spPr>
          <a:xfrm>
            <a:off x="1881187" y="1995487"/>
            <a:ext cx="3618140" cy="2583997"/>
          </a:xfrm>
          <a:prstGeom prst="rect">
            <a:avLst/>
          </a:prstGeom>
        </p:spPr>
      </p:pic>
    </p:spTree>
    <p:extLst>
      <p:ext uri="{BB962C8B-B14F-4D97-AF65-F5344CB8AC3E}">
        <p14:creationId xmlns:p14="http://schemas.microsoft.com/office/powerpoint/2010/main" val="137442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2EF1-C6F9-D0EE-4B0B-B89D4017C362}"/>
              </a:ext>
            </a:extLst>
          </p:cNvPr>
          <p:cNvSpPr>
            <a:spLocks noGrp="1"/>
          </p:cNvSpPr>
          <p:nvPr>
            <p:ph type="title"/>
          </p:nvPr>
        </p:nvSpPr>
        <p:spPr>
          <a:xfrm>
            <a:off x="-2627" y="873"/>
            <a:ext cx="12135944" cy="861573"/>
          </a:xfrm>
        </p:spPr>
        <p:txBody>
          <a:bodyPr lIns="91440" tIns="45720" rIns="91440" bIns="45720" anchor="t"/>
          <a:lstStyle/>
          <a:p>
            <a:pPr algn="ctr"/>
            <a:r>
              <a:rPr lang="en-GB" sz="3200" b="1"/>
              <a:t>Hypodermic Sol-Care Safety Needle 23G X 1mm for use with Pfizer Comirnaty</a:t>
            </a:r>
            <a:r>
              <a:rPr lang="en-GB" sz="3200" b="1" baseline="30000"/>
              <a:t>®</a:t>
            </a:r>
            <a:r>
              <a:rPr lang="en-GB" sz="3200" b="1"/>
              <a:t> LP.8.1 30 microgram per dose dispersion for injection </a:t>
            </a:r>
            <a:r>
              <a:rPr lang="en-GB" sz="3200" b="1">
                <a:latin typeface="Arial"/>
                <a:ea typeface="Calibri"/>
                <a:cs typeface="Arial"/>
              </a:rPr>
              <a:t>Pre-filled syringe</a:t>
            </a:r>
            <a:r>
              <a:rPr lang="en-GB" sz="3200" b="1"/>
              <a:t> </a:t>
            </a:r>
            <a:endParaRPr lang="en-GB" sz="3200" b="1">
              <a:cs typeface="Arial"/>
            </a:endParaRPr>
          </a:p>
        </p:txBody>
      </p:sp>
      <p:pic>
        <p:nvPicPr>
          <p:cNvPr id="7" name="Content Placeholder 6">
            <a:extLst>
              <a:ext uri="{FF2B5EF4-FFF2-40B4-BE49-F238E27FC236}">
                <a16:creationId xmlns:a16="http://schemas.microsoft.com/office/drawing/2014/main" id="{0F021992-1394-A03C-0864-DE7D0DDBA4BE}"/>
              </a:ext>
            </a:extLst>
          </p:cNvPr>
          <p:cNvPicPr>
            <a:picLocks noGrp="1" noChangeAspect="1"/>
          </p:cNvPicPr>
          <p:nvPr>
            <p:ph idx="1"/>
          </p:nvPr>
        </p:nvPicPr>
        <p:blipFill>
          <a:blip r:embed="rId2"/>
          <a:stretch>
            <a:fillRect/>
          </a:stretch>
        </p:blipFill>
        <p:spPr>
          <a:xfrm>
            <a:off x="8296198" y="2071233"/>
            <a:ext cx="1546586" cy="1188579"/>
          </a:xfrm>
          <a:prstGeom prst="rect">
            <a:avLst/>
          </a:prstGeom>
          <a:ln w="19050">
            <a:solidFill>
              <a:schemeClr val="tx1"/>
            </a:solidFill>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AD28A86B-3451-874F-6549-FFA66536F900}"/>
              </a:ext>
            </a:extLst>
          </p:cNvPr>
          <p:cNvSpPr>
            <a:spLocks noGrp="1"/>
          </p:cNvSpPr>
          <p:nvPr>
            <p:ph type="sldNum" sz="quarter" idx="12"/>
          </p:nvPr>
        </p:nvSpPr>
        <p:spPr/>
        <p:txBody>
          <a:bodyPr/>
          <a:lstStyle/>
          <a:p>
            <a:fld id="{561D0CCE-8DCC-44DC-A653-AE62B1D84A52}" type="slidenum">
              <a:rPr lang="en-GB" smtClean="0"/>
              <a:pPr/>
              <a:t>34</a:t>
            </a:fld>
            <a:endParaRPr lang="en-GB"/>
          </a:p>
        </p:txBody>
      </p:sp>
      <p:pic>
        <p:nvPicPr>
          <p:cNvPr id="9" name="Picture 8">
            <a:extLst>
              <a:ext uri="{FF2B5EF4-FFF2-40B4-BE49-F238E27FC236}">
                <a16:creationId xmlns:a16="http://schemas.microsoft.com/office/drawing/2014/main" id="{ABF7BE14-80CB-DD1E-9316-4EDA9C288F6E}"/>
              </a:ext>
            </a:extLst>
          </p:cNvPr>
          <p:cNvPicPr>
            <a:picLocks noChangeAspect="1"/>
          </p:cNvPicPr>
          <p:nvPr/>
        </p:nvPicPr>
        <p:blipFill>
          <a:blip r:embed="rId3"/>
          <a:stretch>
            <a:fillRect/>
          </a:stretch>
        </p:blipFill>
        <p:spPr>
          <a:xfrm>
            <a:off x="5710221" y="3749921"/>
            <a:ext cx="6420746" cy="2029108"/>
          </a:xfrm>
          <a:prstGeom prst="rect">
            <a:avLst/>
          </a:prstGeom>
          <a:ln w="19050">
            <a:solidFill>
              <a:schemeClr val="tx1"/>
            </a:solidFill>
          </a:ln>
        </p:spPr>
      </p:pic>
      <p:sp>
        <p:nvSpPr>
          <p:cNvPr id="10" name="TextBox 9">
            <a:extLst>
              <a:ext uri="{FF2B5EF4-FFF2-40B4-BE49-F238E27FC236}">
                <a16:creationId xmlns:a16="http://schemas.microsoft.com/office/drawing/2014/main" id="{D9C0E5C5-B833-3F48-CB18-07C7D808EA4D}"/>
              </a:ext>
            </a:extLst>
          </p:cNvPr>
          <p:cNvSpPr txBox="1"/>
          <p:nvPr/>
        </p:nvSpPr>
        <p:spPr>
          <a:xfrm>
            <a:off x="276672" y="1984682"/>
            <a:ext cx="5272073" cy="4524315"/>
          </a:xfrm>
          <a:prstGeom prst="rect">
            <a:avLst/>
          </a:prstGeom>
          <a:noFill/>
        </p:spPr>
        <p:txBody>
          <a:bodyPr wrap="square" lIns="91440" tIns="45720" rIns="91440" bIns="45720" rtlCol="0" anchor="t">
            <a:spAutoFit/>
          </a:bodyPr>
          <a:lstStyle/>
          <a:p>
            <a:r>
              <a:rPr lang="en-GB">
                <a:ea typeface="+mn-lt"/>
                <a:cs typeface="+mn-lt"/>
              </a:rPr>
              <a:t>Features:</a:t>
            </a:r>
            <a:endParaRPr lang="en-US"/>
          </a:p>
          <a:p>
            <a:endParaRPr lang="en-GB">
              <a:cs typeface="Arial"/>
            </a:endParaRPr>
          </a:p>
          <a:p>
            <a:r>
              <a:rPr lang="en-GB">
                <a:ea typeface="+mn-lt"/>
                <a:cs typeface="+mn-lt"/>
              </a:rPr>
              <a:t>•Two options for protective arm activation: hard surface activation and thumb activation</a:t>
            </a:r>
            <a:endParaRPr lang="en-GB"/>
          </a:p>
          <a:p>
            <a:r>
              <a:rPr lang="en-GB">
                <a:ea typeface="+mn-lt"/>
                <a:cs typeface="+mn-lt"/>
              </a:rPr>
              <a:t>•Simple one-handed safety shield mechanism</a:t>
            </a:r>
            <a:endParaRPr lang="en-GB"/>
          </a:p>
          <a:p>
            <a:r>
              <a:rPr lang="en-GB">
                <a:ea typeface="+mn-lt"/>
                <a:cs typeface="+mn-lt"/>
              </a:rPr>
              <a:t>•Audible click indicates that the safety mechanism is secured and locked in place</a:t>
            </a:r>
            <a:endParaRPr lang="en-GB"/>
          </a:p>
          <a:p>
            <a:r>
              <a:rPr lang="en-GB">
                <a:ea typeface="+mn-lt"/>
                <a:cs typeface="+mn-lt"/>
              </a:rPr>
              <a:t>•Hubs, protective shields, and packaging are color-coded for facilitating the identification of needles gauges (ISO 6009)</a:t>
            </a:r>
            <a:endParaRPr lang="en-GB"/>
          </a:p>
          <a:p>
            <a:r>
              <a:rPr lang="en-GB">
                <a:ea typeface="+mn-lt"/>
                <a:cs typeface="+mn-lt"/>
              </a:rPr>
              <a:t>•Protective arm designed not to obstruct visualization of injection site</a:t>
            </a:r>
            <a:endParaRPr lang="en-GB"/>
          </a:p>
          <a:p>
            <a:r>
              <a:rPr lang="en-GB">
                <a:ea typeface="+mn-lt"/>
                <a:cs typeface="+mn-lt"/>
              </a:rPr>
              <a:t>•Compatible with all standard Luer Lock and Luer Slip Tip syringes</a:t>
            </a:r>
            <a:endParaRPr lang="en-GB"/>
          </a:p>
          <a:p>
            <a:r>
              <a:rPr lang="en-GB">
                <a:ea typeface="+mn-lt"/>
                <a:cs typeface="+mn-lt"/>
              </a:rPr>
              <a:t>•Not manufactured with Latex, PVC and DEHP</a:t>
            </a:r>
            <a:endParaRPr lang="en-GB"/>
          </a:p>
          <a:p>
            <a:endParaRPr lang="en-GB">
              <a:cs typeface="Arial"/>
            </a:endParaRPr>
          </a:p>
        </p:txBody>
      </p:sp>
      <p:sp>
        <p:nvSpPr>
          <p:cNvPr id="13" name="TextBox 12">
            <a:extLst>
              <a:ext uri="{FF2B5EF4-FFF2-40B4-BE49-F238E27FC236}">
                <a16:creationId xmlns:a16="http://schemas.microsoft.com/office/drawing/2014/main" id="{6C7E6992-B82F-EE1E-45C6-1BC81A273D90}"/>
              </a:ext>
            </a:extLst>
          </p:cNvPr>
          <p:cNvSpPr txBox="1"/>
          <p:nvPr/>
        </p:nvSpPr>
        <p:spPr>
          <a:xfrm>
            <a:off x="275060" y="1497206"/>
            <a:ext cx="8884228" cy="369332"/>
          </a:xfrm>
          <a:prstGeom prst="rect">
            <a:avLst/>
          </a:prstGeom>
          <a:noFill/>
        </p:spPr>
        <p:txBody>
          <a:bodyPr wrap="square" lIns="91440" tIns="45720" rIns="91440" bIns="45720" rtlCol="0" anchor="t">
            <a:spAutoFit/>
          </a:bodyPr>
          <a:lstStyle/>
          <a:p>
            <a:r>
              <a:rPr lang="en-GB">
                <a:ea typeface="+mn-lt"/>
                <a:cs typeface="+mn-lt"/>
              </a:rPr>
              <a:t>Sol-Care™ Safety Needle is used in conjunction with a standard syringe.</a:t>
            </a:r>
            <a:endParaRPr lang="en-US"/>
          </a:p>
        </p:txBody>
      </p:sp>
      <p:sp>
        <p:nvSpPr>
          <p:cNvPr id="3" name="TextBox 2">
            <a:extLst>
              <a:ext uri="{FF2B5EF4-FFF2-40B4-BE49-F238E27FC236}">
                <a16:creationId xmlns:a16="http://schemas.microsoft.com/office/drawing/2014/main" id="{C2B6B032-2F7E-F577-6387-788EE6F03ED7}"/>
              </a:ext>
            </a:extLst>
          </p:cNvPr>
          <p:cNvSpPr txBox="1"/>
          <p:nvPr/>
        </p:nvSpPr>
        <p:spPr>
          <a:xfrm>
            <a:off x="525518" y="6240518"/>
            <a:ext cx="122883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ea typeface="Segoe UI"/>
                <a:cs typeface="Arial"/>
              </a:rPr>
              <a:t>Please note: the IPC measures in external resources may not align with the national IPC requirements in Wales. </a:t>
            </a:r>
            <a:endParaRPr lang="en-US">
              <a:solidFill>
                <a:schemeClr val="bg1"/>
              </a:solidFill>
            </a:endParaRPr>
          </a:p>
          <a:p>
            <a:r>
              <a:rPr lang="en-US" sz="1400">
                <a:solidFill>
                  <a:schemeClr val="bg1"/>
                </a:solidFill>
                <a:latin typeface="Arial"/>
                <a:ea typeface="Segoe UI"/>
                <a:cs typeface="Arial"/>
              </a:rPr>
              <a:t>See here for NHS Wales guidance: NIPCM - Public Health Wales: </a:t>
            </a:r>
            <a:r>
              <a:rPr lang="en-US" sz="1200">
                <a:solidFill>
                  <a:srgbClr val="212121"/>
                </a:solidFill>
                <a:latin typeface="Arial"/>
                <a:ea typeface="Segoe UI"/>
                <a:cs typeface="Arial"/>
                <a:hlinkClick r:id="rId4"/>
              </a:rPr>
              <a:t>https://</a:t>
            </a:r>
            <a:r>
              <a:rPr lang="en-US" sz="1200" err="1">
                <a:solidFill>
                  <a:srgbClr val="212121"/>
                </a:solidFill>
                <a:latin typeface="Arial"/>
                <a:ea typeface="Segoe UI"/>
                <a:cs typeface="Arial"/>
                <a:hlinkClick r:id="rId4"/>
              </a:rPr>
              <a:t>phw.nhs.wales</a:t>
            </a:r>
            <a:r>
              <a:rPr lang="en-US" sz="1200">
                <a:solidFill>
                  <a:srgbClr val="212121"/>
                </a:solidFill>
                <a:latin typeface="Arial"/>
                <a:ea typeface="Segoe UI"/>
                <a:cs typeface="Arial"/>
                <a:hlinkClick r:id="rId4"/>
              </a:rPr>
              <a:t>/services-and-teams/antibiotics-and-infections/</a:t>
            </a:r>
            <a:r>
              <a:rPr lang="en-US" sz="1200" err="1">
                <a:solidFill>
                  <a:srgbClr val="212121"/>
                </a:solidFill>
                <a:latin typeface="Arial"/>
                <a:ea typeface="Segoe UI"/>
                <a:cs typeface="Arial"/>
                <a:hlinkClick r:id="rId4"/>
              </a:rPr>
              <a:t>nipcm</a:t>
            </a:r>
            <a:r>
              <a:rPr lang="en-US" sz="1200">
                <a:solidFill>
                  <a:srgbClr val="212121"/>
                </a:solidFill>
                <a:latin typeface="Arial"/>
                <a:ea typeface="Segoe UI"/>
                <a:cs typeface="Arial"/>
                <a:hlinkClick r:id="rId4"/>
              </a:rPr>
              <a:t>/</a:t>
            </a:r>
            <a:r>
              <a:rPr lang="en-US" sz="1200">
                <a:solidFill>
                  <a:srgbClr val="212121"/>
                </a:solidFill>
                <a:latin typeface="Arial"/>
                <a:ea typeface="Segoe UI"/>
                <a:cs typeface="Arial"/>
              </a:rPr>
              <a:t>)</a:t>
            </a:r>
            <a:endParaRPr lang="en-US" sz="1200">
              <a:cs typeface="Arial"/>
            </a:endParaRPr>
          </a:p>
          <a:p>
            <a:endParaRPr lang="en-US" sz="1200">
              <a:solidFill>
                <a:srgbClr val="212121"/>
              </a:solidFill>
              <a:latin typeface="Arial"/>
              <a:cs typeface="Arial"/>
            </a:endParaRPr>
          </a:p>
          <a:p>
            <a:endParaRPr lang="en-US" sz="1400">
              <a:cs typeface="Arial"/>
            </a:endParaRPr>
          </a:p>
        </p:txBody>
      </p:sp>
    </p:spTree>
    <p:extLst>
      <p:ext uri="{BB962C8B-B14F-4D97-AF65-F5344CB8AC3E}">
        <p14:creationId xmlns:p14="http://schemas.microsoft.com/office/powerpoint/2010/main" val="295855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A4DE-C20D-6DBB-FAFD-52AF0672D19A}"/>
              </a:ext>
            </a:extLst>
          </p:cNvPr>
          <p:cNvSpPr>
            <a:spLocks noGrp="1"/>
          </p:cNvSpPr>
          <p:nvPr>
            <p:ph type="title"/>
          </p:nvPr>
        </p:nvSpPr>
        <p:spPr>
          <a:xfrm>
            <a:off x="0" y="34225"/>
            <a:ext cx="12036971" cy="1084646"/>
          </a:xfrm>
        </p:spPr>
        <p:txBody>
          <a:bodyPr lIns="91440" tIns="45720" rIns="91440" bIns="45720" anchor="t"/>
          <a:lstStyle/>
          <a:p>
            <a:pPr algn="ctr"/>
            <a:r>
              <a:rPr lang="en-GB" sz="3200" b="1"/>
              <a:t>Storage:</a:t>
            </a:r>
            <a:r>
              <a:rPr lang="en-GB" sz="3200" b="1">
                <a:effectLst/>
                <a:latin typeface="+mj-lt"/>
                <a:ea typeface="Calibri"/>
              </a:rPr>
              <a:t> </a:t>
            </a:r>
            <a:r>
              <a:rPr lang="en-GB" sz="3200" b="1">
                <a:effectLst/>
                <a:latin typeface="Arial"/>
                <a:ea typeface="Calibri"/>
                <a:cs typeface="Arial"/>
              </a:rPr>
              <a:t>Pfizer </a:t>
            </a:r>
            <a:r>
              <a:rPr lang="en-GB" sz="3200" b="1">
                <a:effectLst/>
                <a:latin typeface="+mj-lt"/>
                <a:ea typeface="Calibri"/>
              </a:rPr>
              <a:t>Comirnaty</a:t>
            </a:r>
            <a:r>
              <a:rPr lang="en-GB" sz="3200" b="1" baseline="30000">
                <a:effectLst/>
                <a:latin typeface="+mj-lt"/>
                <a:ea typeface="Calibri"/>
              </a:rPr>
              <a:t>®</a:t>
            </a:r>
            <a:r>
              <a:rPr lang="en-GB" sz="3200" b="1">
                <a:effectLst/>
                <a:latin typeface="+mj-lt"/>
                <a:ea typeface="Calibri"/>
              </a:rPr>
              <a:t> </a:t>
            </a:r>
            <a:r>
              <a:rPr lang="en-GB" sz="3200" b="1">
                <a:ea typeface="Calibri"/>
              </a:rPr>
              <a:t>30 </a:t>
            </a:r>
            <a:r>
              <a:rPr lang="en-GB" sz="3200" b="1" err="1">
                <a:ea typeface="Calibri"/>
              </a:rPr>
              <a:t>mcgs</a:t>
            </a:r>
            <a:r>
              <a:rPr lang="en-GB" sz="3200" b="1">
                <a:ea typeface="Calibri"/>
              </a:rPr>
              <a:t> LP</a:t>
            </a:r>
            <a:r>
              <a:rPr lang="en-GB" sz="3200" b="1">
                <a:effectLst/>
                <a:latin typeface="+mj-lt"/>
                <a:ea typeface="Calibri"/>
              </a:rPr>
              <a:t>.8.1</a:t>
            </a:r>
            <a:br>
              <a:rPr lang="en-GB" sz="3200" b="1">
                <a:effectLst/>
                <a:ea typeface="Calibri" panose="020F0502020204030204" pitchFamily="34" charset="0"/>
              </a:rPr>
            </a:br>
            <a:r>
              <a:rPr lang="en-GB" sz="3200" b="1">
                <a:effectLst/>
                <a:latin typeface="+mj-lt"/>
                <a:ea typeface="Calibri"/>
              </a:rPr>
              <a:t>COVID-19 mRNA </a:t>
            </a:r>
            <a:r>
              <a:rPr lang="en-GB" sz="3200" b="1">
                <a:ea typeface="Calibri"/>
              </a:rPr>
              <a:t>Vaccine</a:t>
            </a:r>
            <a:endParaRPr lang="en-GB" sz="3200">
              <a:ea typeface="Calibri"/>
            </a:endParaRPr>
          </a:p>
        </p:txBody>
      </p:sp>
      <p:sp>
        <p:nvSpPr>
          <p:cNvPr id="3" name="Content Placeholder 2">
            <a:extLst>
              <a:ext uri="{FF2B5EF4-FFF2-40B4-BE49-F238E27FC236}">
                <a16:creationId xmlns:a16="http://schemas.microsoft.com/office/drawing/2014/main" id="{EE5DCE51-F10C-3F55-99ED-AF983838E8AB}"/>
              </a:ext>
            </a:extLst>
          </p:cNvPr>
          <p:cNvSpPr>
            <a:spLocks noGrp="1"/>
          </p:cNvSpPr>
          <p:nvPr>
            <p:ph idx="1"/>
          </p:nvPr>
        </p:nvSpPr>
        <p:spPr>
          <a:xfrm>
            <a:off x="384463" y="1212963"/>
            <a:ext cx="10510277" cy="3237868"/>
          </a:xfrm>
        </p:spPr>
        <p:txBody>
          <a:bodyPr lIns="91440" tIns="45720" rIns="91440" bIns="45720" anchor="t"/>
          <a:lstStyle/>
          <a:p>
            <a:pPr>
              <a:spcBef>
                <a:spcPts val="600"/>
              </a:spcBef>
              <a:spcAft>
                <a:spcPts val="600"/>
              </a:spcAft>
            </a:pPr>
            <a:endParaRPr lang="en-GB" sz="1800">
              <a:solidFill>
                <a:srgbClr val="002060"/>
              </a:solidFill>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pPr>
              <a:spcBef>
                <a:spcPts val="600"/>
              </a:spcBef>
              <a:spcAft>
                <a:spcPts val="600"/>
              </a:spcAft>
            </a:pPr>
            <a:endParaRPr lang="en-GB" sz="1800">
              <a:solidFill>
                <a:srgbClr val="002060"/>
              </a:solidFill>
              <a:ea typeface="Times New Roman" panose="02020603050405020304" pitchFamily="18" charset="0"/>
            </a:endParaRPr>
          </a:p>
          <a:p>
            <a:pPr marL="0" indent="0">
              <a:spcBef>
                <a:spcPts val="600"/>
              </a:spcBef>
              <a:spcAft>
                <a:spcPts val="600"/>
              </a:spcAft>
              <a:buNone/>
            </a:pPr>
            <a:endParaRPr lang="en-GB" sz="1800">
              <a:solidFill>
                <a:srgbClr val="002060"/>
              </a:solidFill>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pPr>
              <a:spcBef>
                <a:spcPts val="600"/>
              </a:spcBef>
              <a:spcAft>
                <a:spcPts val="600"/>
              </a:spcAft>
            </a:pPr>
            <a:endParaRPr lang="en-GB" sz="1800">
              <a:solidFill>
                <a:srgbClr val="002060"/>
              </a:solidFill>
              <a:effectLst/>
              <a:ea typeface="Times New Roman" panose="02020603050405020304" pitchFamily="18" charset="0"/>
            </a:endParaRPr>
          </a:p>
          <a:p>
            <a:endParaRPr lang="en-GB"/>
          </a:p>
        </p:txBody>
      </p:sp>
      <p:sp>
        <p:nvSpPr>
          <p:cNvPr id="5" name="Slide Number Placeholder 4">
            <a:extLst>
              <a:ext uri="{FF2B5EF4-FFF2-40B4-BE49-F238E27FC236}">
                <a16:creationId xmlns:a16="http://schemas.microsoft.com/office/drawing/2014/main" id="{1DFBD631-566E-6A1E-96C0-42F0957748F0}"/>
              </a:ext>
            </a:extLst>
          </p:cNvPr>
          <p:cNvSpPr>
            <a:spLocks noGrp="1"/>
          </p:cNvSpPr>
          <p:nvPr>
            <p:ph type="sldNum" sz="quarter" idx="12"/>
          </p:nvPr>
        </p:nvSpPr>
        <p:spPr/>
        <p:txBody>
          <a:bodyPr/>
          <a:lstStyle/>
          <a:p>
            <a:fld id="{561D0CCE-8DCC-44DC-A653-AE62B1D84A52}" type="slidenum">
              <a:rPr lang="en-GB" smtClean="0"/>
              <a:pPr/>
              <a:t>35</a:t>
            </a:fld>
            <a:endParaRPr lang="en-GB"/>
          </a:p>
        </p:txBody>
      </p:sp>
      <p:sp>
        <p:nvSpPr>
          <p:cNvPr id="7" name="TextBox 6">
            <a:extLst>
              <a:ext uri="{FF2B5EF4-FFF2-40B4-BE49-F238E27FC236}">
                <a16:creationId xmlns:a16="http://schemas.microsoft.com/office/drawing/2014/main" id="{9870E841-696C-9137-ECE7-DAA3BC5893E8}"/>
              </a:ext>
            </a:extLst>
          </p:cNvPr>
          <p:cNvSpPr txBox="1"/>
          <p:nvPr/>
        </p:nvSpPr>
        <p:spPr>
          <a:xfrm>
            <a:off x="1063562" y="1401147"/>
            <a:ext cx="10290238" cy="557075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000"/>
              <a:t>Thawed at +2 °C to +8 °C shelf-life </a:t>
            </a:r>
            <a:r>
              <a:rPr lang="en-GB" sz="2000" b="0" i="0" u="none" strike="noStrike">
                <a:effectLst/>
                <a:latin typeface="+mn-lt"/>
              </a:rPr>
              <a:t>12 months when stored at +2 °C to +8 °C.</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b="0" i="0" u="none" strike="noStrike">
                <a:effectLst/>
                <a:latin typeface="+mn-lt"/>
              </a:rPr>
              <a:t>NOTE: The vaccine will be received and stored at +2 °C to +8 °C </a:t>
            </a:r>
            <a:r>
              <a:rPr lang="en-GB" sz="2000" b="1" i="0" u="none" strike="noStrike">
                <a:effectLst/>
                <a:latin typeface="+mn-lt"/>
              </a:rPr>
              <a:t>(refrigerated only)</a:t>
            </a:r>
            <a:r>
              <a:rPr lang="en-GB" sz="2000" b="0" i="0" u="none" strike="noStrike">
                <a:effectLst/>
                <a:latin typeface="+mn-lt"/>
              </a:rPr>
              <a:t>.</a:t>
            </a:r>
          </a:p>
          <a:p>
            <a:pPr marL="285750" indent="-285750">
              <a:buFont typeface="Arial" panose="020B0604020202020204" pitchFamily="34" charset="0"/>
              <a:buChar char="•"/>
            </a:pPr>
            <a:endParaRPr lang="en-GB" sz="2000"/>
          </a:p>
          <a:p>
            <a:r>
              <a:rPr lang="en-GB" sz="2000" b="1"/>
              <a:t>Special precautions for storage:</a:t>
            </a:r>
          </a:p>
          <a:p>
            <a:endParaRPr lang="en-GB" sz="2000"/>
          </a:p>
          <a:p>
            <a:pPr marL="285750" indent="-285750" fontAlgn="ctr">
              <a:buFont typeface="Arial" panose="020B0604020202020204" pitchFamily="34" charset="0"/>
              <a:buChar char="•"/>
            </a:pPr>
            <a:r>
              <a:rPr lang="en-GB" sz="2000"/>
              <a:t>Store glass pre-filled syringes at +2 °C to +8 °C. </a:t>
            </a:r>
            <a:r>
              <a:rPr lang="en-GB" sz="2000" b="1"/>
              <a:t>DO NOT FREEZE</a:t>
            </a:r>
            <a:r>
              <a:rPr lang="en-GB" sz="2000"/>
              <a:t>.</a:t>
            </a:r>
          </a:p>
          <a:p>
            <a:pPr marL="285750" indent="-285750" fontAlgn="ctr">
              <a:buFont typeface="Arial" panose="020B0604020202020204" pitchFamily="34" charset="0"/>
              <a:buChar char="•"/>
            </a:pPr>
            <a:endParaRPr lang="en-GB" sz="2000"/>
          </a:p>
          <a:p>
            <a:pPr marL="285750" indent="-285750" fontAlgn="ctr">
              <a:buFont typeface="Arial" panose="020B0604020202020204" pitchFamily="34" charset="0"/>
              <a:buChar char="•"/>
            </a:pPr>
            <a:r>
              <a:rPr lang="en-GB" sz="2000"/>
              <a:t>Store the vaccine in the original package in order to protect from light</a:t>
            </a:r>
            <a:endParaRPr lang="en-GB" sz="2000">
              <a:cs typeface="Arial"/>
            </a:endParaRPr>
          </a:p>
          <a:p>
            <a:pPr marL="285750" indent="-285750" fontAlgn="ctr">
              <a:buFont typeface="Arial" panose="020B0604020202020204" pitchFamily="34" charset="0"/>
              <a:buChar char="•"/>
            </a:pPr>
            <a:endParaRPr lang="en-GB" sz="2000"/>
          </a:p>
          <a:p>
            <a:pPr marL="285750" indent="-285750" fontAlgn="ctr">
              <a:buFont typeface="Arial" panose="020B0604020202020204" pitchFamily="34" charset="0"/>
              <a:buChar char="•"/>
            </a:pPr>
            <a:r>
              <a:rPr lang="en-GB" sz="2000"/>
              <a:t>During storage, minimise exposure to room light, and avoid exposure to direct sunlight and ultraviolet light</a:t>
            </a:r>
          </a:p>
          <a:p>
            <a:pPr marL="285750" indent="-285750">
              <a:buFont typeface="Arial" panose="020B0604020202020204" pitchFamily="34" charset="0"/>
              <a:buChar char="•"/>
            </a:pPr>
            <a:endParaRPr lang="en-GB" sz="2000">
              <a:cs typeface="Arial"/>
            </a:endParaRPr>
          </a:p>
          <a:p>
            <a:pPr marL="285750" indent="-285750">
              <a:buFont typeface="Arial" panose="020B0604020202020204" pitchFamily="34" charset="0"/>
              <a:buChar char="•"/>
            </a:pPr>
            <a:r>
              <a:rPr lang="en-GB" sz="2000">
                <a:cs typeface="Arial"/>
              </a:rPr>
              <a:t>The Pfizer Comirnaty</a:t>
            </a:r>
            <a:r>
              <a:rPr lang="en-GB" sz="2000" baseline="30000">
                <a:cs typeface="Arial"/>
              </a:rPr>
              <a:t>®</a:t>
            </a:r>
            <a:r>
              <a:rPr lang="en-GB" sz="2000">
                <a:cs typeface="Arial"/>
              </a:rPr>
              <a:t> 30 </a:t>
            </a:r>
            <a:r>
              <a:rPr lang="en-GB" sz="2000" err="1">
                <a:cs typeface="Arial"/>
              </a:rPr>
              <a:t>mcgs</a:t>
            </a:r>
            <a:r>
              <a:rPr lang="en-GB" sz="2000">
                <a:cs typeface="Arial"/>
              </a:rPr>
              <a:t> LP.8.1COVID-19 mRNA Vaccine being supplied for the COVID-19 spring 2026 campaign with expire on the </a:t>
            </a:r>
            <a:r>
              <a:rPr lang="en-GB" sz="2000" b="1">
                <a:cs typeface="Arial"/>
              </a:rPr>
              <a:t>8 September 2026.</a:t>
            </a:r>
          </a:p>
          <a:p>
            <a:endParaRPr lang="en-GB" sz="2000" b="1">
              <a:cs typeface="Arial"/>
            </a:endParaRPr>
          </a:p>
          <a:p>
            <a:endParaRPr lang="en-GB">
              <a:cs typeface="Arial"/>
            </a:endParaRPr>
          </a:p>
          <a:p>
            <a:pPr marL="285750" indent="-285750">
              <a:buFont typeface="Arial" panose="020B0604020202020204" pitchFamily="34" charset="0"/>
              <a:buChar char="•"/>
            </a:pPr>
            <a:endParaRPr lang="en-GB">
              <a:cs typeface="Arial"/>
            </a:endParaRPr>
          </a:p>
        </p:txBody>
      </p:sp>
    </p:spTree>
    <p:extLst>
      <p:ext uri="{BB962C8B-B14F-4D97-AF65-F5344CB8AC3E}">
        <p14:creationId xmlns:p14="http://schemas.microsoft.com/office/powerpoint/2010/main" val="243873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8E460-4776-D315-4058-183B63F9A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8B96E-9DB3-8003-A946-0D27990FB862}"/>
              </a:ext>
            </a:extLst>
          </p:cNvPr>
          <p:cNvSpPr>
            <a:spLocks noGrp="1"/>
          </p:cNvSpPr>
          <p:nvPr>
            <p:ph type="title"/>
          </p:nvPr>
        </p:nvSpPr>
        <p:spPr>
          <a:xfrm>
            <a:off x="0" y="365125"/>
            <a:ext cx="12192000" cy="1325563"/>
          </a:xfrm>
        </p:spPr>
        <p:txBody>
          <a:bodyPr lIns="91440" tIns="45720" rIns="91440" bIns="45720" anchor="t"/>
          <a:lstStyle/>
          <a:p>
            <a:pPr algn="ctr"/>
            <a:r>
              <a:rPr lang="en-GB" sz="3600" b="1"/>
              <a:t>Patient Group Direction (PGD) and </a:t>
            </a:r>
            <a:br>
              <a:rPr lang="en-GB" sz="3600" b="1"/>
            </a:br>
            <a:r>
              <a:rPr lang="en-GB" sz="3600" b="1"/>
              <a:t>Vaccine Group Direction (VGD) </a:t>
            </a:r>
            <a:endParaRPr lang="en-GB" sz="3600" b="1">
              <a:cs typeface="Arial"/>
            </a:endParaRPr>
          </a:p>
        </p:txBody>
      </p:sp>
      <p:sp>
        <p:nvSpPr>
          <p:cNvPr id="3" name="Content Placeholder 2">
            <a:extLst>
              <a:ext uri="{FF2B5EF4-FFF2-40B4-BE49-F238E27FC236}">
                <a16:creationId xmlns:a16="http://schemas.microsoft.com/office/drawing/2014/main" id="{7763004B-0241-C92E-31F8-86C3E2F77D57}"/>
              </a:ext>
            </a:extLst>
          </p:cNvPr>
          <p:cNvSpPr>
            <a:spLocks noGrp="1"/>
          </p:cNvSpPr>
          <p:nvPr>
            <p:ph idx="1"/>
          </p:nvPr>
        </p:nvSpPr>
        <p:spPr>
          <a:xfrm>
            <a:off x="838200" y="1479324"/>
            <a:ext cx="10515600" cy="4351338"/>
          </a:xfrm>
        </p:spPr>
        <p:txBody>
          <a:bodyPr lIns="91440" tIns="45720" rIns="91440" bIns="45720" anchor="t"/>
          <a:lstStyle/>
          <a:p>
            <a:r>
              <a:rPr lang="en-GB" sz="2400">
                <a:effectLst/>
                <a:ea typeface="Calibri"/>
              </a:rPr>
              <a:t>Pfizer Comirnaty</a:t>
            </a:r>
            <a:r>
              <a:rPr lang="en-GB" sz="2400" baseline="30000">
                <a:effectLst/>
                <a:ea typeface="Calibri"/>
              </a:rPr>
              <a:t>®</a:t>
            </a:r>
            <a:r>
              <a:rPr lang="en-GB" sz="2400">
                <a:effectLst/>
                <a:ea typeface="Calibri"/>
              </a:rPr>
              <a:t> LP.8.1 </a:t>
            </a:r>
            <a:r>
              <a:rPr lang="en-GB" sz="2400">
                <a:effectLst/>
                <a:latin typeface="+mj-lt"/>
                <a:ea typeface="Calibri"/>
              </a:rPr>
              <a:t>30 microgram per dose dispersion for injection COVID-19 mRNA Vaccine</a:t>
            </a:r>
            <a:r>
              <a:rPr lang="en-GB" sz="2400">
                <a:ea typeface="Calibri"/>
              </a:rPr>
              <a:t> can be administered under a PGD or a VGD</a:t>
            </a:r>
            <a:endParaRPr lang="en-GB" sz="2400">
              <a:ea typeface="Calibri"/>
              <a:hlinkClick r:id="rId2"/>
            </a:endParaRPr>
          </a:p>
          <a:p>
            <a:endParaRPr lang="en-GB" sz="2400">
              <a:ea typeface="Calibri"/>
              <a:cs typeface="Arial"/>
            </a:endParaRPr>
          </a:p>
          <a:p>
            <a:r>
              <a:rPr lang="en-GB" sz="2400">
                <a:cs typeface="Arial"/>
              </a:rPr>
              <a:t>Templates are available to view here: </a:t>
            </a:r>
            <a:r>
              <a:rPr lang="en-GB" sz="2400">
                <a:cs typeface="Arial"/>
                <a:hlinkClick r:id="rId2"/>
              </a:rPr>
              <a:t>Patient Group Directions (PGD) - Welsh Medicines Advice Service (wales.nhs.uk)</a:t>
            </a:r>
            <a:endParaRPr lang="en-US" sz="2400">
              <a:latin typeface="Calibri"/>
              <a:ea typeface="Calibri"/>
              <a:cs typeface="Calibri"/>
            </a:endParaRPr>
          </a:p>
          <a:p>
            <a:endParaRPr lang="en-GB" sz="2400">
              <a:cs typeface="Arial"/>
            </a:endParaRPr>
          </a:p>
          <a:p>
            <a:r>
              <a:rPr lang="en-GB" sz="2400">
                <a:cs typeface="Arial"/>
              </a:rPr>
              <a:t>Further information about VGD's is available here: </a:t>
            </a:r>
            <a:r>
              <a:rPr lang="en-GB" sz="2400">
                <a:cs typeface="Arial"/>
                <a:hlinkClick r:id="rId3"/>
              </a:rPr>
              <a:t>NHS SPS - Specialist Pharmacy Service – The first stop for professional medicines advice</a:t>
            </a:r>
            <a:endParaRPr lang="en-GB" sz="2400">
              <a:cs typeface="Arial"/>
            </a:endParaRPr>
          </a:p>
          <a:p>
            <a:endParaRPr lang="en-GB" sz="2400">
              <a:cs typeface="Arial"/>
            </a:endParaRPr>
          </a:p>
          <a:p>
            <a:r>
              <a:rPr lang="en-GB" sz="2400" b="1">
                <a:cs typeface="Arial"/>
              </a:rPr>
              <a:t>NB: </a:t>
            </a:r>
            <a:r>
              <a:rPr lang="en-GB" sz="2400">
                <a:cs typeface="Arial"/>
              </a:rPr>
              <a:t>Local authorisation is required before PGD or VGD templates can be used.</a:t>
            </a:r>
          </a:p>
        </p:txBody>
      </p:sp>
      <p:sp>
        <p:nvSpPr>
          <p:cNvPr id="5" name="Slide Number Placeholder 4">
            <a:extLst>
              <a:ext uri="{FF2B5EF4-FFF2-40B4-BE49-F238E27FC236}">
                <a16:creationId xmlns:a16="http://schemas.microsoft.com/office/drawing/2014/main" id="{AAF24A2B-5D51-2EB1-745C-FB613E36C57E}"/>
              </a:ext>
            </a:extLst>
          </p:cNvPr>
          <p:cNvSpPr>
            <a:spLocks noGrp="1"/>
          </p:cNvSpPr>
          <p:nvPr>
            <p:ph type="sldNum" sz="quarter" idx="12"/>
          </p:nvPr>
        </p:nvSpPr>
        <p:spPr/>
        <p:txBody>
          <a:bodyPr/>
          <a:lstStyle/>
          <a:p>
            <a:fld id="{561D0CCE-8DCC-44DC-A653-AE62B1D84A52}" type="slidenum">
              <a:rPr lang="en-GB" smtClean="0"/>
              <a:pPr/>
              <a:t>36</a:t>
            </a:fld>
            <a:endParaRPr lang="en-GB"/>
          </a:p>
        </p:txBody>
      </p:sp>
    </p:spTree>
    <p:extLst>
      <p:ext uri="{BB962C8B-B14F-4D97-AF65-F5344CB8AC3E}">
        <p14:creationId xmlns:p14="http://schemas.microsoft.com/office/powerpoint/2010/main" val="101762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2699-6486-1097-CBD1-9D7D925E90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F28D4A-180C-7B40-5847-B28B7946DE95}"/>
              </a:ext>
            </a:extLst>
          </p:cNvPr>
          <p:cNvSpPr>
            <a:spLocks noGrp="1"/>
          </p:cNvSpPr>
          <p:nvPr>
            <p:ph type="body" sz="quarter" idx="10"/>
          </p:nvPr>
        </p:nvSpPr>
        <p:spPr>
          <a:xfrm>
            <a:off x="614018" y="2119219"/>
            <a:ext cx="10916962" cy="719137"/>
          </a:xfrm>
        </p:spPr>
        <p:txBody>
          <a:bodyPr lIns="91440" tIns="45720" rIns="91440" bIns="45720" anchor="t">
            <a:noAutofit/>
          </a:bodyPr>
          <a:lstStyle/>
          <a:p>
            <a:pPr>
              <a:lnSpc>
                <a:spcPct val="120000"/>
              </a:lnSpc>
            </a:pPr>
            <a:endParaRPr lang="en-GB" sz="3600"/>
          </a:p>
          <a:p>
            <a:pPr algn="ctr"/>
            <a:r>
              <a:rPr lang="en-GB" sz="3200"/>
              <a:t>Additional slides outlining key principles for all </a:t>
            </a:r>
            <a:r>
              <a:rPr lang="en-GB" sz="3200">
                <a:ea typeface="Calibri"/>
                <a:cs typeface="Arial"/>
              </a:rPr>
              <a:t>Pfizer </a:t>
            </a:r>
            <a:r>
              <a:rPr lang="en-GB" sz="3200"/>
              <a:t>Comirnaty® LP.8.1 COVID-19 mRNA vaccines </a:t>
            </a:r>
            <a:endParaRPr lang="en-GB" sz="3600"/>
          </a:p>
        </p:txBody>
      </p:sp>
    </p:spTree>
    <p:extLst>
      <p:ext uri="{BB962C8B-B14F-4D97-AF65-F5344CB8AC3E}">
        <p14:creationId xmlns:p14="http://schemas.microsoft.com/office/powerpoint/2010/main" val="292024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583E47-8333-2B25-B76E-47599401AB2E}"/>
              </a:ext>
            </a:extLst>
          </p:cNvPr>
          <p:cNvSpPr>
            <a:spLocks noGrp="1"/>
          </p:cNvSpPr>
          <p:nvPr>
            <p:ph type="sldNum" sz="quarter" idx="12"/>
          </p:nvPr>
        </p:nvSpPr>
        <p:spPr/>
        <p:txBody>
          <a:bodyPr/>
          <a:lstStyle/>
          <a:p>
            <a:fld id="{561D0CCE-8DCC-44DC-A653-AE62B1D84A52}" type="slidenum">
              <a:rPr lang="en-GB" smtClean="0"/>
              <a:pPr/>
              <a:t>38</a:t>
            </a:fld>
            <a:endParaRPr lang="en-GB"/>
          </a:p>
        </p:txBody>
      </p:sp>
      <p:graphicFrame>
        <p:nvGraphicFramePr>
          <p:cNvPr id="8" name="Table 7">
            <a:extLst>
              <a:ext uri="{FF2B5EF4-FFF2-40B4-BE49-F238E27FC236}">
                <a16:creationId xmlns:a16="http://schemas.microsoft.com/office/drawing/2014/main" id="{1AED6892-B792-28AF-5D94-4CEE03AB2C8F}"/>
              </a:ext>
            </a:extLst>
          </p:cNvPr>
          <p:cNvGraphicFramePr>
            <a:graphicFrameLocks noGrp="1"/>
          </p:cNvGraphicFramePr>
          <p:nvPr>
            <p:extLst>
              <p:ext uri="{D42A27DB-BD31-4B8C-83A1-F6EECF244321}">
                <p14:modId xmlns:p14="http://schemas.microsoft.com/office/powerpoint/2010/main" val="2615301771"/>
              </p:ext>
            </p:extLst>
          </p:nvPr>
        </p:nvGraphicFramePr>
        <p:xfrm>
          <a:off x="466499" y="533324"/>
          <a:ext cx="11332028" cy="5378366"/>
        </p:xfrm>
        <a:graphic>
          <a:graphicData uri="http://schemas.openxmlformats.org/drawingml/2006/table">
            <a:tbl>
              <a:tblPr firstRow="1" bandRow="1">
                <a:tableStyleId>{5C22544A-7EE6-4342-B048-85BDC9FD1C3A}</a:tableStyleId>
              </a:tblPr>
              <a:tblGrid>
                <a:gridCol w="2833007">
                  <a:extLst>
                    <a:ext uri="{9D8B030D-6E8A-4147-A177-3AD203B41FA5}">
                      <a16:colId xmlns:a16="http://schemas.microsoft.com/office/drawing/2014/main" val="4292169245"/>
                    </a:ext>
                  </a:extLst>
                </a:gridCol>
                <a:gridCol w="2833007">
                  <a:extLst>
                    <a:ext uri="{9D8B030D-6E8A-4147-A177-3AD203B41FA5}">
                      <a16:colId xmlns:a16="http://schemas.microsoft.com/office/drawing/2014/main" val="152429787"/>
                    </a:ext>
                  </a:extLst>
                </a:gridCol>
                <a:gridCol w="2833007">
                  <a:extLst>
                    <a:ext uri="{9D8B030D-6E8A-4147-A177-3AD203B41FA5}">
                      <a16:colId xmlns:a16="http://schemas.microsoft.com/office/drawing/2014/main" val="3305525538"/>
                    </a:ext>
                  </a:extLst>
                </a:gridCol>
                <a:gridCol w="2833007">
                  <a:extLst>
                    <a:ext uri="{9D8B030D-6E8A-4147-A177-3AD203B41FA5}">
                      <a16:colId xmlns:a16="http://schemas.microsoft.com/office/drawing/2014/main" val="247826140"/>
                    </a:ext>
                  </a:extLst>
                </a:gridCol>
              </a:tblGrid>
              <a:tr h="1034966">
                <a:tc>
                  <a:txBody>
                    <a:bodyPr/>
                    <a:lstStyle/>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cs typeface="Segoe UI"/>
                        </a:rPr>
                        <a:t>Pfizer Comirnaty</a:t>
                      </a:r>
                      <a:r>
                        <a:rPr lang="en-GB" sz="1800" b="1" baseline="30000">
                          <a:solidFill>
                            <a:schemeClr val="tx1"/>
                          </a:solidFill>
                          <a:cs typeface="Segoe UI"/>
                        </a:rPr>
                        <a:t>®</a:t>
                      </a:r>
                      <a:r>
                        <a:rPr lang="en-GB" sz="1800" b="1">
                          <a:solidFill>
                            <a:schemeClr val="tx1"/>
                          </a:solidFill>
                          <a:cs typeface="Segoe UI"/>
                        </a:rPr>
                        <a:t> LP.8.1 3 micrograms/dose  </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cs typeface="Segoe UI"/>
                        </a:rPr>
                        <a:t>Pfizer Comirnaty</a:t>
                      </a:r>
                      <a:r>
                        <a:rPr lang="en-GB" sz="1800" b="1" baseline="30000">
                          <a:solidFill>
                            <a:schemeClr val="tx1"/>
                          </a:solidFill>
                          <a:cs typeface="Segoe UI"/>
                        </a:rPr>
                        <a:t>®</a:t>
                      </a:r>
                      <a:r>
                        <a:rPr lang="en-GB" sz="1800" b="1">
                          <a:solidFill>
                            <a:schemeClr val="tx1"/>
                          </a:solidFill>
                          <a:cs typeface="Segoe UI"/>
                        </a:rPr>
                        <a:t> LP.8.1 10 micrograms/dose </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cs typeface="Segoe UI"/>
                        </a:rPr>
                        <a:t>Pfizer Comirnaty</a:t>
                      </a:r>
                      <a:r>
                        <a:rPr lang="en-GB" sz="1800" b="1" baseline="30000">
                          <a:solidFill>
                            <a:schemeClr val="tx1"/>
                          </a:solidFill>
                          <a:cs typeface="Segoe UI"/>
                        </a:rPr>
                        <a:t>®</a:t>
                      </a:r>
                      <a:r>
                        <a:rPr lang="en-GB" sz="1800" b="1">
                          <a:solidFill>
                            <a:schemeClr val="tx1"/>
                          </a:solidFill>
                          <a:cs typeface="Segoe UI"/>
                        </a:rPr>
                        <a:t> LP.8.1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cs typeface="Segoe UI"/>
                        </a:rPr>
                        <a:t>30 micrograms/dose  </a:t>
                      </a:r>
                    </a:p>
                    <a:p>
                      <a:endParaRPr lang="en-GB">
                        <a:solidFill>
                          <a:schemeClr val="tx1"/>
                        </a:solidFill>
                      </a:endParaRPr>
                    </a:p>
                  </a:txBody>
                  <a:tcPr/>
                </a:tc>
                <a:extLst>
                  <a:ext uri="{0D108BD9-81ED-4DB2-BD59-A6C34878D82A}">
                    <a16:rowId xmlns:a16="http://schemas.microsoft.com/office/drawing/2014/main" val="1852914914"/>
                  </a:ext>
                </a:extLst>
              </a:tr>
              <a:tr h="834810">
                <a:tc>
                  <a:txBody>
                    <a:bodyPr/>
                    <a:lstStyle/>
                    <a:p>
                      <a:r>
                        <a:rPr lang="en-GB" b="1"/>
                        <a:t>Doses</a:t>
                      </a:r>
                    </a:p>
                  </a:txBody>
                  <a:tcPr/>
                </a:tc>
                <a:tc>
                  <a:txBody>
                    <a:bodyPr/>
                    <a:lstStyle/>
                    <a:p>
                      <a:r>
                        <a:rPr lang="en-GB">
                          <a:solidFill>
                            <a:schemeClr val="tx1"/>
                          </a:solidFill>
                        </a:rPr>
                        <a:t>3 doses per vial of 0.3ml after dilution  </a:t>
                      </a:r>
                    </a:p>
                  </a:txBody>
                  <a:tcPr/>
                </a:tc>
                <a:tc>
                  <a:txBody>
                    <a:bodyPr/>
                    <a:lstStyle/>
                    <a:p>
                      <a:r>
                        <a:rPr lang="en-GB">
                          <a:solidFill>
                            <a:schemeClr val="tx1"/>
                          </a:solidFill>
                        </a:rPr>
                        <a:t>1 dose per vial of 0.3ml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 dose pre-filled syringe</a:t>
                      </a:r>
                    </a:p>
                    <a:p>
                      <a:endParaRPr lang="en-GB">
                        <a:solidFill>
                          <a:schemeClr val="tx1"/>
                        </a:solidFill>
                      </a:endParaRPr>
                    </a:p>
                  </a:txBody>
                  <a:tcPr/>
                </a:tc>
                <a:extLst>
                  <a:ext uri="{0D108BD9-81ED-4DB2-BD59-A6C34878D82A}">
                    <a16:rowId xmlns:a16="http://schemas.microsoft.com/office/drawing/2014/main" val="936605445"/>
                  </a:ext>
                </a:extLst>
              </a:tr>
              <a:tr h="834810">
                <a:tc>
                  <a:txBody>
                    <a:bodyPr/>
                    <a:lstStyle/>
                    <a:p>
                      <a:r>
                        <a:rPr lang="en-GB" b="1"/>
                        <a:t>Age</a:t>
                      </a:r>
                    </a:p>
                  </a:txBody>
                  <a:tcPr/>
                </a:tc>
                <a:tc>
                  <a:txBody>
                    <a:bodyPr/>
                    <a:lstStyle/>
                    <a:p>
                      <a:r>
                        <a:rPr lang="en-GB">
                          <a:solidFill>
                            <a:schemeClr val="tx1"/>
                          </a:solidFill>
                        </a:rPr>
                        <a:t>6 months – 4 years</a:t>
                      </a:r>
                    </a:p>
                  </a:txBody>
                  <a:tcPr/>
                </a:tc>
                <a:tc>
                  <a:txBody>
                    <a:bodyPr/>
                    <a:lstStyle/>
                    <a:p>
                      <a:r>
                        <a:rPr lang="en-GB">
                          <a:solidFill>
                            <a:schemeClr val="tx1"/>
                          </a:solidFill>
                        </a:rPr>
                        <a:t>5 – 11 years</a:t>
                      </a:r>
                    </a:p>
                  </a:txBody>
                  <a:tcPr/>
                </a:tc>
                <a:tc>
                  <a:txBody>
                    <a:bodyPr/>
                    <a:lstStyle/>
                    <a:p>
                      <a:r>
                        <a:rPr lang="en-GB">
                          <a:solidFill>
                            <a:schemeClr val="tx1"/>
                          </a:solidFill>
                        </a:rPr>
                        <a:t>12 – 17 years*</a:t>
                      </a:r>
                    </a:p>
                  </a:txBody>
                  <a:tcPr/>
                </a:tc>
                <a:extLst>
                  <a:ext uri="{0D108BD9-81ED-4DB2-BD59-A6C34878D82A}">
                    <a16:rowId xmlns:a16="http://schemas.microsoft.com/office/drawing/2014/main" val="1216170046"/>
                  </a:ext>
                </a:extLst>
              </a:tr>
              <a:tr h="2673780">
                <a:tc>
                  <a:txBody>
                    <a:bodyPr/>
                    <a:lstStyle/>
                    <a:p>
                      <a:r>
                        <a:rPr lang="en-GB" b="1"/>
                        <a:t>Image</a:t>
                      </a:r>
                    </a:p>
                  </a:txBody>
                  <a:tcPr/>
                </a:tc>
                <a:tc>
                  <a:txBody>
                    <a:bodyPr/>
                    <a:lstStyle/>
                    <a:p>
                      <a:endParaRPr lang="en-GB"/>
                    </a:p>
                    <a:p>
                      <a:endParaRPr lang="en-GB"/>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76291230"/>
                  </a:ext>
                </a:extLst>
              </a:tr>
            </a:tbl>
          </a:graphicData>
        </a:graphic>
      </p:graphicFrame>
      <p:pic>
        <p:nvPicPr>
          <p:cNvPr id="6" name="Picture 5">
            <a:extLst>
              <a:ext uri="{FF2B5EF4-FFF2-40B4-BE49-F238E27FC236}">
                <a16:creationId xmlns:a16="http://schemas.microsoft.com/office/drawing/2014/main" id="{CB6B0A49-A463-661A-BCA8-0489FC17C273}"/>
              </a:ext>
            </a:extLst>
          </p:cNvPr>
          <p:cNvPicPr>
            <a:picLocks noChangeAspect="1"/>
          </p:cNvPicPr>
          <p:nvPr/>
        </p:nvPicPr>
        <p:blipFill>
          <a:blip r:embed="rId3"/>
          <a:srcRect l="5150" r="8565"/>
          <a:stretch>
            <a:fillRect/>
          </a:stretch>
        </p:blipFill>
        <p:spPr>
          <a:xfrm>
            <a:off x="9155160" y="3468447"/>
            <a:ext cx="1673328" cy="1214595"/>
          </a:xfrm>
          <a:prstGeom prst="rect">
            <a:avLst/>
          </a:prstGeom>
        </p:spPr>
      </p:pic>
      <p:pic>
        <p:nvPicPr>
          <p:cNvPr id="9" name="Picture 8">
            <a:extLst>
              <a:ext uri="{FF2B5EF4-FFF2-40B4-BE49-F238E27FC236}">
                <a16:creationId xmlns:a16="http://schemas.microsoft.com/office/drawing/2014/main" id="{EDBA2E9C-DB3F-BC7A-AF70-7FCCD8D79C31}"/>
              </a:ext>
            </a:extLst>
          </p:cNvPr>
          <p:cNvPicPr>
            <a:picLocks noChangeAspect="1"/>
          </p:cNvPicPr>
          <p:nvPr/>
        </p:nvPicPr>
        <p:blipFill>
          <a:blip r:embed="rId4"/>
          <a:stretch>
            <a:fillRect/>
          </a:stretch>
        </p:blipFill>
        <p:spPr>
          <a:xfrm>
            <a:off x="6260098" y="3417881"/>
            <a:ext cx="1681323" cy="1758462"/>
          </a:xfrm>
          <a:prstGeom prst="rect">
            <a:avLst/>
          </a:prstGeom>
        </p:spPr>
      </p:pic>
      <p:pic>
        <p:nvPicPr>
          <p:cNvPr id="10" name="Picture 9">
            <a:extLst>
              <a:ext uri="{FF2B5EF4-FFF2-40B4-BE49-F238E27FC236}">
                <a16:creationId xmlns:a16="http://schemas.microsoft.com/office/drawing/2014/main" id="{2AEAB3BA-CE81-FB72-3CF0-D350FB09FCB2}"/>
              </a:ext>
            </a:extLst>
          </p:cNvPr>
          <p:cNvPicPr>
            <a:picLocks noChangeAspect="1"/>
          </p:cNvPicPr>
          <p:nvPr/>
        </p:nvPicPr>
        <p:blipFill>
          <a:blip r:embed="rId5"/>
          <a:srcRect l="29647" r="32213"/>
          <a:stretch>
            <a:fillRect/>
          </a:stretch>
        </p:blipFill>
        <p:spPr>
          <a:xfrm>
            <a:off x="10905366" y="3621068"/>
            <a:ext cx="896868" cy="2245413"/>
          </a:xfrm>
          <a:prstGeom prst="rect">
            <a:avLst/>
          </a:prstGeom>
        </p:spPr>
      </p:pic>
      <p:pic>
        <p:nvPicPr>
          <p:cNvPr id="13" name="Content Placeholder 5" descr="A close-up of a bottle&#10;&#10;AI-generated content may be incorrect.">
            <a:extLst>
              <a:ext uri="{FF2B5EF4-FFF2-40B4-BE49-F238E27FC236}">
                <a16:creationId xmlns:a16="http://schemas.microsoft.com/office/drawing/2014/main" id="{C912A67C-6AD7-3516-E23A-93DC2653362A}"/>
              </a:ext>
            </a:extLst>
          </p:cNvPr>
          <p:cNvPicPr>
            <a:picLocks noGrp="1" noChangeAspect="1"/>
          </p:cNvPicPr>
          <p:nvPr>
            <p:ph idx="1"/>
          </p:nvPr>
        </p:nvPicPr>
        <p:blipFill>
          <a:blip r:embed="rId6"/>
          <a:stretch>
            <a:fillRect/>
          </a:stretch>
        </p:blipFill>
        <p:spPr>
          <a:xfrm>
            <a:off x="8078093" y="4108019"/>
            <a:ext cx="896867" cy="1758462"/>
          </a:xfrm>
          <a:prstGeom prst="rect">
            <a:avLst/>
          </a:prstGeom>
        </p:spPr>
      </p:pic>
      <p:pic>
        <p:nvPicPr>
          <p:cNvPr id="14" name="Picture 13" descr="A close-up of a medicine box&#10;&#10;AI-generated content may be incorrect.">
            <a:extLst>
              <a:ext uri="{FF2B5EF4-FFF2-40B4-BE49-F238E27FC236}">
                <a16:creationId xmlns:a16="http://schemas.microsoft.com/office/drawing/2014/main" id="{80E31A05-8FF0-8E8D-AB65-025C5957E249}"/>
              </a:ext>
            </a:extLst>
          </p:cNvPr>
          <p:cNvPicPr>
            <a:picLocks noChangeAspect="1"/>
          </p:cNvPicPr>
          <p:nvPr/>
        </p:nvPicPr>
        <p:blipFill>
          <a:blip r:embed="rId7"/>
          <a:stretch>
            <a:fillRect/>
          </a:stretch>
        </p:blipFill>
        <p:spPr>
          <a:xfrm>
            <a:off x="3412537" y="3429000"/>
            <a:ext cx="1602120" cy="1069495"/>
          </a:xfrm>
          <a:prstGeom prst="rect">
            <a:avLst/>
          </a:prstGeom>
        </p:spPr>
      </p:pic>
      <p:pic>
        <p:nvPicPr>
          <p:cNvPr id="15" name="Picture 14" descr="Close-up of a vial of medicine&#10;&#10;AI-generated content may be incorrect.">
            <a:extLst>
              <a:ext uri="{FF2B5EF4-FFF2-40B4-BE49-F238E27FC236}">
                <a16:creationId xmlns:a16="http://schemas.microsoft.com/office/drawing/2014/main" id="{467DEBB1-8E49-4A13-2625-F7BC84D726A2}"/>
              </a:ext>
            </a:extLst>
          </p:cNvPr>
          <p:cNvPicPr>
            <a:picLocks noChangeAspect="1"/>
          </p:cNvPicPr>
          <p:nvPr/>
        </p:nvPicPr>
        <p:blipFill>
          <a:blip r:embed="rId8"/>
          <a:stretch>
            <a:fillRect/>
          </a:stretch>
        </p:blipFill>
        <p:spPr>
          <a:xfrm>
            <a:off x="5124364" y="4153228"/>
            <a:ext cx="1026027" cy="1758462"/>
          </a:xfrm>
          <a:prstGeom prst="rect">
            <a:avLst/>
          </a:prstGeom>
        </p:spPr>
      </p:pic>
    </p:spTree>
    <p:extLst>
      <p:ext uri="{BB962C8B-B14F-4D97-AF65-F5344CB8AC3E}">
        <p14:creationId xmlns:p14="http://schemas.microsoft.com/office/powerpoint/2010/main" val="865687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87A1-88EE-B42E-D9E3-0D28ED2BB82E}"/>
              </a:ext>
            </a:extLst>
          </p:cNvPr>
          <p:cNvSpPr>
            <a:spLocks noGrp="1"/>
          </p:cNvSpPr>
          <p:nvPr>
            <p:ph type="title"/>
          </p:nvPr>
        </p:nvSpPr>
        <p:spPr>
          <a:xfrm>
            <a:off x="0" y="28370"/>
            <a:ext cx="12192000" cy="1006713"/>
          </a:xfrm>
        </p:spPr>
        <p:txBody>
          <a:bodyPr lIns="91440" tIns="45720" rIns="91440" bIns="45720" anchor="t"/>
          <a:lstStyle/>
          <a:p>
            <a:pPr algn="ctr"/>
            <a:r>
              <a:rPr lang="en-GB" sz="3200" b="1"/>
              <a:t>List of excipients: </a:t>
            </a:r>
            <a:r>
              <a:rPr lang="en-GB" sz="3200" b="1">
                <a:effectLst/>
                <a:latin typeface="Arial"/>
                <a:ea typeface="Calibri"/>
                <a:cs typeface="Arial"/>
              </a:rPr>
              <a:t>Pfizer </a:t>
            </a:r>
            <a:r>
              <a:rPr lang="en-GB" sz="3200" b="1">
                <a:effectLst/>
                <a:latin typeface="+mj-lt"/>
                <a:ea typeface="Calibri"/>
              </a:rPr>
              <a:t>Comirnaty</a:t>
            </a:r>
            <a:r>
              <a:rPr lang="en-GB" sz="3200" b="1" baseline="30000">
                <a:effectLst/>
                <a:latin typeface="+mj-lt"/>
                <a:ea typeface="Calibri"/>
              </a:rPr>
              <a:t>®</a:t>
            </a:r>
            <a:r>
              <a:rPr lang="en-GB" sz="3200" b="1">
                <a:effectLst/>
                <a:latin typeface="+mj-lt"/>
                <a:ea typeface="Calibri"/>
              </a:rPr>
              <a:t> LP.8.1 </a:t>
            </a:r>
            <a:br>
              <a:rPr lang="en-GB" sz="3200" b="1">
                <a:effectLst/>
                <a:ea typeface="Calibri" panose="020F0502020204030204" pitchFamily="34" charset="0"/>
              </a:rPr>
            </a:br>
            <a:r>
              <a:rPr lang="en-GB" sz="3200" b="1">
                <a:effectLst/>
                <a:latin typeface="+mj-lt"/>
                <a:ea typeface="Calibri"/>
              </a:rPr>
              <a:t>COVID-19 mRNA Vaccines</a:t>
            </a:r>
            <a:endParaRPr lang="en-GB" sz="3200" b="1">
              <a:ea typeface="Calibri"/>
            </a:endParaRPr>
          </a:p>
        </p:txBody>
      </p:sp>
      <p:sp>
        <p:nvSpPr>
          <p:cNvPr id="3" name="Content Placeholder 2">
            <a:extLst>
              <a:ext uri="{FF2B5EF4-FFF2-40B4-BE49-F238E27FC236}">
                <a16:creationId xmlns:a16="http://schemas.microsoft.com/office/drawing/2014/main" id="{01412D73-A507-48CB-C82B-47F707504F26}"/>
              </a:ext>
            </a:extLst>
          </p:cNvPr>
          <p:cNvSpPr>
            <a:spLocks noGrp="1"/>
          </p:cNvSpPr>
          <p:nvPr>
            <p:ph idx="1"/>
          </p:nvPr>
        </p:nvSpPr>
        <p:spPr>
          <a:xfrm>
            <a:off x="586756" y="1600914"/>
            <a:ext cx="5503383" cy="4712425"/>
          </a:xfrm>
        </p:spPr>
        <p:txBody>
          <a:bodyPr/>
          <a:lstStyle/>
          <a:p>
            <a:pPr marL="0" indent="0">
              <a:buNone/>
            </a:pPr>
            <a:r>
              <a:rPr lang="en-GB" sz="1800"/>
              <a:t>These vaccines contains polyethylene glycol/macrogol (PEG)</a:t>
            </a:r>
          </a:p>
          <a:p>
            <a:r>
              <a:rPr lang="en-GB" sz="1800"/>
              <a:t>2-[(polyethylene glycol - PEG)-2000]-N</a:t>
            </a:r>
            <a:endParaRPr lang="en-GB" sz="1800" b="1"/>
          </a:p>
          <a:p>
            <a:r>
              <a:rPr lang="en-GB" sz="1800"/>
              <a:t>N-</a:t>
            </a:r>
            <a:r>
              <a:rPr lang="en-GB" sz="1800" err="1"/>
              <a:t>ditetradecylacetamide</a:t>
            </a:r>
            <a:r>
              <a:rPr lang="en-GB" sz="1800"/>
              <a:t>  (ALC-0159)</a:t>
            </a:r>
          </a:p>
          <a:p>
            <a:r>
              <a:rPr lang="en-GB" sz="1800"/>
              <a:t>(4-hydroxybutyl)azanediyl)bis(hexane-6,1-diyl)bis(2-hexyldecanoate) (ALC-0315)</a:t>
            </a:r>
          </a:p>
          <a:p>
            <a:r>
              <a:rPr lang="en-GB" sz="1800"/>
              <a:t>1,2-Distearoyl-sn-glycero-3-phosphocholine (DSPC)</a:t>
            </a:r>
          </a:p>
          <a:p>
            <a:r>
              <a:rPr lang="en-GB" sz="1800"/>
              <a:t>Cholesterol</a:t>
            </a:r>
          </a:p>
          <a:p>
            <a:r>
              <a:rPr lang="en-GB" sz="1800"/>
              <a:t>Trometamol</a:t>
            </a:r>
          </a:p>
          <a:p>
            <a:r>
              <a:rPr lang="en-GB" sz="1800"/>
              <a:t>Trometamol hydrochloride</a:t>
            </a:r>
          </a:p>
          <a:p>
            <a:r>
              <a:rPr lang="en-GB" sz="1800"/>
              <a:t>Sucrose</a:t>
            </a:r>
          </a:p>
          <a:p>
            <a:r>
              <a:rPr lang="en-GB" sz="1800"/>
              <a:t>Water for injection</a:t>
            </a:r>
          </a:p>
        </p:txBody>
      </p:sp>
      <p:sp>
        <p:nvSpPr>
          <p:cNvPr id="5" name="Slide Number Placeholder 4">
            <a:extLst>
              <a:ext uri="{FF2B5EF4-FFF2-40B4-BE49-F238E27FC236}">
                <a16:creationId xmlns:a16="http://schemas.microsoft.com/office/drawing/2014/main" id="{60FA63E0-4ED3-A384-8A09-1C13A0420384}"/>
              </a:ext>
            </a:extLst>
          </p:cNvPr>
          <p:cNvSpPr>
            <a:spLocks noGrp="1"/>
          </p:cNvSpPr>
          <p:nvPr>
            <p:ph type="sldNum" sz="quarter" idx="12"/>
          </p:nvPr>
        </p:nvSpPr>
        <p:spPr/>
        <p:txBody>
          <a:bodyPr/>
          <a:lstStyle/>
          <a:p>
            <a:fld id="{561D0CCE-8DCC-44DC-A653-AE62B1D84A52}" type="slidenum">
              <a:rPr lang="en-GB" smtClean="0"/>
              <a:pPr/>
              <a:t>39</a:t>
            </a:fld>
            <a:endParaRPr lang="en-GB"/>
          </a:p>
        </p:txBody>
      </p:sp>
      <p:sp>
        <p:nvSpPr>
          <p:cNvPr id="6" name="TextBox 5">
            <a:extLst>
              <a:ext uri="{FF2B5EF4-FFF2-40B4-BE49-F238E27FC236}">
                <a16:creationId xmlns:a16="http://schemas.microsoft.com/office/drawing/2014/main" id="{9F8C3399-C555-7A0E-6DC0-9018E99DB5FA}"/>
              </a:ext>
            </a:extLst>
          </p:cNvPr>
          <p:cNvSpPr txBox="1"/>
          <p:nvPr/>
        </p:nvSpPr>
        <p:spPr>
          <a:xfrm>
            <a:off x="5519656" y="2183736"/>
            <a:ext cx="6345420" cy="4524315"/>
          </a:xfrm>
          <a:prstGeom prst="rect">
            <a:avLst/>
          </a:prstGeom>
          <a:noFill/>
        </p:spPr>
        <p:txBody>
          <a:bodyPr wrap="square" lIns="91440" tIns="45720" rIns="91440" bIns="45720" anchor="t">
            <a:spAutoFit/>
          </a:bodyPr>
          <a:lstStyle/>
          <a:p>
            <a:pPr marL="285750" lvl="0" indent="-285750">
              <a:buFont typeface="Arial" panose="020B0604020202020204" pitchFamily="34" charset="0"/>
              <a:buChar char="•"/>
              <a:defRPr/>
            </a:pPr>
            <a:endParaRPr lang="en-GB">
              <a:hlinkClick r:id="rId2"/>
            </a:endParaRPr>
          </a:p>
          <a:p>
            <a:pPr marL="285750" indent="-285750">
              <a:buFont typeface="Arial" panose="020B0604020202020204" pitchFamily="34" charset="0"/>
              <a:buChar char="•"/>
              <a:defRPr/>
            </a:pPr>
            <a:r>
              <a:rPr lang="en-GB">
                <a:hlinkClick r:id="rId3"/>
              </a:rPr>
              <a:t>Comirnaty LP.8.1 30 micrograms/dose dispersion for injection in pre-filled syringe - Summary of Product Characteristics (SmPC) - (</a:t>
            </a:r>
            <a:r>
              <a:rPr lang="en-GB" err="1">
                <a:hlinkClick r:id="rId3"/>
              </a:rPr>
              <a:t>emc</a:t>
            </a:r>
            <a:r>
              <a:rPr lang="en-GB">
                <a:hlinkClick r:id="rId3"/>
              </a:rPr>
              <a:t>) | 101150</a:t>
            </a:r>
            <a:endParaRPr lang="en-GB"/>
          </a:p>
          <a:p>
            <a:pPr marL="285750" lvl="0" indent="-285750">
              <a:buFont typeface="Arial" panose="020B0604020202020204" pitchFamily="34" charset="0"/>
              <a:buChar char="•"/>
              <a:defRPr/>
            </a:pPr>
            <a:endParaRPr lang="en-GB">
              <a:hlinkClick r:id="rId2"/>
            </a:endParaRPr>
          </a:p>
          <a:p>
            <a:pPr marL="285750" lvl="0" indent="-285750">
              <a:buFont typeface="Arial" panose="020B0604020202020204" pitchFamily="34" charset="0"/>
              <a:buChar char="•"/>
              <a:defRPr/>
            </a:pPr>
            <a:r>
              <a:rPr lang="en-GB">
                <a:hlinkClick r:id="rId2"/>
              </a:rPr>
              <a:t>Comirnaty LP.8.1 10 micrograms/dose dispersion for injection, single dose vial - Summary of Product Characteristics (SmPC) - (</a:t>
            </a:r>
            <a:r>
              <a:rPr lang="en-GB" err="1">
                <a:hlinkClick r:id="rId2"/>
              </a:rPr>
              <a:t>emc</a:t>
            </a:r>
            <a:r>
              <a:rPr lang="en-GB">
                <a:hlinkClick r:id="rId2"/>
              </a:rPr>
              <a:t>) | 101151</a:t>
            </a:r>
            <a:endParaRPr lang="en-GB"/>
          </a:p>
          <a:p>
            <a:pPr marL="285750" lvl="0" indent="-285750">
              <a:buFont typeface="Arial" panose="020B0604020202020204" pitchFamily="34" charset="0"/>
              <a:buChar char="•"/>
              <a:defRPr/>
            </a:pPr>
            <a:endParaRPr kumimoji="0" lang="en-GB" sz="1800" b="0" i="0" u="none" strike="noStrike" kern="1200" cap="none" spc="0" normalizeH="0" baseline="0" noProof="0">
              <a:ln>
                <a:noFill/>
              </a:ln>
              <a:solidFill>
                <a:srgbClr val="212A73"/>
              </a:solidFill>
              <a:effectLst/>
              <a:uLnTx/>
              <a:uFillTx/>
              <a:latin typeface="Arial"/>
              <a:ea typeface="+mn-ea"/>
              <a:cs typeface="+mn-cs"/>
              <a:hlinkClick r:id="rId4"/>
            </a:endParaRPr>
          </a:p>
          <a:p>
            <a:pPr marL="285750" lvl="0" indent="-285750">
              <a:buFont typeface="Arial" panose="020B0604020202020204" pitchFamily="34" charset="0"/>
              <a:buChar char="•"/>
              <a:defRPr/>
            </a:pPr>
            <a:r>
              <a:rPr lang="en-GB">
                <a:hlinkClick r:id="rId5"/>
              </a:rPr>
              <a:t>Comirnaty LP.8.1 3 micrograms/dose concentrate for dispersion for injection, 3-dose vial - Summary of Product Characteristics (SmPC) - (</a:t>
            </a:r>
            <a:r>
              <a:rPr lang="en-GB" err="1">
                <a:hlinkClick r:id="rId5"/>
              </a:rPr>
              <a:t>emc</a:t>
            </a:r>
            <a:r>
              <a:rPr lang="en-GB">
                <a:hlinkClick r:id="rId5"/>
              </a:rPr>
              <a:t>) | 101152</a:t>
            </a:r>
            <a:endParaRPr lang="en-GB"/>
          </a:p>
          <a:p>
            <a:pPr marL="285750" lvl="0" indent="-285750">
              <a:buFont typeface="Arial" panose="020B0604020202020204" pitchFamily="34" charset="0"/>
              <a:buChar char="•"/>
              <a:defRPr/>
            </a:pPr>
            <a:endParaRPr lang="en-GB" sz="1800" b="0" i="0" u="none" strike="noStrike" kern="1200" cap="none" spc="0" normalizeH="0" baseline="0" noProof="0">
              <a:ln>
                <a:noFill/>
              </a:ln>
              <a:solidFill>
                <a:srgbClr val="212A7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12A73"/>
                </a:solidFill>
                <a:effectLst/>
                <a:uLnTx/>
                <a:uFillTx/>
                <a:latin typeface="Arial"/>
                <a:ea typeface="+mn-ea"/>
                <a:cs typeface="+mn-cs"/>
                <a:hlinkClick r:id="rId6"/>
              </a:rPr>
              <a:t>Vaccine ingredients | Vaccine Knowledge (ox.ac.uk)</a:t>
            </a:r>
            <a:endParaRPr kumimoji="0" lang="en-GB" sz="1800" b="0" i="0" u="none" strike="noStrike" kern="1200" cap="none" spc="0" normalizeH="0" baseline="0" noProof="0">
              <a:ln>
                <a:noFill/>
              </a:ln>
              <a:solidFill>
                <a:srgbClr val="212A73"/>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A73"/>
              </a:solidFill>
              <a:effectLst/>
              <a:uLnTx/>
              <a:uFillTx/>
              <a:latin typeface="Arial"/>
              <a:ea typeface="+mn-ea"/>
              <a:cs typeface="+mn-cs"/>
            </a:endParaRPr>
          </a:p>
          <a:p>
            <a:pPr algn="ctr"/>
            <a:endParaRPr lang="en-GB"/>
          </a:p>
        </p:txBody>
      </p:sp>
      <p:sp>
        <p:nvSpPr>
          <p:cNvPr id="4" name="TextBox 3">
            <a:extLst>
              <a:ext uri="{FF2B5EF4-FFF2-40B4-BE49-F238E27FC236}">
                <a16:creationId xmlns:a16="http://schemas.microsoft.com/office/drawing/2014/main" id="{DD4F75A7-7DE1-E8BB-0CBA-28DA19339B6B}"/>
              </a:ext>
            </a:extLst>
          </p:cNvPr>
          <p:cNvSpPr txBox="1"/>
          <p:nvPr/>
        </p:nvSpPr>
        <p:spPr>
          <a:xfrm>
            <a:off x="5779487" y="1600914"/>
            <a:ext cx="58257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Segoe UI"/>
              </a:rPr>
              <a:t>For further information about specific excipients in vaccines see:</a:t>
            </a:r>
          </a:p>
          <a:p>
            <a:endParaRPr lang="en-US">
              <a:latin typeface="Arial"/>
              <a:cs typeface="Segoe UI"/>
            </a:endParaRPr>
          </a:p>
          <a:p>
            <a:endParaRPr lang="en-US">
              <a:latin typeface="Arial"/>
              <a:cs typeface="Segoe UI"/>
            </a:endParaRPr>
          </a:p>
          <a:p>
            <a:endParaRPr lang="en-US">
              <a:latin typeface="Arial"/>
              <a:cs typeface="Segoe UI"/>
            </a:endParaRPr>
          </a:p>
          <a:p>
            <a:endParaRPr lang="en-US">
              <a:latin typeface="Arial"/>
              <a:cs typeface="Segoe UI"/>
            </a:endParaRPr>
          </a:p>
          <a:p>
            <a:endParaRPr lang="en-US">
              <a:latin typeface="Arial"/>
              <a:cs typeface="Segoe UI"/>
            </a:endParaRPr>
          </a:p>
          <a:p>
            <a:endParaRPr lang="en-US">
              <a:latin typeface="Arial"/>
            </a:endParaRPr>
          </a:p>
          <a:p>
            <a:endParaRPr lang="en-US">
              <a:latin typeface="Arial"/>
            </a:endParaRPr>
          </a:p>
        </p:txBody>
      </p:sp>
    </p:spTree>
    <p:extLst>
      <p:ext uri="{BB962C8B-B14F-4D97-AF65-F5344CB8AC3E}">
        <p14:creationId xmlns:p14="http://schemas.microsoft.com/office/powerpoint/2010/main" val="412033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57" y="323158"/>
            <a:ext cx="10515600" cy="4699855"/>
          </a:xfrm>
        </p:spPr>
        <p:txBody>
          <a:bodyPr lIns="91440" tIns="45720" rIns="91440" bIns="45720" anchor="t"/>
          <a:lstStyle/>
          <a:p>
            <a:pPr marL="0" lvl="0" indent="0" algn="just">
              <a:lnSpc>
                <a:spcPct val="100000"/>
              </a:lnSpc>
              <a:spcAft>
                <a:spcPts val="800"/>
              </a:spcAft>
              <a:buNone/>
              <a:tabLst>
                <a:tab pos="455930" algn="l"/>
              </a:tabLst>
            </a:pPr>
            <a:r>
              <a:rPr lang="en-GB" sz="3200" b="1">
                <a:ea typeface="Calibri"/>
                <a:cs typeface="Times New Roman"/>
              </a:rPr>
              <a:t>Aims</a:t>
            </a:r>
          </a:p>
          <a:p>
            <a:pPr lvl="0" algn="just">
              <a:lnSpc>
                <a:spcPct val="100000"/>
              </a:lnSpc>
              <a:spcAft>
                <a:spcPts val="800"/>
              </a:spcAft>
              <a:tabLst>
                <a:tab pos="455930" algn="l"/>
              </a:tabLst>
            </a:pPr>
            <a:r>
              <a:rPr lang="en-GB" sz="1600">
                <a:ea typeface="Calibri"/>
                <a:cs typeface="Times New Roman"/>
              </a:rPr>
              <a:t>To provide information for healthcare practitioners involved in advising on and delivering the COVID-19 spring 2026 vaccination programme</a:t>
            </a:r>
          </a:p>
          <a:p>
            <a:pPr lvl="0" algn="just">
              <a:lnSpc>
                <a:spcPct val="100000"/>
              </a:lnSpc>
              <a:spcAft>
                <a:spcPts val="800"/>
              </a:spcAft>
              <a:tabLst>
                <a:tab pos="455930" algn="l"/>
              </a:tabLst>
            </a:pPr>
            <a:r>
              <a:rPr lang="en-GB" sz="1600">
                <a:ea typeface="Calibri"/>
                <a:cs typeface="Times New Roman"/>
              </a:rPr>
              <a:t>To describe the vaccination programme details including administration of the COVID-19 Pfizer Comirnaty® LP.8.1 vaccines, eligibility, recommended dosage and schedule, contraindications, precautions and potential adverse reactions</a:t>
            </a:r>
          </a:p>
          <a:p>
            <a:pPr lvl="0" algn="just">
              <a:lnSpc>
                <a:spcPct val="100000"/>
              </a:lnSpc>
              <a:spcAft>
                <a:spcPts val="800"/>
              </a:spcAft>
              <a:tabLst>
                <a:tab pos="455930" algn="l"/>
              </a:tabLst>
            </a:pPr>
            <a:r>
              <a:rPr lang="en-GB" sz="1600">
                <a:ea typeface="ヒラギノ角ゴ Pro W3"/>
                <a:cs typeface="Arial"/>
              </a:rPr>
              <a:t>To highlight resources that support the COVID-19 spring 2026 vaccination programme </a:t>
            </a:r>
          </a:p>
          <a:p>
            <a:pPr marL="0" lvl="0" indent="0" algn="just">
              <a:lnSpc>
                <a:spcPct val="100000"/>
              </a:lnSpc>
              <a:spcAft>
                <a:spcPts val="800"/>
              </a:spcAft>
              <a:buNone/>
              <a:tabLst>
                <a:tab pos="455930" algn="l"/>
              </a:tabLst>
            </a:pPr>
            <a:r>
              <a:rPr lang="en-GB" sz="3200" b="1"/>
              <a:t>Objectives</a:t>
            </a:r>
          </a:p>
          <a:p>
            <a:pPr marL="0" indent="0" algn="just">
              <a:lnSpc>
                <a:spcPct val="100000"/>
              </a:lnSpc>
              <a:spcAft>
                <a:spcPts val="800"/>
              </a:spcAft>
              <a:buNone/>
            </a:pPr>
            <a:r>
              <a:rPr lang="en-GB" sz="1600">
                <a:ea typeface="Calibri"/>
                <a:cs typeface="Times New Roman"/>
              </a:rPr>
              <a:t>After completing this resource immunisers will be able to:</a:t>
            </a:r>
          </a:p>
          <a:p>
            <a:pPr algn="just">
              <a:lnSpc>
                <a:spcPct val="100000"/>
              </a:lnSpc>
              <a:spcAft>
                <a:spcPts val="800"/>
              </a:spcAft>
            </a:pPr>
            <a:r>
              <a:rPr lang="en-GB" sz="1600">
                <a:ea typeface="Calibri"/>
                <a:cs typeface="Times New Roman"/>
              </a:rPr>
              <a:t>Understand the rationale and evidence base for the COVID-19 spring 2026 vaccination programme</a:t>
            </a:r>
          </a:p>
          <a:p>
            <a:pPr algn="just">
              <a:lnSpc>
                <a:spcPct val="100000"/>
              </a:lnSpc>
              <a:spcAft>
                <a:spcPts val="800"/>
              </a:spcAft>
            </a:pPr>
            <a:r>
              <a:rPr lang="en-GB" sz="1600">
                <a:ea typeface="Calibri"/>
                <a:cs typeface="Times New Roman"/>
              </a:rPr>
              <a:t>Gain essential knowledge to administer the COVID-19 Pfizer Comirnaty® LP.8.1 vaccines safely</a:t>
            </a:r>
          </a:p>
          <a:p>
            <a:pPr algn="just">
              <a:lnSpc>
                <a:spcPct val="100000"/>
              </a:lnSpc>
              <a:spcAft>
                <a:spcPts val="800"/>
              </a:spcAft>
            </a:pPr>
            <a:r>
              <a:rPr lang="en-GB" sz="1600"/>
              <a:t>Identify relevant resources and additional information in relation to the COVID-19 spring 2026 vaccination programme</a:t>
            </a:r>
            <a:endParaRPr lang="en-GB" sz="1600">
              <a:cs typeface="Arial"/>
            </a:endParaRPr>
          </a:p>
          <a:p>
            <a:pPr marL="0" lvl="0" indent="0" algn="just">
              <a:lnSpc>
                <a:spcPct val="100000"/>
              </a:lnSpc>
              <a:spcAft>
                <a:spcPts val="800"/>
              </a:spcAft>
              <a:buNone/>
              <a:tabLst>
                <a:tab pos="455930" algn="l"/>
              </a:tabLst>
            </a:pPr>
            <a:endParaRPr lang="en-GB" sz="1600" b="1"/>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a:t>
            </a:fld>
            <a:endParaRPr lang="en-GB"/>
          </a:p>
        </p:txBody>
      </p:sp>
    </p:spTree>
    <p:extLst>
      <p:ext uri="{BB962C8B-B14F-4D97-AF65-F5344CB8AC3E}">
        <p14:creationId xmlns:p14="http://schemas.microsoft.com/office/powerpoint/2010/main" val="3863209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EC74-431D-4243-B6EC-375613998FE0}"/>
              </a:ext>
            </a:extLst>
          </p:cNvPr>
          <p:cNvSpPr>
            <a:spLocks noGrp="1"/>
          </p:cNvSpPr>
          <p:nvPr>
            <p:ph type="title"/>
          </p:nvPr>
        </p:nvSpPr>
        <p:spPr>
          <a:xfrm>
            <a:off x="54277" y="136525"/>
            <a:ext cx="12045573" cy="1325563"/>
          </a:xfrm>
        </p:spPr>
        <p:txBody>
          <a:bodyPr>
            <a:normAutofit/>
          </a:bodyPr>
          <a:lstStyle/>
          <a:p>
            <a:pPr algn="ctr"/>
            <a:r>
              <a:rPr lang="en-GB" sz="3600" b="1">
                <a:latin typeface="+mn-lt"/>
              </a:rPr>
              <a:t>Polyethylene glycol (PEG)</a:t>
            </a:r>
            <a:br>
              <a:rPr lang="en-GB" sz="3600" b="1"/>
            </a:br>
            <a:endParaRPr lang="en-GB" sz="3600" b="1"/>
          </a:p>
        </p:txBody>
      </p:sp>
      <p:sp>
        <p:nvSpPr>
          <p:cNvPr id="3" name="Content Placeholder 2">
            <a:extLst>
              <a:ext uri="{FF2B5EF4-FFF2-40B4-BE49-F238E27FC236}">
                <a16:creationId xmlns:a16="http://schemas.microsoft.com/office/drawing/2014/main" id="{FF2AE7B7-FE31-4D26-980B-2F05D3AF00B4}"/>
              </a:ext>
            </a:extLst>
          </p:cNvPr>
          <p:cNvSpPr>
            <a:spLocks noGrp="1"/>
          </p:cNvSpPr>
          <p:nvPr>
            <p:ph idx="1"/>
          </p:nvPr>
        </p:nvSpPr>
        <p:spPr>
          <a:xfrm>
            <a:off x="316507" y="918720"/>
            <a:ext cx="11299522" cy="5257227"/>
          </a:xfrm>
        </p:spPr>
        <p:txBody>
          <a:bodyPr lIns="91440" tIns="45720" rIns="91440" bIns="45720" anchor="t"/>
          <a:lstStyle/>
          <a:p>
            <a:pPr marL="0" indent="0">
              <a:buNone/>
            </a:pPr>
            <a:r>
              <a:rPr lang="en-GB" sz="2000">
                <a:effectLst/>
                <a:latin typeface="+mj-lt"/>
                <a:ea typeface="Calibri"/>
              </a:rPr>
              <a:t>Pfizer Comirnaty</a:t>
            </a:r>
            <a:r>
              <a:rPr lang="en-GB" sz="2000" baseline="30000">
                <a:effectLst/>
                <a:latin typeface="+mj-lt"/>
                <a:ea typeface="Calibri"/>
              </a:rPr>
              <a:t>®</a:t>
            </a:r>
            <a:r>
              <a:rPr lang="en-GB" sz="2000">
                <a:effectLst/>
                <a:latin typeface="+mj-lt"/>
                <a:ea typeface="Calibri"/>
              </a:rPr>
              <a:t> LP.8.1 3 microgram per dose/ 10 microgram per dose/ </a:t>
            </a:r>
            <a:r>
              <a:rPr lang="en-GB" sz="2000">
                <a:latin typeface="Arial"/>
                <a:cs typeface="Arial"/>
              </a:rPr>
              <a:t>30 microgram/per dose</a:t>
            </a:r>
            <a:r>
              <a:rPr lang="en-GB" sz="2000">
                <a:effectLst/>
                <a:latin typeface="+mj-lt"/>
                <a:ea typeface="Calibri"/>
              </a:rPr>
              <a:t> dispersion for injection COVID-19 mRNA Vaccine </a:t>
            </a:r>
            <a:r>
              <a:rPr lang="en-GB" sz="2000"/>
              <a:t>contain polyethylene glycol (PEG) </a:t>
            </a:r>
          </a:p>
          <a:p>
            <a:pPr marL="285750" indent="-285750">
              <a:buFont typeface="Arial" panose="020B0604020202020204" pitchFamily="34" charset="0"/>
              <a:buChar char="•"/>
            </a:pPr>
            <a:r>
              <a:rPr lang="en-GB" sz="2000"/>
              <a:t>PEGs (also known as macrogols) are a group of known allergens commonly found in medicines, many household products and cosmetics </a:t>
            </a:r>
            <a:endParaRPr lang="en-GB" sz="2000">
              <a:cs typeface="Arial"/>
            </a:endParaRPr>
          </a:p>
          <a:p>
            <a:pPr marL="285750" indent="-285750">
              <a:buFont typeface="Arial" panose="020B0604020202020204" pitchFamily="34" charset="0"/>
              <a:buChar char="•"/>
            </a:pPr>
            <a:r>
              <a:rPr lang="en-GB" sz="2000"/>
              <a:t>Medicines containing PEG include some tablets, laxatives, depot steroid injections, and some bowel preparations used for colonoscopy</a:t>
            </a:r>
            <a:endParaRPr lang="en-GB" sz="2000">
              <a:cs typeface="Arial"/>
            </a:endParaRPr>
          </a:p>
          <a:p>
            <a:pPr marL="285750" indent="-285750"/>
            <a:r>
              <a:rPr lang="en-GB" sz="2000"/>
              <a:t>Individuals with undiagnosed PEG allergy often have a history of immediate onset-unexplained anaphylaxis or anaphylaxis to multiple classes of drugs. Such individuals </a:t>
            </a:r>
            <a:r>
              <a:rPr lang="en-GB" sz="2000" b="1"/>
              <a:t>should not be vaccinated with</a:t>
            </a:r>
            <a:r>
              <a:rPr lang="en-GB" sz="2000">
                <a:latin typeface="Arial"/>
                <a:ea typeface="Calibri"/>
                <a:cs typeface="Arial"/>
              </a:rPr>
              <a:t> </a:t>
            </a:r>
            <a:r>
              <a:rPr lang="en-GB" sz="2000" b="1">
                <a:effectLst/>
                <a:latin typeface="+mj-lt"/>
                <a:ea typeface="Calibri"/>
              </a:rPr>
              <a:t>COVID-19 vaccine containing polyethylene glycol (PEG) </a:t>
            </a:r>
            <a:r>
              <a:rPr lang="en-GB" sz="2000" b="1"/>
              <a:t>except on the expert advice of a paediatric allergy specialist </a:t>
            </a:r>
            <a:endParaRPr lang="en-GB" sz="2000" b="1">
              <a:cs typeface="Arial"/>
            </a:endParaRPr>
          </a:p>
          <a:p>
            <a:pPr marL="285750" indent="-285750"/>
            <a:r>
              <a:rPr lang="en-GB" sz="2000" b="1"/>
              <a:t>Known allergy to PEG is rare </a:t>
            </a:r>
            <a:r>
              <a:rPr lang="en-GB" sz="2000"/>
              <a:t>but has been implicated in a minority of allergic reactions reported </a:t>
            </a:r>
          </a:p>
          <a:p>
            <a:pPr marL="285750" indent="-285750"/>
            <a:r>
              <a:rPr lang="en-GB" sz="2000"/>
              <a:t>For further information see: </a:t>
            </a:r>
            <a:r>
              <a:rPr lang="en-GB" sz="2000">
                <a:hlinkClick r:id="rId3"/>
              </a:rPr>
              <a:t>Table 5: Management of patients with a history of allergy in Green Book COVID-19 chapter</a:t>
            </a:r>
            <a:endParaRPr lang="en-GB" sz="2000">
              <a:cs typeface="Arial"/>
            </a:endParaRPr>
          </a:p>
          <a:p>
            <a:pPr marL="285750" indent="-285750"/>
            <a:endParaRPr lang="en-GB" sz="1800"/>
          </a:p>
        </p:txBody>
      </p:sp>
      <p:sp>
        <p:nvSpPr>
          <p:cNvPr id="4" name="Slide Number Placeholder 3">
            <a:extLst>
              <a:ext uri="{FF2B5EF4-FFF2-40B4-BE49-F238E27FC236}">
                <a16:creationId xmlns:a16="http://schemas.microsoft.com/office/drawing/2014/main" id="{9B7CB9F9-AD40-4470-8558-5D86D543C7BF}"/>
              </a:ext>
            </a:extLst>
          </p:cNvPr>
          <p:cNvSpPr>
            <a:spLocks noGrp="1"/>
          </p:cNvSpPr>
          <p:nvPr>
            <p:ph type="sldNum" sz="quarter" idx="12"/>
          </p:nvPr>
        </p:nvSpPr>
        <p:spPr/>
        <p:txBody>
          <a:bodyPr lIns="91440" tIns="45720" rIns="91440" bIns="45720" anchor="t"/>
          <a:lstStyle/>
          <a:p>
            <a:pPr marL="531495">
              <a:defRPr/>
            </a:pPr>
            <a:r>
              <a:rPr lang="en-US">
                <a:cs typeface="Arial"/>
              </a:rPr>
              <a:t>40</a:t>
            </a:r>
          </a:p>
        </p:txBody>
      </p:sp>
    </p:spTree>
    <p:extLst>
      <p:ext uri="{BB962C8B-B14F-4D97-AF65-F5344CB8AC3E}">
        <p14:creationId xmlns:p14="http://schemas.microsoft.com/office/powerpoint/2010/main" val="217287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390-B43A-8B35-742B-D81B3781096D}"/>
              </a:ext>
            </a:extLst>
          </p:cNvPr>
          <p:cNvSpPr>
            <a:spLocks noGrp="1"/>
          </p:cNvSpPr>
          <p:nvPr>
            <p:ph type="title"/>
          </p:nvPr>
        </p:nvSpPr>
        <p:spPr>
          <a:xfrm>
            <a:off x="49162" y="0"/>
            <a:ext cx="12093676" cy="1198336"/>
          </a:xfrm>
        </p:spPr>
        <p:txBody>
          <a:bodyPr lIns="91440" tIns="45720" rIns="91440" bIns="45720" anchor="t"/>
          <a:lstStyle/>
          <a:p>
            <a:pPr algn="ctr"/>
            <a:r>
              <a:rPr lang="en-GB" sz="3200" b="1">
                <a:solidFill>
                  <a:srgbClr val="002060"/>
                </a:solidFill>
                <a:effectLst/>
                <a:latin typeface="Arial"/>
                <a:ea typeface="Times New Roman" panose="02020603050405020304" pitchFamily="18" charset="0"/>
                <a:cs typeface="Times New Roman"/>
              </a:rPr>
              <a:t>Prior to giving </a:t>
            </a:r>
            <a:r>
              <a:rPr lang="en-GB" sz="3200" b="1">
                <a:effectLst/>
                <a:latin typeface="Arial"/>
                <a:ea typeface="Calibri"/>
                <a:cs typeface="Arial"/>
              </a:rPr>
              <a:t>Pfizer </a:t>
            </a:r>
            <a:r>
              <a:rPr lang="en-GB" sz="3200" b="1">
                <a:effectLst/>
                <a:latin typeface="+mj-lt"/>
                <a:ea typeface="Calibri"/>
              </a:rPr>
              <a:t>Comirnaty</a:t>
            </a:r>
            <a:r>
              <a:rPr lang="en-GB" sz="3200" b="1" baseline="30000">
                <a:effectLst/>
                <a:latin typeface="+mj-lt"/>
                <a:ea typeface="Calibri"/>
              </a:rPr>
              <a:t>®</a:t>
            </a:r>
            <a:r>
              <a:rPr lang="en-GB" sz="3200" b="1">
                <a:effectLst/>
                <a:latin typeface="+mj-lt"/>
                <a:ea typeface="Calibri"/>
              </a:rPr>
              <a:t> LP.</a:t>
            </a:r>
            <a:r>
              <a:rPr lang="en-GB" sz="3200" b="1">
                <a:ea typeface="Calibri"/>
              </a:rPr>
              <a:t>8.1COVID-19</a:t>
            </a:r>
            <a:r>
              <a:rPr lang="en-GB" sz="3200" b="1">
                <a:effectLst/>
                <a:latin typeface="+mj-lt"/>
                <a:ea typeface="Calibri"/>
              </a:rPr>
              <a:t> mRNA Vaccines</a:t>
            </a:r>
            <a:endParaRPr lang="en-GB" sz="3200" b="1">
              <a:ea typeface="Calibri"/>
            </a:endParaRPr>
          </a:p>
        </p:txBody>
      </p:sp>
      <p:sp>
        <p:nvSpPr>
          <p:cNvPr id="3" name="Content Placeholder 2">
            <a:extLst>
              <a:ext uri="{FF2B5EF4-FFF2-40B4-BE49-F238E27FC236}">
                <a16:creationId xmlns:a16="http://schemas.microsoft.com/office/drawing/2014/main" id="{75026BD2-D97B-D099-B99D-BE89EAA7334D}"/>
              </a:ext>
            </a:extLst>
          </p:cNvPr>
          <p:cNvSpPr>
            <a:spLocks noGrp="1"/>
          </p:cNvSpPr>
          <p:nvPr>
            <p:ph idx="1"/>
          </p:nvPr>
        </p:nvSpPr>
        <p:spPr>
          <a:xfrm>
            <a:off x="162804" y="922972"/>
            <a:ext cx="11866391" cy="4316360"/>
          </a:xfrm>
        </p:spPr>
        <p:txBody>
          <a:bodyPr lIns="91440" tIns="45720" rIns="91440" bIns="45720" anchor="t"/>
          <a:lstStyle/>
          <a:p>
            <a:pPr marL="0" indent="0" fontAlgn="base">
              <a:buNone/>
            </a:pPr>
            <a:r>
              <a:rPr lang="en-GB" sz="2400"/>
              <a:t>Before giving the vaccine, you need to check if the infant or child:</a:t>
            </a:r>
          </a:p>
          <a:p>
            <a:pPr fontAlgn="base"/>
            <a:r>
              <a:rPr lang="en-GB" sz="2400"/>
              <a:t>is eligible to receive the</a:t>
            </a:r>
            <a:r>
              <a:rPr lang="en-GB" sz="2400" b="1">
                <a:effectLst/>
                <a:latin typeface="+mj-lt"/>
                <a:ea typeface="Calibri"/>
              </a:rPr>
              <a:t> </a:t>
            </a:r>
            <a:r>
              <a:rPr lang="en-GB" sz="2400">
                <a:effectLst/>
                <a:latin typeface="+mj-lt"/>
                <a:ea typeface="Calibri"/>
              </a:rPr>
              <a:t>vaccine</a:t>
            </a:r>
            <a:endParaRPr lang="en-GB" sz="2400">
              <a:ea typeface="Calibri"/>
            </a:endParaRPr>
          </a:p>
          <a:p>
            <a:pPr lvl="0" fontAlgn="base"/>
            <a:r>
              <a:rPr lang="en-GB" sz="2400"/>
              <a:t>has any contraindications or precautions to</a:t>
            </a:r>
            <a:r>
              <a:rPr lang="en-GB" sz="2400" b="1">
                <a:effectLst/>
                <a:latin typeface="+mj-lt"/>
                <a:ea typeface="Calibri"/>
              </a:rPr>
              <a:t> </a:t>
            </a:r>
            <a:r>
              <a:rPr lang="en-GB" sz="2400">
                <a:effectLst/>
                <a:latin typeface="+mj-lt"/>
                <a:ea typeface="Calibri"/>
              </a:rPr>
              <a:t>the Pfizer Comirnaty</a:t>
            </a:r>
            <a:r>
              <a:rPr lang="en-GB" sz="2400" baseline="30000">
                <a:effectLst/>
                <a:latin typeface="+mj-lt"/>
                <a:ea typeface="Calibri"/>
              </a:rPr>
              <a:t>®</a:t>
            </a:r>
            <a:r>
              <a:rPr lang="en-GB" sz="2400">
                <a:effectLst/>
                <a:latin typeface="+mj-lt"/>
                <a:ea typeface="Calibri"/>
              </a:rPr>
              <a:t> mRNA Vaccines</a:t>
            </a:r>
            <a:endParaRPr lang="en-GB" sz="2400">
              <a:effectLst/>
              <a:latin typeface="+mj-lt"/>
              <a:ea typeface="Calibri"/>
              <a:cs typeface="Arial"/>
            </a:endParaRPr>
          </a:p>
          <a:p>
            <a:pPr fontAlgn="base"/>
            <a:r>
              <a:rPr lang="en-GB" sz="2400"/>
              <a:t>has not received any COVID-19 vaccination in the previous 3 months. </a:t>
            </a:r>
            <a:r>
              <a:rPr lang="en-GB" sz="2400">
                <a:effectLst/>
                <a:latin typeface="Arial"/>
                <a:ea typeface="Calibri"/>
                <a:cs typeface="Arial"/>
              </a:rPr>
              <a:t>The</a:t>
            </a:r>
            <a:r>
              <a:rPr lang="en-GB" sz="2400"/>
              <a:t> </a:t>
            </a:r>
            <a:r>
              <a:rPr lang="en-GB" sz="2400" u="sng">
                <a:hlinkClick r:id="rId3"/>
              </a:rPr>
              <a:t>Green Book COVID-19 chapter</a:t>
            </a:r>
            <a:r>
              <a:rPr lang="en-GB" sz="2400"/>
              <a:t>  states, for those eligible for vaccination during seasonal campaigns, a single dose is offered at least 3 months after any previous dose. This interval applies to any vaccine, regardless of the product given for the previous doses. Timing should follow the JCVI advice for that campaign, which aims to provide protection to the most vulnerable at the optimal time</a:t>
            </a:r>
            <a:endParaRPr lang="en-GB" sz="2400">
              <a:cs typeface="Arial"/>
            </a:endParaRPr>
          </a:p>
          <a:p>
            <a:pPr lvl="0" fontAlgn="base"/>
            <a:r>
              <a:rPr lang="en-GB" sz="2400"/>
              <a:t>the only exceptions to the 3-month interval would be individuals who are immunosuppressed, these individuals would be recommended a second dose, and in some circumstances, may need to complete vaccinations within a treatment window. In this situation the minimum interval could be reduced to 3 weeks </a:t>
            </a:r>
            <a:r>
              <a:rPr lang="en-GB" sz="2400" u="sng">
                <a:hlinkClick r:id="rId3"/>
              </a:rPr>
              <a:t>Green Book COVID-19 chapter</a:t>
            </a:r>
            <a:endParaRPr lang="en-GB" sz="2400" u="sng">
              <a:cs typeface="Arial"/>
            </a:endParaRPr>
          </a:p>
          <a:p>
            <a:pPr marL="0" indent="0">
              <a:buNone/>
            </a:pPr>
            <a:endParaRPr lang="en-GB" sz="1800">
              <a:solidFill>
                <a:srgbClr val="002060"/>
              </a:solidFill>
              <a:effectLst/>
              <a:ea typeface="Calibri" panose="020F0502020204030204" pitchFamily="34" charset="0"/>
              <a:cs typeface="Arial"/>
            </a:endParaRPr>
          </a:p>
          <a:p>
            <a:pPr marL="0" lvl="0" indent="0" fontAlgn="base">
              <a:lnSpc>
                <a:spcPct val="115000"/>
              </a:lnSpc>
              <a:spcAft>
                <a:spcPts val="1200"/>
              </a:spcAft>
              <a:buNone/>
            </a:pPr>
            <a:endParaRPr lang="en-GB" sz="1800"/>
          </a:p>
        </p:txBody>
      </p:sp>
      <p:sp>
        <p:nvSpPr>
          <p:cNvPr id="5" name="Slide Number Placeholder 4">
            <a:extLst>
              <a:ext uri="{FF2B5EF4-FFF2-40B4-BE49-F238E27FC236}">
                <a16:creationId xmlns:a16="http://schemas.microsoft.com/office/drawing/2014/main" id="{4C5D6121-2E93-DB75-2F7D-2F34677CF35A}"/>
              </a:ext>
            </a:extLst>
          </p:cNvPr>
          <p:cNvSpPr>
            <a:spLocks noGrp="1"/>
          </p:cNvSpPr>
          <p:nvPr>
            <p:ph type="sldNum" sz="quarter" idx="12"/>
          </p:nvPr>
        </p:nvSpPr>
        <p:spPr/>
        <p:txBody>
          <a:bodyPr/>
          <a:lstStyle/>
          <a:p>
            <a:fld id="{561D0CCE-8DCC-44DC-A653-AE62B1D84A52}" type="slidenum">
              <a:rPr lang="en-GB" smtClean="0"/>
              <a:pPr/>
              <a:t>41</a:t>
            </a:fld>
            <a:endParaRPr lang="en-GB"/>
          </a:p>
        </p:txBody>
      </p:sp>
    </p:spTree>
    <p:extLst>
      <p:ext uri="{BB962C8B-B14F-4D97-AF65-F5344CB8AC3E}">
        <p14:creationId xmlns:p14="http://schemas.microsoft.com/office/powerpoint/2010/main" val="2139155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1081-DD60-4BF9-B1AD-E4F202B0CD51}"/>
              </a:ext>
            </a:extLst>
          </p:cNvPr>
          <p:cNvSpPr>
            <a:spLocks noGrp="1"/>
          </p:cNvSpPr>
          <p:nvPr>
            <p:ph type="title"/>
          </p:nvPr>
        </p:nvSpPr>
        <p:spPr>
          <a:xfrm>
            <a:off x="85060" y="18256"/>
            <a:ext cx="12106940" cy="1325563"/>
          </a:xfrm>
        </p:spPr>
        <p:txBody>
          <a:bodyPr lIns="91440" tIns="45720" rIns="91440" bIns="45720" anchor="t"/>
          <a:lstStyle/>
          <a:p>
            <a:pPr algn="ctr"/>
            <a:r>
              <a:rPr lang="en-GB" sz="3600" b="1"/>
              <a:t>Contraindications:</a:t>
            </a:r>
            <a:r>
              <a:rPr lang="en-GB" sz="3600" b="1">
                <a:effectLst/>
                <a:latin typeface="+mj-lt"/>
                <a:ea typeface="Calibri"/>
              </a:rPr>
              <a:t> </a:t>
            </a:r>
            <a:r>
              <a:rPr lang="en-GB" sz="3600" b="1">
                <a:effectLst/>
                <a:latin typeface="Arial"/>
                <a:ea typeface="Calibri"/>
                <a:cs typeface="Arial"/>
              </a:rPr>
              <a:t>Pfizer </a:t>
            </a:r>
            <a:r>
              <a:rPr lang="en-GB" sz="3600" b="1">
                <a:effectLst/>
                <a:latin typeface="+mj-lt"/>
                <a:ea typeface="Calibri"/>
              </a:rPr>
              <a:t>Comirnaty</a:t>
            </a:r>
            <a:r>
              <a:rPr lang="en-GB" sz="3600" b="1" baseline="30000">
                <a:effectLst/>
                <a:latin typeface="+mj-lt"/>
                <a:ea typeface="Calibri"/>
              </a:rPr>
              <a:t>®</a:t>
            </a:r>
            <a:r>
              <a:rPr lang="en-GB" sz="3600" b="1">
                <a:effectLst/>
                <a:latin typeface="+mj-lt"/>
                <a:ea typeface="Calibri"/>
              </a:rPr>
              <a:t> LP.8.1</a:t>
            </a:r>
            <a:br>
              <a:rPr lang="en-GB" sz="3600" b="1">
                <a:effectLst/>
                <a:ea typeface="Calibri" panose="020F0502020204030204" pitchFamily="34" charset="0"/>
              </a:rPr>
            </a:br>
            <a:r>
              <a:rPr lang="en-GB" sz="3600" b="1">
                <a:effectLst/>
                <a:latin typeface="+mj-lt"/>
                <a:ea typeface="Calibri"/>
              </a:rPr>
              <a:t>COVID-19 mRNA Vaccines</a:t>
            </a:r>
            <a:endParaRPr lang="en-GB" sz="3600" b="1">
              <a:ea typeface="Calibri"/>
            </a:endParaRPr>
          </a:p>
        </p:txBody>
      </p:sp>
      <p:sp>
        <p:nvSpPr>
          <p:cNvPr id="3" name="Content Placeholder 2">
            <a:extLst>
              <a:ext uri="{FF2B5EF4-FFF2-40B4-BE49-F238E27FC236}">
                <a16:creationId xmlns:a16="http://schemas.microsoft.com/office/drawing/2014/main" id="{4385A9FB-C2FF-4955-9694-33D3A17E83D7}"/>
              </a:ext>
            </a:extLst>
          </p:cNvPr>
          <p:cNvSpPr>
            <a:spLocks noGrp="1"/>
          </p:cNvSpPr>
          <p:nvPr>
            <p:ph idx="1"/>
          </p:nvPr>
        </p:nvSpPr>
        <p:spPr>
          <a:xfrm>
            <a:off x="465583" y="1154975"/>
            <a:ext cx="11090097" cy="4760482"/>
          </a:xfrm>
        </p:spPr>
        <p:txBody>
          <a:bodyPr lIns="91440" tIns="45720" rIns="91440" bIns="45720" anchor="t"/>
          <a:lstStyle/>
          <a:p>
            <a:r>
              <a:rPr lang="en-GB" sz="2000"/>
              <a:t>Vaccination should be postponed in individuals suffering from acute severe febrile illness or acute infection. The presence of a minor infection and/or low-grade fever should not delay vaccination. </a:t>
            </a:r>
          </a:p>
          <a:p>
            <a:pPr lvl="0"/>
            <a:r>
              <a:rPr lang="en-GB" sz="2000">
                <a:effectLst/>
                <a:ea typeface="Calibri"/>
              </a:rPr>
              <a:t>The vaccine is contraindicated in those who have had a previous systemic allergic reaction (including immediate-onset anaphylaxis) to:</a:t>
            </a:r>
          </a:p>
          <a:p>
            <a:pPr marL="742950" lvl="1" indent="-285750">
              <a:buFont typeface="Courier New" panose="02070309020205020404" pitchFamily="49" charset="0"/>
              <a:buChar char="o"/>
            </a:pPr>
            <a:r>
              <a:rPr lang="en-GB" sz="2000">
                <a:effectLst/>
                <a:ea typeface="Calibri"/>
              </a:rPr>
              <a:t>a previous dose of a COVID-19 </a:t>
            </a:r>
            <a:r>
              <a:rPr lang="en-GB" sz="2000">
                <a:effectLst/>
                <a:latin typeface="+mj-lt"/>
                <a:ea typeface="Calibri"/>
              </a:rPr>
              <a:t>vaccine </a:t>
            </a:r>
            <a:endParaRPr lang="en-GB" sz="2000">
              <a:effectLst/>
              <a:latin typeface="+mj-lt"/>
              <a:ea typeface="Calibri"/>
              <a:cs typeface="Arial"/>
            </a:endParaRPr>
          </a:p>
          <a:p>
            <a:pPr marL="742950" lvl="1" indent="-285750">
              <a:buFont typeface="Courier New" panose="02070309020205020404" pitchFamily="49" charset="0"/>
              <a:buChar char="o"/>
            </a:pPr>
            <a:r>
              <a:rPr lang="en-GB" sz="2000">
                <a:effectLst/>
                <a:ea typeface="Calibri"/>
              </a:rPr>
              <a:t>any component (excipient) of </a:t>
            </a:r>
            <a:r>
              <a:rPr lang="en-GB" sz="2000">
                <a:ea typeface="Calibri"/>
              </a:rPr>
              <a:t>a </a:t>
            </a:r>
            <a:r>
              <a:rPr lang="en-GB" sz="2000">
                <a:effectLst/>
                <a:latin typeface="Arial"/>
                <a:ea typeface="Times New Roman" panose="02020603050405020304" pitchFamily="18" charset="0"/>
                <a:cs typeface="Arial"/>
              </a:rPr>
              <a:t>COVID-19 vaccine</a:t>
            </a:r>
          </a:p>
          <a:p>
            <a:pPr marL="0" indent="0">
              <a:lnSpc>
                <a:spcPct val="100000"/>
              </a:lnSpc>
              <a:spcAft>
                <a:spcPts val="800"/>
              </a:spcAft>
              <a:buNone/>
            </a:pPr>
            <a:r>
              <a:rPr lang="en-GB" sz="2000" b="1">
                <a:solidFill>
                  <a:srgbClr val="002060"/>
                </a:solidFill>
                <a:effectLst/>
                <a:latin typeface="Arial"/>
                <a:ea typeface="Calibri"/>
                <a:cs typeface="Times New Roman"/>
              </a:rPr>
              <a:t>People with a history of allergy: </a:t>
            </a:r>
            <a:r>
              <a:rPr lang="en-GB" sz="2000">
                <a:solidFill>
                  <a:srgbClr val="002060"/>
                </a:solidFill>
                <a:effectLst/>
                <a:latin typeface="Arial"/>
                <a:ea typeface="Times New Roman" panose="02020603050405020304" pitchFamily="18" charset="0"/>
                <a:cs typeface="Times New Roman"/>
              </a:rPr>
              <a:t>A very small number of individuals have experienced anaphylaxis when receiving a COVID-19 vaccine. Anyone with a history of allergic reaction to an excipient in the COVID-19 vaccine should not receive that vaccine (except with expert advice), but those with any other allergies (such as a food allergy) – including those with prior anaphylaxis – can have the vaccine. </a:t>
            </a:r>
            <a:r>
              <a:rPr lang="en-GB" sz="2000">
                <a:effectLst/>
                <a:latin typeface="Arial"/>
                <a:ea typeface="Times New Roman" panose="02020603050405020304" pitchFamily="18" charset="0"/>
                <a:cs typeface="Times New Roman"/>
              </a:rPr>
              <a:t>G</a:t>
            </a:r>
            <a:r>
              <a:rPr lang="en-GB" sz="2000">
                <a:effectLst/>
                <a:latin typeface="Arial"/>
                <a:ea typeface="Calibri"/>
                <a:cs typeface="Arial"/>
              </a:rPr>
              <a:t>uidance about the management of individuals with a history of allergy should be followed (summarised in Table 5) </a:t>
            </a:r>
            <a:r>
              <a:rPr lang="en-GB" sz="2000" u="sng">
                <a:solidFill>
                  <a:srgbClr val="0000FF"/>
                </a:solidFill>
                <a:effectLst/>
                <a:latin typeface="Arial"/>
                <a:ea typeface="Calibri"/>
                <a:cs typeface="Times New Roman"/>
                <a:hlinkClick r:id="rId3"/>
              </a:rPr>
              <a:t>COVID-19: green book chapter</a:t>
            </a:r>
            <a:r>
              <a:rPr lang="en-GB" sz="2000" u="sng">
                <a:solidFill>
                  <a:srgbClr val="0000FF"/>
                </a:solidFill>
                <a:effectLst/>
                <a:latin typeface="Arial"/>
                <a:ea typeface="Calibri"/>
                <a:cs typeface="Times New Roman"/>
              </a:rPr>
              <a:t>.</a:t>
            </a:r>
            <a:endParaRPr lang="en-GB" sz="2000">
              <a:latin typeface="Arial"/>
              <a:ea typeface="Calibri"/>
              <a:cs typeface="Times New Roman"/>
            </a:endParaRPr>
          </a:p>
          <a:p>
            <a:endParaRPr lang="en-GB"/>
          </a:p>
        </p:txBody>
      </p:sp>
      <p:sp>
        <p:nvSpPr>
          <p:cNvPr id="5" name="Slide Number Placeholder 4">
            <a:extLst>
              <a:ext uri="{FF2B5EF4-FFF2-40B4-BE49-F238E27FC236}">
                <a16:creationId xmlns:a16="http://schemas.microsoft.com/office/drawing/2014/main" id="{20EC2935-4633-4A2D-8D27-F364531FCF9B}"/>
              </a:ext>
            </a:extLst>
          </p:cNvPr>
          <p:cNvSpPr>
            <a:spLocks noGrp="1"/>
          </p:cNvSpPr>
          <p:nvPr>
            <p:ph type="sldNum" sz="quarter" idx="12"/>
          </p:nvPr>
        </p:nvSpPr>
        <p:spPr/>
        <p:txBody>
          <a:bodyPr/>
          <a:lstStyle/>
          <a:p>
            <a:fld id="{561D0CCE-8DCC-44DC-A653-AE62B1D84A52}" type="slidenum">
              <a:rPr lang="en-GB" smtClean="0"/>
              <a:pPr/>
              <a:t>42</a:t>
            </a:fld>
            <a:endParaRPr lang="en-GB"/>
          </a:p>
        </p:txBody>
      </p:sp>
    </p:spTree>
    <p:extLst>
      <p:ext uri="{BB962C8B-B14F-4D97-AF65-F5344CB8AC3E}">
        <p14:creationId xmlns:p14="http://schemas.microsoft.com/office/powerpoint/2010/main" val="3719744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3" y="-3059"/>
            <a:ext cx="11942380" cy="1077486"/>
          </a:xfrm>
        </p:spPr>
        <p:txBody>
          <a:bodyPr/>
          <a:lstStyle/>
          <a:p>
            <a:pPr algn="ctr"/>
            <a:r>
              <a:rPr lang="en-GB" sz="3200" b="1"/>
              <a:t>Site of administration:</a:t>
            </a:r>
          </a:p>
        </p:txBody>
      </p:sp>
      <p:sp>
        <p:nvSpPr>
          <p:cNvPr id="5" name="Slide Number Placeholder 4"/>
          <p:cNvSpPr>
            <a:spLocks noGrp="1"/>
          </p:cNvSpPr>
          <p:nvPr>
            <p:ph type="sldNum" sz="quarter" idx="12"/>
          </p:nvPr>
        </p:nvSpPr>
        <p:spPr/>
        <p:txBody>
          <a:bodyPr/>
          <a:lstStyle/>
          <a:p>
            <a:fld id="{561D0CCE-8DCC-44DC-A653-AE62B1D84A52}" type="slidenum">
              <a:rPr lang="en-GB" smtClean="0"/>
              <a:pPr/>
              <a:t>43</a:t>
            </a:fld>
            <a:endParaRPr lang="en-GB"/>
          </a:p>
        </p:txBody>
      </p:sp>
      <p:pic>
        <p:nvPicPr>
          <p:cNvPr id="6" name="Content Placeholder 5"/>
          <p:cNvPicPr>
            <a:picLocks noGrp="1" noChangeAspect="1"/>
          </p:cNvPicPr>
          <p:nvPr>
            <p:ph idx="1"/>
          </p:nvPr>
        </p:nvPicPr>
        <p:blipFill rotWithShape="1">
          <a:blip r:embed="rId3"/>
          <a:srcRect l="48448" t="17389" r="13800" b="22458"/>
          <a:stretch/>
        </p:blipFill>
        <p:spPr>
          <a:xfrm>
            <a:off x="842140" y="1590839"/>
            <a:ext cx="4742794" cy="4390288"/>
          </a:xfrm>
          <a:prstGeom prst="rect">
            <a:avLst/>
          </a:prstGeom>
        </p:spPr>
      </p:pic>
      <p:pic>
        <p:nvPicPr>
          <p:cNvPr id="7" name="Picture 6"/>
          <p:cNvPicPr>
            <a:picLocks noChangeAspect="1"/>
          </p:cNvPicPr>
          <p:nvPr/>
        </p:nvPicPr>
        <p:blipFill rotWithShape="1">
          <a:blip r:embed="rId4"/>
          <a:srcRect l="48829" t="17548" r="12654" b="24039"/>
          <a:stretch/>
        </p:blipFill>
        <p:spPr>
          <a:xfrm>
            <a:off x="5736231" y="1592141"/>
            <a:ext cx="5249917" cy="4592714"/>
          </a:xfrm>
          <a:prstGeom prst="rect">
            <a:avLst/>
          </a:prstGeom>
        </p:spPr>
      </p:pic>
      <p:sp>
        <p:nvSpPr>
          <p:cNvPr id="8" name="TextBox 7">
            <a:extLst>
              <a:ext uri="{FF2B5EF4-FFF2-40B4-BE49-F238E27FC236}">
                <a16:creationId xmlns:a16="http://schemas.microsoft.com/office/drawing/2014/main" id="{43D0041F-949E-9A74-C42A-D7A7064132C0}"/>
              </a:ext>
            </a:extLst>
          </p:cNvPr>
          <p:cNvSpPr txBox="1"/>
          <p:nvPr/>
        </p:nvSpPr>
        <p:spPr>
          <a:xfrm>
            <a:off x="249620" y="479848"/>
            <a:ext cx="11942380" cy="1077218"/>
          </a:xfrm>
          <a:prstGeom prst="rect">
            <a:avLst/>
          </a:prstGeom>
          <a:noFill/>
        </p:spPr>
        <p:txBody>
          <a:bodyPr wrap="square" lIns="91440" tIns="45720" rIns="91440" bIns="45720" anchor="t">
            <a:spAutoFit/>
          </a:bodyPr>
          <a:lstStyle/>
          <a:p>
            <a:pPr algn="ctr"/>
            <a:r>
              <a:rPr lang="en-GB" sz="1600">
                <a:solidFill>
                  <a:srgbClr val="002060"/>
                </a:solidFill>
                <a:effectLst/>
                <a:latin typeface="Arial"/>
                <a:ea typeface="Times New Roman" panose="02020603050405020304" pitchFamily="18" charset="0"/>
                <a:cs typeface="Times New Roman"/>
              </a:rPr>
              <a:t>In infants from 6 to less than 12 months of age, the recommended injection site is the anterolateral aspect of the thigh. </a:t>
            </a:r>
            <a:endParaRPr lang="en-GB" sz="1600">
              <a:solidFill>
                <a:srgbClr val="002060"/>
              </a:solidFill>
              <a:latin typeface="Times New Roman"/>
              <a:ea typeface="Times New Roman" panose="02020603050405020304" pitchFamily="18" charset="0"/>
              <a:cs typeface="Times New Roman"/>
            </a:endParaRPr>
          </a:p>
          <a:p>
            <a:pPr algn="ctr"/>
            <a:r>
              <a:rPr lang="en-GB" sz="1600">
                <a:solidFill>
                  <a:srgbClr val="002060"/>
                </a:solidFill>
                <a:effectLst/>
                <a:latin typeface="Arial"/>
                <a:ea typeface="Times New Roman" panose="02020603050405020304" pitchFamily="18" charset="0"/>
                <a:cs typeface="Times New Roman"/>
              </a:rPr>
              <a:t>In individuals 1 year of age and older, the recommended injection site is the deltoid muscle</a:t>
            </a:r>
            <a:r>
              <a:rPr lang="en-GB" sz="1600">
                <a:solidFill>
                  <a:srgbClr val="002060"/>
                </a:solidFill>
                <a:latin typeface="Arial"/>
                <a:ea typeface="Times New Roman" panose="02020603050405020304" pitchFamily="18" charset="0"/>
                <a:cs typeface="Times New Roman"/>
              </a:rPr>
              <a:t>, as long as there is adequate muscle mass, if after clinical assessment it is considered there is minimal muscle mass in the deltoid muscle, then the vaccine can be administered in the anterolateral aspect of the thigh. </a:t>
            </a:r>
            <a:r>
              <a:rPr lang="en-GB" sz="1600">
                <a:solidFill>
                  <a:srgbClr val="0000FF"/>
                </a:solidFill>
                <a:latin typeface="Arial"/>
                <a:ea typeface="Times New Roman" panose="02020603050405020304" pitchFamily="18" charset="0"/>
                <a:cs typeface="Arial"/>
                <a:hlinkClick r:id="rId5"/>
              </a:rPr>
              <a:t>COVID-19: green book chapter</a:t>
            </a:r>
            <a:r>
              <a:rPr lang="en-GB" sz="1600" u="sng">
                <a:solidFill>
                  <a:srgbClr val="0000FF"/>
                </a:solidFill>
                <a:latin typeface="Arial"/>
                <a:ea typeface="Times New Roman" panose="02020603050405020304" pitchFamily="18" charset="0"/>
                <a:cs typeface="Arial"/>
              </a:rPr>
              <a:t>.</a:t>
            </a:r>
            <a:endParaRPr lang="en-GB" sz="1600">
              <a:solidFill>
                <a:srgbClr val="002060"/>
              </a:solidFill>
              <a:latin typeface="Times New Roman"/>
              <a:cs typeface="Times New Roman"/>
            </a:endParaRPr>
          </a:p>
        </p:txBody>
      </p:sp>
      <p:sp>
        <p:nvSpPr>
          <p:cNvPr id="4" name="TextBox 3">
            <a:extLst>
              <a:ext uri="{FF2B5EF4-FFF2-40B4-BE49-F238E27FC236}">
                <a16:creationId xmlns:a16="http://schemas.microsoft.com/office/drawing/2014/main" id="{00AC2C4C-7ACA-A196-8015-92ED2C070CBC}"/>
              </a:ext>
            </a:extLst>
          </p:cNvPr>
          <p:cNvSpPr txBox="1"/>
          <p:nvPr/>
        </p:nvSpPr>
        <p:spPr>
          <a:xfrm>
            <a:off x="98323" y="5689585"/>
            <a:ext cx="6103620" cy="584775"/>
          </a:xfrm>
          <a:prstGeom prst="rect">
            <a:avLst/>
          </a:prstGeom>
          <a:noFill/>
        </p:spPr>
        <p:txBody>
          <a:bodyPr wrap="square" lIns="91440" tIns="45720" rIns="91440" bIns="45720" anchor="t">
            <a:spAutoFit/>
          </a:bodyPr>
          <a:lstStyle/>
          <a:p>
            <a:pPr algn="ctr"/>
            <a:r>
              <a:rPr lang="en-GB" sz="1600">
                <a:solidFill>
                  <a:srgbClr val="002060"/>
                </a:solidFill>
                <a:effectLst/>
                <a:ea typeface="Calibri"/>
              </a:rPr>
              <a:t>Image source: The Australian Immunisation Handbook (health.gov.au)</a:t>
            </a:r>
            <a:endParaRPr lang="en-GB" sz="1600">
              <a:ea typeface="Calibri"/>
              <a:cs typeface="Arial"/>
            </a:endParaRPr>
          </a:p>
        </p:txBody>
      </p:sp>
    </p:spTree>
    <p:extLst>
      <p:ext uri="{BB962C8B-B14F-4D97-AF65-F5344CB8AC3E}">
        <p14:creationId xmlns:p14="http://schemas.microsoft.com/office/powerpoint/2010/main" val="515512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BD97-925B-46CD-9B5C-D32045B26358}"/>
              </a:ext>
            </a:extLst>
          </p:cNvPr>
          <p:cNvSpPr>
            <a:spLocks noGrp="1"/>
          </p:cNvSpPr>
          <p:nvPr>
            <p:ph type="title"/>
          </p:nvPr>
        </p:nvSpPr>
        <p:spPr>
          <a:xfrm>
            <a:off x="696686" y="-4989"/>
            <a:ext cx="10515600" cy="565649"/>
          </a:xfrm>
        </p:spPr>
        <p:txBody>
          <a:bodyPr/>
          <a:lstStyle/>
          <a:p>
            <a:pPr algn="ctr"/>
            <a:r>
              <a:rPr lang="en-GB" sz="3600" b="1"/>
              <a:t>Vaccination site</a:t>
            </a:r>
          </a:p>
        </p:txBody>
      </p:sp>
      <p:sp>
        <p:nvSpPr>
          <p:cNvPr id="3" name="Content Placeholder 2">
            <a:extLst>
              <a:ext uri="{FF2B5EF4-FFF2-40B4-BE49-F238E27FC236}">
                <a16:creationId xmlns:a16="http://schemas.microsoft.com/office/drawing/2014/main" id="{0521B173-8C06-413C-8BD6-E7416E374504}"/>
              </a:ext>
            </a:extLst>
          </p:cNvPr>
          <p:cNvSpPr>
            <a:spLocks noGrp="1"/>
          </p:cNvSpPr>
          <p:nvPr>
            <p:ph idx="1"/>
          </p:nvPr>
        </p:nvSpPr>
        <p:spPr>
          <a:xfrm>
            <a:off x="250372" y="565299"/>
            <a:ext cx="11941627" cy="5310121"/>
          </a:xfrm>
        </p:spPr>
        <p:txBody>
          <a:bodyPr lIns="91440" tIns="45720" rIns="91440" bIns="45720" anchor="t"/>
          <a:lstStyle/>
          <a:p>
            <a:r>
              <a:rPr lang="en-GB" sz="1600"/>
              <a:t>The vaccine should be administered intramuscularly. </a:t>
            </a:r>
            <a:endParaRPr lang="en-US" sz="1600">
              <a:cs typeface="Arial"/>
            </a:endParaRPr>
          </a:p>
          <a:p>
            <a:r>
              <a:rPr lang="en-GB" sz="1600"/>
              <a:t>The preferred site is the deltoid muscle of the upper arm in individuals over 12 months of age and the </a:t>
            </a:r>
            <a:r>
              <a:rPr lang="en-GB" sz="1600">
                <a:latin typeface="Arial"/>
                <a:ea typeface="Times New Roman" panose="02020603050405020304" pitchFamily="18" charset="0"/>
                <a:cs typeface="Arial"/>
              </a:rPr>
              <a:t>anterolateral aspect of the thigh in those under 12 months of age</a:t>
            </a:r>
            <a:r>
              <a:rPr lang="en-GB" sz="1600"/>
              <a:t>. The Green book COVID-19 chapter highlights further detail regarding specific age groups receiving the Pfizer B</a:t>
            </a:r>
            <a:r>
              <a:rPr lang="en-GB" sz="1600">
                <a:latin typeface="Arial"/>
                <a:ea typeface="Calibri"/>
                <a:cs typeface="Arial"/>
              </a:rPr>
              <a:t>ioNTech</a:t>
            </a:r>
            <a:r>
              <a:rPr lang="en-GB" sz="1600">
                <a:ea typeface="+mn-lt"/>
                <a:cs typeface="+mn-lt"/>
              </a:rPr>
              <a:t> COVID-</a:t>
            </a:r>
            <a:r>
              <a:rPr lang="en-GB" sz="1600">
                <a:latin typeface="Arial"/>
                <a:ea typeface="Calibri"/>
                <a:cs typeface="Arial"/>
              </a:rPr>
              <a:t>  </a:t>
            </a:r>
            <a:r>
              <a:rPr lang="en-GB" sz="1600">
                <a:ea typeface="+mn-lt"/>
                <a:cs typeface="+mn-lt"/>
              </a:rPr>
              <a:t>vaccines (Comirnaty</a:t>
            </a:r>
            <a:r>
              <a:rPr lang="en-GB" sz="1600">
                <a:latin typeface="Arial"/>
                <a:ea typeface="Calibri"/>
                <a:cs typeface="Arial"/>
              </a:rPr>
              <a:t>):</a:t>
            </a:r>
          </a:p>
          <a:p>
            <a:pPr lvl="1">
              <a:buFont typeface="Courier New" panose="020B0604020202020204" pitchFamily="34" charset="0"/>
              <a:buChar char="o"/>
            </a:pPr>
            <a:r>
              <a:rPr lang="en-GB" sz="1600">
                <a:cs typeface="Arial"/>
              </a:rPr>
              <a:t>In infants from 6 months to less than 12 months of age, the recommended injection site is the anterolateral aspect of the thigh</a:t>
            </a:r>
          </a:p>
          <a:p>
            <a:pPr lvl="1">
              <a:buFont typeface="Courier New" panose="020B0604020202020204" pitchFamily="34" charset="0"/>
              <a:buChar char="o"/>
            </a:pPr>
            <a:r>
              <a:rPr lang="en-GB" sz="1600">
                <a:cs typeface="Arial"/>
              </a:rPr>
              <a:t>COVID-19 vaccines can be administered as an intramuscular injection into the deltoid muscle or the anterolateral aspect of the thigh for those ages one to four years of age. In this age group clinical judgment can be applied, if there is minimal muscle mass in the deltoid area of the upper arm, or a particular reason to avoid immunisation in the deltoid muscle, then the vaccine can be given in the anterolateral aspect of the thigh.  </a:t>
            </a:r>
          </a:p>
          <a:p>
            <a:pPr lvl="1">
              <a:buFont typeface="Courier New" panose="020B0604020202020204" pitchFamily="34" charset="0"/>
              <a:buChar char="o"/>
            </a:pPr>
            <a:r>
              <a:rPr lang="en-GB" sz="1600">
                <a:cs typeface="Arial"/>
              </a:rPr>
              <a:t>For individuals 5 years of age and older, the preferred site is the deltoid muscle of the upper arm.   </a:t>
            </a:r>
          </a:p>
          <a:p>
            <a:pPr lvl="1">
              <a:buFont typeface="Courier New" panose="020B0604020202020204" pitchFamily="34" charset="0"/>
              <a:buChar char="o"/>
            </a:pPr>
            <a:endParaRPr lang="en-GB" sz="1600">
              <a:highlight>
                <a:srgbClr val="FFFF00"/>
              </a:highlight>
              <a:cs typeface="Arial"/>
            </a:endParaRPr>
          </a:p>
          <a:p>
            <a:r>
              <a:rPr lang="en-GB" sz="1600"/>
              <a:t>The vaccine should not be mixed in the same syringe with any other vaccines or medicinal products.</a:t>
            </a:r>
            <a:endParaRPr lang="en-GB" sz="1600">
              <a:cs typeface="Arial"/>
            </a:endParaRPr>
          </a:p>
          <a:p>
            <a:pPr marL="0" indent="0">
              <a:lnSpc>
                <a:spcPct val="110000"/>
              </a:lnSpc>
              <a:spcBef>
                <a:spcPts val="0"/>
              </a:spcBef>
              <a:buNone/>
            </a:pPr>
            <a:r>
              <a:rPr lang="en-GB" sz="1600"/>
              <a:t>Giving vaccine into the muscle: </a:t>
            </a:r>
            <a:endParaRPr lang="en-GB" sz="1600">
              <a:cs typeface="Arial"/>
            </a:endParaRPr>
          </a:p>
          <a:p>
            <a:pPr marL="457200" indent="-457200">
              <a:lnSpc>
                <a:spcPct val="110000"/>
              </a:lnSpc>
              <a:spcBef>
                <a:spcPts val="600"/>
              </a:spcBef>
              <a:buFont typeface="+mj-lt"/>
              <a:buAutoNum type="arabicParenR"/>
            </a:pPr>
            <a:r>
              <a:rPr lang="en-GB" sz="1600"/>
              <a:t>leads to a better immune response to the vaccine (as the muscle contains the appropriate cells necessary to initiate the immune response).</a:t>
            </a:r>
            <a:endParaRPr lang="en-GB" sz="1600">
              <a:cs typeface="Arial"/>
            </a:endParaRPr>
          </a:p>
          <a:p>
            <a:pPr marL="457200" indent="-457200">
              <a:lnSpc>
                <a:spcPct val="110000"/>
              </a:lnSpc>
              <a:spcBef>
                <a:spcPts val="0"/>
              </a:spcBef>
              <a:buFont typeface="+mj-lt"/>
              <a:buAutoNum type="arabicParenR"/>
            </a:pPr>
            <a:r>
              <a:rPr lang="en-GB" sz="1600"/>
              <a:t>is less likely to cause local reactions than if the vaccine is given into the skin (subcutaneously).</a:t>
            </a:r>
            <a:endParaRPr lang="en-GB" sz="1600">
              <a:cs typeface="Arial"/>
            </a:endParaRPr>
          </a:p>
          <a:p>
            <a:pPr marL="0" indent="0" eaLnBrk="1" hangingPunct="1">
              <a:lnSpc>
                <a:spcPct val="110000"/>
              </a:lnSpc>
              <a:spcBef>
                <a:spcPts val="1200"/>
              </a:spcBef>
              <a:buNone/>
            </a:pPr>
            <a:r>
              <a:rPr lang="en-GB" sz="1600"/>
              <a:t>The needle needs to be long enough to ensure vaccine is injected into the muscle. For this reason, a 25mm needle is being provided for administration of the COVID-19 vaccine.</a:t>
            </a:r>
            <a:endParaRPr lang="en-GB" sz="1600">
              <a:cs typeface="Arial"/>
            </a:endParaRPr>
          </a:p>
          <a:p>
            <a:endParaRPr lang="en-GB"/>
          </a:p>
        </p:txBody>
      </p:sp>
      <p:sp>
        <p:nvSpPr>
          <p:cNvPr id="5" name="Slide Number Placeholder 4">
            <a:extLst>
              <a:ext uri="{FF2B5EF4-FFF2-40B4-BE49-F238E27FC236}">
                <a16:creationId xmlns:a16="http://schemas.microsoft.com/office/drawing/2014/main" id="{A3497FED-4FCA-4586-8DEA-2772BFBCB7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46626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88909B-6CA8-4F4E-9521-1E9B932D681A}"/>
              </a:ext>
            </a:extLst>
          </p:cNvPr>
          <p:cNvSpPr>
            <a:spLocks noGrp="1"/>
          </p:cNvSpPr>
          <p:nvPr>
            <p:ph type="title"/>
          </p:nvPr>
        </p:nvSpPr>
        <p:spPr>
          <a:xfrm>
            <a:off x="329609" y="136525"/>
            <a:ext cx="11711827" cy="744484"/>
          </a:xfrm>
        </p:spPr>
        <p:txBody>
          <a:bodyPr/>
          <a:lstStyle/>
          <a:p>
            <a:pPr algn="ctr"/>
            <a:r>
              <a:rPr lang="en-GB" sz="3600" b="1"/>
              <a:t>Vaccinating Individuals with bleeding disorders</a:t>
            </a:r>
          </a:p>
        </p:txBody>
      </p:sp>
      <p:sp>
        <p:nvSpPr>
          <p:cNvPr id="6" name="Content Placeholder 5">
            <a:extLst>
              <a:ext uri="{FF2B5EF4-FFF2-40B4-BE49-F238E27FC236}">
                <a16:creationId xmlns:a16="http://schemas.microsoft.com/office/drawing/2014/main" id="{51D47DFF-DDED-4ECE-A6A8-ACB4CF2EC140}"/>
              </a:ext>
            </a:extLst>
          </p:cNvPr>
          <p:cNvSpPr>
            <a:spLocks noGrp="1"/>
          </p:cNvSpPr>
          <p:nvPr>
            <p:ph idx="1"/>
          </p:nvPr>
        </p:nvSpPr>
        <p:spPr>
          <a:xfrm>
            <a:off x="838200" y="1109610"/>
            <a:ext cx="10515600" cy="4833990"/>
          </a:xfrm>
        </p:spPr>
        <p:txBody>
          <a:bodyPr lIns="91440" tIns="45720" rIns="91440" bIns="45720" anchor="t"/>
          <a:lstStyle/>
          <a:p>
            <a:pPr>
              <a:lnSpc>
                <a:spcPct val="107000"/>
              </a:lnSpc>
              <a:spcAft>
                <a:spcPts val="800"/>
              </a:spcAft>
            </a:pPr>
            <a:r>
              <a:rPr lang="en-GB" sz="2000"/>
              <a:t>Individuals with bleeding disorders may be vaccinated intramuscularly if, in the opinion of a doctor familiar with the individual</a:t>
            </a:r>
            <a:r>
              <a:rPr lang="en-US" sz="2000"/>
              <a:t>’</a:t>
            </a:r>
            <a:r>
              <a:rPr lang="en-GB" sz="2000"/>
              <a:t>s bleeding risk, vaccines or similar small volume intramuscular injections can be administered with reasonable safety by this route.</a:t>
            </a:r>
          </a:p>
          <a:p>
            <a:pPr>
              <a:lnSpc>
                <a:spcPct val="107000"/>
              </a:lnSpc>
              <a:spcAft>
                <a:spcPts val="800"/>
              </a:spcAft>
            </a:pPr>
            <a:r>
              <a:rPr lang="en-GB" sz="2000"/>
              <a:t>If the individual receives medication/treatment to reduce bleeding, for example treatment for haemophilia, intramuscular vaccination can be scheduled shortly after such medication/ treatment is administered. Individuals on stable anticoagulation therapy, including individuals on warfarin who are up-to-date with their scheduled INR testing and whose latest INR is below the upper level of the therapeutic range, can receive intramuscular vaccination. </a:t>
            </a:r>
          </a:p>
          <a:p>
            <a:pPr>
              <a:lnSpc>
                <a:spcPct val="107000"/>
              </a:lnSpc>
              <a:spcAft>
                <a:spcPts val="800"/>
              </a:spcAft>
            </a:pPr>
            <a:r>
              <a:rPr lang="en-GB" sz="2000"/>
              <a:t>A fine needle (23 or 25 gauge) should be used for the vaccination, followed by firm pressure applied to the site without rubbing for at least 2 minutes (Advisory Committee on Immunization Practices 2019). The individual/parent/carer should be informed about the risk of haematoma from the injection </a:t>
            </a:r>
            <a:r>
              <a:rPr lang="en-GB" sz="2000">
                <a:hlinkClick r:id="rId3"/>
              </a:rPr>
              <a:t>Green Book COVID-19 chapter</a:t>
            </a:r>
            <a:r>
              <a:rPr lang="en-GB" sz="2000"/>
              <a:t> </a:t>
            </a:r>
            <a:endParaRPr lang="en-GB" sz="2000">
              <a:cs typeface="Arial"/>
            </a:endParaRPr>
          </a:p>
          <a:p>
            <a:pPr>
              <a:lnSpc>
                <a:spcPct val="107000"/>
              </a:lnSpc>
              <a:spcAft>
                <a:spcPts val="800"/>
              </a:spcAft>
            </a:pPr>
            <a:endParaRPr lang="en-GB" sz="2000"/>
          </a:p>
          <a:p>
            <a:pPr>
              <a:lnSpc>
                <a:spcPct val="107000"/>
              </a:lnSpc>
              <a:spcAft>
                <a:spcPts val="800"/>
              </a:spcAft>
            </a:pPr>
            <a:endParaRPr lang="en-GB" sz="2000"/>
          </a:p>
          <a:p>
            <a:endParaRPr lang="en-GB"/>
          </a:p>
        </p:txBody>
      </p:sp>
      <p:sp>
        <p:nvSpPr>
          <p:cNvPr id="4" name="Slide Number Placeholder 3">
            <a:extLst>
              <a:ext uri="{FF2B5EF4-FFF2-40B4-BE49-F238E27FC236}">
                <a16:creationId xmlns:a16="http://schemas.microsoft.com/office/drawing/2014/main" id="{D8AB7EED-66D3-4531-B870-9FDDFEC73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566AFE-F2FD-4642-96CE-AAFF5774BEE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40310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423F-D5E0-CA50-ACEB-7AA96C6CEF18}"/>
              </a:ext>
            </a:extLst>
          </p:cNvPr>
          <p:cNvSpPr>
            <a:spLocks noGrp="1"/>
          </p:cNvSpPr>
          <p:nvPr>
            <p:ph type="title"/>
          </p:nvPr>
        </p:nvSpPr>
        <p:spPr>
          <a:xfrm>
            <a:off x="113017" y="147689"/>
            <a:ext cx="11959118" cy="1325563"/>
          </a:xfrm>
        </p:spPr>
        <p:txBody>
          <a:bodyPr lIns="91440" tIns="45720" rIns="91440" bIns="45720" anchor="t"/>
          <a:lstStyle/>
          <a:p>
            <a:pPr algn="ctr"/>
            <a:r>
              <a:rPr lang="en-GB" sz="3600" b="1"/>
              <a:t>Disposal:</a:t>
            </a:r>
            <a:r>
              <a:rPr lang="en-GB" sz="3600" b="1">
                <a:effectLst/>
                <a:latin typeface="+mj-lt"/>
                <a:ea typeface="Calibri"/>
              </a:rPr>
              <a:t> </a:t>
            </a:r>
            <a:r>
              <a:rPr lang="en-GB" sz="3600" b="1">
                <a:effectLst/>
                <a:latin typeface="Arial"/>
                <a:ea typeface="Calibri"/>
                <a:cs typeface="Arial"/>
              </a:rPr>
              <a:t>Pfizer  Comirnaty LP.8.1 </a:t>
            </a:r>
            <a:br>
              <a:rPr lang="en-GB" sz="3600" b="1">
                <a:effectLst/>
                <a:latin typeface="Arial" panose="020B0604020202020204" pitchFamily="34" charset="0"/>
                <a:ea typeface="Calibri" panose="020F0502020204030204" pitchFamily="34" charset="0"/>
              </a:rPr>
            </a:br>
            <a:r>
              <a:rPr lang="en-GB" sz="3600" b="1">
                <a:effectLst/>
                <a:latin typeface="+mj-lt"/>
                <a:ea typeface="Calibri"/>
              </a:rPr>
              <a:t>COVID-19 mRNA Vaccine</a:t>
            </a:r>
            <a:r>
              <a:rPr lang="en-GB" sz="3600" b="1"/>
              <a:t>s</a:t>
            </a:r>
            <a:endParaRPr lang="en-GB" sz="3600"/>
          </a:p>
        </p:txBody>
      </p:sp>
      <p:sp>
        <p:nvSpPr>
          <p:cNvPr id="3" name="Content Placeholder 2">
            <a:extLst>
              <a:ext uri="{FF2B5EF4-FFF2-40B4-BE49-F238E27FC236}">
                <a16:creationId xmlns:a16="http://schemas.microsoft.com/office/drawing/2014/main" id="{4506A17B-8EB1-C165-F47F-E3F5C7F0B430}"/>
              </a:ext>
            </a:extLst>
          </p:cNvPr>
          <p:cNvSpPr>
            <a:spLocks noGrp="1"/>
          </p:cNvSpPr>
          <p:nvPr>
            <p:ph idx="1"/>
          </p:nvPr>
        </p:nvSpPr>
        <p:spPr>
          <a:xfrm>
            <a:off x="834776" y="1785028"/>
            <a:ext cx="10515600" cy="4351338"/>
          </a:xfrm>
        </p:spPr>
        <p:txBody>
          <a:bodyPr lIns="91440" tIns="45720" rIns="91440" bIns="45720" anchor="t"/>
          <a:lstStyle/>
          <a:p>
            <a:pPr lvl="0"/>
            <a:r>
              <a:rPr lang="en-GB" sz="2400">
                <a:effectLst/>
                <a:latin typeface="Arial"/>
                <a:ea typeface="Times New Roman" panose="02020603050405020304" pitchFamily="18" charset="0"/>
                <a:cs typeface="Arial"/>
              </a:rPr>
              <a:t>Any unused product or waste material should be disposed of in accordance with local policy</a:t>
            </a:r>
          </a:p>
          <a:p>
            <a:pPr marL="0" indent="0">
              <a:buNone/>
            </a:pPr>
            <a:endParaRPr lang="en-GB" sz="2400">
              <a:effectLst/>
              <a:latin typeface="Times New Roman" panose="02020603050405020304" pitchFamily="18" charset="0"/>
              <a:ea typeface="Times New Roman" panose="02020603050405020304" pitchFamily="18" charset="0"/>
            </a:endParaRPr>
          </a:p>
          <a:p>
            <a:pPr lvl="0"/>
            <a:r>
              <a:rPr lang="en-GB" sz="2400">
                <a:effectLst/>
                <a:latin typeface="Arial"/>
                <a:ea typeface="Times New Roman" panose="02020603050405020304" pitchFamily="18" charset="0"/>
                <a:cs typeface="Arial"/>
              </a:rPr>
              <a:t>Equipment used for immunisation, including used vials, ampoules, or  discharged vaccines in a syringe or applicator, should be disposed of at the end of a session by sealing in </a:t>
            </a:r>
            <a:r>
              <a:rPr lang="en-GB" sz="2400">
                <a:latin typeface="Arial"/>
                <a:ea typeface="Times New Roman" panose="02020603050405020304" pitchFamily="18" charset="0"/>
                <a:cs typeface="Arial"/>
              </a:rPr>
              <a:t>an</a:t>
            </a:r>
            <a:r>
              <a:rPr lang="en-GB" sz="2400">
                <a:effectLst/>
                <a:latin typeface="Arial"/>
                <a:ea typeface="Times New Roman" panose="02020603050405020304" pitchFamily="18" charset="0"/>
                <a:cs typeface="Arial"/>
              </a:rPr>
              <a:t> UN-approved puncture-resistant ‘sharps’ box, according to local authority regulations and guidance in the </a:t>
            </a:r>
            <a:r>
              <a:rPr lang="en-GB" sz="2400" u="sng">
                <a:solidFill>
                  <a:srgbClr val="0000FF"/>
                </a:solidFill>
                <a:effectLst/>
                <a:latin typeface="Arial"/>
                <a:ea typeface="Times New Roman" panose="02020603050405020304" pitchFamily="18" charset="0"/>
                <a:cs typeface="Arial"/>
                <a:hlinkClick r:id="rId2"/>
              </a:rPr>
              <a:t>Welsh Health Technical Memorandum 07-01 Safe management of healthcare waste</a:t>
            </a:r>
            <a:endParaRPr lang="en-GB" sz="2400">
              <a:effectLst/>
              <a:latin typeface="Arial"/>
              <a:ea typeface="Times New Roman" panose="02020603050405020304" pitchFamily="18" charset="0"/>
              <a:cs typeface="Arial"/>
            </a:endParaRPr>
          </a:p>
          <a:p>
            <a:endParaRPr lang="en-GB"/>
          </a:p>
        </p:txBody>
      </p:sp>
      <p:sp>
        <p:nvSpPr>
          <p:cNvPr id="5" name="Slide Number Placeholder 4">
            <a:extLst>
              <a:ext uri="{FF2B5EF4-FFF2-40B4-BE49-F238E27FC236}">
                <a16:creationId xmlns:a16="http://schemas.microsoft.com/office/drawing/2014/main" id="{BDACCEFD-D7AF-1740-DE34-8061B5975828}"/>
              </a:ext>
            </a:extLst>
          </p:cNvPr>
          <p:cNvSpPr>
            <a:spLocks noGrp="1"/>
          </p:cNvSpPr>
          <p:nvPr>
            <p:ph type="sldNum" sz="quarter" idx="12"/>
          </p:nvPr>
        </p:nvSpPr>
        <p:spPr/>
        <p:txBody>
          <a:bodyPr/>
          <a:lstStyle/>
          <a:p>
            <a:fld id="{561D0CCE-8DCC-44DC-A653-AE62B1D84A52}" type="slidenum">
              <a:rPr lang="en-GB" smtClean="0"/>
              <a:pPr/>
              <a:t>46</a:t>
            </a:fld>
            <a:endParaRPr lang="en-GB"/>
          </a:p>
        </p:txBody>
      </p:sp>
    </p:spTree>
    <p:extLst>
      <p:ext uri="{BB962C8B-B14F-4D97-AF65-F5344CB8AC3E}">
        <p14:creationId xmlns:p14="http://schemas.microsoft.com/office/powerpoint/2010/main" val="2624127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54D8-ACD5-9511-F007-B1093A877B3F}"/>
              </a:ext>
            </a:extLst>
          </p:cNvPr>
          <p:cNvSpPr>
            <a:spLocks noGrp="1"/>
          </p:cNvSpPr>
          <p:nvPr>
            <p:ph type="title"/>
          </p:nvPr>
        </p:nvSpPr>
        <p:spPr>
          <a:xfrm>
            <a:off x="0" y="136525"/>
            <a:ext cx="12192000" cy="706930"/>
          </a:xfrm>
        </p:spPr>
        <p:txBody>
          <a:bodyPr/>
          <a:lstStyle/>
          <a:p>
            <a:pPr algn="ctr"/>
            <a:r>
              <a:rPr lang="en-GB" sz="3600" b="1"/>
              <a:t>Adverse reactions </a:t>
            </a:r>
            <a:endParaRPr lang="en-GB" sz="3600"/>
          </a:p>
        </p:txBody>
      </p:sp>
      <p:sp>
        <p:nvSpPr>
          <p:cNvPr id="3" name="Content Placeholder 2">
            <a:extLst>
              <a:ext uri="{FF2B5EF4-FFF2-40B4-BE49-F238E27FC236}">
                <a16:creationId xmlns:a16="http://schemas.microsoft.com/office/drawing/2014/main" id="{6E75752F-FC32-3A8C-DAF6-D46274026989}"/>
              </a:ext>
            </a:extLst>
          </p:cNvPr>
          <p:cNvSpPr>
            <a:spLocks noGrp="1"/>
          </p:cNvSpPr>
          <p:nvPr>
            <p:ph idx="1"/>
          </p:nvPr>
        </p:nvSpPr>
        <p:spPr>
          <a:xfrm>
            <a:off x="551793" y="690523"/>
            <a:ext cx="11088414" cy="4206196"/>
          </a:xfrm>
        </p:spPr>
        <p:txBody>
          <a:bodyPr lIns="91440" tIns="45720" rIns="91440" bIns="45720" anchor="t"/>
          <a:lstStyle/>
          <a:p>
            <a:pPr marL="0" indent="0">
              <a:buNone/>
            </a:pPr>
            <a:r>
              <a:rPr lang="en-GB" sz="2000"/>
              <a:t>Like all vaccines, Comirnaty LP.8.1. can cause side effects, although not everybody gets them</a:t>
            </a:r>
          </a:p>
          <a:p>
            <a:pPr marL="0" indent="0">
              <a:buNone/>
            </a:pPr>
            <a:r>
              <a:rPr lang="en-GB" sz="2000"/>
              <a:t>A detailed list of adverse reactions is available in the </a:t>
            </a:r>
            <a:r>
              <a:rPr lang="en-GB" sz="2000">
                <a:hlinkClick r:id="rId3"/>
              </a:rPr>
              <a:t>Summary of Product Characteristics</a:t>
            </a:r>
            <a:r>
              <a:rPr lang="en-GB" sz="2000"/>
              <a:t>.</a:t>
            </a:r>
            <a:endParaRPr lang="en-GB" sz="2000">
              <a:cs typeface="Arial"/>
            </a:endParaRPr>
          </a:p>
          <a:p>
            <a:pPr marL="0" indent="0">
              <a:buNone/>
            </a:pPr>
            <a:r>
              <a:rPr lang="en-GB" sz="2000"/>
              <a:t>The most common reported adverse effects (affecting between 1 in 10 people, and 1 in 100 people) include:</a:t>
            </a:r>
            <a:endParaRPr lang="en-GB" sz="2000">
              <a:cs typeface="Arial"/>
            </a:endParaRPr>
          </a:p>
          <a:p>
            <a:pPr>
              <a:buFont typeface="Courier New" panose="02070309020205020404" pitchFamily="49" charset="0"/>
              <a:buChar char="o"/>
            </a:pPr>
            <a:r>
              <a:rPr lang="en-GB" sz="2000"/>
              <a:t>headache, irritability, drowsiness.</a:t>
            </a:r>
            <a:endParaRPr lang="en-GB" sz="2000">
              <a:cs typeface="Arial"/>
            </a:endParaRPr>
          </a:p>
          <a:p>
            <a:pPr>
              <a:buFont typeface="Courier New" panose="02070309020205020404" pitchFamily="49" charset="0"/>
              <a:buChar char="o"/>
            </a:pPr>
            <a:r>
              <a:rPr lang="en-GB" sz="2000"/>
              <a:t>diarrhoea, nausea, vomiting and decreased apatite </a:t>
            </a:r>
            <a:endParaRPr lang="en-GB" sz="2000">
              <a:cs typeface="Arial"/>
            </a:endParaRPr>
          </a:p>
          <a:p>
            <a:pPr>
              <a:buFont typeface="Courier New" panose="02070309020205020404" pitchFamily="49" charset="0"/>
              <a:buChar char="o"/>
            </a:pPr>
            <a:r>
              <a:rPr lang="en-GB" sz="2000"/>
              <a:t>muscle and or joint pain.</a:t>
            </a:r>
            <a:endParaRPr lang="en-GB" sz="2000">
              <a:cs typeface="Arial"/>
            </a:endParaRPr>
          </a:p>
          <a:p>
            <a:pPr>
              <a:buFont typeface="Courier New" panose="02070309020205020404" pitchFamily="49" charset="0"/>
              <a:buChar char="o"/>
            </a:pPr>
            <a:r>
              <a:rPr lang="en-GB" sz="2000"/>
              <a:t>pain in the vaccinated arm.</a:t>
            </a:r>
            <a:endParaRPr lang="en-GB" sz="2000">
              <a:cs typeface="Arial"/>
            </a:endParaRPr>
          </a:p>
          <a:p>
            <a:pPr>
              <a:buFont typeface="Courier New" panose="02070309020205020404" pitchFamily="49" charset="0"/>
              <a:buChar char="o"/>
            </a:pPr>
            <a:r>
              <a:rPr lang="en-GB" sz="2000"/>
              <a:t>enlarged lymph nodes.</a:t>
            </a:r>
            <a:endParaRPr lang="en-GB" sz="2000">
              <a:cs typeface="Arial"/>
            </a:endParaRPr>
          </a:p>
          <a:p>
            <a:pPr>
              <a:buFont typeface="Courier New" panose="02070309020205020404" pitchFamily="49" charset="0"/>
              <a:buChar char="o"/>
            </a:pPr>
            <a:r>
              <a:rPr lang="en-GB" sz="2000"/>
              <a:t>feeling weak, lethargic, tiredness, chills and fever.</a:t>
            </a:r>
            <a:endParaRPr lang="en-GB" sz="2000">
              <a:cs typeface="Arial"/>
            </a:endParaRPr>
          </a:p>
          <a:p>
            <a:pPr>
              <a:buFont typeface="Courier New" panose="02070309020205020404" pitchFamily="49" charset="0"/>
              <a:buChar char="o"/>
            </a:pPr>
            <a:r>
              <a:rPr lang="en-GB" sz="2000"/>
              <a:t>injections site pain, tenderness, redness, itching and swelling. </a:t>
            </a:r>
            <a:endParaRPr lang="en-GB" sz="2000">
              <a:cs typeface="Arial"/>
            </a:endParaRPr>
          </a:p>
          <a:p>
            <a:pPr>
              <a:buFont typeface="Courier New" panose="02070309020205020404" pitchFamily="49" charset="0"/>
              <a:buChar char="o"/>
            </a:pPr>
            <a:endParaRPr lang="en-GB" sz="2000"/>
          </a:p>
          <a:p>
            <a:pPr marL="0" indent="0">
              <a:buNone/>
            </a:pPr>
            <a:r>
              <a:rPr lang="en-GB" sz="2000"/>
              <a:t>Irritability, injection site tenderness, sleepiness, rash and reduced appetite more common in individuals aged 6 to 23 months.</a:t>
            </a:r>
            <a:endParaRPr lang="en-GB" sz="2000">
              <a:cs typeface="Arial"/>
            </a:endParaRPr>
          </a:p>
          <a:p>
            <a:pPr marL="0" indent="0">
              <a:buNone/>
            </a:pPr>
            <a:endParaRPr lang="en-GB" sz="2000"/>
          </a:p>
        </p:txBody>
      </p:sp>
      <p:sp>
        <p:nvSpPr>
          <p:cNvPr id="5" name="Slide Number Placeholder 4">
            <a:extLst>
              <a:ext uri="{FF2B5EF4-FFF2-40B4-BE49-F238E27FC236}">
                <a16:creationId xmlns:a16="http://schemas.microsoft.com/office/drawing/2014/main" id="{E8002F81-3037-BD9A-698E-4F1A6A0FE727}"/>
              </a:ext>
            </a:extLst>
          </p:cNvPr>
          <p:cNvSpPr>
            <a:spLocks noGrp="1"/>
          </p:cNvSpPr>
          <p:nvPr>
            <p:ph type="sldNum" sz="quarter" idx="12"/>
          </p:nvPr>
        </p:nvSpPr>
        <p:spPr/>
        <p:txBody>
          <a:bodyPr/>
          <a:lstStyle/>
          <a:p>
            <a:fld id="{561D0CCE-8DCC-44DC-A653-AE62B1D84A52}" type="slidenum">
              <a:rPr lang="en-GB" smtClean="0"/>
              <a:pPr/>
              <a:t>47</a:t>
            </a:fld>
            <a:endParaRPr lang="en-GB"/>
          </a:p>
        </p:txBody>
      </p:sp>
    </p:spTree>
    <p:extLst>
      <p:ext uri="{BB962C8B-B14F-4D97-AF65-F5344CB8AC3E}">
        <p14:creationId xmlns:p14="http://schemas.microsoft.com/office/powerpoint/2010/main" val="7403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EB84-08AA-491D-D38A-86AEE3C84305}"/>
              </a:ext>
            </a:extLst>
          </p:cNvPr>
          <p:cNvSpPr>
            <a:spLocks noGrp="1"/>
          </p:cNvSpPr>
          <p:nvPr>
            <p:ph type="title"/>
          </p:nvPr>
        </p:nvSpPr>
        <p:spPr>
          <a:xfrm>
            <a:off x="0" y="200693"/>
            <a:ext cx="12192000" cy="599551"/>
          </a:xfrm>
        </p:spPr>
        <p:txBody>
          <a:bodyPr/>
          <a:lstStyle/>
          <a:p>
            <a:pPr algn="ctr"/>
            <a:r>
              <a:rPr lang="en-GB" sz="3600" b="1"/>
              <a:t>Myocarditis and pericarditis</a:t>
            </a:r>
            <a:endParaRPr lang="en-GB" sz="3600"/>
          </a:p>
        </p:txBody>
      </p:sp>
      <p:sp>
        <p:nvSpPr>
          <p:cNvPr id="3" name="Content Placeholder 2">
            <a:extLst>
              <a:ext uri="{FF2B5EF4-FFF2-40B4-BE49-F238E27FC236}">
                <a16:creationId xmlns:a16="http://schemas.microsoft.com/office/drawing/2014/main" id="{98E1C858-1EB7-D7C0-C3E0-9277998BC349}"/>
              </a:ext>
            </a:extLst>
          </p:cNvPr>
          <p:cNvSpPr>
            <a:spLocks noGrp="1"/>
          </p:cNvSpPr>
          <p:nvPr>
            <p:ph idx="1"/>
          </p:nvPr>
        </p:nvSpPr>
        <p:spPr>
          <a:xfrm>
            <a:off x="162647" y="882336"/>
            <a:ext cx="11866706" cy="5093328"/>
          </a:xfrm>
        </p:spPr>
        <p:txBody>
          <a:bodyPr lIns="91440" tIns="45720" rIns="91440" bIns="45720" anchor="t"/>
          <a:lstStyle/>
          <a:p>
            <a:r>
              <a:rPr lang="en-GB" sz="1800"/>
              <a:t>Cases of myocarditis and pericarditis have been reported rarely after COVID-19 vaccination. Cases have been observed more often after the second vaccination, and more often in younger males</a:t>
            </a:r>
            <a:endParaRPr lang="en-GB" sz="1800">
              <a:cs typeface="Arial"/>
            </a:endParaRPr>
          </a:p>
          <a:p>
            <a:r>
              <a:rPr lang="en-GB" sz="1800">
                <a:cs typeface="Arial"/>
              </a:rPr>
              <a:t>Although now licensed from 6 months of age, Moderna Spikevax COVID-19 vaccines are not recommended for use in individuals of less than 18 years of age because of the slightly higher risk of myocarditis/pericarditis compared to Pfizer vaccines </a:t>
            </a:r>
            <a:r>
              <a:rPr lang="en-GB" sz="1800">
                <a:hlinkClick r:id="rId3"/>
              </a:rPr>
              <a:t>Green Book COVID-19 chapter</a:t>
            </a:r>
            <a:r>
              <a:rPr lang="en-GB" sz="1800"/>
              <a:t> </a:t>
            </a:r>
            <a:endParaRPr lang="en-GB" sz="1800">
              <a:cs typeface="Arial"/>
            </a:endParaRPr>
          </a:p>
          <a:p>
            <a:r>
              <a:rPr lang="en-GB" sz="1800"/>
              <a:t>If an individual develops myocarditis or pericarditis following the first COVID-19 vaccination they should be assessed by an appropriate clinician to determine whether it is likely to be vaccine related </a:t>
            </a:r>
            <a:endParaRPr lang="en-GB" sz="1800">
              <a:cs typeface="Arial"/>
            </a:endParaRPr>
          </a:p>
          <a:p>
            <a:pPr marL="0" indent="0" algn="ctr">
              <a:buNone/>
            </a:pPr>
            <a:r>
              <a:rPr lang="en-GB" sz="1800">
                <a:hlinkClick r:id="rId4"/>
              </a:rPr>
              <a:t>https://www.gov.uk/government/publications/myocarditis-and-pericarditis-after-covid-19-vaccination/myocarditis-and-pericarditis-after-covid-19-vaccination-guidance-for-healthcare-professionals</a:t>
            </a:r>
            <a:endParaRPr lang="en-GB" sz="1800">
              <a:cs typeface="Arial"/>
            </a:endParaRPr>
          </a:p>
          <a:p>
            <a:r>
              <a:rPr lang="en-GB" sz="1800"/>
              <a:t>Healthcare professionals should be alert to the signs and symptoms of myocarditis and pericarditis. Vaccinees (including parents or caregivers) should be instructed to seek immediate medical attention if they develop symptoms indicative of myocarditis or pericarditis such as (acute and persisting) chest pain, shortness of breath, or palpitations following vaccination. Healthcare professionals should consult guidance and/or specialists to diagnose and treat this condition. </a:t>
            </a:r>
            <a:r>
              <a:rPr lang="en-GB" sz="1800">
                <a:hlinkClick r:id="rId3"/>
              </a:rPr>
              <a:t>Green Book COVID-19 chapter</a:t>
            </a:r>
            <a:r>
              <a:rPr lang="en-GB" sz="1800"/>
              <a:t> </a:t>
            </a:r>
            <a:endParaRPr lang="en-GB" sz="1800">
              <a:cs typeface="Arial"/>
            </a:endParaRPr>
          </a:p>
          <a:p>
            <a:r>
              <a:rPr lang="en-GB" sz="1800"/>
              <a:t>As the mechanism of action and risk of recurrence of myocarditis and pericarditis are being investigated, the current advice is that an individual’s second or subsequent doses should be deferred pending further investigation and careful consideration of the risks and benefits</a:t>
            </a:r>
            <a:endParaRPr lang="en-GB" sz="1800" b="1"/>
          </a:p>
          <a:p>
            <a:pPr marL="0" indent="0">
              <a:buNone/>
            </a:pPr>
            <a:endParaRPr lang="en-GB" sz="1800">
              <a:cs typeface="Arial"/>
            </a:endParaRPr>
          </a:p>
        </p:txBody>
      </p:sp>
      <p:sp>
        <p:nvSpPr>
          <p:cNvPr id="5" name="Slide Number Placeholder 4">
            <a:extLst>
              <a:ext uri="{FF2B5EF4-FFF2-40B4-BE49-F238E27FC236}">
                <a16:creationId xmlns:a16="http://schemas.microsoft.com/office/drawing/2014/main" id="{70E79CEC-C48E-7087-5CD6-96EC6046F62F}"/>
              </a:ext>
            </a:extLst>
          </p:cNvPr>
          <p:cNvSpPr>
            <a:spLocks noGrp="1"/>
          </p:cNvSpPr>
          <p:nvPr>
            <p:ph type="sldNum" sz="quarter" idx="12"/>
          </p:nvPr>
        </p:nvSpPr>
        <p:spPr/>
        <p:txBody>
          <a:bodyPr/>
          <a:lstStyle/>
          <a:p>
            <a:fld id="{561D0CCE-8DCC-44DC-A653-AE62B1D84A52}" type="slidenum">
              <a:rPr lang="en-GB" smtClean="0"/>
              <a:pPr/>
              <a:t>48</a:t>
            </a:fld>
            <a:endParaRPr lang="en-GB"/>
          </a:p>
        </p:txBody>
      </p:sp>
    </p:spTree>
    <p:extLst>
      <p:ext uri="{BB962C8B-B14F-4D97-AF65-F5344CB8AC3E}">
        <p14:creationId xmlns:p14="http://schemas.microsoft.com/office/powerpoint/2010/main" val="23155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483A-78F0-4CF2-A218-0ABE8556EE2C}"/>
              </a:ext>
            </a:extLst>
          </p:cNvPr>
          <p:cNvSpPr>
            <a:spLocks noGrp="1"/>
          </p:cNvSpPr>
          <p:nvPr>
            <p:ph type="title"/>
          </p:nvPr>
        </p:nvSpPr>
        <p:spPr>
          <a:xfrm>
            <a:off x="838200" y="172858"/>
            <a:ext cx="10515600" cy="1325563"/>
          </a:xfrm>
        </p:spPr>
        <p:txBody>
          <a:bodyPr/>
          <a:lstStyle/>
          <a:p>
            <a:pPr algn="ctr"/>
            <a:r>
              <a:rPr lang="en-GB" sz="3600" b="1"/>
              <a:t>Guillain-Barré syndrome (GBS)</a:t>
            </a:r>
          </a:p>
        </p:txBody>
      </p:sp>
      <p:sp>
        <p:nvSpPr>
          <p:cNvPr id="3" name="Content Placeholder 2">
            <a:extLst>
              <a:ext uri="{FF2B5EF4-FFF2-40B4-BE49-F238E27FC236}">
                <a16:creationId xmlns:a16="http://schemas.microsoft.com/office/drawing/2014/main" id="{ED327B03-C3BD-E3CE-A027-9A89FCB929BB}"/>
              </a:ext>
            </a:extLst>
          </p:cNvPr>
          <p:cNvSpPr>
            <a:spLocks noGrp="1"/>
          </p:cNvSpPr>
          <p:nvPr>
            <p:ph idx="1"/>
          </p:nvPr>
        </p:nvSpPr>
        <p:spPr>
          <a:xfrm>
            <a:off x="388374" y="1008241"/>
            <a:ext cx="10613923" cy="4351338"/>
          </a:xfrm>
        </p:spPr>
        <p:txBody>
          <a:bodyPr lIns="91440" tIns="45720" rIns="91440" bIns="45720" anchor="t"/>
          <a:lstStyle/>
          <a:p>
            <a:r>
              <a:rPr lang="en-GB" sz="2000"/>
              <a:t>Very rare reports have been received of GBS following COVID-19 vaccination, so healthcare professionals should be alert to the signs and symptoms of GBS to ensure correct diagnosis and to rule out other causes, in order to initiate adequate supportive care and treatment </a:t>
            </a:r>
          </a:p>
          <a:p>
            <a:r>
              <a:rPr lang="en-GB" sz="2000"/>
              <a:t>Individuals who have a history of GBS should be vaccinated as recommended for their age and underlying risk status. Cases of GBS reported following vaccination may occur by chance (the background rate of GBS is 2 per 100,000 per year in the population) and no causal mechanism with COVID-19 vaccination has been proven </a:t>
            </a:r>
          </a:p>
          <a:p>
            <a:r>
              <a:rPr lang="en-GB" sz="2000"/>
              <a:t>There is evidence to suggest that having had a prior diagnosis of GBS does not predispose an individual to further episodes of GBS when immunised with other vaccines (Baxter et al, 2012) and for the Pfizer BioNTech COVID-19 vaccine (Shapiro Ben David et al, 2021) </a:t>
            </a:r>
          </a:p>
          <a:p>
            <a:r>
              <a:rPr lang="en-GB" sz="2000"/>
              <a:t>In those who are diagnosed with GBS after the first dose of vaccine, the balance of risk benefit is in favour of completing a full COVID-19 vaccination schedule. </a:t>
            </a:r>
            <a:r>
              <a:rPr lang="en-GB" sz="2000">
                <a:hlinkClick r:id="rId2"/>
              </a:rPr>
              <a:t>Green Book COVID-19 chapter</a:t>
            </a:r>
            <a:r>
              <a:rPr lang="en-GB" sz="2000"/>
              <a:t> </a:t>
            </a:r>
            <a:endParaRPr lang="en-GB" sz="2000">
              <a:cs typeface="Arial"/>
            </a:endParaRPr>
          </a:p>
        </p:txBody>
      </p:sp>
      <p:sp>
        <p:nvSpPr>
          <p:cNvPr id="5" name="Slide Number Placeholder 4">
            <a:extLst>
              <a:ext uri="{FF2B5EF4-FFF2-40B4-BE49-F238E27FC236}">
                <a16:creationId xmlns:a16="http://schemas.microsoft.com/office/drawing/2014/main" id="{60612DBF-B56E-1BCE-BE09-A62B3B6E95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9948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F226BC-7D8D-E8F5-13FF-F7C6197837E3}"/>
              </a:ext>
            </a:extLst>
          </p:cNvPr>
          <p:cNvSpPr>
            <a:spLocks noGrp="1"/>
          </p:cNvSpPr>
          <p:nvPr>
            <p:ph type="body" sz="quarter" idx="10"/>
          </p:nvPr>
        </p:nvSpPr>
        <p:spPr>
          <a:xfrm>
            <a:off x="456215" y="2309649"/>
            <a:ext cx="10491293" cy="719137"/>
          </a:xfrm>
        </p:spPr>
        <p:txBody>
          <a:bodyPr>
            <a:normAutofit fontScale="25000" lnSpcReduction="20000"/>
          </a:bodyPr>
          <a:lstStyle/>
          <a:p>
            <a:pPr>
              <a:lnSpc>
                <a:spcPct val="120000"/>
              </a:lnSpc>
            </a:pPr>
            <a:r>
              <a:rPr lang="en-GB" sz="14400"/>
              <a:t>Pre-requisites to administering </a:t>
            </a:r>
            <a:r>
              <a:rPr lang="en-GB" sz="14400">
                <a:ea typeface="Calibri"/>
                <a:cs typeface="Arial"/>
              </a:rPr>
              <a:t>Pfizer </a:t>
            </a:r>
            <a:r>
              <a:rPr lang="en-GB" sz="14400"/>
              <a:t>Comirnaty® LP.8.1 COVID-19 mRNA vaccines:</a:t>
            </a:r>
            <a:r>
              <a:rPr lang="en-GB" sz="14400">
                <a:solidFill>
                  <a:schemeClr val="tx1"/>
                </a:solidFill>
              </a:rPr>
              <a:t> </a:t>
            </a:r>
            <a:r>
              <a:rPr lang="en-GB" sz="14400"/>
              <a:t>training, policy and guidance </a:t>
            </a:r>
            <a:r>
              <a:rPr lang="en-GB" sz="14400">
                <a:solidFill>
                  <a:schemeClr val="tx1"/>
                </a:solidFill>
              </a:rPr>
              <a:t>and </a:t>
            </a:r>
            <a:r>
              <a:rPr lang="en-GB" sz="4400">
                <a:solidFill>
                  <a:schemeClr val="tx1"/>
                </a:solidFill>
              </a:rPr>
              <a:t>guidance </a:t>
            </a:r>
            <a:endParaRPr lang="en-GB" sz="4400">
              <a:solidFill>
                <a:schemeClr val="tx1"/>
              </a:solidFill>
              <a:ea typeface="Calibri"/>
              <a:cs typeface="Arial"/>
            </a:endParaRPr>
          </a:p>
          <a:p>
            <a:endParaRPr lang="en-GB"/>
          </a:p>
        </p:txBody>
      </p:sp>
    </p:spTree>
    <p:extLst>
      <p:ext uri="{BB962C8B-B14F-4D97-AF65-F5344CB8AC3E}">
        <p14:creationId xmlns:p14="http://schemas.microsoft.com/office/powerpoint/2010/main" val="265979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271E-9C51-97D0-619F-314E0755087C}"/>
              </a:ext>
            </a:extLst>
          </p:cNvPr>
          <p:cNvSpPr>
            <a:spLocks noGrp="1"/>
          </p:cNvSpPr>
          <p:nvPr>
            <p:ph type="title"/>
          </p:nvPr>
        </p:nvSpPr>
        <p:spPr>
          <a:xfrm>
            <a:off x="1" y="320675"/>
            <a:ext cx="12280490" cy="1325563"/>
          </a:xfrm>
        </p:spPr>
        <p:txBody>
          <a:bodyPr lIns="91440" tIns="45720" rIns="91440" bIns="45720" anchor="t"/>
          <a:lstStyle/>
          <a:p>
            <a:pPr algn="ctr"/>
            <a:r>
              <a:rPr lang="en-GB" sz="3600" b="1">
                <a:effectLst/>
                <a:ea typeface="Times New Roman" panose="02020603050405020304" pitchFamily="18" charset="0"/>
              </a:rPr>
              <a:t>Individuals with a history of immune thrombocytopenia </a:t>
            </a:r>
            <a:endParaRPr lang="en-GB" sz="3600" b="1">
              <a:cs typeface="Arial"/>
            </a:endParaRPr>
          </a:p>
        </p:txBody>
      </p:sp>
      <p:sp>
        <p:nvSpPr>
          <p:cNvPr id="3" name="Content Placeholder 2">
            <a:extLst>
              <a:ext uri="{FF2B5EF4-FFF2-40B4-BE49-F238E27FC236}">
                <a16:creationId xmlns:a16="http://schemas.microsoft.com/office/drawing/2014/main" id="{99A197E7-13AF-8AFD-A648-69A6B6711DC0}"/>
              </a:ext>
            </a:extLst>
          </p:cNvPr>
          <p:cNvSpPr>
            <a:spLocks noGrp="1"/>
          </p:cNvSpPr>
          <p:nvPr>
            <p:ph idx="1"/>
          </p:nvPr>
        </p:nvSpPr>
        <p:spPr>
          <a:xfrm>
            <a:off x="602226" y="1253331"/>
            <a:ext cx="10515600" cy="4351338"/>
          </a:xfrm>
        </p:spPr>
        <p:txBody>
          <a:bodyPr lIns="91440" tIns="45720" rIns="91440" bIns="45720" anchor="t"/>
          <a:lstStyle/>
          <a:p>
            <a:pPr fontAlgn="base" hangingPunct="0">
              <a:lnSpc>
                <a:spcPct val="107000"/>
              </a:lnSpc>
              <a:spcBef>
                <a:spcPts val="600"/>
              </a:spcBef>
              <a:spcAft>
                <a:spcPts val="600"/>
              </a:spcAft>
              <a:tabLst>
                <a:tab pos="2865755" algn="ctr"/>
                <a:tab pos="5731510" algn="r"/>
                <a:tab pos="457200" algn="l"/>
                <a:tab pos="2637155" algn="ctr"/>
                <a:tab pos="5274310" algn="r"/>
              </a:tabLst>
            </a:pPr>
            <a:r>
              <a:rPr lang="x-none" sz="2800">
                <a:effectLst/>
                <a:latin typeface="Arial"/>
                <a:ea typeface="Times New Roman" panose="02020603050405020304" pitchFamily="18" charset="0"/>
                <a:cs typeface="Arial"/>
              </a:rPr>
              <a:t>I</a:t>
            </a:r>
            <a:r>
              <a:rPr lang="x-none" sz="2400">
                <a:effectLst/>
                <a:latin typeface="Arial"/>
                <a:ea typeface="Times New Roman" panose="02020603050405020304" pitchFamily="18" charset="0"/>
                <a:cs typeface="Arial"/>
              </a:rPr>
              <a:t>ndividuals with a history of </a:t>
            </a:r>
            <a:r>
              <a:rPr lang="en-GB" sz="2400">
                <a:effectLst/>
                <a:latin typeface="Arial"/>
                <a:ea typeface="Times New Roman" panose="02020603050405020304" pitchFamily="18" charset="0"/>
                <a:cs typeface="Arial"/>
              </a:rPr>
              <a:t>immune thrombocytopenia (ITP)  may experience a fall in their platelet count. </a:t>
            </a:r>
            <a:endParaRPr lang="en-GB" sz="2400">
              <a:latin typeface="Arial"/>
              <a:ea typeface="Times New Roman" panose="02020603050405020304" pitchFamily="18" charset="0"/>
              <a:cs typeface="Arial"/>
            </a:endParaRPr>
          </a:p>
          <a:p>
            <a:pPr>
              <a:lnSpc>
                <a:spcPct val="107000"/>
              </a:lnSpc>
              <a:spcBef>
                <a:spcPts val="600"/>
              </a:spcBef>
              <a:spcAft>
                <a:spcPts val="600"/>
              </a:spcAft>
              <a:tabLst>
                <a:tab pos="2865755" algn="ctr"/>
                <a:tab pos="5731510" algn="r"/>
                <a:tab pos="457200" algn="l"/>
                <a:tab pos="2637155" algn="ctr"/>
                <a:tab pos="5274310" algn="r"/>
              </a:tabLst>
            </a:pPr>
            <a:r>
              <a:rPr lang="x-none" sz="2400">
                <a:ea typeface="Times New Roman" panose="02020603050405020304" pitchFamily="18" charset="0"/>
                <a:cs typeface="Arial"/>
              </a:rPr>
              <a:t>Previous ITP is not a contra-indication for vaccination. </a:t>
            </a:r>
          </a:p>
          <a:p>
            <a:pPr>
              <a:lnSpc>
                <a:spcPct val="107000"/>
              </a:lnSpc>
              <a:spcBef>
                <a:spcPts val="600"/>
              </a:spcBef>
              <a:spcAft>
                <a:spcPts val="600"/>
              </a:spcAft>
              <a:tabLst>
                <a:tab pos="2865755" algn="ctr"/>
                <a:tab pos="5731510" algn="r"/>
                <a:tab pos="457200" algn="l"/>
                <a:tab pos="2637155" algn="ctr"/>
                <a:tab pos="5274310" algn="r"/>
              </a:tabLst>
            </a:pPr>
            <a:r>
              <a:rPr lang="x-none" sz="2400">
                <a:ea typeface="Times New Roman" panose="02020603050405020304" pitchFamily="18" charset="0"/>
                <a:cs typeface="Arial"/>
              </a:rPr>
              <a:t>Although evidence suggests a raised risk of ITP after the AstraZeneca vaccine (Simpson </a:t>
            </a:r>
            <a:r>
              <a:rPr lang="x-none" sz="2400" i="1">
                <a:ea typeface="Times New Roman" panose="02020603050405020304" pitchFamily="18" charset="0"/>
                <a:cs typeface="Arial"/>
              </a:rPr>
              <a:t>et al</a:t>
            </a:r>
            <a:r>
              <a:rPr lang="x-none" sz="2400">
                <a:ea typeface="Times New Roman" panose="02020603050405020304" pitchFamily="18" charset="0"/>
                <a:cs typeface="Arial"/>
              </a:rPr>
              <a:t>, 2021), ITP has also been reported with other COVID-19 vaccines (Lee </a:t>
            </a:r>
            <a:r>
              <a:rPr lang="x-none" sz="2400" i="1">
                <a:ea typeface="Times New Roman" panose="02020603050405020304" pitchFamily="18" charset="0"/>
                <a:cs typeface="Arial"/>
              </a:rPr>
              <a:t>et al</a:t>
            </a:r>
            <a:r>
              <a:rPr lang="x-none" sz="2400">
                <a:ea typeface="Times New Roman" panose="02020603050405020304" pitchFamily="18" charset="0"/>
                <a:cs typeface="Arial"/>
              </a:rPr>
              <a:t>, 2021). </a:t>
            </a:r>
          </a:p>
          <a:p>
            <a:pPr>
              <a:lnSpc>
                <a:spcPct val="107000"/>
              </a:lnSpc>
              <a:spcBef>
                <a:spcPts val="600"/>
              </a:spcBef>
              <a:spcAft>
                <a:spcPts val="600"/>
              </a:spcAft>
              <a:tabLst>
                <a:tab pos="2865755" algn="ctr"/>
                <a:tab pos="5731510" algn="r"/>
                <a:tab pos="457200" algn="l"/>
                <a:tab pos="2637155" algn="ctr"/>
                <a:tab pos="5274310" algn="r"/>
              </a:tabLst>
            </a:pPr>
            <a:r>
              <a:rPr lang="x-none" sz="2400">
                <a:ea typeface="Times New Roman" panose="02020603050405020304" pitchFamily="18" charset="0"/>
                <a:cs typeface="Arial"/>
              </a:rPr>
              <a:t>Given these reports, monitoring of platelets 2-5 days post COVID-19 vaccination in patients with a history of ITP should be considered. </a:t>
            </a:r>
            <a:r>
              <a:rPr lang="en-GB" sz="2400">
                <a:ea typeface="Times New Roman" panose="02020603050405020304" pitchFamily="18" charset="0"/>
                <a:cs typeface="Arial"/>
                <a:hlinkClick r:id="rId2"/>
              </a:rPr>
              <a:t>Green Book COVID-19 chapter </a:t>
            </a:r>
            <a:r>
              <a:rPr lang="en-GB" sz="2400">
                <a:ea typeface="Times New Roman" panose="02020603050405020304" pitchFamily="18" charset="0"/>
                <a:cs typeface="Arial"/>
              </a:rPr>
              <a:t> </a:t>
            </a:r>
            <a:endParaRPr lang="en-GB" sz="2400">
              <a:solidFill>
                <a:srgbClr val="002060"/>
              </a:solidFill>
              <a:ea typeface="Times New Roman" panose="02020603050405020304" pitchFamily="18" charset="0"/>
              <a:cs typeface="Arial"/>
            </a:endParaRPr>
          </a:p>
          <a:p>
            <a:endParaRPr lang="en-GB"/>
          </a:p>
        </p:txBody>
      </p:sp>
      <p:sp>
        <p:nvSpPr>
          <p:cNvPr id="5" name="Slide Number Placeholder 4">
            <a:extLst>
              <a:ext uri="{FF2B5EF4-FFF2-40B4-BE49-F238E27FC236}">
                <a16:creationId xmlns:a16="http://schemas.microsoft.com/office/drawing/2014/main" id="{33B72BD6-DBD8-EFDB-9A01-0D2DB7FB786C}"/>
              </a:ext>
            </a:extLst>
          </p:cNvPr>
          <p:cNvSpPr>
            <a:spLocks noGrp="1"/>
          </p:cNvSpPr>
          <p:nvPr>
            <p:ph type="sldNum" sz="quarter" idx="12"/>
          </p:nvPr>
        </p:nvSpPr>
        <p:spPr/>
        <p:txBody>
          <a:bodyPr/>
          <a:lstStyle/>
          <a:p>
            <a:fld id="{561D0CCE-8DCC-44DC-A653-AE62B1D84A52}" type="slidenum">
              <a:rPr lang="en-GB" smtClean="0"/>
              <a:pPr/>
              <a:t>50</a:t>
            </a:fld>
            <a:endParaRPr lang="en-GB"/>
          </a:p>
        </p:txBody>
      </p:sp>
    </p:spTree>
    <p:extLst>
      <p:ext uri="{BB962C8B-B14F-4D97-AF65-F5344CB8AC3E}">
        <p14:creationId xmlns:p14="http://schemas.microsoft.com/office/powerpoint/2010/main" val="1039917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A25B-62B6-ED9B-37C8-A5B2F01E8321}"/>
              </a:ext>
            </a:extLst>
          </p:cNvPr>
          <p:cNvSpPr>
            <a:spLocks noGrp="1"/>
          </p:cNvSpPr>
          <p:nvPr>
            <p:ph type="title"/>
          </p:nvPr>
        </p:nvSpPr>
        <p:spPr/>
        <p:txBody>
          <a:bodyPr lIns="91440" tIns="45720" rIns="91440" bIns="45720" anchor="t"/>
          <a:lstStyle/>
          <a:p>
            <a:pPr algn="ctr"/>
            <a:r>
              <a:rPr lang="en-GB" sz="3600" b="1"/>
              <a:t>Erythema multiforme</a:t>
            </a:r>
          </a:p>
        </p:txBody>
      </p:sp>
      <p:sp>
        <p:nvSpPr>
          <p:cNvPr id="3" name="Content Placeholder 2">
            <a:extLst>
              <a:ext uri="{FF2B5EF4-FFF2-40B4-BE49-F238E27FC236}">
                <a16:creationId xmlns:a16="http://schemas.microsoft.com/office/drawing/2014/main" id="{6F1E20C3-92E1-BCDD-003A-C2AFDA80CA0F}"/>
              </a:ext>
            </a:extLst>
          </p:cNvPr>
          <p:cNvSpPr>
            <a:spLocks noGrp="1"/>
          </p:cNvSpPr>
          <p:nvPr>
            <p:ph idx="1"/>
          </p:nvPr>
        </p:nvSpPr>
        <p:spPr>
          <a:xfrm>
            <a:off x="730623" y="1108449"/>
            <a:ext cx="10515600" cy="4351338"/>
          </a:xfrm>
        </p:spPr>
        <p:txBody>
          <a:bodyPr lIns="91440" tIns="45720" rIns="91440" bIns="45720" anchor="t"/>
          <a:lstStyle/>
          <a:p>
            <a:r>
              <a:rPr lang="en-GB"/>
              <a:t>A number of cases of erythema multiforme (EM) have been reported after Pfizer mRNA vaccinations.</a:t>
            </a:r>
            <a:endParaRPr lang="en-GB">
              <a:cs typeface="Arial"/>
            </a:endParaRPr>
          </a:p>
          <a:p>
            <a:r>
              <a:rPr lang="en-GB"/>
              <a:t>These reports appear to be consistent with EM minor, with no fatalities.</a:t>
            </a:r>
          </a:p>
          <a:p>
            <a:r>
              <a:rPr lang="en-GB"/>
              <a:t>MHRA have consulted dermatology experts who consider EM an uncommon, benign and self-limiting condition which could plausibly be triggered by COVID-19 vaccination; although overreporting due to misdiagnosis was possible.</a:t>
            </a:r>
          </a:p>
          <a:p>
            <a:r>
              <a:rPr lang="en-GB"/>
              <a:t>A past history of EM is not a contraindication for vaccination.</a:t>
            </a:r>
          </a:p>
          <a:p>
            <a:endParaRPr lang="en-GB"/>
          </a:p>
          <a:p>
            <a:pPr marL="0" indent="0" algn="ctr">
              <a:buNone/>
            </a:pPr>
            <a:r>
              <a:rPr lang="en-GB" sz="1800" u="sng">
                <a:hlinkClick r:id="rId3"/>
              </a:rPr>
              <a:t>Green Book: COVID-19 chapter</a:t>
            </a:r>
            <a:endParaRPr lang="en-GB" sz="1800"/>
          </a:p>
        </p:txBody>
      </p:sp>
      <p:sp>
        <p:nvSpPr>
          <p:cNvPr id="5" name="Slide Number Placeholder 4">
            <a:extLst>
              <a:ext uri="{FF2B5EF4-FFF2-40B4-BE49-F238E27FC236}">
                <a16:creationId xmlns:a16="http://schemas.microsoft.com/office/drawing/2014/main" id="{BBCB8BFF-D600-778C-E3FD-D8F1AB571C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87854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4347-7833-43AF-A624-44D3DCC72407}"/>
              </a:ext>
            </a:extLst>
          </p:cNvPr>
          <p:cNvSpPr>
            <a:spLocks noGrp="1"/>
          </p:cNvSpPr>
          <p:nvPr>
            <p:ph type="title"/>
          </p:nvPr>
        </p:nvSpPr>
        <p:spPr>
          <a:xfrm>
            <a:off x="4724400" y="267201"/>
            <a:ext cx="10515600" cy="703387"/>
          </a:xfrm>
        </p:spPr>
        <p:txBody>
          <a:bodyPr lIns="91440" tIns="45720" rIns="91440" bIns="45720" anchor="t"/>
          <a:lstStyle/>
          <a:p>
            <a:r>
              <a:rPr lang="en-GB" sz="4000" b="1"/>
              <a:t>Pregnancy</a:t>
            </a:r>
          </a:p>
        </p:txBody>
      </p:sp>
      <p:sp>
        <p:nvSpPr>
          <p:cNvPr id="3" name="Content Placeholder 2">
            <a:extLst>
              <a:ext uri="{FF2B5EF4-FFF2-40B4-BE49-F238E27FC236}">
                <a16:creationId xmlns:a16="http://schemas.microsoft.com/office/drawing/2014/main" id="{8E41D817-E60E-4C3E-94B2-B3830CB821DA}"/>
              </a:ext>
            </a:extLst>
          </p:cNvPr>
          <p:cNvSpPr>
            <a:spLocks noGrp="1"/>
          </p:cNvSpPr>
          <p:nvPr>
            <p:ph idx="1"/>
          </p:nvPr>
        </p:nvSpPr>
        <p:spPr>
          <a:xfrm>
            <a:off x="620112" y="1159781"/>
            <a:ext cx="11398410" cy="5196569"/>
          </a:xfrm>
        </p:spPr>
        <p:txBody>
          <a:bodyPr/>
          <a:lstStyle/>
          <a:p>
            <a:r>
              <a:rPr lang="en-GB" sz="2000"/>
              <a:t>No data is available yet regarding the use of Pfizer </a:t>
            </a:r>
            <a:r>
              <a:rPr lang="en-GB" sz="2000">
                <a:effectLst/>
                <a:latin typeface="Arial" panose="020B0604020202020204" pitchFamily="34" charset="0"/>
                <a:ea typeface="Calibri" panose="020F0502020204030204" pitchFamily="34" charset="0"/>
              </a:rPr>
              <a:t>Comirnaty</a:t>
            </a:r>
            <a:r>
              <a:rPr lang="en-GB" sz="2000" baseline="30000">
                <a:effectLst/>
                <a:latin typeface="Arial" panose="020B0604020202020204" pitchFamily="34" charset="0"/>
                <a:ea typeface="Calibri" panose="020F0502020204030204" pitchFamily="34" charset="0"/>
              </a:rPr>
              <a:t>®</a:t>
            </a:r>
            <a:r>
              <a:rPr lang="en-GB" sz="2000">
                <a:effectLst/>
                <a:latin typeface="Arial" panose="020B0604020202020204" pitchFamily="34" charset="0"/>
                <a:ea typeface="Calibri" panose="020F0502020204030204" pitchFamily="34" charset="0"/>
              </a:rPr>
              <a:t> LP.8.1 </a:t>
            </a:r>
            <a:r>
              <a:rPr lang="en-GB" sz="2000"/>
              <a:t>COVID-19 vaccine during pregnancy </a:t>
            </a:r>
          </a:p>
          <a:p>
            <a:r>
              <a:rPr lang="en-GB" sz="2000"/>
              <a:t>However, a large amount of observational data from pregnant women vaccinated with the initially approved Comirnaty vaccine during the second and third trimester </a:t>
            </a:r>
            <a:r>
              <a:rPr lang="en-GB" sz="2000" b="1"/>
              <a:t>have not shown any increase in adverse pregnancy outcomes</a:t>
            </a:r>
            <a:r>
              <a:rPr lang="en-GB" sz="2000"/>
              <a:t>. While data on pregnancy outcomes following vaccination during the first trimester are presently limited, no increased risk for miscarriage has been seen </a:t>
            </a:r>
          </a:p>
          <a:p>
            <a:r>
              <a:rPr lang="en-GB" sz="2000"/>
              <a:t>Animal studies do not indicate direct or indirect harmful effects with respect to pregnancy, embryo/foetal development, parturition (childbirth)  or post-natal development. </a:t>
            </a:r>
          </a:p>
          <a:p>
            <a:r>
              <a:rPr lang="en-GB" sz="2000" b="1" i="0">
                <a:solidFill>
                  <a:srgbClr val="002060"/>
                </a:solidFill>
                <a:effectLst/>
              </a:rPr>
              <a:t>Based on data available with other vaccine variants, Pfizer Comirnaty</a:t>
            </a:r>
            <a:r>
              <a:rPr lang="en-GB" sz="2000" b="1" baseline="30000">
                <a:latin typeface="Arial" panose="020B0604020202020204" pitchFamily="34" charset="0"/>
                <a:ea typeface="Calibri" panose="020F0502020204030204" pitchFamily="34" charset="0"/>
              </a:rPr>
              <a:t>®</a:t>
            </a:r>
            <a:r>
              <a:rPr lang="en-GB" sz="2000" b="1" i="0">
                <a:solidFill>
                  <a:srgbClr val="002060"/>
                </a:solidFill>
                <a:effectLst/>
              </a:rPr>
              <a:t> LP.8.1 can be used during pregnancy.</a:t>
            </a:r>
            <a:endParaRPr lang="en-GB" sz="2000" b="1">
              <a:solidFill>
                <a:srgbClr val="002060"/>
              </a:solidFill>
            </a:endParaRPr>
          </a:p>
          <a:p>
            <a:pPr marL="0" indent="0" algn="ctr">
              <a:buNone/>
            </a:pPr>
            <a:endParaRPr lang="en-GB" sz="1400" b="1"/>
          </a:p>
          <a:p>
            <a:pPr marL="0" indent="0" algn="ctr">
              <a:buNone/>
            </a:pPr>
            <a:r>
              <a:rPr lang="en-GB" sz="2000">
                <a:hlinkClick r:id="rId3"/>
              </a:rPr>
              <a:t>Comirnaty LP.8.1 30 micrograms/dose dispersion for injection in pre-filled syringe - Summary of Product Characteristics (SmPC) - (</a:t>
            </a:r>
            <a:r>
              <a:rPr lang="en-GB" sz="2000" err="1">
                <a:hlinkClick r:id="rId3"/>
              </a:rPr>
              <a:t>emc</a:t>
            </a:r>
            <a:r>
              <a:rPr lang="en-GB" sz="2000">
                <a:hlinkClick r:id="rId3"/>
              </a:rPr>
              <a:t>) | 101150</a:t>
            </a:r>
            <a:endParaRPr lang="en-GB" sz="2000"/>
          </a:p>
          <a:p>
            <a:endParaRPr lang="en-GB" sz="2000" b="1"/>
          </a:p>
        </p:txBody>
      </p:sp>
      <p:sp>
        <p:nvSpPr>
          <p:cNvPr id="5" name="Slide Number Placeholder 4">
            <a:extLst>
              <a:ext uri="{FF2B5EF4-FFF2-40B4-BE49-F238E27FC236}">
                <a16:creationId xmlns:a16="http://schemas.microsoft.com/office/drawing/2014/main" id="{C0F9074E-95A0-440D-8EEF-7C00AB826EE5}"/>
              </a:ext>
            </a:extLst>
          </p:cNvPr>
          <p:cNvSpPr>
            <a:spLocks noGrp="1"/>
          </p:cNvSpPr>
          <p:nvPr>
            <p:ph type="sldNum" sz="quarter" idx="12"/>
          </p:nvPr>
        </p:nvSpPr>
        <p:spPr/>
        <p:txBody>
          <a:bodyPr/>
          <a:lstStyle/>
          <a:p>
            <a:fld id="{561D0CCE-8DCC-44DC-A653-AE62B1D84A52}" type="slidenum">
              <a:rPr lang="en-GB" smtClean="0"/>
              <a:pPr/>
              <a:t>52</a:t>
            </a:fld>
            <a:endParaRPr lang="en-GB"/>
          </a:p>
        </p:txBody>
      </p:sp>
    </p:spTree>
    <p:extLst>
      <p:ext uri="{BB962C8B-B14F-4D97-AF65-F5344CB8AC3E}">
        <p14:creationId xmlns:p14="http://schemas.microsoft.com/office/powerpoint/2010/main" val="3677864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494D-05B9-4FC5-B818-3DD39746BCF3}"/>
              </a:ext>
            </a:extLst>
          </p:cNvPr>
          <p:cNvSpPr>
            <a:spLocks noGrp="1"/>
          </p:cNvSpPr>
          <p:nvPr>
            <p:ph type="title"/>
          </p:nvPr>
        </p:nvSpPr>
        <p:spPr>
          <a:xfrm>
            <a:off x="4533830" y="313533"/>
            <a:ext cx="10515600" cy="1325563"/>
          </a:xfrm>
        </p:spPr>
        <p:txBody>
          <a:bodyPr/>
          <a:lstStyle/>
          <a:p>
            <a:r>
              <a:rPr lang="en-GB" sz="3600" b="1">
                <a:solidFill>
                  <a:srgbClr val="212A73"/>
                </a:solidFill>
              </a:rPr>
              <a:t>Breastfeeding</a:t>
            </a:r>
          </a:p>
        </p:txBody>
      </p:sp>
      <p:sp>
        <p:nvSpPr>
          <p:cNvPr id="3" name="Content Placeholder 2">
            <a:extLst>
              <a:ext uri="{FF2B5EF4-FFF2-40B4-BE49-F238E27FC236}">
                <a16:creationId xmlns:a16="http://schemas.microsoft.com/office/drawing/2014/main" id="{60EB0861-CEDA-477C-8CB0-33102A842466}"/>
              </a:ext>
            </a:extLst>
          </p:cNvPr>
          <p:cNvSpPr>
            <a:spLocks noGrp="1"/>
          </p:cNvSpPr>
          <p:nvPr>
            <p:ph idx="1"/>
          </p:nvPr>
        </p:nvSpPr>
        <p:spPr>
          <a:xfrm>
            <a:off x="346841" y="799305"/>
            <a:ext cx="11330151" cy="5401797"/>
          </a:xfrm>
        </p:spPr>
        <p:txBody>
          <a:bodyPr lIns="91440" tIns="45720" rIns="91440" bIns="45720" anchor="t"/>
          <a:lstStyle/>
          <a:p>
            <a:pPr marL="0" indent="0">
              <a:buNone/>
            </a:pPr>
            <a:r>
              <a:rPr lang="en-GB" sz="2000" strike="sngStrike"/>
              <a:t> </a:t>
            </a:r>
          </a:p>
          <a:p>
            <a:r>
              <a:rPr lang="en-GB" sz="2000"/>
              <a:t>No data is available yet regarding the use of Pfizer </a:t>
            </a:r>
            <a:r>
              <a:rPr lang="en-GB" sz="2000">
                <a:effectLst/>
                <a:latin typeface="Arial"/>
                <a:ea typeface="Calibri"/>
                <a:cs typeface="Arial"/>
              </a:rPr>
              <a:t>Comirnaty</a:t>
            </a:r>
            <a:r>
              <a:rPr lang="en-GB" sz="2000" baseline="30000">
                <a:effectLst/>
                <a:latin typeface="Arial"/>
                <a:ea typeface="Calibri"/>
                <a:cs typeface="Arial"/>
              </a:rPr>
              <a:t>®</a:t>
            </a:r>
            <a:r>
              <a:rPr lang="en-GB" sz="2000">
                <a:effectLst/>
                <a:latin typeface="Arial"/>
                <a:ea typeface="Calibri"/>
                <a:cs typeface="Arial"/>
              </a:rPr>
              <a:t> LP.8.1 </a:t>
            </a:r>
            <a:r>
              <a:rPr lang="en-GB" sz="2000"/>
              <a:t>COVID-19 vaccine during breastfeeding. </a:t>
            </a:r>
          </a:p>
          <a:p>
            <a:r>
              <a:rPr lang="en-GB" sz="2000"/>
              <a:t>However, no effects on the breast-fed newborn/infant are anticipated since the systemic exposure of breastfeeding woman to the vaccine is negligible. </a:t>
            </a:r>
          </a:p>
          <a:p>
            <a:r>
              <a:rPr lang="en-GB" sz="2000"/>
              <a:t>Observational data from women who were breastfeeding after vaccination with the initially approved Comirnaty vaccine have not shown a risk for adverse effects in breastfed newborns/infants. </a:t>
            </a:r>
          </a:p>
          <a:p>
            <a:r>
              <a:rPr lang="en-GB" sz="2000">
                <a:effectLst/>
              </a:rPr>
              <a:t>Protective antibodies have been detected in breast milk (Gray et al, 2021). The developmental and health benefits of breastfeeding are clear and should be discussed with the woman, along with her clinical need for immunisation against COVID-19.</a:t>
            </a:r>
            <a:r>
              <a:rPr lang="en-GB" sz="2000"/>
              <a:t> </a:t>
            </a:r>
            <a:r>
              <a:rPr lang="en-GB" sz="2000">
                <a:hlinkClick r:id="rId2">
                  <a:extLst>
                    <a:ext uri="{A12FA001-AC4F-418D-AE19-62706E023703}">
                      <ahyp:hlinkClr xmlns:ahyp="http://schemas.microsoft.com/office/drawing/2018/hyperlinkcolor" val="tx"/>
                    </a:ext>
                  </a:extLst>
                </a:hlinkClick>
              </a:rPr>
              <a:t> Green Book COVID-19 chapter</a:t>
            </a:r>
            <a:r>
              <a:rPr lang="en-GB" sz="2000">
                <a:solidFill>
                  <a:srgbClr val="002060"/>
                </a:solidFill>
              </a:rPr>
              <a:t>.</a:t>
            </a:r>
            <a:r>
              <a:rPr lang="en-GB" sz="2000">
                <a:solidFill>
                  <a:srgbClr val="FF0000"/>
                </a:solidFill>
              </a:rPr>
              <a:t> </a:t>
            </a:r>
            <a:endParaRPr lang="en-GB" sz="2000">
              <a:solidFill>
                <a:srgbClr val="FF0000"/>
              </a:solidFill>
              <a:cs typeface="Arial"/>
            </a:endParaRPr>
          </a:p>
          <a:p>
            <a:r>
              <a:rPr lang="en-GB" sz="2000" b="1">
                <a:effectLst/>
                <a:latin typeface="Arial" panose="020B0604020202020204" pitchFamily="34" charset="0"/>
                <a:ea typeface="Calibri" panose="020F0502020204030204" pitchFamily="34" charset="0"/>
              </a:rPr>
              <a:t>Pfizer Comirnaty</a:t>
            </a:r>
            <a:r>
              <a:rPr lang="en-GB" sz="2000" b="1" baseline="30000">
                <a:effectLst/>
                <a:latin typeface="Arial" panose="020B0604020202020204" pitchFamily="34" charset="0"/>
                <a:ea typeface="Calibri" panose="020F0502020204030204" pitchFamily="34" charset="0"/>
              </a:rPr>
              <a:t>®</a:t>
            </a:r>
            <a:r>
              <a:rPr lang="en-GB" sz="2000" b="1">
                <a:effectLst/>
                <a:latin typeface="Arial" panose="020B0604020202020204" pitchFamily="34" charset="0"/>
                <a:ea typeface="Calibri" panose="020F0502020204030204" pitchFamily="34" charset="0"/>
              </a:rPr>
              <a:t> LP.8.1 </a:t>
            </a:r>
            <a:r>
              <a:rPr lang="en-GB" sz="2000" b="1"/>
              <a:t>COVID-19 vaccine can be used during breastfeeding.</a:t>
            </a:r>
          </a:p>
          <a:p>
            <a:pPr marL="0" indent="0" algn="ctr">
              <a:buNone/>
            </a:pPr>
            <a:endParaRPr lang="en-GB" sz="2000"/>
          </a:p>
        </p:txBody>
      </p:sp>
      <p:sp>
        <p:nvSpPr>
          <p:cNvPr id="5" name="Slide Number Placeholder 4">
            <a:extLst>
              <a:ext uri="{FF2B5EF4-FFF2-40B4-BE49-F238E27FC236}">
                <a16:creationId xmlns:a16="http://schemas.microsoft.com/office/drawing/2014/main" id="{01BC5E93-71E5-4CEA-8E77-E2241D5AA778}"/>
              </a:ext>
            </a:extLst>
          </p:cNvPr>
          <p:cNvSpPr>
            <a:spLocks noGrp="1"/>
          </p:cNvSpPr>
          <p:nvPr>
            <p:ph type="sldNum" sz="quarter" idx="12"/>
          </p:nvPr>
        </p:nvSpPr>
        <p:spPr/>
        <p:txBody>
          <a:bodyPr/>
          <a:lstStyle/>
          <a:p>
            <a:fld id="{561D0CCE-8DCC-44DC-A653-AE62B1D84A52}" type="slidenum">
              <a:rPr lang="en-GB" smtClean="0"/>
              <a:pPr/>
              <a:t>53</a:t>
            </a:fld>
            <a:endParaRPr lang="en-GB"/>
          </a:p>
        </p:txBody>
      </p:sp>
      <p:sp>
        <p:nvSpPr>
          <p:cNvPr id="6" name="TextBox 5">
            <a:extLst>
              <a:ext uri="{FF2B5EF4-FFF2-40B4-BE49-F238E27FC236}">
                <a16:creationId xmlns:a16="http://schemas.microsoft.com/office/drawing/2014/main" id="{B7AC99D8-181D-D6B8-3D55-EC08075F9F50}"/>
              </a:ext>
            </a:extLst>
          </p:cNvPr>
          <p:cNvSpPr txBox="1"/>
          <p:nvPr/>
        </p:nvSpPr>
        <p:spPr>
          <a:xfrm>
            <a:off x="463871" y="5235354"/>
            <a:ext cx="11096090" cy="646331"/>
          </a:xfrm>
          <a:prstGeom prst="rect">
            <a:avLst/>
          </a:prstGeom>
          <a:noFill/>
        </p:spPr>
        <p:txBody>
          <a:bodyPr wrap="square">
            <a:spAutoFit/>
          </a:bodyPr>
          <a:lstStyle/>
          <a:p>
            <a:pPr algn="ctr"/>
            <a:r>
              <a:rPr lang="en-GB">
                <a:hlinkClick r:id="rId3"/>
              </a:rPr>
              <a:t>Comirnaty LP.8.1 30 micrograms/dose dispersion for injection in pre-filled syringe - Summary of Product Characteristics (SmPC) - (emc) | 101150</a:t>
            </a:r>
            <a:endParaRPr lang="en-GB"/>
          </a:p>
        </p:txBody>
      </p:sp>
    </p:spTree>
    <p:extLst>
      <p:ext uri="{BB962C8B-B14F-4D97-AF65-F5344CB8AC3E}">
        <p14:creationId xmlns:p14="http://schemas.microsoft.com/office/powerpoint/2010/main" val="4159871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644E-2C86-3307-1CAE-E320AB3CDE9C}"/>
              </a:ext>
            </a:extLst>
          </p:cNvPr>
          <p:cNvSpPr>
            <a:spLocks noGrp="1"/>
          </p:cNvSpPr>
          <p:nvPr>
            <p:ph type="title"/>
          </p:nvPr>
        </p:nvSpPr>
        <p:spPr/>
        <p:txBody>
          <a:bodyPr/>
          <a:lstStyle/>
          <a:p>
            <a:pPr algn="ctr"/>
            <a:r>
              <a:rPr lang="en-GB" sz="3600" b="1"/>
              <a:t>Co-administration with other vaccines</a:t>
            </a:r>
          </a:p>
        </p:txBody>
      </p:sp>
      <p:sp>
        <p:nvSpPr>
          <p:cNvPr id="3" name="Content Placeholder 2">
            <a:extLst>
              <a:ext uri="{FF2B5EF4-FFF2-40B4-BE49-F238E27FC236}">
                <a16:creationId xmlns:a16="http://schemas.microsoft.com/office/drawing/2014/main" id="{83F6CCB9-F281-A1EE-9171-D90B183D7B05}"/>
              </a:ext>
            </a:extLst>
          </p:cNvPr>
          <p:cNvSpPr>
            <a:spLocks noGrp="1"/>
          </p:cNvSpPr>
          <p:nvPr>
            <p:ph idx="1"/>
          </p:nvPr>
        </p:nvSpPr>
        <p:spPr>
          <a:xfrm>
            <a:off x="838200" y="1253331"/>
            <a:ext cx="10515600" cy="4351338"/>
          </a:xfrm>
        </p:spPr>
        <p:txBody>
          <a:bodyPr lIns="91440" tIns="45720" rIns="91440" bIns="45720" anchor="t"/>
          <a:lstStyle/>
          <a:p>
            <a:r>
              <a:rPr lang="en-GB" sz="2200"/>
              <a:t>For all vaccines, if they are due at the same time as the COVID-19 vaccine, they can be given. </a:t>
            </a:r>
          </a:p>
          <a:p>
            <a:r>
              <a:rPr lang="en-GB" sz="2200"/>
              <a:t>As COVID-19 vaccines are considered inactivated (including the non-replicating adenovirus vaccine), where individuals in an eligible cohort present having recently received one or more inactivated or another live vaccine, COVID-19 vaccination should still be given. </a:t>
            </a:r>
          </a:p>
          <a:p>
            <a:r>
              <a:rPr lang="en-GB" sz="2200"/>
              <a:t>The same applies for other live and inactivated vaccines where COVID-19 vaccination has been received first or where a patient presents requiring two or more vaccines. It is generally better for vaccination to proceed to avoid any further delay in protection and to avoid the risk of the patient not returning for a later appointment.</a:t>
            </a:r>
            <a:endParaRPr lang="en-GB" sz="2200">
              <a:cs typeface="Arial"/>
            </a:endParaRPr>
          </a:p>
          <a:p>
            <a:endParaRPr lang="en-GB" sz="2200">
              <a:hlinkClick r:id="rId2"/>
            </a:endParaRPr>
          </a:p>
          <a:p>
            <a:pPr marL="0" indent="0">
              <a:buNone/>
            </a:pPr>
            <a:r>
              <a:rPr lang="en-GB" sz="2200"/>
              <a:t>For further information, </a:t>
            </a:r>
            <a:r>
              <a:rPr lang="en-GB" sz="2200">
                <a:hlinkClick r:id="rId2"/>
              </a:rPr>
              <a:t>see Green Book COVID-19 chapter</a:t>
            </a:r>
            <a:r>
              <a:rPr lang="en-GB" sz="2200"/>
              <a:t>  </a:t>
            </a:r>
            <a:endParaRPr lang="en-GB" sz="2200">
              <a:cs typeface="Arial"/>
            </a:endParaRPr>
          </a:p>
        </p:txBody>
      </p:sp>
      <p:sp>
        <p:nvSpPr>
          <p:cNvPr id="5" name="Slide Number Placeholder 4">
            <a:extLst>
              <a:ext uri="{FF2B5EF4-FFF2-40B4-BE49-F238E27FC236}">
                <a16:creationId xmlns:a16="http://schemas.microsoft.com/office/drawing/2014/main" id="{EE682188-DC65-DAA0-83C8-11469896B831}"/>
              </a:ext>
            </a:extLst>
          </p:cNvPr>
          <p:cNvSpPr>
            <a:spLocks noGrp="1"/>
          </p:cNvSpPr>
          <p:nvPr>
            <p:ph type="sldNum" sz="quarter" idx="12"/>
          </p:nvPr>
        </p:nvSpPr>
        <p:spPr/>
        <p:txBody>
          <a:bodyPr/>
          <a:lstStyle/>
          <a:p>
            <a:fld id="{561D0CCE-8DCC-44DC-A653-AE62B1D84A52}" type="slidenum">
              <a:rPr lang="en-GB" smtClean="0"/>
              <a:pPr/>
              <a:t>54</a:t>
            </a:fld>
            <a:endParaRPr lang="en-GB"/>
          </a:p>
        </p:txBody>
      </p:sp>
    </p:spTree>
    <p:extLst>
      <p:ext uri="{BB962C8B-B14F-4D97-AF65-F5344CB8AC3E}">
        <p14:creationId xmlns:p14="http://schemas.microsoft.com/office/powerpoint/2010/main" val="3733753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1913-BEB0-4142-9E4C-E1CBDD99879F}"/>
              </a:ext>
            </a:extLst>
          </p:cNvPr>
          <p:cNvSpPr>
            <a:spLocks noGrp="1"/>
          </p:cNvSpPr>
          <p:nvPr>
            <p:ph type="title"/>
          </p:nvPr>
        </p:nvSpPr>
        <p:spPr>
          <a:xfrm>
            <a:off x="838200" y="365125"/>
            <a:ext cx="10515600" cy="1019175"/>
          </a:xfrm>
        </p:spPr>
        <p:txBody>
          <a:bodyPr/>
          <a:lstStyle/>
          <a:p>
            <a:pPr algn="ctr"/>
            <a:r>
              <a:rPr lang="en-GB" sz="3600" b="1">
                <a:ea typeface="Source Sans Pro"/>
              </a:rPr>
              <a:t>Tips to support clinical assessment </a:t>
            </a:r>
            <a:br>
              <a:rPr lang="en-GB" sz="3600" b="1">
                <a:ea typeface="Source Sans Pro"/>
              </a:rPr>
            </a:br>
            <a:r>
              <a:rPr lang="en-GB" sz="3600" b="1">
                <a:ea typeface="Source Sans Pro"/>
              </a:rPr>
              <a:t>and informed consent </a:t>
            </a:r>
            <a:br>
              <a:rPr lang="en-US" sz="3600"/>
            </a:br>
            <a:endParaRPr lang="en-GB" sz="3600"/>
          </a:p>
        </p:txBody>
      </p:sp>
      <p:sp>
        <p:nvSpPr>
          <p:cNvPr id="3" name="Content Placeholder 2">
            <a:extLst>
              <a:ext uri="{FF2B5EF4-FFF2-40B4-BE49-F238E27FC236}">
                <a16:creationId xmlns:a16="http://schemas.microsoft.com/office/drawing/2014/main" id="{5AB296AE-551F-4901-9BD8-DD22E03C66B8}"/>
              </a:ext>
            </a:extLst>
          </p:cNvPr>
          <p:cNvSpPr>
            <a:spLocks noGrp="1"/>
          </p:cNvSpPr>
          <p:nvPr>
            <p:ph idx="1"/>
          </p:nvPr>
        </p:nvSpPr>
        <p:spPr>
          <a:xfrm>
            <a:off x="838200" y="1602014"/>
            <a:ext cx="10515600" cy="4508500"/>
          </a:xfrm>
        </p:spPr>
        <p:txBody>
          <a:bodyPr/>
          <a:lstStyle/>
          <a:p>
            <a:r>
              <a:rPr lang="en-GB" sz="2400">
                <a:solidFill>
                  <a:srgbClr val="002060"/>
                </a:solidFill>
                <a:ea typeface="Source Sans Pro"/>
              </a:rPr>
              <a:t>Consider the best ways of communicating with the child and parent/carer</a:t>
            </a:r>
          </a:p>
          <a:p>
            <a:r>
              <a:rPr lang="en-GB" sz="2400">
                <a:solidFill>
                  <a:srgbClr val="002060"/>
                </a:solidFill>
                <a:ea typeface="Source Sans Pro"/>
              </a:rPr>
              <a:t>Take time to establish a rapport and build trust</a:t>
            </a:r>
          </a:p>
          <a:p>
            <a:r>
              <a:rPr lang="en-GB" sz="2400">
                <a:solidFill>
                  <a:srgbClr val="002060"/>
                </a:solidFill>
                <a:ea typeface="Source Sans Pro"/>
              </a:rPr>
              <a:t>Give time to process information and support to explore any questions</a:t>
            </a:r>
          </a:p>
          <a:p>
            <a:r>
              <a:rPr lang="en-GB" sz="2400">
                <a:solidFill>
                  <a:srgbClr val="002060"/>
                </a:solidFill>
                <a:ea typeface="Source Sans Pro"/>
              </a:rPr>
              <a:t>Use visuals if appropriate e.g. smiley face or sad face, thumbs up or thumbs down picture, or red/green tick/cross visual to establish understanding and a means of communication</a:t>
            </a:r>
          </a:p>
          <a:p>
            <a:r>
              <a:rPr lang="en-GB" sz="2400">
                <a:solidFill>
                  <a:srgbClr val="002060"/>
                </a:solidFill>
                <a:ea typeface="Source Sans Pro"/>
              </a:rPr>
              <a:t>Natural gestures or signs can also help build understanding</a:t>
            </a:r>
          </a:p>
          <a:p>
            <a:r>
              <a:rPr lang="en-GB" sz="2400">
                <a:solidFill>
                  <a:srgbClr val="002060"/>
                </a:solidFill>
                <a:ea typeface="Source Sans Pro"/>
              </a:rPr>
              <a:t>Further information on consent can be found at : </a:t>
            </a:r>
            <a:r>
              <a:rPr lang="en-GB" sz="2400">
                <a:hlinkClick r:id="rId2"/>
              </a:rPr>
              <a:t>Greenbook chapter 2 consent (publishing.service.gov.uk)</a:t>
            </a:r>
            <a:endParaRPr lang="en-GB" sz="2400">
              <a:solidFill>
                <a:srgbClr val="002060"/>
              </a:solidFill>
              <a:ea typeface="Source Sans Pro"/>
            </a:endParaRPr>
          </a:p>
          <a:p>
            <a:endParaRPr lang="en-GB"/>
          </a:p>
        </p:txBody>
      </p:sp>
      <p:sp>
        <p:nvSpPr>
          <p:cNvPr id="4" name="Slide Number Placeholder 3">
            <a:extLst>
              <a:ext uri="{FF2B5EF4-FFF2-40B4-BE49-F238E27FC236}">
                <a16:creationId xmlns:a16="http://schemas.microsoft.com/office/drawing/2014/main" id="{D7D12314-0C5E-460C-AA65-04B2F663407C}"/>
              </a:ext>
            </a:extLst>
          </p:cNvPr>
          <p:cNvSpPr>
            <a:spLocks noGrp="1"/>
          </p:cNvSpPr>
          <p:nvPr>
            <p:ph type="sldNum" sz="quarter" idx="12"/>
          </p:nvPr>
        </p:nvSpPr>
        <p:spPr/>
        <p:txBody>
          <a:bodyPr/>
          <a:lstStyle/>
          <a:p>
            <a:fld id="{561D0CCE-8DCC-44DC-A653-AE62B1D84A52}" type="slidenum">
              <a:rPr lang="en-GB" smtClean="0"/>
              <a:pPr/>
              <a:t>55</a:t>
            </a:fld>
            <a:endParaRPr lang="en-GB"/>
          </a:p>
        </p:txBody>
      </p:sp>
    </p:spTree>
    <p:extLst>
      <p:ext uri="{BB962C8B-B14F-4D97-AF65-F5344CB8AC3E}">
        <p14:creationId xmlns:p14="http://schemas.microsoft.com/office/powerpoint/2010/main" val="1613909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F783-75F7-0861-BED6-DB9D29A42F4D}"/>
              </a:ext>
            </a:extLst>
          </p:cNvPr>
          <p:cNvSpPr>
            <a:spLocks noGrp="1"/>
          </p:cNvSpPr>
          <p:nvPr>
            <p:ph type="title"/>
          </p:nvPr>
        </p:nvSpPr>
        <p:spPr>
          <a:xfrm>
            <a:off x="368474" y="260741"/>
            <a:ext cx="10515600" cy="731377"/>
          </a:xfrm>
        </p:spPr>
        <p:txBody>
          <a:bodyPr lIns="91440" tIns="45720" rIns="91440" bIns="45720" anchor="t"/>
          <a:lstStyle/>
          <a:p>
            <a:r>
              <a:rPr lang="en-GB" b="1"/>
              <a:t>Informed consent</a:t>
            </a:r>
          </a:p>
        </p:txBody>
      </p:sp>
      <p:sp>
        <p:nvSpPr>
          <p:cNvPr id="3" name="Content Placeholder 2">
            <a:extLst>
              <a:ext uri="{FF2B5EF4-FFF2-40B4-BE49-F238E27FC236}">
                <a16:creationId xmlns:a16="http://schemas.microsoft.com/office/drawing/2014/main" id="{5C069605-1E6B-84CB-9766-B1BE9175EC2B}"/>
              </a:ext>
            </a:extLst>
          </p:cNvPr>
          <p:cNvSpPr>
            <a:spLocks noGrp="1"/>
          </p:cNvSpPr>
          <p:nvPr>
            <p:ph idx="1"/>
          </p:nvPr>
        </p:nvSpPr>
        <p:spPr>
          <a:xfrm>
            <a:off x="368474" y="1492087"/>
            <a:ext cx="4962530" cy="2345900"/>
          </a:xfrm>
          <a:solidFill>
            <a:srgbClr val="EBECF9"/>
          </a:solidFill>
          <a:ln>
            <a:solidFill>
              <a:schemeClr val="accent6"/>
            </a:solidFill>
          </a:ln>
        </p:spPr>
        <p:txBody>
          <a:bodyPr lIns="91440" tIns="45720" rIns="91440" bIns="45720" anchor="t"/>
          <a:lstStyle/>
          <a:p>
            <a:pPr marL="0" indent="0">
              <a:buNone/>
            </a:pPr>
            <a:r>
              <a:rPr lang="en-GB" sz="1800" b="1">
                <a:cs typeface="Arial"/>
              </a:rPr>
              <a:t>Information to be given includes:</a:t>
            </a:r>
            <a:endParaRPr lang="en-US" sz="1800" b="1">
              <a:cs typeface="Arial"/>
            </a:endParaRPr>
          </a:p>
          <a:p>
            <a:pPr marL="17145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which vaccine is being offered and the disease against which it protects</a:t>
            </a:r>
            <a:r>
              <a:rPr lang="en-US" sz="1800">
                <a:cs typeface="Arial"/>
              </a:rPr>
              <a:t> </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benefits/risks of immunisation versus risks of the disease</a:t>
            </a:r>
            <a:r>
              <a:rPr lang="en-US" sz="18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any possible vaccine reactions and what to do if these occur</a:t>
            </a:r>
            <a:endParaRPr lang="en-US" sz="1800">
              <a:cs typeface="Arial"/>
            </a:endParaRPr>
          </a:p>
          <a:p>
            <a:pPr marL="0" indent="0" defTabSz="687388" eaLnBrk="0" hangingPunct="0">
              <a:buNone/>
              <a:defRPr/>
            </a:pPr>
            <a:endParaRPr lang="en-GB" sz="1200"/>
          </a:p>
          <a:p>
            <a:pPr marL="0" indent="0" defTabSz="687388" eaLnBrk="0" hangingPunct="0">
              <a:buNone/>
              <a:defRPr/>
            </a:pPr>
            <a:endParaRPr lang="en-GB" sz="1200"/>
          </a:p>
          <a:p>
            <a:pPr marL="0" indent="0">
              <a:lnSpc>
                <a:spcPct val="100000"/>
              </a:lnSpc>
              <a:spcBef>
                <a:spcPts val="0"/>
              </a:spcBef>
              <a:buNone/>
            </a:pPr>
            <a:endParaRPr lang="en-GB" sz="2800"/>
          </a:p>
          <a:p>
            <a:pPr marL="0" indent="0">
              <a:buNone/>
            </a:pPr>
            <a:endParaRPr lang="en-GB"/>
          </a:p>
        </p:txBody>
      </p:sp>
      <p:sp>
        <p:nvSpPr>
          <p:cNvPr id="4" name="Slide Number Placeholder 3">
            <a:extLst>
              <a:ext uri="{FF2B5EF4-FFF2-40B4-BE49-F238E27FC236}">
                <a16:creationId xmlns:a16="http://schemas.microsoft.com/office/drawing/2014/main" id="{D94C5E6E-21D8-7E90-0B0D-B81EF55390B7}"/>
              </a:ext>
            </a:extLst>
          </p:cNvPr>
          <p:cNvSpPr>
            <a:spLocks noGrp="1"/>
          </p:cNvSpPr>
          <p:nvPr>
            <p:ph type="sldNum" sz="quarter" idx="12"/>
          </p:nvPr>
        </p:nvSpPr>
        <p:spPr>
          <a:xfrm>
            <a:off x="11326402" y="6381540"/>
            <a:ext cx="2743200" cy="365125"/>
          </a:xfrm>
        </p:spPr>
        <p:txBody>
          <a:bodyPr/>
          <a:lstStyle/>
          <a:p>
            <a:pPr algn="l"/>
            <a:fld id="{561D0CCE-8DCC-44DC-A653-AE62B1D84A52}" type="slidenum">
              <a:rPr lang="en-GB" smtClean="0"/>
              <a:pPr algn="l"/>
              <a:t>56</a:t>
            </a:fld>
            <a:endParaRPr lang="en-GB"/>
          </a:p>
        </p:txBody>
      </p:sp>
      <p:sp>
        <p:nvSpPr>
          <p:cNvPr id="6" name="TextBox 5">
            <a:extLst>
              <a:ext uri="{FF2B5EF4-FFF2-40B4-BE49-F238E27FC236}">
                <a16:creationId xmlns:a16="http://schemas.microsoft.com/office/drawing/2014/main" id="{49C746D5-F254-B6F5-D358-B59D247A8E33}"/>
              </a:ext>
            </a:extLst>
          </p:cNvPr>
          <p:cNvSpPr txBox="1"/>
          <p:nvPr/>
        </p:nvSpPr>
        <p:spPr>
          <a:xfrm>
            <a:off x="5403542" y="108791"/>
            <a:ext cx="6341616" cy="3708708"/>
          </a:xfrm>
          <a:prstGeom prst="rect">
            <a:avLst/>
          </a:prstGeom>
          <a:solidFill>
            <a:srgbClr val="D5D7F3"/>
          </a:solidFill>
          <a:ln>
            <a:solidFill>
              <a:schemeClr val="accent6"/>
            </a:solidFill>
          </a:ln>
        </p:spPr>
        <p:txBody>
          <a:bodyPr wrap="square" lIns="91440" tIns="45720" rIns="91440" bIns="45720" rtlCol="0" anchor="t">
            <a:spAutoFit/>
          </a:bodyPr>
          <a:lstStyle/>
          <a:p>
            <a:r>
              <a:rPr lang="en-GB" b="1">
                <a:cs typeface="Arial"/>
              </a:rPr>
              <a:t>How much information should you give?</a:t>
            </a:r>
            <a:endParaRPr lang="en-US" b="1">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this will be personal to the individual at the time and will depend on their previous knowledge and discussions with others</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give people as much information as they need and/or want to make an informed decision</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some people will just ‘trust’ what you say while others want lots of information; either is fine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how much each individual needs is up to them, no one is obliged to seek full information</a:t>
            </a:r>
            <a:endParaRPr lang="en-US">
              <a:cs typeface="Arial"/>
            </a:endParaRPr>
          </a:p>
        </p:txBody>
      </p:sp>
      <p:sp>
        <p:nvSpPr>
          <p:cNvPr id="5" name="TextBox 4">
            <a:extLst>
              <a:ext uri="{FF2B5EF4-FFF2-40B4-BE49-F238E27FC236}">
                <a16:creationId xmlns:a16="http://schemas.microsoft.com/office/drawing/2014/main" id="{F80D9E09-58BA-F70E-23C3-9559E8EBBB9F}"/>
              </a:ext>
            </a:extLst>
          </p:cNvPr>
          <p:cNvSpPr txBox="1"/>
          <p:nvPr/>
        </p:nvSpPr>
        <p:spPr>
          <a:xfrm>
            <a:off x="3286211" y="5664898"/>
            <a:ext cx="6264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kern="1200">
                <a:solidFill>
                  <a:schemeClr val="tx1"/>
                </a:solidFill>
                <a:latin typeface="Arial"/>
                <a:ea typeface="+mn-ea"/>
                <a:cs typeface="+mn-cs"/>
                <a:hlinkClick r:id="rId3"/>
              </a:rPr>
              <a:t>Consent: the green book, chapter 2 - GOV.UK (www.gov.uk)</a:t>
            </a:r>
            <a:endParaRPr lang="en-US" sz="1400"/>
          </a:p>
        </p:txBody>
      </p:sp>
      <p:sp>
        <p:nvSpPr>
          <p:cNvPr id="8" name="TextBox 7">
            <a:extLst>
              <a:ext uri="{FF2B5EF4-FFF2-40B4-BE49-F238E27FC236}">
                <a16:creationId xmlns:a16="http://schemas.microsoft.com/office/drawing/2014/main" id="{B307EB6B-67CB-F0A3-8BB6-3C92841EDB7D}"/>
              </a:ext>
            </a:extLst>
          </p:cNvPr>
          <p:cNvSpPr txBox="1"/>
          <p:nvPr/>
        </p:nvSpPr>
        <p:spPr>
          <a:xfrm>
            <a:off x="368474" y="3925591"/>
            <a:ext cx="11376684" cy="1785104"/>
          </a:xfrm>
          <a:prstGeom prst="rect">
            <a:avLst/>
          </a:prstGeom>
          <a:solidFill>
            <a:srgbClr val="B4B9EA"/>
          </a:solidFill>
          <a:ln>
            <a:solidFill>
              <a:srgbClr val="002060"/>
            </a:solidFill>
          </a:ln>
        </p:spPr>
        <p:txBody>
          <a:bodyPr wrap="square" rtlCol="0">
            <a:spAutoFit/>
          </a:bodyPr>
          <a:lstStyle/>
          <a:p>
            <a:pPr marL="0" indent="0" defTabSz="687388" eaLnBrk="0" hangingPunct="0">
              <a:buNone/>
              <a:defRPr/>
            </a:pPr>
            <a:r>
              <a:rPr lang="en-GB" b="1"/>
              <a:t>Consent is a process, not a one-off discussion and must consider 3 factors:</a:t>
            </a:r>
            <a:endParaRPr lang="en-GB" b="1">
              <a:cs typeface="Calibri"/>
            </a:endParaRPr>
          </a:p>
          <a:p>
            <a:pPr marL="285750" indent="-285750">
              <a:buClr>
                <a:srgbClr val="007C91"/>
              </a:buClr>
              <a:buFont typeface="Arial" panose="020B0604020202020204" pitchFamily="34" charset="0"/>
              <a:buChar char="•"/>
              <a:defRPr/>
            </a:pPr>
            <a:r>
              <a:rPr lang="en-GB" altLang="en-US">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a:cs typeface="Arial"/>
              </a:rPr>
              <a:t>the person consenting must have the capacity to make the decision</a:t>
            </a:r>
          </a:p>
        </p:txBody>
      </p:sp>
      <p:sp>
        <p:nvSpPr>
          <p:cNvPr id="10" name="TextBox 9">
            <a:extLst>
              <a:ext uri="{FF2B5EF4-FFF2-40B4-BE49-F238E27FC236}">
                <a16:creationId xmlns:a16="http://schemas.microsoft.com/office/drawing/2014/main" id="{C5E13BD7-05C6-C9D8-1CAF-DE406ED5B84D}"/>
              </a:ext>
            </a:extLst>
          </p:cNvPr>
          <p:cNvSpPr txBox="1"/>
          <p:nvPr/>
        </p:nvSpPr>
        <p:spPr>
          <a:xfrm>
            <a:off x="2459115" y="5944045"/>
            <a:ext cx="10440138" cy="738664"/>
          </a:xfrm>
          <a:prstGeom prst="rect">
            <a:avLst/>
          </a:prstGeom>
          <a:noFill/>
        </p:spPr>
        <p:txBody>
          <a:bodyPr wrap="square">
            <a:spAutoFit/>
          </a:bodyPr>
          <a:lstStyle/>
          <a:p>
            <a:r>
              <a:rPr lang="en-GB" sz="1400"/>
              <a:t>Mental capacity Act 2005 </a:t>
            </a:r>
            <a:r>
              <a:rPr lang="en-GB" sz="1400">
                <a:hlinkClick r:id="rId4"/>
              </a:rPr>
              <a:t>https://www.legislation.gov.uk/ukpga/2005/9/contents</a:t>
            </a:r>
            <a:endParaRPr lang="en-GB" sz="1400"/>
          </a:p>
          <a:p>
            <a:endParaRPr lang="en-GB" sz="1400"/>
          </a:p>
          <a:p>
            <a:endParaRPr lang="en-GB" sz="1400"/>
          </a:p>
        </p:txBody>
      </p:sp>
    </p:spTree>
    <p:extLst>
      <p:ext uri="{BB962C8B-B14F-4D97-AF65-F5344CB8AC3E}">
        <p14:creationId xmlns:p14="http://schemas.microsoft.com/office/powerpoint/2010/main" val="3591167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53F4-5A97-4355-806E-E71F3429123D}"/>
              </a:ext>
            </a:extLst>
          </p:cNvPr>
          <p:cNvSpPr>
            <a:spLocks noGrp="1"/>
          </p:cNvSpPr>
          <p:nvPr>
            <p:ph type="title"/>
          </p:nvPr>
        </p:nvSpPr>
        <p:spPr>
          <a:xfrm>
            <a:off x="167148" y="117987"/>
            <a:ext cx="12001146" cy="452284"/>
          </a:xfrm>
        </p:spPr>
        <p:txBody>
          <a:bodyPr lIns="91440" tIns="45720" rIns="91440" bIns="45720" anchor="t"/>
          <a:lstStyle/>
          <a:p>
            <a:pPr algn="ctr"/>
            <a:r>
              <a:rPr lang="en-GB" sz="3600" b="1"/>
              <a:t>Reporting Adverse Events</a:t>
            </a:r>
            <a:br>
              <a:rPr lang="en-GB" sz="3600" b="1"/>
            </a:br>
            <a:endParaRPr lang="en-GB" sz="3600" b="1"/>
          </a:p>
        </p:txBody>
      </p:sp>
      <p:sp>
        <p:nvSpPr>
          <p:cNvPr id="3" name="Content Placeholder 2">
            <a:extLst>
              <a:ext uri="{FF2B5EF4-FFF2-40B4-BE49-F238E27FC236}">
                <a16:creationId xmlns:a16="http://schemas.microsoft.com/office/drawing/2014/main" id="{39A11E10-FB4B-4C00-8D30-D23C39681252}"/>
              </a:ext>
            </a:extLst>
          </p:cNvPr>
          <p:cNvSpPr>
            <a:spLocks noGrp="1"/>
          </p:cNvSpPr>
          <p:nvPr>
            <p:ph idx="1"/>
          </p:nvPr>
        </p:nvSpPr>
        <p:spPr>
          <a:xfrm>
            <a:off x="629265" y="776749"/>
            <a:ext cx="7981335" cy="4711846"/>
          </a:xfrm>
        </p:spPr>
        <p:txBody>
          <a:bodyPr/>
          <a:lstStyle/>
          <a:p>
            <a:r>
              <a:rPr lang="en-GB" sz="2000">
                <a:solidFill>
                  <a:srgbClr val="002060"/>
                </a:solidFill>
              </a:rPr>
              <a:t>Vaccinees should be advised that they can report any adverse reactions or suspected side effects to the MHRA through the online </a:t>
            </a:r>
            <a:r>
              <a:rPr lang="en-GB" sz="2000">
                <a:solidFill>
                  <a:srgbClr val="002060"/>
                </a:solidFill>
                <a:hlinkClick r:id="rId2"/>
              </a:rPr>
              <a:t>yellow card scheme </a:t>
            </a:r>
            <a:r>
              <a:rPr lang="en-GB" sz="2000">
                <a:solidFill>
                  <a:srgbClr val="002060"/>
                </a:solidFill>
              </a:rPr>
              <a:t>website or the Yellow Card app</a:t>
            </a:r>
          </a:p>
          <a:p>
            <a:r>
              <a:rPr lang="en-GB" altLang="en-US" sz="2000">
                <a:solidFill>
                  <a:srgbClr val="002060"/>
                </a:solidFill>
                <a:ea typeface="Source Sans Pro"/>
              </a:rPr>
              <a:t>Anyone (patients and HCWs) can make a Yellow Card report, even if they are uncertain as to whether a vaccine caused the condition</a:t>
            </a:r>
          </a:p>
          <a:p>
            <a:r>
              <a:rPr lang="en-GB" sz="2000" b="1"/>
              <a:t>▼ </a:t>
            </a:r>
            <a:r>
              <a:rPr lang="en-GB" sz="2000"/>
              <a:t>This medicinal product is subject to additional monitoring. This will allow quick identification of new safety information. Healthcare professionals are asked to report any suspected adverse reactions.</a:t>
            </a:r>
            <a:endParaRPr lang="en-GB" altLang="en-US" sz="2000">
              <a:solidFill>
                <a:srgbClr val="002060"/>
              </a:solidFill>
              <a:ea typeface="Source Sans Pro"/>
            </a:endParaRPr>
          </a:p>
          <a:p>
            <a:endParaRPr lang="en-GB"/>
          </a:p>
        </p:txBody>
      </p:sp>
      <p:sp>
        <p:nvSpPr>
          <p:cNvPr id="5" name="Slide Number Placeholder 4">
            <a:extLst>
              <a:ext uri="{FF2B5EF4-FFF2-40B4-BE49-F238E27FC236}">
                <a16:creationId xmlns:a16="http://schemas.microsoft.com/office/drawing/2014/main" id="{D633BA76-993F-426B-A73A-C762A18C9987}"/>
              </a:ext>
            </a:extLst>
          </p:cNvPr>
          <p:cNvSpPr>
            <a:spLocks noGrp="1"/>
          </p:cNvSpPr>
          <p:nvPr>
            <p:ph type="sldNum" sz="quarter" idx="12"/>
          </p:nvPr>
        </p:nvSpPr>
        <p:spPr/>
        <p:txBody>
          <a:bodyPr/>
          <a:lstStyle/>
          <a:p>
            <a:fld id="{561D0CCE-8DCC-44DC-A653-AE62B1D84A52}" type="slidenum">
              <a:rPr lang="en-GB" smtClean="0"/>
              <a:pPr/>
              <a:t>57</a:t>
            </a:fld>
            <a:endParaRPr lang="en-GB"/>
          </a:p>
        </p:txBody>
      </p:sp>
      <p:pic>
        <p:nvPicPr>
          <p:cNvPr id="6" name="Picture 5">
            <a:extLst>
              <a:ext uri="{FF2B5EF4-FFF2-40B4-BE49-F238E27FC236}">
                <a16:creationId xmlns:a16="http://schemas.microsoft.com/office/drawing/2014/main" id="{1B5BC04F-7B5E-4837-9DC2-60FA5160856A}"/>
              </a:ext>
            </a:extLst>
          </p:cNvPr>
          <p:cNvPicPr>
            <a:picLocks noChangeAspect="1"/>
          </p:cNvPicPr>
          <p:nvPr/>
        </p:nvPicPr>
        <p:blipFill>
          <a:blip r:embed="rId3" cstate="print"/>
          <a:stretch>
            <a:fillRect/>
          </a:stretch>
        </p:blipFill>
        <p:spPr>
          <a:xfrm>
            <a:off x="8712827" y="776749"/>
            <a:ext cx="3229324" cy="4059111"/>
          </a:xfrm>
          <a:prstGeom prst="rect">
            <a:avLst/>
          </a:prstGeom>
        </p:spPr>
      </p:pic>
      <p:sp>
        <p:nvSpPr>
          <p:cNvPr id="7" name="TextBox 6">
            <a:extLst>
              <a:ext uri="{FF2B5EF4-FFF2-40B4-BE49-F238E27FC236}">
                <a16:creationId xmlns:a16="http://schemas.microsoft.com/office/drawing/2014/main" id="{BCBB1DE6-B35F-44C2-A897-4269731CEA1C}"/>
              </a:ext>
            </a:extLst>
          </p:cNvPr>
          <p:cNvSpPr txBox="1"/>
          <p:nvPr/>
        </p:nvSpPr>
        <p:spPr>
          <a:xfrm>
            <a:off x="8712828" y="4916129"/>
            <a:ext cx="3229323" cy="923330"/>
          </a:xfrm>
          <a:prstGeom prst="rect">
            <a:avLst/>
          </a:prstGeom>
          <a:noFill/>
        </p:spPr>
        <p:txBody>
          <a:bodyPr wrap="square" rtlCol="0">
            <a:spAutoFit/>
          </a:bodyPr>
          <a:lstStyle/>
          <a:p>
            <a:r>
              <a:rPr lang="en-GB"/>
              <a:t>The QR code can be used for quick and easy access to the Yellow Card reporting site.</a:t>
            </a:r>
          </a:p>
        </p:txBody>
      </p:sp>
      <p:pic>
        <p:nvPicPr>
          <p:cNvPr id="8" name="Picture 2">
            <a:extLst>
              <a:ext uri="{FF2B5EF4-FFF2-40B4-BE49-F238E27FC236}">
                <a16:creationId xmlns:a16="http://schemas.microsoft.com/office/drawing/2014/main" id="{7ED0D74E-641A-4C77-859F-14EE29E07B4D}"/>
              </a:ext>
            </a:extLst>
          </p:cNvPr>
          <p:cNvPicPr>
            <a:picLocks noChangeAspect="1" noChangeArrowheads="1"/>
          </p:cNvPicPr>
          <p:nvPr/>
        </p:nvPicPr>
        <p:blipFill>
          <a:blip r:embed="rId4" cstate="print"/>
          <a:srcRect t="22614" r="84051" b="64341"/>
          <a:stretch>
            <a:fillRect/>
          </a:stretch>
        </p:blipFill>
        <p:spPr bwMode="auto">
          <a:xfrm>
            <a:off x="2993625" y="3429000"/>
            <a:ext cx="3393189" cy="1474422"/>
          </a:xfrm>
          <a:prstGeom prst="rect">
            <a:avLst/>
          </a:prstGeom>
          <a:noFill/>
          <a:ln w="9525">
            <a:noFill/>
            <a:miter lim="800000"/>
            <a:headEnd/>
            <a:tailEnd/>
          </a:ln>
        </p:spPr>
      </p:pic>
      <p:sp>
        <p:nvSpPr>
          <p:cNvPr id="10" name="TextBox 9">
            <a:extLst>
              <a:ext uri="{FF2B5EF4-FFF2-40B4-BE49-F238E27FC236}">
                <a16:creationId xmlns:a16="http://schemas.microsoft.com/office/drawing/2014/main" id="{80779D91-1844-4F96-87DC-9C6E6D70ACD3}"/>
              </a:ext>
            </a:extLst>
          </p:cNvPr>
          <p:cNvSpPr txBox="1"/>
          <p:nvPr/>
        </p:nvSpPr>
        <p:spPr>
          <a:xfrm>
            <a:off x="2639398" y="5146961"/>
            <a:ext cx="4284043" cy="461665"/>
          </a:xfrm>
          <a:prstGeom prst="rect">
            <a:avLst/>
          </a:prstGeom>
          <a:noFill/>
        </p:spPr>
        <p:txBody>
          <a:bodyPr wrap="square">
            <a:spAutoFit/>
          </a:bodyPr>
          <a:lstStyle/>
          <a:p>
            <a:pPr marL="0" indent="0" algn="ctr">
              <a:buNone/>
            </a:pPr>
            <a:r>
              <a:rPr lang="en-GB" sz="2400" u="sng">
                <a:solidFill>
                  <a:srgbClr val="0563C1"/>
                </a:solidFill>
                <a:effectLst/>
                <a:ea typeface="Calibri" panose="020F0502020204030204" pitchFamily="34" charset="0"/>
                <a:cs typeface="Times New Roman" panose="02020603050405020304" pitchFamily="18" charset="0"/>
                <a:hlinkClick r:id="rId5"/>
              </a:rPr>
              <a:t>www.mhra.gov.uk/yellowcard</a:t>
            </a:r>
            <a:r>
              <a:rPr lang="en-GB" sz="2400">
                <a:effectLst/>
                <a:ea typeface="Calibri" panose="020F0502020204030204" pitchFamily="34" charset="0"/>
                <a:cs typeface="Times New Roman" panose="02020603050405020304" pitchFamily="18" charset="0"/>
              </a:rPr>
              <a:t> </a:t>
            </a:r>
            <a:endParaRPr lang="en-GB" sz="2400">
              <a:solidFill>
                <a:srgbClr val="002060"/>
              </a:solidFill>
            </a:endParaRPr>
          </a:p>
        </p:txBody>
      </p:sp>
    </p:spTree>
    <p:extLst>
      <p:ext uri="{BB962C8B-B14F-4D97-AF65-F5344CB8AC3E}">
        <p14:creationId xmlns:p14="http://schemas.microsoft.com/office/powerpoint/2010/main" val="498732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B6F67-8228-D487-7A77-C1D1E46B6D29}"/>
              </a:ext>
            </a:extLst>
          </p:cNvPr>
          <p:cNvSpPr>
            <a:spLocks noGrp="1"/>
          </p:cNvSpPr>
          <p:nvPr>
            <p:ph type="body" sz="quarter" idx="10"/>
          </p:nvPr>
        </p:nvSpPr>
        <p:spPr/>
        <p:txBody>
          <a:bodyPr/>
          <a:lstStyle/>
          <a:p>
            <a:r>
              <a:rPr lang="en-GB"/>
              <a:t>Summary and resources</a:t>
            </a:r>
          </a:p>
        </p:txBody>
      </p:sp>
    </p:spTree>
    <p:extLst>
      <p:ext uri="{BB962C8B-B14F-4D97-AF65-F5344CB8AC3E}">
        <p14:creationId xmlns:p14="http://schemas.microsoft.com/office/powerpoint/2010/main" val="47260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DAC5-481E-B378-2EAA-3B953911A715}"/>
              </a:ext>
            </a:extLst>
          </p:cNvPr>
          <p:cNvSpPr>
            <a:spLocks noGrp="1"/>
          </p:cNvSpPr>
          <p:nvPr>
            <p:ph type="title"/>
          </p:nvPr>
        </p:nvSpPr>
        <p:spPr>
          <a:xfrm>
            <a:off x="0" y="363222"/>
            <a:ext cx="12192000" cy="693507"/>
          </a:xfrm>
        </p:spPr>
        <p:txBody>
          <a:bodyPr lIns="91440" tIns="45720" rIns="91440" bIns="45720" anchor="t"/>
          <a:lstStyle/>
          <a:p>
            <a:pPr algn="ctr"/>
            <a:r>
              <a:rPr lang="en-GB" sz="3600" b="1"/>
              <a:t>Post vaccination waiting times</a:t>
            </a:r>
            <a:endParaRPr lang="en-GB" sz="3600" b="1">
              <a:cs typeface="Arial"/>
            </a:endParaRPr>
          </a:p>
        </p:txBody>
      </p:sp>
      <p:sp>
        <p:nvSpPr>
          <p:cNvPr id="3" name="Content Placeholder 2">
            <a:extLst>
              <a:ext uri="{FF2B5EF4-FFF2-40B4-BE49-F238E27FC236}">
                <a16:creationId xmlns:a16="http://schemas.microsoft.com/office/drawing/2014/main" id="{F30779F0-E0EF-199D-78C0-D983EED447E6}"/>
              </a:ext>
            </a:extLst>
          </p:cNvPr>
          <p:cNvSpPr>
            <a:spLocks noGrp="1"/>
          </p:cNvSpPr>
          <p:nvPr>
            <p:ph idx="1"/>
          </p:nvPr>
        </p:nvSpPr>
        <p:spPr>
          <a:xfrm>
            <a:off x="400156" y="1280157"/>
            <a:ext cx="11646080" cy="5012246"/>
          </a:xfrm>
        </p:spPr>
        <p:txBody>
          <a:bodyPr lIns="91440" tIns="45720" rIns="91440" bIns="45720" anchor="t"/>
          <a:lstStyle/>
          <a:p>
            <a:r>
              <a:rPr lang="en-GB" sz="2200"/>
              <a:t>Individuals </a:t>
            </a:r>
            <a:r>
              <a:rPr lang="en-GB" sz="2200" b="1"/>
              <a:t>with a personal history of allergy </a:t>
            </a:r>
            <a:r>
              <a:rPr lang="en-GB" sz="2200"/>
              <a:t>require a period of observation following vaccination (either 15 or 30 minutes depending on their clinical history). These individuals should be managed as described in Table 5 of the </a:t>
            </a:r>
            <a:r>
              <a:rPr lang="en-GB" sz="2200">
                <a:hlinkClick r:id="rId3"/>
              </a:rPr>
              <a:t>Green Book COVID-19 chapter</a:t>
            </a:r>
            <a:r>
              <a:rPr lang="en-GB" sz="2200"/>
              <a:t>.</a:t>
            </a:r>
          </a:p>
          <a:p>
            <a:r>
              <a:rPr lang="en-GB" sz="2200"/>
              <a:t>Individuals </a:t>
            </a:r>
            <a:r>
              <a:rPr lang="en-GB" sz="2200" b="1"/>
              <a:t>without a personal history of allergy</a:t>
            </a:r>
            <a:r>
              <a:rPr lang="en-GB" sz="2200"/>
              <a:t>, or with only a family history of allergy, do not need a period of observation.</a:t>
            </a:r>
          </a:p>
          <a:p>
            <a:r>
              <a:rPr lang="en-GB" sz="2200"/>
              <a:t>As fainting can occur following vaccination, all those vaccinated with any of the COVID-19 vaccines should either be driven by someone else or should </a:t>
            </a:r>
            <a:r>
              <a:rPr lang="en-GB" sz="2200" b="1"/>
              <a:t>not drive for 15 minutes after vaccination</a:t>
            </a:r>
            <a:r>
              <a:rPr lang="en-GB" sz="2200"/>
              <a:t>.</a:t>
            </a:r>
          </a:p>
          <a:p>
            <a:r>
              <a:rPr lang="en-GB" sz="2200"/>
              <a:t>Vaccinated individuals should be informed about how to access immediate healthcare advice in the event of displaying any symptoms. In some settings, for example domiciliary vaccination, this may require a responsible adult to be present for at least 15 minutes after vaccination.</a:t>
            </a:r>
            <a:endParaRPr lang="en-GB" sz="1100" u="sng">
              <a:solidFill>
                <a:srgbClr val="000000"/>
              </a:solidFill>
              <a:highlight>
                <a:srgbClr val="FFFFFF"/>
              </a:highlight>
              <a:cs typeface="Arial"/>
            </a:endParaRPr>
          </a:p>
        </p:txBody>
      </p:sp>
      <p:sp>
        <p:nvSpPr>
          <p:cNvPr id="5" name="Slide Number Placeholder 4">
            <a:extLst>
              <a:ext uri="{FF2B5EF4-FFF2-40B4-BE49-F238E27FC236}">
                <a16:creationId xmlns:a16="http://schemas.microsoft.com/office/drawing/2014/main" id="{314F46C2-E669-C273-2804-BEA9B446B628}"/>
              </a:ext>
            </a:extLst>
          </p:cNvPr>
          <p:cNvSpPr>
            <a:spLocks noGrp="1"/>
          </p:cNvSpPr>
          <p:nvPr>
            <p:ph type="sldNum" sz="quarter" idx="12"/>
          </p:nvPr>
        </p:nvSpPr>
        <p:spPr/>
        <p:txBody>
          <a:bodyPr/>
          <a:lstStyle/>
          <a:p>
            <a:fld id="{561D0CCE-8DCC-44DC-A653-AE62B1D84A52}" type="slidenum">
              <a:rPr lang="en-GB" smtClean="0"/>
              <a:pPr/>
              <a:t>59</a:t>
            </a:fld>
            <a:endParaRPr lang="en-GB"/>
          </a:p>
        </p:txBody>
      </p:sp>
    </p:spTree>
    <p:extLst>
      <p:ext uri="{BB962C8B-B14F-4D97-AF65-F5344CB8AC3E}">
        <p14:creationId xmlns:p14="http://schemas.microsoft.com/office/powerpoint/2010/main" val="214895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25FC-0BD5-2FB3-9F85-595C6EA91A95}"/>
              </a:ext>
            </a:extLst>
          </p:cNvPr>
          <p:cNvSpPr>
            <a:spLocks noGrp="1"/>
          </p:cNvSpPr>
          <p:nvPr>
            <p:ph type="title"/>
          </p:nvPr>
        </p:nvSpPr>
        <p:spPr>
          <a:xfrm>
            <a:off x="838200" y="143277"/>
            <a:ext cx="10515600" cy="694923"/>
          </a:xfrm>
        </p:spPr>
        <p:txBody>
          <a:bodyPr lIns="91440" tIns="45720" rIns="91440" bIns="45720" anchor="t"/>
          <a:lstStyle/>
          <a:p>
            <a:r>
              <a:rPr lang="en-US" sz="4000" b="1">
                <a:cs typeface="Arial"/>
              </a:rPr>
              <a:t>Notes to users </a:t>
            </a:r>
            <a:endParaRPr lang="en-US" sz="4000" b="1"/>
          </a:p>
        </p:txBody>
      </p:sp>
      <p:sp>
        <p:nvSpPr>
          <p:cNvPr id="3" name="Content Placeholder 2">
            <a:extLst>
              <a:ext uri="{FF2B5EF4-FFF2-40B4-BE49-F238E27FC236}">
                <a16:creationId xmlns:a16="http://schemas.microsoft.com/office/drawing/2014/main" id="{2E22B0B6-9F8A-15E6-BE73-52CE093A3A87}"/>
              </a:ext>
            </a:extLst>
          </p:cNvPr>
          <p:cNvSpPr>
            <a:spLocks noGrp="1"/>
          </p:cNvSpPr>
          <p:nvPr>
            <p:ph idx="1"/>
          </p:nvPr>
        </p:nvSpPr>
        <p:spPr>
          <a:xfrm>
            <a:off x="838200" y="1094928"/>
            <a:ext cx="10515600" cy="4930887"/>
          </a:xfrm>
        </p:spPr>
        <p:txBody>
          <a:bodyPr lIns="91440" tIns="45720" rIns="91440" bIns="45720" anchor="t"/>
          <a:lstStyle/>
          <a:p>
            <a:r>
              <a:rPr lang="en-US" sz="1800">
                <a:solidFill>
                  <a:srgbClr val="002060"/>
                </a:solidFill>
                <a:cs typeface="Arial"/>
              </a:rPr>
              <a:t>This slide set contains a collection of core slides for both individual use and for use or adaptation during the delivery of COVID-19 vaccination training</a:t>
            </a:r>
          </a:p>
          <a:p>
            <a:r>
              <a:rPr lang="en-US" sz="1800">
                <a:solidFill>
                  <a:srgbClr val="002060"/>
                </a:solidFill>
                <a:cs typeface="Arial"/>
              </a:rPr>
              <a:t>Trainers should select the slides required depending on the background and experience of the healthcare practitioners they are training and according to the role they will have in delivering the COVID-19 vaccine </a:t>
            </a:r>
            <a:r>
              <a:rPr lang="en-US" sz="1800" err="1">
                <a:solidFill>
                  <a:srgbClr val="002060"/>
                </a:solidFill>
                <a:cs typeface="Arial"/>
              </a:rPr>
              <a:t>programme</a:t>
            </a:r>
            <a:endParaRPr lang="en-US" sz="1800">
              <a:solidFill>
                <a:srgbClr val="002060"/>
              </a:solidFill>
              <a:cs typeface="Arial"/>
            </a:endParaRPr>
          </a:p>
          <a:p>
            <a:r>
              <a:rPr lang="en-GB" sz="1800">
                <a:solidFill>
                  <a:srgbClr val="002060"/>
                </a:solidFill>
                <a:ea typeface="Source Sans Pro"/>
                <a:cs typeface="Arial"/>
              </a:rPr>
              <a:t>The information contained in these slides is accurate at the time of publication (11 March 2026). These slides are version controlled and subject to revision; this is version 1.</a:t>
            </a:r>
            <a:endParaRPr lang="en-US" sz="1800">
              <a:solidFill>
                <a:srgbClr val="002060"/>
              </a:solidFill>
              <a:cs typeface="Arial"/>
            </a:endParaRPr>
          </a:p>
          <a:p>
            <a:r>
              <a:rPr lang="en-US" sz="1800">
                <a:solidFill>
                  <a:srgbClr val="002060"/>
                </a:solidFill>
                <a:cs typeface="Arial"/>
              </a:rPr>
              <a:t>Updates to the slide set may be required in the future, for example in response to changing epidemiology or vaccination recommendations - please check online to ensure you are using the latest version of these slides</a:t>
            </a:r>
            <a:endParaRPr lang="en-GB" sz="1800">
              <a:solidFill>
                <a:srgbClr val="002060"/>
              </a:solidFill>
              <a:ea typeface="Source Sans Pro"/>
              <a:cs typeface="Arial"/>
            </a:endParaRPr>
          </a:p>
          <a:p>
            <a:r>
              <a:rPr lang="en-GB" sz="1800">
                <a:solidFill>
                  <a:srgbClr val="002060"/>
                </a:solidFill>
                <a:ea typeface="Source Sans Pro"/>
                <a:cs typeface="Arial"/>
              </a:rPr>
              <a:t>It is important that </a:t>
            </a:r>
            <a:r>
              <a:rPr lang="en-GB" sz="1800"/>
              <a:t>COVID-19 immunisers and/or those who are providing COVID-19 immunisation advice, should </a:t>
            </a:r>
            <a:r>
              <a:rPr lang="en-GB" sz="1800">
                <a:solidFill>
                  <a:srgbClr val="002060"/>
                </a:solidFill>
                <a:ea typeface="Source Sans Pro"/>
              </a:rPr>
              <a:t>always ensure they are accessing the most up to date information and refer to the </a:t>
            </a:r>
            <a:r>
              <a:rPr lang="en-GB" sz="1800" u="sng">
                <a:hlinkClick r:id="rId2"/>
              </a:rPr>
              <a:t>Green Book COVID-19 chapter</a:t>
            </a:r>
            <a:r>
              <a:rPr lang="en-GB" sz="1800"/>
              <a:t> </a:t>
            </a:r>
            <a:r>
              <a:rPr lang="en-GB" sz="1800">
                <a:solidFill>
                  <a:srgbClr val="002060"/>
                </a:solidFill>
                <a:ea typeface="Source Sans Pro"/>
              </a:rPr>
              <a:t>and other authoritative sources when administering vaccines.</a:t>
            </a:r>
            <a:endParaRPr lang="en-GB" sz="1800">
              <a:solidFill>
                <a:srgbClr val="002060"/>
              </a:solidFill>
              <a:ea typeface="Source Sans Pro"/>
              <a:cs typeface="Arial"/>
            </a:endParaRPr>
          </a:p>
          <a:p>
            <a:endParaRPr lang="en-US" sz="1800">
              <a:solidFill>
                <a:srgbClr val="002060"/>
              </a:solidFill>
              <a:cs typeface="Arial"/>
            </a:endParaRPr>
          </a:p>
          <a:p>
            <a:endParaRPr lang="en-US">
              <a:solidFill>
                <a:srgbClr val="002060"/>
              </a:solidFill>
              <a:cs typeface="Arial"/>
            </a:endParaRPr>
          </a:p>
        </p:txBody>
      </p:sp>
      <p:sp>
        <p:nvSpPr>
          <p:cNvPr id="5" name="Slide Number Placeholder 4">
            <a:extLst>
              <a:ext uri="{FF2B5EF4-FFF2-40B4-BE49-F238E27FC236}">
                <a16:creationId xmlns:a16="http://schemas.microsoft.com/office/drawing/2014/main" id="{843069F3-1F18-6E88-6FAB-56D455B6D8BD}"/>
              </a:ext>
            </a:extLst>
          </p:cNvPr>
          <p:cNvSpPr>
            <a:spLocks noGrp="1"/>
          </p:cNvSpPr>
          <p:nvPr>
            <p:ph type="sldNum" sz="quarter" idx="12"/>
          </p:nvPr>
        </p:nvSpPr>
        <p:spPr/>
        <p:txBody>
          <a:bodyPr/>
          <a:lstStyle/>
          <a:p>
            <a:fld id="{561D0CCE-8DCC-44DC-A653-AE62B1D84A52}" type="slidenum">
              <a:rPr lang="en-GB" smtClean="0"/>
              <a:pPr/>
              <a:t>6</a:t>
            </a:fld>
            <a:endParaRPr lang="en-GB"/>
          </a:p>
        </p:txBody>
      </p:sp>
      <p:sp>
        <p:nvSpPr>
          <p:cNvPr id="6" name="TextBox 5">
            <a:extLst>
              <a:ext uri="{FF2B5EF4-FFF2-40B4-BE49-F238E27FC236}">
                <a16:creationId xmlns:a16="http://schemas.microsoft.com/office/drawing/2014/main" id="{9503CEC1-5DAB-03AB-E249-10AD4F427754}"/>
              </a:ext>
            </a:extLst>
          </p:cNvPr>
          <p:cNvSpPr txBox="1"/>
          <p:nvPr/>
        </p:nvSpPr>
        <p:spPr>
          <a:xfrm>
            <a:off x="1224456" y="5102485"/>
            <a:ext cx="10129344" cy="923330"/>
          </a:xfrm>
          <a:prstGeom prst="rect">
            <a:avLst/>
          </a:prstGeom>
          <a:noFill/>
        </p:spPr>
        <p:txBody>
          <a:bodyPr wrap="square" lIns="91440" tIns="45720" rIns="91440" bIns="45720" anchor="t">
            <a:spAutoFit/>
          </a:bodyPr>
          <a:lstStyle/>
          <a:p>
            <a:pPr algn="ctr"/>
            <a:r>
              <a:rPr lang="en-GB" sz="1800" b="1"/>
              <a:t>Only infants and children aged 6 months to </a:t>
            </a:r>
            <a:r>
              <a:rPr lang="en-GB" b="1"/>
              <a:t>17</a:t>
            </a:r>
            <a:r>
              <a:rPr lang="en-GB" sz="1800" b="1"/>
              <a:t> years who </a:t>
            </a:r>
            <a:r>
              <a:rPr kumimoji="0" lang="en-US" altLang="en-US" sz="1800" b="1" i="0" u="none" strike="noStrike" cap="none" normalizeH="0" baseline="0">
                <a:ln>
                  <a:noFill/>
                </a:ln>
                <a:solidFill>
                  <a:srgbClr val="002060"/>
                </a:solidFill>
                <a:effectLst/>
              </a:rPr>
              <a:t>who are immunosuppressed (as defined in table 4 of </a:t>
            </a:r>
            <a:r>
              <a:rPr kumimoji="0" lang="en-US" altLang="en-US" sz="1800" b="1" i="0" u="none" strike="noStrike" cap="none" normalizeH="0" baseline="0">
                <a:ln>
                  <a:noFill/>
                </a:ln>
                <a:solidFill>
                  <a:srgbClr val="1D70B8"/>
                </a:solidFill>
                <a:effectLst/>
                <a:hlinkClick r:id="rId2"/>
              </a:rPr>
              <a:t>COVID-19 chapter of the Green Book</a:t>
            </a:r>
            <a:r>
              <a:rPr kumimoji="0" lang="en-US" altLang="en-US" sz="1800" b="1" i="0" u="none" strike="noStrike" cap="none" normalizeH="0" baseline="0">
                <a:ln>
                  <a:noFill/>
                </a:ln>
                <a:solidFill>
                  <a:srgbClr val="1D70B8"/>
                </a:solidFill>
                <a:effectLst/>
              </a:rPr>
              <a:t>)</a:t>
            </a:r>
            <a:r>
              <a:rPr lang="en-GB" sz="1800" b="1"/>
              <a:t> are eligible for a COVID-19 vaccine in the Spring 2026 campaign</a:t>
            </a:r>
          </a:p>
        </p:txBody>
      </p:sp>
    </p:spTree>
    <p:extLst>
      <p:ext uri="{BB962C8B-B14F-4D97-AF65-F5344CB8AC3E}">
        <p14:creationId xmlns:p14="http://schemas.microsoft.com/office/powerpoint/2010/main" val="3850213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5476-77CE-F7F5-5A35-4C4D1E1EEB14}"/>
              </a:ext>
            </a:extLst>
          </p:cNvPr>
          <p:cNvSpPr>
            <a:spLocks noGrp="1"/>
          </p:cNvSpPr>
          <p:nvPr>
            <p:ph type="title"/>
          </p:nvPr>
        </p:nvSpPr>
        <p:spPr>
          <a:xfrm>
            <a:off x="612226" y="136525"/>
            <a:ext cx="10515600" cy="599199"/>
          </a:xfrm>
        </p:spPr>
        <p:txBody>
          <a:bodyPr/>
          <a:lstStyle/>
          <a:p>
            <a:r>
              <a:rPr lang="en-GB" sz="3600" b="1"/>
              <a:t>Key messages</a:t>
            </a:r>
            <a:endParaRPr lang="en-GB" sz="3600"/>
          </a:p>
        </p:txBody>
      </p:sp>
      <p:sp>
        <p:nvSpPr>
          <p:cNvPr id="3" name="Content Placeholder 2">
            <a:extLst>
              <a:ext uri="{FF2B5EF4-FFF2-40B4-BE49-F238E27FC236}">
                <a16:creationId xmlns:a16="http://schemas.microsoft.com/office/drawing/2014/main" id="{BD402192-D26C-9010-6E26-781F59E57095}"/>
              </a:ext>
            </a:extLst>
          </p:cNvPr>
          <p:cNvSpPr>
            <a:spLocks noGrp="1"/>
          </p:cNvSpPr>
          <p:nvPr>
            <p:ph idx="1"/>
          </p:nvPr>
        </p:nvSpPr>
        <p:spPr>
          <a:xfrm>
            <a:off x="313338" y="735724"/>
            <a:ext cx="11565323" cy="5635679"/>
          </a:xfrm>
        </p:spPr>
        <p:txBody>
          <a:bodyPr lIns="91440" tIns="45720" rIns="91440" bIns="45720" anchor="t"/>
          <a:lstStyle/>
          <a:p>
            <a:r>
              <a:rPr lang="en-GB" sz="1750" b="0" i="0">
                <a:effectLst/>
              </a:rPr>
              <a:t>COVID-19 is now a relatively mild disease for the vast majority of people. This ongoing increase in population immunity permits the development of a more targeted programme aimed at those at higher risk of developing serious COVID-19 disease.</a:t>
            </a:r>
            <a:endParaRPr lang="en-GB" sz="1750" b="0" i="0">
              <a:effectLst/>
              <a:cs typeface="Arial"/>
            </a:endParaRPr>
          </a:p>
          <a:p>
            <a:r>
              <a:rPr lang="en-GB" sz="1750"/>
              <a:t>Individuals aged six months to 4 years who become eligible for COVID-19 vaccination require 2 primary doses as per PGD (off-label).</a:t>
            </a:r>
            <a:endParaRPr lang="en-GB" sz="1750">
              <a:cs typeface="Arial"/>
            </a:endParaRPr>
          </a:p>
          <a:p>
            <a:r>
              <a:rPr lang="en-GB" sz="1750"/>
              <a:t>Individuals aged six months and above with severe immunosuppression may be considered for additional doses </a:t>
            </a:r>
            <a:r>
              <a:rPr lang="en-GB" sz="1750" b="1"/>
              <a:t>ideally at an interval of 8 to 12 weeks from the previous dose.</a:t>
            </a:r>
            <a:endParaRPr lang="en-GB" sz="1750" b="1">
              <a:cs typeface="Arial"/>
            </a:endParaRPr>
          </a:p>
          <a:p>
            <a:r>
              <a:rPr lang="en-GB" sz="1750"/>
              <a:t>Exception to this ideal interval may be advised based on specialist clinical judgement, for example for those about to receive or increase the intensity of an immunosuppressive treatment, where a better response would be made if immunised prior to that treatment commencing. </a:t>
            </a:r>
            <a:endParaRPr lang="en-GB" sz="1750">
              <a:cs typeface="Arial"/>
            </a:endParaRPr>
          </a:p>
          <a:p>
            <a:r>
              <a:rPr lang="en-GB" sz="1750"/>
              <a:t>Where the specialist has advised an exception, then the interval may be reduced to a </a:t>
            </a:r>
            <a:r>
              <a:rPr lang="en-GB" sz="1750" b="1"/>
              <a:t>minimum of three weeks </a:t>
            </a:r>
            <a:r>
              <a:rPr lang="en-GB" sz="1750"/>
              <a:t>for any of the vaccine products. </a:t>
            </a:r>
            <a:endParaRPr lang="en-GB" sz="1750">
              <a:cs typeface="Arial"/>
            </a:endParaRPr>
          </a:p>
          <a:p>
            <a:pPr>
              <a:spcAft>
                <a:spcPts val="300"/>
              </a:spcAft>
            </a:pPr>
            <a:r>
              <a:rPr lang="en-GB" sz="1750">
                <a:effectLst/>
                <a:latin typeface="Arial"/>
                <a:ea typeface="Times New Roman" panose="02020603050405020304" pitchFamily="18" charset="0"/>
                <a:cs typeface="Arial"/>
              </a:rPr>
              <a:t>Previously unvaccinated Individuals </a:t>
            </a:r>
            <a:r>
              <a:rPr lang="en-GB" sz="1750" baseline="30000">
                <a:effectLst/>
                <a:latin typeface="Calibri"/>
                <a:ea typeface="Calibri"/>
                <a:cs typeface="Times New Roman"/>
              </a:rPr>
              <a:t> </a:t>
            </a:r>
            <a:r>
              <a:rPr lang="en-GB" sz="1750">
                <a:effectLst/>
                <a:latin typeface="Arial"/>
                <a:ea typeface="Times New Roman" panose="02020603050405020304" pitchFamily="18" charset="0"/>
                <a:cs typeface="Arial"/>
              </a:rPr>
              <a:t>who become or have recently become severely immunosuppressed, should be considered for a first dose of vaccination and the second dose given </a:t>
            </a:r>
            <a:r>
              <a:rPr lang="en-GB" sz="1750" b="1">
                <a:effectLst/>
                <a:latin typeface="Arial"/>
                <a:ea typeface="Times New Roman" panose="02020603050405020304" pitchFamily="18" charset="0"/>
                <a:cs typeface="Arial"/>
              </a:rPr>
              <a:t>ideally at an interval of 8-12 weeks from the previous dose. </a:t>
            </a:r>
            <a:r>
              <a:rPr lang="en-GB" sz="1750">
                <a:latin typeface="Arial"/>
                <a:ea typeface="Times New Roman" panose="02020603050405020304" pitchFamily="18" charset="0"/>
                <a:cs typeface="Arial"/>
              </a:rPr>
              <a:t>I</a:t>
            </a:r>
            <a:r>
              <a:rPr lang="en-GB" sz="1750">
                <a:effectLst/>
                <a:ea typeface="Calibri"/>
                <a:cs typeface="Times New Roman"/>
              </a:rPr>
              <a:t>ncluding individuals who receive bone marrow transplants or CAR-T therapy as they may have lost immunological memory of previous vaccination.</a:t>
            </a:r>
          </a:p>
          <a:p>
            <a:r>
              <a:rPr lang="en-GB" sz="1750">
                <a:effectLst/>
                <a:ea typeface="Calibri"/>
                <a:cs typeface="Arial"/>
              </a:rPr>
              <a:t>For individuals about to receive planned immunosuppressive treatment, a </a:t>
            </a:r>
            <a:r>
              <a:rPr lang="en-GB" sz="1750" b="1">
                <a:effectLst/>
                <a:ea typeface="Calibri"/>
                <a:cs typeface="Arial"/>
              </a:rPr>
              <a:t>minimum interval of 3 weeks </a:t>
            </a:r>
            <a:r>
              <a:rPr lang="en-GB" sz="1750">
                <a:effectLst/>
                <a:ea typeface="Calibri"/>
                <a:cs typeface="Arial"/>
              </a:rPr>
              <a:t>between COVID-19 doses may be followed, to enable the vaccine to be given whilst the individual’s immune system is better able to respond.</a:t>
            </a:r>
            <a:endParaRPr lang="en-GB" sz="1750" b="0" i="0">
              <a:effectLst/>
              <a:latin typeface="+mn-lt"/>
              <a:ea typeface="Calibri"/>
              <a:cs typeface="Arial"/>
            </a:endParaRPr>
          </a:p>
          <a:p>
            <a:endParaRPr lang="en-GB" sz="2000" b="0" i="0">
              <a:solidFill>
                <a:srgbClr val="002060"/>
              </a:solidFill>
              <a:effectLst/>
              <a:latin typeface="+mn-lt"/>
            </a:endParaRPr>
          </a:p>
          <a:p>
            <a:endParaRPr lang="en-GB"/>
          </a:p>
        </p:txBody>
      </p:sp>
      <p:sp>
        <p:nvSpPr>
          <p:cNvPr id="5" name="Slide Number Placeholder 4">
            <a:extLst>
              <a:ext uri="{FF2B5EF4-FFF2-40B4-BE49-F238E27FC236}">
                <a16:creationId xmlns:a16="http://schemas.microsoft.com/office/drawing/2014/main" id="{E3477E22-2ECC-0BD9-6766-ECB2F83EAF1A}"/>
              </a:ext>
            </a:extLst>
          </p:cNvPr>
          <p:cNvSpPr>
            <a:spLocks noGrp="1"/>
          </p:cNvSpPr>
          <p:nvPr>
            <p:ph type="sldNum" sz="quarter" idx="12"/>
          </p:nvPr>
        </p:nvSpPr>
        <p:spPr/>
        <p:txBody>
          <a:bodyPr/>
          <a:lstStyle/>
          <a:p>
            <a:fld id="{561D0CCE-8DCC-44DC-A653-AE62B1D84A52}" type="slidenum">
              <a:rPr lang="en-GB" smtClean="0"/>
              <a:pPr/>
              <a:t>60</a:t>
            </a:fld>
            <a:endParaRPr lang="en-GB"/>
          </a:p>
        </p:txBody>
      </p:sp>
    </p:spTree>
    <p:extLst>
      <p:ext uri="{BB962C8B-B14F-4D97-AF65-F5344CB8AC3E}">
        <p14:creationId xmlns:p14="http://schemas.microsoft.com/office/powerpoint/2010/main" val="1751508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7647-6A3D-D9D7-E269-1BF11DBD9696}"/>
              </a:ext>
            </a:extLst>
          </p:cNvPr>
          <p:cNvSpPr>
            <a:spLocks noGrp="1"/>
          </p:cNvSpPr>
          <p:nvPr>
            <p:ph type="title"/>
          </p:nvPr>
        </p:nvSpPr>
        <p:spPr>
          <a:xfrm>
            <a:off x="-10885" y="-4989"/>
            <a:ext cx="12202885" cy="1325563"/>
          </a:xfrm>
        </p:spPr>
        <p:txBody>
          <a:bodyPr lIns="91440" tIns="45720" rIns="91440" bIns="45720" anchor="t"/>
          <a:lstStyle/>
          <a:p>
            <a:pPr algn="ctr"/>
            <a:r>
              <a:rPr lang="en-GB" sz="3600" b="1">
                <a:cs typeface="Arial"/>
              </a:rPr>
              <a:t>Confident vaccine conversations - Behavioural Science Motivational Interviewing approach </a:t>
            </a:r>
            <a:br>
              <a:rPr lang="en-GB" sz="3600" b="1">
                <a:cs typeface="Arial"/>
              </a:rPr>
            </a:br>
            <a:r>
              <a:rPr lang="en-GB" sz="3600" b="1">
                <a:cs typeface="Arial"/>
              </a:rPr>
              <a:t>  eLearning module</a:t>
            </a:r>
          </a:p>
        </p:txBody>
      </p:sp>
      <p:pic>
        <p:nvPicPr>
          <p:cNvPr id="6" name="Content Placeholder 5" descr="A person sitting on the floor&#10;&#10;AI-generated content may be incorrect.">
            <a:extLst>
              <a:ext uri="{FF2B5EF4-FFF2-40B4-BE49-F238E27FC236}">
                <a16:creationId xmlns:a16="http://schemas.microsoft.com/office/drawing/2014/main" id="{83DD513E-B6B6-E1A9-A5ED-4D4CDB053F39}"/>
              </a:ext>
            </a:extLst>
          </p:cNvPr>
          <p:cNvPicPr>
            <a:picLocks noGrp="1" noChangeAspect="1"/>
          </p:cNvPicPr>
          <p:nvPr>
            <p:ph idx="1"/>
          </p:nvPr>
        </p:nvPicPr>
        <p:blipFill>
          <a:blip r:embed="rId3"/>
          <a:srcRect t="201" r="602" b="40845"/>
          <a:stretch>
            <a:fillRect/>
          </a:stretch>
        </p:blipFill>
        <p:spPr>
          <a:xfrm>
            <a:off x="946395" y="1554108"/>
            <a:ext cx="10132757" cy="2565279"/>
          </a:xfrm>
          <a:prstGeom prst="rect">
            <a:avLst/>
          </a:prstGeom>
          <a:ln>
            <a:solidFill>
              <a:schemeClr val="tx1"/>
            </a:solidFill>
          </a:ln>
        </p:spPr>
      </p:pic>
      <p:sp>
        <p:nvSpPr>
          <p:cNvPr id="5" name="Slide Number Placeholder 4">
            <a:extLst>
              <a:ext uri="{FF2B5EF4-FFF2-40B4-BE49-F238E27FC236}">
                <a16:creationId xmlns:a16="http://schemas.microsoft.com/office/drawing/2014/main" id="{6379F9F1-E48D-F444-B68F-45AA637F2E1A}"/>
              </a:ext>
            </a:extLst>
          </p:cNvPr>
          <p:cNvSpPr>
            <a:spLocks noGrp="1"/>
          </p:cNvSpPr>
          <p:nvPr>
            <p:ph type="sldNum" sz="quarter" idx="12"/>
          </p:nvPr>
        </p:nvSpPr>
        <p:spPr/>
        <p:txBody>
          <a:bodyPr/>
          <a:lstStyle/>
          <a:p>
            <a:fld id="{561D0CCE-8DCC-44DC-A653-AE62B1D84A52}" type="slidenum">
              <a:rPr lang="en-GB" smtClean="0"/>
              <a:pPr/>
              <a:t>61</a:t>
            </a:fld>
            <a:endParaRPr lang="en-GB"/>
          </a:p>
        </p:txBody>
      </p:sp>
      <p:sp>
        <p:nvSpPr>
          <p:cNvPr id="3" name="TextBox 2">
            <a:extLst>
              <a:ext uri="{FF2B5EF4-FFF2-40B4-BE49-F238E27FC236}">
                <a16:creationId xmlns:a16="http://schemas.microsoft.com/office/drawing/2014/main" id="{7B5890BB-40C1-5A74-7B48-E48BBEF840F6}"/>
              </a:ext>
            </a:extLst>
          </p:cNvPr>
          <p:cNvSpPr txBox="1"/>
          <p:nvPr/>
        </p:nvSpPr>
        <p:spPr>
          <a:xfrm>
            <a:off x="472966" y="4190999"/>
            <a:ext cx="11246068"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a:latin typeface="Arial"/>
                <a:ea typeface="Calibri"/>
                <a:cs typeface="Arial"/>
              </a:rPr>
              <a:t>This eLearning module has been developed as a collaborative project between:​</a:t>
            </a:r>
          </a:p>
          <a:p>
            <a:endParaRPr lang="en-US">
              <a:latin typeface="Arial"/>
              <a:ea typeface="Calibri"/>
              <a:cs typeface="Arial"/>
            </a:endParaRPr>
          </a:p>
          <a:p>
            <a:pPr marL="342900" indent="-342900">
              <a:buFont typeface="Arial"/>
              <a:buChar char="•"/>
            </a:pPr>
            <a:r>
              <a:rPr lang="en-US">
                <a:latin typeface="Arial"/>
                <a:ea typeface="Calibri"/>
                <a:cs typeface="Arial"/>
              </a:rPr>
              <a:t>Public health Wales - Health Protection Division -Training Guidance and Behavioral Science Team ​</a:t>
            </a:r>
          </a:p>
          <a:p>
            <a:pPr marL="342900" indent="-342900">
              <a:buFont typeface="Arial"/>
              <a:buChar char="•"/>
            </a:pPr>
            <a:r>
              <a:rPr lang="en-US">
                <a:latin typeface="Arial"/>
                <a:ea typeface="Calibri"/>
                <a:cs typeface="Arial"/>
              </a:rPr>
              <a:t>Public health Wales - Behavioral Science Unit​</a:t>
            </a:r>
          </a:p>
          <a:p>
            <a:pPr marL="342900" indent="-342900">
              <a:buFont typeface="Arial"/>
              <a:buChar char="•"/>
            </a:pPr>
            <a:r>
              <a:rPr lang="en-US">
                <a:latin typeface="Arial"/>
                <a:ea typeface="Calibri"/>
                <a:cs typeface="Arial"/>
              </a:rPr>
              <a:t>Public health Wales - Health Protection Division - Vaccine Preventable Disease </a:t>
            </a:r>
            <a:r>
              <a:rPr lang="en-US" err="1">
                <a:latin typeface="Arial"/>
                <a:ea typeface="Calibri"/>
                <a:cs typeface="Arial"/>
              </a:rPr>
              <a:t>Programme</a:t>
            </a:r>
            <a:r>
              <a:rPr lang="en-US">
                <a:latin typeface="Arial"/>
                <a:ea typeface="Calibri"/>
                <a:cs typeface="Arial"/>
              </a:rPr>
              <a:t> </a:t>
            </a:r>
          </a:p>
          <a:p>
            <a:pPr marL="342900" indent="-342900">
              <a:buFont typeface="Arial"/>
              <a:buChar char="•"/>
            </a:pPr>
            <a:endParaRPr lang="en-US">
              <a:ea typeface="Calibri"/>
              <a:cs typeface="Arial"/>
            </a:endParaRPr>
          </a:p>
          <a:p>
            <a:r>
              <a:rPr lang="en-US">
                <a:ea typeface="Calibri"/>
                <a:cs typeface="Arial"/>
              </a:rPr>
              <a:t>The module will be available to view here shortly: </a:t>
            </a:r>
            <a:r>
              <a:rPr lang="en-US" err="1">
                <a:ea typeface="+mn-lt"/>
                <a:cs typeface="+mn-lt"/>
                <a:hlinkClick r:id="rId4"/>
              </a:rPr>
              <a:t>Immunisation</a:t>
            </a:r>
            <a:r>
              <a:rPr lang="en-US">
                <a:ea typeface="+mn-lt"/>
                <a:cs typeface="+mn-lt"/>
                <a:hlinkClick r:id="rId4"/>
              </a:rPr>
              <a:t> eLearning - Public Health Wales</a:t>
            </a:r>
            <a:endParaRPr lang="en-US">
              <a:ea typeface="Calibri"/>
              <a:cs typeface="Arial"/>
            </a:endParaRPr>
          </a:p>
          <a:p>
            <a:pPr algn="ctr"/>
            <a:endParaRPr lang="en-US" sz="2000">
              <a:cs typeface="Arial"/>
            </a:endParaRPr>
          </a:p>
        </p:txBody>
      </p:sp>
    </p:spTree>
    <p:extLst>
      <p:ext uri="{BB962C8B-B14F-4D97-AF65-F5344CB8AC3E}">
        <p14:creationId xmlns:p14="http://schemas.microsoft.com/office/powerpoint/2010/main" val="1297439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AE5E-3EE2-8190-D62A-6CF699976F63}"/>
              </a:ext>
            </a:extLst>
          </p:cNvPr>
          <p:cNvSpPr>
            <a:spLocks noGrp="1"/>
          </p:cNvSpPr>
          <p:nvPr>
            <p:ph type="title"/>
          </p:nvPr>
        </p:nvSpPr>
        <p:spPr>
          <a:xfrm>
            <a:off x="1" y="0"/>
            <a:ext cx="12191999" cy="629265"/>
          </a:xfrm>
        </p:spPr>
        <p:txBody>
          <a:bodyPr/>
          <a:lstStyle/>
          <a:p>
            <a:pPr algn="ctr"/>
            <a:r>
              <a:rPr lang="en-GB" sz="4400" b="1">
                <a:solidFill>
                  <a:srgbClr val="002060"/>
                </a:solidFill>
              </a:rPr>
              <a:t>Public resources</a:t>
            </a:r>
            <a:endParaRPr lang="en-GB" b="1">
              <a:solidFill>
                <a:srgbClr val="002060"/>
              </a:solidFill>
            </a:endParaRPr>
          </a:p>
        </p:txBody>
      </p:sp>
      <p:sp>
        <p:nvSpPr>
          <p:cNvPr id="5" name="Slide Number Placeholder 4">
            <a:extLst>
              <a:ext uri="{FF2B5EF4-FFF2-40B4-BE49-F238E27FC236}">
                <a16:creationId xmlns:a16="http://schemas.microsoft.com/office/drawing/2014/main" id="{188B6699-41C7-4B82-5477-009F55DA714A}"/>
              </a:ext>
            </a:extLst>
          </p:cNvPr>
          <p:cNvSpPr>
            <a:spLocks noGrp="1"/>
          </p:cNvSpPr>
          <p:nvPr>
            <p:ph type="sldNum" sz="quarter" idx="12"/>
          </p:nvPr>
        </p:nvSpPr>
        <p:spPr/>
        <p:txBody>
          <a:bodyPr/>
          <a:lstStyle/>
          <a:p>
            <a:fld id="{561D0CCE-8DCC-44DC-A653-AE62B1D84A52}" type="slidenum">
              <a:rPr lang="en-GB" smtClean="0"/>
              <a:pPr/>
              <a:t>62</a:t>
            </a:fld>
            <a:endParaRPr lang="en-GB"/>
          </a:p>
        </p:txBody>
      </p:sp>
      <p:sp>
        <p:nvSpPr>
          <p:cNvPr id="9" name="TextBox 8">
            <a:extLst>
              <a:ext uri="{FF2B5EF4-FFF2-40B4-BE49-F238E27FC236}">
                <a16:creationId xmlns:a16="http://schemas.microsoft.com/office/drawing/2014/main" id="{BF86B399-F2D3-7939-B164-C874A030F24D}"/>
              </a:ext>
            </a:extLst>
          </p:cNvPr>
          <p:cNvSpPr txBox="1"/>
          <p:nvPr/>
        </p:nvSpPr>
        <p:spPr>
          <a:xfrm>
            <a:off x="1945759" y="577480"/>
            <a:ext cx="8036442" cy="923330"/>
          </a:xfrm>
          <a:prstGeom prst="rect">
            <a:avLst/>
          </a:prstGeom>
          <a:noFill/>
        </p:spPr>
        <p:txBody>
          <a:bodyPr wrap="square" lIns="91440" tIns="45720" rIns="91440" bIns="45720" anchor="t">
            <a:spAutoFit/>
          </a:bodyPr>
          <a:lstStyle/>
          <a:p>
            <a:pPr marL="0" indent="0" algn="ctr">
              <a:buNone/>
            </a:pPr>
            <a:r>
              <a:rPr lang="en-GB" sz="1800">
                <a:hlinkClick r:id="rId2"/>
              </a:rPr>
              <a:t>Immunisation and Vaccines - Public Health Wales (nhs.wales)</a:t>
            </a:r>
            <a:endParaRPr lang="en-GB" sz="1800"/>
          </a:p>
          <a:p>
            <a:pPr algn="ctr"/>
            <a:r>
              <a:rPr lang="en-GB" sz="1800">
                <a:hlinkClick r:id="rId3">
                  <a:extLst>
                    <a:ext uri="{A12FA001-AC4F-418D-AE19-62706E023703}">
                      <ahyp:hlinkClr xmlns:ahyp="http://schemas.microsoft.com/office/drawing/2018/hyperlinkcolor" val="tx"/>
                    </a:ext>
                  </a:extLst>
                </a:hlinkClick>
              </a:rPr>
              <a:t>Order </a:t>
            </a:r>
            <a:r>
              <a:rPr lang="en-GB">
                <a:hlinkClick r:id="rId3">
                  <a:extLst>
                    <a:ext uri="{A12FA001-AC4F-418D-AE19-62706E023703}">
                      <ahyp:hlinkClr xmlns:ahyp="http://schemas.microsoft.com/office/drawing/2018/hyperlinkcolor" val="tx"/>
                    </a:ext>
                  </a:extLst>
                </a:hlinkClick>
              </a:rPr>
              <a:t>for </a:t>
            </a:r>
            <a:r>
              <a:rPr lang="en-GB" b="1">
                <a:hlinkClick r:id="rId3">
                  <a:extLst>
                    <a:ext uri="{A12FA001-AC4F-418D-AE19-62706E023703}">
                      <ahyp:hlinkClr xmlns:ahyp="http://schemas.microsoft.com/office/drawing/2018/hyperlinkcolor" val="tx"/>
                    </a:ext>
                  </a:extLst>
                </a:hlinkClick>
              </a:rPr>
              <a:t>FREE</a:t>
            </a:r>
            <a:r>
              <a:rPr lang="en-GB">
                <a:hlinkClick r:id="rId3">
                  <a:extLst>
                    <a:ext uri="{A12FA001-AC4F-418D-AE19-62706E023703}">
                      <ahyp:hlinkClr xmlns:ahyp="http://schemas.microsoft.com/office/drawing/2018/hyperlinkcolor" val="tx"/>
                    </a:ext>
                  </a:extLst>
                </a:hlinkClick>
              </a:rPr>
              <a:t> here</a:t>
            </a:r>
            <a:r>
              <a:rPr lang="en-GB" sz="1800">
                <a:hlinkClick r:id="rId3">
                  <a:extLst>
                    <a:ext uri="{A12FA001-AC4F-418D-AE19-62706E023703}">
                      <ahyp:hlinkClr xmlns:ahyp="http://schemas.microsoft.com/office/drawing/2018/hyperlinkcolor" val="tx"/>
                    </a:ext>
                  </a:extLst>
                </a:hlinkClick>
              </a:rPr>
              <a:t>: https://phw.nhs.wales/services-and-teams/health-information-resources/</a:t>
            </a:r>
            <a:endParaRPr lang="en-GB" sz="1800"/>
          </a:p>
        </p:txBody>
      </p:sp>
      <p:sp>
        <p:nvSpPr>
          <p:cNvPr id="10" name="TextBox 9">
            <a:extLst>
              <a:ext uri="{FF2B5EF4-FFF2-40B4-BE49-F238E27FC236}">
                <a16:creationId xmlns:a16="http://schemas.microsoft.com/office/drawing/2014/main" id="{E0811C4E-9CCE-4766-FD11-1D75576C9F24}"/>
              </a:ext>
            </a:extLst>
          </p:cNvPr>
          <p:cNvSpPr txBox="1"/>
          <p:nvPr/>
        </p:nvSpPr>
        <p:spPr>
          <a:xfrm>
            <a:off x="1237012" y="5729844"/>
            <a:ext cx="45522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COVID-19 Poster</a:t>
            </a:r>
          </a:p>
        </p:txBody>
      </p:sp>
      <p:sp>
        <p:nvSpPr>
          <p:cNvPr id="11" name="TextBox 10">
            <a:extLst>
              <a:ext uri="{FF2B5EF4-FFF2-40B4-BE49-F238E27FC236}">
                <a16:creationId xmlns:a16="http://schemas.microsoft.com/office/drawing/2014/main" id="{36969AA9-243B-46FF-9409-E101DD9CDFEA}"/>
              </a:ext>
            </a:extLst>
          </p:cNvPr>
          <p:cNvSpPr txBox="1"/>
          <p:nvPr/>
        </p:nvSpPr>
        <p:spPr>
          <a:xfrm>
            <a:off x="6947065" y="5818909"/>
            <a:ext cx="4631376" cy="366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COVID-19 Spring Information Leaflet</a:t>
            </a:r>
          </a:p>
        </p:txBody>
      </p:sp>
      <p:pic>
        <p:nvPicPr>
          <p:cNvPr id="12" name="Picture 11" descr="A poster with text and images of a person and person&#10;&#10;AI-generated content may be incorrect.">
            <a:extLst>
              <a:ext uri="{FF2B5EF4-FFF2-40B4-BE49-F238E27FC236}">
                <a16:creationId xmlns:a16="http://schemas.microsoft.com/office/drawing/2014/main" id="{62A45A23-33A7-1C9A-19A3-0204791AD9C5}"/>
              </a:ext>
            </a:extLst>
          </p:cNvPr>
          <p:cNvPicPr>
            <a:picLocks noChangeAspect="1"/>
          </p:cNvPicPr>
          <p:nvPr/>
        </p:nvPicPr>
        <p:blipFill>
          <a:blip r:embed="rId4"/>
          <a:stretch>
            <a:fillRect/>
          </a:stretch>
        </p:blipFill>
        <p:spPr>
          <a:xfrm>
            <a:off x="2045407" y="1504207"/>
            <a:ext cx="3044277" cy="4225638"/>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25DC3698-6DAB-B58E-7ED0-AD3C7B33C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318" y="1615414"/>
            <a:ext cx="2397805" cy="4386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45AA51F-43C8-BB6F-0307-C7CBE6869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3510" y="1615414"/>
            <a:ext cx="2378740" cy="4351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02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23DE-BD6B-E878-3600-1016718F85BE}"/>
              </a:ext>
            </a:extLst>
          </p:cNvPr>
          <p:cNvSpPr>
            <a:spLocks noGrp="1"/>
          </p:cNvSpPr>
          <p:nvPr>
            <p:ph type="title"/>
          </p:nvPr>
        </p:nvSpPr>
        <p:spPr>
          <a:xfrm>
            <a:off x="0" y="0"/>
            <a:ext cx="12192000" cy="1325563"/>
          </a:xfrm>
        </p:spPr>
        <p:txBody>
          <a:bodyPr lIns="91440" tIns="45720" rIns="91440" bIns="45720" anchor="t"/>
          <a:lstStyle/>
          <a:p>
            <a:pPr algn="ctr"/>
            <a:r>
              <a:rPr lang="en-GB" sz="3200" b="1"/>
              <a:t>Further information to support the COVID-19 Vaccination Programme</a:t>
            </a:r>
          </a:p>
        </p:txBody>
      </p:sp>
      <p:sp>
        <p:nvSpPr>
          <p:cNvPr id="5" name="Slide Number Placeholder 4">
            <a:extLst>
              <a:ext uri="{FF2B5EF4-FFF2-40B4-BE49-F238E27FC236}">
                <a16:creationId xmlns:a16="http://schemas.microsoft.com/office/drawing/2014/main" id="{83A07802-6E61-5599-BACF-D52737334F9A}"/>
              </a:ext>
            </a:extLst>
          </p:cNvPr>
          <p:cNvSpPr>
            <a:spLocks noGrp="1"/>
          </p:cNvSpPr>
          <p:nvPr>
            <p:ph type="sldNum" sz="quarter" idx="12"/>
          </p:nvPr>
        </p:nvSpPr>
        <p:spPr/>
        <p:txBody>
          <a:bodyPr/>
          <a:lstStyle/>
          <a:p>
            <a:fld id="{561D0CCE-8DCC-44DC-A653-AE62B1D84A52}" type="slidenum">
              <a:rPr lang="en-GB" smtClean="0"/>
              <a:pPr/>
              <a:t>63</a:t>
            </a:fld>
            <a:endParaRPr lang="en-GB"/>
          </a:p>
        </p:txBody>
      </p:sp>
      <p:sp>
        <p:nvSpPr>
          <p:cNvPr id="7" name="TextBox 6"/>
          <p:cNvSpPr txBox="1"/>
          <p:nvPr/>
        </p:nvSpPr>
        <p:spPr>
          <a:xfrm>
            <a:off x="8353773" y="1359587"/>
            <a:ext cx="3398043" cy="707886"/>
          </a:xfrm>
          <a:prstGeom prst="rect">
            <a:avLst/>
          </a:prstGeom>
          <a:noFill/>
        </p:spPr>
        <p:txBody>
          <a:bodyPr wrap="square" lIns="91440" tIns="45720" rIns="91440" bIns="45720" rtlCol="0" anchor="t">
            <a:spAutoFit/>
          </a:bodyPr>
          <a:lstStyle/>
          <a:p>
            <a:r>
              <a:rPr lang="en-GB" sz="2000"/>
              <a:t>Information for health care professionals </a:t>
            </a:r>
            <a:r>
              <a:rPr lang="en-GB" sz="2000">
                <a:hlinkClick r:id="rId3"/>
              </a:rPr>
              <a:t>here</a:t>
            </a:r>
            <a:endParaRPr lang="en-GB" sz="2000"/>
          </a:p>
        </p:txBody>
      </p:sp>
      <p:sp>
        <p:nvSpPr>
          <p:cNvPr id="15" name="TextBox 14">
            <a:extLst>
              <a:ext uri="{FF2B5EF4-FFF2-40B4-BE49-F238E27FC236}">
                <a16:creationId xmlns:a16="http://schemas.microsoft.com/office/drawing/2014/main" id="{7DA33AC0-8553-659F-5898-09E18872612F}"/>
              </a:ext>
            </a:extLst>
          </p:cNvPr>
          <p:cNvSpPr txBox="1"/>
          <p:nvPr/>
        </p:nvSpPr>
        <p:spPr>
          <a:xfrm>
            <a:off x="1968306" y="5108582"/>
            <a:ext cx="8606002" cy="415498"/>
          </a:xfrm>
          <a:prstGeom prst="rect">
            <a:avLst/>
          </a:prstGeom>
          <a:noFill/>
        </p:spPr>
        <p:txBody>
          <a:bodyPr wrap="square" lIns="91440" tIns="45720" rIns="91440" bIns="45720" anchor="t">
            <a:spAutoFit/>
          </a:bodyPr>
          <a:lstStyle/>
          <a:p>
            <a:pPr fontAlgn="ctr">
              <a:lnSpc>
                <a:spcPct val="105000"/>
              </a:lnSpc>
              <a:spcAft>
                <a:spcPts val="800"/>
              </a:spcAft>
            </a:pPr>
            <a:r>
              <a:rPr lang="en-GB" sz="2000">
                <a:latin typeface="Arial"/>
                <a:ea typeface="Calibri"/>
                <a:cs typeface="Arial"/>
              </a:rPr>
              <a:t>COVID-19 Information for the public </a:t>
            </a:r>
            <a:r>
              <a:rPr lang="en-GB" sz="2000">
                <a:latin typeface="Arial"/>
                <a:ea typeface="Calibri"/>
                <a:cs typeface="Arial"/>
                <a:hlinkClick r:id="rId4"/>
              </a:rPr>
              <a:t>here</a:t>
            </a:r>
            <a:endParaRPr lang="en-GB" sz="2000">
              <a:effectLst/>
              <a:latin typeface="Arial"/>
              <a:ea typeface="Calibri" panose="020F0502020204030204" pitchFamily="34" charset="0"/>
              <a:cs typeface="Arial"/>
            </a:endParaRPr>
          </a:p>
        </p:txBody>
      </p:sp>
      <p:pic>
        <p:nvPicPr>
          <p:cNvPr id="3" name="Picture 2" descr="A screenshot of a medical information&#10;&#10;AI-generated content may be incorrect.">
            <a:extLst>
              <a:ext uri="{FF2B5EF4-FFF2-40B4-BE49-F238E27FC236}">
                <a16:creationId xmlns:a16="http://schemas.microsoft.com/office/drawing/2014/main" id="{8D081D17-1083-5AA9-4D92-B973F93DA050}"/>
              </a:ext>
            </a:extLst>
          </p:cNvPr>
          <p:cNvPicPr>
            <a:picLocks noChangeAspect="1"/>
          </p:cNvPicPr>
          <p:nvPr/>
        </p:nvPicPr>
        <p:blipFill>
          <a:blip r:embed="rId5"/>
          <a:stretch>
            <a:fillRect/>
          </a:stretch>
        </p:blipFill>
        <p:spPr>
          <a:xfrm>
            <a:off x="2026857" y="1227392"/>
            <a:ext cx="5448301" cy="3044826"/>
          </a:xfrm>
          <a:prstGeom prst="rect">
            <a:avLst/>
          </a:prstGeom>
        </p:spPr>
      </p:pic>
      <p:sp>
        <p:nvSpPr>
          <p:cNvPr id="9" name="Arrow: Up 8">
            <a:extLst>
              <a:ext uri="{FF2B5EF4-FFF2-40B4-BE49-F238E27FC236}">
                <a16:creationId xmlns:a16="http://schemas.microsoft.com/office/drawing/2014/main" id="{C9777209-26D6-1B8E-C26C-31928E88BA0C}"/>
              </a:ext>
            </a:extLst>
          </p:cNvPr>
          <p:cNvSpPr/>
          <p:nvPr/>
        </p:nvSpPr>
        <p:spPr>
          <a:xfrm>
            <a:off x="3272590" y="2803466"/>
            <a:ext cx="346363" cy="230579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25D6C47-8DDF-0F0B-3849-6520B57CD235}"/>
              </a:ext>
            </a:extLst>
          </p:cNvPr>
          <p:cNvSpPr/>
          <p:nvPr/>
        </p:nvSpPr>
        <p:spPr>
          <a:xfrm>
            <a:off x="7475159" y="1468875"/>
            <a:ext cx="727016" cy="4156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202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rgbClr val="002060"/>
                </a:solidFill>
              </a:rPr>
              <a:t>Further information</a:t>
            </a:r>
          </a:p>
        </p:txBody>
      </p:sp>
      <p:sp>
        <p:nvSpPr>
          <p:cNvPr id="3" name="Content Placeholder 2"/>
          <p:cNvSpPr>
            <a:spLocks noGrp="1"/>
          </p:cNvSpPr>
          <p:nvPr>
            <p:ph idx="1"/>
          </p:nvPr>
        </p:nvSpPr>
        <p:spPr>
          <a:xfrm>
            <a:off x="838200" y="1027906"/>
            <a:ext cx="11353800" cy="5042430"/>
          </a:xfrm>
        </p:spPr>
        <p:txBody>
          <a:bodyPr/>
          <a:lstStyle/>
          <a:p>
            <a:pPr fontAlgn="base"/>
            <a:r>
              <a:rPr lang="en-GB" sz="1400"/>
              <a:t>Immunisation against infectious disease </a:t>
            </a:r>
            <a:r>
              <a:rPr lang="en-GB" sz="1400" u="sng">
                <a:hlinkClick r:id="rId3"/>
              </a:rPr>
              <a:t>"Green Book"</a:t>
            </a:r>
            <a:r>
              <a:rPr lang="en-GB" sz="1400"/>
              <a:t> ​</a:t>
            </a:r>
          </a:p>
          <a:p>
            <a:pPr fontAlgn="base"/>
            <a:r>
              <a:rPr lang="en-GB" sz="1400" u="sng">
                <a:hlinkClick r:id="rId4"/>
              </a:rPr>
              <a:t>JCVI statement on COVID-19 vaccination in 2025 and spring 2026 - GOV.UK</a:t>
            </a:r>
            <a:r>
              <a:rPr lang="en-GB" sz="1400"/>
              <a:t>​</a:t>
            </a:r>
          </a:p>
          <a:p>
            <a:pPr fontAlgn="base"/>
            <a:r>
              <a:rPr lang="en-GB" sz="1400" u="sng">
                <a:hlinkClick r:id="rId5"/>
              </a:rPr>
              <a:t>COVID-19 spring vaccination programme 2026 (WHC/2025/052) [HTML] | GOV.WALES</a:t>
            </a:r>
            <a:endParaRPr lang="en-GB" sz="1400"/>
          </a:p>
          <a:p>
            <a:pPr marL="0" indent="0">
              <a:buNone/>
            </a:pPr>
            <a:r>
              <a:rPr lang="en-GB" sz="1400" b="1">
                <a:solidFill>
                  <a:srgbClr val="212A73"/>
                </a:solidFill>
              </a:rPr>
              <a:t>PHW professional information resources: </a:t>
            </a:r>
          </a:p>
          <a:p>
            <a:r>
              <a:rPr lang="en-GB" sz="1400">
                <a:hlinkClick r:id="rId6"/>
              </a:rPr>
              <a:t>COVID-19 resources for health and social care professionals - Public Health Wales (</a:t>
            </a:r>
            <a:r>
              <a:rPr lang="en-GB" sz="1400" err="1">
                <a:hlinkClick r:id="rId6"/>
              </a:rPr>
              <a:t>nhs.wales</a:t>
            </a:r>
            <a:r>
              <a:rPr lang="en-GB" sz="1400">
                <a:hlinkClick r:id="rId6"/>
              </a:rPr>
              <a:t>)</a:t>
            </a:r>
            <a:endParaRPr lang="en-GB" sz="1400">
              <a:solidFill>
                <a:srgbClr val="FF0000"/>
              </a:solidFill>
            </a:endParaRPr>
          </a:p>
          <a:p>
            <a:r>
              <a:rPr lang="en-GB" sz="1400">
                <a:hlinkClick r:id="rId7"/>
              </a:rPr>
              <a:t>Vaccine resources for health and social care professionals - Public Health Wales (</a:t>
            </a:r>
            <a:r>
              <a:rPr lang="en-GB" sz="1400" err="1">
                <a:hlinkClick r:id="rId7"/>
              </a:rPr>
              <a:t>nhs.wales</a:t>
            </a:r>
            <a:r>
              <a:rPr lang="en-GB" sz="1400">
                <a:hlinkClick r:id="rId7"/>
              </a:rPr>
              <a:t>)</a:t>
            </a:r>
            <a:endParaRPr lang="en-GB" sz="1400"/>
          </a:p>
          <a:p>
            <a:pPr marL="0" indent="0">
              <a:buNone/>
            </a:pPr>
            <a:r>
              <a:rPr lang="en-GB" sz="1400" b="1">
                <a:solidFill>
                  <a:srgbClr val="212A73"/>
                </a:solidFill>
              </a:rPr>
              <a:t>PHW training: </a:t>
            </a:r>
          </a:p>
          <a:p>
            <a:r>
              <a:rPr lang="en-GB" sz="1400">
                <a:hlinkClick r:id="rId8"/>
              </a:rPr>
              <a:t>Immunisation training resources and events - Public Health Wales (</a:t>
            </a:r>
            <a:r>
              <a:rPr lang="en-GB" sz="1400" err="1">
                <a:hlinkClick r:id="rId8"/>
              </a:rPr>
              <a:t>nhs.wales</a:t>
            </a:r>
            <a:r>
              <a:rPr lang="en-GB" sz="1400">
                <a:hlinkClick r:id="rId8"/>
              </a:rPr>
              <a:t>)</a:t>
            </a:r>
            <a:endParaRPr lang="en-GB" sz="1400"/>
          </a:p>
          <a:p>
            <a:r>
              <a:rPr lang="en-GB" sz="1400">
                <a:hlinkClick r:id="rId9"/>
              </a:rPr>
              <a:t>Immunisation eLearning - Public Health Wales (</a:t>
            </a:r>
            <a:r>
              <a:rPr lang="en-GB" sz="1400" err="1">
                <a:hlinkClick r:id="rId9"/>
              </a:rPr>
              <a:t>nhs.wales</a:t>
            </a:r>
            <a:r>
              <a:rPr lang="en-GB" sz="1400">
                <a:hlinkClick r:id="rId9"/>
              </a:rPr>
              <a:t>)</a:t>
            </a:r>
            <a:endParaRPr lang="en-GB" sz="1400"/>
          </a:p>
          <a:p>
            <a:pPr fontAlgn="base"/>
            <a:r>
              <a:rPr lang="en-GB" sz="1400" b="1"/>
              <a:t>UKHSA COVID-19 vaccination resources: </a:t>
            </a:r>
            <a:r>
              <a:rPr lang="en-US" sz="1400"/>
              <a:t>​</a:t>
            </a:r>
          </a:p>
          <a:p>
            <a:pPr fontAlgn="base"/>
            <a:r>
              <a:rPr lang="en-GB" sz="1400" u="sng">
                <a:hlinkClick r:id="rId10"/>
              </a:rPr>
              <a:t>COVID-19 vaccination programme - GOV.UK (www.gov.uk)</a:t>
            </a:r>
            <a:r>
              <a:rPr lang="en-GB" sz="1400"/>
              <a:t>​</a:t>
            </a:r>
          </a:p>
          <a:p>
            <a:pPr fontAlgn="base"/>
            <a:r>
              <a:rPr lang="en-GB" sz="1400" u="sng">
                <a:hlinkClick r:id="rId11"/>
              </a:rPr>
              <a:t>UKHSA COVID-19 Immunisation programme Information for healthcare practitioners </a:t>
            </a:r>
            <a:r>
              <a:rPr lang="en-GB" sz="1400"/>
              <a:t>​</a:t>
            </a:r>
          </a:p>
          <a:p>
            <a:pPr marL="0" indent="0" fontAlgn="base">
              <a:buNone/>
            </a:pPr>
            <a:r>
              <a:rPr lang="en-GB" sz="1400"/>
              <a:t>​This document provides additional information, answers to frequently asked questions and actions to take in the event of inadvertent errors. </a:t>
            </a:r>
            <a:r>
              <a:rPr lang="en-US" sz="1400"/>
              <a:t>​</a:t>
            </a:r>
          </a:p>
          <a:p>
            <a:pPr fontAlgn="base"/>
            <a:endParaRPr lang="en-GB" sz="1400"/>
          </a:p>
          <a:p>
            <a:pPr fontAlgn="base"/>
            <a:r>
              <a:rPr lang="en-GB" sz="1400" b="1"/>
              <a:t>Oxford Knowledge Project: </a:t>
            </a:r>
            <a:r>
              <a:rPr lang="en-GB" sz="1400" u="sng">
                <a:hlinkClick r:id="rId12"/>
              </a:rPr>
              <a:t>COVID-19 vaccines</a:t>
            </a:r>
            <a:r>
              <a:rPr lang="en-GB" sz="1400"/>
              <a:t>​</a:t>
            </a:r>
          </a:p>
          <a:p>
            <a:pPr fontAlgn="base"/>
            <a:r>
              <a:rPr lang="en-GB" sz="1400" b="1"/>
              <a:t>MHRA: </a:t>
            </a:r>
            <a:r>
              <a:rPr lang="en-GB" sz="1400" u="sng">
                <a:hlinkClick r:id="rId13"/>
              </a:rPr>
              <a:t>Guidance on coronavirus (COVID-19)</a:t>
            </a:r>
            <a:r>
              <a:rPr lang="en-GB" sz="1400"/>
              <a:t> </a:t>
            </a:r>
            <a:endParaRPr lang="en-US" sz="1400"/>
          </a:p>
          <a:p>
            <a:pPr marL="0" indent="0">
              <a:buNone/>
            </a:pPr>
            <a:endParaRPr lang="en-GB"/>
          </a:p>
        </p:txBody>
      </p:sp>
      <p:sp>
        <p:nvSpPr>
          <p:cNvPr id="5" name="Slide Number Placeholder 4"/>
          <p:cNvSpPr>
            <a:spLocks noGrp="1"/>
          </p:cNvSpPr>
          <p:nvPr>
            <p:ph type="sldNum" sz="quarter" idx="12"/>
          </p:nvPr>
        </p:nvSpPr>
        <p:spPr/>
        <p:txBody>
          <a:bodyPr/>
          <a:lstStyle/>
          <a:p>
            <a:fld id="{561D0CCE-8DCC-44DC-A653-AE62B1D84A52}" type="slidenum">
              <a:rPr lang="en-GB" smtClean="0"/>
              <a:pPr/>
              <a:t>64</a:t>
            </a:fld>
            <a:endParaRPr lang="en-GB"/>
          </a:p>
        </p:txBody>
      </p:sp>
    </p:spTree>
    <p:extLst>
      <p:ext uri="{BB962C8B-B14F-4D97-AF65-F5344CB8AC3E}">
        <p14:creationId xmlns:p14="http://schemas.microsoft.com/office/powerpoint/2010/main" val="283274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0"/>
            <a:ext cx="12311865" cy="683172"/>
          </a:xfrm>
        </p:spPr>
        <p:txBody>
          <a:bodyPr lIns="91440" tIns="45720" rIns="91440" bIns="45720" anchor="t">
            <a:noAutofit/>
          </a:bodyPr>
          <a:lstStyle/>
          <a:p>
            <a:r>
              <a:rPr lang="en-GB" sz="4000" b="1">
                <a:solidFill>
                  <a:srgbClr val="002060"/>
                </a:solidFill>
              </a:rPr>
              <a:t>Pre-requisites to administering COVID-19 vaccine</a:t>
            </a:r>
            <a:br>
              <a:rPr lang="en-GB" b="1">
                <a:solidFill>
                  <a:srgbClr val="002060"/>
                </a:solidFill>
              </a:rPr>
            </a:br>
            <a:endParaRPr lang="en-GB" b="1">
              <a:solidFill>
                <a:srgbClr val="002060"/>
              </a:solidFill>
            </a:endParaRPr>
          </a:p>
        </p:txBody>
      </p:sp>
      <p:sp>
        <p:nvSpPr>
          <p:cNvPr id="7" name="Rectangle 6"/>
          <p:cNvSpPr/>
          <p:nvPr/>
        </p:nvSpPr>
        <p:spPr>
          <a:xfrm>
            <a:off x="683548" y="830912"/>
            <a:ext cx="10823508" cy="5298886"/>
          </a:xfrm>
          <a:prstGeom prst="rect">
            <a:avLst/>
          </a:prstGeom>
        </p:spPr>
        <p:txBody>
          <a:bodyPr wrap="square" lIns="91440" tIns="45720" rIns="91440" bIns="45720" anchor="t">
            <a:spAutoFit/>
          </a:bodyPr>
          <a:lstStyle/>
          <a:p>
            <a:pPr algn="just">
              <a:spcAft>
                <a:spcPts val="600"/>
              </a:spcAft>
            </a:pPr>
            <a:r>
              <a:rPr lang="en-GB" sz="1500">
                <a:solidFill>
                  <a:srgbClr val="002060"/>
                </a:solidFill>
                <a:latin typeface="+mj-lt"/>
              </a:rPr>
              <a:t>Before administering COVID-19  vaccine, it is recommended that: </a:t>
            </a:r>
          </a:p>
          <a:p>
            <a:pPr marL="285750" indent="-285750" algn="just">
              <a:spcAft>
                <a:spcPts val="600"/>
              </a:spcAft>
              <a:buFont typeface="Arial" panose="020B0604020202020204" pitchFamily="34" charset="0"/>
              <a:buChar char="•"/>
            </a:pPr>
            <a:r>
              <a:rPr lang="en-GB" sz="1500">
                <a:effectLst/>
                <a:latin typeface="+mj-lt"/>
              </a:rPr>
              <a:t>Those new to immunisation should receive comprehensive foundation immunisation training. Both knowledge and clinical competence should be assessed before new immunisers start to give and/or advise the</a:t>
            </a:r>
            <a:r>
              <a:rPr lang="en-GB" sz="1500">
                <a:latin typeface="+mj-lt"/>
              </a:rPr>
              <a:t> COVID-19</a:t>
            </a:r>
            <a:r>
              <a:rPr lang="en-GB" sz="1500">
                <a:effectLst/>
                <a:latin typeface="+mj-lt"/>
              </a:rPr>
              <a:t> vaccine </a:t>
            </a:r>
            <a:r>
              <a:rPr lang="en-GB" sz="1500" b="0" i="0" u="sng">
                <a:solidFill>
                  <a:srgbClr val="024DBC"/>
                </a:solidFill>
                <a:effectLst/>
                <a:latin typeface="+mj-lt"/>
                <a:hlinkClick r:id="rId3"/>
              </a:rPr>
              <a:t>Immunisation training standards for healthcare practitioner UK Health Security Agency - UKHSA) </a:t>
            </a:r>
            <a:endParaRPr lang="en-GB" sz="1500" u="sng">
              <a:solidFill>
                <a:srgbClr val="024DBC"/>
              </a:solidFill>
              <a:latin typeface="+mj-lt"/>
              <a:cs typeface="Arial"/>
            </a:endParaRPr>
          </a:p>
          <a:p>
            <a:pPr marL="285750" indent="-285750">
              <a:spcBef>
                <a:spcPts val="1000"/>
              </a:spcBef>
              <a:spcAft>
                <a:spcPts val="600"/>
              </a:spcAft>
              <a:buFont typeface="Arial,Sans-Serif" panose="020B0604020202020204" pitchFamily="34" charset="0"/>
              <a:buChar char="•"/>
            </a:pPr>
            <a:r>
              <a:rPr lang="en-GB" sz="1500">
                <a:solidFill>
                  <a:srgbClr val="212A73"/>
                </a:solidFill>
                <a:latin typeface="+mj-lt"/>
                <a:cs typeface="Arial"/>
              </a:rPr>
              <a:t>Received COVID-19 vaccine training through attending a taught session and/or eLearning. COVID-19 core eLearning module and vaccine specific modules are available to access here: </a:t>
            </a:r>
            <a:r>
              <a:rPr lang="en-GB" sz="1500">
                <a:solidFill>
                  <a:srgbClr val="212A73"/>
                </a:solidFill>
                <a:latin typeface="+mj-lt"/>
                <a:cs typeface="Arial"/>
                <a:hlinkClick r:id="rId4"/>
              </a:rPr>
              <a:t>Immunisation eLearning - Public Health Wales (</a:t>
            </a:r>
            <a:r>
              <a:rPr lang="en-GB" sz="1500" err="1">
                <a:solidFill>
                  <a:srgbClr val="212A73"/>
                </a:solidFill>
                <a:latin typeface="+mj-lt"/>
                <a:cs typeface="Arial"/>
                <a:hlinkClick r:id="rId4"/>
              </a:rPr>
              <a:t>nhs.wales</a:t>
            </a:r>
            <a:r>
              <a:rPr lang="en-GB" sz="1500">
                <a:solidFill>
                  <a:srgbClr val="212A73"/>
                </a:solidFill>
                <a:latin typeface="+mj-lt"/>
                <a:cs typeface="Arial"/>
                <a:hlinkClick r:id="rId4"/>
              </a:rPr>
              <a:t>)</a:t>
            </a:r>
            <a:endParaRPr lang="en-GB" sz="1500">
              <a:solidFill>
                <a:srgbClr val="212A73"/>
              </a:solidFill>
              <a:latin typeface="+mj-lt"/>
              <a:cs typeface="Arial"/>
            </a:endParaRPr>
          </a:p>
          <a:p>
            <a:pPr marL="285750" indent="-285750" algn="just">
              <a:spcAft>
                <a:spcPts val="600"/>
              </a:spcAft>
              <a:buFont typeface="Arial" panose="020B0604020202020204" pitchFamily="34" charset="0"/>
              <a:buChar char="•"/>
            </a:pPr>
            <a:r>
              <a:rPr lang="en-GB" sz="1500">
                <a:solidFill>
                  <a:srgbClr val="212A73"/>
                </a:solidFill>
                <a:latin typeface="+mj-lt"/>
                <a:cs typeface="Arial"/>
              </a:rPr>
              <a:t>Received practical training in COVID-19 vaccine preparation and administration</a:t>
            </a:r>
            <a:endParaRPr lang="en-GB" sz="1500" u="sng">
              <a:solidFill>
                <a:srgbClr val="024DBC"/>
              </a:solidFill>
              <a:latin typeface="+mj-lt"/>
              <a:cs typeface="Arial"/>
            </a:endParaRPr>
          </a:p>
          <a:p>
            <a:pPr marL="285750" indent="-285750" algn="just">
              <a:buFont typeface="Arial" panose="020B0604020202020204" pitchFamily="34" charset="0"/>
              <a:buChar char="•"/>
            </a:pPr>
            <a:r>
              <a:rPr lang="en-GB" sz="1500">
                <a:solidFill>
                  <a:srgbClr val="002060"/>
                </a:solidFill>
                <a:latin typeface="+mj-lt"/>
              </a:rPr>
              <a:t>Training in the management of anaphylaxis and Basic Life Support is undertaken, as specified by policy for your local area and are familiar with </a:t>
            </a:r>
            <a:r>
              <a:rPr lang="en-GB" sz="1500">
                <a:latin typeface="+mj-lt"/>
                <a:hlinkClick r:id="rId5"/>
              </a:rPr>
              <a:t>Resuscitation Council UK (RCUK) guidance on Management of Anaphylaxis in the Vaccination Setting</a:t>
            </a:r>
            <a:endParaRPr lang="en-GB" sz="1500">
              <a:latin typeface="+mj-lt"/>
              <a:cs typeface="Arial"/>
            </a:endParaRPr>
          </a:p>
          <a:p>
            <a:pPr marL="285750" indent="-285750" algn="just">
              <a:buFont typeface="Arial" panose="020B0604020202020204" pitchFamily="34" charset="0"/>
              <a:buChar char="•"/>
            </a:pPr>
            <a:r>
              <a:rPr lang="en-GB" sz="1500">
                <a:effectLst/>
                <a:latin typeface="+mj-lt"/>
              </a:rPr>
              <a:t>Any additional statutory and mandatory training as required by your employer is completed </a:t>
            </a:r>
            <a:endParaRPr lang="en-GB" sz="1500">
              <a:latin typeface="+mj-lt"/>
              <a:cs typeface="Arial"/>
            </a:endParaRPr>
          </a:p>
          <a:p>
            <a:pPr marL="285750" indent="-285750" algn="just">
              <a:spcAft>
                <a:spcPts val="600"/>
              </a:spcAft>
              <a:buFont typeface="Arial" panose="020B0604020202020204" pitchFamily="34" charset="0"/>
              <a:buChar char="•"/>
            </a:pPr>
            <a:r>
              <a:rPr lang="en-GB" sz="1500">
                <a:latin typeface="+mj-lt"/>
              </a:rPr>
              <a:t>An appropriate legal framework to supply and administer COVID-19 vaccine is in place e.g. patient specific prescription (PSD), Patient Specific Direction (PSD), Patient Group Direction (PGD), Vaccine Specific Direction (VGD). Visit </a:t>
            </a:r>
            <a:r>
              <a:rPr lang="en-GB" sz="1500">
                <a:latin typeface="+mj-lt"/>
                <a:hlinkClick r:id="rId6"/>
              </a:rPr>
              <a:t>here</a:t>
            </a:r>
            <a:r>
              <a:rPr lang="en-GB" sz="1500">
                <a:latin typeface="+mj-lt"/>
              </a:rPr>
              <a:t> for Wales PGD and VGD template.</a:t>
            </a:r>
            <a:endParaRPr lang="en-GB" sz="1500">
              <a:latin typeface="+mj-lt"/>
              <a:cs typeface="Arial"/>
            </a:endParaRPr>
          </a:p>
          <a:p>
            <a:pPr marL="285750" indent="-285750" algn="just">
              <a:spcAft>
                <a:spcPts val="600"/>
              </a:spcAft>
              <a:buFont typeface="Arial" panose="020B0604020202020204" pitchFamily="34" charset="0"/>
              <a:buChar char="•"/>
            </a:pPr>
            <a:r>
              <a:rPr lang="en-GB" sz="1500">
                <a:effectLst/>
                <a:latin typeface="+mj-lt"/>
              </a:rPr>
              <a:t>Those involved in immunisation and vaccination understand the process of consent and how this applies when giving vaccines. Information on consent can be viewed here: </a:t>
            </a:r>
            <a:r>
              <a:rPr lang="en-GB" sz="1500">
                <a:latin typeface="+mj-lt"/>
                <a:hlinkClick r:id="rId7"/>
              </a:rPr>
              <a:t>Consent: the green book, chapter 2 - GOV.UK</a:t>
            </a:r>
            <a:endParaRPr lang="en-GB" sz="1500" strike="sngStrike">
              <a:solidFill>
                <a:srgbClr val="00A7A7"/>
              </a:solidFill>
              <a:latin typeface="+mj-lt"/>
              <a:cs typeface="Arial"/>
            </a:endParaRPr>
          </a:p>
          <a:p>
            <a:pPr marL="285750" indent="-285750" algn="just">
              <a:spcAft>
                <a:spcPts val="600"/>
              </a:spcAft>
              <a:buFont typeface="Arial" panose="020B0604020202020204" pitchFamily="34" charset="0"/>
              <a:buChar char="•"/>
            </a:pPr>
            <a:r>
              <a:rPr lang="en-GB" sz="1500">
                <a:solidFill>
                  <a:srgbClr val="002060"/>
                </a:solidFill>
                <a:latin typeface="+mj-lt"/>
              </a:rPr>
              <a:t>Immunisers and those giving immunisation advice access and familiarise themselves with the following key documents: </a:t>
            </a:r>
            <a:r>
              <a:rPr lang="en-GB" sz="1500">
                <a:solidFill>
                  <a:srgbClr val="002060"/>
                </a:solidFill>
                <a:latin typeface="+mj-lt"/>
                <a:hlinkClick r:id="rId8"/>
              </a:rPr>
              <a:t>Green Book COVID-19 chapter</a:t>
            </a:r>
            <a:r>
              <a:rPr lang="en-GB" sz="1500">
                <a:solidFill>
                  <a:srgbClr val="002060"/>
                </a:solidFill>
                <a:latin typeface="+mj-lt"/>
              </a:rPr>
              <a:t>:</a:t>
            </a:r>
            <a:r>
              <a:rPr lang="en-GB" sz="1500">
                <a:latin typeface="+mj-lt"/>
                <a:hlinkClick r:id="rId9"/>
              </a:rPr>
              <a:t> COVID-19: vaccination programme guidance for healthcare practitioners</a:t>
            </a:r>
            <a:r>
              <a:rPr lang="en-GB" sz="1500">
                <a:latin typeface="+mj-lt"/>
              </a:rPr>
              <a:t>, T</a:t>
            </a:r>
            <a:r>
              <a:rPr lang="en-GB" sz="1500">
                <a:latin typeface="+mj-lt"/>
                <a:cs typeface="Arial"/>
              </a:rPr>
              <a:t>he vaccine product information in the Summary of Product Characteristics (</a:t>
            </a:r>
            <a:r>
              <a:rPr lang="en-GB" sz="1500" u="sng">
                <a:solidFill>
                  <a:schemeClr val="accent1">
                    <a:lumMod val="75000"/>
                  </a:schemeClr>
                </a:solidFill>
                <a:latin typeface="+mj-lt"/>
                <a:cs typeface="Arial"/>
                <a:hlinkClick r:id="rId10">
                  <a:extLst>
                    <a:ext uri="{A12FA001-AC4F-418D-AE19-62706E023703}">
                      <ahyp:hlinkClr xmlns:ahyp="http://schemas.microsoft.com/office/drawing/2018/hyperlinkcolor" val="tx"/>
                    </a:ext>
                  </a:extLst>
                </a:hlinkClick>
              </a:rPr>
              <a:t>Electronic Medicines Compendium</a:t>
            </a:r>
            <a:r>
              <a:rPr lang="en-GB" sz="1500">
                <a:latin typeface="+mj-lt"/>
                <a:cs typeface="Arial"/>
              </a:rPr>
              <a:t> website) </a:t>
            </a:r>
            <a:endParaRPr lang="en-GB" sz="1500">
              <a:solidFill>
                <a:srgbClr val="002060"/>
              </a:solidFill>
              <a:latin typeface="+mj-lt"/>
              <a:cs typeface="Arial"/>
            </a:endParaRPr>
          </a:p>
        </p:txBody>
      </p:sp>
      <p:sp>
        <p:nvSpPr>
          <p:cNvPr id="3" name="Slide Number Placeholder 4">
            <a:extLst>
              <a:ext uri="{FF2B5EF4-FFF2-40B4-BE49-F238E27FC236}">
                <a16:creationId xmlns:a16="http://schemas.microsoft.com/office/drawing/2014/main" id="{87BA1213-6E98-7E4F-93CD-67539DDC14D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a:t>
            </a:fld>
            <a:endParaRPr lang="en-GB"/>
          </a:p>
        </p:txBody>
      </p:sp>
    </p:spTree>
    <p:extLst>
      <p:ext uri="{BB962C8B-B14F-4D97-AF65-F5344CB8AC3E}">
        <p14:creationId xmlns:p14="http://schemas.microsoft.com/office/powerpoint/2010/main" val="321653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3545-EA2E-394C-4FAB-52A237E3A88C}"/>
              </a:ext>
            </a:extLst>
          </p:cNvPr>
          <p:cNvSpPr>
            <a:spLocks noGrp="1"/>
          </p:cNvSpPr>
          <p:nvPr>
            <p:ph type="title"/>
          </p:nvPr>
        </p:nvSpPr>
        <p:spPr>
          <a:xfrm>
            <a:off x="197069" y="136525"/>
            <a:ext cx="11674366" cy="1014337"/>
          </a:xfrm>
        </p:spPr>
        <p:txBody>
          <a:bodyPr lIns="91440" tIns="45720" rIns="91440" bIns="45720" anchor="t"/>
          <a:lstStyle/>
          <a:p>
            <a:pPr algn="ctr"/>
            <a:r>
              <a:rPr kumimoji="0" lang="en-GB" sz="3200" b="1" i="0" u="none" strike="noStrike" kern="1200" cap="none" spc="0" normalizeH="0" baseline="0" noProof="0">
                <a:ln>
                  <a:noFill/>
                </a:ln>
                <a:solidFill>
                  <a:srgbClr val="212A73"/>
                </a:solidFill>
                <a:effectLst/>
                <a:uLnTx/>
                <a:uFillTx/>
                <a:latin typeface="Arial"/>
                <a:ea typeface="+mj-ea"/>
                <a:cs typeface="+mj-cs"/>
              </a:rPr>
              <a:t>JCVI statement on the COVID-19 vaccination in 2025 and Spring 2026  </a:t>
            </a:r>
            <a:r>
              <a:rPr lang="en-GB" sz="3200" b="1">
                <a:solidFill>
                  <a:srgbClr val="212A73"/>
                </a:solidFill>
                <a:latin typeface="Arial"/>
              </a:rPr>
              <a:t>[published 13</a:t>
            </a:r>
            <a:r>
              <a:rPr kumimoji="0" lang="en-GB" sz="3200" b="1" i="0" u="none" strike="noStrike" kern="1200" cap="none" spc="0" normalizeH="0" baseline="0" noProof="0">
                <a:ln>
                  <a:noFill/>
                </a:ln>
                <a:solidFill>
                  <a:srgbClr val="212A73"/>
                </a:solidFill>
                <a:effectLst/>
                <a:uLnTx/>
                <a:uFillTx/>
                <a:latin typeface="Arial"/>
                <a:ea typeface="+mj-ea"/>
                <a:cs typeface="+mj-cs"/>
              </a:rPr>
              <a:t> November 2024] </a:t>
            </a:r>
            <a:r>
              <a:rPr kumimoji="0" lang="en-GB" sz="2800" b="0" i="0" u="none" strike="noStrike" kern="1200" cap="none" spc="0" normalizeH="0" baseline="0" noProof="0">
                <a:ln>
                  <a:noFill/>
                </a:ln>
                <a:solidFill>
                  <a:srgbClr val="212A73"/>
                </a:solidFill>
                <a:effectLst/>
                <a:uLnTx/>
                <a:uFillTx/>
                <a:latin typeface="Arial"/>
                <a:ea typeface="+mj-ea"/>
                <a:cs typeface="+mj-cs"/>
              </a:rPr>
              <a:t> </a:t>
            </a:r>
            <a:r>
              <a:rPr lang="en-GB" sz="3200" b="1" i="0">
                <a:effectLst/>
              </a:rPr>
              <a:t>(1)</a:t>
            </a:r>
            <a:endParaRPr lang="en-GB" sz="2800" b="1">
              <a:cs typeface="Arial"/>
            </a:endParaRPr>
          </a:p>
        </p:txBody>
      </p:sp>
      <p:sp>
        <p:nvSpPr>
          <p:cNvPr id="3" name="Content Placeholder 2">
            <a:extLst>
              <a:ext uri="{FF2B5EF4-FFF2-40B4-BE49-F238E27FC236}">
                <a16:creationId xmlns:a16="http://schemas.microsoft.com/office/drawing/2014/main" id="{478445FB-E7F9-75A0-0AD4-FBDE0B623837}"/>
              </a:ext>
            </a:extLst>
          </p:cNvPr>
          <p:cNvSpPr>
            <a:spLocks noGrp="1"/>
          </p:cNvSpPr>
          <p:nvPr>
            <p:ph idx="1"/>
          </p:nvPr>
        </p:nvSpPr>
        <p:spPr>
          <a:xfrm>
            <a:off x="510096" y="1478105"/>
            <a:ext cx="11171808" cy="3946501"/>
          </a:xfrm>
        </p:spPr>
        <p:txBody>
          <a:bodyPr lIns="91440" tIns="45720" rIns="91440" bIns="45720" anchor="t"/>
          <a:lstStyle/>
          <a:p>
            <a:pPr marL="0" indent="0">
              <a:buNone/>
            </a:pPr>
            <a:r>
              <a:rPr kumimoji="0" lang="en-GB" sz="2000"/>
              <a:t>In </a:t>
            </a:r>
            <a:r>
              <a:rPr lang="en-GB" sz="2000"/>
              <a:t>S</a:t>
            </a:r>
            <a:r>
              <a:rPr kumimoji="0" lang="en-GB" sz="2000"/>
              <a:t>pring 2026, JCVI advises that a COVID-19 vaccine should be offered to</a:t>
            </a:r>
            <a:r>
              <a:rPr kumimoji="0" lang="en-US" sz="2000"/>
              <a:t>:</a:t>
            </a:r>
            <a:endParaRPr lang="en-US" sz="2000">
              <a:cs typeface="Arial"/>
            </a:endParaRPr>
          </a:p>
          <a:p>
            <a:pPr algn="l">
              <a:buFont typeface="Arial" panose="020B0604020202020204" pitchFamily="34" charset="0"/>
              <a:buChar char="•"/>
            </a:pPr>
            <a:r>
              <a:rPr lang="en-GB" sz="2000"/>
              <a:t>residents in a care home for older adults</a:t>
            </a:r>
            <a:endParaRPr lang="en-GB" sz="2000">
              <a:cs typeface="Arial"/>
            </a:endParaRPr>
          </a:p>
          <a:p>
            <a:r>
              <a:rPr lang="en-GB" sz="2000"/>
              <a:t>adults aged 75 years and over</a:t>
            </a:r>
            <a:endParaRPr lang="en-GB" sz="2000">
              <a:cs typeface="Arial"/>
            </a:endParaRPr>
          </a:p>
          <a:p>
            <a:pPr algn="l">
              <a:buFont typeface="Arial" panose="020B0604020202020204" pitchFamily="34" charset="0"/>
              <a:buChar char="•"/>
            </a:pPr>
            <a:r>
              <a:rPr lang="en-GB" sz="2000"/>
              <a:t>individuals aged 6 months and over who are immunosuppressed (as defined in ‘immunosuppression’ sections of tables 3 &amp; 4 of the COVID-19 chapter of the Green Book)</a:t>
            </a:r>
            <a:endParaRPr lang="en-GB" sz="2000">
              <a:cs typeface="Arial"/>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400">
              <a:cs typeface="Arial"/>
            </a:endParaRPr>
          </a:p>
          <a:p>
            <a:pPr marL="0" marR="0" lvl="0" indent="0" algn="l" defTabSz="914400" rtl="0" eaLnBrk="0" fontAlgn="base" latinLnBrk="0" hangingPunct="0">
              <a:lnSpc>
                <a:spcPct val="100000"/>
              </a:lnSpc>
              <a:spcBef>
                <a:spcPct val="0"/>
              </a:spcBef>
              <a:spcAft>
                <a:spcPct val="0"/>
              </a:spcAft>
              <a:buClrTx/>
              <a:buSzTx/>
              <a:buNone/>
              <a:tabLst/>
            </a:pPr>
            <a:r>
              <a:rPr kumimoji="0" lang="en-GB" sz="2000"/>
              <a:t>Timing of vaccination</a:t>
            </a:r>
            <a:endParaRPr lang="en-GB" sz="2000">
              <a:cs typeface="Arial"/>
            </a:endParaRPr>
          </a:p>
          <a:p>
            <a:pPr marL="0" marR="0" lvl="0" indent="0" algn="l" defTabSz="914400" rtl="0" eaLnBrk="0" fontAlgn="base" latinLnBrk="0" hangingPunct="0">
              <a:lnSpc>
                <a:spcPct val="100000"/>
              </a:lnSpc>
              <a:spcBef>
                <a:spcPct val="0"/>
              </a:spcBef>
              <a:spcAft>
                <a:spcPct val="0"/>
              </a:spcAft>
              <a:buClrTx/>
              <a:buSzTx/>
              <a:buNone/>
              <a:tabLst/>
            </a:pPr>
            <a:endParaRPr lang="en-GB" altLang="en-US" sz="1400" b="1" i="0" u="none" strike="noStrike" cap="none" normalizeH="0" baseline="0">
              <a:ln>
                <a:noFill/>
              </a:ln>
              <a:effectLst/>
              <a:cs typeface="Arial"/>
            </a:endParaRPr>
          </a:p>
          <a:p>
            <a:pPr marR="0" lvl="0" algn="l" defTabSz="914400" rtl="0" eaLnBrk="0" fontAlgn="base" latinLnBrk="0" hangingPunct="0">
              <a:lnSpc>
                <a:spcPct val="100000"/>
              </a:lnSpc>
              <a:spcBef>
                <a:spcPct val="0"/>
              </a:spcBef>
              <a:spcAft>
                <a:spcPct val="0"/>
              </a:spcAft>
              <a:buClrTx/>
              <a:buSzTx/>
              <a:tabLst/>
            </a:pPr>
            <a:r>
              <a:rPr kumimoji="0" lang="en-GB" sz="2000"/>
              <a:t>The vaccine should usually be offered no earlier than around 6 months after the last vaccine dose, although operational flexibility around the timing of vaccination in relation to the last vaccine dose is considered appropriate (with a minimum interval of 3 months between doses). More information on operational flexibility will be provided in the COVID-19 chapter of the Green Book.</a:t>
            </a:r>
            <a:endParaRPr kumimoji="0" lang="en-US" sz="2000">
              <a:latin typeface="GDS Transpor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rgbClr val="0B0C0C"/>
              </a:solidFill>
              <a:effectLst/>
              <a:latin typeface="GDS Transport"/>
            </a:endParaRPr>
          </a:p>
          <a:p>
            <a:endParaRPr kumimoji="0" lang="en-US" altLang="en-US" sz="2400" b="0" i="0" u="none" strike="noStrike" cap="none" normalizeH="0" baseline="0">
              <a:ln>
                <a:noFill/>
              </a:ln>
              <a:solidFill>
                <a:srgbClr val="0B0C0C"/>
              </a:solidFill>
              <a:effectLst/>
              <a:latin typeface="GDS Transport"/>
            </a:endParaRPr>
          </a:p>
          <a:p>
            <a:endParaRPr lang="en-GB" sz="2400"/>
          </a:p>
        </p:txBody>
      </p:sp>
      <p:sp>
        <p:nvSpPr>
          <p:cNvPr id="5" name="Slide Number Placeholder 4">
            <a:extLst>
              <a:ext uri="{FF2B5EF4-FFF2-40B4-BE49-F238E27FC236}">
                <a16:creationId xmlns:a16="http://schemas.microsoft.com/office/drawing/2014/main" id="{9C02F0C6-9A99-5951-4C90-7047A763B222}"/>
              </a:ext>
            </a:extLst>
          </p:cNvPr>
          <p:cNvSpPr>
            <a:spLocks noGrp="1"/>
          </p:cNvSpPr>
          <p:nvPr>
            <p:ph type="sldNum" sz="quarter" idx="12"/>
          </p:nvPr>
        </p:nvSpPr>
        <p:spPr/>
        <p:txBody>
          <a:bodyPr/>
          <a:lstStyle/>
          <a:p>
            <a:fld id="{561D0CCE-8DCC-44DC-A653-AE62B1D84A52}" type="slidenum">
              <a:rPr lang="en-GB" smtClean="0"/>
              <a:pPr/>
              <a:t>8</a:t>
            </a:fld>
            <a:endParaRPr lang="en-GB"/>
          </a:p>
        </p:txBody>
      </p:sp>
      <p:sp>
        <p:nvSpPr>
          <p:cNvPr id="6" name="TextBox 5">
            <a:extLst>
              <a:ext uri="{FF2B5EF4-FFF2-40B4-BE49-F238E27FC236}">
                <a16:creationId xmlns:a16="http://schemas.microsoft.com/office/drawing/2014/main" id="{28EA28FE-AA8D-065C-4BED-A88738E84AC5}"/>
              </a:ext>
            </a:extLst>
          </p:cNvPr>
          <p:cNvSpPr txBox="1"/>
          <p:nvPr/>
        </p:nvSpPr>
        <p:spPr>
          <a:xfrm>
            <a:off x="576130" y="5519042"/>
            <a:ext cx="11295305" cy="369332"/>
          </a:xfrm>
          <a:prstGeom prst="rect">
            <a:avLst/>
          </a:prstGeom>
          <a:noFill/>
        </p:spPr>
        <p:txBody>
          <a:bodyPr wrap="square">
            <a:spAutoFit/>
          </a:bodyPr>
          <a:lstStyle/>
          <a:p>
            <a:pPr algn="ctr"/>
            <a:r>
              <a:rPr lang="en-GB">
                <a:hlinkClick r:id="rId3"/>
              </a:rPr>
              <a:t>JCVI statement on COVID-19 vaccination in 2025 and spring 2026 - GOV.UK</a:t>
            </a:r>
            <a:endParaRPr lang="en-GB"/>
          </a:p>
        </p:txBody>
      </p:sp>
    </p:spTree>
    <p:extLst>
      <p:ext uri="{BB962C8B-B14F-4D97-AF65-F5344CB8AC3E}">
        <p14:creationId xmlns:p14="http://schemas.microsoft.com/office/powerpoint/2010/main" val="111522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DDF4-D92E-65AD-1B14-71D80322F4B8}"/>
              </a:ext>
            </a:extLst>
          </p:cNvPr>
          <p:cNvSpPr>
            <a:spLocks noGrp="1"/>
          </p:cNvSpPr>
          <p:nvPr>
            <p:ph type="title"/>
          </p:nvPr>
        </p:nvSpPr>
        <p:spPr>
          <a:xfrm>
            <a:off x="124810" y="2753"/>
            <a:ext cx="11942379" cy="845110"/>
          </a:xfrm>
        </p:spPr>
        <p:txBody>
          <a:bodyPr lIns="91440" tIns="45720" rIns="91440" bIns="45720" anchor="t"/>
          <a:lstStyle/>
          <a:p>
            <a:pPr algn="ctr"/>
            <a:r>
              <a:rPr kumimoji="0" lang="en-GB" sz="3200" b="1" i="0" u="none" strike="noStrike" kern="1200" cap="none" spc="0" normalizeH="0" baseline="0" noProof="0">
                <a:ln>
                  <a:noFill/>
                </a:ln>
                <a:solidFill>
                  <a:srgbClr val="212A73"/>
                </a:solidFill>
                <a:effectLst/>
                <a:uLnTx/>
                <a:uFillTx/>
                <a:latin typeface="Arial"/>
                <a:ea typeface="+mj-ea"/>
                <a:cs typeface="+mj-cs"/>
              </a:rPr>
              <a:t>JCVI statement on the COVID-19 vaccination in 2025 and Spring 2026  [published 13 November 2024] </a:t>
            </a:r>
            <a:r>
              <a:rPr kumimoji="0" lang="en-GB" sz="2800" b="0" i="0" u="none" strike="noStrike" kern="1200" cap="none" spc="0" normalizeH="0" baseline="0" noProof="0">
                <a:ln>
                  <a:noFill/>
                </a:ln>
                <a:solidFill>
                  <a:srgbClr val="212A73"/>
                </a:solidFill>
                <a:effectLst/>
                <a:uLnTx/>
                <a:uFillTx/>
                <a:latin typeface="Arial"/>
                <a:ea typeface="+mj-ea"/>
                <a:cs typeface="+mj-cs"/>
              </a:rPr>
              <a:t> </a:t>
            </a:r>
            <a:r>
              <a:rPr kumimoji="0" lang="en-GB" sz="3200" b="1" i="0" u="none" strike="noStrike" kern="1200" cap="none" spc="0" normalizeH="0" baseline="0" noProof="0">
                <a:ln>
                  <a:noFill/>
                </a:ln>
                <a:solidFill>
                  <a:srgbClr val="212A73"/>
                </a:solidFill>
                <a:effectLst/>
                <a:uLnTx/>
                <a:uFillTx/>
                <a:latin typeface="Arial"/>
                <a:ea typeface="+mj-ea"/>
                <a:cs typeface="+mj-cs"/>
              </a:rPr>
              <a:t>(2)</a:t>
            </a:r>
            <a:endParaRPr lang="en-GB" sz="2400" b="1">
              <a:highlight>
                <a:srgbClr val="FFFF00"/>
              </a:highlight>
              <a:cs typeface="Arial"/>
            </a:endParaRPr>
          </a:p>
        </p:txBody>
      </p:sp>
      <p:sp>
        <p:nvSpPr>
          <p:cNvPr id="5" name="Slide Number Placeholder 4">
            <a:extLst>
              <a:ext uri="{FF2B5EF4-FFF2-40B4-BE49-F238E27FC236}">
                <a16:creationId xmlns:a16="http://schemas.microsoft.com/office/drawing/2014/main" id="{E2270CC6-9A89-38BF-341B-A268556DFA5E}"/>
              </a:ext>
            </a:extLst>
          </p:cNvPr>
          <p:cNvSpPr>
            <a:spLocks noGrp="1"/>
          </p:cNvSpPr>
          <p:nvPr>
            <p:ph type="sldNum" sz="quarter" idx="12"/>
          </p:nvPr>
        </p:nvSpPr>
        <p:spPr/>
        <p:txBody>
          <a:bodyPr/>
          <a:lstStyle/>
          <a:p>
            <a:fld id="{561D0CCE-8DCC-44DC-A653-AE62B1D84A52}" type="slidenum">
              <a:rPr lang="en-GB" smtClean="0"/>
              <a:pPr/>
              <a:t>9</a:t>
            </a:fld>
            <a:endParaRPr lang="en-GB"/>
          </a:p>
        </p:txBody>
      </p:sp>
      <p:sp>
        <p:nvSpPr>
          <p:cNvPr id="17" name="TextBox 16">
            <a:extLst>
              <a:ext uri="{FF2B5EF4-FFF2-40B4-BE49-F238E27FC236}">
                <a16:creationId xmlns:a16="http://schemas.microsoft.com/office/drawing/2014/main" id="{F93A6F5D-5FFF-C752-3446-48C519FC0189}"/>
              </a:ext>
            </a:extLst>
          </p:cNvPr>
          <p:cNvSpPr txBox="1"/>
          <p:nvPr/>
        </p:nvSpPr>
        <p:spPr>
          <a:xfrm>
            <a:off x="999258" y="5687572"/>
            <a:ext cx="1019348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12A73"/>
                </a:solidFill>
                <a:effectLst/>
                <a:uLnTx/>
                <a:uFillTx/>
                <a:latin typeface="Arial"/>
                <a:ea typeface="+mn-ea"/>
                <a:cs typeface="+mn-cs"/>
                <a:hlinkClick r:id="rId3"/>
              </a:rPr>
              <a:t>JCVI statement on COVID-19 vaccination in 2025 and spring 2026 - GOV.UK</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sp>
        <p:nvSpPr>
          <p:cNvPr id="19" name="TextBox 18">
            <a:extLst>
              <a:ext uri="{FF2B5EF4-FFF2-40B4-BE49-F238E27FC236}">
                <a16:creationId xmlns:a16="http://schemas.microsoft.com/office/drawing/2014/main" id="{486FFAE5-9667-39BF-2447-AF57EED6B11B}"/>
              </a:ext>
            </a:extLst>
          </p:cNvPr>
          <p:cNvSpPr txBox="1"/>
          <p:nvPr/>
        </p:nvSpPr>
        <p:spPr>
          <a:xfrm>
            <a:off x="415141" y="1343854"/>
            <a:ext cx="11003973" cy="3693319"/>
          </a:xfrm>
          <a:prstGeom prst="rect">
            <a:avLst/>
          </a:prstGeom>
          <a:noFill/>
        </p:spPr>
        <p:txBody>
          <a:bodyPr wrap="square" lIns="91440" tIns="45720" rIns="91440" bIns="45720" rtlCol="0" anchor="t">
            <a:spAutoFit/>
          </a:bodyPr>
          <a:lstStyle/>
          <a:p>
            <a:pPr marL="0" indent="0">
              <a:buNone/>
            </a:pPr>
            <a:r>
              <a:rPr lang="en-GB" sz="1800" i="0">
                <a:solidFill>
                  <a:srgbClr val="002060"/>
                </a:solidFill>
                <a:effectLst/>
              </a:rPr>
              <a:t>This JCVI statement outlines the vaccine products for 2025 – Spring 2026:</a:t>
            </a:r>
          </a:p>
          <a:p>
            <a:pPr marL="0" indent="0">
              <a:buNone/>
            </a:pPr>
            <a:endParaRPr lang="en-GB">
              <a:solidFill>
                <a:srgbClr val="002060"/>
              </a:solidFill>
            </a:endParaRPr>
          </a:p>
          <a:p>
            <a:r>
              <a:rPr lang="en-GB" b="1">
                <a:solidFill>
                  <a:srgbClr val="002060"/>
                </a:solidFill>
              </a:rPr>
              <a:t>Children and young people:</a:t>
            </a:r>
            <a:endParaRPr lang="en-GB" b="1">
              <a:solidFill>
                <a:srgbClr val="002060"/>
              </a:solidFill>
              <a:cs typeface="Arial"/>
            </a:endParaRPr>
          </a:p>
          <a:p>
            <a:pPr marL="285750" indent="-285750">
              <a:buFont typeface="Arial" panose="020B0604020202020204" pitchFamily="34" charset="0"/>
              <a:buChar char="•"/>
            </a:pPr>
            <a:r>
              <a:rPr lang="en-GB">
                <a:solidFill>
                  <a:srgbClr val="002060"/>
                </a:solidFill>
              </a:rPr>
              <a:t>For children and young people who are immunosuppressed, JCVI continues to advise the use of the Pfizer-BioNTech COVID-19 mRNA (Comirnaty) vaccine, with the vaccine dose appropriate to the child’s age:</a:t>
            </a:r>
            <a:endParaRPr lang="en-GB">
              <a:solidFill>
                <a:srgbClr val="002060"/>
              </a:solidFill>
              <a:cs typeface="Arial"/>
            </a:endParaRPr>
          </a:p>
          <a:p>
            <a:pPr marL="1200150" lvl="1" indent="-285750">
              <a:buFont typeface="Arial"/>
              <a:buChar char="•"/>
            </a:pPr>
            <a:r>
              <a:rPr lang="en-GB">
                <a:solidFill>
                  <a:srgbClr val="002060"/>
                </a:solidFill>
              </a:rPr>
              <a:t>6 months to 4 years: 3 micrograms</a:t>
            </a:r>
            <a:endParaRPr lang="en-GB">
              <a:solidFill>
                <a:srgbClr val="002060"/>
              </a:solidFill>
              <a:cs typeface="Arial"/>
            </a:endParaRPr>
          </a:p>
          <a:p>
            <a:pPr marL="1200150" lvl="1" indent="-285750">
              <a:buFont typeface="Arial"/>
              <a:buChar char="•"/>
            </a:pPr>
            <a:r>
              <a:rPr lang="en-GB">
                <a:solidFill>
                  <a:srgbClr val="002060"/>
                </a:solidFill>
              </a:rPr>
              <a:t>5 to 11 years: 10 micrograms</a:t>
            </a:r>
            <a:endParaRPr lang="en-GB">
              <a:solidFill>
                <a:srgbClr val="212A73"/>
              </a:solidFill>
              <a:latin typeface="Calibri"/>
              <a:ea typeface="Calibri"/>
              <a:cs typeface="Calibri"/>
            </a:endParaRPr>
          </a:p>
          <a:p>
            <a:pPr marL="1200150" lvl="1" indent="-285750">
              <a:buFont typeface="Arial"/>
              <a:buChar char="•"/>
            </a:pPr>
            <a:r>
              <a:rPr lang="en-GB">
                <a:solidFill>
                  <a:srgbClr val="002060"/>
                </a:solidFill>
              </a:rPr>
              <a:t>12</a:t>
            </a:r>
            <a:r>
              <a:rPr lang="en-GB">
                <a:solidFill>
                  <a:srgbClr val="002060"/>
                </a:solidFill>
                <a:cs typeface="Arial"/>
              </a:rPr>
              <a:t> to 17 years: 30 micrograms - </a:t>
            </a:r>
            <a:r>
              <a:rPr lang="en-GB" b="1">
                <a:solidFill>
                  <a:srgbClr val="002060"/>
                </a:solidFill>
                <a:cs typeface="Arial"/>
              </a:rPr>
              <a:t>If not deemed suitable for an mRNA vaccine, then Nuvaxovid JN.1* can be given </a:t>
            </a:r>
            <a:r>
              <a:rPr lang="en-GB">
                <a:solidFill>
                  <a:srgbClr val="002060"/>
                </a:solidFill>
                <a:cs typeface="Arial"/>
                <a:hlinkClick r:id="rId4"/>
              </a:rPr>
              <a:t>Green book on Immunisation COVID-19 chapter 14a</a:t>
            </a:r>
            <a:endParaRPr lang="en-GB">
              <a:solidFill>
                <a:srgbClr val="212A73"/>
              </a:solidFill>
              <a:latin typeface="Calibri"/>
              <a:ea typeface="Calibri"/>
              <a:cs typeface="Calibri"/>
            </a:endParaRPr>
          </a:p>
          <a:p>
            <a:pPr marL="914400" lvl="1"/>
            <a:endParaRPr lang="en-US"/>
          </a:p>
          <a:p>
            <a:pPr marL="914400" lvl="1"/>
            <a:endParaRPr lang="en-GB">
              <a:solidFill>
                <a:srgbClr val="002060"/>
              </a:solidFill>
            </a:endParaRPr>
          </a:p>
          <a:p>
            <a:pPr marL="914400" lvl="1"/>
            <a:endParaRPr lang="en-GB">
              <a:solidFill>
                <a:srgbClr val="212A73"/>
              </a:solidFill>
              <a:cs typeface="Arial"/>
            </a:endParaRPr>
          </a:p>
        </p:txBody>
      </p:sp>
      <p:sp>
        <p:nvSpPr>
          <p:cNvPr id="6" name="TextBox 5">
            <a:extLst>
              <a:ext uri="{FF2B5EF4-FFF2-40B4-BE49-F238E27FC236}">
                <a16:creationId xmlns:a16="http://schemas.microsoft.com/office/drawing/2014/main" id="{A17554AE-7972-D468-233A-FADA7E026D63}"/>
              </a:ext>
            </a:extLst>
          </p:cNvPr>
          <p:cNvSpPr txBox="1"/>
          <p:nvPr/>
        </p:nvSpPr>
        <p:spPr>
          <a:xfrm>
            <a:off x="418011" y="427590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Arial"/>
              </a:rPr>
              <a:t>Adults:</a:t>
            </a:r>
          </a:p>
        </p:txBody>
      </p:sp>
      <p:sp>
        <p:nvSpPr>
          <p:cNvPr id="9" name="TextBox 8">
            <a:extLst>
              <a:ext uri="{FF2B5EF4-FFF2-40B4-BE49-F238E27FC236}">
                <a16:creationId xmlns:a16="http://schemas.microsoft.com/office/drawing/2014/main" id="{07D711BD-1431-F19F-4C41-7B1CCBB5D555}"/>
              </a:ext>
            </a:extLst>
          </p:cNvPr>
          <p:cNvSpPr txBox="1"/>
          <p:nvPr/>
        </p:nvSpPr>
        <p:spPr>
          <a:xfrm>
            <a:off x="1053737" y="48768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78FBC85D-63B0-3B5B-2DFE-0AFE6486A3F4}"/>
              </a:ext>
            </a:extLst>
          </p:cNvPr>
          <p:cNvSpPr txBox="1"/>
          <p:nvPr/>
        </p:nvSpPr>
        <p:spPr>
          <a:xfrm>
            <a:off x="-426720" y="4637314"/>
            <a:ext cx="115715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1" indent="-285750">
              <a:buFont typeface="Arial,Sans-Serif"/>
              <a:buChar char="•"/>
            </a:pPr>
            <a:r>
              <a:rPr lang="en-GB">
                <a:solidFill>
                  <a:srgbClr val="002060"/>
                </a:solidFill>
                <a:cs typeface="Arial"/>
              </a:rPr>
              <a:t>JCVI does not have a preference for a specific COVID-19 vaccine product in the adult population. However, JCVI advises a preference for having vaccine products based on more than one vaccine platform in the programme, such as mRNA and protein-based vaccines.</a:t>
            </a:r>
            <a:endParaRPr lang="en-GB">
              <a:cs typeface="Arial"/>
            </a:endParaRPr>
          </a:p>
          <a:p>
            <a:pPr marL="285750" indent="-285750" algn="l">
              <a:buFont typeface="Arial"/>
              <a:buChar char="•"/>
            </a:pPr>
            <a:endParaRPr lang="en-US">
              <a:cs typeface="Arial"/>
            </a:endParaRPr>
          </a:p>
        </p:txBody>
      </p:sp>
    </p:spTree>
    <p:extLst>
      <p:ext uri="{BB962C8B-B14F-4D97-AF65-F5344CB8AC3E}">
        <p14:creationId xmlns:p14="http://schemas.microsoft.com/office/powerpoint/2010/main" val="3227653023"/>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1_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rchive xmlns="2c9bf0ee-e2fa-4332-ade7-023316494af1">false</Archive>
    <TypeofFAQ xmlns="2c9bf0ee-e2fa-4332-ade7-023316494af1">
      <Value>Covid19</Value>
    </TypeofFAQ>
    <VersionNumbers xmlns="2c9bf0ee-e2fa-4332-ade7-023316494af1">1</VersionNumbers>
    <TypeofDocument xmlns="2c9bf0ee-e2fa-4332-ade7-023316494af1">Training</TypeofDocument>
    <LifeCourse xmlns="2c9bf0ee-e2fa-4332-ade7-023316494af1">
      <Value>Generic Life Course</Value>
    </LifeCourse>
    <TypeofDocument0 xmlns="2c9bf0ee-e2fa-4332-ade7-023316494af1">Training Slides</TypeofDocument0>
    <test xmlns="2c9bf0ee-e2fa-4332-ade7-023316494af1" xsi:nil="true"/>
    <VersionHistory xmlns="2c9bf0ee-e2fa-4332-ade7-023316494af1">Version 1</VersionHistory>
    <TaxCatchAll xmlns="fdfaf355-f7ae-47f3-8f93-739a60756710" xsi:nil="true"/>
    <lcf76f155ced4ddcb4097134ff3c332f xmlns="2c9bf0ee-e2fa-4332-ade7-023316494af1">
      <Terms xmlns="http://schemas.microsoft.com/office/infopath/2007/PartnerControls"/>
    </lcf76f155ced4ddcb4097134ff3c332f>
    <RetentionDate xmlns="2c9bf0ee-e2fa-4332-ade7-023316494a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700a9315c9e794949f4b3ffc057dbf3a">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70f9e4f1db2d6d9d332f1f72747bd6c9"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3318E-419E-4691-9552-64B6766ACA4A}">
  <ds:schemaRefs>
    <ds:schemaRef ds:uri="2c9bf0ee-e2fa-4332-ade7-023316494af1"/>
    <ds:schemaRef ds:uri="fdfaf355-f7ae-47f3-8f93-739a60756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2C54BB-4204-4866-9CF7-9D3912A5EF2E}">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35DEFA-EF74-478B-A33A-AF8BB4F04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Application>Microsoft Office PowerPoint</Application>
  <PresentationFormat>Widescreen</PresentationFormat>
  <Slides>64</Slides>
  <Notes>38</Notes>
  <HiddenSlides>0</HiddenSlide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1_Office Theme</vt:lpstr>
      <vt:lpstr>PowerPoint Presentation</vt:lpstr>
      <vt:lpstr>Acknowledgements</vt:lpstr>
      <vt:lpstr>Contents</vt:lpstr>
      <vt:lpstr>PowerPoint Presentation</vt:lpstr>
      <vt:lpstr>PowerPoint Presentation</vt:lpstr>
      <vt:lpstr>Notes to users </vt:lpstr>
      <vt:lpstr>Pre-requisites to administering COVID-19 vaccine </vt:lpstr>
      <vt:lpstr>JCVI statement on the COVID-19 vaccination in 2025 and Spring 2026  [published 13 November 2024]  (1)</vt:lpstr>
      <vt:lpstr>JCVI statement on the COVID-19 vaccination in 2025 and Spring 2026  [published 13 November 2024]  (2)</vt:lpstr>
      <vt:lpstr>COVID-19 Spring Vaccination Programme 2026,  Welsh Health Circular (WHC/2025/052)  published 15 January 2026 (1)</vt:lpstr>
      <vt:lpstr>COVID-19 Spring Vaccination Programme 2026,  Welsh Health Circular (WHC/2025/052)  published 15 January 2026 (2)</vt:lpstr>
      <vt:lpstr>PowerPoint Presentation</vt:lpstr>
      <vt:lpstr>PowerPoint Presentation</vt:lpstr>
      <vt:lpstr>Additional doses for individuals with severe immunosuppression (1)</vt:lpstr>
      <vt:lpstr>Individuals who receive bone marrow transplant and CAR-T therapy</vt:lpstr>
      <vt:lpstr>Additional doses for individuals with severe immunosuppression (2)</vt:lpstr>
      <vt:lpstr>Timing of additional doses</vt:lpstr>
      <vt:lpstr>PowerPoint Presentation</vt:lpstr>
      <vt:lpstr>Dosing and schedule</vt:lpstr>
      <vt:lpstr>PowerPoint Presentation</vt:lpstr>
      <vt:lpstr>Presentation: Pfizer Comirnaty® LP.8.1  3 microgram per dose dispersion for injection  COVID-19 mRNA Vaccine </vt:lpstr>
      <vt:lpstr>Consumables being supplied for the administration of Pfizer Comirnaty® 3mcg and 10mcg LP.8.1 COVID-19 mRNA Vaccines</vt:lpstr>
      <vt:lpstr>Dilution: Comirnaty® LP.8.1 3 microgram per dose dispersion for injection COVID-19 mRNA Vaccine (1)</vt:lpstr>
      <vt:lpstr>Dilution: Pfizer Comirnaty® LP.8.1 3 microgram per dose dispersion for injection COVID-19 mRNA Vaccine (3)</vt:lpstr>
      <vt:lpstr>Dose preparation: Pfizer Comirnaty® LP.8.1 3 microgram per dose dispersion for injection COVID-19 mRNA Vaccine </vt:lpstr>
      <vt:lpstr>PowerPoint Presentation</vt:lpstr>
      <vt:lpstr>Presentation: Pfizer Comirnaty® LP.8.1 10 microgram per dose dispersion for injection COVID-19 mRNA Vaccine  </vt:lpstr>
      <vt:lpstr>Storage: Pfizer Comirnaty® LP. 8.1 COVID-19 mRNA Vaccines</vt:lpstr>
      <vt:lpstr>Patient Group Direction (PGD)  and Vaccine Group Directions (VGD)</vt:lpstr>
      <vt:lpstr>Clinical Assessment  </vt:lpstr>
      <vt:lpstr>Distraction techniques to minimise a child's anxiety during vaccination </vt:lpstr>
      <vt:lpstr>PowerPoint Presentation</vt:lpstr>
      <vt:lpstr>PowerPoint Presentation</vt:lpstr>
      <vt:lpstr>Hypodermic Sol-Care Safety Needle 23G X 1mm for use with Pfizer Comirnaty® LP.8.1 30 microgram per dose dispersion for injection Pre-filled syringe </vt:lpstr>
      <vt:lpstr>Storage: Pfizer Comirnaty® 30 mcgs LP.8.1 COVID-19 mRNA Vaccine</vt:lpstr>
      <vt:lpstr>Patient Group Direction (PGD) and  Vaccine Group Direction (VGD) </vt:lpstr>
      <vt:lpstr>PowerPoint Presentation</vt:lpstr>
      <vt:lpstr>PowerPoint Presentation</vt:lpstr>
      <vt:lpstr>List of excipients: Pfizer Comirnaty® LP.8.1  COVID-19 mRNA Vaccines</vt:lpstr>
      <vt:lpstr>Polyethylene glycol (PEG) </vt:lpstr>
      <vt:lpstr>Prior to giving Pfizer Comirnaty® LP.8.1COVID-19 mRNA Vaccines</vt:lpstr>
      <vt:lpstr>Contraindications: Pfizer Comirnaty® LP.8.1 COVID-19 mRNA Vaccines</vt:lpstr>
      <vt:lpstr>Site of administration:</vt:lpstr>
      <vt:lpstr>Vaccination site</vt:lpstr>
      <vt:lpstr>Vaccinating Individuals with bleeding disorders</vt:lpstr>
      <vt:lpstr>Disposal: Pfizer  Comirnaty LP.8.1  COVID-19 mRNA Vaccines</vt:lpstr>
      <vt:lpstr>Adverse reactions </vt:lpstr>
      <vt:lpstr>Myocarditis and pericarditis</vt:lpstr>
      <vt:lpstr>Guillain-Barré syndrome (GBS)</vt:lpstr>
      <vt:lpstr>Individuals with a history of immune thrombocytopenia </vt:lpstr>
      <vt:lpstr>Erythema multiforme</vt:lpstr>
      <vt:lpstr>Pregnancy</vt:lpstr>
      <vt:lpstr>Breastfeeding</vt:lpstr>
      <vt:lpstr>Co-administration with other vaccines</vt:lpstr>
      <vt:lpstr>Tips to support clinical assessment  and informed consent  </vt:lpstr>
      <vt:lpstr>Informed consent</vt:lpstr>
      <vt:lpstr>Reporting Adverse Events </vt:lpstr>
      <vt:lpstr>PowerPoint Presentation</vt:lpstr>
      <vt:lpstr>Post vaccination waiting times</vt:lpstr>
      <vt:lpstr>Key messages</vt:lpstr>
      <vt:lpstr>Confident vaccine conversations - Behavioural Science Motivational Interviewing approach    eLearning module</vt:lpstr>
      <vt:lpstr>Public resources</vt:lpstr>
      <vt:lpstr>Further information to support the COVID-19 Vaccination Programme</vt:lpstr>
      <vt:lpstr>Further information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revision>2</cp:revision>
  <dcterms:created xsi:type="dcterms:W3CDTF">2020-12-14T08:16:43Z</dcterms:created>
  <dcterms:modified xsi:type="dcterms:W3CDTF">2026-03-25T11:10:47Z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