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EBED"/>
    <a:srgbClr val="2FB7CC"/>
    <a:srgbClr val="2236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80" d="100"/>
          <a:sy n="80" d="100"/>
        </p:scale>
        <p:origin x="41" y="1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www.primarycareone.nhs.wales/topics1/strategic-programme"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D8564BD-262F-0C45-8F11-2E18CB954C5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Rectangle 17">
            <a:hlinkClick r:id="rId3"/>
            <a:extLst>
              <a:ext uri="{FF2B5EF4-FFF2-40B4-BE49-F238E27FC236}">
                <a16:creationId xmlns:a16="http://schemas.microsoft.com/office/drawing/2014/main" id="{C12C9961-C627-BB43-AB6F-F635ECEE5D70}"/>
              </a:ext>
            </a:extLst>
          </p:cNvPr>
          <p:cNvSpPr/>
          <p:nvPr userDrawn="1"/>
        </p:nvSpPr>
        <p:spPr>
          <a:xfrm>
            <a:off x="4660898" y="6551271"/>
            <a:ext cx="2874221" cy="260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79292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Rectangle&#10;&#10;Description automatically generated with medium confidence">
            <a:extLst>
              <a:ext uri="{FF2B5EF4-FFF2-40B4-BE49-F238E27FC236}">
                <a16:creationId xmlns:a16="http://schemas.microsoft.com/office/drawing/2014/main" id="{42B64CFB-69DB-5C45-9F38-AED84DDEAB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BD2D5D-40BD-9C42-8F2A-CDA7EC4C728D}"/>
              </a:ext>
            </a:extLst>
          </p:cNvPr>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309318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Shape, background pattern, rectangle&#10;&#10;Description automatically generated">
            <a:extLst>
              <a:ext uri="{FF2B5EF4-FFF2-40B4-BE49-F238E27FC236}">
                <a16:creationId xmlns:a16="http://schemas.microsoft.com/office/drawing/2014/main" id="{9C93B1A8-BCCC-4447-BA71-B7D76D6559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BD2D5D-40BD-9C42-8F2A-CDA7EC4C728D}"/>
              </a:ext>
            </a:extLst>
          </p:cNvPr>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12654200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C2ACD3-C39A-3F4A-B2B6-2395A2CF87F9}"/>
              </a:ext>
            </a:extLst>
          </p:cNvPr>
          <p:cNvSpPr>
            <a:spLocks noGrp="1"/>
          </p:cNvSpPr>
          <p:nvPr>
            <p:ph type="title"/>
          </p:nvPr>
        </p:nvSpPr>
        <p:spPr>
          <a:xfrm>
            <a:off x="177798" y="132895"/>
            <a:ext cx="8966200" cy="462189"/>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681790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2000" b="0" i="0" kern="1200">
          <a:solidFill>
            <a:srgbClr val="22365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primarycareone.nhs.wales/topics1/strategic-programme" TargetMode="External"/><Relationship Id="rId7" Type="http://schemas.openxmlformats.org/officeDocument/2006/relationships/image" Target="../media/image5.png"/><Relationship Id="rId2" Type="http://schemas.openxmlformats.org/officeDocument/2006/relationships/hyperlink" Target="https://gofalsylfaenolun.gig.cymru/pynciau1/rhaglen-strategol/" TargetMode="Externa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hyperlink" Target="https://twitter.com/sppcwales" TargetMode="External"/><Relationship Id="rId4" Type="http://schemas.openxmlformats.org/officeDocument/2006/relationships/hyperlink" Target="SPPC@wales.nhs.uk" TargetMode="Externa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35AF96-DB8E-9D42-9A29-6440960AB5DD}"/>
              </a:ext>
            </a:extLst>
          </p:cNvPr>
          <p:cNvSpPr txBox="1">
            <a:spLocks/>
          </p:cNvSpPr>
          <p:nvPr/>
        </p:nvSpPr>
        <p:spPr>
          <a:xfrm>
            <a:off x="268514" y="137811"/>
            <a:ext cx="7770104" cy="430666"/>
          </a:xfrm>
          <a:prstGeom prst="rect">
            <a:avLst/>
          </a:prstGeom>
        </p:spPr>
        <p:txBody>
          <a:bodyPr anchor="b">
            <a:normAutofit/>
          </a:bodyPr>
          <a:lstStyle>
            <a:lvl1pPr algn="l" defTabSz="914400" rtl="0" eaLnBrk="1" latinLnBrk="0" hangingPunct="1">
              <a:lnSpc>
                <a:spcPct val="90000"/>
              </a:lnSpc>
              <a:spcBef>
                <a:spcPct val="0"/>
              </a:spcBef>
              <a:buNone/>
              <a:defRPr sz="1800" b="0" i="0" kern="1200">
                <a:solidFill>
                  <a:srgbClr val="223659"/>
                </a:solidFill>
                <a:latin typeface="Arial" panose="020B0604020202020204" pitchFamily="34" charset="0"/>
                <a:ea typeface="+mj-ea"/>
                <a:cs typeface="Arial" panose="020B0604020202020204" pitchFamily="34" charset="0"/>
              </a:defRPr>
            </a:lvl1pPr>
          </a:lstStyle>
          <a:p>
            <a:r>
              <a:rPr lang="en-GB" sz="2000"/>
              <a:t>HDAHW Show and Tell Event - September 27</a:t>
            </a:r>
            <a:r>
              <a:rPr lang="en-GB" sz="2000" baseline="30000"/>
              <a:t>th</a:t>
            </a:r>
            <a:r>
              <a:rPr lang="en-GB" sz="2000"/>
              <a:t> 2023</a:t>
            </a:r>
            <a:endParaRPr lang="en-US" sz="2000"/>
          </a:p>
        </p:txBody>
      </p:sp>
      <p:sp>
        <p:nvSpPr>
          <p:cNvPr id="6" name="Title 1">
            <a:extLst>
              <a:ext uri="{FF2B5EF4-FFF2-40B4-BE49-F238E27FC236}">
                <a16:creationId xmlns:a16="http://schemas.microsoft.com/office/drawing/2014/main" id="{B8085673-292D-074D-9183-2778E4CF67A5}"/>
              </a:ext>
            </a:extLst>
          </p:cNvPr>
          <p:cNvSpPr txBox="1">
            <a:spLocks/>
          </p:cNvSpPr>
          <p:nvPr/>
        </p:nvSpPr>
        <p:spPr>
          <a:xfrm>
            <a:off x="9022466" y="171678"/>
            <a:ext cx="2961838" cy="4306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000" b="0" i="0" kern="1200">
                <a:solidFill>
                  <a:srgbClr val="223659"/>
                </a:solidFill>
                <a:latin typeface="Arial" panose="020B0604020202020204" pitchFamily="34" charset="0"/>
                <a:ea typeface="+mj-ea"/>
                <a:cs typeface="Arial" panose="020B0604020202020204" pitchFamily="34" charset="0"/>
              </a:defRPr>
            </a:lvl1pPr>
          </a:lstStyle>
          <a:p>
            <a:pPr algn="r"/>
            <a:r>
              <a:rPr lang="en-US" sz="800">
                <a:solidFill>
                  <a:srgbClr val="2FB7CC"/>
                </a:solidFill>
              </a:rPr>
              <a:t>27 September 2023</a:t>
            </a:r>
          </a:p>
        </p:txBody>
      </p:sp>
      <p:sp>
        <p:nvSpPr>
          <p:cNvPr id="19" name="TextBox 18">
            <a:extLst>
              <a:ext uri="{FF2B5EF4-FFF2-40B4-BE49-F238E27FC236}">
                <a16:creationId xmlns:a16="http://schemas.microsoft.com/office/drawing/2014/main" id="{48852CF4-D3A9-A84D-A98A-EE05204D237F}"/>
              </a:ext>
            </a:extLst>
          </p:cNvPr>
          <p:cNvSpPr txBox="1"/>
          <p:nvPr/>
        </p:nvSpPr>
        <p:spPr>
          <a:xfrm>
            <a:off x="2533475" y="6558528"/>
            <a:ext cx="5505143" cy="215444"/>
          </a:xfrm>
          <a:prstGeom prst="rect">
            <a:avLst/>
          </a:prstGeom>
          <a:noFill/>
        </p:spPr>
        <p:txBody>
          <a:bodyPr wrap="square" rtlCol="0">
            <a:spAutoFit/>
          </a:bodyPr>
          <a:lstStyle/>
          <a:p>
            <a:r>
              <a:rPr lang="en-GB" sz="800" err="1">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Rhaglen</a:t>
            </a:r>
            <a:r>
              <a:rPr lang="en-GB" sz="80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en-GB" sz="800" err="1">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Strategol</a:t>
            </a:r>
            <a:r>
              <a:rPr lang="en-GB" sz="80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 </a:t>
            </a:r>
            <a:r>
              <a:rPr lang="en-GB" sz="800" err="1">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Gofal</a:t>
            </a:r>
            <a:r>
              <a:rPr lang="en-GB" sz="80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a:t>
            </a:r>
            <a:r>
              <a:rPr lang="en-GB" sz="800" err="1">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Sylfaenol</a:t>
            </a:r>
            <a:r>
              <a:rPr lang="en-GB" sz="80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 Un (</a:t>
            </a:r>
            <a:r>
              <a:rPr lang="en-GB" sz="800" err="1">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gig.cymru</a:t>
            </a:r>
            <a:r>
              <a:rPr lang="en-GB" sz="80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t>
            </a:r>
            <a:r>
              <a:rPr lang="en-GB" sz="800">
                <a:solidFill>
                  <a:schemeClr val="bg1"/>
                </a:solidFill>
                <a:latin typeface="Arial" panose="020B0604020202020204" pitchFamily="34" charset="0"/>
                <a:cs typeface="Arial" panose="020B0604020202020204" pitchFamily="34" charset="0"/>
              </a:rPr>
              <a:t>  / </a:t>
            </a:r>
            <a:r>
              <a:rPr lang="en-US" sz="800" u="sng">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www.primarycareone.nhs.wales/topics1/strategic-programme</a:t>
            </a:r>
            <a:endParaRPr lang="en-US" sz="800" u="sng">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8856D20-2012-1D40-B91F-99DFBAA50D7C}"/>
              </a:ext>
            </a:extLst>
          </p:cNvPr>
          <p:cNvSpPr txBox="1"/>
          <p:nvPr/>
        </p:nvSpPr>
        <p:spPr>
          <a:xfrm>
            <a:off x="9801526" y="6558528"/>
            <a:ext cx="2109905" cy="215444"/>
          </a:xfrm>
          <a:prstGeom prst="rect">
            <a:avLst/>
          </a:prstGeom>
          <a:noFill/>
        </p:spPr>
        <p:txBody>
          <a:bodyPr wrap="square" rtlCol="0">
            <a:spAutoFit/>
          </a:bodyPr>
          <a:lstStyle/>
          <a:p>
            <a:pPr algn="r"/>
            <a:r>
              <a:rPr lang="en-US" sz="800">
                <a:solidFill>
                  <a:srgbClr val="223659"/>
                </a:solidFill>
                <a:latin typeface="Arial" panose="020B0604020202020204" pitchFamily="34" charset="0"/>
                <a:cs typeface="Arial" panose="020B0604020202020204" pitchFamily="34" charset="0"/>
              </a:rPr>
              <a:t>E-Bost/Email:   </a:t>
            </a:r>
            <a:r>
              <a:rPr lang="en-US" sz="80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SPPC@wales.nhs.uk</a:t>
            </a:r>
            <a:endParaRPr lang="en-US" sz="80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695681-F2DA-364F-A816-33A96A843949}"/>
              </a:ext>
            </a:extLst>
          </p:cNvPr>
          <p:cNvSpPr txBox="1"/>
          <p:nvPr/>
        </p:nvSpPr>
        <p:spPr>
          <a:xfrm>
            <a:off x="9111031" y="6558528"/>
            <a:ext cx="851264" cy="21544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a:t>
            </a:r>
            <a:r>
              <a:rPr lang="en-US" sz="800" err="1">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SPCCWales</a:t>
            </a:r>
            <a:endParaRPr lang="en-US" sz="800">
              <a:solidFill>
                <a:schemeClr val="bg1"/>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79F5B215-B125-9741-8095-0D69C3A1ADFD}"/>
              </a:ext>
            </a:extLst>
          </p:cNvPr>
          <p:cNvPicPr>
            <a:picLocks noChangeAspect="1"/>
          </p:cNvPicPr>
          <p:nvPr/>
        </p:nvPicPr>
        <p:blipFill>
          <a:blip r:embed="rId6"/>
          <a:stretch>
            <a:fillRect/>
          </a:stretch>
        </p:blipFill>
        <p:spPr>
          <a:xfrm>
            <a:off x="8938000" y="6586344"/>
            <a:ext cx="210828" cy="171298"/>
          </a:xfrm>
          <a:prstGeom prst="rect">
            <a:avLst/>
          </a:prstGeom>
        </p:spPr>
      </p:pic>
      <p:pic>
        <p:nvPicPr>
          <p:cNvPr id="3" name="Picture 2">
            <a:extLst>
              <a:ext uri="{FF2B5EF4-FFF2-40B4-BE49-F238E27FC236}">
                <a16:creationId xmlns:a16="http://schemas.microsoft.com/office/drawing/2014/main" id="{0807DFFF-072C-E5BB-79C8-B9BA565A47C9}"/>
              </a:ext>
            </a:extLst>
          </p:cNvPr>
          <p:cNvPicPr>
            <a:picLocks noChangeAspect="1"/>
          </p:cNvPicPr>
          <p:nvPr/>
        </p:nvPicPr>
        <p:blipFill>
          <a:blip r:embed="rId7"/>
          <a:stretch>
            <a:fillRect/>
          </a:stretch>
        </p:blipFill>
        <p:spPr>
          <a:xfrm>
            <a:off x="4501634" y="1048152"/>
            <a:ext cx="3274423" cy="3191075"/>
          </a:xfrm>
          <a:prstGeom prst="rect">
            <a:avLst/>
          </a:prstGeom>
        </p:spPr>
      </p:pic>
      <p:sp>
        <p:nvSpPr>
          <p:cNvPr id="4" name="TextBox 3">
            <a:extLst>
              <a:ext uri="{FF2B5EF4-FFF2-40B4-BE49-F238E27FC236}">
                <a16:creationId xmlns:a16="http://schemas.microsoft.com/office/drawing/2014/main" id="{5FB0E0A0-7AF6-D2F3-C867-747D375CA3F9}"/>
              </a:ext>
            </a:extLst>
          </p:cNvPr>
          <p:cNvSpPr txBox="1"/>
          <p:nvPr/>
        </p:nvSpPr>
        <p:spPr>
          <a:xfrm>
            <a:off x="4622103" y="1240258"/>
            <a:ext cx="3033485" cy="2998969"/>
          </a:xfrm>
          <a:prstGeom prst="rect">
            <a:avLst/>
          </a:prstGeom>
          <a:noFill/>
        </p:spPr>
        <p:txBody>
          <a:bodyPr wrap="none" rtlCol="0">
            <a:prstTxWarp prst="textCircle">
              <a:avLst/>
            </a:prstTxWarp>
            <a:spAutoFit/>
          </a:bodyPr>
          <a:lstStyle/>
          <a:p>
            <a:r>
              <a:rPr lang="cy-GB" sz="2600" b="1" i="0" strike="noStrike" cap="none" spc="0" baseline="0">
                <a:solidFill>
                  <a:srgbClr val="FFFFFF"/>
                </a:solidFill>
                <a:effectLst/>
                <a:latin typeface="Arial" panose="020B0604020202020204" pitchFamily="34" charset="0"/>
                <a:ea typeface="Calibri"/>
                <a:cs typeface="Arial" panose="020B0604020202020204" pitchFamily="34" charset="0"/>
              </a:rPr>
              <a:t>Brîff 7 Munud </a:t>
            </a:r>
            <a:r>
              <a:rPr lang="en-GB" sz="2600" b="1">
                <a:solidFill>
                  <a:schemeClr val="bg1"/>
                </a:solidFill>
              </a:rPr>
              <a:t>. 7 Minute Briefing</a:t>
            </a:r>
          </a:p>
        </p:txBody>
      </p:sp>
      <p:pic>
        <p:nvPicPr>
          <p:cNvPr id="7" name="Picture 6">
            <a:extLst>
              <a:ext uri="{FF2B5EF4-FFF2-40B4-BE49-F238E27FC236}">
                <a16:creationId xmlns:a16="http://schemas.microsoft.com/office/drawing/2014/main" id="{4F9BA3C5-21A1-465F-95D3-51AD3C2A9222}"/>
              </a:ext>
            </a:extLst>
          </p:cNvPr>
          <p:cNvPicPr>
            <a:picLocks noChangeAspect="1"/>
          </p:cNvPicPr>
          <p:nvPr/>
        </p:nvPicPr>
        <p:blipFill>
          <a:blip r:embed="rId8"/>
          <a:stretch>
            <a:fillRect/>
          </a:stretch>
        </p:blipFill>
        <p:spPr>
          <a:xfrm>
            <a:off x="135731" y="6100762"/>
            <a:ext cx="776288" cy="776288"/>
          </a:xfrm>
          <a:prstGeom prst="rect">
            <a:avLst/>
          </a:prstGeom>
        </p:spPr>
      </p:pic>
      <p:pic>
        <p:nvPicPr>
          <p:cNvPr id="9" name="Picture 8">
            <a:extLst>
              <a:ext uri="{FF2B5EF4-FFF2-40B4-BE49-F238E27FC236}">
                <a16:creationId xmlns:a16="http://schemas.microsoft.com/office/drawing/2014/main" id="{47EE2A7E-57A4-4225-9690-98012B1E8C42}"/>
              </a:ext>
            </a:extLst>
          </p:cNvPr>
          <p:cNvPicPr>
            <a:picLocks noChangeAspect="1"/>
          </p:cNvPicPr>
          <p:nvPr/>
        </p:nvPicPr>
        <p:blipFill>
          <a:blip r:embed="rId9"/>
          <a:stretch>
            <a:fillRect/>
          </a:stretch>
        </p:blipFill>
        <p:spPr>
          <a:xfrm>
            <a:off x="830640" y="6100762"/>
            <a:ext cx="776288" cy="776288"/>
          </a:xfrm>
          <a:prstGeom prst="rect">
            <a:avLst/>
          </a:prstGeom>
        </p:spPr>
      </p:pic>
      <p:sp>
        <p:nvSpPr>
          <p:cNvPr id="8" name="TextBox 7">
            <a:extLst>
              <a:ext uri="{FF2B5EF4-FFF2-40B4-BE49-F238E27FC236}">
                <a16:creationId xmlns:a16="http://schemas.microsoft.com/office/drawing/2014/main" id="{E1E4B644-3CC0-C9BB-7422-7BEBC71F4781}"/>
              </a:ext>
            </a:extLst>
          </p:cNvPr>
          <p:cNvSpPr txBox="1"/>
          <p:nvPr/>
        </p:nvSpPr>
        <p:spPr>
          <a:xfrm>
            <a:off x="268514" y="867136"/>
            <a:ext cx="3664215" cy="1446550"/>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Event Overview</a:t>
            </a:r>
          </a:p>
          <a:p>
            <a:endParaRPr lang="en-GB" sz="800">
              <a:latin typeface="Arial" panose="020B0604020202020204" pitchFamily="34" charset="0"/>
              <a:cs typeface="Arial" panose="020B0604020202020204" pitchFamily="34" charset="0"/>
            </a:endParaRPr>
          </a:p>
          <a:p>
            <a:r>
              <a:rPr lang="en-GB" sz="800">
                <a:latin typeface="Arial" panose="020B0604020202020204" pitchFamily="34" charset="0"/>
                <a:cs typeface="Arial" panose="020B0604020202020204" pitchFamily="34" charset="0"/>
              </a:rPr>
              <a:t>The event was Chaired by Dr Alastair Roeves in his capacity as Project Lead and National Clinical Lead for Primary and Community Services in Wales.</a:t>
            </a:r>
          </a:p>
          <a:p>
            <a:endParaRPr lang="en-GB" sz="800">
              <a:latin typeface="Arial" panose="020B0604020202020204" pitchFamily="34" charset="0"/>
              <a:cs typeface="Arial" panose="020B0604020202020204" pitchFamily="34" charset="0"/>
            </a:endParaRPr>
          </a:p>
          <a:p>
            <a:r>
              <a:rPr lang="en-GB" sz="800">
                <a:latin typeface="Arial" panose="020B0604020202020204" pitchFamily="34" charset="0"/>
                <a:cs typeface="Arial" panose="020B0604020202020204" pitchFamily="34" charset="0"/>
              </a:rPr>
              <a:t>Each Health Board, and the National dashboard team, had the opportunity to present on the work they had delivered, and any further developments planned. </a:t>
            </a:r>
          </a:p>
          <a:p>
            <a:endParaRPr lang="en-GB" sz="800">
              <a:latin typeface="Arial" panose="020B0604020202020204" pitchFamily="34" charset="0"/>
              <a:cs typeface="Arial" panose="020B0604020202020204" pitchFamily="34" charset="0"/>
            </a:endParaRPr>
          </a:p>
          <a:p>
            <a:r>
              <a:rPr lang="en-GB" sz="800">
                <a:latin typeface="Arial" panose="020B0604020202020204" pitchFamily="34" charset="0"/>
                <a:cs typeface="Arial" panose="020B0604020202020204" pitchFamily="34" charset="0"/>
              </a:rPr>
              <a:t>The event was enthusiastically received by attendees and some interesting areas for progression were identified.</a:t>
            </a:r>
            <a:endParaRPr lang="en-US" sz="8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A5E8CF6-8DB9-DDD6-FF01-AC922A13FCC1}"/>
              </a:ext>
            </a:extLst>
          </p:cNvPr>
          <p:cNvSpPr txBox="1"/>
          <p:nvPr/>
        </p:nvSpPr>
        <p:spPr>
          <a:xfrm>
            <a:off x="8247215" y="901704"/>
            <a:ext cx="3664215" cy="1569660"/>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The Why</a:t>
            </a:r>
          </a:p>
          <a:p>
            <a:endParaRPr lang="en-US" sz="800" b="1">
              <a:latin typeface="Arial" panose="020B0604020202020204" pitchFamily="34" charset="0"/>
              <a:cs typeface="Arial" panose="020B0604020202020204" pitchFamily="34" charset="0"/>
            </a:endParaRPr>
          </a:p>
          <a:p>
            <a:r>
              <a:rPr lang="en-GB" sz="800">
                <a:latin typeface="Arial" panose="020B0604020202020204" pitchFamily="34" charset="0"/>
                <a:cs typeface="Arial" panose="020B0604020202020204" pitchFamily="34" charset="0"/>
              </a:rPr>
              <a:t>Following the formal launch of the National Healthy Days at Home Wales (HDAHW) Dashboard in July 2023, each Health Board was asked to develop/refine their own HDAHW dashboard. </a:t>
            </a:r>
          </a:p>
          <a:p>
            <a:endParaRPr lang="en-GB" sz="800">
              <a:latin typeface="Arial" panose="020B0604020202020204" pitchFamily="34" charset="0"/>
              <a:cs typeface="Arial" panose="020B0604020202020204" pitchFamily="34" charset="0"/>
            </a:endParaRPr>
          </a:p>
          <a:p>
            <a:r>
              <a:rPr lang="en-GB" sz="800">
                <a:latin typeface="Arial" panose="020B0604020202020204" pitchFamily="34" charset="0"/>
                <a:cs typeface="Arial" panose="020B0604020202020204" pitchFamily="34" charset="0"/>
              </a:rPr>
              <a:t>This local dashboard afforded the opportunity for new data sets and weightings to be trialled in a local ‘sandbox’ part of the platform. If the new formulae proved to be useful in answering local questions  such as identifying evidence to support commissioning of new services, or supporting evaluation of changes to service provisions, then these could be presented for consideration for national roll out.</a:t>
            </a:r>
          </a:p>
        </p:txBody>
      </p:sp>
      <p:sp>
        <p:nvSpPr>
          <p:cNvPr id="11" name="TextBox 10">
            <a:extLst>
              <a:ext uri="{FF2B5EF4-FFF2-40B4-BE49-F238E27FC236}">
                <a16:creationId xmlns:a16="http://schemas.microsoft.com/office/drawing/2014/main" id="{0B8FFF85-C0ED-C0EF-18DF-150FC565E557}"/>
              </a:ext>
            </a:extLst>
          </p:cNvPr>
          <p:cNvSpPr txBox="1"/>
          <p:nvPr/>
        </p:nvSpPr>
        <p:spPr>
          <a:xfrm>
            <a:off x="8344962" y="2739742"/>
            <a:ext cx="3664215" cy="1569660"/>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The What</a:t>
            </a:r>
          </a:p>
          <a:p>
            <a:endParaRPr lang="en-US" sz="800" b="1">
              <a:latin typeface="Arial" panose="020B0604020202020204" pitchFamily="34" charset="0"/>
              <a:cs typeface="Arial" panose="020B0604020202020204" pitchFamily="34" charset="0"/>
            </a:endParaRPr>
          </a:p>
          <a:p>
            <a:r>
              <a:rPr lang="en-GB" sz="800">
                <a:latin typeface="Arial" panose="020B0604020202020204" pitchFamily="34" charset="0"/>
                <a:cs typeface="Arial" panose="020B0604020202020204" pitchFamily="34" charset="0"/>
              </a:rPr>
              <a:t>The Show and Tell Event enabled National and Health Board dashboard developers to showcase their interpretations of the brief to build HDAHW dashboards and how they have applied them so far.</a:t>
            </a:r>
          </a:p>
          <a:p>
            <a:r>
              <a:rPr lang="en-GB" sz="800">
                <a:latin typeface="Arial" panose="020B0604020202020204" pitchFamily="34" charset="0"/>
                <a:cs typeface="Arial" panose="020B0604020202020204" pitchFamily="34" charset="0"/>
              </a:rPr>
              <a:t> </a:t>
            </a:r>
          </a:p>
          <a:p>
            <a:r>
              <a:rPr lang="en-GB" sz="800">
                <a:latin typeface="Arial" panose="020B0604020202020204" pitchFamily="34" charset="0"/>
                <a:cs typeface="Arial" panose="020B0604020202020204" pitchFamily="34" charset="0"/>
              </a:rPr>
              <a:t>The event focused on four main areas for presentation and discussion;</a:t>
            </a:r>
          </a:p>
          <a:p>
            <a:pPr marL="171450" indent="-171450">
              <a:buFont typeface="Wingdings" panose="05000000000000000000" pitchFamily="2" charset="2"/>
              <a:buChar char="§"/>
            </a:pPr>
            <a:r>
              <a:rPr lang="en-GB" sz="800">
                <a:latin typeface="Arial" panose="020B0604020202020204" pitchFamily="34" charset="0"/>
                <a:cs typeface="Arial" panose="020B0604020202020204" pitchFamily="34" charset="0"/>
              </a:rPr>
              <a:t>Development and local adaptation</a:t>
            </a:r>
          </a:p>
          <a:p>
            <a:pPr marL="171450" indent="-171450">
              <a:buFont typeface="Wingdings" panose="05000000000000000000" pitchFamily="2" charset="2"/>
              <a:buChar char="§"/>
            </a:pPr>
            <a:r>
              <a:rPr lang="en-GB" sz="800">
                <a:latin typeface="Arial" panose="020B0604020202020204" pitchFamily="34" charset="0"/>
                <a:cs typeface="Arial" panose="020B0604020202020204" pitchFamily="34" charset="0"/>
              </a:rPr>
              <a:t>Practical applications and engagement</a:t>
            </a:r>
          </a:p>
          <a:p>
            <a:pPr marL="171450" indent="-171450">
              <a:buFont typeface="Wingdings" panose="05000000000000000000" pitchFamily="2" charset="2"/>
              <a:buChar char="§"/>
            </a:pPr>
            <a:r>
              <a:rPr lang="en-GB" sz="800">
                <a:latin typeface="Arial" panose="020B0604020202020204" pitchFamily="34" charset="0"/>
                <a:cs typeface="Arial" panose="020B0604020202020204" pitchFamily="34" charset="0"/>
              </a:rPr>
              <a:t>Addressing barriers and challenges</a:t>
            </a:r>
          </a:p>
          <a:p>
            <a:pPr marL="171450" indent="-171450">
              <a:buFont typeface="Wingdings" panose="05000000000000000000" pitchFamily="2" charset="2"/>
              <a:buChar char="§"/>
            </a:pPr>
            <a:r>
              <a:rPr lang="en-GB" sz="800">
                <a:latin typeface="Arial" panose="020B0604020202020204" pitchFamily="34" charset="0"/>
                <a:cs typeface="Arial" panose="020B0604020202020204" pitchFamily="34" charset="0"/>
              </a:rPr>
              <a:t>Key decisions on data sets to take forward for development nationally</a:t>
            </a:r>
          </a:p>
          <a:p>
            <a:endParaRPr lang="en-US" sz="8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9AA35C9-43D6-73C7-B060-0F191DCD994C}"/>
              </a:ext>
            </a:extLst>
          </p:cNvPr>
          <p:cNvSpPr txBox="1"/>
          <p:nvPr/>
        </p:nvSpPr>
        <p:spPr>
          <a:xfrm>
            <a:off x="8247215" y="4482277"/>
            <a:ext cx="3799442" cy="1569660"/>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The What </a:t>
            </a:r>
          </a:p>
          <a:p>
            <a:endParaRPr lang="en-US" sz="800" b="1">
              <a:latin typeface="Arial" panose="020B0604020202020204" pitchFamily="34" charset="0"/>
              <a:cs typeface="Arial" panose="020B0604020202020204" pitchFamily="34" charset="0"/>
            </a:endParaRPr>
          </a:p>
          <a:p>
            <a:r>
              <a:rPr lang="en-US" sz="800" b="1">
                <a:latin typeface="Arial" panose="020B0604020202020204" pitchFamily="34" charset="0"/>
                <a:cs typeface="Arial" panose="020B0604020202020204" pitchFamily="34" charset="0"/>
              </a:rPr>
              <a:t>Key Challenges and Barriers identified for addressing included;</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Socialisation – How to effectively promote HDAHW across the entirety of Health and Social Care services (Whole system) in Wales.</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BAU – how to embed in HB, WG and National Programmes as a whole system measure or measure for specific aspects of services provided.</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Data Access  – Obtaining permission to access consistent data sets.</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Data Sourcing – Permissions and sourcing of required data sets.</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Capacity – Digital team capacity to develop and maintain the dashboards.</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Data skew – Routine heath appointments (e.g. Maternity services) negatively impacting HDAHW scores. </a:t>
            </a:r>
          </a:p>
        </p:txBody>
      </p:sp>
      <p:sp>
        <p:nvSpPr>
          <p:cNvPr id="15" name="TextBox 14">
            <a:extLst>
              <a:ext uri="{FF2B5EF4-FFF2-40B4-BE49-F238E27FC236}">
                <a16:creationId xmlns:a16="http://schemas.microsoft.com/office/drawing/2014/main" id="{90AE5FC8-FE95-0130-7CC7-F1D3F9020334}"/>
              </a:ext>
            </a:extLst>
          </p:cNvPr>
          <p:cNvSpPr txBox="1"/>
          <p:nvPr/>
        </p:nvSpPr>
        <p:spPr>
          <a:xfrm>
            <a:off x="268514" y="4473381"/>
            <a:ext cx="3664215" cy="1446550"/>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Attendance / Delegates</a:t>
            </a:r>
          </a:p>
          <a:p>
            <a:endParaRPr lang="en-US" sz="800" b="1">
              <a:latin typeface="Arial" panose="020B0604020202020204" pitchFamily="34" charset="0"/>
              <a:cs typeface="Arial" panose="020B0604020202020204" pitchFamily="34" charset="0"/>
            </a:endParaRPr>
          </a:p>
          <a:p>
            <a:r>
              <a:rPr lang="en-US" sz="800">
                <a:latin typeface="Arial" panose="020B0604020202020204" pitchFamily="34" charset="0"/>
                <a:cs typeface="Arial" panose="020B0604020202020204" pitchFamily="34" charset="0"/>
              </a:rPr>
              <a:t>The event was well attended with 39 people joining or contributing throughout the morning. Attendees included representatives from:</a:t>
            </a:r>
          </a:p>
          <a:p>
            <a:endParaRPr lang="en-US" sz="80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Health Board Digital and Information Teams</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Health Board Service Leads and Clinical Leads</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Directors of Primary and Community Care  </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Regional Partnership Board</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National Programmes</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Welsh Government</a:t>
            </a:r>
          </a:p>
        </p:txBody>
      </p:sp>
      <p:sp>
        <p:nvSpPr>
          <p:cNvPr id="16" name="TextBox 15">
            <a:extLst>
              <a:ext uri="{FF2B5EF4-FFF2-40B4-BE49-F238E27FC236}">
                <a16:creationId xmlns:a16="http://schemas.microsoft.com/office/drawing/2014/main" id="{AAE54C3C-2854-09B0-5952-800A7C3718EF}"/>
              </a:ext>
            </a:extLst>
          </p:cNvPr>
          <p:cNvSpPr txBox="1"/>
          <p:nvPr/>
        </p:nvSpPr>
        <p:spPr>
          <a:xfrm>
            <a:off x="268514" y="2643690"/>
            <a:ext cx="3664215" cy="1692771"/>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What is next</a:t>
            </a:r>
          </a:p>
          <a:p>
            <a:r>
              <a:rPr lang="en-US" sz="800">
                <a:latin typeface="Arial" panose="020B0604020202020204" pitchFamily="34" charset="0"/>
                <a:cs typeface="Arial" panose="020B0604020202020204" pitchFamily="34" charset="0"/>
              </a:rPr>
              <a:t>We will:</a:t>
            </a: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Generate a post workshop report detailing the decisions reached regarding new components for local and national HDAHW implementation.</a:t>
            </a:r>
          </a:p>
          <a:p>
            <a:pPr marL="171450" indent="-171450">
              <a:buFont typeface="Wingdings" panose="05000000000000000000" pitchFamily="2" charset="2"/>
              <a:buChar char="§"/>
            </a:pPr>
            <a:endParaRPr lang="en-US" sz="80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Include an action plan for tackling the challenges and barriers identified during the discussions, including any WISB/DQS applications.</a:t>
            </a:r>
          </a:p>
          <a:p>
            <a:pPr marL="171450" indent="-171450">
              <a:buFont typeface="Wingdings" panose="05000000000000000000" pitchFamily="2" charset="2"/>
              <a:buChar char="§"/>
            </a:pPr>
            <a:endParaRPr lang="en-US" sz="800">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800">
                <a:latin typeface="Arial" panose="020B0604020202020204" pitchFamily="34" charset="0"/>
                <a:cs typeface="Arial" panose="020B0604020202020204" pitchFamily="34" charset="0"/>
              </a:rPr>
              <a:t>Create a national landing page for new users to request access to and  learn more about the Dashboards and the HDAHW Suite of Measures available.</a:t>
            </a:r>
            <a:r>
              <a:rPr lang="en-GB" sz="800" b="1">
                <a:latin typeface="Arial" panose="020B0604020202020204" pitchFamily="34" charset="0"/>
                <a:cs typeface="Arial" panose="020B0604020202020204" pitchFamily="34" charset="0"/>
              </a:rPr>
              <a:t> </a:t>
            </a:r>
            <a:endParaRPr lang="en-US" sz="800" b="1">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800">
              <a:latin typeface="Arial" panose="020B0604020202020204" pitchFamily="34" charset="0"/>
              <a:cs typeface="Arial" panose="020B0604020202020204" pitchFamily="34" charset="0"/>
            </a:endParaRPr>
          </a:p>
        </p:txBody>
      </p:sp>
      <p:graphicFrame>
        <p:nvGraphicFramePr>
          <p:cNvPr id="17" name="Table 16">
            <a:extLst>
              <a:ext uri="{FF2B5EF4-FFF2-40B4-BE49-F238E27FC236}">
                <a16:creationId xmlns:a16="http://schemas.microsoft.com/office/drawing/2014/main" id="{764BCA98-034A-1445-4D2D-6CEEC0876214}"/>
              </a:ext>
            </a:extLst>
          </p:cNvPr>
          <p:cNvGraphicFramePr>
            <a:graphicFrameLocks noGrp="1"/>
          </p:cNvGraphicFramePr>
          <p:nvPr>
            <p:extLst>
              <p:ext uri="{D42A27DB-BD31-4B8C-83A1-F6EECF244321}">
                <p14:modId xmlns:p14="http://schemas.microsoft.com/office/powerpoint/2010/main" val="428764475"/>
              </p:ext>
            </p:extLst>
          </p:nvPr>
        </p:nvGraphicFramePr>
        <p:xfrm>
          <a:off x="4223415" y="4565338"/>
          <a:ext cx="3737087" cy="1446550"/>
        </p:xfrm>
        <a:graphic>
          <a:graphicData uri="http://schemas.openxmlformats.org/drawingml/2006/table">
            <a:tbl>
              <a:tblPr firstRow="1" firstCol="1" bandRow="1"/>
              <a:tblGrid>
                <a:gridCol w="1887825">
                  <a:extLst>
                    <a:ext uri="{9D8B030D-6E8A-4147-A177-3AD203B41FA5}">
                      <a16:colId xmlns:a16="http://schemas.microsoft.com/office/drawing/2014/main" val="3817508956"/>
                    </a:ext>
                  </a:extLst>
                </a:gridCol>
                <a:gridCol w="1849262">
                  <a:extLst>
                    <a:ext uri="{9D8B030D-6E8A-4147-A177-3AD203B41FA5}">
                      <a16:colId xmlns:a16="http://schemas.microsoft.com/office/drawing/2014/main" val="2176188485"/>
                    </a:ext>
                  </a:extLst>
                </a:gridCol>
              </a:tblGrid>
              <a:tr h="1446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a:latin typeface="Arial" panose="020B0604020202020204" pitchFamily="34" charset="0"/>
                          <a:cs typeface="Arial" panose="020B0604020202020204" pitchFamily="34" charset="0"/>
                        </a:rPr>
                        <a:t>Decisions Reached</a:t>
                      </a:r>
                    </a:p>
                    <a:p>
                      <a:pPr>
                        <a:lnSpc>
                          <a:spcPct val="100000"/>
                        </a:lnSpc>
                      </a:pPr>
                      <a:endParaRPr lang="en-US" sz="800">
                        <a:solidFill>
                          <a:srgbClr val="323130"/>
                        </a:solidFill>
                        <a:effectLst/>
                        <a:latin typeface="Arial" panose="020B0604020202020204" pitchFamily="34" charset="0"/>
                        <a:ea typeface="Segoe UI" panose="020B0502040204020203" pitchFamily="34" charset="0"/>
                      </a:endParaRPr>
                    </a:p>
                    <a:p>
                      <a:pPr>
                        <a:lnSpc>
                          <a:spcPct val="100000"/>
                        </a:lnSpc>
                      </a:pPr>
                      <a:r>
                        <a:rPr lang="en-US" sz="800" b="1">
                          <a:solidFill>
                            <a:srgbClr val="323130"/>
                          </a:solidFill>
                          <a:effectLst/>
                          <a:latin typeface="Arial" panose="020B0604020202020204" pitchFamily="34" charset="0"/>
                          <a:ea typeface="Segoe UI" panose="020B0502040204020203" pitchFamily="34" charset="0"/>
                        </a:rPr>
                        <a:t>Data sets/cohorts; </a:t>
                      </a:r>
                    </a:p>
                    <a:p>
                      <a:pPr marL="171450" indent="-171450">
                        <a:lnSpc>
                          <a:spcPct val="100000"/>
                        </a:lnSpc>
                        <a:buFont typeface="Wingdings" panose="05000000000000000000" pitchFamily="2" charset="2"/>
                        <a:buChar char="Ø"/>
                      </a:pPr>
                      <a:r>
                        <a:rPr lang="en-GB" sz="800">
                          <a:solidFill>
                            <a:srgbClr val="323130"/>
                          </a:solidFill>
                          <a:effectLst/>
                          <a:latin typeface="Arial" panose="020B0604020202020204" pitchFamily="34" charset="0"/>
                          <a:ea typeface="Segoe UI" panose="020B0502040204020203" pitchFamily="34" charset="0"/>
                        </a:rPr>
                        <a:t>palliative care register patient data</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tabLst>
                          <a:tab pos="457200" algn="l"/>
                        </a:tabLst>
                      </a:pPr>
                      <a:r>
                        <a:rPr lang="en-GB" sz="800">
                          <a:solidFill>
                            <a:srgbClr val="323130"/>
                          </a:solidFill>
                          <a:effectLst/>
                          <a:latin typeface="Arial" panose="020B0604020202020204" pitchFamily="34" charset="0"/>
                          <a:ea typeface="Segoe UI" panose="020B0502040204020203" pitchFamily="34" charset="0"/>
                        </a:rPr>
                        <a:t>care home residents</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tabLst>
                          <a:tab pos="457200" algn="l"/>
                        </a:tabLst>
                      </a:pPr>
                      <a:r>
                        <a:rPr lang="en-GB" sz="800">
                          <a:solidFill>
                            <a:srgbClr val="323130"/>
                          </a:solidFill>
                          <a:effectLst/>
                          <a:latin typeface="Arial" panose="020B0604020202020204" pitchFamily="34" charset="0"/>
                          <a:ea typeface="Segoe UI" panose="020B0502040204020203" pitchFamily="34" charset="0"/>
                        </a:rPr>
                        <a:t>those with specific long-term conditions</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tabLst>
                          <a:tab pos="457200" algn="l"/>
                        </a:tabLst>
                      </a:pPr>
                      <a:r>
                        <a:rPr lang="en-GB" sz="800">
                          <a:solidFill>
                            <a:srgbClr val="323130"/>
                          </a:solidFill>
                          <a:effectLst/>
                          <a:latin typeface="Arial" panose="020B0604020202020204" pitchFamily="34" charset="0"/>
                          <a:ea typeface="Segoe UI" panose="020B0502040204020203" pitchFamily="34" charset="0"/>
                        </a:rPr>
                        <a:t>those on waiting lists for planned care</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tabLst>
                          <a:tab pos="457200" algn="l"/>
                        </a:tabLst>
                      </a:pPr>
                      <a:r>
                        <a:rPr lang="en-GB" sz="800">
                          <a:solidFill>
                            <a:srgbClr val="323130"/>
                          </a:solidFill>
                          <a:effectLst/>
                          <a:latin typeface="Arial" panose="020B0604020202020204" pitchFamily="34" charset="0"/>
                          <a:ea typeface="Segoe UI" panose="020B0502040204020203" pitchFamily="34" charset="0"/>
                        </a:rPr>
                        <a:t>children in care</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tabLst>
                          <a:tab pos="457200" algn="l"/>
                        </a:tabLst>
                      </a:pPr>
                      <a:r>
                        <a:rPr lang="en-GB" sz="800">
                          <a:solidFill>
                            <a:srgbClr val="323130"/>
                          </a:solidFill>
                          <a:effectLst/>
                          <a:latin typeface="Arial" panose="020B0604020202020204" pitchFamily="34" charset="0"/>
                          <a:ea typeface="Segoe UI" panose="020B0502040204020203" pitchFamily="34" charset="0"/>
                        </a:rPr>
                        <a:t>care leavers </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endParaRPr lang="en-GB" sz="800">
                        <a:solidFill>
                          <a:srgbClr val="323130"/>
                        </a:solidFill>
                        <a:effectLst/>
                        <a:latin typeface="Arial" panose="020B0604020202020204" pitchFamily="34" charset="0"/>
                        <a:ea typeface="Segoe UI" panose="020B0502040204020203" pitchFamily="34" charset="0"/>
                      </a:endParaRPr>
                    </a:p>
                    <a:p>
                      <a:pPr>
                        <a:lnSpc>
                          <a:spcPct val="100000"/>
                        </a:lnSpc>
                      </a:pPr>
                      <a:endParaRPr lang="en-GB" sz="800">
                        <a:solidFill>
                          <a:srgbClr val="323130"/>
                        </a:solidFill>
                        <a:effectLst/>
                        <a:latin typeface="Arial" panose="020B0604020202020204" pitchFamily="34" charset="0"/>
                        <a:ea typeface="Segoe UI" panose="020B0502040204020203" pitchFamily="34" charset="0"/>
                      </a:endParaRPr>
                    </a:p>
                    <a:p>
                      <a:pPr>
                        <a:lnSpc>
                          <a:spcPct val="100000"/>
                        </a:lnSpc>
                      </a:pPr>
                      <a:r>
                        <a:rPr lang="en-GB" sz="800" b="1">
                          <a:solidFill>
                            <a:srgbClr val="323130"/>
                          </a:solidFill>
                          <a:effectLst/>
                          <a:latin typeface="Arial" panose="020B0604020202020204" pitchFamily="34" charset="0"/>
                          <a:ea typeface="Segoe UI" panose="020B0502040204020203" pitchFamily="34" charset="0"/>
                        </a:rPr>
                        <a:t>Displays/Analyses;</a:t>
                      </a:r>
                    </a:p>
                    <a:p>
                      <a:pPr marL="171450" lvl="0" indent="-171450">
                        <a:lnSpc>
                          <a:spcPct val="100000"/>
                        </a:lnSpc>
                        <a:buFont typeface="Wingdings" panose="05000000000000000000" pitchFamily="2" charset="2"/>
                        <a:buChar char="Ø"/>
                      </a:pPr>
                      <a:r>
                        <a:rPr lang="en-GB" sz="800">
                          <a:solidFill>
                            <a:srgbClr val="323130"/>
                          </a:solidFill>
                          <a:effectLst/>
                          <a:latin typeface="Arial" panose="020B0604020202020204" pitchFamily="34" charset="0"/>
                          <a:ea typeface="Segoe UI" panose="020B0502040204020203" pitchFamily="34" charset="0"/>
                        </a:rPr>
                        <a:t>housing data</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pPr>
                      <a:r>
                        <a:rPr lang="en-GB" sz="800">
                          <a:solidFill>
                            <a:srgbClr val="323130"/>
                          </a:solidFill>
                          <a:effectLst/>
                          <a:latin typeface="Arial" panose="020B0604020202020204" pitchFamily="34" charset="0"/>
                          <a:ea typeface="Segoe UI" panose="020B0502040204020203" pitchFamily="34" charset="0"/>
                        </a:rPr>
                        <a:t>local authority maps</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pPr>
                      <a:r>
                        <a:rPr lang="en-GB" sz="800">
                          <a:solidFill>
                            <a:srgbClr val="323130"/>
                          </a:solidFill>
                          <a:effectLst/>
                          <a:latin typeface="Arial" panose="020B0604020202020204" pitchFamily="34" charset="0"/>
                          <a:ea typeface="Segoe UI" panose="020B0502040204020203" pitchFamily="34" charset="0"/>
                        </a:rPr>
                        <a:t>GP boundary maps</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pPr>
                      <a:r>
                        <a:rPr lang="en-GB" sz="800">
                          <a:solidFill>
                            <a:srgbClr val="323130"/>
                          </a:solidFill>
                          <a:effectLst/>
                          <a:latin typeface="Arial" panose="020B0604020202020204" pitchFamily="34" charset="0"/>
                          <a:ea typeface="Segoe UI" panose="020B0502040204020203" pitchFamily="34" charset="0"/>
                        </a:rPr>
                        <a:t>split unscheduled and planned care </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pPr>
                      <a:r>
                        <a:rPr lang="en-GB" sz="800">
                          <a:solidFill>
                            <a:srgbClr val="323130"/>
                          </a:solidFill>
                          <a:effectLst/>
                          <a:latin typeface="Arial" panose="020B0604020202020204" pitchFamily="34" charset="0"/>
                          <a:ea typeface="Segoe UI" panose="020B0502040204020203" pitchFamily="34" charset="0"/>
                        </a:rPr>
                        <a:t>Primary Care Planning Group footprint </a:t>
                      </a:r>
                      <a:endParaRPr lang="en-GB" sz="1000">
                        <a:effectLst/>
                        <a:latin typeface="Times New Roman" panose="02020603050405020304" pitchFamily="18" charset="0"/>
                        <a:ea typeface="Times New Roman" panose="02020603050405020304" pitchFamily="18" charset="0"/>
                      </a:endParaRPr>
                    </a:p>
                    <a:p>
                      <a:pPr marL="171450" lvl="0" indent="-171450">
                        <a:lnSpc>
                          <a:spcPct val="100000"/>
                        </a:lnSpc>
                        <a:buFont typeface="Wingdings" panose="05000000000000000000" pitchFamily="2" charset="2"/>
                        <a:buChar char="Ø"/>
                      </a:pPr>
                      <a:r>
                        <a:rPr lang="en-GB" sz="800">
                          <a:solidFill>
                            <a:srgbClr val="323130"/>
                          </a:solidFill>
                          <a:effectLst/>
                          <a:latin typeface="Arial" panose="020B0604020202020204" pitchFamily="34" charset="0"/>
                          <a:ea typeface="Segoe UI" panose="020B0502040204020203" pitchFamily="34" charset="0"/>
                        </a:rPr>
                        <a:t>employment levels</a:t>
                      </a:r>
                      <a:endParaRPr lang="en-GB" sz="1000">
                        <a:effectLst/>
                        <a:latin typeface="Times New Roman" panose="02020603050405020304" pitchFamily="18" charset="0"/>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6196118"/>
                  </a:ext>
                </a:extLst>
              </a:tr>
            </a:tbl>
          </a:graphicData>
        </a:graphic>
      </p:graphicFrame>
    </p:spTree>
    <p:extLst>
      <p:ext uri="{BB962C8B-B14F-4D97-AF65-F5344CB8AC3E}">
        <p14:creationId xmlns:p14="http://schemas.microsoft.com/office/powerpoint/2010/main" val="2798271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F936CDCDE8F8418920914B3BFFF19C" ma:contentTypeVersion="14" ma:contentTypeDescription="Create a new document." ma:contentTypeScope="" ma:versionID="38a20dcafb21a7e013c17de00bac47b7">
  <xsd:schema xmlns:xsd="http://www.w3.org/2001/XMLSchema" xmlns:xs="http://www.w3.org/2001/XMLSchema" xmlns:p="http://schemas.microsoft.com/office/2006/metadata/properties" xmlns:ns3="f30bebb2-c01f-48d0-81da-dc8b123879c2" xmlns:ns4="b7e247b7-cca8-429f-8688-16f83c8fba5f" targetNamespace="http://schemas.microsoft.com/office/2006/metadata/properties" ma:root="true" ma:fieldsID="1626bb170a9f3ea8875793f920a42e26" ns3:_="" ns4:_="">
    <xsd:import namespace="f30bebb2-c01f-48d0-81da-dc8b123879c2"/>
    <xsd:import namespace="b7e247b7-cca8-429f-8688-16f83c8fba5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bebb2-c01f-48d0-81da-dc8b123879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e247b7-cca8-429f-8688-16f83c8fba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E7FF2E-84F3-4F39-80B0-DA72D06B1C63}">
  <ds:schemaRefs>
    <ds:schemaRef ds:uri="http://schemas.microsoft.com/sharepoint/v3/contenttype/forms"/>
  </ds:schemaRefs>
</ds:datastoreItem>
</file>

<file path=customXml/itemProps2.xml><?xml version="1.0" encoding="utf-8"?>
<ds:datastoreItem xmlns:ds="http://schemas.openxmlformats.org/officeDocument/2006/customXml" ds:itemID="{C5C07D3D-6AA7-4C10-85C1-3FD1EF148128}">
  <ds:schemaRefs>
    <ds:schemaRef ds:uri="http://purl.org/dc/elements/1.1/"/>
    <ds:schemaRef ds:uri="http://schemas.microsoft.com/office/2006/metadata/properties"/>
    <ds:schemaRef ds:uri="f30bebb2-c01f-48d0-81da-dc8b123879c2"/>
    <ds:schemaRef ds:uri="b7e247b7-cca8-429f-8688-16f83c8fba5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B82BDAB-E4E2-468D-956C-317E64680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bebb2-c01f-48d0-81da-dc8b123879c2"/>
    <ds:schemaRef ds:uri="b7e247b7-cca8-429f-8688-16f83c8fb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1418</TotalTime>
  <Words>564</Words>
  <Application>Microsoft Office PowerPoint</Application>
  <PresentationFormat>Widescreen</PresentationFormat>
  <Paragraphs>71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Segoe UI</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Holly McAnoy (Public Health Wales - No. 2 Capital Quarter)</cp:lastModifiedBy>
  <cp:revision>44</cp:revision>
  <dcterms:created xsi:type="dcterms:W3CDTF">2022-04-12T09:33:23Z</dcterms:created>
  <dcterms:modified xsi:type="dcterms:W3CDTF">2023-12-01T14:40:44Z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0x01010072F936CDCDE8F8418920914B3BFFF19C</vt:lpwstr>
  </property>
</Properties>
</file>