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9" r:id="rId4"/>
  </p:sldMasterIdLst>
  <p:notesMasterIdLst>
    <p:notesMasterId r:id="rId24"/>
  </p:notesMasterIdLst>
  <p:sldIdLst>
    <p:sldId id="256" r:id="rId5"/>
    <p:sldId id="265" r:id="rId6"/>
    <p:sldId id="258" r:id="rId7"/>
    <p:sldId id="270" r:id="rId8"/>
    <p:sldId id="268" r:id="rId9"/>
    <p:sldId id="266" r:id="rId10"/>
    <p:sldId id="267" r:id="rId11"/>
    <p:sldId id="276" r:id="rId12"/>
    <p:sldId id="261" r:id="rId13"/>
    <p:sldId id="264" r:id="rId14"/>
    <p:sldId id="259" r:id="rId15"/>
    <p:sldId id="272" r:id="rId16"/>
    <p:sldId id="273" r:id="rId17"/>
    <p:sldId id="260" r:id="rId18"/>
    <p:sldId id="274" r:id="rId19"/>
    <p:sldId id="269" r:id="rId20"/>
    <p:sldId id="262" r:id="rId21"/>
    <p:sldId id="275" r:id="rId22"/>
    <p:sldId id="263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49" autoAdjust="0"/>
    <p:restoredTop sz="89932" autoAdjust="0"/>
  </p:normalViewPr>
  <p:slideViewPr>
    <p:cSldViewPr snapToGrid="0">
      <p:cViewPr varScale="1">
        <p:scale>
          <a:sx n="115" d="100"/>
          <a:sy n="115" d="100"/>
        </p:scale>
        <p:origin x="11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svg"/><Relationship Id="rId1" Type="http://schemas.openxmlformats.org/officeDocument/2006/relationships/image" Target="../media/image32.png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655723-09B2-4551-9F9B-3C000B54F7D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96DA89B7-7E0E-42BB-96C0-35850B2C2E45}">
      <dgm:prSet/>
      <dgm:spPr/>
      <dgm:t>
        <a:bodyPr/>
        <a:lstStyle/>
        <a:p>
          <a:r>
            <a:rPr lang="en-GB" dirty="0"/>
            <a:t>Are any of our ideas unique and bold? </a:t>
          </a:r>
          <a:endParaRPr lang="en-US" dirty="0"/>
        </a:p>
      </dgm:t>
    </dgm:pt>
    <dgm:pt modelId="{0751ECAF-C45B-4913-9A40-45812D4C8546}" type="parTrans" cxnId="{BE121F48-DEBC-4C06-96D4-ED94137181F0}">
      <dgm:prSet/>
      <dgm:spPr/>
      <dgm:t>
        <a:bodyPr/>
        <a:lstStyle/>
        <a:p>
          <a:endParaRPr lang="en-US"/>
        </a:p>
      </dgm:t>
    </dgm:pt>
    <dgm:pt modelId="{1B089E21-1AC2-4EDB-944A-90DD7111C692}" type="sibTrans" cxnId="{BE121F48-DEBC-4C06-96D4-ED94137181F0}">
      <dgm:prSet/>
      <dgm:spPr/>
      <dgm:t>
        <a:bodyPr/>
        <a:lstStyle/>
        <a:p>
          <a:endParaRPr lang="en-US"/>
        </a:p>
      </dgm:t>
    </dgm:pt>
    <dgm:pt modelId="{E921C7BC-1AA4-43E5-A877-3586EC555009}">
      <dgm:prSet/>
      <dgm:spPr/>
      <dgm:t>
        <a:bodyPr/>
        <a:lstStyle/>
        <a:p>
          <a:r>
            <a:rPr lang="en-GB" dirty="0"/>
            <a:t>Could we take things further?</a:t>
          </a:r>
          <a:endParaRPr lang="en-US" dirty="0"/>
        </a:p>
      </dgm:t>
    </dgm:pt>
    <dgm:pt modelId="{B8279744-8D32-46B6-A986-8F2C206B12E2}" type="parTrans" cxnId="{10C16306-E174-4305-BDC5-62DE7BAC5D42}">
      <dgm:prSet/>
      <dgm:spPr/>
      <dgm:t>
        <a:bodyPr/>
        <a:lstStyle/>
        <a:p>
          <a:endParaRPr lang="en-US"/>
        </a:p>
      </dgm:t>
    </dgm:pt>
    <dgm:pt modelId="{DB735128-1970-4D93-ACBD-BF57D8BF5910}" type="sibTrans" cxnId="{10C16306-E174-4305-BDC5-62DE7BAC5D42}">
      <dgm:prSet/>
      <dgm:spPr/>
      <dgm:t>
        <a:bodyPr/>
        <a:lstStyle/>
        <a:p>
          <a:endParaRPr lang="en-US"/>
        </a:p>
      </dgm:t>
    </dgm:pt>
    <dgm:pt modelId="{B0DFE22E-F2FF-4771-ADB9-820B364FA57E}">
      <dgm:prSet/>
      <dgm:spPr/>
      <dgm:t>
        <a:bodyPr/>
        <a:lstStyle/>
        <a:p>
          <a:r>
            <a:rPr lang="en-GB" dirty="0"/>
            <a:t>Can we influence others?</a:t>
          </a:r>
          <a:endParaRPr lang="en-US" dirty="0"/>
        </a:p>
      </dgm:t>
    </dgm:pt>
    <dgm:pt modelId="{F2BBF998-FE54-4C6A-B88C-02D414B97073}" type="parTrans" cxnId="{B7CE80E3-C922-4421-96B8-C3D2A65BAC98}">
      <dgm:prSet/>
      <dgm:spPr/>
      <dgm:t>
        <a:bodyPr/>
        <a:lstStyle/>
        <a:p>
          <a:endParaRPr lang="en-US"/>
        </a:p>
      </dgm:t>
    </dgm:pt>
    <dgm:pt modelId="{7B24A3AD-48CC-4E3C-90CE-78A5E15E17BE}" type="sibTrans" cxnId="{B7CE80E3-C922-4421-96B8-C3D2A65BAC98}">
      <dgm:prSet/>
      <dgm:spPr/>
      <dgm:t>
        <a:bodyPr/>
        <a:lstStyle/>
        <a:p>
          <a:endParaRPr lang="en-US"/>
        </a:p>
      </dgm:t>
    </dgm:pt>
    <dgm:pt modelId="{F348BEC5-E737-4DBF-893D-06329D2F8409}">
      <dgm:prSet/>
      <dgm:spPr/>
      <dgm:t>
        <a:bodyPr/>
        <a:lstStyle/>
        <a:p>
          <a:r>
            <a:rPr lang="en-GB" dirty="0"/>
            <a:t>How do we make sure that we carry out what we have agreed to do?</a:t>
          </a:r>
          <a:endParaRPr lang="en-US" dirty="0"/>
        </a:p>
      </dgm:t>
    </dgm:pt>
    <dgm:pt modelId="{C333AB4F-0EF3-4451-AE7A-D06EE51CE06C}" type="parTrans" cxnId="{A19FB21A-7EEB-4F34-81BE-52481D6EB25C}">
      <dgm:prSet/>
      <dgm:spPr/>
      <dgm:t>
        <a:bodyPr/>
        <a:lstStyle/>
        <a:p>
          <a:endParaRPr lang="en-US"/>
        </a:p>
      </dgm:t>
    </dgm:pt>
    <dgm:pt modelId="{8E53CEF0-DF9C-4E87-B85F-5330C2A599BC}" type="sibTrans" cxnId="{A19FB21A-7EEB-4F34-81BE-52481D6EB25C}">
      <dgm:prSet/>
      <dgm:spPr/>
      <dgm:t>
        <a:bodyPr/>
        <a:lstStyle/>
        <a:p>
          <a:endParaRPr lang="en-US"/>
        </a:p>
      </dgm:t>
    </dgm:pt>
    <dgm:pt modelId="{83FBDA0A-3C96-4975-A9E3-BA3412A05B17}">
      <dgm:prSet/>
      <dgm:spPr/>
      <dgm:t>
        <a:bodyPr/>
        <a:lstStyle/>
        <a:p>
          <a:r>
            <a:rPr lang="en-GB" dirty="0"/>
            <a:t>Who are we going to tell about all of this?</a:t>
          </a:r>
          <a:endParaRPr lang="en-US" dirty="0"/>
        </a:p>
      </dgm:t>
    </dgm:pt>
    <dgm:pt modelId="{94081F85-0244-40D2-A97D-114CDC3ECA5D}" type="parTrans" cxnId="{083C4C14-5234-4A0B-8FE3-EA31CA5C5D92}">
      <dgm:prSet/>
      <dgm:spPr/>
      <dgm:t>
        <a:bodyPr/>
        <a:lstStyle/>
        <a:p>
          <a:endParaRPr lang="en-US"/>
        </a:p>
      </dgm:t>
    </dgm:pt>
    <dgm:pt modelId="{6987B87B-C507-4098-9CE5-A257E44C02F3}" type="sibTrans" cxnId="{083C4C14-5234-4A0B-8FE3-EA31CA5C5D92}">
      <dgm:prSet/>
      <dgm:spPr/>
      <dgm:t>
        <a:bodyPr/>
        <a:lstStyle/>
        <a:p>
          <a:endParaRPr lang="en-US"/>
        </a:p>
      </dgm:t>
    </dgm:pt>
    <dgm:pt modelId="{BCABADCB-4CA4-439F-81E7-56E067A8134C}" type="pres">
      <dgm:prSet presAssocID="{EF655723-09B2-4551-9F9B-3C000B54F7DC}" presName="root" presStyleCnt="0">
        <dgm:presLayoutVars>
          <dgm:dir/>
          <dgm:resizeHandles val="exact"/>
        </dgm:presLayoutVars>
      </dgm:prSet>
      <dgm:spPr/>
    </dgm:pt>
    <dgm:pt modelId="{50C61276-4F44-4DBF-A0CE-24B33EC863AA}" type="pres">
      <dgm:prSet presAssocID="{96DA89B7-7E0E-42BB-96C0-35850B2C2E45}" presName="compNode" presStyleCnt="0"/>
      <dgm:spPr/>
    </dgm:pt>
    <dgm:pt modelId="{1442394D-016E-4571-A3E8-6C834FF88243}" type="pres">
      <dgm:prSet presAssocID="{96DA89B7-7E0E-42BB-96C0-35850B2C2E45}" presName="bgRect" presStyleLbl="bgShp" presStyleIdx="0" presStyleCnt="5"/>
      <dgm:spPr/>
    </dgm:pt>
    <dgm:pt modelId="{11778312-246C-4319-944B-EA28B0D3181E}" type="pres">
      <dgm:prSet presAssocID="{96DA89B7-7E0E-42BB-96C0-35850B2C2E45}" presName="iconRect" presStyleLbl="node1" presStyleIdx="0" presStyleCnt="5"/>
      <dgm:spPr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oup Brainstorm"/>
        </a:ext>
      </dgm:extLst>
    </dgm:pt>
    <dgm:pt modelId="{63499DE7-15D8-4ED8-9550-3CDFBF5CDCB6}" type="pres">
      <dgm:prSet presAssocID="{96DA89B7-7E0E-42BB-96C0-35850B2C2E45}" presName="spaceRect" presStyleCnt="0"/>
      <dgm:spPr/>
    </dgm:pt>
    <dgm:pt modelId="{D808EA7C-9BDC-4EB0-9370-136AC6B9A4EC}" type="pres">
      <dgm:prSet presAssocID="{96DA89B7-7E0E-42BB-96C0-35850B2C2E45}" presName="parTx" presStyleLbl="revTx" presStyleIdx="0" presStyleCnt="5">
        <dgm:presLayoutVars>
          <dgm:chMax val="0"/>
          <dgm:chPref val="0"/>
        </dgm:presLayoutVars>
      </dgm:prSet>
      <dgm:spPr/>
    </dgm:pt>
    <dgm:pt modelId="{8BC44E87-305C-4BAC-8C2F-D4491D73D67A}" type="pres">
      <dgm:prSet presAssocID="{1B089E21-1AC2-4EDB-944A-90DD7111C692}" presName="sibTrans" presStyleCnt="0"/>
      <dgm:spPr/>
    </dgm:pt>
    <dgm:pt modelId="{497CE43C-E40E-441F-8BEE-C5BFE8B9D4AC}" type="pres">
      <dgm:prSet presAssocID="{E921C7BC-1AA4-43E5-A877-3586EC555009}" presName="compNode" presStyleCnt="0"/>
      <dgm:spPr/>
    </dgm:pt>
    <dgm:pt modelId="{64514272-D9FF-430E-9E3F-A074FEEBBF7F}" type="pres">
      <dgm:prSet presAssocID="{E921C7BC-1AA4-43E5-A877-3586EC555009}" presName="bgRect" presStyleLbl="bgShp" presStyleIdx="1" presStyleCnt="5"/>
      <dgm:spPr/>
    </dgm:pt>
    <dgm:pt modelId="{DE104A21-E61D-44DC-BB9D-5F4218B399E8}" type="pres">
      <dgm:prSet presAssocID="{E921C7BC-1AA4-43E5-A877-3586EC555009}" presName="iconRect" presStyleLbl="node1" presStyleIdx="1" presStyleCnt="5"/>
      <dgm:spPr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ought bubble"/>
        </a:ext>
      </dgm:extLst>
    </dgm:pt>
    <dgm:pt modelId="{DEA91B87-7855-49F9-9210-FFB4A8EB1470}" type="pres">
      <dgm:prSet presAssocID="{E921C7BC-1AA4-43E5-A877-3586EC555009}" presName="spaceRect" presStyleCnt="0"/>
      <dgm:spPr/>
    </dgm:pt>
    <dgm:pt modelId="{34F43DE5-1E22-42AE-9830-B09830735A78}" type="pres">
      <dgm:prSet presAssocID="{E921C7BC-1AA4-43E5-A877-3586EC555009}" presName="parTx" presStyleLbl="revTx" presStyleIdx="1" presStyleCnt="5">
        <dgm:presLayoutVars>
          <dgm:chMax val="0"/>
          <dgm:chPref val="0"/>
        </dgm:presLayoutVars>
      </dgm:prSet>
      <dgm:spPr/>
    </dgm:pt>
    <dgm:pt modelId="{6F304512-D330-4B50-B4A0-0BDEAA4F98C0}" type="pres">
      <dgm:prSet presAssocID="{DB735128-1970-4D93-ACBD-BF57D8BF5910}" presName="sibTrans" presStyleCnt="0"/>
      <dgm:spPr/>
    </dgm:pt>
    <dgm:pt modelId="{A5F134F8-B915-432A-A65A-4B7F630A3B5E}" type="pres">
      <dgm:prSet presAssocID="{B0DFE22E-F2FF-4771-ADB9-820B364FA57E}" presName="compNode" presStyleCnt="0"/>
      <dgm:spPr/>
    </dgm:pt>
    <dgm:pt modelId="{430E01F1-9FC6-4326-95EA-532FEFB5E1E6}" type="pres">
      <dgm:prSet presAssocID="{B0DFE22E-F2FF-4771-ADB9-820B364FA57E}" presName="bgRect" presStyleLbl="bgShp" presStyleIdx="2" presStyleCnt="5"/>
      <dgm:spPr/>
    </dgm:pt>
    <dgm:pt modelId="{CA8C4FDB-F47A-4316-9516-D8BFA800FFF6}" type="pres">
      <dgm:prSet presAssocID="{B0DFE22E-F2FF-4771-ADB9-820B364FA57E}" presName="iconRect" presStyleLbl="node1" presStyleIdx="2" presStyleCnt="5"/>
      <dgm:spPr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D89B0D87-0503-48D7-8393-6DE133426DEF}" type="pres">
      <dgm:prSet presAssocID="{B0DFE22E-F2FF-4771-ADB9-820B364FA57E}" presName="spaceRect" presStyleCnt="0"/>
      <dgm:spPr/>
    </dgm:pt>
    <dgm:pt modelId="{9D180D45-C672-4377-AA54-D6D118D9D7E1}" type="pres">
      <dgm:prSet presAssocID="{B0DFE22E-F2FF-4771-ADB9-820B364FA57E}" presName="parTx" presStyleLbl="revTx" presStyleIdx="2" presStyleCnt="5">
        <dgm:presLayoutVars>
          <dgm:chMax val="0"/>
          <dgm:chPref val="0"/>
        </dgm:presLayoutVars>
      </dgm:prSet>
      <dgm:spPr/>
    </dgm:pt>
    <dgm:pt modelId="{88389912-EA34-4B1C-99CE-AFC9DF6840E6}" type="pres">
      <dgm:prSet presAssocID="{7B24A3AD-48CC-4E3C-90CE-78A5E15E17BE}" presName="sibTrans" presStyleCnt="0"/>
      <dgm:spPr/>
    </dgm:pt>
    <dgm:pt modelId="{D50062A7-0F04-478D-B635-A3C6397261FD}" type="pres">
      <dgm:prSet presAssocID="{F348BEC5-E737-4DBF-893D-06329D2F8409}" presName="compNode" presStyleCnt="0"/>
      <dgm:spPr/>
    </dgm:pt>
    <dgm:pt modelId="{F89C9FC1-53F7-4A27-9CD0-AF66A5CCEB2D}" type="pres">
      <dgm:prSet presAssocID="{F348BEC5-E737-4DBF-893D-06329D2F8409}" presName="bgRect" presStyleLbl="bgShp" presStyleIdx="3" presStyleCnt="5"/>
      <dgm:spPr/>
    </dgm:pt>
    <dgm:pt modelId="{F467CF51-47B5-4C10-9EFC-6D0146F84635}" type="pres">
      <dgm:prSet presAssocID="{F348BEC5-E737-4DBF-893D-06329D2F8409}" presName="iconRect" presStyleLbl="node1" presStyleIdx="3" presStyleCnt="5"/>
      <dgm:spPr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562E0182-28D0-4890-9853-A6CEADC1B61C}" type="pres">
      <dgm:prSet presAssocID="{F348BEC5-E737-4DBF-893D-06329D2F8409}" presName="spaceRect" presStyleCnt="0"/>
      <dgm:spPr/>
    </dgm:pt>
    <dgm:pt modelId="{512D1D71-653C-4125-9F63-6BF5025941A5}" type="pres">
      <dgm:prSet presAssocID="{F348BEC5-E737-4DBF-893D-06329D2F8409}" presName="parTx" presStyleLbl="revTx" presStyleIdx="3" presStyleCnt="5">
        <dgm:presLayoutVars>
          <dgm:chMax val="0"/>
          <dgm:chPref val="0"/>
        </dgm:presLayoutVars>
      </dgm:prSet>
      <dgm:spPr/>
    </dgm:pt>
    <dgm:pt modelId="{56A3E195-8596-484E-AFA1-23FB15503720}" type="pres">
      <dgm:prSet presAssocID="{8E53CEF0-DF9C-4E87-B85F-5330C2A599BC}" presName="sibTrans" presStyleCnt="0"/>
      <dgm:spPr/>
    </dgm:pt>
    <dgm:pt modelId="{7C3C11C1-7FD4-4ED2-B1D5-BA6540C9F106}" type="pres">
      <dgm:prSet presAssocID="{83FBDA0A-3C96-4975-A9E3-BA3412A05B17}" presName="compNode" presStyleCnt="0"/>
      <dgm:spPr/>
    </dgm:pt>
    <dgm:pt modelId="{6E434128-8623-46AD-890B-009B489A8195}" type="pres">
      <dgm:prSet presAssocID="{83FBDA0A-3C96-4975-A9E3-BA3412A05B17}" presName="bgRect" presStyleLbl="bgShp" presStyleIdx="4" presStyleCnt="5"/>
      <dgm:spPr/>
    </dgm:pt>
    <dgm:pt modelId="{6D315682-2F91-43F9-B66F-2A886ADB23D0}" type="pres">
      <dgm:prSet presAssocID="{83FBDA0A-3C96-4975-A9E3-BA3412A05B17}" presName="iconRect" presStyleLbl="node1" presStyleIdx="4" presStyleCnt="5" custFlipVert="1" custFlipHor="1" custScaleX="25586" custScaleY="8832" custLinFactNeighborX="5310" custLinFactNeighborY="4145"/>
      <dgm:spPr>
        <a:ln>
          <a:noFill/>
        </a:ln>
      </dgm:spPr>
    </dgm:pt>
    <dgm:pt modelId="{4EC8BD66-11E1-419D-AA8A-9DDD377DD240}" type="pres">
      <dgm:prSet presAssocID="{83FBDA0A-3C96-4975-A9E3-BA3412A05B17}" presName="spaceRect" presStyleCnt="0"/>
      <dgm:spPr/>
    </dgm:pt>
    <dgm:pt modelId="{61BED1C3-8C8A-4242-A0BE-671E08BC6414}" type="pres">
      <dgm:prSet presAssocID="{83FBDA0A-3C96-4975-A9E3-BA3412A05B17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10C16306-E174-4305-BDC5-62DE7BAC5D42}" srcId="{EF655723-09B2-4551-9F9B-3C000B54F7DC}" destId="{E921C7BC-1AA4-43E5-A877-3586EC555009}" srcOrd="1" destOrd="0" parTransId="{B8279744-8D32-46B6-A986-8F2C206B12E2}" sibTransId="{DB735128-1970-4D93-ACBD-BF57D8BF5910}"/>
    <dgm:cxn modelId="{083C4C14-5234-4A0B-8FE3-EA31CA5C5D92}" srcId="{EF655723-09B2-4551-9F9B-3C000B54F7DC}" destId="{83FBDA0A-3C96-4975-A9E3-BA3412A05B17}" srcOrd="4" destOrd="0" parTransId="{94081F85-0244-40D2-A97D-114CDC3ECA5D}" sibTransId="{6987B87B-C507-4098-9CE5-A257E44C02F3}"/>
    <dgm:cxn modelId="{A19FB21A-7EEB-4F34-81BE-52481D6EB25C}" srcId="{EF655723-09B2-4551-9F9B-3C000B54F7DC}" destId="{F348BEC5-E737-4DBF-893D-06329D2F8409}" srcOrd="3" destOrd="0" parTransId="{C333AB4F-0EF3-4451-AE7A-D06EE51CE06C}" sibTransId="{8E53CEF0-DF9C-4E87-B85F-5330C2A599BC}"/>
    <dgm:cxn modelId="{57D08D24-6E1C-4F95-B882-31E0CDCF33BD}" type="presOf" srcId="{E921C7BC-1AA4-43E5-A877-3586EC555009}" destId="{34F43DE5-1E22-42AE-9830-B09830735A78}" srcOrd="0" destOrd="0" presId="urn:microsoft.com/office/officeart/2018/2/layout/IconVerticalSolidList"/>
    <dgm:cxn modelId="{4E717F3A-FA74-4AD4-8CCB-B3B1F70A0B1E}" type="presOf" srcId="{F348BEC5-E737-4DBF-893D-06329D2F8409}" destId="{512D1D71-653C-4125-9F63-6BF5025941A5}" srcOrd="0" destOrd="0" presId="urn:microsoft.com/office/officeart/2018/2/layout/IconVerticalSolidList"/>
    <dgm:cxn modelId="{BE121F48-DEBC-4C06-96D4-ED94137181F0}" srcId="{EF655723-09B2-4551-9F9B-3C000B54F7DC}" destId="{96DA89B7-7E0E-42BB-96C0-35850B2C2E45}" srcOrd="0" destOrd="0" parTransId="{0751ECAF-C45B-4913-9A40-45812D4C8546}" sibTransId="{1B089E21-1AC2-4EDB-944A-90DD7111C692}"/>
    <dgm:cxn modelId="{E9EEF348-E032-4144-AE13-986C7FC06B5D}" type="presOf" srcId="{B0DFE22E-F2FF-4771-ADB9-820B364FA57E}" destId="{9D180D45-C672-4377-AA54-D6D118D9D7E1}" srcOrd="0" destOrd="0" presId="urn:microsoft.com/office/officeart/2018/2/layout/IconVerticalSolidList"/>
    <dgm:cxn modelId="{15BDD584-F93D-4655-8711-4F5F0EDCFEFB}" type="presOf" srcId="{83FBDA0A-3C96-4975-A9E3-BA3412A05B17}" destId="{61BED1C3-8C8A-4242-A0BE-671E08BC6414}" srcOrd="0" destOrd="0" presId="urn:microsoft.com/office/officeart/2018/2/layout/IconVerticalSolidList"/>
    <dgm:cxn modelId="{74A205D7-DACF-4983-A330-BFCF6C925A6E}" type="presOf" srcId="{EF655723-09B2-4551-9F9B-3C000B54F7DC}" destId="{BCABADCB-4CA4-439F-81E7-56E067A8134C}" srcOrd="0" destOrd="0" presId="urn:microsoft.com/office/officeart/2018/2/layout/IconVerticalSolidList"/>
    <dgm:cxn modelId="{B7CE80E3-C922-4421-96B8-C3D2A65BAC98}" srcId="{EF655723-09B2-4551-9F9B-3C000B54F7DC}" destId="{B0DFE22E-F2FF-4771-ADB9-820B364FA57E}" srcOrd="2" destOrd="0" parTransId="{F2BBF998-FE54-4C6A-B88C-02D414B97073}" sibTransId="{7B24A3AD-48CC-4E3C-90CE-78A5E15E17BE}"/>
    <dgm:cxn modelId="{AEFD5BEB-1D87-4EAF-A26C-4C77D2A2FCB6}" type="presOf" srcId="{96DA89B7-7E0E-42BB-96C0-35850B2C2E45}" destId="{D808EA7C-9BDC-4EB0-9370-136AC6B9A4EC}" srcOrd="0" destOrd="0" presId="urn:microsoft.com/office/officeart/2018/2/layout/IconVerticalSolidList"/>
    <dgm:cxn modelId="{ADC0AF02-58C3-4139-92F2-51F3DFE2B23A}" type="presParOf" srcId="{BCABADCB-4CA4-439F-81E7-56E067A8134C}" destId="{50C61276-4F44-4DBF-A0CE-24B33EC863AA}" srcOrd="0" destOrd="0" presId="urn:microsoft.com/office/officeart/2018/2/layout/IconVerticalSolidList"/>
    <dgm:cxn modelId="{A0E8F8C0-123C-434D-A628-7597E099FEAC}" type="presParOf" srcId="{50C61276-4F44-4DBF-A0CE-24B33EC863AA}" destId="{1442394D-016E-4571-A3E8-6C834FF88243}" srcOrd="0" destOrd="0" presId="urn:microsoft.com/office/officeart/2018/2/layout/IconVerticalSolidList"/>
    <dgm:cxn modelId="{90E276AF-94E0-4352-A572-E7949D955366}" type="presParOf" srcId="{50C61276-4F44-4DBF-A0CE-24B33EC863AA}" destId="{11778312-246C-4319-944B-EA28B0D3181E}" srcOrd="1" destOrd="0" presId="urn:microsoft.com/office/officeart/2018/2/layout/IconVerticalSolidList"/>
    <dgm:cxn modelId="{43CA3591-462D-4C74-8196-0F09CA78140A}" type="presParOf" srcId="{50C61276-4F44-4DBF-A0CE-24B33EC863AA}" destId="{63499DE7-15D8-4ED8-9550-3CDFBF5CDCB6}" srcOrd="2" destOrd="0" presId="urn:microsoft.com/office/officeart/2018/2/layout/IconVerticalSolidList"/>
    <dgm:cxn modelId="{7CB5D4AB-CE07-4A6E-BF8E-DAC6C328E602}" type="presParOf" srcId="{50C61276-4F44-4DBF-A0CE-24B33EC863AA}" destId="{D808EA7C-9BDC-4EB0-9370-136AC6B9A4EC}" srcOrd="3" destOrd="0" presId="urn:microsoft.com/office/officeart/2018/2/layout/IconVerticalSolidList"/>
    <dgm:cxn modelId="{F63D78EA-EDBE-4E33-A7D2-8D27D264ED3C}" type="presParOf" srcId="{BCABADCB-4CA4-439F-81E7-56E067A8134C}" destId="{8BC44E87-305C-4BAC-8C2F-D4491D73D67A}" srcOrd="1" destOrd="0" presId="urn:microsoft.com/office/officeart/2018/2/layout/IconVerticalSolidList"/>
    <dgm:cxn modelId="{17E5DF1C-2D2A-409D-A3FF-EBEE271E3D54}" type="presParOf" srcId="{BCABADCB-4CA4-439F-81E7-56E067A8134C}" destId="{497CE43C-E40E-441F-8BEE-C5BFE8B9D4AC}" srcOrd="2" destOrd="0" presId="urn:microsoft.com/office/officeart/2018/2/layout/IconVerticalSolidList"/>
    <dgm:cxn modelId="{BB904B43-EED1-4473-9D38-9C4F0F65B858}" type="presParOf" srcId="{497CE43C-E40E-441F-8BEE-C5BFE8B9D4AC}" destId="{64514272-D9FF-430E-9E3F-A074FEEBBF7F}" srcOrd="0" destOrd="0" presId="urn:microsoft.com/office/officeart/2018/2/layout/IconVerticalSolidList"/>
    <dgm:cxn modelId="{BC5F776B-96E3-4098-8F89-D055825210C2}" type="presParOf" srcId="{497CE43C-E40E-441F-8BEE-C5BFE8B9D4AC}" destId="{DE104A21-E61D-44DC-BB9D-5F4218B399E8}" srcOrd="1" destOrd="0" presId="urn:microsoft.com/office/officeart/2018/2/layout/IconVerticalSolidList"/>
    <dgm:cxn modelId="{4F3B9623-DE11-4B29-B613-A51CAC1389C1}" type="presParOf" srcId="{497CE43C-E40E-441F-8BEE-C5BFE8B9D4AC}" destId="{DEA91B87-7855-49F9-9210-FFB4A8EB1470}" srcOrd="2" destOrd="0" presId="urn:microsoft.com/office/officeart/2018/2/layout/IconVerticalSolidList"/>
    <dgm:cxn modelId="{D31A681D-EF41-4313-B518-85DA19D80078}" type="presParOf" srcId="{497CE43C-E40E-441F-8BEE-C5BFE8B9D4AC}" destId="{34F43DE5-1E22-42AE-9830-B09830735A78}" srcOrd="3" destOrd="0" presId="urn:microsoft.com/office/officeart/2018/2/layout/IconVerticalSolidList"/>
    <dgm:cxn modelId="{28D3E3A9-6B56-4C2A-B6BB-ED06E6282D45}" type="presParOf" srcId="{BCABADCB-4CA4-439F-81E7-56E067A8134C}" destId="{6F304512-D330-4B50-B4A0-0BDEAA4F98C0}" srcOrd="3" destOrd="0" presId="urn:microsoft.com/office/officeart/2018/2/layout/IconVerticalSolidList"/>
    <dgm:cxn modelId="{DAF48C94-4DF8-40DC-AFBC-7AF69FE1F8D4}" type="presParOf" srcId="{BCABADCB-4CA4-439F-81E7-56E067A8134C}" destId="{A5F134F8-B915-432A-A65A-4B7F630A3B5E}" srcOrd="4" destOrd="0" presId="urn:microsoft.com/office/officeart/2018/2/layout/IconVerticalSolidList"/>
    <dgm:cxn modelId="{D1686CEF-FAD8-4ED7-839A-F0EBB3D73CCC}" type="presParOf" srcId="{A5F134F8-B915-432A-A65A-4B7F630A3B5E}" destId="{430E01F1-9FC6-4326-95EA-532FEFB5E1E6}" srcOrd="0" destOrd="0" presId="urn:microsoft.com/office/officeart/2018/2/layout/IconVerticalSolidList"/>
    <dgm:cxn modelId="{C00DC4B8-D908-45F4-9E5A-1629D86BC1B3}" type="presParOf" srcId="{A5F134F8-B915-432A-A65A-4B7F630A3B5E}" destId="{CA8C4FDB-F47A-4316-9516-D8BFA800FFF6}" srcOrd="1" destOrd="0" presId="urn:microsoft.com/office/officeart/2018/2/layout/IconVerticalSolidList"/>
    <dgm:cxn modelId="{3D640C7C-03DC-4B3B-A44F-A4D097075F36}" type="presParOf" srcId="{A5F134F8-B915-432A-A65A-4B7F630A3B5E}" destId="{D89B0D87-0503-48D7-8393-6DE133426DEF}" srcOrd="2" destOrd="0" presId="urn:microsoft.com/office/officeart/2018/2/layout/IconVerticalSolidList"/>
    <dgm:cxn modelId="{E932DD4D-D801-43BB-B754-BF68433A714A}" type="presParOf" srcId="{A5F134F8-B915-432A-A65A-4B7F630A3B5E}" destId="{9D180D45-C672-4377-AA54-D6D118D9D7E1}" srcOrd="3" destOrd="0" presId="urn:microsoft.com/office/officeart/2018/2/layout/IconVerticalSolidList"/>
    <dgm:cxn modelId="{5596C47D-0EC5-4DFB-9D19-FFB4CAC9344B}" type="presParOf" srcId="{BCABADCB-4CA4-439F-81E7-56E067A8134C}" destId="{88389912-EA34-4B1C-99CE-AFC9DF6840E6}" srcOrd="5" destOrd="0" presId="urn:microsoft.com/office/officeart/2018/2/layout/IconVerticalSolidList"/>
    <dgm:cxn modelId="{1744F1D7-C352-4C8D-8F2A-E254B8C9A6A7}" type="presParOf" srcId="{BCABADCB-4CA4-439F-81E7-56E067A8134C}" destId="{D50062A7-0F04-478D-B635-A3C6397261FD}" srcOrd="6" destOrd="0" presId="urn:microsoft.com/office/officeart/2018/2/layout/IconVerticalSolidList"/>
    <dgm:cxn modelId="{48E2B1EB-D4B8-4D50-8055-424159AB639B}" type="presParOf" srcId="{D50062A7-0F04-478D-B635-A3C6397261FD}" destId="{F89C9FC1-53F7-4A27-9CD0-AF66A5CCEB2D}" srcOrd="0" destOrd="0" presId="urn:microsoft.com/office/officeart/2018/2/layout/IconVerticalSolidList"/>
    <dgm:cxn modelId="{681A1BFB-AE6C-4333-98B8-2EC98E546815}" type="presParOf" srcId="{D50062A7-0F04-478D-B635-A3C6397261FD}" destId="{F467CF51-47B5-4C10-9EFC-6D0146F84635}" srcOrd="1" destOrd="0" presId="urn:microsoft.com/office/officeart/2018/2/layout/IconVerticalSolidList"/>
    <dgm:cxn modelId="{D705C22B-BC70-4B96-B470-49BEAD562CC1}" type="presParOf" srcId="{D50062A7-0F04-478D-B635-A3C6397261FD}" destId="{562E0182-28D0-4890-9853-A6CEADC1B61C}" srcOrd="2" destOrd="0" presId="urn:microsoft.com/office/officeart/2018/2/layout/IconVerticalSolidList"/>
    <dgm:cxn modelId="{2E59EC06-7800-4AF2-B73E-E81DF91D95A3}" type="presParOf" srcId="{D50062A7-0F04-478D-B635-A3C6397261FD}" destId="{512D1D71-653C-4125-9F63-6BF5025941A5}" srcOrd="3" destOrd="0" presId="urn:microsoft.com/office/officeart/2018/2/layout/IconVerticalSolidList"/>
    <dgm:cxn modelId="{B283B34B-0575-4C99-AA9F-A8434F2EB021}" type="presParOf" srcId="{BCABADCB-4CA4-439F-81E7-56E067A8134C}" destId="{56A3E195-8596-484E-AFA1-23FB15503720}" srcOrd="7" destOrd="0" presId="urn:microsoft.com/office/officeart/2018/2/layout/IconVerticalSolidList"/>
    <dgm:cxn modelId="{1F30CB04-687A-4455-A595-1EA597F29E0F}" type="presParOf" srcId="{BCABADCB-4CA4-439F-81E7-56E067A8134C}" destId="{7C3C11C1-7FD4-4ED2-B1D5-BA6540C9F106}" srcOrd="8" destOrd="0" presId="urn:microsoft.com/office/officeart/2018/2/layout/IconVerticalSolidList"/>
    <dgm:cxn modelId="{2FBE8AA2-81FB-446F-B51E-67C35C596137}" type="presParOf" srcId="{7C3C11C1-7FD4-4ED2-B1D5-BA6540C9F106}" destId="{6E434128-8623-46AD-890B-009B489A8195}" srcOrd="0" destOrd="0" presId="urn:microsoft.com/office/officeart/2018/2/layout/IconVerticalSolidList"/>
    <dgm:cxn modelId="{DCE92954-DDA4-4482-B220-AAA765A591C1}" type="presParOf" srcId="{7C3C11C1-7FD4-4ED2-B1D5-BA6540C9F106}" destId="{6D315682-2F91-43F9-B66F-2A886ADB23D0}" srcOrd="1" destOrd="0" presId="urn:microsoft.com/office/officeart/2018/2/layout/IconVerticalSolidList"/>
    <dgm:cxn modelId="{F5DCDF77-6262-4AA2-AC21-EE2CB13EAF19}" type="presParOf" srcId="{7C3C11C1-7FD4-4ED2-B1D5-BA6540C9F106}" destId="{4EC8BD66-11E1-419D-AA8A-9DDD377DD240}" srcOrd="2" destOrd="0" presId="urn:microsoft.com/office/officeart/2018/2/layout/IconVerticalSolidList"/>
    <dgm:cxn modelId="{967A4187-D4BA-474F-86D6-09662B82244B}" type="presParOf" srcId="{7C3C11C1-7FD4-4ED2-B1D5-BA6540C9F106}" destId="{61BED1C3-8C8A-4242-A0BE-671E08BC641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42394D-016E-4571-A3E8-6C834FF88243}">
      <dsp:nvSpPr>
        <dsp:cNvPr id="0" name=""/>
        <dsp:cNvSpPr/>
      </dsp:nvSpPr>
      <dsp:spPr>
        <a:xfrm>
          <a:off x="0" y="4418"/>
          <a:ext cx="46863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778312-246C-4319-944B-EA28B0D3181E}">
      <dsp:nvSpPr>
        <dsp:cNvPr id="0" name=""/>
        <dsp:cNvSpPr/>
      </dsp:nvSpPr>
      <dsp:spPr>
        <a:xfrm>
          <a:off x="284724" y="216197"/>
          <a:ext cx="517680" cy="517680"/>
        </a:xfrm>
        <a:prstGeom prst="rect">
          <a:avLst/>
        </a:prstGeom>
        <a:blipFill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808EA7C-9BDC-4EB0-9370-136AC6B9A4EC}">
      <dsp:nvSpPr>
        <dsp:cNvPr id="0" name=""/>
        <dsp:cNvSpPr/>
      </dsp:nvSpPr>
      <dsp:spPr>
        <a:xfrm>
          <a:off x="1087129" y="4418"/>
          <a:ext cx="35991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Are any of our ideas unique and bold? </a:t>
          </a:r>
          <a:endParaRPr lang="en-US" sz="1800" kern="1200" dirty="0"/>
        </a:p>
      </dsp:txBody>
      <dsp:txXfrm>
        <a:off x="1087129" y="4418"/>
        <a:ext cx="3599170" cy="941237"/>
      </dsp:txXfrm>
    </dsp:sp>
    <dsp:sp modelId="{64514272-D9FF-430E-9E3F-A074FEEBBF7F}">
      <dsp:nvSpPr>
        <dsp:cNvPr id="0" name=""/>
        <dsp:cNvSpPr/>
      </dsp:nvSpPr>
      <dsp:spPr>
        <a:xfrm>
          <a:off x="0" y="1180965"/>
          <a:ext cx="46863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104A21-E61D-44DC-BB9D-5F4218B399E8}">
      <dsp:nvSpPr>
        <dsp:cNvPr id="0" name=""/>
        <dsp:cNvSpPr/>
      </dsp:nvSpPr>
      <dsp:spPr>
        <a:xfrm>
          <a:off x="284724" y="1392744"/>
          <a:ext cx="517680" cy="517680"/>
        </a:xfrm>
        <a:prstGeom prst="rect">
          <a:avLst/>
        </a:prstGeom>
        <a:blipFill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F43DE5-1E22-42AE-9830-B09830735A78}">
      <dsp:nvSpPr>
        <dsp:cNvPr id="0" name=""/>
        <dsp:cNvSpPr/>
      </dsp:nvSpPr>
      <dsp:spPr>
        <a:xfrm>
          <a:off x="1087129" y="1180965"/>
          <a:ext cx="35991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Could we take things further?</a:t>
          </a:r>
          <a:endParaRPr lang="en-US" sz="1800" kern="1200" dirty="0"/>
        </a:p>
      </dsp:txBody>
      <dsp:txXfrm>
        <a:off x="1087129" y="1180965"/>
        <a:ext cx="3599170" cy="941237"/>
      </dsp:txXfrm>
    </dsp:sp>
    <dsp:sp modelId="{430E01F1-9FC6-4326-95EA-532FEFB5E1E6}">
      <dsp:nvSpPr>
        <dsp:cNvPr id="0" name=""/>
        <dsp:cNvSpPr/>
      </dsp:nvSpPr>
      <dsp:spPr>
        <a:xfrm>
          <a:off x="0" y="2357512"/>
          <a:ext cx="46863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8C4FDB-F47A-4316-9516-D8BFA800FFF6}">
      <dsp:nvSpPr>
        <dsp:cNvPr id="0" name=""/>
        <dsp:cNvSpPr/>
      </dsp:nvSpPr>
      <dsp:spPr>
        <a:xfrm>
          <a:off x="284724" y="2569291"/>
          <a:ext cx="517680" cy="517680"/>
        </a:xfrm>
        <a:prstGeom prst="rect">
          <a:avLst/>
        </a:prstGeom>
        <a:blipFill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180D45-C672-4377-AA54-D6D118D9D7E1}">
      <dsp:nvSpPr>
        <dsp:cNvPr id="0" name=""/>
        <dsp:cNvSpPr/>
      </dsp:nvSpPr>
      <dsp:spPr>
        <a:xfrm>
          <a:off x="1087129" y="2357512"/>
          <a:ext cx="35991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Can we influence others?</a:t>
          </a:r>
          <a:endParaRPr lang="en-US" sz="1800" kern="1200" dirty="0"/>
        </a:p>
      </dsp:txBody>
      <dsp:txXfrm>
        <a:off x="1087129" y="2357512"/>
        <a:ext cx="3599170" cy="941237"/>
      </dsp:txXfrm>
    </dsp:sp>
    <dsp:sp modelId="{F89C9FC1-53F7-4A27-9CD0-AF66A5CCEB2D}">
      <dsp:nvSpPr>
        <dsp:cNvPr id="0" name=""/>
        <dsp:cNvSpPr/>
      </dsp:nvSpPr>
      <dsp:spPr>
        <a:xfrm>
          <a:off x="0" y="3534059"/>
          <a:ext cx="46863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67CF51-47B5-4C10-9EFC-6D0146F84635}">
      <dsp:nvSpPr>
        <dsp:cNvPr id="0" name=""/>
        <dsp:cNvSpPr/>
      </dsp:nvSpPr>
      <dsp:spPr>
        <a:xfrm>
          <a:off x="284724" y="3745838"/>
          <a:ext cx="517680" cy="517680"/>
        </a:xfrm>
        <a:prstGeom prst="rect">
          <a:avLst/>
        </a:prstGeom>
        <a:blipFill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2D1D71-653C-4125-9F63-6BF5025941A5}">
      <dsp:nvSpPr>
        <dsp:cNvPr id="0" name=""/>
        <dsp:cNvSpPr/>
      </dsp:nvSpPr>
      <dsp:spPr>
        <a:xfrm>
          <a:off x="1087129" y="3534059"/>
          <a:ext cx="35991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How do we make sure that we carry out what we have agreed to do?</a:t>
          </a:r>
          <a:endParaRPr lang="en-US" sz="1800" kern="1200" dirty="0"/>
        </a:p>
      </dsp:txBody>
      <dsp:txXfrm>
        <a:off x="1087129" y="3534059"/>
        <a:ext cx="3599170" cy="941237"/>
      </dsp:txXfrm>
    </dsp:sp>
    <dsp:sp modelId="{6E434128-8623-46AD-890B-009B489A8195}">
      <dsp:nvSpPr>
        <dsp:cNvPr id="0" name=""/>
        <dsp:cNvSpPr/>
      </dsp:nvSpPr>
      <dsp:spPr>
        <a:xfrm>
          <a:off x="0" y="4710606"/>
          <a:ext cx="46863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315682-2F91-43F9-B66F-2A886ADB23D0}">
      <dsp:nvSpPr>
        <dsp:cNvPr id="0" name=""/>
        <dsp:cNvSpPr/>
      </dsp:nvSpPr>
      <dsp:spPr>
        <a:xfrm flipH="1" flipV="1">
          <a:off x="504826" y="5179822"/>
          <a:ext cx="132453" cy="45721"/>
        </a:xfrm>
        <a:prstGeom prst="rect">
          <a:avLst/>
        </a:prstGeom>
        <a:solidFill>
          <a:schemeClr val="accent5">
            <a:hueOff val="-1031223"/>
            <a:satOff val="-12017"/>
            <a:lumOff val="-2158"/>
            <a:alphaOff val="0"/>
          </a:schemeClr>
        </a:solidFill>
        <a:ln w="15875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1BED1C3-8C8A-4242-A0BE-671E08BC6414}">
      <dsp:nvSpPr>
        <dsp:cNvPr id="0" name=""/>
        <dsp:cNvSpPr/>
      </dsp:nvSpPr>
      <dsp:spPr>
        <a:xfrm>
          <a:off x="1087129" y="4710606"/>
          <a:ext cx="35991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Who are we going to tell about all of this?</a:t>
          </a:r>
          <a:endParaRPr lang="en-US" sz="1800" kern="1200" dirty="0"/>
        </a:p>
      </dsp:txBody>
      <dsp:txXfrm>
        <a:off x="1087129" y="4710606"/>
        <a:ext cx="3599170" cy="9412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73857-3365-445C-9402-6EB1443B2225}" type="datetimeFigureOut">
              <a:rPr lang="en-GB" smtClean="0"/>
              <a:t>06/04/2022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2B1BF8-ECC6-4CC9-93DD-95D68B8D893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050468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6045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9930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68899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http://www.cynnalcymru.com/resource/environmental-volunteering-toolkit/</a:t>
            </a:r>
          </a:p>
          <a:p>
            <a:endParaRPr lang="en-GB" dirty="0"/>
          </a:p>
          <a:p>
            <a:r>
              <a:rPr lang="en-GB" dirty="0"/>
              <a:t>http://www.cynnalcymru.com/resource/guide-investing-in-nature/</a:t>
            </a:r>
          </a:p>
          <a:p>
            <a:endParaRPr lang="en-GB" dirty="0"/>
          </a:p>
          <a:p>
            <a:r>
              <a:rPr lang="en-GB" dirty="0"/>
              <a:t>https://phw.nhs.wales/topics/health-and-sustainability/making-space-for-nature-the-public-health-wales-biodiversity-plan/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89234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2B1BF8-ECC6-4CC9-93DD-95D68B8D8931}" type="slidenum">
              <a:rPr lang="en-GB" smtClean="0"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6134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416" y="2514601"/>
            <a:ext cx="6600451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416" y="4777380"/>
            <a:ext cx="6600451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EEC072-A9AF-4680-AA92-6279D717A519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5240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609600"/>
            <a:ext cx="6591985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357852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15972" y="3505200"/>
            <a:ext cx="5653888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4354046"/>
            <a:ext cx="6591985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904572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438401"/>
            <a:ext cx="6591985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1995375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188123" y="609600"/>
            <a:ext cx="6109587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688292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688292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1808316" y="64800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169533" y="290530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865428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6" y="627407"/>
            <a:ext cx="6591984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415" y="4343400"/>
            <a:ext cx="6591985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181600"/>
            <a:ext cx="6591985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128111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365651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8535" y="627406"/>
            <a:ext cx="1656132" cy="5283817"/>
          </a:xfrm>
        </p:spPr>
        <p:txBody>
          <a:bodyPr vert="eaVert"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416" y="627406"/>
            <a:ext cx="4716348" cy="5283817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289035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1" y="624110"/>
            <a:ext cx="6589199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415" y="2133600"/>
            <a:ext cx="6591985" cy="377762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9516151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2074562"/>
            <a:ext cx="6591985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415" y="3581400"/>
            <a:ext cx="659198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461C7-2BFC-412D-8667-1B58067B99B2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58" y="3166527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11228" y="3244140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21061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416" y="2136706"/>
            <a:ext cx="3197531" cy="376739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7307" y="2136706"/>
            <a:ext cx="3197093" cy="3767397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6612659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65352" y="2226626"/>
            <a:ext cx="28745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415" y="2802888"/>
            <a:ext cx="3197532" cy="310570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6154" y="2223398"/>
            <a:ext cx="28732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33715" y="2799660"/>
            <a:ext cx="3195680" cy="3105703"/>
          </a:xfrm>
        </p:spPr>
        <p:txBody>
          <a:bodyPr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6879477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200" y="624110"/>
            <a:ext cx="6589200" cy="128089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6BC495-0A08-419D-92A1-2287A2C81C6F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968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5EA63-7F31-4711-A6CD-1F6707BE7764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262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46088"/>
            <a:ext cx="2629584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494" y="446089"/>
            <a:ext cx="3790906" cy="5414963"/>
          </a:xfrm>
        </p:spPr>
        <p:txBody>
          <a:bodyPr anchor="ctr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1598613"/>
            <a:ext cx="2629584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711194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787783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9901518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415" y="4800600"/>
            <a:ext cx="6591985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415" y="634965"/>
            <a:ext cx="6591985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415" y="5367338"/>
            <a:ext cx="6591985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58" y="4910660"/>
            <a:ext cx="1358356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11228" y="4983088"/>
            <a:ext cx="584978" cy="365125"/>
          </a:xfrm>
          <a:prstGeom prst="rect">
            <a:avLst/>
          </a:prstGeom>
        </p:spPr>
        <p:txBody>
          <a:bodyPr/>
          <a:lstStyle/>
          <a:p>
            <a:fld id="{FAA78A3A-02AE-4491-B193-D41EB318D200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2354149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0000"/>
                <a:satMod val="92000"/>
                <a:lumMod val="120000"/>
              </a:schemeClr>
            </a:gs>
            <a:gs pos="98000">
              <a:schemeClr val="accent2">
                <a:lumMod val="20000"/>
                <a:lumOff val="80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4685" y="624110"/>
            <a:ext cx="7889715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44685" y="2133600"/>
            <a:ext cx="7889715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2400" y="6135089"/>
            <a:ext cx="76638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6C16C6-230A-410C-9B61-0CD5090512B0}" type="datetime1">
              <a:rPr lang="en-GB" smtClean="0"/>
              <a:t>06/04/2022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44685" y="6135809"/>
            <a:ext cx="701421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46709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83" r:id="rId4"/>
    <p:sldLayoutId id="2147483784" r:id="rId5"/>
    <p:sldLayoutId id="2147483785" r:id="rId6"/>
    <p:sldLayoutId id="2147483786" r:id="rId7"/>
    <p:sldLayoutId id="2147483787" r:id="rId8"/>
    <p:sldLayoutId id="2147483788" r:id="rId9"/>
    <p:sldLayoutId id="2147483789" r:id="rId10"/>
    <p:sldLayoutId id="2147483790" r:id="rId11"/>
    <p:sldLayoutId id="2147483791" r:id="rId12"/>
    <p:sldLayoutId id="2147483792" r:id="rId13"/>
    <p:sldLayoutId id="2147483793" r:id="rId14"/>
    <p:sldLayoutId id="2147483794" r:id="rId15"/>
    <p:sldLayoutId id="2147483795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172906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0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://flickr.com/photos/visitsnowdonia/4748313631" TargetMode="Externa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21.png"/><Relationship Id="rId7" Type="http://schemas.openxmlformats.org/officeDocument/2006/relationships/image" Target="../media/image16.png"/><Relationship Id="rId12" Type="http://schemas.openxmlformats.org/officeDocument/2006/relationships/hyperlink" Target="https://pxhere.com/en/photo/1172906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11" Type="http://schemas.openxmlformats.org/officeDocument/2006/relationships/image" Target="../media/image20.jpeg"/><Relationship Id="rId5" Type="http://schemas.openxmlformats.org/officeDocument/2006/relationships/image" Target="../media/image22.png"/><Relationship Id="rId10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hyperlink" Target="http://flickr.com/photos/visitsnowdonia/4748313631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pxhere.com/en/photo/1172906" TargetMode="External"/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hyperlink" Target="http://flickr.com/photos/visitsnowdonia/4748313631" TargetMode="External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4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.frontiersin.org/article/10.3389/fenvs.2016.00041/full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79D67CB-C62F-5049-B584-54004351F0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0"/>
            <a:ext cx="91325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607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75CB1C-523C-4474-AE54-1E2822780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327354"/>
          </a:xfrm>
          <a:solidFill>
            <a:srgbClr val="002060"/>
          </a:solidFill>
        </p:spPr>
        <p:txBody>
          <a:bodyPr/>
          <a:lstStyle/>
          <a:p>
            <a:pPr algn="ctr"/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Let’s start…</a:t>
            </a:r>
            <a:b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One World, Three words…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D4A4D0-81EC-4765-AC3F-1A374843FF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2513" y="1854393"/>
            <a:ext cx="6858973" cy="198365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GB" sz="2400" b="1" dirty="0">
                <a:solidFill>
                  <a:srgbClr val="002060"/>
                </a:solidFill>
              </a:rPr>
              <a:t>Chose three words to describe how you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feel about the natural environment and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your relationship with 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670" y="3326988"/>
            <a:ext cx="2906816" cy="29068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78" y="3838051"/>
            <a:ext cx="1929562" cy="18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47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00D3A7-7DFA-4E48-A0B8-5EDC6C91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629210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Theme 1 - Decarbonisation (phasing out fossil fuels)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7C06B8-B5FD-4227-8624-434F6AE8E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05216" y="1124900"/>
            <a:ext cx="2162616" cy="162093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A6A501D-ED44-4625-A20E-300CDA673D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47641" b="3261"/>
          <a:stretch/>
        </p:blipFill>
        <p:spPr>
          <a:xfrm>
            <a:off x="195835" y="3203422"/>
            <a:ext cx="8763108" cy="3404207"/>
          </a:xfrm>
          <a:prstGeom prst="rect">
            <a:avLst/>
          </a:prstGeom>
        </p:spPr>
      </p:pic>
      <p:pic>
        <p:nvPicPr>
          <p:cNvPr id="7" name="Picture 6" descr="A windmill in a field&#10;&#10;Description automatically generated with low confidence">
            <a:extLst>
              <a:ext uri="{FF2B5EF4-FFF2-40B4-BE49-F238E27FC236}">
                <a16:creationId xmlns:a16="http://schemas.microsoft.com/office/drawing/2014/main" id="{E04A4BEC-B6BD-45B2-88D4-91E55D353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398" t="12116" r="19971" b="18562"/>
          <a:stretch/>
        </p:blipFill>
        <p:spPr>
          <a:xfrm>
            <a:off x="7693859" y="987728"/>
            <a:ext cx="1241255" cy="1857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8DF76-35BB-4192-9C45-485178F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86" t="11451" b="9741"/>
          <a:stretch/>
        </p:blipFill>
        <p:spPr>
          <a:xfrm>
            <a:off x="89153" y="1195941"/>
            <a:ext cx="2795262" cy="1243400"/>
          </a:xfrm>
          <a:prstGeom prst="rect">
            <a:avLst/>
          </a:prstGeom>
        </p:spPr>
      </p:pic>
      <p:pic>
        <p:nvPicPr>
          <p:cNvPr id="13" name="Picture 12" descr="A picture containing bicycle, outdoor, sky, transport&#10;&#10;Description automatically generated">
            <a:extLst>
              <a:ext uri="{FF2B5EF4-FFF2-40B4-BE49-F238E27FC236}">
                <a16:creationId xmlns:a16="http://schemas.microsoft.com/office/drawing/2014/main" id="{8DACDFDA-438D-47F4-A7BE-1B2AA583758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199734" y="1322579"/>
            <a:ext cx="1790163" cy="118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697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E59561-D4E5-44B9-A29D-933CD44075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67000"/>
                    </a14:imgEffect>
                  </a14:imgLayer>
                </a14:imgProps>
              </a:ext>
            </a:extLst>
          </a:blip>
          <a:srcRect b="6734"/>
          <a:stretch/>
        </p:blipFill>
        <p:spPr>
          <a:xfrm>
            <a:off x="161212" y="1992056"/>
            <a:ext cx="4401693" cy="19957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C555A24-FBB1-4F52-A503-FC904DD617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7000"/>
                    </a14:imgEffect>
                  </a14:imgLayer>
                </a14:imgProps>
              </a:ext>
            </a:extLst>
          </a:blip>
          <a:srcRect l="79114" t="44619" b="5120"/>
          <a:stretch/>
        </p:blipFill>
        <p:spPr>
          <a:xfrm>
            <a:off x="4498076" y="4187507"/>
            <a:ext cx="4521494" cy="2518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00D3A7-7DFA-4E48-A0B8-5EDC6C91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98"/>
            <a:ext cx="9143999" cy="593597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Theme 1 - Decarbonisation (phasing out fossil fuels)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7C06B8-B5FD-4227-8624-434F6AE8E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5040296" y="2086631"/>
            <a:ext cx="2162616" cy="1620936"/>
          </a:xfr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5B85D5-915A-4362-8B77-A72D2885782E}"/>
              </a:ext>
            </a:extLst>
          </p:cNvPr>
          <p:cNvSpPr txBox="1"/>
          <p:nvPr/>
        </p:nvSpPr>
        <p:spPr>
          <a:xfrm>
            <a:off x="161212" y="4239620"/>
            <a:ext cx="4336864" cy="2308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B050"/>
                </a:solidFill>
              </a:rPr>
              <a:t>The UK Committee on Climate Change recommended </a:t>
            </a:r>
            <a:r>
              <a:rPr lang="en-GB" sz="2400" b="1" dirty="0">
                <a:solidFill>
                  <a:srgbClr val="00B050"/>
                </a:solidFill>
              </a:rPr>
              <a:t>95% by 2050. </a:t>
            </a:r>
            <a:r>
              <a:rPr lang="en-GB" sz="2400" dirty="0">
                <a:solidFill>
                  <a:srgbClr val="00B050"/>
                </a:solidFill>
              </a:rPr>
              <a:t>Welsh Government has accepted this and committed to achieve a net zero public sector by 2030</a:t>
            </a:r>
          </a:p>
        </p:txBody>
      </p:sp>
      <p:pic>
        <p:nvPicPr>
          <p:cNvPr id="7" name="Picture 6" descr="A windmill in a field&#10;&#10;Description automatically generated with low confidence">
            <a:extLst>
              <a:ext uri="{FF2B5EF4-FFF2-40B4-BE49-F238E27FC236}">
                <a16:creationId xmlns:a16="http://schemas.microsoft.com/office/drawing/2014/main" id="{E04A4BEC-B6BD-45B2-88D4-91E55D3537E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6398" t="12116" r="19971" b="18562"/>
          <a:stretch/>
        </p:blipFill>
        <p:spPr>
          <a:xfrm>
            <a:off x="7605033" y="1132762"/>
            <a:ext cx="1241255" cy="1857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8DF76-35BB-4192-9C45-485178FAB4F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086" t="11451" b="9741"/>
          <a:stretch/>
        </p:blipFill>
        <p:spPr>
          <a:xfrm>
            <a:off x="229205" y="586099"/>
            <a:ext cx="2795262" cy="1243400"/>
          </a:xfrm>
          <a:prstGeom prst="rect">
            <a:avLst/>
          </a:prstGeom>
        </p:spPr>
      </p:pic>
      <p:pic>
        <p:nvPicPr>
          <p:cNvPr id="13" name="Picture 12" descr="A picture containing bicycle, outdoor, sky, transport&#10;&#10;Description automatically generated">
            <a:extLst>
              <a:ext uri="{FF2B5EF4-FFF2-40B4-BE49-F238E27FC236}">
                <a16:creationId xmlns:a16="http://schemas.microsoft.com/office/drawing/2014/main" id="{8DACDFDA-438D-47F4-A7BE-1B2AA583758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4002608" y="699474"/>
            <a:ext cx="1790163" cy="118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4458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3B7C06B8-B5FD-4227-8624-434F6AE8EB5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75888" y="431927"/>
            <a:ext cx="2162616" cy="1620936"/>
          </a:xfrm>
        </p:spPr>
      </p:pic>
      <p:pic>
        <p:nvPicPr>
          <p:cNvPr id="7" name="Picture 6" descr="A windmill in a field&#10;&#10;Description automatically generated with low confidence">
            <a:extLst>
              <a:ext uri="{FF2B5EF4-FFF2-40B4-BE49-F238E27FC236}">
                <a16:creationId xmlns:a16="http://schemas.microsoft.com/office/drawing/2014/main" id="{E04A4BEC-B6BD-45B2-88D4-91E55D3537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6398" t="12116" r="19971" b="18562"/>
          <a:stretch/>
        </p:blipFill>
        <p:spPr>
          <a:xfrm>
            <a:off x="7620624" y="419875"/>
            <a:ext cx="1241255" cy="185717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1C8DF76-35BB-4192-9C45-485178FAB4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086" t="11451" b="9741"/>
          <a:stretch/>
        </p:blipFill>
        <p:spPr>
          <a:xfrm>
            <a:off x="188920" y="809463"/>
            <a:ext cx="2795262" cy="1243400"/>
          </a:xfrm>
          <a:prstGeom prst="rect">
            <a:avLst/>
          </a:prstGeom>
        </p:spPr>
      </p:pic>
      <p:pic>
        <p:nvPicPr>
          <p:cNvPr id="13" name="Picture 12" descr="A picture containing bicycle, outdoor, sky, transport&#10;&#10;Description automatically generated">
            <a:extLst>
              <a:ext uri="{FF2B5EF4-FFF2-40B4-BE49-F238E27FC236}">
                <a16:creationId xmlns:a16="http://schemas.microsoft.com/office/drawing/2014/main" id="{8DACDFDA-438D-47F4-A7BE-1B2AA5837585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3178238" y="865388"/>
            <a:ext cx="1790163" cy="11874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219C32-24D5-4ED5-A39C-FBFFF54AA70D}"/>
              </a:ext>
            </a:extLst>
          </p:cNvPr>
          <p:cNvSpPr txBox="1"/>
          <p:nvPr/>
        </p:nvSpPr>
        <p:spPr>
          <a:xfrm>
            <a:off x="123825" y="2309252"/>
            <a:ext cx="9020175" cy="49810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400" b="1" dirty="0">
                <a:solidFill>
                  <a:srgbClr val="00B05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 to support the discussion: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Travelling to and from work (depending on COVID-19 circumstances): bike, walk, public transport, electric-vehicle, car share: all reduce harmful exhaust emissions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Heating and lighting your home/office: are you doing it efficiently?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Source of electricity: you can choose a green tariff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food we eat, where and how we purchase it, including packaging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items we purchase for work: what is their carbon footprint? Are they needed?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impact of our waste (including during homeworking) on decarbonisation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Impact of carbon emissions on biodiversity, local green spaces, green infrastructure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2000" dirty="0">
              <a:solidFill>
                <a:srgbClr val="00B05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00D3A7-7DFA-4E48-A0B8-5EDC6C91C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7498"/>
            <a:ext cx="9144000" cy="616308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Theme 1 - Decarbonisation (phasing out fossil fuels)</a:t>
            </a:r>
          </a:p>
        </p:txBody>
      </p:sp>
    </p:spTree>
    <p:extLst>
      <p:ext uri="{BB962C8B-B14F-4D97-AF65-F5344CB8AC3E}">
        <p14:creationId xmlns:p14="http://schemas.microsoft.com/office/powerpoint/2010/main" val="1852903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9282" y="891251"/>
            <a:ext cx="256614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Environment (Wales) Act 2016</a:t>
            </a:r>
          </a:p>
          <a:p>
            <a:r>
              <a:rPr lang="en-GB" sz="1600" dirty="0">
                <a:solidFill>
                  <a:srgbClr val="002060"/>
                </a:solidFill>
              </a:rPr>
              <a:t>‘Sustainable management of natural resources’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827311" y="906022"/>
            <a:ext cx="3124661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00B050"/>
                </a:solidFill>
              </a:rPr>
              <a:t>Section 6 – Biodiversity and resilience of ecosystems duty</a:t>
            </a:r>
            <a:endParaRPr lang="en-GB" sz="1600" dirty="0">
              <a:solidFill>
                <a:srgbClr val="00B050"/>
              </a:solidFill>
            </a:endParaRPr>
          </a:p>
          <a:p>
            <a:r>
              <a:rPr lang="en-GB" sz="1600" dirty="0">
                <a:solidFill>
                  <a:srgbClr val="002060"/>
                </a:solidFill>
              </a:rPr>
              <a:t>‘Seek to maintain and enhance biodiversity and promote the resilience of ecosystems’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1157" y="2862700"/>
            <a:ext cx="9042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rgbClr val="00B050"/>
                </a:solidFill>
              </a:rPr>
              <a:t>‘Embed the consideration of biodiversity and ecosystems into day to day activities, policies, plans, programmes and projects – changing the way we think about acting for biodiversity’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565" y="933988"/>
            <a:ext cx="2644135" cy="17942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413E644-22AE-4903-BCEB-C8188F59C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4678" y="5966749"/>
            <a:ext cx="2171773" cy="58668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ADF0DFB-DF52-4FD0-AEFE-D7DAB735A5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105" y="3528318"/>
            <a:ext cx="2089750" cy="294654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85A2A9-891E-426A-94C3-ED5D98E048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7535" y="3585446"/>
            <a:ext cx="3219636" cy="221534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2517490-8237-426F-A66C-6EDE8960A4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3124" y="3619015"/>
            <a:ext cx="2875827" cy="214820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9BD28AC-4A1D-5640-B37C-BE4225C0BD1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7263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108000" rIns="91440" bIns="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8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Theme 2. Biodiversity - Reversing the crisis in Nature</a:t>
            </a:r>
            <a:endParaRPr lang="en-GB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15096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765DED-590E-4F4C-9075-07250A60CA13}"/>
              </a:ext>
            </a:extLst>
          </p:cNvPr>
          <p:cNvSpPr txBox="1"/>
          <p:nvPr/>
        </p:nvSpPr>
        <p:spPr>
          <a:xfrm>
            <a:off x="95249" y="891251"/>
            <a:ext cx="8943975" cy="5490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 to support the discussion:</a:t>
            </a:r>
            <a:endParaRPr lang="en-GB" sz="20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Site management (home and office) – are we causing the release of harmful substances? Are we providing habitats such as planters, bug hotels, bird boxes/feeders?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 management – habitats for hedgehogs, birds, pollinating insects? Are we using chemicals – weed killers, pesticides?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food we eat – how is it grown, where does it come from, how far has it travelled, how is it packaged?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Paper and office consumables – where do these come from? Are they recycled, or do they have a ‘Forest Stewardship Scheme’ verification mark?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How we travel and the impact on the environment and biodiversity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Volunteering opportunities to improve local green spaces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Engaging with other teams and services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897" y="5102898"/>
            <a:ext cx="2219328" cy="166235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2B91D6C-26BF-1F44-95E6-FA6B42C1F5E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72633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108000" rIns="91440" bIns="0" rtlCol="0" anchor="t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GB" sz="2800" b="1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Theme 2. Biodiversity - Reversing the crisis in Nature</a:t>
            </a:r>
            <a:endParaRPr lang="en-GB" sz="28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17269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A6C756-9E5B-4366-B067-244B0ECF7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54509"/>
          </a:xfrm>
          <a:solidFill>
            <a:srgbClr val="92D050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Comfort Break</a:t>
            </a:r>
          </a:p>
        </p:txBody>
      </p:sp>
      <p:pic>
        <p:nvPicPr>
          <p:cNvPr id="5" name="Content Placeholder 4" descr="Hot air balloon in foggy mountains">
            <a:extLst>
              <a:ext uri="{FF2B5EF4-FFF2-40B4-BE49-F238E27FC236}">
                <a16:creationId xmlns:a16="http://schemas.microsoft.com/office/drawing/2014/main" id="{F10DFF91-0FB1-47A6-B249-656914F2F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72" r="11066" b="5067"/>
          <a:stretch/>
        </p:blipFill>
        <p:spPr>
          <a:xfrm>
            <a:off x="0" y="1054509"/>
            <a:ext cx="9144000" cy="580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141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266C5-2C5B-4300-AB07-D510F5792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1837"/>
          </a:xfrm>
          <a:solidFill>
            <a:srgbClr val="002060"/>
          </a:solidFill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 3: Resource Efficiency / Zero Waste</a:t>
            </a:r>
            <a:endParaRPr lang="en-US" sz="3600" b="1" kern="1200" dirty="0">
              <a:solidFill>
                <a:schemeClr val="accent5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486EEB4-FD53-497D-87A8-C5FBAE299723}"/>
              </a:ext>
            </a:extLst>
          </p:cNvPr>
          <p:cNvGrpSpPr/>
          <p:nvPr/>
        </p:nvGrpSpPr>
        <p:grpSpPr>
          <a:xfrm>
            <a:off x="394831" y="842489"/>
            <a:ext cx="8352050" cy="5830005"/>
            <a:chOff x="3436354" y="2826120"/>
            <a:chExt cx="5558304" cy="3669560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84C746E-3C10-45F7-B15F-FEE94D9DC89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6354" y="2826120"/>
              <a:ext cx="5558304" cy="366956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DADF00-3ECB-4C74-BD72-D1D2F7470662}"/>
                </a:ext>
              </a:extLst>
            </p:cNvPr>
            <p:cNvSpPr txBox="1"/>
            <p:nvPr/>
          </p:nvSpPr>
          <p:spPr>
            <a:xfrm>
              <a:off x="4614633" y="3141693"/>
              <a:ext cx="956931" cy="290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REFUSE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82600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9C877D9-1C2B-4D95-AAF6-A98194E90C85}"/>
              </a:ext>
            </a:extLst>
          </p:cNvPr>
          <p:cNvSpPr txBox="1"/>
          <p:nvPr/>
        </p:nvSpPr>
        <p:spPr>
          <a:xfrm>
            <a:off x="151256" y="842489"/>
            <a:ext cx="8839200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Examples to support the discussion:</a:t>
            </a:r>
            <a:endParaRPr lang="en-GB" sz="2000" dirty="0">
              <a:solidFill>
                <a:srgbClr val="00B05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Office consumables: go paperless, no single-use plastics?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Food waste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Procurement practices: minimise waste through terms and conditions of contract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Embed the waste hierarchy (see previous slide) 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Think about clothes/uniforms, electrical goods/I.T., cleaning materials, stationery, general waste and recycling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Plastic waste – and how you could make a difference to reduce single-use plastics (or plastic use in general, when there are alternatives)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Garden / land management</a:t>
            </a:r>
          </a:p>
          <a:p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0173" y="4896840"/>
            <a:ext cx="2425912" cy="186492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B82B88D0-172B-1F43-8FDC-D8FA7B439346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72267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Theme 3: Resource Efficiency / Zero Waste</a:t>
            </a:r>
          </a:p>
        </p:txBody>
      </p:sp>
    </p:spTree>
    <p:extLst>
      <p:ext uri="{BB962C8B-B14F-4D97-AF65-F5344CB8AC3E}">
        <p14:creationId xmlns:p14="http://schemas.microsoft.com/office/powerpoint/2010/main" val="25191977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68A868A-6ECD-8345-A9DE-030232529FC6}"/>
              </a:ext>
            </a:extLst>
          </p:cNvPr>
          <p:cNvSpPr/>
          <p:nvPr/>
        </p:nvSpPr>
        <p:spPr>
          <a:xfrm>
            <a:off x="3473245" y="0"/>
            <a:ext cx="5670755" cy="68580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56A1717-D512-7F47-9974-100CCEA92345}"/>
              </a:ext>
            </a:extLst>
          </p:cNvPr>
          <p:cNvSpPr/>
          <p:nvPr/>
        </p:nvSpPr>
        <p:spPr>
          <a:xfrm>
            <a:off x="0" y="0"/>
            <a:ext cx="3561736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E47C7E-4020-4D90-B73F-2A3F3AE4E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559678"/>
            <a:ext cx="2675936" cy="4952492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 further…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400577-48E4-46C3-8CD8-EA9C4C78E55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3165539"/>
              </p:ext>
            </p:extLst>
          </p:nvPr>
        </p:nvGraphicFramePr>
        <p:xfrm>
          <a:off x="3886200" y="568325"/>
          <a:ext cx="46863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74" y="2572725"/>
            <a:ext cx="3569110" cy="2714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27" y="5342480"/>
            <a:ext cx="857252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4741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C925D7-0532-41B7-82E8-E4D6743A4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00548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we going to do?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8F9FD5-31DA-4DE7-8F85-7A3A03FDA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529" y="1113243"/>
            <a:ext cx="7999672" cy="3171163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Discuss and identify the ways that our team has an impact on the environment – positively and negatively</a:t>
            </a:r>
          </a:p>
          <a:p>
            <a:r>
              <a:rPr lang="en-GB" dirty="0">
                <a:solidFill>
                  <a:srgbClr val="002060"/>
                </a:solidFill>
              </a:rPr>
              <a:t>Find ways to ENHANCE positive impacts and REDUCE negative impacts</a:t>
            </a:r>
          </a:p>
          <a:p>
            <a:r>
              <a:rPr lang="en-GB" dirty="0">
                <a:solidFill>
                  <a:srgbClr val="002060"/>
                </a:solidFill>
              </a:rPr>
              <a:t>Write our actions into a planner</a:t>
            </a:r>
          </a:p>
          <a:p>
            <a:r>
              <a:rPr lang="en-GB" dirty="0">
                <a:solidFill>
                  <a:srgbClr val="002060"/>
                </a:solidFill>
              </a:rPr>
              <a:t>Set goals and targets</a:t>
            </a:r>
          </a:p>
          <a:p>
            <a:r>
              <a:rPr lang="en-GB" dirty="0">
                <a:solidFill>
                  <a:srgbClr val="002060"/>
                </a:solidFill>
              </a:rPr>
              <a:t>Monitor and report our progress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6387" y="4284406"/>
            <a:ext cx="2081880" cy="20818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171" y="4383002"/>
            <a:ext cx="1929562" cy="188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193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88CAB-1DD2-4238-A071-696DC2B8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0313" y="0"/>
            <a:ext cx="6003687" cy="70054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Why are we going to do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E7B30-34E4-4C12-8CBB-4D6C3CB7D2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7270" y="957096"/>
            <a:ext cx="5906729" cy="4065613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002060"/>
                </a:solidFill>
              </a:rPr>
              <a:t>We have experienced the effects of the COVID-19 pandemic</a:t>
            </a:r>
          </a:p>
          <a:p>
            <a:r>
              <a:rPr lang="en-GB" dirty="0">
                <a:solidFill>
                  <a:srgbClr val="002060"/>
                </a:solidFill>
              </a:rPr>
              <a:t>We have a climate emergency</a:t>
            </a:r>
          </a:p>
          <a:p>
            <a:r>
              <a:rPr lang="en-GB" dirty="0">
                <a:solidFill>
                  <a:srgbClr val="002060"/>
                </a:solidFill>
              </a:rPr>
              <a:t>We have a nature crisis</a:t>
            </a:r>
          </a:p>
          <a:p>
            <a:r>
              <a:rPr lang="en-GB" dirty="0">
                <a:solidFill>
                  <a:srgbClr val="002060"/>
                </a:solidFill>
              </a:rPr>
              <a:t>We have a plastic waste emergency</a:t>
            </a:r>
          </a:p>
          <a:p>
            <a:r>
              <a:rPr lang="en-GB" dirty="0">
                <a:solidFill>
                  <a:srgbClr val="002060"/>
                </a:solidFill>
              </a:rPr>
              <a:t>Our organisation has a legal obligation</a:t>
            </a:r>
          </a:p>
          <a:p>
            <a:r>
              <a:rPr lang="en-GB" dirty="0">
                <a:solidFill>
                  <a:srgbClr val="002060"/>
                </a:solidFill>
              </a:rPr>
              <a:t>We can help ourselves, our families, our employer, our communities, and our planet</a:t>
            </a:r>
          </a:p>
          <a:p>
            <a:r>
              <a:rPr lang="en-GB" dirty="0">
                <a:solidFill>
                  <a:srgbClr val="002060"/>
                </a:solidFill>
              </a:rPr>
              <a:t>What else – why do you think we should do this?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CE0031-7616-41C1-83C7-E277139C0E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8108"/>
          <a:stretch/>
        </p:blipFill>
        <p:spPr>
          <a:xfrm>
            <a:off x="0" y="0"/>
            <a:ext cx="3140313" cy="21643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F5756D-BBCD-4181-9AF4-B6736F02E2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051" r="3" b="1881"/>
          <a:stretch/>
        </p:blipFill>
        <p:spPr>
          <a:xfrm>
            <a:off x="0" y="2342320"/>
            <a:ext cx="3140313" cy="216432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D4F23C-7B59-4004-89BF-42E79F9B36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" b="9615"/>
          <a:stretch/>
        </p:blipFill>
        <p:spPr>
          <a:xfrm>
            <a:off x="0" y="4684639"/>
            <a:ext cx="3140313" cy="21643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717" y="4917802"/>
            <a:ext cx="1725302" cy="1441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578" y="4819085"/>
            <a:ext cx="1639370" cy="163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1303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FE803E16-2B79-D647-8FC3-3E60B3F9E508}"/>
              </a:ext>
            </a:extLst>
          </p:cNvPr>
          <p:cNvSpPr/>
          <p:nvPr/>
        </p:nvSpPr>
        <p:spPr>
          <a:xfrm>
            <a:off x="176981" y="4244042"/>
            <a:ext cx="3519517" cy="105545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254C7-E5D2-2349-B51C-65EBEA269E8E}"/>
              </a:ext>
            </a:extLst>
          </p:cNvPr>
          <p:cNvSpPr/>
          <p:nvPr/>
        </p:nvSpPr>
        <p:spPr>
          <a:xfrm>
            <a:off x="176981" y="3262801"/>
            <a:ext cx="3519517" cy="71529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055612F-0CEB-7C4B-8E7B-5018DEA4E71C}"/>
              </a:ext>
            </a:extLst>
          </p:cNvPr>
          <p:cNvSpPr/>
          <p:nvPr/>
        </p:nvSpPr>
        <p:spPr>
          <a:xfrm>
            <a:off x="176981" y="2286000"/>
            <a:ext cx="3519517" cy="7152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094E37E9-0097-46F9-9962-21C0CE69A2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778766" y="2050024"/>
            <a:ext cx="5188253" cy="452981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C988CAB-1DD2-4238-A071-696DC2B8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645"/>
            <a:ext cx="9144000" cy="646616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What are our themes?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3E7B30-34E4-4C12-8CBB-4D6C3CB7D2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9249" y="2374491"/>
            <a:ext cx="3679723" cy="3162584"/>
          </a:xfrm>
        </p:spPr>
        <p:txBody>
          <a:bodyPr>
            <a:no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Decarbonisation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Biodiversity</a:t>
            </a:r>
          </a:p>
          <a:p>
            <a:endParaRPr lang="en-GB" sz="2400" dirty="0">
              <a:solidFill>
                <a:srgbClr val="002060"/>
              </a:solidFill>
            </a:endParaRPr>
          </a:p>
          <a:p>
            <a:r>
              <a:rPr lang="en-GB" sz="2400" dirty="0">
                <a:solidFill>
                  <a:srgbClr val="002060"/>
                </a:solidFill>
              </a:rPr>
              <a:t>Resource Efficiency/</a:t>
            </a:r>
            <a:br>
              <a:rPr lang="en-GB" sz="2400" dirty="0">
                <a:solidFill>
                  <a:srgbClr val="002060"/>
                </a:solidFill>
              </a:rPr>
            </a:br>
            <a:r>
              <a:rPr lang="en-GB" sz="2400" dirty="0">
                <a:solidFill>
                  <a:srgbClr val="002060"/>
                </a:solidFill>
              </a:rPr>
              <a:t>Zero Waste</a:t>
            </a:r>
          </a:p>
          <a:p>
            <a:pPr marL="0" indent="0">
              <a:buNone/>
            </a:pPr>
            <a:endParaRPr lang="en-GB" sz="24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B3E7B30-34E4-4C12-8CBB-4D6C3CB7D2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67464" y="700506"/>
            <a:ext cx="6496665" cy="115101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Our relationship with nature is complex. </a:t>
            </a:r>
            <a:br>
              <a:rPr lang="en-GB" sz="2400" b="1" dirty="0">
                <a:solidFill>
                  <a:srgbClr val="002060"/>
                </a:solidFill>
              </a:rPr>
            </a:br>
            <a:r>
              <a:rPr lang="en-GB" sz="2400" b="1" dirty="0">
                <a:solidFill>
                  <a:srgbClr val="002060"/>
                </a:solidFill>
              </a:rPr>
              <a:t>So, the workshop simplifies things by focusing on three key themes: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6314165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A4F12A-A342-4020-82F3-D3727EFF3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30045"/>
          </a:xfrm>
          <a:solidFill>
            <a:schemeClr val="accent1">
              <a:lumMod val="50000"/>
            </a:schemeClr>
          </a:solidFill>
        </p:spPr>
        <p:txBody>
          <a:bodyPr/>
          <a:lstStyle/>
          <a:p>
            <a:pPr algn="ctr"/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Why these themes?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D5D295-EFC9-48EB-8FC3-D150854EB3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64" y="2151165"/>
            <a:ext cx="8769385" cy="4351338"/>
          </a:xfrm>
        </p:spPr>
        <p:txBody>
          <a:bodyPr>
            <a:norm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These three themes are interlinked</a:t>
            </a:r>
          </a:p>
          <a:p>
            <a:r>
              <a:rPr lang="en-GB" sz="2400" dirty="0">
                <a:solidFill>
                  <a:srgbClr val="002060"/>
                </a:solidFill>
              </a:rPr>
              <a:t>The Welsh, UK, and European Governments, as well as the United Nations have set bold, large-scale targets for each theme</a:t>
            </a:r>
          </a:p>
          <a:p>
            <a:r>
              <a:rPr lang="en-GB" sz="2400" dirty="0">
                <a:solidFill>
                  <a:srgbClr val="002060"/>
                </a:solidFill>
              </a:rPr>
              <a:t>There are legal requirements for the Welsh public sector to address each theme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332A2-4FFD-4D31-A6E2-714540A1ED0D}"/>
              </a:ext>
            </a:extLst>
          </p:cNvPr>
          <p:cNvSpPr txBox="1"/>
          <p:nvPr/>
        </p:nvSpPr>
        <p:spPr>
          <a:xfrm>
            <a:off x="128954" y="1051025"/>
            <a:ext cx="88551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</a:rPr>
              <a:t>As a nation and a planet we are facing emergencies in each of the three themes. </a:t>
            </a:r>
            <a:endParaRPr lang="en-GB" b="1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575F2A-C008-4BF1-8260-D9DAC51B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73" y="5203942"/>
            <a:ext cx="8644877" cy="129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360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64AFA-7E90-4293-9099-15EC11A38D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450"/>
            <a:ext cx="9144000" cy="590188"/>
          </a:xfrm>
          <a:solidFill>
            <a:schemeClr val="accent1">
              <a:lumMod val="5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GB" sz="28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Well-being of Future Generations (Wales) Act 2015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7DD18C6-7965-46E0-BE80-C48D10E3C466}"/>
              </a:ext>
            </a:extLst>
          </p:cNvPr>
          <p:cNvSpPr txBox="1"/>
          <p:nvPr/>
        </p:nvSpPr>
        <p:spPr>
          <a:xfrm>
            <a:off x="105508" y="679734"/>
            <a:ext cx="89178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The Act requires 44 public bodies in Wales to deliver seven national well-being goals through five ways of working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EBA2F2-8DB1-4282-98F5-6951F7AF7170}"/>
              </a:ext>
            </a:extLst>
          </p:cNvPr>
          <p:cNvSpPr txBox="1"/>
          <p:nvPr/>
        </p:nvSpPr>
        <p:spPr>
          <a:xfrm>
            <a:off x="5781370" y="2594951"/>
            <a:ext cx="300600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Environmental Care and Restoration is a big part of the WFG Act. It recognises that without nature, we cannot thrive.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3461"/>
            <a:ext cx="5397910" cy="5144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183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65BE0-F758-44B0-A9CB-EF2346F204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79100"/>
          </a:xfrm>
          <a:solidFill>
            <a:schemeClr val="accent1">
              <a:lumMod val="50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How will we do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4D2223-C6A9-4136-8F4F-E98A675995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062" y="717846"/>
            <a:ext cx="9012852" cy="885806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rgbClr val="002060"/>
                </a:solidFill>
              </a:rPr>
              <a:t>We will use the five ways of working to think about our impacts on the three key themes – decarbonisation, biodiversity, resource efficiency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F51749-5046-4338-A8F8-2A0194C8E65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629267" y="1407151"/>
            <a:ext cx="6172629" cy="477174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A3F5B2-C030-4A9F-AB7F-D441DFF1ACDB}"/>
              </a:ext>
            </a:extLst>
          </p:cNvPr>
          <p:cNvSpPr txBox="1"/>
          <p:nvPr/>
        </p:nvSpPr>
        <p:spPr>
          <a:xfrm>
            <a:off x="82062" y="6217646"/>
            <a:ext cx="9012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Be mindful of how these themes overlap and support each other</a:t>
            </a:r>
          </a:p>
        </p:txBody>
      </p:sp>
    </p:spTree>
    <p:extLst>
      <p:ext uri="{BB962C8B-B14F-4D97-AF65-F5344CB8AC3E}">
        <p14:creationId xmlns:p14="http://schemas.microsoft.com/office/powerpoint/2010/main" val="2334570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6D3F654-DCF1-4A11-BBB4-D93BA8D53393}"/>
              </a:ext>
            </a:extLst>
          </p:cNvPr>
          <p:cNvSpPr txBox="1"/>
          <p:nvPr/>
        </p:nvSpPr>
        <p:spPr>
          <a:xfrm>
            <a:off x="0" y="-19431"/>
            <a:ext cx="9144000" cy="75403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b="1" kern="1200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Action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3C003B-DE2D-466B-8A22-53654F59F7E2}"/>
              </a:ext>
            </a:extLst>
          </p:cNvPr>
          <p:cNvSpPr txBox="1"/>
          <p:nvPr/>
        </p:nvSpPr>
        <p:spPr>
          <a:xfrm>
            <a:off x="121290" y="835070"/>
            <a:ext cx="8850701" cy="8545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We have been provided with a template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2060"/>
                </a:solidFill>
              </a:rPr>
              <a:t>Your team will either use or adapt the template, and maintain an ongoing</a:t>
            </a:r>
            <a:br>
              <a:rPr lang="en-US" sz="2000" dirty="0">
                <a:solidFill>
                  <a:srgbClr val="002060"/>
                </a:solidFill>
              </a:rPr>
            </a:br>
            <a:r>
              <a:rPr lang="en-US" sz="2000" dirty="0">
                <a:solidFill>
                  <a:srgbClr val="002060"/>
                </a:solidFill>
              </a:rPr>
              <a:t>   monitoring and reporting system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F90BE2-4431-4CB4-94A8-039A8D39FFAC}"/>
              </a:ext>
            </a:extLst>
          </p:cNvPr>
          <p:cNvSpPr txBox="1"/>
          <p:nvPr/>
        </p:nvSpPr>
        <p:spPr>
          <a:xfrm>
            <a:off x="-2" y="6405568"/>
            <a:ext cx="9144001" cy="45243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WORKSHOP GOAL –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SET ACTIONS AND FOLLOW THEM UP!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75F70D-FFEF-7B4D-8015-8D918EFD2B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1" t="13377" r="2900" b="13241"/>
          <a:stretch/>
        </p:blipFill>
        <p:spPr>
          <a:xfrm>
            <a:off x="513322" y="1815960"/>
            <a:ext cx="8008278" cy="4430931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853054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62EDD-BEF9-4BE9-994D-0D5222EFD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9048750" cy="708305"/>
          </a:xfrm>
          <a:solidFill>
            <a:srgbClr val="002060"/>
          </a:solidFill>
        </p:spPr>
        <p:txBody>
          <a:bodyPr>
            <a:normAutofit/>
          </a:bodyPr>
          <a:lstStyle/>
          <a:p>
            <a:pPr algn="ctr"/>
            <a:r>
              <a:rPr lang="en-GB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 Rules and Advice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D383B-4154-472A-8BE6-C46676D8E2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819" y="774980"/>
            <a:ext cx="8681687" cy="5915187"/>
          </a:xfrm>
        </p:spPr>
        <p:txBody>
          <a:bodyPr>
            <a:normAutofit fontScale="32500" lnSpcReduction="20000"/>
          </a:bodyPr>
          <a:lstStyle/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56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GB" sz="6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 present and engaged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Be honest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Be empowered to share your ideas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endParaRPr lang="en-GB" sz="6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56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en-GB" sz="6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 constructively and be prepared to think differently to usual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Share all relevant information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2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Be timely and concise in your communications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Understand how to use the meeting technology (and ask if you’re not sure)</a:t>
            </a:r>
          </a:p>
          <a:p>
            <a:pPr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Don’t discount any ideas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Allow equal space for all participants’ voices to be heard</a:t>
            </a:r>
          </a:p>
          <a:p>
            <a:pPr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• Keep jargon to a minimum</a:t>
            </a:r>
          </a:p>
          <a:p>
            <a:pPr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56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indent="0">
              <a:lnSpc>
                <a:spcPct val="107000"/>
              </a:lnSpc>
              <a:spcBef>
                <a:spcPts val="0"/>
              </a:spcBef>
              <a:buNone/>
            </a:pPr>
            <a:endParaRPr lang="en-GB" sz="5600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6400" b="1" dirty="0">
                <a:solidFill>
                  <a:srgbClr val="00B05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 commit to take action as: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6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Individuals, accepting our personal responsibility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6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whole team, providing an example to colleagues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6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core component of our organisation’s legal or voluntary compliance practice</a:t>
            </a:r>
          </a:p>
          <a:p>
            <a:pPr lvl="0">
              <a:lnSpc>
                <a:spcPct val="107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GB" sz="64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Advocates and innovators, seeking the permission from management to go further than the compliance minimum 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1800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en-GB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474" y="-171450"/>
            <a:ext cx="2076452" cy="2076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17180"/>
      </p:ext>
    </p:extLst>
  </p:cSld>
  <p:clrMapOvr>
    <a:masterClrMapping/>
  </p:clrMapOvr>
</p:sld>
</file>

<file path=ppt/theme/theme1.xml><?xml version="1.0" encoding="utf-8"?>
<a:theme xmlns:a="http://schemas.openxmlformats.org/drawingml/2006/main" name="Wisp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B9EC83A3F498543929A83DCF95C0A5E" ma:contentTypeVersion="12" ma:contentTypeDescription="Create a new document." ma:contentTypeScope="" ma:versionID="ffedba49e41564649952f3f6d2691faf">
  <xsd:schema xmlns:xsd="http://www.w3.org/2001/XMLSchema" xmlns:xs="http://www.w3.org/2001/XMLSchema" xmlns:p="http://schemas.microsoft.com/office/2006/metadata/properties" xmlns:ns2="3fb549b9-3563-4fd0-8b39-38cd8a9a19eb" xmlns:ns3="bf0dc320-b31f-45b4-ac43-8218b7f56e23" targetNamespace="http://schemas.microsoft.com/office/2006/metadata/properties" ma:root="true" ma:fieldsID="6cb03913f756735574db4a1ef6c01850" ns2:_="" ns3:_="">
    <xsd:import namespace="3fb549b9-3563-4fd0-8b39-38cd8a9a19eb"/>
    <xsd:import namespace="bf0dc320-b31f-45b4-ac43-8218b7f56e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549b9-3563-4fd0-8b39-38cd8a9a19e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0dc320-b31f-45b4-ac43-8218b7f56e23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FCEDD5E-8B79-46BB-B101-AE84FC16DFA3}">
  <ds:schemaRefs>
    <ds:schemaRef ds:uri="http://purl.org/dc/elements/1.1/"/>
    <ds:schemaRef ds:uri="bf0dc320-b31f-45b4-ac43-8218b7f56e23"/>
    <ds:schemaRef ds:uri="3fb549b9-3563-4fd0-8b39-38cd8a9a19eb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67496A3B-AC93-4644-988C-905DB32750B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b549b9-3563-4fd0-8b39-38cd8a9a19eb"/>
    <ds:schemaRef ds:uri="bf0dc320-b31f-45b4-ac43-8218b7f56e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041F2B-82B7-4929-BF5C-7673376EF87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{57526E6D-9EB3-3C40-AD69-BA99E406B56D}tf10001069</Template>
  <TotalTime>1242</TotalTime>
  <Words>1115</Words>
  <Application>Microsoft Macintosh PowerPoint</Application>
  <PresentationFormat>On-screen Show (4:3)</PresentationFormat>
  <Paragraphs>115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Wingdings</vt:lpstr>
      <vt:lpstr>Wingdings 3</vt:lpstr>
      <vt:lpstr>Wisp</vt:lpstr>
      <vt:lpstr>PowerPoint Presentation</vt:lpstr>
      <vt:lpstr>What are we going to do?</vt:lpstr>
      <vt:lpstr>Why are we going to do this?</vt:lpstr>
      <vt:lpstr> What are our themes?</vt:lpstr>
      <vt:lpstr> Why these themes?</vt:lpstr>
      <vt:lpstr>Well-being of Future Generations (Wales) Act 2015</vt:lpstr>
      <vt:lpstr>How will we do this?</vt:lpstr>
      <vt:lpstr>PowerPoint Presentation</vt:lpstr>
      <vt:lpstr>Ground Rules and Advice</vt:lpstr>
      <vt:lpstr>Let’s start… One World, Three words…</vt:lpstr>
      <vt:lpstr>Theme 1 - Decarbonisation (phasing out fossil fuels)</vt:lpstr>
      <vt:lpstr>Theme 1 - Decarbonisation (phasing out fossil fuels)</vt:lpstr>
      <vt:lpstr>Theme 1 - Decarbonisation (phasing out fossil fuels)</vt:lpstr>
      <vt:lpstr>PowerPoint Presentation</vt:lpstr>
      <vt:lpstr>PowerPoint Presentation</vt:lpstr>
      <vt:lpstr>Comfort Break</vt:lpstr>
      <vt:lpstr>Theme 3: Resource Efficiency / Zero Waste</vt:lpstr>
      <vt:lpstr>PowerPoint Presentation</vt:lpstr>
      <vt:lpstr>Go further…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SIFT</dc:title>
  <dc:creator>Rhodri Thomas</dc:creator>
  <cp:lastModifiedBy>Hayley Jenney</cp:lastModifiedBy>
  <cp:revision>46</cp:revision>
  <dcterms:created xsi:type="dcterms:W3CDTF">2020-11-02T15:31:15Z</dcterms:created>
  <dcterms:modified xsi:type="dcterms:W3CDTF">2022-04-06T15:14:46Z</dcterms:modified>
</cp:coreProperties>
</file>