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notesMasterIdLst>
    <p:notesMasterId r:id="rId22"/>
  </p:notesMasterIdLst>
  <p:sldIdLst>
    <p:sldId id="257" r:id="rId6"/>
    <p:sldId id="2147375849" r:id="rId7"/>
    <p:sldId id="2147375850" r:id="rId8"/>
    <p:sldId id="2147375852" r:id="rId9"/>
    <p:sldId id="2147375851" r:id="rId10"/>
    <p:sldId id="2147375853" r:id="rId11"/>
    <p:sldId id="2147375856" r:id="rId12"/>
    <p:sldId id="2147375854" r:id="rId13"/>
    <p:sldId id="2147375857" r:id="rId14"/>
    <p:sldId id="2147375858" r:id="rId15"/>
    <p:sldId id="2147375860" r:id="rId16"/>
    <p:sldId id="2147375855" r:id="rId17"/>
    <p:sldId id="2147375859" r:id="rId18"/>
    <p:sldId id="2147375861" r:id="rId19"/>
    <p:sldId id="261" r:id="rId20"/>
    <p:sldId id="214737586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E0DE308-5C79-A64A-FC33-70D04C3C2895}" name="Leony Hiscocks (Public Health Wales - Matrix House)" initials="LH" userId="S::Leony.Hiscocks@wales.nhs.uk::61f7ca2e-d384-4128-a81d-42f02309455e" providerId="AD"/>
  <p188:author id="{A1DFA91B-0C5E-2742-DA78-68813409AFB1}" name="Francesca Brugnoli-Edwards (Public Health Wales - CQ2)" initials="FB" userId="S::Francesca.Brugnoli-Edwards4@wales.nhs.uk::fe73d689-5a9e-427e-bfa8-5a40d2485247" providerId="AD"/>
  <p188:author id="{DD29D42D-4F2C-108A-9791-09ABF37C7D43}" name="Leony Hiscocks (Public Health Wales - Matrix House)" initials="LH" userId="S::leony.hiscocks@wales.nhs.uk::61f7ca2e-d384-4128-a81d-42f02309455e" providerId="AD"/>
  <p188:author id="{14DEC235-C2F5-987E-15B1-89416822620E}" name="Georgia Saye (Public Health Wales - No. 2 Capital Quarter)" initials="GQ" userId="S::georgia.saye@wales.nhs.uk::a98d2942-7ccb-4515-a1b4-f7dd49ca7c8a" providerId="AD"/>
  <p188:author id="{0446B84F-13FF-99C9-92EF-B285F88B38CA}" name="Catherine Courts (Public Health Wales - Matrix House)" initials="CC" userId="S::Catherine.Courts2@wales.nhs.uk::c5d602ef-9478-48d5-844e-6dff41f865bf" providerId="AD"/>
  <p188:author id="{9EE4F382-CF53-F918-D1A5-AE7442720964}" name="Claire Woodcock (Public Health Wales)" initials="CW" userId="S::Claire.Woodcock2@wales.nhs.uk::ab36a186-8274-41e5-b054-3d103c251b3e" providerId="AD"/>
  <p188:author id="{19DDD2A3-3B09-15E3-3F4D-6432A314810C}" name="Megan Richmond-Morris (Public Health Wales - No. 2 Capital Quarter)" initials="MQ" userId="S::megan.richmond-morris@wales.nhs.uk::c62fca42-223c-4744-891d-828ebabc64c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A3F19D-1E05-7B06-512F-48A65A63EFE4}" v="264" dt="2025-07-31T09:48:44.385"/>
    <p1510:client id="{99B317AA-9C32-60AC-7472-4F085DF9F691}" v="65" dt="2025-07-31T16:02:07.799"/>
    <p1510:client id="{9D75D6FE-DF0F-6CBC-CB1F-7B0C8423B26D}" v="6" dt="2025-07-31T16:17:13.580"/>
    <p1510:client id="{B1C40BD7-C8F8-34E8-281A-283F88593E56}" v="95" dt="2025-07-31T16:11:11.946"/>
    <p1510:client id="{C5D83B9D-81E7-B188-4D67-3DB4F3376680}" v="108" dt="2025-07-31T09:37:55.160"/>
    <p1510:client id="{DA997E08-07F6-4F04-8C33-7B457E53B3AD}" v="148" dt="2025-07-31T16:05:54.4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BBF8B-60E3-4573-A8E5-1DAE71073DDE}" type="datetimeFigureOut">
              <a:rPr lang="en-GB" smtClean="0"/>
              <a:t>19/08/2025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716AD4-0634-464A-8D4D-0D9F7FE349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998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sz="12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rPr>
              <a:t>Material contained in this document may be reproduced without prior permission provided it is done so accurately and is not used in a misleading context.</a:t>
            </a:r>
          </a:p>
          <a:p>
            <a:pPr>
              <a:defRPr/>
            </a:pPr>
            <a:endParaRPr lang="en-GB" sz="1200" kern="1200">
              <a:solidFill>
                <a:schemeClr val="tx1"/>
              </a:solidFill>
              <a:latin typeface="Arial" charset="0"/>
              <a:ea typeface="ＭＳ Ｐゴシック" charset="-128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rPr>
              <a:t>Acknowledgement to Public Health Wales NHS Trust to be stated.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kern="1200">
              <a:solidFill>
                <a:schemeClr val="tx1"/>
              </a:solidFill>
              <a:latin typeface="Arial" charset="0"/>
              <a:ea typeface="ＭＳ Ｐゴシック" charset="-128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rPr>
              <a:t>© 2025 Public Health Wales NHS Trust.</a:t>
            </a:r>
            <a:endParaRPr lang="en-US">
              <a:latin typeface="Arial" pitchFamily="34" charset="0"/>
              <a:ea typeface="ＭＳ Ｐゴシック" pitchFamily="34" charset="-128"/>
            </a:endParaRPr>
          </a:p>
          <a:p>
            <a:endParaRPr lang="en-GB"/>
          </a:p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COVID-19 Vaccine Equity Committee Meeting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E9AB69-1183-4A53-8418-DBE90C92BBE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5522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716AD4-0634-464A-8D4D-0D9F7FE3495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5708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E064FB-3F8A-241B-4F23-9AFA3056C6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583055-0894-C5B5-1F51-BE614D39F8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B94447-B9A9-0FC4-6CDA-FD4F3836A1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7360B4-6440-B71F-8875-3312EC0FEE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716AD4-0634-464A-8D4D-0D9F7FE3495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1667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E78266-9CF3-A111-1144-86097780AA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01BEB7-9104-749E-54F8-012DC0817A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F0DC16-859A-3D25-9D4D-9DB7C5C8D0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CC4B1A-2B7E-AA48-ECB7-BA4857732F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716AD4-0634-464A-8D4D-0D9F7FE34959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559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716AD4-0634-464A-8D4D-0D9F7FE3495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146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The consent form directs CYP/parents/guardians to look up ‘Gardasil 9’ for further information about side effects and ingredients.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716AD4-0634-464A-8D4D-0D9F7FE3495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773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716AD4-0634-464A-8D4D-0D9F7FE3495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646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Available to order here: https://phw.nhs.wales/services-and-teams/health-information-resources/#!/Plant-a-phobl-ifanc-Children-&amp;-young-people/c/161528096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716AD4-0634-464A-8D4D-0D9F7FE3495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400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716AD4-0634-464A-8D4D-0D9F7FE3495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870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716AD4-0634-464A-8D4D-0D9F7FE3495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1621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4FCAEF-74F1-D8BF-0CE4-D81327195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90569B-F239-CAC2-75E2-060D98074F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78DE09-F9D2-6148-BC98-BF074D5DB3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2B8526-371F-C33F-8C76-D50B4C3359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716AD4-0634-464A-8D4D-0D9F7FE3495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8940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ABA02C-077D-F739-02D0-C32D5B442E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849F66-44DC-419E-12B0-23376CF862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61CFE5-919D-5202-B8AF-3F5EBB2262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D2A9A8-3114-7A84-C7D9-09F045A51F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716AD4-0634-464A-8D4D-0D9F7FE3495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34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B2FFB-5924-F424-88D4-F3B4EF362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8F18D9-7777-9EB0-5ED3-08C9811667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568EAE-7CD2-CD77-18C8-140CC2622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8FBCD-5CCC-3681-E607-159ED32EA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HPV resources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46DA3-23DF-FA43-1EAA-D7F1A4802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8D780-DAE8-44E1-B336-2236F6CD1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638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73636-8D58-9B63-77F1-66242D9A6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5626CC-4500-B117-CFDE-A2EB0470CE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B58B3B-E520-7D1C-9BE2-7CA69EB2E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9C304-E489-15B4-E650-1F965B1AC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HPV resources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E0430-5BF7-B160-3242-FDED0740A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8D780-DAE8-44E1-B336-2236F6CD1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782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6E3822-1A69-BA4A-2435-0B16447927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36CDA5-7891-E85B-1209-2BD609E488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F42D24-F513-73D4-7CD2-C077BA3E2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737A67-B8CB-9A89-41A4-66F7A398A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HPV resources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91E1A4-C601-A215-1D9F-F5E88DA11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8D780-DAE8-44E1-B336-2236F6CD1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306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524738"/>
            <a:ext cx="12192000" cy="3333262"/>
          </a:xfrm>
          <a:prstGeom prst="rect">
            <a:avLst/>
          </a:prstGeom>
          <a:solidFill>
            <a:srgbClr val="212A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742950" y="3751263"/>
            <a:ext cx="7040563" cy="7191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400" b="1" u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b="1" u="none">
                <a:latin typeface="Arial" panose="020B0604020202020204" pitchFamily="34" charset="0"/>
                <a:cs typeface="Arial" panose="020B0604020202020204" pitchFamily="34" charset="0"/>
              </a:rPr>
              <a:t>Title of presentation</a:t>
            </a:r>
            <a:endParaRPr lang="en-GB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 hasCustomPrompt="1"/>
          </p:nvPr>
        </p:nvSpPr>
        <p:spPr>
          <a:xfrm>
            <a:off x="711200" y="4689475"/>
            <a:ext cx="5908675" cy="687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FD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Subtitle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1636469"/>
            <a:ext cx="7264228" cy="136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088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524738"/>
            <a:ext cx="12192000" cy="3333262"/>
          </a:xfrm>
          <a:prstGeom prst="rect">
            <a:avLst/>
          </a:prstGeom>
          <a:solidFill>
            <a:srgbClr val="212A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742950" y="3751263"/>
            <a:ext cx="7040563" cy="7191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400" b="1" u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b="1" u="none">
                <a:latin typeface="Arial" panose="020B0604020202020204" pitchFamily="34" charset="0"/>
                <a:cs typeface="Arial" panose="020B0604020202020204" pitchFamily="34" charset="0"/>
              </a:rPr>
              <a:t>Title of presentation</a:t>
            </a:r>
            <a:endParaRPr lang="en-GB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 hasCustomPrompt="1"/>
          </p:nvPr>
        </p:nvSpPr>
        <p:spPr>
          <a:xfrm>
            <a:off x="711200" y="4689475"/>
            <a:ext cx="5908675" cy="687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FD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Subtitle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1636469"/>
            <a:ext cx="7264228" cy="136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464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GB"/>
              <a:t>HPV resources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561D0CCE-8DCC-44DC-A653-AE62B1D84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7128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E589B-11BE-A445-1CBC-AA238ED29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A099FA-09E8-74A6-4D66-B011FAC58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10312"/>
            <a:ext cx="657224" cy="365125"/>
          </a:xfrm>
          <a:prstGeom prst="rect">
            <a:avLst/>
          </a:prstGeom>
        </p:spPr>
        <p:txBody>
          <a:bodyPr/>
          <a:lstStyle/>
          <a:p>
            <a:fld id="{054D9515-E067-4B07-9E35-AF8EAC4D9A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456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23F14-93B3-08BD-571F-586A5A3AC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325A8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2F75A-A5DF-B3C8-0A4C-636B24B0ED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A38468-A6F6-2B8B-EB0D-2F7E8559F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7450" y="6327775"/>
            <a:ext cx="625474" cy="365125"/>
          </a:xfrm>
          <a:prstGeom prst="rect">
            <a:avLst/>
          </a:prstGeom>
        </p:spPr>
        <p:txBody>
          <a:bodyPr/>
          <a:lstStyle/>
          <a:p>
            <a:fld id="{054D9515-E067-4B07-9E35-AF8EAC4D9AAE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FE9995-E6C2-4464-BEDD-4E58D9C0A9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1850" y="768350"/>
            <a:ext cx="5322269" cy="804742"/>
          </a:xfrm>
          <a:prstGeom prst="rect">
            <a:avLst/>
          </a:prstGeom>
          <a:solidFill>
            <a:srgbClr val="325A8A"/>
          </a:solidFill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2F9CC60-674F-47D7-9643-8BF4B93C9586}"/>
              </a:ext>
            </a:extLst>
          </p:cNvPr>
          <p:cNvSpPr/>
          <p:nvPr userDrawn="1"/>
        </p:nvSpPr>
        <p:spPr>
          <a:xfrm>
            <a:off x="0" y="6116638"/>
            <a:ext cx="12192000" cy="741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2109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407460"/>
            <a:ext cx="12192000" cy="5450540"/>
          </a:xfrm>
          <a:prstGeom prst="rect">
            <a:avLst/>
          </a:prstGeom>
          <a:solidFill>
            <a:srgbClr val="212A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673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23397" y="2992791"/>
            <a:ext cx="7040563" cy="7191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108" b="1" u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b="1" u="none">
                <a:latin typeface="Arial" panose="020B0604020202020204" pitchFamily="34" charset="0"/>
                <a:cs typeface="Arial" panose="020B0604020202020204" pitchFamily="34" charset="0"/>
              </a:rPr>
              <a:t>Divider Slide Title</a:t>
            </a:r>
            <a:endParaRPr lang="en-GB"/>
          </a:p>
        </p:txBody>
      </p:sp>
      <p:sp>
        <p:nvSpPr>
          <p:cNvPr id="12" name="Freeform 2">
            <a:extLst>
              <a:ext uri="{FF2B5EF4-FFF2-40B4-BE49-F238E27FC236}">
                <a16:creationId xmlns:a16="http://schemas.microsoft.com/office/drawing/2014/main" id="{EB393F6B-9FA7-4197-D100-C29505DE9F4F}"/>
              </a:ext>
            </a:extLst>
          </p:cNvPr>
          <p:cNvSpPr/>
          <p:nvPr userDrawn="1"/>
        </p:nvSpPr>
        <p:spPr>
          <a:xfrm>
            <a:off x="614019" y="163896"/>
            <a:ext cx="4526400" cy="1130621"/>
          </a:xfrm>
          <a:custGeom>
            <a:avLst/>
            <a:gdLst/>
            <a:ahLst/>
            <a:cxnLst/>
            <a:rect l="l" t="t" r="r" b="b"/>
            <a:pathLst>
              <a:path w="6790242" h="1706048">
                <a:moveTo>
                  <a:pt x="0" y="0"/>
                </a:moveTo>
                <a:lnTo>
                  <a:pt x="6790242" y="0"/>
                </a:lnTo>
                <a:lnTo>
                  <a:pt x="6790242" y="1706048"/>
                </a:lnTo>
                <a:lnTo>
                  <a:pt x="0" y="17060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 sz="2673"/>
          </a:p>
        </p:txBody>
      </p:sp>
      <p:sp>
        <p:nvSpPr>
          <p:cNvPr id="13" name="Freeform 3">
            <a:extLst>
              <a:ext uri="{FF2B5EF4-FFF2-40B4-BE49-F238E27FC236}">
                <a16:creationId xmlns:a16="http://schemas.microsoft.com/office/drawing/2014/main" id="{28B89880-880D-D351-E692-3A2EFDC28912}"/>
              </a:ext>
            </a:extLst>
          </p:cNvPr>
          <p:cNvSpPr/>
          <p:nvPr userDrawn="1"/>
        </p:nvSpPr>
        <p:spPr>
          <a:xfrm>
            <a:off x="8753845" y="324155"/>
            <a:ext cx="2685600" cy="746591"/>
          </a:xfrm>
          <a:custGeom>
            <a:avLst/>
            <a:gdLst/>
            <a:ahLst/>
            <a:cxnLst/>
            <a:rect l="l" t="t" r="r" b="b"/>
            <a:pathLst>
              <a:path w="4026993" h="1125825">
                <a:moveTo>
                  <a:pt x="0" y="0"/>
                </a:moveTo>
                <a:lnTo>
                  <a:pt x="4026993" y="0"/>
                </a:lnTo>
                <a:lnTo>
                  <a:pt x="4026993" y="1125825"/>
                </a:lnTo>
                <a:lnTo>
                  <a:pt x="0" y="11258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9388"/>
            </a:stretch>
          </a:blipFill>
        </p:spPr>
        <p:txBody>
          <a:bodyPr/>
          <a:lstStyle/>
          <a:p>
            <a:endParaRPr lang="en-GB" sz="2673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7B9AB21-65E7-4C53-F2A8-92E3562B9A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359" y="3896018"/>
            <a:ext cx="7041091" cy="1286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768390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8FB28-40A9-C329-D2D4-830667E9A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C17F4-2D38-5B11-B41E-D33E73CD2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3EB28-6E0E-8E25-2263-80DDFD07E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E35F79-95F4-A072-8053-B2CAB5596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HPV resources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CB6C41-0824-98F6-3782-8D1DE5AE5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8D780-DAE8-44E1-B336-2236F6CD1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483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078AD-EEF7-447C-90E6-D0075A758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8385B7-0F45-3F7D-AEE2-6E96ED8E5C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2A47A-8542-B31E-7E67-B521F9244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C1584-2321-EB91-D336-4A3003AB2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HPV resources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686F1F-33F8-0886-229C-D26BD0268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8D780-DAE8-44E1-B336-2236F6CD1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400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44B08-AE7B-67AC-E421-CB78EE06D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D7462-0042-8A51-01E8-940F0AA479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A7B372-1F25-B247-329E-9C1E4EC4C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51331-B1A4-E3A3-BCAA-F2823DDC3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6CF294-D037-3D00-22CD-4AB40F5F0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HPV resources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1C0186-42AE-9320-EC6F-253B837AE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8D780-DAE8-44E1-B336-2236F6CD1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10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64336-F547-08AE-962B-93FEDAE80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BAF805-7967-72E0-69E8-7C056ADB15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457775-A006-DF5D-D639-40CFA43110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EE27B3-7A3D-10AD-627A-A7BB2B818D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251FD1-7E5B-7392-1A64-FFD69FB4E8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5F0D73-BB39-B9D1-47F1-A4DED8686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346C96-65BC-2519-41F1-309AE06A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HPV resources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91098C-1207-9483-756C-A7A058C13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8D780-DAE8-44E1-B336-2236F6CD1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653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542B4-0603-5FE0-EED5-453BF2DD4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631457-6877-3E42-F8E6-F74E564C7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660B61-DC95-CFBD-175F-E3D90D14E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HPV resources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03EB8F-5F96-33E6-D62B-E36F0DB33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8D780-DAE8-44E1-B336-2236F6CD1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100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0068F9-D4F2-E081-8623-7D61EEE71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C51F1C-E78E-C81B-0988-A779400CB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HPV resources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11E04D-DFA1-865B-42DF-566CD9BE1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8D780-DAE8-44E1-B336-2236F6CD1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980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751D1-0A91-07F5-5DA2-605500876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CA61E-947E-F616-6B08-83FB44E07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39AB96-7016-DD48-2DF1-5E538A9DD1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65774D-5729-DCA5-65CB-DB38290A5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F3DD3D-1873-854A-3B48-40A76B2D6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HPV resources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4D9C4B-8A25-E270-8C0A-DD67C63FC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8D780-DAE8-44E1-B336-2236F6CD1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22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E243E-B9AD-691F-8548-682EF43D2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473F09-E927-B430-35A3-840F538B9A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7711C9-D73E-F92C-978E-2914488B40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EF981A-4C2C-A612-70E8-88ACF1292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11702E-04FF-86C2-A18A-C8CE6B9C0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HPV resources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1A24F4-FFC4-E12C-87E5-896ABE217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8D780-DAE8-44E1-B336-2236F6CD1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900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6DCB89-64B9-2D09-3FEE-6D064FEC1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49E622-C66D-4B2C-312A-9853FCDF1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BD584-1FF5-7A3C-DCC4-D16F5BA840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B56E0F-5D16-24F8-8165-97CD5B197C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HPV resources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9D059-D926-A0AB-062D-18EA45B19B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8D780-DAE8-44E1-B336-2236F6CD1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779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189786"/>
            <a:ext cx="12192000" cy="668214"/>
          </a:xfrm>
          <a:prstGeom prst="rect">
            <a:avLst/>
          </a:prstGeom>
          <a:solidFill>
            <a:srgbClr val="212A73"/>
          </a:solidFill>
          <a:ln>
            <a:solidFill>
              <a:srgbClr val="212A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863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nhswales365.sharepoint.com/sites/PHW_VPDPComms/SitePages/Childhood-Immunisation-(COVER).aspx?xsdata=MDV8MDJ8fDBiZGM3ZGFjNmQ4MDQ0MThiODI3MDhkZGNlOWU5MjRmfGJiNTYyOGI4ZTMyODQwODJhODU2NDMzYzllZGM4ZmFlfDB8MHw2Mzg4OTM5MDI2MTEzMzExMTF8VW5rbm93bnxWR1ZoYlhOVFpXTjFjbWwwZVZObGNuWnBZMlY4ZXlKRFFTSTZJbFJsWVcxelgwRlVVRk5sY25acFkyVmZVMUJQVEU5R0lpd2lWaUk2SWpBdU1DNHdNREF3SWl3aVVDSTZJbGRwYmpNeUlpd2lRVTRpT2lKUGRHaGxjaUlzSWxkVUlqb3hNWDA9fDF8TDJOb1lYUnpMekU1T2pZeFpqZGpZVEpsTFdRek9EUXROREV5T0MxaE9ERmtMVFF5WmpBeU16QTVORFUxWlY5bVpUY3paRFk0T1MwMVlUbGxMVFF5TjJVdFltWmhPQzAxWVRRd1pESTBPRFV5TkRkQWRXNXhMbWRpYkM1emNHRmpaWE12YldWemMyRm5aWE12TVRjMU16YzVNelExT1RrME53PT18OTI1MDRhZDE1NWUzNDc5MmI4MjcwOGRkY2U5ZTkyNGZ8YWUzN2Q5OGRlMzY4NGNiODlhMzgwMDE1ZWQwMzEyYWU%3D&amp;sdata=MHdYL3ZsYzc2K0lXMEk4ZHF1cTErZjc2T3ZOM3NEaWd0NFR3M3hFc1Bqdz0%3D&amp;ovuser=bb5628b8-e328-4082-a856-433c9edc8fae%2CLeony.Hiscocks%40wales.nhs.uk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hw.nhs.wales/topics/immunisation-and-vaccines/vaccines-professionals/immunisation-training-resources-and-events/hpv-adolescent-vaccination-slides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5" Type="http://schemas.openxmlformats.org/officeDocument/2006/relationships/hyperlink" Target="https://phw.nhs.wales/topics/immunisation-and-vaccines/immunisation-elearning/human-papillomavirus-hpv-and-the-hpv-vaccination-programme/" TargetMode="Externa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phw.nhs.wales/HPVvaccine" TargetMode="External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nhswales365.sharepoint.com/sites/PHW_VPDPComms" TargetMode="External"/><Relationship Id="rId5" Type="http://schemas.openxmlformats.org/officeDocument/2006/relationships/hyperlink" Target="https://phw.nhs.wales/topics/immunisation-and-vaccines/vaccines-professionals/" TargetMode="External"/><Relationship Id="rId4" Type="http://schemas.openxmlformats.org/officeDocument/2006/relationships/hyperlink" Target="icc.gig.cymru/brechlynHPV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ex.civicamysay.co.uk/BCsDz2h0XY" TargetMode="External"/><Relationship Id="rId5" Type="http://schemas.openxmlformats.org/officeDocument/2006/relationships/image" Target="../media/image27.png"/><Relationship Id="rId4" Type="http://schemas.openxmlformats.org/officeDocument/2006/relationships/hyperlink" Target="https://ex.civicamysay.co.uk/EjHdC0xRaH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phw.nhs.wales/services-and-teams/health-information-resources/" TargetMode="Externa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hw.nhs.wales/topics/immunisation-and-vaccines/leaflets/school-age-children-and-young-people/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hyperlink" Target="https://phw.nhs.wales/services-and-teams/health-information-resources/" TargetMode="External"/><Relationship Id="rId4" Type="http://schemas.openxmlformats.org/officeDocument/2006/relationships/hyperlink" Target="https://icc.gig.cymru/pynciau/imiwneiddio-a-brechlynnau/taflenni/plant-a-phobl-ifanc-oed-ysgol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hw.nhs.wales/topics/immunisation-and-vaccines/vaccines-professionals/hpv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hw.nhs.wales/topics/immunisation-and-vaccines/school-age-children-and-young-people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hyperlink" Target="https://icc.gig.cymru/pynciau/imiwneiddio-a-brechlynnau/imiwneiddio-mewn-ysgolion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hw.nhs.wales/services-and-teams/health-information-resources/#!/Plant-a-phobl-ifanc-Children-&amp;-young-people/c/161528096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P9N7zkYbvQ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hyperlink" Target="https://www.youtube.com/watch?v=9RyRzslMmjI" TargetMode="External"/><Relationship Id="rId4" Type="http://schemas.openxmlformats.org/officeDocument/2006/relationships/hyperlink" Target="https://www.youtube.com/watch?v=GqTOP4WzPQ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www.youtube.com/watch?v=cQM5WK3tkZ0" TargetMode="External"/><Relationship Id="rId4" Type="http://schemas.openxmlformats.org/officeDocument/2006/relationships/hyperlink" Target="https://www.youtube.com/watch?v=7cemXEVUawk&amp;t=5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hw.brandkitapp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3.safelinks.protection.outlook.com/?url=https%3A%2F%2Fwww.facebook.com%2Fiechydcyhoedduscymru%2F&amp;data=05%7C02%7CFrancesca.Brugnoli-Edwards4%40wales.nhs.uk%7C851932becfe04cd4208d08ddc9236ef4%7Cbb5628b8e3284082a856433c9edc8fae%7C0%7C0%7C638887876198265837%7CUnknown%7CTWFpbGZsb3d8eyJFbXB0eU1hcGkiOnRydWUsIlYiOiIwLjAuMDAwMCIsIlAiOiJXaW4zMiIsIkFOIjoiTWFpbCIsIldUIjoyfQ%3D%3D%7C0%7C%7C%7C&amp;sdata=2MeoEfjxSxs9sbkFmc3OwIzYIAiAyy2tcHtteEAOQ3U%3D&amp;reserved=0" TargetMode="External"/><Relationship Id="rId7" Type="http://schemas.openxmlformats.org/officeDocument/2006/relationships/image" Target="../media/image20.png"/><Relationship Id="rId2" Type="http://schemas.openxmlformats.org/officeDocument/2006/relationships/hyperlink" Target="https://eur03.safelinks.protection.outlook.com/?url=https%3A%2F%2Fwww.facebook.com%2FPublicHealthWales&amp;data=05%7C02%7CFrancesca.Brugnoli-Edwards4%40wales.nhs.uk%7C851932becfe04cd4208d08ddc9236ef4%7Cbb5628b8e3284082a856433c9edc8fae%7C0%7C0%7C638887876198244352%7CUnknown%7CTWFpbGZsb3d8eyJFbXB0eU1hcGkiOnRydWUsIlYiOiIwLjAuMDAwMCIsIlAiOiJXaW4zMiIsIkFOIjoiTWFpbCIsIldUIjoyfQ%3D%3D%7C0%7C%7C%7C&amp;sdata=wJvqf8D9kShsKsZv5ZQQ4W5VZg%2Fv85%2FTaoF%2Fn%2BIiSNk%3D&amp;reserved=0" TargetMode="Externa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s://eur03.safelinks.protection.outlook.com/?url=https%3A%2F%2Fwww.linkedin.com%2Fcompany%2Fpublic-health-wales&amp;data=05%7C02%7CFrancesca.Brugnoli-Edwards4%40wales.nhs.uk%7C851932becfe04cd4208d08ddc9236ef4%7Cbb5628b8e3284082a856433c9edc8fae%7C0%7C0%7C638887876198279966%7CUnknown%7CTWFpbGZsb3d8eyJFbXB0eU1hcGkiOnRydWUsIlYiOiIwLjAuMDAwMCIsIlAiOiJXaW4zMiIsIkFOIjoiTWFpbCIsIldUIjoyfQ%3D%3D%7C0%7C%7C%7C&amp;sdata=Ff2hrUZst3pwFxS%2BolUvxmXPdHIgyPKGt7bkTARyuTc%3D&amp;reserved=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7402" y="3751262"/>
            <a:ext cx="11727785" cy="259054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3600">
                <a:latin typeface="Arial"/>
                <a:cs typeface="Arial"/>
              </a:rPr>
              <a:t>School aged HPV resources 2025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24C44A-CF2B-CF64-3107-594B030422AC}"/>
              </a:ext>
            </a:extLst>
          </p:cNvPr>
          <p:cNvSpPr txBox="1"/>
          <p:nvPr/>
        </p:nvSpPr>
        <p:spPr>
          <a:xfrm>
            <a:off x="447795" y="5002977"/>
            <a:ext cx="633934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>
                <a:solidFill>
                  <a:schemeClr val="bg1"/>
                </a:solidFill>
              </a:rPr>
              <a:t>Vaccine Preventable Disease Programme</a:t>
            </a:r>
          </a:p>
          <a:p>
            <a:r>
              <a:rPr lang="en-GB" sz="2400">
                <a:solidFill>
                  <a:schemeClr val="bg1"/>
                </a:solidFill>
              </a:rPr>
              <a:t>Public Health Wales</a:t>
            </a:r>
          </a:p>
          <a:p>
            <a:endParaRPr lang="en-GB" sz="2400">
              <a:solidFill>
                <a:schemeClr val="bg1"/>
              </a:solidFill>
            </a:endParaRPr>
          </a:p>
          <a:p>
            <a:r>
              <a:rPr lang="en-GB" sz="2400">
                <a:solidFill>
                  <a:schemeClr val="bg1"/>
                </a:solidFill>
              </a:rPr>
              <a:t>July 2025</a:t>
            </a:r>
          </a:p>
          <a:p>
            <a:endParaRPr lang="en-GB" sz="2400">
              <a:solidFill>
                <a:schemeClr val="bg1"/>
              </a:solidFill>
            </a:endParaRPr>
          </a:p>
          <a:p>
            <a:endParaRPr lang="en-GB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761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D35D6D-D5E2-90B9-E7F3-4A425EB64B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8F55F-3FF9-D6E2-84BB-F63745E2D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237" y="274162"/>
            <a:ext cx="11439525" cy="5638799"/>
          </a:xfrm>
        </p:spPr>
        <p:txBody>
          <a:bodyPr lIns="91440" tIns="45720" rIns="91440" bIns="45720" anchor="t"/>
          <a:lstStyle/>
          <a:p>
            <a:pPr algn="ctr"/>
            <a:br>
              <a:rPr lang="en-GB" b="1">
                <a:effectLst/>
                <a:ea typeface="Calibri" panose="020F0502020204030204" pitchFamily="34" charset="0"/>
              </a:rPr>
            </a:br>
            <a:br>
              <a:rPr lang="en-GB" b="1">
                <a:effectLst/>
                <a:ea typeface="Calibri" panose="020F0502020204030204" pitchFamily="34" charset="0"/>
              </a:rPr>
            </a:br>
            <a:br>
              <a:rPr lang="en-GB" sz="3200">
                <a:effectLst/>
                <a:ea typeface="Calibri" panose="020F0502020204030204" pitchFamily="34" charset="0"/>
              </a:rPr>
            </a:br>
            <a:br>
              <a:rPr lang="en-GB" sz="4000">
                <a:effectLst/>
                <a:ea typeface="Calibri" panose="020F0502020204030204" pitchFamily="34" charset="0"/>
              </a:rPr>
            </a:br>
            <a:endParaRPr lang="en-GB" sz="2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E0D26D-47C1-BA20-6FEB-412182F90159}"/>
              </a:ext>
            </a:extLst>
          </p:cNvPr>
          <p:cNvSpPr txBox="1"/>
          <p:nvPr/>
        </p:nvSpPr>
        <p:spPr>
          <a:xfrm>
            <a:off x="371488" y="171573"/>
            <a:ext cx="9421449" cy="4924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600" b="1"/>
              <a:t>Public Health Wales – School Age Vaccine Data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5493F1-AA17-A3F1-4D64-C7E3A381B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HPV resources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ED89B2-9D17-5292-277B-837D37F9A363}"/>
              </a:ext>
            </a:extLst>
          </p:cNvPr>
          <p:cNvSpPr txBox="1"/>
          <p:nvPr/>
        </p:nvSpPr>
        <p:spPr>
          <a:xfrm>
            <a:off x="575767" y="771745"/>
            <a:ext cx="11070111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+mn-lt"/>
                <a:cs typeface="+mn-lt"/>
              </a:rPr>
              <a:t>Dashboard for </a:t>
            </a:r>
            <a:r>
              <a:rPr lang="en-US" err="1">
                <a:ea typeface="+mn-lt"/>
                <a:cs typeface="+mn-lt"/>
              </a:rPr>
              <a:t>immunisation</a:t>
            </a:r>
            <a:r>
              <a:rPr lang="en-US">
                <a:ea typeface="+mn-lt"/>
                <a:cs typeface="+mn-lt"/>
              </a:rPr>
              <a:t> data including HPV, MMR, </a:t>
            </a:r>
            <a:r>
              <a:rPr lang="en-US" err="1">
                <a:ea typeface="+mn-lt"/>
                <a:cs typeface="+mn-lt"/>
              </a:rPr>
              <a:t>TdIPV</a:t>
            </a:r>
            <a:r>
              <a:rPr lang="en-US">
                <a:ea typeface="+mn-lt"/>
                <a:cs typeface="+mn-lt"/>
              </a:rPr>
              <a:t> and </a:t>
            </a:r>
            <a:r>
              <a:rPr lang="en-US" err="1">
                <a:ea typeface="+mn-lt"/>
                <a:cs typeface="+mn-lt"/>
              </a:rPr>
              <a:t>MenACWY</a:t>
            </a:r>
            <a:r>
              <a:rPr lang="en-US">
                <a:ea typeface="+mn-lt"/>
                <a:cs typeface="+mn-lt"/>
              </a:rPr>
              <a:t> uptake is available as school and health board level data</a:t>
            </a:r>
          </a:p>
          <a:p>
            <a:endParaRPr lang="en-US">
              <a:ea typeface="+mn-lt"/>
              <a:cs typeface="+mn-lt"/>
            </a:endParaRPr>
          </a:p>
          <a:p>
            <a:r>
              <a:rPr lang="en-US">
                <a:ea typeface="+mn-lt"/>
                <a:cs typeface="+mn-lt"/>
              </a:rPr>
              <a:t>The dashboard is called 'Teenage </a:t>
            </a:r>
            <a:r>
              <a:rPr lang="en-US" err="1">
                <a:ea typeface="+mn-lt"/>
                <a:cs typeface="+mn-lt"/>
              </a:rPr>
              <a:t>Immunisation</a:t>
            </a:r>
            <a:r>
              <a:rPr lang="en-US">
                <a:ea typeface="+mn-lt"/>
                <a:cs typeface="+mn-lt"/>
              </a:rPr>
              <a:t> School Level Uptake' and there is a separate link for each HB and then drop down for each school (NHS Wales access required) </a:t>
            </a:r>
            <a:r>
              <a:rPr lang="en-US">
                <a:ea typeface="+mn-lt"/>
                <a:cs typeface="+mn-lt"/>
                <a:hlinkClick r:id="rId3"/>
              </a:rPr>
              <a:t>https://nhswales365.sharepoint.com/sites/PHW_VPDPComms/SitePages/Childhood-Immunisation-(COVER).aspx</a:t>
            </a:r>
            <a:endParaRPr lang="en-US">
              <a:cs typeface="Arial"/>
            </a:endParaRPr>
          </a:p>
        </p:txBody>
      </p:sp>
      <p:pic>
        <p:nvPicPr>
          <p:cNvPr id="8" name="Picture 7" descr="A screenshot of a graph&#10;&#10;AI-generated content may be incorrect.">
            <a:extLst>
              <a:ext uri="{FF2B5EF4-FFF2-40B4-BE49-F238E27FC236}">
                <a16:creationId xmlns:a16="http://schemas.microsoft.com/office/drawing/2014/main" id="{A264B1A8-6643-11CF-884E-7E584BD05A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9648" y="2804602"/>
            <a:ext cx="8222816" cy="328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201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574E70-1AD8-0798-6D96-BCDE08716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85E2D-7AA6-5D06-6C37-CD6FD43A6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237" y="274162"/>
            <a:ext cx="11439525" cy="5638799"/>
          </a:xfrm>
        </p:spPr>
        <p:txBody>
          <a:bodyPr lIns="91440" tIns="45720" rIns="91440" bIns="45720" anchor="t"/>
          <a:lstStyle/>
          <a:p>
            <a:pPr algn="ctr"/>
            <a:br>
              <a:rPr lang="en-GB" b="1">
                <a:effectLst/>
                <a:ea typeface="Calibri" panose="020F0502020204030204" pitchFamily="34" charset="0"/>
              </a:rPr>
            </a:br>
            <a:br>
              <a:rPr lang="en-GB" b="1">
                <a:effectLst/>
                <a:ea typeface="Calibri" panose="020F0502020204030204" pitchFamily="34" charset="0"/>
              </a:rPr>
            </a:br>
            <a:br>
              <a:rPr lang="en-GB" sz="3200">
                <a:effectLst/>
                <a:ea typeface="Calibri" panose="020F0502020204030204" pitchFamily="34" charset="0"/>
              </a:rPr>
            </a:br>
            <a:br>
              <a:rPr lang="en-GB" sz="4000">
                <a:effectLst/>
                <a:ea typeface="Calibri" panose="020F0502020204030204" pitchFamily="34" charset="0"/>
              </a:rPr>
            </a:br>
            <a:endParaRPr lang="en-GB" sz="2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C79390-0F0C-FB90-7968-401656CA1627}"/>
              </a:ext>
            </a:extLst>
          </p:cNvPr>
          <p:cNvSpPr txBox="1"/>
          <p:nvPr/>
        </p:nvSpPr>
        <p:spPr>
          <a:xfrm>
            <a:off x="371488" y="171573"/>
            <a:ext cx="9421449" cy="4924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600" b="1"/>
              <a:t>HPV training resources 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1C512B-AEE2-F7FF-5362-64CB5F042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HPV resources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B5D1C8-F947-A16D-EC94-2CEBE9503CBE}"/>
              </a:ext>
            </a:extLst>
          </p:cNvPr>
          <p:cNvSpPr txBox="1"/>
          <p:nvPr/>
        </p:nvSpPr>
        <p:spPr>
          <a:xfrm>
            <a:off x="5321995" y="1805142"/>
            <a:ext cx="446616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24DBC"/>
                </a:solidFill>
                <a:ea typeface="+mn-lt"/>
                <a:cs typeface="+mn-lt"/>
                <a:hlinkClick r:id="rId3"/>
              </a:rPr>
              <a:t>HPV - Adolescent Vaccination Slideset</a:t>
            </a:r>
            <a:endParaRPr lang="en-US"/>
          </a:p>
        </p:txBody>
      </p:sp>
      <p:pic>
        <p:nvPicPr>
          <p:cNvPr id="4" name="Picture 3" descr="A blue and white sign with white text&#10;&#10;AI-generated content may be incorrect.">
            <a:extLst>
              <a:ext uri="{FF2B5EF4-FFF2-40B4-BE49-F238E27FC236}">
                <a16:creationId xmlns:a16="http://schemas.microsoft.com/office/drawing/2014/main" id="{4F05893B-93C2-8E7B-D220-4942DFA867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465" y="1020479"/>
            <a:ext cx="4310520" cy="24162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B9BE94-EE8C-7905-DAD4-7E8B51D2F81F}"/>
              </a:ext>
            </a:extLst>
          </p:cNvPr>
          <p:cNvSpPr txBox="1"/>
          <p:nvPr/>
        </p:nvSpPr>
        <p:spPr>
          <a:xfrm>
            <a:off x="1008346" y="4390373"/>
            <a:ext cx="419413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24DBC"/>
                </a:solidFill>
                <a:hlinkClick r:id="rId5"/>
              </a:rPr>
              <a:t>E-learning module - HPV and the HPV Vaccination Programme on ESR</a:t>
            </a:r>
            <a:r>
              <a:rPr lang="en-US">
                <a:solidFill>
                  <a:srgbClr val="024DBC"/>
                </a:solidFill>
              </a:rPr>
              <a:t> </a:t>
            </a:r>
            <a:endParaRPr lang="en-US">
              <a:solidFill>
                <a:srgbClr val="024DBC"/>
              </a:solidFill>
              <a:cs typeface="Arial"/>
            </a:endParaRPr>
          </a:p>
        </p:txBody>
      </p:sp>
      <p:pic>
        <p:nvPicPr>
          <p:cNvPr id="11" name="Picture 10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6233E31-1A86-DF31-AF7D-B75232D570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8301" y="2752024"/>
            <a:ext cx="6774493" cy="327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959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65E9E-B501-2BE2-D736-02F62D897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237" y="274162"/>
            <a:ext cx="11439525" cy="5638799"/>
          </a:xfrm>
        </p:spPr>
        <p:txBody>
          <a:bodyPr lIns="91440" tIns="45720" rIns="91440" bIns="45720" anchor="t"/>
          <a:lstStyle/>
          <a:p>
            <a:pPr algn="ctr"/>
            <a:br>
              <a:rPr lang="en-GB" b="1">
                <a:effectLst/>
                <a:ea typeface="Calibri" panose="020F0502020204030204" pitchFamily="34" charset="0"/>
              </a:rPr>
            </a:br>
            <a:br>
              <a:rPr lang="en-GB" b="1">
                <a:effectLst/>
                <a:ea typeface="Calibri" panose="020F0502020204030204" pitchFamily="34" charset="0"/>
              </a:rPr>
            </a:br>
            <a:br>
              <a:rPr lang="en-GB" sz="3200">
                <a:effectLst/>
                <a:ea typeface="Calibri" panose="020F0502020204030204" pitchFamily="34" charset="0"/>
              </a:rPr>
            </a:br>
            <a:br>
              <a:rPr lang="en-GB" sz="4000">
                <a:effectLst/>
                <a:ea typeface="Calibri" panose="020F0502020204030204" pitchFamily="34" charset="0"/>
              </a:rPr>
            </a:br>
            <a:endParaRPr lang="en-GB" sz="2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6D72F6-4A48-19C9-EF13-C1F913FDFFCB}"/>
              </a:ext>
            </a:extLst>
          </p:cNvPr>
          <p:cNvSpPr txBox="1"/>
          <p:nvPr/>
        </p:nvSpPr>
        <p:spPr>
          <a:xfrm>
            <a:off x="204474" y="77628"/>
            <a:ext cx="62168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/>
              <a:t>Public Health Wales website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43EB20-447F-3542-D4D3-B659E741B7A7}"/>
              </a:ext>
            </a:extLst>
          </p:cNvPr>
          <p:cNvSpPr txBox="1"/>
          <p:nvPr/>
        </p:nvSpPr>
        <p:spPr>
          <a:xfrm>
            <a:off x="286977" y="1166842"/>
            <a:ext cx="78012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Public Health Wales have HPV specific pages for the public, and for health care professionals delivering the HPV vaccination programme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The public page can be reached by visiting/typing into your web browser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err="1">
                <a:hlinkClick r:id="rId3"/>
              </a:rPr>
              <a:t>phw.nhs.wales</a:t>
            </a:r>
            <a:r>
              <a:rPr lang="en-GB">
                <a:hlinkClick r:id="rId3"/>
              </a:rPr>
              <a:t>/</a:t>
            </a:r>
            <a:r>
              <a:rPr lang="en-GB" err="1">
                <a:hlinkClick r:id="rId3"/>
              </a:rPr>
              <a:t>HPVvaccine</a:t>
            </a:r>
            <a:endParaRPr lang="en-GB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err="1">
                <a:hlinkClick r:id="rId4"/>
              </a:rPr>
              <a:t>icc.gig.cymru</a:t>
            </a:r>
            <a:r>
              <a:rPr lang="en-GB">
                <a:hlinkClick r:id="rId4"/>
              </a:rPr>
              <a:t>/</a:t>
            </a:r>
            <a:r>
              <a:rPr lang="en-GB" err="1">
                <a:hlinkClick r:id="rId4"/>
              </a:rPr>
              <a:t>brechlynHPV</a:t>
            </a:r>
            <a:endParaRPr lang="en-GB"/>
          </a:p>
          <a:p>
            <a:pPr lvl="1"/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The health care professional page can also be accessed from the public page (see image circled right)</a:t>
            </a:r>
          </a:p>
          <a:p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Additional resources on vaccination for health care professionals on vaccination and immunisation in Wales are available at: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err="1">
                <a:hlinkClick r:id="rId5"/>
              </a:rPr>
              <a:t>phw.nhs.wales</a:t>
            </a:r>
            <a:r>
              <a:rPr lang="en-GB">
                <a:hlinkClick r:id="rId5"/>
              </a:rPr>
              <a:t>/vaccines-professionals</a:t>
            </a:r>
            <a:r>
              <a:rPr lang="en-GB"/>
              <a:t> and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>
                <a:hlinkClick r:id="rId6"/>
              </a:rPr>
              <a:t>Vaccine Preventable Disease Programme (VPDP) - Home (sharepoint.com)</a:t>
            </a:r>
            <a:r>
              <a:rPr lang="en-GB"/>
              <a:t> (NHS Wales access required)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6547EE-00D6-37ED-778B-67941E4C66C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7028" r="8156"/>
          <a:stretch/>
        </p:blipFill>
        <p:spPr>
          <a:xfrm>
            <a:off x="8083375" y="1768446"/>
            <a:ext cx="4108624" cy="258643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2D8A32B-13C5-CED8-7F96-C0273695F28E}"/>
              </a:ext>
            </a:extLst>
          </p:cNvPr>
          <p:cNvSpPr/>
          <p:nvPr/>
        </p:nvSpPr>
        <p:spPr>
          <a:xfrm>
            <a:off x="10877106" y="2743199"/>
            <a:ext cx="1240465" cy="13715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7DBB07-079F-451C-956C-5166F8EDF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HPV resources</a:t>
            </a:r>
          </a:p>
        </p:txBody>
      </p:sp>
    </p:spTree>
    <p:extLst>
      <p:ext uri="{BB962C8B-B14F-4D97-AF65-F5344CB8AC3E}">
        <p14:creationId xmlns:p14="http://schemas.microsoft.com/office/powerpoint/2010/main" val="436772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500450-C92A-A957-5AFB-104AA87272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D55331-F948-698B-88B1-330CDF9BA03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40176B-3433-446A-BE06-74BE465E78E8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92ACD0-3C9E-8ECA-6787-83612B36AB08}"/>
              </a:ext>
            </a:extLst>
          </p:cNvPr>
          <p:cNvSpPr txBox="1"/>
          <p:nvPr/>
        </p:nvSpPr>
        <p:spPr>
          <a:xfrm>
            <a:off x="286280" y="1703091"/>
            <a:ext cx="11373947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>
                <a:solidFill>
                  <a:schemeClr val="bg1"/>
                </a:solidFill>
              </a:rPr>
              <a:t>Call to action –Catch-Up programme </a:t>
            </a:r>
            <a:endParaRPr lang="en-GB" sz="3600">
              <a:solidFill>
                <a:schemeClr val="bg1"/>
              </a:solidFill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9CDA7C-3C41-D146-F235-8ABA2EEF7F2E}"/>
              </a:ext>
            </a:extLst>
          </p:cNvPr>
          <p:cNvSpPr txBox="1"/>
          <p:nvPr/>
        </p:nvSpPr>
        <p:spPr>
          <a:xfrm>
            <a:off x="286280" y="2349422"/>
            <a:ext cx="10952480" cy="38933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>
                <a:solidFill>
                  <a:schemeClr val="bg1"/>
                </a:solidFill>
                <a:effectLst/>
              </a:rPr>
              <a:t>Insight gathering</a:t>
            </a:r>
          </a:p>
          <a:p>
            <a:endParaRPr lang="en-GB" sz="1600">
              <a:solidFill>
                <a:schemeClr val="bg1"/>
              </a:solidFill>
            </a:endParaRPr>
          </a:p>
          <a:p>
            <a:r>
              <a:rPr lang="en-GB" sz="1600">
                <a:solidFill>
                  <a:schemeClr val="bg1"/>
                </a:solidFill>
                <a:effectLst/>
              </a:rPr>
              <a:t>VPDP would like to capture some parental and teenage insights around these planned catch up sessions, to better understand:</a:t>
            </a:r>
            <a:endParaRPr lang="en-GB" sz="1600">
              <a:solidFill>
                <a:schemeClr val="bg1"/>
              </a:solidFill>
              <a:effectLst/>
              <a:cs typeface="Arial"/>
            </a:endParaRPr>
          </a:p>
          <a:p>
            <a:endParaRPr lang="en-GB" sz="160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bg1"/>
                </a:solidFill>
                <a:effectLst/>
              </a:rPr>
              <a:t>Enablers and barriers to attending vaccination appointments</a:t>
            </a:r>
            <a:endParaRPr lang="en-GB" sz="160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bg1"/>
                </a:solidFill>
                <a:effectLst/>
              </a:rPr>
              <a:t>To understand why individuals respond to catch up offers when they missed or delayed routine appointments</a:t>
            </a:r>
            <a:endParaRPr lang="en-GB" sz="1600">
              <a:solidFill>
                <a:schemeClr val="bg1"/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bg1"/>
                </a:solidFill>
                <a:effectLst/>
              </a:rPr>
              <a:t>To identify barriers and enablers to attending routine school age catch up appointments.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>
              <a:solidFill>
                <a:schemeClr val="bg1"/>
              </a:solidFill>
            </a:endParaRPr>
          </a:p>
          <a:p>
            <a:r>
              <a:rPr lang="en-GB" sz="1600">
                <a:solidFill>
                  <a:schemeClr val="bg1"/>
                </a:solidFill>
              </a:rPr>
              <a:t>VPDP,</a:t>
            </a:r>
            <a:r>
              <a:rPr lang="en-GB" sz="160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en-GB" sz="1900">
                <a:solidFill>
                  <a:schemeClr val="bg1"/>
                </a:solidFill>
                <a:latin typeface="Aptos"/>
              </a:rPr>
              <a:t>PHW evaluation team, PHW Behavioural Science Unit,</a:t>
            </a:r>
            <a:r>
              <a:rPr lang="en-GB" sz="1600">
                <a:solidFill>
                  <a:schemeClr val="bg1"/>
                </a:solidFill>
              </a:rPr>
              <a:t> in collaboration with health board representatives, devised a parental and teenage survey to capture these insights, plus associated resources. </a:t>
            </a:r>
          </a:p>
          <a:p>
            <a:endParaRPr lang="en-GB" sz="1600" b="1">
              <a:solidFill>
                <a:schemeClr val="bg1"/>
              </a:solidFill>
            </a:endParaRPr>
          </a:p>
          <a:p>
            <a:r>
              <a:rPr lang="en-GB" sz="1600" b="1">
                <a:solidFill>
                  <a:schemeClr val="bg1"/>
                </a:solidFill>
              </a:rPr>
              <a:t>The surveys are intended for parents and teenagers attending for </a:t>
            </a:r>
            <a:r>
              <a:rPr lang="en-GB" sz="1600" b="1" i="1" u="sng">
                <a:solidFill>
                  <a:schemeClr val="bg1"/>
                </a:solidFill>
              </a:rPr>
              <a:t>any catch up vaccination </a:t>
            </a:r>
            <a:r>
              <a:rPr lang="en-GB" sz="1600" b="1">
                <a:solidFill>
                  <a:schemeClr val="bg1"/>
                </a:solidFill>
              </a:rPr>
              <a:t>not specifically HPV.</a:t>
            </a:r>
            <a:r>
              <a:rPr lang="en-GB" sz="1600">
                <a:solidFill>
                  <a:schemeClr val="bg1"/>
                </a:solidFill>
              </a:rPr>
              <a:t> The anonymous surveys can be accessed via QR codes</a:t>
            </a:r>
            <a:endParaRPr lang="en-GB" sz="1600">
              <a:solidFill>
                <a:schemeClr val="bg1"/>
              </a:solidFill>
              <a:cs typeface="Arial"/>
            </a:endParaRPr>
          </a:p>
          <a:p>
            <a:endParaRPr lang="en-GB">
              <a:solidFill>
                <a:schemeClr val="bg1"/>
              </a:solidFill>
            </a:endParaRPr>
          </a:p>
        </p:txBody>
      </p:sp>
      <p:pic>
        <p:nvPicPr>
          <p:cNvPr id="9" name="Picture 8" descr="A computer with a survey&#10;&#10;AI-generated content may be incorrect.">
            <a:extLst>
              <a:ext uri="{FF2B5EF4-FFF2-40B4-BE49-F238E27FC236}">
                <a16:creationId xmlns:a16="http://schemas.microsoft.com/office/drawing/2014/main" id="{3132A364-6856-5225-A0F3-CEC9A71D24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306" r="17310"/>
          <a:stretch/>
        </p:blipFill>
        <p:spPr>
          <a:xfrm>
            <a:off x="9649876" y="1103227"/>
            <a:ext cx="2355298" cy="183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230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D2D603-C5C0-F05F-72A4-78B6124B5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F323A01-3B91-84BF-B099-0A7C6F77E049}"/>
              </a:ext>
            </a:extLst>
          </p:cNvPr>
          <p:cNvSpPr/>
          <p:nvPr/>
        </p:nvSpPr>
        <p:spPr>
          <a:xfrm>
            <a:off x="6091975" y="787400"/>
            <a:ext cx="5930899" cy="5270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5EF800-3A57-C07E-9044-1C12CDB72146}"/>
              </a:ext>
            </a:extLst>
          </p:cNvPr>
          <p:cNvSpPr/>
          <p:nvPr/>
        </p:nvSpPr>
        <p:spPr>
          <a:xfrm>
            <a:off x="203199" y="787400"/>
            <a:ext cx="5681634" cy="527050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1524E9-5197-DDCB-B67F-A57AA30B2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237" y="274162"/>
            <a:ext cx="11439525" cy="5638799"/>
          </a:xfrm>
        </p:spPr>
        <p:txBody>
          <a:bodyPr lIns="91440" tIns="45720" rIns="91440" bIns="45720" anchor="t"/>
          <a:lstStyle/>
          <a:p>
            <a:pPr algn="ctr"/>
            <a:br>
              <a:rPr lang="en-GB" b="1">
                <a:effectLst/>
                <a:ea typeface="Calibri" panose="020F0502020204030204" pitchFamily="34" charset="0"/>
              </a:rPr>
            </a:br>
            <a:br>
              <a:rPr lang="en-GB" b="1">
                <a:effectLst/>
                <a:ea typeface="Calibri" panose="020F0502020204030204" pitchFamily="34" charset="0"/>
              </a:rPr>
            </a:br>
            <a:br>
              <a:rPr lang="en-GB" sz="3200">
                <a:effectLst/>
                <a:ea typeface="Calibri" panose="020F0502020204030204" pitchFamily="34" charset="0"/>
              </a:rPr>
            </a:br>
            <a:br>
              <a:rPr lang="en-GB" sz="4000">
                <a:effectLst/>
                <a:ea typeface="Calibri" panose="020F0502020204030204" pitchFamily="34" charset="0"/>
              </a:rPr>
            </a:br>
            <a:endParaRPr lang="en-GB" sz="280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31A003-AF5A-A2A8-B3E5-EBBA14282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HPV resources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C93441-7CA7-E484-B0B1-D9AA1BA58575}"/>
              </a:ext>
            </a:extLst>
          </p:cNvPr>
          <p:cNvSpPr txBox="1"/>
          <p:nvPr/>
        </p:nvSpPr>
        <p:spPr>
          <a:xfrm>
            <a:off x="292100" y="177799"/>
            <a:ext cx="6527799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600" b="1">
                <a:cs typeface="Arial"/>
              </a:rPr>
              <a:t>QR codes and Links 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69A03F1-ABFB-95DB-F987-E871169CBAB0}"/>
              </a:ext>
            </a:extLst>
          </p:cNvPr>
          <p:cNvGrpSpPr/>
          <p:nvPr/>
        </p:nvGrpSpPr>
        <p:grpSpPr>
          <a:xfrm>
            <a:off x="512591" y="1141114"/>
            <a:ext cx="1577340" cy="2203450"/>
            <a:chOff x="0" y="0"/>
            <a:chExt cx="2451652" cy="3233531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ABF07F74-EAA8-BCB6-CA1D-DF0D2A11B78D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2451652" cy="3233531"/>
            </a:xfrm>
            <a:prstGeom prst="roundRect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" name="TextBox 10">
              <a:extLst>
                <a:ext uri="{FF2B5EF4-FFF2-40B4-BE49-F238E27FC236}">
                  <a16:creationId xmlns:a16="http://schemas.microsoft.com/office/drawing/2014/main" id="{0EEF03C0-7E45-05F9-39FB-04C8B019A41A}"/>
                </a:ext>
              </a:extLst>
            </p:cNvPr>
            <p:cNvSpPr txBox="1">
              <a:spLocks/>
            </p:cNvSpPr>
            <p:nvPr/>
          </p:nvSpPr>
          <p:spPr>
            <a:xfrm>
              <a:off x="137871" y="2039743"/>
              <a:ext cx="2162409" cy="95229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00" cap="none" spc="0" normalizeH="0" baseline="0" noProof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Sganiwch</a:t>
              </a:r>
              <a:r>
                <a:rPr kumimoji="0" lang="en-GB" sz="1100" b="1" i="0" u="none" strike="noStrike" kern="1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 fi </a:t>
              </a:r>
              <a:r>
                <a:rPr kumimoji="0" lang="en-GB" sz="1100" b="1" i="0" u="none" strike="noStrike" kern="100" cap="none" spc="0" normalizeH="0" baseline="0" noProof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i</a:t>
              </a:r>
              <a:r>
                <a:rPr kumimoji="0" lang="en-GB" sz="1100" b="1" i="0" u="none" strike="noStrike" kern="1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GB" sz="1100" b="1" i="0" u="none" strike="noStrike" kern="100" cap="none" spc="0" normalizeH="0" baseline="0" noProof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fynd</a:t>
              </a:r>
              <a:r>
                <a:rPr kumimoji="0" lang="en-GB" sz="1100" b="1" i="0" u="none" strike="noStrike" kern="1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GB" sz="1100" b="1" i="0" u="none" strike="noStrike" kern="100" cap="none" spc="0" normalizeH="0" baseline="0" noProof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i'r</a:t>
              </a:r>
              <a:r>
                <a:rPr kumimoji="0" lang="en-GB" sz="1100" b="1" i="0" u="none" strike="noStrike" kern="1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GB" sz="1100" b="1" i="0" u="none" strike="noStrike" kern="100" cap="none" spc="0" normalizeH="0" baseline="0" noProof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arolwg</a:t>
              </a:r>
              <a:r>
                <a:rPr kumimoji="0" lang="en-GB" sz="1100" b="1" i="0" u="none" strike="noStrike" kern="1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GB" sz="1100" b="1" i="0" u="none" strike="noStrike" kern="100" cap="none" spc="0" normalizeH="0" baseline="0" noProof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Pobl</a:t>
              </a:r>
              <a:r>
                <a:rPr kumimoji="0" lang="en-GB" sz="1100" b="1" i="0" u="none" strike="noStrike" kern="1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GB" sz="1100" b="1" i="0" u="none" strike="noStrike" kern="100" cap="none" spc="0" normalizeH="0" baseline="0" noProof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Ifanc</a:t>
              </a:r>
              <a:endParaRPr kumimoji="0" lang="en-GB" sz="1100" b="0" i="0" u="none" strike="noStrike" kern="1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Picture 8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3EC22A9A-FF3A-9A0B-90BA-C3C61F0B90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03" y="1297644"/>
            <a:ext cx="1154430" cy="1154430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3B321B5-E274-B9E1-FCEF-6EAF67FF0A42}"/>
              </a:ext>
            </a:extLst>
          </p:cNvPr>
          <p:cNvSpPr/>
          <p:nvPr/>
        </p:nvSpPr>
        <p:spPr>
          <a:xfrm>
            <a:off x="2320050" y="1764684"/>
            <a:ext cx="3303905" cy="956310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id="{8A1BE6E2-8C79-7ADA-4BD9-EFC811E0523D}"/>
              </a:ext>
            </a:extLst>
          </p:cNvPr>
          <p:cNvSpPr txBox="1"/>
          <p:nvPr/>
        </p:nvSpPr>
        <p:spPr>
          <a:xfrm>
            <a:off x="2551012" y="1887765"/>
            <a:ext cx="2872740" cy="75692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100" kern="100" err="1">
                <a:solidFill>
                  <a:schemeClr val="accent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Clicwch</a:t>
            </a:r>
            <a:r>
              <a:rPr lang="en-GB" sz="1100" kern="100">
                <a:solidFill>
                  <a:schemeClr val="accent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fi </a:t>
            </a:r>
            <a:r>
              <a:rPr lang="en-GB" sz="1100" kern="100" err="1">
                <a:solidFill>
                  <a:schemeClr val="accent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</a:t>
            </a:r>
            <a:r>
              <a:rPr lang="en-GB" sz="1100" kern="100">
                <a:solidFill>
                  <a:schemeClr val="accent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100" kern="100" err="1">
                <a:solidFill>
                  <a:schemeClr val="accent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fynd</a:t>
            </a:r>
            <a:r>
              <a:rPr lang="en-GB" sz="1100" kern="100">
                <a:solidFill>
                  <a:schemeClr val="accent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100" kern="100" err="1">
                <a:solidFill>
                  <a:schemeClr val="accent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I’r</a:t>
            </a:r>
            <a:r>
              <a:rPr lang="en-GB" sz="1100" kern="100">
                <a:solidFill>
                  <a:schemeClr val="accent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100" kern="100" err="1">
                <a:solidFill>
                  <a:schemeClr val="accent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arolwg</a:t>
            </a:r>
            <a:r>
              <a:rPr lang="en-GB" sz="1100" kern="100">
                <a:solidFill>
                  <a:schemeClr val="accent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100" kern="100" err="1">
                <a:solidFill>
                  <a:schemeClr val="accent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Pobl</a:t>
            </a:r>
            <a:r>
              <a:rPr lang="en-GB" sz="1100" kern="100">
                <a:solidFill>
                  <a:schemeClr val="accent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100" kern="100" err="1">
                <a:solidFill>
                  <a:schemeClr val="accent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Ifanc</a:t>
            </a:r>
            <a:r>
              <a:rPr lang="en-GB" sz="1100" kern="100">
                <a:solidFill>
                  <a:schemeClr val="accent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100" u="sng" kern="10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https://ex.civicamysay.co.uk/EjHdC0xRaHP</a:t>
            </a:r>
            <a:r>
              <a:rPr lang="en-GB" sz="11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100" kern="100">
                <a:solidFill>
                  <a:schemeClr val="accent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</a:t>
            </a:r>
            <a:r>
              <a:rPr lang="en-GB" sz="1100" kern="100" err="1">
                <a:solidFill>
                  <a:schemeClr val="accent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Seasneg</a:t>
            </a:r>
            <a:r>
              <a:rPr lang="en-GB" sz="1100" kern="100">
                <a:solidFill>
                  <a:schemeClr val="accent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100" kern="100" err="1">
                <a:solidFill>
                  <a:schemeClr val="accent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yn</a:t>
            </a:r>
            <a:r>
              <a:rPr lang="en-GB" sz="1100" kern="100">
                <a:solidFill>
                  <a:schemeClr val="accent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100" kern="100" err="1">
                <a:solidFill>
                  <a:schemeClr val="accent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unig</a:t>
            </a:r>
            <a:r>
              <a:rPr lang="en-GB" sz="1100" kern="100">
                <a:solidFill>
                  <a:schemeClr val="accent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46F3343-73F4-048C-2309-404DAD76C007}"/>
              </a:ext>
            </a:extLst>
          </p:cNvPr>
          <p:cNvGrpSpPr/>
          <p:nvPr/>
        </p:nvGrpSpPr>
        <p:grpSpPr>
          <a:xfrm>
            <a:off x="458245" y="3481348"/>
            <a:ext cx="1638935" cy="2416175"/>
            <a:chOff x="0" y="0"/>
            <a:chExt cx="2493784" cy="3233531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26DD178B-744D-9113-5EF3-90425545671B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2451652" cy="3233531"/>
            </a:xfrm>
            <a:prstGeom prst="roundRect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>
                <a:solidFill>
                  <a:schemeClr val="accent6"/>
                </a:solidFill>
              </a:endParaRPr>
            </a:p>
          </p:txBody>
        </p:sp>
        <p:sp>
          <p:nvSpPr>
            <p:cNvPr id="15" name="TextBox 10">
              <a:extLst>
                <a:ext uri="{FF2B5EF4-FFF2-40B4-BE49-F238E27FC236}">
                  <a16:creationId xmlns:a16="http://schemas.microsoft.com/office/drawing/2014/main" id="{B977605F-57DF-75C5-8477-672D0545260C}"/>
                </a:ext>
              </a:extLst>
            </p:cNvPr>
            <p:cNvSpPr txBox="1">
              <a:spLocks/>
            </p:cNvSpPr>
            <p:nvPr/>
          </p:nvSpPr>
          <p:spPr>
            <a:xfrm>
              <a:off x="46" y="2009377"/>
              <a:ext cx="2493738" cy="896306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n-GB" sz="1100" b="1" kern="100" err="1">
                  <a:solidFill>
                    <a:schemeClr val="accent6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Sganiwch</a:t>
              </a:r>
              <a:r>
                <a:rPr lang="en-GB" sz="1100" b="1" kern="100">
                  <a:solidFill>
                    <a:schemeClr val="accent6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 fi </a:t>
              </a:r>
              <a:r>
                <a:rPr lang="en-GB" sz="1100" b="1" kern="100" err="1">
                  <a:solidFill>
                    <a:schemeClr val="accent6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i</a:t>
              </a:r>
              <a:r>
                <a:rPr lang="en-GB" sz="1100" b="1" kern="100">
                  <a:solidFill>
                    <a:schemeClr val="accent6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100" b="1" kern="100" err="1">
                  <a:solidFill>
                    <a:schemeClr val="accent6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fynd</a:t>
              </a:r>
              <a:r>
                <a:rPr lang="en-GB" sz="1100" b="1" kern="100">
                  <a:solidFill>
                    <a:schemeClr val="accent6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100" b="1" kern="100" err="1">
                  <a:solidFill>
                    <a:schemeClr val="accent6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i'r</a:t>
              </a:r>
              <a:r>
                <a:rPr lang="en-GB" sz="1100" b="1" kern="100">
                  <a:solidFill>
                    <a:schemeClr val="accent6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100" b="1" kern="100" err="1">
                  <a:solidFill>
                    <a:schemeClr val="accent6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arolwg</a:t>
              </a:r>
              <a:r>
                <a:rPr lang="en-GB" sz="1100" b="1" kern="100">
                  <a:solidFill>
                    <a:schemeClr val="accent6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100" b="1" kern="100" err="1">
                  <a:solidFill>
                    <a:schemeClr val="accent6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Rhiant</a:t>
              </a:r>
              <a:r>
                <a:rPr lang="en-GB" sz="1100" b="1" kern="100">
                  <a:solidFill>
                    <a:schemeClr val="accent6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/</a:t>
              </a:r>
              <a:r>
                <a:rPr lang="en-GB" sz="1100" b="1" kern="100" err="1">
                  <a:solidFill>
                    <a:schemeClr val="accent6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Gwarcheidwad</a:t>
              </a:r>
              <a:endParaRPr lang="en-GB" sz="1100" kern="100">
                <a:solidFill>
                  <a:schemeClr val="accent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100" b="1" kern="100">
                  <a:solidFill>
                    <a:schemeClr val="accent6"/>
                  </a:solidFill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 </a:t>
              </a:r>
              <a:endParaRPr lang="en-GB" sz="1100" kern="100">
                <a:solidFill>
                  <a:schemeClr val="accent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6" name="Picture 15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B0F3ACBD-BEF4-58BA-30E2-551F5E61CE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17" y="3652221"/>
            <a:ext cx="1193800" cy="1193800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D269AE3-E946-ACCE-D97D-469995AD17A6}"/>
              </a:ext>
            </a:extLst>
          </p:cNvPr>
          <p:cNvSpPr/>
          <p:nvPr/>
        </p:nvSpPr>
        <p:spPr>
          <a:xfrm>
            <a:off x="2346381" y="3964745"/>
            <a:ext cx="3303905" cy="1249680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8" name="Text Box 3">
            <a:extLst>
              <a:ext uri="{FF2B5EF4-FFF2-40B4-BE49-F238E27FC236}">
                <a16:creationId xmlns:a16="http://schemas.microsoft.com/office/drawing/2014/main" id="{A8E075A8-8520-7C8B-7936-DDA173415C83}"/>
              </a:ext>
            </a:extLst>
          </p:cNvPr>
          <p:cNvSpPr txBox="1"/>
          <p:nvPr/>
        </p:nvSpPr>
        <p:spPr>
          <a:xfrm>
            <a:off x="2481146" y="4106588"/>
            <a:ext cx="3084195" cy="962025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Clicwch fi i fynd I’r arolwg Rhiant/ Gwarcheidwad:</a:t>
            </a: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sng" strike="noStrike" kern="100" cap="none" spc="0" normalizeH="0" baseline="0" noProof="0">
                <a:ln>
                  <a:noFill/>
                </a:ln>
                <a:solidFill>
                  <a:srgbClr val="467886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https://ex.civicamysay.co.uk/BCsDz2h0XY</a:t>
            </a:r>
            <a:r>
              <a:rPr kumimoji="0" lang="en-GB" sz="1100" b="0" i="0" u="none" strike="noStrike" kern="1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(Seasneg yn unig)</a:t>
            </a:r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44F3A5F-4365-B093-FCCD-20880E032067}"/>
              </a:ext>
            </a:extLst>
          </p:cNvPr>
          <p:cNvGrpSpPr/>
          <p:nvPr/>
        </p:nvGrpSpPr>
        <p:grpSpPr>
          <a:xfrm>
            <a:off x="6204944" y="1094740"/>
            <a:ext cx="1577340" cy="2327910"/>
            <a:chOff x="0" y="0"/>
            <a:chExt cx="2451652" cy="3233531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D521F94C-9D26-1EFA-197D-E9E57CA51FA4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2451652" cy="3233531"/>
            </a:xfrm>
            <a:prstGeom prst="roundRect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1" name="TextBox 10">
              <a:extLst>
                <a:ext uri="{FF2B5EF4-FFF2-40B4-BE49-F238E27FC236}">
                  <a16:creationId xmlns:a16="http://schemas.microsoft.com/office/drawing/2014/main" id="{FA9E608C-1C4C-B947-0411-A7CAEE427AEF}"/>
                </a:ext>
              </a:extLst>
            </p:cNvPr>
            <p:cNvSpPr txBox="1">
              <a:spLocks/>
            </p:cNvSpPr>
            <p:nvPr/>
          </p:nvSpPr>
          <p:spPr>
            <a:xfrm>
              <a:off x="148488" y="2143907"/>
              <a:ext cx="2162409" cy="90241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Scan me to go to the Young Person survey</a:t>
              </a:r>
            </a:p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 </a:t>
              </a:r>
              <a:endParaRPr kumimoji="0" lang="en-GB" sz="1100" b="0" i="0" u="none" strike="noStrike" kern="1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2" name="Picture 2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A46AE956-D784-E6B1-1574-393B5AB652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949" y="1266100"/>
            <a:ext cx="1243330" cy="1243330"/>
          </a:xfrm>
          <a:prstGeom prst="rect">
            <a:avLst/>
          </a:prstGeom>
          <a:noFill/>
          <a:ln w="19050">
            <a:solidFill>
              <a:sysClr val="windowText" lastClr="000000"/>
            </a:solidFill>
          </a:ln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63ABAC7-D03F-B181-A4FB-4FE98955AE65}"/>
              </a:ext>
            </a:extLst>
          </p:cNvPr>
          <p:cNvSpPr/>
          <p:nvPr/>
        </p:nvSpPr>
        <p:spPr>
          <a:xfrm>
            <a:off x="8143578" y="1825684"/>
            <a:ext cx="3310890" cy="895350"/>
          </a:xfrm>
          <a:prstGeom prst="roundRect">
            <a:avLst/>
          </a:prstGeom>
          <a:solidFill>
            <a:sysClr val="window" lastClr="FFFFFF"/>
          </a:solidFill>
          <a:ln w="317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ptos" panose="02110004020202020204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4" name="Text Box 4">
            <a:extLst>
              <a:ext uri="{FF2B5EF4-FFF2-40B4-BE49-F238E27FC236}">
                <a16:creationId xmlns:a16="http://schemas.microsoft.com/office/drawing/2014/main" id="{59BC9BCA-3432-3642-A48C-4EDBFAF89B09}"/>
              </a:ext>
            </a:extLst>
          </p:cNvPr>
          <p:cNvSpPr txBox="1"/>
          <p:nvPr/>
        </p:nvSpPr>
        <p:spPr>
          <a:xfrm>
            <a:off x="8439072" y="1976030"/>
            <a:ext cx="2865755" cy="668655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Click me to go to the Young Person survey:</a:t>
            </a:r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sng" strike="noStrike" kern="100" cap="none" spc="0" normalizeH="0" baseline="0" noProof="0">
                <a:ln>
                  <a:noFill/>
                </a:ln>
                <a:solidFill>
                  <a:srgbClr val="467886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https://ex.civicamysay.co.uk/EjHdC0xRaHP</a:t>
            </a:r>
            <a:endParaRPr kumimoji="0" lang="en-GB" sz="1100" b="0" i="0" u="none" strike="noStrike" kern="1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26834FA-6965-6509-136D-7F1EFE4B1853}"/>
              </a:ext>
            </a:extLst>
          </p:cNvPr>
          <p:cNvGrpSpPr/>
          <p:nvPr/>
        </p:nvGrpSpPr>
        <p:grpSpPr>
          <a:xfrm>
            <a:off x="6215164" y="3539808"/>
            <a:ext cx="1577340" cy="2373153"/>
            <a:chOff x="0" y="0"/>
            <a:chExt cx="2451652" cy="3233531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3F34D8B0-373D-6FCD-C622-BA9C15AB5DEE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2451652" cy="3233531"/>
            </a:xfrm>
            <a:prstGeom prst="roundRect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7" name="TextBox 10">
              <a:extLst>
                <a:ext uri="{FF2B5EF4-FFF2-40B4-BE49-F238E27FC236}">
                  <a16:creationId xmlns:a16="http://schemas.microsoft.com/office/drawing/2014/main" id="{6C2E1794-B1F6-07F4-C2FA-30F0F27F7BEA}"/>
                </a:ext>
              </a:extLst>
            </p:cNvPr>
            <p:cNvSpPr txBox="1">
              <a:spLocks/>
            </p:cNvSpPr>
            <p:nvPr/>
          </p:nvSpPr>
          <p:spPr>
            <a:xfrm>
              <a:off x="125627" y="2083230"/>
              <a:ext cx="2162409" cy="90241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Scan me to go to the Parent/ Guardian survey</a:t>
              </a:r>
            </a:p>
            <a:p>
              <a:pPr marL="0" marR="0" lvl="0" indent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 </a:t>
              </a:r>
              <a:endParaRPr kumimoji="0" lang="en-GB" sz="1100" b="0" i="0" u="none" strike="noStrike" kern="1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8" name="Picture 27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D83B524A-4D17-952F-0627-252F33CFA4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661" y="3715066"/>
            <a:ext cx="1236345" cy="1236345"/>
          </a:xfrm>
          <a:prstGeom prst="rect">
            <a:avLst/>
          </a:prstGeom>
          <a:noFill/>
          <a:ln w="19050">
            <a:solidFill>
              <a:sysClr val="windowText" lastClr="000000"/>
            </a:solidFill>
          </a:ln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3377E07-B810-7C63-DE0A-F6ADD1AB08CA}"/>
              </a:ext>
            </a:extLst>
          </p:cNvPr>
          <p:cNvSpPr/>
          <p:nvPr/>
        </p:nvSpPr>
        <p:spPr>
          <a:xfrm>
            <a:off x="8152180" y="4143580"/>
            <a:ext cx="3303905" cy="867410"/>
          </a:xfrm>
          <a:prstGeom prst="roundRect">
            <a:avLst/>
          </a:prstGeom>
          <a:solidFill>
            <a:sysClr val="window" lastClr="FFFFFF"/>
          </a:solidFill>
          <a:ln w="317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ptos" panose="02110004020202020204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0" name="Text Box 5">
            <a:extLst>
              <a:ext uri="{FF2B5EF4-FFF2-40B4-BE49-F238E27FC236}">
                <a16:creationId xmlns:a16="http://schemas.microsoft.com/office/drawing/2014/main" id="{30552975-B976-7841-DFFC-7C6D24130EDA}"/>
              </a:ext>
            </a:extLst>
          </p:cNvPr>
          <p:cNvSpPr txBox="1"/>
          <p:nvPr/>
        </p:nvSpPr>
        <p:spPr>
          <a:xfrm>
            <a:off x="8239821" y="4280577"/>
            <a:ext cx="3131820" cy="614045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Click me to go to the Parent/ Guardian survey:</a:t>
            </a:r>
          </a:p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sng" strike="noStrike" kern="100" cap="none" spc="0" normalizeH="0" baseline="0" noProof="0">
                <a:ln>
                  <a:noFill/>
                </a:ln>
                <a:solidFill>
                  <a:srgbClr val="467886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https://ex.civicamysay.co.uk/BCsDz2h0XY</a:t>
            </a:r>
            <a:r>
              <a:rPr kumimoji="0" lang="en-GB" sz="1100" b="0" i="0" u="none" strike="noStrike" kern="1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1090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A3CBAC-E3D1-C560-4A49-B175B4E31CE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40176B-3433-446A-BE06-74BE465E78E8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A160EF-6108-7D24-C5A2-77CACEC3F160}"/>
              </a:ext>
            </a:extLst>
          </p:cNvPr>
          <p:cNvSpPr txBox="1"/>
          <p:nvPr/>
        </p:nvSpPr>
        <p:spPr>
          <a:xfrm>
            <a:off x="286280" y="1380864"/>
            <a:ext cx="9050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>
                <a:solidFill>
                  <a:schemeClr val="bg1"/>
                </a:solidFill>
              </a:rPr>
              <a:t>Catch-up programme: Resources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E07819-D8BB-7A68-8E35-D3469E38948D}"/>
              </a:ext>
            </a:extLst>
          </p:cNvPr>
          <p:cNvSpPr txBox="1"/>
          <p:nvPr/>
        </p:nvSpPr>
        <p:spPr>
          <a:xfrm>
            <a:off x="286280" y="2120300"/>
            <a:ext cx="8650891" cy="25853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>
                <a:solidFill>
                  <a:schemeClr val="bg1"/>
                </a:solidFill>
                <a:effectLst/>
              </a:rPr>
              <a:t>VPDP have also co-designed: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>
                <a:solidFill>
                  <a:schemeClr val="bg1"/>
                </a:solidFill>
              </a:rPr>
              <a:t>P</a:t>
            </a:r>
            <a:r>
              <a:rPr lang="en-GB" b="1">
                <a:solidFill>
                  <a:schemeClr val="bg1"/>
                </a:solidFill>
                <a:effectLst/>
              </a:rPr>
              <a:t>oster </a:t>
            </a:r>
            <a:endParaRPr lang="en-GB" b="1">
              <a:solidFill>
                <a:schemeClr val="bg1"/>
              </a:solidFill>
              <a:effectLst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>
                <a:solidFill>
                  <a:schemeClr val="bg1"/>
                </a:solidFill>
              </a:rPr>
              <a:t>P</a:t>
            </a:r>
            <a:r>
              <a:rPr lang="en-GB" b="1">
                <a:solidFill>
                  <a:schemeClr val="bg1"/>
                </a:solidFill>
                <a:effectLst/>
              </a:rPr>
              <a:t>ostcards</a:t>
            </a:r>
            <a:r>
              <a:rPr lang="en-GB">
                <a:solidFill>
                  <a:schemeClr val="bg1"/>
                </a:solidFill>
                <a:effectLst/>
              </a:rPr>
              <a:t> to facilitate sharing of the survey QR codes</a:t>
            </a:r>
            <a:endParaRPr lang="en-GB">
              <a:solidFill>
                <a:schemeClr val="bg1"/>
              </a:solidFill>
              <a:effectLst/>
              <a:cs typeface="Arial"/>
            </a:endParaRPr>
          </a:p>
          <a:p>
            <a:endParaRPr lang="en-GB">
              <a:solidFill>
                <a:schemeClr val="bg1"/>
              </a:solidFill>
            </a:endParaRPr>
          </a:p>
          <a:p>
            <a:r>
              <a:rPr lang="en-GB">
                <a:solidFill>
                  <a:schemeClr val="bg1"/>
                </a:solidFill>
              </a:rPr>
              <a:t>Both </a:t>
            </a:r>
            <a:r>
              <a:rPr lang="en-GB">
                <a:solidFill>
                  <a:schemeClr val="bg1"/>
                </a:solidFill>
                <a:effectLst/>
              </a:rPr>
              <a:t>will be circulated as an attachment via email for local printing</a:t>
            </a:r>
            <a:r>
              <a:rPr lang="en-GB">
                <a:solidFill>
                  <a:schemeClr val="bg1"/>
                </a:solidFill>
              </a:rPr>
              <a:t> as soon as they are finalised</a:t>
            </a:r>
            <a:r>
              <a:rPr lang="en-GB">
                <a:solidFill>
                  <a:schemeClr val="bg1"/>
                </a:solidFill>
                <a:effectLst/>
              </a:rPr>
              <a:t>, and</a:t>
            </a:r>
            <a:r>
              <a:rPr lang="en-GB">
                <a:solidFill>
                  <a:schemeClr val="bg1"/>
                </a:solidFill>
              </a:rPr>
              <a:t> will be made available for ordering from our HIR (Health Information Resources):  </a:t>
            </a:r>
            <a:r>
              <a:rPr lang="en-GB">
                <a:solidFill>
                  <a:schemeClr val="bg1"/>
                </a:solidFill>
                <a:hlinkClick r:id="rId2" tooltip="https://phw.nhs.wales/services-and-teams/health-information-resource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Health Information Resources - Public Health Wales</a:t>
            </a:r>
            <a:endParaRPr lang="en-GB">
              <a:solidFill>
                <a:schemeClr val="bg1"/>
              </a:solidFill>
              <a:cs typeface="Arial"/>
            </a:endParaRPr>
          </a:p>
          <a:p>
            <a:endParaRPr lang="en-GB">
              <a:solidFill>
                <a:schemeClr val="bg1"/>
              </a:solidFill>
            </a:endParaRPr>
          </a:p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5BAA1A-A4E8-7367-0FBF-45C1D7AEEF67}"/>
              </a:ext>
            </a:extLst>
          </p:cNvPr>
          <p:cNvSpPr txBox="1"/>
          <p:nvPr/>
        </p:nvSpPr>
        <p:spPr>
          <a:xfrm>
            <a:off x="286280" y="4238016"/>
            <a:ext cx="11619440" cy="2308324"/>
          </a:xfrm>
          <a:prstGeom prst="rect">
            <a:avLst/>
          </a:prstGeom>
          <a:solidFill>
            <a:schemeClr val="bg1"/>
          </a:solidFill>
          <a:ln w="28575">
            <a:solidFill>
              <a:srgbClr val="29B8CE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>
                <a:solidFill>
                  <a:srgbClr val="002060"/>
                </a:solidFill>
                <a:effectLst/>
              </a:rPr>
              <a:t>Suggested use of the resources</a:t>
            </a:r>
            <a:endParaRPr lang="en-GB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2060"/>
                </a:solidFill>
                <a:effectLst/>
              </a:rPr>
              <a:t>Place posters in waiting areas before vaccination (survey can be completed before vaccine is given)</a:t>
            </a:r>
            <a:endParaRPr lang="en-GB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2060"/>
                </a:solidFill>
                <a:effectLst/>
              </a:rPr>
              <a:t>Print postcards to give to parents/ teenager</a:t>
            </a:r>
            <a:endParaRPr lang="en-GB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2060"/>
                </a:solidFill>
                <a:effectLst/>
              </a:rPr>
              <a:t>Display poster in any post immunisation waiting area.</a:t>
            </a:r>
            <a:endParaRPr lang="en-GB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2060"/>
                </a:solidFill>
                <a:effectLst/>
              </a:rPr>
              <a:t>Immunisation teams may facilitate use of digital equipment / tablets to allow those without IT access to complete form at their appointment.</a:t>
            </a:r>
            <a:endParaRPr lang="en-GB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2060"/>
                </a:solidFill>
                <a:effectLst/>
              </a:rPr>
              <a:t>Immunisation teams may wish to support families to complete survey at the appointment by completing the survey with them.</a:t>
            </a:r>
            <a:endParaRPr lang="en-GB">
              <a:solidFill>
                <a:srgbClr val="00206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B545FA-56E6-96D5-9BA2-228FA1778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9944" y="1600200"/>
            <a:ext cx="2864832" cy="219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178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B6DAED-0752-CA7B-B507-89CA69D3BA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C6361-0F3F-9486-D9B9-98D064C57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237" y="274162"/>
            <a:ext cx="11439525" cy="5638799"/>
          </a:xfrm>
        </p:spPr>
        <p:txBody>
          <a:bodyPr lIns="91440" tIns="45720" rIns="91440" bIns="45720" anchor="t"/>
          <a:lstStyle/>
          <a:p>
            <a:pPr algn="ctr"/>
            <a:br>
              <a:rPr lang="en-GB" b="1" dirty="0">
                <a:effectLst/>
                <a:ea typeface="Calibri" panose="020F0502020204030204" pitchFamily="34" charset="0"/>
              </a:rPr>
            </a:br>
            <a:br>
              <a:rPr lang="en-GB" b="1" dirty="0">
                <a:effectLst/>
                <a:ea typeface="Calibri" panose="020F0502020204030204" pitchFamily="34" charset="0"/>
              </a:rPr>
            </a:br>
            <a:br>
              <a:rPr lang="en-GB" sz="3200" dirty="0">
                <a:effectLst/>
                <a:ea typeface="Calibri" panose="020F0502020204030204" pitchFamily="34" charset="0"/>
              </a:rPr>
            </a:br>
            <a:br>
              <a:rPr lang="en-GB" sz="4000" dirty="0">
                <a:effectLst/>
                <a:ea typeface="Calibri" panose="020F0502020204030204" pitchFamily="34" charset="0"/>
              </a:rPr>
            </a:br>
            <a:endParaRPr lang="en-GB" sz="28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000946-4B5C-E8D0-4AF5-EFE611EB0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HPV resources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AAE690-5F2D-1E43-CFDD-9A299CA76B7E}"/>
              </a:ext>
            </a:extLst>
          </p:cNvPr>
          <p:cNvSpPr txBox="1"/>
          <p:nvPr/>
        </p:nvSpPr>
        <p:spPr>
          <a:xfrm>
            <a:off x="292100" y="177799"/>
            <a:ext cx="6527799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600" b="1">
                <a:cs typeface="Arial"/>
              </a:rPr>
              <a:t>Resource Proofs </a:t>
            </a:r>
          </a:p>
        </p:txBody>
      </p:sp>
      <p:pic>
        <p:nvPicPr>
          <p:cNvPr id="4" name="Picture 3" descr="A poster with a qr code&#10;&#10;AI-generated content may be incorrect.">
            <a:extLst>
              <a:ext uri="{FF2B5EF4-FFF2-40B4-BE49-F238E27FC236}">
                <a16:creationId xmlns:a16="http://schemas.microsoft.com/office/drawing/2014/main" id="{69054421-F361-D423-3538-6F4FCC1428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1414635"/>
            <a:ext cx="5669722" cy="4028729"/>
          </a:xfrm>
          <a:prstGeom prst="rect">
            <a:avLst/>
          </a:prstGeom>
        </p:spPr>
      </p:pic>
      <p:pic>
        <p:nvPicPr>
          <p:cNvPr id="8" name="Picture 7" descr="A card with qr code&#10;&#10;AI-generated content may be incorrect.">
            <a:extLst>
              <a:ext uri="{FF2B5EF4-FFF2-40B4-BE49-F238E27FC236}">
                <a16:creationId xmlns:a16="http://schemas.microsoft.com/office/drawing/2014/main" id="{CAB42BCE-32FB-BDEE-EA3A-D61278B5E1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180" y="527688"/>
            <a:ext cx="5814135" cy="402872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C8082A7-1BC8-44E3-5259-06AA69342744}"/>
              </a:ext>
            </a:extLst>
          </p:cNvPr>
          <p:cNvSpPr/>
          <p:nvPr/>
        </p:nvSpPr>
        <p:spPr>
          <a:xfrm>
            <a:off x="376237" y="1066178"/>
            <a:ext cx="2319338" cy="25352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n w="28575">
                  <a:solidFill>
                    <a:srgbClr val="7030A0"/>
                  </a:solidFill>
                </a:ln>
              </a:rPr>
              <a:t>Poster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18C0A81-D3A6-601C-6E96-B4FD06EC3405}"/>
              </a:ext>
            </a:extLst>
          </p:cNvPr>
          <p:cNvSpPr/>
          <p:nvPr/>
        </p:nvSpPr>
        <p:spPr>
          <a:xfrm>
            <a:off x="6262817" y="147399"/>
            <a:ext cx="1890583" cy="25352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n w="28575">
                  <a:solidFill>
                    <a:srgbClr val="7030A0"/>
                  </a:solidFill>
                </a:ln>
              </a:rPr>
              <a:t>Postcard</a:t>
            </a:r>
          </a:p>
        </p:txBody>
      </p:sp>
    </p:spTree>
    <p:extLst>
      <p:ext uri="{BB962C8B-B14F-4D97-AF65-F5344CB8AC3E}">
        <p14:creationId xmlns:p14="http://schemas.microsoft.com/office/powerpoint/2010/main" val="3823590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65E9E-B501-2BE2-D736-02F62D897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23850"/>
            <a:ext cx="11439525" cy="5638799"/>
          </a:xfrm>
        </p:spPr>
        <p:txBody>
          <a:bodyPr lIns="91440" tIns="45720" rIns="91440" bIns="45720" anchor="t"/>
          <a:lstStyle/>
          <a:p>
            <a:pPr algn="ctr"/>
            <a:br>
              <a:rPr lang="en-GB" b="1">
                <a:effectLst/>
                <a:ea typeface="Calibri" panose="020F0502020204030204" pitchFamily="34" charset="0"/>
              </a:rPr>
            </a:br>
            <a:br>
              <a:rPr lang="en-GB" b="1">
                <a:effectLst/>
                <a:ea typeface="Calibri" panose="020F0502020204030204" pitchFamily="34" charset="0"/>
              </a:rPr>
            </a:br>
            <a:br>
              <a:rPr lang="en-GB" sz="3200">
                <a:effectLst/>
                <a:ea typeface="Calibri" panose="020F0502020204030204" pitchFamily="34" charset="0"/>
              </a:rPr>
            </a:br>
            <a:br>
              <a:rPr lang="en-GB" sz="4000">
                <a:effectLst/>
                <a:ea typeface="Calibri" panose="020F0502020204030204" pitchFamily="34" charset="0"/>
              </a:rPr>
            </a:br>
            <a:endParaRPr lang="en-GB" sz="28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239E31-28AC-5257-A068-5C88FBB26D65}"/>
              </a:ext>
            </a:extLst>
          </p:cNvPr>
          <p:cNvSpPr txBox="1"/>
          <p:nvPr/>
        </p:nvSpPr>
        <p:spPr>
          <a:xfrm>
            <a:off x="5265309" y="1320685"/>
            <a:ext cx="60747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Bilingual digital version are available for download on PHW vaccines leaflets page on website: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>
                <a:hlinkClick r:id="rId3"/>
              </a:rPr>
              <a:t>English website page</a:t>
            </a:r>
            <a:r>
              <a:rPr lang="en-GB"/>
              <a:t> (English presents first on the leaflet)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>
                <a:hlinkClick r:id="rId4"/>
              </a:rPr>
              <a:t>Welsh website page</a:t>
            </a:r>
            <a:r>
              <a:rPr lang="en-GB"/>
              <a:t> (Welsh presents first on the leaflet)</a:t>
            </a:r>
          </a:p>
          <a:p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Leaflets are also available to order for free on </a:t>
            </a:r>
            <a:r>
              <a:rPr lang="en-GB">
                <a:hlinkClick r:id="rId5"/>
              </a:rPr>
              <a:t>Health Information Resources website</a:t>
            </a:r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E3A3B9-B757-7ED7-54ED-6D761D7FF5A6}"/>
              </a:ext>
            </a:extLst>
          </p:cNvPr>
          <p:cNvSpPr txBox="1"/>
          <p:nvPr/>
        </p:nvSpPr>
        <p:spPr>
          <a:xfrm>
            <a:off x="163015" y="180827"/>
            <a:ext cx="37472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/>
              <a:t>Leaflet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805DE5-0F95-717D-2142-BBAEB3CDD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HPV resources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F2D505-6661-CDAD-A0C2-94C3C24866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908" y="1177760"/>
            <a:ext cx="2163382" cy="46059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EE143B-2BEF-60D6-87AC-8E4317B7C6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3754" y="1177760"/>
            <a:ext cx="2163382" cy="461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23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65E9E-B501-2BE2-D736-02F62D897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23850"/>
            <a:ext cx="11439525" cy="5638799"/>
          </a:xfrm>
        </p:spPr>
        <p:txBody>
          <a:bodyPr lIns="91440" tIns="45720" rIns="91440" bIns="45720" anchor="t"/>
          <a:lstStyle/>
          <a:p>
            <a:pPr algn="ctr"/>
            <a:br>
              <a:rPr lang="en-GB" b="1">
                <a:effectLst/>
                <a:ea typeface="Calibri" panose="020F0502020204030204" pitchFamily="34" charset="0"/>
              </a:rPr>
            </a:br>
            <a:br>
              <a:rPr lang="en-GB" b="1">
                <a:effectLst/>
                <a:ea typeface="Calibri" panose="020F0502020204030204" pitchFamily="34" charset="0"/>
              </a:rPr>
            </a:br>
            <a:br>
              <a:rPr lang="en-GB" sz="3200">
                <a:effectLst/>
                <a:ea typeface="Calibri" panose="020F0502020204030204" pitchFamily="34" charset="0"/>
              </a:rPr>
            </a:br>
            <a:br>
              <a:rPr lang="en-GB" sz="4000">
                <a:effectLst/>
                <a:ea typeface="Calibri" panose="020F0502020204030204" pitchFamily="34" charset="0"/>
              </a:rPr>
            </a:br>
            <a:endParaRPr lang="en-GB" sz="2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6D72F6-4A48-19C9-EF13-C1F913FDFFCB}"/>
              </a:ext>
            </a:extLst>
          </p:cNvPr>
          <p:cNvSpPr txBox="1"/>
          <p:nvPr/>
        </p:nvSpPr>
        <p:spPr>
          <a:xfrm>
            <a:off x="204474" y="143838"/>
            <a:ext cx="50456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/>
              <a:t>Template letters/consent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51A798-746A-4EDA-940F-03D9BE1F15F3}"/>
              </a:ext>
            </a:extLst>
          </p:cNvPr>
          <p:cNvSpPr txBox="1"/>
          <p:nvPr/>
        </p:nvSpPr>
        <p:spPr>
          <a:xfrm>
            <a:off x="381000" y="5208998"/>
            <a:ext cx="115472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The letter and consent form template both include information about self-consent with reference to Gillick competence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Bilingual versions of these templates are available </a:t>
            </a:r>
            <a:r>
              <a:rPr lang="en-GB">
                <a:hlinkClick r:id="rId3"/>
              </a:rPr>
              <a:t>here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9A2328-7B66-07C2-9E20-D70E77D34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HPV resources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5BC87C-FC40-2F98-A042-A089F29023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120" y="690624"/>
            <a:ext cx="6232634" cy="43486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01A244-8E4C-472D-F141-2E9EA908D00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976" r="988"/>
          <a:stretch/>
        </p:blipFill>
        <p:spPr>
          <a:xfrm>
            <a:off x="6448017" y="895351"/>
            <a:ext cx="5743983" cy="381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565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65E9E-B501-2BE2-D736-02F62D897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23850"/>
            <a:ext cx="11439525" cy="5638799"/>
          </a:xfrm>
        </p:spPr>
        <p:txBody>
          <a:bodyPr lIns="91440" tIns="45720" rIns="91440" bIns="45720" anchor="t"/>
          <a:lstStyle/>
          <a:p>
            <a:pPr algn="ctr"/>
            <a:br>
              <a:rPr lang="en-GB" b="1">
                <a:effectLst/>
                <a:ea typeface="Calibri" panose="020F0502020204030204" pitchFamily="34" charset="0"/>
              </a:rPr>
            </a:br>
            <a:br>
              <a:rPr lang="en-GB" b="1">
                <a:effectLst/>
                <a:ea typeface="Calibri" panose="020F0502020204030204" pitchFamily="34" charset="0"/>
              </a:rPr>
            </a:br>
            <a:br>
              <a:rPr lang="en-GB" sz="3200">
                <a:effectLst/>
                <a:ea typeface="Calibri" panose="020F0502020204030204" pitchFamily="34" charset="0"/>
              </a:rPr>
            </a:br>
            <a:br>
              <a:rPr lang="en-GB" sz="4000">
                <a:effectLst/>
                <a:ea typeface="Calibri" panose="020F0502020204030204" pitchFamily="34" charset="0"/>
              </a:rPr>
            </a:br>
            <a:endParaRPr lang="en-GB" sz="2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6D72F6-4A48-19C9-EF13-C1F913FDFFCB}"/>
              </a:ext>
            </a:extLst>
          </p:cNvPr>
          <p:cNvSpPr txBox="1"/>
          <p:nvPr/>
        </p:nvSpPr>
        <p:spPr>
          <a:xfrm>
            <a:off x="204474" y="77628"/>
            <a:ext cx="62168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/>
              <a:t>Briefing document for schools: HPV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B1D717-DCA0-AEC6-9338-734DD2D8C910}"/>
              </a:ext>
            </a:extLst>
          </p:cNvPr>
          <p:cNvSpPr txBox="1"/>
          <p:nvPr/>
        </p:nvSpPr>
        <p:spPr>
          <a:xfrm>
            <a:off x="204474" y="833847"/>
            <a:ext cx="7305935" cy="535531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This bilingual resource is available here: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>
                <a:hlinkClick r:id="rId3"/>
              </a:rPr>
              <a:t>English page</a:t>
            </a:r>
            <a:r>
              <a:rPr lang="en-GB"/>
              <a:t> (English presents first)</a:t>
            </a:r>
            <a:endParaRPr lang="en-GB"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>
                <a:hlinkClick r:id="rId4"/>
              </a:rPr>
              <a:t>Welsh page</a:t>
            </a:r>
            <a:r>
              <a:rPr lang="en-GB"/>
              <a:t> (Welsh presents first)</a:t>
            </a:r>
            <a:endParaRPr lang="en-GB">
              <a:cs typeface="Arial"/>
            </a:endParaRPr>
          </a:p>
          <a:p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It is a digital bilingual document – can be linked to or printed off in health boards</a:t>
            </a:r>
            <a:endParaRPr lang="en-GB">
              <a:cs typeface="Arial"/>
            </a:endParaRPr>
          </a:p>
          <a:p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Provides school staff with information about HPV, the HPV programme, why we vaccinate in schools, process, how schools can help, and consent (including Gillick competence)</a:t>
            </a:r>
            <a:endParaRPr lang="en-GB">
              <a:cs typeface="Arial"/>
            </a:endParaRPr>
          </a:p>
          <a:p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Feedback from school nurses suggests many are not aware of the suite of briefing documents. Briefing documents are available for all school based programmes and are available from </a:t>
            </a:r>
            <a:r>
              <a:rPr lang="en-GB">
                <a:hlinkClick r:id="rId3"/>
              </a:rPr>
              <a:t>School age children and young people - Public Health Wales</a:t>
            </a:r>
            <a:r>
              <a:rPr lang="en-GB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/>
              <a:t>Please promote Briefing documents as a useful tool for schools</a:t>
            </a:r>
            <a:endParaRPr lang="en-GB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8DF1FEA-F78B-473E-3A6C-1875E7A65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HPV resources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4C431F-8FA6-88A1-6D89-F47FDF3DC5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5477" y="176370"/>
            <a:ext cx="4079980" cy="578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030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65E9E-B501-2BE2-D736-02F62D897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23850"/>
            <a:ext cx="11439525" cy="5638799"/>
          </a:xfrm>
        </p:spPr>
        <p:txBody>
          <a:bodyPr lIns="91440" tIns="45720" rIns="91440" bIns="45720" anchor="t"/>
          <a:lstStyle/>
          <a:p>
            <a:pPr algn="ctr"/>
            <a:br>
              <a:rPr lang="en-GB" b="1">
                <a:effectLst/>
                <a:ea typeface="Calibri" panose="020F0502020204030204" pitchFamily="34" charset="0"/>
              </a:rPr>
            </a:br>
            <a:br>
              <a:rPr lang="en-GB" b="1">
                <a:effectLst/>
                <a:ea typeface="Calibri" panose="020F0502020204030204" pitchFamily="34" charset="0"/>
              </a:rPr>
            </a:br>
            <a:br>
              <a:rPr lang="en-GB" sz="3200">
                <a:effectLst/>
                <a:ea typeface="Calibri" panose="020F0502020204030204" pitchFamily="34" charset="0"/>
              </a:rPr>
            </a:br>
            <a:br>
              <a:rPr lang="en-GB" sz="4000">
                <a:effectLst/>
                <a:ea typeface="Calibri" panose="020F0502020204030204" pitchFamily="34" charset="0"/>
              </a:rPr>
            </a:br>
            <a:endParaRPr lang="en-GB" sz="2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6D72F6-4A48-19C9-EF13-C1F913FDFFCB}"/>
              </a:ext>
            </a:extLst>
          </p:cNvPr>
          <p:cNvSpPr txBox="1"/>
          <p:nvPr/>
        </p:nvSpPr>
        <p:spPr>
          <a:xfrm>
            <a:off x="661674" y="592244"/>
            <a:ext cx="50456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/>
              <a:t>Poster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75B382-7F88-5B14-8414-789DCEF44504}"/>
              </a:ext>
            </a:extLst>
          </p:cNvPr>
          <p:cNvSpPr txBox="1"/>
          <p:nvPr/>
        </p:nvSpPr>
        <p:spPr>
          <a:xfrm>
            <a:off x="381000" y="1478388"/>
            <a:ext cx="43326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Stock is still available to order for free on the Health Information Resources website </a:t>
            </a:r>
            <a:r>
              <a:rPr lang="en-GB">
                <a:hlinkClick r:id="rId3"/>
              </a:rPr>
              <a:t>here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EA976D-35C7-6207-34CD-FE2F0BABE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HPV resources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B173FE-E4DC-6CCB-A53D-7570F69540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0866" y="136525"/>
            <a:ext cx="4238709" cy="601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817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65E9E-B501-2BE2-D736-02F62D897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23850"/>
            <a:ext cx="11439525" cy="5638799"/>
          </a:xfrm>
        </p:spPr>
        <p:txBody>
          <a:bodyPr lIns="91440" tIns="45720" rIns="91440" bIns="45720" anchor="t"/>
          <a:lstStyle/>
          <a:p>
            <a:pPr algn="ctr"/>
            <a:br>
              <a:rPr lang="en-GB" b="1">
                <a:effectLst/>
                <a:ea typeface="Calibri" panose="020F0502020204030204" pitchFamily="34" charset="0"/>
              </a:rPr>
            </a:br>
            <a:br>
              <a:rPr lang="en-GB" b="1">
                <a:effectLst/>
                <a:ea typeface="Calibri" panose="020F0502020204030204" pitchFamily="34" charset="0"/>
              </a:rPr>
            </a:br>
            <a:br>
              <a:rPr lang="en-GB" sz="3200">
                <a:effectLst/>
                <a:ea typeface="Calibri" panose="020F0502020204030204" pitchFamily="34" charset="0"/>
              </a:rPr>
            </a:br>
            <a:br>
              <a:rPr lang="en-GB" sz="4000">
                <a:effectLst/>
                <a:ea typeface="Calibri" panose="020F0502020204030204" pitchFamily="34" charset="0"/>
              </a:rPr>
            </a:br>
            <a:endParaRPr lang="en-GB" sz="2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6D72F6-4A48-19C9-EF13-C1F913FDFFCB}"/>
              </a:ext>
            </a:extLst>
          </p:cNvPr>
          <p:cNvSpPr txBox="1"/>
          <p:nvPr/>
        </p:nvSpPr>
        <p:spPr>
          <a:xfrm>
            <a:off x="204474" y="77628"/>
            <a:ext cx="62168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/>
              <a:t>Videos and Animations (1)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D610A5-AF67-E93E-091F-C4F4405A9F77}"/>
              </a:ext>
            </a:extLst>
          </p:cNvPr>
          <p:cNvSpPr txBox="1"/>
          <p:nvPr/>
        </p:nvSpPr>
        <p:spPr>
          <a:xfrm>
            <a:off x="1180686" y="4366150"/>
            <a:ext cx="5743254" cy="646331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/>
              <a:t>An audiovisual explaining ‘What is the HPV vaccine’, available in </a:t>
            </a:r>
            <a:r>
              <a:rPr lang="en-GB">
                <a:hlinkClick r:id="rId3"/>
              </a:rPr>
              <a:t>English</a:t>
            </a:r>
            <a:r>
              <a:rPr lang="en-GB"/>
              <a:t> and </a:t>
            </a:r>
            <a:r>
              <a:rPr lang="en-GB">
                <a:hlinkClick r:id="rId4"/>
              </a:rPr>
              <a:t>Welsh</a:t>
            </a:r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B35019-1148-3CF5-A519-66DC3691FCF3}"/>
              </a:ext>
            </a:extLst>
          </p:cNvPr>
          <p:cNvSpPr txBox="1"/>
          <p:nvPr/>
        </p:nvSpPr>
        <p:spPr>
          <a:xfrm>
            <a:off x="4850787" y="963772"/>
            <a:ext cx="7062952" cy="646331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>
                <a:hlinkClick r:id="rId5"/>
              </a:rPr>
              <a:t>Conversations with the public exploring advice to their younger selves regarding the HPV vaccine</a:t>
            </a:r>
            <a:endParaRPr lang="en-GB">
              <a:highlight>
                <a:srgbClr val="FFFF00"/>
              </a:highligh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CD4466-0FD3-3516-0755-194CDAA18A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5461" y="2853712"/>
            <a:ext cx="4351721" cy="28989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A62B06E-ED66-5AFC-AC43-40F45B818AA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4509" t="10273"/>
          <a:stretch/>
        </p:blipFill>
        <p:spPr>
          <a:xfrm>
            <a:off x="259451" y="816293"/>
            <a:ext cx="4351720" cy="3147074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EFAFC8-D771-452E-D70C-02975A546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HPV resources</a:t>
            </a:r>
          </a:p>
        </p:txBody>
      </p:sp>
    </p:spTree>
    <p:extLst>
      <p:ext uri="{BB962C8B-B14F-4D97-AF65-F5344CB8AC3E}">
        <p14:creationId xmlns:p14="http://schemas.microsoft.com/office/powerpoint/2010/main" val="2373057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C0670-714E-FB86-C0C3-846A6D869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419" y="136525"/>
            <a:ext cx="6048399" cy="612337"/>
          </a:xfrm>
        </p:spPr>
        <p:txBody>
          <a:bodyPr anchor="ctr">
            <a:normAutofit/>
          </a:bodyPr>
          <a:lstStyle/>
          <a:p>
            <a:r>
              <a:rPr lang="en-GB" sz="2600" b="1">
                <a:latin typeface="+mn-lt"/>
              </a:rPr>
              <a:t>Videos and Animations (2) </a:t>
            </a:r>
          </a:p>
        </p:txBody>
      </p:sp>
      <p:pic>
        <p:nvPicPr>
          <p:cNvPr id="7" name="Picture 6" descr="A screenshot of a video call&#10;&#10;AI-generated content may be incorrect.">
            <a:extLst>
              <a:ext uri="{FF2B5EF4-FFF2-40B4-BE49-F238E27FC236}">
                <a16:creationId xmlns:a16="http://schemas.microsoft.com/office/drawing/2014/main" id="{5A0984AC-123B-EBFB-ABEF-9FCC26F2F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162" y="967350"/>
            <a:ext cx="5162550" cy="2878120"/>
          </a:xfrm>
          <a:prstGeom prst="rect">
            <a:avLst/>
          </a:prstGeom>
          <a:noFill/>
        </p:spPr>
      </p:pic>
      <p:pic>
        <p:nvPicPr>
          <p:cNvPr id="9" name="Picture 8" descr="A person in a pink shirt&#10;&#10;AI-generated content may be incorrect.">
            <a:extLst>
              <a:ext uri="{FF2B5EF4-FFF2-40B4-BE49-F238E27FC236}">
                <a16:creationId xmlns:a16="http://schemas.microsoft.com/office/drawing/2014/main" id="{28B1541C-C031-E5C3-47A2-F09097B36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250" y="3014885"/>
            <a:ext cx="5162550" cy="2929747"/>
          </a:xfrm>
          <a:prstGeom prst="rect">
            <a:avLst/>
          </a:prstGeo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31CA335-9411-9172-52C0-3FD4B9F07255}"/>
              </a:ext>
            </a:extLst>
          </p:cNvPr>
          <p:cNvSpPr txBox="1"/>
          <p:nvPr/>
        </p:nvSpPr>
        <p:spPr>
          <a:xfrm>
            <a:off x="5900898" y="1436280"/>
            <a:ext cx="5743254" cy="646331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GB">
                <a:hlinkClick r:id="rId4"/>
              </a:rPr>
              <a:t>Social Media influencer chats with Lead Nurse about HPV and the HPV vaccine</a:t>
            </a:r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308BB8-82D5-1378-10DA-0F6B6392257B}"/>
              </a:ext>
            </a:extLst>
          </p:cNvPr>
          <p:cNvSpPr txBox="1"/>
          <p:nvPr/>
        </p:nvSpPr>
        <p:spPr>
          <a:xfrm>
            <a:off x="398820" y="5098554"/>
            <a:ext cx="5743254" cy="646331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GB">
                <a:hlinkClick r:id="rId5"/>
              </a:rPr>
              <a:t>Frequently asked questions about HPV and the HPV vaccine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73041B-2ABC-3BDF-B747-883B4AB69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HPV resources</a:t>
            </a:r>
          </a:p>
        </p:txBody>
      </p:sp>
    </p:spTree>
    <p:extLst>
      <p:ext uri="{BB962C8B-B14F-4D97-AF65-F5344CB8AC3E}">
        <p14:creationId xmlns:p14="http://schemas.microsoft.com/office/powerpoint/2010/main" val="4064639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65E9E-B501-2BE2-D736-02F62D897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23850"/>
            <a:ext cx="11439525" cy="5638799"/>
          </a:xfrm>
        </p:spPr>
        <p:txBody>
          <a:bodyPr lIns="91440" tIns="45720" rIns="91440" bIns="45720" anchor="t"/>
          <a:lstStyle/>
          <a:p>
            <a:pPr algn="ctr"/>
            <a:br>
              <a:rPr lang="en-GB" b="1">
                <a:effectLst/>
                <a:ea typeface="Calibri" panose="020F0502020204030204" pitchFamily="34" charset="0"/>
              </a:rPr>
            </a:br>
            <a:br>
              <a:rPr lang="en-GB" b="1">
                <a:effectLst/>
                <a:ea typeface="Calibri" panose="020F0502020204030204" pitchFamily="34" charset="0"/>
              </a:rPr>
            </a:br>
            <a:br>
              <a:rPr lang="en-GB" sz="3200">
                <a:effectLst/>
                <a:ea typeface="Calibri" panose="020F0502020204030204" pitchFamily="34" charset="0"/>
              </a:rPr>
            </a:br>
            <a:br>
              <a:rPr lang="en-GB" sz="4000">
                <a:effectLst/>
                <a:ea typeface="Calibri" panose="020F0502020204030204" pitchFamily="34" charset="0"/>
              </a:rPr>
            </a:br>
            <a:endParaRPr lang="en-GB" sz="2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6D72F6-4A48-19C9-EF13-C1F913FDFFCB}"/>
              </a:ext>
            </a:extLst>
          </p:cNvPr>
          <p:cNvSpPr txBox="1"/>
          <p:nvPr/>
        </p:nvSpPr>
        <p:spPr>
          <a:xfrm>
            <a:off x="204474" y="77628"/>
            <a:ext cx="62168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/>
              <a:t>Communications campaign (1)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43EB20-447F-3542-D4D3-B659E741B7A7}"/>
              </a:ext>
            </a:extLst>
          </p:cNvPr>
          <p:cNvSpPr txBox="1"/>
          <p:nvPr/>
        </p:nvSpPr>
        <p:spPr>
          <a:xfrm>
            <a:off x="105104" y="594985"/>
            <a:ext cx="9877096" cy="25853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A number of communications and assets are available for the HPV school aged programme including graphics, images, template social media messages and a toolkit to share with schools that has links to the resources</a:t>
            </a:r>
            <a:endParaRPr lang="en-GB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These are available at the </a:t>
            </a:r>
            <a:r>
              <a:rPr lang="en-GB" err="1"/>
              <a:t>Brandkit</a:t>
            </a:r>
            <a:r>
              <a:rPr lang="en-GB"/>
              <a:t> Public Health Wales Asset Library here:</a:t>
            </a:r>
          </a:p>
          <a:p>
            <a:r>
              <a:rPr lang="en-GB"/>
              <a:t>     </a:t>
            </a:r>
            <a:r>
              <a:rPr lang="en-GB">
                <a:hlinkClick r:id="rId3"/>
              </a:rPr>
              <a:t>Public Health Wales Asset Library (brandkitapp.com)</a:t>
            </a:r>
            <a:r>
              <a:rPr lang="en-GB"/>
              <a:t> (look for this icon on the right)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Resources can be downloaded for free by registering and creating a free account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A8F498-F7C8-3F7B-5AFC-8492772491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3076" y="1014010"/>
            <a:ext cx="1887924" cy="29758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8A12216-186E-582D-0B23-0EACD71D20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6161" y="2929166"/>
            <a:ext cx="5113007" cy="317018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9A947F2-6046-1DCF-1DB3-DD853C402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28" y="2962015"/>
            <a:ext cx="2211286" cy="313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C70278-D3A3-07E6-6A0A-D0CFADB01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HPV resources</a:t>
            </a:r>
          </a:p>
        </p:txBody>
      </p:sp>
    </p:spTree>
    <p:extLst>
      <p:ext uri="{BB962C8B-B14F-4D97-AF65-F5344CB8AC3E}">
        <p14:creationId xmlns:p14="http://schemas.microsoft.com/office/powerpoint/2010/main" val="586855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814EB-C144-667F-06C2-6D15C5651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553" y="1363720"/>
            <a:ext cx="5475122" cy="4351338"/>
          </a:xfrm>
        </p:spPr>
        <p:txBody>
          <a:bodyPr/>
          <a:lstStyle/>
          <a:p>
            <a:pPr marL="0" indent="0">
              <a:buNone/>
            </a:pPr>
            <a:r>
              <a:rPr lang="en-GB" sz="2600"/>
              <a:t>You can follow Public Health Wales on social media here:</a:t>
            </a:r>
          </a:p>
          <a:p>
            <a:r>
              <a:rPr lang="en-GB" sz="2600"/>
              <a:t>Facebook: </a:t>
            </a:r>
            <a:r>
              <a:rPr lang="en-GB" sz="2600" u="sng">
                <a:hlinkClick r:id="rId2" tooltip="https://www.facebook.com/publichealthwales"/>
              </a:rPr>
              <a:t>Eng</a:t>
            </a:r>
            <a:r>
              <a:rPr lang="en-GB" sz="2600"/>
              <a:t> | </a:t>
            </a:r>
            <a:r>
              <a:rPr lang="en-GB" sz="2600" u="sng">
                <a:hlinkClick r:id="rId3" tooltip="https://www.facebook.com/iechydcyhoedduscymru/"/>
              </a:rPr>
              <a:t>Cym</a:t>
            </a:r>
            <a:r>
              <a:rPr lang="en-GB" sz="2600"/>
              <a:t> </a:t>
            </a:r>
          </a:p>
          <a:p>
            <a:r>
              <a:rPr lang="en-GB" sz="2600"/>
              <a:t>Instagram: @publichealthwales</a:t>
            </a:r>
          </a:p>
          <a:p>
            <a:r>
              <a:rPr lang="en-GB" sz="2600"/>
              <a:t>LinkedIn: </a:t>
            </a:r>
            <a:r>
              <a:rPr lang="en-GB" sz="2600" u="sng">
                <a:hlinkClick r:id="rId4" tooltip="https://www.linkedin.com/company/public-health-wales"/>
              </a:rPr>
              <a:t>https://www.linkedin.com/company/public-health-wales</a:t>
            </a:r>
            <a:endParaRPr lang="en-GB" sz="2600"/>
          </a:p>
          <a:p>
            <a:r>
              <a:rPr lang="en-GB" sz="2600"/>
              <a:t>TikTok: @publichealthwales</a:t>
            </a:r>
          </a:p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C46DB3-A081-2874-F878-68F34A938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HPV resources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9DB9A7-1163-29D2-BEA7-78F193CB935C}"/>
              </a:ext>
            </a:extLst>
          </p:cNvPr>
          <p:cNvSpPr txBox="1"/>
          <p:nvPr/>
        </p:nvSpPr>
        <p:spPr>
          <a:xfrm>
            <a:off x="687553" y="434815"/>
            <a:ext cx="62168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/>
              <a:t>Communications campaign (2)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56640C-F983-DBED-544E-64823C1F1A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8763" y="2409244"/>
            <a:ext cx="3096607" cy="16444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2BD237-12F9-F649-0B17-99A4960393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8443" y="353870"/>
            <a:ext cx="4264269" cy="20195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A8A3887-28ED-96FB-6601-7A7480DA51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8087" y="4046588"/>
            <a:ext cx="3795976" cy="206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2211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2">
      <a:dk1>
        <a:srgbClr val="212A73"/>
      </a:dk1>
      <a:lt1>
        <a:sysClr val="window" lastClr="FFFFFF"/>
      </a:lt1>
      <a:dk2>
        <a:srgbClr val="3F3F3F"/>
      </a:dk2>
      <a:lt2>
        <a:srgbClr val="E7E6E6"/>
      </a:lt2>
      <a:accent1>
        <a:srgbClr val="29B8CE"/>
      </a:accent1>
      <a:accent2>
        <a:srgbClr val="FFDD00"/>
      </a:accent2>
      <a:accent3>
        <a:srgbClr val="A5A5A5"/>
      </a:accent3>
      <a:accent4>
        <a:srgbClr val="000000"/>
      </a:accent4>
      <a:accent5>
        <a:srgbClr val="000000"/>
      </a:accent5>
      <a:accent6>
        <a:srgbClr val="000000"/>
      </a:accent6>
      <a:hlink>
        <a:srgbClr val="00A7A7"/>
      </a:hlink>
      <a:folHlink>
        <a:srgbClr val="FFDD00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SL-KWS PowerPoint Template.potx [Read-Only]" id="{86732236-5F12-4106-BD36-971A9F119E43}" vid="{6152B61F-5BA0-4CAA-90E3-E6E716A9C68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EEB5CED91B224BADEEF37F9C36D513" ma:contentTypeVersion="25" ma:contentTypeDescription="Create a new document." ma:contentTypeScope="" ma:versionID="872a2322293ddc2aec0ada7e944ec123">
  <xsd:schema xmlns:xsd="http://www.w3.org/2001/XMLSchema" xmlns:xs="http://www.w3.org/2001/XMLSchema" xmlns:p="http://schemas.microsoft.com/office/2006/metadata/properties" xmlns:ns2="c5c4c049-fd51-4c1e-8931-c678015eeba8" xmlns:ns3="fdfaf355-f7ae-47f3-8f93-739a60756710" targetNamespace="http://schemas.microsoft.com/office/2006/metadata/properties" ma:root="true" ma:fieldsID="9b950495aff9e02c0dad77a515b3ae78" ns2:_="" ns3:_="">
    <xsd:import namespace="c5c4c049-fd51-4c1e-8931-c678015eeba8"/>
    <xsd:import namespace="fdfaf355-f7ae-47f3-8f93-739a60756710"/>
    <xsd:element name="properties">
      <xsd:complexType>
        <xsd:sequence>
          <xsd:element name="documentManagement">
            <xsd:complexType>
              <xsd:all>
                <xsd:element ref="ns2:Topic" minOccurs="0"/>
                <xsd:element ref="ns2:Vaccinename" minOccurs="0"/>
                <xsd:element ref="ns2:Typeofresource"/>
                <xsd:element ref="ns2:relatingtoresource"/>
                <xsd:element ref="ns2:SKUNumber" minOccurs="0"/>
                <xsd:element ref="ns2:HIRLink" minOccurs="0"/>
                <xsd:element ref="ns2:Version_x0020__x002f__x0020_Year" minOccurs="0"/>
                <xsd:element ref="ns2:ISBNnumber" minOccurs="0"/>
                <xsd:element ref="ns2:Date" minOccurs="0"/>
                <xsd:element ref="ns2:Language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Archive" minOccurs="0"/>
                <xsd:element ref="ns2:Archive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c4c049-fd51-4c1e-8931-c678015eeba8" elementFormDefault="qualified">
    <xsd:import namespace="http://schemas.microsoft.com/office/2006/documentManagement/types"/>
    <xsd:import namespace="http://schemas.microsoft.com/office/infopath/2007/PartnerControls"/>
    <xsd:element name="Topic" ma:index="8" nillable="true" ma:displayName="Life Course" ma:format="Dropdown" ma:internalName="Topic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dult"/>
                    <xsd:enumeration value="Generic Life Course"/>
                    <xsd:enumeration value="Pregnancy"/>
                    <xsd:enumeration value="School Age"/>
                    <xsd:enumeration value="Pre-School"/>
                    <xsd:enumeration value="Changes Childhood Schedule"/>
                  </xsd:restriction>
                </xsd:simpleType>
              </xsd:element>
            </xsd:sequence>
          </xsd:extension>
        </xsd:complexContent>
      </xsd:complexType>
    </xsd:element>
    <xsd:element name="Vaccinename" ma:index="9" nillable="true" ma:displayName="Vaccine name " ma:description="Name of specific vaccine " ma:format="Dropdown" ma:internalName="Vaccinenam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HPV"/>
                    <xsd:enumeration value="3in1: Teenage Booster"/>
                    <xsd:enumeration value="MenACWY"/>
                    <xsd:enumeration value="Covid19"/>
                    <xsd:enumeration value="Flu"/>
                    <xsd:enumeration value="RSV"/>
                    <xsd:enumeration value="MMR"/>
                    <xsd:enumeration value="Combined Vaccines"/>
                    <xsd:enumeration value="MMRV &amp; MMR"/>
                    <xsd:enumeration value="Non-specific vaccine info"/>
                    <xsd:enumeration value="BCG"/>
                    <xsd:enumeration value="HIB/MenC"/>
                    <xsd:enumeration value="Measles"/>
                    <xsd:enumeration value="MenB"/>
                    <xsd:enumeration value="Mpox"/>
                    <xsd:enumeration value="Pneumococcal"/>
                    <xsd:enumeration value="Rotavirus"/>
                    <xsd:enumeration value="Shingles"/>
                    <xsd:enumeration value="Whooping Cough"/>
                    <xsd:enumeration value="4in1: For Pre-School"/>
                    <xsd:enumeration value="6in1: For Babies"/>
                    <xsd:enumeration value="Specific vaccine info"/>
                    <xsd:enumeration value="N/A"/>
                    <xsd:enumeration value="MenB for Gono"/>
                    <xsd:enumeration value="Choice 25"/>
                  </xsd:restriction>
                </xsd:simpleType>
              </xsd:element>
            </xsd:sequence>
          </xsd:extension>
        </xsd:complexContent>
      </xsd:complexType>
    </xsd:element>
    <xsd:element name="Typeofresource" ma:index="10" ma:displayName="Type of resource" ma:description="What type of resource this is " ma:format="Dropdown" ma:internalName="Typeofresource">
      <xsd:simpleType>
        <xsd:restriction base="dms:Choice">
          <xsd:enumeration value="Leaflet (DL)"/>
          <xsd:enumeration value="Large Print"/>
          <xsd:enumeration value="Easy Read"/>
          <xsd:enumeration value="Audio"/>
          <xsd:enumeration value="Poster"/>
          <xsd:enumeration value="Stickers"/>
          <xsd:enumeration value="Vaccination card"/>
          <xsd:enumeration value="BSL"/>
          <xsd:enumeration value="Other"/>
          <xsd:enumeration value="E-Learning"/>
          <xsd:enumeration value="Invitation letter"/>
          <xsd:enumeration value="Toolkit"/>
          <xsd:enumeration value="Fletter"/>
          <xsd:enumeration value="Public Facing Webpage"/>
          <xsd:enumeration value="Briefing Document"/>
          <xsd:enumeration value="Clinical Script"/>
          <xsd:enumeration value="HCP SP FAQs"/>
          <xsd:enumeration value="Minority Languages"/>
          <xsd:enumeration value="Visual aid"/>
          <xsd:enumeration value="Videos"/>
          <xsd:enumeration value="Resource pack"/>
          <xsd:enumeration value="Guidance and reports"/>
          <xsd:enumeration value="Infographics"/>
          <xsd:enumeration value="Comic strips"/>
          <xsd:enumeration value="Booklets"/>
          <xsd:enumeration value="Immunisation schedule"/>
          <xsd:enumeration value="Consent forms"/>
          <xsd:enumeration value="Letters"/>
          <xsd:enumeration value="Training Slide Set"/>
          <xsd:enumeration value="Supporting document"/>
          <xsd:enumeration value="Fact Sheet"/>
          <xsd:enumeration value="Survey"/>
          <xsd:enumeration value="Project"/>
        </xsd:restriction>
      </xsd:simpleType>
    </xsd:element>
    <xsd:element name="relatingtoresource" ma:index="11" ma:displayName="Identifiers / Markers" ma:description="What type of document this is, i.e is it he crystal mark, the confirmation of the ISBN number " ma:format="Dropdown" ma:internalName="relatingtoresource">
      <xsd:simpleType>
        <xsd:restriction base="dms:Choice">
          <xsd:enumeration value="Welsh Translation text"/>
          <xsd:enumeration value="Plain English Approved Text"/>
          <xsd:enumeration value="Crystal Mark"/>
          <xsd:enumeration value="Checklist"/>
          <xsd:enumeration value="QR codes"/>
          <xsd:enumeration value="Slugs"/>
          <xsd:enumeration value="Initial content / working draft"/>
          <xsd:enumeration value="N/A"/>
          <xsd:enumeration value="ISBN"/>
          <xsd:enumeration value="FINAL CONTENT"/>
          <xsd:enumeration value="POAP"/>
          <xsd:enumeration value="Finalised draft for PE"/>
          <xsd:enumeration value="Draft PDF"/>
          <xsd:enumeration value="Email"/>
          <xsd:enumeration value="Project - Brief"/>
          <xsd:enumeration value="Project - Supporting Document"/>
        </xsd:restriction>
      </xsd:simpleType>
    </xsd:element>
    <xsd:element name="SKUNumber" ma:index="12" nillable="true" ma:displayName="SKU Number" ma:format="Dropdown" ma:internalName="SKUNumber">
      <xsd:simpleType>
        <xsd:restriction base="dms:Text">
          <xsd:maxLength value="255"/>
        </xsd:restriction>
      </xsd:simpleType>
    </xsd:element>
    <xsd:element name="HIRLink" ma:index="13" nillable="true" ma:displayName="HIR Link" ma:format="Hyperlink" ma:internalName="HIR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Version_x0020__x002f__x0020_Year" ma:index="14" nillable="true" ma:displayName="Version / Year" ma:internalName="Version_x0020__x002f__x0020_Year">
      <xsd:simpleType>
        <xsd:restriction base="dms:Text">
          <xsd:maxLength value="255"/>
        </xsd:restriction>
      </xsd:simpleType>
    </xsd:element>
    <xsd:element name="ISBNnumber" ma:index="15" nillable="true" ma:displayName="ISBN number" ma:format="Dropdown" ma:internalName="ISBNnumber">
      <xsd:simpleType>
        <xsd:restriction base="dms:Text">
          <xsd:maxLength value="255"/>
        </xsd:restriction>
      </xsd:simpleType>
    </xsd:element>
    <xsd:element name="Date" ma:index="16" nillable="true" ma:displayName="'Go Live' Date" ma:format="DateOnly" ma:internalName="Date">
      <xsd:simpleType>
        <xsd:restriction base="dms:DateTime"/>
      </xsd:simpleType>
    </xsd:element>
    <xsd:element name="Language" ma:index="17" nillable="true" ma:displayName="Language " ma:format="Dropdown" ma:internalName="Language">
      <xsd:simpleType>
        <xsd:restriction base="dms:Choice">
          <xsd:enumeration value="Welsh"/>
          <xsd:enumeration value="English"/>
          <xsd:enumeration value="Bilingual"/>
        </xsd:restriction>
      </xsd:simpleType>
    </xsd:element>
    <xsd:element name="MediaServiceMetadata" ma:index="1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cefaef41-70dc-4075-804e-d4e4dbdaee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Archive" ma:index="30" nillable="true" ma:displayName="Archive Test" ma:description="Document no longer in use." ma:internalName="Archive">
      <xsd:simpleType>
        <xsd:restriction base="dms:Unknown">
          <xsd:enumeration value="Enter Choice #1"/>
        </xsd:restriction>
      </xsd:simpleType>
    </xsd:element>
    <xsd:element name="Archive0" ma:index="31" nillable="true" ma:displayName="Archive" ma:default="0" ma:description="Document no longer in use." ma:format="Dropdown" ma:internalName="Archive0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faf355-f7ae-47f3-8f93-739a60756710" elementFormDefault="qualified">
    <xsd:import namespace="http://schemas.microsoft.com/office/2006/documentManagement/types"/>
    <xsd:import namespace="http://schemas.microsoft.com/office/infopath/2007/PartnerControls"/>
    <xsd:element name="TaxCatchAll" ma:index="27" nillable="true" ma:displayName="Taxonomy Catch All Column" ma:hidden="true" ma:list="{4a3ffe3a-ac90-4981-bec8-4654896fe9f4}" ma:internalName="TaxCatchAll" ma:showField="CatchAllData" ma:web="fdfaf355-f7ae-47f3-8f93-739a6075671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rchive0 xmlns="c5c4c049-fd51-4c1e-8931-c678015eeba8">false</Archive0>
    <Typeofresource xmlns="c5c4c049-fd51-4c1e-8931-c678015eeba8">Other</Typeofresource>
    <Date xmlns="c5c4c049-fd51-4c1e-8931-c678015eeba8" xsi:nil="true"/>
    <ISBNnumber xmlns="c5c4c049-fd51-4c1e-8931-c678015eeba8" xsi:nil="true"/>
    <Vaccinename xmlns="c5c4c049-fd51-4c1e-8931-c678015eeba8">
      <Value>HPV</Value>
    </Vaccinename>
    <Topic xmlns="c5c4c049-fd51-4c1e-8931-c678015eeba8">
      <Value>School Age</Value>
    </Topic>
    <Language xmlns="c5c4c049-fd51-4c1e-8931-c678015eeba8" xsi:nil="true"/>
    <Version_x0020__x002f__x0020_Year xmlns="c5c4c049-fd51-4c1e-8931-c678015eeba8" xsi:nil="true"/>
    <Archive xmlns="c5c4c049-fd51-4c1e-8931-c678015eeba8" xsi:nil="true"/>
    <relatingtoresource xmlns="c5c4c049-fd51-4c1e-8931-c678015eeba8">Initial content / working draft</relatingtoresource>
    <HIRLink xmlns="c5c4c049-fd51-4c1e-8931-c678015eeba8">
      <Url xsi:nil="true"/>
      <Description xsi:nil="true"/>
    </HIRLink>
    <TaxCatchAll xmlns="fdfaf355-f7ae-47f3-8f93-739a60756710" xsi:nil="true"/>
    <SKUNumber xmlns="c5c4c049-fd51-4c1e-8931-c678015eeba8" xsi:nil="true"/>
    <lcf76f155ced4ddcb4097134ff3c332f xmlns="c5c4c049-fd51-4c1e-8931-c678015eeba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33BE83B-B6F3-4026-87D3-82FB4F3B7001}">
  <ds:schemaRefs>
    <ds:schemaRef ds:uri="c5c4c049-fd51-4c1e-8931-c678015eeba8"/>
    <ds:schemaRef ds:uri="fdfaf355-f7ae-47f3-8f93-739a6075671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B3E6F8B-1B68-4DF8-84E0-CF5537415BE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27ECF4-6275-4927-85CC-4AA5007D26E9}">
  <ds:schemaRefs>
    <ds:schemaRef ds:uri="c5c4c049-fd51-4c1e-8931-c678015eeba8"/>
    <ds:schemaRef ds:uri="fdfaf355-f7ae-47f3-8f93-739a6075671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1245</Words>
  <Application>Microsoft Office PowerPoint</Application>
  <PresentationFormat>Widescreen</PresentationFormat>
  <Paragraphs>161</Paragraphs>
  <Slides>16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1_Office Theme</vt:lpstr>
      <vt:lpstr>PowerPoint Presentation</vt:lpstr>
      <vt:lpstr>    </vt:lpstr>
      <vt:lpstr>    </vt:lpstr>
      <vt:lpstr>    </vt:lpstr>
      <vt:lpstr>    </vt:lpstr>
      <vt:lpstr>    </vt:lpstr>
      <vt:lpstr>Videos and Animations (2) </vt:lpstr>
      <vt:lpstr>    </vt:lpstr>
      <vt:lpstr>PowerPoint Presentation</vt:lpstr>
      <vt:lpstr>    </vt:lpstr>
      <vt:lpstr>    </vt:lpstr>
      <vt:lpstr>    </vt:lpstr>
      <vt:lpstr>PowerPoint Presentation</vt:lpstr>
      <vt:lpstr>    </vt:lpstr>
      <vt:lpstr>PowerPoint Presentation</vt:lpstr>
      <vt:lpstr>    </vt:lpstr>
    </vt:vector>
  </TitlesOfParts>
  <Company>Public Health Wales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Rosemary Jones (Public Health Wales)</dc:creator>
  <cp:lastModifiedBy>Catherine Courts (Public Health Wales - Matrix House)</cp:lastModifiedBy>
  <cp:revision>3</cp:revision>
  <dcterms:created xsi:type="dcterms:W3CDTF">2024-06-28T10:29:44Z</dcterms:created>
  <dcterms:modified xsi:type="dcterms:W3CDTF">2025-08-19T08:08:51Z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0x010100C2EEB5CED91B224BADEEF37F9C36D513</vt:lpwstr>
  </property>
  <property fmtid="{D5CDD505-2E9C-101B-9397-08002B2CF9AE}" pid="3" name="MediaServiceImageTags">
    <vt:lpwstr/>
  </property>
</Properties>
</file>