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</p:sldIdLst>
  <p:sldSz cx="18288000" cy="10350500"/>
  <p:notesSz cx="6858000" cy="9144000"/>
  <p:defaultTextStyle>
    <a:defPPr>
      <a:defRPr lang="en-US"/>
    </a:defPPr>
    <a:lvl1pPr marL="0" algn="l" defTabSz="1374618" rtl="0" eaLnBrk="1" latinLnBrk="0" hangingPunct="1">
      <a:defRPr sz="2706" kern="1200">
        <a:solidFill>
          <a:schemeClr val="tx1"/>
        </a:solidFill>
        <a:latin typeface="+mn-lt"/>
        <a:ea typeface="+mn-ea"/>
        <a:cs typeface="+mn-cs"/>
      </a:defRPr>
    </a:lvl1pPr>
    <a:lvl2pPr marL="687309" algn="l" defTabSz="1374618" rtl="0" eaLnBrk="1" latinLnBrk="0" hangingPunct="1">
      <a:defRPr sz="2706" kern="1200">
        <a:solidFill>
          <a:schemeClr val="tx1"/>
        </a:solidFill>
        <a:latin typeface="+mn-lt"/>
        <a:ea typeface="+mn-ea"/>
        <a:cs typeface="+mn-cs"/>
      </a:defRPr>
    </a:lvl2pPr>
    <a:lvl3pPr marL="1374618" algn="l" defTabSz="1374618" rtl="0" eaLnBrk="1" latinLnBrk="0" hangingPunct="1">
      <a:defRPr sz="2706" kern="1200">
        <a:solidFill>
          <a:schemeClr val="tx1"/>
        </a:solidFill>
        <a:latin typeface="+mn-lt"/>
        <a:ea typeface="+mn-ea"/>
        <a:cs typeface="+mn-cs"/>
      </a:defRPr>
    </a:lvl3pPr>
    <a:lvl4pPr marL="2061926" algn="l" defTabSz="1374618" rtl="0" eaLnBrk="1" latinLnBrk="0" hangingPunct="1">
      <a:defRPr sz="2706" kern="1200">
        <a:solidFill>
          <a:schemeClr val="tx1"/>
        </a:solidFill>
        <a:latin typeface="+mn-lt"/>
        <a:ea typeface="+mn-ea"/>
        <a:cs typeface="+mn-cs"/>
      </a:defRPr>
    </a:lvl4pPr>
    <a:lvl5pPr marL="2749235" algn="l" defTabSz="1374618" rtl="0" eaLnBrk="1" latinLnBrk="0" hangingPunct="1">
      <a:defRPr sz="2706" kern="1200">
        <a:solidFill>
          <a:schemeClr val="tx1"/>
        </a:solidFill>
        <a:latin typeface="+mn-lt"/>
        <a:ea typeface="+mn-ea"/>
        <a:cs typeface="+mn-cs"/>
      </a:defRPr>
    </a:lvl5pPr>
    <a:lvl6pPr marL="3436544" algn="l" defTabSz="1374618" rtl="0" eaLnBrk="1" latinLnBrk="0" hangingPunct="1">
      <a:defRPr sz="2706" kern="1200">
        <a:solidFill>
          <a:schemeClr val="tx1"/>
        </a:solidFill>
        <a:latin typeface="+mn-lt"/>
        <a:ea typeface="+mn-ea"/>
        <a:cs typeface="+mn-cs"/>
      </a:defRPr>
    </a:lvl6pPr>
    <a:lvl7pPr marL="4123853" algn="l" defTabSz="1374618" rtl="0" eaLnBrk="1" latinLnBrk="0" hangingPunct="1">
      <a:defRPr sz="2706" kern="1200">
        <a:solidFill>
          <a:schemeClr val="tx1"/>
        </a:solidFill>
        <a:latin typeface="+mn-lt"/>
        <a:ea typeface="+mn-ea"/>
        <a:cs typeface="+mn-cs"/>
      </a:defRPr>
    </a:lvl7pPr>
    <a:lvl8pPr marL="4811161" algn="l" defTabSz="1374618" rtl="0" eaLnBrk="1" latinLnBrk="0" hangingPunct="1">
      <a:defRPr sz="2706" kern="1200">
        <a:solidFill>
          <a:schemeClr val="tx1"/>
        </a:solidFill>
        <a:latin typeface="+mn-lt"/>
        <a:ea typeface="+mn-ea"/>
        <a:cs typeface="+mn-cs"/>
      </a:defRPr>
    </a:lvl8pPr>
    <a:lvl9pPr marL="5498470" algn="l" defTabSz="1374618" rtl="0" eaLnBrk="1" latinLnBrk="0" hangingPunct="1">
      <a:defRPr sz="270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519992A-3D09-C08D-DBF5-95040AB9B37F}" name="Ceriann Howard (Public Health Wales - No. 2 Capital Quarter)" initials="CH(HWN2CQ" userId="S::Ceriann.Howard2@wales.nhs.uk::21820608-678a-4a54-aec7-0e03d16ea59c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die Phillips (Public Health Wales - No. 2 Capital Quarter)" initials="JP(HW-N2CQ" lastIdx="12" clrIdx="0">
    <p:extLst>
      <p:ext uri="{19B8F6BF-5375-455C-9EA6-DF929625EA0E}">
        <p15:presenceInfo xmlns:p15="http://schemas.microsoft.com/office/powerpoint/2012/main" userId="S-1-5-21-978635462-3828570294-627434887-1192716" providerId="AD"/>
      </p:ext>
    </p:extLst>
  </p:cmAuthor>
  <p:cmAuthor id="2" name="Hannah Y. Lindsay (Public Health Wales - No. 2 Capital Quarter)" initials="HYL(HW-N2CQ" lastIdx="5" clrIdx="1">
    <p:extLst>
      <p:ext uri="{19B8F6BF-5375-455C-9EA6-DF929625EA0E}">
        <p15:presenceInfo xmlns:p15="http://schemas.microsoft.com/office/powerpoint/2012/main" userId="S-1-5-21-978635462-3828570294-627434887-1147744" providerId="AD"/>
      </p:ext>
    </p:extLst>
  </p:cmAuthor>
  <p:cmAuthor id="3" name="Lesley Lewis (Public Health Wales - No. 2 Capital Quarter)" initials="LL(HW-N2CQ" lastIdx="14" clrIdx="2">
    <p:extLst>
      <p:ext uri="{19B8F6BF-5375-455C-9EA6-DF929625EA0E}">
        <p15:presenceInfo xmlns:p15="http://schemas.microsoft.com/office/powerpoint/2012/main" userId="S-1-5-21-978635462-3828570294-627434887-913762" providerId="AD"/>
      </p:ext>
    </p:extLst>
  </p:cmAuthor>
  <p:cmAuthor id="4" name="Ashley Gould (Public Health Wales - No. 2 Capital Quarter)" initials="AG(HW-N2CQ" lastIdx="20" clrIdx="3">
    <p:extLst>
      <p:ext uri="{19B8F6BF-5375-455C-9EA6-DF929625EA0E}">
        <p15:presenceInfo xmlns:p15="http://schemas.microsoft.com/office/powerpoint/2012/main" userId="S-1-5-21-978635462-3828570294-627434887-274402" providerId="AD"/>
      </p:ext>
    </p:extLst>
  </p:cmAuthor>
  <p:cmAuthor id="5" name="James Field (Public Health Wales - No. 2 Capital Quarter)" initials="JQ" lastIdx="13" clrIdx="4">
    <p:extLst>
      <p:ext uri="{19B8F6BF-5375-455C-9EA6-DF929625EA0E}">
        <p15:presenceInfo xmlns:p15="http://schemas.microsoft.com/office/powerpoint/2012/main" userId="S::james.field@wales.nhs.uk::7456450a-a083-4289-9b33-e13e318a5e8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2A73"/>
    <a:srgbClr val="B2E7F0"/>
    <a:srgbClr val="29B8CE"/>
    <a:srgbClr val="00A7A7"/>
    <a:srgbClr val="FFD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B6285B6-CA72-6B92-D14E-F08E8FD683B0}" v="2" dt="2025-07-23T14:01:21.61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42" d="100"/>
          <a:sy n="42" d="100"/>
        </p:scale>
        <p:origin x="780" y="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3018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BFEFFB-9D59-421A-A817-24758BCB8412}" type="datetimeFigureOut">
              <a:rPr lang="en-GB" smtClean="0"/>
              <a:t>24/07/2025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COVID-19 Vaccine Equity Committee Meeting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1BA053-F0AD-45AD-8A89-5960FC23B4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0884193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9E7099-F52E-4117-8D96-2AA360E78F7F}" type="datetimeFigureOut">
              <a:rPr lang="en-GB" smtClean="0"/>
              <a:t>24/07/2025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43000"/>
            <a:ext cx="54514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COVID-19 Vaccine Equity Committee Meeting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E9AB69-1183-4A53-8418-DBE90C92BB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7858653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1374618" rtl="0" eaLnBrk="1" latinLnBrk="0" hangingPunct="1">
      <a:defRPr sz="1804" kern="1200">
        <a:solidFill>
          <a:schemeClr val="tx1"/>
        </a:solidFill>
        <a:latin typeface="+mn-lt"/>
        <a:ea typeface="+mn-ea"/>
        <a:cs typeface="+mn-cs"/>
      </a:defRPr>
    </a:lvl1pPr>
    <a:lvl2pPr marL="687309" algn="l" defTabSz="1374618" rtl="0" eaLnBrk="1" latinLnBrk="0" hangingPunct="1">
      <a:defRPr sz="1804" kern="1200">
        <a:solidFill>
          <a:schemeClr val="tx1"/>
        </a:solidFill>
        <a:latin typeface="+mn-lt"/>
        <a:ea typeface="+mn-ea"/>
        <a:cs typeface="+mn-cs"/>
      </a:defRPr>
    </a:lvl2pPr>
    <a:lvl3pPr marL="1374618" algn="l" defTabSz="1374618" rtl="0" eaLnBrk="1" latinLnBrk="0" hangingPunct="1">
      <a:defRPr sz="1804" kern="1200">
        <a:solidFill>
          <a:schemeClr val="tx1"/>
        </a:solidFill>
        <a:latin typeface="+mn-lt"/>
        <a:ea typeface="+mn-ea"/>
        <a:cs typeface="+mn-cs"/>
      </a:defRPr>
    </a:lvl3pPr>
    <a:lvl4pPr marL="2061926" algn="l" defTabSz="1374618" rtl="0" eaLnBrk="1" latinLnBrk="0" hangingPunct="1">
      <a:defRPr sz="1804" kern="1200">
        <a:solidFill>
          <a:schemeClr val="tx1"/>
        </a:solidFill>
        <a:latin typeface="+mn-lt"/>
        <a:ea typeface="+mn-ea"/>
        <a:cs typeface="+mn-cs"/>
      </a:defRPr>
    </a:lvl4pPr>
    <a:lvl5pPr marL="2749235" algn="l" defTabSz="1374618" rtl="0" eaLnBrk="1" latinLnBrk="0" hangingPunct="1">
      <a:defRPr sz="1804" kern="1200">
        <a:solidFill>
          <a:schemeClr val="tx1"/>
        </a:solidFill>
        <a:latin typeface="+mn-lt"/>
        <a:ea typeface="+mn-ea"/>
        <a:cs typeface="+mn-cs"/>
      </a:defRPr>
    </a:lvl5pPr>
    <a:lvl6pPr marL="3436544" algn="l" defTabSz="1374618" rtl="0" eaLnBrk="1" latinLnBrk="0" hangingPunct="1">
      <a:defRPr sz="1804" kern="1200">
        <a:solidFill>
          <a:schemeClr val="tx1"/>
        </a:solidFill>
        <a:latin typeface="+mn-lt"/>
        <a:ea typeface="+mn-ea"/>
        <a:cs typeface="+mn-cs"/>
      </a:defRPr>
    </a:lvl6pPr>
    <a:lvl7pPr marL="4123853" algn="l" defTabSz="1374618" rtl="0" eaLnBrk="1" latinLnBrk="0" hangingPunct="1">
      <a:defRPr sz="1804" kern="1200">
        <a:solidFill>
          <a:schemeClr val="tx1"/>
        </a:solidFill>
        <a:latin typeface="+mn-lt"/>
        <a:ea typeface="+mn-ea"/>
        <a:cs typeface="+mn-cs"/>
      </a:defRPr>
    </a:lvl7pPr>
    <a:lvl8pPr marL="4811161" algn="l" defTabSz="1374618" rtl="0" eaLnBrk="1" latinLnBrk="0" hangingPunct="1">
      <a:defRPr sz="1804" kern="1200">
        <a:solidFill>
          <a:schemeClr val="tx1"/>
        </a:solidFill>
        <a:latin typeface="+mn-lt"/>
        <a:ea typeface="+mn-ea"/>
        <a:cs typeface="+mn-cs"/>
      </a:defRPr>
    </a:lvl8pPr>
    <a:lvl9pPr marL="5498470" algn="l" defTabSz="1374618" rtl="0" eaLnBrk="1" latinLnBrk="0" hangingPunct="1">
      <a:defRPr sz="180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hw.nhs.wales/topics/immunisation-and-vaccines/routine-immunisation-schedules-for-wales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government/publications/childhood-schedule-changes-from-1-july-2025-information-for-healthcare-practitioners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gov.wales/childhood-vaccination-schedule-whc2025019-html" TargetMode="Externa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government/publications/vaccination-of-individuals-with-uncertain-or-incomplete-immunisation-status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gov.wales/childhood-vaccination-schedule-whc2025019-html" TargetMode="Externa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phw.nhs.wales/topics/immunisation-and-vaccines/vaccines-professionals/vaccine-contacts/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hw.nhs.wales/topics/immunisation-and-vaccines/vaccines-professionals/changes-to-the-childhood-immunisation-schedule-information-for-health-professionals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hw.nhs.wales/topics/immunisation-and-vaccines/routine-immunisation-schedules-for-wales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hw.nhs.wales/topics/immunisation-and-vaccines/vaccines-professionals/changes-to-the-childhood-immunisation-schedule-information-for-health-professionals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hw.nhs.wales/topics/immunisation-and-vaccines/vaccines-professionals/changes-to-the-childhood-immunisation-schedule-information-for-health-professionals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hw.nhs.wales/topics/immunisation-and-vaccines/vaccines-professionals/changes-to-the-childhood-immunisation-schedule-information-for-health-professionals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hw.nhs.wales/topics/immunisation-and-vaccines/vaccines-professionals/hepatitis-b-hepb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hw.nhs.wales/services-and-teams/health-information-resources/#!/Babanod-a-phlant-cyn-oedran-ysgol-Babies-&amp;-Pre-school/c/161507003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hw.nhs.wales/services-and-teams/health-information-resources/#!/Babanod-a-phlant-cyn-oedran-ysgol-Babies-&amp;-Pre-school/c/161507003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FB22B5-B94C-1CDE-B8E1-6D38DF1E09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A58D0DD-2BC4-7261-01E7-A28A39F2EB6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03263" y="1143000"/>
            <a:ext cx="5451475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2E3CB69-10CF-A343-4B22-371DBCB2C7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0E284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Routine immunisationschedulesforWales - Public Health Wales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ECB224-CBB4-580A-12C9-03A70209D6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95F08C-1910-49BE-BC7F-8753D6A98CA1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9267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3263" y="1143000"/>
            <a:ext cx="545147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Childhood schedule changes from 1 July 2025: information for healthcare practitioners - GOV.UK</a:t>
            </a:r>
            <a:endParaRPr lang="en-US">
              <a:ea typeface="Calibri" panose="020F0502020204030204"/>
              <a:cs typeface="Calibri" panose="020F0502020204030204"/>
            </a:endParaRPr>
          </a:p>
          <a:p>
            <a:r>
              <a:rPr lang="en-US" dirty="0">
                <a:hlinkClick r:id="rId4"/>
              </a:rPr>
              <a:t>Changes to routine childhood and selective neonatal hepatitis B vaccinations (WHC/2025/019) [HTML] | GOV.WALES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95F08C-1910-49BE-BC7F-8753D6A98CA1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6236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3263" y="1143000"/>
            <a:ext cx="545147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Vaccination of individuals with uncertain or incomplete immunisation - GOV.UK</a:t>
            </a:r>
          </a:p>
          <a:p>
            <a:r>
              <a:rPr lang="en-US" dirty="0">
                <a:hlinkClick r:id="rId4"/>
              </a:rPr>
              <a:t>Changes to routine childhood and selective neonatal hepatitis B vaccinations (WHC/2025/019) [HTML] | GOV.WALES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95F08C-1910-49BE-BC7F-8753D6A98CA1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1482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3263" y="1143000"/>
            <a:ext cx="545147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Vaccine contacts - Public Health Wales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95F08C-1910-49BE-BC7F-8753D6A98CA1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9347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3263" y="1143000"/>
            <a:ext cx="545147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Changes to the childhood immunisation schedule - Information for health professionals - Public Health Wales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95F08C-1910-49BE-BC7F-8753D6A98CA1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9409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3263" y="1143000"/>
            <a:ext cx="545147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Routine immunisationschedulesforWales - Public Health Wales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95F08C-1910-49BE-BC7F-8753D6A98CA1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6516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3263" y="1143000"/>
            <a:ext cx="545147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Changes to the childhood immunisation schedule - Information for health professionals - Public Health Wales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95F08C-1910-49BE-BC7F-8753D6A98CA1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3645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3263" y="1143000"/>
            <a:ext cx="545147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Changes to the childhood immunisation schedule - Information for health professionals - Public Health Wales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95F08C-1910-49BE-BC7F-8753D6A98CA1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8593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3263" y="1143000"/>
            <a:ext cx="545147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Changes to the childhood immunisation schedule - Information for health professionals - Public Health Wales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95F08C-1910-49BE-BC7F-8753D6A98CA1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2774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3263" y="1143000"/>
            <a:ext cx="545147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Hepatitis B (HepB) - Information for health professionals - Public Health Wales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95F08C-1910-49BE-BC7F-8753D6A98CA1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8007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EEEC96-159D-3EC5-55E7-839F3FF935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D287ACE-40DF-D04A-719B-77D5F4AE70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03263" y="1143000"/>
            <a:ext cx="5451475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B0F7C01-7C75-84E4-1B97-AA753BAD64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Health Information Resources - Public Health Wales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ABFD88-FDBD-910F-E92E-79A5696C1C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95F08C-1910-49BE-BC7F-8753D6A98CA1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6277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3263" y="1143000"/>
            <a:ext cx="545147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Health Information Resources - Public Health Wales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95F08C-1910-49BE-BC7F-8753D6A98CA1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104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082018"/>
            <a:ext cx="18288000" cy="8268482"/>
          </a:xfrm>
          <a:prstGeom prst="rect">
            <a:avLst/>
          </a:prstGeom>
          <a:solidFill>
            <a:srgbClr val="212A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34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935095" y="4516897"/>
            <a:ext cx="10560845" cy="108536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200" b="1" u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b="1" u="none" dirty="0">
                <a:latin typeface="Arial" panose="020B0604020202020204" pitchFamily="34" charset="0"/>
                <a:cs typeface="Arial" panose="020B0604020202020204" pitchFamily="34" charset="0"/>
              </a:rPr>
              <a:t>Title of presentation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8CDF416-7C47-74FB-B816-312A154FB23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21027" y="7152048"/>
            <a:ext cx="16705791" cy="7258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76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dirty="0"/>
              <a:t>Name and Job Title of Presenter</a:t>
            </a:r>
            <a:endParaRPr lang="en-GB" dirty="0"/>
          </a:p>
        </p:txBody>
      </p:sp>
      <p:sp>
        <p:nvSpPr>
          <p:cNvPr id="12" name="Freeform 2">
            <a:extLst>
              <a:ext uri="{FF2B5EF4-FFF2-40B4-BE49-F238E27FC236}">
                <a16:creationId xmlns:a16="http://schemas.microsoft.com/office/drawing/2014/main" id="{EB393F6B-9FA7-4197-D100-C29505DE9F4F}"/>
              </a:ext>
            </a:extLst>
          </p:cNvPr>
          <p:cNvSpPr/>
          <p:nvPr userDrawn="1"/>
        </p:nvSpPr>
        <p:spPr>
          <a:xfrm>
            <a:off x="921028" y="247361"/>
            <a:ext cx="6789600" cy="1706400"/>
          </a:xfrm>
          <a:custGeom>
            <a:avLst/>
            <a:gdLst/>
            <a:ahLst/>
            <a:cxnLst/>
            <a:rect l="l" t="t" r="r" b="b"/>
            <a:pathLst>
              <a:path w="6790242" h="1706048">
                <a:moveTo>
                  <a:pt x="0" y="0"/>
                </a:moveTo>
                <a:lnTo>
                  <a:pt x="6790242" y="0"/>
                </a:lnTo>
                <a:lnTo>
                  <a:pt x="6790242" y="1706048"/>
                </a:lnTo>
                <a:lnTo>
                  <a:pt x="0" y="17060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 sz="4034" dirty="0"/>
          </a:p>
        </p:txBody>
      </p:sp>
      <p:sp>
        <p:nvSpPr>
          <p:cNvPr id="13" name="Freeform 3">
            <a:extLst>
              <a:ext uri="{FF2B5EF4-FFF2-40B4-BE49-F238E27FC236}">
                <a16:creationId xmlns:a16="http://schemas.microsoft.com/office/drawing/2014/main" id="{28B89880-880D-D351-E692-3A2EFDC28912}"/>
              </a:ext>
            </a:extLst>
          </p:cNvPr>
          <p:cNvSpPr/>
          <p:nvPr userDrawn="1"/>
        </p:nvSpPr>
        <p:spPr>
          <a:xfrm>
            <a:off x="13130768" y="489233"/>
            <a:ext cx="4028400" cy="1126800"/>
          </a:xfrm>
          <a:custGeom>
            <a:avLst/>
            <a:gdLst/>
            <a:ahLst/>
            <a:cxnLst/>
            <a:rect l="l" t="t" r="r" b="b"/>
            <a:pathLst>
              <a:path w="4026993" h="1125825">
                <a:moveTo>
                  <a:pt x="0" y="0"/>
                </a:moveTo>
                <a:lnTo>
                  <a:pt x="4026993" y="0"/>
                </a:lnTo>
                <a:lnTo>
                  <a:pt x="4026993" y="1125825"/>
                </a:lnTo>
                <a:lnTo>
                  <a:pt x="0" y="112582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19388"/>
            </a:stretch>
          </a:blipFill>
        </p:spPr>
        <p:txBody>
          <a:bodyPr/>
          <a:lstStyle/>
          <a:p>
            <a:endParaRPr lang="en-GB" sz="4034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419A2497-1537-CF20-87F0-8B2956BA39C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5038" y="8267700"/>
            <a:ext cx="10561637" cy="14108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 marL="681617" indent="0">
              <a:buNone/>
              <a:defRPr>
                <a:solidFill>
                  <a:schemeClr val="bg1">
                    <a:lumMod val="95000"/>
                  </a:schemeClr>
                </a:solidFill>
              </a:defRPr>
            </a:lvl2pPr>
          </a:lstStyle>
          <a:p>
            <a:r>
              <a:rPr lang="en-GB" sz="3600" dirty="0">
                <a:solidFill>
                  <a:schemeClr val="bg1"/>
                </a:solidFill>
              </a:rPr>
              <a:t>Vaccine Preventable Disease Programme</a:t>
            </a:r>
          </a:p>
          <a:p>
            <a:r>
              <a:rPr lang="en-GB" sz="3600" dirty="0">
                <a:solidFill>
                  <a:schemeClr val="bg1"/>
                </a:solidFill>
              </a:rPr>
              <a:t>Public Health Wales</a:t>
            </a:r>
          </a:p>
          <a:p>
            <a:pPr marL="681617" marR="0" lvl="1" indent="0" algn="l" defTabSz="1363233" rtl="0" eaLnBrk="1" fontAlgn="auto" latinLnBrk="0" hangingPunct="1">
              <a:lnSpc>
                <a:spcPct val="90000"/>
              </a:lnSpc>
              <a:spcBef>
                <a:spcPts val="74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8130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551069"/>
            <a:ext cx="15773400" cy="200061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7300" y="2755344"/>
            <a:ext cx="15773400" cy="656729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5181" y="9580846"/>
            <a:ext cx="780506" cy="551068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fld id="{561D0CCE-8DCC-44DC-A653-AE62B1D84A52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5" name="Picture 4" descr="A black and white logo&#10;&#10;AI-generated content may be incorrect.">
            <a:extLst>
              <a:ext uri="{FF2B5EF4-FFF2-40B4-BE49-F238E27FC236}">
                <a16:creationId xmlns:a16="http://schemas.microsoft.com/office/drawing/2014/main" id="{7115F8DF-83A7-7CB9-FEED-49109908116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4366" y="9445493"/>
            <a:ext cx="2799638" cy="802792"/>
          </a:xfrm>
          <a:prstGeom prst="rect">
            <a:avLst/>
          </a:prstGeom>
        </p:spPr>
      </p:pic>
      <p:pic>
        <p:nvPicPr>
          <p:cNvPr id="10" name="Picture 9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D525C2CB-F87F-E634-DA9D-47A904B931E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091" y="9440639"/>
            <a:ext cx="4308684" cy="80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326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124222"/>
            <a:ext cx="18288000" cy="8226278"/>
          </a:xfrm>
          <a:prstGeom prst="rect">
            <a:avLst/>
          </a:prstGeom>
          <a:solidFill>
            <a:srgbClr val="212A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34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935095" y="4516897"/>
            <a:ext cx="10560845" cy="108536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200" b="1" u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b="1" u="none" dirty="0">
                <a:latin typeface="Arial" panose="020B0604020202020204" pitchFamily="34" charset="0"/>
                <a:cs typeface="Arial" panose="020B0604020202020204" pitchFamily="34" charset="0"/>
              </a:rPr>
              <a:t>Divider Slide Title</a:t>
            </a:r>
            <a:endParaRPr lang="en-GB" dirty="0"/>
          </a:p>
        </p:txBody>
      </p:sp>
      <p:sp>
        <p:nvSpPr>
          <p:cNvPr id="12" name="Freeform 2">
            <a:extLst>
              <a:ext uri="{FF2B5EF4-FFF2-40B4-BE49-F238E27FC236}">
                <a16:creationId xmlns:a16="http://schemas.microsoft.com/office/drawing/2014/main" id="{EB393F6B-9FA7-4197-D100-C29505DE9F4F}"/>
              </a:ext>
            </a:extLst>
          </p:cNvPr>
          <p:cNvSpPr/>
          <p:nvPr userDrawn="1"/>
        </p:nvSpPr>
        <p:spPr>
          <a:xfrm>
            <a:off x="921028" y="247361"/>
            <a:ext cx="6789600" cy="1706400"/>
          </a:xfrm>
          <a:custGeom>
            <a:avLst/>
            <a:gdLst/>
            <a:ahLst/>
            <a:cxnLst/>
            <a:rect l="l" t="t" r="r" b="b"/>
            <a:pathLst>
              <a:path w="6790242" h="1706048">
                <a:moveTo>
                  <a:pt x="0" y="0"/>
                </a:moveTo>
                <a:lnTo>
                  <a:pt x="6790242" y="0"/>
                </a:lnTo>
                <a:lnTo>
                  <a:pt x="6790242" y="1706048"/>
                </a:lnTo>
                <a:lnTo>
                  <a:pt x="0" y="17060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 sz="4034" dirty="0"/>
          </a:p>
        </p:txBody>
      </p:sp>
      <p:sp>
        <p:nvSpPr>
          <p:cNvPr id="13" name="Freeform 3">
            <a:extLst>
              <a:ext uri="{FF2B5EF4-FFF2-40B4-BE49-F238E27FC236}">
                <a16:creationId xmlns:a16="http://schemas.microsoft.com/office/drawing/2014/main" id="{28B89880-880D-D351-E692-3A2EFDC28912}"/>
              </a:ext>
            </a:extLst>
          </p:cNvPr>
          <p:cNvSpPr/>
          <p:nvPr userDrawn="1"/>
        </p:nvSpPr>
        <p:spPr>
          <a:xfrm>
            <a:off x="13130768" y="489233"/>
            <a:ext cx="4028400" cy="1126800"/>
          </a:xfrm>
          <a:custGeom>
            <a:avLst/>
            <a:gdLst/>
            <a:ahLst/>
            <a:cxnLst/>
            <a:rect l="l" t="t" r="r" b="b"/>
            <a:pathLst>
              <a:path w="4026993" h="1125825">
                <a:moveTo>
                  <a:pt x="0" y="0"/>
                </a:moveTo>
                <a:lnTo>
                  <a:pt x="4026993" y="0"/>
                </a:lnTo>
                <a:lnTo>
                  <a:pt x="4026993" y="1125825"/>
                </a:lnTo>
                <a:lnTo>
                  <a:pt x="0" y="112582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19388"/>
            </a:stretch>
          </a:blipFill>
        </p:spPr>
        <p:txBody>
          <a:bodyPr/>
          <a:lstStyle/>
          <a:p>
            <a:endParaRPr lang="en-GB" sz="4034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7B9AB21-65E7-4C53-F2A8-92E3562B9A2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35038" y="5880100"/>
            <a:ext cx="10561637" cy="19415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52313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082020"/>
            <a:ext cx="18288000" cy="8268481"/>
          </a:xfrm>
          <a:prstGeom prst="rect">
            <a:avLst/>
          </a:prstGeom>
          <a:solidFill>
            <a:srgbClr val="212A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1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935096" y="4516898"/>
            <a:ext cx="10560845" cy="108536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162" b="1" u="none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b="1" u="none">
                <a:latin typeface="Arial" panose="020B0604020202020204" pitchFamily="34" charset="0"/>
                <a:cs typeface="Arial" panose="020B0604020202020204" pitchFamily="34" charset="0"/>
              </a:rPr>
              <a:t>Title of presentation</a:t>
            </a:r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8CDF416-7C47-74FB-B816-312A154FB23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21027" y="7152050"/>
            <a:ext cx="16705791" cy="7258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737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/>
              <a:t>Name and Job Title of Presenter</a:t>
            </a:r>
            <a:endParaRPr lang="en-GB"/>
          </a:p>
        </p:txBody>
      </p:sp>
      <p:sp>
        <p:nvSpPr>
          <p:cNvPr id="12" name="Freeform 2">
            <a:extLst>
              <a:ext uri="{FF2B5EF4-FFF2-40B4-BE49-F238E27FC236}">
                <a16:creationId xmlns:a16="http://schemas.microsoft.com/office/drawing/2014/main" id="{EB393F6B-9FA7-4197-D100-C29505DE9F4F}"/>
              </a:ext>
            </a:extLst>
          </p:cNvPr>
          <p:cNvSpPr/>
          <p:nvPr userDrawn="1"/>
        </p:nvSpPr>
        <p:spPr>
          <a:xfrm>
            <a:off x="921029" y="247362"/>
            <a:ext cx="6789600" cy="1706400"/>
          </a:xfrm>
          <a:custGeom>
            <a:avLst/>
            <a:gdLst/>
            <a:ahLst/>
            <a:cxnLst/>
            <a:rect l="l" t="t" r="r" b="b"/>
            <a:pathLst>
              <a:path w="6790242" h="1706048">
                <a:moveTo>
                  <a:pt x="0" y="0"/>
                </a:moveTo>
                <a:lnTo>
                  <a:pt x="6790242" y="0"/>
                </a:lnTo>
                <a:lnTo>
                  <a:pt x="6790242" y="1706048"/>
                </a:lnTo>
                <a:lnTo>
                  <a:pt x="0" y="17060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 sz="4010"/>
          </a:p>
        </p:txBody>
      </p:sp>
      <p:sp>
        <p:nvSpPr>
          <p:cNvPr id="13" name="Freeform 3">
            <a:extLst>
              <a:ext uri="{FF2B5EF4-FFF2-40B4-BE49-F238E27FC236}">
                <a16:creationId xmlns:a16="http://schemas.microsoft.com/office/drawing/2014/main" id="{28B89880-880D-D351-E692-3A2EFDC28912}"/>
              </a:ext>
            </a:extLst>
          </p:cNvPr>
          <p:cNvSpPr/>
          <p:nvPr userDrawn="1"/>
        </p:nvSpPr>
        <p:spPr>
          <a:xfrm>
            <a:off x="13130768" y="489235"/>
            <a:ext cx="4028400" cy="1126799"/>
          </a:xfrm>
          <a:custGeom>
            <a:avLst/>
            <a:gdLst/>
            <a:ahLst/>
            <a:cxnLst/>
            <a:rect l="l" t="t" r="r" b="b"/>
            <a:pathLst>
              <a:path w="4026993" h="1125825">
                <a:moveTo>
                  <a:pt x="0" y="0"/>
                </a:moveTo>
                <a:lnTo>
                  <a:pt x="4026993" y="0"/>
                </a:lnTo>
                <a:lnTo>
                  <a:pt x="4026993" y="1125825"/>
                </a:lnTo>
                <a:lnTo>
                  <a:pt x="0" y="112582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19388"/>
            </a:stretch>
          </a:blipFill>
        </p:spPr>
        <p:txBody>
          <a:bodyPr/>
          <a:lstStyle/>
          <a:p>
            <a:endParaRPr lang="en-GB" sz="401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419A2497-1537-CF20-87F0-8B2956BA39C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35039" y="8267700"/>
            <a:ext cx="10561637" cy="14108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95000"/>
                  </a:schemeClr>
                </a:solidFill>
              </a:defRPr>
            </a:lvl1pPr>
            <a:lvl2pPr marL="677459" indent="0">
              <a:buNone/>
              <a:defRPr>
                <a:solidFill>
                  <a:schemeClr val="bg1">
                    <a:lumMod val="95000"/>
                  </a:schemeClr>
                </a:solidFill>
              </a:defRPr>
            </a:lvl2pPr>
          </a:lstStyle>
          <a:p>
            <a:r>
              <a:rPr lang="en-GB" sz="3578">
                <a:solidFill>
                  <a:schemeClr val="bg1"/>
                </a:solidFill>
              </a:rPr>
              <a:t>Vaccine Preventable Disease Programme</a:t>
            </a:r>
          </a:p>
          <a:p>
            <a:r>
              <a:rPr lang="en-GB" sz="3578">
                <a:solidFill>
                  <a:schemeClr val="bg1"/>
                </a:solidFill>
              </a:rPr>
              <a:t>Public Health Wales</a:t>
            </a:r>
          </a:p>
          <a:p>
            <a:pPr marL="677459" marR="0" lvl="1" indent="0" algn="l" defTabSz="1354917" rtl="0" eaLnBrk="1" fontAlgn="auto" latinLnBrk="0" hangingPunct="1">
              <a:lnSpc>
                <a:spcPct val="90000"/>
              </a:lnSpc>
              <a:spcBef>
                <a:spcPts val="74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0916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9341992"/>
            <a:ext cx="18288000" cy="1008508"/>
          </a:xfrm>
          <a:prstGeom prst="rect">
            <a:avLst/>
          </a:prstGeom>
          <a:solidFill>
            <a:srgbClr val="212A73"/>
          </a:solidFill>
          <a:ln>
            <a:solidFill>
              <a:srgbClr val="212A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34"/>
          </a:p>
        </p:txBody>
      </p:sp>
    </p:spTree>
    <p:extLst>
      <p:ext uri="{BB962C8B-B14F-4D97-AF65-F5344CB8AC3E}">
        <p14:creationId xmlns:p14="http://schemas.microsoft.com/office/powerpoint/2010/main" val="2518335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hdr="0" dt="0"/>
  <p:txStyles>
    <p:titleStyle>
      <a:lvl1pPr algn="l" defTabSz="1363233" rtl="0" eaLnBrk="1" latinLnBrk="0" hangingPunct="1">
        <a:lnSpc>
          <a:spcPct val="90000"/>
        </a:lnSpc>
        <a:spcBef>
          <a:spcPct val="0"/>
        </a:spcBef>
        <a:buNone/>
        <a:defRPr sz="65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0808" indent="-340808" algn="l" defTabSz="1363233" rtl="0" eaLnBrk="1" latinLnBrk="0" hangingPunct="1">
        <a:lnSpc>
          <a:spcPct val="90000"/>
        </a:lnSpc>
        <a:spcBef>
          <a:spcPts val="1491"/>
        </a:spcBef>
        <a:buFont typeface="Arial" panose="020B0604020202020204" pitchFamily="34" charset="0"/>
        <a:buChar char="•"/>
        <a:defRPr sz="4174" kern="1200">
          <a:solidFill>
            <a:schemeClr val="tx1"/>
          </a:solidFill>
          <a:latin typeface="+mn-lt"/>
          <a:ea typeface="+mn-ea"/>
          <a:cs typeface="+mn-cs"/>
        </a:defRPr>
      </a:lvl1pPr>
      <a:lvl2pPr marL="1022425" indent="-340808" algn="l" defTabSz="1363233" rtl="0" eaLnBrk="1" latinLnBrk="0" hangingPunct="1">
        <a:lnSpc>
          <a:spcPct val="90000"/>
        </a:lnSpc>
        <a:spcBef>
          <a:spcPts val="745"/>
        </a:spcBef>
        <a:buFont typeface="Arial" panose="020B0604020202020204" pitchFamily="34" charset="0"/>
        <a:buChar char="•"/>
        <a:defRPr sz="3578" kern="1200">
          <a:solidFill>
            <a:schemeClr val="tx1"/>
          </a:solidFill>
          <a:latin typeface="+mn-lt"/>
          <a:ea typeface="+mn-ea"/>
          <a:cs typeface="+mn-cs"/>
        </a:defRPr>
      </a:lvl2pPr>
      <a:lvl3pPr marL="1704042" indent="-340808" algn="l" defTabSz="1363233" rtl="0" eaLnBrk="1" latinLnBrk="0" hangingPunct="1">
        <a:lnSpc>
          <a:spcPct val="90000"/>
        </a:lnSpc>
        <a:spcBef>
          <a:spcPts val="745"/>
        </a:spcBef>
        <a:buFont typeface="Arial" panose="020B0604020202020204" pitchFamily="34" charset="0"/>
        <a:buChar char="•"/>
        <a:defRPr sz="2982" kern="1200">
          <a:solidFill>
            <a:schemeClr val="tx1"/>
          </a:solidFill>
          <a:latin typeface="+mn-lt"/>
          <a:ea typeface="+mn-ea"/>
          <a:cs typeface="+mn-cs"/>
        </a:defRPr>
      </a:lvl3pPr>
      <a:lvl4pPr marL="2385658" indent="-340808" algn="l" defTabSz="1363233" rtl="0" eaLnBrk="1" latinLnBrk="0" hangingPunct="1">
        <a:lnSpc>
          <a:spcPct val="90000"/>
        </a:lnSpc>
        <a:spcBef>
          <a:spcPts val="745"/>
        </a:spcBef>
        <a:buFont typeface="Arial" panose="020B0604020202020204" pitchFamily="34" charset="0"/>
        <a:buChar char="•"/>
        <a:defRPr sz="2684" kern="1200">
          <a:solidFill>
            <a:schemeClr val="tx1"/>
          </a:solidFill>
          <a:latin typeface="+mn-lt"/>
          <a:ea typeface="+mn-ea"/>
          <a:cs typeface="+mn-cs"/>
        </a:defRPr>
      </a:lvl4pPr>
      <a:lvl5pPr marL="3067275" indent="-340808" algn="l" defTabSz="1363233" rtl="0" eaLnBrk="1" latinLnBrk="0" hangingPunct="1">
        <a:lnSpc>
          <a:spcPct val="90000"/>
        </a:lnSpc>
        <a:spcBef>
          <a:spcPts val="745"/>
        </a:spcBef>
        <a:buFont typeface="Arial" panose="020B0604020202020204" pitchFamily="34" charset="0"/>
        <a:buChar char="•"/>
        <a:defRPr sz="2684" kern="1200">
          <a:solidFill>
            <a:schemeClr val="tx1"/>
          </a:solidFill>
          <a:latin typeface="+mn-lt"/>
          <a:ea typeface="+mn-ea"/>
          <a:cs typeface="+mn-cs"/>
        </a:defRPr>
      </a:lvl5pPr>
      <a:lvl6pPr marL="3748891" indent="-340808" algn="l" defTabSz="1363233" rtl="0" eaLnBrk="1" latinLnBrk="0" hangingPunct="1">
        <a:lnSpc>
          <a:spcPct val="90000"/>
        </a:lnSpc>
        <a:spcBef>
          <a:spcPts val="745"/>
        </a:spcBef>
        <a:buFont typeface="Arial" panose="020B0604020202020204" pitchFamily="34" charset="0"/>
        <a:buChar char="•"/>
        <a:defRPr sz="2684" kern="1200">
          <a:solidFill>
            <a:schemeClr val="tx1"/>
          </a:solidFill>
          <a:latin typeface="+mn-lt"/>
          <a:ea typeface="+mn-ea"/>
          <a:cs typeface="+mn-cs"/>
        </a:defRPr>
      </a:lvl6pPr>
      <a:lvl7pPr marL="4430508" indent="-340808" algn="l" defTabSz="1363233" rtl="0" eaLnBrk="1" latinLnBrk="0" hangingPunct="1">
        <a:lnSpc>
          <a:spcPct val="90000"/>
        </a:lnSpc>
        <a:spcBef>
          <a:spcPts val="745"/>
        </a:spcBef>
        <a:buFont typeface="Arial" panose="020B0604020202020204" pitchFamily="34" charset="0"/>
        <a:buChar char="•"/>
        <a:defRPr sz="2684" kern="1200">
          <a:solidFill>
            <a:schemeClr val="tx1"/>
          </a:solidFill>
          <a:latin typeface="+mn-lt"/>
          <a:ea typeface="+mn-ea"/>
          <a:cs typeface="+mn-cs"/>
        </a:defRPr>
      </a:lvl7pPr>
      <a:lvl8pPr marL="5112125" indent="-340808" algn="l" defTabSz="1363233" rtl="0" eaLnBrk="1" latinLnBrk="0" hangingPunct="1">
        <a:lnSpc>
          <a:spcPct val="90000"/>
        </a:lnSpc>
        <a:spcBef>
          <a:spcPts val="745"/>
        </a:spcBef>
        <a:buFont typeface="Arial" panose="020B0604020202020204" pitchFamily="34" charset="0"/>
        <a:buChar char="•"/>
        <a:defRPr sz="2684" kern="1200">
          <a:solidFill>
            <a:schemeClr val="tx1"/>
          </a:solidFill>
          <a:latin typeface="+mn-lt"/>
          <a:ea typeface="+mn-ea"/>
          <a:cs typeface="+mn-cs"/>
        </a:defRPr>
      </a:lvl8pPr>
      <a:lvl9pPr marL="5793741" indent="-340808" algn="l" defTabSz="1363233" rtl="0" eaLnBrk="1" latinLnBrk="0" hangingPunct="1">
        <a:lnSpc>
          <a:spcPct val="90000"/>
        </a:lnSpc>
        <a:spcBef>
          <a:spcPts val="745"/>
        </a:spcBef>
        <a:buFont typeface="Arial" panose="020B0604020202020204" pitchFamily="34" charset="0"/>
        <a:buChar char="•"/>
        <a:defRPr sz="26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63233" rtl="0" eaLnBrk="1" latinLnBrk="0" hangingPunct="1">
        <a:defRPr sz="2684" kern="1200">
          <a:solidFill>
            <a:schemeClr val="tx1"/>
          </a:solidFill>
          <a:latin typeface="+mn-lt"/>
          <a:ea typeface="+mn-ea"/>
          <a:cs typeface="+mn-cs"/>
        </a:defRPr>
      </a:lvl1pPr>
      <a:lvl2pPr marL="681617" algn="l" defTabSz="1363233" rtl="0" eaLnBrk="1" latinLnBrk="0" hangingPunct="1">
        <a:defRPr sz="2684" kern="1200">
          <a:solidFill>
            <a:schemeClr val="tx1"/>
          </a:solidFill>
          <a:latin typeface="+mn-lt"/>
          <a:ea typeface="+mn-ea"/>
          <a:cs typeface="+mn-cs"/>
        </a:defRPr>
      </a:lvl2pPr>
      <a:lvl3pPr marL="1363233" algn="l" defTabSz="1363233" rtl="0" eaLnBrk="1" latinLnBrk="0" hangingPunct="1">
        <a:defRPr sz="2684" kern="1200">
          <a:solidFill>
            <a:schemeClr val="tx1"/>
          </a:solidFill>
          <a:latin typeface="+mn-lt"/>
          <a:ea typeface="+mn-ea"/>
          <a:cs typeface="+mn-cs"/>
        </a:defRPr>
      </a:lvl3pPr>
      <a:lvl4pPr marL="2044850" algn="l" defTabSz="1363233" rtl="0" eaLnBrk="1" latinLnBrk="0" hangingPunct="1">
        <a:defRPr sz="2684" kern="1200">
          <a:solidFill>
            <a:schemeClr val="tx1"/>
          </a:solidFill>
          <a:latin typeface="+mn-lt"/>
          <a:ea typeface="+mn-ea"/>
          <a:cs typeface="+mn-cs"/>
        </a:defRPr>
      </a:lvl4pPr>
      <a:lvl5pPr marL="2726466" algn="l" defTabSz="1363233" rtl="0" eaLnBrk="1" latinLnBrk="0" hangingPunct="1">
        <a:defRPr sz="2684" kern="1200">
          <a:solidFill>
            <a:schemeClr val="tx1"/>
          </a:solidFill>
          <a:latin typeface="+mn-lt"/>
          <a:ea typeface="+mn-ea"/>
          <a:cs typeface="+mn-cs"/>
        </a:defRPr>
      </a:lvl5pPr>
      <a:lvl6pPr marL="3408083" algn="l" defTabSz="1363233" rtl="0" eaLnBrk="1" latinLnBrk="0" hangingPunct="1">
        <a:defRPr sz="2684" kern="1200">
          <a:solidFill>
            <a:schemeClr val="tx1"/>
          </a:solidFill>
          <a:latin typeface="+mn-lt"/>
          <a:ea typeface="+mn-ea"/>
          <a:cs typeface="+mn-cs"/>
        </a:defRPr>
      </a:lvl6pPr>
      <a:lvl7pPr marL="4089700" algn="l" defTabSz="1363233" rtl="0" eaLnBrk="1" latinLnBrk="0" hangingPunct="1">
        <a:defRPr sz="2684" kern="1200">
          <a:solidFill>
            <a:schemeClr val="tx1"/>
          </a:solidFill>
          <a:latin typeface="+mn-lt"/>
          <a:ea typeface="+mn-ea"/>
          <a:cs typeface="+mn-cs"/>
        </a:defRPr>
      </a:lvl7pPr>
      <a:lvl8pPr marL="4771316" algn="l" defTabSz="1363233" rtl="0" eaLnBrk="1" latinLnBrk="0" hangingPunct="1">
        <a:defRPr sz="2684" kern="1200">
          <a:solidFill>
            <a:schemeClr val="tx1"/>
          </a:solidFill>
          <a:latin typeface="+mn-lt"/>
          <a:ea typeface="+mn-ea"/>
          <a:cs typeface="+mn-cs"/>
        </a:defRPr>
      </a:lvl8pPr>
      <a:lvl9pPr marL="5452933" algn="l" defTabSz="1363233" rtl="0" eaLnBrk="1" latinLnBrk="0" hangingPunct="1">
        <a:defRPr sz="26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hw.nhs.wales/services-and-teams/health-information-resources/#!/Babanod-a-phlant-cyn-oedran-ysgol-Babies-&amp;-Pre-school/c/161507003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gov.uk/government/publications/childhood-schedule-changes-from-1-july-2025-information-for-healthcare-practitioners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gov.wales/childhood-vaccination-schedule-whc2025019-html" TargetMode="External"/><Relationship Id="rId4" Type="http://schemas.openxmlformats.org/officeDocument/2006/relationships/hyperlink" Target="https://www.gov.uk/government/publications/vaccination-of-individuals-with-uncertain-or-incomplete-immunisation-status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phw.nhs.wales/topics/immunisation-and-vaccines/vaccines-professionals/vaccine-contacts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hyperlink" Target="mailto:phw.vaccines@wales.nhs.uk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hw.nhs.wales/topics/immunisation-and-vaccines/vaccines-professionals/changes-to-the-childhood-immunisation-schedule-information-for-health-professionals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hw.nhs.wales/topics/immunisation-and-vaccines/routine-immunisation-schedules-for-wales/the-routine-childhood-immunisation-schedule-for-wales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hw.nhs.wales/topics/immunisation-and-vaccines/vaccines-professionals/changes-to-the-childhood-immunisation-schedule-information-for-health-professionals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hyperlink" Target="https://phw.nhs.wales/topics/immunisation-and-vaccines/vaccines-professionals/hepatitis-b-hepb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hw.nhs.wales/topics/immunisation-and-vaccines/changes-to-the-childhood-immunisation-schedule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334AAC-32DC-A563-FA96-6355F75835D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9825" y="3987950"/>
            <a:ext cx="18152948" cy="2374601"/>
          </a:xfrm>
        </p:spPr>
        <p:txBody>
          <a:bodyPr vert="horz" lIns="90879" tIns="45440" rIns="90879" bIns="45440" rtlCol="0" anchor="t">
            <a:noAutofit/>
          </a:bodyPr>
          <a:lstStyle>
            <a:defPPr>
              <a:defRPr lang="en-US"/>
            </a:defPPr>
            <a:lvl1pPr marL="0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7309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4618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61926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9235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36544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23853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1161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98470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6000" dirty="0">
                <a:solidFill>
                  <a:schemeClr val="bg1"/>
                </a:solidFill>
                <a:latin typeface="Arial"/>
                <a:cs typeface="Arial"/>
              </a:rPr>
              <a:t>Changes to the Routine Childhood Immunisation Schedule:</a:t>
            </a:r>
          </a:p>
          <a:p>
            <a:pPr>
              <a:lnSpc>
                <a:spcPct val="100000"/>
              </a:lnSpc>
            </a:pPr>
            <a:r>
              <a:rPr lang="en-GB" sz="6000" dirty="0">
                <a:solidFill>
                  <a:schemeClr val="bg1"/>
                </a:solidFill>
                <a:latin typeface="Arial"/>
                <a:cs typeface="Arial"/>
              </a:rPr>
              <a:t>Publications and Resources</a:t>
            </a:r>
            <a:endParaRPr lang="en-GB" sz="6000" dirty="0">
              <a:solidFill>
                <a:schemeClr val="bg1"/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CA7EE42-D684-84E5-7AF8-82ABBB9F05C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9824" y="7399895"/>
            <a:ext cx="10496841" cy="1402217"/>
          </a:xfrm>
        </p:spPr>
        <p:txBody>
          <a:bodyPr vert="horz" lIns="90879" tIns="45440" rIns="90879" bIns="45440" rtlCol="0" anchor="t">
            <a:normAutofit fontScale="92500" lnSpcReduction="10000"/>
          </a:bodyPr>
          <a:lstStyle>
            <a:defPPr>
              <a:defRPr lang="en-US"/>
            </a:defPPr>
            <a:lvl1pPr marL="0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7309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4618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61926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9235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36544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23853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1161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98470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bg1"/>
                </a:solidFill>
              </a:rPr>
              <a:t>Vaccine Preventable Disease Programme</a:t>
            </a:r>
            <a:endParaRPr lang="en-GB" dirty="0">
              <a:solidFill>
                <a:schemeClr val="bg1"/>
              </a:solidFill>
              <a:cs typeface="Arial"/>
            </a:endParaRPr>
          </a:p>
          <a:p>
            <a:r>
              <a:rPr lang="en-GB" dirty="0">
                <a:solidFill>
                  <a:schemeClr val="bg1"/>
                </a:solidFill>
              </a:rPr>
              <a:t>Public Health Wales (PHW)</a:t>
            </a:r>
            <a:endParaRPr lang="en-GB" dirty="0">
              <a:solidFill>
                <a:schemeClr val="bg1"/>
              </a:solidFill>
              <a:cs typeface="Arial"/>
            </a:endParaRPr>
          </a:p>
          <a:p>
            <a:r>
              <a:rPr lang="en-GB" dirty="0">
                <a:solidFill>
                  <a:schemeClr val="bg1"/>
                </a:solidFill>
                <a:cs typeface="Arial"/>
              </a:rPr>
              <a:t>July 2025</a:t>
            </a:r>
          </a:p>
          <a:p>
            <a:endParaRPr lang="en-GB" sz="3180" dirty="0">
              <a:solidFill>
                <a:schemeClr val="bg1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992245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83CEE79-FFF8-B3BA-B491-A4C2844881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0">
            <a:extLst>
              <a:ext uri="{FF2B5EF4-FFF2-40B4-BE49-F238E27FC236}">
                <a16:creationId xmlns:a16="http://schemas.microsoft.com/office/drawing/2014/main" id="{DF59B9F7-F367-80BB-2813-B385ABBE522D}"/>
              </a:ext>
            </a:extLst>
          </p:cNvPr>
          <p:cNvSpPr txBox="1"/>
          <p:nvPr/>
        </p:nvSpPr>
        <p:spPr>
          <a:xfrm>
            <a:off x="1032826" y="6915107"/>
            <a:ext cx="5743532" cy="2335361"/>
          </a:xfrm>
          <a:prstGeom prst="rect">
            <a:avLst/>
          </a:prstGeom>
        </p:spPr>
        <p:txBody>
          <a:bodyPr rot="0" spcFirstLastPara="0" vert="horz" lIns="137160" tIns="68580" rIns="137160" bIns="6858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defPPr>
              <a:defRPr lang="en-US"/>
            </a:defPPr>
            <a:lvl1pPr marL="0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7309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4618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61926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9235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36544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23853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1161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98470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900"/>
              </a:spcAft>
            </a:pPr>
            <a:r>
              <a:rPr lang="en-US" sz="4800" dirty="0">
                <a:latin typeface="+mj-lt"/>
                <a:ea typeface="+mj-ea"/>
                <a:cs typeface="+mj-cs"/>
              </a:rPr>
              <a:t>PHW pre-school leaflets and resources</a:t>
            </a:r>
          </a:p>
        </p:txBody>
      </p:sp>
      <p:pic>
        <p:nvPicPr>
          <p:cNvPr id="3" name="Picture 2" descr="A screenshot of a baby&#10;&#10;AI-generated content may be incorrect.">
            <a:extLst>
              <a:ext uri="{FF2B5EF4-FFF2-40B4-BE49-F238E27FC236}">
                <a16:creationId xmlns:a16="http://schemas.microsoft.com/office/drawing/2014/main" id="{E1CC44F1-6A71-E4E8-EBA6-C4D2A8B405E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40" r="6098" b="-1"/>
          <a:stretch>
            <a:fillRect/>
          </a:stretch>
        </p:blipFill>
        <p:spPr>
          <a:xfrm>
            <a:off x="1438808" y="577964"/>
            <a:ext cx="15554468" cy="58019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AD925EE-0882-96E8-F60E-DD6341C9DCDD}"/>
              </a:ext>
            </a:extLst>
          </p:cNvPr>
          <p:cNvSpPr txBox="1"/>
          <p:nvPr/>
        </p:nvSpPr>
        <p:spPr>
          <a:xfrm>
            <a:off x="7374802" y="6662058"/>
            <a:ext cx="9880373" cy="1700221"/>
          </a:xfrm>
          <a:prstGeom prst="rect">
            <a:avLst/>
          </a:prstGeom>
        </p:spPr>
        <p:txBody>
          <a:bodyPr rot="0" spcFirstLastPara="0" vertOverflow="overflow" horzOverflow="overflow" vert="horz" lIns="137160" tIns="68580" rIns="137160" bIns="6858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defPPr>
              <a:defRPr lang="en-US"/>
            </a:defPPr>
            <a:lvl1pPr marL="0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7309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4618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61926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9235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36544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23853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1161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98470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Aft>
                <a:spcPts val="900"/>
              </a:spcAft>
            </a:pPr>
            <a:endParaRPr lang="en-US" sz="2400" dirty="0"/>
          </a:p>
          <a:p>
            <a:pPr indent="-342900">
              <a:lnSpc>
                <a:spcPct val="9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Pre-school leaflets and resources are free to order </a:t>
            </a:r>
            <a:r>
              <a:rPr lang="en-US" sz="2400" dirty="0">
                <a:solidFill>
                  <a:srgbClr val="FF0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66B648-EB6B-65F9-649B-7B09E840E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770111"/>
            <a:ext cx="4114800" cy="547688"/>
          </a:xfrm>
        </p:spPr>
        <p:txBody>
          <a:bodyPr vert="horz" lIns="137160" tIns="68580" rIns="137160" bIns="68580" rtlCol="0" anchor="ctr">
            <a:normAutofit/>
          </a:bodyPr>
          <a:lstStyle>
            <a:defPPr>
              <a:defRPr lang="en-US"/>
            </a:defPPr>
            <a:lvl1pPr marL="0" algn="l" defTabSz="2061927" rtl="0" eaLnBrk="1" latinLnBrk="0" hangingPunct="1">
              <a:defRPr sz="40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0964" algn="l" defTabSz="2061927" rtl="0" eaLnBrk="1" latinLnBrk="0" hangingPunct="1">
              <a:defRPr sz="40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61927" algn="l" defTabSz="2061927" rtl="0" eaLnBrk="1" latinLnBrk="0" hangingPunct="1">
              <a:defRPr sz="40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092889" algn="l" defTabSz="2061927" rtl="0" eaLnBrk="1" latinLnBrk="0" hangingPunct="1">
              <a:defRPr sz="40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23853" algn="l" defTabSz="2061927" rtl="0" eaLnBrk="1" latinLnBrk="0" hangingPunct="1">
              <a:defRPr sz="40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54816" algn="l" defTabSz="2061927" rtl="0" eaLnBrk="1" latinLnBrk="0" hangingPunct="1">
              <a:defRPr sz="40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185780" algn="l" defTabSz="2061927" rtl="0" eaLnBrk="1" latinLnBrk="0" hangingPunct="1">
              <a:defRPr sz="40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16742" algn="l" defTabSz="2061927" rtl="0" eaLnBrk="1" latinLnBrk="0" hangingPunct="1">
              <a:defRPr sz="40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47705" algn="l" defTabSz="2061927" rtl="0" eaLnBrk="1" latinLnBrk="0" hangingPunct="1">
              <a:defRPr sz="40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1371600">
              <a:spcAft>
                <a:spcPts val="900"/>
              </a:spcAft>
              <a:defRPr/>
            </a:pPr>
            <a:fld id="{561D0CCE-8DCC-44DC-A653-AE62B1D84A52}" type="slidenum">
              <a:rPr lang="en-US" sz="180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algn="r" defTabSz="1371600">
                <a:spcAft>
                  <a:spcPts val="900"/>
                </a:spcAft>
                <a:defRPr/>
              </a:pPr>
              <a:t>10</a:t>
            </a:fld>
            <a:endParaRPr lang="en-US" sz="18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E5306D4-DED3-8905-87E7-E287943902EF}"/>
              </a:ext>
            </a:extLst>
          </p:cNvPr>
          <p:cNvSpPr/>
          <p:nvPr/>
        </p:nvSpPr>
        <p:spPr>
          <a:xfrm rot="5400000">
            <a:off x="5702983" y="7877872"/>
            <a:ext cx="2616713" cy="128479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54462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00F71-5363-1915-623F-7EB02EC4E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474" y="6918690"/>
            <a:ext cx="5814129" cy="2335361"/>
          </a:xfrm>
        </p:spPr>
        <p:txBody>
          <a:bodyPr vert="horz" lIns="137160" tIns="68580" rIns="137160" bIns="68580" rtlCol="0" anchor="ctr">
            <a:normAutofit/>
          </a:bodyPr>
          <a:lstStyle>
            <a:defPPr>
              <a:defRPr lang="en-US"/>
            </a:defPPr>
            <a:lvl1pPr marL="0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7309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4618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61926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9235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36544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23853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1161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98470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>
                <a:ea typeface="+mj-lt"/>
                <a:cs typeface="+mj-lt"/>
              </a:rPr>
              <a:t>UKHSA Childhood </a:t>
            </a:r>
            <a:r>
              <a:rPr lang="en-US" sz="4800" dirty="0" err="1">
                <a:ea typeface="+mj-lt"/>
                <a:cs typeface="+mj-lt"/>
              </a:rPr>
              <a:t>Immunisation</a:t>
            </a:r>
            <a:r>
              <a:rPr lang="en-US" sz="4800" dirty="0">
                <a:ea typeface="+mj-lt"/>
                <a:cs typeface="+mj-lt"/>
              </a:rPr>
              <a:t> Eligibility Calculator</a:t>
            </a:r>
            <a:endParaRPr lang="en-US" sz="4800" dirty="0"/>
          </a:p>
        </p:txBody>
      </p:sp>
      <p:pic>
        <p:nvPicPr>
          <p:cNvPr id="4" name="Picture 3" descr="A screenshot of a web page&#10;&#10;AI-generated content may be incorrect.">
            <a:extLst>
              <a:ext uri="{FF2B5EF4-FFF2-40B4-BE49-F238E27FC236}">
                <a16:creationId xmlns:a16="http://schemas.microsoft.com/office/drawing/2014/main" id="{E60A7000-A96A-994B-ECAD-D40DAB20EB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5005" y="577964"/>
            <a:ext cx="12822074" cy="58019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281282-A7F8-8D6D-C6EE-16F05CF9CD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89799" y="6918690"/>
            <a:ext cx="9880373" cy="2658851"/>
          </a:xfrm>
        </p:spPr>
        <p:txBody>
          <a:bodyPr vert="horz" lIns="137160" tIns="68580" rIns="137160" bIns="68580" rtlCol="0" anchor="ctr">
            <a:normAutofit fontScale="77500" lnSpcReduction="20000"/>
          </a:bodyPr>
          <a:lstStyle>
            <a:defPPr>
              <a:defRPr lang="en-US"/>
            </a:defPPr>
            <a:lvl1pPr marL="0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7309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4618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61926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9235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36544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23853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1161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98470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100" dirty="0"/>
              <a:t>This is a resource produced by the UKHSA, which can be found </a:t>
            </a:r>
            <a:r>
              <a:rPr lang="en-US" sz="3100" dirty="0">
                <a:solidFill>
                  <a:srgbClr val="FF0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lang="en-US" sz="3100" dirty="0">
                <a:ea typeface="+mn-lt"/>
                <a:cs typeface="+mn-lt"/>
              </a:rPr>
              <a:t> (external site)</a:t>
            </a:r>
          </a:p>
          <a:p>
            <a:r>
              <a:rPr lang="en-US" sz="3100" dirty="0"/>
              <a:t>Please note policy differs between Wales and England, and you are advised to read the </a:t>
            </a:r>
            <a:r>
              <a:rPr lang="en-US" sz="3100" dirty="0">
                <a:solidFill>
                  <a:srgbClr val="FF0000"/>
                </a:solidFill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Welsh Health Circular</a:t>
            </a:r>
            <a:r>
              <a:rPr lang="en-US" sz="3100" dirty="0"/>
              <a:t> before using the calculator</a:t>
            </a:r>
          </a:p>
          <a:p>
            <a:r>
              <a:rPr lang="en-US" sz="3100" dirty="0"/>
              <a:t>In Wales, since 1 July 2025, the routine Hib/</a:t>
            </a:r>
            <a:r>
              <a:rPr lang="en-US" sz="3100" dirty="0" err="1"/>
              <a:t>MenC</a:t>
            </a:r>
            <a:r>
              <a:rPr lang="en-US" sz="3100" dirty="0"/>
              <a:t> (</a:t>
            </a:r>
            <a:r>
              <a:rPr lang="en-US" sz="3100" dirty="0" err="1"/>
              <a:t>Menitorix</a:t>
            </a:r>
            <a:r>
              <a:rPr lang="en-US" sz="3100" dirty="0"/>
              <a:t>®) offer to those turning 1 year old has stopped; please be aware that England have not issued a hard-stop</a:t>
            </a:r>
          </a:p>
          <a:p>
            <a:endParaRPr lang="en-US" sz="27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86D534C-1E41-BE5F-3813-7EB1973C135C}"/>
              </a:ext>
            </a:extLst>
          </p:cNvPr>
          <p:cNvSpPr/>
          <p:nvPr/>
        </p:nvSpPr>
        <p:spPr>
          <a:xfrm rot="5400000">
            <a:off x="5893618" y="7858679"/>
            <a:ext cx="2616713" cy="128479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47921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6BD61AB-95D5-7CC4-DFFD-04A8DA474C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51311-B7A3-015C-B25E-874916A1A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816" y="6862184"/>
            <a:ext cx="6728920" cy="2229854"/>
          </a:xfrm>
        </p:spPr>
        <p:txBody>
          <a:bodyPr vert="horz" lIns="137160" tIns="68580" rIns="137160" bIns="68580" rtlCol="0" anchor="ctr">
            <a:noAutofit/>
          </a:bodyPr>
          <a:lstStyle>
            <a:defPPr>
              <a:defRPr lang="en-US"/>
            </a:defPPr>
            <a:lvl1pPr marL="0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7309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4618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61926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9235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36544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23853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1161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98470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>
                <a:ea typeface="+mj-lt"/>
                <a:cs typeface="+mj-lt"/>
              </a:rPr>
              <a:t>UKHSA uncertain or incomplete </a:t>
            </a:r>
            <a:r>
              <a:rPr lang="en-US" sz="4800" dirty="0" err="1">
                <a:ea typeface="+mj-lt"/>
                <a:cs typeface="+mj-lt"/>
              </a:rPr>
              <a:t>immunisation</a:t>
            </a:r>
            <a:r>
              <a:rPr lang="en-US" sz="4800" dirty="0">
                <a:ea typeface="+mj-lt"/>
                <a:cs typeface="+mj-lt"/>
              </a:rPr>
              <a:t> status algorithm</a:t>
            </a:r>
            <a:endParaRPr lang="en-US" sz="4800" dirty="0"/>
          </a:p>
        </p:txBody>
      </p:sp>
      <p:pic>
        <p:nvPicPr>
          <p:cNvPr id="5" name="Picture 4" descr="A screenshot of a medical information&#10;&#10;AI-generated content may be incorrect.">
            <a:extLst>
              <a:ext uri="{FF2B5EF4-FFF2-40B4-BE49-F238E27FC236}">
                <a16:creationId xmlns:a16="http://schemas.microsoft.com/office/drawing/2014/main" id="{FF137DF1-8AE3-D2A1-DA64-6802DBDEE3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580" y="292318"/>
            <a:ext cx="16435139" cy="58673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88D369-0BBF-4082-19E8-89F6061285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1346" y="7042541"/>
            <a:ext cx="9880373" cy="2335361"/>
          </a:xfrm>
        </p:spPr>
        <p:txBody>
          <a:bodyPr vert="horz" lIns="137160" tIns="68580" rIns="137160" bIns="68580" rtlCol="0" anchor="ctr">
            <a:noAutofit/>
          </a:bodyPr>
          <a:lstStyle>
            <a:defPPr>
              <a:defRPr lang="en-US"/>
            </a:defPPr>
            <a:lvl1pPr marL="0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7309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4618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61926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9235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36544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23853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1161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98470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This is a resource produced by the UKHSA, which can be found </a:t>
            </a:r>
            <a:r>
              <a:rPr lang="en-US" sz="2400" dirty="0">
                <a:solidFill>
                  <a:srgbClr val="FF0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lang="en-US" sz="2400" dirty="0">
                <a:ea typeface="+mn-lt"/>
                <a:cs typeface="+mn-lt"/>
              </a:rPr>
              <a:t> (external site)</a:t>
            </a:r>
          </a:p>
          <a:p>
            <a:r>
              <a:rPr lang="en-US" sz="2400" dirty="0"/>
              <a:t>Please note policy differs between Wales and England, and you are advised to read the </a:t>
            </a:r>
            <a:r>
              <a:rPr lang="en-US" sz="2400" dirty="0">
                <a:solidFill>
                  <a:srgbClr val="FF00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Welsh Health Circular</a:t>
            </a:r>
            <a:r>
              <a:rPr lang="en-US" sz="2400" dirty="0"/>
              <a:t> before using the calculator</a:t>
            </a:r>
          </a:p>
          <a:p>
            <a:r>
              <a:rPr lang="en-US" sz="2400" dirty="0"/>
              <a:t>In Wales, since 1 July 2025, the routine Hib/</a:t>
            </a:r>
            <a:r>
              <a:rPr lang="en-US" sz="2400" dirty="0" err="1"/>
              <a:t>MenC</a:t>
            </a:r>
            <a:r>
              <a:rPr lang="en-US" sz="2400" dirty="0"/>
              <a:t> (</a:t>
            </a:r>
            <a:r>
              <a:rPr lang="en-US" sz="2400" dirty="0" err="1"/>
              <a:t>Menitorix</a:t>
            </a:r>
            <a:r>
              <a:rPr lang="en-US" sz="2400" dirty="0"/>
              <a:t>®) offer to those turning 1 year old has stopped; please be aware that England have not issued a hard-stop</a:t>
            </a:r>
          </a:p>
          <a:p>
            <a:endParaRPr lang="en-US" sz="27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E0605E4-5813-DC9B-3EE3-183813A09958}"/>
              </a:ext>
            </a:extLst>
          </p:cNvPr>
          <p:cNvSpPr/>
          <p:nvPr/>
        </p:nvSpPr>
        <p:spPr>
          <a:xfrm rot="5400000">
            <a:off x="5893618" y="7858679"/>
            <a:ext cx="2616713" cy="128479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08987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40145E-A37E-4443-15D3-8EACBD0986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FDA645-3A45-10A5-B755-9A8BB4CFB02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8809" y="1420596"/>
            <a:ext cx="18152948" cy="2374601"/>
          </a:xfrm>
        </p:spPr>
        <p:txBody>
          <a:bodyPr vert="horz" lIns="90879" tIns="45440" rIns="90879" bIns="45440" rtlCol="0" anchor="t">
            <a:noAutofit/>
          </a:bodyPr>
          <a:lstStyle>
            <a:defPPr>
              <a:defRPr lang="en-US"/>
            </a:defPPr>
            <a:lvl1pPr marL="0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7309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4618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61926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9235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36544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23853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1161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98470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endParaRPr lang="en-GB" sz="6000" b="0" dirty="0">
              <a:solidFill>
                <a:schemeClr val="bg1"/>
              </a:solidFill>
            </a:endParaRPr>
          </a:p>
          <a:p>
            <a:pPr algn="ctr">
              <a:lnSpc>
                <a:spcPct val="100000"/>
              </a:lnSpc>
            </a:pPr>
            <a:endParaRPr lang="en-GB" sz="6000" b="0" dirty="0">
              <a:solidFill>
                <a:schemeClr val="bg1"/>
              </a:solidFill>
            </a:endParaRPr>
          </a:p>
          <a:p>
            <a:pPr algn="ctr">
              <a:lnSpc>
                <a:spcPct val="100000"/>
              </a:lnSpc>
            </a:pPr>
            <a:r>
              <a:rPr lang="en-GB" sz="6000" b="0" dirty="0">
                <a:solidFill>
                  <a:schemeClr val="bg1"/>
                </a:solidFill>
                <a:latin typeface="Arial"/>
                <a:cs typeface="Arial"/>
              </a:rPr>
              <a:t>Welsh health boards Immunisation &amp; Vaccination contacts can be found </a:t>
            </a:r>
            <a:r>
              <a:rPr lang="en-GB" sz="6000" b="0" dirty="0">
                <a:solidFill>
                  <a:schemeClr val="bg1"/>
                </a:solidFill>
                <a:latin typeface="Arial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endParaRPr lang="en-GB" sz="6000" b="0" dirty="0">
              <a:solidFill>
                <a:schemeClr val="bg1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>
              <a:lnSpc>
                <a:spcPct val="100000"/>
              </a:lnSpc>
            </a:pPr>
            <a:endParaRPr lang="en-GB" sz="6000" b="0" dirty="0">
              <a:solidFill>
                <a:schemeClr val="bg1"/>
              </a:solidFill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lang="en-GB" sz="6000" b="0" dirty="0">
                <a:solidFill>
                  <a:schemeClr val="bg1"/>
                </a:solidFill>
                <a:latin typeface="Arial"/>
                <a:cs typeface="Arial"/>
              </a:rPr>
              <a:t>Vaccine Preventable Disease Programme</a:t>
            </a:r>
            <a:endParaRPr lang="en-US" sz="6000" b="0" dirty="0">
              <a:solidFill>
                <a:schemeClr val="bg1"/>
              </a:solidFill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lang="en-GB" sz="6000" b="0" dirty="0">
                <a:solidFill>
                  <a:schemeClr val="bg1"/>
                </a:solidFill>
                <a:latin typeface="Arial"/>
                <a:cs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phw.vaccines@wales.nhs.uk</a:t>
            </a:r>
            <a:endParaRPr lang="en-GB" dirty="0">
              <a:solidFill>
                <a:schemeClr val="bg1"/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lang="en-GB" sz="60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18F33BD-474E-6F81-A04F-81BAD67CB90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9824" y="7399895"/>
            <a:ext cx="10496841" cy="1402217"/>
          </a:xfrm>
        </p:spPr>
        <p:txBody>
          <a:bodyPr vert="horz" lIns="90879" tIns="45440" rIns="90879" bIns="45440" rtlCol="0" anchor="t">
            <a:normAutofit/>
          </a:bodyPr>
          <a:lstStyle>
            <a:defPPr>
              <a:defRPr lang="en-US"/>
            </a:defPPr>
            <a:lvl1pPr marL="0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7309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4618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61926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9235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36544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23853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1161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98470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>
              <a:solidFill>
                <a:schemeClr val="bg1"/>
              </a:solidFill>
              <a:cs typeface="Arial"/>
            </a:endParaRPr>
          </a:p>
          <a:p>
            <a:endParaRPr lang="en-GB" sz="3180" dirty="0">
              <a:solidFill>
                <a:schemeClr val="bg1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1380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8DA0F23-64AB-4FF6-6D63-E632CAE0E8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C27A7C9-3DF1-A69B-112D-0095E0048F7E}"/>
              </a:ext>
            </a:extLst>
          </p:cNvPr>
          <p:cNvSpPr/>
          <p:nvPr/>
        </p:nvSpPr>
        <p:spPr>
          <a:xfrm>
            <a:off x="434248" y="3102428"/>
            <a:ext cx="17419505" cy="4500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4E55A3-234B-03BB-0D33-E257BD55A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834" y="7357067"/>
            <a:ext cx="5814129" cy="2335361"/>
          </a:xfrm>
        </p:spPr>
        <p:txBody>
          <a:bodyPr vert="horz" lIns="137160" tIns="68580" rIns="137160" bIns="68580" rtlCol="0" anchor="ctr">
            <a:normAutofit/>
          </a:bodyPr>
          <a:lstStyle>
            <a:defPPr>
              <a:defRPr lang="en-US"/>
            </a:defPPr>
            <a:lvl1pPr marL="0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7309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4618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61926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9235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36544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23853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1161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98470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br>
              <a:rPr lang="en-US" sz="4800" dirty="0"/>
            </a:br>
            <a:endParaRPr lang="en-US" sz="4800" dirty="0"/>
          </a:p>
        </p:txBody>
      </p:sp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43F9E018-E176-7360-5C1B-41CCB1CDD2C6}"/>
              </a:ext>
            </a:extLst>
          </p:cNvPr>
          <p:cNvSpPr txBox="1">
            <a:spLocks/>
          </p:cNvSpPr>
          <p:nvPr/>
        </p:nvSpPr>
        <p:spPr>
          <a:xfrm>
            <a:off x="492938" y="2532600"/>
            <a:ext cx="17277215" cy="5976632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>
            <a:defPPr>
              <a:defRPr lang="en-US"/>
            </a:defPPr>
            <a:lvl1pPr marL="0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7309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4618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61926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9235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36544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23853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1161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98470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dirty="0"/>
              <a:t>This resource has been created to highlight key publications and resources for Healthcare Professionals (HCP's) to support with the changes to the routine childhood </a:t>
            </a:r>
            <a:r>
              <a:rPr lang="en-US" sz="4000" dirty="0" err="1"/>
              <a:t>immunisation</a:t>
            </a:r>
            <a:r>
              <a:rPr lang="en-US" sz="4000" dirty="0"/>
              <a:t> </a:t>
            </a:r>
            <a:r>
              <a:rPr lang="en-US" sz="4000" dirty="0" err="1"/>
              <a:t>programme</a:t>
            </a:r>
            <a:endParaRPr lang="en-US" sz="4000" dirty="0" err="1">
              <a:solidFill>
                <a:srgbClr val="00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700" dirty="0"/>
          </a:p>
        </p:txBody>
      </p:sp>
      <p:pic>
        <p:nvPicPr>
          <p:cNvPr id="3" name="Picture 2" descr="A white background with black and white clouds&#10;&#10;AI-generated content may be incorrect.">
            <a:extLst>
              <a:ext uri="{FF2B5EF4-FFF2-40B4-BE49-F238E27FC236}">
                <a16:creationId xmlns:a16="http://schemas.microsoft.com/office/drawing/2014/main" id="{117FEA29-B4B3-5598-1998-632247AE60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8" y="30102"/>
            <a:ext cx="18297891" cy="2025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4820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7E41AB6-2071-B92C-3E72-7D75AAFE4D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0">
            <a:extLst>
              <a:ext uri="{FF2B5EF4-FFF2-40B4-BE49-F238E27FC236}">
                <a16:creationId xmlns:a16="http://schemas.microsoft.com/office/drawing/2014/main" id="{92A42934-6CBF-8491-E92C-B0DB38B5C013}"/>
              </a:ext>
            </a:extLst>
          </p:cNvPr>
          <p:cNvSpPr txBox="1"/>
          <p:nvPr/>
        </p:nvSpPr>
        <p:spPr>
          <a:xfrm>
            <a:off x="271570" y="6807992"/>
            <a:ext cx="7388793" cy="2229854"/>
          </a:xfrm>
          <a:prstGeom prst="rect">
            <a:avLst/>
          </a:prstGeom>
        </p:spPr>
        <p:txBody>
          <a:bodyPr rot="0" spcFirstLastPara="0" vert="horz" lIns="137160" tIns="68580" rIns="137160" bIns="6858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7309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4618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61926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9235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36544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23853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1161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98470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900"/>
              </a:spcAft>
            </a:pPr>
            <a:r>
              <a:rPr lang="en-US" sz="4800" dirty="0">
                <a:latin typeface="+mj-lt"/>
                <a:ea typeface="+mj-ea"/>
                <a:cs typeface="+mj-cs"/>
              </a:rPr>
              <a:t>PHW toolkit for the changes to the routine childhood </a:t>
            </a:r>
            <a:r>
              <a:rPr lang="en-US" sz="4800" dirty="0" err="1">
                <a:latin typeface="+mj-lt"/>
                <a:ea typeface="+mj-ea"/>
                <a:cs typeface="+mj-cs"/>
              </a:rPr>
              <a:t>immunisation</a:t>
            </a:r>
            <a:r>
              <a:rPr lang="en-US" sz="4800" dirty="0">
                <a:latin typeface="+mj-lt"/>
                <a:ea typeface="+mj-ea"/>
                <a:cs typeface="+mj-cs"/>
              </a:rPr>
              <a:t> schedule</a:t>
            </a:r>
            <a:endParaRPr lang="en-US" sz="4800" kern="1200" dirty="0"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 descr="A white and blue text on a red and white background&#10;&#10;AI-generated content may be incorrect.">
            <a:extLst>
              <a:ext uri="{FF2B5EF4-FFF2-40B4-BE49-F238E27FC236}">
                <a16:creationId xmlns:a16="http://schemas.microsoft.com/office/drawing/2014/main" id="{3F0ADD3C-F5BF-50E1-00A5-CDB61313AD2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167" t="4582" r="-2069" b="1793"/>
          <a:stretch>
            <a:fillRect/>
          </a:stretch>
        </p:blipFill>
        <p:spPr>
          <a:xfrm>
            <a:off x="2562334" y="300837"/>
            <a:ext cx="13150513" cy="61071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C5950B9-4CB2-1EB8-2712-FE502A1D7FEA}"/>
              </a:ext>
            </a:extLst>
          </p:cNvPr>
          <p:cNvSpPr txBox="1"/>
          <p:nvPr/>
        </p:nvSpPr>
        <p:spPr>
          <a:xfrm>
            <a:off x="7660363" y="6614562"/>
            <a:ext cx="10794773" cy="2616714"/>
          </a:xfrm>
          <a:prstGeom prst="rect">
            <a:avLst/>
          </a:prstGeom>
        </p:spPr>
        <p:txBody>
          <a:bodyPr rot="0" spcFirstLastPara="0" vertOverflow="overflow" horzOverflow="overflow" vert="horz" lIns="137160" tIns="68580" rIns="137160" bIns="6858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7309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4618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61926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9235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36544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23853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1161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98470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342900">
              <a:lnSpc>
                <a:spcPct val="9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The toolkit for the changes to the routine childhood schedule can be found </a:t>
            </a:r>
            <a:r>
              <a:rPr lang="en-US" sz="2400" dirty="0">
                <a:solidFill>
                  <a:srgbClr val="FF0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lang="en-US" sz="2400" dirty="0"/>
              <a:t> under 'important information for health professionals'</a:t>
            </a:r>
            <a:endParaRPr lang="en-US" sz="2400" dirty="0">
              <a:hlinkClick r:id="" action="ppaction://noaction"/>
            </a:endParaRPr>
          </a:p>
          <a:p>
            <a:pPr indent="-342900">
              <a:lnSpc>
                <a:spcPct val="9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Designed to briefly outline the changes to the routine childhood </a:t>
            </a:r>
            <a:r>
              <a:rPr lang="en-US" sz="2400" dirty="0" err="1"/>
              <a:t>immunisation</a:t>
            </a:r>
            <a:r>
              <a:rPr lang="en-US" sz="2400" dirty="0"/>
              <a:t> schedule</a:t>
            </a:r>
          </a:p>
          <a:p>
            <a:pPr indent="-342900">
              <a:lnSpc>
                <a:spcPct val="9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Contains supporting information on policy, resources and information sessions all on one document</a:t>
            </a:r>
          </a:p>
          <a:p>
            <a:pPr indent="-342900">
              <a:lnSpc>
                <a:spcPct val="9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Available in Welsh and English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1C5682-DB03-3C80-E340-2C6A12788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770111"/>
            <a:ext cx="4114800" cy="547688"/>
          </a:xfrm>
        </p:spPr>
        <p:txBody>
          <a:bodyPr vert="horz" lIns="137160" tIns="68580" rIns="137160" bIns="68580" rtlCol="0" anchor="ctr">
            <a:normAutofit/>
          </a:bodyPr>
          <a:lstStyle>
            <a:defPPr>
              <a:defRPr lang="en-US"/>
            </a:defPPr>
            <a:lvl1pPr marL="0" algn="l" defTabSz="2061927" rtl="0" eaLnBrk="1" latinLnBrk="0" hangingPunct="1">
              <a:defRPr sz="40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0964" algn="l" defTabSz="2061927" rtl="0" eaLnBrk="1" latinLnBrk="0" hangingPunct="1">
              <a:defRPr sz="40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61927" algn="l" defTabSz="2061927" rtl="0" eaLnBrk="1" latinLnBrk="0" hangingPunct="1">
              <a:defRPr sz="40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092889" algn="l" defTabSz="2061927" rtl="0" eaLnBrk="1" latinLnBrk="0" hangingPunct="1">
              <a:defRPr sz="40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23853" algn="l" defTabSz="2061927" rtl="0" eaLnBrk="1" latinLnBrk="0" hangingPunct="1">
              <a:defRPr sz="40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54816" algn="l" defTabSz="2061927" rtl="0" eaLnBrk="1" latinLnBrk="0" hangingPunct="1">
              <a:defRPr sz="40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185780" algn="l" defTabSz="2061927" rtl="0" eaLnBrk="1" latinLnBrk="0" hangingPunct="1">
              <a:defRPr sz="40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16742" algn="l" defTabSz="2061927" rtl="0" eaLnBrk="1" latinLnBrk="0" hangingPunct="1">
              <a:defRPr sz="40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47705" algn="l" defTabSz="2061927" rtl="0" eaLnBrk="1" latinLnBrk="0" hangingPunct="1">
              <a:defRPr sz="40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1371600">
              <a:spcAft>
                <a:spcPts val="900"/>
              </a:spcAft>
            </a:pPr>
            <a:fld id="{561D0CCE-8DCC-44DC-A653-AE62B1D84A52}" type="slidenum">
              <a:rPr lang="en-US" sz="1800">
                <a:solidFill>
                  <a:schemeClr val="tx1">
                    <a:tint val="75000"/>
                  </a:schemeClr>
                </a:solidFill>
              </a:rPr>
              <a:pPr algn="r" defTabSz="1371600">
                <a:spcAft>
                  <a:spcPts val="900"/>
                </a:spcAft>
              </a:pPr>
              <a:t>3</a:t>
            </a:fld>
            <a:endParaRPr lang="en-US" sz="180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1EC6072-18C5-DEEF-91F7-027BA0C92E08}"/>
              </a:ext>
            </a:extLst>
          </p:cNvPr>
          <p:cNvSpPr/>
          <p:nvPr/>
        </p:nvSpPr>
        <p:spPr>
          <a:xfrm rot="5400000">
            <a:off x="5893618" y="7858679"/>
            <a:ext cx="2616713" cy="128479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9391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1812E-4B45-4ADB-4F70-54C5B56FA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480" y="7081573"/>
            <a:ext cx="7459800" cy="2247438"/>
          </a:xfrm>
        </p:spPr>
        <p:txBody>
          <a:bodyPr vert="horz" lIns="137160" tIns="68580" rIns="137160" bIns="68580" rtlCol="0" anchor="ctr">
            <a:noAutofit/>
          </a:bodyPr>
          <a:lstStyle>
            <a:defPPr>
              <a:defRPr lang="en-US"/>
            </a:defPPr>
            <a:lvl1pPr marL="0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7309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4618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61926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9235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36544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23853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1161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98470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/>
              <a:t>PHW Routine Childhood </a:t>
            </a:r>
            <a:r>
              <a:rPr lang="en-US" sz="4800" dirty="0" err="1"/>
              <a:t>Immunisation</a:t>
            </a:r>
            <a:r>
              <a:rPr lang="en-US" sz="4800" dirty="0"/>
              <a:t> Schedule</a:t>
            </a:r>
          </a:p>
          <a:p>
            <a:endParaRPr lang="en-US" sz="4800" dirty="0"/>
          </a:p>
        </p:txBody>
      </p:sp>
      <p:pic>
        <p:nvPicPr>
          <p:cNvPr id="3" name="Picture 2" descr="A screen shot of a medical form&#10;&#10;AI-generated content may be incorrect.">
            <a:extLst>
              <a:ext uri="{FF2B5EF4-FFF2-40B4-BE49-F238E27FC236}">
                <a16:creationId xmlns:a16="http://schemas.microsoft.com/office/drawing/2014/main" id="{6A29D59B-EE15-60A3-3B8D-21FD8A80C1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0171" y="577964"/>
            <a:ext cx="13651740" cy="58019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5ED284B-95C8-5512-24EE-9AD4B530AF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5280" y="7264453"/>
            <a:ext cx="10502298" cy="2251319"/>
          </a:xfrm>
        </p:spPr>
        <p:txBody>
          <a:bodyPr anchor="ctr">
            <a:normAutofit/>
          </a:bodyPr>
          <a:lstStyle>
            <a:defPPr>
              <a:defRPr lang="en-US"/>
            </a:defPPr>
            <a:lvl1pPr marL="0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7309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4618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61926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9235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36544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23853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1161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98470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ea typeface="+mn-lt"/>
                <a:cs typeface="+mn-lt"/>
              </a:rPr>
              <a:t>The routine childhood </a:t>
            </a:r>
            <a:r>
              <a:rPr lang="en-US" sz="2400" dirty="0" err="1">
                <a:ea typeface="+mn-lt"/>
                <a:cs typeface="+mn-lt"/>
              </a:rPr>
              <a:t>immunisation</a:t>
            </a:r>
            <a:r>
              <a:rPr lang="en-US" sz="2400" dirty="0">
                <a:ea typeface="+mn-lt"/>
                <a:cs typeface="+mn-lt"/>
              </a:rPr>
              <a:t> schedule can be found </a:t>
            </a:r>
            <a:r>
              <a:rPr lang="en-US" sz="2400" dirty="0">
                <a:solidFill>
                  <a:srgbClr val="FF0000"/>
                </a:solidFill>
                <a:ea typeface="+mn-lt"/>
                <a:cs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endParaRPr lang="en-US" sz="2400" dirty="0">
              <a:solidFill>
                <a:srgbClr val="FF0000"/>
              </a:solidFill>
              <a:ea typeface="+mn-lt"/>
              <a:cs typeface="+mn-lt"/>
            </a:endParaRPr>
          </a:p>
          <a:p>
            <a:r>
              <a:rPr lang="en-US" sz="2400" dirty="0">
                <a:ea typeface="+mn-lt"/>
                <a:cs typeface="+mn-lt"/>
              </a:rPr>
              <a:t>Applicable from 1 July 2025</a:t>
            </a:r>
          </a:p>
          <a:p>
            <a:r>
              <a:rPr lang="en-US" sz="2400" dirty="0">
                <a:ea typeface="+mn-lt"/>
                <a:cs typeface="+mn-lt"/>
              </a:rPr>
              <a:t>Available in Welsh and English</a:t>
            </a:r>
          </a:p>
          <a:p>
            <a:pPr marL="0" indent="0">
              <a:buNone/>
            </a:pPr>
            <a:endParaRPr lang="en-US" sz="3000" dirty="0"/>
          </a:p>
          <a:p>
            <a:endParaRPr lang="en-US" sz="27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C3D93D2-487B-4846-13E6-FD95F5D8C2F8}"/>
              </a:ext>
            </a:extLst>
          </p:cNvPr>
          <p:cNvSpPr/>
          <p:nvPr/>
        </p:nvSpPr>
        <p:spPr>
          <a:xfrm rot="5400000">
            <a:off x="6318161" y="7809693"/>
            <a:ext cx="2616713" cy="128479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4906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60D46AC-E83B-922A-367F-CAC9A6F64A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0">
            <a:extLst>
              <a:ext uri="{FF2B5EF4-FFF2-40B4-BE49-F238E27FC236}">
                <a16:creationId xmlns:a16="http://schemas.microsoft.com/office/drawing/2014/main" id="{DCFFA4AD-8760-5043-BF76-237CBF9A199C}"/>
              </a:ext>
            </a:extLst>
          </p:cNvPr>
          <p:cNvSpPr txBox="1"/>
          <p:nvPr/>
        </p:nvSpPr>
        <p:spPr>
          <a:xfrm>
            <a:off x="663548" y="6830700"/>
            <a:ext cx="6974714" cy="2247438"/>
          </a:xfrm>
          <a:prstGeom prst="rect">
            <a:avLst/>
          </a:prstGeom>
        </p:spPr>
        <p:txBody>
          <a:bodyPr rot="0" spcFirstLastPara="0" vert="horz" lIns="137160" tIns="68580" rIns="137160" bIns="6858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7309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4618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61926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9235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36544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23853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1161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98470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900"/>
              </a:spcAft>
            </a:pPr>
            <a:r>
              <a:rPr lang="en-US" sz="4800" dirty="0">
                <a:latin typeface="+mj-lt"/>
                <a:ea typeface="+mj-ea"/>
                <a:cs typeface="+mj-cs"/>
              </a:rPr>
              <a:t>PHW vaccine eligibility tool for healthcare professionals (1)</a:t>
            </a:r>
          </a:p>
        </p:txBody>
      </p:sp>
      <p:pic>
        <p:nvPicPr>
          <p:cNvPr id="8" name="Picture 7" descr="A screenshot of a vaccination schedule&#10;&#10;AI-generated content may be incorrect.">
            <a:extLst>
              <a:ext uri="{FF2B5EF4-FFF2-40B4-BE49-F238E27FC236}">
                <a16:creationId xmlns:a16="http://schemas.microsoft.com/office/drawing/2014/main" id="{769CEAB7-0FD4-8B76-32B0-AE8ECCAD257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33092"/>
          <a:stretch>
            <a:fillRect/>
          </a:stretch>
        </p:blipFill>
        <p:spPr>
          <a:xfrm>
            <a:off x="1438808" y="577964"/>
            <a:ext cx="15554468" cy="58019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7993960-2FFD-1F85-2812-227516DBA62A}"/>
              </a:ext>
            </a:extLst>
          </p:cNvPr>
          <p:cNvSpPr txBox="1"/>
          <p:nvPr/>
        </p:nvSpPr>
        <p:spPr>
          <a:xfrm>
            <a:off x="7638262" y="6682820"/>
            <a:ext cx="9880373" cy="2335361"/>
          </a:xfrm>
          <a:prstGeom prst="rect">
            <a:avLst/>
          </a:prstGeom>
        </p:spPr>
        <p:txBody>
          <a:bodyPr rot="0" spcFirstLastPara="0" vertOverflow="overflow" horzOverflow="overflow" vert="horz" lIns="137160" tIns="68580" rIns="137160" bIns="6858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defPPr>
              <a:defRPr lang="en-US"/>
            </a:defPPr>
            <a:lvl1pPr marL="0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7309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4618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61926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9235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36544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23853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1161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98470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28625" indent="-342900">
              <a:lnSpc>
                <a:spcPct val="9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Assists HCP to determine which vaccines are due and when</a:t>
            </a:r>
          </a:p>
          <a:p>
            <a:pPr marL="428625" indent="-342900">
              <a:lnSpc>
                <a:spcPct val="9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Found </a:t>
            </a:r>
            <a:r>
              <a:rPr lang="en-US" sz="2400" dirty="0">
                <a:solidFill>
                  <a:srgbClr val="FF0000"/>
                </a:solidFill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lang="en-US" sz="2400" dirty="0"/>
              <a:t> under 'which vaccines will be given, and when?'</a:t>
            </a:r>
          </a:p>
          <a:p>
            <a:pPr marL="428625" indent="-342900">
              <a:lnSpc>
                <a:spcPct val="9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Downloadable and printable</a:t>
            </a:r>
          </a:p>
          <a:p>
            <a:pPr marL="428625" indent="-342900">
              <a:lnSpc>
                <a:spcPct val="9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This tool is applicable to Wales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A8F69C-09AA-5ACE-E58F-0EEB79EAA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770111"/>
            <a:ext cx="4114800" cy="547688"/>
          </a:xfrm>
        </p:spPr>
        <p:txBody>
          <a:bodyPr vert="horz" lIns="137160" tIns="68580" rIns="137160" bIns="68580" rtlCol="0" anchor="ctr">
            <a:normAutofit/>
          </a:bodyPr>
          <a:lstStyle>
            <a:defPPr>
              <a:defRPr lang="en-US"/>
            </a:defPPr>
            <a:lvl1pPr marL="0" algn="l" defTabSz="2061927" rtl="0" eaLnBrk="1" latinLnBrk="0" hangingPunct="1">
              <a:defRPr sz="40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0964" algn="l" defTabSz="2061927" rtl="0" eaLnBrk="1" latinLnBrk="0" hangingPunct="1">
              <a:defRPr sz="40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61927" algn="l" defTabSz="2061927" rtl="0" eaLnBrk="1" latinLnBrk="0" hangingPunct="1">
              <a:defRPr sz="40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092889" algn="l" defTabSz="2061927" rtl="0" eaLnBrk="1" latinLnBrk="0" hangingPunct="1">
              <a:defRPr sz="40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23853" algn="l" defTabSz="2061927" rtl="0" eaLnBrk="1" latinLnBrk="0" hangingPunct="1">
              <a:defRPr sz="40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54816" algn="l" defTabSz="2061927" rtl="0" eaLnBrk="1" latinLnBrk="0" hangingPunct="1">
              <a:defRPr sz="40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185780" algn="l" defTabSz="2061927" rtl="0" eaLnBrk="1" latinLnBrk="0" hangingPunct="1">
              <a:defRPr sz="40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16742" algn="l" defTabSz="2061927" rtl="0" eaLnBrk="1" latinLnBrk="0" hangingPunct="1">
              <a:defRPr sz="40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47705" algn="l" defTabSz="2061927" rtl="0" eaLnBrk="1" latinLnBrk="0" hangingPunct="1">
              <a:defRPr sz="40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1371600">
              <a:spcAft>
                <a:spcPts val="900"/>
              </a:spcAft>
              <a:defRPr/>
            </a:pPr>
            <a:fld id="{561D0CCE-8DCC-44DC-A653-AE62B1D84A52}" type="slidenum">
              <a:rPr lang="en-US" sz="180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algn="r" defTabSz="1371600">
                <a:spcAft>
                  <a:spcPts val="900"/>
                </a:spcAft>
                <a:defRPr/>
              </a:pPr>
              <a:t>5</a:t>
            </a:fld>
            <a:endParaRPr lang="en-US" sz="18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AA07D86-39A5-1957-589D-467CE702049E}"/>
              </a:ext>
            </a:extLst>
          </p:cNvPr>
          <p:cNvSpPr/>
          <p:nvPr/>
        </p:nvSpPr>
        <p:spPr>
          <a:xfrm rot="5400000">
            <a:off x="6073232" y="7870117"/>
            <a:ext cx="2616713" cy="128479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8814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0">
            <a:extLst>
              <a:ext uri="{FF2B5EF4-FFF2-40B4-BE49-F238E27FC236}">
                <a16:creationId xmlns:a16="http://schemas.microsoft.com/office/drawing/2014/main" id="{346A8D4B-B8AE-A388-F6E0-B7D1D0BD025F}"/>
              </a:ext>
            </a:extLst>
          </p:cNvPr>
          <p:cNvSpPr txBox="1"/>
          <p:nvPr/>
        </p:nvSpPr>
        <p:spPr>
          <a:xfrm>
            <a:off x="867845" y="6916925"/>
            <a:ext cx="6921959" cy="2229854"/>
          </a:xfrm>
          <a:prstGeom prst="rect">
            <a:avLst/>
          </a:prstGeom>
        </p:spPr>
        <p:txBody>
          <a:bodyPr rot="0" spcFirstLastPara="0" vert="horz" lIns="137160" tIns="68580" rIns="137160" bIns="6858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7309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4618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61926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9235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36544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23853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1161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98470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900"/>
              </a:spcAft>
            </a:pPr>
            <a:r>
              <a:rPr lang="en-US" sz="4800" dirty="0">
                <a:latin typeface="+mj-lt"/>
                <a:ea typeface="+mj-ea"/>
                <a:cs typeface="+mj-cs"/>
              </a:rPr>
              <a:t>PHW vaccine</a:t>
            </a:r>
            <a:r>
              <a:rPr lang="en-US" sz="48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4800" dirty="0">
                <a:latin typeface="+mj-lt"/>
                <a:ea typeface="+mj-ea"/>
                <a:cs typeface="+mj-cs"/>
              </a:rPr>
              <a:t>eligibility tool</a:t>
            </a:r>
            <a:r>
              <a:rPr lang="en-US" sz="4800" kern="1200" dirty="0">
                <a:latin typeface="+mj-lt"/>
                <a:ea typeface="+mj-ea"/>
                <a:cs typeface="+mj-cs"/>
              </a:rPr>
              <a:t> for healthcare professionals</a:t>
            </a:r>
            <a:r>
              <a:rPr lang="en-US" sz="4800" dirty="0">
                <a:latin typeface="+mj-lt"/>
                <a:ea typeface="+mj-ea"/>
                <a:cs typeface="+mj-cs"/>
              </a:rPr>
              <a:t> (2)</a:t>
            </a:r>
            <a:endParaRPr lang="en-US" sz="4800" kern="1200" dirty="0">
              <a:latin typeface="+mj-lt"/>
              <a:ea typeface="+mj-ea"/>
              <a:cs typeface="+mj-cs"/>
            </a:endParaRPr>
          </a:p>
        </p:txBody>
      </p:sp>
      <p:pic>
        <p:nvPicPr>
          <p:cNvPr id="8" name="Picture 7" descr="A screenshot of a screen&#10;&#10;AI-generated content may be incorrect.">
            <a:extLst>
              <a:ext uri="{FF2B5EF4-FFF2-40B4-BE49-F238E27FC236}">
                <a16:creationId xmlns:a16="http://schemas.microsoft.com/office/drawing/2014/main" id="{E84432BF-4302-755F-EB27-93D149D989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5794" y="577964"/>
            <a:ext cx="9960497" cy="58019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7C672B3-F0D0-EAAE-8A89-1B4D6029DF03}"/>
              </a:ext>
            </a:extLst>
          </p:cNvPr>
          <p:cNvSpPr txBox="1"/>
          <p:nvPr/>
        </p:nvSpPr>
        <p:spPr>
          <a:xfrm>
            <a:off x="8204313" y="6811418"/>
            <a:ext cx="9880373" cy="2335361"/>
          </a:xfrm>
          <a:prstGeom prst="rect">
            <a:avLst/>
          </a:prstGeom>
        </p:spPr>
        <p:txBody>
          <a:bodyPr rot="0" spcFirstLastPara="0" vertOverflow="overflow" horzOverflow="overflow" vert="horz" lIns="137160" tIns="68580" rIns="137160" bIns="6858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defPPr>
              <a:defRPr lang="en-US"/>
            </a:defPPr>
            <a:lvl1pPr marL="0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7309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4618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61926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9235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36544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23853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1161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98470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28625" indent="-342900">
              <a:lnSpc>
                <a:spcPct val="90000"/>
              </a:lnSpc>
              <a:spcAft>
                <a:spcPts val="900"/>
              </a:spcAft>
              <a:buFont typeface="Arial,Sans-Serif" panose="020B0604020202020204" pitchFamily="34" charset="0"/>
              <a:buChar char="•"/>
            </a:pPr>
            <a:r>
              <a:rPr lang="en-US" sz="2400" dirty="0"/>
              <a:t>Assists HCP to determine which vaccines are due and when</a:t>
            </a:r>
          </a:p>
          <a:p>
            <a:pPr marL="428625" indent="-342900">
              <a:lnSpc>
                <a:spcPct val="90000"/>
              </a:lnSpc>
              <a:spcAft>
                <a:spcPts val="900"/>
              </a:spcAft>
              <a:buFont typeface="Arial,Sans-Serif" panose="020B0604020202020204" pitchFamily="34" charset="0"/>
              <a:buChar char="•"/>
            </a:pPr>
            <a:r>
              <a:rPr lang="en-US" sz="2400" dirty="0"/>
              <a:t>Found </a:t>
            </a:r>
            <a:r>
              <a:rPr lang="en-US" sz="2400" dirty="0">
                <a:solidFill>
                  <a:srgbClr val="FF0000"/>
                </a:solidFill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under 'which vaccines will be given, and when?'</a:t>
            </a:r>
          </a:p>
          <a:p>
            <a:pPr marL="428625" indent="-342900">
              <a:lnSpc>
                <a:spcPct val="90000"/>
              </a:lnSpc>
              <a:spcAft>
                <a:spcPts val="900"/>
              </a:spcAft>
              <a:buFont typeface="Arial,Sans-Serif" panose="020B0604020202020204" pitchFamily="34" charset="0"/>
              <a:buChar char="•"/>
            </a:pPr>
            <a:r>
              <a:rPr lang="en-US" sz="2400" dirty="0"/>
              <a:t>Downloadable and printable</a:t>
            </a:r>
          </a:p>
          <a:p>
            <a:pPr marL="428625" indent="-342900">
              <a:lnSpc>
                <a:spcPct val="90000"/>
              </a:lnSpc>
              <a:spcAft>
                <a:spcPts val="900"/>
              </a:spcAft>
              <a:buFont typeface="Arial,Sans-Serif" panose="020B0604020202020204" pitchFamily="34" charset="0"/>
              <a:buChar char="•"/>
            </a:pPr>
            <a:r>
              <a:rPr lang="en-US" sz="2400" dirty="0"/>
              <a:t>This tool is applicable to Wales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53488A-95A6-5658-ABA5-D3E544096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770111"/>
            <a:ext cx="4114800" cy="547688"/>
          </a:xfrm>
        </p:spPr>
        <p:txBody>
          <a:bodyPr vert="horz" lIns="137160" tIns="68580" rIns="137160" bIns="68580" rtlCol="0" anchor="ctr">
            <a:normAutofit/>
          </a:bodyPr>
          <a:lstStyle>
            <a:defPPr>
              <a:defRPr lang="en-US"/>
            </a:defPPr>
            <a:lvl1pPr marL="0" algn="l" defTabSz="2061927" rtl="0" eaLnBrk="1" latinLnBrk="0" hangingPunct="1">
              <a:defRPr sz="40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0964" algn="l" defTabSz="2061927" rtl="0" eaLnBrk="1" latinLnBrk="0" hangingPunct="1">
              <a:defRPr sz="40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61927" algn="l" defTabSz="2061927" rtl="0" eaLnBrk="1" latinLnBrk="0" hangingPunct="1">
              <a:defRPr sz="40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092889" algn="l" defTabSz="2061927" rtl="0" eaLnBrk="1" latinLnBrk="0" hangingPunct="1">
              <a:defRPr sz="40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23853" algn="l" defTabSz="2061927" rtl="0" eaLnBrk="1" latinLnBrk="0" hangingPunct="1">
              <a:defRPr sz="40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54816" algn="l" defTabSz="2061927" rtl="0" eaLnBrk="1" latinLnBrk="0" hangingPunct="1">
              <a:defRPr sz="40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185780" algn="l" defTabSz="2061927" rtl="0" eaLnBrk="1" latinLnBrk="0" hangingPunct="1">
              <a:defRPr sz="40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16742" algn="l" defTabSz="2061927" rtl="0" eaLnBrk="1" latinLnBrk="0" hangingPunct="1">
              <a:defRPr sz="40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47705" algn="l" defTabSz="2061927" rtl="0" eaLnBrk="1" latinLnBrk="0" hangingPunct="1">
              <a:defRPr sz="40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1371600">
              <a:spcAft>
                <a:spcPts val="900"/>
              </a:spcAft>
              <a:defRPr/>
            </a:pPr>
            <a:fld id="{561D0CCE-8DCC-44DC-A653-AE62B1D84A52}" type="slidenum">
              <a:rPr lang="en-US" sz="1800">
                <a:solidFill>
                  <a:schemeClr val="tx1">
                    <a:tint val="75000"/>
                  </a:schemeClr>
                </a:solidFill>
              </a:rPr>
              <a:pPr algn="r" defTabSz="1371600">
                <a:spcAft>
                  <a:spcPts val="900"/>
                </a:spcAft>
                <a:defRPr/>
              </a:pPr>
              <a:t>6</a:t>
            </a:fld>
            <a:endParaRPr lang="en-US" sz="180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0F596EB-0F04-6C3F-75F8-82A7765F0BA0}"/>
              </a:ext>
            </a:extLst>
          </p:cNvPr>
          <p:cNvSpPr/>
          <p:nvPr/>
        </p:nvSpPr>
        <p:spPr>
          <a:xfrm rot="5400000">
            <a:off x="6481447" y="7818199"/>
            <a:ext cx="2616713" cy="128479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05831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FFB604F-CD4F-C17C-3CD2-9D9BF20179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0">
            <a:extLst>
              <a:ext uri="{FF2B5EF4-FFF2-40B4-BE49-F238E27FC236}">
                <a16:creationId xmlns:a16="http://schemas.microsoft.com/office/drawing/2014/main" id="{9F85DBF3-DAC1-514A-5500-582B7EAE59F5}"/>
              </a:ext>
            </a:extLst>
          </p:cNvPr>
          <p:cNvSpPr txBox="1"/>
          <p:nvPr/>
        </p:nvSpPr>
        <p:spPr>
          <a:xfrm>
            <a:off x="904196" y="6705013"/>
            <a:ext cx="5814129" cy="2335361"/>
          </a:xfrm>
          <a:prstGeom prst="rect">
            <a:avLst/>
          </a:prstGeom>
        </p:spPr>
        <p:txBody>
          <a:bodyPr rot="0" spcFirstLastPara="0" vert="horz" lIns="137160" tIns="68580" rIns="137160" bIns="6858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defPPr>
              <a:defRPr lang="en-US"/>
            </a:defPPr>
            <a:lvl1pPr marL="0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7309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4618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61926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9235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36544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23853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1161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98470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900"/>
              </a:spcAft>
            </a:pPr>
            <a:r>
              <a:rPr lang="en-US" sz="4800" dirty="0">
                <a:latin typeface="+mj-lt"/>
                <a:ea typeface="+mj-ea"/>
                <a:cs typeface="+mj-cs"/>
              </a:rPr>
              <a:t>PHW unscheduled </a:t>
            </a:r>
            <a:r>
              <a:rPr lang="en-US" sz="4800" dirty="0" err="1">
                <a:latin typeface="+mj-lt"/>
                <a:ea typeface="+mj-ea"/>
                <a:cs typeface="+mj-cs"/>
              </a:rPr>
              <a:t>immunisation</a:t>
            </a:r>
            <a:r>
              <a:rPr lang="en-US" sz="4800" dirty="0">
                <a:latin typeface="+mj-lt"/>
                <a:ea typeface="+mj-ea"/>
                <a:cs typeface="+mj-cs"/>
              </a:rPr>
              <a:t> record for General Practice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BF2400-2EF2-703F-87FC-CDA14B97C3E7}"/>
              </a:ext>
            </a:extLst>
          </p:cNvPr>
          <p:cNvSpPr txBox="1"/>
          <p:nvPr/>
        </p:nvSpPr>
        <p:spPr>
          <a:xfrm>
            <a:off x="7975713" y="6705012"/>
            <a:ext cx="9880373" cy="2335361"/>
          </a:xfrm>
          <a:prstGeom prst="rect">
            <a:avLst/>
          </a:prstGeom>
        </p:spPr>
        <p:txBody>
          <a:bodyPr rot="0" spcFirstLastPara="0" vertOverflow="overflow" horzOverflow="overflow" vert="horz" lIns="137160" tIns="68580" rIns="137160" bIns="6858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defPPr>
              <a:defRPr lang="en-US"/>
            </a:defPPr>
            <a:lvl1pPr marL="0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7309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4618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61926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9235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36544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23853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1161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98470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342900">
              <a:lnSpc>
                <a:spcPct val="9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Applicable from 1 July 2025 to 31 December 2025</a:t>
            </a:r>
          </a:p>
          <a:p>
            <a:pPr indent="-342900">
              <a:lnSpc>
                <a:spcPct val="9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The unscheduled forms can be found </a:t>
            </a:r>
            <a:r>
              <a:rPr lang="en-US" sz="2400" dirty="0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lang="en-US" sz="2400" dirty="0"/>
              <a:t>, under 'clinical resources and information', </a:t>
            </a:r>
          </a:p>
          <a:p>
            <a:pPr indent="-342900">
              <a:lnSpc>
                <a:spcPct val="9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Available in Welsh and English</a:t>
            </a:r>
          </a:p>
          <a:p>
            <a:pPr indent="-342900">
              <a:lnSpc>
                <a:spcPct val="9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Downloadable and printable</a:t>
            </a:r>
          </a:p>
          <a:p>
            <a:pPr>
              <a:lnSpc>
                <a:spcPct val="90000"/>
              </a:lnSpc>
              <a:spcAft>
                <a:spcPts val="900"/>
              </a:spcAft>
            </a:pPr>
            <a:endParaRPr lang="en-US" sz="4059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ECCD3D-8521-9010-0D46-1974ECC49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770111"/>
            <a:ext cx="4114800" cy="547688"/>
          </a:xfrm>
        </p:spPr>
        <p:txBody>
          <a:bodyPr vert="horz" lIns="137160" tIns="68580" rIns="137160" bIns="68580" rtlCol="0" anchor="ctr">
            <a:normAutofit/>
          </a:bodyPr>
          <a:lstStyle>
            <a:defPPr>
              <a:defRPr lang="en-US"/>
            </a:defPPr>
            <a:lvl1pPr marL="0" algn="l" defTabSz="2061927" rtl="0" eaLnBrk="1" latinLnBrk="0" hangingPunct="1">
              <a:defRPr sz="40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0964" algn="l" defTabSz="2061927" rtl="0" eaLnBrk="1" latinLnBrk="0" hangingPunct="1">
              <a:defRPr sz="40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61927" algn="l" defTabSz="2061927" rtl="0" eaLnBrk="1" latinLnBrk="0" hangingPunct="1">
              <a:defRPr sz="40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092889" algn="l" defTabSz="2061927" rtl="0" eaLnBrk="1" latinLnBrk="0" hangingPunct="1">
              <a:defRPr sz="40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23853" algn="l" defTabSz="2061927" rtl="0" eaLnBrk="1" latinLnBrk="0" hangingPunct="1">
              <a:defRPr sz="40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54816" algn="l" defTabSz="2061927" rtl="0" eaLnBrk="1" latinLnBrk="0" hangingPunct="1">
              <a:defRPr sz="40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185780" algn="l" defTabSz="2061927" rtl="0" eaLnBrk="1" latinLnBrk="0" hangingPunct="1">
              <a:defRPr sz="40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16742" algn="l" defTabSz="2061927" rtl="0" eaLnBrk="1" latinLnBrk="0" hangingPunct="1">
              <a:defRPr sz="40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47705" algn="l" defTabSz="2061927" rtl="0" eaLnBrk="1" latinLnBrk="0" hangingPunct="1">
              <a:defRPr sz="40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1371600">
              <a:spcAft>
                <a:spcPts val="900"/>
              </a:spcAft>
              <a:defRPr/>
            </a:pPr>
            <a:fld id="{561D0CCE-8DCC-44DC-A653-AE62B1D84A52}" type="slidenum">
              <a:rPr lang="en-US" sz="180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algn="r" defTabSz="1371600">
                <a:spcAft>
                  <a:spcPts val="900"/>
                </a:spcAft>
                <a:defRPr/>
              </a:pPr>
              <a:t>7</a:t>
            </a:fld>
            <a:endParaRPr lang="en-US" sz="18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6" name="Picture 5" descr="A screenshot of a form&#10;&#10;AI-generated content may be incorrect.">
            <a:extLst>
              <a:ext uri="{FF2B5EF4-FFF2-40B4-BE49-F238E27FC236}">
                <a16:creationId xmlns:a16="http://schemas.microsoft.com/office/drawing/2014/main" id="{5BFCF827-93DE-66C4-29FC-ED1A88CCE9B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833" t="320" r="4812"/>
          <a:stretch>
            <a:fillRect/>
          </a:stretch>
        </p:blipFill>
        <p:spPr>
          <a:xfrm>
            <a:off x="1406766" y="377575"/>
            <a:ext cx="15597570" cy="56564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87B03E8-5690-D0A9-451B-FF2F23BB1004}"/>
              </a:ext>
            </a:extLst>
          </p:cNvPr>
          <p:cNvSpPr/>
          <p:nvPr/>
        </p:nvSpPr>
        <p:spPr>
          <a:xfrm rot="5400000">
            <a:off x="5946333" y="7667778"/>
            <a:ext cx="2616713" cy="128479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09818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F3E1078-D36E-B100-FEF1-E2B35F1823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0">
            <a:extLst>
              <a:ext uri="{FF2B5EF4-FFF2-40B4-BE49-F238E27FC236}">
                <a16:creationId xmlns:a16="http://schemas.microsoft.com/office/drawing/2014/main" id="{037FF224-3BB7-E9EC-F3F5-BB9F3C9E56EA}"/>
              </a:ext>
            </a:extLst>
          </p:cNvPr>
          <p:cNvSpPr txBox="1"/>
          <p:nvPr/>
        </p:nvSpPr>
        <p:spPr>
          <a:xfrm>
            <a:off x="662704" y="6720253"/>
            <a:ext cx="6685153" cy="2335361"/>
          </a:xfrm>
          <a:prstGeom prst="rect">
            <a:avLst/>
          </a:prstGeom>
        </p:spPr>
        <p:txBody>
          <a:bodyPr rot="0" spcFirstLastPara="0" vert="horz" lIns="137160" tIns="68580" rIns="137160" bIns="68580" numCol="1" spcCol="0" rtlCol="0" fromWordArt="0" anchor="ctr" anchorCtr="0" forceAA="0" compatLnSpc="1">
            <a:prstTxWarp prst="textNoShape">
              <a:avLst/>
            </a:prstTxWarp>
            <a:normAutofit fontScale="92500"/>
          </a:bodyPr>
          <a:lstStyle>
            <a:defPPr>
              <a:defRPr lang="en-US"/>
            </a:defPPr>
            <a:lvl1pPr marL="0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7309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4618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61926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9235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36544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23853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1161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98470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900"/>
              </a:spcAft>
            </a:pPr>
            <a:r>
              <a:rPr lang="en-US" sz="4800" dirty="0">
                <a:latin typeface="+mj-lt"/>
                <a:ea typeface="+mj-ea"/>
                <a:cs typeface="+mj-cs"/>
              </a:rPr>
              <a:t>PHW selective neonatal hepatitis B </a:t>
            </a:r>
            <a:r>
              <a:rPr lang="en-US" sz="4800" dirty="0" err="1">
                <a:latin typeface="+mj-lt"/>
                <a:ea typeface="+mj-ea"/>
                <a:cs typeface="+mj-cs"/>
              </a:rPr>
              <a:t>programme</a:t>
            </a:r>
            <a:r>
              <a:rPr lang="en-US" sz="4800" dirty="0">
                <a:latin typeface="+mj-lt"/>
                <a:ea typeface="+mj-ea"/>
                <a:cs typeface="+mj-cs"/>
              </a:rPr>
              <a:t> information sheet</a:t>
            </a:r>
          </a:p>
        </p:txBody>
      </p:sp>
      <p:pic>
        <p:nvPicPr>
          <p:cNvPr id="5" name="Picture 4" descr="A screenshot of a medical information&#10;&#10;AI-generated content may be incorrect.">
            <a:extLst>
              <a:ext uri="{FF2B5EF4-FFF2-40B4-BE49-F238E27FC236}">
                <a16:creationId xmlns:a16="http://schemas.microsoft.com/office/drawing/2014/main" id="{068E0A60-614B-C0E9-BED2-45B58EC6DA0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535" t="28227" r="6206" b="2286"/>
          <a:stretch>
            <a:fillRect/>
          </a:stretch>
        </p:blipFill>
        <p:spPr>
          <a:xfrm>
            <a:off x="1282983" y="292773"/>
            <a:ext cx="9755097" cy="46368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2C5C1B5-DCAC-9BA0-0253-F38CC62C48FE}"/>
              </a:ext>
            </a:extLst>
          </p:cNvPr>
          <p:cNvSpPr txBox="1"/>
          <p:nvPr/>
        </p:nvSpPr>
        <p:spPr>
          <a:xfrm>
            <a:off x="7744923" y="6802753"/>
            <a:ext cx="9880373" cy="2335361"/>
          </a:xfrm>
          <a:prstGeom prst="rect">
            <a:avLst/>
          </a:prstGeom>
        </p:spPr>
        <p:txBody>
          <a:bodyPr rot="0" spcFirstLastPara="0" vertOverflow="overflow" horzOverflow="overflow" vert="horz" lIns="137160" tIns="68580" rIns="137160" bIns="6858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defPPr>
              <a:defRPr lang="en-US"/>
            </a:defPPr>
            <a:lvl1pPr marL="0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7309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4618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61926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9235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36544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23853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1161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98470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342900">
              <a:lnSpc>
                <a:spcPct val="9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The information sheet, alongside other information on the selective neonatal hepatitis B </a:t>
            </a:r>
            <a:r>
              <a:rPr lang="en-US" sz="2400" dirty="0" err="1"/>
              <a:t>programme</a:t>
            </a:r>
            <a:r>
              <a:rPr lang="en-US" sz="2400" dirty="0"/>
              <a:t>, can be found </a:t>
            </a:r>
            <a:r>
              <a:rPr lang="en-US" sz="2400" dirty="0">
                <a:solidFill>
                  <a:srgbClr val="FF0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</a:p>
          <a:p>
            <a:pPr indent="-342900">
              <a:lnSpc>
                <a:spcPct val="9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This information sheet outlines the changes and includes a neonatal hepatitis B vaccine eligibility table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351EE5-BA08-2615-F5D2-E7C8F6F0D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770111"/>
            <a:ext cx="4114800" cy="547688"/>
          </a:xfrm>
        </p:spPr>
        <p:txBody>
          <a:bodyPr vert="horz" lIns="137160" tIns="68580" rIns="137160" bIns="68580" rtlCol="0" anchor="ctr">
            <a:normAutofit/>
          </a:bodyPr>
          <a:lstStyle>
            <a:defPPr>
              <a:defRPr lang="en-US"/>
            </a:defPPr>
            <a:lvl1pPr marL="0" algn="l" defTabSz="2061927" rtl="0" eaLnBrk="1" latinLnBrk="0" hangingPunct="1">
              <a:defRPr sz="40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0964" algn="l" defTabSz="2061927" rtl="0" eaLnBrk="1" latinLnBrk="0" hangingPunct="1">
              <a:defRPr sz="40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61927" algn="l" defTabSz="2061927" rtl="0" eaLnBrk="1" latinLnBrk="0" hangingPunct="1">
              <a:defRPr sz="40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092889" algn="l" defTabSz="2061927" rtl="0" eaLnBrk="1" latinLnBrk="0" hangingPunct="1">
              <a:defRPr sz="40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23853" algn="l" defTabSz="2061927" rtl="0" eaLnBrk="1" latinLnBrk="0" hangingPunct="1">
              <a:defRPr sz="40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54816" algn="l" defTabSz="2061927" rtl="0" eaLnBrk="1" latinLnBrk="0" hangingPunct="1">
              <a:defRPr sz="40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185780" algn="l" defTabSz="2061927" rtl="0" eaLnBrk="1" latinLnBrk="0" hangingPunct="1">
              <a:defRPr sz="40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16742" algn="l" defTabSz="2061927" rtl="0" eaLnBrk="1" latinLnBrk="0" hangingPunct="1">
              <a:defRPr sz="40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47705" algn="l" defTabSz="2061927" rtl="0" eaLnBrk="1" latinLnBrk="0" hangingPunct="1">
              <a:defRPr sz="40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1371600">
              <a:spcAft>
                <a:spcPts val="900"/>
              </a:spcAft>
              <a:defRPr/>
            </a:pPr>
            <a:fld id="{561D0CCE-8DCC-44DC-A653-AE62B1D84A52}" type="slidenum">
              <a:rPr lang="en-US" sz="180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algn="r" defTabSz="1371600">
                <a:spcAft>
                  <a:spcPts val="900"/>
                </a:spcAft>
                <a:defRPr/>
              </a:pPr>
              <a:t>8</a:t>
            </a:fld>
            <a:endParaRPr lang="en-US" sz="18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3" name="Picture 2" descr="A table with text and numbers&#10;&#10;AI-generated content may be incorrect.">
            <a:extLst>
              <a:ext uri="{FF2B5EF4-FFF2-40B4-BE49-F238E27FC236}">
                <a16:creationId xmlns:a16="http://schemas.microsoft.com/office/drawing/2014/main" id="{EE2C678F-10BF-F0F8-DD65-2B6E9CD0A47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221" t="10526" r="4141" b="1053"/>
          <a:stretch>
            <a:fillRect/>
          </a:stretch>
        </p:blipFill>
        <p:spPr>
          <a:xfrm>
            <a:off x="7744923" y="2611190"/>
            <a:ext cx="9587799" cy="39129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BF94F4B-A9C5-4A8A-D65B-9E2BAED51E48}"/>
              </a:ext>
            </a:extLst>
          </p:cNvPr>
          <p:cNvSpPr/>
          <p:nvPr/>
        </p:nvSpPr>
        <p:spPr>
          <a:xfrm rot="5400000">
            <a:off x="5975261" y="7823693"/>
            <a:ext cx="2616713" cy="128479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21237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DBB6D89-C171-D68A-23D1-032D2DD2B8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0">
            <a:extLst>
              <a:ext uri="{FF2B5EF4-FFF2-40B4-BE49-F238E27FC236}">
                <a16:creationId xmlns:a16="http://schemas.microsoft.com/office/drawing/2014/main" id="{05CD6E73-E981-38EC-0959-83F85E65EA56}"/>
              </a:ext>
            </a:extLst>
          </p:cNvPr>
          <p:cNvSpPr txBox="1"/>
          <p:nvPr/>
        </p:nvSpPr>
        <p:spPr>
          <a:xfrm>
            <a:off x="1020674" y="7087705"/>
            <a:ext cx="5814129" cy="2335361"/>
          </a:xfrm>
          <a:prstGeom prst="rect">
            <a:avLst/>
          </a:prstGeom>
        </p:spPr>
        <p:txBody>
          <a:bodyPr rot="0" spcFirstLastPara="0" vert="horz" lIns="137160" tIns="68580" rIns="137160" bIns="6858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7309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4618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61926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9235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36544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23853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1161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98470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900"/>
              </a:spcAft>
            </a:pPr>
            <a:r>
              <a:rPr lang="en-US" sz="4800" dirty="0">
                <a:latin typeface="+mj-lt"/>
                <a:ea typeface="+mj-ea"/>
                <a:cs typeface="+mj-cs"/>
              </a:rPr>
              <a:t>PHW public and HCP webpages 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79C7027-51AD-95D8-AA8C-4EFE1532DD1A}"/>
              </a:ext>
            </a:extLst>
          </p:cNvPr>
          <p:cNvSpPr txBox="1"/>
          <p:nvPr/>
        </p:nvSpPr>
        <p:spPr>
          <a:xfrm>
            <a:off x="7403666" y="6716987"/>
            <a:ext cx="10161726" cy="2335361"/>
          </a:xfrm>
          <a:prstGeom prst="rect">
            <a:avLst/>
          </a:prstGeom>
        </p:spPr>
        <p:txBody>
          <a:bodyPr rot="0" spcFirstLastPara="0" vertOverflow="overflow" horzOverflow="overflow" vert="horz" lIns="137160" tIns="68580" rIns="137160" bIns="6858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defPPr>
              <a:defRPr lang="en-US"/>
            </a:defPPr>
            <a:lvl1pPr marL="0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7309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4618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61926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9235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36544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23853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1161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98470" algn="l" defTabSz="1374618" rtl="0" eaLnBrk="1" latinLnBrk="0" hangingPunct="1">
              <a:defRPr sz="27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Aft>
                <a:spcPts val="900"/>
              </a:spcAft>
            </a:pPr>
            <a:endParaRPr lang="en-US" sz="2400" dirty="0"/>
          </a:p>
          <a:p>
            <a:pPr indent="-342900">
              <a:lnSpc>
                <a:spcPct val="9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Public and HCP webpages for the changes to the routine childhood </a:t>
            </a:r>
            <a:r>
              <a:rPr lang="en-US" sz="2400" dirty="0" err="1"/>
              <a:t>immunisation</a:t>
            </a:r>
            <a:r>
              <a:rPr lang="en-US" sz="2400" dirty="0"/>
              <a:t> schedule can be found </a:t>
            </a:r>
            <a:r>
              <a:rPr lang="en-US" sz="2400" dirty="0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lang="en-US" sz="2400" dirty="0"/>
              <a:t> 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549CD3-EC64-B3CE-CA19-67544EEF2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770111"/>
            <a:ext cx="4114800" cy="547688"/>
          </a:xfrm>
        </p:spPr>
        <p:txBody>
          <a:bodyPr vert="horz" lIns="137160" tIns="68580" rIns="137160" bIns="68580" rtlCol="0" anchor="ctr">
            <a:normAutofit/>
          </a:bodyPr>
          <a:lstStyle>
            <a:defPPr>
              <a:defRPr lang="en-US"/>
            </a:defPPr>
            <a:lvl1pPr marL="0" algn="l" defTabSz="2061927" rtl="0" eaLnBrk="1" latinLnBrk="0" hangingPunct="1">
              <a:defRPr sz="40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0964" algn="l" defTabSz="2061927" rtl="0" eaLnBrk="1" latinLnBrk="0" hangingPunct="1">
              <a:defRPr sz="40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61927" algn="l" defTabSz="2061927" rtl="0" eaLnBrk="1" latinLnBrk="0" hangingPunct="1">
              <a:defRPr sz="40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092889" algn="l" defTabSz="2061927" rtl="0" eaLnBrk="1" latinLnBrk="0" hangingPunct="1">
              <a:defRPr sz="40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23853" algn="l" defTabSz="2061927" rtl="0" eaLnBrk="1" latinLnBrk="0" hangingPunct="1">
              <a:defRPr sz="40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54816" algn="l" defTabSz="2061927" rtl="0" eaLnBrk="1" latinLnBrk="0" hangingPunct="1">
              <a:defRPr sz="40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185780" algn="l" defTabSz="2061927" rtl="0" eaLnBrk="1" latinLnBrk="0" hangingPunct="1">
              <a:defRPr sz="40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16742" algn="l" defTabSz="2061927" rtl="0" eaLnBrk="1" latinLnBrk="0" hangingPunct="1">
              <a:defRPr sz="40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47705" algn="l" defTabSz="2061927" rtl="0" eaLnBrk="1" latinLnBrk="0" hangingPunct="1">
              <a:defRPr sz="40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1371600">
              <a:spcAft>
                <a:spcPts val="900"/>
              </a:spcAft>
              <a:defRPr/>
            </a:pPr>
            <a:fld id="{561D0CCE-8DCC-44DC-A653-AE62B1D84A52}" type="slidenum">
              <a:rPr lang="en-US" sz="180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algn="r" defTabSz="1371600">
                <a:spcAft>
                  <a:spcPts val="900"/>
                </a:spcAft>
                <a:defRPr/>
              </a:pPr>
              <a:t>9</a:t>
            </a:fld>
            <a:endParaRPr lang="en-US" sz="180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5" name="Picture 4" descr="A white background with red text&#10;&#10;AI-generated content may be incorrect.">
            <a:extLst>
              <a:ext uri="{FF2B5EF4-FFF2-40B4-BE49-F238E27FC236}">
                <a16:creationId xmlns:a16="http://schemas.microsoft.com/office/drawing/2014/main" id="{ED78EBF0-8CE5-6F65-D168-6017B4E8DC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7510" y="215839"/>
            <a:ext cx="4608269" cy="68799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 descr="A screenshot of a web page&#10;&#10;AI-generated content may be incorrect.">
            <a:extLst>
              <a:ext uri="{FF2B5EF4-FFF2-40B4-BE49-F238E27FC236}">
                <a16:creationId xmlns:a16="http://schemas.microsoft.com/office/drawing/2014/main" id="{863D7B06-A61A-6961-058E-AAC1108F890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-416" t="11695" r="-866" b="-508"/>
          <a:stretch>
            <a:fillRect/>
          </a:stretch>
        </p:blipFill>
        <p:spPr>
          <a:xfrm>
            <a:off x="6107362" y="369849"/>
            <a:ext cx="11202467" cy="30863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A close-up of a sign&#10;&#10;AI-generated content may be incorrect.">
            <a:extLst>
              <a:ext uri="{FF2B5EF4-FFF2-40B4-BE49-F238E27FC236}">
                <a16:creationId xmlns:a16="http://schemas.microsoft.com/office/drawing/2014/main" id="{04FD9653-836B-07DF-F3BA-5582DC40CF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07362" y="3662002"/>
            <a:ext cx="11129963" cy="3232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363230A-3654-49F8-DEE3-3293690FD3CF}"/>
              </a:ext>
            </a:extLst>
          </p:cNvPr>
          <p:cNvSpPr/>
          <p:nvPr/>
        </p:nvSpPr>
        <p:spPr>
          <a:xfrm rot="5400000">
            <a:off x="5803287" y="8206399"/>
            <a:ext cx="1965061" cy="97971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90235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rgbClr val="212A73"/>
      </a:dk1>
      <a:lt1>
        <a:sysClr val="window" lastClr="FFFFFF"/>
      </a:lt1>
      <a:dk2>
        <a:srgbClr val="3F3F3F"/>
      </a:dk2>
      <a:lt2>
        <a:srgbClr val="E7E6E6"/>
      </a:lt2>
      <a:accent1>
        <a:srgbClr val="29B8CE"/>
      </a:accent1>
      <a:accent2>
        <a:srgbClr val="FFDD00"/>
      </a:accent2>
      <a:accent3>
        <a:srgbClr val="A5A5A5"/>
      </a:accent3>
      <a:accent4>
        <a:srgbClr val="000000"/>
      </a:accent4>
      <a:accent5>
        <a:srgbClr val="000000"/>
      </a:accent5>
      <a:accent6>
        <a:srgbClr val="000000"/>
      </a:accent6>
      <a:hlink>
        <a:srgbClr val="00A7A7"/>
      </a:hlink>
      <a:folHlink>
        <a:srgbClr val="FFDD00"/>
      </a:folHlink>
    </a:clrScheme>
    <a:fontScheme name="Custom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SL-KWS PowerPoint Template.potx [Read-Only]" id="{86732236-5F12-4106-BD36-971A9F119E43}" vid="{6152B61F-5BA0-4CAA-90E3-E6E716A9C68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ypeofFAQ xmlns="2c9bf0ee-e2fa-4332-ade7-023316494af1">Non-specific vaccine info</TypeofFAQ>
    <Archive xmlns="2c9bf0ee-e2fa-4332-ade7-023316494af1">false</Archive>
    <test xmlns="2c9bf0ee-e2fa-4332-ade7-023316494af1" xsi:nil="true"/>
    <VersionHistory xmlns="2c9bf0ee-e2fa-4332-ade7-023316494af1">Version 1</VersionHistory>
    <VersionNumbers xmlns="2c9bf0ee-e2fa-4332-ade7-023316494af1">1</VersionNumbers>
    <TaxCatchAll xmlns="fdfaf355-f7ae-47f3-8f93-739a60756710" xsi:nil="true"/>
    <TypeofDocument xmlns="2c9bf0ee-e2fa-4332-ade7-023316494af1">Healthcare Professionals Information &amp; Guidance</TypeofDocument>
    <LifeCourse xmlns="2c9bf0ee-e2fa-4332-ade7-023316494af1">
      <Value>Changes Childhood Schedule</Value>
    </LifeCourse>
    <lcf76f155ced4ddcb4097134ff3c332f xmlns="2c9bf0ee-e2fa-4332-ade7-023316494af1">
      <Terms xmlns="http://schemas.microsoft.com/office/infopath/2007/PartnerControls"/>
    </lcf76f155ced4ddcb4097134ff3c332f>
    <TypeofDocument0 xmlns="2c9bf0ee-e2fa-4332-ade7-023316494af1">Supporting documents</TypeofDocument0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645F8889482814EBB8A3D6A36545BF4" ma:contentTypeVersion="21" ma:contentTypeDescription="Create a new document." ma:contentTypeScope="" ma:versionID="e592b2a0af313c44c8ff34e861e3f46a">
  <xsd:schema xmlns:xsd="http://www.w3.org/2001/XMLSchema" xmlns:xs="http://www.w3.org/2001/XMLSchema" xmlns:p="http://schemas.microsoft.com/office/2006/metadata/properties" xmlns:ns2="2c9bf0ee-e2fa-4332-ade7-023316494af1" xmlns:ns3="fdfaf355-f7ae-47f3-8f93-739a60756710" targetNamespace="http://schemas.microsoft.com/office/2006/metadata/properties" ma:root="true" ma:fieldsID="7f58a3bf609b141e127c48bc582e393e" ns2:_="" ns3:_="">
    <xsd:import namespace="2c9bf0ee-e2fa-4332-ade7-023316494af1"/>
    <xsd:import namespace="fdfaf355-f7ae-47f3-8f93-739a60756710"/>
    <xsd:element name="properties">
      <xsd:complexType>
        <xsd:sequence>
          <xsd:element name="documentManagement">
            <xsd:complexType>
              <xsd:all>
                <xsd:element ref="ns2:TypeofDocument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TypeofFAQ"/>
                <xsd:element ref="ns2:LifeCourse" minOccurs="0"/>
                <xsd:element ref="ns2:VersionNumbers" minOccurs="0"/>
                <xsd:element ref="ns2:Archive" minOccurs="0"/>
                <xsd:element ref="ns2:TypeofDocument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VersionHistory" minOccurs="0"/>
                <xsd:element ref="ns2:tes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9bf0ee-e2fa-4332-ade7-023316494af1" elementFormDefault="qualified">
    <xsd:import namespace="http://schemas.microsoft.com/office/2006/documentManagement/types"/>
    <xsd:import namespace="http://schemas.microsoft.com/office/infopath/2007/PartnerControls"/>
    <xsd:element name="TypeofDocument" ma:index="8" ma:displayName="Topic " ma:format="Dropdown" ma:internalName="TypeofDocument">
      <xsd:simpleType>
        <xsd:restriction base="dms:Choice">
          <xsd:enumeration value="Healthcare Professionals Information &amp; Guidance"/>
          <xsd:enumeration value="Training"/>
          <xsd:enumeration value="Policy"/>
          <xsd:enumeration value="PGDs and Protocols"/>
          <xsd:enumeration value="HCP FAQs"/>
          <xsd:enumeration value="Tarian"/>
          <xsd:enumeration value="Reference Sources"/>
          <xsd:enumeration value="E-Learning"/>
          <xsd:enumeration value="Nurse Meetings"/>
          <xsd:enumeration value="Other"/>
          <xsd:enumeration value="Evaluation"/>
          <xsd:enumeration value="External Meetings"/>
        </xsd:restriction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TypeofFAQ" ma:index="13" ma:displayName="Vaccine names" ma:format="Dropdown" ma:internalName="TypeofFAQ">
      <xsd:simpleType>
        <xsd:restriction base="dms:Choice">
          <xsd:enumeration value="MMR"/>
          <xsd:enumeration value="HPV"/>
          <xsd:enumeration value="Shingles"/>
          <xsd:enumeration value="HepB"/>
          <xsd:enumeration value="3in1: Teenage Booster"/>
          <xsd:enumeration value="MenACWY"/>
          <xsd:enumeration value="Covid19"/>
          <xsd:enumeration value="RSV"/>
          <xsd:enumeration value="Flu"/>
          <xsd:enumeration value="Combined Vaccines"/>
          <xsd:enumeration value="MMR &amp; MMRv"/>
          <xsd:enumeration value="Non-specific vaccine info"/>
          <xsd:enumeration value="BCG"/>
          <xsd:enumeration value="HIB/MenC"/>
          <xsd:enumeration value="Measles"/>
          <xsd:enumeration value="MenB"/>
          <xsd:enumeration value="Pneumococcal"/>
          <xsd:enumeration value="MPox"/>
          <xsd:enumeration value="Rotavirus"/>
          <xsd:enumeration value="Shingles"/>
          <xsd:enumeration value="Whooping Cough"/>
          <xsd:enumeration value="4in1: For Pre-School"/>
          <xsd:enumeration value="6in1: For Babies"/>
          <xsd:enumeration value="HepA"/>
          <xsd:enumeration value="Typhoid"/>
          <xsd:enumeration value="Varicella"/>
          <xsd:enumeration value="MenB for Gonorrhoea"/>
          <xsd:enumeration value="HepB"/>
          <xsd:enumeration value="Pertussis"/>
        </xsd:restriction>
      </xsd:simpleType>
    </xsd:element>
    <xsd:element name="LifeCourse" ma:index="14" nillable="true" ma:displayName="Life Course" ma:format="Dropdown" ma:internalName="LifeCourse" ma:requiredMultiChoice="tru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School Age"/>
                    <xsd:enumeration value="Adult"/>
                    <xsd:enumeration value="Generic Life Course"/>
                    <xsd:enumeration value="Pre-School"/>
                    <xsd:enumeration value="Pregnancy"/>
                    <xsd:enumeration value="Changes Childhood Schedule"/>
                    <xsd:enumeration value="All"/>
                    <xsd:enumeration value="N/A"/>
                  </xsd:restriction>
                </xsd:simpleType>
              </xsd:element>
            </xsd:sequence>
          </xsd:extension>
        </xsd:complexContent>
      </xsd:complexType>
    </xsd:element>
    <xsd:element name="VersionNumbers" ma:index="15" nillable="true" ma:displayName="Version Numbers" ma:format="Dropdown" ma:internalName="VersionNumbers">
      <xsd:simpleType>
        <xsd:restriction base="dms:Text">
          <xsd:maxLength value="255"/>
        </xsd:restriction>
      </xsd:simpleType>
    </xsd:element>
    <xsd:element name="Archive" ma:index="16" nillable="true" ma:displayName="Archive" ma:default="0" ma:description="Document is no longer in use." ma:format="Dropdown" ma:internalName="Archive">
      <xsd:simpleType>
        <xsd:restriction base="dms:Boolean"/>
      </xsd:simpleType>
    </xsd:element>
    <xsd:element name="TypeofDocument0" ma:index="17" ma:displayName="Type of Document" ma:format="Dropdown" ma:internalName="TypeofDocument0">
      <xsd:simpleType>
        <xsd:restriction base="dms:Choice">
          <xsd:enumeration value="Meetings - Action log"/>
          <xsd:enumeration value="Meetings - Agenda"/>
          <xsd:enumeration value="Highlight report"/>
          <xsd:enumeration value="Meetings - risk log"/>
          <xsd:enumeration value="Reports"/>
          <xsd:enumeration value="Meetings - Minutes"/>
          <xsd:enumeration value="Supporting documents"/>
          <xsd:enumeration value="Highlight Reports"/>
          <xsd:enumeration value="Tarian - Responses"/>
          <xsd:enumeration value="Tarian - SOP/Guidance"/>
          <xsd:enumeration value="Tarian - Supporting Documents"/>
          <xsd:enumeration value="Tarian - Audit"/>
          <xsd:enumeration value="Tarian - Data"/>
          <xsd:enumeration value="Meetings - Presentations"/>
          <xsd:enumeration value="Template"/>
          <xsd:enumeration value="Briefing Document"/>
          <xsd:enumeration value="Training Slides"/>
          <xsd:enumeration value="Evaluation - survey"/>
          <xsd:enumeration value="Evaluation - report"/>
        </xsd:restriction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cefaef41-70dc-4075-804e-d4e4dbdaeee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VersionHistory" ma:index="26" nillable="true" ma:displayName="Version History " ma:format="Dropdown" ma:internalName="VersionHistory">
      <xsd:simpleType>
        <xsd:restriction base="dms:Choice">
          <xsd:enumeration value="Version 1"/>
          <xsd:enumeration value="Choice 2"/>
          <xsd:enumeration value="Choice 3"/>
        </xsd:restriction>
      </xsd:simpleType>
    </xsd:element>
    <xsd:element name="test" ma:index="27" nillable="true" ma:displayName="test" ma:format="Dropdown" ma:internalName="test">
      <xsd:simpleType>
        <xsd:restriction base="dms:Choice">
          <xsd:enumeration value="Working Draft"/>
          <xsd:enumeration value="FINAL FOR UPLOAD"/>
          <xsd:enumeration value="Choice 3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faf355-f7ae-47f3-8f93-739a60756710" elementFormDefault="qualified">
    <xsd:import namespace="http://schemas.microsoft.com/office/2006/documentManagement/types"/>
    <xsd:import namespace="http://schemas.microsoft.com/office/infopath/2007/PartnerControls"/>
    <xsd:element name="TaxCatchAll" ma:index="24" nillable="true" ma:displayName="Taxonomy Catch All Column" ma:hidden="true" ma:list="{4a3ffe3a-ac90-4981-bec8-4654896fe9f4}" ma:internalName="TaxCatchAll" ma:showField="CatchAllData" ma:web="fdfaf355-f7ae-47f3-8f93-739a6075671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635DEFA-EF74-478B-A33A-AF8BB4F046C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9F3318E-419E-4691-9552-64B6766ACA4A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f30bebb2-c01f-48d0-81da-dc8b123879c2"/>
    <ds:schemaRef ds:uri="b7e247b7-cca8-429f-8688-16f83c8fba5f"/>
    <ds:schemaRef ds:uri="http://www.w3.org/XML/1998/namespace"/>
    <ds:schemaRef ds:uri="2c9bf0ee-e2fa-4332-ade7-023316494af1"/>
    <ds:schemaRef ds:uri="fdfaf355-f7ae-47f3-8f93-739a60756710"/>
  </ds:schemaRefs>
</ds:datastoreItem>
</file>

<file path=customXml/itemProps3.xml><?xml version="1.0" encoding="utf-8"?>
<ds:datastoreItem xmlns:ds="http://schemas.openxmlformats.org/officeDocument/2006/customXml" ds:itemID="{27E58216-0547-4463-9BEA-7C4379F8048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9bf0ee-e2fa-4332-ade7-023316494af1"/>
    <ds:schemaRef ds:uri="fdfaf355-f7ae-47f3-8f93-739a6075671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FM's BAME Advisory Group 16.12.2020</Template>
  <TotalTime>3921</TotalTime>
  <Words>724</Words>
  <Application>Microsoft Office PowerPoint</Application>
  <PresentationFormat>Custom</PresentationFormat>
  <Paragraphs>87</Paragraphs>
  <Slides>13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 </vt:lpstr>
      <vt:lpstr>PowerPoint Presentation</vt:lpstr>
      <vt:lpstr>PHW Routine Childhood Immunisation Schedule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UKHSA Childhood Immunisation Eligibility Calculator</vt:lpstr>
      <vt:lpstr>UKHSA uncertain or incomplete immunisation status algorithm</vt:lpstr>
      <vt:lpstr>PowerPoint Presentation</vt:lpstr>
    </vt:vector>
  </TitlesOfParts>
  <Company>Public Health Wales NHS Trust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Jasmin Chowdhury (Public Health Wales)</dc:creator>
  <cp:lastModifiedBy>Carys Rees (Public Health Wales - No. 2 Capital Quarter)</cp:lastModifiedBy>
  <cp:revision>99</cp:revision>
  <dcterms:created xsi:type="dcterms:W3CDTF">2020-12-14T08:16:43Z</dcterms:created>
  <dcterms:modified xsi:type="dcterms:W3CDTF">2025-07-24T15:33:48Z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0x010100D645F8889482814EBB8A3D6A36545BF4</vt:lpwstr>
  </property>
  <property fmtid="{D5CDD505-2E9C-101B-9397-08002B2CF9AE}" pid="3" name="MediaServiceImageTags">
    <vt:lpwstr/>
  </property>
</Properties>
</file>