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3"/>
  </p:notesMasterIdLst>
  <p:handoutMasterIdLst>
    <p:handoutMasterId r:id="rId94"/>
  </p:handoutMasterIdLst>
  <p:sldIdLst>
    <p:sldId id="2147375684" r:id="rId5"/>
    <p:sldId id="258" r:id="rId6"/>
    <p:sldId id="2147375798" r:id="rId7"/>
    <p:sldId id="321" r:id="rId8"/>
    <p:sldId id="2147375672" r:id="rId9"/>
    <p:sldId id="2147375789" r:id="rId10"/>
    <p:sldId id="2147375692" r:id="rId11"/>
    <p:sldId id="2147375693" r:id="rId12"/>
    <p:sldId id="283" r:id="rId13"/>
    <p:sldId id="2147375691" r:id="rId14"/>
    <p:sldId id="2147375790" r:id="rId15"/>
    <p:sldId id="2147375694" r:id="rId16"/>
    <p:sldId id="2147375695" r:id="rId17"/>
    <p:sldId id="2147375696" r:id="rId18"/>
    <p:sldId id="2147375697" r:id="rId19"/>
    <p:sldId id="2147375698" r:id="rId20"/>
    <p:sldId id="2147375699" r:id="rId21"/>
    <p:sldId id="2147375791" r:id="rId22"/>
    <p:sldId id="2147375787" r:id="rId23"/>
    <p:sldId id="2147375804" r:id="rId24"/>
    <p:sldId id="2147375803" r:id="rId25"/>
    <p:sldId id="2147375707" r:id="rId26"/>
    <p:sldId id="2147375805" r:id="rId27"/>
    <p:sldId id="2147375703" r:id="rId28"/>
    <p:sldId id="2147375800" r:id="rId29"/>
    <p:sldId id="2147375801" r:id="rId30"/>
    <p:sldId id="2147375704" r:id="rId31"/>
    <p:sldId id="2147375710" r:id="rId32"/>
    <p:sldId id="2147375711" r:id="rId33"/>
    <p:sldId id="2147375802" r:id="rId34"/>
    <p:sldId id="2147375705" r:id="rId35"/>
    <p:sldId id="2147375709" r:id="rId36"/>
    <p:sldId id="2147375715" r:id="rId37"/>
    <p:sldId id="2147375714" r:id="rId38"/>
    <p:sldId id="2147375702" r:id="rId39"/>
    <p:sldId id="2147375793" r:id="rId40"/>
    <p:sldId id="2147375719" r:id="rId41"/>
    <p:sldId id="2147375723" r:id="rId42"/>
    <p:sldId id="2147375783" r:id="rId43"/>
    <p:sldId id="2147375726" r:id="rId44"/>
    <p:sldId id="2147375727" r:id="rId45"/>
    <p:sldId id="2147375732" r:id="rId46"/>
    <p:sldId id="2147375735" r:id="rId47"/>
    <p:sldId id="2147375736" r:id="rId48"/>
    <p:sldId id="2147375737" r:id="rId49"/>
    <p:sldId id="2147375738" r:id="rId50"/>
    <p:sldId id="2147375739" r:id="rId51"/>
    <p:sldId id="2147375740" r:id="rId52"/>
    <p:sldId id="2147375741" r:id="rId53"/>
    <p:sldId id="2147375786" r:id="rId54"/>
    <p:sldId id="2147375742" r:id="rId55"/>
    <p:sldId id="2147375743" r:id="rId56"/>
    <p:sldId id="2147375744" r:id="rId57"/>
    <p:sldId id="2147375745" r:id="rId58"/>
    <p:sldId id="2147375746" r:id="rId59"/>
    <p:sldId id="2147375747" r:id="rId60"/>
    <p:sldId id="2147375750" r:id="rId61"/>
    <p:sldId id="2147375797" r:id="rId62"/>
    <p:sldId id="2147375751" r:id="rId63"/>
    <p:sldId id="2147375752" r:id="rId64"/>
    <p:sldId id="2147375753" r:id="rId65"/>
    <p:sldId id="2147375754" r:id="rId66"/>
    <p:sldId id="2147375755" r:id="rId67"/>
    <p:sldId id="2147375794" r:id="rId68"/>
    <p:sldId id="341" r:id="rId69"/>
    <p:sldId id="2147375757" r:id="rId70"/>
    <p:sldId id="2147375758" r:id="rId71"/>
    <p:sldId id="2147375759" r:id="rId72"/>
    <p:sldId id="2147375760" r:id="rId73"/>
    <p:sldId id="2147375761" r:id="rId74"/>
    <p:sldId id="2147375785" r:id="rId75"/>
    <p:sldId id="2147375763" r:id="rId76"/>
    <p:sldId id="2147375764" r:id="rId77"/>
    <p:sldId id="2147375765" r:id="rId78"/>
    <p:sldId id="2147375767" r:id="rId79"/>
    <p:sldId id="2147375768" r:id="rId80"/>
    <p:sldId id="2147375769" r:id="rId81"/>
    <p:sldId id="2147375771" r:id="rId82"/>
    <p:sldId id="2147375683" r:id="rId83"/>
    <p:sldId id="2147375795" r:id="rId84"/>
    <p:sldId id="2147375773" r:id="rId85"/>
    <p:sldId id="2147375774" r:id="rId86"/>
    <p:sldId id="2147375775" r:id="rId87"/>
    <p:sldId id="2147375776" r:id="rId88"/>
    <p:sldId id="2147375796" r:id="rId89"/>
    <p:sldId id="2147375777" r:id="rId90"/>
    <p:sldId id="2147375778" r:id="rId91"/>
    <p:sldId id="2147375779"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DE308-5C79-A64A-FC33-70D04C3C2895}" name="Leony Hiscocks (Public Health Wales - Matrix House)" initials="LH" userId="S::Leony.Hiscocks@wales.nhs.uk::61f7ca2e-d384-4128-a81d-42f02309455e" providerId="AD"/>
  <p188:author id="{6D492613-7B76-DE5A-D97D-E59ED7EA95C5}" name="Catherine Courts (Public Health Wales - Matrix House)" initials="CH" userId="S::catherine.courts2@wales.nhs.uk::c5d602ef-9478-48d5-844e-6dff41f865bf" providerId="AD"/>
  <p188:author id="{A3039914-3F3C-319A-2563-2101B3C55502}" name="Richard Lewis (Public Health Wales - No. 2 Capital Quarter)" initials="RL" userId="S::Richard.Lewis6@wales.nhs.uk::77608d6a-c1a6-4254-a778-a9dca71e6e9f" providerId="AD"/>
  <p188:author id="{1519992A-3D09-C08D-DBF5-95040AB9B37F}" name="Ceriann Howard (Public Health Wales - No. 2 Capital Quarter)" initials="CH(HWN2CQ" userId="S::Ceriann.Howard2@wales.nhs.uk::21820608-678a-4a54-aec7-0e03d16ea59c" providerId="AD"/>
  <p188:author id="{8238BE2C-DC43-8865-AA00-2339679C82B7}" name="Becky Griffiths (Public Health Wales - No. 2 Capital Quarter)" initials="BQ" userId="S::becky.griffiths3@wales.nhs.uk::c3c0de43-9f95-4629-9d09-696ebf6438e4" providerId="AD"/>
  <p188:author id="{DD29D42D-4F2C-108A-9791-09ABF37C7D43}" name="Leony Hiscocks (Public Health Wales - Matrix House)" initials="LH" userId="S::leony.hiscocks@wales.nhs.uk::61f7ca2e-d384-4128-a81d-42f02309455e" providerId="AD"/>
  <p188:author id="{B53D4945-3532-E4DE-AD29-EFCEC1C0145E}" name="Alison Hinton (Public Health Wales - No. 2 Capital Quarter)" initials="" userId="S::Alison.Hinton@wales.nhs.uk::503961b5-e03e-41b6-9970-4f4e1f8982bc" providerId="AD"/>
  <p188:author id="{389AFE47-C33C-6317-5D80-394894170595}" name="Clare Powell (Public Health Wales)" initials="CW" userId="S::clare.powell2@wales.nhs.uk::d7f25bbe-a553-4284-9dbf-a45ba97dae4b" providerId="AD"/>
  <p188:author id="{50A4A44E-5CFC-4DA7-0BB6-AD0D003E79F4}" name="Alison Hinton (Public Health Wales - No. 2 Capital Quarter)" initials="AQ" userId="S::alison.hinton@wales.nhs.uk::503961b5-e03e-41b6-9970-4f4e1f8982bc" providerId="AD"/>
  <p188:author id="{B9F4B950-9901-1591-318E-42E5B7165EB2}" name="Caroline Harris (Public Health Wales - No. 2 Capital Quarter)" initials="CH" userId="S::Caroline.Harris2@wales.nhs.uk::fbd14176-581d-4bca-832f-46df669d7464" providerId="AD"/>
  <p188:author id="{C5D0F550-F9BB-6F8A-BA5A-D4CC1CCA4996}" name="Nel Griffith (Public Health Wales - Preswylfa)" initials="NP" userId="S::nel.griffith2@wales.nhs.uk::d3411c5d-489e-4c8a-8609-fd949edced08" providerId="AD"/>
  <p188:author id="{3244C75B-6E0F-5498-F4A4-20C8FAC450A7}" name="Becky Griffiths (Public Health Wales - No. 2 Capital Quarter)" initials="" userId="S::Becky.Griffiths3@wales.nhs.uk::c3c0de43-9f95-4629-9d09-696ebf6438e4" providerId="AD"/>
  <p188:author id="{DBAC516B-78D9-7271-9E83-BF11F31898DD}" name="Juliet Norwood (Public Health Wales - No. 2 Capital Quarter)" initials="JN" userId="S::Juliet.Norwood3@wales.nhs.uk::d95c3245-648b-48c9-b18a-f1410408e2e8" providerId="AD"/>
  <p188:author id="{C11460A8-C1E2-2352-9CA8-9FFD42E0F657}" name="Clare Powell (Public Health Wales)" initials="CP" userId="S::Clare.Powell2@wales.nhs.uk::d7f25bbe-a553-4284-9dbf-a45ba97dae4b" providerId="AD"/>
  <p188:author id="{2834FEB3-D47D-30A0-4F5D-CAA5C4749682}" name="Nel Griffith (Public Health Wales - Preswylfa)" initials="NG" userId="S::Nel.Griffith2@wales.nhs.uk::d3411c5d-489e-4c8a-8609-fd949edced08" providerId="AD"/>
  <p188:author id="{F81AE8BE-BEC6-8BD2-DFFC-8E207419E239}" name="Juliet Norwood (Public Health Wales - No. 2 Capital Quarter)" initials="JQ" userId="S::juliet.norwood3@wales.nhs.uk::d95c3245-648b-48c9-b18a-f1410408e2e8" providerId="AD"/>
  <p188:author id="{7C80A3C3-6E61-BCDB-5564-869A5EF3248E}" name="Carys Rees (Public Health Wales - No. 2 Capital Quarter)" initials="CR" userId="S::Carys.Rees8@wales.nhs.uk::b158f908-155c-451f-81aa-6b2e7effd62b" providerId="AD"/>
  <p188:author id="{9606C2C5-DD1B-6A07-1FF9-E595B25E5BEA}" name="Malorie Perry (Public Health Wales - No. 2 Capital Quarter)" initials="MQ" userId="S::malorie.perry@wales.nhs.uk::3f008b24-5763-40c0-8811-7eff5b10140f" providerId="AD"/>
  <p188:author id="{20846FC7-D566-7892-0873-70CC94A7A6ED}" name="Caroline Harris (Public Health Wales - No. 2 Capital Quarter)" initials="CQ" userId="S::caroline.harris2@wales.nhs.uk::fbd14176-581d-4bca-832f-46df669d7464" providerId="AD"/>
  <p188:author id="{8746E5C7-7D04-3168-181F-C184157DCD71}" name="Carys Rees (Public Health Wales - No. 2 Capital Quarter)" initials="CQ" userId="S::carys.rees8@wales.nhs.uk::b158f908-155c-451f-81aa-6b2e7effd62b" providerId="AD"/>
  <p188:author id="{7E7468D4-90F3-629A-FC72-77268836BECB}" name="Hawys Youlden (Public Health Wales - No.2 Capital Quarter)" initials="HQ" userId="S::hawys.youlden2@wales.nhs.uk::a640df3f-f1c5-4512-b62e-09302c969a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A7"/>
    <a:srgbClr val="212A73"/>
    <a:srgbClr val="29B8CE"/>
    <a:srgbClr val="B2E7F0"/>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commentAuthors" Target="commentAuthor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13/07/2026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13/07/2026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ur03.safelinks.protection.outlook.com/?url=https%3A%2F%2Fphw.nhs.wales%2Ftopics%2Fimmunisation-and-vaccines%2Fimmunisation-elearning%2Fflu-vaccine-information-for-health-and-social-care-staff-in-wales-2024-25%2F&amp;data=05%7C02%7CClare.Powell2%40wales.nhs.uk%7C36fe75e63b574411802608ddc8487234%7Cbb5628b8e3284082a856433c9edc8fae%7C0%7C0%7C638886935675778787%7CUnknown%7CTWFpbGZsb3d8eyJFbXB0eU1hcGkiOnRydWUsIlYiOiIwLjAuMDAwMCIsIlAiOiJXaW4zMiIsIkFOIjoiTWFpbCIsIldUIjoyfQ%3D%3D%7C0%7C%7C%7C&amp;sdata=sigs1Y5zxkBl%2B1Ce3rFur4P17RdIeCbmrDSncr9r0MA%3D&amp;reserved=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gov.wales/eligible-groups-2026-2027-flu-immunisation-programme-html#207402"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edicines.org.uk/emc/product/10444/smpc"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medicines.org.uk/emc/product/15790/smpc" TargetMode="External"/><Relationship Id="rId4" Type="http://schemas.openxmlformats.org/officeDocument/2006/relationships/hyperlink" Target="https://www.medicines.org.uk/emc/product/15818/smpc"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ur03.safelinks.protection.outlook.com/?url=https%3A%2F%2Fapp.box.com%2Fs%2Fiddfb4ppwkmtjusir2tc%2Ffile%2F1926550619649&amp;data=05%7C02%7CLeony.Hiscocks%40wales.nhs.uk%7C63c00507fd0a4e08a46e08ddc484f0b3%7Cbb5628b8e3284082a856433c9edc8fae%7C0%7C0%7C638882797430695570%7CUnknown%7CTWFpbGZsb3d8eyJFbXB0eU1hcGkiOnRydWUsIlYiOiIwLjAuMDAwMCIsIlAiOiJXaW4zMiIsIkFOIjoiTWFpbCIsIldUIjoyfQ%3D%3D%7C0%7C%7C%7C&amp;sdata=egwXqqUhTlz0gLNo%2Bfxq6mkOi31UlMbdajtYU5uT%2Bmg%3D&amp;reserved=0"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gov.uk/government/publications/contraindications-and-special-considerations-the-green-book-chapter-6"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hs.uk/conditions/reyes-syndrom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gov.uk/government/collections/annual-flu-programme#2026-to-2027-flu-season"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medicines.org.uk/emc/product/15818/smpc"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gov.uk/government/publications/flu-vaccination-programme-information-for-healthcare-practitioners"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phw.nhs.wales/knowledge-article/flu-vaccine/childhood-influenza-vaccination-programme/"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 contained in this document may be reproduced without prior permission provided it is done so accurately and is not used in a misleading context.</a:t>
            </a:r>
          </a:p>
          <a:p>
            <a:r>
              <a:rPr lang="en-US"/>
              <a:t>Acknowledgement to Public Health Wales NHS Trust to be stated.</a:t>
            </a:r>
            <a:endParaRPr lang="en-US">
              <a:ea typeface="Calibri"/>
              <a:cs typeface="Calibri"/>
            </a:endParaRPr>
          </a:p>
          <a:p>
            <a:r>
              <a:rPr lang="en-US"/>
              <a:t>© 2026 Public Health Wales NHS Trust.</a:t>
            </a:r>
            <a:endParaRPr lang="en-US">
              <a:ea typeface="Calibri"/>
              <a:cs typeface="Calibri"/>
            </a:endParaRPr>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1831783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24</a:t>
            </a:fld>
            <a:endParaRPr lang="en-GB"/>
          </a:p>
        </p:txBody>
      </p:sp>
    </p:spTree>
    <p:extLst>
      <p:ext uri="{BB962C8B-B14F-4D97-AF65-F5344CB8AC3E}">
        <p14:creationId xmlns:p14="http://schemas.microsoft.com/office/powerpoint/2010/main" val="4267513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*(1) </a:t>
            </a:r>
            <a:r>
              <a:rPr lang="en-US" dirty="0"/>
              <a:t>Poultry, cattle and swine mean all birds, cattle and pigs that are reared or kept in captivity to produce meat or eggs for consumption, the production of other commercial products, for restocking supplies of game or for the purposes of any breeding </a:t>
            </a:r>
            <a:r>
              <a:rPr lang="en-US" dirty="0" err="1"/>
              <a:t>programme</a:t>
            </a:r>
            <a:r>
              <a:rPr lang="en-US" dirty="0"/>
              <a:t>.</a:t>
            </a:r>
            <a:endParaRPr lang="en-US">
              <a:ea typeface="Calibri"/>
              <a:cs typeface="Calibri"/>
            </a:endParaRPr>
          </a:p>
          <a:p>
            <a:pPr marL="171450" indent="-171450">
              <a:buFont typeface="Arial"/>
              <a:buChar char="•"/>
            </a:pPr>
            <a:endParaRPr lang="en-US" dirty="0">
              <a:ea typeface="Calibri"/>
              <a:cs typeface="Calibri"/>
            </a:endParaRPr>
          </a:p>
          <a:p>
            <a:r>
              <a:rPr lang="en-US">
                <a:ea typeface="Calibri"/>
                <a:cs typeface="Calibri"/>
              </a:rPr>
              <a:t>(2)</a:t>
            </a:r>
            <a:r>
              <a:rPr lang="en-US"/>
              <a:t>Poultry, cattle and swine processing means the business of raising, slaughtering, cleaning, packing, packaging, and related activities associated with producing poultry, cattle and pigs including activities conducted by poultry, cattle and pig processors at integrated feed mills, hatcheries, processing plant facilities and the management of those activities.</a:t>
            </a:r>
            <a:endParaRPr lang="en-US"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25</a:t>
            </a:fld>
            <a:endParaRPr lang="en-GB"/>
          </a:p>
        </p:txBody>
      </p:sp>
    </p:spTree>
    <p:extLst>
      <p:ext uri="{BB962C8B-B14F-4D97-AF65-F5344CB8AC3E}">
        <p14:creationId xmlns:p14="http://schemas.microsoft.com/office/powerpoint/2010/main" val="132466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effectLst/>
              <a:latin typeface="Calibri" panose="020F0502020204030204" pitchFamily="34" charset="0"/>
              <a:ea typeface="Calibri" panose="020F0502020204030204" pitchFamily="34" charset="0"/>
              <a:cs typeface="Calibri"/>
            </a:endParaRPr>
          </a:p>
          <a:p>
            <a:r>
              <a:rPr lang="en-GB" b="1"/>
              <a:t>*Learning disability, severe mental illness and epilepsy are eligible groups in Wales</a:t>
            </a:r>
            <a:endParaRPr lang="en-GB"/>
          </a:p>
          <a:p>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27</a:t>
            </a:fld>
            <a:endParaRPr lang="en-GB"/>
          </a:p>
        </p:txBody>
      </p:sp>
    </p:spTree>
    <p:extLst>
      <p:ext uri="{BB962C8B-B14F-4D97-AF65-F5344CB8AC3E}">
        <p14:creationId xmlns:p14="http://schemas.microsoft.com/office/powerpoint/2010/main" val="1967714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29</a:t>
            </a:fld>
            <a:endParaRPr lang="en-US"/>
          </a:p>
        </p:txBody>
      </p:sp>
    </p:spTree>
    <p:extLst>
      <p:ext uri="{BB962C8B-B14F-4D97-AF65-F5344CB8AC3E}">
        <p14:creationId xmlns:p14="http://schemas.microsoft.com/office/powerpoint/2010/main" val="273505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C5AF5-CF69-AE5E-6547-001EFD5E54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A6D54-2916-FB6E-21F8-251A074E2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D9110-5660-BAAF-E1DD-050B6A953182}"/>
              </a:ext>
            </a:extLst>
          </p:cNvPr>
          <p:cNvSpPr>
            <a:spLocks noGrp="1"/>
          </p:cNvSpPr>
          <p:nvPr>
            <p:ph type="body" idx="1"/>
          </p:nvPr>
        </p:nvSpPr>
        <p:spPr/>
        <p:txBody>
          <a:bodyPr/>
          <a:lstStyle/>
          <a:p>
            <a:endParaRPr lang="en-GB"/>
          </a:p>
        </p:txBody>
      </p:sp>
      <p:sp>
        <p:nvSpPr>
          <p:cNvPr id="4" name="Footer Placeholder 3">
            <a:extLst>
              <a:ext uri="{FF2B5EF4-FFF2-40B4-BE49-F238E27FC236}">
                <a16:creationId xmlns:a16="http://schemas.microsoft.com/office/drawing/2014/main" id="{95B289D2-20EB-E6A7-0250-3ADDB4F058F4}"/>
              </a:ext>
            </a:extLst>
          </p:cNvPr>
          <p:cNvSpPr>
            <a:spLocks noGrp="1"/>
          </p:cNvSpPr>
          <p:nvPr>
            <p:ph type="ftr" sz="quarter" idx="4"/>
          </p:nvPr>
        </p:nvSpPr>
        <p:spPr/>
        <p:txBody>
          <a:bodyPr/>
          <a:lstStyle/>
          <a:p>
            <a:r>
              <a:rPr lang="en-GB"/>
              <a:t>COVID-19 Vaccine Equity Committee Meeting </a:t>
            </a:r>
          </a:p>
        </p:txBody>
      </p:sp>
      <p:sp>
        <p:nvSpPr>
          <p:cNvPr id="5" name="Slide Number Placeholder 4">
            <a:extLst>
              <a:ext uri="{FF2B5EF4-FFF2-40B4-BE49-F238E27FC236}">
                <a16:creationId xmlns:a16="http://schemas.microsoft.com/office/drawing/2014/main" id="{A63ECC2D-C266-0340-EBD6-7A1702055DF4}"/>
              </a:ext>
            </a:extLst>
          </p:cNvPr>
          <p:cNvSpPr>
            <a:spLocks noGrp="1"/>
          </p:cNvSpPr>
          <p:nvPr>
            <p:ph type="sldNum" sz="quarter" idx="5"/>
          </p:nvPr>
        </p:nvSpPr>
        <p:spPr/>
        <p:txBody>
          <a:bodyPr/>
          <a:lstStyle/>
          <a:p>
            <a:fld id="{50E9AB69-1183-4A53-8418-DBE90C92BBE7}" type="slidenum">
              <a:rPr lang="en-GB" smtClean="0"/>
              <a:t>30</a:t>
            </a:fld>
            <a:endParaRPr lang="en-GB"/>
          </a:p>
        </p:txBody>
      </p:sp>
    </p:spTree>
    <p:extLst>
      <p:ext uri="{BB962C8B-B14F-4D97-AF65-F5344CB8AC3E}">
        <p14:creationId xmlns:p14="http://schemas.microsoft.com/office/powerpoint/2010/main" val="704453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31</a:t>
            </a:fld>
            <a:endParaRPr lang="en-GB"/>
          </a:p>
        </p:txBody>
      </p:sp>
    </p:spTree>
    <p:extLst>
      <p:ext uri="{BB962C8B-B14F-4D97-AF65-F5344CB8AC3E}">
        <p14:creationId xmlns:p14="http://schemas.microsoft.com/office/powerpoint/2010/main" val="98837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t>
            </a:r>
            <a:r>
              <a:rPr lang="en-US"/>
              <a:t>The module explains why the annual flu vaccine is so important for all health and social care workers. It gives an overview of flu and its complications. It gives details of who is eligible to receive the vaccine and how to obtain it. It is suitable for all NHS Wales workers, non-NHS health care workers, people who work in care homes, social care and the third/voluntary sector. More information on how to access module is available here: </a:t>
            </a:r>
            <a:r>
              <a:rPr lang="en-US">
                <a:hlinkClick r:id="rId3"/>
              </a:rPr>
              <a:t>Flu vaccine information for health and social care staff in Wales 2025-26 - Public Health Wales</a:t>
            </a:r>
            <a:endParaRPr lang="en-US"/>
          </a:p>
          <a:p>
            <a:endParaRPr lang="en-US">
              <a:ea typeface="Calibri"/>
              <a:cs typeface="Calibri"/>
            </a:endParaRPr>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3230388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394135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34</a:t>
            </a:fld>
            <a:endParaRPr lang="en-GB"/>
          </a:p>
        </p:txBody>
      </p:sp>
    </p:spTree>
    <p:extLst>
      <p:ext uri="{BB962C8B-B14F-4D97-AF65-F5344CB8AC3E}">
        <p14:creationId xmlns:p14="http://schemas.microsoft.com/office/powerpoint/2010/main" val="4124881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pPr eaLnBrk="0" fontAlgn="base" hangingPunct="0">
              <a:spcBef>
                <a:spcPct val="30000"/>
              </a:spcBef>
              <a:spcAft>
                <a:spcPct val="0"/>
              </a:spcAft>
              <a:defRPr/>
            </a:pPr>
            <a:r>
              <a:rPr lang="en-GB">
                <a:ea typeface="Calibri"/>
                <a:cs typeface="Calibri"/>
              </a:rPr>
              <a:t>*full details on eligibility is available from </a:t>
            </a:r>
            <a:r>
              <a:rPr lang="en-GB">
                <a:hlinkClick r:id="rId3"/>
              </a:rPr>
              <a:t>Eligible groups in the 2026 to 2027 flu immunisation programme [HTML] | GOV.WALES</a:t>
            </a:r>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35</a:t>
            </a:fld>
            <a:endParaRPr lang="en-US"/>
          </a:p>
        </p:txBody>
      </p:sp>
    </p:spTree>
    <p:extLst>
      <p:ext uri="{BB962C8B-B14F-4D97-AF65-F5344CB8AC3E}">
        <p14:creationId xmlns:p14="http://schemas.microsoft.com/office/powerpoint/2010/main" val="121152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Please note:</a:t>
            </a:r>
            <a:r>
              <a:rPr lang="en-GB" dirty="0"/>
              <a:t> This training slide set has been published in advance of the </a:t>
            </a:r>
            <a:r>
              <a:rPr lang="en-GB" i="0" dirty="0"/>
              <a:t>Green Book </a:t>
            </a:r>
            <a:r>
              <a:rPr lang="en-GB" dirty="0"/>
              <a:t>Influenza chapter. Once the chapter has been published, these slides will be reviewed, and Version 2 will be issued if required.</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a:t>
            </a:fld>
            <a:endParaRPr lang="en-GB"/>
          </a:p>
        </p:txBody>
      </p:sp>
    </p:spTree>
    <p:extLst>
      <p:ext uri="{BB962C8B-B14F-4D97-AF65-F5344CB8AC3E}">
        <p14:creationId xmlns:p14="http://schemas.microsoft.com/office/powerpoint/2010/main" val="183237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a:solidFill>
                <a:schemeClr val="tx1"/>
              </a:solidFill>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rgbClr val="FF0000"/>
              </a:solidFill>
              <a:effectLst/>
              <a:latin typeface="+mn-lt"/>
              <a:ea typeface="ヒラギノ角ゴ Pro W3" pitchFamily="84" charset="-128"/>
              <a:cs typeface="ヒラギノ角ゴ Pro W3" pitchFamily="84" charset="-128"/>
            </a:endParaRPr>
          </a:p>
          <a:p>
            <a:endParaRPr lang="en-GB">
              <a:solidFill>
                <a:srgbClr val="FF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rgbClr val="FF0000"/>
              </a:solidFill>
              <a:effectLst/>
              <a:latin typeface="+mn-lt"/>
              <a:ea typeface="ヒラギノ角ゴ Pro W3" pitchFamily="84" charset="-128"/>
              <a:cs typeface="ヒラギノ角ゴ Pro W3" pitchFamily="84" charset="-128"/>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a:p>
        </p:txBody>
      </p:sp>
    </p:spTree>
    <p:extLst>
      <p:ext uri="{BB962C8B-B14F-4D97-AF65-F5344CB8AC3E}">
        <p14:creationId xmlns:p14="http://schemas.microsoft.com/office/powerpoint/2010/main" val="2091486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12A73"/>
                </a:solidFill>
                <a:hlinkClick r:id="rId3">
                  <a:extLst>
                    <a:ext uri="{A12FA001-AC4F-418D-AE19-62706E023703}">
                      <ahyp:hlinkClr xmlns:ahyp="http://schemas.microsoft.com/office/drawing/2018/hyperlinkcolor" val="tx"/>
                    </a:ext>
                  </a:extLst>
                </a:hlinkClick>
              </a:rPr>
              <a:t>Summary of Product Characteristics - SmPCs:</a:t>
            </a:r>
            <a:endParaRPr lang="en-US">
              <a:solidFill>
                <a:srgbClr val="212A73"/>
              </a:solidFill>
              <a:ea typeface="Calibri"/>
              <a:cs typeface="Calibri"/>
            </a:endParaRPr>
          </a:p>
          <a:p>
            <a:r>
              <a:rPr lang="en-US">
                <a:solidFill>
                  <a:srgbClr val="0000FF"/>
                </a:solidFill>
                <a:hlinkClick r:id="rId4"/>
              </a:rPr>
              <a:t>Cell-based Trivalent Influenza Vaccine (Surface Antigen, Inactivated) Seqirus suspension for injection in pre-filled syringe - Summary of Product Characteristics (SmPC) - (emc) | 15818</a:t>
            </a:r>
            <a:r>
              <a:rPr lang="en-US"/>
              <a:t> </a:t>
            </a:r>
            <a:endParaRPr lang="en-US">
              <a:ea typeface="Calibri"/>
              <a:cs typeface="Calibri"/>
            </a:endParaRPr>
          </a:p>
          <a:p>
            <a:r>
              <a:rPr lang="en-US">
                <a:solidFill>
                  <a:srgbClr val="0000FF"/>
                </a:solidFill>
                <a:hlinkClick r:id="rId5"/>
              </a:rPr>
              <a:t>Fluenz Trivalent nasal spray suspension Influenza vaccine (live, nasal) - Summary of Product Characteristics (SmPC) - (emc) | 15790</a:t>
            </a:r>
            <a:endParaRPr lang="en-US"/>
          </a:p>
          <a:p>
            <a:r>
              <a:rPr lang="en-US"/>
              <a:t> </a:t>
            </a:r>
            <a:endParaRPr lang="en-US">
              <a:ea typeface="Calibri"/>
              <a:cs typeface="Calibri"/>
            </a:endParaRPr>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39</a:t>
            </a:fld>
            <a:endParaRPr lang="en-GB"/>
          </a:p>
        </p:txBody>
      </p:sp>
    </p:spTree>
    <p:extLst>
      <p:ext uri="{BB962C8B-B14F-4D97-AF65-F5344CB8AC3E}">
        <p14:creationId xmlns:p14="http://schemas.microsoft.com/office/powerpoint/2010/main" val="3139590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latin typeface="var(--font-family-body)"/>
              </a:rPr>
              <a:t>*Where practically possible LAIV is the recommended vaccine for children age 2-18, however in Wales, </a:t>
            </a:r>
            <a:r>
              <a:rPr lang="en-GB" b="1" u="sng" dirty="0" err="1">
                <a:latin typeface="var(--font-family-body)"/>
              </a:rPr>
              <a:t>TIVc</a:t>
            </a:r>
            <a:r>
              <a:rPr lang="en-GB" b="1" u="sng" dirty="0">
                <a:latin typeface="var(--font-family-body)"/>
              </a:rPr>
              <a:t> may be offered to 16/17 year olds receiving the vaccine who are otherwise not in a clinical risk group and where LAIV is not available.</a:t>
            </a: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40</a:t>
            </a:fld>
            <a:endParaRPr lang="en-GB"/>
          </a:p>
        </p:txBody>
      </p:sp>
    </p:spTree>
    <p:extLst>
      <p:ext uri="{BB962C8B-B14F-4D97-AF65-F5344CB8AC3E}">
        <p14:creationId xmlns:p14="http://schemas.microsoft.com/office/powerpoint/2010/main" val="2297301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sz="1800">
                <a:effectLst/>
                <a:latin typeface="Segoe UI" panose="020B0502040204020203" pitchFamily="34" charset="0"/>
              </a:rPr>
            </a:br>
            <a:endParaRPr lang="en-GB" sz="1800">
              <a:effectLst/>
              <a:latin typeface="Arial" panose="020B0604020202020204" pitchFamily="34" charset="0"/>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41</a:t>
            </a:fld>
            <a:endParaRPr lang="en-GB"/>
          </a:p>
        </p:txBody>
      </p:sp>
    </p:spTree>
    <p:extLst>
      <p:ext uri="{BB962C8B-B14F-4D97-AF65-F5344CB8AC3E}">
        <p14:creationId xmlns:p14="http://schemas.microsoft.com/office/powerpoint/2010/main" val="3710211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42</a:t>
            </a:fld>
            <a:endParaRPr lang="en-GB"/>
          </a:p>
        </p:txBody>
      </p:sp>
    </p:spTree>
    <p:extLst>
      <p:ext uri="{BB962C8B-B14F-4D97-AF65-F5344CB8AC3E}">
        <p14:creationId xmlns:p14="http://schemas.microsoft.com/office/powerpoint/2010/main" val="15002147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JCVI June 2025 meeting minutes: </a:t>
            </a:r>
            <a:r>
              <a:rPr lang="en-GB" sz="1200" b="0" i="0" u="sng" kern="1200">
                <a:solidFill>
                  <a:schemeClr val="tx1"/>
                </a:solidFill>
                <a:effectLst/>
                <a:latin typeface="+mn-lt"/>
                <a:ea typeface="+mn-ea"/>
                <a:cs typeface="+mn-cs"/>
                <a:hlinkClick r:id="rId3" tooltip="Original URL: https://app.box.com/s/iddfb4ppwkmtjusir2tc/file/1926550619649. Click or tap if you trust this link."/>
              </a:rPr>
              <a:t>https://app.box.com/s/iddfb4ppwkmtjusir2tc/file/1926550619649</a:t>
            </a:r>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43</a:t>
            </a:fld>
            <a:endParaRPr lang="en-US"/>
          </a:p>
        </p:txBody>
      </p:sp>
    </p:spTree>
    <p:extLst>
      <p:ext uri="{BB962C8B-B14F-4D97-AF65-F5344CB8AC3E}">
        <p14:creationId xmlns:p14="http://schemas.microsoft.com/office/powerpoint/2010/main" val="690099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44</a:t>
            </a:fld>
            <a:endParaRPr lang="en-GB"/>
          </a:p>
        </p:txBody>
      </p:sp>
    </p:spTree>
    <p:extLst>
      <p:ext uri="{BB962C8B-B14F-4D97-AF65-F5344CB8AC3E}">
        <p14:creationId xmlns:p14="http://schemas.microsoft.com/office/powerpoint/2010/main" val="4125417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45</a:t>
            </a:fld>
            <a:endParaRPr lang="en-US"/>
          </a:p>
        </p:txBody>
      </p:sp>
    </p:spTree>
    <p:extLst>
      <p:ext uri="{BB962C8B-B14F-4D97-AF65-F5344CB8AC3E}">
        <p14:creationId xmlns:p14="http://schemas.microsoft.com/office/powerpoint/2010/main" val="802605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46</a:t>
            </a:fld>
            <a:endParaRPr lang="en-GB"/>
          </a:p>
        </p:txBody>
      </p:sp>
    </p:spTree>
    <p:extLst>
      <p:ext uri="{BB962C8B-B14F-4D97-AF65-F5344CB8AC3E}">
        <p14:creationId xmlns:p14="http://schemas.microsoft.com/office/powerpoint/2010/main" val="6894079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b="1" dirty="0"/>
              <a:t>JCVI statement outlines:</a:t>
            </a:r>
            <a:r>
              <a:rPr lang="en-GB" dirty="0"/>
              <a:t> “Unpublished analyses undertaken by UKHSA on vaccine effectiveness against hospitalisation for adults over 65 years showed overlapping confidence intervals for the 3 vaccines that were used in the 2024 to 2025 season: adjuvanted inactivated influenza vaccine (</a:t>
            </a:r>
            <a:r>
              <a:rPr lang="en-GB" dirty="0" err="1"/>
              <a:t>aIIV</a:t>
            </a:r>
            <a:r>
              <a:rPr lang="en-GB" dirty="0"/>
              <a:t>), </a:t>
            </a:r>
            <a:r>
              <a:rPr lang="en-GB" dirty="0" err="1"/>
              <a:t>IIVc</a:t>
            </a:r>
            <a:r>
              <a:rPr lang="en-GB" dirty="0"/>
              <a:t> and high-dose inactivated influenza vaccine (IIV-HD). Previous analyses have shown lower vaccine effectiveness for the inactivated influenza egg-cultured vaccine (</a:t>
            </a:r>
            <a:r>
              <a:rPr lang="en-GB" dirty="0" err="1"/>
              <a:t>IIVe</a:t>
            </a:r>
            <a:r>
              <a:rPr lang="en-GB" dirty="0"/>
              <a:t>), which reinforces the current JCVI advice not to use this vaccine for adults aged 65 years and over.”</a:t>
            </a:r>
            <a:endParaRPr lang="en-US" dirty="0">
              <a:ea typeface="Calibri"/>
              <a:cs typeface="Calibri"/>
            </a:endParaRPr>
          </a:p>
          <a:p>
            <a:r>
              <a:rPr lang="en-GB" dirty="0"/>
              <a:t> </a:t>
            </a:r>
            <a:endParaRPr lang="en-GB"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47</a:t>
            </a:fld>
            <a:endParaRPr lang="en-GB"/>
          </a:p>
        </p:txBody>
      </p:sp>
    </p:spTree>
    <p:extLst>
      <p:ext uri="{BB962C8B-B14F-4D97-AF65-F5344CB8AC3E}">
        <p14:creationId xmlns:p14="http://schemas.microsoft.com/office/powerpoint/2010/main" val="167044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a:t>
            </a:fld>
            <a:endParaRPr lang="en-GB"/>
          </a:p>
        </p:txBody>
      </p:sp>
    </p:spTree>
    <p:extLst>
      <p:ext uri="{BB962C8B-B14F-4D97-AF65-F5344CB8AC3E}">
        <p14:creationId xmlns:p14="http://schemas.microsoft.com/office/powerpoint/2010/main" val="341494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48</a:t>
            </a:fld>
            <a:endParaRPr lang="en-GB"/>
          </a:p>
        </p:txBody>
      </p:sp>
    </p:spTree>
    <p:extLst>
      <p:ext uri="{BB962C8B-B14F-4D97-AF65-F5344CB8AC3E}">
        <p14:creationId xmlns:p14="http://schemas.microsoft.com/office/powerpoint/2010/main" val="3110175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a:cs typeface="Calibri"/>
              </a:rPr>
              <a:t>Confirmed anaphylaxis is rare. Other allergic conditions such as rashes may occur more commonly and are not contraindications to further immunisation. A careful history of the event will often distinguish between true anaphylaxis and other events that are either not due to the vaccine or are not life threatening. In the latter circumstance, it may be possible to continue the immunisation course. Specialist advice must be sought on the vaccines and the circumstances in which they could be given. The risk to the individual of not being immunised must be taken into account.</a:t>
            </a:r>
          </a:p>
          <a:p>
            <a:endParaRPr lang="en-GB" sz="1200" kern="1200">
              <a:solidFill>
                <a:schemeClr val="tx1"/>
              </a:solidFill>
              <a:effectLst/>
              <a:latin typeface="+mn-lt"/>
              <a:ea typeface="ヒラギノ角ゴ Pro W3"/>
              <a:cs typeface="Calibri"/>
            </a:endParaRPr>
          </a:p>
          <a:p>
            <a:pPr>
              <a:lnSpc>
                <a:spcPct val="90000"/>
              </a:lnSpc>
              <a:spcBef>
                <a:spcPts val="1000"/>
              </a:spcBef>
              <a:defRPr/>
            </a:pPr>
            <a:r>
              <a:rPr lang="en-US"/>
              <a:t>Please note that the </a:t>
            </a:r>
            <a:r>
              <a:rPr lang="en-US" err="1"/>
              <a:t>SmPCs</a:t>
            </a:r>
            <a:r>
              <a:rPr lang="en-US"/>
              <a:t> for individual flu vaccine products are available to view here: </a:t>
            </a:r>
            <a:r>
              <a:rPr lang="en-GB" dirty="0">
                <a:solidFill>
                  <a:srgbClr val="212A73"/>
                </a:solidFill>
                <a:hlinkClick r:id="rId3"/>
              </a:rPr>
              <a:t>Electronic Medicines Compendium</a:t>
            </a:r>
            <a:r>
              <a:rPr lang="en-GB">
                <a:solidFill>
                  <a:srgbClr val="212A73"/>
                </a:solidFill>
              </a:rPr>
              <a:t>.</a:t>
            </a:r>
            <a:r>
              <a:rPr lang="en-US" dirty="0">
                <a:solidFill>
                  <a:srgbClr val="212A73"/>
                </a:solidFill>
              </a:rPr>
              <a:t> </a:t>
            </a:r>
            <a:r>
              <a:rPr lang="en-US"/>
              <a:t>These will be updated for 2026/27. </a:t>
            </a:r>
            <a:endParaRPr lang="en-GB">
              <a:ea typeface="Calibri" panose="020F0502020204030204"/>
              <a:cs typeface="Calibri" panose="020F0502020204030204"/>
            </a:endParaRPr>
          </a:p>
          <a:p>
            <a:pPr>
              <a:spcBef>
                <a:spcPct val="30000"/>
              </a:spcBef>
              <a:spcAft>
                <a:spcPct val="0"/>
              </a:spcAft>
              <a:defRPr/>
            </a:pPr>
            <a:r>
              <a:rPr lang="en-GB" sz="1000"/>
              <a:t>There are very few individuals</a:t>
            </a:r>
            <a:r>
              <a:rPr lang="en-GB" sz="1000" baseline="0"/>
              <a:t> </a:t>
            </a:r>
            <a:r>
              <a:rPr lang="en-GB" sz="1000"/>
              <a:t>who cannot receive any flu</a:t>
            </a:r>
            <a:r>
              <a:rPr lang="en-GB" sz="1000" baseline="0"/>
              <a:t> </a:t>
            </a:r>
            <a:r>
              <a:rPr lang="en-GB" sz="1000"/>
              <a:t>vaccine.</a:t>
            </a:r>
            <a:r>
              <a:rPr lang="en-GB" sz="1000" baseline="0"/>
              <a:t> </a:t>
            </a:r>
            <a:r>
              <a:rPr lang="en-GB" sz="1000"/>
              <a:t>When there is doubt, appropriate advice should be sought promptly from an appropriate healthcare practitioner so that the period the individual is left unvaccinated is minimised.</a:t>
            </a:r>
            <a:endParaRPr lang="en-GB">
              <a:solidFill>
                <a:srgbClr val="1F8A9B"/>
              </a:solidFill>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a:p>
        </p:txBody>
      </p:sp>
    </p:spTree>
    <p:extLst>
      <p:ext uri="{BB962C8B-B14F-4D97-AF65-F5344CB8AC3E}">
        <p14:creationId xmlns:p14="http://schemas.microsoft.com/office/powerpoint/2010/main" val="3526977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live attenuated influenza vaccine (LAIV) should not be given to children or adolescents who are clinically severely immunodeficient due to conditions or immunosuppressive therapy such as: acute and chronic </a:t>
            </a:r>
            <a:r>
              <a:rPr lang="en-GB" err="1"/>
              <a:t>leukaemias</a:t>
            </a:r>
            <a:r>
              <a:rPr lang="en-GB"/>
              <a:t>; lymphoma; HIV infection not suppressed by antiretroviral therapy (HAART); cellular immune deficiencies; and high dose corticosteroids. It is not contraindicated for use in children or adolescents living with HIV infection who are receiving antiretroviral therapy and attaining viral suppression; or who are receiving topical/inhaled corticosteroids or low-dose systemic corticosteroids or those receiving corticosteroids as replacement therapy, e.g. for adrenal insufficiency. </a:t>
            </a:r>
            <a:endParaRPr lang="en-US">
              <a:solidFill>
                <a:srgbClr val="444444"/>
              </a:solidFill>
            </a:endParaRPr>
          </a:p>
          <a:p>
            <a:endParaRPr lang="en-GB">
              <a:solidFill>
                <a:srgbClr val="444444"/>
              </a:solidFill>
            </a:endParaRPr>
          </a:p>
          <a:p>
            <a:r>
              <a:rPr lang="en-GB"/>
              <a:t>Chapter 6 of the Green Book on contraindications and special precautions: </a:t>
            </a:r>
            <a:r>
              <a:rPr lang="en-GB">
                <a:hlinkClick r:id="rId3"/>
              </a:rPr>
              <a:t>Contraindications and special considerations: the green book, chapter 6 - GOV.UK</a:t>
            </a:r>
            <a:r>
              <a:rPr lang="en-GB"/>
              <a:t> gives further advice on the use of live vaccines in individuals who are severely immunosuppressed. It states that the definition of “systemic high doses steroids” (and until at least 3 months after treatment has stopped) would include children who receive prednisolone, orally or rectally, at a daily dose (or its equivalent) of 2mg/ kg/day for at least one week, or 1mg/kg/day for one month. Occasionally, individuals on lower doses of steroids may be immunosuppressed and at increased risk from infections. In those cases, live vaccines should be considered with caution, in discussion with a relevant specialist physician”. </a:t>
            </a:r>
            <a:endParaRPr lang="en-US">
              <a:solidFill>
                <a:srgbClr val="444444"/>
              </a:solidFill>
            </a:endParaRPr>
          </a:p>
          <a:p>
            <a:endParaRPr lang="en-GB">
              <a:solidFill>
                <a:srgbClr val="444444"/>
              </a:solidFill>
            </a:endParaRPr>
          </a:p>
          <a:p>
            <a:pPr>
              <a:lnSpc>
                <a:spcPts val="1600"/>
              </a:lnSpc>
              <a:spcBef>
                <a:spcPts val="600"/>
              </a:spcBef>
            </a:pPr>
            <a:endParaRPr lang="en-GB">
              <a:solidFill>
                <a:srgbClr val="000000"/>
              </a:solidFill>
              <a:ea typeface="Calibri"/>
              <a:cs typeface="Calibri"/>
            </a:endParaRPr>
          </a:p>
          <a:p>
            <a:endParaRPr lang="en-GB">
              <a:solidFill>
                <a:srgbClr val="000000"/>
              </a:solidFill>
              <a:ea typeface="Calibri"/>
              <a:cs typeface="Calibri"/>
            </a:endParaRPr>
          </a:p>
          <a:p>
            <a:endParaRPr lang="en-GB">
              <a:solidFill>
                <a:srgbClr val="444444"/>
              </a:solidFill>
            </a:endParaRPr>
          </a:p>
          <a:p>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50</a:t>
            </a:fld>
            <a:endParaRPr lang="en-GB"/>
          </a:p>
        </p:txBody>
      </p:sp>
    </p:spTree>
    <p:extLst>
      <p:ext uri="{BB962C8B-B14F-4D97-AF65-F5344CB8AC3E}">
        <p14:creationId xmlns:p14="http://schemas.microsoft.com/office/powerpoint/2010/main" val="30598137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u="sng">
                <a:solidFill>
                  <a:srgbClr val="365F91"/>
                </a:solidFill>
                <a:effectLst/>
                <a:latin typeface="Arial"/>
                <a:ea typeface="Times New Roman" panose="02020603050405020304" pitchFamily="18" charset="0"/>
                <a:cs typeface="Arial"/>
                <a:hlinkClick r:id="rId3"/>
              </a:rPr>
              <a:t>Reye’s syndrome</a:t>
            </a:r>
            <a:endParaRPr lang="en-GB">
              <a:solidFill>
                <a:srgbClr val="000000"/>
              </a:solidFill>
              <a:effectLst/>
              <a:latin typeface="Times New Roman"/>
              <a:ea typeface="Calibri" panose="020F0502020204030204"/>
              <a:cs typeface="Calibri" panose="020F0502020204030204"/>
            </a:endParaRPr>
          </a:p>
          <a:p>
            <a:endParaRPr lang="en-GB" sz="1800" u="sng">
              <a:solidFill>
                <a:srgbClr val="365F91"/>
              </a:solidFill>
              <a:latin typeface="Arial"/>
              <a:cs typeface="Arial"/>
            </a:endParaRPr>
          </a:p>
          <a:p>
            <a:pPr>
              <a:lnSpc>
                <a:spcPts val="1600"/>
              </a:lnSpc>
              <a:spcBef>
                <a:spcPts val="600"/>
              </a:spcBef>
            </a:pPr>
            <a:r>
              <a:rPr lang="en-GB">
                <a:solidFill>
                  <a:srgbClr val="000000"/>
                </a:solidFill>
              </a:rPr>
              <a:t>The live attenuated vaccine is contraindicated in children and adolescents receiving </a:t>
            </a:r>
            <a:r>
              <a:rPr lang="en-GB" err="1">
                <a:solidFill>
                  <a:srgbClr val="000000"/>
                </a:solidFill>
              </a:rPr>
              <a:t>salicilate</a:t>
            </a:r>
            <a:r>
              <a:rPr lang="en-GB">
                <a:solidFill>
                  <a:srgbClr val="000000"/>
                </a:solidFill>
              </a:rPr>
              <a:t> therapy (other than for topical treatment of localised conditions) because of the association of Reye's syndrome with salicylates and wild-type flu infection as described in the SmPC for </a:t>
            </a:r>
            <a:r>
              <a:rPr lang="en-GB" err="1">
                <a:solidFill>
                  <a:srgbClr val="000000"/>
                </a:solidFill>
              </a:rPr>
              <a:t>Fluenz</a:t>
            </a:r>
            <a:r>
              <a:rPr lang="en-GB">
                <a:solidFill>
                  <a:srgbClr val="000000"/>
                </a:solidFill>
              </a:rPr>
              <a:t>. Reye's syndrome has been reported following the use of salicylates during wild-type influenza infection.</a:t>
            </a:r>
            <a:endParaRPr lang="en-US">
              <a:solidFill>
                <a:srgbClr val="444444"/>
              </a:solidFill>
            </a:endParaRPr>
          </a:p>
          <a:p>
            <a:pPr>
              <a:lnSpc>
                <a:spcPts val="1600"/>
              </a:lnSpc>
              <a:spcBef>
                <a:spcPts val="600"/>
              </a:spcBef>
            </a:pPr>
            <a:r>
              <a:rPr lang="en-GB">
                <a:solidFill>
                  <a:srgbClr val="000000"/>
                </a:solidFill>
              </a:rPr>
              <a:t>Because of the theoretical risk of Reye’s syndrome following administration of the LAIV to children on aspirin therapy or other salicylate-containing medicine, they should not be given LAIV and should instead be offered an inactivated flu vaccine.</a:t>
            </a:r>
            <a:endParaRPr lang="en-US">
              <a:solidFill>
                <a:srgbClr val="444444"/>
              </a:solidFill>
            </a:endParaRPr>
          </a:p>
          <a:p>
            <a:pPr>
              <a:spcBef>
                <a:spcPct val="30000"/>
              </a:spcBef>
              <a:spcAft>
                <a:spcPct val="0"/>
              </a:spcAft>
            </a:pPr>
            <a:endParaRPr lang="en-GB">
              <a:solidFill>
                <a:srgbClr val="444444"/>
              </a:solidFill>
            </a:endParaRPr>
          </a:p>
          <a:p>
            <a:endParaRPr lang="en-GB" sz="1800" u="sng">
              <a:solidFill>
                <a:srgbClr val="365F91"/>
              </a:solidFill>
              <a:latin typeface="Arial"/>
              <a:cs typeface="Arial"/>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a:p>
        </p:txBody>
      </p:sp>
    </p:spTree>
    <p:extLst>
      <p:ext uri="{BB962C8B-B14F-4D97-AF65-F5344CB8AC3E}">
        <p14:creationId xmlns:p14="http://schemas.microsoft.com/office/powerpoint/2010/main" val="331159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52</a:t>
            </a:fld>
            <a:endParaRPr lang="en-GB"/>
          </a:p>
        </p:txBody>
      </p:sp>
    </p:spTree>
    <p:extLst>
      <p:ext uri="{BB962C8B-B14F-4D97-AF65-F5344CB8AC3E}">
        <p14:creationId xmlns:p14="http://schemas.microsoft.com/office/powerpoint/2010/main" val="1778023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Minor illnesses without fever or systemic upset are not valid reasons to postpone vaccination. If the individual is acutely unwell, immunisation may be postponed until they have recovered.</a:t>
            </a:r>
            <a:r>
              <a:rPr lang="en-GB" baseline="0"/>
              <a:t> T</a:t>
            </a:r>
            <a:r>
              <a:rPr lang="en-GB"/>
              <a:t>his is to avoid confusing the differential diagnosis of acute illness by wrongly attributing any</a:t>
            </a:r>
            <a:r>
              <a:rPr lang="en-GB" baseline="0"/>
              <a:t> </a:t>
            </a:r>
            <a:r>
              <a:rPr lang="en-GB"/>
              <a:t>signs or symptoms to</a:t>
            </a:r>
            <a:r>
              <a:rPr lang="en-GB" baseline="0"/>
              <a:t> the</a:t>
            </a:r>
            <a:r>
              <a:rPr lang="en-GB"/>
              <a:t> adverse effects of the vaccine.</a:t>
            </a:r>
          </a:p>
          <a:p>
            <a:endParaRPr lang="en-GB"/>
          </a:p>
          <a:p>
            <a:r>
              <a:rPr lang="en-GB"/>
              <a:t>There are no data on the effectiveness of LAIV</a:t>
            </a:r>
            <a:r>
              <a:rPr lang="en-GB" baseline="0"/>
              <a:t> </a:t>
            </a:r>
            <a:r>
              <a:rPr lang="en-GB"/>
              <a:t>when given to children with heavily blocked or runny nose (rhinitis) attributable to infection or allergy. As heavy nasal congestion might impede delivery of the vaccine to the nasopharyngeal mucosa, deferral of administration until resolution of the nasal congestion should be considered or an appropriate alternative intramuscularly administered influenza vaccine should be considered.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ヒラギノ角ゴ Pro W3" pitchFamily="84" charset="-128"/>
                <a:cs typeface="ヒラギノ角ゴ Pro W3" pitchFamily="84" charset="-128"/>
              </a:rPr>
              <a:t>There is a potential for influenza antiviral agents to lower the effectiveness of the live attenuated influenza vaccine. Therefore, influenza antiviral agents and LAIV should not be administered concomitantly. LAIV</a:t>
            </a:r>
            <a:r>
              <a:rPr lang="en-GB" sz="1200" kern="1200" baseline="0">
                <a:solidFill>
                  <a:schemeClr val="tx1"/>
                </a:solidFill>
                <a:effectLst/>
                <a:latin typeface="+mn-lt"/>
                <a:ea typeface="ヒラギノ角ゴ Pro W3" pitchFamily="84" charset="-128"/>
                <a:cs typeface="ヒラギノ角ゴ Pro W3" pitchFamily="84" charset="-128"/>
              </a:rPr>
              <a:t> </a:t>
            </a:r>
            <a:r>
              <a:rPr lang="en-GB" sz="1200" kern="1200">
                <a:solidFill>
                  <a:schemeClr val="tx1"/>
                </a:solidFill>
                <a:effectLst/>
                <a:latin typeface="+mn-lt"/>
                <a:ea typeface="ヒラギノ角ゴ Pro W3" pitchFamily="84" charset="-128"/>
                <a:cs typeface="ヒラギノ角ゴ Pro W3" pitchFamily="84" charset="-128"/>
              </a:rPr>
              <a:t>should be delayed until 48 hours following the cessation of treatment with influenza antiviral agents. Administration of influenza antiviral agents within 2 weeks of administration of LAIV</a:t>
            </a:r>
            <a:r>
              <a:rPr lang="en-GB" sz="1200" kern="1200" baseline="0">
                <a:solidFill>
                  <a:schemeClr val="tx1"/>
                </a:solidFill>
                <a:effectLst/>
                <a:latin typeface="+mn-lt"/>
                <a:ea typeface="ヒラギノ角ゴ Pro W3" pitchFamily="84" charset="-128"/>
                <a:cs typeface="ヒラギノ角ゴ Pro W3" pitchFamily="84" charset="-128"/>
              </a:rPr>
              <a:t> </a:t>
            </a:r>
            <a:r>
              <a:rPr lang="en-GB" sz="1200" kern="1200">
                <a:solidFill>
                  <a:schemeClr val="tx1"/>
                </a:solidFill>
                <a:effectLst/>
                <a:latin typeface="+mn-lt"/>
                <a:ea typeface="ヒラギノ角ゴ Pro W3" pitchFamily="84" charset="-128"/>
                <a:cs typeface="ヒラギノ角ゴ Pro W3" pitchFamily="84" charset="-128"/>
              </a:rPr>
              <a:t>may adversely affect the effectiveness of the vaccine.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a:solidFill>
                <a:schemeClr val="tx1"/>
              </a:solidFill>
              <a:effectLst/>
              <a:latin typeface="+mn-lt"/>
              <a:ea typeface="ヒラギノ角ゴ Pro W3" pitchFamily="84" charset="-128"/>
              <a:cs typeface="ヒラギノ角ゴ Pro W3" pitchFamily="84" charset="-128"/>
            </a:endParaRPr>
          </a:p>
          <a:p>
            <a:r>
              <a:rPr lang="en-GB"/>
              <a:t>Minor illnesses without fever of systemic upset are not valid reasons to postpone vaccination. If the individual is acutely unwell the vaccination may be deferred until they have recovered.</a:t>
            </a:r>
            <a:r>
              <a:rPr lang="en-GB" baseline="0"/>
              <a:t> T</a:t>
            </a:r>
            <a:r>
              <a:rPr lang="en-GB"/>
              <a:t>his is to avoid confusing the differential diagnosis of any acute illness by wrongly attributing any</a:t>
            </a:r>
            <a:r>
              <a:rPr lang="en-GB" baseline="0"/>
              <a:t> </a:t>
            </a:r>
            <a:r>
              <a:rPr lang="en-GB"/>
              <a:t>signs or symptoms to the adverse effects of the vaccine.</a:t>
            </a:r>
          </a:p>
          <a:p>
            <a:endParaRPr lang="en-GB"/>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53</a:t>
            </a:fld>
            <a:endParaRPr lang="en-US"/>
          </a:p>
        </p:txBody>
      </p:sp>
    </p:spTree>
    <p:extLst>
      <p:ext uri="{BB962C8B-B14F-4D97-AF65-F5344CB8AC3E}">
        <p14:creationId xmlns:p14="http://schemas.microsoft.com/office/powerpoint/2010/main" val="35360267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a:solidFill>
                  <a:schemeClr val="tx1"/>
                </a:solidFill>
                <a:latin typeface="+mn-lt"/>
                <a:ea typeface="ヒラギノ角ゴ Pro W3"/>
                <a:cs typeface="Calibri"/>
              </a:rPr>
              <a:t>JCVI advised that, on the basis of</a:t>
            </a:r>
            <a:r>
              <a:rPr lang="en-GB">
                <a:ea typeface="ヒラギノ角ゴ Pro W3"/>
                <a:cs typeface="Calibri"/>
              </a:rPr>
              <a:t> study</a:t>
            </a:r>
            <a:r>
              <a:rPr lang="en-GB" sz="1200" b="0" i="0" u="none" strike="noStrike" kern="1200" baseline="0">
                <a:solidFill>
                  <a:schemeClr val="tx1"/>
                </a:solidFill>
                <a:latin typeface="+mn-lt"/>
                <a:ea typeface="ヒラギノ角ゴ Pro W3"/>
                <a:cs typeface="Calibri"/>
              </a:rPr>
              <a:t> data, children with asthma on inhaled corticosteroids may safely be given LAIV, irrespective of the dose prescribed. LAIV is not recommended for children and adolescents currently experiencing an acute exacerbation of symptoms including those who have had increased wheezing and/or needed additional bronchodilator treatment in the previous 72 hours. Such children should be offered a suitable inactivated influenza vaccine to avoid a delay in protection.</a:t>
            </a:r>
            <a:r>
              <a:rPr lang="en-GB">
                <a:ea typeface="ヒラギノ角ゴ Pro W3"/>
                <a:cs typeface="Calibri"/>
              </a:rPr>
              <a:t> </a:t>
            </a:r>
            <a:r>
              <a:rPr lang="en-GB">
                <a:hlinkClick r:id="rId3"/>
              </a:rPr>
              <a:t>Influenza: the green book chapter - GOV.UK</a:t>
            </a:r>
            <a:endParaRPr lang="en-GB" sz="1200" b="0" i="0" u="none" strike="noStrike" kern="1200" baseline="0">
              <a:solidFill>
                <a:srgbClr val="212A73"/>
              </a:solidFill>
              <a:latin typeface="+mn-lt"/>
              <a:ea typeface="Calibri"/>
              <a:cs typeface="Calibri"/>
            </a:endParaRPr>
          </a:p>
          <a:p>
            <a:r>
              <a:rPr lang="en-GB" sz="1200" b="0" i="0" u="none" strike="noStrike" kern="1200" baseline="0">
                <a:solidFill>
                  <a:schemeClr val="tx1"/>
                </a:solidFill>
                <a:latin typeface="+mn-lt"/>
                <a:ea typeface="ヒラギノ角ゴ Pro W3"/>
                <a:cs typeface="Calibri"/>
              </a:rPr>
              <a:t>There are limited safety data in children who require regular oral steroids for maintenance of asthma control, or have previously required intensive care for asthma exacerbation – such children should only be given LAIV on the advice of their specialist. As these children may be at higher risk from influenza infection, those who cannot receive LAIV should receive a suitable inactivated influenza vaccine. Children with significant asthma and aged under 9 years who have not been previously vaccinated against influenza will require a second dose (of either LAIV or inactivated vaccine as appropriate).</a:t>
            </a:r>
            <a:endParaRPr lang="en-GB">
              <a:ea typeface="ヒラギノ角ゴ Pro W3"/>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54</a:t>
            </a:fld>
            <a:endParaRPr lang="en-US"/>
          </a:p>
        </p:txBody>
      </p:sp>
    </p:spTree>
    <p:extLst>
      <p:ext uri="{BB962C8B-B14F-4D97-AF65-F5344CB8AC3E}">
        <p14:creationId xmlns:p14="http://schemas.microsoft.com/office/powerpoint/2010/main" val="2758334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panose="020F0502020204030204"/>
                <a:cs typeface="Calibri" panose="020F0502020204030204"/>
              </a:rPr>
              <a:t>* Subcutaneous administration would be 'off license' so would need to be administered via a Patient Specific Direction (PSD)</a:t>
            </a:r>
            <a:endParaRPr lang="en-US"/>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55</a:t>
            </a:fld>
            <a:endParaRPr lang="en-GB"/>
          </a:p>
        </p:txBody>
      </p:sp>
    </p:spTree>
    <p:extLst>
      <p:ext uri="{BB962C8B-B14F-4D97-AF65-F5344CB8AC3E}">
        <p14:creationId xmlns:p14="http://schemas.microsoft.com/office/powerpoint/2010/main" val="35199259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cs typeface="+mn-lt"/>
              </a:rPr>
            </a:br>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56</a:t>
            </a:fld>
            <a:endParaRPr lang="en-GB"/>
          </a:p>
        </p:txBody>
      </p:sp>
    </p:spTree>
    <p:extLst>
      <p:ext uri="{BB962C8B-B14F-4D97-AF65-F5344CB8AC3E}">
        <p14:creationId xmlns:p14="http://schemas.microsoft.com/office/powerpoint/2010/main" val="1645670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59</a:t>
            </a:fld>
            <a:endParaRPr lang="en-GB"/>
          </a:p>
        </p:txBody>
      </p:sp>
    </p:spTree>
    <p:extLst>
      <p:ext uri="{BB962C8B-B14F-4D97-AF65-F5344CB8AC3E}">
        <p14:creationId xmlns:p14="http://schemas.microsoft.com/office/powerpoint/2010/main" val="105951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panose="020B0502040204020203" pitchFamily="34" charset="0"/>
              </a:rPr>
              <a:t>*This should be either through a face to face taught course or a blended approach of both e-learning and a face to face taught course.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FFFF"/>
              </a:solidFill>
              <a:latin typeface="Source Sans Pro" pitchFamily="34"/>
              <a:cs typeface="Arial" pitchFamily="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FFFF"/>
                </a:solidFill>
                <a:latin typeface="Source Sans Pro" pitchFamily="34"/>
                <a:cs typeface="Arial" pitchFamily="34"/>
              </a:rPr>
              <a:t>Practitioners should always ensure they are accessing the most up to date information and guidance.</a:t>
            </a: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9</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solidFill>
                  <a:srgbClr val="212A73"/>
                </a:solidFill>
              </a:rPr>
              <a:t>Flu Vaccination programme 2026/27:Information for healthcare practitioners. Will be available to view here: </a:t>
            </a:r>
            <a:r>
              <a:rPr lang="en-GB" dirty="0">
                <a:solidFill>
                  <a:srgbClr val="212A73"/>
                </a:solidFill>
                <a:hlinkClick r:id="rId3"/>
              </a:rPr>
              <a:t>Annual flu programme - GOV.UK</a:t>
            </a:r>
            <a:endParaRPr lang="en-GB" dirty="0">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60</a:t>
            </a:fld>
            <a:endParaRPr lang="en-GB"/>
          </a:p>
        </p:txBody>
      </p:sp>
    </p:spTree>
    <p:extLst>
      <p:ext uri="{BB962C8B-B14F-4D97-AF65-F5344CB8AC3E}">
        <p14:creationId xmlns:p14="http://schemas.microsoft.com/office/powerpoint/2010/main" val="3655319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ヒラギノ角ゴ Pro W3" pitchFamily="84" charset="-128"/>
              <a:cs typeface="Calibri"/>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61</a:t>
            </a:fld>
            <a:endParaRPr lang="en-US"/>
          </a:p>
        </p:txBody>
      </p:sp>
    </p:spTree>
    <p:extLst>
      <p:ext uri="{BB962C8B-B14F-4D97-AF65-F5344CB8AC3E}">
        <p14:creationId xmlns:p14="http://schemas.microsoft.com/office/powerpoint/2010/main" val="3848544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a:solidFill>
                  <a:schemeClr val="tx1"/>
                </a:solidFill>
                <a:effectLst/>
                <a:latin typeface="+mn-lt"/>
                <a:ea typeface="ヒラギノ角ゴ Pro W3" pitchFamily="84" charset="-128"/>
                <a:cs typeface="ヒラギノ角ゴ Pro W3" pitchFamily="84" charset="-128"/>
              </a:rPr>
              <a:t>Vaccines should be stored in the original packaging at +2°C to +8°C and protected from light. All vaccines are sensitive to some extent to heat and cold. Heat speeds up the decline in potency of most vaccines, thus reducing their shelf life. Efficacy, safety and quality may be adversely affected if vaccines are not stored at the temperatures specified in the licence. Freezing may cause increased reactogenicity and loss of potency for some vaccines and can also cause hairline cracks in the container, leading to contamination of the contents.</a:t>
            </a:r>
          </a:p>
          <a:p>
            <a:endParaRPr lang="en-GB"/>
          </a:p>
          <a:p>
            <a:r>
              <a:rPr lang="en-GB" sz="1200" b="0" i="0" u="none" strike="noStrike" kern="1200" baseline="0">
                <a:solidFill>
                  <a:schemeClr val="tx1"/>
                </a:solidFill>
                <a:latin typeface="+mn-lt"/>
                <a:ea typeface="ヒラギノ角ゴ Pro W3" pitchFamily="84" charset="-128"/>
                <a:cs typeface="ヒラギノ角ゴ Pro W3" pitchFamily="84" charset="-128"/>
              </a:rPr>
              <a:t>LAIV has a shelf life of 18 weeks that starts at the point of release from the manufacturer. This is a shorter shelf life than other influenza vaccines and some of this time will have passed when the vaccine reaches the place where it is to be administered. It is important that the expiry date on the nasal spray applicator is checked before use. If the expiry date has passed, arrangements should be made to have the vaccine disposed safely. </a:t>
            </a:r>
          </a:p>
          <a:p>
            <a:endParaRPr lang="en-GB" sz="1200" b="0" i="0" u="none" strike="noStrike" kern="1200" baseline="0">
              <a:solidFill>
                <a:schemeClr val="tx1"/>
              </a:solidFill>
              <a:latin typeface="+mn-lt"/>
              <a:ea typeface="ヒラギノ角ゴ Pro W3" pitchFamily="84" charset="-128"/>
            </a:endParaRPr>
          </a:p>
          <a:p>
            <a:r>
              <a:rPr lang="en-GB"/>
              <a:t>The vaccine should be stored in the original packaging. This makes it easy to identify in the vaccine fridge and to check batch numbers and expiry dates. The original packaging also provides some protection against fluctuation of temperature and protection from light.</a:t>
            </a:r>
          </a:p>
          <a:p>
            <a:endParaRPr lang="en-GB"/>
          </a:p>
          <a:p>
            <a:r>
              <a:rPr lang="en-GB"/>
              <a:t>Vaccines are expensive and it is important to minimise wastage through inappropriate storage.</a:t>
            </a: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63</a:t>
            </a:fld>
            <a:endParaRPr lang="en-US"/>
          </a:p>
        </p:txBody>
      </p:sp>
    </p:spTree>
    <p:extLst>
      <p:ext uri="{BB962C8B-B14F-4D97-AF65-F5344CB8AC3E}">
        <p14:creationId xmlns:p14="http://schemas.microsoft.com/office/powerpoint/2010/main" val="3950973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GB" sz="1000"/>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65</a:t>
            </a:fld>
            <a:endParaRPr lang="en-GB"/>
          </a:p>
        </p:txBody>
      </p:sp>
    </p:spTree>
    <p:extLst>
      <p:ext uri="{BB962C8B-B14F-4D97-AF65-F5344CB8AC3E}">
        <p14:creationId xmlns:p14="http://schemas.microsoft.com/office/powerpoint/2010/main" val="10700232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hlinkClick r:id="rId3"/>
              </a:rPr>
              <a:t>Cell-based Trivalent Influenza Vaccine (Surface Antigen, Inactivated) Seqirus suspension for injection in pre-filled syringe - Summary of Product Characteristics (SmPC) - (emc) | 15818</a:t>
            </a:r>
            <a:endParaRPr lang="en-GB" dirty="0">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66</a:t>
            </a:fld>
            <a:endParaRPr lang="en-US"/>
          </a:p>
        </p:txBody>
      </p:sp>
    </p:spTree>
    <p:extLst>
      <p:ext uri="{BB962C8B-B14F-4D97-AF65-F5344CB8AC3E}">
        <p14:creationId xmlns:p14="http://schemas.microsoft.com/office/powerpoint/2010/main" val="19545829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67</a:t>
            </a:fld>
            <a:endParaRPr lang="en-GB"/>
          </a:p>
        </p:txBody>
      </p:sp>
    </p:spTree>
    <p:extLst>
      <p:ext uri="{BB962C8B-B14F-4D97-AF65-F5344CB8AC3E}">
        <p14:creationId xmlns:p14="http://schemas.microsoft.com/office/powerpoint/2010/main" val="2902052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68</a:t>
            </a:fld>
            <a:endParaRPr lang="en-US"/>
          </a:p>
        </p:txBody>
      </p:sp>
    </p:spTree>
    <p:extLst>
      <p:ext uri="{BB962C8B-B14F-4D97-AF65-F5344CB8AC3E}">
        <p14:creationId xmlns:p14="http://schemas.microsoft.com/office/powerpoint/2010/main" val="2756015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Before giving flu vaccine , immunisers must ensure that they have obtained informed consent from the </a:t>
            </a:r>
            <a:r>
              <a:rPr lang="en-GB"/>
              <a:t>individual </a:t>
            </a:r>
            <a:r>
              <a:rPr lang="en-GB" sz="1200"/>
              <a:t>or that a best interest decision has been made if the </a:t>
            </a:r>
            <a:r>
              <a:rPr lang="en-GB"/>
              <a:t>individual does</a:t>
            </a:r>
            <a:r>
              <a:rPr lang="en-GB" sz="1200"/>
              <a:t> not have mental capacity at the time of vaccination.</a:t>
            </a:r>
            <a:r>
              <a:rPr lang="en-GB"/>
              <a:t> </a:t>
            </a:r>
            <a:endParaRPr lang="en-GB" sz="1200"/>
          </a:p>
          <a:p>
            <a:pPr marL="0" indent="0">
              <a:lnSpc>
                <a:spcPct val="100000"/>
              </a:lnSpc>
              <a:spcBef>
                <a:spcPts val="0"/>
              </a:spcBef>
              <a:buNone/>
            </a:pPr>
            <a:endParaRPr lang="en-GB" sz="1200"/>
          </a:p>
          <a:p>
            <a:pPr marL="0" indent="0">
              <a:lnSpc>
                <a:spcPct val="100000"/>
              </a:lnSpc>
              <a:spcBef>
                <a:spcPts val="0"/>
              </a:spcBef>
              <a:buNone/>
            </a:pPr>
            <a:r>
              <a:rPr lang="en-GB" sz="1200"/>
              <a:t>In order to be able to consent to vaccination, the vaccinee should receive an explanation of the treatment and its benefits and risks, either verbally from a clinician, or in the form of a leaflet and letter.</a:t>
            </a:r>
            <a:endParaRPr lang="en-GB" sz="1200">
              <a:cs typeface="Calibri"/>
            </a:endParaRPr>
          </a:p>
          <a:p>
            <a:pPr>
              <a:lnSpc>
                <a:spcPct val="100000"/>
              </a:lnSpc>
              <a:spcBef>
                <a:spcPts val="0"/>
              </a:spcBef>
            </a:pPr>
            <a:endParaRPr lang="en-GB" sz="1200"/>
          </a:p>
          <a:p>
            <a:pPr marL="0" indent="0">
              <a:lnSpc>
                <a:spcPct val="100000"/>
              </a:lnSpc>
              <a:spcBef>
                <a:spcPts val="0"/>
              </a:spcBef>
              <a:buNone/>
            </a:pPr>
            <a:r>
              <a:rPr lang="en-GB" sz="1200"/>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a:t>
            </a:r>
            <a:endParaRPr lang="en-GB" sz="1200">
              <a:cs typeface="Calibri"/>
            </a:endParaRPr>
          </a:p>
          <a:p>
            <a:pPr marL="0" indent="0">
              <a:lnSpc>
                <a:spcPct val="100000"/>
              </a:lnSpc>
              <a:spcBef>
                <a:spcPts val="0"/>
              </a:spcBef>
              <a:buNone/>
            </a:pPr>
            <a:endParaRPr lang="en-GB" sz="1200"/>
          </a:p>
          <a:p>
            <a:pPr defTabSz="687388" eaLnBrk="0" hangingPunct="0">
              <a:defRPr/>
            </a:pPr>
            <a:r>
              <a:rPr lang="en-GB" sz="1200"/>
              <a:t>Consent is a process, not a one-off discussion and must consider 3 factors:</a:t>
            </a:r>
            <a:endParaRPr lang="en-GB" sz="1200">
              <a:cs typeface="Calibri"/>
            </a:endParaRPr>
          </a:p>
          <a:p>
            <a:pPr defTabSz="687388" eaLnBrk="0" hangingPunct="0">
              <a:defRPr/>
            </a:pPr>
            <a:endParaRPr lang="en-GB" altLang="en-US" sz="1200"/>
          </a:p>
          <a:p>
            <a:pPr marL="285750" indent="-285750">
              <a:buClr>
                <a:srgbClr val="007C91"/>
              </a:buClr>
              <a:buFont typeface="Arial" panose="020B0604020202020204" pitchFamily="34" charset="0"/>
              <a:buChar char="•"/>
              <a:defRPr/>
            </a:pPr>
            <a:r>
              <a:rPr lang="en-GB" altLang="en-US" sz="1200">
                <a:latin typeface="Arial"/>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sz="1200">
                <a:latin typeface="Arial"/>
                <a:cs typeface="Arial"/>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sz="1200">
                <a:latin typeface="Arial"/>
                <a:cs typeface="Arial"/>
              </a:rPr>
              <a:t>the person consenting must have the capacity to make the decision</a:t>
            </a:r>
          </a:p>
          <a:p>
            <a:pPr marL="0" indent="0">
              <a:lnSpc>
                <a:spcPct val="100000"/>
              </a:lnSpc>
              <a:spcBef>
                <a:spcPts val="0"/>
              </a:spcBef>
              <a:buNone/>
            </a:pPr>
            <a:endParaRPr lang="en-GB" sz="1200"/>
          </a:p>
          <a:p>
            <a:endParaRPr lang="en-GB"/>
          </a:p>
        </p:txBody>
      </p:sp>
      <p:sp>
        <p:nvSpPr>
          <p:cNvPr id="4" name="Slide Number Placeholder 3"/>
          <p:cNvSpPr>
            <a:spLocks noGrp="1"/>
          </p:cNvSpPr>
          <p:nvPr>
            <p:ph type="sldNum" sz="quarter" idx="5"/>
          </p:nvPr>
        </p:nvSpPr>
        <p:spPr/>
        <p:txBody>
          <a:bodyPr/>
          <a:lstStyle/>
          <a:p>
            <a:fld id="{751F4298-B18E-4A8A-93A1-7FAD88BFE6F3}" type="slidenum">
              <a:rPr lang="en-US" smtClean="0"/>
              <a:t>69</a:t>
            </a:fld>
            <a:endParaRPr lang="en-US"/>
          </a:p>
        </p:txBody>
      </p:sp>
    </p:spTree>
    <p:extLst>
      <p:ext uri="{BB962C8B-B14F-4D97-AF65-F5344CB8AC3E}">
        <p14:creationId xmlns:p14="http://schemas.microsoft.com/office/powerpoint/2010/main" val="3099479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70</a:t>
            </a:fld>
            <a:endParaRPr lang="en-GB"/>
          </a:p>
        </p:txBody>
      </p:sp>
    </p:spTree>
    <p:extLst>
      <p:ext uri="{BB962C8B-B14F-4D97-AF65-F5344CB8AC3E}">
        <p14:creationId xmlns:p14="http://schemas.microsoft.com/office/powerpoint/2010/main" val="22648761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71</a:t>
            </a:fld>
            <a:endParaRPr lang="en-GB"/>
          </a:p>
        </p:txBody>
      </p:sp>
    </p:spTree>
    <p:extLst>
      <p:ext uri="{BB962C8B-B14F-4D97-AF65-F5344CB8AC3E}">
        <p14:creationId xmlns:p14="http://schemas.microsoft.com/office/powerpoint/2010/main" val="180976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13</a:t>
            </a:fld>
            <a:endParaRPr lang="en-GB"/>
          </a:p>
        </p:txBody>
      </p:sp>
    </p:spTree>
    <p:extLst>
      <p:ext uri="{BB962C8B-B14F-4D97-AF65-F5344CB8AC3E}">
        <p14:creationId xmlns:p14="http://schemas.microsoft.com/office/powerpoint/2010/main" val="664417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a:solidFill>
                  <a:srgbClr val="212A73"/>
                </a:solidFill>
              </a:rPr>
              <a:t>Giving vaccine into the muscle: </a:t>
            </a:r>
          </a:p>
          <a:p>
            <a:pPr marL="171450" indent="-171450">
              <a:lnSpc>
                <a:spcPct val="110000"/>
              </a:lnSpc>
              <a:spcBef>
                <a:spcPts val="600"/>
              </a:spcBef>
              <a:buFont typeface="Arial"/>
              <a:buChar char="•"/>
            </a:pPr>
            <a:r>
              <a:rPr lang="en-GB">
                <a:solidFill>
                  <a:srgbClr val="212A73"/>
                </a:solidFill>
              </a:rPr>
              <a:t>leads to a better immune response to the vaccine (as the muscle contains the appropriate cells necessary to initiate the immune response)</a:t>
            </a:r>
            <a:endParaRPr lang="en-US">
              <a:solidFill>
                <a:srgbClr val="212A73"/>
              </a:solidFill>
            </a:endParaRPr>
          </a:p>
          <a:p>
            <a:pPr marL="171450" indent="-171450">
              <a:lnSpc>
                <a:spcPct val="110000"/>
              </a:lnSpc>
              <a:buFont typeface="Arial"/>
              <a:buChar char="•"/>
            </a:pPr>
            <a:r>
              <a:rPr lang="en-GB">
                <a:solidFill>
                  <a:srgbClr val="212A73"/>
                </a:solidFill>
              </a:rPr>
              <a:t>is less likely to cause local reactions than if the vaccine is given under the skin (subcutaneously)</a:t>
            </a:r>
            <a:endParaRPr lang="en-US">
              <a:solidFill>
                <a:srgbClr val="212A73"/>
              </a:solidFill>
            </a:endParaRPr>
          </a:p>
          <a:p>
            <a:pPr>
              <a:lnSpc>
                <a:spcPct val="110000"/>
              </a:lnSpc>
              <a:spcBef>
                <a:spcPts val="1200"/>
              </a:spcBef>
            </a:pPr>
            <a:r>
              <a:rPr lang="en-GB">
                <a:solidFill>
                  <a:srgbClr val="212A73"/>
                </a:solidFill>
              </a:rPr>
              <a:t>The needle needs to be long enough to ensure vaccine is injected into the muscle. For this reason, a 25mm needle is recommended.</a:t>
            </a:r>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72</a:t>
            </a:fld>
            <a:endParaRPr lang="en-US"/>
          </a:p>
        </p:txBody>
      </p:sp>
    </p:spTree>
    <p:extLst>
      <p:ext uri="{BB962C8B-B14F-4D97-AF65-F5344CB8AC3E}">
        <p14:creationId xmlns:p14="http://schemas.microsoft.com/office/powerpoint/2010/main" val="8160965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73</a:t>
            </a:fld>
            <a:endParaRPr lang="en-US"/>
          </a:p>
        </p:txBody>
      </p:sp>
    </p:spTree>
    <p:extLst>
      <p:ext uri="{BB962C8B-B14F-4D97-AF65-F5344CB8AC3E}">
        <p14:creationId xmlns:p14="http://schemas.microsoft.com/office/powerpoint/2010/main" val="10461369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trike="sngStrike">
              <a:highlight>
                <a:srgbClr val="FFFF00"/>
              </a:highlight>
              <a:ea typeface="Calibri"/>
              <a:cs typeface="Calibri"/>
            </a:endParaRPr>
          </a:p>
        </p:txBody>
      </p:sp>
      <p:sp>
        <p:nvSpPr>
          <p:cNvPr id="4" name="Slide Number Placeholder 3"/>
          <p:cNvSpPr>
            <a:spLocks noGrp="1"/>
          </p:cNvSpPr>
          <p:nvPr>
            <p:ph type="sldNum" sz="quarter" idx="10"/>
          </p:nvPr>
        </p:nvSpPr>
        <p:spPr/>
        <p:txBody>
          <a:bodyPr/>
          <a:lstStyle/>
          <a:p>
            <a:fld id="{E3F8AA70-D14C-4B43-B2DB-D09A5DC98D55}" type="slidenum">
              <a:rPr lang="en-GB" smtClean="0"/>
              <a:t>74</a:t>
            </a:fld>
            <a:endParaRPr lang="en-GB"/>
          </a:p>
        </p:txBody>
      </p:sp>
    </p:spTree>
    <p:extLst>
      <p:ext uri="{BB962C8B-B14F-4D97-AF65-F5344CB8AC3E}">
        <p14:creationId xmlns:p14="http://schemas.microsoft.com/office/powerpoint/2010/main" val="966628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800">
                <a:effectLst/>
                <a:latin typeface="Segoe UI"/>
                <a:cs typeface="Segoe UI"/>
              </a:rPr>
              <a:t>An incomplete dose of LAIV does not need to be repeated as long as at least 0.1ml of the vaccine has been given intranasally as each half dose (0.1ml) contains enough viral particles to</a:t>
            </a:r>
            <a:br>
              <a:rPr lang="en-GB" sz="1800" dirty="0">
                <a:effectLst/>
                <a:latin typeface="Segoe UI" panose="020B0502040204020203" pitchFamily="34" charset="0"/>
                <a:cs typeface="Segoe UI"/>
              </a:rPr>
            </a:br>
            <a:r>
              <a:rPr lang="en-GB" sz="1800">
                <a:effectLst/>
                <a:latin typeface="Segoe UI"/>
                <a:cs typeface="Segoe UI"/>
              </a:rPr>
              <a:t>induce an immune response.</a:t>
            </a:r>
            <a:r>
              <a:rPr lang="en-GB" sz="1800">
                <a:latin typeface="Segoe UI"/>
                <a:cs typeface="Segoe UI"/>
              </a:rPr>
              <a:t> </a:t>
            </a:r>
            <a:endParaRPr lang="en-GB"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Segoe UI"/>
                <a:cs typeface="Segoe UI"/>
              </a:rPr>
              <a:t>If the vaccine is accidentally squirted into the child’s eye, it may cause some slight irritation to the eye and eyewash or normal saline should be used to wash out the eye. The child or</a:t>
            </a:r>
            <a:br>
              <a:rPr lang="en-GB" sz="1800" dirty="0">
                <a:effectLst/>
                <a:latin typeface="Segoe UI" panose="020B0502040204020203" pitchFamily="34" charset="0"/>
                <a:cs typeface="Segoe UI"/>
              </a:rPr>
            </a:br>
            <a:r>
              <a:rPr lang="en-GB" sz="1800" dirty="0">
                <a:effectLst/>
                <a:latin typeface="Segoe UI"/>
                <a:cs typeface="Segoe UI"/>
              </a:rPr>
              <a:t>parent/carer should be advised to seek medical advice if any irritation occurs and persists beyond what might reasonably be expected.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a:cs typeface="Segoe UI"/>
            </a:endParaRPr>
          </a:p>
          <a:p>
            <a:pPr>
              <a:defRPr/>
            </a:pPr>
            <a:r>
              <a:rPr lang="en-GB" sz="1800" dirty="0">
                <a:effectLst/>
                <a:latin typeface="Segoe UI"/>
                <a:cs typeface="Segoe UI"/>
              </a:rPr>
              <a:t>Taken </a:t>
            </a:r>
            <a:r>
              <a:rPr lang="en-GB" sz="1800" dirty="0">
                <a:latin typeface="Segoe UI"/>
                <a:cs typeface="Segoe UI"/>
              </a:rPr>
              <a:t>from: </a:t>
            </a:r>
            <a:r>
              <a:rPr lang="en-GB" dirty="0">
                <a:hlinkClick r:id="rId3"/>
              </a:rPr>
              <a:t>Flu vaccination programme: Information for healthcare practitioners - GOV.UK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Segoe UI" panose="020B0502040204020203" pitchFamily="34" charset="0"/>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75</a:t>
            </a:fld>
            <a:endParaRPr lang="en-GB"/>
          </a:p>
        </p:txBody>
      </p:sp>
    </p:spTree>
    <p:extLst>
      <p:ext uri="{BB962C8B-B14F-4D97-AF65-F5344CB8AC3E}">
        <p14:creationId xmlns:p14="http://schemas.microsoft.com/office/powerpoint/2010/main" val="285435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Further information on the administrat</a:t>
            </a:r>
            <a:r>
              <a:rPr lang="en-US">
                <a:ea typeface="Calibri"/>
                <a:cs typeface="Calibri"/>
              </a:rPr>
              <a:t>ion of LAIV is available here:</a:t>
            </a:r>
            <a:r>
              <a:rPr lang="en-US" dirty="0"/>
              <a:t> </a:t>
            </a:r>
            <a:r>
              <a:rPr lang="en-US" dirty="0">
                <a:hlinkClick r:id="rId3"/>
              </a:rPr>
              <a:t>Childhood influenza vaccination programme - Public Health Wales</a:t>
            </a:r>
            <a:endParaRPr lang="en-US">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77</a:t>
            </a:fld>
            <a:endParaRPr lang="en-GB"/>
          </a:p>
        </p:txBody>
      </p:sp>
    </p:spTree>
    <p:extLst>
      <p:ext uri="{BB962C8B-B14F-4D97-AF65-F5344CB8AC3E}">
        <p14:creationId xmlns:p14="http://schemas.microsoft.com/office/powerpoint/2010/main" val="22619547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a:p>
          <a:p>
            <a:r>
              <a:rPr lang="en-GB"/>
              <a:t>Green Book chapter</a:t>
            </a:r>
            <a:r>
              <a:rPr lang="en-GB" baseline="0"/>
              <a:t> 9: </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79</a:t>
            </a:fld>
            <a:endParaRPr lang="en-GB"/>
          </a:p>
        </p:txBody>
      </p:sp>
    </p:spTree>
    <p:extLst>
      <p:ext uri="{BB962C8B-B14F-4D97-AF65-F5344CB8AC3E}">
        <p14:creationId xmlns:p14="http://schemas.microsoft.com/office/powerpoint/2010/main" val="3647257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81</a:t>
            </a:fld>
            <a:endParaRPr lang="en-GB"/>
          </a:p>
        </p:txBody>
      </p:sp>
    </p:spTree>
    <p:extLst>
      <p:ext uri="{BB962C8B-B14F-4D97-AF65-F5344CB8AC3E}">
        <p14:creationId xmlns:p14="http://schemas.microsoft.com/office/powerpoint/2010/main" val="1640406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82</a:t>
            </a:fld>
            <a:endParaRPr lang="en-GB"/>
          </a:p>
        </p:txBody>
      </p:sp>
    </p:spTree>
    <p:extLst>
      <p:ext uri="{BB962C8B-B14F-4D97-AF65-F5344CB8AC3E}">
        <p14:creationId xmlns:p14="http://schemas.microsoft.com/office/powerpoint/2010/main" val="25730251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83</a:t>
            </a:fld>
            <a:endParaRPr lang="en-GB"/>
          </a:p>
        </p:txBody>
      </p:sp>
    </p:spTree>
    <p:extLst>
      <p:ext uri="{BB962C8B-B14F-4D97-AF65-F5344CB8AC3E}">
        <p14:creationId xmlns:p14="http://schemas.microsoft.com/office/powerpoint/2010/main" val="3555678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87</a:t>
            </a:fld>
            <a:endParaRPr lang="en-GB"/>
          </a:p>
        </p:txBody>
      </p:sp>
    </p:spTree>
    <p:extLst>
      <p:ext uri="{BB962C8B-B14F-4D97-AF65-F5344CB8AC3E}">
        <p14:creationId xmlns:p14="http://schemas.microsoft.com/office/powerpoint/2010/main" val="1774732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sz="1200" b="0" i="0" u="none" strike="noStrike" kern="1200" baseline="0">
                <a:solidFill>
                  <a:schemeClr val="tx1"/>
                </a:solidFill>
                <a:latin typeface="+mn-lt"/>
                <a:ea typeface="ヒラギノ角ゴ Pro W3" pitchFamily="84" charset="-128"/>
                <a:cs typeface="ヒラギノ角ゴ Pro W3" pitchFamily="84" charset="-128"/>
              </a:rPr>
              <a:t>The World Health Organization (WHO) convenes a group that reviews the global influenza situation (once each year for the northern hemisphere and once for the southern hemisphere) and recommends which flu strains should go in the seasonal vaccine to be produced by manufacturers for the following season 6 to 8 months later. This recommendation is based on information about the circulating viruses and epidemiological data from around the world at that time. </a:t>
            </a:r>
          </a:p>
          <a:p>
            <a:pPr eaLnBrk="1" hangingPunct="1">
              <a:spcBef>
                <a:spcPct val="0"/>
              </a:spcBef>
            </a:pPr>
            <a:endParaRPr lang="en-GB" sz="1200" kern="1200">
              <a:solidFill>
                <a:schemeClr val="tx1"/>
              </a:solidFill>
              <a:effectLst/>
              <a:latin typeface="+mn-lt"/>
              <a:ea typeface="ヒラギノ角ゴ Pro W3" pitchFamily="84" charset="-128"/>
              <a:cs typeface="ヒラギノ角ゴ Pro W3" pitchFamily="84" charset="-128"/>
            </a:endParaRPr>
          </a:p>
          <a:p>
            <a:pPr eaLnBrk="1" hangingPunct="1">
              <a:spcBef>
                <a:spcPct val="0"/>
              </a:spcBef>
            </a:pPr>
            <a:r>
              <a:rPr lang="en-GB" sz="1200" kern="1200">
                <a:solidFill>
                  <a:schemeClr val="tx1"/>
                </a:solidFill>
                <a:effectLst/>
                <a:latin typeface="+mn-lt"/>
                <a:ea typeface="ヒラギノ角ゴ Pro W3" pitchFamily="84" charset="-128"/>
                <a:cs typeface="ヒラギノ角ゴ Pro W3" pitchFamily="84" charset="-128"/>
              </a:rPr>
              <a:t>In 2023, the WHO recommended switching back from quadrivalent to trivalent flu vaccinations as the </a:t>
            </a:r>
            <a:r>
              <a:rPr lang="en-GB" sz="1200" b="0" kern="1200">
                <a:solidFill>
                  <a:schemeClr val="tx1"/>
                </a:solidFill>
                <a:effectLst/>
                <a:latin typeface="+mn-lt"/>
                <a:ea typeface="+mn-ea"/>
                <a:cs typeface="+mn-cs"/>
              </a:rPr>
              <a:t>inclusion of the B/Yamagata lineage antigen in quadrivalent influenza vaccines is no longer warranted.</a:t>
            </a:r>
            <a:endParaRPr lang="en-GB" b="0"/>
          </a:p>
          <a:p>
            <a:pPr eaLnBrk="1" hangingPunct="1">
              <a:spcBef>
                <a:spcPct val="0"/>
              </a:spcBef>
            </a:pPr>
            <a:endParaRPr lang="en-GB"/>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pPr/>
              <a:t>15</a:t>
            </a:fld>
            <a:endParaRPr lang="en-GB"/>
          </a:p>
        </p:txBody>
      </p:sp>
      <p:sp>
        <p:nvSpPr>
          <p:cNvPr id="81925"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GB">
                <a:ea typeface="ＭＳ Ｐゴシック" charset="-128"/>
                <a:cs typeface="ＭＳ Ｐゴシック" charset="-128"/>
              </a:rPr>
              <a:t>DRAFT ONLY - Please see the disclaimer text on slide 1</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88</a:t>
            </a:fld>
            <a:endParaRPr lang="en-GB"/>
          </a:p>
        </p:txBody>
      </p:sp>
    </p:spTree>
    <p:extLst>
      <p:ext uri="{BB962C8B-B14F-4D97-AF65-F5344CB8AC3E}">
        <p14:creationId xmlns:p14="http://schemas.microsoft.com/office/powerpoint/2010/main" val="2579650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risk of serious illness from flu is higher among children under 6 months of age, older people and those with underlying health conditions such as respiratory disease, cardiac disease or immunosuppression, as well as pregnant women. These groups are at greater risk of complications from flu such as bronchitis or pneumonia</a:t>
            </a:r>
            <a:r>
              <a:rPr lang="en-GB" sz="1200" kern="1200">
                <a:solidFill>
                  <a:schemeClr val="tx1"/>
                </a:solidFill>
                <a:effectLst/>
                <a:latin typeface="+mn-lt"/>
                <a:ea typeface="ヒラギノ角ゴ Pro W3" pitchFamily="84" charset="-128"/>
                <a:cs typeface="ヒラギノ角ゴ Pro W3" pitchFamily="84" charset="-128"/>
              </a:rPr>
              <a:t>. </a:t>
            </a:r>
            <a:endParaRPr lang="en-GB"/>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a:p>
        </p:txBody>
      </p:sp>
    </p:spTree>
    <p:extLst>
      <p:ext uri="{BB962C8B-B14F-4D97-AF65-F5344CB8AC3E}">
        <p14:creationId xmlns:p14="http://schemas.microsoft.com/office/powerpoint/2010/main" val="284790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17</a:t>
            </a:fld>
            <a:endParaRPr lang="en-US"/>
          </a:p>
        </p:txBody>
      </p:sp>
    </p:spTree>
    <p:extLst>
      <p:ext uri="{BB962C8B-B14F-4D97-AF65-F5344CB8AC3E}">
        <p14:creationId xmlns:p14="http://schemas.microsoft.com/office/powerpoint/2010/main" val="3476992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a:t>
            </a:r>
            <a:r>
              <a:rPr lang="en-GB">
                <a:solidFill>
                  <a:srgbClr val="1F1F1F"/>
                </a:solidFill>
                <a:highlight>
                  <a:srgbClr val="FFFFFF"/>
                </a:highlight>
              </a:rPr>
              <a:t>Eligible staff who are over the age of 65 and/or who fall in a clinical risk group eligible for flu vaccination should not be vaccinated until 1 October 2026. This will offer the best protection against flu over winter for these staff based on the best clinical evidence of vaccine efficacy and waning. </a:t>
            </a:r>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22</a:t>
            </a:fld>
            <a:endParaRPr lang="en-GB"/>
          </a:p>
        </p:txBody>
      </p:sp>
    </p:spTree>
    <p:extLst>
      <p:ext uri="{BB962C8B-B14F-4D97-AF65-F5344CB8AC3E}">
        <p14:creationId xmlns:p14="http://schemas.microsoft.com/office/powerpoint/2010/main" val="1471302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Vaccination against Influenza</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40932686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9243227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7" name="Rectangle 6"/>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Tree>
    <p:extLst>
      <p:ext uri="{BB962C8B-B14F-4D97-AF65-F5344CB8AC3E}">
        <p14:creationId xmlns:p14="http://schemas.microsoft.com/office/powerpoint/2010/main" val="292408199"/>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33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ur03.safelinks.protection.outlook.com/?url=https%3A%2F%2Fphw.nhs.wales%2Ftopics%2Fimmunisation-and-vaccines%2Ffluvaccine%2Fannual-influenza-surveillance-and-influenza-vaccination-uptake-reports%2F&amp;data=05%7C02%7CClare.Powell2%40wales.nhs.uk%7C9f04bb92460b47a1090a08ddc9e4ef85%7Cbb5628b8e3284082a856433c9edc8fae%7C0%7C0%7C638888707281479578%7CUnknown%7CTWFpbGZsb3d8eyJFbXB0eU1hcGkiOnRydWUsIlYiOiIwLjAuMDAwMCIsIlAiOiJXaW4zMiIsIkFOIjoiTWFpbCIsIldUIjoyfQ%3D%3D%7C0%7C%7C%7C&amp;sdata=3u8y71UPo3UfD3r13m8s3UXYm%2FP1iOHAOVjUrrAIsB0%3D&amp;reserved=0"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phw.nhs.wales/topics/immunisation-and-vaccines/fluvaccine/weekly-influenza-and-acute-respiratory-infection-repor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phw.nhs.wales/topics/immunisation-and-vaccines/fluvaccine/" TargetMode="External"/><Relationship Id="rId3" Type="http://schemas.openxmlformats.org/officeDocument/2006/relationships/hyperlink" Target="https://www.gov.uk/government/publications/influenza-the-green-book-chapter" TargetMode="External"/><Relationship Id="rId7" Type="http://schemas.openxmlformats.org/officeDocument/2006/relationships/hyperlink" Target="https://www.gov.uk/government/publications/flu-vaccines-2026-to-2027-jcvi-advice-16-july-2025/jcvi-statement-on-influenza-vaccines-for-2026-to-202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ov.wales/eligible-groups-2026-2027-flu-immunisation-programme" TargetMode="External"/><Relationship Id="rId5" Type="http://schemas.openxmlformats.org/officeDocument/2006/relationships/hyperlink" Target="https://www.gov.wales/national-influenza-immunisation-programme-2026-2027-whc2026010" TargetMode="External"/><Relationship Id="rId4" Type="http://schemas.openxmlformats.org/officeDocument/2006/relationships/hyperlink" Target="https://www.gov.uk/government/collections/annual-flu-programme#2025-to-2026-flu-season"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gov.wales/national-influenza-immunisation-programme-2026-2027-whc202601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v.wales/national-influenza-immunisation-programme-2026-2027-whc202601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gov.wales/national-influenza-immunisation-programme-2026-2027-whc2026010"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gov.wales/national-influenza-immunisation-programme-2026-2027-whc2026010"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NULL" TargetMode="External"/><Relationship Id="rId3" Type="http://schemas.openxmlformats.org/officeDocument/2006/relationships/hyperlink" Target="https://www.gov.wales/national-influenza-immunisation-programme-2026-2027-whc2026010" TargetMode="External"/><Relationship Id="rId7" Type="http://schemas.openxmlformats.org/officeDocument/2006/relationships/hyperlink" Target="NUL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NULL" TargetMode="External"/><Relationship Id="rId5" Type="http://schemas.openxmlformats.org/officeDocument/2006/relationships/hyperlink" Target="https://www.gov.wales/national-influenza-immunisation-programme-2025-2026-whc2025020" TargetMode="External"/><Relationship Id="rId10" Type="http://schemas.openxmlformats.org/officeDocument/2006/relationships/hyperlink" Target="NULL" TargetMode="External"/><Relationship Id="rId4" Type="http://schemas.openxmlformats.org/officeDocument/2006/relationships/hyperlink" Target="https://www.gov.wales/eligible-groups-2026-2027-flu-immunisation-programme" TargetMode="External"/><Relationship Id="rId9" Type="http://schemas.openxmlformats.org/officeDocument/2006/relationships/hyperlink" Target="NUL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v.wales/eligible-groups-2026-2027-flu-immunisation-programm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gov.wales/eligible-groups-2026-2027-flu-immunisation-programm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gov.wales/national-influenza-immunisation-programme-2026-2027-whc2026010"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phw.nhs.wales/topics/immunisation-and-vaccines/vaccination-information-in-accessible-format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hyperlink" Target="https://www.gov.wales/national-influenza-immunisation-programme-2026-2027-whc202601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hswales365.sharepoint.com/sites/PHW_VPDPComms/Shared%20Documents/Forms/AllItems.aspx?viewid=e6188ead%2D4ecd%2D44a1%2D92db%2D73c30df1094a&amp;id=%2Fsites%2FPHW%5FVPDPComms%2FShared%20Documents%2FInfluenza%2FInfluenza%5Fvaccine%5Fuptake%5Fpregnancy%5FApril%5F2026%2Epdf&amp;parent=%2Fsites%2FPHW%5FVPDPComms%2FShared%20Documents%2FInfluenz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s://www.gov.wales/eligible-groups-2026-2027-flu-immunisation-programme-html#20740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hw.nhs.wales/topics/immunisation-and-vaccines/fluvaccine/influenza-flu-information-for-health-and-social-care-workers-eligible-for-the-vaccin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eur03.safelinks.protection.outlook.com/?url=https%3A%2F%2Fphw.nhs.wales%2Ftopics%2Fimmunisation-and-vaccines%2Fimmunisation-elearning%2Fflu-vaccine-information-for-health-and-social-care-staff-in-wales-2024-25%2F&amp;data=05%7C02%7CClare.Powell2%40wales.nhs.uk%7C36fe75e63b574411802608ddc8487234%7Cbb5628b8e3284082a856433c9edc8fae%7C0%7C0%7C638886935675778787%7CUnknown%7CTWFpbGZsb3d8eyJFbXB0eU1hcGkiOnRydWUsIlYiOiIwLjAuMDAwMCIsIlAiOiJXaW4zMiIsIkFOIjoiTWFpbCIsIldUIjoyfQ%3D%3D%7C0%7C%7C%7C&amp;sdata=sigs1Y5zxkBl%2B1Ce3rFur4P17RdIeCbmrDSncr9r0MA%3D&amp;reserved=0"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legislation.gov.uk/ukpga/2008/14/content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phw.nhs.wales/topics/immunisation-and-vaccines/fluvaccine/resourcesforprofessional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who.int/news/item/27-02-2026-recommendations-for-influenza-vaccine-composition-for-the-2026-2027-northern-hemisphere-seaso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ov.wales/national-influenza-immunisation-programme-2026-2027-whc2026010-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v.uk/government/topics/public-health" TargetMode="External"/><Relationship Id="rId2" Type="http://schemas.openxmlformats.org/officeDocument/2006/relationships/hyperlink" Target="https://phw.nhs.wales/topics/immunisation-and-vaccine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flu-vaccines-2026-to-2027-jcvi-advice-16-july-2025/jcvi-statement-on-influenza-vaccines-for-2026-to-202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medicines.org.uk/emc/product/15818/smp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gov.uk/government/publications/flu-vaccines-2026-to-2027-jcvi-advice-16-july-2025/jcvi-statement-on-influenza-vaccines-for-2026-to-2027" TargetMode="External"/><Relationship Id="rId4" Type="http://schemas.openxmlformats.org/officeDocument/2006/relationships/hyperlink" Target="https://www.nitag-resource.org/sites/default/files/2022-11/Draft%20JCVI%20Statement%20on%20Influenza%20Vaccines%202023-24_final%20version.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medicines.org.uk/emc/product/15818/smp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medicines.org.uk/emc/product/1579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v.wales/national-influenza-immunisation-programme-2026-2027-whc202601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phw.nhs.wales/topics/immunisation-and-vaccines/vaccination-accessible-information/"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medicines.org.uk/emc/product/15790/smpc"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gov.uk/government/publications/flu-vaccines-2026-to-2027-jcvi-advice-16-july-2025/jcvi-statement-on-influenza-vaccines-for-2026-to-2027"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gov.uk/government/publications/influenza-the-green-book-chapter"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v.uk/government/collections/annual-flu-programme#2026-to-2027-flu-season"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hyperlink" Target="https://www.wmic.wales.nhs.uk/pgds-templates-advic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www.wmic.wales.nhs.uk/supply-and-administration-of-vaccines-in-wales/" TargetMode="External"/><Relationship Id="rId4" Type="http://schemas.openxmlformats.org/officeDocument/2006/relationships/hyperlink" Target="https://www.sps.nhs.uk/"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www.legislation.gov.uk/ukpga/2005/9/contents"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www.gov.uk/government/publications/immunisation-procedures-the-green-book-chapter-4"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www.gov.uk/government/publications/surveillance-and-monitoring-for-vaccine-safety-the-green-book-chapter-9" TargetMode="External"/><Relationship Id="rId5" Type="http://schemas.openxmlformats.org/officeDocument/2006/relationships/hyperlink" Target="http://www.mhra.gov.uk/yellowcard" TargetMode="External"/><Relationship Id="rId4" Type="http://schemas.openxmlformats.org/officeDocument/2006/relationships/hyperlink" Target="https://yellowcard.mhra.gov.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https://www.nice.org.uk/guidance/ng103/chapter/Recommendations"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hyperlink" Target="https://www.nice.org.uk/guidance/ng103/chapter/recommendations#carers" TargetMode="External"/><Relationship Id="rId5" Type="http://schemas.openxmlformats.org/officeDocument/2006/relationships/hyperlink" Target="https://www.nice.org.uk/guidance/ng103/chapter/recommendations#eligible-groups" TargetMode="External"/><Relationship Id="rId4" Type="http://schemas.openxmlformats.org/officeDocument/2006/relationships/hyperlink" Target="https://www.nice.org.uk/guidance/ng103/chapter/recommendations#providers-of-flu-vaccination"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my.esr.nhs.uk/localresponse/?TAM_OP=W3login&amp;USERNAME=unauthenticated&amp;ERROR_CODE=0x00000000&amp;METHOD=GET&amp;URL=https%3A%2F%2Fmy.esr.nhs.uk%2FOA_HTML%2FRF.jsp%3Ffunction_id%3D18931%26resp_id%3D-1%26resp_appl_id%3D-1%26security_group_id%3D0%26lang_code%3DUS%26params%3DQinNEtMIy728t7bXXQPITirmlEWEI1XI512QkUXfJPmvOD2wyzXT4SBU7EPGgNFhFGT5UuAaa.aGcKrg74urKWauzCR9mV2ZVrjg8q3Jk7Y&amp;HOSTNAME=my.esr.nhs.uk&amp;FAILREASON=&amp;PROTOCOL=http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phw.nhs.wales/knowledge-article/immunisation-e-learning/" TargetMode="External"/><Relationship Id="rId4" Type="http://schemas.openxmlformats.org/officeDocument/2006/relationships/hyperlink" Target="https://learning.nhs.wales/"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phw.nhs.wales/topics/immunisation-and-vaccines/fluvaccine/resourcesforprofessionals/"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nhswales365.sharepoint.com/:w:/r/sites/PHW_VPDPComms/_layouts/15/Doc.aspx?sourcedoc=%7b93F3F05D-2BB2-4E78-99EC-21AE004DD685%7d&amp;file=Healthcare+flu+campaign+evaluation+and+planning+guide+2022_v1a.docx&amp;action=default&amp;mobileredirect=true&amp;xsdata=MDV8MDJ8QWxpc29uLkhpbnRvbkB3YWxlcy5uaHMudWt8ZWVmMWI4MGE5NTJmNGU3ZjNiNTcwOGRkZjQ2M2E4NTF8YmI1NjI4YjhlMzI4NDA4MmE4NTY0MzNjOWVkYzhmYWV8MHwwfDYzODkzNTQzMTA2NjY5MjUwMXxVbmtub3dufFRXRnBiR1pzYjNkOGV5SkZiWEIwZVUxaGNHa2lPblJ5ZFdVc0lsWWlPaUl3TGpBdU1EQXdNQ0lzSWxBaU9pSlhhVzR6TWlJc0lrRk9Jam9pVFdGcGJDSXNJbGRVSWpveWZRPT18MHx8fA%3d%3d&amp;sdata=OWJBS0xZQXZ1RXFOaVM4K3RMaW5GSm16bWdsNi9PUkRlVktjc2JPZFZCUT0%3d" TargetMode="External"/><Relationship Id="rId4" Type="http://schemas.openxmlformats.org/officeDocument/2006/relationships/hyperlink" Target="https://phw.nhs.wales/resources/top-tips-for-vaccination-champions/"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hw.nhs.wales/topics/immunisation-and-vaccines/fluvaccine/"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hyperlink" Target="https://phw.brandkitapp.com/" TargetMode="External"/><Relationship Id="rId12" Type="http://schemas.openxmlformats.org/officeDocument/2006/relationships/image" Target="../media/image27.png"/><Relationship Id="rId2" Type="http://schemas.openxmlformats.org/officeDocument/2006/relationships/notesSlide" Target="../notesSlides/notesSlide59.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hyperlink" Target="https://phw.nhs.wales/topics/immunisation-and-vaccines/fluvaccine/resourcesforprofessionals/" TargetMode="External"/><Relationship Id="rId11" Type="http://schemas.openxmlformats.org/officeDocument/2006/relationships/image" Target="../media/image26.png"/><Relationship Id="rId5" Type="http://schemas.openxmlformats.org/officeDocument/2006/relationships/hyperlink" Target="https://phw.nhs.wales/topics/immunisation-and-vaccines/fluvaccine/accessible-information/" TargetMode="External"/><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hyperlink" Target="https://phw.nhs.wales/services-and-teams/health-information-resources/" TargetMode="External"/><Relationship Id="rId9" Type="http://schemas.openxmlformats.org/officeDocument/2006/relationships/image" Target="../media/image24.png"/><Relationship Id="rId14" Type="http://schemas.openxmlformats.org/officeDocument/2006/relationships/image" Target="../media/image29.png"/></Relationships>
</file>

<file path=ppt/slides/_rels/slide88.xml.rels><?xml version="1.0" encoding="UTF-8" standalone="yes"?>
<Relationships xmlns="http://schemas.openxmlformats.org/package/2006/relationships"><Relationship Id="rId3" Type="http://schemas.openxmlformats.org/officeDocument/2006/relationships/hyperlink" Target="https://phw.nhs.wales/topics/immunisation-and-vaccines/immunisation-elearnin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gov.uk/government/publications/consent-the-green-book-chapter-2" TargetMode="External"/><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www.wmic.wales.nhs.uk/pgds-templates-advi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resus.org.uk/about-us/news-and-events/rcuk-publishes-anaphylaxis-guidance-vaccination-settings" TargetMode="External"/><Relationship Id="rId11" Type="http://schemas.openxmlformats.org/officeDocument/2006/relationships/hyperlink" Target="https://www.medicines.org.uk/emc/product/15309/smpc#gref" TargetMode="External"/><Relationship Id="rId5" Type="http://schemas.openxmlformats.org/officeDocument/2006/relationships/hyperlink" Target="https://phw.nhs.wales/topics/immunisation-and-vaccines/immunisation-elearning/" TargetMode="External"/><Relationship Id="rId10" Type="http://schemas.openxmlformats.org/officeDocument/2006/relationships/hyperlink" Target="https://www.gov.uk/government/collections/annual-flu-programme#2025-to-2026-flu-season" TargetMode="External"/><Relationship Id="rId4" Type="http://schemas.openxmlformats.org/officeDocument/2006/relationships/hyperlink" Target="https://phw.nhs.wales/topics/immunisation-and-vaccines/vaccines-professionals/immunisation-training-resources-and-events/" TargetMode="External"/><Relationship Id="rId9" Type="http://schemas.openxmlformats.org/officeDocument/2006/relationships/hyperlink" Target="https://www.gov.uk/government/publications/influenza-the-green-book-chapter-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623397" y="3815751"/>
            <a:ext cx="11309514" cy="719137"/>
          </a:xfrm>
        </p:spPr>
        <p:txBody>
          <a:bodyPr lIns="91440" tIns="45720" rIns="91440" bIns="45720" anchor="t">
            <a:noAutofit/>
          </a:bodyPr>
          <a:ls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7"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5" algn="l" defTabSz="914258" rtl="0" eaLnBrk="1" latinLnBrk="0" hangingPunct="1">
              <a:defRPr sz="1800" kern="1200">
                <a:solidFill>
                  <a:schemeClr val="tx1"/>
                </a:solidFill>
                <a:latin typeface="+mn-lt"/>
                <a:ea typeface="+mn-ea"/>
                <a:cs typeface="+mn-cs"/>
              </a:defRPr>
            </a:lvl6pPr>
            <a:lvl7pPr marL="2742775" algn="l" defTabSz="914258" rtl="0" eaLnBrk="1" latinLnBrk="0" hangingPunct="1">
              <a:defRPr sz="1800" kern="1200">
                <a:solidFill>
                  <a:schemeClr val="tx1"/>
                </a:solidFill>
                <a:latin typeface="+mn-lt"/>
                <a:ea typeface="+mn-ea"/>
                <a:cs typeface="+mn-cs"/>
              </a:defRPr>
            </a:lvl7pPr>
            <a:lvl8pPr marL="3199903" algn="l" defTabSz="914258" rtl="0" eaLnBrk="1" latinLnBrk="0" hangingPunct="1">
              <a:defRPr sz="1800" kern="1200">
                <a:solidFill>
                  <a:schemeClr val="tx1"/>
                </a:solidFill>
                <a:latin typeface="+mn-lt"/>
                <a:ea typeface="+mn-ea"/>
                <a:cs typeface="+mn-cs"/>
              </a:defRPr>
            </a:lvl8pPr>
            <a:lvl9pPr marL="3657032" algn="l" defTabSz="914258" rtl="0" eaLnBrk="1" latinLnBrk="0" hangingPunct="1">
              <a:defRPr sz="1800" kern="1200">
                <a:solidFill>
                  <a:schemeClr val="tx1"/>
                </a:solidFill>
                <a:latin typeface="+mn-lt"/>
                <a:ea typeface="+mn-ea"/>
                <a:cs typeface="+mn-cs"/>
              </a:defRPr>
            </a:lvl9pPr>
          </a:lstStyle>
          <a:p>
            <a:r>
              <a:rPr lang="en-GB" sz="4400">
                <a:solidFill>
                  <a:srgbClr val="FFFFFF"/>
                </a:solidFill>
                <a:cs typeface="Arial"/>
              </a:rPr>
              <a:t>Vaccination against Influenza 2026-2027</a:t>
            </a:r>
            <a:endParaRPr lang="en-GB" sz="4400">
              <a:solidFill>
                <a:srgbClr val="FFFFFF"/>
              </a:solidFill>
              <a:highlight>
                <a:srgbClr val="FFFF00"/>
              </a:highlight>
              <a:cs typeface="Arial"/>
            </a:endParaRPr>
          </a:p>
          <a:p>
            <a:endParaRPr lang="en-GB" sz="2800" b="0">
              <a:solidFill>
                <a:srgbClr val="FFFFFF"/>
              </a:solidFill>
              <a:cs typeface="Arial"/>
            </a:endParaRPr>
          </a:p>
        </p:txBody>
      </p:sp>
      <p:sp>
        <p:nvSpPr>
          <p:cNvPr id="8" name="TextBox 7">
            <a:extLst>
              <a:ext uri="{FF2B5EF4-FFF2-40B4-BE49-F238E27FC236}">
                <a16:creationId xmlns:a16="http://schemas.microsoft.com/office/drawing/2014/main" id="{86B47CB6-BDA4-50CA-CA08-1889FA4D767D}"/>
              </a:ext>
            </a:extLst>
          </p:cNvPr>
          <p:cNvSpPr txBox="1"/>
          <p:nvPr/>
        </p:nvSpPr>
        <p:spPr>
          <a:xfrm>
            <a:off x="625874" y="4838606"/>
            <a:ext cx="6339349" cy="3046988"/>
          </a:xfrm>
          <a:prstGeom prst="rect">
            <a:avLst/>
          </a:prstGeom>
          <a:noFill/>
        </p:spPr>
        <p:txBody>
          <a:bodyPr wrap="square" lIns="91440" tIns="45720" rIns="91440" bIns="45720" anchor="t">
            <a:spAutoFit/>
          </a:bodyPr>
          <a:lstStyle/>
          <a:p>
            <a:r>
              <a:rPr lang="en-GB" sz="2400">
                <a:solidFill>
                  <a:schemeClr val="bg1"/>
                </a:solidFill>
              </a:rPr>
              <a:t>Vaccine Preventable Disease Programme</a:t>
            </a:r>
          </a:p>
          <a:p>
            <a:r>
              <a:rPr lang="en-GB" sz="2400">
                <a:solidFill>
                  <a:schemeClr val="bg1"/>
                </a:solidFill>
              </a:rPr>
              <a:t>Public Health Wales</a:t>
            </a:r>
            <a:endParaRPr lang="en-GB" sz="2400">
              <a:solidFill>
                <a:schemeClr val="bg1"/>
              </a:solidFill>
              <a:highlight>
                <a:srgbClr val="FFFF00"/>
              </a:highlight>
            </a:endParaRPr>
          </a:p>
          <a:p>
            <a:r>
              <a:rPr lang="en-GB" sz="2400">
                <a:solidFill>
                  <a:schemeClr val="bg1"/>
                </a:solidFill>
                <a:cs typeface="Arial"/>
              </a:rPr>
              <a:t>Version 1</a:t>
            </a:r>
            <a:endParaRPr lang="en-GB" sz="2400">
              <a:solidFill>
                <a:schemeClr val="bg1"/>
              </a:solidFill>
            </a:endParaRPr>
          </a:p>
          <a:p>
            <a:r>
              <a:rPr lang="en-GB" sz="2400">
                <a:solidFill>
                  <a:schemeClr val="bg1"/>
                </a:solidFill>
                <a:cs typeface="Arial"/>
              </a:rPr>
              <a:t>8 July 2026</a:t>
            </a:r>
          </a:p>
          <a:p>
            <a:endParaRPr lang="en-GB" sz="2400">
              <a:solidFill>
                <a:srgbClr val="FFFFFF"/>
              </a:solidFill>
              <a:cs typeface="Arial"/>
            </a:endParaRPr>
          </a:p>
          <a:p>
            <a:endParaRPr lang="en-GB" sz="2400">
              <a:solidFill>
                <a:srgbClr val="212A73"/>
              </a:solidFill>
              <a:cs typeface="Arial"/>
            </a:endParaRPr>
          </a:p>
          <a:p>
            <a:endParaRPr lang="en-GB" sz="2400">
              <a:solidFill>
                <a:schemeClr val="bg1"/>
              </a:solidFill>
            </a:endParaRPr>
          </a:p>
          <a:p>
            <a:endParaRPr lang="en-GB" sz="2400">
              <a:solidFill>
                <a:schemeClr val="bg1"/>
              </a:solidFill>
              <a:cs typeface="Arial"/>
            </a:endParaRP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DBA8-C90E-5135-31B1-2FC96AB6C24B}"/>
              </a:ext>
            </a:extLst>
          </p:cNvPr>
          <p:cNvSpPr>
            <a:spLocks noGrp="1"/>
          </p:cNvSpPr>
          <p:nvPr>
            <p:ph type="title"/>
          </p:nvPr>
        </p:nvSpPr>
        <p:spPr>
          <a:xfrm>
            <a:off x="838200" y="0"/>
            <a:ext cx="10515600" cy="1325563"/>
          </a:xfrm>
        </p:spPr>
        <p:txBody>
          <a:bodyPr/>
          <a:lstStyle/>
          <a:p>
            <a:r>
              <a:rPr lang="en-GB" sz="3600" b="1"/>
              <a:t>Key messages</a:t>
            </a:r>
          </a:p>
        </p:txBody>
      </p:sp>
      <p:sp>
        <p:nvSpPr>
          <p:cNvPr id="3" name="Content Placeholder 2">
            <a:extLst>
              <a:ext uri="{FF2B5EF4-FFF2-40B4-BE49-F238E27FC236}">
                <a16:creationId xmlns:a16="http://schemas.microsoft.com/office/drawing/2014/main" id="{9ACEA905-323A-C10F-A214-79B5A75FEC02}"/>
              </a:ext>
            </a:extLst>
          </p:cNvPr>
          <p:cNvSpPr>
            <a:spLocks noGrp="1"/>
          </p:cNvSpPr>
          <p:nvPr>
            <p:ph idx="1"/>
          </p:nvPr>
        </p:nvSpPr>
        <p:spPr>
          <a:xfrm>
            <a:off x="678425" y="468507"/>
            <a:ext cx="10835150" cy="4351338"/>
          </a:xfrm>
        </p:spPr>
        <p:txBody>
          <a:bodyPr lIns="91440" tIns="45720" rIns="91440" bIns="45720" anchor="t"/>
          <a:lstStyle/>
          <a:p>
            <a:pPr marL="266700" indent="-266700">
              <a:lnSpc>
                <a:spcPct val="100000"/>
              </a:lnSpc>
              <a:spcBef>
                <a:spcPts val="0"/>
              </a:spcBef>
            </a:pPr>
            <a:r>
              <a:rPr lang="en-GB" sz="1600"/>
              <a:t>Flu immunisation is one of the most effective interventions we can provide to reduce harm from flu and pressures on health and social care services during the winter</a:t>
            </a:r>
          </a:p>
          <a:p>
            <a:pPr marL="0" indent="0">
              <a:lnSpc>
                <a:spcPct val="100000"/>
              </a:lnSpc>
              <a:spcBef>
                <a:spcPts val="0"/>
              </a:spcBef>
              <a:spcAft>
                <a:spcPts val="0"/>
              </a:spcAft>
            </a:pPr>
            <a:endParaRPr lang="en-GB" sz="1600"/>
          </a:p>
          <a:p>
            <a:pPr marL="266700" indent="-266700">
              <a:lnSpc>
                <a:spcPct val="100000"/>
              </a:lnSpc>
              <a:spcBef>
                <a:spcPts val="0"/>
              </a:spcBef>
            </a:pPr>
            <a:r>
              <a:rPr lang="en-GB" sz="1600"/>
              <a:t>It is important to increase flu vaccine uptake in clinical risk groups because of  increased risk of death and serious illness if people in these groups catch flu </a:t>
            </a:r>
            <a:endParaRPr lang="en-GB" sz="1600">
              <a:cs typeface="Arial"/>
            </a:endParaRPr>
          </a:p>
          <a:p>
            <a:pPr marL="266700" indent="-266700">
              <a:lnSpc>
                <a:spcPct val="100000"/>
              </a:lnSpc>
              <a:spcBef>
                <a:spcPts val="0"/>
              </a:spcBef>
              <a:spcAft>
                <a:spcPts val="0"/>
              </a:spcAft>
            </a:pPr>
            <a:endParaRPr lang="en-GB" sz="1600">
              <a:cs typeface="Arial"/>
            </a:endParaRPr>
          </a:p>
          <a:p>
            <a:pPr marL="266700" indent="-266700">
              <a:lnSpc>
                <a:spcPct val="100000"/>
              </a:lnSpc>
              <a:spcBef>
                <a:spcPts val="0"/>
              </a:spcBef>
            </a:pPr>
            <a:r>
              <a:rPr lang="en-GB" sz="1600">
                <a:cs typeface="Arial"/>
              </a:rPr>
              <a:t>For a number of years, only around half of patients aged 6 months to under 65 years in clinical risk groups have been vaccinated</a:t>
            </a:r>
            <a:endParaRPr lang="en-US" sz="1600">
              <a:cs typeface="Arial"/>
            </a:endParaRPr>
          </a:p>
          <a:p>
            <a:pPr marL="0" indent="0">
              <a:lnSpc>
                <a:spcPct val="100000"/>
              </a:lnSpc>
              <a:spcBef>
                <a:spcPts val="0"/>
              </a:spcBef>
            </a:pPr>
            <a:endParaRPr lang="en-GB" sz="1600">
              <a:cs typeface="Arial"/>
            </a:endParaRPr>
          </a:p>
          <a:p>
            <a:pPr marL="266700" indent="-266700">
              <a:lnSpc>
                <a:spcPct val="100000"/>
              </a:lnSpc>
              <a:spcBef>
                <a:spcPts val="0"/>
              </a:spcBef>
            </a:pPr>
            <a:r>
              <a:rPr lang="en-GB" sz="1600"/>
              <a:t>Flu during pregnancy may be associated with perinatal mortality, prematurity, smaller neonatal size, lower birth weight and increased risk of complications for mother</a:t>
            </a:r>
            <a:endParaRPr lang="en-GB" sz="1600">
              <a:cs typeface="Arial"/>
            </a:endParaRPr>
          </a:p>
          <a:p>
            <a:pPr marL="0" indent="0">
              <a:lnSpc>
                <a:spcPct val="100000"/>
              </a:lnSpc>
              <a:spcBef>
                <a:spcPts val="0"/>
              </a:spcBef>
              <a:buNone/>
            </a:pPr>
            <a:endParaRPr lang="en-GB" sz="1600"/>
          </a:p>
          <a:p>
            <a:pPr marL="266700" indent="-266700">
              <a:lnSpc>
                <a:spcPct val="100000"/>
              </a:lnSpc>
              <a:spcBef>
                <a:spcPts val="0"/>
              </a:spcBef>
            </a:pPr>
            <a:r>
              <a:rPr lang="en-GB" sz="1600"/>
              <a:t>Vaccination of health and social care workers protects them and reduces risk of spreading flu to their patients, service users, colleagues and family members</a:t>
            </a:r>
            <a:endParaRPr lang="en-GB" sz="1600">
              <a:cs typeface="Arial"/>
            </a:endParaRPr>
          </a:p>
          <a:p>
            <a:pPr marL="266700" indent="-266700">
              <a:lnSpc>
                <a:spcPct val="100000"/>
              </a:lnSpc>
              <a:spcBef>
                <a:spcPts val="0"/>
              </a:spcBef>
            </a:pPr>
            <a:endParaRPr lang="en-GB" sz="1600"/>
          </a:p>
          <a:p>
            <a:pPr marL="266700" indent="-266700">
              <a:lnSpc>
                <a:spcPct val="100000"/>
              </a:lnSpc>
              <a:spcBef>
                <a:spcPts val="0"/>
              </a:spcBef>
            </a:pPr>
            <a:r>
              <a:rPr lang="en-GB" sz="1600"/>
              <a:t>By preventing flu infection through vaccination, secondary bacterial infections such as pneumonia are prevented. This reduces the need for antibiotics and helps prevent antibiotic resistance</a:t>
            </a:r>
            <a:endParaRPr lang="en-GB" sz="1600">
              <a:cs typeface="Arial"/>
            </a:endParaRPr>
          </a:p>
          <a:p>
            <a:pPr marL="0" indent="0">
              <a:lnSpc>
                <a:spcPct val="100000"/>
              </a:lnSpc>
              <a:spcBef>
                <a:spcPts val="0"/>
              </a:spcBef>
              <a:buNone/>
            </a:pPr>
            <a:endParaRPr lang="en-GB" sz="1600">
              <a:cs typeface="Arial"/>
            </a:endParaRPr>
          </a:p>
          <a:p>
            <a:pPr marL="285750" indent="-285750">
              <a:lnSpc>
                <a:spcPct val="100000"/>
              </a:lnSpc>
              <a:spcBef>
                <a:spcPct val="0"/>
              </a:spcBef>
            </a:pPr>
            <a:r>
              <a:rPr lang="en-GB" sz="1600"/>
              <a:t>The childhood flu programme should reduce the impact of seasonal flu on children and reduce transmission of flu within the community</a:t>
            </a:r>
            <a:endParaRPr lang="en-GB" sz="1600">
              <a:cs typeface="Arial"/>
            </a:endParaRPr>
          </a:p>
          <a:p>
            <a:pPr marL="0" indent="0">
              <a:lnSpc>
                <a:spcPct val="100000"/>
              </a:lnSpc>
              <a:spcBef>
                <a:spcPct val="0"/>
              </a:spcBef>
            </a:pPr>
            <a:endParaRPr lang="en-GB" sz="1600"/>
          </a:p>
          <a:p>
            <a:pPr marL="285750" indent="-285750">
              <a:lnSpc>
                <a:spcPct val="100000"/>
              </a:lnSpc>
              <a:spcBef>
                <a:spcPct val="0"/>
              </a:spcBef>
            </a:pPr>
            <a:r>
              <a:rPr lang="en-GB" sz="1600"/>
              <a:t>By reducing transmission of flu, it should also avert many cases of severe flu and flu-related deaths in older adults and people in clinical risk groups</a:t>
            </a:r>
            <a:endParaRPr lang="en-GB" sz="1600">
              <a:cs typeface="Arial"/>
            </a:endParaRPr>
          </a:p>
          <a:p>
            <a:endParaRPr lang="en-GB"/>
          </a:p>
        </p:txBody>
      </p:sp>
      <p:sp>
        <p:nvSpPr>
          <p:cNvPr id="4" name="Slide Number Placeholder 4">
            <a:extLst>
              <a:ext uri="{FF2B5EF4-FFF2-40B4-BE49-F238E27FC236}">
                <a16:creationId xmlns:a16="http://schemas.microsoft.com/office/drawing/2014/main" id="{9C7DC497-102E-813D-384E-B35A86D78D47}"/>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10</a:t>
            </a:fld>
            <a:endParaRPr lang="en-GB"/>
          </a:p>
        </p:txBody>
      </p:sp>
      <p:sp>
        <p:nvSpPr>
          <p:cNvPr id="6" name="Footer Placeholder 3">
            <a:extLst>
              <a:ext uri="{FF2B5EF4-FFF2-40B4-BE49-F238E27FC236}">
                <a16:creationId xmlns:a16="http://schemas.microsoft.com/office/drawing/2014/main" id="{A637BC19-4546-0596-DFF5-28ECB5D24CFE}"/>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117707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B2B626-F3CD-2693-E428-872F80C0D734}"/>
              </a:ext>
            </a:extLst>
          </p:cNvPr>
          <p:cNvSpPr>
            <a:spLocks noGrp="1"/>
          </p:cNvSpPr>
          <p:nvPr>
            <p:ph type="body" sz="quarter" idx="10"/>
          </p:nvPr>
        </p:nvSpPr>
        <p:spPr/>
        <p:txBody>
          <a:bodyPr lIns="91440" tIns="45720" rIns="91440" bIns="45720" anchor="t">
            <a:normAutofit/>
          </a:bodyPr>
          <a:lstStyle/>
          <a:p>
            <a:r>
              <a:rPr lang="en-US" sz="4100">
                <a:latin typeface="Arial"/>
                <a:cs typeface="Arial"/>
              </a:rPr>
              <a:t>Influenza overview</a:t>
            </a:r>
            <a:endParaRPr lang="en-US"/>
          </a:p>
        </p:txBody>
      </p:sp>
    </p:spTree>
    <p:extLst>
      <p:ext uri="{BB962C8B-B14F-4D97-AF65-F5344CB8AC3E}">
        <p14:creationId xmlns:p14="http://schemas.microsoft.com/office/powerpoint/2010/main" val="792014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32E7-7D27-9750-E51D-8FA1A5E16C9B}"/>
              </a:ext>
            </a:extLst>
          </p:cNvPr>
          <p:cNvSpPr>
            <a:spLocks noGrp="1"/>
          </p:cNvSpPr>
          <p:nvPr>
            <p:ph type="title"/>
          </p:nvPr>
        </p:nvSpPr>
        <p:spPr/>
        <p:txBody>
          <a:bodyPr lIns="91440" tIns="45720" rIns="91440" bIns="45720" anchor="t"/>
          <a:lstStyle/>
          <a:p>
            <a:r>
              <a:rPr lang="en-GB" sz="4000" b="1"/>
              <a:t>Influenza overview</a:t>
            </a:r>
            <a:endParaRPr lang="en-GB" sz="4000" b="1">
              <a:cs typeface="Arial"/>
            </a:endParaRPr>
          </a:p>
        </p:txBody>
      </p:sp>
      <p:sp>
        <p:nvSpPr>
          <p:cNvPr id="3" name="Content Placeholder 2">
            <a:extLst>
              <a:ext uri="{FF2B5EF4-FFF2-40B4-BE49-F238E27FC236}">
                <a16:creationId xmlns:a16="http://schemas.microsoft.com/office/drawing/2014/main" id="{CC82AC09-C9AC-D0F0-4BF5-5C87345D4456}"/>
              </a:ext>
            </a:extLst>
          </p:cNvPr>
          <p:cNvSpPr>
            <a:spLocks noGrp="1"/>
          </p:cNvSpPr>
          <p:nvPr>
            <p:ph idx="1"/>
          </p:nvPr>
        </p:nvSpPr>
        <p:spPr>
          <a:xfrm>
            <a:off x="838200" y="1451999"/>
            <a:ext cx="10515600" cy="4351338"/>
          </a:xfrm>
        </p:spPr>
        <p:txBody>
          <a:bodyPr lIns="91440" tIns="45720" rIns="91440" bIns="45720" anchor="t"/>
          <a:lstStyle/>
          <a:p>
            <a:pPr marL="457200" indent="-457200"/>
            <a:r>
              <a:rPr lang="en-GB" sz="2400">
                <a:latin typeface="Arial"/>
                <a:ea typeface="ヒラギノ角ゴ Pro W3"/>
                <a:cs typeface="ヒラギノ角ゴ Pro W3" charset="-128"/>
              </a:rPr>
              <a:t>Flu is an acute viral infection of the respiratory tract (nose, mouth, throat, bronchial tubes and lungs)</a:t>
            </a:r>
          </a:p>
          <a:p>
            <a:pPr marL="457200" indent="-457200"/>
            <a:endParaRPr lang="en-GB" sz="2400">
              <a:latin typeface="Arial"/>
              <a:ea typeface="ヒラギノ角ゴ Pro W3"/>
              <a:cs typeface="ヒラギノ角ゴ Pro W3" charset="-128"/>
            </a:endParaRPr>
          </a:p>
          <a:p>
            <a:pPr marL="457200" indent="-457200"/>
            <a:r>
              <a:rPr lang="en-GB" sz="2400">
                <a:latin typeface="Arial" charset="0"/>
                <a:ea typeface="ヒラギノ角ゴ Pro W3" charset="-128"/>
                <a:cs typeface="ヒラギノ角ゴ Pro W3" charset="-128"/>
              </a:rPr>
              <a:t>It is a highly infectious illness which spreads rapidly in communities</a:t>
            </a:r>
          </a:p>
          <a:p>
            <a:pPr marL="457200" indent="-457200"/>
            <a:endParaRPr lang="en-GB" sz="2400">
              <a:ea typeface="ヒラギノ角ゴ Pro W3"/>
            </a:endParaRPr>
          </a:p>
          <a:p>
            <a:pPr marL="457200" indent="-457200"/>
            <a:r>
              <a:rPr lang="en-GB" sz="2400"/>
              <a:t>Even people with mild or no symptoms can infect others</a:t>
            </a:r>
          </a:p>
          <a:p>
            <a:pPr marL="457200" indent="-457200"/>
            <a:endParaRPr lang="en-GB" sz="2400">
              <a:latin typeface="Arial"/>
              <a:ea typeface="ヒラギノ角ゴ Pro W3"/>
              <a:cs typeface="Arial"/>
            </a:endParaRPr>
          </a:p>
          <a:p>
            <a:pPr marL="457200" indent="-457200"/>
            <a:r>
              <a:rPr lang="en-GB" sz="2400">
                <a:latin typeface="Arial"/>
                <a:ea typeface="ヒラギノ角ゴ Pro W3"/>
                <a:cs typeface="ヒラギノ角ゴ Pro W3" charset="-128"/>
              </a:rPr>
              <a:t>Most cases in the UK occur during an 8 to 10 week period during the winter</a:t>
            </a:r>
          </a:p>
          <a:p>
            <a:endParaRPr lang="en-GB"/>
          </a:p>
        </p:txBody>
      </p:sp>
      <p:sp>
        <p:nvSpPr>
          <p:cNvPr id="4" name="Slide Number Placeholder 4">
            <a:extLst>
              <a:ext uri="{FF2B5EF4-FFF2-40B4-BE49-F238E27FC236}">
                <a16:creationId xmlns:a16="http://schemas.microsoft.com/office/drawing/2014/main" id="{D094ADC2-961B-0A95-E1C8-B512519E25B9}"/>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12</a:t>
            </a:fld>
            <a:endParaRPr lang="en-GB"/>
          </a:p>
        </p:txBody>
      </p:sp>
      <p:sp>
        <p:nvSpPr>
          <p:cNvPr id="6" name="Footer Placeholder 3">
            <a:extLst>
              <a:ext uri="{FF2B5EF4-FFF2-40B4-BE49-F238E27FC236}">
                <a16:creationId xmlns:a16="http://schemas.microsoft.com/office/drawing/2014/main" id="{2FC893CE-9F60-9FC5-2A6E-F015727E4888}"/>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3749268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7359E-A360-D5A4-9C2D-D21E774F7A68}"/>
              </a:ext>
            </a:extLst>
          </p:cNvPr>
          <p:cNvSpPr>
            <a:spLocks noGrp="1"/>
          </p:cNvSpPr>
          <p:nvPr>
            <p:ph type="title"/>
          </p:nvPr>
        </p:nvSpPr>
        <p:spPr>
          <a:xfrm>
            <a:off x="838200" y="2268"/>
            <a:ext cx="10515600" cy="1325563"/>
          </a:xfrm>
        </p:spPr>
        <p:txBody>
          <a:bodyPr lIns="91440" tIns="45720" rIns="91440" bIns="45720" anchor="t"/>
          <a:lstStyle/>
          <a:p>
            <a:r>
              <a:rPr lang="en-GB" sz="4000" b="1">
                <a:latin typeface="Arial"/>
                <a:ea typeface="ヒラギノ角ゴ Pro W3"/>
                <a:cs typeface="ヒラギノ角ゴ Pro W3" charset="-128"/>
              </a:rPr>
              <a:t>Influenza viruses</a:t>
            </a:r>
            <a:endParaRPr lang="en-GB" sz="4000" b="1">
              <a:latin typeface="Arial"/>
              <a:ea typeface="ヒラギノ角ゴ Pro W3"/>
              <a:cs typeface="Arial"/>
            </a:endParaRPr>
          </a:p>
        </p:txBody>
      </p:sp>
      <p:sp>
        <p:nvSpPr>
          <p:cNvPr id="3" name="Content Placeholder 2">
            <a:extLst>
              <a:ext uri="{FF2B5EF4-FFF2-40B4-BE49-F238E27FC236}">
                <a16:creationId xmlns:a16="http://schemas.microsoft.com/office/drawing/2014/main" id="{A3ED13C8-8D17-12FF-993D-5F97B2F1E60E}"/>
              </a:ext>
            </a:extLst>
          </p:cNvPr>
          <p:cNvSpPr>
            <a:spLocks noGrp="1"/>
          </p:cNvSpPr>
          <p:nvPr>
            <p:ph idx="1"/>
          </p:nvPr>
        </p:nvSpPr>
        <p:spPr>
          <a:xfrm>
            <a:off x="838200" y="934016"/>
            <a:ext cx="10515600" cy="4351338"/>
          </a:xfrm>
        </p:spPr>
        <p:txBody>
          <a:bodyPr lIns="91440" tIns="45720" rIns="91440" bIns="45720" anchor="t"/>
          <a:lstStyle/>
          <a:p>
            <a:pPr marL="0" indent="0">
              <a:buNone/>
            </a:pPr>
            <a:r>
              <a:rPr lang="en-GB" sz="2000" b="1" dirty="0"/>
              <a:t>A viruses</a:t>
            </a:r>
            <a:endParaRPr lang="en-GB" sz="2000" b="1" dirty="0">
              <a:cs typeface="Arial"/>
            </a:endParaRPr>
          </a:p>
          <a:p>
            <a:r>
              <a:rPr lang="en-GB" sz="2000" dirty="0"/>
              <a:t>Cause outbreaks most years and are the usual cause of epidemics and pandemics</a:t>
            </a:r>
          </a:p>
          <a:p>
            <a:r>
              <a:rPr lang="en-GB" sz="2000" dirty="0"/>
              <a:t>Live and multiply in many different animals and may spread between them</a:t>
            </a:r>
          </a:p>
          <a:p>
            <a:r>
              <a:rPr lang="en-GB" sz="2000" dirty="0"/>
              <a:t>Birds, particularly wildfowl, are the main animal reservoir </a:t>
            </a:r>
            <a:r>
              <a:rPr lang="en-GB" sz="2000" dirty="0">
                <a:ea typeface="+mn-lt"/>
                <a:cs typeface="+mn-lt"/>
              </a:rPr>
              <a:t>although cross-over to mammals is periodically seen</a:t>
            </a:r>
          </a:p>
          <a:p>
            <a:pPr marL="0" indent="0">
              <a:buNone/>
            </a:pPr>
            <a:r>
              <a:rPr lang="en-GB" sz="2000" b="1" dirty="0"/>
              <a:t>B viruses</a:t>
            </a:r>
            <a:endParaRPr lang="en-GB" sz="2000" b="1" dirty="0">
              <a:cs typeface="Arial"/>
            </a:endParaRPr>
          </a:p>
          <a:p>
            <a:r>
              <a:rPr lang="en-GB" sz="2000" dirty="0"/>
              <a:t>Tend to cause less severe disease and smaller outbreaks</a:t>
            </a:r>
          </a:p>
          <a:p>
            <a:r>
              <a:rPr lang="en-GB" sz="2000" dirty="0"/>
              <a:t>Predominantly found in humans</a:t>
            </a:r>
          </a:p>
          <a:p>
            <a:r>
              <a:rPr lang="en-GB" sz="2000" dirty="0"/>
              <a:t>Burden of disease mostly in children and younger adults</a:t>
            </a:r>
          </a:p>
          <a:p>
            <a:pPr marL="0" indent="0">
              <a:buNone/>
            </a:pPr>
            <a:r>
              <a:rPr lang="en-GB" sz="2000" b="1" dirty="0"/>
              <a:t>C viruses </a:t>
            </a:r>
            <a:endParaRPr lang="en-GB" sz="2000" b="1" dirty="0">
              <a:cs typeface="Arial"/>
            </a:endParaRPr>
          </a:p>
          <a:p>
            <a:r>
              <a:rPr lang="en-GB" sz="2000" dirty="0"/>
              <a:t>Tend to cause mild symptoms</a:t>
            </a:r>
            <a:endParaRPr lang="en-GB" dirty="0"/>
          </a:p>
          <a:p>
            <a:pPr marL="0" indent="0">
              <a:buNone/>
            </a:pPr>
            <a:r>
              <a:rPr lang="en-GB" sz="2000" dirty="0"/>
              <a:t> </a:t>
            </a:r>
            <a:r>
              <a:rPr lang="en-GB" sz="2000" b="1" dirty="0"/>
              <a:t>D viruses </a:t>
            </a:r>
            <a:endParaRPr lang="en-GB" dirty="0"/>
          </a:p>
          <a:p>
            <a:r>
              <a:rPr lang="en-GB" sz="2000" dirty="0"/>
              <a:t>Affect cattle and are not known to infect humans</a:t>
            </a:r>
            <a:endParaRPr lang="en-GB" dirty="0">
              <a:cs typeface="Arial"/>
            </a:endParaRPr>
          </a:p>
          <a:p>
            <a:endParaRPr lang="en-GB" sz="2000" dirty="0">
              <a:cs typeface="Arial"/>
            </a:endParaRPr>
          </a:p>
          <a:p>
            <a:endParaRPr lang="en-GB" sz="2000" dirty="0">
              <a:cs typeface="Arial"/>
            </a:endParaRPr>
          </a:p>
          <a:p>
            <a:endParaRPr lang="en-GB" sz="2000" dirty="0">
              <a:cs typeface="Arial"/>
            </a:endParaRPr>
          </a:p>
        </p:txBody>
      </p:sp>
      <p:sp>
        <p:nvSpPr>
          <p:cNvPr id="4" name="Slide Number Placeholder 4">
            <a:extLst>
              <a:ext uri="{FF2B5EF4-FFF2-40B4-BE49-F238E27FC236}">
                <a16:creationId xmlns:a16="http://schemas.microsoft.com/office/drawing/2014/main" id="{B47A6E58-B152-B3C6-4FA0-2DDE8CEA6E21}"/>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13</a:t>
            </a:fld>
            <a:endParaRPr lang="en-GB"/>
          </a:p>
        </p:txBody>
      </p:sp>
      <p:sp>
        <p:nvSpPr>
          <p:cNvPr id="6" name="Footer Placeholder 3">
            <a:extLst>
              <a:ext uri="{FF2B5EF4-FFF2-40B4-BE49-F238E27FC236}">
                <a16:creationId xmlns:a16="http://schemas.microsoft.com/office/drawing/2014/main" id="{C66C4EAF-263F-8360-AC15-4DC7CDD52384}"/>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2873824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3D4E-ECFD-0BA5-595F-16F257D816D4}"/>
              </a:ext>
            </a:extLst>
          </p:cNvPr>
          <p:cNvSpPr>
            <a:spLocks noGrp="1"/>
          </p:cNvSpPr>
          <p:nvPr>
            <p:ph type="title"/>
          </p:nvPr>
        </p:nvSpPr>
        <p:spPr/>
        <p:txBody>
          <a:bodyPr lIns="91440" tIns="45720" rIns="91440" bIns="45720" anchor="t"/>
          <a:lstStyle/>
          <a:p>
            <a:r>
              <a:rPr lang="en-GB" sz="4000" b="1"/>
              <a:t>Flu A virus</a:t>
            </a:r>
            <a:endParaRPr lang="en-GB" sz="4000" b="1">
              <a:cs typeface="Arial"/>
            </a:endParaRPr>
          </a:p>
        </p:txBody>
      </p:sp>
      <p:sp>
        <p:nvSpPr>
          <p:cNvPr id="6" name="TextBox 7">
            <a:extLst>
              <a:ext uri="{FF2B5EF4-FFF2-40B4-BE49-F238E27FC236}">
                <a16:creationId xmlns:a16="http://schemas.microsoft.com/office/drawing/2014/main" id="{C23971BB-8044-3CCB-FAB2-45C783FBA40B}"/>
              </a:ext>
            </a:extLst>
          </p:cNvPr>
          <p:cNvSpPr txBox="1">
            <a:spLocks noGrp="1" noChangeArrowheads="1"/>
          </p:cNvSpPr>
          <p:nvPr>
            <p:ph idx="1"/>
          </p:nvPr>
        </p:nvSpPr>
        <p:spPr bwMode="auto">
          <a:xfrm>
            <a:off x="838200" y="1252538"/>
            <a:ext cx="10515600" cy="313932"/>
          </a:xfrm>
          <a:prstGeom prst="rect">
            <a:avLst/>
          </a:prstGeom>
          <a:noFill/>
          <a:ln w="9525">
            <a:noFill/>
            <a:miter lim="800000"/>
            <a:headEnd/>
            <a:tailEnd/>
          </a:ln>
        </p:spPr>
        <p:txBody>
          <a:bodyPr wrap="square">
            <a:prstTxWarp prst="textNoShape">
              <a:avLst/>
            </a:prstTxWarp>
            <a:spAutoFit/>
          </a:bodyPr>
          <a:lstStyle/>
          <a:p>
            <a:pPr marL="0" indent="0">
              <a:buNone/>
            </a:pPr>
            <a:r>
              <a:rPr lang="en-GB" sz="1600" b="1"/>
              <a:t>Genetic material (RNA) in the centre</a:t>
            </a:r>
          </a:p>
        </p:txBody>
      </p:sp>
      <p:sp>
        <p:nvSpPr>
          <p:cNvPr id="7" name="Rectangle 3">
            <a:extLst>
              <a:ext uri="{FF2B5EF4-FFF2-40B4-BE49-F238E27FC236}">
                <a16:creationId xmlns:a16="http://schemas.microsoft.com/office/drawing/2014/main" id="{3E8C9319-EFF3-3185-C186-84290AE1AEA8}"/>
              </a:ext>
            </a:extLst>
          </p:cNvPr>
          <p:cNvSpPr txBox="1">
            <a:spLocks noChangeArrowheads="1"/>
          </p:cNvSpPr>
          <p:nvPr/>
        </p:nvSpPr>
        <p:spPr bwMode="auto">
          <a:xfrm>
            <a:off x="1447653" y="1856303"/>
            <a:ext cx="5711666" cy="122452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sz="1600" b="1">
                <a:latin typeface="Arial" charset="0"/>
                <a:ea typeface="ヒラギノ角ゴ Pro W3" charset="-128"/>
                <a:cs typeface="ヒラギノ角ゴ Pro W3" charset="-128"/>
              </a:rPr>
              <a:t>Two surface antigens:</a:t>
            </a:r>
          </a:p>
          <a:p>
            <a:pPr marL="0" indent="266700">
              <a:buFont typeface="Arial" pitchFamily="34" charset="0"/>
              <a:buChar char="•"/>
            </a:pPr>
            <a:r>
              <a:rPr lang="en-US" sz="1600">
                <a:latin typeface="Arial" charset="0"/>
                <a:ea typeface="ヒラギノ角ゴ Pro W3" charset="-128"/>
                <a:cs typeface="ヒラギノ角ゴ Pro W3" charset="-128"/>
              </a:rPr>
              <a:t>Haemagglutinin (H) (blue)</a:t>
            </a:r>
          </a:p>
          <a:p>
            <a:pPr marL="0" indent="266700">
              <a:buFont typeface="Arial" pitchFamily="34" charset="0"/>
              <a:buChar char="•"/>
            </a:pPr>
            <a:r>
              <a:rPr lang="en-US" sz="1600">
                <a:latin typeface="Arial" charset="0"/>
                <a:ea typeface="ヒラギノ角ゴ Pro W3" charset="-128"/>
                <a:cs typeface="ヒラギノ角ゴ Pro W3" charset="-128"/>
              </a:rPr>
              <a:t>Neuraminidase (N) (red)</a:t>
            </a:r>
          </a:p>
          <a:p>
            <a:pPr marL="0" indent="0"/>
            <a:br>
              <a:rPr lang="en-US" sz="1600">
                <a:latin typeface="Arial" charset="0"/>
                <a:ea typeface="ヒラギノ角ゴ Pro W3" charset="-128"/>
                <a:cs typeface="ヒラギノ角ゴ Pro W3" charset="-128"/>
              </a:rPr>
            </a:br>
            <a:endParaRPr lang="en-GB" sz="1600">
              <a:latin typeface="Arial" charset="0"/>
              <a:ea typeface="ヒラギノ角ゴ Pro W3" charset="-128"/>
              <a:cs typeface="ヒラギノ角ゴ Pro W3" charset="-128"/>
            </a:endParaRPr>
          </a:p>
        </p:txBody>
      </p:sp>
      <p:pic>
        <p:nvPicPr>
          <p:cNvPr id="8" name="Picture 9" descr="virus">
            <a:extLst>
              <a:ext uri="{FF2B5EF4-FFF2-40B4-BE49-F238E27FC236}">
                <a16:creationId xmlns:a16="http://schemas.microsoft.com/office/drawing/2014/main" id="{B6C5DD26-E28F-524B-07AE-D466D7F479C1}"/>
              </a:ext>
            </a:extLst>
          </p:cNvPr>
          <p:cNvPicPr>
            <a:picLocks noChangeAspect="1" noChangeArrowheads="1"/>
          </p:cNvPicPr>
          <p:nvPr/>
        </p:nvPicPr>
        <p:blipFill>
          <a:blip r:embed="rId2" cstate="print"/>
          <a:srcRect/>
          <a:stretch>
            <a:fillRect/>
          </a:stretch>
        </p:blipFill>
        <p:spPr bwMode="auto">
          <a:xfrm>
            <a:off x="6261538" y="791447"/>
            <a:ext cx="4494009" cy="3366169"/>
          </a:xfrm>
          <a:prstGeom prst="rect">
            <a:avLst/>
          </a:prstGeom>
          <a:noFill/>
          <a:ln w="9525">
            <a:noFill/>
            <a:miter lim="800000"/>
            <a:headEnd/>
            <a:tailEnd/>
          </a:ln>
        </p:spPr>
      </p:pic>
      <p:sp>
        <p:nvSpPr>
          <p:cNvPr id="10" name="Line 11">
            <a:extLst>
              <a:ext uri="{FF2B5EF4-FFF2-40B4-BE49-F238E27FC236}">
                <a16:creationId xmlns:a16="http://schemas.microsoft.com/office/drawing/2014/main" id="{7E37FFB5-2882-307B-37F9-971D0D5F8CA9}"/>
              </a:ext>
            </a:extLst>
          </p:cNvPr>
          <p:cNvSpPr>
            <a:spLocks noChangeShapeType="1"/>
          </p:cNvSpPr>
          <p:nvPr/>
        </p:nvSpPr>
        <p:spPr bwMode="auto">
          <a:xfrm>
            <a:off x="4080387" y="2344265"/>
            <a:ext cx="4307817" cy="106687"/>
          </a:xfrm>
          <a:prstGeom prst="line">
            <a:avLst/>
          </a:prstGeom>
          <a:noFill/>
          <a:ln w="57150">
            <a:solidFill>
              <a:srgbClr val="FF3E09"/>
            </a:solidFill>
            <a:round/>
            <a:headEnd/>
            <a:tailEnd type="triangle" w="lg" len="lg"/>
          </a:ln>
        </p:spPr>
        <p:txBody>
          <a:bodyPr>
            <a:prstTxWarp prst="textNoShape">
              <a:avLst/>
            </a:prstTxWarp>
          </a:bodyPr>
          <a:lstStyle/>
          <a:p>
            <a:endParaRPr lang="en-US"/>
          </a:p>
        </p:txBody>
      </p:sp>
      <p:sp>
        <p:nvSpPr>
          <p:cNvPr id="11" name="Line 11">
            <a:extLst>
              <a:ext uri="{FF2B5EF4-FFF2-40B4-BE49-F238E27FC236}">
                <a16:creationId xmlns:a16="http://schemas.microsoft.com/office/drawing/2014/main" id="{CC0E4921-DA6C-55D8-BD2A-A14F16C0FDE7}"/>
              </a:ext>
            </a:extLst>
          </p:cNvPr>
          <p:cNvSpPr>
            <a:spLocks noChangeShapeType="1"/>
          </p:cNvSpPr>
          <p:nvPr/>
        </p:nvSpPr>
        <p:spPr bwMode="auto">
          <a:xfrm>
            <a:off x="4011561" y="2744644"/>
            <a:ext cx="4411055" cy="277683"/>
          </a:xfrm>
          <a:prstGeom prst="line">
            <a:avLst/>
          </a:prstGeom>
          <a:noFill/>
          <a:ln w="57150">
            <a:solidFill>
              <a:srgbClr val="FF3E09"/>
            </a:solidFill>
            <a:round/>
            <a:headEnd/>
            <a:tailEnd type="triangle" w="lg" len="lg"/>
          </a:ln>
        </p:spPr>
        <p:txBody>
          <a:bodyPr>
            <a:prstTxWarp prst="textNoShape">
              <a:avLst/>
            </a:prstTxWarp>
          </a:bodyPr>
          <a:lstStyle/>
          <a:p>
            <a:endParaRPr lang="en-US"/>
          </a:p>
        </p:txBody>
      </p:sp>
      <p:sp>
        <p:nvSpPr>
          <p:cNvPr id="12" name="TextBox 11">
            <a:extLst>
              <a:ext uri="{FF2B5EF4-FFF2-40B4-BE49-F238E27FC236}">
                <a16:creationId xmlns:a16="http://schemas.microsoft.com/office/drawing/2014/main" id="{6E300FAD-C623-0353-E53E-F3939A5CE062}"/>
              </a:ext>
            </a:extLst>
          </p:cNvPr>
          <p:cNvSpPr txBox="1"/>
          <p:nvPr/>
        </p:nvSpPr>
        <p:spPr>
          <a:xfrm>
            <a:off x="1436453" y="3191636"/>
            <a:ext cx="3633068" cy="584775"/>
          </a:xfrm>
          <a:prstGeom prst="rect">
            <a:avLst/>
          </a:prstGeom>
          <a:noFill/>
        </p:spPr>
        <p:txBody>
          <a:bodyPr wrap="square" rtlCol="0">
            <a:spAutoFit/>
          </a:bodyPr>
          <a:lstStyle/>
          <a:p>
            <a:r>
              <a:rPr lang="en-GB" sz="1600"/>
              <a:t>There are 18 different types of H and 11 different types of N</a:t>
            </a:r>
          </a:p>
        </p:txBody>
      </p:sp>
      <p:sp>
        <p:nvSpPr>
          <p:cNvPr id="13" name="Rectangle 8">
            <a:extLst>
              <a:ext uri="{FF2B5EF4-FFF2-40B4-BE49-F238E27FC236}">
                <a16:creationId xmlns:a16="http://schemas.microsoft.com/office/drawing/2014/main" id="{CEB080BE-3CC6-C540-AB59-B006AFABE5B9}"/>
              </a:ext>
            </a:extLst>
          </p:cNvPr>
          <p:cNvSpPr>
            <a:spLocks noChangeArrowheads="1"/>
          </p:cNvSpPr>
          <p:nvPr/>
        </p:nvSpPr>
        <p:spPr bwMode="auto">
          <a:xfrm>
            <a:off x="648082" y="4129132"/>
            <a:ext cx="10882501" cy="1815882"/>
          </a:xfrm>
          <a:prstGeom prst="rect">
            <a:avLst/>
          </a:prstGeom>
          <a:noFill/>
          <a:ln w="9525">
            <a:noFill/>
            <a:miter lim="800000"/>
            <a:headEnd/>
            <a:tailEnd/>
          </a:ln>
        </p:spPr>
        <p:txBody>
          <a:bodyPr wrap="square" anchor="ctr">
            <a:prstTxWarp prst="textNoShape">
              <a:avLst/>
            </a:prstTxWarp>
            <a:spAutoFit/>
          </a:bodyPr>
          <a:lstStyle/>
          <a:p>
            <a:r>
              <a:rPr lang="en-GB" sz="1600"/>
              <a:t>The role of </a:t>
            </a:r>
            <a:r>
              <a:rPr lang="en-US" sz="1600"/>
              <a:t>haemagglutinin </a:t>
            </a:r>
            <a:r>
              <a:rPr lang="en-GB" sz="1600"/>
              <a:t>is to bind to the cells of the infected person</a:t>
            </a:r>
          </a:p>
          <a:p>
            <a:r>
              <a:rPr lang="en-GB" sz="1600"/>
              <a:t>The role of </a:t>
            </a:r>
            <a:r>
              <a:rPr lang="en-US" sz="1600"/>
              <a:t>neuraminidase </a:t>
            </a:r>
            <a:r>
              <a:rPr lang="en-GB" sz="1600"/>
              <a:t>is to release the virus from the cell surface</a:t>
            </a:r>
          </a:p>
          <a:p>
            <a:endParaRPr lang="en-GB" sz="1600"/>
          </a:p>
          <a:p>
            <a:r>
              <a:rPr lang="en-GB" sz="1600"/>
              <a:t>The different types of H and N are identified by numbers, hence H1N1 or H3N2 for example.</a:t>
            </a:r>
          </a:p>
          <a:p>
            <a:endParaRPr lang="en-GB" sz="1600"/>
          </a:p>
          <a:p>
            <a:r>
              <a:rPr lang="en-GB" sz="1600"/>
              <a:t>H1N1 tends to leads to a higher burden of disease and more severe symptoms in children, whilst H3N2 tends to cause more severe disease in older adults</a:t>
            </a:r>
          </a:p>
        </p:txBody>
      </p:sp>
      <p:sp>
        <p:nvSpPr>
          <p:cNvPr id="3" name="Slide Number Placeholder 4">
            <a:extLst>
              <a:ext uri="{FF2B5EF4-FFF2-40B4-BE49-F238E27FC236}">
                <a16:creationId xmlns:a16="http://schemas.microsoft.com/office/drawing/2014/main" id="{83875855-F8CE-9D1D-0D09-C6FADEC9568D}"/>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14</a:t>
            </a:fld>
            <a:endParaRPr lang="en-GB"/>
          </a:p>
        </p:txBody>
      </p:sp>
      <p:sp>
        <p:nvSpPr>
          <p:cNvPr id="5" name="Footer Placeholder 3">
            <a:extLst>
              <a:ext uri="{FF2B5EF4-FFF2-40B4-BE49-F238E27FC236}">
                <a16:creationId xmlns:a16="http://schemas.microsoft.com/office/drawing/2014/main" id="{CC548C3D-F2FC-0C85-C4D0-F4063C572D8E}"/>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249860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85406" y="257216"/>
            <a:ext cx="11517776" cy="576064"/>
          </a:xfrm>
        </p:spPr>
        <p:txBody>
          <a:bodyPr wrap="square" numCol="1" compatLnSpc="1">
            <a:prstTxWarp prst="textNoShape">
              <a:avLst/>
            </a:prstTxWarp>
            <a:noAutofit/>
          </a:bodyPr>
          <a:lstStyle/>
          <a:p>
            <a:r>
              <a:rPr lang="en-GB" sz="3600" b="1">
                <a:latin typeface="Arial" charset="0"/>
                <a:ea typeface="ヒラギノ角ゴ Pro W3" charset="-128"/>
                <a:cs typeface="ヒラギノ角ゴ Pro W3" charset="-128"/>
              </a:rPr>
              <a:t>Genetic changes in the flu virus – what this means</a:t>
            </a:r>
          </a:p>
        </p:txBody>
      </p:sp>
      <p:sp>
        <p:nvSpPr>
          <p:cNvPr id="24579" name="Content Placeholder 2"/>
          <p:cNvSpPr>
            <a:spLocks noGrp="1"/>
          </p:cNvSpPr>
          <p:nvPr>
            <p:ph idx="1"/>
          </p:nvPr>
        </p:nvSpPr>
        <p:spPr>
          <a:xfrm>
            <a:off x="1361321" y="1278786"/>
            <a:ext cx="9719366" cy="4861138"/>
          </a:xfrm>
        </p:spPr>
        <p:txBody>
          <a:bodyPr/>
          <a:lstStyle/>
          <a:p>
            <a:pPr marL="0" indent="0">
              <a:buNone/>
            </a:pPr>
            <a:r>
              <a:rPr lang="en-GB" sz="1600">
                <a:latin typeface="Arial" charset="0"/>
                <a:ea typeface="ヒラギノ角ゴ Pro W3" charset="-128"/>
                <a:cs typeface="ヒラギノ角ゴ Pro W3" charset="-128"/>
              </a:rPr>
              <a:t>Changes in the surface antigens (H and N) result in the flu virus constantly changing </a:t>
            </a:r>
          </a:p>
          <a:p>
            <a:pPr>
              <a:buFont typeface="Arial"/>
              <a:buChar char="•"/>
            </a:pPr>
            <a:r>
              <a:rPr lang="en-GB" sz="1600" b="1">
                <a:latin typeface="Arial" charset="0"/>
                <a:ea typeface="ヒラギノ角ゴ Pro W3" charset="-128"/>
                <a:cs typeface="ヒラギノ角ゴ Pro W3" charset="-128"/>
              </a:rPr>
              <a:t>Antigenic drift: </a:t>
            </a:r>
            <a:r>
              <a:rPr lang="en-GB" sz="1600">
                <a:latin typeface="Arial" charset="0"/>
                <a:ea typeface="ヒラギノ角ゴ Pro W3" charset="-128"/>
                <a:cs typeface="ヒラギノ角ゴ Pro W3" charset="-128"/>
              </a:rPr>
              <a:t>minor changes (natural mutations) in the genes of flu viruses that occur gradually over time</a:t>
            </a:r>
          </a:p>
          <a:p>
            <a:pPr marL="0" indent="0"/>
            <a:endParaRPr lang="en-GB" sz="1600" b="1">
              <a:latin typeface="Arial" charset="0"/>
              <a:ea typeface="ヒラギノ角ゴ Pro W3" charset="-128"/>
            </a:endParaRPr>
          </a:p>
          <a:p>
            <a:pPr marL="0" indent="0"/>
            <a:endParaRPr lang="en-GB" sz="1600" b="1">
              <a:latin typeface="Arial" charset="0"/>
              <a:ea typeface="ヒラギノ角ゴ Pro W3" charset="-128"/>
            </a:endParaRPr>
          </a:p>
          <a:p>
            <a:pPr marL="285750" indent="-285750"/>
            <a:r>
              <a:rPr lang="en-GB" sz="1600" b="1">
                <a:latin typeface="Arial" charset="0"/>
                <a:ea typeface="ヒラギノ角ゴ Pro W3" charset="-128"/>
              </a:rPr>
              <a:t>Antigenic shift: </a:t>
            </a:r>
            <a:r>
              <a:rPr lang="en-GB" sz="1600">
                <a:latin typeface="Arial" charset="0"/>
                <a:ea typeface="ヒラギノ角ゴ Pro W3" charset="-128"/>
              </a:rPr>
              <a:t>when 2 or more different strains combine. This abrupt major change results in a new subtype. Immunity from previous flu infections/vaccinations may not protect against the new subtype, potentially leading to a widespread epidemic or pandemic</a:t>
            </a:r>
          </a:p>
          <a:p>
            <a:pPr marL="0" indent="0"/>
            <a:endParaRPr lang="en-GB" sz="1600"/>
          </a:p>
          <a:p>
            <a:pPr marL="0" indent="0"/>
            <a:endParaRPr lang="en-GB" sz="1600"/>
          </a:p>
          <a:p>
            <a:pPr marL="0" indent="0"/>
            <a:endParaRPr lang="en-GB" sz="1600"/>
          </a:p>
          <a:p>
            <a:pPr marL="0" indent="0">
              <a:buNone/>
            </a:pPr>
            <a:endParaRPr lang="en-GB" sz="1600"/>
          </a:p>
          <a:p>
            <a:pPr marL="0" indent="0">
              <a:buNone/>
            </a:pPr>
            <a:r>
              <a:rPr lang="en-GB" sz="1600"/>
              <a:t>Because of the changing nature of flu viruses, the World Health Organisation (WHO) monitors their epidemiology throughout the world. Each year WHO makes recommendations about the strains of influenza A and B which are predicted to be circulating in the forthcoming winter. </a:t>
            </a:r>
            <a:br>
              <a:rPr lang="en-GB" sz="1600"/>
            </a:br>
            <a:r>
              <a:rPr lang="en-GB" sz="1600"/>
              <a:t>These strains are then included in the flu vaccine developed each year </a:t>
            </a:r>
          </a:p>
          <a:p>
            <a:pPr marL="0" indent="0"/>
            <a:endParaRPr lang="en-GB" sz="1600">
              <a:solidFill>
                <a:srgbClr val="FF0000"/>
              </a:solidFill>
              <a:latin typeface="Arial" charset="0"/>
            </a:endParaRPr>
          </a:p>
          <a:p>
            <a:endParaRPr lang="en-GB" sz="1600">
              <a:solidFill>
                <a:srgbClr val="FF0000"/>
              </a:solidFill>
              <a:latin typeface="Arial" charset="0"/>
              <a:ea typeface="ヒラギノ角ゴ Pro W3" charset="-128"/>
              <a:cs typeface="ヒラギノ角ゴ Pro W3" charset="-128"/>
            </a:endParaRPr>
          </a:p>
        </p:txBody>
      </p:sp>
      <p:grpSp>
        <p:nvGrpSpPr>
          <p:cNvPr id="12" name="Group 11"/>
          <p:cNvGrpSpPr/>
          <p:nvPr/>
        </p:nvGrpSpPr>
        <p:grpSpPr>
          <a:xfrm>
            <a:off x="4902151" y="1938929"/>
            <a:ext cx="914400" cy="914400"/>
            <a:chOff x="1645575" y="3348980"/>
            <a:chExt cx="914400" cy="914400"/>
          </a:xfrm>
        </p:grpSpPr>
        <p:sp>
          <p:nvSpPr>
            <p:cNvPr id="2" name="Oval 1"/>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lowchart: Connector 2"/>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Connector 8"/>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Connector 9"/>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ight Arrow 6"/>
          <p:cNvSpPr/>
          <p:nvPr/>
        </p:nvSpPr>
        <p:spPr>
          <a:xfrm>
            <a:off x="6031662" y="2185617"/>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6689186" y="1926809"/>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e 17"/>
          <p:cNvSpPr/>
          <p:nvPr/>
        </p:nvSpPr>
        <p:spPr>
          <a:xfrm>
            <a:off x="6831275" y="2124800"/>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Pie 18"/>
          <p:cNvSpPr/>
          <p:nvPr/>
        </p:nvSpPr>
        <p:spPr>
          <a:xfrm>
            <a:off x="6896616" y="2491303"/>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Pie 19"/>
          <p:cNvSpPr/>
          <p:nvPr/>
        </p:nvSpPr>
        <p:spPr>
          <a:xfrm>
            <a:off x="7203251" y="2129349"/>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a:p>
            <a:pPr algn="ctr"/>
            <a:endParaRPr lang="en-GB">
              <a:solidFill>
                <a:schemeClr val="tx1"/>
              </a:solidFill>
            </a:endParaRPr>
          </a:p>
        </p:txBody>
      </p:sp>
      <p:sp>
        <p:nvSpPr>
          <p:cNvPr id="21" name="Pie 20"/>
          <p:cNvSpPr/>
          <p:nvPr/>
        </p:nvSpPr>
        <p:spPr>
          <a:xfrm rot="20689244">
            <a:off x="7224634" y="2455206"/>
            <a:ext cx="241176" cy="246636"/>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p:txBody>
      </p:sp>
      <p:grpSp>
        <p:nvGrpSpPr>
          <p:cNvPr id="23" name="Group 22"/>
          <p:cNvGrpSpPr/>
          <p:nvPr/>
        </p:nvGrpSpPr>
        <p:grpSpPr>
          <a:xfrm>
            <a:off x="3071664" y="4077072"/>
            <a:ext cx="914400" cy="914400"/>
            <a:chOff x="1645575" y="3348980"/>
            <a:chExt cx="914400" cy="914400"/>
          </a:xfrm>
        </p:grpSpPr>
        <p:sp>
          <p:nvSpPr>
            <p:cNvPr id="24" name="Oval 23"/>
            <p:cNvSpPr/>
            <p:nvPr/>
          </p:nvSpPr>
          <p:spPr>
            <a:xfrm>
              <a:off x="1645575" y="3348980"/>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Connector 24"/>
            <p:cNvSpPr/>
            <p:nvPr/>
          </p:nvSpPr>
          <p:spPr>
            <a:xfrm>
              <a:off x="1763688" y="3728187"/>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lowchart: Connector 25"/>
            <p:cNvSpPr/>
            <p:nvPr/>
          </p:nvSpPr>
          <p:spPr>
            <a:xfrm>
              <a:off x="1992288" y="39541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lowchart: Connector 26"/>
            <p:cNvSpPr/>
            <p:nvPr/>
          </p:nvSpPr>
          <p:spPr>
            <a:xfrm>
              <a:off x="2220888" y="372559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lowchart: Connector 27"/>
            <p:cNvSpPr/>
            <p:nvPr/>
          </p:nvSpPr>
          <p:spPr>
            <a:xfrm>
              <a:off x="2045056" y="3445244"/>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Oval 28"/>
          <p:cNvSpPr/>
          <p:nvPr/>
        </p:nvSpPr>
        <p:spPr>
          <a:xfrm>
            <a:off x="4138464" y="3882183"/>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142355" y="4110783"/>
            <a:ext cx="914400" cy="9144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ight Arrow 30"/>
          <p:cNvSpPr/>
          <p:nvPr/>
        </p:nvSpPr>
        <p:spPr>
          <a:xfrm>
            <a:off x="6344294" y="4311951"/>
            <a:ext cx="55380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7146386" y="4077072"/>
            <a:ext cx="9144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lowchart: Connector 32"/>
          <p:cNvSpPr/>
          <p:nvPr/>
        </p:nvSpPr>
        <p:spPr>
          <a:xfrm>
            <a:off x="4223792"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p:cNvSpPr/>
          <p:nvPr/>
        </p:nvSpPr>
        <p:spPr>
          <a:xfrm>
            <a:off x="5202388" y="4456279"/>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Connector 34"/>
          <p:cNvSpPr/>
          <p:nvPr/>
        </p:nvSpPr>
        <p:spPr>
          <a:xfrm>
            <a:off x="4528592" y="45065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p:cNvSpPr/>
          <p:nvPr/>
        </p:nvSpPr>
        <p:spPr>
          <a:xfrm>
            <a:off x="4757192" y="41913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Flowchart: Connector 36"/>
          <p:cNvSpPr/>
          <p:nvPr/>
        </p:nvSpPr>
        <p:spPr>
          <a:xfrm>
            <a:off x="4452392" y="396277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p:cNvSpPr/>
          <p:nvPr/>
        </p:nvSpPr>
        <p:spPr>
          <a:xfrm>
            <a:off x="7405238" y="4239832"/>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lowchart: Connector 38"/>
          <p:cNvSpPr/>
          <p:nvPr/>
        </p:nvSpPr>
        <p:spPr>
          <a:xfrm>
            <a:off x="7393850" y="4635581"/>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p:cNvSpPr/>
          <p:nvPr/>
        </p:nvSpPr>
        <p:spPr>
          <a:xfrm>
            <a:off x="7736750" y="4401936"/>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lowchart: Connector 40"/>
          <p:cNvSpPr/>
          <p:nvPr/>
        </p:nvSpPr>
        <p:spPr>
          <a:xfrm>
            <a:off x="5493777" y="473513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lowchart: Connector 41"/>
          <p:cNvSpPr/>
          <p:nvPr/>
        </p:nvSpPr>
        <p:spPr>
          <a:xfrm>
            <a:off x="5741125" y="4419972"/>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lowchart: Connector 42"/>
          <p:cNvSpPr/>
          <p:nvPr/>
        </p:nvSpPr>
        <p:spPr>
          <a:xfrm>
            <a:off x="5450993" y="4176143"/>
            <a:ext cx="228600" cy="228600"/>
          </a:xfrm>
          <a:prstGeom prst="flowChartConnector">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4">
            <a:extLst>
              <a:ext uri="{FF2B5EF4-FFF2-40B4-BE49-F238E27FC236}">
                <a16:creationId xmlns:a16="http://schemas.microsoft.com/office/drawing/2014/main" id="{10D9CCD9-AB29-370E-2CE6-BC82752EA693}"/>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15</a:t>
            </a:fld>
            <a:endParaRPr lang="en-GB"/>
          </a:p>
        </p:txBody>
      </p:sp>
      <p:sp>
        <p:nvSpPr>
          <p:cNvPr id="6" name="Footer Placeholder 3">
            <a:extLst>
              <a:ext uri="{FF2B5EF4-FFF2-40B4-BE49-F238E27FC236}">
                <a16:creationId xmlns:a16="http://schemas.microsoft.com/office/drawing/2014/main" id="{37651284-45C6-CD95-51CC-5031EA47802D}"/>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397457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3DA38-BD0A-40E5-8B90-1CCC4D27915B}"/>
              </a:ext>
            </a:extLst>
          </p:cNvPr>
          <p:cNvSpPr>
            <a:spLocks noGrp="1"/>
          </p:cNvSpPr>
          <p:nvPr>
            <p:ph type="title"/>
          </p:nvPr>
        </p:nvSpPr>
        <p:spPr>
          <a:xfrm>
            <a:off x="348868" y="217589"/>
            <a:ext cx="6779721" cy="688331"/>
          </a:xfrm>
        </p:spPr>
        <p:txBody>
          <a:bodyPr/>
          <a:lstStyle/>
          <a:p>
            <a:r>
              <a:rPr lang="en-GB" sz="3600" b="1">
                <a:latin typeface="Arial" charset="0"/>
                <a:ea typeface="ヒラギノ角ゴ Pro W3" charset="-128"/>
                <a:cs typeface="ヒラギノ角ゴ Pro W3" charset="-128"/>
              </a:rPr>
              <a:t>Possible complications of flu</a:t>
            </a:r>
            <a:endParaRPr lang="en-GB" sz="3600" b="1"/>
          </a:p>
        </p:txBody>
      </p:sp>
      <p:sp>
        <p:nvSpPr>
          <p:cNvPr id="3" name="Content Placeholder 2">
            <a:extLst>
              <a:ext uri="{FF2B5EF4-FFF2-40B4-BE49-F238E27FC236}">
                <a16:creationId xmlns:a16="http://schemas.microsoft.com/office/drawing/2014/main" id="{875ACA2C-3320-48BB-A35A-2CB4EC3602C4}"/>
              </a:ext>
            </a:extLst>
          </p:cNvPr>
          <p:cNvSpPr>
            <a:spLocks noGrp="1"/>
          </p:cNvSpPr>
          <p:nvPr>
            <p:ph idx="1"/>
          </p:nvPr>
        </p:nvSpPr>
        <p:spPr>
          <a:xfrm>
            <a:off x="534071" y="1072446"/>
            <a:ext cx="11123857" cy="4523104"/>
          </a:xfrm>
        </p:spPr>
        <p:txBody>
          <a:bodyPr>
            <a:noAutofit/>
          </a:bodyPr>
          <a:lstStyle/>
          <a:p>
            <a:pPr marL="0" indent="0">
              <a:spcAft>
                <a:spcPts val="1200"/>
              </a:spcAft>
              <a:buNone/>
            </a:pPr>
            <a:r>
              <a:rPr lang="en-GB" sz="1800" b="1">
                <a:latin typeface="Arial" charset="0"/>
                <a:ea typeface="ヒラギノ角ゴ Pro W3" charset="-128"/>
                <a:cs typeface="ヒラギノ角ゴ Pro W3" charset="-128"/>
              </a:rPr>
              <a:t>Common:</a:t>
            </a:r>
          </a:p>
          <a:p>
            <a:pPr marL="342900" lvl="1">
              <a:spcBef>
                <a:spcPct val="0"/>
              </a:spcBef>
              <a:spcAft>
                <a:spcPts val="600"/>
              </a:spcAft>
              <a:buFont typeface="Arial" charset="0"/>
              <a:buChar char="•"/>
            </a:pPr>
            <a:r>
              <a:rPr lang="en-GB" sz="1800">
                <a:latin typeface="Arial" charset="0"/>
              </a:rPr>
              <a:t>Bronchitis</a:t>
            </a:r>
          </a:p>
          <a:p>
            <a:pPr marL="342900" lvl="1">
              <a:spcBef>
                <a:spcPct val="0"/>
              </a:spcBef>
              <a:spcAft>
                <a:spcPts val="600"/>
              </a:spcAft>
              <a:buFont typeface="Arial" charset="0"/>
              <a:buChar char="•"/>
            </a:pPr>
            <a:r>
              <a:rPr lang="en-GB" sz="1800">
                <a:latin typeface="Arial" charset="0"/>
              </a:rPr>
              <a:t>Otitis media (children), sinusitis</a:t>
            </a:r>
          </a:p>
          <a:p>
            <a:pPr marL="342900" lvl="1">
              <a:spcBef>
                <a:spcPct val="0"/>
              </a:spcBef>
              <a:spcAft>
                <a:spcPts val="600"/>
              </a:spcAft>
              <a:buFont typeface="Arial" charset="0"/>
              <a:buChar char="•"/>
            </a:pPr>
            <a:r>
              <a:rPr lang="en-GB" sz="1800">
                <a:latin typeface="Arial" charset="0"/>
              </a:rPr>
              <a:t>Secondary bacterial pneumonia</a:t>
            </a:r>
            <a:endParaRPr lang="en-GB" sz="1800">
              <a:latin typeface="Arial" charset="0"/>
              <a:ea typeface="ヒラギノ角ゴ Pro W3" charset="-128"/>
              <a:cs typeface="ヒラギノ角ゴ Pro W3" charset="-128"/>
            </a:endParaRPr>
          </a:p>
          <a:p>
            <a:pPr marL="0" indent="0">
              <a:spcAft>
                <a:spcPts val="1200"/>
              </a:spcAft>
              <a:buNone/>
            </a:pPr>
            <a:r>
              <a:rPr lang="en-GB" sz="1800" b="1">
                <a:latin typeface="Arial" charset="0"/>
                <a:ea typeface="ヒラギノ角ゴ Pro W3" charset="-128"/>
                <a:cs typeface="ヒラギノ角ゴ Pro W3" charset="-128"/>
              </a:rPr>
              <a:t>Less common:</a:t>
            </a:r>
          </a:p>
          <a:p>
            <a:pPr marL="342900" lvl="1">
              <a:spcBef>
                <a:spcPct val="0"/>
              </a:spcBef>
              <a:spcAft>
                <a:spcPts val="600"/>
              </a:spcAft>
              <a:buFont typeface="Arial" charset="0"/>
              <a:buChar char="•"/>
            </a:pPr>
            <a:r>
              <a:rPr lang="en-GB" sz="1800">
                <a:latin typeface="Arial" charset="0"/>
              </a:rPr>
              <a:t>Meningitis, encephalitis, meningoencephalitis</a:t>
            </a:r>
          </a:p>
          <a:p>
            <a:pPr marL="342900" lvl="1">
              <a:spcBef>
                <a:spcPct val="0"/>
              </a:spcBef>
              <a:spcAft>
                <a:spcPts val="600"/>
              </a:spcAft>
              <a:buFont typeface="Arial" charset="0"/>
              <a:buChar char="•"/>
            </a:pPr>
            <a:r>
              <a:rPr lang="en-GB" sz="1800">
                <a:latin typeface="Arial" charset="0"/>
              </a:rPr>
              <a:t>Primary influenza pneumonia</a:t>
            </a:r>
          </a:p>
          <a:p>
            <a:pPr marL="166687" lvl="1" indent="0">
              <a:spcBef>
                <a:spcPct val="0"/>
              </a:spcBef>
              <a:spcAft>
                <a:spcPts val="600"/>
              </a:spcAft>
            </a:pPr>
            <a:endParaRPr lang="en-GB" sz="1800">
              <a:latin typeface="Arial" charset="0"/>
            </a:endParaRPr>
          </a:p>
          <a:p>
            <a:pPr marL="0" indent="0">
              <a:spcBef>
                <a:spcPct val="0"/>
              </a:spcBef>
              <a:spcAft>
                <a:spcPts val="600"/>
              </a:spcAft>
              <a:buNone/>
            </a:pPr>
            <a:r>
              <a:rPr lang="en-GB" sz="1800" b="1">
                <a:latin typeface="Arial" charset="0"/>
              </a:rPr>
              <a:t>Risk of most serious illness is higher in:</a:t>
            </a:r>
          </a:p>
          <a:p>
            <a:pPr marL="568325" lvl="3" indent="-285750">
              <a:spcBef>
                <a:spcPct val="0"/>
              </a:spcBef>
              <a:spcAft>
                <a:spcPts val="600"/>
              </a:spcAft>
            </a:pPr>
            <a:r>
              <a:rPr lang="en-GB">
                <a:latin typeface="Arial" charset="0"/>
              </a:rPr>
              <a:t>Children under 6 months </a:t>
            </a:r>
          </a:p>
          <a:p>
            <a:pPr marL="568325" lvl="3" indent="-285750">
              <a:spcBef>
                <a:spcPct val="0"/>
              </a:spcBef>
              <a:spcAft>
                <a:spcPts val="600"/>
              </a:spcAft>
            </a:pPr>
            <a:r>
              <a:rPr lang="en-GB">
                <a:latin typeface="Arial" charset="0"/>
              </a:rPr>
              <a:t>Older people</a:t>
            </a:r>
          </a:p>
          <a:p>
            <a:pPr marL="568325" lvl="3" indent="-285750">
              <a:spcBef>
                <a:spcPct val="0"/>
              </a:spcBef>
              <a:spcAft>
                <a:spcPts val="600"/>
              </a:spcAft>
            </a:pPr>
            <a:r>
              <a:rPr lang="en-GB">
                <a:latin typeface="Arial" charset="0"/>
              </a:rPr>
              <a:t>Those with underlying health conditions such as respiratory disease, cardiac disease, long-term neurological conditions or immunosuppression</a:t>
            </a:r>
          </a:p>
          <a:p>
            <a:pPr marL="568325" lvl="3" indent="-285750">
              <a:spcBef>
                <a:spcPct val="0"/>
              </a:spcBef>
              <a:spcAft>
                <a:spcPts val="600"/>
              </a:spcAft>
            </a:pPr>
            <a:r>
              <a:rPr lang="en-GB">
                <a:latin typeface="Arial" charset="0"/>
              </a:rPr>
              <a:t>Pregnant women </a:t>
            </a:r>
            <a:r>
              <a:rPr lang="en-GB"/>
              <a:t>(flu during pregnancy may be associated with perinatal mortality, prematurity, smaller neonatal size and lower birth weight)</a:t>
            </a:r>
            <a:endParaRPr lang="en-GB">
              <a:latin typeface="Arial" charset="0"/>
            </a:endParaRPr>
          </a:p>
        </p:txBody>
      </p:sp>
      <p:sp>
        <p:nvSpPr>
          <p:cNvPr id="4" name="Slide Number Placeholder 4">
            <a:extLst>
              <a:ext uri="{FF2B5EF4-FFF2-40B4-BE49-F238E27FC236}">
                <a16:creationId xmlns:a16="http://schemas.microsoft.com/office/drawing/2014/main" id="{DDA0F6E3-D3C4-76B5-430B-98CD3F745904}"/>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16</a:t>
            </a:fld>
            <a:endParaRPr lang="en-GB"/>
          </a:p>
        </p:txBody>
      </p:sp>
      <p:sp>
        <p:nvSpPr>
          <p:cNvPr id="6" name="Footer Placeholder 3">
            <a:extLst>
              <a:ext uri="{FF2B5EF4-FFF2-40B4-BE49-F238E27FC236}">
                <a16:creationId xmlns:a16="http://schemas.microsoft.com/office/drawing/2014/main" id="{A4AF418B-25CE-27E8-2529-8112F4D3A985}"/>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1934393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91F39-E34C-4D72-835F-7FDC65B85537}"/>
              </a:ext>
            </a:extLst>
          </p:cNvPr>
          <p:cNvSpPr>
            <a:spLocks noGrp="1"/>
          </p:cNvSpPr>
          <p:nvPr>
            <p:ph type="title"/>
          </p:nvPr>
        </p:nvSpPr>
        <p:spPr>
          <a:xfrm>
            <a:off x="562972" y="138823"/>
            <a:ext cx="3700618" cy="725653"/>
          </a:xfrm>
        </p:spPr>
        <p:txBody>
          <a:bodyPr/>
          <a:lstStyle/>
          <a:p>
            <a:r>
              <a:rPr lang="en-GB" sz="3600" b="1">
                <a:latin typeface="Arial" charset="0"/>
                <a:ea typeface="ヒラギノ角ゴ Pro W3" charset="-128"/>
                <a:cs typeface="ヒラギノ角ゴ Pro W3" charset="-128"/>
              </a:rPr>
              <a:t>Features of flu</a:t>
            </a:r>
            <a:endParaRPr lang="en-GB" sz="3600" b="1"/>
          </a:p>
        </p:txBody>
      </p:sp>
      <p:sp>
        <p:nvSpPr>
          <p:cNvPr id="3" name="Content Placeholder 2">
            <a:extLst>
              <a:ext uri="{FF2B5EF4-FFF2-40B4-BE49-F238E27FC236}">
                <a16:creationId xmlns:a16="http://schemas.microsoft.com/office/drawing/2014/main" id="{B54393EB-C00E-4056-9474-C3C4BA71B19D}"/>
              </a:ext>
            </a:extLst>
          </p:cNvPr>
          <p:cNvSpPr>
            <a:spLocks noGrp="1"/>
          </p:cNvSpPr>
          <p:nvPr>
            <p:ph idx="1"/>
          </p:nvPr>
        </p:nvSpPr>
        <p:spPr>
          <a:xfrm>
            <a:off x="265430" y="864672"/>
            <a:ext cx="11586144" cy="4911107"/>
          </a:xfrm>
        </p:spPr>
        <p:txBody>
          <a:bodyPr lIns="91440" tIns="45720" rIns="91440" bIns="45720" anchor="t">
            <a:noAutofit/>
          </a:bodyPr>
          <a:lstStyle/>
          <a:p>
            <a:pPr marL="444500" lvl="1" indent="-277495">
              <a:lnSpc>
                <a:spcPct val="120000"/>
              </a:lnSpc>
              <a:spcBef>
                <a:spcPct val="0"/>
              </a:spcBef>
              <a:buFont typeface="Arial" charset="0"/>
              <a:buChar char="•"/>
            </a:pPr>
            <a:r>
              <a:rPr lang="en-GB" sz="1400">
                <a:ea typeface="ヒラギノ角ゴ Pro W3"/>
              </a:rPr>
              <a:t>Easily transmitted by large droplets, small-particle aerosols and by hand to mouth/eye contamination from a contaminated surface or respiratory secretions of infected person</a:t>
            </a:r>
            <a:endParaRPr lang="en-US" sz="1400">
              <a:ea typeface="ヒラギノ角ゴ Pro W3"/>
              <a:cs typeface="Arial"/>
            </a:endParaRPr>
          </a:p>
          <a:p>
            <a:pPr marL="166370" lvl="1" indent="0">
              <a:lnSpc>
                <a:spcPct val="120000"/>
              </a:lnSpc>
              <a:spcBef>
                <a:spcPct val="0"/>
              </a:spcBef>
            </a:pPr>
            <a:endParaRPr lang="en-GB" sz="1400" dirty="0">
              <a:cs typeface="Arial"/>
            </a:endParaRPr>
          </a:p>
          <a:p>
            <a:pPr marL="452120" lvl="1" indent="-285750">
              <a:lnSpc>
                <a:spcPct val="120000"/>
              </a:lnSpc>
              <a:spcBef>
                <a:spcPct val="0"/>
              </a:spcBef>
            </a:pPr>
            <a:r>
              <a:rPr lang="en-GB" sz="1400"/>
              <a:t>People with mild or no symptoms can still infect others</a:t>
            </a:r>
            <a:endParaRPr lang="en-GB" sz="1400" dirty="0">
              <a:cs typeface="Arial"/>
            </a:endParaRPr>
          </a:p>
          <a:p>
            <a:pPr marL="452120" lvl="1" indent="-285750">
              <a:lnSpc>
                <a:spcPct val="120000"/>
              </a:lnSpc>
              <a:spcBef>
                <a:spcPct val="0"/>
              </a:spcBef>
            </a:pPr>
            <a:endParaRPr lang="en-GB" sz="1400" dirty="0">
              <a:cs typeface="Arial"/>
            </a:endParaRPr>
          </a:p>
          <a:p>
            <a:pPr marL="452120" lvl="1" indent="-285750">
              <a:lnSpc>
                <a:spcPct val="120000"/>
              </a:lnSpc>
              <a:spcBef>
                <a:spcPct val="0"/>
              </a:spcBef>
            </a:pPr>
            <a:r>
              <a:rPr lang="en-GB" sz="1400"/>
              <a:t>Influenza is highly infectious with a usual incubation period of 1 to 3 days, though may be longer especially in people with immune deficiency. </a:t>
            </a:r>
            <a:endParaRPr lang="en-GB" sz="1400" dirty="0">
              <a:cs typeface="Arial"/>
            </a:endParaRPr>
          </a:p>
          <a:p>
            <a:pPr marL="444500" lvl="1" indent="-277495">
              <a:lnSpc>
                <a:spcPct val="120000"/>
              </a:lnSpc>
              <a:spcBef>
                <a:spcPct val="0"/>
              </a:spcBef>
              <a:buFont typeface="Arial" charset="0"/>
              <a:buChar char="•"/>
            </a:pPr>
            <a:endParaRPr lang="en-GB" sz="1400" dirty="0">
              <a:cs typeface="Arial"/>
            </a:endParaRPr>
          </a:p>
          <a:p>
            <a:pPr marL="444500" lvl="1" indent="-277495">
              <a:lnSpc>
                <a:spcPct val="120000"/>
              </a:lnSpc>
              <a:spcBef>
                <a:spcPct val="0"/>
              </a:spcBef>
              <a:buFont typeface="Arial" charset="0"/>
              <a:buChar char="•"/>
            </a:pPr>
            <a:r>
              <a:rPr lang="en-GB" sz="1400"/>
              <a:t>In healthy individuals,</a:t>
            </a:r>
            <a:r>
              <a:rPr lang="en-GB" sz="1400" baseline="0"/>
              <a:t> flu </a:t>
            </a:r>
            <a:r>
              <a:rPr lang="en-GB" sz="1400"/>
              <a:t>is usually unpleasant but self-limiting with recovery within 5-7 days.</a:t>
            </a:r>
            <a:endParaRPr lang="en-GB" sz="1400" dirty="0">
              <a:cs typeface="Arial"/>
            </a:endParaRPr>
          </a:p>
          <a:p>
            <a:pPr marL="444500" lvl="1" indent="-277495">
              <a:spcBef>
                <a:spcPct val="0"/>
              </a:spcBef>
              <a:buFont typeface="Arial" charset="0"/>
              <a:buChar char="•"/>
            </a:pPr>
            <a:endParaRPr lang="en-GB" sz="1400" dirty="0">
              <a:cs typeface="Arial"/>
            </a:endParaRPr>
          </a:p>
          <a:p>
            <a:pPr marL="166370" lvl="1" indent="0">
              <a:spcBef>
                <a:spcPct val="0"/>
              </a:spcBef>
              <a:buNone/>
            </a:pPr>
            <a:endParaRPr lang="en-GB" sz="1400" dirty="0">
              <a:cs typeface="Arial"/>
            </a:endParaRPr>
          </a:p>
          <a:p>
            <a:pPr marL="166370" lvl="1" indent="0">
              <a:spcBef>
                <a:spcPct val="0"/>
              </a:spcBef>
              <a:buNone/>
            </a:pPr>
            <a:r>
              <a:rPr lang="en-GB" sz="1400" b="1"/>
              <a:t>Common symptoms include:</a:t>
            </a:r>
            <a:endParaRPr lang="en-GB" sz="1400" b="1" dirty="0">
              <a:cs typeface="Arial"/>
            </a:endParaRPr>
          </a:p>
          <a:p>
            <a:pPr marL="444500" lvl="1" indent="-277495">
              <a:spcBef>
                <a:spcPct val="0"/>
              </a:spcBef>
            </a:pPr>
            <a:endParaRPr lang="en-GB" sz="1400" b="1" dirty="0">
              <a:cs typeface="Arial"/>
            </a:endParaRPr>
          </a:p>
          <a:p>
            <a:pPr marL="444500" lvl="1" indent="-277495">
              <a:spcBef>
                <a:spcPct val="0"/>
              </a:spcBef>
              <a:buFont typeface="Arial" charset="0"/>
              <a:buChar char="•"/>
            </a:pPr>
            <a:r>
              <a:rPr lang="en-GB" sz="1400"/>
              <a:t>Sudden onset of fever, chills, headache, muscle and joint pain and extreme fatigue</a:t>
            </a:r>
            <a:endParaRPr lang="en-GB" sz="1400" dirty="0">
              <a:cs typeface="Arial"/>
            </a:endParaRPr>
          </a:p>
          <a:p>
            <a:pPr marL="444500" lvl="1" indent="-277495">
              <a:spcBef>
                <a:spcPct val="0"/>
              </a:spcBef>
              <a:buFont typeface="Arial" charset="0"/>
              <a:buChar char="•"/>
            </a:pPr>
            <a:endParaRPr lang="en-GB" sz="1400" dirty="0">
              <a:cs typeface="Arial"/>
            </a:endParaRPr>
          </a:p>
          <a:p>
            <a:pPr marL="444500" lvl="1" indent="-277495">
              <a:spcBef>
                <a:spcPct val="0"/>
              </a:spcBef>
              <a:buFont typeface="Arial" charset="0"/>
              <a:buChar char="•"/>
            </a:pPr>
            <a:r>
              <a:rPr lang="en-GB" sz="1400"/>
              <a:t>Dry cough, sore throat and stuffy nose</a:t>
            </a:r>
            <a:endParaRPr lang="en-GB" sz="1400" dirty="0">
              <a:cs typeface="Arial"/>
            </a:endParaRPr>
          </a:p>
          <a:p>
            <a:pPr marL="444500" lvl="1" indent="-277495">
              <a:spcBef>
                <a:spcPct val="0"/>
              </a:spcBef>
            </a:pPr>
            <a:endParaRPr lang="en-GB" sz="1400" dirty="0">
              <a:cs typeface="Arial"/>
            </a:endParaRPr>
          </a:p>
          <a:p>
            <a:pPr marL="444500" lvl="1" indent="-277495">
              <a:spcBef>
                <a:spcPct val="0"/>
              </a:spcBef>
              <a:buFont typeface="Arial" charset="0"/>
              <a:buChar char="•"/>
            </a:pPr>
            <a:r>
              <a:rPr lang="en-GB" sz="1400"/>
              <a:t>In young children, gastrointestinal symptoms such as vomiting and diarrhoea may be seen</a:t>
            </a:r>
            <a:endParaRPr lang="en-GB" sz="1400" dirty="0">
              <a:cs typeface="Arial"/>
            </a:endParaRPr>
          </a:p>
          <a:p>
            <a:pPr marL="444500" lvl="1" indent="-277495">
              <a:spcBef>
                <a:spcPct val="0"/>
              </a:spcBef>
              <a:buFont typeface="Arial" charset="0"/>
              <a:buChar char="•"/>
            </a:pPr>
            <a:endParaRPr lang="en-GB" sz="1400" dirty="0">
              <a:cs typeface="Arial"/>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400" kern="1200">
                <a:effectLst/>
                <a:ea typeface="ヒラギノ角ゴ Pro W3"/>
                <a:cs typeface="ヒラギノ角ゴ Pro W3" pitchFamily="84" charset="-128"/>
              </a:rPr>
              <a:t>Serological studies in healthcare professionals have shown that approximately 30</a:t>
            </a:r>
            <a:r>
              <a:rPr lang="en-GB" sz="1400">
                <a:ea typeface="ヒラギノ角ゴ Pro W3"/>
                <a:cs typeface="ヒラギノ角ゴ Pro W3" pitchFamily="84" charset="-128"/>
              </a:rPr>
              <a:t>%</a:t>
            </a:r>
            <a:r>
              <a:rPr lang="en-GB" sz="1400" kern="1200">
                <a:effectLst/>
                <a:ea typeface="ヒラギノ角ゴ Pro W3"/>
                <a:cs typeface="ヒラギノ角ゴ Pro W3" pitchFamily="84" charset="-128"/>
              </a:rPr>
              <a:t> to 50% of flu</a:t>
            </a:r>
            <a:r>
              <a:rPr lang="en-GB" sz="1400" kern="1200" baseline="0">
                <a:effectLst/>
                <a:ea typeface="ヒラギノ角ゴ Pro W3"/>
                <a:cs typeface="ヒラギノ角ゴ Pro W3" pitchFamily="84" charset="-128"/>
              </a:rPr>
              <a:t> </a:t>
            </a:r>
            <a:r>
              <a:rPr lang="en-GB" sz="1400" kern="1200">
                <a:effectLst/>
                <a:ea typeface="ヒラギノ角ゴ Pro W3"/>
                <a:cs typeface="ヒラギノ角ゴ Pro W3" pitchFamily="84" charset="-128"/>
              </a:rPr>
              <a:t>infections can be asymptomatic</a:t>
            </a:r>
            <a:r>
              <a:rPr lang="en-GB" sz="1400" kern="1200" baseline="0">
                <a:effectLst/>
                <a:ea typeface="ヒラギノ角ゴ Pro W3"/>
                <a:cs typeface="ヒラギノ角ゴ Pro W3" pitchFamily="84" charset="-128"/>
              </a:rPr>
              <a:t> </a:t>
            </a:r>
            <a:r>
              <a:rPr lang="en-GB" sz="1400" kern="1200">
                <a:effectLst/>
                <a:ea typeface="ヒラギノ角ゴ Pro W3"/>
                <a:cs typeface="ヒラギノ角ゴ Pro W3" pitchFamily="84" charset="-128"/>
              </a:rPr>
              <a:t>but the proportion of flu infections that are asymptomatic may vary depending on the characteristics of the influenza strain.</a:t>
            </a:r>
          </a:p>
          <a:p>
            <a:pPr marL="0" indent="0">
              <a:lnSpc>
                <a:spcPct val="100000"/>
              </a:lnSpc>
              <a:spcBef>
                <a:spcPct val="0"/>
              </a:spcBef>
              <a:spcAft>
                <a:spcPct val="0"/>
              </a:spcAft>
              <a:buFontTx/>
              <a:buNone/>
            </a:pPr>
            <a:endParaRPr lang="en-GB" sz="1400" dirty="0">
              <a:ea typeface="ヒラギノ角ゴ Pro W3"/>
            </a:endParaRPr>
          </a:p>
          <a:p>
            <a:pPr marL="166370" lvl="1" indent="0" algn="ctr">
              <a:spcBef>
                <a:spcPct val="0"/>
              </a:spcBef>
              <a:buNone/>
            </a:pPr>
            <a:r>
              <a:rPr lang="en-GB" sz="1400" dirty="0">
                <a:hlinkClick r:id="rId3"/>
              </a:rPr>
              <a:t>Influenza: the green book - GOV.UK (www.gov.uk)</a:t>
            </a:r>
            <a:endParaRPr lang="en-GB" sz="1400" dirty="0">
              <a:cs typeface="Arial"/>
            </a:endParaRPr>
          </a:p>
          <a:p>
            <a:pPr marL="444500" lvl="1" indent="-277495">
              <a:spcBef>
                <a:spcPct val="0"/>
              </a:spcBef>
              <a:buFont typeface="Arial" charset="0"/>
              <a:buChar char="•"/>
            </a:pPr>
            <a:endParaRPr lang="en-GB" sz="1400" dirty="0">
              <a:latin typeface="Arial" charset="0"/>
              <a:cs typeface="Arial" charset="0"/>
            </a:endParaRPr>
          </a:p>
        </p:txBody>
      </p:sp>
      <p:sp>
        <p:nvSpPr>
          <p:cNvPr id="4" name="Slide Number Placeholder 4">
            <a:extLst>
              <a:ext uri="{FF2B5EF4-FFF2-40B4-BE49-F238E27FC236}">
                <a16:creationId xmlns:a16="http://schemas.microsoft.com/office/drawing/2014/main" id="{EF054200-EF2F-DCA8-15AF-5CA1A4BFA95E}"/>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17</a:t>
            </a:fld>
            <a:endParaRPr lang="en-GB"/>
          </a:p>
        </p:txBody>
      </p:sp>
      <p:sp>
        <p:nvSpPr>
          <p:cNvPr id="6" name="Footer Placeholder 3">
            <a:extLst>
              <a:ext uri="{FF2B5EF4-FFF2-40B4-BE49-F238E27FC236}">
                <a16:creationId xmlns:a16="http://schemas.microsoft.com/office/drawing/2014/main" id="{5C652C47-9CC3-5DB5-E747-6BB1782A06C7}"/>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3672943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77792-0E34-183A-A6D0-8BB90CB6CB1E}"/>
              </a:ext>
            </a:extLst>
          </p:cNvPr>
          <p:cNvSpPr>
            <a:spLocks noGrp="1"/>
          </p:cNvSpPr>
          <p:nvPr>
            <p:ph type="body" sz="quarter" idx="10"/>
          </p:nvPr>
        </p:nvSpPr>
        <p:spPr>
          <a:xfrm>
            <a:off x="623397" y="2992791"/>
            <a:ext cx="7040563" cy="1470404"/>
          </a:xfrm>
        </p:spPr>
        <p:txBody>
          <a:bodyPr lIns="91440" tIns="45720" rIns="91440" bIns="45720" anchor="t">
            <a:normAutofit fontScale="92500"/>
          </a:bodyPr>
          <a:lstStyle/>
          <a:p>
            <a:r>
              <a:rPr lang="en-GB" sz="4000" dirty="0">
                <a:latin typeface="Arial"/>
                <a:cs typeface="Arial"/>
              </a:rPr>
              <a:t>Epidemiology &amp; surveillance</a:t>
            </a:r>
          </a:p>
          <a:p>
            <a:r>
              <a:rPr lang="en-GB" sz="4000" dirty="0">
                <a:latin typeface="Arial"/>
                <a:cs typeface="Arial"/>
              </a:rPr>
              <a:t>Vaccine eligibility </a:t>
            </a:r>
          </a:p>
        </p:txBody>
      </p:sp>
    </p:spTree>
    <p:extLst>
      <p:ext uri="{BB962C8B-B14F-4D97-AF65-F5344CB8AC3E}">
        <p14:creationId xmlns:p14="http://schemas.microsoft.com/office/powerpoint/2010/main" val="3268491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E72EE82-649F-226C-88B5-6707BD90B29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315" y="3870"/>
            <a:ext cx="4290566" cy="6172292"/>
          </a:xfrm>
          <a:prstGeom prst="rect">
            <a:avLst/>
          </a:prstGeom>
          <a:noFill/>
        </p:spPr>
      </p:pic>
      <p:sp>
        <p:nvSpPr>
          <p:cNvPr id="5" name="Slide Number Placeholder 4" hidden="1">
            <a:extLst>
              <a:ext uri="{FF2B5EF4-FFF2-40B4-BE49-F238E27FC236}">
                <a16:creationId xmlns:a16="http://schemas.microsoft.com/office/drawing/2014/main" id="{B3823594-541A-EB21-628C-D2ADC373899E}"/>
              </a:ext>
            </a:extLst>
          </p:cNvPr>
          <p:cNvSpPr>
            <a:spLocks noGrp="1"/>
          </p:cNvSpPr>
          <p:nvPr>
            <p:ph type="sldNum" sz="quarter" idx="12"/>
          </p:nvPr>
        </p:nvSpPr>
        <p:spPr/>
        <p:txBody>
          <a:bodyPr/>
          <a:lstStyle/>
          <a:p>
            <a:pPr>
              <a:spcAft>
                <a:spcPts val="600"/>
              </a:spcAft>
            </a:pPr>
            <a:fld id="{561D0CCE-8DCC-44DC-A653-AE62B1D84A52}" type="slidenum">
              <a:rPr lang="en-GB" smtClean="0"/>
              <a:pPr>
                <a:spcAft>
                  <a:spcPts val="600"/>
                </a:spcAft>
              </a:pPr>
              <a:t>19</a:t>
            </a:fld>
            <a:endParaRPr lang="en-GB"/>
          </a:p>
        </p:txBody>
      </p:sp>
      <p:sp>
        <p:nvSpPr>
          <p:cNvPr id="8" name="TextBox 7">
            <a:extLst>
              <a:ext uri="{FF2B5EF4-FFF2-40B4-BE49-F238E27FC236}">
                <a16:creationId xmlns:a16="http://schemas.microsoft.com/office/drawing/2014/main" id="{534ECA00-72B2-C82F-2E23-A3C7232AC600}"/>
              </a:ext>
            </a:extLst>
          </p:cNvPr>
          <p:cNvSpPr txBox="1"/>
          <p:nvPr/>
        </p:nvSpPr>
        <p:spPr>
          <a:xfrm>
            <a:off x="4987039" y="361564"/>
            <a:ext cx="6338551"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cs typeface="Arial"/>
              </a:rPr>
              <a:t>Summary of influenza season in Wales 2025/26</a:t>
            </a:r>
          </a:p>
          <a:p>
            <a:pPr algn="ctr"/>
            <a:endParaRPr lang="en-US" sz="4000" b="1">
              <a:cs typeface="Arial"/>
            </a:endParaRPr>
          </a:p>
          <a:p>
            <a:pPr algn="ctr"/>
            <a:r>
              <a:rPr lang="en-US" sz="2400">
                <a:cs typeface="Arial"/>
              </a:rPr>
              <a:t>The full report and infographic will be available </a:t>
            </a:r>
            <a:r>
              <a:rPr lang="en-US" sz="2400">
                <a:solidFill>
                  <a:srgbClr val="212A73"/>
                </a:solidFill>
                <a:ea typeface="+mn-lt"/>
                <a:cs typeface="+mn-lt"/>
              </a:rPr>
              <a:t>to view here</a:t>
            </a:r>
            <a:r>
              <a:rPr lang="en-US" sz="2400">
                <a:cs typeface="Arial"/>
              </a:rPr>
              <a:t>:</a:t>
            </a:r>
            <a:r>
              <a:rPr lang="en-US" sz="2400">
                <a:solidFill>
                  <a:srgbClr val="212A73"/>
                </a:solidFill>
                <a:ea typeface="+mn-lt"/>
                <a:cs typeface="+mn-lt"/>
              </a:rPr>
              <a:t> </a:t>
            </a:r>
            <a:r>
              <a:rPr lang="en-US" sz="2400">
                <a:solidFill>
                  <a:srgbClr val="0000FF"/>
                </a:solidFill>
                <a:ea typeface="+mn-lt"/>
                <a:cs typeface="+mn-lt"/>
                <a:hlinkClick r:id="rId3"/>
              </a:rPr>
              <a:t>Annual influenza surveillance and influenza vaccination uptake reports - Public Health Wales</a:t>
            </a:r>
            <a:endParaRPr lang="en-US" sz="2400" b="1">
              <a:cs typeface="Arial"/>
            </a:endParaRPr>
          </a:p>
          <a:p>
            <a:pPr algn="ctr"/>
            <a:endParaRPr lang="en-US" sz="2400">
              <a:solidFill>
                <a:srgbClr val="0000FF"/>
              </a:solidFill>
              <a:cs typeface="Arial"/>
            </a:endParaRPr>
          </a:p>
          <a:p>
            <a:pPr algn="ctr"/>
            <a:r>
              <a:rPr lang="en-GB" sz="2400">
                <a:solidFill>
                  <a:srgbClr val="0000FF"/>
                </a:solidFill>
                <a:latin typeface="Arial"/>
                <a:ea typeface="Calibri"/>
                <a:cs typeface="Calibri"/>
                <a:hlinkClick r:id="rId4"/>
              </a:rPr>
              <a:t>Weekly Influenza and Acute Respiratory Infection Report - Public Health Wales (</a:t>
            </a:r>
            <a:r>
              <a:rPr lang="en-GB" sz="2400" err="1">
                <a:solidFill>
                  <a:srgbClr val="0000FF"/>
                </a:solidFill>
                <a:latin typeface="Arial"/>
                <a:ea typeface="Calibri"/>
                <a:cs typeface="Calibri"/>
                <a:hlinkClick r:id="rId4"/>
              </a:rPr>
              <a:t>nhs.wales</a:t>
            </a:r>
            <a:r>
              <a:rPr lang="en-GB" sz="2400">
                <a:solidFill>
                  <a:srgbClr val="0000FF"/>
                </a:solidFill>
                <a:latin typeface="Arial"/>
                <a:ea typeface="Calibri"/>
                <a:cs typeface="Calibri"/>
                <a:hlinkClick r:id="rId4"/>
              </a:rPr>
              <a:t>)</a:t>
            </a:r>
            <a:endParaRPr lang="en-US" sz="2400">
              <a:latin typeface="Arial"/>
              <a:cs typeface="Arial"/>
            </a:endParaRPr>
          </a:p>
          <a:p>
            <a:pPr algn="ctr"/>
            <a:endParaRPr lang="en-US" sz="2400" b="1">
              <a:cs typeface="Arial"/>
            </a:endParaRPr>
          </a:p>
          <a:p>
            <a:endParaRPr lang="en-US" sz="2400">
              <a:cs typeface="Arial"/>
            </a:endParaRPr>
          </a:p>
        </p:txBody>
      </p:sp>
      <p:sp>
        <p:nvSpPr>
          <p:cNvPr id="10" name="Slide Number Placeholder 4">
            <a:extLst>
              <a:ext uri="{FF2B5EF4-FFF2-40B4-BE49-F238E27FC236}">
                <a16:creationId xmlns:a16="http://schemas.microsoft.com/office/drawing/2014/main" id="{BE334D75-DB9A-F32F-33F8-31EC08AB21CC}"/>
              </a:ext>
            </a:extLst>
          </p:cNvPr>
          <p:cNvSpPr txBox="1">
            <a:spLocks/>
          </p:cNvSpPr>
          <p:nvPr/>
        </p:nvSpPr>
        <p:spPr>
          <a:xfrm>
            <a:off x="8827394" y="6358496"/>
            <a:ext cx="2743200" cy="365125"/>
          </a:xfrm>
          <a:prstGeom prst="rect">
            <a:avLst/>
          </a:prstGeom>
        </p:spPr>
        <p:txBody>
          <a:bodyPr/>
          <a:lstStyle>
            <a:defPPr>
              <a:defRPr lang="en-US"/>
            </a:defPPr>
            <a:lvl1pPr marL="0" algn="r"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1D0CCE-8DCC-44DC-A653-AE62B1D84A52}" type="slidenum">
              <a:rPr lang="en-GB" smtClean="0"/>
              <a:pPr/>
              <a:t>19</a:t>
            </a:fld>
            <a:endParaRPr lang="en-GB"/>
          </a:p>
        </p:txBody>
      </p:sp>
      <p:sp>
        <p:nvSpPr>
          <p:cNvPr id="3" name="Footer Placeholder 3">
            <a:extLst>
              <a:ext uri="{FF2B5EF4-FFF2-40B4-BE49-F238E27FC236}">
                <a16:creationId xmlns:a16="http://schemas.microsoft.com/office/drawing/2014/main" id="{73403313-0413-5EC9-CEFC-080D1DE6171C}"/>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164411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59" y="119654"/>
            <a:ext cx="11951970" cy="780281"/>
          </a:xfrm>
        </p:spPr>
        <p:txBody>
          <a:bodyPr lIns="91440" tIns="45720" rIns="91440" bIns="45720" anchor="t">
            <a:normAutofit fontScale="90000"/>
          </a:bodyPr>
          <a:lstStyle/>
          <a:p>
            <a:r>
              <a:rPr kumimoji="0" lang="en-GB" b="1" i="0" u="none" strike="noStrike" kern="1200" cap="none" spc="0" normalizeH="0" baseline="0" noProof="0">
                <a:ln>
                  <a:noFill/>
                </a:ln>
                <a:solidFill>
                  <a:srgbClr val="002060"/>
                </a:solidFill>
                <a:effectLst/>
                <a:uLnTx/>
                <a:uFillTx/>
                <a:latin typeface="Arial"/>
              </a:rPr>
              <a:t>Vaccination against </a:t>
            </a:r>
            <a:r>
              <a:rPr lang="en-GB" b="1">
                <a:solidFill>
                  <a:srgbClr val="002060"/>
                </a:solidFill>
                <a:latin typeface="Arial"/>
              </a:rPr>
              <a:t>Influenza</a:t>
            </a:r>
            <a:br>
              <a:rPr lang="en-GB" sz="2400" b="1" i="0" u="none" strike="noStrike" kern="1200" cap="none" spc="0" normalizeH="0" noProof="0">
                <a:ln>
                  <a:noFill/>
                </a:ln>
                <a:effectLst/>
                <a:uLnTx/>
                <a:uFillTx/>
                <a:latin typeface="Arial"/>
              </a:rPr>
            </a:br>
            <a:endParaRPr lang="en-GB" sz="2400" strike="sngStrike"/>
          </a:p>
        </p:txBody>
      </p:sp>
      <p:sp>
        <p:nvSpPr>
          <p:cNvPr id="3" name="Content Placeholder 2"/>
          <p:cNvSpPr>
            <a:spLocks noGrp="1"/>
          </p:cNvSpPr>
          <p:nvPr>
            <p:ph idx="1"/>
          </p:nvPr>
        </p:nvSpPr>
        <p:spPr>
          <a:xfrm>
            <a:off x="245246" y="815147"/>
            <a:ext cx="11117398" cy="5227331"/>
          </a:xfrm>
        </p:spPr>
        <p:txBody>
          <a:bodyPr lIns="91440" tIns="45720" rIns="91440" bIns="45720" anchor="t"/>
          <a:lstStyle/>
          <a:p>
            <a:pPr marL="0" indent="0" algn="just">
              <a:lnSpc>
                <a:spcPct val="100000"/>
              </a:lnSpc>
              <a:buNone/>
            </a:pPr>
            <a:r>
              <a:rPr lang="en-GB" sz="1800" b="1" dirty="0">
                <a:cs typeface="Arial"/>
              </a:rPr>
              <a:t>*Please note the term Inactivated Influenza Vaccine (IIV) is used interchangeably with Trivalent Influenza Vaccine (TIV) within these training slides </a:t>
            </a:r>
            <a:endParaRPr lang="en-GB" sz="1800" dirty="0">
              <a:highlight>
                <a:srgbClr val="FFFF00"/>
              </a:highlight>
              <a:cs typeface="Arial"/>
            </a:endParaRPr>
          </a:p>
          <a:p>
            <a:pPr marL="0" indent="0" algn="just">
              <a:lnSpc>
                <a:spcPct val="100000"/>
              </a:lnSpc>
              <a:buNone/>
            </a:pPr>
            <a:r>
              <a:rPr lang="en-GB" sz="1800" dirty="0"/>
              <a:t>It is important that all immunisers delivering the Influenza vaccination programme and/ or those who are providing immunisation advice familiarise themselves with the most up to date clinical evidence and guidance, this can be found in the following key documents:</a:t>
            </a:r>
            <a:endParaRPr lang="en-GB" sz="1800" dirty="0">
              <a:cs typeface="Arial"/>
            </a:endParaRPr>
          </a:p>
          <a:p>
            <a:pPr algn="just">
              <a:lnSpc>
                <a:spcPct val="100000"/>
              </a:lnSpc>
            </a:pPr>
            <a:r>
              <a:rPr lang="en-GB" sz="1800" dirty="0">
                <a:cs typeface="Arial"/>
              </a:rPr>
              <a:t>The Green Book: </a:t>
            </a:r>
            <a:r>
              <a:rPr lang="en-GB" sz="1800" dirty="0">
                <a:hlinkClick r:id="rId3"/>
              </a:rPr>
              <a:t>Influenza: the green book chapter - GOV.UK </a:t>
            </a:r>
            <a:endParaRPr lang="en-GB" sz="1800" dirty="0"/>
          </a:p>
          <a:p>
            <a:pPr algn="just">
              <a:lnSpc>
                <a:spcPct val="100000"/>
              </a:lnSpc>
            </a:pPr>
            <a:r>
              <a:rPr lang="en-GB" sz="1800" dirty="0">
                <a:cs typeface="Arial"/>
              </a:rPr>
              <a:t>Flu Vaccination programme 2026/27:</a:t>
            </a:r>
            <a:r>
              <a:rPr lang="en-GB" sz="1800" dirty="0">
                <a:ea typeface="+mn-lt"/>
                <a:cs typeface="+mn-lt"/>
              </a:rPr>
              <a:t> Information for healthcare practitioners. Will be available to view here: </a:t>
            </a:r>
            <a:r>
              <a:rPr lang="en-GB" sz="1800" dirty="0">
                <a:ea typeface="+mn-lt"/>
                <a:cs typeface="+mn-lt"/>
                <a:hlinkClick r:id="rId4"/>
              </a:rPr>
              <a:t>Annual flu programme -GOV.UK</a:t>
            </a:r>
            <a:endParaRPr lang="en-GB" sz="1800" dirty="0">
              <a:cs typeface="Arial"/>
            </a:endParaRPr>
          </a:p>
          <a:p>
            <a:pPr algn="just"/>
            <a:r>
              <a:rPr lang="en-GB" sz="1800" dirty="0"/>
              <a:t>The national influenza immunisation programme 2026 to 2027 WHC </a:t>
            </a:r>
            <a:r>
              <a:rPr lang="en-GB" sz="1800" dirty="0">
                <a:ea typeface="+mn-lt"/>
                <a:cs typeface="+mn-lt"/>
                <a:hlinkClick r:id="rId5"/>
              </a:rPr>
              <a:t>The national influenza immunisation programme 2026 to 2027 (WHC/2026/010) | GOV.WALES</a:t>
            </a:r>
            <a:endParaRPr lang="en-GB" dirty="0">
              <a:cs typeface="Arial"/>
            </a:endParaRPr>
          </a:p>
          <a:p>
            <a:pPr algn="just"/>
            <a:r>
              <a:rPr lang="en-GB" sz="1800" dirty="0"/>
              <a:t>Guidance</a:t>
            </a:r>
            <a:r>
              <a:rPr lang="en-GB" sz="1800" dirty="0">
                <a:solidFill>
                  <a:srgbClr val="212A73"/>
                </a:solidFill>
                <a:cs typeface="Arial"/>
              </a:rPr>
              <a:t> - </a:t>
            </a:r>
            <a:r>
              <a:rPr lang="en-GB" sz="1800" dirty="0">
                <a:solidFill>
                  <a:srgbClr val="212A73"/>
                </a:solidFill>
                <a:ea typeface="+mn-lt"/>
                <a:cs typeface="+mn-lt"/>
                <a:hlinkClick r:id="rId6"/>
              </a:rPr>
              <a:t>Eligible groups in the 2026 to 2027 flu immunisation programme | GOV.WALES</a:t>
            </a:r>
            <a:r>
              <a:rPr lang="en-GB" sz="1800" dirty="0">
                <a:solidFill>
                  <a:srgbClr val="212A73"/>
                </a:solidFill>
                <a:cs typeface="Arial"/>
              </a:rPr>
              <a:t> WG </a:t>
            </a:r>
            <a:endParaRPr lang="en-GB" dirty="0">
              <a:solidFill>
                <a:srgbClr val="212A73"/>
              </a:solidFill>
              <a:cs typeface="Arial"/>
            </a:endParaRPr>
          </a:p>
          <a:p>
            <a:pPr algn="just"/>
            <a:r>
              <a:rPr lang="en-GB" sz="1800" dirty="0">
                <a:solidFill>
                  <a:srgbClr val="212A73"/>
                </a:solidFill>
                <a:cs typeface="Arial"/>
              </a:rPr>
              <a:t>Joint Committee on Vaccination and Immunisation:</a:t>
            </a:r>
            <a:r>
              <a:rPr lang="en-GB" sz="1800" dirty="0">
                <a:solidFill>
                  <a:srgbClr val="212A73"/>
                </a:solidFill>
                <a:ea typeface="+mn-lt"/>
                <a:cs typeface="+mn-lt"/>
              </a:rPr>
              <a:t> </a:t>
            </a:r>
            <a:r>
              <a:rPr lang="en-GB" sz="1800" dirty="0">
                <a:solidFill>
                  <a:srgbClr val="212A73"/>
                </a:solidFill>
                <a:ea typeface="+mn-lt"/>
                <a:cs typeface="+mn-lt"/>
                <a:hlinkClick r:id="rId7"/>
              </a:rPr>
              <a:t>JCVI statement on influenza vaccines for 2026 to 2027 - GOV.UK</a:t>
            </a:r>
            <a:endParaRPr lang="en-GB" dirty="0">
              <a:solidFill>
                <a:srgbClr val="212A73"/>
              </a:solidFill>
              <a:ea typeface="+mn-lt"/>
              <a:cs typeface="+mn-lt"/>
              <a:hlinkClick r:id="rId7"/>
            </a:endParaRPr>
          </a:p>
          <a:p>
            <a:pPr algn="just"/>
            <a:r>
              <a:rPr lang="en-GB" sz="1800" dirty="0">
                <a:solidFill>
                  <a:srgbClr val="212A73"/>
                </a:solidFill>
                <a:cs typeface="Arial"/>
              </a:rPr>
              <a:t>VPDP webpage is available here: </a:t>
            </a:r>
            <a:r>
              <a:rPr lang="en-GB" sz="1800" dirty="0">
                <a:solidFill>
                  <a:srgbClr val="212A73"/>
                </a:solidFill>
                <a:ea typeface="+mn-lt"/>
                <a:cs typeface="+mn-lt"/>
                <a:hlinkClick r:id="rId8"/>
              </a:rPr>
              <a:t>Flu Vaccination - Public Health </a:t>
            </a:r>
            <a:r>
              <a:rPr lang="en-GB" sz="1800" dirty="0" err="1">
                <a:solidFill>
                  <a:srgbClr val="212A73"/>
                </a:solidFill>
                <a:ea typeface="+mn-lt"/>
                <a:cs typeface="+mn-lt"/>
                <a:hlinkClick r:id="rId8"/>
              </a:rPr>
              <a:t>Wales</a:t>
            </a:r>
            <a:r>
              <a:rPr lang="en-GB" sz="1200" b="1" dirty="0" err="1">
                <a:solidFill>
                  <a:srgbClr val="FFFFFF"/>
                </a:solidFill>
                <a:cs typeface="Arial"/>
              </a:rPr>
              <a:t>h</a:t>
            </a:r>
            <a:r>
              <a:rPr lang="en-GB" sz="1200" b="1" dirty="0">
                <a:solidFill>
                  <a:srgbClr val="FFFFFF"/>
                </a:solidFill>
                <a:cs typeface="Arial"/>
              </a:rPr>
              <a:t> professionals about the 2025 to 2026 national influenza immunisation programme.</a:t>
            </a:r>
            <a:endParaRPr lang="en-GB" dirty="0">
              <a:cs typeface="Arial"/>
            </a:endParaRPr>
          </a:p>
          <a:p>
            <a:pPr marL="0" indent="0" algn="just">
              <a:lnSpc>
                <a:spcPct val="100000"/>
              </a:lnSpc>
              <a:buNone/>
            </a:pPr>
            <a:r>
              <a:rPr lang="en-GB" sz="1200" b="1" dirty="0"/>
              <a:t>The content of this training slide set is subject to review. This resource will be version controlled. The information contained within this slide set is up to date as of 8</a:t>
            </a:r>
            <a:r>
              <a:rPr lang="en-GB" sz="1200" b="1" dirty="0">
                <a:cs typeface="Arial"/>
              </a:rPr>
              <a:t> July. </a:t>
            </a:r>
            <a:r>
              <a:rPr lang="en-GB" sz="1200" b="1" dirty="0"/>
              <a:t>This is version 1*.</a:t>
            </a:r>
            <a:endParaRPr lang="en-GB" sz="1200" b="1" dirty="0">
              <a:highlight>
                <a:srgbClr val="FFFF00"/>
              </a:highlight>
              <a:cs typeface="Arial"/>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2</a:t>
            </a:fld>
            <a:endParaRPr lang="en-GB"/>
          </a:p>
        </p:txBody>
      </p:sp>
      <p:sp>
        <p:nvSpPr>
          <p:cNvPr id="6" name="Footer Placeholder 3">
            <a:extLst>
              <a:ext uri="{FF2B5EF4-FFF2-40B4-BE49-F238E27FC236}">
                <a16:creationId xmlns:a16="http://schemas.microsoft.com/office/drawing/2014/main" id="{9AE457BF-CB8A-25A9-BDAE-7EA5E58F5766}"/>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422929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AF53-5E7C-6C5F-C7E5-F24651AD0275}"/>
              </a:ext>
            </a:extLst>
          </p:cNvPr>
          <p:cNvSpPr>
            <a:spLocks noGrp="1"/>
          </p:cNvSpPr>
          <p:nvPr>
            <p:ph type="title"/>
          </p:nvPr>
        </p:nvSpPr>
        <p:spPr>
          <a:xfrm>
            <a:off x="1026886" y="147411"/>
            <a:ext cx="10515600" cy="1325563"/>
          </a:xfrm>
        </p:spPr>
        <p:txBody>
          <a:bodyPr lIns="91440" tIns="45720" rIns="91440" bIns="45720" anchor="t"/>
          <a:lstStyle/>
          <a:p>
            <a:r>
              <a:rPr lang="en-US" sz="4000" b="1">
                <a:cs typeface="Arial"/>
              </a:rPr>
              <a:t>The national influenza </a:t>
            </a:r>
            <a:r>
              <a:rPr lang="en-US" sz="4000" b="1" err="1">
                <a:cs typeface="Arial"/>
              </a:rPr>
              <a:t>immunisation</a:t>
            </a:r>
            <a:r>
              <a:rPr lang="en-US" sz="4000" b="1">
                <a:cs typeface="Arial"/>
              </a:rPr>
              <a:t> </a:t>
            </a:r>
            <a:r>
              <a:rPr lang="en-US" sz="4000" b="1" err="1">
                <a:cs typeface="Arial"/>
              </a:rPr>
              <a:t>programme</a:t>
            </a:r>
            <a:r>
              <a:rPr lang="en-US" sz="4000" b="1">
                <a:cs typeface="Arial"/>
              </a:rPr>
              <a:t> 2026 to 2027 </a:t>
            </a:r>
            <a:r>
              <a:rPr lang="en-US" sz="4000" b="1">
                <a:cs typeface="Arial"/>
                <a:hlinkClick r:id="rId2"/>
              </a:rPr>
              <a:t>(WHC/2026/010)</a:t>
            </a:r>
            <a:r>
              <a:rPr lang="en-US" sz="4000" b="1">
                <a:cs typeface="Arial"/>
              </a:rPr>
              <a:t> </a:t>
            </a:r>
            <a:endParaRPr lang="en-US" sz="4000" b="1"/>
          </a:p>
          <a:p>
            <a:endParaRPr lang="en-US">
              <a:cs typeface="Arial"/>
            </a:endParaRPr>
          </a:p>
        </p:txBody>
      </p:sp>
      <p:sp>
        <p:nvSpPr>
          <p:cNvPr id="3" name="Content Placeholder 2">
            <a:extLst>
              <a:ext uri="{FF2B5EF4-FFF2-40B4-BE49-F238E27FC236}">
                <a16:creationId xmlns:a16="http://schemas.microsoft.com/office/drawing/2014/main" id="{328071B4-4526-C9C1-CBBA-436EAE3FE74E}"/>
              </a:ext>
            </a:extLst>
          </p:cNvPr>
          <p:cNvSpPr>
            <a:spLocks noGrp="1"/>
          </p:cNvSpPr>
          <p:nvPr>
            <p:ph idx="1"/>
          </p:nvPr>
        </p:nvSpPr>
        <p:spPr>
          <a:xfrm>
            <a:off x="192314" y="1477282"/>
            <a:ext cx="11633199" cy="4612595"/>
          </a:xfrm>
        </p:spPr>
        <p:txBody>
          <a:bodyPr lIns="91440" tIns="45720" rIns="91440" bIns="45720" anchor="t"/>
          <a:lstStyle/>
          <a:p>
            <a:pPr marL="0" indent="0">
              <a:buNone/>
            </a:pPr>
            <a:r>
              <a:rPr lang="en-US" sz="1900" b="1">
                <a:cs typeface="Arial"/>
              </a:rPr>
              <a:t>Key Points:</a:t>
            </a:r>
            <a:endParaRPr lang="en-US" b="1">
              <a:cs typeface="Arial"/>
            </a:endParaRPr>
          </a:p>
          <a:p>
            <a:pPr lvl="1"/>
            <a:r>
              <a:rPr lang="en-US" sz="1900">
                <a:cs typeface="Arial"/>
              </a:rPr>
              <a:t>The main period of activity for delivery of the flu </a:t>
            </a:r>
            <a:r>
              <a:rPr lang="en-US" sz="1900" err="1">
                <a:cs typeface="Arial"/>
              </a:rPr>
              <a:t>programme</a:t>
            </a:r>
            <a:r>
              <a:rPr lang="en-US" sz="1900">
                <a:cs typeface="Arial"/>
              </a:rPr>
              <a:t> for the 2026 to 2027 season will be shorter than in previous years and will run from </a:t>
            </a:r>
            <a:r>
              <a:rPr lang="en-US" sz="1900" b="1">
                <a:cs typeface="Arial"/>
              </a:rPr>
              <a:t>1 September 2026 to 28 February 2027</a:t>
            </a:r>
            <a:r>
              <a:rPr lang="en-US" sz="1900">
                <a:cs typeface="Arial"/>
              </a:rPr>
              <a:t>. The aim is to </a:t>
            </a:r>
            <a:r>
              <a:rPr lang="en-US" sz="1900" err="1">
                <a:cs typeface="Arial"/>
              </a:rPr>
              <a:t>maximise</a:t>
            </a:r>
            <a:r>
              <a:rPr lang="en-US" sz="1900">
                <a:cs typeface="Arial"/>
              </a:rPr>
              <a:t> vaccine uptake early in the </a:t>
            </a:r>
            <a:r>
              <a:rPr lang="en-US" sz="1900" err="1">
                <a:cs typeface="Arial"/>
              </a:rPr>
              <a:t>programme</a:t>
            </a:r>
            <a:r>
              <a:rPr lang="en-US" sz="1900">
                <a:cs typeface="Arial"/>
              </a:rPr>
              <a:t> to protect those most at risk from flu before infections peak in winter.</a:t>
            </a:r>
          </a:p>
          <a:p>
            <a:pPr lvl="1"/>
            <a:r>
              <a:rPr lang="en-US" sz="1900">
                <a:cs typeface="Arial"/>
              </a:rPr>
              <a:t>Opportunities for co-administration of flu and COVID-19 vaccines should be </a:t>
            </a:r>
            <a:r>
              <a:rPr lang="en-US" sz="1900" err="1">
                <a:cs typeface="Arial"/>
              </a:rPr>
              <a:t>maximised</a:t>
            </a:r>
            <a:r>
              <a:rPr lang="en-US" sz="1900">
                <a:cs typeface="Arial"/>
              </a:rPr>
              <a:t>. </a:t>
            </a:r>
          </a:p>
          <a:p>
            <a:pPr lvl="1"/>
            <a:r>
              <a:rPr lang="en-US" sz="1900">
                <a:cs typeface="Arial"/>
              </a:rPr>
              <a:t>The trivalent cell culture influenza vaccine (</a:t>
            </a:r>
            <a:r>
              <a:rPr lang="en-US" sz="1900" err="1">
                <a:cs typeface="Arial"/>
              </a:rPr>
              <a:t>TIVc</a:t>
            </a:r>
            <a:r>
              <a:rPr lang="en-US" sz="1900">
                <a:cs typeface="Arial"/>
              </a:rPr>
              <a:t>) will be the only adult influenza vaccine in use as part of the national </a:t>
            </a:r>
            <a:r>
              <a:rPr lang="en-US" sz="1900" err="1">
                <a:cs typeface="Arial"/>
              </a:rPr>
              <a:t>programme</a:t>
            </a:r>
            <a:r>
              <a:rPr lang="en-US" sz="1900">
                <a:cs typeface="Arial"/>
              </a:rPr>
              <a:t> and should be used to vaccinate all eligible adults during the 2026 to 2027 season. This aligns with advice from the Joint Committee on Vaccination and </a:t>
            </a:r>
            <a:r>
              <a:rPr lang="en-US" sz="1900" err="1">
                <a:cs typeface="Arial"/>
              </a:rPr>
              <a:t>Immunisation</a:t>
            </a:r>
            <a:r>
              <a:rPr lang="en-US" sz="1900">
                <a:cs typeface="Arial"/>
              </a:rPr>
              <a:t>.</a:t>
            </a:r>
          </a:p>
          <a:p>
            <a:pPr lvl="1"/>
            <a:r>
              <a:rPr lang="en-US" sz="1900">
                <a:cs typeface="Arial"/>
              </a:rPr>
              <a:t>In all settings, providers must use Welsh </a:t>
            </a:r>
            <a:r>
              <a:rPr lang="en-US" sz="1900" err="1">
                <a:cs typeface="Arial"/>
              </a:rPr>
              <a:t>Immunisation</a:t>
            </a:r>
            <a:r>
              <a:rPr lang="en-US" sz="1900">
                <a:cs typeface="Arial"/>
              </a:rPr>
              <a:t> System (WIS) to digitally record flu vaccinations administered to eligible children, young people and adults. In practice this should be recorded during or immediately after vaccination, wherever possible, and by no later than the end of the day on which a vaccination is administered. </a:t>
            </a:r>
          </a:p>
          <a:p>
            <a:pPr lvl="1"/>
            <a:r>
              <a:rPr lang="en-US" sz="1900">
                <a:cs typeface="Arial"/>
              </a:rPr>
              <a:t>Accurate vaccine stock check balances must be recorded in WIS by the end of each working day in which vaccinations are administered.</a:t>
            </a:r>
          </a:p>
          <a:p>
            <a:pPr lvl="1"/>
            <a:endParaRPr lang="en-US" sz="1600">
              <a:cs typeface="Arial"/>
            </a:endParaRPr>
          </a:p>
        </p:txBody>
      </p:sp>
      <p:sp>
        <p:nvSpPr>
          <p:cNvPr id="4" name="Footer Placeholder 3">
            <a:extLst>
              <a:ext uri="{FF2B5EF4-FFF2-40B4-BE49-F238E27FC236}">
                <a16:creationId xmlns:a16="http://schemas.microsoft.com/office/drawing/2014/main" id="{B7F7AA90-D62D-F5D9-01B2-C50BBF7E819B}"/>
              </a:ext>
            </a:extLst>
          </p:cNvPr>
          <p:cNvSpPr>
            <a:spLocks noGrp="1"/>
          </p:cNvSpPr>
          <p:nvPr>
            <p:ph type="ftr" sz="quarter" idx="11"/>
          </p:nvPr>
        </p:nvSpPr>
        <p:spPr/>
        <p:txBody>
          <a:bodyPr/>
          <a:lstStyle/>
          <a:p>
            <a:r>
              <a:rPr lang="en-GB"/>
              <a:t>Vaccination against Influenza</a:t>
            </a:r>
          </a:p>
        </p:txBody>
      </p:sp>
      <p:sp>
        <p:nvSpPr>
          <p:cNvPr id="5" name="Slide Number Placeholder 4">
            <a:extLst>
              <a:ext uri="{FF2B5EF4-FFF2-40B4-BE49-F238E27FC236}">
                <a16:creationId xmlns:a16="http://schemas.microsoft.com/office/drawing/2014/main" id="{EC7EA099-9B1A-ED47-AE97-DD628727F737}"/>
              </a:ext>
            </a:extLst>
          </p:cNvPr>
          <p:cNvSpPr>
            <a:spLocks noGrp="1"/>
          </p:cNvSpPr>
          <p:nvPr>
            <p:ph type="sldNum" sz="quarter" idx="12"/>
          </p:nvPr>
        </p:nvSpPr>
        <p:spPr/>
        <p:txBody>
          <a:bodyPr/>
          <a:lstStyle/>
          <a:p>
            <a:fld id="{561D0CCE-8DCC-44DC-A653-AE62B1D84A52}" type="slidenum">
              <a:rPr lang="en-GB" smtClean="0"/>
              <a:pPr/>
              <a:t>20</a:t>
            </a:fld>
            <a:endParaRPr lang="en-GB"/>
          </a:p>
        </p:txBody>
      </p:sp>
    </p:spTree>
    <p:extLst>
      <p:ext uri="{BB962C8B-B14F-4D97-AF65-F5344CB8AC3E}">
        <p14:creationId xmlns:p14="http://schemas.microsoft.com/office/powerpoint/2010/main" val="739946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B9C82-DC2A-ACC3-F7F6-D4D629E32E1D}"/>
              </a:ext>
            </a:extLst>
          </p:cNvPr>
          <p:cNvSpPr>
            <a:spLocks noGrp="1"/>
          </p:cNvSpPr>
          <p:nvPr>
            <p:ph type="title"/>
          </p:nvPr>
        </p:nvSpPr>
        <p:spPr/>
        <p:txBody>
          <a:bodyPr lIns="91440" tIns="45720" rIns="91440" bIns="45720" anchor="t"/>
          <a:lstStyle/>
          <a:p>
            <a:r>
              <a:rPr lang="en-US" sz="4000" b="1">
                <a:cs typeface="Arial"/>
              </a:rPr>
              <a:t>Vaccine uptake ambitions for 2026/27 </a:t>
            </a:r>
            <a:endParaRPr lang="en-US" sz="4000" b="1" strike="sngStrike">
              <a:highlight>
                <a:srgbClr val="FFFF00"/>
              </a:highlight>
              <a:cs typeface="Arial"/>
            </a:endParaRPr>
          </a:p>
        </p:txBody>
      </p:sp>
      <p:sp>
        <p:nvSpPr>
          <p:cNvPr id="3" name="Content Placeholder 2">
            <a:extLst>
              <a:ext uri="{FF2B5EF4-FFF2-40B4-BE49-F238E27FC236}">
                <a16:creationId xmlns:a16="http://schemas.microsoft.com/office/drawing/2014/main" id="{5B3B119F-0EF0-0B17-6B7A-9F8E516CD8BD}"/>
              </a:ext>
            </a:extLst>
          </p:cNvPr>
          <p:cNvSpPr>
            <a:spLocks noGrp="1"/>
          </p:cNvSpPr>
          <p:nvPr>
            <p:ph idx="1"/>
          </p:nvPr>
        </p:nvSpPr>
        <p:spPr>
          <a:xfrm>
            <a:off x="613229" y="1404711"/>
            <a:ext cx="10515600" cy="4351338"/>
          </a:xfrm>
        </p:spPr>
        <p:txBody>
          <a:bodyPr lIns="91440" tIns="45720" rIns="91440" bIns="45720" anchor="t"/>
          <a:lstStyle/>
          <a:p>
            <a:r>
              <a:rPr lang="en-US" sz="2400">
                <a:cs typeface="Arial"/>
              </a:rPr>
              <a:t>During the 2026 to 2027 season Health Boards must include proposals for incrementally increasing uptake in their communities as part of their winter planning activity. </a:t>
            </a:r>
          </a:p>
          <a:p>
            <a:pPr marL="0" indent="0">
              <a:buNone/>
            </a:pPr>
            <a:endParaRPr lang="en-US" sz="2400">
              <a:cs typeface="Arial"/>
            </a:endParaRPr>
          </a:p>
          <a:p>
            <a:r>
              <a:rPr lang="en-US" sz="2400">
                <a:cs typeface="Arial"/>
              </a:rPr>
              <a:t>The overall target remains 75% uptake for each cohort. Every practicable step must be taken by Health Boards to ensure a trajectory towards achieving at least a two-percentage points improvement in uptake towards this overall target in each of the eligible cohorts described below, compared to the end of the 2025 to 2026 season</a:t>
            </a:r>
          </a:p>
          <a:p>
            <a:endParaRPr lang="en-US">
              <a:cs typeface="Arial"/>
            </a:endParaRPr>
          </a:p>
        </p:txBody>
      </p:sp>
      <p:sp>
        <p:nvSpPr>
          <p:cNvPr id="4" name="Footer Placeholder 3">
            <a:extLst>
              <a:ext uri="{FF2B5EF4-FFF2-40B4-BE49-F238E27FC236}">
                <a16:creationId xmlns:a16="http://schemas.microsoft.com/office/drawing/2014/main" id="{0644A807-E770-65C8-CA69-AEB6A40FDFA0}"/>
              </a:ext>
            </a:extLst>
          </p:cNvPr>
          <p:cNvSpPr>
            <a:spLocks noGrp="1"/>
          </p:cNvSpPr>
          <p:nvPr>
            <p:ph type="ftr" sz="quarter" idx="11"/>
          </p:nvPr>
        </p:nvSpPr>
        <p:spPr/>
        <p:txBody>
          <a:bodyPr/>
          <a:lstStyle/>
          <a:p>
            <a:r>
              <a:rPr lang="en-GB"/>
              <a:t>Vaccination against Influenza</a:t>
            </a:r>
          </a:p>
        </p:txBody>
      </p:sp>
      <p:sp>
        <p:nvSpPr>
          <p:cNvPr id="5" name="Slide Number Placeholder 4">
            <a:extLst>
              <a:ext uri="{FF2B5EF4-FFF2-40B4-BE49-F238E27FC236}">
                <a16:creationId xmlns:a16="http://schemas.microsoft.com/office/drawing/2014/main" id="{954C1B02-600D-8FBD-407D-F5B43D33BFD5}"/>
              </a:ext>
            </a:extLst>
          </p:cNvPr>
          <p:cNvSpPr>
            <a:spLocks noGrp="1"/>
          </p:cNvSpPr>
          <p:nvPr>
            <p:ph type="sldNum" sz="quarter" idx="12"/>
          </p:nvPr>
        </p:nvSpPr>
        <p:spPr/>
        <p:txBody>
          <a:bodyPr/>
          <a:lstStyle/>
          <a:p>
            <a:fld id="{561D0CCE-8DCC-44DC-A653-AE62B1D84A52}" type="slidenum">
              <a:rPr lang="en-GB" smtClean="0"/>
              <a:pPr/>
              <a:t>21</a:t>
            </a:fld>
            <a:endParaRPr lang="en-GB"/>
          </a:p>
        </p:txBody>
      </p:sp>
      <p:sp>
        <p:nvSpPr>
          <p:cNvPr id="6" name="TextBox 5">
            <a:extLst>
              <a:ext uri="{FF2B5EF4-FFF2-40B4-BE49-F238E27FC236}">
                <a16:creationId xmlns:a16="http://schemas.microsoft.com/office/drawing/2014/main" id="{115F0092-8ACE-2EAF-48CE-0B4421B652C9}"/>
              </a:ext>
            </a:extLst>
          </p:cNvPr>
          <p:cNvSpPr txBox="1"/>
          <p:nvPr/>
        </p:nvSpPr>
        <p:spPr>
          <a:xfrm>
            <a:off x="1187915" y="5684237"/>
            <a:ext cx="100241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2"/>
              </a:rPr>
              <a:t>The national influenza immunisation programme 2026 to 2027 (WHC/2026/010) | GOV.WALES</a:t>
            </a:r>
            <a:endParaRPr lang="en-US"/>
          </a:p>
        </p:txBody>
      </p:sp>
    </p:spTree>
    <p:extLst>
      <p:ext uri="{BB962C8B-B14F-4D97-AF65-F5344CB8AC3E}">
        <p14:creationId xmlns:p14="http://schemas.microsoft.com/office/powerpoint/2010/main" val="274908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1962E3-F41C-7AE4-E5CA-A0F560809D6C}"/>
              </a:ext>
            </a:extLst>
          </p:cNvPr>
          <p:cNvSpPr>
            <a:spLocks noGrp="1"/>
          </p:cNvSpPr>
          <p:nvPr>
            <p:ph idx="1"/>
          </p:nvPr>
        </p:nvSpPr>
        <p:spPr>
          <a:xfrm>
            <a:off x="501614" y="152392"/>
            <a:ext cx="11192256" cy="5839052"/>
          </a:xfrm>
        </p:spPr>
        <p:txBody>
          <a:bodyPr lIns="91440" tIns="45720" rIns="91440" bIns="45720" anchor="t"/>
          <a:lstStyle/>
          <a:p>
            <a:pPr marL="0" indent="0">
              <a:buNone/>
            </a:pPr>
            <a:r>
              <a:rPr lang="en-US" sz="2000" b="1" dirty="0">
                <a:cs typeface="Arial"/>
              </a:rPr>
              <a:t>September start: </a:t>
            </a:r>
            <a:endParaRPr lang="en-US" sz="2000" dirty="0">
              <a:highlight>
                <a:srgbClr val="FFFF00"/>
              </a:highlight>
              <a:cs typeface="Arial"/>
            </a:endParaRPr>
          </a:p>
          <a:p>
            <a:pPr marL="0" indent="0">
              <a:buNone/>
            </a:pPr>
            <a:endParaRPr lang="en-US" sz="1600" dirty="0">
              <a:cs typeface="Arial"/>
            </a:endParaRPr>
          </a:p>
          <a:p>
            <a:pPr marL="285750" indent="-285750"/>
            <a:r>
              <a:rPr lang="en-US" sz="1600" b="1" dirty="0">
                <a:cs typeface="Arial"/>
              </a:rPr>
              <a:t>2 and 3 </a:t>
            </a:r>
            <a:r>
              <a:rPr lang="en-US" sz="1600" b="1" dirty="0">
                <a:solidFill>
                  <a:srgbClr val="212A73"/>
                </a:solidFill>
                <a:cs typeface="Arial"/>
              </a:rPr>
              <a:t>year-olds and school-aged children / young people</a:t>
            </a:r>
            <a:r>
              <a:rPr lang="en-US" sz="1600" dirty="0">
                <a:solidFill>
                  <a:srgbClr val="212A73"/>
                </a:solidFill>
                <a:cs typeface="Arial"/>
              </a:rPr>
              <a:t> should be vaccinated as soon as possible. This should start as soon as Live Attenuated Influenza Vaccine (LAIV) becomes available in September</a:t>
            </a:r>
            <a:endParaRPr lang="en-US" sz="2000" dirty="0">
              <a:solidFill>
                <a:srgbClr val="212A73"/>
              </a:solidFill>
              <a:highlight>
                <a:srgbClr val="FFFF00"/>
              </a:highlight>
              <a:cs typeface="Arial"/>
            </a:endParaRPr>
          </a:p>
          <a:p>
            <a:endParaRPr lang="en-US" sz="1600" dirty="0">
              <a:solidFill>
                <a:srgbClr val="212A73"/>
              </a:solidFill>
              <a:cs typeface="Arial"/>
            </a:endParaRPr>
          </a:p>
          <a:p>
            <a:pPr marL="742950" lvl="1" indent="-285750">
              <a:buFont typeface="Wingdings" panose="020B0604020202020204" pitchFamily="34" charset="0"/>
              <a:buChar char="v"/>
            </a:pPr>
            <a:r>
              <a:rPr lang="en-US" sz="1600" dirty="0">
                <a:solidFill>
                  <a:srgbClr val="212A73"/>
                </a:solidFill>
                <a:cs typeface="Arial"/>
              </a:rPr>
              <a:t>LAIV remains the recommended vaccine for children, however, where the LAIV vaccine is not appropriate, for example, due to the porcine gelatine content, health boards are expected to ensure an equitable offer and suitable alternative is available. The aim should be to offer concurrently with other children. The </a:t>
            </a:r>
            <a:r>
              <a:rPr lang="en-US" sz="1600" dirty="0" err="1">
                <a:solidFill>
                  <a:srgbClr val="212A73"/>
                </a:solidFill>
                <a:cs typeface="Arial"/>
              </a:rPr>
              <a:t>TIVc</a:t>
            </a:r>
            <a:r>
              <a:rPr lang="en-US" sz="1600" dirty="0">
                <a:solidFill>
                  <a:srgbClr val="212A73"/>
                </a:solidFill>
                <a:cs typeface="Arial"/>
              </a:rPr>
              <a:t> vaccine should be available in any school setting where LAIV is declined in </a:t>
            </a:r>
            <a:r>
              <a:rPr lang="en-US" sz="1600" dirty="0" err="1">
                <a:solidFill>
                  <a:srgbClr val="212A73"/>
                </a:solidFill>
                <a:cs typeface="Arial"/>
              </a:rPr>
              <a:t>favour</a:t>
            </a:r>
            <a:r>
              <a:rPr lang="en-US" sz="1600" dirty="0">
                <a:solidFill>
                  <a:srgbClr val="212A73"/>
                </a:solidFill>
                <a:cs typeface="Arial"/>
              </a:rPr>
              <a:t> of a gelatine-free alternative as recorded in consent forms.</a:t>
            </a:r>
          </a:p>
          <a:p>
            <a:pPr lvl="1">
              <a:buFont typeface="Wingdings" panose="020B0604020202020204" pitchFamily="34" charset="0"/>
              <a:buChar char="v"/>
            </a:pPr>
            <a:r>
              <a:rPr lang="en-US" sz="1600" dirty="0">
                <a:solidFill>
                  <a:srgbClr val="212A73"/>
                </a:solidFill>
                <a:cs typeface="Arial"/>
              </a:rPr>
              <a:t>A suitable adult, responsible for any child in primary school who has declined LAIV in </a:t>
            </a:r>
            <a:r>
              <a:rPr lang="en-US" sz="1600" dirty="0" err="1">
                <a:solidFill>
                  <a:srgbClr val="212A73"/>
                </a:solidFill>
                <a:cs typeface="Arial"/>
              </a:rPr>
              <a:t>favour</a:t>
            </a:r>
            <a:r>
              <a:rPr lang="en-US" sz="1600" dirty="0">
                <a:solidFill>
                  <a:srgbClr val="212A73"/>
                </a:solidFill>
                <a:cs typeface="Arial"/>
              </a:rPr>
              <a:t> of a gelatine-free alternative, should be supported to attend vaccination with the child so that they can receive </a:t>
            </a:r>
            <a:r>
              <a:rPr lang="en-US" sz="1600" dirty="0" err="1">
                <a:solidFill>
                  <a:srgbClr val="212A73"/>
                </a:solidFill>
                <a:cs typeface="Arial"/>
              </a:rPr>
              <a:t>TIVc</a:t>
            </a:r>
            <a:r>
              <a:rPr lang="en-US" sz="1600" dirty="0">
                <a:solidFill>
                  <a:srgbClr val="212A73"/>
                </a:solidFill>
                <a:cs typeface="Arial"/>
              </a:rPr>
              <a:t>.</a:t>
            </a:r>
          </a:p>
          <a:p>
            <a:pPr lvl="1">
              <a:buFont typeface="Wingdings" panose="020B0604020202020204" pitchFamily="34" charset="0"/>
              <a:buChar char="v"/>
            </a:pPr>
            <a:r>
              <a:rPr lang="en-US" sz="1600" dirty="0">
                <a:solidFill>
                  <a:srgbClr val="212A73"/>
                </a:solidFill>
                <a:cs typeface="Arial"/>
              </a:rPr>
              <a:t>If the above arrangements are unsuccessful, a timely alternative appointment for vaccination with their GP or Local Health Board vaccination facility must be offered. This must be communicated to all providers and parents.</a:t>
            </a:r>
            <a:endParaRPr lang="en-US" sz="1600" dirty="0">
              <a:cs typeface="Arial"/>
            </a:endParaRPr>
          </a:p>
          <a:p>
            <a:pPr lvl="1">
              <a:buFont typeface="Wingdings" panose="020B0604020202020204" pitchFamily="34" charset="0"/>
              <a:buChar char="v"/>
            </a:pPr>
            <a:endParaRPr lang="en-US" sz="1600" dirty="0">
              <a:solidFill>
                <a:srgbClr val="212A73"/>
              </a:solidFill>
              <a:cs typeface="Arial"/>
            </a:endParaRPr>
          </a:p>
          <a:p>
            <a:pPr marL="285750" indent="-285750"/>
            <a:r>
              <a:rPr lang="en-US" sz="1600" b="1" dirty="0">
                <a:solidFill>
                  <a:srgbClr val="212A73"/>
                </a:solidFill>
                <a:cs typeface="Arial"/>
              </a:rPr>
              <a:t>Health and Social Care workers:</a:t>
            </a:r>
            <a:r>
              <a:rPr lang="en-US" sz="1600" dirty="0">
                <a:solidFill>
                  <a:srgbClr val="212A73"/>
                </a:solidFill>
                <a:cs typeface="Arial"/>
              </a:rPr>
              <a:t> Health Boards have operational flexibility to vaccinate eligible staff who are *</a:t>
            </a:r>
            <a:r>
              <a:rPr lang="en-US" sz="1600" b="1" dirty="0">
                <a:solidFill>
                  <a:srgbClr val="212A73"/>
                </a:solidFill>
                <a:cs typeface="Arial"/>
              </a:rPr>
              <a:t>under the age of 65 and not in a wider clinical risk group</a:t>
            </a:r>
            <a:r>
              <a:rPr lang="en-US" sz="1600" dirty="0">
                <a:solidFill>
                  <a:srgbClr val="212A73"/>
                </a:solidFill>
                <a:cs typeface="Arial"/>
              </a:rPr>
              <a:t>, and therefore not at heightened risk from waning of vaccine efficacy, as soon as vaccine is available in September.</a:t>
            </a:r>
            <a:endParaRPr lang="en-GB" sz="1600" dirty="0">
              <a:cs typeface="Arial"/>
            </a:endParaRPr>
          </a:p>
          <a:p>
            <a:r>
              <a:rPr lang="en-US" sz="1600" b="1" dirty="0">
                <a:cs typeface="Arial"/>
              </a:rPr>
              <a:t>Pregnant women</a:t>
            </a:r>
            <a:r>
              <a:rPr lang="en-US" sz="1600" dirty="0">
                <a:cs typeface="Arial"/>
              </a:rPr>
              <a:t> can also be offered flu vaccine from the beginning of September or when flu vaccine becomes available </a:t>
            </a:r>
            <a:r>
              <a:rPr lang="en-GB" sz="1600" dirty="0">
                <a:hlinkClick r:id="rId3"/>
              </a:rPr>
              <a:t>Influenza: the green book chapter - GOV.UK</a:t>
            </a:r>
            <a:r>
              <a:rPr lang="en-GB" sz="1600" dirty="0"/>
              <a:t> </a:t>
            </a:r>
            <a:r>
              <a:rPr lang="en-GB" sz="1600" dirty="0">
                <a:cs typeface="Arial"/>
              </a:rPr>
              <a:t>[Page 8]</a:t>
            </a:r>
          </a:p>
          <a:p>
            <a:pPr marL="0" indent="0" algn="ctr">
              <a:buNone/>
            </a:pPr>
            <a:r>
              <a:rPr lang="en-GB" sz="1600" dirty="0">
                <a:ea typeface="+mn-lt"/>
                <a:cs typeface="+mn-lt"/>
                <a:hlinkClick r:id="rId4"/>
              </a:rPr>
              <a:t>The national influenza immunisation programme 2026 to 2027 (WHC/2026/010) | GOV.WALES</a:t>
            </a:r>
            <a:endParaRPr lang="en-GB" sz="1600"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F98B1F35-CF2B-2B91-D46A-2B2F49C49AA5}"/>
              </a:ext>
            </a:extLst>
          </p:cNvPr>
          <p:cNvSpPr>
            <a:spLocks noGrp="1"/>
          </p:cNvSpPr>
          <p:nvPr>
            <p:ph type="sldNum" sz="quarter" idx="12"/>
          </p:nvPr>
        </p:nvSpPr>
        <p:spPr/>
        <p:txBody>
          <a:bodyPr/>
          <a:lstStyle/>
          <a:p>
            <a:fld id="{561D0CCE-8DCC-44DC-A653-AE62B1D84A52}" type="slidenum">
              <a:rPr lang="en-GB" smtClean="0"/>
              <a:pPr/>
              <a:t>22</a:t>
            </a:fld>
            <a:endParaRPr lang="en-GB"/>
          </a:p>
        </p:txBody>
      </p:sp>
      <p:sp>
        <p:nvSpPr>
          <p:cNvPr id="4" name="Footer Placeholder 3">
            <a:extLst>
              <a:ext uri="{FF2B5EF4-FFF2-40B4-BE49-F238E27FC236}">
                <a16:creationId xmlns:a16="http://schemas.microsoft.com/office/drawing/2014/main" id="{CBBD1BA7-8430-012A-251F-009314FF2904}"/>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204924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D458-3248-7E33-7D65-AA30B97FD965}"/>
              </a:ext>
            </a:extLst>
          </p:cNvPr>
          <p:cNvSpPr>
            <a:spLocks noGrp="1"/>
          </p:cNvSpPr>
          <p:nvPr>
            <p:ph type="title"/>
          </p:nvPr>
        </p:nvSpPr>
        <p:spPr>
          <a:xfrm>
            <a:off x="453571" y="365125"/>
            <a:ext cx="11575142" cy="549049"/>
          </a:xfrm>
        </p:spPr>
        <p:txBody>
          <a:bodyPr lIns="91440" tIns="45720" rIns="91440" bIns="45720" anchor="t"/>
          <a:lstStyle/>
          <a:p>
            <a:r>
              <a:rPr lang="en-US" sz="2000" b="1" dirty="0">
                <a:highlight>
                  <a:srgbClr val="FFFFFF"/>
                </a:highlight>
                <a:cs typeface="Arial"/>
              </a:rPr>
              <a:t>October start: </a:t>
            </a:r>
            <a:endParaRPr lang="en-US" sz="2000" dirty="0">
              <a:cs typeface="Arial"/>
            </a:endParaRPr>
          </a:p>
        </p:txBody>
      </p:sp>
      <p:sp>
        <p:nvSpPr>
          <p:cNvPr id="3" name="Content Placeholder 2">
            <a:extLst>
              <a:ext uri="{FF2B5EF4-FFF2-40B4-BE49-F238E27FC236}">
                <a16:creationId xmlns:a16="http://schemas.microsoft.com/office/drawing/2014/main" id="{0B9CA55C-F1B5-4263-93D1-74E576139C7A}"/>
              </a:ext>
            </a:extLst>
          </p:cNvPr>
          <p:cNvSpPr>
            <a:spLocks noGrp="1"/>
          </p:cNvSpPr>
          <p:nvPr>
            <p:ph idx="1"/>
          </p:nvPr>
        </p:nvSpPr>
        <p:spPr>
          <a:xfrm>
            <a:off x="620486" y="1135289"/>
            <a:ext cx="10515600" cy="4351338"/>
          </a:xfrm>
        </p:spPr>
        <p:txBody>
          <a:bodyPr lIns="91440" tIns="45720" rIns="91440" bIns="45720" anchor="t"/>
          <a:lstStyle/>
          <a:p>
            <a:r>
              <a:rPr lang="en-US" sz="1800" dirty="0">
                <a:highlight>
                  <a:srgbClr val="FFFFFF"/>
                </a:highlight>
                <a:cs typeface="Arial"/>
              </a:rPr>
              <a:t>Advice from the Joint Committee on Vaccination and </a:t>
            </a:r>
            <a:r>
              <a:rPr lang="en-US" sz="1800" dirty="0" err="1">
                <a:highlight>
                  <a:srgbClr val="FFFFFF"/>
                </a:highlight>
                <a:cs typeface="Arial"/>
              </a:rPr>
              <a:t>Immunisation</a:t>
            </a:r>
            <a:r>
              <a:rPr lang="en-US" sz="1800" dirty="0">
                <a:highlight>
                  <a:srgbClr val="FFFFFF"/>
                </a:highlight>
                <a:cs typeface="Arial"/>
              </a:rPr>
              <a:t>, based on the best clinical evidence of vaccine efficacy and waning, the flu </a:t>
            </a:r>
            <a:r>
              <a:rPr lang="en-US" sz="1800" dirty="0" err="1">
                <a:highlight>
                  <a:srgbClr val="FFFFFF"/>
                </a:highlight>
                <a:cs typeface="Arial"/>
              </a:rPr>
              <a:t>programme</a:t>
            </a:r>
            <a:r>
              <a:rPr lang="en-US" sz="1800" dirty="0">
                <a:highlight>
                  <a:srgbClr val="FFFFFF"/>
                </a:highlight>
                <a:cs typeface="Arial"/>
              </a:rPr>
              <a:t> for older adults and at-risk groups will commence on 1 October 2026</a:t>
            </a:r>
          </a:p>
          <a:p>
            <a:r>
              <a:rPr lang="en-US" sz="1800" dirty="0">
                <a:highlight>
                  <a:srgbClr val="FFFFFF"/>
                </a:highlight>
                <a:cs typeface="Arial"/>
              </a:rPr>
              <a:t>Health Boards should ensure that delivery to care home residents is completed by no later than 31 October 2026</a:t>
            </a:r>
          </a:p>
          <a:p>
            <a:pPr marL="0" indent="0">
              <a:buNone/>
            </a:pPr>
            <a:endParaRPr lang="en-US" sz="1800" b="1" dirty="0">
              <a:highlight>
                <a:srgbClr val="FFFFFF"/>
              </a:highlight>
              <a:cs typeface="Arial"/>
            </a:endParaRPr>
          </a:p>
          <a:p>
            <a:pPr marL="0" indent="0">
              <a:buNone/>
            </a:pPr>
            <a:r>
              <a:rPr lang="en-US" sz="1800" b="1" dirty="0">
                <a:highlight>
                  <a:srgbClr val="FFFFFF"/>
                </a:highlight>
                <a:cs typeface="Arial"/>
              </a:rPr>
              <a:t>Older adults</a:t>
            </a:r>
            <a:endParaRPr lang="en-US" sz="1800" dirty="0">
              <a:highlight>
                <a:srgbClr val="FFFFFF"/>
              </a:highlight>
              <a:cs typeface="Arial"/>
            </a:endParaRPr>
          </a:p>
          <a:p>
            <a:r>
              <a:rPr lang="en-US" sz="1800" dirty="0">
                <a:highlight>
                  <a:srgbClr val="FFFFFF"/>
                </a:highlight>
                <a:cs typeface="Arial"/>
              </a:rPr>
              <a:t>In line with targets from the World Health </a:t>
            </a:r>
            <a:r>
              <a:rPr lang="en-US" sz="1800" dirty="0" err="1">
                <a:highlight>
                  <a:srgbClr val="FFFFFF"/>
                </a:highlight>
                <a:cs typeface="Arial"/>
              </a:rPr>
              <a:t>Organisation</a:t>
            </a:r>
            <a:r>
              <a:rPr lang="en-US" sz="1800" dirty="0">
                <a:highlight>
                  <a:srgbClr val="FFFFFF"/>
                </a:highlight>
                <a:cs typeface="Arial"/>
              </a:rPr>
              <a:t> and the NHS Wales Performance Framework, the Welsh Government uptake target for adults aged 65 years and older is 75%</a:t>
            </a:r>
            <a:endParaRPr lang="en-US" sz="1800" dirty="0">
              <a:cs typeface="Arial"/>
            </a:endParaRPr>
          </a:p>
          <a:p>
            <a:pPr marL="0" indent="0">
              <a:buNone/>
            </a:pPr>
            <a:r>
              <a:rPr lang="en-US" sz="1800" b="1" dirty="0">
                <a:highlight>
                  <a:srgbClr val="FFFFFF"/>
                </a:highlight>
                <a:cs typeface="Arial"/>
              </a:rPr>
              <a:t>Clinical risk groups</a:t>
            </a:r>
            <a:endParaRPr lang="en-US" sz="1800" dirty="0">
              <a:highlight>
                <a:srgbClr val="FFFFFF"/>
              </a:highlight>
              <a:cs typeface="Arial"/>
            </a:endParaRPr>
          </a:p>
          <a:p>
            <a:r>
              <a:rPr lang="en-US" sz="1800" dirty="0">
                <a:highlight>
                  <a:srgbClr val="FFFFFF"/>
                </a:highlight>
                <a:cs typeface="Arial"/>
              </a:rPr>
              <a:t>For people aged under 65 in a clinical risk group eligible for flu vaccination the ambition is to show clear progress towards achieving 75.0%</a:t>
            </a:r>
          </a:p>
        </p:txBody>
      </p:sp>
      <p:sp>
        <p:nvSpPr>
          <p:cNvPr id="4" name="Footer Placeholder 3">
            <a:extLst>
              <a:ext uri="{FF2B5EF4-FFF2-40B4-BE49-F238E27FC236}">
                <a16:creationId xmlns:a16="http://schemas.microsoft.com/office/drawing/2014/main" id="{EDEDB6C3-623E-A072-CB46-BD5F8E8DA133}"/>
              </a:ext>
            </a:extLst>
          </p:cNvPr>
          <p:cNvSpPr>
            <a:spLocks noGrp="1"/>
          </p:cNvSpPr>
          <p:nvPr>
            <p:ph type="ftr" sz="quarter" idx="11"/>
          </p:nvPr>
        </p:nvSpPr>
        <p:spPr/>
        <p:txBody>
          <a:bodyPr/>
          <a:lstStyle/>
          <a:p>
            <a:r>
              <a:rPr lang="en-GB"/>
              <a:t>Vaccination against Influenza</a:t>
            </a:r>
          </a:p>
        </p:txBody>
      </p:sp>
      <p:sp>
        <p:nvSpPr>
          <p:cNvPr id="5" name="Slide Number Placeholder 4">
            <a:extLst>
              <a:ext uri="{FF2B5EF4-FFF2-40B4-BE49-F238E27FC236}">
                <a16:creationId xmlns:a16="http://schemas.microsoft.com/office/drawing/2014/main" id="{59A45D76-9FAB-8D87-81B8-1562F054B96E}"/>
              </a:ext>
            </a:extLst>
          </p:cNvPr>
          <p:cNvSpPr>
            <a:spLocks noGrp="1"/>
          </p:cNvSpPr>
          <p:nvPr>
            <p:ph type="sldNum" sz="quarter" idx="12"/>
          </p:nvPr>
        </p:nvSpPr>
        <p:spPr/>
        <p:txBody>
          <a:bodyPr/>
          <a:lstStyle/>
          <a:p>
            <a:fld id="{561D0CCE-8DCC-44DC-A653-AE62B1D84A52}" type="slidenum">
              <a:rPr lang="en-GB" smtClean="0"/>
              <a:pPr/>
              <a:t>23</a:t>
            </a:fld>
            <a:endParaRPr lang="en-GB"/>
          </a:p>
        </p:txBody>
      </p:sp>
      <p:sp>
        <p:nvSpPr>
          <p:cNvPr id="6" name="TextBox 5">
            <a:extLst>
              <a:ext uri="{FF2B5EF4-FFF2-40B4-BE49-F238E27FC236}">
                <a16:creationId xmlns:a16="http://schemas.microsoft.com/office/drawing/2014/main" id="{178490B0-0BDB-2E5B-CDBA-FEFF84907A22}"/>
              </a:ext>
            </a:extLst>
          </p:cNvPr>
          <p:cNvSpPr txBox="1"/>
          <p:nvPr/>
        </p:nvSpPr>
        <p:spPr>
          <a:xfrm>
            <a:off x="1045030" y="5707743"/>
            <a:ext cx="1123405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u="sng" strike="noStrike" baseline="0">
                <a:solidFill>
                  <a:srgbClr val="00A7A7"/>
                </a:solidFill>
                <a:latin typeface="Arial"/>
                <a:ea typeface="Segoe UI"/>
                <a:cs typeface="Segoe UI"/>
                <a:hlinkClick r:id="rId2"/>
              </a:rPr>
              <a:t>The national influenza immunisation programme 2026 to 2027 (WHC/2026/010) | GOV.WALES</a:t>
            </a:r>
            <a:endParaRPr lang="en-US"/>
          </a:p>
          <a:p>
            <a:pPr algn="ctr"/>
            <a:endParaRPr lang="en-US"/>
          </a:p>
        </p:txBody>
      </p:sp>
    </p:spTree>
    <p:extLst>
      <p:ext uri="{BB962C8B-B14F-4D97-AF65-F5344CB8AC3E}">
        <p14:creationId xmlns:p14="http://schemas.microsoft.com/office/powerpoint/2010/main" val="252449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3924-098D-1E6C-8FFE-E8F7F9196A92}"/>
              </a:ext>
            </a:extLst>
          </p:cNvPr>
          <p:cNvSpPr>
            <a:spLocks noGrp="1"/>
          </p:cNvSpPr>
          <p:nvPr>
            <p:ph type="title"/>
          </p:nvPr>
        </p:nvSpPr>
        <p:spPr>
          <a:xfrm>
            <a:off x="838200" y="0"/>
            <a:ext cx="10515600" cy="423426"/>
          </a:xfrm>
        </p:spPr>
        <p:txBody>
          <a:bodyPr lIns="91440" tIns="45720" rIns="91440" bIns="45720" anchor="t"/>
          <a:lstStyle/>
          <a:p>
            <a:r>
              <a:rPr lang="en-GB" sz="3600" b="1"/>
              <a:t>Flu vaccine eligibility: 2026 to 2027 flu season</a:t>
            </a:r>
          </a:p>
        </p:txBody>
      </p:sp>
      <p:sp>
        <p:nvSpPr>
          <p:cNvPr id="3" name="Content Placeholder 2">
            <a:extLst>
              <a:ext uri="{FF2B5EF4-FFF2-40B4-BE49-F238E27FC236}">
                <a16:creationId xmlns:a16="http://schemas.microsoft.com/office/drawing/2014/main" id="{0AB0269F-4FD8-7C84-71BC-07EAB2AA5BCB}"/>
              </a:ext>
            </a:extLst>
          </p:cNvPr>
          <p:cNvSpPr>
            <a:spLocks noGrp="1"/>
          </p:cNvSpPr>
          <p:nvPr>
            <p:ph idx="1"/>
          </p:nvPr>
        </p:nvSpPr>
        <p:spPr>
          <a:xfrm>
            <a:off x="376871" y="676670"/>
            <a:ext cx="11442290" cy="5587963"/>
          </a:xfrm>
        </p:spPr>
        <p:txBody>
          <a:bodyPr lIns="91440" tIns="45720" rIns="91440" bIns="45720" anchor="t"/>
          <a:lstStyle/>
          <a:p>
            <a:r>
              <a:rPr lang="en-GB" sz="1600"/>
              <a:t>Children aged two and three years on 31 August 2026 </a:t>
            </a:r>
            <a:r>
              <a:rPr lang="en-GB" sz="1600">
                <a:latin typeface="Arial"/>
              </a:rPr>
              <a:t>​(with a date of birth on or after 1 September 2022 and on or before 31 August 2024)</a:t>
            </a:r>
            <a:endParaRPr lang="en-GB" sz="1600">
              <a:latin typeface="Arial"/>
              <a:cs typeface="Arial"/>
            </a:endParaRPr>
          </a:p>
          <a:p>
            <a:pPr indent="-228600"/>
            <a:r>
              <a:rPr lang="en-GB" sz="1600"/>
              <a:t>School aged children from reception to year 11 (inclusive) </a:t>
            </a:r>
            <a:r>
              <a:rPr lang="en-GB" sz="1600">
                <a:latin typeface="Arial"/>
                <a:ea typeface="Arial"/>
                <a:cs typeface="Arial"/>
              </a:rPr>
              <a:t>​</a:t>
            </a:r>
          </a:p>
          <a:p>
            <a:r>
              <a:rPr lang="en-GB" sz="1600"/>
              <a:t>People aged 6 months to 64 years in a clinical risk group</a:t>
            </a:r>
            <a:endParaRPr lang="en-GB"/>
          </a:p>
          <a:p>
            <a:r>
              <a:rPr lang="en-GB" sz="1600"/>
              <a:t>People</a:t>
            </a:r>
            <a:r>
              <a:rPr lang="en-GB" sz="1600">
                <a:cs typeface="Arial"/>
              </a:rPr>
              <a:t> aged 65 years and older reaching 65 by 31 March 2027 </a:t>
            </a:r>
            <a:endParaRPr lang="en-GB">
              <a:cs typeface="Arial"/>
            </a:endParaRPr>
          </a:p>
          <a:p>
            <a:r>
              <a:rPr lang="en-GB" sz="1600">
                <a:cs typeface="Arial"/>
              </a:rPr>
              <a:t>All adult residents in Welsh prisons </a:t>
            </a:r>
            <a:endParaRPr lang="en-GB">
              <a:cs typeface="Arial"/>
            </a:endParaRPr>
          </a:p>
          <a:p>
            <a:r>
              <a:rPr lang="en-GB" sz="1600">
                <a:cs typeface="Arial"/>
              </a:rPr>
              <a:t>Pregnant women</a:t>
            </a:r>
            <a:endParaRPr lang="en-GB">
              <a:cs typeface="Arial"/>
            </a:endParaRPr>
          </a:p>
          <a:p>
            <a:r>
              <a:rPr lang="en-GB" sz="1600">
                <a:cs typeface="Arial"/>
              </a:rPr>
              <a:t>Carers of a person whose health or welfare may be at risk if the carer falls ill</a:t>
            </a:r>
            <a:endParaRPr lang="en-GB">
              <a:cs typeface="Arial"/>
            </a:endParaRPr>
          </a:p>
          <a:p>
            <a:r>
              <a:rPr lang="en-GB" sz="1600">
                <a:cs typeface="Arial"/>
              </a:rPr>
              <a:t>Frontline health and social care workers </a:t>
            </a:r>
            <a:endParaRPr lang="en-GB">
              <a:cs typeface="Arial"/>
            </a:endParaRPr>
          </a:p>
          <a:p>
            <a:r>
              <a:rPr lang="en-GB" sz="1600">
                <a:cs typeface="Arial"/>
              </a:rPr>
              <a:t>People experiencing homelessness </a:t>
            </a:r>
            <a:endParaRPr lang="en-GB">
              <a:cs typeface="Arial"/>
            </a:endParaRPr>
          </a:p>
          <a:p>
            <a:r>
              <a:rPr lang="en-GB" sz="1600">
                <a:cs typeface="Arial"/>
              </a:rPr>
              <a:t>Household contacts of the immunocompromised </a:t>
            </a:r>
            <a:endParaRPr lang="en-GB" b="1">
              <a:highlight>
                <a:srgbClr val="FFFF00"/>
              </a:highlight>
              <a:cs typeface="Arial"/>
            </a:endParaRPr>
          </a:p>
          <a:p>
            <a:r>
              <a:rPr lang="en-GB" sz="1600">
                <a:cs typeface="Arial"/>
              </a:rPr>
              <a:t>Poultry workers and livestock (cattle and swine) workers who are at higher risk of exposure to zoonotic influenza</a:t>
            </a:r>
            <a:endParaRPr lang="en-GB">
              <a:cs typeface="Arial"/>
            </a:endParaRPr>
          </a:p>
          <a:p>
            <a:pPr marL="0" indent="0">
              <a:buNone/>
            </a:pPr>
            <a:r>
              <a:rPr lang="en-GB" sz="1600">
                <a:cs typeface="Arial"/>
              </a:rPr>
              <a:t>Further  information is available here:</a:t>
            </a:r>
            <a:endParaRPr lang="en-GB">
              <a:cs typeface="Arial"/>
            </a:endParaRPr>
          </a:p>
          <a:p>
            <a:pPr marL="0" indent="0">
              <a:buNone/>
            </a:pPr>
            <a:r>
              <a:rPr lang="en-GB" sz="1600" dirty="0">
                <a:ea typeface="+mn-lt"/>
                <a:cs typeface="+mn-lt"/>
                <a:hlinkClick r:id="rId3"/>
              </a:rPr>
              <a:t>The national influenza immunisation programme 2026 to 2027 (WHC/2026/010) | GOV.WALES</a:t>
            </a:r>
            <a:endParaRPr lang="en-GB" dirty="0">
              <a:cs typeface="Arial"/>
            </a:endParaRPr>
          </a:p>
          <a:p>
            <a:pPr marL="0" indent="0">
              <a:buNone/>
            </a:pPr>
            <a:r>
              <a:rPr lang="en-GB" sz="1600" dirty="0">
                <a:ea typeface="+mn-lt"/>
                <a:cs typeface="+mn-lt"/>
                <a:hlinkClick r:id="rId4"/>
              </a:rPr>
              <a:t>Eligible groups in the 2026 to 2027 flu immunisation programme | GOV.WALES</a:t>
            </a:r>
            <a:r>
              <a:rPr lang="en-GB" sz="1600">
                <a:cs typeface="Arial"/>
              </a:rPr>
              <a:t> - Further detail on the groups to</a:t>
            </a:r>
            <a:endParaRPr lang="en-GB">
              <a:cs typeface="Arial"/>
            </a:endParaRPr>
          </a:p>
          <a:p>
            <a:pPr>
              <a:buNone/>
            </a:pPr>
            <a:r>
              <a:rPr lang="en-GB" sz="1600">
                <a:cs typeface="Arial"/>
              </a:rPr>
              <a:t>receive a flu vaccine, with a focus on the children's programme as well as health and social care workers.</a:t>
            </a:r>
          </a:p>
          <a:p>
            <a:pPr algn="ctr">
              <a:buNone/>
            </a:pPr>
            <a:endParaRPr lang="en-GB" sz="1600">
              <a:cs typeface="Arial"/>
            </a:endParaRPr>
          </a:p>
          <a:p>
            <a:pPr marL="0" indent="0">
              <a:buNone/>
            </a:pPr>
            <a:endParaRPr lang="en-GB" sz="1600">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endParaRPr lang="en-GB" sz="1600" b="1">
              <a:cs typeface="Arial"/>
            </a:endParaRPr>
          </a:p>
          <a:p>
            <a:pPr marL="0" indent="0">
              <a:buNone/>
            </a:pPr>
            <a:r>
              <a:rPr lang="en-GB" sz="1400" b="1">
                <a:cs typeface="Arial"/>
              </a:rPr>
              <a:t>Further information is available here:(</a:t>
            </a:r>
            <a:r>
              <a:rPr lang="en-GB" sz="1400" b="1" dirty="0">
                <a:cs typeface="Arial"/>
                <a:hlinkClick r:id="rId5"/>
              </a:rPr>
              <a:t>The national influenza immunisation programme 2025 to 2026 (WHC/2025/020) | GOV.WALES</a:t>
            </a:r>
            <a:r>
              <a:rPr lang="en-GB" sz="1400" b="1">
                <a:cs typeface="Arial"/>
              </a:rPr>
              <a:t>)</a:t>
            </a:r>
          </a:p>
          <a:p>
            <a:pPr marL="0" indent="0">
              <a:buNone/>
            </a:pPr>
            <a:endParaRPr lang="en-GB">
              <a:cs typeface="Arial"/>
              <a:hlinkClick r:id="rId6" invalidUrl="http://"/>
            </a:endParaRPr>
          </a:p>
          <a:p>
            <a:endParaRPr lang="en-GB">
              <a:cs typeface="Arial"/>
              <a:hlinkClick r:id="rId7" invalidUrl="http://"/>
            </a:endParaRPr>
          </a:p>
          <a:p>
            <a:endParaRPr lang="en-GB">
              <a:cs typeface="Arial"/>
              <a:hlinkClick r:id="rId8" invalidUrl="http://"/>
            </a:endParaRPr>
          </a:p>
          <a:p>
            <a:endParaRPr lang="en-GB">
              <a:cs typeface="Arial"/>
              <a:hlinkClick r:id="rId9" invalidUrl="http://"/>
            </a:endParaRPr>
          </a:p>
          <a:p>
            <a:endParaRPr lang="en-GB">
              <a:cs typeface="Arial"/>
              <a:hlinkClick r:id="rId10" invalidUrl="http://"/>
            </a:endParaRPr>
          </a:p>
          <a:p>
            <a:endParaRPr lang="en-GB">
              <a:cs typeface="Arial"/>
            </a:endParaRPr>
          </a:p>
        </p:txBody>
      </p:sp>
      <p:sp>
        <p:nvSpPr>
          <p:cNvPr id="4" name="Slide Number Placeholder 4">
            <a:extLst>
              <a:ext uri="{FF2B5EF4-FFF2-40B4-BE49-F238E27FC236}">
                <a16:creationId xmlns:a16="http://schemas.microsoft.com/office/drawing/2014/main" id="{B9CEBD5A-FE77-44D5-093E-B4EDDA0BE7B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24</a:t>
            </a:fld>
            <a:endParaRPr lang="en-GB"/>
          </a:p>
        </p:txBody>
      </p:sp>
      <p:sp>
        <p:nvSpPr>
          <p:cNvPr id="6" name="Footer Placeholder 3">
            <a:extLst>
              <a:ext uri="{FF2B5EF4-FFF2-40B4-BE49-F238E27FC236}">
                <a16:creationId xmlns:a16="http://schemas.microsoft.com/office/drawing/2014/main" id="{EFE3CDB0-0766-F09F-D0FA-9F6585901E8C}"/>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366585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6915A-DF04-89A1-F4AC-1906EFA9C43F}"/>
              </a:ext>
            </a:extLst>
          </p:cNvPr>
          <p:cNvSpPr>
            <a:spLocks noGrp="1"/>
          </p:cNvSpPr>
          <p:nvPr>
            <p:ph type="title"/>
          </p:nvPr>
        </p:nvSpPr>
        <p:spPr/>
        <p:txBody>
          <a:bodyPr lIns="91440" tIns="45720" rIns="91440" bIns="45720" anchor="t"/>
          <a:lstStyle/>
          <a:p>
            <a:pPr algn="ctr"/>
            <a:r>
              <a:rPr lang="en-GB" sz="4000" b="1"/>
              <a:t>Poultry and livestock workers (1 of 2)  </a:t>
            </a:r>
            <a:endParaRPr lang="en-GB" sz="4000" b="1">
              <a:cs typeface="Arial"/>
            </a:endParaRPr>
          </a:p>
        </p:txBody>
      </p:sp>
      <p:sp>
        <p:nvSpPr>
          <p:cNvPr id="3" name="Content Placeholder 2">
            <a:extLst>
              <a:ext uri="{FF2B5EF4-FFF2-40B4-BE49-F238E27FC236}">
                <a16:creationId xmlns:a16="http://schemas.microsoft.com/office/drawing/2014/main" id="{D92F3794-B920-8EEE-8E3C-4C83B266F020}"/>
              </a:ext>
            </a:extLst>
          </p:cNvPr>
          <p:cNvSpPr>
            <a:spLocks noGrp="1"/>
          </p:cNvSpPr>
          <p:nvPr>
            <p:ph idx="1"/>
          </p:nvPr>
        </p:nvSpPr>
        <p:spPr>
          <a:xfrm>
            <a:off x="342899" y="1330325"/>
            <a:ext cx="11630026" cy="4351338"/>
          </a:xfrm>
        </p:spPr>
        <p:txBody>
          <a:bodyPr lIns="91440" tIns="45720" rIns="91440" bIns="45720" anchor="t"/>
          <a:lstStyle/>
          <a:p>
            <a:pPr marL="0" indent="0">
              <a:buNone/>
            </a:pPr>
            <a:r>
              <a:rPr lang="en-GB" sz="2400" dirty="0"/>
              <a:t> </a:t>
            </a:r>
            <a:r>
              <a:rPr lang="en-GB" sz="2400" dirty="0">
                <a:ea typeface="+mn-lt"/>
                <a:cs typeface="+mn-lt"/>
                <a:hlinkClick r:id="rId3"/>
              </a:rPr>
              <a:t>Eligible groups in the 2026 to 2027 flu immunisation programme | GOV.WALES</a:t>
            </a:r>
            <a:r>
              <a:rPr lang="en-GB" sz="2400" dirty="0">
                <a:ea typeface="+mn-lt"/>
                <a:cs typeface="+mn-lt"/>
              </a:rPr>
              <a:t> </a:t>
            </a:r>
            <a:r>
              <a:rPr lang="en-GB" sz="2400"/>
              <a:t>includes clarification on those who are deemed high risk:</a:t>
            </a:r>
          </a:p>
          <a:p>
            <a:r>
              <a:rPr lang="en-GB" sz="2000"/>
              <a:t>In relation to premises at which zoonotic influenza is suspected or confirmed, persons resident in Wales aged 16 years or over responsible for:</a:t>
            </a:r>
          </a:p>
          <a:p>
            <a:pPr lvl="1"/>
            <a:r>
              <a:rPr lang="en-GB" sz="1600"/>
              <a:t>culling or handling live unwell animals</a:t>
            </a:r>
          </a:p>
          <a:p>
            <a:pPr lvl="1"/>
            <a:r>
              <a:rPr lang="en-GB" sz="1600"/>
              <a:t>cleaning enclosed areas</a:t>
            </a:r>
          </a:p>
          <a:p>
            <a:pPr lvl="1"/>
            <a:r>
              <a:rPr lang="en-GB" sz="1600"/>
              <a:t>collecting carcasses</a:t>
            </a:r>
          </a:p>
          <a:p>
            <a:r>
              <a:rPr lang="en-GB" sz="2000"/>
              <a:t>*Person's resident in Wales aged 16 years and over employed at or regularly visiting statutorily registered poultry units where 50 or more birds are kept, cattle or swine units who have direct exposure to faeces/litter through:</a:t>
            </a:r>
            <a:endParaRPr lang="en-GB" sz="2000">
              <a:cs typeface="Arial"/>
            </a:endParaRPr>
          </a:p>
          <a:p>
            <a:pPr lvl="1"/>
            <a:r>
              <a:rPr lang="en-GB" sz="1600"/>
              <a:t>a) routinely accessing enclosed animal rearing or production areas;</a:t>
            </a:r>
          </a:p>
          <a:p>
            <a:pPr lvl="1"/>
            <a:r>
              <a:rPr lang="en-GB" sz="1600"/>
              <a:t>b) collecting and removing manure or litter from within enclosed sheds and buildings or performing final clean down of enclosed sheds and buildings;</a:t>
            </a:r>
          </a:p>
          <a:p>
            <a:pPr lvl="1"/>
            <a:r>
              <a:rPr lang="en-GB" sz="1600"/>
              <a:t>c) the initial sorting of poultry eggs, if the sorting area is an integral part of the production unit; and</a:t>
            </a:r>
          </a:p>
          <a:p>
            <a:pPr lvl="1"/>
            <a:r>
              <a:rPr lang="en-GB" sz="1600"/>
              <a:t>d) catching or culling poultry within enclosed poultry rearing or egg production areas.</a:t>
            </a:r>
          </a:p>
          <a:p>
            <a:pPr marL="0" indent="0">
              <a:buNone/>
            </a:pPr>
            <a:endParaRPr lang="en-GB"/>
          </a:p>
        </p:txBody>
      </p:sp>
      <p:sp>
        <p:nvSpPr>
          <p:cNvPr id="4" name="Footer Placeholder 3">
            <a:extLst>
              <a:ext uri="{FF2B5EF4-FFF2-40B4-BE49-F238E27FC236}">
                <a16:creationId xmlns:a16="http://schemas.microsoft.com/office/drawing/2014/main" id="{F16869B8-9838-7A1B-C6FB-43A513B7492B}"/>
              </a:ext>
            </a:extLst>
          </p:cNvPr>
          <p:cNvSpPr>
            <a:spLocks noGrp="1"/>
          </p:cNvSpPr>
          <p:nvPr>
            <p:ph type="ftr" sz="quarter" idx="11"/>
          </p:nvPr>
        </p:nvSpPr>
        <p:spPr/>
        <p:txBody>
          <a:bodyPr/>
          <a:lstStyle/>
          <a:p>
            <a:r>
              <a:rPr lang="en-GB"/>
              <a:t>Vaccination against Influenza</a:t>
            </a:r>
          </a:p>
        </p:txBody>
      </p:sp>
      <p:sp>
        <p:nvSpPr>
          <p:cNvPr id="5" name="Slide Number Placeholder 4">
            <a:extLst>
              <a:ext uri="{FF2B5EF4-FFF2-40B4-BE49-F238E27FC236}">
                <a16:creationId xmlns:a16="http://schemas.microsoft.com/office/drawing/2014/main" id="{D9EE1432-16FD-C04A-9EF2-CCE56FC963A5}"/>
              </a:ext>
            </a:extLst>
          </p:cNvPr>
          <p:cNvSpPr>
            <a:spLocks noGrp="1"/>
          </p:cNvSpPr>
          <p:nvPr>
            <p:ph type="sldNum" sz="quarter" idx="12"/>
          </p:nvPr>
        </p:nvSpPr>
        <p:spPr/>
        <p:txBody>
          <a:bodyPr/>
          <a:lstStyle/>
          <a:p>
            <a:fld id="{561D0CCE-8DCC-44DC-A653-AE62B1D84A52}" type="slidenum">
              <a:rPr lang="en-GB" smtClean="0"/>
              <a:pPr/>
              <a:t>25</a:t>
            </a:fld>
            <a:endParaRPr lang="en-GB"/>
          </a:p>
        </p:txBody>
      </p:sp>
    </p:spTree>
    <p:extLst>
      <p:ext uri="{BB962C8B-B14F-4D97-AF65-F5344CB8AC3E}">
        <p14:creationId xmlns:p14="http://schemas.microsoft.com/office/powerpoint/2010/main" val="1443298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28A54-CDEE-4C68-8373-864BAFFDB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68457-8E2D-A28B-6277-77FDE526EE1D}"/>
              </a:ext>
            </a:extLst>
          </p:cNvPr>
          <p:cNvSpPr>
            <a:spLocks noGrp="1"/>
          </p:cNvSpPr>
          <p:nvPr>
            <p:ph type="title"/>
          </p:nvPr>
        </p:nvSpPr>
        <p:spPr/>
        <p:txBody>
          <a:bodyPr lIns="91440" tIns="45720" rIns="91440" bIns="45720" anchor="t"/>
          <a:lstStyle/>
          <a:p>
            <a:pPr algn="ctr"/>
            <a:r>
              <a:rPr lang="en-GB" sz="4000" b="1"/>
              <a:t>Poultry and livestock workers (2 of 2)  </a:t>
            </a:r>
            <a:endParaRPr lang="en-GB" sz="4000" b="1">
              <a:cs typeface="Arial"/>
            </a:endParaRPr>
          </a:p>
        </p:txBody>
      </p:sp>
      <p:sp>
        <p:nvSpPr>
          <p:cNvPr id="3" name="Content Placeholder 2">
            <a:extLst>
              <a:ext uri="{FF2B5EF4-FFF2-40B4-BE49-F238E27FC236}">
                <a16:creationId xmlns:a16="http://schemas.microsoft.com/office/drawing/2014/main" id="{D2F8C667-7AB7-D816-C85C-7AD48798F94F}"/>
              </a:ext>
            </a:extLst>
          </p:cNvPr>
          <p:cNvSpPr>
            <a:spLocks noGrp="1"/>
          </p:cNvSpPr>
          <p:nvPr>
            <p:ph idx="1"/>
          </p:nvPr>
        </p:nvSpPr>
        <p:spPr>
          <a:xfrm>
            <a:off x="342899" y="1330325"/>
            <a:ext cx="11630026" cy="4351338"/>
          </a:xfrm>
        </p:spPr>
        <p:txBody>
          <a:bodyPr lIns="91440" tIns="45720" rIns="91440" bIns="45720" anchor="t"/>
          <a:lstStyle/>
          <a:p>
            <a:pPr marL="0" indent="0">
              <a:buNone/>
            </a:pPr>
            <a:r>
              <a:rPr lang="en-GB" sz="2400" dirty="0">
                <a:ea typeface="+mn-lt"/>
                <a:cs typeface="+mn-lt"/>
                <a:hlinkClick r:id="rId2"/>
              </a:rPr>
              <a:t>Eligible groups in the 2026 to 2027 flu immunisation programme | GOV.WALES</a:t>
            </a:r>
            <a:r>
              <a:rPr lang="en-GB" sz="2400"/>
              <a:t>. includes clarification on those who are deemed high risk:</a:t>
            </a:r>
            <a:endParaRPr lang="en-US"/>
          </a:p>
          <a:p>
            <a:r>
              <a:rPr lang="en-GB" sz="2000"/>
              <a:t>Person's resident in Wales aged 16 years or over employed in poultry, cattle or swine processing units that:</a:t>
            </a:r>
            <a:endParaRPr lang="en-GB" sz="2000">
              <a:cs typeface="Arial"/>
            </a:endParaRPr>
          </a:p>
          <a:p>
            <a:pPr lvl="1"/>
            <a:r>
              <a:rPr lang="en-GB" sz="1800"/>
              <a:t>catch and handle live birds;</a:t>
            </a:r>
            <a:endParaRPr lang="en-GB" sz="1800">
              <a:cs typeface="Arial"/>
            </a:endParaRPr>
          </a:p>
          <a:p>
            <a:pPr lvl="1"/>
            <a:r>
              <a:rPr lang="en-GB" sz="1800"/>
              <a:t>kill and eviscerate animals;</a:t>
            </a:r>
            <a:endParaRPr lang="en-GB" sz="1800">
              <a:cs typeface="Arial"/>
            </a:endParaRPr>
          </a:p>
          <a:p>
            <a:pPr lvl="1"/>
            <a:r>
              <a:rPr lang="en-GB" sz="1800"/>
              <a:t>cleanse and disinfect areas and equipment contaminated by animal faeces.</a:t>
            </a:r>
            <a:endParaRPr lang="en-GB" sz="1800">
              <a:cs typeface="Arial"/>
            </a:endParaRPr>
          </a:p>
          <a:p>
            <a:r>
              <a:rPr lang="en-GB" sz="2000"/>
              <a:t>Vaccinations for poultry workers and livestock workers: </a:t>
            </a:r>
            <a:endParaRPr lang="en-GB" sz="2000">
              <a:cs typeface="Arial"/>
            </a:endParaRPr>
          </a:p>
          <a:p>
            <a:pPr lvl="1"/>
            <a:r>
              <a:rPr lang="en-GB" sz="1800"/>
              <a:t>aged 18 years and older will only be delivered in community pharmacies. </a:t>
            </a:r>
            <a:endParaRPr lang="en-GB" sz="1800">
              <a:cs typeface="Arial"/>
            </a:endParaRPr>
          </a:p>
          <a:p>
            <a:pPr lvl="1"/>
            <a:r>
              <a:rPr lang="en-GB" sz="1800"/>
              <a:t>aged 16 and 17 years should approach their GP for vaccination. </a:t>
            </a:r>
            <a:endParaRPr lang="en-GB" sz="1800">
              <a:cs typeface="Arial"/>
            </a:endParaRPr>
          </a:p>
          <a:p>
            <a:pPr lvl="1"/>
            <a:r>
              <a:rPr lang="en-GB" sz="1800"/>
              <a:t>who meet the eligibility criteria should present with a letter, which they can obtain from their employer confirming eligibility.</a:t>
            </a:r>
            <a:endParaRPr lang="en-GB" sz="1800">
              <a:cs typeface="Arial"/>
            </a:endParaRPr>
          </a:p>
        </p:txBody>
      </p:sp>
      <p:sp>
        <p:nvSpPr>
          <p:cNvPr id="4" name="Footer Placeholder 3">
            <a:extLst>
              <a:ext uri="{FF2B5EF4-FFF2-40B4-BE49-F238E27FC236}">
                <a16:creationId xmlns:a16="http://schemas.microsoft.com/office/drawing/2014/main" id="{D38BE11C-F47C-B425-BFE2-1A34232DC7A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
        <p:nvSpPr>
          <p:cNvPr id="5" name="Slide Number Placeholder 4">
            <a:extLst>
              <a:ext uri="{FF2B5EF4-FFF2-40B4-BE49-F238E27FC236}">
                <a16:creationId xmlns:a16="http://schemas.microsoft.com/office/drawing/2014/main" id="{60B9FFED-A0D0-9CA9-D5F1-198B91C0AF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3597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241A-CED1-74AE-1A3A-F955B389BAA8}"/>
              </a:ext>
            </a:extLst>
          </p:cNvPr>
          <p:cNvSpPr>
            <a:spLocks noGrp="1"/>
          </p:cNvSpPr>
          <p:nvPr>
            <p:ph type="title"/>
          </p:nvPr>
        </p:nvSpPr>
        <p:spPr>
          <a:xfrm>
            <a:off x="479502" y="-3613"/>
            <a:ext cx="10515600" cy="665018"/>
          </a:xfrm>
        </p:spPr>
        <p:txBody>
          <a:bodyPr/>
          <a:lstStyle/>
          <a:p>
            <a:r>
              <a:rPr lang="en-GB" sz="4000" b="1"/>
              <a:t>Clinical risk groups</a:t>
            </a:r>
          </a:p>
        </p:txBody>
      </p:sp>
      <p:sp>
        <p:nvSpPr>
          <p:cNvPr id="3" name="Content Placeholder 2">
            <a:extLst>
              <a:ext uri="{FF2B5EF4-FFF2-40B4-BE49-F238E27FC236}">
                <a16:creationId xmlns:a16="http://schemas.microsoft.com/office/drawing/2014/main" id="{F2BBD346-3744-FCE1-E5F9-FEB315A76D7D}"/>
              </a:ext>
            </a:extLst>
          </p:cNvPr>
          <p:cNvSpPr>
            <a:spLocks noGrp="1"/>
          </p:cNvSpPr>
          <p:nvPr>
            <p:ph idx="1"/>
          </p:nvPr>
        </p:nvSpPr>
        <p:spPr>
          <a:xfrm>
            <a:off x="479502" y="663214"/>
            <a:ext cx="11585828" cy="4351338"/>
          </a:xfrm>
        </p:spPr>
        <p:txBody>
          <a:bodyPr lIns="91440" tIns="45720" rIns="91440" bIns="45720" anchor="t"/>
          <a:lstStyle/>
          <a:p>
            <a:pPr marL="0" indent="0">
              <a:buNone/>
            </a:pPr>
            <a:r>
              <a:rPr lang="en-GB" sz="1600">
                <a:ea typeface="+mn-lt"/>
                <a:cs typeface="+mn-lt"/>
              </a:rPr>
              <a:t>People aged six months to 64 years in clinical risk groups including: </a:t>
            </a:r>
            <a:endParaRPr lang="en-US">
              <a:ea typeface="+mn-lt"/>
              <a:cs typeface="+mn-lt"/>
            </a:endParaRPr>
          </a:p>
          <a:p>
            <a:pPr marL="285750" indent="-285750"/>
            <a:r>
              <a:rPr lang="en-GB" sz="1600">
                <a:ea typeface="+mn-lt"/>
                <a:cs typeface="+mn-lt"/>
              </a:rPr>
              <a:t>chronic respiratory disease such as asthma requiring regular inhaled steroids, or chronic obstructive pulmonary disease (COPD)</a:t>
            </a:r>
            <a:endParaRPr lang="en-US">
              <a:ea typeface="+mn-lt"/>
              <a:cs typeface="+mn-lt"/>
            </a:endParaRPr>
          </a:p>
          <a:p>
            <a:pPr marL="285750" indent="-285750"/>
            <a:r>
              <a:rPr lang="en-GB" sz="1600">
                <a:ea typeface="+mn-lt"/>
                <a:cs typeface="+mn-lt"/>
              </a:rPr>
              <a:t>chronic heart disease and vascular disease</a:t>
            </a:r>
            <a:endParaRPr lang="en-US">
              <a:ea typeface="+mn-lt"/>
              <a:cs typeface="+mn-lt"/>
            </a:endParaRPr>
          </a:p>
          <a:p>
            <a:pPr marL="285750" indent="-285750"/>
            <a:r>
              <a:rPr lang="en-GB" sz="1600">
                <a:ea typeface="+mn-lt"/>
                <a:cs typeface="+mn-lt"/>
              </a:rPr>
              <a:t>chronic kidney disease at stage 3, 4 or 5</a:t>
            </a:r>
            <a:endParaRPr lang="en-US">
              <a:ea typeface="+mn-lt"/>
              <a:cs typeface="+mn-lt"/>
            </a:endParaRPr>
          </a:p>
          <a:p>
            <a:pPr marL="285750" indent="-285750"/>
            <a:r>
              <a:rPr lang="en-GB" sz="1600">
                <a:ea typeface="+mn-lt"/>
                <a:cs typeface="+mn-lt"/>
              </a:rPr>
              <a:t>chronic liver disease</a:t>
            </a:r>
            <a:endParaRPr lang="en-US">
              <a:ea typeface="+mn-lt"/>
              <a:cs typeface="+mn-lt"/>
            </a:endParaRPr>
          </a:p>
          <a:p>
            <a:pPr marL="285750" indent="-285750"/>
            <a:r>
              <a:rPr lang="en-GB" sz="1600">
                <a:ea typeface="+mn-lt"/>
                <a:cs typeface="+mn-lt"/>
              </a:rPr>
              <a:t>chronic neurological disease such as Parkinson’s disease, motor neurone disease </a:t>
            </a:r>
            <a:endParaRPr lang="en-US">
              <a:ea typeface="+mn-lt"/>
              <a:cs typeface="+mn-lt"/>
            </a:endParaRPr>
          </a:p>
          <a:p>
            <a:pPr marL="285750" indent="-285750"/>
            <a:r>
              <a:rPr lang="en-GB" sz="1600">
                <a:ea typeface="+mn-lt"/>
                <a:cs typeface="+mn-lt"/>
              </a:rPr>
              <a:t>Diabetes and adrenal insufficiency</a:t>
            </a:r>
            <a:endParaRPr lang="en-GB" sz="1600" dirty="0">
              <a:ea typeface="+mn-lt"/>
              <a:cs typeface="+mn-lt"/>
            </a:endParaRPr>
          </a:p>
          <a:p>
            <a:pPr marL="285750" indent="-285750"/>
            <a:r>
              <a:rPr lang="en-GB" sz="1600">
                <a:ea typeface="+mn-lt"/>
                <a:cs typeface="+mn-lt"/>
              </a:rPr>
              <a:t>*learning disability</a:t>
            </a:r>
            <a:endParaRPr lang="en-US">
              <a:ea typeface="+mn-lt"/>
              <a:cs typeface="+mn-lt"/>
            </a:endParaRPr>
          </a:p>
          <a:p>
            <a:pPr marL="285750" indent="-285750"/>
            <a:r>
              <a:rPr lang="en-GB" sz="1600">
                <a:ea typeface="+mn-lt"/>
                <a:cs typeface="+mn-lt"/>
              </a:rPr>
              <a:t>*severe mental illness</a:t>
            </a:r>
            <a:endParaRPr lang="en-US">
              <a:ea typeface="+mn-lt"/>
              <a:cs typeface="+mn-lt"/>
            </a:endParaRPr>
          </a:p>
          <a:p>
            <a:pPr marL="285750" indent="-285750"/>
            <a:r>
              <a:rPr lang="en-GB" sz="1600">
                <a:ea typeface="+mn-lt"/>
                <a:cs typeface="+mn-lt"/>
              </a:rPr>
              <a:t>*epilepsy</a:t>
            </a:r>
            <a:endParaRPr lang="en-US">
              <a:ea typeface="+mn-lt"/>
              <a:cs typeface="+mn-lt"/>
            </a:endParaRPr>
          </a:p>
          <a:p>
            <a:pPr marL="285750" indent="-285750"/>
            <a:r>
              <a:rPr lang="en-GB" sz="1600" dirty="0">
                <a:ea typeface="+mn-lt"/>
                <a:cs typeface="+mn-lt"/>
              </a:rPr>
              <a:t>immunosuppression due to disease such as HIV/AIDS or treatment such as cancer treatment (and household contacts of at risk individuals)</a:t>
            </a:r>
            <a:endParaRPr lang="en-US" dirty="0">
              <a:ea typeface="+mn-lt"/>
              <a:cs typeface="+mn-lt"/>
            </a:endParaRPr>
          </a:p>
          <a:p>
            <a:pPr marL="285750" indent="-285750"/>
            <a:r>
              <a:rPr lang="en-GB" sz="1600">
                <a:ea typeface="+mn-lt"/>
                <a:cs typeface="+mn-lt"/>
              </a:rPr>
              <a:t>asplenia or dysfunction of the spleen</a:t>
            </a:r>
            <a:endParaRPr lang="en-US">
              <a:ea typeface="+mn-lt"/>
              <a:cs typeface="+mn-lt"/>
            </a:endParaRPr>
          </a:p>
          <a:p>
            <a:pPr marL="285750" indent="-285750"/>
            <a:r>
              <a:rPr lang="en-GB" sz="1600">
                <a:ea typeface="+mn-lt"/>
                <a:cs typeface="+mn-lt"/>
              </a:rPr>
              <a:t>morbidly obese (class III obesity); this is defined as those with a Body Mass Index (BMI) of 40 or above, aged 16 or over</a:t>
            </a:r>
            <a:endParaRPr lang="en-US">
              <a:cs typeface="Arial"/>
            </a:endParaRPr>
          </a:p>
          <a:p>
            <a:pPr marL="0" indent="0">
              <a:buNone/>
            </a:pPr>
            <a:r>
              <a:rPr lang="en-GB" sz="1600"/>
              <a:t>Further information and additional definitions of these groups can be viewed in table 19.4 of the </a:t>
            </a:r>
            <a:r>
              <a:rPr lang="en-GB" sz="1600" dirty="0">
                <a:hlinkClick r:id="rId3"/>
              </a:rPr>
              <a:t>Green Book influenza chapter</a:t>
            </a:r>
            <a:endParaRPr lang="en-GB" sz="1600" dirty="0"/>
          </a:p>
        </p:txBody>
      </p:sp>
      <p:sp>
        <p:nvSpPr>
          <p:cNvPr id="4" name="Slide Number Placeholder 4">
            <a:extLst>
              <a:ext uri="{FF2B5EF4-FFF2-40B4-BE49-F238E27FC236}">
                <a16:creationId xmlns:a16="http://schemas.microsoft.com/office/drawing/2014/main" id="{BE636A22-B3FD-18DE-4DD1-973B28D69206}"/>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27</a:t>
            </a:fld>
            <a:endParaRPr lang="en-GB"/>
          </a:p>
        </p:txBody>
      </p:sp>
      <p:sp>
        <p:nvSpPr>
          <p:cNvPr id="5" name="TextBox 4">
            <a:extLst>
              <a:ext uri="{FF2B5EF4-FFF2-40B4-BE49-F238E27FC236}">
                <a16:creationId xmlns:a16="http://schemas.microsoft.com/office/drawing/2014/main" id="{28EEA05D-1B4A-342D-3784-DDBD2121E657}"/>
              </a:ext>
            </a:extLst>
          </p:cNvPr>
          <p:cNvSpPr txBox="1"/>
          <p:nvPr/>
        </p:nvSpPr>
        <p:spPr>
          <a:xfrm>
            <a:off x="1518246" y="5906814"/>
            <a:ext cx="910471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00A7A7"/>
                </a:solidFill>
                <a:ea typeface="+mn-lt"/>
                <a:cs typeface="+mn-lt"/>
                <a:hlinkClick r:id="rId4"/>
              </a:rPr>
              <a:t>The national influenza immunisation programme 2026 to 2027 (WHC/2026/010) | GOV.WALES</a:t>
            </a:r>
            <a:endParaRPr lang="en-US" dirty="0"/>
          </a:p>
        </p:txBody>
      </p:sp>
      <p:sp>
        <p:nvSpPr>
          <p:cNvPr id="8" name="Footer Placeholder 3">
            <a:extLst>
              <a:ext uri="{FF2B5EF4-FFF2-40B4-BE49-F238E27FC236}">
                <a16:creationId xmlns:a16="http://schemas.microsoft.com/office/drawing/2014/main" id="{6330124C-CC3F-A388-8AC6-597F34A60CC9}"/>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93103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6FB8-FE7C-4576-A497-F26552F47F08}"/>
              </a:ext>
            </a:extLst>
          </p:cNvPr>
          <p:cNvSpPr>
            <a:spLocks noGrp="1"/>
          </p:cNvSpPr>
          <p:nvPr>
            <p:ph type="title"/>
          </p:nvPr>
        </p:nvSpPr>
        <p:spPr>
          <a:xfrm>
            <a:off x="451509" y="136525"/>
            <a:ext cx="7701891" cy="697662"/>
          </a:xfrm>
        </p:spPr>
        <p:txBody>
          <a:bodyPr lIns="91440" tIns="45720" rIns="91440" bIns="45720" anchor="t"/>
          <a:lstStyle/>
          <a:p>
            <a:r>
              <a:rPr lang="en-GB" sz="4000" b="1"/>
              <a:t>Clinical risk groups</a:t>
            </a:r>
            <a:endParaRPr lang="en-GB" sz="4000" b="1">
              <a:cs typeface="Arial"/>
            </a:endParaRPr>
          </a:p>
        </p:txBody>
      </p:sp>
      <p:sp>
        <p:nvSpPr>
          <p:cNvPr id="3" name="Content Placeholder 2">
            <a:extLst>
              <a:ext uri="{FF2B5EF4-FFF2-40B4-BE49-F238E27FC236}">
                <a16:creationId xmlns:a16="http://schemas.microsoft.com/office/drawing/2014/main" id="{1B202F7C-8398-466C-9B4D-6DEEEF990A98}"/>
              </a:ext>
            </a:extLst>
          </p:cNvPr>
          <p:cNvSpPr>
            <a:spLocks noGrp="1"/>
          </p:cNvSpPr>
          <p:nvPr>
            <p:ph idx="1"/>
          </p:nvPr>
        </p:nvSpPr>
        <p:spPr>
          <a:xfrm>
            <a:off x="584203" y="1069087"/>
            <a:ext cx="10515600" cy="4351338"/>
          </a:xfrm>
        </p:spPr>
        <p:txBody>
          <a:bodyPr lIns="91440" tIns="45720" rIns="91440" bIns="45720" anchor="t">
            <a:normAutofit/>
          </a:bodyPr>
          <a:lstStyle/>
          <a:p>
            <a:pPr>
              <a:lnSpc>
                <a:spcPct val="110000"/>
              </a:lnSpc>
            </a:pPr>
            <a:r>
              <a:rPr lang="en-GB" sz="2000"/>
              <a:t>Increasing flu vaccine uptake in clinical risk groups is important because of  increased risk of death and serious illness if people in these groups catch flu </a:t>
            </a:r>
            <a:endParaRPr lang="en-GB" sz="2000">
              <a:cs typeface="Arial"/>
            </a:endParaRPr>
          </a:p>
          <a:p>
            <a:pPr>
              <a:lnSpc>
                <a:spcPct val="110000"/>
              </a:lnSpc>
            </a:pPr>
            <a:r>
              <a:rPr lang="en-GB" sz="2000"/>
              <a:t>For a number of years only around half of patients aged 6 months to under 65 in clinical risk groups have been vaccinated</a:t>
            </a:r>
            <a:endParaRPr lang="en-GB" sz="2000">
              <a:cs typeface="Arial"/>
            </a:endParaRPr>
          </a:p>
          <a:p>
            <a:pPr>
              <a:lnSpc>
                <a:spcPct val="110000"/>
              </a:lnSpc>
            </a:pPr>
            <a:r>
              <a:rPr lang="en-GB" sz="2000"/>
              <a:t>Vaccine uptake for all clinical risk groups needs to improve</a:t>
            </a:r>
            <a:endParaRPr lang="en-GB" sz="2000">
              <a:cs typeface="Arial"/>
            </a:endParaRPr>
          </a:p>
          <a:p>
            <a:pPr>
              <a:lnSpc>
                <a:spcPct val="110000"/>
              </a:lnSpc>
            </a:pPr>
            <a:r>
              <a:rPr lang="en-GB" sz="2000"/>
              <a:t>Strategies to improve vaccine uptake should be tailored to each risk group to ensure optimum uptake of vaccine in each of them</a:t>
            </a:r>
            <a:endParaRPr lang="en-GB" sz="2000">
              <a:cs typeface="Arial"/>
            </a:endParaRPr>
          </a:p>
          <a:p>
            <a:pPr>
              <a:lnSpc>
                <a:spcPct val="110000"/>
              </a:lnSpc>
            </a:pPr>
            <a:r>
              <a:rPr lang="en-GB" sz="2000"/>
              <a:t>Further information on flu vaccination in accessible formats is available at </a:t>
            </a:r>
            <a:r>
              <a:rPr lang="en-GB" sz="2000">
                <a:ea typeface="+mn-lt"/>
                <a:cs typeface="+mn-lt"/>
                <a:hlinkClick r:id="rId2"/>
              </a:rPr>
              <a:t>Vaccination information in accessible formats - Public Health Wales</a:t>
            </a:r>
            <a:endParaRPr lang="en-GB" sz="2000">
              <a:cs typeface="Arial"/>
            </a:endParaRPr>
          </a:p>
        </p:txBody>
      </p:sp>
      <p:sp>
        <p:nvSpPr>
          <p:cNvPr id="4" name="Slide Number Placeholder 4">
            <a:extLst>
              <a:ext uri="{FF2B5EF4-FFF2-40B4-BE49-F238E27FC236}">
                <a16:creationId xmlns:a16="http://schemas.microsoft.com/office/drawing/2014/main" id="{51858EFD-FB6E-06D9-58DB-B81244DC032A}"/>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28</a:t>
            </a:fld>
            <a:endParaRPr lang="en-GB"/>
          </a:p>
        </p:txBody>
      </p:sp>
      <p:sp>
        <p:nvSpPr>
          <p:cNvPr id="6" name="Footer Placeholder 3">
            <a:extLst>
              <a:ext uri="{FF2B5EF4-FFF2-40B4-BE49-F238E27FC236}">
                <a16:creationId xmlns:a16="http://schemas.microsoft.com/office/drawing/2014/main" id="{7510E8DA-F35D-C7FA-0CD3-9F8E1D38C8DC}"/>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4042336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1AD1-1E30-4AB6-A060-D0E87F323612}"/>
              </a:ext>
            </a:extLst>
          </p:cNvPr>
          <p:cNvSpPr>
            <a:spLocks noGrp="1"/>
          </p:cNvSpPr>
          <p:nvPr>
            <p:ph type="title"/>
          </p:nvPr>
        </p:nvSpPr>
        <p:spPr>
          <a:xfrm>
            <a:off x="507491" y="384692"/>
            <a:ext cx="5903141" cy="632347"/>
          </a:xfrm>
        </p:spPr>
        <p:txBody>
          <a:bodyPr lIns="91440" tIns="45720" rIns="91440" bIns="45720" anchor="t"/>
          <a:lstStyle/>
          <a:p>
            <a:r>
              <a:rPr lang="en-GB" sz="3600" b="1"/>
              <a:t>Pregnant women </a:t>
            </a:r>
          </a:p>
        </p:txBody>
      </p:sp>
      <p:sp>
        <p:nvSpPr>
          <p:cNvPr id="3" name="Content Placeholder 2">
            <a:extLst>
              <a:ext uri="{FF2B5EF4-FFF2-40B4-BE49-F238E27FC236}">
                <a16:creationId xmlns:a16="http://schemas.microsoft.com/office/drawing/2014/main" id="{7EBFEFC3-24CD-490D-BB19-087733392F7B}"/>
              </a:ext>
            </a:extLst>
          </p:cNvPr>
          <p:cNvSpPr>
            <a:spLocks noGrp="1"/>
          </p:cNvSpPr>
          <p:nvPr>
            <p:ph idx="1"/>
          </p:nvPr>
        </p:nvSpPr>
        <p:spPr>
          <a:xfrm>
            <a:off x="584203" y="1253331"/>
            <a:ext cx="10515600" cy="4351338"/>
          </a:xfrm>
        </p:spPr>
        <p:txBody>
          <a:bodyPr lIns="91440" tIns="45720" rIns="91440" bIns="45720" anchor="t">
            <a:normAutofit lnSpcReduction="10000"/>
          </a:bodyPr>
          <a:lstStyle/>
          <a:p>
            <a:pPr marL="0" indent="0">
              <a:buNone/>
            </a:pPr>
            <a:r>
              <a:rPr lang="en-GB" sz="2000" b="1"/>
              <a:t>All pregnant women are recommended to receive the inactivated flu vaccine irrespective of their stage of pregnancy     </a:t>
            </a:r>
          </a:p>
          <a:p>
            <a:r>
              <a:rPr lang="en-GB" sz="2000"/>
              <a:t>Pregnant women are at increased risk from complications if they contract flu</a:t>
            </a:r>
            <a:endParaRPr lang="en-GB" sz="2000" baseline="30000"/>
          </a:p>
          <a:p>
            <a:r>
              <a:rPr lang="en-GB" sz="2000"/>
              <a:t>Having flu during pregnancy may be associated with premature birth and smaller birth size and weight</a:t>
            </a:r>
          </a:p>
          <a:p>
            <a:r>
              <a:rPr lang="en-GB" sz="2000"/>
              <a:t>Flu vaccination during pregnancy provides passive immunity against flu to infants in the first few months of life</a:t>
            </a:r>
          </a:p>
          <a:p>
            <a:r>
              <a:rPr lang="en-GB" sz="2000"/>
              <a:t>Studies on safety of flu vaccine in pregnancy show that inactivated flu vaccine can be safely and effectively administered during any trimester of pregnancy </a:t>
            </a:r>
          </a:p>
          <a:p>
            <a:r>
              <a:rPr lang="en-GB" sz="2000"/>
              <a:t>No study to date has demonstrated an increased risk of either maternal complications or adverse foetal outcomes associated with inactivated flu vaccine</a:t>
            </a:r>
            <a:endParaRPr lang="en-GB" sz="2000">
              <a:cs typeface="Arial"/>
            </a:endParaRPr>
          </a:p>
          <a:p>
            <a:r>
              <a:rPr lang="en-GB" sz="2000"/>
              <a:t>Pregnant women should be offered flu vaccine for each pregnancy. This needs to be the flu vaccination recommended for the flu season in which they are expected to deliver</a:t>
            </a:r>
          </a:p>
        </p:txBody>
      </p:sp>
      <p:sp>
        <p:nvSpPr>
          <p:cNvPr id="4" name="Slide Number Placeholder 4">
            <a:extLst>
              <a:ext uri="{FF2B5EF4-FFF2-40B4-BE49-F238E27FC236}">
                <a16:creationId xmlns:a16="http://schemas.microsoft.com/office/drawing/2014/main" id="{F9A7AB8D-BBB2-B751-1AEA-16B9AF782E63}"/>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29</a:t>
            </a:fld>
            <a:endParaRPr lang="en-GB"/>
          </a:p>
        </p:txBody>
      </p:sp>
      <p:sp>
        <p:nvSpPr>
          <p:cNvPr id="6" name="Footer Placeholder 3">
            <a:extLst>
              <a:ext uri="{FF2B5EF4-FFF2-40B4-BE49-F238E27FC236}">
                <a16:creationId xmlns:a16="http://schemas.microsoft.com/office/drawing/2014/main" id="{EC5DF797-151E-FDCA-D23A-553430D47391}"/>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798352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E3BB5-D0ED-CF38-0CCD-9BBC5B9D6B67}"/>
              </a:ext>
            </a:extLst>
          </p:cNvPr>
          <p:cNvSpPr>
            <a:spLocks noGrp="1"/>
          </p:cNvSpPr>
          <p:nvPr>
            <p:ph type="title"/>
          </p:nvPr>
        </p:nvSpPr>
        <p:spPr>
          <a:xfrm>
            <a:off x="192315" y="365125"/>
            <a:ext cx="11836399" cy="1347334"/>
          </a:xfrm>
        </p:spPr>
        <p:txBody>
          <a:bodyPr lIns="91440" tIns="45720" rIns="91440" bIns="45720" anchor="t"/>
          <a:lstStyle/>
          <a:p>
            <a:pPr algn="ctr"/>
            <a:r>
              <a:rPr lang="en-US" sz="4000" b="1">
                <a:cs typeface="Arial"/>
              </a:rPr>
              <a:t>Influenza vaccines included in training </a:t>
            </a:r>
          </a:p>
        </p:txBody>
      </p:sp>
      <p:sp>
        <p:nvSpPr>
          <p:cNvPr id="3" name="Content Placeholder 2">
            <a:extLst>
              <a:ext uri="{FF2B5EF4-FFF2-40B4-BE49-F238E27FC236}">
                <a16:creationId xmlns:a16="http://schemas.microsoft.com/office/drawing/2014/main" id="{62194B96-CE24-07B3-869D-729BD7552535}"/>
              </a:ext>
            </a:extLst>
          </p:cNvPr>
          <p:cNvSpPr>
            <a:spLocks noGrp="1"/>
          </p:cNvSpPr>
          <p:nvPr>
            <p:ph idx="1"/>
          </p:nvPr>
        </p:nvSpPr>
        <p:spPr>
          <a:xfrm>
            <a:off x="838200" y="1825625"/>
            <a:ext cx="10938933" cy="4351338"/>
          </a:xfrm>
        </p:spPr>
        <p:txBody>
          <a:bodyPr lIns="91440" tIns="45720" rIns="91440" bIns="45720" anchor="t"/>
          <a:lstStyle/>
          <a:p>
            <a:r>
              <a:rPr lang="en-US" sz="2400">
                <a:cs typeface="Arial"/>
              </a:rPr>
              <a:t>This training resource provides information on the centrally procured vaccines available for use in Wales as part of the national influenza </a:t>
            </a:r>
            <a:r>
              <a:rPr lang="en-US" sz="2400" err="1">
                <a:cs typeface="Arial"/>
              </a:rPr>
              <a:t>immunisation</a:t>
            </a:r>
            <a:r>
              <a:rPr lang="en-US" sz="2400">
                <a:cs typeface="Arial"/>
              </a:rPr>
              <a:t> </a:t>
            </a:r>
            <a:r>
              <a:rPr lang="en-US" sz="2400" err="1">
                <a:cs typeface="Arial"/>
              </a:rPr>
              <a:t>programme</a:t>
            </a:r>
            <a:r>
              <a:rPr lang="en-US" sz="2400">
                <a:cs typeface="Arial"/>
              </a:rPr>
              <a:t> 2026 to 2027 </a:t>
            </a:r>
            <a:r>
              <a:rPr lang="en-US" sz="2400">
                <a:ea typeface="+mn-lt"/>
                <a:cs typeface="+mn-lt"/>
                <a:hlinkClick r:id="rId2"/>
              </a:rPr>
              <a:t>The national influenza immunisation programme 2026 to 2027 (WHC/2026/010) | GOV.WALES</a:t>
            </a:r>
            <a:r>
              <a:rPr lang="en-US" sz="2400">
                <a:cs typeface="Arial"/>
              </a:rPr>
              <a:t> </a:t>
            </a:r>
            <a:endParaRPr lang="en-US" sz="2400">
              <a:highlight>
                <a:srgbClr val="FFFF00"/>
              </a:highlight>
              <a:cs typeface="Arial"/>
            </a:endParaRPr>
          </a:p>
          <a:p>
            <a:r>
              <a:rPr lang="en-US" sz="2400">
                <a:latin typeface="Arial"/>
                <a:ea typeface="Calibri"/>
                <a:cs typeface="Arial"/>
              </a:rPr>
              <a:t>Please note that the </a:t>
            </a:r>
            <a:r>
              <a:rPr lang="en-US" sz="2400" err="1">
                <a:latin typeface="Arial"/>
                <a:ea typeface="Calibri"/>
                <a:cs typeface="Arial"/>
              </a:rPr>
              <a:t>SmPCs</a:t>
            </a:r>
            <a:r>
              <a:rPr lang="en-US" sz="2400">
                <a:latin typeface="Arial"/>
                <a:ea typeface="Calibri"/>
                <a:cs typeface="Arial"/>
              </a:rPr>
              <a:t> for individual flu vaccine products</a:t>
            </a:r>
            <a:r>
              <a:rPr lang="en-US" sz="2400">
                <a:solidFill>
                  <a:srgbClr val="212A73"/>
                </a:solidFill>
                <a:latin typeface="Arial"/>
                <a:ea typeface="Calibri"/>
                <a:cs typeface="Arial"/>
              </a:rPr>
              <a:t> are available to view here: </a:t>
            </a:r>
            <a:r>
              <a:rPr lang="en-GB" sz="2400">
                <a:latin typeface="Arial"/>
                <a:ea typeface="Calibri"/>
                <a:cs typeface="Arial"/>
                <a:hlinkClick r:id="rId3"/>
              </a:rPr>
              <a:t>Electronic Medicines Compendium</a:t>
            </a:r>
            <a:r>
              <a:rPr lang="en-GB" sz="2400">
                <a:latin typeface="Arial"/>
                <a:ea typeface="Calibri"/>
                <a:cs typeface="Arial"/>
              </a:rPr>
              <a:t>.</a:t>
            </a:r>
            <a:r>
              <a:rPr lang="en-US" sz="2400">
                <a:latin typeface="Arial"/>
                <a:ea typeface="Calibri"/>
                <a:cs typeface="Arial"/>
              </a:rPr>
              <a:t> These will be updated for 2026/27 </a:t>
            </a:r>
            <a:endParaRPr lang="en-US" sz="2400">
              <a:ea typeface="Calibri"/>
              <a:cs typeface="Arial"/>
            </a:endParaRPr>
          </a:p>
          <a:p>
            <a:r>
              <a:rPr lang="en-US" sz="2400">
                <a:cs typeface="Arial"/>
              </a:rPr>
              <a:t>Other influenza vaccines are available that may be prescribed based on a specific clinical decision or privately, these vaccines are not covered by this training resource.</a:t>
            </a:r>
            <a:endParaRPr lang="en-US"/>
          </a:p>
        </p:txBody>
      </p:sp>
      <p:sp>
        <p:nvSpPr>
          <p:cNvPr id="4" name="Footer Placeholder 3">
            <a:extLst>
              <a:ext uri="{FF2B5EF4-FFF2-40B4-BE49-F238E27FC236}">
                <a16:creationId xmlns:a16="http://schemas.microsoft.com/office/drawing/2014/main" id="{3D372F59-46A4-99B8-E845-592B28ED7EC4}"/>
              </a:ext>
            </a:extLst>
          </p:cNvPr>
          <p:cNvSpPr>
            <a:spLocks noGrp="1"/>
          </p:cNvSpPr>
          <p:nvPr>
            <p:ph type="ftr" sz="quarter" idx="11"/>
          </p:nvPr>
        </p:nvSpPr>
        <p:spPr/>
        <p:txBody>
          <a:bodyPr/>
          <a:lstStyle/>
          <a:p>
            <a:r>
              <a:rPr lang="en-GB"/>
              <a:t>Vaccination against Influenza</a:t>
            </a:r>
          </a:p>
        </p:txBody>
      </p:sp>
      <p:sp>
        <p:nvSpPr>
          <p:cNvPr id="5" name="Slide Number Placeholder 4">
            <a:extLst>
              <a:ext uri="{FF2B5EF4-FFF2-40B4-BE49-F238E27FC236}">
                <a16:creationId xmlns:a16="http://schemas.microsoft.com/office/drawing/2014/main" id="{549124EC-2A39-64F6-F20A-262079C337F7}"/>
              </a:ext>
            </a:extLst>
          </p:cNvPr>
          <p:cNvSpPr>
            <a:spLocks noGrp="1"/>
          </p:cNvSpPr>
          <p:nvPr>
            <p:ph type="sldNum" sz="quarter" idx="12"/>
          </p:nvPr>
        </p:nvSpPr>
        <p:spPr/>
        <p:txBody>
          <a:bodyPr/>
          <a:lstStyle/>
          <a:p>
            <a:fld id="{561D0CCE-8DCC-44DC-A653-AE62B1D84A52}" type="slidenum">
              <a:rPr lang="en-GB" smtClean="0"/>
              <a:pPr/>
              <a:t>3</a:t>
            </a:fld>
            <a:endParaRPr lang="en-GB"/>
          </a:p>
        </p:txBody>
      </p:sp>
    </p:spTree>
    <p:extLst>
      <p:ext uri="{BB962C8B-B14F-4D97-AF65-F5344CB8AC3E}">
        <p14:creationId xmlns:p14="http://schemas.microsoft.com/office/powerpoint/2010/main" val="438222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E54DA-5923-DABA-FE4A-5FE0EC417A6D}"/>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FFCA15-E41B-F51D-057B-E05E1BAAF5B9}"/>
              </a:ext>
            </a:extLst>
          </p:cNvPr>
          <p:cNvSpPr>
            <a:spLocks noGrp="1"/>
          </p:cNvSpPr>
          <p:nvPr>
            <p:ph type="sldNum" sz="quarter" idx="12"/>
          </p:nvPr>
        </p:nvSpPr>
        <p:spPr/>
        <p:txBody>
          <a:bodyPr/>
          <a:lstStyle/>
          <a:p>
            <a:fld id="{561D0CCE-8DCC-44DC-A653-AE62B1D84A52}" type="slidenum">
              <a:rPr lang="en-GB" smtClean="0"/>
              <a:pPr/>
              <a:t>30</a:t>
            </a:fld>
            <a:endParaRPr lang="en-GB"/>
          </a:p>
        </p:txBody>
      </p:sp>
      <p:sp>
        <p:nvSpPr>
          <p:cNvPr id="4" name="Title 1">
            <a:extLst>
              <a:ext uri="{FF2B5EF4-FFF2-40B4-BE49-F238E27FC236}">
                <a16:creationId xmlns:a16="http://schemas.microsoft.com/office/drawing/2014/main" id="{FE2E3DAC-B02D-5512-066F-377145B14845}"/>
              </a:ext>
            </a:extLst>
          </p:cNvPr>
          <p:cNvSpPr txBox="1">
            <a:spLocks/>
          </p:cNvSpPr>
          <p:nvPr/>
        </p:nvSpPr>
        <p:spPr>
          <a:xfrm>
            <a:off x="457688" y="363749"/>
            <a:ext cx="11738219" cy="673651"/>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002060"/>
                </a:solidFill>
                <a:ea typeface="Calibri"/>
              </a:rPr>
              <a:t>2025/26 influenza uptake among pregnant women</a:t>
            </a:r>
            <a:endParaRPr lang="en-GB" sz="4000">
              <a:ea typeface="Calibri"/>
              <a:cs typeface="Arial"/>
            </a:endParaRPr>
          </a:p>
        </p:txBody>
      </p:sp>
      <p:sp>
        <p:nvSpPr>
          <p:cNvPr id="2" name="TextBox 1">
            <a:extLst>
              <a:ext uri="{FF2B5EF4-FFF2-40B4-BE49-F238E27FC236}">
                <a16:creationId xmlns:a16="http://schemas.microsoft.com/office/drawing/2014/main" id="{441ACA4A-2700-4617-69B3-497118F0C69A}"/>
              </a:ext>
            </a:extLst>
          </p:cNvPr>
          <p:cNvSpPr txBox="1"/>
          <p:nvPr/>
        </p:nvSpPr>
        <p:spPr>
          <a:xfrm>
            <a:off x="318304" y="5377405"/>
            <a:ext cx="680012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cs typeface="Arial"/>
              </a:rPr>
              <a:t>*Data taken from the monthly report on </a:t>
            </a:r>
            <a:r>
              <a:rPr lang="en-GB" sz="1400">
                <a:cs typeface="Arial"/>
                <a:hlinkClick r:id="rId3"/>
              </a:rPr>
              <a:t>uptake of influenza April 2026</a:t>
            </a:r>
            <a:r>
              <a:rPr lang="en-GB" sz="1400">
                <a:cs typeface="Arial"/>
              </a:rPr>
              <a:t>. Uptake is calculated using the Maternity Indicators Delivery Dataset linked to the Wales Immunisation System (WIS).</a:t>
            </a:r>
            <a:endParaRPr lang="en-GB" sz="1200">
              <a:latin typeface="Aptos"/>
              <a:cs typeface="Arial"/>
            </a:endParaRPr>
          </a:p>
        </p:txBody>
      </p:sp>
      <p:sp>
        <p:nvSpPr>
          <p:cNvPr id="8" name="TextBox 7">
            <a:extLst>
              <a:ext uri="{FF2B5EF4-FFF2-40B4-BE49-F238E27FC236}">
                <a16:creationId xmlns:a16="http://schemas.microsoft.com/office/drawing/2014/main" id="{1AA1A261-CBE7-48D8-D094-5F2BE438E43E}"/>
              </a:ext>
            </a:extLst>
          </p:cNvPr>
          <p:cNvSpPr txBox="1"/>
          <p:nvPr/>
        </p:nvSpPr>
        <p:spPr>
          <a:xfrm>
            <a:off x="598024" y="1413075"/>
            <a:ext cx="68001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Coverage of Influenza vaccination for women giving birth 01/09/2025 to 31/03/2026, by month of delivery and health board; Wales.</a:t>
            </a:r>
            <a:endParaRPr lang="en-GB" sz="1200">
              <a:latin typeface="Aptos"/>
              <a:cs typeface="Arial"/>
            </a:endParaRPr>
          </a:p>
        </p:txBody>
      </p:sp>
      <p:pic>
        <p:nvPicPr>
          <p:cNvPr id="9" name="Picture 8" descr="A graph of different colored lines&#10;&#10;AI-generated content may be incorrect.">
            <a:extLst>
              <a:ext uri="{FF2B5EF4-FFF2-40B4-BE49-F238E27FC236}">
                <a16:creationId xmlns:a16="http://schemas.microsoft.com/office/drawing/2014/main" id="{E406F95E-5DCD-6CA7-1248-846E7CBAD5F6}"/>
              </a:ext>
            </a:extLst>
          </p:cNvPr>
          <p:cNvPicPr>
            <a:picLocks noChangeAspect="1"/>
          </p:cNvPicPr>
          <p:nvPr/>
        </p:nvPicPr>
        <p:blipFill>
          <a:blip r:embed="rId4"/>
          <a:stretch>
            <a:fillRect/>
          </a:stretch>
        </p:blipFill>
        <p:spPr>
          <a:xfrm>
            <a:off x="2291" y="2343813"/>
            <a:ext cx="7981950" cy="3038475"/>
          </a:xfrm>
          <a:prstGeom prst="rect">
            <a:avLst/>
          </a:prstGeom>
        </p:spPr>
      </p:pic>
      <p:pic>
        <p:nvPicPr>
          <p:cNvPr id="10" name="Picture 9" descr="A table with numbers and text&#10;&#10;AI-generated content may be incorrect.">
            <a:extLst>
              <a:ext uri="{FF2B5EF4-FFF2-40B4-BE49-F238E27FC236}">
                <a16:creationId xmlns:a16="http://schemas.microsoft.com/office/drawing/2014/main" id="{31288D45-9D6B-87AF-6201-ECF076F900A3}"/>
              </a:ext>
            </a:extLst>
          </p:cNvPr>
          <p:cNvPicPr>
            <a:picLocks noChangeAspect="1"/>
          </p:cNvPicPr>
          <p:nvPr/>
        </p:nvPicPr>
        <p:blipFill>
          <a:blip r:embed="rId5"/>
          <a:stretch>
            <a:fillRect/>
          </a:stretch>
        </p:blipFill>
        <p:spPr>
          <a:xfrm>
            <a:off x="8095165" y="2210584"/>
            <a:ext cx="3968911" cy="2639390"/>
          </a:xfrm>
          <a:prstGeom prst="rect">
            <a:avLst/>
          </a:prstGeom>
        </p:spPr>
      </p:pic>
      <p:sp>
        <p:nvSpPr>
          <p:cNvPr id="6" name="Footer Placeholder 3">
            <a:extLst>
              <a:ext uri="{FF2B5EF4-FFF2-40B4-BE49-F238E27FC236}">
                <a16:creationId xmlns:a16="http://schemas.microsoft.com/office/drawing/2014/main" id="{9ACA1305-C118-1D3D-D4CC-78755DAB39A2}"/>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238014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E4CE-0303-511C-67FC-086E90943246}"/>
              </a:ext>
            </a:extLst>
          </p:cNvPr>
          <p:cNvSpPr>
            <a:spLocks noGrp="1"/>
          </p:cNvSpPr>
          <p:nvPr>
            <p:ph type="title"/>
          </p:nvPr>
        </p:nvSpPr>
        <p:spPr>
          <a:xfrm>
            <a:off x="474216" y="232815"/>
            <a:ext cx="11537272" cy="1325563"/>
          </a:xfrm>
        </p:spPr>
        <p:txBody>
          <a:bodyPr/>
          <a:lstStyle/>
          <a:p>
            <a:r>
              <a:rPr lang="en-GB" sz="3600" b="1"/>
              <a:t>Additional groups that are eligible for a flu vaccine</a:t>
            </a:r>
          </a:p>
        </p:txBody>
      </p:sp>
      <p:sp>
        <p:nvSpPr>
          <p:cNvPr id="3" name="Content Placeholder 2">
            <a:extLst>
              <a:ext uri="{FF2B5EF4-FFF2-40B4-BE49-F238E27FC236}">
                <a16:creationId xmlns:a16="http://schemas.microsoft.com/office/drawing/2014/main" id="{AB7B643F-C84F-799F-ED18-8D53928DAF02}"/>
              </a:ext>
            </a:extLst>
          </p:cNvPr>
          <p:cNvSpPr>
            <a:spLocks noGrp="1"/>
          </p:cNvSpPr>
          <p:nvPr>
            <p:ph idx="1"/>
          </p:nvPr>
        </p:nvSpPr>
        <p:spPr>
          <a:xfrm>
            <a:off x="731668" y="1142044"/>
            <a:ext cx="10515600" cy="4351338"/>
          </a:xfrm>
        </p:spPr>
        <p:txBody>
          <a:bodyPr lIns="91440" tIns="45720" rIns="91440" bIns="45720" anchor="t"/>
          <a:lstStyle/>
          <a:p>
            <a:r>
              <a:rPr lang="en-GB" sz="2000" dirty="0">
                <a:effectLst/>
              </a:rPr>
              <a:t>Household contacts </a:t>
            </a:r>
            <a:r>
              <a:rPr lang="en-GB" sz="2000" dirty="0"/>
              <a:t>(from 6 months of age) </a:t>
            </a:r>
            <a:r>
              <a:rPr lang="en-GB" sz="2000" dirty="0">
                <a:effectLst/>
              </a:rPr>
              <a:t>of those that are immunosuppressed </a:t>
            </a:r>
            <a:endParaRPr lang="en-US" dirty="0"/>
          </a:p>
          <a:p>
            <a:r>
              <a:rPr lang="en-GB" sz="2000" dirty="0">
                <a:effectLst/>
              </a:rPr>
              <a:t>People living in Care Homes and other Long-stay Care Facilities</a:t>
            </a:r>
            <a:endParaRPr lang="en-US" dirty="0">
              <a:cs typeface="Arial"/>
            </a:endParaRPr>
          </a:p>
          <a:p>
            <a:r>
              <a:rPr lang="en-GB" sz="2000" dirty="0">
                <a:effectLst/>
              </a:rPr>
              <a:t>Carers - Paid and unpaid as well as third sector carers</a:t>
            </a:r>
            <a:endParaRPr lang="en-GB" sz="2000" dirty="0">
              <a:effectLst/>
              <a:cs typeface="Arial"/>
            </a:endParaRPr>
          </a:p>
          <a:p>
            <a:r>
              <a:rPr lang="en-GB" sz="2000" dirty="0">
                <a:effectLst/>
              </a:rPr>
              <a:t>Community first responders</a:t>
            </a:r>
            <a:endParaRPr lang="en-GB" sz="2000" dirty="0">
              <a:effectLst/>
              <a:cs typeface="Arial"/>
            </a:endParaRPr>
          </a:p>
          <a:p>
            <a:r>
              <a:rPr lang="en-GB" sz="2000" dirty="0">
                <a:effectLst/>
              </a:rPr>
              <a:t>Voluntary Organisations providing 1st aid</a:t>
            </a:r>
            <a:endParaRPr lang="en-GB" sz="2000" dirty="0">
              <a:effectLst/>
              <a:cs typeface="Arial"/>
            </a:endParaRPr>
          </a:p>
          <a:p>
            <a:r>
              <a:rPr lang="en-GB" sz="2000" dirty="0">
                <a:effectLst/>
              </a:rPr>
              <a:t>Health and Social Care staff with </a:t>
            </a:r>
            <a:r>
              <a:rPr lang="en-GB" sz="2000" dirty="0"/>
              <a:t>patient/client</a:t>
            </a:r>
            <a:r>
              <a:rPr lang="en-GB" sz="2000" dirty="0">
                <a:effectLst/>
              </a:rPr>
              <a:t> contact</a:t>
            </a:r>
            <a:endParaRPr lang="en-GB" sz="2000" dirty="0">
              <a:effectLst/>
              <a:cs typeface="Arial"/>
            </a:endParaRPr>
          </a:p>
          <a:p>
            <a:endParaRPr lang="en-GB" sz="2000" dirty="0"/>
          </a:p>
          <a:p>
            <a:pPr marL="0" indent="0">
              <a:buNone/>
            </a:pPr>
            <a:r>
              <a:rPr lang="en-GB" sz="2000" dirty="0"/>
              <a:t>Further detail on the eligible groups:</a:t>
            </a:r>
            <a:r>
              <a:rPr lang="en-GB" sz="2000" dirty="0">
                <a:ea typeface="+mn-lt"/>
                <a:cs typeface="+mn-lt"/>
              </a:rPr>
              <a:t> </a:t>
            </a:r>
            <a:r>
              <a:rPr lang="en-GB" sz="2000" dirty="0">
                <a:ea typeface="+mn-lt"/>
                <a:cs typeface="+mn-lt"/>
                <a:hlinkClick r:id="rId3"/>
              </a:rPr>
              <a:t>Eligible groups in the 2026 to 2027 flu immunisation programme [HTML] | GOV.WALES</a:t>
            </a:r>
            <a:r>
              <a:rPr lang="en-GB" sz="2000" dirty="0"/>
              <a:t> </a:t>
            </a:r>
            <a:br>
              <a:rPr lang="en-GB" sz="2000" dirty="0">
                <a:effectLst/>
              </a:rPr>
            </a:br>
            <a:br>
              <a:rPr lang="en-GB" sz="2000" dirty="0">
                <a:effectLst/>
              </a:rPr>
            </a:br>
            <a:br>
              <a:rPr lang="en-GB" sz="2000" dirty="0">
                <a:effectLst/>
              </a:rPr>
            </a:br>
            <a:endParaRPr lang="en-GB" sz="2000" dirty="0">
              <a:effectLst/>
              <a:cs typeface="Arial"/>
            </a:endParaRPr>
          </a:p>
          <a:p>
            <a:endParaRPr lang="en-GB" dirty="0"/>
          </a:p>
        </p:txBody>
      </p:sp>
      <p:sp>
        <p:nvSpPr>
          <p:cNvPr id="5" name="Slide Number Placeholder 4">
            <a:extLst>
              <a:ext uri="{FF2B5EF4-FFF2-40B4-BE49-F238E27FC236}">
                <a16:creationId xmlns:a16="http://schemas.microsoft.com/office/drawing/2014/main" id="{032C6FEC-D52C-BA68-D1B3-5A800EACA09C}"/>
              </a:ext>
            </a:extLst>
          </p:cNvPr>
          <p:cNvSpPr>
            <a:spLocks noGrp="1"/>
          </p:cNvSpPr>
          <p:nvPr>
            <p:ph type="sldNum" sz="quarter" idx="12"/>
          </p:nvPr>
        </p:nvSpPr>
        <p:spPr/>
        <p:txBody>
          <a:bodyPr/>
          <a:lstStyle/>
          <a:p>
            <a:fld id="{561D0CCE-8DCC-44DC-A653-AE62B1D84A52}" type="slidenum">
              <a:rPr lang="en-GB" smtClean="0"/>
              <a:pPr/>
              <a:t>31</a:t>
            </a:fld>
            <a:endParaRPr lang="en-GB"/>
          </a:p>
        </p:txBody>
      </p:sp>
      <p:sp>
        <p:nvSpPr>
          <p:cNvPr id="6" name="Footer Placeholder 3">
            <a:extLst>
              <a:ext uri="{FF2B5EF4-FFF2-40B4-BE49-F238E27FC236}">
                <a16:creationId xmlns:a16="http://schemas.microsoft.com/office/drawing/2014/main" id="{A717C4E6-CF62-C60D-49EC-81E6A69AD126}"/>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954249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93F2-FFC4-AC13-023C-DF6F523B73D8}"/>
              </a:ext>
            </a:extLst>
          </p:cNvPr>
          <p:cNvSpPr>
            <a:spLocks noGrp="1"/>
          </p:cNvSpPr>
          <p:nvPr>
            <p:ph type="title"/>
          </p:nvPr>
        </p:nvSpPr>
        <p:spPr>
          <a:xfrm>
            <a:off x="206829" y="328840"/>
            <a:ext cx="7932058" cy="853849"/>
          </a:xfrm>
        </p:spPr>
        <p:txBody>
          <a:bodyPr lIns="91440" tIns="45720" rIns="91440" bIns="45720" anchor="ctr">
            <a:normAutofit/>
          </a:bodyPr>
          <a:lstStyle/>
          <a:p>
            <a:r>
              <a:rPr lang="en-US" b="1"/>
              <a:t>Health and social care staff</a:t>
            </a:r>
            <a:endParaRPr lang="en-US"/>
          </a:p>
          <a:p>
            <a:endParaRPr lang="en-US"/>
          </a:p>
        </p:txBody>
      </p:sp>
      <p:sp>
        <p:nvSpPr>
          <p:cNvPr id="3" name="Content Placeholder 2">
            <a:extLst>
              <a:ext uri="{FF2B5EF4-FFF2-40B4-BE49-F238E27FC236}">
                <a16:creationId xmlns:a16="http://schemas.microsoft.com/office/drawing/2014/main" id="{398E1CDB-7332-8722-357A-7540C9F38478}"/>
              </a:ext>
            </a:extLst>
          </p:cNvPr>
          <p:cNvSpPr>
            <a:spLocks noGrp="1"/>
          </p:cNvSpPr>
          <p:nvPr>
            <p:ph idx="1"/>
          </p:nvPr>
        </p:nvSpPr>
        <p:spPr>
          <a:xfrm>
            <a:off x="206829" y="753589"/>
            <a:ext cx="7605082" cy="5349975"/>
          </a:xfrm>
        </p:spPr>
        <p:txBody>
          <a:bodyPr lIns="91440" tIns="45720" rIns="91440" bIns="45720" anchor="t">
            <a:noAutofit/>
          </a:bodyPr>
          <a:lstStyle/>
          <a:p>
            <a:r>
              <a:rPr lang="en-US" sz="1600"/>
              <a:t>Flu vaccination uptake among staff with direct patient contact showed significant improvement during 2025/26 season. Continued improvement should be made through 2026/27 to protect patients, clients and reduce transmission of flu.</a:t>
            </a:r>
            <a:r>
              <a:rPr lang="en-US" sz="1600" b="1" dirty="0"/>
              <a:t> </a:t>
            </a:r>
            <a:endParaRPr lang="en-US" sz="1600" b="1" strike="sngStrike" dirty="0">
              <a:cs typeface="Arial"/>
            </a:endParaRPr>
          </a:p>
          <a:p>
            <a:pPr marL="285750" indent="-285750">
              <a:buFont typeface="Arial" panose="02070309020205020404" pitchFamily="49" charset="0"/>
              <a:buChar char="•"/>
            </a:pPr>
            <a:r>
              <a:rPr lang="en-US" sz="1600" dirty="0"/>
              <a:t>Health boards should make every effort to </a:t>
            </a:r>
            <a:r>
              <a:rPr lang="en-US" sz="1600" dirty="0" err="1"/>
              <a:t>maximise</a:t>
            </a:r>
            <a:r>
              <a:rPr lang="en-US" sz="1600" dirty="0"/>
              <a:t> uptake by: </a:t>
            </a:r>
            <a:endParaRPr lang="en-US" sz="1600" dirty="0">
              <a:cs typeface="Arial"/>
            </a:endParaRPr>
          </a:p>
          <a:p>
            <a:pPr lvl="1">
              <a:buFont typeface="Courier New" panose="02070309020205020404" pitchFamily="49" charset="0"/>
              <a:buChar char="o"/>
            </a:pPr>
            <a:r>
              <a:rPr lang="en-US" sz="1600"/>
              <a:t>ensuring easy access </a:t>
            </a:r>
            <a:endParaRPr lang="en-US" sz="1600">
              <a:cs typeface="Arial"/>
            </a:endParaRPr>
          </a:p>
          <a:p>
            <a:pPr lvl="1">
              <a:buFont typeface="Courier New" panose="02070309020205020404" pitchFamily="49" charset="0"/>
              <a:buChar char="o"/>
            </a:pPr>
            <a:r>
              <a:rPr lang="en-US" sz="1600"/>
              <a:t>effectively communicating the benefits of vaccination for staff and patients.</a:t>
            </a:r>
            <a:endParaRPr lang="en-US" sz="1600">
              <a:cs typeface="Arial"/>
            </a:endParaRPr>
          </a:p>
          <a:p>
            <a:r>
              <a:rPr lang="en-US" sz="1600">
                <a:cs typeface="Arial"/>
              </a:rPr>
              <a:t>Health Boards have operational flexibility to vaccinate eligible staff who are under the age of 65 and not in a wider clinical risk group, and therefore not at heightened risk from waning of vaccine efficacy, as soon as vaccine is available in September</a:t>
            </a:r>
          </a:p>
          <a:p>
            <a:r>
              <a:rPr lang="en-US" sz="1600">
                <a:cs typeface="Arial"/>
              </a:rPr>
              <a:t>Eligible staff who are over the age of 65 and/or fall in a clinical risk group are eligible for flu vaccination but should not be vaccinated until 1 October 2026. This will offer the best protection against flu over winter for these staff based on the best clinical evidence of vaccine efficacy and waning </a:t>
            </a:r>
            <a:endParaRPr lang="en-US"/>
          </a:p>
          <a:p>
            <a:r>
              <a:rPr lang="en-US" sz="1600">
                <a:cs typeface="Arial"/>
              </a:rPr>
              <a:t>Further information is available here: </a:t>
            </a:r>
            <a:r>
              <a:rPr lang="en-US" sz="1600" dirty="0">
                <a:ea typeface="+mn-lt"/>
                <a:cs typeface="+mn-lt"/>
                <a:hlinkClick r:id="rId3"/>
              </a:rPr>
              <a:t>Influenza (flu) - Information for health and social care workers eligible for the vaccine - Public Health Wales</a:t>
            </a:r>
            <a:endParaRPr lang="en-US" sz="1600" dirty="0">
              <a:ea typeface="+mn-lt"/>
              <a:cs typeface="+mn-lt"/>
            </a:endParaRPr>
          </a:p>
          <a:p>
            <a:r>
              <a:rPr lang="en-US" sz="1600">
                <a:solidFill>
                  <a:srgbClr val="212A73"/>
                </a:solidFill>
                <a:cs typeface="Arial"/>
              </a:rPr>
              <a:t>There is a short module for health and social care staff  *</a:t>
            </a:r>
            <a:r>
              <a:rPr lang="en-US" sz="1600" dirty="0">
                <a:solidFill>
                  <a:srgbClr val="00A7A7"/>
                </a:solidFill>
                <a:cs typeface="Arial"/>
                <a:hlinkClick r:id="rId4">
                  <a:extLst>
                    <a:ext uri="{A12FA001-AC4F-418D-AE19-62706E023703}">
                      <ahyp:hlinkClr xmlns:ahyp="http://schemas.microsoft.com/office/drawing/2018/hyperlinkcolor" val="tx"/>
                    </a:ext>
                  </a:extLst>
                </a:hlinkClick>
              </a:rPr>
              <a:t>Flu vaccine information for health and social care staff in Wales 2025-2</a:t>
            </a:r>
            <a:r>
              <a:rPr lang="en-US" sz="1600">
                <a:solidFill>
                  <a:srgbClr val="00A7A7"/>
                </a:solidFill>
                <a:cs typeface="Arial"/>
              </a:rPr>
              <a:t>6</a:t>
            </a:r>
            <a:r>
              <a:rPr lang="en-US" sz="1600" dirty="0">
                <a:solidFill>
                  <a:srgbClr val="00A7A7"/>
                </a:solidFill>
                <a:cs typeface="Arial"/>
                <a:hlinkClick r:id="rId4">
                  <a:extLst>
                    <a:ext uri="{A12FA001-AC4F-418D-AE19-62706E023703}">
                      <ahyp:hlinkClr xmlns:ahyp="http://schemas.microsoft.com/office/drawing/2018/hyperlinkcolor" val="tx"/>
                    </a:ext>
                  </a:extLst>
                </a:hlinkClick>
              </a:rPr>
              <a:t> - Public Health Wales</a:t>
            </a:r>
            <a:endParaRPr lang="en-US" sz="1600" dirty="0">
              <a:solidFill>
                <a:srgbClr val="00A7A7"/>
              </a:solidFill>
              <a:cs typeface="Arial"/>
            </a:endParaRPr>
          </a:p>
          <a:p>
            <a:endParaRPr lang="en-US" sz="1600">
              <a:cs typeface="Arial"/>
            </a:endParaRPr>
          </a:p>
        </p:txBody>
      </p:sp>
      <p:sp>
        <p:nvSpPr>
          <p:cNvPr id="5" name="Slide Number Placeholder 4">
            <a:extLst>
              <a:ext uri="{FF2B5EF4-FFF2-40B4-BE49-F238E27FC236}">
                <a16:creationId xmlns:a16="http://schemas.microsoft.com/office/drawing/2014/main" id="{D7F084A1-DD0C-05CD-F7E5-C850DB76BBB7}"/>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561D0CCE-8DCC-44DC-A653-AE62B1D84A52}" type="slidenum">
              <a:rPr lang="en-GB" smtClean="0"/>
              <a:pPr>
                <a:lnSpc>
                  <a:spcPct val="90000"/>
                </a:lnSpc>
                <a:spcAft>
                  <a:spcPts val="600"/>
                </a:spcAft>
              </a:pPr>
              <a:t>32</a:t>
            </a:fld>
            <a:endParaRPr lang="en-GB"/>
          </a:p>
        </p:txBody>
      </p:sp>
      <p:pic>
        <p:nvPicPr>
          <p:cNvPr id="6" name="Picture 5" descr="A poster with images of women and text&#10;&#10;AI-generated content may be incorrect.">
            <a:extLst>
              <a:ext uri="{FF2B5EF4-FFF2-40B4-BE49-F238E27FC236}">
                <a16:creationId xmlns:a16="http://schemas.microsoft.com/office/drawing/2014/main" id="{F03933B4-F1A3-9194-673F-EB6B3ECEB573}"/>
              </a:ext>
            </a:extLst>
          </p:cNvPr>
          <p:cNvPicPr>
            <a:picLocks noChangeAspect="1"/>
          </p:cNvPicPr>
          <p:nvPr/>
        </p:nvPicPr>
        <p:blipFill>
          <a:blip r:embed="rId5"/>
          <a:srcRect l="1486" t="-169" r="1911" b="169"/>
          <a:stretch>
            <a:fillRect/>
          </a:stretch>
        </p:blipFill>
        <p:spPr>
          <a:xfrm>
            <a:off x="8013434" y="947885"/>
            <a:ext cx="3677441" cy="4794213"/>
          </a:xfrm>
          <a:prstGeom prst="rect">
            <a:avLst/>
          </a:prstGeom>
          <a:noFill/>
          <a:effectLst>
            <a:outerShdw blurRad="50800" dist="38100" dir="2700000">
              <a:srgbClr val="000000">
                <a:alpha val="40000"/>
              </a:srgbClr>
            </a:outerShdw>
          </a:effectLst>
        </p:spPr>
      </p:pic>
      <p:sp>
        <p:nvSpPr>
          <p:cNvPr id="8" name="Footer Placeholder 3">
            <a:extLst>
              <a:ext uri="{FF2B5EF4-FFF2-40B4-BE49-F238E27FC236}">
                <a16:creationId xmlns:a16="http://schemas.microsoft.com/office/drawing/2014/main" id="{00FDAA69-39B3-3C54-A1EF-F915340E9143}"/>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60852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10EE-AF93-8C12-771C-1843217D4BDC}"/>
              </a:ext>
            </a:extLst>
          </p:cNvPr>
          <p:cNvSpPr>
            <a:spLocks noGrp="1"/>
          </p:cNvSpPr>
          <p:nvPr>
            <p:ph type="title"/>
          </p:nvPr>
        </p:nvSpPr>
        <p:spPr>
          <a:xfrm>
            <a:off x="577567" y="268351"/>
            <a:ext cx="10515600" cy="736088"/>
          </a:xfrm>
        </p:spPr>
        <p:txBody>
          <a:bodyPr lIns="91440" tIns="45720" rIns="91440" bIns="45720" anchor="t"/>
          <a:lstStyle/>
          <a:p>
            <a:r>
              <a:rPr lang="en-GB" sz="4000" b="1"/>
              <a:t>Health and social care staff</a:t>
            </a:r>
            <a:endParaRPr lang="en-GB" sz="4000" b="1">
              <a:cs typeface="Arial"/>
            </a:endParaRPr>
          </a:p>
        </p:txBody>
      </p:sp>
      <p:sp>
        <p:nvSpPr>
          <p:cNvPr id="3" name="Content Placeholder 2">
            <a:extLst>
              <a:ext uri="{FF2B5EF4-FFF2-40B4-BE49-F238E27FC236}">
                <a16:creationId xmlns:a16="http://schemas.microsoft.com/office/drawing/2014/main" id="{4BBDC549-215A-3F1D-CE48-30200CED00FC}"/>
              </a:ext>
            </a:extLst>
          </p:cNvPr>
          <p:cNvSpPr>
            <a:spLocks noGrp="1"/>
          </p:cNvSpPr>
          <p:nvPr>
            <p:ph idx="1"/>
          </p:nvPr>
        </p:nvSpPr>
        <p:spPr>
          <a:xfrm>
            <a:off x="336331" y="1004439"/>
            <a:ext cx="11519338" cy="5083559"/>
          </a:xfrm>
        </p:spPr>
        <p:txBody>
          <a:bodyPr lIns="91440" tIns="45720" rIns="91440" bIns="45720" anchor="t"/>
          <a:lstStyle/>
          <a:p>
            <a:pPr>
              <a:lnSpc>
                <a:spcPct val="110000"/>
              </a:lnSpc>
            </a:pPr>
            <a:r>
              <a:rPr lang="en-GB" sz="1800"/>
              <a:t>Health and social care staff who are in direct contact with patients/clients have a duty of care to protect their patients and service users from infection and should have their flu vaccine via their employer. This should be actively encouraged and provided / facilitated as part of their occupational health care</a:t>
            </a:r>
            <a:endParaRPr lang="en-GB" sz="1800">
              <a:cs typeface="Arial"/>
            </a:endParaRPr>
          </a:p>
          <a:p>
            <a:pPr>
              <a:lnSpc>
                <a:spcPct val="110000"/>
              </a:lnSpc>
            </a:pPr>
            <a:r>
              <a:rPr lang="en-GB" sz="1800"/>
              <a:t>Vaccination of health and social care staff protects them and reduces risk of spreading flu to their patients, service users, colleagues and family members</a:t>
            </a:r>
            <a:endParaRPr lang="en-GB" sz="1800">
              <a:cs typeface="Arial"/>
            </a:endParaRPr>
          </a:p>
          <a:p>
            <a:pPr>
              <a:lnSpc>
                <a:spcPct val="110000"/>
              </a:lnSpc>
            </a:pPr>
            <a:r>
              <a:rPr lang="en-GB" sz="1800"/>
              <a:t>Vaccination reduces transmission of flu, hospitalisation and mortality in vulnerable patients and the elderly</a:t>
            </a:r>
            <a:endParaRPr lang="en-GB" sz="1800">
              <a:cs typeface="Arial"/>
            </a:endParaRPr>
          </a:p>
          <a:p>
            <a:pPr>
              <a:lnSpc>
                <a:spcPct val="110000"/>
              </a:lnSpc>
            </a:pPr>
            <a:r>
              <a:rPr lang="en-GB" sz="1800"/>
              <a:t>Vaccination also helps reduce sickness absences and contributes to keeping the NHS and care services running through winter pressures</a:t>
            </a:r>
            <a:endParaRPr lang="en-GB" sz="1800">
              <a:cs typeface="Arial"/>
            </a:endParaRPr>
          </a:p>
          <a:p>
            <a:pPr>
              <a:lnSpc>
                <a:spcPct val="110000"/>
              </a:lnSpc>
            </a:pPr>
            <a:r>
              <a:rPr lang="en-GB" sz="1800"/>
              <a:t>NHS and social care bodies have a responsibility to ensure, as far as is reasonably practicable, that health and social care workers are free of, and are protected from exposure to infections that can be caught at work (</a:t>
            </a:r>
            <a:r>
              <a:rPr lang="en-GB" sz="1800">
                <a:hlinkClick r:id="rId3"/>
              </a:rPr>
              <a:t>Health and Social Care Act 2008, Code of Practice on the prevention and control of infections</a:t>
            </a:r>
            <a:r>
              <a:rPr lang="en-GB" sz="1800"/>
              <a:t>)</a:t>
            </a:r>
            <a:endParaRPr lang="en-GB" sz="1800">
              <a:cs typeface="Arial"/>
            </a:endParaRPr>
          </a:p>
          <a:p>
            <a:endParaRPr lang="en-GB"/>
          </a:p>
        </p:txBody>
      </p:sp>
      <p:sp>
        <p:nvSpPr>
          <p:cNvPr id="4" name="Slide Number Placeholder 4">
            <a:extLst>
              <a:ext uri="{FF2B5EF4-FFF2-40B4-BE49-F238E27FC236}">
                <a16:creationId xmlns:a16="http://schemas.microsoft.com/office/drawing/2014/main" id="{8D83A846-9307-1128-8B5A-BD2D192CEFE0}"/>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33</a:t>
            </a:fld>
            <a:endParaRPr lang="en-GB"/>
          </a:p>
        </p:txBody>
      </p:sp>
      <p:sp>
        <p:nvSpPr>
          <p:cNvPr id="6" name="Footer Placeholder 3">
            <a:extLst>
              <a:ext uri="{FF2B5EF4-FFF2-40B4-BE49-F238E27FC236}">
                <a16:creationId xmlns:a16="http://schemas.microsoft.com/office/drawing/2014/main" id="{BF6DCB10-C449-5317-9055-81D112CE03E8}"/>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394685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2787-D790-9C41-3B99-D9CE885A12E5}"/>
              </a:ext>
            </a:extLst>
          </p:cNvPr>
          <p:cNvSpPr>
            <a:spLocks noGrp="1"/>
          </p:cNvSpPr>
          <p:nvPr>
            <p:ph type="title"/>
          </p:nvPr>
        </p:nvSpPr>
        <p:spPr>
          <a:xfrm>
            <a:off x="245805" y="365126"/>
            <a:ext cx="11592233" cy="509946"/>
          </a:xfrm>
        </p:spPr>
        <p:txBody>
          <a:bodyPr/>
          <a:lstStyle/>
          <a:p>
            <a:r>
              <a:rPr lang="en-GB" sz="3600" b="1"/>
              <a:t>Residential care/nursing home residents and staff</a:t>
            </a:r>
            <a:br>
              <a:rPr lang="en-GB" sz="4400" b="1"/>
            </a:br>
            <a:endParaRPr lang="en-GB"/>
          </a:p>
        </p:txBody>
      </p:sp>
      <p:sp>
        <p:nvSpPr>
          <p:cNvPr id="3" name="Content Placeholder 2">
            <a:extLst>
              <a:ext uri="{FF2B5EF4-FFF2-40B4-BE49-F238E27FC236}">
                <a16:creationId xmlns:a16="http://schemas.microsoft.com/office/drawing/2014/main" id="{6A425D04-1686-C525-9608-B879438ECC7F}"/>
              </a:ext>
            </a:extLst>
          </p:cNvPr>
          <p:cNvSpPr>
            <a:spLocks noGrp="1"/>
          </p:cNvSpPr>
          <p:nvPr>
            <p:ph idx="1"/>
          </p:nvPr>
        </p:nvSpPr>
        <p:spPr>
          <a:xfrm>
            <a:off x="838200" y="1088206"/>
            <a:ext cx="10515600" cy="4351338"/>
          </a:xfrm>
        </p:spPr>
        <p:txBody>
          <a:bodyPr lIns="91440" tIns="45720" rIns="91440" bIns="45720" anchor="t"/>
          <a:lstStyle/>
          <a:p>
            <a:pPr marL="0" indent="0">
              <a:buNone/>
            </a:pPr>
            <a:r>
              <a:rPr lang="en-GB" sz="1800" b="1"/>
              <a:t>People living in care homes or other long-stay care facilities</a:t>
            </a:r>
          </a:p>
          <a:p>
            <a:r>
              <a:rPr lang="en-GB" sz="1800"/>
              <a:t>Vaccination is recommended for people living in care homes or other long-stay care facilities where rapid spread is likely to follow introduction of infection and cause high morbidity and mortality. This includes adult residential care homes, nursing care homes and children’s hospices </a:t>
            </a:r>
            <a:endParaRPr lang="en-GB" sz="1800">
              <a:cs typeface="Arial"/>
            </a:endParaRPr>
          </a:p>
          <a:p>
            <a:r>
              <a:rPr lang="en-GB" sz="1800"/>
              <a:t>This does not include young offender institutions, university halls of residence or boarding schools (except those in eligible school years, or eligible due to another factor). Opportunities for co-administration with the COVID-19 vaccine should be explored where individuals are eligible for both the COVID-19 and flu vaccines </a:t>
            </a:r>
          </a:p>
          <a:p>
            <a:pPr marL="0" indent="0">
              <a:buNone/>
            </a:pPr>
            <a:r>
              <a:rPr lang="en-GB" sz="1800" b="1"/>
              <a:t>Social care staff </a:t>
            </a:r>
          </a:p>
          <a:p>
            <a:r>
              <a:rPr lang="en-GB" sz="1800"/>
              <a:t>Individuals employed in adult residential care homes, nursing care homes and children’s hospices, or providing domiciliary care, who are in regular direct contact with residents/service users, are eligible to receive a flu vaccine. This may be via the community pharmacy, NHS seasonal influenza vaccination service or through an alternative model if agreed locally </a:t>
            </a:r>
          </a:p>
          <a:p>
            <a:r>
              <a:rPr lang="en-GB" sz="1800"/>
              <a:t>In addition to those referred to above, vaccination of flu vaccination for other social care staff should be actively encouraged and supported/facilitated by their employer</a:t>
            </a:r>
            <a:endParaRPr lang="en-GB" sz="1800">
              <a:cs typeface="Arial"/>
            </a:endParaRPr>
          </a:p>
        </p:txBody>
      </p:sp>
      <p:sp>
        <p:nvSpPr>
          <p:cNvPr id="4" name="Slide Number Placeholder 4">
            <a:extLst>
              <a:ext uri="{FF2B5EF4-FFF2-40B4-BE49-F238E27FC236}">
                <a16:creationId xmlns:a16="http://schemas.microsoft.com/office/drawing/2014/main" id="{5A3FD8C9-17BE-B194-16B3-97679ED7DECA}"/>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34</a:t>
            </a:fld>
            <a:endParaRPr lang="en-GB"/>
          </a:p>
        </p:txBody>
      </p:sp>
      <p:sp>
        <p:nvSpPr>
          <p:cNvPr id="6" name="Footer Placeholder 3">
            <a:extLst>
              <a:ext uri="{FF2B5EF4-FFF2-40B4-BE49-F238E27FC236}">
                <a16:creationId xmlns:a16="http://schemas.microsoft.com/office/drawing/2014/main" id="{82433D11-9B8E-D5FE-1BFE-B3A95BA61482}"/>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430644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11D8-DEB1-4E25-BC9D-0AC321CE5582}"/>
              </a:ext>
            </a:extLst>
          </p:cNvPr>
          <p:cNvSpPr>
            <a:spLocks noGrp="1"/>
          </p:cNvSpPr>
          <p:nvPr>
            <p:ph type="title"/>
          </p:nvPr>
        </p:nvSpPr>
        <p:spPr>
          <a:xfrm>
            <a:off x="438359" y="317587"/>
            <a:ext cx="10515600" cy="1325563"/>
          </a:xfrm>
        </p:spPr>
        <p:txBody>
          <a:bodyPr>
            <a:normAutofit/>
          </a:bodyPr>
          <a:lstStyle/>
          <a:p>
            <a:r>
              <a:rPr lang="en-GB" sz="3600" b="1"/>
              <a:t>Childhood flu vaccination programme</a:t>
            </a:r>
          </a:p>
        </p:txBody>
      </p:sp>
      <p:sp>
        <p:nvSpPr>
          <p:cNvPr id="3" name="Content Placeholder 2">
            <a:extLst>
              <a:ext uri="{FF2B5EF4-FFF2-40B4-BE49-F238E27FC236}">
                <a16:creationId xmlns:a16="http://schemas.microsoft.com/office/drawing/2014/main" id="{B071F2BF-434C-4100-AF5A-E3AE798E2951}"/>
              </a:ext>
            </a:extLst>
          </p:cNvPr>
          <p:cNvSpPr>
            <a:spLocks noGrp="1"/>
          </p:cNvSpPr>
          <p:nvPr>
            <p:ph idx="1"/>
          </p:nvPr>
        </p:nvSpPr>
        <p:spPr>
          <a:xfrm>
            <a:off x="438359" y="1221324"/>
            <a:ext cx="11123857" cy="4415351"/>
          </a:xfrm>
        </p:spPr>
        <p:txBody>
          <a:bodyPr lIns="91440" tIns="45720" rIns="91440" bIns="45720" anchor="t">
            <a:normAutofit fontScale="92500" lnSpcReduction="10000"/>
          </a:bodyPr>
          <a:lstStyle/>
          <a:p>
            <a:pPr>
              <a:lnSpc>
                <a:spcPct val="100000"/>
              </a:lnSpc>
            </a:pPr>
            <a:r>
              <a:rPr lang="en-GB" sz="2000">
                <a:latin typeface="Arial"/>
                <a:ea typeface="ヒラギノ角ゴ Pro W3"/>
                <a:cs typeface="ヒラギノ角ゴ Pro W3" charset="-128"/>
              </a:rPr>
              <a:t>The seasonal flu vaccination programme for children aims to lower the public health impact of flu by:</a:t>
            </a:r>
          </a:p>
          <a:p>
            <a:pPr marL="742950" lvl="1" indent="-285750">
              <a:lnSpc>
                <a:spcPct val="100000"/>
              </a:lnSpc>
              <a:buFont typeface="Arial"/>
              <a:buChar char="•"/>
            </a:pPr>
            <a:r>
              <a:rPr lang="en-GB" sz="2000" b="1">
                <a:latin typeface="Arial"/>
                <a:ea typeface="ヒラギノ角ゴ Pro W3"/>
                <a:cs typeface="ヒラギノ角ゴ Pro W3" charset="-128"/>
              </a:rPr>
              <a:t>Providing direct protection </a:t>
            </a:r>
            <a:r>
              <a:rPr lang="en-GB" sz="2000">
                <a:latin typeface="Arial"/>
                <a:ea typeface="ヒラギノ角ゴ Pro W3"/>
                <a:cs typeface="ヒラギノ角ゴ Pro W3" charset="-128"/>
              </a:rPr>
              <a:t>by</a:t>
            </a:r>
            <a:r>
              <a:rPr lang="en-GB" sz="2000" b="1">
                <a:latin typeface="Arial"/>
                <a:ea typeface="ヒラギノ角ゴ Pro W3"/>
                <a:cs typeface="ヒラギノ角ゴ Pro W3" charset="-128"/>
              </a:rPr>
              <a:t> </a:t>
            </a:r>
            <a:r>
              <a:rPr lang="en-GB" sz="2000">
                <a:latin typeface="Arial"/>
                <a:ea typeface="ヒラギノ角ゴ Pro W3"/>
                <a:cs typeface="ヒラギノ角ゴ Pro W3" charset="-128"/>
              </a:rPr>
              <a:t>preventing cases of flu infection in children</a:t>
            </a:r>
          </a:p>
          <a:p>
            <a:pPr marL="742950" lvl="1" indent="-285750">
              <a:lnSpc>
                <a:spcPct val="100000"/>
              </a:lnSpc>
              <a:buFont typeface="Arial"/>
              <a:buChar char="•"/>
            </a:pPr>
            <a:r>
              <a:rPr lang="en-GB" sz="2000" b="1">
                <a:latin typeface="Arial"/>
                <a:ea typeface="ヒラギノ角ゴ Pro W3"/>
                <a:cs typeface="ヒラギノ角ゴ Pro W3" charset="-128"/>
              </a:rPr>
              <a:t>Providing indirect protection </a:t>
            </a:r>
            <a:r>
              <a:rPr lang="en-GB" sz="2000">
                <a:latin typeface="Arial"/>
                <a:ea typeface="ヒラギノ角ゴ Pro W3"/>
                <a:cs typeface="ヒラギノ角ゴ Pro W3" charset="-128"/>
              </a:rPr>
              <a:t>by lowering flu transmission from children </a:t>
            </a:r>
            <a:r>
              <a:rPr lang="en-GB" sz="2000">
                <a:latin typeface="Arial"/>
                <a:cs typeface="Arial"/>
              </a:rPr>
              <a:t>to other children, adults and to those in the clinical risk groups of any age</a:t>
            </a:r>
          </a:p>
          <a:p>
            <a:pPr lvl="1">
              <a:lnSpc>
                <a:spcPct val="100000"/>
              </a:lnSpc>
            </a:pPr>
            <a:r>
              <a:rPr lang="en-GB" sz="2000"/>
              <a:t>Reducing flu transmission in the community averts many cases of severe flu and flu-related deaths in older adults and people with clinical risk factors</a:t>
            </a:r>
            <a:endParaRPr lang="en-GB" sz="2000">
              <a:cs typeface="Arial"/>
            </a:endParaRPr>
          </a:p>
          <a:p>
            <a:pPr>
              <a:lnSpc>
                <a:spcPct val="100000"/>
              </a:lnSpc>
            </a:pPr>
            <a:r>
              <a:rPr lang="en-GB" sz="2000"/>
              <a:t>Annual administration of flu vaccine to children is expected to substantially reduce flu-related illness, GP consultations, hospital admissions and deaths</a:t>
            </a:r>
            <a:endParaRPr lang="en-GB" sz="2000">
              <a:cs typeface="Arial"/>
            </a:endParaRPr>
          </a:p>
          <a:p>
            <a:pPr>
              <a:lnSpc>
                <a:spcPct val="100000"/>
              </a:lnSpc>
            </a:pPr>
            <a:r>
              <a:rPr lang="en-GB" sz="2000">
                <a:cs typeface="Arial"/>
              </a:rPr>
              <a:t>All children from age 2 and 3, and school age children from reception to year 11 are eligible*. </a:t>
            </a:r>
            <a:endParaRPr lang="en-GB" sz="2000"/>
          </a:p>
          <a:p>
            <a:pPr>
              <a:lnSpc>
                <a:spcPct val="100000"/>
              </a:lnSpc>
            </a:pPr>
            <a:r>
              <a:rPr lang="en-GB" sz="2000"/>
              <a:t>Children aged 6 months to 2 years, and 17-18 year olds in a clinical risk group are eligible due to their underlying medical condition or treatment*</a:t>
            </a:r>
            <a:endParaRPr lang="en-GB" sz="2000">
              <a:cs typeface="Arial"/>
            </a:endParaRPr>
          </a:p>
          <a:p>
            <a:pPr>
              <a:lnSpc>
                <a:spcPct val="100000"/>
              </a:lnSpc>
            </a:pPr>
            <a:r>
              <a:rPr lang="en-GB" sz="2000">
                <a:ea typeface="+mn-lt"/>
                <a:cs typeface="+mn-lt"/>
              </a:rPr>
              <a:t>During winter, when a range of respiratory viruses are circulating, reducing the spread of influenza within the community is particularly important.</a:t>
            </a:r>
          </a:p>
          <a:p>
            <a:pPr>
              <a:lnSpc>
                <a:spcPct val="100000"/>
              </a:lnSpc>
            </a:pPr>
            <a:endParaRPr lang="en-GB" sz="2000" strike="sngStrike">
              <a:cs typeface="Arial"/>
            </a:endParaRPr>
          </a:p>
          <a:p>
            <a:pPr>
              <a:lnSpc>
                <a:spcPct val="100000"/>
              </a:lnSpc>
            </a:pPr>
            <a:endParaRPr lang="en-GB" sz="1800"/>
          </a:p>
          <a:p>
            <a:pPr>
              <a:lnSpc>
                <a:spcPct val="100000"/>
              </a:lnSpc>
            </a:pPr>
            <a:endParaRPr lang="en-GB" sz="1800">
              <a:latin typeface="Arial" charset="0"/>
              <a:ea typeface="ヒラギノ角ゴ Pro W3" charset="-128"/>
              <a:cs typeface="ヒラギノ角ゴ Pro W3" charset="-128"/>
            </a:endParaRPr>
          </a:p>
          <a:p>
            <a:pPr marL="39370" lvl="2" indent="0">
              <a:lnSpc>
                <a:spcPct val="100000"/>
              </a:lnSpc>
              <a:spcBef>
                <a:spcPct val="0"/>
              </a:spcBef>
              <a:buNone/>
            </a:pP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4">
            <a:extLst>
              <a:ext uri="{FF2B5EF4-FFF2-40B4-BE49-F238E27FC236}">
                <a16:creationId xmlns:a16="http://schemas.microsoft.com/office/drawing/2014/main" id="{3EA8DC04-81B3-A7D3-1514-2FC87154BBDD}"/>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35</a:t>
            </a:fld>
            <a:endParaRPr lang="en-GB"/>
          </a:p>
        </p:txBody>
      </p:sp>
      <p:sp>
        <p:nvSpPr>
          <p:cNvPr id="6" name="Footer Placeholder 3">
            <a:extLst>
              <a:ext uri="{FF2B5EF4-FFF2-40B4-BE49-F238E27FC236}">
                <a16:creationId xmlns:a16="http://schemas.microsoft.com/office/drawing/2014/main" id="{6538C24F-2AD0-06BB-9C36-DE4594F24466}"/>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90071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402D38-66A2-8095-33FA-4F6246117CCB}"/>
              </a:ext>
            </a:extLst>
          </p:cNvPr>
          <p:cNvSpPr>
            <a:spLocks noGrp="1"/>
          </p:cNvSpPr>
          <p:nvPr>
            <p:ph type="body" sz="quarter" idx="10"/>
          </p:nvPr>
        </p:nvSpPr>
        <p:spPr/>
        <p:txBody>
          <a:bodyPr lIns="91440" tIns="45720" rIns="91440" bIns="45720" anchor="t">
            <a:normAutofit/>
          </a:bodyPr>
          <a:lstStyle/>
          <a:p>
            <a:r>
              <a:rPr lang="en-US" sz="4000">
                <a:latin typeface="Arial"/>
                <a:cs typeface="Arial"/>
              </a:rPr>
              <a:t>Influenza vaccines</a:t>
            </a:r>
            <a:endParaRPr lang="en-US" sz="4000"/>
          </a:p>
        </p:txBody>
      </p:sp>
    </p:spTree>
    <p:extLst>
      <p:ext uri="{BB962C8B-B14F-4D97-AF65-F5344CB8AC3E}">
        <p14:creationId xmlns:p14="http://schemas.microsoft.com/office/powerpoint/2010/main" val="323215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0C171-7138-4E5F-8B0C-572752782485}"/>
              </a:ext>
            </a:extLst>
          </p:cNvPr>
          <p:cNvSpPr>
            <a:spLocks noGrp="1"/>
          </p:cNvSpPr>
          <p:nvPr>
            <p:ph type="title"/>
          </p:nvPr>
        </p:nvSpPr>
        <p:spPr>
          <a:xfrm>
            <a:off x="499462" y="0"/>
            <a:ext cx="9532251" cy="697662"/>
          </a:xfrm>
        </p:spPr>
        <p:txBody>
          <a:bodyPr/>
          <a:lstStyle/>
          <a:p>
            <a:r>
              <a:rPr lang="en-GB" sz="3600" b="1">
                <a:latin typeface="Arial" charset="0"/>
                <a:ea typeface="ヒラギノ角ゴ Pro W3" charset="-128"/>
                <a:cs typeface="ヒラギノ角ゴ Pro W3" charset="-128"/>
              </a:rPr>
              <a:t>Influenza vaccines and their components</a:t>
            </a:r>
            <a:endParaRPr lang="en-GB" sz="3600" b="1"/>
          </a:p>
        </p:txBody>
      </p:sp>
      <p:sp>
        <p:nvSpPr>
          <p:cNvPr id="3" name="Content Placeholder 2">
            <a:extLst>
              <a:ext uri="{FF2B5EF4-FFF2-40B4-BE49-F238E27FC236}">
                <a16:creationId xmlns:a16="http://schemas.microsoft.com/office/drawing/2014/main" id="{5DA8B713-7B7F-47CC-9818-C50251AF50C3}"/>
              </a:ext>
            </a:extLst>
          </p:cNvPr>
          <p:cNvSpPr>
            <a:spLocks noGrp="1"/>
          </p:cNvSpPr>
          <p:nvPr>
            <p:ph idx="1"/>
          </p:nvPr>
        </p:nvSpPr>
        <p:spPr>
          <a:xfrm>
            <a:off x="499462" y="893404"/>
            <a:ext cx="11316768" cy="5267203"/>
          </a:xfrm>
        </p:spPr>
        <p:txBody>
          <a:bodyPr lIns="91440" tIns="45720" rIns="91440" bIns="45720" anchor="t">
            <a:noAutofit/>
          </a:bodyPr>
          <a:lstStyle/>
          <a:p>
            <a:pPr marL="0" indent="0">
              <a:spcBef>
                <a:spcPts val="0"/>
              </a:spcBef>
              <a:spcAft>
                <a:spcPts val="600"/>
              </a:spcAft>
              <a:buNone/>
            </a:pPr>
            <a:r>
              <a:rPr lang="en-GB" sz="2000" b="1" dirty="0">
                <a:latin typeface="Arial"/>
                <a:ea typeface="ヒラギノ角ゴ Pro W3"/>
                <a:cs typeface="ヒラギノ角ゴ Pro W3" charset="-128"/>
              </a:rPr>
              <a:t>Two main types of flu vaccine available:</a:t>
            </a:r>
          </a:p>
          <a:p>
            <a:pPr marL="447675" lvl="1" indent="-269875">
              <a:spcBef>
                <a:spcPts val="0"/>
              </a:spcBef>
              <a:spcAft>
                <a:spcPts val="600"/>
              </a:spcAft>
              <a:buFont typeface="Arial" charset="0"/>
              <a:buChar char="•"/>
            </a:pPr>
            <a:r>
              <a:rPr lang="en-GB" sz="2000" dirty="0">
                <a:latin typeface="Arial"/>
                <a:cs typeface="Arial"/>
              </a:rPr>
              <a:t>Inactivated Influenza Vaccine (IIV) – given by intramuscular injection </a:t>
            </a:r>
          </a:p>
          <a:p>
            <a:pPr marL="447675" lvl="1" indent="-269875">
              <a:spcBef>
                <a:spcPts val="0"/>
              </a:spcBef>
              <a:spcAft>
                <a:spcPts val="600"/>
              </a:spcAft>
              <a:buFont typeface="Arial" charset="0"/>
              <a:buChar char="•"/>
            </a:pPr>
            <a:r>
              <a:rPr lang="en-GB" sz="2000" dirty="0">
                <a:latin typeface="Arial"/>
                <a:cs typeface="Arial"/>
              </a:rPr>
              <a:t>Live attenuated (LAIV) – given by nasal application</a:t>
            </a:r>
            <a:endParaRPr lang="en-GB" sz="2000" b="1" dirty="0">
              <a:latin typeface="Arial"/>
              <a:cs typeface="Arial"/>
            </a:endParaRPr>
          </a:p>
          <a:p>
            <a:pPr marL="177800" lvl="1" indent="0">
              <a:spcBef>
                <a:spcPts val="0"/>
              </a:spcBef>
              <a:spcAft>
                <a:spcPts val="600"/>
              </a:spcAft>
              <a:buNone/>
            </a:pPr>
            <a:r>
              <a:rPr lang="en-GB" sz="2000" b="1" dirty="0"/>
              <a:t>None of the flu vaccines can cause clinical influenza in those who are recommended to receive the vaccine (there is a theoretical risk from LAIV to those who are severely immunocompromised)</a:t>
            </a:r>
            <a:endParaRPr lang="en-GB" sz="2000" b="1" dirty="0">
              <a:cs typeface="Arial"/>
            </a:endParaRPr>
          </a:p>
          <a:p>
            <a:pPr>
              <a:spcBef>
                <a:spcPts val="0"/>
              </a:spcBef>
              <a:spcAft>
                <a:spcPts val="600"/>
              </a:spcAft>
              <a:buAutoNum type="arabicPeriod"/>
            </a:pPr>
            <a:r>
              <a:rPr lang="en-GB" sz="2000" dirty="0"/>
              <a:t>The inactivated flu vaccines are Trivalent vaccines – they contain 2 subtypes of Influenza A and one B lineage</a:t>
            </a:r>
            <a:endParaRPr lang="en-GB" sz="2000" dirty="0">
              <a:cs typeface="Arial"/>
            </a:endParaRPr>
          </a:p>
          <a:p>
            <a:pPr>
              <a:spcBef>
                <a:spcPts val="0"/>
              </a:spcBef>
              <a:spcAft>
                <a:spcPts val="600"/>
              </a:spcAft>
              <a:buAutoNum type="arabicPeriod"/>
            </a:pPr>
            <a:r>
              <a:rPr lang="en-GB" sz="2000" dirty="0"/>
              <a:t>LAIV is a trivalent vaccine and contains 2 subtypes of Influenza A and one B lineage (see next slide more information) </a:t>
            </a:r>
            <a:endParaRPr lang="en-GB" sz="2000" dirty="0">
              <a:cs typeface="Arial"/>
            </a:endParaRPr>
          </a:p>
          <a:p>
            <a:pPr>
              <a:spcBef>
                <a:spcPts val="0"/>
              </a:spcBef>
              <a:spcAft>
                <a:spcPts val="600"/>
              </a:spcAft>
              <a:buAutoNum type="arabicPeriod"/>
            </a:pPr>
            <a:r>
              <a:rPr lang="en-GB" sz="2000" dirty="0"/>
              <a:t>The LAIV is licensed for children aged 2 up to 18 years</a:t>
            </a:r>
            <a:endParaRPr lang="en-GB" sz="2000" dirty="0">
              <a:cs typeface="Arial"/>
            </a:endParaRPr>
          </a:p>
          <a:p>
            <a:pPr>
              <a:spcBef>
                <a:spcPts val="0"/>
              </a:spcBef>
              <a:spcAft>
                <a:spcPts val="600"/>
              </a:spcAft>
              <a:buAutoNum type="arabicPeriod"/>
            </a:pPr>
            <a:r>
              <a:rPr lang="en-GB" sz="2000" dirty="0"/>
              <a:t>IIV is recommended for people aged 18+ years, children in clinical risk groups aged 6 months to 2 years and for children aged 2 years to 18 years who cannot receive LAIV</a:t>
            </a:r>
            <a:endParaRPr lang="en-GB" dirty="0"/>
          </a:p>
          <a:p>
            <a:pPr marL="0" indent="0">
              <a:spcBef>
                <a:spcPts val="0"/>
              </a:spcBef>
              <a:spcAft>
                <a:spcPts val="600"/>
              </a:spcAft>
              <a:buNone/>
            </a:pPr>
            <a:r>
              <a:rPr lang="en-GB" sz="1800" dirty="0"/>
              <a:t>Further information on NHS Wales recommended flu vaccines 2026/27 influenza season is</a:t>
            </a:r>
            <a:r>
              <a:rPr lang="en-GB" sz="1800" dirty="0">
                <a:solidFill>
                  <a:srgbClr val="212A73"/>
                </a:solidFill>
              </a:rPr>
              <a:t> available here: </a:t>
            </a:r>
            <a:r>
              <a:rPr lang="en-GB" sz="1800" dirty="0">
                <a:solidFill>
                  <a:srgbClr val="00A7A7"/>
                </a:solidFill>
                <a:hlinkClick r:id="rId3">
                  <a:extLst>
                    <a:ext uri="{A12FA001-AC4F-418D-AE19-62706E023703}">
                      <ahyp:hlinkClr xmlns:ahyp="http://schemas.microsoft.com/office/drawing/2018/hyperlinkcolor" val="tx"/>
                    </a:ext>
                  </a:extLst>
                </a:hlinkClick>
              </a:rPr>
              <a:t>Resources for health and social care professionals - Public Health Wales (</a:t>
            </a:r>
            <a:r>
              <a:rPr lang="en-GB" sz="1800" dirty="0" err="1">
                <a:solidFill>
                  <a:srgbClr val="00A7A7"/>
                </a:solidFill>
                <a:hlinkClick r:id="rId3">
                  <a:extLst>
                    <a:ext uri="{A12FA001-AC4F-418D-AE19-62706E023703}">
                      <ahyp:hlinkClr xmlns:ahyp="http://schemas.microsoft.com/office/drawing/2018/hyperlinkcolor" val="tx"/>
                    </a:ext>
                  </a:extLst>
                </a:hlinkClick>
              </a:rPr>
              <a:t>nhs.wales</a:t>
            </a:r>
            <a:r>
              <a:rPr lang="en-GB" sz="1800" dirty="0">
                <a:solidFill>
                  <a:srgbClr val="00A7A7"/>
                </a:solidFill>
                <a:hlinkClick r:id="rId3">
                  <a:extLst>
                    <a:ext uri="{A12FA001-AC4F-418D-AE19-62706E023703}">
                      <ahyp:hlinkClr xmlns:ahyp="http://schemas.microsoft.com/office/drawing/2018/hyperlinkcolor" val="tx"/>
                    </a:ext>
                  </a:extLst>
                </a:hlinkClick>
              </a:rPr>
              <a:t>)</a:t>
            </a:r>
            <a:r>
              <a:rPr lang="en-GB" sz="1800" dirty="0"/>
              <a:t> - </a:t>
            </a:r>
            <a:r>
              <a:rPr lang="en-GB" sz="1800" dirty="0">
                <a:solidFill>
                  <a:srgbClr val="212A73"/>
                </a:solidFill>
              </a:rPr>
              <a:t>under ‘ Recommended Vaccines ’</a:t>
            </a:r>
            <a:endParaRPr lang="en-GB" sz="1800" dirty="0">
              <a:solidFill>
                <a:srgbClr val="212A73"/>
              </a:solidFill>
              <a:cs typeface="Arial"/>
            </a:endParaRPr>
          </a:p>
          <a:p>
            <a:pPr marL="0" indent="0">
              <a:spcBef>
                <a:spcPts val="0"/>
              </a:spcBef>
              <a:spcAft>
                <a:spcPts val="600"/>
              </a:spcAft>
              <a:buNone/>
            </a:pPr>
            <a:endParaRPr lang="en-GB" sz="2000" dirty="0">
              <a:solidFill>
                <a:srgbClr val="002060"/>
              </a:solidFill>
              <a:latin typeface="Arial" charset="0"/>
              <a:ea typeface="ヒラギノ角ゴ Pro W3" charset="-128"/>
              <a:cs typeface="ヒラギノ角ゴ Pro W3" charset="-128"/>
            </a:endParaRPr>
          </a:p>
        </p:txBody>
      </p:sp>
      <p:sp>
        <p:nvSpPr>
          <p:cNvPr id="4" name="Slide Number Placeholder 4">
            <a:extLst>
              <a:ext uri="{FF2B5EF4-FFF2-40B4-BE49-F238E27FC236}">
                <a16:creationId xmlns:a16="http://schemas.microsoft.com/office/drawing/2014/main" id="{71095CDF-F97B-D797-E471-004727CB640C}"/>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37</a:t>
            </a:fld>
            <a:endParaRPr lang="en-GB"/>
          </a:p>
        </p:txBody>
      </p:sp>
      <p:sp>
        <p:nvSpPr>
          <p:cNvPr id="6" name="Footer Placeholder 3">
            <a:extLst>
              <a:ext uri="{FF2B5EF4-FFF2-40B4-BE49-F238E27FC236}">
                <a16:creationId xmlns:a16="http://schemas.microsoft.com/office/drawing/2014/main" id="{E57A9D58-91D3-D1B1-F2E7-92B336B1FFE3}"/>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701985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052B-CF3F-4D33-8046-D9B5FC532FE4}"/>
              </a:ext>
            </a:extLst>
          </p:cNvPr>
          <p:cNvSpPr>
            <a:spLocks noGrp="1"/>
          </p:cNvSpPr>
          <p:nvPr>
            <p:ph type="title"/>
          </p:nvPr>
        </p:nvSpPr>
        <p:spPr>
          <a:xfrm>
            <a:off x="628784" y="74726"/>
            <a:ext cx="9813074" cy="697662"/>
          </a:xfrm>
        </p:spPr>
        <p:txBody>
          <a:bodyPr lIns="91440" tIns="45720" rIns="91440" bIns="45720" anchor="t"/>
          <a:lstStyle/>
          <a:p>
            <a:r>
              <a:rPr lang="en-GB" sz="3600" b="1"/>
              <a:t>Vaccine composition 2026/27</a:t>
            </a:r>
          </a:p>
        </p:txBody>
      </p:sp>
      <p:sp>
        <p:nvSpPr>
          <p:cNvPr id="3" name="Content Placeholder 2">
            <a:extLst>
              <a:ext uri="{FF2B5EF4-FFF2-40B4-BE49-F238E27FC236}">
                <a16:creationId xmlns:a16="http://schemas.microsoft.com/office/drawing/2014/main" id="{97DC7A2E-C9D7-41E7-A38D-5A2C8C692684}"/>
              </a:ext>
            </a:extLst>
          </p:cNvPr>
          <p:cNvSpPr>
            <a:spLocks noGrp="1"/>
          </p:cNvSpPr>
          <p:nvPr>
            <p:ph idx="1"/>
          </p:nvPr>
        </p:nvSpPr>
        <p:spPr>
          <a:xfrm>
            <a:off x="152400" y="1030391"/>
            <a:ext cx="11600241" cy="5149824"/>
          </a:xfrm>
        </p:spPr>
        <p:txBody>
          <a:bodyPr lIns="91440" tIns="45720" rIns="91440" bIns="45720" anchor="t">
            <a:noAutofit/>
          </a:bodyPr>
          <a:lstStyle/>
          <a:p>
            <a:r>
              <a:rPr lang="en-GB" sz="2000" dirty="0">
                <a:solidFill>
                  <a:srgbClr val="212A73"/>
                </a:solidFill>
                <a:latin typeface="Arial"/>
                <a:ea typeface="Noto Sans"/>
                <a:cs typeface="Noto Sans"/>
              </a:rPr>
              <a:t>The WHO recommends that </a:t>
            </a:r>
            <a:r>
              <a:rPr lang="en-GB" sz="2000" b="1" dirty="0">
                <a:solidFill>
                  <a:srgbClr val="212A73"/>
                </a:solidFill>
                <a:latin typeface="Arial"/>
                <a:ea typeface="Noto Sans"/>
                <a:cs typeface="Noto Sans"/>
              </a:rPr>
              <a:t>trivalent </a:t>
            </a:r>
            <a:r>
              <a:rPr lang="en-GB" sz="2000" dirty="0">
                <a:solidFill>
                  <a:srgbClr val="212A73"/>
                </a:solidFill>
                <a:latin typeface="Arial"/>
                <a:ea typeface="Noto Sans"/>
                <a:cs typeface="Noto Sans"/>
              </a:rPr>
              <a:t>vaccines for use in the 2026–2027 northern hemisphere influenza season contain the following: </a:t>
            </a:r>
          </a:p>
          <a:p>
            <a:endParaRPr lang="en-GB" sz="2000" dirty="0">
              <a:solidFill>
                <a:srgbClr val="212A73"/>
              </a:solidFill>
              <a:latin typeface="Arial"/>
              <a:cs typeface="Arial"/>
            </a:endParaRPr>
          </a:p>
          <a:p>
            <a:pPr marL="0" indent="0">
              <a:buNone/>
            </a:pPr>
            <a:r>
              <a:rPr lang="en-GB" sz="1800" b="1" dirty="0">
                <a:latin typeface="Arial"/>
                <a:ea typeface="Noto Sans"/>
                <a:cs typeface="Noto Sans"/>
              </a:rPr>
              <a:t>Egg-based vaccines  (LAIV) </a:t>
            </a:r>
            <a:endParaRPr lang="en-GB" sz="1800" dirty="0">
              <a:latin typeface="Arial"/>
              <a:ea typeface="Noto Sans"/>
              <a:cs typeface="Arial"/>
            </a:endParaRPr>
          </a:p>
          <a:p>
            <a:pPr lvl="1">
              <a:buFont typeface="Courier New" panose="020B0604020202020204" pitchFamily="34" charset="0"/>
              <a:buChar char="o"/>
            </a:pPr>
            <a:r>
              <a:rPr lang="en-GB" sz="1800" dirty="0">
                <a:solidFill>
                  <a:srgbClr val="212A73"/>
                </a:solidFill>
                <a:latin typeface="Arial"/>
                <a:ea typeface="Noto Sans"/>
                <a:cs typeface="Arial"/>
              </a:rPr>
              <a:t>an A/Missouri/11/2025 (H1N1)pdm09-like virus;</a:t>
            </a:r>
            <a:endParaRPr lang="en-GB" sz="1800" dirty="0">
              <a:cs typeface="Arial"/>
            </a:endParaRPr>
          </a:p>
          <a:p>
            <a:pPr lvl="1">
              <a:buFont typeface="Courier New" panose="020B0604020202020204" pitchFamily="34" charset="0"/>
              <a:buChar char="o"/>
            </a:pPr>
            <a:r>
              <a:rPr lang="en-GB" sz="1800" dirty="0">
                <a:solidFill>
                  <a:srgbClr val="212A73"/>
                </a:solidFill>
                <a:latin typeface="Arial"/>
                <a:ea typeface="Noto Sans"/>
                <a:cs typeface="Arial"/>
              </a:rPr>
              <a:t>an A/Darwin/1454/2025 (H3N2)-like virus; and </a:t>
            </a:r>
            <a:endParaRPr lang="en-GB" sz="1800" dirty="0">
              <a:cs typeface="Arial"/>
            </a:endParaRPr>
          </a:p>
          <a:p>
            <a:pPr lvl="1">
              <a:buFont typeface="Courier New" panose="020B0604020202020204" pitchFamily="34" charset="0"/>
              <a:buChar char="o"/>
            </a:pPr>
            <a:r>
              <a:rPr lang="en-GB" sz="1800" dirty="0">
                <a:solidFill>
                  <a:srgbClr val="212A73"/>
                </a:solidFill>
                <a:latin typeface="Arial"/>
                <a:ea typeface="Noto Sans"/>
                <a:cs typeface="Arial"/>
              </a:rPr>
              <a:t>a B/Tokyo/EIS13-175/2025 (B/Victoria lineage)-like virus. </a:t>
            </a:r>
            <a:r>
              <a:rPr lang="en-GB" sz="1800" dirty="0">
                <a:ea typeface="Noto Sans"/>
                <a:cs typeface="Arial"/>
              </a:rPr>
              <a:t> </a:t>
            </a:r>
            <a:endParaRPr lang="en-GB" sz="1800" dirty="0">
              <a:cs typeface="Arial"/>
            </a:endParaRPr>
          </a:p>
          <a:p>
            <a:pPr marL="0" indent="0">
              <a:buNone/>
            </a:pPr>
            <a:r>
              <a:rPr lang="en-GB" sz="1800" b="1" dirty="0">
                <a:latin typeface="Arial"/>
                <a:ea typeface="Noto Sans"/>
                <a:cs typeface="Arial"/>
              </a:rPr>
              <a:t>Cell culture-, recombinant protein- or nucleic acid-based vaccines</a:t>
            </a:r>
            <a:r>
              <a:rPr lang="en-GB" sz="1800" b="1" dirty="0">
                <a:solidFill>
                  <a:srgbClr val="212A73"/>
                </a:solidFill>
                <a:latin typeface="Arial"/>
                <a:ea typeface="Noto Sans"/>
                <a:cs typeface="Arial"/>
              </a:rPr>
              <a:t> (</a:t>
            </a:r>
            <a:r>
              <a:rPr lang="en-US" sz="1800" b="1" dirty="0">
                <a:ea typeface="+mn-lt"/>
                <a:cs typeface="+mn-lt"/>
              </a:rPr>
              <a:t>Trivalent cell culture Influenza Vaccine, </a:t>
            </a:r>
            <a:r>
              <a:rPr lang="en-US" sz="1800" b="1" dirty="0" err="1">
                <a:ea typeface="+mn-lt"/>
                <a:cs typeface="+mn-lt"/>
              </a:rPr>
              <a:t>TIVc</a:t>
            </a:r>
            <a:r>
              <a:rPr lang="en-GB" sz="1800" b="1" dirty="0">
                <a:solidFill>
                  <a:srgbClr val="212A73"/>
                </a:solidFill>
                <a:latin typeface="Arial"/>
                <a:ea typeface="Noto Sans"/>
                <a:cs typeface="Arial"/>
              </a:rPr>
              <a:t>)</a:t>
            </a:r>
            <a:endParaRPr lang="en-GB" dirty="0">
              <a:cs typeface="Arial"/>
            </a:endParaRPr>
          </a:p>
          <a:p>
            <a:pPr lvl="1">
              <a:buFont typeface="Courier New" panose="020B0604020202020204" pitchFamily="34" charset="0"/>
              <a:buChar char="o"/>
            </a:pPr>
            <a:r>
              <a:rPr lang="en-GB" sz="1800" dirty="0">
                <a:solidFill>
                  <a:srgbClr val="212A73"/>
                </a:solidFill>
                <a:latin typeface="Arial"/>
                <a:ea typeface="Noto Sans"/>
                <a:cs typeface="Arial"/>
              </a:rPr>
              <a:t>an A/Missouri/11/2025 (H1N1)pdm09-like virus; </a:t>
            </a:r>
            <a:endParaRPr lang="en-GB" sz="1800" dirty="0">
              <a:cs typeface="Arial"/>
            </a:endParaRPr>
          </a:p>
          <a:p>
            <a:pPr lvl="1">
              <a:buFont typeface="Courier New" panose="020B0604020202020204" pitchFamily="34" charset="0"/>
              <a:buChar char="o"/>
            </a:pPr>
            <a:r>
              <a:rPr lang="en-GB" sz="1800" dirty="0">
                <a:solidFill>
                  <a:srgbClr val="212A73"/>
                </a:solidFill>
                <a:latin typeface="Arial"/>
                <a:ea typeface="Noto Sans"/>
                <a:cs typeface="Arial"/>
              </a:rPr>
              <a:t>an A/Darwin/1415/2025 (H3N2)-like virus; and </a:t>
            </a:r>
            <a:endParaRPr lang="en-GB" sz="1800" dirty="0">
              <a:cs typeface="Arial"/>
            </a:endParaRPr>
          </a:p>
          <a:p>
            <a:pPr lvl="1">
              <a:buFont typeface="Courier New" panose="020B0604020202020204" pitchFamily="34" charset="0"/>
              <a:buChar char="o"/>
            </a:pPr>
            <a:r>
              <a:rPr lang="en-GB" sz="1800" dirty="0">
                <a:solidFill>
                  <a:srgbClr val="212A73"/>
                </a:solidFill>
                <a:latin typeface="Arial"/>
                <a:ea typeface="Noto Sans"/>
                <a:cs typeface="Arial"/>
              </a:rPr>
              <a:t>a B/Pennsylvania/14/2025 (B/Victoria lineage)-like virus. </a:t>
            </a:r>
            <a:endParaRPr lang="en-GB" sz="1800" dirty="0">
              <a:cs typeface="Arial"/>
            </a:endParaRPr>
          </a:p>
          <a:p>
            <a:endParaRPr lang="en-GB" sz="1800" b="1" dirty="0">
              <a:solidFill>
                <a:srgbClr val="212A73"/>
              </a:solidFill>
              <a:latin typeface="Arial"/>
              <a:ea typeface="Noto Sans"/>
              <a:cs typeface="Noto Sans"/>
            </a:endParaRPr>
          </a:p>
          <a:p>
            <a:endParaRPr lang="en-GB" sz="1800" dirty="0">
              <a:ea typeface="Noto Sans"/>
              <a:cs typeface="Noto Sans"/>
            </a:endParaRPr>
          </a:p>
          <a:p>
            <a:pPr marL="0" indent="0" algn="ctr">
              <a:buNone/>
            </a:pPr>
            <a:r>
              <a:rPr lang="en-GB" sz="2000" dirty="0">
                <a:ea typeface="+mn-lt"/>
                <a:cs typeface="+mn-lt"/>
                <a:hlinkClick r:id="rId2"/>
              </a:rPr>
              <a:t>Recommendations for influenza vaccine composition for the 2026-2027 northern hemisphere season</a:t>
            </a:r>
            <a:endParaRPr lang="en-GB" dirty="0">
              <a:ea typeface="+mn-lt"/>
              <a:cs typeface="+mn-lt"/>
              <a:hlinkClick r:id="rId2"/>
            </a:endParaRPr>
          </a:p>
          <a:p>
            <a:pPr marL="0" indent="0" algn="ctr">
              <a:buNone/>
            </a:pPr>
            <a:endParaRPr lang="en-GB" dirty="0"/>
          </a:p>
        </p:txBody>
      </p:sp>
      <p:sp>
        <p:nvSpPr>
          <p:cNvPr id="4" name="Slide Number Placeholder 4">
            <a:extLst>
              <a:ext uri="{FF2B5EF4-FFF2-40B4-BE49-F238E27FC236}">
                <a16:creationId xmlns:a16="http://schemas.microsoft.com/office/drawing/2014/main" id="{67D669CF-3085-B58A-2EF5-CB304DF3463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38</a:t>
            </a:fld>
            <a:endParaRPr lang="en-GB"/>
          </a:p>
        </p:txBody>
      </p:sp>
      <p:sp>
        <p:nvSpPr>
          <p:cNvPr id="6" name="Footer Placeholder 3">
            <a:extLst>
              <a:ext uri="{FF2B5EF4-FFF2-40B4-BE49-F238E27FC236}">
                <a16:creationId xmlns:a16="http://schemas.microsoft.com/office/drawing/2014/main" id="{F6CD8FD2-6278-6241-CAAD-E8B54915F6D6}"/>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91309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FD0D-069F-6BF3-C452-5199357AFA85}"/>
              </a:ext>
            </a:extLst>
          </p:cNvPr>
          <p:cNvSpPr>
            <a:spLocks noGrp="1"/>
          </p:cNvSpPr>
          <p:nvPr>
            <p:ph type="title"/>
          </p:nvPr>
        </p:nvSpPr>
        <p:spPr/>
        <p:txBody>
          <a:bodyPr lIns="91440" tIns="45720" rIns="91440" bIns="45720" anchor="t"/>
          <a:lstStyle/>
          <a:p>
            <a:r>
              <a:rPr lang="en-US" sz="4000" b="1">
                <a:ea typeface="+mj-lt"/>
                <a:cs typeface="+mj-lt"/>
              </a:rPr>
              <a:t>Flu vaccine supply</a:t>
            </a:r>
            <a:endParaRPr lang="en-US" sz="4000" b="1">
              <a:cs typeface="Arial"/>
            </a:endParaRPr>
          </a:p>
        </p:txBody>
      </p:sp>
      <p:sp>
        <p:nvSpPr>
          <p:cNvPr id="3" name="Content Placeholder 2">
            <a:extLst>
              <a:ext uri="{FF2B5EF4-FFF2-40B4-BE49-F238E27FC236}">
                <a16:creationId xmlns:a16="http://schemas.microsoft.com/office/drawing/2014/main" id="{3CF33801-B681-F062-05E9-F3EA998E3B02}"/>
              </a:ext>
            </a:extLst>
          </p:cNvPr>
          <p:cNvSpPr>
            <a:spLocks noGrp="1"/>
          </p:cNvSpPr>
          <p:nvPr>
            <p:ph idx="1"/>
          </p:nvPr>
        </p:nvSpPr>
        <p:spPr>
          <a:xfrm>
            <a:off x="741855" y="1256315"/>
            <a:ext cx="10857186" cy="4351338"/>
          </a:xfrm>
        </p:spPr>
        <p:txBody>
          <a:bodyPr lIns="91440" tIns="45720" rIns="91440" bIns="45720" anchor="t"/>
          <a:lstStyle/>
          <a:p>
            <a:pPr marL="0" indent="0">
              <a:buNone/>
            </a:pPr>
            <a:r>
              <a:rPr lang="en-US" sz="2000">
                <a:ea typeface="+mn-lt"/>
                <a:cs typeface="+mn-lt"/>
              </a:rPr>
              <a:t>The vaccines for use in Wales in the 2026 to 2027 season for the different age cohorts are as follows: </a:t>
            </a:r>
          </a:p>
          <a:p>
            <a:pPr marL="0" indent="0">
              <a:buNone/>
            </a:pPr>
            <a:r>
              <a:rPr lang="en-US" sz="2000">
                <a:ea typeface="+mn-lt"/>
                <a:cs typeface="+mn-lt"/>
              </a:rPr>
              <a:t>• Those aged 65 years and over – </a:t>
            </a:r>
            <a:r>
              <a:rPr lang="en-US" sz="2000" b="1" err="1">
                <a:ea typeface="+mn-lt"/>
                <a:cs typeface="+mn-lt"/>
              </a:rPr>
              <a:t>TIVc</a:t>
            </a:r>
            <a:r>
              <a:rPr lang="en-US" sz="2000" b="1">
                <a:ea typeface="+mn-lt"/>
                <a:cs typeface="+mn-lt"/>
              </a:rPr>
              <a:t> </a:t>
            </a:r>
          </a:p>
          <a:p>
            <a:pPr marL="0" indent="0">
              <a:buNone/>
            </a:pPr>
            <a:r>
              <a:rPr lang="en-US" sz="2000">
                <a:ea typeface="+mn-lt"/>
                <a:cs typeface="+mn-lt"/>
              </a:rPr>
              <a:t>• Those aged 18 to 64 years (including pregnant women) – </a:t>
            </a:r>
            <a:r>
              <a:rPr lang="en-US" sz="2000" b="1" err="1">
                <a:ea typeface="+mn-lt"/>
                <a:cs typeface="+mn-lt"/>
              </a:rPr>
              <a:t>TIVc</a:t>
            </a:r>
            <a:endParaRPr lang="en-US" sz="2000" b="1">
              <a:ea typeface="+mn-lt"/>
              <a:cs typeface="+mn-lt"/>
            </a:endParaRPr>
          </a:p>
          <a:p>
            <a:pPr marL="0" indent="0">
              <a:buNone/>
            </a:pPr>
            <a:r>
              <a:rPr lang="en-US" sz="2000">
                <a:ea typeface="+mn-lt"/>
                <a:cs typeface="+mn-lt"/>
              </a:rPr>
              <a:t>• Children aged 2 to 17 years – </a:t>
            </a:r>
            <a:r>
              <a:rPr lang="en-US" sz="2000" b="1">
                <a:ea typeface="+mn-lt"/>
                <a:cs typeface="+mn-lt"/>
              </a:rPr>
              <a:t>LAIV </a:t>
            </a:r>
          </a:p>
          <a:p>
            <a:pPr marL="0" indent="0">
              <a:buNone/>
            </a:pPr>
            <a:r>
              <a:rPr lang="en-US" sz="2000">
                <a:ea typeface="+mn-lt"/>
                <a:cs typeface="+mn-lt"/>
              </a:rPr>
              <a:t>• Children aged 2 to 17 Years who are contraindicated for, or unable to receive LAIV – </a:t>
            </a:r>
            <a:r>
              <a:rPr lang="en-US" sz="2000" b="1" err="1">
                <a:ea typeface="+mn-lt"/>
                <a:cs typeface="+mn-lt"/>
              </a:rPr>
              <a:t>TIVc</a:t>
            </a:r>
            <a:r>
              <a:rPr lang="en-US" sz="2000" b="1">
                <a:ea typeface="+mn-lt"/>
                <a:cs typeface="+mn-lt"/>
              </a:rPr>
              <a:t> </a:t>
            </a:r>
          </a:p>
          <a:p>
            <a:pPr marL="0" indent="0">
              <a:buNone/>
            </a:pPr>
            <a:r>
              <a:rPr lang="en-US" sz="2000">
                <a:ea typeface="+mn-lt"/>
                <a:cs typeface="+mn-lt"/>
              </a:rPr>
              <a:t>• Children aged 6 months – 2 years in risk groups – </a:t>
            </a:r>
            <a:r>
              <a:rPr lang="en-US" sz="2000" b="1" err="1">
                <a:ea typeface="+mn-lt"/>
                <a:cs typeface="+mn-lt"/>
              </a:rPr>
              <a:t>TIVc</a:t>
            </a:r>
            <a:r>
              <a:rPr lang="en-US" sz="2000" b="1">
                <a:ea typeface="+mn-lt"/>
                <a:cs typeface="+mn-lt"/>
              </a:rPr>
              <a:t>   </a:t>
            </a:r>
          </a:p>
          <a:p>
            <a:pPr marL="0" indent="0">
              <a:buNone/>
            </a:pPr>
            <a:endParaRPr lang="en-US" sz="2000" b="1">
              <a:ea typeface="+mn-lt"/>
              <a:cs typeface="+mn-lt"/>
            </a:endParaRPr>
          </a:p>
          <a:p>
            <a:pPr marL="0" indent="0">
              <a:buNone/>
            </a:pPr>
            <a:r>
              <a:rPr lang="en-US" sz="2000" b="1">
                <a:ea typeface="+mn-lt"/>
                <a:cs typeface="+mn-lt"/>
              </a:rPr>
              <a:t>Key:</a:t>
            </a:r>
          </a:p>
          <a:p>
            <a:pPr marL="0" indent="0">
              <a:buNone/>
            </a:pPr>
            <a:r>
              <a:rPr lang="en-US" sz="2000" b="1" err="1">
                <a:ea typeface="+mn-lt"/>
                <a:cs typeface="+mn-lt"/>
              </a:rPr>
              <a:t>TIVc</a:t>
            </a:r>
            <a:r>
              <a:rPr lang="en-US" sz="2000" b="1">
                <a:ea typeface="+mn-lt"/>
                <a:cs typeface="+mn-lt"/>
              </a:rPr>
              <a:t> – trivalent cell culture influenza vaccine</a:t>
            </a:r>
          </a:p>
          <a:p>
            <a:pPr marL="0" indent="0">
              <a:buNone/>
            </a:pPr>
            <a:r>
              <a:rPr lang="en-US" sz="2000" b="1">
                <a:ea typeface="+mn-lt"/>
                <a:cs typeface="+mn-lt"/>
              </a:rPr>
              <a:t>LAIV – live attenuated influenza vaccine</a:t>
            </a:r>
          </a:p>
          <a:p>
            <a:pPr marL="0" indent="0">
              <a:buNone/>
            </a:pPr>
            <a:endParaRPr lang="en-US" sz="2000" strike="sngStrike">
              <a:highlight>
                <a:srgbClr val="FFFF00"/>
              </a:highlight>
              <a:cs typeface="Arial"/>
            </a:endParaRPr>
          </a:p>
        </p:txBody>
      </p:sp>
      <p:sp>
        <p:nvSpPr>
          <p:cNvPr id="5" name="Slide Number Placeholder 4">
            <a:extLst>
              <a:ext uri="{FF2B5EF4-FFF2-40B4-BE49-F238E27FC236}">
                <a16:creationId xmlns:a16="http://schemas.microsoft.com/office/drawing/2014/main" id="{E7B762F4-3182-99E3-EB4C-80828F8E5B67}"/>
              </a:ext>
            </a:extLst>
          </p:cNvPr>
          <p:cNvSpPr>
            <a:spLocks noGrp="1"/>
          </p:cNvSpPr>
          <p:nvPr>
            <p:ph type="sldNum" sz="quarter" idx="12"/>
          </p:nvPr>
        </p:nvSpPr>
        <p:spPr/>
        <p:txBody>
          <a:bodyPr/>
          <a:lstStyle/>
          <a:p>
            <a:fld id="{561D0CCE-8DCC-44DC-A653-AE62B1D84A52}" type="slidenum">
              <a:rPr lang="en-GB" smtClean="0"/>
              <a:pPr/>
              <a:t>39</a:t>
            </a:fld>
            <a:endParaRPr lang="en-GB"/>
          </a:p>
        </p:txBody>
      </p:sp>
      <p:sp>
        <p:nvSpPr>
          <p:cNvPr id="6" name="TextBox 5">
            <a:extLst>
              <a:ext uri="{FF2B5EF4-FFF2-40B4-BE49-F238E27FC236}">
                <a16:creationId xmlns:a16="http://schemas.microsoft.com/office/drawing/2014/main" id="{C4D89370-227D-8F70-D3ED-EA2837DCD37C}"/>
              </a:ext>
            </a:extLst>
          </p:cNvPr>
          <p:cNvSpPr txBox="1"/>
          <p:nvPr/>
        </p:nvSpPr>
        <p:spPr>
          <a:xfrm>
            <a:off x="589331" y="5766676"/>
            <a:ext cx="110341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3"/>
              </a:rPr>
              <a:t>The national influenza immunisation programme 2026 to 2027 (WHC/2026/010) [HTML] | GOV.WALES</a:t>
            </a:r>
            <a:endParaRPr lang="en-US">
              <a:cs typeface="Arial"/>
            </a:endParaRPr>
          </a:p>
        </p:txBody>
      </p:sp>
      <p:sp>
        <p:nvSpPr>
          <p:cNvPr id="7" name="Footer Placeholder 3">
            <a:extLst>
              <a:ext uri="{FF2B5EF4-FFF2-40B4-BE49-F238E27FC236}">
                <a16:creationId xmlns:a16="http://schemas.microsoft.com/office/drawing/2014/main" id="{6B9CED27-C990-75BE-A005-1591BF40E8BA}"/>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54369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206"/>
          </a:xfrm>
        </p:spPr>
        <p:txBody>
          <a:bodyPr/>
          <a:lstStyle/>
          <a:p>
            <a:r>
              <a:rPr kumimoji="0" lang="en-GB" sz="4000" b="1" i="0" u="none" strike="noStrike" kern="1200" cap="none" spc="0" normalizeH="0" baseline="0" noProof="0">
                <a:ln>
                  <a:noFill/>
                </a:ln>
                <a:solidFill>
                  <a:srgbClr val="002060"/>
                </a:solidFill>
                <a:effectLst/>
                <a:uLnTx/>
                <a:uFillTx/>
                <a:latin typeface="Arial"/>
                <a:ea typeface="+mj-ea"/>
                <a:cs typeface="+mj-cs"/>
              </a:rPr>
              <a:t>Acknowledgements</a:t>
            </a:r>
            <a:endParaRPr lang="en-GB" sz="4000">
              <a:solidFill>
                <a:srgbClr val="002060"/>
              </a:solidFill>
            </a:endParaRPr>
          </a:p>
        </p:txBody>
      </p:sp>
      <p:sp>
        <p:nvSpPr>
          <p:cNvPr id="7" name="Content Placeholder 6">
            <a:extLst>
              <a:ext uri="{FF2B5EF4-FFF2-40B4-BE49-F238E27FC236}">
                <a16:creationId xmlns:a16="http://schemas.microsoft.com/office/drawing/2014/main" id="{CAF437D5-AD1E-3FFD-048B-366259BEA642}"/>
              </a:ext>
            </a:extLst>
          </p:cNvPr>
          <p:cNvSpPr>
            <a:spLocks noGrp="1"/>
          </p:cNvSpPr>
          <p:nvPr>
            <p:ph idx="1"/>
          </p:nvPr>
        </p:nvSpPr>
        <p:spPr>
          <a:xfrm>
            <a:off x="838200" y="1609359"/>
            <a:ext cx="10515600" cy="4351338"/>
          </a:xfrm>
        </p:spPr>
        <p:txBody>
          <a:bodyPr lIns="91440" tIns="45720" rIns="91440" bIns="45720" anchor="t"/>
          <a:lstStyle/>
          <a:p>
            <a:pPr marL="285750" indent="-285750" algn="just">
              <a:lnSpc>
                <a:spcPct val="150000"/>
              </a:lnSpc>
              <a:buFont typeface="Arial" charset="0"/>
              <a:buChar char="•"/>
              <a:defRPr/>
            </a:pPr>
            <a:r>
              <a:rPr lang="en-GB" sz="1800">
                <a:ea typeface="Verdana"/>
                <a:cs typeface="Calibri"/>
              </a:rPr>
              <a:t>Vaccine Preventable Disease Programme (VPDP), Public Health Wales: </a:t>
            </a:r>
            <a:r>
              <a:rPr lang="en-GB" sz="1800">
                <a:hlinkClick r:id="rId2"/>
              </a:rPr>
              <a:t>Immunisation and Vaccines - Public Health Wales</a:t>
            </a:r>
            <a:endParaRPr lang="en-GB" sz="1800"/>
          </a:p>
          <a:p>
            <a:pPr marL="285750" indent="-285750" algn="just">
              <a:lnSpc>
                <a:spcPct val="150000"/>
              </a:lnSpc>
              <a:buFont typeface="Arial" charset="0"/>
              <a:buChar char="•"/>
              <a:defRPr/>
            </a:pPr>
            <a:r>
              <a:rPr lang="en-GB" sz="1800">
                <a:solidFill>
                  <a:srgbClr val="212A73"/>
                </a:solidFill>
                <a:ea typeface="Verdana"/>
              </a:rPr>
              <a:t>Vaccine Programme Wales (VPW)</a:t>
            </a:r>
            <a:endParaRPr lang="en-GB" sz="1800">
              <a:solidFill>
                <a:srgbClr val="212A73"/>
              </a:solidFill>
              <a:ea typeface="Verdana"/>
              <a:cs typeface="Arial"/>
            </a:endParaRPr>
          </a:p>
          <a:p>
            <a:pPr marL="285750" indent="-285750" algn="just">
              <a:lnSpc>
                <a:spcPct val="150000"/>
              </a:lnSpc>
              <a:buFont typeface="Arial" charset="0"/>
              <a:buChar char="•"/>
              <a:defRPr/>
            </a:pPr>
            <a:r>
              <a:rPr lang="en-GB" sz="1800">
                <a:ea typeface="Verdana"/>
                <a:cs typeface="Calibri"/>
              </a:rPr>
              <a:t>UK Health Security Agency: </a:t>
            </a:r>
            <a:r>
              <a:rPr lang="en-GB" sz="1800">
                <a:ea typeface="Verdana"/>
                <a:cs typeface="Calibri"/>
                <a:hlinkClick r:id="rId3"/>
              </a:rPr>
              <a:t>www.gov.uk/government/topics/public-health</a:t>
            </a:r>
            <a:endParaRPr lang="en-GB" sz="1800">
              <a:ea typeface="Verdana"/>
              <a:cs typeface="Calibri"/>
            </a:endParaRPr>
          </a:p>
          <a:p>
            <a:pPr marL="0" indent="0" algn="just">
              <a:lnSpc>
                <a:spcPct val="150000"/>
              </a:lnSpc>
              <a:buNone/>
              <a:defRPr/>
            </a:pPr>
            <a:endParaRPr lang="en-GB" sz="1800">
              <a:highlight>
                <a:srgbClr val="FFFF00"/>
              </a:highlight>
              <a:ea typeface="Verdana" panose="020B0604030504040204" pitchFamily="34" charset="0"/>
              <a:cs typeface="Calibri" panose="020F0502020204030204" pitchFamily="34" charset="0"/>
            </a:endParaRPr>
          </a:p>
          <a:p>
            <a:pPr marL="0" indent="0" algn="just">
              <a:lnSpc>
                <a:spcPct val="150000"/>
              </a:lnSpc>
              <a:buNone/>
              <a:defRPr/>
            </a:pPr>
            <a:endParaRPr lang="en-GB" sz="1800">
              <a:ea typeface="Verdana" panose="020B060403050404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561D0CCE-8DCC-44DC-A653-AE62B1D84A52}" type="slidenum">
              <a:rPr lang="en-GB" smtClean="0"/>
              <a:pPr/>
              <a:t>4</a:t>
            </a:fld>
            <a:endParaRPr lang="en-GB"/>
          </a:p>
        </p:txBody>
      </p:sp>
      <p:sp>
        <p:nvSpPr>
          <p:cNvPr id="4" name="Footer Placeholder 3">
            <a:extLst>
              <a:ext uri="{FF2B5EF4-FFF2-40B4-BE49-F238E27FC236}">
                <a16:creationId xmlns:a16="http://schemas.microsoft.com/office/drawing/2014/main" id="{4FA743EC-23EC-E233-8307-76AA88037396}"/>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2990502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76BD-EA4B-E094-4A12-FB8DABCB44FC}"/>
              </a:ext>
            </a:extLst>
          </p:cNvPr>
          <p:cNvSpPr>
            <a:spLocks noGrp="1"/>
          </p:cNvSpPr>
          <p:nvPr>
            <p:ph type="title"/>
          </p:nvPr>
        </p:nvSpPr>
        <p:spPr/>
        <p:txBody>
          <a:bodyPr/>
          <a:lstStyle/>
          <a:p>
            <a:pPr algn="ctr"/>
            <a:r>
              <a:rPr lang="en-GB" sz="3600" b="1"/>
              <a:t>Children aged two to less than 18 years of age in an at-risk group</a:t>
            </a:r>
          </a:p>
        </p:txBody>
      </p:sp>
      <p:sp>
        <p:nvSpPr>
          <p:cNvPr id="3" name="Content Placeholder 2">
            <a:extLst>
              <a:ext uri="{FF2B5EF4-FFF2-40B4-BE49-F238E27FC236}">
                <a16:creationId xmlns:a16="http://schemas.microsoft.com/office/drawing/2014/main" id="{06FBB4EB-40FD-FE7C-06EC-2E77E40BD452}"/>
              </a:ext>
            </a:extLst>
          </p:cNvPr>
          <p:cNvSpPr>
            <a:spLocks noGrp="1"/>
          </p:cNvSpPr>
          <p:nvPr>
            <p:ph idx="1"/>
          </p:nvPr>
        </p:nvSpPr>
        <p:spPr>
          <a:xfrm>
            <a:off x="349828" y="1847850"/>
            <a:ext cx="11720944" cy="4351338"/>
          </a:xfrm>
        </p:spPr>
        <p:txBody>
          <a:bodyPr lIns="91440" tIns="45720" rIns="91440" bIns="45720" anchor="t"/>
          <a:lstStyle/>
          <a:p>
            <a:pPr>
              <a:defRPr/>
            </a:pPr>
            <a:r>
              <a:rPr lang="en-GB" sz="2000" dirty="0">
                <a:solidFill>
                  <a:srgbClr val="212A73"/>
                </a:solidFill>
                <a:ea typeface="+mn-lt"/>
                <a:cs typeface="+mn-lt"/>
              </a:rPr>
              <a:t>Children in a risk group aged 2 to less than 18 years of age should be offered the live attenuated influenza vaccine (LAIV) unless it is medically contraindicated or otherwise unsuitable*. In those for whom LAIV is not suitable, JCVI advises the use of </a:t>
            </a:r>
            <a:r>
              <a:rPr lang="en-GB" sz="2000" dirty="0" err="1">
                <a:solidFill>
                  <a:srgbClr val="212A73"/>
                </a:solidFill>
                <a:ea typeface="+mn-lt"/>
                <a:cs typeface="+mn-lt"/>
              </a:rPr>
              <a:t>TIVc</a:t>
            </a:r>
            <a:r>
              <a:rPr lang="en-GB" sz="2000" dirty="0">
                <a:solidFill>
                  <a:srgbClr val="212A73"/>
                </a:solidFill>
                <a:ea typeface="+mn-lt"/>
                <a:cs typeface="+mn-lt"/>
              </a:rPr>
              <a:t>. </a:t>
            </a:r>
          </a:p>
          <a:p>
            <a:pPr>
              <a:defRPr/>
            </a:pPr>
            <a:r>
              <a:rPr lang="en-GB" sz="2000">
                <a:solidFill>
                  <a:srgbClr val="212A73"/>
                </a:solidFill>
                <a:ea typeface="+mn-lt"/>
                <a:cs typeface="+mn-lt"/>
              </a:rPr>
              <a:t>JCVI therefore advises the influenza vaccines below in the following order of preference:</a:t>
            </a:r>
            <a:endParaRPr lang="en-US">
              <a:solidFill>
                <a:srgbClr val="212A73"/>
              </a:solidFill>
              <a:cs typeface="Arial"/>
            </a:endParaRPr>
          </a:p>
          <a:p>
            <a:pPr lvl="1">
              <a:buFont typeface="Arial"/>
              <a:buChar char="•"/>
              <a:defRPr/>
            </a:pPr>
            <a:r>
              <a:rPr lang="en-GB" sz="2000">
                <a:solidFill>
                  <a:srgbClr val="212A73"/>
                </a:solidFill>
                <a:ea typeface="+mn-lt"/>
                <a:cs typeface="+mn-lt"/>
              </a:rPr>
              <a:t>Live attenuated influenza vaccine (LAIV)</a:t>
            </a:r>
            <a:endParaRPr lang="en-GB" sz="2000">
              <a:solidFill>
                <a:srgbClr val="212A73"/>
              </a:solidFill>
            </a:endParaRPr>
          </a:p>
          <a:p>
            <a:pPr lvl="1">
              <a:buFont typeface="Arial"/>
              <a:buChar char="•"/>
              <a:defRPr/>
            </a:pPr>
            <a:r>
              <a:rPr lang="en-GB" sz="2000" dirty="0">
                <a:solidFill>
                  <a:srgbClr val="212A73"/>
                </a:solidFill>
                <a:ea typeface="+mn-lt"/>
                <a:cs typeface="+mn-lt"/>
              </a:rPr>
              <a:t>Inactivated influenza cell-culture vaccine (</a:t>
            </a:r>
            <a:r>
              <a:rPr lang="en-GB" sz="2000" dirty="0" err="1">
                <a:solidFill>
                  <a:srgbClr val="212A73"/>
                </a:solidFill>
                <a:ea typeface="+mn-lt"/>
                <a:cs typeface="+mn-lt"/>
              </a:rPr>
              <a:t>TIVc</a:t>
            </a:r>
            <a:r>
              <a:rPr lang="en-GB" sz="2000" dirty="0">
                <a:solidFill>
                  <a:srgbClr val="212A73"/>
                </a:solidFill>
                <a:ea typeface="+mn-lt"/>
                <a:cs typeface="+mn-lt"/>
              </a:rPr>
              <a:t>) (where LAIV is medically contraindicated or otherwise unsuitable)</a:t>
            </a:r>
            <a:endParaRPr lang="en-GB" sz="2000" dirty="0">
              <a:solidFill>
                <a:srgbClr val="212A73"/>
              </a:solidFill>
            </a:endParaRPr>
          </a:p>
          <a:p>
            <a:pPr>
              <a:buFont typeface="Arial"/>
              <a:buChar char="•"/>
              <a:defRPr/>
            </a:pPr>
            <a:r>
              <a:rPr lang="en-GB" sz="2000" dirty="0">
                <a:solidFill>
                  <a:srgbClr val="212A73"/>
                </a:solidFill>
                <a:ea typeface="+mn-lt"/>
                <a:cs typeface="+mn-lt"/>
              </a:rPr>
              <a:t>The inactivated influenza cell-culture vaccine (</a:t>
            </a:r>
            <a:r>
              <a:rPr lang="en-GB" sz="2000" dirty="0" err="1">
                <a:solidFill>
                  <a:srgbClr val="212A73"/>
                </a:solidFill>
                <a:ea typeface="+mn-lt"/>
                <a:cs typeface="+mn-lt"/>
              </a:rPr>
              <a:t>TIVc</a:t>
            </a:r>
            <a:r>
              <a:rPr lang="en-GB" sz="2000" dirty="0">
                <a:solidFill>
                  <a:srgbClr val="212A73"/>
                </a:solidFill>
                <a:ea typeface="+mn-lt"/>
                <a:cs typeface="+mn-lt"/>
              </a:rPr>
              <a:t>) is egg-free. Egg-allergic individuals can be safely vaccinated in any setting with this vaccine, including those who have required admission to intensive care for a previous severe anaphylaxis to egg</a:t>
            </a:r>
          </a:p>
          <a:p>
            <a:pPr>
              <a:buFont typeface="Arial"/>
              <a:buChar char="•"/>
              <a:defRPr/>
            </a:pPr>
            <a:endParaRPr lang="en-GB" sz="2000">
              <a:solidFill>
                <a:srgbClr val="212A73"/>
              </a:solidFill>
              <a:ea typeface="+mn-lt"/>
              <a:cs typeface="+mn-lt"/>
            </a:endParaRPr>
          </a:p>
          <a:p>
            <a:pPr marL="0" indent="0">
              <a:buNone/>
              <a:defRPr/>
            </a:pPr>
            <a:endParaRPr lang="en-GB" sz="2000" b="0" i="0" u="none" strike="noStrike" kern="1200" cap="none" spc="0" normalizeH="0" baseline="0" noProof="0">
              <a:ln>
                <a:noFill/>
              </a:ln>
              <a:solidFill>
                <a:srgbClr val="212A73"/>
              </a:solidFill>
              <a:effectLst/>
              <a:uLnTx/>
              <a:uFillTx/>
              <a:latin typeface="Arial"/>
              <a:cs typeface="Arial"/>
            </a:endParaRPr>
          </a:p>
        </p:txBody>
      </p:sp>
      <p:sp>
        <p:nvSpPr>
          <p:cNvPr id="4" name="Slide Number Placeholder 4">
            <a:extLst>
              <a:ext uri="{FF2B5EF4-FFF2-40B4-BE49-F238E27FC236}">
                <a16:creationId xmlns:a16="http://schemas.microsoft.com/office/drawing/2014/main" id="{932E01DA-8243-119D-17B8-A75187A57B97}"/>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40</a:t>
            </a:fld>
            <a:endParaRPr lang="en-GB"/>
          </a:p>
        </p:txBody>
      </p:sp>
      <p:sp>
        <p:nvSpPr>
          <p:cNvPr id="5" name="TextBox 4">
            <a:extLst>
              <a:ext uri="{FF2B5EF4-FFF2-40B4-BE49-F238E27FC236}">
                <a16:creationId xmlns:a16="http://schemas.microsoft.com/office/drawing/2014/main" id="{7805E5C7-7E98-8620-DC89-B812138F1D26}"/>
              </a:ext>
            </a:extLst>
          </p:cNvPr>
          <p:cNvSpPr txBox="1"/>
          <p:nvPr/>
        </p:nvSpPr>
        <p:spPr>
          <a:xfrm>
            <a:off x="2642316" y="5604456"/>
            <a:ext cx="69395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hlinkClick r:id="rId3"/>
              </a:rPr>
              <a:t>JCVI statement on influenza vaccines for 2026 to 2027 - GOV.UK</a:t>
            </a:r>
            <a:endParaRPr lang="en-US"/>
          </a:p>
        </p:txBody>
      </p:sp>
      <p:sp>
        <p:nvSpPr>
          <p:cNvPr id="7" name="Footer Placeholder 3">
            <a:extLst>
              <a:ext uri="{FF2B5EF4-FFF2-40B4-BE49-F238E27FC236}">
                <a16:creationId xmlns:a16="http://schemas.microsoft.com/office/drawing/2014/main" id="{C86B2537-38D0-17AE-C916-6ED599A2A3CD}"/>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893586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80E22-DB68-2D52-8E83-CA439F72C445}"/>
              </a:ext>
            </a:extLst>
          </p:cNvPr>
          <p:cNvSpPr>
            <a:spLocks noGrp="1"/>
          </p:cNvSpPr>
          <p:nvPr>
            <p:ph type="title"/>
          </p:nvPr>
        </p:nvSpPr>
        <p:spPr>
          <a:xfrm>
            <a:off x="838200" y="155391"/>
            <a:ext cx="10515600" cy="1325563"/>
          </a:xfrm>
        </p:spPr>
        <p:txBody>
          <a:bodyPr/>
          <a:lstStyle/>
          <a:p>
            <a:r>
              <a:rPr lang="en-GB" sz="3600" b="1"/>
              <a:t>Children aged less than two years old</a:t>
            </a:r>
          </a:p>
        </p:txBody>
      </p:sp>
      <p:sp>
        <p:nvSpPr>
          <p:cNvPr id="3" name="Content Placeholder 2">
            <a:extLst>
              <a:ext uri="{FF2B5EF4-FFF2-40B4-BE49-F238E27FC236}">
                <a16:creationId xmlns:a16="http://schemas.microsoft.com/office/drawing/2014/main" id="{132820D0-3CEE-16F2-E3F4-26F87661E93D}"/>
              </a:ext>
            </a:extLst>
          </p:cNvPr>
          <p:cNvSpPr>
            <a:spLocks noGrp="1"/>
          </p:cNvSpPr>
          <p:nvPr>
            <p:ph idx="1"/>
          </p:nvPr>
        </p:nvSpPr>
        <p:spPr>
          <a:xfrm>
            <a:off x="838200" y="1253331"/>
            <a:ext cx="10515600" cy="4351338"/>
          </a:xfrm>
        </p:spPr>
        <p:txBody>
          <a:bodyPr lIns="91440" tIns="45720" rIns="91440" bIns="45720" anchor="t"/>
          <a:lstStyle/>
          <a:p>
            <a:pPr marL="0" indent="0">
              <a:buNone/>
            </a:pPr>
            <a:r>
              <a:rPr lang="en-GB" sz="2000"/>
              <a:t>For vaccination of at-risk children aged less than 2 years of age in an at-risk group JCVI advises the use of the following vaccine: </a:t>
            </a:r>
            <a:endParaRPr lang="en-GB" sz="2000">
              <a:cs typeface="Arial"/>
            </a:endParaRPr>
          </a:p>
          <a:p>
            <a:endParaRPr lang="en-GB" sz="2000">
              <a:cs typeface="Arial"/>
            </a:endParaRPr>
          </a:p>
          <a:p>
            <a:r>
              <a:rPr lang="en-GB" sz="2000">
                <a:solidFill>
                  <a:srgbClr val="212A73"/>
                </a:solidFill>
                <a:ea typeface="+mn-lt"/>
                <a:cs typeface="+mn-lt"/>
              </a:rPr>
              <a:t>For vaccination of children less than 2 years of age in an at-risk group, JCVI advises the use of the inactivated influenza cell-culture vaccine (TIVc)</a:t>
            </a:r>
            <a:endParaRPr lang="en-GB" sz="2000">
              <a:solidFill>
                <a:srgbClr val="212A73"/>
              </a:solidFill>
              <a:cs typeface="Arial"/>
            </a:endParaRPr>
          </a:p>
          <a:p>
            <a:pPr>
              <a:defRPr/>
            </a:pPr>
            <a:r>
              <a:rPr lang="en-GB" sz="2000">
                <a:solidFill>
                  <a:srgbClr val="212A73"/>
                </a:solidFill>
                <a:ea typeface="Calibri"/>
                <a:cs typeface="Arial"/>
              </a:rPr>
              <a:t>Licenced for use from 6 months old: </a:t>
            </a:r>
            <a:r>
              <a:rPr lang="en-US" sz="2000">
                <a:solidFill>
                  <a:srgbClr val="212A73"/>
                </a:solidFill>
                <a:ea typeface="Calibri"/>
                <a:cs typeface="Arial"/>
                <a:hlinkClick r:id="rId3"/>
              </a:rPr>
              <a:t>Cell-based Trivalent Influenza Vaccine (Surface Antigen, Inactivated) Seqirus suspension for injection in pre-filled syringe - Summary of Product Characteristics (SmPC) - (</a:t>
            </a:r>
            <a:r>
              <a:rPr lang="en-US" sz="2000" err="1">
                <a:solidFill>
                  <a:srgbClr val="212A73"/>
                </a:solidFill>
                <a:ea typeface="Calibri"/>
                <a:cs typeface="Arial"/>
                <a:hlinkClick r:id="rId3"/>
              </a:rPr>
              <a:t>emc</a:t>
            </a:r>
            <a:r>
              <a:rPr lang="en-US" sz="2000">
                <a:solidFill>
                  <a:srgbClr val="212A73"/>
                </a:solidFill>
                <a:ea typeface="Calibri"/>
                <a:cs typeface="Arial"/>
                <a:hlinkClick r:id="rId3"/>
              </a:rPr>
              <a:t>) | 15818</a:t>
            </a:r>
            <a:r>
              <a:rPr lang="en-US" sz="2000">
                <a:solidFill>
                  <a:srgbClr val="000000"/>
                </a:solidFill>
                <a:ea typeface="Calibri"/>
                <a:cs typeface="Arial"/>
              </a:rPr>
              <a:t> </a:t>
            </a:r>
          </a:p>
          <a:p>
            <a:pPr marL="0" indent="0">
              <a:buNone/>
              <a:defRPr/>
            </a:pPr>
            <a:endParaRPr lang="en-GB" sz="2000" u="sng">
              <a:solidFill>
                <a:srgbClr val="0000FF"/>
              </a:solidFill>
              <a:ea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212A73"/>
              </a:solidFill>
              <a:effectLst/>
              <a:uLnTx/>
              <a:uFillTx/>
              <a:ea typeface="Calibri" panose="020F0502020204030204" pitchFamily="34" charset="0"/>
              <a:cs typeface="+mn-cs"/>
            </a:endParaRPr>
          </a:p>
          <a:p>
            <a:pPr marL="0" indent="0">
              <a:buNone/>
            </a:pPr>
            <a:endParaRPr lang="en-GB"/>
          </a:p>
        </p:txBody>
      </p:sp>
      <p:sp>
        <p:nvSpPr>
          <p:cNvPr id="7" name="TextBox 6">
            <a:extLst>
              <a:ext uri="{FF2B5EF4-FFF2-40B4-BE49-F238E27FC236}">
                <a16:creationId xmlns:a16="http://schemas.microsoft.com/office/drawing/2014/main" id="{4E855913-BAA6-F7BE-A748-2A9C700CC890}"/>
              </a:ext>
            </a:extLst>
          </p:cNvPr>
          <p:cNvSpPr txBox="1"/>
          <p:nvPr/>
        </p:nvSpPr>
        <p:spPr>
          <a:xfrm>
            <a:off x="1714305" y="5819299"/>
            <a:ext cx="9440968" cy="490712"/>
          </a:xfrm>
          <a:prstGeom prst="rect">
            <a:avLst/>
          </a:prstGeom>
          <a:noFill/>
        </p:spPr>
        <p:txBody>
          <a:bodyPr wrap="square">
            <a:spAutoFit/>
          </a:bodyPr>
          <a:lstStyle/>
          <a:p>
            <a:pPr marL="0" indent="0">
              <a:lnSpc>
                <a:spcPct val="110000"/>
              </a:lnSpc>
              <a:buNone/>
            </a:pPr>
            <a:endParaRPr lang="en-GB" sz="1800">
              <a:latin typeface="Arial" charset="0"/>
              <a:ea typeface="ヒラギノ角ゴ Pro W3" charset="-128"/>
            </a:endParaRPr>
          </a:p>
          <a:p>
            <a:pPr marL="0" indent="0">
              <a:lnSpc>
                <a:spcPct val="110000"/>
              </a:lnSpc>
              <a:buNone/>
            </a:pPr>
            <a:endParaRPr lang="en-GB" sz="600">
              <a:hlinkClick r:id="rId4"/>
            </a:endParaRPr>
          </a:p>
        </p:txBody>
      </p:sp>
      <p:sp>
        <p:nvSpPr>
          <p:cNvPr id="4" name="Slide Number Placeholder 4">
            <a:extLst>
              <a:ext uri="{FF2B5EF4-FFF2-40B4-BE49-F238E27FC236}">
                <a16:creationId xmlns:a16="http://schemas.microsoft.com/office/drawing/2014/main" id="{9264C369-8D10-84DB-5B83-37C2F02A1567}"/>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41</a:t>
            </a:fld>
            <a:endParaRPr lang="en-GB"/>
          </a:p>
        </p:txBody>
      </p:sp>
      <p:sp>
        <p:nvSpPr>
          <p:cNvPr id="6" name="TextBox 5">
            <a:extLst>
              <a:ext uri="{FF2B5EF4-FFF2-40B4-BE49-F238E27FC236}">
                <a16:creationId xmlns:a16="http://schemas.microsoft.com/office/drawing/2014/main" id="{A7449684-6833-B214-D564-7424AC467DE4}"/>
              </a:ext>
            </a:extLst>
          </p:cNvPr>
          <p:cNvSpPr txBox="1"/>
          <p:nvPr/>
        </p:nvSpPr>
        <p:spPr>
          <a:xfrm>
            <a:off x="2642316" y="5604456"/>
            <a:ext cx="69395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hlinkClick r:id="rId5"/>
              </a:rPr>
              <a:t>JCVI statement on influenza vaccines for 2026 to 2027 - GOV.UK</a:t>
            </a:r>
            <a:endParaRPr lang="en-US"/>
          </a:p>
        </p:txBody>
      </p:sp>
      <p:sp>
        <p:nvSpPr>
          <p:cNvPr id="8" name="Footer Placeholder 3">
            <a:extLst>
              <a:ext uri="{FF2B5EF4-FFF2-40B4-BE49-F238E27FC236}">
                <a16:creationId xmlns:a16="http://schemas.microsoft.com/office/drawing/2014/main" id="{346E65E9-C540-B12D-A564-B3567B0BA5E4}"/>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321234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B732-79D5-4098-8BB3-09BDDEBE88D9}"/>
              </a:ext>
            </a:extLst>
          </p:cNvPr>
          <p:cNvSpPr>
            <a:spLocks noGrp="1"/>
          </p:cNvSpPr>
          <p:nvPr>
            <p:ph type="title"/>
          </p:nvPr>
        </p:nvSpPr>
        <p:spPr>
          <a:xfrm>
            <a:off x="534071" y="157049"/>
            <a:ext cx="11368879" cy="679000"/>
          </a:xfrm>
        </p:spPr>
        <p:txBody>
          <a:bodyPr lIns="91440" tIns="45720" rIns="91440" bIns="45720" anchor="t">
            <a:normAutofit/>
          </a:bodyPr>
          <a:lstStyle/>
          <a:p>
            <a:r>
              <a:rPr lang="it-IT" sz="4000" b="1" err="1"/>
              <a:t>Trivalent</a:t>
            </a:r>
            <a:r>
              <a:rPr lang="it-IT" sz="4000" b="1"/>
              <a:t> influenza </a:t>
            </a:r>
            <a:r>
              <a:rPr lang="it-IT" sz="4000" b="1" err="1"/>
              <a:t>cell</a:t>
            </a:r>
            <a:r>
              <a:rPr lang="it-IT" sz="4000" b="1"/>
              <a:t> culture vaccine (</a:t>
            </a:r>
            <a:r>
              <a:rPr lang="it-IT" sz="4000" b="1" err="1"/>
              <a:t>TIVc</a:t>
            </a:r>
            <a:r>
              <a:rPr lang="it-IT" sz="4000" b="1"/>
              <a:t>) </a:t>
            </a:r>
            <a:endParaRPr lang="en-GB" b="1"/>
          </a:p>
        </p:txBody>
      </p:sp>
      <p:sp>
        <p:nvSpPr>
          <p:cNvPr id="3" name="Content Placeholder 2">
            <a:extLst>
              <a:ext uri="{FF2B5EF4-FFF2-40B4-BE49-F238E27FC236}">
                <a16:creationId xmlns:a16="http://schemas.microsoft.com/office/drawing/2014/main" id="{0B852AE5-FA4F-4476-93AB-30A42DD99E97}"/>
              </a:ext>
            </a:extLst>
          </p:cNvPr>
          <p:cNvSpPr>
            <a:spLocks noGrp="1"/>
          </p:cNvSpPr>
          <p:nvPr>
            <p:ph idx="1"/>
          </p:nvPr>
        </p:nvSpPr>
        <p:spPr>
          <a:xfrm>
            <a:off x="651224" y="1318935"/>
            <a:ext cx="10270206" cy="3982531"/>
          </a:xfrm>
        </p:spPr>
        <p:txBody>
          <a:bodyPr lIns="91440" tIns="45720" rIns="91440" bIns="45720" anchor="t">
            <a:normAutofit/>
          </a:bodyPr>
          <a:lstStyle/>
          <a:p>
            <a:pPr lvl="0">
              <a:buFont typeface="Arial" panose="020B0604020202020204" pitchFamily="34" charset="0"/>
              <a:buChar char="•"/>
            </a:pPr>
            <a:r>
              <a:rPr lang="en-GB" sz="2000" err="1"/>
              <a:t>TIVc</a:t>
            </a:r>
            <a:r>
              <a:rPr lang="en-GB" sz="2000"/>
              <a:t> is a trivalent vaccine containing 2 subtypes of Influenza A (H1N1 and H3N2) and one B virus lineage</a:t>
            </a:r>
            <a:endParaRPr lang="en-GB" sz="2000">
              <a:cs typeface="Arial"/>
            </a:endParaRPr>
          </a:p>
          <a:p>
            <a:pPr lvl="0">
              <a:buFont typeface="Arial" panose="020B0604020202020204" pitchFamily="34" charset="0"/>
              <a:buChar char="•"/>
            </a:pPr>
            <a:r>
              <a:rPr lang="en-GB" sz="2000" err="1"/>
              <a:t>TIVc</a:t>
            </a:r>
            <a:r>
              <a:rPr lang="en-GB" sz="2000"/>
              <a:t> has a similar safety profile to other flu vaccines (similar rate and type of adverse reactions reported). Hundreds of millions of doses of cell-based vaccine have been administered worldwide with no serious safety concerns</a:t>
            </a:r>
            <a:endParaRPr lang="en-GB" sz="2000">
              <a:cs typeface="Arial"/>
            </a:endParaRPr>
          </a:p>
          <a:p>
            <a:pPr>
              <a:buFont typeface="Arial" panose="020B0604020202020204" pitchFamily="34" charset="0"/>
              <a:buChar char="•"/>
            </a:pPr>
            <a:r>
              <a:rPr lang="en-GB" sz="2000"/>
              <a:t>The cell-based vaccine manufacturing process uses an animal cell line (Madin-Darby Canine Kidney, or MDCK) to grow the influenza virus rather than the traditional egg-based manufacturing methods </a:t>
            </a:r>
            <a:endParaRPr lang="en-GB" sz="2000">
              <a:cs typeface="Arial"/>
            </a:endParaRPr>
          </a:p>
          <a:p>
            <a:pPr>
              <a:buFont typeface="Arial" panose="020B0604020202020204" pitchFamily="34" charset="0"/>
              <a:buChar char="•"/>
            </a:pPr>
            <a:r>
              <a:rPr lang="en-GB" sz="2000"/>
              <a:t>This manufacturing process eliminates the risk of egg-adaptation and may result in the vaccine containing virus that is a closer match to wild-type circulating flu viruses </a:t>
            </a:r>
            <a:endParaRPr lang="en-GB" sz="2000">
              <a:cs typeface="Arial"/>
            </a:endParaRPr>
          </a:p>
          <a:p>
            <a:r>
              <a:rPr lang="en-GB" sz="2000">
                <a:cs typeface="Arial"/>
              </a:rPr>
              <a:t>Licenced from 6 months of age </a:t>
            </a:r>
          </a:p>
          <a:p>
            <a:endParaRPr lang="en-GB" sz="2000">
              <a:cs typeface="Arial"/>
            </a:endParaRPr>
          </a:p>
          <a:p>
            <a:endParaRPr lang="en-GB">
              <a:cs typeface="Arial"/>
            </a:endParaRPr>
          </a:p>
        </p:txBody>
      </p:sp>
      <p:sp>
        <p:nvSpPr>
          <p:cNvPr id="4" name="Slide Number Placeholder 4">
            <a:extLst>
              <a:ext uri="{FF2B5EF4-FFF2-40B4-BE49-F238E27FC236}">
                <a16:creationId xmlns:a16="http://schemas.microsoft.com/office/drawing/2014/main" id="{EA1FC762-1303-E601-B0D5-E3A9A9B989D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42</a:t>
            </a:fld>
            <a:endParaRPr lang="en-GB"/>
          </a:p>
        </p:txBody>
      </p:sp>
      <p:sp>
        <p:nvSpPr>
          <p:cNvPr id="8" name="TextBox 7">
            <a:extLst>
              <a:ext uri="{FF2B5EF4-FFF2-40B4-BE49-F238E27FC236}">
                <a16:creationId xmlns:a16="http://schemas.microsoft.com/office/drawing/2014/main" id="{24A68664-EB84-3DA3-5817-4624A7283C43}"/>
              </a:ext>
            </a:extLst>
          </p:cNvPr>
          <p:cNvSpPr txBox="1"/>
          <p:nvPr/>
        </p:nvSpPr>
        <p:spPr>
          <a:xfrm>
            <a:off x="968062" y="5215899"/>
            <a:ext cx="102558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Cell-based Trivalent Influenza Vaccine (Surface Antigen, Inactivated) Seqirus suspension for injection in pre-filled syringe - Summary of Product Characteristics (SmPC) - (</a:t>
            </a:r>
            <a:r>
              <a:rPr lang="en-US" err="1">
                <a:hlinkClick r:id="rId3"/>
              </a:rPr>
              <a:t>emc</a:t>
            </a:r>
            <a:r>
              <a:rPr lang="en-US">
                <a:hlinkClick r:id="rId3"/>
              </a:rPr>
              <a:t>) | 15818</a:t>
            </a:r>
            <a:endParaRPr lang="en-US"/>
          </a:p>
        </p:txBody>
      </p:sp>
      <p:sp>
        <p:nvSpPr>
          <p:cNvPr id="6" name="Footer Placeholder 3">
            <a:extLst>
              <a:ext uri="{FF2B5EF4-FFF2-40B4-BE49-F238E27FC236}">
                <a16:creationId xmlns:a16="http://schemas.microsoft.com/office/drawing/2014/main" id="{1E0093D4-7FA1-F4A5-8BF4-967F4E53568E}"/>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329578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67B2-A55E-4078-A8FE-94971C11FEC6}"/>
              </a:ext>
            </a:extLst>
          </p:cNvPr>
          <p:cNvSpPr>
            <a:spLocks noGrp="1"/>
          </p:cNvSpPr>
          <p:nvPr>
            <p:ph type="title"/>
          </p:nvPr>
        </p:nvSpPr>
        <p:spPr>
          <a:xfrm>
            <a:off x="367530" y="347370"/>
            <a:ext cx="10515600" cy="706992"/>
          </a:xfrm>
        </p:spPr>
        <p:txBody>
          <a:bodyPr/>
          <a:lstStyle/>
          <a:p>
            <a:pPr algn="ctr"/>
            <a:r>
              <a:rPr lang="en-GB" sz="3600" b="1"/>
              <a:t>Live attenuated influenza vaccine (LAIV)</a:t>
            </a:r>
          </a:p>
        </p:txBody>
      </p:sp>
      <p:sp>
        <p:nvSpPr>
          <p:cNvPr id="3" name="Content Placeholder 2">
            <a:extLst>
              <a:ext uri="{FF2B5EF4-FFF2-40B4-BE49-F238E27FC236}">
                <a16:creationId xmlns:a16="http://schemas.microsoft.com/office/drawing/2014/main" id="{A324D239-9C68-456B-AA26-7FC2A8594B0F}"/>
              </a:ext>
            </a:extLst>
          </p:cNvPr>
          <p:cNvSpPr>
            <a:spLocks noGrp="1"/>
          </p:cNvSpPr>
          <p:nvPr>
            <p:ph idx="1"/>
          </p:nvPr>
        </p:nvSpPr>
        <p:spPr>
          <a:xfrm>
            <a:off x="838200" y="1253331"/>
            <a:ext cx="10515600" cy="4351338"/>
          </a:xfrm>
        </p:spPr>
        <p:txBody>
          <a:bodyPr lIns="91440" tIns="45720" rIns="91440" bIns="45720" anchor="t">
            <a:normAutofit/>
          </a:bodyPr>
          <a:lstStyle/>
          <a:p>
            <a:pPr>
              <a:buFont typeface="Arial" pitchFamily="34" charset="0"/>
              <a:buChar char="•"/>
            </a:pPr>
            <a:r>
              <a:rPr lang="en-GB" sz="2200">
                <a:solidFill>
                  <a:srgbClr val="002060"/>
                </a:solidFill>
              </a:rPr>
              <a:t>The effectiveness of LAIV has been proven over many years, offering direct protection to children against flu A and flu B, and contributing to indirect protection in older adults.</a:t>
            </a:r>
            <a:endParaRPr lang="en-US" sz="2200">
              <a:solidFill>
                <a:srgbClr val="002060"/>
              </a:solidFill>
            </a:endParaRPr>
          </a:p>
          <a:p>
            <a:pPr>
              <a:buFont typeface="Arial" pitchFamily="34" charset="0"/>
              <a:buChar char="•"/>
            </a:pPr>
            <a:r>
              <a:rPr lang="en-GB" sz="2200">
                <a:solidFill>
                  <a:srgbClr val="002060"/>
                </a:solidFill>
              </a:rPr>
              <a:t>JCVI highlighted that LAIV provides significant protection to children, including against hospitalisations from flu</a:t>
            </a:r>
            <a:endParaRPr lang="en-US" sz="2200">
              <a:solidFill>
                <a:srgbClr val="002060"/>
              </a:solidFill>
            </a:endParaRPr>
          </a:p>
          <a:p>
            <a:r>
              <a:rPr lang="en-US" sz="2200">
                <a:solidFill>
                  <a:srgbClr val="002060"/>
                </a:solidFill>
              </a:rPr>
              <a:t>Since this vaccine is comprised of weakened whole live virus, it replicates natural infection which induces better immune memory. </a:t>
            </a:r>
            <a:r>
              <a:rPr lang="en-GB" sz="2200">
                <a:solidFill>
                  <a:srgbClr val="002060"/>
                </a:solidFill>
              </a:rPr>
              <a:t>In addition to being attenuated, the live viruses in LAIV have been adapted to cold so that they cannot replicate efficiently at body temperature</a:t>
            </a:r>
            <a:endParaRPr lang="en-US" sz="2200">
              <a:solidFill>
                <a:srgbClr val="002060"/>
              </a:solidFill>
            </a:endParaRPr>
          </a:p>
          <a:p>
            <a:pPr>
              <a:buFont typeface="Arial" pitchFamily="34" charset="0"/>
              <a:buChar char="•"/>
            </a:pPr>
            <a:r>
              <a:rPr lang="en-US" sz="2200">
                <a:solidFill>
                  <a:srgbClr val="002060"/>
                </a:solidFill>
              </a:rPr>
              <a:t>LAIV has a good safety profile in children aged 2 years and older</a:t>
            </a:r>
            <a:endParaRPr lang="en-US" sz="2200">
              <a:solidFill>
                <a:srgbClr val="002060"/>
              </a:solidFill>
              <a:cs typeface="Arial"/>
            </a:endParaRPr>
          </a:p>
          <a:p>
            <a:endParaRPr lang="en-GB" sz="2200" strike="sngStrike">
              <a:solidFill>
                <a:srgbClr val="002060"/>
              </a:solidFill>
              <a:cs typeface="Arial"/>
            </a:endParaRPr>
          </a:p>
          <a:p>
            <a:endParaRPr lang="en-GB"/>
          </a:p>
        </p:txBody>
      </p:sp>
      <p:sp>
        <p:nvSpPr>
          <p:cNvPr id="4" name="Slide Number Placeholder 4">
            <a:extLst>
              <a:ext uri="{FF2B5EF4-FFF2-40B4-BE49-F238E27FC236}">
                <a16:creationId xmlns:a16="http://schemas.microsoft.com/office/drawing/2014/main" id="{BD120B0B-2AF3-27D1-16FB-8D29D92D6320}"/>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43</a:t>
            </a:fld>
            <a:endParaRPr lang="en-GB"/>
          </a:p>
        </p:txBody>
      </p:sp>
      <p:sp>
        <p:nvSpPr>
          <p:cNvPr id="6" name="TextBox 5">
            <a:extLst>
              <a:ext uri="{FF2B5EF4-FFF2-40B4-BE49-F238E27FC236}">
                <a16:creationId xmlns:a16="http://schemas.microsoft.com/office/drawing/2014/main" id="{9711FB5E-BB8C-0839-655E-E5D1650AC387}"/>
              </a:ext>
            </a:extLst>
          </p:cNvPr>
          <p:cNvSpPr txBox="1"/>
          <p:nvPr/>
        </p:nvSpPr>
        <p:spPr>
          <a:xfrm>
            <a:off x="1074546" y="5207524"/>
            <a:ext cx="10274157" cy="523220"/>
          </a:xfrm>
          <a:prstGeom prst="rect">
            <a:avLst/>
          </a:prstGeom>
          <a:noFill/>
        </p:spPr>
        <p:txBody>
          <a:bodyPr wrap="square">
            <a:spAutoFit/>
          </a:bodyPr>
          <a:lstStyle/>
          <a:p>
            <a:pPr algn="ctr"/>
            <a:r>
              <a:rPr lang="en-GB" sz="1400" err="1">
                <a:hlinkClick r:id="rId3"/>
              </a:rPr>
              <a:t>Fluenz</a:t>
            </a:r>
            <a:r>
              <a:rPr lang="en-GB" sz="1400">
                <a:hlinkClick r:id="rId3"/>
              </a:rPr>
              <a:t> Trivalent nasal spray suspension Influenza vaccine (live attenuated, nasal) – </a:t>
            </a:r>
          </a:p>
          <a:p>
            <a:pPr algn="ctr"/>
            <a:r>
              <a:rPr lang="en-GB" sz="1400">
                <a:hlinkClick r:id="rId3"/>
              </a:rPr>
              <a:t>Summary of Product Characteristics (SmPC) - (</a:t>
            </a:r>
            <a:r>
              <a:rPr lang="en-GB" sz="1400" err="1">
                <a:hlinkClick r:id="rId3"/>
              </a:rPr>
              <a:t>emc</a:t>
            </a:r>
            <a:r>
              <a:rPr lang="en-GB" sz="1400">
                <a:hlinkClick r:id="rId3"/>
              </a:rPr>
              <a:t>) (medicines.org.uk)</a:t>
            </a:r>
            <a:endParaRPr lang="en-GB" sz="1400"/>
          </a:p>
        </p:txBody>
      </p:sp>
      <p:sp>
        <p:nvSpPr>
          <p:cNvPr id="7" name="Footer Placeholder 3">
            <a:extLst>
              <a:ext uri="{FF2B5EF4-FFF2-40B4-BE49-F238E27FC236}">
                <a16:creationId xmlns:a16="http://schemas.microsoft.com/office/drawing/2014/main" id="{FE509BBB-3FF8-3C3E-1B26-0C4C594BDB7B}"/>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4095465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F77BE-77C6-46D1-B994-A3B8ACB9C237}"/>
              </a:ext>
            </a:extLst>
          </p:cNvPr>
          <p:cNvSpPr>
            <a:spLocks noGrp="1"/>
          </p:cNvSpPr>
          <p:nvPr>
            <p:ph type="title"/>
          </p:nvPr>
        </p:nvSpPr>
        <p:spPr>
          <a:xfrm>
            <a:off x="404853" y="347370"/>
            <a:ext cx="9849492" cy="716323"/>
          </a:xfrm>
        </p:spPr>
        <p:txBody>
          <a:bodyPr lIns="91440" tIns="45720" rIns="91440" bIns="45720" anchor="t"/>
          <a:lstStyle/>
          <a:p>
            <a:r>
              <a:rPr lang="en-GB" sz="3600" b="1">
                <a:latin typeface="Arial"/>
                <a:ea typeface="ヒラギノ角ゴ Pro W3"/>
                <a:cs typeface="ヒラギノ角ゴ Pro W3" charset="-128"/>
              </a:rPr>
              <a:t>The LAIV used in the UK is </a:t>
            </a:r>
            <a:r>
              <a:rPr lang="en-GB" sz="3600" b="1" err="1">
                <a:latin typeface="Arial"/>
                <a:ea typeface="ヒラギノ角ゴ Pro W3"/>
                <a:cs typeface="ヒラギノ角ゴ Pro W3" charset="-128"/>
              </a:rPr>
              <a:t>Fluenz</a:t>
            </a:r>
            <a:r>
              <a:rPr lang="en-GB" sz="3600" b="1" baseline="30000">
                <a:latin typeface="Arial"/>
                <a:ea typeface="ヒラギノ角ゴ Pro W3"/>
                <a:cs typeface="Arial"/>
              </a:rPr>
              <a:t>®</a:t>
            </a:r>
            <a:endParaRPr lang="en-GB" sz="3600" b="1" baseline="30000">
              <a:ea typeface="ヒラギノ角ゴ Pro W3"/>
              <a:cs typeface="Arial"/>
            </a:endParaRPr>
          </a:p>
        </p:txBody>
      </p:sp>
      <p:sp>
        <p:nvSpPr>
          <p:cNvPr id="3" name="Content Placeholder 2">
            <a:extLst>
              <a:ext uri="{FF2B5EF4-FFF2-40B4-BE49-F238E27FC236}">
                <a16:creationId xmlns:a16="http://schemas.microsoft.com/office/drawing/2014/main" id="{4C2F139A-6339-4E4B-805C-424ED1F76055}"/>
              </a:ext>
            </a:extLst>
          </p:cNvPr>
          <p:cNvSpPr>
            <a:spLocks noGrp="1"/>
          </p:cNvSpPr>
          <p:nvPr>
            <p:ph idx="1"/>
          </p:nvPr>
        </p:nvSpPr>
        <p:spPr>
          <a:xfrm>
            <a:off x="330205" y="1586204"/>
            <a:ext cx="11123857" cy="4539960"/>
          </a:xfrm>
        </p:spPr>
        <p:txBody>
          <a:bodyPr/>
          <a:lstStyle/>
          <a:p>
            <a:pPr marL="520700" lvl="1" indent="-342900">
              <a:lnSpc>
                <a:spcPct val="90000"/>
              </a:lnSpc>
              <a:spcBef>
                <a:spcPct val="0"/>
              </a:spcBef>
            </a:pPr>
            <a:r>
              <a:rPr lang="en-GB" sz="2000"/>
              <a:t>Licensed from 24 months to less than 18 years of age</a:t>
            </a:r>
          </a:p>
          <a:p>
            <a:pPr marL="447675" lvl="1" indent="-269875">
              <a:lnSpc>
                <a:spcPct val="90000"/>
              </a:lnSpc>
              <a:spcBef>
                <a:spcPct val="0"/>
              </a:spcBef>
              <a:buFont typeface="Arial" charset="0"/>
              <a:buChar char="•"/>
            </a:pPr>
            <a:endParaRPr lang="en-GB" sz="2000"/>
          </a:p>
          <a:p>
            <a:pPr marL="520700" lvl="1" indent="-342900">
              <a:lnSpc>
                <a:spcPct val="90000"/>
              </a:lnSpc>
              <a:spcBef>
                <a:spcPct val="0"/>
              </a:spcBef>
            </a:pPr>
            <a:r>
              <a:rPr lang="en-GB" sz="2000"/>
              <a:t>Nasal spray (suspension) in a prefilled nasal applicator</a:t>
            </a:r>
          </a:p>
          <a:p>
            <a:pPr marL="447675" lvl="1" indent="-269875">
              <a:lnSpc>
                <a:spcPct val="90000"/>
              </a:lnSpc>
              <a:spcBef>
                <a:spcPct val="0"/>
              </a:spcBef>
              <a:buFont typeface="Arial" charset="0"/>
              <a:buChar char="•"/>
            </a:pPr>
            <a:endParaRPr lang="en-GB" sz="2000"/>
          </a:p>
          <a:p>
            <a:pPr marL="520700" lvl="1" indent="-342900">
              <a:lnSpc>
                <a:spcPct val="90000"/>
              </a:lnSpc>
              <a:spcBef>
                <a:spcPct val="0"/>
              </a:spcBef>
            </a:pPr>
            <a:r>
              <a:rPr lang="en-GB" sz="2000"/>
              <a:t>The suspension is colourless to pale yellow, clear to opalescent. Small white particles may be present</a:t>
            </a:r>
          </a:p>
          <a:p>
            <a:pPr marL="177800" lvl="1" indent="0">
              <a:lnSpc>
                <a:spcPct val="90000"/>
              </a:lnSpc>
              <a:spcBef>
                <a:spcPct val="0"/>
              </a:spcBef>
            </a:pPr>
            <a:endParaRPr lang="en-GB" sz="2000"/>
          </a:p>
          <a:p>
            <a:pPr marL="457200" lvl="1" indent="-342900">
              <a:spcBef>
                <a:spcPct val="0"/>
              </a:spcBef>
            </a:pPr>
            <a:r>
              <a:rPr lang="en-GB" sz="2000"/>
              <a:t> Supplied in a pack containing 10 doses (single use prefilled nasal applicators)</a:t>
            </a:r>
          </a:p>
          <a:p>
            <a:pPr marL="342900" lvl="1">
              <a:spcBef>
                <a:spcPct val="0"/>
              </a:spcBef>
            </a:pPr>
            <a:endParaRPr lang="en-GB" sz="2000"/>
          </a:p>
          <a:p>
            <a:pPr marL="457200" lvl="1" indent="-342900">
              <a:spcBef>
                <a:spcPct val="0"/>
              </a:spcBef>
            </a:pPr>
            <a:r>
              <a:rPr lang="en-GB" sz="2000"/>
              <a:t> Ready to use (no reconstitution or dilution required)</a:t>
            </a:r>
          </a:p>
          <a:p>
            <a:pPr marL="342900" lvl="1">
              <a:spcBef>
                <a:spcPct val="0"/>
              </a:spcBef>
            </a:pPr>
            <a:endParaRPr lang="en-GB" sz="2000"/>
          </a:p>
          <a:p>
            <a:pPr marL="457200" lvl="1" indent="-342900">
              <a:spcBef>
                <a:spcPct val="0"/>
              </a:spcBef>
            </a:pPr>
            <a:r>
              <a:rPr lang="en-GB" sz="2000"/>
              <a:t> Each applicator contains 0.2ml (administered as 0.1ml per nostril)</a:t>
            </a:r>
          </a:p>
          <a:p>
            <a:endParaRPr lang="en-GB"/>
          </a:p>
        </p:txBody>
      </p:sp>
      <p:pic>
        <p:nvPicPr>
          <p:cNvPr id="7" name="Picture 2">
            <a:extLst>
              <a:ext uri="{FF2B5EF4-FFF2-40B4-BE49-F238E27FC236}">
                <a16:creationId xmlns:a16="http://schemas.microsoft.com/office/drawing/2014/main" id="{1D3E4E99-DC48-4EF1-BD65-622946119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394" y="1440674"/>
            <a:ext cx="3672406" cy="1161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4">
            <a:extLst>
              <a:ext uri="{FF2B5EF4-FFF2-40B4-BE49-F238E27FC236}">
                <a16:creationId xmlns:a16="http://schemas.microsoft.com/office/drawing/2014/main" id="{0BA887BD-08AB-1AFB-8542-C7A18A9EFCCE}"/>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44</a:t>
            </a:fld>
            <a:endParaRPr lang="en-GB"/>
          </a:p>
        </p:txBody>
      </p:sp>
      <p:sp>
        <p:nvSpPr>
          <p:cNvPr id="6" name="Footer Placeholder 3">
            <a:extLst>
              <a:ext uri="{FF2B5EF4-FFF2-40B4-BE49-F238E27FC236}">
                <a16:creationId xmlns:a16="http://schemas.microsoft.com/office/drawing/2014/main" id="{1CBA3113-8957-3C8C-37AA-FF3091F433EE}"/>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972549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696BD-C97C-4CA2-BC3B-61AD170E2671}"/>
              </a:ext>
            </a:extLst>
          </p:cNvPr>
          <p:cNvSpPr>
            <a:spLocks noGrp="1"/>
          </p:cNvSpPr>
          <p:nvPr>
            <p:ph type="title"/>
          </p:nvPr>
        </p:nvSpPr>
        <p:spPr>
          <a:xfrm>
            <a:off x="647450" y="179722"/>
            <a:ext cx="7505950" cy="725653"/>
          </a:xfrm>
        </p:spPr>
        <p:txBody>
          <a:bodyPr/>
          <a:lstStyle/>
          <a:p>
            <a:r>
              <a:rPr lang="en-GB" sz="3600" b="1"/>
              <a:t>Porcine gelatine</a:t>
            </a:r>
          </a:p>
        </p:txBody>
      </p:sp>
      <p:sp>
        <p:nvSpPr>
          <p:cNvPr id="3" name="Content Placeholder 2">
            <a:extLst>
              <a:ext uri="{FF2B5EF4-FFF2-40B4-BE49-F238E27FC236}">
                <a16:creationId xmlns:a16="http://schemas.microsoft.com/office/drawing/2014/main" id="{D3D1E900-247A-42B3-8DF0-4C458E980632}"/>
              </a:ext>
            </a:extLst>
          </p:cNvPr>
          <p:cNvSpPr>
            <a:spLocks noGrp="1"/>
          </p:cNvSpPr>
          <p:nvPr>
            <p:ph idx="1"/>
          </p:nvPr>
        </p:nvSpPr>
        <p:spPr>
          <a:xfrm>
            <a:off x="509223" y="905374"/>
            <a:ext cx="7225901" cy="5008131"/>
          </a:xfrm>
        </p:spPr>
        <p:txBody>
          <a:bodyPr lIns="91440" tIns="45720" rIns="91440" bIns="45720" anchor="t">
            <a:normAutofit fontScale="70000" lnSpcReduction="20000"/>
          </a:bodyPr>
          <a:lstStyle/>
          <a:p>
            <a:pPr algn="just">
              <a:lnSpc>
                <a:spcPct val="110000"/>
              </a:lnSpc>
              <a:buFont typeface="Arial" panose="020B0604020202020204" pitchFamily="34" charset="0"/>
              <a:buChar char="•"/>
            </a:pPr>
            <a:r>
              <a:rPr lang="en-GB" sz="2900"/>
              <a:t>The LAIV contains a highly purified form of gelatine derived from pigs</a:t>
            </a:r>
          </a:p>
          <a:p>
            <a:pPr algn="just">
              <a:lnSpc>
                <a:spcPct val="110000"/>
              </a:lnSpc>
              <a:buFont typeface="Arial" panose="020B0604020202020204" pitchFamily="34" charset="0"/>
              <a:buChar char="•"/>
            </a:pPr>
            <a:r>
              <a:rPr lang="en-GB" sz="2900"/>
              <a:t>Gelatine is used in LAIV as a stabiliser - it protects the live viruses from the effects of temperature</a:t>
            </a:r>
            <a:endParaRPr lang="en-GB" sz="2900">
              <a:cs typeface="Arial"/>
            </a:endParaRPr>
          </a:p>
          <a:p>
            <a:pPr algn="just">
              <a:lnSpc>
                <a:spcPct val="110000"/>
              </a:lnSpc>
              <a:buFont typeface="Arial" panose="020B0604020202020204" pitchFamily="34" charset="0"/>
              <a:buChar char="•"/>
            </a:pPr>
            <a:r>
              <a:rPr lang="en-GB" sz="2900"/>
              <a:t>Gelatine is commonly used in a range of pharmaceutical products, including many capsules and some vaccines</a:t>
            </a:r>
            <a:endParaRPr lang="en-GB" sz="2900">
              <a:cs typeface="Arial"/>
            </a:endParaRPr>
          </a:p>
          <a:p>
            <a:pPr algn="just">
              <a:lnSpc>
                <a:spcPct val="110000"/>
              </a:lnSpc>
            </a:pPr>
            <a:r>
              <a:rPr lang="en-GB" sz="2900"/>
              <a:t>There is no other live attenuated flu vaccine available that does not contain porcine gelatine. The manufacturer of LAIV </a:t>
            </a:r>
            <a:r>
              <a:rPr lang="en-GB" sz="2900">
                <a:solidFill>
                  <a:srgbClr val="002060"/>
                </a:solidFill>
              </a:rPr>
              <a:t> tested </a:t>
            </a:r>
            <a:r>
              <a:rPr lang="en-GB" sz="2900"/>
              <a:t>40 potential stabilisers – gelatine was chosen because without it, stability was significantly reduced </a:t>
            </a:r>
            <a:endParaRPr lang="en-GB" sz="2900">
              <a:cs typeface="Arial"/>
            </a:endParaRPr>
          </a:p>
          <a:p>
            <a:pPr>
              <a:lnSpc>
                <a:spcPct val="110000"/>
              </a:lnSpc>
            </a:pPr>
            <a:r>
              <a:rPr lang="en-GB" sz="2900">
                <a:effectLst/>
              </a:rPr>
              <a:t>LAIV is supplied centrally. Where an injectable vaccine is offered as an alternative to LAIV in the circumstances described above, it will be eligible for reimbursement</a:t>
            </a:r>
            <a:r>
              <a:rPr lang="en-GB" sz="2900"/>
              <a:t>. </a:t>
            </a:r>
            <a:r>
              <a:rPr lang="en-GB" sz="2900">
                <a:solidFill>
                  <a:srgbClr val="00A7A7"/>
                </a:solidFill>
              </a:rPr>
              <a:t>(</a:t>
            </a:r>
            <a:r>
              <a:rPr lang="en-GB" sz="2900">
                <a:solidFill>
                  <a:srgbClr val="00A7A7"/>
                </a:solidFill>
                <a:hlinkClick r:id="rId3">
                  <a:extLst>
                    <a:ext uri="{A12FA001-AC4F-418D-AE19-62706E023703}">
                      <ahyp:hlinkClr xmlns:ahyp="http://schemas.microsoft.com/office/drawing/2018/hyperlinkcolor" val="tx"/>
                    </a:ext>
                  </a:extLst>
                </a:hlinkClick>
              </a:rPr>
              <a:t>WHC/2026/010</a:t>
            </a:r>
            <a:r>
              <a:rPr lang="en-GB" sz="2900">
                <a:solidFill>
                  <a:srgbClr val="00A7A7"/>
                </a:solidFill>
              </a:rPr>
              <a:t>)</a:t>
            </a:r>
            <a:endParaRPr lang="en-GB" sz="2900">
              <a:solidFill>
                <a:srgbClr val="00A7A7"/>
              </a:solidFill>
              <a:cs typeface="Arial"/>
            </a:endParaRPr>
          </a:p>
        </p:txBody>
      </p:sp>
      <p:sp>
        <p:nvSpPr>
          <p:cNvPr id="8" name="TextBox 7">
            <a:extLst>
              <a:ext uri="{FF2B5EF4-FFF2-40B4-BE49-F238E27FC236}">
                <a16:creationId xmlns:a16="http://schemas.microsoft.com/office/drawing/2014/main" id="{88D69A11-58EF-C8E8-28A9-7D5BAE69B24A}"/>
              </a:ext>
            </a:extLst>
          </p:cNvPr>
          <p:cNvSpPr txBox="1"/>
          <p:nvPr/>
        </p:nvSpPr>
        <p:spPr>
          <a:xfrm>
            <a:off x="7404605" y="5597503"/>
            <a:ext cx="4864510" cy="646331"/>
          </a:xfrm>
          <a:prstGeom prst="rect">
            <a:avLst/>
          </a:prstGeom>
          <a:noFill/>
        </p:spPr>
        <p:txBody>
          <a:bodyPr wrap="square">
            <a:spAutoFit/>
          </a:bodyPr>
          <a:lstStyle/>
          <a:p>
            <a:pPr algn="ctr"/>
            <a:r>
              <a:rPr lang="en-GB">
                <a:hlinkClick r:id="rId4"/>
              </a:rPr>
              <a:t>Leaflets and accessible vaccination information - Public Health Wales (</a:t>
            </a:r>
            <a:r>
              <a:rPr lang="en-GB" err="1">
                <a:hlinkClick r:id="rId4"/>
              </a:rPr>
              <a:t>nhs.wales</a:t>
            </a:r>
            <a:r>
              <a:rPr lang="en-GB">
                <a:hlinkClick r:id="rId4"/>
              </a:rPr>
              <a:t>)</a:t>
            </a:r>
            <a:endParaRPr lang="en-GB"/>
          </a:p>
        </p:txBody>
      </p:sp>
      <p:sp>
        <p:nvSpPr>
          <p:cNvPr id="4" name="Slide Number Placeholder 4">
            <a:extLst>
              <a:ext uri="{FF2B5EF4-FFF2-40B4-BE49-F238E27FC236}">
                <a16:creationId xmlns:a16="http://schemas.microsoft.com/office/drawing/2014/main" id="{34EAC97D-4E5C-2B7A-FBF8-1D15A4832449}"/>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45</a:t>
            </a:fld>
            <a:endParaRPr lang="en-GB"/>
          </a:p>
        </p:txBody>
      </p:sp>
      <p:pic>
        <p:nvPicPr>
          <p:cNvPr id="5" name="Picture 4">
            <a:extLst>
              <a:ext uri="{FF2B5EF4-FFF2-40B4-BE49-F238E27FC236}">
                <a16:creationId xmlns:a16="http://schemas.microsoft.com/office/drawing/2014/main" id="{DAD2C6AE-B7C0-5D5B-4B2A-90EE7CF4CB28}"/>
              </a:ext>
            </a:extLst>
          </p:cNvPr>
          <p:cNvPicPr>
            <a:picLocks noChangeAspect="1"/>
          </p:cNvPicPr>
          <p:nvPr/>
        </p:nvPicPr>
        <p:blipFill>
          <a:blip r:embed="rId5"/>
          <a:stretch>
            <a:fillRect/>
          </a:stretch>
        </p:blipFill>
        <p:spPr>
          <a:xfrm>
            <a:off x="8078549" y="338666"/>
            <a:ext cx="3509759" cy="5128381"/>
          </a:xfrm>
          <a:prstGeom prst="rect">
            <a:avLst/>
          </a:prstGeom>
        </p:spPr>
      </p:pic>
      <p:sp>
        <p:nvSpPr>
          <p:cNvPr id="7" name="Footer Placeholder 3">
            <a:extLst>
              <a:ext uri="{FF2B5EF4-FFF2-40B4-BE49-F238E27FC236}">
                <a16:creationId xmlns:a16="http://schemas.microsoft.com/office/drawing/2014/main" id="{AE615F59-939A-6CB4-645A-5C955DB41BDA}"/>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160346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9519-8773-4643-88BF-B0CD88317502}"/>
              </a:ext>
            </a:extLst>
          </p:cNvPr>
          <p:cNvSpPr>
            <a:spLocks noGrp="1"/>
          </p:cNvSpPr>
          <p:nvPr>
            <p:ph type="title"/>
          </p:nvPr>
        </p:nvSpPr>
        <p:spPr>
          <a:xfrm>
            <a:off x="507490" y="159375"/>
            <a:ext cx="6945362" cy="660339"/>
          </a:xfrm>
        </p:spPr>
        <p:txBody>
          <a:bodyPr lIns="91440" tIns="45720" rIns="91440" bIns="45720" anchor="t"/>
          <a:lstStyle/>
          <a:p>
            <a:r>
              <a:rPr lang="en-GB" sz="4000" b="1"/>
              <a:t>Number of doses</a:t>
            </a:r>
            <a:endParaRPr lang="en-GB" sz="4000" b="1">
              <a:cs typeface="Arial"/>
            </a:endParaRPr>
          </a:p>
        </p:txBody>
      </p:sp>
      <p:sp>
        <p:nvSpPr>
          <p:cNvPr id="3" name="Content Placeholder 2">
            <a:extLst>
              <a:ext uri="{FF2B5EF4-FFF2-40B4-BE49-F238E27FC236}">
                <a16:creationId xmlns:a16="http://schemas.microsoft.com/office/drawing/2014/main" id="{8238F200-48CE-4DC6-9926-865A9B08D693}"/>
              </a:ext>
            </a:extLst>
          </p:cNvPr>
          <p:cNvSpPr>
            <a:spLocks noGrp="1"/>
          </p:cNvSpPr>
          <p:nvPr>
            <p:ph idx="1"/>
          </p:nvPr>
        </p:nvSpPr>
        <p:spPr>
          <a:xfrm>
            <a:off x="507490" y="925475"/>
            <a:ext cx="10515600" cy="4351338"/>
          </a:xfrm>
        </p:spPr>
        <p:txBody>
          <a:bodyPr lIns="91440" tIns="45720" rIns="91440" bIns="45720" anchor="t">
            <a:noAutofit/>
          </a:bodyPr>
          <a:lstStyle/>
          <a:p>
            <a:r>
              <a:rPr lang="en-GB" sz="2000"/>
              <a:t>Children aged 6 months to less than 9 years </a:t>
            </a:r>
            <a:r>
              <a:rPr lang="en-GB" sz="2000" b="1"/>
              <a:t>who are in clinical risk groups </a:t>
            </a:r>
            <a:r>
              <a:rPr lang="en-GB" sz="2000" b="1">
                <a:cs typeface="Times New Roman"/>
              </a:rPr>
              <a:t>or who are</a:t>
            </a:r>
            <a:r>
              <a:rPr lang="en-GB" sz="2000" b="1" dirty="0">
                <a:effectLst/>
                <a:ea typeface="Times New Roman" panose="02020603050405020304" pitchFamily="18" charset="0"/>
                <a:cs typeface="Times New Roman"/>
              </a:rPr>
              <a:t> </a:t>
            </a:r>
            <a:r>
              <a:rPr lang="en-GB" sz="2000" b="1">
                <a:effectLst/>
                <a:ea typeface="Times New Roman" panose="02020603050405020304" pitchFamily="18" charset="0"/>
                <a:cs typeface="Times New Roman"/>
              </a:rPr>
              <a:t>a household contact of an immunosuppressed individual</a:t>
            </a:r>
            <a:r>
              <a:rPr lang="en-GB" sz="2000" dirty="0">
                <a:effectLst/>
                <a:ea typeface="Times New Roman" panose="02020603050405020304" pitchFamily="18" charset="0"/>
                <a:cs typeface="Times New Roman"/>
              </a:rPr>
              <a:t> </a:t>
            </a:r>
            <a:r>
              <a:rPr lang="en-GB" sz="2000"/>
              <a:t>who have not received flu vaccine previously should be offered a second dose of LAIV (if no contraindications – otherwise offer inactivated vaccine). These doses should be given at least 4 weeks apart</a:t>
            </a:r>
            <a:endParaRPr lang="en-GB" sz="2000" dirty="0">
              <a:cs typeface="Arial"/>
            </a:endParaRPr>
          </a:p>
          <a:p>
            <a:endParaRPr lang="en-GB" sz="2000" dirty="0"/>
          </a:p>
          <a:p>
            <a:r>
              <a:rPr lang="en-GB" sz="2000"/>
              <a:t>JCVI has advised that children aged 2 years to under 9 years of age </a:t>
            </a:r>
            <a:r>
              <a:rPr lang="en-GB" sz="2000" b="1"/>
              <a:t>who are not in a clinical risk group</a:t>
            </a:r>
            <a:r>
              <a:rPr lang="en-GB" sz="2000"/>
              <a:t>, only require a single dose of LAIV, irrespective of whether they have received influenza vaccine previously.  Only modest additional protection is provided by a second dose of LAIV. This advice differs from that in the </a:t>
            </a:r>
            <a:r>
              <a:rPr lang="en-GB" sz="2000" dirty="0">
                <a:hlinkClick r:id="rId3"/>
              </a:rPr>
              <a:t>SmPC for LAIV</a:t>
            </a:r>
            <a:r>
              <a:rPr lang="en-GB" sz="2000" dirty="0"/>
              <a:t> </a:t>
            </a:r>
            <a:endParaRPr lang="en-GB" sz="2000" dirty="0">
              <a:cs typeface="Arial"/>
            </a:endParaRPr>
          </a:p>
          <a:p>
            <a:endParaRPr lang="en-GB" sz="2000" dirty="0"/>
          </a:p>
          <a:p>
            <a:r>
              <a:rPr lang="en-GB" sz="2000"/>
              <a:t>Also, children under 9 years who are not in a clinical risk group whose parents request they receive injectable influenza vaccine instead of LAIV should be offered a single dose, even if they have not previously received influenza vaccine. The same applies to children not in a clinical risk group who cannot receive LAIV due to contraindications</a:t>
            </a:r>
            <a:endParaRPr lang="en-GB" sz="2000">
              <a:cs typeface="Arial"/>
            </a:endParaRPr>
          </a:p>
        </p:txBody>
      </p:sp>
      <p:sp>
        <p:nvSpPr>
          <p:cNvPr id="4" name="Slide Number Placeholder 4">
            <a:extLst>
              <a:ext uri="{FF2B5EF4-FFF2-40B4-BE49-F238E27FC236}">
                <a16:creationId xmlns:a16="http://schemas.microsoft.com/office/drawing/2014/main" id="{E431B6A4-D65A-063B-C117-FC1A918FB5AA}"/>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46</a:t>
            </a:fld>
            <a:endParaRPr lang="en-GB"/>
          </a:p>
        </p:txBody>
      </p:sp>
      <p:sp>
        <p:nvSpPr>
          <p:cNvPr id="6" name="Footer Placeholder 3">
            <a:extLst>
              <a:ext uri="{FF2B5EF4-FFF2-40B4-BE49-F238E27FC236}">
                <a16:creationId xmlns:a16="http://schemas.microsoft.com/office/drawing/2014/main" id="{016E74FC-DBF5-9164-0A9E-440E3AE14992}"/>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799629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96FE-0DE3-4F90-8997-912509272783}"/>
              </a:ext>
            </a:extLst>
          </p:cNvPr>
          <p:cNvSpPr>
            <a:spLocks noGrp="1"/>
          </p:cNvSpPr>
          <p:nvPr>
            <p:ph type="title"/>
          </p:nvPr>
        </p:nvSpPr>
        <p:spPr>
          <a:xfrm>
            <a:off x="330205" y="136525"/>
            <a:ext cx="7544830" cy="734984"/>
          </a:xfrm>
        </p:spPr>
        <p:txBody>
          <a:bodyPr>
            <a:normAutofit/>
          </a:bodyPr>
          <a:lstStyle/>
          <a:p>
            <a:r>
              <a:rPr lang="en-GB" sz="3600" b="1"/>
              <a:t>Improving vaccine effectiveness</a:t>
            </a:r>
          </a:p>
        </p:txBody>
      </p:sp>
      <p:sp>
        <p:nvSpPr>
          <p:cNvPr id="3" name="Content Placeholder 2">
            <a:extLst>
              <a:ext uri="{FF2B5EF4-FFF2-40B4-BE49-F238E27FC236}">
                <a16:creationId xmlns:a16="http://schemas.microsoft.com/office/drawing/2014/main" id="{29444964-2B08-4BB1-B043-6F7446CCADA1}"/>
              </a:ext>
            </a:extLst>
          </p:cNvPr>
          <p:cNvSpPr>
            <a:spLocks noGrp="1"/>
          </p:cNvSpPr>
          <p:nvPr>
            <p:ph idx="1"/>
          </p:nvPr>
        </p:nvSpPr>
        <p:spPr>
          <a:xfrm>
            <a:off x="330205" y="871559"/>
            <a:ext cx="2717795" cy="4710319"/>
          </a:xfrm>
        </p:spPr>
        <p:txBody>
          <a:bodyPr lIns="91440" tIns="45720" rIns="91440" bIns="45720" anchor="t"/>
          <a:lstStyle/>
          <a:p>
            <a:pPr marL="0" indent="0">
              <a:buNone/>
            </a:pPr>
            <a:endParaRPr lang="en-GB" dirty="0"/>
          </a:p>
          <a:p>
            <a:pPr marL="0" indent="0">
              <a:buNone/>
            </a:pPr>
            <a:r>
              <a:rPr lang="en-GB" dirty="0"/>
              <a:t>*There are a number of potential factors leading to reduced vaccine effectiveness</a:t>
            </a:r>
            <a:endParaRPr lang="en-GB" dirty="0">
              <a:cs typeface="Arial"/>
            </a:endParaRPr>
          </a:p>
          <a:p>
            <a:pPr marL="0" indent="0">
              <a:buNone/>
            </a:pPr>
            <a:endParaRPr lang="en-GB" dirty="0"/>
          </a:p>
        </p:txBody>
      </p:sp>
      <p:pic>
        <p:nvPicPr>
          <p:cNvPr id="7" name="Picture 6">
            <a:extLst>
              <a:ext uri="{FF2B5EF4-FFF2-40B4-BE49-F238E27FC236}">
                <a16:creationId xmlns:a16="http://schemas.microsoft.com/office/drawing/2014/main" id="{5BB6A927-5827-4CA9-B0AA-F9BA73E19E77}"/>
              </a:ext>
            </a:extLst>
          </p:cNvPr>
          <p:cNvPicPr>
            <a:picLocks noChangeAspect="1"/>
          </p:cNvPicPr>
          <p:nvPr/>
        </p:nvPicPr>
        <p:blipFill>
          <a:blip r:embed="rId3"/>
          <a:stretch>
            <a:fillRect/>
          </a:stretch>
        </p:blipFill>
        <p:spPr>
          <a:xfrm>
            <a:off x="3218053" y="870930"/>
            <a:ext cx="8843318" cy="5023005"/>
          </a:xfrm>
          <a:prstGeom prst="rect">
            <a:avLst/>
          </a:prstGeom>
        </p:spPr>
      </p:pic>
      <p:sp>
        <p:nvSpPr>
          <p:cNvPr id="4" name="Slide Number Placeholder 4">
            <a:extLst>
              <a:ext uri="{FF2B5EF4-FFF2-40B4-BE49-F238E27FC236}">
                <a16:creationId xmlns:a16="http://schemas.microsoft.com/office/drawing/2014/main" id="{481FF068-3869-0302-0BAA-35122CF19FD5}"/>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47</a:t>
            </a:fld>
            <a:endParaRPr lang="en-GB"/>
          </a:p>
        </p:txBody>
      </p:sp>
      <p:sp>
        <p:nvSpPr>
          <p:cNvPr id="5" name="TextBox 4">
            <a:extLst>
              <a:ext uri="{FF2B5EF4-FFF2-40B4-BE49-F238E27FC236}">
                <a16:creationId xmlns:a16="http://schemas.microsoft.com/office/drawing/2014/main" id="{B524EECC-EA7D-8CB6-6A27-220DEB55D04D}"/>
              </a:ext>
            </a:extLst>
          </p:cNvPr>
          <p:cNvSpPr txBox="1"/>
          <p:nvPr/>
        </p:nvSpPr>
        <p:spPr>
          <a:xfrm>
            <a:off x="4101961" y="5895313"/>
            <a:ext cx="78779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JCVI statement on influenza vaccines for 2026 to 2027 - GOV.UK</a:t>
            </a:r>
            <a:endParaRPr lang="en-US" dirty="0"/>
          </a:p>
          <a:p>
            <a:pPr algn="ctr"/>
            <a:endParaRPr lang="en-US" dirty="0"/>
          </a:p>
        </p:txBody>
      </p:sp>
      <p:sp>
        <p:nvSpPr>
          <p:cNvPr id="8" name="Footer Placeholder 3">
            <a:extLst>
              <a:ext uri="{FF2B5EF4-FFF2-40B4-BE49-F238E27FC236}">
                <a16:creationId xmlns:a16="http://schemas.microsoft.com/office/drawing/2014/main" id="{427EB9DB-3041-7C23-C10C-FBFB7CD51D56}"/>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017291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674C5-638E-4990-B35B-87FF808BC27F}"/>
              </a:ext>
            </a:extLst>
          </p:cNvPr>
          <p:cNvSpPr>
            <a:spLocks noGrp="1"/>
          </p:cNvSpPr>
          <p:nvPr>
            <p:ph type="title"/>
          </p:nvPr>
        </p:nvSpPr>
        <p:spPr>
          <a:xfrm>
            <a:off x="532388" y="142780"/>
            <a:ext cx="11656520" cy="734984"/>
          </a:xfrm>
        </p:spPr>
        <p:txBody>
          <a:bodyPr lIns="91440" tIns="45720" rIns="91440" bIns="45720" anchor="t"/>
          <a:lstStyle/>
          <a:p>
            <a:r>
              <a:rPr lang="en-GB" sz="3600" b="1"/>
              <a:t>I</a:t>
            </a:r>
            <a:r>
              <a:rPr lang="en-GB" sz="4000" b="1"/>
              <a:t>nfluenza vaccine effectiveness</a:t>
            </a:r>
            <a:endParaRPr lang="en-GB" sz="4000" b="1">
              <a:cs typeface="Arial"/>
            </a:endParaRPr>
          </a:p>
        </p:txBody>
      </p:sp>
      <p:sp>
        <p:nvSpPr>
          <p:cNvPr id="3" name="Content Placeholder 2">
            <a:extLst>
              <a:ext uri="{FF2B5EF4-FFF2-40B4-BE49-F238E27FC236}">
                <a16:creationId xmlns:a16="http://schemas.microsoft.com/office/drawing/2014/main" id="{AFA2AF72-015D-416F-A71C-F3CD4C42EEC6}"/>
              </a:ext>
            </a:extLst>
          </p:cNvPr>
          <p:cNvSpPr>
            <a:spLocks noGrp="1"/>
          </p:cNvSpPr>
          <p:nvPr>
            <p:ph idx="1"/>
          </p:nvPr>
        </p:nvSpPr>
        <p:spPr>
          <a:xfrm>
            <a:off x="293056" y="1134895"/>
            <a:ext cx="10965113" cy="4945887"/>
          </a:xfrm>
        </p:spPr>
        <p:txBody>
          <a:bodyPr lIns="91440" tIns="45720" rIns="91440" bIns="45720" anchor="t">
            <a:noAutofit/>
          </a:bodyPr>
          <a:lstStyle/>
          <a:p>
            <a:r>
              <a:rPr lang="en-GB" sz="2000"/>
              <a:t>The effectiveness and cost-effectiveness of influenza vaccine depends upon the </a:t>
            </a:r>
            <a:br>
              <a:rPr lang="en-GB" sz="2000"/>
            </a:br>
            <a:r>
              <a:rPr lang="en-GB" sz="2000"/>
              <a:t>composition of the vaccine, the circulating strains, the type of vaccine and the age of the </a:t>
            </a:r>
            <a:br>
              <a:rPr lang="en-GB" sz="2000"/>
            </a:br>
            <a:r>
              <a:rPr lang="en-GB" sz="2000"/>
              <a:t>individual being vaccinated</a:t>
            </a:r>
          </a:p>
          <a:p>
            <a:pPr>
              <a:buFont typeface="Arial" panose="020B0604020202020204" pitchFamily="34" charset="0"/>
              <a:buChar char="•"/>
            </a:pPr>
            <a:r>
              <a:rPr lang="en-GB" sz="1800"/>
              <a:t>There is lower effectiveness in older people although immunisation can provide important protection against flu GP consultation and severe disease/flu confirmed hospital admission </a:t>
            </a:r>
            <a:endParaRPr lang="en-GB" sz="1800">
              <a:cs typeface="Arial"/>
            </a:endParaRPr>
          </a:p>
          <a:p>
            <a:pPr>
              <a:buFont typeface="Arial" panose="020B0604020202020204" pitchFamily="34" charset="0"/>
              <a:buChar char="•"/>
            </a:pPr>
            <a:r>
              <a:rPr lang="en-GB" sz="1800"/>
              <a:t>In the last decade, there has generally been a good match between the strains of flu in the vaccine and those circulating but there has often been poorer effectiveness against influenza A (H3N2), particularly in the elderly, where burden of infection from that strain is highest</a:t>
            </a:r>
            <a:endParaRPr lang="en-GB" sz="1800">
              <a:cs typeface="Arial"/>
            </a:endParaRPr>
          </a:p>
          <a:p>
            <a:pPr>
              <a:buFont typeface="Arial" panose="020B0604020202020204" pitchFamily="34" charset="0"/>
              <a:buChar char="•"/>
            </a:pPr>
            <a:r>
              <a:rPr lang="en-GB" sz="1800"/>
              <a:t>Potential explanations for the low effectiveness against influenza A(H3N2) include</a:t>
            </a:r>
            <a:endParaRPr lang="en-GB" sz="1800">
              <a:cs typeface="Arial"/>
            </a:endParaRPr>
          </a:p>
          <a:p>
            <a:pPr marL="1016000" lvl="4" indent="-285750"/>
            <a:r>
              <a:rPr lang="en-GB" err="1"/>
              <a:t>Immunosenescence</a:t>
            </a:r>
            <a:r>
              <a:rPr lang="en-GB"/>
              <a:t> </a:t>
            </a:r>
            <a:r>
              <a:rPr lang="en-GB">
                <a:latin typeface="Arial"/>
                <a:ea typeface="+mn-ea"/>
              </a:rPr>
              <a:t>(age related reduction in immune response) </a:t>
            </a:r>
            <a:endParaRPr lang="en-GB"/>
          </a:p>
          <a:p>
            <a:pPr marL="1016000" lvl="4" indent="-285750"/>
            <a:r>
              <a:rPr lang="en-GB"/>
              <a:t>Genetic drift of the circulating viral strain (compared to the vaccine strain, as happened in 2014 to 2015 flu season)</a:t>
            </a:r>
            <a:endParaRPr lang="en-GB">
              <a:cs typeface="Arial"/>
            </a:endParaRPr>
          </a:p>
          <a:p>
            <a:pPr marL="1016000" lvl="4" indent="-285750"/>
            <a:r>
              <a:rPr lang="en-GB"/>
              <a:t>Egg adaptation - in recent seasons, changes to the virus during the manufacturing process have arisen with A(H3N2) strain when flu vaccine strains are propagated in eggs which means that the vaccines do not work as well against confirmed disease</a:t>
            </a:r>
            <a:endParaRPr lang="en-GB">
              <a:cs typeface="Arial"/>
            </a:endParaRPr>
          </a:p>
        </p:txBody>
      </p:sp>
      <p:sp>
        <p:nvSpPr>
          <p:cNvPr id="4" name="Slide Number Placeholder 4">
            <a:extLst>
              <a:ext uri="{FF2B5EF4-FFF2-40B4-BE49-F238E27FC236}">
                <a16:creationId xmlns:a16="http://schemas.microsoft.com/office/drawing/2014/main" id="{6060D3B6-DEB2-D76C-9843-63A984BBC31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48</a:t>
            </a:fld>
            <a:endParaRPr lang="en-GB"/>
          </a:p>
        </p:txBody>
      </p:sp>
      <p:sp>
        <p:nvSpPr>
          <p:cNvPr id="6" name="Footer Placeholder 3">
            <a:extLst>
              <a:ext uri="{FF2B5EF4-FFF2-40B4-BE49-F238E27FC236}">
                <a16:creationId xmlns:a16="http://schemas.microsoft.com/office/drawing/2014/main" id="{8BAED2DE-D9B8-DC8F-C64B-870BC038557E}"/>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984470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A30E-9235-47B5-8E8F-E18EF6426191}"/>
              </a:ext>
            </a:extLst>
          </p:cNvPr>
          <p:cNvSpPr>
            <a:spLocks noGrp="1"/>
          </p:cNvSpPr>
          <p:nvPr>
            <p:ph type="title"/>
          </p:nvPr>
        </p:nvSpPr>
        <p:spPr>
          <a:xfrm>
            <a:off x="498293" y="459441"/>
            <a:ext cx="9993665" cy="623017"/>
          </a:xfrm>
        </p:spPr>
        <p:txBody>
          <a:bodyPr>
            <a:normAutofit/>
          </a:bodyPr>
          <a:lstStyle/>
          <a:p>
            <a:r>
              <a:rPr lang="en-GB" sz="3600" b="1"/>
              <a:t>Contraindications to flu vaccination</a:t>
            </a:r>
          </a:p>
        </p:txBody>
      </p:sp>
      <p:sp>
        <p:nvSpPr>
          <p:cNvPr id="3" name="Content Placeholder 2">
            <a:extLst>
              <a:ext uri="{FF2B5EF4-FFF2-40B4-BE49-F238E27FC236}">
                <a16:creationId xmlns:a16="http://schemas.microsoft.com/office/drawing/2014/main" id="{DA52C757-79D2-4A24-B46B-F896329E3851}"/>
              </a:ext>
            </a:extLst>
          </p:cNvPr>
          <p:cNvSpPr>
            <a:spLocks noGrp="1"/>
          </p:cNvSpPr>
          <p:nvPr>
            <p:ph idx="1"/>
          </p:nvPr>
        </p:nvSpPr>
        <p:spPr>
          <a:xfrm>
            <a:off x="500453" y="1479658"/>
            <a:ext cx="11195474" cy="4355979"/>
          </a:xfrm>
        </p:spPr>
        <p:txBody>
          <a:bodyPr lIns="91440" tIns="45720" rIns="91440" bIns="45720" anchor="t">
            <a:noAutofit/>
          </a:bodyPr>
          <a:lstStyle/>
          <a:p>
            <a:pPr marL="0" indent="0">
              <a:spcBef>
                <a:spcPts val="600"/>
              </a:spcBef>
            </a:pPr>
            <a:r>
              <a:rPr lang="en-GB" sz="2000"/>
              <a:t>There are very few individuals who cannot receive any flu vaccine </a:t>
            </a:r>
            <a:endParaRPr lang="en-GB" sz="2000">
              <a:cs typeface="Arial"/>
            </a:endParaRPr>
          </a:p>
          <a:p>
            <a:pPr marL="0" indent="0">
              <a:spcBef>
                <a:spcPts val="600"/>
              </a:spcBef>
            </a:pPr>
            <a:r>
              <a:rPr lang="en-GB" sz="2000"/>
              <a:t> Where there is doubt, expert advice should be sought promptly so that the period the individual is left unvaccinated is  minimised</a:t>
            </a:r>
            <a:endParaRPr lang="en-GB" sz="2000">
              <a:cs typeface="Arial"/>
            </a:endParaRPr>
          </a:p>
          <a:p>
            <a:pPr marL="0" indent="0">
              <a:spcBef>
                <a:spcPts val="600"/>
              </a:spcBef>
              <a:buNone/>
            </a:pPr>
            <a:endParaRPr lang="en-GB" sz="2000">
              <a:cs typeface="Arial"/>
            </a:endParaRPr>
          </a:p>
          <a:p>
            <a:pPr marL="0" indent="0">
              <a:spcBef>
                <a:spcPts val="600"/>
              </a:spcBef>
              <a:buNone/>
            </a:pPr>
            <a:r>
              <a:rPr lang="en-GB" sz="2000" b="1"/>
              <a:t>Contraindications for all flu vaccines:</a:t>
            </a:r>
            <a:endParaRPr lang="en-GB" sz="2000" b="1">
              <a:cs typeface="Arial"/>
            </a:endParaRPr>
          </a:p>
          <a:p>
            <a:pPr>
              <a:spcBef>
                <a:spcPts val="600"/>
              </a:spcBef>
            </a:pPr>
            <a:r>
              <a:rPr lang="en-GB" sz="2000">
                <a:ea typeface="ヒラギノ角ゴ Pro W3"/>
                <a:cs typeface="ヒラギノ角ゴ Pro W3" charset="-128"/>
              </a:rPr>
              <a:t>Confirmed anaphylactic reaction to a previous dose of flu vaccine</a:t>
            </a:r>
          </a:p>
          <a:p>
            <a:pPr>
              <a:spcBef>
                <a:spcPts val="600"/>
              </a:spcBef>
            </a:pPr>
            <a:r>
              <a:rPr lang="en-GB" sz="2000">
                <a:ea typeface="ヒラギノ角ゴ Pro W3"/>
                <a:cs typeface="ヒラギノ角ゴ Pro W3" charset="-128"/>
              </a:rPr>
              <a:t>Confirmed anaphylactic reaction </a:t>
            </a:r>
            <a:r>
              <a:rPr lang="en-GB" sz="2000"/>
              <a:t>to a component of flu vaccine (for example to gelatine in LAIV) or residue from the manufacturing process (gentamicin), except egg proteins (see slide on egg allergy)</a:t>
            </a:r>
            <a:r>
              <a:rPr lang="en-GB" sz="2400"/>
              <a:t> </a:t>
            </a:r>
            <a:endParaRPr lang="en-GB" sz="2400">
              <a:ea typeface="ヒラギノ角ゴ Pro W3" charset="-128"/>
              <a:cs typeface="ヒラギノ角ゴ Pro W3" charset="-128"/>
            </a:endParaRPr>
          </a:p>
        </p:txBody>
      </p:sp>
      <p:sp>
        <p:nvSpPr>
          <p:cNvPr id="4" name="Slide Number Placeholder 4">
            <a:extLst>
              <a:ext uri="{FF2B5EF4-FFF2-40B4-BE49-F238E27FC236}">
                <a16:creationId xmlns:a16="http://schemas.microsoft.com/office/drawing/2014/main" id="{FDA093CC-95AD-DB4D-40EF-8761EB33FDDF}"/>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49</a:t>
            </a:fld>
            <a:endParaRPr lang="en-GB"/>
          </a:p>
        </p:txBody>
      </p:sp>
      <p:sp>
        <p:nvSpPr>
          <p:cNvPr id="6" name="Footer Placeholder 3">
            <a:extLst>
              <a:ext uri="{FF2B5EF4-FFF2-40B4-BE49-F238E27FC236}">
                <a16:creationId xmlns:a16="http://schemas.microsoft.com/office/drawing/2014/main" id="{690586D5-EF87-FE97-74FC-A048F61AF128}"/>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300541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26503" y="155254"/>
            <a:ext cx="10685980" cy="1325563"/>
          </a:xfrm>
        </p:spPr>
        <p:txBody>
          <a:bodyPr/>
          <a:lstStyle/>
          <a:p>
            <a:r>
              <a:rPr lang="en-GB" sz="4000" b="1">
                <a:solidFill>
                  <a:srgbClr val="002060"/>
                </a:solidFill>
              </a:rPr>
              <a:t>Contents</a:t>
            </a:r>
          </a:p>
        </p:txBody>
      </p:sp>
      <p:graphicFrame>
        <p:nvGraphicFramePr>
          <p:cNvPr id="10" name="Content Placeholder 9">
            <a:extLst>
              <a:ext uri="{FF2B5EF4-FFF2-40B4-BE49-F238E27FC236}">
                <a16:creationId xmlns:a16="http://schemas.microsoft.com/office/drawing/2014/main" id="{D53F163A-A49E-07CC-6F75-B071F0E2C7E2}"/>
              </a:ext>
            </a:extLst>
          </p:cNvPr>
          <p:cNvGraphicFramePr>
            <a:graphicFrameLocks noGrp="1"/>
          </p:cNvGraphicFramePr>
          <p:nvPr>
            <p:ph idx="1"/>
            <p:extLst>
              <p:ext uri="{D42A27DB-BD31-4B8C-83A1-F6EECF244321}">
                <p14:modId xmlns:p14="http://schemas.microsoft.com/office/powerpoint/2010/main" val="3817609160"/>
              </p:ext>
            </p:extLst>
          </p:nvPr>
        </p:nvGraphicFramePr>
        <p:xfrm>
          <a:off x="644769" y="1207476"/>
          <a:ext cx="10923490" cy="4450153"/>
        </p:xfrm>
        <a:graphic>
          <a:graphicData uri="http://schemas.openxmlformats.org/drawingml/2006/table">
            <a:tbl>
              <a:tblPr firstRow="1" firstCol="1" bandRow="1"/>
              <a:tblGrid>
                <a:gridCol w="9360960">
                  <a:extLst>
                    <a:ext uri="{9D8B030D-6E8A-4147-A177-3AD203B41FA5}">
                      <a16:colId xmlns:a16="http://schemas.microsoft.com/office/drawing/2014/main" val="3380251832"/>
                    </a:ext>
                  </a:extLst>
                </a:gridCol>
                <a:gridCol w="1562530">
                  <a:extLst>
                    <a:ext uri="{9D8B030D-6E8A-4147-A177-3AD203B41FA5}">
                      <a16:colId xmlns:a16="http://schemas.microsoft.com/office/drawing/2014/main" val="3552843467"/>
                    </a:ext>
                  </a:extLst>
                </a:gridCol>
              </a:tblGrid>
              <a:tr h="584559">
                <a:tc>
                  <a:txBody>
                    <a:bodyPr/>
                    <a:lstStyle/>
                    <a:p>
                      <a:pPr marL="457200">
                        <a:lnSpc>
                          <a:spcPct val="107000"/>
                        </a:lnSpc>
                      </a:pPr>
                      <a:r>
                        <a:rPr lang="en-GB" sz="1600">
                          <a:solidFill>
                            <a:srgbClr val="000000"/>
                          </a:solidFill>
                          <a:effectLst/>
                          <a:latin typeface="+mn-lt"/>
                          <a:ea typeface="Calibri"/>
                          <a:cs typeface="Arial"/>
                        </a:rPr>
                        <a:t>Section</a:t>
                      </a: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l">
                        <a:lnSpc>
                          <a:spcPct val="107000"/>
                        </a:lnSpc>
                      </a:pPr>
                      <a:r>
                        <a:rPr lang="en-GB" sz="1600">
                          <a:solidFill>
                            <a:schemeClr val="tx1"/>
                          </a:solidFill>
                          <a:effectLst/>
                          <a:latin typeface="+mn-lt"/>
                          <a:ea typeface="Calibri"/>
                          <a:cs typeface="Arial"/>
                        </a:rPr>
                        <a:t>Slide number</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6217183"/>
                  </a:ext>
                </a:extLst>
              </a:tr>
              <a:tr h="519608">
                <a:tc>
                  <a:txBody>
                    <a:bodyPr/>
                    <a:lstStyle/>
                    <a:p>
                      <a:pPr marL="457200">
                        <a:lnSpc>
                          <a:spcPct val="100000"/>
                        </a:lnSpc>
                      </a:pPr>
                      <a:r>
                        <a:rPr lang="en-GB" sz="1600">
                          <a:effectLst/>
                          <a:latin typeface="+mn-lt"/>
                          <a:ea typeface="Calibri"/>
                          <a:cs typeface="Arial"/>
                        </a:rPr>
                        <a:t>Aims &amp; l</a:t>
                      </a:r>
                      <a:r>
                        <a:rPr lang="en-GB" sz="1600" b="0" i="0" u="none" strike="noStrike" noProof="0">
                          <a:solidFill>
                            <a:srgbClr val="212A73"/>
                          </a:solidFill>
                          <a:effectLst/>
                          <a:latin typeface="Arial"/>
                        </a:rPr>
                        <a:t>earning outcomes</a:t>
                      </a: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a:effectLst/>
                          <a:latin typeface="+mn-lt"/>
                          <a:ea typeface="Calibri"/>
                          <a:cs typeface="Arial"/>
                        </a:rPr>
                        <a:t>6</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42860"/>
                  </a:ext>
                </a:extLst>
              </a:tr>
              <a:tr h="503371">
                <a:tc>
                  <a:txBody>
                    <a:bodyPr/>
                    <a:lstStyle/>
                    <a:p>
                      <a:pPr marL="457200" lvl="0">
                        <a:lnSpc>
                          <a:spcPct val="100000"/>
                        </a:lnSpc>
                        <a:buNone/>
                      </a:pPr>
                      <a:r>
                        <a:rPr lang="en-GB" sz="1600" b="0" i="0" u="none" strike="noStrike" noProof="0">
                          <a:solidFill>
                            <a:srgbClr val="212A73"/>
                          </a:solidFill>
                          <a:effectLst/>
                          <a:latin typeface="Arial"/>
                        </a:rPr>
                        <a:t>Influenza overview</a:t>
                      </a:r>
                      <a:endParaRPr lang="en-US"/>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11</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837220"/>
                  </a:ext>
                </a:extLst>
              </a:tr>
              <a:tr h="487133">
                <a:tc>
                  <a:txBody>
                    <a:bodyPr/>
                    <a:lstStyle/>
                    <a:p>
                      <a:pPr marL="457200" lvl="0">
                        <a:lnSpc>
                          <a:spcPct val="100000"/>
                        </a:lnSpc>
                        <a:buNone/>
                      </a:pPr>
                      <a:r>
                        <a:rPr lang="en-GB" sz="1600" b="0" i="0" u="none" strike="noStrike" noProof="0">
                          <a:solidFill>
                            <a:srgbClr val="212A73"/>
                          </a:solidFill>
                          <a:effectLst/>
                          <a:latin typeface="Arial"/>
                        </a:rPr>
                        <a:t>Epidemiology &amp; surveillance / vaccine eligibility </a:t>
                      </a:r>
                      <a:endParaRPr lang="en-US" err="1"/>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18</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013770"/>
                  </a:ext>
                </a:extLst>
              </a:tr>
              <a:tr h="585567">
                <a:tc>
                  <a:txBody>
                    <a:bodyPr/>
                    <a:lstStyle/>
                    <a:p>
                      <a:pPr marL="457200" lvl="0">
                        <a:lnSpc>
                          <a:spcPct val="100000"/>
                        </a:lnSpc>
                        <a:buNone/>
                      </a:pPr>
                      <a:r>
                        <a:rPr lang="en-GB" sz="1600" b="0" i="0" u="none" strike="noStrike" noProof="0">
                          <a:solidFill>
                            <a:srgbClr val="212A73"/>
                          </a:solidFill>
                          <a:effectLst/>
                          <a:latin typeface="Arial"/>
                        </a:rPr>
                        <a:t>Influenza vaccines</a:t>
                      </a:r>
                      <a:endParaRPr lang="en-US"/>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36</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720267"/>
                  </a:ext>
                </a:extLst>
              </a:tr>
              <a:tr h="584559">
                <a:tc>
                  <a:txBody>
                    <a:bodyPr/>
                    <a:lstStyle/>
                    <a:p>
                      <a:pPr lvl="0" algn="l">
                        <a:lnSpc>
                          <a:spcPct val="100000"/>
                        </a:lnSpc>
                        <a:spcBef>
                          <a:spcPts val="0"/>
                        </a:spcBef>
                        <a:spcAft>
                          <a:spcPts val="0"/>
                        </a:spcAft>
                        <a:buNone/>
                      </a:pPr>
                      <a:r>
                        <a:rPr lang="en-US" sz="1600" b="0" i="0" u="none" strike="noStrike" noProof="0">
                          <a:solidFill>
                            <a:srgbClr val="212A73"/>
                          </a:solidFill>
                          <a:effectLst/>
                          <a:latin typeface="Arial"/>
                        </a:rPr>
                        <a:t>        Vaccine administration – including assessment and consent </a:t>
                      </a:r>
                      <a:endParaRPr lang="en-GB" sz="1600" b="0" i="0" u="none" strike="noStrike" noProof="0">
                        <a:solidFill>
                          <a:srgbClr val="212A73"/>
                        </a:solidFill>
                        <a:effectLst/>
                        <a:latin typeface="Arial"/>
                      </a:endParaRPr>
                    </a:p>
                    <a:p>
                      <a:pPr marL="457200" lvl="0">
                        <a:lnSpc>
                          <a:spcPct val="100000"/>
                        </a:lnSpc>
                        <a:buNone/>
                      </a:pPr>
                      <a:endParaRPr lang="en-GB" sz="1600" b="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64</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61998"/>
                  </a:ext>
                </a:extLst>
              </a:tr>
              <a:tr h="584559">
                <a:tc>
                  <a:txBody>
                    <a:bodyPr/>
                    <a:lstStyle/>
                    <a:p>
                      <a:pPr marL="457200">
                        <a:lnSpc>
                          <a:spcPct val="100000"/>
                        </a:lnSpc>
                      </a:pPr>
                      <a:r>
                        <a:rPr lang="en-GB" sz="1600">
                          <a:effectLst/>
                          <a:latin typeface="+mn-lt"/>
                          <a:ea typeface="Calibri"/>
                          <a:cs typeface="Arial"/>
                        </a:rPr>
                        <a:t>Improving flu vaccine uptake </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80</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898321"/>
                  </a:ext>
                </a:extLst>
              </a:tr>
              <a:tr h="600797">
                <a:tc>
                  <a:txBody>
                    <a:bodyPr/>
                    <a:lstStyle/>
                    <a:p>
                      <a:pPr marL="457200">
                        <a:lnSpc>
                          <a:spcPct val="100000"/>
                        </a:lnSpc>
                      </a:pPr>
                      <a:r>
                        <a:rPr lang="en-GB" sz="1600">
                          <a:effectLst/>
                          <a:latin typeface="+mn-lt"/>
                          <a:ea typeface="Calibri"/>
                          <a:cs typeface="Arial"/>
                        </a:rPr>
                        <a:t>Summary &amp; resources </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dirty="0">
                          <a:effectLst/>
                          <a:latin typeface="+mn-lt"/>
                          <a:ea typeface="Calibri"/>
                          <a:cs typeface="Arial"/>
                        </a:rPr>
                        <a:t>85</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304857"/>
                  </a:ext>
                </a:extLst>
              </a:tr>
            </a:tbl>
          </a:graphicData>
        </a:graphic>
      </p:graphicFrame>
      <p:sp>
        <p:nvSpPr>
          <p:cNvPr id="5" name="Slide Number Placeholder 4">
            <a:extLst>
              <a:ext uri="{FF2B5EF4-FFF2-40B4-BE49-F238E27FC236}">
                <a16:creationId xmlns:a16="http://schemas.microsoft.com/office/drawing/2014/main" id="{44602CD6-661B-D619-9E8D-763523595DA5}"/>
              </a:ext>
            </a:extLst>
          </p:cNvPr>
          <p:cNvSpPr>
            <a:spLocks noGrp="1"/>
          </p:cNvSpPr>
          <p:nvPr>
            <p:ph type="sldNum" sz="quarter" idx="12"/>
          </p:nvPr>
        </p:nvSpPr>
        <p:spPr/>
        <p:txBody>
          <a:bodyPr/>
          <a:lstStyle/>
          <a:p>
            <a:fld id="{561D0CCE-8DCC-44DC-A653-AE62B1D84A52}" type="slidenum">
              <a:rPr lang="en-GB" smtClean="0"/>
              <a:pPr/>
              <a:t>5</a:t>
            </a:fld>
            <a:endParaRPr lang="en-GB"/>
          </a:p>
        </p:txBody>
      </p:sp>
      <p:sp>
        <p:nvSpPr>
          <p:cNvPr id="4" name="Footer Placeholder 3">
            <a:extLst>
              <a:ext uri="{FF2B5EF4-FFF2-40B4-BE49-F238E27FC236}">
                <a16:creationId xmlns:a16="http://schemas.microsoft.com/office/drawing/2014/main" id="{7A8422E7-9800-FACD-AAF3-3BC97FFB80F1}"/>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3820985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C4D3D-2285-C969-19FA-2BEC65FA853A}"/>
              </a:ext>
            </a:extLst>
          </p:cNvPr>
          <p:cNvSpPr>
            <a:spLocks noGrp="1"/>
          </p:cNvSpPr>
          <p:nvPr>
            <p:ph type="title"/>
          </p:nvPr>
        </p:nvSpPr>
        <p:spPr>
          <a:xfrm>
            <a:off x="591671" y="93508"/>
            <a:ext cx="10515600" cy="1325563"/>
          </a:xfrm>
        </p:spPr>
        <p:txBody>
          <a:bodyPr lIns="91440" tIns="45720" rIns="91440" bIns="45720" anchor="t"/>
          <a:lstStyle/>
          <a:p>
            <a:r>
              <a:rPr lang="en-GB" sz="3600" b="1">
                <a:cs typeface="Arial"/>
              </a:rPr>
              <a:t>Contraindications to LAIV flu vaccination</a:t>
            </a:r>
            <a:endParaRPr lang="en-US"/>
          </a:p>
        </p:txBody>
      </p:sp>
      <p:sp>
        <p:nvSpPr>
          <p:cNvPr id="3" name="Content Placeholder 2">
            <a:extLst>
              <a:ext uri="{FF2B5EF4-FFF2-40B4-BE49-F238E27FC236}">
                <a16:creationId xmlns:a16="http://schemas.microsoft.com/office/drawing/2014/main" id="{0BCF8F1B-9542-1FA1-8476-F1A2528E5417}"/>
              </a:ext>
            </a:extLst>
          </p:cNvPr>
          <p:cNvSpPr>
            <a:spLocks noGrp="1"/>
          </p:cNvSpPr>
          <p:nvPr>
            <p:ph idx="1"/>
          </p:nvPr>
        </p:nvSpPr>
        <p:spPr>
          <a:xfrm>
            <a:off x="591671" y="846317"/>
            <a:ext cx="10515600" cy="4351338"/>
          </a:xfrm>
        </p:spPr>
        <p:txBody>
          <a:bodyPr lIns="91440" tIns="45720" rIns="91440" bIns="45720" anchor="t"/>
          <a:lstStyle/>
          <a:p>
            <a:pPr marL="0" indent="0">
              <a:spcBef>
                <a:spcPts val="600"/>
              </a:spcBef>
              <a:buNone/>
            </a:pPr>
            <a:r>
              <a:rPr lang="en-GB" sz="2000" b="1">
                <a:cs typeface="Arial"/>
              </a:rPr>
              <a:t>Where LAIV cannot be given to a child, it is likely that inactivated vaccine could be given instead</a:t>
            </a:r>
          </a:p>
          <a:p>
            <a:pPr>
              <a:spcBef>
                <a:spcPts val="600"/>
              </a:spcBef>
            </a:pPr>
            <a:r>
              <a:rPr lang="en-GB" sz="2000" b="1">
                <a:cs typeface="Arial"/>
              </a:rPr>
              <a:t>Specific contraindications for LAIV :</a:t>
            </a:r>
            <a:endParaRPr lang="en-US" sz="2000">
              <a:cs typeface="Arial"/>
            </a:endParaRPr>
          </a:p>
          <a:p>
            <a:pPr lvl="4">
              <a:buFont typeface="Arial,Sans-Serif" panose="020B0604020202020204" pitchFamily="34" charset="0"/>
            </a:pPr>
            <a:r>
              <a:rPr lang="en-GB" sz="2000">
                <a:cs typeface="Arial"/>
              </a:rPr>
              <a:t>Clinically severely immunocompromised due to a condition or immunosuppressive therapy such as:</a:t>
            </a:r>
            <a:endParaRPr lang="en-US" sz="2000">
              <a:cs typeface="Arial"/>
            </a:endParaRPr>
          </a:p>
          <a:p>
            <a:pPr lvl="4">
              <a:buFont typeface="Arial,Sans-Serif" panose="020B0604020202020204" pitchFamily="34" charset="0"/>
            </a:pPr>
            <a:r>
              <a:rPr lang="en-GB" sz="2000" dirty="0">
                <a:cs typeface="Arial"/>
              </a:rPr>
              <a:t>Acute and chronic </a:t>
            </a:r>
            <a:r>
              <a:rPr lang="en-GB" sz="2000" dirty="0" err="1">
                <a:cs typeface="Arial"/>
              </a:rPr>
              <a:t>leukaemias</a:t>
            </a:r>
            <a:endParaRPr lang="en-US" sz="2000" dirty="0">
              <a:cs typeface="Arial"/>
            </a:endParaRPr>
          </a:p>
          <a:p>
            <a:pPr lvl="4">
              <a:buFont typeface="Arial,Sans-Serif" panose="020B0604020202020204" pitchFamily="34" charset="0"/>
            </a:pPr>
            <a:r>
              <a:rPr lang="en-GB" sz="2000">
                <a:cs typeface="Arial"/>
              </a:rPr>
              <a:t>Lymphoma</a:t>
            </a:r>
            <a:endParaRPr lang="en-US" sz="2000">
              <a:cs typeface="Arial"/>
            </a:endParaRPr>
          </a:p>
          <a:p>
            <a:pPr lvl="4">
              <a:buFont typeface="Arial,Sans-Serif" panose="020B0604020202020204" pitchFamily="34" charset="0"/>
            </a:pPr>
            <a:r>
              <a:rPr lang="en-GB" sz="2000">
                <a:cs typeface="Arial"/>
              </a:rPr>
              <a:t>HIV infection not suppressed by highly active antiretroviral therapy (HAART)</a:t>
            </a:r>
            <a:endParaRPr lang="en-US" sz="2000">
              <a:cs typeface="Arial"/>
            </a:endParaRPr>
          </a:p>
          <a:p>
            <a:pPr lvl="4">
              <a:buFont typeface="Arial,Sans-Serif" panose="020B0604020202020204" pitchFamily="34" charset="0"/>
            </a:pPr>
            <a:r>
              <a:rPr lang="en-GB" sz="2000">
                <a:cs typeface="Arial"/>
              </a:rPr>
              <a:t>Cellular immune deficiencies</a:t>
            </a:r>
            <a:endParaRPr lang="en-US" sz="2000">
              <a:cs typeface="Arial"/>
            </a:endParaRPr>
          </a:p>
          <a:p>
            <a:pPr lvl="4">
              <a:buFont typeface="Arial,Sans-Serif" panose="020B0604020202020204" pitchFamily="34" charset="0"/>
            </a:pPr>
            <a:r>
              <a:rPr lang="en-GB" sz="2000">
                <a:cs typeface="Arial"/>
              </a:rPr>
              <a:t>High dose corticosteroids</a:t>
            </a:r>
            <a:endParaRPr lang="en-US" sz="2000">
              <a:cs typeface="Arial"/>
            </a:endParaRPr>
          </a:p>
          <a:p>
            <a:pPr lvl="4">
              <a:buFont typeface="Arial,Sans-Serif" panose="020B0604020202020204" pitchFamily="34" charset="0"/>
            </a:pPr>
            <a:r>
              <a:rPr lang="en-GB" sz="2000">
                <a:cs typeface="Arial"/>
              </a:rPr>
              <a:t>Receiving salicylate therapy e.g. aspirin</a:t>
            </a:r>
            <a:endParaRPr lang="en-US" sz="2000">
              <a:cs typeface="Arial"/>
            </a:endParaRPr>
          </a:p>
          <a:p>
            <a:pPr lvl="4">
              <a:buFont typeface="Arial,Sans-Serif" panose="020B0604020202020204" pitchFamily="34" charset="0"/>
            </a:pPr>
            <a:r>
              <a:rPr lang="en-GB" sz="2000">
                <a:cs typeface="Arial"/>
              </a:rPr>
              <a:t>Known to be pregnant</a:t>
            </a:r>
          </a:p>
          <a:p>
            <a:pPr marL="342900" indent="-342900">
              <a:spcBef>
                <a:spcPts val="600"/>
              </a:spcBef>
            </a:pPr>
            <a:r>
              <a:rPr lang="en-GB" sz="2000">
                <a:cs typeface="Arial"/>
              </a:rPr>
              <a:t>Also, contraindications for children with acute and severe asthma - see specific slide</a:t>
            </a:r>
            <a:endParaRPr lang="en-US" sz="2000">
              <a:cs typeface="Arial"/>
            </a:endParaRPr>
          </a:p>
          <a:p>
            <a:pPr>
              <a:spcBef>
                <a:spcPts val="600"/>
              </a:spcBef>
            </a:pPr>
            <a:r>
              <a:rPr lang="en-GB" sz="2000">
                <a:cs typeface="Arial"/>
              </a:rPr>
              <a:t>This list is not exhaustive please refer to </a:t>
            </a:r>
            <a:r>
              <a:rPr lang="en-GB" sz="2000" dirty="0">
                <a:ea typeface="+mn-lt"/>
                <a:cs typeface="+mn-lt"/>
                <a:hlinkClick r:id="rId3"/>
              </a:rPr>
              <a:t>Influenza: the green book chapter - GOV.UK</a:t>
            </a:r>
          </a:p>
        </p:txBody>
      </p:sp>
      <p:sp>
        <p:nvSpPr>
          <p:cNvPr id="5" name="Slide Number Placeholder 4">
            <a:extLst>
              <a:ext uri="{FF2B5EF4-FFF2-40B4-BE49-F238E27FC236}">
                <a16:creationId xmlns:a16="http://schemas.microsoft.com/office/drawing/2014/main" id="{A6DE77B9-7C55-C0E1-8BAE-AD3471C0B1CC}"/>
              </a:ext>
            </a:extLst>
          </p:cNvPr>
          <p:cNvSpPr>
            <a:spLocks noGrp="1"/>
          </p:cNvSpPr>
          <p:nvPr>
            <p:ph type="sldNum" sz="quarter" idx="12"/>
          </p:nvPr>
        </p:nvSpPr>
        <p:spPr/>
        <p:txBody>
          <a:bodyPr/>
          <a:lstStyle/>
          <a:p>
            <a:fld id="{561D0CCE-8DCC-44DC-A653-AE62B1D84A52}" type="slidenum">
              <a:rPr lang="en-GB" smtClean="0"/>
              <a:pPr/>
              <a:t>50</a:t>
            </a:fld>
            <a:endParaRPr lang="en-GB"/>
          </a:p>
        </p:txBody>
      </p:sp>
      <p:sp>
        <p:nvSpPr>
          <p:cNvPr id="6" name="Footer Placeholder 3">
            <a:extLst>
              <a:ext uri="{FF2B5EF4-FFF2-40B4-BE49-F238E27FC236}">
                <a16:creationId xmlns:a16="http://schemas.microsoft.com/office/drawing/2014/main" id="{77F569C1-1CEC-259C-6B29-E63503136D65}"/>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092529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C248-17BE-4DE1-B4E4-ADC5B82815E7}"/>
              </a:ext>
            </a:extLst>
          </p:cNvPr>
          <p:cNvSpPr>
            <a:spLocks noGrp="1"/>
          </p:cNvSpPr>
          <p:nvPr>
            <p:ph type="title"/>
          </p:nvPr>
        </p:nvSpPr>
        <p:spPr>
          <a:xfrm>
            <a:off x="414182" y="195937"/>
            <a:ext cx="6770389" cy="718457"/>
          </a:xfrm>
        </p:spPr>
        <p:txBody>
          <a:bodyPr lIns="91440" tIns="45720" rIns="91440" bIns="45720" anchor="t">
            <a:normAutofit fontScale="90000"/>
          </a:bodyPr>
          <a:lstStyle/>
          <a:p>
            <a:pPr>
              <a:lnSpc>
                <a:spcPct val="140000"/>
              </a:lnSpc>
              <a:spcAft>
                <a:spcPts val="1200"/>
              </a:spcAft>
            </a:pPr>
            <a:r>
              <a:rPr lang="en-GB" sz="4000" b="1">
                <a:effectLst/>
                <a:latin typeface="+mn-lt"/>
                <a:ea typeface="Calibri"/>
                <a:cs typeface="Times New Roman"/>
              </a:rPr>
              <a:t>Salicylate therapy and LAIV</a:t>
            </a:r>
            <a:br>
              <a:rPr lang="en-GB" sz="4000">
                <a:effectLst/>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ACE88144-BD14-4E77-8C90-5ED9B846E5F4}"/>
              </a:ext>
            </a:extLst>
          </p:cNvPr>
          <p:cNvSpPr>
            <a:spLocks noGrp="1"/>
          </p:cNvSpPr>
          <p:nvPr>
            <p:ph idx="1"/>
          </p:nvPr>
        </p:nvSpPr>
        <p:spPr>
          <a:xfrm>
            <a:off x="749710" y="1422503"/>
            <a:ext cx="10515600" cy="4351338"/>
          </a:xfrm>
        </p:spPr>
        <p:txBody>
          <a:bodyPr>
            <a:normAutofit/>
          </a:bodyPr>
          <a:lstStyle/>
          <a:p>
            <a:r>
              <a:rPr lang="en-GB" sz="2000"/>
              <a:t>Children and adolescents who are receiving salicylate therapy (e.g. aspirin) (other than for topical treatment of localised conditions such as in skin creams for verrucae) should not be given LAIV </a:t>
            </a:r>
          </a:p>
          <a:p>
            <a:r>
              <a:rPr lang="en-GB" sz="2000"/>
              <a:t>This is because of the association of Reye’s syndrome with salicylates and wild-type influenza infection</a:t>
            </a:r>
          </a:p>
          <a:p>
            <a:r>
              <a:rPr lang="en-GB" sz="2000"/>
              <a:t>Reye's syndrome has been reported following the use of salicylates during wild-type influenza infection</a:t>
            </a:r>
          </a:p>
          <a:p>
            <a:r>
              <a:rPr lang="en-GB" sz="2000"/>
              <a:t>Because of the theoretical risk of Reye’s syndrome following administration of the LAIV to children on aspirin therapy or other salicylate-containing medicine, they should not be given LAIV and should instead be offered an inactivated flu vaccine</a:t>
            </a:r>
          </a:p>
          <a:p>
            <a:r>
              <a:rPr lang="en-GB" sz="2000"/>
              <a:t>Reye's syndrome is a very rare disorder that can cause serious liver and brain damage. If not treated promptly, it may lead to permanent brain injury or death</a:t>
            </a:r>
          </a:p>
        </p:txBody>
      </p:sp>
      <p:sp>
        <p:nvSpPr>
          <p:cNvPr id="4" name="Slide Number Placeholder 4">
            <a:extLst>
              <a:ext uri="{FF2B5EF4-FFF2-40B4-BE49-F238E27FC236}">
                <a16:creationId xmlns:a16="http://schemas.microsoft.com/office/drawing/2014/main" id="{AB954D66-7133-8DBD-E92D-A4D07EC7AE86}"/>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51</a:t>
            </a:fld>
            <a:endParaRPr lang="en-GB"/>
          </a:p>
        </p:txBody>
      </p:sp>
      <p:sp>
        <p:nvSpPr>
          <p:cNvPr id="6" name="Footer Placeholder 3">
            <a:extLst>
              <a:ext uri="{FF2B5EF4-FFF2-40B4-BE49-F238E27FC236}">
                <a16:creationId xmlns:a16="http://schemas.microsoft.com/office/drawing/2014/main" id="{E88F7DA2-D8FB-D063-BDC8-1C154B9ED1EB}"/>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921753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634D-F4DD-8593-321D-DD320D0CB383}"/>
              </a:ext>
            </a:extLst>
          </p:cNvPr>
          <p:cNvSpPr>
            <a:spLocks noGrp="1"/>
          </p:cNvSpPr>
          <p:nvPr>
            <p:ph type="title"/>
          </p:nvPr>
        </p:nvSpPr>
        <p:spPr>
          <a:xfrm>
            <a:off x="615778" y="266271"/>
            <a:ext cx="10515600" cy="1325563"/>
          </a:xfrm>
        </p:spPr>
        <p:txBody>
          <a:bodyPr lIns="91440" tIns="45720" rIns="91440" bIns="45720" anchor="t"/>
          <a:lstStyle/>
          <a:p>
            <a:r>
              <a:rPr lang="en-GB" sz="4000" b="1">
                <a:effectLst/>
                <a:ea typeface="Times New Roman" panose="02020603050405020304" pitchFamily="18" charset="0"/>
                <a:cs typeface="Segoe UI"/>
              </a:rPr>
              <a:t>Pregnancy and breastfeeding</a:t>
            </a:r>
            <a:r>
              <a:rPr lang="en-GB" sz="3600" b="1">
                <a:effectLst/>
                <a:ea typeface="Times New Roman" panose="02020603050405020304" pitchFamily="18" charset="0"/>
                <a:cs typeface="Segoe UI"/>
              </a:rPr>
              <a:t> </a:t>
            </a:r>
            <a:br>
              <a:rPr lang="en-GB" sz="4000">
                <a:effectLst/>
                <a:ea typeface="Calibri" panose="020F0502020204030204" pitchFamily="34" charset="0"/>
              </a:rPr>
            </a:br>
            <a:endParaRPr lang="en-GB" sz="4000"/>
          </a:p>
        </p:txBody>
      </p:sp>
      <p:sp>
        <p:nvSpPr>
          <p:cNvPr id="3" name="Content Placeholder 2">
            <a:extLst>
              <a:ext uri="{FF2B5EF4-FFF2-40B4-BE49-F238E27FC236}">
                <a16:creationId xmlns:a16="http://schemas.microsoft.com/office/drawing/2014/main" id="{6346BCE8-22AC-13FF-4D4A-AB0F0695830D}"/>
              </a:ext>
            </a:extLst>
          </p:cNvPr>
          <p:cNvSpPr>
            <a:spLocks noGrp="1"/>
          </p:cNvSpPr>
          <p:nvPr>
            <p:ph idx="1"/>
          </p:nvPr>
        </p:nvSpPr>
        <p:spPr>
          <a:xfrm>
            <a:off x="516923" y="1017844"/>
            <a:ext cx="11296135" cy="4351338"/>
          </a:xfrm>
        </p:spPr>
        <p:txBody>
          <a:bodyPr lIns="91440" tIns="45720" rIns="91440" bIns="45720" anchor="t"/>
          <a:lstStyle/>
          <a:p>
            <a:pPr>
              <a:lnSpc>
                <a:spcPct val="107000"/>
              </a:lnSpc>
              <a:spcAft>
                <a:spcPts val="800"/>
              </a:spcAft>
            </a:pPr>
            <a:r>
              <a:rPr lang="en-GB" sz="2000" dirty="0">
                <a:solidFill>
                  <a:srgbClr val="002060"/>
                </a:solidFill>
                <a:effectLst/>
                <a:ea typeface="Calibri"/>
                <a:cs typeface="Times New Roman"/>
              </a:rPr>
              <a:t>All pregnant women, including those under 18, should be offered the inactivated influenza vaccine which can be safely and effectively administered during any stage of pregnancy</a:t>
            </a:r>
          </a:p>
          <a:p>
            <a:pPr>
              <a:lnSpc>
                <a:spcPct val="107000"/>
              </a:lnSpc>
              <a:spcAft>
                <a:spcPts val="800"/>
              </a:spcAft>
            </a:pPr>
            <a:r>
              <a:rPr lang="en-GB" sz="2000" dirty="0">
                <a:solidFill>
                  <a:srgbClr val="002060"/>
                </a:solidFill>
                <a:effectLst/>
                <a:ea typeface="Calibri"/>
                <a:cs typeface="Times New Roman"/>
              </a:rPr>
              <a:t>There is limited data on the use of live attenuated flu vaccine (LAIV) in pregnancy. Although there is no evidence of risk associated with the LAIV, inactivated influenza vaccines are preferred during pregnancy. </a:t>
            </a:r>
            <a:r>
              <a:rPr lang="en-GB" sz="2000" dirty="0">
                <a:solidFill>
                  <a:srgbClr val="002060"/>
                </a:solidFill>
                <a:ea typeface="Calibri"/>
                <a:cs typeface="Times New Roman"/>
              </a:rPr>
              <a:t>The live viruses in LAIV have been attenuated (weakened) and adapted to cold so that they can only replicate at the lower temperatures found in the nasal passage. These live viruses cannot replicate efficiently elsewhere in the body and therefore there is no theoretical basis for concern about infection of the unborn foetus or the mother’s lungs. Inactivated influenza vaccines are, however, preferred for those who are pregnant </a:t>
            </a:r>
            <a:endParaRPr lang="en-GB" sz="2000" b="1" dirty="0">
              <a:solidFill>
                <a:srgbClr val="002060"/>
              </a:solidFill>
              <a:ea typeface="Calibri"/>
              <a:cs typeface="Times New Roman"/>
            </a:endParaRPr>
          </a:p>
          <a:p>
            <a:pPr>
              <a:lnSpc>
                <a:spcPct val="107000"/>
              </a:lnSpc>
              <a:spcAft>
                <a:spcPts val="800"/>
              </a:spcAft>
            </a:pPr>
            <a:r>
              <a:rPr lang="en-GB" sz="2000" dirty="0">
                <a:solidFill>
                  <a:srgbClr val="002060"/>
                </a:solidFill>
                <a:ea typeface="Calibri"/>
                <a:cs typeface="Times New Roman"/>
              </a:rPr>
              <a:t>There is no need to specifically ask about or test for pregnancy when offering LAIV to eligible girls or to advise avoidance of pregnancy in those who have been recently vaccinated</a:t>
            </a:r>
          </a:p>
          <a:p>
            <a:pPr>
              <a:lnSpc>
                <a:spcPct val="107000"/>
              </a:lnSpc>
              <a:spcAft>
                <a:spcPts val="800"/>
              </a:spcAft>
            </a:pPr>
            <a:r>
              <a:rPr lang="en-GB" sz="2000" dirty="0">
                <a:solidFill>
                  <a:srgbClr val="002060"/>
                </a:solidFill>
                <a:ea typeface="Calibri"/>
                <a:cs typeface="Times New Roman"/>
              </a:rPr>
              <a:t>It is safe to breastfeed after the flu vaccine.</a:t>
            </a:r>
          </a:p>
          <a:p>
            <a:pPr>
              <a:lnSpc>
                <a:spcPct val="107000"/>
              </a:lnSpc>
              <a:spcAft>
                <a:spcPts val="800"/>
              </a:spcAft>
            </a:pPr>
            <a:endParaRPr lang="en-GB" sz="2000" dirty="0">
              <a:solidFill>
                <a:srgbClr val="002060"/>
              </a:solidFill>
              <a:ea typeface="Calibri"/>
              <a:cs typeface="Times New Roman"/>
            </a:endParaRPr>
          </a:p>
          <a:p>
            <a:endParaRPr lang="en-GB" dirty="0"/>
          </a:p>
        </p:txBody>
      </p:sp>
      <p:sp>
        <p:nvSpPr>
          <p:cNvPr id="4" name="Slide Number Placeholder 4">
            <a:extLst>
              <a:ext uri="{FF2B5EF4-FFF2-40B4-BE49-F238E27FC236}">
                <a16:creationId xmlns:a16="http://schemas.microsoft.com/office/drawing/2014/main" id="{E2EADD2F-B44B-4021-F942-5E18D304402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52</a:t>
            </a:fld>
            <a:endParaRPr lang="en-GB"/>
          </a:p>
        </p:txBody>
      </p:sp>
      <p:sp>
        <p:nvSpPr>
          <p:cNvPr id="6" name="Footer Placeholder 3">
            <a:extLst>
              <a:ext uri="{FF2B5EF4-FFF2-40B4-BE49-F238E27FC236}">
                <a16:creationId xmlns:a16="http://schemas.microsoft.com/office/drawing/2014/main" id="{1CE56B05-A21E-FA4F-780A-31B07C95C3A2}"/>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491759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AAE51-7245-4D03-866C-3CDDCB0470C6}"/>
              </a:ext>
            </a:extLst>
          </p:cNvPr>
          <p:cNvSpPr>
            <a:spLocks noGrp="1"/>
          </p:cNvSpPr>
          <p:nvPr>
            <p:ph type="title"/>
          </p:nvPr>
        </p:nvSpPr>
        <p:spPr>
          <a:xfrm>
            <a:off x="470168" y="431349"/>
            <a:ext cx="10098308" cy="716323"/>
          </a:xfrm>
        </p:spPr>
        <p:txBody>
          <a:bodyPr lIns="91440" tIns="45720" rIns="91440" bIns="45720" anchor="t"/>
          <a:lstStyle/>
          <a:p>
            <a:r>
              <a:rPr lang="en-GB" sz="4000" b="1">
                <a:latin typeface="Arial"/>
                <a:ea typeface="ヒラギノ角ゴ Pro W3"/>
                <a:cs typeface="ヒラギノ角ゴ Pro W3" charset="-128"/>
              </a:rPr>
              <a:t>Precautions to flu vaccination</a:t>
            </a:r>
            <a:endParaRPr lang="en-GB" sz="4000" b="1">
              <a:latin typeface="Arial"/>
              <a:ea typeface="ヒラギノ角ゴ Pro W3"/>
              <a:cs typeface="Arial"/>
            </a:endParaRPr>
          </a:p>
        </p:txBody>
      </p:sp>
      <p:sp>
        <p:nvSpPr>
          <p:cNvPr id="3" name="Content Placeholder 2">
            <a:extLst>
              <a:ext uri="{FF2B5EF4-FFF2-40B4-BE49-F238E27FC236}">
                <a16:creationId xmlns:a16="http://schemas.microsoft.com/office/drawing/2014/main" id="{FB3926CE-763B-4D18-88D8-56F5895DF1B7}"/>
              </a:ext>
            </a:extLst>
          </p:cNvPr>
          <p:cNvSpPr>
            <a:spLocks noGrp="1"/>
          </p:cNvSpPr>
          <p:nvPr>
            <p:ph idx="1"/>
          </p:nvPr>
        </p:nvSpPr>
        <p:spPr>
          <a:xfrm>
            <a:off x="838200" y="1334123"/>
            <a:ext cx="10515600" cy="4351338"/>
          </a:xfrm>
        </p:spPr>
        <p:txBody>
          <a:bodyPr lIns="91440" tIns="45720" rIns="91440" bIns="45720" anchor="t">
            <a:normAutofit/>
          </a:bodyPr>
          <a:lstStyle/>
          <a:p>
            <a:pPr>
              <a:lnSpc>
                <a:spcPct val="90000"/>
              </a:lnSpc>
              <a:spcBef>
                <a:spcPct val="0"/>
              </a:spcBef>
            </a:pPr>
            <a:r>
              <a:rPr lang="en-GB" sz="2200">
                <a:ea typeface="ヒラギノ角ゴ Pro W3" charset="-128"/>
                <a:cs typeface="ヒラギノ角ゴ Pro W3" charset="-128"/>
              </a:rPr>
              <a:t>Acutely unwell/severe febrile illness:</a:t>
            </a:r>
          </a:p>
          <a:p>
            <a:pPr marL="463550" lvl="1" indent="-285750">
              <a:lnSpc>
                <a:spcPct val="90000"/>
              </a:lnSpc>
              <a:spcBef>
                <a:spcPct val="0"/>
              </a:spcBef>
              <a:buSzPct val="60000"/>
              <a:buFont typeface="Arial" panose="020B0604020202020204" pitchFamily="34" charset="0"/>
              <a:buChar char="•"/>
            </a:pPr>
            <a:r>
              <a:rPr lang="en-GB" sz="2200"/>
              <a:t>defer until recovered</a:t>
            </a:r>
          </a:p>
          <a:p>
            <a:pPr lvl="1">
              <a:lnSpc>
                <a:spcPct val="90000"/>
              </a:lnSpc>
              <a:spcBef>
                <a:spcPct val="0"/>
              </a:spcBef>
              <a:buSzPct val="60000"/>
              <a:buFont typeface="Courier New" charset="0"/>
              <a:buNone/>
            </a:pPr>
            <a:endParaRPr lang="en-GB" sz="2200"/>
          </a:p>
          <a:p>
            <a:pPr>
              <a:spcBef>
                <a:spcPct val="0"/>
              </a:spcBef>
            </a:pPr>
            <a:r>
              <a:rPr lang="en-GB" sz="2200">
                <a:ea typeface="ヒラギノ角ゴ Pro W3"/>
                <a:cs typeface="ヒラギノ角ゴ Pro W3" charset="-128"/>
              </a:rPr>
              <a:t>Heavy nasal congestion (LAIV only) :</a:t>
            </a:r>
          </a:p>
          <a:p>
            <a:pPr marL="463550" lvl="1" indent="-285750">
              <a:spcBef>
                <a:spcPct val="0"/>
              </a:spcBef>
              <a:buSzPct val="60000"/>
            </a:pPr>
            <a:r>
              <a:rPr lang="en-GB" sz="2200"/>
              <a:t>defer LAIV until resolved or, if appropriate, consider inactivated flu vaccine to provide protection without delay</a:t>
            </a:r>
            <a:endParaRPr lang="en-GB" sz="2200">
              <a:cs typeface="Arial"/>
            </a:endParaRPr>
          </a:p>
          <a:p>
            <a:pPr lvl="1">
              <a:lnSpc>
                <a:spcPct val="90000"/>
              </a:lnSpc>
              <a:spcBef>
                <a:spcPct val="0"/>
              </a:spcBef>
              <a:buSzPct val="60000"/>
            </a:pPr>
            <a:endParaRPr lang="en-GB" sz="2200"/>
          </a:p>
          <a:p>
            <a:pPr>
              <a:lnSpc>
                <a:spcPct val="90000"/>
              </a:lnSpc>
              <a:spcBef>
                <a:spcPct val="0"/>
              </a:spcBef>
            </a:pPr>
            <a:r>
              <a:rPr lang="en-GB" sz="2200">
                <a:ea typeface="ヒラギノ角ゴ Pro W3" charset="-128"/>
                <a:cs typeface="ヒラギノ角ゴ Pro W3" charset="-128"/>
              </a:rPr>
              <a:t>Use with antiviral agents against flu:</a:t>
            </a:r>
          </a:p>
          <a:p>
            <a:pPr>
              <a:lnSpc>
                <a:spcPct val="90000"/>
              </a:lnSpc>
              <a:spcBef>
                <a:spcPct val="0"/>
              </a:spcBef>
            </a:pPr>
            <a:endParaRPr lang="en-GB" sz="2200">
              <a:ea typeface="ヒラギノ角ゴ Pro W3" charset="-128"/>
              <a:cs typeface="ヒラギノ角ゴ Pro W3" charset="-128"/>
            </a:endParaRPr>
          </a:p>
          <a:p>
            <a:pPr marL="742950" lvl="1" indent="-285750">
              <a:spcBef>
                <a:spcPct val="0"/>
              </a:spcBef>
            </a:pPr>
            <a:r>
              <a:rPr lang="en-GB" sz="2200">
                <a:ea typeface="ヒラギノ角ゴ Pro W3" charset="-128"/>
                <a:cs typeface="ヒラギノ角ゴ Pro W3" charset="-128"/>
              </a:rPr>
              <a:t>LAIV should not be administered at the same time or within 48 hours of cessation of treatment with flu antiviral agents</a:t>
            </a:r>
          </a:p>
          <a:p>
            <a:pPr marL="457200" lvl="1" indent="0">
              <a:spcBef>
                <a:spcPct val="0"/>
              </a:spcBef>
            </a:pPr>
            <a:endParaRPr lang="en-GB" sz="2200">
              <a:ea typeface="ヒラギノ角ゴ Pro W3" charset="-128"/>
              <a:cs typeface="ヒラギノ角ゴ Pro W3" charset="-128"/>
            </a:endParaRPr>
          </a:p>
          <a:p>
            <a:pPr marL="742950" lvl="1" indent="-285750">
              <a:spcBef>
                <a:spcPct val="0"/>
              </a:spcBef>
            </a:pPr>
            <a:r>
              <a:rPr lang="en-GB" sz="2200">
                <a:ea typeface="ヒラギノ角ゴ Pro W3" charset="-128"/>
                <a:cs typeface="ヒラギノ角ゴ Pro W3" charset="-128"/>
              </a:rPr>
              <a:t>administration of flu antiviral agents within 2 weeks of administration of LAIV may adversely affect the effectiveness of the vaccine </a:t>
            </a:r>
          </a:p>
          <a:p>
            <a:pPr marL="0" indent="0">
              <a:buNone/>
            </a:pPr>
            <a:endParaRPr lang="en-GB"/>
          </a:p>
        </p:txBody>
      </p:sp>
      <p:sp>
        <p:nvSpPr>
          <p:cNvPr id="4" name="Slide Number Placeholder 4">
            <a:extLst>
              <a:ext uri="{FF2B5EF4-FFF2-40B4-BE49-F238E27FC236}">
                <a16:creationId xmlns:a16="http://schemas.microsoft.com/office/drawing/2014/main" id="{07B30131-EC3F-6E5D-5775-3402242303D7}"/>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53</a:t>
            </a:fld>
            <a:endParaRPr lang="en-GB"/>
          </a:p>
        </p:txBody>
      </p:sp>
      <p:sp>
        <p:nvSpPr>
          <p:cNvPr id="6" name="Footer Placeholder 3">
            <a:extLst>
              <a:ext uri="{FF2B5EF4-FFF2-40B4-BE49-F238E27FC236}">
                <a16:creationId xmlns:a16="http://schemas.microsoft.com/office/drawing/2014/main" id="{94D70EAC-0111-CE46-BC7F-218F13898EB7}"/>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4147732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D61F-8930-4913-92A5-184AF6DE9802}"/>
              </a:ext>
            </a:extLst>
          </p:cNvPr>
          <p:cNvSpPr>
            <a:spLocks noGrp="1"/>
          </p:cNvSpPr>
          <p:nvPr>
            <p:ph type="title"/>
          </p:nvPr>
        </p:nvSpPr>
        <p:spPr>
          <a:xfrm>
            <a:off x="358198" y="93941"/>
            <a:ext cx="8313853" cy="753645"/>
          </a:xfrm>
        </p:spPr>
        <p:txBody>
          <a:bodyPr lIns="91440" tIns="45720" rIns="91440" bIns="45720" anchor="t"/>
          <a:lstStyle/>
          <a:p>
            <a:r>
              <a:rPr lang="en-GB" sz="4000" b="1"/>
              <a:t>Acute and severe asthma</a:t>
            </a:r>
            <a:endParaRPr lang="en-GB" sz="4000" b="1">
              <a:cs typeface="Arial"/>
            </a:endParaRPr>
          </a:p>
        </p:txBody>
      </p:sp>
      <p:sp>
        <p:nvSpPr>
          <p:cNvPr id="3" name="Content Placeholder 2">
            <a:extLst>
              <a:ext uri="{FF2B5EF4-FFF2-40B4-BE49-F238E27FC236}">
                <a16:creationId xmlns:a16="http://schemas.microsoft.com/office/drawing/2014/main" id="{4F0308FA-D7D8-4AFF-BDB3-FA5407E667EE}"/>
              </a:ext>
            </a:extLst>
          </p:cNvPr>
          <p:cNvSpPr>
            <a:spLocks noGrp="1"/>
          </p:cNvSpPr>
          <p:nvPr>
            <p:ph idx="1"/>
          </p:nvPr>
        </p:nvSpPr>
        <p:spPr>
          <a:xfrm>
            <a:off x="358198" y="705356"/>
            <a:ext cx="11123857" cy="4351338"/>
          </a:xfrm>
        </p:spPr>
        <p:txBody>
          <a:bodyPr lIns="91440" tIns="45720" rIns="91440" bIns="45720" anchor="t">
            <a:noAutofit/>
          </a:bodyPr>
          <a:lstStyle/>
          <a:p>
            <a:pPr>
              <a:lnSpc>
                <a:spcPct val="120000"/>
              </a:lnSpc>
            </a:pPr>
            <a:r>
              <a:rPr lang="en-GB" sz="1600"/>
              <a:t>Children with asthma on </a:t>
            </a:r>
            <a:r>
              <a:rPr lang="en-GB" sz="1600" u="sng"/>
              <a:t>inhaled</a:t>
            </a:r>
            <a:r>
              <a:rPr lang="en-GB" sz="1600"/>
              <a:t> corticosteroids may safely be given LAIV irrespective of the dose prescribed, or those who are receiving topical corticosteroids, inhaled corticosteroids or low-dose systemic corticosteroids, or those receiving corticosteroids as replacement therapy, for example for adrenal insufficiency</a:t>
            </a:r>
            <a:endParaRPr lang="en-GB" sz="1600" b="1"/>
          </a:p>
          <a:p>
            <a:pPr>
              <a:lnSpc>
                <a:spcPct val="120000"/>
              </a:lnSpc>
            </a:pPr>
            <a:r>
              <a:rPr lang="en-GB" sz="1600"/>
              <a:t>However, LAIV is not recommended for children and adolescents </a:t>
            </a:r>
            <a:r>
              <a:rPr lang="en-GB" sz="1600" u="sng"/>
              <a:t>currently experiencing an acute exacerbation of symptoms </a:t>
            </a:r>
            <a:r>
              <a:rPr lang="en-GB" sz="1600"/>
              <a:t>including                                                            	</a:t>
            </a:r>
          </a:p>
          <a:p>
            <a:pPr marL="457200" lvl="1" indent="0">
              <a:lnSpc>
                <a:spcPct val="120000"/>
              </a:lnSpc>
              <a:buNone/>
            </a:pPr>
            <a:r>
              <a:rPr lang="en-GB" sz="1600"/>
              <a:t>- Those who have had increased wheezing and/or                                      	</a:t>
            </a:r>
          </a:p>
          <a:p>
            <a:pPr marL="457200" lvl="1" indent="0">
              <a:lnSpc>
                <a:spcPct val="120000"/>
              </a:lnSpc>
              <a:buNone/>
            </a:pPr>
            <a:r>
              <a:rPr lang="en-GB" sz="1600"/>
              <a:t>- Needed additional bronchodilator treatment in the previous 72 hours</a:t>
            </a:r>
            <a:endParaRPr lang="en-GB" sz="1600">
              <a:cs typeface="Arial"/>
            </a:endParaRPr>
          </a:p>
          <a:p>
            <a:pPr marL="0" indent="0">
              <a:lnSpc>
                <a:spcPct val="120000"/>
              </a:lnSpc>
              <a:buNone/>
            </a:pPr>
            <a:r>
              <a:rPr lang="en-GB" sz="1600"/>
              <a:t>Such children should be offered a suitable inactivated influenza vaccine to avoid a delay in protection</a:t>
            </a:r>
            <a:endParaRPr lang="en-GB" sz="1600">
              <a:cs typeface="Arial"/>
            </a:endParaRPr>
          </a:p>
          <a:p>
            <a:pPr>
              <a:lnSpc>
                <a:spcPct val="120000"/>
              </a:lnSpc>
            </a:pPr>
            <a:r>
              <a:rPr lang="en-GB" sz="1600"/>
              <a:t>Children who require </a:t>
            </a:r>
            <a:r>
              <a:rPr lang="en-GB" sz="1600" u="sng"/>
              <a:t>regular oral steroids for maintenance of asthma control</a:t>
            </a:r>
            <a:r>
              <a:rPr lang="en-GB" sz="1600"/>
              <a:t>, or </a:t>
            </a:r>
            <a:r>
              <a:rPr lang="en-GB" sz="1600" u="sng"/>
              <a:t>have previously required admission to intensive care for asthma exacerbation </a:t>
            </a:r>
            <a:r>
              <a:rPr lang="en-GB" sz="1600"/>
              <a:t>should only be given LAIV on the advice of their specialist          </a:t>
            </a:r>
            <a:endParaRPr lang="en-GB" sz="1600">
              <a:cs typeface="Arial"/>
            </a:endParaRPr>
          </a:p>
          <a:p>
            <a:pPr>
              <a:lnSpc>
                <a:spcPct val="120000"/>
              </a:lnSpc>
            </a:pPr>
            <a:r>
              <a:rPr lang="en-GB" sz="1600"/>
              <a:t>As these children may be at higher risk from influenza infection, those who cannot receive LAIV should receive a suitable inactivated influenza vaccine</a:t>
            </a:r>
          </a:p>
          <a:p>
            <a:pPr>
              <a:lnSpc>
                <a:spcPct val="120000"/>
              </a:lnSpc>
            </a:pPr>
            <a:r>
              <a:rPr lang="en-GB" sz="1600"/>
              <a:t>Children with significant asthma* and aged under 9 years who have not been previously vaccinated against influenza will require a second dose (of either LAIV or inactivated vaccine as appropriate) at least 4 weeks later.</a:t>
            </a:r>
            <a:endParaRPr lang="en-GB" sz="1600">
              <a:cs typeface="Arial"/>
            </a:endParaRPr>
          </a:p>
          <a:p>
            <a:pPr marL="0" indent="0" algn="ctr">
              <a:buNone/>
            </a:pPr>
            <a:r>
              <a:rPr lang="en-GB" sz="1600"/>
              <a:t>(*</a:t>
            </a:r>
            <a:r>
              <a:rPr lang="en-GB" sz="1600" b="1"/>
              <a:t>Note</a:t>
            </a:r>
            <a:r>
              <a:rPr lang="en-GB" sz="1600"/>
              <a:t>: please see the Green Book Table 19.4 for asthma eligibility criteria </a:t>
            </a:r>
            <a:r>
              <a:rPr lang="en-GB" sz="1600">
                <a:ea typeface="+mn-lt"/>
                <a:cs typeface="+mn-lt"/>
                <a:hlinkClick r:id="rId3"/>
              </a:rPr>
              <a:t>Influenza: the green book chapter - GOV.UK</a:t>
            </a:r>
          </a:p>
        </p:txBody>
      </p:sp>
      <p:sp>
        <p:nvSpPr>
          <p:cNvPr id="4" name="Slide Number Placeholder 4">
            <a:extLst>
              <a:ext uri="{FF2B5EF4-FFF2-40B4-BE49-F238E27FC236}">
                <a16:creationId xmlns:a16="http://schemas.microsoft.com/office/drawing/2014/main" id="{A5C054F9-3C93-438A-4E12-2C239DBEFC25}"/>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54</a:t>
            </a:fld>
            <a:endParaRPr lang="en-GB"/>
          </a:p>
        </p:txBody>
      </p:sp>
      <p:sp>
        <p:nvSpPr>
          <p:cNvPr id="6" name="Footer Placeholder 3">
            <a:extLst>
              <a:ext uri="{FF2B5EF4-FFF2-40B4-BE49-F238E27FC236}">
                <a16:creationId xmlns:a16="http://schemas.microsoft.com/office/drawing/2014/main" id="{2E2593C9-28A1-DD38-57EF-C0AFC0CF5F06}"/>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1241476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1FE69-9BC8-423A-8291-8E3D1BD063D2}"/>
              </a:ext>
            </a:extLst>
          </p:cNvPr>
          <p:cNvSpPr>
            <a:spLocks noGrp="1"/>
          </p:cNvSpPr>
          <p:nvPr>
            <p:ph type="title"/>
          </p:nvPr>
        </p:nvSpPr>
        <p:spPr>
          <a:xfrm>
            <a:off x="197760" y="-29000"/>
            <a:ext cx="11796480" cy="1138750"/>
          </a:xfrm>
        </p:spPr>
        <p:txBody>
          <a:bodyPr>
            <a:normAutofit/>
          </a:bodyPr>
          <a:lstStyle/>
          <a:p>
            <a:pPr algn="ctr"/>
            <a:r>
              <a:rPr lang="en-GB" sz="3600" b="1"/>
              <a:t>Patients taking anticoagulants or with</a:t>
            </a:r>
            <a:br>
              <a:rPr lang="en-GB" sz="3600" b="1"/>
            </a:br>
            <a:r>
              <a:rPr lang="en-GB" sz="3600" b="1"/>
              <a:t>a bleeding disorder</a:t>
            </a:r>
          </a:p>
        </p:txBody>
      </p:sp>
      <p:sp>
        <p:nvSpPr>
          <p:cNvPr id="3" name="Content Placeholder 2">
            <a:extLst>
              <a:ext uri="{FF2B5EF4-FFF2-40B4-BE49-F238E27FC236}">
                <a16:creationId xmlns:a16="http://schemas.microsoft.com/office/drawing/2014/main" id="{A6FFB3B5-CD71-43D6-AAAB-E5B508F0A239}"/>
              </a:ext>
            </a:extLst>
          </p:cNvPr>
          <p:cNvSpPr>
            <a:spLocks noGrp="1"/>
          </p:cNvSpPr>
          <p:nvPr>
            <p:ph idx="1"/>
          </p:nvPr>
        </p:nvSpPr>
        <p:spPr>
          <a:xfrm>
            <a:off x="374530" y="1327747"/>
            <a:ext cx="11619710" cy="4905890"/>
          </a:xfrm>
        </p:spPr>
        <p:txBody>
          <a:bodyPr lIns="91440" tIns="45720" rIns="91440" bIns="45720" anchor="t">
            <a:noAutofit/>
          </a:bodyPr>
          <a:lstStyle/>
          <a:p>
            <a:pPr marL="0" indent="0">
              <a:lnSpc>
                <a:spcPct val="120000"/>
              </a:lnSpc>
              <a:buNone/>
              <a:tabLst>
                <a:tab pos="450850" algn="l"/>
              </a:tabLst>
            </a:pPr>
            <a:r>
              <a:rPr lang="en-GB" sz="1600" u="sng"/>
              <a:t>Individuals on stable anticoagulation therapy</a:t>
            </a:r>
            <a:r>
              <a:rPr lang="en-GB" sz="1600"/>
              <a:t>  (including individuals on warfarin who are up-to-date with their scheduled INR testing and whose latest INR was below the upper threshold of their therapeutic range) can receive intramuscular vaccination </a:t>
            </a:r>
          </a:p>
          <a:p>
            <a:pPr marL="285750" indent="-285750">
              <a:lnSpc>
                <a:spcPct val="120000"/>
              </a:lnSpc>
              <a:buFont typeface="Arial" panose="020B0604020202020204" pitchFamily="34" charset="0"/>
              <a:buChar char="•"/>
              <a:tabLst>
                <a:tab pos="450850" algn="l"/>
              </a:tabLst>
            </a:pPr>
            <a:r>
              <a:rPr lang="en-GB" sz="1600"/>
              <a:t>If in any doubt, consult with the clinician responsible for prescribing or monitoring the individual’s anticoagulant therapy </a:t>
            </a:r>
            <a:endParaRPr lang="en-GB" sz="1600">
              <a:cs typeface="Arial"/>
            </a:endParaRPr>
          </a:p>
          <a:p>
            <a:pPr marL="0" indent="0">
              <a:lnSpc>
                <a:spcPct val="120000"/>
              </a:lnSpc>
              <a:buNone/>
              <a:tabLst>
                <a:tab pos="450850" algn="l"/>
              </a:tabLst>
            </a:pPr>
            <a:r>
              <a:rPr lang="en-GB" sz="1600" u="sng"/>
              <a:t>Individuals with bleeding disorders </a:t>
            </a:r>
            <a:r>
              <a:rPr lang="en-GB" sz="1600"/>
              <a:t>may be vaccinated intramuscularly if, in the opinion of a doctor familiar with the individual's bleeding risk, vaccines or similar small volume intramuscular injections can be administered with reasonable safety by this route</a:t>
            </a:r>
            <a:endParaRPr lang="en-GB" sz="1600">
              <a:cs typeface="Arial"/>
            </a:endParaRPr>
          </a:p>
          <a:p>
            <a:pPr marL="285750" indent="-285750">
              <a:lnSpc>
                <a:spcPct val="120000"/>
              </a:lnSpc>
              <a:buFont typeface="Arial" panose="020B0604020202020204" pitchFamily="34" charset="0"/>
              <a:buChar char="•"/>
              <a:tabLst>
                <a:tab pos="450850" algn="l"/>
              </a:tabLst>
            </a:pPr>
            <a:r>
              <a:rPr lang="en-GB" sz="1600"/>
              <a:t>If the individual receives medication/treatment to reduce bleeding, for example treatment for haemophilia, intramuscular vaccination can be scheduled shortly after such medication/treatment is administered </a:t>
            </a:r>
            <a:endParaRPr lang="en-GB" sz="1600">
              <a:cs typeface="Arial"/>
            </a:endParaRPr>
          </a:p>
          <a:p>
            <a:pPr marL="285750" indent="-285750">
              <a:lnSpc>
                <a:spcPct val="120000"/>
              </a:lnSpc>
              <a:buFont typeface="Arial" panose="020B0604020202020204" pitchFamily="34" charset="0"/>
              <a:buChar char="•"/>
              <a:tabLst>
                <a:tab pos="450850" algn="l"/>
              </a:tabLst>
            </a:pPr>
            <a:r>
              <a:rPr lang="en-GB" sz="1600"/>
              <a:t>A fine needle (equal to 23 gauge or finer calibre) should be used for the vaccination, followed by firm pressure applied to the site (without rubbing) for at least 2 minutes </a:t>
            </a:r>
            <a:endParaRPr lang="en-GB" sz="1600">
              <a:cs typeface="Arial"/>
            </a:endParaRPr>
          </a:p>
          <a:p>
            <a:pPr marL="285750" indent="-285750">
              <a:lnSpc>
                <a:spcPct val="120000"/>
              </a:lnSpc>
              <a:tabLst>
                <a:tab pos="450850" algn="l"/>
              </a:tabLst>
            </a:pPr>
            <a:r>
              <a:rPr lang="en-GB" sz="1600" err="1">
                <a:cs typeface="Arial"/>
              </a:rPr>
              <a:t>TIVc</a:t>
            </a:r>
            <a:r>
              <a:rPr lang="en-GB" sz="1600">
                <a:cs typeface="Arial"/>
              </a:rPr>
              <a:t> is not licenced for *subcutaneous administration so should only be administered intramuscularly </a:t>
            </a:r>
            <a:endParaRPr lang="en-GB" sz="1600" strike="sngStrike">
              <a:cs typeface="Arial"/>
            </a:endParaRPr>
          </a:p>
        </p:txBody>
      </p:sp>
      <p:sp>
        <p:nvSpPr>
          <p:cNvPr id="4" name="Slide Number Placeholder 4">
            <a:extLst>
              <a:ext uri="{FF2B5EF4-FFF2-40B4-BE49-F238E27FC236}">
                <a16:creationId xmlns:a16="http://schemas.microsoft.com/office/drawing/2014/main" id="{6EA33D6E-4B53-42F3-A296-5D4A37F4F1E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55</a:t>
            </a:fld>
            <a:endParaRPr lang="en-GB"/>
          </a:p>
        </p:txBody>
      </p:sp>
      <p:sp>
        <p:nvSpPr>
          <p:cNvPr id="6" name="Footer Placeholder 3">
            <a:extLst>
              <a:ext uri="{FF2B5EF4-FFF2-40B4-BE49-F238E27FC236}">
                <a16:creationId xmlns:a16="http://schemas.microsoft.com/office/drawing/2014/main" id="{7804308A-0952-539E-09FB-C6B749E14979}"/>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178834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FA53-A88F-43C2-8CD1-80D10D478CDF}"/>
              </a:ext>
            </a:extLst>
          </p:cNvPr>
          <p:cNvSpPr>
            <a:spLocks noGrp="1"/>
          </p:cNvSpPr>
          <p:nvPr>
            <p:ph type="title"/>
          </p:nvPr>
        </p:nvSpPr>
        <p:spPr>
          <a:xfrm>
            <a:off x="368693" y="190322"/>
            <a:ext cx="6688216" cy="688331"/>
          </a:xfrm>
        </p:spPr>
        <p:txBody>
          <a:bodyPr lIns="91440" tIns="45720" rIns="91440" bIns="45720" anchor="t"/>
          <a:lstStyle/>
          <a:p>
            <a:r>
              <a:rPr lang="en-GB" sz="4000" b="1"/>
              <a:t>Egg allergy</a:t>
            </a:r>
            <a:endParaRPr lang="en-GB" sz="4000" b="1">
              <a:cs typeface="Arial"/>
            </a:endParaRPr>
          </a:p>
        </p:txBody>
      </p:sp>
      <p:sp>
        <p:nvSpPr>
          <p:cNvPr id="3" name="Content Placeholder 2">
            <a:extLst>
              <a:ext uri="{FF2B5EF4-FFF2-40B4-BE49-F238E27FC236}">
                <a16:creationId xmlns:a16="http://schemas.microsoft.com/office/drawing/2014/main" id="{C9B65D55-0C45-4493-AB6C-D95E93424DBE}"/>
              </a:ext>
            </a:extLst>
          </p:cNvPr>
          <p:cNvSpPr>
            <a:spLocks noGrp="1"/>
          </p:cNvSpPr>
          <p:nvPr>
            <p:ph idx="1"/>
          </p:nvPr>
        </p:nvSpPr>
        <p:spPr>
          <a:xfrm>
            <a:off x="367500" y="1294627"/>
            <a:ext cx="11440753" cy="5421186"/>
          </a:xfrm>
        </p:spPr>
        <p:txBody>
          <a:bodyPr lIns="91440" tIns="45720" rIns="91440" bIns="45720" anchor="t">
            <a:noAutofit/>
          </a:bodyPr>
          <a:lstStyle/>
          <a:p>
            <a:pPr>
              <a:lnSpc>
                <a:spcPct val="110000"/>
              </a:lnSpc>
            </a:pPr>
            <a:r>
              <a:rPr lang="en-GB" sz="1600" dirty="0">
                <a:solidFill>
                  <a:srgbClr val="002060"/>
                </a:solidFill>
                <a:latin typeface="+mj-lt"/>
              </a:rPr>
              <a:t>For many years, most flu vaccines have been prepared from flu viruses grown in embryonated hens’ eggs and the final vaccine product contains varying amounts of egg protein as ovalbumin </a:t>
            </a:r>
            <a:endParaRPr lang="en-GB" sz="1600" dirty="0">
              <a:solidFill>
                <a:srgbClr val="002060"/>
              </a:solidFill>
              <a:latin typeface="+mj-lt"/>
              <a:cs typeface="Arial"/>
            </a:endParaRPr>
          </a:p>
          <a:p>
            <a:pPr>
              <a:lnSpc>
                <a:spcPct val="110000"/>
              </a:lnSpc>
            </a:pPr>
            <a:r>
              <a:rPr lang="en-GB" sz="1600" dirty="0">
                <a:solidFill>
                  <a:srgbClr val="002060"/>
                </a:solidFill>
                <a:latin typeface="+mj-lt"/>
              </a:rPr>
              <a:t>In line with the JCVI recommendations, individuals with egg allergy (including those with anaphylaxis to egg, unless they have required admission to intensive care) can be immunised in any setting using a vaccine with an ovalbumin content less than 0.12 micrograms/mL (equivalent to 0.06 micrograms for 0.5 mL dose, this includes LAIV):</a:t>
            </a:r>
            <a:endParaRPr lang="en-GB" sz="1600" dirty="0">
              <a:solidFill>
                <a:srgbClr val="002060"/>
              </a:solidFill>
              <a:latin typeface="+mj-lt"/>
              <a:cs typeface="Arial"/>
            </a:endParaRPr>
          </a:p>
          <a:p>
            <a:pPr lvl="1">
              <a:lnSpc>
                <a:spcPct val="110000"/>
              </a:lnSpc>
            </a:pPr>
            <a:r>
              <a:rPr lang="en-GB" sz="1600" dirty="0">
                <a:solidFill>
                  <a:srgbClr val="002060"/>
                </a:solidFill>
                <a:latin typeface="+mj-lt"/>
              </a:rPr>
              <a:t>Children who have required admission to intensive care for a previous severe anaphylaxis to egg should only be given LAIV on advice from their specialist.   These children are best given LAIV, if appropriate, in a hospital setting. In children in this group aged 2 years and over, LAIV remains the preferred vaccine as the intranasal route is less likely to cause systemic reactions</a:t>
            </a:r>
            <a:endParaRPr lang="en-GB" sz="1600" dirty="0">
              <a:solidFill>
                <a:srgbClr val="002060"/>
              </a:solidFill>
              <a:latin typeface="+mj-lt"/>
              <a:cs typeface="Arial"/>
            </a:endParaRPr>
          </a:p>
          <a:p>
            <a:pPr lvl="1">
              <a:lnSpc>
                <a:spcPct val="110000"/>
              </a:lnSpc>
            </a:pPr>
            <a:r>
              <a:rPr lang="en-GB" sz="1600" dirty="0">
                <a:solidFill>
                  <a:srgbClr val="002060"/>
                </a:solidFill>
                <a:latin typeface="+mj-lt"/>
              </a:rPr>
              <a:t>Alternatively, to avoid delay in protection, all egg-allergic individuals can be given the cell-based trivalent inactivated vaccine </a:t>
            </a:r>
            <a:r>
              <a:rPr lang="en-GB" sz="1600" dirty="0" err="1">
                <a:solidFill>
                  <a:srgbClr val="002060"/>
                </a:solidFill>
                <a:latin typeface="+mj-lt"/>
              </a:rPr>
              <a:t>TIVc</a:t>
            </a:r>
            <a:r>
              <a:rPr lang="en-GB" sz="1600" b="1" dirty="0">
                <a:solidFill>
                  <a:srgbClr val="002060"/>
                </a:solidFill>
                <a:latin typeface="+mj-lt"/>
              </a:rPr>
              <a:t> </a:t>
            </a:r>
            <a:r>
              <a:rPr lang="en-GB" sz="1600" dirty="0">
                <a:solidFill>
                  <a:srgbClr val="002060"/>
                </a:solidFill>
                <a:latin typeface="+mj-lt"/>
              </a:rPr>
              <a:t>which is</a:t>
            </a:r>
            <a:r>
              <a:rPr lang="en-GB" sz="1600" b="1" dirty="0">
                <a:solidFill>
                  <a:srgbClr val="002060"/>
                </a:solidFill>
                <a:latin typeface="+mj-lt"/>
              </a:rPr>
              <a:t> egg (ovalbumin) free</a:t>
            </a:r>
            <a:r>
              <a:rPr lang="en-GB" sz="1600" dirty="0">
                <a:solidFill>
                  <a:srgbClr val="002060"/>
                </a:solidFill>
                <a:latin typeface="+mj-lt"/>
              </a:rPr>
              <a:t> in any setting, in line with JCVI recommendations. </a:t>
            </a:r>
            <a:endParaRPr lang="en-GB" sz="1600" strike="sngStrike" dirty="0">
              <a:solidFill>
                <a:srgbClr val="002060"/>
              </a:solidFill>
              <a:latin typeface="+mj-lt"/>
              <a:cs typeface="Arial"/>
            </a:endParaRPr>
          </a:p>
          <a:p>
            <a:pPr marL="0" indent="0">
              <a:buNone/>
            </a:pPr>
            <a:endParaRPr lang="en-GB" sz="1400" dirty="0">
              <a:latin typeface="+mj-lt"/>
              <a:cs typeface="Arial"/>
            </a:endParaRPr>
          </a:p>
        </p:txBody>
      </p:sp>
      <p:sp>
        <p:nvSpPr>
          <p:cNvPr id="4" name="Slide Number Placeholder 4">
            <a:extLst>
              <a:ext uri="{FF2B5EF4-FFF2-40B4-BE49-F238E27FC236}">
                <a16:creationId xmlns:a16="http://schemas.microsoft.com/office/drawing/2014/main" id="{6E177069-B98C-4106-D92C-6F8A843C660F}"/>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56</a:t>
            </a:fld>
            <a:endParaRPr lang="en-GB"/>
          </a:p>
        </p:txBody>
      </p:sp>
      <p:sp>
        <p:nvSpPr>
          <p:cNvPr id="6" name="Footer Placeholder 3">
            <a:extLst>
              <a:ext uri="{FF2B5EF4-FFF2-40B4-BE49-F238E27FC236}">
                <a16:creationId xmlns:a16="http://schemas.microsoft.com/office/drawing/2014/main" id="{BB8B9FD6-3526-615B-1B35-AD81B4978148}"/>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41513631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3420-C557-4282-B745-C9AB88171C88}"/>
              </a:ext>
            </a:extLst>
          </p:cNvPr>
          <p:cNvSpPr>
            <a:spLocks noGrp="1"/>
          </p:cNvSpPr>
          <p:nvPr>
            <p:ph type="title"/>
          </p:nvPr>
        </p:nvSpPr>
        <p:spPr>
          <a:xfrm>
            <a:off x="628789" y="328710"/>
            <a:ext cx="11011586" cy="679000"/>
          </a:xfrm>
        </p:spPr>
        <p:txBody>
          <a:bodyPr lIns="91440" tIns="45720" rIns="91440" bIns="45720" anchor="t"/>
          <a:lstStyle/>
          <a:p>
            <a:r>
              <a:rPr lang="en-GB" sz="4000" b="1"/>
              <a:t>Children with cochlear implants</a:t>
            </a:r>
            <a:endParaRPr lang="en-GB" sz="4000" b="1">
              <a:cs typeface="Arial"/>
            </a:endParaRPr>
          </a:p>
        </p:txBody>
      </p:sp>
      <p:sp>
        <p:nvSpPr>
          <p:cNvPr id="3" name="Content Placeholder 2">
            <a:extLst>
              <a:ext uri="{FF2B5EF4-FFF2-40B4-BE49-F238E27FC236}">
                <a16:creationId xmlns:a16="http://schemas.microsoft.com/office/drawing/2014/main" id="{64436CB0-84C0-462C-81C3-9CDCE5A2F46F}"/>
              </a:ext>
            </a:extLst>
          </p:cNvPr>
          <p:cNvSpPr>
            <a:spLocks noGrp="1"/>
          </p:cNvSpPr>
          <p:nvPr>
            <p:ph idx="1"/>
          </p:nvPr>
        </p:nvSpPr>
        <p:spPr>
          <a:xfrm>
            <a:off x="361027" y="1126363"/>
            <a:ext cx="11123857" cy="4605274"/>
          </a:xfrm>
        </p:spPr>
        <p:txBody>
          <a:bodyPr lIns="91440" tIns="45720" rIns="91440" bIns="45720" anchor="t">
            <a:normAutofit/>
          </a:bodyPr>
          <a:lstStyle/>
          <a:p>
            <a:pPr marL="0" indent="0">
              <a:buNone/>
            </a:pPr>
            <a:r>
              <a:rPr lang="en-GB" sz="2000"/>
              <a:t>Children with cochlear implants can be given LAIV safely although ideally it should not be given:</a:t>
            </a:r>
          </a:p>
          <a:p>
            <a:pPr marL="0" indent="0">
              <a:buNone/>
            </a:pPr>
            <a:endParaRPr lang="en-GB" sz="2000"/>
          </a:p>
          <a:p>
            <a:pPr lvl="1"/>
            <a:r>
              <a:rPr lang="en-GB" sz="2000"/>
              <a:t>In the week prior to implant surgery, or </a:t>
            </a:r>
          </a:p>
          <a:p>
            <a:pPr lvl="1"/>
            <a:r>
              <a:rPr lang="en-GB" sz="2000"/>
              <a:t>for 2 weeks afterwards, or </a:t>
            </a:r>
          </a:p>
          <a:p>
            <a:pPr lvl="1"/>
            <a:r>
              <a:rPr lang="en-GB" sz="2000"/>
              <a:t>if there is evidence of on-going cerebrospinal fluid leak.</a:t>
            </a:r>
          </a:p>
          <a:p>
            <a:pPr marL="457200" lvl="1" indent="0">
              <a:buNone/>
            </a:pPr>
            <a:endParaRPr lang="en-GB" sz="2000"/>
          </a:p>
          <a:p>
            <a:pPr marL="457200" lvl="1" indent="0" algn="ctr">
              <a:buNone/>
            </a:pPr>
            <a:r>
              <a:rPr lang="en-GB" sz="2000">
                <a:ea typeface="+mn-lt"/>
                <a:cs typeface="+mn-lt"/>
                <a:hlinkClick r:id="rId2"/>
              </a:rPr>
              <a:t>Influenza: the green book chapter - GOV.UK</a:t>
            </a:r>
            <a:endParaRPr lang="en-GB">
              <a:cs typeface="Arial"/>
            </a:endParaRPr>
          </a:p>
        </p:txBody>
      </p:sp>
      <p:sp>
        <p:nvSpPr>
          <p:cNvPr id="4" name="Slide Number Placeholder 4">
            <a:extLst>
              <a:ext uri="{FF2B5EF4-FFF2-40B4-BE49-F238E27FC236}">
                <a16:creationId xmlns:a16="http://schemas.microsoft.com/office/drawing/2014/main" id="{0A91686A-7EB7-90CD-4B0E-DDBE25DFC5E0}"/>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57</a:t>
            </a:fld>
            <a:endParaRPr lang="en-GB"/>
          </a:p>
        </p:txBody>
      </p:sp>
      <p:sp>
        <p:nvSpPr>
          <p:cNvPr id="6" name="Footer Placeholder 3">
            <a:extLst>
              <a:ext uri="{FF2B5EF4-FFF2-40B4-BE49-F238E27FC236}">
                <a16:creationId xmlns:a16="http://schemas.microsoft.com/office/drawing/2014/main" id="{3E86789E-1587-ADE6-56F9-2F894D4B0DED}"/>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988550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6AEC2-2C9C-0626-4E51-2A82D457C2A7}"/>
              </a:ext>
            </a:extLst>
          </p:cNvPr>
          <p:cNvSpPr>
            <a:spLocks noGrp="1"/>
          </p:cNvSpPr>
          <p:nvPr>
            <p:ph type="title"/>
          </p:nvPr>
        </p:nvSpPr>
        <p:spPr/>
        <p:txBody>
          <a:bodyPr lIns="91440" tIns="45720" rIns="91440" bIns="45720" anchor="t"/>
          <a:lstStyle/>
          <a:p>
            <a:r>
              <a:rPr lang="en-US" sz="4000" b="1">
                <a:cs typeface="Arial"/>
              </a:rPr>
              <a:t>Unrepaired craniofacial malformations </a:t>
            </a:r>
          </a:p>
        </p:txBody>
      </p:sp>
      <p:sp>
        <p:nvSpPr>
          <p:cNvPr id="3" name="Content Placeholder 2">
            <a:extLst>
              <a:ext uri="{FF2B5EF4-FFF2-40B4-BE49-F238E27FC236}">
                <a16:creationId xmlns:a16="http://schemas.microsoft.com/office/drawing/2014/main" id="{252B3181-DB30-9F25-6A16-2183D91E69E3}"/>
              </a:ext>
            </a:extLst>
          </p:cNvPr>
          <p:cNvSpPr>
            <a:spLocks noGrp="1"/>
          </p:cNvSpPr>
          <p:nvPr>
            <p:ph idx="1"/>
          </p:nvPr>
        </p:nvSpPr>
        <p:spPr>
          <a:xfrm>
            <a:off x="838200" y="1370177"/>
            <a:ext cx="10515600" cy="4351338"/>
          </a:xfrm>
        </p:spPr>
        <p:txBody>
          <a:bodyPr lIns="91440" tIns="45720" rIns="91440" bIns="45720" anchor="t"/>
          <a:lstStyle/>
          <a:p>
            <a:r>
              <a:rPr lang="en-US" sz="2400">
                <a:ea typeface="+mn-lt"/>
                <a:cs typeface="+mn-lt"/>
              </a:rPr>
              <a:t>Unrepaired craniofacial malformations including cleft palate may occasionally be encountered by vaccinators </a:t>
            </a:r>
            <a:r>
              <a:rPr lang="en-US" sz="2400" err="1">
                <a:ea typeface="+mn-lt"/>
                <a:cs typeface="+mn-lt"/>
              </a:rPr>
              <a:t>immunising</a:t>
            </a:r>
            <a:r>
              <a:rPr lang="en-US" sz="2400">
                <a:ea typeface="+mn-lt"/>
                <a:cs typeface="+mn-lt"/>
              </a:rPr>
              <a:t> children of an age eligible for LAIV </a:t>
            </a:r>
          </a:p>
          <a:p>
            <a:r>
              <a:rPr lang="en-US" sz="2400">
                <a:ea typeface="+mn-lt"/>
                <a:cs typeface="+mn-lt"/>
              </a:rPr>
              <a:t>Where there may be a potential portal of entry to the brain/central nervous system, or where there are particular concerns around absorption, these children are excluded under the PGD and should be offered </a:t>
            </a:r>
            <a:r>
              <a:rPr lang="en-US" sz="2400" err="1">
                <a:ea typeface="+mn-lt"/>
                <a:cs typeface="+mn-lt"/>
              </a:rPr>
              <a:t>TIVc</a:t>
            </a:r>
            <a:r>
              <a:rPr lang="en-US" sz="2400">
                <a:ea typeface="+mn-lt"/>
                <a:cs typeface="+mn-lt"/>
              </a:rPr>
              <a:t> by injection instead </a:t>
            </a:r>
          </a:p>
          <a:p>
            <a:r>
              <a:rPr lang="en-US" sz="2400">
                <a:ea typeface="+mn-lt"/>
                <a:cs typeface="+mn-lt"/>
              </a:rPr>
              <a:t>The child’s specialist team should be consulted if advice is required regarding the malformation and its potential impact on the suitability of LAIV</a:t>
            </a:r>
            <a:endParaRPr lang="en-US" sz="2400">
              <a:cs typeface="Arial"/>
            </a:endParaRPr>
          </a:p>
          <a:p>
            <a:endParaRPr lang="en-US"/>
          </a:p>
        </p:txBody>
      </p:sp>
      <p:sp>
        <p:nvSpPr>
          <p:cNvPr id="5" name="Slide Number Placeholder 4">
            <a:extLst>
              <a:ext uri="{FF2B5EF4-FFF2-40B4-BE49-F238E27FC236}">
                <a16:creationId xmlns:a16="http://schemas.microsoft.com/office/drawing/2014/main" id="{6B24ED55-CDFF-F4F9-BBAE-EA17EDB88511}"/>
              </a:ext>
            </a:extLst>
          </p:cNvPr>
          <p:cNvSpPr>
            <a:spLocks noGrp="1"/>
          </p:cNvSpPr>
          <p:nvPr>
            <p:ph type="sldNum" sz="quarter" idx="12"/>
          </p:nvPr>
        </p:nvSpPr>
        <p:spPr/>
        <p:txBody>
          <a:bodyPr/>
          <a:lstStyle/>
          <a:p>
            <a:fld id="{561D0CCE-8DCC-44DC-A653-AE62B1D84A52}" type="slidenum">
              <a:rPr lang="en-GB" smtClean="0"/>
              <a:pPr/>
              <a:t>58</a:t>
            </a:fld>
            <a:endParaRPr lang="en-GB"/>
          </a:p>
        </p:txBody>
      </p:sp>
      <p:sp>
        <p:nvSpPr>
          <p:cNvPr id="6" name="Footer Placeholder 3">
            <a:extLst>
              <a:ext uri="{FF2B5EF4-FFF2-40B4-BE49-F238E27FC236}">
                <a16:creationId xmlns:a16="http://schemas.microsoft.com/office/drawing/2014/main" id="{CF59FBCB-00F6-C144-D87C-EC867E9578C5}"/>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9639125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AE1-72E5-44AE-BB61-9F37167E73F7}"/>
              </a:ext>
            </a:extLst>
          </p:cNvPr>
          <p:cNvSpPr>
            <a:spLocks noGrp="1"/>
          </p:cNvSpPr>
          <p:nvPr>
            <p:ph type="title"/>
          </p:nvPr>
        </p:nvSpPr>
        <p:spPr>
          <a:xfrm>
            <a:off x="592265" y="219204"/>
            <a:ext cx="10007606" cy="716323"/>
          </a:xfrm>
        </p:spPr>
        <p:txBody>
          <a:bodyPr lIns="91440" tIns="45720" rIns="91440" bIns="45720" anchor="t"/>
          <a:lstStyle/>
          <a:p>
            <a:r>
              <a:rPr lang="en-US" sz="4000" b="1" dirty="0"/>
              <a:t>Inadvertent administration of LAIV</a:t>
            </a:r>
            <a:endParaRPr lang="en-GB" sz="4000" b="1" dirty="0">
              <a:cs typeface="Arial"/>
            </a:endParaRPr>
          </a:p>
        </p:txBody>
      </p:sp>
      <p:sp>
        <p:nvSpPr>
          <p:cNvPr id="3" name="Content Placeholder 2">
            <a:extLst>
              <a:ext uri="{FF2B5EF4-FFF2-40B4-BE49-F238E27FC236}">
                <a16:creationId xmlns:a16="http://schemas.microsoft.com/office/drawing/2014/main" id="{0D4868D4-004D-488C-A437-FAABECB0303F}"/>
              </a:ext>
            </a:extLst>
          </p:cNvPr>
          <p:cNvSpPr>
            <a:spLocks noGrp="1"/>
          </p:cNvSpPr>
          <p:nvPr>
            <p:ph idx="1"/>
          </p:nvPr>
        </p:nvSpPr>
        <p:spPr>
          <a:xfrm>
            <a:off x="838200" y="1125843"/>
            <a:ext cx="10515600" cy="3805752"/>
          </a:xfrm>
        </p:spPr>
        <p:txBody>
          <a:bodyPr lIns="91440" tIns="45720" rIns="91440" bIns="45720" anchor="t"/>
          <a:lstStyle/>
          <a:p>
            <a:pPr>
              <a:buFont typeface="Arial" panose="020B0604020202020204" pitchFamily="34" charset="0"/>
              <a:buChar char="•"/>
            </a:pPr>
            <a:r>
              <a:rPr lang="en-US" sz="1800" dirty="0"/>
              <a:t>If an immunocompromised individual receives LAIV,  the degree of immunosuppression should be assessed</a:t>
            </a:r>
          </a:p>
          <a:p>
            <a:pPr>
              <a:buFont typeface="Arial" panose="020B0604020202020204" pitchFamily="34" charset="0"/>
              <a:buChar char="•"/>
            </a:pPr>
            <a:r>
              <a:rPr lang="en-US" sz="1800" dirty="0"/>
              <a:t>If the individual is severely immunocompromised, antiviral prophylaxis should be considered</a:t>
            </a:r>
            <a:endParaRPr lang="en-US" sz="1800" dirty="0">
              <a:cs typeface="Arial"/>
            </a:endParaRPr>
          </a:p>
          <a:p>
            <a:pPr>
              <a:buFont typeface="Arial" panose="020B0604020202020204" pitchFamily="34" charset="0"/>
              <a:buChar char="•"/>
            </a:pPr>
            <a:r>
              <a:rPr lang="en-US" sz="1800" dirty="0"/>
              <a:t>Otherwise, they should be advised to seek medical advice if they develop flu-like symptoms in the 4 days following administration of the vaccine</a:t>
            </a:r>
            <a:endParaRPr lang="en-US" sz="1800" dirty="0">
              <a:cs typeface="Arial"/>
            </a:endParaRPr>
          </a:p>
          <a:p>
            <a:pPr>
              <a:buFont typeface="Arial" panose="020B0604020202020204" pitchFamily="34" charset="0"/>
              <a:buChar char="•"/>
            </a:pPr>
            <a:r>
              <a:rPr lang="en-US" sz="1800" dirty="0"/>
              <a:t>If antivirals are used for prophylaxis or treatment, the individual should also be offered inactivated flu vaccine in order to </a:t>
            </a:r>
            <a:r>
              <a:rPr lang="en-US" sz="1800" dirty="0" err="1"/>
              <a:t>maximise</a:t>
            </a:r>
            <a:r>
              <a:rPr lang="en-US" sz="1800" dirty="0"/>
              <a:t> their protection (this can be given straight away)</a:t>
            </a:r>
            <a:endParaRPr lang="en-US" sz="1800" dirty="0">
              <a:cs typeface="Arial"/>
            </a:endParaRPr>
          </a:p>
          <a:p>
            <a:r>
              <a:rPr lang="en-GB" sz="1800" dirty="0">
                <a:effectLst/>
              </a:rPr>
              <a:t>There is limited data on the use of live attenuated flu vaccine in pregnancy. However, in a study </a:t>
            </a:r>
            <a:br>
              <a:rPr lang="en-GB" sz="1800" dirty="0">
                <a:effectLst/>
              </a:rPr>
            </a:br>
            <a:r>
              <a:rPr lang="en-GB" sz="1800" dirty="0">
                <a:effectLst/>
              </a:rPr>
              <a:t>of inadvertent LAIV administration to pregnant women, there was no evidence of significant </a:t>
            </a:r>
            <a:br>
              <a:rPr lang="en-GB" sz="1800" dirty="0">
                <a:effectLst/>
              </a:rPr>
            </a:br>
            <a:r>
              <a:rPr lang="en-GB" sz="1800" dirty="0">
                <a:effectLst/>
              </a:rPr>
              <a:t>maternal adverse outcomes. The live viruses in LAIV have been attenuated (weakened) </a:t>
            </a:r>
            <a:br>
              <a:rPr lang="en-GB" sz="1800" dirty="0">
                <a:effectLst/>
              </a:rPr>
            </a:br>
            <a:r>
              <a:rPr lang="en-GB" sz="1800" dirty="0">
                <a:effectLst/>
              </a:rPr>
              <a:t>and adapted to cold so that they can only replicate at the lower temperatures found in the nasal </a:t>
            </a:r>
            <a:br>
              <a:rPr lang="en-GB" sz="1800" dirty="0">
                <a:effectLst/>
              </a:rPr>
            </a:br>
            <a:r>
              <a:rPr lang="en-GB" sz="1800" dirty="0">
                <a:effectLst/>
              </a:rPr>
              <a:t>passage. These live viruses cannot replicate efficiently elsewhere in the body and therefore </a:t>
            </a:r>
            <a:br>
              <a:rPr lang="en-GB" sz="1800" dirty="0">
                <a:effectLst/>
              </a:rPr>
            </a:br>
            <a:r>
              <a:rPr lang="en-GB" sz="1800" dirty="0">
                <a:effectLst/>
              </a:rPr>
              <a:t>there is no theoretical basis for concern about infection of the unborn foetus or the mother’s </a:t>
            </a:r>
            <a:br>
              <a:rPr lang="en-GB" sz="1800" dirty="0">
                <a:effectLst/>
              </a:rPr>
            </a:br>
            <a:r>
              <a:rPr lang="en-GB" sz="1800" dirty="0">
                <a:effectLst/>
              </a:rPr>
              <a:t>lungs. Inactivated influenza vaccines are, however, preferred for those who are pregnant</a:t>
            </a:r>
            <a:r>
              <a:rPr lang="en-GB" sz="1800" dirty="0">
                <a:effectLst/>
                <a:latin typeface="Segoe UI"/>
                <a:cs typeface="Segoe UI"/>
              </a:rPr>
              <a:t> </a:t>
            </a:r>
            <a:r>
              <a:rPr lang="en-GB" sz="1800" dirty="0">
                <a:latin typeface="Segoe UI"/>
                <a:cs typeface="Segoe UI"/>
              </a:rPr>
              <a:t>             </a:t>
            </a:r>
          </a:p>
          <a:p>
            <a:r>
              <a:rPr lang="en-GB" sz="1800" dirty="0">
                <a:latin typeface="Arial"/>
                <a:cs typeface="Arial"/>
              </a:rPr>
              <a:t>Flu Vaccination programme 2026/27: Information for healthcare practitioners. Will be available to view here: </a:t>
            </a:r>
            <a:r>
              <a:rPr lang="en-GB" sz="1800" dirty="0">
                <a:ea typeface="+mn-lt"/>
                <a:cs typeface="+mn-lt"/>
                <a:hlinkClick r:id="rId3"/>
              </a:rPr>
              <a:t>Annual flu programme - GOV.UK</a:t>
            </a:r>
            <a:endParaRPr lang="en-GB" sz="1800" dirty="0">
              <a:effectLst/>
              <a:ea typeface="+mn-lt"/>
              <a:cs typeface="+mn-lt"/>
              <a:hlinkClick r:id="rId3"/>
            </a:endParaRPr>
          </a:p>
          <a:p>
            <a:pPr>
              <a:buFont typeface="Arial" panose="020B0604020202020204" pitchFamily="34" charset="0"/>
              <a:buChar char="•"/>
            </a:pPr>
            <a:endParaRPr lang="en-GB" sz="1800" dirty="0"/>
          </a:p>
          <a:p>
            <a:pPr>
              <a:buFont typeface="Arial" panose="020B0604020202020204" pitchFamily="34" charset="0"/>
              <a:buChar char="•"/>
            </a:pPr>
            <a:endParaRPr lang="en-GB" sz="1800" dirty="0"/>
          </a:p>
          <a:p>
            <a:endParaRPr lang="en-GB" dirty="0"/>
          </a:p>
        </p:txBody>
      </p:sp>
      <p:sp>
        <p:nvSpPr>
          <p:cNvPr id="4" name="Slide Number Placeholder 4">
            <a:extLst>
              <a:ext uri="{FF2B5EF4-FFF2-40B4-BE49-F238E27FC236}">
                <a16:creationId xmlns:a16="http://schemas.microsoft.com/office/drawing/2014/main" id="{6BACE7ED-39B0-3F01-3A8A-F60F199B1B5B}"/>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59</a:t>
            </a:fld>
            <a:endParaRPr lang="en-GB"/>
          </a:p>
        </p:txBody>
      </p:sp>
      <p:sp>
        <p:nvSpPr>
          <p:cNvPr id="6" name="Footer Placeholder 3">
            <a:extLst>
              <a:ext uri="{FF2B5EF4-FFF2-40B4-BE49-F238E27FC236}">
                <a16:creationId xmlns:a16="http://schemas.microsoft.com/office/drawing/2014/main" id="{C972AADD-5D86-8F8E-DAC9-5214124F0720}"/>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117422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5C2735-B369-0074-7121-198A0BCFE377}"/>
              </a:ext>
            </a:extLst>
          </p:cNvPr>
          <p:cNvSpPr>
            <a:spLocks noGrp="1"/>
          </p:cNvSpPr>
          <p:nvPr>
            <p:ph type="body" sz="quarter" idx="10"/>
          </p:nvPr>
        </p:nvSpPr>
        <p:spPr/>
        <p:txBody>
          <a:bodyPr lIns="91440" tIns="45720" rIns="91440" bIns="45720" anchor="t">
            <a:normAutofit/>
          </a:bodyPr>
          <a:lstStyle/>
          <a:p>
            <a:r>
              <a:rPr lang="en-GB" sz="4000" dirty="0">
                <a:latin typeface="Arial"/>
                <a:cs typeface="Arial"/>
              </a:rPr>
              <a:t>Aims &amp; learning outcomes</a:t>
            </a:r>
            <a:endParaRPr lang="en-US" sz="4000" dirty="0">
              <a:latin typeface="Arial"/>
              <a:cs typeface="Arial"/>
            </a:endParaRPr>
          </a:p>
        </p:txBody>
      </p:sp>
    </p:spTree>
    <p:extLst>
      <p:ext uri="{BB962C8B-B14F-4D97-AF65-F5344CB8AC3E}">
        <p14:creationId xmlns:p14="http://schemas.microsoft.com/office/powerpoint/2010/main" val="32340712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5A9A-6BBC-473E-9FA5-4D6E20235D74}"/>
              </a:ext>
            </a:extLst>
          </p:cNvPr>
          <p:cNvSpPr>
            <a:spLocks noGrp="1"/>
          </p:cNvSpPr>
          <p:nvPr>
            <p:ph type="title"/>
          </p:nvPr>
        </p:nvSpPr>
        <p:spPr>
          <a:xfrm>
            <a:off x="582133" y="366033"/>
            <a:ext cx="8296395" cy="660339"/>
          </a:xfrm>
        </p:spPr>
        <p:txBody>
          <a:bodyPr lIns="91440" tIns="45720" rIns="91440" bIns="45720" anchor="t"/>
          <a:lstStyle/>
          <a:p>
            <a:r>
              <a:rPr lang="en-GB" sz="4000" b="1"/>
              <a:t>LAIV and ‘viral shedding</a:t>
            </a:r>
            <a:r>
              <a:rPr lang="en-GB" sz="4000"/>
              <a:t>’</a:t>
            </a:r>
            <a:endParaRPr lang="en-GB" sz="4000">
              <a:cs typeface="Arial"/>
            </a:endParaRPr>
          </a:p>
        </p:txBody>
      </p:sp>
      <p:sp>
        <p:nvSpPr>
          <p:cNvPr id="3" name="Content Placeholder 2">
            <a:extLst>
              <a:ext uri="{FF2B5EF4-FFF2-40B4-BE49-F238E27FC236}">
                <a16:creationId xmlns:a16="http://schemas.microsoft.com/office/drawing/2014/main" id="{3893DE1C-C973-4DDB-B527-AB317629C26E}"/>
              </a:ext>
            </a:extLst>
          </p:cNvPr>
          <p:cNvSpPr>
            <a:spLocks noGrp="1"/>
          </p:cNvSpPr>
          <p:nvPr>
            <p:ph idx="1"/>
          </p:nvPr>
        </p:nvSpPr>
        <p:spPr>
          <a:xfrm>
            <a:off x="432844" y="1401602"/>
            <a:ext cx="11123857" cy="4351338"/>
          </a:xfrm>
        </p:spPr>
        <p:txBody>
          <a:bodyPr>
            <a:noAutofit/>
          </a:bodyPr>
          <a:lstStyle/>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b="0" i="0" u="none" strike="noStrike" kern="1200" cap="none" spc="0" normalizeH="0" baseline="0" noProof="0">
                <a:ln>
                  <a:noFill/>
                </a:ln>
                <a:solidFill>
                  <a:srgbClr val="002060"/>
                </a:solidFill>
                <a:effectLst/>
                <a:uLnTx/>
                <a:uFillTx/>
                <a:latin typeface="Arial" pitchFamily="34" charset="0"/>
                <a:ea typeface="ヒラギノ角ゴ Pro W3" pitchFamily="84" charset="-128"/>
                <a:cs typeface="+mn-cs"/>
              </a:rPr>
              <a:t>LAIV does not create an external mist of vaccine virus in the air when children are being vaccinated and others in the room should not be at risk of ‘catching’ the vaccine virus</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b="0" i="0" u="none" strike="noStrike" kern="1200" cap="none" spc="0" normalizeH="0" baseline="0" noProof="0">
              <a:ln>
                <a:noFill/>
              </a:ln>
              <a:solidFill>
                <a:srgbClr val="002060"/>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b="0" i="0" u="none" strike="noStrike" kern="1200" cap="none" spc="0" normalizeH="0" baseline="0" noProof="0">
                <a:ln>
                  <a:noFill/>
                </a:ln>
                <a:solidFill>
                  <a:srgbClr val="002060"/>
                </a:solidFill>
                <a:effectLst/>
                <a:uLnTx/>
                <a:uFillTx/>
                <a:latin typeface="Arial" pitchFamily="34" charset="0"/>
                <a:ea typeface="ヒラギノ角ゴ Pro W3" pitchFamily="84" charset="-128"/>
                <a:cs typeface="+mn-cs"/>
              </a:rPr>
              <a:t>Administration of the intranasal vaccine delivers just 0.1ml of fluid straight into each nostril and almost all the fluid is immediately absorbed into the child’s nose</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b="0" i="0" u="none" strike="noStrike" kern="1200" cap="none" spc="0" normalizeH="0" baseline="0" noProof="0">
              <a:ln>
                <a:noFill/>
              </a:ln>
              <a:solidFill>
                <a:srgbClr val="002060"/>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b="0" i="0" u="none" strike="noStrike" kern="1200" cap="none" spc="0" normalizeH="0" baseline="0" noProof="0">
                <a:ln>
                  <a:noFill/>
                </a:ln>
                <a:solidFill>
                  <a:srgbClr val="002060"/>
                </a:solidFill>
                <a:effectLst/>
                <a:uLnTx/>
                <a:uFillTx/>
                <a:latin typeface="Arial" pitchFamily="34" charset="0"/>
                <a:ea typeface="ヒラギノ角ゴ Pro W3" pitchFamily="84" charset="-128"/>
                <a:cs typeface="+mn-cs"/>
              </a:rPr>
              <a:t>Although vaccinated children are known to shed virus a few days after vaccination, the vaccine virus that is shed is less able to spread from person to person than natural flu infection </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b="0" i="0" u="none" strike="noStrike" kern="1200" cap="none" spc="0" normalizeH="0" baseline="0" noProof="0">
              <a:ln>
                <a:noFill/>
              </a:ln>
              <a:solidFill>
                <a:srgbClr val="002060"/>
              </a:solidFill>
              <a:effectLst/>
              <a:uLnTx/>
              <a:uFillTx/>
              <a:latin typeface="Arial" pitchFamily="34" charset="0"/>
              <a:ea typeface="ヒラギノ角ゴ Pro W3" pitchFamily="84" charset="-128"/>
              <a:cs typeface="+mn-cs"/>
            </a:endParaRP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r>
              <a:rPr kumimoji="0" lang="en-GB" b="0" i="0" u="none" strike="noStrike" kern="1200" cap="none" spc="0" normalizeH="0" baseline="0" noProof="0">
                <a:ln>
                  <a:noFill/>
                </a:ln>
                <a:solidFill>
                  <a:srgbClr val="002060"/>
                </a:solidFill>
                <a:effectLst/>
                <a:uLnTx/>
                <a:uFillTx/>
                <a:latin typeface="Arial" pitchFamily="34" charset="0"/>
                <a:ea typeface="ヒラギノ角ゴ Pro W3" pitchFamily="84" charset="-128"/>
                <a:cs typeface="+mn-cs"/>
              </a:rPr>
              <a:t>The amount of virus shed is normally below the levels needed to pass on infection to others and the virus does not survive for long outside of the body. This is in contrast to natural flu infection, which spreads easily during the flu season </a:t>
            </a:r>
          </a:p>
          <a:p>
            <a:pPr marL="215900" marR="0" lvl="2" indent="-215900" algn="l" defTabSz="914400" rtl="0" eaLnBrk="0" fontAlgn="base" latinLnBrk="0" hangingPunct="0">
              <a:lnSpc>
                <a:spcPct val="100000"/>
              </a:lnSpc>
              <a:spcBef>
                <a:spcPts val="0"/>
              </a:spcBef>
              <a:spcAft>
                <a:spcPct val="0"/>
              </a:spcAft>
              <a:buClrTx/>
              <a:buSzTx/>
              <a:buFont typeface="Arial" pitchFamily="84" charset="0"/>
              <a:buChar char="•"/>
              <a:tabLst/>
              <a:defRPr/>
            </a:pPr>
            <a:endParaRPr kumimoji="0" lang="en-GB" b="0" i="0" u="none" strike="noStrike" kern="1200" cap="none" spc="0" normalizeH="0" baseline="0" noProof="0">
              <a:ln>
                <a:noFill/>
              </a:ln>
              <a:solidFill>
                <a:srgbClr val="002060"/>
              </a:solidFill>
              <a:effectLst/>
              <a:uLnTx/>
              <a:uFillTx/>
              <a:latin typeface="Arial" pitchFamily="34" charset="0"/>
              <a:ea typeface="ヒラギノ角ゴ Pro W3" pitchFamily="84" charset="-128"/>
              <a:cs typeface="+mn-cs"/>
            </a:endParaRPr>
          </a:p>
          <a:p>
            <a:endParaRPr lang="en-GB" sz="2200"/>
          </a:p>
        </p:txBody>
      </p:sp>
      <p:sp>
        <p:nvSpPr>
          <p:cNvPr id="4" name="Slide Number Placeholder 4">
            <a:extLst>
              <a:ext uri="{FF2B5EF4-FFF2-40B4-BE49-F238E27FC236}">
                <a16:creationId xmlns:a16="http://schemas.microsoft.com/office/drawing/2014/main" id="{10EBB26B-A085-FEAC-733B-11923E27875E}"/>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60</a:t>
            </a:fld>
            <a:endParaRPr lang="en-GB"/>
          </a:p>
        </p:txBody>
      </p:sp>
      <p:sp>
        <p:nvSpPr>
          <p:cNvPr id="6" name="Footer Placeholder 3">
            <a:extLst>
              <a:ext uri="{FF2B5EF4-FFF2-40B4-BE49-F238E27FC236}">
                <a16:creationId xmlns:a16="http://schemas.microsoft.com/office/drawing/2014/main" id="{308B1B40-2E39-1B2B-9867-37F23CF5840B}"/>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854555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A168-EAE0-4438-AC15-A5C691FAEE18}"/>
              </a:ext>
            </a:extLst>
          </p:cNvPr>
          <p:cNvSpPr>
            <a:spLocks noGrp="1"/>
          </p:cNvSpPr>
          <p:nvPr>
            <p:ph type="title"/>
          </p:nvPr>
        </p:nvSpPr>
        <p:spPr>
          <a:xfrm>
            <a:off x="563474" y="366032"/>
            <a:ext cx="11252193" cy="725653"/>
          </a:xfrm>
        </p:spPr>
        <p:txBody>
          <a:bodyPr lIns="91440" tIns="45720" rIns="91440" bIns="45720" anchor="t">
            <a:noAutofit/>
          </a:bodyPr>
          <a:lstStyle/>
          <a:p>
            <a:r>
              <a:rPr lang="en-GB" sz="4000" b="1"/>
              <a:t>Risk of transmission of live vaccine virus </a:t>
            </a:r>
            <a:endParaRPr lang="en-GB" sz="4000" b="1">
              <a:cs typeface="Arial"/>
            </a:endParaRPr>
          </a:p>
        </p:txBody>
      </p:sp>
      <p:sp>
        <p:nvSpPr>
          <p:cNvPr id="3" name="Content Placeholder 2">
            <a:extLst>
              <a:ext uri="{FF2B5EF4-FFF2-40B4-BE49-F238E27FC236}">
                <a16:creationId xmlns:a16="http://schemas.microsoft.com/office/drawing/2014/main" id="{7BED6914-1BA9-44ED-B96A-5DBFE6CCF425}"/>
              </a:ext>
            </a:extLst>
          </p:cNvPr>
          <p:cNvSpPr>
            <a:spLocks noGrp="1"/>
          </p:cNvSpPr>
          <p:nvPr>
            <p:ph idx="1"/>
          </p:nvPr>
        </p:nvSpPr>
        <p:spPr>
          <a:xfrm>
            <a:off x="690717" y="1253331"/>
            <a:ext cx="10515600" cy="4351338"/>
          </a:xfrm>
        </p:spPr>
        <p:txBody>
          <a:bodyPr>
            <a:normAutofit/>
          </a:bodyPr>
          <a:lstStyle/>
          <a:p>
            <a:pPr>
              <a:lnSpc>
                <a:spcPct val="100000"/>
              </a:lnSpc>
              <a:spcBef>
                <a:spcPct val="0"/>
              </a:spcBef>
              <a:buFont typeface="Arial" pitchFamily="34" charset="0"/>
              <a:buChar char="•"/>
            </a:pPr>
            <a:r>
              <a:rPr lang="en-GB" sz="2000">
                <a:latin typeface="Arial" charset="0"/>
                <a:ea typeface="ヒラギノ角ゴ Pro W3" charset="-128"/>
                <a:cs typeface="ヒラギノ角ゴ Pro W3" charset="-128"/>
              </a:rPr>
              <a:t>There is a theoretical potential for transmission of live attenuated flu virus to very severely immunocompromised contacts for 1 to 2 weeks following vaccination</a:t>
            </a:r>
          </a:p>
          <a:p>
            <a:pPr>
              <a:lnSpc>
                <a:spcPct val="100000"/>
              </a:lnSpc>
              <a:spcBef>
                <a:spcPct val="0"/>
              </a:spcBef>
              <a:buFont typeface="Arial" pitchFamily="34" charset="0"/>
              <a:buChar char="•"/>
            </a:pPr>
            <a:endParaRPr lang="en-GB" sz="2000">
              <a:latin typeface="Arial" charset="0"/>
              <a:ea typeface="ヒラギノ角ゴ Pro W3" charset="-128"/>
              <a:cs typeface="ヒラギノ角ゴ Pro W3" charset="-128"/>
            </a:endParaRPr>
          </a:p>
          <a:p>
            <a:pPr>
              <a:lnSpc>
                <a:spcPct val="100000"/>
              </a:lnSpc>
              <a:spcBef>
                <a:spcPct val="0"/>
              </a:spcBef>
              <a:buFont typeface="Arial" pitchFamily="34" charset="0"/>
              <a:buChar char="•"/>
            </a:pPr>
            <a:r>
              <a:rPr lang="en-GB" sz="2000"/>
              <a:t>Following extensive use of LAIV in the US, there have been no reported instances of illness or infections from the vaccine virus among immunocompromised patients inadvertently exposed to vaccinated children</a:t>
            </a:r>
          </a:p>
          <a:p>
            <a:pPr>
              <a:lnSpc>
                <a:spcPct val="100000"/>
              </a:lnSpc>
              <a:spcBef>
                <a:spcPct val="0"/>
              </a:spcBef>
              <a:buFont typeface="Arial" pitchFamily="34" charset="0"/>
              <a:buChar char="•"/>
            </a:pPr>
            <a:endParaRPr lang="en-GB" sz="2000">
              <a:latin typeface="Arial" charset="0"/>
              <a:ea typeface="ヒラギノ角ゴ Pro W3" charset="-128"/>
              <a:cs typeface="ヒラギノ角ゴ Pro W3" charset="-128"/>
            </a:endParaRPr>
          </a:p>
          <a:p>
            <a:pPr>
              <a:lnSpc>
                <a:spcPct val="100000"/>
              </a:lnSpc>
              <a:spcBef>
                <a:spcPct val="0"/>
              </a:spcBef>
              <a:buFont typeface="Arial" pitchFamily="34" charset="0"/>
              <a:buChar char="•"/>
            </a:pPr>
            <a:r>
              <a:rPr lang="en-GB" sz="2000">
                <a:latin typeface="Arial" charset="0"/>
                <a:ea typeface="ヒラギノ角ゴ Pro W3" charset="-128"/>
                <a:cs typeface="ヒラギノ角ゴ Pro W3" charset="-128"/>
              </a:rPr>
              <a:t>However, if close contact with very severely immunocompromised patients (such as bone marrow transplant patients requiring isolation) is likely or unavoidable (for example other household members) consider an appropriate inactivated flu vaccine instead</a:t>
            </a:r>
          </a:p>
        </p:txBody>
      </p:sp>
      <p:sp>
        <p:nvSpPr>
          <p:cNvPr id="4" name="Slide Number Placeholder 4">
            <a:extLst>
              <a:ext uri="{FF2B5EF4-FFF2-40B4-BE49-F238E27FC236}">
                <a16:creationId xmlns:a16="http://schemas.microsoft.com/office/drawing/2014/main" id="{3BC6DEBA-D75F-5F73-0286-CBA65E74E574}"/>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61</a:t>
            </a:fld>
            <a:endParaRPr lang="en-GB"/>
          </a:p>
        </p:txBody>
      </p:sp>
      <p:sp>
        <p:nvSpPr>
          <p:cNvPr id="6" name="Footer Placeholder 3">
            <a:extLst>
              <a:ext uri="{FF2B5EF4-FFF2-40B4-BE49-F238E27FC236}">
                <a16:creationId xmlns:a16="http://schemas.microsoft.com/office/drawing/2014/main" id="{471037BB-C9A0-0078-9AD6-BDB981577821}"/>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6794147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9A88E-DB35-49B0-B0F8-B40EAC5AD849}"/>
              </a:ext>
            </a:extLst>
          </p:cNvPr>
          <p:cNvSpPr>
            <a:spLocks noGrp="1"/>
          </p:cNvSpPr>
          <p:nvPr>
            <p:ph type="title"/>
          </p:nvPr>
        </p:nvSpPr>
        <p:spPr>
          <a:xfrm>
            <a:off x="280743" y="241754"/>
            <a:ext cx="11631852" cy="1325563"/>
          </a:xfrm>
        </p:spPr>
        <p:txBody>
          <a:bodyPr lIns="91440" tIns="45720" rIns="91440" bIns="45720" anchor="t">
            <a:normAutofit/>
          </a:bodyPr>
          <a:lstStyle/>
          <a:p>
            <a:pPr algn="ctr"/>
            <a:r>
              <a:rPr lang="en-GB" sz="4000" b="1"/>
              <a:t>Exposure of healthcare professionals to live attenuated influenza vaccine viruses</a:t>
            </a:r>
            <a:endParaRPr lang="en-GB" sz="4000" b="1">
              <a:cs typeface="Arial"/>
            </a:endParaRPr>
          </a:p>
        </p:txBody>
      </p:sp>
      <p:sp>
        <p:nvSpPr>
          <p:cNvPr id="3" name="Content Placeholder 2">
            <a:extLst>
              <a:ext uri="{FF2B5EF4-FFF2-40B4-BE49-F238E27FC236}">
                <a16:creationId xmlns:a16="http://schemas.microsoft.com/office/drawing/2014/main" id="{EDF1FC0D-55B2-4FD8-951A-0C7CE499B0FF}"/>
              </a:ext>
            </a:extLst>
          </p:cNvPr>
          <p:cNvSpPr>
            <a:spLocks noGrp="1"/>
          </p:cNvSpPr>
          <p:nvPr>
            <p:ph idx="1"/>
          </p:nvPr>
        </p:nvSpPr>
        <p:spPr>
          <a:xfrm>
            <a:off x="330205" y="1644194"/>
            <a:ext cx="11123857" cy="4351338"/>
          </a:xfrm>
        </p:spPr>
        <p:txBody>
          <a:bodyPr lIns="91440" tIns="45720" rIns="91440" bIns="45720" anchor="t">
            <a:normAutofit fontScale="85000" lnSpcReduction="20000"/>
          </a:bodyPr>
          <a:lstStyle/>
          <a:p>
            <a:pPr>
              <a:lnSpc>
                <a:spcPct val="110000"/>
              </a:lnSpc>
              <a:buFont typeface="Arial" pitchFamily="34" charset="0"/>
              <a:buChar char="•"/>
            </a:pPr>
            <a:r>
              <a:rPr lang="en-GB" sz="2400"/>
              <a:t>Theoretically there may be some low-level exposure to the vaccine viruses for those administering LAIV and/or from recently vaccinated patients</a:t>
            </a:r>
          </a:p>
          <a:p>
            <a:pPr>
              <a:lnSpc>
                <a:spcPct val="110000"/>
              </a:lnSpc>
              <a:buFont typeface="Arial" pitchFamily="34" charset="0"/>
              <a:buChar char="•"/>
            </a:pPr>
            <a:r>
              <a:rPr lang="en-GB" sz="2400"/>
              <a:t>In the US, where there has been extensive use of LAIV, there have not been any reported instances of illness or infections from the vaccine virus among healthcare professionals inadvertently exposed  </a:t>
            </a:r>
            <a:endParaRPr lang="en-GB" sz="2400">
              <a:cs typeface="Arial"/>
            </a:endParaRPr>
          </a:p>
          <a:p>
            <a:pPr>
              <a:lnSpc>
                <a:spcPct val="110000"/>
              </a:lnSpc>
              <a:buFont typeface="Arial" pitchFamily="34" charset="0"/>
              <a:buChar char="•"/>
            </a:pPr>
            <a:r>
              <a:rPr lang="en-GB" sz="2400"/>
              <a:t>Risk of acquiring vaccine viruses from the environment is unknown but probably low  </a:t>
            </a:r>
            <a:endParaRPr lang="en-GB" sz="2400">
              <a:cs typeface="Arial"/>
            </a:endParaRPr>
          </a:p>
          <a:p>
            <a:pPr>
              <a:lnSpc>
                <a:spcPct val="110000"/>
              </a:lnSpc>
              <a:buFont typeface="Arial" pitchFamily="34" charset="0"/>
              <a:buChar char="•"/>
            </a:pPr>
            <a:r>
              <a:rPr lang="en-GB" sz="2400"/>
              <a:t>The vaccine viruses are cold-adapted and attenuated and therefore unlikely to cause symptomatic flu </a:t>
            </a:r>
            <a:endParaRPr lang="en-GB" sz="2400">
              <a:cs typeface="Arial"/>
            </a:endParaRPr>
          </a:p>
          <a:p>
            <a:pPr>
              <a:lnSpc>
                <a:spcPct val="110000"/>
              </a:lnSpc>
              <a:buFont typeface="Arial" pitchFamily="34" charset="0"/>
              <a:buChar char="•"/>
            </a:pPr>
            <a:r>
              <a:rPr lang="en-GB" sz="2400"/>
              <a:t>As a precaution, </a:t>
            </a:r>
            <a:r>
              <a:rPr lang="en-GB" sz="2400" b="1"/>
              <a:t>very severely immunosuppressed individuals should not administer LAIV</a:t>
            </a:r>
            <a:endParaRPr lang="en-GB" sz="2400" b="1">
              <a:cs typeface="Arial"/>
            </a:endParaRPr>
          </a:p>
          <a:p>
            <a:pPr>
              <a:lnSpc>
                <a:spcPct val="110000"/>
              </a:lnSpc>
            </a:pPr>
            <a:r>
              <a:rPr lang="en-GB" sz="2400"/>
              <a:t>Other healthcare workers who have less severe immunosuppression or are pregnant, should follow normal clinical practice to enable them to safely administer the vaccine</a:t>
            </a:r>
            <a:endParaRPr lang="en-GB" sz="2400">
              <a:cs typeface="Arial"/>
            </a:endParaRPr>
          </a:p>
        </p:txBody>
      </p:sp>
      <p:sp>
        <p:nvSpPr>
          <p:cNvPr id="4" name="Slide Number Placeholder 4">
            <a:extLst>
              <a:ext uri="{FF2B5EF4-FFF2-40B4-BE49-F238E27FC236}">
                <a16:creationId xmlns:a16="http://schemas.microsoft.com/office/drawing/2014/main" id="{651E1A1A-5469-E252-FC85-AA2EEA6D9807}"/>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62</a:t>
            </a:fld>
            <a:endParaRPr lang="en-GB"/>
          </a:p>
        </p:txBody>
      </p:sp>
      <p:sp>
        <p:nvSpPr>
          <p:cNvPr id="6" name="Footer Placeholder 3">
            <a:extLst>
              <a:ext uri="{FF2B5EF4-FFF2-40B4-BE49-F238E27FC236}">
                <a16:creationId xmlns:a16="http://schemas.microsoft.com/office/drawing/2014/main" id="{97AEADAB-B04A-E1B4-7B59-6759DB84A87B}"/>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21747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38D0D-17FB-402B-9E6E-01AE32C24FBC}"/>
              </a:ext>
            </a:extLst>
          </p:cNvPr>
          <p:cNvSpPr>
            <a:spLocks noGrp="1"/>
          </p:cNvSpPr>
          <p:nvPr>
            <p:ph type="title"/>
          </p:nvPr>
        </p:nvSpPr>
        <p:spPr>
          <a:xfrm>
            <a:off x="421240" y="97018"/>
            <a:ext cx="5557410" cy="753645"/>
          </a:xfrm>
        </p:spPr>
        <p:txBody>
          <a:bodyPr/>
          <a:lstStyle/>
          <a:p>
            <a:r>
              <a:rPr lang="en-GB" sz="3600" b="1">
                <a:ea typeface="ヒラギノ角ゴ Pro W3" charset="-128"/>
                <a:cs typeface="ヒラギノ角ゴ Pro W3" charset="-128"/>
              </a:rPr>
              <a:t>Storage of flu vaccine</a:t>
            </a:r>
            <a:endParaRPr lang="en-GB" sz="3600" b="1"/>
          </a:p>
        </p:txBody>
      </p:sp>
      <p:sp>
        <p:nvSpPr>
          <p:cNvPr id="3" name="Content Placeholder 2">
            <a:extLst>
              <a:ext uri="{FF2B5EF4-FFF2-40B4-BE49-F238E27FC236}">
                <a16:creationId xmlns:a16="http://schemas.microsoft.com/office/drawing/2014/main" id="{826B7E12-ED76-4A06-B505-E2ADF1DF740F}"/>
              </a:ext>
            </a:extLst>
          </p:cNvPr>
          <p:cNvSpPr>
            <a:spLocks noGrp="1"/>
          </p:cNvSpPr>
          <p:nvPr>
            <p:ph idx="1"/>
          </p:nvPr>
        </p:nvSpPr>
        <p:spPr>
          <a:xfrm>
            <a:off x="137886" y="849842"/>
            <a:ext cx="11909461" cy="5521440"/>
          </a:xfrm>
        </p:spPr>
        <p:txBody>
          <a:bodyPr lIns="91440" tIns="45720" rIns="91440" bIns="45720" anchor="t">
            <a:normAutofit fontScale="85000" lnSpcReduction="10000"/>
          </a:bodyPr>
          <a:lstStyle/>
          <a:p>
            <a:pPr marL="0" lvl="1" indent="0">
              <a:lnSpc>
                <a:spcPct val="120000"/>
              </a:lnSpc>
              <a:spcBef>
                <a:spcPts val="1200"/>
              </a:spcBef>
              <a:buNone/>
            </a:pPr>
            <a:r>
              <a:rPr lang="en-GB" sz="2000" b="1">
                <a:latin typeface="+mn-lt"/>
              </a:rPr>
              <a:t>Efficacy, safety and quality may be adversely affected if vaccines are not stored at the temperatures specified in the licence</a:t>
            </a:r>
            <a:endParaRPr lang="en-GB" sz="2000" b="1">
              <a:latin typeface="+mn-lt"/>
              <a:cs typeface="Arial"/>
            </a:endParaRPr>
          </a:p>
          <a:p>
            <a:pPr marL="0" indent="0">
              <a:lnSpc>
                <a:spcPct val="120000"/>
              </a:lnSpc>
              <a:buNone/>
            </a:pPr>
            <a:r>
              <a:rPr lang="en-GB" sz="1800">
                <a:latin typeface="+mn-lt"/>
                <a:ea typeface="ヒラギノ角ゴ Pro W3"/>
                <a:cs typeface="ヒラギノ角ゴ Pro W3" charset="-128"/>
              </a:rPr>
              <a:t>All flu vaccines, inactivated and LAIV, must be stored in accordance with manufacturer’s instructions:</a:t>
            </a:r>
          </a:p>
          <a:p>
            <a:pPr marL="342900" lvl="1">
              <a:lnSpc>
                <a:spcPct val="120000"/>
              </a:lnSpc>
              <a:spcBef>
                <a:spcPct val="0"/>
              </a:spcBef>
              <a:buFont typeface="Arial" charset="0"/>
              <a:buChar char="•"/>
            </a:pPr>
            <a:r>
              <a:rPr lang="en-GB" sz="1800">
                <a:latin typeface="+mn-lt"/>
              </a:rPr>
              <a:t>Store between +2⁰C and +8⁰C </a:t>
            </a:r>
            <a:endParaRPr lang="en-GB" sz="1800">
              <a:latin typeface="+mn-lt"/>
              <a:cs typeface="Arial"/>
            </a:endParaRPr>
          </a:p>
          <a:p>
            <a:pPr marL="342900" lvl="1">
              <a:lnSpc>
                <a:spcPct val="120000"/>
              </a:lnSpc>
              <a:spcBef>
                <a:spcPct val="0"/>
              </a:spcBef>
              <a:buFont typeface="Arial" charset="0"/>
              <a:buChar char="•"/>
            </a:pPr>
            <a:r>
              <a:rPr lang="en-GB" sz="1800">
                <a:latin typeface="+mn-lt"/>
              </a:rPr>
              <a:t>Do not freeze</a:t>
            </a:r>
            <a:endParaRPr lang="en-GB" sz="1800">
              <a:latin typeface="+mn-lt"/>
              <a:cs typeface="Arial"/>
            </a:endParaRPr>
          </a:p>
          <a:p>
            <a:pPr marL="342900" lvl="1">
              <a:lnSpc>
                <a:spcPct val="120000"/>
              </a:lnSpc>
              <a:spcBef>
                <a:spcPct val="0"/>
              </a:spcBef>
              <a:buFont typeface="Arial" charset="0"/>
              <a:buChar char="•"/>
            </a:pPr>
            <a:r>
              <a:rPr lang="en-GB" sz="1800">
                <a:latin typeface="+mn-lt"/>
              </a:rPr>
              <a:t>Store in original packaging</a:t>
            </a:r>
            <a:endParaRPr lang="en-GB" sz="1800">
              <a:latin typeface="+mn-lt"/>
              <a:cs typeface="Arial"/>
            </a:endParaRPr>
          </a:p>
          <a:p>
            <a:pPr marL="342900" lvl="1">
              <a:lnSpc>
                <a:spcPct val="120000"/>
              </a:lnSpc>
              <a:spcBef>
                <a:spcPct val="0"/>
              </a:spcBef>
              <a:buFont typeface="Arial" charset="0"/>
              <a:buChar char="•"/>
            </a:pPr>
            <a:r>
              <a:rPr lang="en-GB" sz="1800">
                <a:latin typeface="+mn-lt"/>
              </a:rPr>
              <a:t>Protect from light</a:t>
            </a:r>
            <a:endParaRPr lang="en-GB" sz="1800" b="1">
              <a:latin typeface="+mn-lt"/>
              <a:ea typeface="Arial" charset="0"/>
              <a:cs typeface="Arial" charset="0"/>
            </a:endParaRPr>
          </a:p>
          <a:p>
            <a:pPr marL="0" indent="0">
              <a:buNone/>
            </a:pPr>
            <a:endParaRPr lang="en-GB" sz="1800" b="1" dirty="0">
              <a:highlight>
                <a:srgbClr val="FFFF00"/>
              </a:highlight>
              <a:latin typeface="+mn-lt"/>
              <a:ea typeface="Arial" charset="0"/>
              <a:cs typeface="Arial"/>
            </a:endParaRPr>
          </a:p>
          <a:p>
            <a:pPr marL="0" indent="0">
              <a:buNone/>
            </a:pPr>
            <a:r>
              <a:rPr lang="en-GB" sz="1800" b="1">
                <a:latin typeface="+mn-lt"/>
                <a:ea typeface="Arial" charset="0"/>
                <a:cs typeface="Arial"/>
              </a:rPr>
              <a:t>LAIV storage - :</a:t>
            </a:r>
          </a:p>
          <a:p>
            <a:pPr marL="342900" lvl="1">
              <a:lnSpc>
                <a:spcPct val="120000"/>
              </a:lnSpc>
              <a:spcBef>
                <a:spcPts val="1200"/>
              </a:spcBef>
              <a:buFont typeface="Arial" charset="0"/>
              <a:buChar char="•"/>
            </a:pPr>
            <a:r>
              <a:rPr lang="en-GB" sz="1800" b="1">
                <a:ea typeface="Arial" charset="0"/>
                <a:cs typeface="Arial"/>
              </a:rPr>
              <a:t>Check expiry dates regularly - </a:t>
            </a:r>
            <a:r>
              <a:rPr lang="en-GB" sz="1800">
                <a:latin typeface="+mn-lt"/>
              </a:rPr>
              <a:t>LAIV has an expiry date 18 weeks after manufacture – this is much shorter than inactivated flu vaccines</a:t>
            </a:r>
            <a:endParaRPr lang="en-GB" sz="1800">
              <a:latin typeface="+mn-lt"/>
              <a:cs typeface="Arial"/>
            </a:endParaRPr>
          </a:p>
          <a:p>
            <a:pPr marL="342900" lvl="1">
              <a:lnSpc>
                <a:spcPct val="120000"/>
              </a:lnSpc>
              <a:spcBef>
                <a:spcPts val="1200"/>
              </a:spcBef>
              <a:buFont typeface="Arial" charset="0"/>
              <a:buChar char="•"/>
            </a:pPr>
            <a:r>
              <a:rPr lang="en-GB" sz="1800">
                <a:latin typeface="+mn-lt"/>
              </a:rPr>
              <a:t>It is important that the expiry date on the nasal spray applicator is checked before use</a:t>
            </a:r>
            <a:endParaRPr lang="en-GB" sz="1800">
              <a:latin typeface="+mn-lt"/>
              <a:cs typeface="Arial"/>
            </a:endParaRPr>
          </a:p>
          <a:p>
            <a:pPr marL="342900" lvl="1">
              <a:lnSpc>
                <a:spcPct val="120000"/>
              </a:lnSpc>
              <a:spcBef>
                <a:spcPts val="1200"/>
              </a:spcBef>
              <a:buFont typeface="Arial" charset="0"/>
              <a:buChar char="•"/>
            </a:pPr>
            <a:r>
              <a:rPr lang="en-GB" sz="1800"/>
              <a:t>Before use, the vaccine may be taken out of the refrigerator </a:t>
            </a:r>
            <a:r>
              <a:rPr lang="en-GB" sz="1800" b="1"/>
              <a:t>once</a:t>
            </a:r>
            <a:r>
              <a:rPr lang="en-GB" sz="1800"/>
              <a:t> for a maximum period of 12 hours at a temperature not above 25°C. </a:t>
            </a:r>
            <a:endParaRPr lang="en-GB" sz="1800">
              <a:cs typeface="Arial"/>
            </a:endParaRPr>
          </a:p>
          <a:p>
            <a:pPr marL="342900" lvl="1">
              <a:lnSpc>
                <a:spcPct val="120000"/>
              </a:lnSpc>
              <a:spcBef>
                <a:spcPts val="1200"/>
              </a:spcBef>
              <a:buFont typeface="Arial" charset="0"/>
              <a:buChar char="•"/>
            </a:pPr>
            <a:r>
              <a:rPr lang="en-GB" sz="1800"/>
              <a:t>Stability data indicate that the vaccine components are stable for 12 hours when stored at temperatures from 8°C to 25°C. </a:t>
            </a:r>
            <a:endParaRPr lang="en-GB" sz="1800">
              <a:cs typeface="Arial"/>
            </a:endParaRPr>
          </a:p>
          <a:p>
            <a:pPr marL="342900" lvl="1">
              <a:lnSpc>
                <a:spcPct val="120000"/>
              </a:lnSpc>
              <a:spcBef>
                <a:spcPts val="1200"/>
              </a:spcBef>
              <a:buFont typeface="Arial" charset="0"/>
              <a:buChar char="•"/>
            </a:pPr>
            <a:r>
              <a:rPr lang="en-GB" sz="1800" dirty="0"/>
              <a:t>At the end of this period, </a:t>
            </a:r>
            <a:r>
              <a:rPr lang="en-GB" sz="1800" dirty="0" err="1"/>
              <a:t>Fluenz</a:t>
            </a:r>
            <a:r>
              <a:rPr lang="en-GB" sz="1800" dirty="0"/>
              <a:t>® should be used immediately or discarded.</a:t>
            </a:r>
            <a:endParaRPr lang="en-GB" sz="1800" dirty="0">
              <a:cs typeface="Arial"/>
            </a:endParaRPr>
          </a:p>
          <a:p>
            <a:pPr marL="342900" lvl="1">
              <a:lnSpc>
                <a:spcPct val="120000"/>
              </a:lnSpc>
              <a:spcBef>
                <a:spcPts val="1200"/>
              </a:spcBef>
              <a:buFont typeface="Arial" charset="0"/>
              <a:buChar char="•"/>
            </a:pPr>
            <a:endParaRPr lang="en-GB" sz="2600">
              <a:latin typeface="+mn-lt"/>
              <a:cs typeface="Arial"/>
            </a:endParaRPr>
          </a:p>
          <a:p>
            <a:pPr marL="342900" lvl="1">
              <a:lnSpc>
                <a:spcPct val="120000"/>
              </a:lnSpc>
              <a:spcBef>
                <a:spcPts val="1200"/>
              </a:spcBef>
              <a:buFont typeface="Arial" charset="0"/>
              <a:buChar char="•"/>
            </a:pPr>
            <a:endParaRPr lang="en-GB" sz="2600">
              <a:highlight>
                <a:srgbClr val="FFFF00"/>
              </a:highlight>
              <a:latin typeface="+mn-lt"/>
            </a:endParaRPr>
          </a:p>
          <a:p>
            <a:pPr marL="342900" lvl="1">
              <a:lnSpc>
                <a:spcPct val="120000"/>
              </a:lnSpc>
              <a:spcBef>
                <a:spcPts val="1200"/>
              </a:spcBef>
              <a:buFont typeface="Arial" charset="0"/>
              <a:buChar char="•"/>
            </a:pPr>
            <a:endParaRPr lang="en-GB" sz="2900">
              <a:highlight>
                <a:srgbClr val="FFFF00"/>
              </a:highlight>
              <a:latin typeface="+mn-lt"/>
              <a:cs typeface="Arial"/>
            </a:endParaRPr>
          </a:p>
          <a:p>
            <a:pPr marL="114300" lvl="1" indent="0" algn="ctr">
              <a:lnSpc>
                <a:spcPct val="120000"/>
              </a:lnSpc>
              <a:spcBef>
                <a:spcPts val="1200"/>
              </a:spcBef>
              <a:buNone/>
            </a:pPr>
            <a:endParaRPr lang="en-GB" sz="2300" b="1" strike="sngStrike">
              <a:ea typeface="Calibri"/>
              <a:cs typeface="Arial"/>
            </a:endParaRPr>
          </a:p>
          <a:p>
            <a:pPr marL="342900" lvl="1">
              <a:lnSpc>
                <a:spcPct val="120000"/>
              </a:lnSpc>
              <a:spcBef>
                <a:spcPts val="1200"/>
              </a:spcBef>
              <a:buFont typeface="Arial" charset="0"/>
              <a:buChar char="•"/>
            </a:pPr>
            <a:endParaRPr lang="en-GB" sz="2600">
              <a:latin typeface="+mn-lt"/>
            </a:endParaRPr>
          </a:p>
          <a:p>
            <a:pPr marL="342900" lvl="1">
              <a:lnSpc>
                <a:spcPct val="120000"/>
              </a:lnSpc>
              <a:spcBef>
                <a:spcPts val="1200"/>
              </a:spcBef>
              <a:buFont typeface="Arial" charset="0"/>
              <a:buChar char="•"/>
            </a:pPr>
            <a:endParaRPr lang="en-GB" sz="2600">
              <a:latin typeface="+mn-lt"/>
            </a:endParaRPr>
          </a:p>
          <a:p>
            <a:pPr marL="342900" lvl="1" algn="ctr">
              <a:lnSpc>
                <a:spcPct val="120000"/>
              </a:lnSpc>
              <a:spcBef>
                <a:spcPts val="1200"/>
              </a:spcBef>
              <a:buFont typeface="Arial" charset="0"/>
              <a:buChar char="•"/>
            </a:pPr>
            <a:endParaRPr lang="en-GB">
              <a:latin typeface="+mn-lt"/>
            </a:endParaRPr>
          </a:p>
          <a:p>
            <a:pPr marL="342900" lvl="1">
              <a:lnSpc>
                <a:spcPct val="120000"/>
              </a:lnSpc>
              <a:spcBef>
                <a:spcPts val="1200"/>
              </a:spcBef>
              <a:buFont typeface="Arial" charset="0"/>
              <a:buChar char="•"/>
            </a:pPr>
            <a:endParaRPr lang="en-GB">
              <a:latin typeface="+mn-lt"/>
            </a:endParaRPr>
          </a:p>
          <a:p>
            <a:pPr marL="0" indent="0">
              <a:buNone/>
            </a:pPr>
            <a:endParaRPr lang="en-GB"/>
          </a:p>
        </p:txBody>
      </p:sp>
      <p:sp>
        <p:nvSpPr>
          <p:cNvPr id="4" name="Slide Number Placeholder 4">
            <a:extLst>
              <a:ext uri="{FF2B5EF4-FFF2-40B4-BE49-F238E27FC236}">
                <a16:creationId xmlns:a16="http://schemas.microsoft.com/office/drawing/2014/main" id="{7DE79B53-BBB1-623A-8475-4182E42F2BB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63</a:t>
            </a:fld>
            <a:endParaRPr lang="en-GB"/>
          </a:p>
        </p:txBody>
      </p:sp>
      <p:sp>
        <p:nvSpPr>
          <p:cNvPr id="6" name="Footer Placeholder 3">
            <a:extLst>
              <a:ext uri="{FF2B5EF4-FFF2-40B4-BE49-F238E27FC236}">
                <a16:creationId xmlns:a16="http://schemas.microsoft.com/office/drawing/2014/main" id="{17665307-89C3-5ADD-B17D-223BC81D2476}"/>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829216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363474-6DF3-1390-ABD9-209666ABA0B6}"/>
              </a:ext>
            </a:extLst>
          </p:cNvPr>
          <p:cNvSpPr>
            <a:spLocks noGrp="1"/>
          </p:cNvSpPr>
          <p:nvPr>
            <p:ph type="body" sz="quarter" idx="10"/>
          </p:nvPr>
        </p:nvSpPr>
        <p:spPr>
          <a:xfrm>
            <a:off x="623397" y="2767411"/>
            <a:ext cx="8907998" cy="1642122"/>
          </a:xfrm>
        </p:spPr>
        <p:txBody>
          <a:bodyPr lIns="91440" tIns="45720" rIns="91440" bIns="45720" anchor="t">
            <a:normAutofit/>
          </a:bodyPr>
          <a:lstStyle/>
          <a:p>
            <a:r>
              <a:rPr lang="en-US" sz="4000">
                <a:latin typeface="Arial"/>
                <a:cs typeface="Arial"/>
              </a:rPr>
              <a:t>Vaccine administration – including assessment and consent </a:t>
            </a:r>
            <a:endParaRPr lang="en-US" sz="4000"/>
          </a:p>
        </p:txBody>
      </p:sp>
    </p:spTree>
    <p:extLst>
      <p:ext uri="{BB962C8B-B14F-4D97-AF65-F5344CB8AC3E}">
        <p14:creationId xmlns:p14="http://schemas.microsoft.com/office/powerpoint/2010/main" val="1182645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65</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431680" y="110932"/>
            <a:ext cx="12192000" cy="755824"/>
          </a:xfrm>
        </p:spPr>
        <p:txBody>
          <a:bodyPr lIns="91440" tIns="45720" rIns="91440" bIns="45720" anchor="t">
            <a:noAutofit/>
          </a:bodyPr>
          <a:lstStyle/>
          <a:p>
            <a:r>
              <a:rPr lang="en-GB" sz="4000" b="1">
                <a:solidFill>
                  <a:srgbClr val="002060"/>
                </a:solidFill>
              </a:rPr>
              <a:t>Prescription only medication (POM)</a:t>
            </a:r>
            <a:br>
              <a:rPr lang="en-GB" sz="4000"/>
            </a:br>
            <a:br>
              <a:rPr lang="en-GB" sz="4000"/>
            </a:br>
            <a:br>
              <a:rPr lang="en-GB" sz="4000"/>
            </a:br>
            <a:br>
              <a:rPr lang="en-GB"/>
            </a:br>
            <a:endParaRPr lang="en-GB" b="1">
              <a:solidFill>
                <a:srgbClr val="002060"/>
              </a:solidFill>
            </a:endParaRPr>
          </a:p>
        </p:txBody>
      </p:sp>
      <p:sp>
        <p:nvSpPr>
          <p:cNvPr id="9" name="Content Placeholder 2"/>
          <p:cNvSpPr>
            <a:spLocks noGrp="1"/>
          </p:cNvSpPr>
          <p:nvPr>
            <p:ph idx="1"/>
          </p:nvPr>
        </p:nvSpPr>
        <p:spPr>
          <a:xfrm>
            <a:off x="257389" y="736665"/>
            <a:ext cx="10947868" cy="5110941"/>
          </a:xfrm>
        </p:spPr>
        <p:txBody>
          <a:bodyPr lIns="91440" tIns="45720" rIns="91440" bIns="45720" anchor="t">
            <a:noAutofit/>
          </a:bodyPr>
          <a:lstStyle/>
          <a:p>
            <a:pPr marL="0" indent="0" algn="just">
              <a:lnSpc>
                <a:spcPct val="150000"/>
              </a:lnSpc>
              <a:buNone/>
            </a:pPr>
            <a:r>
              <a:rPr lang="en-GB" sz="1700">
                <a:solidFill>
                  <a:srgbClr val="002060"/>
                </a:solidFill>
              </a:rPr>
              <a:t>The Influenza vaccine should only be administered using a:</a:t>
            </a:r>
            <a:endParaRPr lang="en-GB" sz="1700">
              <a:solidFill>
                <a:srgbClr val="002060"/>
              </a:solidFill>
              <a:cs typeface="Arial"/>
            </a:endParaRPr>
          </a:p>
          <a:p>
            <a:pPr algn="just">
              <a:lnSpc>
                <a:spcPct val="150000"/>
              </a:lnSpc>
            </a:pPr>
            <a:r>
              <a:rPr lang="en-GB" sz="1700">
                <a:solidFill>
                  <a:srgbClr val="002060"/>
                </a:solidFill>
              </a:rPr>
              <a:t>Prescription written manually or electronically by a registered medical practitioner or other authorised prescriber, Patient specific direction (PSD), Patient group direction (PGD) or Vaccine Group Direction (VGD).</a:t>
            </a:r>
            <a:endParaRPr lang="en-GB" sz="1700">
              <a:solidFill>
                <a:srgbClr val="002060"/>
              </a:solidFill>
              <a:cs typeface="Arial"/>
            </a:endParaRPr>
          </a:p>
          <a:p>
            <a:pPr algn="just">
              <a:lnSpc>
                <a:spcPct val="150000"/>
              </a:lnSpc>
            </a:pPr>
            <a:r>
              <a:rPr lang="en-GB" sz="1700">
                <a:solidFill>
                  <a:srgbClr val="002060"/>
                </a:solidFill>
              </a:rPr>
              <a:t>Templates </a:t>
            </a:r>
            <a:r>
              <a:rPr lang="en-GB" sz="1700">
                <a:solidFill>
                  <a:srgbClr val="002060"/>
                </a:solidFill>
                <a:ea typeface="Calibri"/>
                <a:cs typeface="Arial"/>
              </a:rPr>
              <a:t>for injectable influenza vaccine TIVc and LAIV </a:t>
            </a:r>
            <a:r>
              <a:rPr lang="en-GB" sz="1700">
                <a:solidFill>
                  <a:srgbClr val="002060"/>
                </a:solidFill>
              </a:rPr>
              <a:t>are here: </a:t>
            </a:r>
            <a:r>
              <a:rPr lang="en-GB" sz="1700">
                <a:solidFill>
                  <a:srgbClr val="002060"/>
                </a:solidFill>
                <a:hlinkClick r:id="rId3"/>
              </a:rPr>
              <a:t>Welsh Medicines Advice Service (WMAS)</a:t>
            </a:r>
            <a:r>
              <a:rPr lang="en-GB" sz="1700">
                <a:solidFill>
                  <a:srgbClr val="002060"/>
                </a:solidFill>
              </a:rPr>
              <a:t>. </a:t>
            </a:r>
            <a:endParaRPr lang="en-GB" sz="1700">
              <a:solidFill>
                <a:srgbClr val="002060"/>
              </a:solidFill>
              <a:cs typeface="Arial"/>
            </a:endParaRPr>
          </a:p>
          <a:p>
            <a:pPr algn="just">
              <a:lnSpc>
                <a:spcPct val="150000"/>
              </a:lnSpc>
            </a:pPr>
            <a:r>
              <a:rPr lang="en-GB" sz="1700">
                <a:ea typeface="Calibri"/>
                <a:cs typeface="Arial"/>
              </a:rPr>
              <a:t>Further information about VGD's is available here: </a:t>
            </a:r>
          </a:p>
          <a:p>
            <a:pPr lvl="1" algn="just">
              <a:lnSpc>
                <a:spcPct val="150000"/>
              </a:lnSpc>
            </a:pPr>
            <a:r>
              <a:rPr lang="en-GB" sz="1700">
                <a:ea typeface="Calibri"/>
                <a:cs typeface="Arial"/>
                <a:hlinkClick r:id="rId4"/>
              </a:rPr>
              <a:t>NHS SPS - Specialist Pharmacy Service – The first stop for professional medicines advice</a:t>
            </a:r>
            <a:endParaRPr lang="en-GB" sz="1700">
              <a:ea typeface="Calibri"/>
              <a:cs typeface="Arial"/>
            </a:endParaRPr>
          </a:p>
          <a:p>
            <a:pPr lvl="1" algn="just">
              <a:lnSpc>
                <a:spcPct val="150000"/>
              </a:lnSpc>
            </a:pPr>
            <a:r>
              <a:rPr lang="en-GB" sz="1700">
                <a:hlinkClick r:id="rId5" tooltip="https://www.wmic.wales.nhs.uk/supply-and-administration-of-vaccines-in-wales/"/>
              </a:rPr>
              <a:t>Supply and administration of vaccines in Wales - Welsh Medicines Advice Service</a:t>
            </a:r>
            <a:endParaRPr lang="en-GB" sz="1700">
              <a:ea typeface="Calibri"/>
              <a:cs typeface="Arial"/>
            </a:endParaRPr>
          </a:p>
          <a:p>
            <a:pPr algn="just">
              <a:lnSpc>
                <a:spcPct val="150000"/>
              </a:lnSpc>
            </a:pPr>
            <a:r>
              <a:rPr lang="en-GB" sz="1700" b="1">
                <a:ea typeface="Calibri"/>
              </a:rPr>
              <a:t>NB: </a:t>
            </a:r>
            <a:r>
              <a:rPr lang="en-GB" sz="1700">
                <a:ea typeface="Calibri"/>
              </a:rPr>
              <a:t>Local authorisation is required before PGD or VGD templates can be used.</a:t>
            </a:r>
            <a:endParaRPr lang="en-GB" sz="1700">
              <a:ea typeface="Calibri"/>
              <a:cs typeface="Arial"/>
            </a:endParaRPr>
          </a:p>
          <a:p>
            <a:pPr algn="just">
              <a:lnSpc>
                <a:spcPct val="150000"/>
              </a:lnSpc>
            </a:pPr>
            <a:r>
              <a:rPr lang="en-US" sz="1700">
                <a:ea typeface="Calibri"/>
                <a:cs typeface="Arial"/>
              </a:rPr>
              <a:t>All providers operating under the national </a:t>
            </a:r>
            <a:r>
              <a:rPr lang="en-US" sz="1700" err="1">
                <a:ea typeface="Calibri"/>
                <a:cs typeface="Arial"/>
              </a:rPr>
              <a:t>programme</a:t>
            </a:r>
            <a:r>
              <a:rPr lang="en-US" sz="1700">
                <a:ea typeface="Calibri"/>
                <a:cs typeface="Arial"/>
              </a:rPr>
              <a:t> will be required to use the Welsh </a:t>
            </a:r>
            <a:r>
              <a:rPr lang="en-US" sz="1700" err="1">
                <a:ea typeface="Calibri"/>
                <a:cs typeface="Arial"/>
              </a:rPr>
              <a:t>Immunisation</a:t>
            </a:r>
            <a:r>
              <a:rPr lang="en-US" sz="1700">
                <a:ea typeface="Calibri"/>
                <a:cs typeface="Arial"/>
              </a:rPr>
              <a:t> System (WIS) to record digitally, flu vaccinations given to adults</a:t>
            </a:r>
            <a:endParaRPr lang="en-GB" sz="1700">
              <a:ea typeface="Calibri"/>
              <a:cs typeface="Arial"/>
            </a:endParaRPr>
          </a:p>
        </p:txBody>
      </p:sp>
      <p:sp>
        <p:nvSpPr>
          <p:cNvPr id="3" name="Footer Placeholder 3">
            <a:extLst>
              <a:ext uri="{FF2B5EF4-FFF2-40B4-BE49-F238E27FC236}">
                <a16:creationId xmlns:a16="http://schemas.microsoft.com/office/drawing/2014/main" id="{B22C9359-43E4-420A-530C-2B40D24A81A2}"/>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54506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32FD0-4A6E-4631-83D1-48AB06A9BB12}"/>
              </a:ext>
            </a:extLst>
          </p:cNvPr>
          <p:cNvSpPr>
            <a:spLocks noGrp="1"/>
          </p:cNvSpPr>
          <p:nvPr>
            <p:ph type="title"/>
          </p:nvPr>
        </p:nvSpPr>
        <p:spPr>
          <a:xfrm>
            <a:off x="365456" y="182529"/>
            <a:ext cx="11829142" cy="669670"/>
          </a:xfrm>
        </p:spPr>
        <p:txBody>
          <a:bodyPr lIns="91440" tIns="45720" rIns="91440" bIns="45720" anchor="t"/>
          <a:lstStyle/>
          <a:p>
            <a:r>
              <a:rPr lang="en-GB" sz="4000" b="1"/>
              <a:t>Vaccine administration (inactivated vaccines)</a:t>
            </a:r>
            <a:endParaRPr lang="en-GB" sz="4000" b="1">
              <a:cs typeface="Arial"/>
            </a:endParaRPr>
          </a:p>
        </p:txBody>
      </p:sp>
      <p:sp>
        <p:nvSpPr>
          <p:cNvPr id="3" name="Content Placeholder 2">
            <a:extLst>
              <a:ext uri="{FF2B5EF4-FFF2-40B4-BE49-F238E27FC236}">
                <a16:creationId xmlns:a16="http://schemas.microsoft.com/office/drawing/2014/main" id="{8546D23D-7826-4938-84F9-3B6DF79EA880}"/>
              </a:ext>
            </a:extLst>
          </p:cNvPr>
          <p:cNvSpPr>
            <a:spLocks noGrp="1"/>
          </p:cNvSpPr>
          <p:nvPr>
            <p:ph idx="1"/>
          </p:nvPr>
        </p:nvSpPr>
        <p:spPr>
          <a:xfrm>
            <a:off x="358199" y="849917"/>
            <a:ext cx="11487904" cy="4933892"/>
          </a:xfrm>
        </p:spPr>
        <p:txBody>
          <a:bodyPr lIns="91440" tIns="45720" rIns="91440" bIns="45720" anchor="t">
            <a:noAutofit/>
          </a:bodyPr>
          <a:lstStyle/>
          <a:p>
            <a:pPr marL="285750" indent="-285750">
              <a:lnSpc>
                <a:spcPct val="120000"/>
              </a:lnSpc>
              <a:buFont typeface="Arial" panose="020B0604020202020204" pitchFamily="34" charset="0"/>
              <a:buChar char="•"/>
              <a:tabLst>
                <a:tab pos="450850" algn="l"/>
              </a:tabLst>
            </a:pPr>
            <a:r>
              <a:rPr lang="en-GB" sz="2000" b="1"/>
              <a:t>Inactivated</a:t>
            </a:r>
            <a:r>
              <a:rPr lang="en-GB" sz="2000"/>
              <a:t> flu vaccines should be given intramuscularly into the upper arm (deltoid muscle) of those aged 12 months or older and into the anterolateral aspect of the thigh in infants aged 6 months to one year of age</a:t>
            </a:r>
            <a:endParaRPr lang="en-GB" sz="2000">
              <a:cs typeface="Arial"/>
            </a:endParaRPr>
          </a:p>
          <a:p>
            <a:pPr marL="285750" indent="-285750">
              <a:lnSpc>
                <a:spcPct val="120000"/>
              </a:lnSpc>
              <a:buFont typeface="Arial" panose="020B0604020202020204" pitchFamily="34" charset="0"/>
              <a:buChar char="•"/>
              <a:tabLst>
                <a:tab pos="450850" algn="l"/>
              </a:tabLst>
            </a:pPr>
            <a:r>
              <a:rPr lang="en-GB" sz="2000" err="1">
                <a:latin typeface="Arial"/>
                <a:ea typeface="Times New Roman" panose="02020603050405020304" pitchFamily="18" charset="0"/>
                <a:cs typeface="Times New Roman"/>
              </a:rPr>
              <a:t>TIVc</a:t>
            </a:r>
            <a:r>
              <a:rPr lang="en-GB" sz="2000">
                <a:effectLst/>
                <a:latin typeface="Arial"/>
                <a:ea typeface="Times New Roman" panose="02020603050405020304" pitchFamily="18" charset="0"/>
                <a:cs typeface="Times New Roman"/>
              </a:rPr>
              <a:t> is not licensed for subcutaneous administration so should only be administered intramuscularly </a:t>
            </a:r>
          </a:p>
          <a:p>
            <a:pPr marL="285750" indent="-285750">
              <a:lnSpc>
                <a:spcPct val="120000"/>
              </a:lnSpc>
              <a:tabLst>
                <a:tab pos="450850" algn="l"/>
              </a:tabLst>
            </a:pPr>
            <a:r>
              <a:rPr lang="en-GB" sz="2000"/>
              <a:t>Inactivated and live flu vaccines can currently be given at the same time as, or at any interval before or after, other currently used live and inactivated vaccines If any new vaccines are introduced during the flu vaccination season, please ensure any specific guidance given about concomitant administration for these is followed</a:t>
            </a:r>
            <a:endParaRPr lang="en-GB" sz="2000">
              <a:cs typeface="Arial"/>
            </a:endParaRPr>
          </a:p>
          <a:p>
            <a:pPr marL="285750" indent="-285750">
              <a:lnSpc>
                <a:spcPct val="120000"/>
              </a:lnSpc>
              <a:tabLst>
                <a:tab pos="450850" algn="l"/>
              </a:tabLst>
            </a:pPr>
            <a:r>
              <a:rPr lang="en-GB" sz="2000"/>
              <a:t>For advice on co-administration of vaccines refer to appropriate chapters in the green book (see next slide for further information on co-administration of flu vaccine with RSV vaccine)</a:t>
            </a:r>
            <a:endParaRPr lang="en-GB" sz="2000" strike="sngStrike">
              <a:cs typeface="Arial"/>
            </a:endParaRPr>
          </a:p>
          <a:p>
            <a:pPr>
              <a:lnSpc>
                <a:spcPct val="120000"/>
              </a:lnSpc>
            </a:pPr>
            <a:r>
              <a:rPr lang="en-GB" sz="2000"/>
              <a:t>If given at the same time, different vaccines should be given at separate sites, preferably in a different limb. If given in the same limb, they should be given at least 2.5cm apart</a:t>
            </a:r>
            <a:endParaRPr lang="en-GB" sz="2000">
              <a:cs typeface="Arial"/>
            </a:endParaRPr>
          </a:p>
          <a:p>
            <a:pPr marL="285750" indent="-285750">
              <a:lnSpc>
                <a:spcPct val="120000"/>
              </a:lnSpc>
              <a:buFont typeface="Arial" panose="020B0604020202020204" pitchFamily="34" charset="0"/>
              <a:buChar char="•"/>
              <a:tabLst>
                <a:tab pos="450850" algn="l"/>
              </a:tabLst>
            </a:pPr>
            <a:endParaRPr lang="en-GB" sz="2000">
              <a:cs typeface="Arial"/>
            </a:endParaRPr>
          </a:p>
        </p:txBody>
      </p:sp>
      <p:sp>
        <p:nvSpPr>
          <p:cNvPr id="4" name="Slide Number Placeholder 4">
            <a:extLst>
              <a:ext uri="{FF2B5EF4-FFF2-40B4-BE49-F238E27FC236}">
                <a16:creationId xmlns:a16="http://schemas.microsoft.com/office/drawing/2014/main" id="{C765701C-2A0F-5AAB-6CB9-277E4D74603D}"/>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66</a:t>
            </a:fld>
            <a:endParaRPr lang="en-GB"/>
          </a:p>
        </p:txBody>
      </p:sp>
      <p:sp>
        <p:nvSpPr>
          <p:cNvPr id="6" name="Footer Placeholder 3">
            <a:extLst>
              <a:ext uri="{FF2B5EF4-FFF2-40B4-BE49-F238E27FC236}">
                <a16:creationId xmlns:a16="http://schemas.microsoft.com/office/drawing/2014/main" id="{90F11FA4-45B6-92A0-243C-B071194A7264}"/>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4236816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8F8C1-D59D-CF64-71F0-9DE88D8B1836}"/>
              </a:ext>
            </a:extLst>
          </p:cNvPr>
          <p:cNvSpPr>
            <a:spLocks noGrp="1"/>
          </p:cNvSpPr>
          <p:nvPr>
            <p:ph type="title"/>
          </p:nvPr>
        </p:nvSpPr>
        <p:spPr>
          <a:xfrm>
            <a:off x="283396" y="136525"/>
            <a:ext cx="11908604" cy="1325563"/>
          </a:xfrm>
        </p:spPr>
        <p:txBody>
          <a:bodyPr/>
          <a:lstStyle/>
          <a:p>
            <a:r>
              <a:rPr lang="en-GB" sz="2800" b="1"/>
              <a:t>Co-administration of influenza vaccine with </a:t>
            </a:r>
            <a:r>
              <a:rPr kumimoji="0" lang="en-GB" sz="2800" b="1" i="0" u="none" strike="noStrike" kern="1200" cap="none" spc="0" normalizeH="0" baseline="0" noProof="0" err="1">
                <a:ln>
                  <a:noFill/>
                </a:ln>
                <a:solidFill>
                  <a:srgbClr val="212A73"/>
                </a:solidFill>
                <a:effectLst/>
                <a:uLnTx/>
                <a:uFillTx/>
                <a:ea typeface="+mj-ea"/>
                <a:cs typeface="Arial"/>
              </a:rPr>
              <a:t>Abrysvo</a:t>
            </a:r>
            <a:r>
              <a:rPr kumimoji="0" lang="en-GB" sz="2800" b="1" i="0" u="none" strike="noStrike" kern="1200" cap="none" spc="0" normalizeH="0" baseline="30000" noProof="0">
                <a:ln>
                  <a:noFill/>
                </a:ln>
                <a:solidFill>
                  <a:srgbClr val="212A73"/>
                </a:solidFill>
                <a:effectLst/>
                <a:uLnTx/>
                <a:uFillTx/>
                <a:ea typeface="+mj-ea"/>
                <a:cs typeface="Arial"/>
              </a:rPr>
              <a:t>® </a:t>
            </a:r>
            <a:r>
              <a:rPr lang="en-GB" sz="2800" b="1"/>
              <a:t>RSV vaccine</a:t>
            </a:r>
          </a:p>
        </p:txBody>
      </p:sp>
      <p:sp>
        <p:nvSpPr>
          <p:cNvPr id="3" name="Content Placeholder 2">
            <a:extLst>
              <a:ext uri="{FF2B5EF4-FFF2-40B4-BE49-F238E27FC236}">
                <a16:creationId xmlns:a16="http://schemas.microsoft.com/office/drawing/2014/main" id="{7D8A0F88-2102-1B7A-3AAF-C939527767DD}"/>
              </a:ext>
            </a:extLst>
          </p:cNvPr>
          <p:cNvSpPr>
            <a:spLocks noGrp="1"/>
          </p:cNvSpPr>
          <p:nvPr>
            <p:ph idx="1"/>
          </p:nvPr>
        </p:nvSpPr>
        <p:spPr>
          <a:xfrm>
            <a:off x="447782" y="706838"/>
            <a:ext cx="10515600" cy="4613307"/>
          </a:xfrm>
        </p:spPr>
        <p:txBody>
          <a:bodyPr lIns="91440" tIns="45720" rIns="91440" bIns="45720" anchor="t"/>
          <a:lstStyle/>
          <a:p>
            <a:pPr marL="228600" marR="0" lvl="0" indent="-228600" algn="l" defTabSz="914400" rtl="0" eaLnBrk="1" fontAlgn="auto" latinLnBrk="0" hangingPunct="1">
              <a:lnSpc>
                <a:spcPct val="107000"/>
              </a:lnSpc>
              <a:spcBef>
                <a:spcPts val="1000"/>
              </a:spcBef>
              <a:spcAft>
                <a:spcPts val="800"/>
              </a:spcAft>
              <a:buClrTx/>
              <a:buSzTx/>
              <a:buFont typeface="Arial"/>
              <a:buChar char="•"/>
              <a:tabLst/>
              <a:defRPr/>
            </a:pPr>
            <a:r>
              <a:rPr kumimoji="0" lang="en-GB" sz="1600" b="0" i="0" u="none" strike="noStrike" kern="1200" cap="none" spc="0" normalizeH="0" baseline="0" noProof="0">
                <a:ln>
                  <a:noFill/>
                </a:ln>
                <a:solidFill>
                  <a:srgbClr val="212A73"/>
                </a:solidFill>
                <a:effectLst/>
                <a:uLnTx/>
                <a:uFillTx/>
                <a:latin typeface="Arial"/>
                <a:ea typeface="+mn-ea"/>
                <a:cs typeface="Arial"/>
              </a:rPr>
              <a:t>There is some data which shows that in older adults, administering </a:t>
            </a:r>
            <a:r>
              <a:rPr kumimoji="0" lang="en-GB" sz="1600" b="0" i="0" u="none" strike="noStrike" kern="1200" cap="none" spc="0" normalizeH="0" baseline="0" noProof="0" err="1">
                <a:ln>
                  <a:noFill/>
                </a:ln>
                <a:solidFill>
                  <a:srgbClr val="212A73"/>
                </a:solidFill>
                <a:effectLst/>
                <a:uLnTx/>
                <a:uFillTx/>
                <a:latin typeface="Arial"/>
                <a:ea typeface="+mn-ea"/>
                <a:cs typeface="Arial"/>
              </a:rPr>
              <a:t>Abrysvo</a:t>
            </a:r>
            <a:r>
              <a:rPr kumimoji="0" lang="en-GB" sz="1600" b="0" i="0" u="none" strike="noStrike" kern="1200" cap="none" spc="0" normalizeH="0" baseline="30000" noProof="0">
                <a:ln>
                  <a:noFill/>
                </a:ln>
                <a:solidFill>
                  <a:srgbClr val="212A73"/>
                </a:solidFill>
                <a:effectLst/>
                <a:uLnTx/>
                <a:uFillTx/>
                <a:latin typeface="Arial"/>
                <a:ea typeface="+mn-ea"/>
                <a:cs typeface="Arial"/>
              </a:rPr>
              <a:t>®</a:t>
            </a:r>
            <a:r>
              <a:rPr kumimoji="0" lang="en-GB" sz="1600" b="0" i="0" u="none" strike="noStrike" kern="1200" cap="none" spc="0" normalizeH="0" baseline="0" noProof="0">
                <a:ln>
                  <a:noFill/>
                </a:ln>
                <a:solidFill>
                  <a:srgbClr val="212A73"/>
                </a:solidFill>
                <a:effectLst/>
                <a:uLnTx/>
                <a:uFillTx/>
                <a:latin typeface="Arial"/>
                <a:ea typeface="+mn-ea"/>
                <a:cs typeface="Arial"/>
              </a:rPr>
              <a:t> at the same time as seasonal influenza vaccine may reduce the immune response to the RSV vaccine</a:t>
            </a:r>
            <a:endParaRPr kumimoji="0" lang="en-US" sz="1600" b="0" i="0" u="none" strike="noStrike" kern="1200" cap="none" spc="0" normalizeH="0" baseline="0" noProof="0">
              <a:ln>
                <a:noFill/>
              </a:ln>
              <a:solidFill>
                <a:srgbClr val="212A73"/>
              </a:solidFill>
              <a:effectLst/>
              <a:uLnTx/>
              <a:uFillTx/>
              <a:latin typeface="Arial"/>
              <a:ea typeface="+mn-ea"/>
              <a:cs typeface="+mn-cs"/>
            </a:endParaRPr>
          </a:p>
          <a:p>
            <a:pPr marL="228600" marR="0" lvl="0" indent="-228600" algn="l" defTabSz="914400" rtl="0" eaLnBrk="1" fontAlgn="auto" latinLnBrk="0" hangingPunct="1">
              <a:lnSpc>
                <a:spcPct val="107000"/>
              </a:lnSpc>
              <a:spcBef>
                <a:spcPts val="1000"/>
              </a:spcBef>
              <a:spcAft>
                <a:spcPts val="800"/>
              </a:spcAft>
              <a:buClrTx/>
              <a:buSzTx/>
              <a:buFont typeface="Arial"/>
              <a:buChar char="•"/>
              <a:tabLst/>
              <a:defRPr/>
            </a:pPr>
            <a:r>
              <a:rPr kumimoji="0" lang="en-GB" sz="1600" b="0" i="0" u="none" strike="noStrike" kern="1200" cap="none" spc="0" normalizeH="0" baseline="0" noProof="0">
                <a:ln>
                  <a:noFill/>
                </a:ln>
                <a:solidFill>
                  <a:srgbClr val="212A73"/>
                </a:solidFill>
                <a:effectLst/>
                <a:uLnTx/>
                <a:uFillTx/>
                <a:latin typeface="Arial"/>
                <a:ea typeface="+mn-ea"/>
                <a:cs typeface="Arial"/>
              </a:rPr>
              <a:t>There is also data that suggests that the response to the influenza A(H3N2) component of seasonal influenza vaccine (the influenza subtype which most severely affects older adults) may be diminished when RSV and seasonal influenza vaccine are co-administered to older adults</a:t>
            </a:r>
            <a:endParaRPr kumimoji="0" lang="en-US" sz="1600" b="0" i="0" u="none" strike="noStrike" kern="1200" cap="none" spc="0" normalizeH="0" baseline="0" noProof="0">
              <a:ln>
                <a:noFill/>
              </a:ln>
              <a:solidFill>
                <a:srgbClr val="212A73"/>
              </a:solidFill>
              <a:effectLst/>
              <a:uLnTx/>
              <a:uFillTx/>
              <a:latin typeface="Arial"/>
              <a:ea typeface="+mn-ea"/>
              <a:cs typeface="Arial"/>
            </a:endParaRPr>
          </a:p>
          <a:p>
            <a:pPr marL="228600" marR="0" lvl="0" indent="-228600" algn="l" defTabSz="914400" rtl="0" eaLnBrk="1" fontAlgn="auto" latinLnBrk="0" hangingPunct="1">
              <a:lnSpc>
                <a:spcPct val="107000"/>
              </a:lnSpc>
              <a:spcBef>
                <a:spcPts val="1000"/>
              </a:spcBef>
              <a:spcAft>
                <a:spcPts val="800"/>
              </a:spcAft>
              <a:buClrTx/>
              <a:buSzTx/>
              <a:buFont typeface="Arial"/>
              <a:buChar char="•"/>
              <a:tabLst/>
              <a:defRPr/>
            </a:pPr>
            <a:r>
              <a:rPr kumimoji="0" lang="en-GB" sz="1600" b="0" i="0" u="none" strike="noStrike" kern="1200" cap="none" spc="0" normalizeH="0" baseline="0" noProof="0">
                <a:ln>
                  <a:noFill/>
                </a:ln>
                <a:solidFill>
                  <a:srgbClr val="212A73"/>
                </a:solidFill>
                <a:effectLst/>
                <a:uLnTx/>
                <a:uFillTx/>
                <a:latin typeface="Arial"/>
                <a:ea typeface="+mn-ea"/>
                <a:cs typeface="Arial"/>
              </a:rPr>
              <a:t>The clinical significance of any reduced response is unknown, but influenza immune response is known to correlate with protection against infection, and there is emerging data that RSV immune response also correlates with clinical protection</a:t>
            </a:r>
            <a:endParaRPr lang="en-GB" sz="1600" b="0" i="0" u="none" strike="noStrike" kern="1200" cap="none" spc="0" normalizeH="0" baseline="0" noProof="0">
              <a:ln>
                <a:noFill/>
              </a:ln>
              <a:solidFill>
                <a:srgbClr val="212A73"/>
              </a:solidFill>
              <a:effectLst/>
              <a:uLnTx/>
              <a:uFillTx/>
              <a:latin typeface="Arial"/>
              <a:cs typeface="Arial"/>
            </a:endParaRPr>
          </a:p>
          <a:p>
            <a:pPr marL="228600" marR="0" lvl="0" indent="-228600" algn="l" defTabSz="914400" rtl="0" eaLnBrk="1" fontAlgn="auto" latinLnBrk="0" hangingPunct="1">
              <a:lnSpc>
                <a:spcPct val="107000"/>
              </a:lnSpc>
              <a:spcBef>
                <a:spcPts val="1000"/>
              </a:spcBef>
              <a:spcAft>
                <a:spcPts val="800"/>
              </a:spcAft>
              <a:buClrTx/>
              <a:buSzTx/>
              <a:buFont typeface="Arial"/>
              <a:buChar char="•"/>
              <a:tabLst/>
              <a:defRPr/>
            </a:pPr>
            <a:r>
              <a:rPr kumimoji="0" lang="en-GB" sz="1600" b="1" i="0" u="none" strike="noStrike" kern="1200" cap="none" spc="0" normalizeH="0" baseline="0" noProof="0">
                <a:ln>
                  <a:noFill/>
                </a:ln>
                <a:solidFill>
                  <a:srgbClr val="212A73"/>
                </a:solidFill>
                <a:effectLst/>
                <a:uLnTx/>
                <a:uFillTx/>
                <a:latin typeface="Arial"/>
                <a:ea typeface="+mn-ea"/>
                <a:cs typeface="Arial"/>
              </a:rPr>
              <a:t>It is therefore recommended that these vaccines are not routinely scheduled to be given at the same appointment or on the same day for older adults.</a:t>
            </a:r>
            <a:endParaRPr lang="en-GB" sz="1600" b="1" i="0" u="none" strike="noStrike" kern="1200" cap="none" spc="0" normalizeH="0" baseline="0" noProof="0">
              <a:ln>
                <a:noFill/>
              </a:ln>
              <a:solidFill>
                <a:srgbClr val="212A73"/>
              </a:solidFill>
              <a:effectLst/>
              <a:uLnTx/>
              <a:uFillTx/>
              <a:latin typeface="Arial"/>
              <a:cs typeface="Arial"/>
            </a:endParaRPr>
          </a:p>
          <a:p>
            <a:pPr marL="228600" marR="0" lvl="0" indent="-228600" algn="l" defTabSz="914400" rtl="0" eaLnBrk="1" fontAlgn="auto" latinLnBrk="0" hangingPunct="1">
              <a:lnSpc>
                <a:spcPct val="107000"/>
              </a:lnSpc>
              <a:spcBef>
                <a:spcPts val="1000"/>
              </a:spcBef>
              <a:spcAft>
                <a:spcPts val="800"/>
              </a:spcAft>
              <a:buClrTx/>
              <a:buSzTx/>
              <a:buFont typeface="Arial"/>
              <a:buChar char="•"/>
              <a:tabLst/>
              <a:defRPr/>
            </a:pPr>
            <a:r>
              <a:rPr kumimoji="0" lang="en-GB" sz="1600" b="0" i="0" u="none" strike="noStrike" kern="1200" cap="none" spc="0" normalizeH="0" baseline="0" noProof="0">
                <a:ln>
                  <a:noFill/>
                </a:ln>
                <a:solidFill>
                  <a:srgbClr val="212A73"/>
                </a:solidFill>
                <a:effectLst/>
                <a:uLnTx/>
                <a:uFillTx/>
                <a:latin typeface="Arial"/>
                <a:ea typeface="+mn-ea"/>
                <a:cs typeface="Arial"/>
              </a:rPr>
              <a:t>No specific interval is required between administering the vaccines</a:t>
            </a:r>
            <a:endParaRPr lang="en-GB" sz="1600" b="0" i="0" u="none" strike="noStrike" kern="1200" cap="none" spc="0" normalizeH="0" baseline="0" noProof="0">
              <a:ln>
                <a:noFill/>
              </a:ln>
              <a:solidFill>
                <a:srgbClr val="212A73"/>
              </a:solidFill>
              <a:effectLst/>
              <a:uLnTx/>
              <a:uFillTx/>
              <a:latin typeface="Arial"/>
              <a:cs typeface="Arial"/>
            </a:endParaRPr>
          </a:p>
          <a:p>
            <a:pPr marL="228600" marR="0" lvl="0" indent="-228600" algn="l" defTabSz="914400" rtl="0" eaLnBrk="1" fontAlgn="auto" latinLnBrk="0" hangingPunct="1">
              <a:lnSpc>
                <a:spcPct val="107000"/>
              </a:lnSpc>
              <a:spcBef>
                <a:spcPts val="1000"/>
              </a:spcBef>
              <a:spcAft>
                <a:spcPts val="800"/>
              </a:spcAft>
              <a:buClrTx/>
              <a:buSzTx/>
              <a:buFont typeface="Arial"/>
              <a:buChar char="•"/>
              <a:tabLst/>
              <a:defRPr/>
            </a:pPr>
            <a:r>
              <a:rPr kumimoji="0" lang="en-GB" sz="1600" b="0" i="0" u="none" strike="noStrike" kern="1200" cap="none" spc="0" normalizeH="0" baseline="0" noProof="0">
                <a:ln>
                  <a:noFill/>
                </a:ln>
                <a:solidFill>
                  <a:srgbClr val="212A73"/>
                </a:solidFill>
                <a:effectLst/>
                <a:uLnTx/>
                <a:uFillTx/>
                <a:latin typeface="Arial"/>
                <a:ea typeface="+mn-ea"/>
                <a:cs typeface="Arial"/>
              </a:rPr>
              <a:t>However, if it is thought that the individual is unlikely to return for a second appointment or immediate protection is necessary, </a:t>
            </a:r>
            <a:r>
              <a:rPr kumimoji="0" lang="en-GB" sz="1600" b="0" i="0" u="none" strike="noStrike" kern="1200" cap="none" spc="0" normalizeH="0" baseline="0" noProof="0" err="1">
                <a:ln>
                  <a:noFill/>
                </a:ln>
                <a:solidFill>
                  <a:srgbClr val="212A73"/>
                </a:solidFill>
                <a:effectLst/>
                <a:uLnTx/>
                <a:uFillTx/>
                <a:latin typeface="Arial"/>
                <a:ea typeface="+mn-ea"/>
                <a:cs typeface="Arial"/>
              </a:rPr>
              <a:t>Abrysvo</a:t>
            </a:r>
            <a:r>
              <a:rPr kumimoji="0" lang="en-GB" sz="1600" b="0" i="0" u="none" strike="noStrike" kern="1200" cap="none" spc="0" normalizeH="0" baseline="30000" noProof="0">
                <a:ln>
                  <a:noFill/>
                </a:ln>
                <a:solidFill>
                  <a:srgbClr val="212A73"/>
                </a:solidFill>
                <a:effectLst/>
                <a:uLnTx/>
                <a:uFillTx/>
                <a:latin typeface="Arial"/>
                <a:ea typeface="+mn-ea"/>
                <a:cs typeface="Arial"/>
              </a:rPr>
              <a:t>®</a:t>
            </a:r>
            <a:r>
              <a:rPr kumimoji="0" lang="en-GB" sz="1600" b="0" i="0" u="none" strike="noStrike" kern="1200" cap="none" spc="0" normalizeH="0" baseline="0" noProof="0">
                <a:ln>
                  <a:noFill/>
                </a:ln>
                <a:solidFill>
                  <a:srgbClr val="212A73"/>
                </a:solidFill>
                <a:effectLst/>
                <a:uLnTx/>
                <a:uFillTx/>
                <a:latin typeface="Arial"/>
                <a:ea typeface="+mn-ea"/>
                <a:cs typeface="Arial"/>
              </a:rPr>
              <a:t> can be administered at the same time as the influenza vaccine</a:t>
            </a:r>
            <a:endParaRPr lang="en-GB" sz="1600" b="0" i="0" u="none" strike="noStrike" kern="1200" cap="none" spc="0" normalizeH="0" baseline="0" noProof="0">
              <a:ln>
                <a:noFill/>
              </a:ln>
              <a:solidFill>
                <a:srgbClr val="212A73"/>
              </a:solidFill>
              <a:effectLst/>
              <a:uLnTx/>
              <a:uFillTx/>
              <a:latin typeface="Arial"/>
              <a:cs typeface="Arial"/>
            </a:endParaRPr>
          </a:p>
          <a:p>
            <a:pPr marL="0" indent="0" algn="ctr">
              <a:lnSpc>
                <a:spcPct val="107000"/>
              </a:lnSpc>
              <a:spcAft>
                <a:spcPts val="800"/>
              </a:spcAft>
              <a:buNone/>
              <a:defRPr/>
            </a:pPr>
            <a:r>
              <a:rPr lang="en-GB" sz="1600" b="1">
                <a:solidFill>
                  <a:srgbClr val="212A73"/>
                </a:solidFill>
                <a:latin typeface="Arial"/>
                <a:cs typeface="Arial"/>
              </a:rPr>
              <a:t>**Note</a:t>
            </a:r>
            <a:r>
              <a:rPr lang="en-GB" sz="1600">
                <a:solidFill>
                  <a:srgbClr val="212A73"/>
                </a:solidFill>
                <a:latin typeface="Arial"/>
                <a:cs typeface="Arial"/>
              </a:rPr>
              <a:t>: </a:t>
            </a:r>
            <a:r>
              <a:rPr lang="en-GB" sz="1600" b="1">
                <a:solidFill>
                  <a:srgbClr val="212A73"/>
                </a:solidFill>
                <a:latin typeface="Arial"/>
                <a:cs typeface="Arial"/>
              </a:rPr>
              <a:t>this information does not apply to pregnant women, where </a:t>
            </a:r>
            <a:r>
              <a:rPr lang="en-GB" sz="1600" b="1" err="1">
                <a:solidFill>
                  <a:srgbClr val="212A73"/>
                </a:solidFill>
                <a:latin typeface="Arial"/>
                <a:cs typeface="Arial"/>
              </a:rPr>
              <a:t>Abrysvo</a:t>
            </a:r>
            <a:r>
              <a:rPr lang="en-GB" sz="1600" b="1">
                <a:solidFill>
                  <a:srgbClr val="212A73"/>
                </a:solidFill>
                <a:latin typeface="Arial"/>
                <a:cs typeface="Arial"/>
              </a:rPr>
              <a:t> RSV vaccine can be administered at the same time as seasonal influenza vaccine**</a:t>
            </a:r>
          </a:p>
          <a:p>
            <a:pPr marL="0" marR="0" lvl="0" indent="0" algn="ctr" defTabSz="914400" rtl="0" eaLnBrk="1" fontAlgn="auto" latinLnBrk="0" hangingPunct="1">
              <a:lnSpc>
                <a:spcPct val="107000"/>
              </a:lnSpc>
              <a:spcBef>
                <a:spcPts val="1000"/>
              </a:spcBef>
              <a:spcAft>
                <a:spcPts val="800"/>
              </a:spcAft>
              <a:buClrTx/>
              <a:buSzTx/>
              <a:buNone/>
              <a:tabLst/>
              <a:defRPr/>
            </a:pPr>
            <a:r>
              <a:rPr lang="en-GB" sz="1400">
                <a:solidFill>
                  <a:srgbClr val="212A73"/>
                </a:solidFill>
                <a:latin typeface="Arial"/>
                <a:cs typeface="Arial"/>
                <a:hlinkClick r:id="rId3"/>
              </a:rPr>
              <a:t>Further information is available here: </a:t>
            </a:r>
            <a:r>
              <a:rPr lang="en-GB" sz="1400">
                <a:hlinkClick r:id="rId3"/>
              </a:rPr>
              <a:t>Respiratory syncytial virus: the green book, chapter 27a - GOV.UK (www.gov.uk)</a:t>
            </a:r>
            <a:endParaRPr kumimoji="0" lang="en-US" sz="1400" i="0" u="none" strike="noStrike" kern="1200" cap="none" spc="0" normalizeH="0" baseline="0" noProof="0">
              <a:ln>
                <a:noFill/>
              </a:ln>
              <a:solidFill>
                <a:srgbClr val="212A73"/>
              </a:solidFill>
              <a:effectLst/>
              <a:uLnTx/>
              <a:uFillTx/>
              <a:latin typeface="Arial"/>
              <a:ea typeface="+mn-ea"/>
              <a:cs typeface="Arial"/>
            </a:endParaRPr>
          </a:p>
          <a:p>
            <a:endParaRPr lang="en-GB"/>
          </a:p>
        </p:txBody>
      </p:sp>
      <p:sp>
        <p:nvSpPr>
          <p:cNvPr id="5" name="Slide Number Placeholder 4">
            <a:extLst>
              <a:ext uri="{FF2B5EF4-FFF2-40B4-BE49-F238E27FC236}">
                <a16:creationId xmlns:a16="http://schemas.microsoft.com/office/drawing/2014/main" id="{7DA15222-91BB-FAED-8631-5D031CB6EDA8}"/>
              </a:ext>
            </a:extLst>
          </p:cNvPr>
          <p:cNvSpPr>
            <a:spLocks noGrp="1"/>
          </p:cNvSpPr>
          <p:nvPr>
            <p:ph type="sldNum" sz="quarter" idx="12"/>
          </p:nvPr>
        </p:nvSpPr>
        <p:spPr/>
        <p:txBody>
          <a:bodyPr/>
          <a:lstStyle/>
          <a:p>
            <a:fld id="{561D0CCE-8DCC-44DC-A653-AE62B1D84A52}" type="slidenum">
              <a:rPr lang="en-GB" smtClean="0"/>
              <a:pPr/>
              <a:t>67</a:t>
            </a:fld>
            <a:endParaRPr lang="en-GB"/>
          </a:p>
        </p:txBody>
      </p:sp>
    </p:spTree>
    <p:extLst>
      <p:ext uri="{BB962C8B-B14F-4D97-AF65-F5344CB8AC3E}">
        <p14:creationId xmlns:p14="http://schemas.microsoft.com/office/powerpoint/2010/main" val="10592091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a:xfrm>
            <a:off x="486583" y="139729"/>
            <a:ext cx="10515600" cy="972607"/>
          </a:xfrm>
        </p:spPr>
        <p:txBody>
          <a:bodyPr lIns="91440" tIns="45720" rIns="91440" bIns="45720" anchor="t"/>
          <a:lstStyle/>
          <a:p>
            <a:r>
              <a:rPr lang="en-GB" sz="4000" b="1"/>
              <a:t>Before administering a vaccine</a:t>
            </a:r>
            <a:endParaRPr lang="en-GB" sz="4000" b="1">
              <a:cs typeface="Arial"/>
            </a:endParaRP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388929" y="1280448"/>
            <a:ext cx="11414141" cy="4739679"/>
          </a:xfrm>
        </p:spPr>
        <p:txBody>
          <a:bodyPr vert="horz" lIns="91440" tIns="45720" rIns="91440" bIns="45720" rtlCol="0" anchor="t">
            <a:noAutofit/>
          </a:bodyPr>
          <a:lstStyle/>
          <a:p>
            <a:pPr marL="0" indent="0">
              <a:lnSpc>
                <a:spcPct val="100000"/>
              </a:lnSpc>
              <a:spcBef>
                <a:spcPts val="0"/>
              </a:spcBef>
              <a:buNone/>
            </a:pPr>
            <a:r>
              <a:rPr lang="en-GB" sz="2000" b="1">
                <a:cs typeface="Arial"/>
              </a:rPr>
              <a:t>Before administering a vaccine, the individual should be assessed to ensure that:</a:t>
            </a:r>
          </a:p>
          <a:p>
            <a:pPr marL="285750" indent="-285750">
              <a:lnSpc>
                <a:spcPct val="110000"/>
              </a:lnSpc>
              <a:spcBef>
                <a:spcPts val="600"/>
              </a:spcBef>
              <a:buFont typeface="Arial" panose="020B0604020202020204" pitchFamily="34" charset="0"/>
              <a:buChar char="•"/>
            </a:pPr>
            <a:r>
              <a:rPr lang="en-GB" sz="2000">
                <a:cs typeface="Arial"/>
              </a:rPr>
              <a:t>there are no contraindications to the vaccine being given</a:t>
            </a:r>
          </a:p>
          <a:p>
            <a:pPr marL="285750" indent="-285750">
              <a:lnSpc>
                <a:spcPct val="110000"/>
              </a:lnSpc>
              <a:spcBef>
                <a:spcPts val="600"/>
              </a:spcBef>
            </a:pPr>
            <a:r>
              <a:rPr lang="en-GB" sz="2000">
                <a:cs typeface="Arial"/>
              </a:rPr>
              <a:t>they have not experienced any serious reactions to a previous dose or component of the vaccine</a:t>
            </a:r>
            <a:endParaRPr lang="en-GB" sz="2000"/>
          </a:p>
          <a:p>
            <a:pPr marL="285750" indent="-285750">
              <a:lnSpc>
                <a:spcPct val="110000"/>
              </a:lnSpc>
              <a:spcBef>
                <a:spcPts val="600"/>
              </a:spcBef>
            </a:pPr>
            <a:r>
              <a:rPr lang="en-GB" sz="2000">
                <a:cs typeface="Arial"/>
              </a:rPr>
              <a:t>they or their carer is fully informed about the vaccine to be given and understand the vaccination procedure</a:t>
            </a:r>
          </a:p>
          <a:p>
            <a:pPr marL="285750" indent="-285750">
              <a:lnSpc>
                <a:spcPct val="110000"/>
              </a:lnSpc>
              <a:spcBef>
                <a:spcPts val="600"/>
              </a:spcBef>
              <a:buFont typeface="Arial" panose="020B0604020202020204" pitchFamily="34" charset="0"/>
              <a:buChar char="•"/>
            </a:pPr>
            <a:r>
              <a:rPr lang="en-GB" sz="2000">
                <a:cs typeface="Arial"/>
              </a:rPr>
              <a:t>they or their carer are aware of possible adverse reactions to the vaccine and how to treat them</a:t>
            </a:r>
          </a:p>
          <a:p>
            <a:pPr marL="285750" indent="-285750">
              <a:lnSpc>
                <a:spcPct val="110000"/>
              </a:lnSpc>
              <a:spcBef>
                <a:spcPts val="600"/>
              </a:spcBef>
              <a:buFont typeface="Arial" panose="020B0604020202020204" pitchFamily="34" charset="0"/>
              <a:buChar char="•"/>
            </a:pPr>
            <a:r>
              <a:rPr lang="en-GB" sz="2000">
                <a:cs typeface="Arial"/>
              </a:rPr>
              <a:t>Appropriate consent is obtained </a:t>
            </a:r>
          </a:p>
          <a:p>
            <a:pPr marL="285750" indent="-285750">
              <a:lnSpc>
                <a:spcPct val="110000"/>
              </a:lnSpc>
              <a:spcBef>
                <a:spcPts val="600"/>
              </a:spcBef>
            </a:pPr>
            <a:endParaRPr lang="en-GB" sz="2000">
              <a:cs typeface="Arial"/>
            </a:endParaRPr>
          </a:p>
          <a:p>
            <a:pPr marL="0" indent="0">
              <a:lnSpc>
                <a:spcPct val="100000"/>
              </a:lnSpc>
              <a:spcBef>
                <a:spcPts val="0"/>
              </a:spcBef>
              <a:buNone/>
            </a:pPr>
            <a:r>
              <a:rPr lang="en-GB" sz="2000" b="1">
                <a:cs typeface="Arial"/>
              </a:rPr>
              <a:t>Immunisers should ensure that:</a:t>
            </a:r>
          </a:p>
          <a:p>
            <a:pPr marL="285750" indent="-285750">
              <a:lnSpc>
                <a:spcPct val="100000"/>
              </a:lnSpc>
              <a:spcBef>
                <a:spcPts val="600"/>
              </a:spcBef>
              <a:buFont typeface="Arial" panose="020B0604020202020204" pitchFamily="34" charset="0"/>
              <a:buChar char="•"/>
            </a:pPr>
            <a:r>
              <a:rPr lang="en-GB" sz="2000">
                <a:cs typeface="Arial"/>
              </a:rPr>
              <a:t>they have the appropriate knowledge and legal authority to administer the vaccine</a:t>
            </a:r>
            <a:endParaRPr lang="en-GB" sz="2000">
              <a:solidFill>
                <a:srgbClr val="FF0000"/>
              </a:solidFill>
              <a:cs typeface="Arial"/>
            </a:endParaRPr>
          </a:p>
          <a:p>
            <a:pPr marL="285750" indent="-285750">
              <a:lnSpc>
                <a:spcPct val="100000"/>
              </a:lnSpc>
              <a:spcBef>
                <a:spcPts val="600"/>
              </a:spcBef>
              <a:buFont typeface="Arial" panose="020B0604020202020204" pitchFamily="34" charset="0"/>
              <a:buChar char="•"/>
            </a:pPr>
            <a:r>
              <a:rPr lang="en-GB" sz="2000">
                <a:cs typeface="Arial"/>
              </a:rPr>
              <a:t>the vaccine has been properly stored and prepared for use and that they know where and how to administer it</a:t>
            </a:r>
          </a:p>
        </p:txBody>
      </p:sp>
      <p:sp>
        <p:nvSpPr>
          <p:cNvPr id="5" name="Slide Number Placeholder 4">
            <a:extLst>
              <a:ext uri="{FF2B5EF4-FFF2-40B4-BE49-F238E27FC236}">
                <a16:creationId xmlns:a16="http://schemas.microsoft.com/office/drawing/2014/main" id="{D1EFB477-026B-393A-FA59-B41141AD4F2E}"/>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68</a:t>
            </a:fld>
            <a:endParaRPr lang="en-GB"/>
          </a:p>
        </p:txBody>
      </p:sp>
      <p:sp>
        <p:nvSpPr>
          <p:cNvPr id="6" name="Footer Placeholder 3">
            <a:extLst>
              <a:ext uri="{FF2B5EF4-FFF2-40B4-BE49-F238E27FC236}">
                <a16:creationId xmlns:a16="http://schemas.microsoft.com/office/drawing/2014/main" id="{414BDEF7-BB31-C628-47B5-4C9AC8D3A9D4}"/>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6664916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BDDE-A192-DF32-C007-475116B1C5BF}"/>
              </a:ext>
            </a:extLst>
          </p:cNvPr>
          <p:cNvSpPr>
            <a:spLocks noGrp="1"/>
          </p:cNvSpPr>
          <p:nvPr>
            <p:ph type="title"/>
          </p:nvPr>
        </p:nvSpPr>
        <p:spPr>
          <a:xfrm>
            <a:off x="305352" y="67567"/>
            <a:ext cx="10515600" cy="803646"/>
          </a:xfrm>
        </p:spPr>
        <p:txBody>
          <a:bodyPr lIns="91440" tIns="45720" rIns="91440" bIns="45720" anchor="t"/>
          <a:lstStyle/>
          <a:p>
            <a:r>
              <a:rPr lang="en-GB" sz="4000" b="1"/>
              <a:t>Consent</a:t>
            </a:r>
            <a:endParaRPr lang="en-GB" sz="4000" b="1">
              <a:cs typeface="Arial"/>
            </a:endParaRPr>
          </a:p>
        </p:txBody>
      </p:sp>
      <p:sp>
        <p:nvSpPr>
          <p:cNvPr id="3" name="Content Placeholder 2">
            <a:extLst>
              <a:ext uri="{FF2B5EF4-FFF2-40B4-BE49-F238E27FC236}">
                <a16:creationId xmlns:a16="http://schemas.microsoft.com/office/drawing/2014/main" id="{AF740FEF-4C13-4439-1635-3B241D092169}"/>
              </a:ext>
            </a:extLst>
          </p:cNvPr>
          <p:cNvSpPr>
            <a:spLocks noGrp="1"/>
          </p:cNvSpPr>
          <p:nvPr>
            <p:ph idx="1"/>
          </p:nvPr>
        </p:nvSpPr>
        <p:spPr>
          <a:xfrm>
            <a:off x="393974" y="1071308"/>
            <a:ext cx="11404051" cy="4658432"/>
          </a:xfrm>
        </p:spPr>
        <p:txBody>
          <a:bodyPr vert="horz" lIns="91440" tIns="45720" rIns="91440" bIns="45720" rtlCol="0" anchor="t">
            <a:noAutofit/>
          </a:bodyPr>
          <a:lstStyle/>
          <a:p>
            <a:pPr marL="0" indent="0" defTabSz="687388">
              <a:lnSpc>
                <a:spcPct val="120000"/>
              </a:lnSpc>
              <a:spcBef>
                <a:spcPts val="600"/>
              </a:spcBef>
              <a:buNone/>
            </a:pPr>
            <a:r>
              <a:rPr lang="en-GB" sz="2000">
                <a:cs typeface="Arial"/>
              </a:rPr>
              <a:t>Before vaccinating, ‘informed’ consent must be obtained</a:t>
            </a:r>
            <a:endParaRPr lang="en-US" sz="2000"/>
          </a:p>
          <a:p>
            <a:pPr defTabSz="687388">
              <a:lnSpc>
                <a:spcPct val="120000"/>
              </a:lnSpc>
              <a:spcBef>
                <a:spcPts val="600"/>
              </a:spcBef>
            </a:pPr>
            <a:r>
              <a:rPr lang="en-GB" altLang="en-US" sz="2000">
                <a:cs typeface="Arial"/>
              </a:rPr>
              <a:t>Informed consent is a legal requirement, and the individual’s views must be respected</a:t>
            </a:r>
          </a:p>
          <a:p>
            <a:pPr defTabSz="687388">
              <a:lnSpc>
                <a:spcPct val="120000"/>
              </a:lnSpc>
              <a:spcBef>
                <a:spcPts val="600"/>
              </a:spcBef>
              <a:spcAft>
                <a:spcPts val="600"/>
              </a:spcAft>
            </a:pPr>
            <a:r>
              <a:rPr lang="en-GB" altLang="en-US" sz="2000">
                <a:cs typeface="Arial"/>
              </a:rPr>
              <a:t>Sufficient evidence-based information must be provided to enable the person to make a balanced and informed decision about their care and treatment</a:t>
            </a:r>
          </a:p>
          <a:p>
            <a:pPr defTabSz="687388">
              <a:lnSpc>
                <a:spcPct val="120000"/>
              </a:lnSpc>
              <a:spcBef>
                <a:spcPts val="600"/>
              </a:spcBef>
            </a:pPr>
            <a:r>
              <a:rPr lang="en-GB" sz="2000">
                <a:cs typeface="Arial"/>
              </a:rPr>
              <a:t>As well as a general explanation of the procedure, there is also a duty to explain the risks inherent in the procedure and the risks inherent in refusing the procedure</a:t>
            </a:r>
            <a:endParaRPr lang="en-GB" altLang="en-US" sz="2000">
              <a:cs typeface="Arial"/>
            </a:endParaRPr>
          </a:p>
          <a:p>
            <a:pPr defTabSz="687388">
              <a:lnSpc>
                <a:spcPct val="120000"/>
              </a:lnSpc>
              <a:spcBef>
                <a:spcPts val="600"/>
              </a:spcBef>
            </a:pPr>
            <a:r>
              <a:rPr lang="en-GB" altLang="en-US" sz="2000">
                <a:cs typeface="Arial"/>
              </a:rPr>
              <a:t>Consent can be given verbally, in writing or it can be implied, but however it is given, the person must understand what they are consenting to</a:t>
            </a:r>
          </a:p>
          <a:p>
            <a:pPr defTabSz="687388">
              <a:lnSpc>
                <a:spcPct val="120000"/>
              </a:lnSpc>
              <a:spcBef>
                <a:spcPts val="600"/>
              </a:spcBef>
            </a:pPr>
            <a:r>
              <a:rPr lang="en-GB" altLang="en-US" sz="2000">
                <a:cs typeface="Arial"/>
              </a:rPr>
              <a:t>If there are any issues or uncertainties with seeking or gaining consent, ask for advice from an experienced colleague rather than abandon the offer of immunisation</a:t>
            </a:r>
          </a:p>
          <a:p>
            <a:pPr defTabSz="687388">
              <a:lnSpc>
                <a:spcPct val="120000"/>
              </a:lnSpc>
              <a:spcBef>
                <a:spcPts val="600"/>
              </a:spcBef>
            </a:pPr>
            <a:r>
              <a:rPr lang="en-GB" altLang="en-US" sz="2000">
                <a:cs typeface="Arial"/>
              </a:rPr>
              <a:t>Consent is a process and can be withdrawn</a:t>
            </a:r>
          </a:p>
        </p:txBody>
      </p:sp>
      <p:sp>
        <p:nvSpPr>
          <p:cNvPr id="5" name="Slide Number Placeholder 4">
            <a:extLst>
              <a:ext uri="{FF2B5EF4-FFF2-40B4-BE49-F238E27FC236}">
                <a16:creationId xmlns:a16="http://schemas.microsoft.com/office/drawing/2014/main" id="{E6D4E182-0C9A-BD01-57CB-3A6DFF551936}"/>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69</a:t>
            </a:fld>
            <a:endParaRPr lang="en-GB"/>
          </a:p>
        </p:txBody>
      </p:sp>
      <p:sp>
        <p:nvSpPr>
          <p:cNvPr id="6" name="Footer Placeholder 3">
            <a:extLst>
              <a:ext uri="{FF2B5EF4-FFF2-40B4-BE49-F238E27FC236}">
                <a16:creationId xmlns:a16="http://schemas.microsoft.com/office/drawing/2014/main" id="{7B2DB8F2-EF09-213C-45A5-D70680DFF528}"/>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4271771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BEC46-2809-6166-52C3-7B87F96B1DA8}"/>
              </a:ext>
            </a:extLst>
          </p:cNvPr>
          <p:cNvSpPr>
            <a:spLocks noGrp="1"/>
          </p:cNvSpPr>
          <p:nvPr>
            <p:ph type="title"/>
          </p:nvPr>
        </p:nvSpPr>
        <p:spPr>
          <a:xfrm>
            <a:off x="838200" y="136525"/>
            <a:ext cx="10515600" cy="1325563"/>
          </a:xfrm>
        </p:spPr>
        <p:txBody>
          <a:bodyPr/>
          <a:lstStyle/>
          <a:p>
            <a:r>
              <a:rPr lang="en-GB" sz="3600" b="1"/>
              <a:t>Aims of resource</a:t>
            </a:r>
          </a:p>
        </p:txBody>
      </p:sp>
      <p:sp>
        <p:nvSpPr>
          <p:cNvPr id="3" name="Content Placeholder 2">
            <a:extLst>
              <a:ext uri="{FF2B5EF4-FFF2-40B4-BE49-F238E27FC236}">
                <a16:creationId xmlns:a16="http://schemas.microsoft.com/office/drawing/2014/main" id="{F15C4BFB-9003-6EC8-F02D-77501C825062}"/>
              </a:ext>
            </a:extLst>
          </p:cNvPr>
          <p:cNvSpPr>
            <a:spLocks noGrp="1"/>
          </p:cNvSpPr>
          <p:nvPr>
            <p:ph idx="1"/>
          </p:nvPr>
        </p:nvSpPr>
        <p:spPr>
          <a:xfrm>
            <a:off x="838200" y="970219"/>
            <a:ext cx="10515600" cy="4351338"/>
          </a:xfrm>
        </p:spPr>
        <p:txBody>
          <a:bodyPr lIns="91440" tIns="45720" rIns="91440" bIns="45720" anchor="t"/>
          <a:lstStyle/>
          <a:p>
            <a:pPr marL="0" indent="0">
              <a:buNone/>
            </a:pPr>
            <a:r>
              <a:rPr lang="en-GB" sz="2400" b="1">
                <a:latin typeface="Arial" charset="0"/>
                <a:ea typeface="ヒラギノ角ゴ Pro W3" charset="-128"/>
                <a:cs typeface="ヒラギノ角ゴ Pro W3" charset="-128"/>
              </a:rPr>
              <a:t>The purpose of this training resource is to:</a:t>
            </a:r>
          </a:p>
          <a:p>
            <a:endParaRPr lang="en-GB" sz="2400">
              <a:latin typeface="Arial" charset="0"/>
              <a:ea typeface="ヒラギノ角ゴ Pro W3" charset="-128"/>
              <a:cs typeface="ヒラギノ角ゴ Pro W3" charset="-128"/>
            </a:endParaRPr>
          </a:p>
          <a:p>
            <a:pPr>
              <a:spcBef>
                <a:spcPct val="0"/>
              </a:spcBef>
              <a:buFont typeface="Arial"/>
              <a:buChar char="•"/>
            </a:pPr>
            <a:r>
              <a:rPr lang="en-GB" sz="2400">
                <a:latin typeface="Arial"/>
                <a:ea typeface="ヒラギノ角ゴ Pro W3"/>
                <a:cs typeface="ヒラギノ角ゴ Pro W3" charset="-128"/>
              </a:rPr>
              <a:t>Develop the knowledge base of healthcare practitioners regarding the 2026 to 2027 seasonal flu vaccination programme </a:t>
            </a:r>
          </a:p>
          <a:p>
            <a:pPr>
              <a:spcBef>
                <a:spcPct val="0"/>
              </a:spcBef>
              <a:buFont typeface="Arial"/>
              <a:buChar char="•"/>
            </a:pPr>
            <a:endParaRPr lang="en-GB" sz="2400">
              <a:latin typeface="Arial" charset="0"/>
              <a:ea typeface="ヒラギノ角ゴ Pro W3" charset="-128"/>
              <a:cs typeface="ヒラギノ角ゴ Pro W3" charset="-128"/>
            </a:endParaRPr>
          </a:p>
          <a:p>
            <a:pPr>
              <a:spcBef>
                <a:spcPct val="0"/>
              </a:spcBef>
              <a:buFont typeface="Arial"/>
              <a:buChar char="•"/>
            </a:pPr>
            <a:r>
              <a:rPr lang="en-GB" sz="2400">
                <a:latin typeface="Arial"/>
                <a:ea typeface="ヒラギノ角ゴ Pro W3"/>
                <a:cs typeface="ヒラギノ角ゴ Pro W3" charset="-128"/>
              </a:rPr>
              <a:t>Support healthcare practitioners involved in discussing flu vaccination with those eligible by providing evidence-based information </a:t>
            </a:r>
          </a:p>
          <a:p>
            <a:pPr>
              <a:spcBef>
                <a:spcPct val="0"/>
              </a:spcBef>
              <a:buFont typeface="Arial"/>
              <a:buChar char="•"/>
            </a:pPr>
            <a:endParaRPr lang="en-GB" sz="2400">
              <a:latin typeface="Arial" charset="0"/>
              <a:ea typeface="ヒラギノ角ゴ Pro W3" charset="-128"/>
              <a:cs typeface="ヒラギノ角ゴ Pro W3" charset="-128"/>
            </a:endParaRPr>
          </a:p>
          <a:p>
            <a:pPr>
              <a:spcBef>
                <a:spcPct val="0"/>
              </a:spcBef>
              <a:buFont typeface="Arial"/>
              <a:buChar char="•"/>
            </a:pPr>
            <a:r>
              <a:rPr lang="en-GB" sz="2400">
                <a:latin typeface="Arial"/>
                <a:ea typeface="ヒラギノ角ゴ Pro W3"/>
                <a:cs typeface="ヒラギノ角ゴ Pro W3" charset="-128"/>
              </a:rPr>
              <a:t>Promote high uptake of flu vaccination in all eligible groups by increasing the knowledge of those involv</a:t>
            </a:r>
            <a:r>
              <a:rPr lang="en-GB" sz="2400">
                <a:latin typeface="Arial"/>
                <a:ea typeface="ヒラギノ角ゴ Pro W3"/>
              </a:rPr>
              <a:t>ed in supporting and d</a:t>
            </a:r>
            <a:r>
              <a:rPr lang="en-GB" sz="2400">
                <a:latin typeface="Arial"/>
                <a:ea typeface="ヒラギノ角ゴ Pro W3"/>
                <a:cs typeface="ヒラギノ角ゴ Pro W3" charset="-128"/>
              </a:rPr>
              <a:t>elivering the vaccination programme</a:t>
            </a:r>
          </a:p>
          <a:p>
            <a:pPr>
              <a:spcBef>
                <a:spcPct val="0"/>
              </a:spcBef>
              <a:buFont typeface="Arial"/>
              <a:buChar char="•"/>
            </a:pPr>
            <a:endParaRPr lang="en-GB" sz="2400">
              <a:latin typeface="Arial" charset="0"/>
              <a:ea typeface="ヒラギノ角ゴ Pro W3" charset="-128"/>
              <a:cs typeface="ヒラギノ角ゴ Pro W3" charset="-128"/>
            </a:endParaRPr>
          </a:p>
          <a:p>
            <a:pPr>
              <a:spcBef>
                <a:spcPct val="0"/>
              </a:spcBef>
              <a:buFont typeface="Arial"/>
              <a:buChar char="•"/>
            </a:pPr>
            <a:r>
              <a:rPr lang="en-GB" sz="2400">
                <a:latin typeface="Arial" charset="0"/>
                <a:ea typeface="ヒラギノ角ゴ Pro W3" charset="-128"/>
                <a:cs typeface="ヒラギノ角ゴ Pro W3" charset="-128"/>
              </a:rPr>
              <a:t>Provide information on the administration of flu vaccines</a:t>
            </a:r>
          </a:p>
          <a:p>
            <a:pPr>
              <a:spcBef>
                <a:spcPct val="0"/>
              </a:spcBef>
              <a:buFont typeface="Arial"/>
              <a:buChar char="•"/>
            </a:pPr>
            <a:endParaRPr lang="en-GB" sz="2400">
              <a:ea typeface="ヒラギノ角ゴ Pro W3"/>
              <a:cs typeface="Arial"/>
            </a:endParaRPr>
          </a:p>
        </p:txBody>
      </p:sp>
      <p:sp>
        <p:nvSpPr>
          <p:cNvPr id="4" name="Slide Number Placeholder 4">
            <a:extLst>
              <a:ext uri="{FF2B5EF4-FFF2-40B4-BE49-F238E27FC236}">
                <a16:creationId xmlns:a16="http://schemas.microsoft.com/office/drawing/2014/main" id="{5DC432BB-41EC-C06C-C918-2E7730E688FA}"/>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a:t>
            </a:fld>
            <a:endParaRPr lang="en-GB"/>
          </a:p>
        </p:txBody>
      </p:sp>
      <p:sp>
        <p:nvSpPr>
          <p:cNvPr id="6" name="Footer Placeholder 3">
            <a:extLst>
              <a:ext uri="{FF2B5EF4-FFF2-40B4-BE49-F238E27FC236}">
                <a16:creationId xmlns:a16="http://schemas.microsoft.com/office/drawing/2014/main" id="{36D4D0DA-53BC-86B2-5983-FC9C0E30636D}"/>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3859133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F783-75F7-0861-BED6-DB9D29A42F4D}"/>
              </a:ext>
            </a:extLst>
          </p:cNvPr>
          <p:cNvSpPr>
            <a:spLocks noGrp="1"/>
          </p:cNvSpPr>
          <p:nvPr>
            <p:ph type="title"/>
          </p:nvPr>
        </p:nvSpPr>
        <p:spPr>
          <a:xfrm>
            <a:off x="368474" y="260741"/>
            <a:ext cx="10515600" cy="731377"/>
          </a:xfrm>
        </p:spPr>
        <p:txBody>
          <a:bodyPr lIns="91440" tIns="45720" rIns="91440" bIns="45720" anchor="t"/>
          <a:lstStyle/>
          <a:p>
            <a:r>
              <a:rPr lang="en-GB" sz="4000" b="1"/>
              <a:t>Informed consent</a:t>
            </a:r>
            <a:endParaRPr lang="en-GB" sz="4000" b="1">
              <a:cs typeface="Arial"/>
            </a:endParaRPr>
          </a:p>
        </p:txBody>
      </p:sp>
      <p:sp>
        <p:nvSpPr>
          <p:cNvPr id="3" name="Content Placeholder 2">
            <a:extLst>
              <a:ext uri="{FF2B5EF4-FFF2-40B4-BE49-F238E27FC236}">
                <a16:creationId xmlns:a16="http://schemas.microsoft.com/office/drawing/2014/main" id="{5C069605-1E6B-84CB-9766-B1BE9175EC2B}"/>
              </a:ext>
            </a:extLst>
          </p:cNvPr>
          <p:cNvSpPr>
            <a:spLocks noGrp="1"/>
          </p:cNvSpPr>
          <p:nvPr>
            <p:ph idx="1"/>
          </p:nvPr>
        </p:nvSpPr>
        <p:spPr>
          <a:xfrm>
            <a:off x="368474" y="1089139"/>
            <a:ext cx="4889992" cy="2345900"/>
          </a:xfrm>
          <a:ln>
            <a:solidFill>
              <a:schemeClr val="accent6"/>
            </a:solidFill>
          </a:ln>
        </p:spPr>
        <p:txBody>
          <a:bodyPr lIns="91440" tIns="45720" rIns="91440" bIns="45720" anchor="t"/>
          <a:lstStyle/>
          <a:p>
            <a:pPr marL="0" indent="0">
              <a:buNone/>
            </a:pPr>
            <a:r>
              <a:rPr lang="en-GB" sz="1800" b="0">
                <a:cs typeface="Arial"/>
              </a:rPr>
              <a:t>Information to be given includes:</a:t>
            </a:r>
            <a:endParaRPr lang="en-US" sz="1800">
              <a:cs typeface="Arial"/>
            </a:endParaRPr>
          </a:p>
          <a:p>
            <a:pPr marL="17145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which vaccine is being offered and the disease against which it protects</a:t>
            </a:r>
            <a:r>
              <a:rPr lang="en-US" sz="1800">
                <a:cs typeface="Arial"/>
              </a:rPr>
              <a:t> </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benefits/risks of immunisation versus risks of the disease</a:t>
            </a:r>
            <a:r>
              <a:rPr lang="en-US" sz="1800">
                <a:cs typeface="Arial"/>
              </a:rPr>
              <a:t>​</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any possible vaccine reactions and what to do if these occur</a:t>
            </a:r>
            <a:endParaRPr lang="en-US" sz="1800">
              <a:cs typeface="Arial"/>
            </a:endParaRPr>
          </a:p>
          <a:p>
            <a:pPr marL="0" indent="0" defTabSz="687388" eaLnBrk="0" hangingPunct="0">
              <a:buNone/>
              <a:defRPr/>
            </a:pPr>
            <a:endParaRPr lang="en-GB" sz="1200"/>
          </a:p>
          <a:p>
            <a:pPr marL="0" indent="0" defTabSz="687388" eaLnBrk="0" hangingPunct="0">
              <a:buNone/>
              <a:defRPr/>
            </a:pPr>
            <a:endParaRPr lang="en-GB" sz="1200"/>
          </a:p>
          <a:p>
            <a:pPr marL="0" indent="0">
              <a:lnSpc>
                <a:spcPct val="100000"/>
              </a:lnSpc>
              <a:spcBef>
                <a:spcPts val="0"/>
              </a:spcBef>
              <a:buNone/>
            </a:pPr>
            <a:endParaRPr lang="en-GB" sz="2800"/>
          </a:p>
          <a:p>
            <a:pPr marL="0" indent="0">
              <a:buNone/>
            </a:pPr>
            <a:endParaRPr lang="en-GB"/>
          </a:p>
        </p:txBody>
      </p:sp>
      <p:sp>
        <p:nvSpPr>
          <p:cNvPr id="6" name="TextBox 5">
            <a:extLst>
              <a:ext uri="{FF2B5EF4-FFF2-40B4-BE49-F238E27FC236}">
                <a16:creationId xmlns:a16="http://schemas.microsoft.com/office/drawing/2014/main" id="{49C746D5-F254-B6F5-D358-B59D247A8E33}"/>
              </a:ext>
            </a:extLst>
          </p:cNvPr>
          <p:cNvSpPr txBox="1"/>
          <p:nvPr/>
        </p:nvSpPr>
        <p:spPr>
          <a:xfrm>
            <a:off x="5403542" y="108791"/>
            <a:ext cx="6341616" cy="3708708"/>
          </a:xfrm>
          <a:prstGeom prst="rect">
            <a:avLst/>
          </a:prstGeom>
          <a:noFill/>
          <a:ln>
            <a:solidFill>
              <a:schemeClr val="accent6"/>
            </a:solidFill>
          </a:ln>
        </p:spPr>
        <p:txBody>
          <a:bodyPr wrap="square" lIns="91440" tIns="45720" rIns="91440" bIns="45720" rtlCol="0" anchor="t">
            <a:spAutoFit/>
          </a:bodyPr>
          <a:lstStyle/>
          <a:p>
            <a:r>
              <a:rPr lang="en-GB" b="0">
                <a:cs typeface="Arial"/>
              </a:rPr>
              <a:t>How much information should you give?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this will be personal to the individual at the time and will depend on their previous knowledge and discussions with others</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give people as much information as they need and/or want to make an informed decision</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some people will just ‘trust’ what you say while others want lots of information; either is fine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how much each individual needs is up to them, no one is obliged to seek full information</a:t>
            </a:r>
            <a:endParaRPr lang="en-US">
              <a:cs typeface="Arial"/>
            </a:endParaRPr>
          </a:p>
        </p:txBody>
      </p:sp>
      <p:sp>
        <p:nvSpPr>
          <p:cNvPr id="5" name="TextBox 4">
            <a:extLst>
              <a:ext uri="{FF2B5EF4-FFF2-40B4-BE49-F238E27FC236}">
                <a16:creationId xmlns:a16="http://schemas.microsoft.com/office/drawing/2014/main" id="{F80D9E09-58BA-F70E-23C3-9559E8EBBB9F}"/>
              </a:ext>
            </a:extLst>
          </p:cNvPr>
          <p:cNvSpPr txBox="1"/>
          <p:nvPr/>
        </p:nvSpPr>
        <p:spPr>
          <a:xfrm>
            <a:off x="3286211" y="5664898"/>
            <a:ext cx="626468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kern="1200">
                <a:latin typeface="Arial"/>
                <a:ea typeface="+mn-ea"/>
                <a:cs typeface="+mn-cs"/>
                <a:hlinkClick r:id="rId3">
                  <a:extLst>
                    <a:ext uri="{A12FA001-AC4F-418D-AE19-62706E023703}">
                      <ahyp:hlinkClr xmlns:ahyp="http://schemas.microsoft.com/office/drawing/2018/hyperlinkcolor" val="tx"/>
                    </a:ext>
                  </a:extLst>
                </a:hlinkClick>
              </a:rPr>
              <a:t>Consent: </a:t>
            </a:r>
            <a:r>
              <a:rPr lang="en-US" sz="1200" kern="1200">
                <a:solidFill>
                  <a:srgbClr val="00A7A7"/>
                </a:solidFill>
                <a:latin typeface="Arial"/>
                <a:ea typeface="+mn-ea"/>
                <a:cs typeface="+mn-cs"/>
                <a:hlinkClick r:id="rId3">
                  <a:extLst>
                    <a:ext uri="{A12FA001-AC4F-418D-AE19-62706E023703}">
                      <ahyp:hlinkClr xmlns:ahyp="http://schemas.microsoft.com/office/drawing/2018/hyperlinkcolor" val="tx"/>
                    </a:ext>
                  </a:extLst>
                </a:hlinkClick>
              </a:rPr>
              <a:t>the green book, chapter 2 - GOV.UK (www.gov.uk)</a:t>
            </a:r>
            <a:endParaRPr lang="en-US" sz="1200">
              <a:solidFill>
                <a:srgbClr val="00A7A7"/>
              </a:solidFill>
              <a:cs typeface="Arial"/>
            </a:endParaRPr>
          </a:p>
        </p:txBody>
      </p:sp>
      <p:sp>
        <p:nvSpPr>
          <p:cNvPr id="8" name="TextBox 7">
            <a:extLst>
              <a:ext uri="{FF2B5EF4-FFF2-40B4-BE49-F238E27FC236}">
                <a16:creationId xmlns:a16="http://schemas.microsoft.com/office/drawing/2014/main" id="{B307EB6B-67CB-F0A3-8BB6-3C92841EDB7D}"/>
              </a:ext>
            </a:extLst>
          </p:cNvPr>
          <p:cNvSpPr txBox="1"/>
          <p:nvPr/>
        </p:nvSpPr>
        <p:spPr>
          <a:xfrm>
            <a:off x="368474" y="3925591"/>
            <a:ext cx="11376684" cy="1785104"/>
          </a:xfrm>
          <a:prstGeom prst="rect">
            <a:avLst/>
          </a:prstGeom>
          <a:noFill/>
          <a:ln>
            <a:solidFill>
              <a:srgbClr val="002060"/>
            </a:solidFill>
          </a:ln>
        </p:spPr>
        <p:txBody>
          <a:bodyPr wrap="square" rtlCol="0">
            <a:spAutoFit/>
          </a:bodyPr>
          <a:lstStyle/>
          <a:p>
            <a:pPr marL="0" indent="0" defTabSz="687388" eaLnBrk="0" hangingPunct="0">
              <a:buNone/>
              <a:defRPr/>
            </a:pPr>
            <a:r>
              <a:rPr lang="en-GB"/>
              <a:t>Consent is a process, not a one-off discussion and must consider 3 factors:</a:t>
            </a:r>
            <a:endParaRPr lang="en-GB">
              <a:cs typeface="Calibri"/>
            </a:endParaRPr>
          </a:p>
          <a:p>
            <a:pPr marL="285750" indent="-285750">
              <a:buClr>
                <a:srgbClr val="007C91"/>
              </a:buClr>
              <a:buFont typeface="Arial" panose="020B0604020202020204" pitchFamily="34" charset="0"/>
              <a:buChar char="•"/>
              <a:defRPr/>
            </a:pPr>
            <a:r>
              <a:rPr lang="en-GB" altLang="en-US">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a:cs typeface="Arial"/>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a:cs typeface="Arial"/>
              </a:rPr>
              <a:t>the person consenting must have the capacity to make the decision</a:t>
            </a:r>
          </a:p>
        </p:txBody>
      </p:sp>
      <p:sp>
        <p:nvSpPr>
          <p:cNvPr id="10" name="TextBox 9">
            <a:extLst>
              <a:ext uri="{FF2B5EF4-FFF2-40B4-BE49-F238E27FC236}">
                <a16:creationId xmlns:a16="http://schemas.microsoft.com/office/drawing/2014/main" id="{C5E13BD7-05C6-C9D8-1CAF-DE406ED5B84D}"/>
              </a:ext>
            </a:extLst>
          </p:cNvPr>
          <p:cNvSpPr txBox="1"/>
          <p:nvPr/>
        </p:nvSpPr>
        <p:spPr>
          <a:xfrm>
            <a:off x="2810933" y="5939956"/>
            <a:ext cx="6909181" cy="677108"/>
          </a:xfrm>
          <a:prstGeom prst="rect">
            <a:avLst/>
          </a:prstGeom>
          <a:noFill/>
        </p:spPr>
        <p:txBody>
          <a:bodyPr wrap="square" lIns="91440" tIns="45720" rIns="91440" bIns="45720" anchor="t">
            <a:spAutoFit/>
          </a:bodyPr>
          <a:lstStyle/>
          <a:p>
            <a:r>
              <a:rPr lang="en-GB" sz="1200" b="1"/>
              <a:t>Mental capacity Act 2005: </a:t>
            </a:r>
            <a:r>
              <a:rPr lang="en-GB" sz="1200">
                <a:hlinkClick r:id="rId4"/>
              </a:rPr>
              <a:t>https://www.legislation.gov.uk/ukpga/2005/9/contents</a:t>
            </a:r>
            <a:endParaRPr lang="en-GB" sz="1200">
              <a:cs typeface="Arial"/>
            </a:endParaRPr>
          </a:p>
          <a:p>
            <a:endParaRPr lang="en-GB" sz="1200">
              <a:cs typeface="Arial"/>
            </a:endParaRPr>
          </a:p>
          <a:p>
            <a:endParaRPr lang="en-GB" sz="1400"/>
          </a:p>
        </p:txBody>
      </p:sp>
      <p:sp>
        <p:nvSpPr>
          <p:cNvPr id="7" name="Slide Number Placeholder 4">
            <a:extLst>
              <a:ext uri="{FF2B5EF4-FFF2-40B4-BE49-F238E27FC236}">
                <a16:creationId xmlns:a16="http://schemas.microsoft.com/office/drawing/2014/main" id="{5262D6C0-EFFE-09E7-6AED-3EB66E704DC4}"/>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70</a:t>
            </a:fld>
            <a:endParaRPr lang="en-GB"/>
          </a:p>
        </p:txBody>
      </p:sp>
      <p:sp>
        <p:nvSpPr>
          <p:cNvPr id="9" name="Footer Placeholder 3">
            <a:extLst>
              <a:ext uri="{FF2B5EF4-FFF2-40B4-BE49-F238E27FC236}">
                <a16:creationId xmlns:a16="http://schemas.microsoft.com/office/drawing/2014/main" id="{1BB1B029-B4C9-4021-3664-6669A85357BA}"/>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591167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6B9D-B179-1FFC-47EE-775C3C9E4DCD}"/>
              </a:ext>
            </a:extLst>
          </p:cNvPr>
          <p:cNvSpPr>
            <a:spLocks noGrp="1"/>
          </p:cNvSpPr>
          <p:nvPr>
            <p:ph type="title"/>
          </p:nvPr>
        </p:nvSpPr>
        <p:spPr>
          <a:xfrm>
            <a:off x="838200" y="365126"/>
            <a:ext cx="10515600" cy="715530"/>
          </a:xfrm>
        </p:spPr>
        <p:txBody>
          <a:bodyPr lIns="91440" tIns="45720" rIns="91440" bIns="45720" anchor="t"/>
          <a:lstStyle/>
          <a:p>
            <a:r>
              <a:rPr lang="en-GB" sz="4000" b="1"/>
              <a:t>Gaining consent for those under 16 years</a:t>
            </a:r>
            <a:endParaRPr lang="en-GB" sz="4000" b="1">
              <a:cs typeface="Arial"/>
            </a:endParaRPr>
          </a:p>
        </p:txBody>
      </p:sp>
      <p:sp>
        <p:nvSpPr>
          <p:cNvPr id="3" name="Content Placeholder 2">
            <a:extLst>
              <a:ext uri="{FF2B5EF4-FFF2-40B4-BE49-F238E27FC236}">
                <a16:creationId xmlns:a16="http://schemas.microsoft.com/office/drawing/2014/main" id="{C2CCF323-3979-E184-3C63-87F9EDD9B48F}"/>
              </a:ext>
            </a:extLst>
          </p:cNvPr>
          <p:cNvSpPr>
            <a:spLocks noGrp="1"/>
          </p:cNvSpPr>
          <p:nvPr>
            <p:ph idx="1"/>
          </p:nvPr>
        </p:nvSpPr>
        <p:spPr>
          <a:xfrm>
            <a:off x="166254" y="1108367"/>
            <a:ext cx="11859491" cy="5096308"/>
          </a:xfrm>
        </p:spPr>
        <p:txBody>
          <a:bodyPr lIns="91440" tIns="45720" rIns="91440" bIns="45720" anchor="t"/>
          <a:lstStyle/>
          <a:p>
            <a:r>
              <a:rPr lang="en-GB" sz="1800"/>
              <a:t>In the routine school-based flu vaccination programme in Wales, both paper and electronic consent forms are in use, with “parental” consent the most common method for obtaining consent.  This involves parent/guardian providing their consent for the child or young person to receive the flu vaccine. </a:t>
            </a:r>
          </a:p>
          <a:p>
            <a:r>
              <a:rPr lang="en-GB" sz="1800"/>
              <a:t>Young people aged 16 and over can consent for themselves, a parent/guardian cannot override that consent.   </a:t>
            </a:r>
            <a:endParaRPr lang="en-GB" sz="1800">
              <a:cs typeface="Arial"/>
            </a:endParaRPr>
          </a:p>
          <a:p>
            <a:r>
              <a:rPr lang="en-GB" sz="1800"/>
              <a:t>In some cases, young people under the age of 16 may be able to give consent themselves. This can happen if they are assessed as having sufficient maturity and mental capacity to understand fully what is involved in the proposed procedure, these young people are described as “Gillick competent”.  It is still preferred that parents/guardians are involved in the consent process.  </a:t>
            </a:r>
            <a:endParaRPr lang="en-GB" sz="1800">
              <a:cs typeface="Arial"/>
            </a:endParaRPr>
          </a:p>
          <a:p>
            <a:r>
              <a:rPr lang="en-GB" sz="1800"/>
              <a:t>If a Gillick-competent young person consents to vaccination, a parent/guardian cannot override that consent. Where a Gillick competent young person has provided consent, vaccination can proceed despite the disagreement of one or both parents.  </a:t>
            </a:r>
            <a:endParaRPr lang="en-GB" sz="1800">
              <a:cs typeface="Arial"/>
            </a:endParaRPr>
          </a:p>
          <a:p>
            <a:r>
              <a:rPr lang="en-GB" sz="1800"/>
              <a:t>A young person may be considered Gillick competent to make one decision but not another, depending on how complex each decision is.  If the health professional giving the immunisation felt the young person was not Gillick competent to consent to flu vaccination, then the consent of someone with parental responsibility is required. </a:t>
            </a:r>
            <a:endParaRPr lang="en-GB" sz="1800">
              <a:cs typeface="Arial"/>
            </a:endParaRPr>
          </a:p>
          <a:p>
            <a:r>
              <a:rPr lang="en-GB" sz="1800"/>
              <a:t>Further information on self-consent and Gillick competence in children and young people is available from  </a:t>
            </a:r>
            <a:r>
              <a:rPr lang="en-GB" sz="1800">
                <a:ea typeface="+mn-lt"/>
                <a:cs typeface="+mn-lt"/>
                <a:hlinkClick r:id="rId3"/>
              </a:rPr>
              <a:t>Consent: the green book, chapter 2 - GOV.UK</a:t>
            </a:r>
          </a:p>
        </p:txBody>
      </p:sp>
      <p:sp>
        <p:nvSpPr>
          <p:cNvPr id="5" name="Slide Number Placeholder 4">
            <a:extLst>
              <a:ext uri="{FF2B5EF4-FFF2-40B4-BE49-F238E27FC236}">
                <a16:creationId xmlns:a16="http://schemas.microsoft.com/office/drawing/2014/main" id="{5BC5B8DB-E149-E705-2875-046CD8E0C54F}"/>
              </a:ext>
            </a:extLst>
          </p:cNvPr>
          <p:cNvSpPr>
            <a:spLocks noGrp="1"/>
          </p:cNvSpPr>
          <p:nvPr>
            <p:ph type="sldNum" sz="quarter" idx="12"/>
          </p:nvPr>
        </p:nvSpPr>
        <p:spPr/>
        <p:txBody>
          <a:bodyPr/>
          <a:lstStyle/>
          <a:p>
            <a:fld id="{561D0CCE-8DCC-44DC-A653-AE62B1D84A52}" type="slidenum">
              <a:rPr lang="en-GB" smtClean="0"/>
              <a:pPr/>
              <a:t>71</a:t>
            </a:fld>
            <a:endParaRPr lang="en-GB"/>
          </a:p>
        </p:txBody>
      </p:sp>
      <p:sp>
        <p:nvSpPr>
          <p:cNvPr id="6" name="Footer Placeholder 3">
            <a:extLst>
              <a:ext uri="{FF2B5EF4-FFF2-40B4-BE49-F238E27FC236}">
                <a16:creationId xmlns:a16="http://schemas.microsoft.com/office/drawing/2014/main" id="{6C84A32D-3203-1124-B930-29700A7AAFFF}"/>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6369290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373568" y="220686"/>
            <a:ext cx="12057918" cy="1130526"/>
          </a:xfrm>
        </p:spPr>
        <p:txBody>
          <a:bodyPr lIns="91440" tIns="45720" rIns="91440" bIns="45720" anchor="t">
            <a:noAutofit/>
          </a:bodyPr>
          <a:lstStyle/>
          <a:p>
            <a:r>
              <a:rPr lang="en-GB" sz="4000" b="1"/>
              <a:t>Administering vaccine into the deltoid muscle</a:t>
            </a:r>
            <a:r>
              <a:rPr lang="en-GB" sz="4000"/>
              <a:t> </a:t>
            </a:r>
            <a:endParaRPr lang="en-GB" sz="4000" strike="sngStrike">
              <a:cs typeface="Arial"/>
            </a:endParaRPr>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2" r="-107" b="-478"/>
          <a:stretch/>
        </p:blipFill>
        <p:spPr bwMode="auto">
          <a:xfrm>
            <a:off x="678773" y="1709765"/>
            <a:ext cx="4348087" cy="4129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5310583" y="1157834"/>
            <a:ext cx="6202644" cy="4693593"/>
          </a:xfrm>
          <a:prstGeom prst="rect">
            <a:avLst/>
          </a:prstGeom>
          <a:noFill/>
        </p:spPr>
        <p:txBody>
          <a:bodyPr wrap="square" lIns="91440" tIns="45720" rIns="91440" bIns="45720" rtlCol="0" anchor="t">
            <a:spAutoFit/>
          </a:bodyPr>
          <a:lstStyle/>
          <a:p>
            <a:pPr marL="342900" indent="-342900">
              <a:lnSpc>
                <a:spcPct val="110000"/>
              </a:lnSpc>
              <a:spcBef>
                <a:spcPts val="1200"/>
              </a:spcBef>
              <a:buFont typeface="Arial"/>
              <a:buChar char="•"/>
            </a:pPr>
            <a:r>
              <a:rPr lang="en-GB" sz="2000">
                <a:cs typeface="Arial"/>
              </a:rPr>
              <a:t>Flu vaccine in adults should be injected into the deltoid muscle in the upper arm </a:t>
            </a:r>
            <a:endParaRPr lang="en-US" sz="2000">
              <a:cs typeface="Arial"/>
            </a:endParaRPr>
          </a:p>
          <a:p>
            <a:pPr marL="342900" indent="-342900">
              <a:buFont typeface="Arial"/>
              <a:buChar char="•"/>
            </a:pPr>
            <a:r>
              <a:rPr lang="en-GB" sz="2000">
                <a:cs typeface="Arial"/>
              </a:rPr>
              <a:t>It is essential that the correct site and injection technique is used to administer vaccines</a:t>
            </a:r>
            <a:endParaRPr lang="en-GB">
              <a:cs typeface="Arial"/>
            </a:endParaRPr>
          </a:p>
          <a:p>
            <a:pPr marL="342900" indent="-342900">
              <a:spcBef>
                <a:spcPts val="600"/>
              </a:spcBef>
              <a:buClr>
                <a:srgbClr val="007D91"/>
              </a:buClr>
              <a:buFont typeface="Arial"/>
              <a:buChar char="•"/>
            </a:pPr>
            <a:r>
              <a:rPr lang="en-GB" sz="2000"/>
              <a:t>Injecting too high into the upper arm might result in a shoulder injury or a frozen shoulder. This leads to pain, weakness and a limited range of motion that can last for months</a:t>
            </a:r>
            <a:endParaRPr lang="en-GB" sz="2000">
              <a:cs typeface="Arial"/>
            </a:endParaRPr>
          </a:p>
          <a:p>
            <a:pPr marL="342900" indent="-342900">
              <a:spcBef>
                <a:spcPts val="600"/>
              </a:spcBef>
              <a:buClr>
                <a:srgbClr val="007D91"/>
              </a:buClr>
              <a:buFont typeface="Arial"/>
              <a:buChar char="•"/>
            </a:pPr>
            <a:r>
              <a:rPr lang="en-GB" sz="2000"/>
              <a:t>Injecting too low or too far to the side of the arm risks injecting into the axillary nerve or the radial nerve </a:t>
            </a:r>
            <a:endParaRPr lang="en-GB" sz="2000">
              <a:cs typeface="Arial"/>
            </a:endParaRPr>
          </a:p>
          <a:p>
            <a:pPr marL="342900" indent="-342900">
              <a:spcBef>
                <a:spcPts val="600"/>
              </a:spcBef>
              <a:buClr>
                <a:srgbClr val="007D91"/>
              </a:buClr>
              <a:buFont typeface="Arial"/>
              <a:buChar char="•"/>
            </a:pPr>
            <a:r>
              <a:rPr lang="en-GB" sz="2000"/>
              <a:t>To avoid shoulder injury, always assess the limb before administering the vaccine to identify the correct site for injection</a:t>
            </a:r>
            <a:endParaRPr lang="en-GB" sz="2000">
              <a:solidFill>
                <a:srgbClr val="FF0000"/>
              </a:solidFill>
              <a:cs typeface="Arial"/>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838200" y="5851427"/>
            <a:ext cx="4252672" cy="276999"/>
          </a:xfrm>
          <a:prstGeom prst="rect">
            <a:avLst/>
          </a:prstGeom>
          <a:noFill/>
        </p:spPr>
        <p:txBody>
          <a:bodyPr wrap="square" rtlCol="0">
            <a:spAutoFit/>
          </a:bodyPr>
          <a:lstStyle/>
          <a:p>
            <a:r>
              <a:rPr lang="en-GB" sz="1200"/>
              <a:t>Image adapted from the Australian Immunisation Handbook </a:t>
            </a:r>
          </a:p>
        </p:txBody>
      </p:sp>
      <p:sp>
        <p:nvSpPr>
          <p:cNvPr id="5" name="Slide Number Placeholder 4">
            <a:extLst>
              <a:ext uri="{FF2B5EF4-FFF2-40B4-BE49-F238E27FC236}">
                <a16:creationId xmlns:a16="http://schemas.microsoft.com/office/drawing/2014/main" id="{9BF7A435-C1D2-B221-C6AB-1B0E98D346EF}"/>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72</a:t>
            </a:fld>
            <a:endParaRPr lang="en-GB"/>
          </a:p>
        </p:txBody>
      </p:sp>
      <p:sp>
        <p:nvSpPr>
          <p:cNvPr id="7" name="Footer Placeholder 3">
            <a:extLst>
              <a:ext uri="{FF2B5EF4-FFF2-40B4-BE49-F238E27FC236}">
                <a16:creationId xmlns:a16="http://schemas.microsoft.com/office/drawing/2014/main" id="{E592B07C-ECA5-EEE9-95FD-6F2FF79EB42A}"/>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976963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740F6D4-9966-079D-3A7F-3EED673E2C62}"/>
              </a:ext>
            </a:extLst>
          </p:cNvPr>
          <p:cNvPicPr>
            <a:picLocks noGrp="1" noChangeAspect="1"/>
          </p:cNvPicPr>
          <p:nvPr>
            <p:ph idx="1"/>
          </p:nvPr>
        </p:nvPicPr>
        <p:blipFill>
          <a:blip r:embed="rId3"/>
          <a:stretch>
            <a:fillRect/>
          </a:stretch>
        </p:blipFill>
        <p:spPr>
          <a:xfrm>
            <a:off x="583149" y="1430497"/>
            <a:ext cx="4188211" cy="3019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155608" y="2375"/>
            <a:ext cx="11698949" cy="1102767"/>
          </a:xfrm>
        </p:spPr>
        <p:txBody>
          <a:bodyPr lIns="91440" tIns="45720" rIns="91440" bIns="45720" anchor="t">
            <a:noAutofit/>
          </a:bodyPr>
          <a:lstStyle/>
          <a:p>
            <a:pPr algn="ctr"/>
            <a:r>
              <a:rPr lang="en-GB" sz="4000" b="1"/>
              <a:t>The vastus lateralis muscle </a:t>
            </a:r>
            <a:br>
              <a:rPr lang="en-GB" sz="4000" b="1"/>
            </a:br>
            <a:r>
              <a:rPr lang="en-GB" sz="4000" b="1"/>
              <a:t>(anterolateral aspect of the thigh)</a:t>
            </a:r>
            <a:endParaRPr lang="en-GB" sz="4000" b="1">
              <a:cs typeface="Arial"/>
            </a:endParaRPr>
          </a:p>
        </p:txBody>
      </p:sp>
      <p:sp>
        <p:nvSpPr>
          <p:cNvPr id="9" name="Oval 8">
            <a:extLst>
              <a:ext uri="{FF2B5EF4-FFF2-40B4-BE49-F238E27FC236}">
                <a16:creationId xmlns:a16="http://schemas.microsoft.com/office/drawing/2014/main" id="{B36105AB-52B2-43B7-B92C-9C2235FC4CAE}"/>
              </a:ext>
            </a:extLst>
          </p:cNvPr>
          <p:cNvSpPr/>
          <p:nvPr/>
        </p:nvSpPr>
        <p:spPr>
          <a:xfrm>
            <a:off x="908168" y="3275671"/>
            <a:ext cx="1677239"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50B16EE-0597-BE75-F725-64EB09EE1394}"/>
              </a:ext>
            </a:extLst>
          </p:cNvPr>
          <p:cNvSpPr txBox="1"/>
          <p:nvPr/>
        </p:nvSpPr>
        <p:spPr>
          <a:xfrm>
            <a:off x="4230535" y="5881757"/>
            <a:ext cx="41762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Image from the Australian Immunisation Handbook </a:t>
            </a:r>
            <a:endParaRPr lang="en-US"/>
          </a:p>
        </p:txBody>
      </p:sp>
      <p:sp>
        <p:nvSpPr>
          <p:cNvPr id="7" name="Slide Number Placeholder 4">
            <a:extLst>
              <a:ext uri="{FF2B5EF4-FFF2-40B4-BE49-F238E27FC236}">
                <a16:creationId xmlns:a16="http://schemas.microsoft.com/office/drawing/2014/main" id="{2C27B7CD-D392-BE55-6FD7-2769D4C789DE}"/>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73</a:t>
            </a:fld>
            <a:endParaRPr lang="en-GB"/>
          </a:p>
        </p:txBody>
      </p:sp>
      <p:sp>
        <p:nvSpPr>
          <p:cNvPr id="10" name="TextBox 9">
            <a:extLst>
              <a:ext uri="{FF2B5EF4-FFF2-40B4-BE49-F238E27FC236}">
                <a16:creationId xmlns:a16="http://schemas.microsoft.com/office/drawing/2014/main" id="{9E4A522E-09C5-B7F8-068A-210A71E722B9}"/>
              </a:ext>
            </a:extLst>
          </p:cNvPr>
          <p:cNvSpPr txBox="1"/>
          <p:nvPr/>
        </p:nvSpPr>
        <p:spPr>
          <a:xfrm>
            <a:off x="5627422" y="4214746"/>
            <a:ext cx="6113122" cy="1292662"/>
          </a:xfrm>
          <a:prstGeom prst="rect">
            <a:avLst/>
          </a:prstGeom>
          <a:noFill/>
        </p:spPr>
        <p:txBody>
          <a:bodyPr wrap="square" lIns="91440" tIns="45720" rIns="91440" bIns="45720" anchor="t">
            <a:spAutoFit/>
          </a:bodyPr>
          <a:lstStyle/>
          <a:p>
            <a:endParaRPr lang="en-GB" sz="2400"/>
          </a:p>
          <a:p>
            <a:pPr marL="342900" indent="-342900">
              <a:buFont typeface="Arial" panose="020B0604020202020204" pitchFamily="34" charset="0"/>
              <a:buChar char="•"/>
            </a:pPr>
            <a:r>
              <a:rPr lang="en-GB"/>
              <a:t>The preferred site for intramuscular vaccine administration in individuals aged 1 year and over is generally the deltoid area of the upper arm.</a:t>
            </a:r>
            <a:endParaRPr lang="en-GB">
              <a:cs typeface="Arial"/>
            </a:endParaRPr>
          </a:p>
        </p:txBody>
      </p:sp>
      <p:sp>
        <p:nvSpPr>
          <p:cNvPr id="3" name="TextBox 2">
            <a:extLst>
              <a:ext uri="{FF2B5EF4-FFF2-40B4-BE49-F238E27FC236}">
                <a16:creationId xmlns:a16="http://schemas.microsoft.com/office/drawing/2014/main" id="{F326B91A-7CB0-4B81-B220-F897C497AC06}"/>
              </a:ext>
            </a:extLst>
          </p:cNvPr>
          <p:cNvSpPr txBox="1"/>
          <p:nvPr/>
        </p:nvSpPr>
        <p:spPr>
          <a:xfrm>
            <a:off x="152400" y="4579716"/>
            <a:ext cx="54825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GB">
                <a:cs typeface="Arial"/>
              </a:rPr>
              <a:t>The preferred site for intramuscular vaccine administration in infants under 1 year is generally the anterolateral aspect of the thigh</a:t>
            </a:r>
            <a:r>
              <a:rPr lang="en-US">
                <a:cs typeface="Arial"/>
              </a:rPr>
              <a:t>​</a:t>
            </a:r>
          </a:p>
        </p:txBody>
      </p:sp>
      <p:pic>
        <p:nvPicPr>
          <p:cNvPr id="5" name="Picture 4" descr="A diagram of a child&amp;#39;s body&#10;&#10;AI-generated content may be incorrect.">
            <a:extLst>
              <a:ext uri="{FF2B5EF4-FFF2-40B4-BE49-F238E27FC236}">
                <a16:creationId xmlns:a16="http://schemas.microsoft.com/office/drawing/2014/main" id="{855AF888-6898-F0E6-AEBF-EC99784F7F15}"/>
              </a:ext>
            </a:extLst>
          </p:cNvPr>
          <p:cNvPicPr>
            <a:picLocks noChangeAspect="1"/>
          </p:cNvPicPr>
          <p:nvPr/>
        </p:nvPicPr>
        <p:blipFill>
          <a:blip r:embed="rId4"/>
          <a:stretch>
            <a:fillRect/>
          </a:stretch>
        </p:blipFill>
        <p:spPr>
          <a:xfrm>
            <a:off x="6392800" y="1427545"/>
            <a:ext cx="3766197" cy="3019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Footer Placeholder 3">
            <a:extLst>
              <a:ext uri="{FF2B5EF4-FFF2-40B4-BE49-F238E27FC236}">
                <a16:creationId xmlns:a16="http://schemas.microsoft.com/office/drawing/2014/main" id="{5483631A-61E4-AA10-18E1-48E5E426D399}"/>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6400438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a:xfrm>
            <a:off x="330206" y="233374"/>
            <a:ext cx="10515600" cy="972607"/>
          </a:xfrm>
        </p:spPr>
        <p:txBody>
          <a:bodyPr lIns="91440" tIns="45720" rIns="91440" bIns="45720" anchor="t"/>
          <a:lstStyle/>
          <a:p>
            <a:r>
              <a:rPr lang="en-GB" sz="3600" b="1">
                <a:latin typeface="Arial"/>
                <a:cs typeface="Arial"/>
              </a:rPr>
              <a:t>Vaccine administration</a:t>
            </a:r>
            <a:r>
              <a:rPr lang="en-GB" sz="3600">
                <a:latin typeface="Arial"/>
                <a:cs typeface="Arial"/>
              </a:rPr>
              <a:t> </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473184" y="1076353"/>
            <a:ext cx="9108351" cy="782232"/>
          </a:xfrm>
        </p:spPr>
        <p:txBody>
          <a:bodyPr vert="horz" lIns="91440" tIns="45720" rIns="91440" bIns="45720" rtlCol="0" anchor="t">
            <a:normAutofit/>
          </a:bodyPr>
          <a:lstStyle/>
          <a:p>
            <a:pPr marL="0" indent="0">
              <a:lnSpc>
                <a:spcPct val="100000"/>
              </a:lnSpc>
              <a:spcBef>
                <a:spcPts val="0"/>
              </a:spcBef>
              <a:buNone/>
            </a:pPr>
            <a:r>
              <a:rPr lang="en-GB" sz="1800">
                <a:cs typeface="Arial"/>
              </a:rPr>
              <a:t>Skin does not need to be specially cleaned prior to vaccination. If it is visibly dirty, then water is sufficient to clean it.</a:t>
            </a:r>
          </a:p>
          <a:p>
            <a:endParaRPr lang="en-GB" sz="1800">
              <a:cs typeface="Arial"/>
            </a:endParaRPr>
          </a:p>
          <a:p>
            <a:endParaRPr lang="en-GB" sz="1800">
              <a:cs typeface="Arial"/>
            </a:endParaRPr>
          </a:p>
        </p:txBody>
      </p:sp>
      <p:sp>
        <p:nvSpPr>
          <p:cNvPr id="6" name="TextBox 5">
            <a:extLst>
              <a:ext uri="{FF2B5EF4-FFF2-40B4-BE49-F238E27FC236}">
                <a16:creationId xmlns:a16="http://schemas.microsoft.com/office/drawing/2014/main" id="{C5BE5F29-83A9-4A9D-80B3-4B03C0A07606}"/>
              </a:ext>
            </a:extLst>
          </p:cNvPr>
          <p:cNvSpPr txBox="1"/>
          <p:nvPr/>
        </p:nvSpPr>
        <p:spPr>
          <a:xfrm>
            <a:off x="473184" y="1782038"/>
            <a:ext cx="6636634" cy="3085781"/>
          </a:xfrm>
          <a:prstGeom prst="rect">
            <a:avLst/>
          </a:prstGeom>
          <a:noFill/>
        </p:spPr>
        <p:txBody>
          <a:bodyPr wrap="square" lIns="91440" tIns="45720" rIns="91440" bIns="45720" rtlCol="0" anchor="t">
            <a:spAutoFit/>
          </a:bodyPr>
          <a:lstStyle/>
          <a:p>
            <a:pPr marL="4445" lvl="0" indent="-4445" eaLnBrk="0" fontAlgn="base" hangingPunct="0">
              <a:lnSpc>
                <a:spcPct val="114000"/>
              </a:lnSpc>
            </a:pPr>
            <a:r>
              <a:rPr lang="en-GB" b="1"/>
              <a:t>Intramuscular process:</a:t>
            </a:r>
            <a:endParaRPr lang="en-US" b="1">
              <a:cs typeface="Arial"/>
            </a:endParaRPr>
          </a:p>
          <a:p>
            <a:pPr marL="342900" lvl="0" indent="-342900" fontAlgn="base">
              <a:spcBef>
                <a:spcPts val="600"/>
              </a:spcBef>
              <a:buClr>
                <a:srgbClr val="007D91"/>
              </a:buClr>
              <a:buFont typeface="Arial" panose="020B0604020202020204" pitchFamily="34" charset="0"/>
              <a:buChar char="•"/>
            </a:pPr>
            <a:r>
              <a:rPr lang="en-GB"/>
              <a:t>identify the correct site for IM injection</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stretch the skin at the site</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insert the needle at a 90 degrees angle far enough to ensure vaccine is delivered into muscle</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depress the plunger</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gently remove the needle</a:t>
            </a:r>
            <a:endParaRPr lang="en-GB">
              <a:cs typeface="Arial"/>
            </a:endParaRPr>
          </a:p>
          <a:p>
            <a:pPr marL="342900" lvl="0" indent="-342900" fontAlgn="base">
              <a:spcBef>
                <a:spcPts val="600"/>
              </a:spcBef>
              <a:buClr>
                <a:srgbClr val="007D91"/>
              </a:buClr>
              <a:buFont typeface="Arial" panose="020B0604020202020204" pitchFamily="34" charset="0"/>
              <a:buChar char="•"/>
            </a:pPr>
            <a:r>
              <a:rPr lang="en-GB"/>
              <a:t>apply light pressure using gauze or cotton wool if bleeding occurs</a:t>
            </a:r>
            <a:endParaRPr lang="en-GB">
              <a:cs typeface="Arial"/>
            </a:endParaRPr>
          </a:p>
        </p:txBody>
      </p:sp>
      <p:sp>
        <p:nvSpPr>
          <p:cNvPr id="5" name="Slide Number Placeholder 4">
            <a:extLst>
              <a:ext uri="{FF2B5EF4-FFF2-40B4-BE49-F238E27FC236}">
                <a16:creationId xmlns:a16="http://schemas.microsoft.com/office/drawing/2014/main" id="{02D6C187-76BA-3952-A1E9-1573FF5031A8}"/>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74</a:t>
            </a:fld>
            <a:endParaRPr lang="en-GB"/>
          </a:p>
        </p:txBody>
      </p:sp>
      <p:pic>
        <p:nvPicPr>
          <p:cNvPr id="2051" name="Picture 17">
            <a:extLst>
              <a:ext uri="{FF2B5EF4-FFF2-40B4-BE49-F238E27FC236}">
                <a16:creationId xmlns:a16="http://schemas.microsoft.com/office/drawing/2014/main" id="{8284DB2F-5474-ED19-4CA5-846841DC4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1642" b="-52"/>
          <a:stretch>
            <a:fillRect/>
          </a:stretch>
        </p:blipFill>
        <p:spPr bwMode="auto">
          <a:xfrm>
            <a:off x="8610404" y="1567103"/>
            <a:ext cx="2290980" cy="302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500E1D3-0272-3DF3-3503-C80E9B79EDA2}"/>
              </a:ext>
            </a:extLst>
          </p:cNvPr>
          <p:cNvSpPr txBox="1"/>
          <p:nvPr/>
        </p:nvSpPr>
        <p:spPr>
          <a:xfrm>
            <a:off x="8192033" y="4782056"/>
            <a:ext cx="3174613" cy="584775"/>
          </a:xfrm>
          <a:prstGeom prst="rect">
            <a:avLst/>
          </a:prstGeom>
          <a:noFill/>
        </p:spPr>
        <p:txBody>
          <a:bodyPr wrap="square" lIns="91440" tIns="45720" rIns="91440" bIns="45720" anchor="t">
            <a:spAutoFit/>
          </a:bodyPr>
          <a:lstStyle/>
          <a:p>
            <a:pPr lvl="0" algn="ctr">
              <a:defRPr/>
            </a:pPr>
            <a:r>
              <a:rPr lang="en-GB" sz="1600">
                <a:hlinkClick r:id="rId4"/>
              </a:rPr>
              <a:t>Immunisation procedures: the green book, chapter 4 - GOV.UK</a:t>
            </a:r>
            <a:endParaRPr lang="en-GB" sz="1600">
              <a:cs typeface="Arial"/>
            </a:endParaRPr>
          </a:p>
        </p:txBody>
      </p:sp>
      <p:sp>
        <p:nvSpPr>
          <p:cNvPr id="8" name="Footer Placeholder 3">
            <a:extLst>
              <a:ext uri="{FF2B5EF4-FFF2-40B4-BE49-F238E27FC236}">
                <a16:creationId xmlns:a16="http://schemas.microsoft.com/office/drawing/2014/main" id="{3214D83C-21FA-CDBF-3067-C0AE91E76F4A}"/>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3058380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CE648-0892-4A8C-B2A5-65206308836C}"/>
              </a:ext>
            </a:extLst>
          </p:cNvPr>
          <p:cNvSpPr>
            <a:spLocks noGrp="1"/>
          </p:cNvSpPr>
          <p:nvPr>
            <p:ph type="title"/>
          </p:nvPr>
        </p:nvSpPr>
        <p:spPr>
          <a:xfrm>
            <a:off x="0" y="160015"/>
            <a:ext cx="12192000" cy="1325563"/>
          </a:xfrm>
        </p:spPr>
        <p:txBody>
          <a:bodyPr>
            <a:normAutofit/>
          </a:bodyPr>
          <a:lstStyle/>
          <a:p>
            <a:r>
              <a:rPr lang="en-GB" sz="3600" b="1">
                <a:latin typeface="Arial" charset="0"/>
                <a:ea typeface="ヒラギノ角ゴ Pro W3" charset="-128"/>
                <a:cs typeface="ヒラギノ角ゴ Pro W3" charset="-128"/>
              </a:rPr>
              <a:t>Administration of L</a:t>
            </a:r>
            <a:r>
              <a:rPr lang="en-GB" sz="3600" b="1">
                <a:latin typeface="Arial" charset="0"/>
              </a:rPr>
              <a:t>ive Attenuated Influenza vaccine (</a:t>
            </a:r>
            <a:r>
              <a:rPr lang="en-GB" sz="3600" b="1">
                <a:latin typeface="Arial" charset="0"/>
                <a:ea typeface="ヒラギノ角ゴ Pro W3" charset="-128"/>
                <a:cs typeface="ヒラギノ角ゴ Pro W3" charset="-128"/>
              </a:rPr>
              <a:t>LAIV)</a:t>
            </a:r>
            <a:endParaRPr lang="en-GB" sz="3600" b="1"/>
          </a:p>
        </p:txBody>
      </p:sp>
      <p:sp>
        <p:nvSpPr>
          <p:cNvPr id="3" name="Content Placeholder 2">
            <a:extLst>
              <a:ext uri="{FF2B5EF4-FFF2-40B4-BE49-F238E27FC236}">
                <a16:creationId xmlns:a16="http://schemas.microsoft.com/office/drawing/2014/main" id="{F24E6CE4-0F1F-4020-B791-98DAB91645DB}"/>
              </a:ext>
            </a:extLst>
          </p:cNvPr>
          <p:cNvSpPr>
            <a:spLocks noGrp="1"/>
          </p:cNvSpPr>
          <p:nvPr>
            <p:ph idx="1"/>
          </p:nvPr>
        </p:nvSpPr>
        <p:spPr>
          <a:xfrm>
            <a:off x="236896" y="1485578"/>
            <a:ext cx="10941387" cy="5866945"/>
          </a:xfrm>
        </p:spPr>
        <p:txBody>
          <a:bodyPr>
            <a:noAutofit/>
          </a:bodyPr>
          <a:lstStyle/>
          <a:p>
            <a:pPr marL="342900" lvl="1">
              <a:lnSpc>
                <a:spcPct val="120000"/>
              </a:lnSpc>
              <a:spcBef>
                <a:spcPct val="0"/>
              </a:spcBef>
              <a:buFont typeface="Arial" charset="0"/>
              <a:buChar char="•"/>
            </a:pPr>
            <a:r>
              <a:rPr lang="en-GB" sz="1800"/>
              <a:t>LAIV is different from other flu vaccines – it is a </a:t>
            </a:r>
            <a:r>
              <a:rPr lang="en-GB" sz="1800" b="1"/>
              <a:t>live attenuated nasal vaccine and must not be injected</a:t>
            </a:r>
          </a:p>
          <a:p>
            <a:pPr marL="166687" lvl="1" indent="0">
              <a:lnSpc>
                <a:spcPct val="120000"/>
              </a:lnSpc>
              <a:spcBef>
                <a:spcPct val="0"/>
              </a:spcBef>
            </a:pPr>
            <a:endParaRPr lang="en-GB" sz="1400" b="1" u="sng"/>
          </a:p>
          <a:p>
            <a:pPr marL="342900" lvl="1">
              <a:lnSpc>
                <a:spcPct val="120000"/>
              </a:lnSpc>
              <a:spcBef>
                <a:spcPct val="0"/>
              </a:spcBef>
              <a:buFont typeface="Arial" charset="0"/>
              <a:buChar char="•"/>
            </a:pPr>
            <a:r>
              <a:rPr lang="en-GB" sz="1800"/>
              <a:t>Do not attempt to attach a needle</a:t>
            </a:r>
          </a:p>
          <a:p>
            <a:pPr marL="166687" lvl="1" indent="0">
              <a:lnSpc>
                <a:spcPct val="120000"/>
              </a:lnSpc>
              <a:spcBef>
                <a:spcPct val="0"/>
              </a:spcBef>
            </a:pPr>
            <a:endParaRPr lang="en-GB" sz="1400"/>
          </a:p>
          <a:p>
            <a:pPr marL="342900" lvl="1">
              <a:lnSpc>
                <a:spcPct val="120000"/>
              </a:lnSpc>
              <a:spcBef>
                <a:spcPct val="0"/>
              </a:spcBef>
              <a:buFont typeface="Arial" charset="0"/>
              <a:buChar char="•"/>
            </a:pPr>
            <a:r>
              <a:rPr lang="en-GB" sz="1800"/>
              <a:t>LAIV can be administered at the same time as, or at any interval from other currently used vaccines including live vaccines</a:t>
            </a:r>
          </a:p>
          <a:p>
            <a:pPr marL="166687" lvl="1" indent="0">
              <a:lnSpc>
                <a:spcPct val="120000"/>
              </a:lnSpc>
              <a:spcBef>
                <a:spcPct val="0"/>
              </a:spcBef>
            </a:pPr>
            <a:endParaRPr lang="en-GB" sz="1400"/>
          </a:p>
          <a:p>
            <a:pPr marL="342900" lvl="1">
              <a:lnSpc>
                <a:spcPct val="120000"/>
              </a:lnSpc>
              <a:spcBef>
                <a:spcPct val="0"/>
              </a:spcBef>
              <a:buFont typeface="Arial" charset="0"/>
              <a:buChar char="•"/>
            </a:pPr>
            <a:r>
              <a:rPr lang="en-GB" sz="1800"/>
              <a:t>The applicator has a divider clip to enable one application in each nostril</a:t>
            </a:r>
          </a:p>
          <a:p>
            <a:pPr marL="342900" lvl="1">
              <a:lnSpc>
                <a:spcPct val="120000"/>
              </a:lnSpc>
              <a:spcBef>
                <a:spcPct val="0"/>
              </a:spcBef>
              <a:buFont typeface="Arial" charset="0"/>
              <a:buChar char="•"/>
            </a:pPr>
            <a:endParaRPr lang="en-GB" sz="1400"/>
          </a:p>
          <a:p>
            <a:pPr marL="342900" lvl="1">
              <a:lnSpc>
                <a:spcPct val="120000"/>
              </a:lnSpc>
              <a:spcBef>
                <a:spcPct val="0"/>
              </a:spcBef>
              <a:buFont typeface="Arial" charset="0"/>
              <a:buChar char="•"/>
            </a:pPr>
            <a:r>
              <a:rPr lang="en-GB" sz="1800"/>
              <a:t>The vaccinee should breathe normally - they do not need to actively inhale or sniff</a:t>
            </a:r>
          </a:p>
          <a:p>
            <a:pPr marL="342900" lvl="1">
              <a:lnSpc>
                <a:spcPct val="120000"/>
              </a:lnSpc>
              <a:spcBef>
                <a:spcPct val="0"/>
              </a:spcBef>
            </a:pPr>
            <a:endParaRPr lang="en-GB" sz="1400"/>
          </a:p>
          <a:p>
            <a:pPr marL="342900" lvl="1">
              <a:lnSpc>
                <a:spcPct val="120000"/>
              </a:lnSpc>
              <a:spcBef>
                <a:spcPct val="0"/>
              </a:spcBef>
              <a:buFont typeface="Arial" charset="0"/>
              <a:buChar char="•"/>
            </a:pPr>
            <a:r>
              <a:rPr lang="en-GB" sz="1800"/>
              <a:t>The vaccine is rapidly absorbed so there is no need to repeat either half of dose if patient sneezes, blows their nose </a:t>
            </a:r>
            <a:r>
              <a:rPr lang="en-US" sz="1800"/>
              <a:t>or their nose drips </a:t>
            </a:r>
            <a:r>
              <a:rPr lang="en-GB" sz="1800"/>
              <a:t>following administration</a:t>
            </a:r>
          </a:p>
        </p:txBody>
      </p:sp>
      <p:sp>
        <p:nvSpPr>
          <p:cNvPr id="4" name="Slide Number Placeholder 4">
            <a:extLst>
              <a:ext uri="{FF2B5EF4-FFF2-40B4-BE49-F238E27FC236}">
                <a16:creationId xmlns:a16="http://schemas.microsoft.com/office/drawing/2014/main" id="{D07EEE7E-0C07-16DC-B024-A8F3B999A717}"/>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75</a:t>
            </a:fld>
            <a:endParaRPr lang="en-GB"/>
          </a:p>
        </p:txBody>
      </p:sp>
      <p:sp>
        <p:nvSpPr>
          <p:cNvPr id="6" name="Footer Placeholder 3">
            <a:extLst>
              <a:ext uri="{FF2B5EF4-FFF2-40B4-BE49-F238E27FC236}">
                <a16:creationId xmlns:a16="http://schemas.microsoft.com/office/drawing/2014/main" id="{AEEFF82F-8781-8007-9D1A-8CDCBB8E37FA}"/>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7867996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21A10-B17A-4A0C-B73C-77CACE8F534F}"/>
              </a:ext>
            </a:extLst>
          </p:cNvPr>
          <p:cNvSpPr>
            <a:spLocks noGrp="1"/>
          </p:cNvSpPr>
          <p:nvPr>
            <p:ph type="title"/>
          </p:nvPr>
        </p:nvSpPr>
        <p:spPr>
          <a:xfrm>
            <a:off x="526154" y="310050"/>
            <a:ext cx="7240030" cy="762976"/>
          </a:xfrm>
        </p:spPr>
        <p:txBody>
          <a:bodyPr lIns="91440" tIns="45720" rIns="91440" bIns="45720" anchor="t"/>
          <a:lstStyle/>
          <a:p>
            <a:r>
              <a:rPr lang="en-GB" sz="4000" b="1">
                <a:ea typeface="ヒラギノ角ゴ Pro W3"/>
                <a:cs typeface="ヒラギノ角ゴ Pro W3" charset="-128"/>
              </a:rPr>
              <a:t>Administration of LAIV (1)</a:t>
            </a:r>
            <a:endParaRPr lang="en-GB" sz="4000" b="1">
              <a:ea typeface="ヒラギノ角ゴ Pro W3"/>
              <a:cs typeface="Arial"/>
            </a:endParaRPr>
          </a:p>
        </p:txBody>
      </p:sp>
      <p:pic>
        <p:nvPicPr>
          <p:cNvPr id="6" name="Picture 3">
            <a:extLst>
              <a:ext uri="{FF2B5EF4-FFF2-40B4-BE49-F238E27FC236}">
                <a16:creationId xmlns:a16="http://schemas.microsoft.com/office/drawing/2014/main" id="{2C2EE827-7B25-4FC6-84CF-60C3E4B69F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83837"/>
            <a:ext cx="9749882" cy="4590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4">
            <a:extLst>
              <a:ext uri="{FF2B5EF4-FFF2-40B4-BE49-F238E27FC236}">
                <a16:creationId xmlns:a16="http://schemas.microsoft.com/office/drawing/2014/main" id="{5AE63DDF-ECC3-2D81-C022-D34B918A5144}"/>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76</a:t>
            </a:fld>
            <a:endParaRPr lang="en-GB"/>
          </a:p>
        </p:txBody>
      </p:sp>
      <p:sp>
        <p:nvSpPr>
          <p:cNvPr id="7" name="Footer Placeholder 3">
            <a:extLst>
              <a:ext uri="{FF2B5EF4-FFF2-40B4-BE49-F238E27FC236}">
                <a16:creationId xmlns:a16="http://schemas.microsoft.com/office/drawing/2014/main" id="{166CAC2B-02C3-3B3E-102E-59586D0E1ED2}"/>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4204053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B8A3-E2A9-4C87-83A2-621078E5447B}"/>
              </a:ext>
            </a:extLst>
          </p:cNvPr>
          <p:cNvSpPr>
            <a:spLocks noGrp="1"/>
          </p:cNvSpPr>
          <p:nvPr>
            <p:ph type="title"/>
          </p:nvPr>
        </p:nvSpPr>
        <p:spPr>
          <a:xfrm>
            <a:off x="591464" y="328711"/>
            <a:ext cx="7628804" cy="632347"/>
          </a:xfrm>
        </p:spPr>
        <p:txBody>
          <a:bodyPr lIns="91440" tIns="45720" rIns="91440" bIns="45720" anchor="t">
            <a:noAutofit/>
          </a:bodyPr>
          <a:lstStyle/>
          <a:p>
            <a:r>
              <a:rPr lang="en-GB" sz="4000" b="1">
                <a:ea typeface="ヒラギノ角ゴ Pro W3"/>
                <a:cs typeface="ヒラギノ角ゴ Pro W3" charset="-128"/>
              </a:rPr>
              <a:t>Administration of LAIV (2)</a:t>
            </a:r>
            <a:endParaRPr lang="en-GB" sz="4000" b="1">
              <a:ea typeface="ヒラギノ角ゴ Pro W3"/>
              <a:cs typeface="Arial"/>
            </a:endParaRPr>
          </a:p>
        </p:txBody>
      </p:sp>
      <p:pic>
        <p:nvPicPr>
          <p:cNvPr id="6" name="Picture 3">
            <a:extLst>
              <a:ext uri="{FF2B5EF4-FFF2-40B4-BE49-F238E27FC236}">
                <a16:creationId xmlns:a16="http://schemas.microsoft.com/office/drawing/2014/main" id="{E9649F4E-AAA4-4B38-B435-03A953D2248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7654" y="1085266"/>
            <a:ext cx="9854400" cy="469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4">
            <a:extLst>
              <a:ext uri="{FF2B5EF4-FFF2-40B4-BE49-F238E27FC236}">
                <a16:creationId xmlns:a16="http://schemas.microsoft.com/office/drawing/2014/main" id="{1B639803-C59E-BA7F-2354-F4E63D518A7B}"/>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77</a:t>
            </a:fld>
            <a:endParaRPr lang="en-GB"/>
          </a:p>
        </p:txBody>
      </p:sp>
      <p:sp>
        <p:nvSpPr>
          <p:cNvPr id="5" name="Footer Placeholder 3">
            <a:extLst>
              <a:ext uri="{FF2B5EF4-FFF2-40B4-BE49-F238E27FC236}">
                <a16:creationId xmlns:a16="http://schemas.microsoft.com/office/drawing/2014/main" id="{6DAEF799-20BD-DBFF-D825-32AFB4E70A96}"/>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1822723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CE3A2-389A-42CC-9B92-2907A4EFC1C7}"/>
              </a:ext>
            </a:extLst>
          </p:cNvPr>
          <p:cNvSpPr>
            <a:spLocks noGrp="1"/>
          </p:cNvSpPr>
          <p:nvPr>
            <p:ph type="title"/>
          </p:nvPr>
        </p:nvSpPr>
        <p:spPr>
          <a:xfrm>
            <a:off x="516816" y="328710"/>
            <a:ext cx="10918100" cy="688331"/>
          </a:xfrm>
        </p:spPr>
        <p:txBody>
          <a:bodyPr lIns="91440" tIns="45720" rIns="91440" bIns="45720" anchor="t"/>
          <a:lstStyle/>
          <a:p>
            <a:r>
              <a:rPr lang="en-GB" sz="4000" b="1"/>
              <a:t>Commonly reported adverse reactions</a:t>
            </a:r>
            <a:endParaRPr lang="en-GB" sz="4000" b="1">
              <a:cs typeface="Arial"/>
            </a:endParaRPr>
          </a:p>
        </p:txBody>
      </p:sp>
      <p:sp>
        <p:nvSpPr>
          <p:cNvPr id="3" name="Content Placeholder 2">
            <a:extLst>
              <a:ext uri="{FF2B5EF4-FFF2-40B4-BE49-F238E27FC236}">
                <a16:creationId xmlns:a16="http://schemas.microsoft.com/office/drawing/2014/main" id="{B1BBBCE2-EF65-42AB-B861-35D1B6145C86}"/>
              </a:ext>
            </a:extLst>
          </p:cNvPr>
          <p:cNvSpPr>
            <a:spLocks noGrp="1"/>
          </p:cNvSpPr>
          <p:nvPr>
            <p:ph idx="1"/>
          </p:nvPr>
        </p:nvSpPr>
        <p:spPr>
          <a:xfrm>
            <a:off x="534071" y="1145483"/>
            <a:ext cx="11123857" cy="4999926"/>
          </a:xfrm>
        </p:spPr>
        <p:txBody>
          <a:bodyPr lIns="91440" tIns="45720" rIns="91440" bIns="45720" anchor="t">
            <a:noAutofit/>
          </a:bodyPr>
          <a:lstStyle/>
          <a:p>
            <a:pPr marL="0" indent="0">
              <a:lnSpc>
                <a:spcPct val="120000"/>
              </a:lnSpc>
              <a:buNone/>
            </a:pPr>
            <a:r>
              <a:rPr lang="en-GB" sz="1800" b="1"/>
              <a:t>Following inactivated influenza vaccine:</a:t>
            </a:r>
          </a:p>
          <a:p>
            <a:pPr>
              <a:lnSpc>
                <a:spcPct val="120000"/>
              </a:lnSpc>
              <a:buFont typeface="Arial" panose="020B0604020202020204" pitchFamily="34" charset="0"/>
              <a:buChar char="•"/>
            </a:pPr>
            <a:r>
              <a:rPr lang="en-GB" sz="1800"/>
              <a:t>Pain, swelling or redness at the injection site, low grade fever, malaise, shivering, sweating, fatigue, headache, myalgia and arthralgia </a:t>
            </a:r>
            <a:endParaRPr lang="en-GB" sz="1800">
              <a:cs typeface="Arial"/>
            </a:endParaRPr>
          </a:p>
          <a:p>
            <a:pPr>
              <a:lnSpc>
                <a:spcPct val="120000"/>
              </a:lnSpc>
              <a:buFont typeface="Arial" panose="020B0604020202020204" pitchFamily="34" charset="0"/>
              <a:buChar char="•"/>
            </a:pPr>
            <a:r>
              <a:rPr lang="en-GB" sz="1800"/>
              <a:t>A small painless nodule may also form at the injection site</a:t>
            </a:r>
          </a:p>
          <a:p>
            <a:pPr>
              <a:lnSpc>
                <a:spcPct val="120000"/>
              </a:lnSpc>
              <a:buFont typeface="Arial" panose="020B0604020202020204" pitchFamily="34" charset="0"/>
              <a:buChar char="•"/>
            </a:pPr>
            <a:r>
              <a:rPr lang="en-GB" sz="1800"/>
              <a:t>These symptoms usually disappear within 1 to 2 days without treatment</a:t>
            </a:r>
          </a:p>
          <a:p>
            <a:pPr marL="0" indent="0">
              <a:lnSpc>
                <a:spcPct val="120000"/>
              </a:lnSpc>
              <a:buNone/>
            </a:pPr>
            <a:endParaRPr lang="en-GB" sz="1800" strike="sngStrike">
              <a:highlight>
                <a:srgbClr val="FFFF00"/>
              </a:highlight>
              <a:cs typeface="Arial"/>
            </a:endParaRPr>
          </a:p>
          <a:p>
            <a:pPr>
              <a:lnSpc>
                <a:spcPct val="120000"/>
              </a:lnSpc>
            </a:pPr>
            <a:endParaRPr lang="en-GB" sz="100" b="1"/>
          </a:p>
          <a:p>
            <a:pPr marL="0" indent="0">
              <a:lnSpc>
                <a:spcPct val="120000"/>
              </a:lnSpc>
              <a:buNone/>
            </a:pPr>
            <a:r>
              <a:rPr lang="en-GB" sz="1800" b="1"/>
              <a:t>Following live attenuated influenza vaccine (LAIV):</a:t>
            </a:r>
          </a:p>
          <a:p>
            <a:pPr>
              <a:lnSpc>
                <a:spcPct val="120000"/>
              </a:lnSpc>
              <a:buFont typeface="Arial" panose="020B0604020202020204" pitchFamily="34" charset="0"/>
              <a:buChar char="•"/>
            </a:pPr>
            <a:r>
              <a:rPr lang="en-GB" sz="1800"/>
              <a:t>Nasal congestion/rhinorrhoea, reduced appetite, weakness, fever and headache </a:t>
            </a:r>
            <a:endParaRPr lang="en-GB" sz="1800">
              <a:cs typeface="Arial"/>
            </a:endParaRPr>
          </a:p>
          <a:p>
            <a:pPr>
              <a:lnSpc>
                <a:spcPct val="120000"/>
              </a:lnSpc>
            </a:pPr>
            <a:r>
              <a:rPr lang="en-GB" sz="1800"/>
              <a:t>Rarely, after live or inactivated vaccine, immediate reactions such as urticaria, angio-oedema, bronchospasm and anaphylaxis can occur</a:t>
            </a:r>
          </a:p>
        </p:txBody>
      </p:sp>
      <p:sp>
        <p:nvSpPr>
          <p:cNvPr id="4" name="Slide Number Placeholder 4">
            <a:extLst>
              <a:ext uri="{FF2B5EF4-FFF2-40B4-BE49-F238E27FC236}">
                <a16:creationId xmlns:a16="http://schemas.microsoft.com/office/drawing/2014/main" id="{14F35084-57CC-417A-5C9C-F1030179B248}"/>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78</a:t>
            </a:fld>
            <a:endParaRPr lang="en-GB"/>
          </a:p>
        </p:txBody>
      </p:sp>
      <p:sp>
        <p:nvSpPr>
          <p:cNvPr id="6" name="Footer Placeholder 3">
            <a:extLst>
              <a:ext uri="{FF2B5EF4-FFF2-40B4-BE49-F238E27FC236}">
                <a16:creationId xmlns:a16="http://schemas.microsoft.com/office/drawing/2014/main" id="{B45E1CE3-7081-A1EC-4447-7A46FE7F02E6}"/>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6516476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79</a:t>
            </a:fld>
            <a:endParaRPr lang="en-GB"/>
          </a:p>
        </p:txBody>
      </p:sp>
      <p:sp>
        <p:nvSpPr>
          <p:cNvPr id="6" name="Content Placeholder 2">
            <a:extLst>
              <a:ext uri="{FF2B5EF4-FFF2-40B4-BE49-F238E27FC236}">
                <a16:creationId xmlns:a16="http://schemas.microsoft.com/office/drawing/2014/main" id="{1AC8C4D4-40EB-4BA6-A862-7C3FCA179D49}"/>
              </a:ext>
            </a:extLst>
          </p:cNvPr>
          <p:cNvSpPr>
            <a:spLocks noGrp="1"/>
          </p:cNvSpPr>
          <p:nvPr>
            <p:ph idx="1"/>
          </p:nvPr>
        </p:nvSpPr>
        <p:spPr>
          <a:xfrm>
            <a:off x="260412" y="65381"/>
            <a:ext cx="11457250" cy="3695539"/>
          </a:xfrm>
        </p:spPr>
        <p:txBody>
          <a:bodyPr/>
          <a:lstStyle/>
          <a:p>
            <a:pPr marL="0" indent="0">
              <a:buNone/>
            </a:pPr>
            <a:r>
              <a:rPr lang="en-GB" sz="4000" b="1">
                <a:solidFill>
                  <a:schemeClr val="tx1"/>
                </a:solidFill>
                <a:latin typeface="+mj-lt"/>
                <a:cs typeface="Calibri" panose="020F0502020204030204" pitchFamily="34" charset="0"/>
              </a:rPr>
              <a:t>Reporting suspected adverse reactions</a:t>
            </a:r>
          </a:p>
          <a:p>
            <a:pPr marL="0" indent="0">
              <a:buNone/>
            </a:pPr>
            <a:r>
              <a:rPr lang="en-GB" b="1">
                <a:latin typeface="Calibri" panose="020F0502020204030204" pitchFamily="34" charset="0"/>
                <a:cs typeface="Calibri" panose="020F0502020204030204" pitchFamily="34" charset="0"/>
              </a:rPr>
              <a:t>               </a:t>
            </a:r>
          </a:p>
          <a:p>
            <a:pPr marL="0" indent="0">
              <a:buNone/>
            </a:pPr>
            <a:endParaRPr lang="en-GB"/>
          </a:p>
        </p:txBody>
      </p:sp>
      <p:pic>
        <p:nvPicPr>
          <p:cNvPr id="7" name="Picture 6"/>
          <p:cNvPicPr>
            <a:picLocks noChangeAspect="1"/>
          </p:cNvPicPr>
          <p:nvPr/>
        </p:nvPicPr>
        <p:blipFill>
          <a:blip r:embed="rId3"/>
          <a:stretch>
            <a:fillRect/>
          </a:stretch>
        </p:blipFill>
        <p:spPr>
          <a:xfrm>
            <a:off x="9499917" y="1024900"/>
            <a:ext cx="2280610" cy="20040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60412" y="762842"/>
            <a:ext cx="9075493" cy="5467587"/>
          </a:xfrm>
          <a:prstGeom prst="rect">
            <a:avLst/>
          </a:prstGeom>
        </p:spPr>
        <p:txBody>
          <a:bodyPr wrap="square" lIns="91440" tIns="45720" rIns="91440" bIns="45720" anchor="t">
            <a:spAutoFit/>
          </a:bodyPr>
          <a:lstStyle/>
          <a:p>
            <a:pPr marL="285750" indent="-285750" algn="just">
              <a:lnSpc>
                <a:spcPct val="150000"/>
              </a:lnSpc>
              <a:buFont typeface="Arial" panose="020B0604020202020204" pitchFamily="34" charset="0"/>
              <a:buChar char="•"/>
            </a:pPr>
            <a:r>
              <a:rPr lang="en-GB">
                <a:solidFill>
                  <a:srgbClr val="002060"/>
                </a:solidFill>
                <a:cs typeface="Arial"/>
              </a:rPr>
              <a:t>Vaccines should be advised that they can report any adverse reactions or suspected side effects to the MHRA through the online </a:t>
            </a:r>
            <a:r>
              <a:rPr lang="en-GB">
                <a:solidFill>
                  <a:srgbClr val="002060"/>
                </a:solidFill>
                <a:cs typeface="Arial"/>
                <a:hlinkClick r:id="rId4"/>
              </a:rPr>
              <a:t>yellow card scheme </a:t>
            </a:r>
            <a:r>
              <a:rPr lang="en-GB">
                <a:solidFill>
                  <a:srgbClr val="002060"/>
                </a:solidFill>
                <a:cs typeface="Arial"/>
              </a:rPr>
              <a:t>website or the Yellow Card app</a:t>
            </a:r>
            <a:endParaRPr lang="en-GB">
              <a:cs typeface="Arial"/>
            </a:endParaRPr>
          </a:p>
          <a:p>
            <a:pPr marL="285750" indent="-285750" algn="just">
              <a:lnSpc>
                <a:spcPct val="150000"/>
              </a:lnSpc>
              <a:buFont typeface="Arial" panose="020B0604020202020204" pitchFamily="34" charset="0"/>
              <a:buChar char="•"/>
            </a:pPr>
            <a:r>
              <a:rPr lang="en-GB">
                <a:cs typeface="Calibri"/>
              </a:rPr>
              <a:t>Any suspected side effects following vaccine administration should be reported to the MHRA Yellow Card Scheme.  </a:t>
            </a:r>
            <a:endParaRPr lang="en-GB">
              <a:ea typeface="Calibri" panose="020F0502020204030204" pitchFamily="34" charset="0"/>
              <a:cs typeface="Calibri"/>
            </a:endParaRPr>
          </a:p>
          <a:p>
            <a:pPr marL="285750" indent="-285750" algn="just">
              <a:lnSpc>
                <a:spcPct val="150000"/>
              </a:lnSpc>
              <a:spcAft>
                <a:spcPts val="800"/>
              </a:spcAft>
              <a:buFont typeface="Arial" panose="020B0604020202020204" pitchFamily="34" charset="0"/>
              <a:buChar char="•"/>
            </a:pPr>
            <a:r>
              <a:rPr lang="en-GB">
                <a:ea typeface="Calibri"/>
                <a:cs typeface="Times New Roman"/>
              </a:rPr>
              <a:t>Anyone can report even if uncertain about whether vaccine caused condition:</a:t>
            </a:r>
          </a:p>
          <a:p>
            <a:pPr marL="800100" lvl="1" indent="-342900" algn="just">
              <a:lnSpc>
                <a:spcPct val="150000"/>
              </a:lnSpc>
              <a:spcAft>
                <a:spcPts val="800"/>
              </a:spcAft>
              <a:buFont typeface="Arial" panose="02070309020205020404" pitchFamily="49" charset="0"/>
              <a:buChar char="•"/>
              <a:tabLst>
                <a:tab pos="457200" algn="l"/>
              </a:tabLst>
            </a:pPr>
            <a:r>
              <a:rPr lang="en-GB" u="sng">
                <a:ea typeface="Calibri"/>
                <a:cs typeface="Times New Roman"/>
                <a:hlinkClick r:id="rId5"/>
              </a:rPr>
              <a:t>www.mhra.gov.uk/yellowcard</a:t>
            </a:r>
            <a:r>
              <a:rPr lang="en-GB">
                <a:ea typeface="Calibri"/>
                <a:cs typeface="Times New Roman"/>
              </a:rPr>
              <a:t> or call 0800 731 6789 (9am to 5pm Monday to Friday)</a:t>
            </a:r>
          </a:p>
          <a:p>
            <a:pPr marL="800100" lvl="1" indent="-342900" algn="just">
              <a:lnSpc>
                <a:spcPct val="150000"/>
              </a:lnSpc>
              <a:spcAft>
                <a:spcPts val="800"/>
              </a:spcAft>
              <a:buFont typeface="Arial" panose="02070309020205020404" pitchFamily="49" charset="0"/>
              <a:buChar char="•"/>
              <a:tabLst>
                <a:tab pos="457200" algn="l"/>
              </a:tabLst>
            </a:pPr>
            <a:r>
              <a:rPr lang="en-GB">
                <a:ea typeface="Calibri"/>
                <a:cs typeface="Times New Roman"/>
                <a:hlinkClick r:id="rId6"/>
              </a:rPr>
              <a:t>Green Book Chapter 9 </a:t>
            </a:r>
            <a:r>
              <a:rPr lang="en-GB">
                <a:ea typeface="Calibri"/>
                <a:cs typeface="Times New Roman"/>
              </a:rPr>
              <a:t>for detailed guidance on reporting vaccine reactions</a:t>
            </a:r>
          </a:p>
          <a:p>
            <a:pPr marL="800100" lvl="1" indent="-342900" algn="just">
              <a:lnSpc>
                <a:spcPct val="150000"/>
              </a:lnSpc>
              <a:spcAft>
                <a:spcPts val="800"/>
              </a:spcAft>
              <a:buFont typeface="Arial" panose="02070309020205020404" pitchFamily="49" charset="0"/>
              <a:buChar char="•"/>
              <a:tabLst>
                <a:tab pos="457200" algn="l"/>
              </a:tabLst>
            </a:pPr>
            <a:r>
              <a:rPr lang="en-GB" sz="2000">
                <a:solidFill>
                  <a:srgbClr val="002060"/>
                </a:solidFill>
                <a:ea typeface="Calibri"/>
                <a:cs typeface="Arial"/>
              </a:rPr>
              <a:t>Suspected adverse events occurring in children or involving products that carry the black triangle symbol (▼) should be reported, even where these are mild or expected.</a:t>
            </a:r>
            <a:endParaRPr lang="en-GB">
              <a:ea typeface="Calibri"/>
              <a:cs typeface="Times New Roman"/>
            </a:endParaRPr>
          </a:p>
        </p:txBody>
      </p:sp>
      <p:pic>
        <p:nvPicPr>
          <p:cNvPr id="2" name="Picture 1"/>
          <p:cNvPicPr>
            <a:picLocks noChangeAspect="1"/>
          </p:cNvPicPr>
          <p:nvPr/>
        </p:nvPicPr>
        <p:blipFill>
          <a:blip r:embed="rId7"/>
          <a:stretch>
            <a:fillRect/>
          </a:stretch>
        </p:blipFill>
        <p:spPr>
          <a:xfrm>
            <a:off x="9875520" y="3328373"/>
            <a:ext cx="1682122" cy="2504727"/>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1634E95D-7E9D-E3E1-FBC6-F175228A16FC}"/>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65940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7251-7750-8545-D8DF-7BD6F03787C0}"/>
              </a:ext>
            </a:extLst>
          </p:cNvPr>
          <p:cNvSpPr>
            <a:spLocks noGrp="1"/>
          </p:cNvSpPr>
          <p:nvPr>
            <p:ph type="title"/>
          </p:nvPr>
        </p:nvSpPr>
        <p:spPr/>
        <p:txBody>
          <a:bodyPr/>
          <a:lstStyle/>
          <a:p>
            <a:r>
              <a:rPr lang="en-GB" sz="3600" b="1"/>
              <a:t>Learning outcomes</a:t>
            </a:r>
          </a:p>
        </p:txBody>
      </p:sp>
      <p:sp>
        <p:nvSpPr>
          <p:cNvPr id="3" name="Content Placeholder 2">
            <a:extLst>
              <a:ext uri="{FF2B5EF4-FFF2-40B4-BE49-F238E27FC236}">
                <a16:creationId xmlns:a16="http://schemas.microsoft.com/office/drawing/2014/main" id="{5DC6D927-68F2-D0BC-A8FD-5D49CBBB49DF}"/>
              </a:ext>
            </a:extLst>
          </p:cNvPr>
          <p:cNvSpPr>
            <a:spLocks noGrp="1"/>
          </p:cNvSpPr>
          <p:nvPr>
            <p:ph idx="1"/>
          </p:nvPr>
        </p:nvSpPr>
        <p:spPr>
          <a:xfrm>
            <a:off x="838200" y="1253331"/>
            <a:ext cx="10515600" cy="4351338"/>
          </a:xfrm>
        </p:spPr>
        <p:txBody>
          <a:bodyPr lIns="91440" tIns="45720" rIns="91440" bIns="45720" anchor="t"/>
          <a:lstStyle/>
          <a:p>
            <a:pPr marL="0" indent="0">
              <a:buNone/>
            </a:pPr>
            <a:r>
              <a:rPr lang="en-GB" sz="2400" b="1">
                <a:solidFill>
                  <a:srgbClr val="002060"/>
                </a:solidFill>
                <a:latin typeface="Arial" charset="0"/>
                <a:ea typeface="ヒラギノ角ゴ Pro W3" charset="-128"/>
                <a:cs typeface="ヒラギノ角ゴ Pro W3" charset="-128"/>
              </a:rPr>
              <a:t>On completion of this resource, healthcare practitioners will be able to:</a:t>
            </a:r>
          </a:p>
          <a:p>
            <a:pPr marL="266700" indent="-266700"/>
            <a:r>
              <a:rPr lang="en-GB" sz="2400">
                <a:latin typeface="Arial"/>
                <a:ea typeface="ヒラギノ角ゴ Pro W3"/>
                <a:cs typeface="ヒラギノ角ゴ Pro W3" charset="-128"/>
              </a:rPr>
              <a:t>Explain what causes influenza (flu)</a:t>
            </a:r>
          </a:p>
          <a:p>
            <a:pPr marL="266700" indent="-266700"/>
            <a:r>
              <a:rPr lang="en-GB" sz="2400">
                <a:latin typeface="Arial" charset="0"/>
                <a:ea typeface="ヒラギノ角ゴ Pro W3" charset="-128"/>
                <a:cs typeface="ヒラギノ角ゴ Pro W3" charset="-128"/>
              </a:rPr>
              <a:t>Understand how flu is transmitted and the possible effects of flu</a:t>
            </a:r>
          </a:p>
          <a:p>
            <a:pPr marL="266700" indent="-266700"/>
            <a:r>
              <a:rPr lang="en-GB" sz="2400">
                <a:latin typeface="Arial" charset="0"/>
                <a:ea typeface="ヒラギノ角ゴ Pro W3" charset="-128"/>
                <a:cs typeface="ヒラギノ角ゴ Pro W3" charset="-128"/>
              </a:rPr>
              <a:t>Explain which vaccines should be used and the precautions and contraindications to the administration of these</a:t>
            </a:r>
          </a:p>
          <a:p>
            <a:pPr marL="266700" indent="-266700"/>
            <a:r>
              <a:rPr lang="en-GB" sz="2400">
                <a:latin typeface="Arial" charset="0"/>
                <a:ea typeface="ヒラギノ角ゴ Pro W3" charset="-128"/>
                <a:cs typeface="ヒラギノ角ゴ Pro W3" charset="-128"/>
              </a:rPr>
              <a:t>Explain the sequence of steps in flu vaccine administration</a:t>
            </a:r>
          </a:p>
          <a:p>
            <a:pPr marL="266700" indent="-266700"/>
            <a:r>
              <a:rPr lang="en-GB" sz="2400">
                <a:latin typeface="Arial" charset="0"/>
                <a:ea typeface="ヒラギノ角ゴ Pro W3" charset="-128"/>
                <a:cs typeface="ヒラギノ角ゴ Pro W3" charset="-128"/>
              </a:rPr>
              <a:t>Explain the possible side effects from flu vaccines</a:t>
            </a:r>
          </a:p>
          <a:p>
            <a:pPr marL="266700" indent="-266700"/>
            <a:r>
              <a:rPr lang="en-GB" sz="2400">
                <a:latin typeface="Arial"/>
                <a:ea typeface="ヒラギノ角ゴ Pro W3"/>
                <a:cs typeface="ヒラギノ角ゴ Pro W3" charset="-128"/>
              </a:rPr>
              <a:t>Understand the importance of their role in promoting and providing evidence-based information about flu vaccination to patients</a:t>
            </a:r>
          </a:p>
          <a:p>
            <a:pPr marL="266700" indent="-266700"/>
            <a:r>
              <a:rPr lang="en-GB" sz="2400">
                <a:latin typeface="Arial" charset="0"/>
                <a:ea typeface="ヒラギノ角ゴ Pro W3" charset="-128"/>
                <a:cs typeface="ヒラギノ角ゴ Pro W3" charset="-128"/>
              </a:rPr>
              <a:t>Identify sources of additional information</a:t>
            </a:r>
          </a:p>
          <a:p>
            <a:endParaRPr lang="en-GB"/>
          </a:p>
        </p:txBody>
      </p:sp>
      <p:sp>
        <p:nvSpPr>
          <p:cNvPr id="4" name="Slide Number Placeholder 4">
            <a:extLst>
              <a:ext uri="{FF2B5EF4-FFF2-40B4-BE49-F238E27FC236}">
                <a16:creationId xmlns:a16="http://schemas.microsoft.com/office/drawing/2014/main" id="{FD563336-97C9-929C-7CD1-71AA2EAAE4A2}"/>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8</a:t>
            </a:fld>
            <a:endParaRPr lang="en-GB"/>
          </a:p>
        </p:txBody>
      </p:sp>
      <p:sp>
        <p:nvSpPr>
          <p:cNvPr id="6" name="Footer Placeholder 3">
            <a:extLst>
              <a:ext uri="{FF2B5EF4-FFF2-40B4-BE49-F238E27FC236}">
                <a16:creationId xmlns:a16="http://schemas.microsoft.com/office/drawing/2014/main" id="{B6BD72D5-C840-5A66-D71E-0515EA34765D}"/>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14787527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BE95F4-EC20-B51A-D830-2F64FDEE12F4}"/>
              </a:ext>
            </a:extLst>
          </p:cNvPr>
          <p:cNvSpPr>
            <a:spLocks noGrp="1"/>
          </p:cNvSpPr>
          <p:nvPr>
            <p:ph type="body" sz="quarter" idx="10"/>
          </p:nvPr>
        </p:nvSpPr>
        <p:spPr>
          <a:xfrm>
            <a:off x="623397" y="2992791"/>
            <a:ext cx="8510901" cy="719137"/>
          </a:xfrm>
        </p:spPr>
        <p:txBody>
          <a:bodyPr lIns="91440" tIns="45720" rIns="91440" bIns="45720" anchor="t">
            <a:noAutofit/>
          </a:bodyPr>
          <a:lstStyle/>
          <a:p>
            <a:r>
              <a:rPr lang="en-US" sz="4000">
                <a:latin typeface="Arial"/>
                <a:cs typeface="Arial"/>
              </a:rPr>
              <a:t>Improving flu vaccine uptake </a:t>
            </a:r>
            <a:endParaRPr lang="en-US" sz="4000"/>
          </a:p>
        </p:txBody>
      </p:sp>
    </p:spTree>
    <p:extLst>
      <p:ext uri="{BB962C8B-B14F-4D97-AF65-F5344CB8AC3E}">
        <p14:creationId xmlns:p14="http://schemas.microsoft.com/office/powerpoint/2010/main" val="3010091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3DB2-2E63-4BA8-29B7-E0046B369E09}"/>
              </a:ext>
            </a:extLst>
          </p:cNvPr>
          <p:cNvSpPr>
            <a:spLocks noGrp="1"/>
          </p:cNvSpPr>
          <p:nvPr>
            <p:ph type="title"/>
          </p:nvPr>
        </p:nvSpPr>
        <p:spPr>
          <a:xfrm>
            <a:off x="838200" y="365126"/>
            <a:ext cx="10515600" cy="748972"/>
          </a:xfrm>
        </p:spPr>
        <p:txBody>
          <a:bodyPr/>
          <a:lstStyle/>
          <a:p>
            <a:r>
              <a:rPr lang="en-GB" sz="3600" b="1"/>
              <a:t>Improving vaccine uptake</a:t>
            </a:r>
          </a:p>
        </p:txBody>
      </p:sp>
      <p:sp>
        <p:nvSpPr>
          <p:cNvPr id="3" name="Content Placeholder 2">
            <a:extLst>
              <a:ext uri="{FF2B5EF4-FFF2-40B4-BE49-F238E27FC236}">
                <a16:creationId xmlns:a16="http://schemas.microsoft.com/office/drawing/2014/main" id="{0C247DA0-CB47-DA67-82D7-1BC00D9E592C}"/>
              </a:ext>
            </a:extLst>
          </p:cNvPr>
          <p:cNvSpPr>
            <a:spLocks noGrp="1"/>
          </p:cNvSpPr>
          <p:nvPr>
            <p:ph idx="1"/>
          </p:nvPr>
        </p:nvSpPr>
        <p:spPr>
          <a:xfrm>
            <a:off x="955158" y="1253331"/>
            <a:ext cx="10515600" cy="4351338"/>
          </a:xfrm>
        </p:spPr>
        <p:txBody>
          <a:bodyPr/>
          <a:lstStyle/>
          <a:p>
            <a:pPr marL="0" indent="0" algn="ctr" fontAlgn="base">
              <a:buNone/>
            </a:pPr>
            <a:r>
              <a:rPr lang="en-GB" sz="1800" b="1" i="0">
                <a:solidFill>
                  <a:srgbClr val="002060"/>
                </a:solidFill>
                <a:effectLst/>
              </a:rPr>
              <a:t>National Institute of Clinical Excellence (NICE) published guidance in August 2018 they made </a:t>
            </a:r>
          </a:p>
          <a:p>
            <a:pPr marL="0" indent="0" algn="ctr" fontAlgn="base">
              <a:buNone/>
            </a:pPr>
            <a:r>
              <a:rPr lang="en-GB" sz="1800" b="1" i="0">
                <a:solidFill>
                  <a:srgbClr val="000000"/>
                </a:solidFill>
                <a:effectLst/>
                <a:hlinkClick r:id="rId3"/>
              </a:rPr>
              <a:t>7 key recommendations:(opens in a new tab)</a:t>
            </a:r>
            <a:endParaRPr lang="en-GB" sz="1800" b="0" i="0">
              <a:solidFill>
                <a:srgbClr val="000000"/>
              </a:solidFill>
              <a:effectLst/>
            </a:endParaRPr>
          </a:p>
          <a:p>
            <a:pPr algn="l" fontAlgn="base">
              <a:buFont typeface="+mj-lt"/>
              <a:buAutoNum type="arabicPeriod"/>
            </a:pPr>
            <a:r>
              <a:rPr lang="en-GB" sz="1800" b="0" i="0">
                <a:solidFill>
                  <a:srgbClr val="000000"/>
                </a:solidFill>
                <a:effectLst/>
                <a:hlinkClick r:id="rId4"/>
              </a:rPr>
              <a:t>Providers of flu vaccination(opens in a new tab)</a:t>
            </a:r>
            <a:r>
              <a:rPr lang="en-GB" sz="1800" b="0" i="0">
                <a:solidFill>
                  <a:srgbClr val="000000"/>
                </a:solidFill>
                <a:effectLst/>
              </a:rPr>
              <a:t> </a:t>
            </a:r>
            <a:r>
              <a:rPr lang="en-GB" sz="1800" b="0" i="0">
                <a:solidFill>
                  <a:srgbClr val="002060"/>
                </a:solidFill>
                <a:effectLst/>
              </a:rPr>
              <a:t>should work together with other agencies to develop programmes to increase vaccination uptake. </a:t>
            </a:r>
          </a:p>
          <a:p>
            <a:pPr algn="l" fontAlgn="base">
              <a:buFont typeface="+mj-lt"/>
              <a:buAutoNum type="arabicPeriod"/>
            </a:pPr>
            <a:r>
              <a:rPr lang="en-GB" sz="1800" b="0" i="0">
                <a:solidFill>
                  <a:srgbClr val="002060"/>
                </a:solidFill>
                <a:effectLst/>
              </a:rPr>
              <a:t>Educate health and social care staff, particularly those in contact with </a:t>
            </a:r>
            <a:r>
              <a:rPr lang="en-GB" sz="1800" b="0" i="0">
                <a:solidFill>
                  <a:srgbClr val="000000"/>
                </a:solidFill>
                <a:effectLst/>
                <a:hlinkClick r:id="rId5"/>
              </a:rPr>
              <a:t>eligible groups(opens in a new tab)</a:t>
            </a:r>
            <a:r>
              <a:rPr lang="en-GB" sz="1800" b="0" i="0">
                <a:solidFill>
                  <a:srgbClr val="000000"/>
                </a:solidFill>
                <a:effectLst/>
              </a:rPr>
              <a:t>, </a:t>
            </a:r>
            <a:r>
              <a:rPr lang="en-GB" sz="1800" b="0" i="0">
                <a:solidFill>
                  <a:srgbClr val="002060"/>
                </a:solidFill>
                <a:effectLst/>
              </a:rPr>
              <a:t>about flu vaccination. </a:t>
            </a:r>
          </a:p>
          <a:p>
            <a:pPr algn="l" fontAlgn="base">
              <a:buFont typeface="+mj-lt"/>
              <a:buAutoNum type="arabicPeriod"/>
            </a:pPr>
            <a:r>
              <a:rPr lang="en-GB" sz="1800" b="0" i="0">
                <a:solidFill>
                  <a:srgbClr val="002060"/>
                </a:solidFill>
                <a:effectLst/>
              </a:rPr>
              <a:t>Use every opportunity throughout the flu vaccination season to identify people in </a:t>
            </a:r>
            <a:r>
              <a:rPr lang="en-GB" sz="1800" b="0" i="0">
                <a:solidFill>
                  <a:srgbClr val="000000"/>
                </a:solidFill>
                <a:effectLst/>
                <a:hlinkClick r:id="rId5"/>
              </a:rPr>
              <a:t>eligible groups(opens in a new tab)</a:t>
            </a:r>
            <a:r>
              <a:rPr lang="en-GB" sz="1800" b="0" i="0">
                <a:solidFill>
                  <a:srgbClr val="000000"/>
                </a:solidFill>
                <a:effectLst/>
              </a:rPr>
              <a:t> </a:t>
            </a:r>
            <a:r>
              <a:rPr lang="en-GB" sz="1800" b="0" i="0">
                <a:solidFill>
                  <a:srgbClr val="002060"/>
                </a:solidFill>
                <a:effectLst/>
              </a:rPr>
              <a:t>and offer them the flu vaccination. </a:t>
            </a:r>
          </a:p>
          <a:p>
            <a:pPr algn="l" fontAlgn="base">
              <a:buFont typeface="+mj-lt"/>
              <a:buAutoNum type="arabicPeriod"/>
            </a:pPr>
            <a:r>
              <a:rPr lang="en-GB" sz="1800" b="0" i="0">
                <a:solidFill>
                  <a:srgbClr val="002060"/>
                </a:solidFill>
                <a:effectLst/>
              </a:rPr>
              <a:t>Use strategies to increase uptake among eligible groups in primary and secondary care.</a:t>
            </a:r>
          </a:p>
          <a:p>
            <a:pPr algn="l" fontAlgn="base">
              <a:buFont typeface="+mj-lt"/>
              <a:buAutoNum type="arabicPeriod"/>
            </a:pPr>
            <a:r>
              <a:rPr lang="en-GB" sz="1800" b="0" i="0">
                <a:solidFill>
                  <a:srgbClr val="002060"/>
                </a:solidFill>
                <a:effectLst/>
              </a:rPr>
              <a:t>Keep patient records up to date and accurate to help identify people who have not been vaccinated and are eligible for flu vaccination that season. </a:t>
            </a:r>
          </a:p>
          <a:p>
            <a:pPr algn="l" fontAlgn="base">
              <a:buFont typeface="+mj-lt"/>
              <a:buAutoNum type="arabicPeriod"/>
            </a:pPr>
            <a:r>
              <a:rPr lang="en-GB" sz="1800" b="0" i="0">
                <a:solidFill>
                  <a:srgbClr val="002060"/>
                </a:solidFill>
                <a:effectLst/>
              </a:rPr>
              <a:t>Offer flu vaccination to </a:t>
            </a:r>
            <a:r>
              <a:rPr lang="en-GB" sz="1800" b="0" i="0">
                <a:solidFill>
                  <a:srgbClr val="000000"/>
                </a:solidFill>
                <a:effectLst/>
                <a:hlinkClick r:id="rId6"/>
              </a:rPr>
              <a:t>carers(opens in a new tab)</a:t>
            </a:r>
            <a:r>
              <a:rPr lang="en-GB" sz="1800" b="0" i="0">
                <a:solidFill>
                  <a:srgbClr val="000000"/>
                </a:solidFill>
                <a:effectLst/>
              </a:rPr>
              <a:t>, </a:t>
            </a:r>
            <a:r>
              <a:rPr lang="en-GB" sz="1800" b="0" i="0">
                <a:solidFill>
                  <a:srgbClr val="002060"/>
                </a:solidFill>
                <a:effectLst/>
              </a:rPr>
              <a:t>base decisions to offer vaccination on whether the carer looks after someone whose wellbeing may be at risk if the carer was ill or hospitalised with flu.</a:t>
            </a:r>
          </a:p>
          <a:p>
            <a:pPr algn="l" fontAlgn="base">
              <a:buFont typeface="+mj-lt"/>
              <a:buAutoNum type="arabicPeriod"/>
            </a:pPr>
            <a:r>
              <a:rPr lang="en-GB" sz="1800" b="0" i="0">
                <a:solidFill>
                  <a:srgbClr val="002060"/>
                </a:solidFill>
                <a:effectLst/>
              </a:rPr>
              <a:t>Employers of health and social care staff are responsible for providing occupational flu vaccinations.</a:t>
            </a:r>
          </a:p>
          <a:p>
            <a:endParaRPr lang="en-GB">
              <a:highlight>
                <a:srgbClr val="FFFF00"/>
              </a:highlight>
            </a:endParaRPr>
          </a:p>
        </p:txBody>
      </p:sp>
      <p:sp>
        <p:nvSpPr>
          <p:cNvPr id="4" name="Slide Number Placeholder 4">
            <a:extLst>
              <a:ext uri="{FF2B5EF4-FFF2-40B4-BE49-F238E27FC236}">
                <a16:creationId xmlns:a16="http://schemas.microsoft.com/office/drawing/2014/main" id="{40C85BBB-7B62-4EF2-2840-08E7B94381BE}"/>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81</a:t>
            </a:fld>
            <a:endParaRPr lang="en-GB"/>
          </a:p>
        </p:txBody>
      </p:sp>
      <p:sp>
        <p:nvSpPr>
          <p:cNvPr id="6" name="Footer Placeholder 3">
            <a:extLst>
              <a:ext uri="{FF2B5EF4-FFF2-40B4-BE49-F238E27FC236}">
                <a16:creationId xmlns:a16="http://schemas.microsoft.com/office/drawing/2014/main" id="{83269FE1-48BC-819C-2380-81C13DDF94A7}"/>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2423174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1FA9-BF45-0689-1439-58F98F4D7D6D}"/>
              </a:ext>
            </a:extLst>
          </p:cNvPr>
          <p:cNvSpPr>
            <a:spLocks noGrp="1"/>
          </p:cNvSpPr>
          <p:nvPr>
            <p:ph type="title"/>
          </p:nvPr>
        </p:nvSpPr>
        <p:spPr>
          <a:xfrm>
            <a:off x="293915" y="169182"/>
            <a:ext cx="11829142" cy="1347334"/>
          </a:xfrm>
        </p:spPr>
        <p:txBody>
          <a:bodyPr lIns="91440" tIns="45720" rIns="91440" bIns="45720" anchor="ctr">
            <a:noAutofit/>
          </a:bodyPr>
          <a:lstStyle/>
          <a:p>
            <a:r>
              <a:rPr lang="en-GB" sz="4000" b="1"/>
              <a:t>Confident vaccine conversations -</a:t>
            </a:r>
            <a:r>
              <a:rPr lang="en-GB" sz="4000"/>
              <a:t> </a:t>
            </a:r>
            <a:r>
              <a:rPr lang="en-GB" sz="4000" b="1"/>
              <a:t>Behavioural science and motivational interviewing approach</a:t>
            </a:r>
            <a:endParaRPr lang="en-US" sz="4000">
              <a:cs typeface="Arial"/>
            </a:endParaRPr>
          </a:p>
        </p:txBody>
      </p:sp>
      <p:sp>
        <p:nvSpPr>
          <p:cNvPr id="3" name="Content Placeholder 2">
            <a:extLst>
              <a:ext uri="{FF2B5EF4-FFF2-40B4-BE49-F238E27FC236}">
                <a16:creationId xmlns:a16="http://schemas.microsoft.com/office/drawing/2014/main" id="{A01D2247-77C5-9CB5-2673-C8A56FBB8694}"/>
              </a:ext>
            </a:extLst>
          </p:cNvPr>
          <p:cNvSpPr>
            <a:spLocks noGrp="1"/>
          </p:cNvSpPr>
          <p:nvPr>
            <p:ph idx="1"/>
          </p:nvPr>
        </p:nvSpPr>
        <p:spPr>
          <a:xfrm>
            <a:off x="838200" y="1825625"/>
            <a:ext cx="7227570" cy="4351338"/>
          </a:xfrm>
        </p:spPr>
        <p:txBody>
          <a:bodyPr lIns="91440" tIns="45720" rIns="91440" bIns="45720">
            <a:normAutofit/>
          </a:bodyPr>
          <a:lstStyle/>
          <a:p>
            <a:pPr fontAlgn="base"/>
            <a:r>
              <a:rPr lang="en-GB" sz="1500"/>
              <a:t>The approach and style of a vaccine conversation can make a real difference in understanding individual hesitancy, addressing barriers, and influencing vaccine uptake. There is an eLearning module available called: </a:t>
            </a:r>
            <a:r>
              <a:rPr lang="en-GB" sz="1500" b="1"/>
              <a:t>Confident vaccine conversations -</a:t>
            </a:r>
            <a:r>
              <a:rPr lang="en-GB" sz="1500"/>
              <a:t> </a:t>
            </a:r>
            <a:r>
              <a:rPr lang="en-GB" sz="1500" b="1"/>
              <a:t>Behavioural science and motivational interviewing approach,</a:t>
            </a:r>
            <a:r>
              <a:rPr lang="en-GB" sz="1500"/>
              <a:t> which aims to support staff with having positive conversations about immunisations.</a:t>
            </a:r>
          </a:p>
          <a:p>
            <a:r>
              <a:rPr lang="en-US" sz="1500"/>
              <a:t>This eLearning module supports staff to feel more confident starting conversations about vaccination, particularly where there may be hesitancy or concern. </a:t>
            </a:r>
          </a:p>
          <a:p>
            <a:r>
              <a:rPr lang="en-US" sz="1500"/>
              <a:t>Using practical Motivational Interviewing (MI) techniques, it helps staff navigate sensitive discussions i.e., vaccine misinformation, reduce resistance, and build trust in a respectful, non-judgmental way. </a:t>
            </a:r>
            <a:endParaRPr lang="en-GB" sz="1500"/>
          </a:p>
          <a:p>
            <a:r>
              <a:rPr lang="en-US" sz="1500"/>
              <a:t>The skills developed are designed for real-world settings and are transferable to a wide range of conversations across healthcare roles.</a:t>
            </a:r>
          </a:p>
          <a:p>
            <a:r>
              <a:rPr lang="en-US" sz="1500"/>
              <a:t>The eLearning module is available for free on </a:t>
            </a:r>
            <a:r>
              <a:rPr lang="en-US" sz="1500">
                <a:hlinkClick r:id="rId3"/>
              </a:rPr>
              <a:t>ESR</a:t>
            </a:r>
            <a:r>
              <a:rPr lang="en-US" sz="1500"/>
              <a:t> and </a:t>
            </a:r>
            <a:r>
              <a:rPr lang="en-US" sz="1500">
                <a:hlinkClick r:id="rId4"/>
              </a:rPr>
              <a:t>Learning@Wales</a:t>
            </a:r>
            <a:r>
              <a:rPr lang="en-US" sz="1500"/>
              <a:t>. Information and registration support will be available here: </a:t>
            </a:r>
            <a:r>
              <a:rPr lang="en-US" sz="1500">
                <a:hlinkClick r:id="rId5"/>
              </a:rPr>
              <a:t>Immunisation eLearning - Public Health Wales</a:t>
            </a:r>
            <a:endParaRPr lang="en-GB" sz="1500"/>
          </a:p>
        </p:txBody>
      </p:sp>
      <p:sp>
        <p:nvSpPr>
          <p:cNvPr id="4" name="Slide Number Placeholder 4">
            <a:extLst>
              <a:ext uri="{FF2B5EF4-FFF2-40B4-BE49-F238E27FC236}">
                <a16:creationId xmlns:a16="http://schemas.microsoft.com/office/drawing/2014/main" id="{2BB71D3D-93EE-1A3E-630D-14367039BD51}"/>
              </a:ext>
            </a:extLst>
          </p:cNvPr>
          <p:cNvSpPr>
            <a:spLocks noGrp="1"/>
          </p:cNvSpPr>
          <p:nvPr>
            <p:ph type="sldNum" sz="quarter" idx="12"/>
          </p:nvPr>
        </p:nvSpPr>
        <p:spPr>
          <a:xfrm>
            <a:off x="8610600" y="6356350"/>
            <a:ext cx="2743200" cy="365125"/>
          </a:xfrm>
        </p:spPr>
        <p:txBody>
          <a:bodyPr>
            <a:normAutofit/>
          </a:bodyPr>
          <a:lstStyle/>
          <a:p>
            <a:pPr>
              <a:lnSpc>
                <a:spcPct val="90000"/>
              </a:lnSpc>
              <a:spcAft>
                <a:spcPts val="600"/>
              </a:spcAft>
            </a:pPr>
            <a:fld id="{561D0CCE-8DCC-44DC-A653-AE62B1D84A52}" type="slidenum">
              <a:rPr lang="en-GB" smtClean="0"/>
              <a:pPr>
                <a:lnSpc>
                  <a:spcPct val="90000"/>
                </a:lnSpc>
                <a:spcAft>
                  <a:spcPts val="600"/>
                </a:spcAft>
              </a:pPr>
              <a:t>82</a:t>
            </a:fld>
            <a:endParaRPr lang="en-GB"/>
          </a:p>
        </p:txBody>
      </p:sp>
      <p:pic>
        <p:nvPicPr>
          <p:cNvPr id="6" name="Picture 5" descr="A person with a blue shirt&#10;&#10;AI-generated content may be incorrect.">
            <a:extLst>
              <a:ext uri="{FF2B5EF4-FFF2-40B4-BE49-F238E27FC236}">
                <a16:creationId xmlns:a16="http://schemas.microsoft.com/office/drawing/2014/main" id="{800170EF-E17B-6609-2A59-FB61BBB185D6}"/>
              </a:ext>
            </a:extLst>
          </p:cNvPr>
          <p:cNvPicPr>
            <a:picLocks noChangeAspect="1"/>
          </p:cNvPicPr>
          <p:nvPr/>
        </p:nvPicPr>
        <p:blipFill>
          <a:blip r:embed="rId6"/>
          <a:stretch>
            <a:fillRect/>
          </a:stretch>
        </p:blipFill>
        <p:spPr>
          <a:xfrm>
            <a:off x="8212728" y="2774643"/>
            <a:ext cx="3757928" cy="1313929"/>
          </a:xfrm>
          <a:prstGeom prst="rect">
            <a:avLst/>
          </a:prstGeom>
          <a:noFill/>
        </p:spPr>
      </p:pic>
      <p:sp>
        <p:nvSpPr>
          <p:cNvPr id="7" name="Footer Placeholder 3">
            <a:extLst>
              <a:ext uri="{FF2B5EF4-FFF2-40B4-BE49-F238E27FC236}">
                <a16:creationId xmlns:a16="http://schemas.microsoft.com/office/drawing/2014/main" id="{3A7FC1EF-876A-934A-1218-D922AB7B86BB}"/>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4315776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1DA2E-E1B4-0FBA-39E3-DBF666E5671D}"/>
              </a:ext>
            </a:extLst>
          </p:cNvPr>
          <p:cNvSpPr>
            <a:spLocks noGrp="1"/>
          </p:cNvSpPr>
          <p:nvPr>
            <p:ph type="title"/>
          </p:nvPr>
        </p:nvSpPr>
        <p:spPr>
          <a:xfrm>
            <a:off x="838200" y="136525"/>
            <a:ext cx="10515600" cy="1325563"/>
          </a:xfrm>
        </p:spPr>
        <p:txBody>
          <a:bodyPr/>
          <a:lstStyle/>
          <a:p>
            <a:pPr algn="ctr"/>
            <a:r>
              <a:rPr lang="en-GB" sz="3600" b="1" i="0">
                <a:solidFill>
                  <a:srgbClr val="465478"/>
                </a:solidFill>
                <a:effectLst/>
                <a:latin typeface="+mn-lt"/>
              </a:rPr>
              <a:t>Maximising flu vaccine uptake in healthcare and social care staff</a:t>
            </a:r>
            <a:endParaRPr lang="en-GB" sz="3600">
              <a:latin typeface="+mn-lt"/>
            </a:endParaRPr>
          </a:p>
        </p:txBody>
      </p:sp>
      <p:sp>
        <p:nvSpPr>
          <p:cNvPr id="3" name="Content Placeholder 2">
            <a:extLst>
              <a:ext uri="{FF2B5EF4-FFF2-40B4-BE49-F238E27FC236}">
                <a16:creationId xmlns:a16="http://schemas.microsoft.com/office/drawing/2014/main" id="{46F7F3CD-E2BF-F393-CB11-741AD39360E1}"/>
              </a:ext>
            </a:extLst>
          </p:cNvPr>
          <p:cNvSpPr>
            <a:spLocks noGrp="1"/>
          </p:cNvSpPr>
          <p:nvPr>
            <p:ph idx="1"/>
          </p:nvPr>
        </p:nvSpPr>
        <p:spPr>
          <a:xfrm>
            <a:off x="838200" y="1462088"/>
            <a:ext cx="10515600" cy="4351338"/>
          </a:xfrm>
        </p:spPr>
        <p:txBody>
          <a:bodyPr lIns="91440" tIns="45720" rIns="91440" bIns="45720" anchor="t"/>
          <a:lstStyle/>
          <a:p>
            <a:pPr marL="0" indent="0" algn="l" fontAlgn="base">
              <a:buNone/>
            </a:pPr>
            <a:r>
              <a:rPr lang="en-GB" sz="2000"/>
              <a:t>If you work on the healthcare staff facing element of the flu programme </a:t>
            </a:r>
            <a:r>
              <a:rPr lang="en-GB" sz="2000">
                <a:hlinkClick r:id="rId3"/>
              </a:rPr>
              <a:t>click here (opens in a new tab)</a:t>
            </a:r>
            <a:r>
              <a:rPr lang="en-GB" sz="2000"/>
              <a:t> to access a number of resources that may be useful to you, including:</a:t>
            </a:r>
          </a:p>
          <a:p>
            <a:pPr algn="l" fontAlgn="base">
              <a:buFont typeface="Arial" panose="020B0604020202020204" pitchFamily="34" charset="0"/>
              <a:buChar char="•"/>
            </a:pPr>
            <a:r>
              <a:rPr lang="en-GB" sz="2000"/>
              <a:t>Guidance and policy</a:t>
            </a:r>
          </a:p>
          <a:p>
            <a:pPr algn="l" fontAlgn="base">
              <a:buFont typeface="Arial" panose="020B0604020202020204" pitchFamily="34" charset="0"/>
              <a:buChar char="•"/>
            </a:pPr>
            <a:r>
              <a:rPr lang="en-GB" sz="2000"/>
              <a:t>Evidence </a:t>
            </a:r>
          </a:p>
          <a:p>
            <a:pPr algn="l" fontAlgn="base">
              <a:buFont typeface="Arial" panose="020B0604020202020204" pitchFamily="34" charset="0"/>
              <a:buChar char="•"/>
            </a:pPr>
            <a:r>
              <a:rPr lang="en-GB" sz="2000"/>
              <a:t>Links to vaccine uptake</a:t>
            </a:r>
          </a:p>
          <a:p>
            <a:pPr algn="l" fontAlgn="base">
              <a:buFont typeface="Arial" panose="020B0604020202020204" pitchFamily="34" charset="0"/>
              <a:buChar char="•"/>
            </a:pPr>
            <a:r>
              <a:rPr lang="en-GB" sz="2000"/>
              <a:t>Resources</a:t>
            </a:r>
          </a:p>
          <a:p>
            <a:pPr algn="l" fontAlgn="base">
              <a:buFont typeface="Arial" panose="020B0604020202020204" pitchFamily="34" charset="0"/>
              <a:buChar char="•"/>
            </a:pPr>
            <a:r>
              <a:rPr lang="en-GB" sz="2000"/>
              <a:t>Links to further information</a:t>
            </a:r>
          </a:p>
          <a:p>
            <a:pPr fontAlgn="base"/>
            <a:r>
              <a:rPr lang="en-GB" sz="2000"/>
              <a:t>Resources for peer vaccinators/flu champions:</a:t>
            </a:r>
            <a:r>
              <a:rPr lang="en-GB" sz="2000">
                <a:ea typeface="+mn-lt"/>
                <a:cs typeface="+mn-lt"/>
              </a:rPr>
              <a:t> </a:t>
            </a:r>
            <a:r>
              <a:rPr lang="en-GB" sz="2000">
                <a:ea typeface="+mn-lt"/>
                <a:cs typeface="+mn-lt"/>
                <a:hlinkClick r:id="rId4"/>
              </a:rPr>
              <a:t>Top tips for vaccination champions - Public Health Wales</a:t>
            </a:r>
            <a:endParaRPr lang="en-GB" sz="2000">
              <a:ea typeface="+mn-lt"/>
              <a:cs typeface="+mn-lt"/>
            </a:endParaRPr>
          </a:p>
          <a:p>
            <a:pPr fontAlgn="base"/>
            <a:r>
              <a:rPr lang="en-GB" sz="2000"/>
              <a:t>More information on planning a healthcare staff flu campaign including </a:t>
            </a:r>
            <a:r>
              <a:rPr lang="en-GB" sz="2000">
                <a:hlinkClick r:id="rId5"/>
              </a:rPr>
              <a:t>an evaluation and planning toolkit is available (NHS Wales intranet only) (opens in a new tab)</a:t>
            </a:r>
            <a:endParaRPr lang="en-GB" sz="2000">
              <a:cs typeface="Arial"/>
              <a:hlinkClick r:id="" action="ppaction://noaction"/>
            </a:endParaRPr>
          </a:p>
          <a:p>
            <a:endParaRPr lang="en-GB">
              <a:cs typeface="Arial"/>
            </a:endParaRPr>
          </a:p>
        </p:txBody>
      </p:sp>
      <p:sp>
        <p:nvSpPr>
          <p:cNvPr id="4" name="Slide Number Placeholder 4">
            <a:extLst>
              <a:ext uri="{FF2B5EF4-FFF2-40B4-BE49-F238E27FC236}">
                <a16:creationId xmlns:a16="http://schemas.microsoft.com/office/drawing/2014/main" id="{D59BFAEA-88F1-0B9B-DA15-B620EF500A55}"/>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83</a:t>
            </a:fld>
            <a:endParaRPr lang="en-GB"/>
          </a:p>
        </p:txBody>
      </p:sp>
      <p:sp>
        <p:nvSpPr>
          <p:cNvPr id="6" name="Footer Placeholder 3">
            <a:extLst>
              <a:ext uri="{FF2B5EF4-FFF2-40B4-BE49-F238E27FC236}">
                <a16:creationId xmlns:a16="http://schemas.microsoft.com/office/drawing/2014/main" id="{7F49EEF4-950E-6F79-C989-4E9DD2A2B85B}"/>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2712047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A6DFF-3B71-9C0D-77AD-3479E1C48A11}"/>
              </a:ext>
            </a:extLst>
          </p:cNvPr>
          <p:cNvSpPr>
            <a:spLocks noGrp="1"/>
          </p:cNvSpPr>
          <p:nvPr>
            <p:ph type="title"/>
          </p:nvPr>
        </p:nvSpPr>
        <p:spPr>
          <a:xfrm>
            <a:off x="845457" y="249011"/>
            <a:ext cx="10515600" cy="1325563"/>
          </a:xfrm>
        </p:spPr>
        <p:txBody>
          <a:bodyPr lIns="91440" tIns="45720" rIns="91440" bIns="45720" anchor="t"/>
          <a:lstStyle/>
          <a:p>
            <a:r>
              <a:rPr lang="en-GB" sz="4000" b="1"/>
              <a:t>Social care staff</a:t>
            </a:r>
            <a:endParaRPr lang="en-GB" sz="4000" b="1">
              <a:cs typeface="Arial"/>
            </a:endParaRPr>
          </a:p>
        </p:txBody>
      </p:sp>
      <p:sp>
        <p:nvSpPr>
          <p:cNvPr id="3" name="Content Placeholder 2">
            <a:extLst>
              <a:ext uri="{FF2B5EF4-FFF2-40B4-BE49-F238E27FC236}">
                <a16:creationId xmlns:a16="http://schemas.microsoft.com/office/drawing/2014/main" id="{F770AEB8-70C6-8457-3D08-6EC915119F69}"/>
              </a:ext>
            </a:extLst>
          </p:cNvPr>
          <p:cNvSpPr>
            <a:spLocks noGrp="1"/>
          </p:cNvSpPr>
          <p:nvPr>
            <p:ph idx="1"/>
          </p:nvPr>
        </p:nvSpPr>
        <p:spPr>
          <a:xfrm>
            <a:off x="838200" y="1105378"/>
            <a:ext cx="6705600" cy="4580981"/>
          </a:xfrm>
        </p:spPr>
        <p:txBody>
          <a:bodyPr/>
          <a:lstStyle/>
          <a:p>
            <a:pPr marL="0" indent="0" algn="l" fontAlgn="base">
              <a:buNone/>
            </a:pPr>
            <a:r>
              <a:rPr lang="en-GB" sz="2400"/>
              <a:t>If you work on the social care staff facing element of the flu programme, you will find a number of resources that may be useful to you on the </a:t>
            </a:r>
            <a:r>
              <a:rPr lang="en-GB" sz="2400">
                <a:hlinkClick r:id="rId2"/>
              </a:rPr>
              <a:t>flu vaccination, Public Health Wales internet site(opens in a new tab)</a:t>
            </a:r>
            <a:r>
              <a:rPr lang="en-GB" sz="2400"/>
              <a:t>. Information Including:</a:t>
            </a:r>
          </a:p>
          <a:p>
            <a:pPr algn="l" fontAlgn="base">
              <a:buFont typeface="Arial" panose="020B0604020202020204" pitchFamily="34" charset="0"/>
              <a:buChar char="•"/>
            </a:pPr>
            <a:r>
              <a:rPr lang="en-GB" sz="2400"/>
              <a:t>Guidance </a:t>
            </a:r>
          </a:p>
          <a:p>
            <a:pPr algn="l" fontAlgn="base">
              <a:buFont typeface="Arial" panose="020B0604020202020204" pitchFamily="34" charset="0"/>
              <a:buChar char="•"/>
            </a:pPr>
            <a:r>
              <a:rPr lang="en-GB" sz="2400"/>
              <a:t>Links to vaccine uptake</a:t>
            </a:r>
          </a:p>
          <a:p>
            <a:pPr algn="l" fontAlgn="base">
              <a:buFont typeface="Arial" panose="020B0604020202020204" pitchFamily="34" charset="0"/>
              <a:buChar char="•"/>
            </a:pPr>
            <a:r>
              <a:rPr lang="en-GB" sz="2400"/>
              <a:t>Resources</a:t>
            </a:r>
          </a:p>
          <a:p>
            <a:pPr algn="l" fontAlgn="base">
              <a:buFont typeface="Arial" panose="020B0604020202020204" pitchFamily="34" charset="0"/>
              <a:buChar char="•"/>
            </a:pPr>
            <a:r>
              <a:rPr lang="en-GB" sz="2400"/>
              <a:t>Links to further information</a:t>
            </a:r>
          </a:p>
          <a:p>
            <a:endParaRPr lang="en-GB"/>
          </a:p>
        </p:txBody>
      </p:sp>
      <p:sp>
        <p:nvSpPr>
          <p:cNvPr id="4" name="Slide Number Placeholder 4">
            <a:extLst>
              <a:ext uri="{FF2B5EF4-FFF2-40B4-BE49-F238E27FC236}">
                <a16:creationId xmlns:a16="http://schemas.microsoft.com/office/drawing/2014/main" id="{E31C6B03-2DFF-0115-7F7A-C1494441DC25}"/>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84</a:t>
            </a:fld>
            <a:endParaRPr lang="en-GB"/>
          </a:p>
        </p:txBody>
      </p:sp>
      <p:pic>
        <p:nvPicPr>
          <p:cNvPr id="5" name="Picture 4" descr="A screenshot of a website&#10;&#10;AI-generated content may be incorrect.">
            <a:extLst>
              <a:ext uri="{FF2B5EF4-FFF2-40B4-BE49-F238E27FC236}">
                <a16:creationId xmlns:a16="http://schemas.microsoft.com/office/drawing/2014/main" id="{05AF3D9B-71C0-DE93-6FA8-93078077FFAC}"/>
              </a:ext>
            </a:extLst>
          </p:cNvPr>
          <p:cNvPicPr>
            <a:picLocks noChangeAspect="1"/>
          </p:cNvPicPr>
          <p:nvPr/>
        </p:nvPicPr>
        <p:blipFill>
          <a:blip r:embed="rId3"/>
          <a:stretch>
            <a:fillRect/>
          </a:stretch>
        </p:blipFill>
        <p:spPr>
          <a:xfrm>
            <a:off x="7626099" y="1270920"/>
            <a:ext cx="3929166" cy="3989422"/>
          </a:xfrm>
          <a:prstGeom prst="rect">
            <a:avLst/>
          </a:prstGeom>
          <a:ln>
            <a:solidFill>
              <a:schemeClr val="tx1"/>
            </a:solidFill>
          </a:ln>
        </p:spPr>
      </p:pic>
      <p:sp>
        <p:nvSpPr>
          <p:cNvPr id="7" name="Footer Placeholder 3">
            <a:extLst>
              <a:ext uri="{FF2B5EF4-FFF2-40B4-BE49-F238E27FC236}">
                <a16:creationId xmlns:a16="http://schemas.microsoft.com/office/drawing/2014/main" id="{86A8DB8C-5344-0162-B360-40CEE66CE19F}"/>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16637509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A59AB5-2B07-FF9E-D0D8-E8B367046782}"/>
              </a:ext>
            </a:extLst>
          </p:cNvPr>
          <p:cNvSpPr>
            <a:spLocks noGrp="1"/>
          </p:cNvSpPr>
          <p:nvPr>
            <p:ph type="body" sz="quarter" idx="10"/>
          </p:nvPr>
        </p:nvSpPr>
        <p:spPr/>
        <p:txBody>
          <a:bodyPr lIns="91440" tIns="45720" rIns="91440" bIns="45720" anchor="t">
            <a:normAutofit/>
          </a:bodyPr>
          <a:lstStyle/>
          <a:p>
            <a:r>
              <a:rPr lang="en-US" sz="4000">
                <a:latin typeface="Arial"/>
                <a:cs typeface="Arial"/>
              </a:rPr>
              <a:t>Summary &amp; resources</a:t>
            </a:r>
            <a:endParaRPr lang="en-US" sz="4000"/>
          </a:p>
        </p:txBody>
      </p:sp>
    </p:spTree>
    <p:extLst>
      <p:ext uri="{BB962C8B-B14F-4D97-AF65-F5344CB8AC3E}">
        <p14:creationId xmlns:p14="http://schemas.microsoft.com/office/powerpoint/2010/main" val="20804118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16BE-491D-459F-9607-C78CC6EB0D18}"/>
              </a:ext>
            </a:extLst>
          </p:cNvPr>
          <p:cNvSpPr>
            <a:spLocks noGrp="1"/>
          </p:cNvSpPr>
          <p:nvPr>
            <p:ph type="title"/>
          </p:nvPr>
        </p:nvSpPr>
        <p:spPr>
          <a:xfrm>
            <a:off x="376860" y="128554"/>
            <a:ext cx="11815140" cy="679000"/>
          </a:xfrm>
        </p:spPr>
        <p:txBody>
          <a:bodyPr>
            <a:normAutofit fontScale="90000"/>
          </a:bodyPr>
          <a:lstStyle/>
          <a:p>
            <a:r>
              <a:rPr lang="en-GB" sz="4000" b="1"/>
              <a:t>Key messages to health and social care workers</a:t>
            </a:r>
            <a:r>
              <a:rPr lang="en-GB" b="1"/>
              <a:t> </a:t>
            </a:r>
          </a:p>
        </p:txBody>
      </p:sp>
      <p:sp>
        <p:nvSpPr>
          <p:cNvPr id="3" name="Content Placeholder 2">
            <a:extLst>
              <a:ext uri="{FF2B5EF4-FFF2-40B4-BE49-F238E27FC236}">
                <a16:creationId xmlns:a16="http://schemas.microsoft.com/office/drawing/2014/main" id="{54CEDEBC-69A7-47A2-BF89-B9814DA6B9C7}"/>
              </a:ext>
            </a:extLst>
          </p:cNvPr>
          <p:cNvSpPr>
            <a:spLocks noGrp="1"/>
          </p:cNvSpPr>
          <p:nvPr>
            <p:ph idx="1"/>
          </p:nvPr>
        </p:nvSpPr>
        <p:spPr>
          <a:xfrm>
            <a:off x="573505" y="807554"/>
            <a:ext cx="10903852" cy="4351338"/>
          </a:xfrm>
        </p:spPr>
        <p:txBody>
          <a:bodyPr lIns="91440" tIns="45720" rIns="91440" bIns="45720" anchor="t">
            <a:noAutofit/>
          </a:bodyPr>
          <a:lstStyle/>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pitchFamily="84" charset="-128"/>
                <a:cs typeface="+mn-cs"/>
              </a:rPr>
              <a:t>Getting vaccinated against flu can help protect you, your patients and family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pitchFamily="84" charset="-128"/>
                <a:cs typeface="+mn-cs"/>
              </a:rPr>
              <a:t>Everyone is susceptible to flu, even if you are in good health and eat well</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pitchFamily="84" charset="-128"/>
                <a:cs typeface="+mn-cs"/>
              </a:rPr>
              <a:t>You can be infected with the virus and have no symptoms but can still pass flu virus to others including patients or residents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pitchFamily="84" charset="-128"/>
                <a:cs typeface="+mn-cs"/>
              </a:rPr>
              <a:t>Good infection control measures reduce spread of flu and other acute respiratory infections in healthcare settings but are not sufficient alone to prevent them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pitchFamily="84" charset="-128"/>
                <a:cs typeface="+mn-cs"/>
              </a:rPr>
              <a:t>Throughout the last 10 years there has generally been a good to moderate match between the strains of flu virus in the vaccine and those that subsequently circulated </a:t>
            </a:r>
            <a:endParaRPr lang="en-GB" sz="1600" b="0" i="0" u="none" strike="noStrike" kern="1200" cap="none" spc="0" normalizeH="0" baseline="0" noProof="0">
              <a:ln>
                <a:noFill/>
              </a:ln>
              <a:solidFill>
                <a:srgbClr val="002060"/>
              </a:solidFill>
              <a:effectLst/>
              <a:uLnTx/>
              <a:uFillTx/>
              <a:ea typeface="ヒラギノ角ゴ Pro W3" pitchFamily="84" charset="-128"/>
              <a:cs typeface="Arial"/>
            </a:endParaRP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a:cs typeface="+mn-cs"/>
              </a:rPr>
              <a:t>Impact of flu on frail and vulnerable patients can be fatal and outbreaks can cause severe disruption in communities, care homes and hospitals </a:t>
            </a:r>
            <a:endParaRPr lang="en-GB" sz="1600" b="0" i="0" u="none" strike="noStrike" kern="1200" cap="none" spc="0" normalizeH="0" baseline="0" noProof="0">
              <a:ln>
                <a:noFill/>
              </a:ln>
              <a:solidFill>
                <a:srgbClr val="002060"/>
              </a:solidFill>
              <a:effectLst/>
              <a:uLnTx/>
              <a:uFillTx/>
              <a:ea typeface="ヒラギノ角ゴ Pro W3"/>
              <a:cs typeface="Arial"/>
            </a:endParaRP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pitchFamily="84" charset="-128"/>
                <a:cs typeface="+mn-cs"/>
              </a:rPr>
              <a:t>Flu vaccine has a good safety record and will help protect you. It cannot give you flu. Having the vaccination can encourage your colleagues to do likewise </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pitchFamily="84" charset="-128"/>
                <a:cs typeface="+mn-cs"/>
              </a:rPr>
              <a:t>Staff act as positive role models for those with long-term health conditions and pregnant women to take up the offer too</a:t>
            </a:r>
          </a:p>
          <a:p>
            <a:pPr marL="215900" marR="0" lvl="2" indent="-215900" algn="l" defTabSz="914400" rtl="0" eaLnBrk="0" fontAlgn="base" latinLnBrk="0" hangingPunct="0">
              <a:lnSpc>
                <a:spcPct val="100000"/>
              </a:lnSpc>
              <a:spcBef>
                <a:spcPts val="0"/>
              </a:spcBef>
              <a:spcAft>
                <a:spcPts val="1200"/>
              </a:spcAft>
              <a:buClrTx/>
              <a:buSzTx/>
              <a:buFont typeface="Arial" pitchFamily="84" charset="0"/>
              <a:buChar char="•"/>
              <a:tabLst/>
              <a:defRPr/>
            </a:pPr>
            <a:r>
              <a:rPr kumimoji="0" lang="en-GB" sz="1600" b="0" i="0" u="none" strike="noStrike" kern="1200" cap="none" spc="0" normalizeH="0" baseline="0" noProof="0">
                <a:ln>
                  <a:noFill/>
                </a:ln>
                <a:solidFill>
                  <a:srgbClr val="002060"/>
                </a:solidFill>
                <a:effectLst/>
                <a:uLnTx/>
                <a:uFillTx/>
                <a:ea typeface="ヒラギノ角ゴ Pro W3"/>
                <a:cs typeface="+mn-cs"/>
              </a:rPr>
              <a:t>There is a duty of care to patients or residents to do everything in your power to protect them against infection, this includes being immunised against flu </a:t>
            </a:r>
            <a:endParaRPr lang="en-GB" sz="1600" b="0" i="0" u="none" strike="noStrike" kern="1200" cap="none" spc="0" normalizeH="0" baseline="0" noProof="0">
              <a:ln>
                <a:noFill/>
              </a:ln>
              <a:solidFill>
                <a:srgbClr val="002060"/>
              </a:solidFill>
              <a:effectLst/>
              <a:uLnTx/>
              <a:uFillTx/>
              <a:ea typeface="ヒラギノ角ゴ Pro W3"/>
              <a:cs typeface="Arial"/>
            </a:endParaRPr>
          </a:p>
        </p:txBody>
      </p:sp>
      <p:sp>
        <p:nvSpPr>
          <p:cNvPr id="4" name="Slide Number Placeholder 4">
            <a:extLst>
              <a:ext uri="{FF2B5EF4-FFF2-40B4-BE49-F238E27FC236}">
                <a16:creationId xmlns:a16="http://schemas.microsoft.com/office/drawing/2014/main" id="{789E0754-1B99-FE10-8FFE-8737AA818FA4}"/>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86</a:t>
            </a:fld>
            <a:endParaRPr lang="en-GB"/>
          </a:p>
        </p:txBody>
      </p:sp>
      <p:sp>
        <p:nvSpPr>
          <p:cNvPr id="6" name="Footer Placeholder 3">
            <a:extLst>
              <a:ext uri="{FF2B5EF4-FFF2-40B4-BE49-F238E27FC236}">
                <a16:creationId xmlns:a16="http://schemas.microsoft.com/office/drawing/2014/main" id="{A414B0BC-C741-310E-E96A-604AF55CED0C}"/>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650305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D944-0EF8-290C-D134-FA3D135EFCAC}"/>
              </a:ext>
            </a:extLst>
          </p:cNvPr>
          <p:cNvSpPr>
            <a:spLocks noGrp="1"/>
          </p:cNvSpPr>
          <p:nvPr>
            <p:ph type="title"/>
          </p:nvPr>
        </p:nvSpPr>
        <p:spPr>
          <a:xfrm>
            <a:off x="468731" y="286017"/>
            <a:ext cx="10515600" cy="1325563"/>
          </a:xfrm>
        </p:spPr>
        <p:txBody>
          <a:bodyPr/>
          <a:lstStyle/>
          <a:p>
            <a:r>
              <a:rPr lang="en-GB" sz="3600" b="1"/>
              <a:t>Resources </a:t>
            </a:r>
          </a:p>
        </p:txBody>
      </p:sp>
      <p:pic>
        <p:nvPicPr>
          <p:cNvPr id="5" name="Picture 4">
            <a:extLst>
              <a:ext uri="{FF2B5EF4-FFF2-40B4-BE49-F238E27FC236}">
                <a16:creationId xmlns:a16="http://schemas.microsoft.com/office/drawing/2014/main" id="{0870BCE1-5C73-4132-A730-161B5B8B3462}"/>
              </a:ext>
            </a:extLst>
          </p:cNvPr>
          <p:cNvPicPr>
            <a:picLocks noChangeAspect="1"/>
          </p:cNvPicPr>
          <p:nvPr/>
        </p:nvPicPr>
        <p:blipFill>
          <a:blip r:embed="rId3"/>
          <a:stretch>
            <a:fillRect/>
          </a:stretch>
        </p:blipFill>
        <p:spPr>
          <a:xfrm>
            <a:off x="8611371" y="601789"/>
            <a:ext cx="1507843" cy="2119291"/>
          </a:xfrm>
          <a:prstGeom prst="rect">
            <a:avLst/>
          </a:prstGeom>
        </p:spPr>
      </p:pic>
      <p:sp>
        <p:nvSpPr>
          <p:cNvPr id="6" name="TextBox 5">
            <a:extLst>
              <a:ext uri="{FF2B5EF4-FFF2-40B4-BE49-F238E27FC236}">
                <a16:creationId xmlns:a16="http://schemas.microsoft.com/office/drawing/2014/main" id="{D5A0FCC3-0E65-E9CF-37BF-C604ED204821}"/>
              </a:ext>
            </a:extLst>
          </p:cNvPr>
          <p:cNvSpPr txBox="1"/>
          <p:nvPr/>
        </p:nvSpPr>
        <p:spPr>
          <a:xfrm>
            <a:off x="362276" y="1117452"/>
            <a:ext cx="5099712" cy="5355312"/>
          </a:xfrm>
          <a:prstGeom prst="rect">
            <a:avLst/>
          </a:prstGeom>
          <a:noFill/>
        </p:spPr>
        <p:txBody>
          <a:bodyPr wrap="square" lIns="91440" tIns="45720" rIns="91440" bIns="45720" rtlCol="0" anchor="t">
            <a:spAutoFit/>
          </a:bodyPr>
          <a:lstStyle/>
          <a:p>
            <a:pPr rtl="0">
              <a:buFont typeface="Arial" panose="020B0604020202020204" pitchFamily="34" charset="0"/>
              <a:buChar char="•"/>
            </a:pPr>
            <a:r>
              <a:rPr lang="en-GB"/>
              <a:t> All immunisation resources can be downloaded and ordered from: </a:t>
            </a:r>
            <a:r>
              <a:rPr lang="en-GB">
                <a:hlinkClick r:id="rId4"/>
              </a:rPr>
              <a:t>Health Information Resources - Public Health Wales (</a:t>
            </a:r>
            <a:r>
              <a:rPr lang="en-GB" err="1">
                <a:hlinkClick r:id="rId4"/>
              </a:rPr>
              <a:t>nhs.wales</a:t>
            </a:r>
            <a:r>
              <a:rPr lang="en-GB">
                <a:hlinkClick r:id="rId4"/>
              </a:rPr>
              <a:t>)</a:t>
            </a:r>
            <a:endParaRPr lang="en-GB">
              <a:effectLst/>
            </a:endParaRPr>
          </a:p>
          <a:p>
            <a:pPr rtl="0">
              <a:buFont typeface="Arial" panose="020B0604020202020204" pitchFamily="34" charset="0"/>
              <a:buChar char="•"/>
            </a:pPr>
            <a:endParaRPr lang="en-GB"/>
          </a:p>
          <a:p>
            <a:pPr rtl="0">
              <a:buFont typeface="Arial" panose="020B0604020202020204" pitchFamily="34" charset="0"/>
              <a:buChar char="•"/>
            </a:pPr>
            <a:r>
              <a:rPr lang="en-GB"/>
              <a:t> Leaflets and other resources in accessible formats can be accessed here: </a:t>
            </a:r>
            <a:r>
              <a:rPr lang="en-GB">
                <a:hlinkClick r:id="rId5"/>
              </a:rPr>
              <a:t>Flu vaccine accessible information - Public Health Wales (</a:t>
            </a:r>
            <a:r>
              <a:rPr lang="en-GB" err="1">
                <a:hlinkClick r:id="rId5"/>
              </a:rPr>
              <a:t>nhs.wales</a:t>
            </a:r>
            <a:r>
              <a:rPr lang="en-GB">
                <a:hlinkClick r:id="rId5"/>
              </a:rPr>
              <a:t>)</a:t>
            </a:r>
            <a:endParaRPr lang="en-GB">
              <a:effectLst/>
            </a:endParaRPr>
          </a:p>
          <a:p>
            <a:pPr rtl="0"/>
            <a:endParaRPr lang="en-GB"/>
          </a:p>
          <a:p>
            <a:pPr rtl="0">
              <a:buFont typeface="Arial" panose="020B0604020202020204" pitchFamily="34" charset="0"/>
              <a:buChar char="•"/>
            </a:pPr>
            <a:r>
              <a:rPr lang="en-GB"/>
              <a:t> Resources for health and social care professionals are available here: </a:t>
            </a:r>
            <a:r>
              <a:rPr lang="en-GB">
                <a:hlinkClick r:id="rId6"/>
              </a:rPr>
              <a:t>Resources for health and social care professionals - Public Health Wales (</a:t>
            </a:r>
            <a:r>
              <a:rPr lang="en-GB" err="1">
                <a:hlinkClick r:id="rId6"/>
              </a:rPr>
              <a:t>nhs.wales</a:t>
            </a:r>
            <a:r>
              <a:rPr lang="en-GB">
                <a:hlinkClick r:id="rId6"/>
              </a:rPr>
              <a:t>)</a:t>
            </a:r>
            <a:endParaRPr lang="en-GB"/>
          </a:p>
          <a:p>
            <a:pPr>
              <a:buFont typeface="Arial" panose="020B0604020202020204" pitchFamily="34" charset="0"/>
              <a:buChar char="•"/>
            </a:pPr>
            <a:endParaRPr lang="en-GB">
              <a:cs typeface="Arial"/>
            </a:endParaRPr>
          </a:p>
          <a:p>
            <a:pPr>
              <a:buFont typeface="Arial" panose="020B0604020202020204" pitchFamily="34" charset="0"/>
              <a:buChar char="•"/>
            </a:pPr>
            <a:r>
              <a:rPr lang="en-GB">
                <a:cs typeface="Arial"/>
              </a:rPr>
              <a:t>Public Health Wales digital campaign assets including animations and social media graphics are available from </a:t>
            </a:r>
            <a:r>
              <a:rPr lang="en-GB">
                <a:ea typeface="+mn-lt"/>
                <a:cs typeface="+mn-lt"/>
                <a:hlinkClick r:id="rId7"/>
              </a:rPr>
              <a:t>Public Health Wales Asset Library</a:t>
            </a:r>
            <a:endParaRPr lang="en-GB">
              <a:cs typeface="Arial"/>
            </a:endParaRPr>
          </a:p>
          <a:p>
            <a:pPr marL="285750" indent="-285750">
              <a:buFont typeface="Arial" panose="020B0604020202020204" pitchFamily="34" charset="0"/>
              <a:buChar char="•"/>
            </a:pPr>
            <a:endParaRPr lang="en-GB">
              <a:cs typeface="Arial"/>
            </a:endParaRPr>
          </a:p>
        </p:txBody>
      </p:sp>
      <p:sp>
        <p:nvSpPr>
          <p:cNvPr id="3" name="Slide Number Placeholder 4">
            <a:extLst>
              <a:ext uri="{FF2B5EF4-FFF2-40B4-BE49-F238E27FC236}">
                <a16:creationId xmlns:a16="http://schemas.microsoft.com/office/drawing/2014/main" id="{E3BFE893-A771-01BA-D985-6FEEB6DD6B94}"/>
              </a:ext>
            </a:extLst>
          </p:cNvPr>
          <p:cNvSpPr>
            <a:spLocks noGrp="1"/>
          </p:cNvSpPr>
          <p:nvPr>
            <p:ph type="sldNum" sz="quarter" idx="12"/>
          </p:nvPr>
        </p:nvSpPr>
        <p:spPr>
          <a:xfrm>
            <a:off x="8610600" y="6356350"/>
            <a:ext cx="2743200" cy="365125"/>
          </a:xfrm>
        </p:spPr>
        <p:txBody>
          <a:bodyPr/>
          <a:lstStyle/>
          <a:p>
            <a:fld id="{561D0CCE-8DCC-44DC-A653-AE62B1D84A52}" type="slidenum">
              <a:rPr lang="en-GB" smtClean="0"/>
              <a:pPr/>
              <a:t>87</a:t>
            </a:fld>
            <a:endParaRPr lang="en-GB"/>
          </a:p>
        </p:txBody>
      </p:sp>
      <p:pic>
        <p:nvPicPr>
          <p:cNvPr id="15" name="Picture 14">
            <a:extLst>
              <a:ext uri="{FF2B5EF4-FFF2-40B4-BE49-F238E27FC236}">
                <a16:creationId xmlns:a16="http://schemas.microsoft.com/office/drawing/2014/main" id="{2EB4B148-A4BF-8D59-A3FA-1E7E76C72AAA}"/>
              </a:ext>
            </a:extLst>
          </p:cNvPr>
          <p:cNvPicPr>
            <a:picLocks noChangeAspect="1"/>
          </p:cNvPicPr>
          <p:nvPr/>
        </p:nvPicPr>
        <p:blipFill>
          <a:blip r:embed="rId8"/>
          <a:stretch>
            <a:fillRect/>
          </a:stretch>
        </p:blipFill>
        <p:spPr>
          <a:xfrm>
            <a:off x="9652771" y="1757282"/>
            <a:ext cx="1582467" cy="2353325"/>
          </a:xfrm>
          <a:prstGeom prst="rect">
            <a:avLst/>
          </a:prstGeom>
        </p:spPr>
      </p:pic>
      <p:pic>
        <p:nvPicPr>
          <p:cNvPr id="4" name="Picture 3" descr="A group of people smiling&#10;&#10;AI-generated content may be incorrect.">
            <a:extLst>
              <a:ext uri="{FF2B5EF4-FFF2-40B4-BE49-F238E27FC236}">
                <a16:creationId xmlns:a16="http://schemas.microsoft.com/office/drawing/2014/main" id="{38AD3CBA-B760-E7AD-B859-4FE4B397FB69}"/>
              </a:ext>
            </a:extLst>
          </p:cNvPr>
          <p:cNvPicPr>
            <a:picLocks noChangeAspect="1"/>
          </p:cNvPicPr>
          <p:nvPr/>
        </p:nvPicPr>
        <p:blipFill>
          <a:blip r:embed="rId9"/>
          <a:stretch>
            <a:fillRect/>
          </a:stretch>
        </p:blipFill>
        <p:spPr>
          <a:xfrm>
            <a:off x="10561497" y="245747"/>
            <a:ext cx="1058577" cy="2286002"/>
          </a:xfrm>
          <a:prstGeom prst="rect">
            <a:avLst/>
          </a:prstGeom>
        </p:spPr>
      </p:pic>
      <p:pic>
        <p:nvPicPr>
          <p:cNvPr id="10" name="Picture 9">
            <a:extLst>
              <a:ext uri="{FF2B5EF4-FFF2-40B4-BE49-F238E27FC236}">
                <a16:creationId xmlns:a16="http://schemas.microsoft.com/office/drawing/2014/main" id="{8D47A83B-798E-A121-A9B0-094FCFF16D58}"/>
              </a:ext>
            </a:extLst>
          </p:cNvPr>
          <p:cNvPicPr>
            <a:picLocks noChangeAspect="1"/>
          </p:cNvPicPr>
          <p:nvPr/>
        </p:nvPicPr>
        <p:blipFill>
          <a:blip r:embed="rId10"/>
          <a:stretch>
            <a:fillRect/>
          </a:stretch>
        </p:blipFill>
        <p:spPr>
          <a:xfrm>
            <a:off x="5824746" y="113464"/>
            <a:ext cx="1241279" cy="1759031"/>
          </a:xfrm>
          <a:prstGeom prst="rect">
            <a:avLst/>
          </a:prstGeom>
        </p:spPr>
      </p:pic>
      <p:pic>
        <p:nvPicPr>
          <p:cNvPr id="16" name="Picture 15">
            <a:extLst>
              <a:ext uri="{FF2B5EF4-FFF2-40B4-BE49-F238E27FC236}">
                <a16:creationId xmlns:a16="http://schemas.microsoft.com/office/drawing/2014/main" id="{FB412445-2832-07E5-9B82-438B658DFC4F}"/>
              </a:ext>
            </a:extLst>
          </p:cNvPr>
          <p:cNvPicPr>
            <a:picLocks noChangeAspect="1"/>
          </p:cNvPicPr>
          <p:nvPr/>
        </p:nvPicPr>
        <p:blipFill>
          <a:blip r:embed="rId11"/>
          <a:stretch>
            <a:fillRect/>
          </a:stretch>
        </p:blipFill>
        <p:spPr>
          <a:xfrm>
            <a:off x="6932783" y="424594"/>
            <a:ext cx="1241279" cy="1769767"/>
          </a:xfrm>
          <a:prstGeom prst="rect">
            <a:avLst/>
          </a:prstGeom>
        </p:spPr>
      </p:pic>
      <p:pic>
        <p:nvPicPr>
          <p:cNvPr id="7" name="Picture 6" descr="A poster for a flu shot&#10;&#10;AI-generated content may be incorrect.">
            <a:extLst>
              <a:ext uri="{FF2B5EF4-FFF2-40B4-BE49-F238E27FC236}">
                <a16:creationId xmlns:a16="http://schemas.microsoft.com/office/drawing/2014/main" id="{BA68E428-93A1-408E-4F6E-107BE31125DE}"/>
              </a:ext>
            </a:extLst>
          </p:cNvPr>
          <p:cNvPicPr>
            <a:picLocks noChangeAspect="1"/>
          </p:cNvPicPr>
          <p:nvPr/>
        </p:nvPicPr>
        <p:blipFill>
          <a:blip r:embed="rId12"/>
          <a:stretch>
            <a:fillRect/>
          </a:stretch>
        </p:blipFill>
        <p:spPr>
          <a:xfrm>
            <a:off x="5438393" y="2314850"/>
            <a:ext cx="2534656" cy="1952192"/>
          </a:xfrm>
          <a:prstGeom prst="rect">
            <a:avLst/>
          </a:prstGeom>
        </p:spPr>
      </p:pic>
      <p:pic>
        <p:nvPicPr>
          <p:cNvPr id="11" name="Picture 10" descr="A poster of women&amp;#39;s health&#10;&#10;AI-generated content may be incorrect.">
            <a:extLst>
              <a:ext uri="{FF2B5EF4-FFF2-40B4-BE49-F238E27FC236}">
                <a16:creationId xmlns:a16="http://schemas.microsoft.com/office/drawing/2014/main" id="{28523F21-A3A1-7E6D-4079-F64E4CBBCD6E}"/>
              </a:ext>
            </a:extLst>
          </p:cNvPr>
          <p:cNvPicPr>
            <a:picLocks noChangeAspect="1"/>
          </p:cNvPicPr>
          <p:nvPr/>
        </p:nvPicPr>
        <p:blipFill>
          <a:blip r:embed="rId13"/>
          <a:srcRect l="3109" t="-124" r="-518" b="188"/>
          <a:stretch>
            <a:fillRect/>
          </a:stretch>
        </p:blipFill>
        <p:spPr>
          <a:xfrm>
            <a:off x="7493315" y="2681044"/>
            <a:ext cx="879730" cy="1931600"/>
          </a:xfrm>
          <a:prstGeom prst="rect">
            <a:avLst/>
          </a:prstGeom>
        </p:spPr>
      </p:pic>
      <p:pic>
        <p:nvPicPr>
          <p:cNvPr id="18" name="Picture 17">
            <a:extLst>
              <a:ext uri="{FF2B5EF4-FFF2-40B4-BE49-F238E27FC236}">
                <a16:creationId xmlns:a16="http://schemas.microsoft.com/office/drawing/2014/main" id="{5B3532BD-2B97-1DA4-A780-AC813FA44F40}"/>
              </a:ext>
            </a:extLst>
          </p:cNvPr>
          <p:cNvPicPr>
            <a:picLocks noChangeAspect="1"/>
          </p:cNvPicPr>
          <p:nvPr/>
        </p:nvPicPr>
        <p:blipFill>
          <a:blip r:embed="rId14"/>
          <a:stretch>
            <a:fillRect/>
          </a:stretch>
        </p:blipFill>
        <p:spPr>
          <a:xfrm>
            <a:off x="9826797" y="4800592"/>
            <a:ext cx="1631766" cy="1366272"/>
          </a:xfrm>
          <a:prstGeom prst="rect">
            <a:avLst/>
          </a:prstGeom>
          <a:effectLst>
            <a:outerShdw blurRad="50800" dist="50800" dir="5400000" algn="ctr" rotWithShape="0">
              <a:schemeClr val="tx1">
                <a:lumMod val="50000"/>
              </a:schemeClr>
            </a:outerShdw>
          </a:effectLst>
        </p:spPr>
      </p:pic>
      <p:pic>
        <p:nvPicPr>
          <p:cNvPr id="14" name="Picture 13">
            <a:extLst>
              <a:ext uri="{FF2B5EF4-FFF2-40B4-BE49-F238E27FC236}">
                <a16:creationId xmlns:a16="http://schemas.microsoft.com/office/drawing/2014/main" id="{524994E2-682D-7DB4-3258-CCFFDF00E07A}"/>
              </a:ext>
            </a:extLst>
          </p:cNvPr>
          <p:cNvPicPr>
            <a:picLocks noChangeAspect="1"/>
          </p:cNvPicPr>
          <p:nvPr/>
        </p:nvPicPr>
        <p:blipFill>
          <a:blip r:embed="rId15"/>
          <a:stretch>
            <a:fillRect/>
          </a:stretch>
        </p:blipFill>
        <p:spPr>
          <a:xfrm>
            <a:off x="8493749" y="4256309"/>
            <a:ext cx="1488451" cy="1452399"/>
          </a:xfrm>
          <a:prstGeom prst="rect">
            <a:avLst/>
          </a:prstGeom>
          <a:effectLst>
            <a:outerShdw blurRad="50800" dist="50800" dir="5400000" algn="ctr" rotWithShape="0">
              <a:schemeClr val="tx1">
                <a:lumMod val="50000"/>
              </a:schemeClr>
            </a:outerShdw>
          </a:effectLst>
        </p:spPr>
      </p:pic>
      <p:pic>
        <p:nvPicPr>
          <p:cNvPr id="20" name="Picture 19">
            <a:extLst>
              <a:ext uri="{FF2B5EF4-FFF2-40B4-BE49-F238E27FC236}">
                <a16:creationId xmlns:a16="http://schemas.microsoft.com/office/drawing/2014/main" id="{76DAC3F5-3C6D-DE43-679D-58AE8342CE21}"/>
              </a:ext>
            </a:extLst>
          </p:cNvPr>
          <p:cNvPicPr>
            <a:picLocks noChangeAspect="1"/>
          </p:cNvPicPr>
          <p:nvPr/>
        </p:nvPicPr>
        <p:blipFill>
          <a:blip r:embed="rId16"/>
          <a:stretch>
            <a:fillRect/>
          </a:stretch>
        </p:blipFill>
        <p:spPr>
          <a:xfrm>
            <a:off x="7031669" y="4831217"/>
            <a:ext cx="1537904" cy="1305022"/>
          </a:xfrm>
          <a:prstGeom prst="rect">
            <a:avLst/>
          </a:prstGeom>
          <a:effectLst>
            <a:outerShdw blurRad="50800" dist="50800" dir="5400000" algn="ctr" rotWithShape="0">
              <a:schemeClr val="tx1">
                <a:lumMod val="50000"/>
              </a:schemeClr>
            </a:outerShdw>
          </a:effectLst>
        </p:spPr>
      </p:pic>
      <p:sp>
        <p:nvSpPr>
          <p:cNvPr id="9" name="Footer Placeholder 3">
            <a:extLst>
              <a:ext uri="{FF2B5EF4-FFF2-40B4-BE49-F238E27FC236}">
                <a16:creationId xmlns:a16="http://schemas.microsoft.com/office/drawing/2014/main" id="{4976E41F-D993-8D7E-9920-AC6256A02648}"/>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31507381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A343-8D3F-DDA5-63F3-2F62A5DF4FDD}"/>
              </a:ext>
            </a:extLst>
          </p:cNvPr>
          <p:cNvSpPr>
            <a:spLocks noGrp="1"/>
          </p:cNvSpPr>
          <p:nvPr>
            <p:ph type="title"/>
          </p:nvPr>
        </p:nvSpPr>
        <p:spPr>
          <a:xfrm>
            <a:off x="876300" y="0"/>
            <a:ext cx="10515600" cy="1325563"/>
          </a:xfrm>
        </p:spPr>
        <p:txBody>
          <a:bodyPr lIns="91440" tIns="45720" rIns="91440" bIns="45720" anchor="t"/>
          <a:lstStyle/>
          <a:p>
            <a:r>
              <a:rPr lang="en-GB" sz="3600" b="1"/>
              <a:t>Flu eLearning modules </a:t>
            </a:r>
          </a:p>
        </p:txBody>
      </p:sp>
      <p:sp>
        <p:nvSpPr>
          <p:cNvPr id="3" name="Content Placeholder 2">
            <a:extLst>
              <a:ext uri="{FF2B5EF4-FFF2-40B4-BE49-F238E27FC236}">
                <a16:creationId xmlns:a16="http://schemas.microsoft.com/office/drawing/2014/main" id="{EC206838-8D2F-9F69-FC67-3B63D952FFC1}"/>
              </a:ext>
            </a:extLst>
          </p:cNvPr>
          <p:cNvSpPr>
            <a:spLocks noGrp="1"/>
          </p:cNvSpPr>
          <p:nvPr>
            <p:ph idx="1"/>
          </p:nvPr>
        </p:nvSpPr>
        <p:spPr>
          <a:xfrm>
            <a:off x="876300" y="897427"/>
            <a:ext cx="10439400" cy="4481726"/>
          </a:xfrm>
        </p:spPr>
        <p:txBody>
          <a:bodyPr lIns="91440" tIns="45720" rIns="91440" bIns="45720" anchor="t"/>
          <a:lstStyle/>
          <a:p>
            <a:pPr marL="0" indent="0">
              <a:lnSpc>
                <a:spcPct val="107000"/>
              </a:lnSpc>
              <a:spcAft>
                <a:spcPts val="800"/>
              </a:spcAft>
              <a:buNone/>
            </a:pPr>
            <a:r>
              <a:rPr lang="en-GB" sz="1600" b="1" u="sng" kern="100" dirty="0">
                <a:effectLst/>
                <a:ea typeface="Calibri"/>
                <a:cs typeface="Times New Roman"/>
              </a:rPr>
              <a:t>Flu Vaccine information for health and social care staff in Wales </a:t>
            </a:r>
            <a:r>
              <a:rPr lang="en-GB" sz="1600" b="1" u="sng" kern="100" dirty="0">
                <a:ea typeface="Calibri"/>
                <a:cs typeface="Times New Roman"/>
              </a:rPr>
              <a:t>2026-27- Coming soon</a:t>
            </a:r>
            <a:endParaRPr lang="en-GB" sz="1600" kern="100" dirty="0">
              <a:effectLst/>
              <a:ea typeface="Calibri" panose="020F0502020204030204" pitchFamily="34" charset="0"/>
              <a:cs typeface="Times New Roman" panose="02020603050405020304" pitchFamily="18" charset="0"/>
            </a:endParaRPr>
          </a:p>
          <a:p>
            <a:r>
              <a:rPr lang="en-GB" sz="1600" kern="100" dirty="0">
                <a:solidFill>
                  <a:srgbClr val="212A73"/>
                </a:solidFill>
                <a:ea typeface="Calibri"/>
                <a:cs typeface="Arial"/>
              </a:rPr>
              <a:t>The module explains why the annual flu vaccine is so important for all health and social care workers. It gives an overview of flu and its complications. It gives details of who is eligible to receive the vaccine and how to obtain it. It is suitable for all NHS Wales workers, non-NHS health care workers, people who work in care homes, social care and the third/voluntary sector. More information on how to access this module is available here</a:t>
            </a:r>
            <a:r>
              <a:rPr lang="en-GB" sz="1600" kern="100" dirty="0">
                <a:solidFill>
                  <a:srgbClr val="212529"/>
                </a:solidFill>
                <a:ea typeface="Calibri"/>
                <a:cs typeface="Arial"/>
              </a:rPr>
              <a:t>: </a:t>
            </a:r>
            <a:r>
              <a:rPr lang="en-GB" sz="1600" kern="100" dirty="0">
                <a:solidFill>
                  <a:srgbClr val="0000FF"/>
                </a:solidFill>
                <a:ea typeface="Calibri"/>
                <a:cs typeface="Arial"/>
                <a:hlinkClick r:id="rId3"/>
              </a:rPr>
              <a:t>Immunisation eLearning - Public Health Wales (</a:t>
            </a:r>
            <a:r>
              <a:rPr lang="en-GB" sz="1600" kern="100" dirty="0" err="1">
                <a:solidFill>
                  <a:srgbClr val="0000FF"/>
                </a:solidFill>
                <a:ea typeface="Calibri"/>
                <a:cs typeface="Arial"/>
                <a:hlinkClick r:id="rId3"/>
              </a:rPr>
              <a:t>nhs.wales</a:t>
            </a:r>
            <a:r>
              <a:rPr lang="en-GB" sz="1600" kern="100" dirty="0">
                <a:solidFill>
                  <a:srgbClr val="0000FF"/>
                </a:solidFill>
                <a:ea typeface="Calibri"/>
                <a:cs typeface="Arial"/>
                <a:hlinkClick r:id="rId3"/>
              </a:rPr>
              <a:t>)</a:t>
            </a:r>
            <a:r>
              <a:rPr lang="en-GB" sz="1600" kern="100" dirty="0">
                <a:solidFill>
                  <a:srgbClr val="212A73"/>
                </a:solidFill>
                <a:ea typeface="Calibri"/>
                <a:cs typeface="Arial"/>
              </a:rPr>
              <a:t> This module is </a:t>
            </a:r>
            <a:r>
              <a:rPr lang="en-GB" sz="1600" u="sng" kern="100" dirty="0">
                <a:solidFill>
                  <a:srgbClr val="212A73"/>
                </a:solidFill>
                <a:ea typeface="Calibri"/>
                <a:cs typeface="Arial"/>
              </a:rPr>
              <a:t>not</a:t>
            </a:r>
            <a:r>
              <a:rPr lang="en-GB" sz="1600" kern="100" dirty="0">
                <a:solidFill>
                  <a:srgbClr val="212A73"/>
                </a:solidFill>
                <a:ea typeface="Calibri"/>
                <a:cs typeface="Arial"/>
              </a:rPr>
              <a:t> a clinical update </a:t>
            </a:r>
          </a:p>
          <a:p>
            <a:endParaRPr lang="en-GB" sz="1600" b="1" u="sng" kern="100" dirty="0">
              <a:ea typeface="Calibri"/>
              <a:cs typeface="Times New Roman"/>
            </a:endParaRPr>
          </a:p>
          <a:p>
            <a:pPr marL="0" indent="0">
              <a:lnSpc>
                <a:spcPct val="107000"/>
              </a:lnSpc>
              <a:spcAft>
                <a:spcPts val="800"/>
              </a:spcAft>
              <a:buNone/>
            </a:pPr>
            <a:r>
              <a:rPr lang="en-GB" sz="1600" b="1" u="sng" kern="100" dirty="0">
                <a:effectLst/>
                <a:ea typeface="Calibri"/>
                <a:cs typeface="Times New Roman"/>
              </a:rPr>
              <a:t>Flu Clinical update for Wales </a:t>
            </a:r>
            <a:r>
              <a:rPr lang="en-GB" sz="1600" b="1" u="sng" kern="100" dirty="0">
                <a:ea typeface="Calibri"/>
                <a:cs typeface="Times New Roman"/>
              </a:rPr>
              <a:t>2026-27 – Coming soon</a:t>
            </a:r>
            <a:endParaRPr lang="en-GB" sz="16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600" kern="100" dirty="0">
                <a:effectLst/>
                <a:ea typeface="Calibri"/>
                <a:cs typeface="Times New Roman"/>
              </a:rPr>
              <a:t>This</a:t>
            </a:r>
            <a:r>
              <a:rPr lang="en-GB" sz="1600" kern="100" dirty="0">
                <a:ea typeface="Calibri"/>
                <a:cs typeface="Times New Roman"/>
              </a:rPr>
              <a:t> eLearning</a:t>
            </a:r>
            <a:r>
              <a:rPr lang="en-GB" sz="1600" kern="100" dirty="0">
                <a:effectLst/>
                <a:ea typeface="Calibri"/>
                <a:cs typeface="Times New Roman"/>
              </a:rPr>
              <a:t> </a:t>
            </a:r>
            <a:r>
              <a:rPr lang="en-GB" sz="1600" kern="100" dirty="0">
                <a:ea typeface="Calibri"/>
                <a:cs typeface="Times New Roman"/>
              </a:rPr>
              <a:t>module </a:t>
            </a:r>
            <a:r>
              <a:rPr lang="en-GB" sz="1600" kern="100" dirty="0">
                <a:effectLst/>
                <a:ea typeface="Calibri"/>
                <a:cs typeface="Times New Roman"/>
              </a:rPr>
              <a:t>is suitable for all healthcare professionals including health care support workers who immunise against flu or provide flu immunisation advice. It is the clinical update for Wales and has been updated for the </a:t>
            </a:r>
            <a:r>
              <a:rPr lang="en-GB" sz="1600" kern="100" dirty="0">
                <a:ea typeface="Calibri"/>
                <a:cs typeface="Times New Roman"/>
              </a:rPr>
              <a:t>2026-27</a:t>
            </a:r>
            <a:r>
              <a:rPr lang="en-GB" sz="1600" kern="100" dirty="0">
                <a:effectLst/>
                <a:ea typeface="Calibri"/>
                <a:cs typeface="Times New Roman"/>
              </a:rPr>
              <a:t> flu season </a:t>
            </a:r>
          </a:p>
          <a:p>
            <a:pPr>
              <a:lnSpc>
                <a:spcPct val="107000"/>
              </a:lnSpc>
              <a:spcAft>
                <a:spcPts val="800"/>
              </a:spcAft>
            </a:pPr>
            <a:r>
              <a:rPr lang="en-GB" sz="1600" kern="100" dirty="0">
                <a:effectLst/>
                <a:ea typeface="Calibri"/>
                <a:cs typeface="Times New Roman"/>
              </a:rPr>
              <a:t>For more information about the eLearning and how to access it please visit: </a:t>
            </a:r>
            <a:r>
              <a:rPr lang="en-GB" sz="1600" u="sng" kern="100" dirty="0">
                <a:solidFill>
                  <a:srgbClr val="0000FF"/>
                </a:solidFill>
                <a:effectLst/>
                <a:ea typeface="Calibri"/>
                <a:cs typeface="Times New Roman"/>
                <a:hlinkClick r:id="rId3"/>
              </a:rPr>
              <a:t>Immunisation eLearning - Public Health Wales (</a:t>
            </a:r>
            <a:r>
              <a:rPr lang="en-GB" sz="1600" u="sng" kern="100" dirty="0" err="1">
                <a:solidFill>
                  <a:srgbClr val="0000FF"/>
                </a:solidFill>
                <a:effectLst/>
                <a:ea typeface="Calibri"/>
                <a:cs typeface="Times New Roman"/>
                <a:hlinkClick r:id="rId3"/>
              </a:rPr>
              <a:t>nhs.wales</a:t>
            </a:r>
            <a:r>
              <a:rPr lang="en-GB" sz="1600" u="sng" kern="100" dirty="0">
                <a:solidFill>
                  <a:srgbClr val="0000FF"/>
                </a:solidFill>
                <a:effectLst/>
                <a:ea typeface="Calibri"/>
                <a:cs typeface="Times New Roman"/>
                <a:hlinkClick r:id="rId3"/>
              </a:rPr>
              <a:t>)</a:t>
            </a:r>
            <a:r>
              <a:rPr lang="en-GB" sz="1600" kern="100" dirty="0">
                <a:effectLst/>
                <a:ea typeface="Calibri"/>
                <a:cs typeface="Times New Roman"/>
              </a:rPr>
              <a:t> </a:t>
            </a:r>
          </a:p>
          <a:p>
            <a:endParaRPr lang="en-GB" dirty="0"/>
          </a:p>
        </p:txBody>
      </p:sp>
      <p:sp>
        <p:nvSpPr>
          <p:cNvPr id="5" name="Slide Number Placeholder 4">
            <a:extLst>
              <a:ext uri="{FF2B5EF4-FFF2-40B4-BE49-F238E27FC236}">
                <a16:creationId xmlns:a16="http://schemas.microsoft.com/office/drawing/2014/main" id="{27FC5A17-A4C3-A1BB-688A-DA3E9659C269}"/>
              </a:ext>
            </a:extLst>
          </p:cNvPr>
          <p:cNvSpPr>
            <a:spLocks noGrp="1"/>
          </p:cNvSpPr>
          <p:nvPr>
            <p:ph type="sldNum" sz="quarter" idx="12"/>
          </p:nvPr>
        </p:nvSpPr>
        <p:spPr/>
        <p:txBody>
          <a:bodyPr/>
          <a:lstStyle/>
          <a:p>
            <a:fld id="{561D0CCE-8DCC-44DC-A653-AE62B1D84A52}" type="slidenum">
              <a:rPr lang="en-GB" smtClean="0"/>
              <a:pPr/>
              <a:t>88</a:t>
            </a:fld>
            <a:endParaRPr lang="en-GB"/>
          </a:p>
        </p:txBody>
      </p:sp>
      <p:sp>
        <p:nvSpPr>
          <p:cNvPr id="6" name="Footer Placeholder 3">
            <a:extLst>
              <a:ext uri="{FF2B5EF4-FFF2-40B4-BE49-F238E27FC236}">
                <a16:creationId xmlns:a16="http://schemas.microsoft.com/office/drawing/2014/main" id="{BF78B0E1-F17E-B573-A174-8F1C0D5FC982}"/>
              </a:ext>
            </a:extLst>
          </p:cNvPr>
          <p:cNvSpPr>
            <a:spLocks noGrp="1"/>
          </p:cNvSpPr>
          <p:nvPr>
            <p:ph type="ftr" sz="quarter" idx="11"/>
          </p:nvPr>
        </p:nvSpPr>
        <p:spPr>
          <a:xfrm>
            <a:off x="838200" y="6356350"/>
            <a:ext cx="7315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Vaccination against Influenza</a:t>
            </a:r>
          </a:p>
        </p:txBody>
      </p:sp>
    </p:spTree>
    <p:extLst>
      <p:ext uri="{BB962C8B-B14F-4D97-AF65-F5344CB8AC3E}">
        <p14:creationId xmlns:p14="http://schemas.microsoft.com/office/powerpoint/2010/main" val="90110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9</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95250" y="136525"/>
            <a:ext cx="12192000" cy="683172"/>
          </a:xfrm>
        </p:spPr>
        <p:txBody>
          <a:bodyPr lIns="91440" tIns="45720" rIns="91440" bIns="45720" anchor="t">
            <a:noAutofit/>
          </a:bodyPr>
          <a:lstStyle/>
          <a:p>
            <a:r>
              <a:rPr lang="en-GB" sz="4000" b="1">
                <a:solidFill>
                  <a:srgbClr val="002060"/>
                </a:solidFill>
              </a:rPr>
              <a:t>Pre-requisites to administering Influenza vaccine</a:t>
            </a:r>
            <a:br>
              <a:rPr lang="en-GB" b="1"/>
            </a:br>
            <a:endParaRPr lang="en-GB" b="1">
              <a:solidFill>
                <a:srgbClr val="002060"/>
              </a:solidFill>
            </a:endParaRPr>
          </a:p>
        </p:txBody>
      </p:sp>
      <p:sp>
        <p:nvSpPr>
          <p:cNvPr id="7" name="Rectangle 6"/>
          <p:cNvSpPr/>
          <p:nvPr/>
        </p:nvSpPr>
        <p:spPr>
          <a:xfrm>
            <a:off x="96401" y="961155"/>
            <a:ext cx="11921847" cy="5228804"/>
          </a:xfrm>
          <a:prstGeom prst="rect">
            <a:avLst/>
          </a:prstGeom>
        </p:spPr>
        <p:txBody>
          <a:bodyPr wrap="square" lIns="91440" tIns="45720" rIns="91440" bIns="45720" anchor="t">
            <a:spAutoFit/>
          </a:bodyPr>
          <a:lstStyle/>
          <a:p>
            <a:pPr algn="just">
              <a:spcAft>
                <a:spcPts val="600"/>
              </a:spcAft>
            </a:pPr>
            <a:r>
              <a:rPr lang="en-GB" sz="1200">
                <a:solidFill>
                  <a:srgbClr val="002060"/>
                </a:solidFill>
              </a:rPr>
              <a:t>Before administering an influenza vaccine, it is recommended that: </a:t>
            </a:r>
            <a:endParaRPr lang="en-GB" sz="1200">
              <a:solidFill>
                <a:srgbClr val="002060"/>
              </a:solidFill>
              <a:cs typeface="Arial"/>
            </a:endParaRPr>
          </a:p>
          <a:p>
            <a:pPr marL="285750" indent="-285750" algn="just">
              <a:lnSpc>
                <a:spcPct val="150000"/>
              </a:lnSpc>
              <a:spcAft>
                <a:spcPts val="600"/>
              </a:spcAft>
              <a:buFont typeface="Arial" panose="020B0604020202020204" pitchFamily="34" charset="0"/>
              <a:buChar char="•"/>
            </a:pPr>
            <a:r>
              <a:rPr lang="en-GB" sz="1200">
                <a:effectLst/>
              </a:rPr>
              <a:t>Those new to immunisation should receive comprehensive foundation immunisation training. Both knowledge and clinical competence should be assessed before new immunisers start to give and/or advise about the Influenza vaccine </a:t>
            </a:r>
            <a:r>
              <a:rPr lang="en-GB" sz="1200">
                <a:solidFill>
                  <a:srgbClr val="0B0C0C"/>
                </a:solidFill>
                <a:latin typeface="Arial"/>
                <a:cs typeface="Arial"/>
                <a:hlinkClick r:id="rId3"/>
              </a:rPr>
              <a:t>National Minimum Standards and Core Curriculum for Vaccination Training</a:t>
            </a:r>
            <a:r>
              <a:rPr lang="en-GB" sz="1200">
                <a:solidFill>
                  <a:srgbClr val="0B0C0C"/>
                </a:solidFill>
                <a:latin typeface="Arial"/>
                <a:cs typeface="Arial"/>
              </a:rPr>
              <a:t>.</a:t>
            </a:r>
            <a:r>
              <a:rPr lang="en-GB" sz="1200">
                <a:solidFill>
                  <a:srgbClr val="212A73"/>
                </a:solidFill>
                <a:latin typeface="Arial"/>
                <a:cs typeface="Arial"/>
              </a:rPr>
              <a:t> An advisory document for Wales is available for use alongside this document that addresses specific issues relating to NHS Wales that are not reflected or may differ to England. The advisory document is available from</a:t>
            </a:r>
            <a:r>
              <a:rPr lang="en-GB" sz="1200">
                <a:solidFill>
                  <a:srgbClr val="0B0C0C"/>
                </a:solidFill>
                <a:latin typeface="Arial"/>
                <a:cs typeface="Arial"/>
              </a:rPr>
              <a:t> </a:t>
            </a:r>
            <a:r>
              <a:rPr lang="en-GB" sz="1200">
                <a:solidFill>
                  <a:srgbClr val="0B0C0C"/>
                </a:solidFill>
                <a:latin typeface="Arial"/>
                <a:cs typeface="Arial"/>
                <a:hlinkClick r:id="rId4"/>
              </a:rPr>
              <a:t>Immunisation training resources and events - Public Health Wales</a:t>
            </a:r>
            <a:r>
              <a:rPr lang="en-GB" sz="1200">
                <a:solidFill>
                  <a:srgbClr val="0B0C0C"/>
                </a:solidFill>
                <a:latin typeface="Arial"/>
                <a:cs typeface="Arial"/>
              </a:rPr>
              <a:t>.</a:t>
            </a:r>
            <a:r>
              <a:rPr lang="en-GB" sz="1200">
                <a:solidFill>
                  <a:srgbClr val="212A73"/>
                </a:solidFill>
                <a:latin typeface="Arial"/>
                <a:cs typeface="Arial"/>
              </a:rPr>
              <a:t> </a:t>
            </a:r>
            <a:endParaRPr lang="en-GB">
              <a:solidFill>
                <a:srgbClr val="212A73"/>
              </a:solidFill>
              <a:latin typeface="Arial"/>
              <a:cs typeface="Arial"/>
            </a:endParaRPr>
          </a:p>
          <a:p>
            <a:pPr marL="285750" indent="-285750" algn="just">
              <a:lnSpc>
                <a:spcPct val="150000"/>
              </a:lnSpc>
              <a:spcAft>
                <a:spcPts val="600"/>
              </a:spcAft>
              <a:buFont typeface="Arial" panose="020B0604020202020204" pitchFamily="34" charset="0"/>
              <a:buChar char="•"/>
            </a:pPr>
            <a:r>
              <a:rPr lang="en-GB" sz="1200">
                <a:solidFill>
                  <a:srgbClr val="212A73"/>
                </a:solidFill>
                <a:latin typeface="Arial"/>
                <a:cs typeface="Arial"/>
              </a:rPr>
              <a:t>Immunisers</a:t>
            </a:r>
            <a:r>
              <a:rPr lang="en-GB" sz="1200" b="0" i="0" u="none" strike="noStrike">
                <a:solidFill>
                  <a:srgbClr val="212A73"/>
                </a:solidFill>
                <a:effectLst/>
                <a:latin typeface="Arial"/>
                <a:cs typeface="Arial"/>
              </a:rPr>
              <a:t> have received Influenza vaccine training* through attending a taught session and/or eLearning </a:t>
            </a:r>
            <a:r>
              <a:rPr lang="en-GB" sz="1200" b="0" i="0" u="sng" strike="noStrike">
                <a:solidFill>
                  <a:srgbClr val="00A7A7"/>
                </a:solidFill>
                <a:effectLst/>
                <a:latin typeface="Arial"/>
                <a:cs typeface="Arial"/>
                <a:hlinkClick r:id="rId5"/>
              </a:rPr>
              <a:t>Immunisation eLearning - Public Health Wales (</a:t>
            </a:r>
            <a:r>
              <a:rPr lang="en-GB" sz="1200" b="0" i="0" u="sng" strike="noStrike" err="1">
                <a:solidFill>
                  <a:srgbClr val="00A7A7"/>
                </a:solidFill>
                <a:effectLst/>
                <a:latin typeface="Arial"/>
                <a:cs typeface="Arial"/>
                <a:hlinkClick r:id="rId5"/>
              </a:rPr>
              <a:t>nhs.wales</a:t>
            </a:r>
            <a:r>
              <a:rPr lang="en-GB" sz="1200" b="0" i="0" u="sng" strike="noStrike">
                <a:solidFill>
                  <a:srgbClr val="00A7A7"/>
                </a:solidFill>
                <a:effectLst/>
                <a:latin typeface="Arial"/>
                <a:cs typeface="Arial"/>
                <a:hlinkClick r:id="rId5"/>
              </a:rPr>
              <a:t>)</a:t>
            </a:r>
            <a:r>
              <a:rPr lang="en-GB" sz="1200" b="0" i="0">
                <a:solidFill>
                  <a:srgbClr val="212A73"/>
                </a:solidFill>
                <a:effectLst/>
                <a:latin typeface="Arial"/>
                <a:cs typeface="Arial"/>
              </a:rPr>
              <a:t>​</a:t>
            </a:r>
            <a:r>
              <a:rPr lang="en-GB" sz="1200">
                <a:solidFill>
                  <a:srgbClr val="212A73"/>
                </a:solidFill>
                <a:latin typeface="Arial"/>
                <a:cs typeface="Arial"/>
              </a:rPr>
              <a:t>. Specific flu training recommendations for Wales will be available to view here: </a:t>
            </a:r>
            <a:r>
              <a:rPr lang="en-GB" sz="1200">
                <a:solidFill>
                  <a:srgbClr val="212A73"/>
                </a:solidFill>
                <a:ea typeface="+mn-lt"/>
                <a:cs typeface="+mn-lt"/>
                <a:hlinkClick r:id="rId4"/>
              </a:rPr>
              <a:t>Immunisation training resources and events - Public Health Wales</a:t>
            </a:r>
            <a:r>
              <a:rPr lang="en-GB" sz="1200">
                <a:solidFill>
                  <a:srgbClr val="212A73"/>
                </a:solidFill>
                <a:latin typeface="Arial"/>
                <a:cs typeface="Arial"/>
              </a:rPr>
              <a:t> </a:t>
            </a:r>
            <a:endParaRPr lang="en-GB">
              <a:cs typeface="Arial"/>
            </a:endParaRPr>
          </a:p>
          <a:p>
            <a:pPr marL="285750" indent="-285750" algn="just">
              <a:lnSpc>
                <a:spcPct val="150000"/>
              </a:lnSpc>
              <a:spcAft>
                <a:spcPts val="600"/>
              </a:spcAft>
              <a:buFont typeface="Arial" panose="020B0604020202020204" pitchFamily="34" charset="0"/>
              <a:buChar char="•"/>
            </a:pPr>
            <a:r>
              <a:rPr lang="en-GB" sz="1200" b="0" i="0" u="none" strike="noStrike">
                <a:solidFill>
                  <a:srgbClr val="212A73"/>
                </a:solidFill>
                <a:effectLst/>
                <a:latin typeface="Arial"/>
                <a:cs typeface="Arial"/>
              </a:rPr>
              <a:t>Immunisers have received practical training in Influenza vaccine preparation and administration (if required)</a:t>
            </a:r>
            <a:endParaRPr lang="en-GB" sz="1200" b="0" i="0" u="sng">
              <a:solidFill>
                <a:srgbClr val="024DBC"/>
              </a:solidFill>
              <a:effectLst/>
              <a:latin typeface="Arial"/>
              <a:cs typeface="Arial"/>
            </a:endParaRPr>
          </a:p>
          <a:p>
            <a:pPr marL="285750" indent="-285750" algn="just" rtl="0" fontAlgn="base">
              <a:buFont typeface="Arial" panose="020B0604020202020204" pitchFamily="34" charset="0"/>
              <a:buChar char="•"/>
            </a:pPr>
            <a:r>
              <a:rPr lang="en-GB" sz="1200" b="0" i="0">
                <a:solidFill>
                  <a:srgbClr val="212A73"/>
                </a:solidFill>
                <a:effectLst/>
                <a:latin typeface="Arial"/>
                <a:cs typeface="Arial"/>
              </a:rPr>
              <a:t>​</a:t>
            </a:r>
            <a:r>
              <a:rPr lang="en-GB" sz="1200">
                <a:solidFill>
                  <a:srgbClr val="002060"/>
                </a:solidFill>
              </a:rPr>
              <a:t>Training in the management of anaphylaxis and Basic Life Support is undertaken, as specified by policy for your local area and are familiar with </a:t>
            </a:r>
            <a:r>
              <a:rPr lang="en-GB" sz="1200">
                <a:hlinkClick r:id="rId6"/>
              </a:rPr>
              <a:t>Resuscitation Council UK (RCUK) guidance on Management of Anaphylaxis in the Vaccination Setting</a:t>
            </a:r>
            <a:endParaRPr lang="en-GB" sz="1200">
              <a:cs typeface="Arial"/>
            </a:endParaRPr>
          </a:p>
          <a:p>
            <a:pPr marL="285750" indent="-285750" algn="just">
              <a:lnSpc>
                <a:spcPct val="150000"/>
              </a:lnSpc>
              <a:buFont typeface="Arial" panose="020B0604020202020204" pitchFamily="34" charset="0"/>
              <a:buChar char="•"/>
            </a:pPr>
            <a:r>
              <a:rPr lang="en-GB" sz="1200">
                <a:effectLst/>
              </a:rPr>
              <a:t>Any additional statutory and mandatory training as required by your employer is completed </a:t>
            </a:r>
            <a:endParaRPr lang="en-GB" sz="1200">
              <a:cs typeface="Arial"/>
            </a:endParaRPr>
          </a:p>
          <a:p>
            <a:pPr marL="285750" indent="-285750" algn="just">
              <a:lnSpc>
                <a:spcPct val="150000"/>
              </a:lnSpc>
              <a:spcAft>
                <a:spcPts val="600"/>
              </a:spcAft>
              <a:buFont typeface="Arial" panose="020B0604020202020204" pitchFamily="34" charset="0"/>
              <a:buChar char="•"/>
            </a:pPr>
            <a:r>
              <a:rPr lang="en-GB" sz="1200"/>
              <a:t>An appropriate legal framework to supply and administer Influenza vaccine is in place e.g. Written prescription, Patient Specific Direction (PSD),  Patient Group Direction (PGD)  or Vaccine Group Direction (VGD). Visit </a:t>
            </a:r>
            <a:r>
              <a:rPr lang="en-GB" sz="1200">
                <a:hlinkClick r:id="rId7"/>
              </a:rPr>
              <a:t>here</a:t>
            </a:r>
            <a:r>
              <a:rPr lang="en-GB" sz="1200"/>
              <a:t> for Wales PGD and VGD templates </a:t>
            </a:r>
            <a:endParaRPr lang="en-GB" sz="1200">
              <a:cs typeface="Arial"/>
            </a:endParaRPr>
          </a:p>
          <a:p>
            <a:pPr marL="285750" indent="-285750" algn="just">
              <a:lnSpc>
                <a:spcPct val="150000"/>
              </a:lnSpc>
              <a:spcAft>
                <a:spcPts val="600"/>
              </a:spcAft>
              <a:buFont typeface="Arial" panose="020B0604020202020204" pitchFamily="34" charset="0"/>
              <a:buChar char="•"/>
            </a:pPr>
            <a:r>
              <a:rPr lang="en-GB" sz="1200">
                <a:effectLst/>
              </a:rPr>
              <a:t>Those involved in immunisation and vaccination understand the process of consent and how this applies when giving vaccines. Information on consent can be viewed here: </a:t>
            </a:r>
            <a:r>
              <a:rPr lang="en-GB" sz="1200">
                <a:hlinkClick r:id="rId8"/>
              </a:rPr>
              <a:t>Consent: the green book - GOV.UK</a:t>
            </a:r>
            <a:endParaRPr lang="en-GB" sz="1200" strike="sngStrike">
              <a:solidFill>
                <a:srgbClr val="00A7A7"/>
              </a:solidFill>
              <a:cs typeface="Arial"/>
            </a:endParaRPr>
          </a:p>
          <a:p>
            <a:pPr marL="285750" indent="-285750" algn="just">
              <a:lnSpc>
                <a:spcPct val="150000"/>
              </a:lnSpc>
              <a:spcAft>
                <a:spcPts val="600"/>
              </a:spcAft>
              <a:buFont typeface="Arial" panose="020B0604020202020204" pitchFamily="34" charset="0"/>
              <a:buChar char="•"/>
            </a:pPr>
            <a:r>
              <a:rPr lang="en-GB" sz="1200">
                <a:solidFill>
                  <a:srgbClr val="002060"/>
                </a:solidFill>
              </a:rPr>
              <a:t>Immunisers and those giving immunisation advice, access and familiarise themselves with the following key documents: Specific Green Book Chapter :</a:t>
            </a:r>
            <a:r>
              <a:rPr lang="en-GB" sz="1200">
                <a:solidFill>
                  <a:srgbClr val="002060"/>
                </a:solidFill>
                <a:hlinkClick r:id="rId9">
                  <a:extLst>
                    <a:ext uri="{A12FA001-AC4F-418D-AE19-62706E023703}">
                      <ahyp:hlinkClr xmlns:ahyp="http://schemas.microsoft.com/office/drawing/2018/hyperlinkcolor" val="tx"/>
                    </a:ext>
                  </a:extLst>
                </a:hlinkClick>
              </a:rPr>
              <a:t>Influenza: the green book, - GOV.UK</a:t>
            </a:r>
            <a:r>
              <a:rPr lang="en-GB" sz="1200">
                <a:solidFill>
                  <a:srgbClr val="002060"/>
                </a:solidFill>
              </a:rPr>
              <a:t>; </a:t>
            </a:r>
            <a:r>
              <a:rPr lang="en-GB" sz="1200">
                <a:solidFill>
                  <a:srgbClr val="212A73"/>
                </a:solidFill>
              </a:rPr>
              <a:t>Flu Vaccination programme 2026/2027:Information for healthcare practitioners: </a:t>
            </a:r>
            <a:r>
              <a:rPr lang="en-GB" sz="1200">
                <a:solidFill>
                  <a:srgbClr val="002060"/>
                </a:solidFill>
                <a:hlinkClick r:id="rId10"/>
              </a:rPr>
              <a:t>Annual flu programme - GOV.UK</a:t>
            </a:r>
            <a:r>
              <a:rPr lang="en-GB" sz="1200">
                <a:solidFill>
                  <a:srgbClr val="002060"/>
                </a:solidFill>
              </a:rPr>
              <a:t>; T</a:t>
            </a:r>
            <a:r>
              <a:rPr lang="en-GB" sz="1200">
                <a:latin typeface="Arial"/>
                <a:cs typeface="Arial"/>
              </a:rPr>
              <a:t>he vaccine product information in the Summary of Product Characteristics: </a:t>
            </a:r>
            <a:r>
              <a:rPr lang="en-GB" sz="1200" u="sng">
                <a:solidFill>
                  <a:schemeClr val="accent1">
                    <a:lumMod val="75000"/>
                  </a:schemeClr>
                </a:solidFill>
                <a:latin typeface="Arial"/>
                <a:cs typeface="Arial"/>
                <a:hlinkClick r:id="rId11">
                  <a:extLst>
                    <a:ext uri="{A12FA001-AC4F-418D-AE19-62706E023703}">
                      <ahyp:hlinkClr xmlns:ahyp="http://schemas.microsoft.com/office/drawing/2018/hyperlinkcolor" val="tx"/>
                    </a:ext>
                  </a:extLst>
                </a:hlinkClick>
              </a:rPr>
              <a:t>Electronic Medicines Compendium</a:t>
            </a:r>
            <a:r>
              <a:rPr lang="en-GB" sz="1200">
                <a:latin typeface="Arial"/>
                <a:cs typeface="Arial"/>
              </a:rPr>
              <a:t> website) </a:t>
            </a:r>
            <a:endParaRPr lang="en-GB" sz="1200">
              <a:solidFill>
                <a:srgbClr val="002060"/>
              </a:solidFill>
              <a:highlight>
                <a:srgbClr val="FFFF00"/>
              </a:highlight>
              <a:cs typeface="Arial"/>
            </a:endParaRPr>
          </a:p>
        </p:txBody>
      </p:sp>
      <p:sp>
        <p:nvSpPr>
          <p:cNvPr id="3" name="Footer Placeholder 3">
            <a:extLst>
              <a:ext uri="{FF2B5EF4-FFF2-40B4-BE49-F238E27FC236}">
                <a16:creationId xmlns:a16="http://schemas.microsoft.com/office/drawing/2014/main" id="{77A74141-5F2B-F55F-409E-DD240A49209C}"/>
              </a:ext>
            </a:extLst>
          </p:cNvPr>
          <p:cNvSpPr>
            <a:spLocks noGrp="1"/>
          </p:cNvSpPr>
          <p:nvPr>
            <p:ph type="ftr" sz="quarter" idx="11"/>
          </p:nvPr>
        </p:nvSpPr>
        <p:spPr>
          <a:xfrm>
            <a:off x="838200" y="6356350"/>
            <a:ext cx="7315200" cy="365125"/>
          </a:xfrm>
        </p:spPr>
        <p:txBody>
          <a:bodyPr/>
          <a:lstStyle/>
          <a:p>
            <a:r>
              <a:rPr lang="en-GB"/>
              <a:t>Vaccination against Influenza</a:t>
            </a:r>
          </a:p>
        </p:txBody>
      </p:sp>
    </p:spTree>
    <p:extLst>
      <p:ext uri="{BB962C8B-B14F-4D97-AF65-F5344CB8AC3E}">
        <p14:creationId xmlns:p14="http://schemas.microsoft.com/office/powerpoint/2010/main" val="195811544"/>
      </p:ext>
    </p:extLst>
  </p:cSld>
  <p:clrMapOvr>
    <a:masterClrMapping/>
  </p:clrMapOvr>
</p:sld>
</file>

<file path=ppt/theme/theme1.xml><?xml version="1.0" encoding="utf-8"?>
<a:theme xmlns:a="http://schemas.openxmlformats.org/drawingml/2006/main" name="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2" ma:contentTypeDescription="Create a new document." ma:contentTypeScope="" ma:versionID="31944475cb52663afeecd1170bbe4cf0">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d31aee9691cead24ba5079fb1c4753f6"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minOccurs="0"/>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element ref="ns2:Reten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nillable="true" ma:displayName="Vaccine names" ma:format="Dropdown" ma:internalName="TypeofFAQ" ma:requiredMultiChoice="true">
      <xsd:complexType>
        <xsd:complexContent>
          <xsd:extension base="dms:MultiChoice">
            <xsd:sequence>
              <xsd:element name="Value" maxOccurs="unbounded" minOccurs="0" nillable="true">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sequence>
          </xsd:extension>
        </xsd:complexContent>
      </xsd:complex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Move to Archive Library"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Training Slides"/>
          <xsd:enumeration value="Evaluation - survey"/>
          <xsd:enumeration value="Evaluation - report"/>
          <xsd:enumeration value="Workplan commitments"/>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element name="RetentionDate" ma:index="28" nillable="true" ma:displayName="Retention Date" ma:format="DateOnly" ma:internalName="Reten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ofFAQ xmlns="2c9bf0ee-e2fa-4332-ade7-023316494af1">
      <Value>Flu</Value>
    </TypeofFAQ>
    <Archive xmlns="2c9bf0ee-e2fa-4332-ade7-023316494af1">false</Archive>
    <VersionNumbers xmlns="2c9bf0ee-e2fa-4332-ade7-023316494af1">V1</VersionNumbers>
    <TypeofDocument xmlns="2c9bf0ee-e2fa-4332-ade7-023316494af1">Training</TypeofDocument>
    <LifeCourse xmlns="2c9bf0ee-e2fa-4332-ade7-023316494af1">
      <Value>Generic Life Course</Value>
      <Value>All</Value>
    </LifeCourse>
    <TypeofDocument0 xmlns="2c9bf0ee-e2fa-4332-ade7-023316494af1">Training Slides</TypeofDocument0>
    <test xmlns="2c9bf0ee-e2fa-4332-ade7-023316494af1" xsi:nil="true"/>
    <VersionHistory xmlns="2c9bf0ee-e2fa-4332-ade7-023316494af1">Version 1</VersionHistory>
    <TaxCatchAll xmlns="fdfaf355-f7ae-47f3-8f93-739a60756710" xsi:nil="true"/>
    <lcf76f155ced4ddcb4097134ff3c332f xmlns="2c9bf0ee-e2fa-4332-ade7-023316494af1">
      <Terms xmlns="http://schemas.microsoft.com/office/infopath/2007/PartnerControls"/>
    </lcf76f155ced4ddcb4097134ff3c332f>
    <RetentionDate xmlns="2c9bf0ee-e2fa-4332-ade7-023316494af1" xsi:nil="true"/>
  </documentManagement>
</p:properties>
</file>

<file path=customXml/itemProps1.xml><?xml version="1.0" encoding="utf-8"?>
<ds:datastoreItem xmlns:ds="http://schemas.openxmlformats.org/officeDocument/2006/customXml" ds:itemID="{2C339364-60BE-4B32-BD1E-87B85BE5B458}">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35DEFA-EF74-478B-A33A-AF8BB4F046CC}">
  <ds:schemaRefs>
    <ds:schemaRef ds:uri="http://schemas.microsoft.com/sharepoint/v3/contenttype/forms"/>
  </ds:schemaRefs>
</ds:datastoreItem>
</file>

<file path=customXml/itemProps3.xml><?xml version="1.0" encoding="utf-8"?>
<ds:datastoreItem xmlns:ds="http://schemas.openxmlformats.org/officeDocument/2006/customXml" ds:itemID="{79F3318E-419E-4691-9552-64B6766ACA4A}">
  <ds:schemaRefs>
    <ds:schemaRef ds:uri="2c9bf0ee-e2fa-4332-ade7-023316494af1"/>
    <ds:schemaRef ds:uri="fdfaf355-f7ae-47f3-8f93-739a607567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TotalTime>102</TotalTime>
  <Words>14601</Words>
  <Application>Microsoft Office PowerPoint</Application>
  <PresentationFormat>Widescreen</PresentationFormat>
  <Paragraphs>1124</Paragraphs>
  <Slides>88</Slides>
  <Notes>60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Vaccination against Influenza </vt:lpstr>
      <vt:lpstr>Influenza vaccines included in training </vt:lpstr>
      <vt:lpstr>Acknowledgements</vt:lpstr>
      <vt:lpstr>Contents</vt:lpstr>
      <vt:lpstr>PowerPoint Presentation</vt:lpstr>
      <vt:lpstr>Aims of resource</vt:lpstr>
      <vt:lpstr>Learning outcomes</vt:lpstr>
      <vt:lpstr>Pre-requisites to administering Influenza vaccine </vt:lpstr>
      <vt:lpstr>Key messages</vt:lpstr>
      <vt:lpstr>PowerPoint Presentation</vt:lpstr>
      <vt:lpstr>Influenza overview</vt:lpstr>
      <vt:lpstr>Influenza viruses</vt:lpstr>
      <vt:lpstr>Flu A virus</vt:lpstr>
      <vt:lpstr>Genetic changes in the flu virus – what this means</vt:lpstr>
      <vt:lpstr>Possible complications of flu</vt:lpstr>
      <vt:lpstr>Features of flu</vt:lpstr>
      <vt:lpstr>PowerPoint Presentation</vt:lpstr>
      <vt:lpstr>PowerPoint Presentation</vt:lpstr>
      <vt:lpstr>The national influenza immunisation programme 2026 to 2027 (WHC/2026/010)  </vt:lpstr>
      <vt:lpstr>Vaccine uptake ambitions for 2026/27 </vt:lpstr>
      <vt:lpstr>PowerPoint Presentation</vt:lpstr>
      <vt:lpstr>October start: </vt:lpstr>
      <vt:lpstr>Flu vaccine eligibility: 2026 to 2027 flu season</vt:lpstr>
      <vt:lpstr>Poultry and livestock workers (1 of 2)  </vt:lpstr>
      <vt:lpstr>Poultry and livestock workers (2 of 2)  </vt:lpstr>
      <vt:lpstr>Clinical risk groups</vt:lpstr>
      <vt:lpstr>Clinical risk groups</vt:lpstr>
      <vt:lpstr>Pregnant women </vt:lpstr>
      <vt:lpstr>PowerPoint Presentation</vt:lpstr>
      <vt:lpstr>Additional groups that are eligible for a flu vaccine</vt:lpstr>
      <vt:lpstr>Health and social care staff </vt:lpstr>
      <vt:lpstr>Health and social care staff</vt:lpstr>
      <vt:lpstr>Residential care/nursing home residents and staff </vt:lpstr>
      <vt:lpstr>Childhood flu vaccination programme</vt:lpstr>
      <vt:lpstr>PowerPoint Presentation</vt:lpstr>
      <vt:lpstr>Influenza vaccines and their components</vt:lpstr>
      <vt:lpstr>Vaccine composition 2026/27</vt:lpstr>
      <vt:lpstr>Flu vaccine supply</vt:lpstr>
      <vt:lpstr>Children aged two to less than 18 years of age in an at-risk group</vt:lpstr>
      <vt:lpstr>Children aged less than two years old</vt:lpstr>
      <vt:lpstr>Trivalent influenza cell culture vaccine (TIVc) </vt:lpstr>
      <vt:lpstr>Live attenuated influenza vaccine (LAIV)</vt:lpstr>
      <vt:lpstr>The LAIV used in the UK is Fluenz®</vt:lpstr>
      <vt:lpstr>Porcine gelatine</vt:lpstr>
      <vt:lpstr>Number of doses</vt:lpstr>
      <vt:lpstr>Improving vaccine effectiveness</vt:lpstr>
      <vt:lpstr>Influenza vaccine effectiveness</vt:lpstr>
      <vt:lpstr>Contraindications to flu vaccination</vt:lpstr>
      <vt:lpstr>Contraindications to LAIV flu vaccination</vt:lpstr>
      <vt:lpstr>Salicylate therapy and LAIV </vt:lpstr>
      <vt:lpstr>Pregnancy and breastfeeding  </vt:lpstr>
      <vt:lpstr>Precautions to flu vaccination</vt:lpstr>
      <vt:lpstr>Acute and severe asthma</vt:lpstr>
      <vt:lpstr>Patients taking anticoagulants or with a bleeding disorder</vt:lpstr>
      <vt:lpstr>Egg allergy</vt:lpstr>
      <vt:lpstr>Children with cochlear implants</vt:lpstr>
      <vt:lpstr>Unrepaired craniofacial malformations </vt:lpstr>
      <vt:lpstr>Inadvertent administration of LAIV</vt:lpstr>
      <vt:lpstr>LAIV and ‘viral shedding’</vt:lpstr>
      <vt:lpstr>Risk of transmission of live vaccine virus </vt:lpstr>
      <vt:lpstr>Exposure of healthcare professionals to live attenuated influenza vaccine viruses</vt:lpstr>
      <vt:lpstr>Storage of flu vaccine</vt:lpstr>
      <vt:lpstr>PowerPoint Presentation</vt:lpstr>
      <vt:lpstr>Prescription only medication (POM)    </vt:lpstr>
      <vt:lpstr>Vaccine administration (inactivated vaccines)</vt:lpstr>
      <vt:lpstr>Co-administration of influenza vaccine with Abrysvo® RSV vaccine</vt:lpstr>
      <vt:lpstr>Before administering a vaccine</vt:lpstr>
      <vt:lpstr>Consent</vt:lpstr>
      <vt:lpstr>Informed consent</vt:lpstr>
      <vt:lpstr>Gaining consent for those under 16 years</vt:lpstr>
      <vt:lpstr>Administering vaccine into the deltoid muscle </vt:lpstr>
      <vt:lpstr>The vastus lateralis muscle  (anterolateral aspect of the thigh)</vt:lpstr>
      <vt:lpstr>Vaccine administration </vt:lpstr>
      <vt:lpstr>Administration of Live Attenuated Influenza vaccine (LAIV)</vt:lpstr>
      <vt:lpstr>Administration of LAIV (1)</vt:lpstr>
      <vt:lpstr>Administration of LAIV (2)</vt:lpstr>
      <vt:lpstr>Commonly reported adverse reactions</vt:lpstr>
      <vt:lpstr>PowerPoint Presentation</vt:lpstr>
      <vt:lpstr>PowerPoint Presentation</vt:lpstr>
      <vt:lpstr>Improving vaccine uptake</vt:lpstr>
      <vt:lpstr>Confident vaccine conversations - Behavioural science and motivational interviewing approach</vt:lpstr>
      <vt:lpstr>Maximising flu vaccine uptake in healthcare and social care staff</vt:lpstr>
      <vt:lpstr>Social care staff</vt:lpstr>
      <vt:lpstr>PowerPoint Presentation</vt:lpstr>
      <vt:lpstr>Key messages to health and social care workers </vt:lpstr>
      <vt:lpstr>Resources </vt:lpstr>
      <vt:lpstr>Flu eLearning modules </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lastModifiedBy>Hawys Youlden (Public Health Wales - No.2 Capital Quarter)</cp:lastModifiedBy>
  <cp:revision>202</cp:revision>
  <dcterms:created xsi:type="dcterms:W3CDTF">2020-12-14T08:16:43Z</dcterms:created>
  <dcterms:modified xsi:type="dcterms:W3CDTF">2026-07-13T13:44:16Z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ies>
</file>