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drawings/drawing2.xml" ContentType="application/vnd.openxmlformats-officedocument.drawing+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drawings/drawing3.xml" ContentType="application/vnd.openxmlformats-officedocument.drawing+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charts/chart9.xml" ContentType="application/vnd.openxmlformats-officedocument.drawingml.chart+xml"/>
  <Override PartName="/xl/charts/style9.xml" ContentType="application/vnd.ms-office.chartstyle+xml"/>
  <Override PartName="/xl/charts/colors9.xml" ContentType="application/vnd.ms-office.chartcolorstyle+xml"/>
  <Override PartName="/xl/drawings/drawing4.xml" ContentType="application/vnd.openxmlformats-officedocument.drawing+xml"/>
  <Override PartName="/xl/charts/chart10.xml" ContentType="application/vnd.openxmlformats-officedocument.drawingml.chart+xml"/>
  <Override PartName="/xl/charts/style10.xml" ContentType="application/vnd.ms-office.chartstyle+xml"/>
  <Override PartName="/xl/charts/colors10.xml" ContentType="application/vnd.ms-office.chartcolorstyle+xml"/>
  <Override PartName="/xl/drawings/drawing5.xml" ContentType="application/vnd.openxmlformats-officedocument.drawingml.chartshapes+xml"/>
  <Override PartName="/xl/pivotTables/pivotTable1.xml" ContentType="application/vnd.openxmlformats-officedocument.spreadsheetml.pivot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hidePivotFieldList="1" defaultThemeVersion="164011"/>
  <mc:AlternateContent xmlns:mc="http://schemas.openxmlformats.org/markup-compatibility/2006">
    <mc:Choice Requires="x15">
      <x15ac:absPath xmlns:x15ac="http://schemas.microsoft.com/office/spreadsheetml/2010/11/ac" url="https://nhswales365.sharepoint.com/sites/PHW_PTRIG/IG Service use only/"/>
    </mc:Choice>
  </mc:AlternateContent>
  <bookViews>
    <workbookView xWindow="0" yWindow="0" windowWidth="20490" windowHeight="8210" activeTab="2"/>
  </bookViews>
  <sheets>
    <sheet name="FOI" sheetId="9" r:id="rId1"/>
    <sheet name="DPA" sheetId="10" r:id="rId2"/>
    <sheet name="Breaches" sheetId="11" r:id="rId3"/>
    <sheet name="Mand Trng" sheetId="12" r:id="rId4"/>
    <sheet name="Datix Pivot Table" sheetId="17" r:id="rId5"/>
    <sheet name="Datix Report" sheetId="13" r:id="rId6"/>
    <sheet name="FOI Report" sheetId="14" r:id="rId7"/>
    <sheet name="SAR" sheetId="15" r:id="rId8"/>
  </sheets>
  <definedNames>
    <definedName name="_xlnm._FilterDatabase" localSheetId="5" hidden="1">'Datix Report'!$B$1:$T$12</definedName>
    <definedName name="_xlnm._FilterDatabase" localSheetId="6" hidden="1">'FOI Report'!$A$1:$BA$70</definedName>
  </definedNames>
  <calcPr calcId="162913"/>
  <oleSize ref="A1:AX91"/>
  <pivotCaches>
    <pivotCache cacheId="0" r:id="rId9"/>
  </pivotCaches>
  <extLst>
    <ext xmlns:x15="http://schemas.microsoft.com/office/spreadsheetml/2010/11/main" uri="{140A7094-0E35-4892-8432-C4D2E57EDEB5}">
      <x15:workbookPr chartTrackingRefBase="1"/>
    </ext>
  </extLst>
</workbook>
</file>

<file path=xl/sharedStrings.xml><?xml version="1.0" encoding="utf-8"?>
<sst xmlns="http://schemas.openxmlformats.org/spreadsheetml/2006/main" count="842" uniqueCount="484">
  <si>
    <t>FOI Data Table 1</t>
  </si>
  <si>
    <t>FOI Data Table 2</t>
  </si>
  <si>
    <t>Request number</t>
  </si>
  <si>
    <t>Days to respond</t>
  </si>
  <si>
    <t>Deadline (20)</t>
  </si>
  <si>
    <t>Average</t>
  </si>
  <si>
    <t>Total</t>
  </si>
  <si>
    <t>Missed</t>
  </si>
  <si>
    <t>2016-Q4</t>
  </si>
  <si>
    <t>2017-Q1</t>
  </si>
  <si>
    <t>2017-Q2</t>
  </si>
  <si>
    <t>2017-Q3</t>
  </si>
  <si>
    <t>2017-Q4</t>
  </si>
  <si>
    <t>2018-Q1</t>
  </si>
  <si>
    <t>2018-Q2</t>
  </si>
  <si>
    <t>2018-Q3</t>
  </si>
  <si>
    <t>2018-Q4</t>
  </si>
  <si>
    <t>2019-Q1</t>
  </si>
  <si>
    <t>2019-Q2</t>
  </si>
  <si>
    <t>2019-Q3</t>
  </si>
  <si>
    <t>2019-Q4</t>
  </si>
  <si>
    <t>2020-Q1</t>
  </si>
  <si>
    <t>2020-Q2</t>
  </si>
  <si>
    <t>2020-Q3</t>
  </si>
  <si>
    <t>2021-Q4</t>
  </si>
  <si>
    <t>2021-Q1</t>
  </si>
  <si>
    <t>2021-Q2</t>
  </si>
  <si>
    <t>2021-Q3</t>
  </si>
  <si>
    <t>2022-Q4</t>
  </si>
  <si>
    <t>2022-Q1</t>
  </si>
  <si>
    <t>2022-Q2</t>
  </si>
  <si>
    <t>2022-Q3</t>
  </si>
  <si>
    <t>2023-Q1</t>
  </si>
  <si>
    <t>2023-Q2</t>
  </si>
  <si>
    <t>DPA Data Table 1</t>
  </si>
  <si>
    <t>DPA Data Table 2</t>
  </si>
  <si>
    <t>Deadline (31)</t>
  </si>
  <si>
    <t>Data Breach Data table 2 - Organisation</t>
  </si>
  <si>
    <t>Quarter</t>
  </si>
  <si>
    <t>Total reported</t>
  </si>
  <si>
    <t>ICO reportable</t>
  </si>
  <si>
    <t>Data subject reportable</t>
  </si>
  <si>
    <t>17-1</t>
  </si>
  <si>
    <t>17-2</t>
  </si>
  <si>
    <t>17-3</t>
  </si>
  <si>
    <t>17-4</t>
  </si>
  <si>
    <t>20-1</t>
  </si>
  <si>
    <t>20-2</t>
  </si>
  <si>
    <t>20-3</t>
  </si>
  <si>
    <t>20-4</t>
  </si>
  <si>
    <t>Incidents closed within acceptable timeframes</t>
  </si>
  <si>
    <t>21-1</t>
  </si>
  <si>
    <t>Incidents Closed</t>
  </si>
  <si>
    <t>Incidents closed within acceptable time frames</t>
  </si>
  <si>
    <t>Incidents closed not in acceptable time frames</t>
  </si>
  <si>
    <t>21-2</t>
  </si>
  <si>
    <t>Q1 22/23</t>
  </si>
  <si>
    <t>21-3</t>
  </si>
  <si>
    <t>Q2 22/23</t>
  </si>
  <si>
    <t>22-4</t>
  </si>
  <si>
    <t>Q3 22/23</t>
  </si>
  <si>
    <t>22-1</t>
  </si>
  <si>
    <t>Q4 22/23</t>
  </si>
  <si>
    <t>22-2</t>
  </si>
  <si>
    <t>Q1 23/24</t>
  </si>
  <si>
    <t>22-3</t>
  </si>
  <si>
    <t>23-1</t>
  </si>
  <si>
    <t>23-2</t>
  </si>
  <si>
    <t>Data Breach Table - Division/Sub Category</t>
  </si>
  <si>
    <t>Health Improvement</t>
  </si>
  <si>
    <t>Health Protection</t>
  </si>
  <si>
    <t>Microbiology</t>
  </si>
  <si>
    <t xml:space="preserve">Screening </t>
  </si>
  <si>
    <t>POD</t>
  </si>
  <si>
    <t>Alerts / notification / escalation failure</t>
  </si>
  <si>
    <t>Communication issue with patient/service user</t>
  </si>
  <si>
    <t>Incorrect result reported</t>
  </si>
  <si>
    <t>Patient records/information inappropriately divulged</t>
  </si>
  <si>
    <t>Patient records/information sent to wrong recipient (electronic and paper)</t>
  </si>
  <si>
    <t>Staff records/information inappropriately divulged</t>
  </si>
  <si>
    <t>Mandatory Training</t>
  </si>
  <si>
    <t>Organisation</t>
  </si>
  <si>
    <t>HPSS</t>
  </si>
  <si>
    <t>H&amp;W</t>
  </si>
  <si>
    <t>QNAHP</t>
  </si>
  <si>
    <t>O&amp;F</t>
  </si>
  <si>
    <t>Collab'tive</t>
  </si>
  <si>
    <t xml:space="preserve">Knowledge </t>
  </si>
  <si>
    <t>WHO CC</t>
  </si>
  <si>
    <t>Corp</t>
  </si>
  <si>
    <t>Improvement Cymru</t>
  </si>
  <si>
    <t>COVID 19</t>
  </si>
  <si>
    <t>NHS Executive</t>
  </si>
  <si>
    <t>Count of Qty</t>
  </si>
  <si>
    <t>Column Labels</t>
  </si>
  <si>
    <t>Row Labels</t>
  </si>
  <si>
    <t>(blank)</t>
  </si>
  <si>
    <t>Grand Total</t>
  </si>
  <si>
    <t>Qty</t>
  </si>
  <si>
    <t>ID</t>
  </si>
  <si>
    <t>Incident date</t>
  </si>
  <si>
    <t>Closed</t>
  </si>
  <si>
    <t>Name</t>
  </si>
  <si>
    <t>Date Reported</t>
  </si>
  <si>
    <t>Days to close</t>
  </si>
  <si>
    <t>Approval status</t>
  </si>
  <si>
    <t>Incident Manager</t>
  </si>
  <si>
    <t>Investigator(s)</t>
  </si>
  <si>
    <t>Incident Service</t>
  </si>
  <si>
    <t>Incident Service - Service Team</t>
  </si>
  <si>
    <t>Incident Service - Division</t>
  </si>
  <si>
    <t>Incident Service - Service Group</t>
  </si>
  <si>
    <t>Classification</t>
  </si>
  <si>
    <t>Category</t>
  </si>
  <si>
    <t>Sub Category</t>
  </si>
  <si>
    <t>Description</t>
  </si>
  <si>
    <t>Which are the most important contributory factors for this incident?</t>
  </si>
  <si>
    <t>Lessons learned</t>
  </si>
  <si>
    <t>Recommendations</t>
  </si>
  <si>
    <t>Reporters view on level of harm</t>
  </si>
  <si>
    <t xml:space="preserve">Booking or CAS Number if applicable (WAST) </t>
  </si>
  <si>
    <t>What were the findings of the management review?</t>
  </si>
  <si>
    <t>Immediate Action Taken</t>
  </si>
  <si>
    <t>INCORRECT RESULT REPORTED</t>
  </si>
  <si>
    <t>Lucy Williams</t>
  </si>
  <si>
    <t>Assessment, Investigation, Diagnosis</t>
  </si>
  <si>
    <t>Diagnostic testing - Pathology</t>
  </si>
  <si>
    <t>Results were reported the wrong way around.
F23S002990 - reported as Giardia negative when it should have been positive (patient on intensive care but had previous positive results for Giardia and on metronidazole)
F23S002991 - reported as Giardia positive when it should have been negative (no discussions with microbiology regarding the result but communicated to the ward by the lab - medical team will assess impact)
Transcription error on the worksheet.
Graded as low harm at the moment.</t>
  </si>
  <si>
    <t>Not using the interface which can highlight any transcription errors.</t>
  </si>
  <si>
    <t>Use the interface - discussed with the staff member.</t>
  </si>
  <si>
    <t>Low</t>
  </si>
  <si>
    <t>Member of staff transcribed the positive result onto the worksheet next to the wrong sample number and then proceeded to enter onto the system on the wrong patient.
As these results were not interfaced, the error would not have been able to identified.
This was identified at a much later date due to an audit being conducted by the reference unit on positive Serosep results for giardia and cryptosporidium that were negative on their in house PCRs.</t>
  </si>
  <si>
    <t>Not identified until asked to review curves by Cryptosporidium reference unit for samples they failed to perform typing on using their PCR method.
Noticed that the result was reported the wrong way around.
Medical team informed so they can provide information on impact to both patients. Ops manager informed.
Amended reports issued.</t>
  </si>
  <si>
    <t>MCSWEEN SIAN</t>
  </si>
  <si>
    <t>Graham Brown</t>
  </si>
  <si>
    <t>Huw Rogers</t>
  </si>
  <si>
    <t>Information Governance, Confidentiality</t>
  </si>
  <si>
    <t>Breach of patient / service user confidentiality</t>
  </si>
  <si>
    <t xml:space="preserve">Cervical Screening Sample registered onto LIMS using the W code (location code) written on request form. The W code belong to a different GP location. The location stamp also on the request form which didn't match the W code. This resulted in the incorrect GP Location selected on LIMS and the result sent to the wrong GP setting.  </t>
  </si>
  <si>
    <t xml:space="preserve">Incorrect W code hand written onto the request form was incorrect. </t>
  </si>
  <si>
    <t>None</t>
  </si>
  <si>
    <t>Highlight the importance of quality in registration of Cervical screening samples. ETR will minimise any risk with incorrect locations being recorded.</t>
  </si>
  <si>
    <t xml:space="preserve">The W code hand written on the request form by the sample taker was incorrect. The W code didn't match that of the stamp placed on the form. When the W code was entered on LIMS to staff member didn't check the location on LIMS was correct.  </t>
  </si>
  <si>
    <t>Changed the location of the GP to the correct one and re-authorised sample.</t>
  </si>
  <si>
    <t>MILLER SALLY</t>
  </si>
  <si>
    <t>Jude Kay</t>
  </si>
  <si>
    <t>Jude Kay, Margaret Birch</t>
  </si>
  <si>
    <t xml:space="preserve">Health Visitor contacted the Newborn Screening Pathway Administrator on the work mobile to report that two Newborn Bloodspot results letters had been received by a mum, one of which had her name and address but the wrong details for the baby.   </t>
  </si>
  <si>
    <t xml:space="preserve">Incorrect demographics for both babies were inputted by an external party which populates the two programmes IT systems. 
When identifed by the third party they changed baby B's record the following day (23/6/23) and it took a further 5 days before Baby A's record was changed.
Any changes to the carers detail tab on NBSWS does not automatically update when the external party updates the details on their system. These have to be manually updated as this information forms part of the results letters. No SOP in place to delegate this responsibility.
Failure to follow process when checking information on consent form against records following hearing screening. this would have identified that the records were still incorrect. </t>
  </si>
  <si>
    <t>Failing to check both babies records following disclosure of error by third party.
Failing to follow process when checking demographics following hearing screening</t>
  </si>
  <si>
    <t>Look at producing a SOP in relation to ensuring that carers details are updated when informed of errors by the third party organisation.
Staff update on the importance of accurately checking demographics and the consequence of incorrect information.</t>
  </si>
  <si>
    <t xml:space="preserve">Inaccurate information about parental responsibility / contact details provided to Newborn Screening by external partner, resulting in information being sent to the wrong person.
Baby A - born on 19/6/23 an inpatient on NICU had parental responsibility / contact details belonging to Baby B on the NBSWS (IT system) record. These details were identified by the external partner on 22/6/23 and the newborn screening administrator informed of these errors. The required changes by the external party were not undertaken until 27/6. NBSWS carer information tab is not automatically updated when the external party updates their records unlike other areas of NBSWS. 
Baby B - born on 20/6/23 had incorrect contact details but parental responsibility were correct. These details were identified by external party on 22/6/23 and corrections made 23/6/23 to the record. 
Baby A had hearing screening on 23/6/23 in NICU where the informed consent form is hand written with the parental responsibility / contact details. Following a SOP this form is then checked against the details held on the record by another staff member. This check was undertaken on 26/6/23 when the incorrect information remained on the baby's record. </t>
  </si>
  <si>
    <t xml:space="preserve">On 22/06/23 Swansea child Health department had contacted Newborn Hearing screening and informed us that there had been a mix up with two babies records, whereby the baby's details had been added to the wrong carer and also the carer details had been mixed up.  Child Health updated the records within two days but unfortunately the carer details of one baby had not been manuallly updated with the result that two bloodspot results letters had been sent to one carer in error.
On 11/07/23 a Swansea Health Visitor contacted me and explained that the carer had received two letters and she was concerned that the carer of the other baby had not received the results.  I checked both records and updated the carer details for the baby whose carer had not received the bloodspot results letter and it will be posted this week </t>
  </si>
  <si>
    <t>CONFIDENTIAL DOCUMENT CIRCULATED IN ERROR</t>
  </si>
  <si>
    <t>Sarah Brewer</t>
  </si>
  <si>
    <t>Breach of staff / contractor confidentiality</t>
  </si>
  <si>
    <t>A guidance document on framework translators was shared via email,  with the suppliers who are already on the framework contract. The document contained pricing information which was at least 6 years old, and details of all of the suppliers who are on the framework. One of the suppliers on the list reported that they had received the document to Welsh Government, who in turn contacted the individual who had shared the document. The document which was shared, is uploaded below.</t>
  </si>
  <si>
    <t>The official status of the document was unclear</t>
  </si>
  <si>
    <t>To fully check documents before sharing in future</t>
  </si>
  <si>
    <t>That the document is updated to show that it is confidential on page 1 to avoid anyone else sharing it inadvertently</t>
  </si>
  <si>
    <t>Identified as potential data breach.  Raised with IG team</t>
  </si>
  <si>
    <t xml:space="preserve">As soon as Welsh Government contacted the individual who was responsible, she contacted me as her Line Manager to inform me. I, in turn contacted my Line Manager and the Head of Information Governance for advice. An investigation meeting was held which I chaired, and a member of the Information Governance Team also attended to ascertain the facts. An attempt to recall the email was unsuccessful.  </t>
  </si>
  <si>
    <t>INFORMATION GOVERNANCE</t>
  </si>
  <si>
    <t>Gary Porter-Jones</t>
  </si>
  <si>
    <t>Christopher Johnson, Gary Porter-Jones, James Crocker, Sue Mably, Victoria Dunsford</t>
  </si>
  <si>
    <t>A member of the public contacted AWARe asking for information about their 15 year old son's eligibility for HPV vaccine. A member of the team provided the father with extremely comprehensive information about general HPV vaccine eligibility by email and, in trying to be as helpful as possible, also included a screenshot of the child's immunisation history. The father has responded to thank the member of staff for their professionalism in dealing with their enquiry. However, it's possible that it was inappropriate to include the child's immunisation history for the following reasons:
It might be considered inappropriate to share a 15 year old person’s immunisation record with another person.
It’s possible that the childhood immunisation data are not owned/controlled by PHW
It’s possible that the caller may not have been child's father.
If it was the child's father, he may not have had parental responsibility, so may not have had the right to access his son’s immunisation history.
The child is 15 so is deemed competent to make his own decisions about vaccination and he may not have wanted his parents to know these decisions.</t>
  </si>
  <si>
    <t>The member of staff in question didn't realise it was inappropriate to share this record with the child's father. This has been addressed.</t>
  </si>
  <si>
    <t>Think before you share information with members of the public. Ask yourself if it's appropriate to share this information with this person. What could the adverse outcomes of sharing it be? If in doubt check with a colleague or an appropriate specialist.</t>
  </si>
  <si>
    <t>Will share learning with the team</t>
  </si>
  <si>
    <t xml:space="preserve"> The father has responded to thank the member of staff for their professionalism in dealing with their enquiry. However, it's possible that it was inappropriate to include the child's immunisation history for the following reasons:
It might be considered inappropriate to share a 15 year old person’s immunisation record with another person.
It’s possible that the childhood immunisation data are not owned/controlled by PHW
It’s possible that the caller may not have been child's father.
If it was the child's father, he may not have had parental responsibility, so may not have had the right to access his son’s immunisation history.
The child is 15 so is deemed competent to make his own decisions about vaccination and he may not have wanted his parents to know these decisions.
Gary Porter Jones had reported this incident and has confirmed that the three members leading the investigation on this incident are :
- Lead HPNP Gary Porter-Jones
- Head of VPDP/ Deputy Director of Health Protection Chris Johnson
- Senior Health Protection Nurse/Practitioner Victoria Dunsford
Victoria is the line manager of the member of staff, so will be able to complete any outstanding actions in the Datix if there are any.  The Tarian recordis not in a format that can be uploaded, but the enquiry number is E72107.
The member of staff in question now understands why it was inappropriate to provide the father with his son's immunisation record and this won't happen again.
any further actions required of our team will need to be directed to Victoria or Chris 
The incident will require further investigation (30 day) to cross-check the records and address the following queries:
- Who is the owner of the immunisation database and check with Information Governance if they need to be notified of sharing a screenshot of their record to the service user?
- Investigate the contributory factors and conclude an action plan to avoid recurrence
- Submit a summary to Information Governance team to inquire about further steps required
</t>
  </si>
  <si>
    <t>I became aware of this two days later. I contacted the member of staff's manager to note this and that I had some concerns I needed to explore and we were able to arrange a meeting for 22nd August for a detailed discussion and explore whether we thought data had been shared inappropriately. The discussion concluded that data may have been shared inappropriately and the next step should be to take advice from the Deputy Director of Health Protection who, in turn, took advice from the Head of Information Governance. I was told by the Deputy Director of Health Protection that it was concluded by the Head of Information Governance that the child’s immunisation history probably was shared inappropriately. The Deputy Director of Health Protection asked me to create a Datix and to speak with the member of staff in question to try to explore the events on the day, including whether they have provided information like this previously. I spoke with the member of staff who recalled dealing with this enquiry, firstly by telephone with the father and then by email. They recall that the father provided the child’s demographic details over the phone. I have also accessed the Tarian record where the member of staff notes the following. The father explained that his son had missed out on HPV vaccine due to being home schooled. The father said he had called the GP practice and the practice nurse told him to call PHW. The member of staff notes that they would obtain the relevant information about the son’s eligibility for HPV vaccine from the “Green Book” and would also include a screenshot of the son’s immunisation history. The advice given to the father about HPV vaccination for his son is also recorded.
I have also seen the email correspondence between the staff member and the father, in which the staff member provides very comprehensive information about HPV vaccine eligibility along with the child’s immunisation history. The email chain also includes an extremely complimentary response from the father, it reads as follows “Thank you for your email, may I say that you were the personification of how I would expect a professional organisation to engage with the public. You were quick to respond, knowledgeable about the subject, listened to my concerns, sent me relevant information. Overall it was an excellent experience”.
When speaking with the member of staff about this, as requested, the member of staff said they had no reason whatsoever to think the father was not who he claimed to be as he was able to provide all of his son’s demographic details. The member of staff recalls hearing what sounded like a normal family type of conversation between the caller and a woman (presumed to be the child’s mother) in the background during the phone call.
The member of staff explained that they had been especially careful not to include any PII about the child in any email correspondence with the father.
The member of staff does not recall if the father specifically requested a copy of his son’s immunisation history but thinks he probably did based on the initial note in the Tarian record made by the notification officer that created the record, which states “Phone call received asking for information as to children's vaccination timeline”.</t>
  </si>
  <si>
    <t>BREACH OF PATIENT / SERVICE USER CONFIDENTIALITY</t>
  </si>
  <si>
    <t>Under Investigation</t>
  </si>
  <si>
    <t>Katie Morgan</t>
  </si>
  <si>
    <t>Heather Lewis, John Lawson, Katie Morgan, Lisa Partridge, Stephen Williams</t>
  </si>
  <si>
    <t xml:space="preserve">A member of staff leaving DESW to work in a different health board sent personal folders to themselves at their new email address.  Upon initial review, the folders include documents containing large numbers of participant PII information, medical and admin notes, DESW sensitive material (finances) and staff personnel information.  </t>
  </si>
  <si>
    <t>Incident discovered yesterday afternoon, and notified manager, who was out of office.  Discussed with line manager today who sought IG advice regarding data breach.</t>
  </si>
  <si>
    <t>COMMUNICATION ISSUE WITH PATIENT/SERVICE USER</t>
  </si>
  <si>
    <t>Amar Patel</t>
  </si>
  <si>
    <t>Communication</t>
  </si>
  <si>
    <t>Communication issues</t>
  </si>
  <si>
    <t>A young lady has been the subject of several false referrals the latest being 28th July which has been report to South Wales Police who have contacted us for information.</t>
  </si>
  <si>
    <t xml:space="preserve">Someone knows this lady's details and are using them inappropriately </t>
  </si>
  <si>
    <t>N/A</t>
  </si>
  <si>
    <t xml:space="preserve">Having a functionality that would enable us to track IP addresses through referrals being sent/entered through our website. 
We could then block any IP addresses that may be sending malicious referrals to avoid impacting anyone further. </t>
  </si>
  <si>
    <t>Malicious referrals with a telephone number were entered onto the HMQ website for a lady who did not refer herself. 
Unfortunately, we are not able to trace IP addresses from any referrals that are entered through our website.</t>
  </si>
  <si>
    <t>We've requested further information from SWP regarding the actual person.</t>
  </si>
  <si>
    <t>NOTIFICATION FAILURE</t>
  </si>
  <si>
    <t>Annie Petherick</t>
  </si>
  <si>
    <t>Information Technology</t>
  </si>
  <si>
    <t>Information processing</t>
  </si>
  <si>
    <t>The National Exercise Referral Scheme national team were informed by e-mail that the Company that is responsible for the maintenance of the NERS patient database have ceased trading.  The NERS database is used by the NERS providers to log all patient records for the service.</t>
  </si>
  <si>
    <t>This incident could not have been predicted as a software company ceased trading and provided no notice period or indication they were about to cease trading.</t>
  </si>
  <si>
    <t>Incident is closed - Lessons learnt report being developed to be presented at November Health Improvement Division Business Meeting.</t>
  </si>
  <si>
    <t>Three Incident Management meetings were held on 4th, 10th and 24th August. A final meeting is being held on 29.09.23 10am to close the incident and a brief summary report will be developed to capture lessons learned from the incident. 
An update briefing paper was developed and presented to National NERS Advisory Board members on the database incident on 26.09.23.</t>
  </si>
  <si>
    <t xml:space="preserve">1.	Contact Companies House – get Director/Company Director contact details and ask them re: status of company following email from their staff member informing us they have ceased trading on 31st July 2023, as we have had no formal notification of this - actioned 3/8/23
2.	Check the Security status of Data (Back end system)
6.	Data is currently hosted by Data Cymru Unit ( based in Newport) so is secure.
7.	NERS Programme Team will contact Data Cymru Unit and inform them to stop access to Oxford Teach accessing any further data, and check if any data being held currently by them. - actioned 3/8/23
3.	Data Processing
8.	Inform all NERS Co-ords and ERPS to stop inputting any data with immediate effect into the existing NERS database – we will update them as soon as we are able to on the situation - Actioned 3/8/23
9.	Check front end of NERS database/dispensing site – is current database still functioning/working? Actioned 3/8/23 still functioning.
4.	Data Migration/Extraction of data
10.	Check with Data Cymru they can run all migration scripts with PHW instead of Oxford Teach, to enable us to extract all data from system, e.g. average 30,000 records per average year
</t>
  </si>
  <si>
    <t>Sharon Hillier</t>
  </si>
  <si>
    <t>Alison Dorras, Lisa Partridge</t>
  </si>
  <si>
    <t xml:space="preserve">I was submitting a NIIAS return to the Information Governance team and accidentally typed 'NIIAS' in the BCC box instead of the subject field.  I did not notice I had done this as I had moved over to outlook 365 earlier that week and was not used to the new layout.   This action resulted in BCC being sent to NIIAS team in Hywel Dda.   I was unaware I had done this at the time of sending the email and was not made aware until NIIAS Hywel Dda team emailed me back on Monday 4th September.
The email contained three attachments with PII:
Staff member name and nadex number
Participant name and NHS number
Name of the investigating manager 
</t>
  </si>
  <si>
    <t>Member of staff not checking subject field of email had been correctly populated</t>
  </si>
  <si>
    <t>Ensure subject line and cc and Bcc fields are correct prior to email being sent</t>
  </si>
  <si>
    <t>Care to ensure correct email line is being completed prior to sending email</t>
  </si>
  <si>
    <t>Accidental auto populate in wrong field of email.  No data breach as email was within NHS Wales to another IG team who confirmed they had deleted on receipt.</t>
  </si>
  <si>
    <t xml:space="preserve">Replied to Hywel Dda team and asked them to delete copies of the email.  Recalled the original email and sent new version only to those who should have received.
</t>
  </si>
  <si>
    <t>Amanda Titheridge</t>
  </si>
  <si>
    <t>WAAASP Man's wife called to advise that he had received an appointment letter for a Breast Screening for another service user.</t>
  </si>
  <si>
    <t>Only two members on site on this day - one member of staff on annual leave and another on LTS. In addition, a further member of staff went on short term sickness absence this week.
Offers of support had been provided by the Screening Centre Manager, but staff working insisted that they would be able to undertake the work.</t>
  </si>
  <si>
    <t>Staff reminded to follow process and not complete tasks if it is not possible. In addition, they should accept offers of help when these are given.</t>
  </si>
  <si>
    <t>Ideally, only one member of staff should be allowed to be on annual leave at any one time, whilst a member of staff is on LTS.</t>
  </si>
  <si>
    <t>Staff shortages within the centre, leaving only two members of staff on site to complete all tasks, resulted in work being rushed to ensure all work was completed and two letters were included in one envelope in error.</t>
  </si>
  <si>
    <t>Apologized that this had been received and requested for the letter to be destroyed.
Advised that we would investigate the matter. 
Letter for service user re-printed and posted.
Both letters were printed on 6/9/23.
Requested that any ad-hoc letters printed for BTW are placed in a different location to the WAAASP letters.</t>
  </si>
  <si>
    <t>Ffion Parker</t>
  </si>
  <si>
    <t>Amanda Titheridge, Ffion Parker</t>
  </si>
  <si>
    <t>Received call from service user informing that she had received another letter for another service user with her invite to assessment letter.</t>
  </si>
  <si>
    <t>Staff training and implementation of procedures.</t>
  </si>
  <si>
    <t>The importance accuracy and checking number of letters on three occasions while undertaking the post.</t>
  </si>
  <si>
    <t>Spot check that staff have been create a postal slip for every clinic and to ensure that letters are counted when checked, auto-mailed and franked to ensure the numbers are correct.</t>
  </si>
  <si>
    <t>Once I was told about the incident I investigated and found that the postal slips had not been carried out for the assessment letters.
I called both service users involved and arranged for a new letter to be sent to the service user that had not been sent a letter.</t>
  </si>
  <si>
    <t>Notified Deputy Screening Centre Manager as soon as I received the call asking her to contact the service user.</t>
  </si>
  <si>
    <t>Reference Request</t>
  </si>
  <si>
    <t>Request Details</t>
  </si>
  <si>
    <t>Designation</t>
  </si>
  <si>
    <t xml:space="preserve">Type FOI/EIR/SAR </t>
  </si>
  <si>
    <t>Date Received</t>
  </si>
  <si>
    <t>Request Deadline</t>
  </si>
  <si>
    <t>Sent to Leah Morantz/John Lawson</t>
  </si>
  <si>
    <t>Date Completed</t>
  </si>
  <si>
    <t xml:space="preserve">Comments </t>
  </si>
  <si>
    <t>Outcome</t>
  </si>
  <si>
    <t>2023 93</t>
  </si>
  <si>
    <t>Maintenance Management</t>
  </si>
  <si>
    <t>Estates</t>
  </si>
  <si>
    <t xml:space="preserve">FOI </t>
  </si>
  <si>
    <t>Information Provided</t>
  </si>
  <si>
    <t>Yes</t>
  </si>
  <si>
    <t>2023 94</t>
  </si>
  <si>
    <t>Decontamination</t>
  </si>
  <si>
    <t>Health and Safety</t>
  </si>
  <si>
    <t>Not held</t>
  </si>
  <si>
    <t xml:space="preserve">2023 95 </t>
  </si>
  <si>
    <t>Vaccination Regulations</t>
  </si>
  <si>
    <t>Caroline whitaker</t>
  </si>
  <si>
    <t>2023 96</t>
  </si>
  <si>
    <t>National Patient Safety Incident Reports</t>
  </si>
  <si>
    <t xml:space="preserve">NHS Executive  </t>
  </si>
  <si>
    <t xml:space="preserve">Information provided  </t>
  </si>
  <si>
    <t xml:space="preserve">2023 97 </t>
  </si>
  <si>
    <t>HysteroScopies</t>
  </si>
  <si>
    <t>Cervical screening</t>
  </si>
  <si>
    <t>Information not held</t>
  </si>
  <si>
    <t>2023 98</t>
  </si>
  <si>
    <t>Insourcing</t>
  </si>
  <si>
    <t xml:space="preserve">Finance  </t>
  </si>
  <si>
    <t>2023 99</t>
  </si>
  <si>
    <t xml:space="preserve">Dentisrty </t>
  </si>
  <si>
    <t>primary care</t>
  </si>
  <si>
    <t>Complaint - 10 working days to complete</t>
  </si>
  <si>
    <t xml:space="preserve">Information provided and some not held </t>
  </si>
  <si>
    <t>2023 100</t>
  </si>
  <si>
    <t>Shigella Outbreak Report</t>
  </si>
  <si>
    <t xml:space="preserve">Health Protection </t>
  </si>
  <si>
    <t>2023 101</t>
  </si>
  <si>
    <t>Prostate Cancer Data</t>
  </si>
  <si>
    <t>NHS Executive &amp; WCISU</t>
  </si>
  <si>
    <t>2023 102</t>
  </si>
  <si>
    <t>Legal opinion on climate change behavioural science</t>
  </si>
  <si>
    <t>Health improvement</t>
  </si>
  <si>
    <t>Answer provided</t>
  </si>
  <si>
    <t>2023 103</t>
  </si>
  <si>
    <t>NHS Libraries</t>
  </si>
  <si>
    <t>Knowledge Directorate</t>
  </si>
  <si>
    <t>Info provided</t>
  </si>
  <si>
    <t>2023 104</t>
  </si>
  <si>
    <t>Lyme Disease</t>
  </si>
  <si>
    <t>2023 105</t>
  </si>
  <si>
    <t>Telecommunications</t>
  </si>
  <si>
    <t>IT</t>
  </si>
  <si>
    <t>2023 106</t>
  </si>
  <si>
    <t>Accidents at work</t>
  </si>
  <si>
    <t>Estates and Health and safety</t>
  </si>
  <si>
    <t>Information provided</t>
  </si>
  <si>
    <t>2023 107</t>
  </si>
  <si>
    <t>IT Devices and Services</t>
  </si>
  <si>
    <t>2023 108</t>
  </si>
  <si>
    <t>Vacancy Numbers</t>
  </si>
  <si>
    <t xml:space="preserve">POD </t>
  </si>
  <si>
    <t>2023 109</t>
  </si>
  <si>
    <t>Transactions Over 25k</t>
  </si>
  <si>
    <t>Finance</t>
  </si>
  <si>
    <t>2023 110</t>
  </si>
  <si>
    <t>Departmental Gender Critical Discussion Channels</t>
  </si>
  <si>
    <t>Communications</t>
  </si>
  <si>
    <t>Answe provided</t>
  </si>
  <si>
    <t>2023 111</t>
  </si>
  <si>
    <t>ASD diagnosis</t>
  </si>
  <si>
    <t>NHS exec</t>
  </si>
  <si>
    <t>Not Held</t>
  </si>
  <si>
    <t>2023 112</t>
  </si>
  <si>
    <t>Customer Relationship Management Software</t>
  </si>
  <si>
    <t>2023 113</t>
  </si>
  <si>
    <t>Legal opinion on climate change behavioural science consent</t>
  </si>
  <si>
    <t>health improvement</t>
  </si>
  <si>
    <t>2023 114</t>
  </si>
  <si>
    <t>Endometriosis</t>
  </si>
  <si>
    <t>NHS Exec &amp; CSW</t>
  </si>
  <si>
    <t>2023 115</t>
  </si>
  <si>
    <t>Air Polution Deaths</t>
  </si>
  <si>
    <t>Health protection, Knowledge &amp; research</t>
  </si>
  <si>
    <t>EIR</t>
  </si>
  <si>
    <t>2023 116</t>
  </si>
  <si>
    <t>Investigation into Lysteria Monocytogenes report</t>
  </si>
  <si>
    <t>Health protection</t>
  </si>
  <si>
    <t>2023 117</t>
  </si>
  <si>
    <t>Recruitment Query</t>
  </si>
  <si>
    <t xml:space="preserve">2023 118 </t>
  </si>
  <si>
    <t>Scan Enquiry</t>
  </si>
  <si>
    <t>Screening</t>
  </si>
  <si>
    <t>2023 119</t>
  </si>
  <si>
    <t>Welsh Framework for Woundcare formularies</t>
  </si>
  <si>
    <t>NH Executive</t>
  </si>
  <si>
    <t>2023 120</t>
  </si>
  <si>
    <t xml:space="preserve">Staff Leavers abroard </t>
  </si>
  <si>
    <t>2023 121</t>
  </si>
  <si>
    <t>Covid-19 policies</t>
  </si>
  <si>
    <t xml:space="preserve">HP Chris williams </t>
  </si>
  <si>
    <t>2023 122</t>
  </si>
  <si>
    <t>Digital Dictation and Voice recognition</t>
  </si>
  <si>
    <t>2023 123</t>
  </si>
  <si>
    <t>Drug usage and overdoses in Prisions</t>
  </si>
  <si>
    <t>Stephanie perett</t>
  </si>
  <si>
    <t>2023 124</t>
  </si>
  <si>
    <t>Prepared Communications Statements</t>
  </si>
  <si>
    <t>Comms</t>
  </si>
  <si>
    <t xml:space="preserve">Compliant - Exemption </t>
  </si>
  <si>
    <t>2023 125</t>
  </si>
  <si>
    <t>Norovirus outbreak at wedding</t>
  </si>
  <si>
    <t>?</t>
  </si>
  <si>
    <t>FOI</t>
  </si>
  <si>
    <t>2023 127</t>
  </si>
  <si>
    <t>Number of Doctors</t>
  </si>
  <si>
    <t>Healthboards</t>
  </si>
  <si>
    <t xml:space="preserve">Not held </t>
  </si>
  <si>
    <t>2023 128</t>
  </si>
  <si>
    <t>CCTV</t>
  </si>
  <si>
    <t>Facilities</t>
  </si>
  <si>
    <t xml:space="preserve">2023 129 </t>
  </si>
  <si>
    <t>Endovirus Causing Myocarditis</t>
  </si>
  <si>
    <t>Christopher williams</t>
  </si>
  <si>
    <t>2023 130</t>
  </si>
  <si>
    <t>Vacination status of Recorded Cases</t>
  </si>
  <si>
    <t>2023 131</t>
  </si>
  <si>
    <t>Board Member Appointment Letters</t>
  </si>
  <si>
    <t>Paul Veysey</t>
  </si>
  <si>
    <t xml:space="preserve">2023 133 </t>
  </si>
  <si>
    <t>Job Planning Software</t>
  </si>
  <si>
    <t>2023 134</t>
  </si>
  <si>
    <t>Funding Query</t>
  </si>
  <si>
    <t>2023 135</t>
  </si>
  <si>
    <t>Oral Cancer Referals</t>
  </si>
  <si>
    <t>WCISU &amp; NHS Executive</t>
  </si>
  <si>
    <t>2023 136</t>
  </si>
  <si>
    <t>RAAC Construction</t>
  </si>
  <si>
    <t>2023 137</t>
  </si>
  <si>
    <t>Delayed Transfers of Care</t>
  </si>
  <si>
    <t>2023 138</t>
  </si>
  <si>
    <t>Maternity Investigation NHS Delivery Unit</t>
  </si>
  <si>
    <t>2023 139</t>
  </si>
  <si>
    <t>Maternity Investigation NHS Delivery Unit 2</t>
  </si>
  <si>
    <t>2023 140</t>
  </si>
  <si>
    <t>Invasive Pneumococcal Disease</t>
  </si>
  <si>
    <t xml:space="preserve">HP  </t>
  </si>
  <si>
    <t>2023 141</t>
  </si>
  <si>
    <t>Epidemiology of invasive meningococcal disease</t>
  </si>
  <si>
    <t>2023 142</t>
  </si>
  <si>
    <t>Air Pollution Spokesperson</t>
  </si>
  <si>
    <t xml:space="preserve">2023 143 </t>
  </si>
  <si>
    <t>Catheter Ablation for Atrial Fibrillation</t>
  </si>
  <si>
    <t>HBs</t>
  </si>
  <si>
    <t>2023 144</t>
  </si>
  <si>
    <t>Intergration Plan</t>
  </si>
  <si>
    <t>WG</t>
  </si>
  <si>
    <t>2023 145</t>
  </si>
  <si>
    <t>Babies with Toung Tie</t>
  </si>
  <si>
    <t>2023 146</t>
  </si>
  <si>
    <t>Off framework agencies</t>
  </si>
  <si>
    <t>2023 147</t>
  </si>
  <si>
    <t>Patient Safety Incident reporting</t>
  </si>
  <si>
    <t xml:space="preserve">NHS Exec </t>
  </si>
  <si>
    <t>2023 148</t>
  </si>
  <si>
    <t>Recruitment query</t>
  </si>
  <si>
    <t>POD &amp; Finance</t>
  </si>
  <si>
    <t xml:space="preserve">2023 149 </t>
  </si>
  <si>
    <t>Optical Vouchers</t>
  </si>
  <si>
    <t xml:space="preserve">DESU - </t>
  </si>
  <si>
    <t xml:space="preserve">2023 151 </t>
  </si>
  <si>
    <t>Doctors Rotas</t>
  </si>
  <si>
    <t>POD, Finance, IT</t>
  </si>
  <si>
    <t>2023 152</t>
  </si>
  <si>
    <t>Dental Practices</t>
  </si>
  <si>
    <t>Anup Karki</t>
  </si>
  <si>
    <t>2023 153</t>
  </si>
  <si>
    <t>Diversity and inclusion hires</t>
  </si>
  <si>
    <t>2023 154</t>
  </si>
  <si>
    <t>Anabolic Steroids</t>
  </si>
  <si>
    <t>INF 2023 28</t>
  </si>
  <si>
    <t>Chitin</t>
  </si>
  <si>
    <t>Not ours</t>
  </si>
  <si>
    <t xml:space="preserve">Not Held </t>
  </si>
  <si>
    <t>INF 2023 29</t>
  </si>
  <si>
    <t>Avian Flu Investigation</t>
  </si>
  <si>
    <t>Not Ours</t>
  </si>
  <si>
    <t>INF 2023 30</t>
  </si>
  <si>
    <t>Aspartame in Moviprep</t>
  </si>
  <si>
    <t>Internal review</t>
  </si>
  <si>
    <t>INF 2023 31</t>
  </si>
  <si>
    <t>Alzheimers</t>
  </si>
  <si>
    <t>INF 2023 32</t>
  </si>
  <si>
    <t>Physiotherapy Recruitment</t>
  </si>
  <si>
    <t>INF 2023 33</t>
  </si>
  <si>
    <t>Occupational Therapy Recruitment</t>
  </si>
  <si>
    <t>INF 2023 34</t>
  </si>
  <si>
    <t xml:space="preserve">Hospital Appointments </t>
  </si>
  <si>
    <t xml:space="preserve">Not ours </t>
  </si>
  <si>
    <t xml:space="preserve">INF 2023 35 </t>
  </si>
  <si>
    <t>1962 Smallpox Epidemic</t>
  </si>
  <si>
    <t>Not outs</t>
  </si>
  <si>
    <t>2023 150</t>
  </si>
  <si>
    <t>Maternity Services Swansea Bay Information</t>
  </si>
  <si>
    <t>NHS Exec</t>
  </si>
  <si>
    <t xml:space="preserve">   (16/11/2023) Exemption</t>
  </si>
  <si>
    <t>Days for response</t>
  </si>
  <si>
    <t xml:space="preserve">Comment </t>
  </si>
  <si>
    <t>Clarification</t>
  </si>
  <si>
    <t>Extension</t>
  </si>
  <si>
    <t>Internal Review  Date Received</t>
  </si>
  <si>
    <t>Upheld/Not upheld</t>
  </si>
  <si>
    <t>ICO</t>
  </si>
  <si>
    <t>SAR 2023 08</t>
  </si>
  <si>
    <t>Jeffreys, N</t>
  </si>
  <si>
    <t>Police request</t>
  </si>
  <si>
    <t xml:space="preserve">SAR </t>
  </si>
  <si>
    <t>SAR 2023 15</t>
  </si>
  <si>
    <t>Ghous, W</t>
  </si>
  <si>
    <t>Personal data request</t>
  </si>
  <si>
    <t>SAR 2023 16</t>
  </si>
  <si>
    <t>Watermeyer, S</t>
  </si>
  <si>
    <t xml:space="preserve">MEDICAL &amp; HEALTHCARE RECORDS </t>
  </si>
  <si>
    <t>SAR</t>
  </si>
  <si>
    <t>20/0/2023</t>
  </si>
  <si>
    <t>SAR 2023 17</t>
  </si>
  <si>
    <t>Ball, H</t>
  </si>
  <si>
    <t>Coronor request</t>
  </si>
  <si>
    <t>Sent via PTR</t>
  </si>
  <si>
    <t>CCTV 2023 18</t>
  </si>
  <si>
    <t xml:space="preserve">SWP </t>
  </si>
  <si>
    <t>SWP request for CCTV footage</t>
  </si>
  <si>
    <t>IT sent response</t>
  </si>
  <si>
    <t>SAR 2023 19</t>
  </si>
  <si>
    <t>LLewellyn, A</t>
  </si>
  <si>
    <t>CSW request for date of last smear</t>
  </si>
  <si>
    <t>Sent by screening</t>
  </si>
  <si>
    <t>SAR 2023 20</t>
  </si>
  <si>
    <t>Davies, J</t>
  </si>
  <si>
    <t>CSW request for smear test results</t>
  </si>
  <si>
    <t>SAR 2023 21</t>
  </si>
  <si>
    <t>Edwards, K</t>
  </si>
  <si>
    <t>Request for copy of references</t>
  </si>
  <si>
    <t>SAR 2023 22</t>
  </si>
  <si>
    <t>Olakunle, A</t>
  </si>
  <si>
    <t>DPA request</t>
  </si>
  <si>
    <t>Sent by POD</t>
  </si>
  <si>
    <t>SAR 2023 23</t>
  </si>
  <si>
    <t>Barnett, N</t>
  </si>
  <si>
    <t>MEDICAL &amp; HEALTHCARE RECORDS</t>
  </si>
  <si>
    <t>Not ours - told to contact GP</t>
  </si>
  <si>
    <t>SAR 2023 24</t>
  </si>
  <si>
    <t xml:space="preserve">Jones, </t>
  </si>
  <si>
    <t>SAR 2023 25</t>
  </si>
  <si>
    <t>Hughes, J</t>
  </si>
  <si>
    <t>Section 36 likely to inhibit the free and frank provision of advice to senior managers / Section 12 Time cost limit</t>
  </si>
  <si>
    <t>Section 38 Health &amp; Safety - Cyber risk</t>
  </si>
  <si>
    <t>Section 22 - Future publication</t>
  </si>
  <si>
    <t>Q2 23/25</t>
  </si>
  <si>
    <t>Incidents open but over acceptable timeframes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fonts count="8" x14ac:knownFonts="1">
    <font>
      <sz val="11"/>
      <color theme="1"/>
      <name val="Calibri"/>
      <family val="2"/>
      <scheme val="minor"/>
    </font>
    <font>
      <sz val="11"/>
      <name val="Calibri"/>
      <family val="2"/>
      <scheme val="minor"/>
    </font>
    <font>
      <sz val="11"/>
      <color rgb="FFFF0000"/>
      <name val="Calibri"/>
      <family val="2"/>
      <scheme val="minor"/>
    </font>
    <font>
      <sz val="11"/>
      <color rgb="FF000000"/>
      <name val="Calibri"/>
      <family val="2"/>
      <scheme val="minor"/>
    </font>
    <font>
      <sz val="11"/>
      <color rgb="FFFFFFFF"/>
      <name val="Calibri"/>
    </font>
    <font>
      <sz val="9"/>
      <color theme="1"/>
      <name val="Verdana"/>
      <family val="2"/>
    </font>
    <font>
      <sz val="11"/>
      <color rgb="FF000000"/>
      <name val="Calibri"/>
      <scheme val="minor"/>
    </font>
    <font>
      <b/>
      <sz val="11"/>
      <color theme="1"/>
      <name val="Calibri"/>
      <family val="2"/>
      <scheme val="minor"/>
    </font>
  </fonts>
  <fills count="13">
    <fill>
      <patternFill patternType="none"/>
    </fill>
    <fill>
      <patternFill patternType="gray125"/>
    </fill>
    <fill>
      <patternFill patternType="solid">
        <fgColor theme="0"/>
        <bgColor indexed="64"/>
      </patternFill>
    </fill>
    <fill>
      <patternFill patternType="solid">
        <fgColor theme="8" tint="0.59999389629810485"/>
        <bgColor indexed="64"/>
      </patternFill>
    </fill>
    <fill>
      <patternFill patternType="solid">
        <fgColor rgb="FF46F600"/>
        <bgColor rgb="FF000000"/>
      </patternFill>
    </fill>
    <fill>
      <patternFill patternType="solid">
        <fgColor rgb="FF1DFF00"/>
        <bgColor rgb="FF000000"/>
      </patternFill>
    </fill>
    <fill>
      <patternFill patternType="solid">
        <fgColor theme="9" tint="0.79998168889431442"/>
        <bgColor indexed="64"/>
      </patternFill>
    </fill>
    <fill>
      <patternFill patternType="solid">
        <fgColor rgb="FFFFFF00"/>
        <bgColor rgb="FF000000"/>
      </patternFill>
    </fill>
    <fill>
      <patternFill patternType="solid">
        <fgColor rgb="FFB4C6E7"/>
        <bgColor rgb="FF000000"/>
      </patternFill>
    </fill>
    <fill>
      <patternFill patternType="solid">
        <fgColor rgb="FF162D54"/>
        <bgColor rgb="FF000000"/>
      </patternFill>
    </fill>
    <fill>
      <patternFill patternType="solid">
        <fgColor rgb="FF44FF00"/>
        <bgColor rgb="FF000000"/>
      </patternFill>
    </fill>
    <fill>
      <patternFill patternType="solid">
        <fgColor rgb="FFFF0000"/>
        <bgColor rgb="FF000000"/>
      </patternFill>
    </fill>
    <fill>
      <patternFill patternType="solid">
        <fgColor theme="4" tint="0.79998168889431442"/>
        <bgColor theme="4" tint="0.79998168889431442"/>
      </patternFill>
    </fill>
  </fills>
  <borders count="8">
    <border>
      <left/>
      <right/>
      <top/>
      <bottom/>
      <diagonal/>
    </border>
    <border>
      <left style="thin">
        <color indexed="64"/>
      </left>
      <right style="thin">
        <color indexed="64"/>
      </right>
      <top style="thin">
        <color indexed="64"/>
      </top>
      <bottom style="thin">
        <color indexed="64"/>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right style="thin">
        <color indexed="64"/>
      </right>
      <top style="thin">
        <color indexed="64"/>
      </top>
      <bottom style="thin">
        <color indexed="64"/>
      </bottom>
      <diagonal/>
    </border>
    <border>
      <left style="thin">
        <color rgb="FF000000"/>
      </left>
      <right style="thin">
        <color rgb="FF000000"/>
      </right>
      <top style="thin">
        <color rgb="FF000000"/>
      </top>
      <bottom/>
      <diagonal/>
    </border>
    <border>
      <left/>
      <right style="thin">
        <color rgb="FF000000"/>
      </right>
      <top style="thin">
        <color rgb="FF000000"/>
      </top>
      <bottom style="thin">
        <color rgb="FF000000"/>
      </bottom>
      <diagonal/>
    </border>
    <border>
      <left/>
      <right style="thin">
        <color rgb="FF000000"/>
      </right>
      <top style="thin">
        <color rgb="FF000000"/>
      </top>
      <bottom/>
      <diagonal/>
    </border>
  </borders>
  <cellStyleXfs count="1">
    <xf numFmtId="0" fontId="0" fillId="0" borderId="0"/>
  </cellStyleXfs>
  <cellXfs count="89">
    <xf numFmtId="0" fontId="0" fillId="0" borderId="0" xfId="0"/>
    <xf numFmtId="49" fontId="0" fillId="0" borderId="0" xfId="0" applyNumberFormat="1"/>
    <xf numFmtId="2" fontId="0" fillId="0" borderId="0" xfId="0" applyNumberFormat="1"/>
    <xf numFmtId="9" fontId="0" fillId="0" borderId="0" xfId="0" applyNumberFormat="1"/>
    <xf numFmtId="0" fontId="0" fillId="0" borderId="0" xfId="0" applyProtection="1">
      <protection locked="0"/>
    </xf>
    <xf numFmtId="2" fontId="0" fillId="0" borderId="0" xfId="0" applyNumberFormat="1" applyProtection="1">
      <protection locked="0"/>
    </xf>
    <xf numFmtId="49" fontId="0" fillId="0" borderId="0" xfId="0" applyNumberFormat="1" applyProtection="1">
      <protection locked="0"/>
    </xf>
    <xf numFmtId="0" fontId="0" fillId="0" borderId="0" xfId="0" applyAlignment="1">
      <alignment horizontal="center"/>
    </xf>
    <xf numFmtId="10" fontId="0" fillId="0" borderId="0" xfId="0" applyNumberFormat="1"/>
    <xf numFmtId="0" fontId="1" fillId="2" borderId="0" xfId="0" applyFont="1" applyFill="1"/>
    <xf numFmtId="9" fontId="2" fillId="0" borderId="0" xfId="0" applyNumberFormat="1" applyFont="1"/>
    <xf numFmtId="0" fontId="0" fillId="0" borderId="1" xfId="0" applyBorder="1"/>
    <xf numFmtId="0" fontId="0" fillId="0" borderId="0" xfId="0" applyAlignment="1">
      <alignment horizontal="left"/>
    </xf>
    <xf numFmtId="0" fontId="0" fillId="0" borderId="0" xfId="0" applyAlignment="1" applyProtection="1">
      <alignment horizontal="center"/>
      <protection locked="0"/>
    </xf>
    <xf numFmtId="2" fontId="0" fillId="0" borderId="1" xfId="0" applyNumberFormat="1" applyBorder="1"/>
    <xf numFmtId="0" fontId="0" fillId="0" borderId="0" xfId="0" applyAlignment="1">
      <alignment wrapText="1"/>
    </xf>
    <xf numFmtId="14" fontId="0" fillId="0" borderId="0" xfId="0" applyNumberFormat="1"/>
    <xf numFmtId="0" fontId="2" fillId="0" borderId="0" xfId="0" applyFont="1"/>
    <xf numFmtId="0" fontId="0" fillId="0" borderId="2" xfId="0" applyBorder="1"/>
    <xf numFmtId="0" fontId="0" fillId="6" borderId="2" xfId="0" applyFill="1" applyBorder="1"/>
    <xf numFmtId="0" fontId="0" fillId="3" borderId="2" xfId="0" applyFill="1" applyBorder="1" applyAlignment="1">
      <alignment horizontal="left" vertical="top" wrapText="1"/>
    </xf>
    <xf numFmtId="0" fontId="0" fillId="3" borderId="2" xfId="0" applyFill="1" applyBorder="1" applyAlignment="1">
      <alignment vertical="top" wrapText="1"/>
    </xf>
    <xf numFmtId="14" fontId="0" fillId="3" borderId="2" xfId="0" applyNumberFormat="1" applyFill="1" applyBorder="1" applyAlignment="1">
      <alignment horizontal="right" vertical="top"/>
    </xf>
    <xf numFmtId="14" fontId="0" fillId="3" borderId="2" xfId="0" applyNumberFormat="1" applyFill="1" applyBorder="1" applyAlignment="1">
      <alignment horizontal="right" vertical="top" wrapText="1"/>
    </xf>
    <xf numFmtId="0" fontId="5" fillId="3" borderId="2" xfId="0" applyFont="1" applyFill="1" applyBorder="1" applyAlignment="1">
      <alignment vertical="top" wrapText="1"/>
    </xf>
    <xf numFmtId="0" fontId="0" fillId="3" borderId="2" xfId="0" applyFill="1" applyBorder="1" applyAlignment="1">
      <alignment vertical="top"/>
    </xf>
    <xf numFmtId="0" fontId="3" fillId="0" borderId="2" xfId="0" applyFont="1" applyBorder="1" applyAlignment="1">
      <alignment wrapText="1"/>
    </xf>
    <xf numFmtId="0" fontId="0" fillId="3" borderId="3" xfId="0" applyFill="1" applyBorder="1" applyAlignment="1">
      <alignment vertical="top"/>
    </xf>
    <xf numFmtId="0" fontId="0" fillId="0" borderId="4" xfId="0" applyBorder="1"/>
    <xf numFmtId="0" fontId="7" fillId="0" borderId="0" xfId="0" applyFont="1"/>
    <xf numFmtId="0" fontId="0" fillId="0" borderId="1" xfId="0" applyBorder="1" applyProtection="1">
      <protection locked="0"/>
    </xf>
    <xf numFmtId="0" fontId="3" fillId="8" borderId="0" xfId="0" applyFont="1" applyFill="1" applyAlignment="1">
      <alignment vertical="top"/>
    </xf>
    <xf numFmtId="0" fontId="3" fillId="0" borderId="0" xfId="0" applyFont="1" applyAlignment="1">
      <alignment horizontal="left"/>
    </xf>
    <xf numFmtId="0" fontId="3" fillId="0" borderId="0" xfId="0" applyFont="1" applyAlignment="1">
      <alignment wrapText="1"/>
    </xf>
    <xf numFmtId="0" fontId="3" fillId="0" borderId="0" xfId="0" applyFont="1"/>
    <xf numFmtId="14" fontId="3" fillId="0" borderId="0" xfId="0" applyNumberFormat="1" applyFont="1" applyAlignment="1">
      <alignment horizontal="right"/>
    </xf>
    <xf numFmtId="14" fontId="3" fillId="0" borderId="0" xfId="0" applyNumberFormat="1" applyFont="1"/>
    <xf numFmtId="0" fontId="3" fillId="0" borderId="0" xfId="0" applyFont="1" applyAlignment="1">
      <alignment horizontal="right"/>
    </xf>
    <xf numFmtId="0" fontId="2" fillId="0" borderId="0" xfId="0" applyFont="1" applyAlignment="1">
      <alignment horizontal="left"/>
    </xf>
    <xf numFmtId="0" fontId="2" fillId="0" borderId="0" xfId="0" applyFont="1" applyAlignment="1">
      <alignment wrapText="1"/>
    </xf>
    <xf numFmtId="14" fontId="2" fillId="0" borderId="0" xfId="0" applyNumberFormat="1" applyFont="1" applyAlignment="1">
      <alignment horizontal="right"/>
    </xf>
    <xf numFmtId="14" fontId="2" fillId="0" borderId="0" xfId="0" applyNumberFormat="1" applyFont="1"/>
    <xf numFmtId="0" fontId="6" fillId="0" borderId="0" xfId="0" applyFont="1"/>
    <xf numFmtId="0" fontId="3" fillId="7" borderId="0" xfId="0" applyFont="1" applyFill="1" applyAlignment="1">
      <alignment horizontal="left"/>
    </xf>
    <xf numFmtId="0" fontId="2" fillId="7" borderId="0" xfId="0" applyFont="1" applyFill="1" applyAlignment="1">
      <alignment wrapText="1"/>
    </xf>
    <xf numFmtId="0" fontId="2" fillId="7" borderId="0" xfId="0" applyFont="1" applyFill="1"/>
    <xf numFmtId="14" fontId="2" fillId="7" borderId="0" xfId="0" applyNumberFormat="1" applyFont="1" applyFill="1" applyAlignment="1">
      <alignment horizontal="right"/>
    </xf>
    <xf numFmtId="14" fontId="2" fillId="7" borderId="0" xfId="0" applyNumberFormat="1" applyFont="1" applyFill="1"/>
    <xf numFmtId="0" fontId="2" fillId="0" borderId="0" xfId="0" applyFont="1" applyAlignment="1">
      <alignment horizontal="right"/>
    </xf>
    <xf numFmtId="0" fontId="3" fillId="7" borderId="0" xfId="0" applyFont="1" applyFill="1"/>
    <xf numFmtId="0" fontId="3" fillId="0" borderId="5" xfId="0" applyFont="1" applyBorder="1"/>
    <xf numFmtId="14" fontId="3" fillId="0" borderId="5" xfId="0" applyNumberFormat="1" applyFont="1" applyBorder="1"/>
    <xf numFmtId="0" fontId="3" fillId="0" borderId="5" xfId="0" applyFont="1" applyBorder="1" applyAlignment="1">
      <alignment wrapText="1"/>
    </xf>
    <xf numFmtId="0" fontId="3" fillId="0" borderId="2" xfId="0" applyFont="1" applyBorder="1"/>
    <xf numFmtId="14" fontId="3" fillId="0" borderId="2" xfId="0" applyNumberFormat="1" applyFont="1" applyBorder="1"/>
    <xf numFmtId="0" fontId="3" fillId="0" borderId="6" xfId="0" applyFont="1" applyBorder="1" applyAlignment="1">
      <alignment wrapText="1"/>
    </xf>
    <xf numFmtId="0" fontId="3" fillId="7" borderId="5" xfId="0" applyFont="1" applyFill="1" applyBorder="1"/>
    <xf numFmtId="14" fontId="3" fillId="7" borderId="5" xfId="0" applyNumberFormat="1" applyFont="1" applyFill="1" applyBorder="1"/>
    <xf numFmtId="0" fontId="3" fillId="7" borderId="6" xfId="0" applyFont="1" applyFill="1" applyBorder="1" applyAlignment="1">
      <alignment wrapText="1"/>
    </xf>
    <xf numFmtId="0" fontId="3" fillId="0" borderId="7" xfId="0" applyFont="1" applyBorder="1" applyAlignment="1">
      <alignment wrapText="1"/>
    </xf>
    <xf numFmtId="0" fontId="3" fillId="0" borderId="6" xfId="0" applyFont="1" applyBorder="1"/>
    <xf numFmtId="0" fontId="3" fillId="8" borderId="0" xfId="0" applyFont="1" applyFill="1" applyAlignment="1">
      <alignment vertical="top" wrapText="1"/>
    </xf>
    <xf numFmtId="0" fontId="3" fillId="8" borderId="0" xfId="0" applyFont="1" applyFill="1" applyAlignment="1">
      <alignment horizontal="right" vertical="top"/>
    </xf>
    <xf numFmtId="0" fontId="3" fillId="8" borderId="0" xfId="0" applyFont="1" applyFill="1" applyAlignment="1">
      <alignment wrapText="1"/>
    </xf>
    <xf numFmtId="0" fontId="1" fillId="0" borderId="0" xfId="0" applyFont="1"/>
    <xf numFmtId="0" fontId="0" fillId="0" borderId="2" xfId="0" applyBorder="1" applyAlignment="1">
      <alignment vertical="center"/>
    </xf>
    <xf numFmtId="14" fontId="0" fillId="0" borderId="2" xfId="0" applyNumberFormat="1" applyBorder="1" applyAlignment="1">
      <alignment vertical="center"/>
    </xf>
    <xf numFmtId="0" fontId="0" fillId="10" borderId="2" xfId="0" applyFill="1" applyBorder="1" applyAlignment="1">
      <alignment vertical="center"/>
    </xf>
    <xf numFmtId="0" fontId="0" fillId="5" borderId="2" xfId="0" applyFill="1" applyBorder="1" applyAlignment="1">
      <alignment vertical="center"/>
    </xf>
    <xf numFmtId="0" fontId="0" fillId="4" borderId="2" xfId="0" applyFill="1" applyBorder="1" applyAlignment="1">
      <alignment vertical="center"/>
    </xf>
    <xf numFmtId="0" fontId="0" fillId="11" borderId="2" xfId="0" applyFill="1" applyBorder="1" applyAlignment="1">
      <alignment vertical="center"/>
    </xf>
    <xf numFmtId="0" fontId="0" fillId="0" borderId="0" xfId="0" pivotButton="1"/>
    <xf numFmtId="0" fontId="4" fillId="9" borderId="2" xfId="0" applyFont="1" applyFill="1" applyBorder="1" applyAlignment="1">
      <alignment vertical="center"/>
    </xf>
    <xf numFmtId="14" fontId="4" fillId="9" borderId="2" xfId="0" applyNumberFormat="1" applyFont="1" applyFill="1" applyBorder="1" applyAlignment="1">
      <alignment vertical="center"/>
    </xf>
    <xf numFmtId="0" fontId="7" fillId="0" borderId="1" xfId="0" applyFont="1" applyBorder="1" applyProtection="1">
      <protection locked="0"/>
    </xf>
    <xf numFmtId="0" fontId="7" fillId="12" borderId="1" xfId="0" applyFont="1" applyFill="1" applyBorder="1"/>
    <xf numFmtId="0" fontId="0" fillId="0" borderId="1" xfId="0" applyBorder="1" applyAlignment="1">
      <alignment horizontal="left"/>
    </xf>
    <xf numFmtId="0" fontId="2" fillId="0" borderId="2" xfId="0" applyFont="1" applyBorder="1" applyAlignment="1">
      <alignment vertical="center"/>
    </xf>
    <xf numFmtId="0" fontId="0" fillId="0" borderId="0" xfId="0" applyAlignment="1">
      <alignment horizontal="center"/>
    </xf>
    <xf numFmtId="0" fontId="7" fillId="0" borderId="0" xfId="0" applyFont="1" applyAlignment="1" applyProtection="1">
      <alignment horizontal="center"/>
      <protection locked="0"/>
    </xf>
    <xf numFmtId="16" fontId="0" fillId="0" borderId="1" xfId="0" applyNumberFormat="1" applyBorder="1" applyProtection="1">
      <protection locked="0"/>
    </xf>
    <xf numFmtId="0" fontId="0" fillId="0" borderId="1" xfId="0" applyBorder="1" applyAlignment="1">
      <alignment wrapText="1"/>
    </xf>
    <xf numFmtId="0" fontId="0" fillId="0" borderId="1" xfId="0" applyBorder="1" applyAlignment="1" applyProtection="1">
      <alignment wrapText="1"/>
      <protection locked="0"/>
    </xf>
    <xf numFmtId="16" fontId="0" fillId="0" borderId="1" xfId="0" applyNumberFormat="1" applyBorder="1"/>
    <xf numFmtId="49" fontId="0" fillId="0" borderId="1" xfId="0" applyNumberFormat="1" applyBorder="1"/>
    <xf numFmtId="0" fontId="0" fillId="0" borderId="1" xfId="0" applyBorder="1" applyAlignment="1">
      <alignment horizontal="right"/>
    </xf>
    <xf numFmtId="0" fontId="0" fillId="0" borderId="0" xfId="0" applyBorder="1" applyProtection="1">
      <protection locked="0"/>
    </xf>
    <xf numFmtId="0" fontId="3" fillId="0" borderId="1" xfId="0" applyFont="1" applyBorder="1"/>
    <xf numFmtId="0" fontId="3" fillId="0" borderId="1" xfId="0" applyFont="1" applyBorder="1" applyAlignment="1">
      <alignment horizontal="right"/>
    </xf>
  </cellXfs>
  <cellStyles count="1">
    <cellStyle name="Normal" xfId="0" builtinId="0"/>
  </cellStyles>
  <dxfs count="0"/>
  <tableStyles count="0" defaultTableStyle="TableStyleMedium2" defaultPivotStyle="PivotStyleLight16"/>
  <colors>
    <mruColors>
      <color rgb="FFFF33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pivotCacheDefinition" Target="pivotCache/pivotCacheDefinition1.xml"/><Relationship Id="rId14" Type="http://schemas.openxmlformats.org/officeDocument/2006/relationships/customXml" Target="../customXml/item2.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9.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10.xml.rels><?xml version="1.0" encoding="UTF-8" standalone="yes"?>
<Relationships xmlns="http://schemas.openxmlformats.org/package/2006/relationships"><Relationship Id="rId3" Type="http://schemas.openxmlformats.org/officeDocument/2006/relationships/chartUserShapes" Target="../drawings/drawing5.xml"/><Relationship Id="rId2" Type="http://schemas.microsoft.com/office/2011/relationships/chartColorStyle" Target="colors10.xml"/><Relationship Id="rId1" Type="http://schemas.microsoft.com/office/2011/relationships/chartStyle" Target="style10.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b="1"/>
              <a:t>Response times per request (FOI)</a:t>
            </a:r>
          </a:p>
        </c:rich>
      </c:tx>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1"/>
          <c:order val="1"/>
          <c:tx>
            <c:strRef>
              <c:f>FOI!$B$2</c:f>
              <c:strCache>
                <c:ptCount val="1"/>
                <c:pt idx="0">
                  <c:v>Days to respond</c:v>
                </c:pt>
              </c:strCache>
            </c:strRef>
          </c:tx>
          <c:spPr>
            <a:ln w="28575" cap="rnd">
              <a:solidFill>
                <a:schemeClr val="accent2"/>
              </a:solidFill>
              <a:round/>
            </a:ln>
            <a:effectLst/>
          </c:spPr>
          <c:marker>
            <c:symbol val="none"/>
          </c:marker>
          <c:val>
            <c:numRef>
              <c:f>FOI!$B$3:$B$69</c:f>
              <c:numCache>
                <c:formatCode>General</c:formatCode>
                <c:ptCount val="67"/>
                <c:pt idx="0">
                  <c:v>6</c:v>
                </c:pt>
                <c:pt idx="1">
                  <c:v>15</c:v>
                </c:pt>
                <c:pt idx="2">
                  <c:v>22</c:v>
                </c:pt>
                <c:pt idx="3">
                  <c:v>41</c:v>
                </c:pt>
                <c:pt idx="4">
                  <c:v>13</c:v>
                </c:pt>
                <c:pt idx="5">
                  <c:v>13</c:v>
                </c:pt>
                <c:pt idx="6">
                  <c:v>1</c:v>
                </c:pt>
                <c:pt idx="7">
                  <c:v>27</c:v>
                </c:pt>
                <c:pt idx="8">
                  <c:v>31</c:v>
                </c:pt>
                <c:pt idx="9">
                  <c:v>3</c:v>
                </c:pt>
                <c:pt idx="10">
                  <c:v>23</c:v>
                </c:pt>
                <c:pt idx="11">
                  <c:v>16</c:v>
                </c:pt>
                <c:pt idx="12">
                  <c:v>2</c:v>
                </c:pt>
                <c:pt idx="13">
                  <c:v>7</c:v>
                </c:pt>
                <c:pt idx="14">
                  <c:v>11</c:v>
                </c:pt>
                <c:pt idx="15">
                  <c:v>9</c:v>
                </c:pt>
                <c:pt idx="16">
                  <c:v>22</c:v>
                </c:pt>
                <c:pt idx="17">
                  <c:v>14</c:v>
                </c:pt>
                <c:pt idx="18">
                  <c:v>10</c:v>
                </c:pt>
                <c:pt idx="19">
                  <c:v>12</c:v>
                </c:pt>
                <c:pt idx="20">
                  <c:v>13</c:v>
                </c:pt>
                <c:pt idx="21">
                  <c:v>9</c:v>
                </c:pt>
                <c:pt idx="22">
                  <c:v>15</c:v>
                </c:pt>
                <c:pt idx="23">
                  <c:v>21</c:v>
                </c:pt>
                <c:pt idx="24">
                  <c:v>19</c:v>
                </c:pt>
                <c:pt idx="25">
                  <c:v>14</c:v>
                </c:pt>
                <c:pt idx="26">
                  <c:v>19</c:v>
                </c:pt>
                <c:pt idx="27">
                  <c:v>5</c:v>
                </c:pt>
                <c:pt idx="28">
                  <c:v>4</c:v>
                </c:pt>
                <c:pt idx="29">
                  <c:v>13</c:v>
                </c:pt>
                <c:pt idx="30">
                  <c:v>3</c:v>
                </c:pt>
                <c:pt idx="31">
                  <c:v>35</c:v>
                </c:pt>
                <c:pt idx="32">
                  <c:v>20</c:v>
                </c:pt>
                <c:pt idx="33">
                  <c:v>3</c:v>
                </c:pt>
                <c:pt idx="34">
                  <c:v>1</c:v>
                </c:pt>
                <c:pt idx="35">
                  <c:v>29</c:v>
                </c:pt>
                <c:pt idx="36">
                  <c:v>20</c:v>
                </c:pt>
                <c:pt idx="37">
                  <c:v>33</c:v>
                </c:pt>
                <c:pt idx="38">
                  <c:v>18</c:v>
                </c:pt>
                <c:pt idx="39">
                  <c:v>41</c:v>
                </c:pt>
                <c:pt idx="40">
                  <c:v>59</c:v>
                </c:pt>
                <c:pt idx="41">
                  <c:v>6</c:v>
                </c:pt>
                <c:pt idx="42">
                  <c:v>26</c:v>
                </c:pt>
                <c:pt idx="43">
                  <c:v>15</c:v>
                </c:pt>
                <c:pt idx="44">
                  <c:v>49</c:v>
                </c:pt>
                <c:pt idx="45">
                  <c:v>32</c:v>
                </c:pt>
                <c:pt idx="46">
                  <c:v>22</c:v>
                </c:pt>
                <c:pt idx="47">
                  <c:v>20</c:v>
                </c:pt>
                <c:pt idx="48">
                  <c:v>9</c:v>
                </c:pt>
                <c:pt idx="49">
                  <c:v>17</c:v>
                </c:pt>
                <c:pt idx="50">
                  <c:v>15</c:v>
                </c:pt>
                <c:pt idx="51">
                  <c:v>21</c:v>
                </c:pt>
                <c:pt idx="52">
                  <c:v>20</c:v>
                </c:pt>
                <c:pt idx="53">
                  <c:v>31</c:v>
                </c:pt>
                <c:pt idx="54">
                  <c:v>21</c:v>
                </c:pt>
                <c:pt idx="55">
                  <c:v>19</c:v>
                </c:pt>
                <c:pt idx="56">
                  <c:v>6</c:v>
                </c:pt>
                <c:pt idx="57">
                  <c:v>8</c:v>
                </c:pt>
                <c:pt idx="58">
                  <c:v>8</c:v>
                </c:pt>
                <c:pt idx="59">
                  <c:v>26</c:v>
                </c:pt>
                <c:pt idx="60">
                  <c:v>10</c:v>
                </c:pt>
                <c:pt idx="61">
                  <c:v>31</c:v>
                </c:pt>
                <c:pt idx="62">
                  <c:v>10</c:v>
                </c:pt>
                <c:pt idx="63">
                  <c:v>29</c:v>
                </c:pt>
                <c:pt idx="64">
                  <c:v>18</c:v>
                </c:pt>
                <c:pt idx="65">
                  <c:v>17</c:v>
                </c:pt>
                <c:pt idx="66">
                  <c:v>9</c:v>
                </c:pt>
              </c:numCache>
            </c:numRef>
          </c:val>
          <c:smooth val="0"/>
          <c:extLst>
            <c:ext xmlns:c16="http://schemas.microsoft.com/office/drawing/2014/chart" uri="{C3380CC4-5D6E-409C-BE32-E72D297353CC}">
              <c16:uniqueId val="{00000001-FA75-4BD8-9C6C-DDE2AF95D511}"/>
            </c:ext>
          </c:extLst>
        </c:ser>
        <c:ser>
          <c:idx val="2"/>
          <c:order val="2"/>
          <c:tx>
            <c:strRef>
              <c:f>FOI!$C$2</c:f>
              <c:strCache>
                <c:ptCount val="1"/>
                <c:pt idx="0">
                  <c:v>Deadline (20)</c:v>
                </c:pt>
              </c:strCache>
            </c:strRef>
          </c:tx>
          <c:spPr>
            <a:ln w="28575" cap="rnd">
              <a:solidFill>
                <a:srgbClr val="FF0000"/>
              </a:solidFill>
              <a:round/>
            </a:ln>
            <a:effectLst/>
          </c:spPr>
          <c:marker>
            <c:symbol val="none"/>
          </c:marker>
          <c:val>
            <c:numRef>
              <c:f>FOI!$C$3:$C$69</c:f>
              <c:numCache>
                <c:formatCode>General</c:formatCode>
                <c:ptCount val="67"/>
                <c:pt idx="0">
                  <c:v>20</c:v>
                </c:pt>
                <c:pt idx="1">
                  <c:v>20</c:v>
                </c:pt>
                <c:pt idx="2">
                  <c:v>20</c:v>
                </c:pt>
                <c:pt idx="3">
                  <c:v>20</c:v>
                </c:pt>
                <c:pt idx="4">
                  <c:v>20</c:v>
                </c:pt>
                <c:pt idx="5">
                  <c:v>20</c:v>
                </c:pt>
                <c:pt idx="6">
                  <c:v>20</c:v>
                </c:pt>
                <c:pt idx="7">
                  <c:v>20</c:v>
                </c:pt>
                <c:pt idx="8">
                  <c:v>20</c:v>
                </c:pt>
                <c:pt idx="9">
                  <c:v>20</c:v>
                </c:pt>
                <c:pt idx="10">
                  <c:v>20</c:v>
                </c:pt>
                <c:pt idx="11">
                  <c:v>20</c:v>
                </c:pt>
                <c:pt idx="12">
                  <c:v>20</c:v>
                </c:pt>
                <c:pt idx="13">
                  <c:v>20</c:v>
                </c:pt>
                <c:pt idx="14">
                  <c:v>20</c:v>
                </c:pt>
                <c:pt idx="15">
                  <c:v>20</c:v>
                </c:pt>
                <c:pt idx="16">
                  <c:v>20</c:v>
                </c:pt>
                <c:pt idx="17">
                  <c:v>20</c:v>
                </c:pt>
                <c:pt idx="18">
                  <c:v>20</c:v>
                </c:pt>
                <c:pt idx="19">
                  <c:v>20</c:v>
                </c:pt>
                <c:pt idx="20">
                  <c:v>20</c:v>
                </c:pt>
                <c:pt idx="21">
                  <c:v>20</c:v>
                </c:pt>
                <c:pt idx="22">
                  <c:v>20</c:v>
                </c:pt>
                <c:pt idx="23">
                  <c:v>20</c:v>
                </c:pt>
                <c:pt idx="24">
                  <c:v>20</c:v>
                </c:pt>
                <c:pt idx="25">
                  <c:v>20</c:v>
                </c:pt>
                <c:pt idx="26">
                  <c:v>20</c:v>
                </c:pt>
                <c:pt idx="27">
                  <c:v>20</c:v>
                </c:pt>
                <c:pt idx="28">
                  <c:v>20</c:v>
                </c:pt>
                <c:pt idx="29">
                  <c:v>20</c:v>
                </c:pt>
                <c:pt idx="30">
                  <c:v>20</c:v>
                </c:pt>
                <c:pt idx="31">
                  <c:v>20</c:v>
                </c:pt>
                <c:pt idx="32">
                  <c:v>20</c:v>
                </c:pt>
                <c:pt idx="33">
                  <c:v>20</c:v>
                </c:pt>
                <c:pt idx="34">
                  <c:v>20</c:v>
                </c:pt>
                <c:pt idx="35">
                  <c:v>20</c:v>
                </c:pt>
                <c:pt idx="36">
                  <c:v>20</c:v>
                </c:pt>
                <c:pt idx="37">
                  <c:v>20</c:v>
                </c:pt>
                <c:pt idx="38">
                  <c:v>20</c:v>
                </c:pt>
                <c:pt idx="39">
                  <c:v>20</c:v>
                </c:pt>
                <c:pt idx="40">
                  <c:v>20</c:v>
                </c:pt>
                <c:pt idx="41">
                  <c:v>20</c:v>
                </c:pt>
                <c:pt idx="42">
                  <c:v>20</c:v>
                </c:pt>
                <c:pt idx="43">
                  <c:v>20</c:v>
                </c:pt>
                <c:pt idx="44">
                  <c:v>20</c:v>
                </c:pt>
                <c:pt idx="45">
                  <c:v>20</c:v>
                </c:pt>
                <c:pt idx="46">
                  <c:v>20</c:v>
                </c:pt>
                <c:pt idx="47">
                  <c:v>20</c:v>
                </c:pt>
                <c:pt idx="48">
                  <c:v>20</c:v>
                </c:pt>
                <c:pt idx="49">
                  <c:v>20</c:v>
                </c:pt>
                <c:pt idx="50">
                  <c:v>20</c:v>
                </c:pt>
                <c:pt idx="51">
                  <c:v>20</c:v>
                </c:pt>
                <c:pt idx="52">
                  <c:v>20</c:v>
                </c:pt>
                <c:pt idx="53">
                  <c:v>20</c:v>
                </c:pt>
                <c:pt idx="54">
                  <c:v>20</c:v>
                </c:pt>
                <c:pt idx="55">
                  <c:v>20</c:v>
                </c:pt>
                <c:pt idx="56">
                  <c:v>20</c:v>
                </c:pt>
                <c:pt idx="57">
                  <c:v>20</c:v>
                </c:pt>
                <c:pt idx="58">
                  <c:v>20</c:v>
                </c:pt>
                <c:pt idx="59">
                  <c:v>20</c:v>
                </c:pt>
                <c:pt idx="60">
                  <c:v>20</c:v>
                </c:pt>
                <c:pt idx="61">
                  <c:v>20</c:v>
                </c:pt>
                <c:pt idx="62">
                  <c:v>20</c:v>
                </c:pt>
                <c:pt idx="63">
                  <c:v>20</c:v>
                </c:pt>
                <c:pt idx="64">
                  <c:v>20</c:v>
                </c:pt>
                <c:pt idx="65">
                  <c:v>20</c:v>
                </c:pt>
                <c:pt idx="66">
                  <c:v>20</c:v>
                </c:pt>
              </c:numCache>
            </c:numRef>
          </c:val>
          <c:smooth val="0"/>
          <c:extLst>
            <c:ext xmlns:c16="http://schemas.microsoft.com/office/drawing/2014/chart" uri="{C3380CC4-5D6E-409C-BE32-E72D297353CC}">
              <c16:uniqueId val="{00000002-FA75-4BD8-9C6C-DDE2AF95D511}"/>
            </c:ext>
          </c:extLst>
        </c:ser>
        <c:ser>
          <c:idx val="3"/>
          <c:order val="3"/>
          <c:tx>
            <c:strRef>
              <c:f>FOI!$D$2</c:f>
              <c:strCache>
                <c:ptCount val="1"/>
                <c:pt idx="0">
                  <c:v>Average</c:v>
                </c:pt>
              </c:strCache>
            </c:strRef>
          </c:tx>
          <c:spPr>
            <a:ln w="28575" cap="rnd">
              <a:solidFill>
                <a:schemeClr val="accent4"/>
              </a:solidFill>
              <a:round/>
            </a:ln>
            <a:effectLst/>
          </c:spPr>
          <c:marker>
            <c:symbol val="none"/>
          </c:marker>
          <c:val>
            <c:numRef>
              <c:f>FOI!$D$3:$D$69</c:f>
              <c:numCache>
                <c:formatCode>0.00</c:formatCode>
                <c:ptCount val="67"/>
                <c:pt idx="0">
                  <c:v>17.71641791044776</c:v>
                </c:pt>
                <c:pt idx="1">
                  <c:v>17.71641791044776</c:v>
                </c:pt>
                <c:pt idx="2">
                  <c:v>17.71641791044776</c:v>
                </c:pt>
                <c:pt idx="3">
                  <c:v>17.71641791044776</c:v>
                </c:pt>
                <c:pt idx="4">
                  <c:v>17.71641791044776</c:v>
                </c:pt>
                <c:pt idx="5">
                  <c:v>17.71641791044776</c:v>
                </c:pt>
                <c:pt idx="6">
                  <c:v>17.71641791044776</c:v>
                </c:pt>
                <c:pt idx="7">
                  <c:v>17.71641791044776</c:v>
                </c:pt>
                <c:pt idx="8">
                  <c:v>17.71641791044776</c:v>
                </c:pt>
                <c:pt idx="9">
                  <c:v>17.71641791044776</c:v>
                </c:pt>
                <c:pt idx="10">
                  <c:v>17.71641791044776</c:v>
                </c:pt>
                <c:pt idx="11">
                  <c:v>17.71641791044776</c:v>
                </c:pt>
                <c:pt idx="12">
                  <c:v>17.71641791044776</c:v>
                </c:pt>
                <c:pt idx="13">
                  <c:v>17.71641791044776</c:v>
                </c:pt>
                <c:pt idx="14">
                  <c:v>17.71641791044776</c:v>
                </c:pt>
                <c:pt idx="15">
                  <c:v>17.71641791044776</c:v>
                </c:pt>
                <c:pt idx="16">
                  <c:v>17.71641791044776</c:v>
                </c:pt>
                <c:pt idx="17">
                  <c:v>17.71641791044776</c:v>
                </c:pt>
                <c:pt idx="18">
                  <c:v>17.71641791044776</c:v>
                </c:pt>
                <c:pt idx="19">
                  <c:v>17.71641791044776</c:v>
                </c:pt>
                <c:pt idx="20">
                  <c:v>17.71641791044776</c:v>
                </c:pt>
                <c:pt idx="21">
                  <c:v>17.71641791044776</c:v>
                </c:pt>
                <c:pt idx="22">
                  <c:v>17.71641791044776</c:v>
                </c:pt>
                <c:pt idx="23">
                  <c:v>17.71641791044776</c:v>
                </c:pt>
                <c:pt idx="24">
                  <c:v>17.71641791044776</c:v>
                </c:pt>
                <c:pt idx="25">
                  <c:v>17.71641791044776</c:v>
                </c:pt>
                <c:pt idx="26">
                  <c:v>17.71641791044776</c:v>
                </c:pt>
                <c:pt idx="27">
                  <c:v>17.71641791044776</c:v>
                </c:pt>
                <c:pt idx="28">
                  <c:v>17.71641791044776</c:v>
                </c:pt>
                <c:pt idx="29">
                  <c:v>17.71641791044776</c:v>
                </c:pt>
                <c:pt idx="30">
                  <c:v>17.71641791044776</c:v>
                </c:pt>
                <c:pt idx="31">
                  <c:v>17.71641791044776</c:v>
                </c:pt>
                <c:pt idx="32">
                  <c:v>17.71641791044776</c:v>
                </c:pt>
                <c:pt idx="33">
                  <c:v>17.71641791044776</c:v>
                </c:pt>
                <c:pt idx="34">
                  <c:v>17.71641791044776</c:v>
                </c:pt>
                <c:pt idx="35">
                  <c:v>17.71641791044776</c:v>
                </c:pt>
                <c:pt idx="36">
                  <c:v>17.71641791044776</c:v>
                </c:pt>
                <c:pt idx="37">
                  <c:v>17.71641791044776</c:v>
                </c:pt>
                <c:pt idx="38">
                  <c:v>17.71641791044776</c:v>
                </c:pt>
                <c:pt idx="39">
                  <c:v>17.71641791044776</c:v>
                </c:pt>
                <c:pt idx="40">
                  <c:v>17.71641791044776</c:v>
                </c:pt>
                <c:pt idx="41">
                  <c:v>17.71641791044776</c:v>
                </c:pt>
                <c:pt idx="42">
                  <c:v>17.71641791044776</c:v>
                </c:pt>
                <c:pt idx="43">
                  <c:v>17.71641791044776</c:v>
                </c:pt>
                <c:pt idx="44">
                  <c:v>17.71641791044776</c:v>
                </c:pt>
                <c:pt idx="45">
                  <c:v>17.71641791044776</c:v>
                </c:pt>
                <c:pt idx="46">
                  <c:v>17.71641791044776</c:v>
                </c:pt>
                <c:pt idx="47">
                  <c:v>17.71641791044776</c:v>
                </c:pt>
                <c:pt idx="48">
                  <c:v>17.71641791044776</c:v>
                </c:pt>
                <c:pt idx="49">
                  <c:v>17.71641791044776</c:v>
                </c:pt>
                <c:pt idx="50">
                  <c:v>17.71641791044776</c:v>
                </c:pt>
                <c:pt idx="51">
                  <c:v>17.71641791044776</c:v>
                </c:pt>
                <c:pt idx="52">
                  <c:v>17.71641791044776</c:v>
                </c:pt>
                <c:pt idx="53">
                  <c:v>17.71641791044776</c:v>
                </c:pt>
                <c:pt idx="54">
                  <c:v>17.71641791044776</c:v>
                </c:pt>
                <c:pt idx="55">
                  <c:v>17.71641791044776</c:v>
                </c:pt>
                <c:pt idx="56">
                  <c:v>17.71641791044776</c:v>
                </c:pt>
                <c:pt idx="57">
                  <c:v>17.71641791044776</c:v>
                </c:pt>
                <c:pt idx="58">
                  <c:v>17.71641791044776</c:v>
                </c:pt>
                <c:pt idx="59">
                  <c:v>17.71641791044776</c:v>
                </c:pt>
                <c:pt idx="60">
                  <c:v>17.71641791044776</c:v>
                </c:pt>
                <c:pt idx="61">
                  <c:v>17.71641791044776</c:v>
                </c:pt>
                <c:pt idx="62">
                  <c:v>17.71641791044776</c:v>
                </c:pt>
                <c:pt idx="63">
                  <c:v>17.71641791044776</c:v>
                </c:pt>
                <c:pt idx="64">
                  <c:v>17.71641791044776</c:v>
                </c:pt>
                <c:pt idx="65">
                  <c:v>17.71641791044776</c:v>
                </c:pt>
                <c:pt idx="66">
                  <c:v>17.71641791044776</c:v>
                </c:pt>
              </c:numCache>
            </c:numRef>
          </c:val>
          <c:smooth val="0"/>
          <c:extLst>
            <c:ext xmlns:c16="http://schemas.microsoft.com/office/drawing/2014/chart" uri="{C3380CC4-5D6E-409C-BE32-E72D297353CC}">
              <c16:uniqueId val="{00000000-2C22-4D86-B333-C8A94ADD9970}"/>
            </c:ext>
          </c:extLst>
        </c:ser>
        <c:dLbls>
          <c:showLegendKey val="0"/>
          <c:showVal val="0"/>
          <c:showCatName val="0"/>
          <c:showSerName val="0"/>
          <c:showPercent val="0"/>
          <c:showBubbleSize val="0"/>
        </c:dLbls>
        <c:smooth val="0"/>
        <c:axId val="422122152"/>
        <c:axId val="422121824"/>
        <c:extLst>
          <c:ext xmlns:c15="http://schemas.microsoft.com/office/drawing/2012/chart" uri="{02D57815-91ED-43cb-92C2-25804820EDAC}">
            <c15:filteredLineSeries>
              <c15:ser>
                <c:idx val="0"/>
                <c:order val="0"/>
                <c:tx>
                  <c:strRef>
                    <c:extLst>
                      <c:ext uri="{02D57815-91ED-43cb-92C2-25804820EDAC}">
                        <c15:formulaRef>
                          <c15:sqref>FOI!$A$2</c15:sqref>
                        </c15:formulaRef>
                      </c:ext>
                    </c:extLst>
                    <c:strCache>
                      <c:ptCount val="1"/>
                      <c:pt idx="0">
                        <c:v>Request number</c:v>
                      </c:pt>
                    </c:strCache>
                  </c:strRef>
                </c:tx>
                <c:spPr>
                  <a:ln w="28575" cap="rnd">
                    <a:solidFill>
                      <a:schemeClr val="accent1"/>
                    </a:solidFill>
                    <a:round/>
                  </a:ln>
                  <a:effectLst/>
                </c:spPr>
                <c:marker>
                  <c:symbol val="none"/>
                </c:marker>
                <c:val>
                  <c:numRef>
                    <c:extLst>
                      <c:ext uri="{02D57815-91ED-43cb-92C2-25804820EDAC}">
                        <c15:formulaRef>
                          <c15:sqref>FOI!$A$3:$A$69</c15:sqref>
                        </c15:formulaRef>
                      </c:ext>
                    </c:extLst>
                    <c:numCache>
                      <c:formatCode>General</c:formatCode>
                      <c:ptCount val="67"/>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pt idx="60">
                        <c:v>61</c:v>
                      </c:pt>
                      <c:pt idx="61">
                        <c:v>62</c:v>
                      </c:pt>
                      <c:pt idx="62">
                        <c:v>63</c:v>
                      </c:pt>
                      <c:pt idx="63">
                        <c:v>64</c:v>
                      </c:pt>
                      <c:pt idx="64">
                        <c:v>65</c:v>
                      </c:pt>
                      <c:pt idx="65">
                        <c:v>66</c:v>
                      </c:pt>
                      <c:pt idx="66">
                        <c:v>67</c:v>
                      </c:pt>
                    </c:numCache>
                  </c:numRef>
                </c:val>
                <c:smooth val="0"/>
                <c:extLst>
                  <c:ext xmlns:c16="http://schemas.microsoft.com/office/drawing/2014/chart" uri="{C3380CC4-5D6E-409C-BE32-E72D297353CC}">
                    <c16:uniqueId val="{00000000-FA75-4BD8-9C6C-DDE2AF95D511}"/>
                  </c:ext>
                </c:extLst>
              </c15:ser>
            </c15:filteredLineSeries>
          </c:ext>
        </c:extLst>
      </c:lineChart>
      <c:catAx>
        <c:axId val="422122152"/>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Request reference no.</a:t>
                </a:r>
              </a:p>
            </c:rich>
          </c:tx>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0"/>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22121824"/>
        <c:crosses val="autoZero"/>
        <c:auto val="1"/>
        <c:lblAlgn val="ctr"/>
        <c:lblOffset val="100"/>
        <c:noMultiLvlLbl val="0"/>
      </c:catAx>
      <c:valAx>
        <c:axId val="42212182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Working days to release</a:t>
                </a:r>
              </a:p>
            </c:rich>
          </c:tx>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22122152"/>
        <c:crossesAt val="1"/>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b="1"/>
              <a:t>Trends over time</a:t>
            </a:r>
          </a:p>
        </c:rich>
      </c:tx>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FOI!$H$2</c:f>
              <c:strCache>
                <c:ptCount val="1"/>
                <c:pt idx="0">
                  <c:v>Total</c:v>
                </c:pt>
              </c:strCache>
            </c:strRef>
          </c:tx>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FOI!$G$3:$G$29</c:f>
              <c:strCache>
                <c:ptCount val="27"/>
                <c:pt idx="0">
                  <c:v>2016-Q4</c:v>
                </c:pt>
                <c:pt idx="1">
                  <c:v>2017-Q1</c:v>
                </c:pt>
                <c:pt idx="2">
                  <c:v>2017-Q2</c:v>
                </c:pt>
                <c:pt idx="3">
                  <c:v>2017-Q3</c:v>
                </c:pt>
                <c:pt idx="4">
                  <c:v>2017-Q4</c:v>
                </c:pt>
                <c:pt idx="5">
                  <c:v>2018-Q1</c:v>
                </c:pt>
                <c:pt idx="6">
                  <c:v>2018-Q2</c:v>
                </c:pt>
                <c:pt idx="7">
                  <c:v>2018-Q3</c:v>
                </c:pt>
                <c:pt idx="8">
                  <c:v>2018-Q4</c:v>
                </c:pt>
                <c:pt idx="9">
                  <c:v>2019-Q1</c:v>
                </c:pt>
                <c:pt idx="10">
                  <c:v>2019-Q2</c:v>
                </c:pt>
                <c:pt idx="11">
                  <c:v>2019-Q3</c:v>
                </c:pt>
                <c:pt idx="12">
                  <c:v>2019-Q4</c:v>
                </c:pt>
                <c:pt idx="13">
                  <c:v>2020-Q1</c:v>
                </c:pt>
                <c:pt idx="14">
                  <c:v>2020-Q2</c:v>
                </c:pt>
                <c:pt idx="15">
                  <c:v>2020-Q3</c:v>
                </c:pt>
                <c:pt idx="16">
                  <c:v>2021-Q4</c:v>
                </c:pt>
                <c:pt idx="17">
                  <c:v>2021-Q1</c:v>
                </c:pt>
                <c:pt idx="18">
                  <c:v>2021-Q2</c:v>
                </c:pt>
                <c:pt idx="19">
                  <c:v>2021-Q3</c:v>
                </c:pt>
                <c:pt idx="20">
                  <c:v>2022-Q4</c:v>
                </c:pt>
                <c:pt idx="21">
                  <c:v>2022-Q1</c:v>
                </c:pt>
                <c:pt idx="22">
                  <c:v>2022-Q2</c:v>
                </c:pt>
                <c:pt idx="23">
                  <c:v>2022-Q3</c:v>
                </c:pt>
                <c:pt idx="24">
                  <c:v>2022-Q4</c:v>
                </c:pt>
                <c:pt idx="25">
                  <c:v>2023-Q1</c:v>
                </c:pt>
                <c:pt idx="26">
                  <c:v>2023-Q2</c:v>
                </c:pt>
              </c:strCache>
            </c:strRef>
          </c:cat>
          <c:val>
            <c:numRef>
              <c:f>FOI!$H$3:$H$29</c:f>
              <c:numCache>
                <c:formatCode>General</c:formatCode>
                <c:ptCount val="27"/>
                <c:pt idx="0">
                  <c:v>17</c:v>
                </c:pt>
                <c:pt idx="1">
                  <c:v>13</c:v>
                </c:pt>
                <c:pt idx="2">
                  <c:v>20</c:v>
                </c:pt>
                <c:pt idx="3">
                  <c:v>25</c:v>
                </c:pt>
                <c:pt idx="4">
                  <c:v>25</c:v>
                </c:pt>
                <c:pt idx="5">
                  <c:v>18</c:v>
                </c:pt>
                <c:pt idx="6">
                  <c:v>26</c:v>
                </c:pt>
                <c:pt idx="7">
                  <c:v>31</c:v>
                </c:pt>
                <c:pt idx="8">
                  <c:v>23</c:v>
                </c:pt>
                <c:pt idx="9">
                  <c:v>24</c:v>
                </c:pt>
                <c:pt idx="10">
                  <c:v>26</c:v>
                </c:pt>
                <c:pt idx="11">
                  <c:v>31</c:v>
                </c:pt>
                <c:pt idx="12">
                  <c:v>24</c:v>
                </c:pt>
                <c:pt idx="13">
                  <c:v>65</c:v>
                </c:pt>
                <c:pt idx="14">
                  <c:v>69</c:v>
                </c:pt>
                <c:pt idx="15">
                  <c:v>129</c:v>
                </c:pt>
                <c:pt idx="16">
                  <c:v>136</c:v>
                </c:pt>
                <c:pt idx="17">
                  <c:v>89</c:v>
                </c:pt>
                <c:pt idx="18">
                  <c:v>87</c:v>
                </c:pt>
                <c:pt idx="19">
                  <c:v>72</c:v>
                </c:pt>
                <c:pt idx="20">
                  <c:v>64</c:v>
                </c:pt>
                <c:pt idx="21">
                  <c:v>43</c:v>
                </c:pt>
                <c:pt idx="22">
                  <c:v>41</c:v>
                </c:pt>
                <c:pt idx="23">
                  <c:v>44</c:v>
                </c:pt>
                <c:pt idx="24">
                  <c:v>56</c:v>
                </c:pt>
                <c:pt idx="25">
                  <c:v>61</c:v>
                </c:pt>
                <c:pt idx="26">
                  <c:v>68</c:v>
                </c:pt>
              </c:numCache>
            </c:numRef>
          </c:val>
          <c:smooth val="0"/>
          <c:extLst>
            <c:ext xmlns:c16="http://schemas.microsoft.com/office/drawing/2014/chart" uri="{C3380CC4-5D6E-409C-BE32-E72D297353CC}">
              <c16:uniqueId val="{00000000-73D8-455D-A76F-2866C1B70A39}"/>
            </c:ext>
          </c:extLst>
        </c:ser>
        <c:ser>
          <c:idx val="1"/>
          <c:order val="1"/>
          <c:tx>
            <c:strRef>
              <c:f>FOI!$I$2</c:f>
              <c:strCache>
                <c:ptCount val="1"/>
                <c:pt idx="0">
                  <c:v>Missed</c:v>
                </c:pt>
              </c:strCache>
            </c:strRef>
          </c:tx>
          <c:spPr>
            <a:ln w="28575" cap="rnd">
              <a:solidFill>
                <a:srgbClr val="FF0000"/>
              </a:solidFill>
              <a:round/>
            </a:ln>
            <a:effectLst/>
          </c:spPr>
          <c:marker>
            <c:symbol val="none"/>
          </c:marker>
          <c:cat>
            <c:strRef>
              <c:f>FOI!$G$3:$G$29</c:f>
              <c:strCache>
                <c:ptCount val="27"/>
                <c:pt idx="0">
                  <c:v>2016-Q4</c:v>
                </c:pt>
                <c:pt idx="1">
                  <c:v>2017-Q1</c:v>
                </c:pt>
                <c:pt idx="2">
                  <c:v>2017-Q2</c:v>
                </c:pt>
                <c:pt idx="3">
                  <c:v>2017-Q3</c:v>
                </c:pt>
                <c:pt idx="4">
                  <c:v>2017-Q4</c:v>
                </c:pt>
                <c:pt idx="5">
                  <c:v>2018-Q1</c:v>
                </c:pt>
                <c:pt idx="6">
                  <c:v>2018-Q2</c:v>
                </c:pt>
                <c:pt idx="7">
                  <c:v>2018-Q3</c:v>
                </c:pt>
                <c:pt idx="8">
                  <c:v>2018-Q4</c:v>
                </c:pt>
                <c:pt idx="9">
                  <c:v>2019-Q1</c:v>
                </c:pt>
                <c:pt idx="10">
                  <c:v>2019-Q2</c:v>
                </c:pt>
                <c:pt idx="11">
                  <c:v>2019-Q3</c:v>
                </c:pt>
                <c:pt idx="12">
                  <c:v>2019-Q4</c:v>
                </c:pt>
                <c:pt idx="13">
                  <c:v>2020-Q1</c:v>
                </c:pt>
                <c:pt idx="14">
                  <c:v>2020-Q2</c:v>
                </c:pt>
                <c:pt idx="15">
                  <c:v>2020-Q3</c:v>
                </c:pt>
                <c:pt idx="16">
                  <c:v>2021-Q4</c:v>
                </c:pt>
                <c:pt idx="17">
                  <c:v>2021-Q1</c:v>
                </c:pt>
                <c:pt idx="18">
                  <c:v>2021-Q2</c:v>
                </c:pt>
                <c:pt idx="19">
                  <c:v>2021-Q3</c:v>
                </c:pt>
                <c:pt idx="20">
                  <c:v>2022-Q4</c:v>
                </c:pt>
                <c:pt idx="21">
                  <c:v>2022-Q1</c:v>
                </c:pt>
                <c:pt idx="22">
                  <c:v>2022-Q2</c:v>
                </c:pt>
                <c:pt idx="23">
                  <c:v>2022-Q3</c:v>
                </c:pt>
                <c:pt idx="24">
                  <c:v>2022-Q4</c:v>
                </c:pt>
                <c:pt idx="25">
                  <c:v>2023-Q1</c:v>
                </c:pt>
                <c:pt idx="26">
                  <c:v>2023-Q2</c:v>
                </c:pt>
              </c:strCache>
            </c:strRef>
          </c:cat>
          <c:val>
            <c:numRef>
              <c:f>FOI!$I$3:$I$29</c:f>
              <c:numCache>
                <c:formatCode>General</c:formatCode>
                <c:ptCount val="27"/>
                <c:pt idx="0">
                  <c:v>0</c:v>
                </c:pt>
                <c:pt idx="1">
                  <c:v>1</c:v>
                </c:pt>
                <c:pt idx="2">
                  <c:v>1</c:v>
                </c:pt>
                <c:pt idx="3">
                  <c:v>0</c:v>
                </c:pt>
                <c:pt idx="4">
                  <c:v>0</c:v>
                </c:pt>
                <c:pt idx="5">
                  <c:v>1</c:v>
                </c:pt>
                <c:pt idx="6">
                  <c:v>0</c:v>
                </c:pt>
                <c:pt idx="7">
                  <c:v>0</c:v>
                </c:pt>
                <c:pt idx="8">
                  <c:v>0</c:v>
                </c:pt>
                <c:pt idx="9">
                  <c:v>1</c:v>
                </c:pt>
                <c:pt idx="10">
                  <c:v>0</c:v>
                </c:pt>
                <c:pt idx="11">
                  <c:v>1</c:v>
                </c:pt>
                <c:pt idx="12">
                  <c:v>3</c:v>
                </c:pt>
                <c:pt idx="13">
                  <c:v>8</c:v>
                </c:pt>
                <c:pt idx="14">
                  <c:v>12</c:v>
                </c:pt>
                <c:pt idx="15">
                  <c:v>23</c:v>
                </c:pt>
                <c:pt idx="16">
                  <c:v>35</c:v>
                </c:pt>
                <c:pt idx="17">
                  <c:v>12</c:v>
                </c:pt>
                <c:pt idx="18">
                  <c:v>4</c:v>
                </c:pt>
                <c:pt idx="19">
                  <c:v>8</c:v>
                </c:pt>
                <c:pt idx="20">
                  <c:v>18</c:v>
                </c:pt>
                <c:pt idx="21">
                  <c:v>7</c:v>
                </c:pt>
                <c:pt idx="22">
                  <c:v>9</c:v>
                </c:pt>
                <c:pt idx="23">
                  <c:v>13</c:v>
                </c:pt>
                <c:pt idx="24">
                  <c:v>12</c:v>
                </c:pt>
                <c:pt idx="25">
                  <c:v>17</c:v>
                </c:pt>
                <c:pt idx="26">
                  <c:v>21</c:v>
                </c:pt>
              </c:numCache>
            </c:numRef>
          </c:val>
          <c:smooth val="0"/>
          <c:extLst>
            <c:ext xmlns:c16="http://schemas.microsoft.com/office/drawing/2014/chart" uri="{C3380CC4-5D6E-409C-BE32-E72D297353CC}">
              <c16:uniqueId val="{00000001-73D8-455D-A76F-2866C1B70A39}"/>
            </c:ext>
          </c:extLst>
        </c:ser>
        <c:ser>
          <c:idx val="2"/>
          <c:order val="2"/>
          <c:tx>
            <c:strRef>
              <c:f>FOI!$J$2</c:f>
              <c:strCache>
                <c:ptCount val="1"/>
                <c:pt idx="0">
                  <c:v>Average</c:v>
                </c:pt>
              </c:strCache>
            </c:strRef>
          </c:tx>
          <c:spPr>
            <a:ln w="28575" cap="rnd">
              <a:solidFill>
                <a:srgbClr val="00B050"/>
              </a:solidFill>
              <a:round/>
            </a:ln>
            <a:effectLst/>
          </c:spPr>
          <c:marker>
            <c:symbol val="none"/>
          </c:marker>
          <c:cat>
            <c:strRef>
              <c:f>FOI!$G$3:$G$29</c:f>
              <c:strCache>
                <c:ptCount val="27"/>
                <c:pt idx="0">
                  <c:v>2016-Q4</c:v>
                </c:pt>
                <c:pt idx="1">
                  <c:v>2017-Q1</c:v>
                </c:pt>
                <c:pt idx="2">
                  <c:v>2017-Q2</c:v>
                </c:pt>
                <c:pt idx="3">
                  <c:v>2017-Q3</c:v>
                </c:pt>
                <c:pt idx="4">
                  <c:v>2017-Q4</c:v>
                </c:pt>
                <c:pt idx="5">
                  <c:v>2018-Q1</c:v>
                </c:pt>
                <c:pt idx="6">
                  <c:v>2018-Q2</c:v>
                </c:pt>
                <c:pt idx="7">
                  <c:v>2018-Q3</c:v>
                </c:pt>
                <c:pt idx="8">
                  <c:v>2018-Q4</c:v>
                </c:pt>
                <c:pt idx="9">
                  <c:v>2019-Q1</c:v>
                </c:pt>
                <c:pt idx="10">
                  <c:v>2019-Q2</c:v>
                </c:pt>
                <c:pt idx="11">
                  <c:v>2019-Q3</c:v>
                </c:pt>
                <c:pt idx="12">
                  <c:v>2019-Q4</c:v>
                </c:pt>
                <c:pt idx="13">
                  <c:v>2020-Q1</c:v>
                </c:pt>
                <c:pt idx="14">
                  <c:v>2020-Q2</c:v>
                </c:pt>
                <c:pt idx="15">
                  <c:v>2020-Q3</c:v>
                </c:pt>
                <c:pt idx="16">
                  <c:v>2021-Q4</c:v>
                </c:pt>
                <c:pt idx="17">
                  <c:v>2021-Q1</c:v>
                </c:pt>
                <c:pt idx="18">
                  <c:v>2021-Q2</c:v>
                </c:pt>
                <c:pt idx="19">
                  <c:v>2021-Q3</c:v>
                </c:pt>
                <c:pt idx="20">
                  <c:v>2022-Q4</c:v>
                </c:pt>
                <c:pt idx="21">
                  <c:v>2022-Q1</c:v>
                </c:pt>
                <c:pt idx="22">
                  <c:v>2022-Q2</c:v>
                </c:pt>
                <c:pt idx="23">
                  <c:v>2022-Q3</c:v>
                </c:pt>
                <c:pt idx="24">
                  <c:v>2022-Q4</c:v>
                </c:pt>
                <c:pt idx="25">
                  <c:v>2023-Q1</c:v>
                </c:pt>
                <c:pt idx="26">
                  <c:v>2023-Q2</c:v>
                </c:pt>
              </c:strCache>
            </c:strRef>
          </c:cat>
          <c:val>
            <c:numRef>
              <c:f>FOI!$J$3:$J$29</c:f>
              <c:numCache>
                <c:formatCode>General</c:formatCode>
                <c:ptCount val="27"/>
                <c:pt idx="0">
                  <c:v>5</c:v>
                </c:pt>
                <c:pt idx="1">
                  <c:v>6</c:v>
                </c:pt>
                <c:pt idx="2">
                  <c:v>8</c:v>
                </c:pt>
                <c:pt idx="3">
                  <c:v>6</c:v>
                </c:pt>
                <c:pt idx="4">
                  <c:v>9</c:v>
                </c:pt>
                <c:pt idx="5">
                  <c:v>12</c:v>
                </c:pt>
                <c:pt idx="6">
                  <c:v>11</c:v>
                </c:pt>
                <c:pt idx="7">
                  <c:v>8</c:v>
                </c:pt>
                <c:pt idx="8">
                  <c:v>12</c:v>
                </c:pt>
                <c:pt idx="9">
                  <c:v>9</c:v>
                </c:pt>
                <c:pt idx="10">
                  <c:v>9</c:v>
                </c:pt>
                <c:pt idx="11">
                  <c:v>9</c:v>
                </c:pt>
                <c:pt idx="12">
                  <c:v>9</c:v>
                </c:pt>
                <c:pt idx="13">
                  <c:v>14</c:v>
                </c:pt>
                <c:pt idx="14">
                  <c:v>15</c:v>
                </c:pt>
                <c:pt idx="15">
                  <c:v>13</c:v>
                </c:pt>
                <c:pt idx="16">
                  <c:v>17</c:v>
                </c:pt>
                <c:pt idx="17">
                  <c:v>10</c:v>
                </c:pt>
                <c:pt idx="18">
                  <c:v>7</c:v>
                </c:pt>
                <c:pt idx="19">
                  <c:v>11</c:v>
                </c:pt>
                <c:pt idx="20">
                  <c:v>14</c:v>
                </c:pt>
                <c:pt idx="21">
                  <c:v>13</c:v>
                </c:pt>
                <c:pt idx="22">
                  <c:v>13</c:v>
                </c:pt>
                <c:pt idx="23">
                  <c:v>14</c:v>
                </c:pt>
                <c:pt idx="24">
                  <c:v>15</c:v>
                </c:pt>
                <c:pt idx="25">
                  <c:v>15</c:v>
                </c:pt>
                <c:pt idx="26">
                  <c:v>18</c:v>
                </c:pt>
              </c:numCache>
            </c:numRef>
          </c:val>
          <c:smooth val="0"/>
          <c:extLst>
            <c:ext xmlns:c16="http://schemas.microsoft.com/office/drawing/2014/chart" uri="{C3380CC4-5D6E-409C-BE32-E72D297353CC}">
              <c16:uniqueId val="{00000002-73D8-455D-A76F-2866C1B70A39}"/>
            </c:ext>
          </c:extLst>
        </c:ser>
        <c:ser>
          <c:idx val="3"/>
          <c:order val="3"/>
          <c:tx>
            <c:strRef>
              <c:f>FOI!$K$2</c:f>
              <c:strCache>
                <c:ptCount val="1"/>
              </c:strCache>
            </c:strRef>
          </c:tx>
          <c:spPr>
            <a:ln w="28575" cap="rnd">
              <a:solidFill>
                <a:schemeClr val="accent4"/>
              </a:solidFill>
              <a:round/>
            </a:ln>
            <a:effectLst/>
          </c:spPr>
          <c:marker>
            <c:symbol val="none"/>
          </c:marker>
          <c:cat>
            <c:strRef>
              <c:f>FOI!$G$3:$G$29</c:f>
              <c:strCache>
                <c:ptCount val="27"/>
                <c:pt idx="0">
                  <c:v>2016-Q4</c:v>
                </c:pt>
                <c:pt idx="1">
                  <c:v>2017-Q1</c:v>
                </c:pt>
                <c:pt idx="2">
                  <c:v>2017-Q2</c:v>
                </c:pt>
                <c:pt idx="3">
                  <c:v>2017-Q3</c:v>
                </c:pt>
                <c:pt idx="4">
                  <c:v>2017-Q4</c:v>
                </c:pt>
                <c:pt idx="5">
                  <c:v>2018-Q1</c:v>
                </c:pt>
                <c:pt idx="6">
                  <c:v>2018-Q2</c:v>
                </c:pt>
                <c:pt idx="7">
                  <c:v>2018-Q3</c:v>
                </c:pt>
                <c:pt idx="8">
                  <c:v>2018-Q4</c:v>
                </c:pt>
                <c:pt idx="9">
                  <c:v>2019-Q1</c:v>
                </c:pt>
                <c:pt idx="10">
                  <c:v>2019-Q2</c:v>
                </c:pt>
                <c:pt idx="11">
                  <c:v>2019-Q3</c:v>
                </c:pt>
                <c:pt idx="12">
                  <c:v>2019-Q4</c:v>
                </c:pt>
                <c:pt idx="13">
                  <c:v>2020-Q1</c:v>
                </c:pt>
                <c:pt idx="14">
                  <c:v>2020-Q2</c:v>
                </c:pt>
                <c:pt idx="15">
                  <c:v>2020-Q3</c:v>
                </c:pt>
                <c:pt idx="16">
                  <c:v>2021-Q4</c:v>
                </c:pt>
                <c:pt idx="17">
                  <c:v>2021-Q1</c:v>
                </c:pt>
                <c:pt idx="18">
                  <c:v>2021-Q2</c:v>
                </c:pt>
                <c:pt idx="19">
                  <c:v>2021-Q3</c:v>
                </c:pt>
                <c:pt idx="20">
                  <c:v>2022-Q4</c:v>
                </c:pt>
                <c:pt idx="21">
                  <c:v>2022-Q1</c:v>
                </c:pt>
                <c:pt idx="22">
                  <c:v>2022-Q2</c:v>
                </c:pt>
                <c:pt idx="23">
                  <c:v>2022-Q3</c:v>
                </c:pt>
                <c:pt idx="24">
                  <c:v>2022-Q4</c:v>
                </c:pt>
                <c:pt idx="25">
                  <c:v>2023-Q1</c:v>
                </c:pt>
                <c:pt idx="26">
                  <c:v>2023-Q2</c:v>
                </c:pt>
              </c:strCache>
            </c:strRef>
          </c:cat>
          <c:val>
            <c:numRef>
              <c:f>FOI!$K$3:$K$29</c:f>
              <c:numCache>
                <c:formatCode>General</c:formatCode>
                <c:ptCount val="27"/>
              </c:numCache>
            </c:numRef>
          </c:val>
          <c:smooth val="0"/>
          <c:extLst>
            <c:ext xmlns:c16="http://schemas.microsoft.com/office/drawing/2014/chart" uri="{C3380CC4-5D6E-409C-BE32-E72D297353CC}">
              <c16:uniqueId val="{0000000B-92A6-44AF-9FA7-BEDAE9EEF2BD}"/>
            </c:ext>
          </c:extLst>
        </c:ser>
        <c:dLbls>
          <c:showLegendKey val="0"/>
          <c:showVal val="0"/>
          <c:showCatName val="0"/>
          <c:showSerName val="0"/>
          <c:showPercent val="0"/>
          <c:showBubbleSize val="0"/>
        </c:dLbls>
        <c:smooth val="0"/>
        <c:axId val="495729976"/>
        <c:axId val="495729648"/>
      </c:lineChart>
      <c:catAx>
        <c:axId val="495729976"/>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Quarter</a:t>
                </a:r>
              </a:p>
            </c:rich>
          </c:tx>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5729648"/>
        <c:crosses val="autoZero"/>
        <c:auto val="1"/>
        <c:lblAlgn val="ctr"/>
        <c:lblOffset val="100"/>
        <c:noMultiLvlLbl val="0"/>
      </c:catAx>
      <c:valAx>
        <c:axId val="4957296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solidFill>
                      <a:sysClr val="windowText" lastClr="000000"/>
                    </a:solidFill>
                  </a:rPr>
                  <a:t>Days / Number of requests</a:t>
                </a:r>
              </a:p>
            </c:rich>
          </c:tx>
          <c:layout>
            <c:manualLayout>
              <c:xMode val="edge"/>
              <c:yMode val="edge"/>
              <c:x val="2.2234508191884394E-2"/>
              <c:y val="0.125"/>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572997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b="1"/>
              <a:t>Trend</a:t>
            </a:r>
            <a:r>
              <a:rPr lang="en-GB" b="1" baseline="0"/>
              <a:t> since Jan 2020</a:t>
            </a:r>
            <a:endParaRPr lang="en-GB" b="1"/>
          </a:p>
        </c:rich>
      </c:tx>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FOI!$H$2</c:f>
              <c:strCache>
                <c:ptCount val="1"/>
                <c:pt idx="0">
                  <c:v>Total</c:v>
                </c:pt>
              </c:strCache>
            </c:strRef>
          </c:tx>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0"/>
          </c:trendline>
          <c:cat>
            <c:strRef>
              <c:f>FOI!$G$16:$G$29</c:f>
              <c:strCache>
                <c:ptCount val="14"/>
                <c:pt idx="0">
                  <c:v>2020-Q1</c:v>
                </c:pt>
                <c:pt idx="1">
                  <c:v>2020-Q2</c:v>
                </c:pt>
                <c:pt idx="2">
                  <c:v>2020-Q3</c:v>
                </c:pt>
                <c:pt idx="3">
                  <c:v>2021-Q4</c:v>
                </c:pt>
                <c:pt idx="4">
                  <c:v>2021-Q1</c:v>
                </c:pt>
                <c:pt idx="5">
                  <c:v>2021-Q2</c:v>
                </c:pt>
                <c:pt idx="6">
                  <c:v>2021-Q3</c:v>
                </c:pt>
                <c:pt idx="7">
                  <c:v>2022-Q4</c:v>
                </c:pt>
                <c:pt idx="8">
                  <c:v>2022-Q1</c:v>
                </c:pt>
                <c:pt idx="9">
                  <c:v>2022-Q2</c:v>
                </c:pt>
                <c:pt idx="10">
                  <c:v>2022-Q3</c:v>
                </c:pt>
                <c:pt idx="11">
                  <c:v>2022-Q4</c:v>
                </c:pt>
                <c:pt idx="12">
                  <c:v>2023-Q1</c:v>
                </c:pt>
                <c:pt idx="13">
                  <c:v>2023-Q2</c:v>
                </c:pt>
              </c:strCache>
            </c:strRef>
          </c:cat>
          <c:val>
            <c:numRef>
              <c:f>FOI!$H$16:$H$29</c:f>
              <c:numCache>
                <c:formatCode>General</c:formatCode>
                <c:ptCount val="14"/>
                <c:pt idx="0">
                  <c:v>65</c:v>
                </c:pt>
                <c:pt idx="1">
                  <c:v>69</c:v>
                </c:pt>
                <c:pt idx="2">
                  <c:v>129</c:v>
                </c:pt>
                <c:pt idx="3">
                  <c:v>136</c:v>
                </c:pt>
                <c:pt idx="4">
                  <c:v>89</c:v>
                </c:pt>
                <c:pt idx="5">
                  <c:v>87</c:v>
                </c:pt>
                <c:pt idx="6">
                  <c:v>72</c:v>
                </c:pt>
                <c:pt idx="7">
                  <c:v>64</c:v>
                </c:pt>
                <c:pt idx="8">
                  <c:v>43</c:v>
                </c:pt>
                <c:pt idx="9">
                  <c:v>41</c:v>
                </c:pt>
                <c:pt idx="10">
                  <c:v>44</c:v>
                </c:pt>
                <c:pt idx="11">
                  <c:v>56</c:v>
                </c:pt>
                <c:pt idx="12">
                  <c:v>61</c:v>
                </c:pt>
                <c:pt idx="13">
                  <c:v>68</c:v>
                </c:pt>
              </c:numCache>
            </c:numRef>
          </c:val>
          <c:smooth val="0"/>
          <c:extLst>
            <c:ext xmlns:c16="http://schemas.microsoft.com/office/drawing/2014/chart" uri="{C3380CC4-5D6E-409C-BE32-E72D297353CC}">
              <c16:uniqueId val="{00000000-4D90-473D-AF3E-645F4FE7FF5B}"/>
            </c:ext>
          </c:extLst>
        </c:ser>
        <c:ser>
          <c:idx val="1"/>
          <c:order val="1"/>
          <c:tx>
            <c:strRef>
              <c:f>FOI!$I$2</c:f>
              <c:strCache>
                <c:ptCount val="1"/>
                <c:pt idx="0">
                  <c:v>Missed</c:v>
                </c:pt>
              </c:strCache>
            </c:strRef>
          </c:tx>
          <c:spPr>
            <a:ln w="28575" cap="rnd">
              <a:solidFill>
                <a:srgbClr val="FF0000"/>
              </a:solidFill>
              <a:round/>
            </a:ln>
            <a:effectLst/>
          </c:spPr>
          <c:marker>
            <c:symbol val="none"/>
          </c:marker>
          <c:cat>
            <c:strRef>
              <c:f>FOI!$G$16:$G$29</c:f>
              <c:strCache>
                <c:ptCount val="14"/>
                <c:pt idx="0">
                  <c:v>2020-Q1</c:v>
                </c:pt>
                <c:pt idx="1">
                  <c:v>2020-Q2</c:v>
                </c:pt>
                <c:pt idx="2">
                  <c:v>2020-Q3</c:v>
                </c:pt>
                <c:pt idx="3">
                  <c:v>2021-Q4</c:v>
                </c:pt>
                <c:pt idx="4">
                  <c:v>2021-Q1</c:v>
                </c:pt>
                <c:pt idx="5">
                  <c:v>2021-Q2</c:v>
                </c:pt>
                <c:pt idx="6">
                  <c:v>2021-Q3</c:v>
                </c:pt>
                <c:pt idx="7">
                  <c:v>2022-Q4</c:v>
                </c:pt>
                <c:pt idx="8">
                  <c:v>2022-Q1</c:v>
                </c:pt>
                <c:pt idx="9">
                  <c:v>2022-Q2</c:v>
                </c:pt>
                <c:pt idx="10">
                  <c:v>2022-Q3</c:v>
                </c:pt>
                <c:pt idx="11">
                  <c:v>2022-Q4</c:v>
                </c:pt>
                <c:pt idx="12">
                  <c:v>2023-Q1</c:v>
                </c:pt>
                <c:pt idx="13">
                  <c:v>2023-Q2</c:v>
                </c:pt>
              </c:strCache>
            </c:strRef>
          </c:cat>
          <c:val>
            <c:numRef>
              <c:f>FOI!$I$16:$I$29</c:f>
              <c:numCache>
                <c:formatCode>General</c:formatCode>
                <c:ptCount val="14"/>
                <c:pt idx="0">
                  <c:v>8</c:v>
                </c:pt>
                <c:pt idx="1">
                  <c:v>12</c:v>
                </c:pt>
                <c:pt idx="2">
                  <c:v>23</c:v>
                </c:pt>
                <c:pt idx="3">
                  <c:v>35</c:v>
                </c:pt>
                <c:pt idx="4">
                  <c:v>12</c:v>
                </c:pt>
                <c:pt idx="5">
                  <c:v>4</c:v>
                </c:pt>
                <c:pt idx="6">
                  <c:v>8</c:v>
                </c:pt>
                <c:pt idx="7">
                  <c:v>18</c:v>
                </c:pt>
                <c:pt idx="8">
                  <c:v>7</c:v>
                </c:pt>
                <c:pt idx="9">
                  <c:v>9</c:v>
                </c:pt>
                <c:pt idx="10">
                  <c:v>13</c:v>
                </c:pt>
                <c:pt idx="11">
                  <c:v>12</c:v>
                </c:pt>
                <c:pt idx="12">
                  <c:v>17</c:v>
                </c:pt>
                <c:pt idx="13">
                  <c:v>21</c:v>
                </c:pt>
              </c:numCache>
            </c:numRef>
          </c:val>
          <c:smooth val="0"/>
          <c:extLst>
            <c:ext xmlns:c16="http://schemas.microsoft.com/office/drawing/2014/chart" uri="{C3380CC4-5D6E-409C-BE32-E72D297353CC}">
              <c16:uniqueId val="{00000001-4D90-473D-AF3E-645F4FE7FF5B}"/>
            </c:ext>
          </c:extLst>
        </c:ser>
        <c:ser>
          <c:idx val="2"/>
          <c:order val="2"/>
          <c:tx>
            <c:strRef>
              <c:f>FOI!$J$2</c:f>
              <c:strCache>
                <c:ptCount val="1"/>
                <c:pt idx="0">
                  <c:v>Average</c:v>
                </c:pt>
              </c:strCache>
            </c:strRef>
          </c:tx>
          <c:spPr>
            <a:ln w="28575" cap="rnd">
              <a:solidFill>
                <a:srgbClr val="00B050"/>
              </a:solidFill>
              <a:round/>
            </a:ln>
            <a:effectLst/>
          </c:spPr>
          <c:marker>
            <c:symbol val="none"/>
          </c:marker>
          <c:cat>
            <c:strRef>
              <c:f>FOI!$G$16:$G$29</c:f>
              <c:strCache>
                <c:ptCount val="14"/>
                <c:pt idx="0">
                  <c:v>2020-Q1</c:v>
                </c:pt>
                <c:pt idx="1">
                  <c:v>2020-Q2</c:v>
                </c:pt>
                <c:pt idx="2">
                  <c:v>2020-Q3</c:v>
                </c:pt>
                <c:pt idx="3">
                  <c:v>2021-Q4</c:v>
                </c:pt>
                <c:pt idx="4">
                  <c:v>2021-Q1</c:v>
                </c:pt>
                <c:pt idx="5">
                  <c:v>2021-Q2</c:v>
                </c:pt>
                <c:pt idx="6">
                  <c:v>2021-Q3</c:v>
                </c:pt>
                <c:pt idx="7">
                  <c:v>2022-Q4</c:v>
                </c:pt>
                <c:pt idx="8">
                  <c:v>2022-Q1</c:v>
                </c:pt>
                <c:pt idx="9">
                  <c:v>2022-Q2</c:v>
                </c:pt>
                <c:pt idx="10">
                  <c:v>2022-Q3</c:v>
                </c:pt>
                <c:pt idx="11">
                  <c:v>2022-Q4</c:v>
                </c:pt>
                <c:pt idx="12">
                  <c:v>2023-Q1</c:v>
                </c:pt>
                <c:pt idx="13">
                  <c:v>2023-Q2</c:v>
                </c:pt>
              </c:strCache>
            </c:strRef>
          </c:cat>
          <c:val>
            <c:numRef>
              <c:f>FOI!$J$16:$J$29</c:f>
              <c:numCache>
                <c:formatCode>General</c:formatCode>
                <c:ptCount val="14"/>
                <c:pt idx="0">
                  <c:v>14</c:v>
                </c:pt>
                <c:pt idx="1">
                  <c:v>15</c:v>
                </c:pt>
                <c:pt idx="2">
                  <c:v>13</c:v>
                </c:pt>
                <c:pt idx="3">
                  <c:v>17</c:v>
                </c:pt>
                <c:pt idx="4">
                  <c:v>10</c:v>
                </c:pt>
                <c:pt idx="5">
                  <c:v>7</c:v>
                </c:pt>
                <c:pt idx="6">
                  <c:v>11</c:v>
                </c:pt>
                <c:pt idx="7">
                  <c:v>14</c:v>
                </c:pt>
                <c:pt idx="8">
                  <c:v>13</c:v>
                </c:pt>
                <c:pt idx="9">
                  <c:v>13</c:v>
                </c:pt>
                <c:pt idx="10">
                  <c:v>14</c:v>
                </c:pt>
                <c:pt idx="11">
                  <c:v>15</c:v>
                </c:pt>
                <c:pt idx="12">
                  <c:v>15</c:v>
                </c:pt>
                <c:pt idx="13">
                  <c:v>18</c:v>
                </c:pt>
              </c:numCache>
            </c:numRef>
          </c:val>
          <c:smooth val="0"/>
          <c:extLst>
            <c:ext xmlns:c16="http://schemas.microsoft.com/office/drawing/2014/chart" uri="{C3380CC4-5D6E-409C-BE32-E72D297353CC}">
              <c16:uniqueId val="{00000002-4D90-473D-AF3E-645F4FE7FF5B}"/>
            </c:ext>
          </c:extLst>
        </c:ser>
        <c:ser>
          <c:idx val="3"/>
          <c:order val="3"/>
          <c:tx>
            <c:strRef>
              <c:f>FOI!$K$2</c:f>
              <c:strCache>
                <c:ptCount val="1"/>
              </c:strCache>
            </c:strRef>
          </c:tx>
          <c:spPr>
            <a:ln w="28575" cap="rnd">
              <a:solidFill>
                <a:schemeClr val="accent4"/>
              </a:solidFill>
              <a:round/>
            </a:ln>
            <a:effectLst/>
          </c:spPr>
          <c:marker>
            <c:symbol val="none"/>
          </c:marker>
          <c:cat>
            <c:strRef>
              <c:f>FOI!$G$16:$G$29</c:f>
              <c:strCache>
                <c:ptCount val="14"/>
                <c:pt idx="0">
                  <c:v>2020-Q1</c:v>
                </c:pt>
                <c:pt idx="1">
                  <c:v>2020-Q2</c:v>
                </c:pt>
                <c:pt idx="2">
                  <c:v>2020-Q3</c:v>
                </c:pt>
                <c:pt idx="3">
                  <c:v>2021-Q4</c:v>
                </c:pt>
                <c:pt idx="4">
                  <c:v>2021-Q1</c:v>
                </c:pt>
                <c:pt idx="5">
                  <c:v>2021-Q2</c:v>
                </c:pt>
                <c:pt idx="6">
                  <c:v>2021-Q3</c:v>
                </c:pt>
                <c:pt idx="7">
                  <c:v>2022-Q4</c:v>
                </c:pt>
                <c:pt idx="8">
                  <c:v>2022-Q1</c:v>
                </c:pt>
                <c:pt idx="9">
                  <c:v>2022-Q2</c:v>
                </c:pt>
                <c:pt idx="10">
                  <c:v>2022-Q3</c:v>
                </c:pt>
                <c:pt idx="11">
                  <c:v>2022-Q4</c:v>
                </c:pt>
                <c:pt idx="12">
                  <c:v>2023-Q1</c:v>
                </c:pt>
                <c:pt idx="13">
                  <c:v>2023-Q2</c:v>
                </c:pt>
              </c:strCache>
            </c:strRef>
          </c:cat>
          <c:val>
            <c:numRef>
              <c:f>FOI!$K$16:$K$29</c:f>
              <c:numCache>
                <c:formatCode>General</c:formatCode>
                <c:ptCount val="14"/>
              </c:numCache>
            </c:numRef>
          </c:val>
          <c:smooth val="0"/>
          <c:extLst>
            <c:ext xmlns:c16="http://schemas.microsoft.com/office/drawing/2014/chart" uri="{C3380CC4-5D6E-409C-BE32-E72D297353CC}">
              <c16:uniqueId val="{00000003-4D90-473D-AF3E-645F4FE7FF5B}"/>
            </c:ext>
          </c:extLst>
        </c:ser>
        <c:dLbls>
          <c:showLegendKey val="0"/>
          <c:showVal val="0"/>
          <c:showCatName val="0"/>
          <c:showSerName val="0"/>
          <c:showPercent val="0"/>
          <c:showBubbleSize val="0"/>
        </c:dLbls>
        <c:smooth val="0"/>
        <c:axId val="495729976"/>
        <c:axId val="495729648"/>
      </c:lineChart>
      <c:catAx>
        <c:axId val="495729976"/>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Quarter</a:t>
                </a:r>
              </a:p>
            </c:rich>
          </c:tx>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5729648"/>
        <c:crosses val="autoZero"/>
        <c:auto val="1"/>
        <c:lblAlgn val="ctr"/>
        <c:lblOffset val="100"/>
        <c:noMultiLvlLbl val="0"/>
      </c:catAx>
      <c:valAx>
        <c:axId val="4957296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solidFill>
                      <a:sysClr val="windowText" lastClr="000000"/>
                    </a:solidFill>
                  </a:rPr>
                  <a:t>Days / Number of requests</a:t>
                </a:r>
              </a:p>
            </c:rich>
          </c:tx>
          <c:layout>
            <c:manualLayout>
              <c:xMode val="edge"/>
              <c:yMode val="edge"/>
              <c:x val="2.2234508191884394E-2"/>
              <c:y val="0.125"/>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572997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b="1"/>
              <a:t>Response times per request (DPA)</a:t>
            </a:r>
          </a:p>
        </c:rich>
      </c:tx>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1"/>
          <c:order val="1"/>
          <c:tx>
            <c:strRef>
              <c:f>DPA!$B$6</c:f>
              <c:strCache>
                <c:ptCount val="1"/>
                <c:pt idx="0">
                  <c:v>Days to respond</c:v>
                </c:pt>
              </c:strCache>
            </c:strRef>
          </c:tx>
          <c:spPr>
            <a:ln w="28575" cap="rnd">
              <a:solidFill>
                <a:schemeClr val="accent2"/>
              </a:solidFill>
              <a:round/>
            </a:ln>
            <a:effectLst/>
          </c:spPr>
          <c:marker>
            <c:symbol val="none"/>
          </c:marker>
          <c:val>
            <c:numRef>
              <c:f>DPA!$B$7:$B$18</c:f>
              <c:numCache>
                <c:formatCode>General</c:formatCode>
                <c:ptCount val="12"/>
                <c:pt idx="0">
                  <c:v>11</c:v>
                </c:pt>
                <c:pt idx="1">
                  <c:v>17</c:v>
                </c:pt>
                <c:pt idx="2">
                  <c:v>13</c:v>
                </c:pt>
                <c:pt idx="3">
                  <c:v>11</c:v>
                </c:pt>
                <c:pt idx="4">
                  <c:v>7</c:v>
                </c:pt>
                <c:pt idx="5">
                  <c:v>11</c:v>
                </c:pt>
                <c:pt idx="6">
                  <c:v>17</c:v>
                </c:pt>
                <c:pt idx="7">
                  <c:v>16</c:v>
                </c:pt>
                <c:pt idx="8">
                  <c:v>1</c:v>
                </c:pt>
                <c:pt idx="9">
                  <c:v>12</c:v>
                </c:pt>
                <c:pt idx="10">
                  <c:v>20</c:v>
                </c:pt>
                <c:pt idx="11">
                  <c:v>4</c:v>
                </c:pt>
              </c:numCache>
            </c:numRef>
          </c:val>
          <c:smooth val="0"/>
          <c:extLst>
            <c:ext xmlns:c16="http://schemas.microsoft.com/office/drawing/2014/chart" uri="{C3380CC4-5D6E-409C-BE32-E72D297353CC}">
              <c16:uniqueId val="{00000001-A820-43E8-BC25-E71358907C22}"/>
            </c:ext>
          </c:extLst>
        </c:ser>
        <c:ser>
          <c:idx val="2"/>
          <c:order val="2"/>
          <c:tx>
            <c:strRef>
              <c:f>DPA!$C$6</c:f>
              <c:strCache>
                <c:ptCount val="1"/>
                <c:pt idx="0">
                  <c:v>Deadline (31)</c:v>
                </c:pt>
              </c:strCache>
            </c:strRef>
          </c:tx>
          <c:spPr>
            <a:ln w="28575" cap="rnd">
              <a:solidFill>
                <a:schemeClr val="accent3"/>
              </a:solidFill>
              <a:round/>
            </a:ln>
            <a:effectLst/>
          </c:spPr>
          <c:marker>
            <c:symbol val="none"/>
          </c:marker>
          <c:val>
            <c:numRef>
              <c:f>DPA!$C$7:$C$18</c:f>
              <c:numCache>
                <c:formatCode>General</c:formatCode>
                <c:ptCount val="12"/>
                <c:pt idx="0">
                  <c:v>31</c:v>
                </c:pt>
                <c:pt idx="1">
                  <c:v>31</c:v>
                </c:pt>
                <c:pt idx="2">
                  <c:v>31</c:v>
                </c:pt>
                <c:pt idx="3">
                  <c:v>31</c:v>
                </c:pt>
                <c:pt idx="4">
                  <c:v>31</c:v>
                </c:pt>
                <c:pt idx="5">
                  <c:v>31</c:v>
                </c:pt>
                <c:pt idx="6">
                  <c:v>31</c:v>
                </c:pt>
                <c:pt idx="7">
                  <c:v>31</c:v>
                </c:pt>
                <c:pt idx="8">
                  <c:v>31</c:v>
                </c:pt>
                <c:pt idx="9">
                  <c:v>31</c:v>
                </c:pt>
                <c:pt idx="10">
                  <c:v>31</c:v>
                </c:pt>
                <c:pt idx="11">
                  <c:v>31</c:v>
                </c:pt>
              </c:numCache>
            </c:numRef>
          </c:val>
          <c:smooth val="0"/>
          <c:extLst>
            <c:ext xmlns:c16="http://schemas.microsoft.com/office/drawing/2014/chart" uri="{C3380CC4-5D6E-409C-BE32-E72D297353CC}">
              <c16:uniqueId val="{00000002-A820-43E8-BC25-E71358907C22}"/>
            </c:ext>
          </c:extLst>
        </c:ser>
        <c:ser>
          <c:idx val="3"/>
          <c:order val="3"/>
          <c:tx>
            <c:strRef>
              <c:f>DPA!$D$6</c:f>
              <c:strCache>
                <c:ptCount val="1"/>
                <c:pt idx="0">
                  <c:v>Average</c:v>
                </c:pt>
              </c:strCache>
            </c:strRef>
          </c:tx>
          <c:spPr>
            <a:ln w="28575" cap="rnd">
              <a:solidFill>
                <a:schemeClr val="accent4"/>
              </a:solidFill>
              <a:round/>
            </a:ln>
            <a:effectLst/>
          </c:spPr>
          <c:marker>
            <c:symbol val="none"/>
          </c:marker>
          <c:val>
            <c:numRef>
              <c:f>DPA!$D$7:$D$18</c:f>
              <c:numCache>
                <c:formatCode>0.00</c:formatCode>
                <c:ptCount val="12"/>
                <c:pt idx="0">
                  <c:v>11.666666666666666</c:v>
                </c:pt>
                <c:pt idx="1">
                  <c:v>11.666666666666666</c:v>
                </c:pt>
                <c:pt idx="2">
                  <c:v>11.666666666666666</c:v>
                </c:pt>
                <c:pt idx="3">
                  <c:v>11.666666666666666</c:v>
                </c:pt>
                <c:pt idx="4">
                  <c:v>11.666666666666666</c:v>
                </c:pt>
                <c:pt idx="5">
                  <c:v>11.666666666666666</c:v>
                </c:pt>
                <c:pt idx="6">
                  <c:v>11.666666666666666</c:v>
                </c:pt>
                <c:pt idx="7">
                  <c:v>11.666666666666666</c:v>
                </c:pt>
                <c:pt idx="8">
                  <c:v>11.666666666666666</c:v>
                </c:pt>
                <c:pt idx="9">
                  <c:v>11.666666666666666</c:v>
                </c:pt>
                <c:pt idx="10">
                  <c:v>11.666666666666666</c:v>
                </c:pt>
                <c:pt idx="11">
                  <c:v>11.666666666666666</c:v>
                </c:pt>
              </c:numCache>
            </c:numRef>
          </c:val>
          <c:smooth val="0"/>
          <c:extLst>
            <c:ext xmlns:c16="http://schemas.microsoft.com/office/drawing/2014/chart" uri="{C3380CC4-5D6E-409C-BE32-E72D297353CC}">
              <c16:uniqueId val="{00000000-D964-4EB3-9B8D-84979EE66AC3}"/>
            </c:ext>
          </c:extLst>
        </c:ser>
        <c:dLbls>
          <c:showLegendKey val="0"/>
          <c:showVal val="0"/>
          <c:showCatName val="0"/>
          <c:showSerName val="0"/>
          <c:showPercent val="0"/>
          <c:showBubbleSize val="0"/>
        </c:dLbls>
        <c:smooth val="0"/>
        <c:axId val="1603906048"/>
        <c:axId val="1603902784"/>
        <c:extLst>
          <c:ext xmlns:c15="http://schemas.microsoft.com/office/drawing/2012/chart" uri="{02D57815-91ED-43cb-92C2-25804820EDAC}">
            <c15:filteredLineSeries>
              <c15:ser>
                <c:idx val="0"/>
                <c:order val="0"/>
                <c:tx>
                  <c:strRef>
                    <c:extLst>
                      <c:ext uri="{02D57815-91ED-43cb-92C2-25804820EDAC}">
                        <c15:formulaRef>
                          <c15:sqref>DPA!$A$6</c15:sqref>
                        </c15:formulaRef>
                      </c:ext>
                    </c:extLst>
                    <c:strCache>
                      <c:ptCount val="1"/>
                      <c:pt idx="0">
                        <c:v>Request number</c:v>
                      </c:pt>
                    </c:strCache>
                  </c:strRef>
                </c:tx>
                <c:spPr>
                  <a:ln w="28575" cap="rnd">
                    <a:solidFill>
                      <a:schemeClr val="accent1"/>
                    </a:solidFill>
                    <a:round/>
                  </a:ln>
                  <a:effectLst/>
                </c:spPr>
                <c:marker>
                  <c:symbol val="none"/>
                </c:marker>
                <c:val>
                  <c:numRef>
                    <c:extLst>
                      <c:ext uri="{02D57815-91ED-43cb-92C2-25804820EDAC}">
                        <c15:formulaRef>
                          <c15:sqref>DPA!$A$7:$A$18</c15:sqref>
                        </c15:formulaRef>
                      </c:ext>
                    </c:extLst>
                    <c:numCache>
                      <c:formatCode>General</c:formatCode>
                      <c:ptCount val="12"/>
                      <c:pt idx="0">
                        <c:v>1</c:v>
                      </c:pt>
                      <c:pt idx="1">
                        <c:v>2</c:v>
                      </c:pt>
                      <c:pt idx="2">
                        <c:v>3</c:v>
                      </c:pt>
                      <c:pt idx="3">
                        <c:v>4</c:v>
                      </c:pt>
                      <c:pt idx="4">
                        <c:v>5</c:v>
                      </c:pt>
                      <c:pt idx="5">
                        <c:v>6</c:v>
                      </c:pt>
                      <c:pt idx="6">
                        <c:v>7</c:v>
                      </c:pt>
                      <c:pt idx="7">
                        <c:v>8</c:v>
                      </c:pt>
                      <c:pt idx="8">
                        <c:v>9</c:v>
                      </c:pt>
                      <c:pt idx="9">
                        <c:v>10</c:v>
                      </c:pt>
                      <c:pt idx="10">
                        <c:v>11</c:v>
                      </c:pt>
                      <c:pt idx="11">
                        <c:v>12</c:v>
                      </c:pt>
                    </c:numCache>
                  </c:numRef>
                </c:val>
                <c:smooth val="0"/>
                <c:extLst>
                  <c:ext xmlns:c16="http://schemas.microsoft.com/office/drawing/2014/chart" uri="{C3380CC4-5D6E-409C-BE32-E72D297353CC}">
                    <c16:uniqueId val="{00000000-A820-43E8-BC25-E71358907C22}"/>
                  </c:ext>
                </c:extLst>
              </c15:ser>
            </c15:filteredLineSeries>
          </c:ext>
        </c:extLst>
      </c:lineChart>
      <c:catAx>
        <c:axId val="1603906048"/>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Request reference no.</a:t>
                </a:r>
              </a:p>
            </c:rich>
          </c:tx>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03902784"/>
        <c:crosses val="autoZero"/>
        <c:auto val="1"/>
        <c:lblAlgn val="ctr"/>
        <c:lblOffset val="100"/>
        <c:noMultiLvlLbl val="0"/>
      </c:catAx>
      <c:valAx>
        <c:axId val="160390278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Working days to release</a:t>
                </a:r>
              </a:p>
            </c:rich>
          </c:tx>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03906048"/>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b="1"/>
              <a:t>Trends over time</a:t>
            </a:r>
          </a:p>
        </c:rich>
      </c:tx>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1"/>
          <c:order val="0"/>
          <c:tx>
            <c:strRef>
              <c:f>DPA!$H$6</c:f>
              <c:strCache>
                <c:ptCount val="1"/>
                <c:pt idx="0">
                  <c:v>Total</c:v>
                </c:pt>
              </c:strCache>
            </c:strRef>
          </c:tx>
          <c:spPr>
            <a:ln w="28575" cap="rnd">
              <a:solidFill>
                <a:schemeClr val="accent2"/>
              </a:solidFill>
              <a:round/>
            </a:ln>
            <a:effectLst/>
          </c:spPr>
          <c:marker>
            <c:symbol val="none"/>
          </c:marker>
          <c:cat>
            <c:strRef>
              <c:f>DPA!$G$13:$G$33</c:f>
              <c:strCache>
                <c:ptCount val="21"/>
                <c:pt idx="0">
                  <c:v>2018-Q2</c:v>
                </c:pt>
                <c:pt idx="1">
                  <c:v>2018-Q3</c:v>
                </c:pt>
                <c:pt idx="2">
                  <c:v>2018-Q4</c:v>
                </c:pt>
                <c:pt idx="3">
                  <c:v>2019-Q1</c:v>
                </c:pt>
                <c:pt idx="4">
                  <c:v>2019-Q2</c:v>
                </c:pt>
                <c:pt idx="5">
                  <c:v>2019-Q3</c:v>
                </c:pt>
                <c:pt idx="6">
                  <c:v>2019-Q4</c:v>
                </c:pt>
                <c:pt idx="7">
                  <c:v>2020-Q1</c:v>
                </c:pt>
                <c:pt idx="8">
                  <c:v>2020-Q2</c:v>
                </c:pt>
                <c:pt idx="9">
                  <c:v>2020-Q3</c:v>
                </c:pt>
                <c:pt idx="10">
                  <c:v>2021-Q4</c:v>
                </c:pt>
                <c:pt idx="11">
                  <c:v>2021-Q1</c:v>
                </c:pt>
                <c:pt idx="12">
                  <c:v>2021-Q2</c:v>
                </c:pt>
                <c:pt idx="13">
                  <c:v>2021-Q3</c:v>
                </c:pt>
                <c:pt idx="14">
                  <c:v>2022-Q4</c:v>
                </c:pt>
                <c:pt idx="15">
                  <c:v>2022-Q1</c:v>
                </c:pt>
                <c:pt idx="16">
                  <c:v>2022-Q2</c:v>
                </c:pt>
                <c:pt idx="17">
                  <c:v>2022-Q3</c:v>
                </c:pt>
                <c:pt idx="18">
                  <c:v>2022-Q4</c:v>
                </c:pt>
                <c:pt idx="19">
                  <c:v>2023-Q1</c:v>
                </c:pt>
                <c:pt idx="20">
                  <c:v>2023-Q2</c:v>
                </c:pt>
              </c:strCache>
            </c:strRef>
          </c:cat>
          <c:val>
            <c:numRef>
              <c:f>DPA!$H$13:$H$33</c:f>
              <c:numCache>
                <c:formatCode>General</c:formatCode>
                <c:ptCount val="21"/>
                <c:pt idx="0">
                  <c:v>4</c:v>
                </c:pt>
                <c:pt idx="1">
                  <c:v>1</c:v>
                </c:pt>
                <c:pt idx="2">
                  <c:v>0</c:v>
                </c:pt>
                <c:pt idx="3">
                  <c:v>0</c:v>
                </c:pt>
                <c:pt idx="4">
                  <c:v>1</c:v>
                </c:pt>
                <c:pt idx="5">
                  <c:v>9</c:v>
                </c:pt>
                <c:pt idx="6">
                  <c:v>1</c:v>
                </c:pt>
                <c:pt idx="7">
                  <c:v>2</c:v>
                </c:pt>
                <c:pt idx="8">
                  <c:v>4</c:v>
                </c:pt>
                <c:pt idx="9">
                  <c:v>10</c:v>
                </c:pt>
                <c:pt idx="10">
                  <c:v>10</c:v>
                </c:pt>
                <c:pt idx="11">
                  <c:v>8</c:v>
                </c:pt>
                <c:pt idx="12">
                  <c:v>10</c:v>
                </c:pt>
                <c:pt idx="13">
                  <c:v>11</c:v>
                </c:pt>
                <c:pt idx="14">
                  <c:v>5</c:v>
                </c:pt>
                <c:pt idx="15">
                  <c:v>8</c:v>
                </c:pt>
                <c:pt idx="16">
                  <c:v>2</c:v>
                </c:pt>
                <c:pt idx="17">
                  <c:v>6</c:v>
                </c:pt>
                <c:pt idx="18">
                  <c:v>6</c:v>
                </c:pt>
                <c:pt idx="19">
                  <c:v>13</c:v>
                </c:pt>
                <c:pt idx="20">
                  <c:v>12</c:v>
                </c:pt>
              </c:numCache>
            </c:numRef>
          </c:val>
          <c:smooth val="0"/>
          <c:extLst>
            <c:ext xmlns:c16="http://schemas.microsoft.com/office/drawing/2014/chart" uri="{C3380CC4-5D6E-409C-BE32-E72D297353CC}">
              <c16:uniqueId val="{00000001-D0A1-48D3-B6D3-5ED9C670DA64}"/>
            </c:ext>
          </c:extLst>
        </c:ser>
        <c:ser>
          <c:idx val="0"/>
          <c:order val="1"/>
          <c:tx>
            <c:strRef>
              <c:f>DPA!$I$6</c:f>
              <c:strCache>
                <c:ptCount val="1"/>
                <c:pt idx="0">
                  <c:v>Missed</c:v>
                </c:pt>
              </c:strCache>
            </c:strRef>
          </c:tx>
          <c:spPr>
            <a:ln w="28575" cap="rnd">
              <a:solidFill>
                <a:srgbClr val="FF0000"/>
              </a:solidFill>
              <a:round/>
            </a:ln>
            <a:effectLst/>
          </c:spPr>
          <c:marker>
            <c:symbol val="none"/>
          </c:marker>
          <c:cat>
            <c:strRef>
              <c:f>DPA!$G$13:$G$33</c:f>
              <c:strCache>
                <c:ptCount val="21"/>
                <c:pt idx="0">
                  <c:v>2018-Q2</c:v>
                </c:pt>
                <c:pt idx="1">
                  <c:v>2018-Q3</c:v>
                </c:pt>
                <c:pt idx="2">
                  <c:v>2018-Q4</c:v>
                </c:pt>
                <c:pt idx="3">
                  <c:v>2019-Q1</c:v>
                </c:pt>
                <c:pt idx="4">
                  <c:v>2019-Q2</c:v>
                </c:pt>
                <c:pt idx="5">
                  <c:v>2019-Q3</c:v>
                </c:pt>
                <c:pt idx="6">
                  <c:v>2019-Q4</c:v>
                </c:pt>
                <c:pt idx="7">
                  <c:v>2020-Q1</c:v>
                </c:pt>
                <c:pt idx="8">
                  <c:v>2020-Q2</c:v>
                </c:pt>
                <c:pt idx="9">
                  <c:v>2020-Q3</c:v>
                </c:pt>
                <c:pt idx="10">
                  <c:v>2021-Q4</c:v>
                </c:pt>
                <c:pt idx="11">
                  <c:v>2021-Q1</c:v>
                </c:pt>
                <c:pt idx="12">
                  <c:v>2021-Q2</c:v>
                </c:pt>
                <c:pt idx="13">
                  <c:v>2021-Q3</c:v>
                </c:pt>
                <c:pt idx="14">
                  <c:v>2022-Q4</c:v>
                </c:pt>
                <c:pt idx="15">
                  <c:v>2022-Q1</c:v>
                </c:pt>
                <c:pt idx="16">
                  <c:v>2022-Q2</c:v>
                </c:pt>
                <c:pt idx="17">
                  <c:v>2022-Q3</c:v>
                </c:pt>
                <c:pt idx="18">
                  <c:v>2022-Q4</c:v>
                </c:pt>
                <c:pt idx="19">
                  <c:v>2023-Q1</c:v>
                </c:pt>
                <c:pt idx="20">
                  <c:v>2023-Q2</c:v>
                </c:pt>
              </c:strCache>
            </c:strRef>
          </c:cat>
          <c:val>
            <c:numRef>
              <c:f>DPA!$I$13:$I$33</c:f>
              <c:numCache>
                <c:formatCode>General</c:formatCode>
                <c:ptCount val="21"/>
                <c:pt idx="0">
                  <c:v>0</c:v>
                </c:pt>
                <c:pt idx="1">
                  <c:v>0</c:v>
                </c:pt>
                <c:pt idx="2">
                  <c:v>0</c:v>
                </c:pt>
                <c:pt idx="3">
                  <c:v>0</c:v>
                </c:pt>
                <c:pt idx="4">
                  <c:v>0</c:v>
                </c:pt>
                <c:pt idx="5">
                  <c:v>3</c:v>
                </c:pt>
                <c:pt idx="6">
                  <c:v>0</c:v>
                </c:pt>
                <c:pt idx="7">
                  <c:v>0</c:v>
                </c:pt>
                <c:pt idx="8">
                  <c:v>0</c:v>
                </c:pt>
                <c:pt idx="9">
                  <c:v>2</c:v>
                </c:pt>
                <c:pt idx="10">
                  <c:v>0</c:v>
                </c:pt>
                <c:pt idx="11">
                  <c:v>1</c:v>
                </c:pt>
                <c:pt idx="12">
                  <c:v>2</c:v>
                </c:pt>
                <c:pt idx="13">
                  <c:v>2</c:v>
                </c:pt>
                <c:pt idx="14">
                  <c:v>0</c:v>
                </c:pt>
                <c:pt idx="15">
                  <c:v>0</c:v>
                </c:pt>
                <c:pt idx="16">
                  <c:v>0</c:v>
                </c:pt>
                <c:pt idx="17">
                  <c:v>0</c:v>
                </c:pt>
                <c:pt idx="18">
                  <c:v>2</c:v>
                </c:pt>
                <c:pt idx="19">
                  <c:v>6</c:v>
                </c:pt>
                <c:pt idx="20">
                  <c:v>0</c:v>
                </c:pt>
              </c:numCache>
            </c:numRef>
          </c:val>
          <c:smooth val="0"/>
          <c:extLst>
            <c:ext xmlns:c16="http://schemas.microsoft.com/office/drawing/2014/chart" uri="{C3380CC4-5D6E-409C-BE32-E72D297353CC}">
              <c16:uniqueId val="{00000000-D0A1-48D3-B6D3-5ED9C670DA64}"/>
            </c:ext>
          </c:extLst>
        </c:ser>
        <c:ser>
          <c:idx val="2"/>
          <c:order val="2"/>
          <c:tx>
            <c:strRef>
              <c:f>DPA!$J$6</c:f>
              <c:strCache>
                <c:ptCount val="1"/>
                <c:pt idx="0">
                  <c:v>Average</c:v>
                </c:pt>
              </c:strCache>
            </c:strRef>
          </c:tx>
          <c:spPr>
            <a:ln w="28575" cap="rnd">
              <a:solidFill>
                <a:schemeClr val="accent4"/>
              </a:solidFill>
              <a:round/>
            </a:ln>
            <a:effectLst/>
          </c:spPr>
          <c:marker>
            <c:symbol val="none"/>
          </c:marker>
          <c:cat>
            <c:strRef>
              <c:f>DPA!$G$13:$G$33</c:f>
              <c:strCache>
                <c:ptCount val="21"/>
                <c:pt idx="0">
                  <c:v>2018-Q2</c:v>
                </c:pt>
                <c:pt idx="1">
                  <c:v>2018-Q3</c:v>
                </c:pt>
                <c:pt idx="2">
                  <c:v>2018-Q4</c:v>
                </c:pt>
                <c:pt idx="3">
                  <c:v>2019-Q1</c:v>
                </c:pt>
                <c:pt idx="4">
                  <c:v>2019-Q2</c:v>
                </c:pt>
                <c:pt idx="5">
                  <c:v>2019-Q3</c:v>
                </c:pt>
                <c:pt idx="6">
                  <c:v>2019-Q4</c:v>
                </c:pt>
                <c:pt idx="7">
                  <c:v>2020-Q1</c:v>
                </c:pt>
                <c:pt idx="8">
                  <c:v>2020-Q2</c:v>
                </c:pt>
                <c:pt idx="9">
                  <c:v>2020-Q3</c:v>
                </c:pt>
                <c:pt idx="10">
                  <c:v>2021-Q4</c:v>
                </c:pt>
                <c:pt idx="11">
                  <c:v>2021-Q1</c:v>
                </c:pt>
                <c:pt idx="12">
                  <c:v>2021-Q2</c:v>
                </c:pt>
                <c:pt idx="13">
                  <c:v>2021-Q3</c:v>
                </c:pt>
                <c:pt idx="14">
                  <c:v>2022-Q4</c:v>
                </c:pt>
                <c:pt idx="15">
                  <c:v>2022-Q1</c:v>
                </c:pt>
                <c:pt idx="16">
                  <c:v>2022-Q2</c:v>
                </c:pt>
                <c:pt idx="17">
                  <c:v>2022-Q3</c:v>
                </c:pt>
                <c:pt idx="18">
                  <c:v>2022-Q4</c:v>
                </c:pt>
                <c:pt idx="19">
                  <c:v>2023-Q1</c:v>
                </c:pt>
                <c:pt idx="20">
                  <c:v>2023-Q2</c:v>
                </c:pt>
              </c:strCache>
            </c:strRef>
          </c:cat>
          <c:val>
            <c:numRef>
              <c:f>DPA!$J$13:$J$33</c:f>
              <c:numCache>
                <c:formatCode>General</c:formatCode>
                <c:ptCount val="21"/>
                <c:pt idx="0">
                  <c:v>19</c:v>
                </c:pt>
                <c:pt idx="1">
                  <c:v>27</c:v>
                </c:pt>
                <c:pt idx="2">
                  <c:v>0</c:v>
                </c:pt>
                <c:pt idx="3">
                  <c:v>0</c:v>
                </c:pt>
                <c:pt idx="4">
                  <c:v>8</c:v>
                </c:pt>
                <c:pt idx="5">
                  <c:v>14</c:v>
                </c:pt>
                <c:pt idx="6">
                  <c:v>13</c:v>
                </c:pt>
                <c:pt idx="7">
                  <c:v>2</c:v>
                </c:pt>
                <c:pt idx="8">
                  <c:v>19</c:v>
                </c:pt>
                <c:pt idx="9">
                  <c:v>26</c:v>
                </c:pt>
                <c:pt idx="10">
                  <c:v>10</c:v>
                </c:pt>
                <c:pt idx="11">
                  <c:v>13</c:v>
                </c:pt>
                <c:pt idx="12">
                  <c:v>22</c:v>
                </c:pt>
                <c:pt idx="13">
                  <c:v>21</c:v>
                </c:pt>
                <c:pt idx="14">
                  <c:v>16</c:v>
                </c:pt>
                <c:pt idx="15">
                  <c:v>16</c:v>
                </c:pt>
                <c:pt idx="16">
                  <c:v>11</c:v>
                </c:pt>
                <c:pt idx="17">
                  <c:v>7</c:v>
                </c:pt>
                <c:pt idx="18">
                  <c:v>29</c:v>
                </c:pt>
                <c:pt idx="19">
                  <c:v>30</c:v>
                </c:pt>
                <c:pt idx="20">
                  <c:v>12</c:v>
                </c:pt>
              </c:numCache>
            </c:numRef>
          </c:val>
          <c:smooth val="0"/>
          <c:extLst>
            <c:ext xmlns:c16="http://schemas.microsoft.com/office/drawing/2014/chart" uri="{C3380CC4-5D6E-409C-BE32-E72D297353CC}">
              <c16:uniqueId val="{00000002-D0A1-48D3-B6D3-5ED9C670DA64}"/>
            </c:ext>
          </c:extLst>
        </c:ser>
        <c:dLbls>
          <c:showLegendKey val="0"/>
          <c:showVal val="0"/>
          <c:showCatName val="0"/>
          <c:showSerName val="0"/>
          <c:showPercent val="0"/>
          <c:showBubbleSize val="0"/>
        </c:dLbls>
        <c:smooth val="0"/>
        <c:axId val="1603904960"/>
        <c:axId val="1603904416"/>
      </c:lineChart>
      <c:catAx>
        <c:axId val="1603904960"/>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Quarter</a:t>
                </a:r>
              </a:p>
            </c:rich>
          </c:tx>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03904416"/>
        <c:crosses val="autoZero"/>
        <c:auto val="1"/>
        <c:lblAlgn val="ctr"/>
        <c:lblOffset val="100"/>
        <c:noMultiLvlLbl val="0"/>
      </c:catAx>
      <c:valAx>
        <c:axId val="1603904416"/>
        <c:scaling>
          <c:orientation val="minMax"/>
          <c:max val="31"/>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solidFill>
                      <a:srgbClr val="00B0F0"/>
                    </a:solidFill>
                  </a:rPr>
                  <a:t>Requests received</a:t>
                </a:r>
                <a:r>
                  <a:rPr lang="en-GB" b="1"/>
                  <a:t> / </a:t>
                </a:r>
                <a:r>
                  <a:rPr lang="en-GB" b="1">
                    <a:solidFill>
                      <a:schemeClr val="bg1">
                        <a:lumMod val="65000"/>
                      </a:schemeClr>
                    </a:solidFill>
                  </a:rPr>
                  <a:t>Average</a:t>
                </a:r>
                <a:r>
                  <a:rPr lang="en-GB" b="1" baseline="0">
                    <a:solidFill>
                      <a:schemeClr val="bg1">
                        <a:lumMod val="65000"/>
                      </a:schemeClr>
                    </a:solidFill>
                  </a:rPr>
                  <a:t> response</a:t>
                </a:r>
                <a:endParaRPr lang="en-GB" b="1">
                  <a:solidFill>
                    <a:schemeClr val="bg1">
                      <a:lumMod val="65000"/>
                    </a:schemeClr>
                  </a:solidFill>
                </a:endParaRPr>
              </a:p>
            </c:rich>
          </c:tx>
          <c:layout>
            <c:manualLayout>
              <c:xMode val="edge"/>
              <c:yMode val="edge"/>
              <c:x val="2.2209755030621173E-2"/>
              <c:y val="5.1226669582968794E-2"/>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03904960"/>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b="1"/>
              <a:t>Trend</a:t>
            </a:r>
            <a:r>
              <a:rPr lang="en-GB" b="1" baseline="0"/>
              <a:t> since Jan 2021</a:t>
            </a:r>
            <a:endParaRPr lang="en-GB" b="1"/>
          </a:p>
        </c:rich>
      </c:tx>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1"/>
          <c:order val="0"/>
          <c:tx>
            <c:strRef>
              <c:f>DPA!$H$6</c:f>
              <c:strCache>
                <c:ptCount val="1"/>
                <c:pt idx="0">
                  <c:v>Total</c:v>
                </c:pt>
              </c:strCache>
            </c:strRef>
          </c:tx>
          <c:spPr>
            <a:ln w="28575" cap="rnd">
              <a:solidFill>
                <a:schemeClr val="accent2"/>
              </a:solidFill>
              <a:round/>
            </a:ln>
            <a:effectLst/>
          </c:spPr>
          <c:marker>
            <c:symbol val="none"/>
          </c:marker>
          <c:cat>
            <c:strRef>
              <c:f>DPA!$G$20:$G$33</c:f>
              <c:strCache>
                <c:ptCount val="14"/>
                <c:pt idx="0">
                  <c:v>2020-Q1</c:v>
                </c:pt>
                <c:pt idx="1">
                  <c:v>2020-Q2</c:v>
                </c:pt>
                <c:pt idx="2">
                  <c:v>2020-Q3</c:v>
                </c:pt>
                <c:pt idx="3">
                  <c:v>2021-Q4</c:v>
                </c:pt>
                <c:pt idx="4">
                  <c:v>2021-Q1</c:v>
                </c:pt>
                <c:pt idx="5">
                  <c:v>2021-Q2</c:v>
                </c:pt>
                <c:pt idx="6">
                  <c:v>2021-Q3</c:v>
                </c:pt>
                <c:pt idx="7">
                  <c:v>2022-Q4</c:v>
                </c:pt>
                <c:pt idx="8">
                  <c:v>2022-Q1</c:v>
                </c:pt>
                <c:pt idx="9">
                  <c:v>2022-Q2</c:v>
                </c:pt>
                <c:pt idx="10">
                  <c:v>2022-Q3</c:v>
                </c:pt>
                <c:pt idx="11">
                  <c:v>2022-Q4</c:v>
                </c:pt>
                <c:pt idx="12">
                  <c:v>2023-Q1</c:v>
                </c:pt>
                <c:pt idx="13">
                  <c:v>2023-Q2</c:v>
                </c:pt>
              </c:strCache>
            </c:strRef>
          </c:cat>
          <c:val>
            <c:numRef>
              <c:f>DPA!$H$20:$H$33</c:f>
              <c:numCache>
                <c:formatCode>General</c:formatCode>
                <c:ptCount val="14"/>
                <c:pt idx="0">
                  <c:v>2</c:v>
                </c:pt>
                <c:pt idx="1">
                  <c:v>4</c:v>
                </c:pt>
                <c:pt idx="2">
                  <c:v>10</c:v>
                </c:pt>
                <c:pt idx="3">
                  <c:v>10</c:v>
                </c:pt>
                <c:pt idx="4">
                  <c:v>8</c:v>
                </c:pt>
                <c:pt idx="5">
                  <c:v>10</c:v>
                </c:pt>
                <c:pt idx="6">
                  <c:v>11</c:v>
                </c:pt>
                <c:pt idx="7">
                  <c:v>5</c:v>
                </c:pt>
                <c:pt idx="8">
                  <c:v>8</c:v>
                </c:pt>
                <c:pt idx="9">
                  <c:v>2</c:v>
                </c:pt>
                <c:pt idx="10">
                  <c:v>6</c:v>
                </c:pt>
                <c:pt idx="11">
                  <c:v>6</c:v>
                </c:pt>
                <c:pt idx="12">
                  <c:v>13</c:v>
                </c:pt>
                <c:pt idx="13">
                  <c:v>12</c:v>
                </c:pt>
              </c:numCache>
            </c:numRef>
          </c:val>
          <c:smooth val="0"/>
          <c:extLst>
            <c:ext xmlns:c16="http://schemas.microsoft.com/office/drawing/2014/chart" uri="{C3380CC4-5D6E-409C-BE32-E72D297353CC}">
              <c16:uniqueId val="{00000000-993B-48DA-A765-53F0EC839163}"/>
            </c:ext>
          </c:extLst>
        </c:ser>
        <c:ser>
          <c:idx val="0"/>
          <c:order val="1"/>
          <c:tx>
            <c:strRef>
              <c:f>DPA!$I$6</c:f>
              <c:strCache>
                <c:ptCount val="1"/>
                <c:pt idx="0">
                  <c:v>Missed</c:v>
                </c:pt>
              </c:strCache>
            </c:strRef>
          </c:tx>
          <c:spPr>
            <a:ln w="28575" cap="rnd">
              <a:solidFill>
                <a:srgbClr val="FF0000"/>
              </a:solidFill>
              <a:round/>
            </a:ln>
            <a:effectLst/>
          </c:spPr>
          <c:marker>
            <c:symbol val="none"/>
          </c:marker>
          <c:cat>
            <c:strRef>
              <c:f>DPA!$G$20:$G$33</c:f>
              <c:strCache>
                <c:ptCount val="14"/>
                <c:pt idx="0">
                  <c:v>2020-Q1</c:v>
                </c:pt>
                <c:pt idx="1">
                  <c:v>2020-Q2</c:v>
                </c:pt>
                <c:pt idx="2">
                  <c:v>2020-Q3</c:v>
                </c:pt>
                <c:pt idx="3">
                  <c:v>2021-Q4</c:v>
                </c:pt>
                <c:pt idx="4">
                  <c:v>2021-Q1</c:v>
                </c:pt>
                <c:pt idx="5">
                  <c:v>2021-Q2</c:v>
                </c:pt>
                <c:pt idx="6">
                  <c:v>2021-Q3</c:v>
                </c:pt>
                <c:pt idx="7">
                  <c:v>2022-Q4</c:v>
                </c:pt>
                <c:pt idx="8">
                  <c:v>2022-Q1</c:v>
                </c:pt>
                <c:pt idx="9">
                  <c:v>2022-Q2</c:v>
                </c:pt>
                <c:pt idx="10">
                  <c:v>2022-Q3</c:v>
                </c:pt>
                <c:pt idx="11">
                  <c:v>2022-Q4</c:v>
                </c:pt>
                <c:pt idx="12">
                  <c:v>2023-Q1</c:v>
                </c:pt>
                <c:pt idx="13">
                  <c:v>2023-Q2</c:v>
                </c:pt>
              </c:strCache>
            </c:strRef>
          </c:cat>
          <c:val>
            <c:numRef>
              <c:f>DPA!$I$20:$I$33</c:f>
              <c:numCache>
                <c:formatCode>General</c:formatCode>
                <c:ptCount val="14"/>
                <c:pt idx="0">
                  <c:v>0</c:v>
                </c:pt>
                <c:pt idx="1">
                  <c:v>0</c:v>
                </c:pt>
                <c:pt idx="2">
                  <c:v>2</c:v>
                </c:pt>
                <c:pt idx="3">
                  <c:v>0</c:v>
                </c:pt>
                <c:pt idx="4">
                  <c:v>1</c:v>
                </c:pt>
                <c:pt idx="5">
                  <c:v>2</c:v>
                </c:pt>
                <c:pt idx="6">
                  <c:v>2</c:v>
                </c:pt>
                <c:pt idx="7">
                  <c:v>0</c:v>
                </c:pt>
                <c:pt idx="8">
                  <c:v>0</c:v>
                </c:pt>
                <c:pt idx="9">
                  <c:v>0</c:v>
                </c:pt>
                <c:pt idx="10">
                  <c:v>0</c:v>
                </c:pt>
                <c:pt idx="11">
                  <c:v>2</c:v>
                </c:pt>
                <c:pt idx="12">
                  <c:v>6</c:v>
                </c:pt>
                <c:pt idx="13">
                  <c:v>0</c:v>
                </c:pt>
              </c:numCache>
            </c:numRef>
          </c:val>
          <c:smooth val="0"/>
          <c:extLst>
            <c:ext xmlns:c16="http://schemas.microsoft.com/office/drawing/2014/chart" uri="{C3380CC4-5D6E-409C-BE32-E72D297353CC}">
              <c16:uniqueId val="{00000001-993B-48DA-A765-53F0EC839163}"/>
            </c:ext>
          </c:extLst>
        </c:ser>
        <c:ser>
          <c:idx val="2"/>
          <c:order val="2"/>
          <c:tx>
            <c:strRef>
              <c:f>DPA!$J$6</c:f>
              <c:strCache>
                <c:ptCount val="1"/>
                <c:pt idx="0">
                  <c:v>Average</c:v>
                </c:pt>
              </c:strCache>
            </c:strRef>
          </c:tx>
          <c:spPr>
            <a:ln w="28575" cap="rnd">
              <a:solidFill>
                <a:schemeClr val="accent4"/>
              </a:solidFill>
              <a:round/>
            </a:ln>
            <a:effectLst/>
          </c:spPr>
          <c:marker>
            <c:symbol val="none"/>
          </c:marker>
          <c:cat>
            <c:strRef>
              <c:f>DPA!$G$20:$G$33</c:f>
              <c:strCache>
                <c:ptCount val="14"/>
                <c:pt idx="0">
                  <c:v>2020-Q1</c:v>
                </c:pt>
                <c:pt idx="1">
                  <c:v>2020-Q2</c:v>
                </c:pt>
                <c:pt idx="2">
                  <c:v>2020-Q3</c:v>
                </c:pt>
                <c:pt idx="3">
                  <c:v>2021-Q4</c:v>
                </c:pt>
                <c:pt idx="4">
                  <c:v>2021-Q1</c:v>
                </c:pt>
                <c:pt idx="5">
                  <c:v>2021-Q2</c:v>
                </c:pt>
                <c:pt idx="6">
                  <c:v>2021-Q3</c:v>
                </c:pt>
                <c:pt idx="7">
                  <c:v>2022-Q4</c:v>
                </c:pt>
                <c:pt idx="8">
                  <c:v>2022-Q1</c:v>
                </c:pt>
                <c:pt idx="9">
                  <c:v>2022-Q2</c:v>
                </c:pt>
                <c:pt idx="10">
                  <c:v>2022-Q3</c:v>
                </c:pt>
                <c:pt idx="11">
                  <c:v>2022-Q4</c:v>
                </c:pt>
                <c:pt idx="12">
                  <c:v>2023-Q1</c:v>
                </c:pt>
                <c:pt idx="13">
                  <c:v>2023-Q2</c:v>
                </c:pt>
              </c:strCache>
            </c:strRef>
          </c:cat>
          <c:val>
            <c:numRef>
              <c:f>DPA!$J$20:$J$33</c:f>
              <c:numCache>
                <c:formatCode>General</c:formatCode>
                <c:ptCount val="14"/>
                <c:pt idx="0">
                  <c:v>2</c:v>
                </c:pt>
                <c:pt idx="1">
                  <c:v>19</c:v>
                </c:pt>
                <c:pt idx="2">
                  <c:v>26</c:v>
                </c:pt>
                <c:pt idx="3">
                  <c:v>10</c:v>
                </c:pt>
                <c:pt idx="4">
                  <c:v>13</c:v>
                </c:pt>
                <c:pt idx="5">
                  <c:v>22</c:v>
                </c:pt>
                <c:pt idx="6">
                  <c:v>21</c:v>
                </c:pt>
                <c:pt idx="7">
                  <c:v>16</c:v>
                </c:pt>
                <c:pt idx="8">
                  <c:v>16</c:v>
                </c:pt>
                <c:pt idx="9">
                  <c:v>11</c:v>
                </c:pt>
                <c:pt idx="10">
                  <c:v>7</c:v>
                </c:pt>
                <c:pt idx="11">
                  <c:v>29</c:v>
                </c:pt>
                <c:pt idx="12">
                  <c:v>30</c:v>
                </c:pt>
                <c:pt idx="13">
                  <c:v>12</c:v>
                </c:pt>
              </c:numCache>
            </c:numRef>
          </c:val>
          <c:smooth val="0"/>
          <c:extLst>
            <c:ext xmlns:c16="http://schemas.microsoft.com/office/drawing/2014/chart" uri="{C3380CC4-5D6E-409C-BE32-E72D297353CC}">
              <c16:uniqueId val="{00000002-993B-48DA-A765-53F0EC839163}"/>
            </c:ext>
          </c:extLst>
        </c:ser>
        <c:dLbls>
          <c:showLegendKey val="0"/>
          <c:showVal val="0"/>
          <c:showCatName val="0"/>
          <c:showSerName val="0"/>
          <c:showPercent val="0"/>
          <c:showBubbleSize val="0"/>
        </c:dLbls>
        <c:smooth val="0"/>
        <c:axId val="1603904960"/>
        <c:axId val="1603904416"/>
      </c:lineChart>
      <c:catAx>
        <c:axId val="1603904960"/>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Quarter</a:t>
                </a:r>
              </a:p>
            </c:rich>
          </c:tx>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03904416"/>
        <c:crosses val="autoZero"/>
        <c:auto val="1"/>
        <c:lblAlgn val="ctr"/>
        <c:lblOffset val="100"/>
        <c:noMultiLvlLbl val="0"/>
      </c:catAx>
      <c:valAx>
        <c:axId val="1603904416"/>
        <c:scaling>
          <c:orientation val="minMax"/>
          <c:max val="31"/>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solidFill>
                      <a:srgbClr val="00B0F0"/>
                    </a:solidFill>
                  </a:rPr>
                  <a:t>Requests received</a:t>
                </a:r>
                <a:r>
                  <a:rPr lang="en-GB" b="1"/>
                  <a:t> / </a:t>
                </a:r>
                <a:r>
                  <a:rPr lang="en-GB" b="1">
                    <a:solidFill>
                      <a:schemeClr val="bg1">
                        <a:lumMod val="65000"/>
                      </a:schemeClr>
                    </a:solidFill>
                  </a:rPr>
                  <a:t>Average</a:t>
                </a:r>
                <a:r>
                  <a:rPr lang="en-GB" b="1" baseline="0">
                    <a:solidFill>
                      <a:schemeClr val="bg1">
                        <a:lumMod val="65000"/>
                      </a:schemeClr>
                    </a:solidFill>
                  </a:rPr>
                  <a:t> response</a:t>
                </a:r>
                <a:endParaRPr lang="en-GB" b="1">
                  <a:solidFill>
                    <a:schemeClr val="bg1">
                      <a:lumMod val="65000"/>
                    </a:schemeClr>
                  </a:solidFill>
                </a:endParaRPr>
              </a:p>
            </c:rich>
          </c:tx>
          <c:layout>
            <c:manualLayout>
              <c:xMode val="edge"/>
              <c:yMode val="edge"/>
              <c:x val="2.2209755030621173E-2"/>
              <c:y val="5.1226669582968794E-2"/>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03904960"/>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b="1"/>
              <a:t>Reportable</a:t>
            </a:r>
            <a:r>
              <a:rPr lang="en-GB" b="1" baseline="0"/>
              <a:t> Databreaches by quarter</a:t>
            </a:r>
            <a:endParaRPr lang="en-GB" b="1"/>
          </a:p>
        </c:rich>
      </c:tx>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Breaches!$D$6</c:f>
              <c:strCache>
                <c:ptCount val="1"/>
                <c:pt idx="0">
                  <c:v>Total reported</c:v>
                </c:pt>
              </c:strCache>
            </c:strRef>
          </c:tx>
          <c:spPr>
            <a:solidFill>
              <a:schemeClr val="accent1"/>
            </a:solidFill>
            <a:ln>
              <a:noFill/>
            </a:ln>
            <a:effectLst/>
          </c:spPr>
          <c:invertIfNegative val="0"/>
          <c:trendline>
            <c:spPr>
              <a:ln w="19050" cap="rnd">
                <a:solidFill>
                  <a:schemeClr val="accent1"/>
                </a:solidFill>
                <a:prstDash val="sysDot"/>
              </a:ln>
              <a:effectLst/>
            </c:spPr>
            <c:trendlineType val="linear"/>
            <c:dispRSqr val="0"/>
            <c:dispEq val="0"/>
          </c:trendline>
          <c:cat>
            <c:strRef>
              <c:f>Breaches!$C$11:$C$24</c:f>
              <c:strCache>
                <c:ptCount val="14"/>
                <c:pt idx="0">
                  <c:v>20-1</c:v>
                </c:pt>
                <c:pt idx="1">
                  <c:v>20-2</c:v>
                </c:pt>
                <c:pt idx="2">
                  <c:v>20-3</c:v>
                </c:pt>
                <c:pt idx="3">
                  <c:v>20-4</c:v>
                </c:pt>
                <c:pt idx="4">
                  <c:v>21-1</c:v>
                </c:pt>
                <c:pt idx="5">
                  <c:v>21-2</c:v>
                </c:pt>
                <c:pt idx="6">
                  <c:v>21-3</c:v>
                </c:pt>
                <c:pt idx="7">
                  <c:v>22-4</c:v>
                </c:pt>
                <c:pt idx="8">
                  <c:v>22-1</c:v>
                </c:pt>
                <c:pt idx="9">
                  <c:v>22-2</c:v>
                </c:pt>
                <c:pt idx="10">
                  <c:v>22-3</c:v>
                </c:pt>
                <c:pt idx="11">
                  <c:v>22-4</c:v>
                </c:pt>
                <c:pt idx="12">
                  <c:v>23-1</c:v>
                </c:pt>
                <c:pt idx="13">
                  <c:v>23-2</c:v>
                </c:pt>
              </c:strCache>
            </c:strRef>
          </c:cat>
          <c:val>
            <c:numRef>
              <c:f>Breaches!$D$11:$D$24</c:f>
              <c:numCache>
                <c:formatCode>General</c:formatCode>
                <c:ptCount val="14"/>
                <c:pt idx="0">
                  <c:v>43</c:v>
                </c:pt>
                <c:pt idx="1">
                  <c:v>36</c:v>
                </c:pt>
                <c:pt idx="2">
                  <c:v>45</c:v>
                </c:pt>
                <c:pt idx="3">
                  <c:v>35</c:v>
                </c:pt>
                <c:pt idx="4">
                  <c:v>42</c:v>
                </c:pt>
                <c:pt idx="5">
                  <c:v>34</c:v>
                </c:pt>
                <c:pt idx="6">
                  <c:v>42</c:v>
                </c:pt>
                <c:pt idx="7">
                  <c:v>37</c:v>
                </c:pt>
                <c:pt idx="8">
                  <c:v>50</c:v>
                </c:pt>
                <c:pt idx="9">
                  <c:v>28</c:v>
                </c:pt>
                <c:pt idx="10">
                  <c:v>30</c:v>
                </c:pt>
                <c:pt idx="11">
                  <c:v>20</c:v>
                </c:pt>
                <c:pt idx="12">
                  <c:v>21</c:v>
                </c:pt>
                <c:pt idx="13">
                  <c:v>11</c:v>
                </c:pt>
              </c:numCache>
            </c:numRef>
          </c:val>
          <c:extLst>
            <c:ext xmlns:c16="http://schemas.microsoft.com/office/drawing/2014/chart" uri="{C3380CC4-5D6E-409C-BE32-E72D297353CC}">
              <c16:uniqueId val="{00000000-B1F8-489E-9030-20AEC9C716B3}"/>
            </c:ext>
          </c:extLst>
        </c:ser>
        <c:ser>
          <c:idx val="1"/>
          <c:order val="1"/>
          <c:tx>
            <c:strRef>
              <c:f>Breaches!$E$6</c:f>
              <c:strCache>
                <c:ptCount val="1"/>
                <c:pt idx="0">
                  <c:v>ICO reportable</c:v>
                </c:pt>
              </c:strCache>
            </c:strRef>
          </c:tx>
          <c:spPr>
            <a:solidFill>
              <a:schemeClr val="accent2"/>
            </a:solidFill>
            <a:ln>
              <a:noFill/>
            </a:ln>
            <a:effectLst/>
          </c:spPr>
          <c:invertIfNegative val="0"/>
          <c:cat>
            <c:strRef>
              <c:f>Breaches!$C$11:$C$24</c:f>
              <c:strCache>
                <c:ptCount val="14"/>
                <c:pt idx="0">
                  <c:v>20-1</c:v>
                </c:pt>
                <c:pt idx="1">
                  <c:v>20-2</c:v>
                </c:pt>
                <c:pt idx="2">
                  <c:v>20-3</c:v>
                </c:pt>
                <c:pt idx="3">
                  <c:v>20-4</c:v>
                </c:pt>
                <c:pt idx="4">
                  <c:v>21-1</c:v>
                </c:pt>
                <c:pt idx="5">
                  <c:v>21-2</c:v>
                </c:pt>
                <c:pt idx="6">
                  <c:v>21-3</c:v>
                </c:pt>
                <c:pt idx="7">
                  <c:v>22-4</c:v>
                </c:pt>
                <c:pt idx="8">
                  <c:v>22-1</c:v>
                </c:pt>
                <c:pt idx="9">
                  <c:v>22-2</c:v>
                </c:pt>
                <c:pt idx="10">
                  <c:v>22-3</c:v>
                </c:pt>
                <c:pt idx="11">
                  <c:v>22-4</c:v>
                </c:pt>
                <c:pt idx="12">
                  <c:v>23-1</c:v>
                </c:pt>
                <c:pt idx="13">
                  <c:v>23-2</c:v>
                </c:pt>
              </c:strCache>
            </c:strRef>
          </c:cat>
          <c:val>
            <c:numRef>
              <c:f>Breaches!$E$11:$E$24</c:f>
              <c:numCache>
                <c:formatCode>General</c:formatCode>
                <c:ptCount val="14"/>
                <c:pt idx="0">
                  <c:v>2</c:v>
                </c:pt>
                <c:pt idx="1">
                  <c:v>1</c:v>
                </c:pt>
                <c:pt idx="2">
                  <c:v>2</c:v>
                </c:pt>
                <c:pt idx="3">
                  <c:v>0</c:v>
                </c:pt>
                <c:pt idx="4">
                  <c:v>1</c:v>
                </c:pt>
                <c:pt idx="5">
                  <c:v>2</c:v>
                </c:pt>
                <c:pt idx="6">
                  <c:v>3</c:v>
                </c:pt>
                <c:pt idx="7">
                  <c:v>3</c:v>
                </c:pt>
                <c:pt idx="8">
                  <c:v>1</c:v>
                </c:pt>
                <c:pt idx="9">
                  <c:v>3</c:v>
                </c:pt>
                <c:pt idx="10">
                  <c:v>0</c:v>
                </c:pt>
                <c:pt idx="11">
                  <c:v>4</c:v>
                </c:pt>
                <c:pt idx="12">
                  <c:v>1</c:v>
                </c:pt>
                <c:pt idx="13">
                  <c:v>2</c:v>
                </c:pt>
              </c:numCache>
            </c:numRef>
          </c:val>
          <c:extLst>
            <c:ext xmlns:c16="http://schemas.microsoft.com/office/drawing/2014/chart" uri="{C3380CC4-5D6E-409C-BE32-E72D297353CC}">
              <c16:uniqueId val="{00000007-DAA9-41A7-BAD1-AF35DC9420C9}"/>
            </c:ext>
          </c:extLst>
        </c:ser>
        <c:ser>
          <c:idx val="2"/>
          <c:order val="2"/>
          <c:tx>
            <c:strRef>
              <c:f>Breaches!$F$6</c:f>
              <c:strCache>
                <c:ptCount val="1"/>
                <c:pt idx="0">
                  <c:v>Data subject reportable</c:v>
                </c:pt>
              </c:strCache>
            </c:strRef>
          </c:tx>
          <c:spPr>
            <a:solidFill>
              <a:schemeClr val="accent3"/>
            </a:solidFill>
            <a:ln>
              <a:noFill/>
            </a:ln>
            <a:effectLst/>
          </c:spPr>
          <c:invertIfNegative val="0"/>
          <c:cat>
            <c:strRef>
              <c:f>Breaches!$C$11:$C$24</c:f>
              <c:strCache>
                <c:ptCount val="14"/>
                <c:pt idx="0">
                  <c:v>20-1</c:v>
                </c:pt>
                <c:pt idx="1">
                  <c:v>20-2</c:v>
                </c:pt>
                <c:pt idx="2">
                  <c:v>20-3</c:v>
                </c:pt>
                <c:pt idx="3">
                  <c:v>20-4</c:v>
                </c:pt>
                <c:pt idx="4">
                  <c:v>21-1</c:v>
                </c:pt>
                <c:pt idx="5">
                  <c:v>21-2</c:v>
                </c:pt>
                <c:pt idx="6">
                  <c:v>21-3</c:v>
                </c:pt>
                <c:pt idx="7">
                  <c:v>22-4</c:v>
                </c:pt>
                <c:pt idx="8">
                  <c:v>22-1</c:v>
                </c:pt>
                <c:pt idx="9">
                  <c:v>22-2</c:v>
                </c:pt>
                <c:pt idx="10">
                  <c:v>22-3</c:v>
                </c:pt>
                <c:pt idx="11">
                  <c:v>22-4</c:v>
                </c:pt>
                <c:pt idx="12">
                  <c:v>23-1</c:v>
                </c:pt>
                <c:pt idx="13">
                  <c:v>23-2</c:v>
                </c:pt>
              </c:strCache>
            </c:strRef>
          </c:cat>
          <c:val>
            <c:numRef>
              <c:f>Breaches!$F$11:$F$24</c:f>
              <c:numCache>
                <c:formatCode>General</c:formatCode>
                <c:ptCount val="14"/>
                <c:pt idx="0">
                  <c:v>1</c:v>
                </c:pt>
                <c:pt idx="1">
                  <c:v>1</c:v>
                </c:pt>
                <c:pt idx="2">
                  <c:v>0</c:v>
                </c:pt>
                <c:pt idx="3">
                  <c:v>0</c:v>
                </c:pt>
                <c:pt idx="4">
                  <c:v>0</c:v>
                </c:pt>
                <c:pt idx="5">
                  <c:v>1</c:v>
                </c:pt>
                <c:pt idx="6">
                  <c:v>2</c:v>
                </c:pt>
                <c:pt idx="7">
                  <c:v>1</c:v>
                </c:pt>
                <c:pt idx="8">
                  <c:v>1</c:v>
                </c:pt>
                <c:pt idx="9">
                  <c:v>2</c:v>
                </c:pt>
                <c:pt idx="10">
                  <c:v>0</c:v>
                </c:pt>
                <c:pt idx="11">
                  <c:v>1</c:v>
                </c:pt>
                <c:pt idx="12">
                  <c:v>0</c:v>
                </c:pt>
                <c:pt idx="13">
                  <c:v>0</c:v>
                </c:pt>
              </c:numCache>
            </c:numRef>
          </c:val>
          <c:extLst>
            <c:ext xmlns:c16="http://schemas.microsoft.com/office/drawing/2014/chart" uri="{C3380CC4-5D6E-409C-BE32-E72D297353CC}">
              <c16:uniqueId val="{00000008-DAA9-41A7-BAD1-AF35DC9420C9}"/>
            </c:ext>
          </c:extLst>
        </c:ser>
        <c:dLbls>
          <c:showLegendKey val="0"/>
          <c:showVal val="0"/>
          <c:showCatName val="0"/>
          <c:showSerName val="0"/>
          <c:showPercent val="0"/>
          <c:showBubbleSize val="0"/>
        </c:dLbls>
        <c:gapWidth val="219"/>
        <c:overlap val="-27"/>
        <c:axId val="1603907136"/>
        <c:axId val="1603907680"/>
        <c:extLst/>
      </c:barChart>
      <c:catAx>
        <c:axId val="1603907136"/>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Breaches</a:t>
                </a:r>
                <a:r>
                  <a:rPr lang="en-GB" b="1" baseline="0"/>
                  <a:t> by quarter</a:t>
                </a:r>
                <a:endParaRPr lang="en-GB" b="1"/>
              </a:p>
            </c:rich>
          </c:tx>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03907680"/>
        <c:crosses val="autoZero"/>
        <c:auto val="1"/>
        <c:lblAlgn val="ctr"/>
        <c:lblOffset val="100"/>
        <c:noMultiLvlLbl val="0"/>
      </c:catAx>
      <c:valAx>
        <c:axId val="16039076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No. Reported</a:t>
                </a:r>
              </a:p>
            </c:rich>
          </c:tx>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0390713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b="1"/>
              <a:t>Incident</a:t>
            </a:r>
            <a:r>
              <a:rPr lang="en-GB" b="1" baseline="0"/>
              <a:t> Reporting Timeframes by quarter  </a:t>
            </a:r>
            <a:endParaRPr lang="en-GB" b="1"/>
          </a:p>
        </c:rich>
      </c:tx>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Breaches!$I$15</c:f>
              <c:strCache>
                <c:ptCount val="1"/>
                <c:pt idx="0">
                  <c:v>Incidents Closed</c:v>
                </c:pt>
              </c:strCache>
            </c:strRef>
          </c:tx>
          <c:spPr>
            <a:solidFill>
              <a:schemeClr val="accent1"/>
            </a:solidFill>
            <a:ln>
              <a:noFill/>
            </a:ln>
            <a:effectLst/>
          </c:spPr>
          <c:invertIfNegative val="0"/>
          <c:cat>
            <c:strRef>
              <c:f>Breaches!$H$16:$H$21</c:f>
              <c:strCache>
                <c:ptCount val="6"/>
                <c:pt idx="0">
                  <c:v>Q1 22/23</c:v>
                </c:pt>
                <c:pt idx="1">
                  <c:v>Q2 22/23</c:v>
                </c:pt>
                <c:pt idx="2">
                  <c:v>Q3 22/23</c:v>
                </c:pt>
                <c:pt idx="3">
                  <c:v>Q4 22/23</c:v>
                </c:pt>
                <c:pt idx="4">
                  <c:v>Q1 23/24</c:v>
                </c:pt>
                <c:pt idx="5">
                  <c:v>Q2 23/25</c:v>
                </c:pt>
              </c:strCache>
            </c:strRef>
          </c:cat>
          <c:val>
            <c:numRef>
              <c:f>Breaches!$I$16:$I$21</c:f>
              <c:numCache>
                <c:formatCode>General</c:formatCode>
                <c:ptCount val="6"/>
                <c:pt idx="0">
                  <c:v>21</c:v>
                </c:pt>
                <c:pt idx="1">
                  <c:v>21</c:v>
                </c:pt>
                <c:pt idx="2">
                  <c:v>23</c:v>
                </c:pt>
                <c:pt idx="3">
                  <c:v>18</c:v>
                </c:pt>
                <c:pt idx="4">
                  <c:v>20</c:v>
                </c:pt>
                <c:pt idx="5">
                  <c:v>10</c:v>
                </c:pt>
              </c:numCache>
            </c:numRef>
          </c:val>
          <c:extLst xmlns:c15="http://schemas.microsoft.com/office/drawing/2012/chart">
            <c:ext xmlns:c16="http://schemas.microsoft.com/office/drawing/2014/chart" uri="{C3380CC4-5D6E-409C-BE32-E72D297353CC}">
              <c16:uniqueId val="{00000000-392B-4CB1-962F-93312BB3FB9C}"/>
            </c:ext>
          </c:extLst>
        </c:ser>
        <c:ser>
          <c:idx val="1"/>
          <c:order val="1"/>
          <c:tx>
            <c:strRef>
              <c:f>Breaches!$J$15</c:f>
              <c:strCache>
                <c:ptCount val="1"/>
                <c:pt idx="0">
                  <c:v>Incidents closed within acceptable time frames</c:v>
                </c:pt>
              </c:strCache>
            </c:strRef>
          </c:tx>
          <c:spPr>
            <a:solidFill>
              <a:srgbClr val="FFFF00"/>
            </a:solidFill>
            <a:ln>
              <a:noFill/>
            </a:ln>
            <a:effectLst/>
          </c:spPr>
          <c:invertIfNegative val="0"/>
          <c:cat>
            <c:strRef>
              <c:f>Breaches!$H$16:$H$21</c:f>
              <c:strCache>
                <c:ptCount val="6"/>
                <c:pt idx="0">
                  <c:v>Q1 22/23</c:v>
                </c:pt>
                <c:pt idx="1">
                  <c:v>Q2 22/23</c:v>
                </c:pt>
                <c:pt idx="2">
                  <c:v>Q3 22/23</c:v>
                </c:pt>
                <c:pt idx="3">
                  <c:v>Q4 22/23</c:v>
                </c:pt>
                <c:pt idx="4">
                  <c:v>Q1 23/24</c:v>
                </c:pt>
                <c:pt idx="5">
                  <c:v>Q2 23/25</c:v>
                </c:pt>
              </c:strCache>
            </c:strRef>
          </c:cat>
          <c:val>
            <c:numRef>
              <c:f>Breaches!$J$16:$J$21</c:f>
              <c:numCache>
                <c:formatCode>General</c:formatCode>
                <c:ptCount val="6"/>
                <c:pt idx="0">
                  <c:v>14</c:v>
                </c:pt>
                <c:pt idx="1">
                  <c:v>13</c:v>
                </c:pt>
                <c:pt idx="2">
                  <c:v>16</c:v>
                </c:pt>
                <c:pt idx="3">
                  <c:v>10</c:v>
                </c:pt>
                <c:pt idx="4">
                  <c:v>12</c:v>
                </c:pt>
                <c:pt idx="5">
                  <c:v>6</c:v>
                </c:pt>
              </c:numCache>
            </c:numRef>
          </c:val>
          <c:extLst>
            <c:ext xmlns:c16="http://schemas.microsoft.com/office/drawing/2014/chart" uri="{C3380CC4-5D6E-409C-BE32-E72D297353CC}">
              <c16:uniqueId val="{00000001-392B-4CB1-962F-93312BB3FB9C}"/>
            </c:ext>
          </c:extLst>
        </c:ser>
        <c:ser>
          <c:idx val="2"/>
          <c:order val="2"/>
          <c:tx>
            <c:strRef>
              <c:f>Breaches!$K$15</c:f>
              <c:strCache>
                <c:ptCount val="1"/>
                <c:pt idx="0">
                  <c:v>Incidents closed not in acceptable time frames</c:v>
                </c:pt>
              </c:strCache>
            </c:strRef>
          </c:tx>
          <c:spPr>
            <a:solidFill>
              <a:schemeClr val="accent5"/>
            </a:solidFill>
            <a:ln>
              <a:noFill/>
            </a:ln>
            <a:effectLst/>
          </c:spPr>
          <c:invertIfNegative val="0"/>
          <c:cat>
            <c:strRef>
              <c:f>Breaches!$H$16:$H$21</c:f>
              <c:strCache>
                <c:ptCount val="6"/>
                <c:pt idx="0">
                  <c:v>Q1 22/23</c:v>
                </c:pt>
                <c:pt idx="1">
                  <c:v>Q2 22/23</c:v>
                </c:pt>
                <c:pt idx="2">
                  <c:v>Q3 22/23</c:v>
                </c:pt>
                <c:pt idx="3">
                  <c:v>Q4 22/23</c:v>
                </c:pt>
                <c:pt idx="4">
                  <c:v>Q1 23/24</c:v>
                </c:pt>
                <c:pt idx="5">
                  <c:v>Q2 23/25</c:v>
                </c:pt>
              </c:strCache>
            </c:strRef>
          </c:cat>
          <c:val>
            <c:numRef>
              <c:f>Breaches!$K$16:$K$21</c:f>
              <c:numCache>
                <c:formatCode>General</c:formatCode>
                <c:ptCount val="6"/>
                <c:pt idx="0">
                  <c:v>7</c:v>
                </c:pt>
                <c:pt idx="1">
                  <c:v>8</c:v>
                </c:pt>
                <c:pt idx="2">
                  <c:v>7</c:v>
                </c:pt>
                <c:pt idx="3">
                  <c:v>8</c:v>
                </c:pt>
                <c:pt idx="4">
                  <c:v>8</c:v>
                </c:pt>
                <c:pt idx="5">
                  <c:v>4</c:v>
                </c:pt>
              </c:numCache>
            </c:numRef>
          </c:val>
          <c:extLst>
            <c:ext xmlns:c16="http://schemas.microsoft.com/office/drawing/2014/chart" uri="{C3380CC4-5D6E-409C-BE32-E72D297353CC}">
              <c16:uniqueId val="{00000002-392B-4CB1-962F-93312BB3FB9C}"/>
            </c:ext>
          </c:extLst>
        </c:ser>
        <c:ser>
          <c:idx val="3"/>
          <c:order val="3"/>
          <c:tx>
            <c:strRef>
              <c:f>Breaches!$L$15</c:f>
              <c:strCache>
                <c:ptCount val="1"/>
                <c:pt idx="0">
                  <c:v>Incidents open but over acceptable timeframes</c:v>
                </c:pt>
              </c:strCache>
            </c:strRef>
          </c:tx>
          <c:spPr>
            <a:solidFill>
              <a:schemeClr val="accent1">
                <a:lumMod val="60000"/>
              </a:schemeClr>
            </a:solidFill>
            <a:ln>
              <a:noFill/>
            </a:ln>
            <a:effectLst/>
          </c:spPr>
          <c:invertIfNegative val="0"/>
          <c:cat>
            <c:strRef>
              <c:f>Breaches!$H$16:$H$21</c:f>
              <c:strCache>
                <c:ptCount val="6"/>
                <c:pt idx="0">
                  <c:v>Q1 22/23</c:v>
                </c:pt>
                <c:pt idx="1">
                  <c:v>Q2 22/23</c:v>
                </c:pt>
                <c:pt idx="2">
                  <c:v>Q3 22/23</c:v>
                </c:pt>
                <c:pt idx="3">
                  <c:v>Q4 22/23</c:v>
                </c:pt>
                <c:pt idx="4">
                  <c:v>Q1 23/24</c:v>
                </c:pt>
                <c:pt idx="5">
                  <c:v>Q2 23/25</c:v>
                </c:pt>
              </c:strCache>
            </c:strRef>
          </c:cat>
          <c:val>
            <c:numRef>
              <c:f>Breaches!$L$16:$L$21</c:f>
              <c:numCache>
                <c:formatCode>General</c:formatCode>
                <c:ptCount val="6"/>
                <c:pt idx="0">
                  <c:v>29</c:v>
                </c:pt>
                <c:pt idx="1">
                  <c:v>7</c:v>
                </c:pt>
                <c:pt idx="2">
                  <c:v>7</c:v>
                </c:pt>
                <c:pt idx="3">
                  <c:v>2</c:v>
                </c:pt>
                <c:pt idx="4">
                  <c:v>1</c:v>
                </c:pt>
                <c:pt idx="5">
                  <c:v>1</c:v>
                </c:pt>
              </c:numCache>
            </c:numRef>
          </c:val>
          <c:extLst>
            <c:ext xmlns:c16="http://schemas.microsoft.com/office/drawing/2014/chart" uri="{C3380CC4-5D6E-409C-BE32-E72D297353CC}">
              <c16:uniqueId val="{00000003-392B-4CB1-962F-93312BB3FB9C}"/>
            </c:ext>
          </c:extLst>
        </c:ser>
        <c:dLbls>
          <c:showLegendKey val="0"/>
          <c:showVal val="0"/>
          <c:showCatName val="0"/>
          <c:showSerName val="0"/>
          <c:showPercent val="0"/>
          <c:showBubbleSize val="0"/>
        </c:dLbls>
        <c:gapWidth val="182"/>
        <c:axId val="522599536"/>
        <c:axId val="522586416"/>
        <c:extLst/>
      </c:barChart>
      <c:catAx>
        <c:axId val="522599536"/>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Data Breach Timeframes</a:t>
                </a:r>
                <a:r>
                  <a:rPr lang="en-GB" b="1" baseline="0"/>
                  <a:t> by Q</a:t>
                </a:r>
                <a:r>
                  <a:rPr lang="en-GB" b="1"/>
                  <a:t>uarter</a:t>
                </a:r>
              </a:p>
            </c:rich>
          </c:tx>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2586416"/>
        <c:crosses val="autoZero"/>
        <c:auto val="1"/>
        <c:lblAlgn val="ctr"/>
        <c:lblOffset val="100"/>
        <c:noMultiLvlLbl val="0"/>
      </c:catAx>
      <c:valAx>
        <c:axId val="52258641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No.</a:t>
                </a:r>
                <a:r>
                  <a:rPr lang="en-GB" b="1" baseline="0"/>
                  <a:t> of incidents</a:t>
                </a:r>
                <a:endParaRPr lang="en-GB" b="1"/>
              </a:p>
            </c:rich>
          </c:tx>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259953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b="1"/>
              <a:t>Data Breaches by Directorate or Divsion/Sub Category</a:t>
            </a:r>
          </a:p>
        </c:rich>
      </c:tx>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Breaches!$I$25</c:f>
              <c:strCache>
                <c:ptCount val="1"/>
                <c:pt idx="0">
                  <c:v>Health Improvement</c:v>
                </c:pt>
              </c:strCache>
            </c:strRef>
          </c:tx>
          <c:spPr>
            <a:solidFill>
              <a:schemeClr val="accent1"/>
            </a:solidFill>
            <a:ln>
              <a:noFill/>
            </a:ln>
            <a:effectLst/>
          </c:spPr>
          <c:invertIfNegative val="0"/>
          <c:cat>
            <c:strRef>
              <c:f>Breaches!$H$26:$H$31</c:f>
              <c:strCache>
                <c:ptCount val="6"/>
                <c:pt idx="0">
                  <c:v>Alerts / notification / escalation failure</c:v>
                </c:pt>
                <c:pt idx="1">
                  <c:v>Communication issue with patient/service user</c:v>
                </c:pt>
                <c:pt idx="2">
                  <c:v>Incorrect result reported</c:v>
                </c:pt>
                <c:pt idx="3">
                  <c:v>Patient records/information inappropriately divulged</c:v>
                </c:pt>
                <c:pt idx="4">
                  <c:v>Patient records/information sent to wrong recipient (electronic and paper)</c:v>
                </c:pt>
                <c:pt idx="5">
                  <c:v>Staff records/information inappropriately divulged</c:v>
                </c:pt>
              </c:strCache>
            </c:strRef>
          </c:cat>
          <c:val>
            <c:numRef>
              <c:f>Breaches!$I$26:$I$31</c:f>
              <c:numCache>
                <c:formatCode>General</c:formatCode>
                <c:ptCount val="6"/>
                <c:pt idx="0">
                  <c:v>1</c:v>
                </c:pt>
                <c:pt idx="1">
                  <c:v>1</c:v>
                </c:pt>
              </c:numCache>
            </c:numRef>
          </c:val>
          <c:extLst>
            <c:ext xmlns:c16="http://schemas.microsoft.com/office/drawing/2014/chart" uri="{C3380CC4-5D6E-409C-BE32-E72D297353CC}">
              <c16:uniqueId val="{00000000-029F-4329-9E5F-C2A5FDA0FA8B}"/>
            </c:ext>
          </c:extLst>
        </c:ser>
        <c:ser>
          <c:idx val="1"/>
          <c:order val="1"/>
          <c:tx>
            <c:strRef>
              <c:f>Breaches!$J$25</c:f>
              <c:strCache>
                <c:ptCount val="1"/>
                <c:pt idx="0">
                  <c:v>Health Protection</c:v>
                </c:pt>
              </c:strCache>
            </c:strRef>
          </c:tx>
          <c:spPr>
            <a:solidFill>
              <a:srgbClr val="7030A0"/>
            </a:solidFill>
            <a:ln>
              <a:noFill/>
            </a:ln>
            <a:effectLst/>
          </c:spPr>
          <c:invertIfNegative val="0"/>
          <c:cat>
            <c:strRef>
              <c:f>Breaches!$H$26:$H$31</c:f>
              <c:strCache>
                <c:ptCount val="6"/>
                <c:pt idx="0">
                  <c:v>Alerts / notification / escalation failure</c:v>
                </c:pt>
                <c:pt idx="1">
                  <c:v>Communication issue with patient/service user</c:v>
                </c:pt>
                <c:pt idx="2">
                  <c:v>Incorrect result reported</c:v>
                </c:pt>
                <c:pt idx="3">
                  <c:v>Patient records/information inappropriately divulged</c:v>
                </c:pt>
                <c:pt idx="4">
                  <c:v>Patient records/information sent to wrong recipient (electronic and paper)</c:v>
                </c:pt>
                <c:pt idx="5">
                  <c:v>Staff records/information inappropriately divulged</c:v>
                </c:pt>
              </c:strCache>
            </c:strRef>
          </c:cat>
          <c:val>
            <c:numRef>
              <c:f>Breaches!$J$26:$J$31</c:f>
              <c:numCache>
                <c:formatCode>General</c:formatCode>
                <c:ptCount val="6"/>
                <c:pt idx="3">
                  <c:v>1</c:v>
                </c:pt>
              </c:numCache>
            </c:numRef>
          </c:val>
          <c:extLst>
            <c:ext xmlns:c16="http://schemas.microsoft.com/office/drawing/2014/chart" uri="{C3380CC4-5D6E-409C-BE32-E72D297353CC}">
              <c16:uniqueId val="{00000001-029F-4329-9E5F-C2A5FDA0FA8B}"/>
            </c:ext>
          </c:extLst>
        </c:ser>
        <c:ser>
          <c:idx val="2"/>
          <c:order val="2"/>
          <c:tx>
            <c:strRef>
              <c:f>Breaches!$K$25</c:f>
              <c:strCache>
                <c:ptCount val="1"/>
                <c:pt idx="0">
                  <c:v>Microbiology</c:v>
                </c:pt>
              </c:strCache>
            </c:strRef>
          </c:tx>
          <c:spPr>
            <a:solidFill>
              <a:srgbClr val="00B050"/>
            </a:solidFill>
            <a:ln>
              <a:noFill/>
            </a:ln>
            <a:effectLst/>
          </c:spPr>
          <c:invertIfNegative val="0"/>
          <c:cat>
            <c:strRef>
              <c:f>Breaches!$H$26:$H$31</c:f>
              <c:strCache>
                <c:ptCount val="6"/>
                <c:pt idx="0">
                  <c:v>Alerts / notification / escalation failure</c:v>
                </c:pt>
                <c:pt idx="1">
                  <c:v>Communication issue with patient/service user</c:v>
                </c:pt>
                <c:pt idx="2">
                  <c:v>Incorrect result reported</c:v>
                </c:pt>
                <c:pt idx="3">
                  <c:v>Patient records/information inappropriately divulged</c:v>
                </c:pt>
                <c:pt idx="4">
                  <c:v>Patient records/information sent to wrong recipient (electronic and paper)</c:v>
                </c:pt>
                <c:pt idx="5">
                  <c:v>Staff records/information inappropriately divulged</c:v>
                </c:pt>
              </c:strCache>
            </c:strRef>
          </c:cat>
          <c:val>
            <c:numRef>
              <c:f>Breaches!$K$26:$K$31</c:f>
              <c:numCache>
                <c:formatCode>General</c:formatCode>
                <c:ptCount val="6"/>
                <c:pt idx="2">
                  <c:v>1</c:v>
                </c:pt>
              </c:numCache>
            </c:numRef>
          </c:val>
          <c:extLst>
            <c:ext xmlns:c16="http://schemas.microsoft.com/office/drawing/2014/chart" uri="{C3380CC4-5D6E-409C-BE32-E72D297353CC}">
              <c16:uniqueId val="{00000002-029F-4329-9E5F-C2A5FDA0FA8B}"/>
            </c:ext>
          </c:extLst>
        </c:ser>
        <c:ser>
          <c:idx val="3"/>
          <c:order val="3"/>
          <c:tx>
            <c:strRef>
              <c:f>Breaches!$L$25</c:f>
              <c:strCache>
                <c:ptCount val="1"/>
                <c:pt idx="0">
                  <c:v>Screening </c:v>
                </c:pt>
              </c:strCache>
            </c:strRef>
          </c:tx>
          <c:spPr>
            <a:solidFill>
              <a:schemeClr val="accent4"/>
            </a:solidFill>
            <a:ln>
              <a:noFill/>
            </a:ln>
            <a:effectLst/>
          </c:spPr>
          <c:invertIfNegative val="0"/>
          <c:cat>
            <c:strRef>
              <c:f>Breaches!$H$26:$H$31</c:f>
              <c:strCache>
                <c:ptCount val="6"/>
                <c:pt idx="0">
                  <c:v>Alerts / notification / escalation failure</c:v>
                </c:pt>
                <c:pt idx="1">
                  <c:v>Communication issue with patient/service user</c:v>
                </c:pt>
                <c:pt idx="2">
                  <c:v>Incorrect result reported</c:v>
                </c:pt>
                <c:pt idx="3">
                  <c:v>Patient records/information inappropriately divulged</c:v>
                </c:pt>
                <c:pt idx="4">
                  <c:v>Patient records/information sent to wrong recipient (electronic and paper)</c:v>
                </c:pt>
                <c:pt idx="5">
                  <c:v>Staff records/information inappropriately divulged</c:v>
                </c:pt>
              </c:strCache>
            </c:strRef>
          </c:cat>
          <c:val>
            <c:numRef>
              <c:f>Breaches!$L$26:$L$31</c:f>
              <c:numCache>
                <c:formatCode>General</c:formatCode>
                <c:ptCount val="6"/>
                <c:pt idx="3">
                  <c:v>2</c:v>
                </c:pt>
                <c:pt idx="4">
                  <c:v>4</c:v>
                </c:pt>
              </c:numCache>
            </c:numRef>
          </c:val>
          <c:extLst>
            <c:ext xmlns:c16="http://schemas.microsoft.com/office/drawing/2014/chart" uri="{C3380CC4-5D6E-409C-BE32-E72D297353CC}">
              <c16:uniqueId val="{00000003-029F-4329-9E5F-C2A5FDA0FA8B}"/>
            </c:ext>
          </c:extLst>
        </c:ser>
        <c:ser>
          <c:idx val="4"/>
          <c:order val="4"/>
          <c:tx>
            <c:strRef>
              <c:f>Breaches!$M$25</c:f>
              <c:strCache>
                <c:ptCount val="1"/>
                <c:pt idx="0">
                  <c:v>POD</c:v>
                </c:pt>
              </c:strCache>
            </c:strRef>
          </c:tx>
          <c:spPr>
            <a:solidFill>
              <a:srgbClr val="FF0000"/>
            </a:solidFill>
            <a:ln>
              <a:noFill/>
            </a:ln>
            <a:effectLst/>
          </c:spPr>
          <c:invertIfNegative val="0"/>
          <c:cat>
            <c:strRef>
              <c:f>Breaches!$H$26:$H$31</c:f>
              <c:strCache>
                <c:ptCount val="6"/>
                <c:pt idx="0">
                  <c:v>Alerts / notification / escalation failure</c:v>
                </c:pt>
                <c:pt idx="1">
                  <c:v>Communication issue with patient/service user</c:v>
                </c:pt>
                <c:pt idx="2">
                  <c:v>Incorrect result reported</c:v>
                </c:pt>
                <c:pt idx="3">
                  <c:v>Patient records/information inappropriately divulged</c:v>
                </c:pt>
                <c:pt idx="4">
                  <c:v>Patient records/information sent to wrong recipient (electronic and paper)</c:v>
                </c:pt>
                <c:pt idx="5">
                  <c:v>Staff records/information inappropriately divulged</c:v>
                </c:pt>
              </c:strCache>
            </c:strRef>
          </c:cat>
          <c:val>
            <c:numRef>
              <c:f>Breaches!$M$26:$M$31</c:f>
              <c:numCache>
                <c:formatCode>General</c:formatCode>
                <c:ptCount val="6"/>
                <c:pt idx="5">
                  <c:v>1</c:v>
                </c:pt>
              </c:numCache>
            </c:numRef>
          </c:val>
          <c:extLst>
            <c:ext xmlns:c16="http://schemas.microsoft.com/office/drawing/2014/chart" uri="{C3380CC4-5D6E-409C-BE32-E72D297353CC}">
              <c16:uniqueId val="{00000004-029F-4329-9E5F-C2A5FDA0FA8B}"/>
            </c:ext>
          </c:extLst>
        </c:ser>
        <c:dLbls>
          <c:showLegendKey val="0"/>
          <c:showVal val="0"/>
          <c:showCatName val="0"/>
          <c:showSerName val="0"/>
          <c:showPercent val="0"/>
          <c:showBubbleSize val="0"/>
        </c:dLbls>
        <c:gapWidth val="75"/>
        <c:overlap val="100"/>
        <c:axId val="445276144"/>
        <c:axId val="445274832"/>
      </c:barChart>
      <c:catAx>
        <c:axId val="445276144"/>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Breaches by Incident Sub Category and Directorate/Division</a:t>
                </a:r>
              </a:p>
            </c:rich>
          </c:tx>
          <c:layout>
            <c:manualLayout>
              <c:xMode val="edge"/>
              <c:yMode val="edge"/>
              <c:x val="0.29742377274385595"/>
              <c:y val="0.92460065543203984"/>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5274832"/>
        <c:crossesAt val="0"/>
        <c:auto val="1"/>
        <c:lblAlgn val="ctr"/>
        <c:lblOffset val="100"/>
        <c:noMultiLvlLbl val="0"/>
      </c:catAx>
      <c:valAx>
        <c:axId val="445274832"/>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No of Incidents</a:t>
                </a:r>
              </a:p>
            </c:rich>
          </c:tx>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5276144"/>
        <c:crosses val="autoZero"/>
        <c:crossBetween val="between"/>
        <c:majorUnit val="1"/>
      </c:valAx>
      <c:spPr>
        <a:noFill/>
        <a:ln>
          <a:noFill/>
        </a:ln>
        <a:effectLst/>
      </c:spPr>
    </c:plotArea>
    <c:legend>
      <c:legendPos val="r"/>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Mandatory</a:t>
            </a:r>
            <a:r>
              <a:rPr lang="en-GB" baseline="0"/>
              <a:t> IG Training Compliance - Year to date</a:t>
            </a:r>
          </a:p>
          <a:p>
            <a:pPr>
              <a:defRPr/>
            </a:pPr>
            <a:r>
              <a:rPr lang="en-GB" sz="1050" baseline="0"/>
              <a:t>(Blue line represents organisational target (SUSPENDED) - Red line represents NHS Wales target)</a:t>
            </a:r>
            <a:endParaRPr lang="en-GB" sz="105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'Mand Trng'!$B$23</c:f>
              <c:strCache>
                <c:ptCount val="1"/>
                <c:pt idx="0">
                  <c:v>2022-Q3</c:v>
                </c:pt>
              </c:strCache>
            </c:strRef>
          </c:tx>
          <c:spPr>
            <a:solidFill>
              <a:srgbClr val="00B050"/>
            </a:solidFill>
            <a:ln>
              <a:noFill/>
            </a:ln>
            <a:effectLst/>
          </c:spPr>
          <c:invertIfNegative val="0"/>
          <c:dPt>
            <c:idx val="9"/>
            <c:invertIfNegative val="0"/>
            <c:bubble3D val="0"/>
            <c:spPr>
              <a:solidFill>
                <a:srgbClr val="FF0000"/>
              </a:solidFill>
              <a:ln>
                <a:noFill/>
              </a:ln>
              <a:effectLst/>
            </c:spPr>
            <c:extLst>
              <c:ext xmlns:c16="http://schemas.microsoft.com/office/drawing/2014/chart" uri="{C3380CC4-5D6E-409C-BE32-E72D297353CC}">
                <c16:uniqueId val="{0000000D-255A-4793-AACD-A6151150ECC8}"/>
              </c:ext>
            </c:extLst>
          </c:dPt>
          <c:cat>
            <c:strRef>
              <c:f>'Mand Trng'!$C$6:$O$6</c:f>
              <c:strCache>
                <c:ptCount val="13"/>
                <c:pt idx="0">
                  <c:v>Organisation</c:v>
                </c:pt>
                <c:pt idx="1">
                  <c:v>HPSS</c:v>
                </c:pt>
                <c:pt idx="2">
                  <c:v>H&amp;W</c:v>
                </c:pt>
                <c:pt idx="3">
                  <c:v>POD</c:v>
                </c:pt>
                <c:pt idx="4">
                  <c:v>QNAHP</c:v>
                </c:pt>
                <c:pt idx="5">
                  <c:v>O&amp;F</c:v>
                </c:pt>
                <c:pt idx="6">
                  <c:v>Collab'tive</c:v>
                </c:pt>
                <c:pt idx="7">
                  <c:v>Knowledge </c:v>
                </c:pt>
                <c:pt idx="8">
                  <c:v>WHO CC</c:v>
                </c:pt>
                <c:pt idx="9">
                  <c:v>Corp</c:v>
                </c:pt>
                <c:pt idx="10">
                  <c:v>Improvement Cymru</c:v>
                </c:pt>
                <c:pt idx="11">
                  <c:v>COVID 19</c:v>
                </c:pt>
                <c:pt idx="12">
                  <c:v>NHS Executive</c:v>
                </c:pt>
              </c:strCache>
            </c:strRef>
          </c:cat>
          <c:val>
            <c:numRef>
              <c:f>'Mand Trng'!$C$23:$O$23</c:f>
              <c:numCache>
                <c:formatCode>0%</c:formatCode>
                <c:ptCount val="13"/>
                <c:pt idx="0">
                  <c:v>0.91</c:v>
                </c:pt>
                <c:pt idx="1">
                  <c:v>0.9</c:v>
                </c:pt>
                <c:pt idx="2">
                  <c:v>0.88</c:v>
                </c:pt>
                <c:pt idx="3">
                  <c:v>0.86</c:v>
                </c:pt>
                <c:pt idx="4">
                  <c:v>0.95</c:v>
                </c:pt>
                <c:pt idx="5">
                  <c:v>0.97</c:v>
                </c:pt>
                <c:pt idx="6">
                  <c:v>0.9</c:v>
                </c:pt>
                <c:pt idx="7">
                  <c:v>0.98</c:v>
                </c:pt>
                <c:pt idx="8">
                  <c:v>1</c:v>
                </c:pt>
                <c:pt idx="9">
                  <c:v>0.83</c:v>
                </c:pt>
                <c:pt idx="10">
                  <c:v>0.92</c:v>
                </c:pt>
              </c:numCache>
            </c:numRef>
          </c:val>
          <c:extLst>
            <c:ext xmlns:c16="http://schemas.microsoft.com/office/drawing/2014/chart" uri="{C3380CC4-5D6E-409C-BE32-E72D297353CC}">
              <c16:uniqueId val="{00000006-8971-494B-897D-57C4865FA329}"/>
            </c:ext>
          </c:extLst>
        </c:ser>
        <c:ser>
          <c:idx val="1"/>
          <c:order val="1"/>
          <c:tx>
            <c:strRef>
              <c:f>'Mand Trng'!$B$24</c:f>
              <c:strCache>
                <c:ptCount val="1"/>
                <c:pt idx="0">
                  <c:v>2022-Q4</c:v>
                </c:pt>
              </c:strCache>
            </c:strRef>
          </c:tx>
          <c:spPr>
            <a:solidFill>
              <a:srgbClr val="00B050"/>
            </a:solidFill>
            <a:ln>
              <a:noFill/>
            </a:ln>
            <a:effectLst/>
          </c:spPr>
          <c:invertIfNegative val="0"/>
          <c:cat>
            <c:strRef>
              <c:f>'Mand Trng'!$C$6:$O$6</c:f>
              <c:strCache>
                <c:ptCount val="13"/>
                <c:pt idx="0">
                  <c:v>Organisation</c:v>
                </c:pt>
                <c:pt idx="1">
                  <c:v>HPSS</c:v>
                </c:pt>
                <c:pt idx="2">
                  <c:v>H&amp;W</c:v>
                </c:pt>
                <c:pt idx="3">
                  <c:v>POD</c:v>
                </c:pt>
                <c:pt idx="4">
                  <c:v>QNAHP</c:v>
                </c:pt>
                <c:pt idx="5">
                  <c:v>O&amp;F</c:v>
                </c:pt>
                <c:pt idx="6">
                  <c:v>Collab'tive</c:v>
                </c:pt>
                <c:pt idx="7">
                  <c:v>Knowledge </c:v>
                </c:pt>
                <c:pt idx="8">
                  <c:v>WHO CC</c:v>
                </c:pt>
                <c:pt idx="9">
                  <c:v>Corp</c:v>
                </c:pt>
                <c:pt idx="10">
                  <c:v>Improvement Cymru</c:v>
                </c:pt>
                <c:pt idx="11">
                  <c:v>COVID 19</c:v>
                </c:pt>
                <c:pt idx="12">
                  <c:v>NHS Executive</c:v>
                </c:pt>
              </c:strCache>
            </c:strRef>
          </c:cat>
          <c:val>
            <c:numRef>
              <c:f>'Mand Trng'!$C$24:$O$24</c:f>
              <c:numCache>
                <c:formatCode>0%</c:formatCode>
                <c:ptCount val="13"/>
                <c:pt idx="0">
                  <c:v>0.9</c:v>
                </c:pt>
                <c:pt idx="1">
                  <c:v>0.89</c:v>
                </c:pt>
                <c:pt idx="2">
                  <c:v>0.86</c:v>
                </c:pt>
                <c:pt idx="3">
                  <c:v>0.95</c:v>
                </c:pt>
                <c:pt idx="4">
                  <c:v>0.98</c:v>
                </c:pt>
                <c:pt idx="5">
                  <c:v>0.92</c:v>
                </c:pt>
                <c:pt idx="7">
                  <c:v>0.97</c:v>
                </c:pt>
                <c:pt idx="8">
                  <c:v>0.96</c:v>
                </c:pt>
                <c:pt idx="9">
                  <c:v>0.87</c:v>
                </c:pt>
                <c:pt idx="10">
                  <c:v>0.89</c:v>
                </c:pt>
                <c:pt idx="12">
                  <c:v>0.92</c:v>
                </c:pt>
              </c:numCache>
            </c:numRef>
          </c:val>
          <c:extLst>
            <c:ext xmlns:c16="http://schemas.microsoft.com/office/drawing/2014/chart" uri="{C3380CC4-5D6E-409C-BE32-E72D297353CC}">
              <c16:uniqueId val="{00000036-F522-4BDB-86E6-5E27723CD15D}"/>
            </c:ext>
          </c:extLst>
        </c:ser>
        <c:ser>
          <c:idx val="2"/>
          <c:order val="2"/>
          <c:tx>
            <c:strRef>
              <c:f>'Mand Trng'!$B$25</c:f>
              <c:strCache>
                <c:ptCount val="1"/>
                <c:pt idx="0">
                  <c:v>2023-Q1</c:v>
                </c:pt>
              </c:strCache>
            </c:strRef>
          </c:tx>
          <c:spPr>
            <a:solidFill>
              <a:srgbClr val="00B050"/>
            </a:solidFill>
            <a:ln>
              <a:noFill/>
            </a:ln>
            <a:effectLst/>
          </c:spPr>
          <c:invertIfNegative val="0"/>
          <c:dPt>
            <c:idx val="9"/>
            <c:invertIfNegative val="0"/>
            <c:bubble3D val="0"/>
            <c:spPr>
              <a:solidFill>
                <a:srgbClr val="FF0000"/>
              </a:solidFill>
              <a:ln>
                <a:noFill/>
              </a:ln>
              <a:effectLst/>
            </c:spPr>
            <c:extLst>
              <c:ext xmlns:c16="http://schemas.microsoft.com/office/drawing/2014/chart" uri="{C3380CC4-5D6E-409C-BE32-E72D297353CC}">
                <c16:uniqueId val="{00000003-9E07-4609-8F2F-9E0B08760360}"/>
              </c:ext>
            </c:extLst>
          </c:dPt>
          <c:cat>
            <c:strRef>
              <c:f>'Mand Trng'!$C$6:$O$6</c:f>
              <c:strCache>
                <c:ptCount val="13"/>
                <c:pt idx="0">
                  <c:v>Organisation</c:v>
                </c:pt>
                <c:pt idx="1">
                  <c:v>HPSS</c:v>
                </c:pt>
                <c:pt idx="2">
                  <c:v>H&amp;W</c:v>
                </c:pt>
                <c:pt idx="3">
                  <c:v>POD</c:v>
                </c:pt>
                <c:pt idx="4">
                  <c:v>QNAHP</c:v>
                </c:pt>
                <c:pt idx="5">
                  <c:v>O&amp;F</c:v>
                </c:pt>
                <c:pt idx="6">
                  <c:v>Collab'tive</c:v>
                </c:pt>
                <c:pt idx="7">
                  <c:v>Knowledge </c:v>
                </c:pt>
                <c:pt idx="8">
                  <c:v>WHO CC</c:v>
                </c:pt>
                <c:pt idx="9">
                  <c:v>Corp</c:v>
                </c:pt>
                <c:pt idx="10">
                  <c:v>Improvement Cymru</c:v>
                </c:pt>
                <c:pt idx="11">
                  <c:v>COVID 19</c:v>
                </c:pt>
                <c:pt idx="12">
                  <c:v>NHS Executive</c:v>
                </c:pt>
              </c:strCache>
            </c:strRef>
          </c:cat>
          <c:val>
            <c:numRef>
              <c:f>'Mand Trng'!$C$25:$O$25</c:f>
              <c:numCache>
                <c:formatCode>0%</c:formatCode>
                <c:ptCount val="13"/>
                <c:pt idx="0">
                  <c:v>0.9</c:v>
                </c:pt>
                <c:pt idx="1">
                  <c:v>0.89</c:v>
                </c:pt>
                <c:pt idx="2">
                  <c:v>0.85</c:v>
                </c:pt>
                <c:pt idx="3">
                  <c:v>0.98</c:v>
                </c:pt>
                <c:pt idx="4">
                  <c:v>0.96</c:v>
                </c:pt>
                <c:pt idx="5">
                  <c:v>0.88</c:v>
                </c:pt>
                <c:pt idx="7">
                  <c:v>0.97</c:v>
                </c:pt>
                <c:pt idx="8">
                  <c:v>0.96</c:v>
                </c:pt>
                <c:pt idx="9">
                  <c:v>0.84</c:v>
                </c:pt>
                <c:pt idx="10">
                  <c:v>0.94</c:v>
                </c:pt>
                <c:pt idx="12">
                  <c:v>0.9</c:v>
                </c:pt>
              </c:numCache>
            </c:numRef>
          </c:val>
          <c:extLst>
            <c:ext xmlns:c16="http://schemas.microsoft.com/office/drawing/2014/chart" uri="{C3380CC4-5D6E-409C-BE32-E72D297353CC}">
              <c16:uniqueId val="{00000037-F522-4BDB-86E6-5E27723CD15D}"/>
            </c:ext>
          </c:extLst>
        </c:ser>
        <c:ser>
          <c:idx val="3"/>
          <c:order val="3"/>
          <c:tx>
            <c:strRef>
              <c:f>'Mand Trng'!$B$26</c:f>
              <c:strCache>
                <c:ptCount val="1"/>
                <c:pt idx="0">
                  <c:v>2023-Q2</c:v>
                </c:pt>
              </c:strCache>
            </c:strRef>
          </c:tx>
          <c:spPr>
            <a:solidFill>
              <a:srgbClr val="00B050"/>
            </a:solidFill>
            <a:ln>
              <a:noFill/>
            </a:ln>
            <a:effectLst/>
          </c:spPr>
          <c:invertIfNegative val="0"/>
          <c:dPt>
            <c:idx val="9"/>
            <c:invertIfNegative val="0"/>
            <c:bubble3D val="0"/>
            <c:spPr>
              <a:solidFill>
                <a:srgbClr val="FF0000"/>
              </a:solidFill>
              <a:ln>
                <a:noFill/>
              </a:ln>
              <a:effectLst/>
            </c:spPr>
            <c:extLst>
              <c:ext xmlns:c16="http://schemas.microsoft.com/office/drawing/2014/chart" uri="{C3380CC4-5D6E-409C-BE32-E72D297353CC}">
                <c16:uniqueId val="{0000001F-C6FC-4FB6-B9EA-EF8ACF8D46D7}"/>
              </c:ext>
            </c:extLst>
          </c:dPt>
          <c:cat>
            <c:strRef>
              <c:f>'Mand Trng'!$C$6:$O$6</c:f>
              <c:strCache>
                <c:ptCount val="13"/>
                <c:pt idx="0">
                  <c:v>Organisation</c:v>
                </c:pt>
                <c:pt idx="1">
                  <c:v>HPSS</c:v>
                </c:pt>
                <c:pt idx="2">
                  <c:v>H&amp;W</c:v>
                </c:pt>
                <c:pt idx="3">
                  <c:v>POD</c:v>
                </c:pt>
                <c:pt idx="4">
                  <c:v>QNAHP</c:v>
                </c:pt>
                <c:pt idx="5">
                  <c:v>O&amp;F</c:v>
                </c:pt>
                <c:pt idx="6">
                  <c:v>Collab'tive</c:v>
                </c:pt>
                <c:pt idx="7">
                  <c:v>Knowledge </c:v>
                </c:pt>
                <c:pt idx="8">
                  <c:v>WHO CC</c:v>
                </c:pt>
                <c:pt idx="9">
                  <c:v>Corp</c:v>
                </c:pt>
                <c:pt idx="10">
                  <c:v>Improvement Cymru</c:v>
                </c:pt>
                <c:pt idx="11">
                  <c:v>COVID 19</c:v>
                </c:pt>
                <c:pt idx="12">
                  <c:v>NHS Executive</c:v>
                </c:pt>
              </c:strCache>
            </c:strRef>
          </c:cat>
          <c:val>
            <c:numRef>
              <c:f>'Mand Trng'!$C$26:$O$26</c:f>
              <c:numCache>
                <c:formatCode>0%</c:formatCode>
                <c:ptCount val="13"/>
                <c:pt idx="0">
                  <c:v>0.90029999999999999</c:v>
                </c:pt>
                <c:pt idx="1">
                  <c:v>0.88</c:v>
                </c:pt>
                <c:pt idx="2">
                  <c:v>0.88</c:v>
                </c:pt>
                <c:pt idx="3">
                  <c:v>0.88</c:v>
                </c:pt>
                <c:pt idx="4">
                  <c:v>0.93</c:v>
                </c:pt>
                <c:pt idx="5">
                  <c:v>0.9</c:v>
                </c:pt>
                <c:pt idx="6">
                  <c:v>0.97</c:v>
                </c:pt>
                <c:pt idx="7">
                  <c:v>0.95</c:v>
                </c:pt>
                <c:pt idx="9">
                  <c:v>0.77</c:v>
                </c:pt>
                <c:pt idx="10">
                  <c:v>0.93</c:v>
                </c:pt>
                <c:pt idx="12">
                  <c:v>0.96</c:v>
                </c:pt>
              </c:numCache>
            </c:numRef>
          </c:val>
          <c:extLst>
            <c:ext xmlns:c16="http://schemas.microsoft.com/office/drawing/2014/chart" uri="{C3380CC4-5D6E-409C-BE32-E72D297353CC}">
              <c16:uniqueId val="{00000038-F522-4BDB-86E6-5E27723CD15D}"/>
            </c:ext>
          </c:extLst>
        </c:ser>
        <c:dLbls>
          <c:showLegendKey val="0"/>
          <c:showVal val="0"/>
          <c:showCatName val="0"/>
          <c:showSerName val="0"/>
          <c:showPercent val="0"/>
          <c:showBubbleSize val="0"/>
        </c:dLbls>
        <c:gapWidth val="219"/>
        <c:overlap val="-27"/>
        <c:axId val="493484664"/>
        <c:axId val="493484992"/>
      </c:barChart>
      <c:catAx>
        <c:axId val="493484664"/>
        <c:scaling>
          <c:orientation val="minMax"/>
        </c:scaling>
        <c:delete val="0"/>
        <c:axPos val="b"/>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000" b="0" i="0" u="none" strike="noStrike" kern="1200" baseline="0">
                    <a:solidFill>
                      <a:sysClr val="windowText" lastClr="000000">
                        <a:lumMod val="65000"/>
                        <a:lumOff val="35000"/>
                      </a:sysClr>
                    </a:solidFill>
                    <a:latin typeface="+mn-lt"/>
                    <a:ea typeface="+mn-ea"/>
                    <a:cs typeface="+mn-cs"/>
                  </a:defRPr>
                </a:pPr>
                <a:r>
                  <a:rPr lang="en-US" sz="1600"/>
                  <a:t>Directorate</a:t>
                </a:r>
              </a:p>
              <a:p>
                <a:pPr marL="0" marR="0" lvl="0" indent="0" algn="ctr" defTabSz="914400" rtl="0" eaLnBrk="1" fontAlgn="auto" latinLnBrk="0" hangingPunct="1">
                  <a:lnSpc>
                    <a:spcPct val="100000"/>
                  </a:lnSpc>
                  <a:spcBef>
                    <a:spcPts val="0"/>
                  </a:spcBef>
                  <a:spcAft>
                    <a:spcPts val="0"/>
                  </a:spcAft>
                  <a:buClrTx/>
                  <a:buSzTx/>
                  <a:buFontTx/>
                  <a:buNone/>
                  <a:tabLst/>
                  <a:defRPr>
                    <a:solidFill>
                      <a:sysClr val="windowText" lastClr="000000">
                        <a:lumMod val="65000"/>
                        <a:lumOff val="35000"/>
                      </a:sysClr>
                    </a:solidFill>
                  </a:defRPr>
                </a:pPr>
                <a:r>
                  <a:rPr lang="en-GB" sz="1800" b="0" i="0" baseline="0">
                    <a:effectLst/>
                  </a:rPr>
                  <a:t>(</a:t>
                </a:r>
                <a:r>
                  <a:rPr lang="en-GB" sz="1600" b="0" i="0" baseline="0">
                    <a:effectLst/>
                  </a:rPr>
                  <a:t>previous 4 quarters-oldest data to the left</a:t>
                </a:r>
                <a:r>
                  <a:rPr lang="en-GB" sz="1800" b="0" i="0" baseline="0">
                    <a:effectLst/>
                  </a:rPr>
                  <a:t>)</a:t>
                </a:r>
                <a:endParaRPr lang="en-GB" sz="1000">
                  <a:effectLst/>
                </a:endParaRP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000" b="0" i="0" u="none" strike="noStrike" kern="1200" baseline="0">
                  <a:solidFill>
                    <a:sysClr val="windowText" lastClr="000000">
                      <a:lumMod val="65000"/>
                      <a:lumOff val="35000"/>
                    </a:sys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3484992"/>
        <c:crosses val="autoZero"/>
        <c:auto val="1"/>
        <c:lblAlgn val="ctr"/>
        <c:lblOffset val="100"/>
        <c:noMultiLvlLbl val="0"/>
      </c:catAx>
      <c:valAx>
        <c:axId val="493484992"/>
        <c:scaling>
          <c:orientation val="minMax"/>
          <c:max val="1"/>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400"/>
                  <a:t>Compliance status</a:t>
                </a:r>
              </a:p>
            </c:rich>
          </c:tx>
          <c:layout>
            <c:manualLayout>
              <c:xMode val="edge"/>
              <c:yMode val="edge"/>
              <c:x val="1.6188373804267846E-2"/>
              <c:y val="0.41502955776936723"/>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348466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chart" Target="../charts/chart1.xml"/></Relationships>
</file>

<file path=xl/drawings/_rels/drawing2.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chart" Target="../charts/chart4.xml"/></Relationships>
</file>

<file path=xl/drawings/_rels/drawing3.xml.rels><?xml version="1.0" encoding="UTF-8" standalone="yes"?>
<Relationships xmlns="http://schemas.openxmlformats.org/package/2006/relationships"><Relationship Id="rId3" Type="http://schemas.openxmlformats.org/officeDocument/2006/relationships/chart" Target="../charts/chart9.xml"/><Relationship Id="rId2" Type="http://schemas.openxmlformats.org/officeDocument/2006/relationships/chart" Target="../charts/chart8.xml"/><Relationship Id="rId1" Type="http://schemas.openxmlformats.org/officeDocument/2006/relationships/chart" Target="../charts/chart7.xml"/></Relationships>
</file>

<file path=xl/drawings/_rels/drawing4.xml.rels><?xml version="1.0" encoding="UTF-8" standalone="yes"?>
<Relationships xmlns="http://schemas.openxmlformats.org/package/2006/relationships"><Relationship Id="rId1" Type="http://schemas.openxmlformats.org/officeDocument/2006/relationships/chart" Target="../charts/chart10.xml"/></Relationships>
</file>

<file path=xl/drawings/drawing1.xml><?xml version="1.0" encoding="utf-8"?>
<xdr:wsDr xmlns:xdr="http://schemas.openxmlformats.org/drawingml/2006/spreadsheetDrawing" xmlns:a="http://schemas.openxmlformats.org/drawingml/2006/main">
  <xdr:twoCellAnchor>
    <xdr:from>
      <xdr:col>10</xdr:col>
      <xdr:colOff>609600</xdr:colOff>
      <xdr:row>2</xdr:row>
      <xdr:rowOff>41274</xdr:rowOff>
    </xdr:from>
    <xdr:to>
      <xdr:col>21</xdr:col>
      <xdr:colOff>87312</xdr:colOff>
      <xdr:row>22</xdr:row>
      <xdr:rowOff>166688</xdr:rowOff>
    </xdr:to>
    <xdr:graphicFrame macro="">
      <xdr:nvGraphicFramePr>
        <xdr:cNvPr id="8" name="Chart 1">
          <a:extLst>
            <a:ext uri="{FF2B5EF4-FFF2-40B4-BE49-F238E27FC236}">
              <a16:creationId xmlns:a16="http://schemas.microsoft.com/office/drawing/2014/main" id="{00000000-0008-0000-0000-000008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22</xdr:col>
      <xdr:colOff>7937</xdr:colOff>
      <xdr:row>2</xdr:row>
      <xdr:rowOff>42862</xdr:rowOff>
    </xdr:from>
    <xdr:to>
      <xdr:col>40</xdr:col>
      <xdr:colOff>579437</xdr:colOff>
      <xdr:row>22</xdr:row>
      <xdr:rowOff>158750</xdr:rowOff>
    </xdr:to>
    <xdr:graphicFrame macro="">
      <xdr:nvGraphicFramePr>
        <xdr:cNvPr id="3" name="Chart 2">
          <a:extLst>
            <a:ext uri="{FF2B5EF4-FFF2-40B4-BE49-F238E27FC236}">
              <a16:creationId xmlns:a16="http://schemas.microsoft.com/office/drawing/2014/main" id="{00000000-0008-0000-0000-000003000000}"/>
            </a:ext>
            <a:ext uri="{147F2762-F138-4A5C-976F-8EAC2B608ADB}">
              <a16:predDERef xmlns:a16="http://schemas.microsoft.com/office/drawing/2014/main" pred="{00000000-0008-0000-00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41</xdr:col>
      <xdr:colOff>80963</xdr:colOff>
      <xdr:row>2</xdr:row>
      <xdr:rowOff>26988</xdr:rowOff>
    </xdr:from>
    <xdr:to>
      <xdr:col>49</xdr:col>
      <xdr:colOff>198438</xdr:colOff>
      <xdr:row>22</xdr:row>
      <xdr:rowOff>166688</xdr:rowOff>
    </xdr:to>
    <xdr:graphicFrame macro="">
      <xdr:nvGraphicFramePr>
        <xdr:cNvPr id="4" name="Chart 3">
          <a:extLst>
            <a:ext uri="{FF2B5EF4-FFF2-40B4-BE49-F238E27FC236}">
              <a16:creationId xmlns:a16="http://schemas.microsoft.com/office/drawing/2014/main" id="{00000000-0008-0000-0000-000004000000}"/>
            </a:ext>
            <a:ext uri="{147F2762-F138-4A5C-976F-8EAC2B608ADB}">
              <a16:predDERef xmlns:a16="http://schemas.microsoft.com/office/drawing/2014/main" pred="{00000000-0008-0000-00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2.xml><?xml version="1.0" encoding="utf-8"?>
<xdr:wsDr xmlns:xdr="http://schemas.openxmlformats.org/drawingml/2006/spreadsheetDrawing" xmlns:a="http://schemas.openxmlformats.org/drawingml/2006/main">
  <xdr:twoCellAnchor>
    <xdr:from>
      <xdr:col>11</xdr:col>
      <xdr:colOff>0</xdr:colOff>
      <xdr:row>1</xdr:row>
      <xdr:rowOff>171450</xdr:rowOff>
    </xdr:from>
    <xdr:to>
      <xdr:col>20</xdr:col>
      <xdr:colOff>119062</xdr:colOff>
      <xdr:row>20</xdr:row>
      <xdr:rowOff>63500</xdr:rowOff>
    </xdr:to>
    <xdr:graphicFrame macro="">
      <xdr:nvGraphicFramePr>
        <xdr:cNvPr id="5" name="Chart 1">
          <a:extLst>
            <a:ext uri="{FF2B5EF4-FFF2-40B4-BE49-F238E27FC236}">
              <a16:creationId xmlns:a16="http://schemas.microsoft.com/office/drawing/2014/main" id="{00000000-0008-0000-0100-000005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22</xdr:col>
      <xdr:colOff>76199</xdr:colOff>
      <xdr:row>1</xdr:row>
      <xdr:rowOff>180975</xdr:rowOff>
    </xdr:from>
    <xdr:to>
      <xdr:col>40</xdr:col>
      <xdr:colOff>361949</xdr:colOff>
      <xdr:row>20</xdr:row>
      <xdr:rowOff>73026</xdr:rowOff>
    </xdr:to>
    <xdr:graphicFrame macro="">
      <xdr:nvGraphicFramePr>
        <xdr:cNvPr id="7" name="Chart 2">
          <a:extLst>
            <a:ext uri="{FF2B5EF4-FFF2-40B4-BE49-F238E27FC236}">
              <a16:creationId xmlns:a16="http://schemas.microsoft.com/office/drawing/2014/main" id="{00000000-0008-0000-0100-000007000000}"/>
            </a:ext>
            <a:ext uri="{147F2762-F138-4A5C-976F-8EAC2B608ADB}">
              <a16:predDERef xmlns:a16="http://schemas.microsoft.com/office/drawing/2014/main" pred="{00000000-0008-0000-01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40</xdr:col>
      <xdr:colOff>539750</xdr:colOff>
      <xdr:row>2</xdr:row>
      <xdr:rowOff>1</xdr:rowOff>
    </xdr:from>
    <xdr:to>
      <xdr:col>48</xdr:col>
      <xdr:colOff>508000</xdr:colOff>
      <xdr:row>20</xdr:row>
      <xdr:rowOff>74614</xdr:rowOff>
    </xdr:to>
    <xdr:graphicFrame macro="">
      <xdr:nvGraphicFramePr>
        <xdr:cNvPr id="9" name="Chart 9">
          <a:extLst>
            <a:ext uri="{FF2B5EF4-FFF2-40B4-BE49-F238E27FC236}">
              <a16:creationId xmlns:a16="http://schemas.microsoft.com/office/drawing/2014/main" id="{00000000-0008-0000-0100-000009000000}"/>
            </a:ext>
            <a:ext uri="{147F2762-F138-4A5C-976F-8EAC2B608ADB}">
              <a16:predDERef xmlns:a16="http://schemas.microsoft.com/office/drawing/2014/main" pred="{00000000-0008-0000-01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3.xml><?xml version="1.0" encoding="utf-8"?>
<xdr:wsDr xmlns:xdr="http://schemas.openxmlformats.org/drawingml/2006/spreadsheetDrawing" xmlns:a="http://schemas.openxmlformats.org/drawingml/2006/main">
  <xdr:twoCellAnchor>
    <xdr:from>
      <xdr:col>15</xdr:col>
      <xdr:colOff>177800</xdr:colOff>
      <xdr:row>0</xdr:row>
      <xdr:rowOff>73024</xdr:rowOff>
    </xdr:from>
    <xdr:to>
      <xdr:col>31</xdr:col>
      <xdr:colOff>238125</xdr:colOff>
      <xdr:row>23</xdr:row>
      <xdr:rowOff>44450</xdr:rowOff>
    </xdr:to>
    <xdr:graphicFrame macro="">
      <xdr:nvGraphicFramePr>
        <xdr:cNvPr id="3" name="Chart 2">
          <a:extLst>
            <a:ext uri="{FF2B5EF4-FFF2-40B4-BE49-F238E27FC236}">
              <a16:creationId xmlns:a16="http://schemas.microsoft.com/office/drawing/2014/main" id="{00000000-0008-0000-0200-000003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14</xdr:col>
      <xdr:colOff>609600</xdr:colOff>
      <xdr:row>50</xdr:row>
      <xdr:rowOff>147637</xdr:rowOff>
    </xdr:from>
    <xdr:to>
      <xdr:col>27</xdr:col>
      <xdr:colOff>349250</xdr:colOff>
      <xdr:row>70</xdr:row>
      <xdr:rowOff>127000</xdr:rowOff>
    </xdr:to>
    <xdr:graphicFrame macro="">
      <xdr:nvGraphicFramePr>
        <xdr:cNvPr id="6" name="Chart 5">
          <a:extLst>
            <a:ext uri="{FF2B5EF4-FFF2-40B4-BE49-F238E27FC236}">
              <a16:creationId xmlns:a16="http://schemas.microsoft.com/office/drawing/2014/main" id="{00000000-0008-0000-0200-000006000000}"/>
            </a:ext>
            <a:ext uri="{147F2762-F138-4A5C-976F-8EAC2B608ADB}">
              <a16:predDERef xmlns:a16="http://schemas.microsoft.com/office/drawing/2014/main" pred="{00000000-0008-0000-0200-000004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14</xdr:col>
      <xdr:colOff>631031</xdr:colOff>
      <xdr:row>25</xdr:row>
      <xdr:rowOff>13492</xdr:rowOff>
    </xdr:from>
    <xdr:to>
      <xdr:col>27</xdr:col>
      <xdr:colOff>388937</xdr:colOff>
      <xdr:row>50</xdr:row>
      <xdr:rowOff>31750</xdr:rowOff>
    </xdr:to>
    <xdr:graphicFrame macro="">
      <xdr:nvGraphicFramePr>
        <xdr:cNvPr id="4" name="Chart 3">
          <a:extLst>
            <a:ext uri="{FF2B5EF4-FFF2-40B4-BE49-F238E27FC236}">
              <a16:creationId xmlns:a16="http://schemas.microsoft.com/office/drawing/2014/main" id="{00000000-0008-0000-0200-000004000000}"/>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0</xdr:col>
      <xdr:colOff>603250</xdr:colOff>
      <xdr:row>27</xdr:row>
      <xdr:rowOff>9524</xdr:rowOff>
    </xdr:from>
    <xdr:to>
      <xdr:col>14</xdr:col>
      <xdr:colOff>136525</xdr:colOff>
      <xdr:row>54</xdr:row>
      <xdr:rowOff>38099</xdr:rowOff>
    </xdr:to>
    <xdr:graphicFrame macro="">
      <xdr:nvGraphicFramePr>
        <xdr:cNvPr id="2" name="Chart 1">
          <a:extLst>
            <a:ext uri="{FF2B5EF4-FFF2-40B4-BE49-F238E27FC236}">
              <a16:creationId xmlns:a16="http://schemas.microsoft.com/office/drawing/2014/main" id="{00000000-0008-0000-0300-0000020000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xml><?xml version="1.0" encoding="utf-8"?>
<c:userShapes xmlns:c="http://schemas.openxmlformats.org/drawingml/2006/chart">
  <cdr:relSizeAnchor xmlns:cdr="http://schemas.openxmlformats.org/drawingml/2006/chartDrawing">
    <cdr:from>
      <cdr:x>0.00579</cdr:x>
      <cdr:y>0.20941</cdr:y>
    </cdr:from>
    <cdr:to>
      <cdr:x>0.99929</cdr:x>
      <cdr:y>0.21371</cdr:y>
    </cdr:to>
    <cdr:cxnSp macro="">
      <cdr:nvCxnSpPr>
        <cdr:cNvPr id="4" name="Straight Connector 3">
          <a:extLst xmlns:a="http://schemas.openxmlformats.org/drawingml/2006/main">
            <a:ext uri="{FF2B5EF4-FFF2-40B4-BE49-F238E27FC236}">
              <a16:creationId xmlns:a16="http://schemas.microsoft.com/office/drawing/2014/main" id="{49625DC6-242D-3400-624B-9DA3091780D7}"/>
            </a:ext>
          </a:extLst>
        </cdr:cNvPr>
        <cdr:cNvCxnSpPr/>
      </cdr:nvCxnSpPr>
      <cdr:spPr>
        <a:xfrm xmlns:a="http://schemas.openxmlformats.org/drawingml/2006/main" flipV="1">
          <a:off x="50793" y="1047190"/>
          <a:ext cx="8715504" cy="21502"/>
        </a:xfrm>
        <a:prstGeom xmlns:a="http://schemas.openxmlformats.org/drawingml/2006/main" prst="line">
          <a:avLst/>
        </a:prstGeom>
        <a:ln xmlns:a="http://schemas.openxmlformats.org/drawingml/2006/main" w="19050">
          <a:solidFill>
            <a:srgbClr val="FF0000"/>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0.00251</cdr:x>
      <cdr:y>0.15179</cdr:y>
    </cdr:from>
    <cdr:to>
      <cdr:x>0.99601</cdr:x>
      <cdr:y>0.15609</cdr:y>
    </cdr:to>
    <cdr:cxnSp macro="">
      <cdr:nvCxnSpPr>
        <cdr:cNvPr id="3" name="Straight Connector 2">
          <a:extLst xmlns:a="http://schemas.openxmlformats.org/drawingml/2006/main">
            <a:ext uri="{FF2B5EF4-FFF2-40B4-BE49-F238E27FC236}">
              <a16:creationId xmlns:a16="http://schemas.microsoft.com/office/drawing/2014/main" id="{BFAE253B-FD3C-A877-D0DA-E493D183B62D}"/>
            </a:ext>
          </a:extLst>
        </cdr:cNvPr>
        <cdr:cNvCxnSpPr/>
      </cdr:nvCxnSpPr>
      <cdr:spPr>
        <a:xfrm xmlns:a="http://schemas.openxmlformats.org/drawingml/2006/main" flipV="1">
          <a:off x="21985" y="759049"/>
          <a:ext cx="8715504" cy="21503"/>
        </a:xfrm>
        <a:prstGeom xmlns:a="http://schemas.openxmlformats.org/drawingml/2006/main" prst="line">
          <a:avLst/>
        </a:prstGeom>
        <a:ln xmlns:a="http://schemas.openxmlformats.org/drawingml/2006/main" w="19050"/>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r:id="rId1" refreshedBy="li124326" refreshedDate="45252.595283680559" createdVersion="6" refreshedVersion="6" minRefreshableVersion="3" recordCount="105">
  <cacheSource type="worksheet">
    <worksheetSource ref="A1:Y1048576" sheet="Datix Report"/>
  </cacheSource>
  <cacheFields count="25">
    <cacheField name="Qty" numFmtId="0">
      <sharedItems containsString="0" containsBlank="1" containsNumber="1" containsInteger="1" minValue="1" maxValue="11" count="12">
        <n v="1"/>
        <n v="2"/>
        <n v="3"/>
        <n v="4"/>
        <n v="5"/>
        <n v="6"/>
        <n v="7"/>
        <n v="8"/>
        <n v="9"/>
        <n v="10"/>
        <n v="11"/>
        <m/>
      </sharedItems>
    </cacheField>
    <cacheField name="ID" numFmtId="0">
      <sharedItems containsString="0" containsBlank="1" containsNumber="1" containsInteger="1" minValue="2659" maxValue="3050"/>
    </cacheField>
    <cacheField name="Incident date" numFmtId="0">
      <sharedItems containsNonDate="0" containsDate="1" containsString="0" containsBlank="1" minDate="2023-02-20T00:00:00" maxDate="2023-09-15T00:00:00"/>
    </cacheField>
    <cacheField name="Closed" numFmtId="0">
      <sharedItems containsNonDate="0" containsDate="1" containsString="0" containsBlank="1" minDate="2023-07-14T00:00:00" maxDate="2023-11-23T00:00:00"/>
    </cacheField>
    <cacheField name="Name" numFmtId="0">
      <sharedItems containsBlank="1"/>
    </cacheField>
    <cacheField name="Date Reported" numFmtId="0">
      <sharedItems containsNonDate="0" containsDate="1" containsString="0" containsBlank="1" minDate="2023-07-11T00:00:00" maxDate="2023-09-26T00:00:00"/>
    </cacheField>
    <cacheField name="Days to close" numFmtId="0">
      <sharedItems containsString="0" containsBlank="1" containsNumber="1" containsInteger="1" minValue="-32244" maxValue="57"/>
    </cacheField>
    <cacheField name="Approval status" numFmtId="0">
      <sharedItems containsBlank="1"/>
    </cacheField>
    <cacheField name="Incident Manager" numFmtId="0">
      <sharedItems containsBlank="1"/>
    </cacheField>
    <cacheField name="Investigator(s)" numFmtId="0">
      <sharedItems containsBlank="1"/>
    </cacheField>
    <cacheField name="Incident Service" numFmtId="0">
      <sharedItems containsBlank="1" count="6">
        <s v="Microbiology"/>
        <s v="Screening "/>
        <s v="POD"/>
        <s v="Health Protection"/>
        <s v="Health Improvement"/>
        <m/>
      </sharedItems>
    </cacheField>
    <cacheField name="Incident Service - Service Team" numFmtId="0">
      <sharedItems containsNonDate="0" containsString="0" containsBlank="1"/>
    </cacheField>
    <cacheField name="Incident Service - Division" numFmtId="0">
      <sharedItems containsNonDate="0" containsString="0" containsBlank="1"/>
    </cacheField>
    <cacheField name="Incident Service - Service Group" numFmtId="0">
      <sharedItems containsNonDate="0" containsString="0" containsBlank="1"/>
    </cacheField>
    <cacheField name="Classification" numFmtId="0">
      <sharedItems containsBlank="1"/>
    </cacheField>
    <cacheField name="Category" numFmtId="0">
      <sharedItems containsBlank="1"/>
    </cacheField>
    <cacheField name="Sub Category" numFmtId="0">
      <sharedItems containsBlank="1" count="7">
        <s v="Incorrect result reported"/>
        <s v="Patient records/information sent to wrong recipient (electronic and paper)"/>
        <s v="Staff records/information inappropriately divulged"/>
        <s v="Patient records/information inappropriately divulged"/>
        <s v="Communication issue with patient/service user"/>
        <s v="Alerts / notification / escalation failure"/>
        <m/>
      </sharedItems>
    </cacheField>
    <cacheField name="Description" numFmtId="0">
      <sharedItems containsBlank="1" longText="1"/>
    </cacheField>
    <cacheField name="Which are the most important contributory factors for this incident?" numFmtId="0">
      <sharedItems containsBlank="1" longText="1"/>
    </cacheField>
    <cacheField name="Lessons learned" numFmtId="0">
      <sharedItems containsBlank="1"/>
    </cacheField>
    <cacheField name="Recommendations" numFmtId="0">
      <sharedItems containsBlank="1"/>
    </cacheField>
    <cacheField name="Reporters view on level of harm" numFmtId="0">
      <sharedItems containsBlank="1"/>
    </cacheField>
    <cacheField name="Booking or CAS Number if applicable (WAST) " numFmtId="0">
      <sharedItems containsNonDate="0" containsString="0" containsBlank="1"/>
    </cacheField>
    <cacheField name="What were the findings of the management review?" numFmtId="0">
      <sharedItems containsBlank="1" longText="1"/>
    </cacheField>
    <cacheField name="Immediate Action Taken" numFmtId="0">
      <sharedItems containsBlank="1" longText="1"/>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105">
  <r>
    <x v="0"/>
    <n v="3037"/>
    <d v="2023-02-20T00:00:00"/>
    <d v="2023-11-07T00:00:00"/>
    <s v="INCORRECT RESULT REPORTED"/>
    <d v="2023-09-21T00:00:00"/>
    <n v="34"/>
    <s v="Closed"/>
    <s v="Lucy Williams"/>
    <s v="Lucy Williams"/>
    <x v="0"/>
    <m/>
    <m/>
    <m/>
    <s v="Assessment, Investigation, Diagnosis"/>
    <s v="Diagnostic testing - Pathology"/>
    <x v="0"/>
    <s v="Results were reported the wrong way around._x000a_F23S002990 - reported as Giardia negative when it should have been positive (patient on intensive care but had previous positive results for Giardia and on metronidazole)_x000a_F23S002991 - reported as Giardia positive when it should have been negative (no discussions with microbiology regarding the result but communicated to the ward by the lab - medical team will assess impact)_x000a_Transcription error on the worksheet._x000a_Graded as low harm at the moment."/>
    <s v="Not using the interface which can highlight any transcription errors."/>
    <s v="Use the interface - discussed with the staff member."/>
    <s v="Use the interface - discussed with the staff member."/>
    <s v="Low"/>
    <m/>
    <s v="Member of staff transcribed the positive result onto the worksheet next to the wrong sample number and then proceeded to enter onto the system on the wrong patient._x000a_As these results were not interfaced, the error would not have been able to identified._x000a_This was identified at a much later date due to an audit being conducted by the reference unit on positive Serosep results for giardia and cryptosporidium that were negative on their in house PCRs."/>
    <s v="Not identified until asked to review curves by Cryptosporidium reference unit for samples they failed to perform typing on using their PCR method._x000a_Noticed that the result was reported the wrong way around._x000a_Medical team informed so they can provide information on impact to both patients. Ops manager informed._x000a_Amended reports issued."/>
  </r>
  <r>
    <x v="1"/>
    <n v="2659"/>
    <d v="2023-06-21T00:00:00"/>
    <d v="2023-07-19T00:00:00"/>
    <s v="MCSWEEN SIAN"/>
    <d v="2023-07-11T00:00:00"/>
    <n v="7"/>
    <s v="Closed"/>
    <s v="Graham Brown"/>
    <s v="Huw Rogers"/>
    <x v="1"/>
    <m/>
    <m/>
    <m/>
    <s v="Information Governance, Confidentiality"/>
    <s v="Breach of patient / service user confidentiality"/>
    <x v="1"/>
    <s v="Cervical Screening Sample registered onto LIMS using the W code (location code) written on request form. The W code belong to a different GP location. The location stamp also on the request form which didn't match the W code. This resulted in the incorrect GP Location selected on LIMS and the result sent to the wrong GP setting.  "/>
    <s v="Incorrect W code hand written onto the request form was incorrect. "/>
    <s v="None"/>
    <s v="Highlight the importance of quality in registration of Cervical screening samples. ETR will minimise any risk with incorrect locations being recorded."/>
    <s v="Low"/>
    <m/>
    <s v="The W code hand written on the request form by the sample taker was incorrect. The W code didn't match that of the stamp placed on the form. When the W code was entered on LIMS to staff member didn't check the location on LIMS was correct.  "/>
    <s v="Changed the location of the GP to the correct one and re-authorised sample."/>
  </r>
  <r>
    <x v="2"/>
    <n v="2671"/>
    <d v="2023-07-11T00:00:00"/>
    <d v="2023-07-14T00:00:00"/>
    <s v="MILLER SALLY"/>
    <d v="2023-07-12T00:00:00"/>
    <n v="3"/>
    <s v="Closed"/>
    <s v="Jude Kay"/>
    <s v="Jude Kay, Margaret Birch"/>
    <x v="1"/>
    <m/>
    <m/>
    <m/>
    <s v="Information Governance, Confidentiality"/>
    <s v="Breach of patient / service user confidentiality"/>
    <x v="1"/>
    <s v="Health Visitor contacted the Newborn Screening Pathway Administrator on the work mobile to report that two Newborn Bloodspot results letters had been received by a mum, one of which had her name and address but the wrong details for the baby.   "/>
    <s v="Incorrect demographics for both babies were inputted by an external party which populates the two programmes IT systems. _x000a_When identifed by the third party they changed baby B's record the following day (23/6/23) and it took a further 5 days before Baby A's record was changed._x000a_Any changes to the carers detail tab on NBSWS does not automatically update when the external party updates the details on their system. These have to be manually updated as this information forms part of the results letters. No SOP in place to delegate this responsibility._x000a_Failure to follow process when checking information on consent form against records following hearing screening. this would have identified that the records were still incorrect. "/>
    <s v="Failing to check both babies records following disclosure of error by third party._x000a_Failing to follow process when checking demographics following hearing screening"/>
    <s v="Look at producing a SOP in relation to ensuring that carers details are updated when informed of errors by the third party organisation._x000a_Staff update on the importance of accurately checking demographics and the consequence of incorrect information."/>
    <s v="None"/>
    <m/>
    <s v="Inaccurate information about parental responsibility / contact details provided to Newborn Screening by external partner, resulting in information being sent to the wrong person._x000a_Baby A - born on 19/6/23 an inpatient on NICU had parental responsibility / contact details belonging to Baby B on the NBSWS (IT system) record. These details were identified by the external partner on 22/6/23 and the newborn screening administrator informed of these errors. The required changes by the external party were not undertaken until 27/6. NBSWS carer information tab is not automatically updated when the external party updates their records unlike other areas of NBSWS. _x000a_Baby B - born on 20/6/23 had incorrect contact details but parental responsibility were correct. These details were identified by external party on 22/6/23 and corrections made 23/6/23 to the record. _x000a_Baby A had hearing screening on 23/6/23 in NICU where the informed consent form is hand written with the parental responsibility / contact details. Following a SOP this form is then checked against the details held on the record by another staff member. This check was undertaken on 26/6/23 when the incorrect information remained on the baby's record. "/>
    <s v="On 22/06/23 Swansea child Health department had contacted Newborn Hearing screening and informed us that there had been a mix up with two babies records, whereby the baby's details had been added to the wrong carer and also the carer details had been mixed up.  Child Health updated the records within two days but unfortunately the carer details of one baby had not been manuallly updated with the result that two bloodspot results letters had been sent to one carer in error._x000a__x000a_On 11/07/23 a Swansea Health Visitor contacted me and explained that the carer had received two letters and she was concerned that the carer of the other baby had not received the results.  I checked both records and updated the carer details for the baby whose carer had not received the bloodspot results letter and it will be posted this week "/>
  </r>
  <r>
    <x v="3"/>
    <n v="2802"/>
    <d v="2023-07-24T00:00:00"/>
    <d v="2023-09-29T00:00:00"/>
    <s v="CONFIDENTIAL DOCUMENT CIRCULATED IN ERROR"/>
    <d v="2023-08-08T00:00:00"/>
    <n v="39"/>
    <s v="Closed"/>
    <s v="Sarah Brewer"/>
    <s v="Sarah Brewer"/>
    <x v="2"/>
    <m/>
    <m/>
    <m/>
    <s v="Information Governance, Confidentiality"/>
    <s v="Breach of staff / contractor confidentiality"/>
    <x v="2"/>
    <s v="A guidance document on framework translators was shared via email,  with the suppliers who are already on the framework contract. The document contained pricing information which was at least 6 years old, and details of all of the suppliers who are on the framework. One of the suppliers on the list reported that they had received the document to Welsh Government, who in turn contacted the individual who had shared the document. The document which was shared, is uploaded below."/>
    <s v="The official status of the document was unclear"/>
    <s v="To fully check documents before sharing in future"/>
    <s v="That the document is updated to show that it is confidential on page 1 to avoid anyone else sharing it inadvertently"/>
    <s v="Low"/>
    <m/>
    <s v="Identified as potential data breach.  Raised with IG team"/>
    <s v="As soon as Welsh Government contacted the individual who was responsible, she contacted me as her Line Manager to inform me. I, in turn contacted my Line Manager and the Head of Information Governance for advice. An investigation meeting was held which I chaired, and a member of the Information Governance Team also attended to ascertain the facts. An attempt to recall the email was unsuccessful.  "/>
  </r>
  <r>
    <x v="4"/>
    <n v="2907"/>
    <d v="2023-07-25T00:00:00"/>
    <d v="2023-09-27T00:00:00"/>
    <s v="INFORMATION GOVERNANCE"/>
    <d v="2023-08-23T00:00:00"/>
    <n v="26"/>
    <s v="Closed"/>
    <s v="Gary Porter-Jones"/>
    <s v="Christopher Johnson, Gary Porter-Jones, James Crocker, Sue Mably, Victoria Dunsford"/>
    <x v="3"/>
    <m/>
    <m/>
    <m/>
    <s v="Information Governance, Confidentiality"/>
    <s v="Breach of patient / service user confidentiality"/>
    <x v="3"/>
    <s v="A member of the public contacted AWARe asking for information about their 15 year old son's eligibility for HPV vaccine. A member of the team provided the father with extremely comprehensive information about general HPV vaccine eligibility by email and, in trying to be as helpful as possible, also included a screenshot of the child's immunisation history. The father has responded to thank the member of staff for their professionalism in dealing with their enquiry. However, it's possible that it was inappropriate to include the child's immunisation history for the following reasons:_x000a_It might be considered inappropriate to share a 15 year old person’s immunisation record with another person._x000a_It’s possible that the childhood immunisation data are not owned/controlled by PHW_x000a_It’s possible that the caller may not have been child's father._x000a_If it was the child's father, he may not have had parental responsibility, so may not have had the right to access his son’s immunisation history._x000a_The child is 15 so is deemed competent to make his own decisions about vaccination and he may not have wanted his parents to know these decisions."/>
    <s v="The member of staff in question didn't realise it was inappropriate to share this record with the child's father. This has been addressed."/>
    <s v="Think before you share information with members of the public. Ask yourself if it's appropriate to share this information with this person. What could the adverse outcomes of sharing it be? If in doubt check with a colleague or an appropriate specialist."/>
    <s v="Will share learning with the team"/>
    <s v="None"/>
    <m/>
    <s v=" The father has responded to thank the member of staff for their professionalism in dealing with their enquiry. However, it's possible that it was inappropriate to include the child's immunisation history for the following reasons:_x000a_It might be considered inappropriate to share a 15 year old person’s immunisation record with another person._x000a_It’s possible that the childhood immunisation data are not owned/controlled by PHW_x000a_It’s possible that the caller may not have been child's father._x000a_If it was the child's father, he may not have had parental responsibility, so may not have had the right to access his son’s immunisation history._x000a_The child is 15 so is deemed competent to make his own decisions about vaccination and he may not have wanted his parents to know these decisions._x000a_Gary Porter Jones had reported this incident and has confirmed that the three members leading the investigation on this incident are :_x000a_- Lead HPNP Gary Porter-Jones_x000a_- Head of VPDP/ Deputy Director of Health Protection Chris Johnson_x000a_- Senior Health Protection Nurse/Practitioner Victoria Dunsford_x000a_Victoria is the line manager of the member of staff, so will be able to complete any outstanding actions in the Datix if there are any.  The Tarian recordis not in a format that can be uploaded, but the enquiry number is E72107._x000a_The member of staff in question now understands why it was inappropriate to provide the father with his son's immunisation record and this won't happen again._x000a__x000a_any further actions required of our team will need to be directed to Victoria or Chris _x000a__x000a_The incident will require further investigation (30 day) to cross-check the records and address the following queries:_x000a_- Who is the owner of the immunisation database and check with Information Governance if they need to be notified of sharing a screenshot of their record to the service user?_x000a_- Investigate the contributory factors and conclude an action plan to avoid recurrence_x000a_- Submit a summary to Information Governance team to inquire about further steps required_x000a_"/>
    <s v="I became aware of this two days later. I contacted the member of staff's manager to note this and that I had some concerns I needed to explore and we were able to arrange a meeting for 22nd August for a detailed discussion and explore whether we thought data had been shared inappropriately. The discussion concluded that data may have been shared inappropriately and the next step should be to take advice from the Deputy Director of Health Protection who, in turn, took advice from the Head of Information Governance. I was told by the Deputy Director of Health Protection that it was concluded by the Head of Information Governance that the child’s immunisation history probably was shared inappropriately. The Deputy Director of Health Protection asked me to create a Datix and to speak with the member of staff in question to try to explore the events on the day, including whether they have provided information like this previously. I spoke with the member of staff who recalled dealing with this enquiry, firstly by telephone with the father and then by email. They recall that the father provided the child’s demographic details over the phone. I have also accessed the Tarian record where the member of staff notes the following. The father explained that his son had missed out on HPV vaccine due to being home schooled. The father said he had called the GP practice and the practice nurse told him to call PHW. The member of staff notes that they would obtain the relevant information about the son’s eligibility for HPV vaccine from the “Green Book” and would also include a screenshot of the son’s immunisation history. The advice given to the father about HPV vaccination for his son is also recorded._x000a_I have also seen the email correspondence between the staff member and the father, in which the staff member provides very comprehensive information about HPV vaccine eligibility along with the child’s immunisation history. The email chain also includes an extremely complimentary response from the father, it reads as follows “Thank you for your email, may I say that you were the personification of how I would expect a professional organisation to engage with the public. You were quick to respond, knowledgeable about the subject, listened to my concerns, sent me relevant information. Overall it was an excellent experience”._x000a_When speaking with the member of staff about this, as requested, the member of staff said they had no reason whatsoever to think the father was not who he claimed to be as he was able to provide all of his son’s demographic details. The member of staff recalls hearing what sounded like a normal family type of conversation between the caller and a woman (presumed to be the child’s mother) in the background during the phone call._x000a__x000a_The member of staff explained that they had been especially careful not to include any PII about the child in any email correspondence with the father._x000a__x000a_The member of staff does not recall if the father specifically requested a copy of his son’s immunisation history but thinks he probably did based on the initial note in the Tarian record made by the notification officer that created the record, which states “Phone call received asking for information as to children's vaccination timeline”."/>
  </r>
  <r>
    <x v="5"/>
    <n v="2773"/>
    <d v="2023-07-27T00:00:00"/>
    <m/>
    <s v="BREACH OF PATIENT / SERVICE USER CONFIDENTIALITY"/>
    <d v="2023-08-03T00:00:00"/>
    <n v="-32244"/>
    <s v="Under Investigation"/>
    <s v="Katie Morgan"/>
    <s v="Heather Lewis, John Lawson, Katie Morgan, Lisa Partridge, Stephen Williams"/>
    <x v="1"/>
    <m/>
    <m/>
    <m/>
    <s v="Information Governance, Confidentiality"/>
    <s v="Breach of patient / service user confidentiality"/>
    <x v="3"/>
    <s v="A member of staff leaving DESW to work in a different health board sent personal folders to themselves at their new email address.  Upon initial review, the folders include documents containing large numbers of participant PII information, medical and admin notes, DESW sensitive material (finances) and staff personnel information.  "/>
    <m/>
    <m/>
    <m/>
    <s v="Low"/>
    <m/>
    <m/>
    <s v="Incident discovered yesterday afternoon, and notified manager, who was out of office.  Discussed with line manager today who sought IG advice regarding data breach."/>
  </r>
  <r>
    <x v="6"/>
    <n v="3050"/>
    <d v="2023-07-28T00:00:00"/>
    <d v="2023-11-22T00:00:00"/>
    <s v="COMMUNICATION ISSUE WITH PATIENT/SERVICE USER"/>
    <d v="2023-09-25T00:00:00"/>
    <n v="43"/>
    <s v="Closed"/>
    <s v="Amar Patel"/>
    <s v="Amar Patel"/>
    <x v="4"/>
    <m/>
    <m/>
    <m/>
    <s v="Communication"/>
    <s v="Communication issues"/>
    <x v="4"/>
    <s v="A young lady has been the subject of several false referrals the latest being 28th July which has been report to South Wales Police who have contacted us for information."/>
    <s v="Someone knows this lady's details and are using them inappropriately "/>
    <s v="N/A"/>
    <s v="Having a functionality that would enable us to track IP addresses through referrals being sent/entered through our website. _x000a_We could then block any IP addresses that may be sending malicious referrals to avoid impacting anyone further. "/>
    <s v="None"/>
    <m/>
    <s v="Malicious referrals with a telephone number were entered onto the HMQ website for a lady who did not refer herself. _x000a__x000a_Unfortunately, we are not able to trace IP addresses from any referrals that are entered through our website."/>
    <s v="We've requested further information from SWP regarding the actual person."/>
  </r>
  <r>
    <x v="7"/>
    <n v="2778"/>
    <d v="2023-08-03T00:00:00"/>
    <d v="2023-10-20T00:00:00"/>
    <s v="NOTIFICATION FAILURE"/>
    <d v="2023-08-03T00:00:00"/>
    <n v="57"/>
    <s v="Closed"/>
    <s v="Annie Petherick"/>
    <s v="Annie Petherick"/>
    <x v="4"/>
    <m/>
    <m/>
    <m/>
    <s v="Information Technology"/>
    <s v="Information processing"/>
    <x v="5"/>
    <s v="The National Exercise Referral Scheme national team were informed by e-mail that the Company that is responsible for the maintenance of the NERS patient database have ceased trading.  The NERS database is used by the NERS providers to log all patient records for the service."/>
    <s v="This incident could not have been predicted as a software company ceased trading and provided no notice period or indication they were about to cease trading."/>
    <s v="Incident is closed - Lessons learnt report being developed to be presented at November Health Improvement Division Business Meeting."/>
    <s v="Incident is closed - Lessons learnt report being developed to be presented at November Health Improvement Division Business Meeting."/>
    <s v="Low"/>
    <m/>
    <s v="Three Incident Management meetings were held on 4th, 10th and 24th August. A final meeting is being held on 29.09.23 10am to close the incident and a brief summary report will be developed to capture lessons learned from the incident. _x000a_An update briefing paper was developed and presented to National NERS Advisory Board members on the database incident on 26.09.23."/>
    <s v="1._x0009_Contact Companies House – get Director/Company Director contact details and ask them re: status of company following email from their staff member informing us they have ceased trading on 31st July 2023, as we have had no formal notification of this - actioned 3/8/23_x000a__x000a_2._x0009_Check the Security status of Data (Back end system)_x000a__x000a_6._x0009_Data is currently hosted by Data Cymru Unit ( based in Newport) so is secure._x000a__x000a_7._x0009_NERS Programme Team will contact Data Cymru Unit and inform them to stop access to Oxford Teach accessing any further data, and check if any data being held currently by them. - actioned 3/8/23_x000a__x000a_3._x0009_Data Processing_x000a__x000a_8._x0009_Inform all NERS Co-ords and ERPS to stop inputting any data with immediate effect into the existing NERS database – we will update them as soon as we are able to on the situation - Actioned 3/8/23_x000a_9._x0009_Check front end of NERS database/dispensing site – is current database still functioning/working? Actioned 3/8/23 still functioning._x000a__x000a_4._x0009_Data Migration/Extraction of data_x000a__x000a_10._x0009_Check with Data Cymru they can run all migration scripts with PHW instead of Oxford Teach, to enable us to extract all data from system, e.g. average 30,000 records per average year_x000a_"/>
  </r>
  <r>
    <x v="8"/>
    <n v="2953"/>
    <d v="2023-09-01T00:00:00"/>
    <d v="2023-10-11T00:00:00"/>
    <s v="BREACH OF PATIENT / SERVICE USER CONFIDENTIALITY"/>
    <d v="2023-09-05T00:00:00"/>
    <n v="27"/>
    <s v="Closed"/>
    <s v="Sharon Hillier"/>
    <s v="Alison Dorras, Lisa Partridge"/>
    <x v="1"/>
    <m/>
    <m/>
    <m/>
    <s v="Information Governance, Confidentiality"/>
    <s v="Breach of patient / service user confidentiality"/>
    <x v="3"/>
    <s v="I was submitting a NIIAS return to the Information Governance team and accidentally typed 'NIIAS' in the BCC box instead of the subject field.  I did not notice I had done this as I had moved over to outlook 365 earlier that week and was not used to the new layout.   This action resulted in BCC being sent to NIIAS team in Hywel Dda.   I was unaware I had done this at the time of sending the email and was not made aware until NIIAS Hywel Dda team emailed me back on Monday 4th September._x000a__x000a_The email contained three attachments with PII:_x000a_Staff member name and nadex number_x000a_Participant name and NHS number_x000a_Name of the investigating manager _x000a_"/>
    <s v="Member of staff not checking subject field of email had been correctly populated"/>
    <s v="Ensure subject line and cc and Bcc fields are correct prior to email being sent"/>
    <s v="Care to ensure correct email line is being completed prior to sending email"/>
    <s v="Low"/>
    <m/>
    <s v="Accidental auto populate in wrong field of email.  No data breach as email was within NHS Wales to another IG team who confirmed they had deleted on receipt."/>
    <s v="Replied to Hywel Dda team and asked them to delete copies of the email.  Recalled the original email and sent new version only to those who should have received._x000a_"/>
  </r>
  <r>
    <x v="9"/>
    <n v="2997"/>
    <d v="2023-09-06T00:00:00"/>
    <d v="2023-10-23T00:00:00"/>
    <s v="INFORMATION GOVERNANCE"/>
    <d v="2023-09-13T00:00:00"/>
    <n v="29"/>
    <s v="Closed"/>
    <s v="Amanda Titheridge"/>
    <s v="Amanda Titheridge"/>
    <x v="1"/>
    <m/>
    <m/>
    <m/>
    <s v="Information Governance, Confidentiality"/>
    <s v="Breach of patient / service user confidentiality"/>
    <x v="1"/>
    <s v="WAAASP Man's wife called to advise that he had received an appointment letter for a Breast Screening for another service user."/>
    <s v="Only two members on site on this day - one member of staff on annual leave and another on LTS. In addition, a further member of staff went on short term sickness absence this week._x000a__x000a_Offers of support had been provided by the Screening Centre Manager, but staff working insisted that they would be able to undertake the work."/>
    <s v="Staff reminded to follow process and not complete tasks if it is not possible. In addition, they should accept offers of help when these are given."/>
    <s v="Ideally, only one member of staff should be allowed to be on annual leave at any one time, whilst a member of staff is on LTS."/>
    <s v="Low"/>
    <m/>
    <s v="Staff shortages within the centre, leaving only two members of staff on site to complete all tasks, resulted in work being rushed to ensure all work was completed and two letters were included in one envelope in error."/>
    <s v="Apologized that this had been received and requested for the letter to be destroyed._x000a_Advised that we would investigate the matter. _x000a_Letter for service user re-printed and posted._x000a_Both letters were printed on 6/9/23._x000a_Requested that any ad-hoc letters printed for BTW are placed in a different location to the WAAASP letters."/>
  </r>
  <r>
    <x v="10"/>
    <n v="3042"/>
    <d v="2023-09-14T00:00:00"/>
    <d v="2023-09-22T00:00:00"/>
    <s v="INFORMATION GOVERNANCE"/>
    <d v="2023-09-22T00:00:00"/>
    <n v="1"/>
    <s v="Closed"/>
    <s v="Ffion Parker"/>
    <s v="Amanda Titheridge, Ffion Parker"/>
    <x v="1"/>
    <m/>
    <m/>
    <m/>
    <s v="Information Governance, Confidentiality"/>
    <s v="Breach of patient / service user confidentiality"/>
    <x v="1"/>
    <s v="Received call from service user informing that she had received another letter for another service user with her invite to assessment letter."/>
    <s v="Staff training and implementation of procedures."/>
    <s v="The importance accuracy and checking number of letters on three occasions while undertaking the post."/>
    <s v="Spot check that staff have been create a postal slip for every clinic and to ensure that letters are counted when checked, auto-mailed and franked to ensure the numbers are correct."/>
    <s v="None"/>
    <m/>
    <s v="Once I was told about the incident I investigated and found that the postal slips had not been carried out for the assessment letters._x000a__x000a_I called both service users involved and arranged for a new letter to be sent to the service user that had not been sent a letter."/>
    <s v="Notified Deputy Screening Centre Manager as soon as I received the call asking her to contact the service user."/>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r>
    <x v="11"/>
    <m/>
    <m/>
    <m/>
    <m/>
    <m/>
    <m/>
    <m/>
    <m/>
    <m/>
    <x v="5"/>
    <m/>
    <m/>
    <m/>
    <m/>
    <m/>
    <x v="6"/>
    <m/>
    <m/>
    <m/>
    <m/>
    <m/>
    <m/>
    <m/>
    <m/>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location ref="A3:H12" firstHeaderRow="1" firstDataRow="2" firstDataCol="1"/>
  <pivotFields count="25">
    <pivotField dataField="1" showAll="0">
      <items count="13">
        <item x="0"/>
        <item x="1"/>
        <item x="2"/>
        <item x="3"/>
        <item x="4"/>
        <item x="5"/>
        <item x="6"/>
        <item x="7"/>
        <item x="8"/>
        <item x="9"/>
        <item x="10"/>
        <item x="11"/>
        <item t="default"/>
      </items>
    </pivotField>
    <pivotField showAll="0"/>
    <pivotField showAll="0"/>
    <pivotField showAll="0"/>
    <pivotField showAll="0"/>
    <pivotField showAll="0"/>
    <pivotField showAll="0"/>
    <pivotField showAll="0"/>
    <pivotField showAll="0"/>
    <pivotField showAll="0"/>
    <pivotField axis="axisCol" showAll="0">
      <items count="7">
        <item x="4"/>
        <item x="3"/>
        <item x="0"/>
        <item x="2"/>
        <item x="1"/>
        <item x="5"/>
        <item t="default"/>
      </items>
    </pivotField>
    <pivotField showAll="0"/>
    <pivotField showAll="0"/>
    <pivotField showAll="0"/>
    <pivotField showAll="0"/>
    <pivotField showAll="0"/>
    <pivotField axis="axisRow" showAll="0">
      <items count="8">
        <item x="5"/>
        <item x="4"/>
        <item x="0"/>
        <item x="3"/>
        <item x="1"/>
        <item x="2"/>
        <item x="6"/>
        <item t="default"/>
      </items>
    </pivotField>
    <pivotField showAll="0"/>
    <pivotField showAll="0"/>
    <pivotField showAll="0"/>
    <pivotField showAll="0"/>
    <pivotField showAll="0"/>
    <pivotField showAll="0"/>
    <pivotField showAll="0"/>
    <pivotField showAll="0"/>
  </pivotFields>
  <rowFields count="1">
    <field x="16"/>
  </rowFields>
  <rowItems count="8">
    <i>
      <x/>
    </i>
    <i>
      <x v="1"/>
    </i>
    <i>
      <x v="2"/>
    </i>
    <i>
      <x v="3"/>
    </i>
    <i>
      <x v="4"/>
    </i>
    <i>
      <x v="5"/>
    </i>
    <i>
      <x v="6"/>
    </i>
    <i t="grand">
      <x/>
    </i>
  </rowItems>
  <colFields count="1">
    <field x="10"/>
  </colFields>
  <colItems count="7">
    <i>
      <x/>
    </i>
    <i>
      <x v="1"/>
    </i>
    <i>
      <x v="2"/>
    </i>
    <i>
      <x v="3"/>
    </i>
    <i>
      <x v="4"/>
    </i>
    <i>
      <x v="5"/>
    </i>
    <i t="grand">
      <x/>
    </i>
  </colItems>
  <dataFields count="1">
    <dataField name="Count of Qty" fld="0" subtotal="count"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ivotTable" Target="../pivotTables/pivotTable1.xml"/></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J91"/>
  <sheetViews>
    <sheetView topLeftCell="H1" zoomScale="80" zoomScaleNormal="80" workbookViewId="0">
      <selection activeCell="E24" sqref="E24"/>
    </sheetView>
  </sheetViews>
  <sheetFormatPr defaultRowHeight="14.5" x14ac:dyDescent="0.35"/>
  <cols>
    <col min="1" max="1" width="19" bestFit="1" customWidth="1"/>
    <col min="2" max="2" width="15.26953125" bestFit="1" customWidth="1"/>
    <col min="3" max="3" width="12.81640625" bestFit="1" customWidth="1"/>
    <col min="16" max="16" width="9.54296875" customWidth="1"/>
    <col min="17" max="17" width="16.26953125" bestFit="1" customWidth="1"/>
    <col min="18" max="19" width="2" customWidth="1"/>
    <col min="20" max="20" width="3" customWidth="1"/>
    <col min="21" max="24" width="2" customWidth="1"/>
    <col min="25" max="38" width="3" customWidth="1"/>
    <col min="39" max="39" width="11.26953125" bestFit="1" customWidth="1"/>
  </cols>
  <sheetData>
    <row r="1" spans="1:10" x14ac:dyDescent="0.35">
      <c r="A1" s="78" t="s">
        <v>0</v>
      </c>
      <c r="B1" s="78"/>
      <c r="C1" s="78"/>
      <c r="D1" s="78"/>
      <c r="G1" s="78" t="s">
        <v>1</v>
      </c>
      <c r="H1" s="78"/>
      <c r="I1" s="78"/>
      <c r="J1" s="78"/>
    </row>
    <row r="2" spans="1:10" x14ac:dyDescent="0.35">
      <c r="A2" s="11" t="s">
        <v>2</v>
      </c>
      <c r="B2" s="11" t="s">
        <v>3</v>
      </c>
      <c r="C2" s="11" t="s">
        <v>4</v>
      </c>
      <c r="D2" s="11" t="s">
        <v>5</v>
      </c>
      <c r="H2" t="s">
        <v>6</v>
      </c>
      <c r="I2" t="s">
        <v>7</v>
      </c>
      <c r="J2" t="s">
        <v>5</v>
      </c>
    </row>
    <row r="3" spans="1:10" x14ac:dyDescent="0.35">
      <c r="A3" s="25">
        <v>1</v>
      </c>
      <c r="B3" s="50">
        <v>6</v>
      </c>
      <c r="C3" s="11">
        <v>20</v>
      </c>
      <c r="D3" s="14">
        <f t="shared" ref="D3:D34" si="0">AVERAGE(B$3:B$70)</f>
        <v>17.71641791044776</v>
      </c>
      <c r="G3" s="1" t="s">
        <v>8</v>
      </c>
      <c r="H3">
        <v>17</v>
      </c>
      <c r="I3">
        <v>0</v>
      </c>
      <c r="J3">
        <v>5</v>
      </c>
    </row>
    <row r="4" spans="1:10" x14ac:dyDescent="0.35">
      <c r="A4" s="25">
        <v>2</v>
      </c>
      <c r="B4" s="37">
        <v>15</v>
      </c>
      <c r="C4" s="11">
        <v>20</v>
      </c>
      <c r="D4" s="14">
        <f t="shared" si="0"/>
        <v>17.71641791044776</v>
      </c>
      <c r="G4" s="1" t="s">
        <v>9</v>
      </c>
      <c r="H4">
        <v>13</v>
      </c>
      <c r="I4">
        <v>1</v>
      </c>
      <c r="J4">
        <v>6</v>
      </c>
    </row>
    <row r="5" spans="1:10" x14ac:dyDescent="0.35">
      <c r="A5" s="25">
        <v>3</v>
      </c>
      <c r="B5" s="48">
        <v>22</v>
      </c>
      <c r="C5" s="11">
        <v>20</v>
      </c>
      <c r="D5" s="14">
        <f t="shared" si="0"/>
        <v>17.71641791044776</v>
      </c>
      <c r="G5" s="1" t="s">
        <v>10</v>
      </c>
      <c r="H5">
        <v>20</v>
      </c>
      <c r="I5">
        <v>1</v>
      </c>
      <c r="J5">
        <v>8</v>
      </c>
    </row>
    <row r="6" spans="1:10" x14ac:dyDescent="0.35">
      <c r="A6" s="25">
        <v>4</v>
      </c>
      <c r="B6" s="48">
        <v>41</v>
      </c>
      <c r="C6" s="11">
        <v>20</v>
      </c>
      <c r="D6" s="14">
        <f t="shared" si="0"/>
        <v>17.71641791044776</v>
      </c>
      <c r="G6" s="1" t="s">
        <v>11</v>
      </c>
      <c r="H6">
        <v>25</v>
      </c>
      <c r="I6">
        <v>0</v>
      </c>
      <c r="J6">
        <v>6</v>
      </c>
    </row>
    <row r="7" spans="1:10" x14ac:dyDescent="0.35">
      <c r="A7" s="25">
        <v>5</v>
      </c>
      <c r="B7" s="37">
        <v>13</v>
      </c>
      <c r="C7" s="11">
        <v>20</v>
      </c>
      <c r="D7" s="14">
        <f t="shared" si="0"/>
        <v>17.71641791044776</v>
      </c>
      <c r="G7" s="1" t="s">
        <v>12</v>
      </c>
      <c r="H7">
        <v>25</v>
      </c>
      <c r="I7">
        <v>0</v>
      </c>
      <c r="J7">
        <v>9</v>
      </c>
    </row>
    <row r="8" spans="1:10" x14ac:dyDescent="0.35">
      <c r="A8" s="25">
        <v>6</v>
      </c>
      <c r="B8" s="37">
        <v>13</v>
      </c>
      <c r="C8" s="11">
        <v>20</v>
      </c>
      <c r="D8" s="14">
        <f t="shared" si="0"/>
        <v>17.71641791044776</v>
      </c>
      <c r="G8" s="1" t="s">
        <v>13</v>
      </c>
      <c r="H8">
        <v>18</v>
      </c>
      <c r="I8">
        <v>1</v>
      </c>
      <c r="J8">
        <v>12</v>
      </c>
    </row>
    <row r="9" spans="1:10" x14ac:dyDescent="0.35">
      <c r="A9" s="25">
        <v>7</v>
      </c>
      <c r="B9" s="53">
        <v>1</v>
      </c>
      <c r="C9" s="11">
        <v>20</v>
      </c>
      <c r="D9" s="14">
        <f t="shared" si="0"/>
        <v>17.71641791044776</v>
      </c>
      <c r="G9" s="1" t="s">
        <v>14</v>
      </c>
      <c r="H9">
        <v>26</v>
      </c>
      <c r="I9">
        <v>0</v>
      </c>
      <c r="J9">
        <v>11</v>
      </c>
    </row>
    <row r="10" spans="1:10" x14ac:dyDescent="0.35">
      <c r="A10" s="25">
        <v>8</v>
      </c>
      <c r="B10" s="48">
        <v>27</v>
      </c>
      <c r="C10" s="11">
        <v>20</v>
      </c>
      <c r="D10" s="14">
        <f t="shared" si="0"/>
        <v>17.71641791044776</v>
      </c>
      <c r="G10" s="1" t="s">
        <v>15</v>
      </c>
      <c r="H10">
        <v>31</v>
      </c>
      <c r="I10">
        <v>0</v>
      </c>
      <c r="J10">
        <v>8</v>
      </c>
    </row>
    <row r="11" spans="1:10" x14ac:dyDescent="0.35">
      <c r="A11" s="25">
        <v>9</v>
      </c>
      <c r="B11" s="48">
        <v>31</v>
      </c>
      <c r="C11" s="11">
        <v>20</v>
      </c>
      <c r="D11" s="14">
        <f t="shared" si="0"/>
        <v>17.71641791044776</v>
      </c>
      <c r="G11" s="1" t="s">
        <v>16</v>
      </c>
      <c r="H11">
        <v>23</v>
      </c>
      <c r="I11">
        <v>0</v>
      </c>
      <c r="J11">
        <v>12</v>
      </c>
    </row>
    <row r="12" spans="1:10" x14ac:dyDescent="0.35">
      <c r="A12" s="25">
        <v>10</v>
      </c>
      <c r="B12" s="60">
        <v>3</v>
      </c>
      <c r="C12" s="11">
        <v>20</v>
      </c>
      <c r="D12" s="14">
        <f t="shared" si="0"/>
        <v>17.71641791044776</v>
      </c>
      <c r="G12" s="1" t="s">
        <v>17</v>
      </c>
      <c r="H12">
        <v>24</v>
      </c>
      <c r="I12">
        <v>1</v>
      </c>
      <c r="J12">
        <v>9</v>
      </c>
    </row>
    <row r="13" spans="1:10" x14ac:dyDescent="0.35">
      <c r="A13" s="25">
        <v>11</v>
      </c>
      <c r="B13" s="48">
        <v>23</v>
      </c>
      <c r="C13" s="11">
        <v>20</v>
      </c>
      <c r="D13" s="14">
        <f t="shared" si="0"/>
        <v>17.71641791044776</v>
      </c>
      <c r="G13" s="1" t="s">
        <v>18</v>
      </c>
      <c r="H13">
        <v>26</v>
      </c>
      <c r="I13">
        <v>0</v>
      </c>
      <c r="J13">
        <v>9</v>
      </c>
    </row>
    <row r="14" spans="1:10" x14ac:dyDescent="0.35">
      <c r="A14" s="25">
        <v>12</v>
      </c>
      <c r="B14" s="37">
        <v>16</v>
      </c>
      <c r="C14" s="11">
        <v>20</v>
      </c>
      <c r="D14" s="14">
        <f t="shared" si="0"/>
        <v>17.71641791044776</v>
      </c>
      <c r="G14" s="1" t="s">
        <v>19</v>
      </c>
      <c r="H14">
        <v>31</v>
      </c>
      <c r="I14">
        <v>1</v>
      </c>
      <c r="J14">
        <v>9</v>
      </c>
    </row>
    <row r="15" spans="1:10" x14ac:dyDescent="0.35">
      <c r="A15" s="25">
        <v>13</v>
      </c>
      <c r="B15" s="56">
        <v>2</v>
      </c>
      <c r="C15" s="11">
        <v>20</v>
      </c>
      <c r="D15" s="14">
        <f t="shared" si="0"/>
        <v>17.71641791044776</v>
      </c>
      <c r="G15" s="1" t="s">
        <v>20</v>
      </c>
      <c r="H15">
        <v>24</v>
      </c>
      <c r="I15">
        <v>3</v>
      </c>
      <c r="J15">
        <v>9</v>
      </c>
    </row>
    <row r="16" spans="1:10" x14ac:dyDescent="0.35">
      <c r="A16" s="25">
        <v>14</v>
      </c>
      <c r="B16" s="37">
        <v>7</v>
      </c>
      <c r="C16" s="11">
        <v>20</v>
      </c>
      <c r="D16" s="14">
        <f t="shared" si="0"/>
        <v>17.71641791044776</v>
      </c>
      <c r="G16" s="1" t="s">
        <v>21</v>
      </c>
      <c r="H16">
        <v>65</v>
      </c>
      <c r="I16">
        <v>8</v>
      </c>
      <c r="J16">
        <v>14</v>
      </c>
    </row>
    <row r="17" spans="1:10" x14ac:dyDescent="0.35">
      <c r="A17" s="25">
        <v>15</v>
      </c>
      <c r="B17" s="37">
        <v>11</v>
      </c>
      <c r="C17" s="11">
        <v>20</v>
      </c>
      <c r="D17" s="14">
        <f t="shared" si="0"/>
        <v>17.71641791044776</v>
      </c>
      <c r="G17" s="1" t="s">
        <v>22</v>
      </c>
      <c r="H17">
        <v>69</v>
      </c>
      <c r="I17">
        <v>12</v>
      </c>
      <c r="J17">
        <v>15</v>
      </c>
    </row>
    <row r="18" spans="1:10" x14ac:dyDescent="0.35">
      <c r="A18" s="25">
        <v>16</v>
      </c>
      <c r="B18" s="37">
        <v>9</v>
      </c>
      <c r="C18" s="11">
        <v>20</v>
      </c>
      <c r="D18" s="14">
        <f t="shared" si="0"/>
        <v>17.71641791044776</v>
      </c>
      <c r="G18" s="1" t="s">
        <v>23</v>
      </c>
      <c r="H18">
        <v>129</v>
      </c>
      <c r="I18">
        <v>23</v>
      </c>
      <c r="J18">
        <v>13</v>
      </c>
    </row>
    <row r="19" spans="1:10" x14ac:dyDescent="0.35">
      <c r="A19" s="25">
        <v>17</v>
      </c>
      <c r="B19" s="48">
        <v>22</v>
      </c>
      <c r="C19" s="11">
        <v>20</v>
      </c>
      <c r="D19" s="14">
        <f t="shared" si="0"/>
        <v>17.71641791044776</v>
      </c>
      <c r="G19" s="1" t="s">
        <v>24</v>
      </c>
      <c r="H19">
        <v>136</v>
      </c>
      <c r="I19">
        <v>35</v>
      </c>
      <c r="J19">
        <v>17</v>
      </c>
    </row>
    <row r="20" spans="1:10" x14ac:dyDescent="0.35">
      <c r="A20" s="25">
        <v>18</v>
      </c>
      <c r="B20" s="37">
        <v>14</v>
      </c>
      <c r="C20" s="11">
        <v>20</v>
      </c>
      <c r="D20" s="14">
        <f t="shared" si="0"/>
        <v>17.71641791044776</v>
      </c>
      <c r="G20" s="1" t="s">
        <v>25</v>
      </c>
      <c r="H20">
        <v>89</v>
      </c>
      <c r="I20">
        <v>12</v>
      </c>
      <c r="J20">
        <v>10</v>
      </c>
    </row>
    <row r="21" spans="1:10" x14ac:dyDescent="0.35">
      <c r="A21" s="25">
        <v>19</v>
      </c>
      <c r="B21" s="37">
        <v>10</v>
      </c>
      <c r="C21" s="11">
        <v>20</v>
      </c>
      <c r="D21" s="14">
        <f t="shared" si="0"/>
        <v>17.71641791044776</v>
      </c>
      <c r="G21" s="1" t="s">
        <v>26</v>
      </c>
      <c r="H21">
        <v>87</v>
      </c>
      <c r="I21">
        <v>4</v>
      </c>
      <c r="J21">
        <v>7</v>
      </c>
    </row>
    <row r="22" spans="1:10" x14ac:dyDescent="0.35">
      <c r="A22" s="25">
        <v>20</v>
      </c>
      <c r="B22" s="37">
        <v>12</v>
      </c>
      <c r="C22" s="11">
        <v>20</v>
      </c>
      <c r="D22" s="14">
        <f t="shared" si="0"/>
        <v>17.71641791044776</v>
      </c>
      <c r="G22" s="1" t="s">
        <v>27</v>
      </c>
      <c r="H22">
        <v>72</v>
      </c>
      <c r="I22">
        <v>8</v>
      </c>
      <c r="J22">
        <v>11</v>
      </c>
    </row>
    <row r="23" spans="1:10" x14ac:dyDescent="0.35">
      <c r="A23" s="25">
        <v>21</v>
      </c>
      <c r="B23" s="37">
        <v>13</v>
      </c>
      <c r="C23" s="11">
        <v>20</v>
      </c>
      <c r="D23" s="14">
        <f t="shared" si="0"/>
        <v>17.71641791044776</v>
      </c>
      <c r="G23" s="1" t="s">
        <v>28</v>
      </c>
      <c r="H23">
        <v>64</v>
      </c>
      <c r="I23">
        <v>18</v>
      </c>
      <c r="J23">
        <v>14</v>
      </c>
    </row>
    <row r="24" spans="1:10" x14ac:dyDescent="0.35">
      <c r="A24" s="25">
        <v>22</v>
      </c>
      <c r="B24" s="37">
        <v>9</v>
      </c>
      <c r="C24" s="11">
        <v>20</v>
      </c>
      <c r="D24" s="14">
        <f t="shared" si="0"/>
        <v>17.71641791044776</v>
      </c>
      <c r="G24" s="1" t="s">
        <v>29</v>
      </c>
      <c r="H24">
        <v>43</v>
      </c>
      <c r="I24">
        <v>7</v>
      </c>
      <c r="J24">
        <v>13</v>
      </c>
    </row>
    <row r="25" spans="1:10" x14ac:dyDescent="0.35">
      <c r="A25" s="25">
        <v>23</v>
      </c>
      <c r="B25" s="37">
        <v>15</v>
      </c>
      <c r="C25" s="11">
        <v>20</v>
      </c>
      <c r="D25" s="14">
        <f t="shared" si="0"/>
        <v>17.71641791044776</v>
      </c>
      <c r="G25" s="1" t="s">
        <v>30</v>
      </c>
      <c r="H25">
        <v>41</v>
      </c>
      <c r="I25">
        <v>9</v>
      </c>
      <c r="J25">
        <v>13</v>
      </c>
    </row>
    <row r="26" spans="1:10" x14ac:dyDescent="0.35">
      <c r="A26" s="25">
        <v>24</v>
      </c>
      <c r="B26" s="37">
        <v>21</v>
      </c>
      <c r="C26" s="11">
        <v>20</v>
      </c>
      <c r="D26" s="14">
        <f t="shared" si="0"/>
        <v>17.71641791044776</v>
      </c>
      <c r="G26" s="1" t="s">
        <v>31</v>
      </c>
      <c r="H26">
        <v>44</v>
      </c>
      <c r="I26">
        <v>13</v>
      </c>
      <c r="J26">
        <v>14</v>
      </c>
    </row>
    <row r="27" spans="1:10" x14ac:dyDescent="0.35">
      <c r="A27" s="25">
        <v>25</v>
      </c>
      <c r="B27" s="37">
        <v>19</v>
      </c>
      <c r="C27" s="11">
        <v>20</v>
      </c>
      <c r="D27" s="14">
        <f t="shared" si="0"/>
        <v>17.71641791044776</v>
      </c>
      <c r="G27" s="1" t="s">
        <v>28</v>
      </c>
      <c r="H27">
        <v>56</v>
      </c>
      <c r="I27">
        <v>12</v>
      </c>
      <c r="J27">
        <v>15</v>
      </c>
    </row>
    <row r="28" spans="1:10" x14ac:dyDescent="0.35">
      <c r="A28" s="25">
        <v>26</v>
      </c>
      <c r="B28" s="37">
        <v>14</v>
      </c>
      <c r="C28" s="11">
        <v>20</v>
      </c>
      <c r="D28" s="14">
        <f t="shared" si="0"/>
        <v>17.71641791044776</v>
      </c>
      <c r="G28" s="1" t="s">
        <v>32</v>
      </c>
      <c r="H28">
        <v>61</v>
      </c>
      <c r="I28">
        <v>17</v>
      </c>
      <c r="J28">
        <v>15</v>
      </c>
    </row>
    <row r="29" spans="1:10" x14ac:dyDescent="0.35">
      <c r="A29" s="25">
        <v>27</v>
      </c>
      <c r="B29" s="37">
        <v>19</v>
      </c>
      <c r="C29" s="11">
        <v>20</v>
      </c>
      <c r="D29" s="14">
        <f t="shared" si="0"/>
        <v>17.71641791044776</v>
      </c>
      <c r="G29" s="1" t="s">
        <v>33</v>
      </c>
      <c r="H29">
        <v>68</v>
      </c>
      <c r="I29">
        <v>21</v>
      </c>
      <c r="J29">
        <v>18</v>
      </c>
    </row>
    <row r="30" spans="1:10" x14ac:dyDescent="0.35">
      <c r="A30" s="25">
        <v>28</v>
      </c>
      <c r="B30" s="53">
        <v>5</v>
      </c>
      <c r="C30" s="11">
        <v>20</v>
      </c>
      <c r="D30" s="14">
        <f t="shared" si="0"/>
        <v>17.71641791044776</v>
      </c>
    </row>
    <row r="31" spans="1:10" x14ac:dyDescent="0.35">
      <c r="A31" s="25">
        <v>29</v>
      </c>
      <c r="B31" s="50">
        <v>4</v>
      </c>
      <c r="C31" s="11">
        <v>20</v>
      </c>
      <c r="D31" s="14">
        <f t="shared" si="0"/>
        <v>17.71641791044776</v>
      </c>
    </row>
    <row r="32" spans="1:10" x14ac:dyDescent="0.35">
      <c r="A32" s="25">
        <v>30</v>
      </c>
      <c r="B32" s="37">
        <v>13</v>
      </c>
      <c r="C32" s="11">
        <v>20</v>
      </c>
      <c r="D32" s="14">
        <f t="shared" si="0"/>
        <v>17.71641791044776</v>
      </c>
    </row>
    <row r="33" spans="1:4" x14ac:dyDescent="0.35">
      <c r="A33" s="25">
        <v>31</v>
      </c>
      <c r="B33" s="53">
        <v>3</v>
      </c>
      <c r="C33" s="11">
        <v>20</v>
      </c>
      <c r="D33" s="14">
        <f t="shared" si="0"/>
        <v>17.71641791044776</v>
      </c>
    </row>
    <row r="34" spans="1:4" x14ac:dyDescent="0.35">
      <c r="A34" s="25">
        <v>32</v>
      </c>
      <c r="B34" s="48">
        <v>35</v>
      </c>
      <c r="C34" s="11">
        <v>20</v>
      </c>
      <c r="D34" s="14">
        <f t="shared" si="0"/>
        <v>17.71641791044776</v>
      </c>
    </row>
    <row r="35" spans="1:4" x14ac:dyDescent="0.35">
      <c r="A35" s="25">
        <v>33</v>
      </c>
      <c r="B35" s="37">
        <v>20</v>
      </c>
      <c r="C35" s="11">
        <v>20</v>
      </c>
      <c r="D35" s="14">
        <f t="shared" ref="D35:D70" si="1">AVERAGE(B$3:B$70)</f>
        <v>17.71641791044776</v>
      </c>
    </row>
    <row r="36" spans="1:4" x14ac:dyDescent="0.35">
      <c r="A36" s="25">
        <v>34</v>
      </c>
      <c r="B36" s="37">
        <v>3</v>
      </c>
      <c r="C36" s="11">
        <v>20</v>
      </c>
      <c r="D36" s="14">
        <f t="shared" si="1"/>
        <v>17.71641791044776</v>
      </c>
    </row>
    <row r="37" spans="1:4" x14ac:dyDescent="0.35">
      <c r="A37" s="25">
        <v>35</v>
      </c>
      <c r="B37" s="53">
        <v>1</v>
      </c>
      <c r="C37" s="11">
        <v>20</v>
      </c>
      <c r="D37" s="14">
        <f t="shared" si="1"/>
        <v>17.71641791044776</v>
      </c>
    </row>
    <row r="38" spans="1:4" x14ac:dyDescent="0.35">
      <c r="A38" s="25">
        <v>36</v>
      </c>
      <c r="B38" s="48">
        <v>29</v>
      </c>
      <c r="C38" s="11">
        <v>20</v>
      </c>
      <c r="D38" s="14">
        <f t="shared" si="1"/>
        <v>17.71641791044776</v>
      </c>
    </row>
    <row r="39" spans="1:4" x14ac:dyDescent="0.35">
      <c r="A39" s="25">
        <v>37</v>
      </c>
      <c r="B39" s="37">
        <v>20</v>
      </c>
      <c r="C39" s="11">
        <v>20</v>
      </c>
      <c r="D39" s="14">
        <f t="shared" si="1"/>
        <v>17.71641791044776</v>
      </c>
    </row>
    <row r="40" spans="1:4" x14ac:dyDescent="0.35">
      <c r="A40" s="25">
        <v>38</v>
      </c>
      <c r="B40" s="48">
        <v>33</v>
      </c>
      <c r="C40" s="11">
        <v>20</v>
      </c>
      <c r="D40" s="14">
        <f t="shared" si="1"/>
        <v>17.71641791044776</v>
      </c>
    </row>
    <row r="41" spans="1:4" x14ac:dyDescent="0.35">
      <c r="A41" s="25">
        <v>39</v>
      </c>
      <c r="B41" s="37">
        <v>18</v>
      </c>
      <c r="C41" s="11">
        <v>20</v>
      </c>
      <c r="D41" s="14">
        <f t="shared" si="1"/>
        <v>17.71641791044776</v>
      </c>
    </row>
    <row r="42" spans="1:4" x14ac:dyDescent="0.35">
      <c r="A42" s="25">
        <v>40</v>
      </c>
      <c r="B42" s="48">
        <v>41</v>
      </c>
      <c r="C42" s="11">
        <v>20</v>
      </c>
      <c r="D42" s="14">
        <f t="shared" si="1"/>
        <v>17.71641791044776</v>
      </c>
    </row>
    <row r="43" spans="1:4" x14ac:dyDescent="0.35">
      <c r="A43" s="25">
        <v>41</v>
      </c>
      <c r="B43" s="48">
        <v>59</v>
      </c>
      <c r="C43" s="11">
        <v>20</v>
      </c>
      <c r="D43" s="14">
        <f t="shared" si="1"/>
        <v>17.71641791044776</v>
      </c>
    </row>
    <row r="44" spans="1:4" x14ac:dyDescent="0.35">
      <c r="A44" s="25">
        <v>42</v>
      </c>
      <c r="B44" s="37">
        <v>6</v>
      </c>
      <c r="C44" s="11">
        <v>20</v>
      </c>
      <c r="D44" s="14">
        <f t="shared" si="1"/>
        <v>17.71641791044776</v>
      </c>
    </row>
    <row r="45" spans="1:4" x14ac:dyDescent="0.35">
      <c r="A45" s="27">
        <v>43</v>
      </c>
      <c r="B45" s="48">
        <v>26</v>
      </c>
      <c r="C45" s="28">
        <v>20</v>
      </c>
      <c r="D45" s="14">
        <f t="shared" si="1"/>
        <v>17.71641791044776</v>
      </c>
    </row>
    <row r="46" spans="1:4" x14ac:dyDescent="0.35">
      <c r="A46" s="27">
        <v>44</v>
      </c>
      <c r="B46" s="37">
        <v>15</v>
      </c>
      <c r="C46" s="28">
        <v>20</v>
      </c>
      <c r="D46" s="14">
        <f t="shared" si="1"/>
        <v>17.71641791044776</v>
      </c>
    </row>
    <row r="47" spans="1:4" x14ac:dyDescent="0.35">
      <c r="A47" s="27">
        <v>45</v>
      </c>
      <c r="B47" s="48">
        <v>49</v>
      </c>
      <c r="C47" s="28">
        <v>20</v>
      </c>
      <c r="D47" s="14">
        <f t="shared" si="1"/>
        <v>17.71641791044776</v>
      </c>
    </row>
    <row r="48" spans="1:4" x14ac:dyDescent="0.35">
      <c r="A48" s="27">
        <v>46</v>
      </c>
      <c r="B48" s="48">
        <v>32</v>
      </c>
      <c r="C48" s="28">
        <v>20</v>
      </c>
      <c r="D48" s="14">
        <f t="shared" si="1"/>
        <v>17.71641791044776</v>
      </c>
    </row>
    <row r="49" spans="1:4" x14ac:dyDescent="0.35">
      <c r="A49" s="27">
        <v>47</v>
      </c>
      <c r="B49" s="48">
        <v>22</v>
      </c>
      <c r="C49" s="28">
        <v>20</v>
      </c>
      <c r="D49" s="14">
        <f t="shared" si="1"/>
        <v>17.71641791044776</v>
      </c>
    </row>
    <row r="50" spans="1:4" x14ac:dyDescent="0.35">
      <c r="A50" s="27">
        <v>48</v>
      </c>
      <c r="B50" s="37">
        <v>20</v>
      </c>
      <c r="C50" s="28">
        <v>20</v>
      </c>
      <c r="D50" s="14">
        <f t="shared" si="1"/>
        <v>17.71641791044776</v>
      </c>
    </row>
    <row r="51" spans="1:4" x14ac:dyDescent="0.35">
      <c r="A51" s="27">
        <v>49</v>
      </c>
      <c r="B51" s="37">
        <v>9</v>
      </c>
      <c r="C51" s="28">
        <v>20</v>
      </c>
      <c r="D51" s="14">
        <f t="shared" si="1"/>
        <v>17.71641791044776</v>
      </c>
    </row>
    <row r="52" spans="1:4" x14ac:dyDescent="0.35">
      <c r="A52" s="27">
        <v>50</v>
      </c>
      <c r="B52" s="37">
        <v>17</v>
      </c>
      <c r="C52" s="28">
        <v>20</v>
      </c>
      <c r="D52" s="14">
        <f t="shared" si="1"/>
        <v>17.71641791044776</v>
      </c>
    </row>
    <row r="53" spans="1:4" x14ac:dyDescent="0.35">
      <c r="A53" s="27">
        <v>51</v>
      </c>
      <c r="B53" s="37">
        <v>15</v>
      </c>
      <c r="C53" s="28">
        <v>20</v>
      </c>
      <c r="D53" s="14">
        <f t="shared" si="1"/>
        <v>17.71641791044776</v>
      </c>
    </row>
    <row r="54" spans="1:4" x14ac:dyDescent="0.35">
      <c r="A54" s="27">
        <v>52</v>
      </c>
      <c r="B54" s="48">
        <v>21</v>
      </c>
      <c r="C54" s="28">
        <v>20</v>
      </c>
      <c r="D54" s="14">
        <f t="shared" si="1"/>
        <v>17.71641791044776</v>
      </c>
    </row>
    <row r="55" spans="1:4" x14ac:dyDescent="0.35">
      <c r="A55" s="27">
        <v>53</v>
      </c>
      <c r="B55" s="37">
        <v>20</v>
      </c>
      <c r="C55" s="28">
        <v>20</v>
      </c>
      <c r="D55" s="14">
        <f t="shared" si="1"/>
        <v>17.71641791044776</v>
      </c>
    </row>
    <row r="56" spans="1:4" x14ac:dyDescent="0.35">
      <c r="A56" s="25">
        <v>54</v>
      </c>
      <c r="B56" s="48">
        <v>31</v>
      </c>
      <c r="C56" s="11">
        <v>20</v>
      </c>
      <c r="D56" s="14">
        <f t="shared" si="1"/>
        <v>17.71641791044776</v>
      </c>
    </row>
    <row r="57" spans="1:4" x14ac:dyDescent="0.35">
      <c r="A57" s="25">
        <v>55</v>
      </c>
      <c r="B57" s="48">
        <v>21</v>
      </c>
      <c r="C57" s="11">
        <v>20</v>
      </c>
      <c r="D57" s="14">
        <f t="shared" si="1"/>
        <v>17.71641791044776</v>
      </c>
    </row>
    <row r="58" spans="1:4" x14ac:dyDescent="0.35">
      <c r="A58" s="25">
        <v>56</v>
      </c>
      <c r="B58" s="37">
        <v>19</v>
      </c>
      <c r="C58" s="11">
        <v>20</v>
      </c>
      <c r="D58" s="14">
        <f t="shared" si="1"/>
        <v>17.71641791044776</v>
      </c>
    </row>
    <row r="59" spans="1:4" x14ac:dyDescent="0.35">
      <c r="A59" s="25">
        <v>57</v>
      </c>
      <c r="B59" s="37">
        <v>6</v>
      </c>
      <c r="C59" s="11">
        <v>20</v>
      </c>
      <c r="D59" s="14">
        <f t="shared" si="1"/>
        <v>17.71641791044776</v>
      </c>
    </row>
    <row r="60" spans="1:4" x14ac:dyDescent="0.35">
      <c r="A60" s="25">
        <v>58</v>
      </c>
      <c r="B60" s="37">
        <v>8</v>
      </c>
      <c r="C60" s="11">
        <v>20</v>
      </c>
      <c r="D60" s="14">
        <f t="shared" si="1"/>
        <v>17.71641791044776</v>
      </c>
    </row>
    <row r="61" spans="1:4" x14ac:dyDescent="0.35">
      <c r="A61" s="25">
        <v>59</v>
      </c>
      <c r="B61" s="37">
        <v>8</v>
      </c>
      <c r="C61" s="11">
        <v>20</v>
      </c>
      <c r="D61" s="14">
        <f t="shared" si="1"/>
        <v>17.71641791044776</v>
      </c>
    </row>
    <row r="62" spans="1:4" x14ac:dyDescent="0.35">
      <c r="A62" s="25">
        <v>60</v>
      </c>
      <c r="B62" s="48">
        <v>26</v>
      </c>
      <c r="C62" s="11">
        <v>20</v>
      </c>
      <c r="D62" s="14">
        <f t="shared" si="1"/>
        <v>17.71641791044776</v>
      </c>
    </row>
    <row r="63" spans="1:4" x14ac:dyDescent="0.35">
      <c r="A63" s="25">
        <v>61</v>
      </c>
      <c r="B63" s="37">
        <v>10</v>
      </c>
      <c r="C63" s="11">
        <v>20</v>
      </c>
      <c r="D63" s="14">
        <f t="shared" si="1"/>
        <v>17.71641791044776</v>
      </c>
    </row>
    <row r="64" spans="1:4" x14ac:dyDescent="0.35">
      <c r="A64" s="27">
        <v>62</v>
      </c>
      <c r="B64" s="48">
        <v>31</v>
      </c>
      <c r="C64" s="28">
        <v>20</v>
      </c>
      <c r="D64" s="14">
        <f t="shared" si="1"/>
        <v>17.71641791044776</v>
      </c>
    </row>
    <row r="65" spans="1:4" x14ac:dyDescent="0.35">
      <c r="A65" s="27">
        <v>63</v>
      </c>
      <c r="B65" s="37">
        <v>10</v>
      </c>
      <c r="C65" s="28">
        <v>20</v>
      </c>
      <c r="D65" s="14">
        <f t="shared" si="1"/>
        <v>17.71641791044776</v>
      </c>
    </row>
    <row r="66" spans="1:4" x14ac:dyDescent="0.35">
      <c r="A66" s="27">
        <v>64</v>
      </c>
      <c r="B66" s="48">
        <v>29</v>
      </c>
      <c r="C66" s="28">
        <v>20</v>
      </c>
      <c r="D66" s="14">
        <f t="shared" si="1"/>
        <v>17.71641791044776</v>
      </c>
    </row>
    <row r="67" spans="1:4" x14ac:dyDescent="0.35">
      <c r="A67" s="27">
        <v>65</v>
      </c>
      <c r="B67" s="37">
        <v>18</v>
      </c>
      <c r="C67" s="28">
        <v>20</v>
      </c>
      <c r="D67" s="14">
        <f t="shared" si="1"/>
        <v>17.71641791044776</v>
      </c>
    </row>
    <row r="68" spans="1:4" x14ac:dyDescent="0.35">
      <c r="A68" s="27">
        <v>66</v>
      </c>
      <c r="B68" s="37">
        <v>17</v>
      </c>
      <c r="C68" s="28">
        <v>20</v>
      </c>
      <c r="D68" s="14">
        <f t="shared" si="1"/>
        <v>17.71641791044776</v>
      </c>
    </row>
    <row r="69" spans="1:4" x14ac:dyDescent="0.35">
      <c r="A69" s="27">
        <v>67</v>
      </c>
      <c r="B69" s="37">
        <v>9</v>
      </c>
      <c r="C69" s="28">
        <v>20</v>
      </c>
      <c r="D69" s="14">
        <f t="shared" si="1"/>
        <v>17.71641791044776</v>
      </c>
    </row>
    <row r="70" spans="1:4" x14ac:dyDescent="0.35">
      <c r="A70" s="27"/>
      <c r="B70" s="60"/>
      <c r="C70" s="28"/>
      <c r="D70" s="14"/>
    </row>
    <row r="71" spans="1:4" x14ac:dyDescent="0.35">
      <c r="A71" s="27"/>
      <c r="B71" s="18"/>
      <c r="C71" s="28"/>
      <c r="D71" s="14"/>
    </row>
    <row r="72" spans="1:4" x14ac:dyDescent="0.35">
      <c r="A72" s="27"/>
      <c r="B72" s="18"/>
      <c r="C72" s="28"/>
      <c r="D72" s="14"/>
    </row>
    <row r="73" spans="1:4" x14ac:dyDescent="0.35">
      <c r="B73" s="9"/>
      <c r="D73" s="2"/>
    </row>
    <row r="74" spans="1:4" x14ac:dyDescent="0.35">
      <c r="B74" s="9"/>
      <c r="D74" s="2"/>
    </row>
    <row r="75" spans="1:4" x14ac:dyDescent="0.35">
      <c r="B75" s="9"/>
      <c r="D75" s="2"/>
    </row>
    <row r="76" spans="1:4" x14ac:dyDescent="0.35">
      <c r="B76" s="9"/>
      <c r="D76" s="2"/>
    </row>
    <row r="77" spans="1:4" x14ac:dyDescent="0.35">
      <c r="B77" s="9"/>
      <c r="D77" s="2"/>
    </row>
    <row r="78" spans="1:4" x14ac:dyDescent="0.35">
      <c r="B78" s="9"/>
      <c r="D78" s="2"/>
    </row>
    <row r="79" spans="1:4" x14ac:dyDescent="0.35">
      <c r="B79" s="9"/>
      <c r="D79" s="2"/>
    </row>
    <row r="80" spans="1:4" x14ac:dyDescent="0.35">
      <c r="B80" s="9"/>
      <c r="D80" s="2"/>
    </row>
    <row r="81" spans="2:4" x14ac:dyDescent="0.35">
      <c r="B81" s="9"/>
      <c r="D81" s="2"/>
    </row>
    <row r="82" spans="2:4" x14ac:dyDescent="0.35">
      <c r="B82" s="9"/>
      <c r="D82" s="2"/>
    </row>
    <row r="83" spans="2:4" x14ac:dyDescent="0.35">
      <c r="D83" s="2"/>
    </row>
    <row r="84" spans="2:4" x14ac:dyDescent="0.35">
      <c r="D84" s="2"/>
    </row>
    <row r="85" spans="2:4" x14ac:dyDescent="0.35">
      <c r="D85" s="2"/>
    </row>
    <row r="86" spans="2:4" x14ac:dyDescent="0.35">
      <c r="D86" s="2"/>
    </row>
    <row r="87" spans="2:4" x14ac:dyDescent="0.35">
      <c r="D87" s="2"/>
    </row>
    <row r="88" spans="2:4" x14ac:dyDescent="0.35">
      <c r="D88" s="2"/>
    </row>
    <row r="89" spans="2:4" x14ac:dyDescent="0.35">
      <c r="D89" s="2"/>
    </row>
    <row r="90" spans="2:4" x14ac:dyDescent="0.35">
      <c r="D90" s="2"/>
    </row>
    <row r="91" spans="2:4" x14ac:dyDescent="0.35">
      <c r="D91" s="2"/>
    </row>
  </sheetData>
  <mergeCells count="2">
    <mergeCell ref="A1:D1"/>
    <mergeCell ref="G1:J1"/>
  </mergeCells>
  <pageMargins left="0.7" right="0.7" top="0.75" bottom="0.75" header="0.3" footer="0.3"/>
  <pageSetup paperSize="9"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4:J33"/>
  <sheetViews>
    <sheetView topLeftCell="A7" zoomScale="80" zoomScaleNormal="80" workbookViewId="0">
      <selection activeCell="L29" sqref="L29"/>
    </sheetView>
  </sheetViews>
  <sheetFormatPr defaultRowHeight="14.5" x14ac:dyDescent="0.35"/>
  <cols>
    <col min="1" max="1" width="19" bestFit="1" customWidth="1"/>
    <col min="2" max="2" width="15.26953125" bestFit="1" customWidth="1"/>
    <col min="3" max="3" width="12.81640625" bestFit="1" customWidth="1"/>
    <col min="16" max="16" width="9.54296875" customWidth="1"/>
    <col min="17" max="17" width="16.26953125" bestFit="1" customWidth="1"/>
    <col min="18" max="19" width="2" customWidth="1"/>
    <col min="20" max="20" width="3" customWidth="1"/>
    <col min="21" max="24" width="2" customWidth="1"/>
    <col min="25" max="38" width="3" customWidth="1"/>
    <col min="39" max="39" width="11.26953125" bestFit="1" customWidth="1"/>
  </cols>
  <sheetData>
    <row r="4" spans="1:10" x14ac:dyDescent="0.35">
      <c r="A4" s="78" t="s">
        <v>34</v>
      </c>
      <c r="B4" s="78"/>
      <c r="C4" s="78"/>
      <c r="D4" s="78"/>
      <c r="G4" s="78" t="s">
        <v>35</v>
      </c>
      <c r="H4" s="78"/>
      <c r="I4" s="78"/>
      <c r="J4" s="78"/>
    </row>
    <row r="6" spans="1:10" x14ac:dyDescent="0.35">
      <c r="A6" t="s">
        <v>2</v>
      </c>
      <c r="B6" t="s">
        <v>3</v>
      </c>
      <c r="C6" t="s">
        <v>36</v>
      </c>
      <c r="D6" t="s">
        <v>5</v>
      </c>
      <c r="H6" t="s">
        <v>6</v>
      </c>
      <c r="I6" t="s">
        <v>7</v>
      </c>
      <c r="J6" t="s">
        <v>5</v>
      </c>
    </row>
    <row r="7" spans="1:10" x14ac:dyDescent="0.35">
      <c r="A7">
        <v>1</v>
      </c>
      <c r="B7">
        <v>11</v>
      </c>
      <c r="C7">
        <v>31</v>
      </c>
      <c r="D7" s="2">
        <f t="shared" ref="D7:D18" si="0">AVERAGE(B$7:B$18)</f>
        <v>11.666666666666666</v>
      </c>
      <c r="G7" s="1" t="s">
        <v>8</v>
      </c>
      <c r="H7">
        <v>4</v>
      </c>
      <c r="I7">
        <v>0</v>
      </c>
    </row>
    <row r="8" spans="1:10" x14ac:dyDescent="0.35">
      <c r="A8">
        <v>2</v>
      </c>
      <c r="B8">
        <v>17</v>
      </c>
      <c r="C8">
        <v>31</v>
      </c>
      <c r="D8" s="2">
        <f t="shared" si="0"/>
        <v>11.666666666666666</v>
      </c>
      <c r="G8" s="1" t="s">
        <v>9</v>
      </c>
      <c r="H8">
        <v>1</v>
      </c>
      <c r="I8">
        <v>0</v>
      </c>
    </row>
    <row r="9" spans="1:10" x14ac:dyDescent="0.35">
      <c r="A9">
        <v>3</v>
      </c>
      <c r="B9">
        <v>13</v>
      </c>
      <c r="C9">
        <v>31</v>
      </c>
      <c r="D9" s="2">
        <f t="shared" si="0"/>
        <v>11.666666666666666</v>
      </c>
      <c r="G9" s="1" t="s">
        <v>10</v>
      </c>
      <c r="H9">
        <v>2</v>
      </c>
      <c r="I9">
        <v>0</v>
      </c>
    </row>
    <row r="10" spans="1:10" x14ac:dyDescent="0.35">
      <c r="A10">
        <v>4</v>
      </c>
      <c r="B10" s="64">
        <v>11</v>
      </c>
      <c r="C10">
        <v>31</v>
      </c>
      <c r="D10" s="2">
        <f t="shared" si="0"/>
        <v>11.666666666666666</v>
      </c>
      <c r="G10" s="1" t="s">
        <v>11</v>
      </c>
      <c r="H10">
        <v>1</v>
      </c>
      <c r="I10">
        <v>0</v>
      </c>
    </row>
    <row r="11" spans="1:10" x14ac:dyDescent="0.35">
      <c r="A11">
        <v>5</v>
      </c>
      <c r="B11" s="64">
        <v>7</v>
      </c>
      <c r="C11">
        <v>31</v>
      </c>
      <c r="D11" s="2">
        <f t="shared" si="0"/>
        <v>11.666666666666666</v>
      </c>
      <c r="G11" s="1" t="s">
        <v>12</v>
      </c>
      <c r="H11">
        <v>1</v>
      </c>
      <c r="I11">
        <v>0</v>
      </c>
    </row>
    <row r="12" spans="1:10" x14ac:dyDescent="0.35">
      <c r="A12">
        <v>6</v>
      </c>
      <c r="B12" s="64">
        <v>11</v>
      </c>
      <c r="C12">
        <v>31</v>
      </c>
      <c r="D12" s="2">
        <f t="shared" si="0"/>
        <v>11.666666666666666</v>
      </c>
      <c r="G12" s="1" t="s">
        <v>13</v>
      </c>
      <c r="H12">
        <v>4</v>
      </c>
      <c r="I12">
        <v>0</v>
      </c>
    </row>
    <row r="13" spans="1:10" x14ac:dyDescent="0.35">
      <c r="A13">
        <v>7</v>
      </c>
      <c r="B13" s="64">
        <v>17</v>
      </c>
      <c r="C13">
        <v>31</v>
      </c>
      <c r="D13" s="2">
        <f t="shared" si="0"/>
        <v>11.666666666666666</v>
      </c>
      <c r="G13" s="1" t="s">
        <v>14</v>
      </c>
      <c r="H13">
        <v>4</v>
      </c>
      <c r="I13">
        <v>0</v>
      </c>
      <c r="J13">
        <v>19</v>
      </c>
    </row>
    <row r="14" spans="1:10" x14ac:dyDescent="0.35">
      <c r="A14">
        <v>8</v>
      </c>
      <c r="B14" s="64">
        <v>16</v>
      </c>
      <c r="C14">
        <v>31</v>
      </c>
      <c r="D14" s="2">
        <f t="shared" si="0"/>
        <v>11.666666666666666</v>
      </c>
      <c r="G14" s="1" t="s">
        <v>15</v>
      </c>
      <c r="H14">
        <v>1</v>
      </c>
      <c r="I14">
        <v>0</v>
      </c>
      <c r="J14">
        <v>27</v>
      </c>
    </row>
    <row r="15" spans="1:10" x14ac:dyDescent="0.35">
      <c r="A15">
        <v>9</v>
      </c>
      <c r="B15" s="64">
        <v>1</v>
      </c>
      <c r="C15">
        <v>31</v>
      </c>
      <c r="D15" s="2">
        <f t="shared" si="0"/>
        <v>11.666666666666666</v>
      </c>
      <c r="G15" s="1" t="s">
        <v>16</v>
      </c>
      <c r="H15">
        <v>0</v>
      </c>
      <c r="I15">
        <v>0</v>
      </c>
      <c r="J15">
        <v>0</v>
      </c>
    </row>
    <row r="16" spans="1:10" x14ac:dyDescent="0.35">
      <c r="A16">
        <v>10</v>
      </c>
      <c r="B16" s="64">
        <v>12</v>
      </c>
      <c r="C16">
        <v>31</v>
      </c>
      <c r="D16" s="2">
        <f t="shared" si="0"/>
        <v>11.666666666666666</v>
      </c>
      <c r="G16" s="1" t="s">
        <v>17</v>
      </c>
      <c r="H16">
        <v>0</v>
      </c>
      <c r="I16">
        <v>0</v>
      </c>
      <c r="J16">
        <v>0</v>
      </c>
    </row>
    <row r="17" spans="1:10" x14ac:dyDescent="0.35">
      <c r="A17">
        <v>11</v>
      </c>
      <c r="B17" s="64">
        <v>20</v>
      </c>
      <c r="C17">
        <v>31</v>
      </c>
      <c r="D17" s="2">
        <f t="shared" si="0"/>
        <v>11.666666666666666</v>
      </c>
      <c r="G17" s="1" t="s">
        <v>18</v>
      </c>
      <c r="H17">
        <v>1</v>
      </c>
      <c r="I17">
        <v>0</v>
      </c>
      <c r="J17">
        <v>8</v>
      </c>
    </row>
    <row r="18" spans="1:10" x14ac:dyDescent="0.35">
      <c r="A18">
        <v>12</v>
      </c>
      <c r="B18">
        <v>4</v>
      </c>
      <c r="C18">
        <v>31</v>
      </c>
      <c r="D18" s="2">
        <f t="shared" si="0"/>
        <v>11.666666666666666</v>
      </c>
      <c r="G18" s="1" t="s">
        <v>19</v>
      </c>
      <c r="H18">
        <v>9</v>
      </c>
      <c r="I18">
        <v>3</v>
      </c>
      <c r="J18">
        <v>14</v>
      </c>
    </row>
    <row r="19" spans="1:10" x14ac:dyDescent="0.35">
      <c r="D19" s="2"/>
      <c r="G19" s="1" t="s">
        <v>20</v>
      </c>
      <c r="H19">
        <v>1</v>
      </c>
      <c r="I19">
        <v>0</v>
      </c>
      <c r="J19">
        <v>13</v>
      </c>
    </row>
    <row r="20" spans="1:10" x14ac:dyDescent="0.35">
      <c r="D20" s="2"/>
      <c r="G20" s="1" t="s">
        <v>21</v>
      </c>
      <c r="H20">
        <v>2</v>
      </c>
      <c r="I20">
        <v>0</v>
      </c>
      <c r="J20">
        <v>2</v>
      </c>
    </row>
    <row r="21" spans="1:10" x14ac:dyDescent="0.35">
      <c r="D21" s="2"/>
      <c r="G21" s="1" t="s">
        <v>22</v>
      </c>
      <c r="H21">
        <v>4</v>
      </c>
      <c r="I21">
        <v>0</v>
      </c>
      <c r="J21">
        <v>19</v>
      </c>
    </row>
    <row r="22" spans="1:10" x14ac:dyDescent="0.35">
      <c r="D22" s="2"/>
      <c r="G22" s="1" t="s">
        <v>23</v>
      </c>
      <c r="H22">
        <v>10</v>
      </c>
      <c r="I22">
        <v>2</v>
      </c>
      <c r="J22">
        <v>26</v>
      </c>
    </row>
    <row r="23" spans="1:10" x14ac:dyDescent="0.35">
      <c r="D23" s="2"/>
      <c r="G23" s="1" t="s">
        <v>24</v>
      </c>
      <c r="H23">
        <v>10</v>
      </c>
      <c r="I23">
        <v>0</v>
      </c>
      <c r="J23">
        <v>10</v>
      </c>
    </row>
    <row r="24" spans="1:10" x14ac:dyDescent="0.35">
      <c r="D24" s="2"/>
      <c r="G24" s="1" t="s">
        <v>25</v>
      </c>
      <c r="H24">
        <v>8</v>
      </c>
      <c r="I24">
        <v>1</v>
      </c>
      <c r="J24">
        <v>13</v>
      </c>
    </row>
    <row r="25" spans="1:10" x14ac:dyDescent="0.35">
      <c r="D25" s="2"/>
      <c r="G25" s="1" t="s">
        <v>26</v>
      </c>
      <c r="H25">
        <v>10</v>
      </c>
      <c r="I25">
        <v>2</v>
      </c>
      <c r="J25">
        <v>22</v>
      </c>
    </row>
    <row r="26" spans="1:10" x14ac:dyDescent="0.35">
      <c r="D26" s="2"/>
      <c r="G26" s="1" t="s">
        <v>27</v>
      </c>
      <c r="H26">
        <v>11</v>
      </c>
      <c r="I26">
        <v>2</v>
      </c>
      <c r="J26">
        <v>21</v>
      </c>
    </row>
    <row r="27" spans="1:10" x14ac:dyDescent="0.35">
      <c r="D27" s="2"/>
      <c r="G27" s="1" t="s">
        <v>28</v>
      </c>
      <c r="H27">
        <v>5</v>
      </c>
      <c r="I27">
        <v>0</v>
      </c>
      <c r="J27">
        <v>16</v>
      </c>
    </row>
    <row r="28" spans="1:10" x14ac:dyDescent="0.35">
      <c r="D28" s="2"/>
      <c r="G28" s="1" t="s">
        <v>29</v>
      </c>
      <c r="H28">
        <v>8</v>
      </c>
      <c r="I28">
        <v>0</v>
      </c>
      <c r="J28">
        <v>16</v>
      </c>
    </row>
    <row r="29" spans="1:10" x14ac:dyDescent="0.35">
      <c r="D29" s="2"/>
      <c r="G29" s="1" t="s">
        <v>30</v>
      </c>
      <c r="H29">
        <v>2</v>
      </c>
      <c r="I29">
        <v>0</v>
      </c>
      <c r="J29">
        <v>11</v>
      </c>
    </row>
    <row r="30" spans="1:10" x14ac:dyDescent="0.35">
      <c r="G30" s="1" t="s">
        <v>31</v>
      </c>
      <c r="H30">
        <v>6</v>
      </c>
      <c r="I30">
        <v>0</v>
      </c>
      <c r="J30">
        <v>7</v>
      </c>
    </row>
    <row r="31" spans="1:10" x14ac:dyDescent="0.35">
      <c r="G31" s="1" t="s">
        <v>28</v>
      </c>
      <c r="H31">
        <v>6</v>
      </c>
      <c r="I31">
        <v>2</v>
      </c>
      <c r="J31">
        <v>29</v>
      </c>
    </row>
    <row r="32" spans="1:10" x14ac:dyDescent="0.35">
      <c r="G32" s="1" t="s">
        <v>32</v>
      </c>
      <c r="H32">
        <v>13</v>
      </c>
      <c r="I32">
        <v>6</v>
      </c>
      <c r="J32">
        <v>30</v>
      </c>
    </row>
    <row r="33" spans="7:10" x14ac:dyDescent="0.35">
      <c r="G33" s="1" t="s">
        <v>33</v>
      </c>
      <c r="H33">
        <v>12</v>
      </c>
      <c r="I33">
        <v>0</v>
      </c>
      <c r="J33">
        <v>12</v>
      </c>
    </row>
  </sheetData>
  <mergeCells count="2">
    <mergeCell ref="A4:D4"/>
    <mergeCell ref="G4:J4"/>
  </mergeCells>
  <pageMargins left="0.7" right="0.7" top="0.75" bottom="0.75" header="0.3" footer="0.3"/>
  <pageSetup paperSize="9"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C4:M31"/>
  <sheetViews>
    <sheetView tabSelected="1" topLeftCell="L40" zoomScale="80" zoomScaleNormal="80" workbookViewId="0">
      <selection activeCell="AC62" sqref="AC62"/>
    </sheetView>
  </sheetViews>
  <sheetFormatPr defaultColWidth="9.1796875" defaultRowHeight="14.5" x14ac:dyDescent="0.35"/>
  <cols>
    <col min="1" max="1" width="4.54296875" style="4" customWidth="1"/>
    <col min="2" max="2" width="3.1796875" style="4" customWidth="1"/>
    <col min="3" max="3" width="23.7265625" style="4" customWidth="1"/>
    <col min="4" max="4" width="13.81640625" style="4" bestFit="1" customWidth="1"/>
    <col min="5" max="5" width="12.54296875" style="4" customWidth="1"/>
    <col min="6" max="7" width="12.7265625" style="4" customWidth="1"/>
    <col min="8" max="8" width="64.7265625" style="4" customWidth="1"/>
    <col min="9" max="9" width="24.26953125" style="4" customWidth="1"/>
    <col min="10" max="10" width="23.54296875" style="4" customWidth="1"/>
    <col min="11" max="11" width="19.54296875" style="4" bestFit="1" customWidth="1"/>
    <col min="12" max="12" width="17.1796875" style="4" bestFit="1" customWidth="1"/>
    <col min="13" max="13" width="12.81640625" style="4" customWidth="1"/>
    <col min="14" max="16384" width="9.1796875" style="4"/>
  </cols>
  <sheetData>
    <row r="4" spans="3:13" x14ac:dyDescent="0.35">
      <c r="C4" s="79" t="s">
        <v>37</v>
      </c>
      <c r="D4" s="79"/>
      <c r="E4" s="79"/>
      <c r="F4" s="79"/>
      <c r="G4" s="13"/>
    </row>
    <row r="6" spans="3:13" x14ac:dyDescent="0.35">
      <c r="C6" s="4" t="s">
        <v>38</v>
      </c>
      <c r="D6" s="4" t="s">
        <v>39</v>
      </c>
      <c r="E6" s="4" t="s">
        <v>40</v>
      </c>
      <c r="F6" s="4" t="s">
        <v>41</v>
      </c>
    </row>
    <row r="7" spans="3:13" x14ac:dyDescent="0.35">
      <c r="C7" s="6" t="s">
        <v>42</v>
      </c>
      <c r="D7" s="5"/>
    </row>
    <row r="8" spans="3:13" x14ac:dyDescent="0.35">
      <c r="C8" s="6" t="s">
        <v>43</v>
      </c>
      <c r="D8" s="5"/>
    </row>
    <row r="9" spans="3:13" x14ac:dyDescent="0.35">
      <c r="C9" s="6" t="s">
        <v>44</v>
      </c>
      <c r="D9" s="5"/>
    </row>
    <row r="10" spans="3:13" x14ac:dyDescent="0.35">
      <c r="C10" s="6" t="s">
        <v>45</v>
      </c>
      <c r="D10" s="5"/>
    </row>
    <row r="11" spans="3:13" x14ac:dyDescent="0.35">
      <c r="C11" s="6" t="s">
        <v>46</v>
      </c>
      <c r="D11" s="4">
        <v>43</v>
      </c>
      <c r="E11" s="4">
        <v>2</v>
      </c>
      <c r="F11" s="4">
        <v>1</v>
      </c>
      <c r="H11" s="12"/>
      <c r="I11"/>
      <c r="J11"/>
      <c r="K11"/>
    </row>
    <row r="12" spans="3:13" x14ac:dyDescent="0.35">
      <c r="C12" s="6" t="s">
        <v>47</v>
      </c>
      <c r="D12" s="4">
        <v>36</v>
      </c>
      <c r="E12" s="4">
        <v>1</v>
      </c>
      <c r="F12" s="4">
        <v>1</v>
      </c>
      <c r="H12" s="12"/>
      <c r="I12"/>
      <c r="J12"/>
      <c r="K12"/>
    </row>
    <row r="13" spans="3:13" x14ac:dyDescent="0.35">
      <c r="C13" s="6" t="s">
        <v>48</v>
      </c>
      <c r="D13" s="4">
        <v>45</v>
      </c>
      <c r="E13" s="4">
        <v>2</v>
      </c>
      <c r="F13" s="4">
        <v>0</v>
      </c>
      <c r="H13" s="12"/>
      <c r="I13"/>
      <c r="J13"/>
      <c r="K13"/>
    </row>
    <row r="14" spans="3:13" x14ac:dyDescent="0.35">
      <c r="C14" s="6" t="s">
        <v>49</v>
      </c>
      <c r="D14" s="4">
        <v>35</v>
      </c>
      <c r="E14" s="4">
        <v>0</v>
      </c>
      <c r="F14" s="4">
        <v>0</v>
      </c>
      <c r="H14" s="29" t="s">
        <v>50</v>
      </c>
      <c r="I14"/>
      <c r="J14"/>
      <c r="K14"/>
    </row>
    <row r="15" spans="3:13" ht="43.5" x14ac:dyDescent="0.35">
      <c r="C15" s="6" t="s">
        <v>51</v>
      </c>
      <c r="D15" s="4">
        <v>42</v>
      </c>
      <c r="E15" s="4">
        <v>1</v>
      </c>
      <c r="F15" s="4">
        <v>0</v>
      </c>
      <c r="H15" s="11"/>
      <c r="I15" s="81" t="s">
        <v>52</v>
      </c>
      <c r="J15" s="81" t="s">
        <v>53</v>
      </c>
      <c r="K15" s="81" t="s">
        <v>54</v>
      </c>
      <c r="L15" s="82" t="s">
        <v>483</v>
      </c>
    </row>
    <row r="16" spans="3:13" x14ac:dyDescent="0.35">
      <c r="C16" s="6" t="s">
        <v>55</v>
      </c>
      <c r="D16" s="4">
        <v>34</v>
      </c>
      <c r="E16" s="4">
        <v>2</v>
      </c>
      <c r="F16" s="4">
        <v>1</v>
      </c>
      <c r="H16" s="83" t="s">
        <v>56</v>
      </c>
      <c r="I16" s="11">
        <v>21</v>
      </c>
      <c r="J16" s="11">
        <v>14</v>
      </c>
      <c r="K16" s="11">
        <v>7</v>
      </c>
      <c r="L16" s="87">
        <v>29</v>
      </c>
    </row>
    <row r="17" spans="3:13" x14ac:dyDescent="0.35">
      <c r="C17" s="6" t="s">
        <v>57</v>
      </c>
      <c r="D17" s="4">
        <v>42</v>
      </c>
      <c r="E17" s="4">
        <v>3</v>
      </c>
      <c r="F17" s="4">
        <v>2</v>
      </c>
      <c r="H17" s="84" t="s">
        <v>58</v>
      </c>
      <c r="I17" s="11">
        <v>21</v>
      </c>
      <c r="J17" s="11">
        <v>13</v>
      </c>
      <c r="K17" s="11">
        <v>8</v>
      </c>
      <c r="L17" s="87">
        <v>7</v>
      </c>
    </row>
    <row r="18" spans="3:13" x14ac:dyDescent="0.35">
      <c r="C18" s="6" t="s">
        <v>59</v>
      </c>
      <c r="D18" s="4">
        <v>37</v>
      </c>
      <c r="E18" s="4">
        <v>3</v>
      </c>
      <c r="F18" s="4">
        <v>1</v>
      </c>
      <c r="H18" s="84" t="s">
        <v>60</v>
      </c>
      <c r="I18" s="11">
        <v>23</v>
      </c>
      <c r="J18" s="11">
        <v>16</v>
      </c>
      <c r="K18" s="11">
        <v>7</v>
      </c>
      <c r="L18" s="87">
        <v>7</v>
      </c>
    </row>
    <row r="19" spans="3:13" x14ac:dyDescent="0.35">
      <c r="C19" s="6" t="s">
        <v>61</v>
      </c>
      <c r="D19" s="4">
        <v>50</v>
      </c>
      <c r="E19" s="4">
        <v>1</v>
      </c>
      <c r="F19" s="4">
        <v>1</v>
      </c>
      <c r="H19" s="84" t="s">
        <v>62</v>
      </c>
      <c r="I19" s="85">
        <v>18</v>
      </c>
      <c r="J19" s="85">
        <v>10</v>
      </c>
      <c r="K19" s="85">
        <v>8</v>
      </c>
      <c r="L19" s="88">
        <v>2</v>
      </c>
    </row>
    <row r="20" spans="3:13" x14ac:dyDescent="0.35">
      <c r="C20" s="6" t="s">
        <v>63</v>
      </c>
      <c r="D20" s="4">
        <v>28</v>
      </c>
      <c r="E20" s="4">
        <v>3</v>
      </c>
      <c r="F20" s="4">
        <v>2</v>
      </c>
      <c r="H20" s="80" t="s">
        <v>64</v>
      </c>
      <c r="I20" s="30">
        <v>20</v>
      </c>
      <c r="J20" s="30">
        <v>12</v>
      </c>
      <c r="K20" s="30">
        <v>8</v>
      </c>
      <c r="L20" s="87">
        <v>1</v>
      </c>
    </row>
    <row r="21" spans="3:13" x14ac:dyDescent="0.35">
      <c r="C21" s="6" t="s">
        <v>65</v>
      </c>
      <c r="D21" s="4">
        <v>30</v>
      </c>
      <c r="E21" s="4">
        <v>0</v>
      </c>
      <c r="F21" s="4">
        <v>0</v>
      </c>
      <c r="H21" s="80" t="s">
        <v>482</v>
      </c>
      <c r="I21" s="30">
        <v>10</v>
      </c>
      <c r="J21" s="30">
        <v>6</v>
      </c>
      <c r="K21" s="30">
        <v>4</v>
      </c>
      <c r="L21" s="30">
        <v>1</v>
      </c>
    </row>
    <row r="22" spans="3:13" x14ac:dyDescent="0.35">
      <c r="C22" s="6" t="s">
        <v>59</v>
      </c>
      <c r="D22" s="4">
        <v>20</v>
      </c>
      <c r="E22" s="4">
        <v>4</v>
      </c>
      <c r="F22" s="4">
        <v>1</v>
      </c>
      <c r="H22" s="80"/>
      <c r="I22" s="30"/>
      <c r="J22" s="30"/>
      <c r="K22" s="30"/>
      <c r="L22" s="30"/>
      <c r="M22" s="86"/>
    </row>
    <row r="23" spans="3:13" x14ac:dyDescent="0.35">
      <c r="C23" s="6" t="s">
        <v>66</v>
      </c>
      <c r="D23" s="4">
        <v>21</v>
      </c>
      <c r="E23" s="4">
        <v>1</v>
      </c>
      <c r="F23" s="4">
        <v>0</v>
      </c>
      <c r="H23" s="12"/>
      <c r="I23"/>
      <c r="J23"/>
      <c r="K23"/>
    </row>
    <row r="24" spans="3:13" x14ac:dyDescent="0.35">
      <c r="C24" s="6" t="s">
        <v>67</v>
      </c>
      <c r="D24" s="4">
        <v>11</v>
      </c>
      <c r="E24" s="4">
        <v>2</v>
      </c>
      <c r="F24" s="4">
        <v>0</v>
      </c>
      <c r="H24" s="74" t="s">
        <v>68</v>
      </c>
      <c r="I24" s="74"/>
      <c r="J24" s="74"/>
      <c r="K24" s="74"/>
      <c r="L24" s="74"/>
      <c r="M24" s="74"/>
    </row>
    <row r="25" spans="3:13" x14ac:dyDescent="0.35">
      <c r="C25"/>
      <c r="D25"/>
      <c r="E25"/>
      <c r="G25"/>
      <c r="H25" s="30"/>
      <c r="I25" s="75" t="s">
        <v>69</v>
      </c>
      <c r="J25" s="75" t="s">
        <v>70</v>
      </c>
      <c r="K25" s="75" t="s">
        <v>71</v>
      </c>
      <c r="L25" s="75" t="s">
        <v>72</v>
      </c>
      <c r="M25" s="75" t="s">
        <v>73</v>
      </c>
    </row>
    <row r="26" spans="3:13" x14ac:dyDescent="0.35">
      <c r="C26"/>
      <c r="D26"/>
      <c r="E26"/>
      <c r="F26"/>
      <c r="G26"/>
      <c r="H26" s="76" t="s">
        <v>74</v>
      </c>
      <c r="I26" s="11">
        <v>1</v>
      </c>
      <c r="J26" s="11"/>
      <c r="K26" s="11"/>
      <c r="L26" s="11"/>
      <c r="M26" s="11"/>
    </row>
    <row r="27" spans="3:13" x14ac:dyDescent="0.35">
      <c r="C27"/>
      <c r="D27"/>
      <c r="E27"/>
      <c r="F27"/>
      <c r="G27"/>
      <c r="H27" s="76" t="s">
        <v>75</v>
      </c>
      <c r="I27" s="11">
        <v>1</v>
      </c>
      <c r="J27" s="11"/>
      <c r="K27" s="11"/>
      <c r="L27" s="11"/>
      <c r="M27" s="11"/>
    </row>
    <row r="28" spans="3:13" x14ac:dyDescent="0.35">
      <c r="C28"/>
      <c r="D28"/>
      <c r="E28"/>
      <c r="F28"/>
      <c r="G28"/>
      <c r="H28" s="76" t="s">
        <v>76</v>
      </c>
      <c r="I28" s="11"/>
      <c r="J28" s="11"/>
      <c r="K28" s="11">
        <v>1</v>
      </c>
      <c r="L28" s="11"/>
      <c r="M28" s="11"/>
    </row>
    <row r="29" spans="3:13" x14ac:dyDescent="0.35">
      <c r="C29" s="7"/>
      <c r="D29" s="7"/>
      <c r="E29" s="7"/>
      <c r="F29" s="7"/>
      <c r="G29" s="7"/>
      <c r="H29" s="76" t="s">
        <v>77</v>
      </c>
      <c r="I29" s="11"/>
      <c r="J29" s="11">
        <v>1</v>
      </c>
      <c r="K29" s="11"/>
      <c r="L29" s="11">
        <v>2</v>
      </c>
      <c r="M29" s="11"/>
    </row>
    <row r="30" spans="3:13" x14ac:dyDescent="0.35">
      <c r="H30" s="76" t="s">
        <v>78</v>
      </c>
      <c r="I30" s="11"/>
      <c r="J30" s="11"/>
      <c r="K30" s="11"/>
      <c r="L30" s="11">
        <v>4</v>
      </c>
      <c r="M30" s="11"/>
    </row>
    <row r="31" spans="3:13" x14ac:dyDescent="0.35">
      <c r="H31" s="76" t="s">
        <v>79</v>
      </c>
      <c r="I31" s="11"/>
      <c r="J31" s="11"/>
      <c r="K31" s="11"/>
      <c r="L31" s="11"/>
      <c r="M31" s="11">
        <v>1</v>
      </c>
    </row>
  </sheetData>
  <mergeCells count="1">
    <mergeCell ref="C4:F4"/>
  </mergeCells>
  <pageMargins left="0.7" right="0.7" top="0.75" bottom="0.75" header="0.3" footer="0.3"/>
  <pageSetup paperSize="9"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4:O26"/>
  <sheetViews>
    <sheetView topLeftCell="A25" zoomScale="80" zoomScaleNormal="80" workbookViewId="0">
      <selection activeCell="L26" sqref="L26"/>
    </sheetView>
  </sheetViews>
  <sheetFormatPr defaultRowHeight="14.5" x14ac:dyDescent="0.35"/>
  <cols>
    <col min="3" max="3" width="12.26953125" bestFit="1" customWidth="1"/>
    <col min="9" max="9" width="10.453125" bestFit="1" customWidth="1"/>
    <col min="10" max="10" width="12.453125" bestFit="1" customWidth="1"/>
    <col min="13" max="13" width="9.81640625" bestFit="1" customWidth="1"/>
  </cols>
  <sheetData>
    <row r="4" spans="2:15" x14ac:dyDescent="0.35">
      <c r="B4" s="7" t="s">
        <v>80</v>
      </c>
      <c r="D4" s="7"/>
      <c r="E4" s="7"/>
      <c r="F4" s="7"/>
      <c r="G4" s="7"/>
    </row>
    <row r="6" spans="2:15" x14ac:dyDescent="0.35">
      <c r="B6" t="s">
        <v>38</v>
      </c>
      <c r="C6" t="s">
        <v>81</v>
      </c>
      <c r="D6" t="s">
        <v>82</v>
      </c>
      <c r="E6" t="s">
        <v>83</v>
      </c>
      <c r="F6" t="s">
        <v>73</v>
      </c>
      <c r="G6" t="s">
        <v>84</v>
      </c>
      <c r="H6" t="s">
        <v>85</v>
      </c>
      <c r="I6" t="s">
        <v>86</v>
      </c>
      <c r="J6" t="s">
        <v>87</v>
      </c>
      <c r="K6" t="s">
        <v>88</v>
      </c>
      <c r="L6" t="s">
        <v>89</v>
      </c>
      <c r="M6" t="s">
        <v>90</v>
      </c>
      <c r="N6" t="s">
        <v>91</v>
      </c>
      <c r="O6" t="s">
        <v>92</v>
      </c>
    </row>
    <row r="7" spans="2:15" x14ac:dyDescent="0.35">
      <c r="B7" s="1"/>
      <c r="C7" s="3"/>
      <c r="D7" s="3"/>
      <c r="E7" s="3"/>
      <c r="F7" s="3"/>
      <c r="G7" s="3"/>
      <c r="H7" s="3"/>
      <c r="I7" s="3"/>
      <c r="J7" s="3"/>
      <c r="K7" s="3"/>
      <c r="L7" s="3"/>
      <c r="M7" s="3"/>
    </row>
    <row r="8" spans="2:15" x14ac:dyDescent="0.35">
      <c r="B8" s="1" t="s">
        <v>16</v>
      </c>
      <c r="C8" s="8">
        <v>0.9</v>
      </c>
      <c r="D8" s="8">
        <v>0.9</v>
      </c>
      <c r="E8" s="8">
        <v>0.89</v>
      </c>
      <c r="F8" s="8">
        <v>0.97</v>
      </c>
      <c r="G8" s="8">
        <v>0.92</v>
      </c>
      <c r="H8" s="8">
        <v>0.92</v>
      </c>
      <c r="I8" s="8">
        <v>0.9</v>
      </c>
      <c r="K8" s="3">
        <v>1</v>
      </c>
      <c r="L8" s="3">
        <v>0.79</v>
      </c>
      <c r="M8" s="3">
        <v>0.95</v>
      </c>
    </row>
    <row r="9" spans="2:15" x14ac:dyDescent="0.35">
      <c r="B9" s="1" t="s">
        <v>17</v>
      </c>
      <c r="C9" s="3">
        <v>0.9</v>
      </c>
      <c r="D9" s="3">
        <v>0.9</v>
      </c>
      <c r="E9" s="3">
        <v>0.87</v>
      </c>
      <c r="F9" s="3">
        <v>1</v>
      </c>
      <c r="G9" s="3">
        <v>0.89</v>
      </c>
      <c r="H9" s="3">
        <v>0.93</v>
      </c>
      <c r="I9" s="3">
        <v>0.91</v>
      </c>
      <c r="J9" s="3">
        <v>0.96</v>
      </c>
      <c r="K9" s="3">
        <v>0.98</v>
      </c>
      <c r="L9" s="3">
        <v>0.75</v>
      </c>
      <c r="M9" s="3">
        <v>0.85</v>
      </c>
    </row>
    <row r="10" spans="2:15" x14ac:dyDescent="0.35">
      <c r="B10" s="1" t="s">
        <v>18</v>
      </c>
      <c r="C10" s="3">
        <v>0.9</v>
      </c>
      <c r="D10" s="3">
        <v>0.89</v>
      </c>
      <c r="E10" s="3">
        <v>0.87</v>
      </c>
      <c r="F10" s="3">
        <v>0.95</v>
      </c>
      <c r="G10" s="3">
        <v>0.91</v>
      </c>
      <c r="H10" s="3">
        <v>0.97</v>
      </c>
      <c r="I10" s="3">
        <v>0.88</v>
      </c>
      <c r="J10" s="3">
        <v>0.94</v>
      </c>
      <c r="K10" s="3">
        <v>0.96</v>
      </c>
      <c r="L10" s="3">
        <v>0.76</v>
      </c>
      <c r="M10" s="3">
        <v>0.94</v>
      </c>
    </row>
    <row r="11" spans="2:15" x14ac:dyDescent="0.35">
      <c r="B11" s="1" t="s">
        <v>19</v>
      </c>
      <c r="C11" s="3">
        <v>0.8909999999999999</v>
      </c>
      <c r="D11" s="3">
        <v>0.86930000000000007</v>
      </c>
      <c r="E11" s="3">
        <v>0.90510000000000002</v>
      </c>
      <c r="F11" s="3">
        <v>0.92</v>
      </c>
      <c r="G11" s="3">
        <v>0.94</v>
      </c>
      <c r="H11" s="3">
        <v>0.92</v>
      </c>
      <c r="I11" s="3">
        <v>0.93</v>
      </c>
      <c r="J11" s="3">
        <v>0.95510000000000006</v>
      </c>
      <c r="K11" s="3">
        <v>0.92</v>
      </c>
      <c r="L11" s="3">
        <v>0.67</v>
      </c>
      <c r="M11" s="3">
        <v>0.94</v>
      </c>
    </row>
    <row r="12" spans="2:15" x14ac:dyDescent="0.35">
      <c r="B12" s="1" t="s">
        <v>20</v>
      </c>
      <c r="C12" s="3">
        <v>0.9</v>
      </c>
      <c r="D12" s="3">
        <v>0.89</v>
      </c>
      <c r="E12" s="3">
        <v>0.92</v>
      </c>
      <c r="F12" s="3">
        <v>0.94</v>
      </c>
      <c r="G12" s="3">
        <v>0.91</v>
      </c>
      <c r="H12" s="3">
        <v>0.94</v>
      </c>
      <c r="I12" s="3">
        <v>0.86</v>
      </c>
      <c r="J12" s="3">
        <v>0.96</v>
      </c>
      <c r="K12" s="3">
        <v>0.94</v>
      </c>
      <c r="L12" s="3">
        <v>0.64</v>
      </c>
      <c r="M12" s="3">
        <v>0.9</v>
      </c>
    </row>
    <row r="13" spans="2:15" x14ac:dyDescent="0.35">
      <c r="B13" s="1" t="s">
        <v>21</v>
      </c>
      <c r="C13" s="3">
        <v>0.88</v>
      </c>
      <c r="D13" s="3">
        <v>0.87</v>
      </c>
      <c r="E13" s="3">
        <v>0.88</v>
      </c>
      <c r="F13" s="3">
        <v>0.91</v>
      </c>
      <c r="G13" s="3">
        <v>0.89</v>
      </c>
      <c r="H13" s="3">
        <v>0.93</v>
      </c>
      <c r="I13" s="3">
        <v>0.89</v>
      </c>
      <c r="J13" s="3">
        <v>0.93</v>
      </c>
      <c r="K13" s="3">
        <v>0.96</v>
      </c>
      <c r="L13" s="3">
        <v>0.62</v>
      </c>
      <c r="M13" s="3">
        <v>0.99</v>
      </c>
      <c r="N13" s="3">
        <v>1</v>
      </c>
    </row>
    <row r="14" spans="2:15" x14ac:dyDescent="0.35">
      <c r="B14" s="1" t="s">
        <v>22</v>
      </c>
      <c r="C14" s="3">
        <v>0.86</v>
      </c>
      <c r="D14" s="3">
        <v>0.84</v>
      </c>
      <c r="E14" s="3">
        <v>0.86</v>
      </c>
      <c r="F14" s="3">
        <v>0.91</v>
      </c>
      <c r="G14" s="3">
        <v>0.86</v>
      </c>
      <c r="H14" s="3">
        <v>0.87</v>
      </c>
      <c r="I14" s="3">
        <v>0.92</v>
      </c>
      <c r="J14" s="3">
        <v>0.97</v>
      </c>
      <c r="K14" s="3">
        <v>0.91</v>
      </c>
      <c r="L14" s="3">
        <v>0.46</v>
      </c>
      <c r="M14" s="3">
        <v>0.94</v>
      </c>
      <c r="N14" s="3">
        <v>0.85</v>
      </c>
    </row>
    <row r="15" spans="2:15" x14ac:dyDescent="0.35">
      <c r="B15" s="1" t="s">
        <v>23</v>
      </c>
      <c r="C15" s="3">
        <v>0.84</v>
      </c>
      <c r="D15" s="3">
        <v>0.83</v>
      </c>
      <c r="E15" s="3">
        <v>0.85</v>
      </c>
      <c r="F15" s="3">
        <v>0.9</v>
      </c>
      <c r="G15" s="3">
        <v>0.92</v>
      </c>
      <c r="H15" s="3">
        <v>0.84</v>
      </c>
      <c r="I15" s="3">
        <v>0.9</v>
      </c>
      <c r="J15" s="3">
        <v>0.96</v>
      </c>
      <c r="K15" s="3">
        <v>0.91</v>
      </c>
      <c r="L15" s="3">
        <v>0.46</v>
      </c>
      <c r="M15" s="3">
        <v>0.86</v>
      </c>
      <c r="N15" s="3">
        <v>0.77</v>
      </c>
    </row>
    <row r="16" spans="2:15" x14ac:dyDescent="0.35">
      <c r="B16" s="1" t="s">
        <v>24</v>
      </c>
      <c r="C16" s="3">
        <v>0.86</v>
      </c>
      <c r="D16" s="3">
        <v>0.85</v>
      </c>
      <c r="E16" s="3">
        <v>0.88</v>
      </c>
      <c r="F16" s="3">
        <v>0.93</v>
      </c>
      <c r="G16" s="3">
        <v>0.87</v>
      </c>
      <c r="H16" s="3">
        <v>0.79</v>
      </c>
      <c r="I16" s="3">
        <v>0.88</v>
      </c>
      <c r="J16" s="3">
        <v>0.9</v>
      </c>
      <c r="K16" s="3">
        <v>0.89</v>
      </c>
      <c r="L16" s="3">
        <v>0.64</v>
      </c>
      <c r="M16" s="3">
        <v>0.85</v>
      </c>
      <c r="N16" s="3">
        <v>0.92</v>
      </c>
    </row>
    <row r="17" spans="2:15" x14ac:dyDescent="0.35">
      <c r="B17" s="1" t="s">
        <v>25</v>
      </c>
      <c r="C17" s="3">
        <v>0.86</v>
      </c>
      <c r="D17" s="3">
        <v>0.83</v>
      </c>
      <c r="E17" s="3">
        <v>0.86</v>
      </c>
      <c r="F17" s="3">
        <v>0.97</v>
      </c>
      <c r="G17" s="3">
        <v>0.89</v>
      </c>
      <c r="H17" s="3">
        <v>0.87</v>
      </c>
      <c r="I17" s="3">
        <v>0.85</v>
      </c>
      <c r="J17" s="3">
        <v>0.94</v>
      </c>
      <c r="K17" s="3">
        <v>0.91</v>
      </c>
      <c r="L17" s="3">
        <v>0.7</v>
      </c>
      <c r="M17" s="3">
        <v>0.96</v>
      </c>
      <c r="N17" s="3">
        <v>0.93</v>
      </c>
    </row>
    <row r="18" spans="2:15" x14ac:dyDescent="0.35">
      <c r="B18" s="1" t="s">
        <v>26</v>
      </c>
      <c r="C18" s="3">
        <v>0.87</v>
      </c>
      <c r="D18" s="3">
        <v>0.84</v>
      </c>
      <c r="E18" s="3">
        <v>0.88</v>
      </c>
      <c r="F18" s="3">
        <v>0.91</v>
      </c>
      <c r="G18" s="3">
        <v>0.92</v>
      </c>
      <c r="H18" s="3">
        <v>0.91</v>
      </c>
      <c r="I18" s="3">
        <v>0.91</v>
      </c>
      <c r="J18" s="3">
        <v>0.96</v>
      </c>
      <c r="K18" s="3">
        <v>0.96</v>
      </c>
      <c r="L18" s="3">
        <v>0.68</v>
      </c>
      <c r="M18" s="3">
        <v>0.9</v>
      </c>
      <c r="N18" s="3">
        <v>0.94</v>
      </c>
    </row>
    <row r="19" spans="2:15" x14ac:dyDescent="0.35">
      <c r="B19" s="1" t="s">
        <v>27</v>
      </c>
      <c r="C19" s="3">
        <v>0.87</v>
      </c>
      <c r="D19" s="3">
        <v>0.83</v>
      </c>
      <c r="E19" s="3">
        <v>0.89</v>
      </c>
      <c r="F19" s="3">
        <v>0.84</v>
      </c>
      <c r="G19" s="3">
        <v>0.94</v>
      </c>
      <c r="H19" s="3">
        <v>0.94</v>
      </c>
      <c r="I19" s="3">
        <v>0.88</v>
      </c>
      <c r="J19" s="3">
        <v>0.94</v>
      </c>
      <c r="K19" s="3">
        <v>0.94</v>
      </c>
      <c r="L19" s="3">
        <v>0.72</v>
      </c>
      <c r="M19" s="3">
        <v>0.91</v>
      </c>
      <c r="N19" s="3">
        <v>0.94</v>
      </c>
    </row>
    <row r="20" spans="2:15" x14ac:dyDescent="0.35">
      <c r="B20" s="1" t="s">
        <v>28</v>
      </c>
      <c r="C20" s="3">
        <v>0.87</v>
      </c>
      <c r="D20" s="10">
        <v>0.84</v>
      </c>
      <c r="E20" s="3">
        <v>0.86</v>
      </c>
      <c r="F20" s="10">
        <v>0.79</v>
      </c>
      <c r="G20" s="3">
        <v>0.97</v>
      </c>
      <c r="H20" s="3">
        <v>0.95</v>
      </c>
      <c r="I20" s="3">
        <v>0.91</v>
      </c>
      <c r="J20" s="3">
        <v>0.89</v>
      </c>
      <c r="K20" s="3">
        <v>0.92</v>
      </c>
      <c r="L20" s="10">
        <v>0.77</v>
      </c>
      <c r="M20" s="3">
        <v>0.95</v>
      </c>
      <c r="N20" s="3">
        <v>0.9</v>
      </c>
    </row>
    <row r="21" spans="2:15" x14ac:dyDescent="0.35">
      <c r="B21" s="1" t="s">
        <v>29</v>
      </c>
      <c r="C21" s="3">
        <v>0.88</v>
      </c>
      <c r="D21" s="3">
        <v>0.86</v>
      </c>
      <c r="E21" s="3">
        <v>0.91</v>
      </c>
      <c r="F21" s="3">
        <v>0.98</v>
      </c>
      <c r="G21" s="3">
        <v>0.97</v>
      </c>
      <c r="H21" s="3">
        <v>0.94</v>
      </c>
      <c r="I21" s="3">
        <v>0.88</v>
      </c>
      <c r="J21" s="3">
        <v>0.98</v>
      </c>
      <c r="K21" s="3">
        <v>0.93</v>
      </c>
      <c r="L21" s="10">
        <v>0.77</v>
      </c>
      <c r="M21" s="3">
        <v>0.93</v>
      </c>
      <c r="N21" s="3">
        <v>0.89</v>
      </c>
    </row>
    <row r="22" spans="2:15" x14ac:dyDescent="0.35">
      <c r="B22" s="1" t="s">
        <v>30</v>
      </c>
      <c r="C22" s="3">
        <v>0.89</v>
      </c>
      <c r="D22" s="3">
        <v>0.88</v>
      </c>
      <c r="E22" s="3">
        <v>0.88</v>
      </c>
      <c r="F22" s="3">
        <v>0.89</v>
      </c>
      <c r="G22" s="3">
        <v>0.95</v>
      </c>
      <c r="H22" s="3">
        <v>0.95</v>
      </c>
      <c r="I22" s="3">
        <v>0.87</v>
      </c>
      <c r="J22" s="3">
        <v>0.98</v>
      </c>
      <c r="K22" s="3">
        <v>0.95</v>
      </c>
      <c r="L22" s="3">
        <v>0.8</v>
      </c>
      <c r="M22" s="3">
        <v>0.95</v>
      </c>
    </row>
    <row r="23" spans="2:15" x14ac:dyDescent="0.35">
      <c r="B23" s="1" t="s">
        <v>31</v>
      </c>
      <c r="C23" s="3">
        <v>0.91</v>
      </c>
      <c r="D23" s="3">
        <v>0.9</v>
      </c>
      <c r="E23" s="3">
        <v>0.88</v>
      </c>
      <c r="F23" s="3">
        <v>0.86</v>
      </c>
      <c r="G23" s="3">
        <v>0.95</v>
      </c>
      <c r="H23" s="3">
        <v>0.97</v>
      </c>
      <c r="I23" s="3">
        <v>0.9</v>
      </c>
      <c r="J23" s="3">
        <v>0.98</v>
      </c>
      <c r="K23" s="3">
        <v>1</v>
      </c>
      <c r="L23" s="3">
        <v>0.83</v>
      </c>
      <c r="M23" s="3">
        <v>0.92</v>
      </c>
    </row>
    <row r="24" spans="2:15" x14ac:dyDescent="0.35">
      <c r="B24" s="1" t="s">
        <v>28</v>
      </c>
      <c r="C24" s="3">
        <v>0.9</v>
      </c>
      <c r="D24" s="3">
        <v>0.89</v>
      </c>
      <c r="E24" s="3">
        <v>0.86</v>
      </c>
      <c r="F24" s="3">
        <v>0.95</v>
      </c>
      <c r="G24" s="3">
        <v>0.98</v>
      </c>
      <c r="H24" s="3">
        <v>0.92</v>
      </c>
      <c r="J24" s="3">
        <v>0.97</v>
      </c>
      <c r="K24" s="3">
        <v>0.96</v>
      </c>
      <c r="L24" s="3">
        <v>0.87</v>
      </c>
      <c r="M24" s="3">
        <v>0.89</v>
      </c>
      <c r="O24" s="3">
        <v>0.92</v>
      </c>
    </row>
    <row r="25" spans="2:15" x14ac:dyDescent="0.35">
      <c r="B25" s="1" t="s">
        <v>32</v>
      </c>
      <c r="C25" s="3">
        <v>0.9</v>
      </c>
      <c r="D25" s="3">
        <v>0.89</v>
      </c>
      <c r="E25" s="3">
        <v>0.85</v>
      </c>
      <c r="F25" s="3">
        <v>0.98</v>
      </c>
      <c r="G25" s="3">
        <v>0.96</v>
      </c>
      <c r="H25" s="3">
        <v>0.88</v>
      </c>
      <c r="J25" s="3">
        <v>0.97</v>
      </c>
      <c r="K25" s="3">
        <v>0.96</v>
      </c>
      <c r="L25" s="3">
        <v>0.84</v>
      </c>
      <c r="M25" s="3">
        <v>0.94</v>
      </c>
      <c r="O25" s="3">
        <v>0.9</v>
      </c>
    </row>
    <row r="26" spans="2:15" x14ac:dyDescent="0.35">
      <c r="B26" s="1" t="s">
        <v>33</v>
      </c>
      <c r="C26" s="3">
        <v>0.90029999999999999</v>
      </c>
      <c r="D26" s="3">
        <v>0.88</v>
      </c>
      <c r="E26" s="3">
        <v>0.88</v>
      </c>
      <c r="F26" s="3">
        <v>0.88</v>
      </c>
      <c r="G26" s="3">
        <v>0.93</v>
      </c>
      <c r="H26" s="3">
        <v>0.9</v>
      </c>
      <c r="I26" s="3">
        <v>0.97</v>
      </c>
      <c r="J26" s="3">
        <v>0.95</v>
      </c>
      <c r="L26" s="3">
        <v>0.77</v>
      </c>
      <c r="M26" s="3">
        <v>0.93</v>
      </c>
      <c r="O26" s="3">
        <v>0.96</v>
      </c>
    </row>
  </sheetData>
  <pageMargins left="0.7" right="0.7" top="0.75" bottom="0.75" header="0.3" footer="0.3"/>
  <pageSetup paperSize="9"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3:H12"/>
  <sheetViews>
    <sheetView workbookViewId="0">
      <selection activeCell="A13" sqref="A13"/>
    </sheetView>
  </sheetViews>
  <sheetFormatPr defaultRowHeight="14.5" x14ac:dyDescent="0.35"/>
  <cols>
    <col min="1" max="1" width="63.7265625" customWidth="1"/>
    <col min="2" max="2" width="18.453125" bestFit="1" customWidth="1"/>
    <col min="3" max="3" width="15.7265625" customWidth="1"/>
    <col min="4" max="4" width="11.54296875" customWidth="1"/>
    <col min="5" max="5" width="4.54296875" customWidth="1"/>
    <col min="6" max="6" width="9.26953125" customWidth="1"/>
    <col min="7" max="7" width="6.7265625" customWidth="1"/>
    <col min="8" max="8" width="10.7265625" bestFit="1" customWidth="1"/>
  </cols>
  <sheetData>
    <row r="3" spans="1:8" x14ac:dyDescent="0.35">
      <c r="A3" s="71" t="s">
        <v>93</v>
      </c>
      <c r="B3" s="71" t="s">
        <v>94</v>
      </c>
    </row>
    <row r="4" spans="1:8" x14ac:dyDescent="0.35">
      <c r="A4" s="71" t="s">
        <v>95</v>
      </c>
      <c r="B4" t="s">
        <v>69</v>
      </c>
      <c r="C4" t="s">
        <v>70</v>
      </c>
      <c r="D4" t="s">
        <v>71</v>
      </c>
      <c r="E4" t="s">
        <v>73</v>
      </c>
      <c r="F4" t="s">
        <v>72</v>
      </c>
      <c r="G4" t="s">
        <v>96</v>
      </c>
      <c r="H4" t="s">
        <v>97</v>
      </c>
    </row>
    <row r="5" spans="1:8" x14ac:dyDescent="0.35">
      <c r="A5" s="12" t="s">
        <v>74</v>
      </c>
      <c r="B5">
        <v>1</v>
      </c>
      <c r="H5">
        <v>1</v>
      </c>
    </row>
    <row r="6" spans="1:8" x14ac:dyDescent="0.35">
      <c r="A6" s="12" t="s">
        <v>75</v>
      </c>
      <c r="B6">
        <v>1</v>
      </c>
      <c r="H6">
        <v>1</v>
      </c>
    </row>
    <row r="7" spans="1:8" x14ac:dyDescent="0.35">
      <c r="A7" s="12" t="s">
        <v>76</v>
      </c>
      <c r="D7">
        <v>1</v>
      </c>
      <c r="H7">
        <v>1</v>
      </c>
    </row>
    <row r="8" spans="1:8" x14ac:dyDescent="0.35">
      <c r="A8" s="12" t="s">
        <v>77</v>
      </c>
      <c r="C8">
        <v>1</v>
      </c>
      <c r="F8">
        <v>2</v>
      </c>
      <c r="H8">
        <v>3</v>
      </c>
    </row>
    <row r="9" spans="1:8" x14ac:dyDescent="0.35">
      <c r="A9" s="12" t="s">
        <v>78</v>
      </c>
      <c r="F9">
        <v>4</v>
      </c>
      <c r="H9">
        <v>4</v>
      </c>
    </row>
    <row r="10" spans="1:8" x14ac:dyDescent="0.35">
      <c r="A10" s="12" t="s">
        <v>79</v>
      </c>
      <c r="E10">
        <v>1</v>
      </c>
      <c r="H10">
        <v>1</v>
      </c>
    </row>
    <row r="11" spans="1:8" x14ac:dyDescent="0.35">
      <c r="A11" s="12" t="s">
        <v>96</v>
      </c>
    </row>
    <row r="12" spans="1:8" x14ac:dyDescent="0.35">
      <c r="A12" s="12" t="s">
        <v>97</v>
      </c>
      <c r="B12">
        <v>2</v>
      </c>
      <c r="C12">
        <v>1</v>
      </c>
      <c r="D12">
        <v>1</v>
      </c>
      <c r="E12">
        <v>1</v>
      </c>
      <c r="F12">
        <v>6</v>
      </c>
      <c r="H12">
        <v>11</v>
      </c>
    </row>
  </sheetData>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Y12"/>
  <sheetViews>
    <sheetView workbookViewId="0">
      <selection activeCell="G9" sqref="G9"/>
    </sheetView>
  </sheetViews>
  <sheetFormatPr defaultRowHeight="14.5" x14ac:dyDescent="0.35"/>
  <cols>
    <col min="3" max="3" width="27" customWidth="1"/>
    <col min="4" max="6" width="25" customWidth="1"/>
    <col min="7" max="7" width="11.81640625" customWidth="1"/>
    <col min="8" max="8" width="25" customWidth="1"/>
    <col min="9" max="12" width="27" customWidth="1"/>
    <col min="13" max="15" width="25" customWidth="1"/>
    <col min="16" max="19" width="27" customWidth="1"/>
    <col min="20" max="20" width="25" customWidth="1"/>
  </cols>
  <sheetData>
    <row r="1" spans="1:25" x14ac:dyDescent="0.35">
      <c r="A1" t="s">
        <v>98</v>
      </c>
      <c r="B1" s="72" t="s">
        <v>99</v>
      </c>
      <c r="C1" s="73" t="s">
        <v>100</v>
      </c>
      <c r="D1" s="73" t="s">
        <v>101</v>
      </c>
      <c r="E1" s="72" t="s">
        <v>102</v>
      </c>
      <c r="F1" s="73" t="s">
        <v>103</v>
      </c>
      <c r="G1" s="73" t="s">
        <v>104</v>
      </c>
      <c r="H1" s="72" t="s">
        <v>105</v>
      </c>
      <c r="I1" s="72" t="s">
        <v>106</v>
      </c>
      <c r="J1" s="72" t="s">
        <v>107</v>
      </c>
      <c r="K1" s="72" t="s">
        <v>108</v>
      </c>
      <c r="L1" s="72" t="s">
        <v>109</v>
      </c>
      <c r="M1" s="72" t="s">
        <v>110</v>
      </c>
      <c r="N1" s="72" t="s">
        <v>111</v>
      </c>
      <c r="O1" s="72" t="s">
        <v>112</v>
      </c>
      <c r="P1" s="72" t="s">
        <v>113</v>
      </c>
      <c r="Q1" s="72" t="s">
        <v>114</v>
      </c>
      <c r="R1" s="72" t="s">
        <v>115</v>
      </c>
      <c r="S1" s="72" t="s">
        <v>116</v>
      </c>
      <c r="T1" s="72" t="s">
        <v>117</v>
      </c>
      <c r="U1" s="72" t="s">
        <v>118</v>
      </c>
      <c r="V1" s="72" t="s">
        <v>119</v>
      </c>
      <c r="W1" s="72" t="s">
        <v>120</v>
      </c>
      <c r="X1" s="72" t="s">
        <v>121</v>
      </c>
      <c r="Y1" s="72" t="s">
        <v>122</v>
      </c>
    </row>
    <row r="2" spans="1:25" x14ac:dyDescent="0.35">
      <c r="A2">
        <v>1</v>
      </c>
      <c r="B2" s="65">
        <v>3037</v>
      </c>
      <c r="C2" s="66">
        <v>44977</v>
      </c>
      <c r="D2" s="66">
        <v>45237</v>
      </c>
      <c r="E2" s="65" t="s">
        <v>123</v>
      </c>
      <c r="F2" s="66">
        <v>45190</v>
      </c>
      <c r="G2" s="77">
        <f>NETWORKDAYS(F2,D2)</f>
        <v>34</v>
      </c>
      <c r="H2" s="67" t="s">
        <v>101</v>
      </c>
      <c r="I2" s="65" t="s">
        <v>124</v>
      </c>
      <c r="J2" s="65" t="s">
        <v>124</v>
      </c>
      <c r="K2" s="65" t="s">
        <v>71</v>
      </c>
      <c r="L2" s="65"/>
      <c r="M2" s="65"/>
      <c r="N2" s="65"/>
      <c r="O2" s="65" t="s">
        <v>125</v>
      </c>
      <c r="P2" s="65" t="s">
        <v>126</v>
      </c>
      <c r="Q2" s="65" t="s">
        <v>76</v>
      </c>
      <c r="R2" s="65" t="s">
        <v>127</v>
      </c>
      <c r="S2" s="65" t="s">
        <v>128</v>
      </c>
      <c r="T2" s="65" t="s">
        <v>129</v>
      </c>
      <c r="U2" s="65" t="s">
        <v>129</v>
      </c>
      <c r="V2" s="69" t="s">
        <v>130</v>
      </c>
      <c r="W2" s="65"/>
      <c r="X2" s="65" t="s">
        <v>131</v>
      </c>
      <c r="Y2" s="65" t="s">
        <v>132</v>
      </c>
    </row>
    <row r="3" spans="1:25" x14ac:dyDescent="0.35">
      <c r="A3">
        <v>2</v>
      </c>
      <c r="B3" s="65">
        <v>2659</v>
      </c>
      <c r="C3" s="66">
        <v>45098</v>
      </c>
      <c r="D3" s="66">
        <v>45126</v>
      </c>
      <c r="E3" s="65" t="s">
        <v>133</v>
      </c>
      <c r="F3" s="66">
        <v>45118</v>
      </c>
      <c r="G3" s="65">
        <f t="shared" ref="G3:G12" si="0">NETWORKDAYS(F3,D3)</f>
        <v>7</v>
      </c>
      <c r="H3" s="67" t="s">
        <v>101</v>
      </c>
      <c r="I3" s="65" t="s">
        <v>134</v>
      </c>
      <c r="J3" s="65" t="s">
        <v>135</v>
      </c>
      <c r="K3" s="65" t="s">
        <v>72</v>
      </c>
      <c r="L3" s="65"/>
      <c r="M3" s="65"/>
      <c r="N3" s="65"/>
      <c r="O3" s="65" t="s">
        <v>136</v>
      </c>
      <c r="P3" s="65" t="s">
        <v>137</v>
      </c>
      <c r="Q3" s="65" t="s">
        <v>78</v>
      </c>
      <c r="R3" s="65" t="s">
        <v>138</v>
      </c>
      <c r="S3" s="65" t="s">
        <v>139</v>
      </c>
      <c r="T3" s="65" t="s">
        <v>140</v>
      </c>
      <c r="U3" s="65" t="s">
        <v>141</v>
      </c>
      <c r="V3" s="69" t="s">
        <v>130</v>
      </c>
      <c r="W3" s="65"/>
      <c r="X3" s="65" t="s">
        <v>142</v>
      </c>
      <c r="Y3" s="65" t="s">
        <v>143</v>
      </c>
    </row>
    <row r="4" spans="1:25" x14ac:dyDescent="0.35">
      <c r="A4">
        <v>3</v>
      </c>
      <c r="B4" s="65">
        <v>2671</v>
      </c>
      <c r="C4" s="66">
        <v>45118</v>
      </c>
      <c r="D4" s="66">
        <v>45121</v>
      </c>
      <c r="E4" s="65" t="s">
        <v>144</v>
      </c>
      <c r="F4" s="66">
        <v>45119</v>
      </c>
      <c r="G4" s="65">
        <f t="shared" si="0"/>
        <v>3</v>
      </c>
      <c r="H4" s="67" t="s">
        <v>101</v>
      </c>
      <c r="I4" s="65" t="s">
        <v>145</v>
      </c>
      <c r="J4" s="65" t="s">
        <v>146</v>
      </c>
      <c r="K4" s="65" t="s">
        <v>72</v>
      </c>
      <c r="L4" s="65"/>
      <c r="M4" s="65"/>
      <c r="N4" s="65"/>
      <c r="O4" s="65" t="s">
        <v>136</v>
      </c>
      <c r="P4" s="65" t="s">
        <v>137</v>
      </c>
      <c r="Q4" s="65" t="s">
        <v>78</v>
      </c>
      <c r="R4" s="65" t="s">
        <v>147</v>
      </c>
      <c r="S4" s="65" t="s">
        <v>148</v>
      </c>
      <c r="T4" s="65" t="s">
        <v>149</v>
      </c>
      <c r="U4" s="65" t="s">
        <v>150</v>
      </c>
      <c r="V4" s="68" t="s">
        <v>140</v>
      </c>
      <c r="W4" s="65"/>
      <c r="X4" s="65" t="s">
        <v>151</v>
      </c>
      <c r="Y4" s="65" t="s">
        <v>152</v>
      </c>
    </row>
    <row r="5" spans="1:25" x14ac:dyDescent="0.35">
      <c r="A5">
        <v>4</v>
      </c>
      <c r="B5" s="65">
        <v>2802</v>
      </c>
      <c r="C5" s="66">
        <v>45131</v>
      </c>
      <c r="D5" s="66">
        <v>45198</v>
      </c>
      <c r="E5" s="65" t="s">
        <v>153</v>
      </c>
      <c r="F5" s="66">
        <v>45146</v>
      </c>
      <c r="G5" s="77">
        <f t="shared" si="0"/>
        <v>39</v>
      </c>
      <c r="H5" s="67" t="s">
        <v>101</v>
      </c>
      <c r="I5" s="65" t="s">
        <v>154</v>
      </c>
      <c r="J5" s="65" t="s">
        <v>154</v>
      </c>
      <c r="K5" s="65" t="s">
        <v>73</v>
      </c>
      <c r="L5" s="65"/>
      <c r="M5" s="65"/>
      <c r="N5" s="65"/>
      <c r="O5" s="65" t="s">
        <v>136</v>
      </c>
      <c r="P5" s="65" t="s">
        <v>155</v>
      </c>
      <c r="Q5" s="65" t="s">
        <v>79</v>
      </c>
      <c r="R5" s="65" t="s">
        <v>156</v>
      </c>
      <c r="S5" s="65" t="s">
        <v>157</v>
      </c>
      <c r="T5" s="65" t="s">
        <v>158</v>
      </c>
      <c r="U5" s="65" t="s">
        <v>159</v>
      </c>
      <c r="V5" s="69" t="s">
        <v>130</v>
      </c>
      <c r="W5" s="65"/>
      <c r="X5" s="65" t="s">
        <v>160</v>
      </c>
      <c r="Y5" s="65" t="s">
        <v>161</v>
      </c>
    </row>
    <row r="6" spans="1:25" x14ac:dyDescent="0.35">
      <c r="A6">
        <v>5</v>
      </c>
      <c r="B6" s="65">
        <v>2907</v>
      </c>
      <c r="C6" s="66">
        <v>45132</v>
      </c>
      <c r="D6" s="66">
        <v>45196</v>
      </c>
      <c r="E6" s="65" t="s">
        <v>162</v>
      </c>
      <c r="F6" s="66">
        <v>45161</v>
      </c>
      <c r="G6" s="65">
        <f t="shared" si="0"/>
        <v>26</v>
      </c>
      <c r="H6" s="67" t="s">
        <v>101</v>
      </c>
      <c r="I6" s="65" t="s">
        <v>163</v>
      </c>
      <c r="J6" s="65" t="s">
        <v>164</v>
      </c>
      <c r="K6" s="65" t="s">
        <v>70</v>
      </c>
      <c r="L6" s="65"/>
      <c r="M6" s="65"/>
      <c r="N6" s="65"/>
      <c r="O6" s="65" t="s">
        <v>136</v>
      </c>
      <c r="P6" s="65" t="s">
        <v>137</v>
      </c>
      <c r="Q6" s="65" t="s">
        <v>77</v>
      </c>
      <c r="R6" s="65" t="s">
        <v>165</v>
      </c>
      <c r="S6" s="65" t="s">
        <v>166</v>
      </c>
      <c r="T6" s="65" t="s">
        <v>167</v>
      </c>
      <c r="U6" s="65" t="s">
        <v>168</v>
      </c>
      <c r="V6" s="68" t="s">
        <v>140</v>
      </c>
      <c r="W6" s="65"/>
      <c r="X6" s="65" t="s">
        <v>169</v>
      </c>
      <c r="Y6" s="65" t="s">
        <v>170</v>
      </c>
    </row>
    <row r="7" spans="1:25" x14ac:dyDescent="0.35">
      <c r="A7">
        <v>6</v>
      </c>
      <c r="B7" s="65">
        <v>2773</v>
      </c>
      <c r="C7" s="66">
        <v>45134</v>
      </c>
      <c r="D7" s="66"/>
      <c r="E7" s="65" t="s">
        <v>171</v>
      </c>
      <c r="F7" s="66">
        <v>45141</v>
      </c>
      <c r="G7" s="77">
        <f t="shared" si="0"/>
        <v>-32244</v>
      </c>
      <c r="H7" s="70" t="s">
        <v>172</v>
      </c>
      <c r="I7" s="65" t="s">
        <v>173</v>
      </c>
      <c r="J7" s="65" t="s">
        <v>174</v>
      </c>
      <c r="K7" s="65" t="s">
        <v>72</v>
      </c>
      <c r="L7" s="65"/>
      <c r="M7" s="65"/>
      <c r="N7" s="65"/>
      <c r="O7" s="65" t="s">
        <v>136</v>
      </c>
      <c r="P7" s="65" t="s">
        <v>137</v>
      </c>
      <c r="Q7" s="65" t="s">
        <v>77</v>
      </c>
      <c r="R7" s="65" t="s">
        <v>175</v>
      </c>
      <c r="S7" s="65"/>
      <c r="T7" s="65"/>
      <c r="U7" s="65"/>
      <c r="V7" s="69" t="s">
        <v>130</v>
      </c>
      <c r="W7" s="65"/>
      <c r="X7" s="65"/>
      <c r="Y7" s="65" t="s">
        <v>176</v>
      </c>
    </row>
    <row r="8" spans="1:25" x14ac:dyDescent="0.35">
      <c r="A8">
        <v>7</v>
      </c>
      <c r="B8" s="65">
        <v>3050</v>
      </c>
      <c r="C8" s="66">
        <v>45135</v>
      </c>
      <c r="D8" s="66">
        <v>45252</v>
      </c>
      <c r="E8" s="65" t="s">
        <v>177</v>
      </c>
      <c r="F8" s="66">
        <v>45194</v>
      </c>
      <c r="G8" s="77">
        <f t="shared" si="0"/>
        <v>43</v>
      </c>
      <c r="H8" s="67" t="s">
        <v>101</v>
      </c>
      <c r="I8" s="65" t="s">
        <v>178</v>
      </c>
      <c r="J8" s="65" t="s">
        <v>178</v>
      </c>
      <c r="K8" s="65" t="s">
        <v>69</v>
      </c>
      <c r="L8" s="65"/>
      <c r="M8" s="65"/>
      <c r="N8" s="65"/>
      <c r="O8" s="65" t="s">
        <v>179</v>
      </c>
      <c r="P8" s="65" t="s">
        <v>180</v>
      </c>
      <c r="Q8" s="65" t="s">
        <v>75</v>
      </c>
      <c r="R8" s="65" t="s">
        <v>181</v>
      </c>
      <c r="S8" s="65" t="s">
        <v>182</v>
      </c>
      <c r="T8" s="65" t="s">
        <v>183</v>
      </c>
      <c r="U8" s="65" t="s">
        <v>184</v>
      </c>
      <c r="V8" s="68" t="s">
        <v>140</v>
      </c>
      <c r="W8" s="65"/>
      <c r="X8" s="65" t="s">
        <v>185</v>
      </c>
      <c r="Y8" s="65" t="s">
        <v>186</v>
      </c>
    </row>
    <row r="9" spans="1:25" x14ac:dyDescent="0.35">
      <c r="A9">
        <v>8</v>
      </c>
      <c r="B9" s="65">
        <v>2778</v>
      </c>
      <c r="C9" s="66">
        <v>45141</v>
      </c>
      <c r="D9" s="66">
        <v>45219</v>
      </c>
      <c r="E9" s="65" t="s">
        <v>187</v>
      </c>
      <c r="F9" s="66">
        <v>45141</v>
      </c>
      <c r="G9" s="77">
        <f t="shared" si="0"/>
        <v>57</v>
      </c>
      <c r="H9" s="67" t="s">
        <v>101</v>
      </c>
      <c r="I9" s="65" t="s">
        <v>188</v>
      </c>
      <c r="J9" s="65" t="s">
        <v>188</v>
      </c>
      <c r="K9" s="65" t="s">
        <v>69</v>
      </c>
      <c r="L9" s="65"/>
      <c r="M9" s="65"/>
      <c r="N9" s="65"/>
      <c r="O9" s="65" t="s">
        <v>189</v>
      </c>
      <c r="P9" s="65" t="s">
        <v>190</v>
      </c>
      <c r="Q9" s="65" t="s">
        <v>74</v>
      </c>
      <c r="R9" s="65" t="s">
        <v>191</v>
      </c>
      <c r="S9" s="65" t="s">
        <v>192</v>
      </c>
      <c r="T9" s="65" t="s">
        <v>193</v>
      </c>
      <c r="U9" s="65" t="s">
        <v>193</v>
      </c>
      <c r="V9" s="69" t="s">
        <v>130</v>
      </c>
      <c r="W9" s="65"/>
      <c r="X9" s="65" t="s">
        <v>194</v>
      </c>
      <c r="Y9" s="65" t="s">
        <v>195</v>
      </c>
    </row>
    <row r="10" spans="1:25" x14ac:dyDescent="0.35">
      <c r="A10">
        <v>9</v>
      </c>
      <c r="B10" s="65">
        <v>2953</v>
      </c>
      <c r="C10" s="66">
        <v>45170</v>
      </c>
      <c r="D10" s="66">
        <v>45210</v>
      </c>
      <c r="E10" s="65" t="s">
        <v>171</v>
      </c>
      <c r="F10" s="66">
        <v>45174</v>
      </c>
      <c r="G10" s="65">
        <f t="shared" si="0"/>
        <v>27</v>
      </c>
      <c r="H10" s="67" t="s">
        <v>101</v>
      </c>
      <c r="I10" s="65" t="s">
        <v>196</v>
      </c>
      <c r="J10" s="65" t="s">
        <v>197</v>
      </c>
      <c r="K10" s="65" t="s">
        <v>72</v>
      </c>
      <c r="L10" s="65"/>
      <c r="M10" s="65"/>
      <c r="N10" s="65"/>
      <c r="O10" s="65" t="s">
        <v>136</v>
      </c>
      <c r="P10" s="65" t="s">
        <v>137</v>
      </c>
      <c r="Q10" s="65" t="s">
        <v>77</v>
      </c>
      <c r="R10" s="65" t="s">
        <v>198</v>
      </c>
      <c r="S10" s="65" t="s">
        <v>199</v>
      </c>
      <c r="T10" s="65" t="s">
        <v>200</v>
      </c>
      <c r="U10" s="65" t="s">
        <v>201</v>
      </c>
      <c r="V10" s="69" t="s">
        <v>130</v>
      </c>
      <c r="W10" s="65"/>
      <c r="X10" s="65" t="s">
        <v>202</v>
      </c>
      <c r="Y10" s="65" t="s">
        <v>203</v>
      </c>
    </row>
    <row r="11" spans="1:25" x14ac:dyDescent="0.35">
      <c r="A11">
        <v>10</v>
      </c>
      <c r="B11" s="65">
        <v>2997</v>
      </c>
      <c r="C11" s="66">
        <v>45175</v>
      </c>
      <c r="D11" s="66">
        <v>45222</v>
      </c>
      <c r="E11" s="65" t="s">
        <v>162</v>
      </c>
      <c r="F11" s="66">
        <v>45182</v>
      </c>
      <c r="G11" s="65">
        <f t="shared" si="0"/>
        <v>29</v>
      </c>
      <c r="H11" s="67" t="s">
        <v>101</v>
      </c>
      <c r="I11" s="65" t="s">
        <v>204</v>
      </c>
      <c r="J11" s="65" t="s">
        <v>204</v>
      </c>
      <c r="K11" s="65" t="s">
        <v>72</v>
      </c>
      <c r="L11" s="65"/>
      <c r="M11" s="65"/>
      <c r="N11" s="65"/>
      <c r="O11" s="65" t="s">
        <v>136</v>
      </c>
      <c r="P11" s="65" t="s">
        <v>137</v>
      </c>
      <c r="Q11" s="65" t="s">
        <v>78</v>
      </c>
      <c r="R11" s="65" t="s">
        <v>205</v>
      </c>
      <c r="S11" s="65" t="s">
        <v>206</v>
      </c>
      <c r="T11" s="65" t="s">
        <v>207</v>
      </c>
      <c r="U11" s="65" t="s">
        <v>208</v>
      </c>
      <c r="V11" s="69" t="s">
        <v>130</v>
      </c>
      <c r="W11" s="65"/>
      <c r="X11" s="65" t="s">
        <v>209</v>
      </c>
      <c r="Y11" s="65" t="s">
        <v>210</v>
      </c>
    </row>
    <row r="12" spans="1:25" x14ac:dyDescent="0.35">
      <c r="A12">
        <v>11</v>
      </c>
      <c r="B12" s="65">
        <v>3042</v>
      </c>
      <c r="C12" s="66">
        <v>45183</v>
      </c>
      <c r="D12" s="66">
        <v>45191</v>
      </c>
      <c r="E12" s="65" t="s">
        <v>162</v>
      </c>
      <c r="F12" s="66">
        <v>45191</v>
      </c>
      <c r="G12" s="65">
        <f t="shared" si="0"/>
        <v>1</v>
      </c>
      <c r="H12" s="67" t="s">
        <v>101</v>
      </c>
      <c r="I12" s="65" t="s">
        <v>211</v>
      </c>
      <c r="J12" s="65" t="s">
        <v>212</v>
      </c>
      <c r="K12" s="65" t="s">
        <v>72</v>
      </c>
      <c r="L12" s="65"/>
      <c r="M12" s="65"/>
      <c r="N12" s="65"/>
      <c r="O12" s="65" t="s">
        <v>136</v>
      </c>
      <c r="P12" s="65" t="s">
        <v>137</v>
      </c>
      <c r="Q12" s="65" t="s">
        <v>78</v>
      </c>
      <c r="R12" s="65" t="s">
        <v>213</v>
      </c>
      <c r="S12" s="65" t="s">
        <v>214</v>
      </c>
      <c r="T12" s="65" t="s">
        <v>215</v>
      </c>
      <c r="U12" s="65" t="s">
        <v>216</v>
      </c>
      <c r="V12" s="68" t="s">
        <v>140</v>
      </c>
      <c r="W12" s="65"/>
      <c r="X12" s="65" t="s">
        <v>217</v>
      </c>
      <c r="Y12" s="65" t="s">
        <v>218</v>
      </c>
    </row>
  </sheetData>
  <autoFilter ref="B1:T12"/>
  <pageMargins left="0.7" right="0.7" top="0.75" bottom="0.75" header="0.3" footer="0.3"/>
  <pageSetup paperSize="9" orientation="portrait" horizontalDpi="300" verticalDpi="300" copies="0"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A79"/>
  <sheetViews>
    <sheetView topLeftCell="C61" workbookViewId="0">
      <selection activeCell="I68" sqref="I68"/>
    </sheetView>
  </sheetViews>
  <sheetFormatPr defaultColWidth="8.7265625" defaultRowHeight="15" customHeight="1" x14ac:dyDescent="0.35"/>
  <cols>
    <col min="3" max="3" width="31" customWidth="1"/>
    <col min="6" max="8" width="11.7265625" customWidth="1"/>
    <col min="9" max="9" width="46.1796875" customWidth="1"/>
    <col min="10" max="10" width="14.26953125" customWidth="1"/>
    <col min="11" max="11" width="37.26953125" customWidth="1"/>
    <col min="13" max="13" width="38.90625" customWidth="1"/>
    <col min="14" max="14" width="28.81640625" customWidth="1"/>
    <col min="15" max="15" width="24.7265625" customWidth="1"/>
  </cols>
  <sheetData>
    <row r="1" spans="1:53" customFormat="1" ht="43.5" x14ac:dyDescent="0.35">
      <c r="A1" s="19" t="s">
        <v>98</v>
      </c>
      <c r="B1" s="20" t="s">
        <v>219</v>
      </c>
      <c r="C1" s="21" t="s">
        <v>220</v>
      </c>
      <c r="D1" s="21" t="s">
        <v>221</v>
      </c>
      <c r="E1" s="21" t="s">
        <v>222</v>
      </c>
      <c r="F1" s="22" t="s">
        <v>223</v>
      </c>
      <c r="G1" s="23" t="s">
        <v>224</v>
      </c>
      <c r="H1" s="24" t="s">
        <v>225</v>
      </c>
      <c r="I1" s="25" t="s">
        <v>226</v>
      </c>
      <c r="J1" s="19" t="s">
        <v>104</v>
      </c>
      <c r="K1" s="25" t="s">
        <v>227</v>
      </c>
      <c r="M1" t="s">
        <v>228</v>
      </c>
    </row>
    <row r="2" spans="1:53" customFormat="1" ht="14.5" x14ac:dyDescent="0.35">
      <c r="A2" s="31">
        <v>60</v>
      </c>
      <c r="B2" s="50" t="s">
        <v>404</v>
      </c>
      <c r="C2" s="50" t="s">
        <v>405</v>
      </c>
      <c r="D2" s="50" t="s">
        <v>406</v>
      </c>
      <c r="E2" s="50" t="s">
        <v>337</v>
      </c>
      <c r="F2" s="51">
        <v>45110</v>
      </c>
      <c r="I2" s="51">
        <v>45117</v>
      </c>
      <c r="J2" s="50">
        <v>6</v>
      </c>
      <c r="M2" s="52" t="s">
        <v>407</v>
      </c>
    </row>
    <row r="3" spans="1:53" customFormat="1" ht="15" customHeight="1" x14ac:dyDescent="0.35">
      <c r="A3" s="31">
        <v>1</v>
      </c>
      <c r="B3" s="32" t="s">
        <v>229</v>
      </c>
      <c r="C3" s="33" t="s">
        <v>230</v>
      </c>
      <c r="D3" s="34" t="s">
        <v>231</v>
      </c>
      <c r="E3" s="34" t="s">
        <v>232</v>
      </c>
      <c r="F3" s="35">
        <v>45112</v>
      </c>
      <c r="G3" s="35">
        <v>45140</v>
      </c>
      <c r="H3" s="36">
        <v>45131</v>
      </c>
      <c r="I3" s="36">
        <v>45132</v>
      </c>
      <c r="J3" s="37">
        <v>15</v>
      </c>
      <c r="K3" s="34"/>
      <c r="L3" s="34"/>
      <c r="M3" s="34" t="s">
        <v>233</v>
      </c>
      <c r="N3" s="34"/>
      <c r="O3" s="34"/>
      <c r="P3" s="34"/>
      <c r="Q3" s="34" t="s">
        <v>234</v>
      </c>
      <c r="R3" s="34"/>
      <c r="S3" s="34"/>
      <c r="T3" s="34"/>
      <c r="U3" s="34"/>
      <c r="V3" s="34"/>
      <c r="W3" s="34"/>
      <c r="X3" s="34"/>
      <c r="Y3" s="34"/>
      <c r="Z3" s="34"/>
      <c r="AA3" s="34"/>
      <c r="AB3" s="34"/>
      <c r="AC3" s="34"/>
      <c r="AD3" s="34"/>
      <c r="AE3" s="34"/>
      <c r="AF3" s="34"/>
      <c r="AG3" s="34"/>
      <c r="AH3" s="34"/>
      <c r="AI3" s="34"/>
      <c r="AJ3" s="34"/>
      <c r="AK3" s="34"/>
      <c r="AL3" s="34"/>
      <c r="AM3" s="34"/>
      <c r="AN3" s="34"/>
      <c r="AO3" s="34"/>
      <c r="AP3" s="34"/>
      <c r="AQ3" s="34"/>
      <c r="AR3" s="34"/>
      <c r="AS3" s="34"/>
      <c r="AT3" s="34"/>
      <c r="AU3" s="34"/>
      <c r="AV3" s="34"/>
      <c r="AW3" s="34"/>
      <c r="AX3" s="34"/>
      <c r="AY3" s="34"/>
      <c r="AZ3" s="34"/>
      <c r="BA3" s="34"/>
    </row>
    <row r="4" spans="1:53" customFormat="1" ht="15" customHeight="1" x14ac:dyDescent="0.35">
      <c r="A4" s="31">
        <v>2</v>
      </c>
      <c r="B4" s="38" t="s">
        <v>235</v>
      </c>
      <c r="C4" s="39" t="s">
        <v>236</v>
      </c>
      <c r="D4" s="17" t="s">
        <v>237</v>
      </c>
      <c r="E4" s="17" t="s">
        <v>232</v>
      </c>
      <c r="F4" s="40">
        <v>45112</v>
      </c>
      <c r="G4" s="40">
        <v>45140</v>
      </c>
      <c r="H4" s="36">
        <v>45138</v>
      </c>
      <c r="I4" s="36">
        <v>45141</v>
      </c>
      <c r="J4" s="48">
        <v>22</v>
      </c>
      <c r="K4" s="34"/>
      <c r="L4" s="34"/>
      <c r="M4" s="34" t="s">
        <v>238</v>
      </c>
      <c r="N4" s="34"/>
      <c r="O4" s="34"/>
      <c r="P4" s="34"/>
      <c r="Q4" s="34" t="s">
        <v>234</v>
      </c>
      <c r="R4" s="34"/>
      <c r="S4" s="34"/>
      <c r="T4" s="34"/>
      <c r="U4" s="34"/>
      <c r="V4" s="34"/>
      <c r="W4" s="34"/>
      <c r="X4" s="34"/>
      <c r="Y4" s="34"/>
      <c r="Z4" s="34"/>
      <c r="AA4" s="34"/>
      <c r="AB4" s="34"/>
      <c r="AC4" s="34"/>
      <c r="AD4" s="34"/>
      <c r="AE4" s="34"/>
      <c r="AF4" s="34"/>
      <c r="AG4" s="34"/>
      <c r="AH4" s="34"/>
      <c r="AI4" s="34"/>
      <c r="AJ4" s="34"/>
      <c r="AK4" s="34"/>
      <c r="AL4" s="34"/>
      <c r="AM4" s="34"/>
      <c r="AN4" s="34"/>
      <c r="AO4" s="34"/>
      <c r="AP4" s="34"/>
      <c r="AQ4" s="34"/>
      <c r="AR4" s="34"/>
      <c r="AS4" s="34"/>
      <c r="AT4" s="34"/>
      <c r="AU4" s="34"/>
      <c r="AV4" s="34"/>
      <c r="AW4" s="34"/>
      <c r="AX4" s="34"/>
      <c r="AY4" s="34"/>
      <c r="AZ4" s="34"/>
      <c r="BA4" s="34"/>
    </row>
    <row r="5" spans="1:53" customFormat="1" ht="15" customHeight="1" x14ac:dyDescent="0.35">
      <c r="A5" s="31">
        <v>3</v>
      </c>
      <c r="B5" s="38" t="s">
        <v>239</v>
      </c>
      <c r="C5" s="39" t="s">
        <v>240</v>
      </c>
      <c r="D5" s="17" t="s">
        <v>241</v>
      </c>
      <c r="E5" s="17" t="s">
        <v>232</v>
      </c>
      <c r="F5" s="40">
        <v>45113</v>
      </c>
      <c r="G5" s="40">
        <v>45141</v>
      </c>
      <c r="H5" s="36">
        <v>45137</v>
      </c>
      <c r="I5" s="36">
        <v>45169</v>
      </c>
      <c r="J5" s="48">
        <v>41</v>
      </c>
      <c r="K5" s="34"/>
      <c r="L5" s="34"/>
      <c r="M5" s="34" t="s">
        <v>233</v>
      </c>
      <c r="N5" s="34"/>
      <c r="O5" s="34"/>
      <c r="P5" s="34"/>
      <c r="Q5" s="34" t="s">
        <v>234</v>
      </c>
      <c r="R5" s="34"/>
      <c r="S5" s="34"/>
      <c r="T5" s="34"/>
      <c r="U5" s="34"/>
      <c r="V5" s="34"/>
      <c r="W5" s="34"/>
      <c r="X5" s="34"/>
      <c r="Y5" s="34"/>
      <c r="Z5" s="34"/>
      <c r="AA5" s="34"/>
      <c r="AB5" s="34"/>
      <c r="AC5" s="34"/>
      <c r="AD5" s="34"/>
      <c r="AE5" s="34"/>
      <c r="AF5" s="34"/>
      <c r="AG5" s="34"/>
      <c r="AH5" s="34"/>
      <c r="AI5" s="34"/>
      <c r="AJ5" s="34"/>
      <c r="AK5" s="34"/>
      <c r="AL5" s="34"/>
      <c r="AM5" s="34"/>
      <c r="AN5" s="34"/>
      <c r="AO5" s="34"/>
      <c r="AP5" s="34"/>
      <c r="AQ5" s="34"/>
      <c r="AR5" s="34"/>
      <c r="AS5" s="34"/>
      <c r="AT5" s="34"/>
      <c r="AU5" s="34"/>
      <c r="AV5" s="34"/>
      <c r="AW5" s="34"/>
      <c r="AX5" s="34"/>
      <c r="AY5" s="34"/>
      <c r="AZ5" s="34"/>
      <c r="BA5" s="34"/>
    </row>
    <row r="6" spans="1:53" customFormat="1" ht="15" customHeight="1" x14ac:dyDescent="0.35">
      <c r="A6" s="31">
        <v>4</v>
      </c>
      <c r="B6" s="32" t="s">
        <v>242</v>
      </c>
      <c r="C6" s="33" t="s">
        <v>243</v>
      </c>
      <c r="D6" s="34" t="s">
        <v>244</v>
      </c>
      <c r="E6" s="34" t="s">
        <v>232</v>
      </c>
      <c r="F6" s="35">
        <v>45114</v>
      </c>
      <c r="G6" s="35">
        <v>45142</v>
      </c>
      <c r="H6" s="36">
        <v>45131</v>
      </c>
      <c r="I6" s="35">
        <v>45132</v>
      </c>
      <c r="J6" s="37">
        <v>13</v>
      </c>
      <c r="K6" s="34"/>
      <c r="L6" s="34"/>
      <c r="M6" s="34" t="s">
        <v>245</v>
      </c>
      <c r="N6" s="34"/>
      <c r="O6" s="34"/>
      <c r="P6" s="34"/>
      <c r="Q6" s="34" t="s">
        <v>234</v>
      </c>
      <c r="R6" s="34"/>
      <c r="S6" s="34"/>
      <c r="T6" s="34"/>
      <c r="U6" s="34"/>
      <c r="V6" s="34"/>
      <c r="W6" s="34"/>
      <c r="X6" s="34"/>
      <c r="Y6" s="34"/>
      <c r="Z6" s="34"/>
      <c r="AA6" s="34"/>
      <c r="AB6" s="34"/>
      <c r="AC6" s="34"/>
      <c r="AD6" s="34"/>
      <c r="AE6" s="34"/>
      <c r="AF6" s="34"/>
      <c r="AG6" s="34"/>
      <c r="AH6" s="34"/>
      <c r="AI6" s="34"/>
      <c r="AJ6" s="34"/>
      <c r="AK6" s="34"/>
      <c r="AL6" s="34"/>
      <c r="AM6" s="34"/>
      <c r="AN6" s="34"/>
      <c r="AO6" s="34"/>
      <c r="AP6" s="34"/>
      <c r="AQ6" s="34"/>
      <c r="AR6" s="34"/>
      <c r="AS6" s="34"/>
      <c r="AT6" s="34"/>
      <c r="AU6" s="34"/>
      <c r="AV6" s="34"/>
      <c r="AW6" s="34"/>
      <c r="AX6" s="34"/>
      <c r="AY6" s="34"/>
      <c r="AZ6" s="34"/>
      <c r="BA6" s="34"/>
    </row>
    <row r="7" spans="1:53" customFormat="1" ht="15" customHeight="1" x14ac:dyDescent="0.35">
      <c r="A7" s="31">
        <v>5</v>
      </c>
      <c r="B7" s="32" t="s">
        <v>246</v>
      </c>
      <c r="C7" s="33" t="s">
        <v>247</v>
      </c>
      <c r="D7" s="34" t="s">
        <v>248</v>
      </c>
      <c r="E7" s="34" t="s">
        <v>232</v>
      </c>
      <c r="F7" s="35">
        <v>45114</v>
      </c>
      <c r="G7" s="35">
        <v>45142</v>
      </c>
      <c r="H7" s="36">
        <v>45131</v>
      </c>
      <c r="I7" s="36">
        <v>45132</v>
      </c>
      <c r="J7" s="37">
        <v>13</v>
      </c>
      <c r="K7" s="34"/>
      <c r="L7" s="34"/>
      <c r="M7" s="34" t="s">
        <v>249</v>
      </c>
      <c r="N7" s="34"/>
      <c r="O7" s="34"/>
      <c r="P7" s="34"/>
      <c r="Q7" s="34" t="s">
        <v>234</v>
      </c>
      <c r="R7" s="34"/>
      <c r="S7" s="34"/>
      <c r="T7" s="34"/>
      <c r="U7" s="34"/>
      <c r="V7" s="34"/>
      <c r="W7" s="34"/>
      <c r="X7" s="34"/>
      <c r="Y7" s="34"/>
      <c r="Z7" s="34"/>
      <c r="AA7" s="34"/>
      <c r="AB7" s="34"/>
      <c r="AC7" s="34"/>
      <c r="AD7" s="34"/>
      <c r="AE7" s="34"/>
      <c r="AF7" s="34"/>
      <c r="AG7" s="34"/>
      <c r="AH7" s="34"/>
      <c r="AI7" s="34"/>
      <c r="AJ7" s="34"/>
      <c r="AK7" s="34"/>
      <c r="AL7" s="34"/>
      <c r="AM7" s="34"/>
      <c r="AN7" s="34"/>
      <c r="AO7" s="34"/>
      <c r="AP7" s="34"/>
      <c r="AQ7" s="34"/>
      <c r="AR7" s="34"/>
      <c r="AS7" s="34"/>
      <c r="AT7" s="34"/>
      <c r="AU7" s="34"/>
      <c r="AV7" s="34"/>
      <c r="AW7" s="34"/>
      <c r="AX7" s="34"/>
      <c r="AY7" s="34"/>
      <c r="AZ7" s="34"/>
      <c r="BA7" s="34"/>
    </row>
    <row r="8" spans="1:53" customFormat="1" ht="14.5" x14ac:dyDescent="0.35">
      <c r="A8" s="31">
        <v>61</v>
      </c>
      <c r="B8" s="53" t="s">
        <v>408</v>
      </c>
      <c r="C8" s="53" t="s">
        <v>409</v>
      </c>
      <c r="D8" s="53" t="s">
        <v>410</v>
      </c>
      <c r="E8" s="53" t="s">
        <v>337</v>
      </c>
      <c r="F8" s="54">
        <v>45115</v>
      </c>
      <c r="I8" s="54">
        <v>45117</v>
      </c>
      <c r="J8" s="53">
        <v>1</v>
      </c>
      <c r="M8" s="55" t="s">
        <v>341</v>
      </c>
    </row>
    <row r="9" spans="1:53" customFormat="1" ht="15" customHeight="1" x14ac:dyDescent="0.35">
      <c r="A9" s="31">
        <v>6</v>
      </c>
      <c r="B9" s="38" t="s">
        <v>250</v>
      </c>
      <c r="C9" s="39" t="s">
        <v>251</v>
      </c>
      <c r="D9" s="17" t="s">
        <v>252</v>
      </c>
      <c r="E9" s="17" t="s">
        <v>232</v>
      </c>
      <c r="F9" s="40">
        <v>45117</v>
      </c>
      <c r="G9" s="40">
        <v>45145</v>
      </c>
      <c r="H9" s="36">
        <v>45153</v>
      </c>
      <c r="I9" s="36">
        <v>45153</v>
      </c>
      <c r="J9" s="48">
        <v>27</v>
      </c>
      <c r="K9" s="34"/>
      <c r="L9" s="34"/>
      <c r="M9" s="34" t="s">
        <v>233</v>
      </c>
      <c r="N9" s="34"/>
      <c r="O9" s="34"/>
      <c r="P9" s="34"/>
      <c r="Q9" s="34" t="s">
        <v>234</v>
      </c>
      <c r="R9" s="34"/>
      <c r="S9" s="34"/>
      <c r="T9" s="34"/>
      <c r="U9" s="34"/>
      <c r="V9" s="34"/>
      <c r="W9" s="34"/>
      <c r="X9" s="34"/>
      <c r="Y9" s="34"/>
      <c r="Z9" s="34"/>
      <c r="AA9" s="34"/>
      <c r="AB9" s="34"/>
      <c r="AC9" s="34"/>
      <c r="AD9" s="34"/>
      <c r="AE9" s="34"/>
      <c r="AF9" s="34"/>
      <c r="AG9" s="34"/>
      <c r="AH9" s="34"/>
      <c r="AI9" s="34"/>
      <c r="AJ9" s="34"/>
      <c r="AK9" s="34"/>
      <c r="AL9" s="34"/>
      <c r="AM9" s="34"/>
      <c r="AN9" s="34"/>
      <c r="AO9" s="34"/>
      <c r="AP9" s="34"/>
      <c r="AQ9" s="34"/>
      <c r="AR9" s="34"/>
      <c r="AS9" s="34"/>
      <c r="AT9" s="34"/>
      <c r="AU9" s="34"/>
      <c r="AV9" s="34"/>
      <c r="AW9" s="34"/>
      <c r="AX9" s="34"/>
      <c r="AY9" s="34"/>
      <c r="AZ9" s="34"/>
      <c r="BA9" s="34"/>
    </row>
    <row r="10" spans="1:53" customFormat="1" ht="15" customHeight="1" x14ac:dyDescent="0.35">
      <c r="A10" s="31">
        <v>7</v>
      </c>
      <c r="B10" s="32" t="s">
        <v>253</v>
      </c>
      <c r="C10" s="33" t="s">
        <v>254</v>
      </c>
      <c r="D10" s="34" t="s">
        <v>255</v>
      </c>
      <c r="E10" s="34" t="s">
        <v>232</v>
      </c>
      <c r="F10" s="35">
        <v>45085</v>
      </c>
      <c r="G10" s="35">
        <v>45132</v>
      </c>
      <c r="H10" s="36">
        <v>45121</v>
      </c>
      <c r="I10" s="36">
        <v>45127</v>
      </c>
      <c r="J10" s="48">
        <v>31</v>
      </c>
      <c r="K10" s="34" t="s">
        <v>256</v>
      </c>
      <c r="L10" s="34"/>
      <c r="M10" s="34" t="s">
        <v>257</v>
      </c>
      <c r="N10" s="34"/>
      <c r="O10" s="34"/>
      <c r="P10" s="34"/>
      <c r="Q10" s="34" t="s">
        <v>234</v>
      </c>
      <c r="R10" s="34"/>
      <c r="S10" s="34"/>
      <c r="T10" s="34"/>
      <c r="U10" s="34"/>
      <c r="V10" s="34"/>
      <c r="W10" s="34"/>
      <c r="X10" s="34"/>
      <c r="Y10" s="34"/>
      <c r="Z10" s="34"/>
      <c r="AA10" s="34"/>
      <c r="AB10" s="34"/>
      <c r="AC10" s="34"/>
      <c r="AD10" s="34"/>
      <c r="AE10" s="34"/>
      <c r="AF10" s="34"/>
      <c r="AG10" s="34"/>
      <c r="AH10" s="34"/>
      <c r="AI10" s="34"/>
      <c r="AJ10" s="34"/>
      <c r="AK10" s="34"/>
      <c r="AL10" s="34"/>
      <c r="AM10" s="34"/>
      <c r="AN10" s="34"/>
      <c r="AO10" s="34"/>
      <c r="AP10" s="34"/>
      <c r="AQ10" s="34"/>
      <c r="AR10" s="34"/>
      <c r="AS10" s="34"/>
      <c r="AT10" s="34"/>
      <c r="AU10" s="34"/>
      <c r="AV10" s="34"/>
      <c r="AW10" s="34"/>
      <c r="AX10" s="34"/>
      <c r="AY10" s="34"/>
      <c r="AZ10" s="34"/>
      <c r="BA10" s="34"/>
    </row>
    <row r="11" spans="1:53" customFormat="1" ht="14.5" x14ac:dyDescent="0.35">
      <c r="A11" s="31">
        <v>67</v>
      </c>
      <c r="B11" s="53" t="s">
        <v>423</v>
      </c>
      <c r="C11" s="53" t="s">
        <v>424</v>
      </c>
      <c r="D11" s="53" t="s">
        <v>425</v>
      </c>
      <c r="E11" s="53" t="s">
        <v>337</v>
      </c>
      <c r="F11" s="54">
        <v>45144</v>
      </c>
      <c r="I11" s="54">
        <v>45147</v>
      </c>
      <c r="J11" s="60">
        <v>3</v>
      </c>
      <c r="M11" s="26" t="s">
        <v>341</v>
      </c>
    </row>
    <row r="12" spans="1:53" customFormat="1" ht="15" customHeight="1" x14ac:dyDescent="0.35">
      <c r="A12" s="31">
        <v>8</v>
      </c>
      <c r="B12" s="38" t="s">
        <v>258</v>
      </c>
      <c r="C12" s="39" t="s">
        <v>259</v>
      </c>
      <c r="D12" s="17" t="s">
        <v>260</v>
      </c>
      <c r="E12" s="17" t="s">
        <v>232</v>
      </c>
      <c r="F12" s="40">
        <v>45118</v>
      </c>
      <c r="G12" s="40">
        <v>45146</v>
      </c>
      <c r="H12" s="36">
        <v>45148</v>
      </c>
      <c r="I12" s="36">
        <v>45148</v>
      </c>
      <c r="J12" s="48">
        <v>23</v>
      </c>
      <c r="K12" s="34"/>
      <c r="L12" s="34"/>
      <c r="M12" s="34" t="s">
        <v>238</v>
      </c>
      <c r="N12" s="34"/>
      <c r="O12" s="34"/>
      <c r="P12" s="34"/>
      <c r="Q12" s="34" t="s">
        <v>234</v>
      </c>
      <c r="R12" s="34"/>
      <c r="S12" s="34"/>
      <c r="T12" s="34"/>
      <c r="U12" s="34"/>
      <c r="V12" s="34"/>
      <c r="W12" s="34"/>
      <c r="X12" s="34"/>
      <c r="Y12" s="34"/>
      <c r="Z12" s="34"/>
      <c r="AA12" s="34"/>
      <c r="AB12" s="34"/>
      <c r="AC12" s="34"/>
      <c r="AD12" s="34"/>
      <c r="AE12" s="34"/>
      <c r="AF12" s="34"/>
      <c r="AG12" s="34"/>
      <c r="AH12" s="34"/>
      <c r="AI12" s="34"/>
      <c r="AJ12" s="34"/>
      <c r="AK12" s="34"/>
      <c r="AL12" s="34"/>
      <c r="AM12" s="34"/>
      <c r="AN12" s="34"/>
      <c r="AO12" s="34"/>
      <c r="AP12" s="34"/>
      <c r="AQ12" s="34"/>
      <c r="AR12" s="34"/>
      <c r="AS12" s="34"/>
      <c r="AT12" s="34"/>
      <c r="AU12" s="34"/>
      <c r="AV12" s="34"/>
      <c r="AW12" s="34"/>
      <c r="AX12" s="34"/>
      <c r="AY12" s="34"/>
      <c r="AZ12" s="34"/>
      <c r="BA12" s="34"/>
    </row>
    <row r="13" spans="1:53" customFormat="1" ht="15" customHeight="1" x14ac:dyDescent="0.35">
      <c r="A13" s="31">
        <v>9</v>
      </c>
      <c r="B13" s="32" t="s">
        <v>261</v>
      </c>
      <c r="C13" s="33" t="s">
        <v>262</v>
      </c>
      <c r="D13" s="34" t="s">
        <v>263</v>
      </c>
      <c r="E13" s="34" t="s">
        <v>232</v>
      </c>
      <c r="F13" s="35">
        <v>45118</v>
      </c>
      <c r="G13" s="35">
        <v>45146</v>
      </c>
      <c r="H13" s="36">
        <v>45138</v>
      </c>
      <c r="I13" s="36">
        <v>45139</v>
      </c>
      <c r="J13" s="37">
        <v>16</v>
      </c>
      <c r="K13" s="34"/>
      <c r="L13" s="34"/>
      <c r="M13" s="34" t="s">
        <v>238</v>
      </c>
      <c r="N13" s="34"/>
      <c r="O13" s="34"/>
      <c r="P13" s="34"/>
      <c r="Q13" s="34" t="s">
        <v>234</v>
      </c>
      <c r="R13" s="34"/>
      <c r="S13" s="34"/>
      <c r="T13" s="34"/>
      <c r="U13" s="34"/>
      <c r="V13" s="34"/>
      <c r="W13" s="34"/>
      <c r="X13" s="34"/>
      <c r="Y13" s="34"/>
      <c r="Z13" s="34"/>
      <c r="AA13" s="34"/>
      <c r="AB13" s="34"/>
      <c r="AC13" s="34"/>
      <c r="AD13" s="34"/>
      <c r="AE13" s="34"/>
      <c r="AF13" s="34"/>
      <c r="AG13" s="34"/>
      <c r="AH13" s="34"/>
      <c r="AI13" s="34"/>
      <c r="AJ13" s="34"/>
      <c r="AK13" s="34"/>
      <c r="AL13" s="34"/>
      <c r="AM13" s="34"/>
      <c r="AN13" s="34"/>
      <c r="AO13" s="34"/>
      <c r="AP13" s="34"/>
      <c r="AQ13" s="34"/>
      <c r="AR13" s="34"/>
      <c r="AS13" s="34"/>
      <c r="AT13" s="34"/>
      <c r="AU13" s="34"/>
      <c r="AV13" s="34"/>
      <c r="AW13" s="34"/>
      <c r="AX13" s="34"/>
      <c r="AY13" s="34"/>
      <c r="AZ13" s="34"/>
      <c r="BA13" s="34"/>
    </row>
    <row r="14" spans="1:53" customFormat="1" ht="14.5" x14ac:dyDescent="0.35">
      <c r="A14" s="31">
        <v>62</v>
      </c>
      <c r="B14" s="56" t="s">
        <v>411</v>
      </c>
      <c r="C14" s="56" t="s">
        <v>412</v>
      </c>
      <c r="D14" s="56" t="s">
        <v>406</v>
      </c>
      <c r="E14" s="56" t="s">
        <v>337</v>
      </c>
      <c r="F14" s="57">
        <v>45118</v>
      </c>
      <c r="I14" s="57">
        <v>45119</v>
      </c>
      <c r="J14" s="56">
        <v>2</v>
      </c>
      <c r="K14" s="34" t="s">
        <v>413</v>
      </c>
      <c r="M14" s="58" t="s">
        <v>341</v>
      </c>
    </row>
    <row r="15" spans="1:53" customFormat="1" ht="15" customHeight="1" x14ac:dyDescent="0.35">
      <c r="A15" s="31">
        <v>10</v>
      </c>
      <c r="B15" s="32" t="s">
        <v>264</v>
      </c>
      <c r="C15" s="33" t="s">
        <v>265</v>
      </c>
      <c r="D15" s="34" t="s">
        <v>266</v>
      </c>
      <c r="E15" s="34" t="s">
        <v>232</v>
      </c>
      <c r="F15" s="35">
        <v>45113</v>
      </c>
      <c r="G15" s="35">
        <v>45141</v>
      </c>
      <c r="H15" s="36">
        <v>45121</v>
      </c>
      <c r="I15" s="36">
        <v>45121</v>
      </c>
      <c r="J15" s="37">
        <v>7</v>
      </c>
      <c r="K15" s="34"/>
      <c r="L15" s="34"/>
      <c r="M15" s="34" t="s">
        <v>267</v>
      </c>
      <c r="N15" s="34"/>
      <c r="O15" s="34"/>
      <c r="P15" s="34"/>
      <c r="Q15" s="34" t="s">
        <v>234</v>
      </c>
      <c r="R15" s="34"/>
      <c r="S15" s="34"/>
      <c r="T15" s="34"/>
      <c r="U15" s="34"/>
      <c r="V15" s="34"/>
      <c r="W15" s="34"/>
      <c r="X15" s="34"/>
      <c r="Y15" s="34"/>
      <c r="Z15" s="34"/>
      <c r="AA15" s="34"/>
      <c r="AB15" s="34"/>
      <c r="AC15" s="34"/>
      <c r="AD15" s="34"/>
      <c r="AE15" s="34"/>
      <c r="AF15" s="34"/>
      <c r="AG15" s="34"/>
      <c r="AH15" s="34"/>
      <c r="AI15" s="34"/>
      <c r="AJ15" s="34"/>
      <c r="AK15" s="34"/>
      <c r="AL15" s="34"/>
      <c r="AM15" s="34"/>
      <c r="AN15" s="34"/>
      <c r="AO15" s="34"/>
      <c r="AP15" s="34"/>
      <c r="AQ15" s="34"/>
      <c r="AR15" s="34"/>
      <c r="AS15" s="34"/>
      <c r="AT15" s="34"/>
      <c r="AU15" s="34"/>
      <c r="AV15" s="34"/>
      <c r="AW15" s="34"/>
      <c r="AX15" s="34"/>
      <c r="AY15" s="34"/>
      <c r="AZ15" s="34"/>
      <c r="BA15" s="34"/>
    </row>
    <row r="16" spans="1:53" customFormat="1" ht="15" customHeight="1" x14ac:dyDescent="0.35">
      <c r="A16" s="31">
        <v>11</v>
      </c>
      <c r="B16" s="32" t="s">
        <v>268</v>
      </c>
      <c r="C16" s="33" t="s">
        <v>269</v>
      </c>
      <c r="D16" s="34" t="s">
        <v>270</v>
      </c>
      <c r="E16" s="34" t="s">
        <v>232</v>
      </c>
      <c r="F16" s="35">
        <v>45124</v>
      </c>
      <c r="G16" s="35">
        <v>45152</v>
      </c>
      <c r="H16" s="36">
        <v>45138</v>
      </c>
      <c r="I16" s="36">
        <v>45138</v>
      </c>
      <c r="J16" s="37">
        <v>11</v>
      </c>
      <c r="K16" s="34"/>
      <c r="L16" s="34"/>
      <c r="M16" s="34" t="s">
        <v>271</v>
      </c>
      <c r="N16" s="34"/>
      <c r="O16" s="34"/>
      <c r="P16" s="34"/>
      <c r="Q16" s="34" t="s">
        <v>234</v>
      </c>
      <c r="R16" s="34"/>
      <c r="S16" s="34"/>
      <c r="T16" s="34"/>
      <c r="U16" s="34"/>
      <c r="V16" s="34"/>
      <c r="W16" s="34"/>
      <c r="X16" s="34"/>
      <c r="Y16" s="34"/>
      <c r="Z16" s="34"/>
      <c r="AA16" s="34"/>
      <c r="AB16" s="34"/>
      <c r="AC16" s="34"/>
      <c r="AD16" s="34"/>
      <c r="AE16" s="34"/>
      <c r="AF16" s="34"/>
      <c r="AG16" s="34"/>
      <c r="AH16" s="34"/>
      <c r="AI16" s="34"/>
      <c r="AJ16" s="34"/>
      <c r="AK16" s="34"/>
      <c r="AL16" s="34"/>
      <c r="AM16" s="34"/>
      <c r="AN16" s="34"/>
      <c r="AO16" s="34"/>
      <c r="AP16" s="34"/>
      <c r="AQ16" s="34"/>
      <c r="AR16" s="34"/>
      <c r="AS16" s="34"/>
      <c r="AT16" s="34"/>
      <c r="AU16" s="34"/>
      <c r="AV16" s="34"/>
      <c r="AW16" s="34"/>
      <c r="AX16" s="34"/>
      <c r="AY16" s="34"/>
      <c r="AZ16" s="34"/>
      <c r="BA16" s="34"/>
    </row>
    <row r="17" spans="1:53" customFormat="1" ht="15" customHeight="1" x14ac:dyDescent="0.35">
      <c r="A17" s="31">
        <v>12</v>
      </c>
      <c r="B17" s="32" t="s">
        <v>272</v>
      </c>
      <c r="C17" s="33" t="s">
        <v>273</v>
      </c>
      <c r="D17" s="34" t="s">
        <v>70</v>
      </c>
      <c r="E17" s="34" t="s">
        <v>232</v>
      </c>
      <c r="F17" s="35">
        <v>45126</v>
      </c>
      <c r="G17" s="35">
        <v>45154</v>
      </c>
      <c r="H17" s="36">
        <v>45135</v>
      </c>
      <c r="I17" s="36">
        <v>45138</v>
      </c>
      <c r="J17" s="37">
        <v>9</v>
      </c>
      <c r="K17" s="34"/>
      <c r="L17" s="34"/>
      <c r="M17" s="34" t="s">
        <v>238</v>
      </c>
      <c r="N17" s="34"/>
      <c r="O17" s="34"/>
      <c r="P17" s="34"/>
      <c r="Q17" s="34" t="s">
        <v>234</v>
      </c>
      <c r="R17" s="34"/>
      <c r="S17" s="34"/>
      <c r="T17" s="34"/>
      <c r="U17" s="34"/>
      <c r="V17" s="34"/>
      <c r="W17" s="34"/>
      <c r="X17" s="34"/>
      <c r="Y17" s="34"/>
      <c r="Z17" s="34"/>
      <c r="AA17" s="34"/>
      <c r="AB17" s="34"/>
      <c r="AC17" s="34"/>
      <c r="AD17" s="34"/>
      <c r="AE17" s="34"/>
      <c r="AF17" s="34"/>
      <c r="AG17" s="34"/>
      <c r="AH17" s="34"/>
      <c r="AI17" s="34"/>
      <c r="AJ17" s="34"/>
      <c r="AK17" s="34"/>
      <c r="AL17" s="34"/>
      <c r="AM17" s="34"/>
      <c r="AN17" s="34"/>
      <c r="AO17" s="34"/>
      <c r="AP17" s="34"/>
      <c r="AQ17" s="34"/>
      <c r="AR17" s="34"/>
      <c r="AS17" s="34"/>
      <c r="AT17" s="34"/>
      <c r="AU17" s="34"/>
      <c r="AV17" s="34"/>
      <c r="AW17" s="34"/>
      <c r="AX17" s="34"/>
      <c r="AY17" s="34"/>
      <c r="AZ17" s="34"/>
      <c r="BA17" s="34"/>
    </row>
    <row r="18" spans="1:53" customFormat="1" ht="15" customHeight="1" x14ac:dyDescent="0.35">
      <c r="A18" s="31">
        <v>13</v>
      </c>
      <c r="B18" s="38" t="s">
        <v>274</v>
      </c>
      <c r="C18" s="39" t="s">
        <v>275</v>
      </c>
      <c r="D18" s="17" t="s">
        <v>276</v>
      </c>
      <c r="E18" s="17" t="s">
        <v>232</v>
      </c>
      <c r="F18" s="40">
        <v>45127</v>
      </c>
      <c r="G18" s="40">
        <v>45155</v>
      </c>
      <c r="H18" s="36">
        <v>45156</v>
      </c>
      <c r="I18" s="36">
        <v>45156</v>
      </c>
      <c r="J18" s="48">
        <v>22</v>
      </c>
      <c r="K18" s="34"/>
      <c r="L18" s="34"/>
      <c r="M18" s="34" t="s">
        <v>233</v>
      </c>
      <c r="N18" s="34"/>
      <c r="O18" s="34"/>
      <c r="P18" s="34"/>
      <c r="Q18" s="34" t="s">
        <v>234</v>
      </c>
      <c r="R18" s="34"/>
      <c r="S18" s="34"/>
      <c r="T18" s="34"/>
      <c r="U18" s="34"/>
      <c r="V18" s="34"/>
      <c r="W18" s="34"/>
      <c r="X18" s="34"/>
      <c r="Y18" s="34"/>
      <c r="Z18" s="34"/>
      <c r="AA18" s="34"/>
      <c r="AB18" s="34"/>
      <c r="AC18" s="34"/>
      <c r="AD18" s="34"/>
      <c r="AE18" s="34"/>
      <c r="AF18" s="34"/>
      <c r="AG18" s="34"/>
      <c r="AH18" s="34"/>
      <c r="AI18" s="34"/>
      <c r="AJ18" s="34"/>
      <c r="AK18" s="34"/>
      <c r="AL18" s="34"/>
      <c r="AM18" s="34"/>
      <c r="AN18" s="34"/>
      <c r="AO18" s="34"/>
      <c r="AP18" s="34"/>
      <c r="AQ18" s="34"/>
      <c r="AR18" s="34"/>
      <c r="AS18" s="34"/>
      <c r="AT18" s="34"/>
      <c r="AU18" s="34"/>
      <c r="AV18" s="34"/>
      <c r="AW18" s="34"/>
      <c r="AX18" s="34"/>
      <c r="AY18" s="34"/>
      <c r="AZ18" s="34"/>
      <c r="BA18" s="34"/>
    </row>
    <row r="19" spans="1:53" customFormat="1" ht="15" customHeight="1" x14ac:dyDescent="0.35">
      <c r="A19" s="31">
        <v>14</v>
      </c>
      <c r="B19" s="32" t="s">
        <v>277</v>
      </c>
      <c r="C19" s="33" t="s">
        <v>278</v>
      </c>
      <c r="D19" s="34" t="s">
        <v>279</v>
      </c>
      <c r="E19" s="34" t="s">
        <v>232</v>
      </c>
      <c r="F19" s="35">
        <v>45119</v>
      </c>
      <c r="G19" s="35">
        <v>45147</v>
      </c>
      <c r="H19" s="36">
        <v>45135</v>
      </c>
      <c r="I19" s="36">
        <v>45138</v>
      </c>
      <c r="J19" s="37">
        <v>14</v>
      </c>
      <c r="K19" s="34"/>
      <c r="L19" s="34"/>
      <c r="M19" s="34" t="s">
        <v>280</v>
      </c>
      <c r="N19" s="34"/>
      <c r="O19" s="34"/>
      <c r="P19" s="34"/>
      <c r="Q19" s="34" t="s">
        <v>234</v>
      </c>
      <c r="R19" s="34"/>
      <c r="S19" s="34"/>
      <c r="T19" s="34"/>
      <c r="U19" s="34"/>
      <c r="V19" s="34"/>
      <c r="W19" s="34"/>
      <c r="X19" s="34"/>
      <c r="Y19" s="34"/>
      <c r="Z19" s="34"/>
      <c r="AA19" s="34"/>
      <c r="AB19" s="34"/>
      <c r="AC19" s="34"/>
      <c r="AD19" s="34"/>
      <c r="AE19" s="34"/>
      <c r="AF19" s="34"/>
      <c r="AG19" s="34"/>
      <c r="AH19" s="34"/>
      <c r="AI19" s="34"/>
      <c r="AJ19" s="34"/>
      <c r="AK19" s="34"/>
      <c r="AL19" s="34"/>
      <c r="AM19" s="34"/>
      <c r="AN19" s="34"/>
      <c r="AO19" s="34"/>
      <c r="AP19" s="34"/>
      <c r="AQ19" s="34"/>
      <c r="AR19" s="34"/>
      <c r="AS19" s="34"/>
      <c r="AT19" s="34"/>
      <c r="AU19" s="34"/>
      <c r="AV19" s="34"/>
      <c r="AW19" s="34"/>
      <c r="AX19" s="34"/>
      <c r="AY19" s="34"/>
      <c r="AZ19" s="34"/>
      <c r="BA19" s="34"/>
    </row>
    <row r="20" spans="1:53" customFormat="1" ht="15" customHeight="1" x14ac:dyDescent="0.35">
      <c r="A20" s="31">
        <v>15</v>
      </c>
      <c r="B20" s="32" t="s">
        <v>281</v>
      </c>
      <c r="C20" s="33" t="s">
        <v>282</v>
      </c>
      <c r="D20" s="34" t="s">
        <v>276</v>
      </c>
      <c r="E20" s="34" t="s">
        <v>232</v>
      </c>
      <c r="F20" s="35">
        <v>45119</v>
      </c>
      <c r="G20" s="35">
        <v>45147</v>
      </c>
      <c r="H20" s="36">
        <v>45131</v>
      </c>
      <c r="I20" s="36">
        <v>45132</v>
      </c>
      <c r="J20" s="37">
        <v>10</v>
      </c>
      <c r="K20" s="34"/>
      <c r="L20" s="34"/>
      <c r="M20" s="34" t="s">
        <v>480</v>
      </c>
      <c r="N20" s="34"/>
      <c r="O20" s="34"/>
      <c r="P20" s="34"/>
      <c r="Q20" s="34" t="s">
        <v>234</v>
      </c>
      <c r="R20" s="34"/>
      <c r="S20" s="34"/>
      <c r="T20" s="34"/>
      <c r="U20" s="34"/>
      <c r="V20" s="34"/>
      <c r="W20" s="34"/>
      <c r="X20" s="34"/>
      <c r="Y20" s="34"/>
      <c r="Z20" s="34"/>
      <c r="AA20" s="34"/>
      <c r="AB20" s="34"/>
      <c r="AC20" s="34"/>
      <c r="AD20" s="34"/>
      <c r="AE20" s="34"/>
      <c r="AF20" s="34"/>
      <c r="AG20" s="34"/>
      <c r="AH20" s="34"/>
      <c r="AI20" s="34"/>
      <c r="AJ20" s="34"/>
      <c r="AK20" s="34"/>
      <c r="AL20" s="34"/>
      <c r="AM20" s="34"/>
      <c r="AN20" s="34"/>
      <c r="AO20" s="34"/>
      <c r="AP20" s="34"/>
      <c r="AQ20" s="34"/>
      <c r="AR20" s="34"/>
      <c r="AS20" s="34"/>
      <c r="AT20" s="34"/>
      <c r="AU20" s="34"/>
      <c r="AV20" s="34"/>
      <c r="AW20" s="34"/>
      <c r="AX20" s="34"/>
      <c r="AY20" s="34"/>
      <c r="AZ20" s="34"/>
      <c r="BA20" s="34"/>
    </row>
    <row r="21" spans="1:53" customFormat="1" ht="15" customHeight="1" x14ac:dyDescent="0.35">
      <c r="A21" s="31">
        <v>16</v>
      </c>
      <c r="B21" s="32" t="s">
        <v>283</v>
      </c>
      <c r="C21" s="33" t="s">
        <v>284</v>
      </c>
      <c r="D21" s="34" t="s">
        <v>285</v>
      </c>
      <c r="E21" s="34" t="s">
        <v>232</v>
      </c>
      <c r="F21" s="35">
        <v>45121</v>
      </c>
      <c r="G21" s="35">
        <v>45149</v>
      </c>
      <c r="H21" s="36">
        <v>45138</v>
      </c>
      <c r="I21" s="36">
        <v>45138</v>
      </c>
      <c r="J21" s="37">
        <v>12</v>
      </c>
      <c r="K21" s="34"/>
      <c r="L21" s="34"/>
      <c r="M21" s="34" t="s">
        <v>271</v>
      </c>
      <c r="N21" s="34"/>
      <c r="O21" s="34"/>
      <c r="P21" s="34"/>
      <c r="Q21" s="34" t="s">
        <v>234</v>
      </c>
      <c r="R21" s="34"/>
      <c r="S21" s="34"/>
      <c r="T21" s="34"/>
      <c r="U21" s="34"/>
      <c r="V21" s="34"/>
      <c r="W21" s="34"/>
      <c r="X21" s="34"/>
      <c r="Y21" s="34"/>
      <c r="Z21" s="34"/>
      <c r="AA21" s="34"/>
      <c r="AB21" s="34"/>
      <c r="AC21" s="34"/>
      <c r="AD21" s="34"/>
      <c r="AE21" s="34"/>
      <c r="AF21" s="34"/>
      <c r="AG21" s="34"/>
      <c r="AH21" s="34"/>
      <c r="AI21" s="34"/>
      <c r="AJ21" s="34"/>
      <c r="AK21" s="34"/>
      <c r="AL21" s="34"/>
      <c r="AM21" s="34"/>
      <c r="AN21" s="34"/>
      <c r="AO21" s="34"/>
      <c r="AP21" s="34"/>
      <c r="AQ21" s="34"/>
      <c r="AR21" s="34"/>
      <c r="AS21" s="34"/>
      <c r="AT21" s="34"/>
      <c r="AU21" s="34"/>
      <c r="AV21" s="34"/>
      <c r="AW21" s="34"/>
      <c r="AX21" s="34"/>
      <c r="AY21" s="34"/>
      <c r="AZ21" s="34"/>
      <c r="BA21" s="34"/>
    </row>
    <row r="22" spans="1:53" customFormat="1" ht="15" customHeight="1" x14ac:dyDescent="0.35">
      <c r="A22" s="31">
        <v>17</v>
      </c>
      <c r="B22" s="32" t="s">
        <v>286</v>
      </c>
      <c r="C22" s="33" t="s">
        <v>287</v>
      </c>
      <c r="D22" s="34" t="s">
        <v>288</v>
      </c>
      <c r="E22" s="34" t="s">
        <v>232</v>
      </c>
      <c r="F22" s="35">
        <v>45121</v>
      </c>
      <c r="G22" s="35">
        <v>45149</v>
      </c>
      <c r="H22" s="36">
        <v>45138</v>
      </c>
      <c r="I22" s="36">
        <v>45139</v>
      </c>
      <c r="J22" s="37">
        <v>13</v>
      </c>
      <c r="K22" s="34"/>
      <c r="L22" s="34"/>
      <c r="M22" s="34" t="s">
        <v>280</v>
      </c>
      <c r="N22" s="34"/>
      <c r="O22" s="34"/>
      <c r="P22" s="34"/>
      <c r="Q22" s="34" t="s">
        <v>234</v>
      </c>
      <c r="R22" s="34"/>
      <c r="S22" s="34"/>
      <c r="T22" s="34"/>
      <c r="U22" s="34"/>
      <c r="V22" s="34"/>
      <c r="W22" s="34"/>
      <c r="X22" s="34"/>
      <c r="Y22" s="34"/>
      <c r="Z22" s="34"/>
      <c r="AA22" s="34"/>
      <c r="AB22" s="34"/>
      <c r="AC22" s="34"/>
      <c r="AD22" s="34"/>
      <c r="AE22" s="34"/>
      <c r="AF22" s="34"/>
      <c r="AG22" s="34"/>
      <c r="AH22" s="34"/>
      <c r="AI22" s="34"/>
      <c r="AJ22" s="34"/>
      <c r="AK22" s="34"/>
      <c r="AL22" s="34"/>
      <c r="AM22" s="34"/>
      <c r="AN22" s="34"/>
      <c r="AO22" s="34"/>
      <c r="AP22" s="34"/>
      <c r="AQ22" s="34"/>
      <c r="AR22" s="34"/>
      <c r="AS22" s="34"/>
      <c r="AT22" s="34"/>
      <c r="AU22" s="34"/>
      <c r="AV22" s="34"/>
      <c r="AW22" s="34"/>
      <c r="AX22" s="34"/>
      <c r="AY22" s="34"/>
      <c r="AZ22" s="34"/>
      <c r="BA22" s="34"/>
    </row>
    <row r="23" spans="1:53" customFormat="1" ht="15" customHeight="1" x14ac:dyDescent="0.35">
      <c r="A23" s="31">
        <v>18</v>
      </c>
      <c r="B23" s="32" t="s">
        <v>289</v>
      </c>
      <c r="C23" s="33" t="s">
        <v>290</v>
      </c>
      <c r="D23" s="34" t="s">
        <v>291</v>
      </c>
      <c r="E23" s="34" t="s">
        <v>232</v>
      </c>
      <c r="F23" s="35">
        <v>45127</v>
      </c>
      <c r="G23" s="35">
        <v>45155</v>
      </c>
      <c r="H23" s="36">
        <v>45139</v>
      </c>
      <c r="I23" s="36">
        <v>45139</v>
      </c>
      <c r="J23" s="37">
        <v>9</v>
      </c>
      <c r="K23" s="34"/>
      <c r="L23" s="34"/>
      <c r="M23" s="34" t="s">
        <v>292</v>
      </c>
      <c r="N23" s="34"/>
      <c r="O23" s="34"/>
      <c r="P23" s="34"/>
      <c r="Q23" s="34" t="s">
        <v>234</v>
      </c>
      <c r="R23" s="34"/>
      <c r="S23" s="34"/>
      <c r="T23" s="34"/>
      <c r="U23" s="34"/>
      <c r="V23" s="34"/>
      <c r="W23" s="34"/>
      <c r="X23" s="34"/>
      <c r="Y23" s="34"/>
      <c r="Z23" s="34"/>
      <c r="AA23" s="34"/>
      <c r="AB23" s="34"/>
      <c r="AC23" s="34"/>
      <c r="AD23" s="34"/>
      <c r="AE23" s="34"/>
      <c r="AF23" s="34"/>
      <c r="AG23" s="34"/>
      <c r="AH23" s="34"/>
      <c r="AI23" s="34"/>
      <c r="AJ23" s="34"/>
      <c r="AK23" s="34"/>
      <c r="AL23" s="34"/>
      <c r="AM23" s="34"/>
      <c r="AN23" s="34"/>
      <c r="AO23" s="34"/>
      <c r="AP23" s="34"/>
      <c r="AQ23" s="34"/>
      <c r="AR23" s="34"/>
      <c r="AS23" s="34"/>
      <c r="AT23" s="34"/>
      <c r="AU23" s="34"/>
      <c r="AV23" s="34"/>
      <c r="AW23" s="34"/>
      <c r="AX23" s="34"/>
      <c r="AY23" s="34"/>
      <c r="AZ23" s="34"/>
      <c r="BA23" s="34"/>
    </row>
    <row r="24" spans="1:53" customFormat="1" ht="15" customHeight="1" x14ac:dyDescent="0.35">
      <c r="A24" s="31">
        <v>19</v>
      </c>
      <c r="B24" s="32" t="s">
        <v>293</v>
      </c>
      <c r="C24" s="33" t="s">
        <v>294</v>
      </c>
      <c r="D24" s="34" t="s">
        <v>295</v>
      </c>
      <c r="E24" s="34" t="s">
        <v>232</v>
      </c>
      <c r="F24" s="35">
        <v>45128</v>
      </c>
      <c r="G24" s="35">
        <v>45156</v>
      </c>
      <c r="H24" s="36">
        <v>45148</v>
      </c>
      <c r="I24" s="36">
        <v>45148</v>
      </c>
      <c r="J24" s="37">
        <v>15</v>
      </c>
      <c r="K24" s="34"/>
      <c r="L24" s="34"/>
      <c r="M24" s="34" t="s">
        <v>296</v>
      </c>
      <c r="N24" s="34"/>
      <c r="O24" s="34"/>
      <c r="P24" s="34"/>
      <c r="Q24" s="34" t="s">
        <v>234</v>
      </c>
      <c r="R24" s="34"/>
      <c r="S24" s="34"/>
      <c r="T24" s="34"/>
      <c r="U24" s="34"/>
      <c r="V24" s="34"/>
      <c r="W24" s="34"/>
      <c r="X24" s="34"/>
      <c r="Y24" s="34"/>
      <c r="Z24" s="34"/>
      <c r="AA24" s="34"/>
      <c r="AB24" s="34"/>
      <c r="AC24" s="34"/>
      <c r="AD24" s="34"/>
      <c r="AE24" s="34"/>
      <c r="AF24" s="34"/>
      <c r="AG24" s="34"/>
      <c r="AH24" s="34"/>
      <c r="AI24" s="34"/>
      <c r="AJ24" s="34"/>
      <c r="AK24" s="34"/>
      <c r="AL24" s="34"/>
      <c r="AM24" s="34"/>
      <c r="AN24" s="34"/>
      <c r="AO24" s="34"/>
      <c r="AP24" s="34"/>
      <c r="AQ24" s="34"/>
      <c r="AR24" s="34"/>
      <c r="AS24" s="34"/>
      <c r="AT24" s="34"/>
      <c r="AU24" s="34"/>
      <c r="AV24" s="34"/>
      <c r="AW24" s="34"/>
      <c r="AX24" s="34"/>
      <c r="AY24" s="34"/>
      <c r="AZ24" s="34"/>
      <c r="BA24" s="34"/>
    </row>
    <row r="25" spans="1:53" customFormat="1" ht="15" customHeight="1" x14ac:dyDescent="0.35">
      <c r="A25" s="31">
        <v>20</v>
      </c>
      <c r="B25" s="38" t="s">
        <v>297</v>
      </c>
      <c r="C25" s="39" t="s">
        <v>298</v>
      </c>
      <c r="D25" s="17" t="s">
        <v>276</v>
      </c>
      <c r="E25" s="17" t="s">
        <v>232</v>
      </c>
      <c r="F25" s="40">
        <v>45128</v>
      </c>
      <c r="G25" s="40">
        <v>45156</v>
      </c>
      <c r="H25" s="36">
        <v>45156</v>
      </c>
      <c r="I25" s="36">
        <v>45156</v>
      </c>
      <c r="J25" s="37">
        <v>21</v>
      </c>
      <c r="K25" s="34"/>
      <c r="L25" s="34"/>
      <c r="M25" s="34" t="s">
        <v>296</v>
      </c>
      <c r="N25" s="34"/>
      <c r="O25" s="34"/>
      <c r="P25" s="34"/>
      <c r="Q25" s="34" t="s">
        <v>234</v>
      </c>
      <c r="R25" s="34"/>
      <c r="S25" s="34"/>
      <c r="T25" s="34"/>
      <c r="U25" s="34"/>
      <c r="V25" s="34"/>
      <c r="W25" s="34"/>
      <c r="X25" s="34"/>
      <c r="Y25" s="34"/>
      <c r="Z25" s="34"/>
      <c r="AA25" s="34"/>
      <c r="AB25" s="34"/>
      <c r="AC25" s="34"/>
      <c r="AD25" s="34"/>
      <c r="AE25" s="34"/>
      <c r="AF25" s="34"/>
      <c r="AG25" s="34"/>
      <c r="AH25" s="34"/>
      <c r="AI25" s="34"/>
      <c r="AJ25" s="34"/>
      <c r="AK25" s="34"/>
      <c r="AL25" s="34"/>
      <c r="AM25" s="34"/>
      <c r="AN25" s="34"/>
      <c r="AO25" s="34"/>
      <c r="AP25" s="34"/>
      <c r="AQ25" s="34"/>
      <c r="AR25" s="34"/>
      <c r="AS25" s="34"/>
      <c r="AT25" s="34"/>
      <c r="AU25" s="34"/>
      <c r="AV25" s="34"/>
      <c r="AW25" s="34"/>
      <c r="AX25" s="34"/>
      <c r="AY25" s="34"/>
      <c r="AZ25" s="34"/>
      <c r="BA25" s="34"/>
    </row>
    <row r="26" spans="1:53" customFormat="1" ht="15" customHeight="1" x14ac:dyDescent="0.35">
      <c r="A26" s="31">
        <v>21</v>
      </c>
      <c r="B26" s="38" t="s">
        <v>299</v>
      </c>
      <c r="C26" s="39" t="s">
        <v>300</v>
      </c>
      <c r="D26" s="17" t="s">
        <v>301</v>
      </c>
      <c r="E26" s="17" t="s">
        <v>232</v>
      </c>
      <c r="F26" s="40">
        <v>45128</v>
      </c>
      <c r="G26" s="40">
        <v>45156</v>
      </c>
      <c r="H26" s="36">
        <v>45154</v>
      </c>
      <c r="I26" s="36">
        <v>45154</v>
      </c>
      <c r="J26" s="37">
        <v>19</v>
      </c>
      <c r="K26" s="34"/>
      <c r="L26" s="34"/>
      <c r="M26" s="34" t="s">
        <v>280</v>
      </c>
      <c r="N26" s="34"/>
      <c r="O26" s="34"/>
      <c r="P26" s="34"/>
      <c r="Q26" s="34" t="s">
        <v>234</v>
      </c>
      <c r="R26" s="34"/>
      <c r="S26" s="34"/>
      <c r="T26" s="34"/>
      <c r="U26" s="34"/>
      <c r="V26" s="34"/>
      <c r="W26" s="34"/>
      <c r="X26" s="34"/>
      <c r="Y26" s="34"/>
      <c r="Z26" s="34"/>
      <c r="AA26" s="34"/>
      <c r="AB26" s="34"/>
      <c r="AC26" s="34"/>
      <c r="AD26" s="34"/>
      <c r="AE26" s="34"/>
      <c r="AF26" s="34"/>
      <c r="AG26" s="34"/>
      <c r="AH26" s="34"/>
      <c r="AI26" s="34"/>
      <c r="AJ26" s="34"/>
      <c r="AK26" s="34"/>
      <c r="AL26" s="34"/>
      <c r="AM26" s="34"/>
      <c r="AN26" s="34"/>
      <c r="AO26" s="34"/>
      <c r="AP26" s="34"/>
      <c r="AQ26" s="34"/>
      <c r="AR26" s="34"/>
      <c r="AS26" s="34"/>
      <c r="AT26" s="34"/>
      <c r="AU26" s="34"/>
      <c r="AV26" s="34"/>
      <c r="AW26" s="34"/>
      <c r="AX26" s="34"/>
      <c r="AY26" s="34"/>
      <c r="AZ26" s="34"/>
      <c r="BA26" s="34"/>
    </row>
    <row r="27" spans="1:53" customFormat="1" ht="15" customHeight="1" x14ac:dyDescent="0.35">
      <c r="A27" s="31">
        <v>22</v>
      </c>
      <c r="B27" s="32" t="s">
        <v>302</v>
      </c>
      <c r="C27" s="33" t="s">
        <v>303</v>
      </c>
      <c r="D27" s="34" t="s">
        <v>304</v>
      </c>
      <c r="E27" s="34" t="s">
        <v>232</v>
      </c>
      <c r="F27" s="35">
        <v>45131</v>
      </c>
      <c r="G27" s="35">
        <v>45159</v>
      </c>
      <c r="H27" s="36">
        <v>45148</v>
      </c>
      <c r="I27" s="36">
        <v>45148</v>
      </c>
      <c r="J27" s="37">
        <v>14</v>
      </c>
      <c r="K27" s="34"/>
      <c r="L27" s="34"/>
      <c r="M27" s="34" t="s">
        <v>238</v>
      </c>
      <c r="N27" s="34"/>
      <c r="O27" s="34"/>
      <c r="P27" s="34"/>
      <c r="Q27" s="34" t="s">
        <v>234</v>
      </c>
      <c r="R27" s="34"/>
      <c r="S27" s="34"/>
      <c r="T27" s="34"/>
      <c r="U27" s="34"/>
      <c r="V27" s="34"/>
      <c r="W27" s="34"/>
      <c r="X27" s="34"/>
      <c r="Y27" s="34"/>
      <c r="Z27" s="34"/>
      <c r="AA27" s="34"/>
      <c r="AB27" s="34"/>
      <c r="AC27" s="34"/>
      <c r="AD27" s="34"/>
      <c r="AE27" s="34"/>
      <c r="AF27" s="34"/>
      <c r="AG27" s="34"/>
      <c r="AH27" s="34"/>
      <c r="AI27" s="34"/>
      <c r="AJ27" s="34"/>
      <c r="AK27" s="34"/>
      <c r="AL27" s="34"/>
      <c r="AM27" s="34"/>
      <c r="AN27" s="34"/>
      <c r="AO27" s="34"/>
      <c r="AP27" s="34"/>
      <c r="AQ27" s="34"/>
      <c r="AR27" s="34"/>
      <c r="AS27" s="34"/>
      <c r="AT27" s="34"/>
      <c r="AU27" s="34"/>
      <c r="AV27" s="34"/>
      <c r="AW27" s="34"/>
      <c r="AX27" s="34"/>
      <c r="AY27" s="34"/>
      <c r="AZ27" s="34"/>
      <c r="BA27" s="34"/>
    </row>
    <row r="28" spans="1:53" customFormat="1" ht="15" customHeight="1" x14ac:dyDescent="0.35">
      <c r="A28" s="31">
        <v>23</v>
      </c>
      <c r="B28" s="32" t="s">
        <v>305</v>
      </c>
      <c r="C28" s="33" t="s">
        <v>306</v>
      </c>
      <c r="D28" s="34" t="s">
        <v>307</v>
      </c>
      <c r="E28" s="34" t="s">
        <v>308</v>
      </c>
      <c r="F28" s="35">
        <v>45127</v>
      </c>
      <c r="G28" s="35">
        <v>45155</v>
      </c>
      <c r="H28" s="36">
        <v>45148</v>
      </c>
      <c r="I28" s="36">
        <v>45153</v>
      </c>
      <c r="J28" s="37">
        <v>19</v>
      </c>
      <c r="K28" s="34"/>
      <c r="L28" s="34"/>
      <c r="M28" s="34" t="s">
        <v>238</v>
      </c>
      <c r="N28" s="34"/>
      <c r="O28" s="34"/>
      <c r="P28" s="34"/>
      <c r="Q28" s="34" t="s">
        <v>234</v>
      </c>
      <c r="R28" s="34"/>
      <c r="S28" s="34"/>
      <c r="T28" s="34"/>
      <c r="U28" s="34"/>
      <c r="V28" s="34"/>
      <c r="W28" s="34"/>
      <c r="X28" s="34"/>
      <c r="Y28" s="34"/>
      <c r="Z28" s="34"/>
      <c r="AA28" s="34"/>
      <c r="AB28" s="34"/>
      <c r="AC28" s="34"/>
      <c r="AD28" s="34"/>
      <c r="AE28" s="34"/>
      <c r="AF28" s="34"/>
      <c r="AG28" s="34"/>
      <c r="AH28" s="34"/>
      <c r="AI28" s="34"/>
      <c r="AJ28" s="34"/>
      <c r="AK28" s="34"/>
      <c r="AL28" s="34"/>
      <c r="AM28" s="34"/>
      <c r="AN28" s="34"/>
      <c r="AO28" s="34"/>
      <c r="AP28" s="34"/>
      <c r="AQ28" s="34"/>
      <c r="AR28" s="34"/>
      <c r="AS28" s="34"/>
      <c r="AT28" s="34"/>
      <c r="AU28" s="34"/>
      <c r="AV28" s="34"/>
      <c r="AW28" s="34"/>
      <c r="AX28" s="34"/>
      <c r="AY28" s="34"/>
      <c r="AZ28" s="34"/>
      <c r="BA28" s="34"/>
    </row>
    <row r="29" spans="1:53" customFormat="1" ht="14.5" x14ac:dyDescent="0.35">
      <c r="A29" s="31">
        <v>63</v>
      </c>
      <c r="B29" s="53" t="s">
        <v>414</v>
      </c>
      <c r="C29" s="53" t="s">
        <v>415</v>
      </c>
      <c r="D29" s="53" t="s">
        <v>406</v>
      </c>
      <c r="E29" s="53" t="s">
        <v>337</v>
      </c>
      <c r="F29" s="54">
        <v>45134</v>
      </c>
      <c r="I29" s="54">
        <v>45140</v>
      </c>
      <c r="J29" s="53">
        <v>5</v>
      </c>
      <c r="M29" s="55" t="s">
        <v>341</v>
      </c>
    </row>
    <row r="30" spans="1:53" customFormat="1" ht="14.5" x14ac:dyDescent="0.35">
      <c r="A30" s="31">
        <v>64</v>
      </c>
      <c r="B30" s="50" t="s">
        <v>416</v>
      </c>
      <c r="C30" s="50" t="s">
        <v>417</v>
      </c>
      <c r="D30" s="50" t="s">
        <v>406</v>
      </c>
      <c r="E30" s="50" t="s">
        <v>337</v>
      </c>
      <c r="F30" s="51">
        <v>45135</v>
      </c>
      <c r="I30" s="51">
        <v>45140</v>
      </c>
      <c r="J30" s="50">
        <v>4</v>
      </c>
      <c r="M30" s="59" t="s">
        <v>341</v>
      </c>
    </row>
    <row r="31" spans="1:53" customFormat="1" ht="15" customHeight="1" x14ac:dyDescent="0.35">
      <c r="A31" s="31">
        <v>24</v>
      </c>
      <c r="B31" s="32" t="s">
        <v>309</v>
      </c>
      <c r="C31" s="33" t="s">
        <v>310</v>
      </c>
      <c r="D31" s="34" t="s">
        <v>311</v>
      </c>
      <c r="E31" s="34" t="s">
        <v>232</v>
      </c>
      <c r="F31" s="35">
        <v>45138</v>
      </c>
      <c r="G31" s="35">
        <v>45167</v>
      </c>
      <c r="H31" s="36">
        <v>45154</v>
      </c>
      <c r="I31" s="36">
        <v>45154</v>
      </c>
      <c r="J31" s="37">
        <v>13</v>
      </c>
      <c r="K31" s="34"/>
      <c r="L31" s="34"/>
      <c r="M31" s="34" t="s">
        <v>238</v>
      </c>
      <c r="N31" s="34"/>
      <c r="O31" s="34"/>
      <c r="P31" s="34"/>
      <c r="Q31" s="34" t="s">
        <v>234</v>
      </c>
      <c r="R31" s="34"/>
      <c r="S31" s="34"/>
      <c r="T31" s="34"/>
      <c r="U31" s="34"/>
      <c r="V31" s="34"/>
      <c r="W31" s="34"/>
      <c r="X31" s="34"/>
      <c r="Y31" s="34"/>
      <c r="Z31" s="34"/>
      <c r="AA31" s="34"/>
      <c r="AB31" s="34"/>
      <c r="AC31" s="34"/>
      <c r="AD31" s="34"/>
      <c r="AE31" s="34"/>
      <c r="AF31" s="34"/>
      <c r="AG31" s="34"/>
      <c r="AH31" s="34"/>
      <c r="AI31" s="34"/>
      <c r="AJ31" s="34"/>
      <c r="AK31" s="34"/>
      <c r="AL31" s="34"/>
      <c r="AM31" s="34"/>
      <c r="AN31" s="34"/>
      <c r="AO31" s="34"/>
      <c r="AP31" s="34"/>
      <c r="AQ31" s="34"/>
      <c r="AR31" s="34"/>
      <c r="AS31" s="34"/>
      <c r="AT31" s="34"/>
      <c r="AU31" s="34"/>
      <c r="AV31" s="34"/>
      <c r="AW31" s="34"/>
      <c r="AX31" s="34"/>
      <c r="AY31" s="34"/>
      <c r="AZ31" s="34"/>
      <c r="BA31" s="34"/>
    </row>
    <row r="32" spans="1:53" customFormat="1" ht="14.5" x14ac:dyDescent="0.35">
      <c r="A32" s="31">
        <v>65</v>
      </c>
      <c r="B32" s="53" t="s">
        <v>418</v>
      </c>
      <c r="C32" s="53" t="s">
        <v>419</v>
      </c>
      <c r="D32" s="53" t="s">
        <v>406</v>
      </c>
      <c r="E32" s="53" t="s">
        <v>337</v>
      </c>
      <c r="F32" s="54">
        <v>45138</v>
      </c>
      <c r="I32" s="54">
        <v>45140</v>
      </c>
      <c r="J32" s="53">
        <v>3</v>
      </c>
      <c r="M32" s="26" t="s">
        <v>341</v>
      </c>
    </row>
    <row r="33" spans="1:53" customFormat="1" ht="15" customHeight="1" x14ac:dyDescent="0.35">
      <c r="A33" s="31">
        <v>25</v>
      </c>
      <c r="B33" s="32" t="s">
        <v>312</v>
      </c>
      <c r="C33" s="33" t="s">
        <v>313</v>
      </c>
      <c r="D33" s="34" t="s">
        <v>73</v>
      </c>
      <c r="E33" s="34" t="s">
        <v>232</v>
      </c>
      <c r="F33" s="35">
        <v>45139</v>
      </c>
      <c r="G33" s="40">
        <v>45168</v>
      </c>
      <c r="H33" s="36">
        <v>45184</v>
      </c>
      <c r="I33" s="36">
        <v>45187</v>
      </c>
      <c r="J33" s="48">
        <v>35</v>
      </c>
      <c r="K33" s="34"/>
      <c r="L33" s="34"/>
      <c r="M33" s="34" t="s">
        <v>271</v>
      </c>
      <c r="N33" s="34"/>
      <c r="O33" s="34"/>
      <c r="P33" s="34"/>
      <c r="Q33" s="34" t="s">
        <v>234</v>
      </c>
      <c r="R33" s="34"/>
      <c r="S33" s="34"/>
      <c r="T33" s="34"/>
      <c r="U33" s="34"/>
      <c r="V33" s="34"/>
      <c r="W33" s="34"/>
      <c r="X33" s="34"/>
      <c r="Y33" s="34"/>
      <c r="Z33" s="34"/>
      <c r="AA33" s="34"/>
      <c r="AB33" s="34"/>
      <c r="AC33" s="34"/>
      <c r="AD33" s="34"/>
      <c r="AE33" s="34"/>
      <c r="AF33" s="34"/>
      <c r="AG33" s="34"/>
      <c r="AH33" s="34"/>
      <c r="AI33" s="34"/>
      <c r="AJ33" s="34"/>
      <c r="AK33" s="34"/>
      <c r="AL33" s="34"/>
      <c r="AM33" s="34"/>
      <c r="AN33" s="34"/>
      <c r="AO33" s="34"/>
      <c r="AP33" s="34"/>
      <c r="AQ33" s="34"/>
      <c r="AR33" s="34"/>
      <c r="AS33" s="34"/>
      <c r="AT33" s="34"/>
      <c r="AU33" s="34"/>
      <c r="AV33" s="34"/>
      <c r="AW33" s="34"/>
      <c r="AX33" s="34"/>
      <c r="AY33" s="34"/>
      <c r="AZ33" s="34"/>
      <c r="BA33" s="34"/>
    </row>
    <row r="34" spans="1:53" customFormat="1" ht="15" customHeight="1" x14ac:dyDescent="0.35">
      <c r="A34" s="31">
        <v>26</v>
      </c>
      <c r="B34" s="32" t="s">
        <v>314</v>
      </c>
      <c r="C34" s="33" t="s">
        <v>315</v>
      </c>
      <c r="D34" s="34" t="s">
        <v>316</v>
      </c>
      <c r="E34" s="34" t="s">
        <v>232</v>
      </c>
      <c r="F34" s="35">
        <v>45142</v>
      </c>
      <c r="G34" s="35">
        <v>45174</v>
      </c>
      <c r="H34" s="36">
        <v>45169</v>
      </c>
      <c r="I34" s="36">
        <v>45169</v>
      </c>
      <c r="J34" s="37">
        <v>20</v>
      </c>
      <c r="K34" s="34"/>
      <c r="L34" s="34"/>
      <c r="M34" s="34" t="s">
        <v>271</v>
      </c>
      <c r="N34" s="34"/>
      <c r="O34" s="34"/>
      <c r="P34" s="34"/>
      <c r="Q34" s="34" t="s">
        <v>234</v>
      </c>
      <c r="R34" s="34"/>
      <c r="S34" s="34"/>
      <c r="T34" s="34"/>
      <c r="U34" s="34"/>
      <c r="V34" s="34"/>
      <c r="W34" s="34"/>
      <c r="X34" s="34"/>
      <c r="Y34" s="34"/>
      <c r="Z34" s="34"/>
      <c r="AA34" s="34"/>
      <c r="AB34" s="34"/>
      <c r="AC34" s="34"/>
      <c r="AD34" s="34"/>
      <c r="AE34" s="34"/>
      <c r="AF34" s="34"/>
      <c r="AG34" s="34"/>
      <c r="AH34" s="34"/>
      <c r="AI34" s="34"/>
      <c r="AJ34" s="34"/>
      <c r="AK34" s="34"/>
      <c r="AL34" s="34"/>
      <c r="AM34" s="34"/>
      <c r="AN34" s="34"/>
      <c r="AO34" s="34"/>
      <c r="AP34" s="34"/>
      <c r="AQ34" s="34"/>
      <c r="AR34" s="34"/>
      <c r="AS34" s="34"/>
      <c r="AT34" s="34"/>
      <c r="AU34" s="34"/>
      <c r="AV34" s="34"/>
      <c r="AW34" s="34"/>
      <c r="AX34" s="34"/>
      <c r="AY34" s="34"/>
      <c r="AZ34" s="34"/>
      <c r="BA34" s="34"/>
    </row>
    <row r="35" spans="1:53" customFormat="1" ht="15" customHeight="1" x14ac:dyDescent="0.35">
      <c r="A35" s="31">
        <v>27</v>
      </c>
      <c r="B35" s="32" t="s">
        <v>317</v>
      </c>
      <c r="C35" s="33" t="s">
        <v>318</v>
      </c>
      <c r="D35" s="34" t="s">
        <v>319</v>
      </c>
      <c r="E35" s="34" t="s">
        <v>232</v>
      </c>
      <c r="F35" s="35">
        <v>45146</v>
      </c>
      <c r="G35" s="35">
        <v>45175</v>
      </c>
      <c r="H35" s="36">
        <v>45148</v>
      </c>
      <c r="I35" s="36">
        <v>45148</v>
      </c>
      <c r="J35" s="37">
        <v>3</v>
      </c>
      <c r="K35" s="34"/>
      <c r="L35" s="34"/>
      <c r="M35" s="34" t="s">
        <v>271</v>
      </c>
      <c r="N35" s="34"/>
      <c r="O35" s="34"/>
      <c r="P35" s="34"/>
      <c r="Q35" s="34" t="s">
        <v>234</v>
      </c>
      <c r="R35" s="34"/>
      <c r="S35" s="34"/>
      <c r="T35" s="34"/>
      <c r="U35" s="34"/>
      <c r="V35" s="34"/>
      <c r="W35" s="34"/>
      <c r="X35" s="34"/>
      <c r="Y35" s="34"/>
      <c r="Z35" s="34"/>
      <c r="AA35" s="34"/>
      <c r="AB35" s="34"/>
      <c r="AC35" s="34"/>
      <c r="AD35" s="34"/>
      <c r="AE35" s="34"/>
      <c r="AF35" s="34"/>
      <c r="AG35" s="34"/>
      <c r="AH35" s="34"/>
      <c r="AI35" s="34"/>
      <c r="AJ35" s="34"/>
      <c r="AK35" s="34"/>
      <c r="AL35" s="34"/>
      <c r="AM35" s="34"/>
      <c r="AN35" s="34"/>
      <c r="AO35" s="34"/>
      <c r="AP35" s="34"/>
      <c r="AQ35" s="34"/>
      <c r="AR35" s="34"/>
      <c r="AS35" s="34"/>
      <c r="AT35" s="34"/>
      <c r="AU35" s="34"/>
      <c r="AV35" s="34"/>
      <c r="AW35" s="34"/>
      <c r="AX35" s="34"/>
      <c r="AY35" s="34"/>
      <c r="AZ35" s="34"/>
      <c r="BA35" s="34"/>
    </row>
    <row r="36" spans="1:53" customFormat="1" ht="14.5" x14ac:dyDescent="0.35">
      <c r="A36" s="31">
        <v>66</v>
      </c>
      <c r="B36" s="50" t="s">
        <v>420</v>
      </c>
      <c r="C36" s="50" t="s">
        <v>421</v>
      </c>
      <c r="D36" s="50" t="s">
        <v>422</v>
      </c>
      <c r="E36" s="50" t="s">
        <v>337</v>
      </c>
      <c r="F36" s="51">
        <v>45146</v>
      </c>
      <c r="I36" s="51">
        <v>45146</v>
      </c>
      <c r="J36" s="53">
        <v>1</v>
      </c>
      <c r="M36" s="26" t="s">
        <v>341</v>
      </c>
    </row>
    <row r="37" spans="1:53" customFormat="1" ht="15" customHeight="1" x14ac:dyDescent="0.35">
      <c r="A37" s="31">
        <v>28</v>
      </c>
      <c r="B37" s="32" t="s">
        <v>320</v>
      </c>
      <c r="C37" s="33" t="s">
        <v>321</v>
      </c>
      <c r="D37" s="34" t="s">
        <v>73</v>
      </c>
      <c r="E37" s="34" t="s">
        <v>232</v>
      </c>
      <c r="F37" s="35">
        <v>45153</v>
      </c>
      <c r="G37" s="40">
        <v>45182</v>
      </c>
      <c r="H37" s="36">
        <v>45187</v>
      </c>
      <c r="I37" s="35">
        <v>45191</v>
      </c>
      <c r="J37" s="48">
        <v>29</v>
      </c>
      <c r="K37" s="34"/>
      <c r="L37" s="34"/>
      <c r="M37" s="34" t="s">
        <v>271</v>
      </c>
      <c r="N37" s="34"/>
      <c r="O37" s="34"/>
      <c r="P37" s="34"/>
      <c r="Q37" s="34" t="s">
        <v>234</v>
      </c>
      <c r="R37" s="34"/>
      <c r="S37" s="34"/>
      <c r="T37" s="34"/>
      <c r="U37" s="34"/>
      <c r="V37" s="34"/>
      <c r="W37" s="34"/>
      <c r="X37" s="34"/>
      <c r="Y37" s="34"/>
      <c r="Z37" s="34"/>
      <c r="AA37" s="34"/>
      <c r="AB37" s="34"/>
      <c r="AC37" s="34"/>
      <c r="AD37" s="34"/>
      <c r="AE37" s="34"/>
      <c r="AF37" s="34"/>
      <c r="AG37" s="34"/>
      <c r="AH37" s="34"/>
      <c r="AI37" s="34"/>
      <c r="AJ37" s="34"/>
      <c r="AK37" s="34"/>
      <c r="AL37" s="34"/>
      <c r="AM37" s="34"/>
      <c r="AN37" s="34"/>
      <c r="AO37" s="34"/>
      <c r="AP37" s="34"/>
      <c r="AQ37" s="34"/>
      <c r="AR37" s="34"/>
      <c r="AS37" s="34"/>
      <c r="AT37" s="34"/>
      <c r="AU37" s="34"/>
      <c r="AV37" s="34"/>
      <c r="AW37" s="34"/>
      <c r="AX37" s="34"/>
      <c r="AY37" s="34"/>
      <c r="AZ37" s="34"/>
      <c r="BA37" s="34"/>
    </row>
    <row r="38" spans="1:53" customFormat="1" ht="15" customHeight="1" x14ac:dyDescent="0.35">
      <c r="A38" s="31">
        <v>29</v>
      </c>
      <c r="B38" s="32" t="s">
        <v>322</v>
      </c>
      <c r="C38" s="33" t="s">
        <v>323</v>
      </c>
      <c r="D38" s="34" t="s">
        <v>324</v>
      </c>
      <c r="E38" s="34" t="s">
        <v>232</v>
      </c>
      <c r="F38" s="35">
        <v>45153</v>
      </c>
      <c r="G38" s="35">
        <v>45182</v>
      </c>
      <c r="H38" s="36">
        <v>45176</v>
      </c>
      <c r="I38" s="36">
        <v>45180</v>
      </c>
      <c r="J38" s="37">
        <v>20</v>
      </c>
      <c r="K38" s="34"/>
      <c r="L38" s="34"/>
      <c r="M38" s="34" t="s">
        <v>271</v>
      </c>
      <c r="N38" s="34"/>
      <c r="O38" s="34"/>
      <c r="P38" s="34"/>
      <c r="Q38" s="34" t="s">
        <v>234</v>
      </c>
      <c r="R38" s="34"/>
      <c r="S38" s="34"/>
      <c r="T38" s="34"/>
      <c r="U38" s="34"/>
      <c r="V38" s="34"/>
      <c r="W38" s="34"/>
      <c r="X38" s="34"/>
      <c r="Y38" s="34"/>
      <c r="Z38" s="34"/>
      <c r="AA38" s="34"/>
      <c r="AB38" s="34"/>
      <c r="AC38" s="34"/>
      <c r="AD38" s="34"/>
      <c r="AE38" s="34"/>
      <c r="AF38" s="34"/>
      <c r="AG38" s="34"/>
      <c r="AH38" s="34"/>
      <c r="AI38" s="34"/>
      <c r="AJ38" s="34"/>
      <c r="AK38" s="34"/>
      <c r="AL38" s="34"/>
      <c r="AM38" s="34"/>
      <c r="AN38" s="34"/>
      <c r="AO38" s="34"/>
      <c r="AP38" s="34"/>
      <c r="AQ38" s="34"/>
      <c r="AR38" s="34"/>
      <c r="AS38" s="34"/>
      <c r="AT38" s="34"/>
      <c r="AU38" s="34"/>
      <c r="AV38" s="34"/>
      <c r="AW38" s="34"/>
      <c r="AX38" s="34"/>
      <c r="AY38" s="34"/>
      <c r="AZ38" s="34"/>
      <c r="BA38" s="34"/>
    </row>
    <row r="39" spans="1:53" customFormat="1" ht="15" customHeight="1" x14ac:dyDescent="0.35">
      <c r="A39" s="31">
        <v>30</v>
      </c>
      <c r="B39" s="32" t="s">
        <v>325</v>
      </c>
      <c r="C39" s="33" t="s">
        <v>326</v>
      </c>
      <c r="D39" s="34" t="s">
        <v>276</v>
      </c>
      <c r="E39" s="34" t="s">
        <v>232</v>
      </c>
      <c r="F39" s="35">
        <v>45154</v>
      </c>
      <c r="G39" s="40">
        <v>45183</v>
      </c>
      <c r="H39" s="36">
        <v>45191</v>
      </c>
      <c r="I39" s="36">
        <v>45198</v>
      </c>
      <c r="J39" s="48">
        <v>33</v>
      </c>
      <c r="K39" s="34"/>
      <c r="L39" s="34"/>
      <c r="M39" s="34" t="s">
        <v>271</v>
      </c>
      <c r="N39" s="34"/>
      <c r="O39" s="34"/>
      <c r="P39" s="34"/>
      <c r="Q39" s="34" t="s">
        <v>234</v>
      </c>
      <c r="R39" s="34"/>
      <c r="S39" s="34"/>
      <c r="T39" s="34"/>
      <c r="U39" s="34"/>
      <c r="V39" s="34"/>
      <c r="W39" s="34"/>
      <c r="X39" s="34"/>
      <c r="Y39" s="34"/>
      <c r="Z39" s="34"/>
      <c r="AA39" s="34"/>
      <c r="AB39" s="34"/>
      <c r="AC39" s="34"/>
      <c r="AD39" s="34"/>
      <c r="AE39" s="34"/>
      <c r="AF39" s="34"/>
      <c r="AG39" s="34"/>
      <c r="AH39" s="34"/>
      <c r="AI39" s="34"/>
      <c r="AJ39" s="34"/>
      <c r="AK39" s="34"/>
      <c r="AL39" s="34"/>
      <c r="AM39" s="34"/>
      <c r="AN39" s="34"/>
      <c r="AO39" s="34"/>
      <c r="AP39" s="34"/>
      <c r="AQ39" s="34"/>
      <c r="AR39" s="34"/>
      <c r="AS39" s="34"/>
      <c r="AT39" s="34"/>
      <c r="AU39" s="34"/>
      <c r="AV39" s="34"/>
      <c r="AW39" s="34"/>
      <c r="AX39" s="34"/>
      <c r="AY39" s="34"/>
      <c r="AZ39" s="34"/>
      <c r="BA39" s="34"/>
    </row>
    <row r="40" spans="1:53" customFormat="1" ht="15" customHeight="1" x14ac:dyDescent="0.35">
      <c r="A40" s="31">
        <v>31</v>
      </c>
      <c r="B40" s="32" t="s">
        <v>327</v>
      </c>
      <c r="C40" s="33" t="s">
        <v>328</v>
      </c>
      <c r="D40" s="34" t="s">
        <v>329</v>
      </c>
      <c r="E40" s="34" t="s">
        <v>232</v>
      </c>
      <c r="F40" s="35">
        <v>45155</v>
      </c>
      <c r="G40" s="35">
        <v>45184</v>
      </c>
      <c r="H40" s="36">
        <v>45177</v>
      </c>
      <c r="I40" s="36">
        <v>45180</v>
      </c>
      <c r="J40" s="37">
        <v>18</v>
      </c>
      <c r="K40" s="34"/>
      <c r="L40" s="34"/>
      <c r="M40" s="34" t="s">
        <v>271</v>
      </c>
      <c r="N40" s="34"/>
      <c r="O40" s="34"/>
      <c r="P40" s="34"/>
      <c r="Q40" s="34" t="s">
        <v>234</v>
      </c>
      <c r="R40" s="34"/>
      <c r="S40" s="34"/>
      <c r="T40" s="34"/>
      <c r="U40" s="34"/>
      <c r="V40" s="34"/>
      <c r="W40" s="34"/>
      <c r="X40" s="34"/>
      <c r="Y40" s="34"/>
      <c r="Z40" s="34"/>
      <c r="AA40" s="34"/>
      <c r="AB40" s="34"/>
      <c r="AC40" s="34"/>
      <c r="AD40" s="34"/>
      <c r="AE40" s="34"/>
      <c r="AF40" s="34"/>
      <c r="AG40" s="34"/>
      <c r="AH40" s="34"/>
      <c r="AI40" s="34"/>
      <c r="AJ40" s="34"/>
      <c r="AK40" s="34"/>
      <c r="AL40" s="34"/>
      <c r="AM40" s="34"/>
      <c r="AN40" s="34"/>
      <c r="AO40" s="34"/>
      <c r="AP40" s="34"/>
      <c r="AQ40" s="34"/>
      <c r="AR40" s="34"/>
      <c r="AS40" s="34"/>
      <c r="AT40" s="34"/>
      <c r="AU40" s="34"/>
      <c r="AV40" s="34"/>
      <c r="AW40" s="34"/>
      <c r="AX40" s="34"/>
      <c r="AY40" s="34"/>
      <c r="AZ40" s="34"/>
      <c r="BA40" s="34"/>
    </row>
    <row r="41" spans="1:53" customFormat="1" ht="49" customHeight="1" x14ac:dyDescent="0.35">
      <c r="A41" s="31">
        <v>32</v>
      </c>
      <c r="B41" s="32" t="s">
        <v>330</v>
      </c>
      <c r="C41" s="39" t="s">
        <v>331</v>
      </c>
      <c r="D41" s="17" t="s">
        <v>332</v>
      </c>
      <c r="E41" s="17" t="s">
        <v>232</v>
      </c>
      <c r="F41" s="40">
        <v>45155</v>
      </c>
      <c r="G41" s="40">
        <v>45184</v>
      </c>
      <c r="H41" s="17" t="s">
        <v>183</v>
      </c>
      <c r="I41" s="41">
        <v>45211</v>
      </c>
      <c r="J41" s="48">
        <v>41</v>
      </c>
      <c r="K41" s="34" t="s">
        <v>333</v>
      </c>
      <c r="L41" s="34"/>
      <c r="M41" s="33" t="s">
        <v>479</v>
      </c>
      <c r="N41" s="34" t="s">
        <v>234</v>
      </c>
      <c r="O41" s="34"/>
      <c r="P41" s="34"/>
      <c r="Q41" s="34" t="s">
        <v>234</v>
      </c>
      <c r="R41" s="34"/>
      <c r="S41" s="34"/>
      <c r="T41" s="34"/>
      <c r="U41" s="34"/>
      <c r="V41" s="34"/>
      <c r="W41" s="34"/>
      <c r="X41" s="34"/>
      <c r="Y41" s="34"/>
      <c r="Z41" s="34"/>
      <c r="AA41" s="34"/>
      <c r="AB41" s="34"/>
      <c r="AC41" s="34"/>
      <c r="AD41" s="34"/>
      <c r="AE41" s="34"/>
      <c r="AF41" s="34"/>
      <c r="AG41" s="34"/>
      <c r="AH41" s="34"/>
      <c r="AI41" s="34"/>
      <c r="AJ41" s="34"/>
      <c r="AK41" s="34"/>
      <c r="AL41" s="34"/>
      <c r="AM41" s="34"/>
      <c r="AN41" s="34"/>
      <c r="AO41" s="34"/>
      <c r="AP41" s="34"/>
      <c r="AQ41" s="34"/>
      <c r="AR41" s="34"/>
      <c r="AS41" s="34"/>
      <c r="AT41" s="34"/>
      <c r="AU41" s="34"/>
      <c r="AV41" s="34"/>
      <c r="AW41" s="34"/>
      <c r="AX41" s="34"/>
      <c r="AY41" s="34"/>
      <c r="AZ41" s="34"/>
      <c r="BA41" s="34"/>
    </row>
    <row r="42" spans="1:53" customFormat="1" ht="15" customHeight="1" x14ac:dyDescent="0.35">
      <c r="A42" s="31">
        <v>33</v>
      </c>
      <c r="B42" s="32" t="s">
        <v>334</v>
      </c>
      <c r="C42" s="39" t="s">
        <v>335</v>
      </c>
      <c r="D42" s="17" t="s">
        <v>336</v>
      </c>
      <c r="E42" s="17" t="s">
        <v>337</v>
      </c>
      <c r="F42" s="40">
        <v>45140</v>
      </c>
      <c r="G42" s="40">
        <v>45196</v>
      </c>
      <c r="H42" s="17" t="s">
        <v>183</v>
      </c>
      <c r="I42" s="41">
        <v>45222</v>
      </c>
      <c r="J42" s="48">
        <v>59</v>
      </c>
      <c r="K42" s="34"/>
      <c r="L42" s="34"/>
      <c r="M42" s="34" t="s">
        <v>481</v>
      </c>
      <c r="N42" s="34"/>
      <c r="O42" s="34"/>
      <c r="P42" s="34"/>
      <c r="Q42" s="34"/>
      <c r="R42" s="34"/>
      <c r="S42" s="34"/>
      <c r="T42" s="34"/>
      <c r="U42" s="34"/>
      <c r="V42" s="34"/>
      <c r="W42" s="34"/>
      <c r="X42" s="34"/>
      <c r="Y42" s="34"/>
      <c r="Z42" s="34"/>
      <c r="AA42" s="34"/>
      <c r="AB42" s="34"/>
      <c r="AC42" s="34"/>
      <c r="AD42" s="34"/>
      <c r="AE42" s="34"/>
      <c r="AF42" s="34"/>
      <c r="AG42" s="34"/>
      <c r="AH42" s="34"/>
      <c r="AI42" s="34"/>
      <c r="AJ42" s="34"/>
      <c r="AK42" s="34"/>
      <c r="AL42" s="34"/>
      <c r="AM42" s="34"/>
      <c r="AN42" s="34"/>
      <c r="AO42" s="34"/>
      <c r="AP42" s="34"/>
      <c r="AQ42" s="34"/>
      <c r="AR42" s="34"/>
      <c r="AS42" s="34"/>
      <c r="AT42" s="34"/>
      <c r="AU42" s="34"/>
      <c r="AV42" s="34"/>
      <c r="AW42" s="34"/>
      <c r="AX42" s="34"/>
      <c r="AY42" s="34"/>
      <c r="AZ42" s="34"/>
      <c r="BA42" s="34"/>
    </row>
    <row r="43" spans="1:53" customFormat="1" ht="15" customHeight="1" x14ac:dyDescent="0.35">
      <c r="A43" s="31">
        <v>34</v>
      </c>
      <c r="B43" s="32" t="s">
        <v>338</v>
      </c>
      <c r="C43" s="33" t="s">
        <v>339</v>
      </c>
      <c r="D43" s="34" t="s">
        <v>340</v>
      </c>
      <c r="E43" s="34" t="s">
        <v>232</v>
      </c>
      <c r="F43" s="35">
        <v>45162</v>
      </c>
      <c r="G43" s="35">
        <v>45191</v>
      </c>
      <c r="H43" s="36">
        <v>45169</v>
      </c>
      <c r="I43" s="36">
        <v>45169</v>
      </c>
      <c r="J43" s="37">
        <v>6</v>
      </c>
      <c r="K43" s="34"/>
      <c r="L43" s="34"/>
      <c r="M43" s="34" t="s">
        <v>341</v>
      </c>
      <c r="N43" s="34"/>
      <c r="O43" s="34"/>
      <c r="P43" s="34"/>
      <c r="Q43" s="34" t="s">
        <v>234</v>
      </c>
      <c r="R43" s="34"/>
      <c r="S43" s="34"/>
      <c r="T43" s="34"/>
      <c r="U43" s="34"/>
      <c r="V43" s="34"/>
      <c r="W43" s="34"/>
      <c r="X43" s="34"/>
      <c r="Y43" s="34"/>
      <c r="Z43" s="34"/>
      <c r="AA43" s="34"/>
      <c r="AB43" s="34"/>
      <c r="AC43" s="34"/>
      <c r="AD43" s="34"/>
      <c r="AE43" s="34"/>
      <c r="AF43" s="34"/>
      <c r="AG43" s="34"/>
      <c r="AH43" s="34"/>
      <c r="AI43" s="34"/>
      <c r="AJ43" s="34"/>
      <c r="AK43" s="34"/>
      <c r="AL43" s="34"/>
      <c r="AM43" s="34"/>
      <c r="AN43" s="34"/>
      <c r="AO43" s="34"/>
      <c r="AP43" s="34"/>
      <c r="AQ43" s="34"/>
      <c r="AR43" s="34"/>
      <c r="AS43" s="34"/>
      <c r="AT43" s="34"/>
      <c r="AU43" s="34"/>
      <c r="AV43" s="34"/>
      <c r="AW43" s="34"/>
      <c r="AX43" s="34"/>
      <c r="AY43" s="34"/>
      <c r="AZ43" s="34"/>
      <c r="BA43" s="34"/>
    </row>
    <row r="44" spans="1:53" customFormat="1" ht="15" customHeight="1" x14ac:dyDescent="0.35">
      <c r="A44" s="31">
        <v>35</v>
      </c>
      <c r="B44" s="32" t="s">
        <v>342</v>
      </c>
      <c r="C44" s="33" t="s">
        <v>343</v>
      </c>
      <c r="D44" s="42" t="s">
        <v>344</v>
      </c>
      <c r="E44" s="34" t="s">
        <v>232</v>
      </c>
      <c r="F44" s="35">
        <v>45163</v>
      </c>
      <c r="G44" s="35">
        <v>45194</v>
      </c>
      <c r="H44" s="36">
        <v>45194</v>
      </c>
      <c r="I44" s="36">
        <v>45198</v>
      </c>
      <c r="J44" s="48">
        <v>26</v>
      </c>
      <c r="K44" s="34"/>
      <c r="L44" s="34"/>
      <c r="M44" s="34" t="s">
        <v>271</v>
      </c>
      <c r="N44" s="34"/>
      <c r="O44" s="34"/>
      <c r="P44" s="34"/>
      <c r="Q44" s="34" t="s">
        <v>234</v>
      </c>
      <c r="R44" s="34"/>
      <c r="S44" s="34"/>
      <c r="T44" s="34"/>
      <c r="U44" s="34"/>
      <c r="V44" s="34"/>
      <c r="W44" s="34"/>
      <c r="X44" s="34"/>
      <c r="Y44" s="34"/>
      <c r="Z44" s="34"/>
      <c r="AA44" s="34"/>
      <c r="AB44" s="34"/>
      <c r="AC44" s="34"/>
      <c r="AD44" s="34"/>
      <c r="AE44" s="34"/>
      <c r="AF44" s="34"/>
      <c r="AG44" s="34"/>
      <c r="AH44" s="34"/>
      <c r="AI44" s="34"/>
      <c r="AJ44" s="34"/>
      <c r="AK44" s="34"/>
      <c r="AL44" s="34"/>
      <c r="AM44" s="34"/>
      <c r="AN44" s="34"/>
      <c r="AO44" s="34"/>
      <c r="AP44" s="34"/>
      <c r="AQ44" s="34"/>
      <c r="AR44" s="34"/>
      <c r="AS44" s="34"/>
      <c r="AT44" s="34"/>
      <c r="AU44" s="34"/>
      <c r="AV44" s="34"/>
      <c r="AW44" s="34"/>
      <c r="AX44" s="34"/>
      <c r="AY44" s="34"/>
      <c r="AZ44" s="34"/>
      <c r="BA44" s="34"/>
    </row>
    <row r="45" spans="1:53" customFormat="1" ht="15" customHeight="1" x14ac:dyDescent="0.35">
      <c r="A45" s="31">
        <v>36</v>
      </c>
      <c r="B45" s="32" t="s">
        <v>345</v>
      </c>
      <c r="C45" s="33" t="s">
        <v>346</v>
      </c>
      <c r="D45" s="34" t="s">
        <v>347</v>
      </c>
      <c r="E45" s="34" t="s">
        <v>232</v>
      </c>
      <c r="F45" s="35">
        <v>45164</v>
      </c>
      <c r="G45" s="35">
        <v>45195</v>
      </c>
      <c r="H45" s="36">
        <v>45184</v>
      </c>
      <c r="I45" s="36">
        <v>45184</v>
      </c>
      <c r="J45" s="37">
        <v>15</v>
      </c>
      <c r="K45" s="34"/>
      <c r="L45" s="34"/>
      <c r="M45" s="34" t="s">
        <v>341</v>
      </c>
      <c r="N45" s="34"/>
      <c r="O45" s="34"/>
      <c r="P45" s="34"/>
      <c r="Q45" s="34" t="s">
        <v>234</v>
      </c>
      <c r="R45" s="34"/>
      <c r="S45" s="34"/>
      <c r="T45" s="34"/>
      <c r="U45" s="34"/>
      <c r="V45" s="34"/>
      <c r="W45" s="34"/>
      <c r="X45" s="34"/>
      <c r="Y45" s="34"/>
      <c r="Z45" s="34"/>
      <c r="AA45" s="34"/>
      <c r="AB45" s="34"/>
      <c r="AC45" s="34"/>
      <c r="AD45" s="34"/>
      <c r="AE45" s="34"/>
      <c r="AF45" s="34"/>
      <c r="AG45" s="34"/>
      <c r="AH45" s="34"/>
      <c r="AI45" s="34"/>
      <c r="AJ45" s="34"/>
      <c r="AK45" s="34"/>
      <c r="AL45" s="34"/>
      <c r="AM45" s="34"/>
      <c r="AN45" s="34"/>
      <c r="AO45" s="34"/>
      <c r="AP45" s="34"/>
      <c r="AQ45" s="34"/>
      <c r="AR45" s="34"/>
      <c r="AS45" s="34"/>
      <c r="AT45" s="34"/>
      <c r="AU45" s="34"/>
      <c r="AV45" s="34"/>
      <c r="AW45" s="34"/>
      <c r="AX45" s="34"/>
      <c r="AY45" s="34"/>
      <c r="AZ45" s="34"/>
      <c r="BA45" s="34"/>
    </row>
    <row r="46" spans="1:53" customFormat="1" ht="15" customHeight="1" x14ac:dyDescent="0.35">
      <c r="A46" s="31">
        <v>37</v>
      </c>
      <c r="B46" s="43" t="s">
        <v>348</v>
      </c>
      <c r="C46" s="44" t="s">
        <v>349</v>
      </c>
      <c r="D46" s="45" t="s">
        <v>70</v>
      </c>
      <c r="E46" s="45" t="s">
        <v>232</v>
      </c>
      <c r="F46" s="46">
        <v>45165</v>
      </c>
      <c r="G46" s="46">
        <v>45195</v>
      </c>
      <c r="H46" s="47">
        <v>45223</v>
      </c>
      <c r="I46" s="47">
        <v>45232</v>
      </c>
      <c r="J46" s="48">
        <v>49</v>
      </c>
      <c r="K46" s="34"/>
      <c r="L46" s="34"/>
      <c r="M46" s="34" t="s">
        <v>341</v>
      </c>
      <c r="N46" s="34"/>
      <c r="O46" s="34"/>
      <c r="P46" s="34"/>
      <c r="Q46" s="34"/>
      <c r="R46" s="34"/>
      <c r="S46" s="34"/>
      <c r="T46" s="34"/>
      <c r="U46" s="34"/>
      <c r="V46" s="34"/>
      <c r="W46" s="34"/>
      <c r="X46" s="34"/>
      <c r="Y46" s="34"/>
      <c r="Z46" s="34"/>
      <c r="AA46" s="34"/>
      <c r="AB46" s="34"/>
      <c r="AC46" s="34"/>
      <c r="AD46" s="34"/>
      <c r="AE46" s="34"/>
      <c r="AF46" s="34"/>
      <c r="AG46" s="34"/>
      <c r="AH46" s="34"/>
      <c r="AI46" s="34"/>
      <c r="AJ46" s="34"/>
      <c r="AK46" s="34"/>
      <c r="AL46" s="34"/>
      <c r="AM46" s="34"/>
      <c r="AN46" s="34"/>
      <c r="AO46" s="34"/>
      <c r="AP46" s="34"/>
      <c r="AQ46" s="34"/>
      <c r="AR46" s="34"/>
      <c r="AS46" s="34"/>
      <c r="AT46" s="34"/>
      <c r="AU46" s="34"/>
      <c r="AV46" s="34"/>
      <c r="AW46" s="34"/>
      <c r="AX46" s="34"/>
      <c r="AY46" s="34"/>
      <c r="AZ46" s="34"/>
      <c r="BA46" s="34"/>
    </row>
    <row r="47" spans="1:53" customFormat="1" ht="15" customHeight="1" x14ac:dyDescent="0.35">
      <c r="A47" s="31">
        <v>38</v>
      </c>
      <c r="B47" s="43" t="s">
        <v>350</v>
      </c>
      <c r="C47" s="44" t="s">
        <v>351</v>
      </c>
      <c r="D47" s="45" t="s">
        <v>352</v>
      </c>
      <c r="E47" s="45" t="s">
        <v>232</v>
      </c>
      <c r="F47" s="46">
        <v>45167</v>
      </c>
      <c r="G47" s="46">
        <v>45195</v>
      </c>
      <c r="H47" s="47">
        <v>45209</v>
      </c>
      <c r="I47" s="47">
        <v>45210</v>
      </c>
      <c r="J47" s="48">
        <v>32</v>
      </c>
      <c r="K47" s="34"/>
      <c r="L47" s="34"/>
      <c r="M47" s="34" t="s">
        <v>271</v>
      </c>
      <c r="N47" s="34"/>
      <c r="O47" s="34"/>
      <c r="P47" s="34"/>
      <c r="Q47" s="34" t="s">
        <v>234</v>
      </c>
      <c r="R47" s="34"/>
      <c r="S47" s="34"/>
      <c r="T47" s="34"/>
      <c r="U47" s="34"/>
      <c r="V47" s="34"/>
      <c r="W47" s="34"/>
      <c r="X47" s="34"/>
      <c r="Y47" s="34"/>
      <c r="Z47" s="34"/>
      <c r="AA47" s="34"/>
      <c r="AB47" s="34"/>
      <c r="AC47" s="34"/>
      <c r="AD47" s="34"/>
      <c r="AE47" s="34"/>
      <c r="AF47" s="34"/>
      <c r="AG47" s="34"/>
      <c r="AH47" s="34"/>
      <c r="AI47" s="34"/>
      <c r="AJ47" s="34"/>
      <c r="AK47" s="34"/>
      <c r="AL47" s="34"/>
      <c r="AM47" s="34"/>
      <c r="AN47" s="34"/>
      <c r="AO47" s="34"/>
      <c r="AP47" s="34"/>
      <c r="AQ47" s="34"/>
      <c r="AR47" s="34"/>
      <c r="AS47" s="34"/>
      <c r="AT47" s="34"/>
      <c r="AU47" s="34"/>
      <c r="AV47" s="34"/>
      <c r="AW47" s="34"/>
      <c r="AX47" s="34"/>
      <c r="AY47" s="34"/>
      <c r="AZ47" s="34"/>
      <c r="BA47" s="34"/>
    </row>
    <row r="48" spans="1:53" customFormat="1" ht="15" customHeight="1" x14ac:dyDescent="0.35">
      <c r="A48" s="31">
        <v>39</v>
      </c>
      <c r="B48" s="32" t="s">
        <v>353</v>
      </c>
      <c r="C48" s="33" t="s">
        <v>354</v>
      </c>
      <c r="D48" s="34" t="s">
        <v>276</v>
      </c>
      <c r="E48" s="34" t="s">
        <v>337</v>
      </c>
      <c r="F48" s="35">
        <v>45172</v>
      </c>
      <c r="G48" s="35">
        <v>45201</v>
      </c>
      <c r="H48" s="36">
        <v>45201</v>
      </c>
      <c r="I48" s="36">
        <v>45202</v>
      </c>
      <c r="J48" s="48">
        <v>22</v>
      </c>
      <c r="K48" s="34"/>
      <c r="L48" s="34"/>
      <c r="M48" s="34" t="s">
        <v>341</v>
      </c>
      <c r="N48" s="34"/>
      <c r="O48" s="34"/>
      <c r="P48" s="34"/>
      <c r="Q48" s="34" t="s">
        <v>234</v>
      </c>
      <c r="R48" s="34"/>
      <c r="S48" s="34"/>
      <c r="T48" s="34"/>
      <c r="U48" s="34"/>
      <c r="V48" s="34"/>
      <c r="W48" s="34"/>
      <c r="X48" s="34"/>
      <c r="Y48" s="34"/>
      <c r="Z48" s="34"/>
      <c r="AA48" s="34"/>
      <c r="AB48" s="34"/>
      <c r="AC48" s="34"/>
      <c r="AD48" s="34"/>
      <c r="AE48" s="34"/>
      <c r="AF48" s="34"/>
      <c r="AG48" s="34"/>
      <c r="AH48" s="34"/>
      <c r="AI48" s="34"/>
      <c r="AJ48" s="34"/>
      <c r="AK48" s="34"/>
      <c r="AL48" s="34"/>
      <c r="AM48" s="34"/>
      <c r="AN48" s="34"/>
      <c r="AO48" s="34"/>
      <c r="AP48" s="34"/>
      <c r="AQ48" s="34"/>
      <c r="AR48" s="34"/>
      <c r="AS48" s="34"/>
      <c r="AT48" s="34"/>
      <c r="AU48" s="34"/>
      <c r="AV48" s="34"/>
      <c r="AW48" s="34"/>
      <c r="AX48" s="34"/>
      <c r="AY48" s="34"/>
      <c r="AZ48" s="34"/>
      <c r="BA48" s="34"/>
    </row>
    <row r="49" spans="1:53" customFormat="1" ht="15" customHeight="1" x14ac:dyDescent="0.35">
      <c r="A49" s="31">
        <v>40</v>
      </c>
      <c r="B49" s="32" t="s">
        <v>355</v>
      </c>
      <c r="C49" s="33" t="s">
        <v>356</v>
      </c>
      <c r="D49" s="34" t="s">
        <v>288</v>
      </c>
      <c r="E49" s="34" t="s">
        <v>337</v>
      </c>
      <c r="F49" s="35">
        <v>45173</v>
      </c>
      <c r="G49" s="35">
        <v>45201</v>
      </c>
      <c r="H49" s="36">
        <v>45187</v>
      </c>
      <c r="I49" s="36">
        <v>45198</v>
      </c>
      <c r="J49" s="37">
        <v>20</v>
      </c>
      <c r="K49" s="34"/>
      <c r="L49" s="34"/>
      <c r="M49" s="34" t="s">
        <v>271</v>
      </c>
      <c r="N49" s="34"/>
      <c r="O49" s="34"/>
      <c r="P49" s="34"/>
      <c r="Q49" s="34" t="s">
        <v>234</v>
      </c>
      <c r="R49" s="34"/>
      <c r="S49" s="34"/>
      <c r="T49" s="34"/>
      <c r="U49" s="34"/>
      <c r="V49" s="34"/>
      <c r="W49" s="34"/>
      <c r="X49" s="34"/>
      <c r="Y49" s="34"/>
      <c r="Z49" s="34"/>
      <c r="AA49" s="34"/>
      <c r="AB49" s="34"/>
      <c r="AC49" s="34"/>
      <c r="AD49" s="34"/>
      <c r="AE49" s="34"/>
      <c r="AF49" s="34"/>
      <c r="AG49" s="34"/>
      <c r="AH49" s="34"/>
      <c r="AI49" s="34"/>
      <c r="AJ49" s="34"/>
      <c r="AK49" s="34"/>
      <c r="AL49" s="34"/>
      <c r="AM49" s="34"/>
      <c r="AN49" s="34"/>
      <c r="AO49" s="34"/>
      <c r="AP49" s="34"/>
      <c r="AQ49" s="34"/>
      <c r="AR49" s="34"/>
      <c r="AS49" s="34"/>
      <c r="AT49" s="34"/>
      <c r="AU49" s="34"/>
      <c r="AV49" s="34"/>
      <c r="AW49" s="34"/>
      <c r="AX49" s="34"/>
      <c r="AY49" s="34"/>
      <c r="AZ49" s="34"/>
      <c r="BA49" s="34"/>
    </row>
    <row r="50" spans="1:53" customFormat="1" ht="15" customHeight="1" x14ac:dyDescent="0.35">
      <c r="A50" s="31">
        <v>41</v>
      </c>
      <c r="B50" s="32" t="s">
        <v>357</v>
      </c>
      <c r="C50" s="33" t="s">
        <v>358</v>
      </c>
      <c r="D50" s="34" t="s">
        <v>359</v>
      </c>
      <c r="E50" s="34" t="s">
        <v>337</v>
      </c>
      <c r="F50" s="35">
        <v>45175</v>
      </c>
      <c r="G50" s="35">
        <v>45203</v>
      </c>
      <c r="H50" s="36">
        <v>45184</v>
      </c>
      <c r="I50" s="36">
        <v>45187</v>
      </c>
      <c r="J50" s="37">
        <v>9</v>
      </c>
      <c r="K50" s="34"/>
      <c r="L50" s="34"/>
      <c r="M50" s="34" t="s">
        <v>341</v>
      </c>
      <c r="N50" s="34"/>
      <c r="O50" s="34"/>
      <c r="P50" s="34"/>
      <c r="Q50" s="34" t="s">
        <v>234</v>
      </c>
      <c r="R50" s="34"/>
      <c r="S50" s="34"/>
      <c r="T50" s="34"/>
      <c r="U50" s="34"/>
      <c r="V50" s="34"/>
      <c r="W50" s="34"/>
      <c r="X50" s="34"/>
      <c r="Y50" s="34"/>
      <c r="Z50" s="34"/>
      <c r="AA50" s="34"/>
      <c r="AB50" s="34"/>
      <c r="AC50" s="34"/>
      <c r="AD50" s="34"/>
      <c r="AE50" s="34"/>
      <c r="AF50" s="34"/>
      <c r="AG50" s="34"/>
      <c r="AH50" s="34"/>
      <c r="AI50" s="34"/>
      <c r="AJ50" s="34"/>
      <c r="AK50" s="34"/>
      <c r="AL50" s="34"/>
      <c r="AM50" s="34"/>
      <c r="AN50" s="34"/>
      <c r="AO50" s="34"/>
      <c r="AP50" s="34"/>
      <c r="AQ50" s="34"/>
      <c r="AR50" s="34"/>
      <c r="AS50" s="34"/>
      <c r="AT50" s="34"/>
      <c r="AU50" s="34"/>
      <c r="AV50" s="34"/>
      <c r="AW50" s="34"/>
      <c r="AX50" s="34"/>
      <c r="AY50" s="34"/>
      <c r="AZ50" s="34"/>
      <c r="BA50" s="34"/>
    </row>
    <row r="51" spans="1:53" customFormat="1" ht="15" customHeight="1" x14ac:dyDescent="0.35">
      <c r="A51" s="31">
        <v>42</v>
      </c>
      <c r="B51" s="32" t="s">
        <v>360</v>
      </c>
      <c r="C51" s="33" t="s">
        <v>361</v>
      </c>
      <c r="D51" s="34" t="s">
        <v>344</v>
      </c>
      <c r="E51" s="34" t="s">
        <v>337</v>
      </c>
      <c r="F51" s="35">
        <v>45176</v>
      </c>
      <c r="G51" s="35">
        <v>45204</v>
      </c>
      <c r="H51" s="36">
        <v>45194</v>
      </c>
      <c r="I51" s="36">
        <v>45198</v>
      </c>
      <c r="J51" s="37">
        <v>17</v>
      </c>
      <c r="K51" s="34"/>
      <c r="L51" s="34"/>
      <c r="M51" s="34" t="s">
        <v>271</v>
      </c>
      <c r="N51" s="34"/>
      <c r="O51" s="34"/>
      <c r="P51" s="34"/>
      <c r="Q51" s="34" t="s">
        <v>234</v>
      </c>
      <c r="R51" s="34"/>
      <c r="S51" s="34"/>
      <c r="T51" s="34"/>
      <c r="U51" s="34"/>
      <c r="V51" s="34"/>
      <c r="W51" s="34"/>
      <c r="X51" s="34"/>
      <c r="Y51" s="34"/>
      <c r="Z51" s="34"/>
      <c r="AA51" s="34"/>
      <c r="AB51" s="34"/>
      <c r="AC51" s="34"/>
      <c r="AD51" s="34"/>
      <c r="AE51" s="34"/>
      <c r="AF51" s="34"/>
      <c r="AG51" s="34"/>
      <c r="AH51" s="34"/>
      <c r="AI51" s="34"/>
      <c r="AJ51" s="34"/>
      <c r="AK51" s="34"/>
      <c r="AL51" s="34"/>
      <c r="AM51" s="34"/>
      <c r="AN51" s="34"/>
      <c r="AO51" s="34"/>
      <c r="AP51" s="34"/>
      <c r="AQ51" s="34"/>
      <c r="AR51" s="34"/>
      <c r="AS51" s="34"/>
      <c r="AT51" s="34"/>
      <c r="AU51" s="34"/>
      <c r="AV51" s="34"/>
      <c r="AW51" s="34"/>
      <c r="AX51" s="34"/>
      <c r="AY51" s="34"/>
      <c r="AZ51" s="34"/>
      <c r="BA51" s="34"/>
    </row>
    <row r="52" spans="1:53" customFormat="1" ht="15" customHeight="1" x14ac:dyDescent="0.35">
      <c r="A52" s="31">
        <v>43</v>
      </c>
      <c r="B52" s="32" t="s">
        <v>362</v>
      </c>
      <c r="C52" s="33" t="s">
        <v>363</v>
      </c>
      <c r="D52" s="34" t="s">
        <v>92</v>
      </c>
      <c r="E52" s="34" t="s">
        <v>337</v>
      </c>
      <c r="F52" s="35">
        <v>45180</v>
      </c>
      <c r="G52" s="35">
        <v>45208</v>
      </c>
      <c r="H52" s="36">
        <v>45194</v>
      </c>
      <c r="I52" s="36">
        <v>45198</v>
      </c>
      <c r="J52" s="37">
        <v>15</v>
      </c>
      <c r="K52" s="34"/>
      <c r="L52" s="34"/>
      <c r="M52" s="34" t="s">
        <v>271</v>
      </c>
      <c r="N52" s="34"/>
      <c r="O52" s="34"/>
      <c r="P52" s="34"/>
      <c r="Q52" s="34" t="s">
        <v>234</v>
      </c>
      <c r="R52" s="34"/>
      <c r="S52" s="34"/>
      <c r="T52" s="34"/>
      <c r="U52" s="34"/>
      <c r="V52" s="34"/>
      <c r="W52" s="34"/>
      <c r="X52" s="34"/>
      <c r="Y52" s="34"/>
      <c r="Z52" s="34"/>
      <c r="AA52" s="34"/>
      <c r="AB52" s="34"/>
      <c r="AC52" s="34"/>
      <c r="AD52" s="34"/>
      <c r="AE52" s="34"/>
      <c r="AF52" s="34"/>
      <c r="AG52" s="34"/>
      <c r="AH52" s="34"/>
      <c r="AI52" s="34"/>
      <c r="AJ52" s="34"/>
      <c r="AK52" s="34"/>
      <c r="AL52" s="34"/>
      <c r="AM52" s="34"/>
      <c r="AN52" s="34"/>
      <c r="AO52" s="34"/>
      <c r="AP52" s="34"/>
      <c r="AQ52" s="34"/>
      <c r="AR52" s="34"/>
      <c r="AS52" s="34"/>
      <c r="AT52" s="34"/>
      <c r="AU52" s="34"/>
      <c r="AV52" s="34"/>
      <c r="AW52" s="34"/>
      <c r="AX52" s="34"/>
      <c r="AY52" s="34"/>
      <c r="AZ52" s="34"/>
      <c r="BA52" s="34"/>
    </row>
    <row r="53" spans="1:53" customFormat="1" ht="15" customHeight="1" x14ac:dyDescent="0.35">
      <c r="A53" s="31">
        <v>44</v>
      </c>
      <c r="B53" s="32" t="s">
        <v>364</v>
      </c>
      <c r="C53" s="39" t="s">
        <v>365</v>
      </c>
      <c r="D53" s="17" t="s">
        <v>92</v>
      </c>
      <c r="E53" s="17" t="s">
        <v>337</v>
      </c>
      <c r="F53" s="40">
        <v>45180</v>
      </c>
      <c r="G53" s="40">
        <v>45208</v>
      </c>
      <c r="H53" s="41">
        <v>45202</v>
      </c>
      <c r="I53" s="40">
        <v>45208</v>
      </c>
      <c r="J53" s="48">
        <v>21</v>
      </c>
      <c r="K53" s="34"/>
      <c r="L53" s="34"/>
      <c r="M53" s="34" t="s">
        <v>271</v>
      </c>
      <c r="N53" s="34"/>
      <c r="O53" s="34"/>
      <c r="P53" s="34"/>
      <c r="Q53" s="34" t="s">
        <v>234</v>
      </c>
      <c r="R53" s="34"/>
      <c r="S53" s="34"/>
      <c r="T53" s="34"/>
      <c r="U53" s="34"/>
      <c r="V53" s="34"/>
      <c r="W53" s="34"/>
      <c r="X53" s="34"/>
      <c r="Y53" s="34"/>
      <c r="Z53" s="34"/>
      <c r="AA53" s="34"/>
      <c r="AB53" s="34"/>
      <c r="AC53" s="34"/>
      <c r="AD53" s="34"/>
      <c r="AE53" s="34"/>
      <c r="AF53" s="34"/>
      <c r="AG53" s="34"/>
      <c r="AH53" s="34"/>
      <c r="AI53" s="34"/>
      <c r="AJ53" s="34"/>
      <c r="AK53" s="34"/>
      <c r="AL53" s="34"/>
      <c r="AM53" s="34"/>
      <c r="AN53" s="34"/>
      <c r="AO53" s="34"/>
      <c r="AP53" s="34"/>
      <c r="AQ53" s="34"/>
      <c r="AR53" s="34"/>
      <c r="AS53" s="34"/>
      <c r="AT53" s="34"/>
      <c r="AU53" s="34"/>
      <c r="AV53" s="34"/>
      <c r="AW53" s="34"/>
      <c r="AX53" s="34"/>
      <c r="AY53" s="34"/>
      <c r="AZ53" s="34"/>
      <c r="BA53" s="34"/>
    </row>
    <row r="54" spans="1:53" customFormat="1" ht="15" customHeight="1" x14ac:dyDescent="0.35">
      <c r="A54" s="31">
        <v>45</v>
      </c>
      <c r="B54" s="32" t="s">
        <v>366</v>
      </c>
      <c r="C54" s="39" t="s">
        <v>367</v>
      </c>
      <c r="D54" s="17" t="s">
        <v>92</v>
      </c>
      <c r="E54" s="17" t="s">
        <v>337</v>
      </c>
      <c r="F54" s="40">
        <v>45181</v>
      </c>
      <c r="G54" s="40">
        <v>45209</v>
      </c>
      <c r="H54" s="41">
        <v>45202</v>
      </c>
      <c r="I54" s="40">
        <v>45208</v>
      </c>
      <c r="J54" s="37">
        <v>20</v>
      </c>
      <c r="K54" s="34"/>
      <c r="L54" s="34"/>
      <c r="M54" s="34" t="s">
        <v>271</v>
      </c>
      <c r="N54" s="34"/>
      <c r="O54" s="34"/>
      <c r="P54" s="34"/>
      <c r="Q54" s="34" t="s">
        <v>234</v>
      </c>
      <c r="R54" s="34"/>
      <c r="S54" s="34"/>
      <c r="T54" s="34"/>
      <c r="U54" s="34"/>
      <c r="V54" s="34"/>
      <c r="W54" s="34"/>
      <c r="X54" s="34"/>
      <c r="Y54" s="34"/>
      <c r="Z54" s="34"/>
      <c r="AA54" s="34"/>
      <c r="AB54" s="34"/>
      <c r="AC54" s="34"/>
      <c r="AD54" s="34"/>
      <c r="AE54" s="34"/>
      <c r="AF54" s="34"/>
      <c r="AG54" s="34"/>
      <c r="AH54" s="34"/>
      <c r="AI54" s="34"/>
      <c r="AJ54" s="34"/>
      <c r="AK54" s="34"/>
      <c r="AL54" s="34"/>
      <c r="AM54" s="34"/>
      <c r="AN54" s="34"/>
      <c r="AO54" s="34"/>
      <c r="AP54" s="34"/>
      <c r="AQ54" s="34"/>
      <c r="AR54" s="34"/>
      <c r="AS54" s="34"/>
      <c r="AT54" s="34"/>
      <c r="AU54" s="34"/>
      <c r="AV54" s="34"/>
      <c r="AW54" s="34"/>
      <c r="AX54" s="34"/>
      <c r="AY54" s="34"/>
      <c r="AZ54" s="34"/>
      <c r="BA54" s="34"/>
    </row>
    <row r="55" spans="1:53" customFormat="1" ht="15" customHeight="1" x14ac:dyDescent="0.35">
      <c r="A55" s="31">
        <v>46</v>
      </c>
      <c r="B55" s="32" t="s">
        <v>368</v>
      </c>
      <c r="C55" s="39" t="s">
        <v>369</v>
      </c>
      <c r="D55" s="17" t="s">
        <v>370</v>
      </c>
      <c r="E55" s="17" t="s">
        <v>337</v>
      </c>
      <c r="F55" s="40">
        <v>45169</v>
      </c>
      <c r="G55" s="40">
        <v>45197</v>
      </c>
      <c r="H55" s="41">
        <v>45210</v>
      </c>
      <c r="I55" s="41">
        <v>45211</v>
      </c>
      <c r="J55" s="48">
        <v>31</v>
      </c>
      <c r="K55" s="34"/>
      <c r="L55" s="34"/>
      <c r="M55" s="34" t="s">
        <v>271</v>
      </c>
      <c r="N55" s="34"/>
      <c r="O55" s="34"/>
      <c r="P55" s="34"/>
      <c r="Q55" s="34" t="s">
        <v>234</v>
      </c>
      <c r="R55" s="34"/>
      <c r="S55" s="34"/>
      <c r="T55" s="34"/>
      <c r="U55" s="34"/>
      <c r="V55" s="34"/>
      <c r="W55" s="34"/>
      <c r="X55" s="34"/>
      <c r="Y55" s="34"/>
      <c r="Z55" s="34"/>
      <c r="AA55" s="34"/>
      <c r="AB55" s="34"/>
      <c r="AC55" s="34"/>
      <c r="AD55" s="34"/>
      <c r="AE55" s="34"/>
      <c r="AF55" s="34"/>
      <c r="AG55" s="34"/>
      <c r="AH55" s="34"/>
      <c r="AI55" s="34"/>
      <c r="AJ55" s="34"/>
      <c r="AK55" s="34"/>
      <c r="AL55" s="34"/>
      <c r="AM55" s="34"/>
      <c r="AN55" s="34"/>
      <c r="AO55" s="34"/>
      <c r="AP55" s="34"/>
      <c r="AQ55" s="34"/>
      <c r="AR55" s="34"/>
      <c r="AS55" s="34"/>
      <c r="AT55" s="34"/>
      <c r="AU55" s="34"/>
      <c r="AV55" s="34"/>
      <c r="AW55" s="34"/>
      <c r="AX55" s="34"/>
      <c r="AY55" s="34"/>
      <c r="AZ55" s="34"/>
      <c r="BA55" s="34"/>
    </row>
    <row r="56" spans="1:53" customFormat="1" ht="15" customHeight="1" x14ac:dyDescent="0.35">
      <c r="A56" s="31">
        <v>47</v>
      </c>
      <c r="B56" s="32" t="s">
        <v>371</v>
      </c>
      <c r="C56" s="39" t="s">
        <v>372</v>
      </c>
      <c r="D56" s="17" t="s">
        <v>370</v>
      </c>
      <c r="E56" s="17" t="s">
        <v>337</v>
      </c>
      <c r="F56" s="40">
        <v>45183</v>
      </c>
      <c r="G56" s="40">
        <v>45211</v>
      </c>
      <c r="H56" s="41">
        <v>45210</v>
      </c>
      <c r="I56" s="41">
        <v>45211</v>
      </c>
      <c r="J56" s="48">
        <v>21</v>
      </c>
      <c r="K56" s="34"/>
      <c r="L56" s="34"/>
      <c r="M56" s="34" t="s">
        <v>271</v>
      </c>
      <c r="N56" s="34"/>
      <c r="O56" s="34"/>
      <c r="P56" s="34"/>
      <c r="Q56" s="34" t="s">
        <v>234</v>
      </c>
      <c r="R56" s="34"/>
      <c r="S56" s="34"/>
      <c r="T56" s="34"/>
      <c r="U56" s="34"/>
      <c r="V56" s="34"/>
      <c r="W56" s="34"/>
      <c r="X56" s="34"/>
      <c r="Y56" s="34"/>
      <c r="Z56" s="34"/>
      <c r="AA56" s="34"/>
      <c r="AB56" s="34"/>
      <c r="AC56" s="34"/>
      <c r="AD56" s="34"/>
      <c r="AE56" s="34"/>
      <c r="AF56" s="34"/>
      <c r="AG56" s="34"/>
      <c r="AH56" s="34"/>
      <c r="AI56" s="34"/>
      <c r="AJ56" s="34"/>
      <c r="AK56" s="34"/>
      <c r="AL56" s="34"/>
      <c r="AM56" s="34"/>
      <c r="AN56" s="34"/>
      <c r="AO56" s="34"/>
      <c r="AP56" s="34"/>
      <c r="AQ56" s="34"/>
      <c r="AR56" s="34"/>
      <c r="AS56" s="34"/>
      <c r="AT56" s="34"/>
      <c r="AU56" s="34"/>
      <c r="AV56" s="34"/>
      <c r="AW56" s="34"/>
      <c r="AX56" s="34"/>
      <c r="AY56" s="34"/>
      <c r="AZ56" s="34"/>
      <c r="BA56" s="34"/>
    </row>
    <row r="57" spans="1:53" customFormat="1" ht="15" customHeight="1" x14ac:dyDescent="0.35">
      <c r="A57" s="31">
        <v>48</v>
      </c>
      <c r="B57" s="32" t="s">
        <v>373</v>
      </c>
      <c r="C57" s="33" t="s">
        <v>374</v>
      </c>
      <c r="D57" s="34" t="s">
        <v>370</v>
      </c>
      <c r="E57" s="34" t="s">
        <v>337</v>
      </c>
      <c r="F57" s="35">
        <v>45185</v>
      </c>
      <c r="G57" s="35">
        <v>45215</v>
      </c>
      <c r="H57" s="36">
        <v>45210</v>
      </c>
      <c r="I57" s="36">
        <v>45211</v>
      </c>
      <c r="J57" s="37">
        <v>19</v>
      </c>
      <c r="K57" s="34"/>
      <c r="L57" s="34"/>
      <c r="M57" s="34" t="s">
        <v>271</v>
      </c>
      <c r="N57" s="34"/>
      <c r="O57" s="34"/>
      <c r="P57" s="34"/>
      <c r="Q57" s="34" t="s">
        <v>234</v>
      </c>
      <c r="R57" s="34"/>
      <c r="S57" s="34"/>
      <c r="T57" s="34"/>
      <c r="U57" s="34"/>
      <c r="V57" s="34"/>
      <c r="W57" s="34"/>
      <c r="X57" s="34"/>
      <c r="Y57" s="34"/>
      <c r="Z57" s="34"/>
      <c r="AA57" s="34"/>
      <c r="AB57" s="34"/>
      <c r="AC57" s="34"/>
      <c r="AD57" s="34"/>
      <c r="AE57" s="34"/>
      <c r="AF57" s="34"/>
      <c r="AG57" s="34"/>
      <c r="AH57" s="34"/>
      <c r="AI57" s="34"/>
      <c r="AJ57" s="34"/>
      <c r="AK57" s="34"/>
      <c r="AL57" s="34"/>
      <c r="AM57" s="34"/>
      <c r="AN57" s="34"/>
      <c r="AO57" s="34"/>
      <c r="AP57" s="34"/>
      <c r="AQ57" s="34"/>
      <c r="AR57" s="34"/>
      <c r="AS57" s="34"/>
      <c r="AT57" s="34"/>
      <c r="AU57" s="34"/>
      <c r="AV57" s="34"/>
      <c r="AW57" s="34"/>
      <c r="AX57" s="34"/>
      <c r="AY57" s="34"/>
      <c r="AZ57" s="34"/>
      <c r="BA57" s="34"/>
    </row>
    <row r="58" spans="1:53" customFormat="1" ht="15" customHeight="1" x14ac:dyDescent="0.35">
      <c r="A58" s="31">
        <v>49</v>
      </c>
      <c r="B58" s="32" t="s">
        <v>375</v>
      </c>
      <c r="C58" s="33" t="s">
        <v>376</v>
      </c>
      <c r="D58" s="34" t="s">
        <v>377</v>
      </c>
      <c r="E58" s="34" t="s">
        <v>337</v>
      </c>
      <c r="F58" s="35">
        <v>45187</v>
      </c>
      <c r="G58" s="35">
        <v>45215</v>
      </c>
      <c r="H58" s="36">
        <v>45194</v>
      </c>
      <c r="I58" s="36">
        <v>45194</v>
      </c>
      <c r="J58" s="37">
        <v>6</v>
      </c>
      <c r="K58" s="34"/>
      <c r="L58" s="34"/>
      <c r="M58" s="34" t="s">
        <v>341</v>
      </c>
      <c r="N58" s="34"/>
      <c r="O58" s="34"/>
      <c r="P58" s="34"/>
      <c r="Q58" s="34" t="s">
        <v>234</v>
      </c>
      <c r="R58" s="34"/>
      <c r="S58" s="34"/>
      <c r="T58" s="34"/>
      <c r="U58" s="34"/>
      <c r="V58" s="34"/>
      <c r="W58" s="34"/>
      <c r="X58" s="34"/>
      <c r="Y58" s="34"/>
      <c r="Z58" s="34"/>
      <c r="AA58" s="34"/>
      <c r="AB58" s="34"/>
      <c r="AC58" s="34"/>
      <c r="AD58" s="34"/>
      <c r="AE58" s="34"/>
      <c r="AF58" s="34"/>
      <c r="AG58" s="34"/>
      <c r="AH58" s="34"/>
      <c r="AI58" s="34"/>
      <c r="AJ58" s="34"/>
      <c r="AK58" s="34"/>
      <c r="AL58" s="34"/>
      <c r="AM58" s="34"/>
      <c r="AN58" s="34"/>
      <c r="AO58" s="34"/>
      <c r="AP58" s="34"/>
      <c r="AQ58" s="34"/>
      <c r="AR58" s="34"/>
      <c r="AS58" s="34"/>
      <c r="AT58" s="34"/>
      <c r="AU58" s="34"/>
      <c r="AV58" s="34"/>
      <c r="AW58" s="34"/>
      <c r="AX58" s="34"/>
      <c r="AY58" s="34"/>
      <c r="AZ58" s="34"/>
      <c r="BA58" s="34"/>
    </row>
    <row r="59" spans="1:53" customFormat="1" ht="15" customHeight="1" x14ac:dyDescent="0.35">
      <c r="A59" s="31">
        <v>50</v>
      </c>
      <c r="B59" s="32" t="s">
        <v>378</v>
      </c>
      <c r="C59" s="33" t="s">
        <v>379</v>
      </c>
      <c r="D59" s="34" t="s">
        <v>380</v>
      </c>
      <c r="E59" s="34" t="s">
        <v>337</v>
      </c>
      <c r="F59" s="35">
        <v>45189</v>
      </c>
      <c r="G59" s="35">
        <v>45217</v>
      </c>
      <c r="H59" s="36">
        <v>45194</v>
      </c>
      <c r="I59" s="36">
        <v>45198</v>
      </c>
      <c r="J59" s="37">
        <v>8</v>
      </c>
      <c r="K59" s="34"/>
      <c r="L59" s="34"/>
      <c r="M59" s="34" t="s">
        <v>341</v>
      </c>
      <c r="N59" s="34"/>
      <c r="O59" s="34"/>
      <c r="P59" s="34"/>
      <c r="Q59" s="34" t="s">
        <v>234</v>
      </c>
      <c r="R59" s="34"/>
      <c r="S59" s="34"/>
      <c r="T59" s="34"/>
      <c r="U59" s="34"/>
      <c r="V59" s="34"/>
      <c r="W59" s="34"/>
      <c r="X59" s="34"/>
      <c r="Y59" s="34"/>
      <c r="Z59" s="34"/>
      <c r="AA59" s="34"/>
      <c r="AB59" s="34"/>
      <c r="AC59" s="34"/>
      <c r="AD59" s="34"/>
      <c r="AE59" s="34"/>
      <c r="AF59" s="34"/>
      <c r="AG59" s="34"/>
      <c r="AH59" s="34"/>
      <c r="AI59" s="34"/>
      <c r="AJ59" s="34"/>
      <c r="AK59" s="34"/>
      <c r="AL59" s="34"/>
      <c r="AM59" s="34"/>
      <c r="AN59" s="34"/>
      <c r="AO59" s="34"/>
      <c r="AP59" s="34"/>
      <c r="AQ59" s="34"/>
      <c r="AR59" s="34"/>
      <c r="AS59" s="34"/>
      <c r="AT59" s="34"/>
      <c r="AU59" s="34"/>
      <c r="AV59" s="34"/>
      <c r="AW59" s="34"/>
      <c r="AX59" s="34"/>
      <c r="AY59" s="34"/>
      <c r="AZ59" s="34"/>
      <c r="BA59" s="34"/>
    </row>
    <row r="60" spans="1:53" customFormat="1" ht="15" customHeight="1" x14ac:dyDescent="0.35">
      <c r="A60" s="31">
        <v>51</v>
      </c>
      <c r="B60" s="32" t="s">
        <v>381</v>
      </c>
      <c r="C60" s="33" t="s">
        <v>382</v>
      </c>
      <c r="D60" s="34" t="s">
        <v>377</v>
      </c>
      <c r="E60" s="34" t="s">
        <v>337</v>
      </c>
      <c r="F60" s="35">
        <v>45189</v>
      </c>
      <c r="G60" s="35">
        <v>45217</v>
      </c>
      <c r="H60" s="36">
        <v>45194</v>
      </c>
      <c r="I60" s="36">
        <v>45198</v>
      </c>
      <c r="J60" s="37">
        <v>8</v>
      </c>
      <c r="K60" s="34"/>
      <c r="L60" s="34"/>
      <c r="M60" s="34" t="s">
        <v>341</v>
      </c>
      <c r="N60" s="34"/>
      <c r="O60" s="34"/>
      <c r="P60" s="34"/>
      <c r="Q60" s="34" t="s">
        <v>234</v>
      </c>
      <c r="R60" s="34"/>
      <c r="S60" s="34"/>
      <c r="T60" s="34"/>
      <c r="U60" s="34"/>
      <c r="V60" s="34"/>
      <c r="W60" s="34"/>
      <c r="X60" s="34"/>
      <c r="Y60" s="34"/>
      <c r="Z60" s="34"/>
      <c r="AA60" s="34"/>
      <c r="AB60" s="34"/>
      <c r="AC60" s="34"/>
      <c r="AD60" s="34"/>
      <c r="AE60" s="34"/>
      <c r="AF60" s="34"/>
      <c r="AG60" s="34"/>
      <c r="AH60" s="34"/>
      <c r="AI60" s="34"/>
      <c r="AJ60" s="34"/>
      <c r="AK60" s="34"/>
      <c r="AL60" s="34"/>
      <c r="AM60" s="34"/>
      <c r="AN60" s="34"/>
      <c r="AO60" s="34"/>
      <c r="AP60" s="34"/>
      <c r="AQ60" s="34"/>
      <c r="AR60" s="34"/>
      <c r="AS60" s="34"/>
      <c r="AT60" s="34"/>
      <c r="AU60" s="34"/>
      <c r="AV60" s="34"/>
      <c r="AW60" s="34"/>
      <c r="AX60" s="34"/>
      <c r="AY60" s="34"/>
      <c r="AZ60" s="34"/>
      <c r="BA60" s="34"/>
    </row>
    <row r="61" spans="1:53" customFormat="1" ht="14.5" x14ac:dyDescent="0.35">
      <c r="A61" s="31">
        <v>52</v>
      </c>
      <c r="B61" s="32" t="s">
        <v>383</v>
      </c>
      <c r="C61" s="33" t="s">
        <v>384</v>
      </c>
      <c r="D61" s="34" t="s">
        <v>73</v>
      </c>
      <c r="E61" s="34" t="s">
        <v>337</v>
      </c>
      <c r="F61" s="35">
        <v>45189</v>
      </c>
      <c r="G61" s="35">
        <v>45217</v>
      </c>
      <c r="H61" s="36">
        <v>45223</v>
      </c>
      <c r="I61" s="36">
        <v>45224</v>
      </c>
      <c r="J61" s="48">
        <v>26</v>
      </c>
      <c r="K61" s="34"/>
      <c r="L61" s="34"/>
      <c r="M61" s="34" t="s">
        <v>271</v>
      </c>
      <c r="N61" s="34"/>
      <c r="O61" s="34"/>
      <c r="P61" s="34"/>
      <c r="Q61" s="34"/>
      <c r="R61" s="34"/>
      <c r="S61" s="34"/>
      <c r="T61" s="34"/>
      <c r="U61" s="34"/>
      <c r="V61" s="34"/>
      <c r="W61" s="34"/>
      <c r="X61" s="34"/>
      <c r="Y61" s="34"/>
      <c r="Z61" s="34"/>
      <c r="AA61" s="34"/>
      <c r="AB61" s="34"/>
      <c r="AC61" s="34"/>
      <c r="AD61" s="34"/>
      <c r="AE61" s="34"/>
      <c r="AF61" s="34"/>
      <c r="AG61" s="34"/>
      <c r="AH61" s="34"/>
      <c r="AI61" s="34"/>
      <c r="AJ61" s="34"/>
      <c r="AK61" s="34"/>
      <c r="AL61" s="34"/>
      <c r="AM61" s="34"/>
      <c r="AN61" s="34"/>
      <c r="AO61" s="34"/>
      <c r="AP61" s="34"/>
      <c r="AQ61" s="34"/>
      <c r="AR61" s="34"/>
      <c r="AS61" s="34"/>
      <c r="AT61" s="34"/>
      <c r="AU61" s="34"/>
      <c r="AV61" s="34"/>
      <c r="AW61" s="34"/>
      <c r="AX61" s="34"/>
      <c r="AY61" s="34"/>
      <c r="AZ61" s="34"/>
      <c r="BA61" s="34"/>
    </row>
    <row r="62" spans="1:53" customFormat="1" ht="14.5" x14ac:dyDescent="0.35">
      <c r="A62" s="31">
        <v>53</v>
      </c>
      <c r="B62" s="32" t="s">
        <v>385</v>
      </c>
      <c r="C62" s="33" t="s">
        <v>386</v>
      </c>
      <c r="D62" s="34" t="s">
        <v>387</v>
      </c>
      <c r="E62" s="34" t="s">
        <v>337</v>
      </c>
      <c r="F62" s="35">
        <v>45190</v>
      </c>
      <c r="G62" s="35">
        <v>45218</v>
      </c>
      <c r="H62" s="36">
        <v>45194</v>
      </c>
      <c r="I62" s="36">
        <v>45203</v>
      </c>
      <c r="J62" s="37">
        <v>10</v>
      </c>
      <c r="K62" s="34"/>
      <c r="L62" s="34"/>
      <c r="M62" s="34" t="s">
        <v>271</v>
      </c>
      <c r="N62" s="34"/>
      <c r="O62" s="34"/>
      <c r="P62" s="34"/>
      <c r="Q62" s="34" t="s">
        <v>234</v>
      </c>
      <c r="R62" s="34"/>
      <c r="S62" s="34"/>
      <c r="T62" s="34"/>
      <c r="U62" s="34"/>
      <c r="V62" s="34"/>
      <c r="W62" s="34"/>
      <c r="X62" s="34"/>
      <c r="Y62" s="34"/>
      <c r="Z62" s="34"/>
      <c r="AA62" s="34"/>
      <c r="AB62" s="34"/>
      <c r="AC62" s="34"/>
      <c r="AD62" s="34"/>
      <c r="AE62" s="34"/>
      <c r="AF62" s="34"/>
      <c r="AG62" s="34"/>
      <c r="AH62" s="34"/>
      <c r="AI62" s="34"/>
      <c r="AJ62" s="34"/>
      <c r="AK62" s="34"/>
      <c r="AL62" s="34"/>
      <c r="AM62" s="34"/>
      <c r="AN62" s="34"/>
      <c r="AO62" s="34"/>
      <c r="AP62" s="34"/>
      <c r="AQ62" s="34"/>
      <c r="AR62" s="34"/>
      <c r="AS62" s="34"/>
      <c r="AT62" s="34"/>
      <c r="AU62" s="34"/>
      <c r="AV62" s="34"/>
      <c r="AW62" s="34"/>
      <c r="AX62" s="34"/>
      <c r="AY62" s="34"/>
      <c r="AZ62" s="34"/>
      <c r="BA62" s="34"/>
    </row>
    <row r="63" spans="1:53" customFormat="1" ht="14.5" x14ac:dyDescent="0.35">
      <c r="A63" s="31">
        <v>54</v>
      </c>
      <c r="B63" s="32" t="s">
        <v>388</v>
      </c>
      <c r="C63" s="33" t="s">
        <v>389</v>
      </c>
      <c r="D63" s="34" t="s">
        <v>390</v>
      </c>
      <c r="E63" s="34" t="s">
        <v>337</v>
      </c>
      <c r="F63" s="35">
        <v>45190</v>
      </c>
      <c r="G63" s="35">
        <v>45218</v>
      </c>
      <c r="H63" s="36">
        <v>45232</v>
      </c>
      <c r="I63" s="36">
        <v>45232</v>
      </c>
      <c r="J63" s="48">
        <v>31</v>
      </c>
      <c r="K63" s="34"/>
      <c r="L63" s="34"/>
      <c r="M63" s="34" t="s">
        <v>271</v>
      </c>
      <c r="N63" s="34"/>
      <c r="O63" s="34"/>
      <c r="P63" s="34"/>
      <c r="Q63" s="34"/>
      <c r="R63" s="34"/>
      <c r="S63" s="34"/>
      <c r="T63" s="34"/>
      <c r="U63" s="34"/>
      <c r="V63" s="34"/>
      <c r="W63" s="34"/>
      <c r="X63" s="34"/>
      <c r="Y63" s="34"/>
      <c r="Z63" s="34"/>
      <c r="AA63" s="34"/>
      <c r="AB63" s="34"/>
      <c r="AC63" s="34"/>
      <c r="AD63" s="34"/>
      <c r="AE63" s="34"/>
      <c r="AF63" s="34"/>
      <c r="AG63" s="34"/>
      <c r="AH63" s="34"/>
      <c r="AI63" s="34"/>
      <c r="AJ63" s="34"/>
      <c r="AK63" s="34"/>
      <c r="AL63" s="34"/>
      <c r="AM63" s="34"/>
      <c r="AN63" s="34"/>
      <c r="AO63" s="34"/>
      <c r="AP63" s="34"/>
      <c r="AQ63" s="34"/>
      <c r="AR63" s="34"/>
      <c r="AS63" s="34"/>
      <c r="AT63" s="34"/>
      <c r="AU63" s="34"/>
      <c r="AV63" s="34"/>
      <c r="AW63" s="34"/>
      <c r="AX63" s="34"/>
      <c r="AY63" s="34"/>
      <c r="AZ63" s="34"/>
      <c r="BA63" s="34"/>
    </row>
    <row r="64" spans="1:53" customFormat="1" ht="14.5" x14ac:dyDescent="0.35">
      <c r="A64" s="31">
        <v>55</v>
      </c>
      <c r="B64" s="32" t="s">
        <v>391</v>
      </c>
      <c r="C64" s="33" t="s">
        <v>392</v>
      </c>
      <c r="D64" s="34" t="s">
        <v>393</v>
      </c>
      <c r="E64" s="34" t="s">
        <v>337</v>
      </c>
      <c r="F64" s="35">
        <v>45191</v>
      </c>
      <c r="G64" s="35">
        <v>45219</v>
      </c>
      <c r="H64" s="36">
        <v>45202</v>
      </c>
      <c r="I64" s="36">
        <v>45204</v>
      </c>
      <c r="J64" s="37">
        <v>10</v>
      </c>
      <c r="K64" s="34"/>
      <c r="L64" s="34"/>
      <c r="M64" s="34" t="s">
        <v>341</v>
      </c>
      <c r="N64" s="34"/>
      <c r="O64" s="34"/>
      <c r="P64" s="34"/>
      <c r="Q64" s="34" t="s">
        <v>234</v>
      </c>
      <c r="R64" s="34"/>
      <c r="S64" s="34"/>
      <c r="T64" s="34"/>
      <c r="U64" s="34"/>
      <c r="V64" s="34"/>
      <c r="W64" s="34"/>
      <c r="X64" s="34"/>
      <c r="Y64" s="34"/>
      <c r="Z64" s="34"/>
      <c r="AA64" s="34"/>
      <c r="AB64" s="34"/>
      <c r="AC64" s="34"/>
      <c r="AD64" s="34"/>
      <c r="AE64" s="34"/>
      <c r="AF64" s="34"/>
      <c r="AG64" s="34"/>
      <c r="AH64" s="34"/>
      <c r="AI64" s="34"/>
      <c r="AJ64" s="34"/>
      <c r="AK64" s="34"/>
      <c r="AL64" s="34"/>
      <c r="AM64" s="34"/>
      <c r="AN64" s="34"/>
      <c r="AO64" s="34"/>
      <c r="AP64" s="34"/>
      <c r="AQ64" s="34"/>
      <c r="AR64" s="34"/>
      <c r="AS64" s="34"/>
      <c r="AT64" s="34"/>
      <c r="AU64" s="34"/>
      <c r="AV64" s="34"/>
      <c r="AW64" s="34"/>
      <c r="AX64" s="34"/>
      <c r="AY64" s="34"/>
      <c r="AZ64" s="34"/>
      <c r="BA64" s="34"/>
    </row>
    <row r="65" spans="1:53" customFormat="1" ht="14.5" x14ac:dyDescent="0.35">
      <c r="A65" s="31">
        <v>56</v>
      </c>
      <c r="B65" s="32" t="s">
        <v>394</v>
      </c>
      <c r="C65" s="33" t="s">
        <v>395</v>
      </c>
      <c r="D65" s="34" t="s">
        <v>396</v>
      </c>
      <c r="E65" s="34" t="s">
        <v>337</v>
      </c>
      <c r="F65" s="35">
        <v>45194</v>
      </c>
      <c r="G65" s="35">
        <v>45222</v>
      </c>
      <c r="H65" s="36">
        <v>45232</v>
      </c>
      <c r="I65" s="36">
        <v>45232</v>
      </c>
      <c r="J65" s="48">
        <v>29</v>
      </c>
      <c r="K65" s="34"/>
      <c r="L65" s="34"/>
      <c r="M65" s="34" t="s">
        <v>271</v>
      </c>
      <c r="N65" s="34"/>
      <c r="O65" s="34"/>
      <c r="P65" s="34"/>
      <c r="Q65" s="34"/>
      <c r="R65" s="34"/>
      <c r="S65" s="34"/>
      <c r="T65" s="34"/>
      <c r="U65" s="34"/>
      <c r="V65" s="34"/>
      <c r="W65" s="34"/>
      <c r="X65" s="34"/>
      <c r="Y65" s="34"/>
      <c r="Z65" s="34"/>
      <c r="AA65" s="34"/>
      <c r="AB65" s="34"/>
      <c r="AC65" s="34"/>
      <c r="AD65" s="34"/>
      <c r="AE65" s="34"/>
      <c r="AF65" s="34"/>
      <c r="AG65" s="34"/>
      <c r="AH65" s="34"/>
      <c r="AI65" s="34"/>
      <c r="AJ65" s="34"/>
      <c r="AK65" s="34"/>
      <c r="AL65" s="34"/>
      <c r="AM65" s="34"/>
      <c r="AN65" s="34"/>
      <c r="AO65" s="34"/>
      <c r="AP65" s="34"/>
      <c r="AQ65" s="34"/>
      <c r="AR65" s="34"/>
      <c r="AS65" s="34"/>
      <c r="AT65" s="34"/>
      <c r="AU65" s="34"/>
      <c r="AV65" s="34"/>
      <c r="AW65" s="34"/>
      <c r="AX65" s="34"/>
      <c r="AY65" s="34"/>
      <c r="AZ65" s="34"/>
      <c r="BA65" s="34"/>
    </row>
    <row r="66" spans="1:53" customFormat="1" ht="14.5" x14ac:dyDescent="0.35">
      <c r="A66" s="31">
        <v>57</v>
      </c>
      <c r="B66" s="32" t="s">
        <v>397</v>
      </c>
      <c r="C66" s="33" t="s">
        <v>398</v>
      </c>
      <c r="D66" s="34" t="s">
        <v>399</v>
      </c>
      <c r="E66" s="34" t="s">
        <v>337</v>
      </c>
      <c r="F66" s="35">
        <v>45195</v>
      </c>
      <c r="G66" s="35">
        <v>45223</v>
      </c>
      <c r="H66" s="36">
        <v>45215</v>
      </c>
      <c r="I66" s="36">
        <v>45218</v>
      </c>
      <c r="J66" s="37">
        <v>18</v>
      </c>
      <c r="K66" s="34"/>
      <c r="L66" s="34"/>
      <c r="M66" s="34" t="s">
        <v>341</v>
      </c>
      <c r="N66" s="34"/>
      <c r="O66" s="34"/>
      <c r="P66" s="34"/>
      <c r="Q66" s="34" t="s">
        <v>234</v>
      </c>
      <c r="R66" s="34"/>
      <c r="S66" s="34"/>
      <c r="T66" s="34"/>
      <c r="U66" s="34"/>
      <c r="V66" s="34"/>
      <c r="W66" s="34"/>
      <c r="X66" s="34"/>
      <c r="Y66" s="34"/>
      <c r="Z66" s="34"/>
      <c r="AA66" s="34"/>
      <c r="AB66" s="34"/>
      <c r="AC66" s="34"/>
      <c r="AD66" s="34"/>
      <c r="AE66" s="34"/>
      <c r="AF66" s="34"/>
      <c r="AG66" s="34"/>
      <c r="AH66" s="34"/>
      <c r="AI66" s="34"/>
      <c r="AJ66" s="34"/>
      <c r="AK66" s="34"/>
      <c r="AL66" s="34"/>
      <c r="AM66" s="34"/>
      <c r="AN66" s="34"/>
      <c r="AO66" s="34"/>
      <c r="AP66" s="34"/>
      <c r="AQ66" s="34"/>
      <c r="AR66" s="34"/>
      <c r="AS66" s="34"/>
      <c r="AT66" s="34"/>
      <c r="AU66" s="34"/>
      <c r="AV66" s="34"/>
      <c r="AW66" s="34"/>
      <c r="AX66" s="34"/>
      <c r="AY66" s="34"/>
      <c r="AZ66" s="34"/>
      <c r="BA66" s="34"/>
    </row>
    <row r="67" spans="1:53" customFormat="1" ht="14.5" x14ac:dyDescent="0.35">
      <c r="A67" s="31">
        <v>58</v>
      </c>
      <c r="B67" s="32" t="s">
        <v>400</v>
      </c>
      <c r="C67" s="33" t="s">
        <v>401</v>
      </c>
      <c r="D67" s="34" t="s">
        <v>390</v>
      </c>
      <c r="E67" s="34" t="s">
        <v>337</v>
      </c>
      <c r="F67" s="35">
        <v>45196</v>
      </c>
      <c r="G67" s="35">
        <v>45224</v>
      </c>
      <c r="H67" s="36">
        <v>45218</v>
      </c>
      <c r="I67" s="36">
        <v>45218</v>
      </c>
      <c r="J67" s="37">
        <v>17</v>
      </c>
      <c r="K67" s="34"/>
      <c r="L67" s="34"/>
      <c r="M67" s="34" t="s">
        <v>271</v>
      </c>
      <c r="N67" s="34"/>
      <c r="O67" s="34"/>
      <c r="P67" s="34"/>
      <c r="Q67" s="34"/>
      <c r="R67" s="34"/>
      <c r="S67" s="34"/>
      <c r="T67" s="34"/>
      <c r="U67" s="34"/>
      <c r="V67" s="34"/>
      <c r="W67" s="34"/>
      <c r="X67" s="34"/>
      <c r="Y67" s="34"/>
      <c r="Z67" s="34"/>
      <c r="AA67" s="34"/>
      <c r="AB67" s="34"/>
      <c r="AC67" s="34"/>
      <c r="AD67" s="34"/>
      <c r="AE67" s="34"/>
      <c r="AF67" s="34"/>
      <c r="AG67" s="34"/>
      <c r="AH67" s="34"/>
      <c r="AI67" s="34"/>
      <c r="AJ67" s="34"/>
      <c r="AK67" s="34"/>
      <c r="AL67" s="34"/>
      <c r="AM67" s="34"/>
      <c r="AN67" s="34"/>
      <c r="AO67" s="34"/>
      <c r="AP67" s="34"/>
      <c r="AQ67" s="34"/>
      <c r="AR67" s="34"/>
      <c r="AS67" s="34"/>
      <c r="AT67" s="34"/>
      <c r="AU67" s="34"/>
      <c r="AV67" s="34"/>
      <c r="AW67" s="34"/>
      <c r="AX67" s="34"/>
      <c r="AY67" s="34"/>
      <c r="AZ67" s="34"/>
      <c r="BA67" s="34"/>
    </row>
    <row r="68" spans="1:53" customFormat="1" ht="14.5" x14ac:dyDescent="0.35">
      <c r="A68" s="31">
        <v>59</v>
      </c>
      <c r="B68" s="32" t="s">
        <v>402</v>
      </c>
      <c r="C68" s="33" t="s">
        <v>403</v>
      </c>
      <c r="D68" s="49" t="s">
        <v>377</v>
      </c>
      <c r="E68" s="34" t="s">
        <v>337</v>
      </c>
      <c r="F68" s="35">
        <v>45196</v>
      </c>
      <c r="G68" s="35">
        <v>45224</v>
      </c>
      <c r="H68" s="36">
        <v>45202</v>
      </c>
      <c r="I68" s="36">
        <v>45208</v>
      </c>
      <c r="J68" s="37">
        <v>9</v>
      </c>
      <c r="K68" s="34"/>
      <c r="L68" s="34"/>
      <c r="M68" s="34" t="s">
        <v>341</v>
      </c>
      <c r="N68" s="34"/>
      <c r="O68" s="34"/>
      <c r="P68" s="34"/>
      <c r="Q68" s="34" t="s">
        <v>234</v>
      </c>
      <c r="R68" s="34"/>
      <c r="S68" s="34"/>
      <c r="T68" s="34"/>
      <c r="U68" s="34"/>
      <c r="V68" s="34"/>
      <c r="W68" s="34"/>
      <c r="X68" s="34"/>
      <c r="Y68" s="34"/>
      <c r="Z68" s="34"/>
      <c r="AA68" s="34"/>
      <c r="AB68" s="34"/>
      <c r="AC68" s="34"/>
      <c r="AD68" s="34"/>
      <c r="AE68" s="34"/>
      <c r="AF68" s="34"/>
      <c r="AG68" s="34"/>
      <c r="AH68" s="34"/>
      <c r="AI68" s="34"/>
      <c r="AJ68" s="34"/>
      <c r="AK68" s="34"/>
      <c r="AL68" s="34"/>
      <c r="AM68" s="34"/>
      <c r="AN68" s="34"/>
      <c r="AO68" s="34"/>
      <c r="AP68" s="34"/>
      <c r="AQ68" s="34"/>
      <c r="AR68" s="34"/>
      <c r="AS68" s="34"/>
      <c r="AT68" s="34"/>
      <c r="AU68" s="34"/>
      <c r="AV68" s="34"/>
      <c r="AW68" s="34"/>
      <c r="AX68" s="34"/>
      <c r="AY68" s="34"/>
      <c r="AZ68" s="34"/>
      <c r="BA68" s="34"/>
    </row>
    <row r="69" spans="1:53" customFormat="1" ht="14.5" x14ac:dyDescent="0.35"/>
    <row r="70" spans="1:53" customFormat="1" ht="29" x14ac:dyDescent="0.35">
      <c r="B70" s="32" t="s">
        <v>426</v>
      </c>
      <c r="C70" s="33" t="s">
        <v>427</v>
      </c>
      <c r="D70" s="34" t="s">
        <v>428</v>
      </c>
      <c r="E70" s="34" t="s">
        <v>337</v>
      </c>
      <c r="F70" s="35">
        <v>45190</v>
      </c>
      <c r="G70" s="35">
        <v>45218</v>
      </c>
      <c r="H70" s="34"/>
      <c r="I70" s="34"/>
      <c r="J70" s="34" t="s">
        <v>429</v>
      </c>
      <c r="K70" s="34"/>
    </row>
    <row r="71" spans="1:53" customFormat="1" ht="15" customHeight="1" x14ac:dyDescent="0.35"/>
    <row r="72" spans="1:53" customFormat="1" ht="15" customHeight="1" x14ac:dyDescent="0.35"/>
    <row r="73" spans="1:53" customFormat="1" ht="15" customHeight="1" x14ac:dyDescent="0.35"/>
    <row r="74" spans="1:53" customFormat="1" ht="15" customHeight="1" x14ac:dyDescent="0.35"/>
    <row r="75" spans="1:53" customFormat="1" ht="15" customHeight="1" x14ac:dyDescent="0.35"/>
    <row r="76" spans="1:53" customFormat="1" ht="15" customHeight="1" x14ac:dyDescent="0.35"/>
    <row r="77" spans="1:53" customFormat="1" ht="15" customHeight="1" x14ac:dyDescent="0.35"/>
    <row r="78" spans="1:53" customFormat="1" ht="15" customHeight="1" x14ac:dyDescent="0.35"/>
    <row r="79" spans="1:53" customFormat="1" ht="15" customHeight="1" x14ac:dyDescent="0.35"/>
  </sheetData>
  <autoFilter ref="A1:BA70"/>
  <pageMargins left="0.7" right="0.7" top="0.75" bottom="0.75" header="0.3" footer="0.3"/>
  <pageSetup paperSize="9" orientation="portrait" horizontalDpi="300" verticalDpi="300" copies="0"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P14"/>
  <sheetViews>
    <sheetView topLeftCell="B1" workbookViewId="0">
      <selection activeCell="H11" sqref="H11"/>
    </sheetView>
  </sheetViews>
  <sheetFormatPr defaultColWidth="8.7265625" defaultRowHeight="14.5" x14ac:dyDescent="0.35"/>
  <cols>
    <col min="1" max="1" width="22.54296875" customWidth="1"/>
    <col min="2" max="2" width="14" customWidth="1"/>
    <col min="3" max="3" width="41.1796875" customWidth="1"/>
    <col min="5" max="7" width="12.1796875" customWidth="1"/>
    <col min="8" max="8" width="17.1796875" customWidth="1"/>
    <col min="9" max="9" width="29.453125" style="15" customWidth="1"/>
  </cols>
  <sheetData>
    <row r="1" spans="1:16" ht="43.5" x14ac:dyDescent="0.35">
      <c r="A1" s="31" t="s">
        <v>219</v>
      </c>
      <c r="B1" s="31" t="s">
        <v>220</v>
      </c>
      <c r="C1" s="61" t="s">
        <v>221</v>
      </c>
      <c r="D1" s="61" t="s">
        <v>222</v>
      </c>
      <c r="E1" s="62" t="s">
        <v>223</v>
      </c>
      <c r="F1" s="62" t="s">
        <v>224</v>
      </c>
      <c r="G1" s="31" t="s">
        <v>226</v>
      </c>
      <c r="H1" s="63" t="s">
        <v>430</v>
      </c>
      <c r="I1" s="63" t="s">
        <v>431</v>
      </c>
      <c r="J1" s="31" t="s">
        <v>432</v>
      </c>
      <c r="K1" s="31" t="s">
        <v>433</v>
      </c>
      <c r="L1" s="31" t="s">
        <v>434</v>
      </c>
      <c r="M1" s="31" t="s">
        <v>435</v>
      </c>
      <c r="N1" s="31" t="s">
        <v>436</v>
      </c>
      <c r="O1" s="34"/>
      <c r="P1" s="34"/>
    </row>
    <row r="2" spans="1:16" x14ac:dyDescent="0.35">
      <c r="A2" t="s">
        <v>437</v>
      </c>
      <c r="B2" t="s">
        <v>438</v>
      </c>
      <c r="C2" t="s">
        <v>439</v>
      </c>
      <c r="D2" t="s">
        <v>440</v>
      </c>
      <c r="E2" s="16">
        <v>45114</v>
      </c>
      <c r="F2" s="16">
        <v>45145</v>
      </c>
      <c r="G2" s="16">
        <v>45128</v>
      </c>
      <c r="H2">
        <v>11</v>
      </c>
      <c r="I2" s="15" t="s">
        <v>280</v>
      </c>
    </row>
    <row r="3" spans="1:16" x14ac:dyDescent="0.35">
      <c r="A3" t="s">
        <v>441</v>
      </c>
      <c r="B3" t="s">
        <v>442</v>
      </c>
      <c r="C3" t="s">
        <v>443</v>
      </c>
      <c r="D3" t="s">
        <v>440</v>
      </c>
      <c r="E3" s="16">
        <v>45110</v>
      </c>
      <c r="F3" s="16">
        <v>45141</v>
      </c>
      <c r="G3" s="16">
        <v>45132</v>
      </c>
      <c r="H3">
        <v>17</v>
      </c>
      <c r="I3" s="15" t="s">
        <v>280</v>
      </c>
    </row>
    <row r="4" spans="1:16" x14ac:dyDescent="0.35">
      <c r="A4" t="s">
        <v>444</v>
      </c>
      <c r="B4" t="s">
        <v>445</v>
      </c>
      <c r="C4" t="s">
        <v>446</v>
      </c>
      <c r="D4" t="s">
        <v>447</v>
      </c>
      <c r="E4" s="16">
        <v>45127</v>
      </c>
      <c r="F4" s="16" t="s">
        <v>448</v>
      </c>
      <c r="G4" s="16">
        <v>45145</v>
      </c>
      <c r="H4">
        <v>13</v>
      </c>
      <c r="I4" s="15" t="s">
        <v>280</v>
      </c>
    </row>
    <row r="5" spans="1:16" x14ac:dyDescent="0.35">
      <c r="A5" t="s">
        <v>449</v>
      </c>
      <c r="B5" t="s">
        <v>450</v>
      </c>
      <c r="C5" t="s">
        <v>451</v>
      </c>
      <c r="D5" t="s">
        <v>447</v>
      </c>
      <c r="E5" s="16">
        <v>45126</v>
      </c>
      <c r="F5" s="16">
        <v>45157</v>
      </c>
      <c r="G5" s="16">
        <v>45140</v>
      </c>
      <c r="H5" s="64">
        <v>11</v>
      </c>
      <c r="I5" s="15" t="s">
        <v>452</v>
      </c>
    </row>
    <row r="6" spans="1:16" x14ac:dyDescent="0.35">
      <c r="A6" t="s">
        <v>453</v>
      </c>
      <c r="B6" t="s">
        <v>454</v>
      </c>
      <c r="C6" t="s">
        <v>455</v>
      </c>
      <c r="D6" t="s">
        <v>447</v>
      </c>
      <c r="E6" s="16">
        <v>45138</v>
      </c>
      <c r="F6" s="16">
        <v>45169</v>
      </c>
      <c r="G6" s="16">
        <v>45146</v>
      </c>
      <c r="H6" s="64">
        <v>7</v>
      </c>
      <c r="I6" s="15" t="s">
        <v>456</v>
      </c>
    </row>
    <row r="7" spans="1:16" x14ac:dyDescent="0.35">
      <c r="A7" t="s">
        <v>457</v>
      </c>
      <c r="B7" t="s">
        <v>458</v>
      </c>
      <c r="C7" t="s">
        <v>459</v>
      </c>
      <c r="D7" t="s">
        <v>447</v>
      </c>
      <c r="E7" s="16">
        <v>45133</v>
      </c>
      <c r="F7" s="16">
        <v>45164</v>
      </c>
      <c r="G7" s="16">
        <v>45147</v>
      </c>
      <c r="H7" s="64">
        <v>11</v>
      </c>
      <c r="I7" s="15" t="s">
        <v>460</v>
      </c>
    </row>
    <row r="8" spans="1:16" x14ac:dyDescent="0.35">
      <c r="A8" t="s">
        <v>461</v>
      </c>
      <c r="B8" t="s">
        <v>462</v>
      </c>
      <c r="C8" t="s">
        <v>463</v>
      </c>
      <c r="D8" t="s">
        <v>447</v>
      </c>
      <c r="E8" s="16">
        <v>45153</v>
      </c>
      <c r="F8" s="16">
        <v>45184</v>
      </c>
      <c r="G8" s="16">
        <v>45175</v>
      </c>
      <c r="H8" s="64">
        <v>17</v>
      </c>
      <c r="I8" s="15" t="s">
        <v>280</v>
      </c>
    </row>
    <row r="9" spans="1:16" x14ac:dyDescent="0.35">
      <c r="A9" t="s">
        <v>464</v>
      </c>
      <c r="B9" t="s">
        <v>465</v>
      </c>
      <c r="C9" t="s">
        <v>466</v>
      </c>
      <c r="D9" t="s">
        <v>440</v>
      </c>
      <c r="E9" s="16">
        <v>45154</v>
      </c>
      <c r="F9" s="16">
        <v>45185</v>
      </c>
      <c r="G9" s="16">
        <v>45175</v>
      </c>
      <c r="H9" s="64">
        <v>16</v>
      </c>
      <c r="I9" s="15" t="s">
        <v>280</v>
      </c>
    </row>
    <row r="10" spans="1:16" x14ac:dyDescent="0.35">
      <c r="A10" t="s">
        <v>467</v>
      </c>
      <c r="B10" t="s">
        <v>468</v>
      </c>
      <c r="C10" t="s">
        <v>469</v>
      </c>
      <c r="D10" t="s">
        <v>440</v>
      </c>
      <c r="E10" s="16">
        <v>45174</v>
      </c>
      <c r="F10" s="16">
        <v>45204</v>
      </c>
      <c r="G10" s="16">
        <v>45174</v>
      </c>
      <c r="H10" s="64">
        <v>1</v>
      </c>
      <c r="I10" s="15" t="s">
        <v>470</v>
      </c>
    </row>
    <row r="11" spans="1:16" x14ac:dyDescent="0.35">
      <c r="A11" t="s">
        <v>471</v>
      </c>
      <c r="B11" t="s">
        <v>472</v>
      </c>
      <c r="C11" t="s">
        <v>473</v>
      </c>
      <c r="D11" t="s">
        <v>440</v>
      </c>
      <c r="E11" s="16">
        <v>45160</v>
      </c>
      <c r="F11" s="16">
        <v>45191</v>
      </c>
      <c r="G11" s="16">
        <v>45175</v>
      </c>
      <c r="H11" s="64">
        <v>12</v>
      </c>
      <c r="I11" s="15" t="s">
        <v>474</v>
      </c>
    </row>
    <row r="12" spans="1:16" x14ac:dyDescent="0.35">
      <c r="A12" t="s">
        <v>475</v>
      </c>
      <c r="B12" t="s">
        <v>476</v>
      </c>
      <c r="C12" t="s">
        <v>473</v>
      </c>
      <c r="D12" t="s">
        <v>447</v>
      </c>
      <c r="E12" s="16">
        <v>45160</v>
      </c>
      <c r="F12" s="16">
        <v>45191</v>
      </c>
      <c r="G12" s="16">
        <v>45187</v>
      </c>
      <c r="H12" s="64">
        <v>20</v>
      </c>
      <c r="I12" s="15" t="s">
        <v>406</v>
      </c>
    </row>
    <row r="13" spans="1:16" x14ac:dyDescent="0.35">
      <c r="A13" t="s">
        <v>477</v>
      </c>
      <c r="B13" t="s">
        <v>478</v>
      </c>
      <c r="C13" t="s">
        <v>473</v>
      </c>
      <c r="D13" t="s">
        <v>447</v>
      </c>
      <c r="E13" s="16">
        <v>45191</v>
      </c>
      <c r="F13" s="16">
        <v>45221</v>
      </c>
      <c r="G13" s="16">
        <v>45196</v>
      </c>
      <c r="H13">
        <v>4</v>
      </c>
      <c r="I13" s="15" t="s">
        <v>406</v>
      </c>
    </row>
    <row r="14" spans="1:16" x14ac:dyDescent="0.35">
      <c r="E14" s="16"/>
      <c r="F14" s="16"/>
      <c r="G14" s="16"/>
    </row>
  </sheetData>
  <pageMargins left="0.7" right="0.7" top="0.75" bottom="0.75" header="0.3" footer="0.3"/>
  <pageSetup paperSize="9" orientation="portrait" horizontalDpi="300" verticalDpi="300" copies="0"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11E0ABE662144CAA384549AB1064A9" ma:contentTypeVersion="13" ma:contentTypeDescription="Create a new document." ma:contentTypeScope="" ma:versionID="b0819bb1001f84bebd4eecf7caf900c1">
  <xsd:schema xmlns:xsd="http://www.w3.org/2001/XMLSchema" xmlns:xs="http://www.w3.org/2001/XMLSchema" xmlns:p="http://schemas.microsoft.com/office/2006/metadata/properties" xmlns:ns2="1fc0e532-696c-4349-9702-2b9a3aab5e64" xmlns:ns3="2b065d90-4e2c-4e19-88c2-15abdeecc8c8" targetNamespace="http://schemas.microsoft.com/office/2006/metadata/properties" ma:root="true" ma:fieldsID="1926b36781865a68e0683c8eadca5e9f" ns2:_="" ns3:_="">
    <xsd:import namespace="1fc0e532-696c-4349-9702-2b9a3aab5e64"/>
    <xsd:import namespace="2b065d90-4e2c-4e19-88c2-15abdeecc8c8"/>
    <xsd:element name="properties">
      <xsd:complexType>
        <xsd:sequence>
          <xsd:element name="documentManagement">
            <xsd:complexType>
              <xsd:all>
                <xsd:element ref="ns2:PointofContact"/>
                <xsd:element ref="ns3:Document_x0020_Type_x0020_Choices"/>
                <xsd:element ref="ns2:Subjectmatter" minOccurs="0"/>
                <xsd:element ref="ns2:Comments" minOccurs="0"/>
                <xsd:element ref="ns2:DraftYes_x002f_No"/>
                <xsd:element ref="ns2:MediaServiceMetadata" minOccurs="0"/>
                <xsd:element ref="ns2:MediaServiceFastMetadata" minOccurs="0"/>
                <xsd:element ref="ns2:MediaServiceObjectDetectorVersion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fc0e532-696c-4349-9702-2b9a3aab5e64" elementFormDefault="qualified">
    <xsd:import namespace="http://schemas.microsoft.com/office/2006/documentManagement/types"/>
    <xsd:import namespace="http://schemas.microsoft.com/office/infopath/2007/PartnerControls"/>
    <xsd:element name="PointofContact" ma:index="8" ma:displayName="Point of Contact" ma:format="Dropdown" ma:internalName="PointofContact">
      <xsd:simpleType>
        <xsd:restriction base="dms:Choice">
          <xsd:enumeration value="John Lawson"/>
          <xsd:enumeration value="Lisa Partridge"/>
          <xsd:enumeration value="Stephen Williams"/>
          <xsd:enumeration value="Alex Ley-Sweet"/>
          <xsd:enumeration value="Katie Donelon"/>
          <xsd:enumeration value="Neil Adams"/>
          <xsd:enumeration value="Aimee Gallivan"/>
          <xsd:enumeration value="Stuart Silcox"/>
        </xsd:restriction>
      </xsd:simpleType>
    </xsd:element>
    <xsd:element name="Subjectmatter" ma:index="10" nillable="true" ma:displayName="Subject matter" ma:description="Simple line describing the document" ma:format="Dropdown" ma:internalName="Subjectmatter">
      <xsd:simpleType>
        <xsd:restriction base="dms:Text">
          <xsd:maxLength value="255"/>
        </xsd:restriction>
      </xsd:simpleType>
    </xsd:element>
    <xsd:element name="Comments" ma:index="11" nillable="true" ma:displayName="Comments" ma:format="Dropdown" ma:internalName="Comments">
      <xsd:simpleType>
        <xsd:restriction base="dms:Note">
          <xsd:maxLength value="255"/>
        </xsd:restriction>
      </xsd:simpleType>
    </xsd:element>
    <xsd:element name="DraftYes_x002f_No" ma:index="12" ma:displayName="Draft Yes / No" ma:default="1" ma:format="Dropdown" ma:internalName="DraftYes_x002f_No">
      <xsd:simpleType>
        <xsd:restriction base="dms:Boolean"/>
      </xsd:simpleType>
    </xsd:element>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b065d90-4e2c-4e19-88c2-15abdeecc8c8" elementFormDefault="qualified">
    <xsd:import namespace="http://schemas.microsoft.com/office/2006/documentManagement/types"/>
    <xsd:import namespace="http://schemas.microsoft.com/office/infopath/2007/PartnerControls"/>
    <xsd:element name="Document_x0020_Type_x0020_Choices" ma:index="9" ma:displayName="Document Type Choices" ma:default="Data Protection Impact Assessment (DPIA)" ma:format="Dropdown" ma:indexed="true" ma:internalName="Document_x0020_Type_x0020_Choices">
      <xsd:simpleType>
        <xsd:restriction base="dms:Choice">
          <xsd:enumeration value="Action Plan (CPIP)"/>
          <xsd:enumeration value="Agenda (AGE)"/>
          <xsd:enumeration value="Certification (CERT)"/>
          <xsd:enumeration value="COPI"/>
          <xsd:enumeration value="Cloud Risk Assessment (CRO)"/>
          <xsd:enumeration value="Data Breach (DB)"/>
          <xsd:enumeration value="Data Disclosure Agreement (DDA)"/>
          <xsd:enumeration value="Data Processing Contract (DPC)"/>
          <xsd:enumeration value="Data Protection Impact Assessment (DPIA)"/>
          <xsd:enumeration value="Data Sharing Agreement (DSA)"/>
          <xsd:enumeration value="Due Diligence Assessment (Cyber Essentials Plus or ISO Accreditation)"/>
          <xsd:enumeration value="Full Contract (CTC or CON)"/>
          <xsd:enumeration value="Guidance (GUI)"/>
          <xsd:enumeration value="ICO Correspondence (ICO)"/>
          <xsd:enumeration value="Legislation (LEG)"/>
          <xsd:enumeration value="List (LIS)"/>
          <xsd:enumeration value="Memorandum of Understanding/Service Level Agreement (MOU/SLA)"/>
          <xsd:enumeration value="Minutes (MIN)"/>
          <xsd:enumeration value="Privacy Notice (PN)"/>
          <xsd:enumeration value="Report (REP)"/>
          <xsd:enumeration value="Risk Assessment (IAIA)"/>
          <xsd:enumeration value="S251"/>
          <xsd:enumeration value="Standard Operating Procedure (SOP)"/>
          <xsd:enumeration value="Supporting Documents (SDO)"/>
          <xsd:enumeration value="Template (TEM)"/>
          <xsd:enumeration value="Terms of Reference (TOR)"/>
          <xsd:enumeration value="Training"/>
        </xsd:restrictio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ointofContact xmlns="1fc0e532-696c-4349-9702-2b9a3aab5e64">Lisa Partridge</PointofContact>
    <DraftYes_x002f_No xmlns="1fc0e532-696c-4349-9702-2b9a3aab5e64">true</DraftYes_x002f_No>
    <Subjectmatter xmlns="1fc0e532-696c-4349-9702-2b9a3aab5e64" xsi:nil="true"/>
    <Document_x0020_Type_x0020_Choices xmlns="2b065d90-4e2c-4e19-88c2-15abdeecc8c8">Report (REP)</Document_x0020_Type_x0020_Choices>
    <Comments xmlns="1fc0e532-696c-4349-9702-2b9a3aab5e64" xsi:nil="true"/>
    <SharedWithUsers xmlns="2b065d90-4e2c-4e19-88c2-15abdeecc8c8">
      <UserInfo>
        <DisplayName>Louisa Nolan (Public Health Wales - No. 2 Capital Quarter)</DisplayName>
        <AccountId>1298</AccountId>
        <AccountType/>
      </UserInfo>
    </SharedWithUsers>
  </documentManagement>
</p:properties>
</file>

<file path=customXml/itemProps1.xml><?xml version="1.0" encoding="utf-8"?>
<ds:datastoreItem xmlns:ds="http://schemas.openxmlformats.org/officeDocument/2006/customXml" ds:itemID="{66ED7F11-0C1C-4D6B-A4F3-A3CE858969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fc0e532-696c-4349-9702-2b9a3aab5e64"/>
    <ds:schemaRef ds:uri="2b065d90-4e2c-4e19-88c2-15abdeecc8c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90F1010-620C-4549-8EDE-5BDD65565233}">
  <ds:schemaRefs>
    <ds:schemaRef ds:uri="http://schemas.microsoft.com/sharepoint/v3/contenttype/forms"/>
  </ds:schemaRefs>
</ds:datastoreItem>
</file>

<file path=customXml/itemProps3.xml><?xml version="1.0" encoding="utf-8"?>
<ds:datastoreItem xmlns:ds="http://schemas.openxmlformats.org/officeDocument/2006/customXml" ds:itemID="{D085B841-D68E-40DA-8551-FDDDC06E26CE}">
  <ds:schemaRefs>
    <ds:schemaRef ds:uri="http://purl.org/dc/elements/1.1/"/>
    <ds:schemaRef ds:uri="http://schemas.microsoft.com/office/2006/metadata/properties"/>
    <ds:schemaRef ds:uri="http://schemas.microsoft.com/office/infopath/2007/PartnerControls"/>
    <ds:schemaRef ds:uri="http://schemas.microsoft.com/office/2006/documentManagement/types"/>
    <ds:schemaRef ds:uri="http://purl.org/dc/terms/"/>
    <ds:schemaRef ds:uri="1fc0e532-696c-4349-9702-2b9a3aab5e64"/>
    <ds:schemaRef ds:uri="http://purl.org/dc/dcmitype/"/>
    <ds:schemaRef ds:uri="http://schemas.openxmlformats.org/package/2006/metadata/core-properties"/>
    <ds:schemaRef ds:uri="2b065d90-4e2c-4e19-88c2-15abdeecc8c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8</vt:i4>
      </vt:variant>
    </vt:vector>
  </HeadingPairs>
  <TitlesOfParts>
    <vt:vector size="8" baseType="lpstr">
      <vt:lpstr>FOI</vt:lpstr>
      <vt:lpstr>DPA</vt:lpstr>
      <vt:lpstr>Breaches</vt:lpstr>
      <vt:lpstr>Mand Trng</vt:lpstr>
      <vt:lpstr>Datix Pivot Table</vt:lpstr>
      <vt:lpstr>Datix Report</vt:lpstr>
      <vt:lpstr>FOI Report</vt:lpstr>
      <vt:lpstr>SAR</vt:lpstr>
    </vt:vector>
  </TitlesOfParts>
  <Manager/>
  <Company>Public Health Wales NHS Trust</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John Lawson</dc:creator>
  <cp:keywords/>
  <dc:description/>
  <cp:lastModifiedBy>li124326</cp:lastModifiedBy>
  <cp:revision/>
  <dcterms:created xsi:type="dcterms:W3CDTF">2018-10-12T13:55:57Z</dcterms:created>
  <dcterms:modified xsi:type="dcterms:W3CDTF">2023-11-23T16:48:02Z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0x0101006011E0ABE662144CAA384549AB1064A9</vt:lpwstr>
  </property>
</Properties>
</file>