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76" r:id="rId5"/>
  </p:sldMasterIdLst>
  <p:notesMasterIdLst>
    <p:notesMasterId r:id="rId19"/>
  </p:notesMasterIdLst>
  <p:handoutMasterIdLst>
    <p:handoutMasterId r:id="rId20"/>
  </p:handoutMasterIdLst>
  <p:sldIdLst>
    <p:sldId id="260" r:id="rId6"/>
    <p:sldId id="271" r:id="rId7"/>
    <p:sldId id="272" r:id="rId8"/>
    <p:sldId id="291" r:id="rId9"/>
    <p:sldId id="293" r:id="rId10"/>
    <p:sldId id="294" r:id="rId11"/>
    <p:sldId id="299" r:id="rId12"/>
    <p:sldId id="296" r:id="rId13"/>
    <p:sldId id="300" r:id="rId14"/>
    <p:sldId id="297" r:id="rId15"/>
    <p:sldId id="295" r:id="rId16"/>
    <p:sldId id="288" r:id="rId17"/>
    <p:sldId id="298" r:id="rId1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6600"/>
    <a:srgbClr val="FF9900"/>
    <a:srgbClr val="99CCFF"/>
    <a:srgbClr val="BE8FC7"/>
    <a:srgbClr val="F9C402"/>
    <a:srgbClr val="324F82"/>
    <a:srgbClr val="E03882"/>
    <a:srgbClr val="4FB9AB"/>
    <a:srgbClr val="28B8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4447" autoAdjust="0"/>
  </p:normalViewPr>
  <p:slideViewPr>
    <p:cSldViewPr snapToGrid="0" snapToObjects="1" showGuides="1">
      <p:cViewPr varScale="1">
        <p:scale>
          <a:sx n="67" d="100"/>
          <a:sy n="67" d="100"/>
        </p:scale>
        <p:origin x="8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2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3841F-BFA5-E84D-9FBF-C2EF90B9D7E0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0E142-3AF0-A947-ABB3-AF8FB9473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30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4033A-9BE4-C148-A588-EF9D888CAC4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21FB3-2FB1-D246-9430-EC4C2EC16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6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400" dirty="0" smtClean="0"/>
              <a:t>RM Policy and Procedure approved 2018</a:t>
            </a:r>
          </a:p>
          <a:p>
            <a:pPr lvl="0"/>
            <a:r>
              <a:rPr lang="en-GB" sz="1400" dirty="0" smtClean="0"/>
              <a:t>ISO31000 – Risk Management</a:t>
            </a:r>
          </a:p>
          <a:p>
            <a:pPr lvl="0"/>
            <a:r>
              <a:rPr lang="en-GB" sz="1400" dirty="0" smtClean="0"/>
              <a:t>Ownership</a:t>
            </a:r>
          </a:p>
          <a:p>
            <a:pPr lvl="0"/>
            <a:r>
              <a:rPr lang="en-GB" sz="1400" dirty="0" smtClean="0"/>
              <a:t>Alignment</a:t>
            </a:r>
          </a:p>
          <a:p>
            <a:pPr lvl="0"/>
            <a:r>
              <a:rPr lang="en-GB" sz="1400" dirty="0" smtClean="0"/>
              <a:t>Risk Appetite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21FB3-2FB1-D246-9430-EC4C2EC16A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2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57" y="5207313"/>
            <a:ext cx="3247256" cy="931754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718457" y="718457"/>
            <a:ext cx="10492882" cy="830997"/>
          </a:xfrm>
          <a:prstGeom prst="rect">
            <a:avLst/>
          </a:prstGeom>
        </p:spPr>
        <p:txBody>
          <a:bodyPr wrap="square" lIns="0" tIns="0" rIns="0" bIns="0" anchor="ctr">
            <a:normAutofit/>
          </a:bodyPr>
          <a:lstStyle>
            <a:lvl1pPr algn="l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 hasCustomPrompt="1"/>
          </p:nvPr>
        </p:nvSpPr>
        <p:spPr>
          <a:xfrm>
            <a:off x="719138" y="2805101"/>
            <a:ext cx="10492200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0" i="0" baseline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28th July 2017</a:t>
            </a:r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9138" y="2253927"/>
            <a:ext cx="10491787" cy="3671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Presented By: Insert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73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3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35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3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1440128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37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4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9081397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45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9805562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46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9081397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7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3504441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48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4228606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49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3504441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50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6292919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51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7017084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52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6292919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4 Column Text &amp; Icon Slide Heading</a:t>
            </a:r>
            <a:endParaRPr lang="en-US" dirty="0"/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mage &amp; Text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39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1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9081397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3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3504441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6292919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7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1340729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48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9706163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49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4129207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50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6917685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4 Column Text &amp; Icon Slide Heading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9081397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3504441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6292919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23991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2622884" y="1495647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7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278456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8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6715887" y="323991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9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8656633" y="1432038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10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6715887" y="278456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rgbClr val="324F82">
                <a:alpha val="50000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14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2 Column Comparison Slide Heading</a:t>
            </a:r>
            <a:endParaRPr lang="en-US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55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mparison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24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289611"/>
            <a:ext cx="4760498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Quid </a:t>
            </a:r>
            <a:r>
              <a:rPr lang="en-US" dirty="0" err="1" smtClean="0"/>
              <a:t>enim</a:t>
            </a:r>
            <a:r>
              <a:rPr lang="en-US" dirty="0" smtClean="0"/>
              <a:t> de </a:t>
            </a:r>
            <a:r>
              <a:rPr lang="en-US" dirty="0" err="1" smtClean="0"/>
              <a:t>amicitia</a:t>
            </a:r>
            <a:r>
              <a:rPr lang="en-US" dirty="0" smtClean="0"/>
              <a:t> </a:t>
            </a:r>
            <a:r>
              <a:rPr lang="en-US" dirty="0" err="1" smtClean="0"/>
              <a:t>statueris</a:t>
            </a:r>
            <a:r>
              <a:rPr lang="en-US" dirty="0" smtClean="0"/>
              <a:t> </a:t>
            </a:r>
            <a:r>
              <a:rPr lang="en-US" dirty="0" err="1" smtClean="0"/>
              <a:t>utilitatis</a:t>
            </a:r>
            <a:r>
              <a:rPr lang="en-US" dirty="0" smtClean="0"/>
              <a:t> causa </a:t>
            </a:r>
            <a:r>
              <a:rPr lang="en-US" dirty="0" err="1" smtClean="0"/>
              <a:t>expetenda</a:t>
            </a:r>
            <a:r>
              <a:rPr lang="en-US" dirty="0" smtClean="0"/>
              <a:t> vides. Quod </a:t>
            </a:r>
            <a:r>
              <a:rPr lang="en-US" dirty="0" err="1" smtClean="0"/>
              <a:t>vestri</a:t>
            </a:r>
            <a:r>
              <a:rPr lang="en-US" dirty="0" smtClean="0"/>
              <a:t> non item.</a:t>
            </a:r>
            <a:endParaRPr lang="en-US" dirty="0"/>
          </a:p>
        </p:txBody>
      </p:sp>
      <p:sp>
        <p:nvSpPr>
          <p:cNvPr id="25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2622884" y="1495647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26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2834261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6715887" y="3289611"/>
            <a:ext cx="4760498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Quid </a:t>
            </a:r>
            <a:r>
              <a:rPr lang="en-US" dirty="0" err="1" smtClean="0"/>
              <a:t>enim</a:t>
            </a:r>
            <a:r>
              <a:rPr lang="en-US" dirty="0" smtClean="0"/>
              <a:t> de </a:t>
            </a:r>
            <a:r>
              <a:rPr lang="en-US" dirty="0" err="1" smtClean="0"/>
              <a:t>amicitia</a:t>
            </a:r>
            <a:r>
              <a:rPr lang="en-US" dirty="0" smtClean="0"/>
              <a:t> </a:t>
            </a:r>
            <a:r>
              <a:rPr lang="en-US" dirty="0" err="1" smtClean="0"/>
              <a:t>statueris</a:t>
            </a:r>
            <a:r>
              <a:rPr lang="en-US" dirty="0" smtClean="0"/>
              <a:t> </a:t>
            </a:r>
            <a:r>
              <a:rPr lang="en-US" dirty="0" err="1" smtClean="0"/>
              <a:t>utilitatis</a:t>
            </a:r>
            <a:r>
              <a:rPr lang="en-US" dirty="0" smtClean="0"/>
              <a:t> causa </a:t>
            </a:r>
            <a:r>
              <a:rPr lang="en-US" dirty="0" err="1" smtClean="0"/>
              <a:t>expetenda</a:t>
            </a:r>
            <a:r>
              <a:rPr lang="en-US" dirty="0" smtClean="0"/>
              <a:t> vides. Quod </a:t>
            </a:r>
            <a:r>
              <a:rPr lang="en-US" dirty="0" err="1" smtClean="0"/>
              <a:t>vestri</a:t>
            </a:r>
            <a:r>
              <a:rPr lang="en-US" dirty="0" smtClean="0"/>
              <a:t> non item.</a:t>
            </a:r>
            <a:endParaRPr lang="en-US" dirty="0"/>
          </a:p>
        </p:txBody>
      </p:sp>
      <p:sp>
        <p:nvSpPr>
          <p:cNvPr id="28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8622808" y="1495647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2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6715887" y="2834261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cxnSp>
        <p:nvCxnSpPr>
          <p:cNvPr id="30" name="Straight Connector 29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chemeClr val="bg1">
                <a:alpha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2 Column Comparison Slide Heading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1955389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848173" y="1805183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7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1955389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rgbClr val="324F82">
                <a:alpha val="50000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14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15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955389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848173" y="3103987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17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955389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955389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9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848173" y="443339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955389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31" hasCustomPrompt="1"/>
          </p:nvPr>
        </p:nvSpPr>
        <p:spPr>
          <a:xfrm>
            <a:off x="6715888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3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6715888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24" name="Content Placeholder 17"/>
          <p:cNvSpPr>
            <a:spLocks noGrp="1"/>
          </p:cNvSpPr>
          <p:nvPr>
            <p:ph sz="quarter" idx="34" hasCustomPrompt="1"/>
          </p:nvPr>
        </p:nvSpPr>
        <p:spPr>
          <a:xfrm>
            <a:off x="6715888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6" name="Content Placeholder 17"/>
          <p:cNvSpPr>
            <a:spLocks noGrp="1"/>
          </p:cNvSpPr>
          <p:nvPr>
            <p:ph sz="quarter" idx="36" hasCustomPrompt="1"/>
          </p:nvPr>
        </p:nvSpPr>
        <p:spPr>
          <a:xfrm>
            <a:off x="6715888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7" hasCustomPrompt="1"/>
          </p:nvPr>
        </p:nvSpPr>
        <p:spPr>
          <a:xfrm>
            <a:off x="6715888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9" name="Content Placeholder 17"/>
          <p:cNvSpPr>
            <a:spLocks noGrp="1"/>
          </p:cNvSpPr>
          <p:nvPr>
            <p:ph sz="quarter" idx="39" hasCustomPrompt="1"/>
          </p:nvPr>
        </p:nvSpPr>
        <p:spPr>
          <a:xfrm>
            <a:off x="6715888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30" name="Picture Placeholder 3" title="Click the Icon to add your Image"/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10545321" y="1805183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31" name="Picture Placeholder 3" title="Click the Icon to add your Image"/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10545321" y="3103987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32" name="Picture Placeholder 3" title="Click the Icon to add your Image"/>
          <p:cNvSpPr>
            <a:spLocks noGrp="1" noChangeAspect="1"/>
          </p:cNvSpPr>
          <p:nvPr>
            <p:ph type="pic" sz="quarter" idx="38" hasCustomPrompt="1"/>
          </p:nvPr>
        </p:nvSpPr>
        <p:spPr>
          <a:xfrm>
            <a:off x="10545321" y="443339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 baseline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6 Icons &amp; Text Slide Heading</a:t>
            </a:r>
            <a:endParaRPr lang="en-US" dirty="0"/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Comparison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848173" y="181512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20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848173" y="3113926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32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848173" y="4443331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40" name="Picture Placeholder 3" title="Click the Icon to add your Image"/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10545321" y="181512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41" name="Picture Placeholder 3" title="Click the Icon to add your Image"/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10545321" y="3113926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42" name="Picture Placeholder 3" title="Click the Icon to add your Image"/>
          <p:cNvSpPr>
            <a:spLocks noGrp="1" noChangeAspect="1"/>
          </p:cNvSpPr>
          <p:nvPr>
            <p:ph type="pic" sz="quarter" idx="38" hasCustomPrompt="1"/>
          </p:nvPr>
        </p:nvSpPr>
        <p:spPr>
          <a:xfrm>
            <a:off x="10545321" y="4443331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6 Icons &amp; Text Slide Heading</a:t>
            </a:r>
            <a:endParaRPr lang="en-US" dirty="0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1955389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1955389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chemeClr val="bg1">
                <a:alpha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955389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43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955389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4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955389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4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955389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6" name="Content Placeholder 17"/>
          <p:cNvSpPr>
            <a:spLocks noGrp="1"/>
          </p:cNvSpPr>
          <p:nvPr>
            <p:ph sz="quarter" idx="31" hasCustomPrompt="1"/>
          </p:nvPr>
        </p:nvSpPr>
        <p:spPr>
          <a:xfrm>
            <a:off x="6715888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47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6715888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8" name="Content Placeholder 17"/>
          <p:cNvSpPr>
            <a:spLocks noGrp="1"/>
          </p:cNvSpPr>
          <p:nvPr>
            <p:ph sz="quarter" idx="34" hasCustomPrompt="1"/>
          </p:nvPr>
        </p:nvSpPr>
        <p:spPr>
          <a:xfrm>
            <a:off x="6715888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49" name="Content Placeholder 17"/>
          <p:cNvSpPr>
            <a:spLocks noGrp="1"/>
          </p:cNvSpPr>
          <p:nvPr>
            <p:ph sz="quarter" idx="36" hasCustomPrompt="1"/>
          </p:nvPr>
        </p:nvSpPr>
        <p:spPr>
          <a:xfrm>
            <a:off x="6715888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50" name="Content Placeholder 17"/>
          <p:cNvSpPr>
            <a:spLocks noGrp="1"/>
          </p:cNvSpPr>
          <p:nvPr>
            <p:ph sz="quarter" idx="37" hasCustomPrompt="1"/>
          </p:nvPr>
        </p:nvSpPr>
        <p:spPr>
          <a:xfrm>
            <a:off x="6715888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51" name="Content Placeholder 17"/>
          <p:cNvSpPr>
            <a:spLocks noGrp="1"/>
          </p:cNvSpPr>
          <p:nvPr>
            <p:ph sz="quarter" idx="39" hasCustomPrompt="1"/>
          </p:nvPr>
        </p:nvSpPr>
        <p:spPr>
          <a:xfrm>
            <a:off x="6715888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&amp; Imag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22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2" y="4560199"/>
            <a:ext cx="33119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15962" y="2010139"/>
            <a:ext cx="3303387" cy="1943169"/>
          </a:xfrm>
          <a:prstGeom prst="rect">
            <a:avLst/>
          </a:prstGeom>
          <a:solidFill>
            <a:schemeClr val="bg2"/>
          </a:solidFill>
        </p:spPr>
        <p:txBody>
          <a:bodyPr wrap="squar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2" y="4224117"/>
            <a:ext cx="331199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4FB9A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33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4440173" y="4537025"/>
            <a:ext cx="33119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35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4440173" y="4200943"/>
            <a:ext cx="331199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4FB9A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36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8164384" y="4537025"/>
            <a:ext cx="33119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38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8164384" y="4200943"/>
            <a:ext cx="331199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4FB9A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Insert Subtitle Here</a:t>
            </a:r>
            <a:endParaRPr lang="en-US" dirty="0"/>
          </a:p>
        </p:txBody>
      </p:sp>
      <p:sp>
        <p:nvSpPr>
          <p:cNvPr id="41" name="Picture Placeholder 3" title="Click the Icon to add your Image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4440173" y="2010139"/>
            <a:ext cx="3303387" cy="1943169"/>
          </a:xfrm>
          <a:prstGeom prst="rect">
            <a:avLst/>
          </a:prstGeom>
          <a:solidFill>
            <a:schemeClr val="bg2"/>
          </a:solidFill>
        </p:spPr>
        <p:txBody>
          <a:bodyPr wrap="squar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42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8168689" y="2003311"/>
            <a:ext cx="3303387" cy="1943169"/>
          </a:xfrm>
          <a:prstGeom prst="rect">
            <a:avLst/>
          </a:prstGeom>
          <a:solidFill>
            <a:schemeClr val="bg2"/>
          </a:solidFill>
        </p:spPr>
        <p:txBody>
          <a:bodyPr wrap="squar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</a:t>
            </a:r>
            <a:endParaRPr lang="en-US" dirty="0"/>
          </a:p>
        </p:txBody>
      </p:sp>
      <p:sp>
        <p:nvSpPr>
          <p:cNvPr id="44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3 Column Text &amp; Image Slide Heading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 title="Click the Icon to add your Image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2192000" cy="5974857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1835999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21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 title="Click the Icon to add your Image"/>
          <p:cNvSpPr>
            <a:spLocks noGrp="1"/>
          </p:cNvSpPr>
          <p:nvPr>
            <p:ph type="pic" sz="quarter" idx="16" hasCustomPrompt="1"/>
          </p:nvPr>
        </p:nvSpPr>
        <p:spPr>
          <a:xfrm>
            <a:off x="6089373" y="0"/>
            <a:ext cx="6102626" cy="6858000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1835999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715618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6089373" y="5814391"/>
            <a:ext cx="6102626" cy="1043609"/>
          </a:xfrm>
          <a:prstGeom prst="rect">
            <a:avLst/>
          </a:prstGeom>
          <a:gradFill>
            <a:gsLst>
              <a:gs pos="100000">
                <a:srgbClr val="324F82">
                  <a:alpha val="50000"/>
                </a:srgbClr>
              </a:gs>
              <a:gs pos="0">
                <a:srgbClr val="324F82">
                  <a:alpha val="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10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715964" y="2166730"/>
            <a:ext cx="4657792" cy="3161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4657793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 baseline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Split Image Slide Heading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15963" y="1158975"/>
            <a:ext cx="4657794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 title="Click the Icon to add your Image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6102626" cy="6858000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1835999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102626" y="1"/>
            <a:ext cx="6089374" cy="6858000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6818244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0" y="5814391"/>
            <a:ext cx="6102626" cy="1043609"/>
          </a:xfrm>
          <a:prstGeom prst="rect">
            <a:avLst/>
          </a:prstGeom>
          <a:gradFill>
            <a:gsLst>
              <a:gs pos="100000">
                <a:schemeClr val="bg1">
                  <a:alpha val="49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15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6818589" y="2162650"/>
            <a:ext cx="4657792" cy="3161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818244" y="716218"/>
            <a:ext cx="4657793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Split Image Slide Heading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6818244" y="1158975"/>
            <a:ext cx="4657794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718456" y="2703444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57" y="5207313"/>
            <a:ext cx="3247256" cy="931754"/>
          </a:xfrm>
          <a:prstGeom prst="rect">
            <a:avLst/>
          </a:prstGeom>
        </p:spPr>
      </p:pic>
      <p:sp>
        <p:nvSpPr>
          <p:cNvPr id="28" name="Content Placeholder 26"/>
          <p:cNvSpPr>
            <a:spLocks noGrp="1"/>
          </p:cNvSpPr>
          <p:nvPr>
            <p:ph sz="quarter" idx="14" hasCustomPrompt="1"/>
          </p:nvPr>
        </p:nvSpPr>
        <p:spPr>
          <a:xfrm>
            <a:off x="719138" y="3639988"/>
            <a:ext cx="10492200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0" i="0" baseline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28th July 2017</a:t>
            </a:r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9138" y="3088814"/>
            <a:ext cx="10491787" cy="3671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Presented By: Insert Name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18457" y="721772"/>
            <a:ext cx="10492882" cy="166199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 smtClean="0"/>
              <a:t>Presentation Title </a:t>
            </a:r>
            <a:br>
              <a:rPr lang="en-US" dirty="0" smtClean="0"/>
            </a:br>
            <a:r>
              <a:rPr lang="en-US" dirty="0" smtClean="0"/>
              <a:t>Two Lines Template</a:t>
            </a:r>
            <a:endParaRPr lang="en-US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8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715617" y="715617"/>
            <a:ext cx="10760766" cy="5401276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>
            <a:lvl1pPr algn="ctr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 smtClean="0"/>
              <a:t>Chapter/Slide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Chapter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715617" y="2057401"/>
            <a:ext cx="10760766" cy="4059492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>
            <a:lvl1pPr algn="ctr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 smtClean="0"/>
              <a:t>Icon Chapter Slide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4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5430079" y="2057400"/>
            <a:ext cx="1331842" cy="1331842"/>
          </a:xfrm>
          <a:prstGeom prst="rect">
            <a:avLst/>
          </a:prstGeom>
          <a:noFill/>
        </p:spPr>
        <p:txBody>
          <a:bodyPr wrap="squar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y questions?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5617" y="3315615"/>
            <a:ext cx="1076407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Thank</a:t>
            </a:r>
            <a:r>
              <a:rPr lang="en-US" sz="4400" b="1" i="0" baseline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 you for listening.</a:t>
            </a:r>
          </a:p>
          <a:p>
            <a:pPr algn="ctr"/>
            <a:r>
              <a:rPr lang="en-US" sz="4400" b="1" i="0" baseline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 Any questions?</a:t>
            </a:r>
            <a:endParaRPr lang="en-US" sz="4400" b="1" i="0" dirty="0">
              <a:solidFill>
                <a:schemeClr val="bg1"/>
              </a:solidFill>
              <a:latin typeface="Ubuntu" charset="0"/>
              <a:ea typeface="Ubuntu" charset="0"/>
              <a:cs typeface="Ubuntu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389" y="1769165"/>
            <a:ext cx="1717886" cy="1409284"/>
          </a:xfrm>
          <a:prstGeom prst="rect">
            <a:avLst/>
          </a:prstGeom>
        </p:spPr>
      </p:pic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8" name="Chart Placeholder 7"/>
          <p:cNvSpPr>
            <a:spLocks noGrp="1"/>
          </p:cNvSpPr>
          <p:nvPr>
            <p:ph type="chart" sz="quarter" idx="14" hasCustomPrompt="1"/>
          </p:nvPr>
        </p:nvSpPr>
        <p:spPr>
          <a:xfrm>
            <a:off x="715963" y="1838325"/>
            <a:ext cx="10760075" cy="3736975"/>
          </a:xfrm>
          <a:prstGeom prst="rect">
            <a:avLst/>
          </a:prstGeom>
        </p:spPr>
        <p:txBody>
          <a:bodyPr anchor="b" anchorCtr="1"/>
          <a:lstStyle>
            <a:lvl1pPr marL="0" indent="0">
              <a:buNone/>
              <a:defRPr sz="1400" b="0" i="0" baseline="0">
                <a:solidFill>
                  <a:srgbClr val="324F82"/>
                </a:solidFill>
                <a:latin typeface="Ubuntu Light" charset="0"/>
                <a:ea typeface="Ubuntu Light" charset="0"/>
                <a:cs typeface="Ubuntu Light" charset="0"/>
              </a:defRPr>
            </a:lvl1pPr>
          </a:lstStyle>
          <a:p>
            <a:r>
              <a:rPr lang="en-US" dirty="0" smtClean="0"/>
              <a:t>Click the icon to start building your chart</a:t>
            </a:r>
            <a:endParaRPr lang="en-US" dirty="0"/>
          </a:p>
        </p:txBody>
      </p:sp>
      <p:sp>
        <p:nvSpPr>
          <p:cNvPr id="10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Chart Slide Heading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01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091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05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63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89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21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-1123122" y="-18387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715963" y="2230644"/>
            <a:ext cx="10760075" cy="2065181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1 Column Text Slide Heading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29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59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53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53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2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42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 Slide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715963" y="2230644"/>
            <a:ext cx="10760075" cy="2065181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1 Column Text Slide Heading</a:t>
            </a:r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17" name="Content Placeholder 17"/>
          <p:cNvSpPr>
            <a:spLocks noGrp="1"/>
          </p:cNvSpPr>
          <p:nvPr>
            <p:ph sz="quarter" idx="16" hasCustomPrompt="1"/>
          </p:nvPr>
        </p:nvSpPr>
        <p:spPr>
          <a:xfrm>
            <a:off x="715964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6453809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2 Column Text Slide Heading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Slide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17"/>
          <p:cNvSpPr>
            <a:spLocks noGrp="1"/>
          </p:cNvSpPr>
          <p:nvPr>
            <p:ph sz="quarter" idx="16" hasCustomPrompt="1"/>
          </p:nvPr>
        </p:nvSpPr>
        <p:spPr>
          <a:xfrm>
            <a:off x="715964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10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6453809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2 Column Text Slide Heading</a:t>
            </a:r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2230644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4481097" y="2230642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9" name="Content Placeholder 17"/>
          <p:cNvSpPr>
            <a:spLocks noGrp="1"/>
          </p:cNvSpPr>
          <p:nvPr>
            <p:ph sz="quarter" idx="19" hasCustomPrompt="1"/>
          </p:nvPr>
        </p:nvSpPr>
        <p:spPr>
          <a:xfrm>
            <a:off x="8246231" y="2230641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3 Column Text Slide Heading</a:t>
            </a:r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Text Slide Pu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2230644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4481097" y="2230642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9" name="Content Placeholder 17"/>
          <p:cNvSpPr>
            <a:spLocks noGrp="1"/>
          </p:cNvSpPr>
          <p:nvPr>
            <p:ph sz="quarter" idx="19" hasCustomPrompt="1"/>
          </p:nvPr>
        </p:nvSpPr>
        <p:spPr>
          <a:xfrm>
            <a:off x="8246231" y="1868557"/>
            <a:ext cx="3229803" cy="3641970"/>
          </a:xfrm>
          <a:prstGeom prst="rect">
            <a:avLst/>
          </a:prstGeom>
          <a:solidFill>
            <a:srgbClr val="324F82"/>
          </a:solidFill>
        </p:spPr>
        <p:txBody>
          <a:bodyPr wrap="square" lIns="360000" tIns="360000" rIns="360000" bIns="360000">
            <a:no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3 Column Pull Out Slide Heading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6453807" y="2230643"/>
            <a:ext cx="5022576" cy="2929007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Click the icon to add your image </a:t>
            </a:r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Insert Document Title</a:t>
            </a:r>
            <a:endParaRPr lang="en-US" dirty="0"/>
          </a:p>
        </p:txBody>
      </p:sp>
      <p:sp>
        <p:nvSpPr>
          <p:cNvPr id="12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715963" y="2230644"/>
            <a:ext cx="5022227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  <a:p>
            <a:pPr lvl="0"/>
            <a:r>
              <a:rPr lang="en-US" dirty="0" smtClean="0"/>
              <a:t>Bullet Point Bullet Point</a:t>
            </a:r>
          </a:p>
          <a:p>
            <a:pPr lvl="1"/>
            <a:r>
              <a:rPr lang="en-US" dirty="0" smtClean="0"/>
              <a:t>Bullet Point Bullet Point</a:t>
            </a:r>
          </a:p>
          <a:p>
            <a:pPr lvl="2"/>
            <a:r>
              <a:rPr lang="en-US" dirty="0" smtClean="0"/>
              <a:t>Bullet Point Bullet Point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Text &amp; Image Slide Heading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 smtClean="0"/>
              <a:t>Slide Subheading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35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50" r:id="rId3"/>
    <p:sldLayoutId id="2147483666" r:id="rId4"/>
    <p:sldLayoutId id="2147483651" r:id="rId5"/>
    <p:sldLayoutId id="2147483667" r:id="rId6"/>
    <p:sldLayoutId id="2147483652" r:id="rId7"/>
    <p:sldLayoutId id="2147483665" r:id="rId8"/>
    <p:sldLayoutId id="2147483654" r:id="rId9"/>
    <p:sldLayoutId id="2147483656" r:id="rId10"/>
    <p:sldLayoutId id="2147483663" r:id="rId11"/>
    <p:sldLayoutId id="2147483660" r:id="rId12"/>
    <p:sldLayoutId id="2147483664" r:id="rId13"/>
    <p:sldLayoutId id="2147483670" r:id="rId14"/>
    <p:sldLayoutId id="2147483671" r:id="rId15"/>
    <p:sldLayoutId id="2147483657" r:id="rId16"/>
    <p:sldLayoutId id="2147483653" r:id="rId17"/>
    <p:sldLayoutId id="2147483668" r:id="rId18"/>
    <p:sldLayoutId id="2147483669" r:id="rId19"/>
    <p:sldLayoutId id="2147483658" r:id="rId20"/>
    <p:sldLayoutId id="2147483655" r:id="rId21"/>
    <p:sldLayoutId id="2147483662" r:id="rId22"/>
    <p:sldLayoutId id="2147483673" r:id="rId23"/>
    <p:sldLayoutId id="2147483659" r:id="rId24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19836-B444-4BAC-A208-4D1E81239049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F2BB3-FB19-44D7-923C-31347EEE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754636" y="3999475"/>
            <a:ext cx="10492200" cy="332399"/>
          </a:xfrm>
        </p:spPr>
        <p:txBody>
          <a:bodyPr/>
          <a:lstStyle/>
          <a:p>
            <a:r>
              <a:rPr lang="en-GB" dirty="0" smtClean="0"/>
              <a:t>5</a:t>
            </a:r>
            <a:r>
              <a:rPr lang="en-GB" baseline="30000" dirty="0" smtClean="0"/>
              <a:t>th</a:t>
            </a:r>
            <a:r>
              <a:rPr lang="en-GB" dirty="0" smtClean="0"/>
              <a:t> May 2021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18457" y="2957583"/>
            <a:ext cx="10564558" cy="883573"/>
          </a:xfrm>
        </p:spPr>
        <p:txBody>
          <a:bodyPr/>
          <a:lstStyle/>
          <a:p>
            <a:r>
              <a:rPr lang="en-GB" dirty="0" smtClean="0"/>
              <a:t>Rhiannon Beaumont-Wood – Executive Director Quality, Nursing and Allied Health Professionals	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457" y="472473"/>
            <a:ext cx="10492882" cy="2160591"/>
          </a:xfrm>
        </p:spPr>
        <p:txBody>
          <a:bodyPr/>
          <a:lstStyle/>
          <a:p>
            <a:r>
              <a:rPr lang="en-GB" dirty="0" smtClean="0"/>
              <a:t>Risk Management System</a:t>
            </a:r>
            <a:br>
              <a:rPr lang="en-GB" dirty="0" smtClean="0"/>
            </a:br>
            <a:r>
              <a:rPr lang="en-GB" dirty="0" smtClean="0"/>
              <a:t>Annual Review 2021</a:t>
            </a:r>
            <a:br>
              <a:rPr lang="en-GB" dirty="0" smtClean="0"/>
            </a:br>
            <a:r>
              <a:rPr lang="en-GB" sz="3600" dirty="0" smtClean="0"/>
              <a:t>Audit &amp; Corporate Governance Committee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3535444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The risk management system under Covid 19</a:t>
            </a:r>
            <a:endParaRPr lang="en-GB" dirty="0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1526692"/>
            <a:ext cx="10760075" cy="4349909"/>
          </a:xfrm>
        </p:spPr>
        <p:txBody>
          <a:bodyPr/>
          <a:lstStyle/>
          <a:p>
            <a:r>
              <a:rPr lang="en-GB" dirty="0" smtClean="0"/>
              <a:t>Threat assessment carried out in 2020</a:t>
            </a:r>
          </a:p>
          <a:p>
            <a:r>
              <a:rPr lang="en-GB" dirty="0" smtClean="0"/>
              <a:t>One new strategic risk</a:t>
            </a:r>
          </a:p>
          <a:p>
            <a:r>
              <a:rPr lang="en-GB" dirty="0" smtClean="0"/>
              <a:t>Ten new Covid related corporate risks (8 remaining today)</a:t>
            </a:r>
          </a:p>
          <a:p>
            <a:pPr lvl="0"/>
            <a:r>
              <a:rPr lang="en-GB" dirty="0"/>
              <a:t>Maintained and developed risk management system</a:t>
            </a:r>
          </a:p>
          <a:p>
            <a:pPr lvl="0"/>
            <a:r>
              <a:rPr lang="en-GB" dirty="0"/>
              <a:t>Live and dynamic risk management</a:t>
            </a:r>
          </a:p>
          <a:p>
            <a:pPr lvl="0"/>
            <a:r>
              <a:rPr lang="en-GB" dirty="0"/>
              <a:t>Adapted current risk </a:t>
            </a:r>
            <a:r>
              <a:rPr lang="en-GB" dirty="0" smtClean="0"/>
              <a:t>architecture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2822182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Current challenges</a:t>
            </a:r>
            <a:endParaRPr lang="en-GB" dirty="0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1526692"/>
            <a:ext cx="10760075" cy="3354765"/>
          </a:xfrm>
        </p:spPr>
        <p:txBody>
          <a:bodyPr/>
          <a:lstStyle/>
          <a:p>
            <a:r>
              <a:rPr lang="en-GB" dirty="0" smtClean="0"/>
              <a:t>4 different systems in use for Risk Management</a:t>
            </a:r>
          </a:p>
          <a:p>
            <a:r>
              <a:rPr lang="en-GB" dirty="0" smtClean="0"/>
              <a:t>Once for Wales Concerns Management System</a:t>
            </a:r>
          </a:p>
          <a:p>
            <a:r>
              <a:rPr lang="en-GB" dirty="0" smtClean="0"/>
              <a:t>Time to develop discussions on risk</a:t>
            </a:r>
          </a:p>
          <a:p>
            <a:r>
              <a:rPr lang="en-GB" dirty="0" smtClean="0"/>
              <a:t>Resources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1163706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1526692"/>
            <a:ext cx="11031538" cy="2728952"/>
          </a:xfrm>
        </p:spPr>
        <p:txBody>
          <a:bodyPr/>
          <a:lstStyle/>
          <a:p>
            <a:r>
              <a:rPr lang="en-GB" dirty="0" smtClean="0"/>
              <a:t>Risk Management Improvement Plan</a:t>
            </a:r>
          </a:p>
          <a:p>
            <a:r>
              <a:rPr lang="en-GB" dirty="0" smtClean="0"/>
              <a:t>Developments in the Board Assurance Framework</a:t>
            </a:r>
          </a:p>
          <a:p>
            <a:r>
              <a:rPr lang="en-GB" dirty="0" smtClean="0"/>
              <a:t>Considerations of transitioning to a single platform (e.g. </a:t>
            </a:r>
            <a:r>
              <a:rPr lang="en-GB" dirty="0" err="1" smtClean="0"/>
              <a:t>Sharepoint</a:t>
            </a:r>
            <a:r>
              <a:rPr lang="en-GB" dirty="0" smtClean="0"/>
              <a:t>)</a:t>
            </a:r>
          </a:p>
          <a:p>
            <a:r>
              <a:rPr lang="en-GB" dirty="0" smtClean="0"/>
              <a:t>Training</a:t>
            </a:r>
          </a:p>
          <a:p>
            <a:pPr lvl="0"/>
            <a:r>
              <a:rPr lang="en-GB" dirty="0" smtClean="0"/>
              <a:t>Exploring opportunities </a:t>
            </a:r>
            <a:r>
              <a:rPr lang="en-GB" dirty="0"/>
              <a:t>to improve the reporting of corporate wide (not corporate level) risks, such as IG, H&amp;S etc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Planned developments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636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1526692"/>
            <a:ext cx="11031538" cy="2231380"/>
          </a:xfrm>
        </p:spPr>
        <p:txBody>
          <a:bodyPr/>
          <a:lstStyle/>
          <a:p>
            <a:r>
              <a:rPr lang="en-GB" dirty="0" smtClean="0"/>
              <a:t>Any questions?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From this Committee’s perspective, what elements of the risk management system could be improved?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Points for discussion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72434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2253640"/>
            <a:ext cx="10760075" cy="2103140"/>
          </a:xfrm>
        </p:spPr>
        <p:txBody>
          <a:bodyPr/>
          <a:lstStyle/>
          <a:p>
            <a:pPr lvl="0"/>
            <a:r>
              <a:rPr lang="en-GB" dirty="0"/>
              <a:t>To </a:t>
            </a:r>
            <a:r>
              <a:rPr lang="en-GB" dirty="0" smtClean="0"/>
              <a:t>review the effectiveness of the risk </a:t>
            </a:r>
            <a:r>
              <a:rPr lang="en-GB" dirty="0"/>
              <a:t>management </a:t>
            </a:r>
            <a:r>
              <a:rPr lang="en-GB" dirty="0" smtClean="0"/>
              <a:t>system over the previous year</a:t>
            </a:r>
          </a:p>
          <a:p>
            <a:pPr lvl="0"/>
            <a:r>
              <a:rPr lang="en-GB" dirty="0" smtClean="0"/>
              <a:t>To provide assurance on the effectiveness to the Committee  </a:t>
            </a:r>
            <a:endParaRPr lang="en-GB" dirty="0"/>
          </a:p>
          <a:p>
            <a:pPr lvl="0"/>
            <a:r>
              <a:rPr lang="en-GB" dirty="0"/>
              <a:t>To </a:t>
            </a:r>
            <a:r>
              <a:rPr lang="en-GB" dirty="0" smtClean="0"/>
              <a:t>promote discussion on the Committee’s expectations from the risk management system  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Purpose of the presentation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3674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The risk management system</a:t>
            </a:r>
            <a:endParaRPr lang="en-GB" dirty="0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1526692"/>
            <a:ext cx="10760075" cy="1364476"/>
          </a:xfrm>
        </p:spPr>
        <p:txBody>
          <a:bodyPr/>
          <a:lstStyle/>
          <a:p>
            <a:r>
              <a:rPr lang="en-GB" dirty="0" smtClean="0"/>
              <a:t>Policy and Procedure </a:t>
            </a:r>
          </a:p>
          <a:p>
            <a:r>
              <a:rPr lang="en-GB" dirty="0" smtClean="0"/>
              <a:t>Datix (Once for Wales Concerns Management System)</a:t>
            </a:r>
          </a:p>
          <a:p>
            <a:r>
              <a:rPr lang="en-GB" dirty="0" smtClean="0"/>
              <a:t>Risk architecture</a:t>
            </a:r>
          </a:p>
        </p:txBody>
      </p:sp>
    </p:spTree>
    <p:extLst>
      <p:ext uri="{BB962C8B-B14F-4D97-AF65-F5344CB8AC3E}">
        <p14:creationId xmlns:p14="http://schemas.microsoft.com/office/powerpoint/2010/main" val="2751922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Risk architecture</a:t>
            </a:r>
            <a:endParaRPr lang="en-GB" dirty="0"/>
          </a:p>
        </p:txBody>
      </p:sp>
      <p:sp>
        <p:nvSpPr>
          <p:cNvPr id="8" name="Isosceles Triangle 7"/>
          <p:cNvSpPr/>
          <p:nvPr/>
        </p:nvSpPr>
        <p:spPr>
          <a:xfrm>
            <a:off x="2703229" y="215896"/>
            <a:ext cx="6484313" cy="5473704"/>
          </a:xfrm>
          <a:prstGeom prst="triangl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>
            <a:off x="3312885" y="215896"/>
            <a:ext cx="5265000" cy="4414161"/>
          </a:xfrm>
          <a:prstGeom prst="triangl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>
            <a:off x="3945765" y="224744"/>
            <a:ext cx="3976252" cy="3328290"/>
          </a:xfrm>
          <a:prstGeom prst="triangl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/>
          <p:cNvSpPr/>
          <p:nvPr/>
        </p:nvSpPr>
        <p:spPr>
          <a:xfrm>
            <a:off x="4735564" y="215897"/>
            <a:ext cx="2419642" cy="2024029"/>
          </a:xfrm>
          <a:prstGeom prst="triangl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5139574" y="1025306"/>
            <a:ext cx="1611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Strategic </a:t>
            </a:r>
          </a:p>
          <a:p>
            <a:pPr algn="ctr"/>
            <a:r>
              <a:rPr lang="en-GB" sz="1600" b="0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Risk Register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28081" y="2307281"/>
            <a:ext cx="1611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Corporate</a:t>
            </a:r>
            <a:r>
              <a:rPr lang="en-GB" sz="1600" b="0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 </a:t>
            </a:r>
          </a:p>
          <a:p>
            <a:pPr algn="ctr"/>
            <a:r>
              <a:rPr lang="en-GB" sz="1600" b="0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Risk Register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5422" y="3742056"/>
            <a:ext cx="2359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Directorate / Divisional </a:t>
            </a:r>
            <a:endParaRPr lang="en-GB" sz="1600" b="0" i="0" dirty="0" smtClean="0">
              <a:solidFill>
                <a:schemeClr val="bg1"/>
              </a:solidFill>
              <a:latin typeface="Ubuntu" charset="0"/>
              <a:ea typeface="Ubuntu" charset="0"/>
              <a:cs typeface="Ubuntu" charset="0"/>
            </a:endParaRPr>
          </a:p>
          <a:p>
            <a:pPr algn="ctr"/>
            <a:r>
              <a:rPr lang="en-GB" sz="1600" b="0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Risk Register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33244" y="4895228"/>
            <a:ext cx="2201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Team / Programme</a:t>
            </a:r>
            <a:r>
              <a:rPr lang="en-GB" sz="1600" b="0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 </a:t>
            </a:r>
          </a:p>
          <a:p>
            <a:pPr algn="ctr"/>
            <a:r>
              <a:rPr lang="en-GB" sz="1600" b="0" i="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Risk Register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35287" y="2959411"/>
            <a:ext cx="18528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Information Governance</a:t>
            </a:r>
            <a:endParaRPr lang="en-GB" sz="1100" b="0" i="0" dirty="0" smtClean="0">
              <a:solidFill>
                <a:schemeClr val="bg1"/>
              </a:solidFill>
              <a:latin typeface="Ubuntu" charset="0"/>
              <a:ea typeface="Ubuntu" charset="0"/>
              <a:cs typeface="Ubuntu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33891" y="2959411"/>
            <a:ext cx="16116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Health and Safety</a:t>
            </a:r>
            <a:endParaRPr lang="en-GB" sz="1100" b="0" i="0" dirty="0" smtClean="0">
              <a:solidFill>
                <a:schemeClr val="bg1"/>
              </a:solidFill>
              <a:latin typeface="Ubuntu" charset="0"/>
              <a:ea typeface="Ubuntu" charset="0"/>
              <a:cs typeface="Ubuntu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35287" y="3297858"/>
            <a:ext cx="16116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Programme / Project</a:t>
            </a:r>
            <a:endParaRPr lang="en-GB" sz="1100" b="0" i="0" dirty="0" smtClean="0">
              <a:solidFill>
                <a:schemeClr val="bg1"/>
              </a:solidFill>
              <a:latin typeface="Ubuntu" charset="0"/>
              <a:ea typeface="Ubuntu" charset="0"/>
              <a:cs typeface="Ubuntu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88997" y="3304019"/>
            <a:ext cx="16116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Business Continuity</a:t>
            </a:r>
            <a:endParaRPr lang="en-GB" sz="1100" b="0" i="0" dirty="0" smtClean="0">
              <a:solidFill>
                <a:schemeClr val="bg1"/>
              </a:solidFill>
              <a:latin typeface="Ubuntu" charset="0"/>
              <a:ea typeface="Ubuntu" charset="0"/>
              <a:cs typeface="Ubuntu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612544" y="2248773"/>
            <a:ext cx="11113477" cy="14068"/>
          </a:xfrm>
          <a:prstGeom prst="line">
            <a:avLst/>
          </a:prstGeom>
          <a:ln w="222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1106809" y="2271688"/>
            <a:ext cx="67999" cy="3329012"/>
          </a:xfrm>
          <a:prstGeom prst="straightConnector1">
            <a:avLst/>
          </a:prstGeom>
          <a:ln w="508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25789" y="3718619"/>
            <a:ext cx="19620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Escalation and de-escalation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28000" y="1448045"/>
            <a:ext cx="197121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Strategic Risk</a:t>
            </a:r>
            <a:endParaRPr lang="en-GB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355505" y="2631653"/>
            <a:ext cx="230151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Operational Risk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727885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The risk management system</a:t>
            </a:r>
            <a:endParaRPr lang="en-GB" dirty="0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1526692"/>
            <a:ext cx="10760075" cy="3354765"/>
          </a:xfrm>
        </p:spPr>
        <p:txBody>
          <a:bodyPr/>
          <a:lstStyle/>
          <a:p>
            <a:r>
              <a:rPr lang="en-GB" dirty="0" smtClean="0"/>
              <a:t>Policy and Procedure </a:t>
            </a:r>
          </a:p>
          <a:p>
            <a:r>
              <a:rPr lang="en-GB" dirty="0" smtClean="0"/>
              <a:t>Datix (Once for Wales Concerns Management System)</a:t>
            </a:r>
          </a:p>
          <a:p>
            <a:r>
              <a:rPr lang="en-GB" dirty="0" smtClean="0"/>
              <a:t>Risk architecture</a:t>
            </a:r>
          </a:p>
          <a:p>
            <a:r>
              <a:rPr lang="en-GB" dirty="0" smtClean="0"/>
              <a:t>Owners and handlers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33041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The risk management system under Covid 19</a:t>
            </a:r>
            <a:endParaRPr lang="en-GB" dirty="0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1526692"/>
            <a:ext cx="10760075" cy="3354765"/>
          </a:xfrm>
        </p:spPr>
        <p:txBody>
          <a:bodyPr/>
          <a:lstStyle/>
          <a:p>
            <a:r>
              <a:rPr lang="en-GB" dirty="0" smtClean="0"/>
              <a:t>Threat assessment carried out in 2020</a:t>
            </a:r>
          </a:p>
          <a:p>
            <a:r>
              <a:rPr lang="en-GB" dirty="0" smtClean="0"/>
              <a:t>One new strategic risk</a:t>
            </a:r>
          </a:p>
          <a:p>
            <a:r>
              <a:rPr lang="en-GB" dirty="0" smtClean="0"/>
              <a:t>Ten new Covid related corporate risks (8 remaining today)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207945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Distribution of Corporate risk by inherent score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553844" y="1506220"/>
          <a:ext cx="9084311" cy="3281842"/>
        </p:xfrm>
        <a:graphic>
          <a:graphicData uri="http://schemas.openxmlformats.org/drawingml/2006/table">
            <a:tbl>
              <a:tblPr/>
              <a:tblGrid>
                <a:gridCol w="1189990">
                  <a:extLst>
                    <a:ext uri="{9D8B030D-6E8A-4147-A177-3AD203B41FA5}">
                      <a16:colId xmlns:a16="http://schemas.microsoft.com/office/drawing/2014/main" val="1832072718"/>
                    </a:ext>
                  </a:extLst>
                </a:gridCol>
                <a:gridCol w="751816">
                  <a:extLst>
                    <a:ext uri="{9D8B030D-6E8A-4147-A177-3AD203B41FA5}">
                      <a16:colId xmlns:a16="http://schemas.microsoft.com/office/drawing/2014/main" val="238654573"/>
                    </a:ext>
                  </a:extLst>
                </a:gridCol>
                <a:gridCol w="1189990">
                  <a:extLst>
                    <a:ext uri="{9D8B030D-6E8A-4147-A177-3AD203B41FA5}">
                      <a16:colId xmlns:a16="http://schemas.microsoft.com/office/drawing/2014/main" val="1789113302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2155351664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4207659835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1623001663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4262256779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1980906357"/>
                    </a:ext>
                  </a:extLst>
                </a:gridCol>
              </a:tblGrid>
              <a:tr h="537114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Critical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260916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78520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99286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03613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Negligible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986079"/>
                  </a:ext>
                </a:extLst>
              </a:tr>
              <a:tr h="174788">
                <a:tc rowSpan="3"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Highly</a:t>
                      </a:r>
                      <a:r>
                        <a:rPr lang="en-GB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unlikely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Highly 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Almost certain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453582"/>
                  </a:ext>
                </a:extLst>
              </a:tr>
              <a:tr h="188601"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358779"/>
                  </a:ext>
                </a:extLst>
              </a:tr>
              <a:tr h="190992"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Likelihood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007056"/>
                  </a:ext>
                </a:extLst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8265043" y="1506221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8265043" y="204887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461067" y="1514694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296982" y="204887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7075967" y="204887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72494" y="4882101"/>
            <a:ext cx="100656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0" i="0" dirty="0" smtClean="0">
                <a:latin typeface="Ubuntu" charset="0"/>
                <a:ea typeface="Ubuntu" charset="0"/>
                <a:cs typeface="Ubuntu" charset="0"/>
              </a:rPr>
              <a:t>KEY		Covid related	</a:t>
            </a:r>
            <a:r>
              <a:rPr lang="en-GB" sz="3000" dirty="0">
                <a:latin typeface="Ubuntu" charset="0"/>
                <a:ea typeface="Ubuntu" charset="0"/>
                <a:cs typeface="Ubuntu" charset="0"/>
              </a:rPr>
              <a:t>	</a:t>
            </a:r>
            <a:r>
              <a:rPr lang="en-GB" sz="3000" dirty="0" smtClean="0">
                <a:latin typeface="Ubuntu" charset="0"/>
                <a:ea typeface="Ubuntu" charset="0"/>
                <a:cs typeface="Ubuntu" charset="0"/>
              </a:rPr>
              <a:t>Non Covid related</a:t>
            </a:r>
            <a:endParaRPr lang="en-GB" sz="3000" b="0" i="0" dirty="0" smtClean="0">
              <a:latin typeface="Ubuntu" charset="0"/>
              <a:ea typeface="Ubuntu" charset="0"/>
              <a:cs typeface="Ubuntu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219510" y="4966193"/>
            <a:ext cx="385814" cy="385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8271169" y="2899351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8271169" y="2362236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8474019" y="2362236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459508" y="2362236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891931" y="1846331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9459508" y="1819322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9947350" y="4966193"/>
            <a:ext cx="385814" cy="38581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9459508" y="204887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7284188" y="1523098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7084750" y="153919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9427837" y="2899351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2408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Distribution of Corporate risk by residual score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553844" y="1506220"/>
          <a:ext cx="9084311" cy="3281842"/>
        </p:xfrm>
        <a:graphic>
          <a:graphicData uri="http://schemas.openxmlformats.org/drawingml/2006/table">
            <a:tbl>
              <a:tblPr/>
              <a:tblGrid>
                <a:gridCol w="1189990">
                  <a:extLst>
                    <a:ext uri="{9D8B030D-6E8A-4147-A177-3AD203B41FA5}">
                      <a16:colId xmlns:a16="http://schemas.microsoft.com/office/drawing/2014/main" val="1832072718"/>
                    </a:ext>
                  </a:extLst>
                </a:gridCol>
                <a:gridCol w="751816">
                  <a:extLst>
                    <a:ext uri="{9D8B030D-6E8A-4147-A177-3AD203B41FA5}">
                      <a16:colId xmlns:a16="http://schemas.microsoft.com/office/drawing/2014/main" val="238654573"/>
                    </a:ext>
                  </a:extLst>
                </a:gridCol>
                <a:gridCol w="1189990">
                  <a:extLst>
                    <a:ext uri="{9D8B030D-6E8A-4147-A177-3AD203B41FA5}">
                      <a16:colId xmlns:a16="http://schemas.microsoft.com/office/drawing/2014/main" val="1789113302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2155351664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4207659835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1623001663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4262256779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1980906357"/>
                    </a:ext>
                  </a:extLst>
                </a:gridCol>
              </a:tblGrid>
              <a:tr h="537114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Critical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260916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78520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99286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03613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Negligible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986079"/>
                  </a:ext>
                </a:extLst>
              </a:tr>
              <a:tr h="174788">
                <a:tc rowSpan="3"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Highly</a:t>
                      </a:r>
                      <a:r>
                        <a:rPr lang="en-GB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unlikely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Highly 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Almost certain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453582"/>
                  </a:ext>
                </a:extLst>
              </a:tr>
              <a:tr h="188601"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358779"/>
                  </a:ext>
                </a:extLst>
              </a:tr>
              <a:tr h="190992"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Likelihood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007056"/>
                  </a:ext>
                </a:extLst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8265043" y="1506221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8265043" y="204887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7269125" y="2584796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075967" y="2584796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7075967" y="204887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72494" y="4882101"/>
            <a:ext cx="100656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0" i="0" dirty="0" smtClean="0">
                <a:latin typeface="Ubuntu" charset="0"/>
                <a:ea typeface="Ubuntu" charset="0"/>
                <a:cs typeface="Ubuntu" charset="0"/>
              </a:rPr>
              <a:t>KEY		Covid related	</a:t>
            </a:r>
            <a:r>
              <a:rPr lang="en-GB" sz="3000" dirty="0">
                <a:latin typeface="Ubuntu" charset="0"/>
                <a:ea typeface="Ubuntu" charset="0"/>
                <a:cs typeface="Ubuntu" charset="0"/>
              </a:rPr>
              <a:t>	</a:t>
            </a:r>
            <a:r>
              <a:rPr lang="en-GB" sz="3000" dirty="0" smtClean="0">
                <a:latin typeface="Ubuntu" charset="0"/>
                <a:ea typeface="Ubuntu" charset="0"/>
                <a:cs typeface="Ubuntu" charset="0"/>
              </a:rPr>
              <a:t>Non Covid related</a:t>
            </a:r>
            <a:endParaRPr lang="en-GB" sz="3000" b="0" i="0" dirty="0" smtClean="0">
              <a:latin typeface="Ubuntu" charset="0"/>
              <a:ea typeface="Ubuntu" charset="0"/>
              <a:cs typeface="Ubuntu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219510" y="4966193"/>
            <a:ext cx="385814" cy="385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8271169" y="2899351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8271169" y="2362236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7075967" y="2909686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459508" y="2362236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891931" y="1846331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708512" y="2911977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9947350" y="4966193"/>
            <a:ext cx="385814" cy="38581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7483626" y="1520733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7284188" y="1523098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7084750" y="153919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9459508" y="1837649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030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3597275" cy="221599"/>
          </a:xfrm>
        </p:spPr>
        <p:txBody>
          <a:bodyPr/>
          <a:lstStyle/>
          <a:p>
            <a:r>
              <a:rPr lang="en-GB" dirty="0" smtClean="0"/>
              <a:t>Risk Management  ACGC April 2021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Distribution of Corporate risk by target score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553844" y="1506220"/>
          <a:ext cx="9084311" cy="3281842"/>
        </p:xfrm>
        <a:graphic>
          <a:graphicData uri="http://schemas.openxmlformats.org/drawingml/2006/table">
            <a:tbl>
              <a:tblPr/>
              <a:tblGrid>
                <a:gridCol w="1189990">
                  <a:extLst>
                    <a:ext uri="{9D8B030D-6E8A-4147-A177-3AD203B41FA5}">
                      <a16:colId xmlns:a16="http://schemas.microsoft.com/office/drawing/2014/main" val="1832072718"/>
                    </a:ext>
                  </a:extLst>
                </a:gridCol>
                <a:gridCol w="751816">
                  <a:extLst>
                    <a:ext uri="{9D8B030D-6E8A-4147-A177-3AD203B41FA5}">
                      <a16:colId xmlns:a16="http://schemas.microsoft.com/office/drawing/2014/main" val="238654573"/>
                    </a:ext>
                  </a:extLst>
                </a:gridCol>
                <a:gridCol w="1189990">
                  <a:extLst>
                    <a:ext uri="{9D8B030D-6E8A-4147-A177-3AD203B41FA5}">
                      <a16:colId xmlns:a16="http://schemas.microsoft.com/office/drawing/2014/main" val="1789113302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2155351664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4207659835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1623001663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4262256779"/>
                    </a:ext>
                  </a:extLst>
                </a:gridCol>
                <a:gridCol w="1190503">
                  <a:extLst>
                    <a:ext uri="{9D8B030D-6E8A-4147-A177-3AD203B41FA5}">
                      <a16:colId xmlns:a16="http://schemas.microsoft.com/office/drawing/2014/main" val="1980906357"/>
                    </a:ext>
                  </a:extLst>
                </a:gridCol>
              </a:tblGrid>
              <a:tr h="537114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Critical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260916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78520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34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99286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03613"/>
                  </a:ext>
                </a:extLst>
              </a:tr>
              <a:tr h="5371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Negligible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986079"/>
                  </a:ext>
                </a:extLst>
              </a:tr>
              <a:tr h="174788">
                <a:tc rowSpan="3"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Highly</a:t>
                      </a:r>
                      <a:r>
                        <a:rPr lang="en-GB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unlikely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Highly Likely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Almost certain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453582"/>
                  </a:ext>
                </a:extLst>
              </a:tr>
              <a:tr h="188601"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358779"/>
                  </a:ext>
                </a:extLst>
              </a:tr>
              <a:tr h="190992"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Likelihood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007056"/>
                  </a:ext>
                </a:extLst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6095999" y="1499175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4708512" y="205463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7277908" y="2584796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075967" y="2584796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7075967" y="204887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72494" y="4882101"/>
            <a:ext cx="100656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0" i="0" dirty="0" smtClean="0">
                <a:latin typeface="Ubuntu" charset="0"/>
                <a:ea typeface="Ubuntu" charset="0"/>
                <a:cs typeface="Ubuntu" charset="0"/>
              </a:rPr>
              <a:t>KEY		Covid related	</a:t>
            </a:r>
            <a:r>
              <a:rPr lang="en-GB" sz="3000" dirty="0">
                <a:latin typeface="Ubuntu" charset="0"/>
                <a:ea typeface="Ubuntu" charset="0"/>
                <a:cs typeface="Ubuntu" charset="0"/>
              </a:rPr>
              <a:t>	</a:t>
            </a:r>
            <a:r>
              <a:rPr lang="en-GB" sz="3000" dirty="0" smtClean="0">
                <a:latin typeface="Ubuntu" charset="0"/>
                <a:ea typeface="Ubuntu" charset="0"/>
                <a:cs typeface="Ubuntu" charset="0"/>
              </a:rPr>
              <a:t>Non Covid related</a:t>
            </a:r>
            <a:endParaRPr lang="en-GB" sz="3000" b="0" i="0" dirty="0" smtClean="0">
              <a:latin typeface="Ubuntu" charset="0"/>
              <a:ea typeface="Ubuntu" charset="0"/>
              <a:cs typeface="Ubuntu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219510" y="4966193"/>
            <a:ext cx="385814" cy="385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891931" y="2893484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874599" y="3450372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7075967" y="2347876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703742" y="1508059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891931" y="1846331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708512" y="2911977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9947350" y="4966193"/>
            <a:ext cx="385814" cy="38581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891931" y="1499175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7284188" y="1523098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7084750" y="1539197"/>
            <a:ext cx="193158" cy="19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4901670" y="2919022"/>
            <a:ext cx="193158" cy="19315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8192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ublic Health Wales Theme">
      <a:dk1>
        <a:srgbClr val="000000"/>
      </a:dk1>
      <a:lt1>
        <a:srgbClr val="FFFFFF"/>
      </a:lt1>
      <a:dk2>
        <a:srgbClr val="324F82"/>
      </a:dk2>
      <a:lt2>
        <a:srgbClr val="E7E6E6"/>
      </a:lt2>
      <a:accent1>
        <a:srgbClr val="324F82"/>
      </a:accent1>
      <a:accent2>
        <a:srgbClr val="28B8CE"/>
      </a:accent2>
      <a:accent3>
        <a:srgbClr val="4FB9AB"/>
      </a:accent3>
      <a:accent4>
        <a:srgbClr val="F8C402"/>
      </a:accent4>
      <a:accent5>
        <a:srgbClr val="DF3782"/>
      </a:accent5>
      <a:accent6>
        <a:srgbClr val="70AD47"/>
      </a:accent6>
      <a:hlink>
        <a:srgbClr val="28B8CE"/>
      </a:hlink>
      <a:folHlink>
        <a:srgbClr val="DF378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3000" b="0" i="0" dirty="0" smtClean="0">
            <a:solidFill>
              <a:schemeClr val="bg1"/>
            </a:solidFill>
            <a:latin typeface="Ubuntu" charset="0"/>
            <a:ea typeface="Ubuntu" charset="0"/>
            <a:cs typeface="Ubuntu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HW PPT Template" id="{CF5567AB-625C-CB4D-8AD5-4A60DD3D97F6}" vid="{EBA284EE-FC4C-2544-8931-2A4AC163670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862E6E60497C4680C5AB25B02F4E10" ma:contentTypeVersion="10" ma:contentTypeDescription="Create a new document." ma:contentTypeScope="" ma:versionID="9ddab8425917a78a9717cf5683345fdd">
  <xsd:schema xmlns:xsd="http://www.w3.org/2001/XMLSchema" xmlns:xs="http://www.w3.org/2001/XMLSchema" xmlns:p="http://schemas.microsoft.com/office/2006/metadata/properties" xmlns:ns3="c9a6731c-53d6-464c-b253-c810b90fd6a8" targetNamespace="http://schemas.microsoft.com/office/2006/metadata/properties" ma:root="true" ma:fieldsID="425d4eda6c1c813d037ae946fb67ca2f" ns3:_="">
    <xsd:import namespace="c9a6731c-53d6-464c-b253-c810b90fd6a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a6731c-53d6-464c-b253-c810b90fd6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CFC826-BAFE-4F22-8778-9655CBD5CD47}">
  <ds:schemaRefs>
    <ds:schemaRef ds:uri="http://purl.org/dc/elements/1.1/"/>
    <ds:schemaRef ds:uri="http://schemas.microsoft.com/office/2006/metadata/properties"/>
    <ds:schemaRef ds:uri="c9a6731c-53d6-464c-b253-c810b90fd6a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22FACC7-1160-4F1C-A30D-2CC19DC126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a6731c-53d6-464c-b253-c810b90fd6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B18D6A-3EE1-41FB-AF61-1C31E5EE58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4716</TotalTime>
  <Words>584</Words>
  <Application>Microsoft Office PowerPoint</Application>
  <PresentationFormat>Widescreen</PresentationFormat>
  <Paragraphs>232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Times New Roman</vt:lpstr>
      <vt:lpstr>Ubuntu</vt:lpstr>
      <vt:lpstr>Ubuntu Light</vt:lpstr>
      <vt:lpstr>Verdana</vt:lpstr>
      <vt:lpstr>Office Theme</vt:lpstr>
      <vt:lpstr>Custom Design</vt:lpstr>
      <vt:lpstr>Risk Management System Annual Review 2021 Audit &amp; Corporate Governance Committee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Cadywould</dc:creator>
  <cp:lastModifiedBy>Liz Blayney (Public Health Wales - No. 2 Capital Quarter)</cp:lastModifiedBy>
  <cp:revision>164</cp:revision>
  <cp:lastPrinted>2018-04-12T06:16:56Z</cp:lastPrinted>
  <dcterms:created xsi:type="dcterms:W3CDTF">2017-10-31T10:35:26Z</dcterms:created>
  <dcterms:modified xsi:type="dcterms:W3CDTF">2021-04-27T13:15:06Z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0x010100FE862E6E60497C4680C5AB25B02F4E10</vt:lpwstr>
  </property>
</Properties>
</file>